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 id="2147483679" r:id="rId3"/>
  </p:sldMasterIdLst>
  <p:notesMasterIdLst>
    <p:notesMasterId r:id="rId13"/>
  </p:notesMasterIdLst>
  <p:handoutMasterIdLst>
    <p:handoutMasterId r:id="rId14"/>
  </p:handoutMasterIdLst>
  <p:sldIdLst>
    <p:sldId id="306" r:id="rId4"/>
    <p:sldId id="307" r:id="rId5"/>
    <p:sldId id="284" r:id="rId6"/>
    <p:sldId id="330" r:id="rId7"/>
    <p:sldId id="341" r:id="rId8"/>
    <p:sldId id="273" r:id="rId9"/>
    <p:sldId id="342" r:id="rId10"/>
    <p:sldId id="328" r:id="rId11"/>
    <p:sldId id="293" r:id="rId12"/>
  </p:sldIdLst>
  <p:sldSz cx="9144000" cy="6858000" type="screen4x3"/>
  <p:notesSz cx="6669088" cy="98679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73" autoAdjust="0"/>
    <p:restoredTop sz="69555" autoAdjust="0"/>
  </p:normalViewPr>
  <p:slideViewPr>
    <p:cSldViewPr snapToGrid="0" snapToObjects="1" showGuides="1">
      <p:cViewPr>
        <p:scale>
          <a:sx n="78" d="100"/>
          <a:sy n="78" d="100"/>
        </p:scale>
        <p:origin x="-684" y="30"/>
      </p:cViewPr>
      <p:guideLst>
        <p:guide orient="horz" pos="2140"/>
        <p:guide orient="horz" pos="972"/>
        <p:guide pos="216"/>
        <p:guide pos="5007"/>
        <p:guide pos="3481"/>
      </p:guideLst>
    </p:cSldViewPr>
  </p:slideViewPr>
  <p:outlineViewPr>
    <p:cViewPr>
      <p:scale>
        <a:sx n="33" d="100"/>
        <a:sy n="33" d="100"/>
      </p:scale>
      <p:origin x="0" y="817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90405" cy="493317"/>
          </a:xfrm>
          <a:prstGeom prst="rect">
            <a:avLst/>
          </a:prstGeom>
        </p:spPr>
        <p:txBody>
          <a:bodyPr vert="horz" lIns="90297" tIns="45149" rIns="90297" bIns="45149" rtlCol="0"/>
          <a:lstStyle>
            <a:lvl1pPr algn="l">
              <a:defRPr sz="1200"/>
            </a:lvl1pPr>
          </a:lstStyle>
          <a:p>
            <a:endParaRPr lang="nl-NL"/>
          </a:p>
        </p:txBody>
      </p:sp>
      <p:sp>
        <p:nvSpPr>
          <p:cNvPr id="3" name="Tijdelijke aanduiding voor datum 2"/>
          <p:cNvSpPr>
            <a:spLocks noGrp="1"/>
          </p:cNvSpPr>
          <p:nvPr>
            <p:ph type="dt" sz="quarter" idx="1"/>
          </p:nvPr>
        </p:nvSpPr>
        <p:spPr>
          <a:xfrm>
            <a:off x="3777128" y="0"/>
            <a:ext cx="2890405" cy="493317"/>
          </a:xfrm>
          <a:prstGeom prst="rect">
            <a:avLst/>
          </a:prstGeom>
        </p:spPr>
        <p:txBody>
          <a:bodyPr vert="horz" lIns="90297" tIns="45149" rIns="90297" bIns="45149" rtlCol="0"/>
          <a:lstStyle>
            <a:lvl1pPr algn="r">
              <a:defRPr sz="1200"/>
            </a:lvl1pPr>
          </a:lstStyle>
          <a:p>
            <a:fld id="{6DB7DD7A-9061-4EDE-A8F5-9589BD2F458F}" type="datetimeFigureOut">
              <a:rPr lang="nl-NL" smtClean="0"/>
              <a:t>2-7-2015</a:t>
            </a:fld>
            <a:endParaRPr lang="nl-NL"/>
          </a:p>
        </p:txBody>
      </p:sp>
      <p:sp>
        <p:nvSpPr>
          <p:cNvPr id="4" name="Tijdelijke aanduiding voor voettekst 3"/>
          <p:cNvSpPr>
            <a:spLocks noGrp="1"/>
          </p:cNvSpPr>
          <p:nvPr>
            <p:ph type="ftr" sz="quarter" idx="2"/>
          </p:nvPr>
        </p:nvSpPr>
        <p:spPr>
          <a:xfrm>
            <a:off x="0" y="9373008"/>
            <a:ext cx="2890405" cy="493316"/>
          </a:xfrm>
          <a:prstGeom prst="rect">
            <a:avLst/>
          </a:prstGeom>
        </p:spPr>
        <p:txBody>
          <a:bodyPr vert="horz" lIns="90297" tIns="45149" rIns="90297" bIns="45149"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777128" y="9373008"/>
            <a:ext cx="2890405" cy="493316"/>
          </a:xfrm>
          <a:prstGeom prst="rect">
            <a:avLst/>
          </a:prstGeom>
        </p:spPr>
        <p:txBody>
          <a:bodyPr vert="horz" lIns="90297" tIns="45149" rIns="90297" bIns="45149" rtlCol="0" anchor="b"/>
          <a:lstStyle>
            <a:lvl1pPr algn="r">
              <a:defRPr sz="1200"/>
            </a:lvl1pPr>
          </a:lstStyle>
          <a:p>
            <a:fld id="{88EA7E73-F119-4209-A0BF-CACBE3E0139E}" type="slidenum">
              <a:rPr lang="nl-NL" smtClean="0"/>
              <a:t>‹#›</a:t>
            </a:fld>
            <a:endParaRPr lang="nl-NL"/>
          </a:p>
        </p:txBody>
      </p:sp>
    </p:spTree>
    <p:extLst>
      <p:ext uri="{BB962C8B-B14F-4D97-AF65-F5344CB8AC3E}">
        <p14:creationId xmlns:p14="http://schemas.microsoft.com/office/powerpoint/2010/main" val="14241663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2889938" cy="493395"/>
          </a:xfrm>
          <a:prstGeom prst="rect">
            <a:avLst/>
          </a:prstGeom>
        </p:spPr>
        <p:txBody>
          <a:bodyPr vert="horz" lIns="91079" tIns="45540" rIns="91079" bIns="45540" rtlCol="0"/>
          <a:lstStyle>
            <a:lvl1pPr algn="l">
              <a:defRPr sz="1200"/>
            </a:lvl1pPr>
          </a:lstStyle>
          <a:p>
            <a:endParaRPr lang="nl-NL"/>
          </a:p>
        </p:txBody>
      </p:sp>
      <p:sp>
        <p:nvSpPr>
          <p:cNvPr id="3" name="Date Placeholder 2"/>
          <p:cNvSpPr>
            <a:spLocks noGrp="1"/>
          </p:cNvSpPr>
          <p:nvPr>
            <p:ph type="dt" idx="1"/>
          </p:nvPr>
        </p:nvSpPr>
        <p:spPr>
          <a:xfrm>
            <a:off x="3777608" y="3"/>
            <a:ext cx="2889938" cy="493395"/>
          </a:xfrm>
          <a:prstGeom prst="rect">
            <a:avLst/>
          </a:prstGeom>
        </p:spPr>
        <p:txBody>
          <a:bodyPr vert="horz" lIns="91079" tIns="45540" rIns="91079" bIns="45540" rtlCol="0"/>
          <a:lstStyle>
            <a:lvl1pPr algn="r">
              <a:defRPr sz="1200"/>
            </a:lvl1pPr>
          </a:lstStyle>
          <a:p>
            <a:fld id="{44A46BEC-AF01-4344-B522-12CE89E8D240}" type="datetimeFigureOut">
              <a:rPr lang="nl-NL" smtClean="0"/>
              <a:pPr/>
              <a:t>2-7-2015</a:t>
            </a:fld>
            <a:endParaRPr lang="nl-NL"/>
          </a:p>
        </p:txBody>
      </p:sp>
      <p:sp>
        <p:nvSpPr>
          <p:cNvPr id="4" name="Slide Image Placeholder 3"/>
          <p:cNvSpPr>
            <a:spLocks noGrp="1" noRot="1" noChangeAspect="1"/>
          </p:cNvSpPr>
          <p:nvPr>
            <p:ph type="sldImg" idx="2"/>
          </p:nvPr>
        </p:nvSpPr>
        <p:spPr>
          <a:xfrm>
            <a:off x="869950" y="742950"/>
            <a:ext cx="4929188" cy="3697288"/>
          </a:xfrm>
          <a:prstGeom prst="rect">
            <a:avLst/>
          </a:prstGeom>
          <a:noFill/>
          <a:ln w="12700">
            <a:solidFill>
              <a:prstClr val="black"/>
            </a:solidFill>
          </a:ln>
        </p:spPr>
        <p:txBody>
          <a:bodyPr vert="horz" lIns="91079" tIns="45540" rIns="91079" bIns="45540" rtlCol="0" anchor="ctr"/>
          <a:lstStyle/>
          <a:p>
            <a:endParaRPr lang="nl-NL"/>
          </a:p>
        </p:txBody>
      </p:sp>
      <p:sp>
        <p:nvSpPr>
          <p:cNvPr id="5" name="Notes Placeholder 4"/>
          <p:cNvSpPr>
            <a:spLocks noGrp="1"/>
          </p:cNvSpPr>
          <p:nvPr>
            <p:ph type="body" sz="quarter" idx="3"/>
          </p:nvPr>
        </p:nvSpPr>
        <p:spPr>
          <a:xfrm>
            <a:off x="666909" y="4687254"/>
            <a:ext cx="5335270" cy="4440555"/>
          </a:xfrm>
          <a:prstGeom prst="rect">
            <a:avLst/>
          </a:prstGeom>
        </p:spPr>
        <p:txBody>
          <a:bodyPr vert="horz" lIns="91079" tIns="45540" rIns="91079" bIns="4554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6" name="Footer Placeholder 5"/>
          <p:cNvSpPr>
            <a:spLocks noGrp="1"/>
          </p:cNvSpPr>
          <p:nvPr>
            <p:ph type="ftr" sz="quarter" idx="4"/>
          </p:nvPr>
        </p:nvSpPr>
        <p:spPr>
          <a:xfrm>
            <a:off x="2" y="9372795"/>
            <a:ext cx="2889938" cy="493395"/>
          </a:xfrm>
          <a:prstGeom prst="rect">
            <a:avLst/>
          </a:prstGeom>
        </p:spPr>
        <p:txBody>
          <a:bodyPr vert="horz" lIns="91079" tIns="45540" rIns="91079" bIns="45540" rtlCol="0" anchor="b"/>
          <a:lstStyle>
            <a:lvl1pPr algn="l">
              <a:defRPr sz="1200"/>
            </a:lvl1pPr>
          </a:lstStyle>
          <a:p>
            <a:endParaRPr lang="nl-NL"/>
          </a:p>
        </p:txBody>
      </p:sp>
      <p:sp>
        <p:nvSpPr>
          <p:cNvPr id="7" name="Slide Number Placeholder 6"/>
          <p:cNvSpPr>
            <a:spLocks noGrp="1"/>
          </p:cNvSpPr>
          <p:nvPr>
            <p:ph type="sldNum" sz="quarter" idx="5"/>
          </p:nvPr>
        </p:nvSpPr>
        <p:spPr>
          <a:xfrm>
            <a:off x="3777608" y="9372795"/>
            <a:ext cx="2889938" cy="493395"/>
          </a:xfrm>
          <a:prstGeom prst="rect">
            <a:avLst/>
          </a:prstGeom>
        </p:spPr>
        <p:txBody>
          <a:bodyPr vert="horz" lIns="91079" tIns="45540" rIns="91079" bIns="45540" rtlCol="0" anchor="b"/>
          <a:lstStyle>
            <a:lvl1pPr algn="r">
              <a:defRPr sz="1200"/>
            </a:lvl1pPr>
          </a:lstStyle>
          <a:p>
            <a:fld id="{C9F88DCB-C6C0-4A0E-9676-A195CA9EF2D6}" type="slidenum">
              <a:rPr lang="nl-NL" smtClean="0"/>
              <a:pPr/>
              <a:t>‹#›</a:t>
            </a:fld>
            <a:endParaRPr lang="nl-NL"/>
          </a:p>
        </p:txBody>
      </p:sp>
    </p:spTree>
    <p:extLst>
      <p:ext uri="{BB962C8B-B14F-4D97-AF65-F5344CB8AC3E}">
        <p14:creationId xmlns:p14="http://schemas.microsoft.com/office/powerpoint/2010/main" val="3733144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kvk.nl/"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www.ondernemersplein.n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 Vergeet hier</a:t>
            </a:r>
            <a:r>
              <a:rPr lang="nl-NL" baseline="0" dirty="0" smtClean="0"/>
              <a:t> niet de datum in te vullen en daarna deze melding weg te halen. </a:t>
            </a:r>
            <a:endParaRPr lang="nl-NL" dirty="0"/>
          </a:p>
        </p:txBody>
      </p:sp>
      <p:sp>
        <p:nvSpPr>
          <p:cNvPr id="4" name="Tijdelijke aanduiding voor dianummer 3"/>
          <p:cNvSpPr>
            <a:spLocks noGrp="1"/>
          </p:cNvSpPr>
          <p:nvPr>
            <p:ph type="sldNum" sz="quarter" idx="10"/>
          </p:nvPr>
        </p:nvSpPr>
        <p:spPr/>
        <p:txBody>
          <a:bodyPr/>
          <a:lstStyle/>
          <a:p>
            <a:fld id="{C9F88DCB-C6C0-4A0E-9676-A195CA9EF2D6}" type="slidenum">
              <a:rPr lang="nl-NL" smtClean="0"/>
              <a:pPr/>
              <a:t>1</a:t>
            </a:fld>
            <a:endParaRPr lang="nl-NL" dirty="0"/>
          </a:p>
        </p:txBody>
      </p:sp>
    </p:spTree>
    <p:extLst>
      <p:ext uri="{BB962C8B-B14F-4D97-AF65-F5344CB8AC3E}">
        <p14:creationId xmlns:p14="http://schemas.microsoft.com/office/powerpoint/2010/main" val="2939329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10794">
              <a:lnSpc>
                <a:spcPct val="200000"/>
              </a:lnSpc>
              <a:defRPr/>
            </a:pPr>
            <a:r>
              <a:rPr lang="nl-NL" dirty="0"/>
              <a:t>Dat </a:t>
            </a:r>
            <a:r>
              <a:rPr lang="nl-NL" dirty="0" smtClean="0"/>
              <a:t>gaan we o.a. doen door </a:t>
            </a:r>
            <a:r>
              <a:rPr lang="nl-NL" dirty="0"/>
              <a:t>ondernemers te voorzien van </a:t>
            </a:r>
            <a:r>
              <a:rPr lang="nl-NL" dirty="0" smtClean="0">
                <a:solidFill>
                  <a:srgbClr val="0070C0"/>
                </a:solidFill>
              </a:rPr>
              <a:t>geaggregeerde data, </a:t>
            </a:r>
            <a:r>
              <a:rPr lang="nl-NL" dirty="0" err="1" smtClean="0">
                <a:solidFill>
                  <a:srgbClr val="0070C0"/>
                </a:solidFill>
              </a:rPr>
              <a:t>apps</a:t>
            </a:r>
            <a:r>
              <a:rPr lang="nl-NL" baseline="0" dirty="0" smtClean="0">
                <a:solidFill>
                  <a:srgbClr val="0070C0"/>
                </a:solidFill>
              </a:rPr>
              <a:t> e.d.</a:t>
            </a:r>
            <a:endParaRPr lang="nl-NL" dirty="0"/>
          </a:p>
          <a:p>
            <a:r>
              <a:rPr lang="nl-NL" dirty="0" smtClean="0"/>
              <a:t>KvK digitaal</a:t>
            </a:r>
            <a:r>
              <a:rPr lang="nl-NL" dirty="0"/>
              <a:t>: tijds- en plaats onafhankelijk (24/7 via de app)</a:t>
            </a:r>
          </a:p>
          <a:p>
            <a:r>
              <a:rPr lang="nl-NL" dirty="0"/>
              <a:t> </a:t>
            </a:r>
          </a:p>
          <a:p>
            <a:r>
              <a:rPr lang="nl-NL" dirty="0"/>
              <a:t>Veilig zaken doen = weten met wie je zaken doet dankzij HR app en </a:t>
            </a:r>
            <a:r>
              <a:rPr lang="nl-NL" u="sng" dirty="0">
                <a:hlinkClick r:id="rId3"/>
              </a:rPr>
              <a:t>www.kvk.nl</a:t>
            </a:r>
            <a:r>
              <a:rPr lang="nl-NL" dirty="0"/>
              <a:t> (toegang tot het Handelsregister)</a:t>
            </a:r>
          </a:p>
          <a:p>
            <a:r>
              <a:rPr lang="nl-NL" dirty="0"/>
              <a:t> </a:t>
            </a:r>
          </a:p>
          <a:p>
            <a:r>
              <a:rPr lang="nl-NL" dirty="0"/>
              <a:t>Knowhow = basisinformatie ondernemerschap -&gt; 3 kernthema’s (innovatie, start &amp; overname, internationaal) plus financiering </a:t>
            </a:r>
            <a:endParaRPr lang="nl-NL" dirty="0" smtClean="0"/>
          </a:p>
          <a:p>
            <a:r>
              <a:rPr lang="nl-NL" dirty="0" smtClean="0"/>
              <a:t>In ontwikkeling: KvK Analytics</a:t>
            </a:r>
            <a:r>
              <a:rPr lang="nl-NL" baseline="0" dirty="0" smtClean="0"/>
              <a:t> = maatwerkrapportages voor met name stakeholders tegen betaling.</a:t>
            </a:r>
            <a:endParaRPr lang="nl-NL" dirty="0"/>
          </a:p>
          <a:p>
            <a:endParaRPr lang="nl-NL" dirty="0" smtClean="0"/>
          </a:p>
          <a:p>
            <a:r>
              <a:rPr lang="nl-NL" dirty="0" smtClean="0"/>
              <a:t>Daarnaast:</a:t>
            </a:r>
            <a:endParaRPr lang="nl-NL" dirty="0"/>
          </a:p>
          <a:p>
            <a:pPr marL="170773" indent="-170773">
              <a:buFont typeface="Arial" panose="020B0604020202020204" pitchFamily="34" charset="0"/>
              <a:buChar char="•"/>
            </a:pPr>
            <a:r>
              <a:rPr lang="nl-NL" dirty="0" smtClean="0"/>
              <a:t>Organiseren</a:t>
            </a:r>
            <a:r>
              <a:rPr lang="nl-NL" baseline="0" dirty="0" smtClean="0"/>
              <a:t> we </a:t>
            </a:r>
            <a:r>
              <a:rPr lang="nl-NL" u="sng" baseline="0" dirty="0" smtClean="0"/>
              <a:t>b</a:t>
            </a:r>
            <a:r>
              <a:rPr lang="nl-NL" u="sng" dirty="0" smtClean="0"/>
              <a:t>ijeenkomsten</a:t>
            </a:r>
            <a:r>
              <a:rPr lang="nl-NL" dirty="0" smtClean="0"/>
              <a:t> </a:t>
            </a:r>
            <a:r>
              <a:rPr lang="nl-NL" dirty="0"/>
              <a:t>(waarin de KvK </a:t>
            </a:r>
            <a:r>
              <a:rPr lang="nl-NL" dirty="0" smtClean="0"/>
              <a:t>experts </a:t>
            </a:r>
            <a:r>
              <a:rPr lang="nl-NL" dirty="0"/>
              <a:t>op een bepaald gebied podium geeft om deelnemers te informeren over kansen en </a:t>
            </a:r>
            <a:r>
              <a:rPr lang="nl-NL" dirty="0" smtClean="0"/>
              <a:t>valkuilen en te inspireren </a:t>
            </a:r>
            <a:r>
              <a:rPr lang="nl-NL" dirty="0"/>
              <a:t>met </a:t>
            </a:r>
            <a:r>
              <a:rPr lang="nl-NL" dirty="0" smtClean="0"/>
              <a:t>succesverhalen).</a:t>
            </a:r>
            <a:endParaRPr lang="nl-NL" dirty="0"/>
          </a:p>
          <a:p>
            <a:pPr marL="170773" indent="-170773">
              <a:buFont typeface="Arial" panose="020B0604020202020204" pitchFamily="34" charset="0"/>
              <a:buChar char="•"/>
            </a:pPr>
            <a:r>
              <a:rPr lang="nl-NL" dirty="0" smtClean="0"/>
              <a:t>Signaleren we interessante </a:t>
            </a:r>
            <a:r>
              <a:rPr lang="nl-NL" u="sng" dirty="0"/>
              <a:t>trends</a:t>
            </a:r>
            <a:r>
              <a:rPr lang="nl-NL" dirty="0"/>
              <a:t> via big data </a:t>
            </a:r>
            <a:r>
              <a:rPr lang="nl-NL" dirty="0" smtClean="0"/>
              <a:t>en </a:t>
            </a:r>
            <a:r>
              <a:rPr lang="nl-NL" dirty="0"/>
              <a:t>via de ondernemersverhalen op </a:t>
            </a:r>
            <a:r>
              <a:rPr lang="nl-NL" u="sng" dirty="0" smtClean="0">
                <a:hlinkClick r:id="rId4"/>
              </a:rPr>
              <a:t>www.ondernemersplein.nl</a:t>
            </a:r>
            <a:r>
              <a:rPr lang="nl-NL" u="sng" dirty="0" smtClean="0"/>
              <a:t>.</a:t>
            </a:r>
            <a:endParaRPr lang="nl-NL" dirty="0"/>
          </a:p>
          <a:p>
            <a:pPr marL="170773" indent="-170773">
              <a:buFont typeface="Arial" panose="020B0604020202020204" pitchFamily="34" charset="0"/>
              <a:buChar char="•"/>
            </a:pPr>
            <a:r>
              <a:rPr lang="nl-NL" dirty="0" smtClean="0"/>
              <a:t>Bieden we </a:t>
            </a:r>
            <a:r>
              <a:rPr lang="nl-NL" u="sng" dirty="0" smtClean="0"/>
              <a:t>toegang </a:t>
            </a:r>
            <a:r>
              <a:rPr lang="nl-NL" u="sng" dirty="0"/>
              <a:t>tot netwerken </a:t>
            </a:r>
            <a:r>
              <a:rPr lang="nl-NL" dirty="0"/>
              <a:t>via Ondernemersdesk waarin adviseurs doorverwijzen naar andere partijen of </a:t>
            </a:r>
            <a:r>
              <a:rPr lang="nl-NL" dirty="0" err="1"/>
              <a:t>mkb</a:t>
            </a:r>
            <a:r>
              <a:rPr lang="nl-NL" dirty="0"/>
              <a:t>-loketten die bemand worden door </a:t>
            </a:r>
            <a:r>
              <a:rPr lang="nl-NL" dirty="0" err="1"/>
              <a:t>KvK’ers</a:t>
            </a:r>
            <a:r>
              <a:rPr lang="nl-NL" dirty="0" smtClean="0"/>
              <a:t>.</a:t>
            </a:r>
          </a:p>
          <a:p>
            <a:pPr marL="170773" indent="-170773">
              <a:buFont typeface="Arial" panose="020B0604020202020204" pitchFamily="34" charset="0"/>
              <a:buChar char="•"/>
            </a:pPr>
            <a:r>
              <a:rPr lang="nl-NL" dirty="0" smtClean="0"/>
              <a:t>Zelf aan te vullen.</a:t>
            </a:r>
            <a:endParaRPr lang="nl-NL" dirty="0"/>
          </a:p>
          <a:p>
            <a:r>
              <a:rPr lang="nl-NL" dirty="0"/>
              <a:t>   </a:t>
            </a:r>
          </a:p>
          <a:p>
            <a:endParaRPr lang="nl-NL" altLang="nl-NL" dirty="0" smtClean="0">
              <a:solidFill>
                <a:schemeClr val="tx2"/>
              </a:solidFill>
            </a:endParaRPr>
          </a:p>
        </p:txBody>
      </p:sp>
      <p:sp>
        <p:nvSpPr>
          <p:cNvPr id="4" name="Tijdelijke aanduiding voor dianummer 3"/>
          <p:cNvSpPr>
            <a:spLocks noGrp="1"/>
          </p:cNvSpPr>
          <p:nvPr>
            <p:ph type="sldNum" sz="quarter" idx="10"/>
          </p:nvPr>
        </p:nvSpPr>
        <p:spPr/>
        <p:txBody>
          <a:bodyPr/>
          <a:lstStyle/>
          <a:p>
            <a:fld id="{C9F88DCB-C6C0-4A0E-9676-A195CA9EF2D6}" type="slidenum">
              <a:rPr lang="nl-NL" smtClean="0"/>
              <a:pPr/>
              <a:t>2</a:t>
            </a:fld>
            <a:endParaRPr lang="nl-NL"/>
          </a:p>
        </p:txBody>
      </p:sp>
    </p:spTree>
    <p:extLst>
      <p:ext uri="{BB962C8B-B14F-4D97-AF65-F5344CB8AC3E}">
        <p14:creationId xmlns:p14="http://schemas.microsoft.com/office/powerpoint/2010/main" val="2736439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OO-propositie</a:t>
            </a:r>
            <a:endParaRPr lang="nl-NL" dirty="0"/>
          </a:p>
          <a:p>
            <a:r>
              <a:rPr lang="nl-NL" b="1" dirty="0"/>
              <a:t> </a:t>
            </a:r>
            <a:endParaRPr lang="nl-NL" dirty="0"/>
          </a:p>
          <a:p>
            <a:r>
              <a:rPr lang="nl-NL" dirty="0"/>
              <a:t>De nieuwe KvK wil de logische partij zijn door haar dienstverlening vorm te geven waarbij ondernemerskansen centraal staan en waarin ondernemers zelf aan het roer blijven. </a:t>
            </a:r>
          </a:p>
          <a:p>
            <a:r>
              <a:rPr lang="nl-NL" dirty="0"/>
              <a:t>Zonder bevoogding, betweterigheid of betutteling; de KvK identificeert kansen, het is aan de ondernemer om ze te benutten.</a:t>
            </a:r>
          </a:p>
          <a:p>
            <a:r>
              <a:rPr lang="nl-NL" dirty="0"/>
              <a:t> </a:t>
            </a:r>
          </a:p>
          <a:p>
            <a:r>
              <a:rPr lang="nl-NL" dirty="0"/>
              <a:t>Daarom positioneren we de dienstverlening aan ondernemers als kansen op de terreinen waarop wij onszelf deskundig achten:  </a:t>
            </a:r>
          </a:p>
          <a:p>
            <a:r>
              <a:rPr lang="nl-NL" dirty="0"/>
              <a:t> </a:t>
            </a:r>
          </a:p>
          <a:p>
            <a:pPr lvl="0"/>
            <a:r>
              <a:rPr lang="nl-NL" b="1" dirty="0"/>
              <a:t>Ondernemerskansen in het buitenland</a:t>
            </a:r>
            <a:endParaRPr lang="nl-NL" dirty="0"/>
          </a:p>
          <a:p>
            <a:pPr lvl="0"/>
            <a:r>
              <a:rPr lang="nl-NL" b="1" dirty="0"/>
              <a:t>Ondernemerskansen voor starters</a:t>
            </a:r>
            <a:endParaRPr lang="nl-NL" dirty="0"/>
          </a:p>
          <a:p>
            <a:pPr lvl="0"/>
            <a:r>
              <a:rPr lang="nl-NL" b="1" dirty="0"/>
              <a:t>Ondernemerskansen voor vernieuwing</a:t>
            </a:r>
            <a:endParaRPr lang="nl-NL" dirty="0"/>
          </a:p>
          <a:p>
            <a:pPr lvl="0"/>
            <a:r>
              <a:rPr lang="nl-NL" b="1" dirty="0"/>
              <a:t>Ondernemerskansen met financiering</a:t>
            </a:r>
            <a:endParaRPr lang="nl-NL" dirty="0"/>
          </a:p>
          <a:p>
            <a:r>
              <a:rPr lang="nl-NL" dirty="0"/>
              <a:t> </a:t>
            </a:r>
          </a:p>
          <a:p>
            <a:r>
              <a:rPr lang="nl-NL" dirty="0"/>
              <a:t>Toelichting op de naamgeving van de domeinen die we hiermee bestrijken:</a:t>
            </a:r>
          </a:p>
          <a:p>
            <a:r>
              <a:rPr lang="nl-NL" dirty="0"/>
              <a:t>-       In het buitenland: geeft alle activiteiten en aspecten van internationale  ondernemen aan (import &amp; export) en de dienstverlening die daarbij hoort.</a:t>
            </a:r>
          </a:p>
          <a:p>
            <a:r>
              <a:rPr lang="nl-NL" dirty="0"/>
              <a:t>-       Voor starters: bestrijkt zowel de periode voor de inschrijving als de eerste twee jaren daarna en dekt daarmee de reikwijdte en ambitie van het Programma Start.</a:t>
            </a:r>
          </a:p>
          <a:p>
            <a:r>
              <a:rPr lang="nl-NL" dirty="0"/>
              <a:t>-       Voor vernieuwing: bewust afscheid genomen van het begrip ‘innovatie’ omdat dit begrip onvoldoende laagdrempelig is voor het deel van het MKB dat juist de eerste stappen moet  zetten op het gebied van (technologische) innovatie. Vernieuwing sluit beter aan bij het ondernemersjargon en heeft meer ‘breedte’ in zich.</a:t>
            </a:r>
          </a:p>
          <a:p>
            <a:r>
              <a:rPr lang="nl-NL" dirty="0"/>
              <a:t>-       Met financiering: inmiddels bouwt de KvK op dit voor ondernemers belangrijke onderwerp aan een stevige propositie als onafhankelijke partij. Ook hier is de koppeling met het begrip ondernemerskansen perspectiefvol; financiering als middel om vooruitgang te boeken.</a:t>
            </a:r>
          </a:p>
          <a:p>
            <a:endParaRPr lang="nl-NL" dirty="0" smtClean="0">
              <a:effectLst/>
            </a:endParaRPr>
          </a:p>
          <a:p>
            <a:endParaRPr lang="nl-NL" dirty="0"/>
          </a:p>
        </p:txBody>
      </p:sp>
      <p:sp>
        <p:nvSpPr>
          <p:cNvPr id="4" name="Tijdelijke aanduiding voor dianummer 3"/>
          <p:cNvSpPr>
            <a:spLocks noGrp="1"/>
          </p:cNvSpPr>
          <p:nvPr>
            <p:ph type="sldNum" sz="quarter" idx="10"/>
          </p:nvPr>
        </p:nvSpPr>
        <p:spPr/>
        <p:txBody>
          <a:bodyPr/>
          <a:lstStyle/>
          <a:p>
            <a:fld id="{C9F88DCB-C6C0-4A0E-9676-A195CA9EF2D6}" type="slidenum">
              <a:rPr lang="nl-NL" smtClean="0"/>
              <a:pPr/>
              <a:t>3</a:t>
            </a:fld>
            <a:endParaRPr lang="nl-NL" dirty="0"/>
          </a:p>
        </p:txBody>
      </p:sp>
    </p:spTree>
    <p:extLst>
      <p:ext uri="{BB962C8B-B14F-4D97-AF65-F5344CB8AC3E}">
        <p14:creationId xmlns:p14="http://schemas.microsoft.com/office/powerpoint/2010/main" val="3424588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10794" fontAlgn="t">
              <a:defRPr/>
            </a:pPr>
            <a:r>
              <a:rPr lang="nl-NL" b="1" dirty="0"/>
              <a:t>Bewijsvoering:</a:t>
            </a:r>
          </a:p>
          <a:p>
            <a:pPr defTabSz="910794" fontAlgn="t">
              <a:defRPr/>
            </a:pPr>
            <a:r>
              <a:rPr lang="nl-NL" b="1" dirty="0"/>
              <a:t>Ondernemerskansen signaleren, identificeren en duiden met: zie slide </a:t>
            </a:r>
            <a:r>
              <a:rPr lang="nl-NL" b="1" dirty="0" smtClean="0"/>
              <a:t>24 </a:t>
            </a:r>
            <a:r>
              <a:rPr lang="nl-NL" b="1" dirty="0"/>
              <a:t>(bewijs van middelen)</a:t>
            </a:r>
          </a:p>
          <a:p>
            <a:pPr defTabSz="910794" fontAlgn="t">
              <a:defRPr/>
            </a:pPr>
            <a:endParaRPr lang="nl-NL" b="1" dirty="0"/>
          </a:p>
          <a:p>
            <a:r>
              <a:rPr lang="nl-NL" b="1" dirty="0"/>
              <a:t>Internationaal in 1 dag</a:t>
            </a:r>
            <a:endParaRPr lang="nl-NL" dirty="0"/>
          </a:p>
          <a:p>
            <a:r>
              <a:rPr lang="nl-NL" dirty="0"/>
              <a:t>Groei komt steeds meer uit het buitenland. Internationaal ondernemen is een logische en haalbare stap voor het </a:t>
            </a:r>
            <a:r>
              <a:rPr lang="nl-NL" dirty="0" smtClean="0"/>
              <a:t>mkb </a:t>
            </a:r>
            <a:r>
              <a:rPr lang="nl-NL" dirty="0"/>
              <a:t>om groei te realiseren. Natuurlijk komt er in de oriëntatiefase veel op ondernemers af en is er behoefte aan ondersteuning. </a:t>
            </a:r>
            <a:r>
              <a:rPr lang="nl-NL" dirty="0" smtClean="0"/>
              <a:t>Die </a:t>
            </a:r>
            <a:r>
              <a:rPr lang="nl-NL" dirty="0"/>
              <a:t>biedt de Kamer van Koophandel </a:t>
            </a:r>
            <a:r>
              <a:rPr lang="nl-NL" dirty="0" smtClean="0"/>
              <a:t>door </a:t>
            </a:r>
            <a:r>
              <a:rPr lang="nl-NL" dirty="0"/>
              <a:t>haar netwerk </a:t>
            </a:r>
            <a:r>
              <a:rPr lang="nl-NL" dirty="0" smtClean="0"/>
              <a:t>open </a:t>
            </a:r>
            <a:r>
              <a:rPr lang="nl-NL" dirty="0"/>
              <a:t>te stellen en met </a:t>
            </a:r>
            <a:r>
              <a:rPr lang="nl-NL" dirty="0" smtClean="0"/>
              <a:t>ondernemers </a:t>
            </a:r>
            <a:r>
              <a:rPr lang="nl-NL" dirty="0"/>
              <a:t>te sparren. Specialisten en ervaren ondernemers geven antwoorden op ondernemersvragen.  </a:t>
            </a:r>
          </a:p>
          <a:p>
            <a:endParaRPr lang="nl-NL" dirty="0"/>
          </a:p>
          <a:p>
            <a:r>
              <a:rPr lang="nl-NL" b="1" dirty="0"/>
              <a:t>Week van de Ondernemer:</a:t>
            </a:r>
            <a:endParaRPr lang="nl-NL" dirty="0"/>
          </a:p>
          <a:p>
            <a:r>
              <a:rPr lang="nl-NL" dirty="0"/>
              <a:t>KvK neemt deel aan de Week van de Ondernemer met de thema’s internationaal, innovatie en financiering. </a:t>
            </a:r>
          </a:p>
          <a:p>
            <a:r>
              <a:rPr lang="nl-NL" dirty="0"/>
              <a:t>De WvdO wil ondernemers inspireren met topcoaches en succesvolle ondernemers. Daarnaast biedt dit landelijke evenement ondernemers een kennisplatform met nieuws, trends en ‘</a:t>
            </a:r>
            <a:r>
              <a:rPr lang="nl-NL" dirty="0" smtClean="0"/>
              <a:t>need to knows’ </a:t>
            </a:r>
            <a:r>
              <a:rPr lang="nl-NL" dirty="0"/>
              <a:t>en is het ook een netwerkevenement.</a:t>
            </a:r>
          </a:p>
          <a:p>
            <a:r>
              <a:rPr lang="nl-NL" dirty="0"/>
              <a:t>De WvdO wordt georganiseerd door beursorganisator Synpact en heeft als belangrijke partners: MKB Nederland en ING.  </a:t>
            </a:r>
          </a:p>
          <a:p>
            <a:r>
              <a:rPr lang="nl-NL" dirty="0"/>
              <a:t>De WvdO vindt </a:t>
            </a:r>
            <a:r>
              <a:rPr lang="nl-NL" dirty="0" smtClean="0"/>
              <a:t>in 2014</a:t>
            </a:r>
            <a:r>
              <a:rPr lang="nl-NL" baseline="0" dirty="0" smtClean="0"/>
              <a:t> </a:t>
            </a:r>
            <a:r>
              <a:rPr lang="nl-NL" dirty="0" smtClean="0"/>
              <a:t>plaats </a:t>
            </a:r>
            <a:r>
              <a:rPr lang="nl-NL" dirty="0"/>
              <a:t>in 6 steden, 2 tot 3 eventdagen per locatie. Het wordt gepositioneerd als het grootste en best gewaardeerde ondernemersevent van Nederland. </a:t>
            </a:r>
          </a:p>
          <a:p>
            <a:endParaRPr lang="nl-NL" dirty="0"/>
          </a:p>
          <a:p>
            <a:r>
              <a:rPr lang="nl-NL" b="1" dirty="0"/>
              <a:t>Road2</a:t>
            </a:r>
            <a:endParaRPr lang="nl-NL" dirty="0"/>
          </a:p>
          <a:p>
            <a:r>
              <a:rPr lang="nl-NL" dirty="0"/>
              <a:t>Voor ondernemers die zaken willen doen op buitenlandse markten organiseert de Kamer van Koophandel Road2-bijeenkomsten.</a:t>
            </a:r>
          </a:p>
          <a:p>
            <a:r>
              <a:rPr lang="nl-NL" dirty="0"/>
              <a:t>Op de Road2-bijeenkomsten informeert de KvK </a:t>
            </a:r>
            <a:r>
              <a:rPr lang="nl-NL" dirty="0" smtClean="0"/>
              <a:t>ondernemers over </a:t>
            </a:r>
            <a:r>
              <a:rPr lang="nl-NL" dirty="0"/>
              <a:t>verschillende interessante (export)markten, zoals Duitsland en België. Tijdens deze bijeenkomsten </a:t>
            </a:r>
            <a:r>
              <a:rPr lang="nl-NL" dirty="0" smtClean="0"/>
              <a:t>kunnen zij met </a:t>
            </a:r>
            <a:r>
              <a:rPr lang="nl-NL" dirty="0"/>
              <a:t>deskundigen sparren over ontwikkelingen in het land van </a:t>
            </a:r>
            <a:r>
              <a:rPr lang="nl-NL" dirty="0" smtClean="0"/>
              <a:t>hun </a:t>
            </a:r>
            <a:r>
              <a:rPr lang="nl-NL" dirty="0"/>
              <a:t>keuze en de kansen die het land </a:t>
            </a:r>
            <a:r>
              <a:rPr lang="nl-NL" dirty="0" smtClean="0"/>
              <a:t>hun </a:t>
            </a:r>
            <a:r>
              <a:rPr lang="nl-NL" dirty="0"/>
              <a:t>bedrijf biedt. Ook </a:t>
            </a:r>
            <a:r>
              <a:rPr lang="nl-NL" dirty="0" smtClean="0"/>
              <a:t>krijgen</a:t>
            </a:r>
            <a:r>
              <a:rPr lang="nl-NL" baseline="0" dirty="0" smtClean="0"/>
              <a:t> zij </a:t>
            </a:r>
            <a:r>
              <a:rPr lang="nl-NL" dirty="0" smtClean="0"/>
              <a:t>de </a:t>
            </a:r>
            <a:r>
              <a:rPr lang="nl-NL" dirty="0"/>
              <a:t>mogelijkheid contact te leggen met binnen- en buitenlandse bedrijven die </a:t>
            </a:r>
            <a:r>
              <a:rPr lang="nl-NL" dirty="0" smtClean="0"/>
              <a:t>hen </a:t>
            </a:r>
            <a:r>
              <a:rPr lang="nl-NL" dirty="0"/>
              <a:t>vertellen hoe de weg naar het land van </a:t>
            </a:r>
            <a:r>
              <a:rPr lang="nl-NL" dirty="0" smtClean="0"/>
              <a:t>hun </a:t>
            </a:r>
            <a:r>
              <a:rPr lang="nl-NL" dirty="0"/>
              <a:t>keuze er uitziet en waar </a:t>
            </a:r>
            <a:r>
              <a:rPr lang="nl-NL" dirty="0" smtClean="0"/>
              <a:t>zij </a:t>
            </a:r>
            <a:r>
              <a:rPr lang="nl-NL" dirty="0"/>
              <a:t>op </a:t>
            </a:r>
            <a:r>
              <a:rPr lang="nl-NL" dirty="0" smtClean="0"/>
              <a:t>moeten </a:t>
            </a:r>
            <a:r>
              <a:rPr lang="nl-NL" dirty="0"/>
              <a:t>letten.</a:t>
            </a:r>
          </a:p>
          <a:p>
            <a:endParaRPr lang="nl-NL" dirty="0"/>
          </a:p>
          <a:p>
            <a:r>
              <a:rPr lang="nl-NL" dirty="0"/>
              <a:t>Het zijn bijeenkomsten waar de marktkansen voor Nederlandse bedrijven op de Duitse resp. Belgische markt uitgebreid aan bod komen. Deze </a:t>
            </a:r>
            <a:r>
              <a:rPr lang="nl-NL" dirty="0" smtClean="0"/>
              <a:t>bijeenkomsten zijn </a:t>
            </a:r>
            <a:r>
              <a:rPr lang="nl-NL" dirty="0"/>
              <a:t>bedoeld voor ondernemers die hun kansen op die markt willen onderzoeken of </a:t>
            </a:r>
            <a:r>
              <a:rPr lang="nl-NL" dirty="0" smtClean="0"/>
              <a:t>willen uitbreiden</a:t>
            </a:r>
            <a:r>
              <a:rPr lang="nl-NL" dirty="0"/>
              <a:t>. Experts informeren </a:t>
            </a:r>
            <a:r>
              <a:rPr lang="nl-NL" dirty="0" smtClean="0"/>
              <a:t>hen </a:t>
            </a:r>
            <a:r>
              <a:rPr lang="nl-NL" dirty="0"/>
              <a:t>over zakendoen met dat land en benoemen de perspectieven en mogelijkheden.</a:t>
            </a:r>
          </a:p>
          <a:p>
            <a:pPr lvl="0"/>
            <a:r>
              <a:rPr lang="nl-NL" dirty="0"/>
              <a:t>Na afloop </a:t>
            </a:r>
            <a:r>
              <a:rPr lang="nl-NL" dirty="0" smtClean="0"/>
              <a:t>weten zij hoe zij daar </a:t>
            </a:r>
            <a:r>
              <a:rPr lang="nl-NL" dirty="0"/>
              <a:t>een effectief netwerk </a:t>
            </a:r>
            <a:r>
              <a:rPr lang="nl-NL" dirty="0" smtClean="0"/>
              <a:t>opbouwen</a:t>
            </a:r>
            <a:r>
              <a:rPr lang="nl-NL" baseline="0" dirty="0" smtClean="0"/>
              <a:t> </a:t>
            </a:r>
            <a:r>
              <a:rPr lang="nl-NL" dirty="0" smtClean="0"/>
              <a:t>en zijn zij u </a:t>
            </a:r>
            <a:r>
              <a:rPr lang="nl-NL" dirty="0"/>
              <a:t>op de hoogte van de lokale wet- en regelgeving.</a:t>
            </a:r>
          </a:p>
          <a:p>
            <a:endParaRPr lang="nl-NL" b="1" dirty="0"/>
          </a:p>
          <a:p>
            <a:r>
              <a:rPr lang="nl-NL" b="1" dirty="0"/>
              <a:t>Enterprise Europe Network (EEN)</a:t>
            </a:r>
            <a:endParaRPr lang="nl-NL" dirty="0"/>
          </a:p>
          <a:p>
            <a:r>
              <a:rPr lang="nl-NL" dirty="0"/>
              <a:t>Het netwerk van Enterprise Europe Network bestaat uit meer dan 600 organisaties in ruim 50 landen. In Nederland maken de Kamer van Koophandel en Rijksdienst voor Ondernemend Nederland deel uit van dit Europese Netwerk</a:t>
            </a:r>
            <a:r>
              <a:rPr lang="nl-NL" dirty="0" smtClean="0"/>
              <a:t>. Dit netwerk is door de Europese Commissie speciaal opgezet om mkb’ers te ondersteunen bij internationale handel en innovatie.</a:t>
            </a:r>
            <a:endParaRPr lang="nl-NL" dirty="0"/>
          </a:p>
          <a:p>
            <a:endParaRPr lang="nl-NL" b="1" dirty="0"/>
          </a:p>
          <a:p>
            <a:r>
              <a:rPr lang="nl-NL" b="1" dirty="0"/>
              <a:t>Wat levert het ondernemers op als ze deelnemen aan dit project?</a:t>
            </a:r>
            <a:r>
              <a:rPr lang="nl-NL" dirty="0"/>
              <a:t/>
            </a:r>
            <a:br>
              <a:rPr lang="nl-NL" dirty="0"/>
            </a:br>
            <a:r>
              <a:rPr lang="nl-NL" dirty="0"/>
              <a:t>- Beter inzicht in de knelpunten en potentie van de onderneming in relatie tot de internationale </a:t>
            </a:r>
            <a:r>
              <a:rPr lang="nl-NL" dirty="0" smtClean="0"/>
              <a:t>groeimogelijkheden</a:t>
            </a:r>
            <a:r>
              <a:rPr lang="nl-NL" dirty="0"/>
              <a:t>.</a:t>
            </a:r>
            <a:br>
              <a:rPr lang="nl-NL" dirty="0"/>
            </a:br>
            <a:r>
              <a:rPr lang="nl-NL" dirty="0"/>
              <a:t>- Met de rol van matchmaker worden verbinding gelegd met Europese bedrijven maar ook de internationale kenniswereld, daarmee helpen we het </a:t>
            </a:r>
            <a:r>
              <a:rPr lang="nl-NL" dirty="0" smtClean="0"/>
              <a:t>mkb </a:t>
            </a:r>
            <a:r>
              <a:rPr lang="nl-NL" dirty="0"/>
              <a:t>met </a:t>
            </a:r>
            <a:r>
              <a:rPr lang="nl-NL" dirty="0" smtClean="0"/>
              <a:t>‘innovatie’ </a:t>
            </a:r>
            <a:r>
              <a:rPr lang="nl-NL" dirty="0"/>
              <a:t>en </a:t>
            </a:r>
            <a:r>
              <a:rPr lang="nl-NL" dirty="0" smtClean="0"/>
              <a:t>‘international </a:t>
            </a:r>
            <a:r>
              <a:rPr lang="nl-NL" dirty="0"/>
              <a:t>business </a:t>
            </a:r>
            <a:r>
              <a:rPr lang="nl-NL" dirty="0" smtClean="0"/>
              <a:t>development’.</a:t>
            </a:r>
            <a:r>
              <a:rPr lang="nl-NL" dirty="0"/>
              <a:t/>
            </a:r>
            <a:br>
              <a:rPr lang="nl-NL" dirty="0"/>
            </a:br>
            <a:r>
              <a:rPr lang="nl-NL" dirty="0"/>
              <a:t>- Het stimuleert </a:t>
            </a:r>
            <a:r>
              <a:rPr lang="nl-NL" dirty="0" smtClean="0"/>
              <a:t>ondernemers </a:t>
            </a:r>
            <a:r>
              <a:rPr lang="nl-NL" dirty="0"/>
              <a:t>met exportambitie door middel van gerichte matchmaking en grensoverschrijdend zakendoen.</a:t>
            </a:r>
            <a:br>
              <a:rPr lang="nl-NL" dirty="0"/>
            </a:br>
            <a:r>
              <a:rPr lang="nl-NL" dirty="0"/>
              <a:t>- Het geeft de </a:t>
            </a:r>
            <a:r>
              <a:rPr lang="nl-NL" dirty="0" smtClean="0"/>
              <a:t>ondernemer aansluiting </a:t>
            </a:r>
            <a:r>
              <a:rPr lang="nl-NL" dirty="0"/>
              <a:t>bij de nieuwe Europese programmering in het kader van Horizon 2020 en consortiumvorming.</a:t>
            </a:r>
          </a:p>
          <a:p>
            <a:r>
              <a:rPr lang="nl-NL" dirty="0"/>
              <a:t> </a:t>
            </a:r>
          </a:p>
        </p:txBody>
      </p:sp>
      <p:sp>
        <p:nvSpPr>
          <p:cNvPr id="4" name="Tijdelijke aanduiding voor dianummer 3"/>
          <p:cNvSpPr>
            <a:spLocks noGrp="1"/>
          </p:cNvSpPr>
          <p:nvPr>
            <p:ph type="sldNum" sz="quarter" idx="10"/>
          </p:nvPr>
        </p:nvSpPr>
        <p:spPr/>
        <p:txBody>
          <a:bodyPr/>
          <a:lstStyle/>
          <a:p>
            <a:fld id="{C9F88DCB-C6C0-4A0E-9676-A195CA9EF2D6}" type="slidenum">
              <a:rPr lang="nl-NL" smtClean="0"/>
              <a:pPr/>
              <a:t>4</a:t>
            </a:fld>
            <a:endParaRPr lang="nl-NL" dirty="0"/>
          </a:p>
        </p:txBody>
      </p:sp>
    </p:spTree>
    <p:extLst>
      <p:ext uri="{BB962C8B-B14F-4D97-AF65-F5344CB8AC3E}">
        <p14:creationId xmlns:p14="http://schemas.microsoft.com/office/powerpoint/2010/main" val="2585057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9F88DCB-C6C0-4A0E-9676-A195CA9EF2D6}" type="slidenum">
              <a:rPr lang="nl-NL" smtClean="0"/>
              <a:pPr/>
              <a:t>5</a:t>
            </a:fld>
            <a:endParaRPr lang="nl-NL"/>
          </a:p>
        </p:txBody>
      </p:sp>
    </p:spTree>
    <p:extLst>
      <p:ext uri="{BB962C8B-B14F-4D97-AF65-F5344CB8AC3E}">
        <p14:creationId xmlns:p14="http://schemas.microsoft.com/office/powerpoint/2010/main" val="1837031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600" dirty="0">
                <a:solidFill>
                  <a:srgbClr val="0070C0"/>
                </a:solidFill>
              </a:rPr>
              <a:t>Slides Handelsregister</a:t>
            </a:r>
            <a:r>
              <a:rPr lang="nl-NL" sz="1600" dirty="0">
                <a:solidFill>
                  <a:srgbClr val="FF0000"/>
                </a:solidFill>
              </a:rPr>
              <a:t>: 8 - 14</a:t>
            </a:r>
          </a:p>
          <a:p>
            <a:r>
              <a:rPr lang="nl-NL" sz="1600" dirty="0">
                <a:solidFill>
                  <a:srgbClr val="0070C0"/>
                </a:solidFill>
              </a:rPr>
              <a:t>Slides Informatie en Ondersteuning: 15 - 24</a:t>
            </a:r>
          </a:p>
          <a:p>
            <a:endParaRPr lang="nl-NL" sz="1600" dirty="0">
              <a:solidFill>
                <a:srgbClr val="0070C0"/>
              </a:solidFill>
            </a:endParaRPr>
          </a:p>
          <a:p>
            <a:r>
              <a:rPr lang="nl-NL" sz="1600" dirty="0"/>
              <a:t>De informatie die wij bieden is:</a:t>
            </a:r>
          </a:p>
          <a:p>
            <a:pPr marL="284623" indent="-284623">
              <a:buFont typeface="Arial" panose="020B0604020202020204" pitchFamily="34" charset="0"/>
              <a:buChar char="•"/>
            </a:pPr>
            <a:r>
              <a:rPr lang="nl-NL" sz="1400" kern="0" dirty="0">
                <a:solidFill>
                  <a:srgbClr val="005BAA"/>
                </a:solidFill>
              </a:rPr>
              <a:t>zuiver</a:t>
            </a:r>
            <a:r>
              <a:rPr lang="nl-NL" sz="1400" kern="0" dirty="0">
                <a:solidFill>
                  <a:srgbClr val="000000"/>
                </a:solidFill>
              </a:rPr>
              <a:t>: accuraat, actueel, betrouwbaar en onafhankelijk </a:t>
            </a:r>
          </a:p>
          <a:p>
            <a:pPr marL="284623" indent="-284623" defTabSz="910794" eaLnBrk="0" fontAlgn="base" hangingPunct="0">
              <a:spcBef>
                <a:spcPct val="0"/>
              </a:spcBef>
              <a:spcAft>
                <a:spcPct val="0"/>
              </a:spcAft>
              <a:buFont typeface="Arial" panose="020B0604020202020204" pitchFamily="34" charset="0"/>
              <a:buChar char="•"/>
            </a:pPr>
            <a:r>
              <a:rPr lang="nl-NL" sz="1400" kern="0" dirty="0">
                <a:solidFill>
                  <a:srgbClr val="005BAA"/>
                </a:solidFill>
              </a:rPr>
              <a:t>verrijkt </a:t>
            </a:r>
            <a:r>
              <a:rPr lang="nl-NL" sz="1400" kern="0" dirty="0">
                <a:solidFill>
                  <a:srgbClr val="000000"/>
                </a:solidFill>
              </a:rPr>
              <a:t>met op data gebaseerde analyses en op data gebaseerd advies</a:t>
            </a:r>
          </a:p>
          <a:p>
            <a:pPr marL="284623" indent="-284623" defTabSz="910794" eaLnBrk="0" fontAlgn="base" hangingPunct="0">
              <a:spcBef>
                <a:spcPct val="0"/>
              </a:spcBef>
              <a:spcAft>
                <a:spcPct val="0"/>
              </a:spcAft>
              <a:buFont typeface="Arial" panose="020B0604020202020204" pitchFamily="34" charset="0"/>
              <a:buChar char="•"/>
            </a:pPr>
            <a:r>
              <a:rPr lang="nl-NL" sz="1400" kern="0" dirty="0">
                <a:solidFill>
                  <a:srgbClr val="000000"/>
                </a:solidFill>
              </a:rPr>
              <a:t>toegankelijk</a:t>
            </a:r>
          </a:p>
          <a:p>
            <a:pPr marL="341548" indent="-341548" defTabSz="910794" eaLnBrk="0" fontAlgn="base" hangingPunct="0">
              <a:spcBef>
                <a:spcPct val="0"/>
              </a:spcBef>
              <a:spcAft>
                <a:spcPct val="0"/>
              </a:spcAft>
              <a:buFontTx/>
              <a:buChar char="-"/>
            </a:pPr>
            <a:endParaRPr lang="nl-NL" dirty="0" smtClean="0">
              <a:effectLst/>
            </a:endParaRPr>
          </a:p>
          <a:p>
            <a:r>
              <a:rPr lang="nl-NL" dirty="0" smtClean="0">
                <a:effectLst/>
              </a:rPr>
              <a:t>Maak gebruik van onze data,</a:t>
            </a:r>
            <a:r>
              <a:rPr lang="nl-NL" baseline="0" dirty="0" smtClean="0">
                <a:effectLst/>
              </a:rPr>
              <a:t> kennis en netwerken. </a:t>
            </a:r>
          </a:p>
          <a:p>
            <a:endParaRPr lang="nl-NL" dirty="0" smtClean="0">
              <a:effectLst/>
            </a:endParaRPr>
          </a:p>
          <a:p>
            <a:r>
              <a:rPr lang="nl-NL" dirty="0" smtClean="0">
                <a:effectLst/>
              </a:rPr>
              <a:t>Ondernemers kunnen bij ons terecht voor informatie over en ondersteuning bij start en overname, innovatie,</a:t>
            </a:r>
            <a:r>
              <a:rPr lang="nl-NL" baseline="0" dirty="0" smtClean="0">
                <a:effectLst/>
              </a:rPr>
              <a:t> </a:t>
            </a:r>
            <a:r>
              <a:rPr lang="nl-NL" dirty="0" smtClean="0">
                <a:effectLst/>
              </a:rPr>
              <a:t>internationaal ondernemen en</a:t>
            </a:r>
            <a:r>
              <a:rPr lang="nl-NL" baseline="0" dirty="0" smtClean="0">
                <a:effectLst/>
              </a:rPr>
              <a:t> financiering</a:t>
            </a:r>
            <a:r>
              <a:rPr lang="nl-NL" dirty="0" smtClean="0">
                <a:effectLst/>
              </a:rPr>
              <a:t>. </a:t>
            </a:r>
          </a:p>
          <a:p>
            <a:r>
              <a:rPr lang="nl-NL" dirty="0" smtClean="0">
                <a:effectLst/>
              </a:rPr>
              <a:t>Bovendien zijn wij in actief in de regio met verschillende projecten en dienstverlening waaraan ondernemers kunnen deelnemen. </a:t>
            </a:r>
          </a:p>
          <a:p>
            <a:endParaRPr lang="nl-NL" dirty="0" smtClean="0">
              <a:effectLst/>
            </a:endParaRPr>
          </a:p>
        </p:txBody>
      </p:sp>
      <p:sp>
        <p:nvSpPr>
          <p:cNvPr id="4" name="Tijdelijke aanduiding voor dianummer 3"/>
          <p:cNvSpPr>
            <a:spLocks noGrp="1"/>
          </p:cNvSpPr>
          <p:nvPr>
            <p:ph type="sldNum" sz="quarter" idx="10"/>
          </p:nvPr>
        </p:nvSpPr>
        <p:spPr/>
        <p:txBody>
          <a:bodyPr/>
          <a:lstStyle/>
          <a:p>
            <a:fld id="{C9F88DCB-C6C0-4A0E-9676-A195CA9EF2D6}" type="slidenum">
              <a:rPr lang="nl-NL" smtClean="0"/>
              <a:pPr/>
              <a:t>6</a:t>
            </a:fld>
            <a:endParaRPr lang="nl-NL"/>
          </a:p>
        </p:txBody>
      </p:sp>
    </p:spTree>
    <p:extLst>
      <p:ext uri="{BB962C8B-B14F-4D97-AF65-F5344CB8AC3E}">
        <p14:creationId xmlns:p14="http://schemas.microsoft.com/office/powerpoint/2010/main" val="2736439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1">
              <a:lnSpc>
                <a:spcPct val="120000"/>
              </a:lnSpc>
              <a:spcBef>
                <a:spcPts val="596"/>
              </a:spcBef>
              <a:spcAft>
                <a:spcPts val="596"/>
              </a:spcAft>
            </a:pPr>
            <a:r>
              <a:rPr lang="nl-NL" altLang="nl-NL" b="1" dirty="0" smtClean="0">
                <a:solidFill>
                  <a:srgbClr val="003366"/>
                </a:solidFill>
                <a:latin typeface="Helvetica"/>
                <a:cs typeface="Helvetica"/>
              </a:rPr>
              <a:t>Regio´s en kantoren Kamer van Koophandel per 1 januari 2014</a:t>
            </a:r>
          </a:p>
          <a:p>
            <a:pPr marL="0" lvl="1">
              <a:lnSpc>
                <a:spcPct val="120000"/>
              </a:lnSpc>
              <a:spcBef>
                <a:spcPts val="596"/>
              </a:spcBef>
              <a:spcAft>
                <a:spcPts val="596"/>
              </a:spcAft>
            </a:pPr>
            <a:endParaRPr lang="nl-NL" altLang="nl-NL" dirty="0" smtClean="0">
              <a:solidFill>
                <a:srgbClr val="003366"/>
              </a:solidFill>
              <a:latin typeface="Helvetica Light"/>
              <a:cs typeface="Helvetica Light"/>
            </a:endParaRPr>
          </a:p>
          <a:p>
            <a:pPr marL="0" lvl="1">
              <a:lnSpc>
                <a:spcPct val="120000"/>
              </a:lnSpc>
              <a:spcBef>
                <a:spcPts val="596"/>
              </a:spcBef>
              <a:spcAft>
                <a:spcPts val="596"/>
              </a:spcAft>
            </a:pPr>
            <a:r>
              <a:rPr lang="nl-NL" altLang="nl-NL" dirty="0" smtClean="0">
                <a:solidFill>
                  <a:srgbClr val="003366"/>
                </a:solidFill>
                <a:latin typeface="Helvetica Light"/>
                <a:cs typeface="Helvetica Light"/>
              </a:rPr>
              <a:t>5 regio’s</a:t>
            </a:r>
            <a:br>
              <a:rPr lang="nl-NL" altLang="nl-NL" dirty="0" smtClean="0">
                <a:solidFill>
                  <a:srgbClr val="003366"/>
                </a:solidFill>
                <a:latin typeface="Helvetica Light"/>
                <a:cs typeface="Helvetica Light"/>
              </a:rPr>
            </a:br>
            <a:r>
              <a:rPr lang="nl-NL" altLang="nl-NL" dirty="0" smtClean="0">
                <a:solidFill>
                  <a:srgbClr val="003366"/>
                </a:solidFill>
                <a:latin typeface="Helvetica Light"/>
                <a:cs typeface="Helvetica Light"/>
              </a:rPr>
              <a:t>5 regioraden</a:t>
            </a:r>
            <a:br>
              <a:rPr lang="nl-NL" altLang="nl-NL" dirty="0" smtClean="0">
                <a:solidFill>
                  <a:srgbClr val="003366"/>
                </a:solidFill>
                <a:latin typeface="Helvetica Light"/>
                <a:cs typeface="Helvetica Light"/>
              </a:rPr>
            </a:br>
            <a:endParaRPr lang="nl-NL" altLang="nl-NL" dirty="0" smtClean="0">
              <a:solidFill>
                <a:srgbClr val="003366"/>
              </a:solidFill>
              <a:latin typeface="Helvetica Light"/>
              <a:cs typeface="Helvetica Light"/>
            </a:endParaRPr>
          </a:p>
          <a:p>
            <a:pPr marL="0" lvl="1">
              <a:lnSpc>
                <a:spcPct val="120000"/>
              </a:lnSpc>
              <a:spcBef>
                <a:spcPts val="596"/>
              </a:spcBef>
              <a:spcAft>
                <a:spcPts val="596"/>
              </a:spcAft>
            </a:pPr>
            <a:r>
              <a:rPr lang="nl-NL" altLang="nl-NL" dirty="0" smtClean="0">
                <a:solidFill>
                  <a:srgbClr val="003366"/>
                </a:solidFill>
                <a:latin typeface="Helvetica Light"/>
                <a:cs typeface="Helvetica Light"/>
              </a:rPr>
              <a:t>19 kantoren</a:t>
            </a:r>
          </a:p>
          <a:p>
            <a:pPr marL="170125" lvl="1" indent="-170125">
              <a:lnSpc>
                <a:spcPct val="120000"/>
              </a:lnSpc>
              <a:spcAft>
                <a:spcPts val="596"/>
              </a:spcAft>
              <a:buFont typeface="Arial"/>
              <a:buChar char="•"/>
            </a:pPr>
            <a:r>
              <a:rPr lang="nl-NL" altLang="nl-NL" sz="1000" dirty="0">
                <a:solidFill>
                  <a:srgbClr val="003366"/>
                </a:solidFill>
                <a:latin typeface="Helvetica Light"/>
                <a:cs typeface="Helvetica Light"/>
              </a:rPr>
              <a:t>waar u terecht kunt voor zaken die om een persoonlijke afhandeling vragen</a:t>
            </a:r>
          </a:p>
          <a:p>
            <a:pPr marL="170125" lvl="1" indent="-170125">
              <a:lnSpc>
                <a:spcPct val="120000"/>
              </a:lnSpc>
              <a:spcAft>
                <a:spcPts val="596"/>
              </a:spcAft>
              <a:buFont typeface="Arial"/>
              <a:buChar char="•"/>
            </a:pPr>
            <a:r>
              <a:rPr lang="nl-NL" altLang="nl-NL" sz="1000" dirty="0">
                <a:solidFill>
                  <a:srgbClr val="003366"/>
                </a:solidFill>
                <a:latin typeface="Helvetica Light"/>
                <a:cs typeface="Helvetica Light"/>
              </a:rPr>
              <a:t>en waarvan 5 ingericht als ondernemersplein en ontmoetingsplaats (Amsterdam, Groningen, Rotterdam, Arnhem en Eindhoven)</a:t>
            </a:r>
          </a:p>
          <a:p>
            <a:pPr marL="0" lvl="1">
              <a:lnSpc>
                <a:spcPct val="120000"/>
              </a:lnSpc>
              <a:spcBef>
                <a:spcPts val="596"/>
              </a:spcBef>
              <a:spcAft>
                <a:spcPts val="596"/>
              </a:spcAft>
            </a:pPr>
            <a:endParaRPr lang="nl-NL" altLang="nl-NL" dirty="0" smtClean="0">
              <a:solidFill>
                <a:srgbClr val="003366"/>
              </a:solidFill>
              <a:latin typeface="Helvetica Light"/>
              <a:cs typeface="Helvetica Light"/>
            </a:endParaRPr>
          </a:p>
          <a:p>
            <a:pPr marL="0" lvl="1">
              <a:lnSpc>
                <a:spcPct val="120000"/>
              </a:lnSpc>
              <a:spcBef>
                <a:spcPts val="596"/>
              </a:spcBef>
              <a:spcAft>
                <a:spcPts val="596"/>
              </a:spcAft>
            </a:pPr>
            <a:r>
              <a:rPr lang="nl-NL" altLang="nl-NL" dirty="0" smtClean="0">
                <a:solidFill>
                  <a:srgbClr val="003366"/>
                </a:solidFill>
                <a:latin typeface="Helvetica Light"/>
                <a:cs typeface="Helvetica Light"/>
              </a:rPr>
              <a:t>4 landelijke thema’s</a:t>
            </a:r>
          </a:p>
          <a:p>
            <a:pPr marL="170125" lvl="1" indent="-170125">
              <a:lnSpc>
                <a:spcPct val="120000"/>
              </a:lnSpc>
              <a:spcAft>
                <a:spcPts val="596"/>
              </a:spcAft>
              <a:buFont typeface="Arial"/>
              <a:buChar char="•"/>
            </a:pPr>
            <a:r>
              <a:rPr lang="nl-NL" altLang="nl-NL" sz="1000" dirty="0">
                <a:solidFill>
                  <a:srgbClr val="003366"/>
                </a:solidFill>
                <a:latin typeface="Helvetica Light"/>
                <a:cs typeface="Helvetica Light"/>
              </a:rPr>
              <a:t>Start en overname</a:t>
            </a:r>
          </a:p>
          <a:p>
            <a:pPr marL="170125" lvl="1" indent="-170125">
              <a:lnSpc>
                <a:spcPct val="120000"/>
              </a:lnSpc>
              <a:spcAft>
                <a:spcPts val="596"/>
              </a:spcAft>
              <a:buFont typeface="Arial"/>
              <a:buChar char="•"/>
            </a:pPr>
            <a:r>
              <a:rPr lang="nl-NL" altLang="nl-NL" sz="1000" dirty="0">
                <a:solidFill>
                  <a:srgbClr val="003366"/>
                </a:solidFill>
                <a:latin typeface="Helvetica Light"/>
                <a:cs typeface="Helvetica Light"/>
              </a:rPr>
              <a:t>Vernieuwing</a:t>
            </a:r>
          </a:p>
          <a:p>
            <a:pPr marL="170125" lvl="1" indent="-170125">
              <a:lnSpc>
                <a:spcPct val="120000"/>
              </a:lnSpc>
              <a:spcAft>
                <a:spcPts val="596"/>
              </a:spcAft>
              <a:buFont typeface="Arial"/>
              <a:buChar char="•"/>
            </a:pPr>
            <a:r>
              <a:rPr lang="nl-NL" altLang="nl-NL" sz="1000" dirty="0">
                <a:solidFill>
                  <a:srgbClr val="003366"/>
                </a:solidFill>
                <a:latin typeface="Helvetica Light"/>
                <a:cs typeface="Helvetica Light"/>
              </a:rPr>
              <a:t>Internationaal ondernemen</a:t>
            </a:r>
          </a:p>
          <a:p>
            <a:pPr marL="170125" lvl="1" indent="-170125">
              <a:lnSpc>
                <a:spcPct val="120000"/>
              </a:lnSpc>
              <a:spcAft>
                <a:spcPts val="596"/>
              </a:spcAft>
              <a:buFont typeface="Arial"/>
              <a:buChar char="•"/>
            </a:pPr>
            <a:r>
              <a:rPr lang="nl-NL" altLang="nl-NL" sz="1000" dirty="0">
                <a:solidFill>
                  <a:srgbClr val="003366"/>
                </a:solidFill>
                <a:latin typeface="Helvetica Light"/>
                <a:cs typeface="Helvetica Light"/>
              </a:rPr>
              <a:t>Financiering</a:t>
            </a:r>
          </a:p>
          <a:p>
            <a:pPr marL="0" lvl="1">
              <a:lnSpc>
                <a:spcPct val="120000"/>
              </a:lnSpc>
              <a:spcBef>
                <a:spcPts val="596"/>
              </a:spcBef>
              <a:spcAft>
                <a:spcPts val="596"/>
              </a:spcAft>
            </a:pPr>
            <a:endParaRPr lang="nl-NL" altLang="nl-NL" dirty="0" smtClean="0">
              <a:solidFill>
                <a:srgbClr val="003366"/>
              </a:solidFill>
              <a:latin typeface="Helvetica Light"/>
              <a:cs typeface="Helvetica Light"/>
            </a:endParaRPr>
          </a:p>
          <a:p>
            <a:pPr marL="0" lvl="1">
              <a:lnSpc>
                <a:spcPct val="120000"/>
              </a:lnSpc>
              <a:spcBef>
                <a:spcPts val="596"/>
              </a:spcBef>
              <a:spcAft>
                <a:spcPts val="596"/>
              </a:spcAft>
            </a:pPr>
            <a:r>
              <a:rPr lang="nl-NL" altLang="nl-NL" dirty="0" smtClean="0">
                <a:solidFill>
                  <a:srgbClr val="003366"/>
                </a:solidFill>
                <a:latin typeface="Helvetica Light"/>
                <a:cs typeface="Helvetica Light"/>
              </a:rPr>
              <a:t>7 regionale sectoren</a:t>
            </a:r>
          </a:p>
        </p:txBody>
      </p:sp>
      <p:sp>
        <p:nvSpPr>
          <p:cNvPr id="4" name="Tijdelijke aanduiding voor dianummer 3"/>
          <p:cNvSpPr>
            <a:spLocks noGrp="1"/>
          </p:cNvSpPr>
          <p:nvPr>
            <p:ph type="sldNum" sz="quarter" idx="10"/>
          </p:nvPr>
        </p:nvSpPr>
        <p:spPr/>
        <p:txBody>
          <a:bodyPr/>
          <a:lstStyle/>
          <a:p>
            <a:fld id="{C9F88DCB-C6C0-4A0E-9676-A195CA9EF2D6}" type="slidenum">
              <a:rPr lang="nl-NL" smtClean="0"/>
              <a:pPr/>
              <a:t>7</a:t>
            </a:fld>
            <a:endParaRPr lang="nl-NL" dirty="0"/>
          </a:p>
        </p:txBody>
      </p:sp>
    </p:spTree>
    <p:extLst>
      <p:ext uri="{BB962C8B-B14F-4D97-AF65-F5344CB8AC3E}">
        <p14:creationId xmlns:p14="http://schemas.microsoft.com/office/powerpoint/2010/main" val="2019206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1" i="1" u="sng" dirty="0" smtClean="0"/>
          </a:p>
          <a:p>
            <a:endParaRPr lang="nl-NL" b="1" i="1" u="sng" dirty="0" smtClean="0"/>
          </a:p>
          <a:p>
            <a:pPr>
              <a:lnSpc>
                <a:spcPts val="1295"/>
              </a:lnSpc>
            </a:pPr>
            <a:endParaRPr lang="nl-NL" sz="1100" dirty="0">
              <a:latin typeface="Arial"/>
              <a:ea typeface="Times New Roman"/>
              <a:cs typeface="Arial"/>
            </a:endParaRPr>
          </a:p>
        </p:txBody>
      </p:sp>
      <p:sp>
        <p:nvSpPr>
          <p:cNvPr id="4" name="Tijdelijke aanduiding voor dianummer 3"/>
          <p:cNvSpPr>
            <a:spLocks noGrp="1"/>
          </p:cNvSpPr>
          <p:nvPr>
            <p:ph type="sldNum" sz="quarter" idx="10"/>
          </p:nvPr>
        </p:nvSpPr>
        <p:spPr/>
        <p:txBody>
          <a:bodyPr/>
          <a:lstStyle/>
          <a:p>
            <a:fld id="{C9F88DCB-C6C0-4A0E-9676-A195CA9EF2D6}" type="slidenum">
              <a:rPr lang="nl-NL" smtClean="0"/>
              <a:pPr/>
              <a:t>8</a:t>
            </a:fld>
            <a:endParaRPr lang="nl-NL" dirty="0"/>
          </a:p>
        </p:txBody>
      </p:sp>
    </p:spTree>
    <p:extLst>
      <p:ext uri="{BB962C8B-B14F-4D97-AF65-F5344CB8AC3E}">
        <p14:creationId xmlns:p14="http://schemas.microsoft.com/office/powerpoint/2010/main" val="395466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dirty="0"/>
              <a:t>De KvK is online aanwezig op 4 kanalen:</a:t>
            </a:r>
          </a:p>
          <a:p>
            <a:endParaRPr lang="nl-NL" sz="1000" dirty="0"/>
          </a:p>
          <a:p>
            <a:pPr marL="227698" indent="-227698">
              <a:buAutoNum type="arabicParenR"/>
            </a:pPr>
            <a:r>
              <a:rPr lang="nl-NL" sz="1000" dirty="0"/>
              <a:t>Web</a:t>
            </a:r>
          </a:p>
          <a:p>
            <a:pPr marL="227698" indent="-227698" defTabSz="910794" fontAlgn="base">
              <a:spcBef>
                <a:spcPct val="30000"/>
              </a:spcBef>
              <a:spcAft>
                <a:spcPct val="0"/>
              </a:spcAft>
              <a:buFontTx/>
              <a:buAutoNum type="arabicParenR"/>
              <a:defRPr/>
            </a:pPr>
            <a:r>
              <a:rPr lang="nl-NL" sz="1000" dirty="0"/>
              <a:t>Social</a:t>
            </a:r>
          </a:p>
          <a:p>
            <a:pPr marL="227698" indent="-227698">
              <a:buAutoNum type="arabicParenR"/>
            </a:pPr>
            <a:r>
              <a:rPr lang="nl-NL" sz="1000" dirty="0"/>
              <a:t>Mobiel </a:t>
            </a:r>
          </a:p>
          <a:p>
            <a:pPr marL="227698" indent="-227698">
              <a:buAutoNum type="arabicParenR"/>
            </a:pPr>
            <a:r>
              <a:rPr lang="nl-NL" sz="1000" dirty="0"/>
              <a:t>E-mail</a:t>
            </a:r>
          </a:p>
          <a:p>
            <a:endParaRPr lang="nl-NL" sz="1000" dirty="0"/>
          </a:p>
          <a:p>
            <a:r>
              <a:rPr lang="nl-NL" sz="1000" dirty="0"/>
              <a:t>In de afbeelding kun je zien dat de meest prominente uitingen uiteraard het </a:t>
            </a:r>
            <a:r>
              <a:rPr lang="nl-NL" sz="1000" b="1" dirty="0"/>
              <a:t>web</a:t>
            </a:r>
            <a:r>
              <a:rPr lang="nl-NL" sz="1000" dirty="0"/>
              <a:t>kanaal is, bestaande uit kvk.nl en ondernemersplein.nl. </a:t>
            </a:r>
          </a:p>
          <a:p>
            <a:pPr marL="170773" indent="-170773">
              <a:buFontTx/>
              <a:buChar char="-"/>
            </a:pPr>
            <a:r>
              <a:rPr lang="nl-NL" sz="1000" b="1" dirty="0"/>
              <a:t>Kvk.nl</a:t>
            </a:r>
            <a:r>
              <a:rPr lang="nl-NL" sz="1000" dirty="0"/>
              <a:t> positioneert het merk KvK en is de plek waar ondernemers de producten en diensten van de KvK af kunnen nemen (al dan niet via andere kanalen, zoals ondernemersplein.nl)</a:t>
            </a:r>
          </a:p>
          <a:p>
            <a:pPr marL="170773" indent="-170773">
              <a:buFontTx/>
              <a:buChar char="-"/>
            </a:pPr>
            <a:r>
              <a:rPr lang="nl-NL" sz="1000" b="1" dirty="0"/>
              <a:t>Ondernemersplein.nl</a:t>
            </a:r>
            <a:r>
              <a:rPr lang="nl-NL" sz="1000" dirty="0"/>
              <a:t> is het partner-bedieningsconcept van de overheid waarbij voor de ondernemer een ideale startplek wordt geboden met voorlichtingsinformatie op alle terreinen van het ondernemerschap, de meeste basisvragen moeten daar beantwoord kunnen worden, maar zodra producten en diensten van partners moeten worden afgenomen, dan wordt de ondernemer naar de bron doorgestuurd voor de transactie/afhandeling (bijvoorbeeld kvk.nl)</a:t>
            </a:r>
          </a:p>
          <a:p>
            <a:pPr marL="170773" indent="-170773">
              <a:buFontTx/>
              <a:buChar char="-"/>
            </a:pPr>
            <a:r>
              <a:rPr lang="nl-NL" sz="1000" dirty="0"/>
              <a:t>Op ondernemersplein.nl delen ondernemers hun verhaal (succesverhalen, maar ook verhalen waarbij de ondernemer juist niet succesvol was). De verhalen inspireren en triggeren de ondernemer om op ondernemersplein.nl verder te zoeken.</a:t>
            </a:r>
          </a:p>
          <a:p>
            <a:endParaRPr lang="nl-NL" sz="1000" dirty="0"/>
          </a:p>
          <a:p>
            <a:r>
              <a:rPr lang="nl-NL" sz="1000" dirty="0"/>
              <a:t>Het </a:t>
            </a:r>
            <a:r>
              <a:rPr lang="nl-NL" sz="1000" b="1" dirty="0"/>
              <a:t>social</a:t>
            </a:r>
            <a:r>
              <a:rPr lang="nl-NL" sz="1000" dirty="0"/>
              <a:t>kanaal kent een eigen webgebaseerde community Hallo!, de bekende socials LinkedIn, Facebook, Twitter en YouTube, maar ook onze aanwezigheid op andere socials en blogs kan gerekend worden tot het social kanaal van de KvK.</a:t>
            </a:r>
          </a:p>
          <a:p>
            <a:pPr marL="170773" indent="-170773">
              <a:buFontTx/>
              <a:buChar char="-"/>
            </a:pPr>
            <a:r>
              <a:rPr lang="nl-NL" sz="1000" dirty="0"/>
              <a:t>Hallo.kvk.nl (linksonder) is met ca. 90.000 leden de grootste online ondernemerscommunity van Nederland. Hallo! kan o.a. ingezet worden in relatie tot voorlichtingsinformatie (ondernemersplein.nl) en als online verbindingsplatform voor onze bijeenkomsten en groeikansen.</a:t>
            </a:r>
          </a:p>
          <a:p>
            <a:pPr marL="170773" indent="-170773">
              <a:buFontTx/>
              <a:buChar char="-"/>
            </a:pPr>
            <a:r>
              <a:rPr lang="nl-NL" sz="1000" dirty="0"/>
              <a:t>Verder zijn we met een corporate page aanwezig op:</a:t>
            </a:r>
          </a:p>
          <a:p>
            <a:pPr marL="626171" lvl="1" indent="-170773">
              <a:buFontTx/>
              <a:buChar char="-"/>
            </a:pPr>
            <a:r>
              <a:rPr lang="nl-NL" sz="1000" dirty="0"/>
              <a:t>www.</a:t>
            </a:r>
            <a:r>
              <a:rPr lang="nl-NL" sz="1000" b="1" dirty="0"/>
              <a:t>linkedin</a:t>
            </a:r>
            <a:r>
              <a:rPr lang="nl-NL" sz="1000" dirty="0"/>
              <a:t>.com/company/kamer-van-koophandel (onder) </a:t>
            </a:r>
          </a:p>
          <a:p>
            <a:pPr marL="626171" lvl="1" indent="-170773">
              <a:buFontTx/>
              <a:buChar char="-"/>
            </a:pPr>
            <a:r>
              <a:rPr lang="nl-NL" sz="1000" dirty="0"/>
              <a:t>www.</a:t>
            </a:r>
            <a:r>
              <a:rPr lang="nl-NL" sz="1000" b="1" dirty="0"/>
              <a:t>facebook</a:t>
            </a:r>
            <a:r>
              <a:rPr lang="nl-NL" sz="1000" dirty="0"/>
              <a:t>.com/kamervankoophandel (onder)</a:t>
            </a:r>
          </a:p>
          <a:p>
            <a:pPr marL="626171" lvl="1" indent="-170773">
              <a:buFontTx/>
              <a:buChar char="-"/>
            </a:pPr>
            <a:r>
              <a:rPr lang="nl-NL" sz="1000" dirty="0"/>
              <a:t>www</a:t>
            </a:r>
            <a:r>
              <a:rPr lang="nl-NL" sz="1000" b="1" dirty="0"/>
              <a:t>.twitter</a:t>
            </a:r>
            <a:r>
              <a:rPr lang="nl-NL" sz="1000" dirty="0"/>
              <a:t>.com/KvK_NL (onder)</a:t>
            </a:r>
          </a:p>
          <a:p>
            <a:pPr marL="626171" lvl="1" indent="-170773">
              <a:buFontTx/>
              <a:buChar char="-"/>
            </a:pPr>
            <a:r>
              <a:rPr lang="nl-NL" sz="1000" dirty="0"/>
              <a:t>www.</a:t>
            </a:r>
            <a:r>
              <a:rPr lang="nl-NL" sz="1000" b="1" dirty="0"/>
              <a:t>youtube</a:t>
            </a:r>
            <a:r>
              <a:rPr lang="nl-NL" sz="1000" dirty="0"/>
              <a:t>.com/user/DeKamerVanKoophandel</a:t>
            </a:r>
          </a:p>
          <a:p>
            <a:pPr marL="170773" indent="-170773">
              <a:buFontTx/>
              <a:buChar char="-"/>
            </a:pPr>
            <a:r>
              <a:rPr lang="nl-NL" sz="1000" dirty="0"/>
              <a:t>We modereren op Hallo! en hebben een webcare team dat signalen uit de socials haalt en daar reactief op acteert (vragen worden beantwoord, escalaties worden gesust, etc)</a:t>
            </a:r>
          </a:p>
          <a:p>
            <a:pPr marL="170773" indent="-170773">
              <a:buFontTx/>
              <a:buChar char="-"/>
            </a:pPr>
            <a:endParaRPr lang="nl-NL" sz="1000" dirty="0"/>
          </a:p>
          <a:p>
            <a:r>
              <a:rPr lang="nl-NL" sz="1000" dirty="0"/>
              <a:t>Het </a:t>
            </a:r>
            <a:r>
              <a:rPr lang="nl-NL" sz="1000" b="1" dirty="0"/>
              <a:t>mobiele </a:t>
            </a:r>
            <a:r>
              <a:rPr lang="nl-NL" sz="1000" dirty="0"/>
              <a:t>kanaal (bezoekers die informatie en diensten en producten willen afnemen via mobiele telefoons en tablets) wordt ondersteund door Apps. Op dit moment hebben we :</a:t>
            </a:r>
          </a:p>
          <a:p>
            <a:pPr marL="626171" lvl="1" indent="-170773">
              <a:buFontTx/>
              <a:buChar char="-"/>
            </a:pPr>
            <a:r>
              <a:rPr lang="nl-NL" sz="1000" dirty="0"/>
              <a:t>Ondernemersplein verhalen -&gt; iPad app </a:t>
            </a:r>
          </a:p>
          <a:p>
            <a:pPr marL="626171" lvl="1" indent="-170773">
              <a:buFontTx/>
              <a:buChar char="-"/>
            </a:pPr>
            <a:r>
              <a:rPr lang="nl-NL" sz="1000" dirty="0"/>
              <a:t>HR app (zie voorbeeld eerder in presentatie)</a:t>
            </a:r>
          </a:p>
          <a:p>
            <a:pPr marL="626171" lvl="1" indent="-170773">
              <a:buFontTx/>
              <a:buChar char="-"/>
            </a:pPr>
            <a:endParaRPr lang="nl-NL" sz="1000" dirty="0"/>
          </a:p>
          <a:p>
            <a:r>
              <a:rPr lang="nl-NL" sz="1000" dirty="0"/>
              <a:t>Voor het </a:t>
            </a:r>
            <a:r>
              <a:rPr lang="nl-NL" sz="1000" b="1" dirty="0"/>
              <a:t>e-mailkanaal</a:t>
            </a:r>
            <a:r>
              <a:rPr lang="nl-NL" sz="1000" dirty="0"/>
              <a:t> onderscheiden we service mails en promotionele mails. De service mails zijn mails die verstuurd worden vanuit een online proces of transactie en altijd op basis van een actie van de bezoeker / ondernemer. De promotionele e-mails zijn op dit moment nog niet actief in gebruik, wel hebben we een database met ca. 300.000 e-mailadressen die we mogen mailen op bepaalde onderwerpen.</a:t>
            </a:r>
          </a:p>
          <a:p>
            <a:endParaRPr lang="nl-NL" sz="1000" dirty="0"/>
          </a:p>
          <a:p>
            <a:endParaRPr lang="nl-NL" sz="1000" dirty="0"/>
          </a:p>
          <a:p>
            <a:endParaRPr lang="nl-NL" sz="1000" dirty="0"/>
          </a:p>
          <a:p>
            <a:endParaRPr lang="nl-NL" dirty="0"/>
          </a:p>
        </p:txBody>
      </p:sp>
      <p:sp>
        <p:nvSpPr>
          <p:cNvPr id="4" name="Tijdelijke aanduiding voor dianummer 3"/>
          <p:cNvSpPr>
            <a:spLocks noGrp="1"/>
          </p:cNvSpPr>
          <p:nvPr>
            <p:ph type="sldNum" sz="quarter" idx="10"/>
          </p:nvPr>
        </p:nvSpPr>
        <p:spPr/>
        <p:txBody>
          <a:bodyPr/>
          <a:lstStyle/>
          <a:p>
            <a:fld id="{C9F88DCB-C6C0-4A0E-9676-A195CA9EF2D6}" type="slidenum">
              <a:rPr lang="nl-NL" smtClean="0"/>
              <a:pPr/>
              <a:t>9</a:t>
            </a:fld>
            <a:endParaRPr lang="nl-NL" dirty="0"/>
          </a:p>
        </p:txBody>
      </p:sp>
    </p:spTree>
    <p:extLst>
      <p:ext uri="{BB962C8B-B14F-4D97-AF65-F5344CB8AC3E}">
        <p14:creationId xmlns:p14="http://schemas.microsoft.com/office/powerpoint/2010/main" val="4444133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KvK -titeldia 2">
    <p:spTree>
      <p:nvGrpSpPr>
        <p:cNvPr id="1" name=""/>
        <p:cNvGrpSpPr/>
        <p:nvPr/>
      </p:nvGrpSpPr>
      <p:grpSpPr>
        <a:xfrm>
          <a:off x="0" y="0"/>
          <a:ext cx="0" cy="0"/>
          <a:chOff x="0" y="0"/>
          <a:chExt cx="0" cy="0"/>
        </a:xfrm>
      </p:grpSpPr>
      <p:pic>
        <p:nvPicPr>
          <p:cNvPr id="7" name="Afbeelding 6" descr="ERooks_KVK_00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00675"/>
          </a:xfrm>
          <a:prstGeom prst="rect">
            <a:avLst/>
          </a:prstGeom>
        </p:spPr>
      </p:pic>
      <p:sp>
        <p:nvSpPr>
          <p:cNvPr id="2" name="Titel 1"/>
          <p:cNvSpPr>
            <a:spLocks noGrp="1"/>
          </p:cNvSpPr>
          <p:nvPr>
            <p:ph type="title"/>
          </p:nvPr>
        </p:nvSpPr>
        <p:spPr/>
        <p:txBody>
          <a:bodyPr/>
          <a:lstStyle/>
          <a:p>
            <a:r>
              <a:rPr lang="nl-NL" dirty="0" smtClean="0"/>
              <a:t>Titelstijl van model bewerken</a:t>
            </a:r>
            <a:endParaRPr lang="nl-NL" dirty="0"/>
          </a:p>
        </p:txBody>
      </p:sp>
      <p:sp>
        <p:nvSpPr>
          <p:cNvPr id="3" name="Tijdelijke aanduiding voor inhoud 2"/>
          <p:cNvSpPr>
            <a:spLocks noGrp="1"/>
          </p:cNvSpPr>
          <p:nvPr>
            <p:ph idx="1"/>
          </p:nvPr>
        </p:nvSpPr>
        <p:spPr/>
        <p:txBody>
          <a:bodyPr/>
          <a:lstStyle/>
          <a:p>
            <a:pPr lvl="0"/>
            <a:r>
              <a:rPr lang="nl-NL" dirty="0" smtClean="0"/>
              <a:t>Klik om de tekststijl</a:t>
            </a:r>
          </a:p>
        </p:txBody>
      </p:sp>
    </p:spTree>
    <p:extLst>
      <p:ext uri="{BB962C8B-B14F-4D97-AF65-F5344CB8AC3E}">
        <p14:creationId xmlns:p14="http://schemas.microsoft.com/office/powerpoint/2010/main" val="2007082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vK -volgdia 2 foto'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7" name="Picture Placeholder 6"/>
          <p:cNvSpPr>
            <a:spLocks noGrp="1"/>
          </p:cNvSpPr>
          <p:nvPr>
            <p:ph type="pic" sz="quarter" idx="13"/>
          </p:nvPr>
        </p:nvSpPr>
        <p:spPr>
          <a:xfrm>
            <a:off x="360000" y="1548000"/>
            <a:ext cx="3600000" cy="3960000"/>
          </a:xfrm>
        </p:spPr>
        <p:txBody>
          <a:bodyPr/>
          <a:lstStyle/>
          <a:p>
            <a:endParaRPr lang="nl-NL" dirty="0"/>
          </a:p>
        </p:txBody>
      </p:sp>
      <p:sp>
        <p:nvSpPr>
          <p:cNvPr id="12" name="Picture Placeholder 6"/>
          <p:cNvSpPr>
            <a:spLocks noGrp="1"/>
          </p:cNvSpPr>
          <p:nvPr>
            <p:ph type="pic" sz="quarter" idx="14"/>
          </p:nvPr>
        </p:nvSpPr>
        <p:spPr>
          <a:xfrm>
            <a:off x="4324012" y="1548000"/>
            <a:ext cx="3600000" cy="3960000"/>
          </a:xfrm>
        </p:spPr>
        <p:txBody>
          <a:bodyPr/>
          <a:lstStyle/>
          <a:p>
            <a:endParaRPr lang="nl-NL" dirty="0"/>
          </a:p>
        </p:txBody>
      </p:sp>
      <p:sp>
        <p:nvSpPr>
          <p:cNvPr id="13" name="Slide Number Placeholder 12"/>
          <p:cNvSpPr>
            <a:spLocks noGrp="1"/>
          </p:cNvSpPr>
          <p:nvPr>
            <p:ph type="sldNum" sz="quarter" idx="15"/>
          </p:nvPr>
        </p:nvSpPr>
        <p:spPr/>
        <p:txBody>
          <a:bodyPr/>
          <a:lstStyle/>
          <a:p>
            <a:fld id="{67A5BB30-7A77-499D-8092-2CFABA578782}" type="slidenum">
              <a:rPr lang="nl-NL" smtClean="0"/>
              <a:pPr/>
              <a:t>‹#›</a:t>
            </a:fld>
            <a:endParaRPr lang="nl-NL" dirty="0"/>
          </a:p>
        </p:txBody>
      </p:sp>
    </p:spTree>
    <p:extLst>
      <p:ext uri="{BB962C8B-B14F-4D97-AF65-F5344CB8AC3E}">
        <p14:creationId xmlns:p14="http://schemas.microsoft.com/office/powerpoint/2010/main" val="709013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vK -volgdia tekst en foto naast elkaa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p:txBody>
          <a:bodyPr/>
          <a:lstStyle/>
          <a:p>
            <a:fld id="{682843B3-8E0E-2949-AA4F-3DE0034808ED}" type="slidenum">
              <a:rPr lang="nl-NL" smtClean="0"/>
              <a:pPr/>
              <a:t>‹#›</a:t>
            </a:fld>
            <a:endParaRPr lang="nl-NL"/>
          </a:p>
        </p:txBody>
      </p:sp>
      <p:sp>
        <p:nvSpPr>
          <p:cNvPr id="10" name="Picture Placeholder 6"/>
          <p:cNvSpPr>
            <a:spLocks noGrp="1"/>
          </p:cNvSpPr>
          <p:nvPr>
            <p:ph type="pic" sz="quarter" idx="14"/>
          </p:nvPr>
        </p:nvSpPr>
        <p:spPr>
          <a:xfrm>
            <a:off x="4324012" y="1548000"/>
            <a:ext cx="3600000" cy="3960000"/>
          </a:xfrm>
        </p:spPr>
        <p:txBody>
          <a:bodyPr/>
          <a:lstStyle/>
          <a:p>
            <a:endParaRPr lang="nl-NL" dirty="0"/>
          </a:p>
        </p:txBody>
      </p:sp>
      <p:sp>
        <p:nvSpPr>
          <p:cNvPr id="11" name="Text Placeholder 10"/>
          <p:cNvSpPr>
            <a:spLocks noGrp="1"/>
          </p:cNvSpPr>
          <p:nvPr>
            <p:ph type="body" sz="quarter" idx="15" hasCustomPrompt="1"/>
          </p:nvPr>
        </p:nvSpPr>
        <p:spPr>
          <a:xfrm>
            <a:off x="360000" y="1547813"/>
            <a:ext cx="3600000" cy="3960000"/>
          </a:xfrm>
        </p:spPr>
        <p:txBody>
          <a:bodyPr>
            <a:noAutofit/>
          </a:bodyPr>
          <a:lstStyle>
            <a:lvl5pPr marL="990000">
              <a:defRPr/>
            </a:lvl5pPr>
            <a:lvl6pPr marL="990000" indent="-270000">
              <a:spcBef>
                <a:spcPts val="0"/>
              </a:spcBef>
              <a:spcAft>
                <a:spcPts val="200"/>
              </a:spcAft>
              <a:defRPr sz="1200" baseline="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826033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vK -volgdia tekst en foto onder elkaar">
    <p:spTree>
      <p:nvGrpSpPr>
        <p:cNvPr id="1" name=""/>
        <p:cNvGrpSpPr/>
        <p:nvPr/>
      </p:nvGrpSpPr>
      <p:grpSpPr>
        <a:xfrm>
          <a:off x="0" y="0"/>
          <a:ext cx="0" cy="0"/>
          <a:chOff x="0" y="0"/>
          <a:chExt cx="0" cy="0"/>
        </a:xfrm>
      </p:grpSpPr>
      <p:sp>
        <p:nvSpPr>
          <p:cNvPr id="2" name="Titel 1"/>
          <p:cNvSpPr>
            <a:spLocks noGrp="1"/>
          </p:cNvSpPr>
          <p:nvPr>
            <p:ph type="ctrTitle"/>
          </p:nvPr>
        </p:nvSpPr>
        <p:spPr>
          <a:xfrm>
            <a:off x="0" y="0"/>
            <a:ext cx="9144000" cy="1134000"/>
          </a:xfrm>
        </p:spPr>
        <p:txBody>
          <a:bodyPr/>
          <a:lstStyle/>
          <a:p>
            <a:r>
              <a:rPr lang="nl-NL" dirty="0" smtClean="0"/>
              <a:t>Titelstijl van model bewerken</a:t>
            </a:r>
            <a:endParaRPr lang="nl-NL" dirty="0"/>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p:txBody>
          <a:bodyPr/>
          <a:lstStyle/>
          <a:p>
            <a:fld id="{682843B3-8E0E-2949-AA4F-3DE0034808ED}" type="slidenum">
              <a:rPr lang="nl-NL" smtClean="0"/>
              <a:pPr/>
              <a:t>‹#›</a:t>
            </a:fld>
            <a:endParaRPr lang="nl-NL"/>
          </a:p>
        </p:txBody>
      </p:sp>
      <p:sp>
        <p:nvSpPr>
          <p:cNvPr id="8" name="Picture Placeholder 7"/>
          <p:cNvSpPr>
            <a:spLocks noGrp="1"/>
          </p:cNvSpPr>
          <p:nvPr>
            <p:ph type="pic" sz="quarter" idx="13"/>
          </p:nvPr>
        </p:nvSpPr>
        <p:spPr>
          <a:xfrm>
            <a:off x="359999" y="1548000"/>
            <a:ext cx="7560000" cy="2700000"/>
          </a:xfrm>
        </p:spPr>
        <p:txBody>
          <a:bodyPr/>
          <a:lstStyle/>
          <a:p>
            <a:endParaRPr lang="nl-NL" dirty="0"/>
          </a:p>
        </p:txBody>
      </p:sp>
      <p:sp>
        <p:nvSpPr>
          <p:cNvPr id="7" name="Tijdelijke aanduiding voor tekst 6"/>
          <p:cNvSpPr>
            <a:spLocks noGrp="1"/>
          </p:cNvSpPr>
          <p:nvPr>
            <p:ph type="body" sz="quarter" idx="14"/>
          </p:nvPr>
        </p:nvSpPr>
        <p:spPr>
          <a:xfrm>
            <a:off x="359999" y="4499999"/>
            <a:ext cx="7560000" cy="1080000"/>
          </a:xfrm>
        </p:spPr>
        <p:txBody>
          <a:body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p:txBody>
      </p:sp>
    </p:spTree>
    <p:extLst>
      <p:ext uri="{BB962C8B-B14F-4D97-AF65-F5344CB8AC3E}">
        <p14:creationId xmlns:p14="http://schemas.microsoft.com/office/powerpoint/2010/main" val="18685335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vK -volgdia foto - grafiek">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Titelstijl van model bewerken</a:t>
            </a:r>
            <a:endParaRPr lang="nl-NL" dirty="0"/>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p:txBody>
          <a:bodyPr/>
          <a:lstStyle/>
          <a:p>
            <a:fld id="{682843B3-8E0E-2949-AA4F-3DE0034808ED}" type="slidenum">
              <a:rPr lang="nl-NL" smtClean="0"/>
              <a:pPr/>
              <a:t>‹#›</a:t>
            </a:fld>
            <a:endParaRPr lang="nl-NL"/>
          </a:p>
        </p:txBody>
      </p:sp>
      <p:sp>
        <p:nvSpPr>
          <p:cNvPr id="8" name="Picture Placeholder 7"/>
          <p:cNvSpPr>
            <a:spLocks noGrp="1"/>
          </p:cNvSpPr>
          <p:nvPr>
            <p:ph type="pic" sz="quarter" idx="13"/>
          </p:nvPr>
        </p:nvSpPr>
        <p:spPr>
          <a:xfrm>
            <a:off x="360000" y="1547999"/>
            <a:ext cx="7560000" cy="3960000"/>
          </a:xfrm>
        </p:spPr>
        <p:txBody>
          <a:bodyPr/>
          <a:lstStyle/>
          <a:p>
            <a:endParaRPr lang="nl-NL"/>
          </a:p>
        </p:txBody>
      </p:sp>
    </p:spTree>
    <p:extLst>
      <p:ext uri="{BB962C8B-B14F-4D97-AF65-F5344CB8AC3E}">
        <p14:creationId xmlns:p14="http://schemas.microsoft.com/office/powerpoint/2010/main" val="3777296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vK -volgdia tekst twee kolomm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5" name="Tijdelijke aanduiding voor datum 4"/>
          <p:cNvSpPr>
            <a:spLocks noGrp="1"/>
          </p:cNvSpPr>
          <p:nvPr>
            <p:ph type="dt" sz="half" idx="10"/>
          </p:nvPr>
        </p:nvSpPr>
        <p:spPr>
          <a:xfrm>
            <a:off x="457200" y="6356350"/>
            <a:ext cx="2133600" cy="365125"/>
          </a:xfrm>
          <a:prstGeom prst="rect">
            <a:avLst/>
          </a:prstGeom>
        </p:spPr>
        <p:txBody>
          <a:bodyPr/>
          <a:lstStyle/>
          <a:p>
            <a:endParaRPr lang="nl-NL"/>
          </a:p>
        </p:txBody>
      </p:sp>
      <p:sp>
        <p:nvSpPr>
          <p:cNvPr id="6" name="Tijdelijke aanduiding voor voettekst 5"/>
          <p:cNvSpPr>
            <a:spLocks noGrp="1"/>
          </p:cNvSpPr>
          <p:nvPr>
            <p:ph type="ftr" sz="quarter" idx="11"/>
          </p:nvPr>
        </p:nvSpPr>
        <p:spPr>
          <a:xfrm>
            <a:off x="3124200" y="6356350"/>
            <a:ext cx="289560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p:txBody>
          <a:bodyPr/>
          <a:lstStyle/>
          <a:p>
            <a:fld id="{682843B3-8E0E-2949-AA4F-3DE0034808ED}" type="slidenum">
              <a:rPr lang="nl-NL" smtClean="0"/>
              <a:pPr/>
              <a:t>‹#›</a:t>
            </a:fld>
            <a:endParaRPr lang="nl-NL"/>
          </a:p>
        </p:txBody>
      </p:sp>
      <p:sp>
        <p:nvSpPr>
          <p:cNvPr id="4" name="Tijdelijke aanduiding voor tekst 3"/>
          <p:cNvSpPr>
            <a:spLocks noGrp="1"/>
          </p:cNvSpPr>
          <p:nvPr>
            <p:ph type="body" sz="quarter" idx="16"/>
          </p:nvPr>
        </p:nvSpPr>
        <p:spPr>
          <a:xfrm>
            <a:off x="360000" y="1548000"/>
            <a:ext cx="3600000" cy="3960000"/>
          </a:xfrm>
        </p:spPr>
        <p:txBody>
          <a:body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p:txBody>
      </p:sp>
      <p:sp>
        <p:nvSpPr>
          <p:cNvPr id="10" name="Tijdelijke aanduiding voor tekst 3"/>
          <p:cNvSpPr>
            <a:spLocks noGrp="1"/>
          </p:cNvSpPr>
          <p:nvPr>
            <p:ph type="body" sz="quarter" idx="17"/>
          </p:nvPr>
        </p:nvSpPr>
        <p:spPr>
          <a:xfrm>
            <a:off x="4320000" y="1548000"/>
            <a:ext cx="3600000" cy="3960000"/>
          </a:xfrm>
        </p:spPr>
        <p:txBody>
          <a:body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p:txBody>
      </p:sp>
    </p:spTree>
    <p:extLst>
      <p:ext uri="{BB962C8B-B14F-4D97-AF65-F5344CB8AC3E}">
        <p14:creationId xmlns:p14="http://schemas.microsoft.com/office/powerpoint/2010/main" val="2882870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KvK hoofdstukdia">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00675"/>
          </a:xfrm>
          <a:prstGeom prst="rect">
            <a:avLst/>
          </a:prstGeom>
        </p:spPr>
      </p:pic>
      <p:sp>
        <p:nvSpPr>
          <p:cNvPr id="2" name="Title 1"/>
          <p:cNvSpPr>
            <a:spLocks noGrp="1"/>
          </p:cNvSpPr>
          <p:nvPr>
            <p:ph type="title"/>
          </p:nvPr>
        </p:nvSpPr>
        <p:spPr/>
        <p:txBody>
          <a:bodyPr/>
          <a:lstStyle/>
          <a:p>
            <a:r>
              <a:rPr lang="en-US" dirty="0" smtClean="0"/>
              <a:t>Click to edit Master title style</a:t>
            </a:r>
            <a:endParaRPr lang="nl-NL" dirty="0"/>
          </a:p>
        </p:txBody>
      </p:sp>
      <p:sp>
        <p:nvSpPr>
          <p:cNvPr id="4" name="Date Placeholder 3"/>
          <p:cNvSpPr>
            <a:spLocks noGrp="1"/>
          </p:cNvSpPr>
          <p:nvPr>
            <p:ph type="dt" sz="half" idx="10"/>
          </p:nvPr>
        </p:nvSpPr>
        <p:spPr/>
        <p:txBody>
          <a:bodyPr/>
          <a:lstStyle/>
          <a:p>
            <a:fld id="{A1C7376D-7AC8-477D-8CF3-7EA7CE6DA049}" type="datetimeFigureOut">
              <a:rPr lang="nl-NL" smtClean="0"/>
              <a:pPr/>
              <a:t>2-7-2015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98D19CD-4970-446E-B0B7-BF58737081F1}" type="slidenum">
              <a:rPr lang="nl-NL" smtClean="0"/>
              <a:pPr/>
              <a:t>‹#›</a:t>
            </a:fld>
            <a:endParaRPr lang="nl-NL"/>
          </a:p>
        </p:txBody>
      </p:sp>
    </p:spTree>
    <p:extLst>
      <p:ext uri="{BB962C8B-B14F-4D97-AF65-F5344CB8AC3E}">
        <p14:creationId xmlns:p14="http://schemas.microsoft.com/office/powerpoint/2010/main" val="3871843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KvK hoofdstukdia">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00675"/>
          </a:xfrm>
          <a:prstGeom prst="rect">
            <a:avLst/>
          </a:prstGeom>
        </p:spPr>
      </p:pic>
      <p:sp>
        <p:nvSpPr>
          <p:cNvPr id="2" name="Title 1"/>
          <p:cNvSpPr>
            <a:spLocks noGrp="1"/>
          </p:cNvSpPr>
          <p:nvPr>
            <p:ph type="title"/>
          </p:nvPr>
        </p:nvSpPr>
        <p:spPr/>
        <p:txBody>
          <a:bodyPr/>
          <a:lstStyle/>
          <a:p>
            <a:r>
              <a:rPr lang="en-US" dirty="0" smtClean="0"/>
              <a:t>Click to edit Master title style</a:t>
            </a:r>
            <a:endParaRPr lang="nl-NL" dirty="0"/>
          </a:p>
        </p:txBody>
      </p:sp>
      <p:sp>
        <p:nvSpPr>
          <p:cNvPr id="4" name="Date Placeholder 3"/>
          <p:cNvSpPr>
            <a:spLocks noGrp="1"/>
          </p:cNvSpPr>
          <p:nvPr>
            <p:ph type="dt" sz="half" idx="10"/>
          </p:nvPr>
        </p:nvSpPr>
        <p:spPr/>
        <p:txBody>
          <a:bodyPr/>
          <a:lstStyle/>
          <a:p>
            <a:fld id="{A1C7376D-7AC8-477D-8CF3-7EA7CE6DA049}" type="datetimeFigureOut">
              <a:rPr lang="nl-NL" smtClean="0"/>
              <a:pPr/>
              <a:t>2-7-2015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98D19CD-4970-446E-B0B7-BF58737081F1}" type="slidenum">
              <a:rPr lang="nl-NL" smtClean="0"/>
              <a:pPr/>
              <a:t>‹#›</a:t>
            </a:fld>
            <a:endParaRPr lang="nl-NL"/>
          </a:p>
        </p:txBody>
      </p:sp>
    </p:spTree>
    <p:extLst>
      <p:ext uri="{BB962C8B-B14F-4D97-AF65-F5344CB8AC3E}">
        <p14:creationId xmlns:p14="http://schemas.microsoft.com/office/powerpoint/2010/main" val="41142519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KvK hoofdstukdia">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00675"/>
          </a:xfrm>
          <a:prstGeom prst="rect">
            <a:avLst/>
          </a:prstGeom>
        </p:spPr>
      </p:pic>
      <p:sp>
        <p:nvSpPr>
          <p:cNvPr id="2" name="Title 1"/>
          <p:cNvSpPr>
            <a:spLocks noGrp="1"/>
          </p:cNvSpPr>
          <p:nvPr>
            <p:ph type="title"/>
          </p:nvPr>
        </p:nvSpPr>
        <p:spPr/>
        <p:txBody>
          <a:bodyPr/>
          <a:lstStyle/>
          <a:p>
            <a:r>
              <a:rPr lang="en-US" dirty="0" smtClean="0"/>
              <a:t>Click to edit Master title style</a:t>
            </a:r>
            <a:endParaRPr lang="nl-NL" dirty="0"/>
          </a:p>
        </p:txBody>
      </p:sp>
      <p:sp>
        <p:nvSpPr>
          <p:cNvPr id="4" name="Date Placeholder 3"/>
          <p:cNvSpPr>
            <a:spLocks noGrp="1"/>
          </p:cNvSpPr>
          <p:nvPr>
            <p:ph type="dt" sz="half" idx="10"/>
          </p:nvPr>
        </p:nvSpPr>
        <p:spPr/>
        <p:txBody>
          <a:bodyPr/>
          <a:lstStyle/>
          <a:p>
            <a:fld id="{A1C7376D-7AC8-477D-8CF3-7EA7CE6DA049}" type="datetimeFigureOut">
              <a:rPr lang="nl-NL" smtClean="0"/>
              <a:pPr/>
              <a:t>2-7-2015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98D19CD-4970-446E-B0B7-BF58737081F1}" type="slidenum">
              <a:rPr lang="nl-NL" smtClean="0"/>
              <a:pPr/>
              <a:t>‹#›</a:t>
            </a:fld>
            <a:endParaRPr lang="nl-NL"/>
          </a:p>
        </p:txBody>
      </p:sp>
    </p:spTree>
    <p:extLst>
      <p:ext uri="{BB962C8B-B14F-4D97-AF65-F5344CB8AC3E}">
        <p14:creationId xmlns:p14="http://schemas.microsoft.com/office/powerpoint/2010/main" val="6109042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KvK hoofdstukdia">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00675"/>
          </a:xfrm>
          <a:prstGeom prst="rect">
            <a:avLst/>
          </a:prstGeom>
        </p:spPr>
      </p:pic>
      <p:sp>
        <p:nvSpPr>
          <p:cNvPr id="2" name="Title 1"/>
          <p:cNvSpPr>
            <a:spLocks noGrp="1"/>
          </p:cNvSpPr>
          <p:nvPr>
            <p:ph type="title"/>
          </p:nvPr>
        </p:nvSpPr>
        <p:spPr/>
        <p:txBody>
          <a:bodyPr/>
          <a:lstStyle/>
          <a:p>
            <a:r>
              <a:rPr lang="en-US" dirty="0" smtClean="0"/>
              <a:t>Click to edit Master title style</a:t>
            </a:r>
            <a:endParaRPr lang="nl-NL" dirty="0"/>
          </a:p>
        </p:txBody>
      </p:sp>
      <p:sp>
        <p:nvSpPr>
          <p:cNvPr id="4" name="Date Placeholder 3"/>
          <p:cNvSpPr>
            <a:spLocks noGrp="1"/>
          </p:cNvSpPr>
          <p:nvPr>
            <p:ph type="dt" sz="half" idx="10"/>
          </p:nvPr>
        </p:nvSpPr>
        <p:spPr/>
        <p:txBody>
          <a:bodyPr/>
          <a:lstStyle/>
          <a:p>
            <a:fld id="{A1C7376D-7AC8-477D-8CF3-7EA7CE6DA049}" type="datetimeFigureOut">
              <a:rPr lang="nl-NL" smtClean="0"/>
              <a:pPr/>
              <a:t>2-7-2015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98D19CD-4970-446E-B0B7-BF58737081F1}" type="slidenum">
              <a:rPr lang="nl-NL" smtClean="0"/>
              <a:pPr/>
              <a:t>‹#›</a:t>
            </a:fld>
            <a:endParaRPr lang="nl-NL"/>
          </a:p>
        </p:txBody>
      </p:sp>
    </p:spTree>
    <p:extLst>
      <p:ext uri="{BB962C8B-B14F-4D97-AF65-F5344CB8AC3E}">
        <p14:creationId xmlns:p14="http://schemas.microsoft.com/office/powerpoint/2010/main" val="560343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KvK hoofdstukdia">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00675"/>
          </a:xfrm>
          <a:prstGeom prst="rect">
            <a:avLst/>
          </a:prstGeom>
        </p:spPr>
      </p:pic>
      <p:sp>
        <p:nvSpPr>
          <p:cNvPr id="2" name="Title 1"/>
          <p:cNvSpPr>
            <a:spLocks noGrp="1"/>
          </p:cNvSpPr>
          <p:nvPr>
            <p:ph type="title"/>
          </p:nvPr>
        </p:nvSpPr>
        <p:spPr/>
        <p:txBody>
          <a:bodyPr/>
          <a:lstStyle/>
          <a:p>
            <a:r>
              <a:rPr lang="en-US" dirty="0" smtClean="0"/>
              <a:t>Click to edit Master title style</a:t>
            </a:r>
            <a:endParaRPr lang="nl-NL" dirty="0"/>
          </a:p>
        </p:txBody>
      </p:sp>
      <p:sp>
        <p:nvSpPr>
          <p:cNvPr id="4" name="Date Placeholder 3"/>
          <p:cNvSpPr>
            <a:spLocks noGrp="1"/>
          </p:cNvSpPr>
          <p:nvPr>
            <p:ph type="dt" sz="half" idx="10"/>
          </p:nvPr>
        </p:nvSpPr>
        <p:spPr/>
        <p:txBody>
          <a:bodyPr/>
          <a:lstStyle/>
          <a:p>
            <a:fld id="{A1C7376D-7AC8-477D-8CF3-7EA7CE6DA049}" type="datetimeFigureOut">
              <a:rPr lang="nl-NL" smtClean="0"/>
              <a:pPr/>
              <a:t>2-7-2015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98D19CD-4970-446E-B0B7-BF58737081F1}" type="slidenum">
              <a:rPr lang="nl-NL" smtClean="0"/>
              <a:pPr/>
              <a:t>‹#›</a:t>
            </a:fld>
            <a:endParaRPr lang="nl-NL"/>
          </a:p>
        </p:txBody>
      </p:sp>
    </p:spTree>
    <p:extLst>
      <p:ext uri="{BB962C8B-B14F-4D97-AF65-F5344CB8AC3E}">
        <p14:creationId xmlns:p14="http://schemas.microsoft.com/office/powerpoint/2010/main" val="2517126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KvK -titeldia 2">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00675"/>
          </a:xfrm>
          <a:prstGeom prst="rect">
            <a:avLst/>
          </a:prstGeom>
        </p:spPr>
      </p:pic>
      <p:sp>
        <p:nvSpPr>
          <p:cNvPr id="2" name="Titel 1"/>
          <p:cNvSpPr>
            <a:spLocks noGrp="1"/>
          </p:cNvSpPr>
          <p:nvPr>
            <p:ph type="title"/>
          </p:nvPr>
        </p:nvSpPr>
        <p:spPr/>
        <p:txBody>
          <a:bodyPr/>
          <a:lstStyle/>
          <a:p>
            <a:r>
              <a:rPr lang="nl-NL" dirty="0" smtClean="0"/>
              <a:t>Titelstijl van model bewerken</a:t>
            </a:r>
            <a:endParaRPr lang="nl-NL" dirty="0"/>
          </a:p>
        </p:txBody>
      </p:sp>
      <p:sp>
        <p:nvSpPr>
          <p:cNvPr id="3" name="Tijdelijke aanduiding voor inhoud 2"/>
          <p:cNvSpPr>
            <a:spLocks noGrp="1"/>
          </p:cNvSpPr>
          <p:nvPr>
            <p:ph idx="1"/>
          </p:nvPr>
        </p:nvSpPr>
        <p:spPr/>
        <p:txBody>
          <a:bodyPr/>
          <a:lstStyle/>
          <a:p>
            <a:pPr lvl="0"/>
            <a:r>
              <a:rPr lang="nl-NL" dirty="0" smtClean="0"/>
              <a:t>Klik om de tekststijl</a:t>
            </a:r>
          </a:p>
        </p:txBody>
      </p:sp>
    </p:spTree>
    <p:extLst>
      <p:ext uri="{BB962C8B-B14F-4D97-AF65-F5344CB8AC3E}">
        <p14:creationId xmlns:p14="http://schemas.microsoft.com/office/powerpoint/2010/main" val="25720631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KvK hoofdstukdia">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00675"/>
          </a:xfrm>
          <a:prstGeom prst="rect">
            <a:avLst/>
          </a:prstGeom>
        </p:spPr>
      </p:pic>
      <p:sp>
        <p:nvSpPr>
          <p:cNvPr id="2" name="Title 1"/>
          <p:cNvSpPr>
            <a:spLocks noGrp="1"/>
          </p:cNvSpPr>
          <p:nvPr>
            <p:ph type="title"/>
          </p:nvPr>
        </p:nvSpPr>
        <p:spPr/>
        <p:txBody>
          <a:bodyPr/>
          <a:lstStyle/>
          <a:p>
            <a:r>
              <a:rPr lang="en-US" dirty="0" smtClean="0"/>
              <a:t>Click to edit Master title style</a:t>
            </a:r>
            <a:endParaRPr lang="nl-NL" dirty="0"/>
          </a:p>
        </p:txBody>
      </p:sp>
      <p:sp>
        <p:nvSpPr>
          <p:cNvPr id="4" name="Date Placeholder 3"/>
          <p:cNvSpPr>
            <a:spLocks noGrp="1"/>
          </p:cNvSpPr>
          <p:nvPr>
            <p:ph type="dt" sz="half" idx="10"/>
          </p:nvPr>
        </p:nvSpPr>
        <p:spPr/>
        <p:txBody>
          <a:bodyPr/>
          <a:lstStyle/>
          <a:p>
            <a:fld id="{A1C7376D-7AC8-477D-8CF3-7EA7CE6DA049}" type="datetimeFigureOut">
              <a:rPr lang="nl-NL" smtClean="0"/>
              <a:pPr/>
              <a:t>2-7-2015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98D19CD-4970-446E-B0B7-BF58737081F1}" type="slidenum">
              <a:rPr lang="nl-NL" smtClean="0"/>
              <a:pPr/>
              <a:t>‹#›</a:t>
            </a:fld>
            <a:endParaRPr lang="nl-NL"/>
          </a:p>
        </p:txBody>
      </p:sp>
    </p:spTree>
    <p:extLst>
      <p:ext uri="{BB962C8B-B14F-4D97-AF65-F5344CB8AC3E}">
        <p14:creationId xmlns:p14="http://schemas.microsoft.com/office/powerpoint/2010/main" val="27469882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KvK hoofdstukdia">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00675"/>
          </a:xfrm>
          <a:prstGeom prst="rect">
            <a:avLst/>
          </a:prstGeom>
        </p:spPr>
      </p:pic>
      <p:sp>
        <p:nvSpPr>
          <p:cNvPr id="2" name="Title 1"/>
          <p:cNvSpPr>
            <a:spLocks noGrp="1"/>
          </p:cNvSpPr>
          <p:nvPr>
            <p:ph type="title"/>
          </p:nvPr>
        </p:nvSpPr>
        <p:spPr/>
        <p:txBody>
          <a:bodyPr/>
          <a:lstStyle/>
          <a:p>
            <a:r>
              <a:rPr lang="en-US" dirty="0" smtClean="0"/>
              <a:t>Click to edit Master title style</a:t>
            </a:r>
            <a:endParaRPr lang="nl-NL" dirty="0"/>
          </a:p>
        </p:txBody>
      </p:sp>
      <p:sp>
        <p:nvSpPr>
          <p:cNvPr id="4" name="Date Placeholder 3"/>
          <p:cNvSpPr>
            <a:spLocks noGrp="1"/>
          </p:cNvSpPr>
          <p:nvPr>
            <p:ph type="dt" sz="half" idx="10"/>
          </p:nvPr>
        </p:nvSpPr>
        <p:spPr/>
        <p:txBody>
          <a:bodyPr/>
          <a:lstStyle/>
          <a:p>
            <a:fld id="{A1C7376D-7AC8-477D-8CF3-7EA7CE6DA049}" type="datetimeFigureOut">
              <a:rPr lang="nl-NL" smtClean="0"/>
              <a:pPr/>
              <a:t>2-7-2015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98D19CD-4970-446E-B0B7-BF58737081F1}" type="slidenum">
              <a:rPr lang="nl-NL" smtClean="0"/>
              <a:pPr/>
              <a:t>‹#›</a:t>
            </a:fld>
            <a:endParaRPr lang="nl-NL"/>
          </a:p>
        </p:txBody>
      </p:sp>
    </p:spTree>
    <p:extLst>
      <p:ext uri="{BB962C8B-B14F-4D97-AF65-F5344CB8AC3E}">
        <p14:creationId xmlns:p14="http://schemas.microsoft.com/office/powerpoint/2010/main" val="31734809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KvK hoofdstukdia">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00675"/>
          </a:xfrm>
          <a:prstGeom prst="rect">
            <a:avLst/>
          </a:prstGeom>
        </p:spPr>
      </p:pic>
      <p:sp>
        <p:nvSpPr>
          <p:cNvPr id="2" name="Title 1"/>
          <p:cNvSpPr>
            <a:spLocks noGrp="1"/>
          </p:cNvSpPr>
          <p:nvPr>
            <p:ph type="title"/>
          </p:nvPr>
        </p:nvSpPr>
        <p:spPr/>
        <p:txBody>
          <a:bodyPr/>
          <a:lstStyle/>
          <a:p>
            <a:r>
              <a:rPr lang="en-US" dirty="0" smtClean="0"/>
              <a:t>Click to edit Master title style</a:t>
            </a:r>
            <a:endParaRPr lang="nl-NL" dirty="0"/>
          </a:p>
        </p:txBody>
      </p:sp>
      <p:sp>
        <p:nvSpPr>
          <p:cNvPr id="4" name="Date Placeholder 3"/>
          <p:cNvSpPr>
            <a:spLocks noGrp="1"/>
          </p:cNvSpPr>
          <p:nvPr>
            <p:ph type="dt" sz="half" idx="10"/>
          </p:nvPr>
        </p:nvSpPr>
        <p:spPr/>
        <p:txBody>
          <a:bodyPr/>
          <a:lstStyle/>
          <a:p>
            <a:fld id="{A1C7376D-7AC8-477D-8CF3-7EA7CE6DA049}" type="datetimeFigureOut">
              <a:rPr lang="nl-NL" smtClean="0"/>
              <a:pPr/>
              <a:t>2-7-2015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98D19CD-4970-446E-B0B7-BF58737081F1}" type="slidenum">
              <a:rPr lang="nl-NL" smtClean="0"/>
              <a:pPr/>
              <a:t>‹#›</a:t>
            </a:fld>
            <a:endParaRPr lang="nl-NL"/>
          </a:p>
        </p:txBody>
      </p:sp>
    </p:spTree>
    <p:extLst>
      <p:ext uri="{BB962C8B-B14F-4D97-AF65-F5344CB8AC3E}">
        <p14:creationId xmlns:p14="http://schemas.microsoft.com/office/powerpoint/2010/main" val="22415059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KvK hoofdstukdia">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00675"/>
          </a:xfrm>
          <a:prstGeom prst="rect">
            <a:avLst/>
          </a:prstGeom>
        </p:spPr>
      </p:pic>
      <p:sp>
        <p:nvSpPr>
          <p:cNvPr id="2" name="Title 1"/>
          <p:cNvSpPr>
            <a:spLocks noGrp="1"/>
          </p:cNvSpPr>
          <p:nvPr>
            <p:ph type="title"/>
          </p:nvPr>
        </p:nvSpPr>
        <p:spPr/>
        <p:txBody>
          <a:bodyPr/>
          <a:lstStyle/>
          <a:p>
            <a:r>
              <a:rPr lang="en-US" dirty="0" smtClean="0"/>
              <a:t>Click to edit Master title style</a:t>
            </a:r>
            <a:endParaRPr lang="nl-NL" dirty="0"/>
          </a:p>
        </p:txBody>
      </p:sp>
      <p:sp>
        <p:nvSpPr>
          <p:cNvPr id="4" name="Date Placeholder 3"/>
          <p:cNvSpPr>
            <a:spLocks noGrp="1"/>
          </p:cNvSpPr>
          <p:nvPr>
            <p:ph type="dt" sz="half" idx="10"/>
          </p:nvPr>
        </p:nvSpPr>
        <p:spPr/>
        <p:txBody>
          <a:bodyPr/>
          <a:lstStyle/>
          <a:p>
            <a:fld id="{A1C7376D-7AC8-477D-8CF3-7EA7CE6DA049}" type="datetimeFigureOut">
              <a:rPr lang="nl-NL" smtClean="0"/>
              <a:pPr/>
              <a:t>2-7-2015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98D19CD-4970-446E-B0B7-BF58737081F1}" type="slidenum">
              <a:rPr lang="nl-NL" smtClean="0"/>
              <a:pPr/>
              <a:t>‹#›</a:t>
            </a:fld>
            <a:endParaRPr lang="nl-NL"/>
          </a:p>
        </p:txBody>
      </p:sp>
    </p:spTree>
    <p:extLst>
      <p:ext uri="{BB962C8B-B14F-4D97-AF65-F5344CB8AC3E}">
        <p14:creationId xmlns:p14="http://schemas.microsoft.com/office/powerpoint/2010/main" val="3181941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0_KvK hoofdstukdia">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00675"/>
          </a:xfrm>
          <a:prstGeom prst="rect">
            <a:avLst/>
          </a:prstGeom>
        </p:spPr>
      </p:pic>
      <p:sp>
        <p:nvSpPr>
          <p:cNvPr id="2" name="Title 1"/>
          <p:cNvSpPr>
            <a:spLocks noGrp="1"/>
          </p:cNvSpPr>
          <p:nvPr>
            <p:ph type="title"/>
          </p:nvPr>
        </p:nvSpPr>
        <p:spPr/>
        <p:txBody>
          <a:bodyPr/>
          <a:lstStyle/>
          <a:p>
            <a:r>
              <a:rPr lang="en-US" dirty="0" smtClean="0"/>
              <a:t>Click to edit Master title style</a:t>
            </a:r>
            <a:endParaRPr lang="nl-NL" dirty="0"/>
          </a:p>
        </p:txBody>
      </p:sp>
      <p:sp>
        <p:nvSpPr>
          <p:cNvPr id="4" name="Date Placeholder 3"/>
          <p:cNvSpPr>
            <a:spLocks noGrp="1"/>
          </p:cNvSpPr>
          <p:nvPr>
            <p:ph type="dt" sz="half" idx="10"/>
          </p:nvPr>
        </p:nvSpPr>
        <p:spPr/>
        <p:txBody>
          <a:bodyPr/>
          <a:lstStyle/>
          <a:p>
            <a:fld id="{A1C7376D-7AC8-477D-8CF3-7EA7CE6DA049}" type="datetimeFigureOut">
              <a:rPr lang="nl-NL" smtClean="0"/>
              <a:pPr/>
              <a:t>2-7-2015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98D19CD-4970-446E-B0B7-BF58737081F1}" type="slidenum">
              <a:rPr lang="nl-NL" smtClean="0"/>
              <a:pPr/>
              <a:t>‹#›</a:t>
            </a:fld>
            <a:endParaRPr lang="nl-NL"/>
          </a:p>
        </p:txBody>
      </p:sp>
    </p:spTree>
    <p:extLst>
      <p:ext uri="{BB962C8B-B14F-4D97-AF65-F5344CB8AC3E}">
        <p14:creationId xmlns:p14="http://schemas.microsoft.com/office/powerpoint/2010/main" val="2525363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KvK -titeldia 3">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00675"/>
          </a:xfrm>
          <a:prstGeom prst="rect">
            <a:avLst/>
          </a:prstGeom>
        </p:spPr>
      </p:pic>
      <p:sp>
        <p:nvSpPr>
          <p:cNvPr id="2" name="Titel 1"/>
          <p:cNvSpPr>
            <a:spLocks noGrp="1"/>
          </p:cNvSpPr>
          <p:nvPr>
            <p:ph type="title"/>
          </p:nvPr>
        </p:nvSpPr>
        <p:spPr/>
        <p:txBody>
          <a:bodyPr/>
          <a:lstStyle/>
          <a:p>
            <a:r>
              <a:rPr lang="nl-NL" dirty="0" smtClean="0"/>
              <a:t>Titelstijl van model bewerken</a:t>
            </a:r>
            <a:endParaRPr lang="nl-NL" dirty="0"/>
          </a:p>
        </p:txBody>
      </p:sp>
      <p:sp>
        <p:nvSpPr>
          <p:cNvPr id="3" name="Tijdelijke aanduiding voor inhoud 2"/>
          <p:cNvSpPr>
            <a:spLocks noGrp="1"/>
          </p:cNvSpPr>
          <p:nvPr>
            <p:ph idx="1"/>
          </p:nvPr>
        </p:nvSpPr>
        <p:spPr/>
        <p:txBody>
          <a:bodyPr/>
          <a:lstStyle/>
          <a:p>
            <a:pPr lvl="0"/>
            <a:r>
              <a:rPr lang="nl-NL" dirty="0" smtClean="0"/>
              <a:t>Klik om de tekststijl</a:t>
            </a:r>
          </a:p>
        </p:txBody>
      </p:sp>
    </p:spTree>
    <p:extLst>
      <p:ext uri="{BB962C8B-B14F-4D97-AF65-F5344CB8AC3E}">
        <p14:creationId xmlns:p14="http://schemas.microsoft.com/office/powerpoint/2010/main" val="3549979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KvK -titeldia 4">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00675"/>
          </a:xfrm>
          <a:prstGeom prst="rect">
            <a:avLst/>
          </a:prstGeom>
        </p:spPr>
      </p:pic>
      <p:sp>
        <p:nvSpPr>
          <p:cNvPr id="2" name="Titel 1"/>
          <p:cNvSpPr>
            <a:spLocks noGrp="1"/>
          </p:cNvSpPr>
          <p:nvPr>
            <p:ph type="title"/>
          </p:nvPr>
        </p:nvSpPr>
        <p:spPr/>
        <p:txBody>
          <a:bodyPr/>
          <a:lstStyle/>
          <a:p>
            <a:r>
              <a:rPr lang="nl-NL" dirty="0" smtClean="0"/>
              <a:t>Titelstijl van model bewerken</a:t>
            </a:r>
            <a:endParaRPr lang="nl-NL" dirty="0"/>
          </a:p>
        </p:txBody>
      </p:sp>
      <p:sp>
        <p:nvSpPr>
          <p:cNvPr id="3" name="Tijdelijke aanduiding voor inhoud 2"/>
          <p:cNvSpPr>
            <a:spLocks noGrp="1"/>
          </p:cNvSpPr>
          <p:nvPr>
            <p:ph idx="1"/>
          </p:nvPr>
        </p:nvSpPr>
        <p:spPr/>
        <p:txBody>
          <a:bodyPr/>
          <a:lstStyle/>
          <a:p>
            <a:pPr lvl="0"/>
            <a:r>
              <a:rPr lang="nl-NL" dirty="0" smtClean="0"/>
              <a:t>Klik om de tekststijl</a:t>
            </a:r>
          </a:p>
        </p:txBody>
      </p:sp>
    </p:spTree>
    <p:extLst>
      <p:ext uri="{BB962C8B-B14F-4D97-AF65-F5344CB8AC3E}">
        <p14:creationId xmlns:p14="http://schemas.microsoft.com/office/powerpoint/2010/main" val="3549979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KvK -titeldia 5">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00675"/>
          </a:xfrm>
          <a:prstGeom prst="rect">
            <a:avLst/>
          </a:prstGeom>
        </p:spPr>
      </p:pic>
      <p:sp>
        <p:nvSpPr>
          <p:cNvPr id="2" name="Titel 1"/>
          <p:cNvSpPr>
            <a:spLocks noGrp="1"/>
          </p:cNvSpPr>
          <p:nvPr>
            <p:ph type="title"/>
          </p:nvPr>
        </p:nvSpPr>
        <p:spPr/>
        <p:txBody>
          <a:bodyPr/>
          <a:lstStyle/>
          <a:p>
            <a:r>
              <a:rPr lang="nl-NL" dirty="0" smtClean="0"/>
              <a:t>Titelstijl van model bewerken</a:t>
            </a:r>
            <a:endParaRPr lang="nl-NL" dirty="0"/>
          </a:p>
        </p:txBody>
      </p:sp>
      <p:sp>
        <p:nvSpPr>
          <p:cNvPr id="3" name="Tijdelijke aanduiding voor inhoud 2"/>
          <p:cNvSpPr>
            <a:spLocks noGrp="1"/>
          </p:cNvSpPr>
          <p:nvPr>
            <p:ph idx="1"/>
          </p:nvPr>
        </p:nvSpPr>
        <p:spPr/>
        <p:txBody>
          <a:bodyPr/>
          <a:lstStyle/>
          <a:p>
            <a:pPr lvl="0"/>
            <a:r>
              <a:rPr lang="nl-NL" dirty="0" smtClean="0"/>
              <a:t>Klik om de tekststijl</a:t>
            </a:r>
          </a:p>
        </p:txBody>
      </p:sp>
    </p:spTree>
    <p:extLst>
      <p:ext uri="{BB962C8B-B14F-4D97-AF65-F5344CB8AC3E}">
        <p14:creationId xmlns:p14="http://schemas.microsoft.com/office/powerpoint/2010/main" val="2883107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KvK -titeldia 6">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00675"/>
          </a:xfrm>
          <a:prstGeom prst="rect">
            <a:avLst/>
          </a:prstGeom>
        </p:spPr>
      </p:pic>
      <p:sp>
        <p:nvSpPr>
          <p:cNvPr id="2" name="Titel 1"/>
          <p:cNvSpPr>
            <a:spLocks noGrp="1"/>
          </p:cNvSpPr>
          <p:nvPr>
            <p:ph type="title"/>
          </p:nvPr>
        </p:nvSpPr>
        <p:spPr/>
        <p:txBody>
          <a:bodyPr/>
          <a:lstStyle/>
          <a:p>
            <a:r>
              <a:rPr lang="nl-NL" dirty="0" smtClean="0"/>
              <a:t>Titelstijl van model bewerken</a:t>
            </a:r>
            <a:endParaRPr lang="nl-NL" dirty="0"/>
          </a:p>
        </p:txBody>
      </p:sp>
      <p:sp>
        <p:nvSpPr>
          <p:cNvPr id="3" name="Tijdelijke aanduiding voor inhoud 2"/>
          <p:cNvSpPr>
            <a:spLocks noGrp="1"/>
          </p:cNvSpPr>
          <p:nvPr>
            <p:ph idx="1"/>
          </p:nvPr>
        </p:nvSpPr>
        <p:spPr/>
        <p:txBody>
          <a:bodyPr/>
          <a:lstStyle/>
          <a:p>
            <a:pPr lvl="0"/>
            <a:r>
              <a:rPr lang="nl-NL" dirty="0" smtClean="0"/>
              <a:t>Klik om de tekststijl</a:t>
            </a:r>
          </a:p>
        </p:txBody>
      </p:sp>
    </p:spTree>
    <p:extLst>
      <p:ext uri="{BB962C8B-B14F-4D97-AF65-F5344CB8AC3E}">
        <p14:creationId xmlns:p14="http://schemas.microsoft.com/office/powerpoint/2010/main" val="2883107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KvK -titeldia 7">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00675"/>
          </a:xfrm>
          <a:prstGeom prst="rect">
            <a:avLst/>
          </a:prstGeom>
        </p:spPr>
      </p:pic>
      <p:sp>
        <p:nvSpPr>
          <p:cNvPr id="2" name="Titel 1"/>
          <p:cNvSpPr>
            <a:spLocks noGrp="1"/>
          </p:cNvSpPr>
          <p:nvPr>
            <p:ph type="title"/>
          </p:nvPr>
        </p:nvSpPr>
        <p:spPr/>
        <p:txBody>
          <a:bodyPr/>
          <a:lstStyle/>
          <a:p>
            <a:r>
              <a:rPr lang="nl-NL" dirty="0" smtClean="0"/>
              <a:t>Titelstijl van model bewerken</a:t>
            </a:r>
            <a:endParaRPr lang="nl-NL" dirty="0"/>
          </a:p>
        </p:txBody>
      </p:sp>
      <p:sp>
        <p:nvSpPr>
          <p:cNvPr id="3" name="Tijdelijke aanduiding voor inhoud 2"/>
          <p:cNvSpPr>
            <a:spLocks noGrp="1"/>
          </p:cNvSpPr>
          <p:nvPr>
            <p:ph idx="1"/>
          </p:nvPr>
        </p:nvSpPr>
        <p:spPr/>
        <p:txBody>
          <a:bodyPr/>
          <a:lstStyle/>
          <a:p>
            <a:pPr lvl="0"/>
            <a:r>
              <a:rPr lang="nl-NL" dirty="0" smtClean="0"/>
              <a:t>Klik om de tekststijl</a:t>
            </a:r>
          </a:p>
        </p:txBody>
      </p:sp>
    </p:spTree>
    <p:extLst>
      <p:ext uri="{BB962C8B-B14F-4D97-AF65-F5344CB8AC3E}">
        <p14:creationId xmlns:p14="http://schemas.microsoft.com/office/powerpoint/2010/main" val="2883107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KvK -titeldia 8">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00675"/>
          </a:xfrm>
          <a:prstGeom prst="rect">
            <a:avLst/>
          </a:prstGeom>
        </p:spPr>
      </p:pic>
      <p:sp>
        <p:nvSpPr>
          <p:cNvPr id="2" name="Titel 1"/>
          <p:cNvSpPr>
            <a:spLocks noGrp="1"/>
          </p:cNvSpPr>
          <p:nvPr>
            <p:ph type="title"/>
          </p:nvPr>
        </p:nvSpPr>
        <p:spPr/>
        <p:txBody>
          <a:bodyPr/>
          <a:lstStyle/>
          <a:p>
            <a:r>
              <a:rPr lang="nl-NL" dirty="0" smtClean="0"/>
              <a:t>Titelstijl van model bewerken</a:t>
            </a:r>
            <a:endParaRPr lang="nl-NL" dirty="0"/>
          </a:p>
        </p:txBody>
      </p:sp>
      <p:sp>
        <p:nvSpPr>
          <p:cNvPr id="3" name="Tijdelijke aanduiding voor inhoud 2"/>
          <p:cNvSpPr>
            <a:spLocks noGrp="1"/>
          </p:cNvSpPr>
          <p:nvPr>
            <p:ph idx="1"/>
          </p:nvPr>
        </p:nvSpPr>
        <p:spPr/>
        <p:txBody>
          <a:bodyPr/>
          <a:lstStyle/>
          <a:p>
            <a:pPr lvl="0"/>
            <a:r>
              <a:rPr lang="nl-NL" dirty="0" smtClean="0"/>
              <a:t>Klik om de tekststijl</a:t>
            </a:r>
          </a:p>
        </p:txBody>
      </p:sp>
    </p:spTree>
    <p:extLst>
      <p:ext uri="{BB962C8B-B14F-4D97-AF65-F5344CB8AC3E}">
        <p14:creationId xmlns:p14="http://schemas.microsoft.com/office/powerpoint/2010/main" val="2883107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vK -volgdia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Titelstijl van model bewerken</a:t>
            </a:r>
            <a:endParaRPr lang="nl-NL" dirty="0"/>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p:txBody>
          <a:bodyPr/>
          <a:lstStyle/>
          <a:p>
            <a:fld id="{682843B3-8E0E-2949-AA4F-3DE0034808ED}" type="slidenum">
              <a:rPr lang="nl-NL" smtClean="0"/>
              <a:pPr/>
              <a:t>‹#›</a:t>
            </a:fld>
            <a:endParaRPr lang="nl-NL"/>
          </a:p>
        </p:txBody>
      </p:sp>
      <p:sp>
        <p:nvSpPr>
          <p:cNvPr id="11" name="Text Placeholder 10"/>
          <p:cNvSpPr>
            <a:spLocks noGrp="1"/>
          </p:cNvSpPr>
          <p:nvPr>
            <p:ph type="body" sz="quarter" idx="13" hasCustomPrompt="1"/>
          </p:nvPr>
        </p:nvSpPr>
        <p:spPr>
          <a:xfrm>
            <a:off x="360000" y="1548000"/>
            <a:ext cx="7560000" cy="4320000"/>
          </a:xfrm>
        </p:spPr>
        <p:txBody>
          <a:bodyPr>
            <a:noAutofit/>
          </a:bodyPr>
          <a:lstStyle>
            <a:lvl2pPr>
              <a:spcAft>
                <a:spcPts val="1200"/>
              </a:spcAft>
              <a:defRPr sz="2200"/>
            </a:lvl2pPr>
            <a:lvl3pPr>
              <a:spcAft>
                <a:spcPts val="600"/>
              </a:spcAft>
              <a:defRPr sz="1600"/>
            </a:lvl3pPr>
            <a:lvl4pPr>
              <a:spcAft>
                <a:spcPts val="300"/>
              </a:spcAft>
              <a:defRPr sz="1200"/>
            </a:lvl4pPr>
            <a:lvl5pPr marL="990000" indent="0">
              <a:spcAft>
                <a:spcPts val="300"/>
              </a:spcAft>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523267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1.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3.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hthoek 8"/>
          <p:cNvSpPr/>
          <p:nvPr userDrawn="1"/>
        </p:nvSpPr>
        <p:spPr>
          <a:xfrm>
            <a:off x="0" y="1"/>
            <a:ext cx="9144000" cy="540194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jdelijke aanduiding voor titel 1"/>
          <p:cNvSpPr>
            <a:spLocks noGrp="1"/>
          </p:cNvSpPr>
          <p:nvPr>
            <p:ph type="title"/>
          </p:nvPr>
        </p:nvSpPr>
        <p:spPr>
          <a:xfrm>
            <a:off x="0" y="3654000"/>
            <a:ext cx="7191770" cy="1747940"/>
          </a:xfrm>
          <a:prstGeom prst="rect">
            <a:avLst/>
          </a:prstGeom>
          <a:solidFill>
            <a:schemeClr val="tx2"/>
          </a:solidFill>
        </p:spPr>
        <p:txBody>
          <a:bodyPr vert="horz" lIns="270000" tIns="144000" rIns="91440" bIns="45720" rtlCol="0" anchor="t" anchorCtr="0">
            <a:noAutofit/>
          </a:bodyPr>
          <a:lstStyle/>
          <a:p>
            <a:pPr rtl="0"/>
            <a:r>
              <a:rPr lang="nl-NL" dirty="0" err="1" smtClean="0"/>
              <a:t>Videm</a:t>
            </a:r>
            <a:r>
              <a:rPr lang="nl-NL" dirty="0" smtClean="0"/>
              <a:t> </a:t>
            </a:r>
            <a:r>
              <a:rPr lang="nl-NL" dirty="0" err="1" smtClean="0"/>
              <a:t>dolorerio</a:t>
            </a:r>
            <a:r>
              <a:rPr lang="nl-NL" dirty="0" smtClean="0"/>
              <a:t> es </a:t>
            </a:r>
            <a:r>
              <a:rPr lang="nl-NL" dirty="0" err="1" smtClean="0"/>
              <a:t>ab</a:t>
            </a:r>
            <a:r>
              <a:rPr lang="nl-NL" dirty="0" smtClean="0"/>
              <a:t> </a:t>
            </a:r>
            <a:r>
              <a:rPr lang="nl-NL" dirty="0" err="1" smtClean="0"/>
              <a:t>imincii</a:t>
            </a:r>
            <a:r>
              <a:rPr lang="nl-NL" dirty="0" smtClean="0"/>
              <a:t> </a:t>
            </a:r>
            <a:r>
              <a:rPr lang="nl-NL" dirty="0" err="1" smtClean="0"/>
              <a:t>scimus</a:t>
            </a:r>
            <a:r>
              <a:rPr lang="nl-NL" dirty="0" smtClean="0"/>
              <a:t> </a:t>
            </a:r>
            <a:r>
              <a:rPr lang="nl-NL" dirty="0" err="1" smtClean="0"/>
              <a:t>suscitas</a:t>
            </a:r>
            <a:r>
              <a:rPr lang="nl-NL" dirty="0" smtClean="0"/>
              <a:t> </a:t>
            </a:r>
            <a:r>
              <a:rPr lang="nl-NL" dirty="0" err="1" smtClean="0"/>
              <a:t>dolorup</a:t>
            </a:r>
            <a:endParaRPr lang="nl-NL" dirty="0"/>
          </a:p>
        </p:txBody>
      </p:sp>
      <p:sp>
        <p:nvSpPr>
          <p:cNvPr id="3" name="Tijdelijke aanduiding voor tekst 2"/>
          <p:cNvSpPr>
            <a:spLocks noGrp="1"/>
          </p:cNvSpPr>
          <p:nvPr>
            <p:ph type="body" idx="1"/>
          </p:nvPr>
        </p:nvSpPr>
        <p:spPr>
          <a:xfrm>
            <a:off x="0" y="5133360"/>
            <a:ext cx="4572000" cy="542219"/>
          </a:xfrm>
          <a:prstGeom prst="rect">
            <a:avLst/>
          </a:prstGeom>
          <a:solidFill>
            <a:schemeClr val="accent4"/>
          </a:solidFill>
        </p:spPr>
        <p:txBody>
          <a:bodyPr vert="horz" lIns="270000" tIns="45720" rIns="91440" bIns="45720" rtlCol="0">
            <a:normAutofit/>
          </a:bodyPr>
          <a:lstStyle/>
          <a:p>
            <a:pPr lvl="0"/>
            <a:r>
              <a:rPr lang="nl-NL" dirty="0" smtClean="0"/>
              <a:t>Presentatie 00 maand 20XX</a:t>
            </a:r>
            <a:endParaRPr lang="nl-NL" dirty="0"/>
          </a:p>
        </p:txBody>
      </p:sp>
      <p:pic>
        <p:nvPicPr>
          <p:cNvPr id="8" name="Afbeelding 7" descr="KvK_Powerpoint_03.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131690" y="5807445"/>
            <a:ext cx="3851641" cy="834734"/>
          </a:xfrm>
          <a:prstGeom prst="rect">
            <a:avLst/>
          </a:prstGeom>
        </p:spPr>
      </p:pic>
    </p:spTree>
    <p:extLst>
      <p:ext uri="{BB962C8B-B14F-4D97-AF65-F5344CB8AC3E}">
        <p14:creationId xmlns:p14="http://schemas.microsoft.com/office/powerpoint/2010/main" val="708359986"/>
      </p:ext>
    </p:extLst>
  </p:cSld>
  <p:clrMap bg1="lt1" tx1="dk1" bg2="lt2" tx2="dk2" accent1="accent1" accent2="accent2" accent3="accent3" accent4="accent4" accent5="accent5" accent6="accent6" hlink="hlink" folHlink="folHlink"/>
  <p:sldLayoutIdLst>
    <p:sldLayoutId id="2147483650" r:id="rId1"/>
    <p:sldLayoutId id="2147483675" r:id="rId2"/>
    <p:sldLayoutId id="2147483652" r:id="rId3"/>
    <p:sldLayoutId id="2147483653" r:id="rId4"/>
    <p:sldLayoutId id="2147483654" r:id="rId5"/>
    <p:sldLayoutId id="2147483655" r:id="rId6"/>
    <p:sldLayoutId id="2147483656" r:id="rId7"/>
    <p:sldLayoutId id="2147483657" r:id="rId8"/>
  </p:sldLayoutIdLst>
  <p:hf hdr="0" ftr="0" dt="0"/>
  <p:txStyles>
    <p:titleStyle>
      <a:lvl1pPr marL="0" indent="0" algn="l" defTabSz="457200" rtl="0" eaLnBrk="1" latinLnBrk="0" hangingPunct="1">
        <a:spcBef>
          <a:spcPts val="0"/>
        </a:spcBef>
        <a:buNone/>
        <a:defRPr lang="en-GB" sz="4000" b="0" i="0" u="none" strike="noStrike" kern="0" baseline="0" smtClean="0">
          <a:solidFill>
            <a:schemeClr val="accent5"/>
          </a:solidFill>
          <a:latin typeface="+mj-lt"/>
          <a:ea typeface="+mj-ea"/>
          <a:cs typeface="+mj-cs"/>
        </a:defRPr>
      </a:lvl1pPr>
    </p:titleStyle>
    <p:bodyStyle>
      <a:lvl1pPr marL="0" indent="0" algn="l" defTabSz="457200" rtl="0" eaLnBrk="1" latinLnBrk="0" hangingPunct="1">
        <a:spcBef>
          <a:spcPct val="20000"/>
        </a:spcBef>
        <a:buFont typeface="Arial"/>
        <a:buNone/>
        <a:defRPr sz="2400" kern="1200" baseline="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0" y="0"/>
            <a:ext cx="9144000" cy="1134000"/>
          </a:xfrm>
          <a:prstGeom prst="rect">
            <a:avLst/>
          </a:prstGeom>
          <a:solidFill>
            <a:schemeClr val="accent5"/>
          </a:solidFill>
        </p:spPr>
        <p:txBody>
          <a:bodyPr vert="horz" lIns="91440" tIns="90000" rIns="91440" bIns="45720" rtlCol="0" anchor="ctr" anchorCtr="0">
            <a:normAutofit/>
          </a:bodyPr>
          <a:lstStyle/>
          <a:p>
            <a:r>
              <a:rPr lang="nl-NL" dirty="0" smtClean="0"/>
              <a:t>Titelstijl van model bewerken</a:t>
            </a:r>
            <a:endParaRPr lang="nl-NL" dirty="0"/>
          </a:p>
        </p:txBody>
      </p:sp>
      <p:sp>
        <p:nvSpPr>
          <p:cNvPr id="3" name="Tijdelijke aanduiding voor tekst 2"/>
          <p:cNvSpPr>
            <a:spLocks noGrp="1"/>
          </p:cNvSpPr>
          <p:nvPr>
            <p:ph type="body" idx="1"/>
          </p:nvPr>
        </p:nvSpPr>
        <p:spPr>
          <a:xfrm>
            <a:off x="360000" y="1548000"/>
            <a:ext cx="7560000" cy="4320000"/>
          </a:xfrm>
          <a:prstGeom prst="rect">
            <a:avLst/>
          </a:prstGeom>
        </p:spPr>
        <p:txBody>
          <a:bodyPr vert="horz" lIns="91440" tIns="45720" rIns="91440" bIns="45720" rtlCol="0">
            <a:noAutofit/>
          </a:body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marL="2514600" marR="0" lvl="5" indent="-360000" algn="l" defTabSz="457200" rtl="0" eaLnBrk="1" fontAlgn="auto" latinLnBrk="0" hangingPunct="1">
              <a:lnSpc>
                <a:spcPct val="100000"/>
              </a:lnSpc>
              <a:spcBef>
                <a:spcPts val="0"/>
              </a:spcBef>
              <a:spcAft>
                <a:spcPts val="600"/>
              </a:spcAft>
              <a:buClrTx/>
              <a:buSzTx/>
              <a:buFont typeface="Arial"/>
              <a:buChar char="»"/>
              <a:tabLst/>
              <a:defRPr/>
            </a:pPr>
            <a:endParaRPr lang="nl-NL" dirty="0" smtClean="0"/>
          </a:p>
          <a:p>
            <a:pPr lvl="4"/>
            <a:endParaRPr lang="nl-NL" dirty="0"/>
          </a:p>
        </p:txBody>
      </p:sp>
      <p:sp>
        <p:nvSpPr>
          <p:cNvPr id="6" name="Tijdelijke aanduiding voor dianummer 5"/>
          <p:cNvSpPr>
            <a:spLocks noGrp="1"/>
          </p:cNvSpPr>
          <p:nvPr>
            <p:ph type="sldNum" sz="quarter" idx="4"/>
          </p:nvPr>
        </p:nvSpPr>
        <p:spPr>
          <a:xfrm>
            <a:off x="0" y="6296284"/>
            <a:ext cx="547305" cy="365125"/>
          </a:xfrm>
          <a:prstGeom prst="rect">
            <a:avLst/>
          </a:prstGeom>
        </p:spPr>
        <p:txBody>
          <a:bodyPr vert="horz" lIns="91440" tIns="45720" rIns="91440" bIns="45720" rtlCol="0" anchor="ctr"/>
          <a:lstStyle>
            <a:lvl1pPr algn="r">
              <a:defRPr sz="1200">
                <a:solidFill>
                  <a:srgbClr val="00B0F0"/>
                </a:solidFill>
              </a:defRPr>
            </a:lvl1pPr>
          </a:lstStyle>
          <a:p>
            <a:fld id="{67A5BB30-7A77-499D-8092-2CFABA578782}" type="slidenum">
              <a:rPr lang="nl-NL" smtClean="0"/>
              <a:pPr/>
              <a:t>‹#›</a:t>
            </a:fld>
            <a:endParaRPr lang="nl-NL" dirty="0"/>
          </a:p>
        </p:txBody>
      </p:sp>
      <p:pic>
        <p:nvPicPr>
          <p:cNvPr id="9" name="Afbeelding 7" descr="KvK_Powerpoint_03.png"/>
          <p:cNvPicPr>
            <a:picLocks noChangeAspect="1"/>
          </p:cNvPicPr>
          <p:nvPr userDrawn="1"/>
        </p:nvPicPr>
        <p:blipFill rotWithShape="1">
          <a:blip r:embed="rId8">
            <a:extLst>
              <a:ext uri="{28A0092B-C50C-407E-A947-70E740481C1C}">
                <a14:useLocalDpi xmlns:a14="http://schemas.microsoft.com/office/drawing/2010/main" val="0"/>
              </a:ext>
            </a:extLst>
          </a:blip>
          <a:srcRect l="73846"/>
          <a:stretch/>
        </p:blipFill>
        <p:spPr>
          <a:xfrm>
            <a:off x="7975971" y="5807445"/>
            <a:ext cx="1007360" cy="834734"/>
          </a:xfrm>
          <a:prstGeom prst="rect">
            <a:avLst/>
          </a:prstGeom>
        </p:spPr>
      </p:pic>
      <p:grpSp>
        <p:nvGrpSpPr>
          <p:cNvPr id="12" name="Group 11"/>
          <p:cNvGrpSpPr/>
          <p:nvPr userDrawn="1"/>
        </p:nvGrpSpPr>
        <p:grpSpPr>
          <a:xfrm>
            <a:off x="0" y="6786000"/>
            <a:ext cx="9144000" cy="72000"/>
            <a:chOff x="0" y="6786000"/>
            <a:chExt cx="9144000" cy="72000"/>
          </a:xfrm>
        </p:grpSpPr>
        <p:sp>
          <p:nvSpPr>
            <p:cNvPr id="8" name="Rectangle 7"/>
            <p:cNvSpPr/>
            <p:nvPr userDrawn="1"/>
          </p:nvSpPr>
          <p:spPr>
            <a:xfrm>
              <a:off x="6084000" y="6786000"/>
              <a:ext cx="3060000" cy="72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0" name="Rectangle 9"/>
            <p:cNvSpPr/>
            <p:nvPr userDrawn="1"/>
          </p:nvSpPr>
          <p:spPr>
            <a:xfrm>
              <a:off x="3042000" y="6786000"/>
              <a:ext cx="3043550" cy="72000"/>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1" name="Rectangle 10"/>
            <p:cNvSpPr/>
            <p:nvPr userDrawn="1"/>
          </p:nvSpPr>
          <p:spPr>
            <a:xfrm>
              <a:off x="0" y="6786000"/>
              <a:ext cx="3043550" cy="72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3495433744"/>
      </p:ext>
    </p:extLst>
  </p:cSld>
  <p:clrMap bg1="lt1" tx1="dk1" bg2="lt2" tx2="dk2" accent1="accent1" accent2="accent2" accent3="accent3" accent4="accent4" accent5="accent5" accent6="accent6" hlink="hlink" folHlink="folHlink"/>
  <p:sldLayoutIdLst>
    <p:sldLayoutId id="2147483660" r:id="rId1"/>
    <p:sldLayoutId id="2147483664" r:id="rId2"/>
    <p:sldLayoutId id="2147483670" r:id="rId3"/>
    <p:sldLayoutId id="2147483659" r:id="rId4"/>
    <p:sldLayoutId id="2147483671" r:id="rId5"/>
    <p:sldLayoutId id="2147483662" r:id="rId6"/>
  </p:sldLayoutIdLst>
  <p:hf hdr="0" ftr="0" dt="0"/>
  <p:txStyles>
    <p:titleStyle>
      <a:lvl1pPr marL="180000" algn="l" defTabSz="457200" rtl="0" eaLnBrk="1" latinLnBrk="0" hangingPunct="1">
        <a:spcBef>
          <a:spcPts val="0"/>
        </a:spcBef>
        <a:buNone/>
        <a:defRPr sz="2400" kern="1200" baseline="0">
          <a:solidFill>
            <a:schemeClr val="tx2"/>
          </a:solidFill>
          <a:latin typeface="+mj-lt"/>
          <a:ea typeface="+mj-ea"/>
          <a:cs typeface="+mj-cs"/>
        </a:defRPr>
      </a:lvl1pPr>
    </p:titleStyle>
    <p:bodyStyle>
      <a:lvl1pPr marL="0" indent="0" algn="l" defTabSz="457200" rtl="0" eaLnBrk="1" latinLnBrk="0" hangingPunct="1">
        <a:lnSpc>
          <a:spcPct val="100000"/>
        </a:lnSpc>
        <a:spcBef>
          <a:spcPts val="0"/>
        </a:spcBef>
        <a:spcAft>
          <a:spcPts val="1800"/>
        </a:spcAft>
        <a:buFont typeface="Arial"/>
        <a:buNone/>
        <a:defRPr sz="2800" kern="1200" baseline="0">
          <a:solidFill>
            <a:schemeClr val="tx1"/>
          </a:solidFill>
          <a:latin typeface="+mn-lt"/>
          <a:ea typeface="+mn-ea"/>
          <a:cs typeface="+mn-cs"/>
        </a:defRPr>
      </a:lvl1pPr>
      <a:lvl2pPr marL="0" indent="-270000" algn="l" defTabSz="457200" rtl="0" eaLnBrk="1" latinLnBrk="0" hangingPunct="1">
        <a:spcBef>
          <a:spcPts val="0"/>
        </a:spcBef>
        <a:spcAft>
          <a:spcPts val="1200"/>
        </a:spcAft>
        <a:buFont typeface="Arial" panose="020B0604020202020204" pitchFamily="34" charset="0"/>
        <a:buChar char="•"/>
        <a:defRPr sz="2200" kern="1200">
          <a:solidFill>
            <a:schemeClr val="tx1"/>
          </a:solidFill>
          <a:latin typeface="+mn-lt"/>
          <a:ea typeface="+mn-ea"/>
          <a:cs typeface="+mn-cs"/>
        </a:defRPr>
      </a:lvl2pPr>
      <a:lvl3pPr marL="630000" indent="-270000" algn="l" defTabSz="457200" rtl="0" eaLnBrk="1" latinLnBrk="0" hangingPunct="1">
        <a:spcBef>
          <a:spcPts val="0"/>
        </a:spcBef>
        <a:spcAft>
          <a:spcPts val="1200"/>
        </a:spcAft>
        <a:buFont typeface="Arial"/>
        <a:buChar char="•"/>
        <a:defRPr sz="1600" kern="1200">
          <a:solidFill>
            <a:schemeClr val="tx1"/>
          </a:solidFill>
          <a:latin typeface="+mn-lt"/>
          <a:ea typeface="+mn-ea"/>
          <a:cs typeface="+mn-cs"/>
        </a:defRPr>
      </a:lvl3pPr>
      <a:lvl4pPr marL="990000" indent="-360000" algn="l" defTabSz="457200" rtl="0" eaLnBrk="1" latinLnBrk="0" hangingPunct="1">
        <a:spcBef>
          <a:spcPts val="0"/>
        </a:spcBef>
        <a:spcAft>
          <a:spcPts val="300"/>
        </a:spcAft>
        <a:buFont typeface="Arial"/>
        <a:buChar char="–"/>
        <a:defRPr sz="1200" kern="1200">
          <a:solidFill>
            <a:schemeClr val="tx1"/>
          </a:solidFill>
          <a:latin typeface="+mn-lt"/>
          <a:ea typeface="+mn-ea"/>
          <a:cs typeface="+mn-cs"/>
        </a:defRPr>
      </a:lvl4pPr>
      <a:lvl5pPr marL="990000" marR="0" indent="0" algn="l" defTabSz="457200" rtl="0" eaLnBrk="1" fontAlgn="auto" latinLnBrk="0" hangingPunct="1">
        <a:lnSpc>
          <a:spcPct val="100000"/>
        </a:lnSpc>
        <a:spcBef>
          <a:spcPts val="0"/>
        </a:spcBef>
        <a:spcAft>
          <a:spcPts val="600"/>
        </a:spcAft>
        <a:buClrTx/>
        <a:buSzTx/>
        <a:buFont typeface="Arial"/>
        <a:buNone/>
        <a:tabLst/>
        <a:defRPr sz="1200" kern="1200">
          <a:solidFill>
            <a:schemeClr val="tx1"/>
          </a:solidFill>
          <a:latin typeface="+mn-lt"/>
          <a:ea typeface="+mn-ea"/>
          <a:cs typeface="+mn-cs"/>
        </a:defRPr>
      </a:lvl5pPr>
      <a:lvl6pPr marL="2154600" indent="0" algn="l" defTabSz="457200" rtl="0" eaLnBrk="1" latinLnBrk="0" hangingPunct="1">
        <a:spcBef>
          <a:spcPct val="20000"/>
        </a:spcBef>
        <a:buFont typeface="Arial"/>
        <a:buNone/>
        <a:defRPr sz="12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8"/>
          <p:cNvSpPr/>
          <p:nvPr userDrawn="1"/>
        </p:nvSpPr>
        <p:spPr>
          <a:xfrm>
            <a:off x="0" y="1"/>
            <a:ext cx="9144000" cy="540194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le Placeholder 1"/>
          <p:cNvSpPr>
            <a:spLocks noGrp="1"/>
          </p:cNvSpPr>
          <p:nvPr>
            <p:ph type="title"/>
          </p:nvPr>
        </p:nvSpPr>
        <p:spPr>
          <a:xfrm>
            <a:off x="0" y="5148000"/>
            <a:ext cx="4572000" cy="1224000"/>
          </a:xfrm>
          <a:prstGeom prst="rect">
            <a:avLst/>
          </a:prstGeom>
          <a:solidFill>
            <a:schemeClr val="accent1"/>
          </a:solidFill>
        </p:spPr>
        <p:txBody>
          <a:bodyPr vert="horz" lIns="270000" tIns="45720" rIns="91440" bIns="45720" rtlCol="0" anchor="ctr">
            <a:noAutofit/>
          </a:bodyPr>
          <a:lstStyle/>
          <a:p>
            <a:r>
              <a:rPr lang="en-US" dirty="0" smtClean="0"/>
              <a:t>Click to edit Master title style</a:t>
            </a:r>
            <a:endParaRPr lang="nl-NL"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C7376D-7AC8-477D-8CF3-7EA7CE6DA049}" type="datetimeFigureOut">
              <a:rPr lang="nl-NL" smtClean="0"/>
              <a:pPr/>
              <a:t>2-7-2015</a:t>
            </a:fld>
            <a:endParaRPr lang="nl-N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8D19CD-4970-446E-B0B7-BF58737081F1}" type="slidenum">
              <a:rPr lang="nl-NL" smtClean="0"/>
              <a:pPr/>
              <a:t>‹#›</a:t>
            </a:fld>
            <a:endParaRPr lang="nl-NL"/>
          </a:p>
        </p:txBody>
      </p:sp>
      <p:pic>
        <p:nvPicPr>
          <p:cNvPr id="8" name="Afbeelding 7" descr="KvK_Powerpoint_03.png"/>
          <p:cNvPicPr>
            <a:picLocks noChangeAspect="1"/>
          </p:cNvPicPr>
          <p:nvPr userDrawn="1"/>
        </p:nvPicPr>
        <p:blipFill rotWithShape="1">
          <a:blip r:embed="rId12">
            <a:extLst>
              <a:ext uri="{28A0092B-C50C-407E-A947-70E740481C1C}">
                <a14:useLocalDpi xmlns:a14="http://schemas.microsoft.com/office/drawing/2010/main" val="0"/>
              </a:ext>
            </a:extLst>
          </a:blip>
          <a:srcRect l="74366"/>
          <a:stretch/>
        </p:blipFill>
        <p:spPr>
          <a:xfrm>
            <a:off x="7995994" y="5807445"/>
            <a:ext cx="987337" cy="834734"/>
          </a:xfrm>
          <a:prstGeom prst="rect">
            <a:avLst/>
          </a:prstGeom>
        </p:spPr>
      </p:pic>
    </p:spTree>
    <p:extLst>
      <p:ext uri="{BB962C8B-B14F-4D97-AF65-F5344CB8AC3E}">
        <p14:creationId xmlns:p14="http://schemas.microsoft.com/office/powerpoint/2010/main" val="3837911315"/>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681" r:id="rId9"/>
    <p:sldLayoutId id="2147483691" r:id="rId10"/>
  </p:sldLayoutIdLst>
  <p:txStyles>
    <p:titleStyle>
      <a:lvl1pPr algn="l" defTabSz="914400" rtl="0" eaLnBrk="1" latinLnBrk="0" hangingPunct="1">
        <a:spcBef>
          <a:spcPct val="0"/>
        </a:spcBef>
        <a:buNone/>
        <a:defRPr sz="24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www.kvk.nl/"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mailto:groei@kvk.nl"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hyperlink" Target="mailto:financiering@kvk.nl"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jpe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 Chamber of Commerce</a:t>
            </a:r>
            <a:r>
              <a:rPr lang="en-US" dirty="0"/>
              <a:t/>
            </a:r>
            <a:br>
              <a:rPr lang="en-US" dirty="0"/>
            </a:br>
            <a:endParaRPr lang="nl-NL" dirty="0"/>
          </a:p>
        </p:txBody>
      </p:sp>
      <p:sp>
        <p:nvSpPr>
          <p:cNvPr id="3" name="Content Placeholder 2"/>
          <p:cNvSpPr>
            <a:spLocks noGrp="1"/>
          </p:cNvSpPr>
          <p:nvPr>
            <p:ph idx="1"/>
          </p:nvPr>
        </p:nvSpPr>
        <p:spPr/>
        <p:txBody>
          <a:bodyPr/>
          <a:lstStyle/>
          <a:p>
            <a:r>
              <a:rPr lang="nl-NL" dirty="0" smtClean="0"/>
              <a:t>29th of </a:t>
            </a:r>
            <a:r>
              <a:rPr lang="nl-NL" dirty="0" err="1" smtClean="0"/>
              <a:t>June</a:t>
            </a:r>
            <a:r>
              <a:rPr lang="nl-NL" dirty="0" smtClean="0"/>
              <a:t> 2015</a:t>
            </a:r>
            <a:endParaRPr lang="nl-NL" dirty="0"/>
          </a:p>
        </p:txBody>
      </p:sp>
      <p:sp>
        <p:nvSpPr>
          <p:cNvPr id="6" name="Rechthoek 5"/>
          <p:cNvSpPr/>
          <p:nvPr/>
        </p:nvSpPr>
        <p:spPr>
          <a:xfrm>
            <a:off x="5036457" y="5921829"/>
            <a:ext cx="2873829" cy="59508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32241933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180000" lvl="1" algn="l" defTabSz="457200" rtl="0"/>
            <a:r>
              <a:rPr lang="nl-NL" altLang="nl-NL" sz="3200" b="1" dirty="0" smtClean="0">
                <a:solidFill>
                  <a:schemeClr val="tx2"/>
                </a:solidFill>
              </a:rPr>
              <a:t/>
            </a:r>
            <a:br>
              <a:rPr lang="nl-NL" altLang="nl-NL" sz="3200" b="1" dirty="0" smtClean="0">
                <a:solidFill>
                  <a:schemeClr val="tx2"/>
                </a:solidFill>
              </a:rPr>
            </a:br>
            <a:r>
              <a:rPr lang="en-GB" altLang="nl-NL" sz="2700" b="1" dirty="0" smtClean="0">
                <a:solidFill>
                  <a:schemeClr val="tx2"/>
                </a:solidFill>
                <a:latin typeface="+mj-lt"/>
              </a:rPr>
              <a:t>Our promises to entrepreneurs</a:t>
            </a:r>
            <a:r>
              <a:rPr lang="nl-NL" altLang="nl-NL" sz="3200" b="1" dirty="0" smtClean="0">
                <a:solidFill>
                  <a:schemeClr val="tx2"/>
                </a:solidFill>
              </a:rPr>
              <a:t/>
            </a:r>
            <a:br>
              <a:rPr lang="nl-NL" altLang="nl-NL" sz="3200" b="1" dirty="0" smtClean="0">
                <a:solidFill>
                  <a:schemeClr val="tx2"/>
                </a:solidFill>
              </a:rPr>
            </a:br>
            <a:endParaRPr lang="nl-NL" sz="3200" b="1" dirty="0">
              <a:solidFill>
                <a:schemeClr val="tx2"/>
              </a:solidFill>
            </a:endParaRPr>
          </a:p>
        </p:txBody>
      </p:sp>
      <p:sp>
        <p:nvSpPr>
          <p:cNvPr id="3" name="Content Placeholder 2"/>
          <p:cNvSpPr>
            <a:spLocks noGrp="1"/>
          </p:cNvSpPr>
          <p:nvPr>
            <p:ph idx="4294967295"/>
          </p:nvPr>
        </p:nvSpPr>
        <p:spPr>
          <a:xfrm>
            <a:off x="292486" y="1480956"/>
            <a:ext cx="7679405" cy="4500000"/>
          </a:xfrm>
        </p:spPr>
        <p:txBody>
          <a:bodyPr>
            <a:noAutofit/>
          </a:bodyPr>
          <a:lstStyle/>
          <a:p>
            <a:pPr marL="0" lvl="3" indent="0">
              <a:buNone/>
            </a:pPr>
            <a:endParaRPr lang="nl-NL" altLang="nl-NL" sz="2400" b="1" dirty="0" smtClean="0">
              <a:solidFill>
                <a:schemeClr val="accent4"/>
              </a:solidFill>
            </a:endParaRPr>
          </a:p>
          <a:p>
            <a:pPr marL="0" lvl="3" indent="0">
              <a:buNone/>
            </a:pPr>
            <a:endParaRPr lang="nl-NL" altLang="nl-NL" sz="2400" b="1" dirty="0">
              <a:solidFill>
                <a:schemeClr val="accent4"/>
              </a:solidFill>
            </a:endParaRPr>
          </a:p>
        </p:txBody>
      </p:sp>
      <p:sp>
        <p:nvSpPr>
          <p:cNvPr id="4" name="Slide Number Placeholder 3"/>
          <p:cNvSpPr>
            <a:spLocks noGrp="1"/>
          </p:cNvSpPr>
          <p:nvPr>
            <p:ph type="sldNum" sz="quarter" idx="12"/>
          </p:nvPr>
        </p:nvSpPr>
        <p:spPr/>
        <p:txBody>
          <a:bodyPr/>
          <a:lstStyle/>
          <a:p>
            <a:fld id="{682843B3-8E0E-2949-AA4F-3DE0034808ED}" type="slidenum">
              <a:rPr lang="nl-NL" smtClean="0"/>
              <a:pPr/>
              <a:t>2</a:t>
            </a:fld>
            <a:endParaRPr lang="nl-NL" dirty="0"/>
          </a:p>
        </p:txBody>
      </p:sp>
      <p:sp>
        <p:nvSpPr>
          <p:cNvPr id="5" name="Rechthoek 4"/>
          <p:cNvSpPr/>
          <p:nvPr/>
        </p:nvSpPr>
        <p:spPr>
          <a:xfrm>
            <a:off x="547305" y="1460665"/>
            <a:ext cx="7742711" cy="5555367"/>
          </a:xfrm>
          <a:prstGeom prst="rect">
            <a:avLst/>
          </a:prstGeom>
        </p:spPr>
        <p:txBody>
          <a:bodyPr wrap="square">
            <a:spAutoFit/>
          </a:bodyPr>
          <a:lstStyle/>
          <a:p>
            <a:pPr>
              <a:spcAft>
                <a:spcPts val="600"/>
              </a:spcAft>
            </a:pPr>
            <a:r>
              <a:rPr lang="en-GB" sz="2000" b="1" dirty="0" smtClean="0">
                <a:solidFill>
                  <a:schemeClr val="tx2"/>
                </a:solidFill>
                <a:latin typeface="+mj-lt"/>
              </a:rPr>
              <a:t>Resource for Business</a:t>
            </a:r>
            <a:endParaRPr lang="en-GB" sz="2000" dirty="0" smtClean="0">
              <a:solidFill>
                <a:schemeClr val="tx2"/>
              </a:solidFill>
              <a:latin typeface="+mj-lt"/>
            </a:endParaRPr>
          </a:p>
          <a:p>
            <a:pPr marL="342900" indent="-342900">
              <a:spcAft>
                <a:spcPts val="600"/>
              </a:spcAft>
              <a:buFont typeface="Arial" panose="020B0604020202020204" pitchFamily="34" charset="0"/>
              <a:buChar char="•"/>
            </a:pPr>
            <a:r>
              <a:rPr lang="en-GB" sz="2000" dirty="0" smtClean="0">
                <a:solidFill>
                  <a:schemeClr val="tx2"/>
                </a:solidFill>
                <a:latin typeface="+mj-lt"/>
              </a:rPr>
              <a:t>Up-to-date and independent source of information</a:t>
            </a:r>
          </a:p>
          <a:p>
            <a:pPr marL="342900" indent="-342900">
              <a:spcAft>
                <a:spcPts val="600"/>
              </a:spcAft>
              <a:buFont typeface="Arial" panose="020B0604020202020204" pitchFamily="34" charset="0"/>
              <a:buChar char="•"/>
            </a:pPr>
            <a:r>
              <a:rPr lang="en-GB" sz="2000" dirty="0" smtClean="0">
                <a:solidFill>
                  <a:schemeClr val="tx2"/>
                </a:solidFill>
                <a:latin typeface="+mj-lt"/>
              </a:rPr>
              <a:t>Access to Dutch Commercial Trade Register (</a:t>
            </a:r>
            <a:r>
              <a:rPr lang="en-GB" sz="2000" dirty="0" err="1" smtClean="0">
                <a:solidFill>
                  <a:schemeClr val="tx2"/>
                </a:solidFill>
                <a:latin typeface="+mj-lt"/>
              </a:rPr>
              <a:t>BigData</a:t>
            </a:r>
            <a:r>
              <a:rPr lang="en-GB" sz="2000" dirty="0">
                <a:solidFill>
                  <a:schemeClr val="tx2"/>
                </a:solidFill>
                <a:latin typeface="+mj-lt"/>
              </a:rPr>
              <a:t> </a:t>
            </a:r>
            <a:r>
              <a:rPr lang="en-GB" sz="2000" dirty="0" smtClean="0">
                <a:solidFill>
                  <a:schemeClr val="tx2"/>
                </a:solidFill>
                <a:latin typeface="+mj-lt"/>
              </a:rPr>
              <a:t>analyses, safe and secure)</a:t>
            </a:r>
          </a:p>
          <a:p>
            <a:pPr>
              <a:spcAft>
                <a:spcPts val="600"/>
              </a:spcAft>
            </a:pPr>
            <a:r>
              <a:rPr lang="en-GB" sz="2000" dirty="0" smtClean="0">
                <a:solidFill>
                  <a:schemeClr val="tx2"/>
                </a:solidFill>
                <a:latin typeface="+mj-lt"/>
              </a:rPr>
              <a:t/>
            </a:r>
            <a:br>
              <a:rPr lang="en-GB" sz="2000" dirty="0" smtClean="0">
                <a:solidFill>
                  <a:schemeClr val="tx2"/>
                </a:solidFill>
                <a:latin typeface="+mj-lt"/>
              </a:rPr>
            </a:br>
            <a:r>
              <a:rPr lang="en-GB" sz="2000" b="1" dirty="0" smtClean="0">
                <a:solidFill>
                  <a:schemeClr val="tx2"/>
                </a:solidFill>
                <a:latin typeface="+mj-lt"/>
              </a:rPr>
              <a:t>How do we work?</a:t>
            </a:r>
          </a:p>
          <a:p>
            <a:pPr marL="342900" indent="-342900">
              <a:spcAft>
                <a:spcPts val="600"/>
              </a:spcAft>
              <a:buFont typeface="Arial" panose="020B0604020202020204" pitchFamily="34" charset="0"/>
              <a:buChar char="•"/>
            </a:pPr>
            <a:r>
              <a:rPr lang="en-GB" sz="2000" dirty="0" smtClean="0">
                <a:solidFill>
                  <a:schemeClr val="tx2"/>
                </a:solidFill>
                <a:latin typeface="+mj-lt"/>
              </a:rPr>
              <a:t>Services based on entrepreneurial needs </a:t>
            </a:r>
          </a:p>
          <a:p>
            <a:pPr marL="342900" indent="-342900">
              <a:spcAft>
                <a:spcPts val="600"/>
              </a:spcAft>
              <a:buFont typeface="Arial" panose="020B0604020202020204" pitchFamily="34" charset="0"/>
              <a:buChar char="•"/>
            </a:pPr>
            <a:r>
              <a:rPr lang="en-GB" sz="2000" dirty="0" smtClean="0">
                <a:solidFill>
                  <a:schemeClr val="tx2"/>
                </a:solidFill>
                <a:latin typeface="+mj-lt"/>
              </a:rPr>
              <a:t>Working complementary with governmental parties and market</a:t>
            </a:r>
          </a:p>
          <a:p>
            <a:pPr>
              <a:spcAft>
                <a:spcPts val="600"/>
              </a:spcAft>
            </a:pPr>
            <a:endParaRPr lang="en-GB" sz="2000" dirty="0" smtClean="0">
              <a:solidFill>
                <a:schemeClr val="tx2"/>
              </a:solidFill>
              <a:latin typeface="+mj-lt"/>
            </a:endParaRPr>
          </a:p>
          <a:p>
            <a:pPr>
              <a:spcAft>
                <a:spcPts val="600"/>
              </a:spcAft>
            </a:pPr>
            <a:r>
              <a:rPr lang="en-GB" sz="2000" b="1" dirty="0" smtClean="0">
                <a:solidFill>
                  <a:schemeClr val="tx2"/>
                </a:solidFill>
                <a:latin typeface="+mj-lt"/>
              </a:rPr>
              <a:t>What do we do?</a:t>
            </a:r>
          </a:p>
          <a:p>
            <a:pPr marL="342900" indent="-342900">
              <a:spcAft>
                <a:spcPts val="600"/>
              </a:spcAft>
              <a:buFont typeface="Arial" panose="020B0604020202020204" pitchFamily="34" charset="0"/>
              <a:buChar char="•"/>
            </a:pPr>
            <a:r>
              <a:rPr lang="en-GB" sz="2000" dirty="0" smtClean="0">
                <a:solidFill>
                  <a:schemeClr val="tx2"/>
                </a:solidFill>
                <a:latin typeface="+mj-lt"/>
              </a:rPr>
              <a:t>Upholding the Dutch Commercial Trade Register</a:t>
            </a:r>
          </a:p>
          <a:p>
            <a:pPr marL="342900" indent="-342900">
              <a:spcAft>
                <a:spcPts val="600"/>
              </a:spcAft>
              <a:buFont typeface="Arial" panose="020B0604020202020204" pitchFamily="34" charset="0"/>
              <a:buChar char="•"/>
            </a:pPr>
            <a:r>
              <a:rPr lang="en-GB" sz="2000" dirty="0" smtClean="0">
                <a:solidFill>
                  <a:schemeClr val="tx2"/>
                </a:solidFill>
                <a:latin typeface="+mj-lt"/>
              </a:rPr>
              <a:t>Giving easy accessible information about starting a business, innovation and international trade</a:t>
            </a:r>
          </a:p>
          <a:p>
            <a:pPr marL="342900" indent="-342900">
              <a:spcAft>
                <a:spcPts val="600"/>
              </a:spcAft>
              <a:buFont typeface="Arial" panose="020B0604020202020204" pitchFamily="34" charset="0"/>
              <a:buChar char="•"/>
            </a:pPr>
            <a:r>
              <a:rPr lang="en-GB" sz="2000" dirty="0" smtClean="0">
                <a:solidFill>
                  <a:schemeClr val="tx2"/>
                </a:solidFill>
                <a:latin typeface="+mj-lt"/>
              </a:rPr>
              <a:t>Connecting businesses together and to (knowledge)institutes </a:t>
            </a:r>
          </a:p>
          <a:p>
            <a:pPr marL="342900" indent="-342900">
              <a:spcAft>
                <a:spcPts val="600"/>
              </a:spcAft>
              <a:buFont typeface="Arial" panose="020B0604020202020204" pitchFamily="34" charset="0"/>
              <a:buChar char="•"/>
            </a:pPr>
            <a:endParaRPr lang="nl-NL" sz="2000" dirty="0" smtClean="0">
              <a:solidFill>
                <a:schemeClr val="tx2"/>
              </a:solidFill>
              <a:latin typeface="+mj-lt"/>
            </a:endParaRPr>
          </a:p>
        </p:txBody>
      </p:sp>
    </p:spTree>
    <p:extLst>
      <p:ext uri="{BB962C8B-B14F-4D97-AF65-F5344CB8AC3E}">
        <p14:creationId xmlns:p14="http://schemas.microsoft.com/office/powerpoint/2010/main" val="28876353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5148000"/>
            <a:ext cx="6276443" cy="1224000"/>
          </a:xfrm>
        </p:spPr>
        <p:txBody>
          <a:bodyPr/>
          <a:lstStyle/>
          <a:p>
            <a:r>
              <a:rPr lang="nl-NL" altLang="nl-NL" dirty="0" smtClean="0">
                <a:latin typeface="Arial" pitchFamily="34" charset="0"/>
              </a:rPr>
              <a:t>Business Opportunity's</a:t>
            </a:r>
            <a:endParaRPr lang="nl-NL" dirty="0"/>
          </a:p>
        </p:txBody>
      </p:sp>
    </p:spTree>
    <p:extLst>
      <p:ext uri="{BB962C8B-B14F-4D97-AF65-F5344CB8AC3E}">
        <p14:creationId xmlns:p14="http://schemas.microsoft.com/office/powerpoint/2010/main" val="10736181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180000" lvl="3" algn="l" defTabSz="457200" rtl="0"/>
            <a:r>
              <a:rPr lang="nl-NL" sz="2400" b="1" dirty="0" smtClean="0">
                <a:solidFill>
                  <a:schemeClr val="tx2"/>
                </a:solidFill>
                <a:latin typeface="+mj-lt"/>
              </a:rPr>
              <a:t/>
            </a:r>
            <a:br>
              <a:rPr lang="nl-NL" sz="2400" b="1" dirty="0" smtClean="0">
                <a:solidFill>
                  <a:schemeClr val="tx2"/>
                </a:solidFill>
                <a:latin typeface="+mj-lt"/>
              </a:rPr>
            </a:br>
            <a:r>
              <a:rPr lang="en-GB" sz="2400" b="1" dirty="0" smtClean="0">
                <a:solidFill>
                  <a:schemeClr val="tx2"/>
                </a:solidFill>
                <a:latin typeface="+mj-lt"/>
              </a:rPr>
              <a:t>Opportunity's in international trade</a:t>
            </a:r>
            <a:r>
              <a:rPr lang="nl-NL" sz="2400" b="1" dirty="0" smtClean="0">
                <a:solidFill>
                  <a:schemeClr val="tx2"/>
                </a:solidFill>
                <a:latin typeface="+mj-lt"/>
              </a:rPr>
              <a:t/>
            </a:r>
            <a:br>
              <a:rPr lang="nl-NL" sz="2400" b="1" dirty="0" smtClean="0">
                <a:solidFill>
                  <a:schemeClr val="tx2"/>
                </a:solidFill>
                <a:latin typeface="+mj-lt"/>
              </a:rPr>
            </a:br>
            <a:endParaRPr lang="nl-NL" sz="2400" dirty="0">
              <a:solidFill>
                <a:schemeClr val="tx2"/>
              </a:solidFill>
              <a:latin typeface="+mj-lt"/>
            </a:endParaRPr>
          </a:p>
        </p:txBody>
      </p:sp>
      <p:sp>
        <p:nvSpPr>
          <p:cNvPr id="3" name="Slide Number Placeholder 2"/>
          <p:cNvSpPr>
            <a:spLocks noGrp="1"/>
          </p:cNvSpPr>
          <p:nvPr>
            <p:ph type="sldNum" sz="quarter" idx="12"/>
          </p:nvPr>
        </p:nvSpPr>
        <p:spPr/>
        <p:txBody>
          <a:bodyPr/>
          <a:lstStyle/>
          <a:p>
            <a:fld id="{682843B3-8E0E-2949-AA4F-3DE0034808ED}" type="slidenum">
              <a:rPr lang="nl-NL" smtClean="0"/>
              <a:pPr/>
              <a:t>4</a:t>
            </a:fld>
            <a:endParaRPr lang="nl-NL" dirty="0"/>
          </a:p>
        </p:txBody>
      </p:sp>
      <p:sp>
        <p:nvSpPr>
          <p:cNvPr id="4" name="Text Placeholder 3"/>
          <p:cNvSpPr>
            <a:spLocks noGrp="1"/>
          </p:cNvSpPr>
          <p:nvPr>
            <p:ph type="body" sz="quarter" idx="13"/>
          </p:nvPr>
        </p:nvSpPr>
        <p:spPr>
          <a:xfrm>
            <a:off x="360000" y="1548000"/>
            <a:ext cx="7881792" cy="4645536"/>
          </a:xfrm>
        </p:spPr>
        <p:txBody>
          <a:bodyPr/>
          <a:lstStyle/>
          <a:p>
            <a:pPr marL="0" lvl="3" indent="0">
              <a:spcAft>
                <a:spcPts val="1200"/>
              </a:spcAft>
              <a:buNone/>
            </a:pPr>
            <a:r>
              <a:rPr lang="en-GB" sz="2000" b="1" dirty="0" smtClean="0">
                <a:solidFill>
                  <a:schemeClr val="tx2"/>
                </a:solidFill>
              </a:rPr>
              <a:t>Services for entrepreneurs:</a:t>
            </a:r>
          </a:p>
          <a:p>
            <a:pPr marL="342900" lvl="3" indent="-342900">
              <a:spcAft>
                <a:spcPts val="1200"/>
              </a:spcAft>
              <a:buFont typeface="Arial" panose="020B0604020202020204" pitchFamily="34" charset="0"/>
              <a:buChar char="•"/>
            </a:pPr>
            <a:r>
              <a:rPr lang="en-GB" sz="2000" dirty="0" smtClean="0">
                <a:solidFill>
                  <a:schemeClr val="tx2"/>
                </a:solidFill>
              </a:rPr>
              <a:t>orientating on international business</a:t>
            </a:r>
          </a:p>
          <a:p>
            <a:pPr marL="342900" lvl="3" indent="-342900">
              <a:spcAft>
                <a:spcPts val="1200"/>
              </a:spcAft>
              <a:buFont typeface="Arial" panose="020B0604020202020204" pitchFamily="34" charset="0"/>
              <a:buChar char="•"/>
            </a:pPr>
            <a:r>
              <a:rPr lang="en-GB" sz="2000" dirty="0" smtClean="0">
                <a:solidFill>
                  <a:schemeClr val="tx2"/>
                </a:solidFill>
              </a:rPr>
              <a:t>looking for expansion of activities outside of the domestic market</a:t>
            </a:r>
          </a:p>
          <a:p>
            <a:pPr marL="0" lvl="3" indent="0">
              <a:spcAft>
                <a:spcPts val="1200"/>
              </a:spcAft>
              <a:buNone/>
            </a:pPr>
            <a:endParaRPr lang="en-GB" sz="2000" dirty="0" smtClean="0">
              <a:solidFill>
                <a:schemeClr val="tx2"/>
              </a:solidFill>
            </a:endParaRPr>
          </a:p>
          <a:p>
            <a:pPr marL="0" lvl="3" indent="0">
              <a:spcAft>
                <a:spcPts val="0"/>
              </a:spcAft>
              <a:buNone/>
            </a:pPr>
            <a:r>
              <a:rPr lang="en-GB" sz="2000" b="1" dirty="0" smtClean="0">
                <a:solidFill>
                  <a:schemeClr val="tx2"/>
                </a:solidFill>
              </a:rPr>
              <a:t>Three principle questions:</a:t>
            </a:r>
          </a:p>
          <a:p>
            <a:pPr marL="0" lvl="3" indent="0">
              <a:spcAft>
                <a:spcPts val="0"/>
              </a:spcAft>
              <a:buNone/>
            </a:pPr>
            <a:endParaRPr lang="en-GB" sz="2000" dirty="0" smtClean="0">
              <a:solidFill>
                <a:schemeClr val="tx2"/>
              </a:solidFill>
            </a:endParaRPr>
          </a:p>
          <a:p>
            <a:pPr marL="0" lvl="3" indent="0">
              <a:lnSpc>
                <a:spcPct val="150000"/>
              </a:lnSpc>
              <a:spcAft>
                <a:spcPts val="0"/>
              </a:spcAft>
              <a:buNone/>
            </a:pPr>
            <a:r>
              <a:rPr lang="en-GB" sz="2000" dirty="0" smtClean="0">
                <a:solidFill>
                  <a:schemeClr val="tx2"/>
                </a:solidFill>
              </a:rPr>
              <a:t>1	How do I start exporting or importing? </a:t>
            </a:r>
          </a:p>
          <a:p>
            <a:pPr marL="0" lvl="3" indent="0">
              <a:lnSpc>
                <a:spcPct val="150000"/>
              </a:lnSpc>
              <a:spcAft>
                <a:spcPts val="0"/>
              </a:spcAft>
              <a:buNone/>
            </a:pPr>
            <a:r>
              <a:rPr lang="en-GB" sz="2000" dirty="0" smtClean="0">
                <a:solidFill>
                  <a:schemeClr val="tx2"/>
                </a:solidFill>
              </a:rPr>
              <a:t>2	What opportunity's exist on which foreign markets? </a:t>
            </a:r>
          </a:p>
          <a:p>
            <a:pPr marL="0" lvl="3" indent="0">
              <a:lnSpc>
                <a:spcPct val="150000"/>
              </a:lnSpc>
              <a:spcAft>
                <a:spcPts val="0"/>
              </a:spcAft>
              <a:buNone/>
            </a:pPr>
            <a:r>
              <a:rPr lang="en-GB" sz="2000" dirty="0" smtClean="0">
                <a:solidFill>
                  <a:schemeClr val="tx2"/>
                </a:solidFill>
              </a:rPr>
              <a:t>3	How to reach foreign business partners? </a:t>
            </a:r>
          </a:p>
          <a:p>
            <a:pPr marL="0" lvl="3" indent="0">
              <a:spcAft>
                <a:spcPts val="0"/>
              </a:spcAft>
              <a:buNone/>
            </a:pPr>
            <a:endParaRPr lang="nl-NL" sz="2000" dirty="0" smtClean="0"/>
          </a:p>
          <a:p>
            <a:pPr marL="0" lvl="3" indent="0">
              <a:spcAft>
                <a:spcPts val="1200"/>
              </a:spcAft>
              <a:buNone/>
            </a:pPr>
            <a:endParaRPr lang="nl-NL" sz="2000" dirty="0"/>
          </a:p>
          <a:p>
            <a:pPr marL="0" lvl="3" indent="0">
              <a:buNone/>
            </a:pPr>
            <a:endParaRPr lang="nl-NL" dirty="0"/>
          </a:p>
          <a:p>
            <a:pPr marL="0" lvl="3" indent="0">
              <a:buNone/>
            </a:pPr>
            <a:endParaRPr lang="nl-NL" dirty="0"/>
          </a:p>
          <a:p>
            <a:pPr marL="0" lvl="3" indent="0">
              <a:buNone/>
            </a:pPr>
            <a:endParaRPr lang="nl-NL" dirty="0"/>
          </a:p>
        </p:txBody>
      </p:sp>
    </p:spTree>
    <p:extLst>
      <p:ext uri="{BB962C8B-B14F-4D97-AF65-F5344CB8AC3E}">
        <p14:creationId xmlns:p14="http://schemas.microsoft.com/office/powerpoint/2010/main" val="21394123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dirty="0" smtClean="0"/>
              <a:t>Service examples</a:t>
            </a:r>
            <a:endParaRPr lang="en-GB" b="1" dirty="0">
              <a:solidFill>
                <a:srgbClr val="FF0000"/>
              </a:solidFill>
            </a:endParaRPr>
          </a:p>
        </p:txBody>
      </p:sp>
      <p:sp>
        <p:nvSpPr>
          <p:cNvPr id="3" name="Tijdelijke aanduiding voor dianummer 2"/>
          <p:cNvSpPr>
            <a:spLocks noGrp="1"/>
          </p:cNvSpPr>
          <p:nvPr>
            <p:ph type="sldNum" sz="quarter" idx="12"/>
          </p:nvPr>
        </p:nvSpPr>
        <p:spPr/>
        <p:txBody>
          <a:bodyPr/>
          <a:lstStyle/>
          <a:p>
            <a:fld id="{682843B3-8E0E-2949-AA4F-3DE0034808ED}" type="slidenum">
              <a:rPr lang="nl-NL" smtClean="0"/>
              <a:pPr/>
              <a:t>5</a:t>
            </a:fld>
            <a:endParaRPr lang="nl-NL" dirty="0"/>
          </a:p>
        </p:txBody>
      </p:sp>
      <p:sp>
        <p:nvSpPr>
          <p:cNvPr id="6" name="Text Placeholder 3"/>
          <p:cNvSpPr txBox="1">
            <a:spLocks/>
          </p:cNvSpPr>
          <p:nvPr/>
        </p:nvSpPr>
        <p:spPr>
          <a:xfrm>
            <a:off x="360000" y="1548000"/>
            <a:ext cx="7881792" cy="4645536"/>
          </a:xfrm>
          <a:prstGeom prst="rect">
            <a:avLst/>
          </a:prstGeom>
        </p:spPr>
        <p:txBody>
          <a:bodyPr vert="horz" lIns="91440" tIns="45720" rIns="91440" bIns="45720" rtlCol="0">
            <a:noAutofit/>
          </a:bodyPr>
          <a:lstStyle>
            <a:lvl1pPr marL="0" indent="0" algn="l" defTabSz="457200" rtl="0" eaLnBrk="1" latinLnBrk="0" hangingPunct="1">
              <a:lnSpc>
                <a:spcPct val="100000"/>
              </a:lnSpc>
              <a:spcBef>
                <a:spcPts val="0"/>
              </a:spcBef>
              <a:spcAft>
                <a:spcPts val="1800"/>
              </a:spcAft>
              <a:buFont typeface="Arial"/>
              <a:buNone/>
              <a:defRPr sz="2800" kern="1200" baseline="0">
                <a:solidFill>
                  <a:schemeClr val="tx1"/>
                </a:solidFill>
                <a:latin typeface="+mn-lt"/>
                <a:ea typeface="+mn-ea"/>
                <a:cs typeface="+mn-cs"/>
              </a:defRPr>
            </a:lvl1pPr>
            <a:lvl2pPr marL="0" indent="-270000" algn="l" defTabSz="457200" rtl="0" eaLnBrk="1" latinLnBrk="0" hangingPunct="1">
              <a:spcBef>
                <a:spcPts val="0"/>
              </a:spcBef>
              <a:spcAft>
                <a:spcPts val="1200"/>
              </a:spcAft>
              <a:buFont typeface="Arial" panose="020B0604020202020204" pitchFamily="34" charset="0"/>
              <a:buChar char="•"/>
              <a:defRPr sz="2200" kern="1200">
                <a:solidFill>
                  <a:schemeClr val="tx1"/>
                </a:solidFill>
                <a:latin typeface="+mn-lt"/>
                <a:ea typeface="+mn-ea"/>
                <a:cs typeface="+mn-cs"/>
              </a:defRPr>
            </a:lvl2pPr>
            <a:lvl3pPr marL="630000" indent="-270000" algn="l" defTabSz="457200" rtl="0" eaLnBrk="1" latinLnBrk="0" hangingPunct="1">
              <a:spcBef>
                <a:spcPts val="0"/>
              </a:spcBef>
              <a:spcAft>
                <a:spcPts val="1200"/>
              </a:spcAft>
              <a:buFont typeface="Arial"/>
              <a:buChar char="•"/>
              <a:defRPr sz="1600" kern="1200">
                <a:solidFill>
                  <a:schemeClr val="tx1"/>
                </a:solidFill>
                <a:latin typeface="+mn-lt"/>
                <a:ea typeface="+mn-ea"/>
                <a:cs typeface="+mn-cs"/>
              </a:defRPr>
            </a:lvl3pPr>
            <a:lvl4pPr marL="990000" indent="-360000" algn="l" defTabSz="457200" rtl="0" eaLnBrk="1" latinLnBrk="0" hangingPunct="1">
              <a:spcBef>
                <a:spcPts val="0"/>
              </a:spcBef>
              <a:spcAft>
                <a:spcPts val="300"/>
              </a:spcAft>
              <a:buFont typeface="Arial"/>
              <a:buChar char="–"/>
              <a:defRPr sz="1200" kern="1200">
                <a:solidFill>
                  <a:schemeClr val="tx1"/>
                </a:solidFill>
                <a:latin typeface="+mn-lt"/>
                <a:ea typeface="+mn-ea"/>
                <a:cs typeface="+mn-cs"/>
              </a:defRPr>
            </a:lvl4pPr>
            <a:lvl5pPr marL="990000" marR="0" indent="0" algn="l" defTabSz="457200" rtl="0" eaLnBrk="1" fontAlgn="auto" latinLnBrk="0" hangingPunct="1">
              <a:lnSpc>
                <a:spcPct val="100000"/>
              </a:lnSpc>
              <a:spcBef>
                <a:spcPts val="0"/>
              </a:spcBef>
              <a:spcAft>
                <a:spcPts val="600"/>
              </a:spcAft>
              <a:buClrTx/>
              <a:buSzTx/>
              <a:buFont typeface="Arial"/>
              <a:buNone/>
              <a:tabLst/>
              <a:defRPr sz="1200" kern="1200">
                <a:solidFill>
                  <a:schemeClr val="tx1"/>
                </a:solidFill>
                <a:latin typeface="+mn-lt"/>
                <a:ea typeface="+mn-ea"/>
                <a:cs typeface="+mn-cs"/>
              </a:defRPr>
            </a:lvl5pPr>
            <a:lvl6pPr marL="2154600" indent="0" algn="l" defTabSz="457200" rtl="0" eaLnBrk="1" latinLnBrk="0" hangingPunct="1">
              <a:spcBef>
                <a:spcPct val="20000"/>
              </a:spcBef>
              <a:buFont typeface="Arial"/>
              <a:buNone/>
              <a:defRPr sz="12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3" indent="0">
              <a:spcAft>
                <a:spcPts val="0"/>
              </a:spcAft>
              <a:buFont typeface="Arial"/>
              <a:buNone/>
            </a:pPr>
            <a:endParaRPr lang="nl-NL" sz="2000" dirty="0" smtClean="0"/>
          </a:p>
          <a:p>
            <a:pPr marL="342900" lvl="3" indent="-342900">
              <a:spcAft>
                <a:spcPts val="1200"/>
              </a:spcAft>
              <a:buFont typeface="Arial" panose="020B0604020202020204" pitchFamily="34" charset="0"/>
              <a:buChar char="•"/>
            </a:pPr>
            <a:endParaRPr lang="nl-NL" sz="2000" dirty="0" smtClean="0"/>
          </a:p>
          <a:p>
            <a:pPr marL="0" lvl="3" indent="0">
              <a:buFont typeface="Arial"/>
              <a:buNone/>
            </a:pPr>
            <a:endParaRPr lang="nl-NL" dirty="0" smtClean="0"/>
          </a:p>
          <a:p>
            <a:pPr marL="0" lvl="3" indent="0">
              <a:buFont typeface="Arial"/>
              <a:buNone/>
            </a:pPr>
            <a:endParaRPr lang="nl-NL" dirty="0" smtClean="0"/>
          </a:p>
          <a:p>
            <a:pPr marL="0" lvl="3" indent="0">
              <a:buFont typeface="Arial"/>
              <a:buNone/>
            </a:pPr>
            <a:endParaRPr lang="nl-NL" dirty="0"/>
          </a:p>
        </p:txBody>
      </p:sp>
      <p:sp>
        <p:nvSpPr>
          <p:cNvPr id="7" name="Rechthoek 6"/>
          <p:cNvSpPr/>
          <p:nvPr/>
        </p:nvSpPr>
        <p:spPr>
          <a:xfrm>
            <a:off x="646176" y="1307119"/>
            <a:ext cx="7997952" cy="5016758"/>
          </a:xfrm>
          <a:prstGeom prst="rect">
            <a:avLst/>
          </a:prstGeom>
        </p:spPr>
        <p:txBody>
          <a:bodyPr wrap="square">
            <a:spAutoFit/>
          </a:bodyPr>
          <a:lstStyle/>
          <a:p>
            <a:pPr marL="457200" lvl="3" indent="-457200">
              <a:spcAft>
                <a:spcPts val="0"/>
              </a:spcAft>
              <a:buAutoNum type="arabicPlain"/>
            </a:pPr>
            <a:r>
              <a:rPr lang="en-GB" sz="2000" i="1" dirty="0" smtClean="0">
                <a:solidFill>
                  <a:schemeClr val="tx2"/>
                </a:solidFill>
              </a:rPr>
              <a:t>How do I start exporting or importing? </a:t>
            </a:r>
          </a:p>
          <a:p>
            <a:pPr marL="457200" lvl="4"/>
            <a:endParaRPr lang="en-GB" sz="2000" dirty="0" smtClean="0">
              <a:solidFill>
                <a:schemeClr val="tx2"/>
              </a:solidFill>
            </a:endParaRPr>
          </a:p>
          <a:p>
            <a:pPr marL="457200" lvl="4"/>
            <a:r>
              <a:rPr lang="en-GB" sz="2000" dirty="0" smtClean="0">
                <a:solidFill>
                  <a:schemeClr val="tx2"/>
                </a:solidFill>
              </a:rPr>
              <a:t>Basic information (digital and call centre), events such as ‘Road2theWorld’</a:t>
            </a:r>
          </a:p>
          <a:p>
            <a:pPr marL="457200" lvl="4"/>
            <a:endParaRPr lang="en-GB" sz="2000" dirty="0" smtClean="0">
              <a:solidFill>
                <a:schemeClr val="tx2"/>
              </a:solidFill>
            </a:endParaRPr>
          </a:p>
          <a:p>
            <a:pPr marL="457200" lvl="3" indent="-457200">
              <a:spcAft>
                <a:spcPts val="0"/>
              </a:spcAft>
              <a:buAutoNum type="arabicPlain" startAt="2"/>
            </a:pPr>
            <a:r>
              <a:rPr lang="en-GB" sz="2000" i="1" dirty="0" smtClean="0">
                <a:solidFill>
                  <a:schemeClr val="tx2"/>
                </a:solidFill>
              </a:rPr>
              <a:t>What opportunity's exist on which foreign markets? </a:t>
            </a:r>
          </a:p>
          <a:p>
            <a:pPr marL="457200" lvl="3" indent="-457200">
              <a:spcAft>
                <a:spcPts val="0"/>
              </a:spcAft>
              <a:buAutoNum type="arabicPlain" startAt="2"/>
            </a:pPr>
            <a:endParaRPr lang="en-GB" sz="2000" dirty="0" smtClean="0">
              <a:solidFill>
                <a:schemeClr val="tx2"/>
              </a:solidFill>
            </a:endParaRPr>
          </a:p>
          <a:p>
            <a:pPr marL="0" lvl="3">
              <a:spcAft>
                <a:spcPts val="0"/>
              </a:spcAft>
            </a:pPr>
            <a:r>
              <a:rPr lang="en-GB" sz="2000" dirty="0" smtClean="0">
                <a:solidFill>
                  <a:schemeClr val="tx2"/>
                </a:solidFill>
              </a:rPr>
              <a:t>	Items and country events such as Road2……</a:t>
            </a:r>
          </a:p>
          <a:p>
            <a:pPr marL="914400" lvl="5"/>
            <a:endParaRPr lang="en-GB" sz="2000" dirty="0" smtClean="0">
              <a:solidFill>
                <a:schemeClr val="tx2"/>
              </a:solidFill>
            </a:endParaRPr>
          </a:p>
          <a:p>
            <a:pPr marL="0" lvl="3">
              <a:spcAft>
                <a:spcPts val="0"/>
              </a:spcAft>
            </a:pPr>
            <a:r>
              <a:rPr lang="en-GB" sz="2000" i="1" dirty="0" smtClean="0">
                <a:solidFill>
                  <a:schemeClr val="tx2"/>
                </a:solidFill>
              </a:rPr>
              <a:t>3	 How to reach foreign business partners? </a:t>
            </a:r>
          </a:p>
          <a:p>
            <a:pPr marL="0" lvl="3" indent="0">
              <a:spcAft>
                <a:spcPts val="0"/>
              </a:spcAft>
              <a:buNone/>
            </a:pPr>
            <a:r>
              <a:rPr lang="en-GB" sz="2000" dirty="0" smtClean="0">
                <a:solidFill>
                  <a:schemeClr val="tx2"/>
                </a:solidFill>
              </a:rPr>
              <a:t>		</a:t>
            </a:r>
          </a:p>
          <a:p>
            <a:pPr marL="0" lvl="3" indent="0">
              <a:spcAft>
                <a:spcPts val="0"/>
              </a:spcAft>
              <a:buNone/>
            </a:pPr>
            <a:r>
              <a:rPr lang="en-GB" sz="2000" dirty="0" smtClean="0">
                <a:solidFill>
                  <a:schemeClr val="tx2"/>
                </a:solidFill>
              </a:rPr>
              <a:t>	Matchmaking tools such as Enterprise Europe Network</a:t>
            </a:r>
          </a:p>
          <a:p>
            <a:pPr marL="0" lvl="3" indent="0">
              <a:spcAft>
                <a:spcPts val="0"/>
              </a:spcAft>
              <a:buNone/>
            </a:pPr>
            <a:r>
              <a:rPr lang="en-GB" sz="2000" dirty="0">
                <a:solidFill>
                  <a:schemeClr val="tx2"/>
                </a:solidFill>
              </a:rPr>
              <a:t>	</a:t>
            </a:r>
            <a:r>
              <a:rPr lang="en-GB" sz="2000" dirty="0" smtClean="0">
                <a:solidFill>
                  <a:schemeClr val="tx2"/>
                </a:solidFill>
              </a:rPr>
              <a:t>Cooperation with local Chambers of Commerce abroad</a:t>
            </a:r>
          </a:p>
          <a:p>
            <a:pPr marL="0" lvl="3" indent="0">
              <a:spcAft>
                <a:spcPts val="0"/>
              </a:spcAft>
              <a:buNone/>
            </a:pPr>
            <a:endParaRPr lang="en-GB" sz="2000" dirty="0" smtClean="0">
              <a:solidFill>
                <a:schemeClr val="tx2"/>
              </a:solidFill>
            </a:endParaRPr>
          </a:p>
          <a:p>
            <a:pPr marL="0" lvl="3" indent="0">
              <a:spcAft>
                <a:spcPts val="0"/>
              </a:spcAft>
              <a:buNone/>
            </a:pPr>
            <a:r>
              <a:rPr lang="en-GB" sz="2000" dirty="0" smtClean="0">
                <a:solidFill>
                  <a:schemeClr val="tx2"/>
                </a:solidFill>
              </a:rPr>
              <a:t>The supply is set nationwide and has regional accents were relevant.</a:t>
            </a:r>
          </a:p>
          <a:p>
            <a:pPr marL="0" lvl="3" indent="0">
              <a:spcAft>
                <a:spcPts val="0"/>
              </a:spcAft>
              <a:buNone/>
            </a:pPr>
            <a:endParaRPr lang="en-GB" sz="2000" dirty="0">
              <a:solidFill>
                <a:schemeClr val="tx2"/>
              </a:solidFill>
            </a:endParaRPr>
          </a:p>
        </p:txBody>
      </p:sp>
    </p:spTree>
    <p:extLst>
      <p:ext uri="{BB962C8B-B14F-4D97-AF65-F5344CB8AC3E}">
        <p14:creationId xmlns:p14="http://schemas.microsoft.com/office/powerpoint/2010/main" val="3004728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Numbers and figures</a:t>
            </a:r>
            <a:endParaRPr lang="en-GB" b="1" dirty="0"/>
          </a:p>
        </p:txBody>
      </p:sp>
      <p:sp>
        <p:nvSpPr>
          <p:cNvPr id="3" name="Content Placeholder 2"/>
          <p:cNvSpPr>
            <a:spLocks noGrp="1"/>
          </p:cNvSpPr>
          <p:nvPr>
            <p:ph idx="4294967295"/>
          </p:nvPr>
        </p:nvSpPr>
        <p:spPr>
          <a:xfrm>
            <a:off x="359999" y="1548000"/>
            <a:ext cx="7679405" cy="4500000"/>
          </a:xfrm>
        </p:spPr>
        <p:txBody>
          <a:bodyPr>
            <a:noAutofit/>
          </a:bodyPr>
          <a:lstStyle/>
          <a:p>
            <a:pPr lvl="1" indent="-630000">
              <a:lnSpc>
                <a:spcPct val="90000"/>
              </a:lnSpc>
              <a:spcAft>
                <a:spcPts val="600"/>
              </a:spcAft>
              <a:buNone/>
            </a:pPr>
            <a:r>
              <a:rPr lang="en-GB" altLang="nl-NL" sz="2000" b="1" dirty="0" smtClean="0">
                <a:solidFill>
                  <a:schemeClr val="tx2"/>
                </a:solidFill>
              </a:rPr>
              <a:t>Transaction figures 2013 (Trade Register)</a:t>
            </a:r>
            <a:endParaRPr lang="en-GB" altLang="nl-NL" sz="1100" b="1" dirty="0" smtClean="0">
              <a:solidFill>
                <a:schemeClr val="tx2"/>
              </a:solidFill>
            </a:endParaRPr>
          </a:p>
          <a:p>
            <a:pPr marL="269875" lvl="4" indent="-269875">
              <a:lnSpc>
                <a:spcPct val="90000"/>
              </a:lnSpc>
              <a:buFont typeface="Arial" panose="020B0604020202020204" pitchFamily="34" charset="0"/>
              <a:buChar char="•"/>
            </a:pPr>
            <a:r>
              <a:rPr lang="en-GB" altLang="nl-NL" sz="2000" dirty="0" smtClean="0">
                <a:solidFill>
                  <a:schemeClr val="tx2"/>
                </a:solidFill>
                <a:ea typeface="Arial" pitchFamily="34" charset="0"/>
              </a:rPr>
              <a:t>   240.000 new registrations</a:t>
            </a:r>
          </a:p>
          <a:p>
            <a:pPr marL="269875" lvl="4" indent="-269875">
              <a:lnSpc>
                <a:spcPct val="90000"/>
              </a:lnSpc>
              <a:buFont typeface="Arial" panose="020B0604020202020204" pitchFamily="34" charset="0"/>
              <a:buChar char="•"/>
            </a:pPr>
            <a:r>
              <a:rPr lang="en-GB" altLang="nl-NL" sz="2000" dirty="0" smtClean="0">
                <a:solidFill>
                  <a:schemeClr val="tx2"/>
                </a:solidFill>
                <a:ea typeface="Arial" pitchFamily="34" charset="0"/>
              </a:rPr>
              <a:t>1.500.000 mutations</a:t>
            </a:r>
          </a:p>
          <a:p>
            <a:pPr marL="269875" lvl="4" indent="-269875">
              <a:lnSpc>
                <a:spcPct val="90000"/>
              </a:lnSpc>
              <a:buFont typeface="Arial" panose="020B0604020202020204" pitchFamily="34" charset="0"/>
              <a:buChar char="•"/>
            </a:pPr>
            <a:r>
              <a:rPr lang="en-GB" altLang="nl-NL" sz="2000" dirty="0" smtClean="0">
                <a:solidFill>
                  <a:schemeClr val="tx2"/>
                </a:solidFill>
                <a:ea typeface="Arial" pitchFamily="34" charset="0"/>
              </a:rPr>
              <a:t>   740.000 filings and transcriptions</a:t>
            </a:r>
          </a:p>
          <a:p>
            <a:pPr marL="0" lvl="4">
              <a:lnSpc>
                <a:spcPct val="90000"/>
              </a:lnSpc>
            </a:pPr>
            <a:endParaRPr lang="en-GB" altLang="nl-NL" sz="2000" dirty="0" smtClean="0">
              <a:solidFill>
                <a:schemeClr val="tx2"/>
              </a:solidFill>
              <a:ea typeface="Arial" pitchFamily="34" charset="0"/>
            </a:endParaRPr>
          </a:p>
          <a:p>
            <a:pPr marL="0" lvl="4">
              <a:lnSpc>
                <a:spcPct val="90000"/>
              </a:lnSpc>
            </a:pPr>
            <a:r>
              <a:rPr lang="en-GB" altLang="nl-NL" sz="2000" b="1" dirty="0" smtClean="0">
                <a:solidFill>
                  <a:schemeClr val="tx2"/>
                </a:solidFill>
                <a:ea typeface="Arial" pitchFamily="34" charset="0"/>
              </a:rPr>
              <a:t>Services 2014</a:t>
            </a:r>
          </a:p>
          <a:p>
            <a:pPr marL="342900" lvl="4" indent="-342900">
              <a:lnSpc>
                <a:spcPct val="90000"/>
              </a:lnSpc>
              <a:buFont typeface="Arial" panose="020B0604020202020204" pitchFamily="34" charset="0"/>
              <a:buChar char="•"/>
            </a:pPr>
            <a:r>
              <a:rPr lang="en-GB" altLang="nl-NL" sz="2000" dirty="0" smtClean="0">
                <a:solidFill>
                  <a:schemeClr val="tx2"/>
                </a:solidFill>
                <a:ea typeface="Arial" pitchFamily="34" charset="0"/>
              </a:rPr>
              <a:t>25 million views of website </a:t>
            </a:r>
            <a:r>
              <a:rPr lang="en-GB" altLang="nl-NL" sz="2000" dirty="0" smtClean="0">
                <a:solidFill>
                  <a:schemeClr val="tx2"/>
                </a:solidFill>
                <a:ea typeface="Arial" pitchFamily="34" charset="0"/>
                <a:hlinkClick r:id="rId3"/>
              </a:rPr>
              <a:t>www.kvk.nl</a:t>
            </a:r>
            <a:endParaRPr lang="en-GB" altLang="nl-NL" sz="2000" dirty="0" smtClean="0">
              <a:solidFill>
                <a:schemeClr val="tx2"/>
              </a:solidFill>
              <a:ea typeface="Arial" pitchFamily="34" charset="0"/>
            </a:endParaRPr>
          </a:p>
          <a:p>
            <a:pPr marL="342900" lvl="4" indent="-342900">
              <a:lnSpc>
                <a:spcPct val="90000"/>
              </a:lnSpc>
              <a:buFont typeface="Arial" panose="020B0604020202020204" pitchFamily="34" charset="0"/>
              <a:buChar char="•"/>
            </a:pPr>
            <a:r>
              <a:rPr lang="en-GB" altLang="nl-NL" sz="2000" dirty="0" smtClean="0">
                <a:solidFill>
                  <a:schemeClr val="tx2"/>
                </a:solidFill>
                <a:ea typeface="Arial" pitchFamily="34" charset="0"/>
              </a:rPr>
              <a:t> &gt; 1 million calls to our </a:t>
            </a:r>
            <a:r>
              <a:rPr lang="en-GB" altLang="nl-NL" sz="2000" dirty="0" err="1" smtClean="0">
                <a:solidFill>
                  <a:schemeClr val="tx2"/>
                </a:solidFill>
                <a:ea typeface="Arial" pitchFamily="34" charset="0"/>
              </a:rPr>
              <a:t>ServiceCentre</a:t>
            </a:r>
            <a:r>
              <a:rPr lang="en-GB" altLang="nl-NL" sz="2000" dirty="0" smtClean="0">
                <a:solidFill>
                  <a:schemeClr val="tx2"/>
                </a:solidFill>
                <a:ea typeface="Arial" pitchFamily="34" charset="0"/>
              </a:rPr>
              <a:t> </a:t>
            </a:r>
          </a:p>
          <a:p>
            <a:pPr marL="342900" lvl="4" indent="-342900">
              <a:lnSpc>
                <a:spcPct val="90000"/>
              </a:lnSpc>
              <a:buFont typeface="Arial" panose="020B0604020202020204" pitchFamily="34" charset="0"/>
              <a:buChar char="•"/>
            </a:pPr>
            <a:r>
              <a:rPr lang="en-GB" altLang="nl-NL" sz="2000" dirty="0" smtClean="0">
                <a:solidFill>
                  <a:schemeClr val="tx2"/>
                </a:solidFill>
                <a:ea typeface="Arial" pitchFamily="34" charset="0"/>
              </a:rPr>
              <a:t>&gt; 26.000 calls to our specialists of </a:t>
            </a:r>
            <a:r>
              <a:rPr lang="en-GB" altLang="nl-NL" sz="2000" dirty="0" err="1" smtClean="0">
                <a:solidFill>
                  <a:schemeClr val="tx2"/>
                </a:solidFill>
                <a:ea typeface="Arial" pitchFamily="34" charset="0"/>
              </a:rPr>
              <a:t>EntrepreneursDesk</a:t>
            </a:r>
            <a:r>
              <a:rPr lang="en-GB" altLang="nl-NL" sz="2000" dirty="0" smtClean="0">
                <a:solidFill>
                  <a:schemeClr val="tx2"/>
                </a:solidFill>
                <a:ea typeface="Arial" pitchFamily="34" charset="0"/>
              </a:rPr>
              <a:t> </a:t>
            </a:r>
          </a:p>
          <a:p>
            <a:pPr marL="342900" lvl="4" indent="-342900">
              <a:lnSpc>
                <a:spcPct val="90000"/>
              </a:lnSpc>
              <a:buFont typeface="Arial" panose="020B0604020202020204" pitchFamily="34" charset="0"/>
              <a:buChar char="•"/>
            </a:pPr>
            <a:r>
              <a:rPr lang="en-GB" altLang="nl-NL" sz="2000" dirty="0" smtClean="0">
                <a:solidFill>
                  <a:schemeClr val="tx2"/>
                </a:solidFill>
                <a:ea typeface="Arial" pitchFamily="34" charset="0"/>
              </a:rPr>
              <a:t>&gt; 600.000 issued export documents</a:t>
            </a:r>
          </a:p>
          <a:p>
            <a:pPr marL="342900" lvl="4" indent="-342900">
              <a:lnSpc>
                <a:spcPct val="90000"/>
              </a:lnSpc>
              <a:buFont typeface="Arial" panose="020B0604020202020204" pitchFamily="34" charset="0"/>
              <a:buChar char="•"/>
            </a:pPr>
            <a:r>
              <a:rPr lang="en-GB" altLang="nl-NL" sz="2000" dirty="0" smtClean="0">
                <a:solidFill>
                  <a:schemeClr val="tx2"/>
                </a:solidFill>
                <a:ea typeface="Arial" pitchFamily="34" charset="0"/>
              </a:rPr>
              <a:t>&gt; 22 million orders of Trade Register related products (e.g. extracts)</a:t>
            </a:r>
          </a:p>
          <a:p>
            <a:pPr marL="342900" lvl="4" indent="-342900">
              <a:lnSpc>
                <a:spcPct val="90000"/>
              </a:lnSpc>
              <a:buFont typeface="Arial" panose="020B0604020202020204" pitchFamily="34" charset="0"/>
              <a:buChar char="•"/>
            </a:pPr>
            <a:endParaRPr lang="en-GB" altLang="nl-NL" sz="2000" dirty="0" smtClean="0">
              <a:solidFill>
                <a:schemeClr val="tx2"/>
              </a:solidFill>
              <a:ea typeface="Arial" pitchFamily="34" charset="0"/>
            </a:endParaRPr>
          </a:p>
          <a:p>
            <a:pPr lvl="1" indent="-1346825">
              <a:spcAft>
                <a:spcPts val="600"/>
              </a:spcAft>
              <a:buNone/>
            </a:pPr>
            <a:endParaRPr lang="nl-NL" altLang="nl-NL" sz="2400" dirty="0" smtClean="0">
              <a:solidFill>
                <a:srgbClr val="FF0000"/>
              </a:solidFill>
            </a:endParaRPr>
          </a:p>
          <a:p>
            <a:pPr marL="3175" lvl="4" indent="0">
              <a:buNone/>
            </a:pPr>
            <a:endParaRPr lang="nl-NL" altLang="nl-NL" sz="1800" dirty="0" smtClean="0"/>
          </a:p>
          <a:p>
            <a:pPr marL="3175" lvl="4" indent="0">
              <a:buNone/>
            </a:pPr>
            <a:endParaRPr lang="nl-NL" sz="1800" dirty="0"/>
          </a:p>
        </p:txBody>
      </p:sp>
      <p:sp>
        <p:nvSpPr>
          <p:cNvPr id="4" name="Slide Number Placeholder 3"/>
          <p:cNvSpPr>
            <a:spLocks noGrp="1"/>
          </p:cNvSpPr>
          <p:nvPr>
            <p:ph type="sldNum" sz="quarter" idx="12"/>
          </p:nvPr>
        </p:nvSpPr>
        <p:spPr/>
        <p:txBody>
          <a:bodyPr/>
          <a:lstStyle/>
          <a:p>
            <a:fld id="{682843B3-8E0E-2949-AA4F-3DE0034808ED}" type="slidenum">
              <a:rPr lang="nl-NL" smtClean="0"/>
              <a:pPr/>
              <a:t>6</a:t>
            </a:fld>
            <a:endParaRPr lang="nl-NL" dirty="0"/>
          </a:p>
        </p:txBody>
      </p:sp>
      <p:sp>
        <p:nvSpPr>
          <p:cNvPr id="6" name="Rechthoek 5"/>
          <p:cNvSpPr/>
          <p:nvPr/>
        </p:nvSpPr>
        <p:spPr>
          <a:xfrm>
            <a:off x="547305" y="1366786"/>
            <a:ext cx="4572000" cy="369332"/>
          </a:xfrm>
          <a:prstGeom prst="rect">
            <a:avLst/>
          </a:prstGeom>
        </p:spPr>
        <p:txBody>
          <a:bodyPr>
            <a:spAutoFit/>
          </a:bodyPr>
          <a:lstStyle/>
          <a:p>
            <a:pPr lvl="1" indent="-630000">
              <a:lnSpc>
                <a:spcPct val="90000"/>
              </a:lnSpc>
              <a:spcAft>
                <a:spcPts val="600"/>
              </a:spcAft>
              <a:buFont typeface="Arial" panose="020B0604020202020204" pitchFamily="34" charset="0"/>
              <a:buNone/>
            </a:pPr>
            <a:endParaRPr lang="nl-NL" altLang="nl-NL" sz="2000" dirty="0">
              <a:solidFill>
                <a:schemeClr val="tx2"/>
              </a:solidFill>
              <a:ea typeface="Arial" pitchFamily="34" charset="0"/>
            </a:endParaRPr>
          </a:p>
        </p:txBody>
      </p:sp>
    </p:spTree>
    <p:extLst>
      <p:ext uri="{BB962C8B-B14F-4D97-AF65-F5344CB8AC3E}">
        <p14:creationId xmlns:p14="http://schemas.microsoft.com/office/powerpoint/2010/main" val="24087053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err="1" smtClean="0"/>
              <a:t>Locations</a:t>
            </a:r>
            <a:r>
              <a:rPr lang="nl-NL" b="1" dirty="0" smtClean="0"/>
              <a:t> of the </a:t>
            </a:r>
            <a:r>
              <a:rPr lang="nl-NL" b="1" dirty="0" err="1" smtClean="0"/>
              <a:t>Chamber</a:t>
            </a:r>
            <a:r>
              <a:rPr lang="nl-NL" b="1" dirty="0" smtClean="0"/>
              <a:t> of Commerce</a:t>
            </a:r>
            <a:endParaRPr lang="nl-NL" b="1" dirty="0"/>
          </a:p>
        </p:txBody>
      </p:sp>
      <p:sp>
        <p:nvSpPr>
          <p:cNvPr id="4" name="Tijdelijke aanduiding voor inhoud 3"/>
          <p:cNvSpPr>
            <a:spLocks noGrp="1"/>
          </p:cNvSpPr>
          <p:nvPr>
            <p:ph type="body" sz="quarter" idx="13"/>
          </p:nvPr>
        </p:nvSpPr>
        <p:spPr/>
        <p:txBody>
          <a:bodyPr>
            <a:normAutofit/>
          </a:bodyPr>
          <a:lstStyle/>
          <a:p>
            <a:r>
              <a:rPr lang="nl-NL" dirty="0" smtClean="0"/>
              <a:t> </a:t>
            </a:r>
          </a:p>
        </p:txBody>
      </p:sp>
      <p:sp>
        <p:nvSpPr>
          <p:cNvPr id="6" name="Rechthoek 5"/>
          <p:cNvSpPr/>
          <p:nvPr/>
        </p:nvSpPr>
        <p:spPr>
          <a:xfrm>
            <a:off x="4949370" y="5979886"/>
            <a:ext cx="2931887" cy="49348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5" name="Tijdelijke aanduiding voor inhoud 3"/>
          <p:cNvSpPr txBox="1">
            <a:spLocks/>
          </p:cNvSpPr>
          <p:nvPr/>
        </p:nvSpPr>
        <p:spPr>
          <a:xfrm>
            <a:off x="-2" y="4838512"/>
            <a:ext cx="4949371" cy="1123681"/>
          </a:xfrm>
          <a:prstGeom prst="rect">
            <a:avLst/>
          </a:prstGeom>
        </p:spPr>
        <p:txBody>
          <a:bodyPr>
            <a:normAutofit/>
          </a:bodyPr>
          <a:lstStyle>
            <a:lvl1pPr marL="0" indent="0" algn="l" defTabSz="457200" rtl="0" eaLnBrk="1" latinLnBrk="0" hangingPunct="1">
              <a:lnSpc>
                <a:spcPct val="100000"/>
              </a:lnSpc>
              <a:spcBef>
                <a:spcPts val="0"/>
              </a:spcBef>
              <a:spcAft>
                <a:spcPts val="1800"/>
              </a:spcAft>
              <a:buFont typeface="Arial"/>
              <a:buNone/>
              <a:defRPr sz="2800" kern="1200" baseline="0">
                <a:solidFill>
                  <a:schemeClr val="tx1"/>
                </a:solidFill>
                <a:latin typeface="+mn-lt"/>
                <a:ea typeface="+mn-ea"/>
                <a:cs typeface="+mn-cs"/>
              </a:defRPr>
            </a:lvl1pPr>
            <a:lvl2pPr marL="0" indent="-270000" algn="l" defTabSz="457200" rtl="0" eaLnBrk="1" latinLnBrk="0" hangingPunct="1">
              <a:spcBef>
                <a:spcPts val="0"/>
              </a:spcBef>
              <a:spcAft>
                <a:spcPts val="1200"/>
              </a:spcAft>
              <a:buFont typeface="Arial" panose="020B0604020202020204" pitchFamily="34" charset="0"/>
              <a:buChar char="•"/>
              <a:defRPr sz="2200" kern="1200">
                <a:solidFill>
                  <a:schemeClr val="tx1"/>
                </a:solidFill>
                <a:latin typeface="+mn-lt"/>
                <a:ea typeface="+mn-ea"/>
                <a:cs typeface="+mn-cs"/>
              </a:defRPr>
            </a:lvl2pPr>
            <a:lvl3pPr marL="630000" indent="-270000" algn="l" defTabSz="457200" rtl="0" eaLnBrk="1" latinLnBrk="0" hangingPunct="1">
              <a:spcBef>
                <a:spcPts val="0"/>
              </a:spcBef>
              <a:spcAft>
                <a:spcPts val="1200"/>
              </a:spcAft>
              <a:buFont typeface="Arial"/>
              <a:buChar char="•"/>
              <a:defRPr sz="1600" kern="1200">
                <a:solidFill>
                  <a:schemeClr val="tx1"/>
                </a:solidFill>
                <a:latin typeface="+mn-lt"/>
                <a:ea typeface="+mn-ea"/>
                <a:cs typeface="+mn-cs"/>
              </a:defRPr>
            </a:lvl3pPr>
            <a:lvl4pPr marL="990000" indent="-360000" algn="l" defTabSz="457200" rtl="0" eaLnBrk="1" latinLnBrk="0" hangingPunct="1">
              <a:spcBef>
                <a:spcPts val="0"/>
              </a:spcBef>
              <a:spcAft>
                <a:spcPts val="300"/>
              </a:spcAft>
              <a:buFont typeface="Arial"/>
              <a:buChar char="–"/>
              <a:defRPr sz="1200" kern="1200">
                <a:solidFill>
                  <a:schemeClr val="tx1"/>
                </a:solidFill>
                <a:latin typeface="+mn-lt"/>
                <a:ea typeface="+mn-ea"/>
                <a:cs typeface="+mn-cs"/>
              </a:defRPr>
            </a:lvl4pPr>
            <a:lvl5pPr marL="990000" marR="0" indent="0" algn="l" defTabSz="457200" rtl="0" eaLnBrk="1" fontAlgn="auto" latinLnBrk="0" hangingPunct="1">
              <a:lnSpc>
                <a:spcPct val="100000"/>
              </a:lnSpc>
              <a:spcBef>
                <a:spcPts val="0"/>
              </a:spcBef>
              <a:spcAft>
                <a:spcPts val="600"/>
              </a:spcAft>
              <a:buClrTx/>
              <a:buSzTx/>
              <a:buFont typeface="Arial"/>
              <a:buNone/>
              <a:tabLst/>
              <a:defRPr sz="1200" kern="1200">
                <a:solidFill>
                  <a:schemeClr val="tx1"/>
                </a:solidFill>
                <a:latin typeface="+mn-lt"/>
                <a:ea typeface="+mn-ea"/>
                <a:cs typeface="+mn-cs"/>
              </a:defRPr>
            </a:lvl5pPr>
            <a:lvl6pPr marL="2154600" indent="0" algn="l" defTabSz="457200" rtl="0" eaLnBrk="1" latinLnBrk="0" hangingPunct="1">
              <a:spcBef>
                <a:spcPct val="20000"/>
              </a:spcBef>
              <a:buFont typeface="Arial"/>
              <a:buNone/>
              <a:defRPr sz="12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nl-NL" dirty="0" smtClean="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456" y="1291771"/>
            <a:ext cx="4114800"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75973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b="1" dirty="0" err="1" smtClean="0"/>
              <a:t>EntrepreneursDesk</a:t>
            </a:r>
            <a:r>
              <a:rPr lang="en-GB" b="1" dirty="0" smtClean="0"/>
              <a:t> -</a:t>
            </a:r>
            <a:br>
              <a:rPr lang="en-GB" b="1" dirty="0" smtClean="0"/>
            </a:br>
            <a:r>
              <a:rPr lang="en-GB" b="1" dirty="0" smtClean="0"/>
              <a:t>answering all questions on entrepreneurship</a:t>
            </a:r>
            <a:endParaRPr lang="en-GB" b="1" dirty="0">
              <a:solidFill>
                <a:srgbClr val="FF0000"/>
              </a:solidFill>
            </a:endParaRPr>
          </a:p>
        </p:txBody>
      </p:sp>
      <p:sp>
        <p:nvSpPr>
          <p:cNvPr id="3" name="Tijdelijke aanduiding voor dianummer 2"/>
          <p:cNvSpPr>
            <a:spLocks noGrp="1"/>
          </p:cNvSpPr>
          <p:nvPr>
            <p:ph type="sldNum" sz="quarter" idx="12"/>
          </p:nvPr>
        </p:nvSpPr>
        <p:spPr/>
        <p:txBody>
          <a:bodyPr/>
          <a:lstStyle/>
          <a:p>
            <a:fld id="{682843B3-8E0E-2949-AA4F-3DE0034808ED}" type="slidenum">
              <a:rPr lang="nl-NL" smtClean="0"/>
              <a:pPr/>
              <a:t>8</a:t>
            </a:fld>
            <a:endParaRPr lang="nl-NL" dirty="0"/>
          </a:p>
        </p:txBody>
      </p:sp>
      <p:sp>
        <p:nvSpPr>
          <p:cNvPr id="6" name="Tekstvak 5"/>
          <p:cNvSpPr txBox="1"/>
          <p:nvPr/>
        </p:nvSpPr>
        <p:spPr>
          <a:xfrm>
            <a:off x="360363" y="1329070"/>
            <a:ext cx="7847972" cy="4955203"/>
          </a:xfrm>
          <a:prstGeom prst="rect">
            <a:avLst/>
          </a:prstGeom>
          <a:noFill/>
        </p:spPr>
        <p:txBody>
          <a:bodyPr wrap="square" rtlCol="0">
            <a:spAutoFit/>
          </a:bodyPr>
          <a:lstStyle/>
          <a:p>
            <a:r>
              <a:rPr lang="en-GB" sz="2000" dirty="0" smtClean="0">
                <a:solidFill>
                  <a:schemeClr val="tx2"/>
                </a:solidFill>
              </a:rPr>
              <a:t>Internal secondary line as part of </a:t>
            </a:r>
            <a:r>
              <a:rPr lang="en-GB" sz="2000" dirty="0" err="1" smtClean="0">
                <a:solidFill>
                  <a:schemeClr val="tx2"/>
                </a:solidFill>
              </a:rPr>
              <a:t>ServiceCentre</a:t>
            </a:r>
            <a:r>
              <a:rPr lang="en-GB" sz="2000" dirty="0" smtClean="0">
                <a:solidFill>
                  <a:schemeClr val="tx2"/>
                </a:solidFill>
              </a:rPr>
              <a:t>:</a:t>
            </a:r>
            <a:endParaRPr lang="en-GB" sz="2000" dirty="0" smtClean="0">
              <a:solidFill>
                <a:srgbClr val="FF0000"/>
              </a:solidFill>
            </a:endParaRPr>
          </a:p>
          <a:p>
            <a:endParaRPr lang="en-GB" sz="2000" dirty="0" smtClean="0">
              <a:solidFill>
                <a:schemeClr val="tx2"/>
              </a:solidFill>
            </a:endParaRPr>
          </a:p>
          <a:p>
            <a:pPr marL="285750" indent="-285750">
              <a:buFont typeface="Arial" panose="020B0604020202020204" pitchFamily="34" charset="0"/>
              <a:buChar char="•"/>
            </a:pPr>
            <a:r>
              <a:rPr lang="en-GB" sz="2000" dirty="0" smtClean="0">
                <a:solidFill>
                  <a:schemeClr val="tx2"/>
                </a:solidFill>
              </a:rPr>
              <a:t>Accessible by phone and email. In near future also by chat and video chat</a:t>
            </a:r>
          </a:p>
          <a:p>
            <a:pPr marL="285750" indent="-285750">
              <a:buFont typeface="Arial" panose="020B0604020202020204" pitchFamily="34" charset="0"/>
              <a:buChar char="•"/>
            </a:pPr>
            <a:r>
              <a:rPr lang="en-GB" sz="2000" dirty="0" smtClean="0">
                <a:solidFill>
                  <a:schemeClr val="tx2"/>
                </a:solidFill>
              </a:rPr>
              <a:t>Phone: 088 515 22 22</a:t>
            </a:r>
          </a:p>
          <a:p>
            <a:pPr marL="285750" indent="-285750">
              <a:buFont typeface="Arial" panose="020B0604020202020204" pitchFamily="34" charset="0"/>
              <a:buChar char="•"/>
            </a:pPr>
            <a:r>
              <a:rPr lang="en-GB" sz="2000" dirty="0" smtClean="0">
                <a:solidFill>
                  <a:schemeClr val="tx2"/>
                </a:solidFill>
              </a:rPr>
              <a:t>E-mail: </a:t>
            </a:r>
            <a:r>
              <a:rPr lang="en-GB" sz="2000" dirty="0" smtClean="0">
                <a:solidFill>
                  <a:schemeClr val="tx2"/>
                </a:solidFill>
                <a:hlinkClick r:id="rId3"/>
              </a:rPr>
              <a:t>groei@kvk.nl</a:t>
            </a:r>
            <a:endParaRPr lang="en-GB" sz="2000" dirty="0" smtClean="0">
              <a:solidFill>
                <a:schemeClr val="tx2"/>
              </a:solidFill>
            </a:endParaRPr>
          </a:p>
          <a:p>
            <a:endParaRPr lang="en-GB" sz="2000" dirty="0" smtClean="0">
              <a:solidFill>
                <a:schemeClr val="tx2"/>
              </a:solidFill>
            </a:endParaRPr>
          </a:p>
          <a:p>
            <a:endParaRPr lang="en-GB" sz="2000" dirty="0" smtClean="0">
              <a:solidFill>
                <a:schemeClr val="tx2"/>
              </a:solidFill>
            </a:endParaRPr>
          </a:p>
          <a:p>
            <a:r>
              <a:rPr lang="en-GB" sz="2000" dirty="0" smtClean="0">
                <a:solidFill>
                  <a:schemeClr val="tx2"/>
                </a:solidFill>
              </a:rPr>
              <a:t>As a specialized part of </a:t>
            </a:r>
            <a:r>
              <a:rPr lang="en-GB" sz="2000" dirty="0" err="1" smtClean="0">
                <a:solidFill>
                  <a:schemeClr val="tx2"/>
                </a:solidFill>
              </a:rPr>
              <a:t>EntrepreneursDesk</a:t>
            </a:r>
            <a:r>
              <a:rPr lang="en-GB" sz="2000" dirty="0" smtClean="0">
                <a:solidFill>
                  <a:schemeClr val="tx2"/>
                </a:solidFill>
              </a:rPr>
              <a:t>: </a:t>
            </a:r>
            <a:r>
              <a:rPr lang="en-GB" sz="2000" dirty="0" err="1" smtClean="0">
                <a:solidFill>
                  <a:schemeClr val="tx2"/>
                </a:solidFill>
              </a:rPr>
              <a:t>FinanceDesk</a:t>
            </a:r>
            <a:r>
              <a:rPr lang="en-GB" sz="2000" dirty="0">
                <a:solidFill>
                  <a:schemeClr val="tx2"/>
                </a:solidFill>
              </a:rPr>
              <a:t>.</a:t>
            </a:r>
            <a:endParaRPr lang="en-GB" sz="2000" dirty="0" smtClean="0">
              <a:solidFill>
                <a:schemeClr val="tx2"/>
              </a:solidFill>
            </a:endParaRPr>
          </a:p>
          <a:p>
            <a:endParaRPr lang="en-GB" sz="2000" dirty="0" smtClean="0">
              <a:solidFill>
                <a:schemeClr val="tx2"/>
              </a:solidFill>
            </a:endParaRPr>
          </a:p>
          <a:p>
            <a:pPr marL="285750" indent="-285750">
              <a:buFont typeface="Arial" panose="020B0604020202020204" pitchFamily="34" charset="0"/>
              <a:buChar char="•"/>
            </a:pPr>
            <a:r>
              <a:rPr lang="en-GB" sz="2000" dirty="0" smtClean="0">
                <a:solidFill>
                  <a:schemeClr val="tx2"/>
                </a:solidFill>
              </a:rPr>
              <a:t>Specialists answer questions by entrepreneurs in the field of finance </a:t>
            </a:r>
          </a:p>
          <a:p>
            <a:pPr marL="285750" indent="-285750">
              <a:buFont typeface="Arial" panose="020B0604020202020204" pitchFamily="34" charset="0"/>
              <a:buChar char="•"/>
            </a:pPr>
            <a:r>
              <a:rPr lang="en-GB" sz="2000" dirty="0" smtClean="0">
                <a:solidFill>
                  <a:schemeClr val="tx2"/>
                </a:solidFill>
              </a:rPr>
              <a:t>Phone: 0800  1014</a:t>
            </a:r>
          </a:p>
          <a:p>
            <a:pPr marL="285750" indent="-285750">
              <a:buFont typeface="Arial" panose="020B0604020202020204" pitchFamily="34" charset="0"/>
              <a:buChar char="•"/>
            </a:pPr>
            <a:r>
              <a:rPr lang="en-GB" sz="2000" dirty="0" smtClean="0">
                <a:solidFill>
                  <a:schemeClr val="tx2"/>
                </a:solidFill>
              </a:rPr>
              <a:t>E-mail: </a:t>
            </a:r>
            <a:r>
              <a:rPr lang="en-GB" sz="2000" dirty="0" smtClean="0">
                <a:solidFill>
                  <a:schemeClr val="tx2"/>
                </a:solidFill>
                <a:hlinkClick r:id="rId4"/>
              </a:rPr>
              <a:t>financiering@kvk.nl</a:t>
            </a:r>
            <a:r>
              <a:rPr lang="en-GB" sz="2000" dirty="0" smtClean="0">
                <a:solidFill>
                  <a:schemeClr val="tx2"/>
                </a:solidFill>
              </a:rPr>
              <a:t> </a:t>
            </a:r>
          </a:p>
          <a:p>
            <a:endParaRPr lang="nl-NL" dirty="0"/>
          </a:p>
          <a:p>
            <a:endParaRPr lang="nl-NL" dirty="0"/>
          </a:p>
        </p:txBody>
      </p:sp>
    </p:spTree>
    <p:extLst>
      <p:ext uri="{BB962C8B-B14F-4D97-AF65-F5344CB8AC3E}">
        <p14:creationId xmlns:p14="http://schemas.microsoft.com/office/powerpoint/2010/main" val="36198424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Online channels – backbone of our services</a:t>
            </a:r>
            <a:endParaRPr lang="en-GB" b="1" dirty="0"/>
          </a:p>
        </p:txBody>
      </p:sp>
      <p:sp>
        <p:nvSpPr>
          <p:cNvPr id="3" name="Slide Number Placeholder 2"/>
          <p:cNvSpPr>
            <a:spLocks noGrp="1"/>
          </p:cNvSpPr>
          <p:nvPr>
            <p:ph type="sldNum" sz="quarter" idx="12"/>
          </p:nvPr>
        </p:nvSpPr>
        <p:spPr/>
        <p:txBody>
          <a:bodyPr/>
          <a:lstStyle/>
          <a:p>
            <a:fld id="{682843B3-8E0E-2949-AA4F-3DE0034808ED}" type="slidenum">
              <a:rPr lang="nl-NL" smtClean="0"/>
              <a:pPr/>
              <a:t>9</a:t>
            </a:fld>
            <a:endParaRPr lang="nl-NL" dirty="0"/>
          </a:p>
        </p:txBody>
      </p:sp>
      <p:pic>
        <p:nvPicPr>
          <p:cNvPr id="2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3878" t="32495" r="43087" b="31741"/>
          <a:stretch/>
        </p:blipFill>
        <p:spPr bwMode="auto">
          <a:xfrm>
            <a:off x="3584490" y="2501900"/>
            <a:ext cx="1084266" cy="2231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Tijdelijke aanduiding voor afbeelding 6" descr="Side_Online_Presenece_afb3.png"/>
          <p:cNvPicPr>
            <a:picLocks noChangeAspect="1"/>
          </p:cNvPicPr>
          <p:nvPr/>
        </p:nvPicPr>
        <p:blipFill>
          <a:blip r:embed="rId4">
            <a:extLst>
              <a:ext uri="{28A0092B-C50C-407E-A947-70E740481C1C}">
                <a14:useLocalDpi xmlns:a14="http://schemas.microsoft.com/office/drawing/2010/main" val="0"/>
              </a:ext>
            </a:extLst>
          </a:blip>
          <a:srcRect t="17351" b="17351"/>
          <a:stretch>
            <a:fillRect/>
          </a:stretch>
        </p:blipFill>
        <p:spPr>
          <a:xfrm>
            <a:off x="342900" y="3422318"/>
            <a:ext cx="2880000" cy="1508571"/>
          </a:xfrm>
          <a:prstGeom prst="rect">
            <a:avLst/>
          </a:prstGeom>
          <a:effectLst>
            <a:outerShdw blurRad="152400" dist="101600" dir="2700000" algn="tl" rotWithShape="0">
              <a:srgbClr val="000000">
                <a:alpha val="43137"/>
              </a:srgbClr>
            </a:outerShdw>
          </a:effectLst>
        </p:spPr>
      </p:pic>
      <p:pic>
        <p:nvPicPr>
          <p:cNvPr id="31" name="Picture 2" descr="C:\Users\Coby en Luc\AppData\Local\Temp\Temp1_Screenshots.zip\Screenshots\Screenshot_2014-01-22-13-41-4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37000" y="4007819"/>
            <a:ext cx="445507" cy="792088"/>
          </a:xfrm>
          <a:prstGeom prst="rect">
            <a:avLst/>
          </a:prstGeom>
          <a:ln>
            <a:noFill/>
          </a:ln>
          <a:effectLst>
            <a:outerShdw blurRad="152400" dist="101600" dir="2700000" algn="tl" rotWithShape="0">
              <a:srgbClr val="000000">
                <a:alpha val="4313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Afbeelding 31" descr="Slide_Online_Presence_afb1.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2900" y="1543050"/>
            <a:ext cx="2880000" cy="1510820"/>
          </a:xfrm>
          <a:prstGeom prst="rect">
            <a:avLst/>
          </a:prstGeom>
          <a:effectLst>
            <a:outerShdw blurRad="152400" dist="101600" dir="2700000" algn="tl" rotWithShape="0">
              <a:srgbClr val="000000">
                <a:alpha val="43137"/>
              </a:srgbClr>
            </a:outerShdw>
          </a:effectLst>
        </p:spPr>
      </p:pic>
      <p:pic>
        <p:nvPicPr>
          <p:cNvPr id="33" name="Afbeelding 32" descr="Slide_Online_Presence_afb2.png"/>
          <p:cNvPicPr>
            <a:picLocks noChangeAspect="1"/>
          </p:cNvPicPr>
          <p:nvPr/>
        </p:nvPicPr>
        <p:blipFill rotWithShape="1">
          <a:blip r:embed="rId7">
            <a:extLst>
              <a:ext uri="{28A0092B-C50C-407E-A947-70E740481C1C}">
                <a14:useLocalDpi xmlns:a14="http://schemas.microsoft.com/office/drawing/2010/main" val="0"/>
              </a:ext>
            </a:extLst>
          </a:blip>
          <a:srcRect b="14523"/>
          <a:stretch/>
        </p:blipFill>
        <p:spPr>
          <a:xfrm>
            <a:off x="5068613" y="1559762"/>
            <a:ext cx="2880000" cy="1510820"/>
          </a:xfrm>
          <a:prstGeom prst="rect">
            <a:avLst/>
          </a:prstGeom>
          <a:effectLst>
            <a:outerShdw blurRad="152400" dist="101600" dir="2700000" algn="tl" rotWithShape="0">
              <a:srgbClr val="000000">
                <a:alpha val="43137"/>
              </a:srgbClr>
            </a:outerShdw>
          </a:effectLst>
        </p:spPr>
      </p:pic>
      <p:pic>
        <p:nvPicPr>
          <p:cNvPr id="34" name="Afbeelding 33" descr="Slide_Online_Presence_afb4.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68613" y="3415010"/>
            <a:ext cx="2880000" cy="1515879"/>
          </a:xfrm>
          <a:prstGeom prst="rect">
            <a:avLst/>
          </a:prstGeom>
          <a:effectLst>
            <a:outerShdw blurRad="152400" dist="101600" dir="2700000" algn="tl" rotWithShape="0">
              <a:srgbClr val="000000">
                <a:alpha val="43137"/>
              </a:srgbClr>
            </a:outerShdw>
          </a:effectLst>
        </p:spPr>
      </p:pic>
      <p:grpSp>
        <p:nvGrpSpPr>
          <p:cNvPr id="35" name="Groeperen 15"/>
          <p:cNvGrpSpPr/>
          <p:nvPr/>
        </p:nvGrpSpPr>
        <p:grpSpPr>
          <a:xfrm>
            <a:off x="948479" y="5322884"/>
            <a:ext cx="6178707" cy="792000"/>
            <a:chOff x="831509" y="5556852"/>
            <a:chExt cx="6178707" cy="792000"/>
          </a:xfrm>
        </p:grpSpPr>
        <p:pic>
          <p:nvPicPr>
            <p:cNvPr id="36" name="Afbeelding 35" descr="logo-linkedin.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1509" y="5772852"/>
              <a:ext cx="1274399" cy="360000"/>
            </a:xfrm>
            <a:prstGeom prst="rect">
              <a:avLst/>
            </a:prstGeom>
          </p:spPr>
        </p:pic>
        <p:pic>
          <p:nvPicPr>
            <p:cNvPr id="37" name="Afbeelding 36" descr="YouTube-logo-full_color.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30461" y="5556852"/>
              <a:ext cx="1272799" cy="792000"/>
            </a:xfrm>
            <a:prstGeom prst="rect">
              <a:avLst/>
            </a:prstGeom>
          </p:spPr>
        </p:pic>
        <p:pic>
          <p:nvPicPr>
            <p:cNvPr id="38" name="Afbeelding 37" descr="twitter2.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51139" y="5772852"/>
              <a:ext cx="360000" cy="360000"/>
            </a:xfrm>
            <a:prstGeom prst="rect">
              <a:avLst/>
            </a:prstGeom>
          </p:spPr>
        </p:pic>
        <p:pic>
          <p:nvPicPr>
            <p:cNvPr id="39" name="Afbeelding 38" descr="blogspot.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927705" y="5736852"/>
              <a:ext cx="434348" cy="432000"/>
            </a:xfrm>
            <a:prstGeom prst="rect">
              <a:avLst/>
            </a:prstGeom>
          </p:spPr>
        </p:pic>
        <p:pic>
          <p:nvPicPr>
            <p:cNvPr id="40" name="Afbeelding 39" descr="facebook-logo.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880287" y="5690078"/>
              <a:ext cx="1129929" cy="525548"/>
            </a:xfrm>
            <a:prstGeom prst="rect">
              <a:avLst/>
            </a:prstGeom>
          </p:spPr>
        </p:pic>
      </p:grpSp>
    </p:spTree>
    <p:extLst>
      <p:ext uri="{BB962C8B-B14F-4D97-AF65-F5344CB8AC3E}">
        <p14:creationId xmlns:p14="http://schemas.microsoft.com/office/powerpoint/2010/main" val="3379056728"/>
      </p:ext>
    </p:extLst>
  </p:cSld>
  <p:clrMapOvr>
    <a:masterClrMapping/>
  </p:clrMapOvr>
  <p:timing>
    <p:tnLst>
      <p:par>
        <p:cTn id="1" dur="indefinite" restart="never" nodeType="tmRoot"/>
      </p:par>
    </p:tnLst>
  </p:timing>
</p:sld>
</file>

<file path=ppt/theme/theme1.xml><?xml version="1.0" encoding="utf-8"?>
<a:theme xmlns:a="http://schemas.openxmlformats.org/drawingml/2006/main" name="1 KvK - Titeldia">
  <a:themeElements>
    <a:clrScheme name="KvK kleuren">
      <a:dk1>
        <a:sysClr val="windowText" lastClr="000000"/>
      </a:dk1>
      <a:lt1>
        <a:sysClr val="window" lastClr="FFFFFF"/>
      </a:lt1>
      <a:dk2>
        <a:srgbClr val="002E5E"/>
      </a:dk2>
      <a:lt2>
        <a:srgbClr val="EEECE1"/>
      </a:lt2>
      <a:accent1>
        <a:srgbClr val="FFCB05"/>
      </a:accent1>
      <a:accent2>
        <a:srgbClr val="A7A9AC"/>
      </a:accent2>
      <a:accent3>
        <a:srgbClr val="B2D33E"/>
      </a:accent3>
      <a:accent4>
        <a:srgbClr val="27AAE1"/>
      </a:accent4>
      <a:accent5>
        <a:srgbClr val="C7DFF4"/>
      </a:accent5>
      <a:accent6>
        <a:srgbClr val="B43E97"/>
      </a:accent6>
      <a:hlink>
        <a:srgbClr val="0000FF"/>
      </a:hlink>
      <a:folHlink>
        <a:srgbClr val="800080"/>
      </a:folHlink>
    </a:clrScheme>
    <a:fontScheme name="Office - klassiek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 KvK - Volgdia">
  <a:themeElements>
    <a:clrScheme name="KvK kleuren">
      <a:dk1>
        <a:sysClr val="windowText" lastClr="000000"/>
      </a:dk1>
      <a:lt1>
        <a:sysClr val="window" lastClr="FFFFFF"/>
      </a:lt1>
      <a:dk2>
        <a:srgbClr val="002E5E"/>
      </a:dk2>
      <a:lt2>
        <a:srgbClr val="EEECE1"/>
      </a:lt2>
      <a:accent1>
        <a:srgbClr val="FFCB05"/>
      </a:accent1>
      <a:accent2>
        <a:srgbClr val="A7A9AC"/>
      </a:accent2>
      <a:accent3>
        <a:srgbClr val="B2D33E"/>
      </a:accent3>
      <a:accent4>
        <a:srgbClr val="27AAE1"/>
      </a:accent4>
      <a:accent5>
        <a:srgbClr val="C7DFF4"/>
      </a:accent5>
      <a:accent6>
        <a:srgbClr val="B43E97"/>
      </a:accent6>
      <a:hlink>
        <a:srgbClr val="27AAE1"/>
      </a:hlink>
      <a:folHlink>
        <a:srgbClr val="B43E97"/>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 KvK - Hoofdstukdia">
  <a:themeElements>
    <a:clrScheme name="KvK-kleurenschema">
      <a:dk1>
        <a:sysClr val="windowText" lastClr="000000"/>
      </a:dk1>
      <a:lt1>
        <a:sysClr val="window" lastClr="FFFFFF"/>
      </a:lt1>
      <a:dk2>
        <a:srgbClr val="00224D"/>
      </a:dk2>
      <a:lt2>
        <a:srgbClr val="FECB00"/>
      </a:lt2>
      <a:accent1>
        <a:srgbClr val="27AAE1"/>
      </a:accent1>
      <a:accent2>
        <a:srgbClr val="C7DFF4"/>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5755</TotalTime>
  <Words>971</Words>
  <Application>Microsoft Office PowerPoint</Application>
  <PresentationFormat>Předvádění na obrazovce (4:3)</PresentationFormat>
  <Paragraphs>202</Paragraphs>
  <Slides>9</Slides>
  <Notes>9</Notes>
  <HiddenSlides>0</HiddenSlides>
  <MMClips>0</MMClips>
  <ScaleCrop>false</ScaleCrop>
  <HeadingPairs>
    <vt:vector size="4" baseType="variant">
      <vt:variant>
        <vt:lpstr>Motiv</vt:lpstr>
      </vt:variant>
      <vt:variant>
        <vt:i4>3</vt:i4>
      </vt:variant>
      <vt:variant>
        <vt:lpstr>Nadpisy snímků</vt:lpstr>
      </vt:variant>
      <vt:variant>
        <vt:i4>9</vt:i4>
      </vt:variant>
    </vt:vector>
  </HeadingPairs>
  <TitlesOfParts>
    <vt:vector size="12" baseType="lpstr">
      <vt:lpstr>1 KvK - Titeldia</vt:lpstr>
      <vt:lpstr>2 KvK - Volgdia</vt:lpstr>
      <vt:lpstr>3 KvK - Hoofdstukdia</vt:lpstr>
      <vt:lpstr>The new Chamber of Commerce </vt:lpstr>
      <vt:lpstr> Our promises to entrepreneurs </vt:lpstr>
      <vt:lpstr>Business Opportunity's</vt:lpstr>
      <vt:lpstr> Opportunity's in international trade </vt:lpstr>
      <vt:lpstr>Service examples</vt:lpstr>
      <vt:lpstr>Numbers and figures</vt:lpstr>
      <vt:lpstr>Locations of the Chamber of Commerce</vt:lpstr>
      <vt:lpstr>EntrepreneursDesk - answering all questions on entrepreneurship</vt:lpstr>
      <vt:lpstr>Online channels – backbone of our services</vt:lpstr>
    </vt:vector>
  </TitlesOfParts>
  <Company>Tappan Communicatie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Kamer van Koophandel Powerpoint Template</dc:title>
  <dc:creator>Marcel Francois;Tappan Communicatie</dc:creator>
  <cp:lastModifiedBy>Roman HOLÝ</cp:lastModifiedBy>
  <cp:revision>427</cp:revision>
  <cp:lastPrinted>2015-02-16T15:24:08Z</cp:lastPrinted>
  <dcterms:created xsi:type="dcterms:W3CDTF">2014-05-08T06:39:22Z</dcterms:created>
  <dcterms:modified xsi:type="dcterms:W3CDTF">2015-07-02T08:22:30Z</dcterms:modified>
</cp:coreProperties>
</file>