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6"/>
  </p:notesMasterIdLst>
  <p:sldIdLst>
    <p:sldId id="256" r:id="rId3"/>
    <p:sldId id="259" r:id="rId4"/>
    <p:sldId id="261" r:id="rId5"/>
    <p:sldId id="263" r:id="rId6"/>
    <p:sldId id="257" r:id="rId7"/>
    <p:sldId id="258" r:id="rId8"/>
    <p:sldId id="278" r:id="rId9"/>
    <p:sldId id="260" r:id="rId10"/>
    <p:sldId id="262" r:id="rId11"/>
    <p:sldId id="280"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snapToGrid="0" snapToObjects="1">
      <p:cViewPr varScale="1">
        <p:scale>
          <a:sx n="114" d="100"/>
          <a:sy n="114" d="100"/>
        </p:scale>
        <p:origin x="-14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3E129B-34AC-5C40-ACA8-BDBE5C55570F}" type="datetimeFigureOut">
              <a:rPr lang="en-US" smtClean="0"/>
              <a:t>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B2A1B-D0B7-9C43-91CC-3831081583E0}" type="slidenum">
              <a:rPr lang="en-US" smtClean="0"/>
              <a:t>‹#›</a:t>
            </a:fld>
            <a:endParaRPr lang="en-US"/>
          </a:p>
        </p:txBody>
      </p:sp>
    </p:spTree>
    <p:extLst>
      <p:ext uri="{BB962C8B-B14F-4D97-AF65-F5344CB8AC3E}">
        <p14:creationId xmlns:p14="http://schemas.microsoft.com/office/powerpoint/2010/main" val="10866152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Points: </a:t>
            </a:r>
          </a:p>
          <a:p>
            <a:r>
              <a:rPr lang="en-US" sz="1200" kern="1200" dirty="0" smtClean="0">
                <a:solidFill>
                  <a:schemeClr val="tx1"/>
                </a:solidFill>
                <a:effectLst/>
                <a:latin typeface="+mn-lt"/>
                <a:ea typeface="+mn-ea"/>
                <a:cs typeface="+mn-cs"/>
              </a:rPr>
              <a:t>By opening up new lines of inquiry and reducing the time to discovery, computation provides a new way to attack complex problems of fundamental importance, such as climate change, food security, energy supply, and disease.</a:t>
            </a:r>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2</a:t>
            </a:fld>
            <a:endParaRPr lang="en-US"/>
          </a:p>
        </p:txBody>
      </p:sp>
    </p:spTree>
    <p:extLst>
      <p:ext uri="{BB962C8B-B14F-4D97-AF65-F5344CB8AC3E}">
        <p14:creationId xmlns:p14="http://schemas.microsoft.com/office/powerpoint/2010/main" val="62704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3" name="Shape 113"/>
          <p:cNvSpPr txBox="1">
            <a:spLocks noGrp="1"/>
          </p:cNvSpPr>
          <p:nvPr>
            <p:ph type="body" idx="1"/>
          </p:nvPr>
        </p:nvSpPr>
        <p:spPr>
          <a:xfrm>
            <a:off x="684869" y="4344027"/>
            <a:ext cx="5488263" cy="4112925"/>
          </a:xfrm>
          <a:prstGeom prst="rect">
            <a:avLst/>
          </a:prstGeom>
          <a:noFill/>
          <a:ln>
            <a:noFill/>
          </a:ln>
        </p:spPr>
        <p:txBody>
          <a:bodyPr lIns="89800" tIns="44875" rIns="89800" bIns="44875"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Talking points:</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The Chicago Innovation Exchange was created to become a destination for innovation on the University of Chicago campus and within the Mid-South Side of Chicago</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Our campus consists of 34,000 square feet of flexible space, including co-working, incubator, conference and event space within 3 buildings:</a:t>
            </a:r>
          </a:p>
          <a:p>
            <a:pPr marL="673100" marR="0" lvl="1"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Our main primary space is the space you’re currently sitting in – nearly 20,000 square feet of conference and meeting rooms, event space, classrooms, incubator and co-working space</a:t>
            </a:r>
          </a:p>
          <a:p>
            <a:pPr marL="673100" marR="0" lvl="1"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We also have additional event and conference space on the CIE Skydeck, which is a block east in the University of Chicago’s office building</a:t>
            </a:r>
          </a:p>
          <a:p>
            <a:pPr marL="673100" marR="0" lvl="1"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And, across the street, we’re building another 7,000 square feet of incubator and office space, as well as a fabrication lab for rapid prototyping, so teams can build models or mock-ups of their ideas and improve and refine their products</a:t>
            </a:r>
          </a:p>
          <a:p>
            <a:pPr lvl="0" rtl="0">
              <a:spcBef>
                <a:spcPts val="0"/>
              </a:spcBef>
              <a:buClr>
                <a:srgbClr val="000000"/>
              </a:buClr>
              <a:buNone/>
            </a:pPr>
            <a:endParaRPr>
              <a:solidFill>
                <a:schemeClr val="dk1"/>
              </a:solidFill>
            </a:endParaRPr>
          </a:p>
          <a:p>
            <a:pPr lvl="0" rtl="0">
              <a:spcBef>
                <a:spcPts val="400"/>
              </a:spcBef>
              <a:buNone/>
            </a:pPr>
            <a:r>
              <a:rPr lang="en" sz="1200">
                <a:solidFill>
                  <a:schemeClr val="dk1"/>
                </a:solidFill>
              </a:rPr>
              <a:t>3. The CIE is also a gateway to the broader ecosystem of innovation and entrepreneurship across the UChicago campus and throughout the city of Chicago and its surrounding region</a:t>
            </a:r>
          </a:p>
          <a:p>
            <a:pPr marL="914400" lvl="0" indent="-304800" rtl="0">
              <a:spcBef>
                <a:spcPts val="400"/>
              </a:spcBef>
              <a:buClr>
                <a:schemeClr val="dk1"/>
              </a:buClr>
              <a:buSzPct val="100000"/>
              <a:buAutoNum type="arabicPeriod"/>
            </a:pPr>
            <a:r>
              <a:rPr lang="en" sz="1200">
                <a:solidFill>
                  <a:schemeClr val="dk1"/>
                </a:solidFill>
              </a:rPr>
              <a:t>We work closely with </a:t>
            </a:r>
          </a:p>
          <a:p>
            <a:pPr marL="1130300" lvl="1" indent="-228600" rtl="0">
              <a:spcBef>
                <a:spcPts val="400"/>
              </a:spcBef>
              <a:buClr>
                <a:schemeClr val="dk1"/>
              </a:buClr>
              <a:buSzPct val="100000"/>
              <a:buAutoNum type="arabicPeriod"/>
            </a:pPr>
            <a:r>
              <a:rPr lang="en" sz="1200">
                <a:solidFill>
                  <a:schemeClr val="dk1"/>
                </a:solidFill>
              </a:rPr>
              <a:t>The Polsky Center for Entrepreneurship and Innovation, which has close ties to the Booth School of Business</a:t>
            </a:r>
          </a:p>
          <a:p>
            <a:pPr marL="1130300" lvl="1" indent="-228600" rtl="0">
              <a:spcBef>
                <a:spcPts val="400"/>
              </a:spcBef>
              <a:buClr>
                <a:schemeClr val="dk1"/>
              </a:buClr>
              <a:buSzPct val="100000"/>
              <a:buAutoNum type="arabicPeriod"/>
            </a:pPr>
            <a:r>
              <a:rPr lang="en" sz="1200">
                <a:solidFill>
                  <a:schemeClr val="dk1"/>
                </a:solidFill>
              </a:rPr>
              <a:t>Our colleagues at the University’s technology commercialization office, UChicagoTech. </a:t>
            </a:r>
          </a:p>
          <a:p>
            <a:pPr marL="1130300" lvl="1" indent="-228600" rtl="0">
              <a:spcBef>
                <a:spcPts val="400"/>
              </a:spcBef>
              <a:buClr>
                <a:schemeClr val="dk1"/>
              </a:buClr>
              <a:buSzPct val="100000"/>
              <a:buAutoNum type="arabicPeriod"/>
            </a:pPr>
            <a:r>
              <a:rPr lang="en" sz="1200">
                <a:solidFill>
                  <a:schemeClr val="dk1"/>
                </a:solidFill>
              </a:rPr>
              <a:t>Two national laboratories, Argonne and Fermilab, </a:t>
            </a:r>
          </a:p>
          <a:p>
            <a:pPr marL="1130300" lvl="1" indent="-228600" rtl="0">
              <a:spcBef>
                <a:spcPts val="400"/>
              </a:spcBef>
              <a:buClr>
                <a:schemeClr val="dk1"/>
              </a:buClr>
              <a:buSzPct val="100000"/>
              <a:buAutoNum type="arabicPeriod"/>
            </a:pPr>
            <a:r>
              <a:rPr lang="en" sz="1200">
                <a:solidFill>
                  <a:schemeClr val="dk1"/>
                </a:solidFill>
              </a:rPr>
              <a:t>Organizations around the city, like the Chicago Innovation Mentors, which is a consortium of mentors who help researchers commercialize technology, and World Business Chicago. </a:t>
            </a:r>
          </a:p>
          <a:p>
            <a:pPr marL="685800" lvl="0" indent="-228600" rtl="0">
              <a:spcBef>
                <a:spcPts val="400"/>
              </a:spcBef>
              <a:buClr>
                <a:schemeClr val="dk1"/>
              </a:buClr>
              <a:buSzPct val="100000"/>
              <a:buAutoNum type="arabicPeriod"/>
            </a:pPr>
            <a:r>
              <a:rPr lang="en" sz="1200">
                <a:solidFill>
                  <a:schemeClr val="dk1"/>
                </a:solidFill>
              </a:rPr>
              <a:t>We also work closely with corporations like</a:t>
            </a:r>
          </a:p>
          <a:p>
            <a:pPr marL="1130300" lvl="1" indent="-228600" rtl="0">
              <a:spcBef>
                <a:spcPts val="400"/>
              </a:spcBef>
              <a:buClr>
                <a:schemeClr val="dk1"/>
              </a:buClr>
              <a:buSzPct val="100000"/>
              <a:buAutoNum type="arabicPeriod"/>
            </a:pPr>
            <a:r>
              <a:rPr lang="en" sz="1200">
                <a:solidFill>
                  <a:schemeClr val="dk1"/>
                </a:solidFill>
              </a:rPr>
              <a:t>JPMorgan Chase, who is sponsoring a series of workshops we’re offering</a:t>
            </a:r>
          </a:p>
          <a:p>
            <a:pPr marL="1130300" lvl="1" indent="-228600" rtl="0">
              <a:spcBef>
                <a:spcPts val="400"/>
              </a:spcBef>
              <a:buClr>
                <a:schemeClr val="dk1"/>
              </a:buClr>
              <a:buSzPct val="100000"/>
              <a:buAutoNum type="arabicPeriod"/>
            </a:pPr>
            <a:r>
              <a:rPr lang="en" sz="1200">
                <a:solidFill>
                  <a:schemeClr val="dk1"/>
                </a:solidFill>
              </a:rPr>
              <a:t>Cisco, with whom we conducted an Innovation Challenge for Internet of Things, Analytics and Big Data</a:t>
            </a:r>
          </a:p>
          <a:p>
            <a:pPr marL="685800" lvl="0" indent="-228600" rtl="0">
              <a:spcBef>
                <a:spcPts val="400"/>
              </a:spcBef>
              <a:buClr>
                <a:schemeClr val="dk1"/>
              </a:buClr>
              <a:buSzPct val="100000"/>
              <a:buAutoNum type="arabicPeriod"/>
            </a:pPr>
            <a:r>
              <a:rPr lang="en" sz="1200">
                <a:solidFill>
                  <a:schemeClr val="dk1"/>
                </a:solidFill>
              </a:rPr>
              <a:t>And we have a partnership with the College of Engineering at the University of Illinois at Urbana-Champaign, to help connect Booth students with their engineering students and support commercialization and entrepreneurships in the region</a:t>
            </a:r>
          </a:p>
        </p:txBody>
      </p:sp>
      <p:sp>
        <p:nvSpPr>
          <p:cNvPr id="114" name="Shape 114"/>
          <p:cNvSpPr txBox="1">
            <a:spLocks noGrp="1"/>
          </p:cNvSpPr>
          <p:nvPr>
            <p:ph type="sldNum" idx="12"/>
          </p:nvPr>
        </p:nvSpPr>
        <p:spPr>
          <a:xfrm>
            <a:off x="3885579" y="8684925"/>
            <a:ext cx="2970868" cy="457513"/>
          </a:xfrm>
          <a:prstGeom prst="rect">
            <a:avLst/>
          </a:prstGeom>
          <a:noFill/>
          <a:ln>
            <a:noFill/>
          </a:ln>
        </p:spPr>
        <p:txBody>
          <a:bodyPr lIns="89800" tIns="44875" rIns="89800" bIns="44875"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12</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98249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4" name="Shape 124"/>
          <p:cNvSpPr txBox="1">
            <a:spLocks noGrp="1"/>
          </p:cNvSpPr>
          <p:nvPr>
            <p:ph type="body" idx="1"/>
          </p:nvPr>
        </p:nvSpPr>
        <p:spPr>
          <a:xfrm>
            <a:off x="684869" y="4344027"/>
            <a:ext cx="5488200" cy="4113000"/>
          </a:xfrm>
          <a:prstGeom prst="rect">
            <a:avLst/>
          </a:prstGeom>
          <a:noFill/>
          <a:ln>
            <a:noFill/>
          </a:ln>
        </p:spPr>
        <p:txBody>
          <a:bodyPr lIns="89800" tIns="44875" rIns="89800" bIns="44875"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Talking Points:</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The goals of the Chicago Innovation Exchange include helping entrepreneurs launch new ventures, and commercialize novel technologies and products. </a:t>
            </a:r>
          </a:p>
          <a:p>
            <a:pPr marL="673100" marR="0" lvl="1"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We are open to innovation of all kinds, but we’re particularly focused on using science, innovation and entrepreneurship to develop solutions to a variety of societal challenges including improvements in the way we generate and store energy, conserve and treat water, compute and analyze data, provide healthcare, educate our youth and maximize our economy.</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As I mentioned, we’re collaborating with Illinois research institutions to leverage common resources</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One of our main goals is to really help elevate Chicago and the Midwest region as a global destination for entrepreneurship and innovation talent</a:t>
            </a: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p:txBody>
      </p:sp>
      <p:sp>
        <p:nvSpPr>
          <p:cNvPr id="125" name="Shape 125"/>
          <p:cNvSpPr txBox="1">
            <a:spLocks noGrp="1"/>
          </p:cNvSpPr>
          <p:nvPr>
            <p:ph type="sldNum" idx="12"/>
          </p:nvPr>
        </p:nvSpPr>
        <p:spPr>
          <a:xfrm>
            <a:off x="3885579" y="8684925"/>
            <a:ext cx="2970899" cy="457500"/>
          </a:xfrm>
          <a:prstGeom prst="rect">
            <a:avLst/>
          </a:prstGeom>
          <a:noFill/>
          <a:ln>
            <a:noFill/>
          </a:ln>
        </p:spPr>
        <p:txBody>
          <a:bodyPr lIns="89800" tIns="44875" rIns="89800" bIns="44875"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13</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79519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3" name="Shape 133"/>
          <p:cNvSpPr txBox="1">
            <a:spLocks noGrp="1"/>
          </p:cNvSpPr>
          <p:nvPr>
            <p:ph type="body" idx="1"/>
          </p:nvPr>
        </p:nvSpPr>
        <p:spPr>
          <a:xfrm>
            <a:off x="684869" y="4344027"/>
            <a:ext cx="5488263" cy="4112925"/>
          </a:xfrm>
          <a:prstGeom prst="rect">
            <a:avLst/>
          </a:prstGeom>
          <a:noFill/>
          <a:ln>
            <a:noFill/>
          </a:ln>
        </p:spPr>
        <p:txBody>
          <a:bodyPr lIns="89800" tIns="44875" rIns="89800" bIns="44875"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Talking Points: </a:t>
            </a:r>
          </a:p>
          <a:p>
            <a:pPr marL="0" marR="0" lvl="0" indent="0" algn="l" rtl="0">
              <a:spcBef>
                <a:spcPts val="40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400"/>
              </a:spcBef>
              <a:spcAft>
                <a:spcPts val="0"/>
              </a:spcAft>
              <a:buSzPct val="25000"/>
              <a:buNone/>
            </a:pPr>
            <a:r>
              <a:rPr lang="en" sz="1200" b="0" i="0" u="none" strike="noStrike" cap="none">
                <a:solidFill>
                  <a:schemeClr val="dk1"/>
                </a:solidFill>
                <a:latin typeface="Arial"/>
                <a:ea typeface="Arial"/>
                <a:cs typeface="Arial"/>
                <a:sym typeface="Arial"/>
              </a:rPr>
              <a:t>The Chicago Innovation Exchange offers a wide range of resources: </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Incubator, co-working and accelerator space – since we opened 2 months ago, we’ve accepted more than 320 members and are preparing to accept our next cohort for the business incubator, which will bring us up to a dozen companies with more than 40 people working on those businesses</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Connection to experts-in-residence, mentors who offer their time and advice to help our entrepreneurs reach the next milestone</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Opportunities through our partners, like the Chicago Public Health Department, who we’ve partnered with to create the CIE Healthy Chicago Innovation Challenge – which invites students to propose solutions to Urban Health challenge</a:t>
            </a:r>
          </a:p>
          <a:p>
            <a:pPr marL="228600" marR="0" lvl="0" indent="-228600" algn="l" rtl="0">
              <a:spcBef>
                <a:spcPts val="400"/>
              </a:spcBef>
              <a:spcAft>
                <a:spcPts val="0"/>
              </a:spcAft>
              <a:buClr>
                <a:schemeClr val="dk1"/>
              </a:buClr>
              <a:buSzPct val="100000"/>
              <a:buFont typeface="Arial"/>
              <a:buAutoNum type="arabicPeriod"/>
            </a:pPr>
            <a:r>
              <a:rPr lang="en" sz="1200" b="0" i="0" u="none" strike="noStrike" cap="none">
                <a:solidFill>
                  <a:schemeClr val="dk1"/>
                </a:solidFill>
                <a:latin typeface="Arial"/>
                <a:ea typeface="Arial"/>
                <a:cs typeface="Arial"/>
                <a:sym typeface="Arial"/>
              </a:rPr>
              <a:t>And our $20 million Innovation Fund, which helps companies bridge the “Valley of Death” between basic research funded by the government and venture investment from outside investors whi</a:t>
            </a:r>
            <a:r>
              <a:rPr lang="en" sz="1200">
                <a:solidFill>
                  <a:schemeClr val="dk1"/>
                </a:solidFill>
              </a:rPr>
              <a:t>ch I will touch on later</a:t>
            </a:r>
          </a:p>
        </p:txBody>
      </p:sp>
      <p:sp>
        <p:nvSpPr>
          <p:cNvPr id="134" name="Shape 134"/>
          <p:cNvSpPr txBox="1">
            <a:spLocks noGrp="1"/>
          </p:cNvSpPr>
          <p:nvPr>
            <p:ph type="sldNum" idx="12"/>
          </p:nvPr>
        </p:nvSpPr>
        <p:spPr>
          <a:xfrm>
            <a:off x="3885579" y="8684925"/>
            <a:ext cx="2970868" cy="457513"/>
          </a:xfrm>
          <a:prstGeom prst="rect">
            <a:avLst/>
          </a:prstGeom>
          <a:noFill/>
          <a:ln>
            <a:noFill/>
          </a:ln>
        </p:spPr>
        <p:txBody>
          <a:bodyPr lIns="89800" tIns="44875" rIns="89800" bIns="44875"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14</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1200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4869" y="4344027"/>
            <a:ext cx="5488263" cy="4112925"/>
          </a:xfrm>
          <a:prstGeom prst="rect">
            <a:avLst/>
          </a:prstGeom>
          <a:noFill/>
          <a:ln>
            <a:noFill/>
          </a:ln>
        </p:spPr>
        <p:txBody>
          <a:bodyPr lIns="89800" tIns="89800" rIns="89800" bIns="89800" anchor="ctr" anchorCtr="0">
            <a:noAutofit/>
          </a:bodyPr>
          <a:lstStyle/>
          <a:p>
            <a:pPr lvl="0">
              <a:spcBef>
                <a:spcPts val="0"/>
              </a:spcBef>
              <a:buNone/>
            </a:pPr>
            <a:r>
              <a:rPr lang="en"/>
              <a:t>Talking points: </a:t>
            </a:r>
          </a:p>
          <a:p>
            <a:pPr marL="457200" lvl="0" indent="-228600" rtl="0">
              <a:spcBef>
                <a:spcPts val="0"/>
              </a:spcBef>
              <a:buAutoNum type="arabicPeriod"/>
            </a:pPr>
            <a:r>
              <a:rPr lang="en"/>
              <a:t>Our digital fabrication lab provides CIE members the tools they need to translate between digital and physical design. </a:t>
            </a:r>
          </a:p>
          <a:p>
            <a:pPr marL="457200" lvl="0" indent="-228600" rtl="0">
              <a:spcBef>
                <a:spcPts val="0"/>
              </a:spcBef>
              <a:buAutoNum type="arabicPeriod"/>
            </a:pPr>
            <a:r>
              <a:rPr lang="en"/>
              <a:t>Entrepreneurs can create models or prototypes, turning their idea into physical objects that they can share, test, and perfect. </a:t>
            </a:r>
          </a:p>
          <a:p>
            <a:pPr marL="457200" lvl="0" indent="-228600" rtl="0">
              <a:spcBef>
                <a:spcPts val="0"/>
              </a:spcBef>
              <a:buAutoNum type="arabicPeriod"/>
            </a:pPr>
            <a:r>
              <a:rPr lang="en"/>
              <a:t>We have several of our Incubator companies using the Fab Lab, including Anansi, a physical safety device that is prototyping their wearable in the Fab Lab and about to compete in Polsky Center’s New Venture Challenge finals. </a:t>
            </a:r>
          </a:p>
          <a:p>
            <a:pPr marL="457200" lvl="0" indent="-228600" rtl="0">
              <a:spcBef>
                <a:spcPts val="0"/>
              </a:spcBef>
              <a:buAutoNum type="arabicPeriod"/>
            </a:pPr>
            <a:r>
              <a:rPr lang="en"/>
              <a:t>SonicLQ, a company working out of Argonne National Labs that uses sound waves to discover where cold and hot air is spilling from buildings, prototyped their handheld device in our Fab Lab that was used in the Clean Energy Trust Challenge. </a:t>
            </a:r>
          </a:p>
          <a:p>
            <a:pPr marL="457200" lvl="0" indent="-228600" rtl="0">
              <a:spcBef>
                <a:spcPts val="0"/>
              </a:spcBef>
              <a:buAutoNum type="arabicPeriod"/>
            </a:pPr>
            <a:r>
              <a:rPr lang="en"/>
              <a:t>We’ve also seen the Fab Lab of interest to UChicago medicine, which is what you see pictured above with a 3D digital model of a cancer of the head of the pancreas. </a:t>
            </a:r>
          </a:p>
          <a:p>
            <a:pPr lvl="0" rtl="0">
              <a:spcBef>
                <a:spcPts val="0"/>
              </a:spcBef>
              <a:buNone/>
            </a:pPr>
            <a:endParaRPr sz="1100">
              <a:solidFill>
                <a:schemeClr val="dk1"/>
              </a:solidFill>
            </a:endParaRPr>
          </a:p>
          <a:p>
            <a:pPr lvl="0">
              <a:spcBef>
                <a:spcPts val="0"/>
              </a:spcBef>
              <a:buNone/>
            </a:pPr>
            <a:endParaRPr/>
          </a:p>
        </p:txBody>
      </p:sp>
      <p:sp>
        <p:nvSpPr>
          <p:cNvPr id="142" name="Shape 142"/>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2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4869" y="4344027"/>
            <a:ext cx="5488200" cy="4113000"/>
          </a:xfrm>
          <a:prstGeom prst="rect">
            <a:avLst/>
          </a:prstGeom>
          <a:noFill/>
          <a:ln>
            <a:noFill/>
          </a:ln>
        </p:spPr>
        <p:txBody>
          <a:bodyPr lIns="89800" tIns="89800" rIns="89800" bIns="89800" anchor="ctr" anchorCtr="0">
            <a:noAutofit/>
          </a:bodyPr>
          <a:lstStyle/>
          <a:p>
            <a:pPr lvl="0">
              <a:spcBef>
                <a:spcPts val="0"/>
              </a:spcBef>
              <a:buNone/>
            </a:pPr>
            <a:r>
              <a:rPr lang="en"/>
              <a:t>Talking Points: </a:t>
            </a:r>
          </a:p>
          <a:p>
            <a:pPr lvl="0">
              <a:spcBef>
                <a:spcPts val="0"/>
              </a:spcBef>
              <a:buNone/>
            </a:pPr>
            <a:endParaRPr/>
          </a:p>
          <a:p>
            <a:pPr marL="457200" lvl="0" indent="-228600" rtl="0">
              <a:spcBef>
                <a:spcPts val="0"/>
              </a:spcBef>
              <a:buAutoNum type="arabicPeriod"/>
            </a:pPr>
            <a:r>
              <a:rPr lang="en"/>
              <a:t>Stress that these numbers have happened just over the past 18 months, and they are growing every day. </a:t>
            </a:r>
          </a:p>
        </p:txBody>
      </p:sp>
      <p:sp>
        <p:nvSpPr>
          <p:cNvPr id="153" name="Shape 153"/>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29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solidFill>
                  <a:schemeClr val="dk1"/>
                </a:solidFill>
              </a:rPr>
              <a:t>Talking points: </a:t>
            </a:r>
          </a:p>
          <a:p>
            <a:pPr lvl="0">
              <a:spcBef>
                <a:spcPts val="0"/>
              </a:spcBef>
              <a:buNone/>
            </a:pPr>
            <a:endParaRPr sz="1400">
              <a:solidFill>
                <a:schemeClr val="dk1"/>
              </a:solidFill>
            </a:endParaRPr>
          </a:p>
          <a:p>
            <a:pPr marL="457200" lvl="0" indent="-317500" rtl="0">
              <a:spcBef>
                <a:spcPts val="0"/>
              </a:spcBef>
              <a:buClr>
                <a:schemeClr val="dk1"/>
              </a:buClr>
              <a:buSzPct val="100000"/>
              <a:buAutoNum type="arabicPeriod"/>
            </a:pPr>
            <a:r>
              <a:rPr lang="en" sz="1400">
                <a:solidFill>
                  <a:schemeClr val="dk1"/>
                </a:solidFill>
              </a:rPr>
              <a:t>We also have an extremely diverse membership base with only 43% of our population white and 22% African American, 20% Asian, 12% Multiracial, and 3% Latino. </a:t>
            </a:r>
          </a:p>
          <a:p>
            <a:pPr marL="457200" lvl="0" indent="-317500" rtl="0">
              <a:spcBef>
                <a:spcPts val="0"/>
              </a:spcBef>
              <a:buClr>
                <a:schemeClr val="dk1"/>
              </a:buClr>
              <a:buSzPct val="100000"/>
              <a:buAutoNum type="arabicPeriod"/>
            </a:pPr>
            <a:r>
              <a:rPr lang="en" sz="1400">
                <a:solidFill>
                  <a:schemeClr val="dk1"/>
                </a:solidFill>
              </a:rPr>
              <a:t>Also 9 of our 20 incubator companies have women leaders. </a:t>
            </a:r>
          </a:p>
          <a:p>
            <a:pPr marL="457200" lvl="0" indent="-317500" rtl="0">
              <a:spcBef>
                <a:spcPts val="0"/>
              </a:spcBef>
              <a:buClr>
                <a:schemeClr val="dk1"/>
              </a:buClr>
              <a:buSzPct val="100000"/>
              <a:buAutoNum type="arabicPeriod"/>
            </a:pPr>
            <a:r>
              <a:rPr lang="en" sz="1400">
                <a:solidFill>
                  <a:schemeClr val="dk1"/>
                </a:solidFill>
              </a:rPr>
              <a:t>We recently had Demetria from the U.S. Department of Commerce, Minority Business Development Agency, tour the CIE and said that she has been to almost 50 centers similar to ours, and we are by far the most diverse. </a:t>
            </a:r>
          </a:p>
        </p:txBody>
      </p:sp>
    </p:spTree>
    <p:extLst>
      <p:ext uri="{BB962C8B-B14F-4D97-AF65-F5344CB8AC3E}">
        <p14:creationId xmlns:p14="http://schemas.microsoft.com/office/powerpoint/2010/main" val="158238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lvl="0" rtl="0">
              <a:spcBef>
                <a:spcPts val="0"/>
              </a:spcBef>
              <a:buClr>
                <a:schemeClr val="dk1"/>
              </a:buClr>
              <a:buFont typeface="Arial"/>
              <a:buNone/>
            </a:pPr>
            <a:r>
              <a:rPr lang="en">
                <a:solidFill>
                  <a:schemeClr val="dk1"/>
                </a:solidFill>
              </a:rPr>
              <a:t>Talking points: </a:t>
            </a:r>
          </a:p>
          <a:p>
            <a:pPr marL="457200" lvl="0" indent="-228600" rtl="0">
              <a:spcBef>
                <a:spcPts val="0"/>
              </a:spcBef>
              <a:buClr>
                <a:schemeClr val="dk1"/>
              </a:buClr>
              <a:buAutoNum type="arabicPeriod"/>
            </a:pPr>
            <a:r>
              <a:rPr lang="en">
                <a:solidFill>
                  <a:schemeClr val="dk1"/>
                </a:solidFill>
              </a:rPr>
              <a:t>One of the exciting things about our diversity is it is what attracted Megan Smith, the CTO of the United States to come to the CIE while in town. She toured the CIE and lead a roundtable discussion on the importance of diversity in tech, sharing her experience and insights to a room full of community partners and startups. </a:t>
            </a:r>
          </a:p>
          <a:p>
            <a:pPr marL="457200" lvl="0" indent="-228600" rtl="0">
              <a:spcBef>
                <a:spcPts val="0"/>
              </a:spcBef>
              <a:buClr>
                <a:schemeClr val="dk1"/>
              </a:buClr>
              <a:buAutoNum type="arabicPeriod"/>
            </a:pPr>
            <a:r>
              <a:rPr lang="en">
                <a:solidFill>
                  <a:schemeClr val="dk1"/>
                </a:solidFill>
              </a:rPr>
              <a:t>We also recently hosted events such as the University of Chicago Convening on Urban Data Science and Obama Foundation’s announcement of Michael Strautmanis. Both brought leadership from all over to the CIE.  </a:t>
            </a:r>
          </a:p>
        </p:txBody>
      </p:sp>
      <p:sp>
        <p:nvSpPr>
          <p:cNvPr id="185" name="Shape 1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6302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4869" y="4344027"/>
            <a:ext cx="5488263" cy="4112925"/>
          </a:xfrm>
          <a:prstGeom prst="rect">
            <a:avLst/>
          </a:prstGeom>
          <a:noFill/>
          <a:ln>
            <a:noFill/>
          </a:ln>
        </p:spPr>
        <p:txBody>
          <a:bodyPr lIns="89800" tIns="89800" rIns="89800" bIns="89800" anchor="ctr" anchorCtr="0">
            <a:noAutofit/>
          </a:bodyPr>
          <a:lstStyle/>
          <a:p>
            <a:pPr lvl="0">
              <a:spcBef>
                <a:spcPts val="0"/>
              </a:spcBef>
              <a:buNone/>
            </a:pPr>
            <a:r>
              <a:rPr lang="en"/>
              <a:t>Talking points: </a:t>
            </a:r>
          </a:p>
          <a:p>
            <a:pPr lvl="0">
              <a:spcBef>
                <a:spcPts val="0"/>
              </a:spcBef>
              <a:buNone/>
            </a:pPr>
            <a:endParaRPr/>
          </a:p>
          <a:p>
            <a:pPr marL="457200" lvl="0" indent="-228600" rtl="0">
              <a:spcBef>
                <a:spcPts val="0"/>
              </a:spcBef>
              <a:buAutoNum type="arabicPeriod"/>
            </a:pPr>
            <a:r>
              <a:rPr lang="en"/>
              <a:t>The University of Chicago Innovation Fund is a $20M fund that invests in early business development and proof-of-concept work for ventures created by faculty, students, and staff. </a:t>
            </a:r>
          </a:p>
          <a:p>
            <a:pPr marL="457200" lvl="0" indent="-228600" rtl="0">
              <a:spcBef>
                <a:spcPts val="0"/>
              </a:spcBef>
              <a:buAutoNum type="arabicPeriod"/>
            </a:pPr>
            <a:r>
              <a:rPr lang="en"/>
              <a:t>The fund is managed by CIE in partnership with UChicagoTech and Polsky Center for Entrepreneurship. </a:t>
            </a:r>
          </a:p>
          <a:p>
            <a:pPr marL="457200" lvl="0" indent="-228600" rtl="0">
              <a:spcBef>
                <a:spcPts val="0"/>
              </a:spcBef>
              <a:buAutoNum type="arabicPeriod"/>
            </a:pPr>
            <a:r>
              <a:rPr lang="en"/>
              <a:t>The fund focuses on commercializing early stage research and supporting emerging companies at the University and its affiliates, Argonne National Laboratory, Fermi National Accelerator Laboratory, and the Marine Biological Laboratory. The fund supports projects with high potential for societal and commercial impact, helping to bridge the gap between basic research funding and commercial investment. </a:t>
            </a:r>
          </a:p>
        </p:txBody>
      </p:sp>
      <p:sp>
        <p:nvSpPr>
          <p:cNvPr id="195" name="Shape 195"/>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2304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4869" y="4344027"/>
            <a:ext cx="5488263" cy="4112925"/>
          </a:xfrm>
          <a:prstGeom prst="rect">
            <a:avLst/>
          </a:prstGeom>
          <a:noFill/>
          <a:ln>
            <a:noFill/>
          </a:ln>
        </p:spPr>
        <p:txBody>
          <a:bodyPr lIns="89800" tIns="89800" rIns="89800" bIns="89800" anchor="ctr" anchorCtr="0">
            <a:noAutofit/>
          </a:bodyPr>
          <a:lstStyle/>
          <a:p>
            <a:pPr lvl="0">
              <a:spcBef>
                <a:spcPts val="0"/>
              </a:spcBef>
              <a:buNone/>
            </a:pPr>
            <a:r>
              <a:rPr lang="en"/>
              <a:t>Talking Points: </a:t>
            </a:r>
          </a:p>
          <a:p>
            <a:pPr lvl="0">
              <a:spcBef>
                <a:spcPts val="0"/>
              </a:spcBef>
              <a:buNone/>
            </a:pPr>
            <a:endParaRPr/>
          </a:p>
          <a:p>
            <a:pPr marL="457200" lvl="0" indent="-228600" rtl="0">
              <a:spcBef>
                <a:spcPts val="0"/>
              </a:spcBef>
              <a:buAutoNum type="arabicPeriod"/>
            </a:pPr>
            <a:r>
              <a:rPr lang="en"/>
              <a:t>The Innovation Fund Associates are a group of students that act as venture capital associates and run diligence on the Innovation Fund companies. They: </a:t>
            </a:r>
          </a:p>
          <a:p>
            <a:pPr marL="914400" lvl="1" indent="-228600" rtl="0">
              <a:spcBef>
                <a:spcPts val="0"/>
              </a:spcBef>
              <a:buAutoNum type="alphaLcPeriod"/>
            </a:pPr>
            <a:r>
              <a:rPr lang="en"/>
              <a:t>Generate market-based feedback</a:t>
            </a:r>
          </a:p>
          <a:p>
            <a:pPr marL="914400" lvl="1" indent="-228600" rtl="0">
              <a:spcBef>
                <a:spcPts val="0"/>
              </a:spcBef>
              <a:buAutoNum type="alphaLcPeriod"/>
            </a:pPr>
            <a:r>
              <a:rPr lang="en"/>
              <a:t>Assess IP/concept and potential financial returns</a:t>
            </a:r>
          </a:p>
          <a:p>
            <a:pPr marL="914400" lvl="1" indent="-228600" rtl="0">
              <a:spcBef>
                <a:spcPts val="0"/>
              </a:spcBef>
              <a:buAutoNum type="alphaLcPeriod"/>
            </a:pPr>
            <a:r>
              <a:rPr lang="en"/>
              <a:t>Identify critical issues</a:t>
            </a:r>
          </a:p>
          <a:p>
            <a:pPr marL="914400" lvl="1" indent="-228600" rtl="0">
              <a:spcBef>
                <a:spcPts val="0"/>
              </a:spcBef>
              <a:buAutoNum type="alphaLcPeriod"/>
            </a:pPr>
            <a:r>
              <a:rPr lang="en"/>
              <a:t>Validate the path to market</a:t>
            </a:r>
          </a:p>
          <a:p>
            <a:pPr marL="914400" lvl="1" indent="-228600" rtl="0">
              <a:spcBef>
                <a:spcPts val="0"/>
              </a:spcBef>
              <a:buAutoNum type="alphaLcPeriod"/>
            </a:pPr>
            <a:r>
              <a:rPr lang="en"/>
              <a:t>Co-develop technical, business, funding, and talent plans</a:t>
            </a:r>
          </a:p>
          <a:p>
            <a:pPr marL="0" lvl="0" indent="0" rtl="0">
              <a:spcBef>
                <a:spcPts val="0"/>
              </a:spcBef>
              <a:buNone/>
            </a:pPr>
            <a:r>
              <a:rPr lang="en"/>
              <a:t>2. The teams come together from schools across campus including Chicago Booth, PhD &amp; Post-Doc students, Harris School, Law School, and students from the College </a:t>
            </a:r>
          </a:p>
          <a:p>
            <a:pPr marL="0" lvl="0" indent="0" rtl="0">
              <a:spcBef>
                <a:spcPts val="0"/>
              </a:spcBef>
              <a:buNone/>
            </a:pPr>
            <a:r>
              <a:rPr lang="en"/>
              <a:t>3. The students receive robust training </a:t>
            </a:r>
          </a:p>
          <a:p>
            <a:pPr lvl="0">
              <a:spcBef>
                <a:spcPts val="0"/>
              </a:spcBef>
              <a:buNone/>
            </a:pPr>
            <a:endParaRPr/>
          </a:p>
        </p:txBody>
      </p:sp>
      <p:sp>
        <p:nvSpPr>
          <p:cNvPr id="209" name="Shape 209"/>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6798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49"/>
            <a:ext cx="5486399" cy="3600450"/>
          </a:xfrm>
          <a:prstGeom prst="rect">
            <a:avLst/>
          </a:prstGeom>
          <a:noFill/>
          <a:ln>
            <a:noFill/>
          </a:ln>
        </p:spPr>
        <p:txBody>
          <a:bodyPr lIns="91075" tIns="91075" rIns="91075" bIns="91075" anchor="t" anchorCtr="0">
            <a:noAutofit/>
          </a:bodyPr>
          <a:lstStyle/>
          <a:p>
            <a:pPr lvl="0" rtl="0">
              <a:spcBef>
                <a:spcPts val="0"/>
              </a:spcBef>
              <a:buNone/>
            </a:pPr>
            <a:r>
              <a:rPr lang="en">
                <a:solidFill>
                  <a:schemeClr val="dk1"/>
                </a:solidFill>
              </a:rPr>
              <a:t>Talking Points: </a:t>
            </a:r>
          </a:p>
          <a:p>
            <a:pPr lvl="0" rtl="0">
              <a:spcBef>
                <a:spcPts val="0"/>
              </a:spcBef>
              <a:buNone/>
            </a:pPr>
            <a:endParaRPr>
              <a:solidFill>
                <a:schemeClr val="dk1"/>
              </a:solidFill>
            </a:endParaRPr>
          </a:p>
          <a:p>
            <a:pPr marL="457200" lvl="0" indent="-228600" rtl="0">
              <a:spcBef>
                <a:spcPts val="0"/>
              </a:spcBef>
              <a:buClr>
                <a:schemeClr val="dk1"/>
              </a:buClr>
              <a:buAutoNum type="arabicPeriod"/>
            </a:pPr>
            <a:r>
              <a:rPr lang="en">
                <a:solidFill>
                  <a:schemeClr val="dk1"/>
                </a:solidFill>
              </a:rPr>
              <a:t>RiMO Therapeutics was the first startup to receive our UCGo! Startup License, which is an optional, standardized license agreement that was created in partnership with UChicagoTech, to increase entrepreneurship at the University. </a:t>
            </a:r>
          </a:p>
          <a:p>
            <a:pPr marL="457200" lvl="0" indent="-228600" rtl="0">
              <a:spcBef>
                <a:spcPts val="0"/>
              </a:spcBef>
              <a:buClr>
                <a:schemeClr val="dk1"/>
              </a:buClr>
              <a:buAutoNum type="arabicPeriod"/>
            </a:pPr>
            <a:r>
              <a:rPr lang="en">
                <a:solidFill>
                  <a:schemeClr val="dk1"/>
                </a:solidFill>
              </a:rPr>
              <a:t>The license agreement streamlines and simplifies the process for licensing University intellectual property and shortens the timeline for companies to have the ability to launch and minimizes legal costs. </a:t>
            </a:r>
          </a:p>
        </p:txBody>
      </p:sp>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7272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dirty="0" smtClean="0">
                <a:solidFill>
                  <a:schemeClr val="tx1"/>
                </a:solidFill>
                <a:effectLst/>
                <a:latin typeface="+mn-lt"/>
                <a:ea typeface="+mn-ea"/>
                <a:cs typeface="+mn-cs"/>
              </a:rPr>
              <a:t>Innovation is becoming a ubiquitous term, with every startup, firm, nonprofit and even bureaucracies claiming to hold the key to innovation. </a:t>
            </a:r>
          </a:p>
          <a:p>
            <a:pPr marL="171450" indent="-171450">
              <a:buFont typeface="Arial"/>
              <a:buChar char="•"/>
            </a:pPr>
            <a:r>
              <a:rPr lang="en-US" sz="1200" kern="1200" dirty="0" smtClean="0">
                <a:solidFill>
                  <a:schemeClr val="tx1"/>
                </a:solidFill>
                <a:effectLst/>
                <a:latin typeface="+mn-lt"/>
                <a:ea typeface="+mn-ea"/>
                <a:cs typeface="+mn-cs"/>
              </a:rPr>
              <a:t>However, universities approach innovation differently. </a:t>
            </a:r>
          </a:p>
          <a:p>
            <a:pPr marL="171450" indent="-171450">
              <a:buFont typeface="Arial"/>
              <a:buChar char="•"/>
            </a:pPr>
            <a:r>
              <a:rPr lang="en-US" sz="1200" kern="1200" dirty="0" smtClean="0">
                <a:solidFill>
                  <a:schemeClr val="tx1"/>
                </a:solidFill>
                <a:effectLst/>
                <a:latin typeface="+mn-lt"/>
                <a:ea typeface="+mn-ea"/>
                <a:cs typeface="+mn-cs"/>
              </a:rPr>
              <a:t>One unique element is that we focus on basic research as the engine of discovery. Basic research can be the base of the entrepreneurial pipeline, which supports breakthroughs in other areas and industries: from fundamental research in computer science to the size of the iPhone in your pocket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3</a:t>
            </a:fld>
            <a:endParaRPr lang="en-US"/>
          </a:p>
        </p:txBody>
      </p:sp>
    </p:spTree>
    <p:extLst>
      <p:ext uri="{BB962C8B-B14F-4D97-AF65-F5344CB8AC3E}">
        <p14:creationId xmlns:p14="http://schemas.microsoft.com/office/powerpoint/2010/main" val="4018626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400">
                <a:solidFill>
                  <a:schemeClr val="dk1"/>
                </a:solidFill>
              </a:rPr>
              <a:t>Talking Points: </a:t>
            </a:r>
          </a:p>
          <a:p>
            <a:pPr marL="457200" lvl="0" indent="-317500" rtl="0">
              <a:spcBef>
                <a:spcPts val="0"/>
              </a:spcBef>
              <a:buClr>
                <a:schemeClr val="dk1"/>
              </a:buClr>
              <a:buSzPct val="100000"/>
              <a:buAutoNum type="arabicPeriod"/>
            </a:pPr>
            <a:r>
              <a:rPr lang="en" sz="1400">
                <a:solidFill>
                  <a:schemeClr val="dk1"/>
                </a:solidFill>
              </a:rPr>
              <a:t>Twice per year we hold our finals, and our Spring 2016 Finals will be held June 1 at the CIE. </a:t>
            </a:r>
          </a:p>
          <a:p>
            <a:pPr marL="457200" lvl="0" indent="-317500" rtl="0">
              <a:spcBef>
                <a:spcPts val="0"/>
              </a:spcBef>
              <a:buClr>
                <a:schemeClr val="dk1"/>
              </a:buClr>
              <a:buSzPct val="100000"/>
              <a:buAutoNum type="arabicPeriod"/>
            </a:pPr>
            <a:r>
              <a:rPr lang="en" sz="1400">
                <a:solidFill>
                  <a:schemeClr val="dk1"/>
                </a:solidFill>
              </a:rPr>
              <a:t>Our Five Finalists will compete for a portion of our fund. This is only the second year we’ve opened it to the public, and this year we have the Inc. Editor in Chief as the keynote.  </a:t>
            </a:r>
          </a:p>
          <a:p>
            <a:pPr marL="0" lvl="0" indent="0" rtl="0">
              <a:spcBef>
                <a:spcPts val="0"/>
              </a:spcBef>
              <a:buNone/>
            </a:pPr>
            <a:endParaRPr sz="1400">
              <a:solidFill>
                <a:schemeClr val="dk1"/>
              </a:solidFill>
            </a:endParaRPr>
          </a:p>
          <a:p>
            <a:pPr marL="0" lvl="0" indent="0" rtl="0">
              <a:spcBef>
                <a:spcPts val="0"/>
              </a:spcBef>
              <a:buNone/>
            </a:pPr>
            <a:r>
              <a:rPr lang="en" sz="1400" i="1">
                <a:solidFill>
                  <a:schemeClr val="dk1"/>
                </a:solidFill>
              </a:rPr>
              <a:t>Note: these are very simplified notes on the teams, but if you plan to really touch on them, I can give more details. This is given more for potential questions. </a:t>
            </a:r>
          </a:p>
          <a:p>
            <a:pPr marL="0" lvl="0" indent="0" rtl="0">
              <a:spcBef>
                <a:spcPts val="0"/>
              </a:spcBef>
              <a:buNone/>
            </a:pPr>
            <a:endParaRPr sz="1400">
              <a:solidFill>
                <a:schemeClr val="dk1"/>
              </a:solidFill>
            </a:endParaRPr>
          </a:p>
          <a:p>
            <a:pPr marL="914400" lvl="1" indent="-317500" rtl="0">
              <a:spcBef>
                <a:spcPts val="0"/>
              </a:spcBef>
              <a:buClr>
                <a:schemeClr val="dk1"/>
              </a:buClr>
              <a:buSzPct val="100000"/>
              <a:buAutoNum type="alphaLcPeriod"/>
            </a:pPr>
            <a:r>
              <a:rPr lang="en" sz="1400">
                <a:solidFill>
                  <a:schemeClr val="dk1"/>
                </a:solidFill>
              </a:rPr>
              <a:t>BallotReady (online voting guide) - Harris School </a:t>
            </a:r>
          </a:p>
          <a:p>
            <a:pPr marL="914400" lvl="1" indent="-317500" rtl="0">
              <a:spcBef>
                <a:spcPts val="0"/>
              </a:spcBef>
              <a:buClr>
                <a:schemeClr val="dk1"/>
              </a:buClr>
              <a:buSzPct val="100000"/>
              <a:buAutoNum type="alphaLcPeriod"/>
            </a:pPr>
            <a:r>
              <a:rPr lang="en" sz="1400">
                <a:solidFill>
                  <a:schemeClr val="dk1"/>
                </a:solidFill>
              </a:rPr>
              <a:t>Beige Therapeutics (therapeutic treatment for obesity) - UChicago Medicine and Illinois Institute for Technology </a:t>
            </a:r>
          </a:p>
          <a:p>
            <a:pPr marL="914400" lvl="1" indent="-317500" rtl="0">
              <a:spcBef>
                <a:spcPts val="0"/>
              </a:spcBef>
              <a:buClr>
                <a:schemeClr val="dk1"/>
              </a:buClr>
              <a:buSzPct val="100000"/>
              <a:buAutoNum type="alphaLcPeriod"/>
            </a:pPr>
            <a:r>
              <a:rPr lang="en" sz="1400">
                <a:solidFill>
                  <a:schemeClr val="dk1"/>
                </a:solidFill>
              </a:rPr>
              <a:t>Infrared Polymerase Chain Reaction (formerly Nucleic acid detection - developing cheap, highly mobile, and low energy methods for precise detection and rapid diagnosis of new contagions)  - Physical Sciences Division</a:t>
            </a:r>
          </a:p>
          <a:p>
            <a:pPr marL="914400" lvl="1" indent="-317500" rtl="0">
              <a:spcBef>
                <a:spcPts val="0"/>
              </a:spcBef>
              <a:buClr>
                <a:schemeClr val="dk1"/>
              </a:buClr>
              <a:buSzPct val="100000"/>
              <a:buAutoNum type="alphaLcPeriod"/>
            </a:pPr>
            <a:r>
              <a:rPr lang="en" sz="1400">
                <a:solidFill>
                  <a:schemeClr val="dk1"/>
                </a:solidFill>
              </a:rPr>
              <a:t>Minimally Invasive Electron Radiation Therapy (irradicate cancers that are difficult to treat with x-rays, such as bone metastasis, tumors near the spine, and inoperable tumors) - Argonne National Laboratory </a:t>
            </a:r>
          </a:p>
          <a:p>
            <a:pPr marL="914400" lvl="1" indent="-317500" rtl="0">
              <a:spcBef>
                <a:spcPts val="0"/>
              </a:spcBef>
              <a:buClr>
                <a:schemeClr val="dk1"/>
              </a:buClr>
              <a:buSzPct val="100000"/>
              <a:buAutoNum type="alphaLcPeriod"/>
            </a:pPr>
            <a:r>
              <a:rPr lang="en" sz="1400">
                <a:solidFill>
                  <a:schemeClr val="dk1"/>
                </a:solidFill>
              </a:rPr>
              <a:t>Rzhetsky Language Science (“text” filter” technology that uses a mathematical representation of a significant body of text that captures the native relationships between words and can help users tune their writing to more accurately reflect their intentions) - UChicago Medicine and UChicagoTech EIR</a:t>
            </a:r>
          </a:p>
          <a:p>
            <a:pPr lvl="0">
              <a:spcBef>
                <a:spcPts val="0"/>
              </a:spcBef>
              <a:buNone/>
            </a:pPr>
            <a:endParaRPr/>
          </a:p>
        </p:txBody>
      </p:sp>
    </p:spTree>
    <p:extLst>
      <p:ext uri="{BB962C8B-B14F-4D97-AF65-F5344CB8AC3E}">
        <p14:creationId xmlns:p14="http://schemas.microsoft.com/office/powerpoint/2010/main" val="458500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4588" y="685800"/>
            <a:ext cx="4568825" cy="34274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a:noFill/>
          <a:ln>
            <a:noFill/>
          </a:ln>
        </p:spPr>
        <p:txBody>
          <a:bodyPr lIns="91275" tIns="45625" rIns="91275" bIns="45625" anchor="t" anchorCtr="0">
            <a:noAutofit/>
          </a:bodyPr>
          <a:lstStyle/>
          <a:p>
            <a:pPr lvl="0" rtl="0">
              <a:lnSpc>
                <a:spcPct val="136956"/>
              </a:lnSpc>
              <a:spcBef>
                <a:spcPts val="0"/>
              </a:spcBef>
              <a:buNone/>
            </a:pPr>
            <a:endParaRPr sz="1200">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4613" y="8685213"/>
            <a:ext cx="2971799" cy="457200"/>
          </a:xfrm>
          <a:prstGeom prst="rect">
            <a:avLst/>
          </a:prstGeom>
          <a:noFill/>
          <a:ln>
            <a:noFill/>
          </a:ln>
        </p:spPr>
        <p:txBody>
          <a:bodyPr lIns="91275" tIns="45625" rIns="91275" bIns="45625"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Arial"/>
                <a:ea typeface="Arial"/>
                <a:cs typeface="Arial"/>
                <a:sym typeface="Arial"/>
              </a:rPr>
              <a:t>23</a:t>
            </a:fld>
            <a:endParaRPr lang="en"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84145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world's premier academic and research institutions, the University of Chicago has driven new ways of thinking since our 1890 founding. Today, UChicago is an intellectual destination that draws inspired scholars to our Hyde Park and international campuses, keeping UChicago at the nexus of ideas that challenge and change the world.</a:t>
            </a:r>
          </a:p>
          <a:p>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4</a:t>
            </a:fld>
            <a:endParaRPr lang="en-US"/>
          </a:p>
        </p:txBody>
      </p:sp>
    </p:spTree>
    <p:extLst>
      <p:ext uri="{BB962C8B-B14F-4D97-AF65-F5344CB8AC3E}">
        <p14:creationId xmlns:p14="http://schemas.microsoft.com/office/powerpoint/2010/main" val="407361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In recent years, the University has made it a strategic priority to build on its core strengths in computation by incubating computational research and education initiatives that go beyond traditional disciplinary boundaries.</a:t>
            </a:r>
          </a:p>
          <a:p>
            <a:pPr lvl="1"/>
            <a:r>
              <a:rPr lang="en-US" sz="1200" kern="1200" dirty="0" smtClean="0">
                <a:solidFill>
                  <a:schemeClr val="tx1"/>
                </a:solidFill>
                <a:effectLst/>
                <a:latin typeface="+mn-lt"/>
                <a:ea typeface="+mn-ea"/>
                <a:cs typeface="+mn-cs"/>
              </a:rPr>
              <a:t>Traditional Areas of Excellence in Computation:</a:t>
            </a:r>
          </a:p>
          <a:p>
            <a:pPr lvl="2"/>
            <a:r>
              <a:rPr lang="en-US" sz="1200" b="1" kern="1200" dirty="0" smtClean="0">
                <a:solidFill>
                  <a:schemeClr val="tx1"/>
                </a:solidFill>
                <a:effectLst/>
                <a:latin typeface="+mn-lt"/>
                <a:ea typeface="+mn-ea"/>
                <a:cs typeface="+mn-cs"/>
              </a:rPr>
              <a:t>Cyberinfrastructure technologies: </a:t>
            </a:r>
            <a:r>
              <a:rPr lang="en-US" sz="1200" kern="1200" dirty="0" smtClean="0">
                <a:solidFill>
                  <a:schemeClr val="tx1"/>
                </a:solidFill>
                <a:effectLst/>
                <a:latin typeface="+mn-lt"/>
                <a:ea typeface="+mn-ea"/>
                <a:cs typeface="+mn-cs"/>
              </a:rPr>
              <a:t>The University has become a pioneer in </a:t>
            </a:r>
            <a:r>
              <a:rPr lang="en-US" sz="1200" kern="1200" dirty="0" err="1" smtClean="0">
                <a:solidFill>
                  <a:schemeClr val="tx1"/>
                </a:solidFill>
                <a:effectLst/>
                <a:latin typeface="+mn-lt"/>
                <a:ea typeface="+mn-ea"/>
                <a:cs typeface="+mn-cs"/>
              </a:rPr>
              <a:t>cyberinfrastructure</a:t>
            </a:r>
            <a:r>
              <a:rPr lang="en-US" sz="1200" kern="1200" dirty="0" smtClean="0">
                <a:solidFill>
                  <a:schemeClr val="tx1"/>
                </a:solidFill>
                <a:effectLst/>
                <a:latin typeface="+mn-lt"/>
                <a:ea typeface="+mn-ea"/>
                <a:cs typeface="+mn-cs"/>
              </a:rPr>
              <a:t> technologies, including supercomputers, distributed systems, specialized data clouds, and national-scale data services used by tens of thousands of researchers;</a:t>
            </a:r>
          </a:p>
          <a:p>
            <a:pPr lvl="2"/>
            <a:r>
              <a:rPr lang="en-US" sz="1200" b="1" kern="1200" dirty="0" smtClean="0">
                <a:solidFill>
                  <a:schemeClr val="tx1"/>
                </a:solidFill>
                <a:effectLst/>
                <a:latin typeface="+mn-lt"/>
                <a:ea typeface="+mn-ea"/>
                <a:cs typeface="+mn-cs"/>
              </a:rPr>
              <a:t>Data Science; </a:t>
            </a:r>
            <a:endParaRPr lang="en-US"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Computational Biology;</a:t>
            </a:r>
            <a:endParaRPr lang="en-US"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Mathematics and statistics; </a:t>
            </a:r>
            <a:endParaRPr lang="en-US" sz="1200" kern="1200" dirty="0" smtClean="0">
              <a:solidFill>
                <a:schemeClr val="tx1"/>
              </a:solidFill>
              <a:effectLst/>
              <a:latin typeface="+mn-lt"/>
              <a:ea typeface="+mn-ea"/>
              <a:cs typeface="+mn-cs"/>
            </a:endParaRPr>
          </a:p>
          <a:p>
            <a:pPr lvl="2"/>
            <a:r>
              <a:rPr lang="en-US" sz="1200" b="1" kern="1200" dirty="0" smtClean="0">
                <a:solidFill>
                  <a:schemeClr val="tx1"/>
                </a:solidFill>
                <a:effectLst/>
                <a:latin typeface="+mn-lt"/>
                <a:ea typeface="+mn-ea"/>
                <a:cs typeface="+mn-cs"/>
              </a:rPr>
              <a:t>Education &amp; training.</a:t>
            </a:r>
            <a:endParaRPr lang="en-US" sz="1200" kern="1200" dirty="0" smtClean="0">
              <a:solidFill>
                <a:schemeClr val="tx1"/>
              </a:solidFill>
              <a:effectLst/>
              <a:latin typeface="+mn-lt"/>
              <a:ea typeface="+mn-ea"/>
              <a:cs typeface="+mn-cs"/>
            </a:endParaRPr>
          </a:p>
          <a:p>
            <a:pPr algn="l"/>
            <a:endParaRPr lang="en-US" sz="1200" b="0" i="0" u="none" strike="noStrike" baseline="0" dirty="0" smtClean="0">
              <a:latin typeface=""/>
            </a:endParaRPr>
          </a:p>
          <a:p>
            <a:pPr algn="l"/>
            <a:endParaRPr lang="en-US" sz="1200" b="0" i="0" u="none" strike="noStrike" baseline="0" dirty="0" smtClean="0">
              <a:latin typeface=""/>
            </a:endParaRPr>
          </a:p>
          <a:p>
            <a:pPr algn="l"/>
            <a:r>
              <a:rPr lang="en-US" sz="1200" b="0" i="0" u="none" strike="noStrike" baseline="0" dirty="0" err="1" smtClean="0">
                <a:latin typeface=""/>
              </a:rPr>
              <a:t>ing</a:t>
            </a:r>
            <a:r>
              <a:rPr lang="en-US" sz="1200" b="0" i="0" u="none" strike="noStrike" baseline="0" dirty="0" smtClean="0">
                <a:latin typeface=""/>
              </a:rPr>
              <a:t> a unifying feature of methodological and disciplinary development and will</a:t>
            </a:r>
          </a:p>
          <a:p>
            <a:pPr algn="l"/>
            <a:r>
              <a:rPr lang="en-US" sz="1200" b="0" i="0" u="none" strike="noStrike" baseline="0" dirty="0" smtClean="0">
                <a:latin typeface=""/>
              </a:rPr>
              <a:t>be the key to solving many of the world’s most pressing problems. The University has great strengths</a:t>
            </a:r>
          </a:p>
          <a:p>
            <a:pPr algn="l"/>
            <a:r>
              <a:rPr lang="en-US" sz="1200" b="0" i="0" u="none" strike="noStrike" baseline="0" dirty="0" smtClean="0">
                <a:latin typeface=""/>
              </a:rPr>
              <a:t>in computation, including computational scholars and students in every division and school,</a:t>
            </a:r>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5</a:t>
            </a:fld>
            <a:endParaRPr lang="en-US"/>
          </a:p>
        </p:txBody>
      </p:sp>
    </p:spTree>
    <p:extLst>
      <p:ext uri="{BB962C8B-B14F-4D97-AF65-F5344CB8AC3E}">
        <p14:creationId xmlns:p14="http://schemas.microsoft.com/office/powerpoint/2010/main" val="57176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the University’s well established strengths, it has burgeoning capacities to lead in multiple facets of computation such as:</a:t>
            </a:r>
            <a:r>
              <a:rPr lang="en-US" dirty="0" smtClean="0">
                <a:effectLst/>
              </a:rPr>
              <a:t> </a:t>
            </a:r>
          </a:p>
          <a:p>
            <a:pPr lvl="2"/>
            <a:r>
              <a:rPr lang="en-US" sz="1200" kern="1200" dirty="0" smtClean="0">
                <a:solidFill>
                  <a:schemeClr val="tx1"/>
                </a:solidFill>
                <a:effectLst/>
                <a:latin typeface="+mn-lt"/>
                <a:ea typeface="+mn-ea"/>
                <a:cs typeface="+mn-cs"/>
              </a:rPr>
              <a:t>The application of </a:t>
            </a:r>
            <a:r>
              <a:rPr lang="en-US" sz="1200" b="1" kern="1200" dirty="0" smtClean="0">
                <a:solidFill>
                  <a:schemeClr val="tx1"/>
                </a:solidFill>
                <a:effectLst/>
                <a:latin typeface="+mn-lt"/>
                <a:ea typeface="+mn-ea"/>
                <a:cs typeface="+mn-cs"/>
              </a:rPr>
              <a:t>computational models to energy and climate policy;</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generation of solutions to </a:t>
            </a:r>
            <a:r>
              <a:rPr lang="en-US" sz="1200" b="1" kern="1200" dirty="0" smtClean="0">
                <a:solidFill>
                  <a:schemeClr val="tx1"/>
                </a:solidFill>
                <a:effectLst/>
                <a:latin typeface="+mn-lt"/>
                <a:ea typeface="+mn-ea"/>
                <a:cs typeface="+mn-cs"/>
              </a:rPr>
              <a:t>urban</a:t>
            </a:r>
            <a:r>
              <a:rPr lang="en-US" sz="1200" kern="1200" dirty="0" smtClean="0">
                <a:solidFill>
                  <a:schemeClr val="tx1"/>
                </a:solidFill>
                <a:effectLst/>
                <a:latin typeface="+mn-lt"/>
                <a:ea typeface="+mn-ea"/>
                <a:cs typeface="+mn-cs"/>
              </a:rPr>
              <a:t> issues through computational social sciences (Urban Labs);</a:t>
            </a:r>
          </a:p>
          <a:p>
            <a:pPr lvl="2"/>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Personalized Medicine</a:t>
            </a:r>
            <a:r>
              <a:rPr lang="en-US" sz="1200" kern="1200" dirty="0" smtClean="0">
                <a:solidFill>
                  <a:schemeClr val="tx1"/>
                </a:solidFill>
                <a:effectLst/>
                <a:latin typeface="+mn-lt"/>
                <a:ea typeface="+mn-ea"/>
                <a:cs typeface="+mn-cs"/>
              </a:rPr>
              <a:t> (e.g. Genomic Data Commons);</a:t>
            </a:r>
          </a:p>
          <a:p>
            <a:pPr lvl="2"/>
            <a:r>
              <a:rPr lang="en-US" sz="1200" b="1" kern="1200" dirty="0" smtClean="0">
                <a:solidFill>
                  <a:schemeClr val="tx1"/>
                </a:solidFill>
                <a:effectLst/>
                <a:latin typeface="+mn-lt"/>
                <a:ea typeface="+mn-ea"/>
                <a:cs typeface="+mn-cs"/>
              </a:rPr>
              <a:t>Engineering and Computer Science</a:t>
            </a:r>
            <a:r>
              <a:rPr lang="en-US" sz="1200" kern="1200" dirty="0" smtClean="0">
                <a:solidFill>
                  <a:schemeClr val="tx1"/>
                </a:solidFill>
                <a:effectLst/>
                <a:latin typeface="+mn-lt"/>
                <a:ea typeface="+mn-ea"/>
                <a:cs typeface="+mn-cs"/>
              </a:rPr>
              <a:t> (IME, expansion of Computer Science Department).</a:t>
            </a:r>
          </a:p>
          <a:p>
            <a:pPr lvl="0"/>
            <a:r>
              <a:rPr lang="en-US" sz="1200" kern="1200" dirty="0" smtClean="0">
                <a:solidFill>
                  <a:schemeClr val="tx1"/>
                </a:solidFill>
                <a:effectLst/>
                <a:latin typeface="+mn-lt"/>
                <a:ea typeface="+mn-ea"/>
                <a:cs typeface="+mn-cs"/>
              </a:rPr>
              <a:t>Strategic Investments in Computation</a:t>
            </a:r>
          </a:p>
          <a:p>
            <a:pPr lvl="1"/>
            <a:r>
              <a:rPr lang="en-US" sz="1200" kern="1200" dirty="0" smtClean="0">
                <a:solidFill>
                  <a:schemeClr val="tx1"/>
                </a:solidFill>
                <a:effectLst/>
                <a:latin typeface="+mn-lt"/>
                <a:ea typeface="+mn-ea"/>
                <a:cs typeface="+mn-cs"/>
              </a:rPr>
              <a:t>University is making strategic investments in computer science (e.g. recruitment of new chair of computer science department Mike Franklin), along with computation and applied research that will directly impact innovation in Chicago and beyond. </a:t>
            </a:r>
          </a:p>
          <a:p>
            <a:pPr lvl="1"/>
            <a:r>
              <a:rPr lang="en-US" sz="1200" kern="1200" dirty="0" smtClean="0">
                <a:solidFill>
                  <a:schemeClr val="tx1"/>
                </a:solidFill>
                <a:effectLst/>
                <a:latin typeface="+mn-lt"/>
                <a:ea typeface="+mn-ea"/>
                <a:cs typeface="+mn-cs"/>
              </a:rPr>
              <a:t>Training the next generation of computational students: new education and training programs to produce a broad array of talent. </a:t>
            </a:r>
          </a:p>
          <a:p>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6</a:t>
            </a:fld>
            <a:endParaRPr lang="en-US"/>
          </a:p>
        </p:txBody>
      </p:sp>
    </p:spTree>
    <p:extLst>
      <p:ext uri="{BB962C8B-B14F-4D97-AF65-F5344CB8AC3E}">
        <p14:creationId xmlns:p14="http://schemas.microsoft.com/office/powerpoint/2010/main" val="306402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the University’s well established strengths, it has burgeoning capacities to lead in multiple facets of computation such as:</a:t>
            </a:r>
            <a:r>
              <a:rPr lang="en-US" dirty="0" smtClean="0">
                <a:effectLst/>
              </a:rPr>
              <a:t> </a:t>
            </a:r>
          </a:p>
          <a:p>
            <a:pPr lvl="2"/>
            <a:r>
              <a:rPr lang="en-US" sz="1200" kern="1200" dirty="0" smtClean="0">
                <a:solidFill>
                  <a:schemeClr val="tx1"/>
                </a:solidFill>
                <a:effectLst/>
                <a:latin typeface="+mn-lt"/>
                <a:ea typeface="+mn-ea"/>
                <a:cs typeface="+mn-cs"/>
              </a:rPr>
              <a:t>The application of </a:t>
            </a:r>
            <a:r>
              <a:rPr lang="en-US" sz="1200" b="1" kern="1200" dirty="0" smtClean="0">
                <a:solidFill>
                  <a:schemeClr val="tx1"/>
                </a:solidFill>
                <a:effectLst/>
                <a:latin typeface="+mn-lt"/>
                <a:ea typeface="+mn-ea"/>
                <a:cs typeface="+mn-cs"/>
              </a:rPr>
              <a:t>computational models to energy and climate policy;</a:t>
            </a:r>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The generation of solutions to </a:t>
            </a:r>
            <a:r>
              <a:rPr lang="en-US" sz="1200" b="1" kern="1200" dirty="0" smtClean="0">
                <a:solidFill>
                  <a:schemeClr val="tx1"/>
                </a:solidFill>
                <a:effectLst/>
                <a:latin typeface="+mn-lt"/>
                <a:ea typeface="+mn-ea"/>
                <a:cs typeface="+mn-cs"/>
              </a:rPr>
              <a:t>urban</a:t>
            </a:r>
            <a:r>
              <a:rPr lang="en-US" sz="1200" kern="1200" dirty="0" smtClean="0">
                <a:solidFill>
                  <a:schemeClr val="tx1"/>
                </a:solidFill>
                <a:effectLst/>
                <a:latin typeface="+mn-lt"/>
                <a:ea typeface="+mn-ea"/>
                <a:cs typeface="+mn-cs"/>
              </a:rPr>
              <a:t> issues through computational social sciences (Urban Labs);</a:t>
            </a:r>
          </a:p>
          <a:p>
            <a:pPr lvl="2"/>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Personalized Medicine</a:t>
            </a:r>
            <a:r>
              <a:rPr lang="en-US" sz="1200" kern="1200" dirty="0" smtClean="0">
                <a:solidFill>
                  <a:schemeClr val="tx1"/>
                </a:solidFill>
                <a:effectLst/>
                <a:latin typeface="+mn-lt"/>
                <a:ea typeface="+mn-ea"/>
                <a:cs typeface="+mn-cs"/>
              </a:rPr>
              <a:t> (e.g. Genomic Data Commons);</a:t>
            </a:r>
          </a:p>
          <a:p>
            <a:pPr lvl="2"/>
            <a:r>
              <a:rPr lang="en-US" sz="1200" b="1" kern="1200" dirty="0" smtClean="0">
                <a:solidFill>
                  <a:schemeClr val="tx1"/>
                </a:solidFill>
                <a:effectLst/>
                <a:latin typeface="+mn-lt"/>
                <a:ea typeface="+mn-ea"/>
                <a:cs typeface="+mn-cs"/>
              </a:rPr>
              <a:t>Engineering and Computer Science</a:t>
            </a:r>
            <a:r>
              <a:rPr lang="en-US" sz="1200" kern="1200" dirty="0" smtClean="0">
                <a:solidFill>
                  <a:schemeClr val="tx1"/>
                </a:solidFill>
                <a:effectLst/>
                <a:latin typeface="+mn-lt"/>
                <a:ea typeface="+mn-ea"/>
                <a:cs typeface="+mn-cs"/>
              </a:rPr>
              <a:t> (IME, expansion of Computer Science Department).</a:t>
            </a:r>
          </a:p>
          <a:p>
            <a:pPr lvl="0"/>
            <a:r>
              <a:rPr lang="en-US" sz="1200" kern="1200" dirty="0" smtClean="0">
                <a:solidFill>
                  <a:schemeClr val="tx1"/>
                </a:solidFill>
                <a:effectLst/>
                <a:latin typeface="+mn-lt"/>
                <a:ea typeface="+mn-ea"/>
                <a:cs typeface="+mn-cs"/>
              </a:rPr>
              <a:t>Strategic Investments in Computation</a:t>
            </a:r>
          </a:p>
          <a:p>
            <a:pPr lvl="1"/>
            <a:r>
              <a:rPr lang="en-US" sz="1200" kern="1200" dirty="0" smtClean="0">
                <a:solidFill>
                  <a:schemeClr val="tx1"/>
                </a:solidFill>
                <a:effectLst/>
                <a:latin typeface="+mn-lt"/>
                <a:ea typeface="+mn-ea"/>
                <a:cs typeface="+mn-cs"/>
              </a:rPr>
              <a:t>University is making strategic investments in computer science (e.g. recruitment of new chair of computer science department Mike Franklin), along with computation and applied research that will directly impact innovation in Chicago and beyond. </a:t>
            </a:r>
          </a:p>
          <a:p>
            <a:pPr lvl="1"/>
            <a:r>
              <a:rPr lang="en-US" sz="1200" kern="1200" dirty="0" smtClean="0">
                <a:solidFill>
                  <a:schemeClr val="tx1"/>
                </a:solidFill>
                <a:effectLst/>
                <a:latin typeface="+mn-lt"/>
                <a:ea typeface="+mn-ea"/>
                <a:cs typeface="+mn-cs"/>
              </a:rPr>
              <a:t>Training the next generation of computational students: new education and training programs to produce a broad array of talent. </a:t>
            </a:r>
          </a:p>
          <a:p>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7</a:t>
            </a:fld>
            <a:endParaRPr lang="en-US"/>
          </a:p>
        </p:txBody>
      </p:sp>
    </p:spTree>
    <p:extLst>
      <p:ext uri="{BB962C8B-B14F-4D97-AF65-F5344CB8AC3E}">
        <p14:creationId xmlns:p14="http://schemas.microsoft.com/office/powerpoint/2010/main" val="1471472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Computational Powerhouse: University’s partnership with </a:t>
            </a:r>
            <a:r>
              <a:rPr lang="en-US" sz="1200" b="1" kern="1200" dirty="0" smtClean="0">
                <a:solidFill>
                  <a:schemeClr val="tx1"/>
                </a:solidFill>
                <a:effectLst/>
                <a:latin typeface="+mn-lt"/>
                <a:ea typeface="+mn-ea"/>
                <a:cs typeface="+mn-cs"/>
              </a:rPr>
              <a:t>Argonne National Laboratory </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Argonne National Laboratory provides world-class capabilities in advanced computing technologies and applications. Argonne leads in the conception, design, construction, and operation of world-class scientific user facilities. These internationally renowned facilities provide the ability to make groundbreaking discoveries that would otherwise not be possible. </a:t>
            </a:r>
          </a:p>
          <a:p>
            <a:pPr lvl="1"/>
            <a:r>
              <a:rPr lang="en-US" sz="1200" kern="1200" dirty="0" smtClean="0">
                <a:solidFill>
                  <a:schemeClr val="tx1"/>
                </a:solidFill>
                <a:effectLst/>
                <a:latin typeface="+mn-lt"/>
                <a:ea typeface="+mn-ea"/>
                <a:cs typeface="+mn-cs"/>
              </a:rPr>
              <a:t>Leadership computing facility that advance the scale and pace of discovery (e.g. Mira, the next generation of supercomputer);</a:t>
            </a:r>
          </a:p>
          <a:p>
            <a:pPr lvl="1"/>
            <a:r>
              <a:rPr lang="en-US" sz="1200" kern="1200" dirty="0" smtClean="0">
                <a:solidFill>
                  <a:schemeClr val="tx1"/>
                </a:solidFill>
                <a:effectLst/>
                <a:latin typeface="+mn-lt"/>
                <a:ea typeface="+mn-ea"/>
                <a:cs typeface="+mn-cs"/>
              </a:rPr>
              <a:t>Transportation Research and Analysis Computing Center (TRACC)</a:t>
            </a:r>
          </a:p>
          <a:p>
            <a:r>
              <a:rPr lang="en-US" sz="1200" kern="1200" dirty="0" smtClean="0">
                <a:solidFill>
                  <a:schemeClr val="tx1"/>
                </a:solidFill>
                <a:effectLst/>
                <a:latin typeface="+mn-lt"/>
                <a:ea typeface="+mn-ea"/>
                <a:cs typeface="+mn-cs"/>
              </a:rPr>
              <a:t>Advanced Computer Science, Visualization, and Data.</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8</a:t>
            </a:fld>
            <a:endParaRPr lang="en-US"/>
          </a:p>
        </p:txBody>
      </p:sp>
    </p:spTree>
    <p:extLst>
      <p:ext uri="{BB962C8B-B14F-4D97-AF65-F5344CB8AC3E}">
        <p14:creationId xmlns:p14="http://schemas.microsoft.com/office/powerpoint/2010/main" val="361000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IME MIRA </a:t>
            </a:r>
          </a:p>
          <a:p>
            <a:pPr lvl="1"/>
            <a:r>
              <a:rPr lang="en-US" sz="1200" kern="1200" dirty="0" smtClean="0">
                <a:solidFill>
                  <a:schemeClr val="tx1"/>
                </a:solidFill>
                <a:effectLst/>
                <a:latin typeface="+mn-lt"/>
                <a:ea typeface="+mn-ea"/>
                <a:cs typeface="+mn-cs"/>
              </a:rPr>
              <a:t>One of the fastest and most energy efficient supercomputers in the world.</a:t>
            </a:r>
          </a:p>
          <a:p>
            <a:pPr lvl="1"/>
            <a:r>
              <a:rPr lang="en-US" sz="1200" kern="1200" dirty="0" smtClean="0">
                <a:solidFill>
                  <a:schemeClr val="tx1"/>
                </a:solidFill>
                <a:effectLst/>
                <a:latin typeface="+mn-lt"/>
                <a:ea typeface="+mn-ea"/>
                <a:cs typeface="+mn-cs"/>
              </a:rPr>
              <a:t>Capable of 10 quadrillion calculations per second, Mira can do in one day what it would take an average personal computer 20 years to achieve.</a:t>
            </a:r>
          </a:p>
          <a:p>
            <a:pPr lvl="1"/>
            <a:r>
              <a:rPr lang="en-US" sz="1200" kern="1200" dirty="0" smtClean="0">
                <a:solidFill>
                  <a:schemeClr val="tx1"/>
                </a:solidFill>
                <a:effectLst/>
                <a:latin typeface="+mn-lt"/>
                <a:ea typeface="+mn-ea"/>
                <a:cs typeface="+mn-cs"/>
              </a:rPr>
              <a:t>In addition to being one of the fastest computers in the world, Mira is also among the most energy efficient. The supercomputer saves considerable energy through innovative chip designs and a unique water-cooling system.</a:t>
            </a:r>
          </a:p>
          <a:p>
            <a:pPr lvl="1"/>
            <a:r>
              <a:rPr lang="en-US" sz="1200" kern="1200" dirty="0" smtClean="0">
                <a:solidFill>
                  <a:schemeClr val="tx1"/>
                </a:solidFill>
                <a:effectLst/>
                <a:latin typeface="+mn-lt"/>
                <a:ea typeface="+mn-ea"/>
                <a:cs typeface="+mn-cs"/>
              </a:rPr>
              <a:t>Beyond enabling scientific discoveries in a sustainable way, Mira itself is a stepping stone toward the next great goal of supercomputing: </a:t>
            </a:r>
            <a:r>
              <a:rPr lang="en-US" sz="1200" kern="1200" dirty="0" err="1" smtClean="0">
                <a:solidFill>
                  <a:schemeClr val="tx1"/>
                </a:solidFill>
                <a:effectLst/>
                <a:latin typeface="+mn-lt"/>
                <a:ea typeface="+mn-ea"/>
                <a:cs typeface="+mn-cs"/>
              </a:rPr>
              <a:t>exascale</a:t>
            </a:r>
            <a:r>
              <a:rPr lang="en-US" sz="1200" kern="1200" dirty="0" smtClean="0">
                <a:solidFill>
                  <a:schemeClr val="tx1"/>
                </a:solidFill>
                <a:effectLst/>
                <a:latin typeface="+mn-lt"/>
                <a:ea typeface="+mn-ea"/>
                <a:cs typeface="+mn-cs"/>
              </a:rPr>
              <a:t> speed, where computers will operate a thousand times faster than today’s top machines.</a:t>
            </a:r>
          </a:p>
          <a:p>
            <a:endParaRPr lang="en-US" dirty="0"/>
          </a:p>
        </p:txBody>
      </p:sp>
      <p:sp>
        <p:nvSpPr>
          <p:cNvPr id="4" name="Slide Number Placeholder 3"/>
          <p:cNvSpPr>
            <a:spLocks noGrp="1"/>
          </p:cNvSpPr>
          <p:nvPr>
            <p:ph type="sldNum" sz="quarter" idx="10"/>
          </p:nvPr>
        </p:nvSpPr>
        <p:spPr/>
        <p:txBody>
          <a:bodyPr/>
          <a:lstStyle/>
          <a:p>
            <a:fld id="{AE9B2A1B-D0B7-9C43-91CC-3831081583E0}" type="slidenum">
              <a:rPr lang="en-US" smtClean="0"/>
              <a:t>9</a:t>
            </a:fld>
            <a:endParaRPr lang="en-US"/>
          </a:p>
        </p:txBody>
      </p:sp>
    </p:spTree>
    <p:extLst>
      <p:ext uri="{BB962C8B-B14F-4D97-AF65-F5344CB8AC3E}">
        <p14:creationId xmlns:p14="http://schemas.microsoft.com/office/powerpoint/2010/main" val="1700522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4869" y="4344027"/>
            <a:ext cx="5488263" cy="4112925"/>
          </a:xfrm>
          <a:prstGeom prst="rect">
            <a:avLst/>
          </a:prstGeom>
          <a:noFill/>
          <a:ln>
            <a:noFill/>
          </a:ln>
        </p:spPr>
        <p:txBody>
          <a:bodyPr lIns="89800" tIns="89800" rIns="89800" bIns="89800" anchor="ctr" anchorCtr="0">
            <a:noAutofit/>
          </a:bodyPr>
          <a:lstStyle/>
          <a:p>
            <a:pPr lvl="0">
              <a:spcBef>
                <a:spcPts val="0"/>
              </a:spcBef>
              <a:buNone/>
            </a:pPr>
            <a:endParaRPr/>
          </a:p>
        </p:txBody>
      </p:sp>
      <p:sp>
        <p:nvSpPr>
          <p:cNvPr id="105" name="Shape 105"/>
          <p:cNvSpPr>
            <a:spLocks noGrp="1" noRot="1" noChangeAspect="1"/>
          </p:cNvSpPr>
          <p:nvPr>
            <p:ph type="sldImg" idx="2"/>
          </p:nvPr>
        </p:nvSpPr>
        <p:spPr>
          <a:xfrm>
            <a:off x="1144588" y="687388"/>
            <a:ext cx="4568825" cy="3427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08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122855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285703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314516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p:nvPr/>
        </p:nvSpPr>
        <p:spPr>
          <a:xfrm>
            <a:off x="685800" y="2393950"/>
            <a:ext cx="7772400" cy="109500"/>
          </a:xfrm>
          <a:custGeom>
            <a:avLst/>
            <a:gdLst/>
            <a:ahLst/>
            <a:cxnLst/>
            <a:rect l="0" t="0" r="0" b="0"/>
            <a:pathLst>
              <a:path w="120000" h="120000" extrusionOk="0">
                <a:moveTo>
                  <a:pt x="0" y="0"/>
                </a:moveTo>
                <a:lnTo>
                  <a:pt x="74160" y="0"/>
                </a:lnTo>
                <a:lnTo>
                  <a:pt x="74160" y="120000"/>
                </a:lnTo>
                <a:lnTo>
                  <a:pt x="0" y="120000"/>
                </a:lnTo>
                <a:close/>
              </a:path>
              <a:path w="120000" h="120000" extrusionOk="0">
                <a:moveTo>
                  <a:pt x="0" y="0"/>
                </a:moveTo>
                <a:lnTo>
                  <a:pt x="120000" y="0"/>
                </a:lnTo>
              </a:path>
            </a:pathLst>
          </a:custGeom>
          <a:solidFill>
            <a:srgbClr val="660000"/>
          </a:solidFill>
          <a:ln w="9525" cap="flat" cmpd="sng">
            <a:solidFill>
              <a:srgbClr val="800000"/>
            </a:solidFill>
            <a:prstDash val="solid"/>
            <a:round/>
            <a:headEnd type="none" w="med" len="med"/>
            <a:tailEnd type="none" w="med" len="med"/>
          </a:ln>
        </p:spPr>
        <p:txBody>
          <a:bodyPr lIns="91425" tIns="45700" rIns="91425" bIns="45700" anchor="t" anchorCtr="0">
            <a:noAutofit/>
          </a:bodyPr>
          <a:lstStyle/>
          <a:p>
            <a:pPr defTabSz="914400"/>
            <a:endParaRPr sz="2400" kern="0">
              <a:solidFill>
                <a:srgbClr val="000000"/>
              </a:solidFill>
              <a:latin typeface="Times New Roman"/>
              <a:ea typeface="Times New Roman"/>
              <a:cs typeface="Times New Roman"/>
              <a:sym typeface="Times New Roman"/>
            </a:endParaRPr>
          </a:p>
        </p:txBody>
      </p:sp>
      <p:sp>
        <p:nvSpPr>
          <p:cNvPr id="18" name="Shape 18"/>
          <p:cNvSpPr txBox="1">
            <a:spLocks noGrp="1"/>
          </p:cNvSpPr>
          <p:nvPr>
            <p:ph type="ctrTitle"/>
          </p:nvPr>
        </p:nvSpPr>
        <p:spPr>
          <a:xfrm>
            <a:off x="685800" y="990600"/>
            <a:ext cx="7772400" cy="13716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7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19" name="Shape 19"/>
          <p:cNvSpPr txBox="1">
            <a:spLocks noGrp="1"/>
          </p:cNvSpPr>
          <p:nvPr>
            <p:ph type="subTitle" idx="1"/>
          </p:nvPr>
        </p:nvSpPr>
        <p:spPr>
          <a:xfrm>
            <a:off x="1447800" y="3429000"/>
            <a:ext cx="7010400" cy="16002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0" marR="0" lvl="0" indent="0" algn="l" rtl="0">
              <a:spcBef>
                <a:spcPts val="380"/>
              </a:spcBef>
              <a:spcAft>
                <a:spcPts val="0"/>
              </a:spcAft>
              <a:buClr>
                <a:srgbClr val="800000"/>
              </a:buClr>
              <a:buFont typeface="Questrial"/>
              <a:buNone/>
              <a:defRPr sz="19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20" name="Shape 20"/>
          <p:cNvSpPr txBox="1">
            <a:spLocks noGrp="1"/>
          </p:cNvSpPr>
          <p:nvPr>
            <p:ph type="dt" idx="10"/>
          </p:nvPr>
        </p:nvSpPr>
        <p:spPr>
          <a:xfrm>
            <a:off x="685800" y="6248400"/>
            <a:ext cx="1905000"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1" name="Shape 2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2" name="Shape 22"/>
          <p:cNvSpPr txBox="1">
            <a:spLocks noGrp="1"/>
          </p:cNvSpPr>
          <p:nvPr>
            <p:ph type="sldNum" idx="12"/>
          </p:nvPr>
        </p:nvSpPr>
        <p:spPr>
          <a:xfrm>
            <a:off x="3581400" y="6400800"/>
            <a:ext cx="1905000" cy="457200"/>
          </a:xfrm>
          <a:prstGeom prst="rect">
            <a:avLst/>
          </a:prstGeom>
          <a:noFill/>
          <a:ln>
            <a:noFill/>
          </a:ln>
        </p:spPr>
        <p:txBody>
          <a:bodyPr lIns="91425" tIns="45700" rIns="91425" bIns="45700" anchor="t" anchorCtr="0">
            <a:noAutofit/>
          </a:bodyPr>
          <a:lstStyle/>
          <a:p>
            <a:pPr algn="ctr">
              <a:buSzPct val="25000"/>
            </a:pPr>
            <a:fld id="{00000000-1234-1234-1234-123412341234}" type="slidenum">
              <a:rPr lang="en" sz="1200" b="1">
                <a:solidFill>
                  <a:srgbClr val="800000"/>
                </a:solidFill>
                <a:latin typeface="Questrial"/>
                <a:ea typeface="Questrial"/>
                <a:cs typeface="Questrial"/>
                <a:sym typeface="Questrial"/>
              </a:rPr>
              <a:pPr algn="ct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106732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04800" y="2286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25" name="Shape 25"/>
          <p:cNvSpPr txBox="1">
            <a:spLocks noGrp="1"/>
          </p:cNvSpPr>
          <p:nvPr>
            <p:ph type="body" idx="1"/>
          </p:nvPr>
        </p:nvSpPr>
        <p:spPr>
          <a:xfrm>
            <a:off x="304800" y="952500"/>
            <a:ext cx="8305800" cy="49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26" name="Shape 26"/>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7" name="Shape 2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28" name="Shape 28"/>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2434393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04800" y="2286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31" name="Shape 31"/>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2" name="Shape 32"/>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3" name="Shape 33"/>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127429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04800" y="2286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36" name="Shape 36"/>
          <p:cNvSpPr txBox="1">
            <a:spLocks noGrp="1"/>
          </p:cNvSpPr>
          <p:nvPr>
            <p:ph type="body" idx="1"/>
          </p:nvPr>
        </p:nvSpPr>
        <p:spPr>
          <a:xfrm>
            <a:off x="304800" y="952500"/>
            <a:ext cx="4076700" cy="49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292100" algn="l" rtl="0">
              <a:spcBef>
                <a:spcPts val="560"/>
              </a:spcBef>
              <a:spcAft>
                <a:spcPts val="0"/>
              </a:spcAft>
              <a:buClr>
                <a:srgbClr val="800000"/>
              </a:buClr>
              <a:buSzPct val="100000"/>
              <a:buFont typeface="Questrial"/>
              <a:buChar char="•"/>
              <a:defRPr sz="2800" b="0" i="0" u="none" strike="noStrike" cap="none">
                <a:solidFill>
                  <a:schemeClr val="dk1"/>
                </a:solidFill>
                <a:latin typeface="Questrial"/>
                <a:ea typeface="Questrial"/>
                <a:cs typeface="Questrial"/>
                <a:sym typeface="Questrial"/>
              </a:defRPr>
            </a:lvl1pPr>
            <a:lvl2pPr marL="908050" marR="0" lvl="1" indent="-285750" algn="l" rtl="0">
              <a:spcBef>
                <a:spcPts val="480"/>
              </a:spcBef>
              <a:spcAft>
                <a:spcPts val="0"/>
              </a:spcAft>
              <a:buClr>
                <a:srgbClr val="800000"/>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304925" marR="0" lvl="2" indent="-276225" algn="l" rtl="0">
              <a:spcBef>
                <a:spcPts val="400"/>
              </a:spcBef>
              <a:spcAft>
                <a:spcPts val="0"/>
              </a:spcAft>
              <a:buClr>
                <a:srgbClr val="800000"/>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93862" marR="0" lvl="3" indent="-284162" algn="l" rtl="0">
              <a:spcBef>
                <a:spcPts val="36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4pPr>
            <a:lvl5pPr marL="2093912" marR="0" lvl="4"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5pPr>
            <a:lvl6pPr marL="2551112" marR="0" lvl="5"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6pPr>
            <a:lvl7pPr marL="3008312" marR="0" lvl="6"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7pPr>
            <a:lvl8pPr marL="3465512" marR="0" lvl="7"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8pPr>
            <a:lvl9pPr marL="3922712" marR="0" lvl="8"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9pPr>
          </a:lstStyle>
          <a:p>
            <a:endParaRPr/>
          </a:p>
        </p:txBody>
      </p:sp>
      <p:sp>
        <p:nvSpPr>
          <p:cNvPr id="37" name="Shape 37"/>
          <p:cNvSpPr txBox="1">
            <a:spLocks noGrp="1"/>
          </p:cNvSpPr>
          <p:nvPr>
            <p:ph type="body" idx="2"/>
          </p:nvPr>
        </p:nvSpPr>
        <p:spPr>
          <a:xfrm>
            <a:off x="4533900" y="952500"/>
            <a:ext cx="4076700" cy="49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292100" algn="l" rtl="0">
              <a:spcBef>
                <a:spcPts val="560"/>
              </a:spcBef>
              <a:spcAft>
                <a:spcPts val="0"/>
              </a:spcAft>
              <a:buClr>
                <a:srgbClr val="800000"/>
              </a:buClr>
              <a:buSzPct val="100000"/>
              <a:buFont typeface="Questrial"/>
              <a:buChar char="•"/>
              <a:defRPr sz="2800" b="0" i="0" u="none" strike="noStrike" cap="none">
                <a:solidFill>
                  <a:schemeClr val="dk1"/>
                </a:solidFill>
                <a:latin typeface="Questrial"/>
                <a:ea typeface="Questrial"/>
                <a:cs typeface="Questrial"/>
                <a:sym typeface="Questrial"/>
              </a:defRPr>
            </a:lvl1pPr>
            <a:lvl2pPr marL="908050" marR="0" lvl="1" indent="-285750" algn="l" rtl="0">
              <a:spcBef>
                <a:spcPts val="480"/>
              </a:spcBef>
              <a:spcAft>
                <a:spcPts val="0"/>
              </a:spcAft>
              <a:buClr>
                <a:srgbClr val="800000"/>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304925" marR="0" lvl="2" indent="-276225" algn="l" rtl="0">
              <a:spcBef>
                <a:spcPts val="400"/>
              </a:spcBef>
              <a:spcAft>
                <a:spcPts val="0"/>
              </a:spcAft>
              <a:buClr>
                <a:srgbClr val="800000"/>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93862" marR="0" lvl="3" indent="-284162" algn="l" rtl="0">
              <a:spcBef>
                <a:spcPts val="36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4pPr>
            <a:lvl5pPr marL="2093912" marR="0" lvl="4"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5pPr>
            <a:lvl6pPr marL="2551112" marR="0" lvl="5"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6pPr>
            <a:lvl7pPr marL="3008312" marR="0" lvl="6"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7pPr>
            <a:lvl8pPr marL="3465512" marR="0" lvl="7"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8pPr>
            <a:lvl9pPr marL="3922712" marR="0" lvl="8" indent="-290512" algn="l" rtl="0">
              <a:spcBef>
                <a:spcPts val="450"/>
              </a:spcBef>
              <a:spcAft>
                <a:spcPts val="0"/>
              </a:spcAft>
              <a:buClr>
                <a:schemeClr val="dk1"/>
              </a:buClr>
              <a:buSzPct val="100000"/>
              <a:buFont typeface="Noto Sans Symbols"/>
              <a:buChar char="▪"/>
              <a:defRPr sz="1800" b="0" i="0" u="none" strike="noStrike" cap="none">
                <a:solidFill>
                  <a:schemeClr val="dk1"/>
                </a:solidFill>
                <a:latin typeface="Garamond"/>
                <a:ea typeface="Garamond"/>
                <a:cs typeface="Garamond"/>
                <a:sym typeface="Garamond"/>
              </a:defRPr>
            </a:lvl9pPr>
          </a:lstStyle>
          <a:p>
            <a:endParaRPr/>
          </a:p>
        </p:txBody>
      </p:sp>
      <p:sp>
        <p:nvSpPr>
          <p:cNvPr id="38" name="Shape 38"/>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39" name="Shape 39"/>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0" name="Shape 40"/>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443192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43" name="Shape 43"/>
          <p:cNvSpPr txBox="1">
            <a:spLocks noGrp="1"/>
          </p:cNvSpPr>
          <p:nvPr>
            <p:ph type="body" idx="1"/>
          </p:nvPr>
        </p:nvSpPr>
        <p:spPr>
          <a:xfrm>
            <a:off x="722312" y="2906713"/>
            <a:ext cx="7772400" cy="1500300"/>
          </a:xfrm>
          <a:prstGeom prst="rect">
            <a:avLst/>
          </a:prstGeom>
          <a:noFill/>
          <a:ln w="9525" cap="flat" cmpd="sng">
            <a:solidFill>
              <a:srgbClr val="660000"/>
            </a:solidFill>
            <a:prstDash val="solid"/>
            <a:miter/>
            <a:headEnd type="none" w="med" len="med"/>
            <a:tailEnd type="none" w="med" len="med"/>
          </a:ln>
        </p:spPr>
        <p:txBody>
          <a:bodyPr lIns="91425" tIns="91425" rIns="91425" bIns="91425" anchor="b" anchorCtr="0"/>
          <a:lstStyle>
            <a:lvl1pPr marL="0" marR="0" lvl="0" indent="0" algn="l" rtl="0">
              <a:spcBef>
                <a:spcPts val="400"/>
              </a:spcBef>
              <a:spcAft>
                <a:spcPts val="0"/>
              </a:spcAft>
              <a:buClr>
                <a:srgbClr val="800000"/>
              </a:buClr>
              <a:buFont typeface="Questrial"/>
              <a:buNone/>
              <a:defRPr sz="2000" b="0" i="0" u="none" strike="noStrike" cap="none">
                <a:solidFill>
                  <a:schemeClr val="dk1"/>
                </a:solidFill>
                <a:latin typeface="Questrial"/>
                <a:ea typeface="Questrial"/>
                <a:cs typeface="Questrial"/>
                <a:sym typeface="Questrial"/>
              </a:defRPr>
            </a:lvl1pPr>
            <a:lvl2pPr marL="457200" marR="0" lvl="1" indent="0" algn="l" rtl="0">
              <a:spcBef>
                <a:spcPts val="360"/>
              </a:spcBef>
              <a:spcAft>
                <a:spcPts val="0"/>
              </a:spcAft>
              <a:buClr>
                <a:srgbClr val="800000"/>
              </a:buClr>
              <a:buFont typeface="Noto Sans Symbols"/>
              <a:buNone/>
              <a:defRPr sz="1800" b="0" i="0" u="none" strike="noStrike" cap="none">
                <a:solidFill>
                  <a:schemeClr val="dk1"/>
                </a:solidFill>
                <a:latin typeface="Questrial"/>
                <a:ea typeface="Questrial"/>
                <a:cs typeface="Questrial"/>
                <a:sym typeface="Questrial"/>
              </a:defRPr>
            </a:lvl2pPr>
            <a:lvl3pPr marL="914400" marR="0" lvl="2" indent="0" algn="l" rtl="0">
              <a:spcBef>
                <a:spcPts val="320"/>
              </a:spcBef>
              <a:spcAft>
                <a:spcPts val="0"/>
              </a:spcAft>
              <a:buClr>
                <a:srgbClr val="800000"/>
              </a:buClr>
              <a:buFont typeface="Noto Sans Symbols"/>
              <a:buNone/>
              <a:defRPr sz="1600" b="0" i="0" u="none" strike="noStrike" cap="none">
                <a:solidFill>
                  <a:schemeClr val="dk1"/>
                </a:solidFill>
                <a:latin typeface="Questrial"/>
                <a:ea typeface="Questrial"/>
                <a:cs typeface="Questrial"/>
                <a:sym typeface="Questrial"/>
              </a:defRPr>
            </a:lvl3pPr>
            <a:lvl4pPr marL="1371600" marR="0" lvl="3" indent="0" algn="l" rtl="0">
              <a:spcBef>
                <a:spcPts val="28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4pPr>
            <a:lvl5pPr marL="1828800" marR="0" lvl="4" indent="0" algn="l" rtl="0">
              <a:spcBef>
                <a:spcPts val="35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5pPr>
            <a:lvl6pPr marL="2286000" marR="0" lvl="5" indent="0" algn="l" rtl="0">
              <a:spcBef>
                <a:spcPts val="35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6pPr>
            <a:lvl7pPr marL="2743200" marR="0" lvl="6" indent="0" algn="l" rtl="0">
              <a:spcBef>
                <a:spcPts val="35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7pPr>
            <a:lvl8pPr marL="3200400" marR="0" lvl="7" indent="0" algn="l" rtl="0">
              <a:spcBef>
                <a:spcPts val="35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8pPr>
            <a:lvl9pPr marL="3657600" marR="0" lvl="8" indent="0" algn="l" rtl="0">
              <a:spcBef>
                <a:spcPts val="350"/>
              </a:spcBef>
              <a:spcAft>
                <a:spcPts val="0"/>
              </a:spcAft>
              <a:buClr>
                <a:schemeClr val="dk1"/>
              </a:buClr>
              <a:buFont typeface="Noto Sans Symbols"/>
              <a:buNone/>
              <a:defRPr sz="1400" b="0" i="0" u="none" strike="noStrike" cap="none">
                <a:solidFill>
                  <a:schemeClr val="dk1"/>
                </a:solidFill>
                <a:latin typeface="Garamond"/>
                <a:ea typeface="Garamond"/>
                <a:cs typeface="Garamond"/>
                <a:sym typeface="Garamond"/>
              </a:defRPr>
            </a:lvl9pPr>
          </a:lstStyle>
          <a:p>
            <a:endParaRPr/>
          </a:p>
        </p:txBody>
      </p:sp>
      <p:sp>
        <p:nvSpPr>
          <p:cNvPr id="44" name="Shape 44"/>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5" name="Shape 45"/>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46" name="Shape 46"/>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393197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49" name="Shape 49"/>
          <p:cNvSpPr txBox="1">
            <a:spLocks noGrp="1"/>
          </p:cNvSpPr>
          <p:nvPr>
            <p:ph type="body" idx="1"/>
          </p:nvPr>
        </p:nvSpPr>
        <p:spPr>
          <a:xfrm>
            <a:off x="457200" y="1535112"/>
            <a:ext cx="4040100" cy="639899"/>
          </a:xfrm>
          <a:prstGeom prst="rect">
            <a:avLst/>
          </a:prstGeom>
          <a:noFill/>
          <a:ln w="9525" cap="flat" cmpd="sng">
            <a:solidFill>
              <a:srgbClr val="660000"/>
            </a:solidFill>
            <a:prstDash val="solid"/>
            <a:miter/>
            <a:headEnd type="none" w="med" len="med"/>
            <a:tailEnd type="none" w="med" len="med"/>
          </a:ln>
        </p:spPr>
        <p:txBody>
          <a:bodyPr lIns="91425" tIns="91425" rIns="91425" bIns="91425" anchor="b" anchorCtr="0"/>
          <a:lstStyle>
            <a:lvl1pPr marL="0" marR="0" lvl="0" indent="0" algn="l" rtl="0">
              <a:spcBef>
                <a:spcPts val="480"/>
              </a:spcBef>
              <a:spcAft>
                <a:spcPts val="0"/>
              </a:spcAft>
              <a:buClr>
                <a:srgbClr val="800000"/>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rgbClr val="800000"/>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rgbClr val="800000"/>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4pPr>
            <a:lvl5pPr marL="1828800" marR="0" lvl="4"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5pPr>
            <a:lvl6pPr marL="2286000" marR="0" lvl="5"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6pPr>
            <a:lvl7pPr marL="2743200" marR="0" lvl="6"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7pPr>
            <a:lvl8pPr marL="3200400" marR="0" lvl="7"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8pPr>
            <a:lvl9pPr marL="3657600" marR="0" lvl="8"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a:off x="457200" y="2174875"/>
            <a:ext cx="4040100" cy="39513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17500" algn="l" rtl="0">
              <a:spcBef>
                <a:spcPts val="480"/>
              </a:spcBef>
              <a:spcAft>
                <a:spcPts val="0"/>
              </a:spcAft>
              <a:buClr>
                <a:srgbClr val="800000"/>
              </a:buClr>
              <a:buSzPct val="100000"/>
              <a:buFont typeface="Questrial"/>
              <a:buChar char="•"/>
              <a:defRPr sz="2400" b="0" i="0" u="none" strike="noStrike" cap="none">
                <a:solidFill>
                  <a:schemeClr val="dk1"/>
                </a:solidFill>
                <a:latin typeface="Questrial"/>
                <a:ea typeface="Questrial"/>
                <a:cs typeface="Questrial"/>
                <a:sym typeface="Questrial"/>
              </a:defRPr>
            </a:lvl1pPr>
            <a:lvl2pPr marL="908050" marR="0" lvl="1" indent="-311150" algn="l" rtl="0">
              <a:spcBef>
                <a:spcPts val="400"/>
              </a:spcBef>
              <a:spcAft>
                <a:spcPts val="0"/>
              </a:spcAft>
              <a:buClr>
                <a:srgbClr val="800000"/>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304925" marR="0" lvl="2" indent="-288925"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93862" marR="0" lvl="3" indent="-296862" algn="l" rtl="0">
              <a:spcBef>
                <a:spcPts val="32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4pPr>
            <a:lvl5pPr marL="2093912" marR="0" lvl="4"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5pPr>
            <a:lvl6pPr marL="2551112" marR="0" lvl="5"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6pPr>
            <a:lvl7pPr marL="3008312" marR="0" lvl="6"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7pPr>
            <a:lvl8pPr marL="3465512" marR="0" lvl="7"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8pPr>
            <a:lvl9pPr marL="3922712" marR="0" lvl="8"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9pPr>
          </a:lstStyle>
          <a:p>
            <a:endParaRPr/>
          </a:p>
        </p:txBody>
      </p:sp>
      <p:sp>
        <p:nvSpPr>
          <p:cNvPr id="51" name="Shape 51"/>
          <p:cNvSpPr txBox="1">
            <a:spLocks noGrp="1"/>
          </p:cNvSpPr>
          <p:nvPr>
            <p:ph type="body" idx="3"/>
          </p:nvPr>
        </p:nvSpPr>
        <p:spPr>
          <a:xfrm>
            <a:off x="4645025" y="1535112"/>
            <a:ext cx="4041900" cy="639899"/>
          </a:xfrm>
          <a:prstGeom prst="rect">
            <a:avLst/>
          </a:prstGeom>
          <a:noFill/>
          <a:ln w="9525" cap="flat" cmpd="sng">
            <a:solidFill>
              <a:srgbClr val="660000"/>
            </a:solidFill>
            <a:prstDash val="solid"/>
            <a:miter/>
            <a:headEnd type="none" w="med" len="med"/>
            <a:tailEnd type="none" w="med" len="med"/>
          </a:ln>
        </p:spPr>
        <p:txBody>
          <a:bodyPr lIns="91425" tIns="91425" rIns="91425" bIns="91425" anchor="b" anchorCtr="0"/>
          <a:lstStyle>
            <a:lvl1pPr marL="0" marR="0" lvl="0" indent="0" algn="l" rtl="0">
              <a:spcBef>
                <a:spcPts val="480"/>
              </a:spcBef>
              <a:spcAft>
                <a:spcPts val="0"/>
              </a:spcAft>
              <a:buClr>
                <a:srgbClr val="800000"/>
              </a:buClr>
              <a:buFont typeface="Questrial"/>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rgbClr val="800000"/>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rgbClr val="800000"/>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4pPr>
            <a:lvl5pPr marL="1828800" marR="0" lvl="4"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5pPr>
            <a:lvl6pPr marL="2286000" marR="0" lvl="5"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6pPr>
            <a:lvl7pPr marL="2743200" marR="0" lvl="6"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7pPr>
            <a:lvl8pPr marL="3200400" marR="0" lvl="7"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8pPr>
            <a:lvl9pPr marL="3657600" marR="0" lvl="8" indent="0" algn="l" rtl="0">
              <a:spcBef>
                <a:spcPts val="400"/>
              </a:spcBef>
              <a:spcAft>
                <a:spcPts val="0"/>
              </a:spcAft>
              <a:buClr>
                <a:schemeClr val="dk1"/>
              </a:buClr>
              <a:buFont typeface="Noto Sans Symbols"/>
              <a:buNone/>
              <a:defRPr sz="1600" b="1" i="0" u="none" strike="noStrike" cap="none">
                <a:solidFill>
                  <a:schemeClr val="dk1"/>
                </a:solidFill>
                <a:latin typeface="Garamond"/>
                <a:ea typeface="Garamond"/>
                <a:cs typeface="Garamond"/>
                <a:sym typeface="Garamond"/>
              </a:defRPr>
            </a:lvl9pPr>
          </a:lstStyle>
          <a:p>
            <a:endParaRPr/>
          </a:p>
        </p:txBody>
      </p:sp>
      <p:sp>
        <p:nvSpPr>
          <p:cNvPr id="52" name="Shape 52"/>
          <p:cNvSpPr txBox="1">
            <a:spLocks noGrp="1"/>
          </p:cNvSpPr>
          <p:nvPr>
            <p:ph type="body" idx="4"/>
          </p:nvPr>
        </p:nvSpPr>
        <p:spPr>
          <a:xfrm>
            <a:off x="4645025" y="2174875"/>
            <a:ext cx="4041900" cy="39513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17500" algn="l" rtl="0">
              <a:spcBef>
                <a:spcPts val="480"/>
              </a:spcBef>
              <a:spcAft>
                <a:spcPts val="0"/>
              </a:spcAft>
              <a:buClr>
                <a:srgbClr val="800000"/>
              </a:buClr>
              <a:buSzPct val="100000"/>
              <a:buFont typeface="Questrial"/>
              <a:buChar char="•"/>
              <a:defRPr sz="2400" b="0" i="0" u="none" strike="noStrike" cap="none">
                <a:solidFill>
                  <a:schemeClr val="dk1"/>
                </a:solidFill>
                <a:latin typeface="Questrial"/>
                <a:ea typeface="Questrial"/>
                <a:cs typeface="Questrial"/>
                <a:sym typeface="Questrial"/>
              </a:defRPr>
            </a:lvl1pPr>
            <a:lvl2pPr marL="908050" marR="0" lvl="1" indent="-311150" algn="l" rtl="0">
              <a:spcBef>
                <a:spcPts val="400"/>
              </a:spcBef>
              <a:spcAft>
                <a:spcPts val="0"/>
              </a:spcAft>
              <a:buClr>
                <a:srgbClr val="800000"/>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304925" marR="0" lvl="2" indent="-288925"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93862" marR="0" lvl="3" indent="-296862" algn="l" rtl="0">
              <a:spcBef>
                <a:spcPts val="32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4pPr>
            <a:lvl5pPr marL="2093912" marR="0" lvl="4"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5pPr>
            <a:lvl6pPr marL="2551112" marR="0" lvl="5"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6pPr>
            <a:lvl7pPr marL="3008312" marR="0" lvl="6"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7pPr>
            <a:lvl8pPr marL="3465512" marR="0" lvl="7"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8pPr>
            <a:lvl9pPr marL="3922712" marR="0" lvl="8" indent="-303212" algn="l" rtl="0">
              <a:spcBef>
                <a:spcPts val="400"/>
              </a:spcBef>
              <a:spcAft>
                <a:spcPts val="0"/>
              </a:spcAft>
              <a:buClr>
                <a:schemeClr val="dk1"/>
              </a:buClr>
              <a:buSzPct val="100000"/>
              <a:buFont typeface="Noto Sans Symbols"/>
              <a:buChar char="▪"/>
              <a:defRPr sz="1600" b="0" i="0" u="none" strike="noStrike" cap="none">
                <a:solidFill>
                  <a:schemeClr val="dk1"/>
                </a:solidFill>
                <a:latin typeface="Garamond"/>
                <a:ea typeface="Garamond"/>
                <a:cs typeface="Garamond"/>
                <a:sym typeface="Garamond"/>
              </a:defRPr>
            </a:lvl9pPr>
          </a:lstStyle>
          <a:p>
            <a:endParaRPr/>
          </a:p>
        </p:txBody>
      </p:sp>
      <p:sp>
        <p:nvSpPr>
          <p:cNvPr id="53" name="Shape 53"/>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4" name="Shape 54"/>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5" name="Shape 55"/>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408395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6"/>
        <p:cNvGrpSpPr/>
        <p:nvPr/>
      </p:nvGrpSpPr>
      <p:grpSpPr>
        <a:xfrm>
          <a:off x="0" y="0"/>
          <a:ext cx="0" cy="0"/>
          <a:chOff x="0" y="0"/>
          <a:chExt cx="0" cy="0"/>
        </a:xfrm>
      </p:grpSpPr>
      <p:sp>
        <p:nvSpPr>
          <p:cNvPr id="57" name="Shape 57"/>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8" name="Shape 58"/>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59" name="Shape 59"/>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2304749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62" name="Shape 62"/>
          <p:cNvSpPr txBox="1">
            <a:spLocks noGrp="1"/>
          </p:cNvSpPr>
          <p:nvPr>
            <p:ph type="body" idx="1"/>
          </p:nvPr>
        </p:nvSpPr>
        <p:spPr>
          <a:xfrm>
            <a:off x="3575050" y="273050"/>
            <a:ext cx="5111700" cy="58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266700" algn="l" rtl="0">
              <a:spcBef>
                <a:spcPts val="640"/>
              </a:spcBef>
              <a:spcAft>
                <a:spcPts val="0"/>
              </a:spcAft>
              <a:buClr>
                <a:srgbClr val="800000"/>
              </a:buClr>
              <a:buSzPct val="100000"/>
              <a:buFont typeface="Questrial"/>
              <a:buChar char="•"/>
              <a:defRPr sz="3200" b="0" i="0" u="none" strike="noStrike" cap="none">
                <a:solidFill>
                  <a:schemeClr val="dk1"/>
                </a:solidFill>
                <a:latin typeface="Questrial"/>
                <a:ea typeface="Questrial"/>
                <a:cs typeface="Questrial"/>
                <a:sym typeface="Questrial"/>
              </a:defRPr>
            </a:lvl1pPr>
            <a:lvl2pPr marL="908050" marR="0" lvl="1" indent="-260350" algn="l" rtl="0">
              <a:spcBef>
                <a:spcPts val="560"/>
              </a:spcBef>
              <a:spcAft>
                <a:spcPts val="0"/>
              </a:spcAft>
              <a:buClr>
                <a:srgbClr val="800000"/>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304925" marR="0" lvl="2" indent="-250825" algn="l" rtl="0">
              <a:spcBef>
                <a:spcPts val="480"/>
              </a:spcBef>
              <a:spcAft>
                <a:spcPts val="0"/>
              </a:spcAft>
              <a:buClr>
                <a:srgbClr val="800000"/>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93862" marR="0" lvl="3" indent="-271462" algn="l" rtl="0">
              <a:spcBef>
                <a:spcPts val="4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4pPr>
            <a:lvl5pPr marL="2093912" marR="0" lvl="4" indent="-277812" algn="l" rtl="0">
              <a:spcBef>
                <a:spcPts val="5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5pPr>
            <a:lvl6pPr marL="2551112" marR="0" lvl="5" indent="-277812" algn="l" rtl="0">
              <a:spcBef>
                <a:spcPts val="5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6pPr>
            <a:lvl7pPr marL="3008312" marR="0" lvl="6" indent="-277812" algn="l" rtl="0">
              <a:spcBef>
                <a:spcPts val="5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7pPr>
            <a:lvl8pPr marL="3465512" marR="0" lvl="7" indent="-277812" algn="l" rtl="0">
              <a:spcBef>
                <a:spcPts val="5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8pPr>
            <a:lvl9pPr marL="3922712" marR="0" lvl="8" indent="-277812" algn="l" rtl="0">
              <a:spcBef>
                <a:spcPts val="500"/>
              </a:spcBef>
              <a:spcAft>
                <a:spcPts val="0"/>
              </a:spcAft>
              <a:buClr>
                <a:schemeClr val="dk1"/>
              </a:buClr>
              <a:buSzPct val="100000"/>
              <a:buFont typeface="Noto Sans Symbols"/>
              <a:buChar char="▪"/>
              <a:defRPr sz="2000" b="0" i="0" u="none" strike="noStrike" cap="none">
                <a:solidFill>
                  <a:schemeClr val="dk1"/>
                </a:solidFill>
                <a:latin typeface="Garamond"/>
                <a:ea typeface="Garamond"/>
                <a:cs typeface="Garamond"/>
                <a:sym typeface="Garamond"/>
              </a:defRPr>
            </a:lvl9pPr>
          </a:lstStyle>
          <a:p>
            <a:endParaRPr/>
          </a:p>
        </p:txBody>
      </p:sp>
      <p:sp>
        <p:nvSpPr>
          <p:cNvPr id="63" name="Shape 63"/>
          <p:cNvSpPr txBox="1">
            <a:spLocks noGrp="1"/>
          </p:cNvSpPr>
          <p:nvPr>
            <p:ph type="body" idx="2"/>
          </p:nvPr>
        </p:nvSpPr>
        <p:spPr>
          <a:xfrm>
            <a:off x="457200" y="1435100"/>
            <a:ext cx="3008400" cy="46911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0" marR="0" lvl="0" indent="0" algn="l" rtl="0">
              <a:spcBef>
                <a:spcPts val="280"/>
              </a:spcBef>
              <a:spcAft>
                <a:spcPts val="0"/>
              </a:spcAft>
              <a:buClr>
                <a:srgbClr val="800000"/>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rgbClr val="800000"/>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rgbClr val="800000"/>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4pPr>
            <a:lvl5pPr marL="1828800" marR="0" lvl="4"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5pPr>
            <a:lvl6pPr marL="2286000" marR="0" lvl="5"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6pPr>
            <a:lvl7pPr marL="2743200" marR="0" lvl="6"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7pPr>
            <a:lvl8pPr marL="3200400" marR="0" lvl="7"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8pPr>
            <a:lvl9pPr marL="3657600" marR="0" lvl="8"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9pPr>
          </a:lstStyle>
          <a:p>
            <a:endParaRPr/>
          </a:p>
        </p:txBody>
      </p:sp>
      <p:sp>
        <p:nvSpPr>
          <p:cNvPr id="64" name="Shape 64"/>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5" name="Shape 65"/>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66" name="Shape 66"/>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199240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1941962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69" name="Shape 69"/>
          <p:cNvSpPr>
            <a:spLocks noGrp="1"/>
          </p:cNvSpPr>
          <p:nvPr>
            <p:ph type="pic" idx="2"/>
          </p:nvPr>
        </p:nvSpPr>
        <p:spPr>
          <a:xfrm>
            <a:off x="1792288" y="612775"/>
            <a:ext cx="5486400" cy="41148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0" marR="0" lvl="0" indent="0" algn="l" rtl="0">
              <a:spcBef>
                <a:spcPts val="640"/>
              </a:spcBef>
              <a:spcAft>
                <a:spcPts val="0"/>
              </a:spcAft>
              <a:buClr>
                <a:srgbClr val="800000"/>
              </a:buClr>
              <a:buFont typeface="Questrial"/>
              <a:buNone/>
              <a:defRPr sz="3200" b="0" i="0" u="none" strike="noStrike" cap="none">
                <a:solidFill>
                  <a:schemeClr val="dk1"/>
                </a:solidFill>
                <a:latin typeface="Questrial"/>
                <a:ea typeface="Questrial"/>
                <a:cs typeface="Questrial"/>
                <a:sym typeface="Questrial"/>
              </a:defRPr>
            </a:lvl1pPr>
            <a:lvl2pPr marL="457200" marR="0" lvl="1" indent="0" algn="l" rtl="0">
              <a:spcBef>
                <a:spcPts val="560"/>
              </a:spcBef>
              <a:spcAft>
                <a:spcPts val="0"/>
              </a:spcAft>
              <a:buClr>
                <a:srgbClr val="800000"/>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spcBef>
                <a:spcPts val="480"/>
              </a:spcBef>
              <a:spcAft>
                <a:spcPts val="0"/>
              </a:spcAft>
              <a:buClr>
                <a:srgbClr val="800000"/>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spcBef>
                <a:spcPts val="4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4pPr>
            <a:lvl5pPr marL="1828800" marR="0" lvl="4" indent="0" algn="l" rtl="0">
              <a:spcBef>
                <a:spcPts val="5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5pPr>
            <a:lvl6pPr marL="2286000" marR="0" lvl="5" indent="0" algn="l" rtl="0">
              <a:spcBef>
                <a:spcPts val="5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6pPr>
            <a:lvl7pPr marL="2743200" marR="0" lvl="6" indent="0" algn="l" rtl="0">
              <a:spcBef>
                <a:spcPts val="5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7pPr>
            <a:lvl8pPr marL="3200400" marR="0" lvl="7" indent="0" algn="l" rtl="0">
              <a:spcBef>
                <a:spcPts val="5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8pPr>
            <a:lvl9pPr marL="3657600" marR="0" lvl="8" indent="0" algn="l" rtl="0">
              <a:spcBef>
                <a:spcPts val="500"/>
              </a:spcBef>
              <a:spcAft>
                <a:spcPts val="0"/>
              </a:spcAft>
              <a:buClr>
                <a:schemeClr val="dk1"/>
              </a:buClr>
              <a:buFont typeface="Noto Sans Symbols"/>
              <a:buNone/>
              <a:defRPr sz="2000" b="0" i="0" u="none" strike="noStrike" cap="none">
                <a:solidFill>
                  <a:schemeClr val="dk1"/>
                </a:solidFill>
                <a:latin typeface="Garamond"/>
                <a:ea typeface="Garamond"/>
                <a:cs typeface="Garamond"/>
                <a:sym typeface="Garamond"/>
              </a:defRPr>
            </a:lvl9pPr>
          </a:lstStyle>
          <a:p>
            <a:endParaRPr/>
          </a:p>
        </p:txBody>
      </p:sp>
      <p:sp>
        <p:nvSpPr>
          <p:cNvPr id="70" name="Shape 70"/>
          <p:cNvSpPr txBox="1">
            <a:spLocks noGrp="1"/>
          </p:cNvSpPr>
          <p:nvPr>
            <p:ph type="body" idx="1"/>
          </p:nvPr>
        </p:nvSpPr>
        <p:spPr>
          <a:xfrm>
            <a:off x="1792288" y="5367337"/>
            <a:ext cx="5486400" cy="8049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0" marR="0" lvl="0" indent="0" algn="l" rtl="0">
              <a:spcBef>
                <a:spcPts val="280"/>
              </a:spcBef>
              <a:spcAft>
                <a:spcPts val="0"/>
              </a:spcAft>
              <a:buClr>
                <a:srgbClr val="800000"/>
              </a:buClr>
              <a:buFont typeface="Questrial"/>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rgbClr val="800000"/>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rgbClr val="800000"/>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4pPr>
            <a:lvl5pPr marL="1828800" marR="0" lvl="4"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5pPr>
            <a:lvl6pPr marL="2286000" marR="0" lvl="5"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6pPr>
            <a:lvl7pPr marL="2743200" marR="0" lvl="6"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7pPr>
            <a:lvl8pPr marL="3200400" marR="0" lvl="7"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8pPr>
            <a:lvl9pPr marL="3657600" marR="0" lvl="8" indent="0" algn="l" rtl="0">
              <a:spcBef>
                <a:spcPts val="225"/>
              </a:spcBef>
              <a:spcAft>
                <a:spcPts val="0"/>
              </a:spcAft>
              <a:buClr>
                <a:schemeClr val="dk1"/>
              </a:buClr>
              <a:buFont typeface="Noto Sans Symbols"/>
              <a:buNone/>
              <a:defRPr sz="900" b="0" i="0" u="none" strike="noStrike" cap="none">
                <a:solidFill>
                  <a:schemeClr val="dk1"/>
                </a:solidFill>
                <a:latin typeface="Garamond"/>
                <a:ea typeface="Garamond"/>
                <a:cs typeface="Garamond"/>
                <a:sym typeface="Garamond"/>
              </a:defRPr>
            </a:lvl9pPr>
          </a:lstStyle>
          <a:p>
            <a:endParaRPr/>
          </a:p>
        </p:txBody>
      </p:sp>
      <p:sp>
        <p:nvSpPr>
          <p:cNvPr id="71" name="Shape 71"/>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2" name="Shape 72"/>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3" name="Shape 73"/>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789667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04800" y="2286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76" name="Shape 76"/>
          <p:cNvSpPr txBox="1">
            <a:spLocks noGrp="1"/>
          </p:cNvSpPr>
          <p:nvPr>
            <p:ph type="body" idx="1"/>
          </p:nvPr>
        </p:nvSpPr>
        <p:spPr>
          <a:xfrm rot="5400000">
            <a:off x="1981200" y="-723900"/>
            <a:ext cx="4953000" cy="83058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77" name="Shape 77"/>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8" name="Shape 78"/>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79" name="Shape 79"/>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142449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72100" y="2067000"/>
            <a:ext cx="5600700" cy="20763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82" name="Shape 82"/>
          <p:cNvSpPr txBox="1">
            <a:spLocks noGrp="1"/>
          </p:cNvSpPr>
          <p:nvPr>
            <p:ph type="body" idx="1"/>
          </p:nvPr>
        </p:nvSpPr>
        <p:spPr>
          <a:xfrm rot="5400000">
            <a:off x="542850" y="66600"/>
            <a:ext cx="5600700" cy="60771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83" name="Shape 83"/>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4" name="Shape 84"/>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85" name="Shape 85"/>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478617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304800" y="3048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88" name="Shape 88"/>
          <p:cNvSpPr txBox="1">
            <a:spLocks noGrp="1"/>
          </p:cNvSpPr>
          <p:nvPr>
            <p:ph type="body" idx="1"/>
          </p:nvPr>
        </p:nvSpPr>
        <p:spPr>
          <a:xfrm>
            <a:off x="304800" y="952500"/>
            <a:ext cx="4076700" cy="49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89" name="Shape 89"/>
          <p:cNvSpPr txBox="1">
            <a:spLocks noGrp="1"/>
          </p:cNvSpPr>
          <p:nvPr>
            <p:ph type="body" idx="2"/>
          </p:nvPr>
        </p:nvSpPr>
        <p:spPr>
          <a:xfrm>
            <a:off x="4533900" y="952500"/>
            <a:ext cx="4076700" cy="24003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90" name="Shape 90"/>
          <p:cNvSpPr txBox="1">
            <a:spLocks noGrp="1"/>
          </p:cNvSpPr>
          <p:nvPr>
            <p:ph type="body" idx="3"/>
          </p:nvPr>
        </p:nvSpPr>
        <p:spPr>
          <a:xfrm>
            <a:off x="4533900" y="3505200"/>
            <a:ext cx="4076700" cy="24003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91" name="Shape 91"/>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2" name="Shape 92"/>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3" name="Shape 93"/>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3730764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04800" y="3048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96" name="Shape 96"/>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7" name="Shape 9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solidFill>
                <a:srgbClr val="000000"/>
              </a:solidFill>
            </a:endParaRPr>
          </a:p>
        </p:txBody>
      </p:sp>
      <p:sp>
        <p:nvSpPr>
          <p:cNvPr id="98" name="Shape 98"/>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a:buSzPct val="25000"/>
            </a:pPr>
            <a:fld id="{00000000-1234-1234-1234-123412341234}" type="slidenum">
              <a:rPr lang="en" sz="1200" b="1">
                <a:solidFill>
                  <a:srgbClr val="800000"/>
                </a:solidFill>
                <a:latin typeface="Questrial"/>
                <a:ea typeface="Questrial"/>
                <a:cs typeface="Questrial"/>
                <a:sym typeface="Questrial"/>
              </a:rPr>
              <a:pPr algn="r">
                <a:buSzPct val="25000"/>
              </a:pPr>
              <a:t>‹#›</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791939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99"/>
        <p:cNvGrpSpPr/>
        <p:nvPr/>
      </p:nvGrpSpPr>
      <p:grpSpPr>
        <a:xfrm>
          <a:off x="0" y="0"/>
          <a:ext cx="0" cy="0"/>
          <a:chOff x="0" y="0"/>
          <a:chExt cx="0" cy="0"/>
        </a:xfrm>
      </p:grpSpPr>
      <p:sp>
        <p:nvSpPr>
          <p:cNvPr id="100" name="Shape 100"/>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sldNum" idx="12"/>
          </p:nvPr>
        </p:nvSpPr>
        <p:spPr>
          <a:xfrm>
            <a:off x="6705600" y="6356350"/>
            <a:ext cx="2133600" cy="36510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 sz="1200">
                <a:solidFill>
                  <a:srgbClr val="888888"/>
                </a:solidFill>
                <a:latin typeface="Questrial"/>
                <a:ea typeface="Questrial"/>
                <a:cs typeface="Questrial"/>
                <a:sym typeface="Questrial"/>
              </a:rPr>
              <a:pPr algn="r">
                <a:buSzPct val="25000"/>
              </a:pPr>
              <a:t>‹#›</a:t>
            </a:fld>
            <a:endParaRPr lang="en" sz="1200">
              <a:solidFill>
                <a:srgbClr val="888888"/>
              </a:solidFill>
              <a:latin typeface="Questrial"/>
              <a:ea typeface="Questrial"/>
              <a:cs typeface="Questrial"/>
              <a:sym typeface="Questrial"/>
            </a:endParaRPr>
          </a:p>
        </p:txBody>
      </p:sp>
    </p:spTree>
    <p:extLst>
      <p:ext uri="{BB962C8B-B14F-4D97-AF65-F5344CB8AC3E}">
        <p14:creationId xmlns:p14="http://schemas.microsoft.com/office/powerpoint/2010/main" val="327611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373947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81714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240914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1569801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3418899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240536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D07846-DE80-2146-9570-D270115F3388}" type="datetimeFigureOut">
              <a:rPr lang="en-US" smtClean="0"/>
              <a:t>5/20/16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CD11716-4170-5E42-A52F-7840792AB9B7}" type="slidenum">
              <a:rPr lang="en-US" smtClean="0"/>
              <a:t>‹#›</a:t>
            </a:fld>
            <a:endParaRPr lang="en-US"/>
          </a:p>
        </p:txBody>
      </p:sp>
    </p:spTree>
    <p:extLst>
      <p:ext uri="{BB962C8B-B14F-4D97-AF65-F5344CB8AC3E}">
        <p14:creationId xmlns:p14="http://schemas.microsoft.com/office/powerpoint/2010/main" val="29796115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logo.rgb.black.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299935"/>
            <a:ext cx="2144607" cy="431066"/>
          </a:xfrm>
          <a:prstGeom prst="rect">
            <a:avLst/>
          </a:prstGeom>
        </p:spPr>
      </p:pic>
      <p:cxnSp>
        <p:nvCxnSpPr>
          <p:cNvPr id="9" name="Straight Connector 8"/>
          <p:cNvCxnSpPr/>
          <p:nvPr userDrawn="1"/>
        </p:nvCxnSpPr>
        <p:spPr>
          <a:xfrm>
            <a:off x="457200" y="1417638"/>
            <a:ext cx="8229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57200" y="6143979"/>
            <a:ext cx="8229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573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Gotham Light"/>
          <a:ea typeface="+mj-ea"/>
          <a:cs typeface="Gotham Light"/>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otham Book"/>
          <a:ea typeface="+mn-ea"/>
          <a:cs typeface="Gotham Book"/>
        </a:defRPr>
      </a:lvl1pPr>
      <a:lvl2pPr marL="742950" indent="-285750" algn="l" defTabSz="457200" rtl="0" eaLnBrk="1" latinLnBrk="0" hangingPunct="1">
        <a:spcBef>
          <a:spcPct val="20000"/>
        </a:spcBef>
        <a:buFont typeface="Arial"/>
        <a:buChar char="–"/>
        <a:defRPr sz="2400" kern="1200">
          <a:solidFill>
            <a:schemeClr val="tx1"/>
          </a:solidFill>
          <a:latin typeface="Gotham Book"/>
          <a:ea typeface="+mn-ea"/>
          <a:cs typeface="Gotham Book"/>
        </a:defRPr>
      </a:lvl2pPr>
      <a:lvl3pPr marL="1143000" indent="-228600" algn="l" defTabSz="457200" rtl="0" eaLnBrk="1" latinLnBrk="0" hangingPunct="1">
        <a:spcBef>
          <a:spcPct val="20000"/>
        </a:spcBef>
        <a:buFont typeface="Arial"/>
        <a:buChar char="•"/>
        <a:defRPr sz="2400" kern="1200">
          <a:solidFill>
            <a:schemeClr val="tx1"/>
          </a:solidFill>
          <a:latin typeface="Gotham Book"/>
          <a:ea typeface="+mn-ea"/>
          <a:cs typeface="Gotham Book"/>
        </a:defRPr>
      </a:lvl3pPr>
      <a:lvl4pPr marL="1600200" indent="-228600" algn="l" defTabSz="457200" rtl="0" eaLnBrk="1" latinLnBrk="0" hangingPunct="1">
        <a:spcBef>
          <a:spcPct val="20000"/>
        </a:spcBef>
        <a:buFont typeface="Arial"/>
        <a:buChar char="–"/>
        <a:defRPr sz="2400" kern="1200">
          <a:solidFill>
            <a:schemeClr val="tx1"/>
          </a:solidFill>
          <a:latin typeface="Gotham Book"/>
          <a:ea typeface="+mn-ea"/>
          <a:cs typeface="Gotham Book"/>
        </a:defRPr>
      </a:lvl4pPr>
      <a:lvl5pPr marL="2057400" indent="-228600" algn="l" defTabSz="457200" rtl="0" eaLnBrk="1" latinLnBrk="0" hangingPunct="1">
        <a:spcBef>
          <a:spcPct val="20000"/>
        </a:spcBef>
        <a:buFont typeface="Arial"/>
        <a:buChar char="»"/>
        <a:defRPr sz="2400" kern="1200">
          <a:solidFill>
            <a:schemeClr val="tx1"/>
          </a:solidFill>
          <a:latin typeface="Gotham Book"/>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04800" y="304800"/>
            <a:ext cx="8001000" cy="5334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400" b="1" i="0" u="none" strike="noStrike" cap="none">
                <a:solidFill>
                  <a:srgbClr val="800000"/>
                </a:solidFill>
                <a:latin typeface="Questrial"/>
                <a:ea typeface="Questrial"/>
                <a:cs typeface="Questrial"/>
                <a:sym typeface="Questrial"/>
              </a:defRPr>
            </a:lvl1pPr>
            <a:lvl2pPr marL="0" marR="0" lvl="1" indent="0" algn="l" rtl="0">
              <a:spcBef>
                <a:spcPts val="0"/>
              </a:spcBef>
              <a:spcAft>
                <a:spcPts val="0"/>
              </a:spcAft>
              <a:buNone/>
              <a:defRPr sz="2400" b="1" i="0" u="none" strike="noStrike" cap="none">
                <a:solidFill>
                  <a:schemeClr val="dk2"/>
                </a:solidFill>
                <a:latin typeface="Garamond"/>
                <a:ea typeface="Garamond"/>
                <a:cs typeface="Garamond"/>
                <a:sym typeface="Garamond"/>
              </a:defRPr>
            </a:lvl2pPr>
            <a:lvl3pPr marL="0" marR="0" lvl="2" indent="0" algn="l" rtl="0">
              <a:spcBef>
                <a:spcPts val="0"/>
              </a:spcBef>
              <a:spcAft>
                <a:spcPts val="0"/>
              </a:spcAft>
              <a:buNone/>
              <a:defRPr sz="2400" b="1" i="0" u="none" strike="noStrike" cap="none">
                <a:solidFill>
                  <a:schemeClr val="dk2"/>
                </a:solidFill>
                <a:latin typeface="Garamond"/>
                <a:ea typeface="Garamond"/>
                <a:cs typeface="Garamond"/>
                <a:sym typeface="Garamond"/>
              </a:defRPr>
            </a:lvl3pPr>
            <a:lvl4pPr marL="0" marR="0" lvl="3" indent="0" algn="l" rtl="0">
              <a:spcBef>
                <a:spcPts val="0"/>
              </a:spcBef>
              <a:spcAft>
                <a:spcPts val="0"/>
              </a:spcAft>
              <a:buNone/>
              <a:defRPr sz="2400" b="1" i="0" u="none" strike="noStrike" cap="none">
                <a:solidFill>
                  <a:schemeClr val="dk2"/>
                </a:solidFill>
                <a:latin typeface="Garamond"/>
                <a:ea typeface="Garamond"/>
                <a:cs typeface="Garamond"/>
                <a:sym typeface="Garamond"/>
              </a:defRPr>
            </a:lvl4pPr>
            <a:lvl5pPr marL="0" marR="0" lvl="4" indent="0" algn="l" rtl="0">
              <a:spcBef>
                <a:spcPts val="0"/>
              </a:spcBef>
              <a:spcAft>
                <a:spcPts val="0"/>
              </a:spcAft>
              <a:buNone/>
              <a:defRPr sz="2400" b="1" i="0" u="none" strike="noStrike" cap="none">
                <a:solidFill>
                  <a:schemeClr val="dk2"/>
                </a:solidFill>
                <a:latin typeface="Garamond"/>
                <a:ea typeface="Garamond"/>
                <a:cs typeface="Garamond"/>
                <a:sym typeface="Garamond"/>
              </a:defRPr>
            </a:lvl5pPr>
            <a:lvl6pPr marL="457200" marR="0" lvl="5" indent="0" algn="l" rtl="0">
              <a:spcBef>
                <a:spcPts val="0"/>
              </a:spcBef>
              <a:spcAft>
                <a:spcPts val="0"/>
              </a:spcAft>
              <a:buNone/>
              <a:defRPr sz="2400" b="1" i="0" u="none" strike="noStrike" cap="none">
                <a:solidFill>
                  <a:schemeClr val="dk2"/>
                </a:solidFill>
                <a:latin typeface="Garamond"/>
                <a:ea typeface="Garamond"/>
                <a:cs typeface="Garamond"/>
                <a:sym typeface="Garamond"/>
              </a:defRPr>
            </a:lvl6pPr>
            <a:lvl7pPr marL="914400" marR="0" lvl="6" indent="0" algn="l" rtl="0">
              <a:spcBef>
                <a:spcPts val="0"/>
              </a:spcBef>
              <a:spcAft>
                <a:spcPts val="0"/>
              </a:spcAft>
              <a:buNone/>
              <a:defRPr sz="2400" b="1" i="0" u="none" strike="noStrike" cap="none">
                <a:solidFill>
                  <a:schemeClr val="dk2"/>
                </a:solidFill>
                <a:latin typeface="Garamond"/>
                <a:ea typeface="Garamond"/>
                <a:cs typeface="Garamond"/>
                <a:sym typeface="Garamond"/>
              </a:defRPr>
            </a:lvl7pPr>
            <a:lvl8pPr marL="1371600" marR="0" lvl="7" indent="0" algn="l" rtl="0">
              <a:spcBef>
                <a:spcPts val="0"/>
              </a:spcBef>
              <a:spcAft>
                <a:spcPts val="0"/>
              </a:spcAft>
              <a:buNone/>
              <a:defRPr sz="2400" b="1" i="0" u="none" strike="noStrike" cap="none">
                <a:solidFill>
                  <a:schemeClr val="dk2"/>
                </a:solidFill>
                <a:latin typeface="Garamond"/>
                <a:ea typeface="Garamond"/>
                <a:cs typeface="Garamond"/>
                <a:sym typeface="Garamond"/>
              </a:defRPr>
            </a:lvl8pPr>
            <a:lvl9pPr marL="1828800" marR="0" lvl="8" indent="0" algn="l" rtl="0">
              <a:spcBef>
                <a:spcPts val="0"/>
              </a:spcBef>
              <a:spcAft>
                <a:spcPts val="0"/>
              </a:spcAft>
              <a:buNone/>
              <a:defRPr sz="2400" b="1" i="0" u="none" strike="noStrike" cap="none">
                <a:solidFill>
                  <a:schemeClr val="dk2"/>
                </a:solidFill>
                <a:latin typeface="Garamond"/>
                <a:ea typeface="Garamond"/>
                <a:cs typeface="Garamond"/>
                <a:sym typeface="Garamond"/>
              </a:defRPr>
            </a:lvl9pPr>
          </a:lstStyle>
          <a:p>
            <a:endParaRPr/>
          </a:p>
        </p:txBody>
      </p:sp>
      <p:sp>
        <p:nvSpPr>
          <p:cNvPr id="7" name="Shape 7"/>
          <p:cNvSpPr txBox="1">
            <a:spLocks noGrp="1"/>
          </p:cNvSpPr>
          <p:nvPr>
            <p:ph type="body" idx="1"/>
          </p:nvPr>
        </p:nvSpPr>
        <p:spPr>
          <a:xfrm>
            <a:off x="304800" y="952500"/>
            <a:ext cx="8305800" cy="4953000"/>
          </a:xfrm>
          <a:prstGeom prst="rect">
            <a:avLst/>
          </a:prstGeom>
          <a:noFill/>
          <a:ln w="9525" cap="flat" cmpd="sng">
            <a:solidFill>
              <a:srgbClr val="660000"/>
            </a:solidFill>
            <a:prstDash val="solid"/>
            <a:miter/>
            <a:headEnd type="none" w="med" len="med"/>
            <a:tailEnd type="none" w="med" len="med"/>
          </a:ln>
        </p:spPr>
        <p:txBody>
          <a:bodyPr lIns="91425" tIns="91425" rIns="91425" bIns="91425" anchor="t" anchorCtr="0"/>
          <a:lstStyle>
            <a:lvl1pPr marL="469900" marR="0" lvl="0" indent="-342900" algn="l" rtl="0">
              <a:spcBef>
                <a:spcPts val="400"/>
              </a:spcBef>
              <a:spcAft>
                <a:spcPts val="0"/>
              </a:spcAft>
              <a:buClr>
                <a:srgbClr val="800000"/>
              </a:buClr>
              <a:buSzPct val="100000"/>
              <a:buFont typeface="Questrial"/>
              <a:buChar char="•"/>
              <a:defRPr sz="2000" b="0" i="0" u="none" strike="noStrike" cap="none">
                <a:solidFill>
                  <a:schemeClr val="dk1"/>
                </a:solidFill>
                <a:latin typeface="Questrial"/>
                <a:ea typeface="Questrial"/>
                <a:cs typeface="Questrial"/>
                <a:sym typeface="Questrial"/>
              </a:defRPr>
            </a:lvl1pPr>
            <a:lvl2pPr marL="908050" marR="0" lvl="1" indent="-323850" algn="l" rtl="0">
              <a:spcBef>
                <a:spcPts val="360"/>
              </a:spcBef>
              <a:spcAft>
                <a:spcPts val="0"/>
              </a:spcAft>
              <a:buClr>
                <a:srgbClr val="800000"/>
              </a:buClr>
              <a:buSzPct val="100000"/>
              <a:buFont typeface="Noto Sans Symbols"/>
              <a:buChar char="−"/>
              <a:defRPr sz="1800" b="0" i="0" u="none" strike="noStrike" cap="none">
                <a:solidFill>
                  <a:schemeClr val="dk1"/>
                </a:solidFill>
                <a:latin typeface="Questrial"/>
                <a:ea typeface="Questrial"/>
                <a:cs typeface="Questrial"/>
                <a:sym typeface="Questrial"/>
              </a:defRPr>
            </a:lvl2pPr>
            <a:lvl3pPr marL="1304925" marR="0" lvl="2" indent="-301625" algn="l" rtl="0">
              <a:spcBef>
                <a:spcPts val="320"/>
              </a:spcBef>
              <a:spcAft>
                <a:spcPts val="0"/>
              </a:spcAft>
              <a:buClr>
                <a:srgbClr val="800000"/>
              </a:buClr>
              <a:buSzPct val="100000"/>
              <a:buFont typeface="Noto Sans Symbols"/>
              <a:buChar char="✓"/>
              <a:defRPr sz="1600" b="0" i="0" u="none" strike="noStrike" cap="none">
                <a:solidFill>
                  <a:schemeClr val="dk1"/>
                </a:solidFill>
                <a:latin typeface="Questrial"/>
                <a:ea typeface="Questrial"/>
                <a:cs typeface="Questrial"/>
                <a:sym typeface="Questrial"/>
              </a:defRPr>
            </a:lvl3pPr>
            <a:lvl4pPr marL="1693862" marR="0" lvl="3" indent="-309562" algn="l" rtl="0">
              <a:spcBef>
                <a:spcPts val="280"/>
              </a:spcBef>
              <a:spcAft>
                <a:spcPts val="0"/>
              </a:spcAft>
              <a:buClr>
                <a:schemeClr val="dk1"/>
              </a:buClr>
              <a:buSzPct val="100000"/>
              <a:buFont typeface="Noto Sans Symbols"/>
              <a:buChar char="■"/>
              <a:defRPr sz="1400" b="0" i="0" u="none" strike="noStrike" cap="none">
                <a:solidFill>
                  <a:schemeClr val="dk1"/>
                </a:solidFill>
                <a:latin typeface="Garamond"/>
                <a:ea typeface="Garamond"/>
                <a:cs typeface="Garamond"/>
                <a:sym typeface="Garamond"/>
              </a:defRPr>
            </a:lvl4pPr>
            <a:lvl5pPr marL="2093912" marR="0" lvl="4"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5pPr>
            <a:lvl6pPr marL="2551112" marR="0" lvl="5"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6pPr>
            <a:lvl7pPr marL="3008312" marR="0" lvl="6"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7pPr>
            <a:lvl8pPr marL="3465512" marR="0" lvl="7"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8pPr>
            <a:lvl9pPr marL="3922712" marR="0" lvl="8" indent="-328612" algn="l" rtl="0">
              <a:spcBef>
                <a:spcPts val="300"/>
              </a:spcBef>
              <a:spcAft>
                <a:spcPts val="0"/>
              </a:spcAft>
              <a:buClr>
                <a:schemeClr val="dk1"/>
              </a:buClr>
              <a:buSzPct val="100000"/>
              <a:buFont typeface="Noto Sans Symbols"/>
              <a:buChar char="▪"/>
              <a:defRPr sz="1200" b="0" i="0" u="none" strike="noStrike" cap="none">
                <a:solidFill>
                  <a:schemeClr val="dk1"/>
                </a:solidFill>
                <a:latin typeface="Garamond"/>
                <a:ea typeface="Garamond"/>
                <a:cs typeface="Garamond"/>
                <a:sym typeface="Garamond"/>
              </a:defRPr>
            </a:lvl9pPr>
          </a:lstStyle>
          <a:p>
            <a:endParaRPr/>
          </a:p>
        </p:txBody>
      </p:sp>
      <p:sp>
        <p:nvSpPr>
          <p:cNvPr id="8" name="Shape 8"/>
          <p:cNvSpPr txBox="1">
            <a:spLocks noGrp="1"/>
          </p:cNvSpPr>
          <p:nvPr>
            <p:ph type="dt" idx="10"/>
          </p:nvPr>
        </p:nvSpPr>
        <p:spPr>
          <a:xfrm>
            <a:off x="609600" y="6245225"/>
            <a:ext cx="1981200" cy="4761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defTabSz="914400"/>
            <a:endParaRPr kern="0">
              <a:solidFill>
                <a:srgbClr val="000000"/>
              </a:solidFill>
            </a:endParaRPr>
          </a:p>
        </p:txBody>
      </p:sp>
      <p:sp>
        <p:nvSpPr>
          <p:cNvPr id="9" name="Shape 9"/>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200" b="0" i="0" u="none" strike="noStrike" cap="none">
                <a:solidFill>
                  <a:schemeClr val="dk1"/>
                </a:solidFill>
                <a:latin typeface="Questrial"/>
                <a:ea typeface="Questrial"/>
                <a:cs typeface="Questrial"/>
                <a:sym typeface="Quest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defTabSz="914400"/>
            <a:endParaRPr kern="0">
              <a:solidFill>
                <a:srgbClr val="000000"/>
              </a:solidFill>
            </a:endParaRPr>
          </a:p>
        </p:txBody>
      </p:sp>
      <p:sp>
        <p:nvSpPr>
          <p:cNvPr id="10" name="Shape 10"/>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lgn="r" defTabSz="914400">
              <a:buSzPct val="25000"/>
            </a:pPr>
            <a:fld id="{00000000-1234-1234-1234-123412341234}" type="slidenum">
              <a:rPr lang="en" sz="1200" b="1" kern="0">
                <a:solidFill>
                  <a:srgbClr val="800000"/>
                </a:solidFill>
                <a:latin typeface="Questrial"/>
                <a:ea typeface="Questrial"/>
                <a:cs typeface="Questrial"/>
                <a:sym typeface="Questrial"/>
              </a:rPr>
              <a:pPr algn="r" defTabSz="914400">
                <a:buSzPct val="25000"/>
              </a:pPr>
              <a:t>‹#›</a:t>
            </a:fld>
            <a:endParaRPr lang="en" sz="1200" b="1" kern="0">
              <a:solidFill>
                <a:srgbClr val="800000"/>
              </a:solidFill>
              <a:latin typeface="Questrial"/>
              <a:ea typeface="Questrial"/>
              <a:cs typeface="Questrial"/>
              <a:sym typeface="Questrial"/>
            </a:endParaRPr>
          </a:p>
        </p:txBody>
      </p:sp>
      <p:cxnSp>
        <p:nvCxnSpPr>
          <p:cNvPr id="11" name="Shape 11"/>
          <p:cNvCxnSpPr/>
          <p:nvPr/>
        </p:nvCxnSpPr>
        <p:spPr>
          <a:xfrm>
            <a:off x="381000" y="762000"/>
            <a:ext cx="8305800" cy="0"/>
          </a:xfrm>
          <a:prstGeom prst="straightConnector1">
            <a:avLst/>
          </a:prstGeom>
          <a:noFill/>
          <a:ln w="9525" cap="flat" cmpd="sng">
            <a:solidFill>
              <a:srgbClr val="800000"/>
            </a:solidFill>
            <a:prstDash val="solid"/>
            <a:round/>
            <a:headEnd type="none" w="med" len="med"/>
            <a:tailEnd type="none" w="med" len="med"/>
          </a:ln>
        </p:spPr>
      </p:cxnSp>
      <p:cxnSp>
        <p:nvCxnSpPr>
          <p:cNvPr id="12" name="Shape 12"/>
          <p:cNvCxnSpPr/>
          <p:nvPr/>
        </p:nvCxnSpPr>
        <p:spPr>
          <a:xfrm>
            <a:off x="381000" y="6223000"/>
            <a:ext cx="8305800" cy="0"/>
          </a:xfrm>
          <a:prstGeom prst="straightConnector1">
            <a:avLst/>
          </a:prstGeom>
          <a:noFill/>
          <a:ln w="9525" cap="flat" cmpd="sng">
            <a:solidFill>
              <a:srgbClr val="800000"/>
            </a:solidFill>
            <a:prstDash val="solid"/>
            <a:round/>
            <a:headEnd type="none" w="med" len="med"/>
            <a:tailEnd type="none" w="med" len="med"/>
          </a:ln>
        </p:spPr>
      </p:cxnSp>
      <p:cxnSp>
        <p:nvCxnSpPr>
          <p:cNvPr id="13" name="Shape 13"/>
          <p:cNvCxnSpPr/>
          <p:nvPr/>
        </p:nvCxnSpPr>
        <p:spPr>
          <a:xfrm>
            <a:off x="381000" y="762000"/>
            <a:ext cx="8305800" cy="0"/>
          </a:xfrm>
          <a:prstGeom prst="straightConnector1">
            <a:avLst/>
          </a:prstGeom>
          <a:noFill/>
          <a:ln w="9525" cap="flat" cmpd="sng">
            <a:solidFill>
              <a:srgbClr val="800000"/>
            </a:solidFill>
            <a:prstDash val="solid"/>
            <a:round/>
            <a:headEnd type="none" w="med" len="med"/>
            <a:tailEnd type="none" w="med" len="med"/>
          </a:ln>
        </p:spPr>
      </p:cxnSp>
      <p:cxnSp>
        <p:nvCxnSpPr>
          <p:cNvPr id="14" name="Shape 14"/>
          <p:cNvCxnSpPr/>
          <p:nvPr/>
        </p:nvCxnSpPr>
        <p:spPr>
          <a:xfrm>
            <a:off x="381000" y="6223000"/>
            <a:ext cx="8305800" cy="0"/>
          </a:xfrm>
          <a:prstGeom prst="straightConnector1">
            <a:avLst/>
          </a:prstGeom>
          <a:noFill/>
          <a:ln w="9525" cap="flat" cmpd="sng">
            <a:solidFill>
              <a:srgbClr val="800000"/>
            </a:solidFill>
            <a:prstDash val="solid"/>
            <a:round/>
            <a:headEnd type="none" w="med" len="med"/>
            <a:tailEnd type="none" w="med" len="med"/>
          </a:ln>
        </p:spPr>
      </p:cxnSp>
      <p:pic>
        <p:nvPicPr>
          <p:cNvPr id="15" name="Shape 15"/>
          <p:cNvPicPr preferRelativeResize="0"/>
          <p:nvPr/>
        </p:nvPicPr>
        <p:blipFill rotWithShape="1">
          <a:blip r:embed="rId16">
            <a:alphaModFix/>
          </a:blip>
          <a:srcRect/>
          <a:stretch/>
        </p:blipFill>
        <p:spPr>
          <a:xfrm>
            <a:off x="381000" y="6324600"/>
            <a:ext cx="1828800" cy="395700"/>
          </a:xfrm>
          <a:prstGeom prst="rect">
            <a:avLst/>
          </a:prstGeom>
          <a:noFill/>
          <a:ln>
            <a:noFill/>
          </a:ln>
        </p:spPr>
      </p:pic>
    </p:spTree>
    <p:extLst>
      <p:ext uri="{BB962C8B-B14F-4D97-AF65-F5344CB8AC3E}">
        <p14:creationId xmlns:p14="http://schemas.microsoft.com/office/powerpoint/2010/main" val="147348711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5" Type="http://schemas.openxmlformats.org/officeDocument/2006/relationships/image" Target="../media/image16.png"/><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772" y="-31"/>
            <a:ext cx="2130456" cy="2130456"/>
          </a:xfrm>
          <a:prstGeom prst="rect">
            <a:avLst/>
          </a:prstGeom>
        </p:spPr>
      </p:pic>
      <p:sp>
        <p:nvSpPr>
          <p:cNvPr id="2" name="Title 1"/>
          <p:cNvSpPr>
            <a:spLocks noGrp="1"/>
          </p:cNvSpPr>
          <p:nvPr>
            <p:ph type="ctrTitle"/>
          </p:nvPr>
        </p:nvSpPr>
        <p:spPr/>
        <p:txBody>
          <a:bodyPr/>
          <a:lstStyle/>
          <a:p>
            <a:r>
              <a:rPr lang="en-US" dirty="0" smtClean="0">
                <a:latin typeface="Gotham Bold"/>
                <a:cs typeface="Gotham Bold"/>
              </a:rPr>
              <a:t>Discovery in the Era of Computation</a:t>
            </a:r>
            <a:endParaRPr lang="en-US" dirty="0">
              <a:latin typeface="Gotham Bold"/>
              <a:cs typeface="Gotham Bold"/>
            </a:endParaRPr>
          </a:p>
        </p:txBody>
      </p:sp>
      <p:sp>
        <p:nvSpPr>
          <p:cNvPr id="3" name="Subtitle 2"/>
          <p:cNvSpPr>
            <a:spLocks noGrp="1"/>
          </p:cNvSpPr>
          <p:nvPr>
            <p:ph type="subTitle" idx="1"/>
          </p:nvPr>
        </p:nvSpPr>
        <p:spPr/>
        <p:txBody>
          <a:bodyPr/>
          <a:lstStyle/>
          <a:p>
            <a:r>
              <a:rPr lang="en-US" dirty="0" smtClean="0"/>
              <a:t>The Future of Computation at the University of Chicago and Argonne National Laboratory </a:t>
            </a:r>
            <a:endParaRPr lang="en-US" dirty="0"/>
          </a:p>
        </p:txBody>
      </p:sp>
    </p:spTree>
    <p:extLst>
      <p:ext uri="{BB962C8B-B14F-4D97-AF65-F5344CB8AC3E}">
        <p14:creationId xmlns:p14="http://schemas.microsoft.com/office/powerpoint/2010/main" val="149510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79" y="149943"/>
            <a:ext cx="8955385" cy="1143000"/>
          </a:xfrm>
        </p:spPr>
        <p:txBody>
          <a:bodyPr>
            <a:normAutofit fontScale="90000"/>
          </a:bodyPr>
          <a:lstStyle/>
          <a:p>
            <a:r>
              <a:rPr lang="en-US" dirty="0" smtClean="0"/>
              <a:t>Co-location of world-leading X-ray source and supercomputer </a:t>
            </a:r>
            <a:r>
              <a:rPr lang="en-US" dirty="0" smtClean="0">
                <a:sym typeface="Wingdings"/>
              </a:rPr>
              <a:t> unique new </a:t>
            </a:r>
            <a:r>
              <a:rPr lang="en-US" dirty="0" err="1" smtClean="0">
                <a:sym typeface="Wingdings"/>
              </a:rPr>
              <a:t>Exascope</a:t>
            </a:r>
            <a:r>
              <a:rPr lang="en-US" dirty="0" smtClean="0">
                <a:sym typeface="Wingdings"/>
              </a:rPr>
              <a:t> facility</a:t>
            </a:r>
            <a:endParaRPr lang="en-US" dirty="0"/>
          </a:p>
        </p:txBody>
      </p:sp>
      <p:pic>
        <p:nvPicPr>
          <p:cNvPr id="6" name="Picture 5"/>
          <p:cNvPicPr>
            <a:picLocks noChangeAspect="1"/>
          </p:cNvPicPr>
          <p:nvPr/>
        </p:nvPicPr>
        <p:blipFill rotWithShape="1">
          <a:blip r:embed="rId2"/>
          <a:srcRect l="193" r="42935"/>
          <a:stretch/>
        </p:blipFill>
        <p:spPr>
          <a:xfrm>
            <a:off x="0" y="1417638"/>
            <a:ext cx="3200400" cy="5440362"/>
          </a:xfrm>
          <a:prstGeom prst="rect">
            <a:avLst/>
          </a:prstGeom>
        </p:spPr>
      </p:pic>
      <p:sp>
        <p:nvSpPr>
          <p:cNvPr id="14" name="Text Box 4"/>
          <p:cNvSpPr txBox="1">
            <a:spLocks noChangeArrowheads="1"/>
          </p:cNvSpPr>
          <p:nvPr/>
        </p:nvSpPr>
        <p:spPr bwMode="auto">
          <a:xfrm>
            <a:off x="27710" y="5983705"/>
            <a:ext cx="2182437" cy="425450"/>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lstStyle>
            <a:lvl1pPr>
              <a:spcBef>
                <a:spcPct val="20000"/>
              </a:spcBef>
              <a:buClr>
                <a:srgbClr val="1F497D"/>
              </a:buClr>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ClrTx/>
              <a:buFontTx/>
              <a:buNone/>
            </a:pPr>
            <a:r>
              <a:rPr lang="en-US" altLang="en-US" sz="2600" b="1" smtClean="0">
                <a:solidFill>
                  <a:srgbClr val="FF0000"/>
                </a:solidFill>
                <a:latin typeface="+mj-lt"/>
                <a:cs typeface="Arial" panose="020B0604020202020204" pitchFamily="34" charset="0"/>
              </a:rPr>
              <a:t>(2024)</a:t>
            </a:r>
          </a:p>
          <a:p>
            <a:pPr eaLnBrk="1" hangingPunct="1">
              <a:spcBef>
                <a:spcPct val="0"/>
              </a:spcBef>
              <a:buClrTx/>
              <a:buFontTx/>
              <a:buNone/>
            </a:pPr>
            <a:r>
              <a:rPr lang="en-US" altLang="en-US" sz="2600" b="1" dirty="0" smtClean="0">
                <a:solidFill>
                  <a:srgbClr val="FF0000"/>
                </a:solidFill>
                <a:latin typeface="+mj-lt"/>
                <a:cs typeface="Arial" panose="020B0604020202020204" pitchFamily="34" charset="0"/>
              </a:rPr>
              <a:t>APS-U: 10</a:t>
            </a:r>
            <a:r>
              <a:rPr lang="en-US" altLang="en-US" sz="2600" b="1" baseline="30000" dirty="0" smtClean="0">
                <a:solidFill>
                  <a:srgbClr val="FF0000"/>
                </a:solidFill>
                <a:latin typeface="+mj-lt"/>
                <a:cs typeface="Arial" panose="020B0604020202020204" pitchFamily="34" charset="0"/>
              </a:rPr>
              <a:t>22</a:t>
            </a:r>
            <a:r>
              <a:rPr lang="en-US" altLang="en-US" sz="2600" b="1" dirty="0" smtClean="0">
                <a:solidFill>
                  <a:srgbClr val="FF0000"/>
                </a:solidFill>
                <a:latin typeface="+mj-lt"/>
                <a:cs typeface="Arial" panose="020B0604020202020204" pitchFamily="34" charset="0"/>
              </a:rPr>
              <a:t>  </a:t>
            </a:r>
            <a:r>
              <a:rPr lang="en-US" altLang="en-US" sz="2600" b="1" dirty="0" err="1" smtClean="0">
                <a:solidFill>
                  <a:srgbClr val="FF0000"/>
                </a:solidFill>
                <a:latin typeface="+mj-lt"/>
                <a:cs typeface="Arial" panose="020B0604020202020204" pitchFamily="34" charset="0"/>
              </a:rPr>
              <a:t>std</a:t>
            </a:r>
            <a:r>
              <a:rPr lang="en-US" altLang="en-US" sz="2600" b="1" dirty="0" smtClean="0">
                <a:solidFill>
                  <a:srgbClr val="FF0000"/>
                </a:solidFill>
                <a:latin typeface="+mj-lt"/>
                <a:cs typeface="Arial" panose="020B0604020202020204" pitchFamily="34" charset="0"/>
              </a:rPr>
              <a:t> units </a:t>
            </a:r>
            <a:endParaRPr lang="en-US" altLang="en-US" sz="2600" b="1" dirty="0">
              <a:solidFill>
                <a:srgbClr val="FF0000"/>
              </a:solidFill>
              <a:latin typeface="+mj-lt"/>
              <a:cs typeface="Arial" panose="020B0604020202020204" pitchFamily="34" charset="0"/>
            </a:endParaRPr>
          </a:p>
        </p:txBody>
      </p:sp>
      <p:sp>
        <p:nvSpPr>
          <p:cNvPr id="16" name="Text Box 4"/>
          <p:cNvSpPr txBox="1">
            <a:spLocks noChangeArrowheads="1"/>
          </p:cNvSpPr>
          <p:nvPr/>
        </p:nvSpPr>
        <p:spPr bwMode="auto">
          <a:xfrm>
            <a:off x="36214" y="1367717"/>
            <a:ext cx="3158259" cy="534987"/>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5000" rIns="90000" bIns="45000" anchor="t" anchorCtr="0"/>
          <a:lstStyle>
            <a:lvl1pPr>
              <a:spcBef>
                <a:spcPct val="20000"/>
              </a:spcBef>
              <a:buClr>
                <a:srgbClr val="1F497D"/>
              </a:buClr>
              <a:buFont typeface="Wingdings" panose="05000000000000000000"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chemeClr val="tx1"/>
                </a:solidFill>
                <a:latin typeface="Calibri" panose="020F0502020204030204" pitchFamily="34" charset="0"/>
                <a:ea typeface="MS PGothic" panose="020B0600070205080204" pitchFamily="34" charset="-128"/>
              </a:defRPr>
            </a:lvl2pPr>
            <a:lvl3pPr marL="1143000" indent="-22860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3pPr>
            <a:lvl4pPr marL="1600200" indent="-228600">
              <a:spcBef>
                <a:spcPct val="20000"/>
              </a:spcBef>
              <a:buClr>
                <a:srgbClr val="1F497D"/>
              </a:buClr>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4pPr>
            <a:lvl5pPr marL="2057400" indent="-228600">
              <a:spcBef>
                <a:spcPct val="20000"/>
              </a:spcBef>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Clr>
                <a:srgbClr val="1F497D"/>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chemeClr val="tx1"/>
                </a:solidFill>
                <a:latin typeface="Calibri" panose="020F0502020204030204" pitchFamily="34" charset="0"/>
                <a:ea typeface="MS PGothic" panose="020B0600070205080204" pitchFamily="34" charset="-128"/>
              </a:defRPr>
            </a:lvl9pPr>
          </a:lstStyle>
          <a:p>
            <a:pPr eaLnBrk="1" hangingPunct="1">
              <a:spcBef>
                <a:spcPts val="0"/>
              </a:spcBef>
              <a:buClrTx/>
              <a:buFontTx/>
              <a:buNone/>
            </a:pPr>
            <a:r>
              <a:rPr lang="en-US" altLang="en-US" sz="2800" b="1" dirty="0" smtClean="0">
                <a:solidFill>
                  <a:srgbClr val="FF0000"/>
                </a:solidFill>
                <a:latin typeface="+mj-lt"/>
                <a:cs typeface="Arial" panose="020B0604020202020204" pitchFamily="34" charset="0"/>
              </a:rPr>
              <a:t>ALCF-4: 10</a:t>
            </a:r>
            <a:r>
              <a:rPr lang="en-US" altLang="en-US" sz="2800" b="1" baseline="30000" dirty="0" smtClean="0">
                <a:solidFill>
                  <a:srgbClr val="FF0000"/>
                </a:solidFill>
                <a:latin typeface="+mj-lt"/>
                <a:cs typeface="Arial" panose="020B0604020202020204" pitchFamily="34" charset="0"/>
              </a:rPr>
              <a:t>18</a:t>
            </a:r>
            <a:r>
              <a:rPr lang="en-US" altLang="en-US" sz="2800" b="1" dirty="0" smtClean="0">
                <a:solidFill>
                  <a:srgbClr val="FF0000"/>
                </a:solidFill>
                <a:latin typeface="+mj-lt"/>
                <a:cs typeface="Arial" panose="020B0604020202020204" pitchFamily="34" charset="0"/>
              </a:rPr>
              <a:t> ops/s</a:t>
            </a:r>
          </a:p>
          <a:p>
            <a:pPr eaLnBrk="1" hangingPunct="1">
              <a:spcBef>
                <a:spcPts val="0"/>
              </a:spcBef>
              <a:buClrTx/>
              <a:buFontTx/>
              <a:buNone/>
            </a:pPr>
            <a:r>
              <a:rPr lang="en-US" altLang="en-US" sz="2800" b="1" dirty="0" smtClean="0">
                <a:solidFill>
                  <a:srgbClr val="FF0000"/>
                </a:solidFill>
                <a:latin typeface="+mj-lt"/>
                <a:cs typeface="Arial" panose="020B0604020202020204" pitchFamily="34" charset="0"/>
              </a:rPr>
              <a:t>(2023)</a:t>
            </a:r>
            <a:endParaRPr lang="en-US" altLang="en-US" sz="2800" b="1" dirty="0">
              <a:solidFill>
                <a:srgbClr val="FF0000"/>
              </a:solidFill>
              <a:latin typeface="+mj-lt"/>
              <a:cs typeface="Arial" panose="020B0604020202020204" pitchFamily="34" charset="0"/>
            </a:endParaRPr>
          </a:p>
        </p:txBody>
      </p:sp>
      <p:sp>
        <p:nvSpPr>
          <p:cNvPr id="18" name="TextBox 17"/>
          <p:cNvSpPr txBox="1"/>
          <p:nvPr/>
        </p:nvSpPr>
        <p:spPr>
          <a:xfrm>
            <a:off x="1102727" y="3489281"/>
            <a:ext cx="1690255" cy="1384995"/>
          </a:xfrm>
          <a:prstGeom prst="rect">
            <a:avLst/>
          </a:prstGeom>
          <a:noFill/>
          <a:effectLst>
            <a:outerShdw blurRad="50800" dist="76200" dir="2700000" algn="tl" rotWithShape="0">
              <a:prstClr val="black">
                <a:alpha val="40000"/>
              </a:prstClr>
            </a:outerShdw>
          </a:effectLst>
        </p:spPr>
        <p:txBody>
          <a:bodyPr wrap="square" rtlCol="0">
            <a:spAutoFit/>
          </a:bodyPr>
          <a:lstStyle/>
          <a:p>
            <a:r>
              <a:rPr lang="en-US" sz="2800" b="1" dirty="0" smtClean="0">
                <a:solidFill>
                  <a:srgbClr val="FF0000"/>
                </a:solidFill>
                <a:latin typeface="+mj-lt"/>
              </a:rPr>
              <a:t>1 Tb/s</a:t>
            </a:r>
          </a:p>
          <a:p>
            <a:r>
              <a:rPr lang="en-US" sz="2800" b="1" dirty="0">
                <a:solidFill>
                  <a:srgbClr val="FF0000"/>
                </a:solidFill>
                <a:latin typeface="+mj-lt"/>
              </a:rPr>
              <a:t>~1 km</a:t>
            </a:r>
          </a:p>
          <a:p>
            <a:r>
              <a:rPr lang="en-US" sz="2800" b="1" dirty="0">
                <a:solidFill>
                  <a:srgbClr val="FF0000"/>
                </a:solidFill>
                <a:latin typeface="+mj-lt"/>
              </a:rPr>
              <a:t>(5 </a:t>
            </a:r>
            <a:r>
              <a:rPr lang="en-US" sz="2800" b="1" dirty="0" err="1">
                <a:solidFill>
                  <a:srgbClr val="FF0000"/>
                </a:solidFill>
                <a:latin typeface="+mj-lt"/>
              </a:rPr>
              <a:t>usec</a:t>
            </a:r>
            <a:r>
              <a:rPr lang="en-US" sz="2800" b="1" dirty="0" smtClean="0">
                <a:solidFill>
                  <a:srgbClr val="FF0000"/>
                </a:solidFill>
                <a:latin typeface="+mj-lt"/>
              </a:rPr>
              <a:t>)</a:t>
            </a:r>
            <a:endParaRPr lang="en-US" sz="2800" b="1" dirty="0">
              <a:solidFill>
                <a:srgbClr val="FF0000"/>
              </a:solidFill>
              <a:latin typeface="+mj-lt"/>
            </a:endParaRPr>
          </a:p>
        </p:txBody>
      </p:sp>
      <p:sp>
        <p:nvSpPr>
          <p:cNvPr id="8" name="Content Placeholder 2"/>
          <p:cNvSpPr txBox="1">
            <a:spLocks/>
          </p:cNvSpPr>
          <p:nvPr/>
        </p:nvSpPr>
        <p:spPr>
          <a:xfrm>
            <a:off x="3298383" y="1376073"/>
            <a:ext cx="5630871" cy="4412676"/>
          </a:xfrm>
          <a:prstGeom prst="rect">
            <a:avLst/>
          </a:prstGeom>
        </p:spPr>
        <p:txBody>
          <a:bodyPr vert="horz" lIns="91440" tIns="45720" rIns="91440" bIns="45720" rtlCol="0">
            <a:noAutofit/>
          </a:bodyPr>
          <a:lstStyle>
            <a:lvl1pPr marL="342900" indent="-342900" algn="l" defTabSz="457200" rtl="0" eaLnBrk="1" latinLnBrk="0" hangingPunct="1">
              <a:spcBef>
                <a:spcPts val="600"/>
              </a:spcBef>
              <a:spcAft>
                <a:spcPts val="600"/>
              </a:spcAft>
              <a:buFont typeface="Arial"/>
              <a:buChar char="•"/>
              <a:defRPr sz="3200" kern="1200">
                <a:solidFill>
                  <a:schemeClr val="tx1"/>
                </a:solidFill>
                <a:latin typeface="+mn-lt"/>
                <a:ea typeface="+mn-ea"/>
                <a:cs typeface="+mn-cs"/>
              </a:defRPr>
            </a:lvl1pPr>
            <a:lvl2pPr marL="742950" indent="-285750" algn="l" defTabSz="457200" rtl="0" eaLnBrk="1" latinLnBrk="0" hangingPunct="1">
              <a:spcBef>
                <a:spcPts val="600"/>
              </a:spcBef>
              <a:spcAft>
                <a:spcPts val="600"/>
              </a:spcAft>
              <a:buFont typeface="Arial"/>
              <a:buChar char="–"/>
              <a:defRPr sz="2800" kern="1200">
                <a:solidFill>
                  <a:schemeClr val="tx1"/>
                </a:solidFill>
                <a:latin typeface="+mn-lt"/>
                <a:ea typeface="+mn-ea"/>
                <a:cs typeface="+mn-cs"/>
              </a:defRPr>
            </a:lvl2pPr>
            <a:lvl3pPr marL="1143000" indent="-228600" algn="l" defTabSz="457200" rtl="0" eaLnBrk="1" latinLnBrk="0" hangingPunct="1">
              <a:spcBef>
                <a:spcPts val="600"/>
              </a:spcBef>
              <a:spcAft>
                <a:spcPts val="60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600"/>
              </a:spcBef>
              <a:spcAft>
                <a:spcPts val="60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60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latin typeface="Times New Roman" charset="0"/>
                <a:ea typeface="Times New Roman" charset="0"/>
                <a:cs typeface="Times New Roman" charset="0"/>
              </a:rPr>
              <a:t>We are creating a new facility capable of transformative science</a:t>
            </a:r>
          </a:p>
          <a:p>
            <a:pPr marL="0" indent="0">
              <a:buFont typeface="Arial"/>
              <a:buNone/>
            </a:pPr>
            <a:r>
              <a:rPr lang="en-US" sz="2400" dirty="0" smtClean="0">
                <a:latin typeface="Times New Roman" charset="0"/>
                <a:ea typeface="Times New Roman" charset="0"/>
                <a:cs typeface="Times New Roman" charset="0"/>
              </a:rPr>
              <a:t>Tight coupling of detectors, data store &amp; computation enables:</a:t>
            </a:r>
          </a:p>
          <a:p>
            <a:r>
              <a:rPr lang="en-US" sz="2400" dirty="0" smtClean="0">
                <a:latin typeface="Times New Roman" charset="0"/>
                <a:ea typeface="Times New Roman" charset="0"/>
                <a:cs typeface="Times New Roman" charset="0"/>
              </a:rPr>
              <a:t>Theory for </a:t>
            </a:r>
            <a:r>
              <a:rPr lang="en-US" sz="2400" b="1" dirty="0" smtClean="0">
                <a:latin typeface="Times New Roman" charset="0"/>
                <a:ea typeface="Times New Roman" charset="0"/>
                <a:cs typeface="Times New Roman" charset="0"/>
              </a:rPr>
              <a:t>hypothesis testing </a:t>
            </a:r>
            <a:r>
              <a:rPr lang="en-US" sz="2400" dirty="0" smtClean="0">
                <a:latin typeface="Times New Roman" charset="0"/>
                <a:ea typeface="Times New Roman" charset="0"/>
                <a:cs typeface="Times New Roman" charset="0"/>
              </a:rPr>
              <a:t>in advance of experiments</a:t>
            </a:r>
          </a:p>
          <a:p>
            <a:r>
              <a:rPr lang="en-US" sz="2400" dirty="0" smtClean="0">
                <a:latin typeface="Times New Roman" charset="0"/>
                <a:ea typeface="Times New Roman" charset="0"/>
                <a:cs typeface="Times New Roman" charset="0"/>
              </a:rPr>
              <a:t>Automated, model- and data-driven </a:t>
            </a:r>
            <a:r>
              <a:rPr lang="en-US" sz="2400" b="1" dirty="0" smtClean="0">
                <a:latin typeface="Times New Roman" charset="0"/>
                <a:ea typeface="Times New Roman" charset="0"/>
                <a:cs typeface="Times New Roman" charset="0"/>
              </a:rPr>
              <a:t>steering of experiments</a:t>
            </a:r>
          </a:p>
          <a:p>
            <a:r>
              <a:rPr lang="en-US" sz="2400" b="1" dirty="0" smtClean="0">
                <a:latin typeface="Times New Roman" charset="0"/>
                <a:ea typeface="Times New Roman" charset="0"/>
                <a:cs typeface="Times New Roman" charset="0"/>
              </a:rPr>
              <a:t>Analysis of combined datasets </a:t>
            </a:r>
            <a:r>
              <a:rPr lang="en-US" sz="2400" dirty="0" smtClean="0">
                <a:latin typeface="Times New Roman" charset="0"/>
                <a:ea typeface="Times New Roman" charset="0"/>
                <a:cs typeface="Times New Roman" charset="0"/>
              </a:rPr>
              <a:t>too large for human understanding</a:t>
            </a:r>
          </a:p>
        </p:txBody>
      </p:sp>
    </p:spTree>
    <p:extLst>
      <p:ext uri="{BB962C8B-B14F-4D97-AF65-F5344CB8AC3E}">
        <p14:creationId xmlns:p14="http://schemas.microsoft.com/office/powerpoint/2010/main" val="58582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224691" y="190501"/>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dirty="0">
                <a:solidFill>
                  <a:srgbClr val="800000"/>
                </a:solidFill>
                <a:latin typeface="Questrial"/>
                <a:ea typeface="Questrial"/>
                <a:cs typeface="Questrial"/>
                <a:sym typeface="Questrial"/>
              </a:rPr>
              <a:t>Chicago Innovation Exchange </a:t>
            </a:r>
          </a:p>
        </p:txBody>
      </p:sp>
      <p:sp>
        <p:nvSpPr>
          <p:cNvPr id="108" name="Shape 108"/>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a:buClr>
                <a:srgbClr val="000000"/>
              </a:buClr>
              <a:buSzPct val="25000"/>
              <a:buFont typeface="Arial"/>
              <a:buNone/>
            </a:pPr>
            <a:fld id="{00000000-1234-1234-1234-123412341234}" type="slidenum">
              <a:rPr lang="en"/>
              <a:pPr>
                <a:buClr>
                  <a:srgbClr val="000000"/>
                </a:buClr>
                <a:buSzPct val="25000"/>
                <a:buFont typeface="Arial"/>
                <a:buNone/>
              </a:pPr>
              <a:t>11</a:t>
            </a:fld>
            <a:endParaRPr lang="en"/>
          </a:p>
        </p:txBody>
      </p:sp>
      <p:pic>
        <p:nvPicPr>
          <p:cNvPr id="109" name="Shape 109"/>
          <p:cNvPicPr preferRelativeResize="0">
            <a:picLocks noGrp="1"/>
          </p:cNvPicPr>
          <p:nvPr>
            <p:ph type="body" idx="1"/>
          </p:nvPr>
        </p:nvPicPr>
        <p:blipFill rotWithShape="1">
          <a:blip r:embed="rId3">
            <a:alphaModFix/>
          </a:blip>
          <a:srcRect l="8365" b="11400"/>
          <a:stretch/>
        </p:blipFill>
        <p:spPr>
          <a:xfrm>
            <a:off x="115597" y="1365905"/>
            <a:ext cx="8952300" cy="3859500"/>
          </a:xfrm>
          <a:prstGeom prst="rect">
            <a:avLst/>
          </a:prstGeom>
          <a:noFill/>
          <a:ln>
            <a:noFill/>
          </a:ln>
        </p:spPr>
      </p:pic>
      <p:sp>
        <p:nvSpPr>
          <p:cNvPr id="110" name="Shape 110"/>
          <p:cNvSpPr/>
          <p:nvPr/>
        </p:nvSpPr>
        <p:spPr>
          <a:xfrm>
            <a:off x="533400" y="5867400"/>
            <a:ext cx="7924800" cy="3048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algn="ctr" defTabSz="914400"/>
            <a:endParaRPr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2139562138"/>
      </p:ext>
    </p:extLst>
  </p:cSld>
  <p:clrMapOvr>
    <a:masterClrMapping/>
  </p:clrMapOvr>
  <p:transition xmlns:p14="http://schemas.microsoft.com/office/powerpoint/2010/mai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a:stretch/>
        </p:blipFill>
        <p:spPr>
          <a:xfrm>
            <a:off x="381000" y="4372180"/>
            <a:ext cx="2777700" cy="1686600"/>
          </a:xfrm>
          <a:prstGeom prst="rect">
            <a:avLst/>
          </a:prstGeom>
          <a:noFill/>
          <a:ln>
            <a:noFill/>
          </a:ln>
        </p:spPr>
      </p:pic>
      <p:sp>
        <p:nvSpPr>
          <p:cNvPr id="117" name="Shape 117"/>
          <p:cNvSpPr txBox="1">
            <a:spLocks noGrp="1"/>
          </p:cNvSpPr>
          <p:nvPr>
            <p:ph type="title"/>
          </p:nvPr>
        </p:nvSpPr>
        <p:spPr>
          <a:xfrm>
            <a:off x="304800" y="0"/>
            <a:ext cx="7086600" cy="8382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a:solidFill>
                  <a:srgbClr val="800000"/>
                </a:solidFill>
                <a:latin typeface="Questrial"/>
                <a:ea typeface="Questrial"/>
                <a:cs typeface="Questrial"/>
                <a:sym typeface="Questrial"/>
              </a:rPr>
              <a:t>What is the Chicago Innovation Exchange?</a:t>
            </a:r>
          </a:p>
        </p:txBody>
      </p:sp>
      <p:sp>
        <p:nvSpPr>
          <p:cNvPr id="118" name="Shape 118"/>
          <p:cNvSpPr/>
          <p:nvPr/>
        </p:nvSpPr>
        <p:spPr>
          <a:xfrm>
            <a:off x="4007450" y="1027550"/>
            <a:ext cx="4755600" cy="2538600"/>
          </a:xfrm>
          <a:prstGeom prst="rect">
            <a:avLst/>
          </a:prstGeom>
          <a:noFill/>
          <a:ln>
            <a:noFill/>
          </a:ln>
        </p:spPr>
        <p:txBody>
          <a:bodyPr lIns="91425" tIns="45700" rIns="91425" bIns="45700" anchor="t" anchorCtr="0">
            <a:noAutofit/>
          </a:bodyPr>
          <a:lstStyle/>
          <a:p>
            <a:pPr marL="469900" marR="0" lvl="0" indent="-469900" algn="l" rtl="0">
              <a:spcBef>
                <a:spcPts val="0"/>
              </a:spcBef>
              <a:spcAft>
                <a:spcPts val="0"/>
              </a:spcAft>
              <a:buClr>
                <a:srgbClr val="800000"/>
              </a:buClr>
              <a:buSzPct val="100000"/>
              <a:buFont typeface="Arial"/>
              <a:buChar char="•"/>
            </a:pPr>
            <a:r>
              <a:rPr lang="en" sz="2000">
                <a:solidFill>
                  <a:schemeClr val="dk1"/>
                </a:solidFill>
                <a:latin typeface="Questrial"/>
                <a:ea typeface="Questrial"/>
                <a:cs typeface="Questrial"/>
                <a:sym typeface="Questrial"/>
              </a:rPr>
              <a:t>The University of Chicago and South Side </a:t>
            </a:r>
            <a:r>
              <a:rPr lang="en" sz="2000" b="1">
                <a:solidFill>
                  <a:srgbClr val="2CAAE2"/>
                </a:solidFill>
                <a:latin typeface="Questrial"/>
                <a:ea typeface="Questrial"/>
                <a:cs typeface="Questrial"/>
                <a:sym typeface="Questrial"/>
              </a:rPr>
              <a:t>innovation campus</a:t>
            </a:r>
          </a:p>
          <a:p>
            <a:pPr marR="0" lvl="0" algn="l" rtl="0">
              <a:spcBef>
                <a:spcPts val="0"/>
              </a:spcBef>
              <a:spcAft>
                <a:spcPts val="0"/>
              </a:spcAft>
              <a:buNone/>
            </a:pPr>
            <a:endParaRPr sz="2000" b="1">
              <a:solidFill>
                <a:srgbClr val="2CAAE2"/>
              </a:solidFill>
              <a:latin typeface="Questrial"/>
              <a:ea typeface="Questrial"/>
              <a:cs typeface="Questrial"/>
              <a:sym typeface="Questrial"/>
            </a:endParaRPr>
          </a:p>
          <a:p>
            <a:pPr marL="469900" marR="0" lvl="0" indent="-469900" algn="l" rtl="0">
              <a:spcBef>
                <a:spcPts val="400"/>
              </a:spcBef>
              <a:spcAft>
                <a:spcPts val="0"/>
              </a:spcAft>
              <a:buClr>
                <a:srgbClr val="800000"/>
              </a:buClr>
              <a:buSzPct val="100000"/>
              <a:buFont typeface="Arial"/>
              <a:buChar char="•"/>
            </a:pPr>
            <a:r>
              <a:rPr lang="en" sz="2000">
                <a:solidFill>
                  <a:schemeClr val="dk1"/>
                </a:solidFill>
                <a:latin typeface="Questrial"/>
                <a:ea typeface="Questrial"/>
                <a:cs typeface="Questrial"/>
                <a:sym typeface="Questrial"/>
              </a:rPr>
              <a:t>34,000 square feet of </a:t>
            </a:r>
            <a:r>
              <a:rPr lang="en" sz="2000" b="1">
                <a:solidFill>
                  <a:srgbClr val="2CAAE2"/>
                </a:solidFill>
                <a:latin typeface="Questrial"/>
                <a:ea typeface="Questrial"/>
                <a:cs typeface="Questrial"/>
                <a:sym typeface="Questrial"/>
              </a:rPr>
              <a:t>co-working</a:t>
            </a:r>
            <a:r>
              <a:rPr lang="en" sz="2000">
                <a:solidFill>
                  <a:schemeClr val="dk1"/>
                </a:solidFill>
                <a:latin typeface="Questrial"/>
                <a:ea typeface="Questrial"/>
                <a:cs typeface="Questrial"/>
                <a:sym typeface="Questrial"/>
              </a:rPr>
              <a:t>, </a:t>
            </a:r>
            <a:r>
              <a:rPr lang="en" sz="2000" b="1">
                <a:solidFill>
                  <a:srgbClr val="2CAAE2"/>
                </a:solidFill>
                <a:latin typeface="Questrial"/>
                <a:ea typeface="Questrial"/>
                <a:cs typeface="Questrial"/>
                <a:sym typeface="Questrial"/>
              </a:rPr>
              <a:t>incubator</a:t>
            </a:r>
            <a:r>
              <a:rPr lang="en" sz="2000">
                <a:solidFill>
                  <a:schemeClr val="dk1"/>
                </a:solidFill>
                <a:latin typeface="Questrial"/>
                <a:ea typeface="Questrial"/>
                <a:cs typeface="Questrial"/>
                <a:sym typeface="Questrial"/>
              </a:rPr>
              <a:t>, and </a:t>
            </a:r>
            <a:r>
              <a:rPr lang="en" sz="2000" b="1">
                <a:solidFill>
                  <a:srgbClr val="2CAAE2"/>
                </a:solidFill>
                <a:latin typeface="Questrial"/>
                <a:ea typeface="Questrial"/>
                <a:cs typeface="Questrial"/>
                <a:sym typeface="Questrial"/>
              </a:rPr>
              <a:t>conference space</a:t>
            </a:r>
            <a:r>
              <a:rPr lang="en" sz="2000">
                <a:solidFill>
                  <a:schemeClr val="dk1"/>
                </a:solidFill>
                <a:latin typeface="Questrial"/>
                <a:ea typeface="Questrial"/>
                <a:cs typeface="Questrial"/>
                <a:sym typeface="Questrial"/>
              </a:rPr>
              <a:t> for start-ups</a:t>
            </a:r>
          </a:p>
          <a:p>
            <a:pPr marR="0" lvl="0" algn="l" rtl="0">
              <a:spcBef>
                <a:spcPts val="400"/>
              </a:spcBef>
              <a:spcAft>
                <a:spcPts val="0"/>
              </a:spcAft>
              <a:buNone/>
            </a:pPr>
            <a:endParaRPr sz="2000">
              <a:solidFill>
                <a:schemeClr val="dk1"/>
              </a:solidFill>
              <a:latin typeface="Questrial"/>
              <a:ea typeface="Questrial"/>
              <a:cs typeface="Questrial"/>
              <a:sym typeface="Questrial"/>
            </a:endParaRPr>
          </a:p>
          <a:p>
            <a:pPr marL="469900" lvl="0" indent="-469900" rtl="0">
              <a:spcBef>
                <a:spcPts val="0"/>
              </a:spcBef>
              <a:buClr>
                <a:srgbClr val="800000"/>
              </a:buClr>
              <a:buSzPct val="100000"/>
              <a:buFont typeface="Questrial"/>
              <a:buChar char="•"/>
            </a:pPr>
            <a:r>
              <a:rPr lang="en" sz="2000">
                <a:solidFill>
                  <a:schemeClr val="dk1"/>
                </a:solidFill>
                <a:latin typeface="Questrial"/>
                <a:ea typeface="Questrial"/>
                <a:cs typeface="Questrial"/>
                <a:sym typeface="Questrial"/>
              </a:rPr>
              <a:t>A gateway to </a:t>
            </a:r>
            <a:r>
              <a:rPr lang="en" sz="2000" b="1">
                <a:solidFill>
                  <a:srgbClr val="2CAAE2"/>
                </a:solidFill>
                <a:latin typeface="Questrial"/>
                <a:ea typeface="Questrial"/>
                <a:cs typeface="Questrial"/>
                <a:sym typeface="Questrial"/>
              </a:rPr>
              <a:t>corporate</a:t>
            </a:r>
            <a:r>
              <a:rPr lang="en" sz="2000">
                <a:solidFill>
                  <a:schemeClr val="dk1"/>
                </a:solidFill>
                <a:latin typeface="Questrial"/>
                <a:ea typeface="Questrial"/>
                <a:cs typeface="Questrial"/>
                <a:sym typeface="Questrial"/>
              </a:rPr>
              <a:t> and ecosystem </a:t>
            </a:r>
            <a:r>
              <a:rPr lang="en" sz="2000" b="1">
                <a:solidFill>
                  <a:srgbClr val="2CAAE2"/>
                </a:solidFill>
                <a:latin typeface="Questrial"/>
                <a:ea typeface="Questrial"/>
                <a:cs typeface="Questrial"/>
                <a:sym typeface="Questrial"/>
              </a:rPr>
              <a:t>connections</a:t>
            </a:r>
            <a:r>
              <a:rPr lang="en" sz="2000">
                <a:solidFill>
                  <a:schemeClr val="dk1"/>
                </a:solidFill>
                <a:latin typeface="Questrial"/>
                <a:ea typeface="Questrial"/>
                <a:cs typeface="Questrial"/>
                <a:sym typeface="Questrial"/>
              </a:rPr>
              <a:t> with access to mentors and programming</a:t>
            </a:r>
          </a:p>
          <a:p>
            <a:pPr lvl="0" rtl="0">
              <a:spcBef>
                <a:spcPts val="0"/>
              </a:spcBef>
              <a:buNone/>
            </a:pPr>
            <a:endParaRPr sz="2000">
              <a:solidFill>
                <a:schemeClr val="dk1"/>
              </a:solidFill>
              <a:latin typeface="Questrial"/>
              <a:ea typeface="Questrial"/>
              <a:cs typeface="Questrial"/>
              <a:sym typeface="Questrial"/>
            </a:endParaRPr>
          </a:p>
          <a:p>
            <a:pPr marL="469900" lvl="0" indent="-469900" rtl="0">
              <a:spcBef>
                <a:spcPts val="400"/>
              </a:spcBef>
              <a:buClr>
                <a:srgbClr val="800000"/>
              </a:buClr>
              <a:buSzPct val="100000"/>
              <a:buFont typeface="Questrial"/>
              <a:buChar char="•"/>
            </a:pPr>
            <a:r>
              <a:rPr lang="en" sz="2000">
                <a:solidFill>
                  <a:schemeClr val="dk1"/>
                </a:solidFill>
                <a:latin typeface="Questrial"/>
                <a:ea typeface="Questrial"/>
                <a:cs typeface="Questrial"/>
                <a:sym typeface="Questrial"/>
              </a:rPr>
              <a:t>A hub for </a:t>
            </a:r>
            <a:r>
              <a:rPr lang="en" sz="2000" b="1">
                <a:solidFill>
                  <a:srgbClr val="2CAAE2"/>
                </a:solidFill>
                <a:latin typeface="Questrial"/>
                <a:ea typeface="Questrial"/>
                <a:cs typeface="Questrial"/>
                <a:sym typeface="Questrial"/>
              </a:rPr>
              <a:t>multidisciplinary collaboration </a:t>
            </a:r>
            <a:r>
              <a:rPr lang="en" sz="2000">
                <a:solidFill>
                  <a:schemeClr val="dk1"/>
                </a:solidFill>
                <a:latin typeface="Questrial"/>
                <a:ea typeface="Questrial"/>
                <a:cs typeface="Questrial"/>
                <a:sym typeface="Questrial"/>
              </a:rPr>
              <a:t>between UChicago divisions and affiliates</a:t>
            </a:r>
          </a:p>
          <a:p>
            <a:pPr marL="0" marR="0" lvl="0" indent="0" algn="l" rtl="0">
              <a:spcBef>
                <a:spcPts val="0"/>
              </a:spcBef>
              <a:spcAft>
                <a:spcPts val="0"/>
              </a:spcAft>
              <a:buNone/>
            </a:pPr>
            <a:endParaRPr sz="1800" b="1">
              <a:solidFill>
                <a:srgbClr val="2CAAE2"/>
              </a:solidFill>
              <a:latin typeface="Verdana"/>
              <a:ea typeface="Verdana"/>
              <a:cs typeface="Verdana"/>
              <a:sym typeface="Verdana"/>
            </a:endParaRPr>
          </a:p>
        </p:txBody>
      </p:sp>
      <p:pic>
        <p:nvPicPr>
          <p:cNvPr id="119" name="Shape 119"/>
          <p:cNvPicPr preferRelativeResize="0"/>
          <p:nvPr/>
        </p:nvPicPr>
        <p:blipFill rotWithShape="1">
          <a:blip r:embed="rId4">
            <a:alphaModFix/>
          </a:blip>
          <a:srcRect/>
          <a:stretch/>
        </p:blipFill>
        <p:spPr>
          <a:xfrm>
            <a:off x="381000" y="2581800"/>
            <a:ext cx="2777700" cy="1667100"/>
          </a:xfrm>
          <a:prstGeom prst="rect">
            <a:avLst/>
          </a:prstGeom>
          <a:noFill/>
          <a:ln>
            <a:noFill/>
          </a:ln>
        </p:spPr>
      </p:pic>
      <p:pic>
        <p:nvPicPr>
          <p:cNvPr id="120" name="Shape 120"/>
          <p:cNvPicPr preferRelativeResize="0"/>
          <p:nvPr/>
        </p:nvPicPr>
        <p:blipFill rotWithShape="1">
          <a:blip r:embed="rId5">
            <a:alphaModFix/>
          </a:blip>
          <a:srcRect/>
          <a:stretch/>
        </p:blipFill>
        <p:spPr>
          <a:xfrm>
            <a:off x="381000" y="838200"/>
            <a:ext cx="2777700" cy="1667400"/>
          </a:xfrm>
          <a:prstGeom prst="rect">
            <a:avLst/>
          </a:prstGeom>
          <a:noFill/>
          <a:ln>
            <a:noFill/>
          </a:ln>
        </p:spPr>
      </p:pic>
      <p:sp>
        <p:nvSpPr>
          <p:cNvPr id="121" name="Shape 121"/>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12</a:t>
            </a:fld>
            <a:endParaRPr lang="en"/>
          </a:p>
        </p:txBody>
      </p:sp>
    </p:spTree>
    <p:extLst>
      <p:ext uri="{BB962C8B-B14F-4D97-AF65-F5344CB8AC3E}">
        <p14:creationId xmlns:p14="http://schemas.microsoft.com/office/powerpoint/2010/main" val="1741524954"/>
      </p:ext>
    </p:extLst>
  </p:cSld>
  <p:clrMapOvr>
    <a:masterClrMapping/>
  </p:clrMapOvr>
  <p:transition xmlns:p14="http://schemas.microsoft.com/office/powerpoint/2010/mai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a:solidFill>
                  <a:srgbClr val="800000"/>
                </a:solidFill>
                <a:latin typeface="Questrial"/>
                <a:ea typeface="Questrial"/>
                <a:cs typeface="Questrial"/>
                <a:sym typeface="Questrial"/>
              </a:rPr>
              <a:t>Chicago Innovation Exchange Goals</a:t>
            </a:r>
          </a:p>
        </p:txBody>
      </p:sp>
      <p:sp>
        <p:nvSpPr>
          <p:cNvPr id="128" name="Shape 128"/>
          <p:cNvSpPr txBox="1">
            <a:spLocks noGrp="1"/>
          </p:cNvSpPr>
          <p:nvPr>
            <p:ph type="body" idx="1"/>
          </p:nvPr>
        </p:nvSpPr>
        <p:spPr>
          <a:xfrm>
            <a:off x="304800" y="886967"/>
            <a:ext cx="8458200" cy="4953000"/>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800000"/>
              </a:buClr>
              <a:buSzPct val="100000"/>
              <a:buFont typeface="Arial"/>
              <a:buChar char="•"/>
            </a:pPr>
            <a:r>
              <a:rPr lang="en" sz="2000" b="0" i="0" u="none" strike="noStrike" cap="none">
                <a:solidFill>
                  <a:schemeClr val="dk1"/>
                </a:solidFill>
                <a:latin typeface="Questrial"/>
                <a:ea typeface="Questrial"/>
                <a:cs typeface="Questrial"/>
                <a:sym typeface="Questrial"/>
              </a:rPr>
              <a:t>Helping entrepreneurs launch new ventures, and commercialize </a:t>
            </a:r>
            <a:r>
              <a:rPr lang="en" sz="2000" b="1" i="0" u="none" strike="noStrike" cap="none">
                <a:solidFill>
                  <a:srgbClr val="2CAAE2"/>
                </a:solidFill>
                <a:latin typeface="Questrial"/>
                <a:ea typeface="Questrial"/>
                <a:cs typeface="Questrial"/>
                <a:sym typeface="Questrial"/>
              </a:rPr>
              <a:t>novel technologies </a:t>
            </a:r>
            <a:r>
              <a:rPr lang="en" sz="2000" b="0" i="0" u="none" strike="noStrike" cap="none">
                <a:solidFill>
                  <a:schemeClr val="dk1"/>
                </a:solidFill>
                <a:latin typeface="Questrial"/>
                <a:ea typeface="Questrial"/>
                <a:cs typeface="Questrial"/>
                <a:sym typeface="Questrial"/>
              </a:rPr>
              <a:t>and products that impact society</a:t>
            </a:r>
          </a:p>
          <a:p>
            <a:pPr marL="285750" marR="0" lvl="0" indent="-285750" algn="l" rtl="0">
              <a:spcBef>
                <a:spcPts val="400"/>
              </a:spcBef>
              <a:spcAft>
                <a:spcPts val="0"/>
              </a:spcAft>
              <a:buClr>
                <a:srgbClr val="800000"/>
              </a:buClr>
              <a:buSzPct val="100000"/>
              <a:buFont typeface="Arial"/>
              <a:buChar char="•"/>
            </a:pPr>
            <a:r>
              <a:rPr lang="en" sz="2000" b="1" i="0" u="none" strike="noStrike" cap="none">
                <a:solidFill>
                  <a:srgbClr val="2CAAE2"/>
                </a:solidFill>
                <a:latin typeface="Questrial"/>
                <a:ea typeface="Questrial"/>
                <a:cs typeface="Questrial"/>
                <a:sym typeface="Questrial"/>
              </a:rPr>
              <a:t>Collaborate</a:t>
            </a:r>
            <a:r>
              <a:rPr lang="en" sz="2000" b="0" i="0" u="none" strike="noStrike" cap="none">
                <a:solidFill>
                  <a:schemeClr val="dk1"/>
                </a:solidFill>
                <a:latin typeface="Questrial"/>
                <a:ea typeface="Questrial"/>
                <a:cs typeface="Questrial"/>
                <a:sym typeface="Questrial"/>
              </a:rPr>
              <a:t> with Illinois research institutions and corporations to </a:t>
            </a:r>
            <a:r>
              <a:rPr lang="en" sz="2000" b="1" i="0" u="none" strike="noStrike" cap="none">
                <a:solidFill>
                  <a:srgbClr val="2CAAE2"/>
                </a:solidFill>
                <a:latin typeface="Questrial"/>
                <a:ea typeface="Questrial"/>
                <a:cs typeface="Questrial"/>
                <a:sym typeface="Questrial"/>
              </a:rPr>
              <a:t>leverage</a:t>
            </a:r>
            <a:r>
              <a:rPr lang="en" sz="2000" b="0" i="0" u="none" strike="noStrike" cap="none">
                <a:solidFill>
                  <a:srgbClr val="2CAAE2"/>
                </a:solidFill>
                <a:latin typeface="Questrial"/>
                <a:ea typeface="Questrial"/>
                <a:cs typeface="Questrial"/>
                <a:sym typeface="Questrial"/>
              </a:rPr>
              <a:t> </a:t>
            </a:r>
            <a:r>
              <a:rPr lang="en" sz="2000" b="0" i="0" u="none" strike="noStrike" cap="none">
                <a:solidFill>
                  <a:schemeClr val="dk1"/>
                </a:solidFill>
                <a:latin typeface="Questrial"/>
                <a:ea typeface="Questrial"/>
                <a:cs typeface="Questrial"/>
                <a:sym typeface="Questrial"/>
              </a:rPr>
              <a:t>common resources</a:t>
            </a:r>
          </a:p>
          <a:p>
            <a:pPr marL="285750" marR="0" lvl="0" indent="-285750" algn="l" rtl="0">
              <a:spcBef>
                <a:spcPts val="400"/>
              </a:spcBef>
              <a:spcAft>
                <a:spcPts val="0"/>
              </a:spcAft>
              <a:buClr>
                <a:srgbClr val="800000"/>
              </a:buClr>
              <a:buSzPct val="100000"/>
              <a:buFont typeface="Arial"/>
              <a:buChar char="•"/>
            </a:pPr>
            <a:r>
              <a:rPr lang="en" sz="2000" b="1" i="0" u="none" strike="noStrike" cap="none">
                <a:solidFill>
                  <a:srgbClr val="2CAAE2"/>
                </a:solidFill>
                <a:latin typeface="Questrial"/>
                <a:ea typeface="Questrial"/>
                <a:cs typeface="Questrial"/>
                <a:sym typeface="Questrial"/>
              </a:rPr>
              <a:t>Elevate</a:t>
            </a:r>
            <a:r>
              <a:rPr lang="en" sz="2000" b="0" i="0" u="none" strike="noStrike" cap="none">
                <a:solidFill>
                  <a:schemeClr val="dk1"/>
                </a:solidFill>
                <a:latin typeface="Questrial"/>
                <a:ea typeface="Questrial"/>
                <a:cs typeface="Questrial"/>
                <a:sym typeface="Questrial"/>
              </a:rPr>
              <a:t> Chicago and the greater Midwest region as a</a:t>
            </a:r>
            <a:r>
              <a:rPr lang="en" sz="2000" b="0" i="0" u="none" strike="noStrike" cap="none">
                <a:solidFill>
                  <a:srgbClr val="800000"/>
                </a:solidFill>
                <a:latin typeface="Questrial"/>
                <a:ea typeface="Questrial"/>
                <a:cs typeface="Questrial"/>
                <a:sym typeface="Questrial"/>
              </a:rPr>
              <a:t> </a:t>
            </a:r>
            <a:r>
              <a:rPr lang="en" sz="2000" b="0" i="0" u="none" strike="noStrike" cap="none">
                <a:solidFill>
                  <a:schemeClr val="dk1"/>
                </a:solidFill>
                <a:latin typeface="Questrial"/>
                <a:ea typeface="Questrial"/>
                <a:cs typeface="Questrial"/>
                <a:sym typeface="Questrial"/>
              </a:rPr>
              <a:t>global destination for entrepreneurship &amp; innovation </a:t>
            </a:r>
            <a:r>
              <a:rPr lang="en" sz="2000" b="1" i="0" u="none" strike="noStrike" cap="none">
                <a:solidFill>
                  <a:srgbClr val="2CAAE2"/>
                </a:solidFill>
                <a:latin typeface="Questrial"/>
                <a:ea typeface="Questrial"/>
                <a:cs typeface="Questrial"/>
                <a:sym typeface="Questrial"/>
              </a:rPr>
              <a:t>talent</a:t>
            </a:r>
          </a:p>
        </p:txBody>
      </p:sp>
      <p:pic>
        <p:nvPicPr>
          <p:cNvPr id="129" name="Shape 129"/>
          <p:cNvPicPr preferRelativeResize="0"/>
          <p:nvPr/>
        </p:nvPicPr>
        <p:blipFill rotWithShape="1">
          <a:blip r:embed="rId3">
            <a:alphaModFix/>
          </a:blip>
          <a:srcRect l="3635" t="13168" r="18184" b="17703"/>
          <a:stretch/>
        </p:blipFill>
        <p:spPr>
          <a:xfrm>
            <a:off x="1905000" y="2910458"/>
            <a:ext cx="5542500" cy="3200400"/>
          </a:xfrm>
          <a:prstGeom prst="rect">
            <a:avLst/>
          </a:prstGeom>
          <a:noFill/>
          <a:ln>
            <a:noFill/>
          </a:ln>
        </p:spPr>
      </p:pic>
      <p:sp>
        <p:nvSpPr>
          <p:cNvPr id="130" name="Shape 130"/>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13</a:t>
            </a:fld>
            <a:endParaRPr lang="en"/>
          </a:p>
        </p:txBody>
      </p:sp>
    </p:spTree>
    <p:extLst>
      <p:ext uri="{BB962C8B-B14F-4D97-AF65-F5344CB8AC3E}">
        <p14:creationId xmlns:p14="http://schemas.microsoft.com/office/powerpoint/2010/main" val="3928944299"/>
      </p:ext>
    </p:extLst>
  </p:cSld>
  <p:clrMapOvr>
    <a:masterClrMapping/>
  </p:clrMapOvr>
  <p:transition xmlns:p14="http://schemas.microsoft.com/office/powerpoint/2010/mai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a:solidFill>
                  <a:srgbClr val="800000"/>
                </a:solidFill>
                <a:latin typeface="Questrial"/>
                <a:ea typeface="Questrial"/>
                <a:cs typeface="Questrial"/>
                <a:sym typeface="Questrial"/>
              </a:rPr>
              <a:t>Enabling Entrepreneurs Through Resources</a:t>
            </a:r>
          </a:p>
        </p:txBody>
      </p:sp>
      <p:sp>
        <p:nvSpPr>
          <p:cNvPr id="137" name="Shape 137"/>
          <p:cNvSpPr txBox="1">
            <a:spLocks noGrp="1"/>
          </p:cNvSpPr>
          <p:nvPr>
            <p:ph type="body" idx="1"/>
          </p:nvPr>
        </p:nvSpPr>
        <p:spPr>
          <a:xfrm>
            <a:off x="3840480" y="1123670"/>
            <a:ext cx="4953000" cy="4896000"/>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rgbClr val="800000"/>
              </a:buClr>
              <a:buSzPct val="100000"/>
              <a:buFont typeface="Questrial"/>
              <a:buChar char="•"/>
            </a:pPr>
            <a:r>
              <a:rPr lang="en" sz="2000" b="1" i="0" u="none" strike="noStrike" cap="none">
                <a:solidFill>
                  <a:srgbClr val="2CAAE2"/>
                </a:solidFill>
                <a:latin typeface="Questrial"/>
                <a:ea typeface="Questrial"/>
                <a:cs typeface="Questrial"/>
                <a:sym typeface="Questrial"/>
              </a:rPr>
              <a:t>Incubator</a:t>
            </a:r>
            <a:r>
              <a:rPr lang="en" sz="2000" b="0" i="0" u="none" strike="noStrike" cap="none">
                <a:solidFill>
                  <a:schemeClr val="dk2"/>
                </a:solidFill>
                <a:latin typeface="Questrial"/>
                <a:ea typeface="Questrial"/>
                <a:cs typeface="Questrial"/>
                <a:sym typeface="Questrial"/>
              </a:rPr>
              <a:t>,</a:t>
            </a:r>
            <a:r>
              <a:rPr lang="en" sz="2000" b="1" i="0" u="none" strike="noStrike" cap="none">
                <a:solidFill>
                  <a:srgbClr val="2CAAE2"/>
                </a:solidFill>
                <a:latin typeface="Questrial"/>
                <a:ea typeface="Questrial"/>
                <a:cs typeface="Questrial"/>
                <a:sym typeface="Questrial"/>
              </a:rPr>
              <a:t> co-working</a:t>
            </a:r>
            <a:r>
              <a:rPr lang="en" sz="2000" b="0" i="0" u="none" strike="noStrike" cap="none">
                <a:solidFill>
                  <a:srgbClr val="2CAAE2"/>
                </a:solidFill>
                <a:latin typeface="Questrial"/>
                <a:ea typeface="Questrial"/>
                <a:cs typeface="Questrial"/>
                <a:sym typeface="Questrial"/>
              </a:rPr>
              <a:t> </a:t>
            </a:r>
            <a:r>
              <a:rPr lang="en" sz="2000" b="0" i="0" u="none" strike="noStrike" cap="none">
                <a:solidFill>
                  <a:srgbClr val="000000"/>
                </a:solidFill>
                <a:latin typeface="Questrial"/>
                <a:ea typeface="Questrial"/>
                <a:cs typeface="Questrial"/>
                <a:sym typeface="Questrial"/>
              </a:rPr>
              <a:t>and </a:t>
            </a:r>
            <a:r>
              <a:rPr lang="en" sz="2000" b="1" i="0" u="none" strike="noStrike" cap="none">
                <a:solidFill>
                  <a:srgbClr val="2CAAE2"/>
                </a:solidFill>
                <a:latin typeface="Questrial"/>
                <a:ea typeface="Questrial"/>
                <a:cs typeface="Questrial"/>
                <a:sym typeface="Questrial"/>
              </a:rPr>
              <a:t>accelerator space</a:t>
            </a:r>
            <a:r>
              <a:rPr lang="en" sz="2000" b="0" i="0" u="none" strike="noStrike" cap="none">
                <a:solidFill>
                  <a:srgbClr val="000000"/>
                </a:solidFill>
                <a:latin typeface="Questrial"/>
                <a:ea typeface="Questrial"/>
                <a:cs typeface="Questrial"/>
                <a:sym typeface="Questrial"/>
              </a:rPr>
              <a:t> for faculty, student, and community start-ups housing </a:t>
            </a:r>
            <a:r>
              <a:rPr lang="en" sz="2000" b="1" i="0" u="none" strike="noStrike" cap="none">
                <a:solidFill>
                  <a:srgbClr val="2CAAE2"/>
                </a:solidFill>
                <a:latin typeface="Questrial"/>
                <a:ea typeface="Questrial"/>
                <a:cs typeface="Questrial"/>
                <a:sym typeface="Questrial"/>
              </a:rPr>
              <a:t>more than 2,000 current members </a:t>
            </a:r>
            <a:r>
              <a:rPr lang="en" sz="2000" b="0" i="0" u="none" strike="noStrike" cap="none">
                <a:solidFill>
                  <a:srgbClr val="000000"/>
                </a:solidFill>
                <a:latin typeface="Questrial"/>
                <a:ea typeface="Questrial"/>
                <a:cs typeface="Questrial"/>
                <a:sym typeface="Questrial"/>
              </a:rPr>
              <a:t>(and counting) </a:t>
            </a:r>
          </a:p>
          <a:p>
            <a:pPr marL="457200" marR="0" lvl="0" indent="-457200" algn="l" rtl="0">
              <a:spcBef>
                <a:spcPts val="2400"/>
              </a:spcBef>
              <a:spcAft>
                <a:spcPts val="0"/>
              </a:spcAft>
              <a:buClr>
                <a:srgbClr val="800000"/>
              </a:buClr>
              <a:buSzPct val="100000"/>
              <a:buFont typeface="Questrial"/>
              <a:buChar char="•"/>
            </a:pPr>
            <a:r>
              <a:rPr lang="en" sz="2000" b="1" i="0" u="none" strike="noStrike" cap="none">
                <a:solidFill>
                  <a:srgbClr val="2CAAE2"/>
                </a:solidFill>
                <a:latin typeface="Questrial"/>
                <a:ea typeface="Questrial"/>
                <a:cs typeface="Questrial"/>
                <a:sym typeface="Questrial"/>
              </a:rPr>
              <a:t>Expert-In-Residence</a:t>
            </a:r>
            <a:r>
              <a:rPr lang="en" sz="2000" b="0" i="0" u="none" strike="noStrike" cap="none">
                <a:solidFill>
                  <a:srgbClr val="000000"/>
                </a:solidFill>
                <a:latin typeface="Questrial"/>
                <a:ea typeface="Questrial"/>
                <a:cs typeface="Questrial"/>
                <a:sym typeface="Questrial"/>
              </a:rPr>
              <a:t> programs </a:t>
            </a:r>
          </a:p>
          <a:p>
            <a:pPr marL="457200" marR="0" lvl="0" indent="-457200" algn="l" rtl="0">
              <a:spcBef>
                <a:spcPts val="2400"/>
              </a:spcBef>
              <a:spcAft>
                <a:spcPts val="0"/>
              </a:spcAft>
              <a:buClr>
                <a:srgbClr val="800000"/>
              </a:buClr>
              <a:buSzPct val="100000"/>
              <a:buFont typeface="Questrial"/>
              <a:buChar char="•"/>
            </a:pPr>
            <a:r>
              <a:rPr lang="en" sz="2000" b="0" i="0" u="none" strike="noStrike" cap="none">
                <a:solidFill>
                  <a:srgbClr val="000000"/>
                </a:solidFill>
                <a:latin typeface="Questrial"/>
                <a:ea typeface="Questrial"/>
                <a:cs typeface="Questrial"/>
                <a:sym typeface="Questrial"/>
              </a:rPr>
              <a:t>Early </a:t>
            </a:r>
            <a:r>
              <a:rPr lang="en" sz="2000" b="1" i="0" u="none" strike="noStrike" cap="none">
                <a:solidFill>
                  <a:srgbClr val="2CAAE2"/>
                </a:solidFill>
                <a:latin typeface="Questrial"/>
                <a:ea typeface="Questrial"/>
                <a:cs typeface="Questrial"/>
                <a:sym typeface="Questrial"/>
              </a:rPr>
              <a:t>connections</a:t>
            </a:r>
            <a:r>
              <a:rPr lang="en" sz="2000" b="0" i="0" u="none" strike="noStrike" cap="none">
                <a:solidFill>
                  <a:srgbClr val="000000"/>
                </a:solidFill>
                <a:latin typeface="Questrial"/>
                <a:ea typeface="Questrial"/>
                <a:cs typeface="Questrial"/>
                <a:sym typeface="Questrial"/>
              </a:rPr>
              <a:t> to partners</a:t>
            </a:r>
          </a:p>
          <a:p>
            <a:pPr marL="457200" marR="0" lvl="0" indent="-457200" algn="l" rtl="0">
              <a:spcBef>
                <a:spcPts val="2400"/>
              </a:spcBef>
              <a:spcAft>
                <a:spcPts val="0"/>
              </a:spcAft>
              <a:buClr>
                <a:srgbClr val="800000"/>
              </a:buClr>
              <a:buSzPct val="100000"/>
              <a:buFont typeface="Questrial"/>
              <a:buChar char="•"/>
            </a:pPr>
            <a:r>
              <a:rPr lang="en" sz="2000" b="1" i="0" u="none" strike="noStrike" cap="none">
                <a:solidFill>
                  <a:srgbClr val="00AEEF"/>
                </a:solidFill>
                <a:latin typeface="Questrial"/>
                <a:ea typeface="Questrial"/>
                <a:cs typeface="Questrial"/>
                <a:sym typeface="Questrial"/>
              </a:rPr>
              <a:t>Fab Lab</a:t>
            </a:r>
            <a:r>
              <a:rPr lang="en" sz="2000" b="0" i="0" u="none" strike="noStrike" cap="none">
                <a:solidFill>
                  <a:srgbClr val="000000"/>
                </a:solidFill>
                <a:latin typeface="Questrial"/>
                <a:ea typeface="Questrial"/>
                <a:cs typeface="Questrial"/>
                <a:sym typeface="Questrial"/>
              </a:rPr>
              <a:t> for prototyping</a:t>
            </a:r>
          </a:p>
          <a:p>
            <a:pPr marL="457200" marR="0" lvl="0" indent="-457200" algn="l" rtl="0">
              <a:spcBef>
                <a:spcPts val="2400"/>
              </a:spcBef>
              <a:spcAft>
                <a:spcPts val="0"/>
              </a:spcAft>
              <a:buClr>
                <a:srgbClr val="800000"/>
              </a:buClr>
              <a:buSzPct val="100000"/>
              <a:buFont typeface="Questrial"/>
              <a:buChar char="•"/>
            </a:pPr>
            <a:r>
              <a:rPr lang="en" sz="2000" b="0" i="0" u="none" strike="noStrike" cap="none">
                <a:solidFill>
                  <a:srgbClr val="000000"/>
                </a:solidFill>
                <a:latin typeface="Questrial"/>
                <a:ea typeface="Questrial"/>
                <a:cs typeface="Questrial"/>
                <a:sym typeface="Questrial"/>
              </a:rPr>
              <a:t>$20M </a:t>
            </a:r>
            <a:r>
              <a:rPr lang="en" sz="2000" b="1" i="0" u="none" strike="noStrike" cap="none">
                <a:solidFill>
                  <a:srgbClr val="00AEEF"/>
                </a:solidFill>
                <a:latin typeface="Questrial"/>
                <a:ea typeface="Questrial"/>
                <a:cs typeface="Questrial"/>
                <a:sym typeface="Questrial"/>
              </a:rPr>
              <a:t>Innovation Fund </a:t>
            </a:r>
            <a:r>
              <a:rPr lang="en" sz="2000" b="0" i="0" u="none" strike="noStrike" cap="none">
                <a:solidFill>
                  <a:srgbClr val="000000"/>
                </a:solidFill>
                <a:latin typeface="Questrial"/>
                <a:ea typeface="Questrial"/>
                <a:cs typeface="Questrial"/>
                <a:sym typeface="Questrial"/>
              </a:rPr>
              <a:t>to invest in projects that otherwise could fall into the “Valley of Death”</a:t>
            </a:r>
          </a:p>
        </p:txBody>
      </p:sp>
      <p:pic>
        <p:nvPicPr>
          <p:cNvPr id="138" name="Shape 138"/>
          <p:cNvPicPr preferRelativeResize="0"/>
          <p:nvPr/>
        </p:nvPicPr>
        <p:blipFill rotWithShape="1">
          <a:blip r:embed="rId3">
            <a:alphaModFix/>
          </a:blip>
          <a:srcRect/>
          <a:stretch/>
        </p:blipFill>
        <p:spPr>
          <a:xfrm>
            <a:off x="502920" y="982979"/>
            <a:ext cx="3276600" cy="4876800"/>
          </a:xfrm>
          <a:prstGeom prst="rect">
            <a:avLst/>
          </a:prstGeom>
          <a:noFill/>
          <a:ln>
            <a:noFill/>
          </a:ln>
        </p:spPr>
      </p:pic>
      <p:sp>
        <p:nvSpPr>
          <p:cNvPr id="139" name="Shape 139"/>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
              <a:t>14</a:t>
            </a:fld>
            <a:endParaRPr lang="en"/>
          </a:p>
        </p:txBody>
      </p:sp>
    </p:spTree>
    <p:extLst>
      <p:ext uri="{BB962C8B-B14F-4D97-AF65-F5344CB8AC3E}">
        <p14:creationId xmlns:p14="http://schemas.microsoft.com/office/powerpoint/2010/main" val="1262474307"/>
      </p:ext>
    </p:extLst>
  </p:cSld>
  <p:clrMapOvr>
    <a:masterClrMapping/>
  </p:clrMapOvr>
  <p:transition xmlns:p14="http://schemas.microsoft.com/office/powerpoint/2010/mai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p:cNvPicPr preferRelativeResize="0"/>
          <p:nvPr/>
        </p:nvPicPr>
        <p:blipFill rotWithShape="1">
          <a:blip r:embed="rId3">
            <a:alphaModFix/>
          </a:blip>
          <a:srcRect/>
          <a:stretch/>
        </p:blipFill>
        <p:spPr>
          <a:xfrm>
            <a:off x="224691" y="812135"/>
            <a:ext cx="5274300" cy="3955800"/>
          </a:xfrm>
          <a:prstGeom prst="rect">
            <a:avLst/>
          </a:prstGeom>
          <a:noFill/>
          <a:ln>
            <a:noFill/>
          </a:ln>
        </p:spPr>
      </p:pic>
      <p:sp>
        <p:nvSpPr>
          <p:cNvPr id="145" name="Shape 145"/>
          <p:cNvSpPr txBox="1">
            <a:spLocks noGrp="1"/>
          </p:cNvSpPr>
          <p:nvPr>
            <p:ph type="title"/>
          </p:nvPr>
        </p:nvSpPr>
        <p:spPr>
          <a:xfrm>
            <a:off x="224691" y="190501"/>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dirty="0">
                <a:solidFill>
                  <a:srgbClr val="800000"/>
                </a:solidFill>
                <a:latin typeface="Questrial"/>
                <a:ea typeface="Questrial"/>
                <a:cs typeface="Questrial"/>
                <a:sym typeface="Questrial"/>
              </a:rPr>
              <a:t>Fab Lab: Prototyping </a:t>
            </a:r>
            <a:r>
              <a:rPr lang="en-US" sz="2400" b="1" i="0" u="none" strike="noStrike" cap="none" dirty="0" smtClean="0">
                <a:solidFill>
                  <a:srgbClr val="800000"/>
                </a:solidFill>
                <a:latin typeface="Questrial"/>
                <a:ea typeface="Questrial"/>
                <a:cs typeface="Questrial"/>
                <a:sym typeface="Questrial"/>
              </a:rPr>
              <a:t>N</a:t>
            </a:r>
            <a:r>
              <a:rPr lang="en" sz="2400" b="1" i="0" u="none" strike="noStrike" cap="none" dirty="0" smtClean="0">
                <a:solidFill>
                  <a:srgbClr val="800000"/>
                </a:solidFill>
                <a:latin typeface="Questrial"/>
                <a:ea typeface="Questrial"/>
                <a:cs typeface="Questrial"/>
                <a:sym typeface="Questrial"/>
              </a:rPr>
              <a:t>ew </a:t>
            </a:r>
            <a:r>
              <a:rPr lang="en-US" dirty="0"/>
              <a:t>P</a:t>
            </a:r>
            <a:r>
              <a:rPr lang="en" sz="2400" b="1" i="0" u="none" strike="noStrike" cap="none" dirty="0" smtClean="0">
                <a:solidFill>
                  <a:srgbClr val="800000"/>
                </a:solidFill>
                <a:latin typeface="Questrial"/>
                <a:ea typeface="Questrial"/>
                <a:cs typeface="Questrial"/>
                <a:sym typeface="Questrial"/>
              </a:rPr>
              <a:t>roducts</a:t>
            </a:r>
            <a:endParaRPr lang="en" sz="2400" b="1" i="0" u="none" strike="noStrike" cap="none" dirty="0">
              <a:solidFill>
                <a:srgbClr val="800000"/>
              </a:solidFill>
              <a:latin typeface="Questrial"/>
              <a:ea typeface="Questrial"/>
              <a:cs typeface="Questrial"/>
              <a:sym typeface="Questrial"/>
            </a:endParaRPr>
          </a:p>
        </p:txBody>
      </p:sp>
      <p:sp>
        <p:nvSpPr>
          <p:cNvPr id="146" name="Shape 146"/>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
              <a:t>15</a:t>
            </a:fld>
            <a:endParaRPr lang="en"/>
          </a:p>
        </p:txBody>
      </p:sp>
      <p:sp>
        <p:nvSpPr>
          <p:cNvPr id="147" name="Shape 147"/>
          <p:cNvSpPr/>
          <p:nvPr/>
        </p:nvSpPr>
        <p:spPr>
          <a:xfrm>
            <a:off x="533400" y="5867400"/>
            <a:ext cx="7924800" cy="304800"/>
          </a:xfrm>
          <a:prstGeom prst="rect">
            <a:avLst/>
          </a:prstGeom>
          <a:solidFill>
            <a:schemeClr val="lt1"/>
          </a:solidFill>
          <a:ln w="25400"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Shape 148"/>
          <p:cNvSpPr/>
          <p:nvPr/>
        </p:nvSpPr>
        <p:spPr>
          <a:xfrm>
            <a:off x="533400" y="4856148"/>
            <a:ext cx="4271100" cy="1323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000" b="1" i="1">
                <a:solidFill>
                  <a:schemeClr val="dk1"/>
                </a:solidFill>
                <a:latin typeface="Questrial"/>
                <a:ea typeface="Questrial"/>
                <a:cs typeface="Questrial"/>
                <a:sym typeface="Questrial"/>
              </a:rPr>
              <a:t>Computer-numerical controlled (CNC) mills, 3D printers, spray booths, and other tools are available in the lab</a:t>
            </a:r>
          </a:p>
        </p:txBody>
      </p:sp>
      <p:pic>
        <p:nvPicPr>
          <p:cNvPr id="149" name="Shape 149"/>
          <p:cNvPicPr preferRelativeResize="0"/>
          <p:nvPr/>
        </p:nvPicPr>
        <p:blipFill rotWithShape="1">
          <a:blip r:embed="rId4">
            <a:alphaModFix/>
          </a:blip>
          <a:srcRect/>
          <a:stretch/>
        </p:blipFill>
        <p:spPr>
          <a:xfrm>
            <a:off x="5593496" y="3988971"/>
            <a:ext cx="3146400" cy="2173800"/>
          </a:xfrm>
          <a:prstGeom prst="rect">
            <a:avLst/>
          </a:prstGeom>
          <a:noFill/>
          <a:ln>
            <a:noFill/>
          </a:ln>
        </p:spPr>
      </p:pic>
      <p:pic>
        <p:nvPicPr>
          <p:cNvPr id="150" name="Shape 150"/>
          <p:cNvPicPr preferRelativeResize="0"/>
          <p:nvPr/>
        </p:nvPicPr>
        <p:blipFill rotWithShape="1">
          <a:blip r:embed="rId5">
            <a:alphaModFix/>
          </a:blip>
          <a:srcRect l="17074" r="10145"/>
          <a:stretch/>
        </p:blipFill>
        <p:spPr>
          <a:xfrm>
            <a:off x="5559949" y="1040725"/>
            <a:ext cx="3203056" cy="2475602"/>
          </a:xfrm>
          <a:prstGeom prst="rect">
            <a:avLst/>
          </a:prstGeom>
          <a:noFill/>
          <a:ln>
            <a:noFill/>
          </a:ln>
        </p:spPr>
      </p:pic>
    </p:spTree>
    <p:extLst>
      <p:ext uri="{BB962C8B-B14F-4D97-AF65-F5344CB8AC3E}">
        <p14:creationId xmlns:p14="http://schemas.microsoft.com/office/powerpoint/2010/main" val="775331819"/>
      </p:ext>
    </p:extLst>
  </p:cSld>
  <p:clrMapOvr>
    <a:masterClrMapping/>
  </p:clrMapOvr>
  <p:transition xmlns:p14="http://schemas.microsoft.com/office/powerpoint/2010/mai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a:t>CIE by the Numbers</a:t>
            </a:r>
          </a:p>
        </p:txBody>
      </p:sp>
      <p:sp>
        <p:nvSpPr>
          <p:cNvPr id="156" name="Shape 156"/>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16</a:t>
            </a:fld>
            <a:endParaRPr lang="en"/>
          </a:p>
        </p:txBody>
      </p:sp>
      <p:sp>
        <p:nvSpPr>
          <p:cNvPr id="157" name="Shape 157"/>
          <p:cNvSpPr/>
          <p:nvPr/>
        </p:nvSpPr>
        <p:spPr>
          <a:xfrm>
            <a:off x="304800" y="2438400"/>
            <a:ext cx="2514600" cy="2514600"/>
          </a:xfrm>
          <a:prstGeom prst="ellipse">
            <a:avLst/>
          </a:prstGeom>
          <a:solidFill>
            <a:srgbClr val="66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Shape 158"/>
          <p:cNvSpPr txBox="1"/>
          <p:nvPr/>
        </p:nvSpPr>
        <p:spPr>
          <a:xfrm>
            <a:off x="479175" y="2982697"/>
            <a:ext cx="2286000" cy="147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4800" b="1">
                <a:solidFill>
                  <a:schemeClr val="lt1"/>
                </a:solidFill>
                <a:latin typeface="Questrial"/>
                <a:ea typeface="Questrial"/>
                <a:cs typeface="Questrial"/>
                <a:sym typeface="Questrial"/>
              </a:rPr>
              <a:t>2,200</a:t>
            </a:r>
          </a:p>
          <a:p>
            <a:pPr marL="0" marR="0" lvl="0" indent="0" algn="ctr" rtl="0">
              <a:spcBef>
                <a:spcPts val="0"/>
              </a:spcBef>
              <a:spcAft>
                <a:spcPts val="0"/>
              </a:spcAft>
              <a:buSzPct val="25000"/>
              <a:buNone/>
            </a:pPr>
            <a:r>
              <a:rPr lang="en" sz="3000">
                <a:solidFill>
                  <a:schemeClr val="lt1"/>
                </a:solidFill>
                <a:latin typeface="Questrial"/>
                <a:ea typeface="Questrial"/>
                <a:cs typeface="Questrial"/>
                <a:sym typeface="Questrial"/>
              </a:rPr>
              <a:t>Members</a:t>
            </a:r>
          </a:p>
        </p:txBody>
      </p:sp>
      <p:sp>
        <p:nvSpPr>
          <p:cNvPr id="159" name="Shape 159"/>
          <p:cNvSpPr/>
          <p:nvPr/>
        </p:nvSpPr>
        <p:spPr>
          <a:xfrm>
            <a:off x="3581400" y="2455983"/>
            <a:ext cx="2514600" cy="2514600"/>
          </a:xfrm>
          <a:prstGeom prst="ellipse">
            <a:avLst/>
          </a:prstGeom>
          <a:solidFill>
            <a:srgbClr val="F8A429"/>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0" name="Shape 160"/>
          <p:cNvSpPr txBox="1"/>
          <p:nvPr/>
        </p:nvSpPr>
        <p:spPr>
          <a:xfrm>
            <a:off x="3695700" y="2746019"/>
            <a:ext cx="2286000" cy="147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4800" b="1">
                <a:solidFill>
                  <a:schemeClr val="lt1"/>
                </a:solidFill>
                <a:latin typeface="Questrial"/>
                <a:ea typeface="Questrial"/>
                <a:cs typeface="Questrial"/>
                <a:sym typeface="Questrial"/>
              </a:rPr>
              <a:t>$14M</a:t>
            </a:r>
          </a:p>
          <a:p>
            <a:pPr marL="0" marR="0" lvl="0" indent="0" algn="ctr" rtl="0">
              <a:spcBef>
                <a:spcPts val="0"/>
              </a:spcBef>
              <a:spcAft>
                <a:spcPts val="0"/>
              </a:spcAft>
              <a:buSzPct val="25000"/>
              <a:buNone/>
            </a:pPr>
            <a:r>
              <a:rPr lang="en" sz="3000">
                <a:solidFill>
                  <a:schemeClr val="lt1"/>
                </a:solidFill>
                <a:latin typeface="Questrial"/>
                <a:ea typeface="Questrial"/>
                <a:cs typeface="Questrial"/>
                <a:sym typeface="Questrial"/>
              </a:rPr>
              <a:t>Raised by CIE startups</a:t>
            </a:r>
          </a:p>
        </p:txBody>
      </p:sp>
      <p:sp>
        <p:nvSpPr>
          <p:cNvPr id="161" name="Shape 161"/>
          <p:cNvSpPr txBox="1"/>
          <p:nvPr/>
        </p:nvSpPr>
        <p:spPr>
          <a:xfrm>
            <a:off x="6664568" y="5095541"/>
            <a:ext cx="22860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750+</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Events</a:t>
            </a:r>
          </a:p>
        </p:txBody>
      </p:sp>
      <p:sp>
        <p:nvSpPr>
          <p:cNvPr id="162" name="Shape 162"/>
          <p:cNvSpPr/>
          <p:nvPr/>
        </p:nvSpPr>
        <p:spPr>
          <a:xfrm>
            <a:off x="7064625" y="4495800"/>
            <a:ext cx="1782600" cy="1681800"/>
          </a:xfrm>
          <a:prstGeom prst="ellipse">
            <a:avLst/>
          </a:prstGeom>
          <a:solidFill>
            <a:srgbClr val="2CAAE2"/>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Shape 163"/>
          <p:cNvSpPr txBox="1"/>
          <p:nvPr/>
        </p:nvSpPr>
        <p:spPr>
          <a:xfrm>
            <a:off x="6816968" y="4855191"/>
            <a:ext cx="22860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30,000</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Visitors</a:t>
            </a:r>
          </a:p>
          <a:p>
            <a:pPr marL="0" marR="0" lvl="0" indent="0" algn="ctr" rtl="0">
              <a:spcBef>
                <a:spcPts val="0"/>
              </a:spcBef>
              <a:spcAft>
                <a:spcPts val="0"/>
              </a:spcAft>
              <a:buNone/>
            </a:pPr>
            <a:endParaRPr sz="1800">
              <a:solidFill>
                <a:schemeClr val="lt1"/>
              </a:solidFill>
              <a:latin typeface="Questrial"/>
              <a:ea typeface="Questrial"/>
              <a:cs typeface="Questrial"/>
              <a:sym typeface="Questrial"/>
            </a:endParaRPr>
          </a:p>
        </p:txBody>
      </p:sp>
      <p:sp>
        <p:nvSpPr>
          <p:cNvPr id="164" name="Shape 164"/>
          <p:cNvSpPr/>
          <p:nvPr/>
        </p:nvSpPr>
        <p:spPr>
          <a:xfrm>
            <a:off x="7076549" y="2689525"/>
            <a:ext cx="1782600" cy="1713600"/>
          </a:xfrm>
          <a:prstGeom prst="ellipse">
            <a:avLst/>
          </a:prstGeom>
          <a:solidFill>
            <a:srgbClr val="2CAAE2"/>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5" name="Shape 165"/>
          <p:cNvSpPr txBox="1"/>
          <p:nvPr/>
        </p:nvSpPr>
        <p:spPr>
          <a:xfrm>
            <a:off x="6798343" y="1048666"/>
            <a:ext cx="22860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600+</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Office Hours</a:t>
            </a:r>
          </a:p>
        </p:txBody>
      </p:sp>
      <p:sp>
        <p:nvSpPr>
          <p:cNvPr id="166" name="Shape 166"/>
          <p:cNvSpPr txBox="1"/>
          <p:nvPr/>
        </p:nvSpPr>
        <p:spPr>
          <a:xfrm>
            <a:off x="6857993" y="3072103"/>
            <a:ext cx="2286000" cy="135419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750+</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Events</a:t>
            </a:r>
          </a:p>
        </p:txBody>
      </p:sp>
      <p:sp>
        <p:nvSpPr>
          <p:cNvPr id="167" name="Shape 167"/>
          <p:cNvSpPr/>
          <p:nvPr/>
        </p:nvSpPr>
        <p:spPr>
          <a:xfrm>
            <a:off x="7050050" y="864025"/>
            <a:ext cx="1782600" cy="1681800"/>
          </a:xfrm>
          <a:prstGeom prst="ellipse">
            <a:avLst/>
          </a:prstGeom>
          <a:solidFill>
            <a:srgbClr val="2CAAE2"/>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Shape 168"/>
          <p:cNvSpPr txBox="1"/>
          <p:nvPr/>
        </p:nvSpPr>
        <p:spPr>
          <a:xfrm>
            <a:off x="6857993" y="1254178"/>
            <a:ext cx="22860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600+</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Office Hours</a:t>
            </a:r>
          </a:p>
        </p:txBody>
      </p:sp>
    </p:spTree>
    <p:extLst>
      <p:ext uri="{BB962C8B-B14F-4D97-AF65-F5344CB8AC3E}">
        <p14:creationId xmlns:p14="http://schemas.microsoft.com/office/powerpoint/2010/main" val="3077774989"/>
      </p:ext>
    </p:extLst>
  </p:cSld>
  <p:clrMapOvr>
    <a:masterClrMapping/>
  </p:clrMapOvr>
  <p:transition xmlns:p14="http://schemas.microsoft.com/office/powerpoint/2010/mai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a:stretch/>
        </p:blipFill>
        <p:spPr>
          <a:xfrm>
            <a:off x="6249724" y="948150"/>
            <a:ext cx="2247000" cy="4961700"/>
          </a:xfrm>
          <a:prstGeom prst="rect">
            <a:avLst/>
          </a:prstGeom>
          <a:noFill/>
          <a:ln>
            <a:noFill/>
          </a:ln>
        </p:spPr>
      </p:pic>
      <p:sp>
        <p:nvSpPr>
          <p:cNvPr id="174" name="Shape 174"/>
          <p:cNvSpPr/>
          <p:nvPr/>
        </p:nvSpPr>
        <p:spPr>
          <a:xfrm>
            <a:off x="7068391" y="4509953"/>
            <a:ext cx="658800" cy="512700"/>
          </a:xfrm>
          <a:prstGeom prst="rect">
            <a:avLst/>
          </a:prstGeom>
          <a:noFill/>
          <a:ln>
            <a:noFill/>
          </a:ln>
        </p:spPr>
        <p:txBody>
          <a:bodyPr lIns="35700" tIns="35700" rIns="35700" bIns="35700" anchor="ctr" anchorCtr="0">
            <a:noAutofit/>
          </a:bodyPr>
          <a:lstStyle/>
          <a:p>
            <a:pPr lvl="0" rtl="0">
              <a:spcBef>
                <a:spcPts val="0"/>
              </a:spcBef>
              <a:buNone/>
            </a:pPr>
            <a:r>
              <a:rPr lang="en">
                <a:solidFill>
                  <a:srgbClr val="FFFFFF"/>
                </a:solidFill>
                <a:latin typeface="Questrial"/>
                <a:ea typeface="Questrial"/>
                <a:cs typeface="Questrial"/>
                <a:sym typeface="Questrial"/>
              </a:rPr>
              <a:t>White</a:t>
            </a:r>
          </a:p>
          <a:p>
            <a:pPr lvl="0" rtl="0">
              <a:spcBef>
                <a:spcPts val="0"/>
              </a:spcBef>
              <a:buNone/>
            </a:pPr>
            <a:r>
              <a:rPr lang="en">
                <a:solidFill>
                  <a:srgbClr val="FFFFFF"/>
                </a:solidFill>
                <a:latin typeface="Questrial"/>
                <a:ea typeface="Questrial"/>
                <a:cs typeface="Questrial"/>
                <a:sym typeface="Questrial"/>
              </a:rPr>
              <a:t>43%</a:t>
            </a:r>
          </a:p>
        </p:txBody>
      </p:sp>
      <p:sp>
        <p:nvSpPr>
          <p:cNvPr id="175" name="Shape 175"/>
          <p:cNvSpPr/>
          <p:nvPr/>
        </p:nvSpPr>
        <p:spPr>
          <a:xfrm>
            <a:off x="6583187" y="2429894"/>
            <a:ext cx="1628400" cy="512700"/>
          </a:xfrm>
          <a:prstGeom prst="rect">
            <a:avLst/>
          </a:prstGeom>
          <a:noFill/>
          <a:ln>
            <a:noFill/>
          </a:ln>
        </p:spPr>
        <p:txBody>
          <a:bodyPr lIns="35700" tIns="35700" rIns="35700" bIns="35700" anchor="ctr" anchorCtr="0">
            <a:noAutofit/>
          </a:bodyPr>
          <a:lstStyle/>
          <a:p>
            <a:pPr marL="0" marR="0" lvl="0" indent="0" algn="l" rtl="0">
              <a:spcBef>
                <a:spcPts val="0"/>
              </a:spcBef>
              <a:buNone/>
            </a:pPr>
            <a:r>
              <a:rPr lang="en" b="0" i="0" u="none" strike="noStrike" cap="none">
                <a:solidFill>
                  <a:srgbClr val="FFFFFF"/>
                </a:solidFill>
                <a:latin typeface="Questrial"/>
                <a:ea typeface="Questrial"/>
                <a:cs typeface="Questrial"/>
                <a:sym typeface="Questrial"/>
              </a:rPr>
              <a:t>Asian American</a:t>
            </a:r>
          </a:p>
          <a:p>
            <a:pPr marL="0" marR="0" lvl="0" indent="0" algn="l" rtl="0">
              <a:spcBef>
                <a:spcPts val="0"/>
              </a:spcBef>
              <a:buNone/>
            </a:pPr>
            <a:r>
              <a:rPr lang="en" b="0" i="0" u="none" strike="noStrike" cap="none">
                <a:solidFill>
                  <a:srgbClr val="FFFFFF"/>
                </a:solidFill>
                <a:latin typeface="Questrial"/>
                <a:ea typeface="Questrial"/>
                <a:cs typeface="Questrial"/>
                <a:sym typeface="Questrial"/>
              </a:rPr>
              <a:t>20%</a:t>
            </a:r>
          </a:p>
        </p:txBody>
      </p:sp>
      <p:sp>
        <p:nvSpPr>
          <p:cNvPr id="176" name="Shape 176"/>
          <p:cNvSpPr/>
          <p:nvPr/>
        </p:nvSpPr>
        <p:spPr>
          <a:xfrm>
            <a:off x="6919204" y="1083837"/>
            <a:ext cx="1014600" cy="305700"/>
          </a:xfrm>
          <a:prstGeom prst="rect">
            <a:avLst/>
          </a:prstGeom>
          <a:noFill/>
          <a:ln>
            <a:noFill/>
          </a:ln>
        </p:spPr>
        <p:txBody>
          <a:bodyPr lIns="35700" tIns="35700" rIns="35700" bIns="35700" anchor="ctr" anchorCtr="0">
            <a:noAutofit/>
          </a:bodyPr>
          <a:lstStyle/>
          <a:p>
            <a:pPr marL="0" marR="0" lvl="0" indent="0" algn="l" rtl="0">
              <a:spcBef>
                <a:spcPts val="0"/>
              </a:spcBef>
              <a:buNone/>
            </a:pPr>
            <a:r>
              <a:rPr lang="en" b="0" i="0" u="none" strike="noStrike" cap="none">
                <a:solidFill>
                  <a:srgbClr val="FFFFFF"/>
                </a:solidFill>
                <a:latin typeface="Questrial"/>
                <a:ea typeface="Questrial"/>
                <a:cs typeface="Questrial"/>
                <a:sym typeface="Questrial"/>
              </a:rPr>
              <a:t>Latino 3%</a:t>
            </a:r>
          </a:p>
        </p:txBody>
      </p:sp>
      <p:sp>
        <p:nvSpPr>
          <p:cNvPr id="177" name="Shape 177"/>
          <p:cNvSpPr/>
          <p:nvPr/>
        </p:nvSpPr>
        <p:spPr>
          <a:xfrm>
            <a:off x="6421111" y="3147555"/>
            <a:ext cx="1949700" cy="74190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266" b="0" i="0" u="none" strike="noStrike" cap="none">
              <a:solidFill>
                <a:schemeClr val="lt1"/>
              </a:solidFill>
              <a:latin typeface="Calibri"/>
              <a:ea typeface="Calibri"/>
              <a:cs typeface="Calibri"/>
              <a:sym typeface="Calibri"/>
            </a:endParaRPr>
          </a:p>
        </p:txBody>
      </p:sp>
      <p:sp>
        <p:nvSpPr>
          <p:cNvPr id="178" name="Shape 178"/>
          <p:cNvSpPr/>
          <p:nvPr/>
        </p:nvSpPr>
        <p:spPr>
          <a:xfrm>
            <a:off x="6583187" y="3196835"/>
            <a:ext cx="2762400" cy="512700"/>
          </a:xfrm>
          <a:prstGeom prst="rect">
            <a:avLst/>
          </a:prstGeom>
          <a:noFill/>
          <a:ln>
            <a:noFill/>
          </a:ln>
        </p:spPr>
        <p:txBody>
          <a:bodyPr lIns="35700" tIns="35700" rIns="35700" bIns="35700" anchor="ctr" anchorCtr="0">
            <a:noAutofit/>
          </a:bodyPr>
          <a:lstStyle/>
          <a:p>
            <a:pPr marL="0" marR="0" lvl="0" indent="0" algn="l" rtl="0">
              <a:spcBef>
                <a:spcPts val="0"/>
              </a:spcBef>
              <a:buNone/>
            </a:pPr>
            <a:r>
              <a:rPr lang="en" b="0" i="0" u="none" strike="noStrike" cap="none">
                <a:solidFill>
                  <a:srgbClr val="FFFFFF"/>
                </a:solidFill>
                <a:latin typeface="Questrial"/>
                <a:ea typeface="Questrial"/>
                <a:cs typeface="Questrial"/>
                <a:sym typeface="Questrial"/>
              </a:rPr>
              <a:t>African American</a:t>
            </a:r>
          </a:p>
          <a:p>
            <a:pPr marL="0" marR="0" lvl="0" indent="0" algn="l" rtl="0">
              <a:spcBef>
                <a:spcPts val="0"/>
              </a:spcBef>
              <a:buNone/>
            </a:pPr>
            <a:r>
              <a:rPr lang="en" b="0" i="0" u="none" strike="noStrike" cap="none">
                <a:solidFill>
                  <a:srgbClr val="FFFFFF"/>
                </a:solidFill>
                <a:latin typeface="Questrial"/>
                <a:ea typeface="Questrial"/>
                <a:cs typeface="Questrial"/>
                <a:sym typeface="Questrial"/>
              </a:rPr>
              <a:t>22%</a:t>
            </a:r>
          </a:p>
        </p:txBody>
      </p:sp>
      <p:sp>
        <p:nvSpPr>
          <p:cNvPr id="179" name="Shape 179"/>
          <p:cNvSpPr/>
          <p:nvPr/>
        </p:nvSpPr>
        <p:spPr>
          <a:xfrm>
            <a:off x="6838514" y="1537594"/>
            <a:ext cx="1155000" cy="512700"/>
          </a:xfrm>
          <a:prstGeom prst="rect">
            <a:avLst/>
          </a:prstGeom>
          <a:noFill/>
          <a:ln>
            <a:noFill/>
          </a:ln>
        </p:spPr>
        <p:txBody>
          <a:bodyPr lIns="35700" tIns="35700" rIns="35700" bIns="35700" anchor="ctr" anchorCtr="0">
            <a:noAutofit/>
          </a:bodyPr>
          <a:lstStyle/>
          <a:p>
            <a:pPr marL="0" marR="0" lvl="0" indent="0" algn="l" rtl="0">
              <a:spcBef>
                <a:spcPts val="0"/>
              </a:spcBef>
              <a:buNone/>
            </a:pPr>
            <a:r>
              <a:rPr lang="en" b="0" i="0" u="none" strike="noStrike" cap="none">
                <a:solidFill>
                  <a:srgbClr val="FFFFFF"/>
                </a:solidFill>
                <a:latin typeface="Questrial"/>
                <a:ea typeface="Questrial"/>
                <a:cs typeface="Questrial"/>
                <a:sym typeface="Questrial"/>
              </a:rPr>
              <a:t>Multiracial </a:t>
            </a:r>
            <a:br>
              <a:rPr lang="en" b="0" i="0" u="none" strike="noStrike" cap="none">
                <a:solidFill>
                  <a:srgbClr val="FFFFFF"/>
                </a:solidFill>
                <a:latin typeface="Questrial"/>
                <a:ea typeface="Questrial"/>
                <a:cs typeface="Questrial"/>
                <a:sym typeface="Questrial"/>
              </a:rPr>
            </a:br>
            <a:r>
              <a:rPr lang="en" b="0" i="0" u="none" strike="noStrike" cap="none">
                <a:solidFill>
                  <a:srgbClr val="FFFFFF"/>
                </a:solidFill>
                <a:latin typeface="Questrial"/>
                <a:ea typeface="Questrial"/>
                <a:cs typeface="Questrial"/>
                <a:sym typeface="Questrial"/>
              </a:rPr>
              <a:t>12%</a:t>
            </a:r>
          </a:p>
        </p:txBody>
      </p:sp>
      <p:sp>
        <p:nvSpPr>
          <p:cNvPr id="180" name="Shape 180"/>
          <p:cNvSpPr txBox="1"/>
          <p:nvPr/>
        </p:nvSpPr>
        <p:spPr>
          <a:xfrm>
            <a:off x="687175" y="1855300"/>
            <a:ext cx="5235900" cy="3936000"/>
          </a:xfrm>
          <a:prstGeom prst="rect">
            <a:avLst/>
          </a:prstGeom>
          <a:noFill/>
          <a:ln>
            <a:noFill/>
          </a:ln>
        </p:spPr>
        <p:txBody>
          <a:bodyPr lIns="91425" tIns="91425" rIns="91425" bIns="91425" anchor="t" anchorCtr="0">
            <a:noAutofit/>
          </a:bodyPr>
          <a:lstStyle/>
          <a:p>
            <a:pPr lvl="0" rtl="0">
              <a:spcBef>
                <a:spcPts val="1200"/>
              </a:spcBef>
              <a:buNone/>
            </a:pPr>
            <a:r>
              <a:rPr lang="en" sz="2600">
                <a:solidFill>
                  <a:schemeClr val="dk1"/>
                </a:solidFill>
                <a:latin typeface="Questrial"/>
                <a:ea typeface="Questrial"/>
                <a:cs typeface="Questrial"/>
                <a:sym typeface="Questrial"/>
              </a:rPr>
              <a:t>“</a:t>
            </a:r>
            <a:r>
              <a:rPr lang="en" sz="2600" i="1">
                <a:solidFill>
                  <a:schemeClr val="dk1"/>
                </a:solidFill>
                <a:latin typeface="Questrial"/>
                <a:ea typeface="Questrial"/>
                <a:cs typeface="Questrial"/>
                <a:sym typeface="Questrial"/>
              </a:rPr>
              <a:t>We’ve been to almost </a:t>
            </a:r>
            <a:r>
              <a:rPr lang="en" sz="2600" b="1" i="1">
                <a:solidFill>
                  <a:srgbClr val="2CAAE2"/>
                </a:solidFill>
                <a:latin typeface="Questrial"/>
                <a:ea typeface="Questrial"/>
                <a:cs typeface="Questrial"/>
                <a:sym typeface="Questrial"/>
              </a:rPr>
              <a:t>50 centers</a:t>
            </a:r>
            <a:r>
              <a:rPr lang="en" sz="2600" i="1">
                <a:solidFill>
                  <a:schemeClr val="dk1"/>
                </a:solidFill>
                <a:latin typeface="Questrial"/>
                <a:ea typeface="Questrial"/>
                <a:cs typeface="Questrial"/>
                <a:sym typeface="Questrial"/>
              </a:rPr>
              <a:t> like the CIE, and this is by far the </a:t>
            </a:r>
            <a:r>
              <a:rPr lang="en" sz="2600" b="1" i="1">
                <a:solidFill>
                  <a:srgbClr val="2CAAE2"/>
                </a:solidFill>
                <a:latin typeface="Questrial"/>
                <a:ea typeface="Questrial"/>
                <a:cs typeface="Questrial"/>
                <a:sym typeface="Questrial"/>
              </a:rPr>
              <a:t>most diverse</a:t>
            </a:r>
            <a:r>
              <a:rPr lang="en" sz="2600" i="1">
                <a:solidFill>
                  <a:schemeClr val="dk1"/>
                </a:solidFill>
                <a:latin typeface="Questrial"/>
                <a:ea typeface="Questrial"/>
                <a:cs typeface="Questrial"/>
                <a:sym typeface="Questrial"/>
              </a:rPr>
              <a:t>.</a:t>
            </a:r>
            <a:r>
              <a:rPr lang="en" sz="2600">
                <a:solidFill>
                  <a:schemeClr val="dk1"/>
                </a:solidFill>
                <a:latin typeface="Questrial"/>
                <a:ea typeface="Questrial"/>
                <a:cs typeface="Questrial"/>
                <a:sym typeface="Questrial"/>
              </a:rPr>
              <a:t>”</a:t>
            </a:r>
          </a:p>
          <a:p>
            <a:pPr lvl="0" rtl="0">
              <a:spcBef>
                <a:spcPts val="1200"/>
              </a:spcBef>
              <a:buNone/>
            </a:pPr>
            <a:r>
              <a:rPr lang="en" sz="1600">
                <a:solidFill>
                  <a:schemeClr val="dk1"/>
                </a:solidFill>
                <a:latin typeface="Questrial"/>
                <a:ea typeface="Questrial"/>
                <a:cs typeface="Questrial"/>
                <a:sym typeface="Questrial"/>
              </a:rPr>
              <a:t> Demetria Gallagher, Senior Advisor for Policy and Inclusive Innovation, Office of the National Director </a:t>
            </a:r>
          </a:p>
          <a:p>
            <a:pPr lvl="0" rtl="0">
              <a:spcBef>
                <a:spcPts val="1200"/>
              </a:spcBef>
              <a:buNone/>
            </a:pPr>
            <a:r>
              <a:rPr lang="en" sz="1600">
                <a:solidFill>
                  <a:schemeClr val="dk1"/>
                </a:solidFill>
                <a:latin typeface="Questrial"/>
                <a:ea typeface="Questrial"/>
                <a:cs typeface="Questrial"/>
                <a:sym typeface="Questrial"/>
              </a:rPr>
              <a:t>U.S. DEPARTMENT OF COMMERCE</a:t>
            </a:r>
          </a:p>
          <a:p>
            <a:pPr lvl="0" rtl="0">
              <a:spcBef>
                <a:spcPts val="0"/>
              </a:spcBef>
              <a:buNone/>
            </a:pPr>
            <a:endParaRPr sz="1600">
              <a:solidFill>
                <a:schemeClr val="dk1"/>
              </a:solidFill>
              <a:latin typeface="Questrial"/>
              <a:ea typeface="Questrial"/>
              <a:cs typeface="Questrial"/>
              <a:sym typeface="Questrial"/>
            </a:endParaRPr>
          </a:p>
          <a:p>
            <a:pPr lvl="0" rtl="0">
              <a:spcBef>
                <a:spcPts val="1200"/>
              </a:spcBef>
              <a:buNone/>
            </a:pPr>
            <a:r>
              <a:rPr lang="en" sz="1600">
                <a:solidFill>
                  <a:schemeClr val="dk1"/>
                </a:solidFill>
              </a:rPr>
              <a:t> </a:t>
            </a:r>
          </a:p>
        </p:txBody>
      </p:sp>
      <p:sp>
        <p:nvSpPr>
          <p:cNvPr id="181" name="Shape 181"/>
          <p:cNvSpPr txBox="1">
            <a:spLocks noGrp="1"/>
          </p:cNvSpPr>
          <p:nvPr>
            <p:ph type="title" idx="4294967295"/>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a:t>CIE Diversity</a:t>
            </a:r>
          </a:p>
        </p:txBody>
      </p:sp>
      <p:sp>
        <p:nvSpPr>
          <p:cNvPr id="182" name="Shape 182"/>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17</a:t>
            </a:fld>
            <a:endParaRPr lang="en"/>
          </a:p>
        </p:txBody>
      </p:sp>
    </p:spTree>
    <p:extLst>
      <p:ext uri="{BB962C8B-B14F-4D97-AF65-F5344CB8AC3E}">
        <p14:creationId xmlns:p14="http://schemas.microsoft.com/office/powerpoint/2010/main" val="1041136990"/>
      </p:ext>
    </p:extLst>
  </p:cSld>
  <p:clrMapOvr>
    <a:masterClrMapping/>
  </p:clrMapOvr>
  <p:transition xmlns:p14="http://schemas.microsoft.com/office/powerpoint/2010/mai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3174850" y="949325"/>
            <a:ext cx="5842200" cy="5124900"/>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Questrial"/>
              <a:buChar char="•"/>
            </a:pPr>
            <a:r>
              <a:rPr lang="en" sz="1600">
                <a:latin typeface="Questrial"/>
                <a:ea typeface="Questrial"/>
                <a:cs typeface="Questrial"/>
                <a:sym typeface="Questrial"/>
              </a:rPr>
              <a:t>Megan Smith,</a:t>
            </a:r>
            <a:r>
              <a:rPr lang="en" sz="2000" b="1">
                <a:solidFill>
                  <a:srgbClr val="2CAAE2"/>
                </a:solidFill>
                <a:latin typeface="Questrial"/>
                <a:ea typeface="Questrial"/>
                <a:cs typeface="Questrial"/>
                <a:sym typeface="Questrial"/>
              </a:rPr>
              <a:t> </a:t>
            </a:r>
            <a:r>
              <a:rPr lang="en" sz="1600" b="1">
                <a:solidFill>
                  <a:srgbClr val="2CAAE2"/>
                </a:solidFill>
                <a:latin typeface="Questrial"/>
                <a:ea typeface="Questrial"/>
                <a:cs typeface="Questrial"/>
                <a:sym typeface="Questrial"/>
              </a:rPr>
              <a:t>CTO of the United States</a:t>
            </a:r>
            <a:r>
              <a:rPr lang="en" sz="1600">
                <a:latin typeface="Questrial"/>
                <a:ea typeface="Questrial"/>
                <a:cs typeface="Questrial"/>
                <a:sym typeface="Questrial"/>
              </a:rPr>
              <a:t>, lead a roundtable discussion with CIE startups and community leaders about diversity in tech </a:t>
            </a:r>
          </a:p>
          <a:p>
            <a:pPr marL="285750" marR="0" lvl="0" indent="-285750" algn="l" rtl="0">
              <a:lnSpc>
                <a:spcPct val="100000"/>
              </a:lnSpc>
              <a:spcBef>
                <a:spcPts val="1200"/>
              </a:spcBef>
              <a:spcAft>
                <a:spcPts val="0"/>
              </a:spcAft>
              <a:buClr>
                <a:srgbClr val="000000"/>
              </a:buClr>
              <a:buSzPct val="100000"/>
              <a:buFont typeface="Questrial"/>
              <a:buChar char="•"/>
            </a:pPr>
            <a:r>
              <a:rPr lang="en" sz="1600">
                <a:latin typeface="Questrial"/>
                <a:ea typeface="Questrial"/>
                <a:cs typeface="Questrial"/>
                <a:sym typeface="Questrial"/>
              </a:rPr>
              <a:t>University of Chicago Convening on Urban Data Science brought together </a:t>
            </a:r>
            <a:r>
              <a:rPr lang="en" sz="1600" b="1">
                <a:solidFill>
                  <a:srgbClr val="2CAAE2"/>
                </a:solidFill>
                <a:latin typeface="Questrial"/>
                <a:ea typeface="Questrial"/>
                <a:cs typeface="Questrial"/>
                <a:sym typeface="Questrial"/>
              </a:rPr>
              <a:t>academic</a:t>
            </a:r>
            <a:r>
              <a:rPr lang="en" sz="1600">
                <a:latin typeface="Questrial"/>
                <a:ea typeface="Questrial"/>
                <a:cs typeface="Questrial"/>
                <a:sym typeface="Questrial"/>
              </a:rPr>
              <a:t>, </a:t>
            </a:r>
            <a:r>
              <a:rPr lang="en" sz="1600" b="1">
                <a:solidFill>
                  <a:srgbClr val="2CAAE2"/>
                </a:solidFill>
                <a:latin typeface="Questrial"/>
                <a:ea typeface="Questrial"/>
                <a:cs typeface="Questrial"/>
                <a:sym typeface="Questrial"/>
              </a:rPr>
              <a:t>research</a:t>
            </a:r>
            <a:r>
              <a:rPr lang="en" sz="1600">
                <a:latin typeface="Questrial"/>
                <a:ea typeface="Questrial"/>
                <a:cs typeface="Questrial"/>
                <a:sym typeface="Questrial"/>
              </a:rPr>
              <a:t>, and </a:t>
            </a:r>
            <a:r>
              <a:rPr lang="en" sz="1600" b="1">
                <a:solidFill>
                  <a:srgbClr val="2CAAE2"/>
                </a:solidFill>
                <a:latin typeface="Questrial"/>
                <a:ea typeface="Questrial"/>
                <a:cs typeface="Questrial"/>
                <a:sym typeface="Questrial"/>
              </a:rPr>
              <a:t>industry leaders</a:t>
            </a:r>
            <a:r>
              <a:rPr lang="en" sz="1600">
                <a:latin typeface="Questrial"/>
                <a:ea typeface="Questrial"/>
                <a:cs typeface="Questrial"/>
                <a:sym typeface="Questrial"/>
              </a:rPr>
              <a:t> to discuss the integration of social science, data ethics, and urban data science </a:t>
            </a:r>
          </a:p>
          <a:p>
            <a:pPr marL="285750" marR="0" lvl="0" indent="-285750" algn="l" rtl="0">
              <a:lnSpc>
                <a:spcPct val="100000"/>
              </a:lnSpc>
              <a:spcBef>
                <a:spcPts val="1200"/>
              </a:spcBef>
              <a:spcAft>
                <a:spcPts val="0"/>
              </a:spcAft>
              <a:buClr>
                <a:srgbClr val="000000"/>
              </a:buClr>
              <a:buSzPct val="100000"/>
              <a:buFont typeface="Questrial"/>
              <a:buChar char="•"/>
            </a:pPr>
            <a:r>
              <a:rPr lang="en" sz="1600">
                <a:latin typeface="Questrial"/>
                <a:ea typeface="Questrial"/>
                <a:cs typeface="Questrial"/>
                <a:sym typeface="Questrial"/>
              </a:rPr>
              <a:t>Elizabeth Scott, previously </a:t>
            </a:r>
            <a:r>
              <a:rPr lang="en" sz="1600" b="1">
                <a:solidFill>
                  <a:srgbClr val="2CAAE2"/>
                </a:solidFill>
                <a:latin typeface="Questrial"/>
                <a:ea typeface="Questrial"/>
                <a:cs typeface="Questrial"/>
                <a:sym typeface="Questrial"/>
              </a:rPr>
              <a:t>Chief Media and Digital Officer at Lincoln Center for the Performing Arts</a:t>
            </a:r>
            <a:r>
              <a:rPr lang="en" sz="1600">
                <a:latin typeface="Questrial"/>
                <a:ea typeface="Questrial"/>
                <a:cs typeface="Questrial"/>
                <a:sym typeface="Questrial"/>
              </a:rPr>
              <a:t>, brought over 100 people as part of our Arts and Innovation series with Logan Center for the Arts  </a:t>
            </a:r>
          </a:p>
          <a:p>
            <a:pPr marL="285750" marR="0" lvl="0" indent="-285750" algn="l" rtl="0">
              <a:lnSpc>
                <a:spcPct val="100000"/>
              </a:lnSpc>
              <a:spcBef>
                <a:spcPts val="1200"/>
              </a:spcBef>
              <a:spcAft>
                <a:spcPts val="0"/>
              </a:spcAft>
              <a:buClr>
                <a:srgbClr val="000000"/>
              </a:buClr>
              <a:buSzPct val="100000"/>
              <a:buFont typeface="Questrial"/>
              <a:buChar char="•"/>
            </a:pPr>
            <a:r>
              <a:rPr lang="en" sz="1600" b="1">
                <a:solidFill>
                  <a:srgbClr val="2CAAE2"/>
                </a:solidFill>
                <a:latin typeface="Questrial"/>
                <a:ea typeface="Questrial"/>
                <a:cs typeface="Questrial"/>
                <a:sym typeface="Questrial"/>
              </a:rPr>
              <a:t>Obama Foundation</a:t>
            </a:r>
            <a:r>
              <a:rPr lang="en" sz="1600" b="0" i="0" u="none" strike="noStrike" cap="none">
                <a:solidFill>
                  <a:srgbClr val="000000"/>
                </a:solidFill>
                <a:latin typeface="Questrial"/>
                <a:ea typeface="Questrial"/>
                <a:cs typeface="Questrial"/>
                <a:sym typeface="Questrial"/>
              </a:rPr>
              <a:t> reception, welcoming Michael Strautmanis as new </a:t>
            </a:r>
            <a:r>
              <a:rPr lang="en" sz="1600" b="1">
                <a:solidFill>
                  <a:srgbClr val="2CAAE2"/>
                </a:solidFill>
                <a:latin typeface="Questrial"/>
                <a:ea typeface="Questrial"/>
                <a:cs typeface="Questrial"/>
                <a:sym typeface="Questrial"/>
              </a:rPr>
              <a:t>VP of Civic Engagement</a:t>
            </a:r>
            <a:r>
              <a:rPr lang="en" sz="1600" b="0" i="0" u="none" strike="noStrike" cap="none">
                <a:solidFill>
                  <a:srgbClr val="000000"/>
                </a:solidFill>
                <a:latin typeface="Questrial"/>
                <a:ea typeface="Questrial"/>
                <a:cs typeface="Questrial"/>
                <a:sym typeface="Questrial"/>
              </a:rPr>
              <a:t>, brought an elite crowd of over 200 community and UChicago members</a:t>
            </a:r>
          </a:p>
          <a:p>
            <a:pPr marL="285750" marR="0" lvl="0" indent="-285750" algn="l" rtl="0">
              <a:lnSpc>
                <a:spcPct val="100000"/>
              </a:lnSpc>
              <a:spcBef>
                <a:spcPts val="1200"/>
              </a:spcBef>
              <a:spcAft>
                <a:spcPts val="0"/>
              </a:spcAft>
              <a:buClr>
                <a:srgbClr val="000000"/>
              </a:buClr>
              <a:buSzPct val="100000"/>
              <a:buFont typeface="Questrial"/>
              <a:buChar char="•"/>
            </a:pPr>
            <a:r>
              <a:rPr lang="en" sz="1600" b="0" i="0" u="none" strike="noStrike" cap="none">
                <a:solidFill>
                  <a:srgbClr val="000000"/>
                </a:solidFill>
                <a:latin typeface="Questrial"/>
                <a:ea typeface="Questrial"/>
                <a:cs typeface="Questrial"/>
                <a:sym typeface="Questrial"/>
              </a:rPr>
              <a:t>The Polsky Center i-Corps Program,</a:t>
            </a:r>
            <a:r>
              <a:rPr lang="en" sz="1600" b="1">
                <a:solidFill>
                  <a:srgbClr val="2CAAE2"/>
                </a:solidFill>
                <a:latin typeface="Questrial"/>
                <a:ea typeface="Questrial"/>
                <a:cs typeface="Questrial"/>
                <a:sym typeface="Questrial"/>
              </a:rPr>
              <a:t> funded by NSF</a:t>
            </a:r>
            <a:r>
              <a:rPr lang="en" sz="1600" b="0" i="0" u="none" strike="noStrike" cap="none">
                <a:solidFill>
                  <a:srgbClr val="000000"/>
                </a:solidFill>
                <a:latin typeface="Questrial"/>
                <a:ea typeface="Questrial"/>
                <a:cs typeface="Questrial"/>
                <a:sym typeface="Questrial"/>
              </a:rPr>
              <a:t>, led its 6</a:t>
            </a:r>
            <a:r>
              <a:rPr lang="en" sz="1600" b="0" i="0" u="none" strike="noStrike" cap="none" baseline="30000">
                <a:solidFill>
                  <a:srgbClr val="000000"/>
                </a:solidFill>
                <a:latin typeface="Questrial"/>
                <a:ea typeface="Questrial"/>
                <a:cs typeface="Questrial"/>
                <a:sym typeface="Questrial"/>
              </a:rPr>
              <a:t>th</a:t>
            </a:r>
            <a:r>
              <a:rPr lang="en" sz="1600" b="0" i="0" u="none" strike="noStrike" cap="none">
                <a:solidFill>
                  <a:srgbClr val="000000"/>
                </a:solidFill>
                <a:latin typeface="Questrial"/>
                <a:ea typeface="Questrial"/>
                <a:cs typeface="Questrial"/>
                <a:sym typeface="Questrial"/>
              </a:rPr>
              <a:t> cohort at CIE. The program has trained 60 projects from across campus, including BSD, PSD, UCMC, Booth, ANL, and CI</a:t>
            </a:r>
            <a:r>
              <a:rPr lang="en" sz="1600">
                <a:latin typeface="Questrial"/>
                <a:ea typeface="Questrial"/>
                <a:cs typeface="Questrial"/>
                <a:sym typeface="Questrial"/>
              </a:rPr>
              <a:t> </a:t>
            </a:r>
          </a:p>
          <a:p>
            <a:pPr lvl="0" rtl="0">
              <a:spcBef>
                <a:spcPts val="0"/>
              </a:spcBef>
              <a:buClr>
                <a:srgbClr val="000000"/>
              </a:buClr>
              <a:buFont typeface="Arial"/>
              <a:buNone/>
            </a:pPr>
            <a:endParaRPr sz="1600"/>
          </a:p>
          <a:p>
            <a:pPr lvl="0" rtl="0">
              <a:spcBef>
                <a:spcPts val="0"/>
              </a:spcBef>
              <a:buClr>
                <a:srgbClr val="000000"/>
              </a:buClr>
              <a:buFont typeface="Arial"/>
              <a:buNone/>
            </a:pPr>
            <a:endParaRPr sz="1600"/>
          </a:p>
          <a:p>
            <a:pPr marL="0" marR="0" lvl="0" indent="0" algn="l" rtl="0">
              <a:lnSpc>
                <a:spcPct val="100000"/>
              </a:lnSpc>
              <a:spcBef>
                <a:spcPts val="1200"/>
              </a:spcBef>
              <a:spcAft>
                <a:spcPts val="0"/>
              </a:spcAft>
              <a:buClr>
                <a:srgbClr val="000000"/>
              </a:buClr>
              <a:buFont typeface="Arial"/>
              <a:buNone/>
            </a:pPr>
            <a:endParaRPr sz="1600"/>
          </a:p>
        </p:txBody>
      </p:sp>
      <p:sp>
        <p:nvSpPr>
          <p:cNvPr id="188" name="Shape 188"/>
          <p:cNvSpPr txBox="1">
            <a:spLocks noGrp="1"/>
          </p:cNvSpPr>
          <p:nvPr>
            <p:ph type="title"/>
          </p:nvPr>
        </p:nvSpPr>
        <p:spPr>
          <a:xfrm>
            <a:off x="403400" y="0"/>
            <a:ext cx="5169300" cy="1143000"/>
          </a:xfrm>
          <a:prstGeom prst="rect">
            <a:avLst/>
          </a:prstGeom>
          <a:noFill/>
          <a:ln>
            <a:noFill/>
          </a:ln>
        </p:spPr>
        <p:txBody>
          <a:bodyPr lIns="91425" tIns="45700" rIns="91425" bIns="45700" anchor="ctr" anchorCtr="0">
            <a:noAutofit/>
          </a:bodyPr>
          <a:lstStyle/>
          <a:p>
            <a:pPr marL="0" marR="0" lvl="0" indent="0" rtl="0">
              <a:spcBef>
                <a:spcPts val="0"/>
              </a:spcBef>
              <a:buClr>
                <a:schemeClr val="dk1"/>
              </a:buClr>
              <a:buSzPct val="25000"/>
              <a:buFont typeface="Questrial"/>
              <a:buNone/>
            </a:pPr>
            <a:r>
              <a:rPr lang="en"/>
              <a:t>CIE Event Highlights</a:t>
            </a:r>
          </a:p>
        </p:txBody>
      </p:sp>
      <p:pic>
        <p:nvPicPr>
          <p:cNvPr id="189" name="Shape 189"/>
          <p:cNvPicPr preferRelativeResize="0"/>
          <p:nvPr/>
        </p:nvPicPr>
        <p:blipFill rotWithShape="1">
          <a:blip r:embed="rId3">
            <a:alphaModFix/>
          </a:blip>
          <a:srcRect l="34848" t="42586" r="18444" b="16389"/>
          <a:stretch/>
        </p:blipFill>
        <p:spPr>
          <a:xfrm>
            <a:off x="305600" y="917450"/>
            <a:ext cx="2605044" cy="1526574"/>
          </a:xfrm>
          <a:prstGeom prst="rect">
            <a:avLst/>
          </a:prstGeom>
          <a:noFill/>
          <a:ln>
            <a:noFill/>
          </a:ln>
        </p:spPr>
      </p:pic>
      <p:pic>
        <p:nvPicPr>
          <p:cNvPr id="190" name="Shape 190"/>
          <p:cNvPicPr preferRelativeResize="0"/>
          <p:nvPr/>
        </p:nvPicPr>
        <p:blipFill>
          <a:blip r:embed="rId4">
            <a:alphaModFix/>
          </a:blip>
          <a:stretch>
            <a:fillRect/>
          </a:stretch>
        </p:blipFill>
        <p:spPr>
          <a:xfrm>
            <a:off x="305600" y="2647050"/>
            <a:ext cx="2646274" cy="1587760"/>
          </a:xfrm>
          <a:prstGeom prst="rect">
            <a:avLst/>
          </a:prstGeom>
          <a:noFill/>
          <a:ln>
            <a:noFill/>
          </a:ln>
        </p:spPr>
      </p:pic>
      <p:pic>
        <p:nvPicPr>
          <p:cNvPr id="191" name="Shape 191"/>
          <p:cNvPicPr preferRelativeResize="0"/>
          <p:nvPr/>
        </p:nvPicPr>
        <p:blipFill rotWithShape="1">
          <a:blip r:embed="rId5">
            <a:alphaModFix/>
          </a:blip>
          <a:srcRect t="13096"/>
          <a:stretch/>
        </p:blipFill>
        <p:spPr>
          <a:xfrm>
            <a:off x="305600" y="4349522"/>
            <a:ext cx="2646275" cy="1724778"/>
          </a:xfrm>
          <a:prstGeom prst="rect">
            <a:avLst/>
          </a:prstGeom>
          <a:noFill/>
          <a:ln>
            <a:noFill/>
          </a:ln>
        </p:spPr>
      </p:pic>
      <p:sp>
        <p:nvSpPr>
          <p:cNvPr id="192" name="Shape 192"/>
          <p:cNvSpPr txBox="1"/>
          <p:nvPr/>
        </p:nvSpPr>
        <p:spPr>
          <a:xfrm>
            <a:off x="6433450" y="6323425"/>
            <a:ext cx="2278800" cy="3822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200" b="1">
                <a:solidFill>
                  <a:srgbClr val="800000"/>
                </a:solidFill>
                <a:latin typeface="Questrial"/>
                <a:ea typeface="Questrial"/>
                <a:cs typeface="Questrial"/>
                <a:sym typeface="Questrial"/>
              </a:rPr>
              <a:t>18</a:t>
            </a:fld>
            <a:endParaRPr lang="en" sz="1200" b="1">
              <a:solidFill>
                <a:srgbClr val="800000"/>
              </a:solidFill>
              <a:latin typeface="Questrial"/>
              <a:ea typeface="Questrial"/>
              <a:cs typeface="Questrial"/>
              <a:sym typeface="Questrial"/>
            </a:endParaRPr>
          </a:p>
        </p:txBody>
      </p:sp>
    </p:spTree>
    <p:extLst>
      <p:ext uri="{BB962C8B-B14F-4D97-AF65-F5344CB8AC3E}">
        <p14:creationId xmlns:p14="http://schemas.microsoft.com/office/powerpoint/2010/main" val="2004079760"/>
      </p:ext>
    </p:extLst>
  </p:cSld>
  <p:clrMapOvr>
    <a:masterClrMapping/>
  </p:clrMapOvr>
  <p:transition xmlns:p14="http://schemas.microsoft.com/office/powerpoint/2010/mai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a:t>University of Chicago </a:t>
            </a:r>
            <a:r>
              <a:rPr lang="en" sz="2400" b="1" i="0" u="none" strike="noStrike" cap="none">
                <a:solidFill>
                  <a:srgbClr val="800000"/>
                </a:solidFill>
                <a:latin typeface="Questrial"/>
                <a:ea typeface="Questrial"/>
                <a:cs typeface="Questrial"/>
                <a:sym typeface="Questrial"/>
              </a:rPr>
              <a:t>Innovation Fund </a:t>
            </a:r>
          </a:p>
        </p:txBody>
      </p:sp>
      <p:sp>
        <p:nvSpPr>
          <p:cNvPr id="198" name="Shape 198"/>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
              <a:t>19</a:t>
            </a:fld>
            <a:endParaRPr lang="en"/>
          </a:p>
        </p:txBody>
      </p:sp>
      <p:sp>
        <p:nvSpPr>
          <p:cNvPr id="199" name="Shape 199"/>
          <p:cNvSpPr/>
          <p:nvPr/>
        </p:nvSpPr>
        <p:spPr>
          <a:xfrm>
            <a:off x="304800" y="2438400"/>
            <a:ext cx="2514600" cy="2514600"/>
          </a:xfrm>
          <a:prstGeom prst="ellipse">
            <a:avLst/>
          </a:prstGeom>
          <a:solidFill>
            <a:srgbClr val="660000"/>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0" name="Shape 200"/>
          <p:cNvSpPr txBox="1"/>
          <p:nvPr/>
        </p:nvSpPr>
        <p:spPr>
          <a:xfrm>
            <a:off x="419100" y="2942272"/>
            <a:ext cx="2286000" cy="147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3600" b="1">
                <a:solidFill>
                  <a:schemeClr val="lt1"/>
                </a:solidFill>
                <a:latin typeface="Questrial"/>
                <a:ea typeface="Questrial"/>
                <a:cs typeface="Questrial"/>
                <a:sym typeface="Questrial"/>
              </a:rPr>
              <a:t>$20M</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Total fundraise </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for the Innovation Fund</a:t>
            </a:r>
          </a:p>
        </p:txBody>
      </p:sp>
      <p:sp>
        <p:nvSpPr>
          <p:cNvPr id="201" name="Shape 201"/>
          <p:cNvSpPr/>
          <p:nvPr/>
        </p:nvSpPr>
        <p:spPr>
          <a:xfrm>
            <a:off x="6778868" y="3810000"/>
            <a:ext cx="2057400" cy="2057400"/>
          </a:xfrm>
          <a:prstGeom prst="ellipse">
            <a:avLst/>
          </a:prstGeom>
          <a:solidFill>
            <a:srgbClr val="2CAAE2"/>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2" name="Shape 202"/>
          <p:cNvSpPr txBox="1"/>
          <p:nvPr/>
        </p:nvSpPr>
        <p:spPr>
          <a:xfrm>
            <a:off x="6836018" y="4161591"/>
            <a:ext cx="19431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2-5</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Companies funded each  round</a:t>
            </a:r>
          </a:p>
        </p:txBody>
      </p:sp>
      <p:sp>
        <p:nvSpPr>
          <p:cNvPr id="203" name="Shape 203"/>
          <p:cNvSpPr/>
          <p:nvPr/>
        </p:nvSpPr>
        <p:spPr>
          <a:xfrm>
            <a:off x="6778868" y="1409700"/>
            <a:ext cx="2057400" cy="2057400"/>
          </a:xfrm>
          <a:prstGeom prst="ellipse">
            <a:avLst/>
          </a:prstGeom>
          <a:solidFill>
            <a:srgbClr val="2CAAE2"/>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4" name="Shape 204"/>
          <p:cNvSpPr txBox="1"/>
          <p:nvPr/>
        </p:nvSpPr>
        <p:spPr>
          <a:xfrm>
            <a:off x="6664568" y="1761291"/>
            <a:ext cx="2286000" cy="135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2800" b="1">
                <a:solidFill>
                  <a:schemeClr val="lt1"/>
                </a:solidFill>
                <a:latin typeface="Questrial"/>
                <a:ea typeface="Questrial"/>
                <a:cs typeface="Questrial"/>
                <a:sym typeface="Questrial"/>
              </a:rPr>
              <a:t>$50-250K</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Proof-of-concept funding for each company</a:t>
            </a:r>
          </a:p>
        </p:txBody>
      </p:sp>
      <p:sp>
        <p:nvSpPr>
          <p:cNvPr id="205" name="Shape 205"/>
          <p:cNvSpPr/>
          <p:nvPr/>
        </p:nvSpPr>
        <p:spPr>
          <a:xfrm>
            <a:off x="3581400" y="2455983"/>
            <a:ext cx="2514600" cy="2514600"/>
          </a:xfrm>
          <a:prstGeom prst="ellipse">
            <a:avLst/>
          </a:prstGeom>
          <a:solidFill>
            <a:srgbClr val="F8A429"/>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06" name="Shape 206"/>
          <p:cNvSpPr txBox="1"/>
          <p:nvPr/>
        </p:nvSpPr>
        <p:spPr>
          <a:xfrm>
            <a:off x="3695700" y="2974619"/>
            <a:ext cx="2286000" cy="1477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 sz="3600" b="1">
                <a:solidFill>
                  <a:schemeClr val="lt1"/>
                </a:solidFill>
                <a:latin typeface="Questrial"/>
                <a:ea typeface="Questrial"/>
                <a:cs typeface="Questrial"/>
                <a:sym typeface="Questrial"/>
              </a:rPr>
              <a:t>21</a:t>
            </a:r>
          </a:p>
          <a:p>
            <a:pPr marL="0" marR="0" lvl="0" indent="0" algn="ctr" rtl="0">
              <a:spcBef>
                <a:spcPts val="0"/>
              </a:spcBef>
              <a:spcAft>
                <a:spcPts val="0"/>
              </a:spcAft>
              <a:buSzPct val="25000"/>
              <a:buNone/>
            </a:pPr>
            <a:r>
              <a:rPr lang="en" sz="1800">
                <a:solidFill>
                  <a:schemeClr val="lt1"/>
                </a:solidFill>
                <a:latin typeface="Questrial"/>
                <a:ea typeface="Questrial"/>
                <a:cs typeface="Questrial"/>
                <a:sym typeface="Questrial"/>
              </a:rPr>
              <a:t>Multidisciplinary Innovation Fund associates</a:t>
            </a:r>
          </a:p>
        </p:txBody>
      </p:sp>
    </p:spTree>
    <p:extLst>
      <p:ext uri="{BB962C8B-B14F-4D97-AF65-F5344CB8AC3E}">
        <p14:creationId xmlns:p14="http://schemas.microsoft.com/office/powerpoint/2010/main" val="850853617"/>
      </p:ext>
    </p:extLst>
  </p:cSld>
  <p:clrMapOvr>
    <a:masterClrMapping/>
  </p:clrMapOvr>
  <p:transition xmlns:p14="http://schemas.microsoft.com/office/powerpoint/2010/mai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Computation is Poised to Drive the Solutions to Complex Problems </a:t>
            </a:r>
            <a:endParaRPr lang="en-US" dirty="0"/>
          </a:p>
        </p:txBody>
      </p:sp>
      <p:pic>
        <p:nvPicPr>
          <p:cNvPr id="11" name="Content Placeholder 10" descr="coding .jpg"/>
          <p:cNvPicPr>
            <a:picLocks noGrp="1" noChangeAspect="1"/>
          </p:cNvPicPr>
          <p:nvPr>
            <p:ph idx="1"/>
          </p:nvPr>
        </p:nvPicPr>
        <p:blipFill>
          <a:blip r:embed="rId3">
            <a:extLst>
              <a:ext uri="{28A0092B-C50C-407E-A947-70E740481C1C}">
                <a14:useLocalDpi xmlns:a14="http://schemas.microsoft.com/office/drawing/2010/main" val="0"/>
              </a:ext>
            </a:extLst>
          </a:blip>
          <a:srcRect t="24966" b="24966"/>
          <a:stretch>
            <a:fillRect/>
          </a:stretch>
        </p:blipFill>
        <p:spPr>
          <a:xfrm>
            <a:off x="457200" y="1522848"/>
            <a:ext cx="8229600" cy="2317750"/>
          </a:xfrm>
        </p:spPr>
      </p:pic>
      <p:sp>
        <p:nvSpPr>
          <p:cNvPr id="13" name="TextBox 12"/>
          <p:cNvSpPr txBox="1"/>
          <p:nvPr/>
        </p:nvSpPr>
        <p:spPr>
          <a:xfrm>
            <a:off x="457200" y="4069666"/>
            <a:ext cx="8229600" cy="1569660"/>
          </a:xfrm>
          <a:prstGeom prst="rect">
            <a:avLst/>
          </a:prstGeom>
          <a:noFill/>
        </p:spPr>
        <p:txBody>
          <a:bodyPr wrap="square" rtlCol="0">
            <a:spAutoFit/>
          </a:bodyPr>
          <a:lstStyle/>
          <a:p>
            <a:pPr algn="ctr"/>
            <a:r>
              <a:rPr lang="en-US" sz="2400" dirty="0">
                <a:latin typeface="Gotham Book"/>
                <a:cs typeface="Gotham Book"/>
              </a:rPr>
              <a:t>C</a:t>
            </a:r>
            <a:r>
              <a:rPr lang="en-US" sz="2400" dirty="0" smtClean="0">
                <a:latin typeface="Gotham Book"/>
                <a:cs typeface="Gotham Book"/>
              </a:rPr>
              <a:t>omputation </a:t>
            </a:r>
            <a:r>
              <a:rPr lang="en-US" sz="2400" dirty="0">
                <a:latin typeface="Gotham Book"/>
                <a:cs typeface="Gotham Book"/>
              </a:rPr>
              <a:t>provides a new way to attack complex problems of fundamental importance, such as climate change, food security, energy supply, and </a:t>
            </a:r>
            <a:r>
              <a:rPr lang="en-US" sz="2400" dirty="0" smtClean="0">
                <a:latin typeface="Gotham Book"/>
                <a:cs typeface="Gotham Book"/>
              </a:rPr>
              <a:t>disease. </a:t>
            </a:r>
            <a:endParaRPr lang="en-US" sz="2400" dirty="0">
              <a:latin typeface="Gotham Book"/>
              <a:cs typeface="Gotham Book"/>
            </a:endParaRPr>
          </a:p>
        </p:txBody>
      </p:sp>
    </p:spTree>
    <p:extLst>
      <p:ext uri="{BB962C8B-B14F-4D97-AF65-F5344CB8AC3E}">
        <p14:creationId xmlns:p14="http://schemas.microsoft.com/office/powerpoint/2010/main" val="30748318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sz="2400" b="1" i="0" u="none" strike="noStrike" cap="none">
                <a:solidFill>
                  <a:srgbClr val="800000"/>
                </a:solidFill>
                <a:latin typeface="Questrial"/>
                <a:ea typeface="Questrial"/>
                <a:cs typeface="Questrial"/>
                <a:sym typeface="Questrial"/>
              </a:rPr>
              <a:t>Innovation Fund Student Associates</a:t>
            </a:r>
          </a:p>
        </p:txBody>
      </p:sp>
      <p:sp>
        <p:nvSpPr>
          <p:cNvPr id="212" name="Shape 212"/>
          <p:cNvSpPr txBox="1">
            <a:spLocks noGrp="1"/>
          </p:cNvSpPr>
          <p:nvPr>
            <p:ph type="body" idx="1"/>
          </p:nvPr>
        </p:nvSpPr>
        <p:spPr>
          <a:xfrm>
            <a:off x="304800" y="952500"/>
            <a:ext cx="8382000" cy="2705100"/>
          </a:xfrm>
          <a:prstGeom prst="rect">
            <a:avLst/>
          </a:prstGeom>
          <a:noFill/>
          <a:ln w="9525" cap="flat" cmpd="sng">
            <a:solidFill>
              <a:schemeClr val="lt1"/>
            </a:solidFill>
            <a:prstDash val="solid"/>
            <a:round/>
            <a:headEnd type="none" w="med" len="med"/>
            <a:tailEnd type="none" w="med" len="med"/>
          </a:ln>
        </p:spPr>
        <p:txBody>
          <a:bodyPr lIns="91425" tIns="45700" rIns="91425" bIns="45700" anchor="t" anchorCtr="0">
            <a:noAutofit/>
          </a:bodyPr>
          <a:lstStyle/>
          <a:p>
            <a:pPr marL="457200" marR="0" lvl="0" indent="-457200" algn="l" rtl="0">
              <a:lnSpc>
                <a:spcPct val="90000"/>
              </a:lnSpc>
              <a:spcBef>
                <a:spcPts val="0"/>
              </a:spcBef>
              <a:spcAft>
                <a:spcPts val="0"/>
              </a:spcAft>
              <a:buClr>
                <a:srgbClr val="800000"/>
              </a:buClr>
              <a:buSzPct val="100000"/>
              <a:buFont typeface="Questrial"/>
              <a:buChar char="•"/>
            </a:pPr>
            <a:r>
              <a:rPr lang="en" sz="2000" b="0" i="0" u="none" strike="noStrike" cap="none">
                <a:solidFill>
                  <a:schemeClr val="dk1"/>
                </a:solidFill>
                <a:latin typeface="Questrial"/>
                <a:ea typeface="Questrial"/>
                <a:cs typeface="Questrial"/>
                <a:sym typeface="Questrial"/>
              </a:rPr>
              <a:t>Innovation Fund Associates (IFA) act as </a:t>
            </a:r>
            <a:r>
              <a:rPr lang="en" sz="2000" b="1" i="0" u="none" strike="noStrike" cap="none">
                <a:solidFill>
                  <a:srgbClr val="2CAAE2"/>
                </a:solidFill>
                <a:latin typeface="Questrial"/>
                <a:ea typeface="Questrial"/>
                <a:cs typeface="Questrial"/>
                <a:sym typeface="Questrial"/>
              </a:rPr>
              <a:t>venture capital associates</a:t>
            </a:r>
            <a:r>
              <a:rPr lang="en" sz="2000" b="0" i="0" u="none" strike="noStrike" cap="none">
                <a:solidFill>
                  <a:schemeClr val="dk1"/>
                </a:solidFill>
                <a:latin typeface="Questrial"/>
                <a:ea typeface="Questrial"/>
                <a:cs typeface="Questrial"/>
                <a:sym typeface="Questrial"/>
              </a:rPr>
              <a:t>, assisting with assessing and selecting Innovation Fund projects</a:t>
            </a:r>
          </a:p>
          <a:p>
            <a:pPr marL="457200" marR="0" lvl="0" indent="-457200" algn="l" rtl="0">
              <a:lnSpc>
                <a:spcPct val="90000"/>
              </a:lnSpc>
              <a:spcBef>
                <a:spcPts val="432"/>
              </a:spcBef>
              <a:spcAft>
                <a:spcPts val="0"/>
              </a:spcAft>
              <a:buClr>
                <a:srgbClr val="800000"/>
              </a:buClr>
              <a:buSzPct val="100000"/>
              <a:buFont typeface="Questrial"/>
              <a:buChar char="•"/>
            </a:pPr>
            <a:r>
              <a:rPr lang="en" sz="2000" b="1" i="0" u="none" strike="noStrike" cap="none">
                <a:solidFill>
                  <a:srgbClr val="2CAAE2"/>
                </a:solidFill>
                <a:latin typeface="Questrial"/>
                <a:ea typeface="Questrial"/>
                <a:cs typeface="Questrial"/>
                <a:sym typeface="Questrial"/>
              </a:rPr>
              <a:t>Multidisciplinary</a:t>
            </a:r>
            <a:r>
              <a:rPr lang="en" sz="2000" b="1" i="0" u="none" strike="noStrike" cap="none">
                <a:solidFill>
                  <a:schemeClr val="accent4"/>
                </a:solidFill>
                <a:latin typeface="Questrial"/>
                <a:ea typeface="Questrial"/>
                <a:cs typeface="Questrial"/>
                <a:sym typeface="Questrial"/>
              </a:rPr>
              <a:t> </a:t>
            </a:r>
            <a:r>
              <a:rPr lang="en" sz="2000" b="0" i="0" u="none" strike="noStrike" cap="none">
                <a:solidFill>
                  <a:schemeClr val="dk1"/>
                </a:solidFill>
                <a:latin typeface="Questrial"/>
                <a:ea typeface="Questrial"/>
                <a:cs typeface="Questrial"/>
                <a:sym typeface="Questrial"/>
              </a:rPr>
              <a:t>teams of students include </a:t>
            </a:r>
            <a:r>
              <a:rPr lang="en" sz="2000" b="1" i="0" u="none" strike="noStrike" cap="none">
                <a:solidFill>
                  <a:srgbClr val="2CAAE2"/>
                </a:solidFill>
                <a:latin typeface="Questrial"/>
                <a:ea typeface="Questrial"/>
                <a:cs typeface="Questrial"/>
                <a:sym typeface="Questrial"/>
              </a:rPr>
              <a:t>Chicago Booth </a:t>
            </a:r>
            <a:r>
              <a:rPr lang="en" sz="2000" b="0" i="0" u="none" strike="noStrike" cap="none">
                <a:solidFill>
                  <a:schemeClr val="dk1"/>
                </a:solidFill>
                <a:latin typeface="Questrial"/>
                <a:ea typeface="Questrial"/>
                <a:cs typeface="Questrial"/>
                <a:sym typeface="Questrial"/>
              </a:rPr>
              <a:t>MBA candidates, </a:t>
            </a:r>
            <a:r>
              <a:rPr lang="en" sz="2000" b="1" i="0" u="none" strike="noStrike" cap="none">
                <a:solidFill>
                  <a:srgbClr val="2CAAE2"/>
                </a:solidFill>
                <a:latin typeface="Questrial"/>
                <a:ea typeface="Questrial"/>
                <a:cs typeface="Questrial"/>
                <a:sym typeface="Questrial"/>
              </a:rPr>
              <a:t>PhD</a:t>
            </a:r>
            <a:r>
              <a:rPr lang="en" sz="2000" b="1" i="0" u="none" strike="noStrike" cap="none">
                <a:solidFill>
                  <a:schemeClr val="dk1"/>
                </a:solidFill>
                <a:latin typeface="Questrial"/>
                <a:ea typeface="Questrial"/>
                <a:cs typeface="Questrial"/>
                <a:sym typeface="Questrial"/>
              </a:rPr>
              <a:t> </a:t>
            </a:r>
            <a:r>
              <a:rPr lang="en" sz="2000" b="0" i="0" u="none" strike="noStrike" cap="none">
                <a:solidFill>
                  <a:schemeClr val="dk1"/>
                </a:solidFill>
                <a:latin typeface="Questrial"/>
                <a:ea typeface="Questrial"/>
                <a:cs typeface="Questrial"/>
                <a:sym typeface="Questrial"/>
              </a:rPr>
              <a:t>&amp; </a:t>
            </a:r>
            <a:r>
              <a:rPr lang="en" sz="2000" b="1" i="0" u="none" strike="noStrike" cap="none">
                <a:solidFill>
                  <a:srgbClr val="2CAAE2"/>
                </a:solidFill>
                <a:latin typeface="Questrial"/>
                <a:ea typeface="Questrial"/>
                <a:cs typeface="Questrial"/>
                <a:sym typeface="Questrial"/>
              </a:rPr>
              <a:t>Post-Doc</a:t>
            </a:r>
            <a:r>
              <a:rPr lang="en" sz="2000" b="0" i="0" u="none" strike="noStrike" cap="none">
                <a:solidFill>
                  <a:schemeClr val="dk1"/>
                </a:solidFill>
                <a:latin typeface="Questrial"/>
                <a:ea typeface="Questrial"/>
                <a:cs typeface="Questrial"/>
                <a:sym typeface="Questrial"/>
              </a:rPr>
              <a:t> students in the sciences, </a:t>
            </a:r>
            <a:r>
              <a:rPr lang="en" sz="2000" b="1" i="0" u="none" strike="noStrike" cap="none">
                <a:solidFill>
                  <a:srgbClr val="2CAAE2"/>
                </a:solidFill>
                <a:latin typeface="Questrial"/>
                <a:ea typeface="Questrial"/>
                <a:cs typeface="Questrial"/>
                <a:sym typeface="Questrial"/>
              </a:rPr>
              <a:t>Harris School </a:t>
            </a:r>
            <a:r>
              <a:rPr lang="en" sz="2000" b="0" i="0" u="none" strike="noStrike" cap="none">
                <a:solidFill>
                  <a:schemeClr val="dk1"/>
                </a:solidFill>
                <a:latin typeface="Questrial"/>
                <a:ea typeface="Questrial"/>
                <a:cs typeface="Questrial"/>
                <a:sym typeface="Questrial"/>
              </a:rPr>
              <a:t>students, </a:t>
            </a:r>
            <a:r>
              <a:rPr lang="en" sz="2000" b="1" i="0" u="none" strike="noStrike" cap="none">
                <a:solidFill>
                  <a:srgbClr val="2CAAE2"/>
                </a:solidFill>
                <a:latin typeface="Questrial"/>
                <a:ea typeface="Questrial"/>
                <a:cs typeface="Questrial"/>
                <a:sym typeface="Questrial"/>
              </a:rPr>
              <a:t>Law School</a:t>
            </a:r>
            <a:r>
              <a:rPr lang="en" sz="2000" b="0" i="0" u="none" strike="noStrike" cap="none">
                <a:solidFill>
                  <a:srgbClr val="2CAAE2"/>
                </a:solidFill>
                <a:latin typeface="Questrial"/>
                <a:ea typeface="Questrial"/>
                <a:cs typeface="Questrial"/>
                <a:sym typeface="Questrial"/>
              </a:rPr>
              <a:t> </a:t>
            </a:r>
            <a:r>
              <a:rPr lang="en" sz="2000" b="0" i="0" u="none" strike="noStrike" cap="none">
                <a:solidFill>
                  <a:schemeClr val="dk1"/>
                </a:solidFill>
                <a:latin typeface="Questrial"/>
                <a:ea typeface="Questrial"/>
                <a:cs typeface="Questrial"/>
                <a:sym typeface="Questrial"/>
              </a:rPr>
              <a:t>students, and students from </a:t>
            </a:r>
            <a:r>
              <a:rPr lang="en" sz="2000" b="1" i="0" u="none" strike="noStrike" cap="none">
                <a:solidFill>
                  <a:srgbClr val="2CAAE2"/>
                </a:solidFill>
                <a:latin typeface="Questrial"/>
                <a:ea typeface="Questrial"/>
                <a:cs typeface="Questrial"/>
                <a:sym typeface="Questrial"/>
              </a:rPr>
              <a:t>The College</a:t>
            </a:r>
          </a:p>
          <a:p>
            <a:pPr marL="457200" marR="0" lvl="0" indent="-457200" algn="l" rtl="0">
              <a:lnSpc>
                <a:spcPct val="90000"/>
              </a:lnSpc>
              <a:spcBef>
                <a:spcPts val="432"/>
              </a:spcBef>
              <a:spcAft>
                <a:spcPts val="0"/>
              </a:spcAft>
              <a:buClr>
                <a:srgbClr val="800000"/>
              </a:buClr>
              <a:buSzPct val="100000"/>
              <a:buFont typeface="Arial"/>
              <a:buChar char="•"/>
            </a:pPr>
            <a:r>
              <a:rPr lang="en" sz="2000" b="0" i="0" u="none" strike="noStrike" cap="none">
                <a:solidFill>
                  <a:schemeClr val="dk1"/>
                </a:solidFill>
                <a:latin typeface="Questrial"/>
                <a:ea typeface="Questrial"/>
                <a:cs typeface="Questrial"/>
                <a:sym typeface="Questrial"/>
              </a:rPr>
              <a:t>Students receive </a:t>
            </a:r>
            <a:r>
              <a:rPr lang="en" sz="2000" b="1" i="0" u="none" strike="noStrike" cap="none">
                <a:solidFill>
                  <a:srgbClr val="2CAAE2"/>
                </a:solidFill>
                <a:latin typeface="Questrial"/>
                <a:ea typeface="Questrial"/>
                <a:cs typeface="Questrial"/>
                <a:sym typeface="Questrial"/>
              </a:rPr>
              <a:t>robust training </a:t>
            </a:r>
            <a:r>
              <a:rPr lang="en" sz="2000" b="0" i="0" u="none" strike="noStrike" cap="none">
                <a:solidFill>
                  <a:schemeClr val="dk1"/>
                </a:solidFill>
                <a:latin typeface="Questrial"/>
                <a:ea typeface="Questrial"/>
                <a:cs typeface="Questrial"/>
                <a:sym typeface="Questrial"/>
              </a:rPr>
              <a:t>in diligence, presentation skills, market analysis, and commercialization paths</a:t>
            </a:r>
          </a:p>
          <a:p>
            <a:pPr marL="469900" marR="0" lvl="0" indent="-469900" algn="l" rtl="0">
              <a:lnSpc>
                <a:spcPct val="90000"/>
              </a:lnSpc>
              <a:spcBef>
                <a:spcPts val="432"/>
              </a:spcBef>
              <a:spcAft>
                <a:spcPts val="0"/>
              </a:spcAft>
              <a:buClr>
                <a:srgbClr val="800000"/>
              </a:buClr>
              <a:buSzPct val="100000"/>
              <a:buFont typeface="Questrial"/>
              <a:buNone/>
            </a:pPr>
            <a:endParaRPr sz="2000" b="0" i="0" u="none" strike="noStrike" cap="none">
              <a:solidFill>
                <a:schemeClr val="dk1"/>
              </a:solidFill>
              <a:latin typeface="Questrial"/>
              <a:ea typeface="Questrial"/>
              <a:cs typeface="Questrial"/>
              <a:sym typeface="Questrial"/>
            </a:endParaRPr>
          </a:p>
        </p:txBody>
      </p:sp>
      <p:pic>
        <p:nvPicPr>
          <p:cNvPr id="213" name="Shape 213"/>
          <p:cNvPicPr preferRelativeResize="0"/>
          <p:nvPr/>
        </p:nvPicPr>
        <p:blipFill rotWithShape="1">
          <a:blip r:embed="rId3">
            <a:alphaModFix/>
          </a:blip>
          <a:srcRect/>
          <a:stretch/>
        </p:blipFill>
        <p:spPr>
          <a:xfrm>
            <a:off x="1676400" y="3840013"/>
            <a:ext cx="5715900" cy="2227500"/>
          </a:xfrm>
          <a:prstGeom prst="rect">
            <a:avLst/>
          </a:prstGeom>
          <a:noFill/>
          <a:ln w="9525" cap="flat" cmpd="sng">
            <a:solidFill>
              <a:schemeClr val="lt1"/>
            </a:solidFill>
            <a:prstDash val="solid"/>
            <a:miter/>
            <a:headEnd type="none" w="med" len="med"/>
            <a:tailEnd type="none" w="med" len="med"/>
          </a:ln>
        </p:spPr>
      </p:pic>
      <p:sp>
        <p:nvSpPr>
          <p:cNvPr id="214" name="Shape 214"/>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20</a:t>
            </a:fld>
            <a:endParaRPr lang="en"/>
          </a:p>
        </p:txBody>
      </p:sp>
    </p:spTree>
    <p:extLst>
      <p:ext uri="{BB962C8B-B14F-4D97-AF65-F5344CB8AC3E}">
        <p14:creationId xmlns:p14="http://schemas.microsoft.com/office/powerpoint/2010/main" val="3795684509"/>
      </p:ext>
    </p:extLst>
  </p:cSld>
  <p:clrMapOvr>
    <a:masterClrMapping/>
  </p:clrMapOvr>
  <p:transition xmlns:p14="http://schemas.microsoft.com/office/powerpoint/2010/mai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2743199" y="1362836"/>
            <a:ext cx="6400800" cy="4708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 sz="1600" b="0" i="0" u="none" strike="noStrike" cap="none">
                <a:solidFill>
                  <a:schemeClr val="dk1"/>
                </a:solidFill>
                <a:latin typeface="Questrial"/>
                <a:ea typeface="Questrial"/>
                <a:cs typeface="Questrial"/>
                <a:sym typeface="Questrial"/>
              </a:rPr>
              <a:t>RiMO Therapeutics - </a:t>
            </a:r>
            <a:r>
              <a:rPr lang="en" sz="1600" b="0" i="0" u="none" strike="noStrike" cap="none">
                <a:solidFill>
                  <a:srgbClr val="00ADFF"/>
                </a:solidFill>
                <a:latin typeface="Questrial"/>
                <a:ea typeface="Questrial"/>
                <a:cs typeface="Questrial"/>
                <a:sym typeface="Questrial"/>
              </a:rPr>
              <a:t>$250,000 </a:t>
            </a:r>
            <a:r>
              <a:rPr lang="en" sz="1600" b="0" i="0" u="none" strike="noStrike" cap="none">
                <a:solidFill>
                  <a:schemeClr val="dk1"/>
                </a:solidFill>
                <a:latin typeface="Questrial"/>
                <a:ea typeface="Questrial"/>
                <a:cs typeface="Questrial"/>
                <a:sym typeface="Questrial"/>
              </a:rPr>
              <a:t>to help study its proprietary high-precision cancer treatment in humans. Their scalable solution, which uses nanotechnology to deliver low dose X-ray treatment, is highly effective in eradicating solid tumors.</a:t>
            </a:r>
          </a:p>
          <a:p>
            <a:pPr marL="0" marR="0" lvl="0" indent="0" algn="l" rtl="0">
              <a:spcBef>
                <a:spcPts val="1800"/>
              </a:spcBef>
              <a:spcAft>
                <a:spcPts val="0"/>
              </a:spcAft>
              <a:buClr>
                <a:schemeClr val="dk1"/>
              </a:buClr>
              <a:buSzPct val="25000"/>
              <a:buFont typeface="Arial"/>
              <a:buNone/>
            </a:pPr>
            <a:r>
              <a:rPr lang="en" sz="1600" b="0" i="0" u="none" strike="noStrike" cap="none">
                <a:solidFill>
                  <a:schemeClr val="dk1"/>
                </a:solidFill>
                <a:latin typeface="Questrial"/>
                <a:ea typeface="Questrial"/>
                <a:cs typeface="Questrial"/>
                <a:sym typeface="Questrial"/>
              </a:rPr>
              <a:t>Praedictus Climate Solutions - </a:t>
            </a:r>
            <a:r>
              <a:rPr lang="en" sz="1600" b="0" i="0" u="none" strike="noStrike" cap="none">
                <a:solidFill>
                  <a:srgbClr val="00ADFF"/>
                </a:solidFill>
                <a:latin typeface="Questrial"/>
                <a:ea typeface="Questrial"/>
                <a:cs typeface="Questrial"/>
                <a:sym typeface="Questrial"/>
              </a:rPr>
              <a:t>$125,000</a:t>
            </a:r>
            <a:r>
              <a:rPr lang="en" sz="1600" b="0" i="0" u="none" strike="noStrike" cap="none">
                <a:solidFill>
                  <a:schemeClr val="dk1"/>
                </a:solidFill>
                <a:latin typeface="Questrial"/>
                <a:ea typeface="Questrial"/>
                <a:cs typeface="Questrial"/>
                <a:sym typeface="Questrial"/>
              </a:rPr>
              <a:t> to validate their system with additional crops and in new geographies. Praedictus has developed new software tools that provides more accurate and timely projections of crop yields than current approaches. The Innovation Fund awarded the team </a:t>
            </a:r>
          </a:p>
          <a:p>
            <a:pPr marL="0" marR="0" lvl="0" indent="0" algn="l" rtl="0">
              <a:spcBef>
                <a:spcPts val="1800"/>
              </a:spcBef>
              <a:spcAft>
                <a:spcPts val="0"/>
              </a:spcAft>
              <a:buClr>
                <a:schemeClr val="dk1"/>
              </a:buClr>
              <a:buSzPct val="25000"/>
              <a:buFont typeface="Arial"/>
              <a:buNone/>
            </a:pPr>
            <a:r>
              <a:rPr lang="en" sz="1600" b="0" i="0" u="none" strike="noStrike" cap="none">
                <a:solidFill>
                  <a:schemeClr val="dk1"/>
                </a:solidFill>
                <a:latin typeface="Questrial"/>
                <a:ea typeface="Questrial"/>
                <a:cs typeface="Questrial"/>
                <a:sym typeface="Questrial"/>
              </a:rPr>
              <a:t>Navipoint Genomics, LLC - </a:t>
            </a:r>
            <a:r>
              <a:rPr lang="en" sz="1600" b="0" i="0" u="none" strike="noStrike" cap="none">
                <a:solidFill>
                  <a:srgbClr val="00ADFF"/>
                </a:solidFill>
                <a:latin typeface="Questrial"/>
                <a:ea typeface="Questrial"/>
                <a:cs typeface="Questrial"/>
                <a:sym typeface="Questrial"/>
              </a:rPr>
              <a:t>$175,000 </a:t>
            </a:r>
            <a:r>
              <a:rPr lang="en" sz="1600" b="0" i="0" u="none" strike="noStrike" cap="none">
                <a:solidFill>
                  <a:schemeClr val="dk1"/>
                </a:solidFill>
                <a:latin typeface="Questrial"/>
                <a:ea typeface="Questrial"/>
                <a:cs typeface="Questrial"/>
                <a:sym typeface="Questrial"/>
              </a:rPr>
              <a:t>to support the development of the team’s advanced genomics analysis platform. The innovative technology allows them to transfer and analyze full human genomes 50- to 100-times faster than competitive solutions, and speed up the time for large scale analysis from months to days.</a:t>
            </a:r>
          </a:p>
        </p:txBody>
      </p:sp>
      <p:pic>
        <p:nvPicPr>
          <p:cNvPr id="220" name="Shape 220"/>
          <p:cNvPicPr preferRelativeResize="0"/>
          <p:nvPr/>
        </p:nvPicPr>
        <p:blipFill rotWithShape="1">
          <a:blip r:embed="rId3">
            <a:alphaModFix/>
          </a:blip>
          <a:srcRect l="-522" t="26811" r="522" b="30535"/>
          <a:stretch/>
        </p:blipFill>
        <p:spPr>
          <a:xfrm>
            <a:off x="609600" y="1403247"/>
            <a:ext cx="1828800" cy="779999"/>
          </a:xfrm>
          <a:prstGeom prst="rect">
            <a:avLst/>
          </a:prstGeom>
          <a:noFill/>
          <a:ln>
            <a:noFill/>
          </a:ln>
        </p:spPr>
      </p:pic>
      <p:pic>
        <p:nvPicPr>
          <p:cNvPr id="221" name="Shape 221"/>
          <p:cNvPicPr preferRelativeResize="0"/>
          <p:nvPr/>
        </p:nvPicPr>
        <p:blipFill rotWithShape="1">
          <a:blip r:embed="rId4">
            <a:alphaModFix/>
          </a:blip>
          <a:srcRect/>
          <a:stretch/>
        </p:blipFill>
        <p:spPr>
          <a:xfrm>
            <a:off x="457200" y="2767528"/>
            <a:ext cx="2152500" cy="571500"/>
          </a:xfrm>
          <a:prstGeom prst="rect">
            <a:avLst/>
          </a:prstGeom>
          <a:noFill/>
          <a:ln>
            <a:noFill/>
          </a:ln>
        </p:spPr>
      </p:pic>
      <p:pic>
        <p:nvPicPr>
          <p:cNvPr id="222" name="Shape 222"/>
          <p:cNvPicPr preferRelativeResize="0"/>
          <p:nvPr/>
        </p:nvPicPr>
        <p:blipFill rotWithShape="1">
          <a:blip r:embed="rId5">
            <a:alphaModFix/>
          </a:blip>
          <a:srcRect/>
          <a:stretch/>
        </p:blipFill>
        <p:spPr>
          <a:xfrm>
            <a:off x="304800" y="4174621"/>
            <a:ext cx="2438400" cy="1135200"/>
          </a:xfrm>
          <a:prstGeom prst="rect">
            <a:avLst/>
          </a:prstGeom>
          <a:noFill/>
          <a:ln>
            <a:noFill/>
          </a:ln>
        </p:spPr>
      </p:pic>
      <p:sp>
        <p:nvSpPr>
          <p:cNvPr id="223" name="Shape 223"/>
          <p:cNvSpPr txBox="1">
            <a:spLocks noGrp="1"/>
          </p:cNvSpPr>
          <p:nvPr>
            <p:ph type="title"/>
          </p:nvPr>
        </p:nvSpPr>
        <p:spPr>
          <a:xfrm>
            <a:off x="304800" y="228600"/>
            <a:ext cx="8001000" cy="5334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
              <a:t>Fall 2015 Innovation Fund Winners</a:t>
            </a:r>
          </a:p>
        </p:txBody>
      </p:sp>
      <p:sp>
        <p:nvSpPr>
          <p:cNvPr id="224" name="Shape 224"/>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21</a:t>
            </a:fld>
            <a:endParaRPr lang="en"/>
          </a:p>
        </p:txBody>
      </p:sp>
    </p:spTree>
    <p:extLst>
      <p:ext uri="{BB962C8B-B14F-4D97-AF65-F5344CB8AC3E}">
        <p14:creationId xmlns:p14="http://schemas.microsoft.com/office/powerpoint/2010/main" val="732848368"/>
      </p:ext>
    </p:extLst>
  </p:cSld>
  <p:clrMapOvr>
    <a:masterClrMapping/>
  </p:clrMapOvr>
  <p:transition xmlns:p14="http://schemas.microsoft.com/office/powerpoint/2010/mai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304800" y="228600"/>
            <a:ext cx="8001000" cy="533400"/>
          </a:xfrm>
          <a:prstGeom prst="rect">
            <a:avLst/>
          </a:prstGeom>
        </p:spPr>
        <p:txBody>
          <a:bodyPr lIns="91425" tIns="91425" rIns="91425" bIns="91425" anchor="b" anchorCtr="0">
            <a:noAutofit/>
          </a:bodyPr>
          <a:lstStyle/>
          <a:p>
            <a:pPr lvl="0">
              <a:spcBef>
                <a:spcPts val="0"/>
              </a:spcBef>
              <a:buNone/>
            </a:pPr>
            <a:r>
              <a:rPr lang="en"/>
              <a:t>Spring 2016 Finals on June 1</a:t>
            </a:r>
          </a:p>
        </p:txBody>
      </p:sp>
      <p:pic>
        <p:nvPicPr>
          <p:cNvPr id="230" name="Shape 230"/>
          <p:cNvPicPr preferRelativeResize="0"/>
          <p:nvPr/>
        </p:nvPicPr>
        <p:blipFill>
          <a:blip r:embed="rId3">
            <a:alphaModFix/>
          </a:blip>
          <a:stretch>
            <a:fillRect/>
          </a:stretch>
        </p:blipFill>
        <p:spPr>
          <a:xfrm>
            <a:off x="1724475" y="2353375"/>
            <a:ext cx="5610275" cy="3740175"/>
          </a:xfrm>
          <a:prstGeom prst="rect">
            <a:avLst/>
          </a:prstGeom>
          <a:noFill/>
          <a:ln>
            <a:noFill/>
          </a:ln>
        </p:spPr>
      </p:pic>
      <p:sp>
        <p:nvSpPr>
          <p:cNvPr id="231" name="Shape 231"/>
          <p:cNvSpPr txBox="1">
            <a:spLocks noGrp="1"/>
          </p:cNvSpPr>
          <p:nvPr>
            <p:ph type="body" idx="1"/>
          </p:nvPr>
        </p:nvSpPr>
        <p:spPr>
          <a:xfrm>
            <a:off x="427050" y="741817"/>
            <a:ext cx="8458200" cy="4953000"/>
          </a:xfrm>
          <a:prstGeom prst="rect">
            <a:avLst/>
          </a:prstGeom>
          <a:noFill/>
          <a:ln>
            <a:noFill/>
          </a:ln>
        </p:spPr>
        <p:txBody>
          <a:bodyPr lIns="91425" tIns="45700" rIns="91425" bIns="45700" anchor="t" anchorCtr="0">
            <a:noAutofit/>
          </a:bodyPr>
          <a:lstStyle/>
          <a:p>
            <a:pPr marL="285750" marR="0" lvl="0" indent="-285750" algn="l" rtl="0">
              <a:spcBef>
                <a:spcPts val="0"/>
              </a:spcBef>
              <a:spcAft>
                <a:spcPts val="0"/>
              </a:spcAft>
              <a:buClr>
                <a:srgbClr val="800000"/>
              </a:buClr>
              <a:buSzPct val="100000"/>
              <a:buFont typeface="Arial"/>
              <a:buChar char="•"/>
            </a:pPr>
            <a:r>
              <a:rPr lang="en" sz="2000"/>
              <a:t>Our </a:t>
            </a:r>
            <a:r>
              <a:rPr lang="en" sz="2000" b="1">
                <a:solidFill>
                  <a:srgbClr val="2CAAE2"/>
                </a:solidFill>
              </a:rPr>
              <a:t>five finalists </a:t>
            </a:r>
            <a:r>
              <a:rPr lang="en" sz="2000"/>
              <a:t>will compete for a portion of the $20M fund</a:t>
            </a:r>
          </a:p>
          <a:p>
            <a:pPr marL="285750" lvl="0" indent="-285750" rtl="0">
              <a:spcBef>
                <a:spcPts val="0"/>
              </a:spcBef>
              <a:buClr>
                <a:srgbClr val="800000"/>
              </a:buClr>
              <a:buSzPct val="100000"/>
              <a:buFont typeface="Arial"/>
              <a:buChar char="•"/>
            </a:pPr>
            <a:r>
              <a:rPr lang="en" sz="2000"/>
              <a:t>Technologies range from DNA Replication, voting, cancer treatment, obesity, and language, all with huge potential for  </a:t>
            </a:r>
            <a:r>
              <a:rPr lang="en" sz="2000" b="1">
                <a:solidFill>
                  <a:srgbClr val="2CAAE2"/>
                </a:solidFill>
              </a:rPr>
              <a:t>societal impact. </a:t>
            </a:r>
          </a:p>
          <a:p>
            <a:pPr marL="285750" lvl="0" indent="-285750" rtl="0">
              <a:spcBef>
                <a:spcPts val="0"/>
              </a:spcBef>
              <a:buClr>
                <a:srgbClr val="800000"/>
              </a:buClr>
              <a:buSzPct val="100000"/>
              <a:buFont typeface="Arial"/>
              <a:buChar char="•"/>
            </a:pPr>
            <a:r>
              <a:rPr lang="en" sz="2000"/>
              <a:t>Teams come from multiple disciplines and across campus, including  </a:t>
            </a:r>
            <a:r>
              <a:rPr lang="en" sz="2000" b="1">
                <a:solidFill>
                  <a:srgbClr val="2CAAE2"/>
                </a:solidFill>
              </a:rPr>
              <a:t>Argonne National Labs</a:t>
            </a:r>
          </a:p>
          <a:p>
            <a:pPr marL="0" marR="0" lvl="0" indent="0" algn="l" rtl="0">
              <a:spcBef>
                <a:spcPts val="400"/>
              </a:spcBef>
              <a:spcAft>
                <a:spcPts val="0"/>
              </a:spcAft>
              <a:buNone/>
            </a:pPr>
            <a:endParaRPr sz="2000" b="1" i="0" u="none" strike="noStrike" cap="none">
              <a:solidFill>
                <a:srgbClr val="2CAAE2"/>
              </a:solidFill>
              <a:latin typeface="Questrial"/>
              <a:ea typeface="Questrial"/>
              <a:cs typeface="Questrial"/>
              <a:sym typeface="Questrial"/>
            </a:endParaRPr>
          </a:p>
        </p:txBody>
      </p:sp>
      <p:sp>
        <p:nvSpPr>
          <p:cNvPr id="232" name="Shape 232"/>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a:t>22</a:t>
            </a:fld>
            <a:endParaRPr lang="en"/>
          </a:p>
        </p:txBody>
      </p:sp>
    </p:spTree>
    <p:extLst>
      <p:ext uri="{BB962C8B-B14F-4D97-AF65-F5344CB8AC3E}">
        <p14:creationId xmlns:p14="http://schemas.microsoft.com/office/powerpoint/2010/main" val="2381165472"/>
      </p:ext>
    </p:extLst>
  </p:cSld>
  <p:clrMapOvr>
    <a:masterClrMapping/>
  </p:clrMapOvr>
  <p:transition xmlns:p14="http://schemas.microsoft.com/office/powerpoint/2010/mai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r="7542" b="7511"/>
          <a:stretch/>
        </p:blipFill>
        <p:spPr>
          <a:xfrm>
            <a:off x="1603303" y="1245875"/>
            <a:ext cx="6022499" cy="4007400"/>
          </a:xfrm>
          <a:prstGeom prst="rect">
            <a:avLst/>
          </a:prstGeom>
          <a:noFill/>
          <a:ln>
            <a:noFill/>
          </a:ln>
        </p:spPr>
      </p:pic>
      <p:sp>
        <p:nvSpPr>
          <p:cNvPr id="239" name="Shape 239"/>
          <p:cNvSpPr/>
          <p:nvPr/>
        </p:nvSpPr>
        <p:spPr>
          <a:xfrm>
            <a:off x="-42813" y="3352203"/>
            <a:ext cx="9314733" cy="1015662"/>
          </a:xfrm>
          <a:prstGeom prst="rect">
            <a:avLst/>
          </a:prstGeom>
          <a:solidFill>
            <a:schemeClr val="lt1">
              <a:alpha val="60784"/>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40" name="Shape 240"/>
          <p:cNvSpPr txBox="1"/>
          <p:nvPr/>
        </p:nvSpPr>
        <p:spPr>
          <a:xfrm>
            <a:off x="623362" y="3352203"/>
            <a:ext cx="7539271"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6000" b="1">
                <a:solidFill>
                  <a:srgbClr val="81102B"/>
                </a:solidFill>
                <a:latin typeface="Questrial"/>
                <a:ea typeface="Questrial"/>
                <a:cs typeface="Questrial"/>
                <a:sym typeface="Questrial"/>
              </a:rPr>
              <a:t>Q&amp;A</a:t>
            </a:r>
          </a:p>
        </p:txBody>
      </p:sp>
      <p:sp>
        <p:nvSpPr>
          <p:cNvPr id="241" name="Shape 241"/>
          <p:cNvSpPr txBox="1">
            <a:spLocks noGrp="1"/>
          </p:cNvSpPr>
          <p:nvPr>
            <p:ph type="sldNum" idx="12"/>
          </p:nvPr>
        </p:nvSpPr>
        <p:spPr>
          <a:xfrm>
            <a:off x="6781800" y="6381750"/>
            <a:ext cx="1981200" cy="476100"/>
          </a:xfrm>
          <a:prstGeom prst="rect">
            <a:avLst/>
          </a:prstGeom>
          <a:noFill/>
          <a:ln>
            <a:noFill/>
          </a:ln>
        </p:spPr>
        <p:txBody>
          <a:bodyPr lIns="91425" tIns="45700" rIns="91425" bIns="45700" anchor="t" anchorCtr="0">
            <a:noAutofit/>
          </a:bodyPr>
          <a:lstStyle/>
          <a:p>
            <a:pPr lvl="0" rtl="0">
              <a:spcBef>
                <a:spcPts val="0"/>
              </a:spcBef>
              <a:buNone/>
            </a:pPr>
            <a:fld id="{00000000-1234-1234-1234-123412341234}" type="slidenum">
              <a:rPr lang="en" b="1">
                <a:solidFill>
                  <a:srgbClr val="800000"/>
                </a:solidFill>
              </a:rPr>
              <a:t>23</a:t>
            </a:fld>
            <a:endParaRPr lang="en" b="1">
              <a:solidFill>
                <a:srgbClr val="800000"/>
              </a:solidFill>
            </a:endParaRPr>
          </a:p>
        </p:txBody>
      </p:sp>
    </p:spTree>
    <p:extLst>
      <p:ext uri="{BB962C8B-B14F-4D97-AF65-F5344CB8AC3E}">
        <p14:creationId xmlns:p14="http://schemas.microsoft.com/office/powerpoint/2010/main" val="245770941"/>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
            </a:r>
            <a:r>
              <a:rPr lang="en-US" dirty="0" smtClean="0"/>
              <a:t>asic </a:t>
            </a:r>
            <a:r>
              <a:rPr lang="en-US" dirty="0"/>
              <a:t>R</a:t>
            </a:r>
            <a:r>
              <a:rPr lang="en-US" dirty="0" smtClean="0"/>
              <a:t>esearch </a:t>
            </a:r>
            <a:r>
              <a:rPr lang="en-US" dirty="0"/>
              <a:t>as the </a:t>
            </a:r>
            <a:r>
              <a:rPr lang="en-US" dirty="0" smtClean="0"/>
              <a:t>Engine </a:t>
            </a:r>
            <a:r>
              <a:rPr lang="en-US" dirty="0"/>
              <a:t>of </a:t>
            </a:r>
            <a:r>
              <a:rPr lang="en-US" dirty="0" smtClean="0"/>
              <a:t>Discovery </a:t>
            </a:r>
            <a:endParaRPr lang="en-US" dirty="0"/>
          </a:p>
        </p:txBody>
      </p:sp>
      <p:sp>
        <p:nvSpPr>
          <p:cNvPr id="3" name="Content Placeholder 2"/>
          <p:cNvSpPr>
            <a:spLocks noGrp="1"/>
          </p:cNvSpPr>
          <p:nvPr>
            <p:ph idx="1"/>
          </p:nvPr>
        </p:nvSpPr>
        <p:spPr>
          <a:xfrm>
            <a:off x="457200" y="3794276"/>
            <a:ext cx="8229600" cy="2331887"/>
          </a:xfrm>
        </p:spPr>
        <p:txBody>
          <a:bodyPr/>
          <a:lstStyle/>
          <a:p>
            <a:pPr marL="0" indent="0" algn="ctr">
              <a:buNone/>
            </a:pPr>
            <a:r>
              <a:rPr lang="en-US" dirty="0"/>
              <a:t>Basic research </a:t>
            </a:r>
            <a:r>
              <a:rPr lang="en-US" dirty="0" smtClean="0"/>
              <a:t>is often the first stepping stone in the entrepreneurial </a:t>
            </a:r>
            <a:r>
              <a:rPr lang="en-US" dirty="0"/>
              <a:t>pipeline that drives </a:t>
            </a:r>
            <a:r>
              <a:rPr lang="en-US" dirty="0" smtClean="0"/>
              <a:t>breakthroughs: </a:t>
            </a:r>
            <a:br>
              <a:rPr lang="en-US" dirty="0" smtClean="0"/>
            </a:br>
            <a:r>
              <a:rPr lang="en-US" dirty="0" smtClean="0"/>
              <a:t>from </a:t>
            </a:r>
            <a:r>
              <a:rPr lang="en-US" dirty="0"/>
              <a:t>fundamental research in computer science </a:t>
            </a:r>
            <a:r>
              <a:rPr lang="en-US" dirty="0" smtClean="0"/>
              <a:t/>
            </a:r>
            <a:br>
              <a:rPr lang="en-US" dirty="0" smtClean="0"/>
            </a:br>
            <a:r>
              <a:rPr lang="en-US" dirty="0" smtClean="0"/>
              <a:t>to </a:t>
            </a:r>
            <a:r>
              <a:rPr lang="en-US" dirty="0"/>
              <a:t>the size of the iPhone in your pocket. </a:t>
            </a:r>
          </a:p>
        </p:txBody>
      </p:sp>
      <p:pic>
        <p:nvPicPr>
          <p:cNvPr id="4" name="Picture 3" descr="noun_mind_366997.png"/>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27764" y="2366403"/>
            <a:ext cx="1262420" cy="1262420"/>
          </a:xfrm>
          <a:prstGeom prst="rect">
            <a:avLst/>
          </a:prstGeom>
        </p:spPr>
      </p:pic>
      <p:pic>
        <p:nvPicPr>
          <p:cNvPr id="5" name="Picture 4" descr="noun_it-center_33880.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57200" y="1652338"/>
            <a:ext cx="2012104" cy="2012104"/>
          </a:xfrm>
          <a:prstGeom prst="rect">
            <a:avLst/>
          </a:prstGeom>
        </p:spPr>
      </p:pic>
      <p:sp>
        <p:nvSpPr>
          <p:cNvPr id="6" name="Right Arrow 5"/>
          <p:cNvSpPr/>
          <p:nvPr/>
        </p:nvSpPr>
        <p:spPr>
          <a:xfrm>
            <a:off x="2576411" y="2555013"/>
            <a:ext cx="1637161" cy="254915"/>
          </a:xfrm>
          <a:prstGeom prst="rightArrow">
            <a:avLst/>
          </a:prstGeom>
          <a:solidFill>
            <a:srgbClr val="CC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oun_touch-screen_9982.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65223" y="1417638"/>
            <a:ext cx="1287804" cy="1287804"/>
          </a:xfrm>
          <a:prstGeom prst="rect">
            <a:avLst/>
          </a:prstGeom>
        </p:spPr>
      </p:pic>
      <p:pic>
        <p:nvPicPr>
          <p:cNvPr id="8" name="Picture 7" descr="noun_rss_5655.png"/>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323518" y="2547315"/>
            <a:ext cx="1246961" cy="1246961"/>
          </a:xfrm>
          <a:prstGeom prst="rect">
            <a:avLst/>
          </a:prstGeom>
        </p:spPr>
      </p:pic>
    </p:spTree>
    <p:extLst>
      <p:ext uri="{BB962C8B-B14F-4D97-AF65-F5344CB8AC3E}">
        <p14:creationId xmlns:p14="http://schemas.microsoft.com/office/powerpoint/2010/main" val="3268724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Chicago</a:t>
            </a:r>
            <a:endParaRPr lang="en-US" dirty="0"/>
          </a:p>
        </p:txBody>
      </p:sp>
      <p:sp>
        <p:nvSpPr>
          <p:cNvPr id="5" name="Content Placeholder 4"/>
          <p:cNvSpPr>
            <a:spLocks noGrp="1"/>
          </p:cNvSpPr>
          <p:nvPr>
            <p:ph idx="1"/>
          </p:nvPr>
        </p:nvSpPr>
        <p:spPr>
          <a:xfrm>
            <a:off x="457200" y="3848915"/>
            <a:ext cx="8229600" cy="2296638"/>
          </a:xfrm>
        </p:spPr>
        <p:txBody>
          <a:bodyPr>
            <a:normAutofit fontScale="92500" lnSpcReduction="10000"/>
          </a:bodyPr>
          <a:lstStyle/>
          <a:p>
            <a:pPr marL="0" indent="0">
              <a:buNone/>
            </a:pPr>
            <a:r>
              <a:rPr lang="en-US" dirty="0" smtClean="0">
                <a:latin typeface="Gotham Bold"/>
                <a:cs typeface="Gotham Bold"/>
              </a:rPr>
              <a:t>At a glance: </a:t>
            </a:r>
          </a:p>
          <a:p>
            <a:r>
              <a:rPr lang="en-US" sz="2200" dirty="0" smtClean="0"/>
              <a:t>5,724 undergraduate students, 9,588 graduate students </a:t>
            </a:r>
          </a:p>
          <a:p>
            <a:r>
              <a:rPr lang="en-US" sz="2200" dirty="0" smtClean="0"/>
              <a:t>2,205 full-time faculty </a:t>
            </a:r>
          </a:p>
          <a:p>
            <a:r>
              <a:rPr lang="en-US" sz="2200" dirty="0" smtClean="0"/>
              <a:t>89 Nobel Prize winners, including 6 current faculty </a:t>
            </a:r>
          </a:p>
          <a:p>
            <a:r>
              <a:rPr lang="en-US" sz="2200" dirty="0" smtClean="0"/>
              <a:t>Manager of Argonne National Laboratory and Fermi National Accelerator Laboratory; affiliated with Marine Biological Laboratory </a:t>
            </a:r>
            <a:endParaRPr lang="en-US" sz="2200" dirty="0"/>
          </a:p>
        </p:txBody>
      </p:sp>
      <p:sp>
        <p:nvSpPr>
          <p:cNvPr id="6" name="TextBox 5"/>
          <p:cNvSpPr txBox="1"/>
          <p:nvPr/>
        </p:nvSpPr>
        <p:spPr>
          <a:xfrm>
            <a:off x="4391447" y="1619065"/>
            <a:ext cx="4295353" cy="2585323"/>
          </a:xfrm>
          <a:prstGeom prst="rect">
            <a:avLst/>
          </a:prstGeom>
          <a:noFill/>
        </p:spPr>
        <p:txBody>
          <a:bodyPr wrap="square" rtlCol="0">
            <a:spAutoFit/>
          </a:bodyPr>
          <a:lstStyle/>
          <a:p>
            <a:r>
              <a:rPr lang="en-US" i="1" dirty="0">
                <a:latin typeface="Gotham Book"/>
                <a:cs typeface="Gotham Book"/>
              </a:rPr>
              <a:t>UChicago research has had an impact around the globe, leading to such breakthroughs as discovering the link between cancer and genetics, establishing revolutionary theories of economics and developing tools to produce excellent urban schooling</a:t>
            </a:r>
            <a:r>
              <a:rPr lang="en-US" dirty="0">
                <a:latin typeface="Gotham Book"/>
                <a:cs typeface="Gotham Book"/>
              </a:rPr>
              <a:t>. </a:t>
            </a:r>
          </a:p>
          <a:p>
            <a:endParaRPr lang="en-US" dirty="0"/>
          </a:p>
        </p:txBody>
      </p:sp>
      <p:pic>
        <p:nvPicPr>
          <p:cNvPr id="7" name="Picture 6" descr="University_of_Chicago,_Harper_Libr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2115"/>
            <a:ext cx="3546481" cy="2348571"/>
          </a:xfrm>
          <a:prstGeom prst="rect">
            <a:avLst/>
          </a:prstGeom>
        </p:spPr>
      </p:pic>
    </p:spTree>
    <p:extLst>
      <p:ext uri="{BB962C8B-B14F-4D97-AF65-F5344CB8AC3E}">
        <p14:creationId xmlns:p14="http://schemas.microsoft.com/office/powerpoint/2010/main" val="408583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Computational Discovery at the University of Chicago</a:t>
            </a:r>
            <a:endParaRPr lang="en-US" dirty="0"/>
          </a:p>
        </p:txBody>
      </p:sp>
      <p:sp>
        <p:nvSpPr>
          <p:cNvPr id="3" name="Content Placeholder 2"/>
          <p:cNvSpPr>
            <a:spLocks noGrp="1"/>
          </p:cNvSpPr>
          <p:nvPr>
            <p:ph idx="1"/>
          </p:nvPr>
        </p:nvSpPr>
        <p:spPr>
          <a:xfrm>
            <a:off x="457200" y="4360357"/>
            <a:ext cx="8229600" cy="1765806"/>
          </a:xfrm>
        </p:spPr>
        <p:txBody>
          <a:bodyPr numCol="2" anchor="ctr">
            <a:normAutofit/>
          </a:bodyPr>
          <a:lstStyle/>
          <a:p>
            <a:r>
              <a:rPr lang="en-US" b="1" dirty="0" smtClean="0"/>
              <a:t>Cyberinfrastructure </a:t>
            </a:r>
            <a:r>
              <a:rPr lang="en-US" b="1" dirty="0"/>
              <a:t>technologies</a:t>
            </a:r>
            <a:r>
              <a:rPr lang="en-US" dirty="0"/>
              <a:t> </a:t>
            </a:r>
            <a:r>
              <a:rPr lang="en-US" dirty="0" smtClean="0"/>
              <a:t> </a:t>
            </a:r>
          </a:p>
          <a:p>
            <a:r>
              <a:rPr lang="en-US" b="1" dirty="0"/>
              <a:t>Data Science</a:t>
            </a:r>
            <a:r>
              <a:rPr lang="en-US" dirty="0"/>
              <a:t> </a:t>
            </a:r>
            <a:endParaRPr lang="en-US" dirty="0" smtClean="0"/>
          </a:p>
          <a:p>
            <a:r>
              <a:rPr lang="en-US" b="1" dirty="0"/>
              <a:t>Computational Biology</a:t>
            </a:r>
            <a:r>
              <a:rPr lang="en-US" dirty="0"/>
              <a:t> </a:t>
            </a:r>
            <a:endParaRPr lang="en-US" dirty="0" smtClean="0"/>
          </a:p>
          <a:p>
            <a:r>
              <a:rPr lang="en-US" b="1" dirty="0"/>
              <a:t>Mathematics and statistics</a:t>
            </a:r>
            <a:r>
              <a:rPr lang="en-US" dirty="0"/>
              <a:t> </a:t>
            </a:r>
            <a:endParaRPr lang="en-US" dirty="0" smtClean="0"/>
          </a:p>
          <a:p>
            <a:r>
              <a:rPr lang="en-US" dirty="0" smtClean="0"/>
              <a:t>Education and Training </a:t>
            </a:r>
            <a:endParaRPr lang="en-US" dirty="0"/>
          </a:p>
        </p:txBody>
      </p:sp>
      <p:pic>
        <p:nvPicPr>
          <p:cNvPr id="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33158" b="23888"/>
          <a:stretch/>
        </p:blipFill>
        <p:spPr>
          <a:xfrm>
            <a:off x="457200" y="1529957"/>
            <a:ext cx="8229600" cy="2356122"/>
          </a:xfrm>
          <a:prstGeom prst="rect">
            <a:avLst/>
          </a:prstGeom>
        </p:spPr>
      </p:pic>
      <p:sp>
        <p:nvSpPr>
          <p:cNvPr id="6" name="TextBox 5"/>
          <p:cNvSpPr txBox="1"/>
          <p:nvPr/>
        </p:nvSpPr>
        <p:spPr>
          <a:xfrm>
            <a:off x="457200" y="3826471"/>
            <a:ext cx="8229600" cy="738664"/>
          </a:xfrm>
          <a:prstGeom prst="rect">
            <a:avLst/>
          </a:prstGeom>
          <a:noFill/>
        </p:spPr>
        <p:txBody>
          <a:bodyPr wrap="square" rtlCol="0" anchor="ctr">
            <a:spAutoFit/>
          </a:bodyPr>
          <a:lstStyle/>
          <a:p>
            <a:pPr algn="ctr"/>
            <a:r>
              <a:rPr lang="en-US" sz="2400" dirty="0">
                <a:latin typeface="Gotham Bold"/>
                <a:cs typeface="Gotham Bold"/>
              </a:rPr>
              <a:t>Areas of Excellence in Computation</a:t>
            </a:r>
          </a:p>
          <a:p>
            <a:endParaRPr lang="en-US" dirty="0"/>
          </a:p>
        </p:txBody>
      </p:sp>
    </p:spTree>
    <p:extLst>
      <p:ext uri="{BB962C8B-B14F-4D97-AF65-F5344CB8AC3E}">
        <p14:creationId xmlns:p14="http://schemas.microsoft.com/office/powerpoint/2010/main" val="22108392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UChicago: Emerging Areas of Strength </a:t>
            </a:r>
            <a:endParaRPr lang="en-US" dirty="0"/>
          </a:p>
        </p:txBody>
      </p:sp>
      <p:sp>
        <p:nvSpPr>
          <p:cNvPr id="3" name="Content Placeholder 2"/>
          <p:cNvSpPr>
            <a:spLocks noGrp="1"/>
          </p:cNvSpPr>
          <p:nvPr>
            <p:ph idx="1"/>
          </p:nvPr>
        </p:nvSpPr>
        <p:spPr>
          <a:xfrm>
            <a:off x="457200" y="1610421"/>
            <a:ext cx="5008737" cy="1984962"/>
          </a:xfrm>
        </p:spPr>
        <p:txBody>
          <a:bodyPr>
            <a:normAutofit fontScale="70000" lnSpcReduction="20000"/>
          </a:bodyPr>
          <a:lstStyle/>
          <a:p>
            <a:r>
              <a:rPr lang="en-US" sz="2600" dirty="0"/>
              <a:t>The application of computational models to energy and climate </a:t>
            </a:r>
            <a:r>
              <a:rPr lang="en-US" sz="2600" dirty="0" smtClean="0"/>
              <a:t>policy</a:t>
            </a:r>
          </a:p>
          <a:p>
            <a:endParaRPr lang="en-US" dirty="0"/>
          </a:p>
          <a:p>
            <a:endParaRPr lang="en-US" dirty="0" smtClean="0"/>
          </a:p>
          <a:p>
            <a:endParaRPr lang="en-US" dirty="0" smtClean="0"/>
          </a:p>
          <a:p>
            <a:endParaRPr lang="en-US" dirty="0"/>
          </a:p>
          <a:p>
            <a:r>
              <a:rPr lang="en-US" dirty="0" smtClean="0"/>
              <a:t>.</a:t>
            </a:r>
            <a:endParaRPr lang="en-US" dirty="0"/>
          </a:p>
          <a:p>
            <a:endParaRPr lang="en-US" dirty="0"/>
          </a:p>
        </p:txBody>
      </p:sp>
      <p:pic>
        <p:nvPicPr>
          <p:cNvPr id="7" name="Picture 6" descr="slider-health-lab.jpg"/>
          <p:cNvPicPr>
            <a:picLocks noChangeAspect="1"/>
          </p:cNvPicPr>
          <p:nvPr/>
        </p:nvPicPr>
        <p:blipFill rotWithShape="1">
          <a:blip r:embed="rId3">
            <a:extLst>
              <a:ext uri="{28A0092B-C50C-407E-A947-70E740481C1C}">
                <a14:useLocalDpi xmlns:a14="http://schemas.microsoft.com/office/drawing/2010/main" val="0"/>
              </a:ext>
            </a:extLst>
          </a:blip>
          <a:srcRect l="13462" r="4800"/>
          <a:stretch/>
        </p:blipFill>
        <p:spPr>
          <a:xfrm>
            <a:off x="5443744" y="4210472"/>
            <a:ext cx="3289621" cy="1788691"/>
          </a:xfrm>
          <a:prstGeom prst="rect">
            <a:avLst/>
          </a:prstGeom>
        </p:spPr>
      </p:pic>
      <p:pic>
        <p:nvPicPr>
          <p:cNvPr id="8" name="Picture 7" descr="uavolbmipr28952201603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812" y="2411442"/>
            <a:ext cx="3989124" cy="2061889"/>
          </a:xfrm>
          <a:prstGeom prst="rect">
            <a:avLst/>
          </a:prstGeom>
        </p:spPr>
      </p:pic>
      <p:sp>
        <p:nvSpPr>
          <p:cNvPr id="9" name="TextBox 8"/>
          <p:cNvSpPr txBox="1"/>
          <p:nvPr/>
        </p:nvSpPr>
        <p:spPr>
          <a:xfrm>
            <a:off x="644442" y="4648835"/>
            <a:ext cx="4821495" cy="1477328"/>
          </a:xfrm>
          <a:prstGeom prst="rect">
            <a:avLst/>
          </a:prstGeom>
          <a:noFill/>
        </p:spPr>
        <p:txBody>
          <a:bodyPr wrap="square" rtlCol="0">
            <a:spAutoFit/>
          </a:bodyPr>
          <a:lstStyle/>
          <a:p>
            <a:pPr marL="285750" indent="-285750">
              <a:buFont typeface="Arial"/>
              <a:buChar char="•"/>
            </a:pPr>
            <a:r>
              <a:rPr lang="en-US" dirty="0">
                <a:latin typeface="Gotham Book"/>
                <a:cs typeface="Gotham Book"/>
              </a:rPr>
              <a:t>The generation of solutions to urban issues through computational social </a:t>
            </a:r>
            <a:r>
              <a:rPr lang="en-US" dirty="0" smtClean="0">
                <a:latin typeface="Gotham Book"/>
                <a:cs typeface="Gotham Book"/>
              </a:rPr>
              <a:t>sciences</a:t>
            </a:r>
            <a:endParaRPr lang="en-US" dirty="0">
              <a:latin typeface="Gotham Book"/>
              <a:cs typeface="Gotham Book"/>
            </a:endParaRPr>
          </a:p>
          <a:p>
            <a:pPr marL="285750" indent="-285750">
              <a:buFont typeface="Arial"/>
              <a:buChar char="•"/>
            </a:pPr>
            <a:r>
              <a:rPr lang="en-US" dirty="0">
                <a:latin typeface="Gotham Book"/>
                <a:cs typeface="Gotham Book"/>
              </a:rPr>
              <a:t>Personalized m</a:t>
            </a:r>
            <a:r>
              <a:rPr lang="en-US" dirty="0" smtClean="0">
                <a:latin typeface="Gotham Book"/>
                <a:cs typeface="Gotham Book"/>
              </a:rPr>
              <a:t>edicine</a:t>
            </a:r>
            <a:endParaRPr lang="en-US" dirty="0">
              <a:latin typeface="Gotham Book"/>
              <a:cs typeface="Gotham Book"/>
            </a:endParaRPr>
          </a:p>
          <a:p>
            <a:pPr marL="285750" indent="-285750">
              <a:buFont typeface="Arial"/>
              <a:buChar char="•"/>
            </a:pPr>
            <a:r>
              <a:rPr lang="en-US" dirty="0">
                <a:latin typeface="Gotham Book"/>
                <a:cs typeface="Gotham Book"/>
              </a:rPr>
              <a:t>Engineering and </a:t>
            </a:r>
            <a:r>
              <a:rPr lang="en-US" dirty="0" smtClean="0">
                <a:latin typeface="Gotham Book"/>
                <a:cs typeface="Gotham Book"/>
              </a:rPr>
              <a:t>computer science</a:t>
            </a:r>
            <a:endParaRPr lang="en-US" dirty="0">
              <a:latin typeface="Gotham Book"/>
              <a:cs typeface="Gotham Book"/>
            </a:endParaRPr>
          </a:p>
        </p:txBody>
      </p:sp>
      <p:pic>
        <p:nvPicPr>
          <p:cNvPr id="10" name="Picture 9" descr="slider-poverty-lab.jpg"/>
          <p:cNvPicPr>
            <a:picLocks noChangeAspect="1"/>
          </p:cNvPicPr>
          <p:nvPr/>
        </p:nvPicPr>
        <p:blipFill rotWithShape="1">
          <a:blip r:embed="rId5">
            <a:extLst>
              <a:ext uri="{28A0092B-C50C-407E-A947-70E740481C1C}">
                <a14:useLocalDpi xmlns:a14="http://schemas.microsoft.com/office/drawing/2010/main" val="0"/>
              </a:ext>
            </a:extLst>
          </a:blip>
          <a:srcRect r="28747"/>
          <a:stretch/>
        </p:blipFill>
        <p:spPr>
          <a:xfrm>
            <a:off x="5153731" y="1630443"/>
            <a:ext cx="3579634" cy="2232806"/>
          </a:xfrm>
          <a:prstGeom prst="rect">
            <a:avLst/>
          </a:prstGeom>
        </p:spPr>
      </p:pic>
    </p:spTree>
    <p:extLst>
      <p:ext uri="{BB962C8B-B14F-4D97-AF65-F5344CB8AC3E}">
        <p14:creationId xmlns:p14="http://schemas.microsoft.com/office/powerpoint/2010/main" val="21128592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274638"/>
            <a:ext cx="5462426" cy="1143000"/>
          </a:xfrm>
        </p:spPr>
        <p:txBody>
          <a:bodyPr>
            <a:normAutofit fontScale="90000"/>
          </a:bodyPr>
          <a:lstStyle/>
          <a:p>
            <a:pPr algn="l"/>
            <a:r>
              <a:rPr lang="en-US" dirty="0" smtClean="0"/>
              <a:t>National and International </a:t>
            </a:r>
            <a:br>
              <a:rPr lang="en-US" dirty="0" smtClean="0"/>
            </a:br>
            <a:r>
              <a:rPr lang="en-US" dirty="0" err="1" smtClean="0"/>
              <a:t>Cyberinfrastructure</a:t>
            </a:r>
            <a:endParaRPr lang="en-US" dirty="0"/>
          </a:p>
        </p:txBody>
      </p:sp>
      <p:pic>
        <p:nvPicPr>
          <p:cNvPr id="3" name="Picture 2"/>
          <p:cNvPicPr>
            <a:picLocks noChangeAspect="1"/>
          </p:cNvPicPr>
          <p:nvPr/>
        </p:nvPicPr>
        <p:blipFill>
          <a:blip r:embed="rId3"/>
          <a:stretch>
            <a:fillRect/>
          </a:stretch>
        </p:blipFill>
        <p:spPr>
          <a:xfrm>
            <a:off x="0" y="1677193"/>
            <a:ext cx="9144000" cy="4214813"/>
          </a:xfrm>
          <a:prstGeom prst="rect">
            <a:avLst/>
          </a:prstGeom>
        </p:spPr>
      </p:pic>
      <p:pic>
        <p:nvPicPr>
          <p:cNvPr id="4" name="Picture 3"/>
          <p:cNvPicPr>
            <a:picLocks noChangeAspect="1"/>
          </p:cNvPicPr>
          <p:nvPr/>
        </p:nvPicPr>
        <p:blipFill>
          <a:blip r:embed="rId4"/>
          <a:stretch>
            <a:fillRect/>
          </a:stretch>
        </p:blipFill>
        <p:spPr>
          <a:xfrm>
            <a:off x="5525926" y="0"/>
            <a:ext cx="3618074" cy="2438400"/>
          </a:xfrm>
          <a:prstGeom prst="rect">
            <a:avLst/>
          </a:prstGeom>
          <a:ln w="38100">
            <a:solidFill>
              <a:schemeClr val="tx2">
                <a:lumMod val="40000"/>
                <a:lumOff val="60000"/>
              </a:schemeClr>
            </a:solidFill>
          </a:ln>
        </p:spPr>
      </p:pic>
      <p:sp>
        <p:nvSpPr>
          <p:cNvPr id="5" name="Rectangle 4"/>
          <p:cNvSpPr/>
          <p:nvPr/>
        </p:nvSpPr>
        <p:spPr>
          <a:xfrm>
            <a:off x="0" y="5522674"/>
            <a:ext cx="1803251" cy="369332"/>
          </a:xfrm>
          <a:prstGeom prst="rect">
            <a:avLst/>
          </a:prstGeom>
        </p:spPr>
        <p:txBody>
          <a:bodyPr wrap="none">
            <a:spAutoFit/>
          </a:bodyPr>
          <a:lstStyle/>
          <a:p>
            <a:r>
              <a:rPr lang="en-US" i="1" dirty="0">
                <a:solidFill>
                  <a:srgbClr val="67A4FF"/>
                </a:solidFill>
              </a:rPr>
              <a:t>Globus endpoints</a:t>
            </a: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093" y="5744043"/>
            <a:ext cx="5695666" cy="1113957"/>
          </a:xfrm>
          <a:prstGeom prst="rect">
            <a:avLst/>
          </a:prstGeom>
          <a:solidFill>
            <a:schemeClr val="bg1"/>
          </a:solidFill>
          <a:ln w="38100">
            <a:solidFill>
              <a:schemeClr val="tx2">
                <a:lumMod val="40000"/>
                <a:lumOff val="60000"/>
              </a:schemeClr>
            </a:solidFill>
          </a:ln>
        </p:spPr>
      </p:pic>
      <p:pic>
        <p:nvPicPr>
          <p:cNvPr id="10" name="Picture 9"/>
          <p:cNvPicPr>
            <a:picLocks noChangeAspect="1"/>
          </p:cNvPicPr>
          <p:nvPr/>
        </p:nvPicPr>
        <p:blipFill>
          <a:blip r:embed="rId6"/>
          <a:stretch>
            <a:fillRect/>
          </a:stretch>
        </p:blipFill>
        <p:spPr>
          <a:xfrm>
            <a:off x="97568" y="4996655"/>
            <a:ext cx="1705683" cy="564119"/>
          </a:xfrm>
          <a:prstGeom prst="rect">
            <a:avLst/>
          </a:prstGeom>
        </p:spPr>
      </p:pic>
    </p:spTree>
    <p:extLst>
      <p:ext uri="{BB962C8B-B14F-4D97-AF65-F5344CB8AC3E}">
        <p14:creationId xmlns:p14="http://schemas.microsoft.com/office/powerpoint/2010/main" val="3096819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Computational Powerhouse: </a:t>
            </a:r>
            <a:br>
              <a:rPr lang="en-US" dirty="0" smtClean="0"/>
            </a:br>
            <a:r>
              <a:rPr lang="en-US" dirty="0" smtClean="0"/>
              <a:t>Argonne National Laboratory </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8004" b="15527"/>
          <a:stretch/>
        </p:blipFill>
        <p:spPr>
          <a:xfrm>
            <a:off x="457200" y="1514655"/>
            <a:ext cx="8229600" cy="2534761"/>
          </a:xfrm>
        </p:spPr>
      </p:pic>
      <p:sp>
        <p:nvSpPr>
          <p:cNvPr id="5" name="TextBox 4"/>
          <p:cNvSpPr txBox="1"/>
          <p:nvPr/>
        </p:nvSpPr>
        <p:spPr>
          <a:xfrm>
            <a:off x="457200" y="4130864"/>
            <a:ext cx="8229600" cy="2369880"/>
          </a:xfrm>
          <a:prstGeom prst="rect">
            <a:avLst/>
          </a:prstGeom>
          <a:noFill/>
        </p:spPr>
        <p:txBody>
          <a:bodyPr wrap="square" rtlCol="0">
            <a:spAutoFit/>
          </a:bodyPr>
          <a:lstStyle/>
          <a:p>
            <a:r>
              <a:rPr lang="en-US" sz="1600" dirty="0">
                <a:latin typeface="Gotham Book"/>
                <a:cs typeface="Gotham Book"/>
              </a:rPr>
              <a:t>W</a:t>
            </a:r>
            <a:r>
              <a:rPr lang="en-US" sz="1600" dirty="0" smtClean="0">
                <a:latin typeface="Gotham Book"/>
                <a:cs typeface="Gotham Book"/>
              </a:rPr>
              <a:t>orld</a:t>
            </a:r>
            <a:r>
              <a:rPr lang="en-US" sz="1600" dirty="0">
                <a:latin typeface="Gotham Book"/>
                <a:cs typeface="Gotham Book"/>
              </a:rPr>
              <a:t>-class capabilities in advanced computing technologies and </a:t>
            </a:r>
            <a:r>
              <a:rPr lang="en-US" sz="1600" dirty="0" smtClean="0">
                <a:latin typeface="Gotham Book"/>
                <a:cs typeface="Gotham Book"/>
              </a:rPr>
              <a:t>applications:</a:t>
            </a:r>
          </a:p>
          <a:p>
            <a:pPr marL="285750" indent="-285750">
              <a:buFont typeface="Arial"/>
              <a:buChar char="•"/>
            </a:pPr>
            <a:r>
              <a:rPr lang="en-US" sz="1600" dirty="0">
                <a:latin typeface="Gotham Book"/>
                <a:cs typeface="Gotham Book"/>
              </a:rPr>
              <a:t>Leadership computing facility that advance the scale and pace of discovery (e.g</a:t>
            </a:r>
            <a:r>
              <a:rPr lang="en-US" sz="1600" dirty="0" smtClean="0">
                <a:latin typeface="Gotham Book"/>
                <a:cs typeface="Gotham Book"/>
              </a:rPr>
              <a:t>., </a:t>
            </a:r>
            <a:r>
              <a:rPr lang="en-US" sz="1600" dirty="0">
                <a:latin typeface="Gotham Book"/>
                <a:cs typeface="Gotham Book"/>
              </a:rPr>
              <a:t>Mira, the next generation of supercomputer</a:t>
            </a:r>
            <a:r>
              <a:rPr lang="en-US" sz="1600" dirty="0" smtClean="0">
                <a:latin typeface="Gotham Book"/>
                <a:cs typeface="Gotham Book"/>
              </a:rPr>
              <a:t>)</a:t>
            </a:r>
            <a:endParaRPr lang="en-US" sz="1600" dirty="0">
              <a:latin typeface="Gotham Book"/>
              <a:cs typeface="Gotham Book"/>
            </a:endParaRPr>
          </a:p>
          <a:p>
            <a:pPr marL="285750" indent="-285750">
              <a:buFont typeface="Arial"/>
              <a:buChar char="•"/>
            </a:pPr>
            <a:r>
              <a:rPr lang="en-US" sz="1600" dirty="0">
                <a:latin typeface="Gotham Book"/>
                <a:cs typeface="Gotham Book"/>
              </a:rPr>
              <a:t>Transportation Research and Analysis Computing Center (TRACC)</a:t>
            </a:r>
          </a:p>
          <a:p>
            <a:pPr marL="285750" indent="-285750">
              <a:buFont typeface="Arial"/>
              <a:buChar char="•"/>
            </a:pPr>
            <a:r>
              <a:rPr lang="en-US" sz="1600" dirty="0">
                <a:latin typeface="Gotham Book"/>
                <a:cs typeface="Gotham Book"/>
              </a:rPr>
              <a:t>Advanced Computer Science, Visualization, and </a:t>
            </a:r>
            <a:r>
              <a:rPr lang="en-US" sz="1600" dirty="0" smtClean="0">
                <a:latin typeface="Gotham Book"/>
                <a:cs typeface="Gotham Book"/>
              </a:rPr>
              <a:t>Data</a:t>
            </a:r>
          </a:p>
          <a:p>
            <a:pPr marL="285750" indent="-285750">
              <a:buFont typeface="Arial"/>
              <a:buChar char="•"/>
            </a:pPr>
            <a:r>
              <a:rPr lang="en-US" sz="1600" dirty="0" smtClean="0">
                <a:latin typeface="Gotham Book"/>
                <a:cs typeface="Gotham Book"/>
              </a:rPr>
              <a:t>Advanced Photon Source, one of the world’s biggest sources of scientific data</a:t>
            </a:r>
            <a:endParaRPr lang="en-US" sz="1600" dirty="0">
              <a:latin typeface="Gotham Book"/>
              <a:cs typeface="Gotham Book"/>
            </a:endParaRPr>
          </a:p>
          <a:p>
            <a:r>
              <a:rPr lang="en-US" dirty="0" smtClean="0"/>
              <a:t> </a:t>
            </a:r>
          </a:p>
          <a:p>
            <a:endParaRPr lang="en-US" dirty="0"/>
          </a:p>
        </p:txBody>
      </p:sp>
    </p:spTree>
    <p:extLst>
      <p:ext uri="{BB962C8B-B14F-4D97-AF65-F5344CB8AC3E}">
        <p14:creationId xmlns:p14="http://schemas.microsoft.com/office/powerpoint/2010/main" val="42276625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Supercomputers at the Argonne Leadership Computing Facility</a:t>
            </a:r>
            <a:endParaRPr lang="en-US" dirty="0"/>
          </a:p>
        </p:txBody>
      </p:sp>
      <p:sp>
        <p:nvSpPr>
          <p:cNvPr id="3" name="Content Placeholder 2"/>
          <p:cNvSpPr>
            <a:spLocks noGrp="1"/>
          </p:cNvSpPr>
          <p:nvPr>
            <p:ph idx="1"/>
          </p:nvPr>
        </p:nvSpPr>
        <p:spPr>
          <a:xfrm>
            <a:off x="457200" y="3848915"/>
            <a:ext cx="6300619" cy="2277248"/>
          </a:xfrm>
        </p:spPr>
        <p:txBody>
          <a:bodyPr>
            <a:normAutofit fontScale="85000" lnSpcReduction="10000"/>
          </a:bodyPr>
          <a:lstStyle/>
          <a:p>
            <a:r>
              <a:rPr lang="en-US" dirty="0" smtClean="0"/>
              <a:t>Mira is one of the fastest and most energy efficient supercomputers in the world</a:t>
            </a:r>
          </a:p>
          <a:p>
            <a:r>
              <a:rPr lang="en-US" dirty="0" smtClean="0"/>
              <a:t>Capable of 10 quadrillion calculations per </a:t>
            </a:r>
            <a:r>
              <a:rPr lang="en-US" dirty="0"/>
              <a:t>second; 180 quadrillion op/sec by 2018</a:t>
            </a:r>
            <a:r>
              <a:rPr lang="en-US" dirty="0" smtClean="0"/>
              <a:t>. </a:t>
            </a:r>
          </a:p>
          <a:p>
            <a:r>
              <a:rPr lang="en-US" dirty="0" smtClean="0"/>
              <a:t>A stepping stone to </a:t>
            </a:r>
            <a:r>
              <a:rPr lang="en-US" dirty="0" err="1" smtClean="0"/>
              <a:t>exascale</a:t>
            </a:r>
            <a:r>
              <a:rPr lang="en-US" dirty="0" smtClean="0"/>
              <a:t>, where computers will operate 1000x faster than today’s top machines. </a:t>
            </a:r>
            <a:endParaRPr lang="en-US" dirty="0"/>
          </a:p>
        </p:txBody>
      </p:sp>
      <p:pic>
        <p:nvPicPr>
          <p:cNvPr id="6" name="Picture 5" descr="mira-infograph-1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819" y="1531534"/>
            <a:ext cx="2551281" cy="4325581"/>
          </a:xfrm>
          <a:prstGeom prst="rect">
            <a:avLst/>
          </a:prstGeom>
        </p:spPr>
      </p:pic>
      <p:pic>
        <p:nvPicPr>
          <p:cNvPr id="7" name="Picture 6" descr="Panoramic shot of Mi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531535"/>
            <a:ext cx="6487805" cy="2171650"/>
          </a:xfrm>
          <a:prstGeom prst="rect">
            <a:avLst/>
          </a:prstGeom>
        </p:spPr>
      </p:pic>
    </p:spTree>
    <p:extLst>
      <p:ext uri="{BB962C8B-B14F-4D97-AF65-F5344CB8AC3E}">
        <p14:creationId xmlns:p14="http://schemas.microsoft.com/office/powerpoint/2010/main" val="2677059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plate presentation">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887</TotalTime>
  <Words>3443</Words>
  <Application>Microsoft Macintosh PowerPoint</Application>
  <PresentationFormat>On-screen Show (4:3)</PresentationFormat>
  <Paragraphs>281</Paragraphs>
  <Slides>23</Slides>
  <Notes>21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Template presentation</vt:lpstr>
      <vt:lpstr>Discovery in the Era of Computation</vt:lpstr>
      <vt:lpstr>Computation is Poised to Drive the Solutions to Complex Problems </vt:lpstr>
      <vt:lpstr>Basic Research as the Engine of Discovery </vt:lpstr>
      <vt:lpstr>University of Chicago</vt:lpstr>
      <vt:lpstr>Computational Discovery at the University of Chicago</vt:lpstr>
      <vt:lpstr>UChicago: Emerging Areas of Strength </vt:lpstr>
      <vt:lpstr>National and International  Cyberinfrastructure</vt:lpstr>
      <vt:lpstr>Computational Powerhouse:  Argonne National Laboratory </vt:lpstr>
      <vt:lpstr>Supercomputers at the Argonne Leadership Computing Facility</vt:lpstr>
      <vt:lpstr>Co-location of world-leading X-ray source and supercomputer  unique new Exascope facility</vt:lpstr>
      <vt:lpstr>Chicago Innovation Exchange </vt:lpstr>
      <vt:lpstr>What is the Chicago Innovation Exchange?</vt:lpstr>
      <vt:lpstr>Chicago Innovation Exchange Goals</vt:lpstr>
      <vt:lpstr>Enabling Entrepreneurs Through Resources</vt:lpstr>
      <vt:lpstr>Fab Lab: Prototyping New Products</vt:lpstr>
      <vt:lpstr>CIE by the Numbers</vt:lpstr>
      <vt:lpstr>CIE Diversity</vt:lpstr>
      <vt:lpstr>CIE Event Highlights</vt:lpstr>
      <vt:lpstr>University of Chicago Innovation Fund </vt:lpstr>
      <vt:lpstr>Innovation Fund Student Associates</vt:lpstr>
      <vt:lpstr>Fall 2015 Innovation Fund Winners</vt:lpstr>
      <vt:lpstr>Spring 2016 Finals on June 1</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in the Era of Computation</dc:title>
  <dc:creator>Julia Lane</dc:creator>
  <cp:lastModifiedBy>Julia Lane</cp:lastModifiedBy>
  <cp:revision>31</cp:revision>
  <dcterms:created xsi:type="dcterms:W3CDTF">2016-05-19T13:43:25Z</dcterms:created>
  <dcterms:modified xsi:type="dcterms:W3CDTF">2016-05-20T18:07:29Z</dcterms:modified>
</cp:coreProperties>
</file>