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321" r:id="rId3"/>
    <p:sldId id="361" r:id="rId4"/>
    <p:sldId id="417" r:id="rId5"/>
    <p:sldId id="420" r:id="rId6"/>
    <p:sldId id="421" r:id="rId7"/>
    <p:sldId id="422" r:id="rId8"/>
    <p:sldId id="419" r:id="rId9"/>
    <p:sldId id="380" r:id="rId10"/>
    <p:sldId id="382" r:id="rId11"/>
    <p:sldId id="383" r:id="rId12"/>
    <p:sldId id="386" r:id="rId13"/>
    <p:sldId id="384" r:id="rId14"/>
    <p:sldId id="385" r:id="rId15"/>
    <p:sldId id="412" r:id="rId16"/>
    <p:sldId id="408" r:id="rId17"/>
    <p:sldId id="403" r:id="rId18"/>
    <p:sldId id="410" r:id="rId19"/>
    <p:sldId id="262" r:id="rId20"/>
  </p:sldIdLst>
  <p:sldSz cx="9144000" cy="6858000" type="screen4x3"/>
  <p:notesSz cx="7099300" cy="10234613"/>
  <p:custDataLst>
    <p:tags r:id="rId23"/>
  </p:custDataLst>
  <p:defaultTextStyle>
    <a:defPPr>
      <a:defRPr lang="en-US"/>
    </a:defPPr>
    <a:lvl1pPr algn="l" defTabSz="455613" rtl="0" fontAlgn="base">
      <a:spcBef>
        <a:spcPct val="0"/>
      </a:spcBef>
      <a:spcAft>
        <a:spcPct val="0"/>
      </a:spcAft>
      <a:defRPr kern="1200">
        <a:solidFill>
          <a:schemeClr val="tx1"/>
        </a:solidFill>
        <a:latin typeface="Arial" pitchFamily="34" charset="0"/>
        <a:ea typeface="Geneva"/>
        <a:cs typeface="Geneva"/>
      </a:defRPr>
    </a:lvl1pPr>
    <a:lvl2pPr marL="455613" indent="1588" algn="l" defTabSz="455613" rtl="0" fontAlgn="base">
      <a:spcBef>
        <a:spcPct val="0"/>
      </a:spcBef>
      <a:spcAft>
        <a:spcPct val="0"/>
      </a:spcAft>
      <a:defRPr kern="1200">
        <a:solidFill>
          <a:schemeClr val="tx1"/>
        </a:solidFill>
        <a:latin typeface="Arial" pitchFamily="34" charset="0"/>
        <a:ea typeface="Geneva"/>
        <a:cs typeface="Geneva"/>
      </a:defRPr>
    </a:lvl2pPr>
    <a:lvl3pPr marL="912813" indent="1588" algn="l" defTabSz="455613" rtl="0" fontAlgn="base">
      <a:spcBef>
        <a:spcPct val="0"/>
      </a:spcBef>
      <a:spcAft>
        <a:spcPct val="0"/>
      </a:spcAft>
      <a:defRPr kern="1200">
        <a:solidFill>
          <a:schemeClr val="tx1"/>
        </a:solidFill>
        <a:latin typeface="Arial" pitchFamily="34" charset="0"/>
        <a:ea typeface="Geneva"/>
        <a:cs typeface="Geneva"/>
      </a:defRPr>
    </a:lvl3pPr>
    <a:lvl4pPr marL="1370013" indent="1588" algn="l" defTabSz="455613" rtl="0" fontAlgn="base">
      <a:spcBef>
        <a:spcPct val="0"/>
      </a:spcBef>
      <a:spcAft>
        <a:spcPct val="0"/>
      </a:spcAft>
      <a:defRPr kern="1200">
        <a:solidFill>
          <a:schemeClr val="tx1"/>
        </a:solidFill>
        <a:latin typeface="Arial" pitchFamily="34" charset="0"/>
        <a:ea typeface="Geneva"/>
        <a:cs typeface="Geneva"/>
      </a:defRPr>
    </a:lvl4pPr>
    <a:lvl5pPr marL="1827213" indent="1588" algn="l" defTabSz="455613" rtl="0" fontAlgn="base">
      <a:spcBef>
        <a:spcPct val="0"/>
      </a:spcBef>
      <a:spcAft>
        <a:spcPct val="0"/>
      </a:spcAft>
      <a:defRPr kern="1200">
        <a:solidFill>
          <a:schemeClr val="tx1"/>
        </a:solidFill>
        <a:latin typeface="Arial" pitchFamily="34" charset="0"/>
        <a:ea typeface="Geneva"/>
        <a:cs typeface="Geneva"/>
      </a:defRPr>
    </a:lvl5pPr>
    <a:lvl6pPr marL="2286000" algn="l" defTabSz="914400" rtl="0" eaLnBrk="1" latinLnBrk="0" hangingPunct="1">
      <a:defRPr kern="1200">
        <a:solidFill>
          <a:schemeClr val="tx1"/>
        </a:solidFill>
        <a:latin typeface="Arial" pitchFamily="34" charset="0"/>
        <a:ea typeface="Geneva"/>
        <a:cs typeface="Geneva"/>
      </a:defRPr>
    </a:lvl6pPr>
    <a:lvl7pPr marL="2743200" algn="l" defTabSz="914400" rtl="0" eaLnBrk="1" latinLnBrk="0" hangingPunct="1">
      <a:defRPr kern="1200">
        <a:solidFill>
          <a:schemeClr val="tx1"/>
        </a:solidFill>
        <a:latin typeface="Arial" pitchFamily="34" charset="0"/>
        <a:ea typeface="Geneva"/>
        <a:cs typeface="Geneva"/>
      </a:defRPr>
    </a:lvl7pPr>
    <a:lvl8pPr marL="3200400" algn="l" defTabSz="914400" rtl="0" eaLnBrk="1" latinLnBrk="0" hangingPunct="1">
      <a:defRPr kern="1200">
        <a:solidFill>
          <a:schemeClr val="tx1"/>
        </a:solidFill>
        <a:latin typeface="Arial" pitchFamily="34" charset="0"/>
        <a:ea typeface="Geneva"/>
        <a:cs typeface="Geneva"/>
      </a:defRPr>
    </a:lvl8pPr>
    <a:lvl9pPr marL="3657600" algn="l" defTabSz="914400" rtl="0" eaLnBrk="1" latinLnBrk="0" hangingPunct="1">
      <a:defRPr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2064">
          <p15:clr>
            <a:srgbClr val="A4A3A4"/>
          </p15:clr>
        </p15:guide>
        <p15:guide id="2" pos="34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77777"/>
    <a:srgbClr val="969696"/>
    <a:srgbClr val="B2B2B2"/>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55" autoAdjust="0"/>
  </p:normalViewPr>
  <p:slideViewPr>
    <p:cSldViewPr snapToObjects="1">
      <p:cViewPr varScale="1">
        <p:scale>
          <a:sx n="64" d="100"/>
          <a:sy n="64" d="100"/>
        </p:scale>
        <p:origin x="792" y="72"/>
      </p:cViewPr>
      <p:guideLst>
        <p:guide orient="horz" pos="2064"/>
        <p:guide pos="340"/>
      </p:guideLst>
    </p:cSldViewPr>
  </p:slideViewPr>
  <p:outlineViewPr>
    <p:cViewPr>
      <p:scale>
        <a:sx n="33" d="100"/>
        <a:sy n="33" d="100"/>
      </p:scale>
      <p:origin x="0" y="-3198"/>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09" d="100"/>
          <a:sy n="109" d="100"/>
        </p:scale>
        <p:origin x="-660"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40"/>
      <c:rAngAx val="0"/>
      <c:perspective val="0"/>
    </c:view3D>
    <c:floor>
      <c:thickness val="0"/>
    </c:floor>
    <c:sideWall>
      <c:thickness val="0"/>
    </c:sideWall>
    <c:backWall>
      <c:thickness val="0"/>
    </c:backWall>
    <c:plotArea>
      <c:layout>
        <c:manualLayout>
          <c:layoutTarget val="inner"/>
          <c:xMode val="edge"/>
          <c:yMode val="edge"/>
          <c:x val="0.18309559862709474"/>
          <c:y val="0.29041935769264804"/>
          <c:w val="0.61607142857142971"/>
          <c:h val="0.57485029940119881"/>
        </c:manualLayout>
      </c:layout>
      <c:pie3DChart>
        <c:varyColors val="1"/>
        <c:ser>
          <c:idx val="0"/>
          <c:order val="0"/>
          <c:dPt>
            <c:idx val="0"/>
            <c:bubble3D val="0"/>
            <c:explosion val="44"/>
          </c:dPt>
          <c:dPt>
            <c:idx val="1"/>
            <c:bubble3D val="0"/>
          </c:dPt>
          <c:dLbls>
            <c:dLbl>
              <c:idx val="0"/>
              <c:layout>
                <c:manualLayout>
                  <c:x val="-1.9538242815801871E-2"/>
                  <c:y val="0.13593470759975229"/>
                </c:manualLayout>
              </c:layout>
              <c:numFmt formatCode="0%" sourceLinked="0"/>
              <c:spPr/>
              <c:txPr>
                <a:bodyPr/>
                <a:lstStyle/>
                <a:p>
                  <a:pPr>
                    <a:defRPr/>
                  </a:pPr>
                  <a:endParaRPr lang="cs-CZ"/>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28555320008075913"/>
                  <c:y val="-0.27957666106343448"/>
                </c:manualLayout>
              </c:layout>
              <c:numFmt formatCode="0%" sourceLinked="0"/>
              <c:spPr/>
              <c:txPr>
                <a:bodyPr/>
                <a:lstStyle/>
                <a:p>
                  <a:pPr>
                    <a:defRPr/>
                  </a:pPr>
                  <a:endParaRPr lang="cs-CZ"/>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numFmt formatCode="0%" sourceLinked="0"/>
              <c:spPr/>
              <c:txPr>
                <a:bodyPr/>
                <a:lstStyle/>
                <a:p>
                  <a:pPr>
                    <a:defRPr/>
                  </a:pPr>
                  <a:endParaRPr lang="cs-CZ"/>
                </a:p>
              </c:txPr>
              <c:showLegendKey val="0"/>
              <c:showVal val="1"/>
              <c:showCatName val="1"/>
              <c:showSerName val="0"/>
              <c:showPercent val="0"/>
              <c:showBubbleSize val="0"/>
            </c:dLbl>
            <c:numFmt formatCode="0%" sourceLinked="0"/>
            <c:spPr>
              <a:noFill/>
              <a:ln>
                <a:noFill/>
              </a:ln>
              <a:effectLst/>
            </c:spPr>
            <c:showLegendKey val="0"/>
            <c:showVal val="1"/>
            <c:showCatName val="1"/>
            <c:showSerName val="0"/>
            <c:showPercent val="0"/>
            <c:showBubbleSize val="0"/>
            <c:showLeaderLines val="0"/>
            <c:extLst>
              <c:ext xmlns:c15="http://schemas.microsoft.com/office/drawing/2012/chart" uri="{CE6537A1-D6FC-4f65-9D91-7224C49458BB}"/>
            </c:extLst>
          </c:dLbls>
          <c:cat>
            <c:strRef>
              <c:f>Sheet1!$B$1:$C$1</c:f>
              <c:strCache>
                <c:ptCount val="2"/>
                <c:pt idx="0">
                  <c:v>Tyres</c:v>
                </c:pt>
                <c:pt idx="1">
                  <c:v>Technical Rubber</c:v>
                </c:pt>
              </c:strCache>
            </c:strRef>
          </c:cat>
          <c:val>
            <c:numRef>
              <c:f>Sheet1!$B$2:$C$2</c:f>
              <c:numCache>
                <c:formatCode>0%</c:formatCode>
                <c:ptCount val="2"/>
                <c:pt idx="0">
                  <c:v>0.65000000000000013</c:v>
                </c:pt>
                <c:pt idx="1">
                  <c:v>0.35000000000000003</c:v>
                </c:pt>
              </c:numCache>
            </c:numRef>
          </c:val>
        </c:ser>
        <c:dLbls>
          <c:showLegendKey val="0"/>
          <c:showVal val="0"/>
          <c:showCatName val="0"/>
          <c:showSerName val="0"/>
          <c:showPercent val="0"/>
          <c:showBubbleSize val="0"/>
          <c:showLeaderLines val="0"/>
        </c:dLbls>
      </c:pie3DChart>
      <c:spPr>
        <a:noFill/>
        <a:ln w="25365">
          <a:noFill/>
        </a:ln>
      </c:spPr>
    </c:plotArea>
    <c:plotVisOnly val="1"/>
    <c:dispBlanksAs val="zero"/>
    <c:showDLblsOverMax val="0"/>
  </c:chart>
  <c:txPr>
    <a:bodyPr/>
    <a:lstStyle/>
    <a:p>
      <a:pPr>
        <a:defRPr sz="1798"/>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a:defRPr sz="1300">
                <a:latin typeface="Arial" charset="0"/>
                <a:ea typeface="Geneva" charset="-128"/>
                <a:cs typeface="+mn-cs"/>
              </a:defRPr>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latin typeface="Arial" charset="0"/>
                <a:ea typeface="Geneva" charset="-128"/>
                <a:cs typeface="+mn-cs"/>
              </a:defRPr>
            </a:lvl1pPr>
          </a:lstStyle>
          <a:p>
            <a:pPr>
              <a:defRPr/>
            </a:pPr>
            <a:fld id="{623DA5D2-01C1-49E6-97C3-E69949E5FA68}" type="datetime1">
              <a:rPr lang="en-US"/>
              <a:pPr>
                <a:defRPr/>
              </a:pPr>
              <a:t>5/19/2016</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a:defRPr sz="1300">
                <a:latin typeface="Arial" charset="0"/>
                <a:ea typeface="Geneva" charset="-128"/>
                <a:cs typeface="+mn-cs"/>
              </a:defRPr>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Arial" charset="0"/>
                <a:ea typeface="Geneva" charset="-128"/>
                <a:cs typeface="+mn-cs"/>
              </a:defRPr>
            </a:lvl1pPr>
          </a:lstStyle>
          <a:p>
            <a:pPr>
              <a:defRPr/>
            </a:pPr>
            <a:fld id="{218AB746-FF80-4B79-8C72-3F6AF86DE3BA}" type="slidenum">
              <a:rPr lang="en-US"/>
              <a:pPr>
                <a:defRPr/>
              </a:pPr>
              <a:t>‹#›</a:t>
            </a:fld>
            <a:endParaRPr lang="en-US"/>
          </a:p>
        </p:txBody>
      </p:sp>
    </p:spTree>
    <p:extLst>
      <p:ext uri="{BB962C8B-B14F-4D97-AF65-F5344CB8AC3E}">
        <p14:creationId xmlns:p14="http://schemas.microsoft.com/office/powerpoint/2010/main" val="3463872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wrap="square" lIns="99048" tIns="49524" rIns="99048" bIns="49524" numCol="1" anchor="t" anchorCtr="0" compatLnSpc="1">
            <a:prstTxWarp prst="textNoShape">
              <a:avLst/>
            </a:prstTxWarp>
          </a:bodyPr>
          <a:lstStyle>
            <a:lvl1pPr>
              <a:defRPr sz="1300">
                <a:latin typeface="Arial" charset="0"/>
                <a:ea typeface="Geneva" charset="-128"/>
                <a:cs typeface="+mn-cs"/>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latin typeface="Arial" charset="0"/>
                <a:ea typeface="Geneva" charset="-128"/>
                <a:cs typeface="+mn-cs"/>
              </a:defRPr>
            </a:lvl1pPr>
          </a:lstStyle>
          <a:p>
            <a:pPr>
              <a:defRPr/>
            </a:pPr>
            <a:fld id="{7069B9E9-8203-46A8-A6D1-7C3320586634}" type="datetime1">
              <a:rPr lang="en-US"/>
              <a:pPr>
                <a:defRPr/>
              </a:pPr>
              <a:t>5/19/2016</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wrap="square" lIns="99048" tIns="49524" rIns="99048" bIns="49524"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normAutofit/>
          </a:bodyPr>
          <a:lstStyle/>
          <a:p>
            <a:pPr lvl="0"/>
            <a:r>
              <a:rPr lang="cs-CZ" noProof="0" smtClean="0"/>
              <a:t>Click to edit Master text styles</a:t>
            </a:r>
          </a:p>
          <a:p>
            <a:pPr lvl="1"/>
            <a:r>
              <a:rPr lang="cs-CZ" noProof="0" smtClean="0"/>
              <a:t>Second level</a:t>
            </a:r>
          </a:p>
          <a:p>
            <a:pPr lvl="2"/>
            <a:r>
              <a:rPr lang="cs-CZ" noProof="0" smtClean="0"/>
              <a:t>Third level</a:t>
            </a:r>
          </a:p>
          <a:p>
            <a:pPr lvl="3"/>
            <a:r>
              <a:rPr lang="cs-CZ" noProof="0" smtClean="0"/>
              <a:t>Fourth level</a:t>
            </a:r>
          </a:p>
          <a:p>
            <a:pPr lvl="4"/>
            <a:r>
              <a:rPr lang="cs-CZ" noProof="0" smtClean="0"/>
              <a:t>Fifth level</a:t>
            </a:r>
            <a:endParaRPr lang="en-US"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wrap="square" lIns="99048" tIns="49524" rIns="99048" bIns="49524" numCol="1" anchor="b" anchorCtr="0" compatLnSpc="1">
            <a:prstTxWarp prst="textNoShape">
              <a:avLst/>
            </a:prstTxWarp>
          </a:bodyPr>
          <a:lstStyle>
            <a:lvl1pPr>
              <a:defRPr sz="1300">
                <a:latin typeface="Arial" charset="0"/>
                <a:ea typeface="Geneva" charset="-128"/>
                <a:cs typeface="+mn-cs"/>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atin typeface="Arial" charset="0"/>
                <a:ea typeface="Geneva" charset="-128"/>
                <a:cs typeface="+mn-cs"/>
              </a:defRPr>
            </a:lvl1pPr>
          </a:lstStyle>
          <a:p>
            <a:pPr>
              <a:defRPr/>
            </a:pPr>
            <a:fld id="{2DF905D5-F56C-4C25-A31C-0C7940ACAEED}" type="slidenum">
              <a:rPr lang="en-US"/>
              <a:pPr>
                <a:defRPr/>
              </a:pPr>
              <a:t>‹#›</a:t>
            </a:fld>
            <a:endParaRPr lang="en-US"/>
          </a:p>
        </p:txBody>
      </p:sp>
    </p:spTree>
    <p:extLst>
      <p:ext uri="{BB962C8B-B14F-4D97-AF65-F5344CB8AC3E}">
        <p14:creationId xmlns:p14="http://schemas.microsoft.com/office/powerpoint/2010/main" val="1423692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Geneva"/>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Geneva"/>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ea typeface="Geneva"/>
              <a:cs typeface="Geneva"/>
            </a:endParaRPr>
          </a:p>
        </p:txBody>
      </p:sp>
      <p:sp>
        <p:nvSpPr>
          <p:cNvPr id="4" name="Slide Number Placeholder 3"/>
          <p:cNvSpPr>
            <a:spLocks noGrp="1"/>
          </p:cNvSpPr>
          <p:nvPr>
            <p:ph type="sldNum" sz="quarter" idx="5"/>
          </p:nvPr>
        </p:nvSpPr>
        <p:spPr/>
        <p:txBody>
          <a:bodyPr/>
          <a:lstStyle/>
          <a:p>
            <a:pPr>
              <a:defRPr/>
            </a:pPr>
            <a:fld id="{3ACF707D-F52D-4FC1-B9D0-44E5BCF3E61E}" type="slidenum">
              <a:rPr lang="en-US" smtClean="0"/>
              <a:pPr>
                <a:defRPr/>
              </a:pPr>
              <a:t>1</a:t>
            </a:fld>
            <a:endParaRPr lang="en-US"/>
          </a:p>
        </p:txBody>
      </p:sp>
    </p:spTree>
    <p:extLst>
      <p:ext uri="{BB962C8B-B14F-4D97-AF65-F5344CB8AC3E}">
        <p14:creationId xmlns:p14="http://schemas.microsoft.com/office/powerpoint/2010/main" val="223973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ea typeface="Geneva"/>
              <a:cs typeface="Geneva"/>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5613"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5613"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5613"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5613" eaLnBrk="0" fontAlgn="base" hangingPunct="0">
              <a:spcBef>
                <a:spcPct val="0"/>
              </a:spcBef>
              <a:spcAft>
                <a:spcPct val="0"/>
              </a:spcAft>
              <a:defRPr>
                <a:solidFill>
                  <a:schemeClr val="tx1"/>
                </a:solidFill>
                <a:latin typeface="Arial" pitchFamily="34" charset="0"/>
                <a:ea typeface="Geneva"/>
                <a:cs typeface="Geneva"/>
              </a:defRPr>
            </a:lvl9pPr>
          </a:lstStyle>
          <a:p>
            <a:pPr eaLnBrk="1" hangingPunct="1"/>
            <a:fld id="{3E4264F7-5961-4223-AF75-17A0E54A1E79}" type="slidenum">
              <a:rPr lang="en-US" smtClean="0"/>
              <a:pPr eaLnBrk="1" hangingPunct="1"/>
              <a:t>19</a:t>
            </a:fld>
            <a:endParaRPr lang="en-US" smtClean="0"/>
          </a:p>
        </p:txBody>
      </p:sp>
    </p:spTree>
    <p:extLst>
      <p:ext uri="{BB962C8B-B14F-4D97-AF65-F5344CB8AC3E}">
        <p14:creationId xmlns:p14="http://schemas.microsoft.com/office/powerpoint/2010/main" val="20236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dirty="0" smtClean="0">
                <a:ea typeface="Geneva"/>
                <a:cs typeface="Geneva"/>
              </a:rPr>
              <a:t>Source: Hana Černá CGS.</a:t>
            </a:r>
          </a:p>
        </p:txBody>
      </p:sp>
      <p:sp>
        <p:nvSpPr>
          <p:cNvPr id="4" name="Zástupný symbol pro číslo snímku 3"/>
          <p:cNvSpPr>
            <a:spLocks noGrp="1"/>
          </p:cNvSpPr>
          <p:nvPr>
            <p:ph type="sldNum" sz="quarter" idx="5"/>
          </p:nvPr>
        </p:nvSpPr>
        <p:spPr/>
        <p:txBody>
          <a:bodyPr/>
          <a:lstStyle/>
          <a:p>
            <a:pPr>
              <a:defRPr/>
            </a:pPr>
            <a:fld id="{25FA2381-CBF3-4A29-B9CE-1167A7B06EA9}" type="slidenum">
              <a:rPr lang="en-US" smtClean="0"/>
              <a:pPr>
                <a:defRPr/>
              </a:pPr>
              <a:t>2</a:t>
            </a:fld>
            <a:endParaRPr lang="en-US"/>
          </a:p>
        </p:txBody>
      </p:sp>
    </p:spTree>
    <p:extLst>
      <p:ext uri="{BB962C8B-B14F-4D97-AF65-F5344CB8AC3E}">
        <p14:creationId xmlns:p14="http://schemas.microsoft.com/office/powerpoint/2010/main" val="17508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obrázek snímku 1"/>
          <p:cNvSpPr>
            <a:spLocks noGrp="1" noRot="1" noChangeAspect="1" noTextEdit="1"/>
          </p:cNvSpPr>
          <p:nvPr>
            <p:ph type="sldImg"/>
          </p:nvPr>
        </p:nvSpPr>
        <p:spPr>
          <a:ln/>
        </p:spPr>
      </p:sp>
      <p:sp>
        <p:nvSpPr>
          <p:cNvPr id="870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latin typeface="Calibri" pitchFamily="34" charset="0"/>
              <a:ea typeface="ＭＳ Ｐゴシック" pitchFamily="34" charset="-128"/>
            </a:endParaRPr>
          </a:p>
        </p:txBody>
      </p:sp>
      <p:sp>
        <p:nvSpPr>
          <p:cNvPr id="870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ea typeface="ＭＳ Ｐゴシック" pitchFamily="34" charset="-128"/>
              </a:defRPr>
            </a:lvl1pPr>
            <a:lvl2pPr marL="804763" indent="-309524" eaLnBrk="0" hangingPunct="0">
              <a:defRPr sz="2600">
                <a:solidFill>
                  <a:schemeClr val="tx1"/>
                </a:solidFill>
                <a:latin typeface="Arial" pitchFamily="34" charset="0"/>
                <a:ea typeface="ＭＳ Ｐゴシック" pitchFamily="34" charset="-128"/>
              </a:defRPr>
            </a:lvl2pPr>
            <a:lvl3pPr marL="1238098" indent="-247620" eaLnBrk="0" hangingPunct="0">
              <a:defRPr sz="2600">
                <a:solidFill>
                  <a:schemeClr val="tx1"/>
                </a:solidFill>
                <a:latin typeface="Arial" pitchFamily="34" charset="0"/>
                <a:ea typeface="ＭＳ Ｐゴシック" pitchFamily="34" charset="-128"/>
              </a:defRPr>
            </a:lvl3pPr>
            <a:lvl4pPr marL="1733337" indent="-247620" eaLnBrk="0" hangingPunct="0">
              <a:defRPr sz="2600">
                <a:solidFill>
                  <a:schemeClr val="tx1"/>
                </a:solidFill>
                <a:latin typeface="Arial" pitchFamily="34" charset="0"/>
                <a:ea typeface="ＭＳ Ｐゴシック" pitchFamily="34" charset="-128"/>
              </a:defRPr>
            </a:lvl4pPr>
            <a:lvl5pPr marL="2228576" indent="-247620" eaLnBrk="0" hangingPunct="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7B96E353-003D-43E2-943F-474EEEF2CE02}" type="slidenum">
              <a:rPr lang="de-DE" sz="1300"/>
              <a:pPr/>
              <a:t>4</a:t>
            </a:fld>
            <a:endParaRPr lang="de-DE" sz="1300"/>
          </a:p>
        </p:txBody>
      </p:sp>
    </p:spTree>
    <p:extLst>
      <p:ext uri="{BB962C8B-B14F-4D97-AF65-F5344CB8AC3E}">
        <p14:creationId xmlns:p14="http://schemas.microsoft.com/office/powerpoint/2010/main" val="139687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DF905D5-F56C-4C25-A31C-0C7940ACAEED}" type="slidenum">
              <a:rPr lang="en-US" smtClean="0"/>
              <a:pPr>
                <a:defRPr/>
              </a:pPr>
              <a:t>8</a:t>
            </a:fld>
            <a:endParaRPr lang="en-US"/>
          </a:p>
        </p:txBody>
      </p:sp>
    </p:spTree>
    <p:extLst>
      <p:ext uri="{BB962C8B-B14F-4D97-AF65-F5344CB8AC3E}">
        <p14:creationId xmlns:p14="http://schemas.microsoft.com/office/powerpoint/2010/main" val="230372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a:ln/>
        </p:spPr>
      </p:sp>
      <p:sp>
        <p:nvSpPr>
          <p:cNvPr id="849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latin typeface="Calibri" pitchFamily="34" charset="0"/>
              <a:ea typeface="ＭＳ Ｐゴシック" pitchFamily="34" charset="-128"/>
            </a:endParaRPr>
          </a:p>
        </p:txBody>
      </p:sp>
      <p:sp>
        <p:nvSpPr>
          <p:cNvPr id="849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ea typeface="ＭＳ Ｐゴシック" pitchFamily="34" charset="-128"/>
              </a:defRPr>
            </a:lvl1pPr>
            <a:lvl2pPr marL="804763" indent="-309524" eaLnBrk="0" hangingPunct="0">
              <a:defRPr sz="2600">
                <a:solidFill>
                  <a:schemeClr val="tx1"/>
                </a:solidFill>
                <a:latin typeface="Arial" pitchFamily="34" charset="0"/>
                <a:ea typeface="ＭＳ Ｐゴシック" pitchFamily="34" charset="-128"/>
              </a:defRPr>
            </a:lvl2pPr>
            <a:lvl3pPr marL="1238098" indent="-247620" eaLnBrk="0" hangingPunct="0">
              <a:defRPr sz="2600">
                <a:solidFill>
                  <a:schemeClr val="tx1"/>
                </a:solidFill>
                <a:latin typeface="Arial" pitchFamily="34" charset="0"/>
                <a:ea typeface="ＭＳ Ｐゴシック" pitchFamily="34" charset="-128"/>
              </a:defRPr>
            </a:lvl3pPr>
            <a:lvl4pPr marL="1733337" indent="-247620" eaLnBrk="0" hangingPunct="0">
              <a:defRPr sz="2600">
                <a:solidFill>
                  <a:schemeClr val="tx1"/>
                </a:solidFill>
                <a:latin typeface="Arial" pitchFamily="34" charset="0"/>
                <a:ea typeface="ＭＳ Ｐゴシック" pitchFamily="34" charset="-128"/>
              </a:defRPr>
            </a:lvl4pPr>
            <a:lvl5pPr marL="2228576" indent="-247620" eaLnBrk="0" hangingPunct="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B01F4A04-F2AD-4272-8E48-84386EC5AB5C}" type="slidenum">
              <a:rPr lang="de-DE" sz="1300"/>
              <a:pPr/>
              <a:t>13</a:t>
            </a:fld>
            <a:endParaRPr lang="de-DE" sz="1300"/>
          </a:p>
        </p:txBody>
      </p:sp>
    </p:spTree>
    <p:extLst>
      <p:ext uri="{BB962C8B-B14F-4D97-AF65-F5344CB8AC3E}">
        <p14:creationId xmlns:p14="http://schemas.microsoft.com/office/powerpoint/2010/main" val="81517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a:ln/>
        </p:spPr>
      </p:sp>
      <p:sp>
        <p:nvSpPr>
          <p:cNvPr id="860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latin typeface="Calibri" pitchFamily="34" charset="0"/>
              <a:ea typeface="ＭＳ Ｐゴシック" pitchFamily="34" charset="-128"/>
            </a:endParaRPr>
          </a:p>
        </p:txBody>
      </p:sp>
      <p:sp>
        <p:nvSpPr>
          <p:cNvPr id="860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ea typeface="ＭＳ Ｐゴシック" pitchFamily="34" charset="-128"/>
              </a:defRPr>
            </a:lvl1pPr>
            <a:lvl2pPr marL="804763" indent="-309524" eaLnBrk="0" hangingPunct="0">
              <a:defRPr sz="2600">
                <a:solidFill>
                  <a:schemeClr val="tx1"/>
                </a:solidFill>
                <a:latin typeface="Arial" pitchFamily="34" charset="0"/>
                <a:ea typeface="ＭＳ Ｐゴシック" pitchFamily="34" charset="-128"/>
              </a:defRPr>
            </a:lvl2pPr>
            <a:lvl3pPr marL="1238098" indent="-247620" eaLnBrk="0" hangingPunct="0">
              <a:defRPr sz="2600">
                <a:solidFill>
                  <a:schemeClr val="tx1"/>
                </a:solidFill>
                <a:latin typeface="Arial" pitchFamily="34" charset="0"/>
                <a:ea typeface="ＭＳ Ｐゴシック" pitchFamily="34" charset="-128"/>
              </a:defRPr>
            </a:lvl3pPr>
            <a:lvl4pPr marL="1733337" indent="-247620" eaLnBrk="0" hangingPunct="0">
              <a:defRPr sz="2600">
                <a:solidFill>
                  <a:schemeClr val="tx1"/>
                </a:solidFill>
                <a:latin typeface="Arial" pitchFamily="34" charset="0"/>
                <a:ea typeface="ＭＳ Ｐゴシック" pitchFamily="34" charset="-128"/>
              </a:defRPr>
            </a:lvl4pPr>
            <a:lvl5pPr marL="2228576" indent="-247620" eaLnBrk="0" hangingPunct="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181FFE35-5782-4438-9A45-3258D4298E67}" type="slidenum">
              <a:rPr lang="de-DE" sz="1300"/>
              <a:pPr/>
              <a:t>14</a:t>
            </a:fld>
            <a:endParaRPr lang="de-DE" sz="1300"/>
          </a:p>
        </p:txBody>
      </p:sp>
    </p:spTree>
    <p:extLst>
      <p:ext uri="{BB962C8B-B14F-4D97-AF65-F5344CB8AC3E}">
        <p14:creationId xmlns:p14="http://schemas.microsoft.com/office/powerpoint/2010/main" val="40512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obrázek snímku 1"/>
          <p:cNvSpPr>
            <a:spLocks noGrp="1" noRot="1" noChangeAspect="1" noTextEdit="1"/>
          </p:cNvSpPr>
          <p:nvPr>
            <p:ph type="sldImg"/>
          </p:nvPr>
        </p:nvSpPr>
        <p:spPr>
          <a:ln/>
        </p:spPr>
      </p:sp>
      <p:sp>
        <p:nvSpPr>
          <p:cNvPr id="870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latin typeface="Calibri" pitchFamily="34" charset="0"/>
              <a:ea typeface="ＭＳ Ｐゴシック" pitchFamily="34" charset="-128"/>
            </a:endParaRPr>
          </a:p>
        </p:txBody>
      </p:sp>
      <p:sp>
        <p:nvSpPr>
          <p:cNvPr id="870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ea typeface="ＭＳ Ｐゴシック" pitchFamily="34" charset="-128"/>
              </a:defRPr>
            </a:lvl1pPr>
            <a:lvl2pPr marL="804763" indent="-309524" eaLnBrk="0" hangingPunct="0">
              <a:defRPr sz="2600">
                <a:solidFill>
                  <a:schemeClr val="tx1"/>
                </a:solidFill>
                <a:latin typeface="Arial" pitchFamily="34" charset="0"/>
                <a:ea typeface="ＭＳ Ｐゴシック" pitchFamily="34" charset="-128"/>
              </a:defRPr>
            </a:lvl2pPr>
            <a:lvl3pPr marL="1238098" indent="-247620" eaLnBrk="0" hangingPunct="0">
              <a:defRPr sz="2600">
                <a:solidFill>
                  <a:schemeClr val="tx1"/>
                </a:solidFill>
                <a:latin typeface="Arial" pitchFamily="34" charset="0"/>
                <a:ea typeface="ＭＳ Ｐゴシック" pitchFamily="34" charset="-128"/>
              </a:defRPr>
            </a:lvl3pPr>
            <a:lvl4pPr marL="1733337" indent="-247620" eaLnBrk="0" hangingPunct="0">
              <a:defRPr sz="2600">
                <a:solidFill>
                  <a:schemeClr val="tx1"/>
                </a:solidFill>
                <a:latin typeface="Arial" pitchFamily="34" charset="0"/>
                <a:ea typeface="ＭＳ Ｐゴシック" pitchFamily="34" charset="-128"/>
              </a:defRPr>
            </a:lvl4pPr>
            <a:lvl5pPr marL="2228576" indent="-247620" eaLnBrk="0" hangingPunct="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7B96E353-003D-43E2-943F-474EEEF2CE02}" type="slidenum">
              <a:rPr lang="de-DE" sz="1300"/>
              <a:pPr/>
              <a:t>15</a:t>
            </a:fld>
            <a:endParaRPr lang="de-DE" sz="1300"/>
          </a:p>
        </p:txBody>
      </p:sp>
    </p:spTree>
    <p:extLst>
      <p:ext uri="{BB962C8B-B14F-4D97-AF65-F5344CB8AC3E}">
        <p14:creationId xmlns:p14="http://schemas.microsoft.com/office/powerpoint/2010/main" val="360756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DF905D5-F56C-4C25-A31C-0C7940ACAEED}" type="slidenum">
              <a:rPr lang="en-US" smtClean="0"/>
              <a:pPr>
                <a:defRPr/>
              </a:pPr>
              <a:t>17</a:t>
            </a:fld>
            <a:endParaRPr lang="en-US"/>
          </a:p>
        </p:txBody>
      </p:sp>
    </p:spTree>
    <p:extLst>
      <p:ext uri="{BB962C8B-B14F-4D97-AF65-F5344CB8AC3E}">
        <p14:creationId xmlns:p14="http://schemas.microsoft.com/office/powerpoint/2010/main" val="19171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obrázek snímku 1"/>
          <p:cNvSpPr>
            <a:spLocks noGrp="1" noRot="1" noChangeAspect="1" noTextEdit="1"/>
          </p:cNvSpPr>
          <p:nvPr>
            <p:ph type="sldImg"/>
          </p:nvPr>
        </p:nvSpPr>
        <p:spPr>
          <a:ln/>
        </p:spPr>
      </p:sp>
      <p:sp>
        <p:nvSpPr>
          <p:cNvPr id="870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latin typeface="Calibri" pitchFamily="34" charset="0"/>
              <a:ea typeface="ＭＳ Ｐゴシック" pitchFamily="34" charset="-128"/>
            </a:endParaRPr>
          </a:p>
        </p:txBody>
      </p:sp>
      <p:sp>
        <p:nvSpPr>
          <p:cNvPr id="870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ea typeface="ＭＳ Ｐゴシック" pitchFamily="34" charset="-128"/>
              </a:defRPr>
            </a:lvl1pPr>
            <a:lvl2pPr marL="804763" indent="-309524" eaLnBrk="0" hangingPunct="0">
              <a:defRPr sz="2600">
                <a:solidFill>
                  <a:schemeClr val="tx1"/>
                </a:solidFill>
                <a:latin typeface="Arial" pitchFamily="34" charset="0"/>
                <a:ea typeface="ＭＳ Ｐゴシック" pitchFamily="34" charset="-128"/>
              </a:defRPr>
            </a:lvl2pPr>
            <a:lvl3pPr marL="1238098" indent="-247620" eaLnBrk="0" hangingPunct="0">
              <a:defRPr sz="2600">
                <a:solidFill>
                  <a:schemeClr val="tx1"/>
                </a:solidFill>
                <a:latin typeface="Arial" pitchFamily="34" charset="0"/>
                <a:ea typeface="ＭＳ Ｐゴシック" pitchFamily="34" charset="-128"/>
              </a:defRPr>
            </a:lvl3pPr>
            <a:lvl4pPr marL="1733337" indent="-247620" eaLnBrk="0" hangingPunct="0">
              <a:defRPr sz="2600">
                <a:solidFill>
                  <a:schemeClr val="tx1"/>
                </a:solidFill>
                <a:latin typeface="Arial" pitchFamily="34" charset="0"/>
                <a:ea typeface="ＭＳ Ｐゴシック" pitchFamily="34" charset="-128"/>
              </a:defRPr>
            </a:lvl4pPr>
            <a:lvl5pPr marL="2228576" indent="-247620" eaLnBrk="0" hangingPunct="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fld id="{7B96E353-003D-43E2-943F-474EEEF2CE02}" type="slidenum">
              <a:rPr lang="de-DE" sz="1300"/>
              <a:pPr/>
              <a:t>18</a:t>
            </a:fld>
            <a:endParaRPr lang="de-DE" sz="1300"/>
          </a:p>
        </p:txBody>
      </p:sp>
    </p:spTree>
    <p:extLst>
      <p:ext uri="{BB962C8B-B14F-4D97-AF65-F5344CB8AC3E}">
        <p14:creationId xmlns:p14="http://schemas.microsoft.com/office/powerpoint/2010/main" val="2198539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4" name="Picture 8" descr="RD03 Background.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8686800"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28600" y="117951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Machines7.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28600" y="2133600"/>
            <a:ext cx="8686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66800" y="3886200"/>
            <a:ext cx="7391400" cy="711380"/>
          </a:xfrm>
          <a:prstGeom prst="rect">
            <a:avLst/>
          </a:prstGeom>
          <a:ln>
            <a:noFill/>
          </a:ln>
        </p:spPr>
        <p:txBody>
          <a:bodyPr lIns="0" rIns="0" anchor="t">
            <a:normAutofit/>
          </a:bodyPr>
          <a:lstStyle>
            <a:lvl1pPr algn="l">
              <a:defRPr sz="3200" b="1">
                <a:solidFill>
                  <a:schemeClr val="bg1"/>
                </a:solidFill>
                <a:latin typeface="Arial"/>
                <a:cs typeface="Arial"/>
              </a:defRPr>
            </a:lvl1pPr>
          </a:lstStyle>
          <a:p>
            <a:r>
              <a:rPr lang="cs-CZ" dirty="0" smtClean="0"/>
              <a:t>Klepnutím lze upravit styl předlohy nadpisů.</a:t>
            </a:r>
            <a:endParaRPr lang="en-US" dirty="0"/>
          </a:p>
        </p:txBody>
      </p:sp>
      <p:sp>
        <p:nvSpPr>
          <p:cNvPr id="8" name="Rectangle 3"/>
          <p:cNvSpPr>
            <a:spLocks noGrp="1" noChangeArrowheads="1"/>
          </p:cNvSpPr>
          <p:nvPr>
            <p:ph type="subTitle" idx="1"/>
          </p:nvPr>
        </p:nvSpPr>
        <p:spPr>
          <a:xfrm>
            <a:off x="1066800" y="4584700"/>
            <a:ext cx="4038600" cy="520700"/>
          </a:xfrm>
          <a:prstGeom prst="rect">
            <a:avLst/>
          </a:prstGeom>
        </p:spPr>
        <p:txBody>
          <a:bodyPr lIns="0"/>
          <a:lstStyle>
            <a:lvl1pPr marL="0" indent="0">
              <a:buFont typeface="Wingdings" pitchFamily="-111" charset="2"/>
              <a:buNone/>
              <a:defRPr sz="2000" b="0">
                <a:solidFill>
                  <a:srgbClr val="FF0000"/>
                </a:solidFill>
                <a:latin typeface="Arial"/>
                <a:cs typeface="Arial"/>
              </a:defRPr>
            </a:lvl1pPr>
          </a:lstStyle>
          <a:p>
            <a:r>
              <a:rPr lang="en-US" dirty="0" smtClean="0"/>
              <a:t>Klepnutím lze upravit styl předlohy podnadpisů.</a:t>
            </a:r>
            <a:endParaRPr lang="de-DE" dirty="0"/>
          </a:p>
        </p:txBody>
      </p:sp>
    </p:spTree>
    <p:extLst>
      <p:ext uri="{BB962C8B-B14F-4D97-AF65-F5344CB8AC3E}">
        <p14:creationId xmlns:p14="http://schemas.microsoft.com/office/powerpoint/2010/main" val="137322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ěžný obsah">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700808"/>
            <a:ext cx="8147050" cy="4608512"/>
          </a:xfrm>
          <a:prstGeom prst="rect">
            <a:avLst/>
          </a:prstGeom>
        </p:spPr>
        <p:txBody>
          <a:bodyPr lIns="0" rIns="0"/>
          <a:lstStyle>
            <a:lvl1pPr marL="355600" indent="-355600">
              <a:buClr>
                <a:srgbClr val="FF0000"/>
              </a:buClr>
              <a:buFont typeface="Arial" pitchFamily="34" charset="0"/>
              <a:buNone/>
              <a:defRPr sz="2200">
                <a:solidFill>
                  <a:schemeClr val="tx1"/>
                </a:solidFill>
                <a:latin typeface="Arial"/>
                <a:cs typeface="Arial"/>
              </a:defRPr>
            </a:lvl1pPr>
            <a:lvl2pPr marL="623888" indent="-212725" algn="l" defTabSz="55563">
              <a:lnSpc>
                <a:spcPct val="100000"/>
              </a:lnSpc>
              <a:spcBef>
                <a:spcPts val="0"/>
              </a:spcBef>
              <a:buClr>
                <a:srgbClr val="FF0000"/>
              </a:buClr>
              <a:buFont typeface="Arial" pitchFamily="34" charset="0"/>
              <a:buChar char="•"/>
              <a:defRPr sz="2000">
                <a:solidFill>
                  <a:schemeClr val="tx1"/>
                </a:solidFill>
                <a:latin typeface="Arial"/>
                <a:cs typeface="Arial"/>
              </a:defRPr>
            </a:lvl2pPr>
            <a:lvl3pPr marL="1371600" indent="-344488">
              <a:lnSpc>
                <a:spcPct val="150000"/>
              </a:lnSpc>
              <a:spcBef>
                <a:spcPts val="0"/>
              </a:spcBef>
              <a:buClr>
                <a:schemeClr val="tx2">
                  <a:lumMod val="75000"/>
                </a:schemeClr>
              </a:buClr>
              <a:buSzPct val="100000"/>
              <a:buFont typeface="Wingdings" charset="2"/>
              <a:buChar char=""/>
              <a:defRPr sz="1400" b="1">
                <a:solidFill>
                  <a:srgbClr val="595959"/>
                </a:solidFill>
                <a:latin typeface="Arial"/>
                <a:cs typeface="Arial"/>
              </a:defRPr>
            </a:lvl3pPr>
            <a:lvl4pPr marL="1774825" indent="-400050">
              <a:lnSpc>
                <a:spcPct val="150000"/>
              </a:lnSpc>
              <a:spcBef>
                <a:spcPts val="0"/>
              </a:spcBef>
              <a:spcAft>
                <a:spcPts val="600"/>
              </a:spcAft>
              <a:buClr>
                <a:schemeClr val="tx2">
                  <a:lumMod val="75000"/>
                </a:schemeClr>
              </a:buClr>
              <a:buSzPct val="100000"/>
              <a:buFont typeface="Lucida Grande"/>
              <a:buChar char="➔"/>
              <a:defRPr sz="1200">
                <a:latin typeface="Arial"/>
                <a:cs typeface="Arial"/>
              </a:defRPr>
            </a:lvl4pPr>
            <a:lvl5pPr marL="2174875" indent="-400050">
              <a:lnSpc>
                <a:spcPct val="150000"/>
              </a:lnSpc>
              <a:spcBef>
                <a:spcPts val="0"/>
              </a:spcBef>
              <a:spcAft>
                <a:spcPts val="600"/>
              </a:spcAft>
              <a:buFont typeface="+mj-lt"/>
              <a:buAutoNum type="alphaLcParenR"/>
              <a:defRPr sz="1000">
                <a:latin typeface="Arial"/>
                <a:cs typeface="Arial"/>
              </a:defRPr>
            </a:lvl5pPr>
          </a:lstStyle>
          <a:p>
            <a:pPr lvl="0"/>
            <a:r>
              <a:rPr lang="en-US" dirty="0" smtClean="0"/>
              <a:t>Klepnutím lze upravit styly předlohy textu.</a:t>
            </a:r>
          </a:p>
        </p:txBody>
      </p:sp>
      <p:sp>
        <p:nvSpPr>
          <p:cNvPr id="5" name="Zástupný symbol pro nadpis 8"/>
          <p:cNvSpPr>
            <a:spLocks noGrp="1"/>
          </p:cNvSpPr>
          <p:nvPr>
            <p:ph type="title"/>
          </p:nvPr>
        </p:nvSpPr>
        <p:spPr>
          <a:xfrm>
            <a:off x="457200" y="949324"/>
            <a:ext cx="8229600" cy="468313"/>
          </a:xfrm>
          <a:prstGeom prst="rect">
            <a:avLst/>
          </a:prstGeom>
        </p:spPr>
        <p:txBody>
          <a:bodyPr rtlCol="0">
            <a:normAutofit/>
          </a:bodyPr>
          <a:lstStyle/>
          <a:p>
            <a:r>
              <a:rPr lang="cs-CZ" dirty="0" smtClean="0"/>
              <a:t>Klepnutím lze upravit styl předlohy nadpisů.</a:t>
            </a:r>
            <a:endParaRPr lang="cs-CZ" dirty="0"/>
          </a:p>
        </p:txBody>
      </p:sp>
    </p:spTree>
    <p:extLst>
      <p:ext uri="{BB962C8B-B14F-4D97-AF65-F5344CB8AC3E}">
        <p14:creationId xmlns:p14="http://schemas.microsoft.com/office/powerpoint/2010/main" val="165998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drážky">
    <p:spTree>
      <p:nvGrpSpPr>
        <p:cNvPr id="1" name=""/>
        <p:cNvGrpSpPr/>
        <p:nvPr/>
      </p:nvGrpSpPr>
      <p:grpSpPr>
        <a:xfrm>
          <a:off x="0" y="0"/>
          <a:ext cx="0" cy="0"/>
          <a:chOff x="0" y="0"/>
          <a:chExt cx="0" cy="0"/>
        </a:xfrm>
      </p:grpSpPr>
      <p:cxnSp>
        <p:nvCxnSpPr>
          <p:cNvPr id="4" name="Straight Connector 8"/>
          <p:cNvCxnSpPr/>
          <p:nvPr userDrawn="1"/>
        </p:nvCxnSpPr>
        <p:spPr>
          <a:xfrm>
            <a:off x="228600" y="6400800"/>
            <a:ext cx="8686800" cy="1588"/>
          </a:xfrm>
          <a:prstGeom prst="line">
            <a:avLst/>
          </a:prstGeom>
          <a:ln>
            <a:solidFill>
              <a:schemeClr val="tx1">
                <a:lumMod val="65000"/>
                <a:lumOff val="35000"/>
              </a:schemeClr>
            </a:solidFill>
          </a:ln>
        </p:spPr>
        <p:style>
          <a:lnRef idx="1">
            <a:schemeClr val="accent4"/>
          </a:lnRef>
          <a:fillRef idx="0">
            <a:schemeClr val="accent4"/>
          </a:fillRef>
          <a:effectRef idx="0">
            <a:schemeClr val="accent4"/>
          </a:effectRef>
          <a:fontRef idx="minor">
            <a:schemeClr val="tx1"/>
          </a:fontRef>
        </p:style>
      </p:cxnSp>
      <p:sp>
        <p:nvSpPr>
          <p:cNvPr id="3" name="Content Placeholder 2"/>
          <p:cNvSpPr>
            <a:spLocks noGrp="1"/>
          </p:cNvSpPr>
          <p:nvPr>
            <p:ph idx="1"/>
          </p:nvPr>
        </p:nvSpPr>
        <p:spPr>
          <a:xfrm>
            <a:off x="539750" y="1700808"/>
            <a:ext cx="8147050" cy="4608512"/>
          </a:xfrm>
          <a:prstGeom prst="rect">
            <a:avLst/>
          </a:prstGeom>
        </p:spPr>
        <p:txBody>
          <a:bodyPr lIns="0" rIns="0"/>
          <a:lstStyle>
            <a:lvl1pPr marL="400050" indent="-400050">
              <a:lnSpc>
                <a:spcPct val="100000"/>
              </a:lnSpc>
              <a:spcBef>
                <a:spcPts val="300"/>
              </a:spcBef>
              <a:spcAft>
                <a:spcPts val="300"/>
              </a:spcAft>
              <a:buClr>
                <a:schemeClr val="tx2"/>
              </a:buClr>
              <a:buFont typeface="Wingdings" pitchFamily="2" charset="2"/>
              <a:buChar char=""/>
              <a:defRPr sz="2200" b="0">
                <a:solidFill>
                  <a:schemeClr val="tx1"/>
                </a:solidFill>
                <a:latin typeface="Arial"/>
                <a:cs typeface="Arial"/>
              </a:defRPr>
            </a:lvl1pPr>
            <a:lvl2pPr marL="688975" indent="-234950" algn="l" defTabSz="55563">
              <a:lnSpc>
                <a:spcPct val="100000"/>
              </a:lnSpc>
              <a:spcBef>
                <a:spcPts val="300"/>
              </a:spcBef>
              <a:spcAft>
                <a:spcPts val="300"/>
              </a:spcAft>
              <a:buClr>
                <a:srgbClr val="FF0000"/>
              </a:buClr>
              <a:buSzPct val="110000"/>
              <a:buFont typeface="Arial" pitchFamily="34" charset="0"/>
              <a:buChar char="•"/>
              <a:defRPr sz="2200">
                <a:solidFill>
                  <a:schemeClr val="tx1"/>
                </a:solidFill>
                <a:latin typeface="Arial"/>
                <a:cs typeface="Arial"/>
              </a:defRPr>
            </a:lvl2pPr>
            <a:lvl3pPr marL="1371600" indent="-344488">
              <a:lnSpc>
                <a:spcPct val="100000"/>
              </a:lnSpc>
              <a:spcBef>
                <a:spcPts val="300"/>
              </a:spcBef>
              <a:spcAft>
                <a:spcPts val="300"/>
              </a:spcAft>
              <a:buClr>
                <a:schemeClr val="tx2">
                  <a:lumMod val="75000"/>
                </a:schemeClr>
              </a:buClr>
              <a:buSzPct val="100000"/>
              <a:buFont typeface="Wingdings" charset="2"/>
              <a:buChar char=""/>
              <a:defRPr sz="1400" b="1">
                <a:solidFill>
                  <a:schemeClr val="tx1">
                    <a:lumMod val="65000"/>
                    <a:lumOff val="35000"/>
                  </a:schemeClr>
                </a:solidFill>
                <a:latin typeface="Arial"/>
                <a:cs typeface="Arial"/>
              </a:defRPr>
            </a:lvl3pPr>
            <a:lvl4pPr marL="1774825" indent="-400050">
              <a:lnSpc>
                <a:spcPct val="100000"/>
              </a:lnSpc>
              <a:spcBef>
                <a:spcPts val="300"/>
              </a:spcBef>
              <a:spcAft>
                <a:spcPts val="300"/>
              </a:spcAft>
              <a:buClr>
                <a:schemeClr val="tx2">
                  <a:lumMod val="75000"/>
                </a:schemeClr>
              </a:buClr>
              <a:buSzPct val="100000"/>
              <a:buFont typeface="Lucida Grande"/>
              <a:buChar char="➔"/>
              <a:defRPr sz="1200">
                <a:solidFill>
                  <a:schemeClr val="tx1">
                    <a:lumMod val="65000"/>
                    <a:lumOff val="35000"/>
                  </a:schemeClr>
                </a:solidFill>
                <a:latin typeface="Arial"/>
                <a:cs typeface="Arial"/>
              </a:defRPr>
            </a:lvl4pPr>
            <a:lvl5pPr marL="2174875" indent="-400050">
              <a:lnSpc>
                <a:spcPct val="100000"/>
              </a:lnSpc>
              <a:spcBef>
                <a:spcPts val="300"/>
              </a:spcBef>
              <a:spcAft>
                <a:spcPts val="300"/>
              </a:spcAft>
              <a:buClr>
                <a:schemeClr val="tx2">
                  <a:lumMod val="75000"/>
                </a:schemeClr>
              </a:buClr>
              <a:buFont typeface="Wingdings" charset="2"/>
              <a:buChar char="§"/>
              <a:defRPr sz="1000">
                <a:solidFill>
                  <a:schemeClr val="tx1">
                    <a:lumMod val="65000"/>
                    <a:lumOff val="35000"/>
                  </a:schemeClr>
                </a:solidFill>
                <a:latin typeface="Arial"/>
                <a:cs typeface="Arial"/>
              </a:defRPr>
            </a:lvl5pPr>
          </a:lstStyle>
          <a:p>
            <a:pPr lvl="0"/>
            <a:r>
              <a:rPr lang="en-US" dirty="0" smtClean="0"/>
              <a:t>Klepnutím lze upravit styly předlohy textu.</a:t>
            </a:r>
          </a:p>
          <a:p>
            <a:pPr lvl="1"/>
            <a:r>
              <a:rPr lang="en-US" dirty="0" smtClean="0"/>
              <a:t>Druhá úroveň</a:t>
            </a:r>
          </a:p>
        </p:txBody>
      </p:sp>
      <p:sp>
        <p:nvSpPr>
          <p:cNvPr id="6" name="Zástupný symbol pro nadpis 8"/>
          <p:cNvSpPr>
            <a:spLocks noGrp="1"/>
          </p:cNvSpPr>
          <p:nvPr>
            <p:ph type="title"/>
          </p:nvPr>
        </p:nvSpPr>
        <p:spPr>
          <a:xfrm>
            <a:off x="457200" y="949324"/>
            <a:ext cx="8229600" cy="468313"/>
          </a:xfrm>
          <a:prstGeom prst="rect">
            <a:avLst/>
          </a:prstGeom>
        </p:spPr>
        <p:txBody>
          <a:bodyPr rtlCol="0">
            <a:normAutofit/>
          </a:bodyPr>
          <a:lstStyle/>
          <a:p>
            <a:r>
              <a:rPr lang="cs-CZ" dirty="0" smtClean="0"/>
              <a:t>Klepnutím lze upravit styl předlohy nadpisů.</a:t>
            </a:r>
            <a:endParaRPr lang="cs-CZ" dirty="0"/>
          </a:p>
        </p:txBody>
      </p:sp>
    </p:spTree>
    <p:extLst>
      <p:ext uri="{BB962C8B-B14F-4D97-AF65-F5344CB8AC3E}">
        <p14:creationId xmlns:p14="http://schemas.microsoft.com/office/powerpoint/2010/main" val="420386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onečný snímek">
    <p:spTree>
      <p:nvGrpSpPr>
        <p:cNvPr id="1" name=""/>
        <p:cNvGrpSpPr/>
        <p:nvPr/>
      </p:nvGrpSpPr>
      <p:grpSpPr>
        <a:xfrm>
          <a:off x="0" y="0"/>
          <a:ext cx="0" cy="0"/>
          <a:chOff x="0" y="0"/>
          <a:chExt cx="0" cy="0"/>
        </a:xfrm>
      </p:grpSpPr>
      <p:pic>
        <p:nvPicPr>
          <p:cNvPr id="3" name="Picture 5" descr="RD03 Background.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8600" y="239713"/>
            <a:ext cx="8686800"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28600" y="117951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66800" y="3124200"/>
            <a:ext cx="7391400" cy="711380"/>
          </a:xfrm>
          <a:prstGeom prst="rect">
            <a:avLst/>
          </a:prstGeom>
          <a:ln>
            <a:noFill/>
          </a:ln>
        </p:spPr>
        <p:txBody>
          <a:bodyPr lIns="0" rIns="0" anchor="t">
            <a:normAutofit/>
          </a:bodyPr>
          <a:lstStyle>
            <a:lvl1pPr algn="l">
              <a:defRPr sz="3200" b="1" baseline="0">
                <a:solidFill>
                  <a:schemeClr val="bg1"/>
                </a:solidFill>
                <a:latin typeface="Arial"/>
                <a:cs typeface="Arial"/>
              </a:defRPr>
            </a:lvl1pPr>
          </a:lstStyle>
          <a:p>
            <a:r>
              <a:rPr lang="cs-CZ" dirty="0" smtClean="0"/>
              <a:t>Klepnutím lze upravit styl předlohy nadpisů.</a:t>
            </a:r>
            <a:endParaRPr lang="en-US" dirty="0"/>
          </a:p>
        </p:txBody>
      </p:sp>
    </p:spTree>
    <p:extLst>
      <p:ext uri="{BB962C8B-B14F-4D97-AF65-F5344CB8AC3E}">
        <p14:creationId xmlns:p14="http://schemas.microsoft.com/office/powerpoint/2010/main" val="174201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983288" y="1270000"/>
            <a:ext cx="2895600" cy="457200"/>
          </a:xfrm>
          <a:prstGeom prst="rect">
            <a:avLst/>
          </a:prstGeom>
          <a:ln/>
        </p:spPr>
        <p:txBody>
          <a:bodyPr/>
          <a:lstStyle>
            <a:lvl1pPr>
              <a:defRPr/>
            </a:lvl1pPr>
          </a:lstStyle>
          <a:p>
            <a:pPr>
              <a:defRPr/>
            </a:pPr>
            <a:r>
              <a:rPr lang="de-DE"/>
              <a:t>Subline for ‚running title‘, if needed </a:t>
            </a:r>
          </a:p>
        </p:txBody>
      </p:sp>
      <p:sp>
        <p:nvSpPr>
          <p:cNvPr id="3" name="Rectangle 6"/>
          <p:cNvSpPr>
            <a:spLocks noGrp="1" noChangeArrowheads="1"/>
          </p:cNvSpPr>
          <p:nvPr>
            <p:ph type="sldNum" sz="quarter" idx="11"/>
          </p:nvPr>
        </p:nvSpPr>
        <p:spPr>
          <a:xfrm>
            <a:off x="3352800" y="6248400"/>
            <a:ext cx="1905000" cy="457200"/>
          </a:xfrm>
          <a:prstGeom prst="rect">
            <a:avLst/>
          </a:prstGeom>
          <a:ln/>
        </p:spPr>
        <p:txBody>
          <a:bodyPr/>
          <a:lstStyle>
            <a:lvl1pPr>
              <a:defRPr/>
            </a:lvl1pPr>
          </a:lstStyle>
          <a:p>
            <a:pPr>
              <a:defRPr/>
            </a:pPr>
            <a:r>
              <a:rPr lang="de-DE"/>
              <a:t>page </a:t>
            </a:r>
            <a:fld id="{3AD3C9A8-8C12-44D8-B0EB-9E409A748554}" type="slidenum">
              <a:rPr lang="de-DE"/>
              <a:pPr>
                <a:defRPr/>
              </a:pPr>
              <a:t>‹#›</a:t>
            </a:fld>
            <a:endParaRPr lang="de-DE"/>
          </a:p>
        </p:txBody>
      </p:sp>
    </p:spTree>
    <p:extLst>
      <p:ext uri="{BB962C8B-B14F-4D97-AF65-F5344CB8AC3E}">
        <p14:creationId xmlns:p14="http://schemas.microsoft.com/office/powerpoint/2010/main" val="59789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228600" y="906463"/>
            <a:ext cx="8686800" cy="5461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Geneva" charset="-128"/>
            </a:endParaRPr>
          </a:p>
        </p:txBody>
      </p:sp>
      <p:pic>
        <p:nvPicPr>
          <p:cNvPr id="1027" name="Picture 10" descr="RD03 Background inner pages v2.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28600" y="238125"/>
            <a:ext cx="8686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228600" y="317500"/>
            <a:ext cx="8686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8"/>
          <p:cNvCxnSpPr/>
          <p:nvPr userDrawn="1"/>
        </p:nvCxnSpPr>
        <p:spPr>
          <a:xfrm>
            <a:off x="228600" y="6400800"/>
            <a:ext cx="8686800" cy="1588"/>
          </a:xfrm>
          <a:prstGeom prst="line">
            <a:avLst/>
          </a:prstGeom>
          <a:ln>
            <a:solidFill>
              <a:schemeClr val="tx1">
                <a:lumMod val="65000"/>
                <a:lumOff val="35000"/>
              </a:schemeClr>
            </a:solidFill>
          </a:ln>
        </p:spPr>
        <p:style>
          <a:lnRef idx="1">
            <a:schemeClr val="accent4"/>
          </a:lnRef>
          <a:fillRef idx="0">
            <a:schemeClr val="accent4"/>
          </a:fillRef>
          <a:effectRef idx="0">
            <a:schemeClr val="accent4"/>
          </a:effectRef>
          <a:fontRef idx="minor">
            <a:schemeClr val="tx1"/>
          </a:fontRef>
        </p:style>
      </p:cxnSp>
      <p:sp>
        <p:nvSpPr>
          <p:cNvPr id="12" name="Slide Number Placeholder 5"/>
          <p:cNvSpPr txBox="1">
            <a:spLocks/>
          </p:cNvSpPr>
          <p:nvPr userDrawn="1"/>
        </p:nvSpPr>
        <p:spPr>
          <a:xfrm>
            <a:off x="6759575" y="6381750"/>
            <a:ext cx="2133600" cy="365125"/>
          </a:xfrm>
          <a:prstGeom prst="rect">
            <a:avLst/>
          </a:prstGeom>
        </p:spPr>
        <p:txBody>
          <a:bodyPr lIns="91429" tIns="45714" rIns="91429" bIns="45714" anchor="ctr"/>
          <a:lstStyle>
            <a:lvl1pPr algn="r">
              <a:defRPr sz="1200">
                <a:solidFill>
                  <a:srgbClr val="898989"/>
                </a:solidFill>
                <a:latin typeface="Calibri" charset="0"/>
                <a:ea typeface="Geneva" charset="-128"/>
                <a:cs typeface="+mn-cs"/>
              </a:defRPr>
            </a:lvl1pPr>
          </a:lstStyle>
          <a:p>
            <a:pPr>
              <a:defRPr/>
            </a:pPr>
            <a:r>
              <a:rPr lang="en-US" dirty="0" smtClean="0">
                <a:solidFill>
                  <a:srgbClr val="FF0000"/>
                </a:solidFill>
              </a:rPr>
              <a:t>www.mitas-t</a:t>
            </a:r>
            <a:r>
              <a:rPr lang="cs-CZ" dirty="0" smtClean="0">
                <a:solidFill>
                  <a:srgbClr val="FF0000"/>
                </a:solidFill>
              </a:rPr>
              <a:t>y</a:t>
            </a:r>
            <a:r>
              <a:rPr lang="en-US" dirty="0" smtClean="0">
                <a:solidFill>
                  <a:srgbClr val="FF0000"/>
                </a:solidFill>
              </a:rPr>
              <a:t>res.com</a:t>
            </a:r>
          </a:p>
        </p:txBody>
      </p:sp>
      <p:sp>
        <p:nvSpPr>
          <p:cNvPr id="1031" name="Zástupný symbol pro nadpis 8"/>
          <p:cNvSpPr>
            <a:spLocks noGrp="1"/>
          </p:cNvSpPr>
          <p:nvPr>
            <p:ph type="title"/>
          </p:nvPr>
        </p:nvSpPr>
        <p:spPr bwMode="auto">
          <a:xfrm>
            <a:off x="457200" y="949325"/>
            <a:ext cx="82296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32" name="Zástupný symbol pro text 13"/>
          <p:cNvSpPr>
            <a:spLocks noGrp="1"/>
          </p:cNvSpPr>
          <p:nvPr>
            <p:ph type="body" idx="1"/>
          </p:nvPr>
        </p:nvSpPr>
        <p:spPr bwMode="auto">
          <a:xfrm>
            <a:off x="539750" y="1700213"/>
            <a:ext cx="81470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4"/>
            <a:r>
              <a:rPr lang="cs-CZ" smtClean="0"/>
              <a:t>Čtvrtá úroveň</a:t>
            </a:r>
          </a:p>
          <a:p>
            <a:pPr lvl="4"/>
            <a:r>
              <a:rPr lang="cs-CZ" smtClean="0"/>
              <a:t>Pátá úroveň</a:t>
            </a:r>
          </a:p>
        </p:txBody>
      </p:sp>
      <p:sp>
        <p:nvSpPr>
          <p:cNvPr id="18" name="Slide Number Placeholder 5"/>
          <p:cNvSpPr txBox="1">
            <a:spLocks/>
          </p:cNvSpPr>
          <p:nvPr userDrawn="1"/>
        </p:nvSpPr>
        <p:spPr>
          <a:xfrm>
            <a:off x="206375" y="6400800"/>
            <a:ext cx="2133600" cy="365125"/>
          </a:xfrm>
          <a:prstGeom prst="rect">
            <a:avLst/>
          </a:prstGeom>
        </p:spPr>
        <p:txBody>
          <a:bodyPr lIns="91429" tIns="45714" rIns="91429" bIns="45714" anchor="ctr"/>
          <a:lstStyle>
            <a:lvl1pPr algn="r">
              <a:defRPr sz="1200">
                <a:solidFill>
                  <a:srgbClr val="898989"/>
                </a:solidFill>
                <a:latin typeface="Calibri" charset="0"/>
                <a:ea typeface="Geneva" charset="-128"/>
                <a:cs typeface="+mn-cs"/>
              </a:defRPr>
            </a:lvl1pPr>
          </a:lstStyle>
          <a:p>
            <a:pPr algn="l">
              <a:defRPr/>
            </a:pPr>
            <a:r>
              <a:rPr lang="cs-CZ" dirty="0" err="1" smtClean="0"/>
              <a:t>Page</a:t>
            </a:r>
            <a:r>
              <a:rPr lang="cs-CZ" dirty="0" smtClean="0"/>
              <a:t> </a:t>
            </a:r>
            <a:fld id="{567E6914-E9C3-4673-B47A-CA34FAEDD527}" type="slidenum">
              <a:rPr lang="cs-CZ" smtClean="0"/>
              <a:pPr algn="l">
                <a:defRPr/>
              </a:pPr>
              <a:t>‹#›</a:t>
            </a:fld>
            <a:endParaRPr lang="cs-CZ" dirty="0"/>
          </a:p>
        </p:txBody>
      </p:sp>
    </p:spTree>
  </p:cSld>
  <p:clrMap bg1="lt1" tx1="dk1" bg2="lt2" tx2="dk2" accent1="accent1" accent2="accent2" accent3="accent3" accent4="accent4" accent5="accent5" accent6="accent6" hlink="hlink" folHlink="folHlink"/>
  <p:sldLayoutIdLst>
    <p:sldLayoutId id="2147483833" r:id="rId1"/>
    <p:sldLayoutId id="2147483832" r:id="rId2"/>
    <p:sldLayoutId id="2147483834" r:id="rId3"/>
    <p:sldLayoutId id="2147483835" r:id="rId4"/>
    <p:sldLayoutId id="2147483836" r:id="rId5"/>
  </p:sldLayoutIdLst>
  <p:hf sldNum="0" hdr="0" dt="0"/>
  <p:txStyles>
    <p:titleStyle>
      <a:lvl1pPr algn="l" defTabSz="455613" rtl="0" eaLnBrk="0" fontAlgn="base" hangingPunct="0">
        <a:spcBef>
          <a:spcPct val="0"/>
        </a:spcBef>
        <a:spcAft>
          <a:spcPct val="0"/>
        </a:spcAft>
        <a:defRPr sz="2200" kern="1200">
          <a:solidFill>
            <a:schemeClr val="tx1"/>
          </a:solidFill>
          <a:latin typeface="Arial"/>
          <a:ea typeface="Geneva" charset="-128"/>
          <a:cs typeface="Arial"/>
        </a:defRPr>
      </a:lvl1pPr>
      <a:lvl2pPr algn="l" defTabSz="455613" rtl="0" eaLnBrk="0" fontAlgn="base" hangingPunct="0">
        <a:spcBef>
          <a:spcPct val="0"/>
        </a:spcBef>
        <a:spcAft>
          <a:spcPct val="0"/>
        </a:spcAft>
        <a:defRPr sz="2200">
          <a:solidFill>
            <a:schemeClr val="tx1"/>
          </a:solidFill>
          <a:latin typeface="Arial" pitchFamily="34" charset="0"/>
          <a:ea typeface="Geneva" charset="-128"/>
          <a:cs typeface="Arial" pitchFamily="34" charset="0"/>
        </a:defRPr>
      </a:lvl2pPr>
      <a:lvl3pPr algn="l" defTabSz="455613" rtl="0" eaLnBrk="0" fontAlgn="base" hangingPunct="0">
        <a:spcBef>
          <a:spcPct val="0"/>
        </a:spcBef>
        <a:spcAft>
          <a:spcPct val="0"/>
        </a:spcAft>
        <a:defRPr sz="2200">
          <a:solidFill>
            <a:schemeClr val="tx1"/>
          </a:solidFill>
          <a:latin typeface="Arial" pitchFamily="34" charset="0"/>
          <a:ea typeface="Geneva" charset="-128"/>
          <a:cs typeface="Arial" pitchFamily="34" charset="0"/>
        </a:defRPr>
      </a:lvl3pPr>
      <a:lvl4pPr algn="l" defTabSz="455613" rtl="0" eaLnBrk="0" fontAlgn="base" hangingPunct="0">
        <a:spcBef>
          <a:spcPct val="0"/>
        </a:spcBef>
        <a:spcAft>
          <a:spcPct val="0"/>
        </a:spcAft>
        <a:defRPr sz="2200">
          <a:solidFill>
            <a:schemeClr val="tx1"/>
          </a:solidFill>
          <a:latin typeface="Arial" pitchFamily="34" charset="0"/>
          <a:ea typeface="Geneva" charset="-128"/>
          <a:cs typeface="Arial" pitchFamily="34" charset="0"/>
        </a:defRPr>
      </a:lvl4pPr>
      <a:lvl5pPr algn="l" defTabSz="455613" rtl="0" eaLnBrk="0" fontAlgn="base" hangingPunct="0">
        <a:spcBef>
          <a:spcPct val="0"/>
        </a:spcBef>
        <a:spcAft>
          <a:spcPct val="0"/>
        </a:spcAft>
        <a:defRPr sz="2200">
          <a:solidFill>
            <a:schemeClr val="tx1"/>
          </a:solidFill>
          <a:latin typeface="Arial" pitchFamily="34" charset="0"/>
          <a:ea typeface="Geneva" charset="-128"/>
          <a:cs typeface="Arial" pitchFamily="34" charset="0"/>
        </a:defRPr>
      </a:lvl5pPr>
      <a:lvl6pPr marL="457200" algn="ctr" defTabSz="455613" rtl="0" fontAlgn="base">
        <a:spcBef>
          <a:spcPct val="0"/>
        </a:spcBef>
        <a:spcAft>
          <a:spcPct val="0"/>
        </a:spcAft>
        <a:defRPr sz="4400">
          <a:solidFill>
            <a:schemeClr val="tx1"/>
          </a:solidFill>
          <a:latin typeface="Calibri" charset="0"/>
          <a:ea typeface="Geneva" charset="-128"/>
          <a:cs typeface="Geneva" charset="-128"/>
        </a:defRPr>
      </a:lvl6pPr>
      <a:lvl7pPr marL="914400" algn="ctr" defTabSz="455613" rtl="0" fontAlgn="base">
        <a:spcBef>
          <a:spcPct val="0"/>
        </a:spcBef>
        <a:spcAft>
          <a:spcPct val="0"/>
        </a:spcAft>
        <a:defRPr sz="4400">
          <a:solidFill>
            <a:schemeClr val="tx1"/>
          </a:solidFill>
          <a:latin typeface="Calibri" charset="0"/>
          <a:ea typeface="Geneva" charset="-128"/>
          <a:cs typeface="Geneva" charset="-128"/>
        </a:defRPr>
      </a:lvl7pPr>
      <a:lvl8pPr marL="1371600" algn="ctr" defTabSz="455613" rtl="0" fontAlgn="base">
        <a:spcBef>
          <a:spcPct val="0"/>
        </a:spcBef>
        <a:spcAft>
          <a:spcPct val="0"/>
        </a:spcAft>
        <a:defRPr sz="4400">
          <a:solidFill>
            <a:schemeClr val="tx1"/>
          </a:solidFill>
          <a:latin typeface="Calibri" charset="0"/>
          <a:ea typeface="Geneva" charset="-128"/>
          <a:cs typeface="Geneva" charset="-128"/>
        </a:defRPr>
      </a:lvl8pPr>
      <a:lvl9pPr marL="1828800" algn="ctr" defTabSz="455613" rtl="0" fontAlgn="base">
        <a:spcBef>
          <a:spcPct val="0"/>
        </a:spcBef>
        <a:spcAft>
          <a:spcPct val="0"/>
        </a:spcAft>
        <a:defRPr sz="4400">
          <a:solidFill>
            <a:schemeClr val="tx1"/>
          </a:solidFill>
          <a:latin typeface="Calibri" charset="0"/>
          <a:ea typeface="Geneva" charset="-128"/>
          <a:cs typeface="Geneva" charset="-128"/>
        </a:defRPr>
      </a:lvl9pPr>
    </p:titleStyle>
    <p:bodyStyle>
      <a:lvl1pPr marL="341313" indent="-341313" algn="l" defTabSz="455613" rtl="0" eaLnBrk="0" fontAlgn="base" hangingPunct="0">
        <a:spcBef>
          <a:spcPct val="20000"/>
        </a:spcBef>
        <a:spcAft>
          <a:spcPct val="0"/>
        </a:spcAft>
        <a:buClr>
          <a:schemeClr val="tx2"/>
        </a:buClr>
        <a:buSzPct val="100000"/>
        <a:buFont typeface="Wingdings" pitchFamily="2" charset="2"/>
        <a:buChar char=""/>
        <a:defRPr sz="2200" kern="1200">
          <a:solidFill>
            <a:schemeClr val="tx1"/>
          </a:solidFill>
          <a:latin typeface="Arial"/>
          <a:ea typeface="Geneva" charset="-128"/>
          <a:cs typeface="Arial"/>
        </a:defRPr>
      </a:lvl1pPr>
      <a:lvl2pPr marL="741363" indent="-284163" algn="l" defTabSz="455613" rtl="0" eaLnBrk="0" fontAlgn="base" hangingPunct="0">
        <a:spcBef>
          <a:spcPct val="20000"/>
        </a:spcBef>
        <a:spcAft>
          <a:spcPct val="0"/>
        </a:spcAft>
        <a:buClr>
          <a:srgbClr val="FF0000"/>
        </a:buClr>
        <a:buFont typeface="Arial" pitchFamily="34" charset="0"/>
        <a:buChar char="•"/>
        <a:defRPr sz="2200" kern="1200">
          <a:solidFill>
            <a:schemeClr val="tx1"/>
          </a:solidFill>
          <a:latin typeface="Arial"/>
          <a:ea typeface="Geneva" charset="-128"/>
          <a:cs typeface="Arial"/>
        </a:defRPr>
      </a:lvl2pPr>
      <a:lvl3pPr marL="1141413" indent="-227013" algn="l" defTabSz="455613" rtl="0" eaLnBrk="0" fontAlgn="base" hangingPunct="0">
        <a:spcBef>
          <a:spcPct val="20000"/>
        </a:spcBef>
        <a:spcAft>
          <a:spcPct val="0"/>
        </a:spcAft>
        <a:buClr>
          <a:srgbClr val="FF0000"/>
        </a:buClr>
        <a:buFont typeface="Arial" pitchFamily="34" charset="0"/>
        <a:buChar char="•"/>
        <a:defRPr kern="1200">
          <a:solidFill>
            <a:schemeClr val="tx1"/>
          </a:solidFill>
          <a:latin typeface="Arial"/>
          <a:ea typeface="MS PGothic" pitchFamily="34" charset="-128"/>
          <a:cs typeface="Arial"/>
        </a:defRPr>
      </a:lvl3pPr>
      <a:lvl4pPr marL="1600200" indent="-228600" algn="l" defTabSz="455613" rtl="0" eaLnBrk="0" fontAlgn="base" hangingPunct="0">
        <a:spcBef>
          <a:spcPct val="20000"/>
        </a:spcBef>
        <a:spcAft>
          <a:spcPct val="0"/>
        </a:spcAft>
        <a:buFont typeface="Wingdings" pitchFamily="2" charset="2"/>
        <a:defRPr sz="2000" kern="1200">
          <a:solidFill>
            <a:schemeClr val="tx1"/>
          </a:solidFill>
          <a:latin typeface="Arial" pitchFamily="34" charset="0"/>
          <a:ea typeface="Arial" pitchFamily="34" charset="0"/>
          <a:cs typeface="Arial" pitchFamily="34" charset="0"/>
        </a:defRPr>
      </a:lvl4pPr>
      <a:lvl5pPr marL="2055813" indent="-227013" algn="l" defTabSz="455613" rtl="0" eaLnBrk="0" fontAlgn="base" hangingPunct="0">
        <a:spcBef>
          <a:spcPct val="20000"/>
        </a:spcBef>
        <a:spcAft>
          <a:spcPct val="0"/>
        </a:spcAft>
        <a:buClr>
          <a:srgbClr val="FF0000"/>
        </a:buClr>
        <a:buFont typeface="Arial" pitchFamily="34" charset="0"/>
        <a:buChar char="»"/>
        <a:defRPr kern="1200">
          <a:solidFill>
            <a:schemeClr val="tx1"/>
          </a:solidFill>
          <a:latin typeface="Arial"/>
          <a:ea typeface="MS PGothic" pitchFamily="34"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List_aplikace_Microsoft_Excel_97_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066800" y="3886200"/>
            <a:ext cx="7391400" cy="711200"/>
          </a:xfrm>
        </p:spPr>
        <p:txBody>
          <a:bodyPr>
            <a:normAutofit fontScale="90000"/>
          </a:bodyPr>
          <a:lstStyle/>
          <a:p>
            <a:r>
              <a:rPr lang="en-GB" sz="2700" dirty="0" err="1" smtClean="0">
                <a:latin typeface="Arial" pitchFamily="34" charset="0"/>
                <a:ea typeface="Geneva"/>
                <a:cs typeface="Arial" pitchFamily="34" charset="0"/>
              </a:rPr>
              <a:t>Mitas</a:t>
            </a:r>
            <a:r>
              <a:rPr lang="en-GB" sz="2700" dirty="0" smtClean="0">
                <a:latin typeface="Arial" pitchFamily="34" charset="0"/>
                <a:ea typeface="Geneva"/>
                <a:cs typeface="Arial" pitchFamily="34" charset="0"/>
              </a:rPr>
              <a:t>:</a:t>
            </a:r>
            <a:r>
              <a:rPr lang="cs-CZ" sz="2700" dirty="0" smtClean="0">
                <a:latin typeface="Arial" pitchFamily="34" charset="0"/>
                <a:ea typeface="Geneva"/>
                <a:cs typeface="Arial" pitchFamily="34" charset="0"/>
              </a:rPr>
              <a:t> </a:t>
            </a:r>
            <a:r>
              <a:rPr lang="cs-CZ" sz="2700" u="sng" kern="0" dirty="0" err="1"/>
              <a:t>North</a:t>
            </a:r>
            <a:r>
              <a:rPr lang="cs-CZ" sz="2700" u="sng" kern="0" dirty="0"/>
              <a:t> </a:t>
            </a:r>
            <a:r>
              <a:rPr lang="cs-CZ" sz="2700" u="sng" kern="0" dirty="0" err="1"/>
              <a:t>American</a:t>
            </a:r>
            <a:r>
              <a:rPr lang="cs-CZ" sz="2700" u="sng" kern="0" dirty="0"/>
              <a:t> </a:t>
            </a:r>
            <a:r>
              <a:rPr lang="cs-CZ" sz="2700" u="sng" kern="0" dirty="0" err="1"/>
              <a:t>production</a:t>
            </a:r>
            <a:r>
              <a:rPr lang="cs-CZ" sz="2700" u="sng" kern="0" dirty="0"/>
              <a:t> </a:t>
            </a:r>
            <a:r>
              <a:rPr lang="cs-CZ" sz="2700" u="sng" kern="0" dirty="0" err="1" smtClean="0"/>
              <a:t>basis</a:t>
            </a:r>
            <a:r>
              <a:rPr lang="cs-CZ" sz="2700" u="sng" kern="0" dirty="0" smtClean="0"/>
              <a:t>-</a:t>
            </a:r>
            <a:r>
              <a:rPr lang="cs-CZ" sz="2700" u="sng" kern="0" dirty="0"/>
              <a:t> </a:t>
            </a:r>
            <a:r>
              <a:rPr lang="cs-CZ" sz="2700" u="sng" kern="0" dirty="0" err="1" smtClean="0"/>
              <a:t>agro</a:t>
            </a:r>
            <a:r>
              <a:rPr lang="cs-CZ" sz="2700" u="sng" kern="0" dirty="0" smtClean="0"/>
              <a:t> </a:t>
            </a:r>
            <a:r>
              <a:rPr lang="cs-CZ" sz="2700" u="sng" kern="0" dirty="0" err="1" smtClean="0"/>
              <a:t>tire</a:t>
            </a:r>
            <a:r>
              <a:rPr lang="cs-CZ" sz="2700" u="sng" kern="0" dirty="0" smtClean="0"/>
              <a:t/>
            </a:r>
            <a:br>
              <a:rPr lang="cs-CZ" sz="2700" u="sng" kern="0" dirty="0" smtClean="0"/>
            </a:br>
            <a:r>
              <a:rPr lang="cs-CZ" sz="2700" kern="0" dirty="0"/>
              <a:t> </a:t>
            </a:r>
            <a:r>
              <a:rPr lang="cs-CZ" sz="2700" kern="0" dirty="0" smtClean="0"/>
              <a:t>          </a:t>
            </a:r>
            <a:r>
              <a:rPr lang="cs-CZ" sz="2700" kern="0" dirty="0"/>
              <a:t> </a:t>
            </a:r>
            <a:r>
              <a:rPr lang="cs-CZ" sz="2700" u="sng" kern="0" dirty="0" err="1" smtClean="0"/>
              <a:t>production</a:t>
            </a:r>
            <a:r>
              <a:rPr lang="cs-CZ" sz="2700" u="sng" kern="0" dirty="0" smtClean="0"/>
              <a:t> </a:t>
            </a:r>
            <a:r>
              <a:rPr lang="cs-CZ" sz="2700" u="sng" kern="0" dirty="0" err="1"/>
              <a:t>facility</a:t>
            </a:r>
            <a:r>
              <a:rPr lang="en-US" u="sng" kern="0" dirty="0"/>
              <a:t/>
            </a:r>
            <a:br>
              <a:rPr lang="en-US" u="sng" kern="0" dirty="0"/>
            </a:br>
            <a:endParaRPr lang="en-GB" dirty="0" smtClean="0">
              <a:latin typeface="Arial" pitchFamily="34" charset="0"/>
              <a:ea typeface="Geneva"/>
              <a:cs typeface="Arial" pitchFamily="34" charset="0"/>
            </a:endParaRPr>
          </a:p>
        </p:txBody>
      </p:sp>
      <p:sp>
        <p:nvSpPr>
          <p:cNvPr id="5123" name="Podnadpis 4"/>
          <p:cNvSpPr>
            <a:spLocks noGrp="1"/>
          </p:cNvSpPr>
          <p:nvPr>
            <p:ph type="subTitle" idx="1"/>
          </p:nvPr>
        </p:nvSpPr>
        <p:spPr>
          <a:xfrm>
            <a:off x="1066800" y="5273526"/>
            <a:ext cx="7969696" cy="747762"/>
          </a:xfrm>
        </p:spPr>
        <p:txBody>
          <a:bodyPr/>
          <a:lstStyle/>
          <a:p>
            <a:pPr>
              <a:buFont typeface="Wingdings" pitchFamily="2" charset="2"/>
              <a:buNone/>
            </a:pPr>
            <a:r>
              <a:rPr lang="en-US" dirty="0" err="1" smtClean="0">
                <a:latin typeface="Arial" pitchFamily="34" charset="0"/>
                <a:ea typeface="Geneva"/>
                <a:cs typeface="Arial" pitchFamily="34" charset="0"/>
              </a:rPr>
              <a:t>Chicago,IL</a:t>
            </a:r>
            <a:r>
              <a:rPr lang="en-US" dirty="0" smtClean="0">
                <a:latin typeface="Arial" pitchFamily="34" charset="0"/>
                <a:ea typeface="Geneva"/>
                <a:cs typeface="Arial" pitchFamily="34" charset="0"/>
              </a:rPr>
              <a:t> </a:t>
            </a:r>
            <a:r>
              <a:rPr lang="cs-CZ" dirty="0" smtClean="0">
                <a:latin typeface="Arial" pitchFamily="34" charset="0"/>
                <a:ea typeface="Geneva"/>
                <a:cs typeface="Arial" pitchFamily="34" charset="0"/>
              </a:rPr>
              <a:t> </a:t>
            </a:r>
            <a:r>
              <a:rPr lang="en-US" dirty="0" smtClean="0">
                <a:latin typeface="Arial" pitchFamily="34" charset="0"/>
                <a:ea typeface="Geneva"/>
                <a:cs typeface="Arial" pitchFamily="34" charset="0"/>
              </a:rPr>
              <a:t>  Ma</a:t>
            </a:r>
            <a:r>
              <a:rPr lang="cs-CZ" dirty="0" smtClean="0">
                <a:latin typeface="Arial" pitchFamily="34" charset="0"/>
                <a:ea typeface="Geneva"/>
                <a:cs typeface="Arial" pitchFamily="34" charset="0"/>
              </a:rPr>
              <a:t>y</a:t>
            </a:r>
            <a:r>
              <a:rPr lang="en-US" dirty="0" smtClean="0">
                <a:latin typeface="Arial" pitchFamily="34" charset="0"/>
                <a:ea typeface="Geneva"/>
                <a:cs typeface="Arial" pitchFamily="34" charset="0"/>
              </a:rPr>
              <a:t> </a:t>
            </a:r>
            <a:r>
              <a:rPr lang="en-GB" dirty="0" smtClean="0">
                <a:latin typeface="Arial" pitchFamily="34" charset="0"/>
                <a:ea typeface="Geneva"/>
                <a:cs typeface="Arial" pitchFamily="34" charset="0"/>
              </a:rPr>
              <a:t>201</a:t>
            </a:r>
            <a:r>
              <a:rPr lang="en-US" dirty="0">
                <a:latin typeface="Arial" pitchFamily="34" charset="0"/>
                <a:ea typeface="Geneva"/>
                <a:cs typeface="Arial" pitchFamily="34" charset="0"/>
              </a:rPr>
              <a:t>6</a:t>
            </a:r>
            <a:endParaRPr lang="en-GB" dirty="0" smtClean="0">
              <a:latin typeface="Arial" pitchFamily="34" charset="0"/>
              <a:ea typeface="Geneva"/>
              <a:cs typeface="Arial" pitchFamily="34" charset="0"/>
            </a:endParaRPr>
          </a:p>
          <a:p>
            <a:pPr>
              <a:buFont typeface="Wingdings" pitchFamily="2" charset="2"/>
              <a:buNone/>
            </a:pPr>
            <a:r>
              <a:rPr lang="cs-CZ" dirty="0" smtClean="0">
                <a:latin typeface="Arial" pitchFamily="34" charset="0"/>
                <a:ea typeface="Geneva"/>
                <a:cs typeface="Arial" pitchFamily="34" charset="0"/>
              </a:rPr>
              <a:t>Vladimír </a:t>
            </a:r>
            <a:r>
              <a:rPr lang="cs-CZ" dirty="0" smtClean="0">
                <a:latin typeface="Arial" pitchFamily="34" charset="0"/>
                <a:ea typeface="Geneva"/>
                <a:cs typeface="Arial" pitchFamily="34" charset="0"/>
              </a:rPr>
              <a:t>Dušánek –</a:t>
            </a:r>
            <a:r>
              <a:rPr lang="cs-CZ" sz="1400" dirty="0" err="1" smtClean="0">
                <a:latin typeface="Arial" pitchFamily="34" charset="0"/>
                <a:ea typeface="Geneva"/>
                <a:cs typeface="Arial" pitchFamily="34" charset="0"/>
              </a:rPr>
              <a:t>VicePresident</a:t>
            </a:r>
            <a:r>
              <a:rPr lang="cs-CZ" sz="1400" dirty="0" smtClean="0">
                <a:latin typeface="Arial" pitchFamily="34" charset="0"/>
                <a:ea typeface="Geneva"/>
                <a:cs typeface="Arial" pitchFamily="34" charset="0"/>
              </a:rPr>
              <a:t>, CFO/</a:t>
            </a:r>
            <a:r>
              <a:rPr lang="cs-CZ" sz="1400" dirty="0" err="1" smtClean="0">
                <a:latin typeface="Arial" pitchFamily="34" charset="0"/>
                <a:ea typeface="Geneva"/>
                <a:cs typeface="Arial" pitchFamily="34" charset="0"/>
              </a:rPr>
              <a:t>treasurer</a:t>
            </a:r>
            <a:r>
              <a:rPr lang="cs-CZ" sz="1400" dirty="0" smtClean="0">
                <a:latin typeface="Arial" pitchFamily="34" charset="0"/>
                <a:ea typeface="Geneva"/>
                <a:cs typeface="Arial" pitchFamily="34" charset="0"/>
              </a:rPr>
              <a:t>, </a:t>
            </a:r>
            <a:r>
              <a:rPr lang="cs-CZ" sz="1400" b="1" dirty="0" smtClean="0">
                <a:latin typeface="Arial" pitchFamily="34" charset="0"/>
                <a:ea typeface="Geneva"/>
                <a:cs typeface="Arial" pitchFamily="34" charset="0"/>
              </a:rPr>
              <a:t>US-</a:t>
            </a:r>
            <a:r>
              <a:rPr lang="cs-CZ" sz="1400" b="1" dirty="0" err="1" smtClean="0">
                <a:latin typeface="Arial" pitchFamily="34" charset="0"/>
                <a:ea typeface="Geneva"/>
                <a:cs typeface="Arial" pitchFamily="34" charset="0"/>
              </a:rPr>
              <a:t>project</a:t>
            </a:r>
            <a:r>
              <a:rPr lang="cs-CZ" sz="1400" b="1" dirty="0" smtClean="0">
                <a:latin typeface="Arial" pitchFamily="34" charset="0"/>
                <a:ea typeface="Geneva"/>
                <a:cs typeface="Arial" pitchFamily="34" charset="0"/>
              </a:rPr>
              <a:t> </a:t>
            </a:r>
            <a:r>
              <a:rPr lang="cs-CZ" sz="1400" b="1" dirty="0" err="1" smtClean="0">
                <a:latin typeface="Arial" pitchFamily="34" charset="0"/>
                <a:ea typeface="Geneva"/>
                <a:cs typeface="Arial" pitchFamily="34" charset="0"/>
              </a:rPr>
              <a:t>director</a:t>
            </a:r>
            <a:endParaRPr lang="cs-CZ" sz="1400" b="1" dirty="0" smtClean="0">
              <a:latin typeface="Arial" pitchFamily="34" charset="0"/>
              <a:ea typeface="Geneva"/>
              <a:cs typeface="Arial" pitchFamily="34" charset="0"/>
            </a:endParaRPr>
          </a:p>
          <a:p>
            <a:pPr>
              <a:buFont typeface="Wingdings" pitchFamily="2" charset="2"/>
              <a:buNone/>
            </a:pPr>
            <a:endParaRPr lang="en-GB" dirty="0" smtClean="0">
              <a:latin typeface="Arial" pitchFamily="34" charset="0"/>
              <a:ea typeface="Genev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710227"/>
            <a:ext cx="7772400" cy="733425"/>
          </a:xfrm>
          <a:prstGeom prst="rect">
            <a:avLst/>
          </a:prstGeom>
        </p:spPr>
        <p:txBody>
          <a:bodyPr/>
          <a:lstStyle/>
          <a:p>
            <a:pPr>
              <a:defRPr/>
            </a:pPr>
            <a:r>
              <a:rPr lang="en-US" sz="1600" kern="0" dirty="0" smtClean="0">
                <a:solidFill>
                  <a:schemeClr val="tx2"/>
                </a:solidFill>
                <a:latin typeface="Arial" charset="0"/>
                <a:ea typeface="ＭＳ Ｐゴシック" pitchFamily="80" charset="-128"/>
              </a:rPr>
              <a:t> </a:t>
            </a:r>
            <a:r>
              <a:rPr lang="en-US" sz="1600" kern="0" dirty="0">
                <a:solidFill>
                  <a:schemeClr val="tx2"/>
                </a:solidFill>
                <a:latin typeface="+mj-lt"/>
                <a:ea typeface="+mj-ea"/>
                <a:cs typeface="+mj-cs"/>
              </a:rPr>
              <a:t/>
            </a:r>
            <a:br>
              <a:rPr lang="en-US" sz="1600" kern="0" dirty="0">
                <a:solidFill>
                  <a:schemeClr val="tx2"/>
                </a:solidFill>
                <a:latin typeface="+mj-lt"/>
                <a:ea typeface="+mj-ea"/>
                <a:cs typeface="+mj-cs"/>
              </a:rPr>
            </a:br>
            <a:r>
              <a:rPr lang="cs-CZ" sz="2000" b="1" kern="0" dirty="0">
                <a:latin typeface="+mj-lt"/>
                <a:ea typeface="+mj-ea"/>
                <a:cs typeface="+mj-cs"/>
              </a:rPr>
              <a:t>l</a:t>
            </a:r>
            <a:r>
              <a:rPr lang="en-US" sz="2000" b="1" kern="0" dirty="0" err="1" smtClean="0">
                <a:latin typeface="+mj-lt"/>
                <a:ea typeface="+mj-ea"/>
                <a:cs typeface="+mj-cs"/>
              </a:rPr>
              <a:t>ocation</a:t>
            </a:r>
            <a:r>
              <a:rPr lang="cs-CZ" sz="2000" b="1" kern="0" dirty="0" smtClean="0">
                <a:latin typeface="+mj-lt"/>
                <a:ea typeface="+mj-ea"/>
                <a:cs typeface="+mj-cs"/>
              </a:rPr>
              <a:t>…..</a:t>
            </a:r>
            <a:endParaRPr lang="en-US" sz="2000" b="1" kern="0" dirty="0">
              <a:latin typeface="+mj-lt"/>
              <a:ea typeface="+mj-ea"/>
              <a:cs typeface="+mj-cs"/>
            </a:endParaRPr>
          </a:p>
        </p:txBody>
      </p:sp>
      <p:sp>
        <p:nvSpPr>
          <p:cNvPr id="4101" name="AutoShape 16"/>
          <p:cNvSpPr>
            <a:spLocks noChangeAspect="1" noChangeArrowheads="1" noTextEdit="1"/>
          </p:cNvSpPr>
          <p:nvPr/>
        </p:nvSpPr>
        <p:spPr bwMode="auto">
          <a:xfrm>
            <a:off x="1127125" y="3721100"/>
            <a:ext cx="6397625"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 name="Rectangle 3"/>
          <p:cNvSpPr txBox="1">
            <a:spLocks noChangeArrowheads="1"/>
          </p:cNvSpPr>
          <p:nvPr/>
        </p:nvSpPr>
        <p:spPr bwMode="auto">
          <a:xfrm>
            <a:off x="1433512" y="1327150"/>
            <a:ext cx="2833688" cy="290513"/>
          </a:xfrm>
          <a:prstGeom prst="rect">
            <a:avLst/>
          </a:prstGeom>
          <a:noFill/>
          <a:ln w="9525">
            <a:noFill/>
            <a:miter lim="800000"/>
            <a:headEnd/>
            <a:tailEnd/>
          </a:ln>
        </p:spPr>
        <p:txBody>
          <a:bodyPr/>
          <a:lstStyle/>
          <a:p>
            <a:pPr marL="342900" indent="-342900">
              <a:spcBef>
                <a:spcPts val="200"/>
              </a:spcBef>
              <a:buClr>
                <a:schemeClr val="accent1"/>
              </a:buClr>
              <a:defRPr/>
            </a:pPr>
            <a:r>
              <a:rPr lang="en-US" sz="1600" b="1" kern="0" dirty="0"/>
              <a:t>Crop yield map</a:t>
            </a:r>
            <a:r>
              <a:rPr lang="cs-CZ" sz="1600" b="1" kern="0" dirty="0"/>
              <a:t> </a:t>
            </a:r>
            <a:r>
              <a:rPr lang="en-US" sz="1600" b="1" kern="0" dirty="0"/>
              <a:t>of USA</a:t>
            </a:r>
            <a:endParaRPr lang="en-GB" sz="1600" b="1" kern="0" dirty="0"/>
          </a:p>
        </p:txBody>
      </p:sp>
      <p:sp>
        <p:nvSpPr>
          <p:cNvPr id="9" name="Rectangle 3"/>
          <p:cNvSpPr txBox="1">
            <a:spLocks noChangeArrowheads="1"/>
          </p:cNvSpPr>
          <p:nvPr/>
        </p:nvSpPr>
        <p:spPr bwMode="auto">
          <a:xfrm>
            <a:off x="4673600" y="1327150"/>
            <a:ext cx="4092575" cy="269875"/>
          </a:xfrm>
          <a:prstGeom prst="rect">
            <a:avLst/>
          </a:prstGeom>
          <a:noFill/>
          <a:ln w="9525">
            <a:noFill/>
            <a:miter lim="800000"/>
            <a:headEnd/>
            <a:tailEnd/>
          </a:ln>
        </p:spPr>
        <p:txBody>
          <a:bodyPr/>
          <a:lstStyle/>
          <a:p>
            <a:pPr marL="342900" indent="-342900">
              <a:spcBef>
                <a:spcPts val="200"/>
              </a:spcBef>
              <a:buClr>
                <a:schemeClr val="accent1"/>
              </a:buClr>
              <a:defRPr/>
            </a:pPr>
            <a:r>
              <a:rPr lang="cs-CZ" sz="1600" b="1" kern="0" dirty="0" err="1"/>
              <a:t>Originaly</a:t>
            </a:r>
            <a:r>
              <a:rPr lang="cs-CZ" sz="1600" b="1" kern="0" dirty="0"/>
              <a:t>  </a:t>
            </a:r>
            <a:r>
              <a:rPr lang="cs-CZ" sz="1600" b="1" kern="0" dirty="0" err="1"/>
              <a:t>considered</a:t>
            </a:r>
            <a:r>
              <a:rPr lang="cs-CZ" sz="1600" b="1" kern="0" dirty="0"/>
              <a:t> </a:t>
            </a:r>
            <a:r>
              <a:rPr lang="cs-CZ" sz="1600" b="1" kern="0" dirty="0" err="1"/>
              <a:t>facilities</a:t>
            </a:r>
            <a:r>
              <a:rPr lang="en-US" sz="1600" b="1" kern="0" dirty="0"/>
              <a:t> in USA</a:t>
            </a:r>
            <a:endParaRPr lang="en-GB" sz="1600" b="1" kern="0" dirty="0"/>
          </a:p>
        </p:txBody>
      </p:sp>
      <p:sp>
        <p:nvSpPr>
          <p:cNvPr id="26"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sp>
        <p:nvSpPr>
          <p:cNvPr id="4105" name="Rectangle 3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p>
        </p:txBody>
      </p:sp>
      <p:grpSp>
        <p:nvGrpSpPr>
          <p:cNvPr id="4106" name="Group 26"/>
          <p:cNvGrpSpPr>
            <a:grpSpLocks/>
          </p:cNvGrpSpPr>
          <p:nvPr/>
        </p:nvGrpSpPr>
        <p:grpSpPr bwMode="auto">
          <a:xfrm>
            <a:off x="4325937" y="2162175"/>
            <a:ext cx="4594227" cy="3273425"/>
            <a:chOff x="1355" y="11431"/>
            <a:chExt cx="4531" cy="3027"/>
          </a:xfrm>
        </p:grpSpPr>
        <p:graphicFrame>
          <p:nvGraphicFramePr>
            <p:cNvPr id="4098" name="Object 4"/>
            <p:cNvGraphicFramePr>
              <a:graphicFrameLocks noChangeAspect="1"/>
            </p:cNvGraphicFramePr>
            <p:nvPr/>
          </p:nvGraphicFramePr>
          <p:xfrm>
            <a:off x="1355" y="11431"/>
            <a:ext cx="4531" cy="3027"/>
          </p:xfrm>
          <a:graphic>
            <a:graphicData uri="http://schemas.openxmlformats.org/presentationml/2006/ole">
              <mc:AlternateContent xmlns:mc="http://schemas.openxmlformats.org/markup-compatibility/2006">
                <mc:Choice xmlns:v="urn:schemas-microsoft-com:vml" Requires="v">
                  <p:oleObj spid="_x0000_s61521" r:id="rId3" imgW="5619048" imgH="3561905" progId="Unknown">
                    <p:embed/>
                  </p:oleObj>
                </mc:Choice>
                <mc:Fallback>
                  <p:oleObj r:id="rId3" imgW="5619048" imgH="3561905"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 y="11431"/>
                          <a:ext cx="4531" cy="3027"/>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4111" name="Oval 30"/>
            <p:cNvSpPr>
              <a:spLocks noChangeArrowheads="1"/>
            </p:cNvSpPr>
            <p:nvPr/>
          </p:nvSpPr>
          <p:spPr bwMode="auto">
            <a:xfrm>
              <a:off x="3826" y="12387"/>
              <a:ext cx="143" cy="143"/>
            </a:xfrm>
            <a:prstGeom prst="ellipse">
              <a:avLst/>
            </a:prstGeom>
            <a:solidFill>
              <a:srgbClr val="FF0000"/>
            </a:solidFill>
            <a:ln w="9525">
              <a:solidFill>
                <a:srgbClr val="000000"/>
              </a:solidFill>
              <a:round/>
              <a:headEnd/>
              <a:tailEnd/>
            </a:ln>
          </p:spPr>
          <p:txBody>
            <a:bodyPr/>
            <a:lstStyle/>
            <a:p>
              <a:endParaRPr lang="cs-CZ"/>
            </a:p>
          </p:txBody>
        </p:sp>
        <p:sp>
          <p:nvSpPr>
            <p:cNvPr id="4112" name="Oval 29"/>
            <p:cNvSpPr>
              <a:spLocks noChangeArrowheads="1"/>
            </p:cNvSpPr>
            <p:nvPr/>
          </p:nvSpPr>
          <p:spPr bwMode="auto">
            <a:xfrm>
              <a:off x="3459" y="13641"/>
              <a:ext cx="162" cy="139"/>
            </a:xfrm>
            <a:prstGeom prst="ellipse">
              <a:avLst/>
            </a:prstGeom>
            <a:solidFill>
              <a:srgbClr val="FFFF00"/>
            </a:solidFill>
            <a:ln w="9525">
              <a:solidFill>
                <a:srgbClr val="000000"/>
              </a:solidFill>
              <a:round/>
              <a:headEnd/>
              <a:tailEnd/>
            </a:ln>
          </p:spPr>
          <p:txBody>
            <a:bodyPr/>
            <a:lstStyle/>
            <a:p>
              <a:endParaRPr lang="cs-CZ"/>
            </a:p>
          </p:txBody>
        </p:sp>
        <p:sp>
          <p:nvSpPr>
            <p:cNvPr id="4113" name="Oval 28"/>
            <p:cNvSpPr>
              <a:spLocks noChangeArrowheads="1"/>
            </p:cNvSpPr>
            <p:nvPr/>
          </p:nvSpPr>
          <p:spPr bwMode="auto">
            <a:xfrm>
              <a:off x="4224" y="12938"/>
              <a:ext cx="195" cy="171"/>
            </a:xfrm>
            <a:prstGeom prst="ellipse">
              <a:avLst/>
            </a:prstGeom>
            <a:solidFill>
              <a:srgbClr val="FFC000"/>
            </a:solidFill>
            <a:ln w="9525">
              <a:solidFill>
                <a:srgbClr val="000000"/>
              </a:solidFill>
              <a:round/>
              <a:headEnd/>
              <a:tailEnd/>
            </a:ln>
          </p:spPr>
          <p:txBody>
            <a:bodyPr/>
            <a:lstStyle/>
            <a:p>
              <a:endParaRPr lang="cs-CZ"/>
            </a:p>
          </p:txBody>
        </p:sp>
        <p:sp>
          <p:nvSpPr>
            <p:cNvPr id="4114" name="Oval 27"/>
            <p:cNvSpPr>
              <a:spLocks noChangeArrowheads="1"/>
            </p:cNvSpPr>
            <p:nvPr/>
          </p:nvSpPr>
          <p:spPr bwMode="auto">
            <a:xfrm>
              <a:off x="4563" y="13498"/>
              <a:ext cx="143" cy="143"/>
            </a:xfrm>
            <a:prstGeom prst="ellipse">
              <a:avLst/>
            </a:prstGeom>
            <a:solidFill>
              <a:srgbClr val="0070C0"/>
            </a:solidFill>
            <a:ln w="9525">
              <a:solidFill>
                <a:srgbClr val="000000"/>
              </a:solidFill>
              <a:round/>
              <a:headEnd/>
              <a:tailEnd/>
            </a:ln>
          </p:spPr>
          <p:txBody>
            <a:bodyPr/>
            <a:lstStyle/>
            <a:p>
              <a:endParaRPr lang="cs-CZ"/>
            </a:p>
          </p:txBody>
        </p:sp>
      </p:grpSp>
      <p:pic>
        <p:nvPicPr>
          <p:cNvPr id="4107" name="obrázek 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87775" y="4848225"/>
            <a:ext cx="24098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obrázek 7" descr="USA map harvested cropla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504" y="1604963"/>
            <a:ext cx="4247009"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9" name="Elipsa 24"/>
          <p:cNvSpPr>
            <a:spLocks noChangeArrowheads="1"/>
          </p:cNvSpPr>
          <p:nvPr/>
        </p:nvSpPr>
        <p:spPr bwMode="auto">
          <a:xfrm>
            <a:off x="1814513" y="1727200"/>
            <a:ext cx="1465262" cy="3411538"/>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cs-CZ"/>
          </a:p>
        </p:txBody>
      </p:sp>
      <p:pic>
        <p:nvPicPr>
          <p:cNvPr id="4110" name="obrázek 2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4660900"/>
            <a:ext cx="18875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830137"/>
      </p:ext>
    </p:extLst>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681037"/>
            <a:ext cx="7772400" cy="733425"/>
          </a:xfrm>
          <a:prstGeom prst="rect">
            <a:avLst/>
          </a:prstGeom>
        </p:spPr>
        <p:txBody>
          <a:bodyPr/>
          <a:lstStyle/>
          <a:p>
            <a:pPr>
              <a:defRPr/>
            </a:pPr>
            <a:endParaRPr lang="cs-CZ" sz="1600" kern="0" dirty="0">
              <a:solidFill>
                <a:schemeClr val="tx2"/>
              </a:solidFill>
              <a:latin typeface="+mj-lt"/>
              <a:ea typeface="+mj-ea"/>
              <a:cs typeface="+mj-cs"/>
            </a:endParaRPr>
          </a:p>
          <a:p>
            <a:pPr>
              <a:defRPr/>
            </a:pPr>
            <a:r>
              <a:rPr lang="cs-CZ" b="1" kern="0" dirty="0" smtClean="0">
                <a:ea typeface="+mj-ea"/>
                <a:cs typeface="Arial" pitchFamily="34" charset="0"/>
              </a:rPr>
              <a:t>l</a:t>
            </a:r>
            <a:r>
              <a:rPr lang="en-US" b="1" kern="0" dirty="0" err="1" smtClean="0">
                <a:ea typeface="+mj-ea"/>
                <a:cs typeface="Arial" pitchFamily="34" charset="0"/>
              </a:rPr>
              <a:t>ocation</a:t>
            </a:r>
            <a:r>
              <a:rPr lang="en-US" b="1" kern="0" dirty="0" smtClean="0">
                <a:ea typeface="+mj-ea"/>
                <a:cs typeface="Arial" pitchFamily="34" charset="0"/>
              </a:rPr>
              <a:t> </a:t>
            </a:r>
            <a:r>
              <a:rPr lang="en-US" b="1" kern="0" dirty="0">
                <a:ea typeface="+mj-ea"/>
                <a:cs typeface="Arial" pitchFamily="34" charset="0"/>
              </a:rPr>
              <a:t>– </a:t>
            </a:r>
            <a:r>
              <a:rPr lang="cs-CZ" b="1" kern="0" dirty="0" err="1">
                <a:ea typeface="+mj-ea"/>
                <a:cs typeface="Arial" pitchFamily="34" charset="0"/>
              </a:rPr>
              <a:t>finally</a:t>
            </a:r>
            <a:r>
              <a:rPr lang="cs-CZ" b="1" kern="0" dirty="0">
                <a:ea typeface="+mj-ea"/>
                <a:cs typeface="Arial" pitchFamily="34" charset="0"/>
              </a:rPr>
              <a:t> </a:t>
            </a:r>
            <a:r>
              <a:rPr lang="cs-CZ" b="1" kern="0" dirty="0" err="1">
                <a:ea typeface="+mj-ea"/>
                <a:cs typeface="Arial" pitchFamily="34" charset="0"/>
              </a:rPr>
              <a:t>selected</a:t>
            </a:r>
            <a:r>
              <a:rPr lang="cs-CZ" b="1" kern="0" dirty="0">
                <a:ea typeface="+mj-ea"/>
                <a:cs typeface="Arial" pitchFamily="34" charset="0"/>
              </a:rPr>
              <a:t> </a:t>
            </a:r>
            <a:r>
              <a:rPr lang="cs-CZ" b="1" kern="0" dirty="0" smtClean="0">
                <a:ea typeface="+mj-ea"/>
                <a:cs typeface="Arial" pitchFamily="34" charset="0"/>
              </a:rPr>
              <a:t>area…. .</a:t>
            </a:r>
            <a:endParaRPr lang="en-US" b="1" kern="0" dirty="0">
              <a:ea typeface="+mj-ea"/>
              <a:cs typeface="Arial" pitchFamily="34" charset="0"/>
            </a:endParaRPr>
          </a:p>
        </p:txBody>
      </p:sp>
      <p:pic>
        <p:nvPicPr>
          <p:cNvPr id="5124" name="obrázek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975" y="3098800"/>
            <a:ext cx="352583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obrázek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5600" y="2317750"/>
            <a:ext cx="468947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grpSp>
        <p:nvGrpSpPr>
          <p:cNvPr id="5128" name="Group 26"/>
          <p:cNvGrpSpPr>
            <a:grpSpLocks/>
          </p:cNvGrpSpPr>
          <p:nvPr/>
        </p:nvGrpSpPr>
        <p:grpSpPr bwMode="auto">
          <a:xfrm>
            <a:off x="428625" y="1814513"/>
            <a:ext cx="8377238" cy="3386137"/>
            <a:chOff x="-24487" y="4012"/>
            <a:chExt cx="29193" cy="9768"/>
          </a:xfrm>
        </p:grpSpPr>
        <p:graphicFrame>
          <p:nvGraphicFramePr>
            <p:cNvPr id="5122" name="Object 4"/>
            <p:cNvGraphicFramePr>
              <a:graphicFrameLocks noChangeAspect="1"/>
            </p:cNvGraphicFramePr>
            <p:nvPr/>
          </p:nvGraphicFramePr>
          <p:xfrm>
            <a:off x="-24487" y="4012"/>
            <a:ext cx="5427" cy="3626"/>
          </p:xfrm>
          <a:graphic>
            <a:graphicData uri="http://schemas.openxmlformats.org/presentationml/2006/ole">
              <mc:AlternateContent xmlns:mc="http://schemas.openxmlformats.org/markup-compatibility/2006">
                <mc:Choice xmlns:v="urn:schemas-microsoft-com:vml" Requires="v">
                  <p:oleObj spid="_x0000_s62545" r:id="rId5" imgW="5619048" imgH="3561905" progId="Unknown">
                    <p:embed/>
                  </p:oleObj>
                </mc:Choice>
                <mc:Fallback>
                  <p:oleObj r:id="rId5" imgW="5619048" imgH="3561905"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7" y="4012"/>
                          <a:ext cx="5427" cy="3626"/>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5130" name="Oval 30"/>
            <p:cNvSpPr>
              <a:spLocks noChangeArrowheads="1"/>
            </p:cNvSpPr>
            <p:nvPr/>
          </p:nvSpPr>
          <p:spPr bwMode="auto">
            <a:xfrm>
              <a:off x="3826" y="12387"/>
              <a:ext cx="143" cy="143"/>
            </a:xfrm>
            <a:prstGeom prst="ellipse">
              <a:avLst/>
            </a:prstGeom>
            <a:solidFill>
              <a:srgbClr val="FF0000"/>
            </a:solidFill>
            <a:ln w="9525">
              <a:solidFill>
                <a:srgbClr val="000000"/>
              </a:solidFill>
              <a:round/>
              <a:headEnd/>
              <a:tailEnd/>
            </a:ln>
          </p:spPr>
          <p:txBody>
            <a:bodyPr/>
            <a:lstStyle/>
            <a:p>
              <a:endParaRPr lang="cs-CZ"/>
            </a:p>
          </p:txBody>
        </p:sp>
        <p:sp>
          <p:nvSpPr>
            <p:cNvPr id="5131" name="Oval 29"/>
            <p:cNvSpPr>
              <a:spLocks noChangeArrowheads="1"/>
            </p:cNvSpPr>
            <p:nvPr/>
          </p:nvSpPr>
          <p:spPr bwMode="auto">
            <a:xfrm>
              <a:off x="3459" y="13641"/>
              <a:ext cx="162" cy="139"/>
            </a:xfrm>
            <a:prstGeom prst="ellipse">
              <a:avLst/>
            </a:prstGeom>
            <a:solidFill>
              <a:srgbClr val="FFFF00"/>
            </a:solidFill>
            <a:ln w="9525">
              <a:solidFill>
                <a:srgbClr val="000000"/>
              </a:solidFill>
              <a:round/>
              <a:headEnd/>
              <a:tailEnd/>
            </a:ln>
          </p:spPr>
          <p:txBody>
            <a:bodyPr/>
            <a:lstStyle/>
            <a:p>
              <a:endParaRPr lang="cs-CZ"/>
            </a:p>
          </p:txBody>
        </p:sp>
        <p:sp>
          <p:nvSpPr>
            <p:cNvPr id="5132" name="Oval 28"/>
            <p:cNvSpPr>
              <a:spLocks noChangeArrowheads="1"/>
            </p:cNvSpPr>
            <p:nvPr/>
          </p:nvSpPr>
          <p:spPr bwMode="auto">
            <a:xfrm>
              <a:off x="4224" y="12938"/>
              <a:ext cx="195" cy="171"/>
            </a:xfrm>
            <a:prstGeom prst="ellipse">
              <a:avLst/>
            </a:prstGeom>
            <a:solidFill>
              <a:srgbClr val="FFC000"/>
            </a:solidFill>
            <a:ln w="9525">
              <a:solidFill>
                <a:srgbClr val="000000"/>
              </a:solidFill>
              <a:round/>
              <a:headEnd/>
              <a:tailEnd/>
            </a:ln>
          </p:spPr>
          <p:txBody>
            <a:bodyPr/>
            <a:lstStyle/>
            <a:p>
              <a:endParaRPr lang="cs-CZ"/>
            </a:p>
          </p:txBody>
        </p:sp>
        <p:sp>
          <p:nvSpPr>
            <p:cNvPr id="5133" name="Oval 27"/>
            <p:cNvSpPr>
              <a:spLocks noChangeArrowheads="1"/>
            </p:cNvSpPr>
            <p:nvPr/>
          </p:nvSpPr>
          <p:spPr bwMode="auto">
            <a:xfrm>
              <a:off x="4563" y="13498"/>
              <a:ext cx="143" cy="143"/>
            </a:xfrm>
            <a:prstGeom prst="ellipse">
              <a:avLst/>
            </a:prstGeom>
            <a:solidFill>
              <a:srgbClr val="0070C0"/>
            </a:solidFill>
            <a:ln w="9525">
              <a:solidFill>
                <a:srgbClr val="000000"/>
              </a:solidFill>
              <a:round/>
              <a:headEnd/>
              <a:tailEnd/>
            </a:ln>
          </p:spPr>
          <p:txBody>
            <a:bodyPr/>
            <a:lstStyle/>
            <a:p>
              <a:endParaRPr lang="cs-CZ"/>
            </a:p>
          </p:txBody>
        </p:sp>
      </p:grpSp>
      <p:cxnSp>
        <p:nvCxnSpPr>
          <p:cNvPr id="5129" name="Přímá spojovací šipka 16"/>
          <p:cNvCxnSpPr>
            <a:cxnSpLocks noChangeShapeType="1"/>
          </p:cNvCxnSpPr>
          <p:nvPr/>
        </p:nvCxnSpPr>
        <p:spPr bwMode="auto">
          <a:xfrm rot="10800000">
            <a:off x="1285875" y="2286000"/>
            <a:ext cx="771525" cy="24288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47205297"/>
      </p:ext>
    </p:extLst>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obrázek 9" descr="winnebago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775" y="3287713"/>
            <a:ext cx="42529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obrázek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760538"/>
            <a:ext cx="437038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01638" y="6311900"/>
            <a:ext cx="4641850" cy="246063"/>
          </a:xfrm>
          <a:prstGeom prst="rect">
            <a:avLst/>
          </a:prstGeom>
          <a:noFill/>
          <a:ln w="9525">
            <a:noFill/>
            <a:miter lim="800000"/>
            <a:headEnd/>
            <a:tailEnd/>
          </a:ln>
        </p:spPr>
        <p:txBody>
          <a:bodyPr/>
          <a:lstStyle/>
          <a:p>
            <a:pPr marL="342900" indent="-342900">
              <a:spcBef>
                <a:spcPts val="200"/>
              </a:spcBef>
              <a:buClr>
                <a:schemeClr val="accent1"/>
              </a:buClr>
              <a:defRPr/>
            </a:pPr>
            <a:r>
              <a:rPr lang="cs-CZ" sz="1400" kern="0" dirty="0" err="1">
                <a:solidFill>
                  <a:schemeClr val="bg2"/>
                </a:solidFill>
              </a:rPr>
              <a:t>former</a:t>
            </a:r>
            <a:r>
              <a:rPr lang="cs-CZ" sz="1400" kern="0" dirty="0">
                <a:solidFill>
                  <a:schemeClr val="bg2"/>
                </a:solidFill>
              </a:rPr>
              <a:t> </a:t>
            </a:r>
            <a:r>
              <a:rPr lang="en-US" sz="1400" kern="0" dirty="0">
                <a:solidFill>
                  <a:schemeClr val="bg2"/>
                </a:solidFill>
              </a:rPr>
              <a:t>Winnebago production </a:t>
            </a:r>
            <a:r>
              <a:rPr lang="cs-CZ" sz="1400" kern="0" dirty="0" err="1">
                <a:solidFill>
                  <a:schemeClr val="bg2"/>
                </a:solidFill>
              </a:rPr>
              <a:t>plant</a:t>
            </a:r>
            <a:r>
              <a:rPr lang="en-US" sz="1400" kern="0" dirty="0">
                <a:solidFill>
                  <a:schemeClr val="bg2"/>
                </a:solidFill>
              </a:rPr>
              <a:t>, Charles City, Iowa</a:t>
            </a:r>
            <a:endParaRPr lang="en-GB" sz="1400" kern="0" dirty="0">
              <a:solidFill>
                <a:schemeClr val="bg2"/>
              </a:solidFill>
            </a:endParaRPr>
          </a:p>
        </p:txBody>
      </p:sp>
      <p:sp>
        <p:nvSpPr>
          <p:cNvPr id="6" name="Rectangle 3"/>
          <p:cNvSpPr txBox="1">
            <a:spLocks noChangeArrowheads="1"/>
          </p:cNvSpPr>
          <p:nvPr/>
        </p:nvSpPr>
        <p:spPr bwMode="auto">
          <a:xfrm>
            <a:off x="4814888" y="4872038"/>
            <a:ext cx="3886200" cy="1143000"/>
          </a:xfrm>
          <a:prstGeom prst="rect">
            <a:avLst/>
          </a:prstGeom>
          <a:noFill/>
          <a:ln w="9525">
            <a:noFill/>
            <a:miter lim="800000"/>
            <a:headEnd/>
            <a:tailEnd/>
          </a:ln>
        </p:spPr>
        <p:txBody>
          <a:bodyPr/>
          <a:lstStyle/>
          <a:p>
            <a:pPr marL="342900" indent="-342900">
              <a:spcBef>
                <a:spcPts val="200"/>
              </a:spcBef>
              <a:buClr>
                <a:schemeClr val="accent1"/>
              </a:buClr>
              <a:defRPr/>
            </a:pPr>
            <a:r>
              <a:rPr lang="cs-CZ" sz="1400" kern="0" dirty="0"/>
              <a:t>a</a:t>
            </a:r>
            <a:r>
              <a:rPr lang="en-US" sz="1400" kern="0" dirty="0" err="1" smtClean="0"/>
              <a:t>rea</a:t>
            </a:r>
            <a:r>
              <a:rPr lang="en-US" sz="1400" kern="0" dirty="0" smtClean="0"/>
              <a:t> </a:t>
            </a:r>
            <a:r>
              <a:rPr lang="en-US" sz="1400" kern="0" dirty="0"/>
              <a:t>for  further possible </a:t>
            </a:r>
            <a:r>
              <a:rPr lang="en-US" sz="1400" kern="0" dirty="0" smtClean="0"/>
              <a:t>expansion</a:t>
            </a:r>
            <a:r>
              <a:rPr lang="cs-CZ" sz="1400" kern="0" dirty="0" smtClean="0"/>
              <a:t>…. .</a:t>
            </a:r>
            <a:endParaRPr lang="en-GB" sz="1400" kern="0" dirty="0"/>
          </a:p>
        </p:txBody>
      </p:sp>
      <p:sp>
        <p:nvSpPr>
          <p:cNvPr id="7" name="Rectangle 2"/>
          <p:cNvSpPr txBox="1">
            <a:spLocks noChangeArrowheads="1"/>
          </p:cNvSpPr>
          <p:nvPr/>
        </p:nvSpPr>
        <p:spPr>
          <a:xfrm>
            <a:off x="381000" y="739775"/>
            <a:ext cx="7772400" cy="733425"/>
          </a:xfrm>
          <a:prstGeom prst="rect">
            <a:avLst/>
          </a:prstGeom>
        </p:spPr>
        <p:txBody>
          <a:bodyPr/>
          <a:lstStyle/>
          <a:p>
            <a:pPr>
              <a:defRPr/>
            </a:pPr>
            <a:r>
              <a:rPr lang="en-US" sz="1600" kern="0" dirty="0" smtClean="0">
                <a:solidFill>
                  <a:schemeClr val="tx2"/>
                </a:solidFill>
                <a:latin typeface="Arial" charset="0"/>
                <a:ea typeface="ＭＳ Ｐゴシック" pitchFamily="80" charset="-128"/>
              </a:rPr>
              <a:t> </a:t>
            </a:r>
            <a:r>
              <a:rPr lang="en-US" sz="1600" kern="0" dirty="0">
                <a:solidFill>
                  <a:schemeClr val="tx2"/>
                </a:solidFill>
                <a:latin typeface="+mj-lt"/>
                <a:ea typeface="+mj-ea"/>
                <a:cs typeface="+mj-cs"/>
              </a:rPr>
              <a:t/>
            </a:r>
            <a:br>
              <a:rPr lang="en-US" sz="1600" kern="0" dirty="0">
                <a:solidFill>
                  <a:schemeClr val="tx2"/>
                </a:solidFill>
                <a:latin typeface="+mj-lt"/>
                <a:ea typeface="+mj-ea"/>
                <a:cs typeface="+mj-cs"/>
              </a:rPr>
            </a:br>
            <a:r>
              <a:rPr lang="cs-CZ" b="1" kern="0" dirty="0" err="1" smtClean="0">
                <a:ea typeface="+mj-ea"/>
                <a:cs typeface="Arial" pitchFamily="34" charset="0"/>
              </a:rPr>
              <a:t>facility</a:t>
            </a:r>
            <a:r>
              <a:rPr lang="cs-CZ" b="1" kern="0" dirty="0" smtClean="0">
                <a:ea typeface="+mj-ea"/>
                <a:cs typeface="Arial" pitchFamily="34" charset="0"/>
              </a:rPr>
              <a:t>….</a:t>
            </a:r>
            <a:endParaRPr lang="en-US" b="1" kern="0" dirty="0">
              <a:ea typeface="+mj-ea"/>
              <a:cs typeface="Arial" pitchFamily="34" charset="0"/>
            </a:endParaRPr>
          </a:p>
        </p:txBody>
      </p:sp>
      <p:sp>
        <p:nvSpPr>
          <p:cNvPr id="9"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sp>
        <p:nvSpPr>
          <p:cNvPr id="39944" name="TextovéPole 7"/>
          <p:cNvSpPr txBox="1">
            <a:spLocks noChangeArrowheads="1"/>
          </p:cNvSpPr>
          <p:nvPr/>
        </p:nvSpPr>
        <p:spPr bwMode="auto">
          <a:xfrm>
            <a:off x="228600" y="1671638"/>
            <a:ext cx="39113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s-CZ" sz="2000" dirty="0" err="1"/>
              <a:t>Mitas</a:t>
            </a:r>
            <a:r>
              <a:rPr lang="cs-CZ" sz="2000" dirty="0"/>
              <a:t> Tires </a:t>
            </a:r>
            <a:r>
              <a:rPr lang="cs-CZ" sz="2000" dirty="0" err="1"/>
              <a:t>North</a:t>
            </a:r>
            <a:r>
              <a:rPr lang="cs-CZ" sz="2000" dirty="0"/>
              <a:t> America</a:t>
            </a:r>
            <a:r>
              <a:rPr lang="cs-CZ" sz="2000" dirty="0" smtClean="0"/>
              <a:t>, Inc</a:t>
            </a:r>
            <a:r>
              <a:rPr lang="cs-CZ" sz="2000" dirty="0"/>
              <a:t>.</a:t>
            </a:r>
          </a:p>
          <a:p>
            <a:pPr eaLnBrk="1" hangingPunct="1"/>
            <a:r>
              <a:rPr lang="cs-CZ" sz="2000" dirty="0" smtClean="0"/>
              <a:t>1200 </a:t>
            </a:r>
            <a:r>
              <a:rPr lang="cs-CZ" sz="2000" dirty="0"/>
              <a:t>Rove Avenue</a:t>
            </a:r>
          </a:p>
          <a:p>
            <a:pPr eaLnBrk="1" hangingPunct="1"/>
            <a:r>
              <a:rPr lang="cs-CZ" sz="2000" dirty="0"/>
              <a:t>Charles City, IA 50616</a:t>
            </a:r>
          </a:p>
          <a:p>
            <a:pPr eaLnBrk="1" hangingPunct="1"/>
            <a:r>
              <a:rPr lang="cs-CZ" sz="2000" dirty="0"/>
              <a:t>U.S.A</a:t>
            </a:r>
          </a:p>
        </p:txBody>
      </p:sp>
      <p:sp>
        <p:nvSpPr>
          <p:cNvPr id="11" name="Šipka doprava 10"/>
          <p:cNvSpPr/>
          <p:nvPr/>
        </p:nvSpPr>
        <p:spPr>
          <a:xfrm rot="16200000">
            <a:off x="4922044" y="4707732"/>
            <a:ext cx="200025" cy="12858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solidFill>
                <a:srgbClr val="FFFF00"/>
              </a:solidFill>
            </a:endParaRPr>
          </a:p>
        </p:txBody>
      </p:sp>
      <p:cxnSp>
        <p:nvCxnSpPr>
          <p:cNvPr id="39946" name="Přímá spojovací čára 12"/>
          <p:cNvCxnSpPr>
            <a:cxnSpLocks noChangeShapeType="1"/>
          </p:cNvCxnSpPr>
          <p:nvPr/>
        </p:nvCxnSpPr>
        <p:spPr bwMode="auto">
          <a:xfrm flipV="1">
            <a:off x="5400675" y="1943100"/>
            <a:ext cx="1871663" cy="42862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9947" name="Přímá spojovací čára 14"/>
          <p:cNvCxnSpPr>
            <a:cxnSpLocks noChangeShapeType="1"/>
          </p:cNvCxnSpPr>
          <p:nvPr/>
        </p:nvCxnSpPr>
        <p:spPr bwMode="auto">
          <a:xfrm rot="16200000" flipH="1">
            <a:off x="5072063" y="2728913"/>
            <a:ext cx="900112" cy="21431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9948" name="Přímá spojovací čára 16"/>
          <p:cNvCxnSpPr>
            <a:cxnSpLocks noChangeShapeType="1"/>
          </p:cNvCxnSpPr>
          <p:nvPr/>
        </p:nvCxnSpPr>
        <p:spPr bwMode="auto">
          <a:xfrm flipV="1">
            <a:off x="5643563" y="2671763"/>
            <a:ext cx="1957387" cy="62865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9949" name="Přímá spojovací čára 22"/>
          <p:cNvCxnSpPr>
            <a:cxnSpLocks noChangeShapeType="1"/>
          </p:cNvCxnSpPr>
          <p:nvPr/>
        </p:nvCxnSpPr>
        <p:spPr bwMode="auto">
          <a:xfrm rot="16200000" flipV="1">
            <a:off x="7208044" y="2264569"/>
            <a:ext cx="428625" cy="357187"/>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9950" name="Přímá spojovací čára 24"/>
          <p:cNvCxnSpPr>
            <a:cxnSpLocks noChangeShapeType="1"/>
          </p:cNvCxnSpPr>
          <p:nvPr/>
        </p:nvCxnSpPr>
        <p:spPr bwMode="auto">
          <a:xfrm flipV="1">
            <a:off x="7215188" y="2143125"/>
            <a:ext cx="200025" cy="5715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39951" name="Přímá spojovací čára 26"/>
          <p:cNvCxnSpPr>
            <a:cxnSpLocks noChangeShapeType="1"/>
          </p:cNvCxnSpPr>
          <p:nvPr/>
        </p:nvCxnSpPr>
        <p:spPr bwMode="auto">
          <a:xfrm rot="10800000">
            <a:off x="7229475" y="1928813"/>
            <a:ext cx="214313" cy="20002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68884541"/>
      </p:ext>
    </p:extLst>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81000" y="531813"/>
            <a:ext cx="7772400" cy="733425"/>
          </a:xfrm>
          <a:prstGeom prst="rect">
            <a:avLst/>
          </a:prstGeom>
        </p:spPr>
        <p:txBody>
          <a:bodyPr/>
          <a:lstStyle/>
          <a:p>
            <a:pPr>
              <a:defRPr/>
            </a:pPr>
            <a:r>
              <a:rPr lang="cs-CZ" sz="1600" kern="0" dirty="0">
                <a:solidFill>
                  <a:schemeClr val="tx2"/>
                </a:solidFill>
                <a:latin typeface="+mj-lt"/>
                <a:ea typeface="+mj-ea"/>
                <a:cs typeface="+mj-cs"/>
              </a:rPr>
              <a:t>4</a:t>
            </a:r>
            <a:r>
              <a:rPr lang="en-US" sz="1600" kern="0" dirty="0">
                <a:solidFill>
                  <a:schemeClr val="tx2"/>
                </a:solidFill>
                <a:latin typeface="+mj-lt"/>
                <a:ea typeface="+mj-ea"/>
                <a:cs typeface="+mj-cs"/>
              </a:rPr>
              <a:t>. </a:t>
            </a:r>
            <a:r>
              <a:rPr lang="cs-CZ" sz="1600" kern="0" dirty="0">
                <a:solidFill>
                  <a:schemeClr val="tx2"/>
                </a:solidFill>
                <a:latin typeface="Arial" charset="0"/>
                <a:ea typeface="ＭＳ Ｐゴシック" pitchFamily="80" charset="-128"/>
              </a:rPr>
              <a:t>MITAS TIRES NORTH AMERICA INC.: </a:t>
            </a:r>
            <a:r>
              <a:rPr lang="cs-CZ" sz="1600" kern="0" dirty="0" err="1">
                <a:solidFill>
                  <a:schemeClr val="tx2"/>
                </a:solidFill>
                <a:latin typeface="Arial" charset="0"/>
                <a:ea typeface="ＭＳ Ｐゴシック" pitchFamily="80" charset="-128"/>
              </a:rPr>
              <a:t>production</a:t>
            </a:r>
            <a:r>
              <a:rPr lang="cs-CZ" sz="1600" kern="0" dirty="0">
                <a:solidFill>
                  <a:schemeClr val="tx2"/>
                </a:solidFill>
                <a:latin typeface="Arial" charset="0"/>
                <a:ea typeface="ＭＳ Ｐゴシック" pitchFamily="80" charset="-128"/>
              </a:rPr>
              <a:t> basis</a:t>
            </a:r>
            <a:r>
              <a:rPr lang="en-US" sz="1600" kern="0" dirty="0">
                <a:solidFill>
                  <a:schemeClr val="tx2"/>
                </a:solidFill>
                <a:latin typeface="Arial" charset="0"/>
                <a:ea typeface="ＭＳ Ｐゴシック" pitchFamily="80" charset="-128"/>
              </a:rPr>
              <a:t> </a:t>
            </a:r>
            <a:r>
              <a:rPr lang="en-US" sz="1600" kern="0" dirty="0">
                <a:solidFill>
                  <a:schemeClr val="tx2"/>
                </a:solidFill>
                <a:latin typeface="+mj-lt"/>
                <a:ea typeface="+mj-ea"/>
                <a:cs typeface="+mj-cs"/>
              </a:rPr>
              <a:t/>
            </a:r>
            <a:br>
              <a:rPr lang="en-US" sz="1600" kern="0" dirty="0">
                <a:solidFill>
                  <a:schemeClr val="tx2"/>
                </a:solidFill>
                <a:latin typeface="+mj-lt"/>
                <a:ea typeface="+mj-ea"/>
                <a:cs typeface="+mj-cs"/>
              </a:rPr>
            </a:br>
            <a:endParaRPr lang="cs-CZ" sz="2000" kern="0" dirty="0">
              <a:solidFill>
                <a:schemeClr val="tx2"/>
              </a:solidFill>
              <a:latin typeface="+mj-lt"/>
              <a:ea typeface="+mj-ea"/>
              <a:cs typeface="+mj-cs"/>
            </a:endParaRPr>
          </a:p>
          <a:p>
            <a:pPr>
              <a:defRPr/>
            </a:pPr>
            <a:r>
              <a:rPr lang="cs-CZ" b="1" kern="0" dirty="0" err="1" smtClean="0">
                <a:latin typeface="+mj-lt"/>
                <a:ea typeface="+mj-ea"/>
                <a:cs typeface="+mj-cs"/>
              </a:rPr>
              <a:t>project</a:t>
            </a:r>
            <a:r>
              <a:rPr lang="cs-CZ" b="1" kern="0" dirty="0" smtClean="0">
                <a:latin typeface="+mj-lt"/>
                <a:ea typeface="+mj-ea"/>
                <a:cs typeface="+mj-cs"/>
              </a:rPr>
              <a:t> </a:t>
            </a:r>
            <a:r>
              <a:rPr lang="cs-CZ" b="1" kern="0" dirty="0" err="1" smtClean="0">
                <a:latin typeface="+mj-lt"/>
                <a:ea typeface="+mj-ea"/>
                <a:cs typeface="+mj-cs"/>
              </a:rPr>
              <a:t>partners</a:t>
            </a:r>
            <a:r>
              <a:rPr lang="cs-CZ" b="1" kern="0" dirty="0" smtClean="0">
                <a:latin typeface="+mj-lt"/>
                <a:ea typeface="+mj-ea"/>
                <a:cs typeface="+mj-cs"/>
              </a:rPr>
              <a:t>…. </a:t>
            </a:r>
            <a:endParaRPr lang="en-US" b="1" kern="0" dirty="0">
              <a:latin typeface="+mj-lt"/>
              <a:ea typeface="+mj-ea"/>
              <a:cs typeface="+mj-cs"/>
            </a:endParaRPr>
          </a:p>
        </p:txBody>
      </p:sp>
      <p:sp>
        <p:nvSpPr>
          <p:cNvPr id="9"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sp>
        <p:nvSpPr>
          <p:cNvPr id="37892" name="TextovéPole 9"/>
          <p:cNvSpPr txBox="1">
            <a:spLocks noChangeArrowheads="1"/>
          </p:cNvSpPr>
          <p:nvPr/>
        </p:nvSpPr>
        <p:spPr bwMode="auto">
          <a:xfrm>
            <a:off x="639763" y="1747838"/>
            <a:ext cx="77152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s-CZ" sz="2000" b="1" u="sng" dirty="0" err="1"/>
              <a:t>The</a:t>
            </a:r>
            <a:r>
              <a:rPr lang="cs-CZ" sz="2000" b="1" u="sng" dirty="0"/>
              <a:t> </a:t>
            </a:r>
            <a:r>
              <a:rPr lang="cs-CZ" sz="2000" b="1" u="sng" dirty="0" err="1"/>
              <a:t>main</a:t>
            </a:r>
            <a:r>
              <a:rPr lang="cs-CZ" sz="2000" b="1" u="sng" dirty="0"/>
              <a:t> </a:t>
            </a:r>
            <a:r>
              <a:rPr lang="cs-CZ" sz="2000" b="1" u="sng" dirty="0" err="1"/>
              <a:t>project</a:t>
            </a:r>
            <a:r>
              <a:rPr lang="cs-CZ" sz="2000" b="1" u="sng" dirty="0"/>
              <a:t> </a:t>
            </a:r>
            <a:r>
              <a:rPr lang="cs-CZ" sz="2000" b="1" u="sng" dirty="0" err="1"/>
              <a:t>partners</a:t>
            </a:r>
            <a:r>
              <a:rPr lang="cs-CZ" sz="2000" b="1" u="sng" dirty="0"/>
              <a:t> 1:</a:t>
            </a:r>
          </a:p>
          <a:p>
            <a:pPr eaLnBrk="1" hangingPunct="1"/>
            <a:endParaRPr lang="cs-CZ" sz="2000" dirty="0"/>
          </a:p>
          <a:p>
            <a:pPr eaLnBrk="1" hangingPunct="1"/>
            <a:endParaRPr lang="cs-CZ" sz="2000" dirty="0"/>
          </a:p>
          <a:p>
            <a:pPr eaLnBrk="1" hangingPunct="1"/>
            <a:r>
              <a:rPr lang="cs-CZ" sz="2000" dirty="0"/>
              <a:t>1) Iowa Department </a:t>
            </a:r>
            <a:r>
              <a:rPr lang="cs-CZ" sz="2000" dirty="0" err="1"/>
              <a:t>for</a:t>
            </a:r>
            <a:r>
              <a:rPr lang="cs-CZ" sz="2000" dirty="0"/>
              <a:t> </a:t>
            </a:r>
            <a:r>
              <a:rPr lang="cs-CZ" sz="2000" dirty="0" err="1"/>
              <a:t>Economic</a:t>
            </a:r>
            <a:r>
              <a:rPr lang="cs-CZ" sz="2000" dirty="0"/>
              <a:t> </a:t>
            </a:r>
            <a:r>
              <a:rPr lang="cs-CZ" sz="2000" dirty="0" err="1"/>
              <a:t>Developement</a:t>
            </a:r>
            <a:endParaRPr lang="cs-CZ" sz="2000" dirty="0"/>
          </a:p>
          <a:p>
            <a:pPr eaLnBrk="1" hangingPunct="1">
              <a:buFontTx/>
              <a:buAutoNum type="arabicParenR"/>
            </a:pPr>
            <a:endParaRPr lang="cs-CZ" sz="2000" dirty="0"/>
          </a:p>
          <a:p>
            <a:pPr eaLnBrk="1" hangingPunct="1">
              <a:buFontTx/>
              <a:buAutoNum type="arabicParenR"/>
            </a:pPr>
            <a:endParaRPr lang="cs-CZ" sz="2000" dirty="0"/>
          </a:p>
          <a:p>
            <a:pPr eaLnBrk="1" hangingPunct="1"/>
            <a:r>
              <a:rPr lang="cs-CZ" sz="2000" dirty="0"/>
              <a:t>2) Charles city Area </a:t>
            </a:r>
            <a:r>
              <a:rPr lang="cs-CZ" sz="2000" dirty="0" err="1"/>
              <a:t>Development</a:t>
            </a:r>
            <a:r>
              <a:rPr lang="cs-CZ" sz="2000" dirty="0"/>
              <a:t> </a:t>
            </a:r>
            <a:r>
              <a:rPr lang="cs-CZ" sz="2000" dirty="0" err="1"/>
              <a:t>corporation</a:t>
            </a:r>
            <a:endParaRPr lang="cs-CZ" sz="2000" dirty="0"/>
          </a:p>
          <a:p>
            <a:pPr eaLnBrk="1" hangingPunct="1">
              <a:buFontTx/>
              <a:buAutoNum type="arabicParenR"/>
            </a:pPr>
            <a:endParaRPr lang="cs-CZ" sz="2000" dirty="0"/>
          </a:p>
          <a:p>
            <a:pPr eaLnBrk="1" hangingPunct="1">
              <a:buFontTx/>
              <a:buAutoNum type="arabicParenR"/>
            </a:pPr>
            <a:endParaRPr lang="cs-CZ" sz="2000" dirty="0"/>
          </a:p>
          <a:p>
            <a:pPr eaLnBrk="1" hangingPunct="1"/>
            <a:r>
              <a:rPr lang="cs-CZ" sz="2000" dirty="0"/>
              <a:t>3) </a:t>
            </a:r>
            <a:r>
              <a:rPr lang="cs-CZ" sz="2000" dirty="0" err="1"/>
              <a:t>Citi</a:t>
            </a:r>
            <a:r>
              <a:rPr lang="cs-CZ" sz="2000" dirty="0"/>
              <a:t> bank Czech  </a:t>
            </a:r>
            <a:r>
              <a:rPr lang="cs-CZ" sz="2000" dirty="0" err="1"/>
              <a:t>republic</a:t>
            </a:r>
            <a:endParaRPr lang="cs-CZ" sz="2000" dirty="0"/>
          </a:p>
          <a:p>
            <a:pPr eaLnBrk="1" hangingPunct="1">
              <a:buFontTx/>
              <a:buAutoNum type="arabicParenR"/>
            </a:pPr>
            <a:endParaRPr lang="cs-CZ" sz="2000" dirty="0"/>
          </a:p>
          <a:p>
            <a:pPr eaLnBrk="1" hangingPunct="1">
              <a:buFontTx/>
              <a:buAutoNum type="arabicParenR"/>
            </a:pPr>
            <a:endParaRPr lang="cs-CZ" sz="2000" dirty="0"/>
          </a:p>
          <a:p>
            <a:pPr eaLnBrk="1" hangingPunct="1"/>
            <a:r>
              <a:rPr lang="cs-CZ" sz="2000" dirty="0"/>
              <a:t>4) Export </a:t>
            </a:r>
            <a:r>
              <a:rPr lang="cs-CZ" sz="2000" dirty="0" err="1"/>
              <a:t>Guarantee</a:t>
            </a:r>
            <a:r>
              <a:rPr lang="cs-CZ" sz="2000" dirty="0"/>
              <a:t> and </a:t>
            </a:r>
            <a:r>
              <a:rPr lang="cs-CZ" sz="2000" dirty="0" err="1"/>
              <a:t>Insurance</a:t>
            </a:r>
            <a:r>
              <a:rPr lang="cs-CZ" sz="2000" dirty="0"/>
              <a:t> </a:t>
            </a:r>
            <a:r>
              <a:rPr lang="cs-CZ" sz="2000" dirty="0" err="1"/>
              <a:t>Corporation</a:t>
            </a:r>
            <a:r>
              <a:rPr lang="cs-CZ" sz="2000" dirty="0"/>
              <a:t> (EGAP) </a:t>
            </a:r>
          </a:p>
        </p:txBody>
      </p:sp>
      <p:sp>
        <p:nvSpPr>
          <p:cNvPr id="37893" name="Rectangle 9"/>
          <p:cNvSpPr>
            <a:spLocks noChangeArrowheads="1"/>
          </p:cNvSpPr>
          <p:nvPr/>
        </p:nvSpPr>
        <p:spPr bwMode="auto">
          <a:xfrm>
            <a:off x="6699250" y="2724150"/>
            <a:ext cx="1922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000" b="1">
                <a:cs typeface="Arial" pitchFamily="34" charset="0"/>
              </a:rPr>
              <a:t>IOWA</a:t>
            </a:r>
            <a:r>
              <a:rPr lang="en-US" sz="1000">
                <a:cs typeface="Arial" pitchFamily="34" charset="0"/>
              </a:rPr>
              <a:t> </a:t>
            </a:r>
            <a:r>
              <a:rPr lang="en-US" sz="1100" b="1" i="1">
                <a:solidFill>
                  <a:srgbClr val="FF6600"/>
                </a:solidFill>
                <a:latin typeface="Times New Roman" pitchFamily="18" charset="0"/>
                <a:cs typeface="Times New Roman" pitchFamily="18" charset="0"/>
              </a:rPr>
              <a:t>life</a:t>
            </a:r>
            <a:r>
              <a:rPr lang="en-US" sz="1100" b="1" i="1">
                <a:solidFill>
                  <a:srgbClr val="FF9900"/>
                </a:solidFill>
                <a:latin typeface="Times New Roman" pitchFamily="18" charset="0"/>
                <a:cs typeface="Times New Roman" pitchFamily="18" charset="0"/>
              </a:rPr>
              <a:t> </a:t>
            </a:r>
            <a:r>
              <a:rPr lang="en-US" sz="1400">
                <a:latin typeface="Arial Narrow" pitchFamily="34" charset="0"/>
                <a:cs typeface="Times New Roman" pitchFamily="18" charset="0"/>
              </a:rPr>
              <a:t>| </a:t>
            </a:r>
            <a:r>
              <a:rPr lang="en-US" sz="1000" b="1">
                <a:cs typeface="Arial" pitchFamily="34" charset="0"/>
              </a:rPr>
              <a:t>changing</a:t>
            </a:r>
            <a:r>
              <a:rPr lang="en-US" sz="1100" b="1">
                <a:cs typeface="Arial" pitchFamily="34" charset="0"/>
              </a:rPr>
              <a:t>®</a:t>
            </a:r>
            <a:endParaRPr lang="en-US"/>
          </a:p>
        </p:txBody>
      </p:sp>
      <p:pic>
        <p:nvPicPr>
          <p:cNvPr id="37894"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4500" y="3459163"/>
            <a:ext cx="6556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9"/>
          <p:cNvSpPr>
            <a:spLocks noChangeArrowheads="1"/>
          </p:cNvSpPr>
          <p:nvPr/>
        </p:nvSpPr>
        <p:spPr bwMode="auto">
          <a:xfrm>
            <a:off x="7548563" y="3455988"/>
            <a:ext cx="132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cs-CZ" sz="1000"/>
              <a:t>Are</a:t>
            </a:r>
            <a:r>
              <a:rPr lang="en-US" sz="1000"/>
              <a:t>a Dev</a:t>
            </a:r>
            <a:r>
              <a:rPr lang="cs-CZ" sz="1000"/>
              <a:t>elopment</a:t>
            </a:r>
          </a:p>
          <a:p>
            <a:pPr eaLnBrk="0" hangingPunct="0"/>
            <a:r>
              <a:rPr lang="cs-CZ" sz="1000"/>
              <a:t>Corporation </a:t>
            </a:r>
          </a:p>
        </p:txBody>
      </p:sp>
      <p:pic>
        <p:nvPicPr>
          <p:cNvPr id="37896"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7675" y="4445000"/>
            <a:ext cx="10620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61238" y="5391150"/>
            <a:ext cx="10382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Oválný popisek 9"/>
          <p:cNvSpPr>
            <a:spLocks noChangeArrowheads="1"/>
          </p:cNvSpPr>
          <p:nvPr/>
        </p:nvSpPr>
        <p:spPr bwMode="auto">
          <a:xfrm>
            <a:off x="5924550" y="2324100"/>
            <a:ext cx="1204913" cy="357188"/>
          </a:xfrm>
          <a:prstGeom prst="wedgeEllipseCallout">
            <a:avLst>
              <a:gd name="adj1" fmla="val -20833"/>
              <a:gd name="adj2" fmla="val 62500"/>
            </a:avLst>
          </a:prstGeom>
          <a:solidFill>
            <a:srgbClr val="FFFF00"/>
          </a:solidFill>
          <a:ln w="9525" algn="ctr">
            <a:solidFill>
              <a:schemeClr val="tx1"/>
            </a:solidFill>
            <a:round/>
            <a:headEnd/>
            <a:tailEnd/>
          </a:ln>
        </p:spPr>
        <p:txBody>
          <a:bodyPr/>
          <a:lstStyle/>
          <a:p>
            <a:pPr eaLnBrk="0" hangingPunct="0"/>
            <a:r>
              <a:rPr lang="cs-CZ" sz="1000"/>
              <a:t>incentives</a:t>
            </a:r>
          </a:p>
        </p:txBody>
      </p:sp>
      <p:sp>
        <p:nvSpPr>
          <p:cNvPr id="37899" name="Oválný popisek 10"/>
          <p:cNvSpPr>
            <a:spLocks noChangeArrowheads="1"/>
          </p:cNvSpPr>
          <p:nvPr/>
        </p:nvSpPr>
        <p:spPr bwMode="auto">
          <a:xfrm>
            <a:off x="5576888" y="3219450"/>
            <a:ext cx="1204912" cy="357188"/>
          </a:xfrm>
          <a:prstGeom prst="wedgeEllipseCallout">
            <a:avLst>
              <a:gd name="adj1" fmla="val -20833"/>
              <a:gd name="adj2" fmla="val 62500"/>
            </a:avLst>
          </a:prstGeom>
          <a:solidFill>
            <a:srgbClr val="FFFF00"/>
          </a:solidFill>
          <a:ln w="9525" algn="ctr">
            <a:solidFill>
              <a:schemeClr val="tx1"/>
            </a:solidFill>
            <a:round/>
            <a:headEnd/>
            <a:tailEnd/>
          </a:ln>
        </p:spPr>
        <p:txBody>
          <a:bodyPr/>
          <a:lstStyle/>
          <a:p>
            <a:pPr eaLnBrk="0" hangingPunct="0"/>
            <a:r>
              <a:rPr lang="cs-CZ" sz="1000"/>
              <a:t>incentives</a:t>
            </a:r>
          </a:p>
        </p:txBody>
      </p:sp>
      <p:sp>
        <p:nvSpPr>
          <p:cNvPr id="37900" name="Oválný popisek 11"/>
          <p:cNvSpPr>
            <a:spLocks noChangeArrowheads="1"/>
          </p:cNvSpPr>
          <p:nvPr/>
        </p:nvSpPr>
        <p:spPr bwMode="auto">
          <a:xfrm>
            <a:off x="4429125" y="4371975"/>
            <a:ext cx="1657350" cy="357188"/>
          </a:xfrm>
          <a:prstGeom prst="wedgeEllipseCallout">
            <a:avLst>
              <a:gd name="adj1" fmla="val -57042"/>
              <a:gd name="adj2" fmla="val 14500"/>
            </a:avLst>
          </a:prstGeom>
          <a:solidFill>
            <a:srgbClr val="FFFF00"/>
          </a:solidFill>
          <a:ln w="9525" algn="ctr">
            <a:solidFill>
              <a:schemeClr val="tx1"/>
            </a:solidFill>
            <a:round/>
            <a:headEnd/>
            <a:tailEnd/>
          </a:ln>
        </p:spPr>
        <p:txBody>
          <a:bodyPr/>
          <a:lstStyle/>
          <a:p>
            <a:pPr eaLnBrk="0" hangingPunct="0"/>
            <a:r>
              <a:rPr lang="cs-CZ" sz="1000"/>
              <a:t>external financing</a:t>
            </a:r>
          </a:p>
        </p:txBody>
      </p:sp>
      <p:sp>
        <p:nvSpPr>
          <p:cNvPr id="37901" name="Oválný popisek 13"/>
          <p:cNvSpPr>
            <a:spLocks noChangeArrowheads="1"/>
          </p:cNvSpPr>
          <p:nvPr/>
        </p:nvSpPr>
        <p:spPr bwMode="auto">
          <a:xfrm>
            <a:off x="5124450" y="5895975"/>
            <a:ext cx="1657350" cy="357188"/>
          </a:xfrm>
          <a:prstGeom prst="wedgeEllipseCallout">
            <a:avLst>
              <a:gd name="adj1" fmla="val 5889"/>
              <a:gd name="adj2" fmla="val -81500"/>
            </a:avLst>
          </a:prstGeom>
          <a:solidFill>
            <a:srgbClr val="FFFF00"/>
          </a:solidFill>
          <a:ln w="9525" algn="ctr">
            <a:solidFill>
              <a:schemeClr val="tx1"/>
            </a:solidFill>
            <a:round/>
            <a:headEnd/>
            <a:tailEnd/>
          </a:ln>
        </p:spPr>
        <p:txBody>
          <a:bodyPr/>
          <a:lstStyle/>
          <a:p>
            <a:pPr eaLnBrk="0" hangingPunct="0"/>
            <a:r>
              <a:rPr lang="cs-CZ" sz="1000"/>
              <a:t>external financing</a:t>
            </a:r>
          </a:p>
        </p:txBody>
      </p:sp>
    </p:spTree>
    <p:extLst>
      <p:ext uri="{BB962C8B-B14F-4D97-AF65-F5344CB8AC3E}">
        <p14:creationId xmlns:p14="http://schemas.microsoft.com/office/powerpoint/2010/main" val="3005166088"/>
      </p:ext>
    </p:extLst>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81000" y="531813"/>
            <a:ext cx="7772400" cy="733425"/>
          </a:xfrm>
          <a:prstGeom prst="rect">
            <a:avLst/>
          </a:prstGeom>
        </p:spPr>
        <p:txBody>
          <a:bodyPr/>
          <a:lstStyle/>
          <a:p>
            <a:pPr>
              <a:defRPr/>
            </a:pPr>
            <a:endParaRPr lang="en-US" sz="2000" kern="0" dirty="0">
              <a:solidFill>
                <a:schemeClr val="tx2"/>
              </a:solidFill>
              <a:latin typeface="+mj-lt"/>
              <a:ea typeface="+mj-ea"/>
              <a:cs typeface="+mj-cs"/>
            </a:endParaRPr>
          </a:p>
        </p:txBody>
      </p:sp>
      <p:sp>
        <p:nvSpPr>
          <p:cNvPr id="9"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sp>
        <p:nvSpPr>
          <p:cNvPr id="38916" name="TextovéPole 9"/>
          <p:cNvSpPr txBox="1">
            <a:spLocks noChangeArrowheads="1"/>
          </p:cNvSpPr>
          <p:nvPr/>
        </p:nvSpPr>
        <p:spPr bwMode="auto">
          <a:xfrm>
            <a:off x="639763" y="1747838"/>
            <a:ext cx="82470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s-CZ" sz="2000" b="1" u="sng"/>
              <a:t>The main project partners 2:</a:t>
            </a:r>
          </a:p>
          <a:p>
            <a:pPr eaLnBrk="1" hangingPunct="1"/>
            <a:endParaRPr lang="cs-CZ" sz="2000"/>
          </a:p>
          <a:p>
            <a:pPr eaLnBrk="1" hangingPunct="1"/>
            <a:endParaRPr lang="cs-CZ" sz="2000"/>
          </a:p>
          <a:p>
            <a:pPr eaLnBrk="1" hangingPunct="1"/>
            <a:r>
              <a:rPr lang="cs-CZ" sz="2000"/>
              <a:t>5) University of Northern Iowa   (IWRC)</a:t>
            </a:r>
          </a:p>
          <a:p>
            <a:pPr eaLnBrk="1" hangingPunct="1">
              <a:buFontTx/>
              <a:buAutoNum type="arabicParenR"/>
            </a:pPr>
            <a:endParaRPr lang="cs-CZ" sz="2000"/>
          </a:p>
          <a:p>
            <a:pPr eaLnBrk="1" hangingPunct="1"/>
            <a:r>
              <a:rPr lang="cs-CZ" sz="2000"/>
              <a:t>6) North Iowa Community College</a:t>
            </a:r>
          </a:p>
          <a:p>
            <a:pPr eaLnBrk="1" hangingPunct="1"/>
            <a:endParaRPr lang="cs-CZ" sz="2000"/>
          </a:p>
          <a:p>
            <a:pPr eaLnBrk="1" hangingPunct="1"/>
            <a:r>
              <a:rPr lang="cs-CZ" sz="2000"/>
              <a:t>7) city of Charles City</a:t>
            </a:r>
          </a:p>
          <a:p>
            <a:pPr eaLnBrk="1" hangingPunct="1">
              <a:buFontTx/>
              <a:buAutoNum type="arabicParenR"/>
            </a:pPr>
            <a:endParaRPr lang="cs-CZ" sz="2000"/>
          </a:p>
          <a:p>
            <a:pPr eaLnBrk="1" hangingPunct="1"/>
            <a:r>
              <a:rPr lang="cs-CZ" sz="2000"/>
              <a:t>8) MidAmerican ENERGY</a:t>
            </a:r>
          </a:p>
          <a:p>
            <a:pPr eaLnBrk="1" hangingPunct="1">
              <a:buFontTx/>
              <a:buAutoNum type="arabicParenR"/>
            </a:pPr>
            <a:endParaRPr lang="cs-CZ" sz="2000"/>
          </a:p>
          <a:p>
            <a:pPr eaLnBrk="1" hangingPunct="1"/>
            <a:r>
              <a:rPr lang="cs-CZ" sz="2000"/>
              <a:t>9) Tebodin + Point Builders                                           + </a:t>
            </a:r>
          </a:p>
          <a:p>
            <a:pPr eaLnBrk="1" hangingPunct="1"/>
            <a:endParaRPr lang="cs-CZ" sz="2000"/>
          </a:p>
          <a:p>
            <a:pPr eaLnBrk="1" hangingPunct="1"/>
            <a:endParaRPr lang="cs-CZ" sz="2000"/>
          </a:p>
        </p:txBody>
      </p:sp>
      <p:pic>
        <p:nvPicPr>
          <p:cNvPr id="38917" name="Picture 2" descr="part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0938" y="2039938"/>
            <a:ext cx="8524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1613" y="3971925"/>
            <a:ext cx="1844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8950" y="4462463"/>
            <a:ext cx="1571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12000" y="5114925"/>
            <a:ext cx="132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89650" y="3381375"/>
            <a:ext cx="23304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Oválný popisek 16"/>
          <p:cNvSpPr>
            <a:spLocks noChangeArrowheads="1"/>
          </p:cNvSpPr>
          <p:nvPr/>
        </p:nvSpPr>
        <p:spPr bwMode="auto">
          <a:xfrm>
            <a:off x="5343525" y="2614613"/>
            <a:ext cx="1000125" cy="357187"/>
          </a:xfrm>
          <a:prstGeom prst="wedgeEllipseCallout">
            <a:avLst>
              <a:gd name="adj1" fmla="val -60833"/>
              <a:gd name="adj2" fmla="val 10500"/>
            </a:avLst>
          </a:prstGeom>
          <a:solidFill>
            <a:srgbClr val="FFFF00"/>
          </a:solidFill>
          <a:ln w="9525" algn="ctr">
            <a:solidFill>
              <a:schemeClr val="tx1"/>
            </a:solidFill>
            <a:round/>
            <a:headEnd/>
            <a:tailEnd/>
          </a:ln>
        </p:spPr>
        <p:txBody>
          <a:bodyPr/>
          <a:lstStyle/>
          <a:p>
            <a:pPr eaLnBrk="0" hangingPunct="0"/>
            <a:r>
              <a:rPr lang="cs-CZ" sz="1000"/>
              <a:t>permits</a:t>
            </a:r>
          </a:p>
        </p:txBody>
      </p:sp>
      <p:sp>
        <p:nvSpPr>
          <p:cNvPr id="38923" name="Oválný popisek 18"/>
          <p:cNvSpPr>
            <a:spLocks noChangeArrowheads="1"/>
          </p:cNvSpPr>
          <p:nvPr/>
        </p:nvSpPr>
        <p:spPr bwMode="auto">
          <a:xfrm>
            <a:off x="3857625" y="4410075"/>
            <a:ext cx="1528763" cy="357188"/>
          </a:xfrm>
          <a:prstGeom prst="wedgeEllipseCallout">
            <a:avLst>
              <a:gd name="adj1" fmla="val -53542"/>
              <a:gd name="adj2" fmla="val 18500"/>
            </a:avLst>
          </a:prstGeom>
          <a:solidFill>
            <a:srgbClr val="FFFF00"/>
          </a:solidFill>
          <a:ln w="9525" algn="ctr">
            <a:solidFill>
              <a:schemeClr val="tx1"/>
            </a:solidFill>
            <a:round/>
            <a:headEnd/>
            <a:tailEnd/>
          </a:ln>
        </p:spPr>
        <p:txBody>
          <a:bodyPr/>
          <a:lstStyle/>
          <a:p>
            <a:pPr eaLnBrk="0" hangingPunct="0"/>
            <a:r>
              <a:rPr lang="cs-CZ" sz="1000"/>
              <a:t>energy sources</a:t>
            </a:r>
          </a:p>
        </p:txBody>
      </p:sp>
      <p:sp>
        <p:nvSpPr>
          <p:cNvPr id="38924" name="Oválný popisek 19"/>
          <p:cNvSpPr>
            <a:spLocks noChangeArrowheads="1"/>
          </p:cNvSpPr>
          <p:nvPr/>
        </p:nvSpPr>
        <p:spPr bwMode="auto">
          <a:xfrm>
            <a:off x="3967163" y="5072063"/>
            <a:ext cx="1333500" cy="471487"/>
          </a:xfrm>
          <a:prstGeom prst="wedgeEllipseCallout">
            <a:avLst>
              <a:gd name="adj1" fmla="val -57417"/>
              <a:gd name="adj2" fmla="val -25500"/>
            </a:avLst>
          </a:prstGeom>
          <a:solidFill>
            <a:srgbClr val="FFFF00"/>
          </a:solidFill>
          <a:ln w="9525" algn="ctr">
            <a:solidFill>
              <a:schemeClr val="tx1"/>
            </a:solidFill>
            <a:round/>
            <a:headEnd/>
            <a:tailEnd/>
          </a:ln>
        </p:spPr>
        <p:txBody>
          <a:bodyPr/>
          <a:lstStyle/>
          <a:p>
            <a:pPr eaLnBrk="0" hangingPunct="0"/>
            <a:r>
              <a:rPr lang="cs-CZ" sz="1000"/>
              <a:t>construction management</a:t>
            </a:r>
          </a:p>
        </p:txBody>
      </p:sp>
      <p:sp>
        <p:nvSpPr>
          <p:cNvPr id="38925" name="Oválný popisek 20"/>
          <p:cNvSpPr>
            <a:spLocks noChangeArrowheads="1"/>
          </p:cNvSpPr>
          <p:nvPr/>
        </p:nvSpPr>
        <p:spPr bwMode="auto">
          <a:xfrm>
            <a:off x="4705350" y="3248025"/>
            <a:ext cx="1204913" cy="357188"/>
          </a:xfrm>
          <a:prstGeom prst="wedgeEllipseCallout">
            <a:avLst>
              <a:gd name="adj1" fmla="val -58778"/>
              <a:gd name="adj2" fmla="val 10500"/>
            </a:avLst>
          </a:prstGeom>
          <a:solidFill>
            <a:srgbClr val="FFFF00"/>
          </a:solidFill>
          <a:ln w="9525" algn="ctr">
            <a:solidFill>
              <a:schemeClr val="tx1"/>
            </a:solidFill>
            <a:round/>
            <a:headEnd/>
            <a:tailEnd/>
          </a:ln>
        </p:spPr>
        <p:txBody>
          <a:bodyPr/>
          <a:lstStyle/>
          <a:p>
            <a:pPr eaLnBrk="0" hangingPunct="0"/>
            <a:r>
              <a:rPr lang="cs-CZ" sz="1000"/>
              <a:t>workforce</a:t>
            </a:r>
          </a:p>
        </p:txBody>
      </p:sp>
      <p:sp>
        <p:nvSpPr>
          <p:cNvPr id="38926" name="Oválný popisek 21"/>
          <p:cNvSpPr>
            <a:spLocks noChangeArrowheads="1"/>
          </p:cNvSpPr>
          <p:nvPr/>
        </p:nvSpPr>
        <p:spPr bwMode="auto">
          <a:xfrm>
            <a:off x="3357563" y="3843338"/>
            <a:ext cx="1204912" cy="357187"/>
          </a:xfrm>
          <a:prstGeom prst="wedgeEllipseCallout">
            <a:avLst>
              <a:gd name="adj1" fmla="val -61148"/>
              <a:gd name="adj2" fmla="val -9500"/>
            </a:avLst>
          </a:prstGeom>
          <a:solidFill>
            <a:srgbClr val="FFFF00"/>
          </a:solidFill>
          <a:ln w="9525" algn="ctr">
            <a:solidFill>
              <a:schemeClr val="tx1"/>
            </a:solidFill>
            <a:round/>
            <a:headEnd/>
            <a:tailEnd/>
          </a:ln>
        </p:spPr>
        <p:txBody>
          <a:bodyPr/>
          <a:lstStyle/>
          <a:p>
            <a:pPr eaLnBrk="0" hangingPunct="0"/>
            <a:r>
              <a:rPr lang="cs-CZ" sz="1000"/>
              <a:t>municipality</a:t>
            </a:r>
          </a:p>
        </p:txBody>
      </p:sp>
      <p:pic>
        <p:nvPicPr>
          <p:cNvPr id="38927"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86438" y="4981575"/>
            <a:ext cx="6143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762223"/>
      </p:ext>
    </p:extLst>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sp>
        <p:nvSpPr>
          <p:cNvPr id="40964" name="TextovéPole 9"/>
          <p:cNvSpPr txBox="1">
            <a:spLocks noChangeArrowheads="1"/>
          </p:cNvSpPr>
          <p:nvPr/>
        </p:nvSpPr>
        <p:spPr bwMode="auto">
          <a:xfrm>
            <a:off x="323528" y="893058"/>
            <a:ext cx="7715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s-CZ" sz="2000" b="1" dirty="0"/>
              <a:t> </a:t>
            </a:r>
            <a:r>
              <a:rPr lang="cs-CZ" sz="1800" b="1" kern="0" dirty="0" err="1">
                <a:ea typeface="+mj-ea"/>
                <a:cs typeface="Arial" pitchFamily="34" charset="0"/>
              </a:rPr>
              <a:t>p</a:t>
            </a:r>
            <a:r>
              <a:rPr lang="cs-CZ" sz="1800" b="1" kern="0" dirty="0" err="1" smtClean="0">
                <a:ea typeface="+mj-ea"/>
                <a:cs typeface="Arial" pitchFamily="34" charset="0"/>
              </a:rPr>
              <a:t>ermits</a:t>
            </a:r>
            <a:r>
              <a:rPr lang="cs-CZ" sz="1800" b="1" kern="0" dirty="0">
                <a:ea typeface="+mj-ea"/>
                <a:cs typeface="Arial" pitchFamily="34" charset="0"/>
              </a:rPr>
              <a:t>, </a:t>
            </a:r>
            <a:r>
              <a:rPr lang="cs-CZ" sz="1800" b="1" kern="0" dirty="0" err="1">
                <a:ea typeface="+mj-ea"/>
                <a:cs typeface="Arial" pitchFamily="34" charset="0"/>
              </a:rPr>
              <a:t>authorizations</a:t>
            </a:r>
            <a:r>
              <a:rPr lang="cs-CZ" sz="1800" b="1" kern="0" dirty="0" smtClean="0">
                <a:ea typeface="+mj-ea"/>
                <a:cs typeface="Arial" pitchFamily="34" charset="0"/>
              </a:rPr>
              <a:t>, </a:t>
            </a:r>
            <a:r>
              <a:rPr lang="cs-CZ" sz="1800" b="1" kern="0" dirty="0" err="1" smtClean="0">
                <a:ea typeface="+mj-ea"/>
                <a:cs typeface="Arial" pitchFamily="34" charset="0"/>
              </a:rPr>
              <a:t>needed</a:t>
            </a:r>
            <a:r>
              <a:rPr lang="cs-CZ" sz="1800" b="1" kern="0" dirty="0" smtClean="0">
                <a:ea typeface="+mj-ea"/>
                <a:cs typeface="Arial" pitchFamily="34" charset="0"/>
              </a:rPr>
              <a:t> </a:t>
            </a:r>
            <a:r>
              <a:rPr lang="cs-CZ" sz="1800" b="1" kern="0" dirty="0" err="1">
                <a:ea typeface="+mj-ea"/>
                <a:cs typeface="Arial" pitchFamily="34" charset="0"/>
              </a:rPr>
              <a:t>documents</a:t>
            </a:r>
            <a:r>
              <a:rPr lang="cs-CZ" sz="1800" b="1" kern="0" dirty="0">
                <a:ea typeface="+mj-ea"/>
                <a:cs typeface="Arial" pitchFamily="34" charset="0"/>
              </a:rPr>
              <a:t>….</a:t>
            </a:r>
          </a:p>
          <a:p>
            <a:pPr eaLnBrk="1" hangingPunct="1"/>
            <a:endParaRPr lang="cs-CZ" sz="2000" dirty="0"/>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847850"/>
            <a:ext cx="8202613"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775" y="4187825"/>
            <a:ext cx="81153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147143"/>
      </p:ext>
    </p:extLst>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01638" y="6311900"/>
            <a:ext cx="4641850" cy="246063"/>
          </a:xfrm>
          <a:prstGeom prst="rect">
            <a:avLst/>
          </a:prstGeom>
          <a:noFill/>
          <a:ln w="9525">
            <a:noFill/>
            <a:miter lim="800000"/>
            <a:headEnd/>
            <a:tailEnd/>
          </a:ln>
        </p:spPr>
        <p:txBody>
          <a:bodyPr/>
          <a:lstStyle/>
          <a:p>
            <a:pPr marL="342900" indent="-342900">
              <a:spcBef>
                <a:spcPts val="200"/>
              </a:spcBef>
              <a:buClr>
                <a:schemeClr val="accent1"/>
              </a:buClr>
              <a:defRPr/>
            </a:pPr>
            <a:r>
              <a:rPr lang="cs-CZ" sz="1400" kern="0" dirty="0" err="1">
                <a:solidFill>
                  <a:schemeClr val="bg2"/>
                </a:solidFill>
              </a:rPr>
              <a:t>former</a:t>
            </a:r>
            <a:r>
              <a:rPr lang="cs-CZ" sz="1400" kern="0" dirty="0">
                <a:solidFill>
                  <a:schemeClr val="bg2"/>
                </a:solidFill>
              </a:rPr>
              <a:t> </a:t>
            </a:r>
            <a:r>
              <a:rPr lang="en-US" sz="1400" kern="0" dirty="0">
                <a:solidFill>
                  <a:schemeClr val="bg2"/>
                </a:solidFill>
              </a:rPr>
              <a:t>Winnebago production </a:t>
            </a:r>
            <a:r>
              <a:rPr lang="cs-CZ" sz="1400" kern="0" dirty="0" err="1">
                <a:solidFill>
                  <a:schemeClr val="bg2"/>
                </a:solidFill>
              </a:rPr>
              <a:t>plant</a:t>
            </a:r>
            <a:r>
              <a:rPr lang="en-US" sz="1400" kern="0" dirty="0">
                <a:solidFill>
                  <a:schemeClr val="bg2"/>
                </a:solidFill>
              </a:rPr>
              <a:t>, Charles City, Iowa</a:t>
            </a:r>
            <a:endParaRPr lang="en-GB" sz="1400" kern="0" dirty="0">
              <a:solidFill>
                <a:schemeClr val="bg2"/>
              </a:solidFill>
            </a:endParaRPr>
          </a:p>
        </p:txBody>
      </p:sp>
      <p:sp>
        <p:nvSpPr>
          <p:cNvPr id="7" name="Rectangle 2"/>
          <p:cNvSpPr txBox="1">
            <a:spLocks noChangeArrowheads="1"/>
          </p:cNvSpPr>
          <p:nvPr/>
        </p:nvSpPr>
        <p:spPr>
          <a:xfrm>
            <a:off x="381000" y="739775"/>
            <a:ext cx="7772400" cy="733425"/>
          </a:xfrm>
          <a:prstGeom prst="rect">
            <a:avLst/>
          </a:prstGeom>
        </p:spPr>
        <p:txBody>
          <a:bodyPr/>
          <a:lstStyle/>
          <a:p>
            <a:pPr>
              <a:defRPr/>
            </a:pPr>
            <a:r>
              <a:rPr lang="en-US" sz="1600" kern="0" dirty="0" smtClean="0">
                <a:solidFill>
                  <a:schemeClr val="tx2"/>
                </a:solidFill>
                <a:latin typeface="Arial" charset="0"/>
                <a:ea typeface="ＭＳ Ｐゴシック" pitchFamily="80" charset="-128"/>
              </a:rPr>
              <a:t> </a:t>
            </a:r>
            <a:r>
              <a:rPr lang="en-US" sz="1600" kern="0" dirty="0">
                <a:solidFill>
                  <a:schemeClr val="tx2"/>
                </a:solidFill>
                <a:latin typeface="+mj-lt"/>
                <a:ea typeface="+mj-ea"/>
                <a:cs typeface="+mj-cs"/>
              </a:rPr>
              <a:t/>
            </a:r>
            <a:br>
              <a:rPr lang="en-US" sz="1600" kern="0" dirty="0">
                <a:solidFill>
                  <a:schemeClr val="tx2"/>
                </a:solidFill>
                <a:latin typeface="+mj-lt"/>
                <a:ea typeface="+mj-ea"/>
                <a:cs typeface="+mj-cs"/>
              </a:rPr>
            </a:br>
            <a:r>
              <a:rPr lang="cs-CZ" sz="2000" b="1" kern="0" dirty="0" err="1" smtClean="0">
                <a:ea typeface="+mj-ea"/>
                <a:cs typeface="Arial" pitchFamily="34" charset="0"/>
              </a:rPr>
              <a:t>facility</a:t>
            </a:r>
            <a:r>
              <a:rPr lang="cs-CZ" sz="2000" b="1" kern="0" dirty="0" smtClean="0">
                <a:ea typeface="+mj-ea"/>
                <a:cs typeface="Arial" pitchFamily="34" charset="0"/>
              </a:rPr>
              <a:t>….</a:t>
            </a:r>
            <a:endParaRPr lang="en-US" sz="2000" b="1" kern="0" dirty="0">
              <a:ea typeface="+mj-ea"/>
              <a:cs typeface="Arial" pitchFamily="34" charset="0"/>
            </a:endParaRPr>
          </a:p>
        </p:txBody>
      </p:sp>
      <p:sp>
        <p:nvSpPr>
          <p:cNvPr id="9"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pic>
        <p:nvPicPr>
          <p:cNvPr id="16" name="obrázek 12"/>
          <p:cNvPicPr>
            <a:picLocks noChangeAspect="1" noChangeArrowheads="1"/>
          </p:cNvPicPr>
          <p:nvPr/>
        </p:nvPicPr>
        <p:blipFill>
          <a:blip r:embed="rId2" cstate="email">
            <a:extLst>
              <a:ext uri="{28A0092B-C50C-407E-A947-70E740481C1C}">
                <a14:useLocalDpi xmlns:a14="http://schemas.microsoft.com/office/drawing/2010/main"/>
              </a:ext>
            </a:extLst>
          </a:blip>
          <a:srcRect l="12306" t="18529" r="10907" b="9265"/>
          <a:stretch>
            <a:fillRect/>
          </a:stretch>
        </p:blipFill>
        <p:spPr bwMode="auto">
          <a:xfrm>
            <a:off x="203200" y="1493838"/>
            <a:ext cx="8566150" cy="44624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9"/>
          <p:cNvSpPr>
            <a:spLocks noChangeArrowheads="1"/>
          </p:cNvSpPr>
          <p:nvPr/>
        </p:nvSpPr>
        <p:spPr bwMode="auto">
          <a:xfrm>
            <a:off x="519113" y="3260725"/>
            <a:ext cx="4625975" cy="355600"/>
          </a:xfrm>
          <a:prstGeom prst="rect">
            <a:avLst/>
          </a:prstGeom>
          <a:solidFill>
            <a:srgbClr val="D9FDE4">
              <a:alpha val="52940"/>
            </a:srgbClr>
          </a:solidFill>
          <a:ln w="9525">
            <a:solidFill>
              <a:schemeClr val="tx1"/>
            </a:solidFill>
            <a:miter lim="800000"/>
            <a:headEnd/>
            <a:tailEnd/>
          </a:ln>
        </p:spPr>
        <p:txBody>
          <a:bodyPr wrap="none" anchor="ctr"/>
          <a:lstStyle/>
          <a:p>
            <a:endParaRPr lang="cs-CZ"/>
          </a:p>
        </p:txBody>
      </p:sp>
      <p:sp>
        <p:nvSpPr>
          <p:cNvPr id="18" name="Rectangle 11"/>
          <p:cNvSpPr>
            <a:spLocks noChangeArrowheads="1"/>
          </p:cNvSpPr>
          <p:nvPr/>
        </p:nvSpPr>
        <p:spPr bwMode="auto">
          <a:xfrm>
            <a:off x="536575" y="3619500"/>
            <a:ext cx="587375" cy="1338263"/>
          </a:xfrm>
          <a:prstGeom prst="rect">
            <a:avLst/>
          </a:prstGeom>
          <a:solidFill>
            <a:srgbClr val="D9FDE4">
              <a:alpha val="52940"/>
            </a:srgbClr>
          </a:solidFill>
          <a:ln w="9525">
            <a:solidFill>
              <a:schemeClr val="tx1"/>
            </a:solidFill>
            <a:miter lim="800000"/>
            <a:headEnd/>
            <a:tailEnd/>
          </a:ln>
        </p:spPr>
        <p:txBody>
          <a:bodyPr wrap="none" anchor="ctr"/>
          <a:lstStyle/>
          <a:p>
            <a:endParaRPr lang="cs-CZ"/>
          </a:p>
        </p:txBody>
      </p:sp>
      <p:sp>
        <p:nvSpPr>
          <p:cNvPr id="19" name="Rectangle 6"/>
          <p:cNvSpPr>
            <a:spLocks noChangeArrowheads="1"/>
          </p:cNvSpPr>
          <p:nvPr/>
        </p:nvSpPr>
        <p:spPr bwMode="auto">
          <a:xfrm>
            <a:off x="6946900" y="3275013"/>
            <a:ext cx="1200150" cy="1652587"/>
          </a:xfrm>
          <a:prstGeom prst="rect">
            <a:avLst/>
          </a:prstGeom>
          <a:solidFill>
            <a:schemeClr val="accent6">
              <a:lumMod val="60000"/>
              <a:lumOff val="40000"/>
              <a:alpha val="5098"/>
            </a:schemeClr>
          </a:solidFill>
          <a:ln w="19050">
            <a:solidFill>
              <a:schemeClr val="accent1"/>
            </a:solidFill>
            <a:miter lim="800000"/>
            <a:headEnd/>
            <a:tailEnd/>
          </a:ln>
        </p:spPr>
        <p:txBody>
          <a:bodyPr wrap="none" anchor="ctr"/>
          <a:lstStyle/>
          <a:p>
            <a:endParaRPr lang="cs-CZ"/>
          </a:p>
        </p:txBody>
      </p:sp>
      <p:sp>
        <p:nvSpPr>
          <p:cNvPr id="20" name="TextovéPole 19"/>
          <p:cNvSpPr txBox="1"/>
          <p:nvPr/>
        </p:nvSpPr>
        <p:spPr>
          <a:xfrm>
            <a:off x="203200" y="5945188"/>
            <a:ext cx="4673600" cy="230188"/>
          </a:xfrm>
          <a:prstGeom prst="rect">
            <a:avLst/>
          </a:prstGeom>
          <a:noFill/>
        </p:spPr>
        <p:txBody>
          <a:bodyPr>
            <a:spAutoFit/>
          </a:bodyPr>
          <a:lstStyle/>
          <a:p>
            <a:pPr>
              <a:defRPr/>
            </a:pPr>
            <a:r>
              <a:rPr lang="cs-CZ" sz="900" kern="0" dirty="0" err="1">
                <a:latin typeface="Arial" charset="0"/>
                <a:ea typeface="ＭＳ Ｐゴシック" pitchFamily="80" charset="-128"/>
              </a:rPr>
              <a:t>phase</a:t>
            </a:r>
            <a:r>
              <a:rPr lang="cs-CZ" sz="900" kern="0" dirty="0">
                <a:latin typeface="Arial" charset="0"/>
                <a:ea typeface="ＭＳ Ｐゴシック" pitchFamily="80" charset="-128"/>
              </a:rPr>
              <a:t> 1  =  b</a:t>
            </a:r>
            <a:r>
              <a:rPr lang="en-US" sz="900" kern="0" dirty="0" err="1">
                <a:latin typeface="Arial" charset="0"/>
                <a:ea typeface="ＭＳ Ｐゴシック" pitchFamily="80" charset="-128"/>
              </a:rPr>
              <a:t>asic</a:t>
            </a:r>
            <a:r>
              <a:rPr lang="en-US" sz="900" kern="0" dirty="0">
                <a:latin typeface="Arial" charset="0"/>
                <a:ea typeface="ＭＳ Ｐゴシック" pitchFamily="80" charset="-128"/>
              </a:rPr>
              <a:t> remodeling for tire production + construction of new energy cent</a:t>
            </a:r>
            <a:r>
              <a:rPr lang="cs-CZ" sz="900" kern="0" dirty="0">
                <a:latin typeface="Arial" charset="0"/>
                <a:ea typeface="ＭＳ Ｐゴシック" pitchFamily="80" charset="-128"/>
              </a:rPr>
              <a:t>re</a:t>
            </a:r>
            <a:endParaRPr lang="cs-CZ" sz="900" dirty="0">
              <a:latin typeface="Arial" charset="0"/>
              <a:ea typeface="ＭＳ Ｐゴシック" pitchFamily="80" charset="-128"/>
            </a:endParaRPr>
          </a:p>
        </p:txBody>
      </p:sp>
      <p:sp>
        <p:nvSpPr>
          <p:cNvPr id="21" name="Rectangle 12"/>
          <p:cNvSpPr>
            <a:spLocks noChangeArrowheads="1"/>
          </p:cNvSpPr>
          <p:nvPr/>
        </p:nvSpPr>
        <p:spPr bwMode="auto">
          <a:xfrm>
            <a:off x="388938" y="6176963"/>
            <a:ext cx="327025" cy="134937"/>
          </a:xfrm>
          <a:prstGeom prst="rect">
            <a:avLst/>
          </a:prstGeom>
          <a:solidFill>
            <a:srgbClr val="D9FDE4">
              <a:alpha val="52940"/>
            </a:srgbClr>
          </a:solidFill>
          <a:ln w="9525">
            <a:solidFill>
              <a:schemeClr val="tx1"/>
            </a:solidFill>
            <a:miter lim="800000"/>
            <a:headEnd/>
            <a:tailEnd/>
          </a:ln>
        </p:spPr>
        <p:txBody>
          <a:bodyPr wrap="none" anchor="ctr"/>
          <a:lstStyle/>
          <a:p>
            <a:endParaRPr lang="cs-CZ"/>
          </a:p>
        </p:txBody>
      </p:sp>
      <p:sp>
        <p:nvSpPr>
          <p:cNvPr id="23" name="Rectangle 7"/>
          <p:cNvSpPr>
            <a:spLocks noChangeArrowheads="1"/>
          </p:cNvSpPr>
          <p:nvPr/>
        </p:nvSpPr>
        <p:spPr bwMode="auto">
          <a:xfrm>
            <a:off x="4720431" y="6182518"/>
            <a:ext cx="312737" cy="123825"/>
          </a:xfrm>
          <a:prstGeom prst="rect">
            <a:avLst/>
          </a:prstGeom>
          <a:solidFill>
            <a:srgbClr val="FED8E3"/>
          </a:solidFill>
          <a:ln w="9525">
            <a:solidFill>
              <a:schemeClr val="tx1"/>
            </a:solidFill>
            <a:miter lim="800000"/>
            <a:headEnd/>
            <a:tailEnd/>
          </a:ln>
        </p:spPr>
        <p:txBody>
          <a:bodyPr wrap="none" anchor="ctr"/>
          <a:lstStyle/>
          <a:p>
            <a:endParaRPr lang="cs-CZ"/>
          </a:p>
        </p:txBody>
      </p:sp>
      <p:sp>
        <p:nvSpPr>
          <p:cNvPr id="25" name="Text Box 13"/>
          <p:cNvSpPr txBox="1">
            <a:spLocks noChangeArrowheads="1"/>
          </p:cNvSpPr>
          <p:nvPr/>
        </p:nvSpPr>
        <p:spPr bwMode="auto">
          <a:xfrm>
            <a:off x="903288" y="6081713"/>
            <a:ext cx="387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cs-CZ" sz="1400" dirty="0"/>
              <a:t>= </a:t>
            </a:r>
            <a:r>
              <a:rPr lang="cs-CZ" sz="1400" dirty="0" err="1"/>
              <a:t>phase</a:t>
            </a:r>
            <a:r>
              <a:rPr lang="cs-CZ" sz="1400" dirty="0"/>
              <a:t> 2 (</a:t>
            </a:r>
            <a:r>
              <a:rPr lang="cs-CZ" sz="1400" dirty="0" err="1"/>
              <a:t>warehouse+production</a:t>
            </a:r>
            <a:r>
              <a:rPr lang="cs-CZ" sz="1400" dirty="0"/>
              <a:t> </a:t>
            </a:r>
            <a:r>
              <a:rPr lang="cs-CZ" sz="1400" dirty="0" err="1"/>
              <a:t>extension</a:t>
            </a:r>
            <a:r>
              <a:rPr lang="cs-CZ" sz="1400" dirty="0"/>
              <a:t>)</a:t>
            </a:r>
          </a:p>
        </p:txBody>
      </p:sp>
      <p:sp>
        <p:nvSpPr>
          <p:cNvPr id="26" name="Text Box 8"/>
          <p:cNvSpPr txBox="1">
            <a:spLocks noChangeArrowheads="1"/>
          </p:cNvSpPr>
          <p:nvPr/>
        </p:nvSpPr>
        <p:spPr bwMode="auto">
          <a:xfrm>
            <a:off x="5144756" y="6092031"/>
            <a:ext cx="3467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cs-CZ" sz="1400" dirty="0"/>
              <a:t>= </a:t>
            </a:r>
            <a:r>
              <a:rPr lang="cs-CZ" sz="1400" dirty="0" err="1"/>
              <a:t>phase</a:t>
            </a:r>
            <a:r>
              <a:rPr lang="cs-CZ" sz="1400" dirty="0"/>
              <a:t> 3 (</a:t>
            </a:r>
            <a:r>
              <a:rPr lang="cs-CZ" sz="1400" dirty="0" err="1"/>
              <a:t>own</a:t>
            </a:r>
            <a:r>
              <a:rPr lang="cs-CZ" sz="1400" dirty="0"/>
              <a:t> </a:t>
            </a:r>
            <a:r>
              <a:rPr lang="cs-CZ" sz="1400" dirty="0" err="1"/>
              <a:t>mixing</a:t>
            </a:r>
            <a:r>
              <a:rPr lang="cs-CZ" sz="1400" dirty="0"/>
              <a:t> </a:t>
            </a:r>
            <a:r>
              <a:rPr lang="cs-CZ" sz="1400" dirty="0" err="1"/>
              <a:t>capacities</a:t>
            </a:r>
            <a:r>
              <a:rPr lang="cs-CZ" sz="1400" dirty="0"/>
              <a:t>)</a:t>
            </a:r>
          </a:p>
        </p:txBody>
      </p:sp>
    </p:spTree>
    <p:extLst>
      <p:ext uri="{BB962C8B-B14F-4D97-AF65-F5344CB8AC3E}">
        <p14:creationId xmlns:p14="http://schemas.microsoft.com/office/powerpoint/2010/main" val="3477485897"/>
      </p:ext>
    </p:extLst>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750" y="1417637"/>
            <a:ext cx="8331660" cy="5035699"/>
          </a:xfrm>
        </p:spPr>
        <p:txBody>
          <a:bodyPr/>
          <a:lstStyle/>
          <a:p>
            <a:pPr>
              <a:buNone/>
            </a:pPr>
            <a:r>
              <a:rPr lang="cs-CZ" b="1" dirty="0" smtClean="0"/>
              <a:t>    ….</a:t>
            </a:r>
            <a:r>
              <a:rPr lang="cs-CZ" sz="1800" dirty="0" err="1" smtClean="0"/>
              <a:t>used</a:t>
            </a:r>
            <a:r>
              <a:rPr lang="cs-CZ" sz="1800" dirty="0" smtClean="0"/>
              <a:t> </a:t>
            </a:r>
            <a:r>
              <a:rPr lang="cs-CZ" sz="1800" dirty="0" err="1"/>
              <a:t>project</a:t>
            </a:r>
            <a:r>
              <a:rPr lang="cs-CZ" sz="1800" dirty="0"/>
              <a:t> </a:t>
            </a:r>
            <a:r>
              <a:rPr lang="cs-CZ" sz="1800" dirty="0" err="1" smtClean="0"/>
              <a:t>method</a:t>
            </a:r>
            <a:r>
              <a:rPr lang="cs-CZ" sz="1800" dirty="0" smtClean="0"/>
              <a:t>:   </a:t>
            </a:r>
            <a:r>
              <a:rPr lang="cs-CZ" sz="1200" dirty="0" smtClean="0">
                <a:solidFill>
                  <a:srgbClr val="FF0000"/>
                </a:solidFill>
              </a:rPr>
              <a:t>IPD-</a:t>
            </a:r>
            <a:r>
              <a:rPr lang="cs-CZ" sz="1200" dirty="0" err="1">
                <a:solidFill>
                  <a:srgbClr val="FF0000"/>
                </a:solidFill>
              </a:rPr>
              <a:t>I</a:t>
            </a:r>
            <a:r>
              <a:rPr lang="cs-CZ" sz="1200" dirty="0" err="1" smtClean="0">
                <a:solidFill>
                  <a:srgbClr val="FF0000"/>
                </a:solidFill>
              </a:rPr>
              <a:t>ntegrated</a:t>
            </a:r>
            <a:r>
              <a:rPr lang="cs-CZ" sz="1200" dirty="0" smtClean="0">
                <a:solidFill>
                  <a:srgbClr val="FF0000"/>
                </a:solidFill>
              </a:rPr>
              <a:t> </a:t>
            </a:r>
            <a:r>
              <a:rPr lang="cs-CZ" sz="1200" dirty="0">
                <a:solidFill>
                  <a:srgbClr val="FF0000"/>
                </a:solidFill>
              </a:rPr>
              <a:t>P</a:t>
            </a:r>
            <a:r>
              <a:rPr lang="cs-CZ" sz="1200" dirty="0" smtClean="0">
                <a:solidFill>
                  <a:srgbClr val="FF0000"/>
                </a:solidFill>
              </a:rPr>
              <a:t>roject </a:t>
            </a:r>
            <a:r>
              <a:rPr lang="cs-CZ" sz="1200" dirty="0" err="1">
                <a:solidFill>
                  <a:srgbClr val="FF0000"/>
                </a:solidFill>
              </a:rPr>
              <a:t>D</a:t>
            </a:r>
            <a:r>
              <a:rPr lang="cs-CZ" sz="1200" dirty="0" err="1" smtClean="0">
                <a:solidFill>
                  <a:srgbClr val="FF0000"/>
                </a:solidFill>
              </a:rPr>
              <a:t>elivery</a:t>
            </a:r>
            <a:r>
              <a:rPr lang="cs-CZ" sz="1200" dirty="0" smtClean="0">
                <a:solidFill>
                  <a:srgbClr val="FF0000"/>
                </a:solidFill>
              </a:rPr>
              <a:t> </a:t>
            </a:r>
            <a:r>
              <a:rPr lang="cs-CZ" sz="1200" dirty="0" err="1" smtClean="0">
                <a:solidFill>
                  <a:srgbClr val="FF0000"/>
                </a:solidFill>
              </a:rPr>
              <a:t>method</a:t>
            </a:r>
            <a:r>
              <a:rPr lang="cs-CZ" sz="1200" dirty="0" smtClean="0">
                <a:solidFill>
                  <a:srgbClr val="FF0000"/>
                </a:solidFill>
              </a:rPr>
              <a:t>  / </a:t>
            </a:r>
            <a:r>
              <a:rPr lang="cs-CZ" sz="1200" dirty="0" err="1" smtClean="0">
                <a:solidFill>
                  <a:srgbClr val="FF0000"/>
                </a:solidFill>
              </a:rPr>
              <a:t>crystal</a:t>
            </a:r>
            <a:r>
              <a:rPr lang="cs-CZ" sz="1200" dirty="0" smtClean="0">
                <a:solidFill>
                  <a:srgbClr val="FF0000"/>
                </a:solidFill>
              </a:rPr>
              <a:t> / „</a:t>
            </a:r>
            <a:r>
              <a:rPr lang="cs-CZ" sz="1200" dirty="0" err="1" smtClean="0">
                <a:solidFill>
                  <a:srgbClr val="FF0000"/>
                </a:solidFill>
              </a:rPr>
              <a:t>scrum</a:t>
            </a:r>
            <a:r>
              <a:rPr lang="cs-CZ" sz="1200" dirty="0" smtClean="0">
                <a:solidFill>
                  <a:srgbClr val="FF0000"/>
                </a:solidFill>
              </a:rPr>
              <a:t>“</a:t>
            </a:r>
          </a:p>
          <a:p>
            <a:pPr>
              <a:buNone/>
            </a:pPr>
            <a:r>
              <a:rPr lang="cs-CZ" sz="1200" dirty="0">
                <a:solidFill>
                  <a:srgbClr val="FF0000"/>
                </a:solidFill>
              </a:rPr>
              <a:t> </a:t>
            </a:r>
            <a:r>
              <a:rPr lang="cs-CZ" sz="1200" dirty="0" smtClean="0">
                <a:solidFill>
                  <a:srgbClr val="FF0000"/>
                </a:solidFill>
              </a:rPr>
              <a:t>                                      </a:t>
            </a:r>
            <a:endParaRPr lang="cs-CZ" sz="1200" b="1" dirty="0" smtClean="0"/>
          </a:p>
          <a:p>
            <a:pPr marL="0" indent="0">
              <a:spcBef>
                <a:spcPct val="20000"/>
              </a:spcBef>
              <a:spcAft>
                <a:spcPct val="0"/>
              </a:spcAft>
              <a:buClr>
                <a:srgbClr val="FF0000"/>
              </a:buClr>
              <a:buNone/>
              <a:tabLst>
                <a:tab pos="1163638" algn="l"/>
              </a:tabLst>
            </a:pPr>
            <a:r>
              <a:rPr lang="cs-CZ" sz="1000" dirty="0" smtClean="0"/>
              <a:t>                         2007                  2008                 2009                   2010                   2011                  2012                   2013                    2014 </a:t>
            </a:r>
          </a:p>
          <a:p>
            <a:pPr marL="0" indent="0">
              <a:spcBef>
                <a:spcPct val="20000"/>
              </a:spcBef>
              <a:spcAft>
                <a:spcPct val="0"/>
              </a:spcAft>
              <a:buClr>
                <a:srgbClr val="FF0000"/>
              </a:buClr>
              <a:buNone/>
              <a:tabLst>
                <a:tab pos="1163638" algn="l"/>
              </a:tabLst>
            </a:pPr>
            <a:endParaRPr lang="cs-CZ" sz="1800" u="sng" dirty="0" smtClean="0"/>
          </a:p>
          <a:p>
            <a:pPr marL="0" indent="0">
              <a:spcBef>
                <a:spcPct val="20000"/>
              </a:spcBef>
              <a:spcAft>
                <a:spcPct val="0"/>
              </a:spcAft>
              <a:buClr>
                <a:srgbClr val="FF0000"/>
              </a:buClr>
              <a:buNone/>
              <a:tabLst>
                <a:tab pos="1163638" algn="l"/>
              </a:tabLst>
            </a:pPr>
            <a:r>
              <a:rPr lang="cs-CZ" sz="1800" u="sng" dirty="0" smtClean="0"/>
              <a:t>1. </a:t>
            </a:r>
            <a:r>
              <a:rPr lang="en-US" sz="1800" u="sng" dirty="0" smtClean="0"/>
              <a:t>2010,</a:t>
            </a:r>
            <a:r>
              <a:rPr lang="cs-CZ" sz="1800" u="sng" dirty="0" smtClean="0"/>
              <a:t>July/August</a:t>
            </a:r>
            <a:r>
              <a:rPr lang="en-US" sz="1800" u="sng" dirty="0" smtClean="0"/>
              <a:t>: </a:t>
            </a:r>
          </a:p>
          <a:p>
            <a:pPr marL="0" indent="0">
              <a:spcBef>
                <a:spcPct val="20000"/>
              </a:spcBef>
              <a:spcAft>
                <a:spcPct val="0"/>
              </a:spcAft>
              <a:buClr>
                <a:srgbClr val="FF0000"/>
              </a:buClr>
              <a:buNone/>
              <a:tabLst>
                <a:tab pos="1163638" algn="l"/>
              </a:tabLst>
            </a:pPr>
            <a:r>
              <a:rPr lang="en-US" sz="1200" dirty="0" smtClean="0"/>
              <a:t>Investment Incentive Program</a:t>
            </a:r>
            <a:r>
              <a:rPr lang="cs-CZ" sz="1200" dirty="0" smtClean="0"/>
              <a:t> </a:t>
            </a:r>
            <a:r>
              <a:rPr lang="cs-CZ" sz="1200" dirty="0" err="1" smtClean="0"/>
              <a:t>presentation</a:t>
            </a:r>
            <a:r>
              <a:rPr lang="cs-CZ" sz="1200" dirty="0" smtClean="0"/>
              <a:t> (IEDA)</a:t>
            </a:r>
            <a:endParaRPr lang="en-US" sz="1200" dirty="0" smtClean="0"/>
          </a:p>
          <a:p>
            <a:pPr marL="0" indent="0">
              <a:spcBef>
                <a:spcPct val="20000"/>
              </a:spcBef>
              <a:spcAft>
                <a:spcPct val="0"/>
              </a:spcAft>
              <a:buClr>
                <a:srgbClr val="FF0000"/>
              </a:buClr>
              <a:buNone/>
              <a:tabLst>
                <a:tab pos="1163638" algn="l"/>
              </a:tabLst>
            </a:pPr>
            <a:r>
              <a:rPr lang="en-US" sz="1200" dirty="0" smtClean="0"/>
              <a:t>Agreement signed with State of Iowa</a:t>
            </a:r>
          </a:p>
          <a:p>
            <a:pPr marL="0" indent="0">
              <a:spcBef>
                <a:spcPct val="20000"/>
              </a:spcBef>
              <a:spcAft>
                <a:spcPct val="0"/>
              </a:spcAft>
              <a:buClr>
                <a:srgbClr val="FF0000"/>
              </a:buClr>
              <a:buNone/>
              <a:tabLst>
                <a:tab pos="1163638" algn="l"/>
              </a:tabLst>
            </a:pPr>
            <a:r>
              <a:rPr lang="cs-CZ" sz="1800" u="sng" dirty="0" smtClean="0"/>
              <a:t>2. </a:t>
            </a:r>
            <a:r>
              <a:rPr lang="en-US" sz="1800" u="sng" dirty="0" smtClean="0"/>
              <a:t>2011, April: </a:t>
            </a:r>
          </a:p>
          <a:p>
            <a:pPr marL="0" indent="0">
              <a:spcBef>
                <a:spcPct val="20000"/>
              </a:spcBef>
              <a:spcAft>
                <a:spcPct val="0"/>
              </a:spcAft>
              <a:buClr>
                <a:srgbClr val="FF0000"/>
              </a:buClr>
              <a:buNone/>
              <a:tabLst>
                <a:tab pos="1163638" algn="l"/>
              </a:tabLst>
            </a:pPr>
            <a:r>
              <a:rPr lang="en-US" sz="1100" dirty="0" smtClean="0"/>
              <a:t>start of construction</a:t>
            </a:r>
          </a:p>
          <a:p>
            <a:pPr marL="0" indent="0">
              <a:spcBef>
                <a:spcPct val="20000"/>
              </a:spcBef>
              <a:spcAft>
                <a:spcPct val="0"/>
              </a:spcAft>
              <a:buClr>
                <a:srgbClr val="FF0000"/>
              </a:buClr>
              <a:buNone/>
              <a:tabLst>
                <a:tab pos="1163638" algn="l"/>
              </a:tabLst>
            </a:pPr>
            <a:r>
              <a:rPr lang="cs-CZ" sz="1800" u="sng" dirty="0" smtClean="0"/>
              <a:t>3. </a:t>
            </a:r>
            <a:r>
              <a:rPr lang="en-US" sz="1800" u="sng" dirty="0" smtClean="0"/>
              <a:t>2011, October: </a:t>
            </a:r>
          </a:p>
          <a:p>
            <a:pPr marL="0" indent="0">
              <a:buNone/>
              <a:tabLst>
                <a:tab pos="1163638" algn="l"/>
              </a:tabLst>
            </a:pPr>
            <a:r>
              <a:rPr lang="en-US" sz="1100" dirty="0" smtClean="0"/>
              <a:t>installation of production technology</a:t>
            </a:r>
          </a:p>
          <a:p>
            <a:pPr marL="0" indent="0">
              <a:spcBef>
                <a:spcPct val="20000"/>
              </a:spcBef>
              <a:spcAft>
                <a:spcPct val="0"/>
              </a:spcAft>
              <a:buClr>
                <a:srgbClr val="FF0000"/>
              </a:buClr>
              <a:buNone/>
              <a:tabLst>
                <a:tab pos="1163638" algn="l"/>
              </a:tabLst>
            </a:pPr>
            <a:r>
              <a:rPr lang="cs-CZ" sz="1800" u="sng" dirty="0" smtClean="0"/>
              <a:t>4. </a:t>
            </a:r>
            <a:r>
              <a:rPr lang="en-US" sz="1800" u="sng" dirty="0" smtClean="0"/>
              <a:t>2012, April</a:t>
            </a:r>
            <a:r>
              <a:rPr lang="cs-CZ" sz="1800" u="sng" dirty="0" smtClean="0"/>
              <a:t>,26</a:t>
            </a:r>
            <a:r>
              <a:rPr lang="en-US" sz="1800" u="sng" dirty="0" smtClean="0"/>
              <a:t>:</a:t>
            </a:r>
            <a:endParaRPr lang="cs-CZ" sz="1800" u="sng" dirty="0" smtClean="0"/>
          </a:p>
          <a:p>
            <a:pPr marL="0" indent="0">
              <a:spcBef>
                <a:spcPct val="20000"/>
              </a:spcBef>
              <a:spcAft>
                <a:spcPct val="0"/>
              </a:spcAft>
              <a:buClr>
                <a:srgbClr val="FF0000"/>
              </a:buClr>
              <a:buNone/>
              <a:tabLst>
                <a:tab pos="1163638" algn="l"/>
              </a:tabLst>
            </a:pPr>
            <a:r>
              <a:rPr lang="en-US" sz="1200" dirty="0" smtClean="0"/>
              <a:t>inauguration of the plant and start of production</a:t>
            </a:r>
          </a:p>
          <a:p>
            <a:pPr>
              <a:buNone/>
            </a:pPr>
            <a:endParaRPr lang="cs-CZ" b="1" dirty="0" smtClean="0"/>
          </a:p>
          <a:p>
            <a:pPr>
              <a:buNone/>
            </a:pPr>
            <a:endParaRPr lang="cs-CZ" dirty="0"/>
          </a:p>
        </p:txBody>
      </p:sp>
      <p:sp>
        <p:nvSpPr>
          <p:cNvPr id="3" name="Title 2"/>
          <p:cNvSpPr>
            <a:spLocks noGrp="1"/>
          </p:cNvSpPr>
          <p:nvPr>
            <p:ph type="title"/>
          </p:nvPr>
        </p:nvSpPr>
        <p:spPr>
          <a:xfrm>
            <a:off x="641810" y="949324"/>
            <a:ext cx="8229600" cy="468313"/>
          </a:xfrm>
        </p:spPr>
        <p:txBody>
          <a:bodyPr>
            <a:normAutofit/>
          </a:bodyPr>
          <a:lstStyle/>
          <a:p>
            <a:r>
              <a:rPr lang="cs-CZ" sz="1800" b="1" kern="0" dirty="0" err="1">
                <a:latin typeface="Arial" pitchFamily="34" charset="0"/>
                <a:ea typeface="+mj-ea"/>
                <a:cs typeface="Arial" pitchFamily="34" charset="0"/>
              </a:rPr>
              <a:t>r</a:t>
            </a:r>
            <a:r>
              <a:rPr lang="cs-CZ" sz="1800" b="1" kern="0" dirty="0" err="1" smtClean="0">
                <a:latin typeface="Arial" pitchFamily="34" charset="0"/>
                <a:ea typeface="+mj-ea"/>
                <a:cs typeface="Arial" pitchFamily="34" charset="0"/>
              </a:rPr>
              <a:t>esult</a:t>
            </a:r>
            <a:r>
              <a:rPr lang="cs-CZ" sz="1800" b="1" kern="0" dirty="0" smtClean="0">
                <a:latin typeface="Arial" pitchFamily="34" charset="0"/>
                <a:ea typeface="+mj-ea"/>
                <a:cs typeface="Arial" pitchFamily="34" charset="0"/>
              </a:rPr>
              <a:t>: most </a:t>
            </a:r>
            <a:r>
              <a:rPr lang="cs-CZ" sz="1800" b="1" kern="0" dirty="0" err="1">
                <a:latin typeface="Arial" pitchFamily="34" charset="0"/>
                <a:ea typeface="+mj-ea"/>
                <a:cs typeface="Arial" pitchFamily="34" charset="0"/>
              </a:rPr>
              <a:t>modern</a:t>
            </a:r>
            <a:r>
              <a:rPr lang="cs-CZ" sz="1800" b="1" kern="0" dirty="0">
                <a:latin typeface="Arial" pitchFamily="34" charset="0"/>
                <a:ea typeface="+mj-ea"/>
                <a:cs typeface="Arial" pitchFamily="34" charset="0"/>
              </a:rPr>
              <a:t> </a:t>
            </a:r>
            <a:r>
              <a:rPr lang="cs-CZ" sz="1800" b="1" kern="0" dirty="0" err="1">
                <a:latin typeface="Arial" pitchFamily="34" charset="0"/>
                <a:ea typeface="+mj-ea"/>
                <a:cs typeface="Arial" pitchFamily="34" charset="0"/>
              </a:rPr>
              <a:t>manufacturing</a:t>
            </a:r>
            <a:r>
              <a:rPr lang="cs-CZ" sz="1800" b="1" kern="0" dirty="0">
                <a:latin typeface="Arial" pitchFamily="34" charset="0"/>
                <a:ea typeface="+mj-ea"/>
                <a:cs typeface="Arial" pitchFamily="34" charset="0"/>
              </a:rPr>
              <a:t> </a:t>
            </a:r>
            <a:r>
              <a:rPr lang="cs-CZ" sz="1800" b="1" kern="0" dirty="0" err="1">
                <a:latin typeface="Arial" pitchFamily="34" charset="0"/>
                <a:ea typeface="+mj-ea"/>
                <a:cs typeface="Arial" pitchFamily="34" charset="0"/>
              </a:rPr>
              <a:t>agro</a:t>
            </a:r>
            <a:r>
              <a:rPr lang="cs-CZ" sz="1800" b="1" kern="0" dirty="0">
                <a:latin typeface="Arial" pitchFamily="34" charset="0"/>
                <a:ea typeface="+mj-ea"/>
                <a:cs typeface="Arial" pitchFamily="34" charset="0"/>
              </a:rPr>
              <a:t> </a:t>
            </a:r>
            <a:r>
              <a:rPr lang="cs-CZ" sz="1800" b="1" kern="0" dirty="0" err="1">
                <a:latin typeface="Arial" pitchFamily="34" charset="0"/>
                <a:ea typeface="+mj-ea"/>
                <a:cs typeface="Arial" pitchFamily="34" charset="0"/>
              </a:rPr>
              <a:t>tire</a:t>
            </a:r>
            <a:r>
              <a:rPr lang="cs-CZ" sz="1800" b="1" kern="0" dirty="0">
                <a:latin typeface="Arial" pitchFamily="34" charset="0"/>
                <a:ea typeface="+mj-ea"/>
                <a:cs typeface="Arial" pitchFamily="34" charset="0"/>
              </a:rPr>
              <a:t> plant in </a:t>
            </a:r>
            <a:r>
              <a:rPr lang="cs-CZ" sz="1800" b="1" kern="0" dirty="0" err="1">
                <a:latin typeface="Arial" pitchFamily="34" charset="0"/>
                <a:ea typeface="+mj-ea"/>
                <a:cs typeface="Arial" pitchFamily="34" charset="0"/>
              </a:rPr>
              <a:t>North</a:t>
            </a:r>
            <a:r>
              <a:rPr lang="cs-CZ" sz="1800" b="1" kern="0" dirty="0">
                <a:latin typeface="Arial" pitchFamily="34" charset="0"/>
                <a:ea typeface="+mj-ea"/>
                <a:cs typeface="Arial" pitchFamily="34" charset="0"/>
              </a:rPr>
              <a:t> America…. </a:t>
            </a:r>
            <a:r>
              <a:rPr lang="cs-CZ" sz="1800" b="1" dirty="0" smtClean="0">
                <a:latin typeface="Arial" pitchFamily="34" charset="0"/>
                <a:cs typeface="Arial" pitchFamily="34" charset="0"/>
              </a:rPr>
              <a:t>.</a:t>
            </a:r>
            <a:endParaRPr lang="en-US" sz="1800" b="1" dirty="0">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3630953892"/>
              </p:ext>
            </p:extLst>
          </p:nvPr>
        </p:nvGraphicFramePr>
        <p:xfrm>
          <a:off x="539750" y="5445224"/>
          <a:ext cx="8189500" cy="726618"/>
        </p:xfrm>
        <a:graphic>
          <a:graphicData uri="http://schemas.openxmlformats.org/drawingml/2006/table">
            <a:tbl>
              <a:tblPr firstRow="1" firstCol="1" bandRow="1">
                <a:tableStyleId>{5C22544A-7EE6-4342-B048-85BDC9FD1C3A}</a:tableStyleId>
              </a:tblPr>
              <a:tblGrid>
                <a:gridCol w="2729240"/>
                <a:gridCol w="2730130"/>
                <a:gridCol w="2730130"/>
              </a:tblGrid>
              <a:tr h="432048">
                <a:tc gridSpan="3">
                  <a:txBody>
                    <a:bodyPr/>
                    <a:lstStyle/>
                    <a:p>
                      <a:pPr>
                        <a:lnSpc>
                          <a:spcPct val="115000"/>
                        </a:lnSpc>
                        <a:spcAft>
                          <a:spcPts val="0"/>
                        </a:spcAft>
                      </a:pPr>
                      <a:r>
                        <a:rPr lang="cs-CZ" sz="1100" baseline="0" dirty="0" err="1">
                          <a:effectLst/>
                        </a:rPr>
                        <a:t>Production</a:t>
                      </a:r>
                      <a:r>
                        <a:rPr lang="cs-CZ" sz="1100" baseline="0" dirty="0">
                          <a:effectLst/>
                        </a:rPr>
                        <a:t> </a:t>
                      </a:r>
                      <a:r>
                        <a:rPr lang="cs-CZ" sz="1100" baseline="0" dirty="0" err="1" smtClean="0">
                          <a:effectLst/>
                        </a:rPr>
                        <a:t>programme</a:t>
                      </a:r>
                      <a:r>
                        <a:rPr lang="cs-CZ" sz="1100" baseline="0" dirty="0" smtClean="0">
                          <a:effectLst/>
                        </a:rPr>
                        <a:t>  to </a:t>
                      </a:r>
                      <a:r>
                        <a:rPr lang="cs-CZ" sz="1100" baseline="0" dirty="0" err="1" smtClean="0">
                          <a:effectLst/>
                        </a:rPr>
                        <a:t>date</a:t>
                      </a:r>
                      <a:r>
                        <a:rPr lang="cs-CZ" sz="1100" baseline="0" dirty="0" smtClean="0">
                          <a:effectLst/>
                        </a:rPr>
                        <a:t> April,26  2014</a:t>
                      </a:r>
                      <a:endParaRPr lang="cs-CZ" sz="1100" baseline="0" dirty="0">
                        <a:effectLst/>
                        <a:latin typeface="Calibri"/>
                        <a:ea typeface="Calibri"/>
                        <a:cs typeface="Times New Roman"/>
                      </a:endParaRPr>
                    </a:p>
                  </a:txBody>
                  <a:tcPr marL="68580" marR="68580" marT="0" marB="0">
                    <a:solidFill>
                      <a:schemeClr val="accent1"/>
                    </a:solidFill>
                  </a:tcPr>
                </a:tc>
                <a:tc hMerge="1">
                  <a:txBody>
                    <a:bodyPr/>
                    <a:lstStyle/>
                    <a:p>
                      <a:endParaRPr lang="cs-CZ"/>
                    </a:p>
                  </a:txBody>
                  <a:tcPr/>
                </a:tc>
                <a:tc hMerge="1">
                  <a:txBody>
                    <a:bodyPr/>
                    <a:lstStyle/>
                    <a:p>
                      <a:endParaRPr lang="cs-CZ"/>
                    </a:p>
                  </a:txBody>
                  <a:tcPr/>
                </a:tc>
              </a:tr>
              <a:tr h="294570">
                <a:tc>
                  <a:txBody>
                    <a:bodyPr/>
                    <a:lstStyle/>
                    <a:p>
                      <a:pPr>
                        <a:lnSpc>
                          <a:spcPct val="115000"/>
                        </a:lnSpc>
                        <a:spcAft>
                          <a:spcPts val="0"/>
                        </a:spcAft>
                      </a:pPr>
                      <a:r>
                        <a:rPr lang="cs-CZ" sz="1100" baseline="0" dirty="0" err="1">
                          <a:solidFill>
                            <a:schemeClr val="tx1"/>
                          </a:solidFill>
                          <a:effectLst/>
                        </a:rPr>
                        <a:t>Tractor</a:t>
                      </a:r>
                      <a:r>
                        <a:rPr lang="cs-CZ" sz="1100" baseline="0" dirty="0">
                          <a:solidFill>
                            <a:schemeClr val="tx1"/>
                          </a:solidFill>
                          <a:effectLst/>
                        </a:rPr>
                        <a:t> </a:t>
                      </a:r>
                      <a:r>
                        <a:rPr lang="cs-CZ" sz="1100" baseline="0" dirty="0" err="1">
                          <a:solidFill>
                            <a:schemeClr val="tx1"/>
                          </a:solidFill>
                          <a:effectLst/>
                        </a:rPr>
                        <a:t>radial</a:t>
                      </a:r>
                      <a:r>
                        <a:rPr lang="cs-CZ" sz="1100" baseline="0" dirty="0">
                          <a:solidFill>
                            <a:schemeClr val="tx1"/>
                          </a:solidFill>
                          <a:effectLst/>
                        </a:rPr>
                        <a:t>  </a:t>
                      </a:r>
                      <a:r>
                        <a:rPr lang="cs-CZ" sz="1100" baseline="0" dirty="0" err="1" smtClean="0">
                          <a:solidFill>
                            <a:schemeClr val="tx1"/>
                          </a:solidFill>
                          <a:effectLst/>
                        </a:rPr>
                        <a:t>tires</a:t>
                      </a:r>
                      <a:endParaRPr lang="cs-CZ" sz="1100" baseline="0" dirty="0">
                        <a:solidFill>
                          <a:schemeClr val="tx1"/>
                        </a:solidFill>
                        <a:effectLst/>
                        <a:latin typeface="Calibri"/>
                        <a:ea typeface="Calibri"/>
                        <a:cs typeface="Times New Roman"/>
                      </a:endParaRPr>
                    </a:p>
                  </a:txBody>
                  <a:tcPr marL="68580" marR="68580" marT="0" marB="0">
                    <a:solidFill>
                      <a:srgbClr val="DDDDDD"/>
                    </a:solidFill>
                  </a:tcPr>
                </a:tc>
                <a:tc>
                  <a:txBody>
                    <a:bodyPr/>
                    <a:lstStyle/>
                    <a:p>
                      <a:pPr>
                        <a:lnSpc>
                          <a:spcPct val="115000"/>
                        </a:lnSpc>
                        <a:spcAft>
                          <a:spcPts val="0"/>
                        </a:spcAft>
                      </a:pPr>
                      <a:r>
                        <a:rPr lang="cs-CZ" sz="1100" baseline="0" dirty="0">
                          <a:effectLst/>
                        </a:rPr>
                        <a:t>   18 </a:t>
                      </a:r>
                      <a:r>
                        <a:rPr lang="cs-CZ" sz="1100" baseline="0" dirty="0" err="1" smtClean="0">
                          <a:effectLst/>
                        </a:rPr>
                        <a:t>units</a:t>
                      </a:r>
                      <a:r>
                        <a:rPr lang="cs-CZ" sz="1100" baseline="0" dirty="0" smtClean="0">
                          <a:effectLst/>
                        </a:rPr>
                        <a:t>  </a:t>
                      </a:r>
                      <a:r>
                        <a:rPr lang="cs-CZ" sz="1100" baseline="0" dirty="0" err="1" smtClean="0">
                          <a:effectLst/>
                        </a:rPr>
                        <a:t>curing</a:t>
                      </a:r>
                      <a:r>
                        <a:rPr lang="cs-CZ" sz="1100" baseline="0" dirty="0" smtClean="0">
                          <a:effectLst/>
                        </a:rPr>
                        <a:t> </a:t>
                      </a:r>
                      <a:r>
                        <a:rPr lang="cs-CZ" sz="1100" baseline="0" dirty="0" err="1" smtClean="0">
                          <a:effectLst/>
                        </a:rPr>
                        <a:t>presses</a:t>
                      </a:r>
                      <a:endParaRPr lang="cs-CZ" sz="1100" baseline="0" dirty="0">
                        <a:effectLst/>
                        <a:latin typeface="Calibri"/>
                        <a:ea typeface="Calibri"/>
                        <a:cs typeface="Times New Roman"/>
                      </a:endParaRPr>
                    </a:p>
                  </a:txBody>
                  <a:tcPr marL="68580" marR="68580" marT="0" marB="0">
                    <a:solidFill>
                      <a:srgbClr val="DDDDDD"/>
                    </a:solidFill>
                  </a:tcPr>
                </a:tc>
                <a:tc>
                  <a:txBody>
                    <a:bodyPr/>
                    <a:lstStyle/>
                    <a:p>
                      <a:pPr>
                        <a:lnSpc>
                          <a:spcPct val="115000"/>
                        </a:lnSpc>
                        <a:spcAft>
                          <a:spcPts val="0"/>
                        </a:spcAft>
                      </a:pPr>
                      <a:r>
                        <a:rPr lang="cs-CZ" sz="1100" baseline="0" dirty="0">
                          <a:effectLst/>
                        </a:rPr>
                        <a:t>   14 000 </a:t>
                      </a:r>
                      <a:r>
                        <a:rPr lang="cs-CZ" sz="1100" baseline="0" dirty="0" err="1" smtClean="0">
                          <a:effectLst/>
                        </a:rPr>
                        <a:t>tons</a:t>
                      </a:r>
                      <a:r>
                        <a:rPr lang="cs-CZ" sz="1100" baseline="0" dirty="0" smtClean="0">
                          <a:effectLst/>
                        </a:rPr>
                        <a:t>/y</a:t>
                      </a:r>
                      <a:endParaRPr lang="cs-CZ" sz="1100" baseline="0" dirty="0">
                        <a:effectLst/>
                        <a:latin typeface="Calibri"/>
                        <a:ea typeface="Calibri"/>
                        <a:cs typeface="Times New Roman"/>
                      </a:endParaRPr>
                    </a:p>
                  </a:txBody>
                  <a:tcPr marL="68580" marR="68580" marT="0" marB="0">
                    <a:solidFill>
                      <a:srgbClr val="DDDDDD"/>
                    </a:solidFill>
                  </a:tcPr>
                </a:tc>
              </a:tr>
            </a:tbl>
          </a:graphicData>
        </a:graphic>
      </p:graphicFrame>
      <p:pic>
        <p:nvPicPr>
          <p:cNvPr id="6" name="Obrázek 5" descr="01 Mitas_4-26-12_exterior_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8770" y="2636912"/>
            <a:ext cx="4320480" cy="2690251"/>
          </a:xfrm>
          <a:prstGeom prst="rect">
            <a:avLst/>
          </a:prstGeom>
        </p:spPr>
      </p:pic>
      <p:sp>
        <p:nvSpPr>
          <p:cNvPr id="8" name="Šipka doprava se zářezem 7"/>
          <p:cNvSpPr/>
          <p:nvPr/>
        </p:nvSpPr>
        <p:spPr>
          <a:xfrm>
            <a:off x="755576" y="1849127"/>
            <a:ext cx="7992888" cy="40179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Šipka doprava 1"/>
          <p:cNvSpPr/>
          <p:nvPr/>
        </p:nvSpPr>
        <p:spPr>
          <a:xfrm>
            <a:off x="4860032" y="1943122"/>
            <a:ext cx="1708978" cy="18973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31196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1521" y="980728"/>
            <a:ext cx="8763000" cy="733425"/>
          </a:xfrm>
          <a:prstGeom prst="rect">
            <a:avLst/>
          </a:prstGeom>
        </p:spPr>
        <p:txBody>
          <a:bodyPr/>
          <a:lstStyle/>
          <a:p>
            <a:pPr>
              <a:defRPr/>
            </a:pPr>
            <a:r>
              <a:rPr lang="cs-CZ" sz="2000" b="1" kern="0" dirty="0" err="1">
                <a:latin typeface="+mj-lt"/>
                <a:ea typeface="+mj-ea"/>
                <a:cs typeface="+mj-cs"/>
              </a:rPr>
              <a:t>really</a:t>
            </a:r>
            <a:r>
              <a:rPr lang="cs-CZ" sz="2000" b="1" kern="0" dirty="0">
                <a:latin typeface="+mj-lt"/>
                <a:ea typeface="+mj-ea"/>
                <a:cs typeface="+mj-cs"/>
              </a:rPr>
              <a:t> </a:t>
            </a:r>
            <a:r>
              <a:rPr lang="cs-CZ" sz="2000" b="1" kern="0" dirty="0" err="1">
                <a:latin typeface="+mj-lt"/>
                <a:ea typeface="+mj-ea"/>
                <a:cs typeface="+mj-cs"/>
              </a:rPr>
              <a:t>heavy</a:t>
            </a:r>
            <a:r>
              <a:rPr lang="cs-CZ" sz="2000" b="1" kern="0" dirty="0">
                <a:latin typeface="+mj-lt"/>
                <a:ea typeface="+mj-ea"/>
                <a:cs typeface="+mj-cs"/>
              </a:rPr>
              <a:t> </a:t>
            </a:r>
            <a:r>
              <a:rPr lang="cs-CZ" sz="2000" b="1" kern="0" dirty="0" err="1">
                <a:latin typeface="+mj-lt"/>
                <a:ea typeface="+mj-ea"/>
                <a:cs typeface="+mj-cs"/>
              </a:rPr>
              <a:t>industry</a:t>
            </a:r>
            <a:r>
              <a:rPr lang="cs-CZ" sz="2000" b="1" kern="0" dirty="0">
                <a:latin typeface="+mj-lt"/>
                <a:ea typeface="+mj-ea"/>
                <a:cs typeface="+mj-cs"/>
              </a:rPr>
              <a:t>……</a:t>
            </a:r>
            <a:endParaRPr lang="en-US" sz="2000" b="1" kern="0" dirty="0">
              <a:latin typeface="+mj-lt"/>
              <a:ea typeface="+mj-ea"/>
              <a:cs typeface="+mj-cs"/>
            </a:endParaRPr>
          </a:p>
        </p:txBody>
      </p:sp>
      <p:sp>
        <p:nvSpPr>
          <p:cNvPr id="9"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pic>
        <p:nvPicPr>
          <p:cNvPr id="17" name="obrázek 85" descr="E:\Oplik\mitas foto\upravené\IMG_2977_1.jpg"/>
          <p:cNvPicPr>
            <a:picLocks noChangeAspect="1" noChangeArrowheads="1"/>
          </p:cNvPicPr>
          <p:nvPr/>
        </p:nvPicPr>
        <p:blipFill>
          <a:blip r:embed="rId3" cstate="email">
            <a:extLst>
              <a:ext uri="{28A0092B-C50C-407E-A947-70E740481C1C}">
                <a14:useLocalDpi xmlns:a14="http://schemas.microsoft.com/office/drawing/2010/main"/>
              </a:ext>
            </a:extLst>
          </a:blip>
          <a:srcRect r="37531"/>
          <a:stretch>
            <a:fillRect/>
          </a:stretch>
        </p:blipFill>
        <p:spPr bwMode="auto">
          <a:xfrm>
            <a:off x="251521" y="2852935"/>
            <a:ext cx="2736304" cy="319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obrázek 31" descr="IMG_305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0266" y="2048855"/>
            <a:ext cx="2881466" cy="196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3" descr="IMG_2987_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0266" y="4049484"/>
            <a:ext cx="2881465" cy="196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obrázek 42" descr="IMG_300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840" y="2048855"/>
            <a:ext cx="2664445" cy="400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673223"/>
      </p:ext>
    </p:extLst>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a:xfrm>
            <a:off x="1066800" y="3124200"/>
            <a:ext cx="7391400" cy="711200"/>
          </a:xfrm>
        </p:spPr>
        <p:txBody>
          <a:bodyPr>
            <a:normAutofit fontScale="90000"/>
          </a:bodyPr>
          <a:lstStyle/>
          <a:p>
            <a:pPr>
              <a:defRPr/>
            </a:pPr>
            <a:r>
              <a:rPr lang="en-GB" dirty="0" smtClean="0"/>
              <a:t>Thank you for your </a:t>
            </a:r>
            <a:r>
              <a:rPr lang="en-GB" dirty="0" smtClean="0"/>
              <a:t>attention</a:t>
            </a:r>
            <a:r>
              <a:rPr lang="cs-CZ" dirty="0" smtClean="0"/>
              <a:t>…</a:t>
            </a:r>
            <a:r>
              <a:rPr lang="en-GB" dirty="0" smtClean="0"/>
              <a:t/>
            </a:r>
            <a:br>
              <a:rPr lang="en-GB" dirty="0" smtClean="0"/>
            </a:br>
            <a:endParaRPr lang="en-GB"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5"/>
          <p:cNvSpPr>
            <a:spLocks noGrp="1"/>
          </p:cNvSpPr>
          <p:nvPr>
            <p:ph type="title"/>
          </p:nvPr>
        </p:nvSpPr>
        <p:spPr>
          <a:xfrm>
            <a:off x="457200" y="949325"/>
            <a:ext cx="8229600" cy="468313"/>
          </a:xfrm>
        </p:spPr>
        <p:txBody>
          <a:bodyPr>
            <a:normAutofit/>
          </a:bodyPr>
          <a:lstStyle/>
          <a:p>
            <a:r>
              <a:rPr lang="cs-CZ" sz="1800" b="1" dirty="0" err="1" smtClean="0">
                <a:latin typeface="Arial" pitchFamily="34" charset="0"/>
                <a:ea typeface="Geneva"/>
                <a:cs typeface="Arial" pitchFamily="34" charset="0"/>
              </a:rPr>
              <a:t>Mitas</a:t>
            </a:r>
            <a:r>
              <a:rPr lang="cs-CZ" sz="1800" b="1" dirty="0" smtClean="0">
                <a:latin typeface="Arial" pitchFamily="34" charset="0"/>
                <a:ea typeface="Geneva"/>
                <a:cs typeface="Arial" pitchFamily="34" charset="0"/>
              </a:rPr>
              <a:t> </a:t>
            </a:r>
            <a:r>
              <a:rPr lang="cs-CZ" sz="1800" b="1" dirty="0" err="1" smtClean="0">
                <a:latin typeface="Arial" pitchFamily="34" charset="0"/>
                <a:ea typeface="Geneva"/>
                <a:cs typeface="Arial" pitchFamily="34" charset="0"/>
              </a:rPr>
              <a:t>belongs</a:t>
            </a:r>
            <a:r>
              <a:rPr lang="cs-CZ" sz="1800" b="1" dirty="0" smtClean="0">
                <a:latin typeface="Arial" pitchFamily="34" charset="0"/>
                <a:ea typeface="Geneva"/>
                <a:cs typeface="Arial" pitchFamily="34" charset="0"/>
              </a:rPr>
              <a:t> to </a:t>
            </a:r>
            <a:r>
              <a:rPr lang="cs-CZ" sz="1800" b="1" dirty="0" err="1" smtClean="0">
                <a:latin typeface="Arial" pitchFamily="34" charset="0"/>
                <a:ea typeface="Geneva"/>
                <a:cs typeface="Arial" pitchFamily="34" charset="0"/>
              </a:rPr>
              <a:t>Ceská</a:t>
            </a:r>
            <a:r>
              <a:rPr lang="cs-CZ" sz="1800" b="1" dirty="0" smtClean="0">
                <a:latin typeface="Arial" pitchFamily="34" charset="0"/>
                <a:ea typeface="Geneva"/>
                <a:cs typeface="Arial" pitchFamily="34" charset="0"/>
              </a:rPr>
              <a:t> gumárenská společnost a.s. …. .</a:t>
            </a:r>
            <a:endParaRPr lang="en-GB" sz="1800" b="1" dirty="0" smtClean="0">
              <a:latin typeface="Arial" pitchFamily="34" charset="0"/>
              <a:ea typeface="Geneva"/>
              <a:cs typeface="Arial" pitchFamily="34" charset="0"/>
            </a:endParaRPr>
          </a:p>
        </p:txBody>
      </p:sp>
      <p:pic>
        <p:nvPicPr>
          <p:cNvPr id="102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2189556"/>
            <a:ext cx="6755730" cy="193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41"/>
          <p:cNvGraphicFramePr>
            <a:graphicFrameLocks noChangeAspect="1"/>
          </p:cNvGraphicFramePr>
          <p:nvPr>
            <p:extLst>
              <p:ext uri="{D42A27DB-BD31-4B8C-83A1-F6EECF244321}">
                <p14:modId xmlns:p14="http://schemas.microsoft.com/office/powerpoint/2010/main" val="3470513669"/>
              </p:ext>
            </p:extLst>
          </p:nvPr>
        </p:nvGraphicFramePr>
        <p:xfrm>
          <a:off x="1835696" y="4399562"/>
          <a:ext cx="5883866" cy="1947813"/>
        </p:xfrm>
        <a:graphic>
          <a:graphicData uri="http://schemas.openxmlformats.org/drawingml/2006/chart">
            <c:chart xmlns:c="http://schemas.openxmlformats.org/drawingml/2006/chart" xmlns:r="http://schemas.openxmlformats.org/officeDocument/2006/relationships" r:id="rId4"/>
          </a:graphicData>
        </a:graphic>
      </p:graphicFrame>
      <p:sp>
        <p:nvSpPr>
          <p:cNvPr id="10245" name="Rectangle 9"/>
          <p:cNvSpPr>
            <a:spLocks noChangeArrowheads="1"/>
          </p:cNvSpPr>
          <p:nvPr/>
        </p:nvSpPr>
        <p:spPr bwMode="auto">
          <a:xfrm>
            <a:off x="5003800" y="4271963"/>
            <a:ext cx="368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a:ea typeface="MS PGothic" pitchFamily="34" charset="-128"/>
              </a:rPr>
              <a:t>CGS revenues</a:t>
            </a:r>
            <a:r>
              <a:rPr lang="cs-CZ" sz="1200" b="1" dirty="0">
                <a:ea typeface="MS PGothic" pitchFamily="34" charset="-128"/>
              </a:rPr>
              <a:t> in </a:t>
            </a:r>
            <a:r>
              <a:rPr lang="en-GB" sz="1200" b="1" dirty="0" smtClean="0">
                <a:ea typeface="MS PGothic" pitchFamily="34" charset="-128"/>
              </a:rPr>
              <a:t>201</a:t>
            </a:r>
            <a:r>
              <a:rPr lang="cs-CZ" sz="1200" b="1" dirty="0" smtClean="0">
                <a:ea typeface="MS PGothic" pitchFamily="34" charset="-128"/>
              </a:rPr>
              <a:t>5  16,2 </a:t>
            </a:r>
            <a:r>
              <a:rPr lang="cs-CZ" sz="1200" b="1" dirty="0" err="1" smtClean="0">
                <a:ea typeface="MS PGothic" pitchFamily="34" charset="-128"/>
              </a:rPr>
              <a:t>mld</a:t>
            </a:r>
            <a:r>
              <a:rPr lang="cs-CZ" sz="1200" b="1" dirty="0" smtClean="0">
                <a:ea typeface="MS PGothic" pitchFamily="34" charset="-128"/>
              </a:rPr>
              <a:t> CZK</a:t>
            </a:r>
            <a:endParaRPr lang="en-GB" sz="1200" dirty="0"/>
          </a:p>
        </p:txBody>
      </p:sp>
      <p:sp>
        <p:nvSpPr>
          <p:cNvPr id="4" name="Ovál 3"/>
          <p:cNvSpPr/>
          <p:nvPr/>
        </p:nvSpPr>
        <p:spPr>
          <a:xfrm>
            <a:off x="533832" y="4431667"/>
            <a:ext cx="2653952" cy="1883601"/>
          </a:xfrm>
          <a:prstGeom prst="ellipse">
            <a:avLst/>
          </a:prstGeom>
          <a:no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 name="Obrázek 2"/>
          <p:cNvPicPr>
            <a:picLocks noChangeAspect="1"/>
          </p:cNvPicPr>
          <p:nvPr/>
        </p:nvPicPr>
        <p:blipFill>
          <a:blip r:embed="rId5"/>
          <a:stretch>
            <a:fillRect/>
          </a:stretch>
        </p:blipFill>
        <p:spPr>
          <a:xfrm>
            <a:off x="3651595" y="1463306"/>
            <a:ext cx="1392942" cy="652033"/>
          </a:xfrm>
          <a:prstGeom prst="rect">
            <a:avLst/>
          </a:prstGeom>
        </p:spPr>
      </p:pic>
      <p:pic>
        <p:nvPicPr>
          <p:cNvPr id="8" name="Obrázek 7" descr="01 Mitas_4-26-12_exterior_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9632" y="5059461"/>
            <a:ext cx="1440160" cy="896750"/>
          </a:xfrm>
          <a:prstGeom prst="rect">
            <a:avLst/>
          </a:prstGeom>
        </p:spPr>
      </p:pic>
      <p:sp>
        <p:nvSpPr>
          <p:cNvPr id="5" name="TextovéPole 4"/>
          <p:cNvSpPr txBox="1"/>
          <p:nvPr/>
        </p:nvSpPr>
        <p:spPr bwMode="auto">
          <a:xfrm>
            <a:off x="975364" y="4675223"/>
            <a:ext cx="2008695" cy="246221"/>
          </a:xfrm>
          <a:prstGeom prst="rect">
            <a:avLst/>
          </a:prstGeom>
          <a:ln>
            <a:miter lim="800000"/>
            <a:headEnd/>
            <a:tailEnd/>
          </a:ln>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kern="1200" cap="none" spc="0" normalizeH="0" baseline="0" noProof="0" dirty="0" err="1"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Mitas</a:t>
            </a:r>
            <a:r>
              <a:rPr kumimoji="0" lang="cs-CZ" sz="1000" b="1" i="0" u="none" strike="noStrike" kern="1200" cap="none" spc="0" normalizeH="0" baseline="0" noProof="0" dirty="0"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 </a:t>
            </a:r>
            <a:r>
              <a:rPr kumimoji="0" lang="cs-CZ" sz="1000" b="1" i="0" u="none" strike="noStrike" kern="1200" cap="none" spc="0" normalizeH="0" baseline="0" noProof="0" dirty="0" err="1"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Tires</a:t>
            </a:r>
            <a:r>
              <a:rPr kumimoji="0" lang="cs-CZ" sz="1000" b="1" i="0" u="none" strike="noStrike" kern="1200" cap="none" spc="0" normalizeH="0" baseline="0" noProof="0" dirty="0"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 </a:t>
            </a:r>
            <a:r>
              <a:rPr kumimoji="0" lang="cs-CZ" sz="1000" b="1" i="0" u="none" strike="noStrike" kern="1200" cap="none" spc="0" normalizeH="0" baseline="0" noProof="0" dirty="0" err="1"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North</a:t>
            </a:r>
            <a:r>
              <a:rPr kumimoji="0" lang="cs-CZ" sz="1000" b="1" i="0" u="none" strike="noStrike" kern="1200" cap="none" spc="0" normalizeH="0" baseline="0" noProof="0" dirty="0"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 </a:t>
            </a:r>
            <a:r>
              <a:rPr kumimoji="0" lang="cs-CZ" sz="1000" b="1" i="0" u="none" strike="noStrike" kern="1200" cap="none" spc="0" normalizeH="0" baseline="0" noProof="0" dirty="0" err="1"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America,Inc</a:t>
            </a:r>
            <a:r>
              <a:rPr kumimoji="0" lang="cs-CZ" sz="1000" b="1" i="0" u="none" strike="noStrike" kern="1200" cap="none" spc="0" normalizeH="0" baseline="0" noProof="0" dirty="0"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a:t>
            </a:r>
            <a:endParaRPr kumimoji="0" lang="cs-CZ" sz="1000" b="1" i="0" u="none" strike="noStrike" kern="1200" cap="none" spc="0" normalizeH="0" baseline="0" noProof="0" dirty="0"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endParaRPr>
          </a:p>
        </p:txBody>
      </p:sp>
      <p:cxnSp>
        <p:nvCxnSpPr>
          <p:cNvPr id="7" name="Přímá spojnice 6"/>
          <p:cNvCxnSpPr/>
          <p:nvPr/>
        </p:nvCxnSpPr>
        <p:spPr>
          <a:xfrm>
            <a:off x="2092772" y="4123529"/>
            <a:ext cx="0" cy="27603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3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750" fill="hold"/>
                                        <p:tgtEl>
                                          <p:spTgt spid="3"/>
                                        </p:tgtEl>
                                        <p:attrNameLst>
                                          <p:attrName>ppt_x</p:attrName>
                                        </p:attrNameLst>
                                      </p:cBhvr>
                                      <p:tavLst>
                                        <p:tav tm="0">
                                          <p:val>
                                            <p:strVal val="1+#ppt_w/2"/>
                                          </p:val>
                                        </p:tav>
                                        <p:tav tm="100000">
                                          <p:val>
                                            <p:strVal val="#ppt_x"/>
                                          </p:val>
                                        </p:tav>
                                      </p:tavLst>
                                    </p:anim>
                                    <p:anim calcmode="lin" valueType="num">
                                      <p:cBhvr additive="base">
                                        <p:cTn id="8" dur="2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323850" y="1916113"/>
            <a:ext cx="5400675" cy="3092450"/>
          </a:xfrm>
        </p:spPr>
        <p:txBody>
          <a:bodyPr/>
          <a:lstStyle/>
          <a:p>
            <a:pPr marL="0" indent="0">
              <a:spcBef>
                <a:spcPct val="0"/>
              </a:spcBef>
              <a:spcAft>
                <a:spcPts val="1800"/>
              </a:spcAft>
            </a:pPr>
            <a:r>
              <a:rPr lang="en-US" dirty="0" smtClean="0">
                <a:latin typeface="Arial" panose="020B0604020202020204" pitchFamily="34" charset="0"/>
                <a:ea typeface="Geneva"/>
                <a:cs typeface="Arial" panose="020B0604020202020204" pitchFamily="34" charset="0"/>
              </a:rPr>
              <a:t>80 years of experience manufacturing </a:t>
            </a:r>
            <a:r>
              <a:rPr lang="en-US" dirty="0" err="1" smtClean="0">
                <a:latin typeface="Arial" panose="020B0604020202020204" pitchFamily="34" charset="0"/>
                <a:ea typeface="Geneva"/>
                <a:cs typeface="Arial" panose="020B0604020202020204" pitchFamily="34" charset="0"/>
              </a:rPr>
              <a:t>tyres</a:t>
            </a:r>
            <a:endParaRPr lang="cs-CZ" dirty="0" smtClean="0">
              <a:latin typeface="Arial" panose="020B0604020202020204" pitchFamily="34" charset="0"/>
              <a:ea typeface="Geneva"/>
              <a:cs typeface="Arial" panose="020B0604020202020204" pitchFamily="34" charset="0"/>
            </a:endParaRPr>
          </a:p>
          <a:p>
            <a:pPr marL="0" indent="0">
              <a:spcBef>
                <a:spcPct val="0"/>
              </a:spcBef>
              <a:spcAft>
                <a:spcPts val="1800"/>
              </a:spcAft>
            </a:pPr>
            <a:r>
              <a:rPr lang="cs-CZ" dirty="0" smtClean="0">
                <a:latin typeface="Arial" panose="020B0604020202020204" pitchFamily="34" charset="0"/>
                <a:ea typeface="Geneva"/>
                <a:cs typeface="Arial" panose="020B0604020202020204" pitchFamily="34" charset="0"/>
              </a:rPr>
              <a:t>O</a:t>
            </a:r>
            <a:r>
              <a:rPr lang="en-US" dirty="0" err="1" smtClean="0">
                <a:latin typeface="Arial" panose="020B0604020202020204" pitchFamily="34" charset="0"/>
                <a:ea typeface="Geneva"/>
                <a:cs typeface="Arial" panose="020B0604020202020204" pitchFamily="34" charset="0"/>
              </a:rPr>
              <a:t>riented</a:t>
            </a:r>
            <a:r>
              <a:rPr lang="en-US" dirty="0" smtClean="0">
                <a:latin typeface="Arial" panose="020B0604020202020204" pitchFamily="34" charset="0"/>
                <a:ea typeface="Geneva"/>
                <a:cs typeface="Arial" panose="020B0604020202020204" pitchFamily="34" charset="0"/>
              </a:rPr>
              <a:t> in production of radial farm </a:t>
            </a:r>
            <a:r>
              <a:rPr lang="en-US" dirty="0" err="1" smtClean="0">
                <a:latin typeface="Arial" panose="020B0604020202020204" pitchFamily="34" charset="0"/>
                <a:ea typeface="Geneva"/>
                <a:cs typeface="Arial" panose="020B0604020202020204" pitchFamily="34" charset="0"/>
              </a:rPr>
              <a:t>tyres</a:t>
            </a:r>
            <a:endParaRPr lang="en-US" dirty="0" smtClean="0">
              <a:latin typeface="Arial" panose="020B0604020202020204" pitchFamily="34" charset="0"/>
              <a:ea typeface="Geneva"/>
              <a:cs typeface="Arial" panose="020B0604020202020204" pitchFamily="34" charset="0"/>
            </a:endParaRPr>
          </a:p>
          <a:p>
            <a:pPr marL="0" indent="0">
              <a:spcBef>
                <a:spcPct val="0"/>
              </a:spcBef>
              <a:spcAft>
                <a:spcPts val="1800"/>
              </a:spcAft>
            </a:pPr>
            <a:r>
              <a:rPr lang="en-US" dirty="0" smtClean="0">
                <a:latin typeface="Arial" panose="020B0604020202020204" pitchFamily="34" charset="0"/>
                <a:ea typeface="Geneva"/>
                <a:cs typeface="Arial" panose="020B0604020202020204" pitchFamily="34" charset="0"/>
              </a:rPr>
              <a:t>No. 1 in sales of combine </a:t>
            </a:r>
            <a:r>
              <a:rPr lang="en-US" dirty="0" err="1" smtClean="0">
                <a:latin typeface="Arial" panose="020B0604020202020204" pitchFamily="34" charset="0"/>
                <a:ea typeface="Geneva"/>
                <a:cs typeface="Arial" panose="020B0604020202020204" pitchFamily="34" charset="0"/>
              </a:rPr>
              <a:t>tyres</a:t>
            </a:r>
            <a:r>
              <a:rPr lang="en-US" dirty="0" smtClean="0">
                <a:latin typeface="Arial" panose="020B0604020202020204" pitchFamily="34" charset="0"/>
                <a:ea typeface="Geneva"/>
                <a:cs typeface="Arial" panose="020B0604020202020204" pitchFamily="34" charset="0"/>
              </a:rPr>
              <a:t> in EU</a:t>
            </a:r>
          </a:p>
          <a:p>
            <a:pPr marL="0" indent="0">
              <a:spcBef>
                <a:spcPct val="0"/>
              </a:spcBef>
              <a:spcAft>
                <a:spcPts val="1800"/>
              </a:spcAft>
            </a:pPr>
            <a:r>
              <a:rPr lang="en-US" dirty="0" smtClean="0">
                <a:latin typeface="Arial" panose="020B0604020202020204" pitchFamily="34" charset="0"/>
                <a:ea typeface="Geneva"/>
                <a:cs typeface="Arial" panose="020B0604020202020204" pitchFamily="34" charset="0"/>
              </a:rPr>
              <a:t>No. 1 market share in Germany</a:t>
            </a:r>
          </a:p>
          <a:p>
            <a:pPr marL="0" indent="0">
              <a:spcBef>
                <a:spcPct val="0"/>
              </a:spcBef>
              <a:spcAft>
                <a:spcPts val="1800"/>
              </a:spcAft>
            </a:pPr>
            <a:r>
              <a:rPr lang="en-US" dirty="0" smtClean="0">
                <a:latin typeface="Arial" panose="020B0604020202020204" pitchFamily="34" charset="0"/>
                <a:ea typeface="Geneva"/>
                <a:cs typeface="Arial" panose="020B0604020202020204" pitchFamily="34" charset="0"/>
              </a:rPr>
              <a:t>No. 3 in Europe + North America markets (according to market share)</a:t>
            </a:r>
            <a:endParaRPr lang="cs-CZ" dirty="0" smtClean="0">
              <a:latin typeface="Arial" panose="020B0604020202020204" pitchFamily="34" charset="0"/>
              <a:ea typeface="Geneva"/>
              <a:cs typeface="Arial" panose="020B0604020202020204" pitchFamily="34" charset="0"/>
            </a:endParaRPr>
          </a:p>
          <a:p>
            <a:pPr marL="0" indent="0">
              <a:spcBef>
                <a:spcPct val="0"/>
              </a:spcBef>
              <a:spcAft>
                <a:spcPts val="1800"/>
              </a:spcAft>
            </a:pPr>
            <a:endParaRPr lang="en-US" dirty="0" smtClean="0">
              <a:latin typeface="Arial" panose="020B0604020202020204" pitchFamily="34" charset="0"/>
              <a:ea typeface="Geneva"/>
              <a:cs typeface="Arial" panose="020B0604020202020204" pitchFamily="34" charset="0"/>
            </a:endParaRPr>
          </a:p>
          <a:p>
            <a:pPr marL="0" indent="0">
              <a:spcBef>
                <a:spcPct val="0"/>
              </a:spcBef>
              <a:spcAft>
                <a:spcPts val="1800"/>
              </a:spcAft>
            </a:pPr>
            <a:endParaRPr lang="en-US" dirty="0" smtClean="0">
              <a:latin typeface="Arial" panose="020B0604020202020204" pitchFamily="34" charset="0"/>
              <a:ea typeface="Geneva"/>
              <a:cs typeface="Arial" panose="020B0604020202020204" pitchFamily="34" charset="0"/>
            </a:endParaRPr>
          </a:p>
        </p:txBody>
      </p:sp>
      <p:sp>
        <p:nvSpPr>
          <p:cNvPr id="20483" name="Title 2"/>
          <p:cNvSpPr>
            <a:spLocks noGrp="1"/>
          </p:cNvSpPr>
          <p:nvPr>
            <p:ph type="title"/>
          </p:nvPr>
        </p:nvSpPr>
        <p:spPr>
          <a:xfrm>
            <a:off x="457200" y="949325"/>
            <a:ext cx="8229600" cy="468313"/>
          </a:xfrm>
        </p:spPr>
        <p:txBody>
          <a:bodyPr>
            <a:normAutofit/>
          </a:bodyPr>
          <a:lstStyle/>
          <a:p>
            <a:r>
              <a:rPr lang="en-GB" sz="2000" b="1" dirty="0" smtClean="0">
                <a:latin typeface="Arial" panose="020B0604020202020204" pitchFamily="34" charset="0"/>
                <a:ea typeface="Geneva"/>
                <a:cs typeface="Arial" panose="020B0604020202020204" pitchFamily="34" charset="0"/>
              </a:rPr>
              <a:t>M</a:t>
            </a:r>
            <a:r>
              <a:rPr lang="cs-CZ" sz="2000" b="1" dirty="0" err="1" smtClean="0">
                <a:latin typeface="Arial" panose="020B0604020202020204" pitchFamily="34" charset="0"/>
                <a:ea typeface="Geneva"/>
                <a:cs typeface="Arial" panose="020B0604020202020204" pitchFamily="34" charset="0"/>
              </a:rPr>
              <a:t>itas</a:t>
            </a:r>
            <a:r>
              <a:rPr lang="cs-CZ" sz="2000" b="1" dirty="0" smtClean="0">
                <a:latin typeface="Arial" panose="020B0604020202020204" pitchFamily="34" charset="0"/>
                <a:ea typeface="Geneva"/>
                <a:cs typeface="Arial" panose="020B0604020202020204" pitchFamily="34" charset="0"/>
              </a:rPr>
              <a:t> </a:t>
            </a:r>
            <a:r>
              <a:rPr lang="en-GB" sz="2000" b="1" dirty="0" smtClean="0">
                <a:latin typeface="Arial" panose="020B0604020202020204" pitchFamily="34" charset="0"/>
                <a:ea typeface="Geneva"/>
                <a:cs typeface="Arial" panose="020B0604020202020204" pitchFamily="34" charset="0"/>
              </a:rPr>
              <a:t>Tyre Division </a:t>
            </a:r>
            <a:r>
              <a:rPr lang="cs-CZ" sz="2000" b="1" dirty="0" err="1" smtClean="0">
                <a:latin typeface="Arial" panose="020B0604020202020204" pitchFamily="34" charset="0"/>
                <a:ea typeface="Geneva"/>
                <a:cs typeface="Arial" panose="020B0604020202020204" pitchFamily="34" charset="0"/>
              </a:rPr>
              <a:t>key</a:t>
            </a:r>
            <a:r>
              <a:rPr lang="cs-CZ" sz="2000" b="1" dirty="0" smtClean="0">
                <a:latin typeface="Arial" panose="020B0604020202020204" pitchFamily="34" charset="0"/>
                <a:ea typeface="Geneva"/>
                <a:cs typeface="Arial" panose="020B0604020202020204" pitchFamily="34" charset="0"/>
              </a:rPr>
              <a:t> </a:t>
            </a:r>
            <a:r>
              <a:rPr lang="cs-CZ" sz="2000" b="1" dirty="0" err="1" smtClean="0">
                <a:latin typeface="Arial" panose="020B0604020202020204" pitchFamily="34" charset="0"/>
                <a:ea typeface="Geneva"/>
                <a:cs typeface="Arial" panose="020B0604020202020204" pitchFamily="34" charset="0"/>
              </a:rPr>
              <a:t>facts</a:t>
            </a:r>
            <a:r>
              <a:rPr lang="cs-CZ" sz="2000" b="1" dirty="0" smtClean="0">
                <a:latin typeface="Arial" panose="020B0604020202020204" pitchFamily="34" charset="0"/>
                <a:ea typeface="Geneva"/>
                <a:cs typeface="Arial" panose="020B0604020202020204" pitchFamily="34" charset="0"/>
              </a:rPr>
              <a:t>….</a:t>
            </a:r>
            <a:endParaRPr lang="en-GB" sz="2000" b="1" dirty="0" smtClean="0">
              <a:latin typeface="Arial" panose="020B0604020202020204" pitchFamily="34" charset="0"/>
              <a:ea typeface="Geneva"/>
              <a:cs typeface="Arial" panose="020B0604020202020204" pitchFamily="34" charset="0"/>
            </a:endParaRPr>
          </a:p>
        </p:txBody>
      </p:sp>
      <p:graphicFrame>
        <p:nvGraphicFramePr>
          <p:cNvPr id="20484" name="Zástupný symbol pro obsah 7"/>
          <p:cNvGraphicFramePr>
            <a:graphicFrameLocks/>
          </p:cNvGraphicFramePr>
          <p:nvPr/>
        </p:nvGraphicFramePr>
        <p:xfrm>
          <a:off x="5326063" y="1844675"/>
          <a:ext cx="3783012" cy="4062413"/>
        </p:xfrm>
        <a:graphic>
          <a:graphicData uri="http://schemas.openxmlformats.org/presentationml/2006/ole">
            <mc:AlternateContent xmlns:mc="http://schemas.openxmlformats.org/markup-compatibility/2006">
              <mc:Choice xmlns:v="urn:schemas-microsoft-com:vml" Requires="v">
                <p:oleObj spid="_x0000_s60510" name="Chart" r:id="rId3" imgW="3792041" imgH="4066384" progId="Excel.Chart.8">
                  <p:embed/>
                </p:oleObj>
              </mc:Choice>
              <mc:Fallback>
                <p:oleObj name="Chart" r:id="rId3" imgW="3792041" imgH="4066384" progId="Excel.Chart.8">
                  <p:embed/>
                  <p:pic>
                    <p:nvPicPr>
                      <p:cNvPr id="0"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063" y="1844675"/>
                        <a:ext cx="3783012" cy="406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bdélník 1"/>
          <p:cNvSpPr/>
          <p:nvPr/>
        </p:nvSpPr>
        <p:spPr>
          <a:xfrm>
            <a:off x="323849" y="5539879"/>
            <a:ext cx="8785225" cy="769441"/>
          </a:xfrm>
          <a:prstGeom prst="rect">
            <a:avLst/>
          </a:prstGeom>
        </p:spPr>
        <p:txBody>
          <a:bodyPr wrap="square">
            <a:spAutoFit/>
          </a:bodyPr>
          <a:lstStyle/>
          <a:p>
            <a:r>
              <a:rPr lang="cs-CZ" sz="2200" b="1" u="sng" dirty="0" err="1">
                <a:cs typeface="Arial" panose="020B0604020202020204" pitchFamily="34" charset="0"/>
              </a:rPr>
              <a:t>e</a:t>
            </a:r>
            <a:r>
              <a:rPr lang="cs-CZ" sz="2200" b="1" u="sng" dirty="0" err="1" smtClean="0">
                <a:cs typeface="Arial" panose="020B0604020202020204" pitchFamily="34" charset="0"/>
              </a:rPr>
              <a:t>very</a:t>
            </a:r>
            <a:r>
              <a:rPr lang="cs-CZ" sz="2200" b="1" u="sng" dirty="0" smtClean="0">
                <a:cs typeface="Arial" panose="020B0604020202020204" pitchFamily="34" charset="0"/>
              </a:rPr>
              <a:t> 3. </a:t>
            </a:r>
            <a:r>
              <a:rPr lang="cs-CZ" sz="2200" b="1" u="sng" dirty="0" err="1">
                <a:cs typeface="Arial" panose="020B0604020202020204" pitchFamily="34" charset="0"/>
              </a:rPr>
              <a:t>agricultural</a:t>
            </a:r>
            <a:r>
              <a:rPr lang="cs-CZ" sz="2200" b="1" u="sng" dirty="0">
                <a:cs typeface="Arial" panose="020B0604020202020204" pitchFamily="34" charset="0"/>
              </a:rPr>
              <a:t> </a:t>
            </a:r>
            <a:r>
              <a:rPr lang="cs-CZ" sz="2200" b="1" u="sng" dirty="0" err="1">
                <a:cs typeface="Arial" panose="020B0604020202020204" pitchFamily="34" charset="0"/>
              </a:rPr>
              <a:t>tyre</a:t>
            </a:r>
            <a:r>
              <a:rPr lang="cs-CZ" sz="2200" b="1" u="sng" dirty="0">
                <a:cs typeface="Arial" panose="020B0604020202020204" pitchFamily="34" charset="0"/>
              </a:rPr>
              <a:t> sold in EU by </a:t>
            </a:r>
            <a:r>
              <a:rPr lang="cs-CZ" sz="2200" b="1" u="sng" dirty="0" err="1">
                <a:cs typeface="Arial" panose="020B0604020202020204" pitchFamily="34" charset="0"/>
              </a:rPr>
              <a:t>European</a:t>
            </a:r>
            <a:r>
              <a:rPr lang="cs-CZ" sz="2200" b="1" u="sng" dirty="0">
                <a:cs typeface="Arial" panose="020B0604020202020204" pitchFamily="34" charset="0"/>
              </a:rPr>
              <a:t> </a:t>
            </a:r>
            <a:r>
              <a:rPr lang="cs-CZ" sz="2200" b="1" u="sng" dirty="0" err="1">
                <a:cs typeface="Arial" panose="020B0604020202020204" pitchFamily="34" charset="0"/>
              </a:rPr>
              <a:t>manufacturers</a:t>
            </a:r>
            <a:r>
              <a:rPr lang="cs-CZ" sz="2200" b="1" u="sng" dirty="0">
                <a:cs typeface="Arial" panose="020B0604020202020204" pitchFamily="34" charset="0"/>
              </a:rPr>
              <a:t> </a:t>
            </a:r>
            <a:r>
              <a:rPr lang="cs-CZ" sz="2200" b="1" u="sng" dirty="0" err="1">
                <a:cs typeface="Arial" panose="020B0604020202020204" pitchFamily="34" charset="0"/>
              </a:rPr>
              <a:t>is</a:t>
            </a:r>
            <a:r>
              <a:rPr lang="cs-CZ" sz="2200" b="1" u="sng" dirty="0">
                <a:cs typeface="Arial" panose="020B0604020202020204" pitchFamily="34" charset="0"/>
              </a:rPr>
              <a:t> </a:t>
            </a:r>
            <a:r>
              <a:rPr lang="cs-CZ" sz="2200" b="1" u="sng" dirty="0" err="1">
                <a:cs typeface="Arial" panose="020B0604020202020204" pitchFamily="34" charset="0"/>
              </a:rPr>
              <a:t>produced</a:t>
            </a:r>
            <a:r>
              <a:rPr lang="cs-CZ" sz="2200" b="1" u="sng" dirty="0">
                <a:cs typeface="Arial" panose="020B0604020202020204" pitchFamily="34" charset="0"/>
              </a:rPr>
              <a:t> by </a:t>
            </a:r>
            <a:r>
              <a:rPr lang="cs-CZ" sz="2200" b="1" u="sng" dirty="0" err="1" smtClean="0">
                <a:cs typeface="Arial" panose="020B0604020202020204" pitchFamily="34" charset="0"/>
              </a:rPr>
              <a:t>Mitas</a:t>
            </a:r>
            <a:r>
              <a:rPr lang="cs-CZ" sz="2200" b="1" u="sng" dirty="0" smtClean="0">
                <a:cs typeface="Arial" panose="020B0604020202020204" pitchFamily="34" charset="0"/>
              </a:rPr>
              <a:t> </a:t>
            </a:r>
            <a:r>
              <a:rPr lang="cs-CZ" sz="2200" b="1" u="sng" dirty="0" err="1" smtClean="0">
                <a:cs typeface="Arial" panose="020B0604020202020204" pitchFamily="34" charset="0"/>
              </a:rPr>
              <a:t>company</a:t>
            </a:r>
            <a:r>
              <a:rPr lang="cs-CZ" sz="2200" b="1" u="sng" dirty="0" smtClean="0">
                <a:cs typeface="Arial" panose="020B0604020202020204" pitchFamily="34" charset="0"/>
              </a:rPr>
              <a:t> cluster</a:t>
            </a:r>
            <a:endParaRPr lang="cs-CZ" sz="2200" b="1" u="sng" dirty="0">
              <a:cs typeface="Arial" panose="020B0604020202020204" pitchFamily="34" charset="0"/>
            </a:endParaRPr>
          </a:p>
        </p:txBody>
      </p:sp>
    </p:spTree>
    <p:extLst>
      <p:ext uri="{BB962C8B-B14F-4D97-AF65-F5344CB8AC3E}">
        <p14:creationId xmlns:p14="http://schemas.microsoft.com/office/powerpoint/2010/main" val="216649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sp>
        <p:nvSpPr>
          <p:cNvPr id="40964" name="TextovéPole 9"/>
          <p:cNvSpPr txBox="1">
            <a:spLocks noChangeArrowheads="1"/>
          </p:cNvSpPr>
          <p:nvPr/>
        </p:nvSpPr>
        <p:spPr bwMode="auto">
          <a:xfrm>
            <a:off x="323528" y="893058"/>
            <a:ext cx="77152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s-CZ" sz="1800" b="1" dirty="0">
                <a:cs typeface="Arial" pitchFamily="34" charset="0"/>
              </a:rPr>
              <a:t> </a:t>
            </a:r>
            <a:r>
              <a:rPr lang="cs-CZ" sz="1800" b="1" kern="0" dirty="0" err="1" smtClean="0">
                <a:ea typeface="+mj-ea"/>
                <a:cs typeface="Arial" pitchFamily="34" charset="0"/>
              </a:rPr>
              <a:t>modern</a:t>
            </a:r>
            <a:r>
              <a:rPr lang="cs-CZ" sz="1800" b="1" kern="0" dirty="0" smtClean="0">
                <a:ea typeface="+mj-ea"/>
                <a:cs typeface="Arial" pitchFamily="34" charset="0"/>
              </a:rPr>
              <a:t> </a:t>
            </a:r>
            <a:r>
              <a:rPr lang="cs-CZ" sz="1800" b="1" kern="0" dirty="0" err="1" smtClean="0">
                <a:ea typeface="+mj-ea"/>
                <a:cs typeface="Arial" pitchFamily="34" charset="0"/>
              </a:rPr>
              <a:t>contruction</a:t>
            </a:r>
            <a:r>
              <a:rPr lang="cs-CZ" sz="1800" b="1" kern="0" dirty="0" smtClean="0">
                <a:ea typeface="+mj-ea"/>
                <a:cs typeface="Arial" pitchFamily="34" charset="0"/>
              </a:rPr>
              <a:t>….</a:t>
            </a:r>
            <a:endParaRPr lang="cs-CZ" sz="1800" b="1" kern="0" dirty="0">
              <a:ea typeface="+mj-ea"/>
              <a:cs typeface="Arial" pitchFamily="34" charset="0"/>
            </a:endParaRPr>
          </a:p>
          <a:p>
            <a:pPr eaLnBrk="1" hangingPunct="1"/>
            <a:endParaRPr lang="cs-CZ" sz="2000" dirty="0"/>
          </a:p>
        </p:txBody>
      </p:sp>
      <p:pic>
        <p:nvPicPr>
          <p:cNvPr id="6" name="Picture 2" descr="100066_x112_38090r50_ac85 (+pop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256" y="1621006"/>
            <a:ext cx="4425485" cy="424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obsah 2"/>
          <p:cNvSpPr txBox="1">
            <a:spLocks/>
          </p:cNvSpPr>
          <p:nvPr/>
        </p:nvSpPr>
        <p:spPr>
          <a:xfrm>
            <a:off x="4701876" y="1603375"/>
            <a:ext cx="4198938" cy="4260850"/>
          </a:xfrm>
          <a:prstGeom prst="rect">
            <a:avLst/>
          </a:prstGeom>
        </p:spPr>
        <p:txBody>
          <a:bodyPr/>
          <a:lstStyle>
            <a:lvl1pPr marL="341313" indent="-341313" algn="l" defTabSz="455613" rtl="0" eaLnBrk="0" fontAlgn="base" hangingPunct="0">
              <a:spcBef>
                <a:spcPct val="20000"/>
              </a:spcBef>
              <a:spcAft>
                <a:spcPct val="0"/>
              </a:spcAft>
              <a:buClr>
                <a:schemeClr val="tx2"/>
              </a:buClr>
              <a:buSzPct val="100000"/>
              <a:buFont typeface="Wingdings" pitchFamily="2" charset="2"/>
              <a:buChar char=""/>
              <a:defRPr sz="2200" kern="1200">
                <a:solidFill>
                  <a:schemeClr val="tx1"/>
                </a:solidFill>
                <a:latin typeface="Arial"/>
                <a:ea typeface="Geneva" charset="-128"/>
                <a:cs typeface="Arial"/>
              </a:defRPr>
            </a:lvl1pPr>
            <a:lvl2pPr marL="741363" indent="-284163" algn="l" defTabSz="455613" rtl="0" eaLnBrk="0" fontAlgn="base" hangingPunct="0">
              <a:spcBef>
                <a:spcPct val="20000"/>
              </a:spcBef>
              <a:spcAft>
                <a:spcPct val="0"/>
              </a:spcAft>
              <a:buClr>
                <a:srgbClr val="FF0000"/>
              </a:buClr>
              <a:buFont typeface="Arial" pitchFamily="34" charset="0"/>
              <a:buChar char="•"/>
              <a:defRPr sz="2200" kern="1200">
                <a:solidFill>
                  <a:schemeClr val="tx1"/>
                </a:solidFill>
                <a:latin typeface="Arial"/>
                <a:ea typeface="Geneva" charset="-128"/>
                <a:cs typeface="Arial"/>
              </a:defRPr>
            </a:lvl2pPr>
            <a:lvl3pPr marL="1141413" indent="-227013" algn="l" defTabSz="455613" rtl="0" eaLnBrk="0" fontAlgn="base" hangingPunct="0">
              <a:spcBef>
                <a:spcPct val="20000"/>
              </a:spcBef>
              <a:spcAft>
                <a:spcPct val="0"/>
              </a:spcAft>
              <a:buClr>
                <a:srgbClr val="FF0000"/>
              </a:buClr>
              <a:buFont typeface="Arial" pitchFamily="34" charset="0"/>
              <a:buChar char="•"/>
              <a:defRPr kern="1200">
                <a:solidFill>
                  <a:schemeClr val="tx1"/>
                </a:solidFill>
                <a:latin typeface="Arial"/>
                <a:ea typeface="MS PGothic" pitchFamily="34" charset="-128"/>
                <a:cs typeface="Arial"/>
              </a:defRPr>
            </a:lvl3pPr>
            <a:lvl4pPr marL="1600200" indent="-228600" algn="l" defTabSz="455613" rtl="0" eaLnBrk="0" fontAlgn="base" hangingPunct="0">
              <a:spcBef>
                <a:spcPct val="20000"/>
              </a:spcBef>
              <a:spcAft>
                <a:spcPct val="0"/>
              </a:spcAft>
              <a:buFont typeface="Wingdings" pitchFamily="2" charset="2"/>
              <a:defRPr sz="2000" kern="1200">
                <a:solidFill>
                  <a:schemeClr val="tx1"/>
                </a:solidFill>
                <a:latin typeface="Arial" pitchFamily="34" charset="0"/>
                <a:ea typeface="Arial" pitchFamily="34" charset="0"/>
                <a:cs typeface="Arial" pitchFamily="34" charset="0"/>
              </a:defRPr>
            </a:lvl4pPr>
            <a:lvl5pPr marL="2055813" indent="-227013" algn="l" defTabSz="455613" rtl="0" eaLnBrk="0" fontAlgn="base" hangingPunct="0">
              <a:spcBef>
                <a:spcPct val="20000"/>
              </a:spcBef>
              <a:spcAft>
                <a:spcPct val="0"/>
              </a:spcAft>
              <a:buClr>
                <a:srgbClr val="FF0000"/>
              </a:buClr>
              <a:buFont typeface="Arial" pitchFamily="34" charset="0"/>
              <a:buChar char="»"/>
              <a:defRPr kern="1200">
                <a:solidFill>
                  <a:schemeClr val="tx1"/>
                </a:solidFill>
                <a:latin typeface="Arial"/>
                <a:ea typeface="MS PGothic" pitchFamily="34" charset="-128"/>
                <a:cs typeface="Arial"/>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b="1" smtClean="0"/>
              <a:t>Carcass</a:t>
            </a:r>
            <a:r>
              <a:rPr lang="en-US" sz="1800" smtClean="0"/>
              <a:t>:</a:t>
            </a:r>
            <a:r>
              <a:rPr lang="cs-CZ" sz="1800" smtClean="0"/>
              <a:t> T</a:t>
            </a:r>
            <a:r>
              <a:rPr lang="en-US" sz="1800" smtClean="0"/>
              <a:t>he plies of cord fabric extend from bead to bead and are the reinforcing parts of the tire. The plies are turned up around the bead, thereby locking the bead into the tire carcass.</a:t>
            </a:r>
            <a:endParaRPr lang="cs-CZ" sz="1800" smtClean="0"/>
          </a:p>
          <a:p>
            <a:pPr algn="just"/>
            <a:r>
              <a:rPr lang="en-US" sz="1800" b="1" smtClean="0"/>
              <a:t>Beads</a:t>
            </a:r>
            <a:r>
              <a:rPr lang="en-US" sz="1800" smtClean="0"/>
              <a:t>:</a:t>
            </a:r>
            <a:r>
              <a:rPr lang="cs-CZ" sz="1800" smtClean="0"/>
              <a:t> </a:t>
            </a:r>
            <a:r>
              <a:rPr lang="en-US" sz="1800" smtClean="0"/>
              <a:t>The beads are composed of high – tensile steel wire formed into inextensible hoops. The bead functions to anchor the plies and to hold the assembly on the rim of the wheel.</a:t>
            </a:r>
            <a:endParaRPr lang="cs-CZ" sz="1800" dirty="0" smtClean="0"/>
          </a:p>
        </p:txBody>
      </p:sp>
    </p:spTree>
    <p:extLst>
      <p:ext uri="{BB962C8B-B14F-4D97-AF65-F5344CB8AC3E}">
        <p14:creationId xmlns:p14="http://schemas.microsoft.com/office/powerpoint/2010/main" val="340837183"/>
      </p:ext>
    </p:extLst>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smtClean="0"/>
              <a:t>Mitas</a:t>
            </a:r>
            <a:r>
              <a:rPr lang="cs-CZ" dirty="0" smtClean="0"/>
              <a:t> –</a:t>
            </a:r>
            <a:r>
              <a:rPr lang="cs-CZ" dirty="0" err="1" smtClean="0"/>
              <a:t>brand</a:t>
            </a:r>
            <a:r>
              <a:rPr lang="cs-CZ" dirty="0" smtClean="0"/>
              <a:t> </a:t>
            </a:r>
            <a:r>
              <a:rPr lang="cs-CZ" dirty="0" err="1" smtClean="0"/>
              <a:t>policy</a:t>
            </a:r>
            <a:r>
              <a:rPr lang="cs-CZ" dirty="0" smtClean="0"/>
              <a:t>…..</a:t>
            </a:r>
            <a:endParaRPr lang="cs-CZ" dirty="0"/>
          </a:p>
        </p:txBody>
      </p:sp>
      <p:pic>
        <p:nvPicPr>
          <p:cNvPr id="4" name="Grafik 7" descr="CGS_Tyres_Continental_range_pictur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3379007"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7" descr="CGS_Tyres_Mitas_Productrange_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59" y="3573866"/>
            <a:ext cx="3956155" cy="259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7" descr="Cul_Productrange RZ.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884034"/>
            <a:ext cx="3613225" cy="218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bwMode="auto">
          <a:xfrm>
            <a:off x="4283968" y="2420888"/>
            <a:ext cx="2952328" cy="430887"/>
          </a:xfrm>
          <a:prstGeom prst="rect">
            <a:avLst/>
          </a:prstGeom>
          <a:ln>
            <a:miter lim="800000"/>
            <a:headEnd/>
            <a:tailEnd/>
          </a:ln>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cs-CZ" sz="2200" dirty="0" smtClean="0">
                <a:solidFill>
                  <a:schemeClr val="tx1">
                    <a:lumMod val="65000"/>
                    <a:lumOff val="35000"/>
                  </a:schemeClr>
                </a:solidFill>
                <a:latin typeface="Arial" pitchFamily="-65" charset="0"/>
                <a:ea typeface="ＭＳ Ｐゴシック" pitchFamily="-107" charset="-128"/>
                <a:cs typeface="ＭＳ Ｐゴシック" pitchFamily="-107" charset="-128"/>
              </a:rPr>
              <a:t>= l</a:t>
            </a:r>
            <a:r>
              <a:rPr kumimoji="0" lang="cs-CZ" sz="2200" i="0" u="none" strike="noStrike" kern="1200" cap="none" spc="0" normalizeH="0" baseline="0" noProof="0" dirty="0" err="1"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icensed</a:t>
            </a:r>
            <a:r>
              <a:rPr kumimoji="0" lang="cs-CZ" sz="2200" i="0" u="none" strike="noStrike" kern="1200" cap="none" spc="0" normalizeH="0" baseline="0" noProof="0" dirty="0"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 </a:t>
            </a:r>
            <a:r>
              <a:rPr kumimoji="0" lang="cs-CZ" sz="2200" i="0" u="none" strike="noStrike" kern="1200" cap="none" spc="0" normalizeH="0" baseline="0" noProof="0" dirty="0" err="1"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brand</a:t>
            </a:r>
            <a:endParaRPr kumimoji="0" lang="cs-CZ" sz="2200" i="0" u="none" strike="noStrike" kern="1200" cap="none" spc="0" normalizeH="0" baseline="0" noProof="0" dirty="0"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endParaRPr>
          </a:p>
        </p:txBody>
      </p:sp>
      <p:sp>
        <p:nvSpPr>
          <p:cNvPr id="8" name="TextovéPole 7"/>
          <p:cNvSpPr txBox="1"/>
          <p:nvPr/>
        </p:nvSpPr>
        <p:spPr bwMode="auto">
          <a:xfrm>
            <a:off x="4067944" y="3129971"/>
            <a:ext cx="2952328" cy="430887"/>
          </a:xfrm>
          <a:prstGeom prst="rect">
            <a:avLst/>
          </a:prstGeom>
          <a:ln>
            <a:miter lim="800000"/>
            <a:headEnd/>
            <a:tailEnd/>
          </a:ln>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cs-CZ" sz="2200" dirty="0">
                <a:solidFill>
                  <a:schemeClr val="tx1">
                    <a:lumMod val="65000"/>
                    <a:lumOff val="35000"/>
                  </a:schemeClr>
                </a:solidFill>
                <a:latin typeface="Arial" pitchFamily="-65" charset="0"/>
                <a:ea typeface="ＭＳ Ｐゴシック" pitchFamily="-107" charset="-128"/>
                <a:cs typeface="ＭＳ Ｐゴシック" pitchFamily="-107" charset="-128"/>
              </a:rPr>
              <a:t> </a:t>
            </a:r>
            <a:r>
              <a:rPr lang="cs-CZ" sz="2200" dirty="0" smtClean="0">
                <a:solidFill>
                  <a:schemeClr val="tx1">
                    <a:lumMod val="65000"/>
                    <a:lumOff val="35000"/>
                  </a:schemeClr>
                </a:solidFill>
                <a:latin typeface="Arial" pitchFamily="-65" charset="0"/>
                <a:ea typeface="ＭＳ Ｐゴシック" pitchFamily="-107" charset="-128"/>
                <a:cs typeface="ＭＳ Ｐゴシック" pitchFamily="-107" charset="-128"/>
              </a:rPr>
              <a:t>  </a:t>
            </a:r>
            <a:r>
              <a:rPr lang="cs-CZ" sz="2200" dirty="0" err="1" smtClean="0">
                <a:solidFill>
                  <a:schemeClr val="tx1">
                    <a:lumMod val="65000"/>
                    <a:lumOff val="35000"/>
                  </a:schemeClr>
                </a:solidFill>
                <a:latin typeface="Arial" pitchFamily="-65" charset="0"/>
                <a:ea typeface="ＭＳ Ｐゴシック" pitchFamily="-107" charset="-128"/>
                <a:cs typeface="ＭＳ Ｐゴシック" pitchFamily="-107" charset="-128"/>
              </a:rPr>
              <a:t>own</a:t>
            </a:r>
            <a:r>
              <a:rPr lang="cs-CZ" sz="2200" dirty="0" smtClean="0">
                <a:solidFill>
                  <a:schemeClr val="tx1">
                    <a:lumMod val="65000"/>
                    <a:lumOff val="35000"/>
                  </a:schemeClr>
                </a:solidFill>
                <a:latin typeface="Arial" pitchFamily="-65" charset="0"/>
                <a:ea typeface="ＭＳ Ｐゴシック" pitchFamily="-107" charset="-128"/>
                <a:cs typeface="ＭＳ Ｐゴシック" pitchFamily="-107" charset="-128"/>
              </a:rPr>
              <a:t> </a:t>
            </a:r>
            <a:r>
              <a:rPr kumimoji="0" lang="cs-CZ" sz="2200" i="0" u="none" strike="noStrike" kern="1200" cap="none" spc="0" normalizeH="0" baseline="0" noProof="0" dirty="0" err="1"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rPr>
              <a:t>brands</a:t>
            </a:r>
            <a:endParaRPr kumimoji="0" lang="cs-CZ" sz="2200" i="0" u="none" strike="noStrike" kern="1200" cap="none" spc="0" normalizeH="0" baseline="0" noProof="0" dirty="0"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endParaRPr>
          </a:p>
        </p:txBody>
      </p:sp>
      <p:cxnSp>
        <p:nvCxnSpPr>
          <p:cNvPr id="10" name="Přímá spojnice se šipkou 9"/>
          <p:cNvCxnSpPr/>
          <p:nvPr/>
        </p:nvCxnSpPr>
        <p:spPr>
          <a:xfrm flipH="1">
            <a:off x="4067944" y="3573867"/>
            <a:ext cx="216024" cy="6009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Přímá spojnice se šipkou 10"/>
          <p:cNvCxnSpPr/>
          <p:nvPr/>
        </p:nvCxnSpPr>
        <p:spPr>
          <a:xfrm>
            <a:off x="5760132" y="3599610"/>
            <a:ext cx="252028" cy="5752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483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normAutofit fontScale="90000"/>
          </a:bodyPr>
          <a:lstStyle/>
          <a:p>
            <a:r>
              <a:rPr lang="cs-CZ" dirty="0" smtClean="0"/>
              <a:t>MITAS-</a:t>
            </a:r>
            <a:r>
              <a:rPr lang="cs-CZ" dirty="0" err="1" smtClean="0"/>
              <a:t>industrial</a:t>
            </a:r>
            <a:r>
              <a:rPr lang="cs-CZ" dirty="0" smtClean="0"/>
              <a:t> </a:t>
            </a:r>
            <a:r>
              <a:rPr lang="cs-CZ" dirty="0" err="1" smtClean="0"/>
              <a:t>tires</a:t>
            </a:r>
            <a:r>
              <a:rPr lang="cs-CZ" dirty="0" smtClean="0"/>
              <a:t> </a:t>
            </a:r>
            <a:r>
              <a:rPr lang="cs-CZ" dirty="0" err="1" smtClean="0"/>
              <a:t>referencies</a:t>
            </a:r>
            <a:r>
              <a:rPr lang="cs-CZ" dirty="0" smtClean="0"/>
              <a:t>…</a:t>
            </a:r>
            <a:br>
              <a:rPr lang="cs-CZ" dirty="0" smtClean="0"/>
            </a:b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1500188"/>
            <a:ext cx="793591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652588"/>
            <a:ext cx="793591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585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smtClean="0"/>
              <a:t>Mitas-agricultural</a:t>
            </a:r>
            <a:r>
              <a:rPr lang="cs-CZ" dirty="0" smtClean="0"/>
              <a:t> </a:t>
            </a:r>
            <a:r>
              <a:rPr lang="cs-CZ" dirty="0" err="1" smtClean="0"/>
              <a:t>tires</a:t>
            </a:r>
            <a:r>
              <a:rPr lang="cs-CZ" dirty="0" smtClean="0"/>
              <a:t> </a:t>
            </a:r>
            <a:r>
              <a:rPr lang="cs-CZ" dirty="0" err="1" smtClean="0"/>
              <a:t>referencies</a:t>
            </a:r>
            <a:r>
              <a:rPr lang="cs-CZ" dirty="0" smtClean="0"/>
              <a:t>…</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549400"/>
            <a:ext cx="8291834"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920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ený obdélník 6"/>
          <p:cNvSpPr/>
          <p:nvPr/>
        </p:nvSpPr>
        <p:spPr>
          <a:xfrm>
            <a:off x="3540694" y="2077295"/>
            <a:ext cx="4923656" cy="1584176"/>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379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983" y="2127563"/>
            <a:ext cx="29464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txBox="1">
            <a:spLocks noChangeArrowheads="1"/>
          </p:cNvSpPr>
          <p:nvPr/>
        </p:nvSpPr>
        <p:spPr>
          <a:xfrm>
            <a:off x="381000" y="531813"/>
            <a:ext cx="7772400" cy="733425"/>
          </a:xfrm>
          <a:prstGeom prst="rect">
            <a:avLst/>
          </a:prstGeom>
        </p:spPr>
        <p:txBody>
          <a:bodyPr/>
          <a:lstStyle/>
          <a:p>
            <a:pPr>
              <a:defRPr/>
            </a:pPr>
            <a:r>
              <a:rPr lang="cs-CZ" sz="1600" kern="0" dirty="0">
                <a:solidFill>
                  <a:schemeClr val="tx2"/>
                </a:solidFill>
                <a:latin typeface="+mj-lt"/>
                <a:ea typeface="+mj-ea"/>
                <a:cs typeface="+mj-cs"/>
              </a:rPr>
              <a:t>4</a:t>
            </a:r>
            <a:r>
              <a:rPr lang="en-US" sz="1600" kern="0" dirty="0">
                <a:solidFill>
                  <a:schemeClr val="tx2"/>
                </a:solidFill>
                <a:latin typeface="+mj-lt"/>
                <a:ea typeface="+mj-ea"/>
                <a:cs typeface="+mj-cs"/>
              </a:rPr>
              <a:t>.</a:t>
            </a:r>
            <a:r>
              <a:rPr lang="cs-CZ" sz="1600" kern="0" dirty="0">
                <a:solidFill>
                  <a:schemeClr val="tx2"/>
                </a:solidFill>
                <a:latin typeface="+mj-lt"/>
                <a:ea typeface="+mj-ea"/>
                <a:cs typeface="+mj-cs"/>
              </a:rPr>
              <a:t> MITAS TIRES NORTH AMERICA INC.: </a:t>
            </a:r>
            <a:r>
              <a:rPr lang="cs-CZ" sz="1600" kern="0" dirty="0" err="1">
                <a:solidFill>
                  <a:schemeClr val="tx2"/>
                </a:solidFill>
                <a:latin typeface="+mj-lt"/>
                <a:ea typeface="+mj-ea"/>
                <a:cs typeface="+mj-cs"/>
              </a:rPr>
              <a:t>production</a:t>
            </a:r>
            <a:r>
              <a:rPr lang="cs-CZ" sz="1600" kern="0" dirty="0">
                <a:solidFill>
                  <a:schemeClr val="tx2"/>
                </a:solidFill>
                <a:latin typeface="+mj-lt"/>
                <a:ea typeface="+mj-ea"/>
                <a:cs typeface="+mj-cs"/>
              </a:rPr>
              <a:t> </a:t>
            </a:r>
            <a:r>
              <a:rPr lang="cs-CZ" sz="1600" kern="0" dirty="0" err="1">
                <a:solidFill>
                  <a:schemeClr val="tx2"/>
                </a:solidFill>
                <a:latin typeface="+mj-lt"/>
                <a:ea typeface="+mj-ea"/>
                <a:cs typeface="+mj-cs"/>
              </a:rPr>
              <a:t>basis</a:t>
            </a:r>
            <a:r>
              <a:rPr lang="en-US" sz="1600" kern="0" dirty="0">
                <a:solidFill>
                  <a:schemeClr val="tx2"/>
                </a:solidFill>
                <a:latin typeface="+mj-lt"/>
                <a:ea typeface="+mj-ea"/>
                <a:cs typeface="+mj-cs"/>
              </a:rPr>
              <a:t> </a:t>
            </a:r>
            <a:r>
              <a:rPr lang="cs-CZ" sz="1600" u="sng" kern="0" dirty="0">
                <a:ea typeface="ＭＳ Ｐゴシック" pitchFamily="80" charset="-128"/>
              </a:rPr>
              <a:t> </a:t>
            </a:r>
            <a:endParaRPr lang="de-DE" sz="2000" kern="0" dirty="0">
              <a:solidFill>
                <a:schemeClr val="tx2"/>
              </a:solidFill>
              <a:latin typeface="+mj-lt"/>
              <a:ea typeface="+mj-ea"/>
              <a:cs typeface="+mj-cs"/>
            </a:endParaRPr>
          </a:p>
        </p:txBody>
      </p:sp>
      <p:sp>
        <p:nvSpPr>
          <p:cNvPr id="3" name="Inhaltsplatzhalter 2"/>
          <p:cNvSpPr txBox="1">
            <a:spLocks/>
          </p:cNvSpPr>
          <p:nvPr/>
        </p:nvSpPr>
        <p:spPr>
          <a:xfrm>
            <a:off x="327025" y="1436688"/>
            <a:ext cx="8512175" cy="5006975"/>
          </a:xfrm>
          <a:prstGeom prst="rect">
            <a:avLst/>
          </a:prstGeom>
        </p:spPr>
        <p:txBody>
          <a:bodyPr/>
          <a:lstStyle/>
          <a:p>
            <a:pPr marL="342900" indent="-342900" eaLnBrk="0" hangingPunct="0">
              <a:lnSpc>
                <a:spcPct val="150000"/>
              </a:lnSpc>
              <a:spcBef>
                <a:spcPts val="200"/>
              </a:spcBef>
              <a:spcAft>
                <a:spcPts val="1200"/>
              </a:spcAft>
              <a:buClr>
                <a:schemeClr val="accent1"/>
              </a:buClr>
              <a:buFont typeface="Wingdings" pitchFamily="2" charset="2"/>
              <a:buChar char="§"/>
              <a:defRPr/>
            </a:pPr>
            <a:endParaRPr lang="en-US" sz="2000" kern="0" dirty="0">
              <a:solidFill>
                <a:schemeClr val="accent1"/>
              </a:solidFill>
              <a:latin typeface="+mn-lt"/>
              <a:ea typeface="+mn-ea"/>
            </a:endParaRPr>
          </a:p>
        </p:txBody>
      </p:sp>
      <p:sp>
        <p:nvSpPr>
          <p:cNvPr id="4"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pic>
        <p:nvPicPr>
          <p:cNvPr id="33798" name="Picture 6" descr="czEC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5328" y="3780101"/>
            <a:ext cx="28797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892" y="4232167"/>
            <a:ext cx="23510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2"/>
          <p:cNvSpPr txBox="1">
            <a:spLocks/>
          </p:cNvSpPr>
          <p:nvPr/>
        </p:nvSpPr>
        <p:spPr>
          <a:xfrm>
            <a:off x="479425" y="1509713"/>
            <a:ext cx="8512175" cy="5086350"/>
          </a:xfrm>
          <a:prstGeom prst="rect">
            <a:avLst/>
          </a:prstGeom>
        </p:spPr>
        <p:txBody>
          <a:bodyPr/>
          <a:lstStyle/>
          <a:p>
            <a:pPr marL="342900" indent="-342900" eaLnBrk="0" hangingPunct="0">
              <a:lnSpc>
                <a:spcPct val="150000"/>
              </a:lnSpc>
              <a:spcBef>
                <a:spcPts val="200"/>
              </a:spcBef>
              <a:spcAft>
                <a:spcPts val="1200"/>
              </a:spcAft>
              <a:buClr>
                <a:schemeClr val="accent1"/>
              </a:buClr>
              <a:defRPr/>
            </a:pPr>
            <a:endParaRPr lang="en-US" sz="2200" dirty="0">
              <a:cs typeface="Arial" panose="020B0604020202020204" pitchFamily="34" charset="0"/>
            </a:endParaRPr>
          </a:p>
        </p:txBody>
      </p:sp>
      <p:sp>
        <p:nvSpPr>
          <p:cNvPr id="5" name="Obdélník 4"/>
          <p:cNvSpPr/>
          <p:nvPr/>
        </p:nvSpPr>
        <p:spPr>
          <a:xfrm>
            <a:off x="355878" y="893762"/>
            <a:ext cx="9040657" cy="507831"/>
          </a:xfrm>
          <a:prstGeom prst="rect">
            <a:avLst/>
          </a:prstGeom>
        </p:spPr>
        <p:txBody>
          <a:bodyPr wrap="square">
            <a:spAutoFit/>
          </a:bodyPr>
          <a:lstStyle/>
          <a:p>
            <a:pPr marL="342900" indent="-342900" eaLnBrk="0" hangingPunct="0">
              <a:lnSpc>
                <a:spcPct val="150000"/>
              </a:lnSpc>
              <a:spcBef>
                <a:spcPts val="200"/>
              </a:spcBef>
              <a:spcAft>
                <a:spcPts val="1200"/>
              </a:spcAft>
              <a:buClr>
                <a:schemeClr val="accent1"/>
              </a:buClr>
              <a:defRPr/>
            </a:pPr>
            <a:r>
              <a:rPr lang="cs-CZ" b="1" dirty="0">
                <a:cs typeface="Arial" panose="020B0604020202020204" pitchFamily="34" charset="0"/>
              </a:rPr>
              <a:t>MITAS:  </a:t>
            </a:r>
            <a:r>
              <a:rPr lang="cs-CZ" b="1" dirty="0" err="1">
                <a:cs typeface="Arial" panose="020B0604020202020204" pitchFamily="34" charset="0"/>
              </a:rPr>
              <a:t>North</a:t>
            </a:r>
            <a:r>
              <a:rPr lang="cs-CZ" b="1" dirty="0">
                <a:cs typeface="Arial" panose="020B0604020202020204" pitchFamily="34" charset="0"/>
              </a:rPr>
              <a:t> </a:t>
            </a:r>
            <a:r>
              <a:rPr lang="cs-CZ" b="1" dirty="0" err="1">
                <a:cs typeface="Arial" panose="020B0604020202020204" pitchFamily="34" charset="0"/>
              </a:rPr>
              <a:t>American</a:t>
            </a:r>
            <a:r>
              <a:rPr lang="cs-CZ" b="1" dirty="0">
                <a:cs typeface="Arial" panose="020B0604020202020204" pitchFamily="34" charset="0"/>
              </a:rPr>
              <a:t> </a:t>
            </a:r>
            <a:r>
              <a:rPr lang="cs-CZ" b="1" dirty="0" err="1">
                <a:cs typeface="Arial" panose="020B0604020202020204" pitchFamily="34" charset="0"/>
              </a:rPr>
              <a:t>production</a:t>
            </a:r>
            <a:r>
              <a:rPr lang="cs-CZ" b="1" dirty="0">
                <a:cs typeface="Arial" panose="020B0604020202020204" pitchFamily="34" charset="0"/>
              </a:rPr>
              <a:t> </a:t>
            </a:r>
            <a:r>
              <a:rPr lang="cs-CZ" b="1" dirty="0" err="1">
                <a:cs typeface="Arial" panose="020B0604020202020204" pitchFamily="34" charset="0"/>
              </a:rPr>
              <a:t>basis</a:t>
            </a:r>
            <a:r>
              <a:rPr lang="cs-CZ" b="1" dirty="0">
                <a:cs typeface="Arial" panose="020B0604020202020204" pitchFamily="34" charset="0"/>
              </a:rPr>
              <a:t>- </a:t>
            </a:r>
            <a:r>
              <a:rPr lang="cs-CZ" b="1" dirty="0" err="1">
                <a:cs typeface="Arial" panose="020B0604020202020204" pitchFamily="34" charset="0"/>
              </a:rPr>
              <a:t>tire</a:t>
            </a:r>
            <a:r>
              <a:rPr lang="cs-CZ" b="1" dirty="0">
                <a:cs typeface="Arial" panose="020B0604020202020204" pitchFamily="34" charset="0"/>
              </a:rPr>
              <a:t> </a:t>
            </a:r>
            <a:r>
              <a:rPr lang="cs-CZ" b="1" dirty="0" err="1">
                <a:cs typeface="Arial" panose="020B0604020202020204" pitchFamily="34" charset="0"/>
              </a:rPr>
              <a:t>production</a:t>
            </a:r>
            <a:r>
              <a:rPr lang="cs-CZ" b="1" dirty="0">
                <a:cs typeface="Arial" panose="020B0604020202020204" pitchFamily="34" charset="0"/>
              </a:rPr>
              <a:t> </a:t>
            </a:r>
            <a:r>
              <a:rPr lang="cs-CZ" b="1" dirty="0" err="1" smtClean="0">
                <a:cs typeface="Arial" panose="020B0604020202020204" pitchFamily="34" charset="0"/>
              </a:rPr>
              <a:t>facility</a:t>
            </a:r>
            <a:r>
              <a:rPr lang="cs-CZ" b="1" dirty="0" smtClean="0">
                <a:cs typeface="Arial" panose="020B0604020202020204" pitchFamily="34" charset="0"/>
              </a:rPr>
              <a:t> </a:t>
            </a:r>
            <a:r>
              <a:rPr lang="cs-CZ" b="1" dirty="0" err="1" smtClean="0">
                <a:cs typeface="Arial" panose="020B0604020202020204" pitchFamily="34" charset="0"/>
              </a:rPr>
              <a:t>project</a:t>
            </a:r>
            <a:r>
              <a:rPr lang="cs-CZ" b="1" dirty="0" smtClean="0">
                <a:cs typeface="Arial" panose="020B0604020202020204" pitchFamily="34" charset="0"/>
              </a:rPr>
              <a:t>…. </a:t>
            </a:r>
            <a:endParaRPr lang="en-US" b="1" dirty="0">
              <a:cs typeface="Arial" panose="020B0604020202020204" pitchFamily="34" charset="0"/>
            </a:endParaRPr>
          </a:p>
        </p:txBody>
      </p:sp>
      <p:sp>
        <p:nvSpPr>
          <p:cNvPr id="10" name="TextovéPole 9"/>
          <p:cNvSpPr txBox="1"/>
          <p:nvPr/>
        </p:nvSpPr>
        <p:spPr bwMode="auto">
          <a:xfrm>
            <a:off x="3688133" y="2161360"/>
            <a:ext cx="4935167" cy="3308598"/>
          </a:xfrm>
          <a:prstGeom prst="rect">
            <a:avLst/>
          </a:prstGeom>
          <a:ln>
            <a:miter lim="800000"/>
            <a:headEnd/>
            <a:tailEnd/>
          </a:ln>
        </p:spPr>
        <p:txBody>
          <a:bodyPr vert="horz" wrap="square" lIns="0" tIns="45720" rIns="0" bIns="45720" numCol="1" rtlCol="0" anchor="t" anchorCtr="0" compatLnSpc="1">
            <a:prstTxWarp prst="textNoShape">
              <a:avLst/>
            </a:prstTxWarp>
            <a:spAutoFit/>
          </a:bodyPr>
          <a:lstStyle/>
          <a:p>
            <a:pPr defTabSz="914400" eaLnBrk="0" hangingPunct="0"/>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Original</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Investment</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 52 </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Mio</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USD, </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current</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value</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 </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66 </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Mio</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USD </a:t>
            </a:r>
          </a:p>
          <a:p>
            <a:pPr defTabSz="914400" eaLnBrk="0" hangingPunct="0"/>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p>
          <a:p>
            <a:pPr defTabSz="914400" eaLnBrk="0" hangingPunct="0"/>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Production</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max</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14 </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000 </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mtonne</a:t>
            </a:r>
            <a:endPar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p>
          <a:p>
            <a:pPr defTabSz="914400" eaLnBrk="0" hangingPunct="0"/>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Created</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r>
              <a:rPr lang="cs-CZ" sz="1100" b="1" dirty="0" err="1">
                <a:solidFill>
                  <a:prstClr val="black">
                    <a:lumMod val="65000"/>
                    <a:lumOff val="35000"/>
                  </a:prstClr>
                </a:solidFill>
                <a:latin typeface="Arial" pitchFamily="-65" charset="0"/>
                <a:ea typeface="ＭＳ Ｐゴシック" pitchFamily="-107" charset="-128"/>
                <a:cs typeface="ＭＳ Ｐゴシック" pitchFamily="-107" charset="-128"/>
              </a:rPr>
              <a:t>j</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obs</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 </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r>
              <a:rPr lang="cs-CZ" sz="1100" b="1" dirty="0" err="1" smtClean="0">
                <a:solidFill>
                  <a:prstClr val="black">
                    <a:lumMod val="65000"/>
                    <a:lumOff val="35000"/>
                  </a:prstClr>
                </a:solidFill>
                <a:latin typeface="Arial" pitchFamily="-65" charset="0"/>
                <a:ea typeface="ＭＳ Ｐゴシック" pitchFamily="-107" charset="-128"/>
                <a:cs typeface="ＭＳ Ｐゴシック" pitchFamily="-107" charset="-128"/>
              </a:rPr>
              <a:t>current</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 </a:t>
            </a:r>
            <a:r>
              <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rPr>
              <a:t>147 +12</a:t>
            </a:r>
            <a:endPar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1100" b="1" dirty="0" smtClean="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r>
              <a:rPr lang="cs-CZ" sz="1100" b="1" kern="0" dirty="0" err="1"/>
              <a:t>Assortment</a:t>
            </a:r>
            <a:r>
              <a:rPr lang="cs-CZ" sz="1100" b="1" kern="0" dirty="0"/>
              <a:t> = 397 </a:t>
            </a:r>
            <a:r>
              <a:rPr lang="cs-CZ" sz="1100" b="1" kern="0" dirty="0" err="1"/>
              <a:t>items</a:t>
            </a:r>
            <a:r>
              <a:rPr lang="cs-CZ" sz="1100" b="1" kern="0" dirty="0"/>
              <a:t> (</a:t>
            </a:r>
            <a:r>
              <a:rPr lang="cs-CZ" sz="1100" b="1" kern="0" dirty="0" err="1"/>
              <a:t>tires</a:t>
            </a:r>
            <a:r>
              <a:rPr lang="cs-CZ" sz="1100" b="1" kern="0" dirty="0"/>
              <a:t> 78 = </a:t>
            </a:r>
            <a:r>
              <a:rPr lang="cs-CZ" sz="1100" b="1" kern="0" dirty="0" err="1"/>
              <a:t>tires</a:t>
            </a:r>
            <a:r>
              <a:rPr lang="cs-CZ" sz="1100" b="1" kern="0" dirty="0"/>
              <a:t>, 41 </a:t>
            </a:r>
            <a:r>
              <a:rPr lang="cs-CZ" sz="1100" b="1" kern="0" dirty="0" err="1"/>
              <a:t>compl</a:t>
            </a:r>
            <a:r>
              <a:rPr lang="cs-CZ" sz="1100" b="1" kern="0" dirty="0"/>
              <a:t>. </a:t>
            </a:r>
            <a:r>
              <a:rPr lang="cs-CZ" sz="1100" b="1" kern="0" dirty="0" err="1"/>
              <a:t>wheels</a:t>
            </a:r>
            <a:r>
              <a:rPr lang="cs-CZ" sz="1100" b="1" kern="0" dirty="0"/>
              <a:t>, </a:t>
            </a:r>
            <a:r>
              <a:rPr lang="cs-CZ" sz="1100" kern="0" dirty="0">
                <a:solidFill>
                  <a:schemeClr val="bg1">
                    <a:lumMod val="50000"/>
                  </a:schemeClr>
                </a:solidFill>
              </a:rPr>
              <a:t>278 </a:t>
            </a:r>
            <a:r>
              <a:rPr lang="cs-CZ" sz="1100" kern="0" dirty="0" err="1">
                <a:solidFill>
                  <a:schemeClr val="bg1">
                    <a:lumMod val="50000"/>
                  </a:schemeClr>
                </a:solidFill>
              </a:rPr>
              <a:t>imports</a:t>
            </a:r>
            <a:r>
              <a:rPr lang="cs-CZ" sz="1100" kern="0" dirty="0"/>
              <a:t>)</a:t>
            </a:r>
            <a:endParaRPr lang="en-US" sz="1100" kern="0" dirty="0"/>
          </a:p>
          <a:p>
            <a:pPr defTabSz="914400" eaLnBrk="0" hangingPunct="0"/>
            <a:endParaRPr lang="cs-CZ" sz="1100" dirty="0" smtClean="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1100" dirty="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1100" dirty="0" smtClean="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1100" dirty="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1100" dirty="0" smtClean="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1100" dirty="0" smtClean="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2200" dirty="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2200" dirty="0">
              <a:solidFill>
                <a:prstClr val="black">
                  <a:lumMod val="65000"/>
                  <a:lumOff val="35000"/>
                </a:prstClr>
              </a:solidFill>
              <a:latin typeface="Arial" pitchFamily="-65" charset="0"/>
              <a:ea typeface="ＭＳ Ｐゴシック" pitchFamily="-107" charset="-128"/>
              <a:cs typeface="ＭＳ Ｐゴシック" pitchFamily="-107" charset="-128"/>
            </a:endParaRPr>
          </a:p>
          <a:p>
            <a:pPr defTabSz="914400" eaLnBrk="0" hangingPunct="0"/>
            <a:endParaRPr lang="cs-CZ" sz="2200" dirty="0" smtClean="0">
              <a:solidFill>
                <a:prstClr val="black">
                  <a:lumMod val="65000"/>
                  <a:lumOff val="35000"/>
                </a:prstClr>
              </a:solidFill>
              <a:latin typeface="Arial" pitchFamily="-65"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4258889520"/>
      </p:ext>
    </p:extLst>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3865" y="776288"/>
            <a:ext cx="9277350" cy="733425"/>
          </a:xfrm>
          <a:prstGeom prst="rect">
            <a:avLst/>
          </a:prstGeom>
        </p:spPr>
        <p:txBody>
          <a:bodyPr/>
          <a:lstStyle/>
          <a:p>
            <a:pPr>
              <a:defRPr/>
            </a:pPr>
            <a:endParaRPr lang="cs-CZ" sz="1600" b="1" kern="0" dirty="0">
              <a:solidFill>
                <a:schemeClr val="tx2"/>
              </a:solidFill>
              <a:latin typeface="+mj-lt"/>
              <a:ea typeface="+mj-ea"/>
              <a:cs typeface="+mj-cs"/>
            </a:endParaRPr>
          </a:p>
          <a:p>
            <a:pPr>
              <a:defRPr/>
            </a:pPr>
            <a:r>
              <a:rPr lang="cs-CZ" b="1" kern="0" dirty="0" err="1">
                <a:ea typeface="+mj-ea"/>
                <a:cs typeface="Arial" pitchFamily="34" charset="0"/>
              </a:rPr>
              <a:t>w</a:t>
            </a:r>
            <a:r>
              <a:rPr lang="cs-CZ" b="1" kern="0" dirty="0" err="1" smtClean="0">
                <a:ea typeface="+mj-ea"/>
                <a:cs typeface="Arial" pitchFamily="34" charset="0"/>
              </a:rPr>
              <a:t>hy</a:t>
            </a:r>
            <a:r>
              <a:rPr lang="cs-CZ" b="1" kern="0" dirty="0" smtClean="0">
                <a:ea typeface="+mj-ea"/>
                <a:cs typeface="Arial" pitchFamily="34" charset="0"/>
              </a:rPr>
              <a:t> </a:t>
            </a:r>
            <a:r>
              <a:rPr lang="cs-CZ" b="1" kern="0" dirty="0">
                <a:ea typeface="+mj-ea"/>
                <a:cs typeface="Arial" pitchFamily="34" charset="0"/>
              </a:rPr>
              <a:t>to </a:t>
            </a:r>
            <a:r>
              <a:rPr lang="cs-CZ" b="1" kern="0" dirty="0" err="1">
                <a:ea typeface="+mj-ea"/>
                <a:cs typeface="Arial" pitchFamily="34" charset="0"/>
              </a:rPr>
              <a:t>be</a:t>
            </a:r>
            <a:r>
              <a:rPr lang="cs-CZ" b="1" kern="0" dirty="0">
                <a:ea typeface="+mj-ea"/>
                <a:cs typeface="Arial" pitchFamily="34" charset="0"/>
              </a:rPr>
              <a:t> in </a:t>
            </a:r>
            <a:r>
              <a:rPr lang="cs-CZ" b="1" kern="0" dirty="0" smtClean="0">
                <a:ea typeface="+mj-ea"/>
                <a:cs typeface="Arial" pitchFamily="34" charset="0"/>
              </a:rPr>
              <a:t>just USA  </a:t>
            </a:r>
            <a:r>
              <a:rPr lang="cs-CZ" b="1" kern="0" dirty="0">
                <a:ea typeface="+mj-ea"/>
                <a:cs typeface="Arial" pitchFamily="34" charset="0"/>
              </a:rPr>
              <a:t>as a </a:t>
            </a:r>
            <a:r>
              <a:rPr lang="cs-CZ" b="1" kern="0" dirty="0" err="1">
                <a:ea typeface="+mj-ea"/>
                <a:cs typeface="Arial" pitchFamily="34" charset="0"/>
              </a:rPr>
              <a:t>producer</a:t>
            </a:r>
            <a:r>
              <a:rPr lang="cs-CZ" b="1" kern="0" dirty="0">
                <a:ea typeface="+mj-ea"/>
                <a:cs typeface="Arial" pitchFamily="34" charset="0"/>
              </a:rPr>
              <a:t> </a:t>
            </a:r>
            <a:r>
              <a:rPr lang="cs-CZ" b="1" kern="0" dirty="0" smtClean="0">
                <a:ea typeface="+mj-ea"/>
                <a:cs typeface="Arial" pitchFamily="34" charset="0"/>
              </a:rPr>
              <a:t>……?</a:t>
            </a:r>
            <a:endParaRPr lang="de-DE" b="1" kern="0" dirty="0">
              <a:ea typeface="+mj-ea"/>
              <a:cs typeface="Arial" pitchFamily="34" charset="0"/>
            </a:endParaRPr>
          </a:p>
        </p:txBody>
      </p:sp>
      <p:sp>
        <p:nvSpPr>
          <p:cNvPr id="3" name="Inhaltsplatzhalter 2"/>
          <p:cNvSpPr txBox="1">
            <a:spLocks/>
          </p:cNvSpPr>
          <p:nvPr/>
        </p:nvSpPr>
        <p:spPr>
          <a:xfrm>
            <a:off x="327025" y="1436688"/>
            <a:ext cx="8512175" cy="5006975"/>
          </a:xfrm>
          <a:prstGeom prst="rect">
            <a:avLst/>
          </a:prstGeom>
        </p:spPr>
        <p:txBody>
          <a:bodyPr/>
          <a:lstStyle/>
          <a:p>
            <a:pPr marL="342900" indent="-342900" eaLnBrk="0" hangingPunct="0">
              <a:lnSpc>
                <a:spcPct val="150000"/>
              </a:lnSpc>
              <a:spcBef>
                <a:spcPts val="200"/>
              </a:spcBef>
              <a:spcAft>
                <a:spcPts val="1200"/>
              </a:spcAft>
              <a:buClr>
                <a:schemeClr val="accent1"/>
              </a:buClr>
              <a:buFont typeface="Wingdings" pitchFamily="2" charset="2"/>
              <a:buChar char="§"/>
              <a:defRPr/>
            </a:pPr>
            <a:endParaRPr lang="en-US" sz="2000" kern="0" dirty="0">
              <a:solidFill>
                <a:schemeClr val="accent1"/>
              </a:solidFill>
              <a:latin typeface="+mn-lt"/>
              <a:ea typeface="+mn-ea"/>
            </a:endParaRPr>
          </a:p>
        </p:txBody>
      </p:sp>
      <p:sp>
        <p:nvSpPr>
          <p:cNvPr id="4" name="Rechteckiger Pfeil 8">
            <a:hlinkClick r:id="" action="ppaction://noaction"/>
          </p:cNvPr>
          <p:cNvSpPr/>
          <p:nvPr/>
        </p:nvSpPr>
        <p:spPr bwMode="auto">
          <a:xfrm rot="5400000" flipH="1">
            <a:off x="8559007" y="745331"/>
            <a:ext cx="425450" cy="296863"/>
          </a:xfrm>
          <a:prstGeom prst="bentArrow">
            <a:avLst>
              <a:gd name="adj1" fmla="val 25000"/>
              <a:gd name="adj2" fmla="val 25000"/>
              <a:gd name="adj3" fmla="val 25000"/>
              <a:gd name="adj4" fmla="val 43750"/>
            </a:avLst>
          </a:prstGeom>
          <a:solidFill>
            <a:schemeClr val="bg1">
              <a:lumMod val="90000"/>
              <a:alpha val="56000"/>
            </a:schemeClr>
          </a:solidFill>
          <a:ln w="9525" cap="flat" cmpd="sng" algn="ctr">
            <a:noFill/>
            <a:prstDash val="solid"/>
            <a:round/>
            <a:headEnd type="none" w="med" len="med"/>
            <a:tailEnd type="none" w="med" len="med"/>
          </a:ln>
          <a:effectLst/>
        </p:spPr>
        <p:txBody>
          <a:bodyPr/>
          <a:lstStyle/>
          <a:p>
            <a:pPr eaLnBrk="0" hangingPunct="0">
              <a:defRPr/>
            </a:pPr>
            <a:endParaRPr lang="de-DE">
              <a:latin typeface="Arial" pitchFamily="-111" charset="0"/>
              <a:ea typeface="ＭＳ Ｐゴシック" pitchFamily="-111" charset="-128"/>
            </a:endParaRPr>
          </a:p>
        </p:txBody>
      </p:sp>
      <p:sp>
        <p:nvSpPr>
          <p:cNvPr id="9" name="Inhaltsplatzhalter 2"/>
          <p:cNvSpPr txBox="1">
            <a:spLocks/>
          </p:cNvSpPr>
          <p:nvPr/>
        </p:nvSpPr>
        <p:spPr>
          <a:xfrm>
            <a:off x="479425" y="1509713"/>
            <a:ext cx="8512175" cy="4295551"/>
          </a:xfrm>
          <a:prstGeom prst="rect">
            <a:avLst/>
          </a:prstGeom>
        </p:spPr>
        <p:txBody>
          <a:bodyPr/>
          <a:lstStyle/>
          <a:p>
            <a:pPr marL="342900" indent="-342900" eaLnBrk="0" hangingPunct="0">
              <a:lnSpc>
                <a:spcPct val="150000"/>
              </a:lnSpc>
              <a:spcBef>
                <a:spcPts val="200"/>
              </a:spcBef>
              <a:spcAft>
                <a:spcPts val="1200"/>
              </a:spcAft>
              <a:buClr>
                <a:schemeClr val="accent1"/>
              </a:buClr>
              <a:defRPr/>
            </a:pPr>
            <a:endParaRPr lang="en-US" sz="2000" u="sng" kern="0" dirty="0">
              <a:latin typeface="+mn-lt"/>
              <a:ea typeface="+mn-ea"/>
            </a:endParaRPr>
          </a:p>
        </p:txBody>
      </p:sp>
      <p:sp>
        <p:nvSpPr>
          <p:cNvPr id="34822" name="Obdélník 10"/>
          <p:cNvSpPr>
            <a:spLocks noChangeArrowheads="1"/>
          </p:cNvSpPr>
          <p:nvPr/>
        </p:nvSpPr>
        <p:spPr bwMode="auto">
          <a:xfrm>
            <a:off x="515142" y="2130028"/>
            <a:ext cx="844074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Tx/>
              <a:buAutoNum type="arabicPeriod"/>
            </a:pPr>
            <a:r>
              <a:rPr lang="en-US" sz="1400" b="1" dirty="0" smtClean="0"/>
              <a:t>Rear Radial market in USA and Canada  is steadily growing  (by 25% from 2007) .              </a:t>
            </a:r>
            <a:r>
              <a:rPr lang="en-US" sz="1400" dirty="0" smtClean="0"/>
              <a:t>Rear Agro  Ratio  2009 - Bias 65%  Radial Tires   35%  </a:t>
            </a:r>
          </a:p>
          <a:p>
            <a:pPr marL="457200" indent="-457200">
              <a:buFontTx/>
              <a:buAutoNum type="arabicPeriod"/>
            </a:pPr>
            <a:endParaRPr lang="en-US" sz="1400" b="1" dirty="0" smtClean="0"/>
          </a:p>
          <a:p>
            <a:pPr marL="457200" indent="-457200">
              <a:buFontTx/>
              <a:buAutoNum type="arabicPeriod"/>
            </a:pPr>
            <a:r>
              <a:rPr lang="en-US" sz="1400" b="1" dirty="0" smtClean="0"/>
              <a:t>High perception of  </a:t>
            </a:r>
            <a:r>
              <a:rPr lang="en-US" sz="1400" b="1" dirty="0" err="1" smtClean="0"/>
              <a:t>Mitas</a:t>
            </a:r>
            <a:r>
              <a:rPr lang="en-US" sz="1400" b="1" dirty="0" smtClean="0"/>
              <a:t> by European  tractor OEM  considered as </a:t>
            </a:r>
            <a:r>
              <a:rPr lang="en-US" sz="1400" dirty="0" smtClean="0"/>
              <a:t> an advantage  in development  of supply partnership with US OEM (John Deere, CNH, </a:t>
            </a:r>
            <a:r>
              <a:rPr lang="en-US" sz="1400" dirty="0" err="1" smtClean="0"/>
              <a:t>Claas</a:t>
            </a:r>
            <a:r>
              <a:rPr lang="en-US" sz="1400" dirty="0" smtClean="0"/>
              <a:t>, </a:t>
            </a:r>
            <a:r>
              <a:rPr lang="en-US" sz="1400" dirty="0" smtClean="0"/>
              <a:t>AGCO</a:t>
            </a:r>
            <a:r>
              <a:rPr lang="cs-CZ" sz="1400" dirty="0" smtClean="0"/>
              <a:t>, </a:t>
            </a:r>
            <a:r>
              <a:rPr lang="cs-CZ" sz="1400" dirty="0" err="1" smtClean="0"/>
              <a:t>Kubota</a:t>
            </a:r>
            <a:r>
              <a:rPr lang="cs-CZ" sz="1400" dirty="0" smtClean="0"/>
              <a:t>,..</a:t>
            </a:r>
            <a:r>
              <a:rPr lang="en-US" sz="1400" dirty="0" smtClean="0"/>
              <a:t>). </a:t>
            </a:r>
            <a:endParaRPr lang="cs-CZ" sz="1400" dirty="0" smtClean="0"/>
          </a:p>
          <a:p>
            <a:pPr marL="457200" indent="-457200">
              <a:buFontTx/>
              <a:buAutoNum type="arabicPeriod"/>
            </a:pPr>
            <a:endParaRPr lang="cs-CZ" sz="1400" dirty="0" smtClean="0"/>
          </a:p>
          <a:p>
            <a:pPr marL="457200" indent="-457200">
              <a:spcBef>
                <a:spcPts val="600"/>
              </a:spcBef>
              <a:buFontTx/>
              <a:buAutoNum type="arabicPeriod"/>
            </a:pPr>
            <a:r>
              <a:rPr lang="en-US" sz="1400" b="1" dirty="0"/>
              <a:t>Significant market position in USA  can be taken only by local manufacturers  </a:t>
            </a:r>
            <a:r>
              <a:rPr lang="en-US" sz="1400" dirty="0"/>
              <a:t>(very high logistic costs and </a:t>
            </a:r>
            <a:r>
              <a:rPr lang="en-US" sz="1400" dirty="0" err="1"/>
              <a:t>fx</a:t>
            </a:r>
            <a:r>
              <a:rPr lang="en-US" sz="1400" dirty="0"/>
              <a:t> rate fluctuation are natural protection</a:t>
            </a:r>
            <a:r>
              <a:rPr lang="en-US" sz="1400" dirty="0" smtClean="0"/>
              <a:t>).</a:t>
            </a:r>
            <a:endParaRPr lang="en-US" sz="1400" dirty="0"/>
          </a:p>
          <a:p>
            <a:pPr marL="457200" indent="-457200">
              <a:spcBef>
                <a:spcPts val="600"/>
              </a:spcBef>
              <a:buFont typeface="Arial" pitchFamily="34" charset="0"/>
              <a:buAutoNum type="arabicPeriod"/>
            </a:pPr>
            <a:endParaRPr lang="en-US" sz="1400" dirty="0"/>
          </a:p>
          <a:p>
            <a:pPr marL="457200" indent="-457200">
              <a:buFontTx/>
              <a:buAutoNum type="arabicPeriod"/>
            </a:pPr>
            <a:r>
              <a:rPr lang="en-US" sz="1400" b="1" dirty="0" err="1"/>
              <a:t>Mitas</a:t>
            </a:r>
            <a:r>
              <a:rPr lang="en-US" sz="1400" b="1" dirty="0"/>
              <a:t> Tires North America</a:t>
            </a:r>
            <a:r>
              <a:rPr lang="en-US" sz="1400" dirty="0"/>
              <a:t>, Inc. (formerly named CGS Tires US, Inc.) is active on the US market since 2000 and represented there with its own subsidiary in Charlotte, </a:t>
            </a:r>
            <a:r>
              <a:rPr lang="en-US" sz="1400" dirty="0" smtClean="0"/>
              <a:t>NC. </a:t>
            </a:r>
            <a:r>
              <a:rPr lang="en-US" sz="1400" dirty="0"/>
              <a:t>Our share of market</a:t>
            </a:r>
            <a:r>
              <a:rPr lang="cs-CZ" sz="1400" dirty="0"/>
              <a:t> in 2016</a:t>
            </a:r>
            <a:r>
              <a:rPr lang="en-US" sz="1400" dirty="0"/>
              <a:t> in </a:t>
            </a:r>
            <a:r>
              <a:rPr lang="cs-CZ" sz="1400" dirty="0" err="1"/>
              <a:t>North</a:t>
            </a:r>
            <a:r>
              <a:rPr lang="cs-CZ" sz="1400" dirty="0"/>
              <a:t> America </a:t>
            </a:r>
            <a:r>
              <a:rPr lang="cs-CZ" sz="1400" dirty="0" err="1"/>
              <a:t>is</a:t>
            </a:r>
            <a:r>
              <a:rPr lang="cs-CZ" sz="1400" dirty="0"/>
              <a:t> </a:t>
            </a:r>
            <a:r>
              <a:rPr lang="cs-CZ" sz="1400" dirty="0" err="1" smtClean="0"/>
              <a:t>about</a:t>
            </a:r>
            <a:r>
              <a:rPr lang="cs-CZ" sz="1400" dirty="0" smtClean="0"/>
              <a:t> </a:t>
            </a:r>
            <a:r>
              <a:rPr lang="cs-CZ" sz="1400" dirty="0"/>
              <a:t>11</a:t>
            </a:r>
            <a:r>
              <a:rPr lang="cs-CZ" sz="1400" dirty="0" smtClean="0"/>
              <a:t>%</a:t>
            </a:r>
            <a:endParaRPr lang="en-US" sz="1400" dirty="0"/>
          </a:p>
          <a:p>
            <a:pPr marL="457200" indent="-457200">
              <a:buFontTx/>
              <a:buAutoNum type="arabicPeriod"/>
            </a:pPr>
            <a:endParaRPr lang="en-US" sz="1400" dirty="0"/>
          </a:p>
          <a:p>
            <a:pPr marL="457200" indent="-457200">
              <a:buFontTx/>
              <a:buAutoNum type="arabicPeriod"/>
            </a:pPr>
            <a:r>
              <a:rPr lang="en-US" sz="1400" b="1" dirty="0"/>
              <a:t>Incentives package for „made in U.S.A“ producers</a:t>
            </a:r>
            <a:r>
              <a:rPr lang="en-US" sz="1400" dirty="0"/>
              <a:t> was interesting, the chance take advantage of current </a:t>
            </a:r>
            <a:r>
              <a:rPr lang="en-US" sz="1400" b="1" dirty="0"/>
              <a:t>economical circumstances (low  production facility </a:t>
            </a:r>
            <a:r>
              <a:rPr lang="en-US" sz="1400" b="1" dirty="0" err="1"/>
              <a:t>prices</a:t>
            </a:r>
            <a:r>
              <a:rPr lang="en-US" sz="1400" dirty="0" err="1"/>
              <a:t>,etc</a:t>
            </a:r>
            <a:r>
              <a:rPr lang="en-US" sz="1400" dirty="0" smtClean="0"/>
              <a:t>)</a:t>
            </a:r>
          </a:p>
          <a:p>
            <a:endParaRPr lang="en-US" sz="1400" dirty="0"/>
          </a:p>
        </p:txBody>
      </p:sp>
    </p:spTree>
    <p:extLst>
      <p:ext uri="{BB962C8B-B14F-4D97-AF65-F5344CB8AC3E}">
        <p14:creationId xmlns:p14="http://schemas.microsoft.com/office/powerpoint/2010/main" val="486957368"/>
      </p:ext>
    </p:extLst>
  </p:cSld>
  <p:clrMapOvr>
    <a:masterClrMapping/>
  </p:clrMapOvr>
  <p:transition spd="slow">
    <p:pull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293e2bb4677824be5f5293155ded7d9c0cba9c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ln>
          <a:miter lim="800000"/>
          <a:headEnd/>
          <a:tailEnd/>
        </a:ln>
      </a:spPr>
      <a:bodyPr vert="horz" wrap="square" lIns="0" tIns="45720" rIns="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200" b="1" i="0" u="none" strike="noStrike" kern="1200" cap="none" spc="0" normalizeH="0" baseline="0" noProof="0" dirty="0" err="1" smtClean="0">
            <a:ln>
              <a:noFill/>
            </a:ln>
            <a:solidFill>
              <a:schemeClr val="tx1">
                <a:lumMod val="65000"/>
                <a:lumOff val="35000"/>
              </a:schemeClr>
            </a:solidFill>
            <a:effectLst/>
            <a:uLnTx/>
            <a:uFillTx/>
            <a:latin typeface="Arial" pitchFamily="-65" charset="0"/>
            <a:ea typeface="ＭＳ Ｐゴシック" pitchFamily="-107" charset="-128"/>
            <a:cs typeface="ＭＳ Ｐゴシック" pitchFamily="-107"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3399</TotalTime>
  <Words>802</Words>
  <Application>Microsoft Office PowerPoint</Application>
  <PresentationFormat>Předvádění na obrazovce (4:3)</PresentationFormat>
  <Paragraphs>138</Paragraphs>
  <Slides>19</Slides>
  <Notes>10</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19</vt:i4>
      </vt:variant>
    </vt:vector>
  </HeadingPairs>
  <TitlesOfParts>
    <vt:vector size="31" baseType="lpstr">
      <vt:lpstr>MS PGothic</vt:lpstr>
      <vt:lpstr>MS PGothic</vt:lpstr>
      <vt:lpstr>Arial</vt:lpstr>
      <vt:lpstr>Arial Narrow</vt:lpstr>
      <vt:lpstr>Calibri</vt:lpstr>
      <vt:lpstr>Geneva</vt:lpstr>
      <vt:lpstr>Lucida Grande</vt:lpstr>
      <vt:lpstr>Times New Roman</vt:lpstr>
      <vt:lpstr>Wingdings</vt:lpstr>
      <vt:lpstr>Office Theme</vt:lpstr>
      <vt:lpstr>Chart</vt:lpstr>
      <vt:lpstr>Unknown</vt:lpstr>
      <vt:lpstr>Mitas: North American production basis- agro tire             production facility </vt:lpstr>
      <vt:lpstr>Mitas belongs to Ceská gumárenská společnost a.s. …. .</vt:lpstr>
      <vt:lpstr>Mitas Tyre Division key facts….</vt:lpstr>
      <vt:lpstr>Prezentace aplikace PowerPoint</vt:lpstr>
      <vt:lpstr>Mitas –brand policy…..</vt:lpstr>
      <vt:lpstr>MITAS-industrial tires referencies… </vt:lpstr>
      <vt:lpstr>Mitas-agricultural tires referencies…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result: most modern manufacturing agro tire plant in North America…. .</vt:lpstr>
      <vt:lpstr>Prezentace aplikace PowerPoint</vt:lpstr>
      <vt:lpstr>Thank you for your attention… </vt:lpstr>
    </vt:vector>
  </TitlesOfParts>
  <Company>Open Idea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Jakub</dc:creator>
  <cp:lastModifiedBy>Dušánek Vladimír</cp:lastModifiedBy>
  <cp:revision>442</cp:revision>
  <cp:lastPrinted>2012-01-13T10:27:18Z</cp:lastPrinted>
  <dcterms:created xsi:type="dcterms:W3CDTF">2011-07-26T14:58:55Z</dcterms:created>
  <dcterms:modified xsi:type="dcterms:W3CDTF">2016-05-20T02:16:16Z</dcterms:modified>
</cp:coreProperties>
</file>