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304" r:id="rId1"/>
  </p:sldMasterIdLst>
  <p:notesMasterIdLst>
    <p:notesMasterId r:id="rId12"/>
  </p:notesMasterIdLst>
  <p:handoutMasterIdLst>
    <p:handoutMasterId r:id="rId13"/>
  </p:handoutMasterIdLst>
  <p:sldIdLst>
    <p:sldId id="473" r:id="rId2"/>
    <p:sldId id="472" r:id="rId3"/>
    <p:sldId id="479" r:id="rId4"/>
    <p:sldId id="487" r:id="rId5"/>
    <p:sldId id="488" r:id="rId6"/>
    <p:sldId id="469" r:id="rId7"/>
    <p:sldId id="497" r:id="rId8"/>
    <p:sldId id="485" r:id="rId9"/>
    <p:sldId id="491" r:id="rId10"/>
    <p:sldId id="478" r:id="rId11"/>
  </p:sldIdLst>
  <p:sldSz cx="10691813" cy="8064500"/>
  <p:notesSz cx="6669088" cy="9906000"/>
  <p:defaultTextStyle>
    <a:defPPr>
      <a:defRPr lang="en-US"/>
    </a:defPPr>
    <a:lvl1pPr algn="l" defTabSz="53588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535884" algn="l" defTabSz="53588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071768" algn="l" defTabSz="53588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607652" algn="l" defTabSz="53588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143536" algn="l" defTabSz="53588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679421" algn="l" defTabSz="1071768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3215305" algn="l" defTabSz="1071768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751189" algn="l" defTabSz="1071768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4287073" algn="l" defTabSz="1071768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96" userDrawn="1">
          <p15:clr>
            <a:srgbClr val="A4A3A4"/>
          </p15:clr>
        </p15:guide>
        <p15:guide id="2" orient="horz" pos="855" userDrawn="1">
          <p15:clr>
            <a:srgbClr val="A4A3A4"/>
          </p15:clr>
        </p15:guide>
        <p15:guide id="3" orient="horz" pos="215" userDrawn="1">
          <p15:clr>
            <a:srgbClr val="A4A3A4"/>
          </p15:clr>
        </p15:guide>
        <p15:guide id="4" orient="horz" pos="901" userDrawn="1">
          <p15:clr>
            <a:srgbClr val="A4A3A4"/>
          </p15:clr>
        </p15:guide>
        <p15:guide id="5" pos="185" userDrawn="1">
          <p15:clr>
            <a:srgbClr val="A4A3A4"/>
          </p15:clr>
        </p15:guide>
        <p15:guide id="6" pos="2993" userDrawn="1">
          <p15:clr>
            <a:srgbClr val="A4A3A4"/>
          </p15:clr>
        </p15:guide>
        <p15:guide id="7" pos="6548" userDrawn="1">
          <p15:clr>
            <a:srgbClr val="A4A3A4"/>
          </p15:clr>
        </p15:guide>
        <p15:guide id="8" pos="357" userDrawn="1">
          <p15:clr>
            <a:srgbClr val="A4A3A4"/>
          </p15:clr>
        </p15:guide>
        <p15:guide id="9" pos="64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DE4"/>
    <a:srgbClr val="D0D0CA"/>
    <a:srgbClr val="24559D"/>
    <a:srgbClr val="D52B1E"/>
    <a:srgbClr val="004A9B"/>
    <a:srgbClr val="E41B13"/>
    <a:srgbClr val="970000"/>
    <a:srgbClr val="7F7F7F"/>
    <a:srgbClr val="FFFFFF"/>
    <a:srgbClr val="301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69" autoAdjust="0"/>
    <p:restoredTop sz="95816" autoAdjust="0"/>
  </p:normalViewPr>
  <p:slideViewPr>
    <p:cSldViewPr snapToGrid="0">
      <p:cViewPr>
        <p:scale>
          <a:sx n="103" d="100"/>
          <a:sy n="103" d="100"/>
        </p:scale>
        <p:origin x="1888" y="184"/>
      </p:cViewPr>
      <p:guideLst>
        <p:guide orient="horz" pos="3796"/>
        <p:guide orient="horz" pos="855"/>
        <p:guide orient="horz" pos="215"/>
        <p:guide orient="horz" pos="901"/>
        <p:guide pos="185"/>
        <p:guide pos="2993"/>
        <p:guide pos="6548"/>
        <p:guide pos="357"/>
        <p:guide pos="64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4" d="100"/>
        <a:sy n="44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-3300" y="-102"/>
      </p:cViewPr>
      <p:guideLst>
        <p:guide orient="horz" pos="3120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Microsoft_Excelu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Aktivity zastupitelských</a:t>
            </a:r>
            <a:r>
              <a:rPr lang="cs-CZ" baseline="0" dirty="0"/>
              <a:t> úřadů – služby podnikatelům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0001611618745955"/>
          <c:y val="0.1396780335211108"/>
          <c:w val="0.8348835082602637"/>
          <c:h val="0.799641872198042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Služby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38F-4651-9F91-8324DFF68D2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List1!$A$2:$A$3</c:f>
              <c:strCache>
                <c:ptCount val="2"/>
                <c:pt idx="0">
                  <c:v>2. 1. 2019 - 10. 9. 2019</c:v>
                </c:pt>
                <c:pt idx="1">
                  <c:v>2. 1. 2020 - 10. 9. 2020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252</c:v>
                </c:pt>
                <c:pt idx="1">
                  <c:v>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8F-4651-9F91-8324DFF68D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57"/>
        <c:axId val="20572800"/>
        <c:axId val="20660608"/>
      </c:barChart>
      <c:catAx>
        <c:axId val="20572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660608"/>
        <c:crosses val="autoZero"/>
        <c:auto val="1"/>
        <c:lblAlgn val="ctr"/>
        <c:lblOffset val="100"/>
        <c:noMultiLvlLbl val="0"/>
      </c:catAx>
      <c:valAx>
        <c:axId val="20660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572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 defTabSz="452438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776663" y="0"/>
            <a:ext cx="289083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 algn="r" defTabSz="452438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309E8E0-A6A9-4B00-BBC5-0F79D2DC3847}" type="datetimeFigureOut">
              <a:rPr lang="en-US" altLang="cs-CZ"/>
              <a:pPr>
                <a:defRPr/>
              </a:pPr>
              <a:t>10/19/20</a:t>
            </a:fld>
            <a:endParaRPr lang="en-US" alt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09113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 defTabSz="452438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776663" y="9409113"/>
            <a:ext cx="289083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 algn="r" defTabSz="452438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3E5759A-664B-41D1-BA11-6D64E4BF4D4E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30016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 defTabSz="452438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776663" y="0"/>
            <a:ext cx="289083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 algn="r" defTabSz="452438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62E39A6-C2EE-4351-8FC4-F4AF2A1CE671}" type="datetimeFigureOut">
              <a:rPr lang="en-US" altLang="cs-CZ"/>
              <a:pPr>
                <a:defRPr/>
              </a:pPr>
              <a:t>10/19/20</a:t>
            </a:fld>
            <a:endParaRPr lang="en-US" alt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25" y="742950"/>
            <a:ext cx="4924425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66750" y="4705350"/>
            <a:ext cx="5335588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noProof="0"/>
              <a:t>Click to edit Master text styles</a:t>
            </a:r>
          </a:p>
          <a:p>
            <a:pPr lvl="1"/>
            <a:r>
              <a:rPr lang="ga-IE" noProof="0"/>
              <a:t>Second level</a:t>
            </a:r>
          </a:p>
          <a:p>
            <a:pPr lvl="2"/>
            <a:r>
              <a:rPr lang="ga-IE" noProof="0"/>
              <a:t>Third level</a:t>
            </a:r>
          </a:p>
          <a:p>
            <a:pPr lvl="3"/>
            <a:r>
              <a:rPr lang="ga-IE" noProof="0"/>
              <a:t>Fourth level</a:t>
            </a:r>
          </a:p>
          <a:p>
            <a:pPr lvl="4"/>
            <a:r>
              <a:rPr lang="ga-IE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409113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 defTabSz="452438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776663" y="9409113"/>
            <a:ext cx="289083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 algn="r" defTabSz="452438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23055BC-144E-4EA1-8FAE-EFD2BCE4ED0D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019894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535884" rtl="0" eaLnBrk="0" fontAlgn="base" hangingPunct="0">
      <a:spcBef>
        <a:spcPct val="30000"/>
      </a:spcBef>
      <a:spcAft>
        <a:spcPct val="0"/>
      </a:spcAft>
      <a:defRPr sz="1407" kern="1200">
        <a:solidFill>
          <a:schemeClr val="tx1"/>
        </a:solidFill>
        <a:latin typeface="+mn-lt"/>
        <a:ea typeface="+mn-ea"/>
        <a:cs typeface="+mn-cs"/>
      </a:defRPr>
    </a:lvl1pPr>
    <a:lvl2pPr marL="535884" algn="l" defTabSz="535884" rtl="0" eaLnBrk="0" fontAlgn="base" hangingPunct="0">
      <a:spcBef>
        <a:spcPct val="30000"/>
      </a:spcBef>
      <a:spcAft>
        <a:spcPct val="0"/>
      </a:spcAft>
      <a:defRPr sz="1407" kern="1200">
        <a:solidFill>
          <a:schemeClr val="tx1"/>
        </a:solidFill>
        <a:latin typeface="+mn-lt"/>
        <a:ea typeface="+mn-ea"/>
        <a:cs typeface="+mn-cs"/>
      </a:defRPr>
    </a:lvl2pPr>
    <a:lvl3pPr marL="1071768" algn="l" defTabSz="535884" rtl="0" eaLnBrk="0" fontAlgn="base" hangingPunct="0">
      <a:spcBef>
        <a:spcPct val="30000"/>
      </a:spcBef>
      <a:spcAft>
        <a:spcPct val="0"/>
      </a:spcAft>
      <a:defRPr sz="1407" kern="1200">
        <a:solidFill>
          <a:schemeClr val="tx1"/>
        </a:solidFill>
        <a:latin typeface="+mn-lt"/>
        <a:ea typeface="+mn-ea"/>
        <a:cs typeface="+mn-cs"/>
      </a:defRPr>
    </a:lvl3pPr>
    <a:lvl4pPr marL="1607652" algn="l" defTabSz="535884" rtl="0" eaLnBrk="0" fontAlgn="base" hangingPunct="0">
      <a:spcBef>
        <a:spcPct val="30000"/>
      </a:spcBef>
      <a:spcAft>
        <a:spcPct val="0"/>
      </a:spcAft>
      <a:defRPr sz="1407" kern="1200">
        <a:solidFill>
          <a:schemeClr val="tx1"/>
        </a:solidFill>
        <a:latin typeface="+mn-lt"/>
        <a:ea typeface="+mn-ea"/>
        <a:cs typeface="+mn-cs"/>
      </a:defRPr>
    </a:lvl4pPr>
    <a:lvl5pPr marL="2143536" algn="l" defTabSz="535884" rtl="0" eaLnBrk="0" fontAlgn="base" hangingPunct="0">
      <a:spcBef>
        <a:spcPct val="30000"/>
      </a:spcBef>
      <a:spcAft>
        <a:spcPct val="0"/>
      </a:spcAft>
      <a:defRPr sz="1407" kern="1200">
        <a:solidFill>
          <a:schemeClr val="tx1"/>
        </a:solidFill>
        <a:latin typeface="+mn-lt"/>
        <a:ea typeface="+mn-ea"/>
        <a:cs typeface="+mn-cs"/>
      </a:defRPr>
    </a:lvl5pPr>
    <a:lvl6pPr marL="2679421" algn="l" defTabSz="535884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6pPr>
    <a:lvl7pPr marL="3215305" algn="l" defTabSz="535884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7pPr>
    <a:lvl8pPr marL="3751189" algn="l" defTabSz="535884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8pPr>
    <a:lvl9pPr marL="4287073" algn="l" defTabSz="535884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73125" y="742950"/>
            <a:ext cx="4924425" cy="37147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3055BC-144E-4EA1-8FAE-EFD2BCE4ED0D}" type="slidenum">
              <a:rPr lang="en-US" altLang="cs-CZ" smtClean="0"/>
              <a:pPr>
                <a:defRPr/>
              </a:pPr>
              <a:t>2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778336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3055BC-144E-4EA1-8FAE-EFD2BCE4ED0D}" type="slidenum">
              <a:rPr lang="en-US" altLang="cs-CZ" smtClean="0"/>
              <a:pPr>
                <a:defRPr/>
              </a:pPr>
              <a:t>7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54464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ulní strana C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19998" y="2880000"/>
            <a:ext cx="8640000" cy="716679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800" b="0" cap="none" spc="117" baseline="0">
                <a:solidFill>
                  <a:srgbClr val="D52B1E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cs-CZ" dirty="0"/>
              <a:t>Hlavní titulek prezentace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 hasCustomPrompt="1"/>
          </p:nvPr>
        </p:nvSpPr>
        <p:spPr>
          <a:xfrm>
            <a:off x="1619250" y="4068000"/>
            <a:ext cx="8640000" cy="36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4A9B"/>
                </a:solidFill>
                <a:latin typeface="+mj-lt"/>
              </a:defRPr>
            </a:lvl1pPr>
            <a:lvl2pPr marL="210474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420948" indent="0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631422" indent="0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841896" indent="0">
              <a:buNone/>
              <a:defRPr>
                <a:latin typeface="+mj-lt"/>
              </a:defRPr>
            </a:lvl5pPr>
          </a:lstStyle>
          <a:p>
            <a:pPr lvl="0"/>
            <a:r>
              <a:rPr lang="cs-CZ" dirty="0"/>
              <a:t>Podtitul prezentace</a:t>
            </a:r>
          </a:p>
        </p:txBody>
      </p:sp>
      <p:sp>
        <p:nvSpPr>
          <p:cNvPr id="11" name="Zástupný symbol pro text 4"/>
          <p:cNvSpPr>
            <a:spLocks noGrp="1"/>
          </p:cNvSpPr>
          <p:nvPr>
            <p:ph type="body" sz="quarter" idx="16" hasCustomPrompt="1"/>
          </p:nvPr>
        </p:nvSpPr>
        <p:spPr>
          <a:xfrm>
            <a:off x="1619250" y="4428000"/>
            <a:ext cx="8640000" cy="36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4A9B"/>
                </a:solidFill>
                <a:latin typeface="+mj-lt"/>
              </a:defRPr>
            </a:lvl1pPr>
            <a:lvl2pPr marL="210474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420948" indent="0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631422" indent="0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841896" indent="0">
              <a:buNone/>
              <a:defRPr>
                <a:latin typeface="+mj-lt"/>
              </a:defRPr>
            </a:lvl5pPr>
          </a:lstStyle>
          <a:p>
            <a:pPr lvl="0"/>
            <a:r>
              <a:rPr lang="cs-CZ" dirty="0"/>
              <a:t>00. měsíc 2000, Praha</a:t>
            </a:r>
          </a:p>
        </p:txBody>
      </p:sp>
      <p:sp>
        <p:nvSpPr>
          <p:cNvPr id="13" name="Zástupný symbol pro nadpis 1"/>
          <p:cNvSpPr txBox="1">
            <a:spLocks/>
          </p:cNvSpPr>
          <p:nvPr userDrawn="1"/>
        </p:nvSpPr>
        <p:spPr>
          <a:xfrm>
            <a:off x="1620000" y="360000"/>
            <a:ext cx="2808576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/>
              <a:t>Ministerstvo zahraničních věcí</a:t>
            </a:r>
            <a:br>
              <a:rPr lang="cs-CZ" dirty="0"/>
            </a:br>
            <a:r>
              <a:rPr lang="cs-CZ" dirty="0"/>
              <a:t>České republiky</a:t>
            </a:r>
          </a:p>
        </p:txBody>
      </p:sp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360000"/>
            <a:ext cx="720000" cy="900000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000" y="360000"/>
            <a:ext cx="36576" cy="899160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00" y="360000"/>
            <a:ext cx="36576" cy="89916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58" y="7051357"/>
            <a:ext cx="3240134" cy="908563"/>
          </a:xfrm>
          <a:prstGeom prst="rect">
            <a:avLst/>
          </a:prstGeom>
        </p:spPr>
      </p:pic>
      <p:sp>
        <p:nvSpPr>
          <p:cNvPr id="12" name="Zástupný symbol pro nadpis 1"/>
          <p:cNvSpPr txBox="1">
            <a:spLocks/>
          </p:cNvSpPr>
          <p:nvPr userDrawn="1"/>
        </p:nvSpPr>
        <p:spPr>
          <a:xfrm>
            <a:off x="5040000" y="360000"/>
            <a:ext cx="5219250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/>
              <a:t>Odbor ekonomické</a:t>
            </a:r>
            <a:r>
              <a:rPr lang="cs-CZ" baseline="0" dirty="0"/>
              <a:t> diplomacie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5625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0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ulní strana 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19998" y="2880000"/>
            <a:ext cx="8640000" cy="716679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800" b="0" cap="none" spc="117" baseline="0">
                <a:solidFill>
                  <a:srgbClr val="D52B1E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cs-CZ" dirty="0"/>
              <a:t>Hlavní titulek prezentace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 hasCustomPrompt="1"/>
          </p:nvPr>
        </p:nvSpPr>
        <p:spPr>
          <a:xfrm>
            <a:off x="1619250" y="4068000"/>
            <a:ext cx="8640000" cy="36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4A9B"/>
                </a:solidFill>
                <a:latin typeface="+mj-lt"/>
              </a:defRPr>
            </a:lvl1pPr>
            <a:lvl2pPr marL="210474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420948" indent="0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631422" indent="0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841896" indent="0">
              <a:buNone/>
              <a:defRPr>
                <a:latin typeface="+mj-lt"/>
              </a:defRPr>
            </a:lvl5pPr>
          </a:lstStyle>
          <a:p>
            <a:pPr lvl="0"/>
            <a:r>
              <a:rPr lang="cs-CZ" dirty="0"/>
              <a:t>Podtitul prezentace</a:t>
            </a:r>
          </a:p>
        </p:txBody>
      </p:sp>
      <p:sp>
        <p:nvSpPr>
          <p:cNvPr id="11" name="Zástupný symbol pro text 4"/>
          <p:cNvSpPr>
            <a:spLocks noGrp="1"/>
          </p:cNvSpPr>
          <p:nvPr>
            <p:ph type="body" sz="quarter" idx="16" hasCustomPrompt="1"/>
          </p:nvPr>
        </p:nvSpPr>
        <p:spPr>
          <a:xfrm>
            <a:off x="1619250" y="4428000"/>
            <a:ext cx="8640000" cy="36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4A9B"/>
                </a:solidFill>
                <a:latin typeface="+mj-lt"/>
              </a:defRPr>
            </a:lvl1pPr>
            <a:lvl2pPr marL="210474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420948" indent="0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631422" indent="0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841896" indent="0">
              <a:buNone/>
              <a:defRPr>
                <a:latin typeface="+mj-lt"/>
              </a:defRPr>
            </a:lvl5pPr>
          </a:lstStyle>
          <a:p>
            <a:pPr lvl="0"/>
            <a:r>
              <a:rPr lang="cs-CZ" dirty="0"/>
              <a:t>00. měsíc 2000, Praha</a:t>
            </a:r>
          </a:p>
        </p:txBody>
      </p:sp>
      <p:sp>
        <p:nvSpPr>
          <p:cNvPr id="13" name="Zástupný symbol pro nadpis 1"/>
          <p:cNvSpPr txBox="1">
            <a:spLocks/>
          </p:cNvSpPr>
          <p:nvPr userDrawn="1"/>
        </p:nvSpPr>
        <p:spPr>
          <a:xfrm>
            <a:off x="1620000" y="360000"/>
            <a:ext cx="2808576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/>
              <a:t>Ministerstvo zahraničních věcí</a:t>
            </a:r>
            <a:br>
              <a:rPr lang="cs-CZ" dirty="0"/>
            </a:br>
            <a:r>
              <a:rPr lang="cs-CZ" dirty="0"/>
              <a:t>České republiky</a:t>
            </a:r>
          </a:p>
        </p:txBody>
      </p:sp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360000"/>
            <a:ext cx="720000" cy="900000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000" y="360000"/>
            <a:ext cx="36576" cy="899160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00" y="360000"/>
            <a:ext cx="36576" cy="899160"/>
          </a:xfrm>
          <a:prstGeom prst="rect">
            <a:avLst/>
          </a:prstGeom>
        </p:spPr>
      </p:pic>
      <p:sp>
        <p:nvSpPr>
          <p:cNvPr id="12" name="Zástupný symbol pro nadpis 1"/>
          <p:cNvSpPr txBox="1">
            <a:spLocks/>
          </p:cNvSpPr>
          <p:nvPr userDrawn="1"/>
        </p:nvSpPr>
        <p:spPr>
          <a:xfrm>
            <a:off x="5040000" y="360000"/>
            <a:ext cx="5219250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/>
              <a:t>Odbor ekonomické</a:t>
            </a:r>
            <a:r>
              <a:rPr lang="cs-CZ" baseline="0" dirty="0"/>
              <a:t> diplomacie</a:t>
            </a:r>
            <a:endParaRPr lang="cs-CZ" dirty="0"/>
          </a:p>
        </p:txBody>
      </p:sp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58" y="7051357"/>
            <a:ext cx="3240134" cy="90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2578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0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91813" cy="8064500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1042587" y="3342497"/>
            <a:ext cx="7785219" cy="201327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normAutofit/>
          </a:bodyPr>
          <a:lstStyle/>
          <a:p>
            <a:pPr fontAlgn="auto">
              <a:spcAft>
                <a:spcPts val="0"/>
              </a:spcAft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0000" y="3342497"/>
            <a:ext cx="8070931" cy="188380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ctr" anchorCtr="0">
            <a:normAutofit/>
          </a:bodyPr>
          <a:lstStyle>
            <a:lvl1pPr algn="l">
              <a:lnSpc>
                <a:spcPts val="4200"/>
              </a:lnSpc>
              <a:defRPr sz="4000" b="0" cap="none" spc="117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+mj-cs"/>
              </a:defRPr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991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odrážkami - 1 rámeč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6000" y="1800225"/>
            <a:ext cx="8964000" cy="576000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4323600" y="7538400"/>
            <a:ext cx="5760000" cy="180000"/>
          </a:xfrm>
        </p:spPr>
        <p:txBody>
          <a:bodyPr/>
          <a:lstStyle/>
          <a:p>
            <a:r>
              <a:rPr lang="pt-BR"/>
              <a:t>Světová ekonomika v časech COVID-19 | 23. října 2020</a:t>
            </a:r>
            <a:endParaRPr lang="cs-CZ" dirty="0"/>
          </a:p>
        </p:txBody>
      </p:sp>
      <p:sp>
        <p:nvSpPr>
          <p:cNvPr id="13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1620000" y="360000"/>
            <a:ext cx="8640000" cy="900000"/>
          </a:xfrm>
        </p:spPr>
        <p:txBody>
          <a:bodyPr anchor="ctr" anchorCtr="0"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z="2800" dirty="0"/>
              <a:t>Záhlaví –</a:t>
            </a:r>
            <a:r>
              <a:rPr lang="cs-CZ" sz="2800" baseline="0" dirty="0"/>
              <a:t> název stránky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57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odrážkami - 2 rámeč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6000" y="1800225"/>
            <a:ext cx="4176000" cy="5760000"/>
          </a:xfrm>
        </p:spPr>
        <p:txBody>
          <a:bodyPr/>
          <a:lstStyle>
            <a:lvl2pPr>
              <a:lnSpc>
                <a:spcPts val="2000"/>
              </a:lnSpc>
              <a:spcBef>
                <a:spcPts val="200"/>
              </a:spcBef>
              <a:defRPr sz="1800"/>
            </a:lvl2pPr>
            <a:lvl3pPr>
              <a:lnSpc>
                <a:spcPts val="2000"/>
              </a:lnSpc>
              <a:spcBef>
                <a:spcPts val="200"/>
              </a:spcBef>
              <a:defRPr sz="1800"/>
            </a:lvl3pPr>
            <a:lvl4pPr>
              <a:lnSpc>
                <a:spcPts val="2000"/>
              </a:lnSpc>
              <a:spcBef>
                <a:spcPts val="200"/>
              </a:spcBef>
              <a:defRPr sz="1800"/>
            </a:lvl4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4323600" y="7538400"/>
            <a:ext cx="5760000" cy="180000"/>
          </a:xfrm>
        </p:spPr>
        <p:txBody>
          <a:bodyPr/>
          <a:lstStyle/>
          <a:p>
            <a:r>
              <a:rPr lang="pt-BR"/>
              <a:t>Světová ekonomika v časech COVID-19 | 23. října 2020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2"/>
          </p:nvPr>
        </p:nvSpPr>
        <p:spPr>
          <a:xfrm>
            <a:off x="6084000" y="1800000"/>
            <a:ext cx="4176000" cy="576000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1620000" y="360000"/>
            <a:ext cx="8640000" cy="900000"/>
          </a:xfrm>
        </p:spPr>
        <p:txBody>
          <a:bodyPr anchor="ctr" anchorCtr="0"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z="2800" dirty="0"/>
              <a:t>Záhlaví –</a:t>
            </a:r>
            <a:r>
              <a:rPr lang="cs-CZ" sz="2800" baseline="0" dirty="0"/>
              <a:t> název stránky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068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odrážek - 1 rámeč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20000" y="1800225"/>
            <a:ext cx="8640000" cy="5760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4323600" y="7538400"/>
            <a:ext cx="5760000" cy="180000"/>
          </a:xfrm>
        </p:spPr>
        <p:txBody>
          <a:bodyPr/>
          <a:lstStyle/>
          <a:p>
            <a:r>
              <a:rPr lang="pt-BR"/>
              <a:t>Světová ekonomika v časech COVID-19 | 23. října 2020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1620000" y="360000"/>
            <a:ext cx="8640000" cy="900000"/>
          </a:xfrm>
        </p:spPr>
        <p:txBody>
          <a:bodyPr anchor="ctr" anchorCtr="0"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z="2800" dirty="0"/>
              <a:t>Záhlaví –</a:t>
            </a:r>
            <a:r>
              <a:rPr lang="cs-CZ" sz="2800" baseline="0" dirty="0"/>
              <a:t> název stránky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911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odrážek - 2 rámeč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20000" y="1800225"/>
            <a:ext cx="4176000" cy="5760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2pPr>
            <a:lvl3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3pPr>
            <a:lvl4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4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4323600" y="7538400"/>
            <a:ext cx="5760000" cy="180000"/>
          </a:xfrm>
        </p:spPr>
        <p:txBody>
          <a:bodyPr/>
          <a:lstStyle/>
          <a:p>
            <a:r>
              <a:rPr lang="pt-BR"/>
              <a:t>Světová ekonomika v časech COVID-19 | 23. října 2020</a:t>
            </a:r>
            <a:endParaRPr lang="cs-CZ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3"/>
          </p:nvPr>
        </p:nvSpPr>
        <p:spPr>
          <a:xfrm>
            <a:off x="6084000" y="1800000"/>
            <a:ext cx="4176000" cy="5760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2pPr>
            <a:lvl3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3pPr>
            <a:lvl4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4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</p:txBody>
      </p:sp>
      <p:sp>
        <p:nvSpPr>
          <p:cNvPr id="10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1620000" y="360000"/>
            <a:ext cx="8640000" cy="900000"/>
          </a:xfrm>
        </p:spPr>
        <p:txBody>
          <a:bodyPr anchor="ctr" anchorCtr="0"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z="2800" dirty="0"/>
              <a:t>Záhlaví –</a:t>
            </a:r>
            <a:r>
              <a:rPr lang="cs-CZ" sz="2800" baseline="0" dirty="0"/>
              <a:t> název stránky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30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19998" y="2880000"/>
            <a:ext cx="8640000" cy="716679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800" b="0" cap="none" spc="117" baseline="0">
                <a:solidFill>
                  <a:srgbClr val="D52B1E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cs-CZ" dirty="0"/>
              <a:t>Děkuji Vám za pozornost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 hasCustomPrompt="1"/>
          </p:nvPr>
        </p:nvSpPr>
        <p:spPr>
          <a:xfrm>
            <a:off x="1619250" y="4067999"/>
            <a:ext cx="8640000" cy="3042101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4A9B"/>
                </a:solidFill>
                <a:latin typeface="+mj-lt"/>
              </a:defRPr>
            </a:lvl1pPr>
            <a:lvl2pPr marL="210474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420948" indent="0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631422" indent="0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841896" indent="0">
              <a:buNone/>
              <a:defRPr>
                <a:latin typeface="+mj-lt"/>
              </a:defRPr>
            </a:lvl5pPr>
          </a:lstStyle>
          <a:p>
            <a:pPr lvl="0"/>
            <a:r>
              <a:rPr lang="cs-CZ" dirty="0"/>
              <a:t>Jmeno_Prijmeni@mzv.cz</a:t>
            </a:r>
          </a:p>
        </p:txBody>
      </p:sp>
      <p:sp>
        <p:nvSpPr>
          <p:cNvPr id="13" name="Zástupný symbol pro nadpis 1"/>
          <p:cNvSpPr txBox="1">
            <a:spLocks/>
          </p:cNvSpPr>
          <p:nvPr userDrawn="1"/>
        </p:nvSpPr>
        <p:spPr>
          <a:xfrm>
            <a:off x="1620000" y="360000"/>
            <a:ext cx="2808576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/>
              <a:t>Ministerstvo zahraničních věcí</a:t>
            </a:r>
            <a:br>
              <a:rPr lang="cs-CZ" dirty="0"/>
            </a:br>
            <a:r>
              <a:rPr lang="cs-CZ" dirty="0"/>
              <a:t>České republiky</a:t>
            </a:r>
          </a:p>
        </p:txBody>
      </p:sp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360000"/>
            <a:ext cx="720000" cy="900000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000" y="360000"/>
            <a:ext cx="36576" cy="899160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00" y="360000"/>
            <a:ext cx="36576" cy="899160"/>
          </a:xfrm>
          <a:prstGeom prst="rect">
            <a:avLst/>
          </a:prstGeom>
        </p:spPr>
      </p:pic>
      <p:sp>
        <p:nvSpPr>
          <p:cNvPr id="20" name="Zástupný symbol pro nadpis 1"/>
          <p:cNvSpPr txBox="1">
            <a:spLocks/>
          </p:cNvSpPr>
          <p:nvPr userDrawn="1"/>
        </p:nvSpPr>
        <p:spPr>
          <a:xfrm>
            <a:off x="5040000" y="360000"/>
            <a:ext cx="5219250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/>
              <a:t>Odbor ekonomické</a:t>
            </a:r>
            <a:r>
              <a:rPr lang="cs-CZ" baseline="0" dirty="0"/>
              <a:t> diplomacie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53984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0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6000" y="1800000"/>
            <a:ext cx="8964000" cy="57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38612" y="6911503"/>
            <a:ext cx="338317" cy="21166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2B1C6FFC-D040-034F-8B69-20295064E64D}" type="slidenum">
              <a:rPr lang="fr-FR" sz="1403" smtClean="0"/>
              <a:pPr/>
              <a:t>‹#›</a:t>
            </a:fld>
            <a:endParaRPr lang="fr-FR" sz="1403" dirty="0"/>
          </a:p>
        </p:txBody>
      </p:sp>
      <p:sp>
        <p:nvSpPr>
          <p:cNvPr id="1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323788" y="7538400"/>
            <a:ext cx="5760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="0" cap="all" baseline="0">
                <a:solidFill>
                  <a:schemeClr val="tx1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/>
              <a:t>Světová ekonomika v časech COVID-19 | 23. října 2020</a:t>
            </a:r>
            <a:endParaRPr lang="cs-CZ" dirty="0"/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360000"/>
            <a:ext cx="720000" cy="900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000" y="360000"/>
            <a:ext cx="36576" cy="89916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4000" y="360000"/>
            <a:ext cx="36576" cy="899160"/>
          </a:xfrm>
          <a:prstGeom prst="rect">
            <a:avLst/>
          </a:prstGeom>
        </p:spPr>
      </p:pic>
      <p:sp>
        <p:nvSpPr>
          <p:cNvPr id="19" name="Zástupný symbol pro zápatí 4"/>
          <p:cNvSpPr txBox="1">
            <a:spLocks/>
          </p:cNvSpPr>
          <p:nvPr userDrawn="1"/>
        </p:nvSpPr>
        <p:spPr>
          <a:xfrm>
            <a:off x="10083788" y="7538400"/>
            <a:ext cx="2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algn="r" defTabSz="535884" rtl="0" fontAlgn="base">
              <a:spcBef>
                <a:spcPct val="0"/>
              </a:spcBef>
              <a:spcAft>
                <a:spcPct val="0"/>
              </a:spcAft>
              <a:defRPr sz="700" b="0" kern="1200" cap="all" baseline="0">
                <a:solidFill>
                  <a:schemeClr val="tx1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defRPr>
            </a:lvl1pPr>
            <a:lvl2pPr marL="535884" algn="l" defTabSz="53588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1071768" algn="l" defTabSz="53588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607652" algn="l" defTabSz="53588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2143536" algn="l" defTabSz="53588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679421" algn="l" defTabSz="1071768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3215305" algn="l" defTabSz="1071768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751189" algn="l" defTabSz="1071768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4287073" algn="l" defTabSz="1071768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/>
            <a:r>
              <a:rPr lang="cs-CZ" dirty="0"/>
              <a:t> </a:t>
            </a:r>
            <a:r>
              <a:rPr lang="en-US" dirty="0"/>
              <a:t>| </a:t>
            </a:r>
            <a:fld id="{2424A685-3999-4799-8F83-85BB25330F29}" type="slidenum">
              <a:rPr lang="cs-CZ" smtClean="0"/>
              <a:pPr algn="l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773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02" r:id="rId1"/>
    <p:sldLayoutId id="2147485321" r:id="rId2"/>
    <p:sldLayoutId id="2147485314" r:id="rId3"/>
    <p:sldLayoutId id="2147485306" r:id="rId4"/>
    <p:sldLayoutId id="2147485317" r:id="rId5"/>
    <p:sldLayoutId id="2147485319" r:id="rId6"/>
    <p:sldLayoutId id="2147485320" r:id="rId7"/>
    <p:sldLayoutId id="2147485318" r:id="rId8"/>
  </p:sldLayoutIdLst>
  <p:hf sldNum="0" hdr="0" dt="0"/>
  <p:txStyles>
    <p:titleStyle>
      <a:lvl1pPr algn="l" defTabSz="1069208" rtl="0" eaLnBrk="1" latinLnBrk="0" hangingPunct="1">
        <a:lnSpc>
          <a:spcPts val="2000"/>
        </a:lnSpc>
        <a:spcBef>
          <a:spcPct val="0"/>
        </a:spcBef>
        <a:buNone/>
        <a:defRPr sz="1500" b="0" kern="1200" cap="none" baseline="0">
          <a:solidFill>
            <a:schemeClr val="tx1"/>
          </a:solidFill>
          <a:latin typeface="+mj-lt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324000" indent="-324000" algn="l" defTabSz="1069208" rtl="0" eaLnBrk="1" latinLnBrk="0" hangingPunct="1">
        <a:lnSpc>
          <a:spcPts val="2600"/>
        </a:lnSpc>
        <a:spcBef>
          <a:spcPts val="0"/>
        </a:spcBef>
        <a:spcAft>
          <a:spcPts val="200"/>
        </a:spcAft>
        <a:buClr>
          <a:srgbClr val="970000"/>
        </a:buClr>
        <a:buSzPct val="100000"/>
        <a:buFontTx/>
        <a:buBlip>
          <a:blip r:embed="rId13"/>
        </a:buBlip>
        <a:defRPr sz="2400" kern="1200">
          <a:solidFill>
            <a:srgbClr val="D52B1E"/>
          </a:solidFill>
          <a:latin typeface="+mn-lt"/>
          <a:ea typeface="Open Sans Light" panose="020B0306030504020204" pitchFamily="34" charset="0"/>
          <a:cs typeface="Open Sans Light" panose="020B0306030504020204" pitchFamily="34" charset="0"/>
        </a:defRPr>
      </a:lvl1pPr>
      <a:lvl2pPr marL="648000" indent="-324000" algn="l" defTabSz="1069208" rtl="0" eaLnBrk="1" latinLnBrk="0" hangingPunct="1">
        <a:lnSpc>
          <a:spcPts val="2000"/>
        </a:lnSpc>
        <a:spcBef>
          <a:spcPts val="200"/>
        </a:spcBef>
        <a:buFontTx/>
        <a:buBlip>
          <a:blip r:embed="rId13"/>
        </a:buBlip>
        <a:defRPr sz="1800" kern="1200">
          <a:solidFill>
            <a:schemeClr val="tx1"/>
          </a:solidFill>
          <a:latin typeface="+mn-lt"/>
          <a:ea typeface="Open Sans Light" panose="020B0306030504020204" pitchFamily="34" charset="0"/>
          <a:cs typeface="Open Sans Light" panose="020B0306030504020204" pitchFamily="34" charset="0"/>
        </a:defRPr>
      </a:lvl2pPr>
      <a:lvl3pPr marL="972000" indent="-324000" algn="l" defTabSz="1069208" rtl="0" eaLnBrk="1" latinLnBrk="0" hangingPunct="1">
        <a:lnSpc>
          <a:spcPts val="2000"/>
        </a:lnSpc>
        <a:spcBef>
          <a:spcPts val="200"/>
        </a:spcBef>
        <a:buFontTx/>
        <a:buBlip>
          <a:blip r:embed="rId13"/>
        </a:buBlip>
        <a:defRPr sz="1800" kern="1200">
          <a:solidFill>
            <a:schemeClr val="tx1"/>
          </a:solidFill>
          <a:latin typeface="+mn-lt"/>
          <a:ea typeface="Open Sans Light" panose="020B0306030504020204" pitchFamily="34" charset="0"/>
          <a:cs typeface="Open Sans Light" panose="020B0306030504020204" pitchFamily="34" charset="0"/>
        </a:defRPr>
      </a:lvl3pPr>
      <a:lvl4pPr marL="1296000" indent="-324000" algn="l" defTabSz="1069208" rtl="0" eaLnBrk="1" latinLnBrk="0" hangingPunct="1">
        <a:lnSpc>
          <a:spcPts val="2000"/>
        </a:lnSpc>
        <a:spcBef>
          <a:spcPts val="200"/>
        </a:spcBef>
        <a:buFontTx/>
        <a:buBlip>
          <a:blip r:embed="rId13"/>
        </a:buBlip>
        <a:defRPr sz="1800" kern="1200">
          <a:solidFill>
            <a:schemeClr val="tx1"/>
          </a:solidFill>
          <a:latin typeface="+mn-lt"/>
          <a:ea typeface="Open Sans Light" panose="020B0306030504020204" pitchFamily="34" charset="0"/>
          <a:cs typeface="Open Sans Light" panose="020B0306030504020204" pitchFamily="34" charset="0"/>
        </a:defRPr>
      </a:lvl4pPr>
      <a:lvl5pPr marL="1052370" indent="-210474" algn="l" defTabSz="1069208" rtl="0" eaLnBrk="1" latinLnBrk="0" hangingPunct="1">
        <a:lnSpc>
          <a:spcPct val="90000"/>
        </a:lnSpc>
        <a:spcBef>
          <a:spcPts val="585"/>
        </a:spcBef>
        <a:buFont typeface="Open Sans Light" panose="020B0306030504020204" pitchFamily="34" charset="0"/>
        <a:buChar char="–"/>
        <a:defRPr sz="1169" kern="1200">
          <a:solidFill>
            <a:schemeClr val="tx1"/>
          </a:solidFill>
          <a:latin typeface="Azo Sans" panose="020B0603030303020204" pitchFamily="34" charset="-18"/>
          <a:ea typeface="Open Sans Light" panose="020B0306030504020204" pitchFamily="34" charset="0"/>
          <a:cs typeface="Open Sans Light" panose="020B0306030504020204" pitchFamily="34" charset="0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Světová ekonomika v časech COVID-19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/>
              <a:t>Realita, výhled a příležitosti pro české firmy</a:t>
            </a:r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cs-CZ" dirty="0"/>
              <a:t>23. října 2020</a:t>
            </a:r>
          </a:p>
          <a:p>
            <a:endParaRPr lang="cs-CZ" dirty="0"/>
          </a:p>
          <a:p>
            <a:r>
              <a:rPr lang="cs-CZ" dirty="0"/>
              <a:t>Martin Tlapa</a:t>
            </a:r>
          </a:p>
          <a:p>
            <a:r>
              <a:rPr lang="cs-CZ" dirty="0"/>
              <a:t>Náměstek ministra</a:t>
            </a:r>
          </a:p>
        </p:txBody>
      </p:sp>
    </p:spTree>
    <p:extLst>
      <p:ext uri="{BB962C8B-B14F-4D97-AF65-F5344CB8AC3E}">
        <p14:creationId xmlns:p14="http://schemas.microsoft.com/office/powerpoint/2010/main" val="3294583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Vám za pozornost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/>
              <a:t>Martin_Tlapa@mzv.cz</a:t>
            </a:r>
          </a:p>
        </p:txBody>
      </p:sp>
    </p:spTree>
    <p:extLst>
      <p:ext uri="{BB962C8B-B14F-4D97-AF65-F5344CB8AC3E}">
        <p14:creationId xmlns:p14="http://schemas.microsoft.com/office/powerpoint/2010/main" val="3684717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Realita a výhled</a:t>
            </a:r>
          </a:p>
        </p:txBody>
      </p:sp>
      <p:sp>
        <p:nvSpPr>
          <p:cNvPr id="14" name="Zástupný symbol pro obsah 1">
            <a:extLst>
              <a:ext uri="{FF2B5EF4-FFF2-40B4-BE49-F238E27FC236}">
                <a16:creationId xmlns:a16="http://schemas.microsoft.com/office/drawing/2014/main" id="{20651309-6DCE-D048-81F6-B7C2F8DA4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906" y="1545464"/>
            <a:ext cx="8964000" cy="4110269"/>
          </a:xfrm>
        </p:spPr>
        <p:txBody>
          <a:bodyPr/>
          <a:lstStyle/>
          <a:p>
            <a:pPr fontAlgn="base">
              <a:spcAft>
                <a:spcPts val="800"/>
              </a:spcAft>
            </a:pPr>
            <a:r>
              <a:rPr lang="cs-CZ" sz="1600" dirty="0">
                <a:solidFill>
                  <a:schemeClr val="tx1"/>
                </a:solidFill>
              </a:rPr>
              <a:t>Restrikce a opatření proti šíření koronaviru mají zásadní vliv na vývoj jak světové, tak české ekonomiky - zastavení výroby, narušení dodavatelských řetězců, pokles poptávky i nabídky, fluktuace světových cen komodit apod.</a:t>
            </a:r>
          </a:p>
          <a:p>
            <a:pPr fontAlgn="base">
              <a:spcAft>
                <a:spcPts val="800"/>
              </a:spcAft>
            </a:pPr>
            <a:r>
              <a:rPr lang="cs-CZ" sz="1600" dirty="0">
                <a:solidFill>
                  <a:schemeClr val="tx1"/>
                </a:solidFill>
              </a:rPr>
              <a:t>Prostředí světového obchodu se stává více turbulentní a dynamické. Vznikají </a:t>
            </a:r>
            <a:r>
              <a:rPr lang="cs-CZ" sz="1600" b="1" dirty="0">
                <a:solidFill>
                  <a:schemeClr val="tx1"/>
                </a:solidFill>
              </a:rPr>
              <a:t>nové trendy v poptávce a změny v prioritách státních hospodářských politik</a:t>
            </a:r>
            <a:r>
              <a:rPr lang="cs-CZ" sz="1600" dirty="0">
                <a:solidFill>
                  <a:schemeClr val="tx1"/>
                </a:solidFill>
              </a:rPr>
              <a:t>. </a:t>
            </a:r>
          </a:p>
          <a:p>
            <a:pPr fontAlgn="base">
              <a:spcAft>
                <a:spcPts val="800"/>
              </a:spcAft>
            </a:pPr>
            <a:r>
              <a:rPr lang="cs-CZ" sz="1600" b="1" dirty="0">
                <a:solidFill>
                  <a:srgbClr val="C00000"/>
                </a:solidFill>
              </a:rPr>
              <a:t>Vznikají nové příležitosti a je potřeba reagovat rychle na změny ve světě. </a:t>
            </a:r>
          </a:p>
          <a:p>
            <a:pPr fontAlgn="base">
              <a:spcAft>
                <a:spcPts val="800"/>
              </a:spcAft>
            </a:pPr>
            <a:r>
              <a:rPr lang="cs-CZ" sz="1600" dirty="0">
                <a:solidFill>
                  <a:schemeClr val="tx1"/>
                </a:solidFill>
              </a:rPr>
              <a:t>Další vývoj je velmi nejistý; v případě,  že by restrikce a opatření proti </a:t>
            </a:r>
            <a:r>
              <a:rPr lang="cs-CZ" sz="1600" dirty="0" err="1">
                <a:solidFill>
                  <a:schemeClr val="tx1"/>
                </a:solidFill>
              </a:rPr>
              <a:t>koronaviru</a:t>
            </a:r>
            <a:r>
              <a:rPr lang="cs-CZ" sz="1600" dirty="0">
                <a:solidFill>
                  <a:schemeClr val="tx1"/>
                </a:solidFill>
              </a:rPr>
              <a:t> pokračovaly i nadále, mohlo by dojít k </a:t>
            </a:r>
            <a:r>
              <a:rPr lang="cs-CZ" sz="1600" b="1" dirty="0">
                <a:solidFill>
                  <a:schemeClr val="tx1"/>
                </a:solidFill>
              </a:rPr>
              <a:t>oslabení globální ekonomiky až o 8 %. </a:t>
            </a:r>
          </a:p>
          <a:p>
            <a:pPr fontAlgn="base">
              <a:spcAft>
                <a:spcPts val="800"/>
              </a:spcAft>
            </a:pPr>
            <a:r>
              <a:rPr lang="cs-CZ" sz="1600" dirty="0">
                <a:solidFill>
                  <a:schemeClr val="tx1"/>
                </a:solidFill>
              </a:rPr>
              <a:t>Jelikož je ČR silně proexportní země, její ekonomika závisí na vývoji zahraničních trhů, které zaznamenávají prudký propad. Pandemie covid-19 </a:t>
            </a:r>
            <a:r>
              <a:rPr lang="cs-CZ" sz="1600" b="1" dirty="0">
                <a:solidFill>
                  <a:schemeClr val="tx1"/>
                </a:solidFill>
              </a:rPr>
              <a:t>společně se stále trvající obchodní válkou mezi USA a Čínou zapříčiňují pokles vývozu i dovozu. </a:t>
            </a:r>
          </a:p>
          <a:p>
            <a:pPr fontAlgn="base"/>
            <a:endParaRPr lang="cs-CZ" sz="1800" b="1" dirty="0">
              <a:solidFill>
                <a:schemeClr val="tx1"/>
              </a:solidFill>
            </a:endParaRPr>
          </a:p>
        </p:txBody>
      </p:sp>
      <p:sp>
        <p:nvSpPr>
          <p:cNvPr id="16" name="Zástupný symbol pro zápatí 22">
            <a:extLst>
              <a:ext uri="{FF2B5EF4-FFF2-40B4-BE49-F238E27FC236}">
                <a16:creationId xmlns:a16="http://schemas.microsoft.com/office/drawing/2014/main" id="{BFFFCFA0-468A-DA46-8536-3DC7301A90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323600" y="7538400"/>
            <a:ext cx="5760000" cy="180000"/>
          </a:xfrm>
        </p:spPr>
        <p:txBody>
          <a:bodyPr/>
          <a:lstStyle/>
          <a:p>
            <a:r>
              <a:rPr lang="cs-CZ"/>
              <a:t>Světová ekonomika v časech COVID-19 | 23. října 2020</a:t>
            </a:r>
            <a:endParaRPr lang="cs-CZ" dirty="0"/>
          </a:p>
        </p:txBody>
      </p:sp>
      <p:graphicFrame>
        <p:nvGraphicFramePr>
          <p:cNvPr id="17" name="Tabulka 16">
            <a:extLst>
              <a:ext uri="{FF2B5EF4-FFF2-40B4-BE49-F238E27FC236}">
                <a16:creationId xmlns:a16="http://schemas.microsoft.com/office/drawing/2014/main" id="{BB6E194F-DEAA-F345-99A0-C151EE0DB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822483"/>
              </p:ext>
            </p:extLst>
          </p:nvPr>
        </p:nvGraphicFramePr>
        <p:xfrm>
          <a:off x="431814" y="6312049"/>
          <a:ext cx="4914092" cy="1184548"/>
        </p:xfrm>
        <a:graphic>
          <a:graphicData uri="http://schemas.openxmlformats.org/drawingml/2006/table">
            <a:tbl>
              <a:tblPr/>
              <a:tblGrid>
                <a:gridCol w="2687175">
                  <a:extLst>
                    <a:ext uri="{9D8B030D-6E8A-4147-A177-3AD203B41FA5}">
                      <a16:colId xmlns:a16="http://schemas.microsoft.com/office/drawing/2014/main" val="1265905478"/>
                    </a:ext>
                  </a:extLst>
                </a:gridCol>
                <a:gridCol w="1171572">
                  <a:extLst>
                    <a:ext uri="{9D8B030D-6E8A-4147-A177-3AD203B41FA5}">
                      <a16:colId xmlns:a16="http://schemas.microsoft.com/office/drawing/2014/main" val="1429763848"/>
                    </a:ext>
                  </a:extLst>
                </a:gridCol>
                <a:gridCol w="1055345">
                  <a:extLst>
                    <a:ext uri="{9D8B030D-6E8A-4147-A177-3AD203B41FA5}">
                      <a16:colId xmlns:a16="http://schemas.microsoft.com/office/drawing/2014/main" val="1438665729"/>
                    </a:ext>
                  </a:extLst>
                </a:gridCol>
              </a:tblGrid>
              <a:tr h="296137">
                <a:tc>
                  <a:txBody>
                    <a:bodyPr/>
                    <a:lstStyle/>
                    <a:p>
                      <a:pPr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1" i="1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Zdroj</a:t>
                      </a:r>
                      <a:endParaRPr lang="cs-CZ" i="1" dirty="0">
                        <a:effectLst/>
                      </a:endParaRPr>
                    </a:p>
                  </a:txBody>
                  <a:tcPr marL="73025" marR="73025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D8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2020</a:t>
                      </a:r>
                      <a:endParaRPr lang="cs-CZ">
                        <a:effectLst/>
                      </a:endParaRPr>
                    </a:p>
                  </a:txBody>
                  <a:tcPr marL="73025" marR="7302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D8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2021</a:t>
                      </a:r>
                      <a:endParaRPr lang="cs-CZ">
                        <a:effectLst/>
                      </a:endParaRPr>
                    </a:p>
                  </a:txBody>
                  <a:tcPr marL="73025" marR="73025" anchor="ctr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D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951211"/>
                  </a:ext>
                </a:extLst>
              </a:tr>
              <a:tr h="296137">
                <a:tc>
                  <a:txBody>
                    <a:bodyPr/>
                    <a:lstStyle/>
                    <a:p>
                      <a:pPr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MMF (říjen 2020)</a:t>
                      </a:r>
                      <a:endParaRPr lang="cs-CZ" dirty="0">
                        <a:effectLst/>
                      </a:endParaRPr>
                    </a:p>
                  </a:txBody>
                  <a:tcPr marL="73025" marR="73025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-4,4 %</a:t>
                      </a:r>
                      <a:endParaRPr lang="cs-CZ" dirty="0">
                        <a:effectLst/>
                      </a:endParaRPr>
                    </a:p>
                  </a:txBody>
                  <a:tcPr marL="73025" marR="73025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5,2 %</a:t>
                      </a:r>
                      <a:endParaRPr lang="cs-CZ">
                        <a:effectLst/>
                      </a:endParaRPr>
                    </a:p>
                  </a:txBody>
                  <a:tcPr marL="73025" marR="73025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607456"/>
                  </a:ext>
                </a:extLst>
              </a:tr>
              <a:tr h="296137">
                <a:tc>
                  <a:txBody>
                    <a:bodyPr/>
                    <a:lstStyle/>
                    <a:p>
                      <a:pPr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Oxford </a:t>
                      </a:r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Economics</a:t>
                      </a: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 (září 2020)</a:t>
                      </a:r>
                      <a:endParaRPr lang="cs-CZ" dirty="0">
                        <a:effectLst/>
                      </a:endParaRPr>
                    </a:p>
                  </a:txBody>
                  <a:tcPr marL="73025" marR="73025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-4,4 %</a:t>
                      </a:r>
                      <a:endParaRPr lang="cs-CZ">
                        <a:effectLst/>
                      </a:endParaRPr>
                    </a:p>
                  </a:txBody>
                  <a:tcPr marL="73025" marR="73025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5,4 %</a:t>
                      </a:r>
                      <a:endParaRPr lang="cs-CZ">
                        <a:effectLst/>
                      </a:endParaRPr>
                    </a:p>
                  </a:txBody>
                  <a:tcPr marL="73025" marR="73025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815603"/>
                  </a:ext>
                </a:extLst>
              </a:tr>
              <a:tr h="296137">
                <a:tc>
                  <a:txBody>
                    <a:bodyPr/>
                    <a:lstStyle/>
                    <a:p>
                      <a:pPr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The</a:t>
                      </a: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Economist</a:t>
                      </a: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 (září 2020)</a:t>
                      </a:r>
                      <a:endParaRPr lang="cs-CZ" dirty="0">
                        <a:effectLst/>
                      </a:endParaRPr>
                    </a:p>
                  </a:txBody>
                  <a:tcPr marL="73025" marR="73025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-5,0 %</a:t>
                      </a:r>
                      <a:endParaRPr lang="cs-CZ">
                        <a:effectLst/>
                      </a:endParaRPr>
                    </a:p>
                  </a:txBody>
                  <a:tcPr marL="73025" marR="73025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4,6 %</a:t>
                      </a:r>
                      <a:endParaRPr lang="cs-CZ" dirty="0">
                        <a:effectLst/>
                      </a:endParaRPr>
                    </a:p>
                  </a:txBody>
                  <a:tcPr marL="73025" marR="73025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974581"/>
                  </a:ext>
                </a:extLst>
              </a:tr>
            </a:tbl>
          </a:graphicData>
        </a:graphic>
      </p:graphicFrame>
      <p:graphicFrame>
        <p:nvGraphicFramePr>
          <p:cNvPr id="18" name="Tabulka 17">
            <a:extLst>
              <a:ext uri="{FF2B5EF4-FFF2-40B4-BE49-F238E27FC236}">
                <a16:creationId xmlns:a16="http://schemas.microsoft.com/office/drawing/2014/main" id="{66CCCE9D-168E-8B46-8A6C-4CEA69B968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108862"/>
              </p:ext>
            </p:extLst>
          </p:nvPr>
        </p:nvGraphicFramePr>
        <p:xfrm>
          <a:off x="5589411" y="6312049"/>
          <a:ext cx="4670589" cy="1161710"/>
        </p:xfrm>
        <a:graphic>
          <a:graphicData uri="http://schemas.openxmlformats.org/drawingml/2006/table">
            <a:tbl>
              <a:tblPr/>
              <a:tblGrid>
                <a:gridCol w="1712922">
                  <a:extLst>
                    <a:ext uri="{9D8B030D-6E8A-4147-A177-3AD203B41FA5}">
                      <a16:colId xmlns:a16="http://schemas.microsoft.com/office/drawing/2014/main" val="3593615538"/>
                    </a:ext>
                  </a:extLst>
                </a:gridCol>
                <a:gridCol w="785796">
                  <a:extLst>
                    <a:ext uri="{9D8B030D-6E8A-4147-A177-3AD203B41FA5}">
                      <a16:colId xmlns:a16="http://schemas.microsoft.com/office/drawing/2014/main" val="8171887"/>
                    </a:ext>
                  </a:extLst>
                </a:gridCol>
                <a:gridCol w="743572">
                  <a:extLst>
                    <a:ext uri="{9D8B030D-6E8A-4147-A177-3AD203B41FA5}">
                      <a16:colId xmlns:a16="http://schemas.microsoft.com/office/drawing/2014/main" val="1035379712"/>
                    </a:ext>
                  </a:extLst>
                </a:gridCol>
                <a:gridCol w="818754">
                  <a:extLst>
                    <a:ext uri="{9D8B030D-6E8A-4147-A177-3AD203B41FA5}">
                      <a16:colId xmlns:a16="http://schemas.microsoft.com/office/drawing/2014/main" val="1750521148"/>
                    </a:ext>
                  </a:extLst>
                </a:gridCol>
                <a:gridCol w="609545">
                  <a:extLst>
                    <a:ext uri="{9D8B030D-6E8A-4147-A177-3AD203B41FA5}">
                      <a16:colId xmlns:a16="http://schemas.microsoft.com/office/drawing/2014/main" val="1590426416"/>
                    </a:ext>
                  </a:extLst>
                </a:gridCol>
              </a:tblGrid>
              <a:tr h="252843">
                <a:tc>
                  <a:txBody>
                    <a:bodyPr/>
                    <a:lstStyle/>
                    <a:p>
                      <a:pPr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1" i="1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Zdroj</a:t>
                      </a:r>
                      <a:endParaRPr lang="cs-CZ" i="1" dirty="0">
                        <a:effectLst/>
                      </a:endParaRPr>
                    </a:p>
                  </a:txBody>
                  <a:tcPr marL="73025" marR="73025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D86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2020</a:t>
                      </a:r>
                      <a:endParaRPr lang="cs-CZ">
                        <a:effectLst/>
                      </a:endParaRPr>
                    </a:p>
                  </a:txBody>
                  <a:tcPr marL="73025" marR="7302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D8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2021</a:t>
                      </a:r>
                      <a:endParaRPr lang="cs-CZ" dirty="0">
                        <a:effectLst/>
                      </a:endParaRPr>
                    </a:p>
                  </a:txBody>
                  <a:tcPr marL="73025" marR="7302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D8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784703"/>
                  </a:ext>
                </a:extLst>
              </a:tr>
              <a:tr h="252843">
                <a:tc>
                  <a:txBody>
                    <a:bodyPr/>
                    <a:lstStyle/>
                    <a:p>
                      <a:pPr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1" dirty="0">
                          <a:effectLst/>
                        </a:rPr>
                        <a:t>MMF</a:t>
                      </a:r>
                      <a:r>
                        <a:rPr lang="cs-CZ" sz="1200" b="1" baseline="0" dirty="0">
                          <a:effectLst/>
                        </a:rPr>
                        <a:t> (říjen 2020)</a:t>
                      </a:r>
                      <a:endParaRPr lang="cs-CZ" sz="1200" b="1" dirty="0">
                        <a:effectLst/>
                      </a:endParaRPr>
                    </a:p>
                  </a:txBody>
                  <a:tcPr marL="73025" marR="73025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-6,5 %</a:t>
                      </a:r>
                    </a:p>
                  </a:txBody>
                  <a:tcPr marL="73025" marR="73025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5,1 %</a:t>
                      </a:r>
                    </a:p>
                  </a:txBody>
                  <a:tcPr marL="73025" marR="73025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564214"/>
                  </a:ext>
                </a:extLst>
              </a:tr>
              <a:tr h="252843">
                <a:tc>
                  <a:txBody>
                    <a:bodyPr/>
                    <a:lstStyle/>
                    <a:p>
                      <a:pPr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EIU (září 2020)</a:t>
                      </a:r>
                      <a:endParaRPr lang="cs-CZ" dirty="0">
                        <a:effectLst/>
                      </a:endParaRPr>
                    </a:p>
                  </a:txBody>
                  <a:tcPr marL="73025" marR="73025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-6,6 %</a:t>
                      </a:r>
                      <a:endParaRPr lang="cs-CZ" dirty="0">
                        <a:effectLst/>
                      </a:endParaRPr>
                    </a:p>
                  </a:txBody>
                  <a:tcPr marL="73025" marR="73025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3,9 %</a:t>
                      </a:r>
                      <a:endParaRPr lang="cs-CZ" dirty="0">
                        <a:effectLst/>
                      </a:endParaRPr>
                    </a:p>
                  </a:txBody>
                  <a:tcPr marL="73025" marR="73025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846555"/>
                  </a:ext>
                </a:extLst>
              </a:tr>
              <a:tr h="338750">
                <a:tc>
                  <a:txBody>
                    <a:bodyPr/>
                    <a:lstStyle/>
                    <a:p>
                      <a:pPr rtl="0" font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OECD (září 2020)</a:t>
                      </a:r>
                      <a:endParaRPr lang="cs-CZ" dirty="0">
                        <a:effectLst/>
                      </a:endParaRPr>
                    </a:p>
                  </a:txBody>
                  <a:tcPr marL="73025" marR="73025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DE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69208" rtl="0" eaLnBrk="1" fontAlgn="ctr" latinLnBrk="0" hangingPunct="1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- 10 %</a:t>
                      </a:r>
                    </a:p>
                  </a:txBody>
                  <a:tcPr marL="73025" marR="73025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DE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69208" rtl="0" eaLnBrk="1" fontAlgn="ctr" latinLnBrk="0" hangingPunct="1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-13,0 %*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DE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69208" rtl="0" eaLnBrk="1" fontAlgn="ctr" latinLnBrk="0" hangingPunct="1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7,1 %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DE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69208" rtl="0" eaLnBrk="1" fontAlgn="ctr" latinLnBrk="0" hangingPunct="1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1,7 %*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D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39753"/>
                  </a:ext>
                </a:extLst>
              </a:tr>
            </a:tbl>
          </a:graphicData>
        </a:graphic>
      </p:graphicFrame>
      <p:sp>
        <p:nvSpPr>
          <p:cNvPr id="19" name="TextovéPole 18">
            <a:extLst>
              <a:ext uri="{FF2B5EF4-FFF2-40B4-BE49-F238E27FC236}">
                <a16:creationId xmlns:a16="http://schemas.microsoft.com/office/drawing/2014/main" id="{E504824B-819E-BE40-94D3-4D6DAE43BF68}"/>
              </a:ext>
            </a:extLst>
          </p:cNvPr>
          <p:cNvSpPr txBox="1"/>
          <p:nvPr/>
        </p:nvSpPr>
        <p:spPr>
          <a:xfrm>
            <a:off x="431814" y="5948043"/>
            <a:ext cx="3408021" cy="27652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cs-CZ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Georgia" panose="02040502050405020303" pitchFamily="18" charset="0"/>
                <a:cs typeface="+mn-cs"/>
              </a:rPr>
              <a:t>Predikce meziroční změny HDP, </a:t>
            </a:r>
            <a:r>
              <a:rPr lang="cs-CZ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Georgia" panose="02040502050405020303" pitchFamily="18" charset="0"/>
                <a:cs typeface="+mn-cs"/>
              </a:rPr>
              <a:t>svět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049FDA70-87DF-6544-85B7-625C4AD79F98}"/>
              </a:ext>
            </a:extLst>
          </p:cNvPr>
          <p:cNvSpPr txBox="1"/>
          <p:nvPr/>
        </p:nvSpPr>
        <p:spPr>
          <a:xfrm>
            <a:off x="5589411" y="5948043"/>
            <a:ext cx="3410187" cy="282405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fontAlgn="auto">
              <a:spcAft>
                <a:spcPts val="0"/>
              </a:spcAft>
            </a:pPr>
            <a:r>
              <a:rPr lang="cs-CZ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Georgia" panose="02040502050405020303" pitchFamily="18" charset="0"/>
                <a:cs typeface="+mn-cs"/>
              </a:rPr>
              <a:t>Predikce </a:t>
            </a:r>
            <a:r>
              <a:rPr lang="cs-CZ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Georgia" panose="02040502050405020303" pitchFamily="18" charset="0"/>
              </a:rPr>
              <a:t>meziroční změny HDP, </a:t>
            </a:r>
            <a:r>
              <a:rPr lang="cs-CZ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Georgia" panose="02040502050405020303" pitchFamily="18" charset="0"/>
                <a:cs typeface="+mn-cs"/>
              </a:rPr>
              <a:t>ČR</a:t>
            </a:r>
          </a:p>
        </p:txBody>
      </p:sp>
    </p:spTree>
    <p:extLst>
      <p:ext uri="{BB962C8B-B14F-4D97-AF65-F5344CB8AC3E}">
        <p14:creationId xmlns:p14="http://schemas.microsoft.com/office/powerpoint/2010/main" val="3426274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942833"/>
              </p:ext>
            </p:extLst>
          </p:nvPr>
        </p:nvGraphicFramePr>
        <p:xfrm>
          <a:off x="1295400" y="1800225"/>
          <a:ext cx="8964600" cy="2423922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241150">
                  <a:extLst>
                    <a:ext uri="{9D8B030D-6E8A-4147-A177-3AD203B41FA5}">
                      <a16:colId xmlns:a16="http://schemas.microsoft.com/office/drawing/2014/main" val="2567436815"/>
                    </a:ext>
                  </a:extLst>
                </a:gridCol>
                <a:gridCol w="2241150">
                  <a:extLst>
                    <a:ext uri="{9D8B030D-6E8A-4147-A177-3AD203B41FA5}">
                      <a16:colId xmlns:a16="http://schemas.microsoft.com/office/drawing/2014/main" val="135497577"/>
                    </a:ext>
                  </a:extLst>
                </a:gridCol>
                <a:gridCol w="2241150">
                  <a:extLst>
                    <a:ext uri="{9D8B030D-6E8A-4147-A177-3AD203B41FA5}">
                      <a16:colId xmlns:a16="http://schemas.microsoft.com/office/drawing/2014/main" val="3824230509"/>
                    </a:ext>
                  </a:extLst>
                </a:gridCol>
                <a:gridCol w="2241150">
                  <a:extLst>
                    <a:ext uri="{9D8B030D-6E8A-4147-A177-3AD203B41FA5}">
                      <a16:colId xmlns:a16="http://schemas.microsoft.com/office/drawing/2014/main" val="3732508066"/>
                    </a:ext>
                  </a:extLst>
                </a:gridCol>
              </a:tblGrid>
              <a:tr h="2227489"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sym typeface="Helvetica Neue"/>
                        </a:rPr>
                        <a:t>1| </a:t>
                      </a:r>
                      <a:r>
                        <a:rPr lang="cs-CZ" sz="1600" dirty="0">
                          <a:sym typeface="Helvetica Neue"/>
                        </a:rPr>
                        <a:t>Zvýraznění starých problémů (rozpočtové, výkonnostní, sociální, zadluženost, křehké</a:t>
                      </a:r>
                      <a:r>
                        <a:rPr lang="cs-CZ" sz="1600" baseline="0" dirty="0">
                          <a:sym typeface="Helvetica Neue"/>
                        </a:rPr>
                        <a:t> sociální a zdravotní systémy</a:t>
                      </a:r>
                      <a:r>
                        <a:rPr lang="cs-CZ" sz="1600" dirty="0">
                          <a:sym typeface="Helvetica Neue"/>
                        </a:rPr>
                        <a:t>) 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sym typeface="Helvetica Neue"/>
                        </a:rPr>
                        <a:t>2| </a:t>
                      </a:r>
                      <a:r>
                        <a:rPr lang="pt-BR" sz="1600" dirty="0" err="1">
                          <a:sym typeface="Helvetica Neue"/>
                        </a:rPr>
                        <a:t>Posílení</a:t>
                      </a:r>
                      <a:r>
                        <a:rPr lang="pt-BR" sz="1600" dirty="0">
                          <a:sym typeface="Helvetica Neue"/>
                        </a:rPr>
                        <a:t> </a:t>
                      </a:r>
                      <a:r>
                        <a:rPr lang="pt-BR" sz="1600" dirty="0" err="1">
                          <a:sym typeface="Helvetica Neue"/>
                        </a:rPr>
                        <a:t>protekcionismu</a:t>
                      </a:r>
                      <a:r>
                        <a:rPr lang="pt-BR" sz="1600" dirty="0">
                          <a:sym typeface="Helvetica Neue"/>
                        </a:rPr>
                        <a:t> v </a:t>
                      </a:r>
                      <a:r>
                        <a:rPr lang="pt-BR" sz="1600" dirty="0" err="1">
                          <a:sym typeface="Helvetica Neue"/>
                        </a:rPr>
                        <a:t>řadě</a:t>
                      </a:r>
                      <a:r>
                        <a:rPr lang="pt-BR" sz="1600" dirty="0">
                          <a:sym typeface="Helvetica Neue"/>
                        </a:rPr>
                        <a:t> </a:t>
                      </a:r>
                      <a:r>
                        <a:rPr lang="pt-BR" sz="1600" dirty="0" err="1">
                          <a:sym typeface="Helvetica Neue"/>
                        </a:rPr>
                        <a:t>zemí</a:t>
                      </a:r>
                      <a:r>
                        <a:rPr lang="pt-BR" sz="1600" dirty="0">
                          <a:sym typeface="Helvetica Neue"/>
                        </a:rPr>
                        <a:t> </a:t>
                      </a:r>
                      <a:r>
                        <a:rPr lang="pt-BR" sz="1600" dirty="0" err="1">
                          <a:sym typeface="Helvetica Neue"/>
                        </a:rPr>
                        <a:t>světa</a:t>
                      </a:r>
                      <a:r>
                        <a:rPr lang="pt-BR" sz="1600" dirty="0">
                          <a:sym typeface="Helvetica Neue"/>
                        </a:rPr>
                        <a:t>, </a:t>
                      </a:r>
                      <a:r>
                        <a:rPr lang="pt-BR" sz="1600" dirty="0" err="1">
                          <a:sym typeface="Helvetica Neue"/>
                        </a:rPr>
                        <a:t>regionalizace</a:t>
                      </a:r>
                      <a:r>
                        <a:rPr lang="pt-BR" sz="1600" dirty="0">
                          <a:sym typeface="Helvetica Neue"/>
                        </a:rPr>
                        <a:t>, </a:t>
                      </a:r>
                      <a:r>
                        <a:rPr lang="pt-BR" sz="1600" dirty="0" err="1">
                          <a:sym typeface="Helvetica Neue"/>
                        </a:rPr>
                        <a:t>bariéry</a:t>
                      </a:r>
                      <a:r>
                        <a:rPr lang="pt-BR" sz="1600" dirty="0">
                          <a:sym typeface="Helvetica Neue"/>
                        </a:rPr>
                        <a:t>  </a:t>
                      </a:r>
                      <a:r>
                        <a:rPr lang="pt-BR" sz="1600" dirty="0" err="1">
                          <a:sym typeface="Helvetica Neue"/>
                        </a:rPr>
                        <a:t>obchodní</a:t>
                      </a:r>
                      <a:r>
                        <a:rPr lang="pt-BR" sz="1600" dirty="0">
                          <a:sym typeface="Helvetica Neue"/>
                        </a:rPr>
                        <a:t> a </a:t>
                      </a:r>
                      <a:r>
                        <a:rPr lang="pt-BR" sz="1600" dirty="0" err="1">
                          <a:sym typeface="Helvetica Neue"/>
                        </a:rPr>
                        <a:t>investiční</a:t>
                      </a:r>
                      <a:r>
                        <a:rPr lang="pt-BR" sz="1600" dirty="0">
                          <a:sym typeface="Helvetica Neue"/>
                        </a:rPr>
                        <a:t> 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sym typeface="Helvetica Neue"/>
                        </a:rPr>
                        <a:t>3| </a:t>
                      </a:r>
                      <a:r>
                        <a:rPr lang="cs-CZ" sz="1600" dirty="0">
                          <a:sym typeface="Helvetica Neue"/>
                        </a:rPr>
                        <a:t>Proměna světové</a:t>
                      </a:r>
                      <a:r>
                        <a:rPr lang="cs-CZ" sz="1600" baseline="0" dirty="0">
                          <a:sym typeface="Helvetica Neue"/>
                        </a:rPr>
                        <a:t> poptávky a nabídky, posílení doposud méně výrazných sektorů (v důsledku spotřebitelské poptávky i vládních investic)</a:t>
                      </a:r>
                      <a:endParaRPr lang="cs-CZ" sz="1600" dirty="0">
                        <a:sym typeface="Helvetica Neue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sym typeface="Helvetica Neue"/>
                        </a:rPr>
                        <a:t>4| </a:t>
                      </a:r>
                      <a:r>
                        <a:rPr lang="cs-CZ" sz="1600" dirty="0">
                          <a:sym typeface="Helvetica Neue"/>
                        </a:rPr>
                        <a:t>Fragmentace globální architektury světa  (OSN, WHO, WTO),“selektivní </a:t>
                      </a:r>
                      <a:r>
                        <a:rPr lang="cs-CZ" sz="1600" dirty="0" err="1">
                          <a:sym typeface="Helvetica Neue"/>
                        </a:rPr>
                        <a:t>multilaterialismu</a:t>
                      </a:r>
                      <a:r>
                        <a:rPr lang="cs-CZ" sz="1600" dirty="0">
                          <a:sym typeface="Helvetica Neue"/>
                        </a:rPr>
                        <a:t>”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017382"/>
                  </a:ext>
                </a:extLst>
              </a:tr>
            </a:tbl>
          </a:graphicData>
        </a:graphic>
      </p:graphicFrame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Světová ekonomika v časech COVID-19 | 23. října 2020</a:t>
            </a:r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Klíčové vlivy pandemie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768826"/>
              </p:ext>
            </p:extLst>
          </p:nvPr>
        </p:nvGraphicFramePr>
        <p:xfrm>
          <a:off x="1295400" y="4703412"/>
          <a:ext cx="8964600" cy="213908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241150">
                  <a:extLst>
                    <a:ext uri="{9D8B030D-6E8A-4147-A177-3AD203B41FA5}">
                      <a16:colId xmlns:a16="http://schemas.microsoft.com/office/drawing/2014/main" val="1831895815"/>
                    </a:ext>
                  </a:extLst>
                </a:gridCol>
                <a:gridCol w="2241150">
                  <a:extLst>
                    <a:ext uri="{9D8B030D-6E8A-4147-A177-3AD203B41FA5}">
                      <a16:colId xmlns:a16="http://schemas.microsoft.com/office/drawing/2014/main" val="3439028006"/>
                    </a:ext>
                  </a:extLst>
                </a:gridCol>
                <a:gridCol w="2241150">
                  <a:extLst>
                    <a:ext uri="{9D8B030D-6E8A-4147-A177-3AD203B41FA5}">
                      <a16:colId xmlns:a16="http://schemas.microsoft.com/office/drawing/2014/main" val="3203873114"/>
                    </a:ext>
                  </a:extLst>
                </a:gridCol>
                <a:gridCol w="2241150">
                  <a:extLst>
                    <a:ext uri="{9D8B030D-6E8A-4147-A177-3AD203B41FA5}">
                      <a16:colId xmlns:a16="http://schemas.microsoft.com/office/drawing/2014/main" val="2425285794"/>
                    </a:ext>
                  </a:extLst>
                </a:gridCol>
              </a:tblGrid>
              <a:tr h="2139085"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sym typeface="Helvetica Neue"/>
                        </a:rPr>
                        <a:t>5| </a:t>
                      </a:r>
                      <a:r>
                        <a:rPr lang="cs-CZ" sz="1600" dirty="0">
                          <a:sym typeface="Helvetica Neue"/>
                        </a:rPr>
                        <a:t>Pokles světové ekonomiky, obchodu, poptávky, firemních investic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sym typeface="Helvetica Neue"/>
                        </a:rPr>
                        <a:t>6| </a:t>
                      </a:r>
                      <a:r>
                        <a:rPr lang="cs-CZ" sz="1600" dirty="0">
                          <a:sym typeface="Helvetica Neue"/>
                        </a:rPr>
                        <a:t>Růst hybridních hrozeb a dezinformačních aktivit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sym typeface="Helvetica Neue"/>
                        </a:rPr>
                        <a:t>7| </a:t>
                      </a:r>
                      <a:r>
                        <a:rPr lang="cs-CZ" sz="1600" dirty="0">
                          <a:sym typeface="Helvetica Neue"/>
                        </a:rPr>
                        <a:t>Posílení vlivu Číny, oslabení EU, USA, </a:t>
                      </a:r>
                      <a:r>
                        <a:rPr lang="cs-CZ" sz="1600" dirty="0" err="1">
                          <a:sym typeface="Helvetica Neue"/>
                        </a:rPr>
                        <a:t>Mercosur</a:t>
                      </a:r>
                      <a:r>
                        <a:rPr lang="cs-CZ" sz="1600" dirty="0">
                          <a:sym typeface="Helvetica Neue"/>
                        </a:rPr>
                        <a:t>, G20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sym typeface="Helvetica Neue"/>
                        </a:rPr>
                        <a:t>8| </a:t>
                      </a:r>
                      <a:r>
                        <a:rPr lang="cs-CZ" sz="1600" dirty="0">
                          <a:sym typeface="Helvetica Neue"/>
                        </a:rPr>
                        <a:t>Závislosti a dopady do zranitelných sektorů ekonomik (cestovní ruch, doprava, remitendy)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742818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8593694" y="6902167"/>
            <a:ext cx="2656907" cy="28828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fontAlgn="auto">
              <a:spcAft>
                <a:spcPts val="0"/>
              </a:spcAft>
            </a:pPr>
            <a:r>
              <a:rPr lang="cs-CZ" sz="1400" i="1" dirty="0">
                <a:latin typeface="+mj-lt"/>
              </a:rPr>
              <a:t>Zdroj: analýza MZV</a:t>
            </a:r>
          </a:p>
        </p:txBody>
      </p:sp>
    </p:spTree>
    <p:extLst>
      <p:ext uri="{BB962C8B-B14F-4D97-AF65-F5344CB8AC3E}">
        <p14:creationId xmlns:p14="http://schemas.microsoft.com/office/powerpoint/2010/main" val="1090042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Ekonomická diplomacie v </a:t>
            </a:r>
            <a:r>
              <a:rPr lang="cs-CZ"/>
              <a:t>době COVID-19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932363" y="7625918"/>
            <a:ext cx="5108282" cy="92507"/>
          </a:xfrm>
        </p:spPr>
        <p:txBody>
          <a:bodyPr/>
          <a:lstStyle/>
          <a:p>
            <a:r>
              <a:rPr lang="pl-PL"/>
              <a:t>Světová ekonomika v časech COVID-19 | 23. října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9460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999" y="1841863"/>
            <a:ext cx="6228207" cy="5718362"/>
          </a:xfrm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800" dirty="0">
                <a:solidFill>
                  <a:schemeClr val="tx1"/>
                </a:solidFill>
              </a:rPr>
              <a:t>MZV hned v reakci na krizi spustilo </a:t>
            </a:r>
            <a:r>
              <a:rPr lang="cs-CZ" sz="1800" b="1" dirty="0">
                <a:solidFill>
                  <a:schemeClr val="tx1"/>
                </a:solidFill>
              </a:rPr>
              <a:t>Nouzový balíček </a:t>
            </a:r>
            <a:r>
              <a:rPr lang="cs-CZ" sz="1800" dirty="0">
                <a:solidFill>
                  <a:schemeClr val="tx1"/>
                </a:solidFill>
              </a:rPr>
              <a:t>který následoval </a:t>
            </a:r>
            <a:r>
              <a:rPr lang="cs-CZ" sz="1800" b="1" dirty="0">
                <a:solidFill>
                  <a:schemeClr val="tx1"/>
                </a:solidFill>
              </a:rPr>
              <a:t>Rekonstrukční balíček</a:t>
            </a:r>
            <a:r>
              <a:rPr lang="cs-CZ" sz="1800" dirty="0">
                <a:solidFill>
                  <a:schemeClr val="tx1"/>
                </a:solidFill>
              </a:rPr>
              <a:t>.</a:t>
            </a:r>
          </a:p>
          <a:p>
            <a:pPr>
              <a:spcAft>
                <a:spcPts val="1000"/>
              </a:spcAft>
            </a:pPr>
            <a:r>
              <a:rPr lang="cs-CZ" sz="1800" dirty="0">
                <a:solidFill>
                  <a:schemeClr val="tx1"/>
                </a:solidFill>
              </a:rPr>
              <a:t>Jsme připraveni nabídnout </a:t>
            </a:r>
            <a:r>
              <a:rPr lang="cs-CZ" sz="1800" b="1" dirty="0">
                <a:solidFill>
                  <a:schemeClr val="tx1"/>
                </a:solidFill>
              </a:rPr>
              <a:t>asistenci českým podnikatelům</a:t>
            </a:r>
            <a:r>
              <a:rPr lang="cs-CZ" sz="1800" dirty="0">
                <a:solidFill>
                  <a:schemeClr val="tx1"/>
                </a:solidFill>
              </a:rPr>
              <a:t>, pokud se dostanou do problémů s realizací obchodních dodávek do zahraničí, (např. v případě administrativních bariér kladených na dovozce místními úřady).</a:t>
            </a:r>
          </a:p>
          <a:p>
            <a:pPr>
              <a:spcAft>
                <a:spcPts val="1000"/>
              </a:spcAft>
            </a:pPr>
            <a:r>
              <a:rPr lang="cs-CZ" sz="1800" dirty="0">
                <a:solidFill>
                  <a:schemeClr val="tx1"/>
                </a:solidFill>
              </a:rPr>
              <a:t>Pomáháme firmám </a:t>
            </a:r>
            <a:r>
              <a:rPr lang="cs-CZ" sz="1800" b="1" dirty="0">
                <a:solidFill>
                  <a:schemeClr val="tx1"/>
                </a:solidFill>
              </a:rPr>
              <a:t>řešit problémy při cestách </a:t>
            </a:r>
            <a:r>
              <a:rPr lang="cs-CZ" sz="1800" dirty="0">
                <a:solidFill>
                  <a:schemeClr val="tx1"/>
                </a:solidFill>
              </a:rPr>
              <a:t>do zahraničí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dirty="0">
                <a:solidFill>
                  <a:schemeClr val="tx1"/>
                </a:solidFill>
              </a:rPr>
              <a:t>i když se česká firma snaží do ČR dovézt obchodního partnera.</a:t>
            </a:r>
          </a:p>
          <a:p>
            <a:pPr>
              <a:spcAft>
                <a:spcPts val="1000"/>
              </a:spcAft>
            </a:pPr>
            <a:r>
              <a:rPr lang="cs-CZ" sz="1800" dirty="0">
                <a:solidFill>
                  <a:schemeClr val="tx1"/>
                </a:solidFill>
              </a:rPr>
              <a:t>Nadále nabízíme </a:t>
            </a:r>
            <a:r>
              <a:rPr lang="cs-CZ" sz="1800" b="1" dirty="0">
                <a:solidFill>
                  <a:schemeClr val="tx1"/>
                </a:solidFill>
              </a:rPr>
              <a:t>pomoc při hledání nových kontaktů a příležitostí v oborech</a:t>
            </a:r>
            <a:r>
              <a:rPr lang="cs-CZ" sz="1800" dirty="0">
                <a:solidFill>
                  <a:schemeClr val="tx1"/>
                </a:solidFill>
              </a:rPr>
              <a:t>. </a:t>
            </a:r>
          </a:p>
          <a:p>
            <a:pPr>
              <a:spcAft>
                <a:spcPts val="1000"/>
              </a:spcAft>
            </a:pPr>
            <a:r>
              <a:rPr lang="cs-CZ" sz="1800" dirty="0">
                <a:solidFill>
                  <a:schemeClr val="tx1"/>
                </a:solidFill>
              </a:rPr>
              <a:t>Jsme připraveni pomoci analyzovat příležitosti, vyhledat vhodné obchodní partnery apod.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Ekonomická diplomacie v době COVID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4526" y="2586446"/>
            <a:ext cx="2756030" cy="384444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B270CF4-62EA-8447-BEF4-DA89AED3E1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Světová ekonomika v časech COVID-19 | 23. října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334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Ekonomická diplomacie v praxi</a:t>
            </a:r>
          </a:p>
        </p:txBody>
      </p:sp>
    </p:spTree>
    <p:extLst>
      <p:ext uri="{BB962C8B-B14F-4D97-AF65-F5344CB8AC3E}">
        <p14:creationId xmlns:p14="http://schemas.microsoft.com/office/powerpoint/2010/main" val="1714510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3487" y="1508286"/>
            <a:ext cx="5500914" cy="603011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V </a:t>
            </a:r>
            <a:r>
              <a:rPr lang="en-US" sz="1800" dirty="0" err="1">
                <a:solidFill>
                  <a:schemeClr val="tx1"/>
                </a:solidFill>
              </a:rPr>
              <a:t>době</a:t>
            </a:r>
            <a:r>
              <a:rPr lang="en-US" sz="1800" dirty="0">
                <a:solidFill>
                  <a:schemeClr val="tx1"/>
                </a:solidFill>
              </a:rPr>
              <a:t> koronaviru </a:t>
            </a:r>
            <a:r>
              <a:rPr lang="en-US" sz="1800" dirty="0" err="1">
                <a:solidFill>
                  <a:schemeClr val="tx1"/>
                </a:solidFill>
              </a:rPr>
              <a:t>vzrostla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poptávka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po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distanční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formě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spolupráce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jedná</a:t>
            </a:r>
            <a:r>
              <a:rPr lang="en-US" sz="1800" dirty="0">
                <a:solidFill>
                  <a:schemeClr val="tx1"/>
                </a:solidFill>
              </a:rPr>
              <a:t> se </a:t>
            </a:r>
            <a:r>
              <a:rPr lang="en-US" sz="1800" dirty="0" err="1">
                <a:solidFill>
                  <a:schemeClr val="tx1"/>
                </a:solidFill>
              </a:rPr>
              <a:t>zejména</a:t>
            </a:r>
            <a:r>
              <a:rPr lang="en-US" sz="1800" dirty="0">
                <a:solidFill>
                  <a:schemeClr val="tx1"/>
                </a:solidFill>
              </a:rPr>
              <a:t> o </a:t>
            </a:r>
            <a:r>
              <a:rPr lang="en-US" sz="1800" dirty="0" err="1">
                <a:solidFill>
                  <a:schemeClr val="tx1"/>
                </a:solidFill>
              </a:rPr>
              <a:t>následující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služby</a:t>
            </a:r>
            <a:r>
              <a:rPr lang="cs-CZ" sz="1800" dirty="0">
                <a:solidFill>
                  <a:schemeClr val="tx1"/>
                </a:solidFill>
              </a:rPr>
              <a:t>:</a:t>
            </a:r>
          </a:p>
          <a:p>
            <a:pPr marL="324000" lvl="1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tx1"/>
                </a:solidFill>
              </a:rPr>
              <a:t>1</a:t>
            </a:r>
            <a:r>
              <a:rPr lang="cs-CZ" sz="2000" b="1" dirty="0">
                <a:solidFill>
                  <a:schemeClr val="tx1"/>
                </a:solidFill>
              </a:rPr>
              <a:t>| </a:t>
            </a:r>
            <a:r>
              <a:rPr lang="en-US" sz="1600" dirty="0" err="1"/>
              <a:t>poskytování</a:t>
            </a:r>
            <a:r>
              <a:rPr lang="en-US" sz="1600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informací</a:t>
            </a:r>
            <a:r>
              <a:rPr lang="en-US" sz="1600" b="1" dirty="0">
                <a:solidFill>
                  <a:srgbClr val="C00000"/>
                </a:solidFill>
              </a:rPr>
              <a:t> o </a:t>
            </a:r>
            <a:r>
              <a:rPr lang="en-US" sz="1600" b="1" dirty="0" err="1">
                <a:solidFill>
                  <a:srgbClr val="C00000"/>
                </a:solidFill>
              </a:rPr>
              <a:t>aktuálních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opatřeních</a:t>
            </a:r>
            <a:r>
              <a:rPr lang="en-US" sz="1600" b="1" dirty="0">
                <a:solidFill>
                  <a:srgbClr val="C00000"/>
                </a:solidFill>
              </a:rPr>
              <a:t> v </a:t>
            </a:r>
            <a:r>
              <a:rPr lang="en-US" sz="1600" b="1" dirty="0" err="1">
                <a:solidFill>
                  <a:srgbClr val="C00000"/>
                </a:solidFill>
              </a:rPr>
              <a:t>pracovně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právní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oblasti</a:t>
            </a:r>
            <a:r>
              <a:rPr lang="en-US" sz="1600" b="1" dirty="0">
                <a:solidFill>
                  <a:srgbClr val="C00000"/>
                </a:solidFill>
              </a:rPr>
              <a:t> a </a:t>
            </a:r>
            <a:r>
              <a:rPr lang="en-US" sz="1600" b="1" dirty="0" err="1">
                <a:solidFill>
                  <a:srgbClr val="C00000"/>
                </a:solidFill>
              </a:rPr>
              <a:t>omezení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cestování</a:t>
            </a:r>
            <a:r>
              <a:rPr lang="en-US" sz="1600" dirty="0">
                <a:solidFill>
                  <a:srgbClr val="C00000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za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účelem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služebních</a:t>
            </a:r>
            <a:r>
              <a:rPr lang="en-US" sz="1600" dirty="0">
                <a:solidFill>
                  <a:schemeClr val="tx1"/>
                </a:solidFill>
              </a:rPr>
              <a:t> a </a:t>
            </a:r>
            <a:r>
              <a:rPr lang="en-US" sz="1600" dirty="0" err="1">
                <a:solidFill>
                  <a:schemeClr val="tx1"/>
                </a:solidFill>
              </a:rPr>
              <a:t>montážních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cest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i="1" dirty="0">
                <a:solidFill>
                  <a:schemeClr val="tx1"/>
                </a:solidFill>
              </a:rPr>
              <a:t>(</a:t>
            </a:r>
            <a:r>
              <a:rPr lang="en-US" sz="1600" dirty="0" err="1">
                <a:solidFill>
                  <a:schemeClr val="tx1"/>
                </a:solidFill>
              </a:rPr>
              <a:t>zejména</a:t>
            </a:r>
            <a:r>
              <a:rPr lang="en-US" sz="1600" dirty="0">
                <a:solidFill>
                  <a:schemeClr val="tx1"/>
                </a:solidFill>
              </a:rPr>
              <a:t>  v </a:t>
            </a:r>
            <a:r>
              <a:rPr lang="en-US" sz="1600" dirty="0" err="1">
                <a:solidFill>
                  <a:schemeClr val="tx1"/>
                </a:solidFill>
              </a:rPr>
              <a:t>souvislosti</a:t>
            </a:r>
            <a:r>
              <a:rPr lang="en-US" sz="1600" dirty="0">
                <a:solidFill>
                  <a:schemeClr val="tx1"/>
                </a:solidFill>
              </a:rPr>
              <a:t> s </a:t>
            </a:r>
            <a:r>
              <a:rPr lang="en-US" sz="1600" dirty="0" err="1">
                <a:solidFill>
                  <a:schemeClr val="tx1"/>
                </a:solidFill>
              </a:rPr>
              <a:t>dlouhodobými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zakázkami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českých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firem</a:t>
            </a:r>
            <a:r>
              <a:rPr lang="en-US" sz="1600" dirty="0">
                <a:solidFill>
                  <a:schemeClr val="tx1"/>
                </a:solidFill>
              </a:rPr>
              <a:t> v </a:t>
            </a:r>
            <a:r>
              <a:rPr lang="en-US" sz="1600" dirty="0" err="1">
                <a:solidFill>
                  <a:schemeClr val="tx1"/>
                </a:solidFill>
              </a:rPr>
              <a:t>zahraničí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např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dirty="0" err="1">
                <a:solidFill>
                  <a:schemeClr val="tx1"/>
                </a:solidFill>
              </a:rPr>
              <a:t>stavební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projekty</a:t>
            </a:r>
            <a:r>
              <a:rPr lang="en-US" sz="1600" dirty="0">
                <a:solidFill>
                  <a:schemeClr val="tx1"/>
                </a:solidFill>
              </a:rPr>
              <a:t> v </a:t>
            </a:r>
            <a:r>
              <a:rPr lang="en-US" sz="1600" dirty="0" err="1">
                <a:solidFill>
                  <a:schemeClr val="tx1"/>
                </a:solidFill>
              </a:rPr>
              <a:t>Norsku</a:t>
            </a:r>
            <a:r>
              <a:rPr lang="en-US" sz="1600" dirty="0">
                <a:solidFill>
                  <a:schemeClr val="tx1"/>
                </a:solidFill>
              </a:rPr>
              <a:t> a </a:t>
            </a:r>
            <a:r>
              <a:rPr lang="en-US" sz="1600" dirty="0" err="1">
                <a:solidFill>
                  <a:schemeClr val="tx1"/>
                </a:solidFill>
              </a:rPr>
              <a:t>Švédsku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marL="324000" lvl="1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tx1"/>
                </a:solidFill>
              </a:rPr>
              <a:t>2</a:t>
            </a:r>
            <a:r>
              <a:rPr lang="cs-CZ" sz="2000" b="1" dirty="0"/>
              <a:t>| </a:t>
            </a:r>
            <a:r>
              <a:rPr lang="en-US" sz="1600" b="1" dirty="0" err="1">
                <a:solidFill>
                  <a:srgbClr val="C00000"/>
                </a:solidFill>
              </a:rPr>
              <a:t>asistence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spedičním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firmám</a:t>
            </a:r>
            <a:r>
              <a:rPr lang="en-US" sz="1600" b="1" dirty="0">
                <a:solidFill>
                  <a:srgbClr val="C00000"/>
                </a:solidFill>
              </a:rPr>
              <a:t> s </a:t>
            </a:r>
            <a:r>
              <a:rPr lang="en-US" sz="1600" b="1" dirty="0" err="1">
                <a:solidFill>
                  <a:srgbClr val="C00000"/>
                </a:solidFill>
              </a:rPr>
              <a:t>problémy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při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průjezdu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hranic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en-US" sz="1600" dirty="0" err="1">
                <a:solidFill>
                  <a:schemeClr val="tx1"/>
                </a:solidFill>
              </a:rPr>
              <a:t>Polsko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Německo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Rakousko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Slovensko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aj</a:t>
            </a:r>
            <a:r>
              <a:rPr lang="en-US" sz="1600" dirty="0">
                <a:solidFill>
                  <a:schemeClr val="tx1"/>
                </a:solidFill>
              </a:rPr>
              <a:t>.)</a:t>
            </a:r>
          </a:p>
          <a:p>
            <a:pPr marL="324000" lvl="1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tx1"/>
                </a:solidFill>
              </a:rPr>
              <a:t>3</a:t>
            </a:r>
            <a:r>
              <a:rPr lang="cs-CZ" sz="2000" b="1" dirty="0">
                <a:solidFill>
                  <a:schemeClr val="tx1"/>
                </a:solidFill>
              </a:rPr>
              <a:t>|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mapování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příležitostí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souvisejících</a:t>
            </a:r>
            <a:r>
              <a:rPr lang="en-US" sz="1600" b="1" dirty="0">
                <a:solidFill>
                  <a:srgbClr val="C00000"/>
                </a:solidFill>
              </a:rPr>
              <a:t> s </a:t>
            </a:r>
            <a:r>
              <a:rPr lang="en-US" sz="1600" b="1" dirty="0" err="1">
                <a:solidFill>
                  <a:srgbClr val="C00000"/>
                </a:solidFill>
              </a:rPr>
              <a:t>epidemií</a:t>
            </a:r>
            <a:r>
              <a:rPr lang="en-US" sz="1600" b="1" dirty="0">
                <a:solidFill>
                  <a:srgbClr val="C00000"/>
                </a:solidFill>
              </a:rPr>
              <a:t> a </a:t>
            </a:r>
            <a:r>
              <a:rPr lang="en-US" sz="1600" b="1" dirty="0" err="1">
                <a:solidFill>
                  <a:srgbClr val="C00000"/>
                </a:solidFill>
              </a:rPr>
              <a:t>nabízení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českých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řešení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en-US" sz="1600" dirty="0" err="1">
                <a:solidFill>
                  <a:schemeClr val="tx1"/>
                </a:solidFill>
              </a:rPr>
              <a:t>např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dirty="0" err="1">
                <a:solidFill>
                  <a:schemeClr val="tx1"/>
                </a:solidFill>
              </a:rPr>
              <a:t>mobilních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jednotek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intenzivní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péče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nabídka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na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využití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dronů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při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sledování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pohybu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obyvatel</a:t>
            </a:r>
            <a:r>
              <a:rPr lang="en-US" sz="1600" dirty="0">
                <a:solidFill>
                  <a:schemeClr val="tx1"/>
                </a:solidFill>
              </a:rPr>
              <a:t> (</a:t>
            </a:r>
            <a:r>
              <a:rPr lang="en-US" sz="1600" dirty="0" err="1">
                <a:solidFill>
                  <a:schemeClr val="tx1"/>
                </a:solidFill>
              </a:rPr>
              <a:t>Filipíny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Kanada</a:t>
            </a:r>
            <a:r>
              <a:rPr lang="en-US" sz="1600" dirty="0">
                <a:solidFill>
                  <a:schemeClr val="tx1"/>
                </a:solidFill>
              </a:rPr>
              <a:t>, Bosna a Hercegovina, </a:t>
            </a:r>
            <a:r>
              <a:rPr lang="en-US" sz="1600" dirty="0" err="1">
                <a:solidFill>
                  <a:schemeClr val="tx1"/>
                </a:solidFill>
              </a:rPr>
              <a:t>Rusko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Estonsko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Rumunsko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Austrálie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Černá</a:t>
            </a:r>
            <a:r>
              <a:rPr lang="en-US" sz="1600" dirty="0">
                <a:solidFill>
                  <a:schemeClr val="tx1"/>
                </a:solidFill>
              </a:rPr>
              <a:t> Hora)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Světová ekonomika v časech COVID-19 | 23. října 2020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Služby ambasád </a:t>
            </a:r>
          </a:p>
        </p:txBody>
      </p:sp>
      <p:graphicFrame>
        <p:nvGraphicFramePr>
          <p:cNvPr id="5" name="Zástupný symbol pro obsah 25"/>
          <p:cNvGraphicFramePr>
            <a:graphicFrameLocks/>
          </p:cNvGraphicFramePr>
          <p:nvPr/>
        </p:nvGraphicFramePr>
        <p:xfrm>
          <a:off x="6286500" y="1530112"/>
          <a:ext cx="3973500" cy="5738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38415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96000" y="1800225"/>
            <a:ext cx="4610530" cy="5760000"/>
          </a:xfrm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600" dirty="0">
                <a:solidFill>
                  <a:schemeClr val="tx1"/>
                </a:solidFill>
              </a:rPr>
              <a:t>Stabilizační humanitárně-rozvojový nástroj</a:t>
            </a:r>
          </a:p>
          <a:p>
            <a:pPr>
              <a:spcAft>
                <a:spcPts val="1000"/>
              </a:spcAft>
            </a:pPr>
            <a:r>
              <a:rPr lang="cs-CZ" sz="1600" dirty="0">
                <a:solidFill>
                  <a:schemeClr val="tx1"/>
                </a:solidFill>
              </a:rPr>
              <a:t>Nástroj používáme od roku 2018</a:t>
            </a:r>
          </a:p>
          <a:p>
            <a:pPr>
              <a:spcAft>
                <a:spcPts val="1000"/>
              </a:spcAft>
            </a:pPr>
            <a:r>
              <a:rPr lang="cs-CZ" sz="1600" dirty="0">
                <a:solidFill>
                  <a:schemeClr val="tx1"/>
                </a:solidFill>
              </a:rPr>
              <a:t>Původně využíván pro stabilizaci </a:t>
            </a:r>
            <a:r>
              <a:rPr lang="cs-CZ" sz="1600" b="1" dirty="0">
                <a:solidFill>
                  <a:schemeClr val="tx1"/>
                </a:solidFill>
              </a:rPr>
              <a:t>Sýrie a regionu Iráckého Kurdistánu</a:t>
            </a:r>
          </a:p>
          <a:p>
            <a:pPr>
              <a:spcAft>
                <a:spcPts val="1000"/>
              </a:spcAft>
            </a:pPr>
            <a:r>
              <a:rPr lang="cs-CZ" sz="1600" dirty="0">
                <a:solidFill>
                  <a:schemeClr val="tx1"/>
                </a:solidFill>
              </a:rPr>
              <a:t>V obou zemích již úspěšně proběhly či probíhají projekty zaměřené na zdravotnictví i jiné obory </a:t>
            </a:r>
          </a:p>
          <a:p>
            <a:pPr>
              <a:spcAft>
                <a:spcPts val="1000"/>
              </a:spcAft>
            </a:pPr>
            <a:r>
              <a:rPr lang="cs-CZ" sz="1600" dirty="0">
                <a:solidFill>
                  <a:schemeClr val="tx1"/>
                </a:solidFill>
              </a:rPr>
              <a:t>V </a:t>
            </a:r>
            <a:r>
              <a:rPr lang="cs-CZ" sz="1600" b="1" dirty="0">
                <a:solidFill>
                  <a:schemeClr val="tx1"/>
                </a:solidFill>
              </a:rPr>
              <a:t>reakci na COVID-19 </a:t>
            </a:r>
            <a:r>
              <a:rPr lang="cs-CZ" sz="1600" dirty="0">
                <a:solidFill>
                  <a:schemeClr val="tx1"/>
                </a:solidFill>
              </a:rPr>
              <a:t>byly mimořádně připravené vázané peněžní dary zaměřené na </a:t>
            </a:r>
            <a:r>
              <a:rPr lang="cs-CZ" sz="1600" b="1" dirty="0">
                <a:solidFill>
                  <a:schemeClr val="tx1"/>
                </a:solidFill>
              </a:rPr>
              <a:t>prioritní země naší zahraniční rozvojové spolupráce a Afriku</a:t>
            </a:r>
          </a:p>
          <a:p>
            <a:pPr>
              <a:spcAft>
                <a:spcPts val="1000"/>
              </a:spcAft>
            </a:pPr>
            <a:r>
              <a:rPr lang="cs-CZ" sz="1600" dirty="0">
                <a:solidFill>
                  <a:schemeClr val="tx1"/>
                </a:solidFill>
              </a:rPr>
              <a:t>Proběhl např. dar pro </a:t>
            </a:r>
            <a:r>
              <a:rPr lang="cs-CZ" sz="1600" b="1" dirty="0">
                <a:solidFill>
                  <a:schemeClr val="tx1"/>
                </a:solidFill>
              </a:rPr>
              <a:t>Afghánistán, v procesu je Gruzie, Moldavsko </a:t>
            </a:r>
            <a:r>
              <a:rPr lang="cs-CZ" sz="1600" dirty="0">
                <a:solidFill>
                  <a:schemeClr val="tx1"/>
                </a:solidFill>
              </a:rPr>
              <a:t>a další</a:t>
            </a:r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Světová ekonomika v časech COVID-19 | 23. října 2020</a:t>
            </a:r>
            <a:endParaRPr lang="cs-CZ" dirty="0"/>
          </a:p>
        </p:txBody>
      </p:sp>
      <p:pic>
        <p:nvPicPr>
          <p:cNvPr id="11" name="Zástupný symbol pro obsah 10"/>
          <p:cNvPicPr>
            <a:picLocks noGrp="1" noChangeAspect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287" y="1935268"/>
            <a:ext cx="4176713" cy="3164176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Peněžní vázané dary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083287" y="5290458"/>
            <a:ext cx="4176713" cy="692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fontAlgn="auto">
              <a:spcAft>
                <a:spcPts val="0"/>
              </a:spcAft>
            </a:pP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557554" y="5708469"/>
            <a:ext cx="2599509" cy="88827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fontAlgn="auto">
              <a:spcAft>
                <a:spcPts val="0"/>
              </a:spcAft>
            </a:pP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6083286" y="5313047"/>
            <a:ext cx="41767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>
                <a:latin typeface="+mn-lt"/>
              </a:rPr>
              <a:t>Pomoc proti pandemii COVID-19: Afghánci převzali české dekontaminační jednotky</a:t>
            </a:r>
          </a:p>
        </p:txBody>
      </p:sp>
    </p:spTree>
    <p:extLst>
      <p:ext uri="{BB962C8B-B14F-4D97-AF65-F5344CB8AC3E}">
        <p14:creationId xmlns:p14="http://schemas.microsoft.com/office/powerpoint/2010/main" val="1719661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96000" y="1519200"/>
            <a:ext cx="8964000" cy="5760000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Projekty PROPEA se v r. 2020 pilotně realizují v 10 zemích, např.:</a:t>
            </a: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sz="2000" b="1" dirty="0">
                <a:solidFill>
                  <a:srgbClr val="C00000"/>
                </a:solidFill>
              </a:rPr>
              <a:t>Japonsko: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Podpora českých podnikatelů při pronikání na japonský trh (realizátorem je Česká obchodní a průmyslová komora v Japonsku)</a:t>
            </a:r>
            <a:endParaRPr lang="en-US" sz="2000" dirty="0">
              <a:solidFill>
                <a:schemeClr val="tx1"/>
              </a:solidFill>
            </a:endParaRPr>
          </a:p>
          <a:p>
            <a:endParaRPr lang="cs-CZ" sz="2000" b="1" dirty="0">
              <a:solidFill>
                <a:schemeClr val="tx1"/>
              </a:solidFill>
            </a:endParaRPr>
          </a:p>
          <a:p>
            <a:pPr lvl="0"/>
            <a:r>
              <a:rPr lang="cs-CZ" sz="2000" b="1" dirty="0">
                <a:solidFill>
                  <a:srgbClr val="004A9B"/>
                </a:solidFill>
              </a:rPr>
              <a:t>Mexiko:</a:t>
            </a:r>
            <a:r>
              <a:rPr lang="cs-CZ" sz="2000" dirty="0">
                <a:solidFill>
                  <a:srgbClr val="004A9B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Podpora českých firem při vstupu na mexický trh (realizátorem je právní firma José-</a:t>
            </a:r>
            <a:r>
              <a:rPr lang="cs-CZ" sz="2000" dirty="0" err="1">
                <a:solidFill>
                  <a:schemeClr val="tx1"/>
                </a:solidFill>
              </a:rPr>
              <a:t>Barhem</a:t>
            </a:r>
            <a:r>
              <a:rPr lang="cs-CZ" sz="2000" dirty="0">
                <a:solidFill>
                  <a:schemeClr val="tx1"/>
                </a:solidFill>
              </a:rPr>
              <a:t> &amp; </a:t>
            </a:r>
            <a:r>
              <a:rPr lang="cs-CZ" sz="2000" dirty="0" err="1">
                <a:solidFill>
                  <a:schemeClr val="tx1"/>
                </a:solidFill>
              </a:rPr>
              <a:t>Villaseñor</a:t>
            </a:r>
            <a:r>
              <a:rPr lang="cs-CZ" sz="2000" dirty="0">
                <a:solidFill>
                  <a:schemeClr val="tx1"/>
                </a:solidFill>
              </a:rPr>
              <a:t>, S.C.)</a:t>
            </a:r>
          </a:p>
          <a:p>
            <a:pPr lvl="0"/>
            <a:endParaRPr lang="en-US" sz="2000" dirty="0">
              <a:solidFill>
                <a:schemeClr val="tx1"/>
              </a:solidFill>
            </a:endParaRPr>
          </a:p>
          <a:p>
            <a:pPr lvl="0"/>
            <a:r>
              <a:rPr lang="cs-CZ" sz="2000" b="1" dirty="0">
                <a:solidFill>
                  <a:srgbClr val="C00000"/>
                </a:solidFill>
              </a:rPr>
              <a:t>Velká Británie: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Pomoc a podpora firmám z ČR při jejich obchodních aktivitách ve Spojeném království (realizátorem je Česko-britská obchodní komora)</a:t>
            </a:r>
          </a:p>
          <a:p>
            <a:pPr lvl="0"/>
            <a:endParaRPr lang="en-US" sz="2000" dirty="0">
              <a:solidFill>
                <a:schemeClr val="tx1"/>
              </a:solidFill>
            </a:endParaRPr>
          </a:p>
          <a:p>
            <a:pPr lvl="0"/>
            <a:r>
              <a:rPr lang="cs-CZ" sz="2000" b="1" dirty="0">
                <a:solidFill>
                  <a:srgbClr val="004A9B"/>
                </a:solidFill>
              </a:rPr>
              <a:t>Vietnam:</a:t>
            </a:r>
            <a:r>
              <a:rPr lang="cs-CZ" sz="2000" dirty="0">
                <a:solidFill>
                  <a:srgbClr val="004A9B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Podpora vstupu českých firem na vietnamský trh (realizátorem je česko-vietnamská konzultantská firma </a:t>
            </a:r>
            <a:r>
              <a:rPr lang="cs-CZ" sz="2000" dirty="0" err="1">
                <a:solidFill>
                  <a:schemeClr val="tx1"/>
                </a:solidFill>
              </a:rPr>
              <a:t>Cekindo</a:t>
            </a:r>
            <a:r>
              <a:rPr lang="cs-CZ" sz="2000" dirty="0">
                <a:solidFill>
                  <a:schemeClr val="tx1"/>
                </a:solidFill>
              </a:rPr>
              <a:t> Business International)</a:t>
            </a:r>
            <a:endParaRPr lang="en-US" sz="2000" dirty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Světová ekonomika v časech COVID-19 | 23. října 2020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PROPEA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700987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MZV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004A9B"/>
      </a:accent1>
      <a:accent2>
        <a:srgbClr val="D52B1E"/>
      </a:accent2>
      <a:accent3>
        <a:srgbClr val="A1D1F4"/>
      </a:accent3>
      <a:accent4>
        <a:srgbClr val="A185B9"/>
      </a:accent4>
      <a:accent5>
        <a:srgbClr val="E3E8A4"/>
      </a:accent5>
      <a:accent6>
        <a:srgbClr val="FDCD4B"/>
      </a:accent6>
      <a:hlink>
        <a:srgbClr val="0563C1"/>
      </a:hlink>
      <a:folHlink>
        <a:srgbClr val="954F72"/>
      </a:folHlink>
    </a:clrScheme>
    <a:fontScheme name="MZV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0" tIns="0" rIns="0" bIns="0" rtlCol="0" anchor="t" anchorCtr="0">
        <a:normAutofit/>
      </a:bodyPr>
      <a:lstStyle>
        <a:defPPr fontAlgn="auto">
          <a:spcAft>
            <a:spcPts val="0"/>
          </a:spcAft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3518</TotalTime>
  <Words>883</Words>
  <Application>Microsoft Macintosh PowerPoint</Application>
  <PresentationFormat>Vlastní</PresentationFormat>
  <Paragraphs>95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Azo Sans</vt:lpstr>
      <vt:lpstr>Calibri</vt:lpstr>
      <vt:lpstr>Georgia</vt:lpstr>
      <vt:lpstr>Helvetica Neue</vt:lpstr>
      <vt:lpstr>Open Sans</vt:lpstr>
      <vt:lpstr>Open Sans Light</vt:lpstr>
      <vt:lpstr>Vlastní návrh</vt:lpstr>
      <vt:lpstr>Světová ekonomika v časech COVID-19</vt:lpstr>
      <vt:lpstr>Prezentace aplikace PowerPoint</vt:lpstr>
      <vt:lpstr>Prezentace aplikace PowerPoint</vt:lpstr>
      <vt:lpstr>Ekonomická diplomacie v době COVID-19</vt:lpstr>
      <vt:lpstr>Prezentace aplikace PowerPoint</vt:lpstr>
      <vt:lpstr>Ekonomická diplomacie v praxi</vt:lpstr>
      <vt:lpstr>Prezentace aplikace PowerPoint</vt:lpstr>
      <vt:lpstr>Prezentace aplikace PowerPoint</vt:lpstr>
      <vt:lpstr>Prezentace aplikace PowerPoint</vt:lpstr>
      <vt:lpstr>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presentation title Sub title appears here</dc:title>
  <dc:creator>Prasath T</dc:creator>
  <cp:lastModifiedBy>Anna Urbanová</cp:lastModifiedBy>
  <cp:revision>1489</cp:revision>
  <cp:lastPrinted>2014-07-04T08:26:35Z</cp:lastPrinted>
  <dcterms:created xsi:type="dcterms:W3CDTF">2013-04-23T12:07:07Z</dcterms:created>
  <dcterms:modified xsi:type="dcterms:W3CDTF">2020-10-21T09:53:42Z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zKit Template Type">
    <vt:lpwstr>Onscreen</vt:lpwstr>
  </property>
  <property fmtid="{D5CDD505-2E9C-101B-9397-08002B2CF9AE}" pid="3" name="WizKit Template Version">
    <vt:i4>5</vt:i4>
  </property>
  <property fmtid="{D5CDD505-2E9C-101B-9397-08002B2CF9AE}" pid="4" name="Order">
    <vt:r8>271000</vt:r8>
  </property>
  <property fmtid="{D5CDD505-2E9C-101B-9397-08002B2CF9AE}" pid="5" name="URL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ContentTypeId">
    <vt:lpwstr>0x0101000971E2086CA670469D05A9C4DE9DDC08</vt:lpwstr>
  </property>
  <property fmtid="{D5CDD505-2E9C-101B-9397-08002B2CF9AE}" pid="9" name="TemplateUrl">
    <vt:lpwstr/>
  </property>
  <property fmtid="{D5CDD505-2E9C-101B-9397-08002B2CF9AE}" pid="10" name="Language">
    <vt:lpwstr>;#English;#</vt:lpwstr>
  </property>
  <property fmtid="{D5CDD505-2E9C-101B-9397-08002B2CF9AE}" pid="11" name="Portfolio">
    <vt:lpwstr>65;#</vt:lpwstr>
  </property>
  <property fmtid="{D5CDD505-2E9C-101B-9397-08002B2CF9AE}" pid="12" name="Compliance Status">
    <vt:lpwstr>Approved B/D, incl Miami</vt:lpwstr>
  </property>
  <property fmtid="{D5CDD505-2E9C-101B-9397-08002B2CF9AE}" pid="13" name="IconOverlay">
    <vt:lpwstr/>
  </property>
  <property fmtid="{D5CDD505-2E9C-101B-9397-08002B2CF9AE}" pid="14" name="Category0">
    <vt:lpwstr>5</vt:lpwstr>
  </property>
</Properties>
</file>