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75" r:id="rId3"/>
    <p:sldId id="267" r:id="rId4"/>
    <p:sldId id="260" r:id="rId5"/>
    <p:sldId id="261" r:id="rId6"/>
    <p:sldId id="268" r:id="rId7"/>
    <p:sldId id="271" r:id="rId8"/>
    <p:sldId id="270" r:id="rId9"/>
    <p:sldId id="272" r:id="rId10"/>
    <p:sldId id="273" r:id="rId11"/>
    <p:sldId id="274" r:id="rId12"/>
    <p:sldId id="269" r:id="rId13"/>
    <p:sldId id="265" r:id="rId14"/>
  </p:sldIdLst>
  <p:sldSz cx="9144000" cy="6858000" type="screen4x3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3F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2" d="100"/>
          <a:sy n="112" d="100"/>
        </p:scale>
        <p:origin x="-48" y="2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D50E1-B886-42DC-BD4B-B3C33B5CF296}" type="datetimeFigureOut">
              <a:rPr lang="pt-BR" smtClean="0"/>
              <a:t>23/03/2015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0C52F-5FD3-4C26-AC33-8CDE8E4E0EB0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0265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D50E1-B886-42DC-BD4B-B3C33B5CF296}" type="datetimeFigureOut">
              <a:rPr lang="pt-BR" smtClean="0"/>
              <a:t>23/03/2015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0C52F-5FD3-4C26-AC33-8CDE8E4E0EB0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7186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D50E1-B886-42DC-BD4B-B3C33B5CF296}" type="datetimeFigureOut">
              <a:rPr lang="pt-BR" smtClean="0"/>
              <a:t>23/03/2015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0C52F-5FD3-4C26-AC33-8CDE8E4E0EB0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938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D50E1-B886-42DC-BD4B-B3C33B5CF296}" type="datetimeFigureOut">
              <a:rPr lang="pt-BR" smtClean="0"/>
              <a:t>23/03/2015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0C52F-5FD3-4C26-AC33-8CDE8E4E0EB0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8117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D50E1-B886-42DC-BD4B-B3C33B5CF296}" type="datetimeFigureOut">
              <a:rPr lang="pt-BR" smtClean="0"/>
              <a:t>23/03/2015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0C52F-5FD3-4C26-AC33-8CDE8E4E0EB0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0121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D50E1-B886-42DC-BD4B-B3C33B5CF296}" type="datetimeFigureOut">
              <a:rPr lang="pt-BR" smtClean="0"/>
              <a:t>23/03/2015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0C52F-5FD3-4C26-AC33-8CDE8E4E0EB0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6220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D50E1-B886-42DC-BD4B-B3C33B5CF296}" type="datetimeFigureOut">
              <a:rPr lang="pt-BR" smtClean="0"/>
              <a:t>23/03/2015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0C52F-5FD3-4C26-AC33-8CDE8E4E0EB0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6966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D50E1-B886-42DC-BD4B-B3C33B5CF296}" type="datetimeFigureOut">
              <a:rPr lang="pt-BR" smtClean="0"/>
              <a:t>23/03/2015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0C52F-5FD3-4C26-AC33-8CDE8E4E0EB0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552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D50E1-B886-42DC-BD4B-B3C33B5CF296}" type="datetimeFigureOut">
              <a:rPr lang="pt-BR" smtClean="0"/>
              <a:t>23/03/2015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0C52F-5FD3-4C26-AC33-8CDE8E4E0EB0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9282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D50E1-B886-42DC-BD4B-B3C33B5CF296}" type="datetimeFigureOut">
              <a:rPr lang="pt-BR" smtClean="0"/>
              <a:t>23/03/2015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0C52F-5FD3-4C26-AC33-8CDE8E4E0EB0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9708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D50E1-B886-42DC-BD4B-B3C33B5CF296}" type="datetimeFigureOut">
              <a:rPr lang="pt-BR" smtClean="0"/>
              <a:t>23/03/2015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0C52F-5FD3-4C26-AC33-8CDE8E4E0EB0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2460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0D50E1-B886-42DC-BD4B-B3C33B5CF296}" type="datetimeFigureOut">
              <a:rPr lang="pt-BR" smtClean="0"/>
              <a:t>23/03/2015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80C52F-5FD3-4C26-AC33-8CDE8E4E0EB0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5154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539552" y="1306025"/>
            <a:ext cx="15121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BR" b="1" dirty="0" smtClean="0"/>
          </a:p>
          <a:p>
            <a:pPr algn="ctr"/>
            <a:endParaRPr lang="pt-BR" dirty="0"/>
          </a:p>
        </p:txBody>
      </p:sp>
      <p:sp>
        <p:nvSpPr>
          <p:cNvPr id="2" name="Retângulo 1"/>
          <p:cNvSpPr/>
          <p:nvPr/>
        </p:nvSpPr>
        <p:spPr>
          <a:xfrm>
            <a:off x="323528" y="994856"/>
            <a:ext cx="842493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1100" b="1" dirty="0" smtClean="0"/>
          </a:p>
          <a:p>
            <a:endParaRPr lang="pt-BR" sz="1100" dirty="0" smtClean="0"/>
          </a:p>
          <a:p>
            <a:endParaRPr lang="pt-BR" sz="1100" dirty="0"/>
          </a:p>
          <a:p>
            <a:endParaRPr lang="pt-BR" sz="1100" dirty="0" smtClean="0"/>
          </a:p>
          <a:p>
            <a:endParaRPr lang="pt-BR" sz="1100" dirty="0"/>
          </a:p>
          <a:p>
            <a:endParaRPr lang="pt-BR" sz="1100" dirty="0"/>
          </a:p>
        </p:txBody>
      </p:sp>
      <p:pic>
        <p:nvPicPr>
          <p:cNvPr id="5" name="Picture 9" descr="13914_14945_vlajka_CR_3000x20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12738"/>
            <a:ext cx="809625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2" descr="Resultado de imagem para bandeira RG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" name="AutoShape 4" descr="Resultado de imagem para bandeira RG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cxnSp>
        <p:nvCxnSpPr>
          <p:cNvPr id="10" name="Conector reto 9"/>
          <p:cNvCxnSpPr/>
          <p:nvPr/>
        </p:nvCxnSpPr>
        <p:spPr>
          <a:xfrm>
            <a:off x="0" y="1557338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 descr="Bandeira do Rio Grande do Su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332657"/>
            <a:ext cx="742615" cy="519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1547665" y="2420888"/>
            <a:ext cx="59942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000" b="1" dirty="0" smtClean="0"/>
              <a:t>Visita à Porto Alegre </a:t>
            </a:r>
          </a:p>
          <a:p>
            <a:pPr algn="ctr"/>
            <a:r>
              <a:rPr lang="pt-BR" sz="3000" b="1" dirty="0" smtClean="0"/>
              <a:t>Embaixador e Cônsul Geral da República Tcheca no Brasil</a:t>
            </a:r>
            <a:endParaRPr lang="pt-BR" sz="3000" b="1" dirty="0"/>
          </a:p>
        </p:txBody>
      </p:sp>
    </p:spTree>
    <p:extLst>
      <p:ext uri="{BB962C8B-B14F-4D97-AF65-F5344CB8AC3E}">
        <p14:creationId xmlns:p14="http://schemas.microsoft.com/office/powerpoint/2010/main" val="3783368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to 1"/>
          <p:cNvCxnSpPr/>
          <p:nvPr/>
        </p:nvCxnSpPr>
        <p:spPr>
          <a:xfrm>
            <a:off x="0" y="1557338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9" descr="13914_14945_vlajka_CR_3000x20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12738"/>
            <a:ext cx="809625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6" descr="Bandeira do Rio Grande do Su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332657"/>
            <a:ext cx="742615" cy="519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539552" y="1052736"/>
            <a:ext cx="19425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/>
              <a:t>Visita ao Diaglaser</a:t>
            </a:r>
            <a:endParaRPr lang="pt-BR" b="1" dirty="0"/>
          </a:p>
        </p:txBody>
      </p:sp>
      <p:pic>
        <p:nvPicPr>
          <p:cNvPr id="3074" name="Picture 2" descr="J:\0.4 Assessoria da Direção\CONSULADO\Fotos\DSC0211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15" b="3391"/>
          <a:stretch/>
        </p:blipFill>
        <p:spPr bwMode="auto">
          <a:xfrm>
            <a:off x="5049960" y="1862005"/>
            <a:ext cx="3102827" cy="2303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J:\0.4 Assessoria da Direção\CONSULADO\Fotos\DSC02115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" r="21137" b="44233"/>
          <a:stretch/>
        </p:blipFill>
        <p:spPr bwMode="auto">
          <a:xfrm>
            <a:off x="4963972" y="4437112"/>
            <a:ext cx="3274805" cy="1736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ângulo 5"/>
          <p:cNvSpPr/>
          <p:nvPr/>
        </p:nvSpPr>
        <p:spPr>
          <a:xfrm>
            <a:off x="683568" y="2143026"/>
            <a:ext cx="3528392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200" dirty="0"/>
              <a:t>No dia 17 de março o Embaixador da República Tcheca Senhor </a:t>
            </a:r>
            <a:r>
              <a:rPr lang="pt-BR" sz="1200" dirty="0" err="1"/>
              <a:t>Jirí</a:t>
            </a:r>
            <a:r>
              <a:rPr lang="pt-BR" sz="1200" dirty="0"/>
              <a:t> </a:t>
            </a:r>
            <a:r>
              <a:rPr lang="pt-BR" sz="1200" dirty="0" err="1"/>
              <a:t>Havilík</a:t>
            </a:r>
            <a:r>
              <a:rPr lang="pt-BR" sz="1200" dirty="0"/>
              <a:t>, o Cônsul Geral da República Tcheca no Brasil Senhor Pavel </a:t>
            </a:r>
            <a:r>
              <a:rPr lang="pt-BR" sz="1200" dirty="0" err="1" smtClean="0"/>
              <a:t>Procházka</a:t>
            </a:r>
            <a:r>
              <a:rPr lang="pt-BR" sz="1200" dirty="0"/>
              <a:t> </a:t>
            </a:r>
            <a:r>
              <a:rPr lang="pt-BR" sz="1200" dirty="0" smtClean="0"/>
              <a:t>e o Senhor </a:t>
            </a:r>
            <a:r>
              <a:rPr lang="pt-BR" sz="1200" dirty="0"/>
              <a:t>Marek </a:t>
            </a:r>
            <a:r>
              <a:rPr lang="pt-BR" sz="1200" dirty="0" err="1"/>
              <a:t>Zmrzlík</a:t>
            </a:r>
            <a:r>
              <a:rPr lang="pt-BR" sz="1200" dirty="0"/>
              <a:t> Diretor da </a:t>
            </a:r>
            <a:r>
              <a:rPr lang="pt-BR" sz="1200" dirty="0" err="1"/>
              <a:t>CzechTrade</a:t>
            </a:r>
            <a:r>
              <a:rPr lang="pt-BR" sz="1200" dirty="0"/>
              <a:t> em São Paulo visitam pela primeira vez </a:t>
            </a:r>
            <a:r>
              <a:rPr lang="pt-BR" sz="1200" dirty="0" smtClean="0"/>
              <a:t>o Diaglaser, conheceram toda a estrutura que a empresa oferece à seus colaboradores e clientes e o local onde será a sede do Consulado Honorário da República Tcheca em Porto Alegre.</a:t>
            </a:r>
          </a:p>
          <a:p>
            <a:pPr algn="just"/>
            <a:endParaRPr lang="pt-BR" sz="1400" dirty="0"/>
          </a:p>
          <a:p>
            <a:pPr algn="just"/>
            <a:endParaRPr lang="pt-BR" sz="1400" dirty="0" smtClean="0"/>
          </a:p>
          <a:p>
            <a:pPr algn="just"/>
            <a:endParaRPr lang="pt-BR" sz="1400" dirty="0"/>
          </a:p>
          <a:p>
            <a:pPr algn="just"/>
            <a:endParaRPr lang="pt-BR" sz="1400" dirty="0" smtClean="0"/>
          </a:p>
          <a:p>
            <a:pPr algn="just"/>
            <a:endParaRPr lang="pt-BR" sz="1400" dirty="0"/>
          </a:p>
          <a:p>
            <a:pPr algn="just"/>
            <a:endParaRPr lang="pt-BR" sz="1400" dirty="0" smtClean="0"/>
          </a:p>
          <a:p>
            <a:pPr algn="just"/>
            <a:endParaRPr lang="pt-BR" sz="1400" dirty="0"/>
          </a:p>
          <a:p>
            <a:pPr algn="just"/>
            <a:endParaRPr lang="pt-BR" sz="1400" dirty="0" smtClean="0"/>
          </a:p>
          <a:p>
            <a:pPr algn="just"/>
            <a:endParaRPr lang="pt-BR" sz="1400" dirty="0"/>
          </a:p>
          <a:p>
            <a:pPr algn="just"/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30844251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to 1"/>
          <p:cNvCxnSpPr/>
          <p:nvPr/>
        </p:nvCxnSpPr>
        <p:spPr>
          <a:xfrm>
            <a:off x="0" y="1557338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9" descr="13914_14945_vlajka_CR_3000x20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12738"/>
            <a:ext cx="809625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6" descr="Bandeira do Rio Grande do Su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332657"/>
            <a:ext cx="742615" cy="519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755576" y="1734947"/>
            <a:ext cx="306186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b="1" dirty="0" smtClean="0"/>
              <a:t>Visita à Rede PAMPA de Comunicações</a:t>
            </a:r>
            <a:endParaRPr lang="pt-BR" sz="1400" b="1" dirty="0"/>
          </a:p>
        </p:txBody>
      </p:sp>
      <p:pic>
        <p:nvPicPr>
          <p:cNvPr id="4098" name="Imagem 2" descr="image0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508" y="2108645"/>
            <a:ext cx="3096344" cy="3504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ângulo 6"/>
          <p:cNvSpPr/>
          <p:nvPr/>
        </p:nvSpPr>
        <p:spPr>
          <a:xfrm>
            <a:off x="1043966" y="5579953"/>
            <a:ext cx="260161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b="1" dirty="0" smtClean="0"/>
              <a:t>Nota Jornal O SUL – 18 de março</a:t>
            </a:r>
            <a:endParaRPr lang="pt-BR" sz="1400" b="1" dirty="0"/>
          </a:p>
        </p:txBody>
      </p:sp>
      <p:sp>
        <p:nvSpPr>
          <p:cNvPr id="8" name="Retângulo 7"/>
          <p:cNvSpPr/>
          <p:nvPr/>
        </p:nvSpPr>
        <p:spPr>
          <a:xfrm>
            <a:off x="4572000" y="2132856"/>
            <a:ext cx="4024064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200" dirty="0" smtClean="0"/>
              <a:t>No dia 17 de março o Embaixador da República Tcheca Senhor </a:t>
            </a:r>
            <a:r>
              <a:rPr lang="pt-BR" sz="1200" dirty="0" err="1" smtClean="0"/>
              <a:t>Jirí</a:t>
            </a:r>
            <a:r>
              <a:rPr lang="pt-BR" sz="1200" dirty="0" smtClean="0"/>
              <a:t> </a:t>
            </a:r>
            <a:r>
              <a:rPr lang="pt-BR" sz="1200" dirty="0" err="1" smtClean="0"/>
              <a:t>Havilík</a:t>
            </a:r>
            <a:r>
              <a:rPr lang="pt-BR" sz="1200" dirty="0" smtClean="0"/>
              <a:t>, o Cônsul Geral da República Tcheca no Brasil Senhor Pavel </a:t>
            </a:r>
            <a:r>
              <a:rPr lang="pt-BR" sz="1200" dirty="0" err="1" smtClean="0"/>
              <a:t>Procházka</a:t>
            </a:r>
            <a:r>
              <a:rPr lang="pt-BR" sz="1200" dirty="0" smtClean="0"/>
              <a:t>, o Consul Honorário da República Senhor Fernando </a:t>
            </a:r>
            <a:r>
              <a:rPr lang="pt-BR" sz="1200" dirty="0" err="1" smtClean="0"/>
              <a:t>Lorez</a:t>
            </a:r>
            <a:r>
              <a:rPr lang="pt-BR" sz="1200" dirty="0" smtClean="0"/>
              <a:t> de Azevedo e Senhor </a:t>
            </a:r>
            <a:r>
              <a:rPr lang="pt-BR" sz="1200" dirty="0"/>
              <a:t>Marek </a:t>
            </a:r>
            <a:r>
              <a:rPr lang="pt-BR" sz="1200" dirty="0" err="1" smtClean="0"/>
              <a:t>Zmrzlík</a:t>
            </a:r>
            <a:r>
              <a:rPr lang="pt-BR" sz="1200" dirty="0"/>
              <a:t> </a:t>
            </a:r>
            <a:r>
              <a:rPr lang="pt-BR" sz="1200" dirty="0" smtClean="0"/>
              <a:t>Diretor da </a:t>
            </a:r>
            <a:r>
              <a:rPr lang="pt-BR" sz="1200" dirty="0" err="1"/>
              <a:t>CzechTrade</a:t>
            </a:r>
            <a:r>
              <a:rPr lang="pt-BR" sz="1200" dirty="0"/>
              <a:t> </a:t>
            </a:r>
            <a:r>
              <a:rPr lang="pt-BR" sz="1200" dirty="0" smtClean="0"/>
              <a:t>em São Paulo visitam pela primeira vez a cidade de Porto Alegre.</a:t>
            </a:r>
          </a:p>
          <a:p>
            <a:pPr algn="just"/>
            <a:endParaRPr lang="pt-BR" sz="1200" dirty="0" smtClean="0"/>
          </a:p>
          <a:p>
            <a:pPr algn="just"/>
            <a:r>
              <a:rPr lang="pt-BR" sz="1200" dirty="0" smtClean="0"/>
              <a:t>Na ocasião o embaixador teve a oportunidade de falar com os principais veículos de mídia da região.</a:t>
            </a:r>
          </a:p>
          <a:p>
            <a:pPr algn="just"/>
            <a:endParaRPr lang="pt-BR" sz="1200" dirty="0" smtClean="0"/>
          </a:p>
          <a:p>
            <a:pPr algn="just"/>
            <a:r>
              <a:rPr lang="pt-BR" sz="1200" dirty="0" smtClean="0"/>
              <a:t>No jornal Zero-Hora, foi recebido, pelo Editor Luiz Antônio Araújo. O Embaixador enalteceu o Rio Grande do Sul por ser um Estado rico em oportunidades comerciais, econômicas e culturais. Acrescentou que “os laços culturais não possuem limites entre o Brasil e a República Tcheca”. Ressaltou  ainda que a Missão Econômica do seu Pais é fomentar bons negócios com o Brasil e fortalecer os laços culturais, através do programa Ciência sem Fronteiras, intercâmbios culturais, eventos, festival de teatro e turismo.</a:t>
            </a:r>
            <a:endParaRPr lang="pt-BR" sz="1200" dirty="0"/>
          </a:p>
        </p:txBody>
      </p:sp>
      <p:sp>
        <p:nvSpPr>
          <p:cNvPr id="9" name="Retângulo 8"/>
          <p:cNvSpPr/>
          <p:nvPr/>
        </p:nvSpPr>
        <p:spPr>
          <a:xfrm>
            <a:off x="5506053" y="1771462"/>
            <a:ext cx="304827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b="1" dirty="0" smtClean="0"/>
              <a:t>Visita ao Grupo RBS – Jornal Zero Hora</a:t>
            </a:r>
            <a:endParaRPr lang="pt-BR" sz="1400" b="1" dirty="0"/>
          </a:p>
        </p:txBody>
      </p:sp>
      <p:sp>
        <p:nvSpPr>
          <p:cNvPr id="10" name="Retângulo 9"/>
          <p:cNvSpPr/>
          <p:nvPr/>
        </p:nvSpPr>
        <p:spPr>
          <a:xfrm>
            <a:off x="2580411" y="1124743"/>
            <a:ext cx="419313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b="1" dirty="0" smtClean="0"/>
              <a:t>Visita ao meios de comunicação no Rio Grande do Sul </a:t>
            </a:r>
            <a:endParaRPr lang="pt-BR" sz="1400" b="1" dirty="0"/>
          </a:p>
        </p:txBody>
      </p:sp>
    </p:spTree>
    <p:extLst>
      <p:ext uri="{BB962C8B-B14F-4D97-AF65-F5344CB8AC3E}">
        <p14:creationId xmlns:p14="http://schemas.microsoft.com/office/powerpoint/2010/main" val="6253607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to 1"/>
          <p:cNvCxnSpPr/>
          <p:nvPr/>
        </p:nvCxnSpPr>
        <p:spPr>
          <a:xfrm>
            <a:off x="0" y="1557338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tângulo 2"/>
          <p:cNvSpPr/>
          <p:nvPr/>
        </p:nvSpPr>
        <p:spPr>
          <a:xfrm>
            <a:off x="205947" y="1234171"/>
            <a:ext cx="28538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/>
              <a:t>Reunião </a:t>
            </a:r>
            <a:r>
              <a:rPr lang="pt-BR" b="1" dirty="0" err="1" smtClean="0"/>
              <a:t>Fecomércio</a:t>
            </a:r>
            <a:endParaRPr lang="pt-BR" b="1" dirty="0"/>
          </a:p>
        </p:txBody>
      </p:sp>
      <p:pic>
        <p:nvPicPr>
          <p:cNvPr id="4" name="Picture 9" descr="13914_14945_vlajka_CR_3000x20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12738"/>
            <a:ext cx="809625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Bandeira do Rio Grande do Su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332657"/>
            <a:ext cx="742615" cy="519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ângulo 5"/>
          <p:cNvSpPr/>
          <p:nvPr/>
        </p:nvSpPr>
        <p:spPr>
          <a:xfrm>
            <a:off x="230354" y="1577365"/>
            <a:ext cx="5061725" cy="51013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050" dirty="0"/>
              <a:t>A FECOMÉRCIO-RS recebeu no dia 17 de março o Embaixador da República Tcheca no Brasil, Sr. </a:t>
            </a:r>
            <a:r>
              <a:rPr lang="pt-BR" sz="1050" dirty="0" err="1"/>
              <a:t>Jirí</a:t>
            </a:r>
            <a:r>
              <a:rPr lang="pt-BR" sz="1050" dirty="0"/>
              <a:t> </a:t>
            </a:r>
            <a:r>
              <a:rPr lang="pt-BR" sz="1050" dirty="0" err="1"/>
              <a:t>Havlík</a:t>
            </a:r>
            <a:r>
              <a:rPr lang="pt-BR" sz="1050" dirty="0"/>
              <a:t> e sua comitiva.</a:t>
            </a:r>
          </a:p>
          <a:p>
            <a:pPr algn="just"/>
            <a:r>
              <a:rPr lang="pt-BR" sz="1050" dirty="0"/>
              <a:t> </a:t>
            </a:r>
          </a:p>
          <a:p>
            <a:pPr algn="just"/>
            <a:r>
              <a:rPr lang="pt-BR" sz="1050" dirty="0"/>
              <a:t>A reunião Almoço contou com a presença de 30 empresários das mais variadas áreas. </a:t>
            </a:r>
          </a:p>
          <a:p>
            <a:pPr algn="just"/>
            <a:r>
              <a:rPr lang="pt-BR" sz="1050" dirty="0"/>
              <a:t>O propósito do encontro foi o de promover o desenvolvimento do comércio exterior entre empresas brasileiras e estrangeiras, aproximando as empresas às Câmaras Bilaterais de Comércio e às representações diplomáticas comerciais,  proporcionando oportunidades para o intercâmbio de informações qualificadas.</a:t>
            </a:r>
          </a:p>
          <a:p>
            <a:pPr algn="just"/>
            <a:r>
              <a:rPr lang="pt-BR" sz="1050" dirty="0"/>
              <a:t> </a:t>
            </a:r>
          </a:p>
          <a:p>
            <a:pPr algn="just"/>
            <a:r>
              <a:rPr lang="pt-BR" sz="1050" dirty="0"/>
              <a:t>A reunião foi aberta pelo vice-presidente e coordenador do Conselho de Comércio Exterior, Arno </a:t>
            </a:r>
            <a:r>
              <a:rPr lang="pt-BR" sz="1050" dirty="0" err="1"/>
              <a:t>Gleisener</a:t>
            </a:r>
            <a:r>
              <a:rPr lang="pt-BR" sz="1050" dirty="0"/>
              <a:t>. </a:t>
            </a:r>
          </a:p>
          <a:p>
            <a:pPr algn="just"/>
            <a:r>
              <a:rPr lang="pt-BR" sz="1050" dirty="0"/>
              <a:t> </a:t>
            </a:r>
          </a:p>
          <a:p>
            <a:pPr algn="just"/>
            <a:r>
              <a:rPr lang="pt-BR" sz="1050" dirty="0"/>
              <a:t>O Economista da FECOMÉRCIO-RS Lucas </a:t>
            </a:r>
            <a:r>
              <a:rPr lang="pt-BR" sz="1050" dirty="0" err="1"/>
              <a:t>Schifino</a:t>
            </a:r>
            <a:r>
              <a:rPr lang="pt-BR" sz="1050" dirty="0"/>
              <a:t> apresentou alguns dados econômicos do estado para possíveis parcerias entre os dois países.  Ele explicou que 8,4% do valor agregado no Rio Grande do Sul estão na Agricultura e que o estado exporta em média 18,7 bilhões de dólares ao ano e importa 14,9 bilhões de dólares.</a:t>
            </a:r>
          </a:p>
          <a:p>
            <a:pPr algn="just"/>
            <a:r>
              <a:rPr lang="pt-BR" sz="1050" dirty="0"/>
              <a:t> </a:t>
            </a:r>
          </a:p>
          <a:p>
            <a:pPr algn="just"/>
            <a:r>
              <a:rPr lang="pt-BR" sz="1050" dirty="0"/>
              <a:t>O Embaixador da República Tcheca, Sr. </a:t>
            </a:r>
            <a:r>
              <a:rPr lang="pt-BR" sz="1050" dirty="0" err="1"/>
              <a:t>Jirí</a:t>
            </a:r>
            <a:r>
              <a:rPr lang="pt-BR" sz="1050" dirty="0"/>
              <a:t> </a:t>
            </a:r>
            <a:r>
              <a:rPr lang="pt-BR" sz="1050" dirty="0" err="1"/>
              <a:t>Havlík</a:t>
            </a:r>
            <a:r>
              <a:rPr lang="pt-BR" sz="1050" dirty="0"/>
              <a:t>, apresentou seu país e as oportunidades de relações comerciais, culturais e científicas dando destaque para ao programa Ciência sem Fronteiras. </a:t>
            </a:r>
          </a:p>
          <a:p>
            <a:pPr algn="just"/>
            <a:r>
              <a:rPr lang="pt-BR" sz="1050" dirty="0"/>
              <a:t> </a:t>
            </a:r>
          </a:p>
          <a:p>
            <a:pPr algn="just"/>
            <a:r>
              <a:rPr lang="cs-CZ" sz="1050" dirty="0"/>
              <a:t>O Diretor da CzechTrade, </a:t>
            </a:r>
            <a:r>
              <a:rPr lang="pt-BR" sz="1050" dirty="0"/>
              <a:t>Agência de Promoção Comercial da República Tcheca</a:t>
            </a:r>
            <a:r>
              <a:rPr lang="cs-CZ" sz="1050" dirty="0"/>
              <a:t>, Sr. Marek Zmrzlík </a:t>
            </a:r>
            <a:r>
              <a:rPr lang="pt-BR" sz="1050" dirty="0"/>
              <a:t>forneceu uma vasta gama de apoio para negócios e serviços de networking entre os empresários brasileiros e os da República Tcheca.</a:t>
            </a:r>
          </a:p>
          <a:p>
            <a:pPr algn="just"/>
            <a:r>
              <a:rPr lang="pt-BR" sz="1050" dirty="0"/>
              <a:t> </a:t>
            </a:r>
          </a:p>
          <a:p>
            <a:pPr algn="just"/>
            <a:r>
              <a:rPr lang="pt-BR" sz="1050" dirty="0"/>
              <a:t>Ao fim do evento, foi realizado um networking entre os empresários gaúchos e os representantes da República Tcheca; Embaixador da República Tcheca: Exmo. Sr. </a:t>
            </a:r>
            <a:r>
              <a:rPr lang="pt-BR" sz="1050" dirty="0" err="1"/>
              <a:t>Jiří</a:t>
            </a:r>
            <a:r>
              <a:rPr lang="pt-BR" sz="1050" dirty="0"/>
              <a:t> </a:t>
            </a:r>
            <a:r>
              <a:rPr lang="pt-BR" sz="1050" dirty="0" err="1"/>
              <a:t>Havlík</a:t>
            </a:r>
            <a:r>
              <a:rPr lang="pt-BR" sz="1050" dirty="0"/>
              <a:t>,    Cônsul-Geral da República Tcheca: Ilmo. Sr. Pavel </a:t>
            </a:r>
            <a:r>
              <a:rPr lang="pt-BR" sz="1050" dirty="0" err="1"/>
              <a:t>Procházk</a:t>
            </a:r>
            <a:r>
              <a:rPr lang="pt-BR" sz="1050" dirty="0"/>
              <a:t>, Cônsul Honorário da República Tcheca Sr. Fernando Lorenz de Azevedo e </a:t>
            </a:r>
            <a:r>
              <a:rPr lang="cs-CZ" sz="1050" dirty="0"/>
              <a:t>Sr. Marek Zmrzlík diretor da Czechtrade.</a:t>
            </a:r>
            <a:endParaRPr lang="pt-BR" sz="1050" dirty="0"/>
          </a:p>
          <a:p>
            <a:r>
              <a:rPr lang="cs-CZ" sz="1050" dirty="0"/>
              <a:t> </a:t>
            </a:r>
            <a:endParaRPr lang="pt-BR" sz="105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16"/>
          <a:stretch/>
        </p:blipFill>
        <p:spPr bwMode="auto">
          <a:xfrm>
            <a:off x="5805121" y="2060848"/>
            <a:ext cx="2816321" cy="1685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9" t="11475" r="6074" b="5372"/>
          <a:stretch/>
        </p:blipFill>
        <p:spPr bwMode="auto">
          <a:xfrm>
            <a:off x="5805122" y="4077072"/>
            <a:ext cx="2816321" cy="1962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776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025352" y="1061294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i="1" dirty="0" smtClean="0"/>
              <a:t>Agradecimentos</a:t>
            </a:r>
            <a:endParaRPr lang="pt-BR" b="1" i="1" dirty="0"/>
          </a:p>
        </p:txBody>
      </p:sp>
      <p:sp>
        <p:nvSpPr>
          <p:cNvPr id="3" name="Retângulo 2"/>
          <p:cNvSpPr/>
          <p:nvPr/>
        </p:nvSpPr>
        <p:spPr>
          <a:xfrm>
            <a:off x="1115616" y="1052736"/>
            <a:ext cx="7200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dirty="0"/>
              <a:t> </a:t>
            </a:r>
            <a:endParaRPr lang="pt-BR" sz="1600" dirty="0" smtClean="0"/>
          </a:p>
          <a:p>
            <a:pPr algn="just"/>
            <a:endParaRPr lang="pt-BR" sz="1600" dirty="0"/>
          </a:p>
          <a:p>
            <a:pPr algn="just"/>
            <a:endParaRPr lang="pt-BR" sz="1600" dirty="0" smtClean="0"/>
          </a:p>
          <a:p>
            <a:pPr algn="just"/>
            <a:endParaRPr lang="pt-BR" sz="1600" dirty="0"/>
          </a:p>
          <a:p>
            <a:pPr algn="just"/>
            <a:endParaRPr lang="pt-BR" sz="1600" dirty="0" smtClean="0"/>
          </a:p>
          <a:p>
            <a:pPr algn="just"/>
            <a:r>
              <a:rPr lang="pt-BR" sz="1600" dirty="0" smtClean="0"/>
              <a:t>"</a:t>
            </a:r>
            <a:r>
              <a:rPr lang="pt-BR" sz="1600" dirty="0"/>
              <a:t>Sejamos sempre otimistas, mesmo que as circunstâncias nos sejam desfavoráveis. O otimismo, que é alegria íntima, serena e inalterável, é uma expressão natural da divina luz que nos ilumina as almas. Lembremo-nos de que nenhuma coisa tem verdadeiro valor em si mesma, porém que o valor dela depende da nossa maneira de considerá-la e usá-la ; e que não há coisa mais valorosa para nós, isto é, para nossa alma, do que a paz do espírito, porque quando a nossa mente está tranquila, reflete em si tudo que nos é necessário saber e possuir. E, com pensamentos concentrados nas forças divinas, pronunciemos as palavras de pedido, ou de agradecimento, e seremos ouvidos por </a:t>
            </a:r>
            <a:r>
              <a:rPr lang="pt-BR" sz="1600" dirty="0" smtClean="0"/>
              <a:t>Deus”.</a:t>
            </a:r>
          </a:p>
          <a:p>
            <a:r>
              <a:rPr lang="pt-BR" sz="1600" dirty="0" smtClean="0"/>
              <a:t>                                                                                           </a:t>
            </a:r>
            <a:r>
              <a:rPr lang="pt-BR" sz="1400" b="1" dirty="0" smtClean="0"/>
              <a:t>Professor Francisco Valdomiro Lorenz</a:t>
            </a:r>
            <a:endParaRPr lang="pt-BR" sz="1400" b="1" dirty="0"/>
          </a:p>
        </p:txBody>
      </p:sp>
      <p:cxnSp>
        <p:nvCxnSpPr>
          <p:cNvPr id="4" name="Conector reto 3"/>
          <p:cNvCxnSpPr/>
          <p:nvPr/>
        </p:nvCxnSpPr>
        <p:spPr>
          <a:xfrm>
            <a:off x="0" y="1557338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9" descr="13914_14945_vlajka_CR_3000x20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12738"/>
            <a:ext cx="809625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Bandeira do Rio Grande do Su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332657"/>
            <a:ext cx="742615" cy="519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5853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to 2"/>
          <p:cNvCxnSpPr/>
          <p:nvPr/>
        </p:nvCxnSpPr>
        <p:spPr>
          <a:xfrm>
            <a:off x="0" y="1557338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9" descr="13914_14945_vlajka_CR_3000x20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12738"/>
            <a:ext cx="809625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Bandeira do Rio Grande do Su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332657"/>
            <a:ext cx="742615" cy="519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ângulo 5"/>
          <p:cNvSpPr/>
          <p:nvPr/>
        </p:nvSpPr>
        <p:spPr>
          <a:xfrm>
            <a:off x="323528" y="994856"/>
            <a:ext cx="8424936" cy="5678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1100" b="1" dirty="0" smtClean="0"/>
          </a:p>
          <a:p>
            <a:r>
              <a:rPr lang="pt-BR" b="1" dirty="0" smtClean="0"/>
              <a:t>AGENDA DO EMBAIXADOR E COMITIVA DA REPÚBLICA TCHECA EM </a:t>
            </a:r>
            <a:r>
              <a:rPr lang="pt-BR" b="1" dirty="0"/>
              <a:t>PORTO ALEGRE</a:t>
            </a:r>
            <a:r>
              <a:rPr lang="pt-BR" b="1" dirty="0" smtClean="0"/>
              <a:t> </a:t>
            </a:r>
          </a:p>
          <a:p>
            <a:endParaRPr lang="pt-BR" sz="1400" dirty="0"/>
          </a:p>
          <a:p>
            <a:endParaRPr lang="pt-BR" sz="1200" b="1" dirty="0" smtClean="0"/>
          </a:p>
          <a:p>
            <a:r>
              <a:rPr lang="pt-BR" sz="1200" b="1" dirty="0" smtClean="0"/>
              <a:t>15/03 </a:t>
            </a:r>
            <a:r>
              <a:rPr lang="pt-BR" sz="1200" b="1" dirty="0"/>
              <a:t>Domingo</a:t>
            </a:r>
            <a:endParaRPr lang="pt-BR" sz="1200" dirty="0"/>
          </a:p>
          <a:p>
            <a:r>
              <a:rPr lang="pt-BR" sz="1200" dirty="0"/>
              <a:t>11:47 - Sr. Fernando buscara no aeroporto os Srs. Embaixador e Cônsul Geral, logo após </a:t>
            </a:r>
            <a:r>
              <a:rPr lang="pt-BR" sz="1200" dirty="0" smtClean="0"/>
              <a:t>seguiram </a:t>
            </a:r>
            <a:r>
              <a:rPr lang="pt-BR" sz="1200" dirty="0"/>
              <a:t>viagem a Cidade de Nova Petrópolis </a:t>
            </a:r>
          </a:p>
          <a:p>
            <a:pPr lvl="0"/>
            <a:r>
              <a:rPr lang="pt-BR" sz="1000" dirty="0">
                <a:solidFill>
                  <a:schemeClr val="accent1">
                    <a:lumMod val="75000"/>
                  </a:schemeClr>
                </a:solidFill>
              </a:rPr>
              <a:t>Sr. Pavel Chegará no voo nº  1204 – GOL (chegada 11:47)</a:t>
            </a:r>
          </a:p>
          <a:p>
            <a:pPr lvl="0"/>
            <a:r>
              <a:rPr lang="pt-BR" sz="1000" dirty="0">
                <a:solidFill>
                  <a:schemeClr val="accent1">
                    <a:lumMod val="75000"/>
                  </a:schemeClr>
                </a:solidFill>
              </a:rPr>
              <a:t>Sr. Jiri chegará no voo nº  1234 – GOL (chegada 12:04</a:t>
            </a:r>
            <a:r>
              <a:rPr lang="pt-BR" sz="1200" dirty="0" smtClean="0"/>
              <a:t>)</a:t>
            </a:r>
            <a:endParaRPr lang="pt-BR" sz="1200" dirty="0"/>
          </a:p>
          <a:p>
            <a:r>
              <a:rPr lang="pt-BR" sz="1200" dirty="0"/>
              <a:t>15:00 – Previsão de chegada no hotel Nova </a:t>
            </a:r>
            <a:r>
              <a:rPr lang="pt-BR" sz="1200" dirty="0" err="1"/>
              <a:t>Petropólis</a:t>
            </a:r>
            <a:r>
              <a:rPr lang="pt-BR" sz="1200" dirty="0"/>
              <a:t> (Sr. Nestor José </a:t>
            </a:r>
            <a:r>
              <a:rPr lang="pt-BR" sz="1200" dirty="0" err="1"/>
              <a:t>Grings</a:t>
            </a:r>
            <a:r>
              <a:rPr lang="pt-BR" sz="1200" dirty="0"/>
              <a:t>) esta esperando para recepciona-los no hotel</a:t>
            </a:r>
            <a:r>
              <a:rPr lang="pt-BR" sz="1200" dirty="0" smtClean="0"/>
              <a:t>.</a:t>
            </a:r>
            <a:endParaRPr lang="pt-BR" sz="1200" dirty="0"/>
          </a:p>
          <a:p>
            <a:r>
              <a:rPr lang="pt-BR" sz="1200" dirty="0"/>
              <a:t>18:00 – Recital Jan </a:t>
            </a:r>
            <a:r>
              <a:rPr lang="pt-BR" sz="1200" dirty="0" err="1"/>
              <a:t>Zalud</a:t>
            </a:r>
            <a:r>
              <a:rPr lang="pt-BR" sz="1200" dirty="0"/>
              <a:t> em uma Igreja local em Nova Petrópolis</a:t>
            </a:r>
          </a:p>
          <a:p>
            <a:r>
              <a:rPr lang="pt-BR" sz="1200" dirty="0"/>
              <a:t> </a:t>
            </a:r>
          </a:p>
          <a:p>
            <a:r>
              <a:rPr lang="pt-BR" sz="1200" b="1" dirty="0"/>
              <a:t>16/03 Segunda-Feira</a:t>
            </a:r>
            <a:endParaRPr lang="pt-BR" sz="1200" dirty="0"/>
          </a:p>
          <a:p>
            <a:r>
              <a:rPr lang="pt-BR" sz="1200" dirty="0"/>
              <a:t>08:30 – Saída de Nova Petrópolis Rumo a cidade de Harmonia</a:t>
            </a:r>
          </a:p>
          <a:p>
            <a:r>
              <a:rPr lang="pt-BR" sz="1200" dirty="0"/>
              <a:t>14:00 – Chegada no Hotel Plaza São Rafael</a:t>
            </a:r>
          </a:p>
          <a:p>
            <a:r>
              <a:rPr lang="pt-BR" sz="1200" dirty="0"/>
              <a:t>17:00 – Sr. Pavel terá um breve encontro com os representantes da Associação Cultural Tcheca</a:t>
            </a:r>
          </a:p>
          <a:p>
            <a:r>
              <a:rPr lang="pt-BR" sz="1200" dirty="0"/>
              <a:t>18:00 – Saída do hotel Plaza São Rafael para recital de Jan </a:t>
            </a:r>
            <a:r>
              <a:rPr lang="pt-BR" sz="1200" dirty="0" err="1"/>
              <a:t>Zalud</a:t>
            </a:r>
            <a:endParaRPr lang="pt-BR" sz="1200" dirty="0"/>
          </a:p>
          <a:p>
            <a:r>
              <a:rPr lang="pt-BR" sz="1200" dirty="0"/>
              <a:t>21:30 – Jantar </a:t>
            </a:r>
          </a:p>
          <a:p>
            <a:endParaRPr lang="pt-BR" sz="1100" dirty="0"/>
          </a:p>
          <a:p>
            <a:r>
              <a:rPr lang="pt-BR" sz="1100" b="1" dirty="0" smtClean="0"/>
              <a:t>17/03 </a:t>
            </a:r>
            <a:r>
              <a:rPr lang="pt-BR" sz="1100" b="1" dirty="0"/>
              <a:t>Terça-Feira</a:t>
            </a:r>
            <a:endParaRPr lang="pt-BR" sz="1100" dirty="0"/>
          </a:p>
          <a:p>
            <a:r>
              <a:rPr lang="pt-BR" sz="1100" dirty="0" smtClean="0"/>
              <a:t>06:00 - Saída </a:t>
            </a:r>
            <a:r>
              <a:rPr lang="pt-BR" sz="1100" dirty="0"/>
              <a:t>de Jan </a:t>
            </a:r>
            <a:r>
              <a:rPr lang="pt-BR" sz="1100" dirty="0" err="1"/>
              <a:t>Zalud</a:t>
            </a:r>
            <a:r>
              <a:rPr lang="pt-BR" sz="1100" dirty="0"/>
              <a:t> do hotel para o aeroporto, </a:t>
            </a:r>
            <a:r>
              <a:rPr lang="pt-BR" sz="1100" dirty="0" err="1"/>
              <a:t>vôo</a:t>
            </a:r>
            <a:r>
              <a:rPr lang="pt-BR" sz="1100" dirty="0"/>
              <a:t> G3 2026 às 7:37</a:t>
            </a:r>
          </a:p>
          <a:p>
            <a:r>
              <a:rPr lang="pt-BR" sz="1100" dirty="0"/>
              <a:t>8:30 – Visita ao Diaglaser</a:t>
            </a:r>
          </a:p>
          <a:p>
            <a:r>
              <a:rPr lang="pt-BR" sz="1100" dirty="0"/>
              <a:t>09:45 – Visita à Rede Pampa de Comunicações </a:t>
            </a:r>
            <a:r>
              <a:rPr lang="pt-BR" sz="1000" dirty="0">
                <a:solidFill>
                  <a:schemeClr val="accent1">
                    <a:lumMod val="75000"/>
                  </a:schemeClr>
                </a:solidFill>
              </a:rPr>
              <a:t>(Compõem a Rede Pampa 01 canal de TV, 01 Jornal e 12 rádios)</a:t>
            </a:r>
          </a:p>
          <a:p>
            <a:pPr lvl="0"/>
            <a:r>
              <a:rPr lang="pt-BR" sz="1000" dirty="0" smtClean="0">
                <a:solidFill>
                  <a:schemeClr val="accent1">
                    <a:lumMod val="75000"/>
                  </a:schemeClr>
                </a:solidFill>
              </a:rPr>
              <a:t>                Sr</a:t>
            </a:r>
            <a:r>
              <a:rPr lang="pt-BR" sz="1000" dirty="0">
                <a:solidFill>
                  <a:schemeClr val="accent1">
                    <a:lumMod val="75000"/>
                  </a:schemeClr>
                </a:solidFill>
              </a:rPr>
              <a:t>. Paulo Sergio Pinto – Vice-Presidente</a:t>
            </a:r>
          </a:p>
          <a:p>
            <a:r>
              <a:rPr lang="pt-BR" sz="1100" dirty="0"/>
              <a:t>10:45 – Visita ao Grupo RBS </a:t>
            </a:r>
            <a:r>
              <a:rPr lang="pt-BR" sz="1000" dirty="0">
                <a:solidFill>
                  <a:schemeClr val="accent1">
                    <a:lumMod val="75000"/>
                  </a:schemeClr>
                </a:solidFill>
              </a:rPr>
              <a:t>(sucursal da Rede Globo no RS)</a:t>
            </a:r>
          </a:p>
          <a:p>
            <a:pPr lvl="0"/>
            <a:r>
              <a:rPr lang="pt-BR" sz="1100" dirty="0" smtClean="0"/>
              <a:t>               </a:t>
            </a:r>
            <a:r>
              <a:rPr lang="pt-BR" sz="1000" dirty="0" smtClean="0">
                <a:solidFill>
                  <a:schemeClr val="accent1">
                    <a:lumMod val="75000"/>
                  </a:schemeClr>
                </a:solidFill>
              </a:rPr>
              <a:t>Luiz </a:t>
            </a:r>
            <a:r>
              <a:rPr lang="pt-BR" sz="1000" dirty="0" err="1">
                <a:solidFill>
                  <a:schemeClr val="accent1">
                    <a:lumMod val="75000"/>
                  </a:schemeClr>
                </a:solidFill>
              </a:rPr>
              <a:t>Araujo</a:t>
            </a:r>
            <a:r>
              <a:rPr lang="pt-BR" sz="1000" dirty="0">
                <a:solidFill>
                  <a:schemeClr val="accent1">
                    <a:lumMod val="75000"/>
                  </a:schemeClr>
                </a:solidFill>
              </a:rPr>
              <a:t> – Editor</a:t>
            </a:r>
          </a:p>
          <a:p>
            <a:endParaRPr lang="pt-BR" sz="1100" dirty="0" smtClean="0"/>
          </a:p>
          <a:p>
            <a:endParaRPr lang="pt-BR" sz="1100" dirty="0"/>
          </a:p>
          <a:p>
            <a:endParaRPr lang="pt-BR" sz="1100" dirty="0" smtClean="0"/>
          </a:p>
          <a:p>
            <a:endParaRPr lang="pt-BR" sz="1100" dirty="0"/>
          </a:p>
          <a:p>
            <a:endParaRPr lang="pt-BR" sz="1100" dirty="0"/>
          </a:p>
        </p:txBody>
      </p:sp>
    </p:spTree>
    <p:extLst>
      <p:ext uri="{BB962C8B-B14F-4D97-AF65-F5344CB8AC3E}">
        <p14:creationId xmlns:p14="http://schemas.microsoft.com/office/powerpoint/2010/main" val="32799267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51520" y="1124744"/>
            <a:ext cx="864096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/>
              <a:t>AGENDA DO EMBAIXADOR E COMITIVA DA REPÚBLICA TCHECA EM PORTO ALEGRE </a:t>
            </a:r>
            <a:endParaRPr lang="pt-BR" dirty="0" smtClean="0"/>
          </a:p>
          <a:p>
            <a:endParaRPr lang="pt-BR" b="1" dirty="0"/>
          </a:p>
          <a:p>
            <a:endParaRPr lang="pt-BR" sz="1200" b="1" dirty="0" smtClean="0"/>
          </a:p>
          <a:p>
            <a:r>
              <a:rPr lang="pt-BR" sz="1200" b="1" dirty="0" smtClean="0"/>
              <a:t>17/03 </a:t>
            </a:r>
            <a:r>
              <a:rPr lang="pt-BR" sz="1200" b="1" dirty="0"/>
              <a:t>Terça-Feira</a:t>
            </a:r>
            <a:endParaRPr lang="pt-BR" sz="1200" dirty="0"/>
          </a:p>
          <a:p>
            <a:pPr>
              <a:lnSpc>
                <a:spcPct val="150000"/>
              </a:lnSpc>
            </a:pPr>
            <a:r>
              <a:rPr lang="pt-BR" sz="1200" dirty="0" smtClean="0"/>
              <a:t>12:00 </a:t>
            </a:r>
            <a:r>
              <a:rPr lang="pt-BR" sz="1200" dirty="0"/>
              <a:t>– Almoço </a:t>
            </a:r>
            <a:r>
              <a:rPr lang="pt-BR" sz="1200" dirty="0" err="1"/>
              <a:t>Fecomércio</a:t>
            </a:r>
            <a:endParaRPr lang="pt-BR" sz="1200" dirty="0"/>
          </a:p>
          <a:p>
            <a:r>
              <a:rPr lang="pt-BR" sz="1000" dirty="0">
                <a:solidFill>
                  <a:schemeClr val="accent1">
                    <a:lumMod val="75000"/>
                  </a:schemeClr>
                </a:solidFill>
              </a:rPr>
              <a:t>Principais Convidados e sua representatividade no Estado do RS:</a:t>
            </a:r>
          </a:p>
          <a:p>
            <a:pPr lvl="0"/>
            <a:r>
              <a:rPr lang="pt-BR" sz="1000" dirty="0">
                <a:solidFill>
                  <a:schemeClr val="accent1">
                    <a:lumMod val="75000"/>
                  </a:schemeClr>
                </a:solidFill>
              </a:rPr>
              <a:t>      Embaixador da República Tcheca: Exmo. Sr. </a:t>
            </a:r>
            <a:r>
              <a:rPr lang="pt-BR" sz="1000" dirty="0" err="1">
                <a:solidFill>
                  <a:schemeClr val="accent1">
                    <a:lumMod val="75000"/>
                  </a:schemeClr>
                </a:solidFill>
              </a:rPr>
              <a:t>Jiří</a:t>
            </a:r>
            <a:r>
              <a:rPr lang="pt-BR" sz="1000" dirty="0">
                <a:solidFill>
                  <a:schemeClr val="accent1">
                    <a:lumMod val="75000"/>
                  </a:schemeClr>
                </a:solidFill>
              </a:rPr>
              <a:t> </a:t>
            </a:r>
            <a:r>
              <a:rPr lang="pt-BR" sz="1000" dirty="0" err="1">
                <a:solidFill>
                  <a:schemeClr val="accent1">
                    <a:lumMod val="75000"/>
                  </a:schemeClr>
                </a:solidFill>
              </a:rPr>
              <a:t>Havlík</a:t>
            </a:r>
            <a:endParaRPr lang="pt-BR" sz="1000" dirty="0">
              <a:solidFill>
                <a:schemeClr val="accent1">
                  <a:lumMod val="75000"/>
                </a:schemeClr>
              </a:solidFill>
            </a:endParaRPr>
          </a:p>
          <a:p>
            <a:pPr lvl="0"/>
            <a:r>
              <a:rPr lang="pt-BR" sz="1000" dirty="0">
                <a:solidFill>
                  <a:schemeClr val="accent1">
                    <a:lumMod val="75000"/>
                  </a:schemeClr>
                </a:solidFill>
              </a:rPr>
              <a:t>       Cônsul-Geral da República Tcheca: </a:t>
            </a:r>
            <a:r>
              <a:rPr lang="pt-BR" sz="1000" dirty="0" err="1">
                <a:solidFill>
                  <a:schemeClr val="accent1">
                    <a:lumMod val="75000"/>
                  </a:schemeClr>
                </a:solidFill>
              </a:rPr>
              <a:t>Ilmo.Sr</a:t>
            </a:r>
            <a:r>
              <a:rPr lang="pt-BR" sz="1000" dirty="0">
                <a:solidFill>
                  <a:schemeClr val="accent1">
                    <a:lumMod val="75000"/>
                  </a:schemeClr>
                </a:solidFill>
              </a:rPr>
              <a:t>. Pavel </a:t>
            </a:r>
            <a:r>
              <a:rPr lang="pt-BR" sz="1000" dirty="0" err="1">
                <a:solidFill>
                  <a:schemeClr val="accent1">
                    <a:lumMod val="75000"/>
                  </a:schemeClr>
                </a:solidFill>
              </a:rPr>
              <a:t>Procházka</a:t>
            </a:r>
            <a:endParaRPr lang="pt-BR" sz="1000" dirty="0">
              <a:solidFill>
                <a:schemeClr val="accent1">
                  <a:lumMod val="75000"/>
                </a:schemeClr>
              </a:solidFill>
            </a:endParaRPr>
          </a:p>
          <a:p>
            <a:pPr lvl="0"/>
            <a:r>
              <a:rPr lang="pt-BR" sz="1000" dirty="0">
                <a:solidFill>
                  <a:schemeClr val="accent1">
                    <a:lumMod val="75000"/>
                  </a:schemeClr>
                </a:solidFill>
              </a:rPr>
              <a:t>       Presidente da empresa Diaglaser: Sr. Fernando Lorenz de Azevedo.</a:t>
            </a:r>
          </a:p>
          <a:p>
            <a:pPr lvl="0"/>
            <a:r>
              <a:rPr lang="pt-BR" sz="1000" dirty="0">
                <a:solidFill>
                  <a:schemeClr val="accent1">
                    <a:lumMod val="75000"/>
                  </a:schemeClr>
                </a:solidFill>
              </a:rPr>
              <a:t>       Arno Gleisner- Vice Presidente e Coordenador do Conselho de Comércio Exterior da </a:t>
            </a:r>
            <a:r>
              <a:rPr lang="pt-BR" sz="1000" dirty="0" err="1">
                <a:solidFill>
                  <a:schemeClr val="accent1">
                    <a:lumMod val="75000"/>
                  </a:schemeClr>
                </a:solidFill>
              </a:rPr>
              <a:t>Fecomércio</a:t>
            </a:r>
            <a:r>
              <a:rPr lang="pt-BR" sz="1000" dirty="0">
                <a:solidFill>
                  <a:schemeClr val="accent1">
                    <a:lumMod val="75000"/>
                  </a:schemeClr>
                </a:solidFill>
              </a:rPr>
              <a:t>-RS</a:t>
            </a:r>
          </a:p>
          <a:p>
            <a:pPr lvl="0"/>
            <a:r>
              <a:rPr lang="pt-BR" sz="1000" dirty="0">
                <a:solidFill>
                  <a:schemeClr val="accent1">
                    <a:lumMod val="75000"/>
                  </a:schemeClr>
                </a:solidFill>
              </a:rPr>
              <a:t>       </a:t>
            </a:r>
            <a:r>
              <a:rPr lang="pt-BR" sz="1000" dirty="0" err="1">
                <a:solidFill>
                  <a:schemeClr val="accent1">
                    <a:lumMod val="75000"/>
                  </a:schemeClr>
                </a:solidFill>
              </a:rPr>
              <a:t>Levino</a:t>
            </a:r>
            <a:r>
              <a:rPr lang="pt-BR" sz="1000" dirty="0">
                <a:solidFill>
                  <a:schemeClr val="accent1">
                    <a:lumMod val="75000"/>
                  </a:schemeClr>
                </a:solidFill>
              </a:rPr>
              <a:t> Crestani- VP Financeiro e Vice Coordenador do Conselho de Comércio Exterior da </a:t>
            </a:r>
            <a:r>
              <a:rPr lang="pt-BR" sz="1000" dirty="0" err="1">
                <a:solidFill>
                  <a:schemeClr val="accent1">
                    <a:lumMod val="75000"/>
                  </a:schemeClr>
                </a:solidFill>
              </a:rPr>
              <a:t>Fecomércio</a:t>
            </a:r>
            <a:r>
              <a:rPr lang="pt-BR" sz="1000" dirty="0">
                <a:solidFill>
                  <a:schemeClr val="accent1">
                    <a:lumMod val="75000"/>
                  </a:schemeClr>
                </a:solidFill>
              </a:rPr>
              <a:t>-RS</a:t>
            </a:r>
          </a:p>
          <a:p>
            <a:pPr lvl="0"/>
            <a:r>
              <a:rPr lang="pt-BR" sz="1000" dirty="0">
                <a:solidFill>
                  <a:schemeClr val="accent1">
                    <a:lumMod val="75000"/>
                  </a:schemeClr>
                </a:solidFill>
              </a:rPr>
              <a:t>       </a:t>
            </a:r>
            <a:r>
              <a:rPr lang="pt-BR" sz="1000" dirty="0" err="1">
                <a:solidFill>
                  <a:schemeClr val="accent1">
                    <a:lumMod val="75000"/>
                  </a:schemeClr>
                </a:solidFill>
              </a:rPr>
              <a:t>Dilmar</a:t>
            </a:r>
            <a:r>
              <a:rPr lang="pt-BR" sz="1000" dirty="0">
                <a:solidFill>
                  <a:schemeClr val="accent1">
                    <a:lumMod val="75000"/>
                  </a:schemeClr>
                </a:solidFill>
              </a:rPr>
              <a:t> Portela – Coordenador da Assessoria de Relações Consulares e Diplomáticas do Governo do Estado.</a:t>
            </a:r>
          </a:p>
          <a:p>
            <a:pPr lvl="0"/>
            <a:r>
              <a:rPr lang="pt-BR" sz="1000" dirty="0">
                <a:solidFill>
                  <a:schemeClr val="accent1">
                    <a:lumMod val="75000"/>
                  </a:schemeClr>
                </a:solidFill>
              </a:rPr>
              <a:t>       Fábio Branco- Secretário de Desenvolvimento do Estado.</a:t>
            </a:r>
          </a:p>
          <a:p>
            <a:pPr lvl="0"/>
            <a:r>
              <a:rPr lang="pt-BR" sz="1000" dirty="0">
                <a:solidFill>
                  <a:schemeClr val="accent1">
                    <a:lumMod val="75000"/>
                  </a:schemeClr>
                </a:solidFill>
              </a:rPr>
              <a:t>       Lucas </a:t>
            </a:r>
            <a:r>
              <a:rPr lang="pt-BR" sz="1000" dirty="0" err="1">
                <a:solidFill>
                  <a:schemeClr val="accent1">
                    <a:lumMod val="75000"/>
                  </a:schemeClr>
                </a:solidFill>
              </a:rPr>
              <a:t>Schifino</a:t>
            </a:r>
            <a:r>
              <a:rPr lang="pt-BR" sz="1000" dirty="0">
                <a:solidFill>
                  <a:schemeClr val="accent1">
                    <a:lumMod val="75000"/>
                  </a:schemeClr>
                </a:solidFill>
              </a:rPr>
              <a:t> – Economista da </a:t>
            </a:r>
            <a:r>
              <a:rPr lang="pt-BR" sz="1000" dirty="0" err="1">
                <a:solidFill>
                  <a:schemeClr val="accent1">
                    <a:lumMod val="75000"/>
                  </a:schemeClr>
                </a:solidFill>
              </a:rPr>
              <a:t>Fecomércio</a:t>
            </a:r>
            <a:r>
              <a:rPr lang="pt-BR" sz="1000" dirty="0">
                <a:solidFill>
                  <a:schemeClr val="accent1">
                    <a:lumMod val="75000"/>
                  </a:schemeClr>
                </a:solidFill>
              </a:rPr>
              <a:t>-RS</a:t>
            </a:r>
          </a:p>
          <a:p>
            <a:pPr lvl="0"/>
            <a:r>
              <a:rPr lang="pt-BR" sz="1000" dirty="0">
                <a:solidFill>
                  <a:schemeClr val="accent1">
                    <a:lumMod val="75000"/>
                  </a:schemeClr>
                </a:solidFill>
              </a:rPr>
              <a:t>     </a:t>
            </a:r>
            <a:r>
              <a:rPr lang="pt-BR" sz="1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pt-BR" sz="1000" dirty="0">
                <a:solidFill>
                  <a:schemeClr val="accent1">
                    <a:lumMod val="75000"/>
                  </a:schemeClr>
                </a:solidFill>
              </a:rPr>
              <a:t> Roberto </a:t>
            </a:r>
            <a:r>
              <a:rPr lang="pt-BR" sz="1000" dirty="0" err="1">
                <a:solidFill>
                  <a:schemeClr val="accent1">
                    <a:lumMod val="75000"/>
                  </a:schemeClr>
                </a:solidFill>
              </a:rPr>
              <a:t>Sarquis</a:t>
            </a:r>
            <a:r>
              <a:rPr lang="pt-BR" sz="1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pt-BR" sz="1000" dirty="0" err="1">
                <a:solidFill>
                  <a:schemeClr val="accent1">
                    <a:lumMod val="75000"/>
                  </a:schemeClr>
                </a:solidFill>
              </a:rPr>
              <a:t>Berte</a:t>
            </a:r>
            <a:r>
              <a:rPr lang="pt-BR" sz="1000" dirty="0">
                <a:solidFill>
                  <a:schemeClr val="accent1">
                    <a:lumMod val="75000"/>
                  </a:schemeClr>
                </a:solidFill>
              </a:rPr>
              <a:t> - Gerente do Núcleo de Educação Profissional – Senac</a:t>
            </a:r>
          </a:p>
          <a:p>
            <a:pPr lvl="0"/>
            <a:r>
              <a:rPr lang="pt-BR" sz="1000" dirty="0">
                <a:solidFill>
                  <a:schemeClr val="accent1">
                    <a:lumMod val="75000"/>
                  </a:schemeClr>
                </a:solidFill>
              </a:rPr>
              <a:t>       Maurício de Souza –  Executivo de Negócios da South Service</a:t>
            </a:r>
          </a:p>
          <a:p>
            <a:pPr lvl="0"/>
            <a:r>
              <a:rPr lang="pt-BR" sz="1000" dirty="0">
                <a:solidFill>
                  <a:schemeClr val="accent1">
                    <a:lumMod val="75000"/>
                  </a:schemeClr>
                </a:solidFill>
              </a:rPr>
              <a:t>       Cristiano Renner  - </a:t>
            </a:r>
            <a:r>
              <a:rPr lang="pt-BR" sz="1000" dirty="0" err="1">
                <a:solidFill>
                  <a:schemeClr val="accent1">
                    <a:lumMod val="75000"/>
                  </a:schemeClr>
                </a:solidFill>
              </a:rPr>
              <a:t>Ex-proprietário</a:t>
            </a:r>
            <a:r>
              <a:rPr lang="pt-BR" sz="1000" dirty="0">
                <a:solidFill>
                  <a:schemeClr val="accent1">
                    <a:lumMod val="75000"/>
                  </a:schemeClr>
                </a:solidFill>
              </a:rPr>
              <a:t> do Grupo Renner  (maior rede de lojas de vestuário do Estado do RS, vendida para o grupo </a:t>
            </a:r>
            <a:r>
              <a:rPr lang="pt-BR" sz="1000" dirty="0" err="1">
                <a:solidFill>
                  <a:schemeClr val="accent1">
                    <a:lumMod val="75000"/>
                  </a:schemeClr>
                </a:solidFill>
              </a:rPr>
              <a:t>JCPeney</a:t>
            </a:r>
            <a:r>
              <a:rPr lang="pt-BR" sz="1000" dirty="0">
                <a:solidFill>
                  <a:schemeClr val="accent1">
                    <a:lumMod val="75000"/>
                  </a:schemeClr>
                </a:solidFill>
              </a:rPr>
              <a:t> Americano)</a:t>
            </a:r>
          </a:p>
          <a:p>
            <a:pPr lvl="0"/>
            <a:r>
              <a:rPr lang="pt-BR" sz="1000" dirty="0">
                <a:solidFill>
                  <a:schemeClr val="accent1">
                    <a:lumMod val="75000"/>
                  </a:schemeClr>
                </a:solidFill>
              </a:rPr>
              <a:t>       Luiz Carlos </a:t>
            </a:r>
            <a:r>
              <a:rPr lang="pt-BR" sz="1000" dirty="0" err="1">
                <a:solidFill>
                  <a:schemeClr val="accent1">
                    <a:lumMod val="75000"/>
                  </a:schemeClr>
                </a:solidFill>
              </a:rPr>
              <a:t>Lora</a:t>
            </a:r>
            <a:r>
              <a:rPr lang="pt-BR" sz="1000" dirty="0">
                <a:solidFill>
                  <a:schemeClr val="accent1">
                    <a:lumMod val="75000"/>
                  </a:schemeClr>
                </a:solidFill>
              </a:rPr>
              <a:t> – Gerente Comercial do Grupo Zaffari (maior rede de supermercados do Estado do RS)</a:t>
            </a:r>
          </a:p>
          <a:p>
            <a:pPr lvl="0"/>
            <a:r>
              <a:rPr lang="pt-BR" sz="1000" dirty="0">
                <a:solidFill>
                  <a:schemeClr val="accent1">
                    <a:lumMod val="75000"/>
                  </a:schemeClr>
                </a:solidFill>
              </a:rPr>
              <a:t>       Jader </a:t>
            </a:r>
            <a:r>
              <a:rPr lang="pt-BR" sz="1000" dirty="0" err="1">
                <a:solidFill>
                  <a:schemeClr val="accent1">
                    <a:lumMod val="75000"/>
                  </a:schemeClr>
                </a:solidFill>
              </a:rPr>
              <a:t>Teitelbaum</a:t>
            </a:r>
            <a:r>
              <a:rPr lang="pt-BR" sz="1000" dirty="0">
                <a:solidFill>
                  <a:schemeClr val="accent1">
                    <a:lumMod val="75000"/>
                  </a:schemeClr>
                </a:solidFill>
              </a:rPr>
              <a:t> – Diretor da </a:t>
            </a:r>
            <a:r>
              <a:rPr lang="pt-BR" sz="1000" dirty="0" err="1">
                <a:solidFill>
                  <a:schemeClr val="accent1">
                    <a:lumMod val="75000"/>
                  </a:schemeClr>
                </a:solidFill>
              </a:rPr>
              <a:t>Joal</a:t>
            </a:r>
            <a:r>
              <a:rPr lang="pt-BR" sz="1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pt-BR" sz="1000" dirty="0" err="1">
                <a:solidFill>
                  <a:schemeClr val="accent1">
                    <a:lumMod val="75000"/>
                  </a:schemeClr>
                </a:solidFill>
              </a:rPr>
              <a:t>Teitelbaum</a:t>
            </a:r>
            <a:r>
              <a:rPr lang="pt-BR" sz="1000" dirty="0">
                <a:solidFill>
                  <a:schemeClr val="accent1">
                    <a:lumMod val="75000"/>
                  </a:schemeClr>
                </a:solidFill>
              </a:rPr>
              <a:t> (grupo de destaque no setor construtivo do Estado do RS)</a:t>
            </a:r>
          </a:p>
          <a:p>
            <a:pPr lvl="0"/>
            <a:r>
              <a:rPr lang="pt-BR" sz="1000" dirty="0">
                <a:solidFill>
                  <a:schemeClr val="accent1">
                    <a:lumMod val="75000"/>
                  </a:schemeClr>
                </a:solidFill>
              </a:rPr>
              <a:t>       Adonis Osellame – Diretor da Corretora de Seguros Osellame</a:t>
            </a:r>
          </a:p>
          <a:p>
            <a:pPr lvl="0"/>
            <a:r>
              <a:rPr lang="pt-BR" sz="1000" dirty="0">
                <a:solidFill>
                  <a:schemeClr val="accent1">
                    <a:lumMod val="75000"/>
                  </a:schemeClr>
                </a:solidFill>
              </a:rPr>
              <a:t>       Marek </a:t>
            </a:r>
            <a:r>
              <a:rPr lang="pt-BR" sz="1000" dirty="0" err="1">
                <a:solidFill>
                  <a:schemeClr val="accent1">
                    <a:lumMod val="75000"/>
                  </a:schemeClr>
                </a:solidFill>
              </a:rPr>
              <a:t>Zmrzlík</a:t>
            </a:r>
            <a:r>
              <a:rPr lang="pt-BR" sz="1000" dirty="0">
                <a:solidFill>
                  <a:schemeClr val="accent1">
                    <a:lumMod val="75000"/>
                  </a:schemeClr>
                </a:solidFill>
              </a:rPr>
              <a:t> – Diretor da </a:t>
            </a:r>
            <a:r>
              <a:rPr lang="pt-BR" sz="1000" dirty="0" err="1">
                <a:solidFill>
                  <a:schemeClr val="accent1">
                    <a:lumMod val="75000"/>
                  </a:schemeClr>
                </a:solidFill>
              </a:rPr>
              <a:t>CzechTrade</a:t>
            </a:r>
            <a:r>
              <a:rPr lang="pt-BR" sz="1000" dirty="0">
                <a:solidFill>
                  <a:schemeClr val="accent1">
                    <a:lumMod val="75000"/>
                  </a:schemeClr>
                </a:solidFill>
              </a:rPr>
              <a:t> / São Paulo</a:t>
            </a:r>
          </a:p>
          <a:p>
            <a:pPr lvl="0"/>
            <a:r>
              <a:rPr lang="pt-BR" sz="1000" dirty="0">
                <a:solidFill>
                  <a:schemeClr val="accent1">
                    <a:lumMod val="75000"/>
                  </a:schemeClr>
                </a:solidFill>
              </a:rPr>
              <a:t>       Outros convidados também estarão </a:t>
            </a:r>
            <a:r>
              <a:rPr lang="pt-BR" sz="1000" dirty="0" err="1" smtClean="0">
                <a:solidFill>
                  <a:schemeClr val="accent1">
                    <a:lumMod val="75000"/>
                  </a:schemeClr>
                </a:solidFill>
              </a:rPr>
              <a:t>presentees</a:t>
            </a:r>
            <a:endParaRPr lang="pt-BR" sz="1200" dirty="0"/>
          </a:p>
          <a:p>
            <a:r>
              <a:rPr lang="pt-BR" sz="1200" dirty="0"/>
              <a:t>16:00 – Saída para Aeroporto</a:t>
            </a:r>
          </a:p>
          <a:p>
            <a:pPr lvl="0"/>
            <a:r>
              <a:rPr lang="pt-BR" sz="1000" dirty="0" smtClean="0">
                <a:solidFill>
                  <a:schemeClr val="accent1">
                    <a:lumMod val="75000"/>
                  </a:schemeClr>
                </a:solidFill>
              </a:rPr>
              <a:t>      Retorno </a:t>
            </a:r>
            <a:r>
              <a:rPr lang="pt-BR" sz="1000" dirty="0">
                <a:solidFill>
                  <a:schemeClr val="accent1">
                    <a:lumMod val="75000"/>
                  </a:schemeClr>
                </a:solidFill>
              </a:rPr>
              <a:t>Embaixador voo GOL nº 1183 às 17:44</a:t>
            </a:r>
          </a:p>
          <a:p>
            <a:r>
              <a:rPr lang="pt-BR" sz="1200" dirty="0"/>
              <a:t> </a:t>
            </a:r>
          </a:p>
          <a:p>
            <a:r>
              <a:rPr lang="pt-BR" sz="1000" dirty="0"/>
              <a:t>Contatos:</a:t>
            </a:r>
          </a:p>
          <a:p>
            <a:r>
              <a:rPr lang="pt-BR" sz="1000" b="1" dirty="0"/>
              <a:t>Hotel Petrópolis: </a:t>
            </a:r>
            <a:r>
              <a:rPr lang="pt-BR" sz="1000" dirty="0"/>
              <a:t>(54) 3281.4400</a:t>
            </a:r>
          </a:p>
          <a:p>
            <a:r>
              <a:rPr lang="pt-BR" sz="1000" b="1" dirty="0"/>
              <a:t>Hotel Plaza São Rafael: </a:t>
            </a:r>
            <a:r>
              <a:rPr lang="pt-BR" sz="1000" dirty="0"/>
              <a:t>(51) 3220-7300</a:t>
            </a:r>
          </a:p>
          <a:p>
            <a:r>
              <a:rPr lang="pt-BR" sz="1000" b="1" dirty="0"/>
              <a:t>Nestor José </a:t>
            </a:r>
            <a:r>
              <a:rPr lang="pt-BR" sz="1000" b="1" dirty="0" err="1"/>
              <a:t>Grings</a:t>
            </a:r>
            <a:r>
              <a:rPr lang="pt-BR" sz="1000" b="1" dirty="0"/>
              <a:t>: </a:t>
            </a:r>
            <a:r>
              <a:rPr lang="pt-BR" sz="1000" dirty="0"/>
              <a:t>(54) 3281.1342 ou (54) 9121.4523</a:t>
            </a:r>
          </a:p>
          <a:p>
            <a:r>
              <a:rPr lang="pt-BR" sz="1000" b="1" dirty="0"/>
              <a:t>Fernando Lorenz de Azevedo</a:t>
            </a:r>
            <a:r>
              <a:rPr lang="pt-BR" sz="1000" dirty="0"/>
              <a:t>:(51) 9353.6067</a:t>
            </a:r>
          </a:p>
          <a:p>
            <a:r>
              <a:rPr lang="pt-BR" sz="1000" b="1" dirty="0"/>
              <a:t>Luiz </a:t>
            </a:r>
            <a:r>
              <a:rPr lang="pt-BR" sz="1000" b="1" dirty="0" err="1"/>
              <a:t>Araujo</a:t>
            </a:r>
            <a:r>
              <a:rPr lang="pt-BR" sz="1000" b="1" dirty="0"/>
              <a:t> RBS:</a:t>
            </a:r>
            <a:r>
              <a:rPr lang="pt-BR" sz="1000" dirty="0"/>
              <a:t> (51) 3218.4345</a:t>
            </a:r>
          </a:p>
          <a:p>
            <a:r>
              <a:rPr lang="pt-BR" sz="1000" b="1" dirty="0"/>
              <a:t>Rede PAMPA: </a:t>
            </a:r>
            <a:r>
              <a:rPr lang="pt-BR" sz="1000" dirty="0"/>
              <a:t>(51)3218.2502 / Vânia Secretária do Sr. Paulo Sergio</a:t>
            </a:r>
          </a:p>
        </p:txBody>
      </p:sp>
      <p:cxnSp>
        <p:nvCxnSpPr>
          <p:cNvPr id="3" name="Conector reto 2"/>
          <p:cNvCxnSpPr/>
          <p:nvPr/>
        </p:nvCxnSpPr>
        <p:spPr>
          <a:xfrm>
            <a:off x="0" y="1557338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9" descr="13914_14945_vlajka_CR_3000x20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12738"/>
            <a:ext cx="809625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Bandeira do Rio Grande do Su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332657"/>
            <a:ext cx="742615" cy="519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5643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 descr="13914_14945_vlajka_CR_3000x20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12738"/>
            <a:ext cx="809625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AutoShape 2" descr="Resultado de imagem para bandeira RG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" name="AutoShape 4" descr="Resultado de imagem para bandeira RG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cxnSp>
        <p:nvCxnSpPr>
          <p:cNvPr id="12" name="Conector reto 11"/>
          <p:cNvCxnSpPr/>
          <p:nvPr/>
        </p:nvCxnSpPr>
        <p:spPr>
          <a:xfrm>
            <a:off x="0" y="1557338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6" descr="Bandeira do Rio Grande do Su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332657"/>
            <a:ext cx="742615" cy="519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205947" y="1234171"/>
            <a:ext cx="28538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/>
              <a:t>Recital de Música Clássica</a:t>
            </a:r>
            <a:endParaRPr lang="pt-BR" b="1" dirty="0"/>
          </a:p>
        </p:txBody>
      </p:sp>
      <p:pic>
        <p:nvPicPr>
          <p:cNvPr id="1026" name="Imagem 2" descr="cid:image001.jpg@01D04D3A.83C8EF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916832"/>
            <a:ext cx="3183905" cy="2374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tângulo 16"/>
          <p:cNvSpPr/>
          <p:nvPr/>
        </p:nvSpPr>
        <p:spPr>
          <a:xfrm>
            <a:off x="3203848" y="1628800"/>
            <a:ext cx="90746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 smtClean="0"/>
              <a:t>Webmail</a:t>
            </a:r>
            <a:endParaRPr lang="pt-BR" sz="1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840" y="5126582"/>
            <a:ext cx="2186860" cy="1629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tângulo 18"/>
          <p:cNvSpPr/>
          <p:nvPr/>
        </p:nvSpPr>
        <p:spPr>
          <a:xfrm>
            <a:off x="2128195" y="4818805"/>
            <a:ext cx="57311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 smtClean="0"/>
              <a:t>Blog</a:t>
            </a:r>
            <a:endParaRPr lang="pt-BR" sz="14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988840"/>
            <a:ext cx="2752825" cy="1548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tângulo 20"/>
          <p:cNvSpPr/>
          <p:nvPr/>
        </p:nvSpPr>
        <p:spPr>
          <a:xfrm>
            <a:off x="7766439" y="1628800"/>
            <a:ext cx="100811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 err="1" smtClean="0"/>
              <a:t>Facebook</a:t>
            </a:r>
            <a:endParaRPr lang="pt-BR" sz="1400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63" t="9660" r="31850" b="5387"/>
          <a:stretch/>
        </p:blipFill>
        <p:spPr bwMode="auto">
          <a:xfrm>
            <a:off x="6794682" y="4094646"/>
            <a:ext cx="1826287" cy="2661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tângulo 23"/>
          <p:cNvSpPr/>
          <p:nvPr/>
        </p:nvSpPr>
        <p:spPr>
          <a:xfrm>
            <a:off x="7962892" y="3799175"/>
            <a:ext cx="6449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 smtClean="0"/>
              <a:t>Cartaz</a:t>
            </a:r>
            <a:endParaRPr lang="pt-BR" sz="1400" dirty="0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71" t="5090" r="13356" b="8940"/>
          <a:stretch/>
        </p:blipFill>
        <p:spPr bwMode="auto">
          <a:xfrm>
            <a:off x="3208144" y="4291037"/>
            <a:ext cx="3236064" cy="2315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etângulo 26"/>
          <p:cNvSpPr/>
          <p:nvPr/>
        </p:nvSpPr>
        <p:spPr>
          <a:xfrm>
            <a:off x="4427984" y="3940757"/>
            <a:ext cx="9330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 err="1" smtClean="0"/>
              <a:t>Diagnews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305198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2" t="41985" r="9306" b="6913"/>
          <a:stretch/>
        </p:blipFill>
        <p:spPr bwMode="auto">
          <a:xfrm>
            <a:off x="323527" y="2204864"/>
            <a:ext cx="6813676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Conector reto 8"/>
          <p:cNvCxnSpPr/>
          <p:nvPr/>
        </p:nvCxnSpPr>
        <p:spPr>
          <a:xfrm>
            <a:off x="0" y="1557338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tângulo 9"/>
          <p:cNvSpPr/>
          <p:nvPr/>
        </p:nvSpPr>
        <p:spPr>
          <a:xfrm>
            <a:off x="335028" y="1234171"/>
            <a:ext cx="28538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err="1" smtClean="0"/>
              <a:t>Clipagem</a:t>
            </a:r>
            <a:endParaRPr lang="pt-BR" b="1" dirty="0"/>
          </a:p>
        </p:txBody>
      </p:sp>
      <p:sp>
        <p:nvSpPr>
          <p:cNvPr id="11" name="Retângulo 10"/>
          <p:cNvSpPr/>
          <p:nvPr/>
        </p:nvSpPr>
        <p:spPr>
          <a:xfrm>
            <a:off x="4609504" y="1897087"/>
            <a:ext cx="285388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b="1" dirty="0" smtClean="0"/>
              <a:t>Nota Jornal o Sul – 02 de março</a:t>
            </a:r>
            <a:endParaRPr lang="pt-BR" sz="1400" b="1" dirty="0"/>
          </a:p>
        </p:txBody>
      </p:sp>
      <p:pic>
        <p:nvPicPr>
          <p:cNvPr id="14" name="Imagem 4" descr="image00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2" t="55820" b="23955"/>
          <a:stretch/>
        </p:blipFill>
        <p:spPr bwMode="auto">
          <a:xfrm>
            <a:off x="323526" y="5301208"/>
            <a:ext cx="7003131" cy="1092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tângulo 14"/>
          <p:cNvSpPr/>
          <p:nvPr/>
        </p:nvSpPr>
        <p:spPr>
          <a:xfrm>
            <a:off x="3838173" y="4939639"/>
            <a:ext cx="329903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b="1" dirty="0" smtClean="0"/>
              <a:t>Nota Jornal do Comércio – 26 de fevereiro</a:t>
            </a:r>
            <a:endParaRPr lang="pt-BR" sz="1400" b="1" dirty="0"/>
          </a:p>
        </p:txBody>
      </p:sp>
      <p:pic>
        <p:nvPicPr>
          <p:cNvPr id="8" name="Picture 9" descr="13914_14945_vlajka_CR_3000x20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12738"/>
            <a:ext cx="809625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 descr="Bandeira do Rio Grande do Su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332657"/>
            <a:ext cx="742615" cy="519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9826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to 2"/>
          <p:cNvCxnSpPr/>
          <p:nvPr/>
        </p:nvCxnSpPr>
        <p:spPr>
          <a:xfrm>
            <a:off x="0" y="1557338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3"/>
          <p:cNvSpPr/>
          <p:nvPr/>
        </p:nvSpPr>
        <p:spPr>
          <a:xfrm>
            <a:off x="205947" y="1234171"/>
            <a:ext cx="28538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err="1" smtClean="0"/>
              <a:t>Clipagem</a:t>
            </a:r>
            <a:endParaRPr lang="pt-BR" b="1" dirty="0"/>
          </a:p>
        </p:txBody>
      </p:sp>
      <p:sp>
        <p:nvSpPr>
          <p:cNvPr id="5" name="Retângulo 4"/>
          <p:cNvSpPr/>
          <p:nvPr/>
        </p:nvSpPr>
        <p:spPr>
          <a:xfrm>
            <a:off x="4283968" y="1906106"/>
            <a:ext cx="31308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b="1" dirty="0" smtClean="0"/>
              <a:t>Nota Jornal Zero Hora – 11 de março</a:t>
            </a:r>
            <a:endParaRPr lang="pt-BR" sz="1400" b="1" dirty="0"/>
          </a:p>
        </p:txBody>
      </p:sp>
      <p:pic>
        <p:nvPicPr>
          <p:cNvPr id="8" name="Picture 9" descr="13914_14945_vlajka_CR_3000x20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12738"/>
            <a:ext cx="809625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Bandeira do Rio Grande do Su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332657"/>
            <a:ext cx="742615" cy="519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82" t="13899" r="7807" b="8272"/>
          <a:stretch/>
        </p:blipFill>
        <p:spPr bwMode="auto">
          <a:xfrm>
            <a:off x="539552" y="2268879"/>
            <a:ext cx="6676222" cy="3727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22026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to 1"/>
          <p:cNvCxnSpPr/>
          <p:nvPr/>
        </p:nvCxnSpPr>
        <p:spPr>
          <a:xfrm>
            <a:off x="0" y="1557338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9" descr="13914_14945_vlajka_CR_3000x20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12738"/>
            <a:ext cx="809625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6" descr="Bandeira do Rio Grande do Su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332657"/>
            <a:ext cx="742615" cy="519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611560" y="1052736"/>
            <a:ext cx="34483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/>
              <a:t>Visita à Cidade de Nova Petrópolis</a:t>
            </a:r>
            <a:endParaRPr lang="pt-BR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71" t="7439" r="19677" b="11964"/>
          <a:stretch/>
        </p:blipFill>
        <p:spPr bwMode="auto">
          <a:xfrm>
            <a:off x="1361042" y="1926207"/>
            <a:ext cx="6354241" cy="470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009" r="36324" b="94823"/>
          <a:stretch/>
        </p:blipFill>
        <p:spPr bwMode="auto">
          <a:xfrm>
            <a:off x="1361042" y="1748406"/>
            <a:ext cx="6354241" cy="177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50845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to 1"/>
          <p:cNvCxnSpPr/>
          <p:nvPr/>
        </p:nvCxnSpPr>
        <p:spPr>
          <a:xfrm>
            <a:off x="0" y="1557338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9" descr="13914_14945_vlajka_CR_3000x20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12738"/>
            <a:ext cx="809625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6" descr="Bandeira do Rio Grande do Su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332657"/>
            <a:ext cx="742615" cy="519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611560" y="1052736"/>
            <a:ext cx="29331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/>
              <a:t>Visita à Cidade de Harmonia</a:t>
            </a:r>
            <a:endParaRPr lang="pt-BR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38" t="8456" r="19007" b="5201"/>
          <a:stretch/>
        </p:blipFill>
        <p:spPr bwMode="auto">
          <a:xfrm>
            <a:off x="2245802" y="1993460"/>
            <a:ext cx="5782582" cy="4731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451" b="94803"/>
          <a:stretch/>
        </p:blipFill>
        <p:spPr bwMode="auto">
          <a:xfrm>
            <a:off x="2245802" y="1730250"/>
            <a:ext cx="5782582" cy="279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87172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to 1"/>
          <p:cNvCxnSpPr/>
          <p:nvPr/>
        </p:nvCxnSpPr>
        <p:spPr>
          <a:xfrm>
            <a:off x="0" y="1557338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9" descr="13914_14945_vlajka_CR_3000x20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12738"/>
            <a:ext cx="809625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6" descr="Bandeira do Rio Grande do Su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332657"/>
            <a:ext cx="742615" cy="519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467544" y="1052736"/>
            <a:ext cx="32533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/>
              <a:t>Recital de Câmara de Violoncelo</a:t>
            </a:r>
            <a:endParaRPr lang="pt-BR" b="1" dirty="0"/>
          </a:p>
        </p:txBody>
      </p:sp>
      <p:pic>
        <p:nvPicPr>
          <p:cNvPr id="2051" name="Picture 3" descr="J:\0.4 Assessoria da Direção\CONSULADO\Fotos\DSC021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124" y="1772816"/>
            <a:ext cx="3105324" cy="2328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J:\0.4 Assessoria da Direção\CONSULADO\Fotos\DSC0210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0612" y="4365104"/>
            <a:ext cx="3083835" cy="2312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7"/>
          <p:cNvSpPr/>
          <p:nvPr/>
        </p:nvSpPr>
        <p:spPr>
          <a:xfrm>
            <a:off x="631197" y="1916832"/>
            <a:ext cx="3724779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200" dirty="0" smtClean="0"/>
              <a:t>O  recital de música clássica apresentado pelo músico violoncelista Jan </a:t>
            </a:r>
            <a:r>
              <a:rPr lang="pt-BR" sz="1200" dirty="0" err="1" smtClean="0"/>
              <a:t>Zalud</a:t>
            </a:r>
            <a:r>
              <a:rPr lang="pt-BR" sz="1200" dirty="0" smtClean="0"/>
              <a:t> </a:t>
            </a:r>
            <a:r>
              <a:rPr lang="pt-BR" sz="1200" smtClean="0"/>
              <a:t>emocionou os 150 </a:t>
            </a:r>
            <a:r>
              <a:rPr lang="pt-BR" sz="1200" dirty="0" smtClean="0"/>
              <a:t>convidados  presentes no evento, ocorrido no dia 16 de março de 2015 no auditório do Palácio do Ministério Público do RS.</a:t>
            </a:r>
          </a:p>
          <a:p>
            <a:pPr algn="just"/>
            <a:endParaRPr lang="pt-BR" sz="1200" dirty="0" smtClean="0"/>
          </a:p>
          <a:p>
            <a:pPr algn="just"/>
            <a:r>
              <a:rPr lang="pt-BR" sz="1200" dirty="0" smtClean="0"/>
              <a:t>O evento marca o início das atividades do Consulado Honorário da República em Porto Alegre/RS. Estavam presentes no evento o Embaixador e o Cônsul Geral da República Tcheca no Brasil e representantes consulares de diversos países.</a:t>
            </a:r>
          </a:p>
          <a:p>
            <a:pPr algn="just"/>
            <a:r>
              <a:rPr lang="pt-BR" sz="1200" dirty="0" smtClean="0"/>
              <a:t> </a:t>
            </a:r>
          </a:p>
          <a:p>
            <a:pPr algn="just"/>
            <a:r>
              <a:rPr lang="pt-BR" sz="1200" dirty="0" smtClean="0"/>
              <a:t>Antônio Carlos de Avelar Bastos, procurador da Fundação do Ministério Público  do Rio Grande do Sul saudou os ilustres visitantes e salientou as possibilidades de interações sociais, culturais e comerciais entre República Tcheca e Rio Grande do Sul.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104038892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2129</TotalTime>
  <Words>806</Words>
  <Application>Microsoft Office PowerPoint</Application>
  <PresentationFormat>Předvádění na obrazovce (4:3)</PresentationFormat>
  <Paragraphs>128</Paragraphs>
  <Slides>13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Tema do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Cleusa Mokva</dc:creator>
  <cp:lastModifiedBy>ocst</cp:lastModifiedBy>
  <cp:revision>79</cp:revision>
  <cp:lastPrinted>2015-03-13T17:35:20Z</cp:lastPrinted>
  <dcterms:created xsi:type="dcterms:W3CDTF">2014-10-30T20:05:39Z</dcterms:created>
  <dcterms:modified xsi:type="dcterms:W3CDTF">2015-03-24T16:06:18Z</dcterms:modified>
</cp:coreProperties>
</file>