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handoutMasterIdLst>
    <p:handoutMasterId r:id="rId20"/>
  </p:handoutMasterIdLst>
  <p:sldIdLst>
    <p:sldId id="256" r:id="rId2"/>
    <p:sldId id="257" r:id="rId3"/>
    <p:sldId id="271" r:id="rId4"/>
    <p:sldId id="272" r:id="rId5"/>
    <p:sldId id="273" r:id="rId6"/>
    <p:sldId id="274" r:id="rId7"/>
    <p:sldId id="275" r:id="rId8"/>
    <p:sldId id="276" r:id="rId9"/>
    <p:sldId id="260" r:id="rId10"/>
    <p:sldId id="259" r:id="rId11"/>
    <p:sldId id="277" r:id="rId12"/>
    <p:sldId id="262" r:id="rId13"/>
    <p:sldId id="263" r:id="rId14"/>
    <p:sldId id="264" r:id="rId15"/>
    <p:sldId id="267" r:id="rId16"/>
    <p:sldId id="266" r:id="rId17"/>
    <p:sldId id="278"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99"/>
    <a:srgbClr val="00FFCC"/>
    <a:srgbClr val="C0C0C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416" autoAdjust="0"/>
  </p:normalViewPr>
  <p:slideViewPr>
    <p:cSldViewPr>
      <p:cViewPr>
        <p:scale>
          <a:sx n="90" d="100"/>
          <a:sy n="90" d="100"/>
        </p:scale>
        <p:origin x="-816" y="72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751822-2F6E-42D8-8E78-F0078626CB74}" type="datetimeFigureOut">
              <a:rPr lang="en-US" smtClean="0"/>
              <a:pPr/>
              <a:t>5/14/2012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77FBFF-1A91-49FD-ACE7-961737541502}" type="slidenum">
              <a:rPr lang="en-US" smtClean="0"/>
              <a:pPr/>
              <a:t>‹#›</a:t>
            </a:fld>
            <a:endParaRPr lang="en-US"/>
          </a:p>
        </p:txBody>
      </p:sp>
    </p:spTree>
    <p:extLst>
      <p:ext uri="{BB962C8B-B14F-4D97-AF65-F5344CB8AC3E}">
        <p14:creationId xmlns="" xmlns:p14="http://schemas.microsoft.com/office/powerpoint/2010/main" val="300283764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BDF8D-3E2A-4745-9434-31A54B05BAA1}"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CABDF8D-3E2A-4745-9434-31A54B05BAA1}"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CABDF8D-3E2A-4745-9434-31A54B05BAA1}"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BDF8D-3E2A-4745-9434-31A54B05BAA1}"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09C3A1-668D-4A54-9916-4F57E722E453}" type="datetimeFigureOut">
              <a:rPr lang="en-US" smtClean="0"/>
              <a:pPr/>
              <a:t>5/14/2012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CABDF8D-3E2A-4745-9434-31A54B05BAA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409C3A1-668D-4A54-9916-4F57E722E453}" type="datetimeFigureOut">
              <a:rPr lang="en-US" smtClean="0"/>
              <a:pPr/>
              <a:t>5/14/2012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ACABDF8D-3E2A-4745-9434-31A54B05BAA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55576" y="1700808"/>
            <a:ext cx="7848600" cy="1512169"/>
          </a:xfrm>
        </p:spPr>
        <p:txBody>
          <a:bodyPr/>
          <a:lstStyle/>
          <a:p>
            <a:pPr algn="ctr"/>
            <a:r>
              <a:rPr lang="en-US" sz="2400" b="1" dirty="0" smtClean="0">
                <a:solidFill>
                  <a:schemeClr val="accent1">
                    <a:lumMod val="75000"/>
                  </a:schemeClr>
                </a:solidFill>
                <a:latin typeface="Arial" pitchFamily="34" charset="0"/>
                <a:cs typeface="Arial" pitchFamily="34" charset="0"/>
              </a:rPr>
              <a:t>DRAFT OF ENERGY CONSERVATION LAW OF MONGOLIA  and STUDY OF THE  ELECTRICITY AND HEAT (DESIGNATED) CONSUMERS </a:t>
            </a:r>
            <a:br>
              <a:rPr lang="en-US" sz="2400" b="1" dirty="0" smtClean="0">
                <a:solidFill>
                  <a:schemeClr val="accent1">
                    <a:lumMod val="75000"/>
                  </a:schemeClr>
                </a:solidFill>
                <a:latin typeface="Arial" pitchFamily="34" charset="0"/>
                <a:cs typeface="Arial" pitchFamily="34" charset="0"/>
              </a:rPr>
            </a:br>
            <a:endParaRPr lang="en-US" sz="2400" b="1" dirty="0">
              <a:solidFill>
                <a:schemeClr val="accent1">
                  <a:lumMod val="75000"/>
                </a:schemeClr>
              </a:solidFill>
              <a:latin typeface="Arial" pitchFamily="34" charset="0"/>
              <a:cs typeface="Arial" pitchFamily="34" charset="0"/>
            </a:endParaRPr>
          </a:p>
        </p:txBody>
      </p:sp>
      <p:sp>
        <p:nvSpPr>
          <p:cNvPr id="5" name="Subtitle 4"/>
          <p:cNvSpPr>
            <a:spLocks noGrp="1"/>
          </p:cNvSpPr>
          <p:nvPr>
            <p:ph type="subTitle" idx="1"/>
          </p:nvPr>
        </p:nvSpPr>
        <p:spPr>
          <a:xfrm>
            <a:off x="685800" y="4221088"/>
            <a:ext cx="7702624" cy="1944216"/>
          </a:xfrm>
        </p:spPr>
        <p:txBody>
          <a:bodyPr>
            <a:normAutofit fontScale="85000" lnSpcReduction="20000"/>
          </a:bodyPr>
          <a:lstStyle/>
          <a:p>
            <a:r>
              <a:rPr lang="en-US" sz="2000" b="1" dirty="0" smtClean="0">
                <a:solidFill>
                  <a:srgbClr val="003399"/>
                </a:solidFill>
                <a:latin typeface="Arial" pitchFamily="34" charset="0"/>
                <a:cs typeface="Arial" pitchFamily="34" charset="0"/>
              </a:rPr>
              <a:t>S. TSETSGEE</a:t>
            </a:r>
            <a:r>
              <a:rPr lang="mn-MN" sz="2000" b="1" dirty="0" smtClean="0">
                <a:solidFill>
                  <a:srgbClr val="003399"/>
                </a:solidFill>
                <a:latin typeface="Arial" pitchFamily="34" charset="0"/>
                <a:cs typeface="Arial" pitchFamily="34" charset="0"/>
              </a:rPr>
              <a:t> </a:t>
            </a:r>
            <a:endParaRPr lang="en-US" sz="2000" b="1" dirty="0" smtClean="0">
              <a:solidFill>
                <a:srgbClr val="003399"/>
              </a:solidFill>
              <a:latin typeface="Arial" pitchFamily="34" charset="0"/>
              <a:cs typeface="Arial" pitchFamily="34" charset="0"/>
            </a:endParaRPr>
          </a:p>
          <a:p>
            <a:r>
              <a:rPr lang="en-US" sz="1600" b="1" dirty="0" smtClean="0">
                <a:solidFill>
                  <a:srgbClr val="003399"/>
                </a:solidFill>
                <a:latin typeface="Arial" pitchFamily="34" charset="0"/>
                <a:cs typeface="Arial" pitchFamily="34" charset="0"/>
              </a:rPr>
              <a:t>Member of Working group in Energy Authority</a:t>
            </a:r>
            <a:endParaRPr lang="mn-MN" sz="1600" b="1" dirty="0" smtClean="0">
              <a:solidFill>
                <a:srgbClr val="003399"/>
              </a:solidFill>
              <a:latin typeface="Arial" pitchFamily="34" charset="0"/>
              <a:cs typeface="Arial" pitchFamily="34" charset="0"/>
            </a:endParaRPr>
          </a:p>
          <a:p>
            <a:endParaRPr lang="mn-MN" sz="2000" b="1" dirty="0" smtClean="0">
              <a:solidFill>
                <a:srgbClr val="003399"/>
              </a:solidFill>
              <a:latin typeface="Arial" pitchFamily="34" charset="0"/>
              <a:cs typeface="Arial" pitchFamily="34" charset="0"/>
            </a:endParaRPr>
          </a:p>
          <a:p>
            <a:endParaRPr lang="mn-MN" sz="1600" b="1" dirty="0">
              <a:solidFill>
                <a:srgbClr val="003399"/>
              </a:solidFill>
              <a:latin typeface="Arial" pitchFamily="34" charset="0"/>
              <a:cs typeface="Arial" pitchFamily="34" charset="0"/>
            </a:endParaRPr>
          </a:p>
          <a:p>
            <a:r>
              <a:rPr lang="mn-MN" sz="1600" b="1" dirty="0">
                <a:solidFill>
                  <a:srgbClr val="003399"/>
                </a:solidFill>
                <a:latin typeface="Arial" pitchFamily="34" charset="0"/>
                <a:cs typeface="Arial" pitchFamily="34" charset="0"/>
              </a:rPr>
              <a:t>	</a:t>
            </a:r>
            <a:r>
              <a:rPr lang="mn-MN" sz="1600" b="1" dirty="0" smtClean="0">
                <a:solidFill>
                  <a:srgbClr val="003399"/>
                </a:solidFill>
                <a:latin typeface="Arial" pitchFamily="34" charset="0"/>
                <a:cs typeface="Arial" pitchFamily="34" charset="0"/>
              </a:rPr>
              <a:t>		</a:t>
            </a:r>
          </a:p>
          <a:p>
            <a:endParaRPr lang="mn-MN" sz="1600" b="1" dirty="0">
              <a:solidFill>
                <a:srgbClr val="003399"/>
              </a:solidFill>
              <a:latin typeface="Arial" pitchFamily="34" charset="0"/>
              <a:cs typeface="Arial" pitchFamily="34" charset="0"/>
            </a:endParaRPr>
          </a:p>
          <a:p>
            <a:r>
              <a:rPr lang="mn-MN" sz="1600" b="1" dirty="0" smtClean="0">
                <a:solidFill>
                  <a:srgbClr val="003399"/>
                </a:solidFill>
                <a:latin typeface="Arial" pitchFamily="34" charset="0"/>
                <a:cs typeface="Arial" pitchFamily="34" charset="0"/>
              </a:rPr>
              <a:t>			</a:t>
            </a:r>
            <a:r>
              <a:rPr lang="en-US" sz="1600" b="1" dirty="0" smtClean="0">
                <a:solidFill>
                  <a:srgbClr val="003399"/>
                </a:solidFill>
                <a:latin typeface="Arial" pitchFamily="34" charset="0"/>
                <a:cs typeface="Arial" pitchFamily="34" charset="0"/>
              </a:rPr>
              <a:t>     Ulaanbaatar</a:t>
            </a:r>
            <a:endParaRPr lang="mn-MN" sz="1600" b="1" dirty="0" smtClean="0">
              <a:solidFill>
                <a:srgbClr val="003399"/>
              </a:solidFill>
              <a:latin typeface="Arial" pitchFamily="34" charset="0"/>
              <a:cs typeface="Arial" pitchFamily="34" charset="0"/>
            </a:endParaRPr>
          </a:p>
          <a:p>
            <a:r>
              <a:rPr lang="mn-MN" sz="1600" b="1" dirty="0">
                <a:solidFill>
                  <a:srgbClr val="003399"/>
                </a:solidFill>
                <a:latin typeface="Arial" pitchFamily="34" charset="0"/>
                <a:cs typeface="Arial" pitchFamily="34" charset="0"/>
              </a:rPr>
              <a:t>	</a:t>
            </a:r>
            <a:r>
              <a:rPr lang="mn-MN" sz="1600" b="1" dirty="0" smtClean="0">
                <a:solidFill>
                  <a:srgbClr val="003399"/>
                </a:solidFill>
                <a:latin typeface="Arial" pitchFamily="34" charset="0"/>
                <a:cs typeface="Arial" pitchFamily="34" charset="0"/>
              </a:rPr>
              <a:t>		     </a:t>
            </a:r>
            <a:r>
              <a:rPr lang="en-US" sz="1600" b="1" dirty="0" smtClean="0">
                <a:solidFill>
                  <a:srgbClr val="003399"/>
                </a:solidFill>
                <a:latin typeface="Arial" pitchFamily="34" charset="0"/>
                <a:cs typeface="Arial" pitchFamily="34" charset="0"/>
              </a:rPr>
              <a:t>  </a:t>
            </a:r>
            <a:r>
              <a:rPr lang="mn-MN" sz="1600" b="1" dirty="0" smtClean="0">
                <a:solidFill>
                  <a:srgbClr val="003399"/>
                </a:solidFill>
                <a:latin typeface="Arial" pitchFamily="34" charset="0"/>
                <a:cs typeface="Arial" pitchFamily="34" charset="0"/>
              </a:rPr>
              <a:t> 2012.</a:t>
            </a:r>
            <a:r>
              <a:rPr lang="en-US" sz="1600" b="1" dirty="0" smtClean="0">
                <a:solidFill>
                  <a:srgbClr val="003399"/>
                </a:solidFill>
                <a:latin typeface="Arial" pitchFamily="34" charset="0"/>
                <a:cs typeface="Arial" pitchFamily="34" charset="0"/>
              </a:rPr>
              <a:t>05.</a:t>
            </a:r>
            <a:r>
              <a:rPr lang="mn-MN" sz="1600" b="1" dirty="0" smtClean="0">
                <a:solidFill>
                  <a:srgbClr val="003399"/>
                </a:solidFill>
                <a:latin typeface="Arial" pitchFamily="34" charset="0"/>
                <a:cs typeface="Arial" pitchFamily="34" charset="0"/>
              </a:rPr>
              <a:t>16</a:t>
            </a:r>
          </a:p>
          <a:p>
            <a:endParaRPr lang="en-US" dirty="0">
              <a:solidFill>
                <a:schemeClr val="accent1">
                  <a:lumMod val="75000"/>
                </a:schemeClr>
              </a:solidFill>
            </a:endParaRPr>
          </a:p>
        </p:txBody>
      </p:sp>
    </p:spTree>
    <p:extLst>
      <p:ext uri="{BB962C8B-B14F-4D97-AF65-F5344CB8AC3E}">
        <p14:creationId xmlns="" xmlns:p14="http://schemas.microsoft.com/office/powerpoint/2010/main" val="30727621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1560" y="1052736"/>
            <a:ext cx="8153400" cy="792088"/>
          </a:xfrm>
        </p:spPr>
        <p:txBody>
          <a:bodyPr/>
          <a:lstStyle/>
          <a:p>
            <a:pPr algn="ctr"/>
            <a:r>
              <a:rPr lang="en-US" sz="2400" b="1" dirty="0" smtClean="0">
                <a:solidFill>
                  <a:schemeClr val="accent1">
                    <a:lumMod val="75000"/>
                  </a:schemeClr>
                </a:solidFill>
                <a:latin typeface="Arial" charset="0"/>
                <a:cs typeface="Arial" charset="0"/>
              </a:rPr>
              <a:t>Determination of the Designated Consumers</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EC31F43C-1193-49ED-A6AB-B78F8D03DA58}" type="slidenum">
              <a:rPr lang="en-US" smtClean="0"/>
              <a:pPr>
                <a:defRPr/>
              </a:pPr>
              <a:t>10</a:t>
            </a:fld>
            <a:endParaRPr lang="en-US" dirty="0"/>
          </a:p>
        </p:txBody>
      </p:sp>
      <p:sp>
        <p:nvSpPr>
          <p:cNvPr id="2" name="Content Placeholder 1"/>
          <p:cNvSpPr>
            <a:spLocks noGrp="1"/>
          </p:cNvSpPr>
          <p:nvPr>
            <p:ph idx="1"/>
          </p:nvPr>
        </p:nvSpPr>
        <p:spPr>
          <a:xfrm>
            <a:off x="609600" y="1905000"/>
            <a:ext cx="8075240" cy="3240360"/>
          </a:xfrm>
        </p:spPr>
        <p:txBody>
          <a:bodyPr>
            <a:normAutofit fontScale="92500" lnSpcReduction="20000"/>
          </a:bodyPr>
          <a:lstStyle/>
          <a:p>
            <a:pPr marL="0" indent="0">
              <a:buClr>
                <a:srgbClr val="003399"/>
              </a:buClr>
              <a:buNone/>
            </a:pPr>
            <a:r>
              <a:rPr lang="mn-MN" sz="1800" b="1" dirty="0" smtClean="0">
                <a:solidFill>
                  <a:srgbClr val="003399"/>
                </a:solidFill>
                <a:latin typeface="Arial" pitchFamily="34" charset="0"/>
                <a:cs typeface="Arial" pitchFamily="34" charset="0"/>
              </a:rPr>
              <a:t>	 </a:t>
            </a:r>
            <a:endParaRPr lang="en-US" sz="18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Mongolian Integrated Power System :</a:t>
            </a:r>
            <a:r>
              <a:rPr lang="mn-MN" sz="1900" b="1" dirty="0" smtClean="0">
                <a:solidFill>
                  <a:srgbClr val="003399"/>
                </a:solidFill>
                <a:latin typeface="Arial" pitchFamily="34" charset="0"/>
                <a:cs typeface="Arial" pitchFamily="34" charset="0"/>
              </a:rPr>
              <a:t> </a:t>
            </a:r>
            <a:endParaRPr lang="en-US"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		</a:t>
            </a:r>
            <a:r>
              <a:rPr lang="mn-MN" sz="1900" b="1" dirty="0" smtClean="0">
                <a:solidFill>
                  <a:srgbClr val="003399"/>
                </a:solidFill>
                <a:latin typeface="Arial" pitchFamily="34" charset="0"/>
                <a:cs typeface="Arial" pitchFamily="34" charset="0"/>
              </a:rPr>
              <a:t>- </a:t>
            </a:r>
            <a:r>
              <a:rPr lang="en-US" sz="1900" b="1" dirty="0" smtClean="0">
                <a:solidFill>
                  <a:srgbClr val="003399"/>
                </a:solidFill>
                <a:latin typeface="Arial" pitchFamily="34" charset="0"/>
                <a:cs typeface="Arial" pitchFamily="34" charset="0"/>
              </a:rPr>
              <a:t>Central Energy System,</a:t>
            </a:r>
            <a:r>
              <a:rPr lang="en-US" sz="1900" b="1" dirty="0" smtClean="0">
                <a:solidFill>
                  <a:schemeClr val="accent4">
                    <a:lumMod val="75000"/>
                  </a:schemeClr>
                </a:solidFill>
                <a:latin typeface="Arial" pitchFamily="34" charset="0"/>
                <a:cs typeface="Arial" pitchFamily="34" charset="0"/>
              </a:rPr>
              <a:t> (</a:t>
            </a:r>
            <a:r>
              <a:rPr lang="mn-MN" sz="1900" b="1" dirty="0" smtClean="0">
                <a:solidFill>
                  <a:schemeClr val="accent4">
                    <a:lumMod val="75000"/>
                  </a:schemeClr>
                </a:solidFill>
                <a:latin typeface="Arial" pitchFamily="34" charset="0"/>
                <a:cs typeface="Arial" pitchFamily="34" charset="0"/>
              </a:rPr>
              <a:t>793,4 МВт</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 </a:t>
            </a:r>
            <a:endParaRPr lang="en-US"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Eastern Energy System,</a:t>
            </a:r>
            <a:r>
              <a:rPr lang="mn-MN" sz="1900" b="1" dirty="0" smtClean="0">
                <a:solidFill>
                  <a:srgbClr val="003399"/>
                </a:solidFill>
                <a:latin typeface="Arial" pitchFamily="34" charset="0"/>
                <a:cs typeface="Arial" pitchFamily="34" charset="0"/>
              </a:rPr>
              <a:t> </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36 МВт</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 </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Western Energy System,</a:t>
            </a:r>
            <a:r>
              <a:rPr lang="mn-MN" sz="1900" b="1" dirty="0" smtClean="0">
                <a:solidFill>
                  <a:srgbClr val="003399"/>
                </a:solidFill>
                <a:latin typeface="Arial" pitchFamily="34" charset="0"/>
                <a:cs typeface="Arial" pitchFamily="34" charset="0"/>
              </a:rPr>
              <a:t> </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12МВт</a:t>
            </a:r>
            <a:r>
              <a:rPr lang="en-US" sz="1900" b="1" dirty="0" smtClean="0">
                <a:solidFill>
                  <a:schemeClr val="accent4">
                    <a:lumMod val="75000"/>
                  </a:schemeClr>
                </a:solidFill>
                <a:latin typeface="Arial" pitchFamily="34" charset="0"/>
                <a:cs typeface="Arial" pitchFamily="34" charset="0"/>
              </a:rPr>
              <a:t>)</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Altai-</a:t>
            </a:r>
            <a:r>
              <a:rPr lang="en-US" sz="1900" b="1" dirty="0" err="1" smtClean="0">
                <a:solidFill>
                  <a:srgbClr val="003399"/>
                </a:solidFill>
                <a:latin typeface="Arial" pitchFamily="34" charset="0"/>
                <a:cs typeface="Arial" pitchFamily="34" charset="0"/>
              </a:rPr>
              <a:t>Uliastai</a:t>
            </a:r>
            <a:r>
              <a:rPr lang="en-US" sz="1900" b="1" dirty="0" smtClean="0">
                <a:solidFill>
                  <a:srgbClr val="003399"/>
                </a:solidFill>
                <a:latin typeface="Arial" pitchFamily="34" charset="0"/>
                <a:cs typeface="Arial" pitchFamily="34" charset="0"/>
              </a:rPr>
              <a:t> Energy System</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11 МВт</a:t>
            </a:r>
            <a:r>
              <a:rPr lang="en-US" sz="1900" b="1" dirty="0" smtClean="0">
                <a:solidFill>
                  <a:schemeClr val="accent4">
                    <a:lumMod val="75000"/>
                  </a:schemeClr>
                </a:solidFill>
                <a:latin typeface="Arial" pitchFamily="34" charset="0"/>
                <a:cs typeface="Arial" pitchFamily="34" charset="0"/>
              </a:rPr>
              <a:t>)</a:t>
            </a:r>
            <a:endParaRPr lang="en-US"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		</a:t>
            </a:r>
            <a:endParaRPr lang="mn-MN"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Designated consumers include:</a:t>
            </a:r>
            <a:r>
              <a:rPr lang="mn-MN" sz="1900" b="1" dirty="0" smtClean="0">
                <a:solidFill>
                  <a:srgbClr val="003399"/>
                </a:solidFill>
                <a:latin typeface="Arial" pitchFamily="34" charset="0"/>
                <a:cs typeface="Arial" pitchFamily="34" charset="0"/>
              </a:rPr>
              <a:t> </a:t>
            </a: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Companies that generate, transmit and distribute energy with 	   a special license </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End users of heat and electricity</a:t>
            </a:r>
            <a:r>
              <a:rPr lang="mn-MN" sz="1900" b="1" dirty="0" smtClean="0">
                <a:solidFill>
                  <a:srgbClr val="003399"/>
                </a:solidFill>
                <a:latin typeface="Arial" pitchFamily="34" charset="0"/>
                <a:cs typeface="Arial" pitchFamily="34" charset="0"/>
              </a:rPr>
              <a:t> </a:t>
            </a:r>
            <a:r>
              <a:rPr lang="mn-MN" sz="1800" b="1" dirty="0" smtClean="0">
                <a:solidFill>
                  <a:srgbClr val="003399"/>
                </a:solidFill>
                <a:latin typeface="Arial" pitchFamily="34" charset="0"/>
                <a:cs typeface="Arial" pitchFamily="34" charset="0"/>
              </a:rPr>
              <a:t>	</a:t>
            </a:r>
          </a:p>
          <a:p>
            <a:pPr marL="0" indent="0">
              <a:buClr>
                <a:srgbClr val="003399"/>
              </a:buClr>
              <a:buNone/>
            </a:pPr>
            <a:endParaRPr lang="en-US" sz="1800" b="1" dirty="0">
              <a:solidFill>
                <a:srgbClr val="003399"/>
              </a:solidFill>
              <a:latin typeface="Arial" pitchFamily="34" charset="0"/>
              <a:cs typeface="Arial" pitchFamily="34" charset="0"/>
            </a:endParaRPr>
          </a:p>
        </p:txBody>
      </p:sp>
    </p:spTree>
    <p:extLst>
      <p:ext uri="{BB962C8B-B14F-4D97-AF65-F5344CB8AC3E}">
        <p14:creationId xmlns="" xmlns:p14="http://schemas.microsoft.com/office/powerpoint/2010/main" val="271249392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11560" y="1052736"/>
            <a:ext cx="8153400" cy="792088"/>
          </a:xfrm>
        </p:spPr>
        <p:txBody>
          <a:bodyPr>
            <a:normAutofit/>
          </a:bodyPr>
          <a:lstStyle/>
          <a:p>
            <a:pPr algn="ctr"/>
            <a:r>
              <a:rPr lang="en-US" sz="2400" b="1" dirty="0" smtClean="0">
                <a:solidFill>
                  <a:schemeClr val="accent1">
                    <a:lumMod val="75000"/>
                  </a:schemeClr>
                </a:solidFill>
                <a:latin typeface="Arial" pitchFamily="34" charset="0"/>
                <a:cs typeface="Arial" pitchFamily="34" charset="0"/>
              </a:rPr>
              <a:t>Graphic of daily peak load in Central Energy System</a:t>
            </a:r>
            <a:endParaRPr lang="en-US" sz="2400" b="1" dirty="0" smtClean="0">
              <a:solidFill>
                <a:schemeClr val="accent1">
                  <a:lumMod val="75000"/>
                </a:schemeClr>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EC31F43C-1193-49ED-A6AB-B78F8D03DA58}" type="slidenum">
              <a:rPr lang="en-US" smtClean="0"/>
              <a:pPr>
                <a:defRPr/>
              </a:pPr>
              <a:t>11</a:t>
            </a:fld>
            <a:endParaRPr lang="en-US" dirty="0"/>
          </a:p>
        </p:txBody>
      </p:sp>
      <p:sp>
        <p:nvSpPr>
          <p:cNvPr id="2" name="Content Placeholder 1"/>
          <p:cNvSpPr>
            <a:spLocks noGrp="1"/>
          </p:cNvSpPr>
          <p:nvPr>
            <p:ph idx="1"/>
          </p:nvPr>
        </p:nvSpPr>
        <p:spPr>
          <a:xfrm>
            <a:off x="609600" y="1905000"/>
            <a:ext cx="8075240" cy="3240360"/>
          </a:xfrm>
        </p:spPr>
        <p:txBody>
          <a:bodyPr>
            <a:normAutofit fontScale="92500" lnSpcReduction="20000"/>
          </a:bodyPr>
          <a:lstStyle/>
          <a:p>
            <a:pPr marL="0" indent="0">
              <a:buClr>
                <a:srgbClr val="003399"/>
              </a:buClr>
              <a:buNone/>
            </a:pPr>
            <a:r>
              <a:rPr lang="mn-MN" sz="1800" b="1" dirty="0" smtClean="0">
                <a:solidFill>
                  <a:srgbClr val="003399"/>
                </a:solidFill>
                <a:latin typeface="Arial" pitchFamily="34" charset="0"/>
                <a:cs typeface="Arial" pitchFamily="34" charset="0"/>
              </a:rPr>
              <a:t>	 </a:t>
            </a:r>
            <a:endParaRPr lang="en-US" sz="18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Mongolian Integrated Power System :</a:t>
            </a:r>
            <a:r>
              <a:rPr lang="mn-MN" sz="1900" b="1" dirty="0" smtClean="0">
                <a:solidFill>
                  <a:srgbClr val="003399"/>
                </a:solidFill>
                <a:latin typeface="Arial" pitchFamily="34" charset="0"/>
                <a:cs typeface="Arial" pitchFamily="34" charset="0"/>
              </a:rPr>
              <a:t> </a:t>
            </a:r>
            <a:endParaRPr lang="en-US"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		</a:t>
            </a:r>
            <a:r>
              <a:rPr lang="mn-MN" sz="1900" b="1" dirty="0" smtClean="0">
                <a:solidFill>
                  <a:srgbClr val="003399"/>
                </a:solidFill>
                <a:latin typeface="Arial" pitchFamily="34" charset="0"/>
                <a:cs typeface="Arial" pitchFamily="34" charset="0"/>
              </a:rPr>
              <a:t>- </a:t>
            </a:r>
            <a:r>
              <a:rPr lang="en-US" sz="1900" b="1" dirty="0" smtClean="0">
                <a:solidFill>
                  <a:srgbClr val="003399"/>
                </a:solidFill>
                <a:latin typeface="Arial" pitchFamily="34" charset="0"/>
                <a:cs typeface="Arial" pitchFamily="34" charset="0"/>
              </a:rPr>
              <a:t>Central Energy System,</a:t>
            </a:r>
            <a:r>
              <a:rPr lang="en-US" sz="1900" b="1" dirty="0" smtClean="0">
                <a:solidFill>
                  <a:schemeClr val="accent4">
                    <a:lumMod val="75000"/>
                  </a:schemeClr>
                </a:solidFill>
                <a:latin typeface="Arial" pitchFamily="34" charset="0"/>
                <a:cs typeface="Arial" pitchFamily="34" charset="0"/>
              </a:rPr>
              <a:t> (</a:t>
            </a:r>
            <a:r>
              <a:rPr lang="mn-MN" sz="1900" b="1" dirty="0" smtClean="0">
                <a:solidFill>
                  <a:schemeClr val="accent4">
                    <a:lumMod val="75000"/>
                  </a:schemeClr>
                </a:solidFill>
                <a:latin typeface="Arial" pitchFamily="34" charset="0"/>
                <a:cs typeface="Arial" pitchFamily="34" charset="0"/>
              </a:rPr>
              <a:t>793,4 МВт</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 </a:t>
            </a:r>
            <a:endParaRPr lang="en-US"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Eastern Energy System,</a:t>
            </a:r>
            <a:r>
              <a:rPr lang="mn-MN" sz="1900" b="1" dirty="0" smtClean="0">
                <a:solidFill>
                  <a:srgbClr val="003399"/>
                </a:solidFill>
                <a:latin typeface="Arial" pitchFamily="34" charset="0"/>
                <a:cs typeface="Arial" pitchFamily="34" charset="0"/>
              </a:rPr>
              <a:t> </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36 МВт</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 </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Western Energy System,</a:t>
            </a:r>
            <a:r>
              <a:rPr lang="mn-MN" sz="1900" b="1" dirty="0" smtClean="0">
                <a:solidFill>
                  <a:srgbClr val="003399"/>
                </a:solidFill>
                <a:latin typeface="Arial" pitchFamily="34" charset="0"/>
                <a:cs typeface="Arial" pitchFamily="34" charset="0"/>
              </a:rPr>
              <a:t> </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12МВт</a:t>
            </a:r>
            <a:r>
              <a:rPr lang="en-US" sz="1900" b="1" dirty="0" smtClean="0">
                <a:solidFill>
                  <a:schemeClr val="accent4">
                    <a:lumMod val="75000"/>
                  </a:schemeClr>
                </a:solidFill>
                <a:latin typeface="Arial" pitchFamily="34" charset="0"/>
                <a:cs typeface="Arial" pitchFamily="34" charset="0"/>
              </a:rPr>
              <a:t>)</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Altai-</a:t>
            </a:r>
            <a:r>
              <a:rPr lang="en-US" sz="1900" b="1" dirty="0" err="1" smtClean="0">
                <a:solidFill>
                  <a:srgbClr val="003399"/>
                </a:solidFill>
                <a:latin typeface="Arial" pitchFamily="34" charset="0"/>
                <a:cs typeface="Arial" pitchFamily="34" charset="0"/>
              </a:rPr>
              <a:t>Uliastai</a:t>
            </a:r>
            <a:r>
              <a:rPr lang="en-US" sz="1900" b="1" dirty="0" smtClean="0">
                <a:solidFill>
                  <a:srgbClr val="003399"/>
                </a:solidFill>
                <a:latin typeface="Arial" pitchFamily="34" charset="0"/>
                <a:cs typeface="Arial" pitchFamily="34" charset="0"/>
              </a:rPr>
              <a:t> Energy System</a:t>
            </a:r>
            <a:r>
              <a:rPr lang="en-US" sz="1900" b="1" dirty="0" smtClean="0">
                <a:solidFill>
                  <a:schemeClr val="accent4">
                    <a:lumMod val="75000"/>
                  </a:schemeClr>
                </a:solidFill>
                <a:latin typeface="Arial" pitchFamily="34" charset="0"/>
                <a:cs typeface="Arial" pitchFamily="34" charset="0"/>
              </a:rPr>
              <a:t>(</a:t>
            </a:r>
            <a:r>
              <a:rPr lang="mn-MN" sz="1900" b="1" dirty="0" smtClean="0">
                <a:solidFill>
                  <a:schemeClr val="accent4">
                    <a:lumMod val="75000"/>
                  </a:schemeClr>
                </a:solidFill>
                <a:latin typeface="Arial" pitchFamily="34" charset="0"/>
                <a:cs typeface="Arial" pitchFamily="34" charset="0"/>
              </a:rPr>
              <a:t>11 МВт</a:t>
            </a:r>
            <a:r>
              <a:rPr lang="en-US" sz="1900" b="1" dirty="0" smtClean="0">
                <a:solidFill>
                  <a:schemeClr val="accent4">
                    <a:lumMod val="75000"/>
                  </a:schemeClr>
                </a:solidFill>
                <a:latin typeface="Arial" pitchFamily="34" charset="0"/>
                <a:cs typeface="Arial" pitchFamily="34" charset="0"/>
              </a:rPr>
              <a:t>)</a:t>
            </a:r>
            <a:endParaRPr lang="en-US"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		</a:t>
            </a:r>
            <a:endParaRPr lang="mn-MN" sz="1900" b="1" dirty="0" smtClean="0">
              <a:solidFill>
                <a:srgbClr val="003399"/>
              </a:solidFill>
              <a:latin typeface="Arial" pitchFamily="34" charset="0"/>
              <a:cs typeface="Arial" pitchFamily="34" charset="0"/>
            </a:endParaRPr>
          </a:p>
          <a:p>
            <a:pPr marL="0" indent="0">
              <a:buClr>
                <a:srgbClr val="003399"/>
              </a:buClr>
              <a:buNone/>
            </a:pPr>
            <a:r>
              <a:rPr lang="en-US" sz="1900" b="1" dirty="0" smtClean="0">
                <a:solidFill>
                  <a:srgbClr val="003399"/>
                </a:solidFill>
                <a:latin typeface="Arial" pitchFamily="34" charset="0"/>
                <a:cs typeface="Arial" pitchFamily="34" charset="0"/>
              </a:rPr>
              <a:t>Designated consumers include:</a:t>
            </a:r>
            <a:r>
              <a:rPr lang="mn-MN" sz="1900" b="1" dirty="0" smtClean="0">
                <a:solidFill>
                  <a:srgbClr val="003399"/>
                </a:solidFill>
                <a:latin typeface="Arial" pitchFamily="34" charset="0"/>
                <a:cs typeface="Arial" pitchFamily="34" charset="0"/>
              </a:rPr>
              <a:t> </a:t>
            </a: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Companies that generate, transmit and distribute energy with 	   a special license </a:t>
            </a:r>
            <a:endParaRPr lang="mn-MN" sz="1900" b="1" dirty="0" smtClean="0">
              <a:solidFill>
                <a:srgbClr val="003399"/>
              </a:solidFill>
              <a:latin typeface="Arial" pitchFamily="34" charset="0"/>
              <a:cs typeface="Arial" pitchFamily="34" charset="0"/>
            </a:endParaRPr>
          </a:p>
          <a:p>
            <a:pPr marL="0" indent="0">
              <a:buClr>
                <a:srgbClr val="003399"/>
              </a:buClr>
              <a:buNone/>
            </a:pPr>
            <a:r>
              <a:rPr lang="mn-MN" sz="1900" b="1" dirty="0" smtClean="0">
                <a:solidFill>
                  <a:srgbClr val="003399"/>
                </a:solidFill>
                <a:latin typeface="Arial" pitchFamily="34" charset="0"/>
                <a:cs typeface="Arial" pitchFamily="34" charset="0"/>
              </a:rPr>
              <a:t>	- </a:t>
            </a:r>
            <a:r>
              <a:rPr lang="en-US" sz="1900" b="1" dirty="0" smtClean="0">
                <a:solidFill>
                  <a:srgbClr val="003399"/>
                </a:solidFill>
                <a:latin typeface="Arial" pitchFamily="34" charset="0"/>
                <a:cs typeface="Arial" pitchFamily="34" charset="0"/>
              </a:rPr>
              <a:t>End users of heat and electricity</a:t>
            </a:r>
            <a:r>
              <a:rPr lang="mn-MN" sz="1900" b="1" dirty="0" smtClean="0">
                <a:solidFill>
                  <a:srgbClr val="003399"/>
                </a:solidFill>
                <a:latin typeface="Arial" pitchFamily="34" charset="0"/>
                <a:cs typeface="Arial" pitchFamily="34" charset="0"/>
              </a:rPr>
              <a:t> </a:t>
            </a:r>
            <a:r>
              <a:rPr lang="mn-MN" sz="1800" b="1" dirty="0" smtClean="0">
                <a:solidFill>
                  <a:srgbClr val="003399"/>
                </a:solidFill>
                <a:latin typeface="Arial" pitchFamily="34" charset="0"/>
                <a:cs typeface="Arial" pitchFamily="34" charset="0"/>
              </a:rPr>
              <a:t>	</a:t>
            </a:r>
          </a:p>
          <a:p>
            <a:pPr marL="0" indent="0">
              <a:buClr>
                <a:srgbClr val="003399"/>
              </a:buClr>
              <a:buNone/>
            </a:pPr>
            <a:endParaRPr lang="en-US" sz="1800" b="1" dirty="0">
              <a:solidFill>
                <a:srgbClr val="003399"/>
              </a:solidFill>
              <a:latin typeface="Arial" pitchFamily="34" charset="0"/>
              <a:cs typeface="Arial" pitchFamily="34" charset="0"/>
            </a:endParaRPr>
          </a:p>
        </p:txBody>
      </p:sp>
      <p:pic>
        <p:nvPicPr>
          <p:cNvPr id="5"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09600" y="2362200"/>
            <a:ext cx="8136904" cy="363673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71249392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95536" y="5301208"/>
            <a:ext cx="8291264" cy="1224136"/>
          </a:xfrm>
        </p:spPr>
        <p:txBody>
          <a:bodyPr>
            <a:normAutofit/>
          </a:bodyPr>
          <a:lstStyle/>
          <a:p>
            <a:pPr marL="0" indent="0" algn="just">
              <a:buNone/>
            </a:pPr>
            <a:r>
              <a:rPr lang="en-US" sz="1400" b="1" dirty="0" smtClean="0">
                <a:solidFill>
                  <a:srgbClr val="003399"/>
                </a:solidFill>
                <a:latin typeface="Arial" pitchFamily="34" charset="0"/>
                <a:cs typeface="Arial" pitchFamily="34" charset="0"/>
              </a:rPr>
              <a:t>The power plants in CES are using 15.14% (653.2 </a:t>
            </a:r>
            <a:r>
              <a:rPr lang="en-US" sz="1400" b="1" dirty="0" err="1" smtClean="0">
                <a:solidFill>
                  <a:srgbClr val="003399"/>
                </a:solidFill>
                <a:latin typeface="Arial" pitchFamily="34" charset="0"/>
                <a:cs typeface="Arial" pitchFamily="34" charset="0"/>
              </a:rPr>
              <a:t>mil.KWh</a:t>
            </a:r>
            <a:r>
              <a:rPr lang="en-US" sz="1400" b="1" dirty="0" smtClean="0">
                <a:solidFill>
                  <a:srgbClr val="003399"/>
                </a:solidFill>
                <a:latin typeface="Arial" pitchFamily="34" charset="0"/>
                <a:cs typeface="Arial" pitchFamily="34" charset="0"/>
              </a:rPr>
              <a:t>) of total generated electricity for their internal consumption. This value means that the plants are using 49,5 gm lignite coal for 1 kWh electricity generation, in other words they burnt 66406.5 t actual coal a year. </a:t>
            </a:r>
          </a:p>
          <a:p>
            <a:pPr marL="0" indent="0" algn="just">
              <a:buNone/>
            </a:pPr>
            <a:r>
              <a:rPr lang="en-US" sz="1400" b="1" dirty="0" smtClean="0">
                <a:solidFill>
                  <a:srgbClr val="003399"/>
                </a:solidFill>
                <a:latin typeface="Arial" pitchFamily="34" charset="0"/>
                <a:cs typeface="Arial" pitchFamily="34" charset="0"/>
              </a:rPr>
              <a:t>If we are reducing internal consumption of Thermal Power Plant by only one unit (down to 14.14% or 43.19 </a:t>
            </a:r>
            <a:r>
              <a:rPr lang="en-US" sz="1400" b="1" dirty="0" err="1" smtClean="0">
                <a:solidFill>
                  <a:srgbClr val="003399"/>
                </a:solidFill>
                <a:latin typeface="Arial" pitchFamily="34" charset="0"/>
                <a:cs typeface="Arial" pitchFamily="34" charset="0"/>
              </a:rPr>
              <a:t>mil.KWh</a:t>
            </a:r>
            <a:r>
              <a:rPr lang="en-US" sz="1400" b="1" dirty="0" smtClean="0">
                <a:solidFill>
                  <a:srgbClr val="003399"/>
                </a:solidFill>
                <a:latin typeface="Arial" pitchFamily="34" charset="0"/>
                <a:cs typeface="Arial" pitchFamily="34" charset="0"/>
              </a:rPr>
              <a:t>), then we are saving 5114.5 t actual coal a year. </a:t>
            </a:r>
          </a:p>
          <a:p>
            <a:pPr marL="0" indent="0" algn="just">
              <a:buNone/>
            </a:pPr>
            <a:endParaRPr lang="en-US" sz="1400" b="1" dirty="0" smtClean="0">
              <a:solidFill>
                <a:srgbClr val="003399"/>
              </a:solidFill>
              <a:latin typeface="Arial" pitchFamily="34" charset="0"/>
              <a:cs typeface="Arial" pitchFamily="34" charset="0"/>
            </a:endParaRPr>
          </a:p>
          <a:p>
            <a:pPr marL="0" indent="0" algn="just">
              <a:buNone/>
            </a:pPr>
            <a:endParaRPr lang="en-US" sz="1400" b="1" dirty="0">
              <a:solidFill>
                <a:srgbClr val="003399"/>
              </a:solidFill>
              <a:latin typeface="Arial" pitchFamily="34" charset="0"/>
              <a:cs typeface="Arial" pitchFamily="34" charset="0"/>
            </a:endParaRPr>
          </a:p>
        </p:txBody>
      </p:sp>
      <p:sp>
        <p:nvSpPr>
          <p:cNvPr id="8" name="Title 1"/>
          <p:cNvSpPr>
            <a:spLocks noGrp="1"/>
          </p:cNvSpPr>
          <p:nvPr>
            <p:ph type="title"/>
          </p:nvPr>
        </p:nvSpPr>
        <p:spPr>
          <a:xfrm>
            <a:off x="457200" y="533400"/>
            <a:ext cx="8229600" cy="735360"/>
          </a:xfrm>
        </p:spPr>
        <p:txBody>
          <a:bodyPr>
            <a:normAutofit/>
          </a:bodyPr>
          <a:lstStyle/>
          <a:p>
            <a:r>
              <a:rPr lang="en-US" sz="2400" b="1" dirty="0" smtClean="0">
                <a:solidFill>
                  <a:schemeClr val="accent1">
                    <a:lumMod val="75000"/>
                  </a:schemeClr>
                </a:solidFill>
                <a:latin typeface="Arial" charset="0"/>
                <a:cs typeface="Arial" charset="0"/>
              </a:rPr>
              <a:t>Energy balance of the TPP in the CES in 2011</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grpSp>
        <p:nvGrpSpPr>
          <p:cNvPr id="6" name="Group 1"/>
          <p:cNvGrpSpPr>
            <a:grpSpLocks noChangeAspect="1"/>
          </p:cNvGrpSpPr>
          <p:nvPr/>
        </p:nvGrpSpPr>
        <p:grpSpPr bwMode="auto">
          <a:xfrm>
            <a:off x="914400" y="1295400"/>
            <a:ext cx="7543800" cy="3624471"/>
            <a:chOff x="-13" y="-13"/>
            <a:chExt cx="9849" cy="4732"/>
          </a:xfrm>
        </p:grpSpPr>
        <p:sp>
          <p:nvSpPr>
            <p:cNvPr id="7" name="AutoShape 430"/>
            <p:cNvSpPr>
              <a:spLocks noChangeAspect="1" noChangeArrowheads="1" noTextEdit="1"/>
            </p:cNvSpPr>
            <p:nvPr/>
          </p:nvSpPr>
          <p:spPr bwMode="auto">
            <a:xfrm>
              <a:off x="-13" y="-13"/>
              <a:ext cx="9849" cy="4732"/>
            </a:xfrm>
            <a:prstGeom prst="rect">
              <a:avLst/>
            </a:prstGeom>
            <a:noFill/>
          </p:spPr>
          <p:txBody>
            <a:bodyPr vert="horz" wrap="square" lIns="91440" tIns="45720" rIns="91440" bIns="45720" numCol="1" anchor="t" anchorCtr="0" compatLnSpc="1">
              <a:prstTxWarp prst="textNoShape">
                <a:avLst/>
              </a:prstTxWarp>
            </a:bodyPr>
            <a:lstStyle/>
            <a:p>
              <a:endParaRPr lang="en-US" sz="2400"/>
            </a:p>
          </p:txBody>
        </p:sp>
        <p:grpSp>
          <p:nvGrpSpPr>
            <p:cNvPr id="9" name="Group 229"/>
            <p:cNvGrpSpPr>
              <a:grpSpLocks/>
            </p:cNvGrpSpPr>
            <p:nvPr/>
          </p:nvGrpSpPr>
          <p:grpSpPr bwMode="auto">
            <a:xfrm>
              <a:off x="-13" y="-13"/>
              <a:ext cx="9836" cy="4732"/>
              <a:chOff x="0" y="-13"/>
              <a:chExt cx="9836" cy="4732"/>
            </a:xfrm>
          </p:grpSpPr>
          <p:sp>
            <p:nvSpPr>
              <p:cNvPr id="237" name="Rectangle 429"/>
              <p:cNvSpPr>
                <a:spLocks noChangeArrowheads="1"/>
              </p:cNvSpPr>
              <p:nvPr/>
            </p:nvSpPr>
            <p:spPr bwMode="auto">
              <a:xfrm>
                <a:off x="0" y="0"/>
                <a:ext cx="9481" cy="496"/>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Arial Mon" pitchFamily="34" charset="0"/>
                    <a:ea typeface="Times New Roman" pitchFamily="18" charset="0"/>
                    <a:cs typeface="Times New Roman" pitchFamily="18" charset="0"/>
                  </a:rPr>
                  <a:t>Parameter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38" name="Rectangle 428"/>
              <p:cNvSpPr>
                <a:spLocks noChangeArrowheads="1"/>
              </p:cNvSpPr>
              <p:nvPr/>
            </p:nvSpPr>
            <p:spPr bwMode="auto">
              <a:xfrm>
                <a:off x="9468" y="0"/>
                <a:ext cx="368" cy="49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9" name="Rectangle 427"/>
              <p:cNvSpPr>
                <a:spLocks noChangeArrowheads="1"/>
              </p:cNvSpPr>
              <p:nvPr/>
            </p:nvSpPr>
            <p:spPr bwMode="auto">
              <a:xfrm>
                <a:off x="0" y="483"/>
                <a:ext cx="9836" cy="7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40" name="Line 426"/>
              <p:cNvSpPr>
                <a:spLocks noChangeShapeType="1"/>
              </p:cNvSpPr>
              <p:nvPr/>
            </p:nvSpPr>
            <p:spPr bwMode="auto">
              <a:xfrm>
                <a:off x="8402" y="1005"/>
                <a:ext cx="64"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1" name="Rectangle 425"/>
              <p:cNvSpPr>
                <a:spLocks noChangeArrowheads="1"/>
              </p:cNvSpPr>
              <p:nvPr/>
            </p:nvSpPr>
            <p:spPr bwMode="auto">
              <a:xfrm>
                <a:off x="8402" y="1005"/>
                <a:ext cx="64"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42" name="Line 424"/>
              <p:cNvSpPr>
                <a:spLocks noChangeShapeType="1"/>
              </p:cNvSpPr>
              <p:nvPr/>
            </p:nvSpPr>
            <p:spPr bwMode="auto">
              <a:xfrm>
                <a:off x="8402" y="1018"/>
                <a:ext cx="51"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3" name="Rectangle 423"/>
              <p:cNvSpPr>
                <a:spLocks noChangeArrowheads="1"/>
              </p:cNvSpPr>
              <p:nvPr/>
            </p:nvSpPr>
            <p:spPr bwMode="auto">
              <a:xfrm>
                <a:off x="8402" y="1018"/>
                <a:ext cx="51" cy="12"/>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44" name="Line 422"/>
              <p:cNvSpPr>
                <a:spLocks noChangeShapeType="1"/>
              </p:cNvSpPr>
              <p:nvPr/>
            </p:nvSpPr>
            <p:spPr bwMode="auto">
              <a:xfrm>
                <a:off x="8402" y="1030"/>
                <a:ext cx="38"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5" name="Rectangle 421"/>
              <p:cNvSpPr>
                <a:spLocks noChangeArrowheads="1"/>
              </p:cNvSpPr>
              <p:nvPr/>
            </p:nvSpPr>
            <p:spPr bwMode="auto">
              <a:xfrm>
                <a:off x="8402" y="1030"/>
                <a:ext cx="38"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46" name="Line 420"/>
              <p:cNvSpPr>
                <a:spLocks noChangeShapeType="1"/>
              </p:cNvSpPr>
              <p:nvPr/>
            </p:nvSpPr>
            <p:spPr bwMode="auto">
              <a:xfrm>
                <a:off x="8402" y="1043"/>
                <a:ext cx="26"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7" name="Rectangle 419"/>
              <p:cNvSpPr>
                <a:spLocks noChangeArrowheads="1"/>
              </p:cNvSpPr>
              <p:nvPr/>
            </p:nvSpPr>
            <p:spPr bwMode="auto">
              <a:xfrm>
                <a:off x="8402" y="1043"/>
                <a:ext cx="26"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48" name="Line 418"/>
              <p:cNvSpPr>
                <a:spLocks noChangeShapeType="1"/>
              </p:cNvSpPr>
              <p:nvPr/>
            </p:nvSpPr>
            <p:spPr bwMode="auto">
              <a:xfrm>
                <a:off x="8402" y="1056"/>
                <a:ext cx="13"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9" name="Rectangle 417"/>
              <p:cNvSpPr>
                <a:spLocks noChangeArrowheads="1"/>
              </p:cNvSpPr>
              <p:nvPr/>
            </p:nvSpPr>
            <p:spPr bwMode="auto">
              <a:xfrm>
                <a:off x="8402" y="1056"/>
                <a:ext cx="13"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0" name="Rectangle 416"/>
              <p:cNvSpPr>
                <a:spLocks noChangeArrowheads="1"/>
              </p:cNvSpPr>
              <p:nvPr/>
            </p:nvSpPr>
            <p:spPr bwMode="auto">
              <a:xfrm>
                <a:off x="0" y="1247"/>
                <a:ext cx="9836" cy="128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1" name="Line 415"/>
              <p:cNvSpPr>
                <a:spLocks noChangeShapeType="1"/>
              </p:cNvSpPr>
              <p:nvPr/>
            </p:nvSpPr>
            <p:spPr bwMode="auto">
              <a:xfrm>
                <a:off x="6498" y="2277"/>
                <a:ext cx="64"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52" name="Rectangle 414"/>
              <p:cNvSpPr>
                <a:spLocks noChangeArrowheads="1"/>
              </p:cNvSpPr>
              <p:nvPr/>
            </p:nvSpPr>
            <p:spPr bwMode="auto">
              <a:xfrm>
                <a:off x="6498" y="2277"/>
                <a:ext cx="64"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3" name="Line 413"/>
              <p:cNvSpPr>
                <a:spLocks noChangeShapeType="1"/>
              </p:cNvSpPr>
              <p:nvPr/>
            </p:nvSpPr>
            <p:spPr bwMode="auto">
              <a:xfrm>
                <a:off x="6498" y="2290"/>
                <a:ext cx="51"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54" name="Rectangle 412"/>
              <p:cNvSpPr>
                <a:spLocks noChangeArrowheads="1"/>
              </p:cNvSpPr>
              <p:nvPr/>
            </p:nvSpPr>
            <p:spPr bwMode="auto">
              <a:xfrm>
                <a:off x="6498" y="2290"/>
                <a:ext cx="51" cy="12"/>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5" name="Line 411"/>
              <p:cNvSpPr>
                <a:spLocks noChangeShapeType="1"/>
              </p:cNvSpPr>
              <p:nvPr/>
            </p:nvSpPr>
            <p:spPr bwMode="auto">
              <a:xfrm>
                <a:off x="6498" y="2302"/>
                <a:ext cx="39"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56" name="Rectangle 410"/>
              <p:cNvSpPr>
                <a:spLocks noChangeArrowheads="1"/>
              </p:cNvSpPr>
              <p:nvPr/>
            </p:nvSpPr>
            <p:spPr bwMode="auto">
              <a:xfrm>
                <a:off x="6498" y="2302"/>
                <a:ext cx="39"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7" name="Line 409"/>
              <p:cNvSpPr>
                <a:spLocks noChangeShapeType="1"/>
              </p:cNvSpPr>
              <p:nvPr/>
            </p:nvSpPr>
            <p:spPr bwMode="auto">
              <a:xfrm>
                <a:off x="6498" y="2315"/>
                <a:ext cx="26"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58" name="Rectangle 408"/>
              <p:cNvSpPr>
                <a:spLocks noChangeArrowheads="1"/>
              </p:cNvSpPr>
              <p:nvPr/>
            </p:nvSpPr>
            <p:spPr bwMode="auto">
              <a:xfrm>
                <a:off x="6498" y="2315"/>
                <a:ext cx="26"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9" name="Line 407"/>
              <p:cNvSpPr>
                <a:spLocks noChangeShapeType="1"/>
              </p:cNvSpPr>
              <p:nvPr/>
            </p:nvSpPr>
            <p:spPr bwMode="auto">
              <a:xfrm>
                <a:off x="6498" y="2328"/>
                <a:ext cx="13" cy="1"/>
              </a:xfrm>
              <a:prstGeom prst="line">
                <a:avLst/>
              </a:prstGeom>
              <a:noFill/>
              <a:ln w="0">
                <a:solidFill>
                  <a:srgbClr val="008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60" name="Rectangle 406"/>
              <p:cNvSpPr>
                <a:spLocks noChangeArrowheads="1"/>
              </p:cNvSpPr>
              <p:nvPr/>
            </p:nvSpPr>
            <p:spPr bwMode="auto">
              <a:xfrm>
                <a:off x="6498" y="2328"/>
                <a:ext cx="13" cy="13"/>
              </a:xfrm>
              <a:prstGeom prst="rect">
                <a:avLst/>
              </a:prstGeom>
              <a:solidFill>
                <a:srgbClr val="008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1" name="Rectangle 405"/>
              <p:cNvSpPr>
                <a:spLocks noChangeArrowheads="1"/>
              </p:cNvSpPr>
              <p:nvPr/>
            </p:nvSpPr>
            <p:spPr bwMode="auto">
              <a:xfrm>
                <a:off x="0" y="2519"/>
                <a:ext cx="9836" cy="153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2" name="Rectangle 404"/>
              <p:cNvSpPr>
                <a:spLocks noChangeArrowheads="1"/>
              </p:cNvSpPr>
              <p:nvPr/>
            </p:nvSpPr>
            <p:spPr bwMode="auto">
              <a:xfrm>
                <a:off x="0" y="4045"/>
                <a:ext cx="6498" cy="26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3" name="Rectangle 403"/>
              <p:cNvSpPr>
                <a:spLocks noChangeArrowheads="1"/>
              </p:cNvSpPr>
              <p:nvPr/>
            </p:nvSpPr>
            <p:spPr bwMode="auto">
              <a:xfrm>
                <a:off x="6486" y="4045"/>
                <a:ext cx="964" cy="26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4" name="Rectangle 402"/>
              <p:cNvSpPr>
                <a:spLocks noChangeArrowheads="1"/>
              </p:cNvSpPr>
              <p:nvPr/>
            </p:nvSpPr>
            <p:spPr bwMode="auto">
              <a:xfrm>
                <a:off x="7438" y="4045"/>
                <a:ext cx="2398" cy="26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5" name="Rectangle 401"/>
              <p:cNvSpPr>
                <a:spLocks noChangeArrowheads="1"/>
              </p:cNvSpPr>
              <p:nvPr/>
            </p:nvSpPr>
            <p:spPr bwMode="auto">
              <a:xfrm>
                <a:off x="0" y="4300"/>
                <a:ext cx="4595" cy="2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6" name="Rectangle 400"/>
              <p:cNvSpPr>
                <a:spLocks noChangeArrowheads="1"/>
              </p:cNvSpPr>
              <p:nvPr/>
            </p:nvSpPr>
            <p:spPr bwMode="auto">
              <a:xfrm>
                <a:off x="9468" y="4300"/>
                <a:ext cx="368" cy="2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7" name="Rectangle 399"/>
              <p:cNvSpPr>
                <a:spLocks noChangeArrowheads="1"/>
              </p:cNvSpPr>
              <p:nvPr/>
            </p:nvSpPr>
            <p:spPr bwMode="auto">
              <a:xfrm>
                <a:off x="0" y="4503"/>
                <a:ext cx="9836" cy="21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68" name="Rectangle 398"/>
              <p:cNvSpPr>
                <a:spLocks noChangeArrowheads="1"/>
              </p:cNvSpPr>
              <p:nvPr/>
            </p:nvSpPr>
            <p:spPr bwMode="auto">
              <a:xfrm>
                <a:off x="3008" y="547"/>
                <a:ext cx="561"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mil.KWh</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69" name="Rectangle 397"/>
              <p:cNvSpPr>
                <a:spLocks noChangeArrowheads="1"/>
              </p:cNvSpPr>
              <p:nvPr/>
            </p:nvSpPr>
            <p:spPr bwMode="auto">
              <a:xfrm>
                <a:off x="3858" y="534"/>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125 833,8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0" name="Rectangle 396"/>
              <p:cNvSpPr>
                <a:spLocks noChangeArrowheads="1"/>
              </p:cNvSpPr>
              <p:nvPr/>
            </p:nvSpPr>
            <p:spPr bwMode="auto">
              <a:xfrm>
                <a:off x="4810" y="534"/>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685 644,7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1" name="Rectangle 395"/>
              <p:cNvSpPr>
                <a:spLocks noChangeArrowheads="1"/>
              </p:cNvSpPr>
              <p:nvPr/>
            </p:nvSpPr>
            <p:spPr bwMode="auto">
              <a:xfrm>
                <a:off x="5635" y="534"/>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3 101 543,1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2" name="Rectangle 394"/>
              <p:cNvSpPr>
                <a:spLocks noChangeArrowheads="1"/>
              </p:cNvSpPr>
              <p:nvPr/>
            </p:nvSpPr>
            <p:spPr bwMode="auto">
              <a:xfrm>
                <a:off x="6714" y="534"/>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266 194,1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3" name="Rectangle 393"/>
              <p:cNvSpPr>
                <a:spLocks noChangeArrowheads="1"/>
              </p:cNvSpPr>
              <p:nvPr/>
            </p:nvSpPr>
            <p:spPr bwMode="auto">
              <a:xfrm>
                <a:off x="7666" y="534"/>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134 594,0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4" name="Rectangle 392"/>
              <p:cNvSpPr>
                <a:spLocks noChangeArrowheads="1"/>
              </p:cNvSpPr>
              <p:nvPr/>
            </p:nvSpPr>
            <p:spPr bwMode="auto">
              <a:xfrm>
                <a:off x="8618" y="534"/>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4 313 809,6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5" name="Rectangle 391"/>
              <p:cNvSpPr>
                <a:spLocks noChangeArrowheads="1"/>
              </p:cNvSpPr>
              <p:nvPr/>
            </p:nvSpPr>
            <p:spPr bwMode="auto">
              <a:xfrm>
                <a:off x="1790" y="789"/>
                <a:ext cx="398"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value</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6" name="Rectangle 390"/>
              <p:cNvSpPr>
                <a:spLocks noChangeArrowheads="1"/>
              </p:cNvSpPr>
              <p:nvPr/>
            </p:nvSpPr>
            <p:spPr bwMode="auto">
              <a:xfrm>
                <a:off x="3008" y="801"/>
                <a:ext cx="561" cy="6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mil.KWh</a:t>
                </a:r>
                <a:endParaRPr kumimoji="0" lang="en-US"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7" name="Rectangle 389"/>
              <p:cNvSpPr>
                <a:spLocks noChangeArrowheads="1"/>
              </p:cNvSpPr>
              <p:nvPr/>
            </p:nvSpPr>
            <p:spPr bwMode="auto">
              <a:xfrm>
                <a:off x="3947" y="789"/>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19 268,6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8" name="Rectangle 388"/>
              <p:cNvSpPr>
                <a:spLocks noChangeArrowheads="1"/>
              </p:cNvSpPr>
              <p:nvPr/>
            </p:nvSpPr>
            <p:spPr bwMode="auto">
              <a:xfrm>
                <a:off x="4810" y="78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144 859,0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79" name="Rectangle 387"/>
              <p:cNvSpPr>
                <a:spLocks noChangeArrowheads="1"/>
              </p:cNvSpPr>
              <p:nvPr/>
            </p:nvSpPr>
            <p:spPr bwMode="auto">
              <a:xfrm>
                <a:off x="5762" y="78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410 778,2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0" name="Rectangle 386"/>
              <p:cNvSpPr>
                <a:spLocks noChangeArrowheads="1"/>
              </p:cNvSpPr>
              <p:nvPr/>
            </p:nvSpPr>
            <p:spPr bwMode="auto">
              <a:xfrm>
                <a:off x="6803" y="789"/>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49 672,5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1" name="Rectangle 385"/>
              <p:cNvSpPr>
                <a:spLocks noChangeArrowheads="1"/>
              </p:cNvSpPr>
              <p:nvPr/>
            </p:nvSpPr>
            <p:spPr bwMode="auto">
              <a:xfrm>
                <a:off x="7755" y="789"/>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28 586,4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2" name="Rectangle 384"/>
              <p:cNvSpPr>
                <a:spLocks noChangeArrowheads="1"/>
              </p:cNvSpPr>
              <p:nvPr/>
            </p:nvSpPr>
            <p:spPr bwMode="auto">
              <a:xfrm>
                <a:off x="8745" y="78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653 164,7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3" name="Rectangle 383"/>
              <p:cNvSpPr>
                <a:spLocks noChangeArrowheads="1"/>
              </p:cNvSpPr>
              <p:nvPr/>
            </p:nvSpPr>
            <p:spPr bwMode="auto">
              <a:xfrm>
                <a:off x="1790" y="1043"/>
                <a:ext cx="55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percent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84" name="Rectangle 382"/>
              <p:cNvSpPr>
                <a:spLocks noChangeArrowheads="1"/>
              </p:cNvSpPr>
              <p:nvPr/>
            </p:nvSpPr>
            <p:spPr bwMode="auto">
              <a:xfrm>
                <a:off x="3160" y="1056"/>
                <a:ext cx="134"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5" name="Rectangle 381"/>
              <p:cNvSpPr>
                <a:spLocks noChangeArrowheads="1"/>
              </p:cNvSpPr>
              <p:nvPr/>
            </p:nvSpPr>
            <p:spPr bwMode="auto">
              <a:xfrm>
                <a:off x="4023"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15,31%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6" name="Rectangle 380"/>
              <p:cNvSpPr>
                <a:spLocks noChangeArrowheads="1"/>
              </p:cNvSpPr>
              <p:nvPr/>
            </p:nvSpPr>
            <p:spPr bwMode="auto">
              <a:xfrm>
                <a:off x="4975"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21,13%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7" name="Rectangle 379"/>
              <p:cNvSpPr>
                <a:spLocks noChangeArrowheads="1"/>
              </p:cNvSpPr>
              <p:nvPr/>
            </p:nvSpPr>
            <p:spPr bwMode="auto">
              <a:xfrm>
                <a:off x="5927"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13,24%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8" name="Rectangle 378"/>
              <p:cNvSpPr>
                <a:spLocks noChangeArrowheads="1"/>
              </p:cNvSpPr>
              <p:nvPr/>
            </p:nvSpPr>
            <p:spPr bwMode="auto">
              <a:xfrm>
                <a:off x="6879"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18,66%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89" name="Rectangle 377"/>
              <p:cNvSpPr>
                <a:spLocks noChangeArrowheads="1"/>
              </p:cNvSpPr>
              <p:nvPr/>
            </p:nvSpPr>
            <p:spPr bwMode="auto">
              <a:xfrm>
                <a:off x="7831"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21,24%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0" name="Rectangle 376"/>
              <p:cNvSpPr>
                <a:spLocks noChangeArrowheads="1"/>
              </p:cNvSpPr>
              <p:nvPr/>
            </p:nvSpPr>
            <p:spPr bwMode="auto">
              <a:xfrm>
                <a:off x="8935" y="1043"/>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15,14%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1" name="Rectangle 375"/>
              <p:cNvSpPr>
                <a:spLocks noChangeArrowheads="1"/>
              </p:cNvSpPr>
              <p:nvPr/>
            </p:nvSpPr>
            <p:spPr bwMode="auto">
              <a:xfrm>
                <a:off x="3008" y="1310"/>
                <a:ext cx="561" cy="6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mil.KWh</a:t>
                </a:r>
                <a:endParaRPr kumimoji="0" lang="en-US"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2" name="Rectangle 374"/>
              <p:cNvSpPr>
                <a:spLocks noChangeArrowheads="1"/>
              </p:cNvSpPr>
              <p:nvPr/>
            </p:nvSpPr>
            <p:spPr bwMode="auto">
              <a:xfrm>
                <a:off x="3858" y="1298"/>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106 565,2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3" name="Rectangle 373"/>
              <p:cNvSpPr>
                <a:spLocks noChangeArrowheads="1"/>
              </p:cNvSpPr>
              <p:nvPr/>
            </p:nvSpPr>
            <p:spPr bwMode="auto">
              <a:xfrm>
                <a:off x="4810" y="1298"/>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540 785,7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4" name="Rectangle 372"/>
              <p:cNvSpPr>
                <a:spLocks noChangeArrowheads="1"/>
              </p:cNvSpPr>
              <p:nvPr/>
            </p:nvSpPr>
            <p:spPr bwMode="auto">
              <a:xfrm>
                <a:off x="5635" y="1298"/>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2 690 764,9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5" name="Rectangle 371"/>
              <p:cNvSpPr>
                <a:spLocks noChangeArrowheads="1"/>
              </p:cNvSpPr>
              <p:nvPr/>
            </p:nvSpPr>
            <p:spPr bwMode="auto">
              <a:xfrm>
                <a:off x="6714" y="1298"/>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216 521,5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6" name="Rectangle 370"/>
              <p:cNvSpPr>
                <a:spLocks noChangeArrowheads="1"/>
              </p:cNvSpPr>
              <p:nvPr/>
            </p:nvSpPr>
            <p:spPr bwMode="auto">
              <a:xfrm>
                <a:off x="7666" y="1298"/>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106 007,6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7" name="Rectangle 369"/>
              <p:cNvSpPr>
                <a:spLocks noChangeArrowheads="1"/>
              </p:cNvSpPr>
              <p:nvPr/>
            </p:nvSpPr>
            <p:spPr bwMode="auto">
              <a:xfrm>
                <a:off x="8618" y="1298"/>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3 660 644,9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8" name="Rectangle 368"/>
              <p:cNvSpPr>
                <a:spLocks noChangeArrowheads="1"/>
              </p:cNvSpPr>
              <p:nvPr/>
            </p:nvSpPr>
            <p:spPr bwMode="auto">
              <a:xfrm>
                <a:off x="3059" y="1565"/>
                <a:ext cx="343"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GCal</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299" name="Rectangle 367"/>
              <p:cNvSpPr>
                <a:spLocks noChangeArrowheads="1"/>
              </p:cNvSpPr>
              <p:nvPr/>
            </p:nvSpPr>
            <p:spPr bwMode="auto">
              <a:xfrm>
                <a:off x="3858" y="1552"/>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164 102,0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0" name="Rectangle 366"/>
              <p:cNvSpPr>
                <a:spLocks noChangeArrowheads="1"/>
              </p:cNvSpPr>
              <p:nvPr/>
            </p:nvSpPr>
            <p:spPr bwMode="auto">
              <a:xfrm>
                <a:off x="4683" y="1552"/>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1 847 839,0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1" name="Rectangle 365"/>
              <p:cNvSpPr>
                <a:spLocks noChangeArrowheads="1"/>
              </p:cNvSpPr>
              <p:nvPr/>
            </p:nvSpPr>
            <p:spPr bwMode="auto">
              <a:xfrm>
                <a:off x="5635" y="1552"/>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3 128 831,0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2" name="Rectangle 364"/>
              <p:cNvSpPr>
                <a:spLocks noChangeArrowheads="1"/>
              </p:cNvSpPr>
              <p:nvPr/>
            </p:nvSpPr>
            <p:spPr bwMode="auto">
              <a:xfrm>
                <a:off x="6714" y="1552"/>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453 630,0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3" name="Rectangle 363"/>
              <p:cNvSpPr>
                <a:spLocks noChangeArrowheads="1"/>
              </p:cNvSpPr>
              <p:nvPr/>
            </p:nvSpPr>
            <p:spPr bwMode="auto">
              <a:xfrm>
                <a:off x="7666" y="1552"/>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521 674,0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4" name="Rectangle 362"/>
              <p:cNvSpPr>
                <a:spLocks noChangeArrowheads="1"/>
              </p:cNvSpPr>
              <p:nvPr/>
            </p:nvSpPr>
            <p:spPr bwMode="auto">
              <a:xfrm>
                <a:off x="8618" y="1552"/>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6 116 076,0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5" name="Rectangle 361"/>
              <p:cNvSpPr>
                <a:spLocks noChangeArrowheads="1"/>
              </p:cNvSpPr>
              <p:nvPr/>
            </p:nvSpPr>
            <p:spPr bwMode="auto">
              <a:xfrm>
                <a:off x="1790" y="1806"/>
                <a:ext cx="69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electricity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6" name="Rectangle 360"/>
              <p:cNvSpPr>
                <a:spLocks noChangeArrowheads="1"/>
              </p:cNvSpPr>
              <p:nvPr/>
            </p:nvSpPr>
            <p:spPr bwMode="auto">
              <a:xfrm>
                <a:off x="2995" y="1819"/>
                <a:ext cx="477"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gr/kWh</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7" name="Rectangle 359"/>
              <p:cNvSpPr>
                <a:spLocks noChangeArrowheads="1"/>
              </p:cNvSpPr>
              <p:nvPr/>
            </p:nvSpPr>
            <p:spPr bwMode="auto">
              <a:xfrm>
                <a:off x="4074"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591,30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8" name="Rectangle 358"/>
              <p:cNvSpPr>
                <a:spLocks noChangeArrowheads="1"/>
              </p:cNvSpPr>
              <p:nvPr/>
            </p:nvSpPr>
            <p:spPr bwMode="auto">
              <a:xfrm>
                <a:off x="5026"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363,65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09" name="Rectangle 357"/>
              <p:cNvSpPr>
                <a:spLocks noChangeArrowheads="1"/>
              </p:cNvSpPr>
              <p:nvPr/>
            </p:nvSpPr>
            <p:spPr bwMode="auto">
              <a:xfrm>
                <a:off x="5978"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305,05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0" name="Rectangle 356"/>
              <p:cNvSpPr>
                <a:spLocks noChangeArrowheads="1"/>
              </p:cNvSpPr>
              <p:nvPr/>
            </p:nvSpPr>
            <p:spPr bwMode="auto">
              <a:xfrm>
                <a:off x="6930"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438,80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1" name="Rectangle 355"/>
              <p:cNvSpPr>
                <a:spLocks noChangeArrowheads="1"/>
              </p:cNvSpPr>
              <p:nvPr/>
            </p:nvSpPr>
            <p:spPr bwMode="auto">
              <a:xfrm>
                <a:off x="7882"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315,59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2" name="Rectangle 354"/>
              <p:cNvSpPr>
                <a:spLocks noChangeArrowheads="1"/>
              </p:cNvSpPr>
              <p:nvPr/>
            </p:nvSpPr>
            <p:spPr bwMode="auto">
              <a:xfrm>
                <a:off x="8961" y="1806"/>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329,84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3" name="Rectangle 353"/>
              <p:cNvSpPr>
                <a:spLocks noChangeArrowheads="1"/>
              </p:cNvSpPr>
              <p:nvPr/>
            </p:nvSpPr>
            <p:spPr bwMode="auto">
              <a:xfrm>
                <a:off x="1790" y="2061"/>
                <a:ext cx="32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heat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4" name="Rectangle 352"/>
              <p:cNvSpPr>
                <a:spLocks noChangeArrowheads="1"/>
              </p:cNvSpPr>
              <p:nvPr/>
            </p:nvSpPr>
            <p:spPr bwMode="auto">
              <a:xfrm>
                <a:off x="3008" y="2073"/>
                <a:ext cx="544"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kg/GCal</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5" name="Rectangle 351"/>
              <p:cNvSpPr>
                <a:spLocks noChangeArrowheads="1"/>
              </p:cNvSpPr>
              <p:nvPr/>
            </p:nvSpPr>
            <p:spPr bwMode="auto">
              <a:xfrm>
                <a:off x="4074"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192,60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6" name="Rectangle 350"/>
              <p:cNvSpPr>
                <a:spLocks noChangeArrowheads="1"/>
              </p:cNvSpPr>
              <p:nvPr/>
            </p:nvSpPr>
            <p:spPr bwMode="auto">
              <a:xfrm>
                <a:off x="5026"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179,68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7" name="Rectangle 349"/>
              <p:cNvSpPr>
                <a:spLocks noChangeArrowheads="1"/>
              </p:cNvSpPr>
              <p:nvPr/>
            </p:nvSpPr>
            <p:spPr bwMode="auto">
              <a:xfrm>
                <a:off x="5978"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174,40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8" name="Rectangle 348"/>
              <p:cNvSpPr>
                <a:spLocks noChangeArrowheads="1"/>
              </p:cNvSpPr>
              <p:nvPr/>
            </p:nvSpPr>
            <p:spPr bwMode="auto">
              <a:xfrm>
                <a:off x="6930"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196,60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19" name="Rectangle 347"/>
              <p:cNvSpPr>
                <a:spLocks noChangeArrowheads="1"/>
              </p:cNvSpPr>
              <p:nvPr/>
            </p:nvSpPr>
            <p:spPr bwMode="auto">
              <a:xfrm>
                <a:off x="7882"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184,79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0" name="Rectangle 346"/>
              <p:cNvSpPr>
                <a:spLocks noChangeArrowheads="1"/>
              </p:cNvSpPr>
              <p:nvPr/>
            </p:nvSpPr>
            <p:spPr bwMode="auto">
              <a:xfrm>
                <a:off x="8961" y="2061"/>
                <a:ext cx="50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179,02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1" name="Rectangle 345"/>
              <p:cNvSpPr>
                <a:spLocks noChangeArrowheads="1"/>
              </p:cNvSpPr>
              <p:nvPr/>
            </p:nvSpPr>
            <p:spPr bwMode="auto">
              <a:xfrm>
                <a:off x="1790" y="2315"/>
                <a:ext cx="697" cy="68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electricity</a:t>
                </a:r>
                <a:endParaRPr kumimoji="0" lang="en-US"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2" name="Rectangle 344"/>
              <p:cNvSpPr>
                <a:spLocks noChangeArrowheads="1"/>
              </p:cNvSpPr>
              <p:nvPr/>
            </p:nvSpPr>
            <p:spPr bwMode="auto">
              <a:xfrm>
                <a:off x="3097" y="2328"/>
                <a:ext cx="4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3" name="Rectangle 343"/>
              <p:cNvSpPr>
                <a:spLocks noChangeArrowheads="1"/>
              </p:cNvSpPr>
              <p:nvPr/>
            </p:nvSpPr>
            <p:spPr bwMode="auto">
              <a:xfrm>
                <a:off x="3947" y="2315"/>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63 014,8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4" name="Rectangle 342"/>
              <p:cNvSpPr>
                <a:spLocks noChangeArrowheads="1"/>
              </p:cNvSpPr>
              <p:nvPr/>
            </p:nvSpPr>
            <p:spPr bwMode="auto">
              <a:xfrm>
                <a:off x="4810" y="2315"/>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196 659,1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5" name="Rectangle 341"/>
              <p:cNvSpPr>
                <a:spLocks noChangeArrowheads="1"/>
              </p:cNvSpPr>
              <p:nvPr/>
            </p:nvSpPr>
            <p:spPr bwMode="auto">
              <a:xfrm>
                <a:off x="5762" y="2315"/>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820 817,8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6" name="Rectangle 340"/>
              <p:cNvSpPr>
                <a:spLocks noChangeArrowheads="1"/>
              </p:cNvSpPr>
              <p:nvPr/>
            </p:nvSpPr>
            <p:spPr bwMode="auto">
              <a:xfrm>
                <a:off x="6803" y="2315"/>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93 489,0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7" name="Rectangle 339"/>
              <p:cNvSpPr>
                <a:spLocks noChangeArrowheads="1"/>
              </p:cNvSpPr>
              <p:nvPr/>
            </p:nvSpPr>
            <p:spPr bwMode="auto">
              <a:xfrm>
                <a:off x="7755" y="2315"/>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33 454,6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8" name="Rectangle 338"/>
              <p:cNvSpPr>
                <a:spLocks noChangeArrowheads="1"/>
              </p:cNvSpPr>
              <p:nvPr/>
            </p:nvSpPr>
            <p:spPr bwMode="auto">
              <a:xfrm>
                <a:off x="8618" y="2315"/>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1 207 435,4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29" name="Rectangle 337"/>
              <p:cNvSpPr>
                <a:spLocks noChangeArrowheads="1"/>
              </p:cNvSpPr>
              <p:nvPr/>
            </p:nvSpPr>
            <p:spPr bwMode="auto">
              <a:xfrm>
                <a:off x="1790" y="2570"/>
                <a:ext cx="32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heat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0" name="Rectangle 336"/>
              <p:cNvSpPr>
                <a:spLocks noChangeArrowheads="1"/>
              </p:cNvSpPr>
              <p:nvPr/>
            </p:nvSpPr>
            <p:spPr bwMode="auto">
              <a:xfrm>
                <a:off x="3097" y="2582"/>
                <a:ext cx="4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1" name="Rectangle 335"/>
              <p:cNvSpPr>
                <a:spLocks noChangeArrowheads="1"/>
              </p:cNvSpPr>
              <p:nvPr/>
            </p:nvSpPr>
            <p:spPr bwMode="auto">
              <a:xfrm>
                <a:off x="3947" y="2570"/>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31 607,7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2" name="Rectangle 334"/>
              <p:cNvSpPr>
                <a:spLocks noChangeArrowheads="1"/>
              </p:cNvSpPr>
              <p:nvPr/>
            </p:nvSpPr>
            <p:spPr bwMode="auto">
              <a:xfrm>
                <a:off x="4810" y="2570"/>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332 014,1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3" name="Rectangle 333"/>
              <p:cNvSpPr>
                <a:spLocks noChangeArrowheads="1"/>
              </p:cNvSpPr>
              <p:nvPr/>
            </p:nvSpPr>
            <p:spPr bwMode="auto">
              <a:xfrm>
                <a:off x="5762" y="2570"/>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545 653,0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4" name="Rectangle 332"/>
              <p:cNvSpPr>
                <a:spLocks noChangeArrowheads="1"/>
              </p:cNvSpPr>
              <p:nvPr/>
            </p:nvSpPr>
            <p:spPr bwMode="auto">
              <a:xfrm>
                <a:off x="6803" y="2570"/>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89 205,0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5" name="Rectangle 331"/>
              <p:cNvSpPr>
                <a:spLocks noChangeArrowheads="1"/>
              </p:cNvSpPr>
              <p:nvPr/>
            </p:nvSpPr>
            <p:spPr bwMode="auto">
              <a:xfrm>
                <a:off x="7755" y="2570"/>
                <a:ext cx="64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96 398,1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6" name="Rectangle 330"/>
              <p:cNvSpPr>
                <a:spLocks noChangeArrowheads="1"/>
              </p:cNvSpPr>
              <p:nvPr/>
            </p:nvSpPr>
            <p:spPr bwMode="auto">
              <a:xfrm>
                <a:off x="8618" y="2570"/>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1 094 877,9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7" name="Rectangle 329"/>
              <p:cNvSpPr>
                <a:spLocks noChangeArrowheads="1"/>
              </p:cNvSpPr>
              <p:nvPr/>
            </p:nvSpPr>
            <p:spPr bwMode="auto">
              <a:xfrm>
                <a:off x="1790" y="2824"/>
                <a:ext cx="697" cy="68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electricity</a:t>
                </a:r>
                <a:endParaRPr kumimoji="0" lang="en-US"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8" name="Rectangle 328"/>
              <p:cNvSpPr>
                <a:spLocks noChangeArrowheads="1"/>
              </p:cNvSpPr>
              <p:nvPr/>
            </p:nvSpPr>
            <p:spPr bwMode="auto">
              <a:xfrm>
                <a:off x="3072" y="2837"/>
                <a:ext cx="4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39" name="Rectangle 327"/>
              <p:cNvSpPr>
                <a:spLocks noChangeArrowheads="1"/>
              </p:cNvSpPr>
              <p:nvPr/>
            </p:nvSpPr>
            <p:spPr bwMode="auto">
              <a:xfrm>
                <a:off x="1790" y="3078"/>
                <a:ext cx="322" cy="68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heat</a:t>
                </a:r>
                <a:endParaRPr kumimoji="0" lang="en-US" sz="10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0" name="Rectangle 326"/>
              <p:cNvSpPr>
                <a:spLocks noChangeArrowheads="1"/>
              </p:cNvSpPr>
              <p:nvPr/>
            </p:nvSpPr>
            <p:spPr bwMode="auto">
              <a:xfrm>
                <a:off x="3072" y="3091"/>
                <a:ext cx="4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1" name="Rectangle 325"/>
              <p:cNvSpPr>
                <a:spLocks noChangeArrowheads="1"/>
              </p:cNvSpPr>
              <p:nvPr/>
            </p:nvSpPr>
            <p:spPr bwMode="auto">
              <a:xfrm>
                <a:off x="3008" y="3346"/>
                <a:ext cx="50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kCal/kg</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2" name="Rectangle 324"/>
              <p:cNvSpPr>
                <a:spLocks noChangeArrowheads="1"/>
              </p:cNvSpPr>
              <p:nvPr/>
            </p:nvSpPr>
            <p:spPr bwMode="auto">
              <a:xfrm>
                <a:off x="4036"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3 454,0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3" name="Rectangle 323"/>
              <p:cNvSpPr>
                <a:spLocks noChangeArrowheads="1"/>
              </p:cNvSpPr>
              <p:nvPr/>
            </p:nvSpPr>
            <p:spPr bwMode="auto">
              <a:xfrm>
                <a:off x="4988"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3 479,0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4" name="Rectangle 322"/>
              <p:cNvSpPr>
                <a:spLocks noChangeArrowheads="1"/>
              </p:cNvSpPr>
              <p:nvPr/>
            </p:nvSpPr>
            <p:spPr bwMode="auto">
              <a:xfrm>
                <a:off x="5940"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3 295,4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5" name="Rectangle 321"/>
              <p:cNvSpPr>
                <a:spLocks noChangeArrowheads="1"/>
              </p:cNvSpPr>
              <p:nvPr/>
            </p:nvSpPr>
            <p:spPr bwMode="auto">
              <a:xfrm>
                <a:off x="6892"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3 645,0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6" name="Rectangle 320"/>
              <p:cNvSpPr>
                <a:spLocks noChangeArrowheads="1"/>
              </p:cNvSpPr>
              <p:nvPr/>
            </p:nvSpPr>
            <p:spPr bwMode="auto">
              <a:xfrm>
                <a:off x="7844"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4 085,4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7" name="Rectangle 319"/>
              <p:cNvSpPr>
                <a:spLocks noChangeArrowheads="1"/>
              </p:cNvSpPr>
              <p:nvPr/>
            </p:nvSpPr>
            <p:spPr bwMode="auto">
              <a:xfrm>
                <a:off x="8923" y="3333"/>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3 406,3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8" name="Rectangle 318"/>
              <p:cNvSpPr>
                <a:spLocks noChangeArrowheads="1"/>
              </p:cNvSpPr>
              <p:nvPr/>
            </p:nvSpPr>
            <p:spPr bwMode="auto">
              <a:xfrm>
                <a:off x="3072" y="3600"/>
                <a:ext cx="42"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49" name="Rectangle 317"/>
              <p:cNvSpPr>
                <a:spLocks noChangeArrowheads="1"/>
              </p:cNvSpPr>
              <p:nvPr/>
            </p:nvSpPr>
            <p:spPr bwMode="auto">
              <a:xfrm>
                <a:off x="4163" y="3587"/>
                <a:ext cx="414"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105,3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0" name="Rectangle 316"/>
              <p:cNvSpPr>
                <a:spLocks noChangeArrowheads="1"/>
              </p:cNvSpPr>
              <p:nvPr/>
            </p:nvSpPr>
            <p:spPr bwMode="auto">
              <a:xfrm>
                <a:off x="5115" y="3587"/>
                <a:ext cx="414"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921,7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1" name="Rectangle 315"/>
              <p:cNvSpPr>
                <a:spLocks noChangeArrowheads="1"/>
              </p:cNvSpPr>
              <p:nvPr/>
            </p:nvSpPr>
            <p:spPr bwMode="auto">
              <a:xfrm>
                <a:off x="5940" y="3587"/>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1 096,0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2" name="Rectangle 314"/>
              <p:cNvSpPr>
                <a:spLocks noChangeArrowheads="1"/>
              </p:cNvSpPr>
              <p:nvPr/>
            </p:nvSpPr>
            <p:spPr bwMode="auto">
              <a:xfrm>
                <a:off x="7108" y="3587"/>
                <a:ext cx="32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84,6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3" name="Rectangle 313"/>
              <p:cNvSpPr>
                <a:spLocks noChangeArrowheads="1"/>
              </p:cNvSpPr>
              <p:nvPr/>
            </p:nvSpPr>
            <p:spPr bwMode="auto">
              <a:xfrm>
                <a:off x="8060" y="3587"/>
                <a:ext cx="32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43,2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4" name="Rectangle 312"/>
              <p:cNvSpPr>
                <a:spLocks noChangeArrowheads="1"/>
              </p:cNvSpPr>
              <p:nvPr/>
            </p:nvSpPr>
            <p:spPr bwMode="auto">
              <a:xfrm>
                <a:off x="8923" y="3587"/>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2 250,8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5" name="Rectangle 311"/>
              <p:cNvSpPr>
                <a:spLocks noChangeArrowheads="1"/>
              </p:cNvSpPr>
              <p:nvPr/>
            </p:nvSpPr>
            <p:spPr bwMode="auto">
              <a:xfrm>
                <a:off x="38" y="3842"/>
                <a:ext cx="121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Plant efficiency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6" name="Rectangle 310"/>
              <p:cNvSpPr>
                <a:spLocks noChangeArrowheads="1"/>
              </p:cNvSpPr>
              <p:nvPr/>
            </p:nvSpPr>
            <p:spPr bwMode="auto">
              <a:xfrm>
                <a:off x="3160" y="3854"/>
                <a:ext cx="134"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7" name="Rectangle 309"/>
              <p:cNvSpPr>
                <a:spLocks noChangeArrowheads="1"/>
              </p:cNvSpPr>
              <p:nvPr/>
            </p:nvSpPr>
            <p:spPr bwMode="auto">
              <a:xfrm>
                <a:off x="4023"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21,20%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8" name="Rectangle 308"/>
              <p:cNvSpPr>
                <a:spLocks noChangeArrowheads="1"/>
              </p:cNvSpPr>
              <p:nvPr/>
            </p:nvSpPr>
            <p:spPr bwMode="auto">
              <a:xfrm>
                <a:off x="4975"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37,80%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59" name="Rectangle 307"/>
              <p:cNvSpPr>
                <a:spLocks noChangeArrowheads="1"/>
              </p:cNvSpPr>
              <p:nvPr/>
            </p:nvSpPr>
            <p:spPr bwMode="auto">
              <a:xfrm>
                <a:off x="5927"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40,34%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0" name="Rectangle 306"/>
              <p:cNvSpPr>
                <a:spLocks noChangeArrowheads="1"/>
              </p:cNvSpPr>
              <p:nvPr/>
            </p:nvSpPr>
            <p:spPr bwMode="auto">
              <a:xfrm>
                <a:off x="6879"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28,00%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1" name="Rectangle 305"/>
              <p:cNvSpPr>
                <a:spLocks noChangeArrowheads="1"/>
              </p:cNvSpPr>
              <p:nvPr/>
            </p:nvSpPr>
            <p:spPr bwMode="auto">
              <a:xfrm>
                <a:off x="7831"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40,48%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2" name="Rectangle 304"/>
              <p:cNvSpPr>
                <a:spLocks noChangeArrowheads="1"/>
              </p:cNvSpPr>
              <p:nvPr/>
            </p:nvSpPr>
            <p:spPr bwMode="auto">
              <a:xfrm>
                <a:off x="8935" y="3842"/>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37,91%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3" name="Rectangle 303"/>
              <p:cNvSpPr>
                <a:spLocks noChangeArrowheads="1"/>
              </p:cNvSpPr>
              <p:nvPr/>
            </p:nvSpPr>
            <p:spPr bwMode="auto">
              <a:xfrm>
                <a:off x="38" y="4096"/>
                <a:ext cx="2218"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Rate of the installed capacity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4" name="Rectangle 302"/>
              <p:cNvSpPr>
                <a:spLocks noChangeArrowheads="1"/>
              </p:cNvSpPr>
              <p:nvPr/>
            </p:nvSpPr>
            <p:spPr bwMode="auto">
              <a:xfrm>
                <a:off x="3160" y="4109"/>
                <a:ext cx="134"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5" name="Rectangle 301"/>
              <p:cNvSpPr>
                <a:spLocks noChangeArrowheads="1"/>
              </p:cNvSpPr>
              <p:nvPr/>
            </p:nvSpPr>
            <p:spPr bwMode="auto">
              <a:xfrm>
                <a:off x="4023" y="4096"/>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71,90%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6" name="Rectangle 300"/>
              <p:cNvSpPr>
                <a:spLocks noChangeArrowheads="1"/>
              </p:cNvSpPr>
              <p:nvPr/>
            </p:nvSpPr>
            <p:spPr bwMode="auto">
              <a:xfrm>
                <a:off x="4975" y="4096"/>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57,60%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7" name="Rectangle 299"/>
              <p:cNvSpPr>
                <a:spLocks noChangeArrowheads="1"/>
              </p:cNvSpPr>
              <p:nvPr/>
            </p:nvSpPr>
            <p:spPr bwMode="auto">
              <a:xfrm>
                <a:off x="5927" y="4096"/>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65,57%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8" name="Rectangle 298"/>
              <p:cNvSpPr>
                <a:spLocks noChangeArrowheads="1"/>
              </p:cNvSpPr>
              <p:nvPr/>
            </p:nvSpPr>
            <p:spPr bwMode="auto">
              <a:xfrm>
                <a:off x="6879" y="4096"/>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63,30%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69" name="Rectangle 297"/>
              <p:cNvSpPr>
                <a:spLocks noChangeArrowheads="1"/>
              </p:cNvSpPr>
              <p:nvPr/>
            </p:nvSpPr>
            <p:spPr bwMode="auto">
              <a:xfrm>
                <a:off x="7831" y="4096"/>
                <a:ext cx="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58,30%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0" name="Rectangle 296"/>
              <p:cNvSpPr>
                <a:spLocks noChangeArrowheads="1"/>
              </p:cNvSpPr>
              <p:nvPr/>
            </p:nvSpPr>
            <p:spPr bwMode="auto">
              <a:xfrm>
                <a:off x="9024" y="4096"/>
                <a:ext cx="471"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62,0%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1" name="Rectangle 295"/>
              <p:cNvSpPr>
                <a:spLocks noChangeArrowheads="1"/>
              </p:cNvSpPr>
              <p:nvPr/>
            </p:nvSpPr>
            <p:spPr bwMode="auto">
              <a:xfrm>
                <a:off x="203" y="1819"/>
                <a:ext cx="190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Fossil fuel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2" name="Rectangle 294"/>
              <p:cNvSpPr>
                <a:spLocks noChangeArrowheads="1"/>
              </p:cNvSpPr>
              <p:nvPr/>
            </p:nvSpPr>
            <p:spPr bwMode="auto">
              <a:xfrm>
                <a:off x="228" y="2023"/>
                <a:ext cx="156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calorific value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3" name="Rectangle 293"/>
              <p:cNvSpPr>
                <a:spLocks noChangeArrowheads="1"/>
              </p:cNvSpPr>
              <p:nvPr/>
            </p:nvSpPr>
            <p:spPr bwMode="auto">
              <a:xfrm>
                <a:off x="38" y="1539"/>
                <a:ext cx="1421"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Heat distribution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4" name="Rectangle 292"/>
              <p:cNvSpPr>
                <a:spLocks noChangeArrowheads="1"/>
              </p:cNvSpPr>
              <p:nvPr/>
            </p:nvSpPr>
            <p:spPr bwMode="auto">
              <a:xfrm>
                <a:off x="38" y="1285"/>
                <a:ext cx="176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Electricity distribution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5" name="Rectangle 291"/>
              <p:cNvSpPr>
                <a:spLocks noChangeArrowheads="1"/>
              </p:cNvSpPr>
              <p:nvPr/>
            </p:nvSpPr>
            <p:spPr bwMode="auto">
              <a:xfrm>
                <a:off x="38" y="522"/>
                <a:ext cx="93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Energy sale</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6" name="Rectangle 290"/>
              <p:cNvSpPr>
                <a:spLocks noChangeArrowheads="1"/>
              </p:cNvSpPr>
              <p:nvPr/>
            </p:nvSpPr>
            <p:spPr bwMode="auto">
              <a:xfrm>
                <a:off x="38" y="903"/>
                <a:ext cx="1388"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own consumption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7" name="Rectangle 289"/>
              <p:cNvSpPr>
                <a:spLocks noChangeArrowheads="1"/>
              </p:cNvSpPr>
              <p:nvPr/>
            </p:nvSpPr>
            <p:spPr bwMode="auto">
              <a:xfrm>
                <a:off x="203" y="2328"/>
                <a:ext cx="889"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Fossil fuel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8" name="Rectangle 288"/>
              <p:cNvSpPr>
                <a:spLocks noChangeArrowheads="1"/>
              </p:cNvSpPr>
              <p:nvPr/>
            </p:nvSpPr>
            <p:spPr bwMode="auto">
              <a:xfrm>
                <a:off x="482" y="2531"/>
                <a:ext cx="1496"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consumption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79" name="Rectangle 287"/>
              <p:cNvSpPr>
                <a:spLocks noChangeArrowheads="1"/>
              </p:cNvSpPr>
              <p:nvPr/>
            </p:nvSpPr>
            <p:spPr bwMode="auto">
              <a:xfrm>
                <a:off x="267" y="2837"/>
                <a:ext cx="1471"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Coal consumption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0" name="Rectangle 286"/>
              <p:cNvSpPr>
                <a:spLocks noChangeArrowheads="1"/>
              </p:cNvSpPr>
              <p:nvPr/>
            </p:nvSpPr>
            <p:spPr bwMode="auto">
              <a:xfrm>
                <a:off x="482" y="3040"/>
                <a:ext cx="55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1" name="Rectangle 285"/>
              <p:cNvSpPr>
                <a:spLocks noChangeArrowheads="1"/>
              </p:cNvSpPr>
              <p:nvPr/>
            </p:nvSpPr>
            <p:spPr bwMode="auto">
              <a:xfrm>
                <a:off x="3858" y="293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191 492,0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2" name="Rectangle 284"/>
              <p:cNvSpPr>
                <a:spLocks noChangeArrowheads="1"/>
              </p:cNvSpPr>
              <p:nvPr/>
            </p:nvSpPr>
            <p:spPr bwMode="auto">
              <a:xfrm>
                <a:off x="4683" y="2939"/>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1 067 594,7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3" name="Rectangle 283"/>
              <p:cNvSpPr>
                <a:spLocks noChangeArrowheads="1"/>
              </p:cNvSpPr>
              <p:nvPr/>
            </p:nvSpPr>
            <p:spPr bwMode="auto">
              <a:xfrm>
                <a:off x="5889" y="4325"/>
                <a:ext cx="2444"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1" u="none" strike="noStrike" cap="none" normalizeH="0" baseline="0" smtClean="0">
                    <a:ln>
                      <a:noFill/>
                    </a:ln>
                    <a:solidFill>
                      <a:srgbClr val="000000"/>
                    </a:solidFill>
                    <a:effectLst/>
                    <a:latin typeface="Arial" pitchFamily="34" charset="0"/>
                    <a:ea typeface="Times New Roman" pitchFamily="18" charset="0"/>
                    <a:cs typeface="Arial" pitchFamily="34" charset="0"/>
                  </a:rPr>
                  <a:t>Source: Energy Regulatory Authority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4" name="Rectangle 282"/>
              <p:cNvSpPr>
                <a:spLocks noChangeArrowheads="1"/>
              </p:cNvSpPr>
              <p:nvPr/>
            </p:nvSpPr>
            <p:spPr bwMode="auto">
              <a:xfrm>
                <a:off x="7590" y="153"/>
                <a:ext cx="622"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Erdenet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5" name="Rectangle 281"/>
              <p:cNvSpPr>
                <a:spLocks noChangeArrowheads="1"/>
              </p:cNvSpPr>
              <p:nvPr/>
            </p:nvSpPr>
            <p:spPr bwMode="auto">
              <a:xfrm>
                <a:off x="8605" y="153"/>
                <a:ext cx="400"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Total</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6" name="Rectangle 280"/>
              <p:cNvSpPr>
                <a:spLocks noChangeArrowheads="1"/>
              </p:cNvSpPr>
              <p:nvPr/>
            </p:nvSpPr>
            <p:spPr bwMode="auto">
              <a:xfrm>
                <a:off x="1066" y="153"/>
                <a:ext cx="0" cy="4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7" name="Rectangle 279"/>
              <p:cNvSpPr>
                <a:spLocks noChangeArrowheads="1"/>
              </p:cNvSpPr>
              <p:nvPr/>
            </p:nvSpPr>
            <p:spPr bwMode="auto">
              <a:xfrm>
                <a:off x="2945" y="76"/>
                <a:ext cx="335" cy="1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Unit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8" name="Rectangle 278"/>
              <p:cNvSpPr>
                <a:spLocks noChangeArrowheads="1"/>
              </p:cNvSpPr>
              <p:nvPr/>
            </p:nvSpPr>
            <p:spPr bwMode="auto">
              <a:xfrm>
                <a:off x="3046" y="254"/>
                <a:ext cx="0" cy="4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89" name="Rectangle 277"/>
              <p:cNvSpPr>
                <a:spLocks noChangeArrowheads="1"/>
              </p:cNvSpPr>
              <p:nvPr/>
            </p:nvSpPr>
            <p:spPr bwMode="auto">
              <a:xfrm>
                <a:off x="3770" y="153"/>
                <a:ext cx="47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TPP-2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0" name="Rectangle 276"/>
              <p:cNvSpPr>
                <a:spLocks noChangeArrowheads="1"/>
              </p:cNvSpPr>
              <p:nvPr/>
            </p:nvSpPr>
            <p:spPr bwMode="auto">
              <a:xfrm>
                <a:off x="4722" y="153"/>
                <a:ext cx="47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TPP-3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1" name="Rectangle 275"/>
              <p:cNvSpPr>
                <a:spLocks noChangeArrowheads="1"/>
              </p:cNvSpPr>
              <p:nvPr/>
            </p:nvSpPr>
            <p:spPr bwMode="auto">
              <a:xfrm>
                <a:off x="5673" y="153"/>
                <a:ext cx="47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TPP-4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2" name="Rectangle 274"/>
              <p:cNvSpPr>
                <a:spLocks noChangeArrowheads="1"/>
              </p:cNvSpPr>
              <p:nvPr/>
            </p:nvSpPr>
            <p:spPr bwMode="auto">
              <a:xfrm>
                <a:off x="6638" y="153"/>
                <a:ext cx="714"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Darkhan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3" name="Rectangle 273"/>
              <p:cNvSpPr>
                <a:spLocks noChangeArrowheads="1"/>
              </p:cNvSpPr>
              <p:nvPr/>
            </p:nvSpPr>
            <p:spPr bwMode="auto">
              <a:xfrm>
                <a:off x="38" y="3575"/>
                <a:ext cx="178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heavy oil consumption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4" name="Rectangle 272"/>
              <p:cNvSpPr>
                <a:spLocks noChangeArrowheads="1"/>
              </p:cNvSpPr>
              <p:nvPr/>
            </p:nvSpPr>
            <p:spPr bwMode="auto">
              <a:xfrm>
                <a:off x="8618" y="2939"/>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4 733 040,1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5" name="Rectangle 271"/>
              <p:cNvSpPr>
                <a:spLocks noChangeArrowheads="1"/>
              </p:cNvSpPr>
              <p:nvPr/>
            </p:nvSpPr>
            <p:spPr bwMode="auto">
              <a:xfrm>
                <a:off x="38" y="3320"/>
                <a:ext cx="2323"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Coal calorific value/ avarage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6" name="Rectangle 270"/>
              <p:cNvSpPr>
                <a:spLocks noChangeArrowheads="1"/>
              </p:cNvSpPr>
              <p:nvPr/>
            </p:nvSpPr>
            <p:spPr bwMode="auto">
              <a:xfrm>
                <a:off x="5635" y="2939"/>
                <a:ext cx="875"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2 899 685,0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7" name="Rectangle 269"/>
              <p:cNvSpPr>
                <a:spLocks noChangeArrowheads="1"/>
              </p:cNvSpPr>
              <p:nvPr/>
            </p:nvSpPr>
            <p:spPr bwMode="auto">
              <a:xfrm>
                <a:off x="6714" y="293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351 877,8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8" name="Rectangle 268"/>
              <p:cNvSpPr>
                <a:spLocks noChangeArrowheads="1"/>
              </p:cNvSpPr>
              <p:nvPr/>
            </p:nvSpPr>
            <p:spPr bwMode="auto">
              <a:xfrm>
                <a:off x="7666" y="2939"/>
                <a:ext cx="737" cy="2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222 390,6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399" name="Rectangle 267"/>
              <p:cNvSpPr>
                <a:spLocks noChangeArrowheads="1"/>
              </p:cNvSpPr>
              <p:nvPr/>
            </p:nvSpPr>
            <p:spPr bwMode="auto">
              <a:xfrm>
                <a:off x="13" y="-13"/>
                <a:ext cx="9468" cy="2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0" name="Line 266"/>
              <p:cNvSpPr>
                <a:spLocks noChangeShapeType="1"/>
              </p:cNvSpPr>
              <p:nvPr/>
            </p:nvSpPr>
            <p:spPr bwMode="auto">
              <a:xfrm>
                <a:off x="13" y="471"/>
                <a:ext cx="94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01" name="Rectangle 265"/>
              <p:cNvSpPr>
                <a:spLocks noChangeArrowheads="1"/>
              </p:cNvSpPr>
              <p:nvPr/>
            </p:nvSpPr>
            <p:spPr bwMode="auto">
              <a:xfrm>
                <a:off x="13" y="471"/>
                <a:ext cx="9443"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2" name="Line 264"/>
              <p:cNvSpPr>
                <a:spLocks noChangeShapeType="1"/>
              </p:cNvSpPr>
              <p:nvPr/>
            </p:nvSpPr>
            <p:spPr bwMode="auto">
              <a:xfrm>
                <a:off x="13" y="496"/>
                <a:ext cx="94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03" name="Rectangle 263"/>
              <p:cNvSpPr>
                <a:spLocks noChangeArrowheads="1"/>
              </p:cNvSpPr>
              <p:nvPr/>
            </p:nvSpPr>
            <p:spPr bwMode="auto">
              <a:xfrm>
                <a:off x="13" y="496"/>
                <a:ext cx="9443"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4" name="Line 262"/>
              <p:cNvSpPr>
                <a:spLocks noChangeShapeType="1"/>
              </p:cNvSpPr>
              <p:nvPr/>
            </p:nvSpPr>
            <p:spPr bwMode="auto">
              <a:xfrm>
                <a:off x="13" y="738"/>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05" name="Rectangle 261"/>
              <p:cNvSpPr>
                <a:spLocks noChangeArrowheads="1"/>
              </p:cNvSpPr>
              <p:nvPr/>
            </p:nvSpPr>
            <p:spPr bwMode="auto">
              <a:xfrm>
                <a:off x="13" y="738"/>
                <a:ext cx="17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6" name="Line 260"/>
              <p:cNvSpPr>
                <a:spLocks noChangeShapeType="1"/>
              </p:cNvSpPr>
              <p:nvPr/>
            </p:nvSpPr>
            <p:spPr bwMode="auto">
              <a:xfrm>
                <a:off x="1764" y="738"/>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07" name="Rectangle 259"/>
              <p:cNvSpPr>
                <a:spLocks noChangeArrowheads="1"/>
              </p:cNvSpPr>
              <p:nvPr/>
            </p:nvSpPr>
            <p:spPr bwMode="auto">
              <a:xfrm>
                <a:off x="1764" y="738"/>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8" name="Line 258"/>
              <p:cNvSpPr>
                <a:spLocks noChangeShapeType="1"/>
              </p:cNvSpPr>
              <p:nvPr/>
            </p:nvSpPr>
            <p:spPr bwMode="auto">
              <a:xfrm>
                <a:off x="2805"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09" name="Rectangle 257"/>
              <p:cNvSpPr>
                <a:spLocks noChangeArrowheads="1"/>
              </p:cNvSpPr>
              <p:nvPr/>
            </p:nvSpPr>
            <p:spPr bwMode="auto">
              <a:xfrm>
                <a:off x="2805" y="13"/>
                <a:ext cx="13"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10" name="Line 256"/>
              <p:cNvSpPr>
                <a:spLocks noChangeShapeType="1"/>
              </p:cNvSpPr>
              <p:nvPr/>
            </p:nvSpPr>
            <p:spPr bwMode="auto">
              <a:xfrm>
                <a:off x="2818" y="738"/>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1" name="Rectangle 255"/>
              <p:cNvSpPr>
                <a:spLocks noChangeArrowheads="1"/>
              </p:cNvSpPr>
              <p:nvPr/>
            </p:nvSpPr>
            <p:spPr bwMode="auto">
              <a:xfrm>
                <a:off x="2818" y="738"/>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12" name="Line 254"/>
              <p:cNvSpPr>
                <a:spLocks noChangeShapeType="1"/>
              </p:cNvSpPr>
              <p:nvPr/>
            </p:nvSpPr>
            <p:spPr bwMode="auto">
              <a:xfrm>
                <a:off x="3630"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3" name="Rectangle 253"/>
              <p:cNvSpPr>
                <a:spLocks noChangeArrowheads="1"/>
              </p:cNvSpPr>
              <p:nvPr/>
            </p:nvSpPr>
            <p:spPr bwMode="auto">
              <a:xfrm>
                <a:off x="3630" y="13"/>
                <a:ext cx="13"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14" name="Line 252"/>
              <p:cNvSpPr>
                <a:spLocks noChangeShapeType="1"/>
              </p:cNvSpPr>
              <p:nvPr/>
            </p:nvSpPr>
            <p:spPr bwMode="auto">
              <a:xfrm>
                <a:off x="3643" y="738"/>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5" name="Rectangle 251"/>
              <p:cNvSpPr>
                <a:spLocks noChangeArrowheads="1"/>
              </p:cNvSpPr>
              <p:nvPr/>
            </p:nvSpPr>
            <p:spPr bwMode="auto">
              <a:xfrm>
                <a:off x="3643" y="738"/>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16" name="Line 250"/>
              <p:cNvSpPr>
                <a:spLocks noChangeShapeType="1"/>
              </p:cNvSpPr>
              <p:nvPr/>
            </p:nvSpPr>
            <p:spPr bwMode="auto">
              <a:xfrm>
                <a:off x="4582"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7" name="Rectangle 249"/>
              <p:cNvSpPr>
                <a:spLocks noChangeArrowheads="1"/>
              </p:cNvSpPr>
              <p:nvPr/>
            </p:nvSpPr>
            <p:spPr bwMode="auto">
              <a:xfrm>
                <a:off x="4582" y="13"/>
                <a:ext cx="13"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18" name="Line 248"/>
              <p:cNvSpPr>
                <a:spLocks noChangeShapeType="1"/>
              </p:cNvSpPr>
              <p:nvPr/>
            </p:nvSpPr>
            <p:spPr bwMode="auto">
              <a:xfrm>
                <a:off x="4595" y="738"/>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9" name="Rectangle 247"/>
              <p:cNvSpPr>
                <a:spLocks noChangeArrowheads="1"/>
              </p:cNvSpPr>
              <p:nvPr/>
            </p:nvSpPr>
            <p:spPr bwMode="auto">
              <a:xfrm>
                <a:off x="4595" y="738"/>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0" name="Line 246"/>
              <p:cNvSpPr>
                <a:spLocks noChangeShapeType="1"/>
              </p:cNvSpPr>
              <p:nvPr/>
            </p:nvSpPr>
            <p:spPr bwMode="auto">
              <a:xfrm>
                <a:off x="5534"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21" name="Rectangle 245"/>
              <p:cNvSpPr>
                <a:spLocks noChangeArrowheads="1"/>
              </p:cNvSpPr>
              <p:nvPr/>
            </p:nvSpPr>
            <p:spPr bwMode="auto">
              <a:xfrm>
                <a:off x="5534" y="13"/>
                <a:ext cx="13"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2" name="Line 244"/>
              <p:cNvSpPr>
                <a:spLocks noChangeShapeType="1"/>
              </p:cNvSpPr>
              <p:nvPr/>
            </p:nvSpPr>
            <p:spPr bwMode="auto">
              <a:xfrm>
                <a:off x="5547" y="738"/>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23" name="Rectangle 243"/>
              <p:cNvSpPr>
                <a:spLocks noChangeArrowheads="1"/>
              </p:cNvSpPr>
              <p:nvPr/>
            </p:nvSpPr>
            <p:spPr bwMode="auto">
              <a:xfrm>
                <a:off x="5547" y="738"/>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4" name="Line 242"/>
              <p:cNvSpPr>
                <a:spLocks noChangeShapeType="1"/>
              </p:cNvSpPr>
              <p:nvPr/>
            </p:nvSpPr>
            <p:spPr bwMode="auto">
              <a:xfrm>
                <a:off x="6486"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25" name="Rectangle 241"/>
              <p:cNvSpPr>
                <a:spLocks noChangeArrowheads="1"/>
              </p:cNvSpPr>
              <p:nvPr/>
            </p:nvSpPr>
            <p:spPr bwMode="auto">
              <a:xfrm>
                <a:off x="6486" y="13"/>
                <a:ext cx="12"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6" name="Line 240"/>
              <p:cNvSpPr>
                <a:spLocks noChangeShapeType="1"/>
              </p:cNvSpPr>
              <p:nvPr/>
            </p:nvSpPr>
            <p:spPr bwMode="auto">
              <a:xfrm>
                <a:off x="6498" y="738"/>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27" name="Rectangle 239"/>
              <p:cNvSpPr>
                <a:spLocks noChangeArrowheads="1"/>
              </p:cNvSpPr>
              <p:nvPr/>
            </p:nvSpPr>
            <p:spPr bwMode="auto">
              <a:xfrm>
                <a:off x="6498" y="738"/>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8" name="Line 238"/>
              <p:cNvSpPr>
                <a:spLocks noChangeShapeType="1"/>
              </p:cNvSpPr>
              <p:nvPr/>
            </p:nvSpPr>
            <p:spPr bwMode="auto">
              <a:xfrm>
                <a:off x="7438"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29" name="Rectangle 237"/>
              <p:cNvSpPr>
                <a:spLocks noChangeArrowheads="1"/>
              </p:cNvSpPr>
              <p:nvPr/>
            </p:nvSpPr>
            <p:spPr bwMode="auto">
              <a:xfrm>
                <a:off x="7438" y="13"/>
                <a:ext cx="12"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30" name="Line 236"/>
              <p:cNvSpPr>
                <a:spLocks noChangeShapeType="1"/>
              </p:cNvSpPr>
              <p:nvPr/>
            </p:nvSpPr>
            <p:spPr bwMode="auto">
              <a:xfrm>
                <a:off x="7450" y="738"/>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31" name="Rectangle 235"/>
              <p:cNvSpPr>
                <a:spLocks noChangeArrowheads="1"/>
              </p:cNvSpPr>
              <p:nvPr/>
            </p:nvSpPr>
            <p:spPr bwMode="auto">
              <a:xfrm>
                <a:off x="7450" y="738"/>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32" name="Line 234"/>
              <p:cNvSpPr>
                <a:spLocks noChangeShapeType="1"/>
              </p:cNvSpPr>
              <p:nvPr/>
            </p:nvSpPr>
            <p:spPr bwMode="auto">
              <a:xfrm>
                <a:off x="8390" y="13"/>
                <a:ext cx="1" cy="45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33" name="Rectangle 233"/>
              <p:cNvSpPr>
                <a:spLocks noChangeArrowheads="1"/>
              </p:cNvSpPr>
              <p:nvPr/>
            </p:nvSpPr>
            <p:spPr bwMode="auto">
              <a:xfrm>
                <a:off x="8390" y="13"/>
                <a:ext cx="12" cy="45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34" name="Line 232"/>
              <p:cNvSpPr>
                <a:spLocks noChangeShapeType="1"/>
              </p:cNvSpPr>
              <p:nvPr/>
            </p:nvSpPr>
            <p:spPr bwMode="auto">
              <a:xfrm>
                <a:off x="8402" y="738"/>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35" name="Rectangle 231"/>
              <p:cNvSpPr>
                <a:spLocks noChangeArrowheads="1"/>
              </p:cNvSpPr>
              <p:nvPr/>
            </p:nvSpPr>
            <p:spPr bwMode="auto">
              <a:xfrm>
                <a:off x="8402" y="738"/>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36" name="Line 230"/>
              <p:cNvSpPr>
                <a:spLocks noChangeShapeType="1"/>
              </p:cNvSpPr>
              <p:nvPr/>
            </p:nvSpPr>
            <p:spPr bwMode="auto">
              <a:xfrm>
                <a:off x="1764" y="992"/>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grpSp>
        <p:grpSp>
          <p:nvGrpSpPr>
            <p:cNvPr id="10" name="Group 28"/>
            <p:cNvGrpSpPr>
              <a:grpSpLocks/>
            </p:cNvGrpSpPr>
            <p:nvPr/>
          </p:nvGrpSpPr>
          <p:grpSpPr bwMode="auto">
            <a:xfrm>
              <a:off x="13" y="738"/>
              <a:ext cx="9443" cy="3320"/>
              <a:chOff x="13" y="738"/>
              <a:chExt cx="9443" cy="3320"/>
            </a:xfrm>
          </p:grpSpPr>
          <p:sp>
            <p:nvSpPr>
              <p:cNvPr id="37" name="Rectangle 228"/>
              <p:cNvSpPr>
                <a:spLocks noChangeArrowheads="1"/>
              </p:cNvSpPr>
              <p:nvPr/>
            </p:nvSpPr>
            <p:spPr bwMode="auto">
              <a:xfrm>
                <a:off x="1764" y="992"/>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38" name="Line 227"/>
              <p:cNvSpPr>
                <a:spLocks noChangeShapeType="1"/>
              </p:cNvSpPr>
              <p:nvPr/>
            </p:nvSpPr>
            <p:spPr bwMode="auto">
              <a:xfrm>
                <a:off x="2818" y="992"/>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39" name="Rectangle 226"/>
              <p:cNvSpPr>
                <a:spLocks noChangeArrowheads="1"/>
              </p:cNvSpPr>
              <p:nvPr/>
            </p:nvSpPr>
            <p:spPr bwMode="auto">
              <a:xfrm>
                <a:off x="2818" y="992"/>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0" name="Line 225"/>
              <p:cNvSpPr>
                <a:spLocks noChangeShapeType="1"/>
              </p:cNvSpPr>
              <p:nvPr/>
            </p:nvSpPr>
            <p:spPr bwMode="auto">
              <a:xfrm>
                <a:off x="3643" y="99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1" name="Rectangle 224"/>
              <p:cNvSpPr>
                <a:spLocks noChangeArrowheads="1"/>
              </p:cNvSpPr>
              <p:nvPr/>
            </p:nvSpPr>
            <p:spPr bwMode="auto">
              <a:xfrm>
                <a:off x="3643" y="99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2" name="Line 223"/>
              <p:cNvSpPr>
                <a:spLocks noChangeShapeType="1"/>
              </p:cNvSpPr>
              <p:nvPr/>
            </p:nvSpPr>
            <p:spPr bwMode="auto">
              <a:xfrm>
                <a:off x="4595" y="99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3" name="Rectangle 222"/>
              <p:cNvSpPr>
                <a:spLocks noChangeArrowheads="1"/>
              </p:cNvSpPr>
              <p:nvPr/>
            </p:nvSpPr>
            <p:spPr bwMode="auto">
              <a:xfrm>
                <a:off x="4595" y="99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4" name="Line 221"/>
              <p:cNvSpPr>
                <a:spLocks noChangeShapeType="1"/>
              </p:cNvSpPr>
              <p:nvPr/>
            </p:nvSpPr>
            <p:spPr bwMode="auto">
              <a:xfrm>
                <a:off x="5547" y="99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5" name="Rectangle 220"/>
              <p:cNvSpPr>
                <a:spLocks noChangeArrowheads="1"/>
              </p:cNvSpPr>
              <p:nvPr/>
            </p:nvSpPr>
            <p:spPr bwMode="auto">
              <a:xfrm>
                <a:off x="5547" y="99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6" name="Line 219"/>
              <p:cNvSpPr>
                <a:spLocks noChangeShapeType="1"/>
              </p:cNvSpPr>
              <p:nvPr/>
            </p:nvSpPr>
            <p:spPr bwMode="auto">
              <a:xfrm>
                <a:off x="6498" y="992"/>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7" name="Rectangle 218"/>
              <p:cNvSpPr>
                <a:spLocks noChangeArrowheads="1"/>
              </p:cNvSpPr>
              <p:nvPr/>
            </p:nvSpPr>
            <p:spPr bwMode="auto">
              <a:xfrm>
                <a:off x="6498" y="992"/>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48" name="Line 217"/>
              <p:cNvSpPr>
                <a:spLocks noChangeShapeType="1"/>
              </p:cNvSpPr>
              <p:nvPr/>
            </p:nvSpPr>
            <p:spPr bwMode="auto">
              <a:xfrm>
                <a:off x="7450" y="992"/>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49" name="Rectangle 216"/>
              <p:cNvSpPr>
                <a:spLocks noChangeArrowheads="1"/>
              </p:cNvSpPr>
              <p:nvPr/>
            </p:nvSpPr>
            <p:spPr bwMode="auto">
              <a:xfrm>
                <a:off x="7450" y="992"/>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50" name="Line 215"/>
              <p:cNvSpPr>
                <a:spLocks noChangeShapeType="1"/>
              </p:cNvSpPr>
              <p:nvPr/>
            </p:nvSpPr>
            <p:spPr bwMode="auto">
              <a:xfrm>
                <a:off x="8402" y="992"/>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51" name="Rectangle 214"/>
              <p:cNvSpPr>
                <a:spLocks noChangeArrowheads="1"/>
              </p:cNvSpPr>
              <p:nvPr/>
            </p:nvSpPr>
            <p:spPr bwMode="auto">
              <a:xfrm>
                <a:off x="8402" y="992"/>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52" name="Line 213"/>
              <p:cNvSpPr>
                <a:spLocks noChangeShapeType="1"/>
              </p:cNvSpPr>
              <p:nvPr/>
            </p:nvSpPr>
            <p:spPr bwMode="auto">
              <a:xfrm>
                <a:off x="13" y="1247"/>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53" name="Rectangle 212"/>
              <p:cNvSpPr>
                <a:spLocks noChangeArrowheads="1"/>
              </p:cNvSpPr>
              <p:nvPr/>
            </p:nvSpPr>
            <p:spPr bwMode="auto">
              <a:xfrm>
                <a:off x="13" y="1247"/>
                <a:ext cx="17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54" name="Line 211"/>
              <p:cNvSpPr>
                <a:spLocks noChangeShapeType="1"/>
              </p:cNvSpPr>
              <p:nvPr/>
            </p:nvSpPr>
            <p:spPr bwMode="auto">
              <a:xfrm>
                <a:off x="1764" y="1247"/>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55" name="Rectangle 210"/>
              <p:cNvSpPr>
                <a:spLocks noChangeArrowheads="1"/>
              </p:cNvSpPr>
              <p:nvPr/>
            </p:nvSpPr>
            <p:spPr bwMode="auto">
              <a:xfrm>
                <a:off x="1764" y="1247"/>
                <a:ext cx="1041"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56" name="Line 209"/>
              <p:cNvSpPr>
                <a:spLocks noChangeShapeType="1"/>
              </p:cNvSpPr>
              <p:nvPr/>
            </p:nvSpPr>
            <p:spPr bwMode="auto">
              <a:xfrm>
                <a:off x="2818" y="1247"/>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57" name="Rectangle 208"/>
              <p:cNvSpPr>
                <a:spLocks noChangeArrowheads="1"/>
              </p:cNvSpPr>
              <p:nvPr/>
            </p:nvSpPr>
            <p:spPr bwMode="auto">
              <a:xfrm>
                <a:off x="2818" y="1247"/>
                <a:ext cx="81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58" name="Line 207"/>
              <p:cNvSpPr>
                <a:spLocks noChangeShapeType="1"/>
              </p:cNvSpPr>
              <p:nvPr/>
            </p:nvSpPr>
            <p:spPr bwMode="auto">
              <a:xfrm>
                <a:off x="3643" y="1247"/>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59" name="Rectangle 206"/>
              <p:cNvSpPr>
                <a:spLocks noChangeArrowheads="1"/>
              </p:cNvSpPr>
              <p:nvPr/>
            </p:nvSpPr>
            <p:spPr bwMode="auto">
              <a:xfrm>
                <a:off x="3643" y="1247"/>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0" name="Line 205"/>
              <p:cNvSpPr>
                <a:spLocks noChangeShapeType="1"/>
              </p:cNvSpPr>
              <p:nvPr/>
            </p:nvSpPr>
            <p:spPr bwMode="auto">
              <a:xfrm>
                <a:off x="4595" y="1247"/>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 name="Rectangle 204"/>
              <p:cNvSpPr>
                <a:spLocks noChangeArrowheads="1"/>
              </p:cNvSpPr>
              <p:nvPr/>
            </p:nvSpPr>
            <p:spPr bwMode="auto">
              <a:xfrm>
                <a:off x="4595" y="1247"/>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2" name="Line 203"/>
              <p:cNvSpPr>
                <a:spLocks noChangeShapeType="1"/>
              </p:cNvSpPr>
              <p:nvPr/>
            </p:nvSpPr>
            <p:spPr bwMode="auto">
              <a:xfrm>
                <a:off x="5547" y="1247"/>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 name="Rectangle 202"/>
              <p:cNvSpPr>
                <a:spLocks noChangeArrowheads="1"/>
              </p:cNvSpPr>
              <p:nvPr/>
            </p:nvSpPr>
            <p:spPr bwMode="auto">
              <a:xfrm>
                <a:off x="5547" y="1247"/>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4" name="Line 201"/>
              <p:cNvSpPr>
                <a:spLocks noChangeShapeType="1"/>
              </p:cNvSpPr>
              <p:nvPr/>
            </p:nvSpPr>
            <p:spPr bwMode="auto">
              <a:xfrm>
                <a:off x="6498" y="1247"/>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5" name="Rectangle 200"/>
              <p:cNvSpPr>
                <a:spLocks noChangeArrowheads="1"/>
              </p:cNvSpPr>
              <p:nvPr/>
            </p:nvSpPr>
            <p:spPr bwMode="auto">
              <a:xfrm>
                <a:off x="6498" y="1247"/>
                <a:ext cx="94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6" name="Line 199"/>
              <p:cNvSpPr>
                <a:spLocks noChangeShapeType="1"/>
              </p:cNvSpPr>
              <p:nvPr/>
            </p:nvSpPr>
            <p:spPr bwMode="auto">
              <a:xfrm>
                <a:off x="7450" y="1247"/>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7" name="Rectangle 198"/>
              <p:cNvSpPr>
                <a:spLocks noChangeArrowheads="1"/>
              </p:cNvSpPr>
              <p:nvPr/>
            </p:nvSpPr>
            <p:spPr bwMode="auto">
              <a:xfrm>
                <a:off x="7450" y="1247"/>
                <a:ext cx="94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8" name="Line 197"/>
              <p:cNvSpPr>
                <a:spLocks noChangeShapeType="1"/>
              </p:cNvSpPr>
              <p:nvPr/>
            </p:nvSpPr>
            <p:spPr bwMode="auto">
              <a:xfrm>
                <a:off x="8402" y="1247"/>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9" name="Rectangle 196"/>
              <p:cNvSpPr>
                <a:spLocks noChangeArrowheads="1"/>
              </p:cNvSpPr>
              <p:nvPr/>
            </p:nvSpPr>
            <p:spPr bwMode="auto">
              <a:xfrm>
                <a:off x="8402" y="1247"/>
                <a:ext cx="105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70" name="Line 195"/>
              <p:cNvSpPr>
                <a:spLocks noChangeShapeType="1"/>
              </p:cNvSpPr>
              <p:nvPr/>
            </p:nvSpPr>
            <p:spPr bwMode="auto">
              <a:xfrm>
                <a:off x="13" y="1501"/>
                <a:ext cx="27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71" name="Rectangle 194"/>
              <p:cNvSpPr>
                <a:spLocks noChangeArrowheads="1"/>
              </p:cNvSpPr>
              <p:nvPr/>
            </p:nvSpPr>
            <p:spPr bwMode="auto">
              <a:xfrm>
                <a:off x="13" y="1501"/>
                <a:ext cx="279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72" name="Line 193"/>
              <p:cNvSpPr>
                <a:spLocks noChangeShapeType="1"/>
              </p:cNvSpPr>
              <p:nvPr/>
            </p:nvSpPr>
            <p:spPr bwMode="auto">
              <a:xfrm>
                <a:off x="2818" y="1501"/>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73" name="Rectangle 192"/>
              <p:cNvSpPr>
                <a:spLocks noChangeArrowheads="1"/>
              </p:cNvSpPr>
              <p:nvPr/>
            </p:nvSpPr>
            <p:spPr bwMode="auto">
              <a:xfrm>
                <a:off x="2818" y="1501"/>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74" name="Line 191"/>
              <p:cNvSpPr>
                <a:spLocks noChangeShapeType="1"/>
              </p:cNvSpPr>
              <p:nvPr/>
            </p:nvSpPr>
            <p:spPr bwMode="auto">
              <a:xfrm>
                <a:off x="3643" y="150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75" name="Rectangle 190"/>
              <p:cNvSpPr>
                <a:spLocks noChangeArrowheads="1"/>
              </p:cNvSpPr>
              <p:nvPr/>
            </p:nvSpPr>
            <p:spPr bwMode="auto">
              <a:xfrm>
                <a:off x="3643" y="150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76" name="Line 189"/>
              <p:cNvSpPr>
                <a:spLocks noChangeShapeType="1"/>
              </p:cNvSpPr>
              <p:nvPr/>
            </p:nvSpPr>
            <p:spPr bwMode="auto">
              <a:xfrm>
                <a:off x="4595" y="150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77" name="Rectangle 188"/>
              <p:cNvSpPr>
                <a:spLocks noChangeArrowheads="1"/>
              </p:cNvSpPr>
              <p:nvPr/>
            </p:nvSpPr>
            <p:spPr bwMode="auto">
              <a:xfrm>
                <a:off x="4595" y="150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78" name="Line 187"/>
              <p:cNvSpPr>
                <a:spLocks noChangeShapeType="1"/>
              </p:cNvSpPr>
              <p:nvPr/>
            </p:nvSpPr>
            <p:spPr bwMode="auto">
              <a:xfrm>
                <a:off x="5547" y="150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79" name="Rectangle 186"/>
              <p:cNvSpPr>
                <a:spLocks noChangeArrowheads="1"/>
              </p:cNvSpPr>
              <p:nvPr/>
            </p:nvSpPr>
            <p:spPr bwMode="auto">
              <a:xfrm>
                <a:off x="5547" y="150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0" name="Line 185"/>
              <p:cNvSpPr>
                <a:spLocks noChangeShapeType="1"/>
              </p:cNvSpPr>
              <p:nvPr/>
            </p:nvSpPr>
            <p:spPr bwMode="auto">
              <a:xfrm>
                <a:off x="6498" y="1501"/>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1" name="Rectangle 184"/>
              <p:cNvSpPr>
                <a:spLocks noChangeArrowheads="1"/>
              </p:cNvSpPr>
              <p:nvPr/>
            </p:nvSpPr>
            <p:spPr bwMode="auto">
              <a:xfrm>
                <a:off x="6498" y="1501"/>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2" name="Line 183"/>
              <p:cNvSpPr>
                <a:spLocks noChangeShapeType="1"/>
              </p:cNvSpPr>
              <p:nvPr/>
            </p:nvSpPr>
            <p:spPr bwMode="auto">
              <a:xfrm>
                <a:off x="7450" y="1501"/>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3" name="Rectangle 182"/>
              <p:cNvSpPr>
                <a:spLocks noChangeArrowheads="1"/>
              </p:cNvSpPr>
              <p:nvPr/>
            </p:nvSpPr>
            <p:spPr bwMode="auto">
              <a:xfrm>
                <a:off x="7450" y="1501"/>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 name="Line 181"/>
              <p:cNvSpPr>
                <a:spLocks noChangeShapeType="1"/>
              </p:cNvSpPr>
              <p:nvPr/>
            </p:nvSpPr>
            <p:spPr bwMode="auto">
              <a:xfrm>
                <a:off x="8402" y="1501"/>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 name="Rectangle 180"/>
              <p:cNvSpPr>
                <a:spLocks noChangeArrowheads="1"/>
              </p:cNvSpPr>
              <p:nvPr/>
            </p:nvSpPr>
            <p:spPr bwMode="auto">
              <a:xfrm>
                <a:off x="8402" y="1501"/>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6" name="Line 179"/>
              <p:cNvSpPr>
                <a:spLocks noChangeShapeType="1"/>
              </p:cNvSpPr>
              <p:nvPr/>
            </p:nvSpPr>
            <p:spPr bwMode="auto">
              <a:xfrm>
                <a:off x="13" y="1755"/>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7" name="Rectangle 178"/>
              <p:cNvSpPr>
                <a:spLocks noChangeArrowheads="1"/>
              </p:cNvSpPr>
              <p:nvPr/>
            </p:nvSpPr>
            <p:spPr bwMode="auto">
              <a:xfrm>
                <a:off x="13" y="1755"/>
                <a:ext cx="17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8" name="Line 177"/>
              <p:cNvSpPr>
                <a:spLocks noChangeShapeType="1"/>
              </p:cNvSpPr>
              <p:nvPr/>
            </p:nvSpPr>
            <p:spPr bwMode="auto">
              <a:xfrm>
                <a:off x="1752" y="738"/>
                <a:ext cx="1" cy="52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9" name="Rectangle 176"/>
              <p:cNvSpPr>
                <a:spLocks noChangeArrowheads="1"/>
              </p:cNvSpPr>
              <p:nvPr/>
            </p:nvSpPr>
            <p:spPr bwMode="auto">
              <a:xfrm>
                <a:off x="1752" y="738"/>
                <a:ext cx="12" cy="52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90" name="Line 175"/>
              <p:cNvSpPr>
                <a:spLocks noChangeShapeType="1"/>
              </p:cNvSpPr>
              <p:nvPr/>
            </p:nvSpPr>
            <p:spPr bwMode="auto">
              <a:xfrm>
                <a:off x="1764" y="1755"/>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1" name="Rectangle 174"/>
              <p:cNvSpPr>
                <a:spLocks noChangeArrowheads="1"/>
              </p:cNvSpPr>
              <p:nvPr/>
            </p:nvSpPr>
            <p:spPr bwMode="auto">
              <a:xfrm>
                <a:off x="1764" y="1755"/>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92" name="Line 173"/>
              <p:cNvSpPr>
                <a:spLocks noChangeShapeType="1"/>
              </p:cNvSpPr>
              <p:nvPr/>
            </p:nvSpPr>
            <p:spPr bwMode="auto">
              <a:xfrm>
                <a:off x="2818" y="1755"/>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3" name="Rectangle 172"/>
              <p:cNvSpPr>
                <a:spLocks noChangeArrowheads="1"/>
              </p:cNvSpPr>
              <p:nvPr/>
            </p:nvSpPr>
            <p:spPr bwMode="auto">
              <a:xfrm>
                <a:off x="2818" y="1755"/>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94" name="Line 171"/>
              <p:cNvSpPr>
                <a:spLocks noChangeShapeType="1"/>
              </p:cNvSpPr>
              <p:nvPr/>
            </p:nvSpPr>
            <p:spPr bwMode="auto">
              <a:xfrm>
                <a:off x="3643" y="175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5" name="Rectangle 170"/>
              <p:cNvSpPr>
                <a:spLocks noChangeArrowheads="1"/>
              </p:cNvSpPr>
              <p:nvPr/>
            </p:nvSpPr>
            <p:spPr bwMode="auto">
              <a:xfrm>
                <a:off x="3643" y="175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96" name="Line 169"/>
              <p:cNvSpPr>
                <a:spLocks noChangeShapeType="1"/>
              </p:cNvSpPr>
              <p:nvPr/>
            </p:nvSpPr>
            <p:spPr bwMode="auto">
              <a:xfrm>
                <a:off x="4595" y="175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7" name="Rectangle 168"/>
              <p:cNvSpPr>
                <a:spLocks noChangeArrowheads="1"/>
              </p:cNvSpPr>
              <p:nvPr/>
            </p:nvSpPr>
            <p:spPr bwMode="auto">
              <a:xfrm>
                <a:off x="4595" y="175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98" name="Line 167"/>
              <p:cNvSpPr>
                <a:spLocks noChangeShapeType="1"/>
              </p:cNvSpPr>
              <p:nvPr/>
            </p:nvSpPr>
            <p:spPr bwMode="auto">
              <a:xfrm>
                <a:off x="5547" y="175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99" name="Rectangle 166"/>
              <p:cNvSpPr>
                <a:spLocks noChangeArrowheads="1"/>
              </p:cNvSpPr>
              <p:nvPr/>
            </p:nvSpPr>
            <p:spPr bwMode="auto">
              <a:xfrm>
                <a:off x="5547" y="175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0" name="Line 165"/>
              <p:cNvSpPr>
                <a:spLocks noChangeShapeType="1"/>
              </p:cNvSpPr>
              <p:nvPr/>
            </p:nvSpPr>
            <p:spPr bwMode="auto">
              <a:xfrm>
                <a:off x="6498" y="1755"/>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1" name="Rectangle 164"/>
              <p:cNvSpPr>
                <a:spLocks noChangeArrowheads="1"/>
              </p:cNvSpPr>
              <p:nvPr/>
            </p:nvSpPr>
            <p:spPr bwMode="auto">
              <a:xfrm>
                <a:off x="6498" y="1755"/>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2" name="Line 163"/>
              <p:cNvSpPr>
                <a:spLocks noChangeShapeType="1"/>
              </p:cNvSpPr>
              <p:nvPr/>
            </p:nvSpPr>
            <p:spPr bwMode="auto">
              <a:xfrm>
                <a:off x="7450" y="1755"/>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3" name="Rectangle 162"/>
              <p:cNvSpPr>
                <a:spLocks noChangeArrowheads="1"/>
              </p:cNvSpPr>
              <p:nvPr/>
            </p:nvSpPr>
            <p:spPr bwMode="auto">
              <a:xfrm>
                <a:off x="7450" y="1755"/>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4" name="Line 161"/>
              <p:cNvSpPr>
                <a:spLocks noChangeShapeType="1"/>
              </p:cNvSpPr>
              <p:nvPr/>
            </p:nvSpPr>
            <p:spPr bwMode="auto">
              <a:xfrm>
                <a:off x="8402" y="1755"/>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5" name="Rectangle 160"/>
              <p:cNvSpPr>
                <a:spLocks noChangeArrowheads="1"/>
              </p:cNvSpPr>
              <p:nvPr/>
            </p:nvSpPr>
            <p:spPr bwMode="auto">
              <a:xfrm>
                <a:off x="8402" y="1755"/>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6" name="Line 159"/>
              <p:cNvSpPr>
                <a:spLocks noChangeShapeType="1"/>
              </p:cNvSpPr>
              <p:nvPr/>
            </p:nvSpPr>
            <p:spPr bwMode="auto">
              <a:xfrm>
                <a:off x="1764" y="2010"/>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 name="Rectangle 158"/>
              <p:cNvSpPr>
                <a:spLocks noChangeArrowheads="1"/>
              </p:cNvSpPr>
              <p:nvPr/>
            </p:nvSpPr>
            <p:spPr bwMode="auto">
              <a:xfrm>
                <a:off x="1764" y="2010"/>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 name="Line 157"/>
              <p:cNvSpPr>
                <a:spLocks noChangeShapeType="1"/>
              </p:cNvSpPr>
              <p:nvPr/>
            </p:nvSpPr>
            <p:spPr bwMode="auto">
              <a:xfrm>
                <a:off x="2818" y="2010"/>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 name="Rectangle 156"/>
              <p:cNvSpPr>
                <a:spLocks noChangeArrowheads="1"/>
              </p:cNvSpPr>
              <p:nvPr/>
            </p:nvSpPr>
            <p:spPr bwMode="auto">
              <a:xfrm>
                <a:off x="2818" y="2010"/>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 name="Line 155"/>
              <p:cNvSpPr>
                <a:spLocks noChangeShapeType="1"/>
              </p:cNvSpPr>
              <p:nvPr/>
            </p:nvSpPr>
            <p:spPr bwMode="auto">
              <a:xfrm>
                <a:off x="3643" y="2010"/>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 name="Rectangle 154"/>
              <p:cNvSpPr>
                <a:spLocks noChangeArrowheads="1"/>
              </p:cNvSpPr>
              <p:nvPr/>
            </p:nvSpPr>
            <p:spPr bwMode="auto">
              <a:xfrm>
                <a:off x="3643" y="2010"/>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 name="Line 153"/>
              <p:cNvSpPr>
                <a:spLocks noChangeShapeType="1"/>
              </p:cNvSpPr>
              <p:nvPr/>
            </p:nvSpPr>
            <p:spPr bwMode="auto">
              <a:xfrm>
                <a:off x="4595" y="2010"/>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 name="Rectangle 152"/>
              <p:cNvSpPr>
                <a:spLocks noChangeArrowheads="1"/>
              </p:cNvSpPr>
              <p:nvPr/>
            </p:nvSpPr>
            <p:spPr bwMode="auto">
              <a:xfrm>
                <a:off x="4595" y="2010"/>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4" name="Line 151"/>
              <p:cNvSpPr>
                <a:spLocks noChangeShapeType="1"/>
              </p:cNvSpPr>
              <p:nvPr/>
            </p:nvSpPr>
            <p:spPr bwMode="auto">
              <a:xfrm>
                <a:off x="5547" y="2010"/>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5" name="Rectangle 150"/>
              <p:cNvSpPr>
                <a:spLocks noChangeArrowheads="1"/>
              </p:cNvSpPr>
              <p:nvPr/>
            </p:nvSpPr>
            <p:spPr bwMode="auto">
              <a:xfrm>
                <a:off x="5547" y="2010"/>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6" name="Line 149"/>
              <p:cNvSpPr>
                <a:spLocks noChangeShapeType="1"/>
              </p:cNvSpPr>
              <p:nvPr/>
            </p:nvSpPr>
            <p:spPr bwMode="auto">
              <a:xfrm>
                <a:off x="6498" y="2010"/>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7" name="Rectangle 148"/>
              <p:cNvSpPr>
                <a:spLocks noChangeArrowheads="1"/>
              </p:cNvSpPr>
              <p:nvPr/>
            </p:nvSpPr>
            <p:spPr bwMode="auto">
              <a:xfrm>
                <a:off x="6498" y="2010"/>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8" name="Line 147"/>
              <p:cNvSpPr>
                <a:spLocks noChangeShapeType="1"/>
              </p:cNvSpPr>
              <p:nvPr/>
            </p:nvSpPr>
            <p:spPr bwMode="auto">
              <a:xfrm>
                <a:off x="7450" y="2010"/>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9" name="Rectangle 146"/>
              <p:cNvSpPr>
                <a:spLocks noChangeArrowheads="1"/>
              </p:cNvSpPr>
              <p:nvPr/>
            </p:nvSpPr>
            <p:spPr bwMode="auto">
              <a:xfrm>
                <a:off x="7450" y="2010"/>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0" name="Line 145"/>
              <p:cNvSpPr>
                <a:spLocks noChangeShapeType="1"/>
              </p:cNvSpPr>
              <p:nvPr/>
            </p:nvSpPr>
            <p:spPr bwMode="auto">
              <a:xfrm>
                <a:off x="8402" y="2010"/>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1" name="Rectangle 144"/>
              <p:cNvSpPr>
                <a:spLocks noChangeArrowheads="1"/>
              </p:cNvSpPr>
              <p:nvPr/>
            </p:nvSpPr>
            <p:spPr bwMode="auto">
              <a:xfrm>
                <a:off x="8402" y="2010"/>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2" name="Line 143"/>
              <p:cNvSpPr>
                <a:spLocks noChangeShapeType="1"/>
              </p:cNvSpPr>
              <p:nvPr/>
            </p:nvSpPr>
            <p:spPr bwMode="auto">
              <a:xfrm>
                <a:off x="13" y="2264"/>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3" name="Rectangle 142"/>
              <p:cNvSpPr>
                <a:spLocks noChangeArrowheads="1"/>
              </p:cNvSpPr>
              <p:nvPr/>
            </p:nvSpPr>
            <p:spPr bwMode="auto">
              <a:xfrm>
                <a:off x="13" y="2264"/>
                <a:ext cx="17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4" name="Line 141"/>
              <p:cNvSpPr>
                <a:spLocks noChangeShapeType="1"/>
              </p:cNvSpPr>
              <p:nvPr/>
            </p:nvSpPr>
            <p:spPr bwMode="auto">
              <a:xfrm>
                <a:off x="1764" y="2264"/>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5" name="Rectangle 140"/>
              <p:cNvSpPr>
                <a:spLocks noChangeArrowheads="1"/>
              </p:cNvSpPr>
              <p:nvPr/>
            </p:nvSpPr>
            <p:spPr bwMode="auto">
              <a:xfrm>
                <a:off x="1764" y="2264"/>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6" name="Line 139"/>
              <p:cNvSpPr>
                <a:spLocks noChangeShapeType="1"/>
              </p:cNvSpPr>
              <p:nvPr/>
            </p:nvSpPr>
            <p:spPr bwMode="auto">
              <a:xfrm>
                <a:off x="2818" y="2264"/>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7" name="Rectangle 138"/>
              <p:cNvSpPr>
                <a:spLocks noChangeArrowheads="1"/>
              </p:cNvSpPr>
              <p:nvPr/>
            </p:nvSpPr>
            <p:spPr bwMode="auto">
              <a:xfrm>
                <a:off x="2818" y="2264"/>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8" name="Line 137"/>
              <p:cNvSpPr>
                <a:spLocks noChangeShapeType="1"/>
              </p:cNvSpPr>
              <p:nvPr/>
            </p:nvSpPr>
            <p:spPr bwMode="auto">
              <a:xfrm>
                <a:off x="3643" y="2264"/>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29" name="Rectangle 136"/>
              <p:cNvSpPr>
                <a:spLocks noChangeArrowheads="1"/>
              </p:cNvSpPr>
              <p:nvPr/>
            </p:nvSpPr>
            <p:spPr bwMode="auto">
              <a:xfrm>
                <a:off x="3643" y="2264"/>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30" name="Line 135"/>
              <p:cNvSpPr>
                <a:spLocks noChangeShapeType="1"/>
              </p:cNvSpPr>
              <p:nvPr/>
            </p:nvSpPr>
            <p:spPr bwMode="auto">
              <a:xfrm>
                <a:off x="4595" y="2264"/>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1" name="Rectangle 134"/>
              <p:cNvSpPr>
                <a:spLocks noChangeArrowheads="1"/>
              </p:cNvSpPr>
              <p:nvPr/>
            </p:nvSpPr>
            <p:spPr bwMode="auto">
              <a:xfrm>
                <a:off x="4595" y="2264"/>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32" name="Line 133"/>
              <p:cNvSpPr>
                <a:spLocks noChangeShapeType="1"/>
              </p:cNvSpPr>
              <p:nvPr/>
            </p:nvSpPr>
            <p:spPr bwMode="auto">
              <a:xfrm>
                <a:off x="5547" y="2264"/>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3" name="Rectangle 132"/>
              <p:cNvSpPr>
                <a:spLocks noChangeArrowheads="1"/>
              </p:cNvSpPr>
              <p:nvPr/>
            </p:nvSpPr>
            <p:spPr bwMode="auto">
              <a:xfrm>
                <a:off x="5547" y="2264"/>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34" name="Line 131"/>
              <p:cNvSpPr>
                <a:spLocks noChangeShapeType="1"/>
              </p:cNvSpPr>
              <p:nvPr/>
            </p:nvSpPr>
            <p:spPr bwMode="auto">
              <a:xfrm>
                <a:off x="6498" y="2264"/>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5" name="Rectangle 130"/>
              <p:cNvSpPr>
                <a:spLocks noChangeArrowheads="1"/>
              </p:cNvSpPr>
              <p:nvPr/>
            </p:nvSpPr>
            <p:spPr bwMode="auto">
              <a:xfrm>
                <a:off x="6498" y="2264"/>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36" name="Line 129"/>
              <p:cNvSpPr>
                <a:spLocks noChangeShapeType="1"/>
              </p:cNvSpPr>
              <p:nvPr/>
            </p:nvSpPr>
            <p:spPr bwMode="auto">
              <a:xfrm>
                <a:off x="7450" y="2264"/>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7" name="Rectangle 128"/>
              <p:cNvSpPr>
                <a:spLocks noChangeArrowheads="1"/>
              </p:cNvSpPr>
              <p:nvPr/>
            </p:nvSpPr>
            <p:spPr bwMode="auto">
              <a:xfrm>
                <a:off x="7450" y="2264"/>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38" name="Line 127"/>
              <p:cNvSpPr>
                <a:spLocks noChangeShapeType="1"/>
              </p:cNvSpPr>
              <p:nvPr/>
            </p:nvSpPr>
            <p:spPr bwMode="auto">
              <a:xfrm>
                <a:off x="8402" y="2264"/>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9" name="Rectangle 126"/>
              <p:cNvSpPr>
                <a:spLocks noChangeArrowheads="1"/>
              </p:cNvSpPr>
              <p:nvPr/>
            </p:nvSpPr>
            <p:spPr bwMode="auto">
              <a:xfrm>
                <a:off x="8402" y="2264"/>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0" name="Line 125"/>
              <p:cNvSpPr>
                <a:spLocks noChangeShapeType="1"/>
              </p:cNvSpPr>
              <p:nvPr/>
            </p:nvSpPr>
            <p:spPr bwMode="auto">
              <a:xfrm>
                <a:off x="1764" y="2519"/>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1" name="Rectangle 124"/>
              <p:cNvSpPr>
                <a:spLocks noChangeArrowheads="1"/>
              </p:cNvSpPr>
              <p:nvPr/>
            </p:nvSpPr>
            <p:spPr bwMode="auto">
              <a:xfrm>
                <a:off x="1764" y="2519"/>
                <a:ext cx="1041"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2" name="Line 123"/>
              <p:cNvSpPr>
                <a:spLocks noChangeShapeType="1"/>
              </p:cNvSpPr>
              <p:nvPr/>
            </p:nvSpPr>
            <p:spPr bwMode="auto">
              <a:xfrm>
                <a:off x="2818" y="2519"/>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3" name="Rectangle 122"/>
              <p:cNvSpPr>
                <a:spLocks noChangeArrowheads="1"/>
              </p:cNvSpPr>
              <p:nvPr/>
            </p:nvSpPr>
            <p:spPr bwMode="auto">
              <a:xfrm>
                <a:off x="2818" y="2519"/>
                <a:ext cx="81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4" name="Line 121"/>
              <p:cNvSpPr>
                <a:spLocks noChangeShapeType="1"/>
              </p:cNvSpPr>
              <p:nvPr/>
            </p:nvSpPr>
            <p:spPr bwMode="auto">
              <a:xfrm>
                <a:off x="3643" y="2519"/>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5" name="Rectangle 120"/>
              <p:cNvSpPr>
                <a:spLocks noChangeArrowheads="1"/>
              </p:cNvSpPr>
              <p:nvPr/>
            </p:nvSpPr>
            <p:spPr bwMode="auto">
              <a:xfrm>
                <a:off x="3643" y="2519"/>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6" name="Line 119"/>
              <p:cNvSpPr>
                <a:spLocks noChangeShapeType="1"/>
              </p:cNvSpPr>
              <p:nvPr/>
            </p:nvSpPr>
            <p:spPr bwMode="auto">
              <a:xfrm>
                <a:off x="4595" y="2519"/>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7" name="Rectangle 118"/>
              <p:cNvSpPr>
                <a:spLocks noChangeArrowheads="1"/>
              </p:cNvSpPr>
              <p:nvPr/>
            </p:nvSpPr>
            <p:spPr bwMode="auto">
              <a:xfrm>
                <a:off x="4595" y="2519"/>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8" name="Line 117"/>
              <p:cNvSpPr>
                <a:spLocks noChangeShapeType="1"/>
              </p:cNvSpPr>
              <p:nvPr/>
            </p:nvSpPr>
            <p:spPr bwMode="auto">
              <a:xfrm>
                <a:off x="5547" y="2519"/>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49" name="Rectangle 116"/>
              <p:cNvSpPr>
                <a:spLocks noChangeArrowheads="1"/>
              </p:cNvSpPr>
              <p:nvPr/>
            </p:nvSpPr>
            <p:spPr bwMode="auto">
              <a:xfrm>
                <a:off x="5547" y="2519"/>
                <a:ext cx="939"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50" name="Line 115"/>
              <p:cNvSpPr>
                <a:spLocks noChangeShapeType="1"/>
              </p:cNvSpPr>
              <p:nvPr/>
            </p:nvSpPr>
            <p:spPr bwMode="auto">
              <a:xfrm>
                <a:off x="6498" y="2519"/>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1" name="Rectangle 114"/>
              <p:cNvSpPr>
                <a:spLocks noChangeArrowheads="1"/>
              </p:cNvSpPr>
              <p:nvPr/>
            </p:nvSpPr>
            <p:spPr bwMode="auto">
              <a:xfrm>
                <a:off x="6498" y="2519"/>
                <a:ext cx="94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52" name="Line 113"/>
              <p:cNvSpPr>
                <a:spLocks noChangeShapeType="1"/>
              </p:cNvSpPr>
              <p:nvPr/>
            </p:nvSpPr>
            <p:spPr bwMode="auto">
              <a:xfrm>
                <a:off x="7450" y="2519"/>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3" name="Rectangle 112"/>
              <p:cNvSpPr>
                <a:spLocks noChangeArrowheads="1"/>
              </p:cNvSpPr>
              <p:nvPr/>
            </p:nvSpPr>
            <p:spPr bwMode="auto">
              <a:xfrm>
                <a:off x="7450" y="2519"/>
                <a:ext cx="94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54" name="Line 111"/>
              <p:cNvSpPr>
                <a:spLocks noChangeShapeType="1"/>
              </p:cNvSpPr>
              <p:nvPr/>
            </p:nvSpPr>
            <p:spPr bwMode="auto">
              <a:xfrm>
                <a:off x="8402" y="2519"/>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5" name="Rectangle 110"/>
              <p:cNvSpPr>
                <a:spLocks noChangeArrowheads="1"/>
              </p:cNvSpPr>
              <p:nvPr/>
            </p:nvSpPr>
            <p:spPr bwMode="auto">
              <a:xfrm>
                <a:off x="8402" y="2519"/>
                <a:ext cx="105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56" name="Line 109"/>
              <p:cNvSpPr>
                <a:spLocks noChangeShapeType="1"/>
              </p:cNvSpPr>
              <p:nvPr/>
            </p:nvSpPr>
            <p:spPr bwMode="auto">
              <a:xfrm>
                <a:off x="13" y="2773"/>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7" name="Rectangle 108"/>
              <p:cNvSpPr>
                <a:spLocks noChangeArrowheads="1"/>
              </p:cNvSpPr>
              <p:nvPr/>
            </p:nvSpPr>
            <p:spPr bwMode="auto">
              <a:xfrm>
                <a:off x="13" y="2773"/>
                <a:ext cx="17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58" name="Line 107"/>
              <p:cNvSpPr>
                <a:spLocks noChangeShapeType="1"/>
              </p:cNvSpPr>
              <p:nvPr/>
            </p:nvSpPr>
            <p:spPr bwMode="auto">
              <a:xfrm>
                <a:off x="1764" y="2773"/>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9" name="Rectangle 106"/>
              <p:cNvSpPr>
                <a:spLocks noChangeArrowheads="1"/>
              </p:cNvSpPr>
              <p:nvPr/>
            </p:nvSpPr>
            <p:spPr bwMode="auto">
              <a:xfrm>
                <a:off x="1764" y="2773"/>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0" name="Line 105"/>
              <p:cNvSpPr>
                <a:spLocks noChangeShapeType="1"/>
              </p:cNvSpPr>
              <p:nvPr/>
            </p:nvSpPr>
            <p:spPr bwMode="auto">
              <a:xfrm>
                <a:off x="2818" y="2773"/>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61" name="Rectangle 104"/>
              <p:cNvSpPr>
                <a:spLocks noChangeArrowheads="1"/>
              </p:cNvSpPr>
              <p:nvPr/>
            </p:nvSpPr>
            <p:spPr bwMode="auto">
              <a:xfrm>
                <a:off x="2818" y="2773"/>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2" name="Line 103"/>
              <p:cNvSpPr>
                <a:spLocks noChangeShapeType="1"/>
              </p:cNvSpPr>
              <p:nvPr/>
            </p:nvSpPr>
            <p:spPr bwMode="auto">
              <a:xfrm>
                <a:off x="3643" y="2773"/>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63" name="Rectangle 102"/>
              <p:cNvSpPr>
                <a:spLocks noChangeArrowheads="1"/>
              </p:cNvSpPr>
              <p:nvPr/>
            </p:nvSpPr>
            <p:spPr bwMode="auto">
              <a:xfrm>
                <a:off x="3643" y="2773"/>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4" name="Line 101"/>
              <p:cNvSpPr>
                <a:spLocks noChangeShapeType="1"/>
              </p:cNvSpPr>
              <p:nvPr/>
            </p:nvSpPr>
            <p:spPr bwMode="auto">
              <a:xfrm>
                <a:off x="4595" y="2773"/>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65" name="Rectangle 100"/>
              <p:cNvSpPr>
                <a:spLocks noChangeArrowheads="1"/>
              </p:cNvSpPr>
              <p:nvPr/>
            </p:nvSpPr>
            <p:spPr bwMode="auto">
              <a:xfrm>
                <a:off x="4595" y="2773"/>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6" name="Line 99"/>
              <p:cNvSpPr>
                <a:spLocks noChangeShapeType="1"/>
              </p:cNvSpPr>
              <p:nvPr/>
            </p:nvSpPr>
            <p:spPr bwMode="auto">
              <a:xfrm>
                <a:off x="5547" y="2773"/>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67" name="Rectangle 98"/>
              <p:cNvSpPr>
                <a:spLocks noChangeArrowheads="1"/>
              </p:cNvSpPr>
              <p:nvPr/>
            </p:nvSpPr>
            <p:spPr bwMode="auto">
              <a:xfrm>
                <a:off x="5547" y="2773"/>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8" name="Line 97"/>
              <p:cNvSpPr>
                <a:spLocks noChangeShapeType="1"/>
              </p:cNvSpPr>
              <p:nvPr/>
            </p:nvSpPr>
            <p:spPr bwMode="auto">
              <a:xfrm>
                <a:off x="6498" y="2773"/>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69" name="Rectangle 96"/>
              <p:cNvSpPr>
                <a:spLocks noChangeArrowheads="1"/>
              </p:cNvSpPr>
              <p:nvPr/>
            </p:nvSpPr>
            <p:spPr bwMode="auto">
              <a:xfrm>
                <a:off x="6498" y="2773"/>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70" name="Line 95"/>
              <p:cNvSpPr>
                <a:spLocks noChangeShapeType="1"/>
              </p:cNvSpPr>
              <p:nvPr/>
            </p:nvSpPr>
            <p:spPr bwMode="auto">
              <a:xfrm>
                <a:off x="7450" y="2773"/>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1" name="Rectangle 94"/>
              <p:cNvSpPr>
                <a:spLocks noChangeArrowheads="1"/>
              </p:cNvSpPr>
              <p:nvPr/>
            </p:nvSpPr>
            <p:spPr bwMode="auto">
              <a:xfrm>
                <a:off x="7450" y="2773"/>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72" name="Line 93"/>
              <p:cNvSpPr>
                <a:spLocks noChangeShapeType="1"/>
              </p:cNvSpPr>
              <p:nvPr/>
            </p:nvSpPr>
            <p:spPr bwMode="auto">
              <a:xfrm>
                <a:off x="8402" y="2773"/>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3" name="Rectangle 92"/>
              <p:cNvSpPr>
                <a:spLocks noChangeArrowheads="1"/>
              </p:cNvSpPr>
              <p:nvPr/>
            </p:nvSpPr>
            <p:spPr bwMode="auto">
              <a:xfrm>
                <a:off x="8402" y="2773"/>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74" name="Line 91"/>
              <p:cNvSpPr>
                <a:spLocks noChangeShapeType="1"/>
              </p:cNvSpPr>
              <p:nvPr/>
            </p:nvSpPr>
            <p:spPr bwMode="auto">
              <a:xfrm>
                <a:off x="1764" y="3028"/>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5" name="Rectangle 90"/>
              <p:cNvSpPr>
                <a:spLocks noChangeArrowheads="1"/>
              </p:cNvSpPr>
              <p:nvPr/>
            </p:nvSpPr>
            <p:spPr bwMode="auto">
              <a:xfrm>
                <a:off x="1764" y="3028"/>
                <a:ext cx="1041"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76" name="Line 89"/>
              <p:cNvSpPr>
                <a:spLocks noChangeShapeType="1"/>
              </p:cNvSpPr>
              <p:nvPr/>
            </p:nvSpPr>
            <p:spPr bwMode="auto">
              <a:xfrm>
                <a:off x="2818" y="3028"/>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7" name="Rectangle 88"/>
              <p:cNvSpPr>
                <a:spLocks noChangeArrowheads="1"/>
              </p:cNvSpPr>
              <p:nvPr/>
            </p:nvSpPr>
            <p:spPr bwMode="auto">
              <a:xfrm>
                <a:off x="2818" y="3028"/>
                <a:ext cx="81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78" name="Line 87"/>
              <p:cNvSpPr>
                <a:spLocks noChangeShapeType="1"/>
              </p:cNvSpPr>
              <p:nvPr/>
            </p:nvSpPr>
            <p:spPr bwMode="auto">
              <a:xfrm>
                <a:off x="13" y="3282"/>
                <a:ext cx="17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9" name="Rectangle 86"/>
              <p:cNvSpPr>
                <a:spLocks noChangeArrowheads="1"/>
              </p:cNvSpPr>
              <p:nvPr/>
            </p:nvSpPr>
            <p:spPr bwMode="auto">
              <a:xfrm>
                <a:off x="13" y="3282"/>
                <a:ext cx="17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0" name="Line 85"/>
              <p:cNvSpPr>
                <a:spLocks noChangeShapeType="1"/>
              </p:cNvSpPr>
              <p:nvPr/>
            </p:nvSpPr>
            <p:spPr bwMode="auto">
              <a:xfrm>
                <a:off x="1764" y="3282"/>
                <a:ext cx="104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1" name="Rectangle 84"/>
              <p:cNvSpPr>
                <a:spLocks noChangeArrowheads="1"/>
              </p:cNvSpPr>
              <p:nvPr/>
            </p:nvSpPr>
            <p:spPr bwMode="auto">
              <a:xfrm>
                <a:off x="1764" y="3282"/>
                <a:ext cx="1041"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2" name="Line 83"/>
              <p:cNvSpPr>
                <a:spLocks noChangeShapeType="1"/>
              </p:cNvSpPr>
              <p:nvPr/>
            </p:nvSpPr>
            <p:spPr bwMode="auto">
              <a:xfrm>
                <a:off x="2818" y="3282"/>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3" name="Rectangle 82"/>
              <p:cNvSpPr>
                <a:spLocks noChangeArrowheads="1"/>
              </p:cNvSpPr>
              <p:nvPr/>
            </p:nvSpPr>
            <p:spPr bwMode="auto">
              <a:xfrm>
                <a:off x="2818" y="3282"/>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4" name="Line 81"/>
              <p:cNvSpPr>
                <a:spLocks noChangeShapeType="1"/>
              </p:cNvSpPr>
              <p:nvPr/>
            </p:nvSpPr>
            <p:spPr bwMode="auto">
              <a:xfrm>
                <a:off x="3643" y="328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5" name="Rectangle 80"/>
              <p:cNvSpPr>
                <a:spLocks noChangeArrowheads="1"/>
              </p:cNvSpPr>
              <p:nvPr/>
            </p:nvSpPr>
            <p:spPr bwMode="auto">
              <a:xfrm>
                <a:off x="3643" y="328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6" name="Line 79"/>
              <p:cNvSpPr>
                <a:spLocks noChangeShapeType="1"/>
              </p:cNvSpPr>
              <p:nvPr/>
            </p:nvSpPr>
            <p:spPr bwMode="auto">
              <a:xfrm>
                <a:off x="4595" y="328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7" name="Rectangle 78"/>
              <p:cNvSpPr>
                <a:spLocks noChangeArrowheads="1"/>
              </p:cNvSpPr>
              <p:nvPr/>
            </p:nvSpPr>
            <p:spPr bwMode="auto">
              <a:xfrm>
                <a:off x="4595" y="328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8" name="Line 77"/>
              <p:cNvSpPr>
                <a:spLocks noChangeShapeType="1"/>
              </p:cNvSpPr>
              <p:nvPr/>
            </p:nvSpPr>
            <p:spPr bwMode="auto">
              <a:xfrm>
                <a:off x="5547" y="3282"/>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89" name="Rectangle 76"/>
              <p:cNvSpPr>
                <a:spLocks noChangeArrowheads="1"/>
              </p:cNvSpPr>
              <p:nvPr/>
            </p:nvSpPr>
            <p:spPr bwMode="auto">
              <a:xfrm>
                <a:off x="5547" y="3282"/>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0" name="Line 75"/>
              <p:cNvSpPr>
                <a:spLocks noChangeShapeType="1"/>
              </p:cNvSpPr>
              <p:nvPr/>
            </p:nvSpPr>
            <p:spPr bwMode="auto">
              <a:xfrm>
                <a:off x="6498" y="3282"/>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1" name="Rectangle 74"/>
              <p:cNvSpPr>
                <a:spLocks noChangeArrowheads="1"/>
              </p:cNvSpPr>
              <p:nvPr/>
            </p:nvSpPr>
            <p:spPr bwMode="auto">
              <a:xfrm>
                <a:off x="6498" y="3282"/>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2" name="Line 73"/>
              <p:cNvSpPr>
                <a:spLocks noChangeShapeType="1"/>
              </p:cNvSpPr>
              <p:nvPr/>
            </p:nvSpPr>
            <p:spPr bwMode="auto">
              <a:xfrm>
                <a:off x="7450" y="3282"/>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3" name="Rectangle 72"/>
              <p:cNvSpPr>
                <a:spLocks noChangeArrowheads="1"/>
              </p:cNvSpPr>
              <p:nvPr/>
            </p:nvSpPr>
            <p:spPr bwMode="auto">
              <a:xfrm>
                <a:off x="7450" y="3282"/>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4" name="Line 71"/>
              <p:cNvSpPr>
                <a:spLocks noChangeShapeType="1"/>
              </p:cNvSpPr>
              <p:nvPr/>
            </p:nvSpPr>
            <p:spPr bwMode="auto">
              <a:xfrm>
                <a:off x="8402" y="3282"/>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5" name="Rectangle 70"/>
              <p:cNvSpPr>
                <a:spLocks noChangeArrowheads="1"/>
              </p:cNvSpPr>
              <p:nvPr/>
            </p:nvSpPr>
            <p:spPr bwMode="auto">
              <a:xfrm>
                <a:off x="8402" y="3282"/>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6" name="Line 69"/>
              <p:cNvSpPr>
                <a:spLocks noChangeShapeType="1"/>
              </p:cNvSpPr>
              <p:nvPr/>
            </p:nvSpPr>
            <p:spPr bwMode="auto">
              <a:xfrm>
                <a:off x="13" y="3536"/>
                <a:ext cx="27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7" name="Rectangle 68"/>
              <p:cNvSpPr>
                <a:spLocks noChangeArrowheads="1"/>
              </p:cNvSpPr>
              <p:nvPr/>
            </p:nvSpPr>
            <p:spPr bwMode="auto">
              <a:xfrm>
                <a:off x="13" y="3536"/>
                <a:ext cx="279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8" name="Line 67"/>
              <p:cNvSpPr>
                <a:spLocks noChangeShapeType="1"/>
              </p:cNvSpPr>
              <p:nvPr/>
            </p:nvSpPr>
            <p:spPr bwMode="auto">
              <a:xfrm>
                <a:off x="2818" y="3536"/>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99" name="Rectangle 66"/>
              <p:cNvSpPr>
                <a:spLocks noChangeArrowheads="1"/>
              </p:cNvSpPr>
              <p:nvPr/>
            </p:nvSpPr>
            <p:spPr bwMode="auto">
              <a:xfrm>
                <a:off x="2818" y="3536"/>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00" name="Line 65"/>
              <p:cNvSpPr>
                <a:spLocks noChangeShapeType="1"/>
              </p:cNvSpPr>
              <p:nvPr/>
            </p:nvSpPr>
            <p:spPr bwMode="auto">
              <a:xfrm>
                <a:off x="3643" y="3536"/>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1" name="Rectangle 64"/>
              <p:cNvSpPr>
                <a:spLocks noChangeArrowheads="1"/>
              </p:cNvSpPr>
              <p:nvPr/>
            </p:nvSpPr>
            <p:spPr bwMode="auto">
              <a:xfrm>
                <a:off x="3643" y="3536"/>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02" name="Line 63"/>
              <p:cNvSpPr>
                <a:spLocks noChangeShapeType="1"/>
              </p:cNvSpPr>
              <p:nvPr/>
            </p:nvSpPr>
            <p:spPr bwMode="auto">
              <a:xfrm>
                <a:off x="4595" y="3536"/>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3" name="Rectangle 62"/>
              <p:cNvSpPr>
                <a:spLocks noChangeArrowheads="1"/>
              </p:cNvSpPr>
              <p:nvPr/>
            </p:nvSpPr>
            <p:spPr bwMode="auto">
              <a:xfrm>
                <a:off x="4595" y="3536"/>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04" name="Line 61"/>
              <p:cNvSpPr>
                <a:spLocks noChangeShapeType="1"/>
              </p:cNvSpPr>
              <p:nvPr/>
            </p:nvSpPr>
            <p:spPr bwMode="auto">
              <a:xfrm>
                <a:off x="5547" y="3536"/>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5" name="Rectangle 60"/>
              <p:cNvSpPr>
                <a:spLocks noChangeArrowheads="1"/>
              </p:cNvSpPr>
              <p:nvPr/>
            </p:nvSpPr>
            <p:spPr bwMode="auto">
              <a:xfrm>
                <a:off x="5547" y="3536"/>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06" name="Line 59"/>
              <p:cNvSpPr>
                <a:spLocks noChangeShapeType="1"/>
              </p:cNvSpPr>
              <p:nvPr/>
            </p:nvSpPr>
            <p:spPr bwMode="auto">
              <a:xfrm>
                <a:off x="6498" y="3536"/>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7" name="Rectangle 58"/>
              <p:cNvSpPr>
                <a:spLocks noChangeArrowheads="1"/>
              </p:cNvSpPr>
              <p:nvPr/>
            </p:nvSpPr>
            <p:spPr bwMode="auto">
              <a:xfrm>
                <a:off x="6498" y="3536"/>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08" name="Line 57"/>
              <p:cNvSpPr>
                <a:spLocks noChangeShapeType="1"/>
              </p:cNvSpPr>
              <p:nvPr/>
            </p:nvSpPr>
            <p:spPr bwMode="auto">
              <a:xfrm>
                <a:off x="7450" y="3536"/>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9" name="Rectangle 56"/>
              <p:cNvSpPr>
                <a:spLocks noChangeArrowheads="1"/>
              </p:cNvSpPr>
              <p:nvPr/>
            </p:nvSpPr>
            <p:spPr bwMode="auto">
              <a:xfrm>
                <a:off x="7450" y="3536"/>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0" name="Line 55"/>
              <p:cNvSpPr>
                <a:spLocks noChangeShapeType="1"/>
              </p:cNvSpPr>
              <p:nvPr/>
            </p:nvSpPr>
            <p:spPr bwMode="auto">
              <a:xfrm>
                <a:off x="8402" y="3536"/>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11" name="Rectangle 54"/>
              <p:cNvSpPr>
                <a:spLocks noChangeArrowheads="1"/>
              </p:cNvSpPr>
              <p:nvPr/>
            </p:nvSpPr>
            <p:spPr bwMode="auto">
              <a:xfrm>
                <a:off x="8402" y="3536"/>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2" name="Line 53"/>
              <p:cNvSpPr>
                <a:spLocks noChangeShapeType="1"/>
              </p:cNvSpPr>
              <p:nvPr/>
            </p:nvSpPr>
            <p:spPr bwMode="auto">
              <a:xfrm>
                <a:off x="13" y="3791"/>
                <a:ext cx="27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13" name="Rectangle 52"/>
              <p:cNvSpPr>
                <a:spLocks noChangeArrowheads="1"/>
              </p:cNvSpPr>
              <p:nvPr/>
            </p:nvSpPr>
            <p:spPr bwMode="auto">
              <a:xfrm>
                <a:off x="13" y="3791"/>
                <a:ext cx="279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4" name="Line 51"/>
              <p:cNvSpPr>
                <a:spLocks noChangeShapeType="1"/>
              </p:cNvSpPr>
              <p:nvPr/>
            </p:nvSpPr>
            <p:spPr bwMode="auto">
              <a:xfrm>
                <a:off x="2818" y="3791"/>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15" name="Rectangle 50"/>
              <p:cNvSpPr>
                <a:spLocks noChangeArrowheads="1"/>
              </p:cNvSpPr>
              <p:nvPr/>
            </p:nvSpPr>
            <p:spPr bwMode="auto">
              <a:xfrm>
                <a:off x="2818" y="3791"/>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6" name="Line 49"/>
              <p:cNvSpPr>
                <a:spLocks noChangeShapeType="1"/>
              </p:cNvSpPr>
              <p:nvPr/>
            </p:nvSpPr>
            <p:spPr bwMode="auto">
              <a:xfrm>
                <a:off x="3643" y="379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17" name="Rectangle 48"/>
              <p:cNvSpPr>
                <a:spLocks noChangeArrowheads="1"/>
              </p:cNvSpPr>
              <p:nvPr/>
            </p:nvSpPr>
            <p:spPr bwMode="auto">
              <a:xfrm>
                <a:off x="3643" y="379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8" name="Line 47"/>
              <p:cNvSpPr>
                <a:spLocks noChangeShapeType="1"/>
              </p:cNvSpPr>
              <p:nvPr/>
            </p:nvSpPr>
            <p:spPr bwMode="auto">
              <a:xfrm>
                <a:off x="4595" y="379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19" name="Rectangle 46"/>
              <p:cNvSpPr>
                <a:spLocks noChangeArrowheads="1"/>
              </p:cNvSpPr>
              <p:nvPr/>
            </p:nvSpPr>
            <p:spPr bwMode="auto">
              <a:xfrm>
                <a:off x="4595" y="379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20" name="Line 45"/>
              <p:cNvSpPr>
                <a:spLocks noChangeShapeType="1"/>
              </p:cNvSpPr>
              <p:nvPr/>
            </p:nvSpPr>
            <p:spPr bwMode="auto">
              <a:xfrm>
                <a:off x="5547" y="3791"/>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1" name="Rectangle 44"/>
              <p:cNvSpPr>
                <a:spLocks noChangeArrowheads="1"/>
              </p:cNvSpPr>
              <p:nvPr/>
            </p:nvSpPr>
            <p:spPr bwMode="auto">
              <a:xfrm>
                <a:off x="5547" y="3791"/>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22" name="Line 43"/>
              <p:cNvSpPr>
                <a:spLocks noChangeShapeType="1"/>
              </p:cNvSpPr>
              <p:nvPr/>
            </p:nvSpPr>
            <p:spPr bwMode="auto">
              <a:xfrm>
                <a:off x="6498" y="3791"/>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3" name="Rectangle 42"/>
              <p:cNvSpPr>
                <a:spLocks noChangeArrowheads="1"/>
              </p:cNvSpPr>
              <p:nvPr/>
            </p:nvSpPr>
            <p:spPr bwMode="auto">
              <a:xfrm>
                <a:off x="6498" y="3791"/>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24" name="Line 41"/>
              <p:cNvSpPr>
                <a:spLocks noChangeShapeType="1"/>
              </p:cNvSpPr>
              <p:nvPr/>
            </p:nvSpPr>
            <p:spPr bwMode="auto">
              <a:xfrm>
                <a:off x="7450" y="3791"/>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5" name="Rectangle 40"/>
              <p:cNvSpPr>
                <a:spLocks noChangeArrowheads="1"/>
              </p:cNvSpPr>
              <p:nvPr/>
            </p:nvSpPr>
            <p:spPr bwMode="auto">
              <a:xfrm>
                <a:off x="7450" y="3791"/>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26" name="Line 39"/>
              <p:cNvSpPr>
                <a:spLocks noChangeShapeType="1"/>
              </p:cNvSpPr>
              <p:nvPr/>
            </p:nvSpPr>
            <p:spPr bwMode="auto">
              <a:xfrm>
                <a:off x="8402" y="3791"/>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7" name="Rectangle 38"/>
              <p:cNvSpPr>
                <a:spLocks noChangeArrowheads="1"/>
              </p:cNvSpPr>
              <p:nvPr/>
            </p:nvSpPr>
            <p:spPr bwMode="auto">
              <a:xfrm>
                <a:off x="8402" y="3791"/>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28" name="Line 37"/>
              <p:cNvSpPr>
                <a:spLocks noChangeShapeType="1"/>
              </p:cNvSpPr>
              <p:nvPr/>
            </p:nvSpPr>
            <p:spPr bwMode="auto">
              <a:xfrm>
                <a:off x="13" y="4045"/>
                <a:ext cx="27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9" name="Rectangle 36"/>
              <p:cNvSpPr>
                <a:spLocks noChangeArrowheads="1"/>
              </p:cNvSpPr>
              <p:nvPr/>
            </p:nvSpPr>
            <p:spPr bwMode="auto">
              <a:xfrm>
                <a:off x="13" y="4045"/>
                <a:ext cx="279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0" name="Line 35"/>
              <p:cNvSpPr>
                <a:spLocks noChangeShapeType="1"/>
              </p:cNvSpPr>
              <p:nvPr/>
            </p:nvSpPr>
            <p:spPr bwMode="auto">
              <a:xfrm>
                <a:off x="2818" y="4045"/>
                <a:ext cx="81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31" name="Rectangle 34"/>
              <p:cNvSpPr>
                <a:spLocks noChangeArrowheads="1"/>
              </p:cNvSpPr>
              <p:nvPr/>
            </p:nvSpPr>
            <p:spPr bwMode="auto">
              <a:xfrm>
                <a:off x="2818" y="4045"/>
                <a:ext cx="812"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2" name="Line 33"/>
              <p:cNvSpPr>
                <a:spLocks noChangeShapeType="1"/>
              </p:cNvSpPr>
              <p:nvPr/>
            </p:nvSpPr>
            <p:spPr bwMode="auto">
              <a:xfrm>
                <a:off x="3643" y="404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33" name="Rectangle 32"/>
              <p:cNvSpPr>
                <a:spLocks noChangeArrowheads="1"/>
              </p:cNvSpPr>
              <p:nvPr/>
            </p:nvSpPr>
            <p:spPr bwMode="auto">
              <a:xfrm>
                <a:off x="3643" y="404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4" name="Line 31"/>
              <p:cNvSpPr>
                <a:spLocks noChangeShapeType="1"/>
              </p:cNvSpPr>
              <p:nvPr/>
            </p:nvSpPr>
            <p:spPr bwMode="auto">
              <a:xfrm>
                <a:off x="4595" y="404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35" name="Rectangle 30"/>
              <p:cNvSpPr>
                <a:spLocks noChangeArrowheads="1"/>
              </p:cNvSpPr>
              <p:nvPr/>
            </p:nvSpPr>
            <p:spPr bwMode="auto">
              <a:xfrm>
                <a:off x="4595" y="404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6" name="Line 29"/>
              <p:cNvSpPr>
                <a:spLocks noChangeShapeType="1"/>
              </p:cNvSpPr>
              <p:nvPr/>
            </p:nvSpPr>
            <p:spPr bwMode="auto">
              <a:xfrm>
                <a:off x="5547" y="4045"/>
                <a:ext cx="9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grpSp>
        <p:sp>
          <p:nvSpPr>
            <p:cNvPr id="11" name="Rectangle 27"/>
            <p:cNvSpPr>
              <a:spLocks noChangeArrowheads="1"/>
            </p:cNvSpPr>
            <p:nvPr/>
          </p:nvSpPr>
          <p:spPr bwMode="auto">
            <a:xfrm>
              <a:off x="5547" y="4045"/>
              <a:ext cx="939"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2" name="Line 26"/>
            <p:cNvSpPr>
              <a:spLocks noChangeShapeType="1"/>
            </p:cNvSpPr>
            <p:nvPr/>
          </p:nvSpPr>
          <p:spPr bwMode="auto">
            <a:xfrm>
              <a:off x="6498" y="4045"/>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3" name="Rectangle 25"/>
            <p:cNvSpPr>
              <a:spLocks noChangeArrowheads="1"/>
            </p:cNvSpPr>
            <p:nvPr/>
          </p:nvSpPr>
          <p:spPr bwMode="auto">
            <a:xfrm>
              <a:off x="6498" y="4045"/>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4" name="Line 24"/>
            <p:cNvSpPr>
              <a:spLocks noChangeShapeType="1"/>
            </p:cNvSpPr>
            <p:nvPr/>
          </p:nvSpPr>
          <p:spPr bwMode="auto">
            <a:xfrm>
              <a:off x="7450" y="4045"/>
              <a:ext cx="94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5" name="Rectangle 23"/>
            <p:cNvSpPr>
              <a:spLocks noChangeArrowheads="1"/>
            </p:cNvSpPr>
            <p:nvPr/>
          </p:nvSpPr>
          <p:spPr bwMode="auto">
            <a:xfrm>
              <a:off x="7450" y="4045"/>
              <a:ext cx="940"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6" name="Line 22"/>
            <p:cNvSpPr>
              <a:spLocks noChangeShapeType="1"/>
            </p:cNvSpPr>
            <p:nvPr/>
          </p:nvSpPr>
          <p:spPr bwMode="auto">
            <a:xfrm>
              <a:off x="8402" y="4045"/>
              <a:ext cx="10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7" name="Rectangle 21"/>
            <p:cNvSpPr>
              <a:spLocks noChangeArrowheads="1"/>
            </p:cNvSpPr>
            <p:nvPr/>
          </p:nvSpPr>
          <p:spPr bwMode="auto">
            <a:xfrm>
              <a:off x="8402" y="4045"/>
              <a:ext cx="1054"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8" name="Rectangle 20"/>
            <p:cNvSpPr>
              <a:spLocks noChangeArrowheads="1"/>
            </p:cNvSpPr>
            <p:nvPr/>
          </p:nvSpPr>
          <p:spPr bwMode="auto">
            <a:xfrm>
              <a:off x="-13" y="-13"/>
              <a:ext cx="26" cy="432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9" name="Line 19"/>
            <p:cNvSpPr>
              <a:spLocks noChangeShapeType="1"/>
            </p:cNvSpPr>
            <p:nvPr/>
          </p:nvSpPr>
          <p:spPr bwMode="auto">
            <a:xfrm>
              <a:off x="1752" y="1755"/>
              <a:ext cx="1" cy="1540"/>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0" name="Rectangle 18"/>
            <p:cNvSpPr>
              <a:spLocks noChangeArrowheads="1"/>
            </p:cNvSpPr>
            <p:nvPr/>
          </p:nvSpPr>
          <p:spPr bwMode="auto">
            <a:xfrm>
              <a:off x="1752" y="1755"/>
              <a:ext cx="12" cy="154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1" name="Line 17"/>
            <p:cNvSpPr>
              <a:spLocks noChangeShapeType="1"/>
            </p:cNvSpPr>
            <p:nvPr/>
          </p:nvSpPr>
          <p:spPr bwMode="auto">
            <a:xfrm>
              <a:off x="2805"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2" name="Rectangle 16"/>
            <p:cNvSpPr>
              <a:spLocks noChangeArrowheads="1"/>
            </p:cNvSpPr>
            <p:nvPr/>
          </p:nvSpPr>
          <p:spPr bwMode="auto">
            <a:xfrm>
              <a:off x="2805" y="509"/>
              <a:ext cx="13"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3" name="Line 15"/>
            <p:cNvSpPr>
              <a:spLocks noChangeShapeType="1"/>
            </p:cNvSpPr>
            <p:nvPr/>
          </p:nvSpPr>
          <p:spPr bwMode="auto">
            <a:xfrm>
              <a:off x="3630"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4" name="Rectangle 14"/>
            <p:cNvSpPr>
              <a:spLocks noChangeArrowheads="1"/>
            </p:cNvSpPr>
            <p:nvPr/>
          </p:nvSpPr>
          <p:spPr bwMode="auto">
            <a:xfrm>
              <a:off x="3630" y="509"/>
              <a:ext cx="13"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5" name="Line 13"/>
            <p:cNvSpPr>
              <a:spLocks noChangeShapeType="1"/>
            </p:cNvSpPr>
            <p:nvPr/>
          </p:nvSpPr>
          <p:spPr bwMode="auto">
            <a:xfrm>
              <a:off x="4582"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26" name="Rectangle 12"/>
            <p:cNvSpPr>
              <a:spLocks noChangeArrowheads="1"/>
            </p:cNvSpPr>
            <p:nvPr/>
          </p:nvSpPr>
          <p:spPr bwMode="auto">
            <a:xfrm>
              <a:off x="4582" y="509"/>
              <a:ext cx="13"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7" name="Rectangle 11"/>
            <p:cNvSpPr>
              <a:spLocks noChangeArrowheads="1"/>
            </p:cNvSpPr>
            <p:nvPr/>
          </p:nvSpPr>
          <p:spPr bwMode="auto">
            <a:xfrm>
              <a:off x="19" y="4280"/>
              <a:ext cx="9468" cy="2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8" name="Rectangle 10"/>
            <p:cNvSpPr>
              <a:spLocks noChangeArrowheads="1"/>
            </p:cNvSpPr>
            <p:nvPr/>
          </p:nvSpPr>
          <p:spPr bwMode="auto">
            <a:xfrm>
              <a:off x="9456" y="13"/>
              <a:ext cx="25" cy="429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29" name="Line 9"/>
            <p:cNvSpPr>
              <a:spLocks noChangeShapeType="1"/>
            </p:cNvSpPr>
            <p:nvPr/>
          </p:nvSpPr>
          <p:spPr bwMode="auto">
            <a:xfrm>
              <a:off x="5534"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30" name="Rectangle 8"/>
            <p:cNvSpPr>
              <a:spLocks noChangeArrowheads="1"/>
            </p:cNvSpPr>
            <p:nvPr/>
          </p:nvSpPr>
          <p:spPr bwMode="auto">
            <a:xfrm>
              <a:off x="5534" y="509"/>
              <a:ext cx="13"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31" name="Line 7"/>
            <p:cNvSpPr>
              <a:spLocks noChangeShapeType="1"/>
            </p:cNvSpPr>
            <p:nvPr/>
          </p:nvSpPr>
          <p:spPr bwMode="auto">
            <a:xfrm>
              <a:off x="6486"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32" name="Rectangle 6"/>
            <p:cNvSpPr>
              <a:spLocks noChangeArrowheads="1"/>
            </p:cNvSpPr>
            <p:nvPr/>
          </p:nvSpPr>
          <p:spPr bwMode="auto">
            <a:xfrm>
              <a:off x="6486" y="509"/>
              <a:ext cx="12"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33" name="Line 5"/>
            <p:cNvSpPr>
              <a:spLocks noChangeShapeType="1"/>
            </p:cNvSpPr>
            <p:nvPr/>
          </p:nvSpPr>
          <p:spPr bwMode="auto">
            <a:xfrm>
              <a:off x="7438"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34" name="Rectangle 4"/>
            <p:cNvSpPr>
              <a:spLocks noChangeArrowheads="1"/>
            </p:cNvSpPr>
            <p:nvPr/>
          </p:nvSpPr>
          <p:spPr bwMode="auto">
            <a:xfrm>
              <a:off x="7438" y="509"/>
              <a:ext cx="12"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35" name="Line 3"/>
            <p:cNvSpPr>
              <a:spLocks noChangeShapeType="1"/>
            </p:cNvSpPr>
            <p:nvPr/>
          </p:nvSpPr>
          <p:spPr bwMode="auto">
            <a:xfrm>
              <a:off x="8390" y="509"/>
              <a:ext cx="1" cy="3778"/>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36" name="Rectangle 2"/>
            <p:cNvSpPr>
              <a:spLocks noChangeArrowheads="1"/>
            </p:cNvSpPr>
            <p:nvPr/>
          </p:nvSpPr>
          <p:spPr bwMode="auto">
            <a:xfrm>
              <a:off x="8390" y="509"/>
              <a:ext cx="12" cy="377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 xmlns:p14="http://schemas.microsoft.com/office/powerpoint/2010/main" val="21517258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sz="2400" b="1" dirty="0" smtClean="0">
                <a:solidFill>
                  <a:schemeClr val="accent1">
                    <a:lumMod val="75000"/>
                  </a:schemeClr>
                </a:solidFill>
                <a:latin typeface="Arial" charset="0"/>
                <a:cs typeface="Arial" charset="0"/>
              </a:rPr>
              <a:t>Transmission and distribution loss of CETCO in 2011 </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sp>
        <p:nvSpPr>
          <p:cNvPr id="18" name="Content Placeholder 3"/>
          <p:cNvSpPr txBox="1">
            <a:spLocks/>
          </p:cNvSpPr>
          <p:nvPr/>
        </p:nvSpPr>
        <p:spPr>
          <a:xfrm>
            <a:off x="381000" y="5029200"/>
            <a:ext cx="8291264" cy="1522496"/>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8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9pPr>
          </a:lstStyle>
          <a:p>
            <a:r>
              <a:rPr lang="en-GB" sz="1400" dirty="0" smtClean="0"/>
              <a:t>Loss of transmission and distribution in the CETCO is 17.12% or 658.1 </a:t>
            </a:r>
            <a:r>
              <a:rPr lang="en-GB" sz="1400" dirty="0" err="1" smtClean="0"/>
              <a:t>mil.KWh</a:t>
            </a:r>
            <a:r>
              <a:rPr lang="en-GB" sz="1400" dirty="0" smtClean="0"/>
              <a:t> amount of electricity. If we are reducing loss of transmission and distribution in the CETCO by only one unit (down to 16.12% or 38.3 </a:t>
            </a:r>
            <a:r>
              <a:rPr lang="en-GB" sz="1400" dirty="0" err="1" smtClean="0"/>
              <a:t>mil.KWh</a:t>
            </a:r>
            <a:r>
              <a:rPr lang="en-GB" sz="1400" dirty="0" smtClean="0"/>
              <a:t>), then we are saving </a:t>
            </a:r>
            <a:r>
              <a:rPr lang="en-GB" sz="1400" b="1" i="1" dirty="0" smtClean="0"/>
              <a:t>25980.5</a:t>
            </a:r>
            <a:r>
              <a:rPr lang="en-GB" sz="1400" dirty="0" smtClean="0"/>
              <a:t> ton actual coal a year on the Thermal Power Plants. </a:t>
            </a:r>
            <a:endParaRPr lang="en-US" sz="1400" dirty="0"/>
          </a:p>
        </p:txBody>
      </p:sp>
      <p:sp>
        <p:nvSpPr>
          <p:cNvPr id="8307" name="Rectangle 1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8193" name="Group 1"/>
          <p:cNvGrpSpPr>
            <a:grpSpLocks noChangeAspect="1"/>
          </p:cNvGrpSpPr>
          <p:nvPr/>
        </p:nvGrpSpPr>
        <p:grpSpPr bwMode="auto">
          <a:xfrm>
            <a:off x="762000" y="1295400"/>
            <a:ext cx="8153400" cy="1892052"/>
            <a:chOff x="-14" y="-11"/>
            <a:chExt cx="8714" cy="2232"/>
          </a:xfrm>
        </p:grpSpPr>
        <p:sp>
          <p:nvSpPr>
            <p:cNvPr id="8306" name="AutoShape 114"/>
            <p:cNvSpPr>
              <a:spLocks noChangeAspect="1" noChangeArrowheads="1" noTextEdit="1"/>
            </p:cNvSpPr>
            <p:nvPr/>
          </p:nvSpPr>
          <p:spPr bwMode="auto">
            <a:xfrm>
              <a:off x="-14" y="-11"/>
              <a:ext cx="8714" cy="1971"/>
            </a:xfrm>
            <a:prstGeom prst="rect">
              <a:avLst/>
            </a:prstGeom>
            <a:noFill/>
          </p:spPr>
          <p:txBody>
            <a:bodyPr vert="horz" wrap="square" lIns="91440" tIns="45720" rIns="91440" bIns="45720" numCol="1" anchor="t" anchorCtr="0" compatLnSpc="1">
              <a:prstTxWarp prst="textNoShape">
                <a:avLst/>
              </a:prstTxWarp>
            </a:bodyPr>
            <a:lstStyle/>
            <a:p>
              <a:endParaRPr lang="en-US" sz="2800"/>
            </a:p>
          </p:txBody>
        </p:sp>
        <p:sp>
          <p:nvSpPr>
            <p:cNvPr id="8305" name="Rectangle 113"/>
            <p:cNvSpPr>
              <a:spLocks noChangeArrowheads="1"/>
            </p:cNvSpPr>
            <p:nvPr/>
          </p:nvSpPr>
          <p:spPr bwMode="auto">
            <a:xfrm>
              <a:off x="0" y="0"/>
              <a:ext cx="7557" cy="617"/>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304" name="Rectangle 112"/>
            <p:cNvSpPr>
              <a:spLocks noChangeArrowheads="1"/>
            </p:cNvSpPr>
            <p:nvPr/>
          </p:nvSpPr>
          <p:spPr bwMode="auto">
            <a:xfrm>
              <a:off x="0" y="606"/>
              <a:ext cx="7557" cy="914"/>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303" name="Rectangle 111"/>
            <p:cNvSpPr>
              <a:spLocks noChangeArrowheads="1"/>
            </p:cNvSpPr>
            <p:nvPr/>
          </p:nvSpPr>
          <p:spPr bwMode="auto">
            <a:xfrm>
              <a:off x="0" y="1509"/>
              <a:ext cx="2000" cy="2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302" name="Rectangle 110"/>
            <p:cNvSpPr>
              <a:spLocks noChangeArrowheads="1"/>
            </p:cNvSpPr>
            <p:nvPr/>
          </p:nvSpPr>
          <p:spPr bwMode="auto">
            <a:xfrm>
              <a:off x="0" y="1729"/>
              <a:ext cx="8700" cy="23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301" name="Rectangle 109"/>
            <p:cNvSpPr>
              <a:spLocks noChangeArrowheads="1"/>
            </p:cNvSpPr>
            <p:nvPr/>
          </p:nvSpPr>
          <p:spPr bwMode="auto">
            <a:xfrm>
              <a:off x="43" y="661"/>
              <a:ext cx="1117"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Bought energy</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300" name="Rectangle 108"/>
            <p:cNvSpPr>
              <a:spLocks noChangeArrowheads="1"/>
            </p:cNvSpPr>
            <p:nvPr/>
          </p:nvSpPr>
          <p:spPr bwMode="auto">
            <a:xfrm>
              <a:off x="2143" y="628"/>
              <a:ext cx="57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1000kWh</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9" name="Rectangle 107"/>
            <p:cNvSpPr>
              <a:spLocks noChangeArrowheads="1"/>
            </p:cNvSpPr>
            <p:nvPr/>
          </p:nvSpPr>
          <p:spPr bwMode="auto">
            <a:xfrm>
              <a:off x="3400" y="672"/>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3 844 447,0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98" name="Rectangle 106"/>
            <p:cNvSpPr>
              <a:spLocks noChangeArrowheads="1"/>
            </p:cNvSpPr>
            <p:nvPr/>
          </p:nvSpPr>
          <p:spPr bwMode="auto">
            <a:xfrm>
              <a:off x="3057" y="672"/>
              <a:ext cx="302"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7" name="Rectangle 105"/>
            <p:cNvSpPr>
              <a:spLocks noChangeArrowheads="1"/>
            </p:cNvSpPr>
            <p:nvPr/>
          </p:nvSpPr>
          <p:spPr bwMode="auto">
            <a:xfrm>
              <a:off x="3400" y="67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6" name="Rectangle 104"/>
            <p:cNvSpPr>
              <a:spLocks noChangeArrowheads="1"/>
            </p:cNvSpPr>
            <p:nvPr/>
          </p:nvSpPr>
          <p:spPr bwMode="auto">
            <a:xfrm>
              <a:off x="4900" y="672"/>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3 604 289,1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5" name="Rectangle 103"/>
            <p:cNvSpPr>
              <a:spLocks noChangeArrowheads="1"/>
            </p:cNvSpPr>
            <p:nvPr/>
          </p:nvSpPr>
          <p:spPr bwMode="auto">
            <a:xfrm>
              <a:off x="4643" y="672"/>
              <a:ext cx="22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4" name="Rectangle 102"/>
            <p:cNvSpPr>
              <a:spLocks noChangeArrowheads="1"/>
            </p:cNvSpPr>
            <p:nvPr/>
          </p:nvSpPr>
          <p:spPr bwMode="auto">
            <a:xfrm>
              <a:off x="4900" y="67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3" name="Rectangle 101"/>
            <p:cNvSpPr>
              <a:spLocks noChangeArrowheads="1"/>
            </p:cNvSpPr>
            <p:nvPr/>
          </p:nvSpPr>
          <p:spPr bwMode="auto">
            <a:xfrm>
              <a:off x="6428" y="672"/>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3 844 447,0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2" name="Rectangle 100"/>
            <p:cNvSpPr>
              <a:spLocks noChangeArrowheads="1"/>
            </p:cNvSpPr>
            <p:nvPr/>
          </p:nvSpPr>
          <p:spPr bwMode="auto">
            <a:xfrm>
              <a:off x="6114" y="672"/>
              <a:ext cx="264"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1" name="Rectangle 99"/>
            <p:cNvSpPr>
              <a:spLocks noChangeArrowheads="1"/>
            </p:cNvSpPr>
            <p:nvPr/>
          </p:nvSpPr>
          <p:spPr bwMode="auto">
            <a:xfrm>
              <a:off x="6414" y="67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90" name="Rectangle 98"/>
            <p:cNvSpPr>
              <a:spLocks noChangeArrowheads="1"/>
            </p:cNvSpPr>
            <p:nvPr/>
          </p:nvSpPr>
          <p:spPr bwMode="auto">
            <a:xfrm>
              <a:off x="2100" y="892"/>
              <a:ext cx="576" cy="69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1000kWh</a:t>
              </a:r>
              <a:endParaRPr kumimoji="0" lang="en-US" sz="105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9" name="Rectangle 97"/>
            <p:cNvSpPr>
              <a:spLocks noChangeArrowheads="1"/>
            </p:cNvSpPr>
            <p:nvPr/>
          </p:nvSpPr>
          <p:spPr bwMode="auto">
            <a:xfrm>
              <a:off x="3543" y="892"/>
              <a:ext cx="60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117 930,3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8" name="Rectangle 96"/>
            <p:cNvSpPr>
              <a:spLocks noChangeArrowheads="1"/>
            </p:cNvSpPr>
            <p:nvPr/>
          </p:nvSpPr>
          <p:spPr bwMode="auto">
            <a:xfrm>
              <a:off x="3071" y="892"/>
              <a:ext cx="415"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7" name="Rectangle 95"/>
            <p:cNvSpPr>
              <a:spLocks noChangeArrowheads="1"/>
            </p:cNvSpPr>
            <p:nvPr/>
          </p:nvSpPr>
          <p:spPr bwMode="auto">
            <a:xfrm>
              <a:off x="3543" y="89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6" name="Rectangle 94"/>
            <p:cNvSpPr>
              <a:spLocks noChangeArrowheads="1"/>
            </p:cNvSpPr>
            <p:nvPr/>
          </p:nvSpPr>
          <p:spPr bwMode="auto">
            <a:xfrm>
              <a:off x="5043" y="892"/>
              <a:ext cx="60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504 757,8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5" name="Rectangle 93"/>
            <p:cNvSpPr>
              <a:spLocks noChangeArrowheads="1"/>
            </p:cNvSpPr>
            <p:nvPr/>
          </p:nvSpPr>
          <p:spPr bwMode="auto">
            <a:xfrm>
              <a:off x="4614" y="892"/>
              <a:ext cx="377"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4" name="Rectangle 92"/>
            <p:cNvSpPr>
              <a:spLocks noChangeArrowheads="1"/>
            </p:cNvSpPr>
            <p:nvPr/>
          </p:nvSpPr>
          <p:spPr bwMode="auto">
            <a:xfrm>
              <a:off x="5043" y="89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3" name="Rectangle 91"/>
            <p:cNvSpPr>
              <a:spLocks noChangeArrowheads="1"/>
            </p:cNvSpPr>
            <p:nvPr/>
          </p:nvSpPr>
          <p:spPr bwMode="auto">
            <a:xfrm>
              <a:off x="6571" y="892"/>
              <a:ext cx="60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CC"/>
                  </a:solidFill>
                  <a:effectLst/>
                  <a:latin typeface="Arial" pitchFamily="34" charset="0"/>
                  <a:ea typeface="Times New Roman" pitchFamily="18" charset="0"/>
                  <a:cs typeface="Arial" pitchFamily="34" charset="0"/>
                </a:rPr>
                <a:t>658 053,7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2" name="Rectangle 90"/>
            <p:cNvSpPr>
              <a:spLocks noChangeArrowheads="1"/>
            </p:cNvSpPr>
            <p:nvPr/>
          </p:nvSpPr>
          <p:spPr bwMode="auto">
            <a:xfrm>
              <a:off x="6114" y="892"/>
              <a:ext cx="377"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CC"/>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1" name="Rectangle 89"/>
            <p:cNvSpPr>
              <a:spLocks noChangeArrowheads="1"/>
            </p:cNvSpPr>
            <p:nvPr/>
          </p:nvSpPr>
          <p:spPr bwMode="auto">
            <a:xfrm>
              <a:off x="6543" y="892"/>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CC"/>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80" name="Rectangle 88"/>
            <p:cNvSpPr>
              <a:spLocks noChangeArrowheads="1"/>
            </p:cNvSpPr>
            <p:nvPr/>
          </p:nvSpPr>
          <p:spPr bwMode="auto">
            <a:xfrm>
              <a:off x="2286" y="1112"/>
              <a:ext cx="11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9" name="Rectangle 87"/>
            <p:cNvSpPr>
              <a:spLocks noChangeArrowheads="1"/>
            </p:cNvSpPr>
            <p:nvPr/>
          </p:nvSpPr>
          <p:spPr bwMode="auto">
            <a:xfrm>
              <a:off x="4014" y="1112"/>
              <a:ext cx="385"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3,07%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8" name="Rectangle 86"/>
            <p:cNvSpPr>
              <a:spLocks noChangeArrowheads="1"/>
            </p:cNvSpPr>
            <p:nvPr/>
          </p:nvSpPr>
          <p:spPr bwMode="auto">
            <a:xfrm>
              <a:off x="5414" y="1112"/>
              <a:ext cx="461"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14,00%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7" name="Rectangle 85"/>
            <p:cNvSpPr>
              <a:spLocks noChangeArrowheads="1"/>
            </p:cNvSpPr>
            <p:nvPr/>
          </p:nvSpPr>
          <p:spPr bwMode="auto">
            <a:xfrm>
              <a:off x="6943" y="1112"/>
              <a:ext cx="461"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CC"/>
                  </a:solidFill>
                  <a:effectLst/>
                  <a:latin typeface="Arial" pitchFamily="34" charset="0"/>
                  <a:ea typeface="Times New Roman" pitchFamily="18" charset="0"/>
                  <a:cs typeface="Arial" pitchFamily="34" charset="0"/>
                </a:rPr>
                <a:t>17,12%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6" name="Rectangle 84"/>
            <p:cNvSpPr>
              <a:spLocks noChangeArrowheads="1"/>
            </p:cNvSpPr>
            <p:nvPr/>
          </p:nvSpPr>
          <p:spPr bwMode="auto">
            <a:xfrm>
              <a:off x="43" y="1333"/>
              <a:ext cx="884"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Sold energy</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5" name="Rectangle 83"/>
            <p:cNvSpPr>
              <a:spLocks noChangeArrowheads="1"/>
            </p:cNvSpPr>
            <p:nvPr/>
          </p:nvSpPr>
          <p:spPr bwMode="auto">
            <a:xfrm>
              <a:off x="2100" y="1333"/>
              <a:ext cx="576" cy="69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1000kWh</a:t>
              </a:r>
              <a:endParaRPr kumimoji="0" lang="en-US" sz="105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4" name="Rectangle 82"/>
            <p:cNvSpPr>
              <a:spLocks noChangeArrowheads="1"/>
            </p:cNvSpPr>
            <p:nvPr/>
          </p:nvSpPr>
          <p:spPr bwMode="auto">
            <a:xfrm>
              <a:off x="3400" y="1333"/>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3 726 516,7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3" name="Rectangle 81"/>
            <p:cNvSpPr>
              <a:spLocks noChangeArrowheads="1"/>
            </p:cNvSpPr>
            <p:nvPr/>
          </p:nvSpPr>
          <p:spPr bwMode="auto">
            <a:xfrm>
              <a:off x="3043" y="1333"/>
              <a:ext cx="302"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2" name="Rectangle 80"/>
            <p:cNvSpPr>
              <a:spLocks noChangeArrowheads="1"/>
            </p:cNvSpPr>
            <p:nvPr/>
          </p:nvSpPr>
          <p:spPr bwMode="auto">
            <a:xfrm>
              <a:off x="3386" y="1333"/>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1" name="Rectangle 79"/>
            <p:cNvSpPr>
              <a:spLocks noChangeArrowheads="1"/>
            </p:cNvSpPr>
            <p:nvPr/>
          </p:nvSpPr>
          <p:spPr bwMode="auto">
            <a:xfrm>
              <a:off x="4900" y="1333"/>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3 099 531,3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70" name="Rectangle 78"/>
            <p:cNvSpPr>
              <a:spLocks noChangeArrowheads="1"/>
            </p:cNvSpPr>
            <p:nvPr/>
          </p:nvSpPr>
          <p:spPr bwMode="auto">
            <a:xfrm>
              <a:off x="4643" y="1333"/>
              <a:ext cx="22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9" name="Rectangle 77"/>
            <p:cNvSpPr>
              <a:spLocks noChangeArrowheads="1"/>
            </p:cNvSpPr>
            <p:nvPr/>
          </p:nvSpPr>
          <p:spPr bwMode="auto">
            <a:xfrm>
              <a:off x="4900" y="1333"/>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8" name="Rectangle 76"/>
            <p:cNvSpPr>
              <a:spLocks noChangeArrowheads="1"/>
            </p:cNvSpPr>
            <p:nvPr/>
          </p:nvSpPr>
          <p:spPr bwMode="auto">
            <a:xfrm>
              <a:off x="6428" y="1333"/>
              <a:ext cx="716"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3 186 393,3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7" name="Rectangle 75"/>
            <p:cNvSpPr>
              <a:spLocks noChangeArrowheads="1"/>
            </p:cNvSpPr>
            <p:nvPr/>
          </p:nvSpPr>
          <p:spPr bwMode="auto">
            <a:xfrm>
              <a:off x="6114" y="1333"/>
              <a:ext cx="264"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6" name="Rectangle 74"/>
            <p:cNvSpPr>
              <a:spLocks noChangeArrowheads="1"/>
            </p:cNvSpPr>
            <p:nvPr/>
          </p:nvSpPr>
          <p:spPr bwMode="auto">
            <a:xfrm>
              <a:off x="6414" y="1333"/>
              <a:ext cx="38"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5" name="Rectangle 73"/>
            <p:cNvSpPr>
              <a:spLocks noChangeArrowheads="1"/>
            </p:cNvSpPr>
            <p:nvPr/>
          </p:nvSpPr>
          <p:spPr bwMode="auto">
            <a:xfrm>
              <a:off x="43" y="991"/>
              <a:ext cx="1182"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Distribution loss</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4" name="Rectangle 72"/>
            <p:cNvSpPr>
              <a:spLocks noChangeArrowheads="1"/>
            </p:cNvSpPr>
            <p:nvPr/>
          </p:nvSpPr>
          <p:spPr bwMode="auto">
            <a:xfrm>
              <a:off x="3486" y="1531"/>
              <a:ext cx="2212" cy="69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ea typeface="Times New Roman" pitchFamily="18" charset="0"/>
                  <a:cs typeface="Arial" pitchFamily="34" charset="0"/>
                </a:rPr>
                <a:t>Source: Energy Regulatory Authority</a:t>
              </a:r>
              <a:endParaRPr kumimoji="0" lang="en-US" sz="105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3" name="Rectangle 71"/>
            <p:cNvSpPr>
              <a:spLocks noChangeArrowheads="1"/>
            </p:cNvSpPr>
            <p:nvPr/>
          </p:nvSpPr>
          <p:spPr bwMode="auto">
            <a:xfrm>
              <a:off x="586" y="231"/>
              <a:ext cx="742"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Parameter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2" name="Rectangle 70"/>
            <p:cNvSpPr>
              <a:spLocks noChangeArrowheads="1"/>
            </p:cNvSpPr>
            <p:nvPr/>
          </p:nvSpPr>
          <p:spPr bwMode="auto">
            <a:xfrm>
              <a:off x="2143" y="143"/>
              <a:ext cx="0" cy="50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1" name="Rectangle 69"/>
            <p:cNvSpPr>
              <a:spLocks noChangeArrowheads="1"/>
            </p:cNvSpPr>
            <p:nvPr/>
          </p:nvSpPr>
          <p:spPr bwMode="auto">
            <a:xfrm>
              <a:off x="2271" y="319"/>
              <a:ext cx="267"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Unit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60" name="Rectangle 68"/>
            <p:cNvSpPr>
              <a:spLocks noChangeArrowheads="1"/>
            </p:cNvSpPr>
            <p:nvPr/>
          </p:nvSpPr>
          <p:spPr bwMode="auto">
            <a:xfrm>
              <a:off x="3071" y="231"/>
              <a:ext cx="723" cy="18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"CETCO"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59" name="Rectangle 67"/>
            <p:cNvSpPr>
              <a:spLocks noChangeArrowheads="1"/>
            </p:cNvSpPr>
            <p:nvPr/>
          </p:nvSpPr>
          <p:spPr bwMode="auto">
            <a:xfrm>
              <a:off x="4592" y="204"/>
              <a:ext cx="1329" cy="3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 </a:t>
              </a: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distribution</a:t>
              </a: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105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companies</a:t>
              </a: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of CETCO</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58" name="Rectangle 66"/>
            <p:cNvSpPr>
              <a:spLocks noChangeArrowheads="1"/>
            </p:cNvSpPr>
            <p:nvPr/>
          </p:nvSpPr>
          <p:spPr bwMode="auto">
            <a:xfrm>
              <a:off x="6371" y="88"/>
              <a:ext cx="86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Transmission</a:t>
              </a:r>
              <a:r>
                <a:rPr kumimoji="0" lang="en-US" sz="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57" name="Rectangle 65"/>
            <p:cNvSpPr>
              <a:spLocks noChangeArrowheads="1"/>
            </p:cNvSpPr>
            <p:nvPr/>
          </p:nvSpPr>
          <p:spPr bwMode="auto">
            <a:xfrm>
              <a:off x="6057" y="242"/>
              <a:ext cx="145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Distribution</a:t>
              </a:r>
              <a:r>
                <a:rPr kumimoji="0" lang="en-US" sz="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companies</a:t>
              </a:r>
              <a:r>
                <a:rPr kumimoji="0" lang="en-US" sz="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56" name="Rectangle 64"/>
            <p:cNvSpPr>
              <a:spLocks noChangeArrowheads="1"/>
            </p:cNvSpPr>
            <p:nvPr/>
          </p:nvSpPr>
          <p:spPr bwMode="auto">
            <a:xfrm>
              <a:off x="6186" y="396"/>
              <a:ext cx="59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of </a:t>
              </a: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CETCO</a:t>
              </a:r>
              <a:r>
                <a:rPr kumimoji="0" lang="en-US" sz="8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8255" name="Rectangle 63"/>
            <p:cNvSpPr>
              <a:spLocks noChangeArrowheads="1"/>
            </p:cNvSpPr>
            <p:nvPr/>
          </p:nvSpPr>
          <p:spPr bwMode="auto">
            <a:xfrm>
              <a:off x="14" y="-11"/>
              <a:ext cx="7543" cy="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54" name="Line 62"/>
            <p:cNvSpPr>
              <a:spLocks noChangeShapeType="1"/>
            </p:cNvSpPr>
            <p:nvPr/>
          </p:nvSpPr>
          <p:spPr bwMode="auto">
            <a:xfrm>
              <a:off x="14" y="595"/>
              <a:ext cx="751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53" name="Rectangle 61"/>
            <p:cNvSpPr>
              <a:spLocks noChangeArrowheads="1"/>
            </p:cNvSpPr>
            <p:nvPr/>
          </p:nvSpPr>
          <p:spPr bwMode="auto">
            <a:xfrm>
              <a:off x="14" y="595"/>
              <a:ext cx="7514"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52" name="Line 60"/>
            <p:cNvSpPr>
              <a:spLocks noChangeShapeType="1"/>
            </p:cNvSpPr>
            <p:nvPr/>
          </p:nvSpPr>
          <p:spPr bwMode="auto">
            <a:xfrm>
              <a:off x="14" y="617"/>
              <a:ext cx="751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51" name="Rectangle 59"/>
            <p:cNvSpPr>
              <a:spLocks noChangeArrowheads="1"/>
            </p:cNvSpPr>
            <p:nvPr/>
          </p:nvSpPr>
          <p:spPr bwMode="auto">
            <a:xfrm>
              <a:off x="14" y="617"/>
              <a:ext cx="7514"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50" name="Line 58"/>
            <p:cNvSpPr>
              <a:spLocks noChangeShapeType="1"/>
            </p:cNvSpPr>
            <p:nvPr/>
          </p:nvSpPr>
          <p:spPr bwMode="auto">
            <a:xfrm>
              <a:off x="14" y="837"/>
              <a:ext cx="197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9" name="Rectangle 57"/>
            <p:cNvSpPr>
              <a:spLocks noChangeArrowheads="1"/>
            </p:cNvSpPr>
            <p:nvPr/>
          </p:nvSpPr>
          <p:spPr bwMode="auto">
            <a:xfrm>
              <a:off x="14" y="837"/>
              <a:ext cx="1972"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8" name="Line 56"/>
            <p:cNvSpPr>
              <a:spLocks noChangeShapeType="1"/>
            </p:cNvSpPr>
            <p:nvPr/>
          </p:nvSpPr>
          <p:spPr bwMode="auto">
            <a:xfrm>
              <a:off x="1986" y="11"/>
              <a:ext cx="1" cy="584"/>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7" name="Rectangle 55"/>
            <p:cNvSpPr>
              <a:spLocks noChangeArrowheads="1"/>
            </p:cNvSpPr>
            <p:nvPr/>
          </p:nvSpPr>
          <p:spPr bwMode="auto">
            <a:xfrm>
              <a:off x="1986" y="11"/>
              <a:ext cx="14" cy="58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6" name="Line 54"/>
            <p:cNvSpPr>
              <a:spLocks noChangeShapeType="1"/>
            </p:cNvSpPr>
            <p:nvPr/>
          </p:nvSpPr>
          <p:spPr bwMode="auto">
            <a:xfrm>
              <a:off x="2000" y="837"/>
              <a:ext cx="9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5" name="Rectangle 53"/>
            <p:cNvSpPr>
              <a:spLocks noChangeArrowheads="1"/>
            </p:cNvSpPr>
            <p:nvPr/>
          </p:nvSpPr>
          <p:spPr bwMode="auto">
            <a:xfrm>
              <a:off x="2000" y="837"/>
              <a:ext cx="9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4" name="Line 52"/>
            <p:cNvSpPr>
              <a:spLocks noChangeShapeType="1"/>
            </p:cNvSpPr>
            <p:nvPr/>
          </p:nvSpPr>
          <p:spPr bwMode="auto">
            <a:xfrm>
              <a:off x="2943" y="11"/>
              <a:ext cx="1" cy="584"/>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3" name="Rectangle 51"/>
            <p:cNvSpPr>
              <a:spLocks noChangeArrowheads="1"/>
            </p:cNvSpPr>
            <p:nvPr/>
          </p:nvSpPr>
          <p:spPr bwMode="auto">
            <a:xfrm>
              <a:off x="2943" y="11"/>
              <a:ext cx="14" cy="58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2" name="Line 50"/>
            <p:cNvSpPr>
              <a:spLocks noChangeShapeType="1"/>
            </p:cNvSpPr>
            <p:nvPr/>
          </p:nvSpPr>
          <p:spPr bwMode="auto">
            <a:xfrm>
              <a:off x="2957" y="837"/>
              <a:ext cx="15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1" name="Rectangle 49"/>
            <p:cNvSpPr>
              <a:spLocks noChangeArrowheads="1"/>
            </p:cNvSpPr>
            <p:nvPr/>
          </p:nvSpPr>
          <p:spPr bwMode="auto">
            <a:xfrm>
              <a:off x="2957" y="837"/>
              <a:ext cx="15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40" name="Rectangle 48"/>
            <p:cNvSpPr>
              <a:spLocks noChangeArrowheads="1"/>
            </p:cNvSpPr>
            <p:nvPr/>
          </p:nvSpPr>
          <p:spPr bwMode="auto">
            <a:xfrm>
              <a:off x="4500" y="11"/>
              <a:ext cx="28" cy="58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9" name="Line 47"/>
            <p:cNvSpPr>
              <a:spLocks noChangeShapeType="1"/>
            </p:cNvSpPr>
            <p:nvPr/>
          </p:nvSpPr>
          <p:spPr bwMode="auto">
            <a:xfrm>
              <a:off x="4528" y="837"/>
              <a:ext cx="147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8" name="Rectangle 46"/>
            <p:cNvSpPr>
              <a:spLocks noChangeArrowheads="1"/>
            </p:cNvSpPr>
            <p:nvPr/>
          </p:nvSpPr>
          <p:spPr bwMode="auto">
            <a:xfrm>
              <a:off x="4528" y="837"/>
              <a:ext cx="1472"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7" name="Rectangle 45"/>
            <p:cNvSpPr>
              <a:spLocks noChangeArrowheads="1"/>
            </p:cNvSpPr>
            <p:nvPr/>
          </p:nvSpPr>
          <p:spPr bwMode="auto">
            <a:xfrm>
              <a:off x="6000" y="11"/>
              <a:ext cx="28" cy="584"/>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6" name="Line 44"/>
            <p:cNvSpPr>
              <a:spLocks noChangeShapeType="1"/>
            </p:cNvSpPr>
            <p:nvPr/>
          </p:nvSpPr>
          <p:spPr bwMode="auto">
            <a:xfrm>
              <a:off x="6028" y="837"/>
              <a:ext cx="15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5" name="Rectangle 43"/>
            <p:cNvSpPr>
              <a:spLocks noChangeArrowheads="1"/>
            </p:cNvSpPr>
            <p:nvPr/>
          </p:nvSpPr>
          <p:spPr bwMode="auto">
            <a:xfrm>
              <a:off x="6028" y="837"/>
              <a:ext cx="1500"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4" name="Line 42"/>
            <p:cNvSpPr>
              <a:spLocks noChangeShapeType="1"/>
            </p:cNvSpPr>
            <p:nvPr/>
          </p:nvSpPr>
          <p:spPr bwMode="auto">
            <a:xfrm>
              <a:off x="2000" y="1057"/>
              <a:ext cx="9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3" name="Rectangle 41"/>
            <p:cNvSpPr>
              <a:spLocks noChangeArrowheads="1"/>
            </p:cNvSpPr>
            <p:nvPr/>
          </p:nvSpPr>
          <p:spPr bwMode="auto">
            <a:xfrm>
              <a:off x="2000" y="1057"/>
              <a:ext cx="9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2" name="Line 40"/>
            <p:cNvSpPr>
              <a:spLocks noChangeShapeType="1"/>
            </p:cNvSpPr>
            <p:nvPr/>
          </p:nvSpPr>
          <p:spPr bwMode="auto">
            <a:xfrm>
              <a:off x="2957" y="1057"/>
              <a:ext cx="15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1" name="Rectangle 39"/>
            <p:cNvSpPr>
              <a:spLocks noChangeArrowheads="1"/>
            </p:cNvSpPr>
            <p:nvPr/>
          </p:nvSpPr>
          <p:spPr bwMode="auto">
            <a:xfrm>
              <a:off x="2957" y="1057"/>
              <a:ext cx="15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30" name="Line 38"/>
            <p:cNvSpPr>
              <a:spLocks noChangeShapeType="1"/>
            </p:cNvSpPr>
            <p:nvPr/>
          </p:nvSpPr>
          <p:spPr bwMode="auto">
            <a:xfrm>
              <a:off x="4528" y="1057"/>
              <a:ext cx="147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9" name="Rectangle 37"/>
            <p:cNvSpPr>
              <a:spLocks noChangeArrowheads="1"/>
            </p:cNvSpPr>
            <p:nvPr/>
          </p:nvSpPr>
          <p:spPr bwMode="auto">
            <a:xfrm>
              <a:off x="4528" y="1057"/>
              <a:ext cx="1472"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8" name="Line 36"/>
            <p:cNvSpPr>
              <a:spLocks noChangeShapeType="1"/>
            </p:cNvSpPr>
            <p:nvPr/>
          </p:nvSpPr>
          <p:spPr bwMode="auto">
            <a:xfrm>
              <a:off x="6028" y="1057"/>
              <a:ext cx="15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7" name="Rectangle 35"/>
            <p:cNvSpPr>
              <a:spLocks noChangeArrowheads="1"/>
            </p:cNvSpPr>
            <p:nvPr/>
          </p:nvSpPr>
          <p:spPr bwMode="auto">
            <a:xfrm>
              <a:off x="6028" y="1057"/>
              <a:ext cx="1500"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6" name="Line 34"/>
            <p:cNvSpPr>
              <a:spLocks noChangeShapeType="1"/>
            </p:cNvSpPr>
            <p:nvPr/>
          </p:nvSpPr>
          <p:spPr bwMode="auto">
            <a:xfrm>
              <a:off x="14" y="1278"/>
              <a:ext cx="197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5" name="Rectangle 33"/>
            <p:cNvSpPr>
              <a:spLocks noChangeArrowheads="1"/>
            </p:cNvSpPr>
            <p:nvPr/>
          </p:nvSpPr>
          <p:spPr bwMode="auto">
            <a:xfrm>
              <a:off x="14" y="1278"/>
              <a:ext cx="1972"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4" name="Line 32"/>
            <p:cNvSpPr>
              <a:spLocks noChangeShapeType="1"/>
            </p:cNvSpPr>
            <p:nvPr/>
          </p:nvSpPr>
          <p:spPr bwMode="auto">
            <a:xfrm>
              <a:off x="2000" y="1278"/>
              <a:ext cx="9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3" name="Rectangle 31"/>
            <p:cNvSpPr>
              <a:spLocks noChangeArrowheads="1"/>
            </p:cNvSpPr>
            <p:nvPr/>
          </p:nvSpPr>
          <p:spPr bwMode="auto">
            <a:xfrm>
              <a:off x="2000" y="1278"/>
              <a:ext cx="9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2" name="Line 30"/>
            <p:cNvSpPr>
              <a:spLocks noChangeShapeType="1"/>
            </p:cNvSpPr>
            <p:nvPr/>
          </p:nvSpPr>
          <p:spPr bwMode="auto">
            <a:xfrm>
              <a:off x="2957" y="1278"/>
              <a:ext cx="1543"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1" name="Rectangle 29"/>
            <p:cNvSpPr>
              <a:spLocks noChangeArrowheads="1"/>
            </p:cNvSpPr>
            <p:nvPr/>
          </p:nvSpPr>
          <p:spPr bwMode="auto">
            <a:xfrm>
              <a:off x="2957" y="1278"/>
              <a:ext cx="1543"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20" name="Line 28"/>
            <p:cNvSpPr>
              <a:spLocks noChangeShapeType="1"/>
            </p:cNvSpPr>
            <p:nvPr/>
          </p:nvSpPr>
          <p:spPr bwMode="auto">
            <a:xfrm>
              <a:off x="4528" y="1278"/>
              <a:ext cx="147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9" name="Rectangle 27"/>
            <p:cNvSpPr>
              <a:spLocks noChangeArrowheads="1"/>
            </p:cNvSpPr>
            <p:nvPr/>
          </p:nvSpPr>
          <p:spPr bwMode="auto">
            <a:xfrm>
              <a:off x="4528" y="1278"/>
              <a:ext cx="1472"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8" name="Line 26"/>
            <p:cNvSpPr>
              <a:spLocks noChangeShapeType="1"/>
            </p:cNvSpPr>
            <p:nvPr/>
          </p:nvSpPr>
          <p:spPr bwMode="auto">
            <a:xfrm>
              <a:off x="6028" y="1278"/>
              <a:ext cx="15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7" name="Rectangle 25"/>
            <p:cNvSpPr>
              <a:spLocks noChangeArrowheads="1"/>
            </p:cNvSpPr>
            <p:nvPr/>
          </p:nvSpPr>
          <p:spPr bwMode="auto">
            <a:xfrm>
              <a:off x="6028" y="1278"/>
              <a:ext cx="1500" cy="1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6" name="Rectangle 24"/>
            <p:cNvSpPr>
              <a:spLocks noChangeArrowheads="1"/>
            </p:cNvSpPr>
            <p:nvPr/>
          </p:nvSpPr>
          <p:spPr bwMode="auto">
            <a:xfrm>
              <a:off x="-14" y="-11"/>
              <a:ext cx="28" cy="153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5" name="Line 23"/>
            <p:cNvSpPr>
              <a:spLocks noChangeShapeType="1"/>
            </p:cNvSpPr>
            <p:nvPr/>
          </p:nvSpPr>
          <p:spPr bwMode="auto">
            <a:xfrm>
              <a:off x="1986" y="628"/>
              <a:ext cx="1" cy="870"/>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4" name="Rectangle 22"/>
            <p:cNvSpPr>
              <a:spLocks noChangeArrowheads="1"/>
            </p:cNvSpPr>
            <p:nvPr/>
          </p:nvSpPr>
          <p:spPr bwMode="auto">
            <a:xfrm>
              <a:off x="1986" y="628"/>
              <a:ext cx="14" cy="87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3" name="Rectangle 21"/>
            <p:cNvSpPr>
              <a:spLocks noChangeArrowheads="1"/>
            </p:cNvSpPr>
            <p:nvPr/>
          </p:nvSpPr>
          <p:spPr bwMode="auto">
            <a:xfrm>
              <a:off x="14" y="1498"/>
              <a:ext cx="7543" cy="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2" name="Rectangle 20"/>
            <p:cNvSpPr>
              <a:spLocks noChangeArrowheads="1"/>
            </p:cNvSpPr>
            <p:nvPr/>
          </p:nvSpPr>
          <p:spPr bwMode="auto">
            <a:xfrm>
              <a:off x="7528" y="11"/>
              <a:ext cx="29" cy="150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1" name="Line 19"/>
            <p:cNvSpPr>
              <a:spLocks noChangeShapeType="1"/>
            </p:cNvSpPr>
            <p:nvPr/>
          </p:nvSpPr>
          <p:spPr bwMode="auto">
            <a:xfrm>
              <a:off x="2943" y="628"/>
              <a:ext cx="1" cy="870"/>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10" name="Rectangle 18"/>
            <p:cNvSpPr>
              <a:spLocks noChangeArrowheads="1"/>
            </p:cNvSpPr>
            <p:nvPr/>
          </p:nvSpPr>
          <p:spPr bwMode="auto">
            <a:xfrm>
              <a:off x="2943" y="628"/>
              <a:ext cx="14" cy="87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9" name="Rectangle 17"/>
            <p:cNvSpPr>
              <a:spLocks noChangeArrowheads="1"/>
            </p:cNvSpPr>
            <p:nvPr/>
          </p:nvSpPr>
          <p:spPr bwMode="auto">
            <a:xfrm>
              <a:off x="4500" y="628"/>
              <a:ext cx="28" cy="89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8" name="Rectangle 16"/>
            <p:cNvSpPr>
              <a:spLocks noChangeArrowheads="1"/>
            </p:cNvSpPr>
            <p:nvPr/>
          </p:nvSpPr>
          <p:spPr bwMode="auto">
            <a:xfrm>
              <a:off x="6000" y="628"/>
              <a:ext cx="28" cy="89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7" name="Line 15"/>
            <p:cNvSpPr>
              <a:spLocks noChangeShapeType="1"/>
            </p:cNvSpPr>
            <p:nvPr/>
          </p:nvSpPr>
          <p:spPr bwMode="auto">
            <a:xfrm>
              <a:off x="7543" y="1520"/>
              <a:ext cx="1" cy="209"/>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6" name="Rectangle 14"/>
            <p:cNvSpPr>
              <a:spLocks noChangeArrowheads="1"/>
            </p:cNvSpPr>
            <p:nvPr/>
          </p:nvSpPr>
          <p:spPr bwMode="auto">
            <a:xfrm>
              <a:off x="7543" y="1520"/>
              <a:ext cx="14" cy="20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5" name="Line 13"/>
            <p:cNvSpPr>
              <a:spLocks noChangeShapeType="1"/>
            </p:cNvSpPr>
            <p:nvPr/>
          </p:nvSpPr>
          <p:spPr bwMode="auto">
            <a:xfrm>
              <a:off x="7557" y="374"/>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4" name="Rectangle 12"/>
            <p:cNvSpPr>
              <a:spLocks noChangeArrowheads="1"/>
            </p:cNvSpPr>
            <p:nvPr/>
          </p:nvSpPr>
          <p:spPr bwMode="auto">
            <a:xfrm>
              <a:off x="7557" y="374"/>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3" name="Line 11"/>
            <p:cNvSpPr>
              <a:spLocks noChangeShapeType="1"/>
            </p:cNvSpPr>
            <p:nvPr/>
          </p:nvSpPr>
          <p:spPr bwMode="auto">
            <a:xfrm>
              <a:off x="7557" y="606"/>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2" name="Rectangle 10"/>
            <p:cNvSpPr>
              <a:spLocks noChangeArrowheads="1"/>
            </p:cNvSpPr>
            <p:nvPr/>
          </p:nvSpPr>
          <p:spPr bwMode="auto">
            <a:xfrm>
              <a:off x="7557" y="606"/>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1" name="Line 9"/>
            <p:cNvSpPr>
              <a:spLocks noChangeShapeType="1"/>
            </p:cNvSpPr>
            <p:nvPr/>
          </p:nvSpPr>
          <p:spPr bwMode="auto">
            <a:xfrm>
              <a:off x="7557" y="837"/>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200" name="Rectangle 8"/>
            <p:cNvSpPr>
              <a:spLocks noChangeArrowheads="1"/>
            </p:cNvSpPr>
            <p:nvPr/>
          </p:nvSpPr>
          <p:spPr bwMode="auto">
            <a:xfrm>
              <a:off x="7557" y="837"/>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9" name="Line 7"/>
            <p:cNvSpPr>
              <a:spLocks noChangeShapeType="1"/>
            </p:cNvSpPr>
            <p:nvPr/>
          </p:nvSpPr>
          <p:spPr bwMode="auto">
            <a:xfrm>
              <a:off x="7557" y="1057"/>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8" name="Rectangle 6"/>
            <p:cNvSpPr>
              <a:spLocks noChangeArrowheads="1"/>
            </p:cNvSpPr>
            <p:nvPr/>
          </p:nvSpPr>
          <p:spPr bwMode="auto">
            <a:xfrm>
              <a:off x="7557" y="1057"/>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7" name="Line 5"/>
            <p:cNvSpPr>
              <a:spLocks noChangeShapeType="1"/>
            </p:cNvSpPr>
            <p:nvPr/>
          </p:nvSpPr>
          <p:spPr bwMode="auto">
            <a:xfrm>
              <a:off x="7557" y="1278"/>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6" name="Rectangle 4"/>
            <p:cNvSpPr>
              <a:spLocks noChangeArrowheads="1"/>
            </p:cNvSpPr>
            <p:nvPr/>
          </p:nvSpPr>
          <p:spPr bwMode="auto">
            <a:xfrm>
              <a:off x="7557" y="1278"/>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5" name="Line 3"/>
            <p:cNvSpPr>
              <a:spLocks noChangeShapeType="1"/>
            </p:cNvSpPr>
            <p:nvPr/>
          </p:nvSpPr>
          <p:spPr bwMode="auto">
            <a:xfrm>
              <a:off x="7557" y="1509"/>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8194" name="Rectangle 2"/>
            <p:cNvSpPr>
              <a:spLocks noChangeArrowheads="1"/>
            </p:cNvSpPr>
            <p:nvPr/>
          </p:nvSpPr>
          <p:spPr bwMode="auto">
            <a:xfrm>
              <a:off x="7557" y="1509"/>
              <a:ext cx="14"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grpSp>
      <p:grpSp>
        <p:nvGrpSpPr>
          <p:cNvPr id="8354" name="Group 162"/>
          <p:cNvGrpSpPr>
            <a:grpSpLocks/>
          </p:cNvGrpSpPr>
          <p:nvPr/>
        </p:nvGrpSpPr>
        <p:grpSpPr bwMode="auto">
          <a:xfrm>
            <a:off x="685800" y="3124200"/>
            <a:ext cx="8229600" cy="2133600"/>
            <a:chOff x="-13" y="-13"/>
            <a:chExt cx="10572" cy="2804"/>
          </a:xfrm>
        </p:grpSpPr>
        <p:sp>
          <p:nvSpPr>
            <p:cNvPr id="8355" name="Rectangle 163"/>
            <p:cNvSpPr>
              <a:spLocks noChangeArrowheads="1"/>
            </p:cNvSpPr>
            <p:nvPr/>
          </p:nvSpPr>
          <p:spPr bwMode="auto">
            <a:xfrm>
              <a:off x="0" y="0"/>
              <a:ext cx="10559" cy="744"/>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356" name="Rectangle 164"/>
            <p:cNvSpPr>
              <a:spLocks noChangeArrowheads="1"/>
            </p:cNvSpPr>
            <p:nvPr/>
          </p:nvSpPr>
          <p:spPr bwMode="auto">
            <a:xfrm>
              <a:off x="0" y="1764"/>
              <a:ext cx="4269" cy="26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357" name="Rectangle 165"/>
            <p:cNvSpPr>
              <a:spLocks noChangeArrowheads="1"/>
            </p:cNvSpPr>
            <p:nvPr/>
          </p:nvSpPr>
          <p:spPr bwMode="auto">
            <a:xfrm>
              <a:off x="0" y="2016"/>
              <a:ext cx="10559" cy="27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358" name="Rectangle 166"/>
            <p:cNvSpPr>
              <a:spLocks noChangeArrowheads="1"/>
            </p:cNvSpPr>
            <p:nvPr/>
          </p:nvSpPr>
          <p:spPr bwMode="auto">
            <a:xfrm>
              <a:off x="38" y="794"/>
              <a:ext cx="1234"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    Bought energy</a:t>
              </a:r>
              <a:endParaRPr kumimoji="0" lang="en-US" sz="140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59" name="Rectangle 167"/>
            <p:cNvSpPr>
              <a:spLocks noChangeArrowheads="1"/>
            </p:cNvSpPr>
            <p:nvPr/>
          </p:nvSpPr>
          <p:spPr bwMode="auto">
            <a:xfrm>
              <a:off x="1394" y="794"/>
              <a:ext cx="638"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1000kWh</a:t>
              </a:r>
              <a:endParaRPr kumimoji="0" lang="en-US" sz="140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0" name="Rectangle 168"/>
            <p:cNvSpPr>
              <a:spLocks noChangeArrowheads="1"/>
            </p:cNvSpPr>
            <p:nvPr/>
          </p:nvSpPr>
          <p:spPr bwMode="auto">
            <a:xfrm>
              <a:off x="2260" y="807"/>
              <a:ext cx="8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1 849 488,9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1" name="Rectangle 169"/>
            <p:cNvSpPr>
              <a:spLocks noChangeArrowheads="1"/>
            </p:cNvSpPr>
            <p:nvPr/>
          </p:nvSpPr>
          <p:spPr bwMode="auto">
            <a:xfrm>
              <a:off x="2185" y="807"/>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2" name="Rectangle 170"/>
            <p:cNvSpPr>
              <a:spLocks noChangeArrowheads="1"/>
            </p:cNvSpPr>
            <p:nvPr/>
          </p:nvSpPr>
          <p:spPr bwMode="auto">
            <a:xfrm>
              <a:off x="2260"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3" name="Rectangle 171"/>
            <p:cNvSpPr>
              <a:spLocks noChangeArrowheads="1"/>
            </p:cNvSpPr>
            <p:nvPr/>
          </p:nvSpPr>
          <p:spPr bwMode="auto">
            <a:xfrm>
              <a:off x="3402" y="807"/>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945 317,3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4" name="Rectangle 172"/>
            <p:cNvSpPr>
              <a:spLocks noChangeArrowheads="1"/>
            </p:cNvSpPr>
            <p:nvPr/>
          </p:nvSpPr>
          <p:spPr bwMode="auto">
            <a:xfrm>
              <a:off x="3327" y="807"/>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5" name="Rectangle 173"/>
            <p:cNvSpPr>
              <a:spLocks noChangeArrowheads="1"/>
            </p:cNvSpPr>
            <p:nvPr/>
          </p:nvSpPr>
          <p:spPr bwMode="auto">
            <a:xfrm>
              <a:off x="3402"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6" name="Rectangle 174"/>
            <p:cNvSpPr>
              <a:spLocks noChangeArrowheads="1"/>
            </p:cNvSpPr>
            <p:nvPr/>
          </p:nvSpPr>
          <p:spPr bwMode="auto">
            <a:xfrm>
              <a:off x="4419" y="807"/>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466 409,8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7" name="Rectangle 175"/>
            <p:cNvSpPr>
              <a:spLocks noChangeArrowheads="1"/>
            </p:cNvSpPr>
            <p:nvPr/>
          </p:nvSpPr>
          <p:spPr bwMode="auto">
            <a:xfrm>
              <a:off x="4344" y="807"/>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8" name="Rectangle 176"/>
            <p:cNvSpPr>
              <a:spLocks noChangeArrowheads="1"/>
            </p:cNvSpPr>
            <p:nvPr/>
          </p:nvSpPr>
          <p:spPr bwMode="auto">
            <a:xfrm>
              <a:off x="4419"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69" name="Rectangle 177"/>
            <p:cNvSpPr>
              <a:spLocks noChangeArrowheads="1"/>
            </p:cNvSpPr>
            <p:nvPr/>
          </p:nvSpPr>
          <p:spPr bwMode="auto">
            <a:xfrm>
              <a:off x="5436" y="807"/>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286 108,6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0" name="Rectangle 178"/>
            <p:cNvSpPr>
              <a:spLocks noChangeArrowheads="1"/>
            </p:cNvSpPr>
            <p:nvPr/>
          </p:nvSpPr>
          <p:spPr bwMode="auto">
            <a:xfrm>
              <a:off x="5361" y="807"/>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1" name="Rectangle 179"/>
            <p:cNvSpPr>
              <a:spLocks noChangeArrowheads="1"/>
            </p:cNvSpPr>
            <p:nvPr/>
          </p:nvSpPr>
          <p:spPr bwMode="auto">
            <a:xfrm>
              <a:off x="5436"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2" name="Rectangle 180"/>
            <p:cNvSpPr>
              <a:spLocks noChangeArrowheads="1"/>
            </p:cNvSpPr>
            <p:nvPr/>
          </p:nvSpPr>
          <p:spPr bwMode="auto">
            <a:xfrm>
              <a:off x="6541" y="807"/>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31 432,8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3" name="Rectangle 181"/>
            <p:cNvSpPr>
              <a:spLocks noChangeArrowheads="1"/>
            </p:cNvSpPr>
            <p:nvPr/>
          </p:nvSpPr>
          <p:spPr bwMode="auto">
            <a:xfrm>
              <a:off x="6390" y="807"/>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4" name="Rectangle 182"/>
            <p:cNvSpPr>
              <a:spLocks noChangeArrowheads="1"/>
            </p:cNvSpPr>
            <p:nvPr/>
          </p:nvSpPr>
          <p:spPr bwMode="auto">
            <a:xfrm>
              <a:off x="6541"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5" name="Rectangle 183"/>
            <p:cNvSpPr>
              <a:spLocks noChangeArrowheads="1"/>
            </p:cNvSpPr>
            <p:nvPr/>
          </p:nvSpPr>
          <p:spPr bwMode="auto">
            <a:xfrm>
              <a:off x="7558" y="807"/>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25 531,7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6" name="Rectangle 184"/>
            <p:cNvSpPr>
              <a:spLocks noChangeArrowheads="1"/>
            </p:cNvSpPr>
            <p:nvPr/>
          </p:nvSpPr>
          <p:spPr bwMode="auto">
            <a:xfrm>
              <a:off x="7407" y="807"/>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7" name="Rectangle 185"/>
            <p:cNvSpPr>
              <a:spLocks noChangeArrowheads="1"/>
            </p:cNvSpPr>
            <p:nvPr/>
          </p:nvSpPr>
          <p:spPr bwMode="auto">
            <a:xfrm>
              <a:off x="7558"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8" name="Rectangle 186"/>
            <p:cNvSpPr>
              <a:spLocks noChangeArrowheads="1"/>
            </p:cNvSpPr>
            <p:nvPr/>
          </p:nvSpPr>
          <p:spPr bwMode="auto">
            <a:xfrm>
              <a:off x="8487" y="807"/>
              <a:ext cx="8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3 604 289,1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79" name="Rectangle 187"/>
            <p:cNvSpPr>
              <a:spLocks noChangeArrowheads="1"/>
            </p:cNvSpPr>
            <p:nvPr/>
          </p:nvSpPr>
          <p:spPr bwMode="auto">
            <a:xfrm>
              <a:off x="8412" y="807"/>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0" name="Rectangle 188"/>
            <p:cNvSpPr>
              <a:spLocks noChangeArrowheads="1"/>
            </p:cNvSpPr>
            <p:nvPr/>
          </p:nvSpPr>
          <p:spPr bwMode="auto">
            <a:xfrm>
              <a:off x="8487" y="807"/>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1" name="Rectangle 189"/>
            <p:cNvSpPr>
              <a:spLocks noChangeArrowheads="1"/>
            </p:cNvSpPr>
            <p:nvPr/>
          </p:nvSpPr>
          <p:spPr bwMode="auto">
            <a:xfrm>
              <a:off x="1394" y="1059"/>
              <a:ext cx="638"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1000kWh</a:t>
              </a:r>
              <a:endParaRPr kumimoji="0" lang="en-US" sz="140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2" name="Rectangle 190"/>
            <p:cNvSpPr>
              <a:spLocks noChangeArrowheads="1"/>
            </p:cNvSpPr>
            <p:nvPr/>
          </p:nvSpPr>
          <p:spPr bwMode="auto">
            <a:xfrm>
              <a:off x="2385" y="1059"/>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378 137,4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3" name="Rectangle 191"/>
            <p:cNvSpPr>
              <a:spLocks noChangeArrowheads="1"/>
            </p:cNvSpPr>
            <p:nvPr/>
          </p:nvSpPr>
          <p:spPr bwMode="auto">
            <a:xfrm>
              <a:off x="2197" y="1059"/>
              <a:ext cx="231"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4" name="Rectangle 192"/>
            <p:cNvSpPr>
              <a:spLocks noChangeArrowheads="1"/>
            </p:cNvSpPr>
            <p:nvPr/>
          </p:nvSpPr>
          <p:spPr bwMode="auto">
            <a:xfrm>
              <a:off x="2385"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5" name="Rectangle 193"/>
            <p:cNvSpPr>
              <a:spLocks noChangeArrowheads="1"/>
            </p:cNvSpPr>
            <p:nvPr/>
          </p:nvSpPr>
          <p:spPr bwMode="auto">
            <a:xfrm>
              <a:off x="3490" y="1059"/>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36 459,6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6" name="Rectangle 194"/>
            <p:cNvSpPr>
              <a:spLocks noChangeArrowheads="1"/>
            </p:cNvSpPr>
            <p:nvPr/>
          </p:nvSpPr>
          <p:spPr bwMode="auto">
            <a:xfrm>
              <a:off x="3340" y="1059"/>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7" name="Rectangle 195"/>
            <p:cNvSpPr>
              <a:spLocks noChangeArrowheads="1"/>
            </p:cNvSpPr>
            <p:nvPr/>
          </p:nvSpPr>
          <p:spPr bwMode="auto">
            <a:xfrm>
              <a:off x="3490"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8" name="Rectangle 196"/>
            <p:cNvSpPr>
              <a:spLocks noChangeArrowheads="1"/>
            </p:cNvSpPr>
            <p:nvPr/>
          </p:nvSpPr>
          <p:spPr bwMode="auto">
            <a:xfrm>
              <a:off x="4507" y="1059"/>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51 834,6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89" name="Rectangle 197"/>
            <p:cNvSpPr>
              <a:spLocks noChangeArrowheads="1"/>
            </p:cNvSpPr>
            <p:nvPr/>
          </p:nvSpPr>
          <p:spPr bwMode="auto">
            <a:xfrm>
              <a:off x="4357" y="1059"/>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0" name="Rectangle 198"/>
            <p:cNvSpPr>
              <a:spLocks noChangeArrowheads="1"/>
            </p:cNvSpPr>
            <p:nvPr/>
          </p:nvSpPr>
          <p:spPr bwMode="auto">
            <a:xfrm>
              <a:off x="4507"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1" name="Rectangle 199"/>
            <p:cNvSpPr>
              <a:spLocks noChangeArrowheads="1"/>
            </p:cNvSpPr>
            <p:nvPr/>
          </p:nvSpPr>
          <p:spPr bwMode="auto">
            <a:xfrm>
              <a:off x="5524" y="1059"/>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27 051,7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2" name="Rectangle 200"/>
            <p:cNvSpPr>
              <a:spLocks noChangeArrowheads="1"/>
            </p:cNvSpPr>
            <p:nvPr/>
          </p:nvSpPr>
          <p:spPr bwMode="auto">
            <a:xfrm>
              <a:off x="5373" y="1059"/>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3" name="Rectangle 201"/>
            <p:cNvSpPr>
              <a:spLocks noChangeArrowheads="1"/>
            </p:cNvSpPr>
            <p:nvPr/>
          </p:nvSpPr>
          <p:spPr bwMode="auto">
            <a:xfrm>
              <a:off x="5524"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4" name="Rectangle 202"/>
            <p:cNvSpPr>
              <a:spLocks noChangeArrowheads="1"/>
            </p:cNvSpPr>
            <p:nvPr/>
          </p:nvSpPr>
          <p:spPr bwMode="auto">
            <a:xfrm>
              <a:off x="6629" y="1059"/>
              <a:ext cx="55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6 804,0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5" name="Rectangle 203"/>
            <p:cNvSpPr>
              <a:spLocks noChangeArrowheads="1"/>
            </p:cNvSpPr>
            <p:nvPr/>
          </p:nvSpPr>
          <p:spPr bwMode="auto">
            <a:xfrm>
              <a:off x="6403" y="1059"/>
              <a:ext cx="2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6" name="Rectangle 204"/>
            <p:cNvSpPr>
              <a:spLocks noChangeArrowheads="1"/>
            </p:cNvSpPr>
            <p:nvPr/>
          </p:nvSpPr>
          <p:spPr bwMode="auto">
            <a:xfrm>
              <a:off x="6629"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7" name="Rectangle 205"/>
            <p:cNvSpPr>
              <a:spLocks noChangeArrowheads="1"/>
            </p:cNvSpPr>
            <p:nvPr/>
          </p:nvSpPr>
          <p:spPr bwMode="auto">
            <a:xfrm>
              <a:off x="7646" y="1059"/>
              <a:ext cx="55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4 470,5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8" name="Rectangle 206"/>
            <p:cNvSpPr>
              <a:spLocks noChangeArrowheads="1"/>
            </p:cNvSpPr>
            <p:nvPr/>
          </p:nvSpPr>
          <p:spPr bwMode="auto">
            <a:xfrm>
              <a:off x="7420" y="1059"/>
              <a:ext cx="2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399" name="Rectangle 207"/>
            <p:cNvSpPr>
              <a:spLocks noChangeArrowheads="1"/>
            </p:cNvSpPr>
            <p:nvPr/>
          </p:nvSpPr>
          <p:spPr bwMode="auto">
            <a:xfrm>
              <a:off x="7646"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0" name="Rectangle 208"/>
            <p:cNvSpPr>
              <a:spLocks noChangeArrowheads="1"/>
            </p:cNvSpPr>
            <p:nvPr/>
          </p:nvSpPr>
          <p:spPr bwMode="auto">
            <a:xfrm>
              <a:off x="8613" y="1059"/>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504 757,8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1" name="Rectangle 209"/>
            <p:cNvSpPr>
              <a:spLocks noChangeArrowheads="1"/>
            </p:cNvSpPr>
            <p:nvPr/>
          </p:nvSpPr>
          <p:spPr bwMode="auto">
            <a:xfrm>
              <a:off x="8424" y="1059"/>
              <a:ext cx="231"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2" name="Rectangle 210"/>
            <p:cNvSpPr>
              <a:spLocks noChangeArrowheads="1"/>
            </p:cNvSpPr>
            <p:nvPr/>
          </p:nvSpPr>
          <p:spPr bwMode="auto">
            <a:xfrm>
              <a:off x="8613" y="1059"/>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3" name="Rectangle 211"/>
            <p:cNvSpPr>
              <a:spLocks noChangeArrowheads="1"/>
            </p:cNvSpPr>
            <p:nvPr/>
          </p:nvSpPr>
          <p:spPr bwMode="auto">
            <a:xfrm>
              <a:off x="1544" y="1311"/>
              <a:ext cx="126" cy="25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50" b="0" i="0" u="none" strike="noStrike" cap="none" normalizeH="0" baseline="0" smtClean="0">
                  <a:ln>
                    <a:noFill/>
                  </a:ln>
                  <a:solidFill>
                    <a:schemeClr val="tx1"/>
                  </a:solidFill>
                  <a:effectLst/>
                  <a:latin typeface="Calibri" pitchFamily="34" charset="0"/>
                  <a:cs typeface="Arial" pitchFamily="34" charset="0"/>
                </a:rPr>
                <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4" name="Rectangle 212"/>
            <p:cNvSpPr>
              <a:spLocks noChangeArrowheads="1"/>
            </p:cNvSpPr>
            <p:nvPr/>
          </p:nvSpPr>
          <p:spPr bwMode="auto">
            <a:xfrm>
              <a:off x="2687" y="1311"/>
              <a:ext cx="56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20,45%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5" name="Rectangle 213"/>
            <p:cNvSpPr>
              <a:spLocks noChangeArrowheads="1"/>
            </p:cNvSpPr>
            <p:nvPr/>
          </p:nvSpPr>
          <p:spPr bwMode="auto">
            <a:xfrm>
              <a:off x="3792" y="1311"/>
              <a:ext cx="47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dirty="0" smtClean="0">
                  <a:ln>
                    <a:noFill/>
                  </a:ln>
                  <a:solidFill>
                    <a:srgbClr val="000000"/>
                  </a:solidFill>
                  <a:effectLst/>
                  <a:latin typeface="Arial" pitchFamily="34" charset="0"/>
                  <a:cs typeface="Arial" pitchFamily="34" charset="0"/>
                </a:rPr>
                <a:t>3,86%</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406" name="Rectangle 214"/>
            <p:cNvSpPr>
              <a:spLocks noChangeArrowheads="1"/>
            </p:cNvSpPr>
            <p:nvPr/>
          </p:nvSpPr>
          <p:spPr bwMode="auto">
            <a:xfrm>
              <a:off x="4721" y="1311"/>
              <a:ext cx="56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11,11%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7" name="Rectangle 215"/>
            <p:cNvSpPr>
              <a:spLocks noChangeArrowheads="1"/>
            </p:cNvSpPr>
            <p:nvPr/>
          </p:nvSpPr>
          <p:spPr bwMode="auto">
            <a:xfrm>
              <a:off x="5825" y="1311"/>
              <a:ext cx="47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9,46%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8" name="Rectangle 216"/>
            <p:cNvSpPr>
              <a:spLocks noChangeArrowheads="1"/>
            </p:cNvSpPr>
            <p:nvPr/>
          </p:nvSpPr>
          <p:spPr bwMode="auto">
            <a:xfrm>
              <a:off x="6754" y="1311"/>
              <a:ext cx="56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21,65%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09" name="Rectangle 217"/>
            <p:cNvSpPr>
              <a:spLocks noChangeArrowheads="1"/>
            </p:cNvSpPr>
            <p:nvPr/>
          </p:nvSpPr>
          <p:spPr bwMode="auto">
            <a:xfrm>
              <a:off x="7771" y="1311"/>
              <a:ext cx="56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17,51%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0" name="Rectangle 218"/>
            <p:cNvSpPr>
              <a:spLocks noChangeArrowheads="1"/>
            </p:cNvSpPr>
            <p:nvPr/>
          </p:nvSpPr>
          <p:spPr bwMode="auto">
            <a:xfrm>
              <a:off x="8939" y="1311"/>
              <a:ext cx="564"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14,00%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1" name="Rectangle 219"/>
            <p:cNvSpPr>
              <a:spLocks noChangeArrowheads="1"/>
            </p:cNvSpPr>
            <p:nvPr/>
          </p:nvSpPr>
          <p:spPr bwMode="auto">
            <a:xfrm>
              <a:off x="38" y="1563"/>
              <a:ext cx="906"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dirty="0" smtClean="0">
                  <a:ln>
                    <a:noFill/>
                  </a:ln>
                  <a:solidFill>
                    <a:srgbClr val="000000"/>
                  </a:solidFill>
                  <a:effectLst/>
                  <a:latin typeface="Arial" pitchFamily="34" charset="0"/>
                  <a:cs typeface="Arial" pitchFamily="34" charset="0"/>
                </a:rPr>
                <a:t> Sold energy</a:t>
              </a:r>
              <a:endParaRPr kumimoji="0" lang="en-US" sz="14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412" name="Rectangle 220"/>
            <p:cNvSpPr>
              <a:spLocks noChangeArrowheads="1"/>
            </p:cNvSpPr>
            <p:nvPr/>
          </p:nvSpPr>
          <p:spPr bwMode="auto">
            <a:xfrm>
              <a:off x="1394" y="1563"/>
              <a:ext cx="638"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1000kWh</a:t>
              </a:r>
              <a:endParaRPr kumimoji="0" lang="en-US" sz="140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3" name="Rectangle 221"/>
            <p:cNvSpPr>
              <a:spLocks noChangeArrowheads="1"/>
            </p:cNvSpPr>
            <p:nvPr/>
          </p:nvSpPr>
          <p:spPr bwMode="auto">
            <a:xfrm>
              <a:off x="2260" y="1563"/>
              <a:ext cx="8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1 471 351,5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4" name="Rectangle 222"/>
            <p:cNvSpPr>
              <a:spLocks noChangeArrowheads="1"/>
            </p:cNvSpPr>
            <p:nvPr/>
          </p:nvSpPr>
          <p:spPr bwMode="auto">
            <a:xfrm>
              <a:off x="2185" y="1563"/>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5" name="Rectangle 223"/>
            <p:cNvSpPr>
              <a:spLocks noChangeArrowheads="1"/>
            </p:cNvSpPr>
            <p:nvPr/>
          </p:nvSpPr>
          <p:spPr bwMode="auto">
            <a:xfrm>
              <a:off x="2260"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6" name="Rectangle 224"/>
            <p:cNvSpPr>
              <a:spLocks noChangeArrowheads="1"/>
            </p:cNvSpPr>
            <p:nvPr/>
          </p:nvSpPr>
          <p:spPr bwMode="auto">
            <a:xfrm>
              <a:off x="3402" y="1563"/>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908 857,7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7" name="Rectangle 225"/>
            <p:cNvSpPr>
              <a:spLocks noChangeArrowheads="1"/>
            </p:cNvSpPr>
            <p:nvPr/>
          </p:nvSpPr>
          <p:spPr bwMode="auto">
            <a:xfrm>
              <a:off x="3327" y="1563"/>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8" name="Rectangle 226"/>
            <p:cNvSpPr>
              <a:spLocks noChangeArrowheads="1"/>
            </p:cNvSpPr>
            <p:nvPr/>
          </p:nvSpPr>
          <p:spPr bwMode="auto">
            <a:xfrm>
              <a:off x="3402"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19" name="Rectangle 227"/>
            <p:cNvSpPr>
              <a:spLocks noChangeArrowheads="1"/>
            </p:cNvSpPr>
            <p:nvPr/>
          </p:nvSpPr>
          <p:spPr bwMode="auto">
            <a:xfrm>
              <a:off x="4419" y="1563"/>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414 575,2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0" name="Rectangle 228"/>
            <p:cNvSpPr>
              <a:spLocks noChangeArrowheads="1"/>
            </p:cNvSpPr>
            <p:nvPr/>
          </p:nvSpPr>
          <p:spPr bwMode="auto">
            <a:xfrm>
              <a:off x="4344" y="1563"/>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1" name="Rectangle 229"/>
            <p:cNvSpPr>
              <a:spLocks noChangeArrowheads="1"/>
            </p:cNvSpPr>
            <p:nvPr/>
          </p:nvSpPr>
          <p:spPr bwMode="auto">
            <a:xfrm>
              <a:off x="4419"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2" name="Rectangle 230"/>
            <p:cNvSpPr>
              <a:spLocks noChangeArrowheads="1"/>
            </p:cNvSpPr>
            <p:nvPr/>
          </p:nvSpPr>
          <p:spPr bwMode="auto">
            <a:xfrm>
              <a:off x="5436" y="1563"/>
              <a:ext cx="739"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259 056,9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3" name="Rectangle 231"/>
            <p:cNvSpPr>
              <a:spLocks noChangeArrowheads="1"/>
            </p:cNvSpPr>
            <p:nvPr/>
          </p:nvSpPr>
          <p:spPr bwMode="auto">
            <a:xfrm>
              <a:off x="5361" y="1563"/>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4" name="Rectangle 232"/>
            <p:cNvSpPr>
              <a:spLocks noChangeArrowheads="1"/>
            </p:cNvSpPr>
            <p:nvPr/>
          </p:nvSpPr>
          <p:spPr bwMode="auto">
            <a:xfrm>
              <a:off x="5436"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5" name="Rectangle 233"/>
            <p:cNvSpPr>
              <a:spLocks noChangeArrowheads="1"/>
            </p:cNvSpPr>
            <p:nvPr/>
          </p:nvSpPr>
          <p:spPr bwMode="auto">
            <a:xfrm>
              <a:off x="6541" y="1563"/>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24 628,8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6" name="Rectangle 234"/>
            <p:cNvSpPr>
              <a:spLocks noChangeArrowheads="1"/>
            </p:cNvSpPr>
            <p:nvPr/>
          </p:nvSpPr>
          <p:spPr bwMode="auto">
            <a:xfrm>
              <a:off x="6378" y="1563"/>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7" name="Rectangle 235"/>
            <p:cNvSpPr>
              <a:spLocks noChangeArrowheads="1"/>
            </p:cNvSpPr>
            <p:nvPr/>
          </p:nvSpPr>
          <p:spPr bwMode="auto">
            <a:xfrm>
              <a:off x="6528"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8" name="Rectangle 236"/>
            <p:cNvSpPr>
              <a:spLocks noChangeArrowheads="1"/>
            </p:cNvSpPr>
            <p:nvPr/>
          </p:nvSpPr>
          <p:spPr bwMode="auto">
            <a:xfrm>
              <a:off x="7558" y="1563"/>
              <a:ext cx="6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21 061,2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29" name="Rectangle 237"/>
            <p:cNvSpPr>
              <a:spLocks noChangeArrowheads="1"/>
            </p:cNvSpPr>
            <p:nvPr/>
          </p:nvSpPr>
          <p:spPr bwMode="auto">
            <a:xfrm>
              <a:off x="7395" y="1563"/>
              <a:ext cx="18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0" name="Rectangle 238"/>
            <p:cNvSpPr>
              <a:spLocks noChangeArrowheads="1"/>
            </p:cNvSpPr>
            <p:nvPr/>
          </p:nvSpPr>
          <p:spPr bwMode="auto">
            <a:xfrm>
              <a:off x="7545"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1" name="Rectangle 239"/>
            <p:cNvSpPr>
              <a:spLocks noChangeArrowheads="1"/>
            </p:cNvSpPr>
            <p:nvPr/>
          </p:nvSpPr>
          <p:spPr bwMode="auto">
            <a:xfrm>
              <a:off x="8487" y="1563"/>
              <a:ext cx="877"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3 099 531,3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2" name="Rectangle 240"/>
            <p:cNvSpPr>
              <a:spLocks noChangeArrowheads="1"/>
            </p:cNvSpPr>
            <p:nvPr/>
          </p:nvSpPr>
          <p:spPr bwMode="auto">
            <a:xfrm>
              <a:off x="8412" y="1563"/>
              <a:ext cx="9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3" name="Rectangle 241"/>
            <p:cNvSpPr>
              <a:spLocks noChangeArrowheads="1"/>
            </p:cNvSpPr>
            <p:nvPr/>
          </p:nvSpPr>
          <p:spPr bwMode="auto">
            <a:xfrm>
              <a:off x="8487" y="1563"/>
              <a:ext cx="4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4" name="Rectangle 242"/>
            <p:cNvSpPr>
              <a:spLocks noChangeArrowheads="1"/>
            </p:cNvSpPr>
            <p:nvPr/>
          </p:nvSpPr>
          <p:spPr bwMode="auto">
            <a:xfrm>
              <a:off x="5738" y="1790"/>
              <a:ext cx="2451"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1" u="none" strike="noStrike" cap="none" normalizeH="0" baseline="0" smtClean="0">
                  <a:ln>
                    <a:noFill/>
                  </a:ln>
                  <a:solidFill>
                    <a:srgbClr val="000000"/>
                  </a:solidFill>
                  <a:effectLst/>
                  <a:latin typeface="Arial" pitchFamily="34" charset="0"/>
                  <a:cs typeface="Arial" pitchFamily="34" charset="0"/>
                </a:rPr>
                <a:t>Source: Energy Regulatory Authority</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5" name="Rectangle 243"/>
            <p:cNvSpPr>
              <a:spLocks noChangeArrowheads="1"/>
            </p:cNvSpPr>
            <p:nvPr/>
          </p:nvSpPr>
          <p:spPr bwMode="auto">
            <a:xfrm>
              <a:off x="6428" y="76"/>
              <a:ext cx="753"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Huvsgul</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6" name="Rectangle 244"/>
            <p:cNvSpPr>
              <a:spLocks noChangeArrowheads="1"/>
            </p:cNvSpPr>
            <p:nvPr/>
          </p:nvSpPr>
          <p:spPr bwMode="auto">
            <a:xfrm>
              <a:off x="6378" y="277"/>
              <a:ext cx="1060"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Erchim huch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7" name="Rectangle 245"/>
            <p:cNvSpPr>
              <a:spLocks noChangeArrowheads="1"/>
            </p:cNvSpPr>
            <p:nvPr/>
          </p:nvSpPr>
          <p:spPr bwMode="auto">
            <a:xfrm>
              <a:off x="6667" y="479"/>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8" name="Rectangle 246"/>
            <p:cNvSpPr>
              <a:spLocks noChangeArrowheads="1"/>
            </p:cNvSpPr>
            <p:nvPr/>
          </p:nvSpPr>
          <p:spPr bwMode="auto">
            <a:xfrm>
              <a:off x="7797" y="25"/>
              <a:ext cx="84" cy="2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39" name="Rectangle 247"/>
            <p:cNvSpPr>
              <a:spLocks noChangeArrowheads="1"/>
            </p:cNvSpPr>
            <p:nvPr/>
          </p:nvSpPr>
          <p:spPr bwMode="auto">
            <a:xfrm>
              <a:off x="7370" y="202"/>
              <a:ext cx="1015" cy="2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Bayanhongor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0" name="Rectangle 248"/>
            <p:cNvSpPr>
              <a:spLocks noChangeArrowheads="1"/>
            </p:cNvSpPr>
            <p:nvPr/>
          </p:nvSpPr>
          <p:spPr bwMode="auto">
            <a:xfrm>
              <a:off x="7432" y="378"/>
              <a:ext cx="957" cy="2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Erchim huch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1" name="Rectangle 249"/>
            <p:cNvSpPr>
              <a:spLocks noChangeArrowheads="1"/>
            </p:cNvSpPr>
            <p:nvPr/>
          </p:nvSpPr>
          <p:spPr bwMode="auto">
            <a:xfrm>
              <a:off x="7533" y="555"/>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2" name="Rectangle 250"/>
            <p:cNvSpPr>
              <a:spLocks noChangeArrowheads="1"/>
            </p:cNvSpPr>
            <p:nvPr/>
          </p:nvSpPr>
          <p:spPr bwMode="auto">
            <a:xfrm>
              <a:off x="8462" y="113"/>
              <a:ext cx="982" cy="100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6 </a:t>
              </a:r>
              <a:r>
                <a:rPr kumimoji="0" lang="en-US" sz="900" b="1" i="0" u="none" strike="noStrike" cap="none" normalizeH="0" baseline="0" smtClean="0">
                  <a:ln>
                    <a:noFill/>
                  </a:ln>
                  <a:solidFill>
                    <a:srgbClr val="000000"/>
                  </a:solidFill>
                  <a:effectLst/>
                  <a:latin typeface="Arial" pitchFamily="34" charset="0"/>
                  <a:cs typeface="Arial" pitchFamily="34" charset="0"/>
                </a:rPr>
                <a:t>distribution</a:t>
              </a:r>
              <a:r>
                <a:rPr kumimoji="0" lang="en-US" sz="800" b="1" i="0" u="none" strike="noStrike" cap="none" normalizeH="0" baseline="0" smtClean="0">
                  <a:ln>
                    <a:noFill/>
                  </a:ln>
                  <a:solidFill>
                    <a:srgbClr val="000000"/>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3" name="Rectangle 251"/>
            <p:cNvSpPr>
              <a:spLocks noChangeArrowheads="1"/>
            </p:cNvSpPr>
            <p:nvPr/>
          </p:nvSpPr>
          <p:spPr bwMode="auto">
            <a:xfrm>
              <a:off x="8688" y="290"/>
              <a:ext cx="827" cy="13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companies</a:t>
              </a:r>
              <a:r>
                <a:rPr kumimoji="0" lang="en-US" sz="800" b="1" i="0" u="none" strike="noStrike" cap="none" normalizeH="0" baseline="0" smtClean="0">
                  <a:ln>
                    <a:noFill/>
                  </a:ln>
                  <a:solidFill>
                    <a:srgbClr val="000000"/>
                  </a:solidFill>
                  <a:effectLst/>
                  <a:latin typeface="Arial" pitchFamily="34" charset="0"/>
                  <a:cs typeface="Arial" pitchFamily="34" charset="0"/>
                </a:rPr>
                <a:t>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800" b="1" i="0" u="none" strike="noStrike" cap="none" normalizeH="0" baseline="0" smtClean="0">
                  <a:ln>
                    <a:noFill/>
                  </a:ln>
                  <a:solidFill>
                    <a:srgbClr val="000000"/>
                  </a:solidFill>
                  <a:effectLst/>
                  <a:latin typeface="Arial" pitchFamily="34" charset="0"/>
                  <a:cs typeface="Arial" pitchFamily="34" charset="0"/>
                </a:rPr>
                <a:t>of CETCO</a:t>
              </a:r>
              <a:endParaRPr kumimoji="0" lang="en-US" sz="1400" b="1"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4" name="Rectangle 252"/>
            <p:cNvSpPr>
              <a:spLocks noChangeArrowheads="1"/>
            </p:cNvSpPr>
            <p:nvPr/>
          </p:nvSpPr>
          <p:spPr bwMode="auto">
            <a:xfrm>
              <a:off x="8374" y="466"/>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5" name="Rectangle 253"/>
            <p:cNvSpPr>
              <a:spLocks noChangeArrowheads="1"/>
            </p:cNvSpPr>
            <p:nvPr/>
          </p:nvSpPr>
          <p:spPr bwMode="auto">
            <a:xfrm>
              <a:off x="38" y="1084"/>
              <a:ext cx="1234" cy="21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1" i="0" u="none" strike="noStrike" cap="none" normalizeH="0" baseline="0" smtClean="0">
                  <a:ln>
                    <a:noFill/>
                  </a:ln>
                  <a:solidFill>
                    <a:srgbClr val="000000"/>
                  </a:solidFill>
                  <a:effectLst/>
                  <a:latin typeface="Arial" pitchFamily="34" charset="0"/>
                  <a:cs typeface="Arial" pitchFamily="34" charset="0"/>
                </a:rPr>
                <a:t> Distribution loss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6" name="Rectangle 254"/>
            <p:cNvSpPr>
              <a:spLocks noChangeArrowheads="1"/>
            </p:cNvSpPr>
            <p:nvPr/>
          </p:nvSpPr>
          <p:spPr bwMode="auto">
            <a:xfrm>
              <a:off x="38" y="1260"/>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7" name="Rectangle 255"/>
            <p:cNvSpPr>
              <a:spLocks noChangeArrowheads="1"/>
            </p:cNvSpPr>
            <p:nvPr/>
          </p:nvSpPr>
          <p:spPr bwMode="auto">
            <a:xfrm>
              <a:off x="301" y="277"/>
              <a:ext cx="95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Parameters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8" name="Rectangle 256"/>
            <p:cNvSpPr>
              <a:spLocks noChangeArrowheads="1"/>
            </p:cNvSpPr>
            <p:nvPr/>
          </p:nvSpPr>
          <p:spPr bwMode="auto">
            <a:xfrm>
              <a:off x="1419" y="176"/>
              <a:ext cx="373"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Unit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49" name="Rectangle 257"/>
            <p:cNvSpPr>
              <a:spLocks noChangeArrowheads="1"/>
            </p:cNvSpPr>
            <p:nvPr/>
          </p:nvSpPr>
          <p:spPr bwMode="auto">
            <a:xfrm>
              <a:off x="1532" y="378"/>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0" name="Rectangle 258"/>
            <p:cNvSpPr>
              <a:spLocks noChangeArrowheads="1"/>
            </p:cNvSpPr>
            <p:nvPr/>
          </p:nvSpPr>
          <p:spPr bwMode="auto">
            <a:xfrm>
              <a:off x="2310" y="176"/>
              <a:ext cx="382"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UB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1" name="Rectangle 259"/>
            <p:cNvSpPr>
              <a:spLocks noChangeArrowheads="1"/>
            </p:cNvSpPr>
            <p:nvPr/>
          </p:nvSpPr>
          <p:spPr bwMode="auto">
            <a:xfrm>
              <a:off x="2473" y="378"/>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2" name="Rectangle 260"/>
            <p:cNvSpPr>
              <a:spLocks noChangeArrowheads="1"/>
            </p:cNvSpPr>
            <p:nvPr/>
          </p:nvSpPr>
          <p:spPr bwMode="auto">
            <a:xfrm>
              <a:off x="3377" y="176"/>
              <a:ext cx="325"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EB</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3" name="Rectangle 261"/>
            <p:cNvSpPr>
              <a:spLocks noChangeArrowheads="1"/>
            </p:cNvSpPr>
            <p:nvPr/>
          </p:nvSpPr>
          <p:spPr bwMode="auto">
            <a:xfrm>
              <a:off x="3553" y="378"/>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4" name="Rectangle 262"/>
            <p:cNvSpPr>
              <a:spLocks noChangeArrowheads="1"/>
            </p:cNvSpPr>
            <p:nvPr/>
          </p:nvSpPr>
          <p:spPr bwMode="auto">
            <a:xfrm>
              <a:off x="4394" y="176"/>
              <a:ext cx="510"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DS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5" name="Rectangle 263"/>
            <p:cNvSpPr>
              <a:spLocks noChangeArrowheads="1"/>
            </p:cNvSpPr>
            <p:nvPr/>
          </p:nvSpPr>
          <p:spPr bwMode="auto">
            <a:xfrm>
              <a:off x="4620" y="378"/>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6" name="Rectangle 264"/>
            <p:cNvSpPr>
              <a:spLocks noChangeArrowheads="1"/>
            </p:cNvSpPr>
            <p:nvPr/>
          </p:nvSpPr>
          <p:spPr bwMode="auto">
            <a:xfrm>
              <a:off x="5311" y="176"/>
              <a:ext cx="336" cy="24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BN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7" name="Rectangle 265"/>
            <p:cNvSpPr>
              <a:spLocks noChangeArrowheads="1"/>
            </p:cNvSpPr>
            <p:nvPr/>
          </p:nvSpPr>
          <p:spPr bwMode="auto">
            <a:xfrm>
              <a:off x="5587" y="378"/>
              <a:ext cx="0" cy="58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8458" name="Line 266"/>
            <p:cNvSpPr>
              <a:spLocks noChangeShapeType="1"/>
            </p:cNvSpPr>
            <p:nvPr/>
          </p:nvSpPr>
          <p:spPr bwMode="auto">
            <a:xfrm flipV="1">
              <a:off x="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59" name="Rectangle 267"/>
            <p:cNvSpPr>
              <a:spLocks noChangeArrowheads="1"/>
            </p:cNvSpPr>
            <p:nvPr/>
          </p:nvSpPr>
          <p:spPr bwMode="auto">
            <a:xfrm>
              <a:off x="0"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0" name="Line 268"/>
            <p:cNvSpPr>
              <a:spLocks noChangeShapeType="1"/>
            </p:cNvSpPr>
            <p:nvPr/>
          </p:nvSpPr>
          <p:spPr bwMode="auto">
            <a:xfrm flipV="1">
              <a:off x="1318"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1" name="Rectangle 269"/>
            <p:cNvSpPr>
              <a:spLocks noChangeArrowheads="1"/>
            </p:cNvSpPr>
            <p:nvPr/>
          </p:nvSpPr>
          <p:spPr bwMode="auto">
            <a:xfrm>
              <a:off x="1318"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2" name="Line 270"/>
            <p:cNvSpPr>
              <a:spLocks noChangeShapeType="1"/>
            </p:cNvSpPr>
            <p:nvPr/>
          </p:nvSpPr>
          <p:spPr bwMode="auto">
            <a:xfrm flipV="1">
              <a:off x="2097"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3" name="Rectangle 271"/>
            <p:cNvSpPr>
              <a:spLocks noChangeArrowheads="1"/>
            </p:cNvSpPr>
            <p:nvPr/>
          </p:nvSpPr>
          <p:spPr bwMode="auto">
            <a:xfrm>
              <a:off x="2097" y="-13"/>
              <a:ext cx="12"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4" name="Line 272"/>
            <p:cNvSpPr>
              <a:spLocks noChangeShapeType="1"/>
            </p:cNvSpPr>
            <p:nvPr/>
          </p:nvSpPr>
          <p:spPr bwMode="auto">
            <a:xfrm flipV="1">
              <a:off x="3239"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5" name="Rectangle 273"/>
            <p:cNvSpPr>
              <a:spLocks noChangeArrowheads="1"/>
            </p:cNvSpPr>
            <p:nvPr/>
          </p:nvSpPr>
          <p:spPr bwMode="auto">
            <a:xfrm>
              <a:off x="3239"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6" name="Line 274"/>
            <p:cNvSpPr>
              <a:spLocks noChangeShapeType="1"/>
            </p:cNvSpPr>
            <p:nvPr/>
          </p:nvSpPr>
          <p:spPr bwMode="auto">
            <a:xfrm flipV="1">
              <a:off x="4256"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7" name="Rectangle 275"/>
            <p:cNvSpPr>
              <a:spLocks noChangeArrowheads="1"/>
            </p:cNvSpPr>
            <p:nvPr/>
          </p:nvSpPr>
          <p:spPr bwMode="auto">
            <a:xfrm>
              <a:off x="4256"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8" name="Line 276"/>
            <p:cNvSpPr>
              <a:spLocks noChangeShapeType="1"/>
            </p:cNvSpPr>
            <p:nvPr/>
          </p:nvSpPr>
          <p:spPr bwMode="auto">
            <a:xfrm flipV="1">
              <a:off x="5273"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69" name="Rectangle 277"/>
            <p:cNvSpPr>
              <a:spLocks noChangeArrowheads="1"/>
            </p:cNvSpPr>
            <p:nvPr/>
          </p:nvSpPr>
          <p:spPr bwMode="auto">
            <a:xfrm>
              <a:off x="5273"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0" name="Line 278"/>
            <p:cNvSpPr>
              <a:spLocks noChangeShapeType="1"/>
            </p:cNvSpPr>
            <p:nvPr/>
          </p:nvSpPr>
          <p:spPr bwMode="auto">
            <a:xfrm flipV="1">
              <a:off x="629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1" name="Rectangle 279"/>
            <p:cNvSpPr>
              <a:spLocks noChangeArrowheads="1"/>
            </p:cNvSpPr>
            <p:nvPr/>
          </p:nvSpPr>
          <p:spPr bwMode="auto">
            <a:xfrm>
              <a:off x="6290" y="-13"/>
              <a:ext cx="12"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2" name="Line 280"/>
            <p:cNvSpPr>
              <a:spLocks noChangeShapeType="1"/>
            </p:cNvSpPr>
            <p:nvPr/>
          </p:nvSpPr>
          <p:spPr bwMode="auto">
            <a:xfrm flipV="1">
              <a:off x="7307"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3" name="Rectangle 281"/>
            <p:cNvSpPr>
              <a:spLocks noChangeArrowheads="1"/>
            </p:cNvSpPr>
            <p:nvPr/>
          </p:nvSpPr>
          <p:spPr bwMode="auto">
            <a:xfrm>
              <a:off x="7307" y="-13"/>
              <a:ext cx="12"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4" name="Line 282"/>
            <p:cNvSpPr>
              <a:spLocks noChangeShapeType="1"/>
            </p:cNvSpPr>
            <p:nvPr/>
          </p:nvSpPr>
          <p:spPr bwMode="auto">
            <a:xfrm flipV="1">
              <a:off x="8324"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5" name="Rectangle 283"/>
            <p:cNvSpPr>
              <a:spLocks noChangeArrowheads="1"/>
            </p:cNvSpPr>
            <p:nvPr/>
          </p:nvSpPr>
          <p:spPr bwMode="auto">
            <a:xfrm>
              <a:off x="8324" y="-13"/>
              <a:ext cx="12"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6" name="Line 284"/>
            <p:cNvSpPr>
              <a:spLocks noChangeShapeType="1"/>
            </p:cNvSpPr>
            <p:nvPr/>
          </p:nvSpPr>
          <p:spPr bwMode="auto">
            <a:xfrm flipV="1">
              <a:off x="9466"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7" name="Rectangle 285"/>
            <p:cNvSpPr>
              <a:spLocks noChangeArrowheads="1"/>
            </p:cNvSpPr>
            <p:nvPr/>
          </p:nvSpPr>
          <p:spPr bwMode="auto">
            <a:xfrm>
              <a:off x="9466" y="-13"/>
              <a:ext cx="13" cy="1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8" name="Line 286"/>
            <p:cNvSpPr>
              <a:spLocks noChangeShapeType="1"/>
            </p:cNvSpPr>
            <p:nvPr/>
          </p:nvSpPr>
          <p:spPr bwMode="auto">
            <a:xfrm>
              <a:off x="13" y="996"/>
              <a:ext cx="130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79" name="Rectangle 287"/>
            <p:cNvSpPr>
              <a:spLocks noChangeArrowheads="1"/>
            </p:cNvSpPr>
            <p:nvPr/>
          </p:nvSpPr>
          <p:spPr bwMode="auto">
            <a:xfrm>
              <a:off x="13" y="996"/>
              <a:ext cx="1305"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0" name="Line 288"/>
            <p:cNvSpPr>
              <a:spLocks noChangeShapeType="1"/>
            </p:cNvSpPr>
            <p:nvPr/>
          </p:nvSpPr>
          <p:spPr bwMode="auto">
            <a:xfrm>
              <a:off x="1318"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1" name="Rectangle 289"/>
            <p:cNvSpPr>
              <a:spLocks noChangeArrowheads="1"/>
            </p:cNvSpPr>
            <p:nvPr/>
          </p:nvSpPr>
          <p:spPr bwMode="auto">
            <a:xfrm>
              <a:off x="1318" y="13"/>
              <a:ext cx="13"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2" name="Line 290"/>
            <p:cNvSpPr>
              <a:spLocks noChangeShapeType="1"/>
            </p:cNvSpPr>
            <p:nvPr/>
          </p:nvSpPr>
          <p:spPr bwMode="auto">
            <a:xfrm>
              <a:off x="1331" y="996"/>
              <a:ext cx="766"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3" name="Rectangle 291"/>
            <p:cNvSpPr>
              <a:spLocks noChangeArrowheads="1"/>
            </p:cNvSpPr>
            <p:nvPr/>
          </p:nvSpPr>
          <p:spPr bwMode="auto">
            <a:xfrm>
              <a:off x="1331" y="996"/>
              <a:ext cx="766"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4" name="Line 292"/>
            <p:cNvSpPr>
              <a:spLocks noChangeShapeType="1"/>
            </p:cNvSpPr>
            <p:nvPr/>
          </p:nvSpPr>
          <p:spPr bwMode="auto">
            <a:xfrm>
              <a:off x="2097"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5" name="Rectangle 293"/>
            <p:cNvSpPr>
              <a:spLocks noChangeArrowheads="1"/>
            </p:cNvSpPr>
            <p:nvPr/>
          </p:nvSpPr>
          <p:spPr bwMode="auto">
            <a:xfrm>
              <a:off x="2097" y="13"/>
              <a:ext cx="12"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6" name="Line 294"/>
            <p:cNvSpPr>
              <a:spLocks noChangeShapeType="1"/>
            </p:cNvSpPr>
            <p:nvPr/>
          </p:nvSpPr>
          <p:spPr bwMode="auto">
            <a:xfrm>
              <a:off x="2109" y="996"/>
              <a:ext cx="113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7" name="Rectangle 295"/>
            <p:cNvSpPr>
              <a:spLocks noChangeArrowheads="1"/>
            </p:cNvSpPr>
            <p:nvPr/>
          </p:nvSpPr>
          <p:spPr bwMode="auto">
            <a:xfrm>
              <a:off x="2109" y="996"/>
              <a:ext cx="113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8" name="Line 296"/>
            <p:cNvSpPr>
              <a:spLocks noChangeShapeType="1"/>
            </p:cNvSpPr>
            <p:nvPr/>
          </p:nvSpPr>
          <p:spPr bwMode="auto">
            <a:xfrm>
              <a:off x="3239"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89" name="Rectangle 297"/>
            <p:cNvSpPr>
              <a:spLocks noChangeArrowheads="1"/>
            </p:cNvSpPr>
            <p:nvPr/>
          </p:nvSpPr>
          <p:spPr bwMode="auto">
            <a:xfrm>
              <a:off x="3239" y="13"/>
              <a:ext cx="13"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0" name="Line 298"/>
            <p:cNvSpPr>
              <a:spLocks noChangeShapeType="1"/>
            </p:cNvSpPr>
            <p:nvPr/>
          </p:nvSpPr>
          <p:spPr bwMode="auto">
            <a:xfrm>
              <a:off x="3252" y="996"/>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1" name="Rectangle 299"/>
            <p:cNvSpPr>
              <a:spLocks noChangeArrowheads="1"/>
            </p:cNvSpPr>
            <p:nvPr/>
          </p:nvSpPr>
          <p:spPr bwMode="auto">
            <a:xfrm>
              <a:off x="3252" y="996"/>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2" name="Line 300"/>
            <p:cNvSpPr>
              <a:spLocks noChangeShapeType="1"/>
            </p:cNvSpPr>
            <p:nvPr/>
          </p:nvSpPr>
          <p:spPr bwMode="auto">
            <a:xfrm>
              <a:off x="4256"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3" name="Rectangle 301"/>
            <p:cNvSpPr>
              <a:spLocks noChangeArrowheads="1"/>
            </p:cNvSpPr>
            <p:nvPr/>
          </p:nvSpPr>
          <p:spPr bwMode="auto">
            <a:xfrm>
              <a:off x="4256" y="13"/>
              <a:ext cx="13"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4" name="Line 302"/>
            <p:cNvSpPr>
              <a:spLocks noChangeShapeType="1"/>
            </p:cNvSpPr>
            <p:nvPr/>
          </p:nvSpPr>
          <p:spPr bwMode="auto">
            <a:xfrm>
              <a:off x="4269" y="996"/>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5" name="Rectangle 303"/>
            <p:cNvSpPr>
              <a:spLocks noChangeArrowheads="1"/>
            </p:cNvSpPr>
            <p:nvPr/>
          </p:nvSpPr>
          <p:spPr bwMode="auto">
            <a:xfrm>
              <a:off x="4269" y="996"/>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6" name="Line 304"/>
            <p:cNvSpPr>
              <a:spLocks noChangeShapeType="1"/>
            </p:cNvSpPr>
            <p:nvPr/>
          </p:nvSpPr>
          <p:spPr bwMode="auto">
            <a:xfrm>
              <a:off x="5273"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7" name="Rectangle 305"/>
            <p:cNvSpPr>
              <a:spLocks noChangeArrowheads="1"/>
            </p:cNvSpPr>
            <p:nvPr/>
          </p:nvSpPr>
          <p:spPr bwMode="auto">
            <a:xfrm>
              <a:off x="5273" y="13"/>
              <a:ext cx="13"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8" name="Line 306"/>
            <p:cNvSpPr>
              <a:spLocks noChangeShapeType="1"/>
            </p:cNvSpPr>
            <p:nvPr/>
          </p:nvSpPr>
          <p:spPr bwMode="auto">
            <a:xfrm>
              <a:off x="5286" y="996"/>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499" name="Rectangle 307"/>
            <p:cNvSpPr>
              <a:spLocks noChangeArrowheads="1"/>
            </p:cNvSpPr>
            <p:nvPr/>
          </p:nvSpPr>
          <p:spPr bwMode="auto">
            <a:xfrm>
              <a:off x="5286" y="996"/>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0" name="Line 308"/>
            <p:cNvSpPr>
              <a:spLocks noChangeShapeType="1"/>
            </p:cNvSpPr>
            <p:nvPr/>
          </p:nvSpPr>
          <p:spPr bwMode="auto">
            <a:xfrm>
              <a:off x="6290"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1" name="Rectangle 309"/>
            <p:cNvSpPr>
              <a:spLocks noChangeArrowheads="1"/>
            </p:cNvSpPr>
            <p:nvPr/>
          </p:nvSpPr>
          <p:spPr bwMode="auto">
            <a:xfrm>
              <a:off x="6290" y="13"/>
              <a:ext cx="12"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2" name="Line 310"/>
            <p:cNvSpPr>
              <a:spLocks noChangeShapeType="1"/>
            </p:cNvSpPr>
            <p:nvPr/>
          </p:nvSpPr>
          <p:spPr bwMode="auto">
            <a:xfrm>
              <a:off x="6302" y="996"/>
              <a:ext cx="100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3" name="Rectangle 311"/>
            <p:cNvSpPr>
              <a:spLocks noChangeArrowheads="1"/>
            </p:cNvSpPr>
            <p:nvPr/>
          </p:nvSpPr>
          <p:spPr bwMode="auto">
            <a:xfrm>
              <a:off x="6302" y="996"/>
              <a:ext cx="1005"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4" name="Line 312"/>
            <p:cNvSpPr>
              <a:spLocks noChangeShapeType="1"/>
            </p:cNvSpPr>
            <p:nvPr/>
          </p:nvSpPr>
          <p:spPr bwMode="auto">
            <a:xfrm>
              <a:off x="7307" y="13"/>
              <a:ext cx="1" cy="705"/>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5" name="Rectangle 313"/>
            <p:cNvSpPr>
              <a:spLocks noChangeArrowheads="1"/>
            </p:cNvSpPr>
            <p:nvPr/>
          </p:nvSpPr>
          <p:spPr bwMode="auto">
            <a:xfrm>
              <a:off x="7307" y="13"/>
              <a:ext cx="12"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6" name="Line 314"/>
            <p:cNvSpPr>
              <a:spLocks noChangeShapeType="1"/>
            </p:cNvSpPr>
            <p:nvPr/>
          </p:nvSpPr>
          <p:spPr bwMode="auto">
            <a:xfrm>
              <a:off x="7319" y="996"/>
              <a:ext cx="9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7" name="Rectangle 315"/>
            <p:cNvSpPr>
              <a:spLocks noChangeArrowheads="1"/>
            </p:cNvSpPr>
            <p:nvPr/>
          </p:nvSpPr>
          <p:spPr bwMode="auto">
            <a:xfrm>
              <a:off x="7319" y="996"/>
              <a:ext cx="99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8" name="Rectangle 316"/>
            <p:cNvSpPr>
              <a:spLocks noChangeArrowheads="1"/>
            </p:cNvSpPr>
            <p:nvPr/>
          </p:nvSpPr>
          <p:spPr bwMode="auto">
            <a:xfrm>
              <a:off x="8311" y="13"/>
              <a:ext cx="25"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09" name="Line 317"/>
            <p:cNvSpPr>
              <a:spLocks noChangeShapeType="1"/>
            </p:cNvSpPr>
            <p:nvPr/>
          </p:nvSpPr>
          <p:spPr bwMode="auto">
            <a:xfrm>
              <a:off x="8336" y="996"/>
              <a:ext cx="111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0" name="Rectangle 318"/>
            <p:cNvSpPr>
              <a:spLocks noChangeArrowheads="1"/>
            </p:cNvSpPr>
            <p:nvPr/>
          </p:nvSpPr>
          <p:spPr bwMode="auto">
            <a:xfrm>
              <a:off x="8336" y="996"/>
              <a:ext cx="1118"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1" name="Rectangle 319"/>
            <p:cNvSpPr>
              <a:spLocks noChangeArrowheads="1"/>
            </p:cNvSpPr>
            <p:nvPr/>
          </p:nvSpPr>
          <p:spPr bwMode="auto">
            <a:xfrm>
              <a:off x="9454" y="13"/>
              <a:ext cx="25" cy="705"/>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2" name="Line 320"/>
            <p:cNvSpPr>
              <a:spLocks noChangeShapeType="1"/>
            </p:cNvSpPr>
            <p:nvPr/>
          </p:nvSpPr>
          <p:spPr bwMode="auto">
            <a:xfrm>
              <a:off x="1331" y="1248"/>
              <a:ext cx="766"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3" name="Rectangle 321"/>
            <p:cNvSpPr>
              <a:spLocks noChangeArrowheads="1"/>
            </p:cNvSpPr>
            <p:nvPr/>
          </p:nvSpPr>
          <p:spPr bwMode="auto">
            <a:xfrm>
              <a:off x="1331" y="1248"/>
              <a:ext cx="766"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4" name="Line 322"/>
            <p:cNvSpPr>
              <a:spLocks noChangeShapeType="1"/>
            </p:cNvSpPr>
            <p:nvPr/>
          </p:nvSpPr>
          <p:spPr bwMode="auto">
            <a:xfrm>
              <a:off x="2109" y="1248"/>
              <a:ext cx="113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5" name="Rectangle 323"/>
            <p:cNvSpPr>
              <a:spLocks noChangeArrowheads="1"/>
            </p:cNvSpPr>
            <p:nvPr/>
          </p:nvSpPr>
          <p:spPr bwMode="auto">
            <a:xfrm>
              <a:off x="2109" y="1248"/>
              <a:ext cx="113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6" name="Line 324"/>
            <p:cNvSpPr>
              <a:spLocks noChangeShapeType="1"/>
            </p:cNvSpPr>
            <p:nvPr/>
          </p:nvSpPr>
          <p:spPr bwMode="auto">
            <a:xfrm>
              <a:off x="3252" y="1248"/>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7" name="Rectangle 325"/>
            <p:cNvSpPr>
              <a:spLocks noChangeArrowheads="1"/>
            </p:cNvSpPr>
            <p:nvPr/>
          </p:nvSpPr>
          <p:spPr bwMode="auto">
            <a:xfrm>
              <a:off x="3252" y="1248"/>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8" name="Line 326"/>
            <p:cNvSpPr>
              <a:spLocks noChangeShapeType="1"/>
            </p:cNvSpPr>
            <p:nvPr/>
          </p:nvSpPr>
          <p:spPr bwMode="auto">
            <a:xfrm>
              <a:off x="4269" y="1248"/>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19" name="Rectangle 327"/>
            <p:cNvSpPr>
              <a:spLocks noChangeArrowheads="1"/>
            </p:cNvSpPr>
            <p:nvPr/>
          </p:nvSpPr>
          <p:spPr bwMode="auto">
            <a:xfrm>
              <a:off x="4269" y="1248"/>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0" name="Line 328"/>
            <p:cNvSpPr>
              <a:spLocks noChangeShapeType="1"/>
            </p:cNvSpPr>
            <p:nvPr/>
          </p:nvSpPr>
          <p:spPr bwMode="auto">
            <a:xfrm>
              <a:off x="5286" y="1248"/>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1" name="Rectangle 329"/>
            <p:cNvSpPr>
              <a:spLocks noChangeArrowheads="1"/>
            </p:cNvSpPr>
            <p:nvPr/>
          </p:nvSpPr>
          <p:spPr bwMode="auto">
            <a:xfrm>
              <a:off x="5286" y="1248"/>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2" name="Line 330"/>
            <p:cNvSpPr>
              <a:spLocks noChangeShapeType="1"/>
            </p:cNvSpPr>
            <p:nvPr/>
          </p:nvSpPr>
          <p:spPr bwMode="auto">
            <a:xfrm>
              <a:off x="6302" y="1248"/>
              <a:ext cx="100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3" name="Rectangle 331"/>
            <p:cNvSpPr>
              <a:spLocks noChangeArrowheads="1"/>
            </p:cNvSpPr>
            <p:nvPr/>
          </p:nvSpPr>
          <p:spPr bwMode="auto">
            <a:xfrm>
              <a:off x="6302" y="1248"/>
              <a:ext cx="1005"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4" name="Line 332"/>
            <p:cNvSpPr>
              <a:spLocks noChangeShapeType="1"/>
            </p:cNvSpPr>
            <p:nvPr/>
          </p:nvSpPr>
          <p:spPr bwMode="auto">
            <a:xfrm>
              <a:off x="7319" y="1248"/>
              <a:ext cx="9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5" name="Rectangle 333"/>
            <p:cNvSpPr>
              <a:spLocks noChangeArrowheads="1"/>
            </p:cNvSpPr>
            <p:nvPr/>
          </p:nvSpPr>
          <p:spPr bwMode="auto">
            <a:xfrm>
              <a:off x="7319" y="1248"/>
              <a:ext cx="99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6" name="Line 334"/>
            <p:cNvSpPr>
              <a:spLocks noChangeShapeType="1"/>
            </p:cNvSpPr>
            <p:nvPr/>
          </p:nvSpPr>
          <p:spPr bwMode="auto">
            <a:xfrm>
              <a:off x="8336" y="1248"/>
              <a:ext cx="111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7" name="Rectangle 335"/>
            <p:cNvSpPr>
              <a:spLocks noChangeArrowheads="1"/>
            </p:cNvSpPr>
            <p:nvPr/>
          </p:nvSpPr>
          <p:spPr bwMode="auto">
            <a:xfrm>
              <a:off x="8336" y="1248"/>
              <a:ext cx="1118"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8" name="Line 336"/>
            <p:cNvSpPr>
              <a:spLocks noChangeShapeType="1"/>
            </p:cNvSpPr>
            <p:nvPr/>
          </p:nvSpPr>
          <p:spPr bwMode="auto">
            <a:xfrm>
              <a:off x="13" y="1500"/>
              <a:ext cx="130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29" name="Rectangle 337"/>
            <p:cNvSpPr>
              <a:spLocks noChangeArrowheads="1"/>
            </p:cNvSpPr>
            <p:nvPr/>
          </p:nvSpPr>
          <p:spPr bwMode="auto">
            <a:xfrm>
              <a:off x="13" y="1500"/>
              <a:ext cx="1305"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0" name="Line 338"/>
            <p:cNvSpPr>
              <a:spLocks noChangeShapeType="1"/>
            </p:cNvSpPr>
            <p:nvPr/>
          </p:nvSpPr>
          <p:spPr bwMode="auto">
            <a:xfrm>
              <a:off x="1331" y="1500"/>
              <a:ext cx="766"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1" name="Rectangle 339"/>
            <p:cNvSpPr>
              <a:spLocks noChangeArrowheads="1"/>
            </p:cNvSpPr>
            <p:nvPr/>
          </p:nvSpPr>
          <p:spPr bwMode="auto">
            <a:xfrm>
              <a:off x="1331" y="1500"/>
              <a:ext cx="766"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2" name="Line 340"/>
            <p:cNvSpPr>
              <a:spLocks noChangeShapeType="1"/>
            </p:cNvSpPr>
            <p:nvPr/>
          </p:nvSpPr>
          <p:spPr bwMode="auto">
            <a:xfrm>
              <a:off x="2109" y="1500"/>
              <a:ext cx="113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3" name="Rectangle 341"/>
            <p:cNvSpPr>
              <a:spLocks noChangeArrowheads="1"/>
            </p:cNvSpPr>
            <p:nvPr/>
          </p:nvSpPr>
          <p:spPr bwMode="auto">
            <a:xfrm>
              <a:off x="2109" y="1500"/>
              <a:ext cx="1130"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4" name="Line 342"/>
            <p:cNvSpPr>
              <a:spLocks noChangeShapeType="1"/>
            </p:cNvSpPr>
            <p:nvPr/>
          </p:nvSpPr>
          <p:spPr bwMode="auto">
            <a:xfrm>
              <a:off x="3252" y="1500"/>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5" name="Rectangle 343"/>
            <p:cNvSpPr>
              <a:spLocks noChangeArrowheads="1"/>
            </p:cNvSpPr>
            <p:nvPr/>
          </p:nvSpPr>
          <p:spPr bwMode="auto">
            <a:xfrm>
              <a:off x="3252" y="1500"/>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6" name="Line 344"/>
            <p:cNvSpPr>
              <a:spLocks noChangeShapeType="1"/>
            </p:cNvSpPr>
            <p:nvPr/>
          </p:nvSpPr>
          <p:spPr bwMode="auto">
            <a:xfrm>
              <a:off x="4269" y="1500"/>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7" name="Rectangle 345"/>
            <p:cNvSpPr>
              <a:spLocks noChangeArrowheads="1"/>
            </p:cNvSpPr>
            <p:nvPr/>
          </p:nvSpPr>
          <p:spPr bwMode="auto">
            <a:xfrm>
              <a:off x="4269" y="1500"/>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8" name="Line 346"/>
            <p:cNvSpPr>
              <a:spLocks noChangeShapeType="1"/>
            </p:cNvSpPr>
            <p:nvPr/>
          </p:nvSpPr>
          <p:spPr bwMode="auto">
            <a:xfrm>
              <a:off x="5286" y="1500"/>
              <a:ext cx="100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39" name="Rectangle 347"/>
            <p:cNvSpPr>
              <a:spLocks noChangeArrowheads="1"/>
            </p:cNvSpPr>
            <p:nvPr/>
          </p:nvSpPr>
          <p:spPr bwMode="auto">
            <a:xfrm>
              <a:off x="5286" y="1500"/>
              <a:ext cx="1004"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0" name="Line 348"/>
            <p:cNvSpPr>
              <a:spLocks noChangeShapeType="1"/>
            </p:cNvSpPr>
            <p:nvPr/>
          </p:nvSpPr>
          <p:spPr bwMode="auto">
            <a:xfrm>
              <a:off x="6302" y="1500"/>
              <a:ext cx="100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1" name="Rectangle 349"/>
            <p:cNvSpPr>
              <a:spLocks noChangeArrowheads="1"/>
            </p:cNvSpPr>
            <p:nvPr/>
          </p:nvSpPr>
          <p:spPr bwMode="auto">
            <a:xfrm>
              <a:off x="6302" y="1500"/>
              <a:ext cx="1005"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2" name="Line 350"/>
            <p:cNvSpPr>
              <a:spLocks noChangeShapeType="1"/>
            </p:cNvSpPr>
            <p:nvPr/>
          </p:nvSpPr>
          <p:spPr bwMode="auto">
            <a:xfrm>
              <a:off x="7319" y="1500"/>
              <a:ext cx="99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3" name="Rectangle 351"/>
            <p:cNvSpPr>
              <a:spLocks noChangeArrowheads="1"/>
            </p:cNvSpPr>
            <p:nvPr/>
          </p:nvSpPr>
          <p:spPr bwMode="auto">
            <a:xfrm>
              <a:off x="7319" y="1500"/>
              <a:ext cx="992"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4" name="Line 352"/>
            <p:cNvSpPr>
              <a:spLocks noChangeShapeType="1"/>
            </p:cNvSpPr>
            <p:nvPr/>
          </p:nvSpPr>
          <p:spPr bwMode="auto">
            <a:xfrm>
              <a:off x="8336" y="1500"/>
              <a:ext cx="111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5" name="Rectangle 353"/>
            <p:cNvSpPr>
              <a:spLocks noChangeArrowheads="1"/>
            </p:cNvSpPr>
            <p:nvPr/>
          </p:nvSpPr>
          <p:spPr bwMode="auto">
            <a:xfrm>
              <a:off x="8336" y="1500"/>
              <a:ext cx="1118"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6" name="Rectangle 354"/>
            <p:cNvSpPr>
              <a:spLocks noChangeArrowheads="1"/>
            </p:cNvSpPr>
            <p:nvPr/>
          </p:nvSpPr>
          <p:spPr bwMode="auto">
            <a:xfrm>
              <a:off x="-13" y="-13"/>
              <a:ext cx="26" cy="179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7" name="Line 355"/>
            <p:cNvSpPr>
              <a:spLocks noChangeShapeType="1"/>
            </p:cNvSpPr>
            <p:nvPr/>
          </p:nvSpPr>
          <p:spPr bwMode="auto">
            <a:xfrm>
              <a:off x="1318" y="756"/>
              <a:ext cx="1" cy="996"/>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8" name="Rectangle 356"/>
            <p:cNvSpPr>
              <a:spLocks noChangeArrowheads="1"/>
            </p:cNvSpPr>
            <p:nvPr/>
          </p:nvSpPr>
          <p:spPr bwMode="auto">
            <a:xfrm>
              <a:off x="1318" y="756"/>
              <a:ext cx="13" cy="99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49" name="Line 357"/>
            <p:cNvSpPr>
              <a:spLocks noChangeShapeType="1"/>
            </p:cNvSpPr>
            <p:nvPr/>
          </p:nvSpPr>
          <p:spPr bwMode="auto">
            <a:xfrm>
              <a:off x="2097" y="756"/>
              <a:ext cx="1" cy="996"/>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50" name="Rectangle 358"/>
            <p:cNvSpPr>
              <a:spLocks noChangeArrowheads="1"/>
            </p:cNvSpPr>
            <p:nvPr/>
          </p:nvSpPr>
          <p:spPr bwMode="auto">
            <a:xfrm>
              <a:off x="2097" y="756"/>
              <a:ext cx="12" cy="99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51" name="Line 359"/>
            <p:cNvSpPr>
              <a:spLocks noChangeShapeType="1"/>
            </p:cNvSpPr>
            <p:nvPr/>
          </p:nvSpPr>
          <p:spPr bwMode="auto">
            <a:xfrm>
              <a:off x="3239" y="756"/>
              <a:ext cx="1" cy="996"/>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52" name="Rectangle 360"/>
            <p:cNvSpPr>
              <a:spLocks noChangeArrowheads="1"/>
            </p:cNvSpPr>
            <p:nvPr/>
          </p:nvSpPr>
          <p:spPr bwMode="auto">
            <a:xfrm>
              <a:off x="3239" y="756"/>
              <a:ext cx="13" cy="99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8553" name="Line 361"/>
            <p:cNvSpPr>
              <a:spLocks noChangeShapeType="1"/>
            </p:cNvSpPr>
            <p:nvPr/>
          </p:nvSpPr>
          <p:spPr bwMode="auto">
            <a:xfrm>
              <a:off x="4256" y="756"/>
              <a:ext cx="1" cy="996"/>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8554" name="Rectangle 362"/>
            <p:cNvSpPr>
              <a:spLocks noChangeArrowheads="1"/>
            </p:cNvSpPr>
            <p:nvPr/>
          </p:nvSpPr>
          <p:spPr bwMode="auto">
            <a:xfrm>
              <a:off x="4256" y="756"/>
              <a:ext cx="13" cy="99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 xmlns:p14="http://schemas.microsoft.com/office/powerpoint/2010/main" val="2918850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797152"/>
            <a:ext cx="8291264" cy="1152128"/>
          </a:xfrm>
        </p:spPr>
        <p:txBody>
          <a:bodyPr>
            <a:normAutofit/>
          </a:bodyPr>
          <a:lstStyle/>
          <a:p>
            <a:pPr marL="0" indent="0">
              <a:buNone/>
            </a:pPr>
            <a:r>
              <a:rPr lang="en-US" sz="1400" b="1" dirty="0" smtClean="0">
                <a:solidFill>
                  <a:srgbClr val="003399"/>
                </a:solidFill>
                <a:latin typeface="Arial" pitchFamily="34" charset="0"/>
                <a:cs typeface="Arial" pitchFamily="34" charset="0"/>
              </a:rPr>
              <a:t>The electricity worth 205.3 thousand kWh will be economized in case these consumers’ consumption is economized by 15%.</a:t>
            </a:r>
            <a:endParaRPr lang="en-US" sz="1400" b="1" dirty="0">
              <a:solidFill>
                <a:srgbClr val="003399"/>
              </a:solidFill>
              <a:latin typeface="Arial" pitchFamily="34" charset="0"/>
              <a:cs typeface="Arial" pitchFamily="34" charset="0"/>
            </a:endParaRPr>
          </a:p>
        </p:txBody>
      </p:sp>
      <p:sp>
        <p:nvSpPr>
          <p:cNvPr id="10" name="Title 1"/>
          <p:cNvSpPr>
            <a:spLocks noGrp="1"/>
          </p:cNvSpPr>
          <p:nvPr>
            <p:ph type="title"/>
          </p:nvPr>
        </p:nvSpPr>
        <p:spPr>
          <a:xfrm>
            <a:off x="457200" y="764704"/>
            <a:ext cx="8229600" cy="936104"/>
          </a:xfrm>
        </p:spPr>
        <p:txBody>
          <a:bodyPr>
            <a:normAutofit/>
          </a:bodyPr>
          <a:lstStyle/>
          <a:p>
            <a:r>
              <a:rPr lang="en-US" sz="2400" b="1" dirty="0" smtClean="0">
                <a:solidFill>
                  <a:schemeClr val="accent1">
                    <a:lumMod val="75000"/>
                  </a:schemeClr>
                </a:solidFill>
                <a:latin typeface="Arial" charset="0"/>
                <a:cs typeface="Arial" charset="0"/>
              </a:rPr>
              <a:t>Electricity consumers of the Central Energy System </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sp>
        <p:nvSpPr>
          <p:cNvPr id="7841" name="Rectangle 67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7169" name="Group 1"/>
          <p:cNvGrpSpPr>
            <a:grpSpLocks noChangeAspect="1"/>
          </p:cNvGrpSpPr>
          <p:nvPr/>
        </p:nvGrpSpPr>
        <p:grpSpPr bwMode="auto">
          <a:xfrm>
            <a:off x="152400" y="1752600"/>
            <a:ext cx="8991600" cy="2834686"/>
            <a:chOff x="-9" y="-9"/>
            <a:chExt cx="10308" cy="3249"/>
          </a:xfrm>
        </p:grpSpPr>
        <p:sp>
          <p:nvSpPr>
            <p:cNvPr id="7840" name="AutoShape 672"/>
            <p:cNvSpPr>
              <a:spLocks noChangeAspect="1" noChangeArrowheads="1" noTextEdit="1"/>
            </p:cNvSpPr>
            <p:nvPr/>
          </p:nvSpPr>
          <p:spPr bwMode="auto">
            <a:xfrm>
              <a:off x="-9" y="-9"/>
              <a:ext cx="10308" cy="3037"/>
            </a:xfrm>
            <a:prstGeom prst="rect">
              <a:avLst/>
            </a:prstGeom>
            <a:noFill/>
          </p:spPr>
          <p:txBody>
            <a:bodyPr vert="horz" wrap="square" lIns="91440" tIns="45720" rIns="91440" bIns="45720" numCol="1" anchor="t" anchorCtr="0" compatLnSpc="1">
              <a:prstTxWarp prst="textNoShape">
                <a:avLst/>
              </a:prstTxWarp>
            </a:bodyPr>
            <a:lstStyle/>
            <a:p>
              <a:endParaRPr lang="en-US" sz="2800"/>
            </a:p>
          </p:txBody>
        </p:sp>
        <p:grpSp>
          <p:nvGrpSpPr>
            <p:cNvPr id="7639" name="Group 471"/>
            <p:cNvGrpSpPr>
              <a:grpSpLocks/>
            </p:cNvGrpSpPr>
            <p:nvPr/>
          </p:nvGrpSpPr>
          <p:grpSpPr bwMode="auto">
            <a:xfrm>
              <a:off x="0" y="0"/>
              <a:ext cx="9702" cy="3028"/>
              <a:chOff x="0" y="0"/>
              <a:chExt cx="9702" cy="3028"/>
            </a:xfrm>
          </p:grpSpPr>
          <p:sp>
            <p:nvSpPr>
              <p:cNvPr id="7839" name="Rectangle 671"/>
              <p:cNvSpPr>
                <a:spLocks noChangeArrowheads="1"/>
              </p:cNvSpPr>
              <p:nvPr/>
            </p:nvSpPr>
            <p:spPr bwMode="auto">
              <a:xfrm>
                <a:off x="0" y="0"/>
                <a:ext cx="9481" cy="450"/>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838" name="Rectangle 670"/>
              <p:cNvSpPr>
                <a:spLocks noChangeArrowheads="1"/>
              </p:cNvSpPr>
              <p:nvPr/>
            </p:nvSpPr>
            <p:spPr bwMode="auto">
              <a:xfrm>
                <a:off x="0" y="2570"/>
                <a:ext cx="9481" cy="458"/>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837" name="Rectangle 669"/>
              <p:cNvSpPr>
                <a:spLocks noChangeArrowheads="1"/>
              </p:cNvSpPr>
              <p:nvPr/>
            </p:nvSpPr>
            <p:spPr bwMode="auto">
              <a:xfrm>
                <a:off x="74" y="165"/>
                <a:ext cx="0" cy="4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6" name="Rectangle 668"/>
              <p:cNvSpPr>
                <a:spLocks noChangeArrowheads="1"/>
              </p:cNvSpPr>
              <p:nvPr/>
            </p:nvSpPr>
            <p:spPr bwMode="auto">
              <a:xfrm>
                <a:off x="874" y="165"/>
                <a:ext cx="746" cy="18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Company </a:t>
                </a:r>
                <a:endParaRPr kumimoji="0" lang="en-US" sz="3600" b="0" i="0" u="none" strike="noStrike" cap="none" normalizeH="0" baseline="0" smtClean="0">
                  <a:ln>
                    <a:noFill/>
                  </a:ln>
                  <a:solidFill>
                    <a:schemeClr val="tx1"/>
                  </a:solidFill>
                  <a:effectLst/>
                  <a:latin typeface="Arial" pitchFamily="34" charset="0"/>
                  <a:cs typeface="Arial" pitchFamily="34" charset="0"/>
                </a:endParaRPr>
              </a:p>
            </p:txBody>
          </p:sp>
          <p:sp>
            <p:nvSpPr>
              <p:cNvPr id="7835" name="Rectangle 667"/>
              <p:cNvSpPr>
                <a:spLocks noChangeArrowheads="1"/>
              </p:cNvSpPr>
              <p:nvPr/>
            </p:nvSpPr>
            <p:spPr bwMode="auto">
              <a:xfrm>
                <a:off x="7973" y="165"/>
                <a:ext cx="65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Consumer</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4" name="Rectangle 666"/>
              <p:cNvSpPr>
                <a:spLocks noChangeArrowheads="1"/>
              </p:cNvSpPr>
              <p:nvPr/>
            </p:nvSpPr>
            <p:spPr bwMode="auto">
              <a:xfrm>
                <a:off x="8801" y="18"/>
                <a:ext cx="48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Energy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3" name="Rectangle 665"/>
              <p:cNvSpPr>
                <a:spLocks noChangeArrowheads="1"/>
              </p:cNvSpPr>
              <p:nvPr/>
            </p:nvSpPr>
            <p:spPr bwMode="auto">
              <a:xfrm>
                <a:off x="8782" y="165"/>
                <a:ext cx="86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consumption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2" name="Rectangle 664"/>
              <p:cNvSpPr>
                <a:spLocks noChangeArrowheads="1"/>
              </p:cNvSpPr>
              <p:nvPr/>
            </p:nvSpPr>
            <p:spPr bwMode="auto">
              <a:xfrm>
                <a:off x="8791" y="312"/>
                <a:ext cx="91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thousand kWh</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1" name="Rectangle 663"/>
              <p:cNvSpPr>
                <a:spLocks noChangeArrowheads="1"/>
              </p:cNvSpPr>
              <p:nvPr/>
            </p:nvSpPr>
            <p:spPr bwMode="auto">
              <a:xfrm>
                <a:off x="166" y="496"/>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30" name="Rectangle 662"/>
              <p:cNvSpPr>
                <a:spLocks noChangeArrowheads="1"/>
              </p:cNvSpPr>
              <p:nvPr/>
            </p:nvSpPr>
            <p:spPr bwMode="auto">
              <a:xfrm>
                <a:off x="276" y="496"/>
                <a:ext cx="5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UB EDN</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9" name="Rectangle 661"/>
              <p:cNvSpPr>
                <a:spLocks noChangeArrowheads="1"/>
              </p:cNvSpPr>
              <p:nvPr/>
            </p:nvSpPr>
            <p:spPr bwMode="auto">
              <a:xfrm>
                <a:off x="2198"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8" name="Rectangle 660"/>
              <p:cNvSpPr>
                <a:spLocks noChangeArrowheads="1"/>
              </p:cNvSpPr>
              <p:nvPr/>
            </p:nvSpPr>
            <p:spPr bwMode="auto">
              <a:xfrm>
                <a:off x="2538" y="49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160 975,0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7" name="Rectangle 659"/>
              <p:cNvSpPr>
                <a:spLocks noChangeArrowheads="1"/>
              </p:cNvSpPr>
              <p:nvPr/>
            </p:nvSpPr>
            <p:spPr bwMode="auto">
              <a:xfrm>
                <a:off x="2409"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6" name="Rectangle 658"/>
              <p:cNvSpPr>
                <a:spLocks noChangeArrowheads="1"/>
              </p:cNvSpPr>
              <p:nvPr/>
            </p:nvSpPr>
            <p:spPr bwMode="auto">
              <a:xfrm>
                <a:off x="2520"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5" name="Rectangle 657"/>
              <p:cNvSpPr>
                <a:spLocks noChangeArrowheads="1"/>
              </p:cNvSpPr>
              <p:nvPr/>
            </p:nvSpPr>
            <p:spPr bwMode="auto">
              <a:xfrm>
                <a:off x="3384"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4" name="Rectangle 656"/>
              <p:cNvSpPr>
                <a:spLocks noChangeArrowheads="1"/>
              </p:cNvSpPr>
              <p:nvPr/>
            </p:nvSpPr>
            <p:spPr bwMode="auto">
              <a:xfrm>
                <a:off x="3789" y="496"/>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72 669,0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3" name="Rectangle 655"/>
              <p:cNvSpPr>
                <a:spLocks noChangeArrowheads="1"/>
              </p:cNvSpPr>
              <p:nvPr/>
            </p:nvSpPr>
            <p:spPr bwMode="auto">
              <a:xfrm>
                <a:off x="3596" y="49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2" name="Rectangle 654"/>
              <p:cNvSpPr>
                <a:spLocks noChangeArrowheads="1"/>
              </p:cNvSpPr>
              <p:nvPr/>
            </p:nvSpPr>
            <p:spPr bwMode="auto">
              <a:xfrm>
                <a:off x="3789"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1" name="Rectangle 653"/>
              <p:cNvSpPr>
                <a:spLocks noChangeArrowheads="1"/>
              </p:cNvSpPr>
              <p:nvPr/>
            </p:nvSpPr>
            <p:spPr bwMode="auto">
              <a:xfrm>
                <a:off x="4506" y="496"/>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20" name="Rectangle 652"/>
              <p:cNvSpPr>
                <a:spLocks noChangeArrowheads="1"/>
              </p:cNvSpPr>
              <p:nvPr/>
            </p:nvSpPr>
            <p:spPr bwMode="auto">
              <a:xfrm>
                <a:off x="4911" y="49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153 664,4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9" name="Rectangle 651"/>
              <p:cNvSpPr>
                <a:spLocks noChangeArrowheads="1"/>
              </p:cNvSpPr>
              <p:nvPr/>
            </p:nvSpPr>
            <p:spPr bwMode="auto">
              <a:xfrm>
                <a:off x="4782"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8" name="Rectangle 650"/>
              <p:cNvSpPr>
                <a:spLocks noChangeArrowheads="1"/>
              </p:cNvSpPr>
              <p:nvPr/>
            </p:nvSpPr>
            <p:spPr bwMode="auto">
              <a:xfrm>
                <a:off x="4892"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7" name="Rectangle 649"/>
              <p:cNvSpPr>
                <a:spLocks noChangeArrowheads="1"/>
              </p:cNvSpPr>
              <p:nvPr/>
            </p:nvSpPr>
            <p:spPr bwMode="auto">
              <a:xfrm>
                <a:off x="5692" y="496"/>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180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6" name="Rectangle 648"/>
              <p:cNvSpPr>
                <a:spLocks noChangeArrowheads="1"/>
              </p:cNvSpPr>
              <p:nvPr/>
            </p:nvSpPr>
            <p:spPr bwMode="auto">
              <a:xfrm>
                <a:off x="6097" y="49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115 849,0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5" name="Rectangle 647"/>
              <p:cNvSpPr>
                <a:spLocks noChangeArrowheads="1"/>
              </p:cNvSpPr>
              <p:nvPr/>
            </p:nvSpPr>
            <p:spPr bwMode="auto">
              <a:xfrm>
                <a:off x="5968"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4" name="Rectangle 646"/>
              <p:cNvSpPr>
                <a:spLocks noChangeArrowheads="1"/>
              </p:cNvSpPr>
              <p:nvPr/>
            </p:nvSpPr>
            <p:spPr bwMode="auto">
              <a:xfrm>
                <a:off x="6079"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3" name="Rectangle 645"/>
              <p:cNvSpPr>
                <a:spLocks noChangeArrowheads="1"/>
              </p:cNvSpPr>
              <p:nvPr/>
            </p:nvSpPr>
            <p:spPr bwMode="auto">
              <a:xfrm>
                <a:off x="6750" y="496"/>
                <a:ext cx="36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11836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2" name="Rectangle 644"/>
              <p:cNvSpPr>
                <a:spLocks noChangeArrowheads="1"/>
              </p:cNvSpPr>
              <p:nvPr/>
            </p:nvSpPr>
            <p:spPr bwMode="auto">
              <a:xfrm>
                <a:off x="7283" y="49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471 727,2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1" name="Rectangle 643"/>
              <p:cNvSpPr>
                <a:spLocks noChangeArrowheads="1"/>
              </p:cNvSpPr>
              <p:nvPr/>
            </p:nvSpPr>
            <p:spPr bwMode="auto">
              <a:xfrm>
                <a:off x="7154" y="49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10" name="Rectangle 642"/>
              <p:cNvSpPr>
                <a:spLocks noChangeArrowheads="1"/>
              </p:cNvSpPr>
              <p:nvPr/>
            </p:nvSpPr>
            <p:spPr bwMode="auto">
              <a:xfrm>
                <a:off x="7265"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9" name="Rectangle 641"/>
              <p:cNvSpPr>
                <a:spLocks noChangeArrowheads="1"/>
              </p:cNvSpPr>
              <p:nvPr/>
            </p:nvSpPr>
            <p:spPr bwMode="auto">
              <a:xfrm>
                <a:off x="8249" y="496"/>
                <a:ext cx="36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12152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8" name="Rectangle 640"/>
              <p:cNvSpPr>
                <a:spLocks noChangeArrowheads="1"/>
              </p:cNvSpPr>
              <p:nvPr/>
            </p:nvSpPr>
            <p:spPr bwMode="auto">
              <a:xfrm>
                <a:off x="8847" y="49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974 884,7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7" name="Rectangle 639"/>
              <p:cNvSpPr>
                <a:spLocks noChangeArrowheads="1"/>
              </p:cNvSpPr>
              <p:nvPr/>
            </p:nvSpPr>
            <p:spPr bwMode="auto">
              <a:xfrm>
                <a:off x="8653" y="49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6" name="Rectangle 638"/>
              <p:cNvSpPr>
                <a:spLocks noChangeArrowheads="1"/>
              </p:cNvSpPr>
              <p:nvPr/>
            </p:nvSpPr>
            <p:spPr bwMode="auto">
              <a:xfrm>
                <a:off x="8847" y="49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5" name="Rectangle 637"/>
              <p:cNvSpPr>
                <a:spLocks noChangeArrowheads="1"/>
              </p:cNvSpPr>
              <p:nvPr/>
            </p:nvSpPr>
            <p:spPr bwMode="auto">
              <a:xfrm>
                <a:off x="166" y="679"/>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4" name="Rectangle 636"/>
              <p:cNvSpPr>
                <a:spLocks noChangeArrowheads="1"/>
              </p:cNvSpPr>
              <p:nvPr/>
            </p:nvSpPr>
            <p:spPr bwMode="auto">
              <a:xfrm>
                <a:off x="276" y="679"/>
                <a:ext cx="529"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EB EDN</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3" name="Rectangle 635"/>
              <p:cNvSpPr>
                <a:spLocks noChangeArrowheads="1"/>
              </p:cNvSpPr>
              <p:nvPr/>
            </p:nvSpPr>
            <p:spPr bwMode="auto">
              <a:xfrm>
                <a:off x="2262" y="679"/>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2" name="Rectangle 634"/>
              <p:cNvSpPr>
                <a:spLocks noChangeArrowheads="1"/>
              </p:cNvSpPr>
              <p:nvPr/>
            </p:nvSpPr>
            <p:spPr bwMode="auto">
              <a:xfrm>
                <a:off x="2538" y="679"/>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774 102,8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1" name="Rectangle 633"/>
              <p:cNvSpPr>
                <a:spLocks noChangeArrowheads="1"/>
              </p:cNvSpPr>
              <p:nvPr/>
            </p:nvSpPr>
            <p:spPr bwMode="auto">
              <a:xfrm>
                <a:off x="2409" y="679"/>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800" name="Rectangle 632"/>
              <p:cNvSpPr>
                <a:spLocks noChangeArrowheads="1"/>
              </p:cNvSpPr>
              <p:nvPr/>
            </p:nvSpPr>
            <p:spPr bwMode="auto">
              <a:xfrm>
                <a:off x="2520"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9" name="Rectangle 631"/>
              <p:cNvSpPr>
                <a:spLocks noChangeArrowheads="1"/>
              </p:cNvSpPr>
              <p:nvPr/>
            </p:nvSpPr>
            <p:spPr bwMode="auto">
              <a:xfrm>
                <a:off x="3449" y="679"/>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8" name="Rectangle 630"/>
              <p:cNvSpPr>
                <a:spLocks noChangeArrowheads="1"/>
              </p:cNvSpPr>
              <p:nvPr/>
            </p:nvSpPr>
            <p:spPr bwMode="auto">
              <a:xfrm>
                <a:off x="3853" y="679"/>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4 454,7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7" name="Rectangle 629"/>
              <p:cNvSpPr>
                <a:spLocks noChangeArrowheads="1"/>
              </p:cNvSpPr>
              <p:nvPr/>
            </p:nvSpPr>
            <p:spPr bwMode="auto">
              <a:xfrm>
                <a:off x="3596" y="679"/>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6" name="Rectangle 628"/>
              <p:cNvSpPr>
                <a:spLocks noChangeArrowheads="1"/>
              </p:cNvSpPr>
              <p:nvPr/>
            </p:nvSpPr>
            <p:spPr bwMode="auto">
              <a:xfrm>
                <a:off x="3844"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5" name="Rectangle 627"/>
              <p:cNvSpPr>
                <a:spLocks noChangeArrowheads="1"/>
              </p:cNvSpPr>
              <p:nvPr/>
            </p:nvSpPr>
            <p:spPr bwMode="auto">
              <a:xfrm>
                <a:off x="4635" y="679"/>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4" name="Rectangle 626"/>
              <p:cNvSpPr>
                <a:spLocks noChangeArrowheads="1"/>
              </p:cNvSpPr>
              <p:nvPr/>
            </p:nvSpPr>
            <p:spPr bwMode="auto">
              <a:xfrm>
                <a:off x="5039" y="679"/>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6 506,6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3" name="Rectangle 625"/>
              <p:cNvSpPr>
                <a:spLocks noChangeArrowheads="1"/>
              </p:cNvSpPr>
              <p:nvPr/>
            </p:nvSpPr>
            <p:spPr bwMode="auto">
              <a:xfrm>
                <a:off x="4782" y="679"/>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2" name="Rectangle 624"/>
              <p:cNvSpPr>
                <a:spLocks noChangeArrowheads="1"/>
              </p:cNvSpPr>
              <p:nvPr/>
            </p:nvSpPr>
            <p:spPr bwMode="auto">
              <a:xfrm>
                <a:off x="5030"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1" name="Rectangle 623"/>
              <p:cNvSpPr>
                <a:spLocks noChangeArrowheads="1"/>
              </p:cNvSpPr>
              <p:nvPr/>
            </p:nvSpPr>
            <p:spPr bwMode="auto">
              <a:xfrm>
                <a:off x="5757" y="679"/>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90" name="Rectangle 622"/>
              <p:cNvSpPr>
                <a:spLocks noChangeArrowheads="1"/>
              </p:cNvSpPr>
              <p:nvPr/>
            </p:nvSpPr>
            <p:spPr bwMode="auto">
              <a:xfrm>
                <a:off x="6226" y="679"/>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6 805,9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9" name="Rectangle 621"/>
              <p:cNvSpPr>
                <a:spLocks noChangeArrowheads="1"/>
              </p:cNvSpPr>
              <p:nvPr/>
            </p:nvSpPr>
            <p:spPr bwMode="auto">
              <a:xfrm>
                <a:off x="5968" y="679"/>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8" name="Rectangle 620"/>
              <p:cNvSpPr>
                <a:spLocks noChangeArrowheads="1"/>
              </p:cNvSpPr>
              <p:nvPr/>
            </p:nvSpPr>
            <p:spPr bwMode="auto">
              <a:xfrm>
                <a:off x="6217"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7" name="Rectangle 619"/>
              <p:cNvSpPr>
                <a:spLocks noChangeArrowheads="1"/>
              </p:cNvSpPr>
              <p:nvPr/>
            </p:nvSpPr>
            <p:spPr bwMode="auto">
              <a:xfrm>
                <a:off x="6814" y="679"/>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4429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6" name="Rectangle 618"/>
              <p:cNvSpPr>
                <a:spLocks noChangeArrowheads="1"/>
              </p:cNvSpPr>
              <p:nvPr/>
            </p:nvSpPr>
            <p:spPr bwMode="auto">
              <a:xfrm>
                <a:off x="7348" y="679"/>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52 622,5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5" name="Rectangle 617"/>
              <p:cNvSpPr>
                <a:spLocks noChangeArrowheads="1"/>
              </p:cNvSpPr>
              <p:nvPr/>
            </p:nvSpPr>
            <p:spPr bwMode="auto">
              <a:xfrm>
                <a:off x="7154" y="679"/>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4" name="Rectangle 616"/>
              <p:cNvSpPr>
                <a:spLocks noChangeArrowheads="1"/>
              </p:cNvSpPr>
              <p:nvPr/>
            </p:nvSpPr>
            <p:spPr bwMode="auto">
              <a:xfrm>
                <a:off x="7348"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3" name="Rectangle 615"/>
              <p:cNvSpPr>
                <a:spLocks noChangeArrowheads="1"/>
              </p:cNvSpPr>
              <p:nvPr/>
            </p:nvSpPr>
            <p:spPr bwMode="auto">
              <a:xfrm>
                <a:off x="8313" y="679"/>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4448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2" name="Rectangle 614"/>
              <p:cNvSpPr>
                <a:spLocks noChangeArrowheads="1"/>
              </p:cNvSpPr>
              <p:nvPr/>
            </p:nvSpPr>
            <p:spPr bwMode="auto">
              <a:xfrm>
                <a:off x="8847" y="679"/>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844 492,5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1" name="Rectangle 613"/>
              <p:cNvSpPr>
                <a:spLocks noChangeArrowheads="1"/>
              </p:cNvSpPr>
              <p:nvPr/>
            </p:nvSpPr>
            <p:spPr bwMode="auto">
              <a:xfrm>
                <a:off x="8653" y="679"/>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80" name="Rectangle 612"/>
              <p:cNvSpPr>
                <a:spLocks noChangeArrowheads="1"/>
              </p:cNvSpPr>
              <p:nvPr/>
            </p:nvSpPr>
            <p:spPr bwMode="auto">
              <a:xfrm>
                <a:off x="8847" y="679"/>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9" name="Rectangle 611"/>
              <p:cNvSpPr>
                <a:spLocks noChangeArrowheads="1"/>
              </p:cNvSpPr>
              <p:nvPr/>
            </p:nvSpPr>
            <p:spPr bwMode="auto">
              <a:xfrm>
                <a:off x="166" y="86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8" name="Rectangle 610"/>
              <p:cNvSpPr>
                <a:spLocks noChangeArrowheads="1"/>
              </p:cNvSpPr>
              <p:nvPr/>
            </p:nvSpPr>
            <p:spPr bwMode="auto">
              <a:xfrm>
                <a:off x="276" y="863"/>
                <a:ext cx="5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BN EDN</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7" name="Rectangle 609"/>
              <p:cNvSpPr>
                <a:spLocks noChangeArrowheads="1"/>
              </p:cNvSpPr>
              <p:nvPr/>
            </p:nvSpPr>
            <p:spPr bwMode="auto">
              <a:xfrm>
                <a:off x="2262" y="86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6" name="Rectangle 608"/>
              <p:cNvSpPr>
                <a:spLocks noChangeArrowheads="1"/>
              </p:cNvSpPr>
              <p:nvPr/>
            </p:nvSpPr>
            <p:spPr bwMode="auto">
              <a:xfrm>
                <a:off x="2538" y="863"/>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151 541,8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5" name="Rectangle 607"/>
              <p:cNvSpPr>
                <a:spLocks noChangeArrowheads="1"/>
              </p:cNvSpPr>
              <p:nvPr/>
            </p:nvSpPr>
            <p:spPr bwMode="auto">
              <a:xfrm>
                <a:off x="2409" y="863"/>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4" name="Rectangle 606"/>
              <p:cNvSpPr>
                <a:spLocks noChangeArrowheads="1"/>
              </p:cNvSpPr>
              <p:nvPr/>
            </p:nvSpPr>
            <p:spPr bwMode="auto">
              <a:xfrm>
                <a:off x="2520"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3" name="Rectangle 605"/>
              <p:cNvSpPr>
                <a:spLocks noChangeArrowheads="1"/>
              </p:cNvSpPr>
              <p:nvPr/>
            </p:nvSpPr>
            <p:spPr bwMode="auto">
              <a:xfrm>
                <a:off x="3449" y="86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2" name="Rectangle 604"/>
              <p:cNvSpPr>
                <a:spLocks noChangeArrowheads="1"/>
              </p:cNvSpPr>
              <p:nvPr/>
            </p:nvSpPr>
            <p:spPr bwMode="auto">
              <a:xfrm>
                <a:off x="3853" y="863"/>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3 321,3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1" name="Rectangle 603"/>
              <p:cNvSpPr>
                <a:spLocks noChangeArrowheads="1"/>
              </p:cNvSpPr>
              <p:nvPr/>
            </p:nvSpPr>
            <p:spPr bwMode="auto">
              <a:xfrm>
                <a:off x="3596" y="863"/>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70" name="Rectangle 602"/>
              <p:cNvSpPr>
                <a:spLocks noChangeArrowheads="1"/>
              </p:cNvSpPr>
              <p:nvPr/>
            </p:nvSpPr>
            <p:spPr bwMode="auto">
              <a:xfrm>
                <a:off x="3844"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9" name="Rectangle 601"/>
              <p:cNvSpPr>
                <a:spLocks noChangeArrowheads="1"/>
              </p:cNvSpPr>
              <p:nvPr/>
            </p:nvSpPr>
            <p:spPr bwMode="auto">
              <a:xfrm>
                <a:off x="4635" y="86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8" name="Rectangle 600"/>
              <p:cNvSpPr>
                <a:spLocks noChangeArrowheads="1"/>
              </p:cNvSpPr>
              <p:nvPr/>
            </p:nvSpPr>
            <p:spPr bwMode="auto">
              <a:xfrm>
                <a:off x="4975" y="863"/>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15 215,4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7" name="Rectangle 599"/>
              <p:cNvSpPr>
                <a:spLocks noChangeArrowheads="1"/>
              </p:cNvSpPr>
              <p:nvPr/>
            </p:nvSpPr>
            <p:spPr bwMode="auto">
              <a:xfrm>
                <a:off x="4782" y="863"/>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6" name="Rectangle 598"/>
              <p:cNvSpPr>
                <a:spLocks noChangeArrowheads="1"/>
              </p:cNvSpPr>
              <p:nvPr/>
            </p:nvSpPr>
            <p:spPr bwMode="auto">
              <a:xfrm>
                <a:off x="4975"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5" name="Rectangle 597"/>
              <p:cNvSpPr>
                <a:spLocks noChangeArrowheads="1"/>
              </p:cNvSpPr>
              <p:nvPr/>
            </p:nvSpPr>
            <p:spPr bwMode="auto">
              <a:xfrm>
                <a:off x="5757" y="863"/>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4" name="Rectangle 596"/>
              <p:cNvSpPr>
                <a:spLocks noChangeArrowheads="1"/>
              </p:cNvSpPr>
              <p:nvPr/>
            </p:nvSpPr>
            <p:spPr bwMode="auto">
              <a:xfrm>
                <a:off x="6226" y="863"/>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7 949,3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3" name="Rectangle 595"/>
              <p:cNvSpPr>
                <a:spLocks noChangeArrowheads="1"/>
              </p:cNvSpPr>
              <p:nvPr/>
            </p:nvSpPr>
            <p:spPr bwMode="auto">
              <a:xfrm>
                <a:off x="5968" y="863"/>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2" name="Rectangle 594"/>
              <p:cNvSpPr>
                <a:spLocks noChangeArrowheads="1"/>
              </p:cNvSpPr>
              <p:nvPr/>
            </p:nvSpPr>
            <p:spPr bwMode="auto">
              <a:xfrm>
                <a:off x="6217"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1" name="Rectangle 593"/>
              <p:cNvSpPr>
                <a:spLocks noChangeArrowheads="1"/>
              </p:cNvSpPr>
              <p:nvPr/>
            </p:nvSpPr>
            <p:spPr bwMode="auto">
              <a:xfrm>
                <a:off x="6814" y="863"/>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2526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60" name="Rectangle 592"/>
              <p:cNvSpPr>
                <a:spLocks noChangeArrowheads="1"/>
              </p:cNvSpPr>
              <p:nvPr/>
            </p:nvSpPr>
            <p:spPr bwMode="auto">
              <a:xfrm>
                <a:off x="7348" y="863"/>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35 286,3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9" name="Rectangle 591"/>
              <p:cNvSpPr>
                <a:spLocks noChangeArrowheads="1"/>
              </p:cNvSpPr>
              <p:nvPr/>
            </p:nvSpPr>
            <p:spPr bwMode="auto">
              <a:xfrm>
                <a:off x="7154" y="863"/>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8" name="Rectangle 590"/>
              <p:cNvSpPr>
                <a:spLocks noChangeArrowheads="1"/>
              </p:cNvSpPr>
              <p:nvPr/>
            </p:nvSpPr>
            <p:spPr bwMode="auto">
              <a:xfrm>
                <a:off x="7348"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7" name="Rectangle 589"/>
              <p:cNvSpPr>
                <a:spLocks noChangeArrowheads="1"/>
              </p:cNvSpPr>
              <p:nvPr/>
            </p:nvSpPr>
            <p:spPr bwMode="auto">
              <a:xfrm>
                <a:off x="8313" y="863"/>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2551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6" name="Rectangle 588"/>
              <p:cNvSpPr>
                <a:spLocks noChangeArrowheads="1"/>
              </p:cNvSpPr>
              <p:nvPr/>
            </p:nvSpPr>
            <p:spPr bwMode="auto">
              <a:xfrm>
                <a:off x="8847" y="863"/>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213 314,0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5" name="Rectangle 587"/>
              <p:cNvSpPr>
                <a:spLocks noChangeArrowheads="1"/>
              </p:cNvSpPr>
              <p:nvPr/>
            </p:nvSpPr>
            <p:spPr bwMode="auto">
              <a:xfrm>
                <a:off x="8653" y="863"/>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4" name="Rectangle 586"/>
              <p:cNvSpPr>
                <a:spLocks noChangeArrowheads="1"/>
              </p:cNvSpPr>
              <p:nvPr/>
            </p:nvSpPr>
            <p:spPr bwMode="auto">
              <a:xfrm>
                <a:off x="8847" y="86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3" name="Rectangle 585"/>
              <p:cNvSpPr>
                <a:spLocks noChangeArrowheads="1"/>
              </p:cNvSpPr>
              <p:nvPr/>
            </p:nvSpPr>
            <p:spPr bwMode="auto">
              <a:xfrm>
                <a:off x="166" y="1046"/>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2" name="Rectangle 584"/>
              <p:cNvSpPr>
                <a:spLocks noChangeArrowheads="1"/>
              </p:cNvSpPr>
              <p:nvPr/>
            </p:nvSpPr>
            <p:spPr bwMode="auto">
              <a:xfrm>
                <a:off x="276" y="1046"/>
                <a:ext cx="5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DS EDN</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1" name="Rectangle 583"/>
              <p:cNvSpPr>
                <a:spLocks noChangeArrowheads="1"/>
              </p:cNvSpPr>
              <p:nvPr/>
            </p:nvSpPr>
            <p:spPr bwMode="auto">
              <a:xfrm>
                <a:off x="2262" y="1046"/>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50" name="Rectangle 582"/>
              <p:cNvSpPr>
                <a:spLocks noChangeArrowheads="1"/>
              </p:cNvSpPr>
              <p:nvPr/>
            </p:nvSpPr>
            <p:spPr bwMode="auto">
              <a:xfrm>
                <a:off x="2538" y="104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242 738,8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9" name="Rectangle 581"/>
              <p:cNvSpPr>
                <a:spLocks noChangeArrowheads="1"/>
              </p:cNvSpPr>
              <p:nvPr/>
            </p:nvSpPr>
            <p:spPr bwMode="auto">
              <a:xfrm>
                <a:off x="2409" y="104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8" name="Rectangle 580"/>
              <p:cNvSpPr>
                <a:spLocks noChangeArrowheads="1"/>
              </p:cNvSpPr>
              <p:nvPr/>
            </p:nvSpPr>
            <p:spPr bwMode="auto">
              <a:xfrm>
                <a:off x="2520"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7" name="Rectangle 579"/>
              <p:cNvSpPr>
                <a:spLocks noChangeArrowheads="1"/>
              </p:cNvSpPr>
              <p:nvPr/>
            </p:nvSpPr>
            <p:spPr bwMode="auto">
              <a:xfrm>
                <a:off x="3449" y="1046"/>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6" name="Rectangle 578"/>
              <p:cNvSpPr>
                <a:spLocks noChangeArrowheads="1"/>
              </p:cNvSpPr>
              <p:nvPr/>
            </p:nvSpPr>
            <p:spPr bwMode="auto">
              <a:xfrm>
                <a:off x="3789" y="1046"/>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11 454,8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5" name="Rectangle 577"/>
              <p:cNvSpPr>
                <a:spLocks noChangeArrowheads="1"/>
              </p:cNvSpPr>
              <p:nvPr/>
            </p:nvSpPr>
            <p:spPr bwMode="auto">
              <a:xfrm>
                <a:off x="3596" y="104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4" name="Rectangle 576"/>
              <p:cNvSpPr>
                <a:spLocks noChangeArrowheads="1"/>
              </p:cNvSpPr>
              <p:nvPr/>
            </p:nvSpPr>
            <p:spPr bwMode="auto">
              <a:xfrm>
                <a:off x="3789"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3" name="Rectangle 575"/>
              <p:cNvSpPr>
                <a:spLocks noChangeArrowheads="1"/>
              </p:cNvSpPr>
              <p:nvPr/>
            </p:nvSpPr>
            <p:spPr bwMode="auto">
              <a:xfrm>
                <a:off x="4570" y="104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2" name="Rectangle 574"/>
              <p:cNvSpPr>
                <a:spLocks noChangeArrowheads="1"/>
              </p:cNvSpPr>
              <p:nvPr/>
            </p:nvSpPr>
            <p:spPr bwMode="auto">
              <a:xfrm>
                <a:off x="4975" y="1046"/>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29 566,5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1" name="Rectangle 573"/>
              <p:cNvSpPr>
                <a:spLocks noChangeArrowheads="1"/>
              </p:cNvSpPr>
              <p:nvPr/>
            </p:nvSpPr>
            <p:spPr bwMode="auto">
              <a:xfrm>
                <a:off x="4782" y="104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40" name="Rectangle 572"/>
              <p:cNvSpPr>
                <a:spLocks noChangeArrowheads="1"/>
              </p:cNvSpPr>
              <p:nvPr/>
            </p:nvSpPr>
            <p:spPr bwMode="auto">
              <a:xfrm>
                <a:off x="4975"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9" name="Rectangle 571"/>
              <p:cNvSpPr>
                <a:spLocks noChangeArrowheads="1"/>
              </p:cNvSpPr>
              <p:nvPr/>
            </p:nvSpPr>
            <p:spPr bwMode="auto">
              <a:xfrm>
                <a:off x="5757" y="1046"/>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8" name="Rectangle 570"/>
              <p:cNvSpPr>
                <a:spLocks noChangeArrowheads="1"/>
              </p:cNvSpPr>
              <p:nvPr/>
            </p:nvSpPr>
            <p:spPr bwMode="auto">
              <a:xfrm>
                <a:off x="6226" y="1046"/>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9 979,0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7" name="Rectangle 569"/>
              <p:cNvSpPr>
                <a:spLocks noChangeArrowheads="1"/>
              </p:cNvSpPr>
              <p:nvPr/>
            </p:nvSpPr>
            <p:spPr bwMode="auto">
              <a:xfrm>
                <a:off x="5968" y="1046"/>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6" name="Rectangle 568"/>
              <p:cNvSpPr>
                <a:spLocks noChangeArrowheads="1"/>
              </p:cNvSpPr>
              <p:nvPr/>
            </p:nvSpPr>
            <p:spPr bwMode="auto">
              <a:xfrm>
                <a:off x="6217"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5" name="Rectangle 567"/>
              <p:cNvSpPr>
                <a:spLocks noChangeArrowheads="1"/>
              </p:cNvSpPr>
              <p:nvPr/>
            </p:nvSpPr>
            <p:spPr bwMode="auto">
              <a:xfrm>
                <a:off x="6814" y="1046"/>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2613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4" name="Rectangle 566"/>
              <p:cNvSpPr>
                <a:spLocks noChangeArrowheads="1"/>
              </p:cNvSpPr>
              <p:nvPr/>
            </p:nvSpPr>
            <p:spPr bwMode="auto">
              <a:xfrm>
                <a:off x="7348" y="1046"/>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57 929,6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3" name="Rectangle 565"/>
              <p:cNvSpPr>
                <a:spLocks noChangeArrowheads="1"/>
              </p:cNvSpPr>
              <p:nvPr/>
            </p:nvSpPr>
            <p:spPr bwMode="auto">
              <a:xfrm>
                <a:off x="7154" y="104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2" name="Rectangle 564"/>
              <p:cNvSpPr>
                <a:spLocks noChangeArrowheads="1"/>
              </p:cNvSpPr>
              <p:nvPr/>
            </p:nvSpPr>
            <p:spPr bwMode="auto">
              <a:xfrm>
                <a:off x="7348"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1" name="Rectangle 563"/>
              <p:cNvSpPr>
                <a:spLocks noChangeArrowheads="1"/>
              </p:cNvSpPr>
              <p:nvPr/>
            </p:nvSpPr>
            <p:spPr bwMode="auto">
              <a:xfrm>
                <a:off x="8313" y="1046"/>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2655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30" name="Rectangle 562"/>
              <p:cNvSpPr>
                <a:spLocks noChangeArrowheads="1"/>
              </p:cNvSpPr>
              <p:nvPr/>
            </p:nvSpPr>
            <p:spPr bwMode="auto">
              <a:xfrm>
                <a:off x="8847" y="1046"/>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351 668,7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9" name="Rectangle 561"/>
              <p:cNvSpPr>
                <a:spLocks noChangeArrowheads="1"/>
              </p:cNvSpPr>
              <p:nvPr/>
            </p:nvSpPr>
            <p:spPr bwMode="auto">
              <a:xfrm>
                <a:off x="8653" y="1046"/>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8" name="Rectangle 560"/>
              <p:cNvSpPr>
                <a:spLocks noChangeArrowheads="1"/>
              </p:cNvSpPr>
              <p:nvPr/>
            </p:nvSpPr>
            <p:spPr bwMode="auto">
              <a:xfrm>
                <a:off x="8847" y="1046"/>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7" name="Rectangle 559"/>
              <p:cNvSpPr>
                <a:spLocks noChangeArrowheads="1"/>
              </p:cNvSpPr>
              <p:nvPr/>
            </p:nvSpPr>
            <p:spPr bwMode="auto">
              <a:xfrm>
                <a:off x="166" y="123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6" name="Rectangle 558"/>
              <p:cNvSpPr>
                <a:spLocks noChangeArrowheads="1"/>
              </p:cNvSpPr>
              <p:nvPr/>
            </p:nvSpPr>
            <p:spPr bwMode="auto">
              <a:xfrm>
                <a:off x="276" y="1230"/>
                <a:ext cx="139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Khuvsgul erchim suljee</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5" name="Rectangle 557"/>
              <p:cNvSpPr>
                <a:spLocks noChangeArrowheads="1"/>
              </p:cNvSpPr>
              <p:nvPr/>
            </p:nvSpPr>
            <p:spPr bwMode="auto">
              <a:xfrm>
                <a:off x="2262" y="123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4" name="Rectangle 556"/>
              <p:cNvSpPr>
                <a:spLocks noChangeArrowheads="1"/>
              </p:cNvSpPr>
              <p:nvPr/>
            </p:nvSpPr>
            <p:spPr bwMode="auto">
              <a:xfrm>
                <a:off x="2878" y="1230"/>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3" name="Rectangle 555"/>
              <p:cNvSpPr>
                <a:spLocks noChangeArrowheads="1"/>
              </p:cNvSpPr>
              <p:nvPr/>
            </p:nvSpPr>
            <p:spPr bwMode="auto">
              <a:xfrm>
                <a:off x="2409" y="1230"/>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2" name="Rectangle 554"/>
              <p:cNvSpPr>
                <a:spLocks noChangeArrowheads="1"/>
              </p:cNvSpPr>
              <p:nvPr/>
            </p:nvSpPr>
            <p:spPr bwMode="auto">
              <a:xfrm>
                <a:off x="2878"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1" name="Rectangle 553"/>
              <p:cNvSpPr>
                <a:spLocks noChangeArrowheads="1"/>
              </p:cNvSpPr>
              <p:nvPr/>
            </p:nvSpPr>
            <p:spPr bwMode="auto">
              <a:xfrm>
                <a:off x="3449" y="123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20" name="Rectangle 552"/>
              <p:cNvSpPr>
                <a:spLocks noChangeArrowheads="1"/>
              </p:cNvSpPr>
              <p:nvPr/>
            </p:nvSpPr>
            <p:spPr bwMode="auto">
              <a:xfrm>
                <a:off x="4065" y="1230"/>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9" name="Rectangle 551"/>
              <p:cNvSpPr>
                <a:spLocks noChangeArrowheads="1"/>
              </p:cNvSpPr>
              <p:nvPr/>
            </p:nvSpPr>
            <p:spPr bwMode="auto">
              <a:xfrm>
                <a:off x="3596" y="1230"/>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8" name="Rectangle 550"/>
              <p:cNvSpPr>
                <a:spLocks noChangeArrowheads="1"/>
              </p:cNvSpPr>
              <p:nvPr/>
            </p:nvSpPr>
            <p:spPr bwMode="auto">
              <a:xfrm>
                <a:off x="4065"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7" name="Rectangle 549"/>
              <p:cNvSpPr>
                <a:spLocks noChangeArrowheads="1"/>
              </p:cNvSpPr>
              <p:nvPr/>
            </p:nvSpPr>
            <p:spPr bwMode="auto">
              <a:xfrm>
                <a:off x="4635" y="123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6" name="Rectangle 548"/>
              <p:cNvSpPr>
                <a:spLocks noChangeArrowheads="1"/>
              </p:cNvSpPr>
              <p:nvPr/>
            </p:nvSpPr>
            <p:spPr bwMode="auto">
              <a:xfrm>
                <a:off x="5251" y="1230"/>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5" name="Rectangle 547"/>
              <p:cNvSpPr>
                <a:spLocks noChangeArrowheads="1"/>
              </p:cNvSpPr>
              <p:nvPr/>
            </p:nvSpPr>
            <p:spPr bwMode="auto">
              <a:xfrm>
                <a:off x="4782" y="1230"/>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4" name="Rectangle 546"/>
              <p:cNvSpPr>
                <a:spLocks noChangeArrowheads="1"/>
              </p:cNvSpPr>
              <p:nvPr/>
            </p:nvSpPr>
            <p:spPr bwMode="auto">
              <a:xfrm>
                <a:off x="5251"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3" name="Rectangle 545"/>
              <p:cNvSpPr>
                <a:spLocks noChangeArrowheads="1"/>
              </p:cNvSpPr>
              <p:nvPr/>
            </p:nvSpPr>
            <p:spPr bwMode="auto">
              <a:xfrm>
                <a:off x="5821" y="123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2" name="Rectangle 544"/>
              <p:cNvSpPr>
                <a:spLocks noChangeArrowheads="1"/>
              </p:cNvSpPr>
              <p:nvPr/>
            </p:nvSpPr>
            <p:spPr bwMode="auto">
              <a:xfrm>
                <a:off x="6226" y="123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2 302,1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1" name="Rectangle 543"/>
              <p:cNvSpPr>
                <a:spLocks noChangeArrowheads="1"/>
              </p:cNvSpPr>
              <p:nvPr/>
            </p:nvSpPr>
            <p:spPr bwMode="auto">
              <a:xfrm>
                <a:off x="5968" y="123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10" name="Rectangle 542"/>
              <p:cNvSpPr>
                <a:spLocks noChangeArrowheads="1"/>
              </p:cNvSpPr>
              <p:nvPr/>
            </p:nvSpPr>
            <p:spPr bwMode="auto">
              <a:xfrm>
                <a:off x="6217"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9" name="Rectangle 541"/>
              <p:cNvSpPr>
                <a:spLocks noChangeArrowheads="1"/>
              </p:cNvSpPr>
              <p:nvPr/>
            </p:nvSpPr>
            <p:spPr bwMode="auto">
              <a:xfrm>
                <a:off x="6814" y="1230"/>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1327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8" name="Rectangle 540"/>
              <p:cNvSpPr>
                <a:spLocks noChangeArrowheads="1"/>
              </p:cNvSpPr>
              <p:nvPr/>
            </p:nvSpPr>
            <p:spPr bwMode="auto">
              <a:xfrm>
                <a:off x="7412" y="123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7 289,1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7" name="Rectangle 539"/>
              <p:cNvSpPr>
                <a:spLocks noChangeArrowheads="1"/>
              </p:cNvSpPr>
              <p:nvPr/>
            </p:nvSpPr>
            <p:spPr bwMode="auto">
              <a:xfrm>
                <a:off x="7154" y="123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6" name="Rectangle 538"/>
              <p:cNvSpPr>
                <a:spLocks noChangeArrowheads="1"/>
              </p:cNvSpPr>
              <p:nvPr/>
            </p:nvSpPr>
            <p:spPr bwMode="auto">
              <a:xfrm>
                <a:off x="7403"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5" name="Rectangle 537"/>
              <p:cNvSpPr>
                <a:spLocks noChangeArrowheads="1"/>
              </p:cNvSpPr>
              <p:nvPr/>
            </p:nvSpPr>
            <p:spPr bwMode="auto">
              <a:xfrm>
                <a:off x="8313" y="1230"/>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1330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4" name="Rectangle 536"/>
              <p:cNvSpPr>
                <a:spLocks noChangeArrowheads="1"/>
              </p:cNvSpPr>
              <p:nvPr/>
            </p:nvSpPr>
            <p:spPr bwMode="auto">
              <a:xfrm>
                <a:off x="8975" y="123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9 591,2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3" name="Rectangle 535"/>
              <p:cNvSpPr>
                <a:spLocks noChangeArrowheads="1"/>
              </p:cNvSpPr>
              <p:nvPr/>
            </p:nvSpPr>
            <p:spPr bwMode="auto">
              <a:xfrm>
                <a:off x="8653" y="1230"/>
                <a:ext cx="40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2" name="Rectangle 534"/>
              <p:cNvSpPr>
                <a:spLocks noChangeArrowheads="1"/>
              </p:cNvSpPr>
              <p:nvPr/>
            </p:nvSpPr>
            <p:spPr bwMode="auto">
              <a:xfrm>
                <a:off x="8957" y="123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1" name="Rectangle 533"/>
              <p:cNvSpPr>
                <a:spLocks noChangeArrowheads="1"/>
              </p:cNvSpPr>
              <p:nvPr/>
            </p:nvSpPr>
            <p:spPr bwMode="auto">
              <a:xfrm>
                <a:off x="166" y="141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700" name="Rectangle 532"/>
              <p:cNvSpPr>
                <a:spLocks noChangeArrowheads="1"/>
              </p:cNvSpPr>
              <p:nvPr/>
            </p:nvSpPr>
            <p:spPr bwMode="auto">
              <a:xfrm>
                <a:off x="276" y="1413"/>
                <a:ext cx="1742"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Bayankhongor erchim suljee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9" name="Rectangle 531"/>
              <p:cNvSpPr>
                <a:spLocks noChangeArrowheads="1"/>
              </p:cNvSpPr>
              <p:nvPr/>
            </p:nvSpPr>
            <p:spPr bwMode="auto">
              <a:xfrm>
                <a:off x="2262" y="141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8" name="Rectangle 530"/>
              <p:cNvSpPr>
                <a:spLocks noChangeArrowheads="1"/>
              </p:cNvSpPr>
              <p:nvPr/>
            </p:nvSpPr>
            <p:spPr bwMode="auto">
              <a:xfrm>
                <a:off x="2878" y="1413"/>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7" name="Rectangle 529"/>
              <p:cNvSpPr>
                <a:spLocks noChangeArrowheads="1"/>
              </p:cNvSpPr>
              <p:nvPr/>
            </p:nvSpPr>
            <p:spPr bwMode="auto">
              <a:xfrm>
                <a:off x="2409" y="1413"/>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6" name="Rectangle 528"/>
              <p:cNvSpPr>
                <a:spLocks noChangeArrowheads="1"/>
              </p:cNvSpPr>
              <p:nvPr/>
            </p:nvSpPr>
            <p:spPr bwMode="auto">
              <a:xfrm>
                <a:off x="2878"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5" name="Rectangle 527"/>
              <p:cNvSpPr>
                <a:spLocks noChangeArrowheads="1"/>
              </p:cNvSpPr>
              <p:nvPr/>
            </p:nvSpPr>
            <p:spPr bwMode="auto">
              <a:xfrm>
                <a:off x="3449" y="141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4" name="Rectangle 526"/>
              <p:cNvSpPr>
                <a:spLocks noChangeArrowheads="1"/>
              </p:cNvSpPr>
              <p:nvPr/>
            </p:nvSpPr>
            <p:spPr bwMode="auto">
              <a:xfrm>
                <a:off x="4065" y="1413"/>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3" name="Rectangle 525"/>
              <p:cNvSpPr>
                <a:spLocks noChangeArrowheads="1"/>
              </p:cNvSpPr>
              <p:nvPr/>
            </p:nvSpPr>
            <p:spPr bwMode="auto">
              <a:xfrm>
                <a:off x="3596" y="1413"/>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2" name="Rectangle 524"/>
              <p:cNvSpPr>
                <a:spLocks noChangeArrowheads="1"/>
              </p:cNvSpPr>
              <p:nvPr/>
            </p:nvSpPr>
            <p:spPr bwMode="auto">
              <a:xfrm>
                <a:off x="4065"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1" name="Rectangle 523"/>
              <p:cNvSpPr>
                <a:spLocks noChangeArrowheads="1"/>
              </p:cNvSpPr>
              <p:nvPr/>
            </p:nvSpPr>
            <p:spPr bwMode="auto">
              <a:xfrm>
                <a:off x="4635" y="141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90" name="Rectangle 522"/>
              <p:cNvSpPr>
                <a:spLocks noChangeArrowheads="1"/>
              </p:cNvSpPr>
              <p:nvPr/>
            </p:nvSpPr>
            <p:spPr bwMode="auto">
              <a:xfrm>
                <a:off x="5251" y="1413"/>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9" name="Rectangle 521"/>
              <p:cNvSpPr>
                <a:spLocks noChangeArrowheads="1"/>
              </p:cNvSpPr>
              <p:nvPr/>
            </p:nvSpPr>
            <p:spPr bwMode="auto">
              <a:xfrm>
                <a:off x="4782" y="1413"/>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8" name="Rectangle 520"/>
              <p:cNvSpPr>
                <a:spLocks noChangeArrowheads="1"/>
              </p:cNvSpPr>
              <p:nvPr/>
            </p:nvSpPr>
            <p:spPr bwMode="auto">
              <a:xfrm>
                <a:off x="5251"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7" name="Rectangle 519"/>
              <p:cNvSpPr>
                <a:spLocks noChangeArrowheads="1"/>
              </p:cNvSpPr>
              <p:nvPr/>
            </p:nvSpPr>
            <p:spPr bwMode="auto">
              <a:xfrm>
                <a:off x="5821" y="1413"/>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6" name="Rectangle 518"/>
              <p:cNvSpPr>
                <a:spLocks noChangeArrowheads="1"/>
              </p:cNvSpPr>
              <p:nvPr/>
            </p:nvSpPr>
            <p:spPr bwMode="auto">
              <a:xfrm>
                <a:off x="6318" y="1413"/>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663,9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5" name="Rectangle 517"/>
              <p:cNvSpPr>
                <a:spLocks noChangeArrowheads="1"/>
              </p:cNvSpPr>
              <p:nvPr/>
            </p:nvSpPr>
            <p:spPr bwMode="auto">
              <a:xfrm>
                <a:off x="5968" y="1413"/>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4" name="Rectangle 516"/>
              <p:cNvSpPr>
                <a:spLocks noChangeArrowheads="1"/>
              </p:cNvSpPr>
              <p:nvPr/>
            </p:nvSpPr>
            <p:spPr bwMode="auto">
              <a:xfrm>
                <a:off x="6299"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3" name="Rectangle 515"/>
              <p:cNvSpPr>
                <a:spLocks noChangeArrowheads="1"/>
              </p:cNvSpPr>
              <p:nvPr/>
            </p:nvSpPr>
            <p:spPr bwMode="auto">
              <a:xfrm>
                <a:off x="6879" y="1413"/>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692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2" name="Rectangle 514"/>
              <p:cNvSpPr>
                <a:spLocks noChangeArrowheads="1"/>
              </p:cNvSpPr>
              <p:nvPr/>
            </p:nvSpPr>
            <p:spPr bwMode="auto">
              <a:xfrm>
                <a:off x="7412" y="1413"/>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5 869,4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1" name="Rectangle 513"/>
              <p:cNvSpPr>
                <a:spLocks noChangeArrowheads="1"/>
              </p:cNvSpPr>
              <p:nvPr/>
            </p:nvSpPr>
            <p:spPr bwMode="auto">
              <a:xfrm>
                <a:off x="7154" y="1413"/>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80" name="Rectangle 512"/>
              <p:cNvSpPr>
                <a:spLocks noChangeArrowheads="1"/>
              </p:cNvSpPr>
              <p:nvPr/>
            </p:nvSpPr>
            <p:spPr bwMode="auto">
              <a:xfrm>
                <a:off x="7403"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9" name="Rectangle 511"/>
              <p:cNvSpPr>
                <a:spLocks noChangeArrowheads="1"/>
              </p:cNvSpPr>
              <p:nvPr/>
            </p:nvSpPr>
            <p:spPr bwMode="auto">
              <a:xfrm>
                <a:off x="8378" y="1413"/>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693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8" name="Rectangle 510"/>
              <p:cNvSpPr>
                <a:spLocks noChangeArrowheads="1"/>
              </p:cNvSpPr>
              <p:nvPr/>
            </p:nvSpPr>
            <p:spPr bwMode="auto">
              <a:xfrm>
                <a:off x="8975" y="1413"/>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6 533,3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7" name="Rectangle 509"/>
              <p:cNvSpPr>
                <a:spLocks noChangeArrowheads="1"/>
              </p:cNvSpPr>
              <p:nvPr/>
            </p:nvSpPr>
            <p:spPr bwMode="auto">
              <a:xfrm>
                <a:off x="8653" y="1413"/>
                <a:ext cx="40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6" name="Rectangle 508"/>
              <p:cNvSpPr>
                <a:spLocks noChangeArrowheads="1"/>
              </p:cNvSpPr>
              <p:nvPr/>
            </p:nvSpPr>
            <p:spPr bwMode="auto">
              <a:xfrm>
                <a:off x="8957" y="1413"/>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5" name="Rectangle 507"/>
              <p:cNvSpPr>
                <a:spLocks noChangeArrowheads="1"/>
              </p:cNvSpPr>
              <p:nvPr/>
            </p:nvSpPr>
            <p:spPr bwMode="auto">
              <a:xfrm>
                <a:off x="166"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4" name="Rectangle 506"/>
              <p:cNvSpPr>
                <a:spLocks noChangeArrowheads="1"/>
              </p:cNvSpPr>
              <p:nvPr/>
            </p:nvSpPr>
            <p:spPr bwMode="auto">
              <a:xfrm>
                <a:off x="276" y="1597"/>
                <a:ext cx="382"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Nolgo</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3" name="Rectangle 505"/>
              <p:cNvSpPr>
                <a:spLocks noChangeArrowheads="1"/>
              </p:cNvSpPr>
              <p:nvPr/>
            </p:nvSpPr>
            <p:spPr bwMode="auto">
              <a:xfrm>
                <a:off x="2262"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2" name="Rectangle 504"/>
              <p:cNvSpPr>
                <a:spLocks noChangeArrowheads="1"/>
              </p:cNvSpPr>
              <p:nvPr/>
            </p:nvSpPr>
            <p:spPr bwMode="auto">
              <a:xfrm>
                <a:off x="2878" y="1597"/>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1" name="Rectangle 503"/>
              <p:cNvSpPr>
                <a:spLocks noChangeArrowheads="1"/>
              </p:cNvSpPr>
              <p:nvPr/>
            </p:nvSpPr>
            <p:spPr bwMode="auto">
              <a:xfrm>
                <a:off x="2409" y="1597"/>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70" name="Rectangle 502"/>
              <p:cNvSpPr>
                <a:spLocks noChangeArrowheads="1"/>
              </p:cNvSpPr>
              <p:nvPr/>
            </p:nvSpPr>
            <p:spPr bwMode="auto">
              <a:xfrm>
                <a:off x="2878"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9" name="Rectangle 501"/>
              <p:cNvSpPr>
                <a:spLocks noChangeArrowheads="1"/>
              </p:cNvSpPr>
              <p:nvPr/>
            </p:nvSpPr>
            <p:spPr bwMode="auto">
              <a:xfrm>
                <a:off x="3449"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8" name="Rectangle 500"/>
              <p:cNvSpPr>
                <a:spLocks noChangeArrowheads="1"/>
              </p:cNvSpPr>
              <p:nvPr/>
            </p:nvSpPr>
            <p:spPr bwMode="auto">
              <a:xfrm>
                <a:off x="4065" y="1597"/>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7" name="Rectangle 499"/>
              <p:cNvSpPr>
                <a:spLocks noChangeArrowheads="1"/>
              </p:cNvSpPr>
              <p:nvPr/>
            </p:nvSpPr>
            <p:spPr bwMode="auto">
              <a:xfrm>
                <a:off x="3596" y="1597"/>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6" name="Rectangle 498"/>
              <p:cNvSpPr>
                <a:spLocks noChangeArrowheads="1"/>
              </p:cNvSpPr>
              <p:nvPr/>
            </p:nvSpPr>
            <p:spPr bwMode="auto">
              <a:xfrm>
                <a:off x="4065"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5" name="Rectangle 497"/>
              <p:cNvSpPr>
                <a:spLocks noChangeArrowheads="1"/>
              </p:cNvSpPr>
              <p:nvPr/>
            </p:nvSpPr>
            <p:spPr bwMode="auto">
              <a:xfrm>
                <a:off x="4635"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4" name="Rectangle 496"/>
              <p:cNvSpPr>
                <a:spLocks noChangeArrowheads="1"/>
              </p:cNvSpPr>
              <p:nvPr/>
            </p:nvSpPr>
            <p:spPr bwMode="auto">
              <a:xfrm>
                <a:off x="5251" y="1597"/>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3" name="Rectangle 495"/>
              <p:cNvSpPr>
                <a:spLocks noChangeArrowheads="1"/>
              </p:cNvSpPr>
              <p:nvPr/>
            </p:nvSpPr>
            <p:spPr bwMode="auto">
              <a:xfrm>
                <a:off x="4782" y="1597"/>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2" name="Rectangle 494"/>
              <p:cNvSpPr>
                <a:spLocks noChangeArrowheads="1"/>
              </p:cNvSpPr>
              <p:nvPr/>
            </p:nvSpPr>
            <p:spPr bwMode="auto">
              <a:xfrm>
                <a:off x="5251"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1" name="Rectangle 493"/>
              <p:cNvSpPr>
                <a:spLocks noChangeArrowheads="1"/>
              </p:cNvSpPr>
              <p:nvPr/>
            </p:nvSpPr>
            <p:spPr bwMode="auto">
              <a:xfrm>
                <a:off x="5821"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60" name="Rectangle 492"/>
              <p:cNvSpPr>
                <a:spLocks noChangeArrowheads="1"/>
              </p:cNvSpPr>
              <p:nvPr/>
            </p:nvSpPr>
            <p:spPr bwMode="auto">
              <a:xfrm>
                <a:off x="6226" y="1597"/>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2 302,1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9" name="Rectangle 491"/>
              <p:cNvSpPr>
                <a:spLocks noChangeArrowheads="1"/>
              </p:cNvSpPr>
              <p:nvPr/>
            </p:nvSpPr>
            <p:spPr bwMode="auto">
              <a:xfrm>
                <a:off x="5968" y="1597"/>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8" name="Rectangle 490"/>
              <p:cNvSpPr>
                <a:spLocks noChangeArrowheads="1"/>
              </p:cNvSpPr>
              <p:nvPr/>
            </p:nvSpPr>
            <p:spPr bwMode="auto">
              <a:xfrm>
                <a:off x="6217"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7" name="Rectangle 489"/>
              <p:cNvSpPr>
                <a:spLocks noChangeArrowheads="1"/>
              </p:cNvSpPr>
              <p:nvPr/>
            </p:nvSpPr>
            <p:spPr bwMode="auto">
              <a:xfrm>
                <a:off x="7007" y="159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6" name="Rectangle 488"/>
              <p:cNvSpPr>
                <a:spLocks noChangeArrowheads="1"/>
              </p:cNvSpPr>
              <p:nvPr/>
            </p:nvSpPr>
            <p:spPr bwMode="auto">
              <a:xfrm>
                <a:off x="7412" y="1597"/>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7 289,1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5" name="Rectangle 487"/>
              <p:cNvSpPr>
                <a:spLocks noChangeArrowheads="1"/>
              </p:cNvSpPr>
              <p:nvPr/>
            </p:nvSpPr>
            <p:spPr bwMode="auto">
              <a:xfrm>
                <a:off x="7154" y="1597"/>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4" name="Rectangle 486"/>
              <p:cNvSpPr>
                <a:spLocks noChangeArrowheads="1"/>
              </p:cNvSpPr>
              <p:nvPr/>
            </p:nvSpPr>
            <p:spPr bwMode="auto">
              <a:xfrm>
                <a:off x="7403"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3" name="Rectangle 485"/>
              <p:cNvSpPr>
                <a:spLocks noChangeArrowheads="1"/>
              </p:cNvSpPr>
              <p:nvPr/>
            </p:nvSpPr>
            <p:spPr bwMode="auto">
              <a:xfrm>
                <a:off x="8442" y="1597"/>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2" name="Rectangle 484"/>
              <p:cNvSpPr>
                <a:spLocks noChangeArrowheads="1"/>
              </p:cNvSpPr>
              <p:nvPr/>
            </p:nvSpPr>
            <p:spPr bwMode="auto">
              <a:xfrm>
                <a:off x="8975" y="1597"/>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9 591,2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1" name="Rectangle 483"/>
              <p:cNvSpPr>
                <a:spLocks noChangeArrowheads="1"/>
              </p:cNvSpPr>
              <p:nvPr/>
            </p:nvSpPr>
            <p:spPr bwMode="auto">
              <a:xfrm>
                <a:off x="8653" y="1597"/>
                <a:ext cx="40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50" name="Rectangle 482"/>
              <p:cNvSpPr>
                <a:spLocks noChangeArrowheads="1"/>
              </p:cNvSpPr>
              <p:nvPr/>
            </p:nvSpPr>
            <p:spPr bwMode="auto">
              <a:xfrm>
                <a:off x="8957" y="159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9" name="Rectangle 481"/>
              <p:cNvSpPr>
                <a:spLocks noChangeArrowheads="1"/>
              </p:cNvSpPr>
              <p:nvPr/>
            </p:nvSpPr>
            <p:spPr bwMode="auto">
              <a:xfrm>
                <a:off x="166" y="178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8" name="Rectangle 480"/>
              <p:cNvSpPr>
                <a:spLocks noChangeArrowheads="1"/>
              </p:cNvSpPr>
              <p:nvPr/>
            </p:nvSpPr>
            <p:spPr bwMode="auto">
              <a:xfrm>
                <a:off x="276" y="1780"/>
                <a:ext cx="133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Erchim tugeekh suljee</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7" name="Rectangle 479"/>
              <p:cNvSpPr>
                <a:spLocks noChangeArrowheads="1"/>
              </p:cNvSpPr>
              <p:nvPr/>
            </p:nvSpPr>
            <p:spPr bwMode="auto">
              <a:xfrm>
                <a:off x="2262" y="178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6" name="Rectangle 478"/>
              <p:cNvSpPr>
                <a:spLocks noChangeArrowheads="1"/>
              </p:cNvSpPr>
              <p:nvPr/>
            </p:nvSpPr>
            <p:spPr bwMode="auto">
              <a:xfrm>
                <a:off x="2667" y="178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6 553,0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5" name="Rectangle 477"/>
              <p:cNvSpPr>
                <a:spLocks noChangeArrowheads="1"/>
              </p:cNvSpPr>
              <p:nvPr/>
            </p:nvSpPr>
            <p:spPr bwMode="auto">
              <a:xfrm>
                <a:off x="2409" y="178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4" name="Rectangle 476"/>
              <p:cNvSpPr>
                <a:spLocks noChangeArrowheads="1"/>
              </p:cNvSpPr>
              <p:nvPr/>
            </p:nvSpPr>
            <p:spPr bwMode="auto">
              <a:xfrm>
                <a:off x="2658"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3" name="Rectangle 475"/>
              <p:cNvSpPr>
                <a:spLocks noChangeArrowheads="1"/>
              </p:cNvSpPr>
              <p:nvPr/>
            </p:nvSpPr>
            <p:spPr bwMode="auto">
              <a:xfrm>
                <a:off x="3449" y="178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2" name="Rectangle 474"/>
              <p:cNvSpPr>
                <a:spLocks noChangeArrowheads="1"/>
              </p:cNvSpPr>
              <p:nvPr/>
            </p:nvSpPr>
            <p:spPr bwMode="auto">
              <a:xfrm>
                <a:off x="3789" y="1780"/>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10 833,3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1" name="Rectangle 473"/>
              <p:cNvSpPr>
                <a:spLocks noChangeArrowheads="1"/>
              </p:cNvSpPr>
              <p:nvPr/>
            </p:nvSpPr>
            <p:spPr bwMode="auto">
              <a:xfrm>
                <a:off x="3596" y="1780"/>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40" name="Rectangle 472"/>
              <p:cNvSpPr>
                <a:spLocks noChangeArrowheads="1"/>
              </p:cNvSpPr>
              <p:nvPr/>
            </p:nvSpPr>
            <p:spPr bwMode="auto">
              <a:xfrm>
                <a:off x="3789"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7438" name="Group 270"/>
            <p:cNvGrpSpPr>
              <a:grpSpLocks/>
            </p:cNvGrpSpPr>
            <p:nvPr/>
          </p:nvGrpSpPr>
          <p:grpSpPr bwMode="auto">
            <a:xfrm>
              <a:off x="0" y="-9"/>
              <a:ext cx="9481" cy="3249"/>
              <a:chOff x="0" y="-9"/>
              <a:chExt cx="9481" cy="3249"/>
            </a:xfrm>
          </p:grpSpPr>
          <p:sp>
            <p:nvSpPr>
              <p:cNvPr id="7638" name="Rectangle 470"/>
              <p:cNvSpPr>
                <a:spLocks noChangeArrowheads="1"/>
              </p:cNvSpPr>
              <p:nvPr/>
            </p:nvSpPr>
            <p:spPr bwMode="auto">
              <a:xfrm>
                <a:off x="4635" y="178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7" name="Rectangle 469"/>
              <p:cNvSpPr>
                <a:spLocks noChangeArrowheads="1"/>
              </p:cNvSpPr>
              <p:nvPr/>
            </p:nvSpPr>
            <p:spPr bwMode="auto">
              <a:xfrm>
                <a:off x="5039" y="178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5 217,5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6" name="Rectangle 468"/>
              <p:cNvSpPr>
                <a:spLocks noChangeArrowheads="1"/>
              </p:cNvSpPr>
              <p:nvPr/>
            </p:nvSpPr>
            <p:spPr bwMode="auto">
              <a:xfrm>
                <a:off x="4782" y="178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5" name="Rectangle 467"/>
              <p:cNvSpPr>
                <a:spLocks noChangeArrowheads="1"/>
              </p:cNvSpPr>
              <p:nvPr/>
            </p:nvSpPr>
            <p:spPr bwMode="auto">
              <a:xfrm>
                <a:off x="5030"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4" name="Rectangle 466"/>
              <p:cNvSpPr>
                <a:spLocks noChangeArrowheads="1"/>
              </p:cNvSpPr>
              <p:nvPr/>
            </p:nvSpPr>
            <p:spPr bwMode="auto">
              <a:xfrm>
                <a:off x="5821" y="1780"/>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3" name="Rectangle 465"/>
              <p:cNvSpPr>
                <a:spLocks noChangeArrowheads="1"/>
              </p:cNvSpPr>
              <p:nvPr/>
            </p:nvSpPr>
            <p:spPr bwMode="auto">
              <a:xfrm>
                <a:off x="6437" y="1780"/>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2" name="Rectangle 464"/>
              <p:cNvSpPr>
                <a:spLocks noChangeArrowheads="1"/>
              </p:cNvSpPr>
              <p:nvPr/>
            </p:nvSpPr>
            <p:spPr bwMode="auto">
              <a:xfrm>
                <a:off x="5968" y="1780"/>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1" name="Rectangle 463"/>
              <p:cNvSpPr>
                <a:spLocks noChangeArrowheads="1"/>
              </p:cNvSpPr>
              <p:nvPr/>
            </p:nvSpPr>
            <p:spPr bwMode="auto">
              <a:xfrm>
                <a:off x="6437"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30" name="Rectangle 462"/>
              <p:cNvSpPr>
                <a:spLocks noChangeArrowheads="1"/>
              </p:cNvSpPr>
              <p:nvPr/>
            </p:nvSpPr>
            <p:spPr bwMode="auto">
              <a:xfrm>
                <a:off x="6943" y="1780"/>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9" name="Rectangle 461"/>
              <p:cNvSpPr>
                <a:spLocks noChangeArrowheads="1"/>
              </p:cNvSpPr>
              <p:nvPr/>
            </p:nvSpPr>
            <p:spPr bwMode="auto">
              <a:xfrm>
                <a:off x="7504" y="178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715,6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8" name="Rectangle 460"/>
              <p:cNvSpPr>
                <a:spLocks noChangeArrowheads="1"/>
              </p:cNvSpPr>
              <p:nvPr/>
            </p:nvSpPr>
            <p:spPr bwMode="auto">
              <a:xfrm>
                <a:off x="7154" y="1780"/>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7" name="Rectangle 459"/>
              <p:cNvSpPr>
                <a:spLocks noChangeArrowheads="1"/>
              </p:cNvSpPr>
              <p:nvPr/>
            </p:nvSpPr>
            <p:spPr bwMode="auto">
              <a:xfrm>
                <a:off x="7486"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6" name="Rectangle 458"/>
              <p:cNvSpPr>
                <a:spLocks noChangeArrowheads="1"/>
              </p:cNvSpPr>
              <p:nvPr/>
            </p:nvSpPr>
            <p:spPr bwMode="auto">
              <a:xfrm>
                <a:off x="8442" y="1780"/>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5" name="Rectangle 457"/>
              <p:cNvSpPr>
                <a:spLocks noChangeArrowheads="1"/>
              </p:cNvSpPr>
              <p:nvPr/>
            </p:nvSpPr>
            <p:spPr bwMode="auto">
              <a:xfrm>
                <a:off x="8911" y="1780"/>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23 319,4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4" name="Rectangle 456"/>
              <p:cNvSpPr>
                <a:spLocks noChangeArrowheads="1"/>
              </p:cNvSpPr>
              <p:nvPr/>
            </p:nvSpPr>
            <p:spPr bwMode="auto">
              <a:xfrm>
                <a:off x="8653" y="1780"/>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3" name="Rectangle 455"/>
              <p:cNvSpPr>
                <a:spLocks noChangeArrowheads="1"/>
              </p:cNvSpPr>
              <p:nvPr/>
            </p:nvSpPr>
            <p:spPr bwMode="auto">
              <a:xfrm>
                <a:off x="8902" y="1780"/>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2" name="Rectangle 454"/>
              <p:cNvSpPr>
                <a:spLocks noChangeArrowheads="1"/>
              </p:cNvSpPr>
              <p:nvPr/>
            </p:nvSpPr>
            <p:spPr bwMode="auto">
              <a:xfrm>
                <a:off x="166" y="1964"/>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1" name="Rectangle 453"/>
              <p:cNvSpPr>
                <a:spLocks noChangeArrowheads="1"/>
              </p:cNvSpPr>
              <p:nvPr/>
            </p:nvSpPr>
            <p:spPr bwMode="auto">
              <a:xfrm>
                <a:off x="276" y="1964"/>
                <a:ext cx="970"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Erdenet amidral</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20" name="Rectangle 452"/>
              <p:cNvSpPr>
                <a:spLocks noChangeArrowheads="1"/>
              </p:cNvSpPr>
              <p:nvPr/>
            </p:nvSpPr>
            <p:spPr bwMode="auto">
              <a:xfrm>
                <a:off x="2262" y="1964"/>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9" name="Rectangle 451"/>
              <p:cNvSpPr>
                <a:spLocks noChangeArrowheads="1"/>
              </p:cNvSpPr>
              <p:nvPr/>
            </p:nvSpPr>
            <p:spPr bwMode="auto">
              <a:xfrm>
                <a:off x="2878" y="1964"/>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8" name="Rectangle 450"/>
              <p:cNvSpPr>
                <a:spLocks noChangeArrowheads="1"/>
              </p:cNvSpPr>
              <p:nvPr/>
            </p:nvSpPr>
            <p:spPr bwMode="auto">
              <a:xfrm>
                <a:off x="2409" y="1964"/>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7" name="Rectangle 449"/>
              <p:cNvSpPr>
                <a:spLocks noChangeArrowheads="1"/>
              </p:cNvSpPr>
              <p:nvPr/>
            </p:nvSpPr>
            <p:spPr bwMode="auto">
              <a:xfrm>
                <a:off x="2878"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6" name="Rectangle 448"/>
              <p:cNvSpPr>
                <a:spLocks noChangeArrowheads="1"/>
              </p:cNvSpPr>
              <p:nvPr/>
            </p:nvSpPr>
            <p:spPr bwMode="auto">
              <a:xfrm>
                <a:off x="3449" y="1964"/>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5" name="Rectangle 447"/>
              <p:cNvSpPr>
                <a:spLocks noChangeArrowheads="1"/>
              </p:cNvSpPr>
              <p:nvPr/>
            </p:nvSpPr>
            <p:spPr bwMode="auto">
              <a:xfrm>
                <a:off x="4065" y="1964"/>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4" name="Rectangle 446"/>
              <p:cNvSpPr>
                <a:spLocks noChangeArrowheads="1"/>
              </p:cNvSpPr>
              <p:nvPr/>
            </p:nvSpPr>
            <p:spPr bwMode="auto">
              <a:xfrm>
                <a:off x="3596" y="1964"/>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3" name="Rectangle 445"/>
              <p:cNvSpPr>
                <a:spLocks noChangeArrowheads="1"/>
              </p:cNvSpPr>
              <p:nvPr/>
            </p:nvSpPr>
            <p:spPr bwMode="auto">
              <a:xfrm>
                <a:off x="4065"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2" name="Rectangle 444"/>
              <p:cNvSpPr>
                <a:spLocks noChangeArrowheads="1"/>
              </p:cNvSpPr>
              <p:nvPr/>
            </p:nvSpPr>
            <p:spPr bwMode="auto">
              <a:xfrm>
                <a:off x="4635" y="1964"/>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1" name="Rectangle 443"/>
              <p:cNvSpPr>
                <a:spLocks noChangeArrowheads="1"/>
              </p:cNvSpPr>
              <p:nvPr/>
            </p:nvSpPr>
            <p:spPr bwMode="auto">
              <a:xfrm>
                <a:off x="5251" y="1964"/>
                <a:ext cx="4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10" name="Rectangle 442"/>
              <p:cNvSpPr>
                <a:spLocks noChangeArrowheads="1"/>
              </p:cNvSpPr>
              <p:nvPr/>
            </p:nvSpPr>
            <p:spPr bwMode="auto">
              <a:xfrm>
                <a:off x="4782" y="1964"/>
                <a:ext cx="62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9" name="Rectangle 441"/>
              <p:cNvSpPr>
                <a:spLocks noChangeArrowheads="1"/>
              </p:cNvSpPr>
              <p:nvPr/>
            </p:nvSpPr>
            <p:spPr bwMode="auto">
              <a:xfrm>
                <a:off x="5251"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8" name="Rectangle 440"/>
              <p:cNvSpPr>
                <a:spLocks noChangeArrowheads="1"/>
              </p:cNvSpPr>
              <p:nvPr/>
            </p:nvSpPr>
            <p:spPr bwMode="auto">
              <a:xfrm>
                <a:off x="5821" y="1964"/>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7" name="Rectangle 439"/>
              <p:cNvSpPr>
                <a:spLocks noChangeArrowheads="1"/>
              </p:cNvSpPr>
              <p:nvPr/>
            </p:nvSpPr>
            <p:spPr bwMode="auto">
              <a:xfrm>
                <a:off x="6318" y="1964"/>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599,5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6" name="Rectangle 438"/>
              <p:cNvSpPr>
                <a:spLocks noChangeArrowheads="1"/>
              </p:cNvSpPr>
              <p:nvPr/>
            </p:nvSpPr>
            <p:spPr bwMode="auto">
              <a:xfrm>
                <a:off x="5968" y="1964"/>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5" name="Rectangle 437"/>
              <p:cNvSpPr>
                <a:spLocks noChangeArrowheads="1"/>
              </p:cNvSpPr>
              <p:nvPr/>
            </p:nvSpPr>
            <p:spPr bwMode="auto">
              <a:xfrm>
                <a:off x="6299"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4" name="Rectangle 436"/>
              <p:cNvSpPr>
                <a:spLocks noChangeArrowheads="1"/>
              </p:cNvSpPr>
              <p:nvPr/>
            </p:nvSpPr>
            <p:spPr bwMode="auto">
              <a:xfrm>
                <a:off x="6879" y="1964"/>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435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3" name="Rectangle 435"/>
              <p:cNvSpPr>
                <a:spLocks noChangeArrowheads="1"/>
              </p:cNvSpPr>
              <p:nvPr/>
            </p:nvSpPr>
            <p:spPr bwMode="auto">
              <a:xfrm>
                <a:off x="7412" y="1964"/>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5 119,5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2" name="Rectangle 434"/>
              <p:cNvSpPr>
                <a:spLocks noChangeArrowheads="1"/>
              </p:cNvSpPr>
              <p:nvPr/>
            </p:nvSpPr>
            <p:spPr bwMode="auto">
              <a:xfrm>
                <a:off x="7154" y="1964"/>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1" name="Rectangle 433"/>
              <p:cNvSpPr>
                <a:spLocks noChangeArrowheads="1"/>
              </p:cNvSpPr>
              <p:nvPr/>
            </p:nvSpPr>
            <p:spPr bwMode="auto">
              <a:xfrm>
                <a:off x="7403"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600" name="Rectangle 432"/>
              <p:cNvSpPr>
                <a:spLocks noChangeArrowheads="1"/>
              </p:cNvSpPr>
              <p:nvPr/>
            </p:nvSpPr>
            <p:spPr bwMode="auto">
              <a:xfrm>
                <a:off x="8378" y="1964"/>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436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9" name="Rectangle 431"/>
              <p:cNvSpPr>
                <a:spLocks noChangeArrowheads="1"/>
              </p:cNvSpPr>
              <p:nvPr/>
            </p:nvSpPr>
            <p:spPr bwMode="auto">
              <a:xfrm>
                <a:off x="8975" y="1964"/>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5 719,0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8" name="Rectangle 430"/>
              <p:cNvSpPr>
                <a:spLocks noChangeArrowheads="1"/>
              </p:cNvSpPr>
              <p:nvPr/>
            </p:nvSpPr>
            <p:spPr bwMode="auto">
              <a:xfrm>
                <a:off x="8653" y="1964"/>
                <a:ext cx="40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7" name="Rectangle 429"/>
              <p:cNvSpPr>
                <a:spLocks noChangeArrowheads="1"/>
              </p:cNvSpPr>
              <p:nvPr/>
            </p:nvSpPr>
            <p:spPr bwMode="auto">
              <a:xfrm>
                <a:off x="8957" y="1964"/>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6" name="Rectangle 428"/>
              <p:cNvSpPr>
                <a:spLocks noChangeArrowheads="1"/>
              </p:cNvSpPr>
              <p:nvPr/>
            </p:nvSpPr>
            <p:spPr bwMode="auto">
              <a:xfrm>
                <a:off x="101" y="2147"/>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5" name="Rectangle 427"/>
              <p:cNvSpPr>
                <a:spLocks noChangeArrowheads="1"/>
              </p:cNvSpPr>
              <p:nvPr/>
            </p:nvSpPr>
            <p:spPr bwMode="auto">
              <a:xfrm>
                <a:off x="276" y="2147"/>
                <a:ext cx="382"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UBTZ</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4" name="Rectangle 426"/>
              <p:cNvSpPr>
                <a:spLocks noChangeArrowheads="1"/>
              </p:cNvSpPr>
              <p:nvPr/>
            </p:nvSpPr>
            <p:spPr bwMode="auto">
              <a:xfrm>
                <a:off x="2262" y="214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3" name="Rectangle 425"/>
              <p:cNvSpPr>
                <a:spLocks noChangeArrowheads="1"/>
              </p:cNvSpPr>
              <p:nvPr/>
            </p:nvSpPr>
            <p:spPr bwMode="auto">
              <a:xfrm>
                <a:off x="2667" y="2147"/>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5 019,6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2" name="Rectangle 424"/>
              <p:cNvSpPr>
                <a:spLocks noChangeArrowheads="1"/>
              </p:cNvSpPr>
              <p:nvPr/>
            </p:nvSpPr>
            <p:spPr bwMode="auto">
              <a:xfrm>
                <a:off x="2409" y="2147"/>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1" name="Rectangle 423"/>
              <p:cNvSpPr>
                <a:spLocks noChangeArrowheads="1"/>
              </p:cNvSpPr>
              <p:nvPr/>
            </p:nvSpPr>
            <p:spPr bwMode="auto">
              <a:xfrm>
                <a:off x="2658"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90" name="Rectangle 422"/>
              <p:cNvSpPr>
                <a:spLocks noChangeArrowheads="1"/>
              </p:cNvSpPr>
              <p:nvPr/>
            </p:nvSpPr>
            <p:spPr bwMode="auto">
              <a:xfrm>
                <a:off x="3449" y="214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9" name="Rectangle 421"/>
              <p:cNvSpPr>
                <a:spLocks noChangeArrowheads="1"/>
              </p:cNvSpPr>
              <p:nvPr/>
            </p:nvSpPr>
            <p:spPr bwMode="auto">
              <a:xfrm>
                <a:off x="3853" y="2147"/>
                <a:ext cx="44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3 788,0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8" name="Rectangle 420"/>
              <p:cNvSpPr>
                <a:spLocks noChangeArrowheads="1"/>
              </p:cNvSpPr>
              <p:nvPr/>
            </p:nvSpPr>
            <p:spPr bwMode="auto">
              <a:xfrm>
                <a:off x="3596" y="2147"/>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7" name="Rectangle 419"/>
              <p:cNvSpPr>
                <a:spLocks noChangeArrowheads="1"/>
              </p:cNvSpPr>
              <p:nvPr/>
            </p:nvSpPr>
            <p:spPr bwMode="auto">
              <a:xfrm>
                <a:off x="3844"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6" name="Rectangle 418"/>
              <p:cNvSpPr>
                <a:spLocks noChangeArrowheads="1"/>
              </p:cNvSpPr>
              <p:nvPr/>
            </p:nvSpPr>
            <p:spPr bwMode="auto">
              <a:xfrm>
                <a:off x="4635" y="2147"/>
                <a:ext cx="7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5" name="Rectangle 417"/>
              <p:cNvSpPr>
                <a:spLocks noChangeArrowheads="1"/>
              </p:cNvSpPr>
              <p:nvPr/>
            </p:nvSpPr>
            <p:spPr bwMode="auto">
              <a:xfrm>
                <a:off x="4975" y="2147"/>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10 713,0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4" name="Rectangle 416"/>
              <p:cNvSpPr>
                <a:spLocks noChangeArrowheads="1"/>
              </p:cNvSpPr>
              <p:nvPr/>
            </p:nvSpPr>
            <p:spPr bwMode="auto">
              <a:xfrm>
                <a:off x="4782" y="2147"/>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3" name="Rectangle 415"/>
              <p:cNvSpPr>
                <a:spLocks noChangeArrowheads="1"/>
              </p:cNvSpPr>
              <p:nvPr/>
            </p:nvSpPr>
            <p:spPr bwMode="auto">
              <a:xfrm>
                <a:off x="4975"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2" name="Rectangle 414"/>
              <p:cNvSpPr>
                <a:spLocks noChangeArrowheads="1"/>
              </p:cNvSpPr>
              <p:nvPr/>
            </p:nvSpPr>
            <p:spPr bwMode="auto">
              <a:xfrm>
                <a:off x="5757" y="2147"/>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17</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1" name="Rectangle 413"/>
              <p:cNvSpPr>
                <a:spLocks noChangeArrowheads="1"/>
              </p:cNvSpPr>
              <p:nvPr/>
            </p:nvSpPr>
            <p:spPr bwMode="auto">
              <a:xfrm>
                <a:off x="6161" y="2147"/>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11 698,9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80" name="Rectangle 412"/>
              <p:cNvSpPr>
                <a:spLocks noChangeArrowheads="1"/>
              </p:cNvSpPr>
              <p:nvPr/>
            </p:nvSpPr>
            <p:spPr bwMode="auto">
              <a:xfrm>
                <a:off x="5968" y="2147"/>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9" name="Rectangle 411"/>
              <p:cNvSpPr>
                <a:spLocks noChangeArrowheads="1"/>
              </p:cNvSpPr>
              <p:nvPr/>
            </p:nvSpPr>
            <p:spPr bwMode="auto">
              <a:xfrm>
                <a:off x="6161"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8" name="Rectangle 410"/>
              <p:cNvSpPr>
                <a:spLocks noChangeArrowheads="1"/>
              </p:cNvSpPr>
              <p:nvPr/>
            </p:nvSpPr>
            <p:spPr bwMode="auto">
              <a:xfrm>
                <a:off x="6814" y="2147"/>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1626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7" name="Rectangle 409"/>
              <p:cNvSpPr>
                <a:spLocks noChangeArrowheads="1"/>
              </p:cNvSpPr>
              <p:nvPr/>
            </p:nvSpPr>
            <p:spPr bwMode="auto">
              <a:xfrm>
                <a:off x="7348" y="2147"/>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21 001,4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6" name="Rectangle 408"/>
              <p:cNvSpPr>
                <a:spLocks noChangeArrowheads="1"/>
              </p:cNvSpPr>
              <p:nvPr/>
            </p:nvSpPr>
            <p:spPr bwMode="auto">
              <a:xfrm>
                <a:off x="7154" y="2147"/>
                <a:ext cx="25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5" name="Rectangle 407"/>
              <p:cNvSpPr>
                <a:spLocks noChangeArrowheads="1"/>
              </p:cNvSpPr>
              <p:nvPr/>
            </p:nvSpPr>
            <p:spPr bwMode="auto">
              <a:xfrm>
                <a:off x="7348"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4" name="Rectangle 406"/>
              <p:cNvSpPr>
                <a:spLocks noChangeArrowheads="1"/>
              </p:cNvSpPr>
              <p:nvPr/>
            </p:nvSpPr>
            <p:spPr bwMode="auto">
              <a:xfrm>
                <a:off x="8313" y="2147"/>
                <a:ext cx="29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1652</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3" name="Rectangle 405"/>
              <p:cNvSpPr>
                <a:spLocks noChangeArrowheads="1"/>
              </p:cNvSpPr>
              <p:nvPr/>
            </p:nvSpPr>
            <p:spPr bwMode="auto">
              <a:xfrm>
                <a:off x="8911" y="2147"/>
                <a:ext cx="51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52 220,8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2" name="Rectangle 404"/>
              <p:cNvSpPr>
                <a:spLocks noChangeArrowheads="1"/>
              </p:cNvSpPr>
              <p:nvPr/>
            </p:nvSpPr>
            <p:spPr bwMode="auto">
              <a:xfrm>
                <a:off x="8653" y="2147"/>
                <a:ext cx="33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1" name="Rectangle 403"/>
              <p:cNvSpPr>
                <a:spLocks noChangeArrowheads="1"/>
              </p:cNvSpPr>
              <p:nvPr/>
            </p:nvSpPr>
            <p:spPr bwMode="auto">
              <a:xfrm>
                <a:off x="8902" y="2147"/>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70" name="Rectangle 402"/>
              <p:cNvSpPr>
                <a:spLocks noChangeArrowheads="1"/>
              </p:cNvSpPr>
              <p:nvPr/>
            </p:nvSpPr>
            <p:spPr bwMode="auto">
              <a:xfrm>
                <a:off x="975" y="2368"/>
                <a:ext cx="353"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Total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9" name="Rectangle 401"/>
              <p:cNvSpPr>
                <a:spLocks noChangeArrowheads="1"/>
              </p:cNvSpPr>
              <p:nvPr/>
            </p:nvSpPr>
            <p:spPr bwMode="auto">
              <a:xfrm>
                <a:off x="2198"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35</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8" name="Rectangle 400"/>
              <p:cNvSpPr>
                <a:spLocks noChangeArrowheads="1"/>
              </p:cNvSpPr>
              <p:nvPr/>
            </p:nvSpPr>
            <p:spPr bwMode="auto">
              <a:xfrm>
                <a:off x="2446" y="2368"/>
                <a:ext cx="69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1 340 931,0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7" name="Rectangle 399"/>
              <p:cNvSpPr>
                <a:spLocks noChangeArrowheads="1"/>
              </p:cNvSpPr>
              <p:nvPr/>
            </p:nvSpPr>
            <p:spPr bwMode="auto">
              <a:xfrm>
                <a:off x="2409"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6" name="Rectangle 398"/>
              <p:cNvSpPr>
                <a:spLocks noChangeArrowheads="1"/>
              </p:cNvSpPr>
              <p:nvPr/>
            </p:nvSpPr>
            <p:spPr bwMode="auto">
              <a:xfrm>
                <a:off x="2437"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5" name="Rectangle 397"/>
              <p:cNvSpPr>
                <a:spLocks noChangeArrowheads="1"/>
              </p:cNvSpPr>
              <p:nvPr/>
            </p:nvSpPr>
            <p:spPr bwMode="auto">
              <a:xfrm>
                <a:off x="3384"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4" name="Rectangle 396"/>
              <p:cNvSpPr>
                <a:spLocks noChangeArrowheads="1"/>
              </p:cNvSpPr>
              <p:nvPr/>
            </p:nvSpPr>
            <p:spPr bwMode="auto">
              <a:xfrm>
                <a:off x="3724" y="2368"/>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106 521,1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3" name="Rectangle 395"/>
              <p:cNvSpPr>
                <a:spLocks noChangeArrowheads="1"/>
              </p:cNvSpPr>
              <p:nvPr/>
            </p:nvSpPr>
            <p:spPr bwMode="auto">
              <a:xfrm>
                <a:off x="3596"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2" name="Rectangle 394"/>
              <p:cNvSpPr>
                <a:spLocks noChangeArrowheads="1"/>
              </p:cNvSpPr>
              <p:nvPr/>
            </p:nvSpPr>
            <p:spPr bwMode="auto">
              <a:xfrm>
                <a:off x="3706"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1" name="Rectangle 393"/>
              <p:cNvSpPr>
                <a:spLocks noChangeArrowheads="1"/>
              </p:cNvSpPr>
              <p:nvPr/>
            </p:nvSpPr>
            <p:spPr bwMode="auto">
              <a:xfrm>
                <a:off x="4506" y="2368"/>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139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60" name="Rectangle 392"/>
              <p:cNvSpPr>
                <a:spLocks noChangeArrowheads="1"/>
              </p:cNvSpPr>
              <p:nvPr/>
            </p:nvSpPr>
            <p:spPr bwMode="auto">
              <a:xfrm>
                <a:off x="4911" y="2368"/>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220 883,4</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9" name="Rectangle 391"/>
              <p:cNvSpPr>
                <a:spLocks noChangeArrowheads="1"/>
              </p:cNvSpPr>
              <p:nvPr/>
            </p:nvSpPr>
            <p:spPr bwMode="auto">
              <a:xfrm>
                <a:off x="4782"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8" name="Rectangle 390"/>
              <p:cNvSpPr>
                <a:spLocks noChangeArrowheads="1"/>
              </p:cNvSpPr>
              <p:nvPr/>
            </p:nvSpPr>
            <p:spPr bwMode="auto">
              <a:xfrm>
                <a:off x="4892"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7" name="Rectangle 389"/>
              <p:cNvSpPr>
                <a:spLocks noChangeArrowheads="1"/>
              </p:cNvSpPr>
              <p:nvPr/>
            </p:nvSpPr>
            <p:spPr bwMode="auto">
              <a:xfrm>
                <a:off x="5692" y="2368"/>
                <a:ext cx="22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241</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6" name="Rectangle 388"/>
              <p:cNvSpPr>
                <a:spLocks noChangeArrowheads="1"/>
              </p:cNvSpPr>
              <p:nvPr/>
            </p:nvSpPr>
            <p:spPr bwMode="auto">
              <a:xfrm>
                <a:off x="6097" y="2368"/>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158 149,8</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5" name="Rectangle 387"/>
              <p:cNvSpPr>
                <a:spLocks noChangeArrowheads="1"/>
              </p:cNvSpPr>
              <p:nvPr/>
            </p:nvSpPr>
            <p:spPr bwMode="auto">
              <a:xfrm>
                <a:off x="5968"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4" name="Rectangle 386"/>
              <p:cNvSpPr>
                <a:spLocks noChangeArrowheads="1"/>
              </p:cNvSpPr>
              <p:nvPr/>
            </p:nvSpPr>
            <p:spPr bwMode="auto">
              <a:xfrm>
                <a:off x="6079"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3" name="Rectangle 385"/>
              <p:cNvSpPr>
                <a:spLocks noChangeArrowheads="1"/>
              </p:cNvSpPr>
              <p:nvPr/>
            </p:nvSpPr>
            <p:spPr bwMode="auto">
              <a:xfrm>
                <a:off x="6750" y="2368"/>
                <a:ext cx="36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25550</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2" name="Rectangle 384"/>
              <p:cNvSpPr>
                <a:spLocks noChangeArrowheads="1"/>
              </p:cNvSpPr>
              <p:nvPr/>
            </p:nvSpPr>
            <p:spPr bwMode="auto">
              <a:xfrm>
                <a:off x="7283" y="2368"/>
                <a:ext cx="58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664 849,6</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1" name="Rectangle 383"/>
              <p:cNvSpPr>
                <a:spLocks noChangeArrowheads="1"/>
              </p:cNvSpPr>
              <p:nvPr/>
            </p:nvSpPr>
            <p:spPr bwMode="auto">
              <a:xfrm>
                <a:off x="7154" y="2368"/>
                <a:ext cx="14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50" name="Rectangle 382"/>
              <p:cNvSpPr>
                <a:spLocks noChangeArrowheads="1"/>
              </p:cNvSpPr>
              <p:nvPr/>
            </p:nvSpPr>
            <p:spPr bwMode="auto">
              <a:xfrm>
                <a:off x="7265"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9" name="Rectangle 381"/>
              <p:cNvSpPr>
                <a:spLocks noChangeArrowheads="1"/>
              </p:cNvSpPr>
              <p:nvPr/>
            </p:nvSpPr>
            <p:spPr bwMode="auto">
              <a:xfrm>
                <a:off x="8249" y="2368"/>
                <a:ext cx="36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25993</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8" name="Rectangle 380"/>
              <p:cNvSpPr>
                <a:spLocks noChangeArrowheads="1"/>
              </p:cNvSpPr>
              <p:nvPr/>
            </p:nvSpPr>
            <p:spPr bwMode="auto">
              <a:xfrm>
                <a:off x="8755" y="2368"/>
                <a:ext cx="69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2 491 334,9</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7" name="Rectangle 379"/>
              <p:cNvSpPr>
                <a:spLocks noChangeArrowheads="1"/>
              </p:cNvSpPr>
              <p:nvPr/>
            </p:nvSpPr>
            <p:spPr bwMode="auto">
              <a:xfrm>
                <a:off x="8653" y="2368"/>
                <a:ext cx="110"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6" name="Rectangle 378"/>
              <p:cNvSpPr>
                <a:spLocks noChangeArrowheads="1"/>
              </p:cNvSpPr>
              <p:nvPr/>
            </p:nvSpPr>
            <p:spPr bwMode="auto">
              <a:xfrm>
                <a:off x="8736" y="2368"/>
                <a:ext cx="3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5" name="Rectangle 377"/>
              <p:cNvSpPr>
                <a:spLocks noChangeArrowheads="1"/>
              </p:cNvSpPr>
              <p:nvPr/>
            </p:nvSpPr>
            <p:spPr bwMode="auto">
              <a:xfrm>
                <a:off x="2014" y="83"/>
                <a:ext cx="1389"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5000,0 thousand kWh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4" name="Rectangle 376"/>
              <p:cNvSpPr>
                <a:spLocks noChangeArrowheads="1"/>
              </p:cNvSpPr>
              <p:nvPr/>
            </p:nvSpPr>
            <p:spPr bwMode="auto">
              <a:xfrm>
                <a:off x="2428" y="229"/>
                <a:ext cx="654"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and above</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7543" name="Rectangle 375"/>
              <p:cNvSpPr>
                <a:spLocks noChangeArrowheads="1"/>
              </p:cNvSpPr>
              <p:nvPr/>
            </p:nvSpPr>
            <p:spPr bwMode="auto">
              <a:xfrm>
                <a:off x="3393" y="83"/>
                <a:ext cx="889"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3000.0-5000.0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2" name="Rectangle 374"/>
              <p:cNvSpPr>
                <a:spLocks noChangeArrowheads="1"/>
              </p:cNvSpPr>
              <p:nvPr/>
            </p:nvSpPr>
            <p:spPr bwMode="auto">
              <a:xfrm>
                <a:off x="3531" y="229"/>
                <a:ext cx="98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thousand kWh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1" name="Rectangle 373"/>
              <p:cNvSpPr>
                <a:spLocks noChangeArrowheads="1"/>
              </p:cNvSpPr>
              <p:nvPr/>
            </p:nvSpPr>
            <p:spPr bwMode="auto">
              <a:xfrm>
                <a:off x="4580" y="83"/>
                <a:ext cx="889"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1000.0-3000.0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40" name="Rectangle 372"/>
              <p:cNvSpPr>
                <a:spLocks noChangeArrowheads="1"/>
              </p:cNvSpPr>
              <p:nvPr/>
            </p:nvSpPr>
            <p:spPr bwMode="auto">
              <a:xfrm>
                <a:off x="4718" y="229"/>
                <a:ext cx="985"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thousand kWh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9" name="Rectangle 371"/>
              <p:cNvSpPr>
                <a:spLocks noChangeArrowheads="1"/>
              </p:cNvSpPr>
              <p:nvPr/>
            </p:nvSpPr>
            <p:spPr bwMode="auto">
              <a:xfrm>
                <a:off x="5793" y="83"/>
                <a:ext cx="816"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500.0-1000.0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8" name="Rectangle 370"/>
              <p:cNvSpPr>
                <a:spLocks noChangeArrowheads="1"/>
              </p:cNvSpPr>
              <p:nvPr/>
            </p:nvSpPr>
            <p:spPr bwMode="auto">
              <a:xfrm>
                <a:off x="5895" y="229"/>
                <a:ext cx="948"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thousand kWh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7" name="Rectangle 369"/>
              <p:cNvSpPr>
                <a:spLocks noChangeArrowheads="1"/>
              </p:cNvSpPr>
              <p:nvPr/>
            </p:nvSpPr>
            <p:spPr bwMode="auto">
              <a:xfrm>
                <a:off x="6925" y="83"/>
                <a:ext cx="1007"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500.0 ???.???? </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6" name="Rectangle 368"/>
              <p:cNvSpPr>
                <a:spLocks noChangeArrowheads="1"/>
              </p:cNvSpPr>
              <p:nvPr/>
            </p:nvSpPr>
            <p:spPr bwMode="auto">
              <a:xfrm>
                <a:off x="7127" y="229"/>
                <a:ext cx="911"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thousand kWh</a:t>
                </a: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5" name="Rectangle 367"/>
              <p:cNvSpPr>
                <a:spLocks noChangeArrowheads="1"/>
              </p:cNvSpPr>
              <p:nvPr/>
            </p:nvSpPr>
            <p:spPr bwMode="auto">
              <a:xfrm>
                <a:off x="4901" y="2570"/>
                <a:ext cx="2372" cy="67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1" u="none" strike="noStrike" cap="none" normalizeH="0" baseline="0" smtClean="0">
                    <a:ln>
                      <a:noFill/>
                    </a:ln>
                    <a:solidFill>
                      <a:srgbClr val="000000"/>
                    </a:solidFill>
                    <a:effectLst/>
                    <a:latin typeface="Arial" pitchFamily="34" charset="0"/>
                    <a:ea typeface="Times New Roman" pitchFamily="18" charset="0"/>
                    <a:cs typeface="Arial" pitchFamily="34" charset="0"/>
                  </a:rPr>
                  <a:t>Source: Energy Regulatory Authority</a:t>
                </a:r>
                <a:endParaRPr kumimoji="0" lang="en-US" sz="105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4" name="Rectangle 366"/>
              <p:cNvSpPr>
                <a:spLocks noChangeArrowheads="1"/>
              </p:cNvSpPr>
              <p:nvPr/>
            </p:nvSpPr>
            <p:spPr bwMode="auto">
              <a:xfrm>
                <a:off x="4855" y="2698"/>
                <a:ext cx="0" cy="49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cs typeface="Arial" pitchFamily="34" charset="0"/>
                </a:endParaRPr>
              </a:p>
            </p:txBody>
          </p:sp>
          <p:sp>
            <p:nvSpPr>
              <p:cNvPr id="7533" name="Line 365"/>
              <p:cNvSpPr>
                <a:spLocks noChangeShapeType="1"/>
              </p:cNvSpPr>
              <p:nvPr/>
            </p:nvSpPr>
            <p:spPr bwMode="auto">
              <a:xfrm flipV="1">
                <a:off x="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32" name="Rectangle 364"/>
              <p:cNvSpPr>
                <a:spLocks noChangeArrowheads="1"/>
              </p:cNvSpPr>
              <p:nvPr/>
            </p:nvSpPr>
            <p:spPr bwMode="auto">
              <a:xfrm>
                <a:off x="0"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31" name="Line 363"/>
              <p:cNvSpPr>
                <a:spLocks noChangeShapeType="1"/>
              </p:cNvSpPr>
              <p:nvPr/>
            </p:nvSpPr>
            <p:spPr bwMode="auto">
              <a:xfrm flipV="1">
                <a:off x="248"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30" name="Rectangle 362"/>
              <p:cNvSpPr>
                <a:spLocks noChangeArrowheads="1"/>
              </p:cNvSpPr>
              <p:nvPr/>
            </p:nvSpPr>
            <p:spPr bwMode="auto">
              <a:xfrm>
                <a:off x="248"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9" name="Line 361"/>
              <p:cNvSpPr>
                <a:spLocks noChangeShapeType="1"/>
              </p:cNvSpPr>
              <p:nvPr/>
            </p:nvSpPr>
            <p:spPr bwMode="auto">
              <a:xfrm flipV="1">
                <a:off x="1968"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8" name="Rectangle 360"/>
              <p:cNvSpPr>
                <a:spLocks noChangeArrowheads="1"/>
              </p:cNvSpPr>
              <p:nvPr/>
            </p:nvSpPr>
            <p:spPr bwMode="auto">
              <a:xfrm>
                <a:off x="1968"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7" name="Line 359"/>
              <p:cNvSpPr>
                <a:spLocks noChangeShapeType="1"/>
              </p:cNvSpPr>
              <p:nvPr/>
            </p:nvSpPr>
            <p:spPr bwMode="auto">
              <a:xfrm flipV="1">
                <a:off x="3163"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6" name="Rectangle 358"/>
              <p:cNvSpPr>
                <a:spLocks noChangeArrowheads="1"/>
              </p:cNvSpPr>
              <p:nvPr/>
            </p:nvSpPr>
            <p:spPr bwMode="auto">
              <a:xfrm>
                <a:off x="3163" y="-9"/>
                <a:ext cx="10"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5" name="Line 357"/>
              <p:cNvSpPr>
                <a:spLocks noChangeShapeType="1"/>
              </p:cNvSpPr>
              <p:nvPr/>
            </p:nvSpPr>
            <p:spPr bwMode="auto">
              <a:xfrm flipV="1">
                <a:off x="435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4" name="Rectangle 356"/>
              <p:cNvSpPr>
                <a:spLocks noChangeArrowheads="1"/>
              </p:cNvSpPr>
              <p:nvPr/>
            </p:nvSpPr>
            <p:spPr bwMode="auto">
              <a:xfrm>
                <a:off x="4350"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3" name="Line 355"/>
              <p:cNvSpPr>
                <a:spLocks noChangeShapeType="1"/>
              </p:cNvSpPr>
              <p:nvPr/>
            </p:nvSpPr>
            <p:spPr bwMode="auto">
              <a:xfrm flipV="1">
                <a:off x="5536"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2" name="Rectangle 354"/>
              <p:cNvSpPr>
                <a:spLocks noChangeArrowheads="1"/>
              </p:cNvSpPr>
              <p:nvPr/>
            </p:nvSpPr>
            <p:spPr bwMode="auto">
              <a:xfrm>
                <a:off x="5536"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1" name="Line 353"/>
              <p:cNvSpPr>
                <a:spLocks noChangeShapeType="1"/>
              </p:cNvSpPr>
              <p:nvPr/>
            </p:nvSpPr>
            <p:spPr bwMode="auto">
              <a:xfrm flipV="1">
                <a:off x="6722"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20" name="Rectangle 352"/>
              <p:cNvSpPr>
                <a:spLocks noChangeArrowheads="1"/>
              </p:cNvSpPr>
              <p:nvPr/>
            </p:nvSpPr>
            <p:spPr bwMode="auto">
              <a:xfrm>
                <a:off x="6722"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9" name="Line 351"/>
              <p:cNvSpPr>
                <a:spLocks noChangeShapeType="1"/>
              </p:cNvSpPr>
              <p:nvPr/>
            </p:nvSpPr>
            <p:spPr bwMode="auto">
              <a:xfrm flipV="1">
                <a:off x="7909"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8" name="Rectangle 350"/>
              <p:cNvSpPr>
                <a:spLocks noChangeArrowheads="1"/>
              </p:cNvSpPr>
              <p:nvPr/>
            </p:nvSpPr>
            <p:spPr bwMode="auto">
              <a:xfrm>
                <a:off x="7909"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7" name="Line 349"/>
              <p:cNvSpPr>
                <a:spLocks noChangeShapeType="1"/>
              </p:cNvSpPr>
              <p:nvPr/>
            </p:nvSpPr>
            <p:spPr bwMode="auto">
              <a:xfrm flipV="1">
                <a:off x="8589"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6" name="Rectangle 348"/>
              <p:cNvSpPr>
                <a:spLocks noChangeArrowheads="1"/>
              </p:cNvSpPr>
              <p:nvPr/>
            </p:nvSpPr>
            <p:spPr bwMode="auto">
              <a:xfrm>
                <a:off x="8589"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5" name="Rectangle 347"/>
              <p:cNvSpPr>
                <a:spLocks noChangeArrowheads="1"/>
              </p:cNvSpPr>
              <p:nvPr/>
            </p:nvSpPr>
            <p:spPr bwMode="auto">
              <a:xfrm>
                <a:off x="9" y="-9"/>
                <a:ext cx="9472" cy="1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4" name="Line 346"/>
              <p:cNvSpPr>
                <a:spLocks noChangeShapeType="1"/>
              </p:cNvSpPr>
              <p:nvPr/>
            </p:nvSpPr>
            <p:spPr bwMode="auto">
              <a:xfrm flipV="1">
                <a:off x="9472"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3" name="Rectangle 345"/>
              <p:cNvSpPr>
                <a:spLocks noChangeArrowheads="1"/>
              </p:cNvSpPr>
              <p:nvPr/>
            </p:nvSpPr>
            <p:spPr bwMode="auto">
              <a:xfrm>
                <a:off x="9472"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2" name="Line 344"/>
              <p:cNvSpPr>
                <a:spLocks noChangeShapeType="1"/>
              </p:cNvSpPr>
              <p:nvPr/>
            </p:nvSpPr>
            <p:spPr bwMode="auto">
              <a:xfrm>
                <a:off x="9" y="431"/>
                <a:ext cx="94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1" name="Rectangle 343"/>
              <p:cNvSpPr>
                <a:spLocks noChangeArrowheads="1"/>
              </p:cNvSpPr>
              <p:nvPr/>
            </p:nvSpPr>
            <p:spPr bwMode="auto">
              <a:xfrm>
                <a:off x="9" y="431"/>
                <a:ext cx="9454"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10" name="Line 342"/>
              <p:cNvSpPr>
                <a:spLocks noChangeShapeType="1"/>
              </p:cNvSpPr>
              <p:nvPr/>
            </p:nvSpPr>
            <p:spPr bwMode="auto">
              <a:xfrm>
                <a:off x="9" y="450"/>
                <a:ext cx="9454"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9" name="Rectangle 341"/>
              <p:cNvSpPr>
                <a:spLocks noChangeArrowheads="1"/>
              </p:cNvSpPr>
              <p:nvPr/>
            </p:nvSpPr>
            <p:spPr bwMode="auto">
              <a:xfrm>
                <a:off x="9" y="450"/>
                <a:ext cx="9454"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8" name="Line 340"/>
              <p:cNvSpPr>
                <a:spLocks noChangeShapeType="1"/>
              </p:cNvSpPr>
              <p:nvPr/>
            </p:nvSpPr>
            <p:spPr bwMode="auto">
              <a:xfrm>
                <a:off x="9" y="633"/>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7" name="Rectangle 339"/>
              <p:cNvSpPr>
                <a:spLocks noChangeArrowheads="1"/>
              </p:cNvSpPr>
              <p:nvPr/>
            </p:nvSpPr>
            <p:spPr bwMode="auto">
              <a:xfrm>
                <a:off x="9" y="633"/>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6" name="Line 338"/>
              <p:cNvSpPr>
                <a:spLocks noChangeShapeType="1"/>
              </p:cNvSpPr>
              <p:nvPr/>
            </p:nvSpPr>
            <p:spPr bwMode="auto">
              <a:xfrm>
                <a:off x="248"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5" name="Rectangle 337"/>
              <p:cNvSpPr>
                <a:spLocks noChangeArrowheads="1"/>
              </p:cNvSpPr>
              <p:nvPr/>
            </p:nvSpPr>
            <p:spPr bwMode="auto">
              <a:xfrm>
                <a:off x="248" y="9"/>
                <a:ext cx="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4" name="Line 336"/>
              <p:cNvSpPr>
                <a:spLocks noChangeShapeType="1"/>
              </p:cNvSpPr>
              <p:nvPr/>
            </p:nvSpPr>
            <p:spPr bwMode="auto">
              <a:xfrm>
                <a:off x="257" y="633"/>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3" name="Rectangle 335"/>
              <p:cNvSpPr>
                <a:spLocks noChangeArrowheads="1"/>
              </p:cNvSpPr>
              <p:nvPr/>
            </p:nvSpPr>
            <p:spPr bwMode="auto">
              <a:xfrm>
                <a:off x="257" y="633"/>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2" name="Line 334"/>
              <p:cNvSpPr>
                <a:spLocks noChangeShapeType="1"/>
              </p:cNvSpPr>
              <p:nvPr/>
            </p:nvSpPr>
            <p:spPr bwMode="auto">
              <a:xfrm>
                <a:off x="1968"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1" name="Rectangle 333"/>
              <p:cNvSpPr>
                <a:spLocks noChangeArrowheads="1"/>
              </p:cNvSpPr>
              <p:nvPr/>
            </p:nvSpPr>
            <p:spPr bwMode="auto">
              <a:xfrm>
                <a:off x="1968" y="9"/>
                <a:ext cx="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500" name="Line 332"/>
              <p:cNvSpPr>
                <a:spLocks noChangeShapeType="1"/>
              </p:cNvSpPr>
              <p:nvPr/>
            </p:nvSpPr>
            <p:spPr bwMode="auto">
              <a:xfrm>
                <a:off x="1977" y="633"/>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9" name="Rectangle 331"/>
              <p:cNvSpPr>
                <a:spLocks noChangeArrowheads="1"/>
              </p:cNvSpPr>
              <p:nvPr/>
            </p:nvSpPr>
            <p:spPr bwMode="auto">
              <a:xfrm>
                <a:off x="1977" y="633"/>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8" name="Line 330"/>
              <p:cNvSpPr>
                <a:spLocks noChangeShapeType="1"/>
              </p:cNvSpPr>
              <p:nvPr/>
            </p:nvSpPr>
            <p:spPr bwMode="auto">
              <a:xfrm flipV="1">
                <a:off x="2345"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7" name="Rectangle 329"/>
              <p:cNvSpPr>
                <a:spLocks noChangeArrowheads="1"/>
              </p:cNvSpPr>
              <p:nvPr/>
            </p:nvSpPr>
            <p:spPr bwMode="auto">
              <a:xfrm>
                <a:off x="2345"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6" name="Line 328"/>
              <p:cNvSpPr>
                <a:spLocks noChangeShapeType="1"/>
              </p:cNvSpPr>
              <p:nvPr/>
            </p:nvSpPr>
            <p:spPr bwMode="auto">
              <a:xfrm>
                <a:off x="2354" y="633"/>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5" name="Rectangle 327"/>
              <p:cNvSpPr>
                <a:spLocks noChangeArrowheads="1"/>
              </p:cNvSpPr>
              <p:nvPr/>
            </p:nvSpPr>
            <p:spPr bwMode="auto">
              <a:xfrm>
                <a:off x="2354" y="633"/>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4" name="Line 326"/>
              <p:cNvSpPr>
                <a:spLocks noChangeShapeType="1"/>
              </p:cNvSpPr>
              <p:nvPr/>
            </p:nvSpPr>
            <p:spPr bwMode="auto">
              <a:xfrm>
                <a:off x="3163"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3" name="Rectangle 325"/>
              <p:cNvSpPr>
                <a:spLocks noChangeArrowheads="1"/>
              </p:cNvSpPr>
              <p:nvPr/>
            </p:nvSpPr>
            <p:spPr bwMode="auto">
              <a:xfrm>
                <a:off x="3163" y="9"/>
                <a:ext cx="10"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2" name="Line 324"/>
              <p:cNvSpPr>
                <a:spLocks noChangeShapeType="1"/>
              </p:cNvSpPr>
              <p:nvPr/>
            </p:nvSpPr>
            <p:spPr bwMode="auto">
              <a:xfrm>
                <a:off x="3173" y="633"/>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1" name="Rectangle 323"/>
              <p:cNvSpPr>
                <a:spLocks noChangeArrowheads="1"/>
              </p:cNvSpPr>
              <p:nvPr/>
            </p:nvSpPr>
            <p:spPr bwMode="auto">
              <a:xfrm>
                <a:off x="3173" y="633"/>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90" name="Line 322"/>
              <p:cNvSpPr>
                <a:spLocks noChangeShapeType="1"/>
              </p:cNvSpPr>
              <p:nvPr/>
            </p:nvSpPr>
            <p:spPr bwMode="auto">
              <a:xfrm flipV="1">
                <a:off x="3531"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9" name="Rectangle 321"/>
              <p:cNvSpPr>
                <a:spLocks noChangeArrowheads="1"/>
              </p:cNvSpPr>
              <p:nvPr/>
            </p:nvSpPr>
            <p:spPr bwMode="auto">
              <a:xfrm>
                <a:off x="3531"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8" name="Line 320"/>
              <p:cNvSpPr>
                <a:spLocks noChangeShapeType="1"/>
              </p:cNvSpPr>
              <p:nvPr/>
            </p:nvSpPr>
            <p:spPr bwMode="auto">
              <a:xfrm>
                <a:off x="3540" y="633"/>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7" name="Rectangle 319"/>
              <p:cNvSpPr>
                <a:spLocks noChangeArrowheads="1"/>
              </p:cNvSpPr>
              <p:nvPr/>
            </p:nvSpPr>
            <p:spPr bwMode="auto">
              <a:xfrm>
                <a:off x="3540" y="633"/>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6" name="Line 318"/>
              <p:cNvSpPr>
                <a:spLocks noChangeShapeType="1"/>
              </p:cNvSpPr>
              <p:nvPr/>
            </p:nvSpPr>
            <p:spPr bwMode="auto">
              <a:xfrm>
                <a:off x="4350"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5" name="Rectangle 317"/>
              <p:cNvSpPr>
                <a:spLocks noChangeArrowheads="1"/>
              </p:cNvSpPr>
              <p:nvPr/>
            </p:nvSpPr>
            <p:spPr bwMode="auto">
              <a:xfrm>
                <a:off x="4350" y="9"/>
                <a:ext cx="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4" name="Line 316"/>
              <p:cNvSpPr>
                <a:spLocks noChangeShapeType="1"/>
              </p:cNvSpPr>
              <p:nvPr/>
            </p:nvSpPr>
            <p:spPr bwMode="auto">
              <a:xfrm>
                <a:off x="4359" y="633"/>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3" name="Rectangle 315"/>
              <p:cNvSpPr>
                <a:spLocks noChangeArrowheads="1"/>
              </p:cNvSpPr>
              <p:nvPr/>
            </p:nvSpPr>
            <p:spPr bwMode="auto">
              <a:xfrm>
                <a:off x="4359" y="633"/>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2" name="Line 314"/>
              <p:cNvSpPr>
                <a:spLocks noChangeShapeType="1"/>
              </p:cNvSpPr>
              <p:nvPr/>
            </p:nvSpPr>
            <p:spPr bwMode="auto">
              <a:xfrm flipV="1">
                <a:off x="4718"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1" name="Rectangle 313"/>
              <p:cNvSpPr>
                <a:spLocks noChangeArrowheads="1"/>
              </p:cNvSpPr>
              <p:nvPr/>
            </p:nvSpPr>
            <p:spPr bwMode="auto">
              <a:xfrm>
                <a:off x="4718"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80" name="Line 312"/>
              <p:cNvSpPr>
                <a:spLocks noChangeShapeType="1"/>
              </p:cNvSpPr>
              <p:nvPr/>
            </p:nvSpPr>
            <p:spPr bwMode="auto">
              <a:xfrm>
                <a:off x="4727" y="633"/>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9" name="Rectangle 311"/>
              <p:cNvSpPr>
                <a:spLocks noChangeArrowheads="1"/>
              </p:cNvSpPr>
              <p:nvPr/>
            </p:nvSpPr>
            <p:spPr bwMode="auto">
              <a:xfrm>
                <a:off x="4727" y="633"/>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8" name="Line 310"/>
              <p:cNvSpPr>
                <a:spLocks noChangeShapeType="1"/>
              </p:cNvSpPr>
              <p:nvPr/>
            </p:nvSpPr>
            <p:spPr bwMode="auto">
              <a:xfrm>
                <a:off x="5536"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7" name="Rectangle 309"/>
              <p:cNvSpPr>
                <a:spLocks noChangeArrowheads="1"/>
              </p:cNvSpPr>
              <p:nvPr/>
            </p:nvSpPr>
            <p:spPr bwMode="auto">
              <a:xfrm>
                <a:off x="5536" y="9"/>
                <a:ext cx="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6" name="Line 308"/>
              <p:cNvSpPr>
                <a:spLocks noChangeShapeType="1"/>
              </p:cNvSpPr>
              <p:nvPr/>
            </p:nvSpPr>
            <p:spPr bwMode="auto">
              <a:xfrm>
                <a:off x="5545" y="633"/>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5" name="Rectangle 307"/>
              <p:cNvSpPr>
                <a:spLocks noChangeArrowheads="1"/>
              </p:cNvSpPr>
              <p:nvPr/>
            </p:nvSpPr>
            <p:spPr bwMode="auto">
              <a:xfrm>
                <a:off x="5545" y="633"/>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4" name="Line 306"/>
              <p:cNvSpPr>
                <a:spLocks noChangeShapeType="1"/>
              </p:cNvSpPr>
              <p:nvPr/>
            </p:nvSpPr>
            <p:spPr bwMode="auto">
              <a:xfrm flipV="1">
                <a:off x="5904"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3" name="Rectangle 305"/>
              <p:cNvSpPr>
                <a:spLocks noChangeArrowheads="1"/>
              </p:cNvSpPr>
              <p:nvPr/>
            </p:nvSpPr>
            <p:spPr bwMode="auto">
              <a:xfrm>
                <a:off x="5904"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2" name="Line 304"/>
              <p:cNvSpPr>
                <a:spLocks noChangeShapeType="1"/>
              </p:cNvSpPr>
              <p:nvPr/>
            </p:nvSpPr>
            <p:spPr bwMode="auto">
              <a:xfrm>
                <a:off x="5913" y="633"/>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1" name="Rectangle 303"/>
              <p:cNvSpPr>
                <a:spLocks noChangeArrowheads="1"/>
              </p:cNvSpPr>
              <p:nvPr/>
            </p:nvSpPr>
            <p:spPr bwMode="auto">
              <a:xfrm>
                <a:off x="5913" y="633"/>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70" name="Line 302"/>
              <p:cNvSpPr>
                <a:spLocks noChangeShapeType="1"/>
              </p:cNvSpPr>
              <p:nvPr/>
            </p:nvSpPr>
            <p:spPr bwMode="auto">
              <a:xfrm>
                <a:off x="6722" y="9"/>
                <a:ext cx="1" cy="422"/>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9" name="Rectangle 301"/>
              <p:cNvSpPr>
                <a:spLocks noChangeArrowheads="1"/>
              </p:cNvSpPr>
              <p:nvPr/>
            </p:nvSpPr>
            <p:spPr bwMode="auto">
              <a:xfrm>
                <a:off x="6722" y="9"/>
                <a:ext cx="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8" name="Line 300"/>
              <p:cNvSpPr>
                <a:spLocks noChangeShapeType="1"/>
              </p:cNvSpPr>
              <p:nvPr/>
            </p:nvSpPr>
            <p:spPr bwMode="auto">
              <a:xfrm>
                <a:off x="6731" y="633"/>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7" name="Rectangle 299"/>
              <p:cNvSpPr>
                <a:spLocks noChangeArrowheads="1"/>
              </p:cNvSpPr>
              <p:nvPr/>
            </p:nvSpPr>
            <p:spPr bwMode="auto">
              <a:xfrm>
                <a:off x="6731" y="633"/>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6" name="Line 298"/>
              <p:cNvSpPr>
                <a:spLocks noChangeShapeType="1"/>
              </p:cNvSpPr>
              <p:nvPr/>
            </p:nvSpPr>
            <p:spPr bwMode="auto">
              <a:xfrm flipV="1">
                <a:off x="709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5" name="Rectangle 297"/>
              <p:cNvSpPr>
                <a:spLocks noChangeArrowheads="1"/>
              </p:cNvSpPr>
              <p:nvPr/>
            </p:nvSpPr>
            <p:spPr bwMode="auto">
              <a:xfrm>
                <a:off x="7090" y="-9"/>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4" name="Line 296"/>
              <p:cNvSpPr>
                <a:spLocks noChangeShapeType="1"/>
              </p:cNvSpPr>
              <p:nvPr/>
            </p:nvSpPr>
            <p:spPr bwMode="auto">
              <a:xfrm>
                <a:off x="7099" y="633"/>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3" name="Rectangle 295"/>
              <p:cNvSpPr>
                <a:spLocks noChangeArrowheads="1"/>
              </p:cNvSpPr>
              <p:nvPr/>
            </p:nvSpPr>
            <p:spPr bwMode="auto">
              <a:xfrm>
                <a:off x="7099" y="633"/>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2" name="Rectangle 294"/>
              <p:cNvSpPr>
                <a:spLocks noChangeArrowheads="1"/>
              </p:cNvSpPr>
              <p:nvPr/>
            </p:nvSpPr>
            <p:spPr bwMode="auto">
              <a:xfrm>
                <a:off x="7899" y="9"/>
                <a:ext cx="19"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1" name="Line 293"/>
              <p:cNvSpPr>
                <a:spLocks noChangeShapeType="1"/>
              </p:cNvSpPr>
              <p:nvPr/>
            </p:nvSpPr>
            <p:spPr bwMode="auto">
              <a:xfrm>
                <a:off x="7918" y="633"/>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60" name="Rectangle 292"/>
              <p:cNvSpPr>
                <a:spLocks noChangeArrowheads="1"/>
              </p:cNvSpPr>
              <p:nvPr/>
            </p:nvSpPr>
            <p:spPr bwMode="auto">
              <a:xfrm>
                <a:off x="7918" y="633"/>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9" name="Rectangle 291"/>
              <p:cNvSpPr>
                <a:spLocks noChangeArrowheads="1"/>
              </p:cNvSpPr>
              <p:nvPr/>
            </p:nvSpPr>
            <p:spPr bwMode="auto">
              <a:xfrm>
                <a:off x="8580" y="9"/>
                <a:ext cx="18" cy="42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8" name="Line 290"/>
              <p:cNvSpPr>
                <a:spLocks noChangeShapeType="1"/>
              </p:cNvSpPr>
              <p:nvPr/>
            </p:nvSpPr>
            <p:spPr bwMode="auto">
              <a:xfrm>
                <a:off x="8598" y="633"/>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7" name="Rectangle 289"/>
              <p:cNvSpPr>
                <a:spLocks noChangeArrowheads="1"/>
              </p:cNvSpPr>
              <p:nvPr/>
            </p:nvSpPr>
            <p:spPr bwMode="auto">
              <a:xfrm>
                <a:off x="8598" y="633"/>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6" name="Line 288"/>
              <p:cNvSpPr>
                <a:spLocks noChangeShapeType="1"/>
              </p:cNvSpPr>
              <p:nvPr/>
            </p:nvSpPr>
            <p:spPr bwMode="auto">
              <a:xfrm>
                <a:off x="9" y="817"/>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5" name="Rectangle 287"/>
              <p:cNvSpPr>
                <a:spLocks noChangeArrowheads="1"/>
              </p:cNvSpPr>
              <p:nvPr/>
            </p:nvSpPr>
            <p:spPr bwMode="auto">
              <a:xfrm>
                <a:off x="9" y="817"/>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4" name="Line 286"/>
              <p:cNvSpPr>
                <a:spLocks noChangeShapeType="1"/>
              </p:cNvSpPr>
              <p:nvPr/>
            </p:nvSpPr>
            <p:spPr bwMode="auto">
              <a:xfrm>
                <a:off x="257" y="817"/>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3" name="Rectangle 285"/>
              <p:cNvSpPr>
                <a:spLocks noChangeArrowheads="1"/>
              </p:cNvSpPr>
              <p:nvPr/>
            </p:nvSpPr>
            <p:spPr bwMode="auto">
              <a:xfrm>
                <a:off x="257" y="817"/>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2" name="Line 284"/>
              <p:cNvSpPr>
                <a:spLocks noChangeShapeType="1"/>
              </p:cNvSpPr>
              <p:nvPr/>
            </p:nvSpPr>
            <p:spPr bwMode="auto">
              <a:xfrm>
                <a:off x="1977" y="817"/>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1" name="Rectangle 283"/>
              <p:cNvSpPr>
                <a:spLocks noChangeArrowheads="1"/>
              </p:cNvSpPr>
              <p:nvPr/>
            </p:nvSpPr>
            <p:spPr bwMode="auto">
              <a:xfrm>
                <a:off x="1977" y="817"/>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50" name="Line 282"/>
              <p:cNvSpPr>
                <a:spLocks noChangeShapeType="1"/>
              </p:cNvSpPr>
              <p:nvPr/>
            </p:nvSpPr>
            <p:spPr bwMode="auto">
              <a:xfrm>
                <a:off x="2354" y="81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9" name="Rectangle 281"/>
              <p:cNvSpPr>
                <a:spLocks noChangeArrowheads="1"/>
              </p:cNvSpPr>
              <p:nvPr/>
            </p:nvSpPr>
            <p:spPr bwMode="auto">
              <a:xfrm>
                <a:off x="2354" y="817"/>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8" name="Line 280"/>
              <p:cNvSpPr>
                <a:spLocks noChangeShapeType="1"/>
              </p:cNvSpPr>
              <p:nvPr/>
            </p:nvSpPr>
            <p:spPr bwMode="auto">
              <a:xfrm>
                <a:off x="3173" y="817"/>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7" name="Rectangle 279"/>
              <p:cNvSpPr>
                <a:spLocks noChangeArrowheads="1"/>
              </p:cNvSpPr>
              <p:nvPr/>
            </p:nvSpPr>
            <p:spPr bwMode="auto">
              <a:xfrm>
                <a:off x="3173" y="817"/>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6" name="Line 278"/>
              <p:cNvSpPr>
                <a:spLocks noChangeShapeType="1"/>
              </p:cNvSpPr>
              <p:nvPr/>
            </p:nvSpPr>
            <p:spPr bwMode="auto">
              <a:xfrm>
                <a:off x="3540" y="817"/>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5" name="Rectangle 277"/>
              <p:cNvSpPr>
                <a:spLocks noChangeArrowheads="1"/>
              </p:cNvSpPr>
              <p:nvPr/>
            </p:nvSpPr>
            <p:spPr bwMode="auto">
              <a:xfrm>
                <a:off x="3540" y="817"/>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4" name="Line 276"/>
              <p:cNvSpPr>
                <a:spLocks noChangeShapeType="1"/>
              </p:cNvSpPr>
              <p:nvPr/>
            </p:nvSpPr>
            <p:spPr bwMode="auto">
              <a:xfrm>
                <a:off x="4359" y="81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3" name="Rectangle 275"/>
              <p:cNvSpPr>
                <a:spLocks noChangeArrowheads="1"/>
              </p:cNvSpPr>
              <p:nvPr/>
            </p:nvSpPr>
            <p:spPr bwMode="auto">
              <a:xfrm>
                <a:off x="4359" y="817"/>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2" name="Line 274"/>
              <p:cNvSpPr>
                <a:spLocks noChangeShapeType="1"/>
              </p:cNvSpPr>
              <p:nvPr/>
            </p:nvSpPr>
            <p:spPr bwMode="auto">
              <a:xfrm>
                <a:off x="4727" y="81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1" name="Rectangle 273"/>
              <p:cNvSpPr>
                <a:spLocks noChangeArrowheads="1"/>
              </p:cNvSpPr>
              <p:nvPr/>
            </p:nvSpPr>
            <p:spPr bwMode="auto">
              <a:xfrm>
                <a:off x="4727" y="817"/>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40" name="Line 272"/>
              <p:cNvSpPr>
                <a:spLocks noChangeShapeType="1"/>
              </p:cNvSpPr>
              <p:nvPr/>
            </p:nvSpPr>
            <p:spPr bwMode="auto">
              <a:xfrm>
                <a:off x="5545" y="81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9" name="Rectangle 271"/>
              <p:cNvSpPr>
                <a:spLocks noChangeArrowheads="1"/>
              </p:cNvSpPr>
              <p:nvPr/>
            </p:nvSpPr>
            <p:spPr bwMode="auto">
              <a:xfrm>
                <a:off x="5545" y="817"/>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grpSp>
        <p:grpSp>
          <p:nvGrpSpPr>
            <p:cNvPr id="7237" name="Group 69"/>
            <p:cNvGrpSpPr>
              <a:grpSpLocks/>
            </p:cNvGrpSpPr>
            <p:nvPr/>
          </p:nvGrpSpPr>
          <p:grpSpPr bwMode="auto">
            <a:xfrm>
              <a:off x="9" y="817"/>
              <a:ext cx="9454" cy="1294"/>
              <a:chOff x="9" y="817"/>
              <a:chExt cx="9454" cy="1294"/>
            </a:xfrm>
          </p:grpSpPr>
          <p:sp>
            <p:nvSpPr>
              <p:cNvPr id="7437" name="Line 269"/>
              <p:cNvSpPr>
                <a:spLocks noChangeShapeType="1"/>
              </p:cNvSpPr>
              <p:nvPr/>
            </p:nvSpPr>
            <p:spPr bwMode="auto">
              <a:xfrm>
                <a:off x="5913" y="81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6" name="Rectangle 268"/>
              <p:cNvSpPr>
                <a:spLocks noChangeArrowheads="1"/>
              </p:cNvSpPr>
              <p:nvPr/>
            </p:nvSpPr>
            <p:spPr bwMode="auto">
              <a:xfrm>
                <a:off x="5913" y="817"/>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5" name="Line 267"/>
              <p:cNvSpPr>
                <a:spLocks noChangeShapeType="1"/>
              </p:cNvSpPr>
              <p:nvPr/>
            </p:nvSpPr>
            <p:spPr bwMode="auto">
              <a:xfrm>
                <a:off x="6731" y="81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4" name="Rectangle 266"/>
              <p:cNvSpPr>
                <a:spLocks noChangeArrowheads="1"/>
              </p:cNvSpPr>
              <p:nvPr/>
            </p:nvSpPr>
            <p:spPr bwMode="auto">
              <a:xfrm>
                <a:off x="6731" y="817"/>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3" name="Line 265"/>
              <p:cNvSpPr>
                <a:spLocks noChangeShapeType="1"/>
              </p:cNvSpPr>
              <p:nvPr/>
            </p:nvSpPr>
            <p:spPr bwMode="auto">
              <a:xfrm>
                <a:off x="7099" y="817"/>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2" name="Rectangle 264"/>
              <p:cNvSpPr>
                <a:spLocks noChangeArrowheads="1"/>
              </p:cNvSpPr>
              <p:nvPr/>
            </p:nvSpPr>
            <p:spPr bwMode="auto">
              <a:xfrm>
                <a:off x="7099" y="817"/>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1" name="Line 263"/>
              <p:cNvSpPr>
                <a:spLocks noChangeShapeType="1"/>
              </p:cNvSpPr>
              <p:nvPr/>
            </p:nvSpPr>
            <p:spPr bwMode="auto">
              <a:xfrm>
                <a:off x="7918" y="817"/>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30" name="Rectangle 262"/>
              <p:cNvSpPr>
                <a:spLocks noChangeArrowheads="1"/>
              </p:cNvSpPr>
              <p:nvPr/>
            </p:nvSpPr>
            <p:spPr bwMode="auto">
              <a:xfrm>
                <a:off x="7918" y="817"/>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9" name="Line 261"/>
              <p:cNvSpPr>
                <a:spLocks noChangeShapeType="1"/>
              </p:cNvSpPr>
              <p:nvPr/>
            </p:nvSpPr>
            <p:spPr bwMode="auto">
              <a:xfrm>
                <a:off x="8598" y="817"/>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8" name="Rectangle 260"/>
              <p:cNvSpPr>
                <a:spLocks noChangeArrowheads="1"/>
              </p:cNvSpPr>
              <p:nvPr/>
            </p:nvSpPr>
            <p:spPr bwMode="auto">
              <a:xfrm>
                <a:off x="8598" y="817"/>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7" name="Line 259"/>
              <p:cNvSpPr>
                <a:spLocks noChangeShapeType="1"/>
              </p:cNvSpPr>
              <p:nvPr/>
            </p:nvSpPr>
            <p:spPr bwMode="auto">
              <a:xfrm>
                <a:off x="9" y="1000"/>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6" name="Rectangle 258"/>
              <p:cNvSpPr>
                <a:spLocks noChangeArrowheads="1"/>
              </p:cNvSpPr>
              <p:nvPr/>
            </p:nvSpPr>
            <p:spPr bwMode="auto">
              <a:xfrm>
                <a:off x="9" y="1000"/>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5" name="Line 257"/>
              <p:cNvSpPr>
                <a:spLocks noChangeShapeType="1"/>
              </p:cNvSpPr>
              <p:nvPr/>
            </p:nvSpPr>
            <p:spPr bwMode="auto">
              <a:xfrm>
                <a:off x="257" y="1000"/>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4" name="Rectangle 256"/>
              <p:cNvSpPr>
                <a:spLocks noChangeArrowheads="1"/>
              </p:cNvSpPr>
              <p:nvPr/>
            </p:nvSpPr>
            <p:spPr bwMode="auto">
              <a:xfrm>
                <a:off x="257" y="1000"/>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3" name="Line 255"/>
              <p:cNvSpPr>
                <a:spLocks noChangeShapeType="1"/>
              </p:cNvSpPr>
              <p:nvPr/>
            </p:nvSpPr>
            <p:spPr bwMode="auto">
              <a:xfrm>
                <a:off x="1977" y="1000"/>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2" name="Rectangle 254"/>
              <p:cNvSpPr>
                <a:spLocks noChangeArrowheads="1"/>
              </p:cNvSpPr>
              <p:nvPr/>
            </p:nvSpPr>
            <p:spPr bwMode="auto">
              <a:xfrm>
                <a:off x="1977" y="1000"/>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1" name="Line 253"/>
              <p:cNvSpPr>
                <a:spLocks noChangeShapeType="1"/>
              </p:cNvSpPr>
              <p:nvPr/>
            </p:nvSpPr>
            <p:spPr bwMode="auto">
              <a:xfrm>
                <a:off x="2354" y="1000"/>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20" name="Rectangle 252"/>
              <p:cNvSpPr>
                <a:spLocks noChangeArrowheads="1"/>
              </p:cNvSpPr>
              <p:nvPr/>
            </p:nvSpPr>
            <p:spPr bwMode="auto">
              <a:xfrm>
                <a:off x="2354" y="1000"/>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9" name="Line 251"/>
              <p:cNvSpPr>
                <a:spLocks noChangeShapeType="1"/>
              </p:cNvSpPr>
              <p:nvPr/>
            </p:nvSpPr>
            <p:spPr bwMode="auto">
              <a:xfrm>
                <a:off x="3173" y="1000"/>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8" name="Rectangle 250"/>
              <p:cNvSpPr>
                <a:spLocks noChangeArrowheads="1"/>
              </p:cNvSpPr>
              <p:nvPr/>
            </p:nvSpPr>
            <p:spPr bwMode="auto">
              <a:xfrm>
                <a:off x="3173" y="1000"/>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7" name="Line 249"/>
              <p:cNvSpPr>
                <a:spLocks noChangeShapeType="1"/>
              </p:cNvSpPr>
              <p:nvPr/>
            </p:nvSpPr>
            <p:spPr bwMode="auto">
              <a:xfrm>
                <a:off x="3540" y="1000"/>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6" name="Rectangle 248"/>
              <p:cNvSpPr>
                <a:spLocks noChangeArrowheads="1"/>
              </p:cNvSpPr>
              <p:nvPr/>
            </p:nvSpPr>
            <p:spPr bwMode="auto">
              <a:xfrm>
                <a:off x="3540" y="1000"/>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5" name="Line 247"/>
              <p:cNvSpPr>
                <a:spLocks noChangeShapeType="1"/>
              </p:cNvSpPr>
              <p:nvPr/>
            </p:nvSpPr>
            <p:spPr bwMode="auto">
              <a:xfrm>
                <a:off x="4359" y="1000"/>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4" name="Rectangle 246"/>
              <p:cNvSpPr>
                <a:spLocks noChangeArrowheads="1"/>
              </p:cNvSpPr>
              <p:nvPr/>
            </p:nvSpPr>
            <p:spPr bwMode="auto">
              <a:xfrm>
                <a:off x="4359" y="1000"/>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3" name="Line 245"/>
              <p:cNvSpPr>
                <a:spLocks noChangeShapeType="1"/>
              </p:cNvSpPr>
              <p:nvPr/>
            </p:nvSpPr>
            <p:spPr bwMode="auto">
              <a:xfrm>
                <a:off x="4727" y="1000"/>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2" name="Rectangle 244"/>
              <p:cNvSpPr>
                <a:spLocks noChangeArrowheads="1"/>
              </p:cNvSpPr>
              <p:nvPr/>
            </p:nvSpPr>
            <p:spPr bwMode="auto">
              <a:xfrm>
                <a:off x="4727" y="1000"/>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1" name="Line 243"/>
              <p:cNvSpPr>
                <a:spLocks noChangeShapeType="1"/>
              </p:cNvSpPr>
              <p:nvPr/>
            </p:nvSpPr>
            <p:spPr bwMode="auto">
              <a:xfrm>
                <a:off x="5545" y="1000"/>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10" name="Rectangle 242"/>
              <p:cNvSpPr>
                <a:spLocks noChangeArrowheads="1"/>
              </p:cNvSpPr>
              <p:nvPr/>
            </p:nvSpPr>
            <p:spPr bwMode="auto">
              <a:xfrm>
                <a:off x="5545" y="1000"/>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9" name="Line 241"/>
              <p:cNvSpPr>
                <a:spLocks noChangeShapeType="1"/>
              </p:cNvSpPr>
              <p:nvPr/>
            </p:nvSpPr>
            <p:spPr bwMode="auto">
              <a:xfrm>
                <a:off x="5913" y="1000"/>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8" name="Rectangle 240"/>
              <p:cNvSpPr>
                <a:spLocks noChangeArrowheads="1"/>
              </p:cNvSpPr>
              <p:nvPr/>
            </p:nvSpPr>
            <p:spPr bwMode="auto">
              <a:xfrm>
                <a:off x="5913" y="1000"/>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7" name="Line 239"/>
              <p:cNvSpPr>
                <a:spLocks noChangeShapeType="1"/>
              </p:cNvSpPr>
              <p:nvPr/>
            </p:nvSpPr>
            <p:spPr bwMode="auto">
              <a:xfrm>
                <a:off x="6731" y="1000"/>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6" name="Rectangle 238"/>
              <p:cNvSpPr>
                <a:spLocks noChangeArrowheads="1"/>
              </p:cNvSpPr>
              <p:nvPr/>
            </p:nvSpPr>
            <p:spPr bwMode="auto">
              <a:xfrm>
                <a:off x="6731" y="1000"/>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5" name="Line 237"/>
              <p:cNvSpPr>
                <a:spLocks noChangeShapeType="1"/>
              </p:cNvSpPr>
              <p:nvPr/>
            </p:nvSpPr>
            <p:spPr bwMode="auto">
              <a:xfrm>
                <a:off x="7099" y="1000"/>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4" name="Rectangle 236"/>
              <p:cNvSpPr>
                <a:spLocks noChangeArrowheads="1"/>
              </p:cNvSpPr>
              <p:nvPr/>
            </p:nvSpPr>
            <p:spPr bwMode="auto">
              <a:xfrm>
                <a:off x="7099" y="1000"/>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3" name="Line 235"/>
              <p:cNvSpPr>
                <a:spLocks noChangeShapeType="1"/>
              </p:cNvSpPr>
              <p:nvPr/>
            </p:nvSpPr>
            <p:spPr bwMode="auto">
              <a:xfrm>
                <a:off x="7918" y="1000"/>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2" name="Rectangle 234"/>
              <p:cNvSpPr>
                <a:spLocks noChangeArrowheads="1"/>
              </p:cNvSpPr>
              <p:nvPr/>
            </p:nvSpPr>
            <p:spPr bwMode="auto">
              <a:xfrm>
                <a:off x="7918" y="1000"/>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1" name="Line 233"/>
              <p:cNvSpPr>
                <a:spLocks noChangeShapeType="1"/>
              </p:cNvSpPr>
              <p:nvPr/>
            </p:nvSpPr>
            <p:spPr bwMode="auto">
              <a:xfrm>
                <a:off x="8598" y="1000"/>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400" name="Rectangle 232"/>
              <p:cNvSpPr>
                <a:spLocks noChangeArrowheads="1"/>
              </p:cNvSpPr>
              <p:nvPr/>
            </p:nvSpPr>
            <p:spPr bwMode="auto">
              <a:xfrm>
                <a:off x="8598" y="1000"/>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9" name="Line 231"/>
              <p:cNvSpPr>
                <a:spLocks noChangeShapeType="1"/>
              </p:cNvSpPr>
              <p:nvPr/>
            </p:nvSpPr>
            <p:spPr bwMode="auto">
              <a:xfrm>
                <a:off x="9" y="1184"/>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8" name="Rectangle 230"/>
              <p:cNvSpPr>
                <a:spLocks noChangeArrowheads="1"/>
              </p:cNvSpPr>
              <p:nvPr/>
            </p:nvSpPr>
            <p:spPr bwMode="auto">
              <a:xfrm>
                <a:off x="9" y="1184"/>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7" name="Line 229"/>
              <p:cNvSpPr>
                <a:spLocks noChangeShapeType="1"/>
              </p:cNvSpPr>
              <p:nvPr/>
            </p:nvSpPr>
            <p:spPr bwMode="auto">
              <a:xfrm>
                <a:off x="257" y="1184"/>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6" name="Rectangle 228"/>
              <p:cNvSpPr>
                <a:spLocks noChangeArrowheads="1"/>
              </p:cNvSpPr>
              <p:nvPr/>
            </p:nvSpPr>
            <p:spPr bwMode="auto">
              <a:xfrm>
                <a:off x="257" y="1184"/>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5" name="Line 227"/>
              <p:cNvSpPr>
                <a:spLocks noChangeShapeType="1"/>
              </p:cNvSpPr>
              <p:nvPr/>
            </p:nvSpPr>
            <p:spPr bwMode="auto">
              <a:xfrm>
                <a:off x="1977" y="1184"/>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4" name="Rectangle 226"/>
              <p:cNvSpPr>
                <a:spLocks noChangeArrowheads="1"/>
              </p:cNvSpPr>
              <p:nvPr/>
            </p:nvSpPr>
            <p:spPr bwMode="auto">
              <a:xfrm>
                <a:off x="1977" y="1184"/>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3" name="Line 225"/>
              <p:cNvSpPr>
                <a:spLocks noChangeShapeType="1"/>
              </p:cNvSpPr>
              <p:nvPr/>
            </p:nvSpPr>
            <p:spPr bwMode="auto">
              <a:xfrm>
                <a:off x="2354" y="1184"/>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2" name="Rectangle 224"/>
              <p:cNvSpPr>
                <a:spLocks noChangeArrowheads="1"/>
              </p:cNvSpPr>
              <p:nvPr/>
            </p:nvSpPr>
            <p:spPr bwMode="auto">
              <a:xfrm>
                <a:off x="2354" y="1184"/>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1" name="Line 223"/>
              <p:cNvSpPr>
                <a:spLocks noChangeShapeType="1"/>
              </p:cNvSpPr>
              <p:nvPr/>
            </p:nvSpPr>
            <p:spPr bwMode="auto">
              <a:xfrm>
                <a:off x="3173" y="1184"/>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90" name="Rectangle 222"/>
              <p:cNvSpPr>
                <a:spLocks noChangeArrowheads="1"/>
              </p:cNvSpPr>
              <p:nvPr/>
            </p:nvSpPr>
            <p:spPr bwMode="auto">
              <a:xfrm>
                <a:off x="3173" y="1184"/>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9" name="Line 221"/>
              <p:cNvSpPr>
                <a:spLocks noChangeShapeType="1"/>
              </p:cNvSpPr>
              <p:nvPr/>
            </p:nvSpPr>
            <p:spPr bwMode="auto">
              <a:xfrm>
                <a:off x="3540" y="1184"/>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8" name="Rectangle 220"/>
              <p:cNvSpPr>
                <a:spLocks noChangeArrowheads="1"/>
              </p:cNvSpPr>
              <p:nvPr/>
            </p:nvSpPr>
            <p:spPr bwMode="auto">
              <a:xfrm>
                <a:off x="3540" y="1184"/>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7" name="Line 219"/>
              <p:cNvSpPr>
                <a:spLocks noChangeShapeType="1"/>
              </p:cNvSpPr>
              <p:nvPr/>
            </p:nvSpPr>
            <p:spPr bwMode="auto">
              <a:xfrm>
                <a:off x="4359" y="1184"/>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6" name="Rectangle 218"/>
              <p:cNvSpPr>
                <a:spLocks noChangeArrowheads="1"/>
              </p:cNvSpPr>
              <p:nvPr/>
            </p:nvSpPr>
            <p:spPr bwMode="auto">
              <a:xfrm>
                <a:off x="4359" y="1184"/>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5" name="Line 217"/>
              <p:cNvSpPr>
                <a:spLocks noChangeShapeType="1"/>
              </p:cNvSpPr>
              <p:nvPr/>
            </p:nvSpPr>
            <p:spPr bwMode="auto">
              <a:xfrm>
                <a:off x="4727" y="1184"/>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4" name="Rectangle 216"/>
              <p:cNvSpPr>
                <a:spLocks noChangeArrowheads="1"/>
              </p:cNvSpPr>
              <p:nvPr/>
            </p:nvSpPr>
            <p:spPr bwMode="auto">
              <a:xfrm>
                <a:off x="4727" y="1184"/>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3" name="Line 215"/>
              <p:cNvSpPr>
                <a:spLocks noChangeShapeType="1"/>
              </p:cNvSpPr>
              <p:nvPr/>
            </p:nvSpPr>
            <p:spPr bwMode="auto">
              <a:xfrm>
                <a:off x="5545" y="1184"/>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2" name="Rectangle 214"/>
              <p:cNvSpPr>
                <a:spLocks noChangeArrowheads="1"/>
              </p:cNvSpPr>
              <p:nvPr/>
            </p:nvSpPr>
            <p:spPr bwMode="auto">
              <a:xfrm>
                <a:off x="5545" y="1184"/>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1" name="Line 213"/>
              <p:cNvSpPr>
                <a:spLocks noChangeShapeType="1"/>
              </p:cNvSpPr>
              <p:nvPr/>
            </p:nvSpPr>
            <p:spPr bwMode="auto">
              <a:xfrm>
                <a:off x="5913" y="1184"/>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80" name="Rectangle 212"/>
              <p:cNvSpPr>
                <a:spLocks noChangeArrowheads="1"/>
              </p:cNvSpPr>
              <p:nvPr/>
            </p:nvSpPr>
            <p:spPr bwMode="auto">
              <a:xfrm>
                <a:off x="5913" y="1184"/>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9" name="Line 211"/>
              <p:cNvSpPr>
                <a:spLocks noChangeShapeType="1"/>
              </p:cNvSpPr>
              <p:nvPr/>
            </p:nvSpPr>
            <p:spPr bwMode="auto">
              <a:xfrm>
                <a:off x="6731" y="1184"/>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8" name="Rectangle 210"/>
              <p:cNvSpPr>
                <a:spLocks noChangeArrowheads="1"/>
              </p:cNvSpPr>
              <p:nvPr/>
            </p:nvSpPr>
            <p:spPr bwMode="auto">
              <a:xfrm>
                <a:off x="6731" y="1184"/>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7" name="Line 209"/>
              <p:cNvSpPr>
                <a:spLocks noChangeShapeType="1"/>
              </p:cNvSpPr>
              <p:nvPr/>
            </p:nvSpPr>
            <p:spPr bwMode="auto">
              <a:xfrm>
                <a:off x="7099" y="1184"/>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6" name="Rectangle 208"/>
              <p:cNvSpPr>
                <a:spLocks noChangeArrowheads="1"/>
              </p:cNvSpPr>
              <p:nvPr/>
            </p:nvSpPr>
            <p:spPr bwMode="auto">
              <a:xfrm>
                <a:off x="7099" y="1184"/>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5" name="Line 207"/>
              <p:cNvSpPr>
                <a:spLocks noChangeShapeType="1"/>
              </p:cNvSpPr>
              <p:nvPr/>
            </p:nvSpPr>
            <p:spPr bwMode="auto">
              <a:xfrm>
                <a:off x="7918" y="1184"/>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4" name="Rectangle 206"/>
              <p:cNvSpPr>
                <a:spLocks noChangeArrowheads="1"/>
              </p:cNvSpPr>
              <p:nvPr/>
            </p:nvSpPr>
            <p:spPr bwMode="auto">
              <a:xfrm>
                <a:off x="7918" y="1184"/>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3" name="Line 205"/>
              <p:cNvSpPr>
                <a:spLocks noChangeShapeType="1"/>
              </p:cNvSpPr>
              <p:nvPr/>
            </p:nvSpPr>
            <p:spPr bwMode="auto">
              <a:xfrm>
                <a:off x="8598" y="1184"/>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2" name="Rectangle 204"/>
              <p:cNvSpPr>
                <a:spLocks noChangeArrowheads="1"/>
              </p:cNvSpPr>
              <p:nvPr/>
            </p:nvSpPr>
            <p:spPr bwMode="auto">
              <a:xfrm>
                <a:off x="8598" y="1184"/>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1" name="Line 203"/>
              <p:cNvSpPr>
                <a:spLocks noChangeShapeType="1"/>
              </p:cNvSpPr>
              <p:nvPr/>
            </p:nvSpPr>
            <p:spPr bwMode="auto">
              <a:xfrm>
                <a:off x="9" y="1367"/>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70" name="Rectangle 202"/>
              <p:cNvSpPr>
                <a:spLocks noChangeArrowheads="1"/>
              </p:cNvSpPr>
              <p:nvPr/>
            </p:nvSpPr>
            <p:spPr bwMode="auto">
              <a:xfrm>
                <a:off x="9" y="1367"/>
                <a:ext cx="23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9" name="Line 201"/>
              <p:cNvSpPr>
                <a:spLocks noChangeShapeType="1"/>
              </p:cNvSpPr>
              <p:nvPr/>
            </p:nvSpPr>
            <p:spPr bwMode="auto">
              <a:xfrm>
                <a:off x="257" y="1367"/>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8" name="Rectangle 200"/>
              <p:cNvSpPr>
                <a:spLocks noChangeArrowheads="1"/>
              </p:cNvSpPr>
              <p:nvPr/>
            </p:nvSpPr>
            <p:spPr bwMode="auto">
              <a:xfrm>
                <a:off x="257" y="1367"/>
                <a:ext cx="1711"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7" name="Line 199"/>
              <p:cNvSpPr>
                <a:spLocks noChangeShapeType="1"/>
              </p:cNvSpPr>
              <p:nvPr/>
            </p:nvSpPr>
            <p:spPr bwMode="auto">
              <a:xfrm>
                <a:off x="1977" y="1367"/>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6" name="Rectangle 198"/>
              <p:cNvSpPr>
                <a:spLocks noChangeArrowheads="1"/>
              </p:cNvSpPr>
              <p:nvPr/>
            </p:nvSpPr>
            <p:spPr bwMode="auto">
              <a:xfrm>
                <a:off x="1977" y="1367"/>
                <a:ext cx="368"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5" name="Line 197"/>
              <p:cNvSpPr>
                <a:spLocks noChangeShapeType="1"/>
              </p:cNvSpPr>
              <p:nvPr/>
            </p:nvSpPr>
            <p:spPr bwMode="auto">
              <a:xfrm>
                <a:off x="2354" y="136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4" name="Rectangle 196"/>
              <p:cNvSpPr>
                <a:spLocks noChangeArrowheads="1"/>
              </p:cNvSpPr>
              <p:nvPr/>
            </p:nvSpPr>
            <p:spPr bwMode="auto">
              <a:xfrm>
                <a:off x="2354" y="1367"/>
                <a:ext cx="80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3" name="Line 195"/>
              <p:cNvSpPr>
                <a:spLocks noChangeShapeType="1"/>
              </p:cNvSpPr>
              <p:nvPr/>
            </p:nvSpPr>
            <p:spPr bwMode="auto">
              <a:xfrm>
                <a:off x="3173" y="1367"/>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2" name="Rectangle 194"/>
              <p:cNvSpPr>
                <a:spLocks noChangeArrowheads="1"/>
              </p:cNvSpPr>
              <p:nvPr/>
            </p:nvSpPr>
            <p:spPr bwMode="auto">
              <a:xfrm>
                <a:off x="3173" y="1367"/>
                <a:ext cx="358"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1" name="Line 193"/>
              <p:cNvSpPr>
                <a:spLocks noChangeShapeType="1"/>
              </p:cNvSpPr>
              <p:nvPr/>
            </p:nvSpPr>
            <p:spPr bwMode="auto">
              <a:xfrm>
                <a:off x="3540" y="1367"/>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60" name="Rectangle 192"/>
              <p:cNvSpPr>
                <a:spLocks noChangeArrowheads="1"/>
              </p:cNvSpPr>
              <p:nvPr/>
            </p:nvSpPr>
            <p:spPr bwMode="auto">
              <a:xfrm>
                <a:off x="3540" y="1367"/>
                <a:ext cx="810"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9" name="Line 191"/>
              <p:cNvSpPr>
                <a:spLocks noChangeShapeType="1"/>
              </p:cNvSpPr>
              <p:nvPr/>
            </p:nvSpPr>
            <p:spPr bwMode="auto">
              <a:xfrm>
                <a:off x="4359" y="136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8" name="Rectangle 190"/>
              <p:cNvSpPr>
                <a:spLocks noChangeArrowheads="1"/>
              </p:cNvSpPr>
              <p:nvPr/>
            </p:nvSpPr>
            <p:spPr bwMode="auto">
              <a:xfrm>
                <a:off x="4359" y="1367"/>
                <a:ext cx="35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7" name="Line 189"/>
              <p:cNvSpPr>
                <a:spLocks noChangeShapeType="1"/>
              </p:cNvSpPr>
              <p:nvPr/>
            </p:nvSpPr>
            <p:spPr bwMode="auto">
              <a:xfrm>
                <a:off x="4727" y="136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6" name="Rectangle 188"/>
              <p:cNvSpPr>
                <a:spLocks noChangeArrowheads="1"/>
              </p:cNvSpPr>
              <p:nvPr/>
            </p:nvSpPr>
            <p:spPr bwMode="auto">
              <a:xfrm>
                <a:off x="4727" y="1367"/>
                <a:ext cx="80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5" name="Line 187"/>
              <p:cNvSpPr>
                <a:spLocks noChangeShapeType="1"/>
              </p:cNvSpPr>
              <p:nvPr/>
            </p:nvSpPr>
            <p:spPr bwMode="auto">
              <a:xfrm>
                <a:off x="5545" y="136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4" name="Rectangle 186"/>
              <p:cNvSpPr>
                <a:spLocks noChangeArrowheads="1"/>
              </p:cNvSpPr>
              <p:nvPr/>
            </p:nvSpPr>
            <p:spPr bwMode="auto">
              <a:xfrm>
                <a:off x="5545" y="1367"/>
                <a:ext cx="35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3" name="Line 185"/>
              <p:cNvSpPr>
                <a:spLocks noChangeShapeType="1"/>
              </p:cNvSpPr>
              <p:nvPr/>
            </p:nvSpPr>
            <p:spPr bwMode="auto">
              <a:xfrm>
                <a:off x="5913" y="1367"/>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2" name="Rectangle 184"/>
              <p:cNvSpPr>
                <a:spLocks noChangeArrowheads="1"/>
              </p:cNvSpPr>
              <p:nvPr/>
            </p:nvSpPr>
            <p:spPr bwMode="auto">
              <a:xfrm>
                <a:off x="5913" y="1367"/>
                <a:ext cx="80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1" name="Line 183"/>
              <p:cNvSpPr>
                <a:spLocks noChangeShapeType="1"/>
              </p:cNvSpPr>
              <p:nvPr/>
            </p:nvSpPr>
            <p:spPr bwMode="auto">
              <a:xfrm>
                <a:off x="6731" y="1367"/>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50" name="Rectangle 182"/>
              <p:cNvSpPr>
                <a:spLocks noChangeArrowheads="1"/>
              </p:cNvSpPr>
              <p:nvPr/>
            </p:nvSpPr>
            <p:spPr bwMode="auto">
              <a:xfrm>
                <a:off x="6731" y="1367"/>
                <a:ext cx="359"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9" name="Line 181"/>
              <p:cNvSpPr>
                <a:spLocks noChangeShapeType="1"/>
              </p:cNvSpPr>
              <p:nvPr/>
            </p:nvSpPr>
            <p:spPr bwMode="auto">
              <a:xfrm>
                <a:off x="7099" y="1367"/>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8" name="Rectangle 180"/>
              <p:cNvSpPr>
                <a:spLocks noChangeArrowheads="1"/>
              </p:cNvSpPr>
              <p:nvPr/>
            </p:nvSpPr>
            <p:spPr bwMode="auto">
              <a:xfrm>
                <a:off x="7099" y="1367"/>
                <a:ext cx="800"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7" name="Line 179"/>
              <p:cNvSpPr>
                <a:spLocks noChangeShapeType="1"/>
              </p:cNvSpPr>
              <p:nvPr/>
            </p:nvSpPr>
            <p:spPr bwMode="auto">
              <a:xfrm>
                <a:off x="7918" y="1367"/>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6" name="Rectangle 178"/>
              <p:cNvSpPr>
                <a:spLocks noChangeArrowheads="1"/>
              </p:cNvSpPr>
              <p:nvPr/>
            </p:nvSpPr>
            <p:spPr bwMode="auto">
              <a:xfrm>
                <a:off x="7918" y="1367"/>
                <a:ext cx="662"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5" name="Line 177"/>
              <p:cNvSpPr>
                <a:spLocks noChangeShapeType="1"/>
              </p:cNvSpPr>
              <p:nvPr/>
            </p:nvSpPr>
            <p:spPr bwMode="auto">
              <a:xfrm>
                <a:off x="8598" y="1367"/>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4" name="Rectangle 176"/>
              <p:cNvSpPr>
                <a:spLocks noChangeArrowheads="1"/>
              </p:cNvSpPr>
              <p:nvPr/>
            </p:nvSpPr>
            <p:spPr bwMode="auto">
              <a:xfrm>
                <a:off x="8598" y="1367"/>
                <a:ext cx="865" cy="1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3" name="Line 175"/>
              <p:cNvSpPr>
                <a:spLocks noChangeShapeType="1"/>
              </p:cNvSpPr>
              <p:nvPr/>
            </p:nvSpPr>
            <p:spPr bwMode="auto">
              <a:xfrm>
                <a:off x="9" y="1551"/>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2" name="Rectangle 174"/>
              <p:cNvSpPr>
                <a:spLocks noChangeArrowheads="1"/>
              </p:cNvSpPr>
              <p:nvPr/>
            </p:nvSpPr>
            <p:spPr bwMode="auto">
              <a:xfrm>
                <a:off x="9" y="1551"/>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1" name="Line 173"/>
              <p:cNvSpPr>
                <a:spLocks noChangeShapeType="1"/>
              </p:cNvSpPr>
              <p:nvPr/>
            </p:nvSpPr>
            <p:spPr bwMode="auto">
              <a:xfrm>
                <a:off x="257" y="1551"/>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40" name="Rectangle 172"/>
              <p:cNvSpPr>
                <a:spLocks noChangeArrowheads="1"/>
              </p:cNvSpPr>
              <p:nvPr/>
            </p:nvSpPr>
            <p:spPr bwMode="auto">
              <a:xfrm>
                <a:off x="257" y="1551"/>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9" name="Line 171"/>
              <p:cNvSpPr>
                <a:spLocks noChangeShapeType="1"/>
              </p:cNvSpPr>
              <p:nvPr/>
            </p:nvSpPr>
            <p:spPr bwMode="auto">
              <a:xfrm>
                <a:off x="1977" y="1551"/>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8" name="Rectangle 170"/>
              <p:cNvSpPr>
                <a:spLocks noChangeArrowheads="1"/>
              </p:cNvSpPr>
              <p:nvPr/>
            </p:nvSpPr>
            <p:spPr bwMode="auto">
              <a:xfrm>
                <a:off x="1977" y="1551"/>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7" name="Line 169"/>
              <p:cNvSpPr>
                <a:spLocks noChangeShapeType="1"/>
              </p:cNvSpPr>
              <p:nvPr/>
            </p:nvSpPr>
            <p:spPr bwMode="auto">
              <a:xfrm>
                <a:off x="2354" y="1551"/>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6" name="Rectangle 168"/>
              <p:cNvSpPr>
                <a:spLocks noChangeArrowheads="1"/>
              </p:cNvSpPr>
              <p:nvPr/>
            </p:nvSpPr>
            <p:spPr bwMode="auto">
              <a:xfrm>
                <a:off x="2354" y="1551"/>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5" name="Line 167"/>
              <p:cNvSpPr>
                <a:spLocks noChangeShapeType="1"/>
              </p:cNvSpPr>
              <p:nvPr/>
            </p:nvSpPr>
            <p:spPr bwMode="auto">
              <a:xfrm>
                <a:off x="3173" y="1551"/>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4" name="Rectangle 166"/>
              <p:cNvSpPr>
                <a:spLocks noChangeArrowheads="1"/>
              </p:cNvSpPr>
              <p:nvPr/>
            </p:nvSpPr>
            <p:spPr bwMode="auto">
              <a:xfrm>
                <a:off x="3173" y="1551"/>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3" name="Line 165"/>
              <p:cNvSpPr>
                <a:spLocks noChangeShapeType="1"/>
              </p:cNvSpPr>
              <p:nvPr/>
            </p:nvSpPr>
            <p:spPr bwMode="auto">
              <a:xfrm>
                <a:off x="3540" y="1551"/>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2" name="Rectangle 164"/>
              <p:cNvSpPr>
                <a:spLocks noChangeArrowheads="1"/>
              </p:cNvSpPr>
              <p:nvPr/>
            </p:nvSpPr>
            <p:spPr bwMode="auto">
              <a:xfrm>
                <a:off x="3540" y="1551"/>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1" name="Line 163"/>
              <p:cNvSpPr>
                <a:spLocks noChangeShapeType="1"/>
              </p:cNvSpPr>
              <p:nvPr/>
            </p:nvSpPr>
            <p:spPr bwMode="auto">
              <a:xfrm>
                <a:off x="4359" y="1551"/>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30" name="Rectangle 162"/>
              <p:cNvSpPr>
                <a:spLocks noChangeArrowheads="1"/>
              </p:cNvSpPr>
              <p:nvPr/>
            </p:nvSpPr>
            <p:spPr bwMode="auto">
              <a:xfrm>
                <a:off x="4359" y="1551"/>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9" name="Line 161"/>
              <p:cNvSpPr>
                <a:spLocks noChangeShapeType="1"/>
              </p:cNvSpPr>
              <p:nvPr/>
            </p:nvSpPr>
            <p:spPr bwMode="auto">
              <a:xfrm>
                <a:off x="4727" y="1551"/>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8" name="Rectangle 160"/>
              <p:cNvSpPr>
                <a:spLocks noChangeArrowheads="1"/>
              </p:cNvSpPr>
              <p:nvPr/>
            </p:nvSpPr>
            <p:spPr bwMode="auto">
              <a:xfrm>
                <a:off x="4727" y="1551"/>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7" name="Line 159"/>
              <p:cNvSpPr>
                <a:spLocks noChangeShapeType="1"/>
              </p:cNvSpPr>
              <p:nvPr/>
            </p:nvSpPr>
            <p:spPr bwMode="auto">
              <a:xfrm>
                <a:off x="5545" y="1551"/>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6" name="Rectangle 158"/>
              <p:cNvSpPr>
                <a:spLocks noChangeArrowheads="1"/>
              </p:cNvSpPr>
              <p:nvPr/>
            </p:nvSpPr>
            <p:spPr bwMode="auto">
              <a:xfrm>
                <a:off x="5545" y="1551"/>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5" name="Line 157"/>
              <p:cNvSpPr>
                <a:spLocks noChangeShapeType="1"/>
              </p:cNvSpPr>
              <p:nvPr/>
            </p:nvSpPr>
            <p:spPr bwMode="auto">
              <a:xfrm>
                <a:off x="5913" y="1551"/>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4" name="Rectangle 156"/>
              <p:cNvSpPr>
                <a:spLocks noChangeArrowheads="1"/>
              </p:cNvSpPr>
              <p:nvPr/>
            </p:nvSpPr>
            <p:spPr bwMode="auto">
              <a:xfrm>
                <a:off x="5913" y="1551"/>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3" name="Line 155"/>
              <p:cNvSpPr>
                <a:spLocks noChangeShapeType="1"/>
              </p:cNvSpPr>
              <p:nvPr/>
            </p:nvSpPr>
            <p:spPr bwMode="auto">
              <a:xfrm>
                <a:off x="6731" y="1551"/>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2" name="Rectangle 154"/>
              <p:cNvSpPr>
                <a:spLocks noChangeArrowheads="1"/>
              </p:cNvSpPr>
              <p:nvPr/>
            </p:nvSpPr>
            <p:spPr bwMode="auto">
              <a:xfrm>
                <a:off x="6731" y="1551"/>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1" name="Line 153"/>
              <p:cNvSpPr>
                <a:spLocks noChangeShapeType="1"/>
              </p:cNvSpPr>
              <p:nvPr/>
            </p:nvSpPr>
            <p:spPr bwMode="auto">
              <a:xfrm>
                <a:off x="7099" y="1551"/>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20" name="Rectangle 152"/>
              <p:cNvSpPr>
                <a:spLocks noChangeArrowheads="1"/>
              </p:cNvSpPr>
              <p:nvPr/>
            </p:nvSpPr>
            <p:spPr bwMode="auto">
              <a:xfrm>
                <a:off x="7099" y="1551"/>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9" name="Line 151"/>
              <p:cNvSpPr>
                <a:spLocks noChangeShapeType="1"/>
              </p:cNvSpPr>
              <p:nvPr/>
            </p:nvSpPr>
            <p:spPr bwMode="auto">
              <a:xfrm>
                <a:off x="7918" y="1551"/>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8" name="Rectangle 150"/>
              <p:cNvSpPr>
                <a:spLocks noChangeArrowheads="1"/>
              </p:cNvSpPr>
              <p:nvPr/>
            </p:nvSpPr>
            <p:spPr bwMode="auto">
              <a:xfrm>
                <a:off x="7918" y="1551"/>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7" name="Line 149"/>
              <p:cNvSpPr>
                <a:spLocks noChangeShapeType="1"/>
              </p:cNvSpPr>
              <p:nvPr/>
            </p:nvSpPr>
            <p:spPr bwMode="auto">
              <a:xfrm>
                <a:off x="8598" y="1551"/>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6" name="Rectangle 148"/>
              <p:cNvSpPr>
                <a:spLocks noChangeArrowheads="1"/>
              </p:cNvSpPr>
              <p:nvPr/>
            </p:nvSpPr>
            <p:spPr bwMode="auto">
              <a:xfrm>
                <a:off x="8598" y="1551"/>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5" name="Line 147"/>
              <p:cNvSpPr>
                <a:spLocks noChangeShapeType="1"/>
              </p:cNvSpPr>
              <p:nvPr/>
            </p:nvSpPr>
            <p:spPr bwMode="auto">
              <a:xfrm>
                <a:off x="9" y="1735"/>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4" name="Rectangle 146"/>
              <p:cNvSpPr>
                <a:spLocks noChangeArrowheads="1"/>
              </p:cNvSpPr>
              <p:nvPr/>
            </p:nvSpPr>
            <p:spPr bwMode="auto">
              <a:xfrm>
                <a:off x="9" y="1735"/>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3" name="Line 145"/>
              <p:cNvSpPr>
                <a:spLocks noChangeShapeType="1"/>
              </p:cNvSpPr>
              <p:nvPr/>
            </p:nvSpPr>
            <p:spPr bwMode="auto">
              <a:xfrm>
                <a:off x="257" y="1735"/>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2" name="Rectangle 144"/>
              <p:cNvSpPr>
                <a:spLocks noChangeArrowheads="1"/>
              </p:cNvSpPr>
              <p:nvPr/>
            </p:nvSpPr>
            <p:spPr bwMode="auto">
              <a:xfrm>
                <a:off x="257" y="1735"/>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1" name="Line 143"/>
              <p:cNvSpPr>
                <a:spLocks noChangeShapeType="1"/>
              </p:cNvSpPr>
              <p:nvPr/>
            </p:nvSpPr>
            <p:spPr bwMode="auto">
              <a:xfrm>
                <a:off x="1977" y="1735"/>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10" name="Rectangle 142"/>
              <p:cNvSpPr>
                <a:spLocks noChangeArrowheads="1"/>
              </p:cNvSpPr>
              <p:nvPr/>
            </p:nvSpPr>
            <p:spPr bwMode="auto">
              <a:xfrm>
                <a:off x="1977" y="1735"/>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9" name="Line 141"/>
              <p:cNvSpPr>
                <a:spLocks noChangeShapeType="1"/>
              </p:cNvSpPr>
              <p:nvPr/>
            </p:nvSpPr>
            <p:spPr bwMode="auto">
              <a:xfrm>
                <a:off x="2354" y="1735"/>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8" name="Rectangle 140"/>
              <p:cNvSpPr>
                <a:spLocks noChangeArrowheads="1"/>
              </p:cNvSpPr>
              <p:nvPr/>
            </p:nvSpPr>
            <p:spPr bwMode="auto">
              <a:xfrm>
                <a:off x="2354" y="1735"/>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7" name="Line 139"/>
              <p:cNvSpPr>
                <a:spLocks noChangeShapeType="1"/>
              </p:cNvSpPr>
              <p:nvPr/>
            </p:nvSpPr>
            <p:spPr bwMode="auto">
              <a:xfrm>
                <a:off x="3173" y="1735"/>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6" name="Rectangle 138"/>
              <p:cNvSpPr>
                <a:spLocks noChangeArrowheads="1"/>
              </p:cNvSpPr>
              <p:nvPr/>
            </p:nvSpPr>
            <p:spPr bwMode="auto">
              <a:xfrm>
                <a:off x="3173" y="1735"/>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5" name="Line 137"/>
              <p:cNvSpPr>
                <a:spLocks noChangeShapeType="1"/>
              </p:cNvSpPr>
              <p:nvPr/>
            </p:nvSpPr>
            <p:spPr bwMode="auto">
              <a:xfrm>
                <a:off x="3540" y="1735"/>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4" name="Rectangle 136"/>
              <p:cNvSpPr>
                <a:spLocks noChangeArrowheads="1"/>
              </p:cNvSpPr>
              <p:nvPr/>
            </p:nvSpPr>
            <p:spPr bwMode="auto">
              <a:xfrm>
                <a:off x="3540" y="1735"/>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3" name="Line 135"/>
              <p:cNvSpPr>
                <a:spLocks noChangeShapeType="1"/>
              </p:cNvSpPr>
              <p:nvPr/>
            </p:nvSpPr>
            <p:spPr bwMode="auto">
              <a:xfrm>
                <a:off x="4359" y="1735"/>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2" name="Rectangle 134"/>
              <p:cNvSpPr>
                <a:spLocks noChangeArrowheads="1"/>
              </p:cNvSpPr>
              <p:nvPr/>
            </p:nvSpPr>
            <p:spPr bwMode="auto">
              <a:xfrm>
                <a:off x="4359" y="1735"/>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1" name="Line 133"/>
              <p:cNvSpPr>
                <a:spLocks noChangeShapeType="1"/>
              </p:cNvSpPr>
              <p:nvPr/>
            </p:nvSpPr>
            <p:spPr bwMode="auto">
              <a:xfrm>
                <a:off x="4727" y="1735"/>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300" name="Rectangle 132"/>
              <p:cNvSpPr>
                <a:spLocks noChangeArrowheads="1"/>
              </p:cNvSpPr>
              <p:nvPr/>
            </p:nvSpPr>
            <p:spPr bwMode="auto">
              <a:xfrm>
                <a:off x="4727" y="1735"/>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9" name="Line 131"/>
              <p:cNvSpPr>
                <a:spLocks noChangeShapeType="1"/>
              </p:cNvSpPr>
              <p:nvPr/>
            </p:nvSpPr>
            <p:spPr bwMode="auto">
              <a:xfrm>
                <a:off x="5545" y="1735"/>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8" name="Rectangle 130"/>
              <p:cNvSpPr>
                <a:spLocks noChangeArrowheads="1"/>
              </p:cNvSpPr>
              <p:nvPr/>
            </p:nvSpPr>
            <p:spPr bwMode="auto">
              <a:xfrm>
                <a:off x="5545" y="1735"/>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7" name="Line 129"/>
              <p:cNvSpPr>
                <a:spLocks noChangeShapeType="1"/>
              </p:cNvSpPr>
              <p:nvPr/>
            </p:nvSpPr>
            <p:spPr bwMode="auto">
              <a:xfrm>
                <a:off x="5913" y="1735"/>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6" name="Rectangle 128"/>
              <p:cNvSpPr>
                <a:spLocks noChangeArrowheads="1"/>
              </p:cNvSpPr>
              <p:nvPr/>
            </p:nvSpPr>
            <p:spPr bwMode="auto">
              <a:xfrm>
                <a:off x="5913" y="1735"/>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5" name="Line 127"/>
              <p:cNvSpPr>
                <a:spLocks noChangeShapeType="1"/>
              </p:cNvSpPr>
              <p:nvPr/>
            </p:nvSpPr>
            <p:spPr bwMode="auto">
              <a:xfrm>
                <a:off x="6731" y="1735"/>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4" name="Rectangle 126"/>
              <p:cNvSpPr>
                <a:spLocks noChangeArrowheads="1"/>
              </p:cNvSpPr>
              <p:nvPr/>
            </p:nvSpPr>
            <p:spPr bwMode="auto">
              <a:xfrm>
                <a:off x="6731" y="1735"/>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3" name="Line 125"/>
              <p:cNvSpPr>
                <a:spLocks noChangeShapeType="1"/>
              </p:cNvSpPr>
              <p:nvPr/>
            </p:nvSpPr>
            <p:spPr bwMode="auto">
              <a:xfrm>
                <a:off x="7099" y="1735"/>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2" name="Rectangle 124"/>
              <p:cNvSpPr>
                <a:spLocks noChangeArrowheads="1"/>
              </p:cNvSpPr>
              <p:nvPr/>
            </p:nvSpPr>
            <p:spPr bwMode="auto">
              <a:xfrm>
                <a:off x="7099" y="1735"/>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1" name="Line 123"/>
              <p:cNvSpPr>
                <a:spLocks noChangeShapeType="1"/>
              </p:cNvSpPr>
              <p:nvPr/>
            </p:nvSpPr>
            <p:spPr bwMode="auto">
              <a:xfrm>
                <a:off x="7918" y="1735"/>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90" name="Rectangle 122"/>
              <p:cNvSpPr>
                <a:spLocks noChangeArrowheads="1"/>
              </p:cNvSpPr>
              <p:nvPr/>
            </p:nvSpPr>
            <p:spPr bwMode="auto">
              <a:xfrm>
                <a:off x="7918" y="1735"/>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9" name="Line 121"/>
              <p:cNvSpPr>
                <a:spLocks noChangeShapeType="1"/>
              </p:cNvSpPr>
              <p:nvPr/>
            </p:nvSpPr>
            <p:spPr bwMode="auto">
              <a:xfrm>
                <a:off x="8598" y="1735"/>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8" name="Rectangle 120"/>
              <p:cNvSpPr>
                <a:spLocks noChangeArrowheads="1"/>
              </p:cNvSpPr>
              <p:nvPr/>
            </p:nvSpPr>
            <p:spPr bwMode="auto">
              <a:xfrm>
                <a:off x="8598" y="1735"/>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7" name="Line 119"/>
              <p:cNvSpPr>
                <a:spLocks noChangeShapeType="1"/>
              </p:cNvSpPr>
              <p:nvPr/>
            </p:nvSpPr>
            <p:spPr bwMode="auto">
              <a:xfrm>
                <a:off x="9" y="1918"/>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6" name="Rectangle 118"/>
              <p:cNvSpPr>
                <a:spLocks noChangeArrowheads="1"/>
              </p:cNvSpPr>
              <p:nvPr/>
            </p:nvSpPr>
            <p:spPr bwMode="auto">
              <a:xfrm>
                <a:off x="9" y="1918"/>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5" name="Line 117"/>
              <p:cNvSpPr>
                <a:spLocks noChangeShapeType="1"/>
              </p:cNvSpPr>
              <p:nvPr/>
            </p:nvSpPr>
            <p:spPr bwMode="auto">
              <a:xfrm>
                <a:off x="257" y="1918"/>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4" name="Rectangle 116"/>
              <p:cNvSpPr>
                <a:spLocks noChangeArrowheads="1"/>
              </p:cNvSpPr>
              <p:nvPr/>
            </p:nvSpPr>
            <p:spPr bwMode="auto">
              <a:xfrm>
                <a:off x="257" y="1918"/>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3" name="Line 115"/>
              <p:cNvSpPr>
                <a:spLocks noChangeShapeType="1"/>
              </p:cNvSpPr>
              <p:nvPr/>
            </p:nvSpPr>
            <p:spPr bwMode="auto">
              <a:xfrm>
                <a:off x="1977" y="1918"/>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2" name="Rectangle 114"/>
              <p:cNvSpPr>
                <a:spLocks noChangeArrowheads="1"/>
              </p:cNvSpPr>
              <p:nvPr/>
            </p:nvSpPr>
            <p:spPr bwMode="auto">
              <a:xfrm>
                <a:off x="1977" y="1918"/>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1" name="Line 113"/>
              <p:cNvSpPr>
                <a:spLocks noChangeShapeType="1"/>
              </p:cNvSpPr>
              <p:nvPr/>
            </p:nvSpPr>
            <p:spPr bwMode="auto">
              <a:xfrm>
                <a:off x="2354" y="1918"/>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80" name="Rectangle 112"/>
              <p:cNvSpPr>
                <a:spLocks noChangeArrowheads="1"/>
              </p:cNvSpPr>
              <p:nvPr/>
            </p:nvSpPr>
            <p:spPr bwMode="auto">
              <a:xfrm>
                <a:off x="2354" y="1918"/>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9" name="Line 111"/>
              <p:cNvSpPr>
                <a:spLocks noChangeShapeType="1"/>
              </p:cNvSpPr>
              <p:nvPr/>
            </p:nvSpPr>
            <p:spPr bwMode="auto">
              <a:xfrm>
                <a:off x="3173" y="1918"/>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8" name="Rectangle 110"/>
              <p:cNvSpPr>
                <a:spLocks noChangeArrowheads="1"/>
              </p:cNvSpPr>
              <p:nvPr/>
            </p:nvSpPr>
            <p:spPr bwMode="auto">
              <a:xfrm>
                <a:off x="3173" y="1918"/>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7" name="Line 109"/>
              <p:cNvSpPr>
                <a:spLocks noChangeShapeType="1"/>
              </p:cNvSpPr>
              <p:nvPr/>
            </p:nvSpPr>
            <p:spPr bwMode="auto">
              <a:xfrm>
                <a:off x="3540" y="1918"/>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6" name="Rectangle 108"/>
              <p:cNvSpPr>
                <a:spLocks noChangeArrowheads="1"/>
              </p:cNvSpPr>
              <p:nvPr/>
            </p:nvSpPr>
            <p:spPr bwMode="auto">
              <a:xfrm>
                <a:off x="3540" y="1918"/>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5" name="Line 107"/>
              <p:cNvSpPr>
                <a:spLocks noChangeShapeType="1"/>
              </p:cNvSpPr>
              <p:nvPr/>
            </p:nvSpPr>
            <p:spPr bwMode="auto">
              <a:xfrm>
                <a:off x="4359" y="1918"/>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4" name="Rectangle 106"/>
              <p:cNvSpPr>
                <a:spLocks noChangeArrowheads="1"/>
              </p:cNvSpPr>
              <p:nvPr/>
            </p:nvSpPr>
            <p:spPr bwMode="auto">
              <a:xfrm>
                <a:off x="4359" y="1918"/>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3" name="Line 105"/>
              <p:cNvSpPr>
                <a:spLocks noChangeShapeType="1"/>
              </p:cNvSpPr>
              <p:nvPr/>
            </p:nvSpPr>
            <p:spPr bwMode="auto">
              <a:xfrm>
                <a:off x="4727" y="1918"/>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2" name="Rectangle 104"/>
              <p:cNvSpPr>
                <a:spLocks noChangeArrowheads="1"/>
              </p:cNvSpPr>
              <p:nvPr/>
            </p:nvSpPr>
            <p:spPr bwMode="auto">
              <a:xfrm>
                <a:off x="4727" y="1918"/>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1" name="Line 103"/>
              <p:cNvSpPr>
                <a:spLocks noChangeShapeType="1"/>
              </p:cNvSpPr>
              <p:nvPr/>
            </p:nvSpPr>
            <p:spPr bwMode="auto">
              <a:xfrm>
                <a:off x="5545" y="1918"/>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70" name="Rectangle 102"/>
              <p:cNvSpPr>
                <a:spLocks noChangeArrowheads="1"/>
              </p:cNvSpPr>
              <p:nvPr/>
            </p:nvSpPr>
            <p:spPr bwMode="auto">
              <a:xfrm>
                <a:off x="5545" y="1918"/>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9" name="Line 101"/>
              <p:cNvSpPr>
                <a:spLocks noChangeShapeType="1"/>
              </p:cNvSpPr>
              <p:nvPr/>
            </p:nvSpPr>
            <p:spPr bwMode="auto">
              <a:xfrm>
                <a:off x="5913" y="1918"/>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8" name="Rectangle 100"/>
              <p:cNvSpPr>
                <a:spLocks noChangeArrowheads="1"/>
              </p:cNvSpPr>
              <p:nvPr/>
            </p:nvSpPr>
            <p:spPr bwMode="auto">
              <a:xfrm>
                <a:off x="5913" y="1918"/>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7" name="Line 99"/>
              <p:cNvSpPr>
                <a:spLocks noChangeShapeType="1"/>
              </p:cNvSpPr>
              <p:nvPr/>
            </p:nvSpPr>
            <p:spPr bwMode="auto">
              <a:xfrm>
                <a:off x="6731" y="1918"/>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6" name="Rectangle 98"/>
              <p:cNvSpPr>
                <a:spLocks noChangeArrowheads="1"/>
              </p:cNvSpPr>
              <p:nvPr/>
            </p:nvSpPr>
            <p:spPr bwMode="auto">
              <a:xfrm>
                <a:off x="6731" y="1918"/>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5" name="Line 97"/>
              <p:cNvSpPr>
                <a:spLocks noChangeShapeType="1"/>
              </p:cNvSpPr>
              <p:nvPr/>
            </p:nvSpPr>
            <p:spPr bwMode="auto">
              <a:xfrm>
                <a:off x="7099" y="1918"/>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4" name="Rectangle 96"/>
              <p:cNvSpPr>
                <a:spLocks noChangeArrowheads="1"/>
              </p:cNvSpPr>
              <p:nvPr/>
            </p:nvSpPr>
            <p:spPr bwMode="auto">
              <a:xfrm>
                <a:off x="7099" y="1918"/>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3" name="Line 95"/>
              <p:cNvSpPr>
                <a:spLocks noChangeShapeType="1"/>
              </p:cNvSpPr>
              <p:nvPr/>
            </p:nvSpPr>
            <p:spPr bwMode="auto">
              <a:xfrm>
                <a:off x="7918" y="1918"/>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2" name="Rectangle 94"/>
              <p:cNvSpPr>
                <a:spLocks noChangeArrowheads="1"/>
              </p:cNvSpPr>
              <p:nvPr/>
            </p:nvSpPr>
            <p:spPr bwMode="auto">
              <a:xfrm>
                <a:off x="7918" y="1918"/>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1" name="Line 93"/>
              <p:cNvSpPr>
                <a:spLocks noChangeShapeType="1"/>
              </p:cNvSpPr>
              <p:nvPr/>
            </p:nvSpPr>
            <p:spPr bwMode="auto">
              <a:xfrm>
                <a:off x="8598" y="1918"/>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60" name="Rectangle 92"/>
              <p:cNvSpPr>
                <a:spLocks noChangeArrowheads="1"/>
              </p:cNvSpPr>
              <p:nvPr/>
            </p:nvSpPr>
            <p:spPr bwMode="auto">
              <a:xfrm>
                <a:off x="8598" y="1918"/>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9" name="Line 91"/>
              <p:cNvSpPr>
                <a:spLocks noChangeShapeType="1"/>
              </p:cNvSpPr>
              <p:nvPr/>
            </p:nvSpPr>
            <p:spPr bwMode="auto">
              <a:xfrm>
                <a:off x="9" y="2102"/>
                <a:ext cx="23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8" name="Rectangle 90"/>
              <p:cNvSpPr>
                <a:spLocks noChangeArrowheads="1"/>
              </p:cNvSpPr>
              <p:nvPr/>
            </p:nvSpPr>
            <p:spPr bwMode="auto">
              <a:xfrm>
                <a:off x="9" y="2102"/>
                <a:ext cx="23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7" name="Line 89"/>
              <p:cNvSpPr>
                <a:spLocks noChangeShapeType="1"/>
              </p:cNvSpPr>
              <p:nvPr/>
            </p:nvSpPr>
            <p:spPr bwMode="auto">
              <a:xfrm>
                <a:off x="257" y="2102"/>
                <a:ext cx="1711"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6" name="Rectangle 88"/>
              <p:cNvSpPr>
                <a:spLocks noChangeArrowheads="1"/>
              </p:cNvSpPr>
              <p:nvPr/>
            </p:nvSpPr>
            <p:spPr bwMode="auto">
              <a:xfrm>
                <a:off x="257" y="2102"/>
                <a:ext cx="1711"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5" name="Line 87"/>
              <p:cNvSpPr>
                <a:spLocks noChangeShapeType="1"/>
              </p:cNvSpPr>
              <p:nvPr/>
            </p:nvSpPr>
            <p:spPr bwMode="auto">
              <a:xfrm>
                <a:off x="1977" y="2102"/>
                <a:ext cx="36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4" name="Rectangle 86"/>
              <p:cNvSpPr>
                <a:spLocks noChangeArrowheads="1"/>
              </p:cNvSpPr>
              <p:nvPr/>
            </p:nvSpPr>
            <p:spPr bwMode="auto">
              <a:xfrm>
                <a:off x="1977" y="2102"/>
                <a:ext cx="36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3" name="Line 85"/>
              <p:cNvSpPr>
                <a:spLocks noChangeShapeType="1"/>
              </p:cNvSpPr>
              <p:nvPr/>
            </p:nvSpPr>
            <p:spPr bwMode="auto">
              <a:xfrm>
                <a:off x="2354" y="2102"/>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2" name="Rectangle 84"/>
              <p:cNvSpPr>
                <a:spLocks noChangeArrowheads="1"/>
              </p:cNvSpPr>
              <p:nvPr/>
            </p:nvSpPr>
            <p:spPr bwMode="auto">
              <a:xfrm>
                <a:off x="2354" y="2102"/>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1" name="Line 83"/>
              <p:cNvSpPr>
                <a:spLocks noChangeShapeType="1"/>
              </p:cNvSpPr>
              <p:nvPr/>
            </p:nvSpPr>
            <p:spPr bwMode="auto">
              <a:xfrm>
                <a:off x="3173" y="2102"/>
                <a:ext cx="358"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50" name="Rectangle 82"/>
              <p:cNvSpPr>
                <a:spLocks noChangeArrowheads="1"/>
              </p:cNvSpPr>
              <p:nvPr/>
            </p:nvSpPr>
            <p:spPr bwMode="auto">
              <a:xfrm>
                <a:off x="3173" y="2102"/>
                <a:ext cx="358"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9" name="Line 81"/>
              <p:cNvSpPr>
                <a:spLocks noChangeShapeType="1"/>
              </p:cNvSpPr>
              <p:nvPr/>
            </p:nvSpPr>
            <p:spPr bwMode="auto">
              <a:xfrm>
                <a:off x="3540" y="2102"/>
                <a:ext cx="81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8" name="Rectangle 80"/>
              <p:cNvSpPr>
                <a:spLocks noChangeArrowheads="1"/>
              </p:cNvSpPr>
              <p:nvPr/>
            </p:nvSpPr>
            <p:spPr bwMode="auto">
              <a:xfrm>
                <a:off x="3540" y="2102"/>
                <a:ext cx="81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7" name="Line 79"/>
              <p:cNvSpPr>
                <a:spLocks noChangeShapeType="1"/>
              </p:cNvSpPr>
              <p:nvPr/>
            </p:nvSpPr>
            <p:spPr bwMode="auto">
              <a:xfrm>
                <a:off x="4359" y="2102"/>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6" name="Rectangle 78"/>
              <p:cNvSpPr>
                <a:spLocks noChangeArrowheads="1"/>
              </p:cNvSpPr>
              <p:nvPr/>
            </p:nvSpPr>
            <p:spPr bwMode="auto">
              <a:xfrm>
                <a:off x="4359" y="2102"/>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5" name="Line 77"/>
              <p:cNvSpPr>
                <a:spLocks noChangeShapeType="1"/>
              </p:cNvSpPr>
              <p:nvPr/>
            </p:nvSpPr>
            <p:spPr bwMode="auto">
              <a:xfrm>
                <a:off x="4727" y="2102"/>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4" name="Rectangle 76"/>
              <p:cNvSpPr>
                <a:spLocks noChangeArrowheads="1"/>
              </p:cNvSpPr>
              <p:nvPr/>
            </p:nvSpPr>
            <p:spPr bwMode="auto">
              <a:xfrm>
                <a:off x="4727" y="2102"/>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3" name="Line 75"/>
              <p:cNvSpPr>
                <a:spLocks noChangeShapeType="1"/>
              </p:cNvSpPr>
              <p:nvPr/>
            </p:nvSpPr>
            <p:spPr bwMode="auto">
              <a:xfrm>
                <a:off x="5545" y="2102"/>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2" name="Rectangle 74"/>
              <p:cNvSpPr>
                <a:spLocks noChangeArrowheads="1"/>
              </p:cNvSpPr>
              <p:nvPr/>
            </p:nvSpPr>
            <p:spPr bwMode="auto">
              <a:xfrm>
                <a:off x="5545" y="2102"/>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1" name="Line 73"/>
              <p:cNvSpPr>
                <a:spLocks noChangeShapeType="1"/>
              </p:cNvSpPr>
              <p:nvPr/>
            </p:nvSpPr>
            <p:spPr bwMode="auto">
              <a:xfrm>
                <a:off x="5913" y="2102"/>
                <a:ext cx="80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40" name="Rectangle 72"/>
              <p:cNvSpPr>
                <a:spLocks noChangeArrowheads="1"/>
              </p:cNvSpPr>
              <p:nvPr/>
            </p:nvSpPr>
            <p:spPr bwMode="auto">
              <a:xfrm>
                <a:off x="5913" y="2102"/>
                <a:ext cx="80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9" name="Line 71"/>
              <p:cNvSpPr>
                <a:spLocks noChangeShapeType="1"/>
              </p:cNvSpPr>
              <p:nvPr/>
            </p:nvSpPr>
            <p:spPr bwMode="auto">
              <a:xfrm>
                <a:off x="6731" y="2102"/>
                <a:ext cx="359"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8" name="Rectangle 70"/>
              <p:cNvSpPr>
                <a:spLocks noChangeArrowheads="1"/>
              </p:cNvSpPr>
              <p:nvPr/>
            </p:nvSpPr>
            <p:spPr bwMode="auto">
              <a:xfrm>
                <a:off x="6731" y="2102"/>
                <a:ext cx="359"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grpSp>
        <p:sp>
          <p:nvSpPr>
            <p:cNvPr id="7236" name="Line 68"/>
            <p:cNvSpPr>
              <a:spLocks noChangeShapeType="1"/>
            </p:cNvSpPr>
            <p:nvPr/>
          </p:nvSpPr>
          <p:spPr bwMode="auto">
            <a:xfrm>
              <a:off x="7099" y="2102"/>
              <a:ext cx="80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5" name="Rectangle 67"/>
            <p:cNvSpPr>
              <a:spLocks noChangeArrowheads="1"/>
            </p:cNvSpPr>
            <p:nvPr/>
          </p:nvSpPr>
          <p:spPr bwMode="auto">
            <a:xfrm>
              <a:off x="7099" y="2102"/>
              <a:ext cx="80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4" name="Line 66"/>
            <p:cNvSpPr>
              <a:spLocks noChangeShapeType="1"/>
            </p:cNvSpPr>
            <p:nvPr/>
          </p:nvSpPr>
          <p:spPr bwMode="auto">
            <a:xfrm>
              <a:off x="7918" y="2102"/>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3" name="Rectangle 65"/>
            <p:cNvSpPr>
              <a:spLocks noChangeArrowheads="1"/>
            </p:cNvSpPr>
            <p:nvPr/>
          </p:nvSpPr>
          <p:spPr bwMode="auto">
            <a:xfrm>
              <a:off x="7918" y="2102"/>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2" name="Line 64"/>
            <p:cNvSpPr>
              <a:spLocks noChangeShapeType="1"/>
            </p:cNvSpPr>
            <p:nvPr/>
          </p:nvSpPr>
          <p:spPr bwMode="auto">
            <a:xfrm>
              <a:off x="8598" y="2102"/>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1" name="Rectangle 63"/>
            <p:cNvSpPr>
              <a:spLocks noChangeArrowheads="1"/>
            </p:cNvSpPr>
            <p:nvPr/>
          </p:nvSpPr>
          <p:spPr bwMode="auto">
            <a:xfrm>
              <a:off x="8598" y="2102"/>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30" name="Line 62"/>
            <p:cNvSpPr>
              <a:spLocks noChangeShapeType="1"/>
            </p:cNvSpPr>
            <p:nvPr/>
          </p:nvSpPr>
          <p:spPr bwMode="auto">
            <a:xfrm>
              <a:off x="9" y="2285"/>
              <a:ext cx="7890"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9" name="Rectangle 61"/>
            <p:cNvSpPr>
              <a:spLocks noChangeArrowheads="1"/>
            </p:cNvSpPr>
            <p:nvPr/>
          </p:nvSpPr>
          <p:spPr bwMode="auto">
            <a:xfrm>
              <a:off x="9" y="2285"/>
              <a:ext cx="7890"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8" name="Line 60"/>
            <p:cNvSpPr>
              <a:spLocks noChangeShapeType="1"/>
            </p:cNvSpPr>
            <p:nvPr/>
          </p:nvSpPr>
          <p:spPr bwMode="auto">
            <a:xfrm>
              <a:off x="7918" y="2285"/>
              <a:ext cx="662"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7" name="Rectangle 59"/>
            <p:cNvSpPr>
              <a:spLocks noChangeArrowheads="1"/>
            </p:cNvSpPr>
            <p:nvPr/>
          </p:nvSpPr>
          <p:spPr bwMode="auto">
            <a:xfrm>
              <a:off x="7918" y="2285"/>
              <a:ext cx="662"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6" name="Line 58"/>
            <p:cNvSpPr>
              <a:spLocks noChangeShapeType="1"/>
            </p:cNvSpPr>
            <p:nvPr/>
          </p:nvSpPr>
          <p:spPr bwMode="auto">
            <a:xfrm>
              <a:off x="8598" y="2285"/>
              <a:ext cx="865" cy="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5" name="Rectangle 57"/>
            <p:cNvSpPr>
              <a:spLocks noChangeArrowheads="1"/>
            </p:cNvSpPr>
            <p:nvPr/>
          </p:nvSpPr>
          <p:spPr bwMode="auto">
            <a:xfrm>
              <a:off x="8598" y="2285"/>
              <a:ext cx="865" cy="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4" name="Rectangle 56"/>
            <p:cNvSpPr>
              <a:spLocks noChangeArrowheads="1"/>
            </p:cNvSpPr>
            <p:nvPr/>
          </p:nvSpPr>
          <p:spPr bwMode="auto">
            <a:xfrm>
              <a:off x="-9" y="-9"/>
              <a:ext cx="18" cy="2588"/>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3" name="Line 55"/>
            <p:cNvSpPr>
              <a:spLocks noChangeShapeType="1"/>
            </p:cNvSpPr>
            <p:nvPr/>
          </p:nvSpPr>
          <p:spPr bwMode="auto">
            <a:xfrm>
              <a:off x="248"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2" name="Rectangle 54"/>
            <p:cNvSpPr>
              <a:spLocks noChangeArrowheads="1"/>
            </p:cNvSpPr>
            <p:nvPr/>
          </p:nvSpPr>
          <p:spPr bwMode="auto">
            <a:xfrm>
              <a:off x="248"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1" name="Line 53"/>
            <p:cNvSpPr>
              <a:spLocks noChangeShapeType="1"/>
            </p:cNvSpPr>
            <p:nvPr/>
          </p:nvSpPr>
          <p:spPr bwMode="auto">
            <a:xfrm>
              <a:off x="1968"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20" name="Rectangle 52"/>
            <p:cNvSpPr>
              <a:spLocks noChangeArrowheads="1"/>
            </p:cNvSpPr>
            <p:nvPr/>
          </p:nvSpPr>
          <p:spPr bwMode="auto">
            <a:xfrm>
              <a:off x="1968"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9" name="Line 51"/>
            <p:cNvSpPr>
              <a:spLocks noChangeShapeType="1"/>
            </p:cNvSpPr>
            <p:nvPr/>
          </p:nvSpPr>
          <p:spPr bwMode="auto">
            <a:xfrm>
              <a:off x="2345"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8" name="Rectangle 50"/>
            <p:cNvSpPr>
              <a:spLocks noChangeArrowheads="1"/>
            </p:cNvSpPr>
            <p:nvPr/>
          </p:nvSpPr>
          <p:spPr bwMode="auto">
            <a:xfrm>
              <a:off x="2345"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7" name="Line 49"/>
            <p:cNvSpPr>
              <a:spLocks noChangeShapeType="1"/>
            </p:cNvSpPr>
            <p:nvPr/>
          </p:nvSpPr>
          <p:spPr bwMode="auto">
            <a:xfrm>
              <a:off x="3163"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6" name="Rectangle 48"/>
            <p:cNvSpPr>
              <a:spLocks noChangeArrowheads="1"/>
            </p:cNvSpPr>
            <p:nvPr/>
          </p:nvSpPr>
          <p:spPr bwMode="auto">
            <a:xfrm>
              <a:off x="3163" y="459"/>
              <a:ext cx="10"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5" name="Line 47"/>
            <p:cNvSpPr>
              <a:spLocks noChangeShapeType="1"/>
            </p:cNvSpPr>
            <p:nvPr/>
          </p:nvSpPr>
          <p:spPr bwMode="auto">
            <a:xfrm>
              <a:off x="3531"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4" name="Rectangle 46"/>
            <p:cNvSpPr>
              <a:spLocks noChangeArrowheads="1"/>
            </p:cNvSpPr>
            <p:nvPr/>
          </p:nvSpPr>
          <p:spPr bwMode="auto">
            <a:xfrm>
              <a:off x="3531"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3" name="Line 45"/>
            <p:cNvSpPr>
              <a:spLocks noChangeShapeType="1"/>
            </p:cNvSpPr>
            <p:nvPr/>
          </p:nvSpPr>
          <p:spPr bwMode="auto">
            <a:xfrm>
              <a:off x="4350"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2" name="Rectangle 44"/>
            <p:cNvSpPr>
              <a:spLocks noChangeArrowheads="1"/>
            </p:cNvSpPr>
            <p:nvPr/>
          </p:nvSpPr>
          <p:spPr bwMode="auto">
            <a:xfrm>
              <a:off x="4350"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1" name="Line 43"/>
            <p:cNvSpPr>
              <a:spLocks noChangeShapeType="1"/>
            </p:cNvSpPr>
            <p:nvPr/>
          </p:nvSpPr>
          <p:spPr bwMode="auto">
            <a:xfrm>
              <a:off x="4718"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10" name="Rectangle 42"/>
            <p:cNvSpPr>
              <a:spLocks noChangeArrowheads="1"/>
            </p:cNvSpPr>
            <p:nvPr/>
          </p:nvSpPr>
          <p:spPr bwMode="auto">
            <a:xfrm>
              <a:off x="4718"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9" name="Rectangle 41"/>
            <p:cNvSpPr>
              <a:spLocks noChangeArrowheads="1"/>
            </p:cNvSpPr>
            <p:nvPr/>
          </p:nvSpPr>
          <p:spPr bwMode="auto">
            <a:xfrm>
              <a:off x="9" y="2560"/>
              <a:ext cx="9472" cy="19"/>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8" name="Rectangle 40"/>
            <p:cNvSpPr>
              <a:spLocks noChangeArrowheads="1"/>
            </p:cNvSpPr>
            <p:nvPr/>
          </p:nvSpPr>
          <p:spPr bwMode="auto">
            <a:xfrm>
              <a:off x="9463" y="9"/>
              <a:ext cx="18" cy="257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7" name="Line 39"/>
            <p:cNvSpPr>
              <a:spLocks noChangeShapeType="1"/>
            </p:cNvSpPr>
            <p:nvPr/>
          </p:nvSpPr>
          <p:spPr bwMode="auto">
            <a:xfrm>
              <a:off x="5536"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6" name="Rectangle 38"/>
            <p:cNvSpPr>
              <a:spLocks noChangeArrowheads="1"/>
            </p:cNvSpPr>
            <p:nvPr/>
          </p:nvSpPr>
          <p:spPr bwMode="auto">
            <a:xfrm>
              <a:off x="5536"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5" name="Line 37"/>
            <p:cNvSpPr>
              <a:spLocks noChangeShapeType="1"/>
            </p:cNvSpPr>
            <p:nvPr/>
          </p:nvSpPr>
          <p:spPr bwMode="auto">
            <a:xfrm>
              <a:off x="5904"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4" name="Rectangle 36"/>
            <p:cNvSpPr>
              <a:spLocks noChangeArrowheads="1"/>
            </p:cNvSpPr>
            <p:nvPr/>
          </p:nvSpPr>
          <p:spPr bwMode="auto">
            <a:xfrm>
              <a:off x="5904"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3" name="Line 35"/>
            <p:cNvSpPr>
              <a:spLocks noChangeShapeType="1"/>
            </p:cNvSpPr>
            <p:nvPr/>
          </p:nvSpPr>
          <p:spPr bwMode="auto">
            <a:xfrm>
              <a:off x="6722"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2" name="Rectangle 34"/>
            <p:cNvSpPr>
              <a:spLocks noChangeArrowheads="1"/>
            </p:cNvSpPr>
            <p:nvPr/>
          </p:nvSpPr>
          <p:spPr bwMode="auto">
            <a:xfrm>
              <a:off x="6722"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1" name="Line 33"/>
            <p:cNvSpPr>
              <a:spLocks noChangeShapeType="1"/>
            </p:cNvSpPr>
            <p:nvPr/>
          </p:nvSpPr>
          <p:spPr bwMode="auto">
            <a:xfrm>
              <a:off x="7090" y="459"/>
              <a:ext cx="1" cy="2101"/>
            </a:xfrm>
            <a:prstGeom prst="line">
              <a:avLst/>
            </a:prstGeom>
            <a:noFill/>
            <a:ln w="0">
              <a:solidFill>
                <a:srgbClr val="BFBFBF"/>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200" name="Rectangle 32"/>
            <p:cNvSpPr>
              <a:spLocks noChangeArrowheads="1"/>
            </p:cNvSpPr>
            <p:nvPr/>
          </p:nvSpPr>
          <p:spPr bwMode="auto">
            <a:xfrm>
              <a:off x="7090" y="459"/>
              <a:ext cx="9" cy="210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9" name="Rectangle 31"/>
            <p:cNvSpPr>
              <a:spLocks noChangeArrowheads="1"/>
            </p:cNvSpPr>
            <p:nvPr/>
          </p:nvSpPr>
          <p:spPr bwMode="auto">
            <a:xfrm>
              <a:off x="7899" y="459"/>
              <a:ext cx="19" cy="212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8" name="Rectangle 30"/>
            <p:cNvSpPr>
              <a:spLocks noChangeArrowheads="1"/>
            </p:cNvSpPr>
            <p:nvPr/>
          </p:nvSpPr>
          <p:spPr bwMode="auto">
            <a:xfrm>
              <a:off x="8580" y="459"/>
              <a:ext cx="18" cy="2120"/>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7" name="Line 29"/>
            <p:cNvSpPr>
              <a:spLocks noChangeShapeType="1"/>
            </p:cNvSpPr>
            <p:nvPr/>
          </p:nvSpPr>
          <p:spPr bwMode="auto">
            <a:xfrm>
              <a:off x="9481"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6" name="Rectangle 28"/>
            <p:cNvSpPr>
              <a:spLocks noChangeArrowheads="1"/>
            </p:cNvSpPr>
            <p:nvPr/>
          </p:nvSpPr>
          <p:spPr bwMode="auto">
            <a:xfrm>
              <a:off x="9481" y="0"/>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5" name="Line 27"/>
            <p:cNvSpPr>
              <a:spLocks noChangeShapeType="1"/>
            </p:cNvSpPr>
            <p:nvPr/>
          </p:nvSpPr>
          <p:spPr bwMode="auto">
            <a:xfrm>
              <a:off x="9481" y="44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4" name="Rectangle 26"/>
            <p:cNvSpPr>
              <a:spLocks noChangeArrowheads="1"/>
            </p:cNvSpPr>
            <p:nvPr/>
          </p:nvSpPr>
          <p:spPr bwMode="auto">
            <a:xfrm>
              <a:off x="9481" y="441"/>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3" name="Line 25"/>
            <p:cNvSpPr>
              <a:spLocks noChangeShapeType="1"/>
            </p:cNvSpPr>
            <p:nvPr/>
          </p:nvSpPr>
          <p:spPr bwMode="auto">
            <a:xfrm>
              <a:off x="9481" y="633"/>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2" name="Rectangle 24"/>
            <p:cNvSpPr>
              <a:spLocks noChangeArrowheads="1"/>
            </p:cNvSpPr>
            <p:nvPr/>
          </p:nvSpPr>
          <p:spPr bwMode="auto">
            <a:xfrm>
              <a:off x="9481" y="633"/>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1" name="Line 23"/>
            <p:cNvSpPr>
              <a:spLocks noChangeShapeType="1"/>
            </p:cNvSpPr>
            <p:nvPr/>
          </p:nvSpPr>
          <p:spPr bwMode="auto">
            <a:xfrm>
              <a:off x="9481" y="817"/>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90" name="Rectangle 22"/>
            <p:cNvSpPr>
              <a:spLocks noChangeArrowheads="1"/>
            </p:cNvSpPr>
            <p:nvPr/>
          </p:nvSpPr>
          <p:spPr bwMode="auto">
            <a:xfrm>
              <a:off x="9481" y="817"/>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9" name="Line 21"/>
            <p:cNvSpPr>
              <a:spLocks noChangeShapeType="1"/>
            </p:cNvSpPr>
            <p:nvPr/>
          </p:nvSpPr>
          <p:spPr bwMode="auto">
            <a:xfrm>
              <a:off x="9481" y="100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8" name="Rectangle 20"/>
            <p:cNvSpPr>
              <a:spLocks noChangeArrowheads="1"/>
            </p:cNvSpPr>
            <p:nvPr/>
          </p:nvSpPr>
          <p:spPr bwMode="auto">
            <a:xfrm>
              <a:off x="9481" y="1000"/>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7" name="Line 19"/>
            <p:cNvSpPr>
              <a:spLocks noChangeShapeType="1"/>
            </p:cNvSpPr>
            <p:nvPr/>
          </p:nvSpPr>
          <p:spPr bwMode="auto">
            <a:xfrm>
              <a:off x="9481" y="1184"/>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6" name="Rectangle 18"/>
            <p:cNvSpPr>
              <a:spLocks noChangeArrowheads="1"/>
            </p:cNvSpPr>
            <p:nvPr/>
          </p:nvSpPr>
          <p:spPr bwMode="auto">
            <a:xfrm>
              <a:off x="9481" y="1184"/>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5" name="Line 17"/>
            <p:cNvSpPr>
              <a:spLocks noChangeShapeType="1"/>
            </p:cNvSpPr>
            <p:nvPr/>
          </p:nvSpPr>
          <p:spPr bwMode="auto">
            <a:xfrm>
              <a:off x="9481" y="1367"/>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4" name="Rectangle 16"/>
            <p:cNvSpPr>
              <a:spLocks noChangeArrowheads="1"/>
            </p:cNvSpPr>
            <p:nvPr/>
          </p:nvSpPr>
          <p:spPr bwMode="auto">
            <a:xfrm>
              <a:off x="9481" y="1367"/>
              <a:ext cx="9" cy="10"/>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3" name="Line 15"/>
            <p:cNvSpPr>
              <a:spLocks noChangeShapeType="1"/>
            </p:cNvSpPr>
            <p:nvPr/>
          </p:nvSpPr>
          <p:spPr bwMode="auto">
            <a:xfrm>
              <a:off x="9481" y="155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2" name="Rectangle 14"/>
            <p:cNvSpPr>
              <a:spLocks noChangeArrowheads="1"/>
            </p:cNvSpPr>
            <p:nvPr/>
          </p:nvSpPr>
          <p:spPr bwMode="auto">
            <a:xfrm>
              <a:off x="9481" y="1551"/>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1" name="Line 13"/>
            <p:cNvSpPr>
              <a:spLocks noChangeShapeType="1"/>
            </p:cNvSpPr>
            <p:nvPr/>
          </p:nvSpPr>
          <p:spPr bwMode="auto">
            <a:xfrm>
              <a:off x="9481" y="1735"/>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80" name="Rectangle 12"/>
            <p:cNvSpPr>
              <a:spLocks noChangeArrowheads="1"/>
            </p:cNvSpPr>
            <p:nvPr/>
          </p:nvSpPr>
          <p:spPr bwMode="auto">
            <a:xfrm>
              <a:off x="9481" y="1735"/>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9" name="Line 11"/>
            <p:cNvSpPr>
              <a:spLocks noChangeShapeType="1"/>
            </p:cNvSpPr>
            <p:nvPr/>
          </p:nvSpPr>
          <p:spPr bwMode="auto">
            <a:xfrm>
              <a:off x="9481" y="1918"/>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8" name="Rectangle 10"/>
            <p:cNvSpPr>
              <a:spLocks noChangeArrowheads="1"/>
            </p:cNvSpPr>
            <p:nvPr/>
          </p:nvSpPr>
          <p:spPr bwMode="auto">
            <a:xfrm>
              <a:off x="9481" y="1918"/>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7" name="Line 9"/>
            <p:cNvSpPr>
              <a:spLocks noChangeShapeType="1"/>
            </p:cNvSpPr>
            <p:nvPr/>
          </p:nvSpPr>
          <p:spPr bwMode="auto">
            <a:xfrm>
              <a:off x="9481" y="2102"/>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6" name="Rectangle 8"/>
            <p:cNvSpPr>
              <a:spLocks noChangeArrowheads="1"/>
            </p:cNvSpPr>
            <p:nvPr/>
          </p:nvSpPr>
          <p:spPr bwMode="auto">
            <a:xfrm>
              <a:off x="9481" y="2102"/>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5" name="Line 7"/>
            <p:cNvSpPr>
              <a:spLocks noChangeShapeType="1"/>
            </p:cNvSpPr>
            <p:nvPr/>
          </p:nvSpPr>
          <p:spPr bwMode="auto">
            <a:xfrm>
              <a:off x="9481" y="2285"/>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4" name="Rectangle 6"/>
            <p:cNvSpPr>
              <a:spLocks noChangeArrowheads="1"/>
            </p:cNvSpPr>
            <p:nvPr/>
          </p:nvSpPr>
          <p:spPr bwMode="auto">
            <a:xfrm>
              <a:off x="9481" y="2285"/>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3" name="Line 5"/>
            <p:cNvSpPr>
              <a:spLocks noChangeShapeType="1"/>
            </p:cNvSpPr>
            <p:nvPr/>
          </p:nvSpPr>
          <p:spPr bwMode="auto">
            <a:xfrm>
              <a:off x="9481" y="257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2" name="Rectangle 4"/>
            <p:cNvSpPr>
              <a:spLocks noChangeArrowheads="1"/>
            </p:cNvSpPr>
            <p:nvPr/>
          </p:nvSpPr>
          <p:spPr bwMode="auto">
            <a:xfrm>
              <a:off x="9481" y="2570"/>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1" name="Line 3"/>
            <p:cNvSpPr>
              <a:spLocks noChangeShapeType="1"/>
            </p:cNvSpPr>
            <p:nvPr/>
          </p:nvSpPr>
          <p:spPr bwMode="auto">
            <a:xfrm>
              <a:off x="9481" y="2836"/>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800"/>
            </a:p>
          </p:txBody>
        </p:sp>
        <p:sp>
          <p:nvSpPr>
            <p:cNvPr id="7170" name="Rectangle 2"/>
            <p:cNvSpPr>
              <a:spLocks noChangeArrowheads="1"/>
            </p:cNvSpPr>
            <p:nvPr/>
          </p:nvSpPr>
          <p:spPr bwMode="auto">
            <a:xfrm>
              <a:off x="9481" y="2836"/>
              <a:ext cx="9" cy="9"/>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800"/>
            </a:p>
          </p:txBody>
        </p:sp>
      </p:grpSp>
    </p:spTree>
    <p:extLst>
      <p:ext uri="{BB962C8B-B14F-4D97-AF65-F5344CB8AC3E}">
        <p14:creationId xmlns="" xmlns:p14="http://schemas.microsoft.com/office/powerpoint/2010/main" val="6062294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764704"/>
            <a:ext cx="8229600" cy="720080"/>
          </a:xfrm>
        </p:spPr>
        <p:txBody>
          <a:bodyPr>
            <a:normAutofit fontScale="90000"/>
          </a:bodyPr>
          <a:lstStyle/>
          <a:p>
            <a:r>
              <a:rPr lang="en-US" sz="2400" b="1" dirty="0" smtClean="0">
                <a:solidFill>
                  <a:schemeClr val="accent1">
                    <a:lumMod val="75000"/>
                  </a:schemeClr>
                </a:solidFill>
                <a:latin typeface="Arial" charset="0"/>
                <a:cs typeface="Arial" charset="0"/>
              </a:rPr>
              <a:t>Thermal energy consumers of the Central Heating System in UB</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grpSp>
        <p:nvGrpSpPr>
          <p:cNvPr id="6145" name="Group 1"/>
          <p:cNvGrpSpPr>
            <a:grpSpLocks/>
          </p:cNvGrpSpPr>
          <p:nvPr/>
        </p:nvGrpSpPr>
        <p:grpSpPr bwMode="auto">
          <a:xfrm>
            <a:off x="685800" y="1447800"/>
            <a:ext cx="7916440" cy="4971816"/>
            <a:chOff x="0" y="-12"/>
            <a:chExt cx="9469" cy="6870"/>
          </a:xfrm>
        </p:grpSpPr>
        <p:sp>
          <p:nvSpPr>
            <p:cNvPr id="6146" name="Rectangle 2"/>
            <p:cNvSpPr>
              <a:spLocks noChangeArrowheads="1"/>
            </p:cNvSpPr>
            <p:nvPr/>
          </p:nvSpPr>
          <p:spPr bwMode="auto">
            <a:xfrm>
              <a:off x="0" y="0"/>
              <a:ext cx="9469" cy="684"/>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47" name="Rectangle 3"/>
            <p:cNvSpPr>
              <a:spLocks noChangeArrowheads="1"/>
            </p:cNvSpPr>
            <p:nvPr/>
          </p:nvSpPr>
          <p:spPr bwMode="auto">
            <a:xfrm>
              <a:off x="0" y="673"/>
              <a:ext cx="9469" cy="90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48" name="Line 4"/>
            <p:cNvSpPr>
              <a:spLocks noChangeShapeType="1"/>
            </p:cNvSpPr>
            <p:nvPr/>
          </p:nvSpPr>
          <p:spPr bwMode="auto">
            <a:xfrm>
              <a:off x="7496" y="1357"/>
              <a:ext cx="58"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49" name="Rectangle 5"/>
            <p:cNvSpPr>
              <a:spLocks noChangeArrowheads="1"/>
            </p:cNvSpPr>
            <p:nvPr/>
          </p:nvSpPr>
          <p:spPr bwMode="auto">
            <a:xfrm>
              <a:off x="7496" y="1357"/>
              <a:ext cx="58"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0" name="Line 6"/>
            <p:cNvSpPr>
              <a:spLocks noChangeShapeType="1"/>
            </p:cNvSpPr>
            <p:nvPr/>
          </p:nvSpPr>
          <p:spPr bwMode="auto">
            <a:xfrm>
              <a:off x="7508" y="1369"/>
              <a:ext cx="46"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1" name="Rectangle 7"/>
            <p:cNvSpPr>
              <a:spLocks noChangeArrowheads="1"/>
            </p:cNvSpPr>
            <p:nvPr/>
          </p:nvSpPr>
          <p:spPr bwMode="auto">
            <a:xfrm>
              <a:off x="7508" y="1369"/>
              <a:ext cx="46" cy="11"/>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2" name="Line 8"/>
            <p:cNvSpPr>
              <a:spLocks noChangeShapeType="1"/>
            </p:cNvSpPr>
            <p:nvPr/>
          </p:nvSpPr>
          <p:spPr bwMode="auto">
            <a:xfrm>
              <a:off x="7519" y="1380"/>
              <a:ext cx="35"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3" name="Rectangle 9"/>
            <p:cNvSpPr>
              <a:spLocks noChangeArrowheads="1"/>
            </p:cNvSpPr>
            <p:nvPr/>
          </p:nvSpPr>
          <p:spPr bwMode="auto">
            <a:xfrm>
              <a:off x="7519" y="1380"/>
              <a:ext cx="35"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4" name="Line 10"/>
            <p:cNvSpPr>
              <a:spLocks noChangeShapeType="1"/>
            </p:cNvSpPr>
            <p:nvPr/>
          </p:nvSpPr>
          <p:spPr bwMode="auto">
            <a:xfrm>
              <a:off x="7531" y="1392"/>
              <a:ext cx="23"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5" name="Rectangle 11"/>
            <p:cNvSpPr>
              <a:spLocks noChangeArrowheads="1"/>
            </p:cNvSpPr>
            <p:nvPr/>
          </p:nvSpPr>
          <p:spPr bwMode="auto">
            <a:xfrm>
              <a:off x="7531" y="1392"/>
              <a:ext cx="23"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6" name="Line 12"/>
            <p:cNvSpPr>
              <a:spLocks noChangeShapeType="1"/>
            </p:cNvSpPr>
            <p:nvPr/>
          </p:nvSpPr>
          <p:spPr bwMode="auto">
            <a:xfrm>
              <a:off x="7543" y="1404"/>
              <a:ext cx="11"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7" name="Rectangle 13"/>
            <p:cNvSpPr>
              <a:spLocks noChangeArrowheads="1"/>
            </p:cNvSpPr>
            <p:nvPr/>
          </p:nvSpPr>
          <p:spPr bwMode="auto">
            <a:xfrm>
              <a:off x="7543" y="1404"/>
              <a:ext cx="11" cy="11"/>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8" name="Rectangle 14"/>
            <p:cNvSpPr>
              <a:spLocks noChangeArrowheads="1"/>
            </p:cNvSpPr>
            <p:nvPr/>
          </p:nvSpPr>
          <p:spPr bwMode="auto">
            <a:xfrm>
              <a:off x="0" y="1566"/>
              <a:ext cx="9469" cy="23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59" name="Line 15"/>
            <p:cNvSpPr>
              <a:spLocks noChangeShapeType="1"/>
            </p:cNvSpPr>
            <p:nvPr/>
          </p:nvSpPr>
          <p:spPr bwMode="auto">
            <a:xfrm>
              <a:off x="7496" y="1578"/>
              <a:ext cx="58"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0" name="Rectangle 16"/>
            <p:cNvSpPr>
              <a:spLocks noChangeArrowheads="1"/>
            </p:cNvSpPr>
            <p:nvPr/>
          </p:nvSpPr>
          <p:spPr bwMode="auto">
            <a:xfrm>
              <a:off x="7496" y="1578"/>
              <a:ext cx="58" cy="11"/>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1" name="Line 17"/>
            <p:cNvSpPr>
              <a:spLocks noChangeShapeType="1"/>
            </p:cNvSpPr>
            <p:nvPr/>
          </p:nvSpPr>
          <p:spPr bwMode="auto">
            <a:xfrm>
              <a:off x="7508" y="1589"/>
              <a:ext cx="46"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2" name="Rectangle 18"/>
            <p:cNvSpPr>
              <a:spLocks noChangeArrowheads="1"/>
            </p:cNvSpPr>
            <p:nvPr/>
          </p:nvSpPr>
          <p:spPr bwMode="auto">
            <a:xfrm>
              <a:off x="7508" y="1589"/>
              <a:ext cx="46"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3" name="Line 19"/>
            <p:cNvSpPr>
              <a:spLocks noChangeShapeType="1"/>
            </p:cNvSpPr>
            <p:nvPr/>
          </p:nvSpPr>
          <p:spPr bwMode="auto">
            <a:xfrm>
              <a:off x="7519" y="1601"/>
              <a:ext cx="35"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4" name="Rectangle 20"/>
            <p:cNvSpPr>
              <a:spLocks noChangeArrowheads="1"/>
            </p:cNvSpPr>
            <p:nvPr/>
          </p:nvSpPr>
          <p:spPr bwMode="auto">
            <a:xfrm>
              <a:off x="7519" y="1601"/>
              <a:ext cx="35" cy="11"/>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5" name="Line 21"/>
            <p:cNvSpPr>
              <a:spLocks noChangeShapeType="1"/>
            </p:cNvSpPr>
            <p:nvPr/>
          </p:nvSpPr>
          <p:spPr bwMode="auto">
            <a:xfrm>
              <a:off x="7531" y="1612"/>
              <a:ext cx="23"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6" name="Rectangle 22"/>
            <p:cNvSpPr>
              <a:spLocks noChangeArrowheads="1"/>
            </p:cNvSpPr>
            <p:nvPr/>
          </p:nvSpPr>
          <p:spPr bwMode="auto">
            <a:xfrm>
              <a:off x="7531" y="1612"/>
              <a:ext cx="23"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7" name="Line 23"/>
            <p:cNvSpPr>
              <a:spLocks noChangeShapeType="1"/>
            </p:cNvSpPr>
            <p:nvPr/>
          </p:nvSpPr>
          <p:spPr bwMode="auto">
            <a:xfrm>
              <a:off x="7543" y="1624"/>
              <a:ext cx="11" cy="1"/>
            </a:xfrm>
            <a:prstGeom prst="line">
              <a:avLst/>
            </a:prstGeom>
            <a:noFill/>
            <a:ln w="0">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8" name="Rectangle 24"/>
            <p:cNvSpPr>
              <a:spLocks noChangeArrowheads="1"/>
            </p:cNvSpPr>
            <p:nvPr/>
          </p:nvSpPr>
          <p:spPr bwMode="auto">
            <a:xfrm>
              <a:off x="7543" y="1624"/>
              <a:ext cx="11" cy="12"/>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69" name="Rectangle 25"/>
            <p:cNvSpPr>
              <a:spLocks noChangeArrowheads="1"/>
            </p:cNvSpPr>
            <p:nvPr/>
          </p:nvSpPr>
          <p:spPr bwMode="auto">
            <a:xfrm>
              <a:off x="0" y="1786"/>
              <a:ext cx="9469" cy="504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170" name="Rectangle 26"/>
            <p:cNvSpPr>
              <a:spLocks noChangeArrowheads="1"/>
            </p:cNvSpPr>
            <p:nvPr/>
          </p:nvSpPr>
          <p:spPr bwMode="auto">
            <a:xfrm>
              <a:off x="3516" y="940"/>
              <a:ext cx="1620" cy="2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for</a:t>
              </a:r>
              <a:r>
                <a:rPr kumimoji="0" lang="en-US" sz="1400" b="0" i="0" u="none" strike="noStrike" cap="none" normalizeH="0" baseline="0" smtClean="0">
                  <a:ln>
                    <a:noFill/>
                  </a:ln>
                  <a:solidFill>
                    <a:schemeClr val="tx1"/>
                  </a:solidFill>
                  <a:effectLst/>
                  <a:latin typeface="Calibri" pitchFamily="34" charset="0"/>
                  <a:cs typeface="Arial" pitchFamily="34" charset="0"/>
                </a:rPr>
                <a:t> </a:t>
              </a:r>
              <a:r>
                <a:rPr kumimoji="0" lang="en-US" sz="900" b="0" i="0" u="none" strike="noStrike" cap="none" normalizeH="0" baseline="0" smtClean="0">
                  <a:ln>
                    <a:noFill/>
                  </a:ln>
                  <a:solidFill>
                    <a:srgbClr val="000000"/>
                  </a:solidFill>
                  <a:effectLst/>
                  <a:latin typeface="Arial" pitchFamily="34" charset="0"/>
                  <a:cs typeface="Arial" pitchFamily="34" charset="0"/>
                </a:rPr>
                <a:t>dwelling-space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1" name="Rectangle 27"/>
            <p:cNvSpPr>
              <a:spLocks noChangeArrowheads="1"/>
            </p:cNvSpPr>
            <p:nvPr/>
          </p:nvSpPr>
          <p:spPr bwMode="auto">
            <a:xfrm>
              <a:off x="5953" y="940"/>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3 830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2" name="Rectangle 28"/>
            <p:cNvSpPr>
              <a:spLocks noChangeArrowheads="1"/>
            </p:cNvSpPr>
            <p:nvPr/>
          </p:nvSpPr>
          <p:spPr bwMode="auto">
            <a:xfrm>
              <a:off x="6904" y="940"/>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1 202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3" name="Rectangle 29"/>
            <p:cNvSpPr>
              <a:spLocks noChangeArrowheads="1"/>
            </p:cNvSpPr>
            <p:nvPr/>
          </p:nvSpPr>
          <p:spPr bwMode="auto">
            <a:xfrm>
              <a:off x="7960" y="940"/>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22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4" name="Rectangle 30"/>
            <p:cNvSpPr>
              <a:spLocks noChangeArrowheads="1"/>
            </p:cNvSpPr>
            <p:nvPr/>
          </p:nvSpPr>
          <p:spPr bwMode="auto">
            <a:xfrm>
              <a:off x="9063" y="940"/>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5 054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5" name="Rectangle 31"/>
            <p:cNvSpPr>
              <a:spLocks noChangeArrowheads="1"/>
            </p:cNvSpPr>
            <p:nvPr/>
          </p:nvSpPr>
          <p:spPr bwMode="auto">
            <a:xfrm>
              <a:off x="3539" y="1160"/>
              <a:ext cx="2063"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with measurement system</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6" name="Rectangle 32"/>
            <p:cNvSpPr>
              <a:spLocks noChangeArrowheads="1"/>
            </p:cNvSpPr>
            <p:nvPr/>
          </p:nvSpPr>
          <p:spPr bwMode="auto">
            <a:xfrm>
              <a:off x="6011" y="116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724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7" name="Rectangle 33"/>
            <p:cNvSpPr>
              <a:spLocks noChangeArrowheads="1"/>
            </p:cNvSpPr>
            <p:nvPr/>
          </p:nvSpPr>
          <p:spPr bwMode="auto">
            <a:xfrm>
              <a:off x="6904" y="1160"/>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2 842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8" name="Rectangle 34"/>
            <p:cNvSpPr>
              <a:spLocks noChangeArrowheads="1"/>
            </p:cNvSpPr>
            <p:nvPr/>
          </p:nvSpPr>
          <p:spPr bwMode="auto">
            <a:xfrm>
              <a:off x="7995" y="1160"/>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79" name="Rectangle 35"/>
            <p:cNvSpPr>
              <a:spLocks noChangeArrowheads="1"/>
            </p:cNvSpPr>
            <p:nvPr/>
          </p:nvSpPr>
          <p:spPr bwMode="auto">
            <a:xfrm>
              <a:off x="9063" y="1160"/>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3 574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0" name="Rectangle 36"/>
            <p:cNvSpPr>
              <a:spLocks noChangeArrowheads="1"/>
            </p:cNvSpPr>
            <p:nvPr/>
          </p:nvSpPr>
          <p:spPr bwMode="auto">
            <a:xfrm>
              <a:off x="58" y="1380"/>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1" name="Rectangle 37"/>
            <p:cNvSpPr>
              <a:spLocks noChangeArrowheads="1"/>
            </p:cNvSpPr>
            <p:nvPr/>
          </p:nvSpPr>
          <p:spPr bwMode="auto">
            <a:xfrm>
              <a:off x="3516" y="1380"/>
              <a:ext cx="1620" cy="98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for</a:t>
              </a:r>
              <a:r>
                <a:rPr kumimoji="0" lang="en-US" sz="1400" b="0" i="0" u="none" strike="noStrike" cap="none" normalizeH="0" baseline="0" smtClean="0">
                  <a:ln>
                    <a:noFill/>
                  </a:ln>
                  <a:solidFill>
                    <a:schemeClr val="tx1"/>
                  </a:solidFill>
                  <a:effectLst/>
                  <a:latin typeface="Calibri" pitchFamily="34" charset="0"/>
                  <a:cs typeface="Arial" pitchFamily="34" charset="0"/>
                </a:rPr>
                <a:t> </a:t>
              </a:r>
              <a:r>
                <a:rPr kumimoji="0" lang="en-US" sz="900" b="0" i="0" u="none" strike="noStrike" cap="none" normalizeH="0" baseline="0" smtClean="0">
                  <a:ln>
                    <a:noFill/>
                  </a:ln>
                  <a:solidFill>
                    <a:srgbClr val="000000"/>
                  </a:solidFill>
                  <a:effectLst/>
                  <a:latin typeface="Arial" pitchFamily="34" charset="0"/>
                  <a:cs typeface="Arial" pitchFamily="34" charset="0"/>
                </a:rPr>
                <a:t>dwelling-space </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2" name="Rectangle 38"/>
            <p:cNvSpPr>
              <a:spLocks noChangeArrowheads="1"/>
            </p:cNvSpPr>
            <p:nvPr/>
          </p:nvSpPr>
          <p:spPr bwMode="auto">
            <a:xfrm>
              <a:off x="6011" y="138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132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3" name="Rectangle 39"/>
            <p:cNvSpPr>
              <a:spLocks noChangeArrowheads="1"/>
            </p:cNvSpPr>
            <p:nvPr/>
          </p:nvSpPr>
          <p:spPr bwMode="auto">
            <a:xfrm>
              <a:off x="6962" y="138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449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4" name="Rectangle 40"/>
            <p:cNvSpPr>
              <a:spLocks noChangeArrowheads="1"/>
            </p:cNvSpPr>
            <p:nvPr/>
          </p:nvSpPr>
          <p:spPr bwMode="auto">
            <a:xfrm>
              <a:off x="7995" y="1380"/>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5" name="Rectangle 41"/>
            <p:cNvSpPr>
              <a:spLocks noChangeArrowheads="1"/>
            </p:cNvSpPr>
            <p:nvPr/>
          </p:nvSpPr>
          <p:spPr bwMode="auto">
            <a:xfrm>
              <a:off x="9190" y="138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588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6" name="Rectangle 42"/>
            <p:cNvSpPr>
              <a:spLocks noChangeArrowheads="1"/>
            </p:cNvSpPr>
            <p:nvPr/>
          </p:nvSpPr>
          <p:spPr bwMode="auto">
            <a:xfrm>
              <a:off x="58" y="1601"/>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7" name="Rectangle 43"/>
            <p:cNvSpPr>
              <a:spLocks noChangeArrowheads="1"/>
            </p:cNvSpPr>
            <p:nvPr/>
          </p:nvSpPr>
          <p:spPr bwMode="auto">
            <a:xfrm>
              <a:off x="3539" y="1601"/>
              <a:ext cx="2063" cy="87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with measurement system</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8" name="Rectangle 44"/>
            <p:cNvSpPr>
              <a:spLocks noChangeArrowheads="1"/>
            </p:cNvSpPr>
            <p:nvPr/>
          </p:nvSpPr>
          <p:spPr bwMode="auto">
            <a:xfrm>
              <a:off x="6092" y="1601"/>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89" name="Rectangle 45"/>
            <p:cNvSpPr>
              <a:spLocks noChangeArrowheads="1"/>
            </p:cNvSpPr>
            <p:nvPr/>
          </p:nvSpPr>
          <p:spPr bwMode="auto">
            <a:xfrm>
              <a:off x="6962" y="1601"/>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925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0" name="Rectangle 46"/>
            <p:cNvSpPr>
              <a:spLocks noChangeArrowheads="1"/>
            </p:cNvSpPr>
            <p:nvPr/>
          </p:nvSpPr>
          <p:spPr bwMode="auto">
            <a:xfrm>
              <a:off x="7995" y="1601"/>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1" name="Rectangle 47"/>
            <p:cNvSpPr>
              <a:spLocks noChangeArrowheads="1"/>
            </p:cNvSpPr>
            <p:nvPr/>
          </p:nvSpPr>
          <p:spPr bwMode="auto">
            <a:xfrm>
              <a:off x="9190" y="1601"/>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933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2" name="Rectangle 48"/>
            <p:cNvSpPr>
              <a:spLocks noChangeArrowheads="1"/>
            </p:cNvSpPr>
            <p:nvPr/>
          </p:nvSpPr>
          <p:spPr bwMode="auto">
            <a:xfrm>
              <a:off x="58" y="1821"/>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3" name="Rectangle 49"/>
            <p:cNvSpPr>
              <a:spLocks noChangeArrowheads="1"/>
            </p:cNvSpPr>
            <p:nvPr/>
          </p:nvSpPr>
          <p:spPr bwMode="auto">
            <a:xfrm>
              <a:off x="3516" y="1821"/>
              <a:ext cx="1620" cy="98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for</a:t>
              </a:r>
              <a:r>
                <a:rPr kumimoji="0" lang="en-US" sz="1400" b="0" i="0" u="none" strike="noStrike" cap="none" normalizeH="0" baseline="0" smtClean="0">
                  <a:ln>
                    <a:noFill/>
                  </a:ln>
                  <a:solidFill>
                    <a:schemeClr val="tx1"/>
                  </a:solidFill>
                  <a:effectLst/>
                  <a:latin typeface="Calibri" pitchFamily="34" charset="0"/>
                  <a:cs typeface="Arial" pitchFamily="34" charset="0"/>
                </a:rPr>
                <a:t> </a:t>
              </a:r>
              <a:r>
                <a:rPr kumimoji="0" lang="en-US" sz="900" b="0" i="0" u="none" strike="noStrike" cap="none" normalizeH="0" baseline="0" smtClean="0">
                  <a:ln>
                    <a:noFill/>
                  </a:ln>
                  <a:solidFill>
                    <a:srgbClr val="000000"/>
                  </a:solidFill>
                  <a:effectLst/>
                  <a:latin typeface="Arial" pitchFamily="34" charset="0"/>
                  <a:cs typeface="Arial" pitchFamily="34" charset="0"/>
                </a:rPr>
                <a:t>dwelling-space </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4" name="Rectangle 50"/>
            <p:cNvSpPr>
              <a:spLocks noChangeArrowheads="1"/>
            </p:cNvSpPr>
            <p:nvPr/>
          </p:nvSpPr>
          <p:spPr bwMode="auto">
            <a:xfrm>
              <a:off x="6057" y="1821"/>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62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5" name="Rectangle 51"/>
            <p:cNvSpPr>
              <a:spLocks noChangeArrowheads="1"/>
            </p:cNvSpPr>
            <p:nvPr/>
          </p:nvSpPr>
          <p:spPr bwMode="auto">
            <a:xfrm>
              <a:off x="7009" y="1821"/>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6" name="Rectangle 52"/>
            <p:cNvSpPr>
              <a:spLocks noChangeArrowheads="1"/>
            </p:cNvSpPr>
            <p:nvPr/>
          </p:nvSpPr>
          <p:spPr bwMode="auto">
            <a:xfrm>
              <a:off x="7995" y="1821"/>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7" name="Rectangle 53"/>
            <p:cNvSpPr>
              <a:spLocks noChangeArrowheads="1"/>
            </p:cNvSpPr>
            <p:nvPr/>
          </p:nvSpPr>
          <p:spPr bwMode="auto">
            <a:xfrm>
              <a:off x="9190" y="1821"/>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8" name="Rectangle 54"/>
            <p:cNvSpPr>
              <a:spLocks noChangeArrowheads="1"/>
            </p:cNvSpPr>
            <p:nvPr/>
          </p:nvSpPr>
          <p:spPr bwMode="auto">
            <a:xfrm>
              <a:off x="58" y="2042"/>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199" name="Rectangle 55"/>
            <p:cNvSpPr>
              <a:spLocks noChangeArrowheads="1"/>
            </p:cNvSpPr>
            <p:nvPr/>
          </p:nvSpPr>
          <p:spPr bwMode="auto">
            <a:xfrm>
              <a:off x="3539" y="2042"/>
              <a:ext cx="2063" cy="87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with measurement system</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0" name="Rectangle 56"/>
            <p:cNvSpPr>
              <a:spLocks noChangeArrowheads="1"/>
            </p:cNvSpPr>
            <p:nvPr/>
          </p:nvSpPr>
          <p:spPr bwMode="auto">
            <a:xfrm>
              <a:off x="6011" y="2042"/>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167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1" name="Rectangle 57"/>
            <p:cNvSpPr>
              <a:spLocks noChangeArrowheads="1"/>
            </p:cNvSpPr>
            <p:nvPr/>
          </p:nvSpPr>
          <p:spPr bwMode="auto">
            <a:xfrm>
              <a:off x="6962" y="2042"/>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336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2" name="Rectangle 58"/>
            <p:cNvSpPr>
              <a:spLocks noChangeArrowheads="1"/>
            </p:cNvSpPr>
            <p:nvPr/>
          </p:nvSpPr>
          <p:spPr bwMode="auto">
            <a:xfrm>
              <a:off x="7995" y="2042"/>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3" name="Rectangle 59"/>
            <p:cNvSpPr>
              <a:spLocks noChangeArrowheads="1"/>
            </p:cNvSpPr>
            <p:nvPr/>
          </p:nvSpPr>
          <p:spPr bwMode="auto">
            <a:xfrm>
              <a:off x="9190" y="2042"/>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504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4" name="Rectangle 60"/>
            <p:cNvSpPr>
              <a:spLocks noChangeArrowheads="1"/>
            </p:cNvSpPr>
            <p:nvPr/>
          </p:nvSpPr>
          <p:spPr bwMode="auto">
            <a:xfrm>
              <a:off x="58" y="2262"/>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5" name="Rectangle 61"/>
            <p:cNvSpPr>
              <a:spLocks noChangeArrowheads="1"/>
            </p:cNvSpPr>
            <p:nvPr/>
          </p:nvSpPr>
          <p:spPr bwMode="auto">
            <a:xfrm>
              <a:off x="3516" y="2262"/>
              <a:ext cx="1620" cy="98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for</a:t>
              </a:r>
              <a:r>
                <a:rPr kumimoji="0" lang="en-US" sz="1400" b="0" i="0" u="none" strike="noStrike" cap="none" normalizeH="0" baseline="0" smtClean="0">
                  <a:ln>
                    <a:noFill/>
                  </a:ln>
                  <a:solidFill>
                    <a:schemeClr val="tx1"/>
                  </a:solidFill>
                  <a:effectLst/>
                  <a:latin typeface="Calibri" pitchFamily="34" charset="0"/>
                  <a:cs typeface="Arial" pitchFamily="34" charset="0"/>
                </a:rPr>
                <a:t> </a:t>
              </a:r>
              <a:r>
                <a:rPr kumimoji="0" lang="en-US" sz="900" b="0" i="0" u="none" strike="noStrike" cap="none" normalizeH="0" baseline="0" smtClean="0">
                  <a:ln>
                    <a:noFill/>
                  </a:ln>
                  <a:solidFill>
                    <a:srgbClr val="000000"/>
                  </a:solidFill>
                  <a:effectLst/>
                  <a:latin typeface="Arial" pitchFamily="34" charset="0"/>
                  <a:cs typeface="Arial" pitchFamily="34" charset="0"/>
                </a:rPr>
                <a:t>dwelling-space </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6" name="Rectangle 62"/>
            <p:cNvSpPr>
              <a:spLocks noChangeArrowheads="1"/>
            </p:cNvSpPr>
            <p:nvPr/>
          </p:nvSpPr>
          <p:spPr bwMode="auto">
            <a:xfrm>
              <a:off x="5953" y="2262"/>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3 636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7" name="Rectangle 63"/>
            <p:cNvSpPr>
              <a:spLocks noChangeArrowheads="1"/>
            </p:cNvSpPr>
            <p:nvPr/>
          </p:nvSpPr>
          <p:spPr bwMode="auto">
            <a:xfrm>
              <a:off x="6962" y="2262"/>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668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8" name="Rectangle 64"/>
            <p:cNvSpPr>
              <a:spLocks noChangeArrowheads="1"/>
            </p:cNvSpPr>
            <p:nvPr/>
          </p:nvSpPr>
          <p:spPr bwMode="auto">
            <a:xfrm>
              <a:off x="7960" y="2262"/>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09" name="Rectangle 65"/>
            <p:cNvSpPr>
              <a:spLocks noChangeArrowheads="1"/>
            </p:cNvSpPr>
            <p:nvPr/>
          </p:nvSpPr>
          <p:spPr bwMode="auto">
            <a:xfrm>
              <a:off x="9063" y="2262"/>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4 318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0" name="Rectangle 66"/>
            <p:cNvSpPr>
              <a:spLocks noChangeArrowheads="1"/>
            </p:cNvSpPr>
            <p:nvPr/>
          </p:nvSpPr>
          <p:spPr bwMode="auto">
            <a:xfrm>
              <a:off x="58" y="2482"/>
              <a:ext cx="21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1" name="Rectangle 67"/>
            <p:cNvSpPr>
              <a:spLocks noChangeArrowheads="1"/>
            </p:cNvSpPr>
            <p:nvPr/>
          </p:nvSpPr>
          <p:spPr bwMode="auto">
            <a:xfrm>
              <a:off x="3539" y="2482"/>
              <a:ext cx="2063" cy="87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with measurement system</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2" name="Rectangle 68"/>
            <p:cNvSpPr>
              <a:spLocks noChangeArrowheads="1"/>
            </p:cNvSpPr>
            <p:nvPr/>
          </p:nvSpPr>
          <p:spPr bwMode="auto">
            <a:xfrm>
              <a:off x="6011" y="2482"/>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552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3" name="Rectangle 69"/>
            <p:cNvSpPr>
              <a:spLocks noChangeArrowheads="1"/>
            </p:cNvSpPr>
            <p:nvPr/>
          </p:nvSpPr>
          <p:spPr bwMode="auto">
            <a:xfrm>
              <a:off x="6904" y="2482"/>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1 581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4" name="Rectangle 70"/>
            <p:cNvSpPr>
              <a:spLocks noChangeArrowheads="1"/>
            </p:cNvSpPr>
            <p:nvPr/>
          </p:nvSpPr>
          <p:spPr bwMode="auto">
            <a:xfrm>
              <a:off x="7995" y="2482"/>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5" name="Rectangle 71"/>
            <p:cNvSpPr>
              <a:spLocks noChangeArrowheads="1"/>
            </p:cNvSpPr>
            <p:nvPr/>
          </p:nvSpPr>
          <p:spPr bwMode="auto">
            <a:xfrm>
              <a:off x="9063" y="2482"/>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2 137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6" name="Rectangle 72"/>
            <p:cNvSpPr>
              <a:spLocks noChangeArrowheads="1"/>
            </p:cNvSpPr>
            <p:nvPr/>
          </p:nvSpPr>
          <p:spPr bwMode="auto">
            <a:xfrm>
              <a:off x="128" y="2703"/>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7" name="Rectangle 73"/>
            <p:cNvSpPr>
              <a:spLocks noChangeArrowheads="1"/>
            </p:cNvSpPr>
            <p:nvPr/>
          </p:nvSpPr>
          <p:spPr bwMode="auto">
            <a:xfrm>
              <a:off x="6092" y="2703"/>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8" name="Rectangle 74"/>
            <p:cNvSpPr>
              <a:spLocks noChangeArrowheads="1"/>
            </p:cNvSpPr>
            <p:nvPr/>
          </p:nvSpPr>
          <p:spPr bwMode="auto">
            <a:xfrm>
              <a:off x="7009" y="2703"/>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96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19" name="Rectangle 75"/>
            <p:cNvSpPr>
              <a:spLocks noChangeArrowheads="1"/>
            </p:cNvSpPr>
            <p:nvPr/>
          </p:nvSpPr>
          <p:spPr bwMode="auto">
            <a:xfrm>
              <a:off x="7995" y="2703"/>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0" name="Rectangle 76"/>
            <p:cNvSpPr>
              <a:spLocks noChangeArrowheads="1"/>
            </p:cNvSpPr>
            <p:nvPr/>
          </p:nvSpPr>
          <p:spPr bwMode="auto">
            <a:xfrm>
              <a:off x="9272" y="2703"/>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97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1" name="Rectangle 77"/>
            <p:cNvSpPr>
              <a:spLocks noChangeArrowheads="1"/>
            </p:cNvSpPr>
            <p:nvPr/>
          </p:nvSpPr>
          <p:spPr bwMode="auto">
            <a:xfrm>
              <a:off x="3493" y="2923"/>
              <a:ext cx="1120"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per person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2" name="Rectangle 78"/>
            <p:cNvSpPr>
              <a:spLocks noChangeArrowheads="1"/>
            </p:cNvSpPr>
            <p:nvPr/>
          </p:nvSpPr>
          <p:spPr bwMode="auto">
            <a:xfrm>
              <a:off x="6011" y="2923"/>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101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3" name="Rectangle 79"/>
            <p:cNvSpPr>
              <a:spLocks noChangeArrowheads="1"/>
            </p:cNvSpPr>
            <p:nvPr/>
          </p:nvSpPr>
          <p:spPr bwMode="auto">
            <a:xfrm>
              <a:off x="6962" y="2923"/>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223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4" name="Rectangle 80"/>
            <p:cNvSpPr>
              <a:spLocks noChangeArrowheads="1"/>
            </p:cNvSpPr>
            <p:nvPr/>
          </p:nvSpPr>
          <p:spPr bwMode="auto">
            <a:xfrm>
              <a:off x="7995" y="2923"/>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5" name="Rectangle 81"/>
            <p:cNvSpPr>
              <a:spLocks noChangeArrowheads="1"/>
            </p:cNvSpPr>
            <p:nvPr/>
          </p:nvSpPr>
          <p:spPr bwMode="auto">
            <a:xfrm>
              <a:off x="9190" y="2923"/>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325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6" name="Rectangle 82"/>
            <p:cNvSpPr>
              <a:spLocks noChangeArrowheads="1"/>
            </p:cNvSpPr>
            <p:nvPr/>
          </p:nvSpPr>
          <p:spPr bwMode="auto">
            <a:xfrm>
              <a:off x="3446" y="3144"/>
              <a:ext cx="890"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per ton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7" name="Rectangle 83"/>
            <p:cNvSpPr>
              <a:spLocks noChangeArrowheads="1"/>
            </p:cNvSpPr>
            <p:nvPr/>
          </p:nvSpPr>
          <p:spPr bwMode="auto">
            <a:xfrm>
              <a:off x="5953" y="314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1 016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8" name="Rectangle 84"/>
            <p:cNvSpPr>
              <a:spLocks noChangeArrowheads="1"/>
            </p:cNvSpPr>
            <p:nvPr/>
          </p:nvSpPr>
          <p:spPr bwMode="auto">
            <a:xfrm>
              <a:off x="7044" y="314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29" name="Rectangle 85"/>
            <p:cNvSpPr>
              <a:spLocks noChangeArrowheads="1"/>
            </p:cNvSpPr>
            <p:nvPr/>
          </p:nvSpPr>
          <p:spPr bwMode="auto">
            <a:xfrm>
              <a:off x="7995" y="314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0" name="Rectangle 86"/>
            <p:cNvSpPr>
              <a:spLocks noChangeArrowheads="1"/>
            </p:cNvSpPr>
            <p:nvPr/>
          </p:nvSpPr>
          <p:spPr bwMode="auto">
            <a:xfrm>
              <a:off x="9063" y="314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1 016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1" name="Rectangle 87"/>
            <p:cNvSpPr>
              <a:spLocks noChangeArrowheads="1"/>
            </p:cNvSpPr>
            <p:nvPr/>
          </p:nvSpPr>
          <p:spPr bwMode="auto">
            <a:xfrm>
              <a:off x="3539" y="3364"/>
              <a:ext cx="2063" cy="87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with measurement system</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2" name="Rectangle 88"/>
            <p:cNvSpPr>
              <a:spLocks noChangeArrowheads="1"/>
            </p:cNvSpPr>
            <p:nvPr/>
          </p:nvSpPr>
          <p:spPr bwMode="auto">
            <a:xfrm>
              <a:off x="5953" y="336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1 772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3" name="Rectangle 89"/>
            <p:cNvSpPr>
              <a:spLocks noChangeArrowheads="1"/>
            </p:cNvSpPr>
            <p:nvPr/>
          </p:nvSpPr>
          <p:spPr bwMode="auto">
            <a:xfrm>
              <a:off x="7009" y="3364"/>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4" name="Rectangle 90"/>
            <p:cNvSpPr>
              <a:spLocks noChangeArrowheads="1"/>
            </p:cNvSpPr>
            <p:nvPr/>
          </p:nvSpPr>
          <p:spPr bwMode="auto">
            <a:xfrm>
              <a:off x="7995" y="336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5" name="Rectangle 91"/>
            <p:cNvSpPr>
              <a:spLocks noChangeArrowheads="1"/>
            </p:cNvSpPr>
            <p:nvPr/>
          </p:nvSpPr>
          <p:spPr bwMode="auto">
            <a:xfrm>
              <a:off x="9063" y="336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1 821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6" name="Rectangle 92"/>
            <p:cNvSpPr>
              <a:spLocks noChangeArrowheads="1"/>
            </p:cNvSpPr>
            <p:nvPr/>
          </p:nvSpPr>
          <p:spPr bwMode="auto">
            <a:xfrm>
              <a:off x="128" y="358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7" name="Rectangle 93"/>
            <p:cNvSpPr>
              <a:spLocks noChangeArrowheads="1"/>
            </p:cNvSpPr>
            <p:nvPr/>
          </p:nvSpPr>
          <p:spPr bwMode="auto">
            <a:xfrm>
              <a:off x="5953" y="358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1 387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8" name="Rectangle 94"/>
            <p:cNvSpPr>
              <a:spLocks noChangeArrowheads="1"/>
            </p:cNvSpPr>
            <p:nvPr/>
          </p:nvSpPr>
          <p:spPr bwMode="auto">
            <a:xfrm>
              <a:off x="6904" y="358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1 448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39" name="Rectangle 95"/>
            <p:cNvSpPr>
              <a:spLocks noChangeArrowheads="1"/>
            </p:cNvSpPr>
            <p:nvPr/>
          </p:nvSpPr>
          <p:spPr bwMode="auto">
            <a:xfrm>
              <a:off x="7995" y="358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0" name="Rectangle 96"/>
            <p:cNvSpPr>
              <a:spLocks noChangeArrowheads="1"/>
            </p:cNvSpPr>
            <p:nvPr/>
          </p:nvSpPr>
          <p:spPr bwMode="auto">
            <a:xfrm>
              <a:off x="9063" y="3584"/>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2 835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1" name="Rectangle 97"/>
            <p:cNvSpPr>
              <a:spLocks noChangeArrowheads="1"/>
            </p:cNvSpPr>
            <p:nvPr/>
          </p:nvSpPr>
          <p:spPr bwMode="auto">
            <a:xfrm>
              <a:off x="128" y="380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2" name="Rectangle 98"/>
            <p:cNvSpPr>
              <a:spLocks noChangeArrowheads="1"/>
            </p:cNvSpPr>
            <p:nvPr/>
          </p:nvSpPr>
          <p:spPr bwMode="auto">
            <a:xfrm>
              <a:off x="6092" y="380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3" name="Rectangle 99"/>
            <p:cNvSpPr>
              <a:spLocks noChangeArrowheads="1"/>
            </p:cNvSpPr>
            <p:nvPr/>
          </p:nvSpPr>
          <p:spPr bwMode="auto">
            <a:xfrm>
              <a:off x="7044" y="380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4" name="Rectangle 100"/>
            <p:cNvSpPr>
              <a:spLocks noChangeArrowheads="1"/>
            </p:cNvSpPr>
            <p:nvPr/>
          </p:nvSpPr>
          <p:spPr bwMode="auto">
            <a:xfrm>
              <a:off x="7995" y="380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5" name="Rectangle 101"/>
            <p:cNvSpPr>
              <a:spLocks noChangeArrowheads="1"/>
            </p:cNvSpPr>
            <p:nvPr/>
          </p:nvSpPr>
          <p:spPr bwMode="auto">
            <a:xfrm>
              <a:off x="9353" y="380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6" name="Rectangle 102"/>
            <p:cNvSpPr>
              <a:spLocks noChangeArrowheads="1"/>
            </p:cNvSpPr>
            <p:nvPr/>
          </p:nvSpPr>
          <p:spPr bwMode="auto">
            <a:xfrm>
              <a:off x="128" y="402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7" name="Rectangle 103"/>
            <p:cNvSpPr>
              <a:spLocks noChangeArrowheads="1"/>
            </p:cNvSpPr>
            <p:nvPr/>
          </p:nvSpPr>
          <p:spPr bwMode="auto">
            <a:xfrm>
              <a:off x="6057" y="4025"/>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8" name="Rectangle 104"/>
            <p:cNvSpPr>
              <a:spLocks noChangeArrowheads="1"/>
            </p:cNvSpPr>
            <p:nvPr/>
          </p:nvSpPr>
          <p:spPr bwMode="auto">
            <a:xfrm>
              <a:off x="7044" y="402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49" name="Rectangle 105"/>
            <p:cNvSpPr>
              <a:spLocks noChangeArrowheads="1"/>
            </p:cNvSpPr>
            <p:nvPr/>
          </p:nvSpPr>
          <p:spPr bwMode="auto">
            <a:xfrm>
              <a:off x="7995" y="402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0" name="Rectangle 106"/>
            <p:cNvSpPr>
              <a:spLocks noChangeArrowheads="1"/>
            </p:cNvSpPr>
            <p:nvPr/>
          </p:nvSpPr>
          <p:spPr bwMode="auto">
            <a:xfrm>
              <a:off x="9272" y="4025"/>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48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1" name="Rectangle 107"/>
            <p:cNvSpPr>
              <a:spLocks noChangeArrowheads="1"/>
            </p:cNvSpPr>
            <p:nvPr/>
          </p:nvSpPr>
          <p:spPr bwMode="auto">
            <a:xfrm>
              <a:off x="3806" y="4246"/>
              <a:ext cx="1032"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heating season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2" name="Rectangle 108"/>
            <p:cNvSpPr>
              <a:spLocks noChangeArrowheads="1"/>
            </p:cNvSpPr>
            <p:nvPr/>
          </p:nvSpPr>
          <p:spPr bwMode="auto">
            <a:xfrm>
              <a:off x="6092" y="4246"/>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3" name="Rectangle 109"/>
            <p:cNvSpPr>
              <a:spLocks noChangeArrowheads="1"/>
            </p:cNvSpPr>
            <p:nvPr/>
          </p:nvSpPr>
          <p:spPr bwMode="auto">
            <a:xfrm>
              <a:off x="7044" y="4246"/>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4" name="Rectangle 110"/>
            <p:cNvSpPr>
              <a:spLocks noChangeArrowheads="1"/>
            </p:cNvSpPr>
            <p:nvPr/>
          </p:nvSpPr>
          <p:spPr bwMode="auto">
            <a:xfrm>
              <a:off x="3655" y="4466"/>
              <a:ext cx="1285"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not heating season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5" name="Rectangle 111"/>
            <p:cNvSpPr>
              <a:spLocks noChangeArrowheads="1"/>
            </p:cNvSpPr>
            <p:nvPr/>
          </p:nvSpPr>
          <p:spPr bwMode="auto">
            <a:xfrm>
              <a:off x="6092" y="4466"/>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6" name="Rectangle 112"/>
            <p:cNvSpPr>
              <a:spLocks noChangeArrowheads="1"/>
            </p:cNvSpPr>
            <p:nvPr/>
          </p:nvSpPr>
          <p:spPr bwMode="auto">
            <a:xfrm>
              <a:off x="7044" y="4466"/>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7" name="Rectangle 113"/>
            <p:cNvSpPr>
              <a:spLocks noChangeArrowheads="1"/>
            </p:cNvSpPr>
            <p:nvPr/>
          </p:nvSpPr>
          <p:spPr bwMode="auto">
            <a:xfrm>
              <a:off x="5953" y="4686"/>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8 879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8" name="Rectangle 114"/>
            <p:cNvSpPr>
              <a:spLocks noChangeArrowheads="1"/>
            </p:cNvSpPr>
            <p:nvPr/>
          </p:nvSpPr>
          <p:spPr bwMode="auto">
            <a:xfrm>
              <a:off x="6904" y="4686"/>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5 859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59" name="Rectangle 115"/>
            <p:cNvSpPr>
              <a:spLocks noChangeArrowheads="1"/>
            </p:cNvSpPr>
            <p:nvPr/>
          </p:nvSpPr>
          <p:spPr bwMode="auto">
            <a:xfrm>
              <a:off x="7914" y="4686"/>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0" name="Rectangle 116"/>
            <p:cNvSpPr>
              <a:spLocks noChangeArrowheads="1"/>
            </p:cNvSpPr>
            <p:nvPr/>
          </p:nvSpPr>
          <p:spPr bwMode="auto">
            <a:xfrm>
              <a:off x="8982" y="4686"/>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15 050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1" name="Rectangle 117"/>
            <p:cNvSpPr>
              <a:spLocks noChangeArrowheads="1"/>
            </p:cNvSpPr>
            <p:nvPr/>
          </p:nvSpPr>
          <p:spPr bwMode="auto">
            <a:xfrm>
              <a:off x="128" y="5127"/>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2" name="Rectangle 118"/>
            <p:cNvSpPr>
              <a:spLocks noChangeArrowheads="1"/>
            </p:cNvSpPr>
            <p:nvPr/>
          </p:nvSpPr>
          <p:spPr bwMode="auto">
            <a:xfrm>
              <a:off x="5872" y="5127"/>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116 545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3" name="Rectangle 119"/>
            <p:cNvSpPr>
              <a:spLocks noChangeArrowheads="1"/>
            </p:cNvSpPr>
            <p:nvPr/>
          </p:nvSpPr>
          <p:spPr bwMode="auto">
            <a:xfrm>
              <a:off x="6858" y="5127"/>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21 698</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4" name="Rectangle 120"/>
            <p:cNvSpPr>
              <a:spLocks noChangeArrowheads="1"/>
            </p:cNvSpPr>
            <p:nvPr/>
          </p:nvSpPr>
          <p:spPr bwMode="auto">
            <a:xfrm>
              <a:off x="7960" y="5127"/>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5" name="Rectangle 121"/>
            <p:cNvSpPr>
              <a:spLocks noChangeArrowheads="1"/>
            </p:cNvSpPr>
            <p:nvPr/>
          </p:nvSpPr>
          <p:spPr bwMode="auto">
            <a:xfrm>
              <a:off x="8900" y="5127"/>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138 327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6" name="Rectangle 122"/>
            <p:cNvSpPr>
              <a:spLocks noChangeArrowheads="1"/>
            </p:cNvSpPr>
            <p:nvPr/>
          </p:nvSpPr>
          <p:spPr bwMode="auto">
            <a:xfrm>
              <a:off x="3400" y="5348"/>
              <a:ext cx="1892" cy="29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heating season</a:t>
              </a:r>
              <a:r>
                <a:rPr kumimoji="0" lang="en-US" sz="1400" b="0" i="0" u="none" strike="noStrike" cap="none" normalizeH="0" baseline="0" smtClean="0">
                  <a:ln>
                    <a:noFill/>
                  </a:ln>
                  <a:solidFill>
                    <a:schemeClr val="tx1"/>
                  </a:solidFill>
                  <a:effectLst/>
                  <a:latin typeface="Calibri" pitchFamily="34" charset="0"/>
                  <a:cs typeface="Arial" pitchFamily="34" charset="0"/>
                </a:rPr>
                <a:t> </a:t>
              </a:r>
              <a:r>
                <a:rPr kumimoji="0" lang="en-US" sz="1000" b="0" i="0" u="none" strike="noStrike" cap="none" normalizeH="0" baseline="0" smtClean="0">
                  <a:ln>
                    <a:noFill/>
                  </a:ln>
                  <a:solidFill>
                    <a:srgbClr val="000000"/>
                  </a:solidFill>
                  <a:effectLst/>
                  <a:latin typeface="Arial" pitchFamily="34" charset="0"/>
                  <a:cs typeface="Arial" pitchFamily="34" charset="0"/>
                </a:rPr>
                <a:t>/per person/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7" name="Rectangle 123"/>
            <p:cNvSpPr>
              <a:spLocks noChangeArrowheads="1"/>
            </p:cNvSpPr>
            <p:nvPr/>
          </p:nvSpPr>
          <p:spPr bwMode="auto">
            <a:xfrm>
              <a:off x="5872" y="5348"/>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154 012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8" name="Rectangle 124"/>
            <p:cNvSpPr>
              <a:spLocks noChangeArrowheads="1"/>
            </p:cNvSpPr>
            <p:nvPr/>
          </p:nvSpPr>
          <p:spPr bwMode="auto">
            <a:xfrm>
              <a:off x="6858" y="5348"/>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11 789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69" name="Rectangle 125"/>
            <p:cNvSpPr>
              <a:spLocks noChangeArrowheads="1"/>
            </p:cNvSpPr>
            <p:nvPr/>
          </p:nvSpPr>
          <p:spPr bwMode="auto">
            <a:xfrm>
              <a:off x="7914" y="5348"/>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526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0" name="Rectangle 126"/>
            <p:cNvSpPr>
              <a:spLocks noChangeArrowheads="1"/>
            </p:cNvSpPr>
            <p:nvPr/>
          </p:nvSpPr>
          <p:spPr bwMode="auto">
            <a:xfrm>
              <a:off x="8900" y="5348"/>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166 327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1" name="Rectangle 127"/>
            <p:cNvSpPr>
              <a:spLocks noChangeArrowheads="1"/>
            </p:cNvSpPr>
            <p:nvPr/>
          </p:nvSpPr>
          <p:spPr bwMode="auto">
            <a:xfrm>
              <a:off x="3412" y="5556"/>
              <a:ext cx="2167"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Not heating season /per person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2" name="Rectangle 128"/>
            <p:cNvSpPr>
              <a:spLocks noChangeArrowheads="1"/>
            </p:cNvSpPr>
            <p:nvPr/>
          </p:nvSpPr>
          <p:spPr bwMode="auto">
            <a:xfrm>
              <a:off x="4352" y="5754"/>
              <a:ext cx="0" cy="5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3" name="Rectangle 129"/>
            <p:cNvSpPr>
              <a:spLocks noChangeArrowheads="1"/>
            </p:cNvSpPr>
            <p:nvPr/>
          </p:nvSpPr>
          <p:spPr bwMode="auto">
            <a:xfrm>
              <a:off x="5872" y="5649"/>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154 012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4" name="Rectangle 130"/>
            <p:cNvSpPr>
              <a:spLocks noChangeArrowheads="1"/>
            </p:cNvSpPr>
            <p:nvPr/>
          </p:nvSpPr>
          <p:spPr bwMode="auto">
            <a:xfrm>
              <a:off x="6858" y="5649"/>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11 789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5" name="Rectangle 131"/>
            <p:cNvSpPr>
              <a:spLocks noChangeArrowheads="1"/>
            </p:cNvSpPr>
            <p:nvPr/>
          </p:nvSpPr>
          <p:spPr bwMode="auto">
            <a:xfrm>
              <a:off x="7914" y="5649"/>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526</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6" name="Rectangle 132"/>
            <p:cNvSpPr>
              <a:spLocks noChangeArrowheads="1"/>
            </p:cNvSpPr>
            <p:nvPr/>
          </p:nvSpPr>
          <p:spPr bwMode="auto">
            <a:xfrm>
              <a:off x="8900" y="5649"/>
              <a:ext cx="54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166 327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7" name="Rectangle 133"/>
            <p:cNvSpPr>
              <a:spLocks noChangeArrowheads="1"/>
            </p:cNvSpPr>
            <p:nvPr/>
          </p:nvSpPr>
          <p:spPr bwMode="auto">
            <a:xfrm>
              <a:off x="3945" y="5962"/>
              <a:ext cx="140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Households’ number</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8" name="Rectangle 134"/>
            <p:cNvSpPr>
              <a:spLocks noChangeArrowheads="1"/>
            </p:cNvSpPr>
            <p:nvPr/>
          </p:nvSpPr>
          <p:spPr bwMode="auto">
            <a:xfrm>
              <a:off x="5907" y="5962"/>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85 902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79" name="Rectangle 135"/>
            <p:cNvSpPr>
              <a:spLocks noChangeArrowheads="1"/>
            </p:cNvSpPr>
            <p:nvPr/>
          </p:nvSpPr>
          <p:spPr bwMode="auto">
            <a:xfrm>
              <a:off x="6904" y="5962"/>
              <a:ext cx="380"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3 931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0" name="Rectangle 136"/>
            <p:cNvSpPr>
              <a:spLocks noChangeArrowheads="1"/>
            </p:cNvSpPr>
            <p:nvPr/>
          </p:nvSpPr>
          <p:spPr bwMode="auto">
            <a:xfrm>
              <a:off x="7960" y="5962"/>
              <a:ext cx="16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84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1" name="Rectangle 137"/>
            <p:cNvSpPr>
              <a:spLocks noChangeArrowheads="1"/>
            </p:cNvSpPr>
            <p:nvPr/>
          </p:nvSpPr>
          <p:spPr bwMode="auto">
            <a:xfrm>
              <a:off x="8982" y="5962"/>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89 917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2" name="Rectangle 138"/>
            <p:cNvSpPr>
              <a:spLocks noChangeArrowheads="1"/>
            </p:cNvSpPr>
            <p:nvPr/>
          </p:nvSpPr>
          <p:spPr bwMode="auto">
            <a:xfrm>
              <a:off x="5907" y="6183"/>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30 643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3" name="Rectangle 139"/>
            <p:cNvSpPr>
              <a:spLocks noChangeArrowheads="1"/>
            </p:cNvSpPr>
            <p:nvPr/>
          </p:nvSpPr>
          <p:spPr bwMode="auto">
            <a:xfrm>
              <a:off x="6858" y="6183"/>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17 767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4" name="Rectangle 140"/>
            <p:cNvSpPr>
              <a:spLocks noChangeArrowheads="1"/>
            </p:cNvSpPr>
            <p:nvPr/>
          </p:nvSpPr>
          <p:spPr bwMode="auto">
            <a:xfrm>
              <a:off x="7995" y="6183"/>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5" name="Rectangle 141"/>
            <p:cNvSpPr>
              <a:spLocks noChangeArrowheads="1"/>
            </p:cNvSpPr>
            <p:nvPr/>
          </p:nvSpPr>
          <p:spPr bwMode="auto">
            <a:xfrm>
              <a:off x="8982" y="6183"/>
              <a:ext cx="46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48 410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6" name="Rectangle 142"/>
            <p:cNvSpPr>
              <a:spLocks noChangeArrowheads="1"/>
            </p:cNvSpPr>
            <p:nvPr/>
          </p:nvSpPr>
          <p:spPr bwMode="auto">
            <a:xfrm>
              <a:off x="5326" y="6426"/>
              <a:ext cx="2240" cy="19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1" u="none" strike="noStrike" cap="none" normalizeH="0" baseline="0" smtClean="0">
                  <a:ln>
                    <a:noFill/>
                  </a:ln>
                  <a:solidFill>
                    <a:srgbClr val="000000"/>
                  </a:solidFill>
                  <a:effectLst/>
                  <a:latin typeface="Arial" pitchFamily="34" charset="0"/>
                  <a:cs typeface="Arial" pitchFamily="34" charset="0"/>
                </a:rPr>
                <a:t>Source: Energy Regulatory Authority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7" name="Rectangle 143"/>
            <p:cNvSpPr>
              <a:spLocks noChangeArrowheads="1"/>
            </p:cNvSpPr>
            <p:nvPr/>
          </p:nvSpPr>
          <p:spPr bwMode="auto">
            <a:xfrm>
              <a:off x="9190" y="435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CC"/>
                  </a:solidFill>
                  <a:effectLst/>
                  <a:latin typeface="Arial" pitchFamily="34" charset="0"/>
                  <a:cs typeface="Arial" pitchFamily="34" charset="0"/>
                </a:rPr>
                <a:t>140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8" name="Rectangle 144"/>
            <p:cNvSpPr>
              <a:spLocks noChangeArrowheads="1"/>
            </p:cNvSpPr>
            <p:nvPr/>
          </p:nvSpPr>
          <p:spPr bwMode="auto">
            <a:xfrm>
              <a:off x="6881" y="255"/>
              <a:ext cx="826" cy="60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UB Heating</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Network</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89" name="Rectangle 145"/>
            <p:cNvSpPr>
              <a:spLocks noChangeArrowheads="1"/>
            </p:cNvSpPr>
            <p:nvPr/>
          </p:nvSpPr>
          <p:spPr bwMode="auto">
            <a:xfrm>
              <a:off x="7717" y="255"/>
              <a:ext cx="635"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      TPPs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0" name="Rectangle 146"/>
            <p:cNvSpPr>
              <a:spLocks noChangeArrowheads="1"/>
            </p:cNvSpPr>
            <p:nvPr/>
          </p:nvSpPr>
          <p:spPr bwMode="auto">
            <a:xfrm>
              <a:off x="8645" y="255"/>
              <a:ext cx="366"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Total</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1" name="Rectangle 147"/>
            <p:cNvSpPr>
              <a:spLocks noChangeArrowheads="1"/>
            </p:cNvSpPr>
            <p:nvPr/>
          </p:nvSpPr>
          <p:spPr bwMode="auto">
            <a:xfrm>
              <a:off x="5703" y="249"/>
              <a:ext cx="943" cy="21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dirty="0" smtClean="0">
                  <a:ln>
                    <a:noFill/>
                  </a:ln>
                  <a:solidFill>
                    <a:srgbClr val="000000"/>
                  </a:solidFill>
                  <a:effectLst/>
                  <a:latin typeface="Arial" pitchFamily="34" charset="0"/>
                  <a:cs typeface="Arial" pitchFamily="34" charset="0"/>
                </a:rPr>
                <a:t>Enterprises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292" name="Rectangle 148"/>
            <p:cNvSpPr>
              <a:spLocks noChangeArrowheads="1"/>
            </p:cNvSpPr>
            <p:nvPr/>
          </p:nvSpPr>
          <p:spPr bwMode="auto">
            <a:xfrm>
              <a:off x="5732" y="348"/>
              <a:ext cx="0" cy="5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3" name="Rectangle 149"/>
            <p:cNvSpPr>
              <a:spLocks noChangeArrowheads="1"/>
            </p:cNvSpPr>
            <p:nvPr/>
          </p:nvSpPr>
          <p:spPr bwMode="auto">
            <a:xfrm>
              <a:off x="81" y="255"/>
              <a:ext cx="17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4" name="Rectangle 150"/>
            <p:cNvSpPr>
              <a:spLocks noChangeArrowheads="1"/>
            </p:cNvSpPr>
            <p:nvPr/>
          </p:nvSpPr>
          <p:spPr bwMode="auto">
            <a:xfrm>
              <a:off x="2100" y="255"/>
              <a:ext cx="1436"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Consumer category</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5" name="Rectangle 151"/>
            <p:cNvSpPr>
              <a:spLocks noChangeArrowheads="1"/>
            </p:cNvSpPr>
            <p:nvPr/>
          </p:nvSpPr>
          <p:spPr bwMode="auto">
            <a:xfrm>
              <a:off x="360" y="3793"/>
              <a:ext cx="82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Condensate</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6" name="Rectangle 152"/>
            <p:cNvSpPr>
              <a:spLocks noChangeArrowheads="1"/>
            </p:cNvSpPr>
            <p:nvPr/>
          </p:nvSpPr>
          <p:spPr bwMode="auto">
            <a:xfrm>
              <a:off x="35" y="708"/>
              <a:ext cx="441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1" u="none" strike="noStrike" cap="none" normalizeH="0" baseline="0" smtClean="0">
                  <a:ln>
                    <a:noFill/>
                  </a:ln>
                  <a:solidFill>
                    <a:srgbClr val="000000"/>
                  </a:solidFill>
                  <a:effectLst/>
                  <a:latin typeface="Arial" pitchFamily="34" charset="0"/>
                  <a:cs typeface="Arial" pitchFamily="34" charset="0"/>
                </a:rPr>
                <a:t>Consumer study of the industrial companies and enterprises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7" name="Rectangle 153"/>
            <p:cNvSpPr>
              <a:spLocks noChangeArrowheads="1"/>
            </p:cNvSpPr>
            <p:nvPr/>
          </p:nvSpPr>
          <p:spPr bwMode="auto">
            <a:xfrm>
              <a:off x="128" y="1044"/>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1</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8" name="Rectangle 154"/>
            <p:cNvSpPr>
              <a:spLocks noChangeArrowheads="1"/>
            </p:cNvSpPr>
            <p:nvPr/>
          </p:nvSpPr>
          <p:spPr bwMode="auto">
            <a:xfrm>
              <a:off x="360" y="940"/>
              <a:ext cx="2518"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Heating for industrial companies and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299" name="Rectangle 155"/>
            <p:cNvSpPr>
              <a:spLocks noChangeArrowheads="1"/>
            </p:cNvSpPr>
            <p:nvPr/>
          </p:nvSpPr>
          <p:spPr bwMode="auto">
            <a:xfrm>
              <a:off x="360" y="1137"/>
              <a:ext cx="755"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enterprises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0" name="Rectangle 156"/>
            <p:cNvSpPr>
              <a:spLocks noChangeArrowheads="1"/>
            </p:cNvSpPr>
            <p:nvPr/>
          </p:nvSpPr>
          <p:spPr bwMode="auto">
            <a:xfrm>
              <a:off x="360" y="1485"/>
              <a:ext cx="2117"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Industrial companies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1" name="Rectangle 157"/>
            <p:cNvSpPr>
              <a:spLocks noChangeArrowheads="1"/>
            </p:cNvSpPr>
            <p:nvPr/>
          </p:nvSpPr>
          <p:spPr bwMode="auto">
            <a:xfrm>
              <a:off x="360" y="1926"/>
              <a:ext cx="197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State organizations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2" name="Rectangle 158"/>
            <p:cNvSpPr>
              <a:spLocks noChangeArrowheads="1"/>
            </p:cNvSpPr>
            <p:nvPr/>
          </p:nvSpPr>
          <p:spPr bwMode="auto">
            <a:xfrm>
              <a:off x="360" y="2366"/>
              <a:ext cx="113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Others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3" name="Rectangle 159"/>
            <p:cNvSpPr>
              <a:spLocks noChangeArrowheads="1"/>
            </p:cNvSpPr>
            <p:nvPr/>
          </p:nvSpPr>
          <p:spPr bwMode="auto">
            <a:xfrm>
              <a:off x="360" y="2691"/>
              <a:ext cx="892"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Air-condition</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4" name="Rectangle 160"/>
            <p:cNvSpPr>
              <a:spLocks noChangeArrowheads="1"/>
            </p:cNvSpPr>
            <p:nvPr/>
          </p:nvSpPr>
          <p:spPr bwMode="auto">
            <a:xfrm>
              <a:off x="128" y="3132"/>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3</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5" name="Rectangle 161"/>
            <p:cNvSpPr>
              <a:spLocks noChangeArrowheads="1"/>
            </p:cNvSpPr>
            <p:nvPr/>
          </p:nvSpPr>
          <p:spPr bwMode="auto">
            <a:xfrm>
              <a:off x="360" y="3039"/>
              <a:ext cx="2347"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Heating energy for enterprises hot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6" name="Rectangle 162"/>
            <p:cNvSpPr>
              <a:spLocks noChangeArrowheads="1"/>
            </p:cNvSpPr>
            <p:nvPr/>
          </p:nvSpPr>
          <p:spPr bwMode="auto">
            <a:xfrm>
              <a:off x="360" y="3236"/>
              <a:ext cx="37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water</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7" name="Rectangle 163"/>
            <p:cNvSpPr>
              <a:spLocks noChangeArrowheads="1"/>
            </p:cNvSpPr>
            <p:nvPr/>
          </p:nvSpPr>
          <p:spPr bwMode="auto">
            <a:xfrm>
              <a:off x="360" y="3573"/>
              <a:ext cx="1457"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Technology hot water</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8" name="Rectangle 164"/>
            <p:cNvSpPr>
              <a:spLocks noChangeArrowheads="1"/>
            </p:cNvSpPr>
            <p:nvPr/>
          </p:nvSpPr>
          <p:spPr bwMode="auto">
            <a:xfrm>
              <a:off x="360" y="4014"/>
              <a:ext cx="1722"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Water loss of the network</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09" name="Rectangle 165"/>
            <p:cNvSpPr>
              <a:spLocks noChangeArrowheads="1"/>
            </p:cNvSpPr>
            <p:nvPr/>
          </p:nvSpPr>
          <p:spPr bwMode="auto">
            <a:xfrm>
              <a:off x="128" y="4350"/>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7</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0" name="Rectangle 166"/>
            <p:cNvSpPr>
              <a:spLocks noChangeArrowheads="1"/>
            </p:cNvSpPr>
            <p:nvPr/>
          </p:nvSpPr>
          <p:spPr bwMode="auto">
            <a:xfrm>
              <a:off x="360" y="4350"/>
              <a:ext cx="1246"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Technology steam</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1" name="Rectangle 167"/>
            <p:cNvSpPr>
              <a:spLocks noChangeArrowheads="1"/>
            </p:cNvSpPr>
            <p:nvPr/>
          </p:nvSpPr>
          <p:spPr bwMode="auto">
            <a:xfrm>
              <a:off x="35" y="4675"/>
              <a:ext cx="1231"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Total enterprises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2" name="Rectangle 168"/>
            <p:cNvSpPr>
              <a:spLocks noChangeArrowheads="1"/>
            </p:cNvSpPr>
            <p:nvPr/>
          </p:nvSpPr>
          <p:spPr bwMode="auto">
            <a:xfrm>
              <a:off x="35" y="4895"/>
              <a:ext cx="214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1" u="none" strike="noStrike" cap="none" normalizeH="0" baseline="0" smtClean="0">
                  <a:ln>
                    <a:noFill/>
                  </a:ln>
                  <a:solidFill>
                    <a:srgbClr val="000000"/>
                  </a:solidFill>
                  <a:effectLst/>
                  <a:latin typeface="Arial" pitchFamily="34" charset="0"/>
                  <a:cs typeface="Arial" pitchFamily="34" charset="0"/>
                </a:rPr>
                <a:t>Study of end user consumers</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3" name="Rectangle 169"/>
            <p:cNvSpPr>
              <a:spLocks noChangeArrowheads="1"/>
            </p:cNvSpPr>
            <p:nvPr/>
          </p:nvSpPr>
          <p:spPr bwMode="auto">
            <a:xfrm>
              <a:off x="7914" y="4350"/>
              <a:ext cx="253"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1" i="0" u="none" strike="noStrike" cap="none" normalizeH="0" baseline="0" smtClean="0">
                  <a:ln>
                    <a:noFill/>
                  </a:ln>
                  <a:solidFill>
                    <a:srgbClr val="000000"/>
                  </a:solidFill>
                  <a:effectLst/>
                  <a:latin typeface="Arial" pitchFamily="34" charset="0"/>
                  <a:cs typeface="Arial" pitchFamily="34" charset="0"/>
                </a:rPr>
                <a:t>140</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4" name="Rectangle 170"/>
            <p:cNvSpPr>
              <a:spLocks noChangeArrowheads="1"/>
            </p:cNvSpPr>
            <p:nvPr/>
          </p:nvSpPr>
          <p:spPr bwMode="auto">
            <a:xfrm>
              <a:off x="128" y="5765"/>
              <a:ext cx="8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5" name="Rectangle 171"/>
            <p:cNvSpPr>
              <a:spLocks noChangeArrowheads="1"/>
            </p:cNvSpPr>
            <p:nvPr/>
          </p:nvSpPr>
          <p:spPr bwMode="auto">
            <a:xfrm>
              <a:off x="499" y="5568"/>
              <a:ext cx="1296" cy="129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Heating energy for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households’ hot </a:t>
              </a:r>
              <a:endParaRPr kumimoji="0" lang="en-US" sz="140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6" name="Rectangle 172"/>
            <p:cNvSpPr>
              <a:spLocks noChangeArrowheads="1"/>
            </p:cNvSpPr>
            <p:nvPr/>
          </p:nvSpPr>
          <p:spPr bwMode="auto">
            <a:xfrm>
              <a:off x="476" y="5765"/>
              <a:ext cx="42"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7" name="Rectangle 173"/>
            <p:cNvSpPr>
              <a:spLocks noChangeArrowheads="1"/>
            </p:cNvSpPr>
            <p:nvPr/>
          </p:nvSpPr>
          <p:spPr bwMode="auto">
            <a:xfrm>
              <a:off x="928" y="5962"/>
              <a:ext cx="374"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water</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8" name="Rectangle 174"/>
            <p:cNvSpPr>
              <a:spLocks noChangeArrowheads="1"/>
            </p:cNvSpPr>
            <p:nvPr/>
          </p:nvSpPr>
          <p:spPr bwMode="auto">
            <a:xfrm>
              <a:off x="2182" y="5545"/>
              <a:ext cx="698" cy="124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Paying per </a:t>
              </a: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person</a:t>
              </a:r>
              <a:endParaRPr kumimoji="0" lang="en-US" sz="1050" b="0" i="0" u="none" strike="noStrike" cap="none" normalizeH="0" baseline="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19" name="Rectangle 175"/>
            <p:cNvSpPr>
              <a:spLocks noChangeArrowheads="1"/>
            </p:cNvSpPr>
            <p:nvPr/>
          </p:nvSpPr>
          <p:spPr bwMode="auto">
            <a:xfrm>
              <a:off x="2170" y="5742"/>
              <a:ext cx="0" cy="510"/>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20" name="Rectangle 176"/>
            <p:cNvSpPr>
              <a:spLocks noChangeArrowheads="1"/>
            </p:cNvSpPr>
            <p:nvPr/>
          </p:nvSpPr>
          <p:spPr bwMode="auto">
            <a:xfrm>
              <a:off x="2344" y="6183"/>
              <a:ext cx="3319" cy="22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Households, who is paying with measurement system</a:t>
              </a:r>
              <a:r>
                <a:rPr kumimoji="0" lang="en-US" sz="1050" b="0" i="0" u="none" strike="noStrike" cap="none" normalizeH="0" baseline="0" smtClean="0">
                  <a:ln>
                    <a:noFill/>
                  </a:ln>
                  <a:solidFill>
                    <a:schemeClr val="tx1"/>
                  </a:solidFill>
                  <a:effectLst/>
                  <a:latin typeface="Calibri" pitchFamily="34" charset="0"/>
                  <a:cs typeface="Arial" pitchFamily="34" charset="0"/>
                </a:rPr>
                <a:t>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21" name="Rectangle 177"/>
            <p:cNvSpPr>
              <a:spLocks noChangeArrowheads="1"/>
            </p:cNvSpPr>
            <p:nvPr/>
          </p:nvSpPr>
          <p:spPr bwMode="auto">
            <a:xfrm>
              <a:off x="360" y="5116"/>
              <a:ext cx="3589" cy="21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000" b="0" i="0" u="none" strike="noStrike" cap="none" normalizeH="0" baseline="0" smtClean="0">
                  <a:ln>
                    <a:noFill/>
                  </a:ln>
                  <a:solidFill>
                    <a:srgbClr val="000000"/>
                  </a:solidFill>
                  <a:effectLst/>
                  <a:latin typeface="Arial" pitchFamily="34" charset="0"/>
                  <a:cs typeface="Arial" pitchFamily="34" charset="0"/>
                </a:rPr>
                <a:t>Total number of heat consumption paying household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6322" name="Line 178"/>
            <p:cNvSpPr>
              <a:spLocks noChangeShapeType="1"/>
            </p:cNvSpPr>
            <p:nvPr/>
          </p:nvSpPr>
          <p:spPr bwMode="auto">
            <a:xfrm flipV="1">
              <a:off x="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3" name="Rectangle 179"/>
            <p:cNvSpPr>
              <a:spLocks noChangeArrowheads="1"/>
            </p:cNvSpPr>
            <p:nvPr/>
          </p:nvSpPr>
          <p:spPr bwMode="auto">
            <a:xfrm>
              <a:off x="0" y="-12"/>
              <a:ext cx="12"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4" name="Line 180"/>
            <p:cNvSpPr>
              <a:spLocks noChangeShapeType="1"/>
            </p:cNvSpPr>
            <p:nvPr/>
          </p:nvSpPr>
          <p:spPr bwMode="auto">
            <a:xfrm flipV="1">
              <a:off x="325"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5" name="Rectangle 181"/>
            <p:cNvSpPr>
              <a:spLocks noChangeArrowheads="1"/>
            </p:cNvSpPr>
            <p:nvPr/>
          </p:nvSpPr>
          <p:spPr bwMode="auto">
            <a:xfrm>
              <a:off x="325" y="-12"/>
              <a:ext cx="12"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6" name="Line 182"/>
            <p:cNvSpPr>
              <a:spLocks noChangeShapeType="1"/>
            </p:cNvSpPr>
            <p:nvPr/>
          </p:nvSpPr>
          <p:spPr bwMode="auto">
            <a:xfrm flipV="1">
              <a:off x="5651"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7" name="Rectangle 183"/>
            <p:cNvSpPr>
              <a:spLocks noChangeArrowheads="1"/>
            </p:cNvSpPr>
            <p:nvPr/>
          </p:nvSpPr>
          <p:spPr bwMode="auto">
            <a:xfrm>
              <a:off x="5651" y="-12"/>
              <a:ext cx="12"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8" name="Line 184"/>
            <p:cNvSpPr>
              <a:spLocks noChangeShapeType="1"/>
            </p:cNvSpPr>
            <p:nvPr/>
          </p:nvSpPr>
          <p:spPr bwMode="auto">
            <a:xfrm flipV="1">
              <a:off x="6603"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29" name="Rectangle 185"/>
            <p:cNvSpPr>
              <a:spLocks noChangeArrowheads="1"/>
            </p:cNvSpPr>
            <p:nvPr/>
          </p:nvSpPr>
          <p:spPr bwMode="auto">
            <a:xfrm>
              <a:off x="6603" y="-12"/>
              <a:ext cx="11"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0" name="Line 186"/>
            <p:cNvSpPr>
              <a:spLocks noChangeShapeType="1"/>
            </p:cNvSpPr>
            <p:nvPr/>
          </p:nvSpPr>
          <p:spPr bwMode="auto">
            <a:xfrm flipV="1">
              <a:off x="7554"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1" name="Rectangle 187"/>
            <p:cNvSpPr>
              <a:spLocks noChangeArrowheads="1"/>
            </p:cNvSpPr>
            <p:nvPr/>
          </p:nvSpPr>
          <p:spPr bwMode="auto">
            <a:xfrm>
              <a:off x="7554" y="-12"/>
              <a:ext cx="12"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2" name="Line 188"/>
            <p:cNvSpPr>
              <a:spLocks noChangeShapeType="1"/>
            </p:cNvSpPr>
            <p:nvPr/>
          </p:nvSpPr>
          <p:spPr bwMode="auto">
            <a:xfrm flipV="1">
              <a:off x="8506"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3" name="Rectangle 189"/>
            <p:cNvSpPr>
              <a:spLocks noChangeArrowheads="1"/>
            </p:cNvSpPr>
            <p:nvPr/>
          </p:nvSpPr>
          <p:spPr bwMode="auto">
            <a:xfrm>
              <a:off x="8506" y="-12"/>
              <a:ext cx="11"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4" name="Rectangle 190"/>
            <p:cNvSpPr>
              <a:spLocks noChangeArrowheads="1"/>
            </p:cNvSpPr>
            <p:nvPr/>
          </p:nvSpPr>
          <p:spPr bwMode="auto">
            <a:xfrm>
              <a:off x="12" y="-12"/>
              <a:ext cx="9457" cy="24"/>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5" name="Line 191"/>
            <p:cNvSpPr>
              <a:spLocks noChangeShapeType="1"/>
            </p:cNvSpPr>
            <p:nvPr/>
          </p:nvSpPr>
          <p:spPr bwMode="auto">
            <a:xfrm flipV="1">
              <a:off x="9457"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6" name="Rectangle 192"/>
            <p:cNvSpPr>
              <a:spLocks noChangeArrowheads="1"/>
            </p:cNvSpPr>
            <p:nvPr/>
          </p:nvSpPr>
          <p:spPr bwMode="auto">
            <a:xfrm>
              <a:off x="9457" y="-12"/>
              <a:ext cx="12" cy="1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7" name="Line 193"/>
            <p:cNvSpPr>
              <a:spLocks noChangeShapeType="1"/>
            </p:cNvSpPr>
            <p:nvPr/>
          </p:nvSpPr>
          <p:spPr bwMode="auto">
            <a:xfrm>
              <a:off x="12" y="661"/>
              <a:ext cx="9434"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8" name="Rectangle 194"/>
            <p:cNvSpPr>
              <a:spLocks noChangeArrowheads="1"/>
            </p:cNvSpPr>
            <p:nvPr/>
          </p:nvSpPr>
          <p:spPr bwMode="auto">
            <a:xfrm>
              <a:off x="12" y="661"/>
              <a:ext cx="9434" cy="1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39" name="Line 195"/>
            <p:cNvSpPr>
              <a:spLocks noChangeShapeType="1"/>
            </p:cNvSpPr>
            <p:nvPr/>
          </p:nvSpPr>
          <p:spPr bwMode="auto">
            <a:xfrm>
              <a:off x="12" y="684"/>
              <a:ext cx="9434"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0" name="Rectangle 196"/>
            <p:cNvSpPr>
              <a:spLocks noChangeArrowheads="1"/>
            </p:cNvSpPr>
            <p:nvPr/>
          </p:nvSpPr>
          <p:spPr bwMode="auto">
            <a:xfrm>
              <a:off x="12" y="684"/>
              <a:ext cx="9434" cy="1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1" name="Line 197"/>
            <p:cNvSpPr>
              <a:spLocks noChangeShapeType="1"/>
            </p:cNvSpPr>
            <p:nvPr/>
          </p:nvSpPr>
          <p:spPr bwMode="auto">
            <a:xfrm>
              <a:off x="12" y="905"/>
              <a:ext cx="313"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2" name="Rectangle 198"/>
            <p:cNvSpPr>
              <a:spLocks noChangeArrowheads="1"/>
            </p:cNvSpPr>
            <p:nvPr/>
          </p:nvSpPr>
          <p:spPr bwMode="auto">
            <a:xfrm>
              <a:off x="12" y="905"/>
              <a:ext cx="313"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3" name="Line 199"/>
            <p:cNvSpPr>
              <a:spLocks noChangeShapeType="1"/>
            </p:cNvSpPr>
            <p:nvPr/>
          </p:nvSpPr>
          <p:spPr bwMode="auto">
            <a:xfrm>
              <a:off x="325" y="12"/>
              <a:ext cx="1" cy="649"/>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4" name="Rectangle 200"/>
            <p:cNvSpPr>
              <a:spLocks noChangeArrowheads="1"/>
            </p:cNvSpPr>
            <p:nvPr/>
          </p:nvSpPr>
          <p:spPr bwMode="auto">
            <a:xfrm>
              <a:off x="325" y="12"/>
              <a:ext cx="12" cy="649"/>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6345" name="Line 201"/>
            <p:cNvSpPr>
              <a:spLocks noChangeShapeType="1"/>
            </p:cNvSpPr>
            <p:nvPr/>
          </p:nvSpPr>
          <p:spPr bwMode="auto">
            <a:xfrm>
              <a:off x="337" y="905"/>
              <a:ext cx="2970"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 xmlns:p14="http://schemas.microsoft.com/office/powerpoint/2010/main" val="3136896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4365104"/>
            <a:ext cx="8291264" cy="1224136"/>
          </a:xfrm>
        </p:spPr>
        <p:txBody>
          <a:bodyPr>
            <a:normAutofit/>
          </a:bodyPr>
          <a:lstStyle/>
          <a:p>
            <a:pPr marL="0" indent="0">
              <a:buNone/>
            </a:pPr>
            <a:r>
              <a:rPr lang="en-US" sz="1400" b="1" dirty="0" smtClean="0">
                <a:solidFill>
                  <a:srgbClr val="003399"/>
                </a:solidFill>
                <a:latin typeface="Arial" pitchFamily="34" charset="0"/>
                <a:cs typeface="Arial" pitchFamily="34" charset="0"/>
              </a:rPr>
              <a:t>It is difficult to measure consumers’ actual consumption due to the insufficient measurement of consumption of thermal energy. Therefore we consider that first of all the consumers that have thermal energy consumption above 1500GCal and project load above 2.0 Cal/h annually, should be selected as the “designated consumer”.</a:t>
            </a:r>
            <a:endParaRPr lang="en-US" sz="1400" b="1" dirty="0">
              <a:solidFill>
                <a:srgbClr val="003399"/>
              </a:solidFill>
              <a:latin typeface="Arial" pitchFamily="34" charset="0"/>
              <a:cs typeface="Arial" pitchFamily="34" charset="0"/>
            </a:endParaRPr>
          </a:p>
        </p:txBody>
      </p:sp>
      <p:sp>
        <p:nvSpPr>
          <p:cNvPr id="10" name="Title 1"/>
          <p:cNvSpPr>
            <a:spLocks noGrp="1"/>
          </p:cNvSpPr>
          <p:nvPr>
            <p:ph type="title"/>
          </p:nvPr>
        </p:nvSpPr>
        <p:spPr>
          <a:xfrm>
            <a:off x="457200" y="764704"/>
            <a:ext cx="8229600" cy="936104"/>
          </a:xfrm>
        </p:spPr>
        <p:txBody>
          <a:bodyPr>
            <a:normAutofit/>
          </a:bodyPr>
          <a:lstStyle/>
          <a:p>
            <a:r>
              <a:rPr lang="en-US" sz="2400" b="1" dirty="0" smtClean="0">
                <a:solidFill>
                  <a:schemeClr val="accent1">
                    <a:lumMod val="75000"/>
                  </a:schemeClr>
                </a:solidFill>
                <a:latin typeface="Arial" charset="0"/>
                <a:cs typeface="Arial" charset="0"/>
              </a:rPr>
              <a:t>Classification of organizations that use centralized thermal energy in Ulaanbaatar city </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sp>
        <p:nvSpPr>
          <p:cNvPr id="5289" name="Rectangle 16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5122" name="Group 2"/>
          <p:cNvGrpSpPr>
            <a:grpSpLocks noChangeAspect="1"/>
          </p:cNvGrpSpPr>
          <p:nvPr/>
        </p:nvGrpSpPr>
        <p:grpSpPr bwMode="auto">
          <a:xfrm>
            <a:off x="533400" y="1752600"/>
            <a:ext cx="8451495" cy="2286000"/>
            <a:chOff x="-11" y="-11"/>
            <a:chExt cx="10215" cy="2303"/>
          </a:xfrm>
        </p:grpSpPr>
        <p:sp>
          <p:nvSpPr>
            <p:cNvPr id="5288" name="AutoShape 168"/>
            <p:cNvSpPr>
              <a:spLocks noChangeAspect="1" noChangeArrowheads="1" noTextEdit="1"/>
            </p:cNvSpPr>
            <p:nvPr/>
          </p:nvSpPr>
          <p:spPr bwMode="auto">
            <a:xfrm>
              <a:off x="-11" y="-11"/>
              <a:ext cx="10215" cy="2303"/>
            </a:xfrm>
            <a:prstGeom prst="rect">
              <a:avLst/>
            </a:prstGeom>
            <a:noFill/>
          </p:spPr>
          <p:txBody>
            <a:bodyPr vert="horz" wrap="square" lIns="91440" tIns="45720" rIns="91440" bIns="45720" numCol="1" anchor="t" anchorCtr="0" compatLnSpc="1">
              <a:prstTxWarp prst="textNoShape">
                <a:avLst/>
              </a:prstTxWarp>
            </a:bodyPr>
            <a:lstStyle/>
            <a:p>
              <a:endParaRPr lang="en-US" sz="3200"/>
            </a:p>
          </p:txBody>
        </p:sp>
        <p:sp>
          <p:nvSpPr>
            <p:cNvPr id="5287" name="Rectangle 167"/>
            <p:cNvSpPr>
              <a:spLocks noChangeArrowheads="1"/>
            </p:cNvSpPr>
            <p:nvPr/>
          </p:nvSpPr>
          <p:spPr bwMode="auto">
            <a:xfrm>
              <a:off x="0" y="0"/>
              <a:ext cx="9481" cy="700"/>
            </a:xfrm>
            <a:prstGeom prst="rect">
              <a:avLst/>
            </a:prstGeom>
            <a:solidFill>
              <a:srgbClr val="F2F2F2"/>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86" name="Rectangle 166"/>
            <p:cNvSpPr>
              <a:spLocks noChangeArrowheads="1"/>
            </p:cNvSpPr>
            <p:nvPr/>
          </p:nvSpPr>
          <p:spPr bwMode="auto">
            <a:xfrm>
              <a:off x="0" y="689"/>
              <a:ext cx="10204" cy="1592"/>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85" name="Rectangle 165"/>
            <p:cNvSpPr>
              <a:spLocks noChangeArrowheads="1"/>
            </p:cNvSpPr>
            <p:nvPr/>
          </p:nvSpPr>
          <p:spPr bwMode="auto">
            <a:xfrm>
              <a:off x="4735" y="440"/>
              <a:ext cx="568" cy="1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Heating</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84" name="Rectangle 164"/>
            <p:cNvSpPr>
              <a:spLocks noChangeArrowheads="1"/>
            </p:cNvSpPr>
            <p:nvPr/>
          </p:nvSpPr>
          <p:spPr bwMode="auto">
            <a:xfrm>
              <a:off x="5899" y="440"/>
              <a:ext cx="705" cy="1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Hot water</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83" name="Rectangle 163"/>
            <p:cNvSpPr>
              <a:spLocks noChangeArrowheads="1"/>
            </p:cNvSpPr>
            <p:nvPr/>
          </p:nvSpPr>
          <p:spPr bwMode="auto">
            <a:xfrm>
              <a:off x="6791" y="440"/>
              <a:ext cx="955" cy="1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Air condition</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82" name="Rectangle 162"/>
            <p:cNvSpPr>
              <a:spLocks noChangeArrowheads="1"/>
            </p:cNvSpPr>
            <p:nvPr/>
          </p:nvSpPr>
          <p:spPr bwMode="auto">
            <a:xfrm>
              <a:off x="7831" y="440"/>
              <a:ext cx="413" cy="1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Total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81" name="Rectangle 161"/>
            <p:cNvSpPr>
              <a:spLocks noChangeArrowheads="1"/>
            </p:cNvSpPr>
            <p:nvPr/>
          </p:nvSpPr>
          <p:spPr bwMode="auto">
            <a:xfrm>
              <a:off x="34" y="734"/>
              <a:ext cx="296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License holder, 10 GCal/h and above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80" name="Rectangle 160"/>
            <p:cNvSpPr>
              <a:spLocks noChangeArrowheads="1"/>
            </p:cNvSpPr>
            <p:nvPr/>
          </p:nvSpPr>
          <p:spPr bwMode="auto">
            <a:xfrm>
              <a:off x="3175" y="734"/>
              <a:ext cx="182"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21</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9" name="Rectangle 159"/>
            <p:cNvSpPr>
              <a:spLocks noChangeArrowheads="1"/>
            </p:cNvSpPr>
            <p:nvPr/>
          </p:nvSpPr>
          <p:spPr bwMode="auto">
            <a:xfrm>
              <a:off x="3605" y="734"/>
              <a:ext cx="95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2 035 379,37</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8" name="Rectangle 158"/>
            <p:cNvSpPr>
              <a:spLocks noChangeArrowheads="1"/>
            </p:cNvSpPr>
            <p:nvPr/>
          </p:nvSpPr>
          <p:spPr bwMode="auto">
            <a:xfrm>
              <a:off x="3435" y="734"/>
              <a:ext cx="134"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7" name="Rectangle 157"/>
            <p:cNvSpPr>
              <a:spLocks noChangeArrowheads="1"/>
            </p:cNvSpPr>
            <p:nvPr/>
          </p:nvSpPr>
          <p:spPr bwMode="auto">
            <a:xfrm>
              <a:off x="3571" y="734"/>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6" name="Rectangle 156"/>
            <p:cNvSpPr>
              <a:spLocks noChangeArrowheads="1"/>
            </p:cNvSpPr>
            <p:nvPr/>
          </p:nvSpPr>
          <p:spPr bwMode="auto">
            <a:xfrm>
              <a:off x="4938" y="734"/>
              <a:ext cx="50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452,74</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5" name="Rectangle 155"/>
            <p:cNvSpPr>
              <a:spLocks noChangeArrowheads="1"/>
            </p:cNvSpPr>
            <p:nvPr/>
          </p:nvSpPr>
          <p:spPr bwMode="auto">
            <a:xfrm>
              <a:off x="4622" y="734"/>
              <a:ext cx="312"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4" name="Rectangle 154"/>
            <p:cNvSpPr>
              <a:spLocks noChangeArrowheads="1"/>
            </p:cNvSpPr>
            <p:nvPr/>
          </p:nvSpPr>
          <p:spPr bwMode="auto">
            <a:xfrm>
              <a:off x="4938" y="734"/>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3" name="Rectangle 153"/>
            <p:cNvSpPr>
              <a:spLocks noChangeArrowheads="1"/>
            </p:cNvSpPr>
            <p:nvPr/>
          </p:nvSpPr>
          <p:spPr bwMode="auto">
            <a:xfrm>
              <a:off x="6159" y="734"/>
              <a:ext cx="40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69,60</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2" name="Rectangle 152"/>
            <p:cNvSpPr>
              <a:spLocks noChangeArrowheads="1"/>
            </p:cNvSpPr>
            <p:nvPr/>
          </p:nvSpPr>
          <p:spPr bwMode="auto">
            <a:xfrm>
              <a:off x="5526" y="734"/>
              <a:ext cx="624"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1" name="Rectangle 151"/>
            <p:cNvSpPr>
              <a:spLocks noChangeArrowheads="1"/>
            </p:cNvSpPr>
            <p:nvPr/>
          </p:nvSpPr>
          <p:spPr bwMode="auto">
            <a:xfrm>
              <a:off x="6159" y="734"/>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70" name="Rectangle 150"/>
            <p:cNvSpPr>
              <a:spLocks noChangeArrowheads="1"/>
            </p:cNvSpPr>
            <p:nvPr/>
          </p:nvSpPr>
          <p:spPr bwMode="auto">
            <a:xfrm>
              <a:off x="7164" y="734"/>
              <a:ext cx="31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0,35</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9" name="Rectangle 149"/>
            <p:cNvSpPr>
              <a:spLocks noChangeArrowheads="1"/>
            </p:cNvSpPr>
            <p:nvPr/>
          </p:nvSpPr>
          <p:spPr bwMode="auto">
            <a:xfrm>
              <a:off x="6667" y="734"/>
              <a:ext cx="4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8" name="Rectangle 148"/>
            <p:cNvSpPr>
              <a:spLocks noChangeArrowheads="1"/>
            </p:cNvSpPr>
            <p:nvPr/>
          </p:nvSpPr>
          <p:spPr bwMode="auto">
            <a:xfrm>
              <a:off x="7164" y="734"/>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7" name="Rectangle 147"/>
            <p:cNvSpPr>
              <a:spLocks noChangeArrowheads="1"/>
            </p:cNvSpPr>
            <p:nvPr/>
          </p:nvSpPr>
          <p:spPr bwMode="auto">
            <a:xfrm>
              <a:off x="7933" y="734"/>
              <a:ext cx="50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522,69</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6" name="Rectangle 146"/>
            <p:cNvSpPr>
              <a:spLocks noChangeArrowheads="1"/>
            </p:cNvSpPr>
            <p:nvPr/>
          </p:nvSpPr>
          <p:spPr bwMode="auto">
            <a:xfrm>
              <a:off x="7616" y="734"/>
              <a:ext cx="312"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5" name="Rectangle 145"/>
            <p:cNvSpPr>
              <a:spLocks noChangeArrowheads="1"/>
            </p:cNvSpPr>
            <p:nvPr/>
          </p:nvSpPr>
          <p:spPr bwMode="auto">
            <a:xfrm>
              <a:off x="7933" y="734"/>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4" name="Rectangle 144"/>
            <p:cNvSpPr>
              <a:spLocks noChangeArrowheads="1"/>
            </p:cNvSpPr>
            <p:nvPr/>
          </p:nvSpPr>
          <p:spPr bwMode="auto">
            <a:xfrm>
              <a:off x="34" y="960"/>
              <a:ext cx="159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 GCal/h and above</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3" name="Rectangle 143"/>
            <p:cNvSpPr>
              <a:spLocks noChangeArrowheads="1"/>
            </p:cNvSpPr>
            <p:nvPr/>
          </p:nvSpPr>
          <p:spPr bwMode="auto">
            <a:xfrm>
              <a:off x="3254" y="960"/>
              <a:ext cx="9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2" name="Rectangle 142"/>
            <p:cNvSpPr>
              <a:spLocks noChangeArrowheads="1"/>
            </p:cNvSpPr>
            <p:nvPr/>
          </p:nvSpPr>
          <p:spPr bwMode="auto">
            <a:xfrm>
              <a:off x="3831" y="960"/>
              <a:ext cx="727"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44 512,17</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1" name="Rectangle 141"/>
            <p:cNvSpPr>
              <a:spLocks noChangeArrowheads="1"/>
            </p:cNvSpPr>
            <p:nvPr/>
          </p:nvSpPr>
          <p:spPr bwMode="auto">
            <a:xfrm>
              <a:off x="3435" y="960"/>
              <a:ext cx="4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60" name="Rectangle 140"/>
            <p:cNvSpPr>
              <a:spLocks noChangeArrowheads="1"/>
            </p:cNvSpPr>
            <p:nvPr/>
          </p:nvSpPr>
          <p:spPr bwMode="auto">
            <a:xfrm>
              <a:off x="3808" y="960"/>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9" name="Rectangle 139"/>
            <p:cNvSpPr>
              <a:spLocks noChangeArrowheads="1"/>
            </p:cNvSpPr>
            <p:nvPr/>
          </p:nvSpPr>
          <p:spPr bwMode="auto">
            <a:xfrm>
              <a:off x="4712" y="960"/>
              <a:ext cx="78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14,35-0,92</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8" name="Rectangle 138"/>
            <p:cNvSpPr>
              <a:spLocks noChangeArrowheads="1"/>
            </p:cNvSpPr>
            <p:nvPr/>
          </p:nvSpPr>
          <p:spPr bwMode="auto">
            <a:xfrm>
              <a:off x="5933" y="960"/>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4,08-1,17</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7" name="Rectangle 137"/>
            <p:cNvSpPr>
              <a:spLocks noChangeArrowheads="1"/>
            </p:cNvSpPr>
            <p:nvPr/>
          </p:nvSpPr>
          <p:spPr bwMode="auto">
            <a:xfrm>
              <a:off x="7051" y="960"/>
              <a:ext cx="46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0-8,93</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6" name="Rectangle 136"/>
            <p:cNvSpPr>
              <a:spLocks noChangeArrowheads="1"/>
            </p:cNvSpPr>
            <p:nvPr/>
          </p:nvSpPr>
          <p:spPr bwMode="auto">
            <a:xfrm>
              <a:off x="7707" y="960"/>
              <a:ext cx="78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8,45-18,43</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5" name="Rectangle 135"/>
            <p:cNvSpPr>
              <a:spLocks noChangeArrowheads="1"/>
            </p:cNvSpPr>
            <p:nvPr/>
          </p:nvSpPr>
          <p:spPr bwMode="auto">
            <a:xfrm>
              <a:off x="8780" y="960"/>
              <a:ext cx="78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527,4-33,8</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4" name="Rectangle 134"/>
            <p:cNvSpPr>
              <a:spLocks noChangeArrowheads="1"/>
            </p:cNvSpPr>
            <p:nvPr/>
          </p:nvSpPr>
          <p:spPr bwMode="auto">
            <a:xfrm>
              <a:off x="34" y="1186"/>
              <a:ext cx="130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5.0-10.0 GCal/h</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3" name="Rectangle 133"/>
            <p:cNvSpPr>
              <a:spLocks noChangeArrowheads="1"/>
            </p:cNvSpPr>
            <p:nvPr/>
          </p:nvSpPr>
          <p:spPr bwMode="auto">
            <a:xfrm>
              <a:off x="3175" y="1186"/>
              <a:ext cx="182"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22</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2" name="Rectangle 132"/>
            <p:cNvSpPr>
              <a:spLocks noChangeArrowheads="1"/>
            </p:cNvSpPr>
            <p:nvPr/>
          </p:nvSpPr>
          <p:spPr bwMode="auto">
            <a:xfrm>
              <a:off x="3752" y="1186"/>
              <a:ext cx="81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150 129,88</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1" name="Rectangle 131"/>
            <p:cNvSpPr>
              <a:spLocks noChangeArrowheads="1"/>
            </p:cNvSpPr>
            <p:nvPr/>
          </p:nvSpPr>
          <p:spPr bwMode="auto">
            <a:xfrm>
              <a:off x="3435" y="1186"/>
              <a:ext cx="40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50" name="Rectangle 130"/>
            <p:cNvSpPr>
              <a:spLocks noChangeArrowheads="1"/>
            </p:cNvSpPr>
            <p:nvPr/>
          </p:nvSpPr>
          <p:spPr bwMode="auto">
            <a:xfrm>
              <a:off x="3740" y="1186"/>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9" name="Rectangle 129"/>
            <p:cNvSpPr>
              <a:spLocks noChangeArrowheads="1"/>
            </p:cNvSpPr>
            <p:nvPr/>
          </p:nvSpPr>
          <p:spPr bwMode="auto">
            <a:xfrm>
              <a:off x="4791" y="1186"/>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7,03-2,69</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8" name="Rectangle 128"/>
            <p:cNvSpPr>
              <a:spLocks noChangeArrowheads="1"/>
            </p:cNvSpPr>
            <p:nvPr/>
          </p:nvSpPr>
          <p:spPr bwMode="auto">
            <a:xfrm>
              <a:off x="5933" y="1186"/>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3,22-0,32</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7" name="Rectangle 127"/>
            <p:cNvSpPr>
              <a:spLocks noChangeArrowheads="1"/>
            </p:cNvSpPr>
            <p:nvPr/>
          </p:nvSpPr>
          <p:spPr bwMode="auto">
            <a:xfrm>
              <a:off x="6859" y="1186"/>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5,46-1,05</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6" name="Rectangle 126"/>
            <p:cNvSpPr>
              <a:spLocks noChangeArrowheads="1"/>
            </p:cNvSpPr>
            <p:nvPr/>
          </p:nvSpPr>
          <p:spPr bwMode="auto">
            <a:xfrm>
              <a:off x="7786" y="1186"/>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5,15-9,83</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5" name="Rectangle 125"/>
            <p:cNvSpPr>
              <a:spLocks noChangeArrowheads="1"/>
            </p:cNvSpPr>
            <p:nvPr/>
          </p:nvSpPr>
          <p:spPr bwMode="auto">
            <a:xfrm>
              <a:off x="8780" y="1186"/>
              <a:ext cx="78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258,3-98,8</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4" name="Rectangle 124"/>
            <p:cNvSpPr>
              <a:spLocks noChangeArrowheads="1"/>
            </p:cNvSpPr>
            <p:nvPr/>
          </p:nvSpPr>
          <p:spPr bwMode="auto">
            <a:xfrm>
              <a:off x="34" y="1411"/>
              <a:ext cx="120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2.0-5.0 GCal/h</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3" name="Rectangle 123"/>
            <p:cNvSpPr>
              <a:spLocks noChangeArrowheads="1"/>
            </p:cNvSpPr>
            <p:nvPr/>
          </p:nvSpPr>
          <p:spPr bwMode="auto">
            <a:xfrm>
              <a:off x="3175" y="1411"/>
              <a:ext cx="182"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66</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2" name="Rectangle 122"/>
            <p:cNvSpPr>
              <a:spLocks noChangeArrowheads="1"/>
            </p:cNvSpPr>
            <p:nvPr/>
          </p:nvSpPr>
          <p:spPr bwMode="auto">
            <a:xfrm>
              <a:off x="3752" y="1411"/>
              <a:ext cx="81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206 651,84</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1" name="Rectangle 121"/>
            <p:cNvSpPr>
              <a:spLocks noChangeArrowheads="1"/>
            </p:cNvSpPr>
            <p:nvPr/>
          </p:nvSpPr>
          <p:spPr bwMode="auto">
            <a:xfrm>
              <a:off x="3435" y="1411"/>
              <a:ext cx="40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40" name="Rectangle 120"/>
            <p:cNvSpPr>
              <a:spLocks noChangeArrowheads="1"/>
            </p:cNvSpPr>
            <p:nvPr/>
          </p:nvSpPr>
          <p:spPr bwMode="auto">
            <a:xfrm>
              <a:off x="3740" y="1411"/>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9" name="Rectangle 119"/>
            <p:cNvSpPr>
              <a:spLocks noChangeArrowheads="1"/>
            </p:cNvSpPr>
            <p:nvPr/>
          </p:nvSpPr>
          <p:spPr bwMode="auto">
            <a:xfrm>
              <a:off x="4791" y="1411"/>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3,37-4,76</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8" name="Rectangle 118"/>
            <p:cNvSpPr>
              <a:spLocks noChangeArrowheads="1"/>
            </p:cNvSpPr>
            <p:nvPr/>
          </p:nvSpPr>
          <p:spPr bwMode="auto">
            <a:xfrm>
              <a:off x="6091" y="1411"/>
              <a:ext cx="50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0,6-1,5</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7" name="Rectangle 117"/>
            <p:cNvSpPr>
              <a:spLocks noChangeArrowheads="1"/>
            </p:cNvSpPr>
            <p:nvPr/>
          </p:nvSpPr>
          <p:spPr bwMode="auto">
            <a:xfrm>
              <a:off x="6859" y="1411"/>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0,02-2,97</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6" name="Rectangle 116"/>
            <p:cNvSpPr>
              <a:spLocks noChangeArrowheads="1"/>
            </p:cNvSpPr>
            <p:nvPr/>
          </p:nvSpPr>
          <p:spPr bwMode="auto">
            <a:xfrm>
              <a:off x="7786" y="1411"/>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2,08-4,76</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5" name="Rectangle 115"/>
            <p:cNvSpPr>
              <a:spLocks noChangeArrowheads="1"/>
            </p:cNvSpPr>
            <p:nvPr/>
          </p:nvSpPr>
          <p:spPr bwMode="auto">
            <a:xfrm>
              <a:off x="8780" y="1411"/>
              <a:ext cx="78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76,5-174,9</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4" name="Rectangle 114"/>
            <p:cNvSpPr>
              <a:spLocks noChangeArrowheads="1"/>
            </p:cNvSpPr>
            <p:nvPr/>
          </p:nvSpPr>
          <p:spPr bwMode="auto">
            <a:xfrm>
              <a:off x="34" y="1637"/>
              <a:ext cx="120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2.0-1.0 GCal/h</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3" name="Rectangle 113"/>
            <p:cNvSpPr>
              <a:spLocks noChangeArrowheads="1"/>
            </p:cNvSpPr>
            <p:nvPr/>
          </p:nvSpPr>
          <p:spPr bwMode="auto">
            <a:xfrm>
              <a:off x="3096" y="1637"/>
              <a:ext cx="27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138</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2" name="Rectangle 112"/>
            <p:cNvSpPr>
              <a:spLocks noChangeArrowheads="1"/>
            </p:cNvSpPr>
            <p:nvPr/>
          </p:nvSpPr>
          <p:spPr bwMode="auto">
            <a:xfrm>
              <a:off x="3752" y="1637"/>
              <a:ext cx="818"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181 931,70</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1" name="Rectangle 111"/>
            <p:cNvSpPr>
              <a:spLocks noChangeArrowheads="1"/>
            </p:cNvSpPr>
            <p:nvPr/>
          </p:nvSpPr>
          <p:spPr bwMode="auto">
            <a:xfrm>
              <a:off x="3435" y="1637"/>
              <a:ext cx="40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30" name="Rectangle 110"/>
            <p:cNvSpPr>
              <a:spLocks noChangeArrowheads="1"/>
            </p:cNvSpPr>
            <p:nvPr/>
          </p:nvSpPr>
          <p:spPr bwMode="auto">
            <a:xfrm>
              <a:off x="3740" y="1637"/>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9" name="Rectangle 109"/>
            <p:cNvSpPr>
              <a:spLocks noChangeArrowheads="1"/>
            </p:cNvSpPr>
            <p:nvPr/>
          </p:nvSpPr>
          <p:spPr bwMode="auto">
            <a:xfrm>
              <a:off x="4791" y="1637"/>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4,76-0,55</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8" name="Rectangle 108"/>
            <p:cNvSpPr>
              <a:spLocks noChangeArrowheads="1"/>
            </p:cNvSpPr>
            <p:nvPr/>
          </p:nvSpPr>
          <p:spPr bwMode="auto">
            <a:xfrm>
              <a:off x="6012" y="1637"/>
              <a:ext cx="59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1,5-0,57</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7" name="Rectangle 107"/>
            <p:cNvSpPr>
              <a:spLocks noChangeArrowheads="1"/>
            </p:cNvSpPr>
            <p:nvPr/>
          </p:nvSpPr>
          <p:spPr bwMode="auto">
            <a:xfrm>
              <a:off x="6938" y="1637"/>
              <a:ext cx="59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2,91-0,1</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6" name="Rectangle 106"/>
            <p:cNvSpPr>
              <a:spLocks noChangeArrowheads="1"/>
            </p:cNvSpPr>
            <p:nvPr/>
          </p:nvSpPr>
          <p:spPr bwMode="auto">
            <a:xfrm>
              <a:off x="7786" y="1637"/>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1,01-1,94</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5" name="Rectangle 105"/>
            <p:cNvSpPr>
              <a:spLocks noChangeArrowheads="1"/>
            </p:cNvSpPr>
            <p:nvPr/>
          </p:nvSpPr>
          <p:spPr bwMode="auto">
            <a:xfrm>
              <a:off x="8859" y="1637"/>
              <a:ext cx="690"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37,1-71,3</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4" name="Rectangle 104"/>
            <p:cNvSpPr>
              <a:spLocks noChangeArrowheads="1"/>
            </p:cNvSpPr>
            <p:nvPr/>
          </p:nvSpPr>
          <p:spPr bwMode="auto">
            <a:xfrm>
              <a:off x="34" y="1863"/>
              <a:ext cx="139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1.0-0.001 GCal/h</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3" name="Rectangle 103"/>
            <p:cNvSpPr>
              <a:spLocks noChangeArrowheads="1"/>
            </p:cNvSpPr>
            <p:nvPr/>
          </p:nvSpPr>
          <p:spPr bwMode="auto">
            <a:xfrm>
              <a:off x="3017" y="1863"/>
              <a:ext cx="364"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2239</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2" name="Rectangle 102"/>
            <p:cNvSpPr>
              <a:spLocks noChangeArrowheads="1"/>
            </p:cNvSpPr>
            <p:nvPr/>
          </p:nvSpPr>
          <p:spPr bwMode="auto">
            <a:xfrm>
              <a:off x="3639" y="1863"/>
              <a:ext cx="95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1 084 666,28</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1" name="Rectangle 101"/>
            <p:cNvSpPr>
              <a:spLocks noChangeArrowheads="1"/>
            </p:cNvSpPr>
            <p:nvPr/>
          </p:nvSpPr>
          <p:spPr bwMode="auto">
            <a:xfrm>
              <a:off x="3435" y="1863"/>
              <a:ext cx="267"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20" name="Rectangle 100"/>
            <p:cNvSpPr>
              <a:spLocks noChangeArrowheads="1"/>
            </p:cNvSpPr>
            <p:nvPr/>
          </p:nvSpPr>
          <p:spPr bwMode="auto">
            <a:xfrm>
              <a:off x="3639" y="1863"/>
              <a:ext cx="45"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9" name="Rectangle 99"/>
            <p:cNvSpPr>
              <a:spLocks noChangeArrowheads="1"/>
            </p:cNvSpPr>
            <p:nvPr/>
          </p:nvSpPr>
          <p:spPr bwMode="auto">
            <a:xfrm>
              <a:off x="5831" y="2066"/>
              <a:ext cx="1223"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0" i="1" u="none" strike="noStrike" cap="none" normalizeH="0" baseline="0" smtClean="0">
                  <a:ln>
                    <a:noFill/>
                  </a:ln>
                  <a:solidFill>
                    <a:srgbClr val="000000"/>
                  </a:solidFill>
                  <a:effectLst/>
                  <a:latin typeface="Arial" pitchFamily="34" charset="0"/>
                  <a:ea typeface="Times New Roman" pitchFamily="18" charset="0"/>
                  <a:cs typeface="Arial" pitchFamily="34" charset="0"/>
                </a:rPr>
                <a:t>Source: UBEDN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8" name="Rectangle 98"/>
            <p:cNvSpPr>
              <a:spLocks noChangeArrowheads="1"/>
            </p:cNvSpPr>
            <p:nvPr/>
          </p:nvSpPr>
          <p:spPr bwMode="auto">
            <a:xfrm>
              <a:off x="644" y="271"/>
              <a:ext cx="1184"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Consumer load</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7" name="Rectangle 97"/>
            <p:cNvSpPr>
              <a:spLocks noChangeArrowheads="1"/>
            </p:cNvSpPr>
            <p:nvPr/>
          </p:nvSpPr>
          <p:spPr bwMode="auto">
            <a:xfrm>
              <a:off x="2983" y="271"/>
              <a:ext cx="417" cy="32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Num-</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ber</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6" name="Rectangle 96"/>
            <p:cNvSpPr>
              <a:spLocks noChangeArrowheads="1"/>
            </p:cNvSpPr>
            <p:nvPr/>
          </p:nvSpPr>
          <p:spPr bwMode="auto">
            <a:xfrm>
              <a:off x="3627" y="181"/>
              <a:ext cx="1091"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Consumption </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5" name="Rectangle 95"/>
            <p:cNvSpPr>
              <a:spLocks noChangeArrowheads="1"/>
            </p:cNvSpPr>
            <p:nvPr/>
          </p:nvSpPr>
          <p:spPr bwMode="auto">
            <a:xfrm>
              <a:off x="3650" y="361"/>
              <a:ext cx="789" cy="16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 GCal</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4" name="Rectangle 94"/>
            <p:cNvSpPr>
              <a:spLocks noChangeArrowheads="1"/>
            </p:cNvSpPr>
            <p:nvPr/>
          </p:nvSpPr>
          <p:spPr bwMode="auto">
            <a:xfrm>
              <a:off x="5627" y="90"/>
              <a:ext cx="1436" cy="155"/>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smtClean="0">
                  <a:ln>
                    <a:noFill/>
                  </a:ln>
                  <a:solidFill>
                    <a:srgbClr val="000000"/>
                  </a:solidFill>
                  <a:effectLst/>
                  <a:latin typeface="Arial" pitchFamily="34" charset="0"/>
                  <a:ea typeface="Times New Roman" pitchFamily="18" charset="0"/>
                  <a:cs typeface="Arial" pitchFamily="34" charset="0"/>
                </a:rPr>
                <a:t>Rated load (GCal/h)</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3" name="Rectangle 93"/>
            <p:cNvSpPr>
              <a:spLocks noChangeArrowheads="1"/>
            </p:cNvSpPr>
            <p:nvPr/>
          </p:nvSpPr>
          <p:spPr bwMode="auto">
            <a:xfrm>
              <a:off x="8633" y="169"/>
              <a:ext cx="647" cy="48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dwelling-</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space </a:t>
              </a:r>
              <a:endParaRPr kumimoji="0" lang="en-US"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smtClean="0">
                  <a:ln>
                    <a:noFill/>
                  </a:ln>
                  <a:solidFill>
                    <a:srgbClr val="000000"/>
                  </a:solidFill>
                  <a:effectLst/>
                  <a:latin typeface="Arial" pitchFamily="34" charset="0"/>
                  <a:ea typeface="Times New Roman" pitchFamily="18" charset="0"/>
                  <a:cs typeface="Arial" pitchFamily="34" charset="0"/>
                </a:rPr>
                <a:t>1000 m3</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2" name="Rectangle 92"/>
            <p:cNvSpPr>
              <a:spLocks noChangeArrowheads="1"/>
            </p:cNvSpPr>
            <p:nvPr/>
          </p:nvSpPr>
          <p:spPr bwMode="auto">
            <a:xfrm>
              <a:off x="8746" y="373"/>
              <a:ext cx="0" cy="49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1" name="Rectangle 91"/>
            <p:cNvSpPr>
              <a:spLocks noChangeArrowheads="1"/>
            </p:cNvSpPr>
            <p:nvPr/>
          </p:nvSpPr>
          <p:spPr bwMode="auto">
            <a:xfrm>
              <a:off x="9142" y="350"/>
              <a:ext cx="0" cy="49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
          <p:nvSpPr>
            <p:cNvPr id="5210" name="Line 90"/>
            <p:cNvSpPr>
              <a:spLocks noChangeShapeType="1"/>
            </p:cNvSpPr>
            <p:nvPr/>
          </p:nvSpPr>
          <p:spPr bwMode="auto">
            <a:xfrm flipV="1">
              <a:off x="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9" name="Rectangle 89"/>
            <p:cNvSpPr>
              <a:spLocks noChangeArrowheads="1"/>
            </p:cNvSpPr>
            <p:nvPr/>
          </p:nvSpPr>
          <p:spPr bwMode="auto">
            <a:xfrm>
              <a:off x="0"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8" name="Line 88"/>
            <p:cNvSpPr>
              <a:spLocks noChangeShapeType="1"/>
            </p:cNvSpPr>
            <p:nvPr/>
          </p:nvSpPr>
          <p:spPr bwMode="auto">
            <a:xfrm flipV="1">
              <a:off x="2802"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7" name="Rectangle 87"/>
            <p:cNvSpPr>
              <a:spLocks noChangeArrowheads="1"/>
            </p:cNvSpPr>
            <p:nvPr/>
          </p:nvSpPr>
          <p:spPr bwMode="auto">
            <a:xfrm>
              <a:off x="2802" y="-11"/>
              <a:ext cx="12"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6" name="Line 86"/>
            <p:cNvSpPr>
              <a:spLocks noChangeShapeType="1"/>
            </p:cNvSpPr>
            <p:nvPr/>
          </p:nvSpPr>
          <p:spPr bwMode="auto">
            <a:xfrm flipV="1">
              <a:off x="3356"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5" name="Rectangle 85"/>
            <p:cNvSpPr>
              <a:spLocks noChangeArrowheads="1"/>
            </p:cNvSpPr>
            <p:nvPr/>
          </p:nvSpPr>
          <p:spPr bwMode="auto">
            <a:xfrm>
              <a:off x="3356"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4" name="Line 84"/>
            <p:cNvSpPr>
              <a:spLocks noChangeShapeType="1"/>
            </p:cNvSpPr>
            <p:nvPr/>
          </p:nvSpPr>
          <p:spPr bwMode="auto">
            <a:xfrm flipV="1">
              <a:off x="452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3" name="Rectangle 83"/>
            <p:cNvSpPr>
              <a:spLocks noChangeArrowheads="1"/>
            </p:cNvSpPr>
            <p:nvPr/>
          </p:nvSpPr>
          <p:spPr bwMode="auto">
            <a:xfrm>
              <a:off x="4520"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2" name="Line 82"/>
            <p:cNvSpPr>
              <a:spLocks noChangeShapeType="1"/>
            </p:cNvSpPr>
            <p:nvPr/>
          </p:nvSpPr>
          <p:spPr bwMode="auto">
            <a:xfrm flipV="1">
              <a:off x="8441"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1" name="Rectangle 81"/>
            <p:cNvSpPr>
              <a:spLocks noChangeArrowheads="1"/>
            </p:cNvSpPr>
            <p:nvPr/>
          </p:nvSpPr>
          <p:spPr bwMode="auto">
            <a:xfrm>
              <a:off x="8441" y="-11"/>
              <a:ext cx="12"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200" name="Rectangle 80"/>
            <p:cNvSpPr>
              <a:spLocks noChangeArrowheads="1"/>
            </p:cNvSpPr>
            <p:nvPr/>
          </p:nvSpPr>
          <p:spPr bwMode="auto">
            <a:xfrm>
              <a:off x="11" y="-11"/>
              <a:ext cx="9470" cy="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9" name="Line 79"/>
            <p:cNvSpPr>
              <a:spLocks noChangeShapeType="1"/>
            </p:cNvSpPr>
            <p:nvPr/>
          </p:nvSpPr>
          <p:spPr bwMode="auto">
            <a:xfrm flipV="1">
              <a:off x="9470"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8" name="Rectangle 78"/>
            <p:cNvSpPr>
              <a:spLocks noChangeArrowheads="1"/>
            </p:cNvSpPr>
            <p:nvPr/>
          </p:nvSpPr>
          <p:spPr bwMode="auto">
            <a:xfrm>
              <a:off x="9470"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7" name="Line 77"/>
            <p:cNvSpPr>
              <a:spLocks noChangeShapeType="1"/>
            </p:cNvSpPr>
            <p:nvPr/>
          </p:nvSpPr>
          <p:spPr bwMode="auto">
            <a:xfrm flipV="1">
              <a:off x="5447"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6" name="Rectangle 76"/>
            <p:cNvSpPr>
              <a:spLocks noChangeArrowheads="1"/>
            </p:cNvSpPr>
            <p:nvPr/>
          </p:nvSpPr>
          <p:spPr bwMode="auto">
            <a:xfrm>
              <a:off x="5447"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5" name="Line 75"/>
            <p:cNvSpPr>
              <a:spLocks noChangeShapeType="1"/>
            </p:cNvSpPr>
            <p:nvPr/>
          </p:nvSpPr>
          <p:spPr bwMode="auto">
            <a:xfrm flipV="1">
              <a:off x="6588"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4" name="Rectangle 74"/>
            <p:cNvSpPr>
              <a:spLocks noChangeArrowheads="1"/>
            </p:cNvSpPr>
            <p:nvPr/>
          </p:nvSpPr>
          <p:spPr bwMode="auto">
            <a:xfrm>
              <a:off x="6588"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3" name="Line 73"/>
            <p:cNvSpPr>
              <a:spLocks noChangeShapeType="1"/>
            </p:cNvSpPr>
            <p:nvPr/>
          </p:nvSpPr>
          <p:spPr bwMode="auto">
            <a:xfrm flipV="1">
              <a:off x="7515"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2" name="Rectangle 72"/>
            <p:cNvSpPr>
              <a:spLocks noChangeArrowheads="1"/>
            </p:cNvSpPr>
            <p:nvPr/>
          </p:nvSpPr>
          <p:spPr bwMode="auto">
            <a:xfrm>
              <a:off x="7515" y="-1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1" name="Line 71"/>
            <p:cNvSpPr>
              <a:spLocks noChangeShapeType="1"/>
            </p:cNvSpPr>
            <p:nvPr/>
          </p:nvSpPr>
          <p:spPr bwMode="auto">
            <a:xfrm>
              <a:off x="4531" y="305"/>
              <a:ext cx="3922"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90" name="Rectangle 70"/>
            <p:cNvSpPr>
              <a:spLocks noChangeArrowheads="1"/>
            </p:cNvSpPr>
            <p:nvPr/>
          </p:nvSpPr>
          <p:spPr bwMode="auto">
            <a:xfrm>
              <a:off x="4531" y="305"/>
              <a:ext cx="3922"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9" name="Line 69"/>
            <p:cNvSpPr>
              <a:spLocks noChangeShapeType="1"/>
            </p:cNvSpPr>
            <p:nvPr/>
          </p:nvSpPr>
          <p:spPr bwMode="auto">
            <a:xfrm>
              <a:off x="11" y="678"/>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8" name="Rectangle 68"/>
            <p:cNvSpPr>
              <a:spLocks noChangeArrowheads="1"/>
            </p:cNvSpPr>
            <p:nvPr/>
          </p:nvSpPr>
          <p:spPr bwMode="auto">
            <a:xfrm>
              <a:off x="11" y="678"/>
              <a:ext cx="9447"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7" name="Line 67"/>
            <p:cNvSpPr>
              <a:spLocks noChangeShapeType="1"/>
            </p:cNvSpPr>
            <p:nvPr/>
          </p:nvSpPr>
          <p:spPr bwMode="auto">
            <a:xfrm>
              <a:off x="11" y="700"/>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6" name="Rectangle 66"/>
            <p:cNvSpPr>
              <a:spLocks noChangeArrowheads="1"/>
            </p:cNvSpPr>
            <p:nvPr/>
          </p:nvSpPr>
          <p:spPr bwMode="auto">
            <a:xfrm>
              <a:off x="11" y="700"/>
              <a:ext cx="9447"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5" name="Line 65"/>
            <p:cNvSpPr>
              <a:spLocks noChangeShapeType="1"/>
            </p:cNvSpPr>
            <p:nvPr/>
          </p:nvSpPr>
          <p:spPr bwMode="auto">
            <a:xfrm>
              <a:off x="2802" y="11"/>
              <a:ext cx="1" cy="667"/>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4" name="Rectangle 64"/>
            <p:cNvSpPr>
              <a:spLocks noChangeArrowheads="1"/>
            </p:cNvSpPr>
            <p:nvPr/>
          </p:nvSpPr>
          <p:spPr bwMode="auto">
            <a:xfrm>
              <a:off x="2802" y="11"/>
              <a:ext cx="12" cy="667"/>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3" name="Line 63"/>
            <p:cNvSpPr>
              <a:spLocks noChangeShapeType="1"/>
            </p:cNvSpPr>
            <p:nvPr/>
          </p:nvSpPr>
          <p:spPr bwMode="auto">
            <a:xfrm>
              <a:off x="3356" y="11"/>
              <a:ext cx="1" cy="667"/>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2" name="Rectangle 62"/>
            <p:cNvSpPr>
              <a:spLocks noChangeArrowheads="1"/>
            </p:cNvSpPr>
            <p:nvPr/>
          </p:nvSpPr>
          <p:spPr bwMode="auto">
            <a:xfrm>
              <a:off x="3356" y="11"/>
              <a:ext cx="11" cy="667"/>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1" name="Line 61"/>
            <p:cNvSpPr>
              <a:spLocks noChangeShapeType="1"/>
            </p:cNvSpPr>
            <p:nvPr/>
          </p:nvSpPr>
          <p:spPr bwMode="auto">
            <a:xfrm>
              <a:off x="4520" y="11"/>
              <a:ext cx="1" cy="667"/>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80" name="Rectangle 60"/>
            <p:cNvSpPr>
              <a:spLocks noChangeArrowheads="1"/>
            </p:cNvSpPr>
            <p:nvPr/>
          </p:nvSpPr>
          <p:spPr bwMode="auto">
            <a:xfrm>
              <a:off x="4520" y="11"/>
              <a:ext cx="11" cy="667"/>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9" name="Line 59"/>
            <p:cNvSpPr>
              <a:spLocks noChangeShapeType="1"/>
            </p:cNvSpPr>
            <p:nvPr/>
          </p:nvSpPr>
          <p:spPr bwMode="auto">
            <a:xfrm>
              <a:off x="5447" y="316"/>
              <a:ext cx="1" cy="36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8" name="Rectangle 58"/>
            <p:cNvSpPr>
              <a:spLocks noChangeArrowheads="1"/>
            </p:cNvSpPr>
            <p:nvPr/>
          </p:nvSpPr>
          <p:spPr bwMode="auto">
            <a:xfrm>
              <a:off x="5447" y="316"/>
              <a:ext cx="11" cy="36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7" name="Line 57"/>
            <p:cNvSpPr>
              <a:spLocks noChangeShapeType="1"/>
            </p:cNvSpPr>
            <p:nvPr/>
          </p:nvSpPr>
          <p:spPr bwMode="auto">
            <a:xfrm>
              <a:off x="6588" y="316"/>
              <a:ext cx="1" cy="36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6" name="Rectangle 56"/>
            <p:cNvSpPr>
              <a:spLocks noChangeArrowheads="1"/>
            </p:cNvSpPr>
            <p:nvPr/>
          </p:nvSpPr>
          <p:spPr bwMode="auto">
            <a:xfrm>
              <a:off x="6588" y="316"/>
              <a:ext cx="11" cy="36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5" name="Line 55"/>
            <p:cNvSpPr>
              <a:spLocks noChangeShapeType="1"/>
            </p:cNvSpPr>
            <p:nvPr/>
          </p:nvSpPr>
          <p:spPr bwMode="auto">
            <a:xfrm>
              <a:off x="7515" y="316"/>
              <a:ext cx="1" cy="36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4" name="Rectangle 54"/>
            <p:cNvSpPr>
              <a:spLocks noChangeArrowheads="1"/>
            </p:cNvSpPr>
            <p:nvPr/>
          </p:nvSpPr>
          <p:spPr bwMode="auto">
            <a:xfrm>
              <a:off x="7515" y="316"/>
              <a:ext cx="11" cy="36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3" name="Line 53"/>
            <p:cNvSpPr>
              <a:spLocks noChangeShapeType="1"/>
            </p:cNvSpPr>
            <p:nvPr/>
          </p:nvSpPr>
          <p:spPr bwMode="auto">
            <a:xfrm>
              <a:off x="8441" y="11"/>
              <a:ext cx="1" cy="667"/>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2" name="Rectangle 52"/>
            <p:cNvSpPr>
              <a:spLocks noChangeArrowheads="1"/>
            </p:cNvSpPr>
            <p:nvPr/>
          </p:nvSpPr>
          <p:spPr bwMode="auto">
            <a:xfrm>
              <a:off x="8441" y="11"/>
              <a:ext cx="12" cy="667"/>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1" name="Line 51"/>
            <p:cNvSpPr>
              <a:spLocks noChangeShapeType="1"/>
            </p:cNvSpPr>
            <p:nvPr/>
          </p:nvSpPr>
          <p:spPr bwMode="auto">
            <a:xfrm>
              <a:off x="11" y="915"/>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70" name="Rectangle 50"/>
            <p:cNvSpPr>
              <a:spLocks noChangeArrowheads="1"/>
            </p:cNvSpPr>
            <p:nvPr/>
          </p:nvSpPr>
          <p:spPr bwMode="auto">
            <a:xfrm>
              <a:off x="11" y="915"/>
              <a:ext cx="9447"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9" name="Line 49"/>
            <p:cNvSpPr>
              <a:spLocks noChangeShapeType="1"/>
            </p:cNvSpPr>
            <p:nvPr/>
          </p:nvSpPr>
          <p:spPr bwMode="auto">
            <a:xfrm>
              <a:off x="11" y="1140"/>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8" name="Rectangle 48"/>
            <p:cNvSpPr>
              <a:spLocks noChangeArrowheads="1"/>
            </p:cNvSpPr>
            <p:nvPr/>
          </p:nvSpPr>
          <p:spPr bwMode="auto">
            <a:xfrm>
              <a:off x="11" y="1140"/>
              <a:ext cx="9447" cy="1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7" name="Line 47"/>
            <p:cNvSpPr>
              <a:spLocks noChangeShapeType="1"/>
            </p:cNvSpPr>
            <p:nvPr/>
          </p:nvSpPr>
          <p:spPr bwMode="auto">
            <a:xfrm>
              <a:off x="11" y="1366"/>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6" name="Rectangle 46"/>
            <p:cNvSpPr>
              <a:spLocks noChangeArrowheads="1"/>
            </p:cNvSpPr>
            <p:nvPr/>
          </p:nvSpPr>
          <p:spPr bwMode="auto">
            <a:xfrm>
              <a:off x="11" y="1366"/>
              <a:ext cx="9447" cy="1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5" name="Line 45"/>
            <p:cNvSpPr>
              <a:spLocks noChangeShapeType="1"/>
            </p:cNvSpPr>
            <p:nvPr/>
          </p:nvSpPr>
          <p:spPr bwMode="auto">
            <a:xfrm>
              <a:off x="11" y="1592"/>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4" name="Rectangle 44"/>
            <p:cNvSpPr>
              <a:spLocks noChangeArrowheads="1"/>
            </p:cNvSpPr>
            <p:nvPr/>
          </p:nvSpPr>
          <p:spPr bwMode="auto">
            <a:xfrm>
              <a:off x="11" y="1592"/>
              <a:ext cx="9447"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3" name="Line 43"/>
            <p:cNvSpPr>
              <a:spLocks noChangeShapeType="1"/>
            </p:cNvSpPr>
            <p:nvPr/>
          </p:nvSpPr>
          <p:spPr bwMode="auto">
            <a:xfrm>
              <a:off x="11" y="1818"/>
              <a:ext cx="9447" cy="1"/>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2" name="Rectangle 42"/>
            <p:cNvSpPr>
              <a:spLocks noChangeArrowheads="1"/>
            </p:cNvSpPr>
            <p:nvPr/>
          </p:nvSpPr>
          <p:spPr bwMode="auto">
            <a:xfrm>
              <a:off x="11" y="1818"/>
              <a:ext cx="9447" cy="11"/>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1" name="Rectangle 41"/>
            <p:cNvSpPr>
              <a:spLocks noChangeArrowheads="1"/>
            </p:cNvSpPr>
            <p:nvPr/>
          </p:nvSpPr>
          <p:spPr bwMode="auto">
            <a:xfrm>
              <a:off x="-11" y="-11"/>
              <a:ext cx="22" cy="2066"/>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60" name="Line 40"/>
            <p:cNvSpPr>
              <a:spLocks noChangeShapeType="1"/>
            </p:cNvSpPr>
            <p:nvPr/>
          </p:nvSpPr>
          <p:spPr bwMode="auto">
            <a:xfrm>
              <a:off x="2802"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9" name="Rectangle 39"/>
            <p:cNvSpPr>
              <a:spLocks noChangeArrowheads="1"/>
            </p:cNvSpPr>
            <p:nvPr/>
          </p:nvSpPr>
          <p:spPr bwMode="auto">
            <a:xfrm>
              <a:off x="2802" y="711"/>
              <a:ext cx="12"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8" name="Line 38"/>
            <p:cNvSpPr>
              <a:spLocks noChangeShapeType="1"/>
            </p:cNvSpPr>
            <p:nvPr/>
          </p:nvSpPr>
          <p:spPr bwMode="auto">
            <a:xfrm>
              <a:off x="3356"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7" name="Rectangle 37"/>
            <p:cNvSpPr>
              <a:spLocks noChangeArrowheads="1"/>
            </p:cNvSpPr>
            <p:nvPr/>
          </p:nvSpPr>
          <p:spPr bwMode="auto">
            <a:xfrm>
              <a:off x="3356" y="711"/>
              <a:ext cx="11"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6" name="Line 36"/>
            <p:cNvSpPr>
              <a:spLocks noChangeShapeType="1"/>
            </p:cNvSpPr>
            <p:nvPr/>
          </p:nvSpPr>
          <p:spPr bwMode="auto">
            <a:xfrm>
              <a:off x="4520"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5" name="Rectangle 35"/>
            <p:cNvSpPr>
              <a:spLocks noChangeArrowheads="1"/>
            </p:cNvSpPr>
            <p:nvPr/>
          </p:nvSpPr>
          <p:spPr bwMode="auto">
            <a:xfrm>
              <a:off x="4520" y="711"/>
              <a:ext cx="11"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4" name="Rectangle 34"/>
            <p:cNvSpPr>
              <a:spLocks noChangeArrowheads="1"/>
            </p:cNvSpPr>
            <p:nvPr/>
          </p:nvSpPr>
          <p:spPr bwMode="auto">
            <a:xfrm>
              <a:off x="11" y="2033"/>
              <a:ext cx="9470" cy="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3" name="Rectangle 33"/>
            <p:cNvSpPr>
              <a:spLocks noChangeArrowheads="1"/>
            </p:cNvSpPr>
            <p:nvPr/>
          </p:nvSpPr>
          <p:spPr bwMode="auto">
            <a:xfrm>
              <a:off x="9458" y="11"/>
              <a:ext cx="23" cy="2044"/>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2" name="Line 32"/>
            <p:cNvSpPr>
              <a:spLocks noChangeShapeType="1"/>
            </p:cNvSpPr>
            <p:nvPr/>
          </p:nvSpPr>
          <p:spPr bwMode="auto">
            <a:xfrm>
              <a:off x="5447"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1" name="Rectangle 31"/>
            <p:cNvSpPr>
              <a:spLocks noChangeArrowheads="1"/>
            </p:cNvSpPr>
            <p:nvPr/>
          </p:nvSpPr>
          <p:spPr bwMode="auto">
            <a:xfrm>
              <a:off x="5447" y="711"/>
              <a:ext cx="11"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50" name="Line 30"/>
            <p:cNvSpPr>
              <a:spLocks noChangeShapeType="1"/>
            </p:cNvSpPr>
            <p:nvPr/>
          </p:nvSpPr>
          <p:spPr bwMode="auto">
            <a:xfrm>
              <a:off x="6588"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9" name="Rectangle 29"/>
            <p:cNvSpPr>
              <a:spLocks noChangeArrowheads="1"/>
            </p:cNvSpPr>
            <p:nvPr/>
          </p:nvSpPr>
          <p:spPr bwMode="auto">
            <a:xfrm>
              <a:off x="6588" y="711"/>
              <a:ext cx="11"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8" name="Line 28"/>
            <p:cNvSpPr>
              <a:spLocks noChangeShapeType="1"/>
            </p:cNvSpPr>
            <p:nvPr/>
          </p:nvSpPr>
          <p:spPr bwMode="auto">
            <a:xfrm>
              <a:off x="7515"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7" name="Rectangle 27"/>
            <p:cNvSpPr>
              <a:spLocks noChangeArrowheads="1"/>
            </p:cNvSpPr>
            <p:nvPr/>
          </p:nvSpPr>
          <p:spPr bwMode="auto">
            <a:xfrm>
              <a:off x="7515" y="711"/>
              <a:ext cx="11"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6" name="Line 26"/>
            <p:cNvSpPr>
              <a:spLocks noChangeShapeType="1"/>
            </p:cNvSpPr>
            <p:nvPr/>
          </p:nvSpPr>
          <p:spPr bwMode="auto">
            <a:xfrm>
              <a:off x="8441" y="711"/>
              <a:ext cx="1" cy="1322"/>
            </a:xfrm>
            <a:prstGeom prst="line">
              <a:avLst/>
            </a:prstGeom>
            <a:noFill/>
            <a:ln w="0">
              <a:solidFill>
                <a:srgbClr val="A6A6A6"/>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5" name="Rectangle 25"/>
            <p:cNvSpPr>
              <a:spLocks noChangeArrowheads="1"/>
            </p:cNvSpPr>
            <p:nvPr/>
          </p:nvSpPr>
          <p:spPr bwMode="auto">
            <a:xfrm>
              <a:off x="8441" y="711"/>
              <a:ext cx="12" cy="1322"/>
            </a:xfrm>
            <a:prstGeom prst="rect">
              <a:avLst/>
            </a:prstGeom>
            <a:solidFill>
              <a:srgbClr val="A6A6A6"/>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4" name="Line 24"/>
            <p:cNvSpPr>
              <a:spLocks noChangeShapeType="1"/>
            </p:cNvSpPr>
            <p:nvPr/>
          </p:nvSpPr>
          <p:spPr bwMode="auto">
            <a:xfrm>
              <a:off x="0"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3" name="Rectangle 23"/>
            <p:cNvSpPr>
              <a:spLocks noChangeArrowheads="1"/>
            </p:cNvSpPr>
            <p:nvPr/>
          </p:nvSpPr>
          <p:spPr bwMode="auto">
            <a:xfrm>
              <a:off x="0"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2" name="Line 22"/>
            <p:cNvSpPr>
              <a:spLocks noChangeShapeType="1"/>
            </p:cNvSpPr>
            <p:nvPr/>
          </p:nvSpPr>
          <p:spPr bwMode="auto">
            <a:xfrm>
              <a:off x="2802"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1" name="Rectangle 21"/>
            <p:cNvSpPr>
              <a:spLocks noChangeArrowheads="1"/>
            </p:cNvSpPr>
            <p:nvPr/>
          </p:nvSpPr>
          <p:spPr bwMode="auto">
            <a:xfrm>
              <a:off x="2802" y="2281"/>
              <a:ext cx="12"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40" name="Line 20"/>
            <p:cNvSpPr>
              <a:spLocks noChangeShapeType="1"/>
            </p:cNvSpPr>
            <p:nvPr/>
          </p:nvSpPr>
          <p:spPr bwMode="auto">
            <a:xfrm>
              <a:off x="3356"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9" name="Rectangle 19"/>
            <p:cNvSpPr>
              <a:spLocks noChangeArrowheads="1"/>
            </p:cNvSpPr>
            <p:nvPr/>
          </p:nvSpPr>
          <p:spPr bwMode="auto">
            <a:xfrm>
              <a:off x="3356"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8" name="Line 18"/>
            <p:cNvSpPr>
              <a:spLocks noChangeShapeType="1"/>
            </p:cNvSpPr>
            <p:nvPr/>
          </p:nvSpPr>
          <p:spPr bwMode="auto">
            <a:xfrm>
              <a:off x="4520"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7" name="Rectangle 17"/>
            <p:cNvSpPr>
              <a:spLocks noChangeArrowheads="1"/>
            </p:cNvSpPr>
            <p:nvPr/>
          </p:nvSpPr>
          <p:spPr bwMode="auto">
            <a:xfrm>
              <a:off x="4520"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6" name="Line 16"/>
            <p:cNvSpPr>
              <a:spLocks noChangeShapeType="1"/>
            </p:cNvSpPr>
            <p:nvPr/>
          </p:nvSpPr>
          <p:spPr bwMode="auto">
            <a:xfrm>
              <a:off x="5447"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5" name="Rectangle 15"/>
            <p:cNvSpPr>
              <a:spLocks noChangeArrowheads="1"/>
            </p:cNvSpPr>
            <p:nvPr/>
          </p:nvSpPr>
          <p:spPr bwMode="auto">
            <a:xfrm>
              <a:off x="5447"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4" name="Line 14"/>
            <p:cNvSpPr>
              <a:spLocks noChangeShapeType="1"/>
            </p:cNvSpPr>
            <p:nvPr/>
          </p:nvSpPr>
          <p:spPr bwMode="auto">
            <a:xfrm>
              <a:off x="6588"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3" name="Rectangle 13"/>
            <p:cNvSpPr>
              <a:spLocks noChangeArrowheads="1"/>
            </p:cNvSpPr>
            <p:nvPr/>
          </p:nvSpPr>
          <p:spPr bwMode="auto">
            <a:xfrm>
              <a:off x="6588"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2" name="Line 12"/>
            <p:cNvSpPr>
              <a:spLocks noChangeShapeType="1"/>
            </p:cNvSpPr>
            <p:nvPr/>
          </p:nvSpPr>
          <p:spPr bwMode="auto">
            <a:xfrm>
              <a:off x="7515"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1" name="Rectangle 11"/>
            <p:cNvSpPr>
              <a:spLocks noChangeArrowheads="1"/>
            </p:cNvSpPr>
            <p:nvPr/>
          </p:nvSpPr>
          <p:spPr bwMode="auto">
            <a:xfrm>
              <a:off x="7515"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30" name="Line 10"/>
            <p:cNvSpPr>
              <a:spLocks noChangeShapeType="1"/>
            </p:cNvSpPr>
            <p:nvPr/>
          </p:nvSpPr>
          <p:spPr bwMode="auto">
            <a:xfrm>
              <a:off x="8441"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9" name="Rectangle 9"/>
            <p:cNvSpPr>
              <a:spLocks noChangeArrowheads="1"/>
            </p:cNvSpPr>
            <p:nvPr/>
          </p:nvSpPr>
          <p:spPr bwMode="auto">
            <a:xfrm>
              <a:off x="8441" y="2281"/>
              <a:ext cx="12"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8" name="Line 8"/>
            <p:cNvSpPr>
              <a:spLocks noChangeShapeType="1"/>
            </p:cNvSpPr>
            <p:nvPr/>
          </p:nvSpPr>
          <p:spPr bwMode="auto">
            <a:xfrm>
              <a:off x="9470" y="2281"/>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7" name="Rectangle 7"/>
            <p:cNvSpPr>
              <a:spLocks noChangeArrowheads="1"/>
            </p:cNvSpPr>
            <p:nvPr/>
          </p:nvSpPr>
          <p:spPr bwMode="auto">
            <a:xfrm>
              <a:off x="9470" y="2281"/>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6" name="Line 6"/>
            <p:cNvSpPr>
              <a:spLocks noChangeShapeType="1"/>
            </p:cNvSpPr>
            <p:nvPr/>
          </p:nvSpPr>
          <p:spPr bwMode="auto">
            <a:xfrm>
              <a:off x="9481" y="0"/>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5" name="Rectangle 5"/>
            <p:cNvSpPr>
              <a:spLocks noChangeArrowheads="1"/>
            </p:cNvSpPr>
            <p:nvPr/>
          </p:nvSpPr>
          <p:spPr bwMode="auto">
            <a:xfrm>
              <a:off x="9481" y="0"/>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4" name="Line 4"/>
            <p:cNvSpPr>
              <a:spLocks noChangeShapeType="1"/>
            </p:cNvSpPr>
            <p:nvPr/>
          </p:nvSpPr>
          <p:spPr bwMode="auto">
            <a:xfrm>
              <a:off x="9481" y="305"/>
              <a:ext cx="1" cy="1"/>
            </a:xfrm>
            <a:prstGeom prst="line">
              <a:avLst/>
            </a:prstGeom>
            <a:noFill/>
            <a:ln w="0">
              <a:solidFill>
                <a:srgbClr val="DADCDD"/>
              </a:solidFill>
              <a:round/>
              <a:headEnd/>
              <a:tailEnd/>
            </a:ln>
          </p:spPr>
          <p:txBody>
            <a:bodyPr vert="horz" wrap="square" lIns="91440" tIns="45720" rIns="91440" bIns="45720" numCol="1" anchor="t" anchorCtr="0" compatLnSpc="1">
              <a:prstTxWarp prst="textNoShape">
                <a:avLst/>
              </a:prstTxWarp>
            </a:bodyPr>
            <a:lstStyle/>
            <a:p>
              <a:endParaRPr lang="en-US" sz="3200"/>
            </a:p>
          </p:txBody>
        </p:sp>
        <p:sp>
          <p:nvSpPr>
            <p:cNvPr id="5123" name="Rectangle 3"/>
            <p:cNvSpPr>
              <a:spLocks noChangeArrowheads="1"/>
            </p:cNvSpPr>
            <p:nvPr/>
          </p:nvSpPr>
          <p:spPr bwMode="auto">
            <a:xfrm>
              <a:off x="9481" y="305"/>
              <a:ext cx="11" cy="1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3200"/>
            </a:p>
          </p:txBody>
        </p:sp>
      </p:grpSp>
    </p:spTree>
    <p:extLst>
      <p:ext uri="{BB962C8B-B14F-4D97-AF65-F5344CB8AC3E}">
        <p14:creationId xmlns="" xmlns:p14="http://schemas.microsoft.com/office/powerpoint/2010/main" val="3858198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052736"/>
            <a:ext cx="8229600" cy="990600"/>
          </a:xfrm>
        </p:spPr>
        <p:txBody>
          <a:bodyPr>
            <a:normAutofit/>
          </a:bodyPr>
          <a:lstStyle/>
          <a:p>
            <a:pPr algn="ctr"/>
            <a:r>
              <a:rPr lang="en-US" sz="2400" b="1" dirty="0" smtClean="0">
                <a:solidFill>
                  <a:schemeClr val="accent1">
                    <a:lumMod val="75000"/>
                  </a:schemeClr>
                </a:solidFill>
                <a:latin typeface="Arial" pitchFamily="34" charset="0"/>
                <a:cs typeface="Arial" pitchFamily="34" charset="0"/>
              </a:rPr>
              <a:t>Summarizing the results of energy conservation:</a:t>
            </a:r>
            <a:endParaRPr lang="en-US" sz="2400" b="1" dirty="0">
              <a:solidFill>
                <a:schemeClr val="accent1">
                  <a:lumMod val="75000"/>
                </a:schemeClr>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ACABDF8D-3E2A-4745-9434-31A54B05BAA1}" type="slidenum">
              <a:rPr lang="en-US" smtClean="0"/>
              <a:pPr/>
              <a:t>17</a:t>
            </a:fld>
            <a:endParaRPr lang="en-US" dirty="0"/>
          </a:p>
        </p:txBody>
      </p:sp>
      <p:grpSp>
        <p:nvGrpSpPr>
          <p:cNvPr id="1028" name="Group 4"/>
          <p:cNvGrpSpPr>
            <a:grpSpLocks noChangeAspect="1"/>
          </p:cNvGrpSpPr>
          <p:nvPr/>
        </p:nvGrpSpPr>
        <p:grpSpPr bwMode="auto">
          <a:xfrm>
            <a:off x="381001" y="2477831"/>
            <a:ext cx="8523285" cy="3599379"/>
            <a:chOff x="240" y="1564"/>
            <a:chExt cx="5369" cy="1485"/>
          </a:xfrm>
        </p:grpSpPr>
        <p:sp>
          <p:nvSpPr>
            <p:cNvPr id="1027" name="AutoShape 3"/>
            <p:cNvSpPr>
              <a:spLocks noChangeAspect="1" noChangeArrowheads="1" noTextEdit="1"/>
            </p:cNvSpPr>
            <p:nvPr/>
          </p:nvSpPr>
          <p:spPr bwMode="auto">
            <a:xfrm>
              <a:off x="249" y="1570"/>
              <a:ext cx="5353" cy="1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29" name="Rectangle 5"/>
            <p:cNvSpPr>
              <a:spLocks noChangeArrowheads="1"/>
            </p:cNvSpPr>
            <p:nvPr/>
          </p:nvSpPr>
          <p:spPr bwMode="auto">
            <a:xfrm>
              <a:off x="249" y="1570"/>
              <a:ext cx="5353" cy="275"/>
            </a:xfrm>
            <a:prstGeom prst="rect">
              <a:avLst/>
            </a:prstGeom>
            <a:solidFill>
              <a:srgbClr val="EBF1DE"/>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30" name="Rectangle 6"/>
            <p:cNvSpPr>
              <a:spLocks noChangeArrowheads="1"/>
            </p:cNvSpPr>
            <p:nvPr/>
          </p:nvSpPr>
          <p:spPr bwMode="auto">
            <a:xfrm>
              <a:off x="240" y="1831"/>
              <a:ext cx="5353" cy="1218"/>
            </a:xfrm>
            <a:prstGeom prst="rect">
              <a:avLst/>
            </a:prstGeom>
            <a:solidFill>
              <a:srgbClr val="FFFFE1"/>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31" name="Rectangle 7"/>
            <p:cNvSpPr>
              <a:spLocks noChangeArrowheads="1"/>
            </p:cNvSpPr>
            <p:nvPr/>
          </p:nvSpPr>
          <p:spPr bwMode="auto">
            <a:xfrm>
              <a:off x="576" y="1642"/>
              <a:ext cx="1240" cy="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400" b="1" dirty="0" smtClean="0">
                  <a:solidFill>
                    <a:srgbClr val="000000"/>
                  </a:solidFill>
                  <a:latin typeface="Arial" pitchFamily="34" charset="0"/>
                  <a:cs typeface="Arial" pitchFamily="34" charset="0"/>
                </a:rPr>
                <a:t>Designated consumers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Rectangle 8"/>
            <p:cNvSpPr>
              <a:spLocks noChangeArrowheads="1"/>
            </p:cNvSpPr>
            <p:nvPr/>
          </p:nvSpPr>
          <p:spPr bwMode="auto">
            <a:xfrm>
              <a:off x="2211" y="1664"/>
              <a:ext cx="635"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200" b="1" dirty="0" smtClean="0">
                  <a:solidFill>
                    <a:srgbClr val="000000"/>
                  </a:solidFill>
                  <a:latin typeface="Arial" pitchFamily="34" charset="0"/>
                  <a:cs typeface="Arial" pitchFamily="34" charset="0"/>
                </a:rPr>
                <a:t>Energy usage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9"/>
            <p:cNvSpPr>
              <a:spLocks noChangeArrowheads="1"/>
            </p:cNvSpPr>
            <p:nvPr/>
          </p:nvSpPr>
          <p:spPr bwMode="auto">
            <a:xfrm>
              <a:off x="2997" y="1614"/>
              <a:ext cx="547"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Decrease</a:t>
              </a:r>
              <a:r>
                <a:rPr kumimoji="0" lang="en-US" sz="1200" b="1" i="0" u="none" strike="noStrike" cap="none" normalizeH="0" dirty="0" smtClean="0">
                  <a:ln>
                    <a:noFill/>
                  </a:ln>
                  <a:solidFill>
                    <a:srgbClr val="000000"/>
                  </a:solidFill>
                  <a:effectLst/>
                  <a:latin typeface="Arial" pitchFamily="34" charset="0"/>
                  <a:cs typeface="Arial" pitchFamily="34" charset="0"/>
                </a:rPr>
                <a:t> of</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10"/>
            <p:cNvSpPr>
              <a:spLocks noChangeArrowheads="1"/>
            </p:cNvSpPr>
            <p:nvPr/>
          </p:nvSpPr>
          <p:spPr bwMode="auto">
            <a:xfrm>
              <a:off x="2935" y="1723"/>
              <a:ext cx="635"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Energy</a:t>
              </a:r>
              <a:r>
                <a:rPr kumimoji="0" lang="en-US" sz="1200" b="1" i="0" u="none" strike="noStrike" cap="none" normalizeH="0" dirty="0" smtClean="0">
                  <a:ln>
                    <a:noFill/>
                  </a:ln>
                  <a:solidFill>
                    <a:srgbClr val="000000"/>
                  </a:solidFill>
                  <a:effectLst/>
                  <a:latin typeface="Arial" pitchFamily="34" charset="0"/>
                  <a:cs typeface="Arial" pitchFamily="34" charset="0"/>
                </a:rPr>
                <a:t> usage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11"/>
            <p:cNvSpPr>
              <a:spLocks noChangeArrowheads="1"/>
            </p:cNvSpPr>
            <p:nvPr/>
          </p:nvSpPr>
          <p:spPr bwMode="auto">
            <a:xfrm>
              <a:off x="3701" y="1614"/>
              <a:ext cx="308"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Unit of</a:t>
              </a:r>
            </a:p>
          </p:txBody>
        </p:sp>
        <p:sp>
          <p:nvSpPr>
            <p:cNvPr id="1036" name="Rectangle 12"/>
            <p:cNvSpPr>
              <a:spLocks noChangeArrowheads="1"/>
            </p:cNvSpPr>
            <p:nvPr/>
          </p:nvSpPr>
          <p:spPr bwMode="auto">
            <a:xfrm>
              <a:off x="3607" y="1714"/>
              <a:ext cx="528"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50" b="1" dirty="0" smtClean="0">
                  <a:solidFill>
                    <a:srgbClr val="000000"/>
                  </a:solidFill>
                  <a:latin typeface="Arial" pitchFamily="34" charset="0"/>
                  <a:cs typeface="Arial" pitchFamily="34" charset="0"/>
                </a:rPr>
                <a:t>conservation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Rectangle 13"/>
            <p:cNvSpPr>
              <a:spLocks noChangeArrowheads="1"/>
            </p:cNvSpPr>
            <p:nvPr/>
          </p:nvSpPr>
          <p:spPr bwMode="auto">
            <a:xfrm>
              <a:off x="4282" y="1618"/>
              <a:ext cx="439" cy="13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pitchFamily="34" charset="0"/>
                  <a:cs typeface="Arial" pitchFamily="34" charset="0"/>
                </a:rPr>
                <a:t>Conserved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chemeClr val="tx1"/>
                  </a:solidFill>
                  <a:effectLst/>
                  <a:latin typeface="Arial" pitchFamily="34" charset="0"/>
                  <a:cs typeface="Arial" pitchFamily="34" charset="0"/>
                </a:rPr>
                <a:t> electricity</a:t>
              </a:r>
            </a:p>
          </p:txBody>
        </p:sp>
        <p:sp>
          <p:nvSpPr>
            <p:cNvPr id="1038" name="Rectangle 14"/>
            <p:cNvSpPr>
              <a:spLocks noChangeArrowheads="1"/>
            </p:cNvSpPr>
            <p:nvPr/>
          </p:nvSpPr>
          <p:spPr bwMode="auto">
            <a:xfrm>
              <a:off x="5028" y="1626"/>
              <a:ext cx="527" cy="152"/>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Conserved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cs typeface="Arial" pitchFamily="34" charset="0"/>
                </a:rPr>
                <a:t>coal</a:t>
              </a:r>
            </a:p>
          </p:txBody>
        </p:sp>
        <p:sp>
          <p:nvSpPr>
            <p:cNvPr id="1040" name="Rectangle 16"/>
            <p:cNvSpPr>
              <a:spLocks noChangeArrowheads="1"/>
            </p:cNvSpPr>
            <p:nvPr/>
          </p:nvSpPr>
          <p:spPr bwMode="auto">
            <a:xfrm>
              <a:off x="270" y="1876"/>
              <a:ext cx="1465" cy="8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lang="en-US" sz="1400" b="1" dirty="0" smtClean="0">
                  <a:solidFill>
                    <a:srgbClr val="000000"/>
                  </a:solidFill>
                  <a:latin typeface="Arial" pitchFamily="34" charset="0"/>
                  <a:ea typeface="Times New Roman" pitchFamily="18" charset="0"/>
                  <a:cs typeface="Arial" pitchFamily="34" charset="0"/>
                </a:rPr>
                <a:t> Own consumption of TPPs</a:t>
              </a:r>
              <a:endParaRPr lang="en-US" sz="4000" b="1" dirty="0" smtClean="0">
                <a:latin typeface="Arial" pitchFamily="34" charset="0"/>
                <a:cs typeface="Arial" pitchFamily="34" charset="0"/>
              </a:endParaRPr>
            </a:p>
          </p:txBody>
        </p:sp>
        <p:sp>
          <p:nvSpPr>
            <p:cNvPr id="1041" name="Rectangle 17"/>
            <p:cNvSpPr>
              <a:spLocks noChangeArrowheads="1"/>
            </p:cNvSpPr>
            <p:nvPr/>
          </p:nvSpPr>
          <p:spPr bwMode="auto">
            <a:xfrm>
              <a:off x="2389" y="1876"/>
              <a:ext cx="289"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15,14%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42" name="Rectangle 18"/>
            <p:cNvSpPr>
              <a:spLocks noChangeArrowheads="1"/>
            </p:cNvSpPr>
            <p:nvPr/>
          </p:nvSpPr>
          <p:spPr bwMode="auto">
            <a:xfrm>
              <a:off x="3127" y="1876"/>
              <a:ext cx="289"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14,14%</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43" name="Rectangle 19"/>
            <p:cNvSpPr>
              <a:spLocks noChangeArrowheads="1"/>
            </p:cNvSpPr>
            <p:nvPr/>
          </p:nvSpPr>
          <p:spPr bwMode="auto">
            <a:xfrm>
              <a:off x="3715" y="1876"/>
              <a:ext cx="248"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000000"/>
                  </a:solidFill>
                  <a:effectLst/>
                  <a:latin typeface="Arial" pitchFamily="34" charset="0"/>
                  <a:cs typeface="Arial" pitchFamily="34" charset="0"/>
                </a:rPr>
                <a:t>1 unit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4" name="Rectangle 20"/>
            <p:cNvSpPr>
              <a:spLocks noChangeArrowheads="1"/>
            </p:cNvSpPr>
            <p:nvPr/>
          </p:nvSpPr>
          <p:spPr bwMode="auto">
            <a:xfrm>
              <a:off x="4194" y="1876"/>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43,19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5" name="Rectangle 21"/>
            <p:cNvSpPr>
              <a:spLocks noChangeArrowheads="1"/>
            </p:cNvSpPr>
            <p:nvPr/>
          </p:nvSpPr>
          <p:spPr bwMode="auto">
            <a:xfrm>
              <a:off x="5034" y="1876"/>
              <a:ext cx="383"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000000"/>
                  </a:solidFill>
                  <a:effectLst/>
                  <a:latin typeface="Arial" pitchFamily="34" charset="0"/>
                  <a:cs typeface="Arial" pitchFamily="34" charset="0"/>
                </a:rPr>
                <a:t>25 980,5 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6" name="Rectangle 22"/>
            <p:cNvSpPr>
              <a:spLocks noChangeArrowheads="1"/>
            </p:cNvSpPr>
            <p:nvPr/>
          </p:nvSpPr>
          <p:spPr bwMode="auto">
            <a:xfrm>
              <a:off x="270" y="2001"/>
              <a:ext cx="1636"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200" b="1" i="0" u="none" strike="noStrike" cap="none" normalizeH="0" baseline="0" dirty="0" smtClean="0">
                  <a:ln>
                    <a:noFill/>
                  </a:ln>
                  <a:effectLst/>
                  <a:latin typeface="Arial" pitchFamily="34" charset="0"/>
                  <a:cs typeface="Arial" pitchFamily="34" charset="0"/>
                </a:rPr>
                <a:t> </a:t>
              </a:r>
              <a:r>
                <a:rPr lang="en-US" sz="1200" b="1" dirty="0" smtClean="0">
                  <a:latin typeface="Arial" charset="0"/>
                  <a:cs typeface="Arial" charset="0"/>
                </a:rPr>
                <a:t>Transmission and distribution loss</a:t>
              </a:r>
              <a:endParaRPr kumimoji="0" lang="en-US" sz="3200" b="0" i="0" u="none" strike="noStrike" cap="none" normalizeH="0" baseline="0" dirty="0" smtClean="0">
                <a:ln>
                  <a:noFill/>
                </a:ln>
                <a:effectLst/>
                <a:latin typeface="Arial" pitchFamily="34" charset="0"/>
                <a:cs typeface="Arial" pitchFamily="34" charset="0"/>
              </a:endParaRPr>
            </a:p>
          </p:txBody>
        </p:sp>
        <p:sp>
          <p:nvSpPr>
            <p:cNvPr id="1047" name="Rectangle 23"/>
            <p:cNvSpPr>
              <a:spLocks noChangeArrowheads="1"/>
            </p:cNvSpPr>
            <p:nvPr/>
          </p:nvSpPr>
          <p:spPr bwMode="auto">
            <a:xfrm>
              <a:off x="2389" y="2001"/>
              <a:ext cx="289"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17,12%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48" name="Rectangle 24"/>
            <p:cNvSpPr>
              <a:spLocks noChangeArrowheads="1"/>
            </p:cNvSpPr>
            <p:nvPr/>
          </p:nvSpPr>
          <p:spPr bwMode="auto">
            <a:xfrm>
              <a:off x="3127" y="2001"/>
              <a:ext cx="289"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16,12%</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49" name="Rectangle 25"/>
            <p:cNvSpPr>
              <a:spLocks noChangeArrowheads="1"/>
            </p:cNvSpPr>
            <p:nvPr/>
          </p:nvSpPr>
          <p:spPr bwMode="auto">
            <a:xfrm>
              <a:off x="3715" y="2001"/>
              <a:ext cx="248"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000000"/>
                  </a:solidFill>
                  <a:effectLst/>
                  <a:latin typeface="Arial" pitchFamily="34" charset="0"/>
                  <a:cs typeface="Arial" pitchFamily="34" charset="0"/>
                </a:rPr>
                <a:t>1 unit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0" name="Rectangle 26"/>
            <p:cNvSpPr>
              <a:spLocks noChangeArrowheads="1"/>
            </p:cNvSpPr>
            <p:nvPr/>
          </p:nvSpPr>
          <p:spPr bwMode="auto">
            <a:xfrm>
              <a:off x="4194" y="2001"/>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38,33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Rectangle 27"/>
            <p:cNvSpPr>
              <a:spLocks noChangeArrowheads="1"/>
            </p:cNvSpPr>
            <p:nvPr/>
          </p:nvSpPr>
          <p:spPr bwMode="auto">
            <a:xfrm>
              <a:off x="5021" y="2001"/>
              <a:ext cx="406"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23 561,7 </a:t>
              </a:r>
              <a:r>
                <a:rPr lang="en-US" sz="1050" b="1" dirty="0" smtClean="0">
                  <a:solidFill>
                    <a:srgbClr val="000000"/>
                  </a:solidFill>
                  <a:latin typeface="Arial" pitchFamily="34" charset="0"/>
                  <a:cs typeface="Arial" pitchFamily="34" charset="0"/>
                </a:rPr>
                <a:t>t</a:t>
              </a:r>
              <a:r>
                <a:rPr kumimoji="0" lang="en-US" sz="1050" b="1" i="0" u="none" strike="noStrike" cap="none" normalizeH="0" baseline="0" dirty="0" smtClean="0">
                  <a:ln>
                    <a:noFill/>
                  </a:ln>
                  <a:solidFill>
                    <a:srgbClr val="000000"/>
                  </a:solidFill>
                  <a:effectLst/>
                  <a:latin typeface="Arial" pitchFamily="34"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2" name="Rectangle 28"/>
            <p:cNvSpPr>
              <a:spLocks noChangeArrowheads="1"/>
            </p:cNvSpPr>
            <p:nvPr/>
          </p:nvSpPr>
          <p:spPr bwMode="auto">
            <a:xfrm>
              <a:off x="270" y="2126"/>
              <a:ext cx="1825"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0000"/>
                  </a:solidFill>
                  <a:effectLst/>
                  <a:latin typeface="Arial" pitchFamily="34" charset="0"/>
                  <a:cs typeface="Arial" pitchFamily="34" charset="0"/>
                </a:rPr>
                <a:t>  Consumer</a:t>
              </a:r>
              <a:r>
                <a:rPr kumimoji="0" lang="en-US" sz="1200" b="1" i="0" u="none" strike="noStrike" cap="none" normalizeH="0" dirty="0" smtClean="0">
                  <a:ln>
                    <a:noFill/>
                  </a:ln>
                  <a:solidFill>
                    <a:srgbClr val="000000"/>
                  </a:solidFill>
                  <a:effectLst/>
                  <a:latin typeface="Arial" pitchFamily="34" charset="0"/>
                  <a:cs typeface="Arial" pitchFamily="34" charset="0"/>
                </a:rPr>
                <a:t> </a:t>
              </a:r>
              <a:r>
                <a:rPr kumimoji="0" lang="en-US" sz="1200" b="1" i="0" u="none" strike="noStrike" cap="none" normalizeH="0" baseline="0" dirty="0" smtClean="0">
                  <a:ln>
                    <a:noFill/>
                  </a:ln>
                  <a:solidFill>
                    <a:srgbClr val="000000"/>
                  </a:solidFill>
                  <a:effectLst/>
                  <a:latin typeface="Arial" pitchFamily="34" charset="0"/>
                  <a:cs typeface="Arial" pitchFamily="34" charset="0"/>
                </a:rPr>
                <a:t>with 1 </a:t>
              </a:r>
              <a:r>
                <a:rPr kumimoji="0" lang="en-US" sz="1200" b="1" i="0" u="none" strike="noStrike" cap="none" normalizeH="0" baseline="0" dirty="0" err="1" smtClean="0">
                  <a:ln>
                    <a:noFill/>
                  </a:ln>
                  <a:solidFill>
                    <a:srgbClr val="000000"/>
                  </a:solidFill>
                  <a:effectLst/>
                  <a:latin typeface="Arial" pitchFamily="34" charset="0"/>
                  <a:cs typeface="Arial" pitchFamily="34" charset="0"/>
                </a:rPr>
                <a:t>mill.kWh</a:t>
              </a:r>
              <a:r>
                <a:rPr kumimoji="0" lang="en-US" sz="1200" b="1" i="0" u="none" strike="noStrike" cap="none" normalizeH="0" baseline="0" dirty="0" smtClean="0">
                  <a:ln>
                    <a:noFill/>
                  </a:ln>
                  <a:solidFill>
                    <a:srgbClr val="000000"/>
                  </a:solidFill>
                  <a:effectLst/>
                  <a:latin typeface="Arial" pitchFamily="34" charset="0"/>
                  <a:cs typeface="Arial" pitchFamily="34" charset="0"/>
                </a:rPr>
                <a:t> </a:t>
              </a:r>
              <a:r>
                <a:rPr kumimoji="0" lang="en-US" sz="1200" b="1" i="0" u="none" strike="noStrike" cap="none" normalizeH="0" dirty="0" smtClean="0">
                  <a:ln>
                    <a:noFill/>
                  </a:ln>
                  <a:solidFill>
                    <a:srgbClr val="000000"/>
                  </a:solidFill>
                  <a:effectLst/>
                  <a:latin typeface="Arial" pitchFamily="34" charset="0"/>
                  <a:cs typeface="Arial" pitchFamily="34" charset="0"/>
                </a:rPr>
                <a:t>and above</a:t>
              </a:r>
              <a:r>
                <a:rPr kumimoji="0" lang="en-US" sz="1200" b="1" i="0" u="none" strike="noStrike" cap="none" normalizeH="0" baseline="0" dirty="0" smtClean="0">
                  <a:ln>
                    <a:noFill/>
                  </a:ln>
                  <a:solidFill>
                    <a:srgbClr val="000000"/>
                  </a:solidFill>
                  <a:effectLst/>
                  <a:latin typeface="Arial" pitchFamily="34"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Rectangle 29"/>
            <p:cNvSpPr>
              <a:spLocks noChangeArrowheads="1"/>
            </p:cNvSpPr>
            <p:nvPr/>
          </p:nvSpPr>
          <p:spPr bwMode="auto">
            <a:xfrm>
              <a:off x="2204" y="2126"/>
              <a:ext cx="631"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dirty="0" smtClean="0">
                  <a:ln>
                    <a:noFill/>
                  </a:ln>
                  <a:solidFill>
                    <a:srgbClr val="000000"/>
                  </a:solidFill>
                  <a:effectLst/>
                  <a:latin typeface="Arial" pitchFamily="34" charset="0"/>
                  <a:cs typeface="Arial" pitchFamily="34" charset="0"/>
                </a:rPr>
                <a:t>1668,3 </a:t>
              </a:r>
              <a:r>
                <a:rPr kumimoji="0" lang="en-US" sz="1050" b="1" i="0" u="none" strike="noStrike" cap="none" normalizeH="0" baseline="0" dirty="0" err="1" smtClean="0">
                  <a:ln>
                    <a:noFill/>
                  </a:ln>
                  <a:solidFill>
                    <a:srgbClr val="000000"/>
                  </a:solidFill>
                  <a:effectLst/>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Rectangle 30"/>
            <p:cNvSpPr>
              <a:spLocks noChangeArrowheads="1"/>
            </p:cNvSpPr>
            <p:nvPr/>
          </p:nvSpPr>
          <p:spPr bwMode="auto">
            <a:xfrm>
              <a:off x="2943" y="2126"/>
              <a:ext cx="631"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1418,0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Rectangle 31"/>
            <p:cNvSpPr>
              <a:spLocks noChangeArrowheads="1"/>
            </p:cNvSpPr>
            <p:nvPr/>
          </p:nvSpPr>
          <p:spPr bwMode="auto">
            <a:xfrm>
              <a:off x="3777" y="2126"/>
              <a:ext cx="171"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56" name="Rectangle 32"/>
            <p:cNvSpPr>
              <a:spLocks noChangeArrowheads="1"/>
            </p:cNvSpPr>
            <p:nvPr/>
          </p:nvSpPr>
          <p:spPr bwMode="auto">
            <a:xfrm>
              <a:off x="4194" y="2126"/>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250,3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7" name="Rectangle 33"/>
            <p:cNvSpPr>
              <a:spLocks noChangeArrowheads="1"/>
            </p:cNvSpPr>
            <p:nvPr/>
          </p:nvSpPr>
          <p:spPr bwMode="auto">
            <a:xfrm>
              <a:off x="5007" y="2126"/>
              <a:ext cx="430"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169 627,4 </a:t>
              </a:r>
              <a:r>
                <a:rPr lang="en-US" sz="1050" b="1" dirty="0" smtClean="0">
                  <a:solidFill>
                    <a:srgbClr val="000000"/>
                  </a:solidFill>
                  <a:latin typeface="Arial" pitchFamily="34" charset="0"/>
                  <a:cs typeface="Arial" pitchFamily="34" charset="0"/>
                </a:rPr>
                <a:t>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8" name="Rectangle 34"/>
            <p:cNvSpPr>
              <a:spLocks noChangeArrowheads="1"/>
            </p:cNvSpPr>
            <p:nvPr/>
          </p:nvSpPr>
          <p:spPr bwMode="auto">
            <a:xfrm>
              <a:off x="270" y="2251"/>
              <a:ext cx="1727" cy="7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200" b="1" i="0" u="none" strike="noStrike" cap="none" normalizeH="0" baseline="0" dirty="0" smtClean="0">
                  <a:ln>
                    <a:noFill/>
                  </a:ln>
                  <a:solidFill>
                    <a:srgbClr val="000000"/>
                  </a:solidFill>
                  <a:effectLst/>
                  <a:latin typeface="Arial" pitchFamily="34" charset="0"/>
                  <a:cs typeface="Arial" pitchFamily="34" charset="0"/>
                </a:rPr>
                <a:t> </a:t>
              </a:r>
              <a:r>
                <a:rPr lang="en-US" sz="1200" b="1" dirty="0" smtClean="0">
                  <a:solidFill>
                    <a:srgbClr val="000000"/>
                  </a:solidFill>
                  <a:latin typeface="Arial" pitchFamily="34" charset="0"/>
                  <a:cs typeface="Arial" pitchFamily="34" charset="0"/>
                </a:rPr>
                <a:t>Consumer with 1 </a:t>
              </a:r>
              <a:r>
                <a:rPr lang="en-US" sz="1200" b="1" dirty="0" err="1" smtClean="0">
                  <a:solidFill>
                    <a:srgbClr val="000000"/>
                  </a:solidFill>
                  <a:latin typeface="Arial" pitchFamily="34" charset="0"/>
                  <a:cs typeface="Arial" pitchFamily="34" charset="0"/>
                </a:rPr>
                <a:t>Gcal</a:t>
              </a:r>
              <a:r>
                <a:rPr lang="en-US" sz="1200" b="1" dirty="0" smtClean="0">
                  <a:solidFill>
                    <a:srgbClr val="000000"/>
                  </a:solidFill>
                  <a:latin typeface="Arial" pitchFamily="34" charset="0"/>
                  <a:cs typeface="Arial" pitchFamily="34" charset="0"/>
                </a:rPr>
                <a:t>/h  and above</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9" name="Rectangle 35"/>
            <p:cNvSpPr>
              <a:spLocks noChangeArrowheads="1"/>
            </p:cNvSpPr>
            <p:nvPr/>
          </p:nvSpPr>
          <p:spPr bwMode="auto">
            <a:xfrm>
              <a:off x="2232" y="2251"/>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583,2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0" name="Rectangle 36"/>
            <p:cNvSpPr>
              <a:spLocks noChangeArrowheads="1"/>
            </p:cNvSpPr>
            <p:nvPr/>
          </p:nvSpPr>
          <p:spPr bwMode="auto">
            <a:xfrm>
              <a:off x="2970" y="2251"/>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495,4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1" name="Rectangle 37"/>
            <p:cNvSpPr>
              <a:spLocks noChangeArrowheads="1"/>
            </p:cNvSpPr>
            <p:nvPr/>
          </p:nvSpPr>
          <p:spPr bwMode="auto">
            <a:xfrm>
              <a:off x="3777" y="2251"/>
              <a:ext cx="171"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15%</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62" name="Rectangle 38"/>
            <p:cNvSpPr>
              <a:spLocks noChangeArrowheads="1"/>
            </p:cNvSpPr>
            <p:nvPr/>
          </p:nvSpPr>
          <p:spPr bwMode="auto">
            <a:xfrm>
              <a:off x="4194" y="2251"/>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102,1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3" name="Rectangle 39"/>
            <p:cNvSpPr>
              <a:spLocks noChangeArrowheads="1"/>
            </p:cNvSpPr>
            <p:nvPr/>
          </p:nvSpPr>
          <p:spPr bwMode="auto">
            <a:xfrm>
              <a:off x="5034" y="2251"/>
              <a:ext cx="383"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32 183,7 </a:t>
              </a:r>
              <a:r>
                <a:rPr lang="en-US" sz="1050" b="1" dirty="0" smtClean="0">
                  <a:solidFill>
                    <a:srgbClr val="000000"/>
                  </a:solidFill>
                  <a:latin typeface="Arial" pitchFamily="34" charset="0"/>
                  <a:cs typeface="Arial" pitchFamily="34" charset="0"/>
                </a:rPr>
                <a:t>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4" name="Rectangle 40"/>
            <p:cNvSpPr>
              <a:spLocks noChangeArrowheads="1"/>
            </p:cNvSpPr>
            <p:nvPr/>
          </p:nvSpPr>
          <p:spPr bwMode="auto">
            <a:xfrm>
              <a:off x="3202" y="2363"/>
              <a:ext cx="464" cy="5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smtClean="0">
                  <a:ln>
                    <a:noFill/>
                  </a:ln>
                  <a:solidFill>
                    <a:srgbClr val="000000"/>
                  </a:solidFill>
                  <a:effectLst/>
                  <a:latin typeface="Arial" pitchFamily="34" charset="0"/>
                  <a:cs typeface="Arial" pitchFamily="34" charset="0"/>
                </a:rPr>
                <a:t>87,8 ???.????</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65" name="Rectangle 41"/>
            <p:cNvSpPr>
              <a:spLocks noChangeArrowheads="1"/>
            </p:cNvSpPr>
            <p:nvPr/>
          </p:nvSpPr>
          <p:spPr bwMode="auto">
            <a:xfrm>
              <a:off x="4194" y="2413"/>
              <a:ext cx="584"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CC"/>
                  </a:solidFill>
                  <a:effectLst/>
                  <a:latin typeface="Arial" pitchFamily="34" charset="0"/>
                  <a:cs typeface="Arial" pitchFamily="34" charset="0"/>
                </a:rPr>
                <a:t>433,9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6" name="Rectangle 42"/>
            <p:cNvSpPr>
              <a:spLocks noChangeArrowheads="1"/>
            </p:cNvSpPr>
            <p:nvPr/>
          </p:nvSpPr>
          <p:spPr bwMode="auto">
            <a:xfrm>
              <a:off x="4194" y="2488"/>
              <a:ext cx="594" cy="6"/>
            </a:xfrm>
            <a:prstGeom prst="rect">
              <a:avLst/>
            </a:prstGeom>
            <a:solidFill>
              <a:srgbClr val="0000C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67" name="Rectangle 43"/>
            <p:cNvSpPr>
              <a:spLocks noChangeArrowheads="1"/>
            </p:cNvSpPr>
            <p:nvPr/>
          </p:nvSpPr>
          <p:spPr bwMode="auto">
            <a:xfrm>
              <a:off x="5021" y="2400"/>
              <a:ext cx="407"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CC"/>
                  </a:solidFill>
                  <a:effectLst/>
                  <a:latin typeface="Arial" pitchFamily="34" charset="0"/>
                  <a:cs typeface="Arial" pitchFamily="34" charset="0"/>
                </a:rPr>
                <a:t>251353,3 </a:t>
              </a:r>
              <a:r>
                <a:rPr lang="en-US" sz="1050" b="1" dirty="0" smtClean="0">
                  <a:solidFill>
                    <a:srgbClr val="000000"/>
                  </a:solidFill>
                  <a:latin typeface="Arial" pitchFamily="34" charset="0"/>
                  <a:cs typeface="Arial" pitchFamily="34" charset="0"/>
                </a:rPr>
                <a:t>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8" name="Rectangle 44"/>
            <p:cNvSpPr>
              <a:spLocks noChangeArrowheads="1"/>
            </p:cNvSpPr>
            <p:nvPr/>
          </p:nvSpPr>
          <p:spPr bwMode="auto">
            <a:xfrm>
              <a:off x="4939" y="2488"/>
              <a:ext cx="615" cy="6"/>
            </a:xfrm>
            <a:prstGeom prst="rect">
              <a:avLst/>
            </a:prstGeom>
            <a:solidFill>
              <a:srgbClr val="0000CC"/>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69" name="Rectangle 45"/>
            <p:cNvSpPr>
              <a:spLocks noChangeArrowheads="1"/>
            </p:cNvSpPr>
            <p:nvPr/>
          </p:nvSpPr>
          <p:spPr bwMode="auto">
            <a:xfrm>
              <a:off x="4125" y="2713"/>
              <a:ext cx="631"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fontAlgn="base">
                <a:spcBef>
                  <a:spcPct val="0"/>
                </a:spcBef>
                <a:spcAft>
                  <a:spcPct val="0"/>
                </a:spcAft>
              </a:pPr>
              <a:r>
                <a:rPr kumimoji="0" lang="en-US" sz="1050" b="1" i="0" u="none" strike="noStrike" cap="none" normalizeH="0" baseline="0" dirty="0" smtClean="0">
                  <a:ln>
                    <a:noFill/>
                  </a:ln>
                  <a:solidFill>
                    <a:srgbClr val="000000"/>
                  </a:solidFill>
                  <a:effectLst/>
                  <a:latin typeface="Arial" pitchFamily="34" charset="0"/>
                  <a:cs typeface="Arial" pitchFamily="34" charset="0"/>
                </a:rPr>
                <a:t>3099,5 </a:t>
              </a:r>
              <a:r>
                <a:rPr lang="en-US" sz="1050" b="1" dirty="0" err="1" smtClean="0">
                  <a:solidFill>
                    <a:srgbClr val="000000"/>
                  </a:solidFill>
                  <a:latin typeface="Arial" pitchFamily="34" charset="0"/>
                  <a:cs typeface="Arial" pitchFamily="34" charset="0"/>
                </a:rPr>
                <a:t>mill.kWh</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0" name="Rectangle 46"/>
            <p:cNvSpPr>
              <a:spLocks noChangeArrowheads="1"/>
            </p:cNvSpPr>
            <p:nvPr/>
          </p:nvSpPr>
          <p:spPr bwMode="auto">
            <a:xfrm>
              <a:off x="4631" y="2837"/>
              <a:ext cx="289" cy="6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50" b="1" i="0" u="none" strike="noStrike" cap="none" normalizeH="0" baseline="0" smtClean="0">
                  <a:ln>
                    <a:noFill/>
                  </a:ln>
                  <a:solidFill>
                    <a:srgbClr val="000000"/>
                  </a:solidFill>
                  <a:effectLst/>
                  <a:latin typeface="Arial" pitchFamily="34" charset="0"/>
                  <a:cs typeface="Arial" pitchFamily="34" charset="0"/>
                </a:rPr>
                <a:t>13,99%</a:t>
              </a:r>
              <a:endParaRPr kumimoji="0" lang="en-US" sz="2400" b="0" i="0" u="none" strike="noStrike" cap="none" normalizeH="0" baseline="0" smtClean="0">
                <a:ln>
                  <a:noFill/>
                </a:ln>
                <a:solidFill>
                  <a:schemeClr val="tx1"/>
                </a:solidFill>
                <a:effectLst/>
                <a:latin typeface="Arial" pitchFamily="34" charset="0"/>
                <a:cs typeface="Arial" pitchFamily="34" charset="0"/>
              </a:endParaRPr>
            </a:p>
          </p:txBody>
        </p:sp>
        <p:sp>
          <p:nvSpPr>
            <p:cNvPr id="1071" name="Line 47"/>
            <p:cNvSpPr>
              <a:spLocks noChangeShapeType="1"/>
            </p:cNvSpPr>
            <p:nvPr/>
          </p:nvSpPr>
          <p:spPr bwMode="auto">
            <a:xfrm flipV="1">
              <a:off x="249"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2" name="Rectangle 48"/>
            <p:cNvSpPr>
              <a:spLocks noChangeArrowheads="1"/>
            </p:cNvSpPr>
            <p:nvPr/>
          </p:nvSpPr>
          <p:spPr bwMode="auto">
            <a:xfrm>
              <a:off x="249"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3" name="Line 49"/>
            <p:cNvSpPr>
              <a:spLocks noChangeShapeType="1"/>
            </p:cNvSpPr>
            <p:nvPr/>
          </p:nvSpPr>
          <p:spPr bwMode="auto">
            <a:xfrm flipV="1">
              <a:off x="2143"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4" name="Rectangle 50"/>
            <p:cNvSpPr>
              <a:spLocks noChangeArrowheads="1"/>
            </p:cNvSpPr>
            <p:nvPr/>
          </p:nvSpPr>
          <p:spPr bwMode="auto">
            <a:xfrm>
              <a:off x="2143"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5" name="Line 51"/>
            <p:cNvSpPr>
              <a:spLocks noChangeShapeType="1"/>
            </p:cNvSpPr>
            <p:nvPr/>
          </p:nvSpPr>
          <p:spPr bwMode="auto">
            <a:xfrm flipV="1">
              <a:off x="2902"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6" name="Rectangle 52"/>
            <p:cNvSpPr>
              <a:spLocks noChangeArrowheads="1"/>
            </p:cNvSpPr>
            <p:nvPr/>
          </p:nvSpPr>
          <p:spPr bwMode="auto">
            <a:xfrm>
              <a:off x="2902" y="1564"/>
              <a:ext cx="6"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7" name="Line 53"/>
            <p:cNvSpPr>
              <a:spLocks noChangeShapeType="1"/>
            </p:cNvSpPr>
            <p:nvPr/>
          </p:nvSpPr>
          <p:spPr bwMode="auto">
            <a:xfrm flipV="1">
              <a:off x="3619"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8" name="Rectangle 54"/>
            <p:cNvSpPr>
              <a:spLocks noChangeArrowheads="1"/>
            </p:cNvSpPr>
            <p:nvPr/>
          </p:nvSpPr>
          <p:spPr bwMode="auto">
            <a:xfrm>
              <a:off x="3619"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79" name="Line 55"/>
            <p:cNvSpPr>
              <a:spLocks noChangeShapeType="1"/>
            </p:cNvSpPr>
            <p:nvPr/>
          </p:nvSpPr>
          <p:spPr bwMode="auto">
            <a:xfrm flipV="1">
              <a:off x="4077"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0" name="Rectangle 56"/>
            <p:cNvSpPr>
              <a:spLocks noChangeArrowheads="1"/>
            </p:cNvSpPr>
            <p:nvPr/>
          </p:nvSpPr>
          <p:spPr bwMode="auto">
            <a:xfrm>
              <a:off x="4077"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1" name="Line 57"/>
            <p:cNvSpPr>
              <a:spLocks noChangeShapeType="1"/>
            </p:cNvSpPr>
            <p:nvPr/>
          </p:nvSpPr>
          <p:spPr bwMode="auto">
            <a:xfrm flipV="1">
              <a:off x="4891"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2" name="Rectangle 58"/>
            <p:cNvSpPr>
              <a:spLocks noChangeArrowheads="1"/>
            </p:cNvSpPr>
            <p:nvPr/>
          </p:nvSpPr>
          <p:spPr bwMode="auto">
            <a:xfrm>
              <a:off x="4891"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3" name="Rectangle 59"/>
            <p:cNvSpPr>
              <a:spLocks noChangeArrowheads="1"/>
            </p:cNvSpPr>
            <p:nvPr/>
          </p:nvSpPr>
          <p:spPr bwMode="auto">
            <a:xfrm>
              <a:off x="256" y="1564"/>
              <a:ext cx="5346" cy="12"/>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4" name="Line 60"/>
            <p:cNvSpPr>
              <a:spLocks noChangeShapeType="1"/>
            </p:cNvSpPr>
            <p:nvPr/>
          </p:nvSpPr>
          <p:spPr bwMode="auto">
            <a:xfrm flipV="1">
              <a:off x="5595"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5" name="Rectangle 61"/>
            <p:cNvSpPr>
              <a:spLocks noChangeArrowheads="1"/>
            </p:cNvSpPr>
            <p:nvPr/>
          </p:nvSpPr>
          <p:spPr bwMode="auto">
            <a:xfrm>
              <a:off x="5595" y="1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6" name="Line 62"/>
            <p:cNvSpPr>
              <a:spLocks noChangeShapeType="1"/>
            </p:cNvSpPr>
            <p:nvPr/>
          </p:nvSpPr>
          <p:spPr bwMode="auto">
            <a:xfrm>
              <a:off x="256" y="1832"/>
              <a:ext cx="5332" cy="1"/>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7" name="Rectangle 63"/>
            <p:cNvSpPr>
              <a:spLocks noChangeArrowheads="1"/>
            </p:cNvSpPr>
            <p:nvPr/>
          </p:nvSpPr>
          <p:spPr bwMode="auto">
            <a:xfrm>
              <a:off x="256" y="1832"/>
              <a:ext cx="5332" cy="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8" name="Line 64"/>
            <p:cNvSpPr>
              <a:spLocks noChangeShapeType="1"/>
            </p:cNvSpPr>
            <p:nvPr/>
          </p:nvSpPr>
          <p:spPr bwMode="auto">
            <a:xfrm>
              <a:off x="256" y="1845"/>
              <a:ext cx="5332" cy="1"/>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89" name="Rectangle 65"/>
            <p:cNvSpPr>
              <a:spLocks noChangeArrowheads="1"/>
            </p:cNvSpPr>
            <p:nvPr/>
          </p:nvSpPr>
          <p:spPr bwMode="auto">
            <a:xfrm>
              <a:off x="256" y="1845"/>
              <a:ext cx="5332" cy="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0" name="Line 66"/>
            <p:cNvSpPr>
              <a:spLocks noChangeShapeType="1"/>
            </p:cNvSpPr>
            <p:nvPr/>
          </p:nvSpPr>
          <p:spPr bwMode="auto">
            <a:xfrm>
              <a:off x="2143" y="1576"/>
              <a:ext cx="1" cy="256"/>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1" name="Rectangle 67"/>
            <p:cNvSpPr>
              <a:spLocks noChangeArrowheads="1"/>
            </p:cNvSpPr>
            <p:nvPr/>
          </p:nvSpPr>
          <p:spPr bwMode="auto">
            <a:xfrm>
              <a:off x="2143" y="1576"/>
              <a:ext cx="7" cy="25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2" name="Line 68"/>
            <p:cNvSpPr>
              <a:spLocks noChangeShapeType="1"/>
            </p:cNvSpPr>
            <p:nvPr/>
          </p:nvSpPr>
          <p:spPr bwMode="auto">
            <a:xfrm>
              <a:off x="2902" y="1576"/>
              <a:ext cx="1" cy="256"/>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3" name="Rectangle 69"/>
            <p:cNvSpPr>
              <a:spLocks noChangeArrowheads="1"/>
            </p:cNvSpPr>
            <p:nvPr/>
          </p:nvSpPr>
          <p:spPr bwMode="auto">
            <a:xfrm>
              <a:off x="2902" y="1576"/>
              <a:ext cx="6" cy="25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4" name="Line 70"/>
            <p:cNvSpPr>
              <a:spLocks noChangeShapeType="1"/>
            </p:cNvSpPr>
            <p:nvPr/>
          </p:nvSpPr>
          <p:spPr bwMode="auto">
            <a:xfrm>
              <a:off x="3619" y="1576"/>
              <a:ext cx="1" cy="256"/>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5" name="Rectangle 71"/>
            <p:cNvSpPr>
              <a:spLocks noChangeArrowheads="1"/>
            </p:cNvSpPr>
            <p:nvPr/>
          </p:nvSpPr>
          <p:spPr bwMode="auto">
            <a:xfrm>
              <a:off x="3619" y="1576"/>
              <a:ext cx="7" cy="25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6" name="Line 72"/>
            <p:cNvSpPr>
              <a:spLocks noChangeShapeType="1"/>
            </p:cNvSpPr>
            <p:nvPr/>
          </p:nvSpPr>
          <p:spPr bwMode="auto">
            <a:xfrm>
              <a:off x="4077" y="1576"/>
              <a:ext cx="1" cy="256"/>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7" name="Rectangle 73"/>
            <p:cNvSpPr>
              <a:spLocks noChangeArrowheads="1"/>
            </p:cNvSpPr>
            <p:nvPr/>
          </p:nvSpPr>
          <p:spPr bwMode="auto">
            <a:xfrm>
              <a:off x="4077" y="1576"/>
              <a:ext cx="7" cy="25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8" name="Line 74"/>
            <p:cNvSpPr>
              <a:spLocks noChangeShapeType="1"/>
            </p:cNvSpPr>
            <p:nvPr/>
          </p:nvSpPr>
          <p:spPr bwMode="auto">
            <a:xfrm>
              <a:off x="4891" y="1576"/>
              <a:ext cx="1" cy="256"/>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099" name="Rectangle 75"/>
            <p:cNvSpPr>
              <a:spLocks noChangeArrowheads="1"/>
            </p:cNvSpPr>
            <p:nvPr/>
          </p:nvSpPr>
          <p:spPr bwMode="auto">
            <a:xfrm>
              <a:off x="4891" y="1576"/>
              <a:ext cx="7" cy="25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0" name="Line 76"/>
            <p:cNvSpPr>
              <a:spLocks noChangeShapeType="1"/>
            </p:cNvSpPr>
            <p:nvPr/>
          </p:nvSpPr>
          <p:spPr bwMode="auto">
            <a:xfrm>
              <a:off x="256" y="1970"/>
              <a:ext cx="5332" cy="1"/>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1" name="Rectangle 77"/>
            <p:cNvSpPr>
              <a:spLocks noChangeArrowheads="1"/>
            </p:cNvSpPr>
            <p:nvPr/>
          </p:nvSpPr>
          <p:spPr bwMode="auto">
            <a:xfrm>
              <a:off x="256" y="1970"/>
              <a:ext cx="5332" cy="6"/>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2" name="Line 78"/>
            <p:cNvSpPr>
              <a:spLocks noChangeShapeType="1"/>
            </p:cNvSpPr>
            <p:nvPr/>
          </p:nvSpPr>
          <p:spPr bwMode="auto">
            <a:xfrm>
              <a:off x="256" y="2094"/>
              <a:ext cx="5332" cy="1"/>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3" name="Rectangle 79"/>
            <p:cNvSpPr>
              <a:spLocks noChangeArrowheads="1"/>
            </p:cNvSpPr>
            <p:nvPr/>
          </p:nvSpPr>
          <p:spPr bwMode="auto">
            <a:xfrm>
              <a:off x="256" y="2094"/>
              <a:ext cx="5332" cy="7"/>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4" name="Line 80"/>
            <p:cNvSpPr>
              <a:spLocks noChangeShapeType="1"/>
            </p:cNvSpPr>
            <p:nvPr/>
          </p:nvSpPr>
          <p:spPr bwMode="auto">
            <a:xfrm>
              <a:off x="256" y="2219"/>
              <a:ext cx="5332" cy="1"/>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5" name="Rectangle 81"/>
            <p:cNvSpPr>
              <a:spLocks noChangeArrowheads="1"/>
            </p:cNvSpPr>
            <p:nvPr/>
          </p:nvSpPr>
          <p:spPr bwMode="auto">
            <a:xfrm>
              <a:off x="256" y="2219"/>
              <a:ext cx="5332" cy="7"/>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6" name="Rectangle 82"/>
            <p:cNvSpPr>
              <a:spLocks noChangeArrowheads="1"/>
            </p:cNvSpPr>
            <p:nvPr/>
          </p:nvSpPr>
          <p:spPr bwMode="auto">
            <a:xfrm>
              <a:off x="242" y="1564"/>
              <a:ext cx="14" cy="7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7" name="Line 83"/>
            <p:cNvSpPr>
              <a:spLocks noChangeShapeType="1"/>
            </p:cNvSpPr>
            <p:nvPr/>
          </p:nvSpPr>
          <p:spPr bwMode="auto">
            <a:xfrm>
              <a:off x="2143" y="1851"/>
              <a:ext cx="1" cy="493"/>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8" name="Rectangle 84"/>
            <p:cNvSpPr>
              <a:spLocks noChangeArrowheads="1"/>
            </p:cNvSpPr>
            <p:nvPr/>
          </p:nvSpPr>
          <p:spPr bwMode="auto">
            <a:xfrm>
              <a:off x="2143" y="1851"/>
              <a:ext cx="7" cy="4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09" name="Line 85"/>
            <p:cNvSpPr>
              <a:spLocks noChangeShapeType="1"/>
            </p:cNvSpPr>
            <p:nvPr/>
          </p:nvSpPr>
          <p:spPr bwMode="auto">
            <a:xfrm>
              <a:off x="2902" y="1851"/>
              <a:ext cx="1" cy="493"/>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0" name="Rectangle 86"/>
            <p:cNvSpPr>
              <a:spLocks noChangeArrowheads="1"/>
            </p:cNvSpPr>
            <p:nvPr/>
          </p:nvSpPr>
          <p:spPr bwMode="auto">
            <a:xfrm>
              <a:off x="2902" y="1851"/>
              <a:ext cx="6" cy="4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1" name="Line 87"/>
            <p:cNvSpPr>
              <a:spLocks noChangeShapeType="1"/>
            </p:cNvSpPr>
            <p:nvPr/>
          </p:nvSpPr>
          <p:spPr bwMode="auto">
            <a:xfrm>
              <a:off x="3619" y="1851"/>
              <a:ext cx="1" cy="493"/>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2" name="Rectangle 88"/>
            <p:cNvSpPr>
              <a:spLocks noChangeArrowheads="1"/>
            </p:cNvSpPr>
            <p:nvPr/>
          </p:nvSpPr>
          <p:spPr bwMode="auto">
            <a:xfrm>
              <a:off x="3619" y="1851"/>
              <a:ext cx="7" cy="4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3" name="Line 89"/>
            <p:cNvSpPr>
              <a:spLocks noChangeShapeType="1"/>
            </p:cNvSpPr>
            <p:nvPr/>
          </p:nvSpPr>
          <p:spPr bwMode="auto">
            <a:xfrm>
              <a:off x="4077" y="1851"/>
              <a:ext cx="1" cy="493"/>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4" name="Rectangle 90"/>
            <p:cNvSpPr>
              <a:spLocks noChangeArrowheads="1"/>
            </p:cNvSpPr>
            <p:nvPr/>
          </p:nvSpPr>
          <p:spPr bwMode="auto">
            <a:xfrm>
              <a:off x="4077" y="1851"/>
              <a:ext cx="7" cy="4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5" name="Line 91"/>
            <p:cNvSpPr>
              <a:spLocks noChangeShapeType="1"/>
            </p:cNvSpPr>
            <p:nvPr/>
          </p:nvSpPr>
          <p:spPr bwMode="auto">
            <a:xfrm>
              <a:off x="4891" y="1851"/>
              <a:ext cx="1" cy="493"/>
            </a:xfrm>
            <a:prstGeom prst="line">
              <a:avLst/>
            </a:prstGeom>
            <a:noFill/>
            <a:ln w="0">
              <a:solidFill>
                <a:srgbClr val="BFBFBF"/>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6" name="Rectangle 92"/>
            <p:cNvSpPr>
              <a:spLocks noChangeArrowheads="1"/>
            </p:cNvSpPr>
            <p:nvPr/>
          </p:nvSpPr>
          <p:spPr bwMode="auto">
            <a:xfrm>
              <a:off x="4891" y="1851"/>
              <a:ext cx="7" cy="49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7" name="Rectangle 93"/>
            <p:cNvSpPr>
              <a:spLocks noChangeArrowheads="1"/>
            </p:cNvSpPr>
            <p:nvPr/>
          </p:nvSpPr>
          <p:spPr bwMode="auto">
            <a:xfrm>
              <a:off x="256" y="2344"/>
              <a:ext cx="5346" cy="13"/>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8" name="Rectangle 94"/>
            <p:cNvSpPr>
              <a:spLocks noChangeArrowheads="1"/>
            </p:cNvSpPr>
            <p:nvPr/>
          </p:nvSpPr>
          <p:spPr bwMode="auto">
            <a:xfrm>
              <a:off x="5588" y="1576"/>
              <a:ext cx="14" cy="781"/>
            </a:xfrm>
            <a:prstGeom prst="rect">
              <a:avLst/>
            </a:prstGeom>
            <a:solidFill>
              <a:srgbClr val="BFBFB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19" name="Line 95"/>
            <p:cNvSpPr>
              <a:spLocks noChangeShapeType="1"/>
            </p:cNvSpPr>
            <p:nvPr/>
          </p:nvSpPr>
          <p:spPr bwMode="auto">
            <a:xfrm>
              <a:off x="5602" y="15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0" name="Rectangle 96"/>
            <p:cNvSpPr>
              <a:spLocks noChangeArrowheads="1"/>
            </p:cNvSpPr>
            <p:nvPr/>
          </p:nvSpPr>
          <p:spPr bwMode="auto">
            <a:xfrm>
              <a:off x="5602" y="1570"/>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1" name="Line 97"/>
            <p:cNvSpPr>
              <a:spLocks noChangeShapeType="1"/>
            </p:cNvSpPr>
            <p:nvPr/>
          </p:nvSpPr>
          <p:spPr bwMode="auto">
            <a:xfrm>
              <a:off x="5602" y="1838"/>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2" name="Rectangle 98"/>
            <p:cNvSpPr>
              <a:spLocks noChangeArrowheads="1"/>
            </p:cNvSpPr>
            <p:nvPr/>
          </p:nvSpPr>
          <p:spPr bwMode="auto">
            <a:xfrm>
              <a:off x="5602" y="1838"/>
              <a:ext cx="7" cy="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3" name="Line 99"/>
            <p:cNvSpPr>
              <a:spLocks noChangeShapeType="1"/>
            </p:cNvSpPr>
            <p:nvPr/>
          </p:nvSpPr>
          <p:spPr bwMode="auto">
            <a:xfrm>
              <a:off x="5602" y="197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4" name="Rectangle 100"/>
            <p:cNvSpPr>
              <a:spLocks noChangeArrowheads="1"/>
            </p:cNvSpPr>
            <p:nvPr/>
          </p:nvSpPr>
          <p:spPr bwMode="auto">
            <a:xfrm>
              <a:off x="5602" y="1970"/>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5" name="Line 101"/>
            <p:cNvSpPr>
              <a:spLocks noChangeShapeType="1"/>
            </p:cNvSpPr>
            <p:nvPr/>
          </p:nvSpPr>
          <p:spPr bwMode="auto">
            <a:xfrm>
              <a:off x="5602" y="2094"/>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6" name="Rectangle 102"/>
            <p:cNvSpPr>
              <a:spLocks noChangeArrowheads="1"/>
            </p:cNvSpPr>
            <p:nvPr/>
          </p:nvSpPr>
          <p:spPr bwMode="auto">
            <a:xfrm>
              <a:off x="5602" y="2094"/>
              <a:ext cx="7" cy="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7" name="Line 103"/>
            <p:cNvSpPr>
              <a:spLocks noChangeShapeType="1"/>
            </p:cNvSpPr>
            <p:nvPr/>
          </p:nvSpPr>
          <p:spPr bwMode="auto">
            <a:xfrm>
              <a:off x="5602" y="2219"/>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8" name="Rectangle 104"/>
            <p:cNvSpPr>
              <a:spLocks noChangeArrowheads="1"/>
            </p:cNvSpPr>
            <p:nvPr/>
          </p:nvSpPr>
          <p:spPr bwMode="auto">
            <a:xfrm>
              <a:off x="5602" y="2219"/>
              <a:ext cx="7" cy="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29" name="Line 105"/>
            <p:cNvSpPr>
              <a:spLocks noChangeShapeType="1"/>
            </p:cNvSpPr>
            <p:nvPr/>
          </p:nvSpPr>
          <p:spPr bwMode="auto">
            <a:xfrm>
              <a:off x="5602" y="235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0" name="Rectangle 106"/>
            <p:cNvSpPr>
              <a:spLocks noChangeArrowheads="1"/>
            </p:cNvSpPr>
            <p:nvPr/>
          </p:nvSpPr>
          <p:spPr bwMode="auto">
            <a:xfrm>
              <a:off x="5602" y="2350"/>
              <a:ext cx="7" cy="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1" name="Line 107"/>
            <p:cNvSpPr>
              <a:spLocks noChangeShapeType="1"/>
            </p:cNvSpPr>
            <p:nvPr/>
          </p:nvSpPr>
          <p:spPr bwMode="auto">
            <a:xfrm>
              <a:off x="5602" y="255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2" name="Rectangle 108"/>
            <p:cNvSpPr>
              <a:spLocks noChangeArrowheads="1"/>
            </p:cNvSpPr>
            <p:nvPr/>
          </p:nvSpPr>
          <p:spPr bwMode="auto">
            <a:xfrm>
              <a:off x="5602" y="2550"/>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3" name="Line 109"/>
            <p:cNvSpPr>
              <a:spLocks noChangeShapeType="1"/>
            </p:cNvSpPr>
            <p:nvPr/>
          </p:nvSpPr>
          <p:spPr bwMode="auto">
            <a:xfrm>
              <a:off x="5602" y="2675"/>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4" name="Rectangle 110"/>
            <p:cNvSpPr>
              <a:spLocks noChangeArrowheads="1"/>
            </p:cNvSpPr>
            <p:nvPr/>
          </p:nvSpPr>
          <p:spPr bwMode="auto">
            <a:xfrm>
              <a:off x="5602" y="2675"/>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5" name="Line 111"/>
            <p:cNvSpPr>
              <a:spLocks noChangeShapeType="1"/>
            </p:cNvSpPr>
            <p:nvPr/>
          </p:nvSpPr>
          <p:spPr bwMode="auto">
            <a:xfrm>
              <a:off x="5602" y="280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6" name="Rectangle 112"/>
            <p:cNvSpPr>
              <a:spLocks noChangeArrowheads="1"/>
            </p:cNvSpPr>
            <p:nvPr/>
          </p:nvSpPr>
          <p:spPr bwMode="auto">
            <a:xfrm>
              <a:off x="5602" y="2800"/>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7" name="Line 113"/>
            <p:cNvSpPr>
              <a:spLocks noChangeShapeType="1"/>
            </p:cNvSpPr>
            <p:nvPr/>
          </p:nvSpPr>
          <p:spPr bwMode="auto">
            <a:xfrm>
              <a:off x="5602" y="2925"/>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en-US" sz="2400"/>
            </a:p>
          </p:txBody>
        </p:sp>
        <p:sp>
          <p:nvSpPr>
            <p:cNvPr id="1138" name="Rectangle 114"/>
            <p:cNvSpPr>
              <a:spLocks noChangeArrowheads="1"/>
            </p:cNvSpPr>
            <p:nvPr/>
          </p:nvSpPr>
          <p:spPr bwMode="auto">
            <a:xfrm>
              <a:off x="5602" y="2925"/>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sz="2400"/>
            </a:p>
          </p:txBody>
        </p:sp>
      </p:grpSp>
    </p:spTree>
    <p:extLst>
      <p:ext uri="{BB962C8B-B14F-4D97-AF65-F5344CB8AC3E}">
        <p14:creationId xmlns="" xmlns:p14="http://schemas.microsoft.com/office/powerpoint/2010/main" val="77046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1426840"/>
          </a:xfrm>
        </p:spPr>
        <p:txBody>
          <a:bodyPr>
            <a:normAutofit/>
          </a:bodyPr>
          <a:lstStyle/>
          <a:p>
            <a:pPr algn="ctr"/>
            <a:r>
              <a:rPr lang="en-US" sz="3200" b="1" dirty="0" smtClean="0">
                <a:solidFill>
                  <a:schemeClr val="accent1">
                    <a:lumMod val="75000"/>
                  </a:schemeClr>
                </a:solidFill>
                <a:latin typeface="Arial" pitchFamily="34" charset="0"/>
                <a:cs typeface="Arial" pitchFamily="34" charset="0"/>
              </a:rPr>
              <a:t>THANK YOU FOR THE ATTENTION</a:t>
            </a:r>
            <a:endParaRPr lang="en-US" sz="3200" b="1" dirty="0">
              <a:solidFill>
                <a:schemeClr val="accent1">
                  <a:lumMod val="75000"/>
                </a:schemeClr>
              </a:solidFill>
              <a:latin typeface="Arial" pitchFamily="34" charset="0"/>
              <a:cs typeface="Arial" pitchFamily="34" charset="0"/>
            </a:endParaRPr>
          </a:p>
        </p:txBody>
      </p:sp>
    </p:spTree>
    <p:extLst>
      <p:ext uri="{BB962C8B-B14F-4D97-AF65-F5344CB8AC3E}">
        <p14:creationId xmlns="" xmlns:p14="http://schemas.microsoft.com/office/powerpoint/2010/main" val="1020535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96752"/>
            <a:ext cx="8229600" cy="990600"/>
          </a:xfrm>
        </p:spPr>
        <p:txBody>
          <a:bodyPr>
            <a:normAutofit/>
          </a:bodyPr>
          <a:lstStyle/>
          <a:p>
            <a:pPr algn="ctr"/>
            <a:r>
              <a:rPr lang="en-US" sz="2400" b="1" dirty="0" smtClean="0">
                <a:solidFill>
                  <a:schemeClr val="accent1">
                    <a:lumMod val="75000"/>
                  </a:schemeClr>
                </a:solidFill>
              </a:rPr>
              <a:t>Relevance energy efficiency and energy conservation</a:t>
            </a:r>
            <a:r>
              <a:rPr lang="mn-MN" sz="2400" b="1" dirty="0" smtClean="0">
                <a:solidFill>
                  <a:schemeClr val="accent1">
                    <a:lumMod val="75000"/>
                  </a:schemeClr>
                </a:solidFill>
              </a:rPr>
              <a:t>:</a:t>
            </a:r>
            <a:endParaRPr lang="en-US" sz="2400" b="1" dirty="0">
              <a:solidFill>
                <a:schemeClr val="accent1">
                  <a:lumMod val="75000"/>
                </a:schemeClr>
              </a:solidFill>
            </a:endParaRPr>
          </a:p>
        </p:txBody>
      </p:sp>
      <p:sp>
        <p:nvSpPr>
          <p:cNvPr id="4" name="Content Placeholder 3"/>
          <p:cNvSpPr>
            <a:spLocks noGrp="1"/>
          </p:cNvSpPr>
          <p:nvPr>
            <p:ph idx="1"/>
          </p:nvPr>
        </p:nvSpPr>
        <p:spPr>
          <a:xfrm>
            <a:off x="827584" y="2420888"/>
            <a:ext cx="7704856" cy="2952328"/>
          </a:xfrm>
        </p:spPr>
        <p:txBody>
          <a:bodyPr>
            <a:normAutofit/>
          </a:bodyPr>
          <a:lstStyle/>
          <a:p>
            <a:pPr>
              <a:buClr>
                <a:srgbClr val="003399"/>
              </a:buClr>
              <a:buSzPct val="100000"/>
              <a:buFont typeface="Wingdings" pitchFamily="2" charset="2"/>
              <a:buChar char="Ø"/>
            </a:pPr>
            <a:r>
              <a:rPr lang="mn-MN" sz="2000" b="1" dirty="0" smtClean="0">
                <a:solidFill>
                  <a:srgbClr val="003399"/>
                </a:solidFill>
                <a:latin typeface="Arial" charset="0"/>
                <a:cs typeface="Arial" charset="0"/>
              </a:rPr>
              <a:t> </a:t>
            </a:r>
            <a:r>
              <a:rPr lang="en-US" sz="2000" b="1" dirty="0" smtClean="0">
                <a:solidFill>
                  <a:srgbClr val="003399"/>
                </a:solidFill>
                <a:latin typeface="Arial" charset="0"/>
                <a:cs typeface="Arial" charset="0"/>
              </a:rPr>
              <a:t>Increasingly </a:t>
            </a:r>
            <a:r>
              <a:rPr lang="en-US" sz="2000" b="1" dirty="0" smtClean="0">
                <a:solidFill>
                  <a:srgbClr val="FF0000"/>
                </a:solidFill>
                <a:latin typeface="Arial" charset="0"/>
                <a:cs typeface="Arial" charset="0"/>
              </a:rPr>
              <a:t>important topic</a:t>
            </a:r>
            <a:r>
              <a:rPr lang="en-US" sz="2000" b="1" dirty="0" smtClean="0">
                <a:solidFill>
                  <a:srgbClr val="003399"/>
                </a:solidFill>
                <a:latin typeface="Arial" charset="0"/>
                <a:cs typeface="Arial" charset="0"/>
              </a:rPr>
              <a:t>  from a social, economical and environmental perspective.</a:t>
            </a:r>
            <a:endParaRPr lang="mn-MN" sz="2000" b="1" dirty="0" smtClean="0">
              <a:solidFill>
                <a:srgbClr val="003399"/>
              </a:solidFill>
              <a:latin typeface="Arial" pitchFamily="34" charset="0"/>
              <a:cs typeface="Arial" pitchFamily="34" charset="0"/>
            </a:endParaRPr>
          </a:p>
          <a:p>
            <a:pPr algn="ctr">
              <a:buClr>
                <a:srgbClr val="003399"/>
              </a:buClr>
              <a:buSzPct val="100000"/>
              <a:buFont typeface="Wingdings" pitchFamily="2" charset="2"/>
              <a:buChar char="Ø"/>
            </a:pPr>
            <a:endParaRPr lang="mn-MN" sz="2000" b="1" dirty="0">
              <a:solidFill>
                <a:srgbClr val="003399"/>
              </a:solidFill>
              <a:latin typeface="Arial" pitchFamily="34" charset="0"/>
              <a:cs typeface="Arial" pitchFamily="34" charset="0"/>
            </a:endParaRPr>
          </a:p>
          <a:p>
            <a:pPr algn="just">
              <a:buClr>
                <a:srgbClr val="003399"/>
              </a:buClr>
              <a:buSzPct val="100000"/>
              <a:buFont typeface="Wingdings" pitchFamily="2" charset="2"/>
              <a:buChar char="Ø"/>
            </a:pPr>
            <a:r>
              <a:rPr lang="en-US" sz="2000" b="1" dirty="0" smtClean="0">
                <a:solidFill>
                  <a:srgbClr val="003399"/>
                </a:solidFill>
                <a:latin typeface="Arial" pitchFamily="34" charset="0"/>
                <a:cs typeface="Arial" pitchFamily="34" charset="0"/>
              </a:rPr>
              <a:t>The working group in the Energy Authority drafted the Energy conservation Law for Mongolia with support from GIZ. The draft of Law was presented to the Ministry of Mineral Resources and Energy in 2011.</a:t>
            </a:r>
            <a:endParaRPr lang="en-US" sz="2800" dirty="0">
              <a:solidFill>
                <a:srgbClr val="003399"/>
              </a:solidFill>
            </a:endParaRPr>
          </a:p>
        </p:txBody>
      </p:sp>
    </p:spTree>
    <p:extLst>
      <p:ext uri="{BB962C8B-B14F-4D97-AF65-F5344CB8AC3E}">
        <p14:creationId xmlns="" xmlns:p14="http://schemas.microsoft.com/office/powerpoint/2010/main" val="3236899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3568" y="692696"/>
            <a:ext cx="8153400" cy="1288504"/>
          </a:xfrm>
        </p:spPr>
        <p:txBody>
          <a:bodyPr>
            <a:normAutofit/>
          </a:bodyPr>
          <a:lstStyle/>
          <a:p>
            <a:pPr algn="ctr"/>
            <a:r>
              <a:rPr lang="en-US" sz="2400" b="1" dirty="0" smtClean="0">
                <a:solidFill>
                  <a:schemeClr val="accent1">
                    <a:lumMod val="75000"/>
                  </a:schemeClr>
                </a:solidFill>
                <a:latin typeface="Arial" charset="0"/>
                <a:cs typeface="Arial" charset="0"/>
              </a:rPr>
              <a:t>Economical justifications for an energy conservation law: </a:t>
            </a:r>
            <a:br>
              <a:rPr lang="en-US" sz="2400" b="1" dirty="0" smtClean="0">
                <a:solidFill>
                  <a:schemeClr val="accent1">
                    <a:lumMod val="75000"/>
                  </a:schemeClr>
                </a:solidFill>
                <a:latin typeface="Arial" charset="0"/>
                <a:cs typeface="Arial" charset="0"/>
              </a:rPr>
            </a:br>
            <a:endParaRPr lang="en-US" sz="2400" b="1" dirty="0" smtClean="0">
              <a:solidFill>
                <a:schemeClr val="accent1">
                  <a:lumMod val="75000"/>
                </a:schemeClr>
              </a:solidFill>
              <a:latin typeface="Arial" charset="0"/>
              <a:cs typeface="Arial" charset="0"/>
            </a:endParaRPr>
          </a:p>
        </p:txBody>
      </p:sp>
      <p:sp>
        <p:nvSpPr>
          <p:cNvPr id="11267" name="Content Placeholder 2"/>
          <p:cNvSpPr>
            <a:spLocks noGrp="1"/>
          </p:cNvSpPr>
          <p:nvPr>
            <p:ph sz="quarter" idx="1"/>
          </p:nvPr>
        </p:nvSpPr>
        <p:spPr>
          <a:xfrm>
            <a:off x="884238" y="2151063"/>
            <a:ext cx="7881937" cy="3760787"/>
          </a:xfrm>
        </p:spPr>
        <p:txBody>
          <a:bodyPr/>
          <a:lstStyle/>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Support a sustainable economic development, </a:t>
            </a:r>
            <a:endParaRPr lang="mn-MN" sz="2000" b="1" dirty="0" smtClean="0">
              <a:solidFill>
                <a:srgbClr val="003399"/>
              </a:solidFill>
              <a:latin typeface="Arial" charset="0"/>
              <a:cs typeface="Arial" charset="0"/>
            </a:endParaRPr>
          </a:p>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Promote energy efficiency and energy conservation</a:t>
            </a:r>
            <a:r>
              <a:rPr lang="mn-MN" sz="2000" b="1" dirty="0" smtClean="0">
                <a:solidFill>
                  <a:srgbClr val="003399"/>
                </a:solidFill>
                <a:latin typeface="Arial" charset="0"/>
                <a:cs typeface="Arial" charset="0"/>
              </a:rPr>
              <a:t>,</a:t>
            </a:r>
          </a:p>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Save money for consumers of energy,</a:t>
            </a:r>
            <a:endParaRPr lang="mn-MN" sz="2000" b="1" dirty="0" smtClean="0">
              <a:solidFill>
                <a:srgbClr val="003399"/>
              </a:solidFill>
              <a:latin typeface="Arial" charset="0"/>
              <a:cs typeface="Arial" charset="0"/>
            </a:endParaRPr>
          </a:p>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By adopting the concept “Saved energy is a source of energy”, new business opportunities in the energy sector will be created</a:t>
            </a:r>
            <a:r>
              <a:rPr lang="mn-MN" sz="2000" b="1" dirty="0" smtClean="0">
                <a:solidFill>
                  <a:srgbClr val="003399"/>
                </a:solidFill>
                <a:latin typeface="Arial" charset="0"/>
                <a:cs typeface="Arial" charset="0"/>
              </a:rPr>
              <a:t>  </a:t>
            </a:r>
          </a:p>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Develop an energy services market</a:t>
            </a:r>
          </a:p>
        </p:txBody>
      </p:sp>
      <p:sp>
        <p:nvSpPr>
          <p:cNvPr id="4" name="Slide Number Placeholder 3"/>
          <p:cNvSpPr>
            <a:spLocks noGrp="1"/>
          </p:cNvSpPr>
          <p:nvPr>
            <p:ph type="sldNum" sz="quarter" idx="12"/>
          </p:nvPr>
        </p:nvSpPr>
        <p:spPr/>
        <p:txBody>
          <a:bodyPr>
            <a:normAutofit/>
          </a:bodyPr>
          <a:lstStyle/>
          <a:p>
            <a:pPr>
              <a:defRPr/>
            </a:pPr>
            <a:fld id="{C40F9939-C295-4533-AA05-13236FA4ECA2}" type="slidenum">
              <a:rPr lang="en-US" smtClean="0"/>
              <a:pPr>
                <a:defRPr/>
              </a:pPr>
              <a:t>3</a:t>
            </a:fld>
            <a:endParaRPr lang="en-US"/>
          </a:p>
        </p:txBody>
      </p:sp>
    </p:spTree>
    <p:extLst>
      <p:ext uri="{BB962C8B-B14F-4D97-AF65-F5344CB8AC3E}">
        <p14:creationId xmlns="" xmlns:p14="http://schemas.microsoft.com/office/powerpoint/2010/main" val="8745706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3568" y="620688"/>
            <a:ext cx="8153400" cy="990600"/>
          </a:xfrm>
        </p:spPr>
        <p:txBody>
          <a:bodyPr>
            <a:normAutofit fontScale="90000"/>
          </a:bodyPr>
          <a:lstStyle/>
          <a:p>
            <a:pPr algn="ctr"/>
            <a:r>
              <a:rPr lang="en-US" sz="2400" b="1" dirty="0" smtClean="0">
                <a:solidFill>
                  <a:schemeClr val="accent1">
                    <a:lumMod val="75000"/>
                  </a:schemeClr>
                </a:solidFill>
                <a:latin typeface="Arial" charset="0"/>
                <a:cs typeface="Arial" charset="0"/>
              </a:rPr>
              <a:t>Environmental justifications for an energy</a:t>
            </a:r>
            <a:br>
              <a:rPr lang="en-US" sz="2400" b="1" dirty="0" smtClean="0">
                <a:solidFill>
                  <a:schemeClr val="accent1">
                    <a:lumMod val="75000"/>
                  </a:schemeClr>
                </a:solidFill>
                <a:latin typeface="Arial" charset="0"/>
                <a:cs typeface="Arial" charset="0"/>
              </a:rPr>
            </a:br>
            <a:r>
              <a:rPr lang="en-US" sz="2400" b="1" dirty="0" smtClean="0">
                <a:solidFill>
                  <a:schemeClr val="accent1">
                    <a:lumMod val="75000"/>
                  </a:schemeClr>
                </a:solidFill>
                <a:latin typeface="Arial" charset="0"/>
                <a:cs typeface="Arial" charset="0"/>
              </a:rPr>
              <a:t> conservation law: </a:t>
            </a:r>
            <a:br>
              <a:rPr lang="en-US" sz="2400" b="1" dirty="0" smtClean="0">
                <a:solidFill>
                  <a:schemeClr val="accent1">
                    <a:lumMod val="75000"/>
                  </a:schemeClr>
                </a:solidFill>
                <a:latin typeface="Arial" charset="0"/>
                <a:cs typeface="Arial" charset="0"/>
              </a:rPr>
            </a:br>
            <a:endParaRPr lang="en-US" sz="2400" b="1" dirty="0" smtClean="0">
              <a:solidFill>
                <a:schemeClr val="accent1">
                  <a:lumMod val="75000"/>
                </a:schemeClr>
              </a:solidFill>
              <a:latin typeface="Arial" charset="0"/>
              <a:cs typeface="Arial" charset="0"/>
            </a:endParaRPr>
          </a:p>
        </p:txBody>
      </p:sp>
      <p:sp>
        <p:nvSpPr>
          <p:cNvPr id="12291" name="Content Placeholder 2"/>
          <p:cNvSpPr>
            <a:spLocks noGrp="1"/>
          </p:cNvSpPr>
          <p:nvPr>
            <p:ph sz="quarter" idx="1"/>
          </p:nvPr>
        </p:nvSpPr>
        <p:spPr>
          <a:xfrm>
            <a:off x="336550" y="1895475"/>
            <a:ext cx="8429625" cy="4200525"/>
          </a:xfrm>
        </p:spPr>
        <p:txBody>
          <a:bodyPr/>
          <a:lstStyle/>
          <a:p>
            <a:pPr eaLnBrk="1" hangingPunct="1">
              <a:lnSpc>
                <a:spcPct val="150000"/>
              </a:lnSpc>
              <a:buClr>
                <a:srgbClr val="000099"/>
              </a:buClr>
              <a:buFont typeface="Wingdings" pitchFamily="2" charset="2"/>
              <a:buNone/>
            </a:pPr>
            <a:r>
              <a:rPr lang="mn-MN" sz="2000" b="1" dirty="0" smtClean="0">
                <a:solidFill>
                  <a:srgbClr val="003399"/>
                </a:solidFill>
                <a:latin typeface="Arial" charset="0"/>
                <a:cs typeface="Arial" charset="0"/>
              </a:rPr>
              <a:t>		-  </a:t>
            </a:r>
            <a:r>
              <a:rPr lang="en-US" sz="2000" b="1" dirty="0" smtClean="0">
                <a:solidFill>
                  <a:srgbClr val="003399"/>
                </a:solidFill>
                <a:latin typeface="Arial" charset="0"/>
                <a:cs typeface="Arial" charset="0"/>
              </a:rPr>
              <a:t>Climate change</a:t>
            </a:r>
            <a:r>
              <a:rPr lang="mn-MN" sz="2000" b="1" dirty="0" smtClean="0">
                <a:solidFill>
                  <a:srgbClr val="003399"/>
                </a:solidFill>
                <a:latin typeface="Arial" charset="0"/>
                <a:cs typeface="Arial" charset="0"/>
              </a:rPr>
              <a:t>, </a:t>
            </a:r>
          </a:p>
          <a:p>
            <a:pPr eaLnBrk="1" hangingPunct="1">
              <a:lnSpc>
                <a:spcPct val="150000"/>
              </a:lnSpc>
              <a:buClr>
                <a:srgbClr val="000099"/>
              </a:buClr>
              <a:buFont typeface="Wingdings" pitchFamily="2" charset="2"/>
              <a:buNone/>
            </a:pPr>
            <a:r>
              <a:rPr lang="mn-MN" sz="2000" b="1" dirty="0" smtClean="0">
                <a:solidFill>
                  <a:srgbClr val="003399"/>
                </a:solidFill>
                <a:latin typeface="Arial" charset="0"/>
                <a:cs typeface="Arial" charset="0"/>
              </a:rPr>
              <a:t>		-  </a:t>
            </a:r>
            <a:r>
              <a:rPr lang="en-US" sz="2000" b="1" dirty="0" smtClean="0">
                <a:solidFill>
                  <a:srgbClr val="003399"/>
                </a:solidFill>
                <a:latin typeface="Arial" charset="0"/>
                <a:cs typeface="Arial" charset="0"/>
              </a:rPr>
              <a:t>Emission reduction - </a:t>
            </a:r>
            <a:r>
              <a:rPr lang="mn-MN" sz="2000" b="1" dirty="0" smtClean="0">
                <a:solidFill>
                  <a:srgbClr val="003399"/>
                </a:solidFill>
                <a:latin typeface="Arial" charset="0"/>
                <a:cs typeface="Arial" charset="0"/>
              </a:rPr>
              <a:t>СО</a:t>
            </a:r>
            <a:r>
              <a:rPr lang="mn-MN" sz="2000" b="1" baseline="-25000" dirty="0" smtClean="0">
                <a:solidFill>
                  <a:srgbClr val="003399"/>
                </a:solidFill>
                <a:latin typeface="Arial" charset="0"/>
                <a:cs typeface="Arial" charset="0"/>
              </a:rPr>
              <a:t>2</a:t>
            </a:r>
            <a:r>
              <a:rPr lang="mn-MN" sz="2000" b="1" dirty="0" smtClean="0">
                <a:solidFill>
                  <a:srgbClr val="003399"/>
                </a:solidFill>
                <a:latin typeface="Arial" charset="0"/>
                <a:cs typeface="Arial" charset="0"/>
              </a:rPr>
              <a:t> </a:t>
            </a:r>
          </a:p>
          <a:p>
            <a:pPr>
              <a:lnSpc>
                <a:spcPct val="150000"/>
              </a:lnSpc>
              <a:buClr>
                <a:srgbClr val="000099"/>
              </a:buClr>
              <a:buNone/>
            </a:pPr>
            <a:r>
              <a:rPr lang="mn-MN" sz="2000" b="1" dirty="0" smtClean="0">
                <a:solidFill>
                  <a:srgbClr val="003399"/>
                </a:solidFill>
                <a:latin typeface="Arial" charset="0"/>
                <a:cs typeface="Arial" charset="0"/>
              </a:rPr>
              <a:t>		- </a:t>
            </a:r>
            <a:r>
              <a:rPr lang="en-US" sz="2000" b="1" dirty="0" smtClean="0">
                <a:solidFill>
                  <a:srgbClr val="003399"/>
                </a:solidFill>
                <a:latin typeface="Arial" charset="0"/>
                <a:cs typeface="Arial" charset="0"/>
              </a:rPr>
              <a:t> Increase renewable energy penetration in energy system 	 	   of Mongolia </a:t>
            </a:r>
          </a:p>
          <a:p>
            <a:pPr eaLnBrk="1" hangingPunct="1">
              <a:lnSpc>
                <a:spcPct val="150000"/>
              </a:lnSpc>
              <a:buClr>
                <a:srgbClr val="000099"/>
              </a:buClr>
              <a:buFont typeface="Wingdings" pitchFamily="2" charset="2"/>
              <a:buNone/>
            </a:pPr>
            <a:r>
              <a:rPr lang="mn-MN" sz="2000" b="1" dirty="0" smtClean="0">
                <a:solidFill>
                  <a:srgbClr val="003399"/>
                </a:solidFill>
                <a:latin typeface="Arial" charset="0"/>
                <a:cs typeface="Arial" charset="0"/>
              </a:rPr>
              <a:t>		-  </a:t>
            </a:r>
            <a:r>
              <a:rPr lang="en-US" sz="2000" b="1" dirty="0" smtClean="0">
                <a:solidFill>
                  <a:srgbClr val="003399"/>
                </a:solidFill>
                <a:latin typeface="Arial" charset="0"/>
                <a:cs typeface="Arial" charset="0"/>
              </a:rPr>
              <a:t>Clean Development Management</a:t>
            </a:r>
            <a:r>
              <a:rPr lang="mn-MN" sz="2000" b="1" dirty="0" smtClean="0">
                <a:solidFill>
                  <a:srgbClr val="003399"/>
                </a:solidFill>
                <a:latin typeface="Arial" charset="0"/>
                <a:cs typeface="Arial" charset="0"/>
              </a:rPr>
              <a:t> </a:t>
            </a:r>
            <a:r>
              <a:rPr lang="en-US" sz="2000" b="1" dirty="0" smtClean="0">
                <a:solidFill>
                  <a:srgbClr val="003399"/>
                </a:solidFill>
                <a:latin typeface="Arial" charset="0"/>
                <a:cs typeface="Arial" charset="0"/>
              </a:rPr>
              <a:t>(CDM)</a:t>
            </a:r>
          </a:p>
          <a:p>
            <a:pPr>
              <a:lnSpc>
                <a:spcPct val="150000"/>
              </a:lnSpc>
              <a:buClr>
                <a:srgbClr val="000099"/>
              </a:buClr>
              <a:buNone/>
            </a:pPr>
            <a:r>
              <a:rPr lang="en-US" sz="2000" b="1" dirty="0" smtClean="0">
                <a:solidFill>
                  <a:srgbClr val="003399"/>
                </a:solidFill>
                <a:latin typeface="Arial" charset="0"/>
                <a:cs typeface="Arial" charset="0"/>
              </a:rPr>
              <a:t>		-  Bilateral Offset Credit Mechanism (BOCM)</a:t>
            </a:r>
            <a:endParaRPr lang="mn-MN" sz="2000" b="1" dirty="0" smtClean="0">
              <a:solidFill>
                <a:srgbClr val="003399"/>
              </a:solidFill>
              <a:latin typeface="Arial" charset="0"/>
              <a:cs typeface="Arial" charset="0"/>
            </a:endParaRPr>
          </a:p>
          <a:p>
            <a:pPr eaLnBrk="1" hangingPunct="1">
              <a:buClr>
                <a:srgbClr val="000099"/>
              </a:buClr>
              <a:buFont typeface="Wingdings" pitchFamily="2" charset="2"/>
              <a:buChar char="Ø"/>
            </a:pPr>
            <a:endParaRPr lang="mn-MN" sz="2000" b="1" dirty="0" smtClean="0">
              <a:solidFill>
                <a:srgbClr val="003399"/>
              </a:solidFill>
              <a:latin typeface="Arial" charset="0"/>
              <a:cs typeface="Arial" charset="0"/>
            </a:endParaRPr>
          </a:p>
          <a:p>
            <a:pPr eaLnBrk="1" hangingPunct="1">
              <a:buClr>
                <a:srgbClr val="000099"/>
              </a:buClr>
              <a:buFont typeface="Wingdings" pitchFamily="2" charset="2"/>
              <a:buChar char="Ø"/>
            </a:pPr>
            <a:endParaRPr lang="en-US" sz="2000" b="1" dirty="0" smtClean="0">
              <a:solidFill>
                <a:srgbClr val="003399"/>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E631CFF9-3207-40E2-8DB4-EFBFEDD43EB9}" type="slidenum">
              <a:rPr lang="en-US" smtClean="0"/>
              <a:pPr>
                <a:defRPr/>
              </a:pPr>
              <a:t>4</a:t>
            </a:fld>
            <a:endParaRPr lang="en-US"/>
          </a:p>
        </p:txBody>
      </p:sp>
    </p:spTree>
    <p:extLst>
      <p:ext uri="{BB962C8B-B14F-4D97-AF65-F5344CB8AC3E}">
        <p14:creationId xmlns="" xmlns:p14="http://schemas.microsoft.com/office/powerpoint/2010/main" val="189632146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1560" y="764704"/>
            <a:ext cx="8153400" cy="990600"/>
          </a:xfrm>
        </p:spPr>
        <p:txBody>
          <a:bodyPr>
            <a:normAutofit/>
          </a:bodyPr>
          <a:lstStyle/>
          <a:p>
            <a:pPr algn="ctr"/>
            <a:r>
              <a:rPr lang="en-US" sz="2400" b="1" dirty="0" smtClean="0">
                <a:solidFill>
                  <a:schemeClr val="accent1">
                    <a:lumMod val="75000"/>
                  </a:schemeClr>
                </a:solidFill>
                <a:latin typeface="Arial" charset="0"/>
                <a:cs typeface="Arial" charset="0"/>
              </a:rPr>
              <a:t>Public and social justifications for an energy</a:t>
            </a:r>
            <a:br>
              <a:rPr lang="en-US" sz="2400" b="1" dirty="0" smtClean="0">
                <a:solidFill>
                  <a:schemeClr val="accent1">
                    <a:lumMod val="75000"/>
                  </a:schemeClr>
                </a:solidFill>
                <a:latin typeface="Arial" charset="0"/>
                <a:cs typeface="Arial" charset="0"/>
              </a:rPr>
            </a:br>
            <a:r>
              <a:rPr lang="en-US" sz="2400" b="1" dirty="0" smtClean="0">
                <a:solidFill>
                  <a:schemeClr val="accent1">
                    <a:lumMod val="75000"/>
                  </a:schemeClr>
                </a:solidFill>
                <a:latin typeface="Arial" charset="0"/>
                <a:cs typeface="Arial" charset="0"/>
              </a:rPr>
              <a:t> conservation law:</a:t>
            </a:r>
          </a:p>
        </p:txBody>
      </p:sp>
      <p:sp>
        <p:nvSpPr>
          <p:cNvPr id="13315" name="Content Placeholder 2"/>
          <p:cNvSpPr>
            <a:spLocks noGrp="1"/>
          </p:cNvSpPr>
          <p:nvPr>
            <p:ph sz="quarter" idx="1"/>
          </p:nvPr>
        </p:nvSpPr>
        <p:spPr>
          <a:xfrm>
            <a:off x="612775" y="2151063"/>
            <a:ext cx="8153400" cy="3760787"/>
          </a:xfrm>
        </p:spPr>
        <p:txBody>
          <a:bodyPr>
            <a:normAutofit/>
          </a:bodyPr>
          <a:lstStyle/>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Integrated state policy on energy conservation</a:t>
            </a:r>
            <a:r>
              <a:rPr lang="mn-MN" sz="2000" b="1" dirty="0" smtClean="0">
                <a:solidFill>
                  <a:srgbClr val="003399"/>
                </a:solidFill>
                <a:latin typeface="Arial" charset="0"/>
                <a:cs typeface="Arial" charset="0"/>
              </a:rPr>
              <a:t>,</a:t>
            </a:r>
            <a:endParaRPr lang="en-US" sz="2000" b="1" dirty="0" smtClean="0">
              <a:solidFill>
                <a:srgbClr val="003399"/>
              </a:solidFill>
              <a:latin typeface="Arial" charset="0"/>
              <a:cs typeface="Arial" charset="0"/>
            </a:endParaRP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Innovation to promote a know- how based economy, </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Increase the number of employment opportunities,	</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Capacity building - arrange and organize training of personnel and specialists in the techniques for efficient use of energy and its conservation; 	</a:t>
            </a:r>
          </a:p>
          <a:p>
            <a:pPr>
              <a:lnSpc>
                <a:spcPct val="150000"/>
              </a:lnSpc>
              <a:buClr>
                <a:srgbClr val="003399"/>
              </a:buClr>
              <a:buSzPct val="100000"/>
              <a:buFont typeface="Wingdings" pitchFamily="2" charset="2"/>
              <a:buChar char="Ø"/>
            </a:pPr>
            <a:endParaRPr lang="en-US" sz="2000" b="1" dirty="0" smtClean="0">
              <a:solidFill>
                <a:srgbClr val="003399"/>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75E2737D-D596-46D2-874F-2E16C728FE25}" type="slidenum">
              <a:rPr lang="en-US" smtClean="0"/>
              <a:pPr>
                <a:defRPr/>
              </a:pPr>
              <a:t>5</a:t>
            </a:fld>
            <a:endParaRPr lang="en-US"/>
          </a:p>
        </p:txBody>
      </p:sp>
    </p:spTree>
    <p:extLst>
      <p:ext uri="{BB962C8B-B14F-4D97-AF65-F5344CB8AC3E}">
        <p14:creationId xmlns="" xmlns:p14="http://schemas.microsoft.com/office/powerpoint/2010/main" val="1387967641"/>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3568" y="764704"/>
            <a:ext cx="8153400" cy="990600"/>
          </a:xfrm>
        </p:spPr>
        <p:txBody>
          <a:bodyPr/>
          <a:lstStyle/>
          <a:p>
            <a:pPr algn="ctr"/>
            <a:r>
              <a:rPr lang="en-US" sz="2400" b="1" dirty="0" smtClean="0">
                <a:solidFill>
                  <a:schemeClr val="accent1">
                    <a:lumMod val="75000"/>
                  </a:schemeClr>
                </a:solidFill>
                <a:latin typeface="Arial" charset="0"/>
                <a:cs typeface="Arial" charset="0"/>
              </a:rPr>
              <a:t>Specific characteristics of the energy conservation</a:t>
            </a:r>
            <a:r>
              <a:rPr lang="mn-MN" sz="2400" b="1" dirty="0" smtClean="0">
                <a:solidFill>
                  <a:schemeClr val="accent1">
                    <a:lumMod val="75000"/>
                  </a:schemeClr>
                </a:solidFill>
                <a:latin typeface="Arial" charset="0"/>
                <a:cs typeface="Arial" charset="0"/>
              </a:rPr>
              <a:t>:</a:t>
            </a:r>
            <a:endParaRPr lang="en-US" sz="2400" b="1" dirty="0" smtClean="0">
              <a:solidFill>
                <a:schemeClr val="accent1">
                  <a:lumMod val="75000"/>
                </a:schemeClr>
              </a:solidFill>
              <a:latin typeface="Arial" charset="0"/>
              <a:cs typeface="Arial" charset="0"/>
            </a:endParaRPr>
          </a:p>
        </p:txBody>
      </p:sp>
      <p:sp>
        <p:nvSpPr>
          <p:cNvPr id="14339" name="Content Placeholder 2"/>
          <p:cNvSpPr>
            <a:spLocks noGrp="1"/>
          </p:cNvSpPr>
          <p:nvPr>
            <p:ph sz="quarter" idx="1"/>
          </p:nvPr>
        </p:nvSpPr>
        <p:spPr>
          <a:xfrm>
            <a:off x="755576" y="2492896"/>
            <a:ext cx="8010599" cy="3418954"/>
          </a:xfrm>
        </p:spPr>
        <p:txBody>
          <a:bodyPr/>
          <a:lstStyle/>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Consumer’s willingness and economical criteria are key factors for energy efficient investments</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Various  supportive policies and regulations including tax and rebate preferences </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New business opportunities for experienced organizations and specialists</a:t>
            </a:r>
            <a:endParaRPr lang="mn-MN" sz="2000" b="1" dirty="0" smtClean="0">
              <a:solidFill>
                <a:srgbClr val="003399"/>
              </a:solidFill>
              <a:latin typeface="Arial" charset="0"/>
              <a:cs typeface="Arial" charset="0"/>
            </a:endParaRPr>
          </a:p>
          <a:p>
            <a:pPr eaLnBrk="1" hangingPunct="1">
              <a:buClr>
                <a:srgbClr val="003399"/>
              </a:buClr>
              <a:buSzPct val="100000"/>
              <a:buFont typeface="Wingdings" pitchFamily="2" charset="2"/>
              <a:buNone/>
            </a:pPr>
            <a:r>
              <a:rPr lang="mn-MN" sz="2000" b="1" dirty="0" smtClean="0">
                <a:solidFill>
                  <a:srgbClr val="003399"/>
                </a:solidFill>
                <a:latin typeface="Arial" charset="0"/>
                <a:cs typeface="Arial" charset="0"/>
              </a:rPr>
              <a:t>  </a:t>
            </a:r>
          </a:p>
          <a:p>
            <a:pPr eaLnBrk="1" hangingPunct="1">
              <a:buClr>
                <a:srgbClr val="003399"/>
              </a:buClr>
              <a:buSzPct val="100000"/>
              <a:buFont typeface="Wingdings" pitchFamily="2" charset="2"/>
              <a:buChar char="Ø"/>
            </a:pPr>
            <a:endParaRPr lang="en-US" sz="2000" b="1" dirty="0" smtClean="0">
              <a:solidFill>
                <a:srgbClr val="003399"/>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DF36A44E-C417-440E-AF86-A5C04794B179}" type="slidenum">
              <a:rPr lang="en-US" smtClean="0"/>
              <a:pPr>
                <a:defRPr/>
              </a:pPr>
              <a:t>6</a:t>
            </a:fld>
            <a:endParaRPr lang="en-US"/>
          </a:p>
        </p:txBody>
      </p:sp>
    </p:spTree>
    <p:extLst>
      <p:ext uri="{BB962C8B-B14F-4D97-AF65-F5344CB8AC3E}">
        <p14:creationId xmlns="" xmlns:p14="http://schemas.microsoft.com/office/powerpoint/2010/main" val="23816555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39552" y="764704"/>
            <a:ext cx="8153400" cy="990600"/>
          </a:xfrm>
        </p:spPr>
        <p:txBody>
          <a:bodyPr>
            <a:normAutofit/>
          </a:bodyPr>
          <a:lstStyle/>
          <a:p>
            <a:pPr algn="ctr" eaLnBrk="1" hangingPunct="1"/>
            <a:r>
              <a:rPr lang="en-US" sz="2400" b="1" dirty="0" smtClean="0">
                <a:solidFill>
                  <a:schemeClr val="accent1">
                    <a:lumMod val="75000"/>
                  </a:schemeClr>
                </a:solidFill>
                <a:latin typeface="Arial" charset="0"/>
                <a:cs typeface="Arial" charset="0"/>
              </a:rPr>
              <a:t>Opportunities to conserve energy</a:t>
            </a:r>
            <a:br>
              <a:rPr lang="en-US" sz="2400" b="1" dirty="0" smtClean="0">
                <a:solidFill>
                  <a:schemeClr val="accent1">
                    <a:lumMod val="75000"/>
                  </a:schemeClr>
                </a:solidFill>
                <a:latin typeface="Arial" charset="0"/>
                <a:cs typeface="Arial" charset="0"/>
              </a:rPr>
            </a:br>
            <a:endParaRPr lang="en-US" sz="2400" b="1" dirty="0" smtClean="0">
              <a:solidFill>
                <a:schemeClr val="accent1">
                  <a:lumMod val="75000"/>
                </a:schemeClr>
              </a:solidFill>
              <a:latin typeface="Arial" charset="0"/>
              <a:cs typeface="Arial" charset="0"/>
            </a:endParaRPr>
          </a:p>
        </p:txBody>
      </p:sp>
      <p:sp>
        <p:nvSpPr>
          <p:cNvPr id="11267" name="Content Placeholder 2"/>
          <p:cNvSpPr>
            <a:spLocks noGrp="1"/>
          </p:cNvSpPr>
          <p:nvPr>
            <p:ph sz="quarter" idx="1"/>
          </p:nvPr>
        </p:nvSpPr>
        <p:spPr>
          <a:xfrm>
            <a:off x="884238" y="1931988"/>
            <a:ext cx="7881937" cy="3979862"/>
          </a:xfrm>
        </p:spPr>
        <p:txBody>
          <a:bodyPr>
            <a:normAutofit/>
          </a:bodyPr>
          <a:lstStyle/>
          <a:p>
            <a:pPr eaLnBrk="1" hangingPunct="1">
              <a:buClr>
                <a:srgbClr val="003399"/>
              </a:buClr>
              <a:buSzPct val="100000"/>
              <a:buFont typeface="Wingdings" pitchFamily="2" charset="2"/>
              <a:buNone/>
              <a:defRPr/>
            </a:pPr>
            <a:r>
              <a:rPr lang="mn-MN" sz="2000" b="1" dirty="0" smtClean="0">
                <a:solidFill>
                  <a:srgbClr val="003399"/>
                </a:solidFill>
                <a:latin typeface="Arial" charset="0"/>
                <a:cs typeface="Arial" charset="0"/>
              </a:rPr>
              <a:t> </a:t>
            </a:r>
          </a:p>
          <a:p>
            <a:pPr algn="ctr" eaLnBrk="1" hangingPunct="1">
              <a:buClr>
                <a:srgbClr val="003399"/>
              </a:buClr>
              <a:buSzPct val="100000"/>
              <a:buFont typeface="Wingdings" pitchFamily="2" charset="2"/>
              <a:buNone/>
              <a:defRPr/>
            </a:pPr>
            <a:r>
              <a:rPr lang="mn-MN" sz="2000" b="1" dirty="0" smtClean="0">
                <a:solidFill>
                  <a:srgbClr val="003399"/>
                </a:solidFill>
                <a:latin typeface="Arial" charset="0"/>
                <a:cs typeface="Arial" charset="0"/>
              </a:rPr>
              <a:t>	</a:t>
            </a:r>
            <a:r>
              <a:rPr lang="en-US" sz="2000" b="1" i="1" dirty="0" smtClean="0">
                <a:solidFill>
                  <a:schemeClr val="accent2">
                    <a:lumMod val="75000"/>
                  </a:schemeClr>
                </a:solidFill>
                <a:latin typeface="Arial" charset="0"/>
                <a:cs typeface="Arial" charset="0"/>
              </a:rPr>
              <a:t>The energy conservation is not aiming at limiting the consumption. Energy conservation means providing it efficiently.</a:t>
            </a:r>
          </a:p>
          <a:p>
            <a:pPr eaLnBrk="1" hangingPunct="1">
              <a:buClr>
                <a:srgbClr val="003399"/>
              </a:buClr>
              <a:buSzPct val="100000"/>
              <a:buFont typeface="Wingdings" pitchFamily="2" charset="2"/>
              <a:buNone/>
              <a:defRPr/>
            </a:pPr>
            <a:endParaRPr lang="mn-MN" sz="2000" b="1" dirty="0" smtClean="0">
              <a:solidFill>
                <a:srgbClr val="003399"/>
              </a:solidFill>
              <a:latin typeface="Arial" charset="0"/>
              <a:cs typeface="Arial" charset="0"/>
            </a:endParaRPr>
          </a:p>
          <a:p>
            <a:pPr>
              <a:buClr>
                <a:srgbClr val="003399"/>
              </a:buClr>
              <a:buSzPct val="100000"/>
              <a:buFont typeface="Wingdings" pitchFamily="2" charset="2"/>
              <a:buChar char="Ø"/>
              <a:defRPr/>
            </a:pPr>
            <a:r>
              <a:rPr lang="mn-MN" sz="2000" b="1" dirty="0" smtClean="0">
                <a:solidFill>
                  <a:srgbClr val="003399"/>
                </a:solidFill>
                <a:latin typeface="Arial" charset="0"/>
                <a:cs typeface="Arial" charset="0"/>
              </a:rPr>
              <a:t> </a:t>
            </a:r>
            <a:r>
              <a:rPr lang="en-US" sz="2000" b="1" dirty="0" smtClean="0">
                <a:solidFill>
                  <a:srgbClr val="003399"/>
                </a:solidFill>
                <a:latin typeface="Arial" charset="0"/>
                <a:cs typeface="Arial" charset="0"/>
              </a:rPr>
              <a:t>Concept for the activities of all level of the institutional organizations and consumers the related with energy conservation</a:t>
            </a:r>
            <a:endParaRPr lang="mn-MN" sz="2000" b="1" dirty="0" smtClean="0">
              <a:solidFill>
                <a:srgbClr val="003399"/>
              </a:solidFill>
              <a:latin typeface="Arial" charset="0"/>
              <a:cs typeface="Arial" charset="0"/>
            </a:endParaRPr>
          </a:p>
          <a:p>
            <a:pPr>
              <a:buClr>
                <a:srgbClr val="003399"/>
              </a:buClr>
              <a:buSzPct val="100000"/>
              <a:buFont typeface="Wingdings" pitchFamily="2" charset="2"/>
              <a:buChar char="Ø"/>
              <a:defRPr/>
            </a:pPr>
            <a:endParaRPr lang="en-US" sz="2000" b="1" dirty="0" smtClean="0">
              <a:solidFill>
                <a:srgbClr val="003399"/>
              </a:solidFill>
              <a:latin typeface="Arial" charset="0"/>
              <a:cs typeface="Arial" charset="0"/>
            </a:endParaRPr>
          </a:p>
          <a:p>
            <a:pPr>
              <a:buClr>
                <a:srgbClr val="003399"/>
              </a:buClr>
              <a:buSzPct val="100000"/>
              <a:buFont typeface="Wingdings" pitchFamily="2" charset="2"/>
              <a:buChar char="Ø"/>
              <a:defRPr/>
            </a:pPr>
            <a:r>
              <a:rPr lang="en-US" sz="2000" b="1" dirty="0" smtClean="0">
                <a:solidFill>
                  <a:srgbClr val="003399"/>
                </a:solidFill>
                <a:latin typeface="Arial" charset="0"/>
                <a:cs typeface="Arial" charset="0"/>
              </a:rPr>
              <a:t>Using high technology and modern equipments to promote research and development in the field of energy conservation; </a:t>
            </a:r>
          </a:p>
          <a:p>
            <a:pPr eaLnBrk="1" hangingPunct="1">
              <a:buClr>
                <a:srgbClr val="003399"/>
              </a:buClr>
              <a:buSzPct val="100000"/>
              <a:buFont typeface="Wingdings" pitchFamily="2" charset="2"/>
              <a:buChar char="Ø"/>
              <a:defRPr/>
            </a:pPr>
            <a:endParaRPr lang="en-US" sz="2000" b="1" dirty="0" smtClean="0">
              <a:solidFill>
                <a:srgbClr val="003399"/>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0A6EDB30-ED8B-4AC8-876E-C762F1779572}" type="slidenum">
              <a:rPr lang="en-US" smtClean="0"/>
              <a:pPr>
                <a:defRPr/>
              </a:pPr>
              <a:t>7</a:t>
            </a:fld>
            <a:endParaRPr lang="en-US"/>
          </a:p>
        </p:txBody>
      </p:sp>
    </p:spTree>
    <p:extLst>
      <p:ext uri="{BB962C8B-B14F-4D97-AF65-F5344CB8AC3E}">
        <p14:creationId xmlns="" xmlns:p14="http://schemas.microsoft.com/office/powerpoint/2010/main" val="61539832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39552" y="908720"/>
            <a:ext cx="8153400" cy="990600"/>
          </a:xfrm>
        </p:spPr>
        <p:txBody>
          <a:bodyPr>
            <a:normAutofit/>
          </a:bodyPr>
          <a:lstStyle/>
          <a:p>
            <a:pPr algn="ctr" eaLnBrk="1" hangingPunct="1"/>
            <a:r>
              <a:rPr lang="en-US" sz="2400" b="1" dirty="0" smtClean="0">
                <a:solidFill>
                  <a:schemeClr val="accent1">
                    <a:lumMod val="75000"/>
                  </a:schemeClr>
                </a:solidFill>
                <a:latin typeface="Arial" charset="0"/>
                <a:cs typeface="Arial" charset="0"/>
              </a:rPr>
              <a:t>Implementation of the Energy Conservation Law </a:t>
            </a:r>
            <a:r>
              <a:rPr lang="mn-MN" sz="2400" b="1" dirty="0" smtClean="0">
                <a:solidFill>
                  <a:schemeClr val="accent1">
                    <a:lumMod val="75000"/>
                  </a:schemeClr>
                </a:solidFill>
                <a:latin typeface="Arial" charset="0"/>
                <a:cs typeface="Arial" charset="0"/>
              </a:rPr>
              <a:t> </a:t>
            </a:r>
            <a:endParaRPr lang="en-US" sz="2400" b="1" dirty="0" smtClean="0">
              <a:solidFill>
                <a:schemeClr val="accent1">
                  <a:lumMod val="75000"/>
                </a:schemeClr>
              </a:solidFill>
              <a:latin typeface="Arial" charset="0"/>
              <a:cs typeface="Arial" charset="0"/>
            </a:endParaRPr>
          </a:p>
        </p:txBody>
      </p:sp>
      <p:sp>
        <p:nvSpPr>
          <p:cNvPr id="16387" name="Content Placeholder 2"/>
          <p:cNvSpPr>
            <a:spLocks noGrp="1"/>
          </p:cNvSpPr>
          <p:nvPr>
            <p:ph sz="quarter" idx="1"/>
          </p:nvPr>
        </p:nvSpPr>
        <p:spPr>
          <a:xfrm>
            <a:off x="957263" y="2564904"/>
            <a:ext cx="7808912" cy="3346946"/>
          </a:xfrm>
        </p:spPr>
        <p:txBody>
          <a:bodyPr>
            <a:normAutofit/>
          </a:bodyPr>
          <a:lstStyle/>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Advice of energy auditing</a:t>
            </a:r>
            <a:r>
              <a:rPr lang="mn-MN" sz="2000" b="1" dirty="0" smtClean="0">
                <a:solidFill>
                  <a:srgbClr val="003399"/>
                </a:solidFill>
                <a:latin typeface="Arial" charset="0"/>
                <a:cs typeface="Arial" charset="0"/>
              </a:rPr>
              <a:t>,</a:t>
            </a:r>
          </a:p>
          <a:p>
            <a:pPr eaLnBrk="1" hangingPunct="1">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Introduction of energy managers</a:t>
            </a:r>
            <a:r>
              <a:rPr lang="mn-MN" sz="2000" b="1" dirty="0" smtClean="0">
                <a:solidFill>
                  <a:srgbClr val="003399"/>
                </a:solidFill>
                <a:latin typeface="Arial" charset="0"/>
                <a:cs typeface="Arial" charset="0"/>
              </a:rPr>
              <a:t>,</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Energy conservation building codes; </a:t>
            </a:r>
          </a:p>
          <a:p>
            <a:pPr>
              <a:lnSpc>
                <a:spcPct val="150000"/>
              </a:lnSpc>
              <a:buClr>
                <a:srgbClr val="003399"/>
              </a:buClr>
              <a:buSzPct val="100000"/>
              <a:buFont typeface="Wingdings" pitchFamily="2" charset="2"/>
              <a:buChar char="Ø"/>
            </a:pPr>
            <a:r>
              <a:rPr lang="en-US" sz="2000" b="1" dirty="0" smtClean="0">
                <a:solidFill>
                  <a:srgbClr val="003399"/>
                </a:solidFill>
                <a:latin typeface="Arial" charset="0"/>
                <a:cs typeface="Arial" charset="0"/>
              </a:rPr>
              <a:t>To create integrated database for the annual report, information and promotion of the energy usage and its conservation.</a:t>
            </a:r>
            <a:r>
              <a:rPr lang="mn-MN" sz="2000" b="1" dirty="0" smtClean="0">
                <a:solidFill>
                  <a:srgbClr val="003399"/>
                </a:solidFill>
                <a:latin typeface="Arial" charset="0"/>
                <a:cs typeface="Arial" charset="0"/>
              </a:rPr>
              <a:t>  </a:t>
            </a:r>
          </a:p>
          <a:p>
            <a:pPr eaLnBrk="1" hangingPunct="1">
              <a:buClr>
                <a:srgbClr val="003399"/>
              </a:buClr>
              <a:buSzPct val="100000"/>
              <a:buFont typeface="Wingdings" pitchFamily="2" charset="2"/>
              <a:buChar char="Ø"/>
            </a:pPr>
            <a:endParaRPr lang="en-US" sz="2000" b="1" dirty="0" smtClean="0">
              <a:solidFill>
                <a:srgbClr val="003399"/>
              </a:solidFill>
              <a:latin typeface="Arial" charset="0"/>
              <a:cs typeface="Arial" charset="0"/>
            </a:endParaRPr>
          </a:p>
        </p:txBody>
      </p:sp>
      <p:sp>
        <p:nvSpPr>
          <p:cNvPr id="4" name="Slide Number Placeholder 3"/>
          <p:cNvSpPr>
            <a:spLocks noGrp="1"/>
          </p:cNvSpPr>
          <p:nvPr>
            <p:ph type="sldNum" sz="quarter" idx="12"/>
          </p:nvPr>
        </p:nvSpPr>
        <p:spPr/>
        <p:txBody>
          <a:bodyPr>
            <a:normAutofit/>
          </a:bodyPr>
          <a:lstStyle/>
          <a:p>
            <a:pPr>
              <a:defRPr/>
            </a:pPr>
            <a:fld id="{E1C156AA-452D-478D-A65A-B3BCB3016A38}" type="slidenum">
              <a:rPr lang="en-US" smtClean="0"/>
              <a:pPr>
                <a:defRPr/>
              </a:pPr>
              <a:t>8</a:t>
            </a:fld>
            <a:endParaRPr lang="en-US"/>
          </a:p>
        </p:txBody>
      </p:sp>
    </p:spTree>
    <p:extLst>
      <p:ext uri="{BB962C8B-B14F-4D97-AF65-F5344CB8AC3E}">
        <p14:creationId xmlns="" xmlns:p14="http://schemas.microsoft.com/office/powerpoint/2010/main" val="40407586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990600"/>
          </a:xfrm>
        </p:spPr>
        <p:txBody>
          <a:bodyPr>
            <a:normAutofit/>
          </a:bodyPr>
          <a:lstStyle/>
          <a:p>
            <a:pPr algn="ctr"/>
            <a:r>
              <a:rPr lang="en-US" sz="2400" b="1" dirty="0" smtClean="0">
                <a:solidFill>
                  <a:schemeClr val="accent1">
                    <a:lumMod val="75000"/>
                  </a:schemeClr>
                </a:solidFill>
                <a:latin typeface="Arial" pitchFamily="34" charset="0"/>
                <a:cs typeface="Arial" pitchFamily="34" charset="0"/>
              </a:rPr>
              <a:t>Draft  of Energy Conservation Act</a:t>
            </a:r>
            <a:r>
              <a:rPr lang="mn-MN" sz="2400" b="1" dirty="0" smtClean="0">
                <a:solidFill>
                  <a:schemeClr val="accent1">
                    <a:lumMod val="75000"/>
                  </a:schemeClr>
                </a:solidFill>
                <a:latin typeface="Arial" pitchFamily="34" charset="0"/>
                <a:cs typeface="Arial" pitchFamily="34" charset="0"/>
              </a:rPr>
              <a:t>:</a:t>
            </a:r>
            <a:endParaRPr lang="en-US" sz="2400" b="1" dirty="0">
              <a:solidFill>
                <a:schemeClr val="accent1">
                  <a:lumMod val="75000"/>
                </a:schemeClr>
              </a:solidFill>
              <a:latin typeface="Arial" pitchFamily="34" charset="0"/>
              <a:cs typeface="Arial" pitchFamily="34" charset="0"/>
            </a:endParaRPr>
          </a:p>
        </p:txBody>
      </p:sp>
      <p:sp>
        <p:nvSpPr>
          <p:cNvPr id="3" name="Content Placeholder 2"/>
          <p:cNvSpPr>
            <a:spLocks noGrp="1"/>
          </p:cNvSpPr>
          <p:nvPr>
            <p:ph idx="1"/>
          </p:nvPr>
        </p:nvSpPr>
        <p:spPr>
          <a:xfrm>
            <a:off x="611560" y="2348880"/>
            <a:ext cx="8075240" cy="3816424"/>
          </a:xfrm>
        </p:spPr>
        <p:txBody>
          <a:bodyPr>
            <a:normAutofit/>
          </a:bodyPr>
          <a:lstStyle/>
          <a:p>
            <a:pPr marL="0" indent="0" algn="just">
              <a:buClr>
                <a:srgbClr val="003399"/>
              </a:buClr>
              <a:buNone/>
            </a:pPr>
            <a:r>
              <a:rPr lang="mn-MN" sz="1800" b="1" dirty="0" smtClean="0">
                <a:solidFill>
                  <a:srgbClr val="003399"/>
                </a:solidFill>
                <a:latin typeface="Arial" pitchFamily="34" charset="0"/>
                <a:cs typeface="Arial" pitchFamily="34" charset="0"/>
              </a:rPr>
              <a:t>		</a:t>
            </a:r>
            <a:r>
              <a:rPr lang="en-US" sz="1800" b="1" dirty="0" smtClean="0">
                <a:solidFill>
                  <a:srgbClr val="003399"/>
                </a:solidFill>
                <a:latin typeface="Arial" pitchFamily="34" charset="0"/>
                <a:cs typeface="Arial" pitchFamily="34" charset="0"/>
              </a:rPr>
              <a:t>Focusing on consumer innovation and voluntary work, and necessary power of State to enforce efficient use of energy and its conservation, the working team has considered principal elements in the draft of the Energy Conservation Law</a:t>
            </a:r>
          </a:p>
          <a:p>
            <a:pPr marL="0" indent="0" algn="just">
              <a:buClr>
                <a:srgbClr val="003399"/>
              </a:buClr>
              <a:buNone/>
            </a:pPr>
            <a:endParaRPr lang="mn-MN" sz="1800" b="1" dirty="0" smtClean="0">
              <a:solidFill>
                <a:srgbClr val="003399"/>
              </a:solidFill>
              <a:latin typeface="Arial" pitchFamily="34" charset="0"/>
              <a:cs typeface="Arial" pitchFamily="34" charset="0"/>
            </a:endParaRPr>
          </a:p>
          <a:p>
            <a:pPr marL="0" indent="0">
              <a:buClr>
                <a:srgbClr val="003399"/>
              </a:buClr>
              <a:buNone/>
            </a:pPr>
            <a:r>
              <a:rPr lang="mn-MN" sz="1800" b="1" dirty="0" smtClean="0">
                <a:solidFill>
                  <a:srgbClr val="003399"/>
                </a:solidFill>
                <a:latin typeface="Arial" pitchFamily="34" charset="0"/>
                <a:cs typeface="Arial" pitchFamily="34" charset="0"/>
              </a:rPr>
              <a:t>	</a:t>
            </a:r>
            <a:r>
              <a:rPr lang="en-US" sz="1800" b="1" i="1" dirty="0" smtClean="0">
                <a:solidFill>
                  <a:schemeClr val="accent1">
                    <a:lumMod val="75000"/>
                  </a:schemeClr>
                </a:solidFill>
                <a:latin typeface="Arial" pitchFamily="34" charset="0"/>
                <a:cs typeface="Arial" pitchFamily="34" charset="0"/>
              </a:rPr>
              <a:t>One of this expression is:</a:t>
            </a:r>
          </a:p>
          <a:p>
            <a:pPr marL="0" indent="0">
              <a:buClr>
                <a:srgbClr val="003399"/>
              </a:buClr>
              <a:buNone/>
            </a:pPr>
            <a:r>
              <a:rPr lang="mn-MN" sz="1800" b="1" dirty="0" smtClean="0">
                <a:solidFill>
                  <a:srgbClr val="003399"/>
                </a:solidFill>
                <a:latin typeface="Arial" charset="0"/>
                <a:cs typeface="Arial" charset="0"/>
              </a:rPr>
              <a:t> 	</a:t>
            </a:r>
            <a:r>
              <a:rPr lang="en-US" sz="1800" b="1" dirty="0" smtClean="0">
                <a:solidFill>
                  <a:srgbClr val="003399"/>
                </a:solidFill>
                <a:latin typeface="Arial" charset="0"/>
                <a:cs typeface="Arial" charset="0"/>
              </a:rPr>
              <a:t>'‘Determine and designate the consumers with high energy 	consumption and intensity'' </a:t>
            </a:r>
          </a:p>
          <a:p>
            <a:pPr marL="0" indent="0">
              <a:buClr>
                <a:srgbClr val="003399"/>
              </a:buClr>
              <a:buNone/>
            </a:pPr>
            <a:endParaRPr lang="en-US" sz="1800" b="1" dirty="0" smtClean="0">
              <a:solidFill>
                <a:srgbClr val="003399"/>
              </a:solidFill>
              <a:latin typeface="Arial" charset="0"/>
              <a:cs typeface="Arial" charset="0"/>
            </a:endParaRPr>
          </a:p>
          <a:p>
            <a:pPr marL="0" indent="0">
              <a:buClr>
                <a:srgbClr val="003399"/>
              </a:buClr>
              <a:buNone/>
            </a:pPr>
            <a:endParaRPr lang="en-US" sz="1800" b="1" dirty="0">
              <a:solidFill>
                <a:srgbClr val="003399"/>
              </a:solidFill>
              <a:latin typeface="Arial" pitchFamily="34" charset="0"/>
              <a:cs typeface="Arial" pitchFamily="34" charset="0"/>
            </a:endParaRPr>
          </a:p>
        </p:txBody>
      </p:sp>
    </p:spTree>
    <p:extLst>
      <p:ext uri="{BB962C8B-B14F-4D97-AF65-F5344CB8AC3E}">
        <p14:creationId xmlns="" xmlns:p14="http://schemas.microsoft.com/office/powerpoint/2010/main" val="335381731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620</TotalTime>
  <Words>1918</Words>
  <Application>Microsoft Office PowerPoint</Application>
  <PresentationFormat>On-screen Show (4:3)</PresentationFormat>
  <Paragraphs>931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Clarity</vt:lpstr>
      <vt:lpstr>DRAFT OF ENERGY CONSERVATION LAW OF MONGOLIA  and STUDY OF THE  ELECTRICITY AND HEAT (DESIGNATED) CONSUMERS  </vt:lpstr>
      <vt:lpstr>Relevance energy efficiency and energy conservation:</vt:lpstr>
      <vt:lpstr>Economical justifications for an energy conservation law:  </vt:lpstr>
      <vt:lpstr>Environmental justifications for an energy  conservation law:  </vt:lpstr>
      <vt:lpstr>Public and social justifications for an energy  conservation law:</vt:lpstr>
      <vt:lpstr>Specific characteristics of the energy conservation:</vt:lpstr>
      <vt:lpstr>Opportunities to conserve energy </vt:lpstr>
      <vt:lpstr>Implementation of the Energy Conservation Law  </vt:lpstr>
      <vt:lpstr>Draft  of Energy Conservation Act:</vt:lpstr>
      <vt:lpstr>Determination of the Designated Consumers:</vt:lpstr>
      <vt:lpstr>Graphic of daily peak load in Central Energy System</vt:lpstr>
      <vt:lpstr>Energy balance of the TPP in the CES in 2011:</vt:lpstr>
      <vt:lpstr>Transmission and distribution loss of CETCO in 2011 :</vt:lpstr>
      <vt:lpstr>Electricity consumers of the Central Energy System :</vt:lpstr>
      <vt:lpstr>Thermal energy consumers of the Central Heating System in UB:</vt:lpstr>
      <vt:lpstr>Classification of organizations that use centralized thermal energy in Ulaanbaatar city :</vt:lpstr>
      <vt:lpstr>Summarizing the results of energy conservation:</vt:lpstr>
      <vt:lpstr>THANK YOU FOR THE ATTENTION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Batzorig</cp:lastModifiedBy>
  <cp:revision>84</cp:revision>
  <cp:lastPrinted>2012-05-12T04:02:55Z</cp:lastPrinted>
  <dcterms:created xsi:type="dcterms:W3CDTF">2012-03-14T05:59:56Z</dcterms:created>
  <dcterms:modified xsi:type="dcterms:W3CDTF">2012-05-14T09:25:14Z</dcterms:modified>
</cp:coreProperties>
</file>