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652" r:id="rId2"/>
  </p:sldMasterIdLst>
  <p:notesMasterIdLst>
    <p:notesMasterId r:id="rId33"/>
  </p:notesMasterIdLst>
  <p:handoutMasterIdLst>
    <p:handoutMasterId r:id="rId34"/>
  </p:handoutMasterIdLst>
  <p:sldIdLst>
    <p:sldId id="258" r:id="rId3"/>
    <p:sldId id="265" r:id="rId4"/>
    <p:sldId id="303" r:id="rId5"/>
    <p:sldId id="304" r:id="rId6"/>
    <p:sldId id="305" r:id="rId7"/>
    <p:sldId id="306" r:id="rId8"/>
    <p:sldId id="320" r:id="rId9"/>
    <p:sldId id="307" r:id="rId10"/>
    <p:sldId id="308" r:id="rId11"/>
    <p:sldId id="309" r:id="rId12"/>
    <p:sldId id="310" r:id="rId13"/>
    <p:sldId id="311" r:id="rId14"/>
    <p:sldId id="315" r:id="rId15"/>
    <p:sldId id="312" r:id="rId16"/>
    <p:sldId id="314" r:id="rId17"/>
    <p:sldId id="316" r:id="rId18"/>
    <p:sldId id="317" r:id="rId19"/>
    <p:sldId id="318" r:id="rId20"/>
    <p:sldId id="319" r:id="rId21"/>
    <p:sldId id="323" r:id="rId22"/>
    <p:sldId id="285" r:id="rId23"/>
    <p:sldId id="294" r:id="rId24"/>
    <p:sldId id="295" r:id="rId25"/>
    <p:sldId id="297" r:id="rId26"/>
    <p:sldId id="321" r:id="rId27"/>
    <p:sldId id="299" r:id="rId28"/>
    <p:sldId id="300" r:id="rId29"/>
    <p:sldId id="322" r:id="rId30"/>
    <p:sldId id="302" r:id="rId31"/>
    <p:sldId id="270" r:id="rId32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3776"/>
    <a:srgbClr val="6D92A7"/>
    <a:srgbClr val="898989"/>
    <a:srgbClr val="A6BDC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29" autoAdjust="0"/>
    <p:restoredTop sz="94659" autoAdjust="0"/>
  </p:normalViewPr>
  <p:slideViewPr>
    <p:cSldViewPr snapToObjects="1">
      <p:cViewPr>
        <p:scale>
          <a:sx n="100" d="100"/>
          <a:sy n="100" d="100"/>
        </p:scale>
        <p:origin x="-1950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A75F9E0-1406-491F-A283-298F1D40FCD1}" type="datetimeFigureOut">
              <a:rPr lang="cs-CZ"/>
              <a:pPr>
                <a:defRPr/>
              </a:pPr>
              <a:t>25.4.2012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EFB6FD5-A81F-46F8-9E3C-BA723B4A66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FE216BC-DE29-481A-8300-BF265BAD69A5}" type="datetimeFigureOut">
              <a:rPr lang="cs-CZ"/>
              <a:pPr>
                <a:defRPr/>
              </a:pPr>
              <a:t>25.4.2012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cs-CZ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3280C6C-42F9-475F-91B5-5F6B4A8F8F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89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A5405C1-2C45-4E90-A53A-FF9F66686D53}" type="slidenum">
              <a:rPr lang="cs-CZ" smtClean="0"/>
              <a:pPr/>
              <a:t>24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C2CC3FB-8696-4047-9F28-38D6F6F9A596}" type="slidenum">
              <a:rPr lang="cs-CZ" smtClean="0"/>
              <a:pPr/>
              <a:t>26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19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40E63D5-3517-432B-A0F8-9B5FF09BED34}" type="slidenum">
              <a:rPr lang="cs-CZ" smtClean="0"/>
              <a:pPr/>
              <a:t>27</a:t>
            </a:fld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40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327D2B-DA2F-4AEE-8585-0ECE8559669A}" type="slidenum">
              <a:rPr lang="cs-CZ" smtClean="0"/>
              <a:pPr/>
              <a:t>29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8788400" y="0"/>
            <a:ext cx="361950" cy="6858000"/>
          </a:xfrm>
          <a:prstGeom prst="rect">
            <a:avLst/>
          </a:prstGeom>
          <a:solidFill>
            <a:srgbClr val="6D92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grpSp>
        <p:nvGrpSpPr>
          <p:cNvPr id="5" name="Group 9"/>
          <p:cNvGrpSpPr>
            <a:grpSpLocks/>
          </p:cNvGrpSpPr>
          <p:nvPr userDrawn="1"/>
        </p:nvGrpSpPr>
        <p:grpSpPr bwMode="auto">
          <a:xfrm>
            <a:off x="-12700" y="6054725"/>
            <a:ext cx="1265238" cy="111125"/>
            <a:chOff x="-8" y="3814"/>
            <a:chExt cx="797" cy="70"/>
          </a:xfrm>
        </p:grpSpPr>
        <p:sp>
          <p:nvSpPr>
            <p:cNvPr id="6" name="Rectangle 10"/>
            <p:cNvSpPr>
              <a:spLocks noChangeArrowheads="1"/>
            </p:cNvSpPr>
            <p:nvPr userDrawn="1"/>
          </p:nvSpPr>
          <p:spPr bwMode="auto">
            <a:xfrm>
              <a:off x="-8" y="3814"/>
              <a:ext cx="797" cy="70"/>
            </a:xfrm>
            <a:prstGeom prst="rect">
              <a:avLst/>
            </a:prstGeom>
            <a:solidFill>
              <a:srgbClr val="6D92A7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" name="Rectangle 11"/>
            <p:cNvSpPr>
              <a:spLocks noChangeArrowheads="1"/>
            </p:cNvSpPr>
            <p:nvPr userDrawn="1"/>
          </p:nvSpPr>
          <p:spPr bwMode="auto">
            <a:xfrm>
              <a:off x="-4" y="3814"/>
              <a:ext cx="567" cy="70"/>
            </a:xfrm>
            <a:prstGeom prst="rect">
              <a:avLst/>
            </a:prstGeom>
            <a:solidFill>
              <a:srgbClr val="05377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8" name="Text Box 12"/>
          <p:cNvSpPr txBox="1">
            <a:spLocks noChangeArrowheads="1"/>
          </p:cNvSpPr>
          <p:nvPr userDrawn="1"/>
        </p:nvSpPr>
        <p:spPr bwMode="auto">
          <a:xfrm>
            <a:off x="6527800" y="5961063"/>
            <a:ext cx="17605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100" b="1">
                <a:solidFill>
                  <a:srgbClr val="A6BDCA"/>
                </a:solidFill>
                <a:latin typeface="Calibri" pitchFamily="34" charset="0"/>
              </a:rPr>
              <a:t>www.peterkapartners.com</a:t>
            </a:r>
          </a:p>
        </p:txBody>
      </p:sp>
      <p:pic>
        <p:nvPicPr>
          <p:cNvPr id="9" name="Picture 13" descr="logo-P&amp;P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58775" y="358775"/>
            <a:ext cx="2170113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itle Placeholder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8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6388" name="Text Placeholder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DA7457C2-35A8-4957-918B-21AD78C38331}" type="datetimeFigureOut">
              <a:rPr lang="en-US"/>
              <a:pPr>
                <a:defRPr/>
              </a:pPr>
              <a:t>4/25/2012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84F3756D-8BB6-4D86-B2A3-77FA4E0C21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D8C47-221E-44A1-AECA-D6FE7666D537}" type="datetimeFigureOut">
              <a:rPr lang="en-US"/>
              <a:pPr>
                <a:defRPr/>
              </a:pPr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BFFEC-20EF-430F-936D-55F7D2458D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81788" y="58738"/>
            <a:ext cx="2106612" cy="620553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60363" y="58738"/>
            <a:ext cx="6169025" cy="620553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6DA54-782F-405A-B37C-114E0132799A}" type="datetimeFigureOut">
              <a:rPr lang="en-US"/>
              <a:pPr>
                <a:defRPr/>
              </a:pPr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1F41B-8B97-4A6F-B6AD-A313CE9C7E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8788400" y="0"/>
            <a:ext cx="361950" cy="6858000"/>
          </a:xfrm>
          <a:prstGeom prst="rect">
            <a:avLst/>
          </a:prstGeom>
          <a:solidFill>
            <a:srgbClr val="6D92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grpSp>
        <p:nvGrpSpPr>
          <p:cNvPr id="5" name="Group 8"/>
          <p:cNvGrpSpPr>
            <a:grpSpLocks/>
          </p:cNvGrpSpPr>
          <p:nvPr userDrawn="1"/>
        </p:nvGrpSpPr>
        <p:grpSpPr bwMode="auto">
          <a:xfrm>
            <a:off x="-12700" y="6054725"/>
            <a:ext cx="1265238" cy="111125"/>
            <a:chOff x="-8" y="3814"/>
            <a:chExt cx="797" cy="70"/>
          </a:xfrm>
        </p:grpSpPr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-8" y="3814"/>
              <a:ext cx="797" cy="70"/>
            </a:xfrm>
            <a:prstGeom prst="rect">
              <a:avLst/>
            </a:prstGeom>
            <a:solidFill>
              <a:srgbClr val="6D92A7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-4" y="3814"/>
              <a:ext cx="567" cy="70"/>
            </a:xfrm>
            <a:prstGeom prst="rect">
              <a:avLst/>
            </a:prstGeom>
            <a:solidFill>
              <a:srgbClr val="05377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pic>
        <p:nvPicPr>
          <p:cNvPr id="8" name="Picture 12" descr="logo-P&amp;P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58775" y="358775"/>
            <a:ext cx="2170113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itle Placeholder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8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8435" name="Text Placeholder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8D0EB912-3963-4EF4-A660-6B40B0B95FFF}" type="datetimeFigureOut">
              <a:rPr lang="en-US"/>
              <a:pPr>
                <a:defRPr/>
              </a:pPr>
              <a:t>4/25/2012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fld id="{71D33ABE-E9A2-4F5F-9756-6EAB8CDC8B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963EF-2173-4CBD-8B82-FDC4DD28913B}" type="datetimeFigureOut">
              <a:rPr lang="en-US"/>
              <a:pPr>
                <a:defRPr/>
              </a:pPr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78537-2184-45E9-B9CC-65B12ADE1D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24F44-1BC6-4D7E-827F-04629B03C5E7}" type="datetimeFigureOut">
              <a:rPr lang="en-US"/>
              <a:pPr>
                <a:defRPr/>
              </a:pPr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CDA68-91F4-4174-BFBB-DC8C22D0F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60363" y="1435100"/>
            <a:ext cx="4038600" cy="4829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51363" y="1435100"/>
            <a:ext cx="4038600" cy="4829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F264C-6C2A-4225-88AE-04D2A8BDFCF7}" type="datetimeFigureOut">
              <a:rPr lang="en-US"/>
              <a:pPr>
                <a:defRPr/>
              </a:pPr>
              <a:t>4/25/2012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927B7-32A4-4096-A5EC-CEFFEAC617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76D55-3B4C-49E4-A3BD-BF933A5DBAC7}" type="datetimeFigureOut">
              <a:rPr lang="en-US"/>
              <a:pPr>
                <a:defRPr/>
              </a:pPr>
              <a:t>4/25/2012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8AF04-73F7-40E6-B525-CA4F11A10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04A07-02C2-4172-8D1E-67EF5E98F6F2}" type="datetimeFigureOut">
              <a:rPr lang="en-US"/>
              <a:pPr>
                <a:defRPr/>
              </a:pPr>
              <a:t>4/25/2012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5B00B-CB8A-4E02-8305-1EF64F408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77756-4C9D-466E-915D-6523E739A201}" type="datetimeFigureOut">
              <a:rPr lang="en-US"/>
              <a:pPr>
                <a:defRPr/>
              </a:pPr>
              <a:t>4/25/2012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FB2C7-2F1D-405C-941E-A9C2DA531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19D60-CC30-429F-8EE3-CB7DBDFC8968}" type="datetimeFigureOut">
              <a:rPr lang="en-US"/>
              <a:pPr>
                <a:defRPr/>
              </a:pPr>
              <a:t>4/25/2012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A8752-F171-4D0F-98B2-6165294293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CF2A6-D66D-410A-AFF4-6D570B2702C5}" type="datetimeFigureOut">
              <a:rPr lang="en-US"/>
              <a:pPr>
                <a:defRPr/>
              </a:pPr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6A1B4-46BA-401E-A116-598771BEB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E19F0-2EAD-45C5-A11B-212B5595C173}" type="datetimeFigureOut">
              <a:rPr lang="en-US"/>
              <a:pPr>
                <a:defRPr/>
              </a:pPr>
              <a:t>4/25/2012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9F87D-9029-4240-B668-E556C82C1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44680-17E0-4E16-87AA-505641A5337F}" type="datetimeFigureOut">
              <a:rPr lang="en-US"/>
              <a:pPr>
                <a:defRPr/>
              </a:pPr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72310-FD92-4ED1-93C2-07D5417D5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81788" y="58738"/>
            <a:ext cx="2106612" cy="620553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60363" y="58738"/>
            <a:ext cx="6169025" cy="620553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FFC31-2367-44E5-83A6-61419EC9905C}" type="datetimeFigureOut">
              <a:rPr lang="en-US"/>
              <a:pPr>
                <a:defRPr/>
              </a:pPr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64A0A-7AE4-4607-8F02-AF268C999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92AC-AB42-4429-A050-E9106F925A1C}" type="datetimeFigureOut">
              <a:rPr lang="en-US"/>
              <a:pPr>
                <a:defRPr/>
              </a:pPr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BF803-DD34-4358-A2A6-0C506D34DD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60363" y="1435100"/>
            <a:ext cx="4038600" cy="4829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51363" y="1435100"/>
            <a:ext cx="4038600" cy="4829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FF9F4-D242-4427-B3BE-8DB123A20114}" type="datetimeFigureOut">
              <a:rPr lang="en-US"/>
              <a:pPr>
                <a:defRPr/>
              </a:pPr>
              <a:t>4/25/2012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FE4E6-3E96-4736-9739-3252199DF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AFB1A-7A84-4493-A0E4-66A7E7337DF2}" type="datetimeFigureOut">
              <a:rPr lang="en-US"/>
              <a:pPr>
                <a:defRPr/>
              </a:pPr>
              <a:t>4/25/2012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99BEE-24E0-456A-AD47-A55AA6A8E1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05123-EFE2-455A-B58F-883B420C1298}" type="datetimeFigureOut">
              <a:rPr lang="en-US"/>
              <a:pPr>
                <a:defRPr/>
              </a:pPr>
              <a:t>4/25/2012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71CC4-DE27-45F8-BB1A-1B36E6E48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0B7A7-4C23-4A24-8528-5736B8E8EA33}" type="datetimeFigureOut">
              <a:rPr lang="en-US"/>
              <a:pPr>
                <a:defRPr/>
              </a:pPr>
              <a:t>4/25/2012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FBB70-6CFC-451A-A497-BCA5C7DAF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E3D1-84EA-43E0-8E29-347F40C27E2F}" type="datetimeFigureOut">
              <a:rPr lang="en-US"/>
              <a:pPr>
                <a:defRPr/>
              </a:pPr>
              <a:t>4/25/2012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B983F-5DFF-45F0-928E-D69B2511E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7136E-7504-46D5-8069-66AB13E4AC5D}" type="datetimeFigureOut">
              <a:rPr lang="en-US"/>
              <a:pPr>
                <a:defRPr/>
              </a:pPr>
              <a:t>4/25/2012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D0F53-720F-4A08-BE0B-04E6DA6A8B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771775" y="58738"/>
            <a:ext cx="60166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60363" y="1435100"/>
            <a:ext cx="8229600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57200" y="64484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AC9985FE-485A-4D0E-A9E0-FCC1417C782C}" type="datetimeFigureOut">
              <a:rPr lang="en-US"/>
              <a:pPr>
                <a:defRPr/>
              </a:pPr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448425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4484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14CB1E6D-D6DA-487B-A7D2-DCC199BAE9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368" name="Rectangle 8"/>
          <p:cNvSpPr>
            <a:spLocks noChangeArrowheads="1"/>
          </p:cNvSpPr>
          <p:nvPr userDrawn="1"/>
        </p:nvSpPr>
        <p:spPr bwMode="auto">
          <a:xfrm>
            <a:off x="8788400" y="0"/>
            <a:ext cx="361950" cy="6858000"/>
          </a:xfrm>
          <a:prstGeom prst="rect">
            <a:avLst/>
          </a:prstGeom>
          <a:solidFill>
            <a:srgbClr val="6D92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grpSp>
        <p:nvGrpSpPr>
          <p:cNvPr id="1032" name="Group 9"/>
          <p:cNvGrpSpPr>
            <a:grpSpLocks/>
          </p:cNvGrpSpPr>
          <p:nvPr userDrawn="1"/>
        </p:nvGrpSpPr>
        <p:grpSpPr bwMode="auto">
          <a:xfrm>
            <a:off x="-12700" y="6357938"/>
            <a:ext cx="1265238" cy="111125"/>
            <a:chOff x="-8" y="3814"/>
            <a:chExt cx="797" cy="70"/>
          </a:xfrm>
        </p:grpSpPr>
        <p:sp>
          <p:nvSpPr>
            <p:cNvPr id="15370" name="Rectangle 10"/>
            <p:cNvSpPr>
              <a:spLocks noChangeArrowheads="1"/>
            </p:cNvSpPr>
            <p:nvPr userDrawn="1"/>
          </p:nvSpPr>
          <p:spPr bwMode="auto">
            <a:xfrm>
              <a:off x="-8" y="3814"/>
              <a:ext cx="797" cy="70"/>
            </a:xfrm>
            <a:prstGeom prst="rect">
              <a:avLst/>
            </a:prstGeom>
            <a:solidFill>
              <a:srgbClr val="6D92A7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371" name="Rectangle 11"/>
            <p:cNvSpPr>
              <a:spLocks noChangeArrowheads="1"/>
            </p:cNvSpPr>
            <p:nvPr userDrawn="1"/>
          </p:nvSpPr>
          <p:spPr bwMode="auto">
            <a:xfrm>
              <a:off x="-4" y="3814"/>
              <a:ext cx="567" cy="70"/>
            </a:xfrm>
            <a:prstGeom prst="rect">
              <a:avLst/>
            </a:prstGeom>
            <a:solidFill>
              <a:srgbClr val="05377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15372" name="Text Box 12"/>
          <p:cNvSpPr txBox="1">
            <a:spLocks noChangeArrowheads="1"/>
          </p:cNvSpPr>
          <p:nvPr userDrawn="1"/>
        </p:nvSpPr>
        <p:spPr bwMode="auto">
          <a:xfrm>
            <a:off x="6527800" y="6264275"/>
            <a:ext cx="17605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00">
              <a:defRPr/>
            </a:pPr>
            <a:r>
              <a:rPr lang="cs-CZ" sz="1100" b="1">
                <a:solidFill>
                  <a:srgbClr val="A6BDCA"/>
                </a:solidFill>
                <a:latin typeface="Calibri" pitchFamily="34" charset="0"/>
              </a:rPr>
              <a:t>www.peterkapartners.com</a:t>
            </a:r>
          </a:p>
        </p:txBody>
      </p:sp>
      <p:pic>
        <p:nvPicPr>
          <p:cNvPr id="1034" name="Picture 13" descr="logo-P&amp;P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58775" y="358775"/>
            <a:ext cx="2170113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53776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53776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53776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53776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53776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000" b="1">
          <a:solidFill>
            <a:srgbClr val="053776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000" b="1">
          <a:solidFill>
            <a:srgbClr val="053776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000" b="1">
          <a:solidFill>
            <a:srgbClr val="053776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000" b="1">
          <a:solidFill>
            <a:srgbClr val="053776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>
          <a:solidFill>
            <a:srgbClr val="053776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>
          <a:solidFill>
            <a:srgbClr val="053776"/>
          </a:solidFill>
          <a:latin typeface="+mn-lt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rgbClr val="053776"/>
          </a:solidFill>
          <a:latin typeface="+mn-lt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053776"/>
          </a:solidFill>
          <a:latin typeface="+mn-lt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rgbClr val="053776"/>
          </a:solidFill>
          <a:latin typeface="+mn-lt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rgbClr val="053776"/>
          </a:solidFill>
          <a:latin typeface="+mn-lt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rgbClr val="053776"/>
          </a:solidFill>
          <a:latin typeface="+mn-lt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rgbClr val="053776"/>
          </a:solidFill>
          <a:latin typeface="+mn-lt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rgbClr val="053776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2771775" y="58738"/>
            <a:ext cx="60166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60363" y="1435100"/>
            <a:ext cx="8229600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57200" y="64484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034753C9-3A6D-463F-9604-C5BB95FD4D5E}" type="datetimeFigureOut">
              <a:rPr lang="en-US"/>
              <a:pPr>
                <a:defRPr/>
              </a:pPr>
              <a:t>4/25/2012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448425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4484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67586355-3BFB-4676-A21B-A8B45C954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415" name="Rectangle 7"/>
          <p:cNvSpPr>
            <a:spLocks noChangeArrowheads="1"/>
          </p:cNvSpPr>
          <p:nvPr userDrawn="1"/>
        </p:nvSpPr>
        <p:spPr bwMode="auto">
          <a:xfrm>
            <a:off x="8788400" y="0"/>
            <a:ext cx="361950" cy="6858000"/>
          </a:xfrm>
          <a:prstGeom prst="rect">
            <a:avLst/>
          </a:prstGeom>
          <a:solidFill>
            <a:srgbClr val="6D92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grpSp>
        <p:nvGrpSpPr>
          <p:cNvPr id="2056" name="Group 8"/>
          <p:cNvGrpSpPr>
            <a:grpSpLocks/>
          </p:cNvGrpSpPr>
          <p:nvPr userDrawn="1"/>
        </p:nvGrpSpPr>
        <p:grpSpPr bwMode="auto">
          <a:xfrm>
            <a:off x="-12700" y="6357938"/>
            <a:ext cx="1265238" cy="111125"/>
            <a:chOff x="-8" y="3814"/>
            <a:chExt cx="797" cy="70"/>
          </a:xfrm>
        </p:grpSpPr>
        <p:sp>
          <p:nvSpPr>
            <p:cNvPr id="17417" name="Rectangle 9"/>
            <p:cNvSpPr>
              <a:spLocks noChangeArrowheads="1"/>
            </p:cNvSpPr>
            <p:nvPr userDrawn="1"/>
          </p:nvSpPr>
          <p:spPr bwMode="auto">
            <a:xfrm>
              <a:off x="-8" y="3814"/>
              <a:ext cx="797" cy="70"/>
            </a:xfrm>
            <a:prstGeom prst="rect">
              <a:avLst/>
            </a:prstGeom>
            <a:solidFill>
              <a:srgbClr val="6D92A7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418" name="Rectangle 10"/>
            <p:cNvSpPr>
              <a:spLocks noChangeArrowheads="1"/>
            </p:cNvSpPr>
            <p:nvPr userDrawn="1"/>
          </p:nvSpPr>
          <p:spPr bwMode="auto">
            <a:xfrm>
              <a:off x="-4" y="3814"/>
              <a:ext cx="567" cy="70"/>
            </a:xfrm>
            <a:prstGeom prst="rect">
              <a:avLst/>
            </a:prstGeom>
            <a:solidFill>
              <a:srgbClr val="05377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pic>
        <p:nvPicPr>
          <p:cNvPr id="2057" name="Picture 12" descr="logo-P&amp;P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58775" y="358775"/>
            <a:ext cx="2170113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53776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53776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53776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53776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53776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000" b="1">
          <a:solidFill>
            <a:srgbClr val="053776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000" b="1">
          <a:solidFill>
            <a:srgbClr val="053776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000" b="1">
          <a:solidFill>
            <a:srgbClr val="053776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000" b="1">
          <a:solidFill>
            <a:srgbClr val="053776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>
          <a:solidFill>
            <a:srgbClr val="053776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>
          <a:solidFill>
            <a:srgbClr val="053776"/>
          </a:solidFill>
          <a:latin typeface="+mn-lt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rgbClr val="053776"/>
          </a:solidFill>
          <a:latin typeface="+mn-lt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053776"/>
          </a:solidFill>
          <a:latin typeface="+mn-lt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rgbClr val="053776"/>
          </a:solidFill>
          <a:latin typeface="+mn-lt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rgbClr val="053776"/>
          </a:solidFill>
          <a:latin typeface="+mn-lt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rgbClr val="053776"/>
          </a:solidFill>
          <a:latin typeface="+mn-lt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rgbClr val="053776"/>
          </a:solidFill>
          <a:latin typeface="+mn-lt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rgbClr val="053776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lata.ru/" TargetMode="External"/><Relationship Id="rId2" Type="http://schemas.openxmlformats.org/officeDocument/2006/relationships/hyperlink" Target="http://www.tpprf.ru/" TargetMode="Externa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kad.arbitr.ru/" TargetMode="External"/><Relationship Id="rId2" Type="http://schemas.openxmlformats.org/officeDocument/2006/relationships/hyperlink" Target="http://egrul.nalog.ru/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fedresurs.ru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aps.rosreestr.ru/Portal/" TargetMode="External"/><Relationship Id="rId2" Type="http://schemas.openxmlformats.org/officeDocument/2006/relationships/hyperlink" Target="http://reestr.fas.gov.ru/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2322289"/>
          </a:xfrm>
        </p:spPr>
        <p:txBody>
          <a:bodyPr/>
          <a:lstStyle/>
          <a:p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800" dirty="0" smtClean="0"/>
              <a:t/>
            </a:r>
            <a:br>
              <a:rPr lang="cs-CZ" sz="4800" dirty="0" smtClean="0"/>
            </a:br>
            <a:r>
              <a:rPr lang="cs-CZ" sz="3600" dirty="0" smtClean="0"/>
              <a:t>PRÁVNÍ </a:t>
            </a:r>
            <a:r>
              <a:rPr lang="cs-CZ" sz="3600" dirty="0" smtClean="0"/>
              <a:t>FORMY VSTUPU </a:t>
            </a:r>
            <a:r>
              <a:rPr lang="cs-CZ" sz="3600" dirty="0" smtClean="0"/>
              <a:t>ČESKÝCH FIREM </a:t>
            </a:r>
            <a:r>
              <a:rPr lang="cs-CZ" sz="3600" dirty="0" smtClean="0"/>
              <a:t>NA </a:t>
            </a:r>
            <a:r>
              <a:rPr lang="cs-CZ" sz="3600" dirty="0" smtClean="0"/>
              <a:t>RUSKÝ TRH </a:t>
            </a:r>
            <a:r>
              <a:rPr lang="cs-CZ" sz="3600" dirty="0" smtClean="0"/>
              <a:t>A SOUVISEJÍCÍ PROBLÉMY</a:t>
            </a:r>
            <a:r>
              <a:rPr lang="cs-CZ" sz="4800" dirty="0" smtClean="0"/>
              <a:t/>
            </a:r>
            <a:br>
              <a:rPr lang="cs-CZ" sz="4800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en-US" sz="2200" b="0" dirty="0" smtClean="0"/>
          </a:p>
        </p:txBody>
      </p:sp>
      <p:sp>
        <p:nvSpPr>
          <p:cNvPr id="5123" name="Rectangle 6"/>
          <p:cNvSpPr>
            <a:spLocks noGrp="1"/>
          </p:cNvSpPr>
          <p:nvPr>
            <p:ph type="subTitle" idx="1"/>
          </p:nvPr>
        </p:nvSpPr>
        <p:spPr>
          <a:xfrm>
            <a:off x="1259632" y="3886200"/>
            <a:ext cx="7198568" cy="1752600"/>
          </a:xfrm>
        </p:spPr>
        <p:txBody>
          <a:bodyPr/>
          <a:lstStyle/>
          <a:p>
            <a:pPr algn="r" eaLnBrk="1" hangingPunct="1"/>
            <a:endParaRPr lang="cs-CZ" sz="1600" b="1" dirty="0" smtClean="0"/>
          </a:p>
          <a:p>
            <a:pPr algn="r" eaLnBrk="1" hangingPunct="1"/>
            <a:endParaRPr lang="cs-CZ" sz="1600" b="1" dirty="0" smtClean="0"/>
          </a:p>
          <a:p>
            <a:pPr algn="r" eaLnBrk="1" hangingPunct="1"/>
            <a:r>
              <a:rPr lang="cs-CZ" sz="1600" b="1" dirty="0" smtClean="0"/>
              <a:t>Mgr</a:t>
            </a:r>
            <a:r>
              <a:rPr lang="cs-CZ" sz="1600" b="1" dirty="0" smtClean="0"/>
              <a:t>. David Šimek, partner a generální ředitel</a:t>
            </a:r>
          </a:p>
          <a:p>
            <a:pPr algn="r" eaLnBrk="1" hangingPunct="1"/>
            <a:r>
              <a:rPr lang="cs-CZ" sz="1600" b="1" dirty="0" smtClean="0"/>
              <a:t>PETERKA</a:t>
            </a:r>
            <a:r>
              <a:rPr lang="en-US" sz="1600" b="1" dirty="0" smtClean="0"/>
              <a:t> &amp; PARTNERS LLC </a:t>
            </a:r>
            <a:r>
              <a:rPr lang="en-US" sz="1600" b="1" dirty="0" err="1" smtClean="0"/>
              <a:t>Moskva</a:t>
            </a:r>
            <a:endParaRPr lang="en-US" sz="1600" b="1" dirty="0" smtClean="0"/>
          </a:p>
          <a:p>
            <a:pPr algn="r"/>
            <a:r>
              <a:rPr lang="cs-CZ" sz="1600" b="1" dirty="0" smtClean="0"/>
              <a:t>			Diskusní fórum </a:t>
            </a:r>
            <a:r>
              <a:rPr lang="cs-CZ" sz="1600" b="1" dirty="0" smtClean="0"/>
              <a:t>Rusko - </a:t>
            </a:r>
            <a:r>
              <a:rPr lang="cs-CZ" sz="1600" b="1" dirty="0" smtClean="0"/>
              <a:t>obchodní </a:t>
            </a:r>
            <a:r>
              <a:rPr lang="cs-CZ" sz="1600" b="1" dirty="0" smtClean="0"/>
              <a:t>partner 26. 4</a:t>
            </a:r>
            <a:r>
              <a:rPr lang="cs-CZ" sz="1600" b="1" dirty="0" smtClean="0"/>
              <a:t>. 2012, </a:t>
            </a:r>
            <a:r>
              <a:rPr lang="cs-CZ" sz="1600" b="1" dirty="0" smtClean="0"/>
              <a:t>Praha</a:t>
            </a:r>
          </a:p>
          <a:p>
            <a:r>
              <a:rPr lang="cs-CZ" sz="1600" b="1" dirty="0" smtClean="0"/>
              <a:t> </a:t>
            </a:r>
            <a:endParaRPr lang="cs-CZ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mtClean="0"/>
              <a:t>PRÁVNÍ FORMY PODNIKÁNÍ V RF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charset="0"/>
              <a:buAutoNum type="romanUcPeriod" startAt="2"/>
            </a:pPr>
            <a:r>
              <a:rPr lang="cs-CZ" sz="2500" b="1" smtClean="0"/>
              <a:t>Činnost české firmy v RF prostřednictvím faktické provozovny  </a:t>
            </a:r>
            <a:r>
              <a:rPr lang="cs-CZ" sz="2500" smtClean="0"/>
              <a:t>(bez založení organizační složky ve formě pobočky nebo zastoupení)</a:t>
            </a:r>
            <a:endParaRPr lang="cs-CZ" sz="1800" smtClean="0"/>
          </a:p>
          <a:p>
            <a:pPr algn="just"/>
            <a:r>
              <a:rPr lang="cs-CZ" sz="1800" smtClean="0"/>
              <a:t>Pod provozovnou zahraniční společnosti (</a:t>
            </a:r>
            <a:r>
              <a:rPr lang="ru-MO" sz="1800" i="1" smtClean="0"/>
              <a:t>«обособленное подразделение»</a:t>
            </a:r>
            <a:r>
              <a:rPr lang="cs-CZ" sz="1800" smtClean="0"/>
              <a:t>) rozumí ruské právo „</a:t>
            </a:r>
            <a:r>
              <a:rPr lang="cs-CZ" sz="1800" i="1" smtClean="0"/>
              <a:t>jakoukoliv jednotku teritoriálně vydělenou od zahraniční společnosti (centrály), na jejímž sídle vznikají stacionární pracovní místa</a:t>
            </a:r>
            <a:r>
              <a:rPr lang="cs-CZ" sz="1800" smtClean="0"/>
              <a:t>“. Provozovna vzniká bez ohledu na to, zda její založení je či není upraveno v zakladatelských nebo jiných vnitřních dokumentech zahraniční společnosti,  a nehledě na pravomoci, které jsou provozovně svěřeny.</a:t>
            </a:r>
            <a:r>
              <a:rPr lang="cs-CZ" sz="1800" baseline="30000" smtClean="0"/>
              <a:t> </a:t>
            </a:r>
            <a:endParaRPr lang="cs-CZ" sz="1800" smtClean="0"/>
          </a:p>
          <a:p>
            <a:pPr algn="just"/>
            <a:endParaRPr lang="cs-CZ" sz="1800" smtClean="0"/>
          </a:p>
          <a:p>
            <a:pPr algn="just"/>
            <a:r>
              <a:rPr lang="cs-CZ" sz="1800" smtClean="0"/>
              <a:t>Zahraniční společnost je povinna zaregistrovat takovou provozovnu  v daňových orgánech RF podle místa (sídla) provozovny  nejpozději do 30 kalendářních dnů od zahájení činnosti provozovny.(</a:t>
            </a:r>
            <a:r>
              <a:rPr lang="ru-RU" sz="1800" i="1" smtClean="0"/>
              <a:t>«постановка на учёт в налоговых органах»</a:t>
            </a:r>
            <a:r>
              <a:rPr lang="ru-RU" sz="1800" smtClean="0"/>
              <a:t>).</a:t>
            </a:r>
            <a:endParaRPr lang="cs-CZ" sz="1800" smtClean="0"/>
          </a:p>
          <a:p>
            <a:pPr algn="just"/>
            <a:endParaRPr lang="cs-CZ" sz="1800" smtClean="0"/>
          </a:p>
          <a:p>
            <a:pPr algn="just"/>
            <a:r>
              <a:rPr lang="cs-CZ" sz="1800" smtClean="0"/>
              <a:t>„Stálá provozovna“ -  daňový pojem!</a:t>
            </a:r>
          </a:p>
          <a:p>
            <a:pPr algn="just"/>
            <a:endParaRPr lang="cs-CZ" sz="1800" smtClean="0"/>
          </a:p>
          <a:p>
            <a:pPr algn="just"/>
            <a:endParaRPr lang="cs-CZ" sz="1800" smtClean="0"/>
          </a:p>
          <a:p>
            <a:pPr algn="just"/>
            <a:endParaRPr lang="cs-CZ" sz="1800" smtClean="0"/>
          </a:p>
          <a:p>
            <a:pPr algn="just"/>
            <a:endParaRPr lang="cs-CZ" sz="1800" smtClean="0"/>
          </a:p>
          <a:p>
            <a:endParaRPr lang="cs-CZ" sz="1800" smtClean="0"/>
          </a:p>
          <a:p>
            <a:pPr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PRÁVNÍ FORMY PODNIKÁNÍ V RF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charset="0"/>
              <a:buNone/>
            </a:pPr>
            <a:r>
              <a:rPr lang="cs-CZ" sz="2500" b="1" dirty="0" smtClean="0"/>
              <a:t> III. Akreditace organizační složky zahraniční společnosti v RF ve formě zastoupení nebo pobočky</a:t>
            </a:r>
          </a:p>
          <a:p>
            <a:pPr algn="just">
              <a:buFont typeface="Arial" charset="0"/>
              <a:buNone/>
            </a:pPr>
            <a:endParaRPr lang="cs-CZ" sz="1000" dirty="0" smtClean="0"/>
          </a:p>
          <a:p>
            <a:pPr algn="just"/>
            <a:r>
              <a:rPr lang="cs-CZ" sz="1800" dirty="0" smtClean="0"/>
              <a:t>Zastoupení (</a:t>
            </a:r>
            <a:r>
              <a:rPr lang="ru-MO" sz="1800" dirty="0" smtClean="0"/>
              <a:t>«</a:t>
            </a:r>
            <a:r>
              <a:rPr lang="ru-MO" sz="1800" i="1" dirty="0" smtClean="0"/>
              <a:t>представительство</a:t>
            </a:r>
            <a:r>
              <a:rPr lang="ru-MO" sz="1800" dirty="0" smtClean="0"/>
              <a:t>»</a:t>
            </a:r>
            <a:r>
              <a:rPr lang="cs-CZ" sz="1800" dirty="0" smtClean="0"/>
              <a:t>) a pobočka </a:t>
            </a:r>
            <a:r>
              <a:rPr lang="ru-MO" sz="1800" dirty="0" smtClean="0"/>
              <a:t>(«</a:t>
            </a:r>
            <a:r>
              <a:rPr lang="ru-MO" sz="1800" i="1" dirty="0" smtClean="0"/>
              <a:t>филиал</a:t>
            </a:r>
            <a:r>
              <a:rPr lang="ru-MO" sz="1800" dirty="0" smtClean="0"/>
              <a:t>»)</a:t>
            </a:r>
            <a:r>
              <a:rPr lang="cs-CZ" sz="1800" dirty="0" smtClean="0"/>
              <a:t> = provozovny zahraniční společnosti, které získaly oficiální státní povolení (akreditaci) k plnému či částečnému výkonu podnikatelské činnosti na území RF. </a:t>
            </a:r>
            <a:endParaRPr lang="cs-CZ" sz="1000" dirty="0" smtClean="0"/>
          </a:p>
          <a:p>
            <a:pPr algn="just"/>
            <a:r>
              <a:rPr lang="cs-CZ" sz="1800" dirty="0" smtClean="0"/>
              <a:t>Zastoupení má zpravidla funkce reprezentativní a slouží k ochraně zájmů společnosti v RF.</a:t>
            </a:r>
          </a:p>
          <a:p>
            <a:pPr algn="just"/>
            <a:r>
              <a:rPr lang="cs-CZ" sz="1800" dirty="0" smtClean="0"/>
              <a:t>Pobočka může vykonávat všechny funkce zahraniční společnosti, může podat žádost o licenci na některé specializované činnosti (např. bankovní, polygrafickou, sdělovací prostředky apod.) </a:t>
            </a:r>
          </a:p>
          <a:p>
            <a:pPr algn="just">
              <a:buFont typeface="Arial" charset="0"/>
              <a:buNone/>
            </a:pPr>
            <a:r>
              <a:rPr lang="cs-CZ" sz="1000" dirty="0" smtClean="0"/>
              <a:t> </a:t>
            </a:r>
          </a:p>
          <a:p>
            <a:pPr algn="just"/>
            <a:r>
              <a:rPr lang="cs-CZ" sz="1800" dirty="0" smtClean="0"/>
              <a:t>Stejně jako jiné provozovny, nejsou pobočky a zastoupení samostatnými právními subjekty a navenek mohou vystupovat jménem zahraniční společnosti pouze v souladu s Organizačním řádem pobočky (zastoupení). Vedoucí pobočky nebo zastoupení jedná na základě mu udělené plné moci zahraniční společností.</a:t>
            </a:r>
          </a:p>
          <a:p>
            <a:pPr>
              <a:buFont typeface="Arial" charset="0"/>
              <a:buNone/>
            </a:pPr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mtClean="0"/>
              <a:t>PRÁVNÍ FORMY PODNIKÁNÍ V RF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0"/>
              </a:spcBef>
              <a:buFont typeface="Arial" charset="0"/>
              <a:buNone/>
            </a:pPr>
            <a:r>
              <a:rPr lang="cs-CZ" sz="2500" b="1" dirty="0" smtClean="0"/>
              <a:t>III. Akreditace organizační složky zahraniční společnosti v RF </a:t>
            </a:r>
          </a:p>
          <a:p>
            <a:pPr algn="just">
              <a:spcBef>
                <a:spcPct val="0"/>
              </a:spcBef>
              <a:buFont typeface="Arial" charset="0"/>
              <a:buNone/>
            </a:pPr>
            <a:r>
              <a:rPr lang="cs-CZ" sz="2500" b="1" dirty="0" smtClean="0"/>
              <a:t>ve formě zastoupení nebo pobočky</a:t>
            </a:r>
          </a:p>
          <a:p>
            <a:pPr algn="just"/>
            <a:r>
              <a:rPr lang="cs-CZ" sz="1600" dirty="0" smtClean="0"/>
              <a:t>Pobočka je oprávněna vykonávat podnikatelskou činnost pouze na základě oficiálního státního povolení – akreditace. </a:t>
            </a:r>
          </a:p>
          <a:p>
            <a:r>
              <a:rPr lang="cs-CZ" sz="1600" dirty="0" smtClean="0"/>
              <a:t>Akreditačními orgány : Obchodní a průmyslová komora RF (</a:t>
            </a:r>
            <a:r>
              <a:rPr lang="cs-CZ" sz="1600" u="sng" dirty="0" smtClean="0">
                <a:hlinkClick r:id="rId2"/>
              </a:rPr>
              <a:t>http://www.</a:t>
            </a:r>
            <a:r>
              <a:rPr lang="cs-CZ" sz="1600" u="sng" dirty="0" err="1" smtClean="0">
                <a:hlinkClick r:id="rId2"/>
              </a:rPr>
              <a:t>tpprf.ru</a:t>
            </a:r>
            <a:r>
              <a:rPr lang="cs-CZ" sz="1600" u="sng" dirty="0" smtClean="0"/>
              <a:t>)</a:t>
            </a:r>
            <a:r>
              <a:rPr lang="cs-CZ" sz="1600" dirty="0" smtClean="0"/>
              <a:t> a  Státní registrační komora při Ministerstvu spravedlnosti RF (</a:t>
            </a:r>
            <a:r>
              <a:rPr lang="cs-CZ" sz="1600" u="sng" dirty="0" smtClean="0">
                <a:hlinkClick r:id="rId3"/>
              </a:rPr>
              <a:t>http://www.palata.</a:t>
            </a:r>
            <a:r>
              <a:rPr lang="cs-CZ" sz="1600" u="sng" dirty="0" err="1" smtClean="0">
                <a:hlinkClick r:id="rId3"/>
              </a:rPr>
              <a:t>ru</a:t>
            </a:r>
            <a:r>
              <a:rPr lang="cs-CZ" sz="1600" u="sng" dirty="0" smtClean="0"/>
              <a:t>)</a:t>
            </a:r>
            <a:r>
              <a:rPr lang="cs-CZ" sz="1600" dirty="0" smtClean="0"/>
              <a:t> </a:t>
            </a:r>
          </a:p>
          <a:p>
            <a:pPr algn="just"/>
            <a:r>
              <a:rPr lang="cs-CZ" sz="1600" dirty="0" smtClean="0"/>
              <a:t>Vyřízení akreditace trvá cca. 1 měsíc. Zastoupení lze založit na 1-3 roky/ pobočku až na 5 let, s možností prodloužení. (K žádosti se přikládají mimo jiné potvrzení o solventnosti, doporučující dopisy ruských partnerů, stanovy organizační složky, plná moc vedoucího, výpis z OR zahraniční společnosti, úhrada poplatku 1000-3000 USD…)</a:t>
            </a:r>
          </a:p>
          <a:p>
            <a:pPr algn="just"/>
            <a:r>
              <a:rPr lang="cs-CZ" sz="1600" dirty="0" smtClean="0"/>
              <a:t>Výhody akreditovaného zastoupení nebo pobočky:  </a:t>
            </a:r>
          </a:p>
          <a:p>
            <a:pPr lvl="1" algn="just">
              <a:buFont typeface="Arial" charset="0"/>
              <a:buNone/>
            </a:pPr>
            <a:r>
              <a:rPr lang="cs-CZ" sz="1600" dirty="0" smtClean="0"/>
              <a:t>= jasné a transparentní postavení vůči ruským orgánům</a:t>
            </a:r>
          </a:p>
          <a:p>
            <a:pPr lvl="1" algn="just">
              <a:buFont typeface="Arial" charset="0"/>
              <a:buNone/>
            </a:pPr>
            <a:r>
              <a:rPr lang="cs-CZ" sz="1600" dirty="0" smtClean="0"/>
              <a:t>= postavení  zaměstnavatele a možnost uzavírání pracovních smluv s ruskými zaměstnanci</a:t>
            </a:r>
          </a:p>
          <a:p>
            <a:pPr lvl="1" algn="just">
              <a:buFont typeface="Arial" charset="0"/>
              <a:buNone/>
            </a:pPr>
            <a:r>
              <a:rPr lang="cs-CZ" sz="1600" dirty="0" smtClean="0"/>
              <a:t>= možnost registrace a provozování dopravních prostředků v RF </a:t>
            </a:r>
          </a:p>
          <a:p>
            <a:pPr lvl="1" algn="just">
              <a:buFont typeface="Arial" charset="0"/>
              <a:buNone/>
            </a:pPr>
            <a:r>
              <a:rPr lang="cs-CZ" sz="1600" dirty="0" smtClean="0"/>
              <a:t>= vyřízení 5 a více zjednodušených „pracovních víz“ pro zahraniční pracovníky zastoupení </a:t>
            </a:r>
          </a:p>
          <a:p>
            <a:pPr lvl="1" algn="just">
              <a:buFont typeface="Arial" charset="0"/>
              <a:buNone/>
            </a:pPr>
            <a:r>
              <a:rPr lang="cs-CZ" sz="1600" dirty="0" smtClean="0"/>
              <a:t>  </a:t>
            </a:r>
          </a:p>
          <a:p>
            <a:pPr lvl="1" algn="just">
              <a:buFont typeface="Arial" charset="0"/>
              <a:buNone/>
            </a:pPr>
            <a:endParaRPr lang="cs-CZ" sz="1400" dirty="0" smtClean="0"/>
          </a:p>
          <a:p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mtClean="0"/>
              <a:t>PRÁVNÍ FORMY PODNIKÁNÍ V RF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360363" y="1412875"/>
            <a:ext cx="8229600" cy="4829175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cs-CZ" sz="2500" b="1" dirty="0" smtClean="0"/>
              <a:t>IV. Založení dceřiné obchodní společnosti podle ruského práva (OOO, ZAO, OAO)</a:t>
            </a:r>
          </a:p>
          <a:p>
            <a:pPr algn="just">
              <a:buFont typeface="Arial" charset="0"/>
              <a:buNone/>
            </a:pPr>
            <a:r>
              <a:rPr lang="cs-CZ" sz="1800" dirty="0" smtClean="0"/>
              <a:t>  </a:t>
            </a:r>
          </a:p>
          <a:p>
            <a:pPr algn="just"/>
            <a:r>
              <a:rPr lang="cs-CZ" sz="1800" dirty="0" smtClean="0"/>
              <a:t>Samostatná právnická osoba, jejíž odpovědnost je oddělená od jejího zakladatele. Odpovědnost společníka se prolamuje jen ve výjimečných případech (insolvence nebo  likvidace)</a:t>
            </a:r>
          </a:p>
          <a:p>
            <a:pPr algn="just"/>
            <a:r>
              <a:rPr lang="cs-CZ" sz="1800" dirty="0" smtClean="0"/>
              <a:t>Registračním orgánem je daňová služba</a:t>
            </a:r>
          </a:p>
          <a:p>
            <a:pPr algn="just"/>
            <a:r>
              <a:rPr lang="cs-CZ" sz="1800" dirty="0" smtClean="0"/>
              <a:t>Poměrně nízký práh minimálního základního kapitálu (u OOO a ZAO činí 10.000 rublů / u OAO 100.000 rublů)</a:t>
            </a:r>
          </a:p>
          <a:p>
            <a:pPr algn="just"/>
            <a:r>
              <a:rPr lang="cs-CZ" sz="1800" dirty="0" smtClean="0"/>
              <a:t>Registrace se provádí v zákonné lhůtě 5 pracovních dnů (+ cca. 1 měsíc na registraci emise akcií v případě ZAO a OAO)</a:t>
            </a:r>
          </a:p>
          <a:p>
            <a:pPr algn="just"/>
            <a:r>
              <a:rPr lang="cs-CZ" sz="1800" dirty="0" smtClean="0"/>
              <a:t>Orgány obchodních společností:  </a:t>
            </a:r>
          </a:p>
          <a:p>
            <a:pPr lvl="1" algn="just"/>
            <a:r>
              <a:rPr lang="cs-CZ" sz="1800" dirty="0" smtClean="0"/>
              <a:t>Statutární orgán jednočlenný (popř. jednočlenný a současně kolektivní orgán)</a:t>
            </a:r>
          </a:p>
          <a:p>
            <a:pPr lvl="1" algn="just"/>
            <a:r>
              <a:rPr lang="cs-CZ" sz="1800" dirty="0" smtClean="0"/>
              <a:t>Dozorčí rada neboli rada ředitelů </a:t>
            </a:r>
            <a:r>
              <a:rPr lang="ru-RU" sz="1800" dirty="0" smtClean="0"/>
              <a:t> (</a:t>
            </a:r>
            <a:r>
              <a:rPr lang="ru-RU" sz="1800" i="1" dirty="0" smtClean="0"/>
              <a:t>совет директоров</a:t>
            </a:r>
            <a:r>
              <a:rPr lang="cs-CZ" sz="1800" dirty="0" smtClean="0"/>
              <a:t>)</a:t>
            </a:r>
          </a:p>
          <a:p>
            <a:pPr lvl="1" algn="just"/>
            <a:r>
              <a:rPr lang="cs-CZ" sz="1800" dirty="0" smtClean="0"/>
              <a:t>Valná hromada společníků/akcionářů</a:t>
            </a:r>
          </a:p>
          <a:p>
            <a:pPr algn="just"/>
            <a:endParaRPr lang="cs-CZ" sz="1800" dirty="0" smtClean="0"/>
          </a:p>
          <a:p>
            <a:pPr algn="just">
              <a:buNone/>
            </a:pPr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mtClean="0"/>
              <a:t>PRÁVNÍ FORMY PODNIKÁNÍ V RF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 typeface="Arial" charset="0"/>
              <a:buNone/>
            </a:pPr>
            <a:r>
              <a:rPr lang="cs-CZ" sz="2500" b="1" dirty="0" smtClean="0"/>
              <a:t>IV. Společnost s ručením omezeným = OOO</a:t>
            </a:r>
          </a:p>
          <a:p>
            <a:pPr algn="just">
              <a:spcBef>
                <a:spcPct val="0"/>
              </a:spcBef>
              <a:buFont typeface="Arial" charset="0"/>
              <a:buNone/>
            </a:pPr>
            <a:r>
              <a:rPr lang="cs-CZ" sz="1800" dirty="0" smtClean="0"/>
              <a:t>(</a:t>
            </a:r>
            <a:r>
              <a:rPr lang="ru-RU" sz="1800" dirty="0" smtClean="0"/>
              <a:t>Общество с ограниченною ответственностью)</a:t>
            </a:r>
            <a:endParaRPr lang="cs-CZ" sz="1800" dirty="0" smtClean="0"/>
          </a:p>
          <a:p>
            <a:pPr algn="just">
              <a:spcBef>
                <a:spcPct val="0"/>
              </a:spcBef>
              <a:buFont typeface="Arial" charset="0"/>
              <a:buNone/>
            </a:pPr>
            <a:endParaRPr lang="cs-CZ" sz="1000" dirty="0" smtClean="0"/>
          </a:p>
          <a:p>
            <a:pPr algn="just"/>
            <a:r>
              <a:rPr lang="cs-CZ" sz="1800" dirty="0" smtClean="0"/>
              <a:t>Právní rámec: Zákon o OOO, Občanský zákoník, Zákon o registraci obchodních společností</a:t>
            </a:r>
          </a:p>
          <a:p>
            <a:pPr algn="just"/>
            <a:r>
              <a:rPr lang="cs-CZ" sz="1800" dirty="0" smtClean="0"/>
              <a:t>Proces založení společnosti se 100% zahraniční účastí se prakticky neliší od procesu, kdy je společnost zakládána ruskými zakladateli.</a:t>
            </a:r>
            <a:r>
              <a:rPr lang="cs-CZ" sz="1800" baseline="30000" dirty="0" smtClean="0"/>
              <a:t> </a:t>
            </a:r>
            <a:r>
              <a:rPr lang="cs-CZ" sz="1800" dirty="0" smtClean="0"/>
              <a:t> </a:t>
            </a:r>
          </a:p>
          <a:p>
            <a:pPr algn="just"/>
            <a:r>
              <a:rPr lang="cs-CZ" sz="1800" dirty="0" smtClean="0"/>
              <a:t>Minimální základní kapitál = 10.000 rublů ( cca.6000,- Kč).</a:t>
            </a:r>
          </a:p>
          <a:p>
            <a:pPr algn="just"/>
            <a:r>
              <a:rPr lang="cs-CZ" sz="1800" dirty="0" smtClean="0"/>
              <a:t>Před podáním návrhu na zápis společnosti zakladatelé musí přijmout rozhodnutí o založení společnosti, schválit stanovy, výši a způsob splácení vkladů do základního kapitálu. Poté jeden ze zakladatelů osobně před notářem sepíše návrh na registraci a podává se registračnímu úřadu.</a:t>
            </a:r>
          </a:p>
          <a:p>
            <a:r>
              <a:rPr lang="cs-CZ" sz="1800" dirty="0" smtClean="0"/>
              <a:t>Problematika zakládání SRO v Moskvě: Osobní podání návrhu na registraci zakladatelem vs. distanční podání</a:t>
            </a:r>
            <a:endParaRPr lang="cs-CZ" sz="25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PRÁVNÍ FORMY PODNIKÁNÍ V RF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cs-CZ" sz="2500" b="1" dirty="0" smtClean="0"/>
              <a:t>V. Uzavřená akciová společnost</a:t>
            </a:r>
            <a:r>
              <a:rPr lang="ru-RU" sz="2500" b="1" dirty="0" smtClean="0"/>
              <a:t> </a:t>
            </a:r>
            <a:r>
              <a:rPr lang="cs-CZ" sz="2500" b="1" dirty="0" smtClean="0"/>
              <a:t>= ZAO </a:t>
            </a:r>
            <a:endParaRPr lang="ru-RU" sz="2500" b="1" dirty="0" smtClean="0"/>
          </a:p>
          <a:p>
            <a:pPr>
              <a:buFont typeface="Arial" charset="0"/>
              <a:buNone/>
            </a:pPr>
            <a:r>
              <a:rPr lang="cs-CZ" sz="1800" dirty="0" smtClean="0"/>
              <a:t>(</a:t>
            </a:r>
            <a:r>
              <a:rPr lang="ru-RU" sz="1800" dirty="0" smtClean="0"/>
              <a:t>Закрытое акционерное общество)</a:t>
            </a:r>
            <a:endParaRPr lang="cs-CZ" sz="1800" dirty="0" smtClean="0"/>
          </a:p>
          <a:p>
            <a:pPr algn="just"/>
            <a:r>
              <a:rPr lang="cs-CZ" sz="1800" dirty="0" smtClean="0"/>
              <a:t>Právní rámec: Zákon o akciových společnostech, Občanský zákoník, Zákon o registraci obchodních společností</a:t>
            </a:r>
          </a:p>
          <a:p>
            <a:pPr algn="just"/>
            <a:r>
              <a:rPr lang="cs-CZ" sz="1800" dirty="0" smtClean="0"/>
              <a:t>Minimální základní kapitál = 10.000 rublů ( cca.6000,- Kč).</a:t>
            </a:r>
          </a:p>
          <a:p>
            <a:pPr algn="just"/>
            <a:r>
              <a:rPr lang="cs-CZ" sz="1800" dirty="0" smtClean="0"/>
              <a:t>Před podáním návrhu na zápis společnosti zakladatelé musí přijmout rozhodnutí o založení společnosti, schválit stanovy, výši a způsob splácení vkladů do základního kapitálu. Poté jeden ze zakladatelů osobně před notářem sepíše návrh na registraci a podává se  registračnímu úřadu.</a:t>
            </a:r>
          </a:p>
          <a:p>
            <a:r>
              <a:rPr lang="cs-CZ" sz="1800" dirty="0" smtClean="0"/>
              <a:t>Emise akcií musí být bezodkladně registrována u Federální služby pro finanční trhy</a:t>
            </a:r>
          </a:p>
          <a:p>
            <a:r>
              <a:rPr lang="cs-CZ" sz="1800" dirty="0" smtClean="0"/>
              <a:t>Společnost vede seznam akcionářů. Vedení seznamu může být předáno profesionálnímu registrátoru.</a:t>
            </a:r>
          </a:p>
          <a:p>
            <a:endParaRPr lang="cs-CZ" sz="2500" dirty="0" smtClean="0"/>
          </a:p>
          <a:p>
            <a:pPr>
              <a:buFont typeface="Arial" charset="0"/>
              <a:buNone/>
            </a:pPr>
            <a:endParaRPr lang="cs-CZ" sz="1800" dirty="0" smtClean="0"/>
          </a:p>
          <a:p>
            <a:pPr>
              <a:buFont typeface="Arial" charset="0"/>
              <a:buNone/>
            </a:pPr>
            <a:r>
              <a:rPr lang="cs-CZ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PRÁVNÍ FORMY PODNIKÁNÍ V RF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360363" y="1435100"/>
          <a:ext cx="8229600" cy="453771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Kritéria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Společnost s ručením omezeným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Uzavřená akciová společnost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Max. počet  členů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50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50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Zakládací dokumenty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Stanovy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Stanovy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Min. výše základního kapitálu 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10 000 rub.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10 000 rub.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Lhůta pro registraci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 týden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 týden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Registrace vydávaní akcií Federální  službou pro  finanční trhy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Ne 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(základní kapitál se skládá z podílů, které nejsou cennými papíry)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Ano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(akcie jsou cenné papíry)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Použitelnost zákonů o cenných papírech a ochraně investorů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použitelné pouze v případě, že s.r.o. vydá dluhopisy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Ano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Vklad do majetku společnosti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Ano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Ne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Způsob úhrady základního kapitálu 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50% musí být uhrazeno před státní registrací (neplnění neznamená důvod pro zamítnutí státní registrace) / 50% v průběhu prvního roku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50% v průběhu prvních 3 měsíců po registraci/ 50%  do konce prvního roku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Nepeněžitý vklad do základního kapitálu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Nezávislé hodnocení je třeba v případě, že hodnota majetku převyšuje 20 000 rublů.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Hodnocení je třeba vždycky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Zvýšení základního kapitálu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Registrace v Jednotném státním rejstříku právnických osob 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Registrace v Jednotném státním rejstříku právnických osob a FSFR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Omezení zcizení akcií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Předkupní právo společníků. Možnost stanovit omezení prostřednictvím Stanov.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Předkupní právo akcionářů. Nelze omezit práva nakládat s akciemi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PRÁVNÍ FORMY PODNIKÁNÍ V RF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360363" y="1435100"/>
          <a:ext cx="8229600" cy="4457703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Kritéria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Společnost s ručením omezeným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Uzavřená akciová společnost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Další práva a povinnosti  společníků/akcionářů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Ano, pokud jsou stanoveny ve Stanovách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(včetně nepoměrného rozdělení dividend a hlasů)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Ne, práva a povinnosti jsou stejná pro všechny majitele jednoho typu akcii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Vystoupení společníka/akcionáře ze společnosti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Pouze pokud tak určují Stanovy (podíl se předává s.r.o. ve skutečné hodnotě = poměrný podíl čistých aktiv)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Jenom prodej akcií jinému akcionáři nebo třetí osobě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Vyloučení  společníka/akcionáře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Ano, na základě soudního rozhodnutí, pokud společník svým jednáním znemožňuje fungování společnosti  (zaplatí se skutečná hodnota vkladu)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Ne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Zcizení akcii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Povinné notářské ověření smlouvy  (kupní, zástavní), registrace převodu práv v  Jednotném státním rejstříku právnických osob 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Neověřená písemná smlouva  (kupní, zástavní), převod vlastnických práv společnosti nebo vznik zástavy se registruje v rejstříku  akcionářů, který vede sama a.s. nebo speciální registrační společnost 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Rezervní fond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Pokud je stanoven ve Stanovách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Povinný, nejméně 5% základního kapitálu 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Roční valná hromada 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Nejpozději ve 4. měsíci od skončení finančního roku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Nejpozději v 6. měsíci od ukončení finančního roku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Sčítání hlasů na valné hromadě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 celkového počtu účastníků ООО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 počtu přítomných akcionářů.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Kvorum = 50% hlasů/ Kvorum na opakující se valné hromadě = 30% hlasů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Jednohlasné hlasování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Nutné po více než 10 otázkách 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Nutné po 3 otázkách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Povinné orgány společnosti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Valná hromada, Jednočlenný statutární orgán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Valná hromada, Jednočlenný statutární orgán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Právo jmenovat jednočlenný statutární orgán a jeho pravomoci přenést na jinou právnickou osobu nebo na fyzickou osobu - podnikatele (předsedu)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Valná hromada nebo představenstvo (dozorčí rada), pokud je to staveno ve Stanovách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Pouze valná hromada.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Pokud existuje představenstvo, valná hromada může přijmout  rozhodnutí o převodu pravomocí jednočlenného statutárního orgánu předsedovi pouze na návrh představenstva 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Arial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PRÁVNÍ FORMY PODNIKÁNÍ V RF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60363" y="1435100"/>
          <a:ext cx="8229600" cy="3171825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Kritéria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Společnost s ručením omezeným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Uzavřená akciová společnost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Kolegiální statutární organ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Není povinný, funguje společně s jednočlenným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Není povinný, funguje společně s jednočlenným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Rada ředitelů (dozorčí rada)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Není povinná, funkční období, počet členů a pravomoci  se řídí podle Stanov.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Není povinná,  funkční období je omezeno na 1 rok, minimální počet ředitelů je 5.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Revizní komise nebo revizor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Povinné pouze pokud je v s.r.o. více než 15 společníků. Funkce mohou být předány auditorovi, kterého zvolila valná hromada 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Povinné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Velké transakce (jejichž hodnota převyšuje 25% hodnoty aktiv společnosti) podléhají schválení valné hromady nebo představenstvem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Schvalovací limit může být změněn Stanovami. Nutnost schvalování lze také zrušit úplně. 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Limit nelze změnit 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Povinnost oznámit o snížení základního kapitálu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Ne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a.s. (ZAO) je povinno zaregistrovat oznámení o zahájení  snižování základního kapitálu poté, co o něm bylo rozhodnuto, a rovněž dvakrát s pravidelností jednou za měsíc uveřejnit informace o snížení základního kapitálu v mediích, určených pro uveřejňování informací o státní registraci právnických osob.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Povinnost registrovat výši čistých aktiv v Jednotném státním rejstříku právnických osob 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Ne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a.s. (ZAO) je povinno registrovat výši čistých aktiv na konci finančního roku v  Jednotném státním rejstříku právnických osob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PRÁVNÍ FORMY PODNIKÁNÍ V RF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cs-CZ" sz="2500" b="1" dirty="0" smtClean="0"/>
              <a:t>VI. Otevřená akciová společnost = OAO</a:t>
            </a:r>
          </a:p>
          <a:p>
            <a:pPr>
              <a:buFont typeface="Arial" charset="0"/>
              <a:buNone/>
            </a:pPr>
            <a:r>
              <a:rPr lang="cs-CZ" sz="1800" dirty="0" smtClean="0"/>
              <a:t>(</a:t>
            </a:r>
            <a:r>
              <a:rPr lang="ru-RU" sz="1800" dirty="0" smtClean="0"/>
              <a:t>Открытое акционерное общество)</a:t>
            </a:r>
            <a:endParaRPr lang="cs-CZ" sz="1800" dirty="0" smtClean="0"/>
          </a:p>
          <a:p>
            <a:pPr>
              <a:buFont typeface="Arial" charset="0"/>
              <a:buNone/>
            </a:pPr>
            <a:endParaRPr lang="ru-RU" sz="1800" dirty="0" smtClean="0"/>
          </a:p>
          <a:p>
            <a:pPr algn="just"/>
            <a:r>
              <a:rPr lang="cs-CZ" sz="1800" dirty="0" smtClean="0"/>
              <a:t>Právní rámec: Zákon o AO, Občanský zákoník, Zákon o registraci obchodních společností.</a:t>
            </a:r>
          </a:p>
          <a:p>
            <a:pPr algn="just"/>
            <a:r>
              <a:rPr lang="cs-CZ" sz="1800" dirty="0" smtClean="0"/>
              <a:t>Akciová společnost s právem otevřeně upisovat akcie. Nejprve však musí být splacen základní kapitál (minimálně 100.000 rublů) a zakladatelské akcie rozděleny mezi zakladatele.</a:t>
            </a:r>
          </a:p>
          <a:p>
            <a:pPr algn="just"/>
            <a:r>
              <a:rPr lang="cs-CZ" sz="1800" dirty="0" smtClean="0"/>
              <a:t>Počet akcionářů není omezen</a:t>
            </a:r>
          </a:p>
          <a:p>
            <a:pPr algn="just"/>
            <a:r>
              <a:rPr lang="cs-CZ" sz="1800" dirty="0" smtClean="0"/>
              <a:t>Akcionář má právo prodat své akcie bez souhlasu jiných akcionářů.</a:t>
            </a:r>
            <a:endParaRPr lang="ru-RU" sz="1800" dirty="0" smtClean="0"/>
          </a:p>
          <a:p>
            <a:pPr algn="just"/>
            <a:r>
              <a:rPr lang="cs-CZ" sz="1800" dirty="0" smtClean="0"/>
              <a:t>V rámci transparentnosti na trhu cenných papírů OAO jsou povinny publikovat informace o svém obchodním a finančním stavu</a:t>
            </a:r>
            <a:r>
              <a:rPr lang="ru-RU" sz="1800" dirty="0" smtClean="0"/>
              <a:t>,</a:t>
            </a:r>
            <a:r>
              <a:rPr lang="cs-CZ" sz="1800" dirty="0" smtClean="0"/>
              <a:t> tzn. zveřejňovat výroční zprávu</a:t>
            </a:r>
            <a:r>
              <a:rPr lang="ru-RU" sz="1800" dirty="0" smtClean="0"/>
              <a:t>, </a:t>
            </a:r>
            <a:r>
              <a:rPr lang="cs-CZ" sz="1800" dirty="0" smtClean="0"/>
              <a:t>účetní závěrku, výkaz zisků a ztrát, informace o konání valné hromady apod.</a:t>
            </a:r>
            <a:endParaRPr lang="ru-RU" sz="1800" dirty="0" smtClean="0"/>
          </a:p>
          <a:p>
            <a:pPr>
              <a:buFont typeface="Arial" charset="0"/>
              <a:buNone/>
            </a:pPr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sah 2"/>
          <p:cNvSpPr>
            <a:spLocks noGrp="1"/>
          </p:cNvSpPr>
          <p:nvPr>
            <p:ph idx="1"/>
          </p:nvPr>
        </p:nvSpPr>
        <p:spPr>
          <a:xfrm>
            <a:off x="250825" y="2143125"/>
            <a:ext cx="8229600" cy="3549650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cs-CZ" sz="3200" b="1" smtClean="0"/>
          </a:p>
          <a:p>
            <a:pPr algn="ctr">
              <a:buFont typeface="Arial" charset="0"/>
              <a:buNone/>
            </a:pPr>
            <a:r>
              <a:rPr lang="cs-CZ" sz="3200" b="1" smtClean="0"/>
              <a:t>PRÁVNÍ PROSTŘEDÍ V RUSKU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PRÁVNÍ FORMY PODNIKÁNÍ V RF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cs-CZ" sz="2500" b="1" smtClean="0"/>
              <a:t>JOINT VENTURE S RUSKÝM PARTNEREM</a:t>
            </a:r>
          </a:p>
          <a:p>
            <a:pPr>
              <a:buFont typeface="Arial" charset="0"/>
              <a:buNone/>
            </a:pPr>
            <a:endParaRPr lang="cs-CZ" sz="2500" b="1" smtClean="0"/>
          </a:p>
          <a:p>
            <a:r>
              <a:rPr lang="cs-CZ" sz="2500" smtClean="0"/>
              <a:t>JV v RF nebo v zahraničí</a:t>
            </a:r>
          </a:p>
          <a:p>
            <a:r>
              <a:rPr lang="cs-CZ" sz="2500" smtClean="0"/>
              <a:t>Formy SRO x ZAO</a:t>
            </a:r>
          </a:p>
          <a:p>
            <a:r>
              <a:rPr lang="cs-CZ" sz="2500" smtClean="0"/>
              <a:t>Důkladná formulace stanov, hlasovacích poměrů  atd.</a:t>
            </a:r>
          </a:p>
          <a:p>
            <a:r>
              <a:rPr lang="cs-CZ" sz="2500" smtClean="0"/>
              <a:t>Dohody společníků/akcionářů</a:t>
            </a:r>
          </a:p>
          <a:p>
            <a:endParaRPr lang="cs-CZ" sz="2500" smtClean="0"/>
          </a:p>
          <a:p>
            <a:pPr>
              <a:buFont typeface="Arial" charset="0"/>
              <a:buNone/>
            </a:pPr>
            <a:endParaRPr lang="cs-CZ" sz="25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charset="0"/>
              <a:buNone/>
            </a:pPr>
            <a:endParaRPr lang="cs-CZ" sz="3200" b="1" smtClean="0"/>
          </a:p>
          <a:p>
            <a:pPr algn="ctr">
              <a:buFont typeface="Arial" charset="0"/>
              <a:buNone/>
            </a:pPr>
            <a:endParaRPr lang="cs-CZ" sz="3200" b="1" smtClean="0"/>
          </a:p>
          <a:p>
            <a:pPr algn="ctr">
              <a:buFont typeface="Arial" charset="0"/>
              <a:buNone/>
            </a:pPr>
            <a:endParaRPr lang="cs-CZ" sz="3200" b="1" smtClean="0"/>
          </a:p>
          <a:p>
            <a:pPr algn="ctr">
              <a:buFont typeface="Arial" charset="0"/>
              <a:buNone/>
            </a:pPr>
            <a:r>
              <a:rPr lang="cs-CZ" sz="3200" b="1" smtClean="0"/>
              <a:t>SOUTĚŽNÍ PRÁVO, KONTROLA FÚZÍ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mtClean="0"/>
              <a:t>SOUTĚŽNÍ PRÁVO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smtClean="0"/>
              <a:t>Soutěžní právo a vstup na ruský trh/akvizice akcií</a:t>
            </a:r>
            <a:endParaRPr lang="en-US" sz="2400" smtClean="0"/>
          </a:p>
          <a:p>
            <a:endParaRPr lang="cs-CZ" sz="2400" smtClean="0"/>
          </a:p>
          <a:p>
            <a:r>
              <a:rPr lang="cs-CZ" sz="2400" smtClean="0"/>
              <a:t>FZ č. 135 ze dne 26.07.2006 </a:t>
            </a:r>
            <a:r>
              <a:rPr lang="ru-RU" sz="2400" smtClean="0"/>
              <a:t>«</a:t>
            </a:r>
            <a:r>
              <a:rPr lang="cs-CZ" sz="2400" i="1" smtClean="0"/>
              <a:t>O ochraně hospodářské soutěže</a:t>
            </a:r>
            <a:r>
              <a:rPr lang="ru-RU" sz="2400" smtClean="0"/>
              <a:t>»</a:t>
            </a:r>
            <a:endParaRPr lang="en-US" sz="2400" smtClean="0"/>
          </a:p>
          <a:p>
            <a:endParaRPr lang="cs-CZ" sz="2400" smtClean="0"/>
          </a:p>
          <a:p>
            <a:r>
              <a:rPr lang="cs-CZ" sz="2400" smtClean="0"/>
              <a:t>Podle čl. 28 v určitých případech nelze realizovat některé právní úkony s akciemi, obchodními podíly, majetkem bez  předchozího souhlasu antimonopolního úřadu.  </a:t>
            </a:r>
            <a:endParaRPr lang="en-US" sz="2400" smtClean="0"/>
          </a:p>
          <a:p>
            <a:endParaRPr lang="ru-RU" sz="2400" smtClean="0"/>
          </a:p>
          <a:p>
            <a:r>
              <a:rPr lang="cs-CZ" sz="2400" u="sng" smtClean="0"/>
              <a:t>Musí být však splněny následující podmínky:</a:t>
            </a:r>
            <a:endParaRPr lang="en-US" sz="2400" u="sng" smtClean="0"/>
          </a:p>
          <a:p>
            <a:pPr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mtClean="0"/>
              <a:t>SOUTĚŽNÍ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sz="2400" u="sng" dirty="0" smtClean="0"/>
          </a:p>
          <a:p>
            <a:pPr marL="457200" indent="-457200">
              <a:buFont typeface="Arial" charset="0"/>
              <a:buAutoNum type="alphaLcParenR"/>
              <a:defRPr/>
            </a:pPr>
            <a:r>
              <a:rPr lang="cs-CZ" sz="2400" dirty="0" smtClean="0"/>
              <a:t>Celková hodnota aktiv nabyvatele (akcií/podílů, majetku, práv) podle posledního účetního období a celé jeho skupiny propojených osob, a společnosti nabývané (a její skupiny) přesahuje 7 mld. RUB nebo jejich celkový obrat za poslední kalendářní rok přesahuje 10 mld. RUB</a:t>
            </a:r>
            <a:r>
              <a:rPr lang="en-US" sz="2400" dirty="0" smtClean="0"/>
              <a:t>;</a:t>
            </a:r>
            <a:r>
              <a:rPr lang="cs-CZ" sz="2400" dirty="0" smtClean="0"/>
              <a:t> </a:t>
            </a:r>
            <a:r>
              <a:rPr lang="en-US" sz="2400" b="1" dirty="0" smtClean="0"/>
              <a:t>a</a:t>
            </a:r>
            <a:endParaRPr lang="cs-CZ" sz="2400" b="1" dirty="0" smtClean="0"/>
          </a:p>
          <a:p>
            <a:pPr marL="457200" indent="-457200">
              <a:buFont typeface="Arial" charset="0"/>
              <a:buAutoNum type="alphaLcParenR" startAt="2"/>
              <a:defRPr/>
            </a:pPr>
            <a:r>
              <a:rPr lang="cs-CZ" sz="2400" dirty="0" smtClean="0"/>
              <a:t>Celková hodnota aktiv osoby, účast v níž se nabývá, a celé její skupiny, činila podle údajů za poslední účetní období přesáhla 250 mil. RUB; </a:t>
            </a:r>
            <a:r>
              <a:rPr lang="cs-CZ" sz="2400" b="1" dirty="0" smtClean="0"/>
              <a:t>nebo</a:t>
            </a:r>
          </a:p>
          <a:p>
            <a:pPr marL="457200" indent="-457200">
              <a:buFont typeface="Arial" charset="0"/>
              <a:buAutoNum type="alphaLcParenR" startAt="2"/>
              <a:defRPr/>
            </a:pPr>
            <a:r>
              <a:rPr lang="ru-RU" sz="2400" dirty="0" smtClean="0"/>
              <a:t> </a:t>
            </a:r>
            <a:r>
              <a:rPr lang="cs-CZ" sz="2400" dirty="0" smtClean="0"/>
              <a:t>pokud některá z výše uvedených osob je zapsaná do rejstříku FAS (podíl na trhu přes 35 </a:t>
            </a:r>
            <a:r>
              <a:rPr lang="en-US" sz="2400" dirty="0" smtClean="0"/>
              <a:t>%) </a:t>
            </a:r>
          </a:p>
          <a:p>
            <a:pPr marL="457200" indent="-457200">
              <a:buFont typeface="Arial" charset="0"/>
              <a:buNone/>
              <a:defRPr/>
            </a:pPr>
            <a:endParaRPr lang="en-US" sz="2400" dirty="0" smtClean="0"/>
          </a:p>
          <a:p>
            <a:pPr marL="457200" indent="-457200">
              <a:buFont typeface="Arial" charset="0"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mtClean="0"/>
              <a:t>SOUTĚŽNÍ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buFont typeface="Arial" charset="0"/>
              <a:buNone/>
              <a:defRPr/>
            </a:pPr>
            <a:r>
              <a:rPr lang="cs-CZ" sz="2000" dirty="0" smtClean="0"/>
              <a:t>Jsou-li splněny výše uvedené podmínky, vyžaduje se předchozí </a:t>
            </a:r>
          </a:p>
          <a:p>
            <a:pPr marL="457200" indent="-457200">
              <a:spcBef>
                <a:spcPts val="0"/>
              </a:spcBef>
              <a:buFont typeface="Arial" charset="0"/>
              <a:buNone/>
              <a:defRPr/>
            </a:pPr>
            <a:r>
              <a:rPr lang="cs-CZ" sz="2000" dirty="0" smtClean="0"/>
              <a:t>souhlas antimonopolního úřadu pouze pro následující transakce:</a:t>
            </a:r>
          </a:p>
          <a:p>
            <a:pPr marL="457200" indent="-457200">
              <a:spcBef>
                <a:spcPts val="0"/>
              </a:spcBef>
              <a:buFont typeface="Arial" charset="0"/>
              <a:buNone/>
              <a:defRPr/>
            </a:pPr>
            <a:r>
              <a:rPr lang="cs-CZ" sz="2000" dirty="0" smtClean="0"/>
              <a:t>v případě</a:t>
            </a:r>
          </a:p>
          <a:p>
            <a:pPr marL="457200" indent="-457200">
              <a:defRPr/>
            </a:pPr>
            <a:r>
              <a:rPr lang="cs-CZ" sz="2000" dirty="0" smtClean="0"/>
              <a:t>Nabytí 25</a:t>
            </a:r>
            <a:r>
              <a:rPr lang="en-US" sz="2000" dirty="0" smtClean="0"/>
              <a:t>%</a:t>
            </a:r>
            <a:r>
              <a:rPr lang="cs-CZ" sz="2000" dirty="0" smtClean="0"/>
              <a:t> akcií nebo obchodní podíl ve výši 1/3 (dosud nemá nic nebo méně než 25</a:t>
            </a:r>
            <a:r>
              <a:rPr lang="en-US" sz="2000" dirty="0" smtClean="0"/>
              <a:t>%</a:t>
            </a:r>
            <a:r>
              <a:rPr lang="cs-CZ" sz="2000" dirty="0" smtClean="0"/>
              <a:t> či 1/3</a:t>
            </a:r>
            <a:r>
              <a:rPr lang="ru-RU" sz="2000" dirty="0" smtClean="0"/>
              <a:t>)</a:t>
            </a:r>
            <a:endParaRPr lang="cs-CZ" sz="2000" dirty="0" smtClean="0"/>
          </a:p>
          <a:p>
            <a:pPr marL="457200" indent="-457200">
              <a:defRPr/>
            </a:pPr>
            <a:r>
              <a:rPr lang="cs-CZ" sz="2000" dirty="0" smtClean="0"/>
              <a:t>Nabytí akcií nebo obchodního podílu za situace, že nabyvatel již vlastní alespoň 25</a:t>
            </a:r>
            <a:r>
              <a:rPr lang="en-US" sz="2000" dirty="0" smtClean="0"/>
              <a:t>%</a:t>
            </a:r>
            <a:r>
              <a:rPr lang="cs-CZ" sz="2000" dirty="0" smtClean="0"/>
              <a:t> akcií nebo obchodní podíl ve výši 1/3 a novou akvizicí získá celkem více než  50</a:t>
            </a:r>
            <a:r>
              <a:rPr lang="en-US" sz="2000" dirty="0" smtClean="0"/>
              <a:t>%</a:t>
            </a:r>
            <a:r>
              <a:rPr lang="cs-CZ" sz="2000" dirty="0" smtClean="0"/>
              <a:t> akcií nebo obchodní podíl ve výši 1/2 </a:t>
            </a:r>
          </a:p>
          <a:p>
            <a:pPr marL="457200" indent="-457200">
              <a:defRPr/>
            </a:pPr>
            <a:r>
              <a:rPr lang="cs-CZ" sz="2000" dirty="0" smtClean="0"/>
              <a:t>Nabytí akcií nebo obchodního podílu za situace, že nabyvatel již vlastní alespoň 50</a:t>
            </a:r>
            <a:r>
              <a:rPr lang="en-US" sz="2000" dirty="0" smtClean="0"/>
              <a:t>%</a:t>
            </a:r>
            <a:r>
              <a:rPr lang="cs-CZ" sz="2000" dirty="0" smtClean="0"/>
              <a:t> akcií nebo obchodní podíl ve výši 1/2 a novou akvizicí získá celkem více než  75</a:t>
            </a:r>
            <a:r>
              <a:rPr lang="en-US" sz="2000" dirty="0" smtClean="0"/>
              <a:t>%</a:t>
            </a:r>
            <a:r>
              <a:rPr lang="cs-CZ" sz="2000" dirty="0" smtClean="0"/>
              <a:t> akcií nebo obchodní podíl ve výši 1/3</a:t>
            </a:r>
            <a:r>
              <a:rPr lang="cs-CZ" sz="2400" dirty="0" smtClean="0"/>
              <a:t> </a:t>
            </a:r>
          </a:p>
          <a:p>
            <a:pPr marL="457200" indent="-457200">
              <a:defRPr/>
            </a:pPr>
            <a:r>
              <a:rPr lang="cs-CZ" sz="2000" dirty="0" smtClean="0"/>
              <a:t>I v případě, že nejsou dosaženy výše uvedené hodnoty, může vzniknout zúčastněným stranám povinnost oznámit transakci antimonopolnímu úřadu ex post  po jejím uzavření.</a:t>
            </a:r>
          </a:p>
          <a:p>
            <a:pPr marL="457200" indent="-457200">
              <a:defRPr/>
            </a:pPr>
            <a:endParaRPr lang="cs-CZ" sz="2400" dirty="0" smtClean="0"/>
          </a:p>
          <a:p>
            <a:pPr marL="457200" indent="-457200">
              <a:defRPr/>
            </a:pPr>
            <a:endParaRPr lang="ru-RU" sz="2400" dirty="0" smtClean="0"/>
          </a:p>
          <a:p>
            <a:pPr>
              <a:defRPr/>
            </a:pPr>
            <a:endParaRPr lang="cs-CZ" sz="2400" dirty="0" smtClean="0"/>
          </a:p>
          <a:p>
            <a:pPr marL="457200" indent="-457200"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cs-CZ" smtClean="0"/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cs-CZ" sz="3200" b="1" smtClean="0"/>
          </a:p>
          <a:p>
            <a:pPr>
              <a:buFont typeface="Arial" charset="0"/>
              <a:buNone/>
            </a:pPr>
            <a:endParaRPr lang="cs-CZ" sz="3200" b="1" smtClean="0"/>
          </a:p>
          <a:p>
            <a:pPr>
              <a:buFont typeface="Arial" charset="0"/>
              <a:buNone/>
            </a:pPr>
            <a:r>
              <a:rPr lang="cs-CZ" sz="3200" b="1" smtClean="0"/>
              <a:t>                           </a:t>
            </a:r>
          </a:p>
          <a:p>
            <a:pPr algn="ctr">
              <a:buFont typeface="Arial" charset="0"/>
              <a:buNone/>
            </a:pPr>
            <a:r>
              <a:rPr lang="cs-CZ" sz="3200" b="1" smtClean="0"/>
              <a:t> PRACOVNÍ PRÁVO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mtClean="0"/>
              <a:t>PRACOVNÍ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None/>
              <a:defRPr/>
            </a:pPr>
            <a:endParaRPr lang="cs-CZ" sz="2400" dirty="0" smtClean="0"/>
          </a:p>
          <a:p>
            <a:pPr marL="457200" indent="-457200">
              <a:defRPr/>
            </a:pPr>
            <a:r>
              <a:rPr lang="cs-CZ" sz="2400" dirty="0" smtClean="0"/>
              <a:t>Kodifikace pracovního práva – FZ č.197 ze dne 30.12.2001 Zákoník práce</a:t>
            </a:r>
          </a:p>
          <a:p>
            <a:pPr marL="457200" indent="-457200">
              <a:defRPr/>
            </a:pPr>
            <a:r>
              <a:rPr lang="cs-CZ" sz="2400" dirty="0" smtClean="0"/>
              <a:t>Pracovní smlouva  a vnitřní předpisy zaměstnavatele (např. pracovní řád, disciplinární řád, zkušební řád)</a:t>
            </a:r>
          </a:p>
          <a:p>
            <a:pPr marL="457200" indent="-457200">
              <a:defRPr/>
            </a:pPr>
            <a:r>
              <a:rPr lang="cs-CZ" sz="2400" dirty="0" smtClean="0"/>
              <a:t>Popis pracovní pozice zaměstnance (</a:t>
            </a:r>
            <a:r>
              <a:rPr lang="cs-CZ" sz="2400" i="1" dirty="0" err="1" smtClean="0"/>
              <a:t>dolžnostnaja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instrukcija</a:t>
            </a:r>
            <a:r>
              <a:rPr lang="cs-CZ" sz="2400" dirty="0" smtClean="0"/>
              <a:t>)</a:t>
            </a:r>
          </a:p>
          <a:p>
            <a:pPr marL="457200" indent="-457200">
              <a:defRPr/>
            </a:pPr>
            <a:endParaRPr lang="cs-CZ" sz="2400" dirty="0" smtClean="0"/>
          </a:p>
          <a:p>
            <a:pPr marL="457200" indent="-457200">
              <a:defRPr/>
            </a:pPr>
            <a:endParaRPr lang="ru-RU" sz="2400" dirty="0" smtClean="0"/>
          </a:p>
          <a:p>
            <a:pPr>
              <a:defRPr/>
            </a:pPr>
            <a:endParaRPr lang="cs-CZ" sz="2400" dirty="0" smtClean="0"/>
          </a:p>
          <a:p>
            <a:pPr marL="457200" indent="-457200"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mtClean="0"/>
              <a:t>PRACOVNÍ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defRPr/>
            </a:pPr>
            <a:r>
              <a:rPr lang="cs-CZ" sz="2000" dirty="0" smtClean="0"/>
              <a:t>Pracovní poměr je v naprosté většině na dobu neurčitou (doba určitá pouze výjimečně v případech kdy to stanoví zákon – sezónní práce apod.)</a:t>
            </a:r>
          </a:p>
          <a:p>
            <a:pPr marL="457200" indent="-457200">
              <a:defRPr/>
            </a:pPr>
            <a:r>
              <a:rPr lang="cs-CZ" sz="2000" dirty="0" smtClean="0"/>
              <a:t>Zkušební doba na 3 měsíce. Pracovní poměr ve zkušební době lze rozvázat pouze při konkrétním zdokumentovaném pochybení zaměstnance nejpozději 3 dny před uplynutím zkušební doby.</a:t>
            </a:r>
          </a:p>
          <a:p>
            <a:pPr marL="457200" indent="-457200">
              <a:defRPr/>
            </a:pPr>
            <a:r>
              <a:rPr lang="cs-CZ" sz="2000" dirty="0" smtClean="0"/>
              <a:t>Zaměstnanci nelze dle soudní praxe zakázat výkon práce pro jiného zaměstnavatele ve volném čase (tzv. </a:t>
            </a:r>
            <a:r>
              <a:rPr lang="cs-CZ" sz="2000" dirty="0" err="1" smtClean="0"/>
              <a:t>sovmestitělstvo</a:t>
            </a:r>
            <a:r>
              <a:rPr lang="cs-CZ" sz="2000" dirty="0" smtClean="0"/>
              <a:t>)</a:t>
            </a:r>
          </a:p>
          <a:p>
            <a:pPr marL="457200" indent="-457200">
              <a:defRPr/>
            </a:pPr>
            <a:r>
              <a:rPr lang="cs-CZ" sz="2000" dirty="0" smtClean="0"/>
              <a:t>Při podepsání pracovní smlouvy zaměstnavatel převezme od zaměstnance pracovní knížku, ve které je zapsána zaměstnancova profesní historie (při skončení vyplněnou PK vydá) </a:t>
            </a:r>
          </a:p>
          <a:p>
            <a:pPr marL="457200" indent="-457200">
              <a:defRPr/>
            </a:pPr>
            <a:r>
              <a:rPr lang="cs-CZ" sz="2000" dirty="0" smtClean="0"/>
              <a:t>Zaměstnavatel je povinen platit mzdu ve dvou výplatních termínech jako zálohu a doplatek</a:t>
            </a:r>
          </a:p>
          <a:p>
            <a:pPr marL="457200" indent="-457200">
              <a:defRPr/>
            </a:pPr>
            <a:r>
              <a:rPr lang="cs-CZ" sz="2000" dirty="0" smtClean="0"/>
              <a:t>Srážková daň činí 13 procent (pro zaměstnance- nerezidenty 30), odvody na veřejné pojištění cca. 30,2 procent </a:t>
            </a:r>
          </a:p>
          <a:p>
            <a:pPr marL="457200" indent="-457200">
              <a:defRPr/>
            </a:pPr>
            <a:endParaRPr lang="cs-CZ" sz="2000" dirty="0" smtClean="0"/>
          </a:p>
          <a:p>
            <a:pPr marL="457200" indent="-457200">
              <a:defRPr/>
            </a:pPr>
            <a:endParaRPr lang="cs-CZ" sz="2400" dirty="0" smtClean="0"/>
          </a:p>
          <a:p>
            <a:pPr marL="457200" indent="-457200">
              <a:defRPr/>
            </a:pPr>
            <a:endParaRPr lang="ru-RU" sz="2400" dirty="0" smtClean="0"/>
          </a:p>
          <a:p>
            <a:pPr>
              <a:defRPr/>
            </a:pPr>
            <a:endParaRPr lang="cs-CZ" sz="2400" dirty="0" smtClean="0"/>
          </a:p>
          <a:p>
            <a:pPr marL="457200" indent="-457200"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mtClean="0"/>
              <a:t>PRACOVNÍ PRÁVO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Pracovní povolení a pracovní víza pro zahraniční jednatele a manažery pracující v RF</a:t>
            </a:r>
          </a:p>
          <a:p>
            <a:r>
              <a:rPr lang="cs-CZ" dirty="0" smtClean="0"/>
              <a:t>Kategorie vysoce-kvalifikovaného zahraničního zaměstnance</a:t>
            </a:r>
          </a:p>
          <a:p>
            <a:r>
              <a:rPr lang="cs-CZ" dirty="0" smtClean="0"/>
              <a:t>Kvóty  na obsazování pracovních pozic zahraničními zaměstnanci</a:t>
            </a:r>
          </a:p>
          <a:p>
            <a:r>
              <a:rPr lang="cs-CZ" dirty="0" smtClean="0"/>
              <a:t>Vysoké sankce za zaměstnávání bez pracovního povolení.</a:t>
            </a:r>
          </a:p>
          <a:p>
            <a:r>
              <a:rPr lang="cs-CZ" dirty="0" smtClean="0"/>
              <a:t>Výjimky z povinného režimu pracovního povolení 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mtClean="0"/>
              <a:t>PRACOVNÍ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None/>
              <a:defRPr/>
            </a:pPr>
            <a:endParaRPr lang="cs-CZ" sz="2400" dirty="0" smtClean="0"/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cs-CZ" sz="2400" dirty="0" smtClean="0"/>
              <a:t>Ukončení pracovního poměru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cs-CZ" sz="2400" dirty="0" smtClean="0"/>
              <a:t>Výpověď zaměstnance – výpovědní doba 2 týdny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cs-CZ" sz="2400" dirty="0" smtClean="0"/>
              <a:t>Výpověď zaměstnavatele – opakované porušení pracovní disciplíny, špatný výsledek při testování kvalifikace,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cs-CZ" sz="2400" dirty="0" smtClean="0"/>
              <a:t>Popř. „okamžité rozvázání“ –jednorázové hrubé porušení – alkohol, absence na pracovišti, porušení obchodního tajemství.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cs-CZ" sz="2400" dirty="0" smtClean="0"/>
              <a:t>Při likvidaci nebo redukci personálu s odstupným až 1-3 násobek platu a dvouměsíční výpovědní dobou</a:t>
            </a:r>
          </a:p>
          <a:p>
            <a:pPr marL="457200" indent="-457200"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mtClean="0"/>
              <a:t>PRÁVNÍ PROSTŘEDÍ V RUSKU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cs-CZ" b="1" dirty="0" smtClean="0"/>
              <a:t>Systém právních norem </a:t>
            </a:r>
          </a:p>
          <a:p>
            <a:pPr lvl="1">
              <a:buFont typeface="Arial" charset="0"/>
              <a:buChar char="•"/>
            </a:pPr>
            <a:r>
              <a:rPr lang="cs-CZ" sz="1800" dirty="0" smtClean="0"/>
              <a:t>ústava a ústavní zákony</a:t>
            </a:r>
          </a:p>
          <a:p>
            <a:pPr lvl="1">
              <a:buFont typeface="Arial" charset="0"/>
              <a:buChar char="•"/>
            </a:pPr>
            <a:r>
              <a:rPr lang="cs-CZ" sz="1800" dirty="0" smtClean="0"/>
              <a:t>mezinárodní smlouvy</a:t>
            </a:r>
          </a:p>
          <a:p>
            <a:pPr lvl="1">
              <a:buFont typeface="Arial" charset="0"/>
              <a:buChar char="•"/>
            </a:pPr>
            <a:r>
              <a:rPr lang="cs-CZ" sz="1800" dirty="0" smtClean="0"/>
              <a:t>federální zákony</a:t>
            </a:r>
          </a:p>
          <a:p>
            <a:pPr lvl="1">
              <a:buFont typeface="Arial" charset="0"/>
              <a:buChar char="•"/>
            </a:pPr>
            <a:r>
              <a:rPr lang="cs-CZ" sz="1800" dirty="0" smtClean="0"/>
              <a:t>zákony subjektů federace</a:t>
            </a:r>
          </a:p>
          <a:p>
            <a:pPr lvl="1">
              <a:buFont typeface="Arial" charset="0"/>
              <a:buChar char="•"/>
            </a:pPr>
            <a:r>
              <a:rPr lang="cs-CZ" sz="1800" dirty="0" smtClean="0"/>
              <a:t>podzákonné normy</a:t>
            </a:r>
          </a:p>
          <a:p>
            <a:pPr>
              <a:buFont typeface="Wingdings" pitchFamily="2" charset="2"/>
              <a:buChar char="ü"/>
            </a:pPr>
            <a:r>
              <a:rPr lang="cs-CZ" b="1" dirty="0" smtClean="0"/>
              <a:t>Centralizované federální úřady </a:t>
            </a:r>
          </a:p>
          <a:p>
            <a:pPr lvl="1">
              <a:buFont typeface="Arial" charset="0"/>
              <a:buChar char="•"/>
            </a:pPr>
            <a:r>
              <a:rPr lang="cs-CZ" sz="1800" dirty="0" smtClean="0"/>
              <a:t>Federální ministerstva </a:t>
            </a:r>
            <a:r>
              <a:rPr lang="cs-CZ" sz="1400" dirty="0" smtClean="0"/>
              <a:t> (MID, MVD, MINFIN, MINPROMTORG, MINENERGO….)</a:t>
            </a:r>
          </a:p>
          <a:p>
            <a:pPr lvl="1">
              <a:buFont typeface="Arial" charset="0"/>
              <a:buChar char="•"/>
            </a:pPr>
            <a:r>
              <a:rPr lang="cs-CZ" sz="1800" dirty="0" smtClean="0"/>
              <a:t>Federální služby</a:t>
            </a:r>
            <a:r>
              <a:rPr lang="cs-CZ" sz="1400" dirty="0" smtClean="0"/>
              <a:t>(FNS, FMS, FAS, FSFR, ROSPATENT, ROSZDRAVNADZOR, ROSREESTR, ROSTRUD)</a:t>
            </a:r>
          </a:p>
          <a:p>
            <a:pPr lvl="1">
              <a:buFont typeface="Arial" charset="0"/>
              <a:buChar char="•"/>
            </a:pPr>
            <a:r>
              <a:rPr lang="cs-CZ" sz="1800" dirty="0" smtClean="0"/>
              <a:t>Federální agentury </a:t>
            </a:r>
            <a:r>
              <a:rPr lang="cs-CZ" sz="1400" dirty="0" smtClean="0"/>
              <a:t>(Federální kosmická agentura, FA pro technickou regulaci a metrologii)</a:t>
            </a:r>
          </a:p>
          <a:p>
            <a:pPr>
              <a:buFont typeface="Wingdings" pitchFamily="2" charset="2"/>
              <a:buChar char="ü"/>
            </a:pPr>
            <a:r>
              <a:rPr lang="cs-CZ" b="1" dirty="0" smtClean="0"/>
              <a:t>Soudní systém </a:t>
            </a:r>
            <a:endParaRPr lang="cs-CZ" sz="1800" dirty="0" smtClean="0"/>
          </a:p>
          <a:p>
            <a:pPr lvl="1">
              <a:buFont typeface="Arial" charset="0"/>
              <a:buChar char="•"/>
            </a:pPr>
            <a:r>
              <a:rPr lang="cs-CZ" sz="1800" dirty="0" smtClean="0"/>
              <a:t>obchodní (arbitrážní) soudy  /  </a:t>
            </a:r>
            <a:r>
              <a:rPr lang="cs-CZ" sz="1800" dirty="0" err="1" smtClean="0"/>
              <a:t>soudy</a:t>
            </a:r>
            <a:r>
              <a:rPr lang="cs-CZ" sz="1800" dirty="0" smtClean="0"/>
              <a:t> obecné jurisdikce</a:t>
            </a:r>
          </a:p>
          <a:p>
            <a:pPr lvl="1">
              <a:buFont typeface="Arial" charset="0"/>
              <a:buChar char="•"/>
            </a:pPr>
            <a:r>
              <a:rPr lang="cs-CZ" sz="1800" dirty="0" smtClean="0"/>
              <a:t> 4-instanční soustava: Soud Prvního Stupně &gt; Apelační Soud &gt; FAS &gt; VAS  </a:t>
            </a:r>
          </a:p>
          <a:p>
            <a:pPr lvl="1">
              <a:buFont typeface="Arial" charset="0"/>
              <a:buChar char="•"/>
            </a:pPr>
            <a:endParaRPr lang="cs-CZ" sz="1800" b="1" dirty="0" smtClean="0"/>
          </a:p>
          <a:p>
            <a:pPr lvl="1">
              <a:buFont typeface="Arial" charset="0"/>
              <a:buChar char="•"/>
            </a:pPr>
            <a:endParaRPr lang="ru-RU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/>
          </p:cNvSpPr>
          <p:nvPr>
            <p:ph type="ctrTitle"/>
          </p:nvPr>
        </p:nvSpPr>
        <p:spPr>
          <a:xfrm>
            <a:off x="685800" y="2071688"/>
            <a:ext cx="7772400" cy="2500312"/>
          </a:xfrm>
        </p:spPr>
        <p:txBody>
          <a:bodyPr/>
          <a:lstStyle/>
          <a:p>
            <a:pPr algn="l" eaLnBrk="1" hangingPunct="1"/>
            <a:r>
              <a:rPr lang="cs-CZ" sz="2000" dirty="0" smtClean="0"/>
              <a:t>Děkuji za pozornost.</a:t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				David Šimek</a:t>
            </a:r>
            <a:br>
              <a:rPr lang="cs-CZ" sz="2000" dirty="0" smtClean="0"/>
            </a:br>
            <a:r>
              <a:rPr lang="cs-CZ" sz="2000" dirty="0" smtClean="0"/>
              <a:t>				simek@</a:t>
            </a:r>
            <a:r>
              <a:rPr lang="cs-CZ" sz="2000" dirty="0" err="1" smtClean="0"/>
              <a:t>peterkapartners.com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1800" b="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87450" y="6007100"/>
            <a:ext cx="7632700" cy="476250"/>
          </a:xfrm>
        </p:spPr>
        <p:txBody>
          <a:bodyPr/>
          <a:lstStyle/>
          <a:p>
            <a:pPr>
              <a:defRPr/>
            </a:pPr>
            <a:r>
              <a:rPr lang="cs-CZ" dirty="0" smtClean="0">
                <a:solidFill>
                  <a:srgbClr val="6D92A7"/>
                </a:solidFill>
              </a:rPr>
              <a:t>PRAHA</a:t>
            </a:r>
            <a:r>
              <a:rPr lang="en-US" dirty="0" smtClean="0">
                <a:solidFill>
                  <a:srgbClr val="6D92A7"/>
                </a:solidFill>
              </a:rPr>
              <a:t>  .  BRATISLAVA  .  KY</a:t>
            </a:r>
            <a:r>
              <a:rPr lang="cs-CZ" dirty="0" smtClean="0">
                <a:solidFill>
                  <a:srgbClr val="6D92A7"/>
                </a:solidFill>
              </a:rPr>
              <a:t>JEV</a:t>
            </a:r>
            <a:r>
              <a:rPr lang="en-US" dirty="0" smtClean="0">
                <a:solidFill>
                  <a:srgbClr val="6D92A7"/>
                </a:solidFill>
              </a:rPr>
              <a:t>  .  SOFI</a:t>
            </a:r>
            <a:r>
              <a:rPr lang="cs-CZ" dirty="0" smtClean="0">
                <a:solidFill>
                  <a:srgbClr val="6D92A7"/>
                </a:solidFill>
              </a:rPr>
              <a:t>E</a:t>
            </a:r>
            <a:r>
              <a:rPr lang="en-US" dirty="0" smtClean="0">
                <a:solidFill>
                  <a:srgbClr val="6D92A7"/>
                </a:solidFill>
              </a:rPr>
              <a:t>. </a:t>
            </a:r>
            <a:r>
              <a:rPr lang="en-US" b="1" dirty="0" smtClean="0">
                <a:solidFill>
                  <a:srgbClr val="6D92A7"/>
                </a:solidFill>
              </a:rPr>
              <a:t> MOS</a:t>
            </a:r>
            <a:r>
              <a:rPr lang="cs-CZ" b="1" dirty="0" smtClean="0">
                <a:solidFill>
                  <a:srgbClr val="6D92A7"/>
                </a:solidFill>
              </a:rPr>
              <a:t>KVA </a:t>
            </a:r>
            <a:r>
              <a:rPr lang="en-US" dirty="0" smtClean="0">
                <a:solidFill>
                  <a:srgbClr val="6D92A7"/>
                </a:solidFill>
              </a:rPr>
              <a:t>.  BU</a:t>
            </a:r>
            <a:r>
              <a:rPr lang="cs-CZ" dirty="0" smtClean="0">
                <a:solidFill>
                  <a:srgbClr val="6D92A7"/>
                </a:solidFill>
              </a:rPr>
              <a:t>KUREŠŤ</a:t>
            </a:r>
            <a:r>
              <a:rPr lang="en-US" dirty="0" smtClean="0">
                <a:solidFill>
                  <a:srgbClr val="6D92A7"/>
                </a:solidFill>
              </a:rPr>
              <a:t> .  </a:t>
            </a:r>
            <a:r>
              <a:rPr lang="cs-CZ" dirty="0" smtClean="0">
                <a:solidFill>
                  <a:srgbClr val="6D92A7"/>
                </a:solidFill>
              </a:rPr>
              <a:t>VARŠAVA </a:t>
            </a:r>
            <a:r>
              <a:rPr lang="en-US" dirty="0" smtClean="0">
                <a:solidFill>
                  <a:srgbClr val="6D92A7"/>
                </a:solidFill>
              </a:rPr>
              <a:t>l www.peterkapartners.com</a:t>
            </a:r>
            <a:endParaRPr lang="cs-CZ" dirty="0">
              <a:solidFill>
                <a:srgbClr val="6D92A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mtClean="0"/>
              <a:t>PRÁVNÍ PROSTŘEDÍ V RUSKU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cs-CZ" sz="2400" b="1" smtClean="0"/>
              <a:t>Smlouva o právní pomoci a právních vztazích v občanských, rodinných a trestních věcech ze dne 12.08.1982 </a:t>
            </a:r>
          </a:p>
          <a:p>
            <a:pPr lvl="1" algn="just">
              <a:buFont typeface="Arial" charset="0"/>
              <a:buChar char="•"/>
            </a:pPr>
            <a:r>
              <a:rPr lang="cs-CZ" sz="1400" smtClean="0"/>
              <a:t>vzájemné uznávání veřejných listin, notářských doložek </a:t>
            </a:r>
          </a:p>
          <a:p>
            <a:pPr lvl="1" algn="just">
              <a:buFont typeface="Arial" charset="0"/>
              <a:buChar char="•"/>
            </a:pPr>
            <a:r>
              <a:rPr lang="cs-CZ" sz="1400" smtClean="0"/>
              <a:t>vzájemné uznávání a výkon soudních rozsudků</a:t>
            </a:r>
          </a:p>
          <a:p>
            <a:pPr algn="just">
              <a:buFont typeface="Wingdings" pitchFamily="2" charset="2"/>
              <a:buChar char="ü"/>
            </a:pPr>
            <a:r>
              <a:rPr lang="cs-CZ" sz="2400" b="1" smtClean="0"/>
              <a:t> Dohoda o podpoře a vzájemné ochraně investic ze dne    	05.04.1994</a:t>
            </a:r>
            <a:endParaRPr lang="en-US" sz="2400" b="1" smtClean="0"/>
          </a:p>
          <a:p>
            <a:pPr lvl="1" algn="just">
              <a:buFont typeface="Arial" charset="0"/>
              <a:buChar char="•"/>
            </a:pPr>
            <a:r>
              <a:rPr lang="cs-CZ" sz="1400" smtClean="0"/>
              <a:t>Relativně široký standard ochrany,</a:t>
            </a:r>
          </a:p>
          <a:p>
            <a:pPr lvl="1" algn="just">
              <a:buFont typeface="Arial" charset="0"/>
              <a:buChar char="•"/>
            </a:pPr>
            <a:r>
              <a:rPr lang="cs-CZ" sz="1400" smtClean="0"/>
              <a:t>Možnost obrátit se k různým rozhodčím tribunálům  v případě zmaření investic</a:t>
            </a:r>
            <a:endParaRPr lang="cs-CZ" sz="2400" b="1" smtClean="0"/>
          </a:p>
          <a:p>
            <a:pPr algn="just">
              <a:buFont typeface="Wingdings" pitchFamily="2" charset="2"/>
              <a:buChar char="ü"/>
            </a:pPr>
            <a:r>
              <a:rPr lang="cs-CZ" sz="2400" b="1" smtClean="0"/>
              <a:t>Dohoda o zamezení dvojího zdanění a zabránění daňovému úniku v oboru daní z příjmu a z majetku ze dne 17.11.1995</a:t>
            </a:r>
            <a:endParaRPr lang="ru-RU" sz="2400" smtClean="0"/>
          </a:p>
          <a:p>
            <a:pPr lvl="1" algn="just">
              <a:buFont typeface="Arial" charset="0"/>
              <a:buChar char="•"/>
            </a:pPr>
            <a:r>
              <a:rPr lang="cs-CZ" sz="1400" smtClean="0"/>
              <a:t>Definice stavební stálé provozovny (staveniště na území RF nebo stavební, montážní nebo instalační projekt nebo dozor s tím spojený, trvající déle než 12 měsíců)</a:t>
            </a:r>
          </a:p>
          <a:p>
            <a:pPr lvl="1" algn="just">
              <a:buFont typeface="Arial" charset="0"/>
              <a:buChar char="•"/>
            </a:pPr>
            <a:r>
              <a:rPr lang="cs-CZ" sz="1400" smtClean="0"/>
              <a:t>10</a:t>
            </a:r>
            <a:r>
              <a:rPr lang="en-US" sz="1400" smtClean="0"/>
              <a:t>%  </a:t>
            </a:r>
            <a:r>
              <a:rPr lang="cs-CZ" sz="1400" smtClean="0"/>
              <a:t>srážková daň na dividendu vyplácenou ruskou dceřinou společností společníkům do ČR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mtClean="0"/>
              <a:t>PRÁVNÍ PROSTŘEDÍ V RUSKU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b="1" dirty="0" smtClean="0"/>
              <a:t>ELEKT</a:t>
            </a:r>
            <a:r>
              <a:rPr lang="cs-CZ" b="1" dirty="0" smtClean="0"/>
              <a:t>R</a:t>
            </a:r>
            <a:r>
              <a:rPr lang="en-US" b="1" dirty="0" smtClean="0"/>
              <a:t>ONICK</a:t>
            </a:r>
            <a:r>
              <a:rPr lang="cs-CZ" b="1" dirty="0" smtClean="0"/>
              <a:t>É INFORMAČNÍ ZDROJE A DATABÁZE</a:t>
            </a:r>
          </a:p>
          <a:p>
            <a:pPr>
              <a:buFont typeface="Wingdings" pitchFamily="2" charset="2"/>
              <a:buChar char="ü"/>
            </a:pPr>
            <a:r>
              <a:rPr lang="cs-CZ" b="1" dirty="0" smtClean="0"/>
              <a:t>Obchodní rejstřík:  </a:t>
            </a:r>
            <a:r>
              <a:rPr lang="cs-CZ" dirty="0" smtClean="0"/>
              <a:t> </a:t>
            </a:r>
            <a:r>
              <a:rPr lang="cs-CZ" dirty="0" smtClean="0">
                <a:hlinkClick r:id="rId2"/>
              </a:rPr>
              <a:t>http://egrul.nalog.ru/</a:t>
            </a:r>
            <a:r>
              <a:rPr lang="cs-CZ" dirty="0" smtClean="0"/>
              <a:t>                 </a:t>
            </a:r>
            <a:r>
              <a:rPr lang="cs-CZ" sz="1800" dirty="0" smtClean="0"/>
              <a:t>(Základní údaje: název, ID kódy – OGRN, INN, KPP, adresa, údaje o probíhajících registracích a zápisech do Obchodního věstníku)</a:t>
            </a:r>
          </a:p>
          <a:p>
            <a:pPr>
              <a:spcBef>
                <a:spcPct val="0"/>
              </a:spcBef>
              <a:buFont typeface="Wingdings" pitchFamily="2" charset="2"/>
              <a:buChar char="ü"/>
            </a:pPr>
            <a:r>
              <a:rPr lang="cs-CZ" b="1" dirty="0" smtClean="0"/>
              <a:t>Databáze soudních rozhodnutí: </a:t>
            </a:r>
            <a:r>
              <a:rPr lang="cs-CZ" dirty="0" smtClean="0"/>
              <a:t> </a:t>
            </a:r>
            <a:r>
              <a:rPr lang="cs-CZ" dirty="0" smtClean="0">
                <a:hlinkClick r:id="rId3"/>
              </a:rPr>
              <a:t>http://kad.arbitr.ru/</a:t>
            </a:r>
            <a:r>
              <a:rPr lang="cs-CZ" dirty="0" smtClean="0"/>
              <a:t> </a:t>
            </a:r>
            <a:r>
              <a:rPr lang="cs-CZ" sz="1800" dirty="0" smtClean="0"/>
              <a:t>(Rozhodnutí  všech obchodních soudů, informace o účastnících řízení a soudcích, chronologie řízení, kalendář nařízených jednání a lhůt, publikace soudních rozsudků a usnesení, procesních rozhodnutí a hodnoty sporu. Obsahuje tři typy sporů: (a) Obchodní spory (podnikatel-podnikatel), (b) Správní spory (podnikatel-úřad, např. FNS), (c) </a:t>
            </a:r>
            <a:r>
              <a:rPr lang="cs-CZ" sz="1800" dirty="0" err="1" smtClean="0"/>
              <a:t>Insolvenční</a:t>
            </a:r>
            <a:r>
              <a:rPr lang="cs-CZ" sz="1800" dirty="0" smtClean="0"/>
              <a:t> řízení (úpadce)</a:t>
            </a:r>
            <a:r>
              <a:rPr lang="cs-CZ" b="1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cs-CZ" b="1" dirty="0" err="1" smtClean="0"/>
              <a:t>Insolvenční</a:t>
            </a:r>
            <a:r>
              <a:rPr lang="cs-CZ" b="1" dirty="0" smtClean="0"/>
              <a:t> rejstřík: </a:t>
            </a:r>
            <a:r>
              <a:rPr lang="cs-CZ" sz="2800" dirty="0" smtClean="0"/>
              <a:t> </a:t>
            </a:r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fedresurs.ru</a:t>
            </a:r>
            <a:r>
              <a:rPr lang="cs-CZ" dirty="0" smtClean="0">
                <a:hlinkClick r:id="rId4"/>
              </a:rPr>
              <a:t>/</a:t>
            </a:r>
            <a:r>
              <a:rPr lang="cs-CZ" dirty="0" smtClean="0"/>
              <a:t> </a:t>
            </a:r>
            <a:r>
              <a:rPr lang="cs-CZ" sz="1800" dirty="0" smtClean="0"/>
              <a:t>(Údaje o společnostech, na které byl prohlášen konkurz, tj. nikoliv pouze podán návrh;         v rejstříku se publikují údaje o úpadcích, rozhodnutích v konkursním řízení)</a:t>
            </a:r>
          </a:p>
          <a:p>
            <a:pPr>
              <a:buFont typeface="Wingdings" pitchFamily="2" charset="2"/>
              <a:buChar char="ü"/>
            </a:pP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mtClean="0"/>
              <a:t>PRÁVNÍ PROSTŘEDÍ V RUSKU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cs-CZ" b="1" dirty="0" smtClean="0"/>
              <a:t>Databáze dominantních subjektů: </a:t>
            </a:r>
            <a:r>
              <a:rPr lang="cs-CZ" dirty="0" smtClean="0">
                <a:hlinkClick r:id="rId2"/>
              </a:rPr>
              <a:t>http://reestr.fas.gov.ru/</a:t>
            </a:r>
            <a:r>
              <a:rPr lang="cs-CZ" b="1" dirty="0" smtClean="0"/>
              <a:t> </a:t>
            </a:r>
            <a:r>
              <a:rPr lang="cs-CZ" sz="1800" dirty="0" smtClean="0"/>
              <a:t>(Federální antimonopolní úřad vede rejstřík hospodářských subjektů (vyjma finančních institucí), které mají podíl na trhu určitého zboží ve výši </a:t>
            </a:r>
            <a:r>
              <a:rPr lang="cs-CZ" sz="1800" b="1" dirty="0" smtClean="0"/>
              <a:t>35</a:t>
            </a:r>
            <a:r>
              <a:rPr lang="en-US" sz="1800" b="1" dirty="0" smtClean="0"/>
              <a:t>% </a:t>
            </a:r>
            <a:r>
              <a:rPr lang="cs-CZ" sz="1800" dirty="0" smtClean="0"/>
              <a:t> a více. Do rejstříku jsou zařazeny subjekty působící celostátně i subjekty s příslušným podílem na lokálním trhu.</a:t>
            </a:r>
          </a:p>
          <a:p>
            <a:pPr>
              <a:buFont typeface="Arial" charset="0"/>
              <a:buNone/>
            </a:pPr>
            <a:endParaRPr lang="cs-CZ" sz="1800" dirty="0" smtClean="0"/>
          </a:p>
          <a:p>
            <a:pPr>
              <a:buFont typeface="Wingdings" pitchFamily="2" charset="2"/>
              <a:buChar char="ü"/>
            </a:pPr>
            <a:r>
              <a:rPr lang="cs-CZ" sz="2800" b="1" dirty="0" smtClean="0"/>
              <a:t>Katastr nemovitostí – katastrální mapa RF: </a:t>
            </a:r>
            <a:r>
              <a:rPr lang="cs-CZ" sz="2800" dirty="0" smtClean="0">
                <a:hlinkClick r:id="rId3"/>
              </a:rPr>
              <a:t>http://maps.rosreestr.ru/Portal/</a:t>
            </a:r>
            <a:r>
              <a:rPr lang="cs-CZ" sz="2800" dirty="0" smtClean="0"/>
              <a:t>                                    </a:t>
            </a:r>
            <a:endParaRPr lang="cs-CZ" sz="1800" dirty="0" smtClean="0"/>
          </a:p>
          <a:p>
            <a:pPr>
              <a:buFont typeface="Arial" charset="0"/>
              <a:buNone/>
            </a:pPr>
            <a:r>
              <a:rPr lang="cs-CZ" sz="1800" dirty="0" smtClean="0"/>
              <a:t>	Jednotný státní rejstřík práv k nemovitému majetku a právních úkonů vede Federální služba státní registrace, katastru a kartografie (</a:t>
            </a:r>
            <a:r>
              <a:rPr lang="cs-CZ" sz="1800" dirty="0" err="1" smtClean="0"/>
              <a:t>Possreestr</a:t>
            </a:r>
            <a:r>
              <a:rPr lang="cs-CZ" sz="1800" dirty="0" smtClean="0"/>
              <a:t>) . Evidují se vlastnická a jiná práva k nemovitostem a také jejich omezení (např. zástava). Smlouvy jejichž předmětem je nemovitost nabývají své účinnosti až registrací v </a:t>
            </a:r>
            <a:r>
              <a:rPr lang="cs-CZ" sz="1800" dirty="0" err="1" smtClean="0"/>
              <a:t>Rosreestru</a:t>
            </a:r>
            <a:r>
              <a:rPr lang="cs-CZ" sz="1800" dirty="0" smtClean="0"/>
              <a:t>.</a:t>
            </a:r>
          </a:p>
          <a:p>
            <a:pPr>
              <a:buFont typeface="Wingdings" pitchFamily="2" charset="2"/>
              <a:buChar char="ü"/>
            </a:pPr>
            <a:endParaRPr lang="cs-CZ" b="1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3200" smtClean="0"/>
          </a:p>
          <a:p>
            <a:pPr>
              <a:buFont typeface="Arial" charset="0"/>
              <a:buNone/>
            </a:pPr>
            <a:endParaRPr lang="cs-CZ" sz="3200" smtClean="0"/>
          </a:p>
          <a:p>
            <a:endParaRPr lang="cs-CZ" sz="3200" smtClean="0"/>
          </a:p>
          <a:p>
            <a:pPr algn="ctr">
              <a:buFont typeface="Arial" charset="0"/>
              <a:buNone/>
            </a:pPr>
            <a:r>
              <a:rPr lang="cs-CZ" sz="3200" b="1" smtClean="0"/>
              <a:t>PRÁVNÍ FORMY PODNIKÁNÍ V RF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mtClean="0"/>
              <a:t>PRÁVNÍ FORMY PODNIKÁNÍ V RF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b="1" smtClean="0"/>
              <a:t>Bez založení samostatného subjektu práv a povinností (právnické osoby podle ruského práva)</a:t>
            </a:r>
          </a:p>
          <a:p>
            <a:pPr>
              <a:buFont typeface="Arial" charset="0"/>
              <a:buNone/>
            </a:pPr>
            <a:r>
              <a:rPr lang="cs-CZ" b="1" smtClean="0"/>
              <a:t>	</a:t>
            </a:r>
            <a:r>
              <a:rPr lang="cs-CZ" sz="1800" smtClean="0"/>
              <a:t>Organizační složka zahraniční osoby. </a:t>
            </a:r>
          </a:p>
          <a:p>
            <a:pPr>
              <a:buFont typeface="Arial" charset="0"/>
              <a:buNone/>
            </a:pPr>
            <a:r>
              <a:rPr lang="cs-CZ" sz="1800" smtClean="0"/>
              <a:t>	Typicky ve formě vyžadující úřední registraci (akreditaci) </a:t>
            </a:r>
          </a:p>
          <a:p>
            <a:pPr lvl="1">
              <a:buFont typeface="Wingdings" pitchFamily="2" charset="2"/>
              <a:buChar char="§"/>
            </a:pPr>
            <a:r>
              <a:rPr lang="cs-CZ" sz="1800" b="1" smtClean="0"/>
              <a:t>	zastoupení (</a:t>
            </a:r>
            <a:r>
              <a:rPr lang="ru-RU" sz="1800" b="1" i="1" smtClean="0"/>
              <a:t>представителство</a:t>
            </a:r>
            <a:r>
              <a:rPr lang="ru-RU" sz="1800" b="1" smtClean="0"/>
              <a:t>) </a:t>
            </a:r>
            <a:r>
              <a:rPr lang="cs-CZ" sz="1800" smtClean="0"/>
              <a:t>nebo</a:t>
            </a:r>
          </a:p>
          <a:p>
            <a:pPr lvl="1">
              <a:buFont typeface="Wingdings" pitchFamily="2" charset="2"/>
              <a:buChar char="§"/>
            </a:pPr>
            <a:r>
              <a:rPr lang="cs-CZ" sz="1800" smtClean="0"/>
              <a:t>    </a:t>
            </a:r>
            <a:r>
              <a:rPr lang="cs-CZ" sz="1800" b="1" smtClean="0"/>
              <a:t>pobočky </a:t>
            </a:r>
            <a:r>
              <a:rPr lang="ru-RU" sz="1800" b="1" smtClean="0"/>
              <a:t>(</a:t>
            </a:r>
            <a:r>
              <a:rPr lang="ru-RU" sz="1800" b="1" i="1" smtClean="0"/>
              <a:t>филиал</a:t>
            </a:r>
            <a:r>
              <a:rPr lang="ru-RU" sz="1800" b="1" smtClean="0"/>
              <a:t>)</a:t>
            </a:r>
            <a:r>
              <a:rPr lang="cs-CZ" sz="1800" b="1" smtClean="0"/>
              <a:t> zahraniční osoby.</a:t>
            </a:r>
            <a:endParaRPr lang="cs-CZ" sz="1800" smtClean="0"/>
          </a:p>
          <a:p>
            <a:pPr>
              <a:buFont typeface="Arial" charset="0"/>
              <a:buNone/>
            </a:pPr>
            <a:endParaRPr lang="cs-CZ" smtClean="0"/>
          </a:p>
          <a:p>
            <a:pPr>
              <a:buFont typeface="Wingdings" pitchFamily="2" charset="2"/>
              <a:buChar char="Ø"/>
            </a:pPr>
            <a:r>
              <a:rPr lang="cs-CZ" b="1" smtClean="0"/>
              <a:t>Založení právnické osoby podle práva RF</a:t>
            </a:r>
          </a:p>
          <a:p>
            <a:pPr>
              <a:buFont typeface="Arial" charset="0"/>
              <a:buNone/>
            </a:pPr>
            <a:r>
              <a:rPr lang="cs-CZ" b="1" smtClean="0"/>
              <a:t> </a:t>
            </a:r>
            <a:r>
              <a:rPr lang="cs-CZ" sz="1800" b="1" smtClean="0"/>
              <a:t>	</a:t>
            </a:r>
            <a:r>
              <a:rPr lang="cs-CZ" sz="1800" smtClean="0"/>
              <a:t>Dceřiná společnost založená zahraničními zakladateli nejčastěji ve formě </a:t>
            </a:r>
          </a:p>
          <a:p>
            <a:pPr lvl="1">
              <a:buFont typeface="Wingdings" pitchFamily="2" charset="2"/>
              <a:buChar char="§"/>
            </a:pPr>
            <a:r>
              <a:rPr lang="cs-CZ" sz="1800" smtClean="0"/>
              <a:t>společnosti s ručením omezeným (</a:t>
            </a:r>
            <a:r>
              <a:rPr lang="ru-RU" sz="1800" smtClean="0"/>
              <a:t>ООО) </a:t>
            </a:r>
            <a:endParaRPr lang="cs-CZ" sz="1800" smtClean="0"/>
          </a:p>
          <a:p>
            <a:pPr lvl="1">
              <a:buFont typeface="Wingdings" pitchFamily="2" charset="2"/>
              <a:buChar char="§"/>
            </a:pPr>
            <a:r>
              <a:rPr lang="cs-CZ" sz="1800" smtClean="0"/>
              <a:t>uzavřené akciové společnosti </a:t>
            </a:r>
            <a:r>
              <a:rPr lang="ru-RU" sz="1800" smtClean="0"/>
              <a:t>(ЗАО)</a:t>
            </a:r>
            <a:endParaRPr lang="cs-CZ" sz="1800" smtClean="0"/>
          </a:p>
          <a:p>
            <a:pPr lvl="1">
              <a:buFont typeface="Wingdings" pitchFamily="2" charset="2"/>
              <a:buChar char="§"/>
            </a:pPr>
            <a:r>
              <a:rPr lang="cs-CZ" sz="1800" smtClean="0"/>
              <a:t>otevřené akciové společnosti </a:t>
            </a:r>
            <a:r>
              <a:rPr lang="ru-RU" sz="1800" smtClean="0"/>
              <a:t>(ОАО)</a:t>
            </a:r>
            <a:endParaRPr lang="cs-CZ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smtClean="0"/>
              <a:t>PRÁVNÍ FORMY PODNIKÁNÍ V RF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0"/>
              </a:spcBef>
              <a:buFont typeface="Arial" charset="0"/>
              <a:buNone/>
            </a:pPr>
            <a:r>
              <a:rPr lang="cs-CZ" sz="2500" b="1" smtClean="0"/>
              <a:t>I. Krátkodobá činnost české firmy v RF bez úřední registrace</a:t>
            </a:r>
          </a:p>
          <a:p>
            <a:pPr algn="just">
              <a:spcBef>
                <a:spcPct val="0"/>
              </a:spcBef>
              <a:buFont typeface="Arial" charset="0"/>
              <a:buNone/>
            </a:pPr>
            <a:r>
              <a:rPr lang="cs-CZ" sz="2500" smtClean="0"/>
              <a:t>(bez vzniku stálé provozovny, bez založení organizační složky </a:t>
            </a:r>
          </a:p>
          <a:p>
            <a:pPr algn="just">
              <a:spcBef>
                <a:spcPct val="0"/>
              </a:spcBef>
              <a:buFont typeface="Arial" charset="0"/>
              <a:buNone/>
            </a:pPr>
            <a:r>
              <a:rPr lang="cs-CZ" sz="2500" smtClean="0"/>
              <a:t>ve formě pobočky nebo zastoupení)</a:t>
            </a:r>
          </a:p>
          <a:p>
            <a:pPr>
              <a:buFont typeface="Arial" charset="0"/>
              <a:buNone/>
            </a:pPr>
            <a:endParaRPr lang="cs-CZ" sz="1800" smtClean="0"/>
          </a:p>
          <a:p>
            <a:pPr algn="just">
              <a:buFont typeface="Arial" charset="0"/>
              <a:buNone/>
            </a:pPr>
            <a:r>
              <a:rPr lang="cs-CZ" sz="1800" smtClean="0"/>
              <a:t>Je-li působení zahraniční společnosti na území RF krátkodobé a společnost nevytváří </a:t>
            </a:r>
          </a:p>
          <a:p>
            <a:pPr algn="just">
              <a:buFont typeface="Arial" charset="0"/>
              <a:buNone/>
            </a:pPr>
            <a:r>
              <a:rPr lang="cs-CZ" sz="1800" smtClean="0"/>
              <a:t>tzv. stacionární pracovní místa, není povinna v souvislosti s dodávkou zboží či zařízení</a:t>
            </a:r>
          </a:p>
          <a:p>
            <a:pPr algn="just">
              <a:buFont typeface="Arial" charset="0"/>
              <a:buNone/>
            </a:pPr>
            <a:r>
              <a:rPr lang="cs-CZ" sz="1800" smtClean="0"/>
              <a:t> do RF  se zaregistrovat v evidenci  ruských daňových úřadů, ani si obstarávat jakákoliv </a:t>
            </a:r>
          </a:p>
          <a:p>
            <a:pPr algn="just">
              <a:buFont typeface="Arial" charset="0"/>
              <a:buNone/>
            </a:pPr>
            <a:r>
              <a:rPr lang="cs-CZ" sz="1800" smtClean="0"/>
              <a:t>jiná povolení pro svou činnost.  (dovoz zboží, popř. krátkodobá montáž do 30 dnů)</a:t>
            </a:r>
          </a:p>
          <a:p>
            <a:pPr>
              <a:buFont typeface="Arial" charset="0"/>
              <a:buNone/>
            </a:pPr>
            <a:endParaRPr lang="cs-CZ" sz="1800" smtClean="0"/>
          </a:p>
          <a:p>
            <a:pPr algn="just">
              <a:buFont typeface="Arial" charset="0"/>
              <a:buNone/>
            </a:pPr>
            <a:r>
              <a:rPr lang="cs-CZ" sz="1800" smtClean="0"/>
              <a:t>Podle Daňového zákoníku RF se pracovní místo považuje za stacionární, jestliže je </a:t>
            </a:r>
          </a:p>
          <a:p>
            <a:pPr algn="just">
              <a:buFont typeface="Arial" charset="0"/>
              <a:buNone/>
            </a:pPr>
            <a:r>
              <a:rPr lang="cs-CZ" sz="1800" smtClean="0"/>
              <a:t>vytvořeno na dobu delší než  1 měsíc.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&amp;P template">
  <a:themeElements>
    <a:clrScheme name="P&amp;P templat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P&amp;P templat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&amp;P templat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Theme">
  <a:themeElements>
    <a:clrScheme name="2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3075</TotalTime>
  <Words>2211</Words>
  <Application>Microsoft Office PowerPoint</Application>
  <PresentationFormat>Předvádění na obrazovce (4:3)</PresentationFormat>
  <Paragraphs>314</Paragraphs>
  <Slides>30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30</vt:i4>
      </vt:variant>
    </vt:vector>
  </HeadingPairs>
  <TitlesOfParts>
    <vt:vector size="32" baseType="lpstr">
      <vt:lpstr>P&amp;P template</vt:lpstr>
      <vt:lpstr>2_Office Theme</vt:lpstr>
      <vt:lpstr>  PRÁVNÍ FORMY VSTUPU ČESKÝCH FIREM NA RUSKÝ TRH A SOUVISEJÍCÍ PROBLÉMY  </vt:lpstr>
      <vt:lpstr>Snímek 2</vt:lpstr>
      <vt:lpstr>PRÁVNÍ PROSTŘEDÍ V RUSKU</vt:lpstr>
      <vt:lpstr>PRÁVNÍ PROSTŘEDÍ V RUSKU</vt:lpstr>
      <vt:lpstr>PRÁVNÍ PROSTŘEDÍ V RUSKU</vt:lpstr>
      <vt:lpstr>PRÁVNÍ PROSTŘEDÍ V RUSKU</vt:lpstr>
      <vt:lpstr>Snímek 7</vt:lpstr>
      <vt:lpstr>PRÁVNÍ FORMY PODNIKÁNÍ V RF</vt:lpstr>
      <vt:lpstr>PRÁVNÍ FORMY PODNIKÁNÍ V RF</vt:lpstr>
      <vt:lpstr>PRÁVNÍ FORMY PODNIKÁNÍ V RF</vt:lpstr>
      <vt:lpstr>PRÁVNÍ FORMY PODNIKÁNÍ V RF</vt:lpstr>
      <vt:lpstr>PRÁVNÍ FORMY PODNIKÁNÍ V RF</vt:lpstr>
      <vt:lpstr>PRÁVNÍ FORMY PODNIKÁNÍ V RF</vt:lpstr>
      <vt:lpstr>PRÁVNÍ FORMY PODNIKÁNÍ V RF</vt:lpstr>
      <vt:lpstr>PRÁVNÍ FORMY PODNIKÁNÍ V RF</vt:lpstr>
      <vt:lpstr>PRÁVNÍ FORMY PODNIKÁNÍ V RF</vt:lpstr>
      <vt:lpstr>PRÁVNÍ FORMY PODNIKÁNÍ V RF</vt:lpstr>
      <vt:lpstr>PRÁVNÍ FORMY PODNIKÁNÍ V RF</vt:lpstr>
      <vt:lpstr>PRÁVNÍ FORMY PODNIKÁNÍ V RF</vt:lpstr>
      <vt:lpstr>PRÁVNÍ FORMY PODNIKÁNÍ V RF</vt:lpstr>
      <vt:lpstr>Snímek 21</vt:lpstr>
      <vt:lpstr>SOUTĚŽNÍ PRÁVO</vt:lpstr>
      <vt:lpstr>SOUTĚŽNÍ PRÁVO</vt:lpstr>
      <vt:lpstr>SOUTĚŽNÍ PRÁVO</vt:lpstr>
      <vt:lpstr>Snímek 25</vt:lpstr>
      <vt:lpstr>PRACOVNÍ PRÁVO</vt:lpstr>
      <vt:lpstr>PRACOVNÍ PRÁVO</vt:lpstr>
      <vt:lpstr>PRACOVNÍ PRÁVO</vt:lpstr>
      <vt:lpstr>PRACOVNÍ PRÁVO</vt:lpstr>
      <vt:lpstr>Děkuji za pozornost.      David Šimek     simek@peterkapartners.com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Peterka &amp; Partners</dc:title>
  <dc:creator>jaroslav@revolution.cz</dc:creator>
  <cp:lastModifiedBy>PETERKA &amp; PARTNERS</cp:lastModifiedBy>
  <cp:revision>188</cp:revision>
  <dcterms:created xsi:type="dcterms:W3CDTF">2008-05-07T05:50:43Z</dcterms:created>
  <dcterms:modified xsi:type="dcterms:W3CDTF">2012-04-25T10:57:48Z</dcterms:modified>
</cp:coreProperties>
</file>