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5"/>
  </p:sldMasterIdLst>
  <p:notesMasterIdLst>
    <p:notesMasterId r:id="rId20"/>
  </p:notesMasterIdLst>
  <p:handoutMasterIdLst>
    <p:handoutMasterId r:id="rId21"/>
  </p:handoutMasterIdLst>
  <p:sldIdLst>
    <p:sldId id="278" r:id="rId6"/>
    <p:sldId id="303" r:id="rId7"/>
    <p:sldId id="335" r:id="rId8"/>
    <p:sldId id="336" r:id="rId9"/>
    <p:sldId id="319" r:id="rId10"/>
    <p:sldId id="315" r:id="rId11"/>
    <p:sldId id="320" r:id="rId12"/>
    <p:sldId id="321" r:id="rId13"/>
    <p:sldId id="322" r:id="rId14"/>
    <p:sldId id="330" r:id="rId15"/>
    <p:sldId id="327" r:id="rId16"/>
    <p:sldId id="331" r:id="rId17"/>
    <p:sldId id="326" r:id="rId18"/>
    <p:sldId id="314" r:id="rId1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5257"/>
    <a:srgbClr val="7AF029"/>
    <a:srgbClr val="BABDB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>
        <p:scale>
          <a:sx n="90" d="100"/>
          <a:sy n="90" d="100"/>
        </p:scale>
        <p:origin x="-594" y="-378"/>
      </p:cViewPr>
      <p:guideLst>
        <p:guide orient="horz" pos="2160"/>
        <p:guide pos="2880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1452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FF518EC-1C06-4F1A-AC11-21D2DB18512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4910954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CB6EEC2-B853-49A3-8C4B-4F8004DD452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8319876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B6EEC2-B853-49A3-8C4B-4F8004DD4520}" type="slidenum">
              <a:rPr lang="cs-CZ" smtClean="0"/>
              <a:pPr>
                <a:defRPr/>
              </a:pPr>
              <a:t>1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6291457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B6EEC2-B853-49A3-8C4B-4F8004DD4520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3995945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B6EEC2-B853-49A3-8C4B-4F8004DD4520}" type="slidenum">
              <a:rPr lang="cs-CZ" smtClean="0"/>
              <a:pPr>
                <a:defRPr/>
              </a:pPr>
              <a:t>11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4317186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B6EEC2-B853-49A3-8C4B-4F8004DD4520}" type="slidenum">
              <a:rPr lang="cs-CZ" smtClean="0"/>
              <a:pPr>
                <a:defRPr/>
              </a:pPr>
              <a:t>12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5499365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B6EEC2-B853-49A3-8C4B-4F8004DD4520}" type="slidenum">
              <a:rPr lang="cs-CZ" smtClean="0"/>
              <a:pPr>
                <a:defRPr/>
              </a:pPr>
              <a:t>13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7765626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BE1BEEF-D44C-4ACC-9A54-CA5797490C0E}" type="slidenum">
              <a:rPr lang="cs-CZ" sz="1200"/>
              <a:pPr algn="r"/>
              <a:t>14</a:t>
            </a:fld>
            <a:endParaRPr lang="cs-CZ" sz="120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B6EEC2-B853-49A3-8C4B-4F8004DD4520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358126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B6EEC2-B853-49A3-8C4B-4F8004DD4520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3606555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B6EEC2-B853-49A3-8C4B-4F8004DD4520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8836799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B6EEC2-B853-49A3-8C4B-4F8004DD4520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6163777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B6EEC2-B853-49A3-8C4B-4F8004DD4520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723504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B6EEC2-B853-49A3-8C4B-4F8004DD4520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6223371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B6EEC2-B853-49A3-8C4B-4F8004DD4520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6245052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B6EEC2-B853-49A3-8C4B-4F8004DD4520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63243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591675" cy="686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38275" y="1978025"/>
            <a:ext cx="7377113" cy="3238500"/>
          </a:xfrm>
        </p:spPr>
        <p:txBody>
          <a:bodyPr tIns="45720" bIns="45720" anchor="ctr"/>
          <a:lstStyle>
            <a:lvl1pPr>
              <a:defRPr sz="3600">
                <a:solidFill>
                  <a:srgbClr val="005257"/>
                </a:solidFill>
              </a:defRPr>
            </a:lvl1pPr>
          </a:lstStyle>
          <a:p>
            <a:r>
              <a:rPr lang="cs-CZ"/>
              <a:t>Klepnutím lze upravit styl</a:t>
            </a:r>
            <a:br>
              <a:rPr lang="cs-CZ"/>
            </a:br>
            <a:endParaRPr lang="cs-CZ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38275" y="3957638"/>
            <a:ext cx="7377113" cy="1703387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 b="0">
                <a:solidFill>
                  <a:schemeClr val="tx1"/>
                </a:solidFill>
              </a:defRPr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z="14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/>
              <a:t>BBH </a:t>
            </a:r>
            <a:fld id="{A447DD18-8BAE-4F98-913E-30DB16357BEC}" type="datetime1">
              <a:rPr lang="en-US"/>
              <a:pPr>
                <a:defRPr/>
              </a:pPr>
              <a:t>4/24/2012</a:t>
            </a:fld>
            <a:endParaRPr lang="cs-CZ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/>
              <a:t>Slide </a:t>
            </a:r>
            <a:fld id="{2D71E17B-7B90-40B2-B159-4D66049C79D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38275" y="1978025"/>
            <a:ext cx="7377113" cy="413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1438275" y="1438275"/>
            <a:ext cx="7377113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Date Placeholder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38275" y="6584950"/>
            <a:ext cx="2133600" cy="1873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800" b="1">
                <a:solidFill>
                  <a:srgbClr val="BABDBA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cs-CZ" dirty="0"/>
              <a:t>BBH </a:t>
            </a:r>
            <a:fld id="{1089307A-2255-453C-891D-B76815327282}" type="datetime1">
              <a:rPr lang="en-US"/>
              <a:pPr>
                <a:defRPr/>
              </a:pPr>
              <a:t>4/24/2012</a:t>
            </a:fld>
            <a:endParaRPr lang="cs-CZ" dirty="0"/>
          </a:p>
        </p:txBody>
      </p:sp>
      <p:sp>
        <p:nvSpPr>
          <p:cNvPr id="10" name="Slide Number Placeholder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81788" y="6584950"/>
            <a:ext cx="2133600" cy="223838"/>
          </a:xfrm>
          <a:prstGeom prst="rect">
            <a:avLst/>
          </a:prstGeom>
          <a:noFill/>
          <a:ln algn="ctr"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800" b="1">
                <a:solidFill>
                  <a:srgbClr val="BABDBA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cs-CZ" dirty="0"/>
              <a:t>Slide </a:t>
            </a:r>
            <a:fld id="{BB0460B2-E0A9-463E-8C63-188CBEBCE20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265113" indent="-265113" algn="l" rtl="0" eaLnBrk="0" fontAlgn="base" hangingPunct="0">
        <a:spcBef>
          <a:spcPct val="20000"/>
        </a:spcBef>
        <a:spcAft>
          <a:spcPct val="0"/>
        </a:spcAft>
        <a:buClr>
          <a:srgbClr val="005257"/>
        </a:buClr>
        <a:buSzPct val="160000"/>
        <a:buFont typeface="Wingdings" pitchFamily="2" charset="2"/>
        <a:buChar char="§"/>
        <a:defRPr sz="1600" b="1">
          <a:solidFill>
            <a:srgbClr val="005257"/>
          </a:solidFill>
          <a:latin typeface="Arial" charset="0"/>
          <a:ea typeface="+mn-ea"/>
          <a:cs typeface="+mn-cs"/>
        </a:defRPr>
      </a:lvl1pPr>
      <a:lvl2pPr marL="815975" indent="-273050" algn="l" rtl="0" eaLnBrk="0" fontAlgn="base" hangingPunct="0">
        <a:spcBef>
          <a:spcPct val="20000"/>
        </a:spcBef>
        <a:spcAft>
          <a:spcPct val="0"/>
        </a:spcAft>
        <a:buClr>
          <a:srgbClr val="005257"/>
        </a:buClr>
        <a:buSzPct val="160000"/>
        <a:buFont typeface="Wingdings" pitchFamily="2" charset="2"/>
        <a:buChar char="§"/>
        <a:defRPr sz="1600" b="1">
          <a:solidFill>
            <a:srgbClr val="005257"/>
          </a:solidFill>
          <a:latin typeface="Arial" charset="0"/>
        </a:defRPr>
      </a:lvl2pPr>
      <a:lvl3pPr marL="355123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395922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436721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482441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528161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573881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619601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jsterba@bbh.cz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bbhlegal.ru/" TargetMode="External"/><Relationship Id="rId4" Type="http://schemas.openxmlformats.org/officeDocument/2006/relationships/hyperlink" Target="mailto:MoscowOffice@bbh.cz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9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cs-CZ" dirty="0" smtClean="0"/>
              <a:t>Slide </a:t>
            </a:r>
            <a:fld id="{45F6BC5D-E8C7-481B-86A6-B4776D8B5BCD}" type="slidenum">
              <a:rPr lang="cs-CZ" smtClean="0"/>
              <a:pPr/>
              <a:t>1</a:t>
            </a:fld>
            <a:endParaRPr lang="cs-CZ" dirty="0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99592" y="1844824"/>
            <a:ext cx="8064896" cy="2663502"/>
          </a:xfrm>
        </p:spPr>
        <p:txBody>
          <a:bodyPr/>
          <a:lstStyle/>
          <a:p>
            <a:pPr algn="ctr" eaLnBrk="1" hangingPunct="1"/>
            <a:r>
              <a:rPr lang="cs-CZ" sz="2800" dirty="0" smtClean="0">
                <a:solidFill>
                  <a:schemeClr val="accent5">
                    <a:lumMod val="25000"/>
                  </a:schemeClr>
                </a:solidFill>
              </a:rPr>
              <a:t>Rusko – obchodní partner</a:t>
            </a:r>
            <a:br>
              <a:rPr lang="cs-CZ" sz="2800" dirty="0" smtClean="0">
                <a:solidFill>
                  <a:schemeClr val="accent5">
                    <a:lumMod val="25000"/>
                  </a:schemeClr>
                </a:solidFill>
              </a:rPr>
            </a:br>
            <a:r>
              <a:rPr lang="cs-CZ" sz="2800" b="0" dirty="0" smtClean="0">
                <a:solidFill>
                  <a:schemeClr val="accent5">
                    <a:lumMod val="25000"/>
                  </a:schemeClr>
                </a:solidFill>
              </a:rPr>
              <a:t>Diskusní fórum</a:t>
            </a:r>
            <a:r>
              <a:rPr lang="cs-CZ" sz="2800" dirty="0" smtClean="0">
                <a:solidFill>
                  <a:schemeClr val="accent5">
                    <a:lumMod val="25000"/>
                  </a:schemeClr>
                </a:solidFill>
              </a:rPr>
              <a:t/>
            </a:r>
            <a:br>
              <a:rPr lang="cs-CZ" sz="2800" dirty="0" smtClean="0">
                <a:solidFill>
                  <a:schemeClr val="accent5">
                    <a:lumMod val="25000"/>
                  </a:schemeClr>
                </a:solidFill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cs-CZ" sz="2800" dirty="0" smtClean="0"/>
              <a:t>Některé aspekty uzavírání obchodních smluv s ruským partnerem </a:t>
            </a:r>
          </a:p>
        </p:txBody>
      </p:sp>
      <p:sp>
        <p:nvSpPr>
          <p:cNvPr id="3079" name="Line 5"/>
          <p:cNvSpPr>
            <a:spLocks noChangeShapeType="1"/>
          </p:cNvSpPr>
          <p:nvPr/>
        </p:nvSpPr>
        <p:spPr bwMode="auto">
          <a:xfrm>
            <a:off x="827584" y="5877272"/>
            <a:ext cx="802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" name="TextBox 5"/>
          <p:cNvSpPr txBox="1"/>
          <p:nvPr/>
        </p:nvSpPr>
        <p:spPr>
          <a:xfrm>
            <a:off x="4427984" y="544522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438400" y="5157192"/>
            <a:ext cx="4653880" cy="63094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cs-CZ" sz="1400" b="1" dirty="0" smtClean="0">
                <a:solidFill>
                  <a:srgbClr val="000000"/>
                </a:solidFill>
              </a:rPr>
              <a:t>Jiří Štěrba, Partner</a:t>
            </a:r>
          </a:p>
          <a:p>
            <a:pPr algn="ctr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cs-CZ" sz="1400" b="1" dirty="0" smtClean="0">
                <a:solidFill>
                  <a:srgbClr val="000000"/>
                </a:solidFill>
              </a:rPr>
              <a:t>26. dubna 20</a:t>
            </a:r>
            <a:r>
              <a:rPr lang="en-US" sz="1400" b="1" dirty="0" smtClean="0">
                <a:solidFill>
                  <a:srgbClr val="000000"/>
                </a:solidFill>
              </a:rPr>
              <a:t>1</a:t>
            </a:r>
            <a:r>
              <a:rPr lang="cs-CZ" sz="1400" b="1" dirty="0" smtClean="0">
                <a:solidFill>
                  <a:srgbClr val="000000"/>
                </a:solidFill>
              </a:rPr>
              <a:t>2</a:t>
            </a:r>
            <a:endParaRPr lang="en-US" sz="1400" b="1" dirty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Zástupný symbol pro číslo snímku 4"/>
          <p:cNvSpPr txBox="1">
            <a:spLocks noGrp="1"/>
          </p:cNvSpPr>
          <p:nvPr/>
        </p:nvSpPr>
        <p:spPr bwMode="auto">
          <a:xfrm>
            <a:off x="6681788" y="6584950"/>
            <a:ext cx="2133600" cy="2238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/>
            <a:r>
              <a:rPr lang="cs-CZ" sz="800" b="1">
                <a:solidFill>
                  <a:srgbClr val="BABDBA"/>
                </a:solidFill>
              </a:rPr>
              <a:t>Slide </a:t>
            </a:r>
            <a:fld id="{1F71186B-3273-46DE-9153-150BC4459CA8}" type="slidenum">
              <a:rPr lang="cs-CZ" sz="800" b="1">
                <a:solidFill>
                  <a:srgbClr val="BABDBA"/>
                </a:solidFill>
              </a:rPr>
              <a:pPr algn="r"/>
              <a:t>10</a:t>
            </a:fld>
            <a:endParaRPr lang="cs-CZ" sz="800" b="1">
              <a:solidFill>
                <a:srgbClr val="BABDBA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899592" y="1167135"/>
            <a:ext cx="720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/>
              <a:t>Rozhodčí doložka / prorogace</a:t>
            </a:r>
            <a:endParaRPr lang="ru-RU" sz="2400" b="1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39552" y="1916832"/>
            <a:ext cx="8064896" cy="4246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72000" rIns="72000" bIns="72000" numCol="1" anchor="t" anchorCtr="0" compatLnSpc="1">
            <a:prstTxWarp prst="textNoShape">
              <a:avLst/>
            </a:prstTxWarp>
          </a:bodyPr>
          <a:lstStyle/>
          <a:p>
            <a:pPr marL="722313" indent="-360363" algn="just" eaLnBrk="0" hangingPunct="0">
              <a:spcBef>
                <a:spcPct val="20000"/>
              </a:spcBef>
              <a:spcAft>
                <a:spcPts val="600"/>
              </a:spcAft>
              <a:buClr>
                <a:srgbClr val="005257"/>
              </a:buClr>
              <a:buSzPct val="120000"/>
              <a:buFont typeface="Wingdings" pitchFamily="2" charset="2"/>
              <a:buChar char="§"/>
              <a:defRPr/>
            </a:pPr>
            <a:r>
              <a:rPr lang="cs-CZ" sz="1650" kern="0" dirty="0" smtClean="0">
                <a:solidFill>
                  <a:srgbClr val="005257"/>
                </a:solidFill>
              </a:rPr>
              <a:t>Sjednání pravomoci konkrétního soudu / rozhodčího soudu - jedno ze základních doporučení při uzavírání smluv mezi českým a ruským subjektem</a:t>
            </a:r>
          </a:p>
          <a:p>
            <a:pPr marL="722313" indent="-360363" algn="just" eaLnBrk="0" hangingPunct="0">
              <a:spcBef>
                <a:spcPct val="20000"/>
              </a:spcBef>
              <a:spcAft>
                <a:spcPts val="600"/>
              </a:spcAft>
              <a:buClr>
                <a:srgbClr val="005257"/>
              </a:buClr>
              <a:buSzPct val="120000"/>
              <a:buFont typeface="Wingdings" pitchFamily="2" charset="2"/>
              <a:buChar char="§"/>
              <a:defRPr/>
            </a:pPr>
            <a:r>
              <a:rPr lang="cs-CZ" sz="1650" kern="0" dirty="0" smtClean="0">
                <a:solidFill>
                  <a:srgbClr val="005257"/>
                </a:solidFill>
              </a:rPr>
              <a:t>Určuje, který soud bude případně řešit spory vzniklé ze smlouvy</a:t>
            </a:r>
          </a:p>
          <a:p>
            <a:pPr marL="722313" indent="-360363" algn="just" eaLnBrk="0" hangingPunct="0">
              <a:spcBef>
                <a:spcPct val="20000"/>
              </a:spcBef>
              <a:spcAft>
                <a:spcPts val="600"/>
              </a:spcAft>
              <a:buClr>
                <a:srgbClr val="005257"/>
              </a:buClr>
              <a:buSzPct val="120000"/>
              <a:buFont typeface="Wingdings" pitchFamily="2" charset="2"/>
              <a:buChar char="§"/>
              <a:defRPr/>
            </a:pPr>
            <a:r>
              <a:rPr lang="cs-CZ" sz="1650" kern="0" dirty="0" smtClean="0">
                <a:solidFill>
                  <a:srgbClr val="005257"/>
                </a:solidFill>
              </a:rPr>
              <a:t>Je třeba vzít v úvahu, kde se bude dané rozhodnutí vykonávat</a:t>
            </a:r>
          </a:p>
          <a:p>
            <a:pPr marL="722313" indent="-360363" algn="just" eaLnBrk="0" hangingPunct="0">
              <a:spcBef>
                <a:spcPct val="20000"/>
              </a:spcBef>
              <a:spcAft>
                <a:spcPts val="600"/>
              </a:spcAft>
              <a:buClr>
                <a:srgbClr val="005257"/>
              </a:buClr>
              <a:buSzPct val="120000"/>
              <a:buFont typeface="Wingdings" pitchFamily="2" charset="2"/>
              <a:buChar char="§"/>
              <a:defRPr/>
            </a:pPr>
            <a:r>
              <a:rPr lang="cs-CZ" sz="1650" kern="0" dirty="0" smtClean="0">
                <a:solidFill>
                  <a:srgbClr val="005257"/>
                </a:solidFill>
              </a:rPr>
              <a:t>Pro ČR i RF lze sjednat pravomoc obecných státních soudů i rozhodčích soudů </a:t>
            </a:r>
          </a:p>
          <a:p>
            <a:pPr marL="722313" indent="-360363" algn="just" eaLnBrk="0" hangingPunct="0">
              <a:spcBef>
                <a:spcPct val="20000"/>
              </a:spcBef>
              <a:spcAft>
                <a:spcPts val="600"/>
              </a:spcAft>
              <a:buClr>
                <a:srgbClr val="005257"/>
              </a:buClr>
              <a:buSzPct val="120000"/>
              <a:buFont typeface="Wingdings" pitchFamily="2" charset="2"/>
              <a:buChar char="§"/>
              <a:defRPr/>
            </a:pPr>
            <a:r>
              <a:rPr lang="cs-CZ" sz="1650" kern="0" dirty="0" smtClean="0">
                <a:solidFill>
                  <a:srgbClr val="005257"/>
                </a:solidFill>
              </a:rPr>
              <a:t>Rozhodčí </a:t>
            </a:r>
            <a:r>
              <a:rPr lang="cs-CZ" sz="1650" kern="0" dirty="0">
                <a:solidFill>
                  <a:srgbClr val="005257"/>
                </a:solidFill>
              </a:rPr>
              <a:t>doložka musí být stanovená přímo ve smlouvě či sjednána dodatečně na základě písemné dohody </a:t>
            </a:r>
            <a:r>
              <a:rPr lang="cs-CZ" sz="1650" kern="0" dirty="0" smtClean="0">
                <a:solidFill>
                  <a:srgbClr val="005257"/>
                </a:solidFill>
              </a:rPr>
              <a:t>stran</a:t>
            </a:r>
          </a:p>
          <a:p>
            <a:pPr marL="722313" indent="-360363" algn="just" eaLnBrk="0" hangingPunct="0">
              <a:spcBef>
                <a:spcPct val="20000"/>
              </a:spcBef>
              <a:spcAft>
                <a:spcPts val="600"/>
              </a:spcAft>
              <a:buClr>
                <a:srgbClr val="005257"/>
              </a:buClr>
              <a:buSzPct val="120000"/>
              <a:buFont typeface="Wingdings" pitchFamily="2" charset="2"/>
              <a:buChar char="§"/>
              <a:defRPr/>
            </a:pPr>
            <a:r>
              <a:rPr lang="cs-CZ" sz="1650" kern="0" dirty="0" smtClean="0">
                <a:solidFill>
                  <a:srgbClr val="005257"/>
                </a:solidFill>
              </a:rPr>
              <a:t>Právní </a:t>
            </a:r>
            <a:r>
              <a:rPr lang="cs-CZ" sz="1650" kern="0" dirty="0">
                <a:solidFill>
                  <a:srgbClr val="005257"/>
                </a:solidFill>
              </a:rPr>
              <a:t>rámec pro ČR - zákon č. 97/1963 Sb. o mezinárodním právu soukromém a procesním (§ 37 odst. 2 a 3)</a:t>
            </a:r>
          </a:p>
          <a:p>
            <a:pPr marL="722313" indent="-360363" algn="just" eaLnBrk="0" hangingPunct="0">
              <a:spcBef>
                <a:spcPct val="20000"/>
              </a:spcBef>
              <a:spcAft>
                <a:spcPts val="600"/>
              </a:spcAft>
              <a:buClr>
                <a:srgbClr val="005257"/>
              </a:buClr>
              <a:buSzPct val="120000"/>
              <a:buFont typeface="Wingdings" pitchFamily="2" charset="2"/>
              <a:buChar char="§"/>
              <a:defRPr/>
            </a:pPr>
            <a:r>
              <a:rPr lang="cs-CZ" sz="1650" kern="0" dirty="0">
                <a:solidFill>
                  <a:srgbClr val="005257"/>
                </a:solidFill>
              </a:rPr>
              <a:t>Právní rámec pro RF - ustanovení § 37 Arbitrážního procesuálního kodexu RF </a:t>
            </a:r>
            <a:r>
              <a:rPr lang="cs-CZ" sz="1300" kern="0" dirty="0">
                <a:solidFill>
                  <a:srgbClr val="005257"/>
                </a:solidFill>
              </a:rPr>
              <a:t>(pozn.: v ruském pojetí „arbitrážní soudy“ znamenají státní soudy a nejedná se o soukromé rozhodčí soudy) </a:t>
            </a:r>
          </a:p>
          <a:p>
            <a:pPr marL="722313" indent="-360363" algn="just" eaLnBrk="0" hangingPunct="0">
              <a:spcBef>
                <a:spcPct val="20000"/>
              </a:spcBef>
              <a:spcAft>
                <a:spcPts val="600"/>
              </a:spcAft>
              <a:buClr>
                <a:srgbClr val="005257"/>
              </a:buClr>
              <a:buSzPct val="120000"/>
              <a:buFont typeface="Wingdings" pitchFamily="2" charset="2"/>
              <a:buChar char="§"/>
              <a:defRPr/>
            </a:pPr>
            <a:endParaRPr lang="cs-CZ" sz="1700" kern="0" dirty="0" smtClean="0">
              <a:solidFill>
                <a:srgbClr val="005257"/>
              </a:solidFill>
            </a:endParaRPr>
          </a:p>
          <a:p>
            <a:pPr marL="722313" indent="-360363" algn="just" eaLnBrk="0" hangingPunct="0">
              <a:spcBef>
                <a:spcPct val="20000"/>
              </a:spcBef>
              <a:spcAft>
                <a:spcPts val="600"/>
              </a:spcAft>
              <a:buClr>
                <a:srgbClr val="005257"/>
              </a:buClr>
              <a:buSzPct val="160000"/>
              <a:buFont typeface="Wingdings" pitchFamily="2" charset="2"/>
              <a:buChar char="§"/>
              <a:defRPr/>
            </a:pPr>
            <a:endParaRPr lang="cs-CZ" sz="1600" kern="0" dirty="0" smtClean="0">
              <a:solidFill>
                <a:srgbClr val="005257"/>
              </a:solidFill>
            </a:endParaRPr>
          </a:p>
          <a:p>
            <a:pPr marL="722313" indent="-360363" algn="just" eaLnBrk="0" hangingPunct="0">
              <a:spcBef>
                <a:spcPct val="20000"/>
              </a:spcBef>
              <a:buClr>
                <a:srgbClr val="005257"/>
              </a:buClr>
              <a:buSzPct val="160000"/>
              <a:buFont typeface="Wingdings" pitchFamily="2" charset="2"/>
              <a:buChar char="§"/>
              <a:defRPr/>
            </a:pPr>
            <a:endParaRPr lang="cs-CZ" sz="1600" kern="0" dirty="0" smtClean="0">
              <a:solidFill>
                <a:srgbClr val="005257"/>
              </a:solidFill>
            </a:endParaRPr>
          </a:p>
          <a:p>
            <a:pPr marL="1179513" lvl="1" indent="-360363" algn="just" eaLnBrk="0" hangingPunct="0">
              <a:spcBef>
                <a:spcPct val="20000"/>
              </a:spcBef>
              <a:buClr>
                <a:srgbClr val="005257"/>
              </a:buClr>
              <a:buSzPct val="160000"/>
              <a:defRPr/>
            </a:pPr>
            <a:endParaRPr lang="cs-CZ" sz="1600" kern="0" dirty="0" smtClean="0">
              <a:solidFill>
                <a:srgbClr val="005257"/>
              </a:solidFill>
            </a:endParaRPr>
          </a:p>
          <a:p>
            <a:pPr marL="722313" indent="-360363" algn="just" eaLnBrk="0" hangingPunct="0">
              <a:spcBef>
                <a:spcPct val="20000"/>
              </a:spcBef>
              <a:buClr>
                <a:srgbClr val="005257"/>
              </a:buClr>
              <a:buSzPct val="160000"/>
              <a:defRPr/>
            </a:pPr>
            <a:endParaRPr lang="cs-CZ" sz="1600" kern="0" dirty="0" smtClean="0">
              <a:solidFill>
                <a:srgbClr val="005257"/>
              </a:solidFill>
            </a:endParaRPr>
          </a:p>
          <a:p>
            <a:pPr marL="722313" indent="-360363" algn="just" eaLnBrk="0" hangingPunct="0">
              <a:spcBef>
                <a:spcPct val="20000"/>
              </a:spcBef>
              <a:buClr>
                <a:srgbClr val="005257"/>
              </a:buClr>
              <a:buSzPct val="160000"/>
              <a:defRPr/>
            </a:pPr>
            <a:r>
              <a:rPr lang="cs-CZ" sz="1600" kern="0" dirty="0" smtClean="0">
                <a:solidFill>
                  <a:srgbClr val="005257"/>
                </a:solidFill>
              </a:rPr>
              <a:t>   </a:t>
            </a:r>
            <a:endParaRPr lang="ru-RU" sz="1600" kern="0" dirty="0" smtClean="0">
              <a:solidFill>
                <a:srgbClr val="005257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5257"/>
              </a:buClr>
              <a:buSzPct val="160000"/>
              <a:buFont typeface="Wingdings" pitchFamily="2" charset="2"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Zástupný symbol pro číslo snímku 4"/>
          <p:cNvSpPr txBox="1">
            <a:spLocks noGrp="1"/>
          </p:cNvSpPr>
          <p:nvPr/>
        </p:nvSpPr>
        <p:spPr bwMode="auto">
          <a:xfrm>
            <a:off x="6681788" y="6584950"/>
            <a:ext cx="2133600" cy="2238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/>
            <a:r>
              <a:rPr lang="cs-CZ" sz="800" b="1">
                <a:solidFill>
                  <a:srgbClr val="BABDBA"/>
                </a:solidFill>
              </a:rPr>
              <a:t>Slide </a:t>
            </a:r>
            <a:fld id="{1F71186B-3273-46DE-9153-150BC4459CA8}" type="slidenum">
              <a:rPr lang="cs-CZ" sz="800" b="1">
                <a:solidFill>
                  <a:srgbClr val="BABDBA"/>
                </a:solidFill>
              </a:rPr>
              <a:pPr algn="r"/>
              <a:t>11</a:t>
            </a:fld>
            <a:endParaRPr lang="cs-CZ" sz="800" b="1">
              <a:solidFill>
                <a:srgbClr val="BABDBA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899592" y="1167135"/>
            <a:ext cx="720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/>
              <a:t>Absence určení soudu pro řešení sporu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39552" y="1844824"/>
            <a:ext cx="8064896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72000" rIns="72000" bIns="72000" numCol="1" anchor="t" anchorCtr="0" compatLnSpc="1">
            <a:prstTxWarp prst="textNoShape">
              <a:avLst/>
            </a:prstTxWarp>
          </a:bodyPr>
          <a:lstStyle/>
          <a:p>
            <a:pPr marL="722313" indent="-360363" algn="just" eaLnBrk="0" hangingPunct="0">
              <a:spcBef>
                <a:spcPts val="0"/>
              </a:spcBef>
              <a:spcAft>
                <a:spcPts val="600"/>
              </a:spcAft>
              <a:buClr>
                <a:srgbClr val="005257"/>
              </a:buClr>
              <a:buSzPct val="120000"/>
              <a:buFont typeface="Wingdings" pitchFamily="2" charset="2"/>
              <a:buChar char="§"/>
              <a:defRPr/>
            </a:pPr>
            <a:r>
              <a:rPr lang="cs-CZ" sz="1650" kern="0" dirty="0" smtClean="0">
                <a:solidFill>
                  <a:srgbClr val="005257"/>
                </a:solidFill>
              </a:rPr>
              <a:t>Nutné zkoumat zda je dána pravomoc českého / ruského soudu </a:t>
            </a:r>
          </a:p>
          <a:p>
            <a:pPr marL="722313" indent="-360363" algn="just" eaLnBrk="0" hangingPunct="0">
              <a:spcBef>
                <a:spcPts val="0"/>
              </a:spcBef>
              <a:spcAft>
                <a:spcPts val="600"/>
              </a:spcAft>
              <a:buClr>
                <a:srgbClr val="005257"/>
              </a:buClr>
              <a:buSzPct val="120000"/>
              <a:buFont typeface="Wingdings" pitchFamily="2" charset="2"/>
              <a:buChar char="§"/>
              <a:defRPr/>
            </a:pPr>
            <a:r>
              <a:rPr lang="cs-CZ" sz="1650" kern="0" dirty="0" smtClean="0">
                <a:solidFill>
                  <a:srgbClr val="005257"/>
                </a:solidFill>
              </a:rPr>
              <a:t>ČR – pravomoc českých soudů ve sporech s mezinárodním prvkem je dána jedině tehdy, jestliže je dána podle českého právního řádu jejich příslušnost </a:t>
            </a:r>
          </a:p>
          <a:p>
            <a:pPr marL="1179513" lvl="1" indent="-360363" algn="just" eaLnBrk="0" hangingPunct="0">
              <a:spcBef>
                <a:spcPts val="0"/>
              </a:spcBef>
              <a:spcAft>
                <a:spcPts val="600"/>
              </a:spcAft>
              <a:buClr>
                <a:srgbClr val="005257"/>
              </a:buClr>
              <a:buSzPct val="120000"/>
              <a:buFont typeface="Wingdings" pitchFamily="2" charset="2"/>
              <a:buChar char="§"/>
              <a:defRPr/>
            </a:pPr>
            <a:r>
              <a:rPr lang="cs-CZ" sz="1650" kern="0" dirty="0" smtClean="0">
                <a:solidFill>
                  <a:srgbClr val="005257"/>
                </a:solidFill>
              </a:rPr>
              <a:t>obecné pravidlo – k řízení je příslušný obecný soud žalovaného  (tj. dle sídla) </a:t>
            </a:r>
          </a:p>
          <a:p>
            <a:pPr marL="1179513" lvl="1" indent="-360363" algn="just" eaLnBrk="0" hangingPunct="0">
              <a:spcBef>
                <a:spcPts val="0"/>
              </a:spcBef>
              <a:spcAft>
                <a:spcPts val="600"/>
              </a:spcAft>
              <a:buClr>
                <a:srgbClr val="005257"/>
              </a:buClr>
              <a:buSzPct val="120000"/>
              <a:buFont typeface="Wingdings" pitchFamily="2" charset="2"/>
              <a:buChar char="§"/>
              <a:defRPr/>
            </a:pPr>
            <a:r>
              <a:rPr lang="cs-CZ" sz="1650" kern="0" dirty="0" smtClean="0">
                <a:solidFill>
                  <a:srgbClr val="005257"/>
                </a:solidFill>
              </a:rPr>
              <a:t>ruské právnické osoby nemají v ČR obecný soud, avšak dle § 86 odst. 2 a 3 lze proti zahraniční osobě podat žalobu u českého soudu, má – li na území ČR majetek, nebo v jehož obvodu má v ČR umístěný podnik nebo organizační složku podniku </a:t>
            </a:r>
          </a:p>
          <a:p>
            <a:pPr marL="1179513" lvl="1" indent="-360363" algn="just" eaLnBrk="0" hangingPunct="0">
              <a:spcBef>
                <a:spcPts val="0"/>
              </a:spcBef>
              <a:spcAft>
                <a:spcPts val="600"/>
              </a:spcAft>
              <a:buClr>
                <a:srgbClr val="005257"/>
              </a:buClr>
              <a:buSzPct val="120000"/>
              <a:buFont typeface="Wingdings" pitchFamily="2" charset="2"/>
              <a:buChar char="§"/>
              <a:defRPr/>
            </a:pPr>
            <a:r>
              <a:rPr lang="cs-CZ" sz="1650" kern="0" dirty="0" smtClean="0">
                <a:solidFill>
                  <a:srgbClr val="005257"/>
                </a:solidFill>
              </a:rPr>
              <a:t>za majetek se považují věci movité, nemovité, pohledávky a dle judikatury rovněž účast na české společnosti </a:t>
            </a:r>
          </a:p>
          <a:p>
            <a:pPr marL="722313" indent="-360363" algn="just" eaLnBrk="0" hangingPunct="0">
              <a:spcBef>
                <a:spcPts val="0"/>
              </a:spcBef>
              <a:spcAft>
                <a:spcPts val="600"/>
              </a:spcAft>
              <a:buClr>
                <a:srgbClr val="005257"/>
              </a:buClr>
              <a:buSzPct val="120000"/>
              <a:buFont typeface="Wingdings" pitchFamily="2" charset="2"/>
              <a:buChar char="§"/>
              <a:defRPr/>
            </a:pPr>
            <a:r>
              <a:rPr lang="cs-CZ" sz="1650" kern="0" dirty="0" smtClean="0">
                <a:solidFill>
                  <a:srgbClr val="005257"/>
                </a:solidFill>
              </a:rPr>
              <a:t>RF – pravomoc ruských soudů stanovená obecnými pravidly Arbitrážního procesního kodexu</a:t>
            </a:r>
          </a:p>
          <a:p>
            <a:pPr marL="722313" lvl="0" indent="-360363" algn="just" eaLnBrk="0" hangingPunct="0">
              <a:spcBef>
                <a:spcPts val="0"/>
              </a:spcBef>
              <a:spcAft>
                <a:spcPts val="600"/>
              </a:spcAft>
              <a:buClr>
                <a:srgbClr val="005257"/>
              </a:buClr>
              <a:buSzPct val="120000"/>
              <a:buFont typeface="Wingdings" pitchFamily="2" charset="2"/>
              <a:buChar char="§"/>
              <a:defRPr/>
            </a:pPr>
            <a:r>
              <a:rPr lang="cs-CZ" sz="1650" kern="0" dirty="0" smtClean="0">
                <a:solidFill>
                  <a:srgbClr val="005257"/>
                </a:solidFill>
              </a:rPr>
              <a:t>Pokud je dána pravomoc obou soudů – na úvaze žalobce kam podá žalobu</a:t>
            </a:r>
          </a:p>
          <a:p>
            <a:pPr marL="722313" lvl="0" indent="-360363" algn="just" eaLnBrk="0" hangingPunct="0">
              <a:spcBef>
                <a:spcPts val="0"/>
              </a:spcBef>
              <a:spcAft>
                <a:spcPts val="600"/>
              </a:spcAft>
              <a:buClr>
                <a:srgbClr val="005257"/>
              </a:buClr>
              <a:buSzPct val="120000"/>
              <a:buFont typeface="Wingdings" pitchFamily="2" charset="2"/>
              <a:buChar char="§"/>
              <a:defRPr/>
            </a:pPr>
            <a:r>
              <a:rPr lang="cs-CZ" sz="1650" kern="0" dirty="0" smtClean="0">
                <a:solidFill>
                  <a:srgbClr val="005257"/>
                </a:solidFill>
              </a:rPr>
              <a:t>Výjimky – např. spory týkající se nemovitostí </a:t>
            </a:r>
          </a:p>
          <a:p>
            <a:pPr marL="722313" lvl="0" indent="-360363" algn="just" eaLnBrk="0" hangingPunct="0">
              <a:spcBef>
                <a:spcPct val="20000"/>
              </a:spcBef>
              <a:spcAft>
                <a:spcPts val="600"/>
              </a:spcAft>
              <a:buClr>
                <a:srgbClr val="005257"/>
              </a:buClr>
              <a:buSzPct val="160000"/>
              <a:buFont typeface="Wingdings" pitchFamily="2" charset="2"/>
              <a:buChar char="§"/>
              <a:defRPr/>
            </a:pPr>
            <a:endParaRPr lang="cs-CZ" sz="1650" kern="0" dirty="0" smtClean="0">
              <a:solidFill>
                <a:srgbClr val="005257"/>
              </a:solidFill>
            </a:endParaRPr>
          </a:p>
          <a:p>
            <a:pPr marL="722313" lvl="0" indent="-360363" algn="just" eaLnBrk="0" hangingPunct="0">
              <a:spcBef>
                <a:spcPct val="20000"/>
              </a:spcBef>
              <a:spcAft>
                <a:spcPts val="600"/>
              </a:spcAft>
              <a:buClr>
                <a:srgbClr val="005257"/>
              </a:buClr>
              <a:buSzPct val="160000"/>
              <a:buFont typeface="Wingdings" pitchFamily="2" charset="2"/>
              <a:buChar char="§"/>
              <a:defRPr/>
            </a:pPr>
            <a:endParaRPr lang="cs-CZ" sz="1600" kern="0" dirty="0" smtClean="0">
              <a:solidFill>
                <a:srgbClr val="005257"/>
              </a:solidFill>
            </a:endParaRPr>
          </a:p>
          <a:p>
            <a:pPr marL="722313" lvl="0" indent="-360363" algn="just" eaLnBrk="0" hangingPunct="0">
              <a:spcBef>
                <a:spcPct val="20000"/>
              </a:spcBef>
              <a:spcAft>
                <a:spcPts val="600"/>
              </a:spcAft>
              <a:buClr>
                <a:srgbClr val="005257"/>
              </a:buClr>
              <a:buSzPct val="160000"/>
              <a:buFont typeface="Wingdings" pitchFamily="2" charset="2"/>
              <a:buChar char="§"/>
              <a:defRPr/>
            </a:pPr>
            <a:endParaRPr lang="cs-CZ" sz="1600" kern="0" dirty="0" smtClean="0">
              <a:solidFill>
                <a:srgbClr val="005257"/>
              </a:solidFill>
            </a:endParaRPr>
          </a:p>
          <a:p>
            <a:pPr marL="722313" lvl="0" indent="-360363" algn="just" eaLnBrk="0" hangingPunct="0">
              <a:spcBef>
                <a:spcPct val="20000"/>
              </a:spcBef>
              <a:spcAft>
                <a:spcPts val="600"/>
              </a:spcAft>
              <a:buClr>
                <a:srgbClr val="005257"/>
              </a:buClr>
              <a:buSzPct val="160000"/>
              <a:defRPr/>
            </a:pPr>
            <a:r>
              <a:rPr lang="cs-CZ" sz="1600" kern="0" dirty="0" smtClean="0">
                <a:solidFill>
                  <a:srgbClr val="005257"/>
                </a:solidFill>
              </a:rPr>
              <a:t>	</a:t>
            </a:r>
            <a:endParaRPr lang="cs-CZ" sz="1400" kern="0" dirty="0" smtClean="0">
              <a:solidFill>
                <a:srgbClr val="005257"/>
              </a:solidFill>
            </a:endParaRPr>
          </a:p>
          <a:p>
            <a:pPr marL="722313" indent="-360363" algn="just" eaLnBrk="0" hangingPunct="0">
              <a:spcBef>
                <a:spcPct val="20000"/>
              </a:spcBef>
              <a:spcAft>
                <a:spcPts val="600"/>
              </a:spcAft>
              <a:buClr>
                <a:srgbClr val="005257"/>
              </a:buClr>
              <a:buSzPct val="160000"/>
              <a:defRPr/>
            </a:pPr>
            <a:endParaRPr lang="cs-CZ" sz="1600" kern="0" dirty="0" smtClean="0">
              <a:solidFill>
                <a:srgbClr val="005257"/>
              </a:solidFill>
            </a:endParaRPr>
          </a:p>
          <a:p>
            <a:pPr marL="722313" indent="-360363" algn="just" eaLnBrk="0" hangingPunct="0">
              <a:spcBef>
                <a:spcPct val="20000"/>
              </a:spcBef>
              <a:spcAft>
                <a:spcPts val="600"/>
              </a:spcAft>
              <a:buClr>
                <a:srgbClr val="005257"/>
              </a:buClr>
              <a:buSzPct val="160000"/>
              <a:buFont typeface="Wingdings" pitchFamily="2" charset="2"/>
              <a:buChar char="§"/>
              <a:defRPr/>
            </a:pPr>
            <a:endParaRPr lang="cs-CZ" sz="1600" kern="0" dirty="0" smtClean="0">
              <a:solidFill>
                <a:srgbClr val="005257"/>
              </a:solidFill>
            </a:endParaRPr>
          </a:p>
          <a:p>
            <a:pPr marL="722313" indent="-360363" algn="just" eaLnBrk="0" hangingPunct="0">
              <a:spcBef>
                <a:spcPct val="20000"/>
              </a:spcBef>
              <a:buClr>
                <a:srgbClr val="005257"/>
              </a:buClr>
              <a:buSzPct val="160000"/>
              <a:buFont typeface="Wingdings" pitchFamily="2" charset="2"/>
              <a:buChar char="§"/>
              <a:defRPr/>
            </a:pPr>
            <a:endParaRPr lang="cs-CZ" sz="1600" kern="0" dirty="0" smtClean="0">
              <a:solidFill>
                <a:srgbClr val="005257"/>
              </a:solidFill>
            </a:endParaRPr>
          </a:p>
          <a:p>
            <a:pPr marL="722313" indent="-360363" algn="just" eaLnBrk="0" hangingPunct="0">
              <a:spcBef>
                <a:spcPct val="20000"/>
              </a:spcBef>
              <a:buClr>
                <a:srgbClr val="005257"/>
              </a:buClr>
              <a:buSzPct val="160000"/>
              <a:defRPr/>
            </a:pPr>
            <a:r>
              <a:rPr lang="cs-CZ" sz="1600" kern="0" dirty="0" smtClean="0">
                <a:solidFill>
                  <a:srgbClr val="005257"/>
                </a:solidFill>
              </a:rPr>
              <a:t> </a:t>
            </a:r>
            <a:endParaRPr lang="ru-RU" sz="1600" kern="0" dirty="0" smtClean="0">
              <a:solidFill>
                <a:srgbClr val="005257"/>
              </a:solidFill>
            </a:endParaRPr>
          </a:p>
          <a:p>
            <a:pPr marL="722313" indent="-360363" algn="just" eaLnBrk="0" hangingPunct="0">
              <a:spcBef>
                <a:spcPct val="20000"/>
              </a:spcBef>
              <a:buClr>
                <a:srgbClr val="005257"/>
              </a:buClr>
              <a:buSzPct val="160000"/>
              <a:defRPr/>
            </a:pPr>
            <a:r>
              <a:rPr lang="cs-CZ" sz="1600" kern="0" dirty="0" smtClean="0">
                <a:solidFill>
                  <a:srgbClr val="005257"/>
                </a:solidFill>
              </a:rPr>
              <a:t>   </a:t>
            </a:r>
            <a:endParaRPr lang="ru-RU" sz="1600" kern="0" dirty="0" smtClean="0">
              <a:solidFill>
                <a:srgbClr val="005257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5257"/>
              </a:buClr>
              <a:buSzPct val="160000"/>
              <a:buFont typeface="Wingdings" pitchFamily="2" charset="2"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Zástupný symbol pro číslo snímku 4"/>
          <p:cNvSpPr txBox="1">
            <a:spLocks noGrp="1"/>
          </p:cNvSpPr>
          <p:nvPr/>
        </p:nvSpPr>
        <p:spPr bwMode="auto">
          <a:xfrm>
            <a:off x="6681788" y="6584950"/>
            <a:ext cx="2133600" cy="2238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/>
            <a:r>
              <a:rPr lang="cs-CZ" sz="800" b="1">
                <a:solidFill>
                  <a:srgbClr val="BABDBA"/>
                </a:solidFill>
              </a:rPr>
              <a:t>Slide </a:t>
            </a:r>
            <a:fld id="{1F71186B-3273-46DE-9153-150BC4459CA8}" type="slidenum">
              <a:rPr lang="cs-CZ" sz="800" b="1">
                <a:solidFill>
                  <a:srgbClr val="BABDBA"/>
                </a:solidFill>
              </a:rPr>
              <a:pPr algn="r"/>
              <a:t>12</a:t>
            </a:fld>
            <a:endParaRPr lang="cs-CZ" sz="800" b="1">
              <a:solidFill>
                <a:srgbClr val="BABDBA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899592" y="1157843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/>
              <a:t>Problémy v souvislosti s rozhodováním ruského soudu podle českého práva   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11560" y="2348880"/>
            <a:ext cx="7978080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72000" rIns="72000" bIns="72000" numCol="1" anchor="t" anchorCtr="0" compatLnSpc="1">
            <a:prstTxWarp prst="textNoShape">
              <a:avLst/>
            </a:prstTxWarp>
          </a:bodyPr>
          <a:lstStyle/>
          <a:p>
            <a:pPr marL="722313" indent="-360363" algn="just" eaLnBrk="0" hangingPunct="0">
              <a:spcBef>
                <a:spcPct val="20000"/>
              </a:spcBef>
              <a:spcAft>
                <a:spcPts val="600"/>
              </a:spcAft>
              <a:buClr>
                <a:srgbClr val="005257"/>
              </a:buClr>
              <a:buSzPct val="160000"/>
              <a:buFont typeface="Wingdings" pitchFamily="2" charset="2"/>
              <a:buChar char="§"/>
              <a:defRPr/>
            </a:pPr>
            <a:endParaRPr lang="cs-CZ" sz="1600" kern="0" dirty="0" smtClean="0">
              <a:solidFill>
                <a:srgbClr val="005257"/>
              </a:solidFill>
            </a:endParaRPr>
          </a:p>
          <a:p>
            <a:pPr marL="722313" lvl="0" indent="-360363" algn="just" eaLnBrk="0" hangingPunct="0">
              <a:spcBef>
                <a:spcPct val="20000"/>
              </a:spcBef>
              <a:spcAft>
                <a:spcPts val="600"/>
              </a:spcAft>
              <a:buClr>
                <a:srgbClr val="005257"/>
              </a:buClr>
              <a:buSzPct val="160000"/>
              <a:buFont typeface="Wingdings" pitchFamily="2" charset="2"/>
              <a:buChar char="§"/>
              <a:defRPr/>
            </a:pPr>
            <a:endParaRPr lang="cs-CZ" sz="1600" kern="0" dirty="0" smtClean="0">
              <a:solidFill>
                <a:srgbClr val="005257"/>
              </a:solidFill>
            </a:endParaRPr>
          </a:p>
          <a:p>
            <a:pPr marL="722313" lvl="0" indent="-360363" algn="just" eaLnBrk="0" hangingPunct="0">
              <a:spcBef>
                <a:spcPct val="20000"/>
              </a:spcBef>
              <a:spcAft>
                <a:spcPts val="600"/>
              </a:spcAft>
              <a:buClr>
                <a:srgbClr val="005257"/>
              </a:buClr>
              <a:buSzPct val="160000"/>
              <a:buFont typeface="Wingdings" pitchFamily="2" charset="2"/>
              <a:buChar char="§"/>
              <a:defRPr/>
            </a:pPr>
            <a:endParaRPr lang="cs-CZ" sz="1600" kern="0" dirty="0" smtClean="0">
              <a:solidFill>
                <a:srgbClr val="005257"/>
              </a:solidFill>
            </a:endParaRPr>
          </a:p>
          <a:p>
            <a:pPr marL="722313" lvl="0" indent="-360363" algn="just" eaLnBrk="0" hangingPunct="0">
              <a:spcBef>
                <a:spcPct val="20000"/>
              </a:spcBef>
              <a:spcAft>
                <a:spcPts val="600"/>
              </a:spcAft>
              <a:buClr>
                <a:srgbClr val="005257"/>
              </a:buClr>
              <a:buSzPct val="160000"/>
              <a:buFont typeface="Wingdings" pitchFamily="2" charset="2"/>
              <a:buChar char="§"/>
              <a:defRPr/>
            </a:pPr>
            <a:endParaRPr lang="cs-CZ" sz="1600" kern="0" dirty="0" smtClean="0">
              <a:solidFill>
                <a:srgbClr val="005257"/>
              </a:solidFill>
            </a:endParaRPr>
          </a:p>
          <a:p>
            <a:pPr marL="722313" lvl="0" indent="-360363" algn="just" eaLnBrk="0" hangingPunct="0">
              <a:spcBef>
                <a:spcPct val="20000"/>
              </a:spcBef>
              <a:spcAft>
                <a:spcPts val="600"/>
              </a:spcAft>
              <a:buClr>
                <a:srgbClr val="005257"/>
              </a:buClr>
              <a:buSzPct val="160000"/>
              <a:defRPr/>
            </a:pPr>
            <a:r>
              <a:rPr lang="cs-CZ" sz="1600" kern="0" dirty="0" smtClean="0">
                <a:solidFill>
                  <a:srgbClr val="005257"/>
                </a:solidFill>
              </a:rPr>
              <a:t>	</a:t>
            </a:r>
            <a:endParaRPr lang="cs-CZ" sz="1400" kern="0" dirty="0" smtClean="0">
              <a:solidFill>
                <a:srgbClr val="005257"/>
              </a:solidFill>
            </a:endParaRPr>
          </a:p>
          <a:p>
            <a:pPr marL="722313" indent="-360363" algn="just" eaLnBrk="0" hangingPunct="0">
              <a:spcBef>
                <a:spcPct val="20000"/>
              </a:spcBef>
              <a:spcAft>
                <a:spcPts val="600"/>
              </a:spcAft>
              <a:buClr>
                <a:srgbClr val="005257"/>
              </a:buClr>
              <a:buSzPct val="160000"/>
              <a:defRPr/>
            </a:pPr>
            <a:endParaRPr lang="cs-CZ" sz="1600" kern="0" dirty="0" smtClean="0">
              <a:solidFill>
                <a:srgbClr val="005257"/>
              </a:solidFill>
            </a:endParaRPr>
          </a:p>
          <a:p>
            <a:pPr marL="722313" indent="-360363" algn="just" eaLnBrk="0" hangingPunct="0">
              <a:spcBef>
                <a:spcPct val="20000"/>
              </a:spcBef>
              <a:spcAft>
                <a:spcPts val="600"/>
              </a:spcAft>
              <a:buClr>
                <a:srgbClr val="005257"/>
              </a:buClr>
              <a:buSzPct val="160000"/>
              <a:buFont typeface="Wingdings" pitchFamily="2" charset="2"/>
              <a:buChar char="§"/>
              <a:defRPr/>
            </a:pPr>
            <a:endParaRPr lang="cs-CZ" sz="1600" kern="0" dirty="0" smtClean="0">
              <a:solidFill>
                <a:srgbClr val="005257"/>
              </a:solidFill>
            </a:endParaRPr>
          </a:p>
          <a:p>
            <a:pPr marL="722313" indent="-360363" algn="just" eaLnBrk="0" hangingPunct="0">
              <a:spcBef>
                <a:spcPct val="20000"/>
              </a:spcBef>
              <a:buClr>
                <a:srgbClr val="005257"/>
              </a:buClr>
              <a:buSzPct val="160000"/>
              <a:buFont typeface="Wingdings" pitchFamily="2" charset="2"/>
              <a:buChar char="§"/>
              <a:defRPr/>
            </a:pPr>
            <a:endParaRPr lang="cs-CZ" sz="1600" kern="0" dirty="0" smtClean="0">
              <a:solidFill>
                <a:srgbClr val="005257"/>
              </a:solidFill>
            </a:endParaRPr>
          </a:p>
          <a:p>
            <a:pPr marL="722313" indent="-360363" algn="just" eaLnBrk="0" hangingPunct="0">
              <a:spcBef>
                <a:spcPct val="20000"/>
              </a:spcBef>
              <a:buClr>
                <a:srgbClr val="005257"/>
              </a:buClr>
              <a:buSzPct val="160000"/>
              <a:defRPr/>
            </a:pPr>
            <a:r>
              <a:rPr lang="cs-CZ" sz="1600" kern="0" dirty="0" smtClean="0">
                <a:solidFill>
                  <a:srgbClr val="005257"/>
                </a:solidFill>
              </a:rPr>
              <a:t> </a:t>
            </a:r>
            <a:endParaRPr lang="ru-RU" sz="1600" kern="0" dirty="0" smtClean="0">
              <a:solidFill>
                <a:srgbClr val="005257"/>
              </a:solidFill>
            </a:endParaRPr>
          </a:p>
          <a:p>
            <a:pPr marL="722313" indent="-360363" algn="just" eaLnBrk="0" hangingPunct="0">
              <a:spcBef>
                <a:spcPct val="20000"/>
              </a:spcBef>
              <a:buClr>
                <a:srgbClr val="005257"/>
              </a:buClr>
              <a:buSzPct val="160000"/>
              <a:defRPr/>
            </a:pPr>
            <a:r>
              <a:rPr lang="cs-CZ" sz="1600" kern="0" dirty="0" smtClean="0">
                <a:solidFill>
                  <a:srgbClr val="005257"/>
                </a:solidFill>
              </a:rPr>
              <a:t>   </a:t>
            </a:r>
            <a:endParaRPr lang="ru-RU" sz="1600" kern="0" dirty="0" smtClean="0">
              <a:solidFill>
                <a:srgbClr val="005257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5257"/>
              </a:buClr>
              <a:buSzPct val="160000"/>
              <a:buFont typeface="Wingdings" pitchFamily="2" charset="2"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39552" y="1988840"/>
            <a:ext cx="8208912" cy="33516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2313" lvl="0" indent="-360363" algn="just" eaLnBrk="0" hangingPunct="0">
              <a:spcBef>
                <a:spcPct val="20000"/>
              </a:spcBef>
              <a:spcAft>
                <a:spcPts val="600"/>
              </a:spcAft>
              <a:buClr>
                <a:srgbClr val="005257"/>
              </a:buClr>
              <a:buSzPct val="120000"/>
              <a:buFont typeface="Wingdings" pitchFamily="2" charset="2"/>
              <a:buChar char="§"/>
              <a:defRPr/>
            </a:pPr>
            <a:r>
              <a:rPr lang="cs-CZ" sz="1650" kern="0" dirty="0" smtClean="0">
                <a:solidFill>
                  <a:srgbClr val="005257"/>
                </a:solidFill>
              </a:rPr>
              <a:t>Nezbytné vždy prověřit, do jaké míry je zvolené české právo aplikovatelné v ruské praxi </a:t>
            </a:r>
          </a:p>
          <a:p>
            <a:pPr marL="722313" lvl="1" indent="-360363" algn="just" eaLnBrk="0" hangingPunct="0">
              <a:spcBef>
                <a:spcPct val="20000"/>
              </a:spcBef>
              <a:spcAft>
                <a:spcPts val="600"/>
              </a:spcAft>
              <a:buClr>
                <a:srgbClr val="005257"/>
              </a:buClr>
              <a:buSzPct val="120000"/>
              <a:buFont typeface="Wingdings" pitchFamily="2" charset="2"/>
              <a:buChar char="§"/>
              <a:defRPr/>
            </a:pPr>
            <a:r>
              <a:rPr lang="cs-CZ" sz="1650" kern="0" dirty="0" smtClean="0">
                <a:solidFill>
                  <a:srgbClr val="005257"/>
                </a:solidFill>
              </a:rPr>
              <a:t>Některé závazky posuzované dle českého práva mohou být před ruským soudem nevymahatelné</a:t>
            </a:r>
          </a:p>
          <a:p>
            <a:pPr marL="722313" lvl="1" indent="-360363" algn="just" eaLnBrk="0" hangingPunct="0">
              <a:spcBef>
                <a:spcPct val="20000"/>
              </a:spcBef>
              <a:spcAft>
                <a:spcPts val="600"/>
              </a:spcAft>
              <a:buClr>
                <a:srgbClr val="005257"/>
              </a:buClr>
              <a:buSzPct val="120000"/>
              <a:buFont typeface="Wingdings" pitchFamily="2" charset="2"/>
              <a:buChar char="§"/>
              <a:defRPr/>
            </a:pPr>
            <a:r>
              <a:rPr lang="cs-CZ" sz="1650" kern="0" dirty="0" smtClean="0">
                <a:solidFill>
                  <a:srgbClr val="005257"/>
                </a:solidFill>
              </a:rPr>
              <a:t>Instituty ruským právem zakázané, například: </a:t>
            </a:r>
          </a:p>
          <a:p>
            <a:pPr marL="1179513" lvl="2" indent="-360363" algn="just" eaLnBrk="0" hangingPunct="0">
              <a:spcBef>
                <a:spcPct val="20000"/>
              </a:spcBef>
              <a:spcAft>
                <a:spcPts val="600"/>
              </a:spcAft>
              <a:buClr>
                <a:srgbClr val="005257"/>
              </a:buClr>
              <a:buSzPct val="120000"/>
              <a:buFont typeface="Wingdings" pitchFamily="2" charset="2"/>
              <a:buChar char="§"/>
              <a:defRPr/>
            </a:pPr>
            <a:r>
              <a:rPr lang="cs-CZ" sz="1650" kern="0" dirty="0" smtClean="0">
                <a:solidFill>
                  <a:srgbClr val="005257"/>
                </a:solidFill>
              </a:rPr>
              <a:t>darování mezi právnickými osobami</a:t>
            </a:r>
          </a:p>
          <a:p>
            <a:pPr marL="1179513" lvl="2" indent="-360363" algn="just" eaLnBrk="0" hangingPunct="0">
              <a:spcBef>
                <a:spcPct val="20000"/>
              </a:spcBef>
              <a:spcAft>
                <a:spcPts val="600"/>
              </a:spcAft>
              <a:buClr>
                <a:srgbClr val="005257"/>
              </a:buClr>
              <a:buSzPct val="120000"/>
              <a:buFont typeface="Wingdings" pitchFamily="2" charset="2"/>
              <a:buChar char="§"/>
              <a:defRPr/>
            </a:pPr>
            <a:r>
              <a:rPr lang="cs-CZ" sz="1650" kern="0" dirty="0" smtClean="0">
                <a:solidFill>
                  <a:srgbClr val="005257"/>
                </a:solidFill>
              </a:rPr>
              <a:t>přenesení odpovědnosti za závazky mateřské společnosti na dceřinou společnost</a:t>
            </a:r>
          </a:p>
          <a:p>
            <a:pPr marL="1179513" lvl="2" indent="-360363" algn="just" eaLnBrk="0" hangingPunct="0">
              <a:spcBef>
                <a:spcPct val="20000"/>
              </a:spcBef>
              <a:spcAft>
                <a:spcPts val="600"/>
              </a:spcAft>
              <a:buClr>
                <a:srgbClr val="005257"/>
              </a:buClr>
              <a:buSzPct val="120000"/>
              <a:buFont typeface="Wingdings" pitchFamily="2" charset="2"/>
              <a:buChar char="§"/>
              <a:defRPr/>
            </a:pPr>
            <a:r>
              <a:rPr lang="cs-CZ" sz="1650" kern="0" dirty="0" smtClean="0">
                <a:solidFill>
                  <a:srgbClr val="005257"/>
                </a:solidFill>
              </a:rPr>
              <a:t>bezúplatný převod dluhu aj.</a:t>
            </a:r>
          </a:p>
          <a:p>
            <a:pPr marL="1179513" lvl="2" indent="-360363" algn="just" eaLnBrk="0" hangingPunct="0">
              <a:spcBef>
                <a:spcPct val="20000"/>
              </a:spcBef>
              <a:spcAft>
                <a:spcPts val="600"/>
              </a:spcAft>
              <a:buClr>
                <a:srgbClr val="005257"/>
              </a:buClr>
              <a:buSzPct val="160000"/>
              <a:defRPr/>
            </a:pPr>
            <a:endParaRPr lang="cs-CZ" sz="1400" kern="0" dirty="0" smtClean="0">
              <a:solidFill>
                <a:srgbClr val="00525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Zástupný symbol pro číslo snímku 4"/>
          <p:cNvSpPr txBox="1">
            <a:spLocks noGrp="1"/>
          </p:cNvSpPr>
          <p:nvPr/>
        </p:nvSpPr>
        <p:spPr bwMode="auto">
          <a:xfrm>
            <a:off x="6681788" y="6584950"/>
            <a:ext cx="2133600" cy="2238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/>
            <a:r>
              <a:rPr lang="cs-CZ" sz="800" b="1">
                <a:solidFill>
                  <a:srgbClr val="BABDBA"/>
                </a:solidFill>
              </a:rPr>
              <a:t>Slide </a:t>
            </a:r>
            <a:fld id="{1F71186B-3273-46DE-9153-150BC4459CA8}" type="slidenum">
              <a:rPr lang="cs-CZ" sz="800" b="1">
                <a:solidFill>
                  <a:srgbClr val="BABDBA"/>
                </a:solidFill>
              </a:rPr>
              <a:pPr algn="r"/>
              <a:t>13</a:t>
            </a:fld>
            <a:endParaRPr lang="cs-CZ" sz="800" b="1">
              <a:solidFill>
                <a:srgbClr val="BABDBA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899592" y="1124744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/>
              <a:t>Vykonatelnost rozhodnutí ruských soudů na území ČR / českých soudů na území RF </a:t>
            </a:r>
            <a:endParaRPr lang="ru-RU" sz="2400" b="1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39552" y="1916832"/>
            <a:ext cx="8136904" cy="3526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72000" rIns="72000" bIns="72000" numCol="1" anchor="t" anchorCtr="0" compatLnSpc="1">
            <a:prstTxWarp prst="textNoShape">
              <a:avLst/>
            </a:prstTxWarp>
          </a:bodyPr>
          <a:lstStyle/>
          <a:p>
            <a:pPr marL="722313" indent="-360363" algn="just" eaLnBrk="0" hangingPunct="0">
              <a:spcBef>
                <a:spcPct val="20000"/>
              </a:spcBef>
              <a:spcAft>
                <a:spcPts val="600"/>
              </a:spcAft>
              <a:buClr>
                <a:srgbClr val="005257"/>
              </a:buClr>
              <a:buSzPct val="120000"/>
              <a:buFont typeface="Wingdings" pitchFamily="2" charset="2"/>
              <a:buChar char="§"/>
              <a:defRPr/>
            </a:pPr>
            <a:r>
              <a:rPr lang="cs-CZ" sz="1650" kern="0" dirty="0" smtClean="0">
                <a:solidFill>
                  <a:srgbClr val="005257"/>
                </a:solidFill>
              </a:rPr>
              <a:t>Pro obecné soudy platí Smlouva mezi ČSSR a SSSR o právní pomoci a právních vztazích ve věcech občanských, rodinných a trestních (95/1983 Sb.) (Smlouva o právní pomoci) </a:t>
            </a:r>
          </a:p>
          <a:p>
            <a:pPr marL="1179513" lvl="1" indent="-360363" algn="just" eaLnBrk="0" hangingPunct="0">
              <a:spcBef>
                <a:spcPct val="20000"/>
              </a:spcBef>
              <a:spcAft>
                <a:spcPts val="600"/>
              </a:spcAft>
              <a:buClr>
                <a:srgbClr val="005257"/>
              </a:buClr>
              <a:buSzPct val="120000"/>
              <a:buFont typeface="Wingdings" pitchFamily="2" charset="2"/>
              <a:buChar char="§"/>
              <a:defRPr/>
            </a:pPr>
            <a:r>
              <a:rPr lang="cs-CZ" sz="1650" kern="0" dirty="0" smtClean="0">
                <a:solidFill>
                  <a:srgbClr val="005257"/>
                </a:solidFill>
              </a:rPr>
              <a:t>rozhodnutí soudu musí být pravomocné,  konečné a vykonatelné </a:t>
            </a:r>
          </a:p>
          <a:p>
            <a:pPr marL="1179513" lvl="1" indent="-360363" algn="just" eaLnBrk="0" hangingPunct="0">
              <a:spcBef>
                <a:spcPct val="20000"/>
              </a:spcBef>
              <a:spcAft>
                <a:spcPts val="600"/>
              </a:spcAft>
              <a:buClr>
                <a:srgbClr val="005257"/>
              </a:buClr>
              <a:buSzPct val="120000"/>
              <a:buFont typeface="Wingdings" pitchFamily="2" charset="2"/>
              <a:buChar char="§"/>
              <a:defRPr/>
            </a:pPr>
            <a:r>
              <a:rPr lang="cs-CZ" sz="1650" kern="0" dirty="0" smtClean="0">
                <a:solidFill>
                  <a:srgbClr val="005257"/>
                </a:solidFill>
              </a:rPr>
              <a:t>nesmí spadat do výlučné kompetence ruských / resp. českých soudů </a:t>
            </a:r>
          </a:p>
          <a:p>
            <a:pPr marL="1179513" lvl="1" indent="-360363" algn="just" eaLnBrk="0" hangingPunct="0">
              <a:spcBef>
                <a:spcPct val="20000"/>
              </a:spcBef>
              <a:spcAft>
                <a:spcPts val="600"/>
              </a:spcAft>
              <a:buClr>
                <a:srgbClr val="005257"/>
              </a:buClr>
              <a:buSzPct val="120000"/>
              <a:buFont typeface="Wingdings" pitchFamily="2" charset="2"/>
              <a:buChar char="§"/>
              <a:defRPr/>
            </a:pPr>
            <a:r>
              <a:rPr lang="cs-CZ" sz="1650" kern="0" dirty="0" smtClean="0">
                <a:solidFill>
                  <a:srgbClr val="005257"/>
                </a:solidFill>
              </a:rPr>
              <a:t>výjimky stanoveny v čl. 60 Smlouvy o právní pomoci (odmítnutí uznání a výkonu rozhodnutí) </a:t>
            </a:r>
          </a:p>
          <a:p>
            <a:pPr marL="722313" indent="-360363" algn="just" eaLnBrk="0" hangingPunct="0">
              <a:spcBef>
                <a:spcPct val="20000"/>
              </a:spcBef>
              <a:spcAft>
                <a:spcPts val="600"/>
              </a:spcAft>
              <a:buClr>
                <a:srgbClr val="005257"/>
              </a:buClr>
              <a:buSzPct val="120000"/>
              <a:buFont typeface="Wingdings" pitchFamily="2" charset="2"/>
              <a:buChar char="§"/>
              <a:defRPr/>
            </a:pPr>
            <a:r>
              <a:rPr lang="cs-CZ" sz="1650" kern="0" dirty="0" smtClean="0">
                <a:solidFill>
                  <a:srgbClr val="005257"/>
                </a:solidFill>
              </a:rPr>
              <a:t>Pro rozhodčí nálezy platí pro ČR i RF Úmluva OSN o uznání a výkonu cizích rozhodčích nálezů, New York, r. 1958 (74/1959 Sb.) </a:t>
            </a:r>
          </a:p>
          <a:p>
            <a:pPr marL="722313" indent="-360363" algn="just" eaLnBrk="0" hangingPunct="0">
              <a:spcBef>
                <a:spcPts val="0"/>
              </a:spcBef>
              <a:spcAft>
                <a:spcPts val="600"/>
              </a:spcAft>
              <a:buClr>
                <a:srgbClr val="005257"/>
              </a:buClr>
              <a:buSzPct val="120000"/>
              <a:buFont typeface="Wingdings" pitchFamily="2" charset="2"/>
              <a:buChar char="§"/>
              <a:defRPr/>
            </a:pPr>
            <a:r>
              <a:rPr lang="cs-CZ" sz="1650" kern="0" dirty="0" smtClean="0">
                <a:solidFill>
                  <a:srgbClr val="005257"/>
                </a:solidFill>
              </a:rPr>
              <a:t>V Rusku se však lze setkat s problémy při uznávání zahraničních rozhodčích nálezů  </a:t>
            </a:r>
          </a:p>
          <a:p>
            <a:pPr marL="722313" indent="-360363" algn="just" eaLnBrk="0" hangingPunct="0">
              <a:spcBef>
                <a:spcPct val="20000"/>
              </a:spcBef>
              <a:buClr>
                <a:srgbClr val="005257"/>
              </a:buClr>
              <a:buSzPct val="160000"/>
              <a:defRPr/>
            </a:pPr>
            <a:r>
              <a:rPr lang="ru-RU" sz="1600" kern="0" dirty="0" smtClean="0">
                <a:solidFill>
                  <a:srgbClr val="005257"/>
                </a:solidFill>
              </a:rPr>
              <a:t> </a:t>
            </a:r>
            <a:endParaRPr lang="cs-CZ" sz="1600" kern="0" dirty="0" smtClean="0">
              <a:solidFill>
                <a:srgbClr val="005257"/>
              </a:solidFill>
            </a:endParaRPr>
          </a:p>
          <a:p>
            <a:pPr marL="722313" indent="-360363" algn="just" eaLnBrk="0" hangingPunct="0">
              <a:spcBef>
                <a:spcPct val="20000"/>
              </a:spcBef>
              <a:buClr>
                <a:srgbClr val="005257"/>
              </a:buClr>
              <a:buSzPct val="160000"/>
              <a:defRPr/>
            </a:pPr>
            <a:r>
              <a:rPr lang="cs-CZ" sz="1600" kern="0" dirty="0" smtClean="0">
                <a:solidFill>
                  <a:srgbClr val="005257"/>
                </a:solidFill>
              </a:rPr>
              <a:t>   </a:t>
            </a:r>
            <a:endParaRPr lang="ru-RU" sz="1600" kern="0" dirty="0" smtClean="0">
              <a:solidFill>
                <a:srgbClr val="005257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5257"/>
              </a:buClr>
              <a:buSzPct val="160000"/>
              <a:buFont typeface="Wingdings" pitchFamily="2" charset="2"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9"/>
          <p:cNvSpPr txBox="1">
            <a:spLocks noGrp="1" noChangeArrowheads="1"/>
          </p:cNvSpPr>
          <p:nvPr/>
        </p:nvSpPr>
        <p:spPr bwMode="auto">
          <a:xfrm>
            <a:off x="6681788" y="6584950"/>
            <a:ext cx="2133600" cy="2238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/>
            <a:r>
              <a:rPr lang="cs-CZ" sz="800" b="1">
                <a:solidFill>
                  <a:srgbClr val="BABDBA"/>
                </a:solidFill>
              </a:rPr>
              <a:t>Slide </a:t>
            </a:r>
            <a:fld id="{AA795945-2BD2-4E48-A7F4-8ACD65A761DB}" type="slidenum">
              <a:rPr lang="cs-CZ" sz="800" b="1">
                <a:solidFill>
                  <a:srgbClr val="BABDBA"/>
                </a:solidFill>
              </a:rPr>
              <a:pPr algn="r"/>
              <a:t>14</a:t>
            </a:fld>
            <a:endParaRPr lang="cs-CZ" sz="800" b="1">
              <a:solidFill>
                <a:srgbClr val="BABDBA"/>
              </a:solidFill>
            </a:endParaRPr>
          </a:p>
        </p:txBody>
      </p:sp>
      <p:sp>
        <p:nvSpPr>
          <p:cNvPr id="10244" name="Rectangle 2"/>
          <p:cNvSpPr>
            <a:spLocks noChangeArrowheads="1"/>
          </p:cNvSpPr>
          <p:nvPr/>
        </p:nvSpPr>
        <p:spPr bwMode="auto">
          <a:xfrm>
            <a:off x="882650" y="1916112"/>
            <a:ext cx="7433766" cy="439320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>
              <a:spcBef>
                <a:spcPct val="20000"/>
              </a:spcBef>
              <a:buClr>
                <a:srgbClr val="005257"/>
              </a:buClr>
              <a:buSzPct val="160000"/>
              <a:buFont typeface="Wingdings" pitchFamily="2" charset="2"/>
              <a:buNone/>
            </a:pPr>
            <a:endParaRPr lang="cs-CZ" sz="1400" b="1" dirty="0" smtClean="0"/>
          </a:p>
          <a:p>
            <a:pPr>
              <a:spcBef>
                <a:spcPct val="20000"/>
              </a:spcBef>
              <a:buClr>
                <a:srgbClr val="005257"/>
              </a:buClr>
              <a:buSzPct val="160000"/>
              <a:buFont typeface="Wingdings" pitchFamily="2" charset="2"/>
              <a:buNone/>
            </a:pPr>
            <a:endParaRPr lang="cs-CZ" sz="1400" b="1" dirty="0" smtClean="0"/>
          </a:p>
          <a:p>
            <a:pPr>
              <a:spcBef>
                <a:spcPct val="20000"/>
              </a:spcBef>
              <a:buClr>
                <a:srgbClr val="005257"/>
              </a:buClr>
              <a:buSzPct val="160000"/>
              <a:buFont typeface="Wingdings" pitchFamily="2" charset="2"/>
              <a:buNone/>
            </a:pPr>
            <a:endParaRPr lang="cs-CZ" sz="1400" b="1" dirty="0" smtClean="0"/>
          </a:p>
          <a:p>
            <a:pPr algn="ctr">
              <a:spcBef>
                <a:spcPct val="20000"/>
              </a:spcBef>
              <a:buClr>
                <a:srgbClr val="005257"/>
              </a:buClr>
              <a:buSzPct val="160000"/>
            </a:pPr>
            <a:r>
              <a:rPr lang="cs-CZ" sz="3200" b="1" dirty="0" smtClean="0">
                <a:solidFill>
                  <a:srgbClr val="005257"/>
                </a:solidFill>
              </a:rPr>
              <a:t>DĚKUJI ZA POZORNOST</a:t>
            </a:r>
            <a:endParaRPr lang="en-US" sz="3200" b="1" dirty="0" smtClean="0">
              <a:solidFill>
                <a:srgbClr val="005257"/>
              </a:solidFill>
            </a:endParaRPr>
          </a:p>
          <a:p>
            <a:pPr>
              <a:spcBef>
                <a:spcPct val="20000"/>
              </a:spcBef>
              <a:buClr>
                <a:srgbClr val="005257"/>
              </a:buClr>
              <a:buSzPct val="160000"/>
              <a:buFont typeface="Wingdings" pitchFamily="2" charset="2"/>
              <a:buNone/>
            </a:pPr>
            <a:endParaRPr lang="cs-CZ" sz="1400" b="1" dirty="0" smtClean="0"/>
          </a:p>
          <a:p>
            <a:pPr>
              <a:spcBef>
                <a:spcPct val="20000"/>
              </a:spcBef>
              <a:buClr>
                <a:srgbClr val="005257"/>
              </a:buClr>
              <a:buSzPct val="160000"/>
              <a:buFont typeface="Wingdings" pitchFamily="2" charset="2"/>
              <a:buNone/>
            </a:pPr>
            <a:endParaRPr lang="cs-CZ" sz="1400" b="1" dirty="0" smtClean="0"/>
          </a:p>
          <a:p>
            <a:pPr>
              <a:spcBef>
                <a:spcPct val="20000"/>
              </a:spcBef>
              <a:buClr>
                <a:srgbClr val="005257"/>
              </a:buClr>
              <a:buSzPct val="160000"/>
              <a:buFont typeface="Wingdings" pitchFamily="2" charset="2"/>
              <a:buNone/>
            </a:pPr>
            <a:endParaRPr lang="cs-CZ" sz="1400" b="1" dirty="0" smtClean="0"/>
          </a:p>
          <a:p>
            <a:pPr>
              <a:spcBef>
                <a:spcPct val="20000"/>
              </a:spcBef>
              <a:buClr>
                <a:srgbClr val="005257"/>
              </a:buClr>
              <a:buSzPct val="160000"/>
            </a:pPr>
            <a:r>
              <a:rPr lang="cs-CZ" sz="1400" b="1" dirty="0" smtClean="0"/>
              <a:t>Jiří Štěrba</a:t>
            </a:r>
            <a:r>
              <a:rPr lang="en-US" sz="1400" dirty="0" smtClean="0"/>
              <a:t>, Managing Partner</a:t>
            </a:r>
          </a:p>
          <a:p>
            <a:pPr>
              <a:spcBef>
                <a:spcPct val="20000"/>
              </a:spcBef>
              <a:buClr>
                <a:srgbClr val="005257"/>
              </a:buClr>
              <a:buSzPct val="160000"/>
            </a:pPr>
            <a:r>
              <a:rPr lang="en-US" sz="1400" dirty="0" smtClean="0"/>
              <a:t>E-mail: </a:t>
            </a:r>
            <a:r>
              <a:rPr lang="cs-CZ" sz="1400" dirty="0" smtClean="0">
                <a:hlinkClick r:id="rId3"/>
              </a:rPr>
              <a:t>jsterba@bbh.cz</a:t>
            </a:r>
            <a:r>
              <a:rPr lang="en-US" sz="1400" dirty="0" smtClean="0"/>
              <a:t> </a:t>
            </a:r>
          </a:p>
          <a:p>
            <a:pPr>
              <a:spcBef>
                <a:spcPct val="20000"/>
              </a:spcBef>
              <a:buClr>
                <a:srgbClr val="005257"/>
              </a:buClr>
              <a:buSzPct val="160000"/>
              <a:buFont typeface="Wingdings" pitchFamily="2" charset="2"/>
              <a:buNone/>
            </a:pPr>
            <a:endParaRPr lang="cs-CZ" sz="1400" b="1" dirty="0" smtClean="0"/>
          </a:p>
          <a:p>
            <a:pPr>
              <a:spcBef>
                <a:spcPct val="20000"/>
              </a:spcBef>
              <a:buClr>
                <a:srgbClr val="005257"/>
              </a:buClr>
              <a:buSzPct val="160000"/>
              <a:buFont typeface="Wingdings" pitchFamily="2" charset="2"/>
              <a:buNone/>
            </a:pPr>
            <a:r>
              <a:rPr lang="cs-CZ" sz="1400" b="1" dirty="0" smtClean="0"/>
              <a:t>BBH </a:t>
            </a:r>
            <a:r>
              <a:rPr lang="cs-CZ" sz="1400" b="1" dirty="0" err="1" smtClean="0"/>
              <a:t>Legal</a:t>
            </a:r>
            <a:r>
              <a:rPr lang="cs-CZ" sz="1400" b="1" dirty="0" smtClean="0"/>
              <a:t> LLC</a:t>
            </a:r>
            <a:endParaRPr lang="en-US" sz="1400" dirty="0"/>
          </a:p>
          <a:p>
            <a:pPr>
              <a:spcBef>
                <a:spcPct val="20000"/>
              </a:spcBef>
              <a:buClr>
                <a:srgbClr val="005257"/>
              </a:buClr>
              <a:buSzPct val="160000"/>
              <a:buFont typeface="Wingdings" pitchFamily="2" charset="2"/>
              <a:buNone/>
            </a:pPr>
            <a:r>
              <a:rPr lang="cs-CZ" sz="1400" dirty="0" smtClean="0"/>
              <a:t>1st </a:t>
            </a:r>
            <a:r>
              <a:rPr lang="cs-CZ" sz="1400" dirty="0" err="1" smtClean="0"/>
              <a:t>Brestskaya</a:t>
            </a:r>
            <a:r>
              <a:rPr lang="cs-CZ" sz="1400" dirty="0" smtClean="0"/>
              <a:t>, 29</a:t>
            </a:r>
          </a:p>
          <a:p>
            <a:pPr>
              <a:spcBef>
                <a:spcPct val="20000"/>
              </a:spcBef>
              <a:buClr>
                <a:srgbClr val="005257"/>
              </a:buClr>
              <a:buSzPct val="160000"/>
              <a:buFont typeface="Wingdings" pitchFamily="2" charset="2"/>
              <a:buNone/>
            </a:pPr>
            <a:r>
              <a:rPr lang="cs-CZ" sz="1400" dirty="0" smtClean="0"/>
              <a:t>Business Center „</a:t>
            </a:r>
            <a:r>
              <a:rPr lang="cs-CZ" sz="1400" dirty="0" err="1" smtClean="0"/>
              <a:t>Capital</a:t>
            </a:r>
            <a:r>
              <a:rPr lang="cs-CZ" sz="1400" dirty="0" smtClean="0"/>
              <a:t> </a:t>
            </a:r>
            <a:r>
              <a:rPr lang="cs-CZ" sz="1400" dirty="0" err="1" smtClean="0"/>
              <a:t>Tower</a:t>
            </a:r>
            <a:r>
              <a:rPr lang="cs-CZ" sz="1400" dirty="0" smtClean="0"/>
              <a:t>“</a:t>
            </a:r>
          </a:p>
          <a:p>
            <a:pPr>
              <a:spcBef>
                <a:spcPct val="20000"/>
              </a:spcBef>
              <a:buClr>
                <a:srgbClr val="005257"/>
              </a:buClr>
              <a:buSzPct val="160000"/>
              <a:buFont typeface="Wingdings" pitchFamily="2" charset="2"/>
              <a:buNone/>
            </a:pPr>
            <a:r>
              <a:rPr lang="cs-CZ" sz="1400" dirty="0" smtClean="0"/>
              <a:t>125047 </a:t>
            </a:r>
            <a:r>
              <a:rPr lang="cs-CZ" sz="1400" dirty="0" err="1" smtClean="0"/>
              <a:t>Moscow</a:t>
            </a:r>
            <a:endParaRPr lang="en-US" sz="1400" dirty="0"/>
          </a:p>
          <a:p>
            <a:pPr>
              <a:spcBef>
                <a:spcPct val="20000"/>
              </a:spcBef>
              <a:buClr>
                <a:srgbClr val="005257"/>
              </a:buClr>
              <a:buSzPct val="160000"/>
              <a:buFont typeface="Wingdings" pitchFamily="2" charset="2"/>
              <a:buNone/>
            </a:pPr>
            <a:r>
              <a:rPr lang="en-US" sz="1400" dirty="0" smtClean="0"/>
              <a:t>Tel</a:t>
            </a:r>
            <a:r>
              <a:rPr lang="en-US" sz="1400" dirty="0"/>
              <a:t>.: </a:t>
            </a:r>
            <a:r>
              <a:rPr lang="en-US" sz="1400" dirty="0" smtClean="0"/>
              <a:t>+</a:t>
            </a:r>
            <a:r>
              <a:rPr lang="cs-CZ" sz="1400" dirty="0" smtClean="0"/>
              <a:t>7 495 580 48 05</a:t>
            </a:r>
            <a:r>
              <a:rPr lang="en-US" sz="1400" dirty="0" smtClean="0"/>
              <a:t>, </a:t>
            </a:r>
            <a:r>
              <a:rPr lang="en-US" sz="1400" dirty="0"/>
              <a:t>Fax: </a:t>
            </a:r>
            <a:r>
              <a:rPr lang="en-US" sz="1400" dirty="0" smtClean="0"/>
              <a:t>+</a:t>
            </a:r>
            <a:r>
              <a:rPr lang="cs-CZ" sz="1400" dirty="0" smtClean="0"/>
              <a:t>7 495 580 48 04</a:t>
            </a:r>
            <a:endParaRPr lang="en-US" sz="1400" dirty="0"/>
          </a:p>
          <a:p>
            <a:pPr>
              <a:spcBef>
                <a:spcPct val="20000"/>
              </a:spcBef>
              <a:buClr>
                <a:srgbClr val="005257"/>
              </a:buClr>
              <a:buSzPct val="160000"/>
              <a:buFont typeface="Wingdings" pitchFamily="2" charset="2"/>
              <a:buNone/>
            </a:pPr>
            <a:r>
              <a:rPr lang="en-US" sz="1400" u="sng" dirty="0" smtClean="0">
                <a:hlinkClick r:id="rId4"/>
              </a:rPr>
              <a:t>MoscowOffice@bbh.cz</a:t>
            </a:r>
            <a:r>
              <a:rPr lang="en-US" sz="1400" dirty="0" smtClean="0"/>
              <a:t>  </a:t>
            </a:r>
            <a:r>
              <a:rPr lang="cs-CZ" sz="1400" dirty="0" smtClean="0"/>
              <a:t> </a:t>
            </a:r>
            <a:r>
              <a:rPr lang="en-US" sz="1400" dirty="0" smtClean="0">
                <a:hlinkClick r:id="rId5"/>
              </a:rPr>
              <a:t>www.bbh</a:t>
            </a:r>
            <a:r>
              <a:rPr lang="cs-CZ" sz="1400" dirty="0" err="1" smtClean="0">
                <a:hlinkClick r:id="rId5"/>
              </a:rPr>
              <a:t>legal.ru</a:t>
            </a:r>
            <a:r>
              <a:rPr lang="cs-CZ" sz="1400" dirty="0" smtClean="0"/>
              <a:t> </a:t>
            </a:r>
            <a:endParaRPr lang="en-US" sz="1400" dirty="0"/>
          </a:p>
          <a:p>
            <a:pPr>
              <a:spcBef>
                <a:spcPct val="20000"/>
              </a:spcBef>
              <a:buClr>
                <a:srgbClr val="005257"/>
              </a:buClr>
              <a:buSzPct val="160000"/>
              <a:buFont typeface="Wingdings" pitchFamily="2" charset="2"/>
              <a:buNone/>
            </a:pPr>
            <a:endParaRPr lang="en-US" sz="1400" b="1" dirty="0"/>
          </a:p>
          <a:p>
            <a:pPr>
              <a:spcBef>
                <a:spcPct val="20000"/>
              </a:spcBef>
              <a:buClr>
                <a:srgbClr val="005257"/>
              </a:buClr>
              <a:buSzPct val="160000"/>
              <a:buFont typeface="Wingdings" pitchFamily="2" charset="2"/>
              <a:buNone/>
            </a:pPr>
            <a:endParaRPr lang="en-US" sz="1400" dirty="0"/>
          </a:p>
          <a:p>
            <a:pPr>
              <a:spcBef>
                <a:spcPct val="20000"/>
              </a:spcBef>
              <a:buClr>
                <a:srgbClr val="005257"/>
              </a:buClr>
              <a:buSzPct val="160000"/>
              <a:buFont typeface="Wingdings" pitchFamily="2" charset="2"/>
              <a:buNone/>
            </a:pPr>
            <a:r>
              <a:rPr lang="en-US" sz="1400" dirty="0"/>
              <a:t>	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Zástupný symbol pro číslo snímku 4"/>
          <p:cNvSpPr txBox="1">
            <a:spLocks noGrp="1"/>
          </p:cNvSpPr>
          <p:nvPr/>
        </p:nvSpPr>
        <p:spPr bwMode="auto">
          <a:xfrm>
            <a:off x="6681788" y="6584950"/>
            <a:ext cx="2133600" cy="2238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/>
            <a:r>
              <a:rPr lang="cs-CZ" sz="800" b="1">
                <a:solidFill>
                  <a:srgbClr val="BABDBA"/>
                </a:solidFill>
              </a:rPr>
              <a:t>Slide </a:t>
            </a:r>
            <a:fld id="{1F71186B-3273-46DE-9153-150BC4459CA8}" type="slidenum">
              <a:rPr lang="cs-CZ" sz="800" b="1">
                <a:solidFill>
                  <a:srgbClr val="BABDBA"/>
                </a:solidFill>
              </a:rPr>
              <a:pPr algn="r"/>
              <a:t>2</a:t>
            </a:fld>
            <a:endParaRPr lang="cs-CZ" sz="800" b="1">
              <a:solidFill>
                <a:srgbClr val="BABDBA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971600" y="1268760"/>
            <a:ext cx="7200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/>
              <a:t>Obsah</a:t>
            </a:r>
            <a:r>
              <a:rPr lang="cs-CZ" sz="2800" b="1" dirty="0" smtClean="0"/>
              <a:t> </a:t>
            </a:r>
            <a:r>
              <a:rPr lang="cs-CZ" b="1" kern="0" dirty="0" smtClean="0">
                <a:solidFill>
                  <a:srgbClr val="005257"/>
                </a:solidFill>
              </a:rPr>
              <a:t> </a:t>
            </a:r>
            <a:endParaRPr lang="ru-RU" b="1" kern="0" dirty="0" smtClean="0">
              <a:solidFill>
                <a:srgbClr val="005257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39552" y="2204864"/>
            <a:ext cx="797808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72000" rIns="72000" bIns="72000" numCol="1" anchor="t" anchorCtr="0" compatLnSpc="1">
            <a:prstTxWarp prst="textNoShape">
              <a:avLst/>
            </a:prstTxWarp>
          </a:bodyPr>
          <a:lstStyle/>
          <a:p>
            <a:pPr marL="722313" indent="-360363" algn="just" eaLnBrk="0" hangingPunct="0">
              <a:spcBef>
                <a:spcPct val="20000"/>
              </a:spcBef>
              <a:buClr>
                <a:srgbClr val="005257"/>
              </a:buClr>
              <a:buSzPct val="120000"/>
              <a:buFont typeface="Wingdings" pitchFamily="2" charset="2"/>
              <a:buChar char="§"/>
              <a:defRPr/>
            </a:pPr>
            <a:r>
              <a:rPr lang="cs-CZ" sz="2400" b="1" kern="0" dirty="0" smtClean="0">
                <a:solidFill>
                  <a:srgbClr val="005257"/>
                </a:solidFill>
              </a:rPr>
              <a:t>BBH Moskva </a:t>
            </a:r>
          </a:p>
          <a:p>
            <a:pPr marL="722313" indent="-360363" algn="just" eaLnBrk="0" hangingPunct="0">
              <a:spcBef>
                <a:spcPct val="20000"/>
              </a:spcBef>
              <a:buClr>
                <a:srgbClr val="005257"/>
              </a:buClr>
              <a:buSzPct val="120000"/>
              <a:defRPr/>
            </a:pPr>
            <a:endParaRPr lang="cs-CZ" sz="2400" b="1" kern="0" dirty="0" smtClean="0">
              <a:solidFill>
                <a:srgbClr val="005257"/>
              </a:solidFill>
            </a:endParaRPr>
          </a:p>
          <a:p>
            <a:pPr marL="722313" indent="-360363" algn="just" eaLnBrk="0" hangingPunct="0">
              <a:spcBef>
                <a:spcPct val="20000"/>
              </a:spcBef>
              <a:buClr>
                <a:srgbClr val="005257"/>
              </a:buClr>
              <a:buSzPct val="120000"/>
              <a:buFont typeface="Wingdings" pitchFamily="2" charset="2"/>
              <a:buChar char="§"/>
              <a:defRPr/>
            </a:pPr>
            <a:r>
              <a:rPr lang="cs-CZ" sz="2400" b="1" kern="0" dirty="0" smtClean="0">
                <a:solidFill>
                  <a:srgbClr val="005257"/>
                </a:solidFill>
              </a:rPr>
              <a:t>Volba práva </a:t>
            </a:r>
          </a:p>
          <a:p>
            <a:pPr marL="722313" indent="-360363" algn="just" eaLnBrk="0" hangingPunct="0">
              <a:spcBef>
                <a:spcPct val="20000"/>
              </a:spcBef>
              <a:buClr>
                <a:srgbClr val="005257"/>
              </a:buClr>
              <a:buSzPct val="120000"/>
              <a:defRPr/>
            </a:pPr>
            <a:endParaRPr lang="cs-CZ" sz="2400" b="1" kern="0" dirty="0" smtClean="0">
              <a:solidFill>
                <a:srgbClr val="005257"/>
              </a:solidFill>
            </a:endParaRPr>
          </a:p>
          <a:p>
            <a:pPr marL="722313" indent="-360363" algn="just" eaLnBrk="0" hangingPunct="0">
              <a:spcBef>
                <a:spcPct val="20000"/>
              </a:spcBef>
              <a:buClr>
                <a:srgbClr val="005257"/>
              </a:buClr>
              <a:buSzPct val="120000"/>
              <a:buFont typeface="Wingdings" pitchFamily="2" charset="2"/>
              <a:buChar char="§"/>
              <a:defRPr/>
            </a:pPr>
            <a:r>
              <a:rPr lang="cs-CZ" sz="2400" b="1" kern="0" dirty="0" smtClean="0">
                <a:solidFill>
                  <a:srgbClr val="005257"/>
                </a:solidFill>
              </a:rPr>
              <a:t>Rozhodčí doložka / prorogace</a:t>
            </a:r>
          </a:p>
          <a:p>
            <a:pPr marL="722313" indent="-360363" algn="just" eaLnBrk="0" hangingPunct="0">
              <a:spcBef>
                <a:spcPct val="20000"/>
              </a:spcBef>
              <a:buClr>
                <a:srgbClr val="005257"/>
              </a:buClr>
              <a:buSzPct val="120000"/>
              <a:buFont typeface="Wingdings" pitchFamily="2" charset="2"/>
              <a:buChar char="§"/>
              <a:defRPr/>
            </a:pPr>
            <a:endParaRPr lang="cs-CZ" sz="2400" b="1" kern="0" dirty="0" smtClean="0">
              <a:solidFill>
                <a:srgbClr val="005257"/>
              </a:solidFill>
            </a:endParaRPr>
          </a:p>
          <a:p>
            <a:pPr marL="722313" indent="-360363" algn="just" eaLnBrk="0" hangingPunct="0">
              <a:spcBef>
                <a:spcPct val="20000"/>
              </a:spcBef>
              <a:buClr>
                <a:srgbClr val="005257"/>
              </a:buClr>
              <a:buSzPct val="120000"/>
              <a:buFont typeface="Wingdings" pitchFamily="2" charset="2"/>
              <a:buChar char="§"/>
              <a:defRPr/>
            </a:pPr>
            <a:r>
              <a:rPr lang="cs-CZ" sz="2400" b="1" kern="0" dirty="0" smtClean="0">
                <a:solidFill>
                  <a:srgbClr val="005257"/>
                </a:solidFill>
              </a:rPr>
              <a:t>Vykonatelnost soudních rozhodnutí</a:t>
            </a:r>
          </a:p>
          <a:p>
            <a:pPr marL="722313" indent="-360363" algn="just" eaLnBrk="0" hangingPunct="0">
              <a:spcBef>
                <a:spcPct val="20000"/>
              </a:spcBef>
              <a:buClr>
                <a:srgbClr val="005257"/>
              </a:buClr>
              <a:buSzPct val="160000"/>
              <a:buFont typeface="Wingdings" pitchFamily="2" charset="2"/>
              <a:buChar char="§"/>
              <a:defRPr/>
            </a:pPr>
            <a:endParaRPr lang="cs-CZ" sz="2000" kern="0" dirty="0" smtClean="0">
              <a:solidFill>
                <a:srgbClr val="005257"/>
              </a:solidFill>
            </a:endParaRPr>
          </a:p>
          <a:p>
            <a:pPr marL="722313" indent="-360363" algn="just" eaLnBrk="0" hangingPunct="0">
              <a:spcBef>
                <a:spcPct val="20000"/>
              </a:spcBef>
              <a:buClr>
                <a:srgbClr val="005257"/>
              </a:buClr>
              <a:buSzPct val="160000"/>
              <a:defRPr/>
            </a:pPr>
            <a:endParaRPr lang="cs-CZ" sz="2000" kern="0" dirty="0" smtClean="0">
              <a:solidFill>
                <a:srgbClr val="005257"/>
              </a:solidFill>
            </a:endParaRPr>
          </a:p>
          <a:p>
            <a:pPr marL="722313" indent="-360363" algn="just" eaLnBrk="0" hangingPunct="0">
              <a:spcBef>
                <a:spcPct val="20000"/>
              </a:spcBef>
              <a:buClr>
                <a:srgbClr val="005257"/>
              </a:buClr>
              <a:buSzPct val="160000"/>
              <a:defRPr/>
            </a:pPr>
            <a:r>
              <a:rPr lang="cs-CZ" sz="2400" kern="0" dirty="0" smtClean="0">
                <a:solidFill>
                  <a:srgbClr val="005257"/>
                </a:solidFill>
              </a:rPr>
              <a:t> </a:t>
            </a:r>
            <a:endParaRPr lang="ru-RU" sz="2400" kern="0" dirty="0" smtClean="0">
              <a:solidFill>
                <a:srgbClr val="005257"/>
              </a:solidFill>
            </a:endParaRPr>
          </a:p>
          <a:p>
            <a:pPr marL="722313" indent="-360363" algn="just" eaLnBrk="0" hangingPunct="0">
              <a:spcBef>
                <a:spcPct val="20000"/>
              </a:spcBef>
              <a:buClr>
                <a:srgbClr val="005257"/>
              </a:buClr>
              <a:buSzPct val="160000"/>
              <a:defRPr/>
            </a:pPr>
            <a:r>
              <a:rPr lang="cs-CZ" sz="1600" kern="0" dirty="0" smtClean="0">
                <a:solidFill>
                  <a:srgbClr val="005257"/>
                </a:solidFill>
              </a:rPr>
              <a:t>   </a:t>
            </a:r>
            <a:endParaRPr lang="ru-RU" sz="1600" kern="0" dirty="0" smtClean="0">
              <a:solidFill>
                <a:srgbClr val="005257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5257"/>
              </a:buClr>
              <a:buSzPct val="160000"/>
              <a:buFont typeface="Wingdings" pitchFamily="2" charset="2"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datum 3"/>
          <p:cNvSpPr txBox="1">
            <a:spLocks noGrp="1"/>
          </p:cNvSpPr>
          <p:nvPr/>
        </p:nvSpPr>
        <p:spPr bwMode="auto">
          <a:xfrm>
            <a:off x="1438275" y="6584950"/>
            <a:ext cx="2133600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cs-CZ" sz="800" b="1" dirty="0">
              <a:solidFill>
                <a:srgbClr val="BABDBA"/>
              </a:solidFill>
            </a:endParaRPr>
          </a:p>
        </p:txBody>
      </p:sp>
      <p:sp>
        <p:nvSpPr>
          <p:cNvPr id="5123" name="Zástupný symbol pro číslo snímku 4"/>
          <p:cNvSpPr txBox="1">
            <a:spLocks noGrp="1"/>
          </p:cNvSpPr>
          <p:nvPr/>
        </p:nvSpPr>
        <p:spPr bwMode="auto">
          <a:xfrm>
            <a:off x="6681788" y="6584950"/>
            <a:ext cx="2133600" cy="2238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/>
            <a:r>
              <a:rPr lang="cs-CZ" sz="800" b="1">
                <a:solidFill>
                  <a:srgbClr val="BABDBA"/>
                </a:solidFill>
              </a:rPr>
              <a:t>Slide </a:t>
            </a:r>
            <a:fld id="{15A63EFA-6A4D-4041-A3F8-0EF1C0508737}" type="slidenum">
              <a:rPr lang="cs-CZ" sz="800" b="1">
                <a:solidFill>
                  <a:srgbClr val="BABDBA"/>
                </a:solidFill>
              </a:rPr>
              <a:pPr algn="r"/>
              <a:t>3</a:t>
            </a:fld>
            <a:endParaRPr lang="cs-CZ" sz="800" b="1">
              <a:solidFill>
                <a:srgbClr val="BABDBA"/>
              </a:solidFill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600" y="1196752"/>
            <a:ext cx="7377113" cy="539750"/>
          </a:xfrm>
        </p:spPr>
        <p:txBody>
          <a:bodyPr/>
          <a:lstStyle/>
          <a:p>
            <a:pPr eaLnBrk="1" hangingPunct="1"/>
            <a:r>
              <a:rPr lang="cs-CZ" dirty="0" smtClean="0"/>
              <a:t>BBH Moskva</a:t>
            </a:r>
            <a:endParaRPr lang="en-US" dirty="0" smtClean="0"/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600" y="1988840"/>
            <a:ext cx="7632848" cy="3767758"/>
          </a:xfrm>
        </p:spPr>
        <p:txBody>
          <a:bodyPr/>
          <a:lstStyle/>
          <a:p>
            <a:pPr algn="just">
              <a:spcBef>
                <a:spcPts val="0"/>
              </a:spcBef>
              <a:spcAft>
                <a:spcPts val="600"/>
              </a:spcAft>
              <a:buSzPct val="120000"/>
            </a:pPr>
            <a:r>
              <a:rPr lang="cs-CZ" sz="1650" b="0" dirty="0" smtClean="0"/>
              <a:t>BBH je přední českou advokátní kanceláří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SzPct val="120000"/>
            </a:pPr>
            <a:r>
              <a:rPr lang="cs-CZ" sz="1650" b="0" dirty="0" smtClean="0"/>
              <a:t>Moskevská kancelář BBH byla otevřena v dubnu 2006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SzPct val="120000"/>
            </a:pPr>
            <a:r>
              <a:rPr lang="cs-CZ" sz="1650" b="0" dirty="0" smtClean="0"/>
              <a:t>V současné době působí v moskevské kanceláři 17 právníků, za stálé přítomnosti 3 českých právníků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SzPct val="120000"/>
            </a:pPr>
            <a:r>
              <a:rPr lang="cs-CZ" sz="1650" b="0" dirty="0" smtClean="0"/>
              <a:t>Kancelář se nachází v blízkosti Českého domu, Slovenského domu a velvyslanectví ČR a SR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SzPct val="120000"/>
            </a:pPr>
            <a:r>
              <a:rPr lang="cs-CZ" sz="1650" b="0" dirty="0" smtClean="0"/>
              <a:t>Spolupracujeme s auditory, daňovými poradci, účetními, profesionálními manažery, společnostmi poskytujícími víza, sídla společností atd.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SzPct val="120000"/>
            </a:pPr>
            <a:r>
              <a:rPr lang="cs-CZ" sz="1650" b="0" dirty="0"/>
              <a:t>Podrobnější informace </a:t>
            </a:r>
            <a:r>
              <a:rPr lang="cs-CZ" sz="1650" b="0" dirty="0" smtClean="0"/>
              <a:t>lze </a:t>
            </a:r>
            <a:r>
              <a:rPr lang="cs-CZ" sz="1650" b="0" dirty="0"/>
              <a:t>nalézt na </a:t>
            </a:r>
            <a:r>
              <a:rPr lang="cs-CZ" sz="1650" b="0" u="sng" dirty="0"/>
              <a:t>www.bbhlegal.ru</a:t>
            </a:r>
            <a:endParaRPr lang="cs-CZ" sz="1650" b="0" dirty="0" smtClean="0"/>
          </a:p>
          <a:p>
            <a:pPr algn="just">
              <a:spcBef>
                <a:spcPts val="0"/>
              </a:spcBef>
              <a:spcAft>
                <a:spcPts val="600"/>
              </a:spcAft>
            </a:pPr>
            <a:endParaRPr lang="cs-CZ" b="0" dirty="0" smtClean="0"/>
          </a:p>
          <a:p>
            <a:pPr algn="just">
              <a:spcBef>
                <a:spcPts val="0"/>
              </a:spcBef>
              <a:spcAft>
                <a:spcPts val="600"/>
              </a:spcAft>
            </a:pPr>
            <a:endParaRPr lang="cs-CZ" b="0" dirty="0" smtClean="0"/>
          </a:p>
          <a:p>
            <a:pPr lvl="1" algn="just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cs-CZ" sz="1400" b="0" dirty="0" smtClean="0"/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endParaRPr lang="cs-CZ" b="0" dirty="0" smtClean="0"/>
          </a:p>
          <a:p>
            <a:pPr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cs-CZ" dirty="0" smtClean="0"/>
              <a:t> </a:t>
            </a:r>
          </a:p>
          <a:p>
            <a:endParaRPr lang="cs-CZ" dirty="0" smtClean="0"/>
          </a:p>
          <a:p>
            <a:pPr eaLnBrk="1" hangingPunct="1">
              <a:buFont typeface="Wingdings" pitchFamily="2" charset="2"/>
              <a:buNone/>
            </a:pPr>
            <a:endParaRPr lang="cs-CZ" dirty="0" smtClean="0"/>
          </a:p>
          <a:p>
            <a:pPr eaLnBrk="1" hangingPunct="1">
              <a:buFont typeface="Wingdings" pitchFamily="2" charset="2"/>
              <a:buNone/>
            </a:pPr>
            <a:endParaRPr lang="cs-CZ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datum 3"/>
          <p:cNvSpPr txBox="1">
            <a:spLocks noGrp="1"/>
          </p:cNvSpPr>
          <p:nvPr/>
        </p:nvSpPr>
        <p:spPr bwMode="auto">
          <a:xfrm>
            <a:off x="1438275" y="6584950"/>
            <a:ext cx="2133600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cs-CZ" sz="800" b="1" dirty="0">
              <a:solidFill>
                <a:srgbClr val="BABDBA"/>
              </a:solidFill>
            </a:endParaRPr>
          </a:p>
        </p:txBody>
      </p:sp>
      <p:sp>
        <p:nvSpPr>
          <p:cNvPr id="5123" name="Zástupný symbol pro číslo snímku 4"/>
          <p:cNvSpPr txBox="1">
            <a:spLocks noGrp="1"/>
          </p:cNvSpPr>
          <p:nvPr/>
        </p:nvSpPr>
        <p:spPr bwMode="auto">
          <a:xfrm>
            <a:off x="6681788" y="6584950"/>
            <a:ext cx="2133600" cy="2238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/>
            <a:r>
              <a:rPr lang="cs-CZ" sz="800" b="1">
                <a:solidFill>
                  <a:srgbClr val="BABDBA"/>
                </a:solidFill>
              </a:rPr>
              <a:t>Slide </a:t>
            </a:r>
            <a:fld id="{15A63EFA-6A4D-4041-A3F8-0EF1C0508737}" type="slidenum">
              <a:rPr lang="cs-CZ" sz="800" b="1">
                <a:solidFill>
                  <a:srgbClr val="BABDBA"/>
                </a:solidFill>
              </a:rPr>
              <a:pPr algn="r"/>
              <a:t>4</a:t>
            </a:fld>
            <a:endParaRPr lang="cs-CZ" sz="800" b="1">
              <a:solidFill>
                <a:srgbClr val="BABDBA"/>
              </a:solidFill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600" y="1233066"/>
            <a:ext cx="7377113" cy="539750"/>
          </a:xfrm>
        </p:spPr>
        <p:txBody>
          <a:bodyPr/>
          <a:lstStyle/>
          <a:p>
            <a:pPr eaLnBrk="1" hangingPunct="1"/>
            <a:r>
              <a:rPr lang="cs-CZ" dirty="0" smtClean="0"/>
              <a:t>Co děláme?</a:t>
            </a:r>
            <a:endParaRPr lang="en-US" dirty="0" smtClean="0"/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600" y="1965498"/>
            <a:ext cx="7632848" cy="3911774"/>
          </a:xfrm>
        </p:spPr>
        <p:txBody>
          <a:bodyPr/>
          <a:lstStyle/>
          <a:p>
            <a:pPr algn="just">
              <a:spcBef>
                <a:spcPts val="0"/>
              </a:spcBef>
              <a:spcAft>
                <a:spcPts val="600"/>
              </a:spcAft>
              <a:buSzPct val="120000"/>
            </a:pPr>
            <a:r>
              <a:rPr lang="cs-CZ" sz="1650" b="0" dirty="0" smtClean="0"/>
              <a:t>Poskytujeme komplexní právní poradenství při významných transakcích 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SzPct val="120000"/>
            </a:pPr>
            <a:r>
              <a:rPr lang="cs-CZ" sz="1650" b="0" dirty="0" smtClean="0"/>
              <a:t>Akvizice společnosti ELDORADO, největšího prodejce spotřební elektroniky v Rusku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SzPct val="120000"/>
            </a:pPr>
            <a:r>
              <a:rPr lang="cs-CZ" sz="1650" b="0" dirty="0" smtClean="0"/>
              <a:t>Příprava a vyjednávání nájemní smlouvy s Ruskými telekomunikacemi (ROSTELECOM) na pronájem 90 000 m2 kancelářských prostor – největší nájemní transakce roku 2011 v Ruské federaci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SzPct val="120000"/>
            </a:pPr>
            <a:r>
              <a:rPr lang="cs-CZ" sz="1650" b="0" dirty="0" smtClean="0"/>
              <a:t>Akvizice většinového  podílu v logistickém parku SOUTH GATE nedaleko Moskvy o ploše 550 000m2.</a:t>
            </a:r>
          </a:p>
          <a:p>
            <a:pPr marL="542925" lvl="1" indent="0" algn="just">
              <a:spcBef>
                <a:spcPts val="0"/>
              </a:spcBef>
              <a:spcAft>
                <a:spcPts val="600"/>
              </a:spcAft>
              <a:buSzPct val="120000"/>
            </a:pPr>
            <a:endParaRPr lang="cs-CZ" sz="1650" b="0" dirty="0" smtClean="0"/>
          </a:p>
          <a:p>
            <a:pPr algn="just">
              <a:spcBef>
                <a:spcPts val="0"/>
              </a:spcBef>
              <a:spcAft>
                <a:spcPts val="600"/>
              </a:spcAft>
              <a:buSzPct val="120000"/>
            </a:pPr>
            <a:r>
              <a:rPr lang="cs-CZ" sz="1650" b="0" dirty="0" smtClean="0"/>
              <a:t>Radíme českým podnikatelům při jejich vstupu na ruský trh a působení na něm, včetně zakládání společností, běžné právní agendy, zastupování v soudních a arbitrážních sporech, vymáhání pohledávek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endParaRPr lang="cs-CZ" b="0" dirty="0" smtClean="0"/>
          </a:p>
          <a:p>
            <a:pPr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cs-CZ" dirty="0" smtClean="0"/>
              <a:t> </a:t>
            </a:r>
          </a:p>
          <a:p>
            <a:endParaRPr lang="cs-CZ" dirty="0" smtClean="0"/>
          </a:p>
          <a:p>
            <a:pPr eaLnBrk="1" hangingPunct="1">
              <a:buFont typeface="Wingdings" pitchFamily="2" charset="2"/>
              <a:buNone/>
            </a:pPr>
            <a:endParaRPr lang="cs-CZ" dirty="0" smtClean="0"/>
          </a:p>
          <a:p>
            <a:pPr eaLnBrk="1" hangingPunct="1">
              <a:buFont typeface="Wingdings" pitchFamily="2" charset="2"/>
              <a:buNone/>
            </a:pPr>
            <a:endParaRPr lang="cs-CZ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Zástupný symbol pro číslo snímku 4"/>
          <p:cNvSpPr txBox="1">
            <a:spLocks noGrp="1"/>
          </p:cNvSpPr>
          <p:nvPr/>
        </p:nvSpPr>
        <p:spPr bwMode="auto">
          <a:xfrm>
            <a:off x="6681788" y="6584950"/>
            <a:ext cx="2133600" cy="2238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/>
            <a:r>
              <a:rPr lang="cs-CZ" sz="800" b="1">
                <a:solidFill>
                  <a:srgbClr val="BABDBA"/>
                </a:solidFill>
              </a:rPr>
              <a:t>Slide </a:t>
            </a:r>
            <a:fld id="{1F71186B-3273-46DE-9153-150BC4459CA8}" type="slidenum">
              <a:rPr lang="cs-CZ" sz="800" b="1">
                <a:solidFill>
                  <a:srgbClr val="BABDBA"/>
                </a:solidFill>
              </a:rPr>
              <a:pPr algn="r"/>
              <a:t>5</a:t>
            </a:fld>
            <a:endParaRPr lang="cs-CZ" sz="800" b="1">
              <a:solidFill>
                <a:srgbClr val="BABDBA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899592" y="1167135"/>
            <a:ext cx="720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/>
              <a:t>Volba práva  </a:t>
            </a:r>
            <a:r>
              <a:rPr lang="cs-CZ" sz="2400" b="1" kern="0" dirty="0" smtClean="0">
                <a:solidFill>
                  <a:srgbClr val="005257"/>
                </a:solidFill>
              </a:rPr>
              <a:t> </a:t>
            </a:r>
            <a:endParaRPr lang="ru-RU" sz="2400" b="1" kern="0" dirty="0" smtClean="0">
              <a:solidFill>
                <a:srgbClr val="005257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39552" y="1916832"/>
            <a:ext cx="8064896" cy="3958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72000" rIns="72000" bIns="72000" numCol="1" anchor="t" anchorCtr="0" compatLnSpc="1">
            <a:prstTxWarp prst="textNoShape">
              <a:avLst/>
            </a:prstTxWarp>
          </a:bodyPr>
          <a:lstStyle/>
          <a:p>
            <a:pPr marL="722313" indent="-360363" algn="just" eaLnBrk="0" hangingPunct="0">
              <a:spcBef>
                <a:spcPct val="20000"/>
              </a:spcBef>
              <a:spcAft>
                <a:spcPts val="600"/>
              </a:spcAft>
              <a:buClr>
                <a:srgbClr val="005257"/>
              </a:buClr>
              <a:buSzPct val="120000"/>
              <a:buFont typeface="Wingdings" pitchFamily="2" charset="2"/>
              <a:buChar char="§"/>
              <a:defRPr/>
            </a:pPr>
            <a:r>
              <a:rPr lang="cs-CZ" sz="1650" kern="0" dirty="0" smtClean="0">
                <a:solidFill>
                  <a:srgbClr val="005257"/>
                </a:solidFill>
              </a:rPr>
              <a:t>Sjednání rozhodného práva – jedno ze základních doporučení při uzavírání smluv mezi českým a ruským subjektem</a:t>
            </a:r>
          </a:p>
          <a:p>
            <a:pPr marL="722313" indent="-360363" algn="just" eaLnBrk="0" hangingPunct="0">
              <a:spcBef>
                <a:spcPct val="20000"/>
              </a:spcBef>
              <a:spcAft>
                <a:spcPts val="600"/>
              </a:spcAft>
              <a:buClr>
                <a:srgbClr val="005257"/>
              </a:buClr>
              <a:buSzPct val="120000"/>
              <a:buFont typeface="Wingdings" pitchFamily="2" charset="2"/>
              <a:buChar char="§"/>
              <a:defRPr/>
            </a:pPr>
            <a:r>
              <a:rPr lang="cs-CZ" sz="1650" kern="0" dirty="0" smtClean="0">
                <a:solidFill>
                  <a:srgbClr val="005257"/>
                </a:solidFill>
              </a:rPr>
              <a:t>Určení jakým právním řádem se vztahy z příslušné smlouvy budou řídit </a:t>
            </a:r>
          </a:p>
          <a:p>
            <a:pPr marL="722313" indent="-360363" algn="just" eaLnBrk="0" hangingPunct="0">
              <a:spcBef>
                <a:spcPct val="20000"/>
              </a:spcBef>
              <a:spcAft>
                <a:spcPts val="600"/>
              </a:spcAft>
              <a:buClr>
                <a:srgbClr val="005257"/>
              </a:buClr>
              <a:buSzPct val="120000"/>
              <a:buFont typeface="Wingdings" pitchFamily="2" charset="2"/>
              <a:buChar char="§"/>
              <a:defRPr/>
            </a:pPr>
            <a:r>
              <a:rPr lang="cs-CZ" sz="1650" kern="0" dirty="0" smtClean="0">
                <a:solidFill>
                  <a:srgbClr val="005257"/>
                </a:solidFill>
              </a:rPr>
              <a:t>Důležitý aspekt s praktickými důsledky do budoucna </a:t>
            </a:r>
          </a:p>
          <a:p>
            <a:pPr marL="722313" indent="-360363" algn="just" eaLnBrk="0" hangingPunct="0">
              <a:spcBef>
                <a:spcPct val="20000"/>
              </a:spcBef>
              <a:spcAft>
                <a:spcPts val="600"/>
              </a:spcAft>
              <a:buClr>
                <a:srgbClr val="005257"/>
              </a:buClr>
              <a:buSzPct val="120000"/>
              <a:buFont typeface="Wingdings" pitchFamily="2" charset="2"/>
              <a:buChar char="§"/>
              <a:defRPr/>
            </a:pPr>
            <a:r>
              <a:rPr lang="cs-CZ" sz="1650" kern="0" dirty="0" smtClean="0">
                <a:solidFill>
                  <a:srgbClr val="005257"/>
                </a:solidFill>
              </a:rPr>
              <a:t>Volba práva ČR nebo RF, případně i právo třetího státu</a:t>
            </a:r>
          </a:p>
          <a:p>
            <a:pPr marL="722313" indent="-360363" algn="just" eaLnBrk="0" hangingPunct="0">
              <a:spcBef>
                <a:spcPct val="20000"/>
              </a:spcBef>
              <a:spcAft>
                <a:spcPts val="600"/>
              </a:spcAft>
              <a:buClr>
                <a:srgbClr val="005257"/>
              </a:buClr>
              <a:buSzPct val="120000"/>
              <a:buFont typeface="Wingdings" pitchFamily="2" charset="2"/>
              <a:buChar char="§"/>
              <a:defRPr/>
            </a:pPr>
            <a:r>
              <a:rPr lang="cs-CZ" sz="1650" kern="0" dirty="0" smtClean="0">
                <a:solidFill>
                  <a:srgbClr val="005257"/>
                </a:solidFill>
              </a:rPr>
              <a:t>I v případě zvolení jednoho z právních řádů lze doporučit dodržet formální požadavky druhého právního řádu (např. forma uzavření smlouvy, kulaté razítko apod.)</a:t>
            </a:r>
          </a:p>
          <a:p>
            <a:pPr marL="722313" indent="-360363" algn="just" eaLnBrk="0" hangingPunct="0">
              <a:spcBef>
                <a:spcPct val="20000"/>
              </a:spcBef>
              <a:spcAft>
                <a:spcPts val="600"/>
              </a:spcAft>
              <a:buClr>
                <a:srgbClr val="005257"/>
              </a:buClr>
              <a:buSzPct val="120000"/>
              <a:buFont typeface="Wingdings" pitchFamily="2" charset="2"/>
              <a:buChar char="§"/>
              <a:defRPr/>
            </a:pPr>
            <a:r>
              <a:rPr lang="cs-CZ" sz="1650" kern="0" dirty="0" smtClean="0">
                <a:solidFill>
                  <a:srgbClr val="005257"/>
                </a:solidFill>
              </a:rPr>
              <a:t>Vídeňská úmluva o mezinárodní koupi zboží – je součástí právního řádu ČR i RF, tj. pokud se nemá aplikovat na příslušnou smlouvu, je nezbytné její aplikaci výslovně vyloučit</a:t>
            </a:r>
          </a:p>
          <a:p>
            <a:pPr marL="722313" indent="-360363" algn="just" eaLnBrk="0" hangingPunct="0">
              <a:spcBef>
                <a:spcPct val="20000"/>
              </a:spcBef>
              <a:spcAft>
                <a:spcPts val="600"/>
              </a:spcAft>
              <a:buClr>
                <a:srgbClr val="005257"/>
              </a:buClr>
              <a:buSzPct val="160000"/>
              <a:defRPr/>
            </a:pPr>
            <a:r>
              <a:rPr lang="cs-CZ" sz="1600" kern="0" dirty="0" smtClean="0">
                <a:solidFill>
                  <a:srgbClr val="005257"/>
                </a:solidFill>
              </a:rPr>
              <a:t> </a:t>
            </a:r>
          </a:p>
          <a:p>
            <a:pPr marL="722313" indent="-360363" algn="just" eaLnBrk="0" hangingPunct="0">
              <a:spcBef>
                <a:spcPct val="20000"/>
              </a:spcBef>
              <a:buClr>
                <a:srgbClr val="005257"/>
              </a:buClr>
              <a:buSzPct val="160000"/>
              <a:buFont typeface="Wingdings" pitchFamily="2" charset="2"/>
              <a:buChar char="§"/>
              <a:defRPr/>
            </a:pPr>
            <a:endParaRPr lang="cs-CZ" sz="1600" kern="0" dirty="0" smtClean="0">
              <a:solidFill>
                <a:srgbClr val="005257"/>
              </a:solidFill>
            </a:endParaRPr>
          </a:p>
          <a:p>
            <a:pPr marL="722313" indent="-360363" algn="just" eaLnBrk="0" hangingPunct="0">
              <a:spcBef>
                <a:spcPct val="20000"/>
              </a:spcBef>
              <a:buClr>
                <a:srgbClr val="005257"/>
              </a:buClr>
              <a:buSzPct val="160000"/>
              <a:defRPr/>
            </a:pPr>
            <a:r>
              <a:rPr lang="cs-CZ" sz="1600" kern="0" dirty="0" smtClean="0">
                <a:solidFill>
                  <a:srgbClr val="005257"/>
                </a:solidFill>
              </a:rPr>
              <a:t> </a:t>
            </a:r>
            <a:endParaRPr lang="ru-RU" sz="1600" kern="0" dirty="0" smtClean="0">
              <a:solidFill>
                <a:srgbClr val="005257"/>
              </a:solidFill>
            </a:endParaRPr>
          </a:p>
          <a:p>
            <a:pPr marL="722313" indent="-360363" algn="just" eaLnBrk="0" hangingPunct="0">
              <a:spcBef>
                <a:spcPct val="20000"/>
              </a:spcBef>
              <a:buClr>
                <a:srgbClr val="005257"/>
              </a:buClr>
              <a:buSzPct val="160000"/>
              <a:defRPr/>
            </a:pPr>
            <a:r>
              <a:rPr lang="cs-CZ" sz="1600" kern="0" dirty="0" smtClean="0">
                <a:solidFill>
                  <a:srgbClr val="005257"/>
                </a:solidFill>
              </a:rPr>
              <a:t>   </a:t>
            </a:r>
            <a:endParaRPr lang="ru-RU" sz="1600" kern="0" dirty="0" smtClean="0">
              <a:solidFill>
                <a:srgbClr val="005257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5257"/>
              </a:buClr>
              <a:buSzPct val="160000"/>
              <a:buFont typeface="Wingdings" pitchFamily="2" charset="2"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Zástupný symbol pro číslo snímku 4"/>
          <p:cNvSpPr txBox="1">
            <a:spLocks noGrp="1"/>
          </p:cNvSpPr>
          <p:nvPr/>
        </p:nvSpPr>
        <p:spPr bwMode="auto">
          <a:xfrm>
            <a:off x="6681788" y="6584950"/>
            <a:ext cx="2133600" cy="2238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/>
            <a:r>
              <a:rPr lang="cs-CZ" sz="800" b="1">
                <a:solidFill>
                  <a:srgbClr val="BABDBA"/>
                </a:solidFill>
              </a:rPr>
              <a:t>Slide </a:t>
            </a:r>
            <a:fld id="{1F71186B-3273-46DE-9153-150BC4459CA8}" type="slidenum">
              <a:rPr lang="cs-CZ" sz="800" b="1">
                <a:solidFill>
                  <a:srgbClr val="BABDBA"/>
                </a:solidFill>
              </a:rPr>
              <a:pPr algn="r"/>
              <a:t>6</a:t>
            </a:fld>
            <a:endParaRPr lang="cs-CZ" sz="800" b="1">
              <a:solidFill>
                <a:srgbClr val="BABDBA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899592" y="1196752"/>
            <a:ext cx="720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/>
              <a:t>Volba práva – právní rámec pro ČR </a:t>
            </a:r>
            <a:r>
              <a:rPr lang="cs-CZ" sz="2400" kern="0" dirty="0" smtClean="0">
                <a:solidFill>
                  <a:srgbClr val="005257"/>
                </a:solidFill>
              </a:rPr>
              <a:t>    </a:t>
            </a:r>
            <a:endParaRPr lang="ru-RU" sz="2400" kern="0" dirty="0" smtClean="0">
              <a:solidFill>
                <a:srgbClr val="005257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39552" y="1916832"/>
            <a:ext cx="8064896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72000" rIns="72000" bIns="72000" numCol="1" anchor="t" anchorCtr="0" compatLnSpc="1">
            <a:prstTxWarp prst="textNoShape">
              <a:avLst/>
            </a:prstTxWarp>
          </a:bodyPr>
          <a:lstStyle/>
          <a:p>
            <a:pPr marL="722313" indent="-360363" algn="just" eaLnBrk="0" hangingPunct="0">
              <a:spcBef>
                <a:spcPts val="0"/>
              </a:spcBef>
              <a:spcAft>
                <a:spcPts val="600"/>
              </a:spcAft>
              <a:buClr>
                <a:srgbClr val="005257"/>
              </a:buClr>
              <a:buSzPct val="120000"/>
              <a:buFont typeface="Wingdings" pitchFamily="2" charset="2"/>
              <a:buChar char="§"/>
              <a:defRPr/>
            </a:pPr>
            <a:r>
              <a:rPr lang="cs-CZ" sz="1650" kern="0" dirty="0" smtClean="0">
                <a:solidFill>
                  <a:srgbClr val="005257"/>
                </a:solidFill>
              </a:rPr>
              <a:t>Římská úmluva o právu rozhodném pro smluvní závazkové vztahy z r. 1980 (č. 64/2006 </a:t>
            </a:r>
            <a:r>
              <a:rPr lang="cs-CZ" sz="1650" kern="0" dirty="0" err="1" smtClean="0">
                <a:solidFill>
                  <a:srgbClr val="005257"/>
                </a:solidFill>
              </a:rPr>
              <a:t>Sb.m.s</a:t>
            </a:r>
            <a:r>
              <a:rPr lang="cs-CZ" sz="1650" kern="0" dirty="0" smtClean="0">
                <a:solidFill>
                  <a:srgbClr val="005257"/>
                </a:solidFill>
              </a:rPr>
              <a:t>.) </a:t>
            </a:r>
          </a:p>
          <a:p>
            <a:pPr marL="1179513" lvl="1" indent="-360363" algn="just" eaLnBrk="0" hangingPunct="0">
              <a:spcBef>
                <a:spcPts val="0"/>
              </a:spcBef>
              <a:spcAft>
                <a:spcPts val="600"/>
              </a:spcAft>
              <a:buClr>
                <a:srgbClr val="005257"/>
              </a:buClr>
              <a:buSzPct val="120000"/>
              <a:buFont typeface="Wingdings" pitchFamily="2" charset="2"/>
              <a:buChar char="§"/>
              <a:defRPr/>
            </a:pPr>
            <a:r>
              <a:rPr lang="cs-CZ" sz="1650" kern="0" dirty="0" smtClean="0">
                <a:solidFill>
                  <a:srgbClr val="005257"/>
                </a:solidFill>
              </a:rPr>
              <a:t>volba práva musí být výslovná nebo musí vyplývat s dostatečnou jistotou z ustanovení smlouvy anebo z okolností případu </a:t>
            </a:r>
          </a:p>
          <a:p>
            <a:pPr marL="1179513" lvl="1" indent="-360363" algn="just" eaLnBrk="0" hangingPunct="0">
              <a:spcBef>
                <a:spcPts val="0"/>
              </a:spcBef>
              <a:spcAft>
                <a:spcPts val="600"/>
              </a:spcAft>
              <a:buClr>
                <a:srgbClr val="005257"/>
              </a:buClr>
              <a:buSzPct val="120000"/>
              <a:buFont typeface="Wingdings" pitchFamily="2" charset="2"/>
              <a:buChar char="§"/>
              <a:defRPr/>
            </a:pPr>
            <a:r>
              <a:rPr lang="cs-CZ" sz="1650" kern="0" dirty="0" smtClean="0">
                <a:solidFill>
                  <a:srgbClr val="005257"/>
                </a:solidFill>
              </a:rPr>
              <a:t>volba práva může být učiněna pro celou smlouvu nebo její část</a:t>
            </a:r>
          </a:p>
          <a:p>
            <a:pPr marL="1179513" lvl="1" indent="-360363" algn="just" eaLnBrk="0" hangingPunct="0">
              <a:spcBef>
                <a:spcPts val="0"/>
              </a:spcBef>
              <a:spcAft>
                <a:spcPts val="600"/>
              </a:spcAft>
              <a:buClr>
                <a:srgbClr val="005257"/>
              </a:buClr>
              <a:buSzPct val="120000"/>
              <a:buFont typeface="Wingdings" pitchFamily="2" charset="2"/>
              <a:buChar char="§"/>
              <a:defRPr/>
            </a:pPr>
            <a:r>
              <a:rPr lang="cs-CZ" sz="1650" kern="0" dirty="0" smtClean="0">
                <a:solidFill>
                  <a:srgbClr val="005257"/>
                </a:solidFill>
              </a:rPr>
              <a:t>volba práva může být stranami kdykoli změněna </a:t>
            </a:r>
          </a:p>
          <a:p>
            <a:pPr marL="1179513" lvl="1" indent="-360363" algn="just" eaLnBrk="0" hangingPunct="0">
              <a:spcBef>
                <a:spcPts val="0"/>
              </a:spcBef>
              <a:spcAft>
                <a:spcPts val="600"/>
              </a:spcAft>
              <a:buClr>
                <a:srgbClr val="005257"/>
              </a:buClr>
              <a:buSzPct val="120000"/>
              <a:buFont typeface="Wingdings" pitchFamily="2" charset="2"/>
              <a:buChar char="§"/>
              <a:defRPr/>
            </a:pPr>
            <a:r>
              <a:rPr lang="cs-CZ" sz="1650" kern="0" dirty="0" smtClean="0">
                <a:solidFill>
                  <a:srgbClr val="005257"/>
                </a:solidFill>
              </a:rPr>
              <a:t>strany nejsou při volbě práva omezeny pouze na právo členských států EU, ale mohou si zvolit i právo nečlenského státu</a:t>
            </a:r>
          </a:p>
          <a:p>
            <a:pPr marL="1179513" lvl="1" indent="-360363" algn="just" eaLnBrk="0" hangingPunct="0">
              <a:spcBef>
                <a:spcPts val="0"/>
              </a:spcBef>
              <a:spcAft>
                <a:spcPts val="600"/>
              </a:spcAft>
              <a:buClr>
                <a:srgbClr val="005257"/>
              </a:buClr>
              <a:buSzPct val="120000"/>
              <a:buFont typeface="Wingdings" pitchFamily="2" charset="2"/>
              <a:buChar char="§"/>
              <a:defRPr/>
            </a:pPr>
            <a:r>
              <a:rPr lang="cs-CZ" sz="1650" kern="0" dirty="0" smtClean="0">
                <a:solidFill>
                  <a:srgbClr val="005257"/>
                </a:solidFill>
              </a:rPr>
              <a:t>volbu práva lze dohodnout zvolením obecného práva určitého státu nebo zvolením konkrétního právního předpisu</a:t>
            </a:r>
          </a:p>
          <a:p>
            <a:pPr marL="722313" lvl="1" indent="-360363" algn="just" eaLnBrk="0" hangingPunct="0">
              <a:spcBef>
                <a:spcPts val="0"/>
              </a:spcBef>
              <a:spcAft>
                <a:spcPts val="600"/>
              </a:spcAft>
              <a:buClr>
                <a:srgbClr val="005257"/>
              </a:buClr>
              <a:buSzPct val="120000"/>
              <a:buFont typeface="Wingdings" pitchFamily="2" charset="2"/>
              <a:buChar char="§"/>
              <a:defRPr/>
            </a:pPr>
            <a:r>
              <a:rPr lang="cs-CZ" sz="1650" kern="0" dirty="0" smtClean="0">
                <a:solidFill>
                  <a:srgbClr val="005257"/>
                </a:solidFill>
              </a:rPr>
              <a:t>Výjimky / omezení </a:t>
            </a:r>
          </a:p>
          <a:p>
            <a:pPr marL="1179513" lvl="1" indent="-360363" algn="just" eaLnBrk="0" hangingPunct="0">
              <a:spcBef>
                <a:spcPts val="0"/>
              </a:spcBef>
              <a:spcAft>
                <a:spcPts val="600"/>
              </a:spcAft>
              <a:buClr>
                <a:srgbClr val="005257"/>
              </a:buClr>
              <a:buSzPct val="120000"/>
              <a:buFont typeface="Wingdings" pitchFamily="2" charset="2"/>
              <a:buChar char="§"/>
              <a:defRPr/>
            </a:pPr>
            <a:r>
              <a:rPr lang="cs-CZ" sz="1650" kern="0" dirty="0" smtClean="0">
                <a:solidFill>
                  <a:srgbClr val="005257"/>
                </a:solidFill>
              </a:rPr>
              <a:t>Výhrada veřejného pořádku</a:t>
            </a:r>
          </a:p>
          <a:p>
            <a:pPr marL="1179513" lvl="1" indent="-360363" algn="just" eaLnBrk="0" hangingPunct="0">
              <a:spcBef>
                <a:spcPts val="0"/>
              </a:spcBef>
              <a:spcAft>
                <a:spcPts val="600"/>
              </a:spcAft>
              <a:buClr>
                <a:srgbClr val="005257"/>
              </a:buClr>
              <a:buSzPct val="120000"/>
              <a:buFont typeface="Wingdings" pitchFamily="2" charset="2"/>
              <a:buChar char="§"/>
              <a:defRPr/>
            </a:pPr>
            <a:r>
              <a:rPr lang="cs-CZ" sz="1650" kern="0" dirty="0" smtClean="0">
                <a:solidFill>
                  <a:srgbClr val="005257"/>
                </a:solidFill>
              </a:rPr>
              <a:t>Nutně použitelné normy (imperativní normy)</a:t>
            </a:r>
          </a:p>
          <a:p>
            <a:pPr marL="1179513" lvl="1" indent="-360363" algn="just" eaLnBrk="0" hangingPunct="0">
              <a:spcBef>
                <a:spcPts val="0"/>
              </a:spcBef>
              <a:spcAft>
                <a:spcPts val="600"/>
              </a:spcAft>
              <a:buClr>
                <a:srgbClr val="005257"/>
              </a:buClr>
              <a:buSzPct val="120000"/>
              <a:buFont typeface="Wingdings" pitchFamily="2" charset="2"/>
              <a:buChar char="§"/>
              <a:defRPr/>
            </a:pPr>
            <a:endParaRPr lang="cs-CZ" kern="0" dirty="0" smtClean="0">
              <a:solidFill>
                <a:srgbClr val="005257"/>
              </a:solidFill>
            </a:endParaRPr>
          </a:p>
          <a:p>
            <a:pPr marL="1179513" lvl="1" indent="-360363" algn="just" eaLnBrk="0" hangingPunct="0">
              <a:spcBef>
                <a:spcPts val="0"/>
              </a:spcBef>
              <a:spcAft>
                <a:spcPts val="600"/>
              </a:spcAft>
              <a:buClr>
                <a:srgbClr val="005257"/>
              </a:buClr>
              <a:buSzPct val="120000"/>
              <a:buFont typeface="Wingdings" pitchFamily="2" charset="2"/>
              <a:buChar char="§"/>
              <a:defRPr/>
            </a:pPr>
            <a:endParaRPr lang="cs-CZ" kern="0" dirty="0" smtClean="0">
              <a:solidFill>
                <a:srgbClr val="005257"/>
              </a:solidFill>
            </a:endParaRPr>
          </a:p>
          <a:p>
            <a:pPr marL="722313" indent="-360363" algn="just" eaLnBrk="0" hangingPunct="0">
              <a:spcBef>
                <a:spcPts val="0"/>
              </a:spcBef>
              <a:spcAft>
                <a:spcPts val="600"/>
              </a:spcAft>
              <a:buClr>
                <a:srgbClr val="005257"/>
              </a:buClr>
              <a:buSzPct val="160000"/>
              <a:defRPr/>
            </a:pPr>
            <a:r>
              <a:rPr lang="cs-CZ" sz="1600" kern="0" dirty="0" smtClean="0">
                <a:solidFill>
                  <a:srgbClr val="005257"/>
                </a:solidFill>
              </a:rPr>
              <a:t> </a:t>
            </a:r>
          </a:p>
          <a:p>
            <a:pPr marL="722313" indent="-360363" algn="just" eaLnBrk="0" hangingPunct="0">
              <a:spcBef>
                <a:spcPct val="20000"/>
              </a:spcBef>
              <a:buClr>
                <a:srgbClr val="005257"/>
              </a:buClr>
              <a:buSzPct val="160000"/>
              <a:buFont typeface="Wingdings" pitchFamily="2" charset="2"/>
              <a:buChar char="§"/>
              <a:defRPr/>
            </a:pPr>
            <a:endParaRPr lang="cs-CZ" sz="1600" kern="0" dirty="0" smtClean="0">
              <a:solidFill>
                <a:srgbClr val="005257"/>
              </a:solidFill>
            </a:endParaRPr>
          </a:p>
          <a:p>
            <a:pPr marL="722313" indent="-360363" algn="just" eaLnBrk="0" hangingPunct="0">
              <a:spcBef>
                <a:spcPct val="20000"/>
              </a:spcBef>
              <a:buClr>
                <a:srgbClr val="005257"/>
              </a:buClr>
              <a:buSzPct val="160000"/>
              <a:defRPr/>
            </a:pPr>
            <a:r>
              <a:rPr lang="cs-CZ" sz="1600" kern="0" dirty="0" smtClean="0">
                <a:solidFill>
                  <a:srgbClr val="005257"/>
                </a:solidFill>
              </a:rPr>
              <a:t> </a:t>
            </a:r>
            <a:endParaRPr lang="ru-RU" sz="1600" kern="0" dirty="0" smtClean="0">
              <a:solidFill>
                <a:srgbClr val="005257"/>
              </a:solidFill>
            </a:endParaRPr>
          </a:p>
          <a:p>
            <a:pPr marL="722313" indent="-360363" algn="just" eaLnBrk="0" hangingPunct="0">
              <a:spcBef>
                <a:spcPct val="20000"/>
              </a:spcBef>
              <a:buClr>
                <a:srgbClr val="005257"/>
              </a:buClr>
              <a:buSzPct val="160000"/>
              <a:defRPr/>
            </a:pPr>
            <a:r>
              <a:rPr lang="cs-CZ" sz="1600" kern="0" dirty="0" smtClean="0">
                <a:solidFill>
                  <a:srgbClr val="005257"/>
                </a:solidFill>
              </a:rPr>
              <a:t>   </a:t>
            </a:r>
            <a:endParaRPr lang="ru-RU" sz="1600" kern="0" dirty="0" smtClean="0">
              <a:solidFill>
                <a:srgbClr val="005257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5257"/>
              </a:buClr>
              <a:buSzPct val="160000"/>
              <a:buFont typeface="Wingdings" pitchFamily="2" charset="2"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Zástupný symbol pro číslo snímku 4"/>
          <p:cNvSpPr txBox="1">
            <a:spLocks noGrp="1"/>
          </p:cNvSpPr>
          <p:nvPr/>
        </p:nvSpPr>
        <p:spPr bwMode="auto">
          <a:xfrm>
            <a:off x="6681788" y="6584950"/>
            <a:ext cx="2133600" cy="2238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/>
            <a:r>
              <a:rPr lang="cs-CZ" sz="800" b="1">
                <a:solidFill>
                  <a:srgbClr val="BABDBA"/>
                </a:solidFill>
              </a:rPr>
              <a:t>Slide </a:t>
            </a:r>
            <a:fld id="{1F71186B-3273-46DE-9153-150BC4459CA8}" type="slidenum">
              <a:rPr lang="cs-CZ" sz="800" b="1">
                <a:solidFill>
                  <a:srgbClr val="BABDBA"/>
                </a:solidFill>
              </a:rPr>
              <a:pPr algn="r"/>
              <a:t>7</a:t>
            </a:fld>
            <a:endParaRPr lang="cs-CZ" sz="800" b="1">
              <a:solidFill>
                <a:srgbClr val="BABDBA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899592" y="1196752"/>
            <a:ext cx="720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/>
              <a:t>Volba práva – právní rámec pro RF </a:t>
            </a:r>
            <a:r>
              <a:rPr lang="cs-CZ" sz="2400" kern="0" dirty="0" smtClean="0">
                <a:solidFill>
                  <a:srgbClr val="005257"/>
                </a:solidFill>
              </a:rPr>
              <a:t> </a:t>
            </a:r>
            <a:r>
              <a:rPr lang="cs-CZ" sz="2400" b="1" dirty="0" smtClean="0"/>
              <a:t>  </a:t>
            </a:r>
            <a:r>
              <a:rPr lang="cs-CZ" sz="2400" b="1" kern="0" dirty="0" smtClean="0">
                <a:solidFill>
                  <a:srgbClr val="005257"/>
                </a:solidFill>
              </a:rPr>
              <a:t> </a:t>
            </a:r>
            <a:endParaRPr lang="ru-RU" sz="2400" b="1" kern="0" dirty="0" smtClean="0">
              <a:solidFill>
                <a:srgbClr val="005257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39552" y="1916832"/>
            <a:ext cx="7978080" cy="3958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72000" rIns="72000" bIns="72000" numCol="1" anchor="t" anchorCtr="0" compatLnSpc="1">
            <a:prstTxWarp prst="textNoShape">
              <a:avLst/>
            </a:prstTxWarp>
          </a:bodyPr>
          <a:lstStyle/>
          <a:p>
            <a:pPr marL="722313" indent="-360363" algn="just" eaLnBrk="0" hangingPunct="0">
              <a:spcBef>
                <a:spcPct val="20000"/>
              </a:spcBef>
              <a:spcAft>
                <a:spcPts val="600"/>
              </a:spcAft>
              <a:buClr>
                <a:srgbClr val="005257"/>
              </a:buClr>
              <a:buSzPct val="120000"/>
              <a:buFont typeface="Wingdings" pitchFamily="2" charset="2"/>
              <a:buChar char="§"/>
              <a:defRPr/>
            </a:pPr>
            <a:r>
              <a:rPr lang="cs-CZ" sz="1650" kern="0" dirty="0" smtClean="0">
                <a:solidFill>
                  <a:srgbClr val="005257"/>
                </a:solidFill>
              </a:rPr>
              <a:t>Autonomie vůle stran vybrat si rozhodné právo zakotvena v ustanovení §1210 Občanského kodexu RF 	</a:t>
            </a:r>
            <a:endParaRPr lang="cs-CZ" sz="1650" i="1" dirty="0" smtClean="0">
              <a:solidFill>
                <a:srgbClr val="005257"/>
              </a:solidFill>
            </a:endParaRPr>
          </a:p>
          <a:p>
            <a:pPr marL="1179513" lvl="1" indent="-360363" algn="just" eaLnBrk="0" hangingPunct="0">
              <a:spcBef>
                <a:spcPct val="20000"/>
              </a:spcBef>
              <a:spcAft>
                <a:spcPts val="600"/>
              </a:spcAft>
              <a:buClr>
                <a:srgbClr val="005257"/>
              </a:buClr>
              <a:buSzPct val="120000"/>
              <a:buFont typeface="Wingdings" pitchFamily="2" charset="2"/>
              <a:buChar char="§"/>
              <a:defRPr/>
            </a:pPr>
            <a:r>
              <a:rPr lang="cs-CZ" sz="1650" kern="0" dirty="0" smtClean="0">
                <a:solidFill>
                  <a:srgbClr val="005257"/>
                </a:solidFill>
              </a:rPr>
              <a:t>volba práva přímo stanovená ve smlouvě  </a:t>
            </a:r>
          </a:p>
          <a:p>
            <a:pPr marL="1179513" lvl="1" indent="-360363" algn="just" eaLnBrk="0" hangingPunct="0">
              <a:spcBef>
                <a:spcPct val="20000"/>
              </a:spcBef>
              <a:spcAft>
                <a:spcPts val="600"/>
              </a:spcAft>
              <a:buClr>
                <a:srgbClr val="005257"/>
              </a:buClr>
              <a:buSzPct val="120000"/>
              <a:buFont typeface="Wingdings" pitchFamily="2" charset="2"/>
              <a:buChar char="§"/>
              <a:defRPr/>
            </a:pPr>
            <a:r>
              <a:rPr lang="cs-CZ" sz="1650" kern="0" dirty="0" smtClean="0">
                <a:solidFill>
                  <a:srgbClr val="005257"/>
                </a:solidFill>
              </a:rPr>
              <a:t>volba práva učiněná mlčky – tj. volba práva vyplývá z podmínek smlouvy (např. smlouva odkazuje na ustanovení §§ určitého právního řádu). Avšak není-li volba práva výslovně uvedená ve smlouvě, bude otázka stanovení vůle stran ohledně volby práva zcela záviset na úvaze konkrétního soudce, což s sebou přináší riziko stanovení jiného rozhodného práva pro daný smluvní vztah.</a:t>
            </a:r>
          </a:p>
          <a:p>
            <a:pPr marL="722313" indent="-360363" algn="just" eaLnBrk="0" hangingPunct="0">
              <a:spcBef>
                <a:spcPct val="20000"/>
              </a:spcBef>
              <a:spcAft>
                <a:spcPts val="600"/>
              </a:spcAft>
              <a:buClr>
                <a:srgbClr val="005257"/>
              </a:buClr>
              <a:buSzPct val="160000"/>
              <a:defRPr/>
            </a:pPr>
            <a:endParaRPr lang="cs-CZ" sz="1700" kern="0" dirty="0" smtClean="0">
              <a:solidFill>
                <a:srgbClr val="005257"/>
              </a:solidFill>
            </a:endParaRPr>
          </a:p>
          <a:p>
            <a:pPr marL="722313" indent="-360363" algn="just" eaLnBrk="0" hangingPunct="0">
              <a:spcBef>
                <a:spcPct val="20000"/>
              </a:spcBef>
              <a:spcAft>
                <a:spcPts val="600"/>
              </a:spcAft>
              <a:buClr>
                <a:srgbClr val="005257"/>
              </a:buClr>
              <a:buSzPct val="160000"/>
              <a:buFont typeface="Wingdings" pitchFamily="2" charset="2"/>
              <a:buChar char="§"/>
              <a:defRPr/>
            </a:pPr>
            <a:endParaRPr lang="cs-CZ" sz="1700" kern="0" dirty="0" smtClean="0">
              <a:solidFill>
                <a:srgbClr val="005257"/>
              </a:solidFill>
            </a:endParaRPr>
          </a:p>
          <a:p>
            <a:pPr marL="722313" indent="-360363" algn="just" eaLnBrk="0" hangingPunct="0">
              <a:spcBef>
                <a:spcPct val="20000"/>
              </a:spcBef>
              <a:buClr>
                <a:srgbClr val="005257"/>
              </a:buClr>
              <a:buSzPct val="160000"/>
              <a:buFont typeface="Wingdings" pitchFamily="2" charset="2"/>
              <a:buChar char="§"/>
              <a:defRPr/>
            </a:pPr>
            <a:endParaRPr lang="cs-CZ" sz="1700" kern="0" dirty="0" smtClean="0">
              <a:solidFill>
                <a:srgbClr val="005257"/>
              </a:solidFill>
            </a:endParaRPr>
          </a:p>
          <a:p>
            <a:pPr marL="722313" indent="-360363" algn="just" eaLnBrk="0" hangingPunct="0">
              <a:spcBef>
                <a:spcPct val="20000"/>
              </a:spcBef>
              <a:buClr>
                <a:srgbClr val="005257"/>
              </a:buClr>
              <a:buSzPct val="160000"/>
              <a:defRPr/>
            </a:pPr>
            <a:r>
              <a:rPr lang="cs-CZ" sz="1700" kern="0" dirty="0" smtClean="0">
                <a:solidFill>
                  <a:srgbClr val="005257"/>
                </a:solidFill>
              </a:rPr>
              <a:t> </a:t>
            </a:r>
            <a:endParaRPr lang="ru-RU" sz="1700" kern="0" dirty="0" smtClean="0">
              <a:solidFill>
                <a:srgbClr val="005257"/>
              </a:solidFill>
            </a:endParaRPr>
          </a:p>
          <a:p>
            <a:pPr marL="722313" indent="-360363" algn="just" eaLnBrk="0" hangingPunct="0">
              <a:spcBef>
                <a:spcPct val="20000"/>
              </a:spcBef>
              <a:buClr>
                <a:srgbClr val="005257"/>
              </a:buClr>
              <a:buSzPct val="160000"/>
              <a:defRPr/>
            </a:pPr>
            <a:r>
              <a:rPr lang="cs-CZ" sz="1700" kern="0" dirty="0" smtClean="0">
                <a:solidFill>
                  <a:srgbClr val="005257"/>
                </a:solidFill>
              </a:rPr>
              <a:t>   </a:t>
            </a:r>
            <a:endParaRPr lang="ru-RU" sz="1700" kern="0" dirty="0" smtClean="0">
              <a:solidFill>
                <a:srgbClr val="005257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5257"/>
              </a:buClr>
              <a:buSzPct val="160000"/>
              <a:buFont typeface="Wingdings" pitchFamily="2" charset="2"/>
              <a:buNone/>
              <a:tabLst/>
              <a:defRPr/>
            </a:pPr>
            <a:endParaRPr kumimoji="0" lang="en-US" sz="17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Zástupný symbol pro číslo snímku 4"/>
          <p:cNvSpPr txBox="1">
            <a:spLocks noGrp="1"/>
          </p:cNvSpPr>
          <p:nvPr/>
        </p:nvSpPr>
        <p:spPr bwMode="auto">
          <a:xfrm>
            <a:off x="6681788" y="6584950"/>
            <a:ext cx="2133600" cy="2238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/>
            <a:r>
              <a:rPr lang="cs-CZ" sz="800" b="1">
                <a:solidFill>
                  <a:srgbClr val="BABDBA"/>
                </a:solidFill>
              </a:rPr>
              <a:t>Slide </a:t>
            </a:r>
            <a:fld id="{1F71186B-3273-46DE-9153-150BC4459CA8}" type="slidenum">
              <a:rPr lang="cs-CZ" sz="800" b="1">
                <a:solidFill>
                  <a:srgbClr val="BABDBA"/>
                </a:solidFill>
              </a:rPr>
              <a:pPr algn="r"/>
              <a:t>8</a:t>
            </a:fld>
            <a:endParaRPr lang="cs-CZ" sz="800" b="1">
              <a:solidFill>
                <a:srgbClr val="BABDBA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899592" y="1196752"/>
            <a:ext cx="720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/>
              <a:t>Volba práva – právní rámec pro RF 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39552" y="1916832"/>
            <a:ext cx="8032948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72000" rIns="72000" bIns="72000" numCol="1" anchor="t" anchorCtr="0" compatLnSpc="1">
            <a:prstTxWarp prst="textNoShape">
              <a:avLst/>
            </a:prstTxWarp>
          </a:bodyPr>
          <a:lstStyle/>
          <a:p>
            <a:pPr marL="722313" indent="-360363" algn="just" eaLnBrk="0" hangingPunct="0">
              <a:spcBef>
                <a:spcPts val="0"/>
              </a:spcBef>
              <a:spcAft>
                <a:spcPts val="600"/>
              </a:spcAft>
              <a:buClr>
                <a:srgbClr val="005257"/>
              </a:buClr>
              <a:buSzPct val="120000"/>
              <a:defRPr/>
            </a:pPr>
            <a:r>
              <a:rPr lang="cs-CZ" sz="1650" kern="0" dirty="0" smtClean="0">
                <a:solidFill>
                  <a:srgbClr val="005257"/>
                </a:solidFill>
              </a:rPr>
              <a:t>Výjimky / omezení smluvní autonomie při volbě práva:</a:t>
            </a:r>
          </a:p>
          <a:p>
            <a:pPr marL="722313" lvl="0" indent="-360363" algn="just" eaLnBrk="0" hangingPunct="0">
              <a:spcBef>
                <a:spcPts val="0"/>
              </a:spcBef>
              <a:spcAft>
                <a:spcPts val="600"/>
              </a:spcAft>
              <a:buClr>
                <a:srgbClr val="005257"/>
              </a:buClr>
              <a:buSzPct val="120000"/>
              <a:buFont typeface="Wingdings" pitchFamily="2" charset="2"/>
              <a:buChar char="§"/>
              <a:defRPr/>
            </a:pPr>
            <a:r>
              <a:rPr lang="cs-CZ" sz="1650" kern="0" dirty="0" smtClean="0">
                <a:solidFill>
                  <a:srgbClr val="005257"/>
                </a:solidFill>
              </a:rPr>
              <a:t>Veřejný pořádek </a:t>
            </a:r>
          </a:p>
          <a:p>
            <a:pPr marL="722313" lvl="0" indent="-360363" algn="just" eaLnBrk="0" hangingPunct="0">
              <a:spcBef>
                <a:spcPts val="0"/>
              </a:spcBef>
              <a:spcAft>
                <a:spcPts val="600"/>
              </a:spcAft>
              <a:buClr>
                <a:srgbClr val="005257"/>
              </a:buClr>
              <a:buSzPct val="120000"/>
              <a:defRPr/>
            </a:pPr>
            <a:r>
              <a:rPr lang="cs-CZ" sz="1650" kern="0" dirty="0" smtClean="0">
                <a:solidFill>
                  <a:srgbClr val="005257"/>
                </a:solidFill>
              </a:rPr>
              <a:t>	Normy zvoleného práva se neaplikují v případě, že by jejich uplatnění bylo v rozporu s veřejným pořádkem Ruské federace.  </a:t>
            </a:r>
          </a:p>
          <a:p>
            <a:pPr marL="722313" lvl="0" indent="-360363" algn="just" eaLnBrk="0" hangingPunct="0">
              <a:spcBef>
                <a:spcPts val="0"/>
              </a:spcBef>
              <a:spcAft>
                <a:spcPts val="600"/>
              </a:spcAft>
              <a:buClr>
                <a:srgbClr val="005257"/>
              </a:buClr>
              <a:buSzPct val="120000"/>
              <a:buFont typeface="Wingdings" pitchFamily="2" charset="2"/>
              <a:buChar char="§"/>
              <a:defRPr/>
            </a:pPr>
            <a:r>
              <a:rPr lang="cs-CZ" sz="1650" kern="0" dirty="0" smtClean="0">
                <a:solidFill>
                  <a:srgbClr val="005257"/>
                </a:solidFill>
              </a:rPr>
              <a:t>Neexistence faktického spojení mezi daným právním vztahem a zvoleným právem</a:t>
            </a:r>
          </a:p>
          <a:p>
            <a:pPr marL="722313" lvl="0" indent="-360363" algn="just" eaLnBrk="0" hangingPunct="0">
              <a:spcBef>
                <a:spcPts val="0"/>
              </a:spcBef>
              <a:spcAft>
                <a:spcPts val="600"/>
              </a:spcAft>
              <a:buClr>
                <a:srgbClr val="005257"/>
              </a:buClr>
              <a:buSzPct val="120000"/>
              <a:defRPr/>
            </a:pPr>
            <a:r>
              <a:rPr lang="cs-CZ" sz="1650" kern="0" dirty="0" smtClean="0">
                <a:solidFill>
                  <a:srgbClr val="005257"/>
                </a:solidFill>
              </a:rPr>
              <a:t>	Zvolené právo musí mít objektivní vztah k dané smlouvě (k účastníkům právního vztahu, k předmětu smlouvy, k místu podpisu smlouvy apod.). V opačném případě se na právní vztah budou aplikovat pouze dispozitivní normy zvoleného práva. </a:t>
            </a:r>
          </a:p>
          <a:p>
            <a:pPr marL="722313" lvl="0" indent="-360363" algn="just" eaLnBrk="0" hangingPunct="0">
              <a:spcBef>
                <a:spcPts val="0"/>
              </a:spcBef>
              <a:spcAft>
                <a:spcPts val="600"/>
              </a:spcAft>
              <a:buClr>
                <a:srgbClr val="005257"/>
              </a:buClr>
              <a:buSzPct val="120000"/>
              <a:buFont typeface="Wingdings" pitchFamily="2" charset="2"/>
              <a:buChar char="§"/>
              <a:defRPr/>
            </a:pPr>
            <a:r>
              <a:rPr lang="cs-CZ" sz="1650" kern="0" dirty="0" smtClean="0">
                <a:solidFill>
                  <a:srgbClr val="005257"/>
                </a:solidFill>
              </a:rPr>
              <a:t>Nutně použitelné normy (výslovně stanoveno zákonem, kdy se musí aplikovat ruské právo) </a:t>
            </a:r>
          </a:p>
          <a:p>
            <a:pPr marL="1179513" lvl="1" indent="-360363" algn="just" eaLnBrk="0" hangingPunct="0">
              <a:spcBef>
                <a:spcPts val="0"/>
              </a:spcBef>
              <a:spcAft>
                <a:spcPts val="600"/>
              </a:spcAft>
              <a:buClr>
                <a:srgbClr val="005257"/>
              </a:buClr>
              <a:buSzPct val="120000"/>
              <a:buFont typeface="Wingdings" pitchFamily="2" charset="2"/>
              <a:buChar char="§"/>
              <a:defRPr/>
            </a:pPr>
            <a:r>
              <a:rPr lang="cs-CZ" sz="1650" kern="0" dirty="0" smtClean="0">
                <a:solidFill>
                  <a:srgbClr val="005257"/>
                </a:solidFill>
              </a:rPr>
              <a:t>normy týkající se nemovitostí na území RF </a:t>
            </a:r>
          </a:p>
          <a:p>
            <a:pPr marL="1179513" lvl="1" indent="-360363" algn="just" eaLnBrk="0" hangingPunct="0">
              <a:spcBef>
                <a:spcPts val="0"/>
              </a:spcBef>
              <a:spcAft>
                <a:spcPts val="600"/>
              </a:spcAft>
              <a:buClr>
                <a:srgbClr val="005257"/>
              </a:buClr>
              <a:buSzPct val="120000"/>
              <a:buFont typeface="Wingdings" pitchFamily="2" charset="2"/>
              <a:buChar char="§"/>
              <a:defRPr/>
            </a:pPr>
            <a:r>
              <a:rPr lang="cs-CZ" sz="1650" kern="0" dirty="0" smtClean="0">
                <a:solidFill>
                  <a:srgbClr val="005257"/>
                </a:solidFill>
              </a:rPr>
              <a:t>normy týkající se přírodních zdrojů</a:t>
            </a:r>
          </a:p>
          <a:p>
            <a:pPr marL="1179513" lvl="1" indent="-360363" algn="just" eaLnBrk="0" hangingPunct="0">
              <a:spcBef>
                <a:spcPts val="0"/>
              </a:spcBef>
              <a:spcAft>
                <a:spcPts val="600"/>
              </a:spcAft>
              <a:buClr>
                <a:srgbClr val="005257"/>
              </a:buClr>
              <a:buSzPct val="120000"/>
              <a:buFont typeface="Wingdings" pitchFamily="2" charset="2"/>
              <a:buChar char="§"/>
              <a:defRPr/>
            </a:pPr>
            <a:r>
              <a:rPr lang="cs-CZ" sz="1650" kern="0" dirty="0" smtClean="0">
                <a:solidFill>
                  <a:srgbClr val="005257"/>
                </a:solidFill>
              </a:rPr>
              <a:t>normy týkající se zakládaní společností se zahraniční účastí v RF</a:t>
            </a:r>
          </a:p>
          <a:p>
            <a:pPr marL="722313" indent="-360363" algn="just" eaLnBrk="0" hangingPunct="0">
              <a:spcBef>
                <a:spcPts val="0"/>
              </a:spcBef>
              <a:spcAft>
                <a:spcPts val="600"/>
              </a:spcAft>
              <a:buClr>
                <a:srgbClr val="005257"/>
              </a:buClr>
              <a:buSzPct val="120000"/>
              <a:defRPr/>
            </a:pPr>
            <a:endParaRPr lang="cs-CZ" kern="0" dirty="0" smtClean="0">
              <a:solidFill>
                <a:srgbClr val="005257"/>
              </a:solidFill>
            </a:endParaRPr>
          </a:p>
          <a:p>
            <a:pPr marL="722313" indent="-360363" algn="just" eaLnBrk="0" hangingPunct="0">
              <a:spcBef>
                <a:spcPct val="20000"/>
              </a:spcBef>
              <a:spcAft>
                <a:spcPts val="600"/>
              </a:spcAft>
              <a:buClr>
                <a:srgbClr val="005257"/>
              </a:buClr>
              <a:buSzPct val="160000"/>
              <a:buFont typeface="Wingdings" pitchFamily="2" charset="2"/>
              <a:buChar char="§"/>
              <a:defRPr/>
            </a:pPr>
            <a:endParaRPr lang="cs-CZ" sz="1600" kern="0" dirty="0" smtClean="0">
              <a:solidFill>
                <a:srgbClr val="005257"/>
              </a:solidFill>
            </a:endParaRPr>
          </a:p>
          <a:p>
            <a:pPr marL="722313" indent="-360363" algn="just" eaLnBrk="0" hangingPunct="0">
              <a:spcBef>
                <a:spcPct val="20000"/>
              </a:spcBef>
              <a:buClr>
                <a:srgbClr val="005257"/>
              </a:buClr>
              <a:buSzPct val="160000"/>
              <a:buFont typeface="Wingdings" pitchFamily="2" charset="2"/>
              <a:buChar char="§"/>
              <a:defRPr/>
            </a:pPr>
            <a:endParaRPr lang="cs-CZ" sz="1600" kern="0" dirty="0" smtClean="0">
              <a:solidFill>
                <a:srgbClr val="005257"/>
              </a:solidFill>
            </a:endParaRPr>
          </a:p>
          <a:p>
            <a:pPr marL="722313" indent="-360363" algn="just" eaLnBrk="0" hangingPunct="0">
              <a:spcBef>
                <a:spcPct val="20000"/>
              </a:spcBef>
              <a:buClr>
                <a:srgbClr val="005257"/>
              </a:buClr>
              <a:buSzPct val="160000"/>
              <a:defRPr/>
            </a:pPr>
            <a:r>
              <a:rPr lang="cs-CZ" sz="1600" kern="0" dirty="0" smtClean="0">
                <a:solidFill>
                  <a:srgbClr val="005257"/>
                </a:solidFill>
              </a:rPr>
              <a:t> </a:t>
            </a:r>
            <a:endParaRPr lang="ru-RU" sz="1600" kern="0" dirty="0" smtClean="0">
              <a:solidFill>
                <a:srgbClr val="005257"/>
              </a:solidFill>
            </a:endParaRPr>
          </a:p>
          <a:p>
            <a:pPr marL="722313" indent="-360363" algn="just" eaLnBrk="0" hangingPunct="0">
              <a:spcBef>
                <a:spcPct val="20000"/>
              </a:spcBef>
              <a:buClr>
                <a:srgbClr val="005257"/>
              </a:buClr>
              <a:buSzPct val="160000"/>
              <a:defRPr/>
            </a:pPr>
            <a:r>
              <a:rPr lang="cs-CZ" sz="1600" kern="0" dirty="0" smtClean="0">
                <a:solidFill>
                  <a:srgbClr val="005257"/>
                </a:solidFill>
              </a:rPr>
              <a:t>   </a:t>
            </a:r>
            <a:endParaRPr lang="ru-RU" sz="1600" kern="0" dirty="0" smtClean="0">
              <a:solidFill>
                <a:srgbClr val="005257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5257"/>
              </a:buClr>
              <a:buSzPct val="160000"/>
              <a:buFont typeface="Wingdings" pitchFamily="2" charset="2"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Zástupný symbol pro číslo snímku 4"/>
          <p:cNvSpPr txBox="1">
            <a:spLocks noGrp="1"/>
          </p:cNvSpPr>
          <p:nvPr/>
        </p:nvSpPr>
        <p:spPr bwMode="auto">
          <a:xfrm>
            <a:off x="6681788" y="6584950"/>
            <a:ext cx="2133600" cy="2238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/>
            <a:r>
              <a:rPr lang="cs-CZ" sz="800" b="1">
                <a:solidFill>
                  <a:srgbClr val="BABDBA"/>
                </a:solidFill>
              </a:rPr>
              <a:t>Slide </a:t>
            </a:r>
            <a:fld id="{1F71186B-3273-46DE-9153-150BC4459CA8}" type="slidenum">
              <a:rPr lang="cs-CZ" sz="800" b="1">
                <a:solidFill>
                  <a:srgbClr val="BABDBA"/>
                </a:solidFill>
              </a:rPr>
              <a:pPr algn="r"/>
              <a:t>9</a:t>
            </a:fld>
            <a:endParaRPr lang="cs-CZ" sz="800" b="1">
              <a:solidFill>
                <a:srgbClr val="BABDBA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899592" y="1157843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/>
              <a:t>Volba práva – důsledky neurčení rozhodného práva smluvními stranami  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39552" y="1916832"/>
            <a:ext cx="8136904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72000" rIns="72000" bIns="72000" numCol="1" anchor="t" anchorCtr="0" compatLnSpc="1">
            <a:prstTxWarp prst="textNoShape">
              <a:avLst/>
            </a:prstTxWarp>
          </a:bodyPr>
          <a:lstStyle/>
          <a:p>
            <a:pPr marL="722313" lvl="0" indent="-360363" algn="just" eaLnBrk="0" hangingPunct="0">
              <a:spcBef>
                <a:spcPct val="20000"/>
              </a:spcBef>
              <a:spcAft>
                <a:spcPts val="600"/>
              </a:spcAft>
              <a:buClr>
                <a:srgbClr val="005257"/>
              </a:buClr>
              <a:buSzPct val="120000"/>
              <a:buFont typeface="Wingdings" pitchFamily="2" charset="2"/>
              <a:buChar char="§"/>
              <a:defRPr/>
            </a:pPr>
            <a:r>
              <a:rPr lang="cs-CZ" sz="1650" kern="0" dirty="0" smtClean="0">
                <a:solidFill>
                  <a:srgbClr val="005257"/>
                </a:solidFill>
              </a:rPr>
              <a:t>Stanovení rozhodného práva dle kolizních norem – může mít vliv na samotné řešení sporu / vymáhání pohledávky, riziko nižší ochrany svých práv ze smlouvy</a:t>
            </a:r>
          </a:p>
          <a:p>
            <a:pPr marL="722313" lvl="0" indent="-360363" algn="just" eaLnBrk="0" hangingPunct="0">
              <a:spcBef>
                <a:spcPct val="20000"/>
              </a:spcBef>
              <a:spcAft>
                <a:spcPts val="600"/>
              </a:spcAft>
              <a:buClr>
                <a:srgbClr val="005257"/>
              </a:buClr>
              <a:buSzPct val="120000"/>
              <a:buFont typeface="Wingdings" pitchFamily="2" charset="2"/>
              <a:buChar char="§"/>
              <a:defRPr/>
            </a:pPr>
            <a:r>
              <a:rPr lang="cs-CZ" sz="1650" kern="0" dirty="0" smtClean="0">
                <a:solidFill>
                  <a:srgbClr val="005257"/>
                </a:solidFill>
              </a:rPr>
              <a:t>Kolizní normy – právní normy, které pomocí tzv. „hraničních určovatelů“ stanovují, jakým právem se řídí daný právní vztah  </a:t>
            </a:r>
          </a:p>
          <a:p>
            <a:pPr marL="722313" lvl="0" indent="-360363" algn="just" eaLnBrk="0" hangingPunct="0">
              <a:spcBef>
                <a:spcPct val="20000"/>
              </a:spcBef>
              <a:spcAft>
                <a:spcPts val="600"/>
              </a:spcAft>
              <a:buClr>
                <a:srgbClr val="005257"/>
              </a:buClr>
              <a:buSzPct val="120000"/>
              <a:buFont typeface="Wingdings" pitchFamily="2" charset="2"/>
              <a:buChar char="§"/>
              <a:defRPr/>
            </a:pPr>
            <a:r>
              <a:rPr lang="cs-CZ" sz="1650" kern="0" dirty="0" smtClean="0">
                <a:solidFill>
                  <a:srgbClr val="005257"/>
                </a:solidFill>
              </a:rPr>
              <a:t>ČR - dle Římské úmluvy, platné pro ČR, platí kritérium „nejužšího vztahu“, které vychází z domněnky, že smlouva nejtěsněji souvisí se zemí, ve které má strana, která je povinna poskytnout plnění, v době uzavření smlouvy sídlo </a:t>
            </a:r>
          </a:p>
          <a:p>
            <a:pPr marL="722313" lvl="0" indent="-360363" algn="just" eaLnBrk="0" hangingPunct="0">
              <a:spcBef>
                <a:spcPct val="20000"/>
              </a:spcBef>
              <a:spcAft>
                <a:spcPts val="600"/>
              </a:spcAft>
              <a:buClr>
                <a:srgbClr val="005257"/>
              </a:buClr>
              <a:buSzPct val="120000"/>
              <a:buFont typeface="Wingdings" pitchFamily="2" charset="2"/>
              <a:buChar char="§"/>
              <a:defRPr/>
            </a:pPr>
            <a:r>
              <a:rPr lang="cs-CZ" sz="1650" kern="0" dirty="0" smtClean="0">
                <a:solidFill>
                  <a:srgbClr val="005257"/>
                </a:solidFill>
              </a:rPr>
              <a:t>RF – ruské kolizní normy rovněž stanovují pravidlo „nejtěsnějšího vztahu“, tj.  použití práva strany, se kterou je smlouva nejtěsněji spojena – nejtěsnější vztah se pak určuje dle zvláštních pravidel stanovených pro jednotlivé druhy smluv, případně dle existující judikatury</a:t>
            </a:r>
          </a:p>
          <a:p>
            <a:pPr marL="722313" lvl="0" indent="-360363" algn="just" eaLnBrk="0" hangingPunct="0">
              <a:spcBef>
                <a:spcPct val="20000"/>
              </a:spcBef>
              <a:spcAft>
                <a:spcPts val="600"/>
              </a:spcAft>
              <a:buClr>
                <a:srgbClr val="005257"/>
              </a:buClr>
              <a:buSzPct val="120000"/>
              <a:buFont typeface="Wingdings" pitchFamily="2" charset="2"/>
              <a:buChar char="§"/>
              <a:defRPr/>
            </a:pPr>
            <a:r>
              <a:rPr lang="cs-CZ" sz="1650" kern="0" dirty="0" smtClean="0">
                <a:solidFill>
                  <a:srgbClr val="005257"/>
                </a:solidFill>
              </a:rPr>
              <a:t>Zejména pro RF platí, že otázka aplikace rozhodného práva záleží v podstatné míře na úvaze ruského soudu</a:t>
            </a:r>
          </a:p>
          <a:p>
            <a:pPr marL="722313" lvl="0" indent="-360363" algn="just" eaLnBrk="0" hangingPunct="0">
              <a:spcBef>
                <a:spcPct val="20000"/>
              </a:spcBef>
              <a:spcAft>
                <a:spcPts val="600"/>
              </a:spcAft>
              <a:buClr>
                <a:srgbClr val="005257"/>
              </a:buClr>
              <a:buSzPct val="120000"/>
              <a:buFont typeface="Wingdings" pitchFamily="2" charset="2"/>
              <a:buChar char="§"/>
              <a:defRPr/>
            </a:pPr>
            <a:endParaRPr lang="cs-CZ" sz="1600" kern="0" dirty="0" smtClean="0">
              <a:solidFill>
                <a:srgbClr val="005257"/>
              </a:solidFill>
            </a:endParaRPr>
          </a:p>
          <a:p>
            <a:pPr marL="722313" lvl="0" indent="-360363" algn="just" eaLnBrk="0" hangingPunct="0">
              <a:spcBef>
                <a:spcPct val="20000"/>
              </a:spcBef>
              <a:spcAft>
                <a:spcPts val="600"/>
              </a:spcAft>
              <a:buClr>
                <a:srgbClr val="005257"/>
              </a:buClr>
              <a:buSzPct val="160000"/>
              <a:buFont typeface="Wingdings" pitchFamily="2" charset="2"/>
              <a:buChar char="§"/>
              <a:defRPr/>
            </a:pPr>
            <a:endParaRPr lang="cs-CZ" sz="1600" kern="0" dirty="0" smtClean="0">
              <a:solidFill>
                <a:srgbClr val="005257"/>
              </a:solidFill>
            </a:endParaRPr>
          </a:p>
          <a:p>
            <a:pPr marL="722313" lvl="0" indent="-360363" algn="just" eaLnBrk="0" hangingPunct="0">
              <a:spcBef>
                <a:spcPct val="20000"/>
              </a:spcBef>
              <a:spcAft>
                <a:spcPts val="600"/>
              </a:spcAft>
              <a:buClr>
                <a:srgbClr val="005257"/>
              </a:buClr>
              <a:buSzPct val="160000"/>
              <a:buFont typeface="Wingdings" pitchFamily="2" charset="2"/>
              <a:buChar char="§"/>
              <a:defRPr/>
            </a:pPr>
            <a:endParaRPr lang="cs-CZ" sz="1600" kern="0" dirty="0" smtClean="0">
              <a:solidFill>
                <a:srgbClr val="005257"/>
              </a:solidFill>
            </a:endParaRPr>
          </a:p>
          <a:p>
            <a:pPr marL="722313" lvl="0" indent="-360363" algn="just" eaLnBrk="0" hangingPunct="0">
              <a:spcBef>
                <a:spcPct val="20000"/>
              </a:spcBef>
              <a:spcAft>
                <a:spcPts val="600"/>
              </a:spcAft>
              <a:buClr>
                <a:srgbClr val="005257"/>
              </a:buClr>
              <a:buSzPct val="160000"/>
              <a:defRPr/>
            </a:pPr>
            <a:r>
              <a:rPr lang="cs-CZ" sz="1600" kern="0" dirty="0" smtClean="0">
                <a:solidFill>
                  <a:srgbClr val="005257"/>
                </a:solidFill>
              </a:rPr>
              <a:t>	</a:t>
            </a:r>
            <a:endParaRPr lang="cs-CZ" sz="1400" kern="0" dirty="0" smtClean="0">
              <a:solidFill>
                <a:srgbClr val="005257"/>
              </a:solidFill>
            </a:endParaRPr>
          </a:p>
          <a:p>
            <a:pPr marL="722313" indent="-360363" algn="just" eaLnBrk="0" hangingPunct="0">
              <a:spcBef>
                <a:spcPct val="20000"/>
              </a:spcBef>
              <a:spcAft>
                <a:spcPts val="600"/>
              </a:spcAft>
              <a:buClr>
                <a:srgbClr val="005257"/>
              </a:buClr>
              <a:buSzPct val="160000"/>
              <a:defRPr/>
            </a:pPr>
            <a:endParaRPr lang="cs-CZ" sz="1600" kern="0" dirty="0" smtClean="0">
              <a:solidFill>
                <a:srgbClr val="005257"/>
              </a:solidFill>
            </a:endParaRPr>
          </a:p>
          <a:p>
            <a:pPr marL="722313" indent="-360363" algn="just" eaLnBrk="0" hangingPunct="0">
              <a:spcBef>
                <a:spcPct val="20000"/>
              </a:spcBef>
              <a:spcAft>
                <a:spcPts val="600"/>
              </a:spcAft>
              <a:buClr>
                <a:srgbClr val="005257"/>
              </a:buClr>
              <a:buSzPct val="160000"/>
              <a:buFont typeface="Wingdings" pitchFamily="2" charset="2"/>
              <a:buChar char="§"/>
              <a:defRPr/>
            </a:pPr>
            <a:endParaRPr lang="cs-CZ" sz="1600" kern="0" dirty="0" smtClean="0">
              <a:solidFill>
                <a:srgbClr val="005257"/>
              </a:solidFill>
            </a:endParaRPr>
          </a:p>
          <a:p>
            <a:pPr marL="722313" indent="-360363" algn="just" eaLnBrk="0" hangingPunct="0">
              <a:spcBef>
                <a:spcPct val="20000"/>
              </a:spcBef>
              <a:buClr>
                <a:srgbClr val="005257"/>
              </a:buClr>
              <a:buSzPct val="160000"/>
              <a:buFont typeface="Wingdings" pitchFamily="2" charset="2"/>
              <a:buChar char="§"/>
              <a:defRPr/>
            </a:pPr>
            <a:endParaRPr lang="cs-CZ" sz="1600" kern="0" dirty="0" smtClean="0">
              <a:solidFill>
                <a:srgbClr val="005257"/>
              </a:solidFill>
            </a:endParaRPr>
          </a:p>
          <a:p>
            <a:pPr marL="722313" indent="-360363" algn="just" eaLnBrk="0" hangingPunct="0">
              <a:spcBef>
                <a:spcPct val="20000"/>
              </a:spcBef>
              <a:buClr>
                <a:srgbClr val="005257"/>
              </a:buClr>
              <a:buSzPct val="160000"/>
              <a:defRPr/>
            </a:pPr>
            <a:r>
              <a:rPr lang="cs-CZ" sz="1600" kern="0" dirty="0" smtClean="0">
                <a:solidFill>
                  <a:srgbClr val="005257"/>
                </a:solidFill>
              </a:rPr>
              <a:t> </a:t>
            </a:r>
            <a:endParaRPr lang="ru-RU" sz="1600" kern="0" dirty="0" smtClean="0">
              <a:solidFill>
                <a:srgbClr val="005257"/>
              </a:solidFill>
            </a:endParaRPr>
          </a:p>
          <a:p>
            <a:pPr marL="722313" indent="-360363" algn="just" eaLnBrk="0" hangingPunct="0">
              <a:spcBef>
                <a:spcPct val="20000"/>
              </a:spcBef>
              <a:buClr>
                <a:srgbClr val="005257"/>
              </a:buClr>
              <a:buSzPct val="160000"/>
              <a:defRPr/>
            </a:pPr>
            <a:r>
              <a:rPr lang="cs-CZ" sz="1600" kern="0" dirty="0" smtClean="0">
                <a:solidFill>
                  <a:srgbClr val="005257"/>
                </a:solidFill>
              </a:rPr>
              <a:t>   </a:t>
            </a:r>
            <a:endParaRPr lang="ru-RU" sz="1600" kern="0" dirty="0" smtClean="0">
              <a:solidFill>
                <a:srgbClr val="005257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5257"/>
              </a:buClr>
              <a:buSzPct val="160000"/>
              <a:buFont typeface="Wingdings" pitchFamily="2" charset="2"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Výchozí návrh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5853C00D95EF4D920D941E9866E317" ma:contentTypeVersion="8" ma:contentTypeDescription="Create a new document." ma:contentTypeScope="" ma:versionID="dd70437ac99b3ff3fdcddf91d6718dfd">
  <xsd:schema xmlns:xsd="http://www.w3.org/2001/XMLSchema" xmlns:p="http://schemas.microsoft.com/office/2006/metadata/properties" xmlns:ns2="a0b76edf-0b37-47a5-923c-f5edfe1642e5" targetNamespace="http://schemas.microsoft.com/office/2006/metadata/properties" ma:root="true" ma:fieldsID="63fac30aa4195527e9bf963acdbadef7" ns2:_="">
    <xsd:import namespace="a0b76edf-0b37-47a5-923c-f5edfe1642e5"/>
    <xsd:element name="properties">
      <xsd:complexType>
        <xsd:sequence>
          <xsd:element name="documentManagement">
            <xsd:complexType>
              <xsd:all>
                <xsd:element ref="ns2:Description0" minOccurs="0"/>
                <xsd:element ref="ns2:Publication_x0020__x002f__x0020_Organisation" minOccurs="0"/>
                <xsd:element ref="ns2:Publishing_x0020_Date" minOccurs="0"/>
                <xsd:element ref="ns2:Area_x0020_of_x0020_Law" minOccurs="0"/>
                <xsd:element ref="ns2:Client" minOccurs="0"/>
                <xsd:element ref="ns2:Acceptance" minOccurs="0"/>
                <xsd:element ref="ns2:Lawyer" minOccurs="0"/>
                <xsd:element ref="ns2:Duration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a0b76edf-0b37-47a5-923c-f5edfe1642e5" elementFormDefault="qualified">
    <xsd:import namespace="http://schemas.microsoft.com/office/2006/documentManagement/types"/>
    <xsd:element name="Description0" ma:index="1" nillable="true" ma:displayName="Description" ma:default="" ma:internalName="Description0">
      <xsd:simpleType>
        <xsd:restriction base="dms:Text">
          <xsd:maxLength value="255"/>
        </xsd:restriction>
      </xsd:simpleType>
    </xsd:element>
    <xsd:element name="Publication_x0020__x002f__x0020_Organisation" ma:index="2" nillable="true" ma:displayName="Publication / Organisation" ma:default="" ma:internalName="Publication_x0020__x002f__x0020_Organisation">
      <xsd:simpleType>
        <xsd:restriction base="dms:Text">
          <xsd:maxLength value="255"/>
        </xsd:restriction>
      </xsd:simpleType>
    </xsd:element>
    <xsd:element name="Publishing_x0020_Date" ma:index="3" nillable="true" ma:displayName="Publishing Date" ma:default="" ma:internalName="Publishing_x0020_Date">
      <xsd:simpleType>
        <xsd:restriction base="dms:Text">
          <xsd:maxLength value="255"/>
        </xsd:restriction>
      </xsd:simpleType>
    </xsd:element>
    <xsd:element name="Area_x0020_of_x0020_Law" ma:index="4" nillable="true" ma:displayName="Area of Law" ma:internalName="Area_x0020_of_x0020_Law">
      <xsd:simpleType>
        <xsd:restriction base="dms:Text">
          <xsd:maxLength value="255"/>
        </xsd:restriction>
      </xsd:simpleType>
    </xsd:element>
    <xsd:element name="Client" ma:index="6" nillable="true" ma:displayName="Client" ma:internalName="Client">
      <xsd:simpleType>
        <xsd:restriction base="dms:Text">
          <xsd:maxLength value="255"/>
        </xsd:restriction>
      </xsd:simpleType>
    </xsd:element>
    <xsd:element name="Acceptance" ma:index="7" nillable="true" ma:displayName="Acceptance" ma:internalName="Acceptance">
      <xsd:simpleType>
        <xsd:restriction base="dms:Text">
          <xsd:maxLength value="255"/>
        </xsd:restriction>
      </xsd:simpleType>
    </xsd:element>
    <xsd:element name="Lawyer" ma:index="8" nillable="true" ma:displayName="Lawyer" ma:internalName="Lawyer">
      <xsd:simpleType>
        <xsd:restriction base="dms:Text">
          <xsd:maxLength value="255"/>
        </xsd:restriction>
      </xsd:simpleType>
    </xsd:element>
    <xsd:element name="Duration" ma:index="9" nillable="true" ma:displayName="Duration" ma:internalName="Duration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2" ma:displayName="Content Type" ma:readOnly="true"/>
        <xsd:element ref="dc:title" minOccurs="0" maxOccurs="1" ma:index="5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4.xml><?xml version="1.0" encoding="utf-8"?>
<p:properties xmlns:p="http://schemas.microsoft.com/office/2006/metadata/properties" xmlns:xsi="http://www.w3.org/2001/XMLSchema-instance">
  <documentManagement>
    <Duration xmlns="a0b76edf-0b37-47a5-923c-f5edfe1642e5" xsi:nil="true"/>
    <Description0 xmlns="a0b76edf-0b37-47a5-923c-f5edfe1642e5" xsi:nil="true"/>
    <Lawyer xmlns="a0b76edf-0b37-47a5-923c-f5edfe1642e5" xsi:nil="true"/>
    <Publishing_x0020_Date xmlns="a0b76edf-0b37-47a5-923c-f5edfe1642e5" xsi:nil="true"/>
    <Acceptance xmlns="a0b76edf-0b37-47a5-923c-f5edfe1642e5" xsi:nil="true"/>
    <Client xmlns="a0b76edf-0b37-47a5-923c-f5edfe1642e5" xsi:nil="true"/>
    <Publication_x0020__x002f__x0020_Organisation xmlns="a0b76edf-0b37-47a5-923c-f5edfe1642e5" xsi:nil="true"/>
    <Area_x0020_of_x0020_Law xmlns="a0b76edf-0b37-47a5-923c-f5edfe1642e5" xsi:nil="true"/>
  </documentManagement>
</p:properties>
</file>

<file path=customXml/itemProps1.xml><?xml version="1.0" encoding="utf-8"?>
<ds:datastoreItem xmlns:ds="http://schemas.openxmlformats.org/officeDocument/2006/customXml" ds:itemID="{D8844862-19BF-4A8E-AC61-E467604894F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A2CAA58-16F6-4CBE-B958-58D39D5CD33A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3399113B-6235-47AC-BEBB-22D17C7C37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b76edf-0b37-47a5-923c-f5edfe1642e5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4.xml><?xml version="1.0" encoding="utf-8"?>
<ds:datastoreItem xmlns:ds="http://schemas.openxmlformats.org/officeDocument/2006/customXml" ds:itemID="{4D5353C8-FC61-4974-8326-778CD0A2E505}">
  <ds:schemaRefs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terms/"/>
    <ds:schemaRef ds:uri="http://purl.org/dc/elements/1.1/"/>
    <ds:schemaRef ds:uri="a0b76edf-0b37-47a5-923c-f5edfe1642e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9840</TotalTime>
  <Words>1182</Words>
  <Application>Microsoft Office PowerPoint</Application>
  <PresentationFormat>Předvádění na obrazovce (4:3)</PresentationFormat>
  <Paragraphs>211</Paragraphs>
  <Slides>14</Slides>
  <Notes>14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2_Výchozí návrh</vt:lpstr>
      <vt:lpstr>Rusko – obchodní partner Diskusní fórum  Některé aspekty uzavírání obchodních smluv s ruským partnerem </vt:lpstr>
      <vt:lpstr>Snímek 2</vt:lpstr>
      <vt:lpstr>BBH Moskva</vt:lpstr>
      <vt:lpstr>Co děláme?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</vt:vector>
  </TitlesOfParts>
  <Company>BBH, v.o.s.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 Hlavatý</dc:creator>
  <cp:lastModifiedBy>pkoprivova</cp:lastModifiedBy>
  <cp:revision>331</cp:revision>
  <dcterms:created xsi:type="dcterms:W3CDTF">2005-09-16T13:01:47Z</dcterms:created>
  <dcterms:modified xsi:type="dcterms:W3CDTF">2012-04-24T13:57:00Z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ávní oblast">
    <vt:lpwstr/>
  </property>
  <property fmtid="{D5CDD505-2E9C-101B-9397-08002B2CF9AE}" pid="3" name="Právník">
    <vt:lpwstr/>
  </property>
  <property fmtid="{D5CDD505-2E9C-101B-9397-08002B2CF9AE}" pid="4" name="Klient">
    <vt:lpwstr/>
  </property>
  <property fmtid="{D5CDD505-2E9C-101B-9397-08002B2CF9AE}" pid="5" name="Souhlas">
    <vt:lpwstr/>
  </property>
  <property fmtid="{D5CDD505-2E9C-101B-9397-08002B2CF9AE}" pid="6" name="Doba trvání">
    <vt:lpwstr/>
  </property>
  <property fmtid="{D5CDD505-2E9C-101B-9397-08002B2CF9AE}" pid="7" name="ContentType">
    <vt:lpwstr>Document</vt:lpwstr>
  </property>
</Properties>
</file>