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16"/>
  </p:notesMasterIdLst>
  <p:sldIdLst>
    <p:sldId id="256" r:id="rId3"/>
    <p:sldId id="268" r:id="rId4"/>
    <p:sldId id="296" r:id="rId5"/>
    <p:sldId id="269" r:id="rId6"/>
    <p:sldId id="292" r:id="rId7"/>
    <p:sldId id="271" r:id="rId8"/>
    <p:sldId id="273" r:id="rId9"/>
    <p:sldId id="274" r:id="rId10"/>
    <p:sldId id="294" r:id="rId11"/>
    <p:sldId id="295" r:id="rId12"/>
    <p:sldId id="290" r:id="rId13"/>
    <p:sldId id="293" r:id="rId14"/>
    <p:sldId id="286" r:id="rId1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0F7"/>
    <a:srgbClr val="004B8D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01" autoAdjust="0"/>
  </p:normalViewPr>
  <p:slideViewPr>
    <p:cSldViewPr snapToGrid="0" snapToObjects="1">
      <p:cViewPr>
        <p:scale>
          <a:sx n="100" d="100"/>
          <a:sy n="100" d="100"/>
        </p:scale>
        <p:origin x="-252" y="-150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48" y="3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2" d="100"/>
          <a:sy n="82" d="100"/>
        </p:scale>
        <p:origin x="-2064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solidFill>
                  <a:schemeClr val="accent5">
                    <a:lumMod val="40000"/>
                    <a:lumOff val="60000"/>
                  </a:schemeClr>
                </a:solidFill>
              </a:defRPr>
            </a:pPr>
            <a:r>
              <a:rPr lang="cs-CZ" sz="16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Sektorové pokrytí vývozu služeb z ČR do RF r. </a:t>
            </a:r>
            <a:r>
              <a:rPr lang="cs-CZ" sz="1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2011</a:t>
            </a:r>
          </a:p>
          <a:p>
            <a:pPr algn="ctr">
              <a:defRPr>
                <a:solidFill>
                  <a:schemeClr val="accent5">
                    <a:lumMod val="40000"/>
                    <a:lumOff val="60000"/>
                  </a:schemeClr>
                </a:solidFill>
              </a:defRPr>
            </a:pPr>
            <a:r>
              <a:rPr lang="cs-CZ" sz="1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endParaRPr lang="cs-CZ" sz="1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0.26188994263280974"/>
                  <c:y val="1.50604194277695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732113553948858"/>
                  <c:y val="1.03726514383721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err="1">
                        <a:solidFill>
                          <a:schemeClr val="bg1"/>
                        </a:solidFill>
                      </a:rPr>
                      <a:t>Silniční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chemeClr val="bg1"/>
                        </a:solidFill>
                      </a:rPr>
                      <a:t>doprava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
10,23%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0841996539188993E-3"/>
                  <c:y val="-1.180790519996881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0376177979289347"/>
                  <c:y val="-0.17743679651870758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>
                        <a:solidFill>
                          <a:schemeClr val="bg1"/>
                        </a:solidFill>
                      </a:rPr>
                      <a:t>Cestovní ruch
29,18%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cs-CZ" b="1" dirty="0">
                        <a:solidFill>
                          <a:schemeClr val="bg1"/>
                        </a:solidFill>
                      </a:rPr>
                      <a:t>S</a:t>
                    </a:r>
                    <a:r>
                      <a:rPr lang="en-US" b="1" dirty="0" err="1">
                        <a:solidFill>
                          <a:schemeClr val="bg1"/>
                        </a:solidFill>
                      </a:rPr>
                      <a:t>tavebnictví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
15,62%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2228511895978933E-2"/>
                  <c:y val="0.14656869623970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2257486127692306E-2"/>
                  <c:y val="8.0175930978924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7.4690650891807181E-2"/>
                  <c:y val="-0.287005535199189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rPr>
                      <a:t>Služby </a:t>
                    </a:r>
                    <a:r>
                      <a:rPr lang="cs-CZ" b="1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rPr>
                      <a:t>IT</a:t>
                    </a:r>
                    <a:r>
                      <a:rPr lang="en-US" b="1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rPr>
                      <a:t>
1,43%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cs-CZ" b="1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rPr>
                      <a:t>O</a:t>
                    </a:r>
                    <a:r>
                      <a:rPr lang="en-US" b="1" dirty="0" err="1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rPr>
                      <a:t>statní</a:t>
                    </a:r>
                    <a:r>
                      <a:rPr lang="en-US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rPr>
                      <a:t>
30,89%</a:t>
                    </a:r>
                    <a:endParaRPr lang="en-US" dirty="0"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b="1">
                    <a:solidFill>
                      <a:schemeClr val="accent5">
                        <a:lumMod val="60000"/>
                        <a:lumOff val="40000"/>
                      </a:schemeClr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List1!$A$3:$A$12</c:f>
              <c:strCache>
                <c:ptCount val="10"/>
                <c:pt idx="0">
                  <c:v>Letecká doprava</c:v>
                </c:pt>
                <c:pt idx="1">
                  <c:v>Železniční doprava</c:v>
                </c:pt>
                <c:pt idx="2">
                  <c:v>Silniční doprava</c:v>
                </c:pt>
                <c:pt idx="3">
                  <c:v>Potrubní přeprava a přenos elektřiny</c:v>
                </c:pt>
                <c:pt idx="4">
                  <c:v>Cestovní ruch</c:v>
                </c:pt>
                <c:pt idx="5">
                  <c:v>Služby v oblasti stavebnictví</c:v>
                </c:pt>
                <c:pt idx="6">
                  <c:v>Pojišťovací služby</c:v>
                </c:pt>
                <c:pt idx="7">
                  <c:v>Finanční služby</c:v>
                </c:pt>
                <c:pt idx="8">
                  <c:v>Služby výpočetní techniky a informační služby</c:v>
                </c:pt>
                <c:pt idx="9">
                  <c:v>ostatní</c:v>
                </c:pt>
              </c:strCache>
            </c:strRef>
          </c:cat>
          <c:val>
            <c:numRef>
              <c:f>List1!$B$3:$B$12</c:f>
              <c:numCache>
                <c:formatCode>#,##0.0;\-#,##0.0;0.0</c:formatCode>
                <c:ptCount val="10"/>
                <c:pt idx="0">
                  <c:v>187.42699999999999</c:v>
                </c:pt>
                <c:pt idx="1">
                  <c:v>765.64100000000008</c:v>
                </c:pt>
                <c:pt idx="2">
                  <c:v>2836.6350000000002</c:v>
                </c:pt>
                <c:pt idx="3">
                  <c:v>2191.61</c:v>
                </c:pt>
                <c:pt idx="4">
                  <c:v>8089.2</c:v>
                </c:pt>
                <c:pt idx="5">
                  <c:v>4329.1450000000004</c:v>
                </c:pt>
                <c:pt idx="6">
                  <c:v>287.60300000000001</c:v>
                </c:pt>
                <c:pt idx="7">
                  <c:v>78.433999999999997</c:v>
                </c:pt>
                <c:pt idx="8">
                  <c:v>395.72400000000005</c:v>
                </c:pt>
                <c:pt idx="9" formatCode="#,##0.0_ ;\-#,##0.0\ ">
                  <c:v>8562.8120000000054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t>20.4.2012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284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745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1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9244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3200">
                <a:solidFill>
                  <a:srgbClr val="004B8D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957406"/>
            <a:ext cx="8242300" cy="684803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2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369332"/>
          </a:xfrm>
        </p:spPr>
        <p:txBody>
          <a:bodyPr lIns="0" tIns="0" rIns="0" bIns="0" anchor="t" anchorCtr="0">
            <a:spAutoFit/>
          </a:bodyPr>
          <a:lstStyle>
            <a:lvl1pPr algn="l">
              <a:defRPr sz="2400">
                <a:solidFill>
                  <a:srgbClr val="B9E0F7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5091113" y="815420"/>
            <a:ext cx="3595687" cy="4839255"/>
          </a:xfrm>
        </p:spPr>
        <p:txBody>
          <a:bodyPr lIns="0" tIns="360000" rIns="0" bIns="0"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400">
                <a:solidFill>
                  <a:srgbClr val="B9E0F7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56588" cy="48387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073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9244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957406"/>
            <a:ext cx="8242300" cy="684803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79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90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369332"/>
          </a:xfrm>
        </p:spPr>
        <p:txBody>
          <a:bodyPr lIns="0" tIns="0" rIns="0" bIns="0" anchor="t" anchorCtr="0">
            <a:spAutoFit/>
          </a:bodyPr>
          <a:lstStyle>
            <a:lvl1pPr algn="l">
              <a:defRPr sz="2400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5091113" y="815420"/>
            <a:ext cx="3595687" cy="4839255"/>
          </a:xfrm>
        </p:spPr>
        <p:txBody>
          <a:bodyPr lIns="0" tIns="360000" rIns="0" bIns="0"/>
          <a:lstStyle>
            <a:lvl1pPr>
              <a:defRPr sz="2000">
                <a:solidFill>
                  <a:srgbClr val="004B8D"/>
                </a:solidFill>
              </a:defRPr>
            </a:lvl1pPr>
            <a:lvl2pPr>
              <a:defRPr sz="1800">
                <a:solidFill>
                  <a:srgbClr val="004B8D"/>
                </a:solidFill>
              </a:defRPr>
            </a:lvl2pPr>
            <a:lvl3pPr>
              <a:defRPr sz="1600">
                <a:solidFill>
                  <a:srgbClr val="004B8D"/>
                </a:solidFill>
              </a:defRPr>
            </a:lvl3pPr>
            <a:lvl4pPr>
              <a:defRPr sz="14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989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2400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56588" cy="48387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4088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9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97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600200"/>
            <a:ext cx="82423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TextovéPole 9"/>
          <p:cNvSpPr txBox="1"/>
          <p:nvPr userDrawn="1"/>
        </p:nvSpPr>
        <p:spPr>
          <a:xfrm>
            <a:off x="2771775" y="6100763"/>
            <a:ext cx="2140090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Ing. Martin Tlapa, MBA</a:t>
            </a:r>
            <a:br>
              <a:rPr lang="cs-CZ" sz="900" dirty="0" smtClean="0">
                <a:solidFill>
                  <a:srgbClr val="004B8D"/>
                </a:solidFill>
              </a:rPr>
            </a:br>
            <a:r>
              <a:rPr lang="cs-CZ" sz="900" dirty="0" smtClean="0">
                <a:solidFill>
                  <a:srgbClr val="004B8D"/>
                </a:solidFill>
              </a:rPr>
              <a:t>náměstek ministra</a:t>
            </a:r>
            <a:r>
              <a:rPr lang="cs-CZ" sz="900" baseline="0" dirty="0" smtClean="0">
                <a:solidFill>
                  <a:srgbClr val="004B8D"/>
                </a:solidFill>
              </a:rPr>
              <a:t> průmyslu a obchodu</a:t>
            </a:r>
            <a:endParaRPr lang="cs-CZ" sz="900" dirty="0">
              <a:solidFill>
                <a:srgbClr val="004B8D"/>
              </a:solidFill>
            </a:endParaRP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4501" y="6100763"/>
            <a:ext cx="1813178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rgbClr val="004B8D"/>
                </a:solidFill>
              </a:rPr>
              <a:t>RUSKO – NOVÝ ČLEN WTO</a:t>
            </a:r>
            <a:endParaRPr lang="cs-CZ" sz="900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100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97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600200"/>
            <a:ext cx="82423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0" name="TextovéPole 9"/>
          <p:cNvSpPr txBox="1"/>
          <p:nvPr userDrawn="1"/>
        </p:nvSpPr>
        <p:spPr>
          <a:xfrm>
            <a:off x="2771775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Ing. Martin Kocourek</a:t>
            </a:r>
            <a:br>
              <a:rPr lang="cs-CZ" sz="900" dirty="0" smtClean="0">
                <a:solidFill>
                  <a:schemeClr val="bg1"/>
                </a:solidFill>
              </a:rPr>
            </a:br>
            <a:r>
              <a:rPr lang="cs-CZ" sz="900" dirty="0" smtClean="0">
                <a:solidFill>
                  <a:schemeClr val="bg1"/>
                </a:solidFill>
              </a:rPr>
              <a:t>ministr</a:t>
            </a:r>
            <a:r>
              <a:rPr lang="cs-CZ" sz="900" baseline="0" dirty="0" smtClean="0">
                <a:solidFill>
                  <a:schemeClr val="bg1"/>
                </a:solidFill>
              </a:rPr>
              <a:t> průmyslu a obchodu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ZPĚT NA VRCHOL – INSTITUCE, INOVACE A</a:t>
            </a:r>
            <a:r>
              <a:rPr lang="cs-CZ" sz="900" baseline="0" dirty="0" smtClean="0">
                <a:solidFill>
                  <a:schemeClr val="bg1"/>
                </a:solidFill>
              </a:rPr>
              <a:t> INFRASTRUKTURA</a:t>
            </a:r>
            <a:endParaRPr lang="cs-CZ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0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.cz/" TargetMode="External"/><Relationship Id="rId2" Type="http://schemas.openxmlformats.org/officeDocument/2006/relationships/hyperlink" Target="mailto:tlapa@mpo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RUSKO – NOVÝ ČLEN WTO</a:t>
            </a:r>
            <a:endParaRPr lang="cs-CZ" dirty="0"/>
          </a:p>
        </p:txBody>
      </p:sp>
      <p:sp>
        <p:nvSpPr>
          <p:cNvPr id="12" name="Podnadpis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Diskusní fórum: Rusko – obchodní partner</a:t>
            </a:r>
          </a:p>
          <a:p>
            <a:r>
              <a:rPr lang="cs-CZ" dirty="0" smtClean="0"/>
              <a:t>Praha, 26. dubna 2012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14" y="2512455"/>
            <a:ext cx="4194781" cy="30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9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ČESKÉ </a:t>
            </a:r>
            <a:r>
              <a:rPr lang="cs-CZ" b="1" dirty="0"/>
              <a:t>VÝVOZY DO </a:t>
            </a:r>
            <a:r>
              <a:rPr lang="cs-CZ" b="1" dirty="0" smtClean="0"/>
              <a:t>RUSKA – obchod se službami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 hangingPunc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Závazky </a:t>
            </a:r>
            <a:r>
              <a:rPr lang="cs-CZ" b="1" dirty="0">
                <a:solidFill>
                  <a:srgbClr val="FF0000"/>
                </a:solidFill>
              </a:rPr>
              <a:t>důležité pro ČR:</a:t>
            </a:r>
            <a:endParaRPr lang="cs-CZ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cs-CZ" dirty="0"/>
          </a:p>
          <a:p>
            <a:pPr lvl="0" hangingPunct="0">
              <a:buFont typeface="Wingdings" pitchFamily="2" charset="2"/>
              <a:buChar char="§"/>
            </a:pPr>
            <a:r>
              <a:rPr lang="cs-CZ" u="sng" dirty="0"/>
              <a:t>Stavebnictví a IT </a:t>
            </a:r>
            <a:r>
              <a:rPr lang="cs-CZ" u="sng" dirty="0" smtClean="0"/>
              <a:t>sektor:</a:t>
            </a:r>
            <a:r>
              <a:rPr lang="cs-CZ" dirty="0" smtClean="0"/>
              <a:t> RF zcela otevře svůj trh v daných sektorech a odstraní jakákoliv diskriminační opatření vůči českým poskytovatelům služeb 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u="sng" dirty="0" smtClean="0"/>
              <a:t>Pohostinství </a:t>
            </a:r>
            <a:r>
              <a:rPr lang="cs-CZ" u="sng" dirty="0"/>
              <a:t>a hoteliérství:</a:t>
            </a:r>
            <a:r>
              <a:rPr lang="cs-CZ" dirty="0"/>
              <a:t> odstranění všech </a:t>
            </a:r>
            <a:r>
              <a:rPr lang="cs-CZ" dirty="0" smtClean="0"/>
              <a:t>diskriminačních opatření vůči českým poskytovatelům daných služeb</a:t>
            </a:r>
            <a:endParaRPr lang="cs-CZ" dirty="0"/>
          </a:p>
          <a:p>
            <a:pPr lvl="0" hangingPunct="0">
              <a:buFont typeface="Wingdings" pitchFamily="2" charset="2"/>
              <a:buChar char="§"/>
            </a:pPr>
            <a:r>
              <a:rPr lang="cs-CZ" u="sng" dirty="0"/>
              <a:t>Cestovní ruch:</a:t>
            </a:r>
            <a:r>
              <a:rPr lang="cs-CZ" dirty="0"/>
              <a:t> možnost zřizovat pobočky cestovních kanceláří a poskytovat své služby na dálku (např. prostřednictvím internetu)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u="sng" dirty="0"/>
              <a:t>Distribuční služby</a:t>
            </a:r>
            <a:r>
              <a:rPr lang="cs-CZ" dirty="0"/>
              <a:t> (maloobchodu, velkoobchodu a opravárenství): vstup na trh bez nutnosti kapitálové účasti místních partnerů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u="sng" dirty="0"/>
              <a:t>Telekomunikace:</a:t>
            </a:r>
            <a:r>
              <a:rPr lang="cs-CZ" dirty="0"/>
              <a:t> zrušení limitu zahraniční kapitálové účasti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u="sng" dirty="0"/>
              <a:t>Finanční služby:</a:t>
            </a:r>
            <a:r>
              <a:rPr lang="cs-CZ" dirty="0"/>
              <a:t> zvýšení limitu zahraniční kapitálové účasti na 50% v sektoru bankovnictví a na 100% v oblasti neživotního </a:t>
            </a:r>
            <a:r>
              <a:rPr lang="cs-CZ" dirty="0" smtClean="0"/>
              <a:t>pojištění; </a:t>
            </a:r>
            <a:r>
              <a:rPr lang="cs-CZ" dirty="0"/>
              <a:t>RF také zruší omezení počtu licencí udělovaných zahraničním </a:t>
            </a:r>
            <a:r>
              <a:rPr lang="cs-CZ" dirty="0" smtClean="0"/>
              <a:t>společnostem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u="sng" dirty="0" smtClean="0"/>
              <a:t>Podnikatelské </a:t>
            </a:r>
            <a:r>
              <a:rPr lang="cs-CZ" u="sng" dirty="0"/>
              <a:t>služby:</a:t>
            </a:r>
            <a:r>
              <a:rPr lang="cs-CZ" dirty="0"/>
              <a:t> </a:t>
            </a:r>
            <a:r>
              <a:rPr lang="cs-CZ" dirty="0" smtClean="0"/>
              <a:t>RF otevře svůj trh a zajistí odstranění diskriminačních opatření vůči českým poskytovatelům celé řady podnikatelských služeb (včetně služeb architektů</a:t>
            </a:r>
            <a:r>
              <a:rPr lang="cs-CZ" dirty="0"/>
              <a:t>, inženýrů, právníků a </a:t>
            </a:r>
            <a:r>
              <a:rPr lang="cs-CZ" dirty="0" smtClean="0"/>
              <a:t>účetních)</a:t>
            </a:r>
            <a:endParaRPr lang="cs-CZ" dirty="0"/>
          </a:p>
          <a:p>
            <a:pPr lvl="0" hangingPunct="0">
              <a:buFont typeface="Wingdings" pitchFamily="2" charset="2"/>
              <a:buChar char="§"/>
            </a:pPr>
            <a:r>
              <a:rPr lang="cs-CZ" u="sng" dirty="0"/>
              <a:t>Doprava:</a:t>
            </a:r>
            <a:r>
              <a:rPr lang="cs-CZ" dirty="0"/>
              <a:t> RF poskytlo částečné závazky ve všech sektorech osobní i nákladní </a:t>
            </a:r>
            <a:r>
              <a:rPr lang="cs-CZ" dirty="0" smtClean="0"/>
              <a:t>dopravy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5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1107996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PRAKTICKÉ PŘÍKLADY CHOVÁNÍ RF TĚSNĚ PŘED VSTUPEM</a:t>
            </a:r>
            <a:br>
              <a:rPr lang="cs-CZ" b="1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hangingPunct="0">
              <a:buFont typeface="Wingdings" pitchFamily="2" charset="2"/>
              <a:buChar char="§"/>
            </a:pPr>
            <a:endParaRPr lang="cs-CZ" sz="2900" dirty="0" smtClean="0"/>
          </a:p>
          <a:p>
            <a:pPr marL="0" indent="0" hangingPunct="0">
              <a:buNone/>
            </a:pPr>
            <a:endParaRPr lang="cs-CZ" sz="2900" b="1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Zvýšení </a:t>
            </a:r>
            <a:r>
              <a:rPr lang="cs-CZ" sz="2600" b="1" dirty="0">
                <a:solidFill>
                  <a:srgbClr val="FF0000"/>
                </a:solidFill>
              </a:rPr>
              <a:t>dovozních </a:t>
            </a:r>
            <a:r>
              <a:rPr lang="cs-CZ" sz="2600" b="1" dirty="0" smtClean="0">
                <a:solidFill>
                  <a:srgbClr val="FF0000"/>
                </a:solidFill>
              </a:rPr>
              <a:t>celních sazeb </a:t>
            </a:r>
            <a:endParaRPr lang="cs-CZ" sz="2600" dirty="0"/>
          </a:p>
          <a:p>
            <a:pPr hangingPunct="0">
              <a:buFont typeface="Wingdings" pitchFamily="2" charset="2"/>
              <a:buChar char="§"/>
            </a:pPr>
            <a:r>
              <a:rPr lang="cs-CZ" sz="2600" dirty="0" smtClean="0"/>
              <a:t>z hlediska pravidel WTO sice možné, ale bezprecedentní postup - dosud žádná ze zemí přistoupivších do WTO v praxi neuplatnila tento model chování</a:t>
            </a:r>
          </a:p>
          <a:p>
            <a:pPr hangingPunct="0">
              <a:buFont typeface="Wingdings" pitchFamily="2" charset="2"/>
              <a:buChar char="§"/>
            </a:pPr>
            <a:endParaRPr lang="cs-CZ" sz="2600" dirty="0" smtClean="0"/>
          </a:p>
          <a:p>
            <a:pPr marL="0" indent="0" hangingPunc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Zvýšení vývozních </a:t>
            </a:r>
            <a:r>
              <a:rPr lang="cs-CZ" sz="2600" b="1" dirty="0" smtClean="0">
                <a:solidFill>
                  <a:srgbClr val="FF0000"/>
                </a:solidFill>
              </a:rPr>
              <a:t>celních sazeb</a:t>
            </a:r>
            <a:endParaRPr lang="cs-CZ" sz="2600" dirty="0">
              <a:solidFill>
                <a:srgbClr val="FF0000"/>
              </a:solidFill>
            </a:endParaRPr>
          </a:p>
          <a:p>
            <a:pPr lvl="0" hangingPunct="0">
              <a:buFont typeface="Wingdings" pitchFamily="2" charset="2"/>
              <a:buChar char="§"/>
            </a:pPr>
            <a:r>
              <a:rPr lang="cs-CZ" sz="2600" dirty="0"/>
              <a:t>zvýšení vývozních cel na surovou ropu od 1. dubna 2012 z USD 411,2 na USD 460,7 za tunu ropy – </a:t>
            </a:r>
            <a:r>
              <a:rPr lang="cs-CZ" sz="2600" b="1" dirty="0">
                <a:solidFill>
                  <a:srgbClr val="FF0000"/>
                </a:solidFill>
              </a:rPr>
              <a:t>prozatím</a:t>
            </a:r>
            <a:r>
              <a:rPr lang="cs-CZ" sz="2600" dirty="0"/>
              <a:t> odpovídá závazkům RF</a:t>
            </a:r>
          </a:p>
          <a:p>
            <a:pPr marL="0" indent="0" hangingPunc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Zákazy dovozu</a:t>
            </a:r>
          </a:p>
          <a:p>
            <a:pPr hangingPunct="0">
              <a:buFont typeface="Wingdings" pitchFamily="2" charset="2"/>
              <a:buChar char="§"/>
            </a:pPr>
            <a:r>
              <a:rPr lang="cs-CZ" sz="2600" dirty="0"/>
              <a:t>březen 2012 – zavedení zákazů dovozu živých zvířat (skotu, ovcí, koz a prasat - s výjimkou plemenných zvířat) a výrobků živočišného původu z členských států EU</a:t>
            </a:r>
          </a:p>
          <a:p>
            <a:pPr hangingPunct="0">
              <a:buFont typeface="Wingdings" pitchFamily="2" charset="2"/>
              <a:buChar char="§"/>
            </a:pPr>
            <a:r>
              <a:rPr lang="cs-CZ" sz="2600" dirty="0"/>
              <a:t>Rusko zdůvodnění zákazu dovozů prasat virovou nákazou </a:t>
            </a:r>
            <a:r>
              <a:rPr lang="cs-CZ" sz="2600" b="1" i="1" dirty="0" err="1"/>
              <a:t>Schmallenberg</a:t>
            </a:r>
            <a:r>
              <a:rPr lang="cs-CZ" sz="2600" b="1" i="1" dirty="0"/>
              <a:t> </a:t>
            </a:r>
            <a:r>
              <a:rPr lang="cs-CZ" sz="2600" dirty="0"/>
              <a:t>popírá</a:t>
            </a:r>
          </a:p>
          <a:p>
            <a:pPr hangingPunct="0">
              <a:buFont typeface="Wingdings" pitchFamily="2" charset="2"/>
              <a:buChar char="§"/>
            </a:pPr>
            <a:r>
              <a:rPr lang="cs-CZ" sz="2600" dirty="0"/>
              <a:t>podle RF evropské podniky porušují požadavky CU a RF při exportu živých zvířat a produktů živočišného původu (nedostatečná kontrola, nedostatky v dokumentaci)</a:t>
            </a:r>
          </a:p>
          <a:p>
            <a:pPr hangingPunct="0">
              <a:buFont typeface="Wingdings" pitchFamily="2" charset="2"/>
              <a:buChar char="§"/>
            </a:pPr>
            <a:r>
              <a:rPr lang="cs-CZ" sz="2600" dirty="0"/>
              <a:t>probíhají intenzivní jednání na vysoké (</a:t>
            </a:r>
            <a:r>
              <a:rPr lang="cs-CZ" sz="2600" dirty="0" err="1"/>
              <a:t>Barroso</a:t>
            </a:r>
            <a:r>
              <a:rPr lang="cs-CZ" sz="2600" dirty="0"/>
              <a:t> – Putin, </a:t>
            </a:r>
            <a:r>
              <a:rPr lang="cs-CZ" sz="2600" dirty="0" err="1"/>
              <a:t>Dalli</a:t>
            </a:r>
            <a:r>
              <a:rPr lang="cs-CZ" sz="2600" dirty="0"/>
              <a:t> – </a:t>
            </a:r>
            <a:r>
              <a:rPr lang="cs-CZ" sz="2600" dirty="0" err="1"/>
              <a:t>Skrynniková</a:t>
            </a:r>
            <a:r>
              <a:rPr lang="cs-CZ" sz="2600" dirty="0"/>
              <a:t>) i technické (DG SANCO/</a:t>
            </a:r>
            <a:r>
              <a:rPr lang="cs-CZ" sz="2600" dirty="0" err="1"/>
              <a:t>Rosselkhoznadzor</a:t>
            </a:r>
            <a:r>
              <a:rPr lang="cs-CZ" sz="2600" dirty="0"/>
              <a:t>) úrovni s cílem vyřešit danou situaci</a:t>
            </a:r>
          </a:p>
          <a:p>
            <a:pPr marL="0" indent="0" hangingPunc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cs-CZ" sz="2300" dirty="0" smtClean="0"/>
          </a:p>
          <a:p>
            <a:pPr marL="0" indent="0">
              <a:buNone/>
            </a:pPr>
            <a:endParaRPr lang="cs-CZ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IMPLEMENTACE ZÁVAZKŮ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44000" cy="486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největší výzva přístupu RF do WTO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pouze řádná implementace závazků prokáže</a:t>
            </a:r>
            <a:r>
              <a:rPr lang="cs-CZ" dirty="0"/>
              <a:t>, zda se </a:t>
            </a:r>
            <a:r>
              <a:rPr lang="cs-CZ" dirty="0" smtClean="0"/>
              <a:t>Rusko stane </a:t>
            </a:r>
            <a:r>
              <a:rPr lang="cs-CZ" dirty="0"/>
              <a:t>plnohodnotnou součástí mnohostranného obchodního </a:t>
            </a:r>
            <a:r>
              <a:rPr lang="cs-CZ" dirty="0" smtClean="0"/>
              <a:t>systému 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věříme, že ruská vláda si je vědoma přijatých závazků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některé kroky přijaté v průběhu posledního roku ruskou vládou nebo orgány Celní unie RUS-KAZ-BLR vzbuzují obavy, např.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/>
              <a:t>zavedení </a:t>
            </a:r>
            <a:r>
              <a:rPr lang="cs-CZ" dirty="0" smtClean="0"/>
              <a:t>protekcionistických </a:t>
            </a:r>
            <a:r>
              <a:rPr lang="cs-CZ" dirty="0"/>
              <a:t>opatření, převážně typu </a:t>
            </a:r>
            <a:r>
              <a:rPr lang="cs-CZ" dirty="0" smtClean="0"/>
              <a:t>SPS (8)</a:t>
            </a:r>
            <a:endParaRPr lang="cs-CZ" dirty="0"/>
          </a:p>
          <a:p>
            <a:pPr lvl="2">
              <a:buFont typeface="Wingdings" pitchFamily="2" charset="2"/>
              <a:buChar char="ü"/>
            </a:pPr>
            <a:r>
              <a:rPr lang="cs-CZ" dirty="0" smtClean="0"/>
              <a:t>zvýšení </a:t>
            </a:r>
            <a:r>
              <a:rPr lang="cs-CZ" dirty="0"/>
              <a:t>dovozních celních sazeb (7) 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/>
              <a:t>zvýšení vývozních </a:t>
            </a:r>
            <a:r>
              <a:rPr lang="cs-CZ" dirty="0" smtClean="0"/>
              <a:t>celních sazeb </a:t>
            </a:r>
            <a:r>
              <a:rPr lang="cs-CZ" dirty="0"/>
              <a:t>(1)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/>
              <a:t>zavedení nových specifických celních sazeb (5) 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 smtClean="0"/>
              <a:t>nové celní kvóty </a:t>
            </a:r>
            <a:r>
              <a:rPr lang="cs-CZ" dirty="0"/>
              <a:t>(1) 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 smtClean="0"/>
              <a:t>antidumpingová </a:t>
            </a:r>
            <a:r>
              <a:rPr lang="cs-CZ" dirty="0"/>
              <a:t>řízení (1)</a:t>
            </a:r>
          </a:p>
          <a:p>
            <a:pPr lvl="2">
              <a:buFont typeface="Wingdings" pitchFamily="2" charset="2"/>
              <a:buChar char="ü"/>
            </a:pPr>
            <a:r>
              <a:rPr lang="cs-CZ" dirty="0" smtClean="0"/>
              <a:t>zákazy </a:t>
            </a:r>
            <a:r>
              <a:rPr lang="cs-CZ" dirty="0"/>
              <a:t>dovozu (1</a:t>
            </a:r>
            <a:r>
              <a:rPr lang="cs-CZ" dirty="0" smtClean="0"/>
              <a:t>)</a:t>
            </a:r>
          </a:p>
          <a:p>
            <a:pPr marL="342900" lvl="2" indent="-342900">
              <a:buFont typeface="Wingdings" pitchFamily="2" charset="2"/>
              <a:buChar char="§"/>
            </a:pPr>
            <a:r>
              <a:rPr lang="cs-CZ" sz="1800" dirty="0"/>
              <a:t>současně však došlo ve více než 20 případech k úplnému odstranění/snížení celních sazeb a odstranění dovozních i vývozních licencí na veterinární léčiva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Řešení </a:t>
            </a:r>
            <a:r>
              <a:rPr lang="cs-CZ" b="1" dirty="0">
                <a:solidFill>
                  <a:srgbClr val="FF0000"/>
                </a:solidFill>
              </a:rPr>
              <a:t>po vstupu:  </a:t>
            </a:r>
            <a:r>
              <a:rPr lang="cs-CZ" dirty="0"/>
              <a:t>závažné porušení závazků by téměř s jistotou vedlo k vyvolání sporu a následné řešení v Orgánu WTO pro řešení sporů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marL="914400" lvl="2" indent="0">
              <a:buNone/>
            </a:pPr>
            <a:endParaRPr lang="cs-CZ" sz="1800" dirty="0" smtClean="0"/>
          </a:p>
          <a:p>
            <a:pPr marL="9144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91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87413" y="815975"/>
            <a:ext cx="8256587" cy="48387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1966364" y="1666958"/>
            <a:ext cx="50575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chemeClr val="bg1"/>
                </a:solidFill>
              </a:rPr>
              <a:t>Děkuji</a:t>
            </a:r>
            <a:r>
              <a:rPr lang="cs-CZ" sz="3200" dirty="0" smtClean="0"/>
              <a:t> </a:t>
            </a:r>
            <a:r>
              <a:rPr lang="cs-CZ" sz="3200" b="1">
                <a:solidFill>
                  <a:schemeClr val="bg1"/>
                </a:solidFill>
              </a:rPr>
              <a:t>za</a:t>
            </a:r>
            <a:r>
              <a:rPr lang="cs-CZ" sz="3200" smtClean="0"/>
              <a:t> </a:t>
            </a:r>
            <a:r>
              <a:rPr lang="cs-CZ" sz="3200" b="1" smtClean="0">
                <a:solidFill>
                  <a:schemeClr val="bg1"/>
                </a:solidFill>
              </a:rPr>
              <a:t>pozornost</a:t>
            </a:r>
            <a:endParaRPr lang="cs-CZ" sz="3200" b="1" dirty="0">
              <a:solidFill>
                <a:schemeClr val="bg1"/>
              </a:solidFill>
            </a:endParaRPr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1569855" y="3754704"/>
            <a:ext cx="5891002" cy="14646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1666959" y="3924637"/>
            <a:ext cx="565633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rgbClr val="13B5EA"/>
                </a:solidFill>
              </a:rPr>
              <a:t>Kontakty:</a:t>
            </a:r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tlapa@mpo.cz</a:t>
            </a:r>
            <a:r>
              <a:rPr lang="cs-CZ" dirty="0" smtClean="0"/>
              <a:t>			        </a:t>
            </a:r>
            <a:r>
              <a:rPr lang="cs-CZ" dirty="0" smtClean="0">
                <a:hlinkClick r:id="rId3"/>
              </a:rPr>
              <a:t>www.mpo.cz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3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/>
          <a:lstStyle/>
          <a:p>
            <a:r>
              <a:rPr lang="cs-CZ" b="1" dirty="0" smtClean="0"/>
              <a:t>VSTUP RUSKA DO WTO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44500" y="1221897"/>
            <a:ext cx="8256588" cy="4385884"/>
          </a:xfrm>
        </p:spPr>
        <p:txBody>
          <a:bodyPr anchor="ctr">
            <a:normAutofit fontScale="92500" lnSpcReduction="20000"/>
          </a:bodyPr>
          <a:lstStyle/>
          <a:p>
            <a:pPr marL="0" indent="0" hangingPunct="0">
              <a:buNone/>
            </a:pPr>
            <a:endParaRPr lang="cs-CZ" sz="1900" dirty="0" smtClean="0"/>
          </a:p>
          <a:p>
            <a:pPr hangingPunct="0">
              <a:buFont typeface="Wingdings" pitchFamily="2" charset="2"/>
              <a:buChar char="§"/>
            </a:pPr>
            <a:r>
              <a:rPr lang="cs-CZ" sz="2100" dirty="0"/>
              <a:t>1</a:t>
            </a:r>
            <a:r>
              <a:rPr lang="cs-CZ" sz="2100" dirty="0" smtClean="0"/>
              <a:t>6. prosinec 2011 – VIII. Konference ministrů členů WTO -  datum schválení vstupu RF do WTO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sz="2100" dirty="0" smtClean="0"/>
              <a:t>domácí ratifikace: lhůta podle Protokolu o přístupu je 220 dní od data jeho schválení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sz="2100" dirty="0" smtClean="0"/>
              <a:t>termín vstupu: 30 dní po ratifikaci, tj. v srpnu 2012 </a:t>
            </a:r>
          </a:p>
          <a:p>
            <a:pPr marL="0" indent="0">
              <a:buNone/>
            </a:pPr>
            <a:endParaRPr lang="cs-CZ" sz="2100" dirty="0" smtClean="0"/>
          </a:p>
          <a:p>
            <a:pPr marL="0" indent="0">
              <a:buNone/>
            </a:pPr>
            <a:r>
              <a:rPr lang="cs-CZ" sz="21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HLAVNÍ EKONOMICKÉ PŘÍNOSY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sz="2100" dirty="0" smtClean="0"/>
              <a:t>rozšíření teritoriální působnosti WTO – 97% světového obchodu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sz="2100" dirty="0" smtClean="0"/>
              <a:t>odhad ekonomických přínosů: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sz="2100" dirty="0"/>
              <a:t>pro RF cca 2 mld. USD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sz="2100" dirty="0"/>
              <a:t>pro EU cca 4 mld. € (5,2 mld. USD</a:t>
            </a:r>
            <a:r>
              <a:rPr lang="cs-CZ" sz="2100" dirty="0" smtClean="0"/>
              <a:t>)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sz="2100" dirty="0" smtClean="0"/>
              <a:t>závazky týkající se celních sazeb, legislativy i celních procedur a dále netarifních překážek obchodu se budou v budoucnosti vztahovat i na další členy </a:t>
            </a:r>
            <a:r>
              <a:rPr lang="cs-CZ" sz="2100" smtClean="0"/>
              <a:t>Celní unie, </a:t>
            </a:r>
            <a:r>
              <a:rPr lang="cs-CZ" sz="2100" dirty="0" smtClean="0"/>
              <a:t>tj. Kazachstán a Bělorusko</a:t>
            </a:r>
          </a:p>
          <a:p>
            <a:pPr lvl="0" hangingPunct="0">
              <a:buFont typeface="Wingdings" pitchFamily="2" charset="2"/>
              <a:buChar char="§"/>
            </a:pPr>
            <a:endParaRPr lang="cs-CZ" sz="2100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96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PŘÍNOSY PRO ČESKÉ PODNIKATELE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harmonizace stávající i nově přijímané obchodně-politické legislativy s ustanoveními Dohod WTO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respektování principů nediskriminace a transparentnosti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průměrná vázaná celní sazba klesne u veškerého zboží ze současných 10% na 7,8%, z toho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u zemědělských produktů půjde o snížení z 13,2% na 10,8% 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u průmyslových výrobků z 5% na 7,3%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/>
              <a:t>v obchodě </a:t>
            </a:r>
            <a:r>
              <a:rPr lang="cs-CZ" sz="2000" dirty="0"/>
              <a:t>se službami bude zaručen </a:t>
            </a:r>
            <a:r>
              <a:rPr lang="cs-CZ" sz="2000" dirty="0" smtClean="0"/>
              <a:t>nediskriminační přístup </a:t>
            </a:r>
            <a:r>
              <a:rPr lang="cs-CZ" sz="2000" dirty="0"/>
              <a:t>na trhy v </a:t>
            </a:r>
            <a:r>
              <a:rPr lang="cs-CZ" sz="2000" dirty="0" smtClean="0"/>
              <a:t>řadě sektorů, </a:t>
            </a:r>
            <a:r>
              <a:rPr lang="cs-CZ" sz="2000" dirty="0"/>
              <a:t>a to včetně pohybu fyzických osob, jejich usazování a možnosti zřizování </a:t>
            </a:r>
            <a:r>
              <a:rPr lang="cs-CZ" sz="2000" dirty="0" smtClean="0"/>
              <a:t>poboček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24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 hangingPunct="0">
              <a:buFont typeface="Wingdings" pitchFamily="2" charset="2"/>
              <a:buChar char="§"/>
            </a:pPr>
            <a:r>
              <a:rPr lang="cs-CZ" sz="1600" dirty="0" smtClean="0"/>
              <a:t>Rusko je 4. největším českým dovozním partnerem: v </a:t>
            </a:r>
            <a:r>
              <a:rPr lang="cs-CZ" sz="1600" dirty="0"/>
              <a:t>r. 2011 dosáhly naše </a:t>
            </a:r>
            <a:r>
              <a:rPr lang="cs-CZ" sz="1600" dirty="0" smtClean="0"/>
              <a:t>dovozy z </a:t>
            </a:r>
            <a:r>
              <a:rPr lang="cs-CZ" sz="1600" dirty="0"/>
              <a:t>RF hodnoty </a:t>
            </a:r>
            <a:r>
              <a:rPr lang="cs-CZ" sz="1600" dirty="0" smtClean="0"/>
              <a:t>142,7 </a:t>
            </a:r>
            <a:r>
              <a:rPr lang="cs-CZ" sz="1600" dirty="0"/>
              <a:t>mld. </a:t>
            </a:r>
            <a:r>
              <a:rPr lang="cs-CZ" sz="1600" dirty="0" smtClean="0"/>
              <a:t>CZK, z toho ropa a zemní plyn tvoří téměř 80% dovozů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sz="1600" dirty="0" smtClean="0"/>
              <a:t>významným přínosem vstupu je skutečnost, že Rusko </a:t>
            </a:r>
            <a:r>
              <a:rPr lang="cs-CZ" sz="1600" b="1" i="1" dirty="0" smtClean="0">
                <a:solidFill>
                  <a:srgbClr val="FF0000"/>
                </a:solidFill>
              </a:rPr>
              <a:t>nebude zvyšovat </a:t>
            </a:r>
            <a:r>
              <a:rPr lang="cs-CZ" sz="1600" dirty="0" smtClean="0"/>
              <a:t>své vývozní celní sazby, </a:t>
            </a:r>
            <a:r>
              <a:rPr lang="cs-CZ" sz="1600" dirty="0"/>
              <a:t>ale </a:t>
            </a:r>
            <a:r>
              <a:rPr lang="cs-CZ" sz="1600" dirty="0" smtClean="0"/>
              <a:t>bude je </a:t>
            </a:r>
            <a:r>
              <a:rPr lang="cs-CZ" sz="1600" b="1" i="1" dirty="0" smtClean="0">
                <a:solidFill>
                  <a:srgbClr val="FF0000"/>
                </a:solidFill>
              </a:rPr>
              <a:t>snižovat</a:t>
            </a:r>
            <a:r>
              <a:rPr lang="cs-CZ" sz="1600" dirty="0" smtClean="0"/>
              <a:t> v některých případech až </a:t>
            </a:r>
            <a:r>
              <a:rPr lang="cs-CZ" sz="1600" b="1" i="1" dirty="0" smtClean="0">
                <a:solidFill>
                  <a:srgbClr val="FF0000"/>
                </a:solidFill>
              </a:rPr>
              <a:t>na 0%</a:t>
            </a:r>
            <a:r>
              <a:rPr lang="cs-CZ" sz="1600" dirty="0" smtClean="0"/>
              <a:t>: do r. 2017 úplné odstranění cel u 495 vyvážených položek = 70% zbožové působnosti vývozních cel</a:t>
            </a:r>
          </a:p>
          <a:p>
            <a:pPr hangingPunct="0">
              <a:buFont typeface="Wingdings" pitchFamily="2" charset="2"/>
              <a:buChar char="§"/>
            </a:pPr>
            <a:r>
              <a:rPr lang="cs-CZ" sz="1600" dirty="0" smtClean="0"/>
              <a:t>ve vztahu k hlavním vývozním položkám do ČR: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dirty="0" smtClean="0"/>
              <a:t>u </a:t>
            </a:r>
            <a:r>
              <a:rPr lang="cs-CZ" b="1" dirty="0" smtClean="0">
                <a:solidFill>
                  <a:srgbClr val="FF0000"/>
                </a:solidFill>
              </a:rPr>
              <a:t>ropy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bude vývozní clo vypočítáno podle vzorce, </a:t>
            </a:r>
            <a:r>
              <a:rPr lang="cs-CZ" dirty="0"/>
              <a:t>který vychází ze stávajících světových cen ropy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dirty="0" smtClean="0"/>
              <a:t>u </a:t>
            </a:r>
            <a:r>
              <a:rPr lang="cs-CZ" b="1" dirty="0">
                <a:solidFill>
                  <a:srgbClr val="FF0000"/>
                </a:solidFill>
              </a:rPr>
              <a:t>zemního plynu </a:t>
            </a:r>
            <a:r>
              <a:rPr lang="cs-CZ" dirty="0" smtClean="0"/>
              <a:t>se  vývozní celní sazba </a:t>
            </a:r>
            <a:r>
              <a:rPr lang="cs-CZ" dirty="0"/>
              <a:t>nebude zvyšovat nad současnou </a:t>
            </a:r>
            <a:r>
              <a:rPr lang="cs-CZ" dirty="0" smtClean="0"/>
              <a:t>úroveň:</a:t>
            </a:r>
            <a:endParaRPr lang="cs-CZ" sz="15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ČESKÉ DOVOZY Z RUSKA</a:t>
            </a:r>
            <a:endParaRPr lang="cs-CZ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279568"/>
              </p:ext>
            </p:extLst>
          </p:nvPr>
        </p:nvGraphicFramePr>
        <p:xfrm>
          <a:off x="1410711" y="3621405"/>
          <a:ext cx="57600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/>
                <a:gridCol w="1152000"/>
                <a:gridCol w="1152000"/>
                <a:gridCol w="1145671"/>
                <a:gridCol w="1158329"/>
              </a:tblGrid>
              <a:tr h="461645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hodnota dovozu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v r. 2011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podíl na dovozu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  <a:latin typeface="+mj-lt"/>
                          <a:ea typeface="Times New Roman"/>
                        </a:rPr>
                        <a:t> v r. 2011</a:t>
                      </a: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clo nyní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clo</a:t>
                      </a:r>
                      <a:r>
                        <a:rPr lang="cs-CZ" sz="1200" b="1" baseline="0" dirty="0" smtClean="0"/>
                        <a:t> po vstupu</a:t>
                      </a:r>
                      <a:endParaRPr lang="cs-CZ" sz="1200" b="1" dirty="0"/>
                    </a:p>
                  </a:txBody>
                  <a:tcPr anchor="ctr"/>
                </a:tc>
              </a:tr>
              <a:tr h="438588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ROPA</a:t>
                      </a:r>
                      <a:endParaRPr lang="cs-CZ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55,9 mld. CZK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39,2 %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460,7 USD/t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sjednaný vzorec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</a:tr>
              <a:tr h="613410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ZEMNÍ PLYN</a:t>
                      </a:r>
                      <a:endParaRPr lang="cs-CZ" sz="1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53,7 mld. CZK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39 %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30 %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effectLst/>
                        </a:rPr>
                        <a:t>30 %</a:t>
                      </a:r>
                      <a:endParaRPr lang="cs-CZ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cs-CZ" sz="1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0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738664"/>
          </a:xfrm>
        </p:spPr>
        <p:txBody>
          <a:bodyPr/>
          <a:lstStyle/>
          <a:p>
            <a:r>
              <a:rPr lang="cs-CZ" b="1" dirty="0" smtClean="0"/>
              <a:t>ČESKÉ VÝVOZY DO </a:t>
            </a:r>
            <a:r>
              <a:rPr lang="cs-CZ" b="1" dirty="0"/>
              <a:t>RUSKA </a:t>
            </a:r>
            <a:r>
              <a:rPr lang="cs-CZ" b="1" dirty="0" smtClean="0"/>
              <a:t>- obchod </a:t>
            </a:r>
            <a:r>
              <a:rPr lang="cs-CZ" b="1" dirty="0"/>
              <a:t>se zbožím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 smtClean="0"/>
              <a:t>Cla</a:t>
            </a:r>
          </a:p>
          <a:p>
            <a:pPr marL="0" indent="0">
              <a:buNone/>
            </a:pPr>
            <a:endParaRPr lang="cs-CZ" sz="2000" b="1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Ruská federace je 9. největším českým vývozním partnerem: v r. 2011 dosáhly naše vývozy do RF hodnoty 92,6 mld. CZK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český vývoz do Ruska je velmi diverzifikovaný, v kombinované nomenklatuře HS6 zahrnuje cca 2.500 položek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 TOP 14 nejvyváženějších položek (u nichž hodnota vývozu přesahuje 1 mld. CZK) se ruská celní sazba sníží u 6 položek – osobních automobilů, léků, mobilních telefonů, hraček a barevných televizorů, a to v průměru o 8,5%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snížení sazeb nastane po uplynutí implementačních období v rozpětí</a:t>
            </a:r>
          </a:p>
          <a:p>
            <a:pPr marL="0" indent="0">
              <a:buNone/>
            </a:pPr>
            <a:r>
              <a:rPr lang="cs-CZ" dirty="0" smtClean="0"/>
              <a:t>     2 – 7 let: nejkratší je u mobilních telefonů (2013)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nejdelší u automobilů (2019)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spokojeni mohou být i majitelé pivovarů: </a:t>
            </a:r>
            <a:r>
              <a:rPr lang="cs-CZ" dirty="0"/>
              <a:t>clo se </a:t>
            </a:r>
            <a:r>
              <a:rPr lang="cs-CZ" dirty="0" smtClean="0"/>
              <a:t>nejpozději do r. 2018 sníží u </a:t>
            </a:r>
            <a:r>
              <a:rPr lang="cs-CZ" dirty="0"/>
              <a:t>piva dodávaného v kontejnerech o objemu nad 10l </a:t>
            </a:r>
            <a:r>
              <a:rPr lang="cs-CZ" dirty="0" smtClean="0"/>
              <a:t>15krát </a:t>
            </a:r>
            <a:r>
              <a:rPr lang="cs-CZ" dirty="0"/>
              <a:t>a u piva v menším balení dokonce </a:t>
            </a:r>
            <a:r>
              <a:rPr lang="cs-CZ" dirty="0" smtClean="0"/>
              <a:t>33krát</a:t>
            </a:r>
          </a:p>
        </p:txBody>
      </p:sp>
    </p:spTree>
    <p:extLst>
      <p:ext uri="{BB962C8B-B14F-4D97-AF65-F5344CB8AC3E}">
        <p14:creationId xmlns:p14="http://schemas.microsoft.com/office/powerpoint/2010/main" val="22810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/>
          <a:lstStyle/>
          <a:p>
            <a:r>
              <a:rPr lang="cs-CZ" b="1" dirty="0" smtClean="0"/>
              <a:t>ČESKÉ VÝVOZY DO RUSKA – obchod se zbožím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 anchor="ctr"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1771"/>
              </p:ext>
            </p:extLst>
          </p:nvPr>
        </p:nvGraphicFramePr>
        <p:xfrm>
          <a:off x="788974" y="1877353"/>
          <a:ext cx="7566053" cy="36601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1115"/>
                <a:gridCol w="1308661"/>
                <a:gridCol w="1762406"/>
                <a:gridCol w="1573871"/>
              </a:tblGrid>
              <a:tr h="1181436"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Položky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Podíl na českém vývozu do RF v r. 2011 v %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Celní sazba před vstupem v %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Konečná celní sazba v %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</a:tr>
              <a:tr h="45440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Vozidla, motor vratný pístový zážehový 1500-3000cm3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10,38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25 - 30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12,5 - 20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</a:tr>
              <a:tr h="45440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Vozidla, motor vratný pístový zážehový 1000-1500cm3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3,57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25 - 30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15 - 20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</a:tr>
              <a:tr h="18793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Léky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3,42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3 - 5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</a:tr>
              <a:tr h="462097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Přístroje telefonní pro celulární aj. bezdrátové sítě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1,76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</a:tr>
              <a:tr h="18793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Hračky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1,65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7,5 - 10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</a:tr>
              <a:tr h="36620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Televizní přijímače s barevnou obrazovkou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1,38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20</a:t>
                      </a:r>
                      <a:endParaRPr lang="cs-CZ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</a:tr>
              <a:tr h="34231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Pivo ze sladu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cs-CZ" sz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0,47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0,6 €/l 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  <a:tc>
                  <a:txBody>
                    <a:bodyPr/>
                    <a:lstStyle/>
                    <a:p>
                      <a:pPr algn="ctr" fontAlgn="auto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0,04 – 0,018 €/l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10" marR="34210" marT="0" marB="0" anchor="ctr"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 flipH="1">
            <a:off x="1035777" y="1144463"/>
            <a:ext cx="721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Snížení dovozních cel u vybraných položek českého vývozu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45" y="446643"/>
            <a:ext cx="8256587" cy="369332"/>
          </a:xfrm>
        </p:spPr>
        <p:txBody>
          <a:bodyPr/>
          <a:lstStyle/>
          <a:p>
            <a:r>
              <a:rPr lang="cs-CZ" b="1" dirty="0" smtClean="0"/>
              <a:t>ČESKÉ VÝVOZY DO RUSKA – obchod se zbožím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85554" y="1058736"/>
            <a:ext cx="8392004" cy="4838700"/>
          </a:xfrm>
        </p:spPr>
        <p:txBody>
          <a:bodyPr anchor="ctr">
            <a:normAutofit/>
          </a:bodyPr>
          <a:lstStyle/>
          <a:p>
            <a:pPr marL="0" indent="0" hangingPunct="0">
              <a:buNone/>
            </a:pPr>
            <a:r>
              <a:rPr lang="cs-CZ" sz="2000" b="1" dirty="0"/>
              <a:t>N</a:t>
            </a:r>
            <a:r>
              <a:rPr lang="cs-CZ" sz="2000" b="1" dirty="0" smtClean="0"/>
              <a:t>etarifní překážky obchodu</a:t>
            </a:r>
          </a:p>
          <a:p>
            <a:pPr marL="0" indent="0" hangingPunct="0">
              <a:buNone/>
            </a:pPr>
            <a:endParaRPr lang="cs-CZ" sz="2000" b="1" dirty="0" smtClean="0"/>
          </a:p>
          <a:p>
            <a:pPr marL="0" indent="0" hangingPunct="0">
              <a:buNone/>
            </a:pPr>
            <a:r>
              <a:rPr lang="cs-CZ" sz="2000" b="1" dirty="0" smtClean="0"/>
              <a:t>Naši vývozci  se při vstupu na ruský trh setkávají s těmito překážkami: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b="1" dirty="0" smtClean="0"/>
              <a:t>daně – DPH a spotřební daň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b="1" dirty="0" smtClean="0"/>
              <a:t>dovozní licenční režim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b="1" dirty="0" smtClean="0"/>
              <a:t>antidumpingová, subvenční a ochranná opatření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b="1" dirty="0" smtClean="0"/>
              <a:t>technická standardizace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b="1" dirty="0" smtClean="0"/>
              <a:t>sanitární a fytosanitární opatření</a:t>
            </a:r>
          </a:p>
          <a:p>
            <a:pPr lvl="1" hangingPunct="0">
              <a:buFont typeface="Wingdings" pitchFamily="2" charset="2"/>
              <a:buChar char="Ø"/>
            </a:pPr>
            <a:r>
              <a:rPr lang="cs-CZ" b="1" dirty="0" smtClean="0"/>
              <a:t>opatření na ochranu práv k duševnímu vlastnictví související s obchodem</a:t>
            </a:r>
          </a:p>
          <a:p>
            <a:pPr marL="0" indent="0" hangingPunct="0">
              <a:buNone/>
            </a:pPr>
            <a:endParaRPr lang="cs-CZ" sz="1600" b="1" dirty="0" smtClean="0"/>
          </a:p>
          <a:p>
            <a:pPr marL="0" indent="0" hangingPunc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Závazky společné pro všechny typy opatření:</a:t>
            </a:r>
          </a:p>
          <a:p>
            <a:pPr hangingPunct="0">
              <a:buFont typeface="Wingdings" pitchFamily="2" charset="2"/>
              <a:buChar char="§"/>
            </a:pPr>
            <a:r>
              <a:rPr lang="cs-CZ" sz="1600" b="1" dirty="0" smtClean="0"/>
              <a:t>zajištění slučitelnosti s ustanoveními odpovídajících Dohod WTO</a:t>
            </a:r>
          </a:p>
          <a:p>
            <a:pPr hangingPunct="0">
              <a:buFont typeface="Wingdings" pitchFamily="2" charset="2"/>
              <a:buChar char="§"/>
            </a:pPr>
            <a:r>
              <a:rPr lang="cs-CZ" sz="1600" b="1" dirty="0" smtClean="0"/>
              <a:t>využití mezinárodních standardů při tvorbě domácích norem</a:t>
            </a:r>
          </a:p>
          <a:p>
            <a:pPr hangingPunct="0">
              <a:buFont typeface="Wingdings" pitchFamily="2" charset="2"/>
              <a:buChar char="§"/>
            </a:pPr>
            <a:r>
              <a:rPr lang="cs-CZ" sz="1600" b="1" dirty="0" smtClean="0"/>
              <a:t>aplikace standardů mezinárodních organizací a smluv</a:t>
            </a:r>
          </a:p>
          <a:p>
            <a:pPr hangingPunct="0">
              <a:buFont typeface="Wingdings" pitchFamily="2" charset="2"/>
              <a:buChar char="§"/>
            </a:pPr>
            <a:endParaRPr 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40415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ČESKÉ VÝVOZY DO RUSKA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 anchor="ctr">
            <a:normAutofit fontScale="85000" lnSpcReduction="10000"/>
          </a:bodyPr>
          <a:lstStyle/>
          <a:p>
            <a:pPr marL="0" indent="0" hangingPunct="0">
              <a:buNone/>
            </a:pPr>
            <a:endParaRPr lang="cs-CZ" b="1" dirty="0" smtClean="0"/>
          </a:p>
          <a:p>
            <a:pPr marL="0" indent="0" hangingPunct="0">
              <a:buNone/>
            </a:pPr>
            <a:r>
              <a:rPr lang="cs-CZ" sz="2300" b="1" dirty="0" smtClean="0"/>
              <a:t>Konkrétní příklady závazků ve vybraných oblastech</a:t>
            </a:r>
          </a:p>
          <a:p>
            <a:pPr marL="0" indent="0" hangingPunct="0">
              <a:buNone/>
            </a:pPr>
            <a:endParaRPr lang="cs-CZ" sz="1900" b="1" dirty="0" smtClean="0"/>
          </a:p>
          <a:p>
            <a:pPr marL="0" indent="0" hangingPunct="0">
              <a:buNone/>
            </a:pPr>
            <a:r>
              <a:rPr lang="cs-CZ" b="1" dirty="0">
                <a:solidFill>
                  <a:srgbClr val="FF0000"/>
                </a:solidFill>
              </a:rPr>
              <a:t>Sanitární a fytosanitární opatření</a:t>
            </a:r>
            <a:endParaRPr lang="cs-CZ" dirty="0">
              <a:solidFill>
                <a:srgbClr val="FF0000"/>
              </a:solidFill>
            </a:endParaRPr>
          </a:p>
          <a:p>
            <a:pPr lvl="0" hangingPunct="0">
              <a:buFont typeface="Wingdings" pitchFamily="2" charset="2"/>
              <a:buChar char="§"/>
            </a:pPr>
            <a:r>
              <a:rPr lang="cs-CZ" dirty="0"/>
              <a:t>vytvoření jediného vnitrostátního akreditačního orgánu nejpozději do 30. června 2012</a:t>
            </a:r>
          </a:p>
          <a:p>
            <a:pPr marL="0" lv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b="1" dirty="0">
                <a:solidFill>
                  <a:srgbClr val="FF0000"/>
                </a:solidFill>
              </a:rPr>
              <a:t>Technické překážky obchodu</a:t>
            </a:r>
            <a:endParaRPr lang="cs-CZ" dirty="0">
              <a:solidFill>
                <a:srgbClr val="FF0000"/>
              </a:solidFill>
            </a:endParaRPr>
          </a:p>
          <a:p>
            <a:pPr lvl="0" hangingPunct="0">
              <a:buFont typeface="Wingdings" pitchFamily="2" charset="2"/>
              <a:buChar char="§"/>
            </a:pPr>
            <a:r>
              <a:rPr lang="cs-CZ" dirty="0"/>
              <a:t>pravidelný přezkum seznamů výrobků podléhajících povinné certifikaci a prohlášení o </a:t>
            </a:r>
            <a:r>
              <a:rPr lang="cs-CZ" dirty="0" smtClean="0"/>
              <a:t>shodě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Práva </a:t>
            </a:r>
            <a:r>
              <a:rPr lang="cs-CZ" b="1" dirty="0">
                <a:solidFill>
                  <a:srgbClr val="FF0000"/>
                </a:solidFill>
              </a:rPr>
              <a:t>k duševnímu vlastnictví</a:t>
            </a:r>
            <a:endParaRPr lang="cs-CZ" dirty="0">
              <a:solidFill>
                <a:srgbClr val="FF0000"/>
              </a:solidFill>
            </a:endParaRPr>
          </a:p>
          <a:p>
            <a:pPr lvl="0" hangingPunct="0">
              <a:buFont typeface="Wingdings" pitchFamily="2" charset="2"/>
              <a:buChar char="§"/>
            </a:pPr>
            <a:r>
              <a:rPr lang="cs-CZ" dirty="0" smtClean="0"/>
              <a:t>opatření </a:t>
            </a:r>
            <a:r>
              <a:rPr lang="cs-CZ" dirty="0"/>
              <a:t>proti provozu webových stránek/serverů, které podporují nelegální šíření obsahu chráněného autorským právem nebo </a:t>
            </a:r>
            <a:r>
              <a:rPr lang="cs-CZ" dirty="0" smtClean="0"/>
              <a:t>souvisejících práv</a:t>
            </a:r>
          </a:p>
          <a:p>
            <a:pPr marL="0" lvl="0" indent="0" hangingPunc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Investiční </a:t>
            </a:r>
            <a:r>
              <a:rPr lang="cs-CZ" b="1" dirty="0">
                <a:solidFill>
                  <a:srgbClr val="FF0000"/>
                </a:solidFill>
              </a:rPr>
              <a:t>opatření </a:t>
            </a:r>
            <a:endParaRPr lang="cs-CZ" dirty="0">
              <a:solidFill>
                <a:srgbClr val="FF0000"/>
              </a:solidFill>
            </a:endParaRPr>
          </a:p>
          <a:p>
            <a:pPr lvl="0" hangingPunct="0">
              <a:buFont typeface="Wingdings" pitchFamily="2" charset="2"/>
              <a:buChar char="§"/>
            </a:pPr>
            <a:r>
              <a:rPr lang="cs-CZ" dirty="0" smtClean="0"/>
              <a:t>výjimka</a:t>
            </a:r>
            <a:r>
              <a:rPr lang="cs-CZ" dirty="0"/>
              <a:t>: investiční programy v automobilovém průmyslu – poskytnuto přechodné období na jejich ukončení do 1. července 2018</a:t>
            </a:r>
          </a:p>
          <a:p>
            <a:pPr lvl="0" hangingPunct="0">
              <a:buFont typeface="Wingdings" pitchFamily="2" charset="2"/>
              <a:buChar char="§"/>
            </a:pPr>
            <a:r>
              <a:rPr lang="cs-CZ" dirty="0"/>
              <a:t>stop stav na uzavírání nových dohod o investičních opatřeních nekonzistentních s pravidly WTO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91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ČESKÉ VÝVOZY DO RUSKA – obchod se službami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44499" y="815975"/>
            <a:ext cx="8256588" cy="4838700"/>
          </a:xfrm>
        </p:spPr>
        <p:txBody>
          <a:bodyPr>
            <a:normAutofit/>
          </a:bodyPr>
          <a:lstStyle/>
          <a:p>
            <a:pPr hangingPunct="0">
              <a:buFont typeface="Wingdings" pitchFamily="2" charset="2"/>
              <a:buChar char="Ø"/>
            </a:pPr>
            <a:endParaRPr lang="cs-CZ" sz="1500" dirty="0" smtClean="0"/>
          </a:p>
          <a:p>
            <a:pPr hangingPunct="0">
              <a:buFont typeface="Wingdings" pitchFamily="2" charset="2"/>
              <a:buChar char="Ø"/>
            </a:pPr>
            <a:r>
              <a:rPr lang="cs-CZ" sz="1500" dirty="0" smtClean="0"/>
              <a:t>otevření </a:t>
            </a:r>
            <a:r>
              <a:rPr lang="cs-CZ" sz="1500" dirty="0"/>
              <a:t>ruského trhu se službami nabídne nové příležitosti pro české firmy </a:t>
            </a:r>
          </a:p>
          <a:p>
            <a:pPr hangingPunct="0">
              <a:buFont typeface="Wingdings" pitchFamily="2" charset="2"/>
              <a:buChar char="Ø"/>
            </a:pPr>
            <a:r>
              <a:rPr lang="cs-CZ" sz="1500" dirty="0"/>
              <a:t>Rusko se celkem zavázalo v 11 sektorech a 116 </a:t>
            </a:r>
            <a:r>
              <a:rPr lang="cs-CZ" sz="1500" dirty="0" err="1"/>
              <a:t>podsektorech</a:t>
            </a:r>
            <a:r>
              <a:rPr lang="cs-CZ" sz="1500" dirty="0"/>
              <a:t> </a:t>
            </a:r>
            <a:r>
              <a:rPr lang="cs-CZ" sz="1500" dirty="0" smtClean="0"/>
              <a:t>služeb (včetně oblasti cestovního ruchu, stavebnictví a dopravy) </a:t>
            </a:r>
          </a:p>
          <a:p>
            <a:pPr hangingPunct="0">
              <a:buFont typeface="Wingdings" pitchFamily="2" charset="2"/>
              <a:buChar char="Ø"/>
            </a:pPr>
            <a:r>
              <a:rPr lang="cs-CZ" sz="1500" dirty="0" smtClean="0"/>
              <a:t>vzájemná </a:t>
            </a:r>
            <a:r>
              <a:rPr lang="cs-CZ" sz="1500" dirty="0"/>
              <a:t>obchodní bilance r. 2011: vývoz 10 628 mil. </a:t>
            </a:r>
            <a:r>
              <a:rPr lang="cs-CZ" sz="1500" dirty="0" smtClean="0"/>
              <a:t>CZK</a:t>
            </a:r>
          </a:p>
          <a:p>
            <a:pPr marL="0" indent="0" hangingPunct="0">
              <a:buNone/>
            </a:pPr>
            <a:r>
              <a:rPr lang="cs-CZ" sz="1500" dirty="0" smtClean="0"/>
              <a:t>                                                                 dovoz </a:t>
            </a:r>
            <a:r>
              <a:rPr lang="cs-CZ" sz="1500" dirty="0"/>
              <a:t>13 534 mil. CZK</a:t>
            </a:r>
          </a:p>
          <a:p>
            <a:pPr hangingPunct="0">
              <a:buFont typeface="Wingdings" pitchFamily="2" charset="2"/>
              <a:buChar char="Ø"/>
            </a:pPr>
            <a:endParaRPr lang="cs-CZ" dirty="0" smtClean="0"/>
          </a:p>
          <a:p>
            <a:pPr marL="0" indent="0" hangingPunct="0">
              <a:buNone/>
            </a:pPr>
            <a:endParaRPr lang="cs-CZ" dirty="0"/>
          </a:p>
          <a:p>
            <a:pPr marL="0" indent="0" algn="ctr" hangingPunct="0">
              <a:buNone/>
            </a:pPr>
            <a:r>
              <a:rPr lang="cs-CZ" dirty="0" smtClean="0"/>
              <a:t>         </a:t>
            </a: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995265946"/>
              </p:ext>
            </p:extLst>
          </p:nvPr>
        </p:nvGraphicFramePr>
        <p:xfrm>
          <a:off x="525983" y="2694648"/>
          <a:ext cx="7841182" cy="3374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6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ředloha V2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1110</Words>
  <Application>Microsoft Office PowerPoint</Application>
  <PresentationFormat>Předvádění na obrazovce (4:3)</PresentationFormat>
  <Paragraphs>202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Předloha V1</vt:lpstr>
      <vt:lpstr>Předloha V2</vt:lpstr>
      <vt:lpstr>RUSKO – NOVÝ ČLEN WTO</vt:lpstr>
      <vt:lpstr>VSTUP RUSKA DO WTO</vt:lpstr>
      <vt:lpstr>PŘÍNOSY PRO ČESKÉ PODNIKATELE</vt:lpstr>
      <vt:lpstr> ČESKÉ DOVOZY Z RUSKA</vt:lpstr>
      <vt:lpstr>ČESKÉ VÝVOZY DO RUSKA - obchod se zbožím </vt:lpstr>
      <vt:lpstr>ČESKÉ VÝVOZY DO RUSKA – obchod se zbožím</vt:lpstr>
      <vt:lpstr>ČESKÉ VÝVOZY DO RUSKA – obchod se zbožím</vt:lpstr>
      <vt:lpstr>ČESKÉ VÝVOZY DO RUSKA</vt:lpstr>
      <vt:lpstr>ČESKÉ VÝVOZY DO RUSKA – obchod se službami</vt:lpstr>
      <vt:lpstr>ČESKÉ VÝVOZY DO RUSKA – obchod se službami</vt:lpstr>
      <vt:lpstr>PRAKTICKÉ PŘÍKLADY CHOVÁNÍ RF TĚSNĚ PŘED VSTUPEM </vt:lpstr>
      <vt:lpstr>IMPLEMENTACE ZÁVAZKŮ </vt:lpstr>
      <vt:lpstr>Prezentace aplikace PowerPoint</vt:lpstr>
    </vt:vector>
  </TitlesOfParts>
  <Company>S-Comp Centre CZ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MRa</dc:creator>
  <cp:lastModifiedBy>Jeníková Milena</cp:lastModifiedBy>
  <cp:revision>174</cp:revision>
  <cp:lastPrinted>2012-04-19T11:20:39Z</cp:lastPrinted>
  <dcterms:created xsi:type="dcterms:W3CDTF">2011-09-02T15:27:11Z</dcterms:created>
  <dcterms:modified xsi:type="dcterms:W3CDTF">2012-04-20T06:49:31Z</dcterms:modified>
</cp:coreProperties>
</file>