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21"/>
  </p:notesMasterIdLst>
  <p:sldIdLst>
    <p:sldId id="322" r:id="rId6"/>
    <p:sldId id="404" r:id="rId7"/>
    <p:sldId id="437" r:id="rId8"/>
    <p:sldId id="438" r:id="rId9"/>
    <p:sldId id="461" r:id="rId10"/>
    <p:sldId id="464" r:id="rId11"/>
    <p:sldId id="458" r:id="rId12"/>
    <p:sldId id="459" r:id="rId13"/>
    <p:sldId id="439" r:id="rId14"/>
    <p:sldId id="466" r:id="rId15"/>
    <p:sldId id="440" r:id="rId16"/>
    <p:sldId id="457" r:id="rId17"/>
    <p:sldId id="330" r:id="rId18"/>
    <p:sldId id="329" r:id="rId19"/>
    <p:sldId id="321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08.06.2026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9AC9C-B931-F834-DD2D-D0B2C9A82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3D97E8-27C0-DAB1-6D89-57F9DE3FA2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045EA51-39CB-80F9-7032-5869CC3EB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15F465-C67A-5FC7-AD60-262E8845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088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Metoda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sběru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dat</a:t>
            </a:r>
            <a:r>
              <a:rPr lang="en-US" dirty="0">
                <a:latin typeface="Arial"/>
                <a:cs typeface="Arial"/>
              </a:rPr>
              <a:t>: CAWI, online </a:t>
            </a:r>
            <a:r>
              <a:rPr lang="en-US" dirty="0" err="1">
                <a:latin typeface="Arial"/>
                <a:cs typeface="Arial"/>
              </a:rPr>
              <a:t>dotazování</a:t>
            </a:r>
            <a:endParaRPr lang="en-US" dirty="0" err="1">
              <a:solidFill>
                <a:srgbClr val="444444"/>
              </a:solidFill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Vzorek</a:t>
            </a:r>
            <a:r>
              <a:rPr lang="en-US" dirty="0">
                <a:latin typeface="Arial"/>
                <a:cs typeface="Arial"/>
              </a:rPr>
              <a:t> = 1 000 </a:t>
            </a:r>
            <a:r>
              <a:rPr lang="en-US" dirty="0" err="1">
                <a:latin typeface="Arial"/>
                <a:cs typeface="Arial"/>
              </a:rPr>
              <a:t>respondentů</a:t>
            </a:r>
            <a:endParaRPr lang="en-US" dirty="0" err="1">
              <a:solidFill>
                <a:srgbClr val="444444"/>
              </a:solidFill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Území</a:t>
            </a:r>
            <a:r>
              <a:rPr lang="en-US" dirty="0">
                <a:latin typeface="Arial"/>
                <a:cs typeface="Arial"/>
              </a:rPr>
              <a:t>: </a:t>
            </a:r>
            <a:r>
              <a:rPr lang="en-US" dirty="0" err="1">
                <a:latin typeface="Arial"/>
                <a:cs typeface="Arial"/>
              </a:rPr>
              <a:t>celá</a:t>
            </a:r>
            <a:r>
              <a:rPr lang="en-US" dirty="0">
                <a:latin typeface="Arial"/>
                <a:cs typeface="Arial"/>
              </a:rPr>
              <a:t> ČR</a:t>
            </a:r>
            <a:endParaRPr lang="en-US" dirty="0">
              <a:solidFill>
                <a:srgbClr val="444444"/>
              </a:solidFill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Cílová </a:t>
            </a:r>
            <a:r>
              <a:rPr lang="en-US" dirty="0" err="1">
                <a:latin typeface="Arial"/>
                <a:cs typeface="Arial"/>
              </a:rPr>
              <a:t>skupina</a:t>
            </a:r>
            <a:r>
              <a:rPr lang="en-US" dirty="0">
                <a:latin typeface="Arial"/>
                <a:cs typeface="Arial"/>
              </a:rPr>
              <a:t>: </a:t>
            </a:r>
            <a:r>
              <a:rPr lang="en-US" dirty="0" err="1">
                <a:latin typeface="Arial"/>
                <a:cs typeface="Arial"/>
              </a:rPr>
              <a:t>reprezentativní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dospělá</a:t>
            </a:r>
            <a:r>
              <a:rPr lang="en-US" dirty="0">
                <a:latin typeface="Arial"/>
                <a:cs typeface="Arial"/>
              </a:rPr>
              <a:t> populace ČR</a:t>
            </a:r>
          </a:p>
          <a:p>
            <a:r>
              <a:rPr lang="en-US" dirty="0" err="1"/>
              <a:t>Termín</a:t>
            </a:r>
            <a:r>
              <a:rPr lang="en-US" dirty="0"/>
              <a:t> </a:t>
            </a:r>
            <a:r>
              <a:rPr lang="en-US" dirty="0" err="1"/>
              <a:t>sběru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: 4.–9. 5.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43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Dovolenou</a:t>
            </a:r>
            <a:r>
              <a:rPr lang="en-US" dirty="0">
                <a:latin typeface="Arial"/>
                <a:cs typeface="Arial"/>
              </a:rPr>
              <a:t> v ČR </a:t>
            </a:r>
            <a:r>
              <a:rPr lang="en-US" dirty="0" err="1">
                <a:latin typeface="Arial"/>
                <a:cs typeface="Arial"/>
              </a:rPr>
              <a:t>plánuje</a:t>
            </a:r>
            <a:r>
              <a:rPr lang="en-US" dirty="0">
                <a:latin typeface="Arial"/>
                <a:cs typeface="Arial"/>
              </a:rPr>
              <a:t> 77 % </a:t>
            </a:r>
            <a:r>
              <a:rPr lang="en-US" dirty="0" err="1">
                <a:latin typeface="Arial"/>
                <a:cs typeface="Arial"/>
              </a:rPr>
              <a:t>dotázaných</a:t>
            </a:r>
            <a:r>
              <a:rPr lang="en-US" dirty="0">
                <a:latin typeface="Arial"/>
                <a:cs typeface="Arial"/>
              </a:rPr>
              <a:t> (</a:t>
            </a:r>
            <a:r>
              <a:rPr lang="en-US" dirty="0" err="1">
                <a:latin typeface="Arial"/>
                <a:cs typeface="Arial"/>
              </a:rPr>
              <a:t>nárůst</a:t>
            </a:r>
            <a:r>
              <a:rPr lang="en-US" dirty="0">
                <a:latin typeface="Arial"/>
                <a:cs typeface="Arial"/>
              </a:rPr>
              <a:t> o 12 p. b. </a:t>
            </a:r>
            <a:r>
              <a:rPr lang="en-US" dirty="0" err="1">
                <a:latin typeface="Arial"/>
                <a:cs typeface="Arial"/>
              </a:rPr>
              <a:t>oproti</a:t>
            </a:r>
            <a:r>
              <a:rPr lang="en-US" dirty="0">
                <a:latin typeface="Arial"/>
                <a:cs typeface="Arial"/>
              </a:rPr>
              <a:t> 2025)</a:t>
            </a:r>
          </a:p>
          <a:p>
            <a:r>
              <a:rPr lang="en-US" dirty="0">
                <a:latin typeface="Arial"/>
                <a:cs typeface="Arial"/>
              </a:rPr>
              <a:t>Charakter </a:t>
            </a:r>
            <a:r>
              <a:rPr lang="en-US" dirty="0" err="1">
                <a:latin typeface="Arial"/>
                <a:cs typeface="Arial"/>
              </a:rPr>
              <a:t>dovolené</a:t>
            </a:r>
            <a:r>
              <a:rPr lang="en-US" dirty="0">
                <a:latin typeface="Arial"/>
                <a:cs typeface="Arial"/>
              </a:rPr>
              <a:t>: </a:t>
            </a:r>
            <a:r>
              <a:rPr lang="en-US" dirty="0" err="1">
                <a:latin typeface="Arial"/>
                <a:cs typeface="Arial"/>
              </a:rPr>
              <a:t>nejčastěji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odpočinková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dovolená</a:t>
            </a:r>
            <a:r>
              <a:rPr lang="en-US" dirty="0">
                <a:latin typeface="Arial"/>
                <a:cs typeface="Arial"/>
              </a:rPr>
              <a:t> s </a:t>
            </a:r>
            <a:r>
              <a:rPr lang="en-US" dirty="0" err="1">
                <a:latin typeface="Arial"/>
                <a:cs typeface="Arial"/>
              </a:rPr>
              <a:t>lehčími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sportovními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aktivitami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aktivity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pěší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turistika</a:t>
            </a:r>
            <a:r>
              <a:rPr lang="en-US" dirty="0">
                <a:latin typeface="Arial"/>
                <a:cs typeface="Arial"/>
              </a:rPr>
              <a:t> 78 %,</a:t>
            </a:r>
            <a:endParaRPr lang="en-US" dirty="0">
              <a:cs typeface="Arial" panose="020B0604020202020204" pitchFamily="34" charset="0"/>
            </a:endParaRP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lehčí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procházky</a:t>
            </a:r>
            <a:r>
              <a:rPr lang="en-US" dirty="0">
                <a:latin typeface="Arial"/>
                <a:cs typeface="Arial"/>
              </a:rPr>
              <a:t> 63 %, </a:t>
            </a:r>
            <a:endParaRPr lang="en-US">
              <a:cs typeface="Arial" panose="020B0604020202020204" pitchFamily="34" charset="0"/>
            </a:endParaRP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vodní</a:t>
            </a:r>
            <a:r>
              <a:rPr lang="en-US" dirty="0">
                <a:latin typeface="Arial"/>
                <a:cs typeface="Arial"/>
              </a:rPr>
              <a:t> sporty, </a:t>
            </a:r>
            <a:r>
              <a:rPr lang="en-US" dirty="0" err="1">
                <a:latin typeface="Arial"/>
                <a:cs typeface="Arial"/>
              </a:rPr>
              <a:t>koupaliště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aquaparky</a:t>
            </a:r>
            <a:r>
              <a:rPr lang="en-US" dirty="0">
                <a:latin typeface="Arial"/>
                <a:cs typeface="Arial"/>
              </a:rPr>
              <a:t> 39 %, </a:t>
            </a:r>
            <a:endParaRPr lang="en-US">
              <a:cs typeface="Arial" panose="020B0604020202020204" pitchFamily="34" charset="0"/>
            </a:endParaRP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kratší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cyklistické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výlety</a:t>
            </a:r>
            <a:r>
              <a:rPr lang="en-US" dirty="0">
                <a:latin typeface="Arial"/>
                <a:cs typeface="Arial"/>
              </a:rPr>
              <a:t> 33 %</a:t>
            </a:r>
            <a:endParaRPr lang="en-US">
              <a:cs typeface="Arial" panose="020B0604020202020204" pitchFamily="34" charset="0"/>
            </a:endParaRPr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typ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ubytování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penzion</a:t>
            </a:r>
            <a:r>
              <a:rPr lang="en-US" dirty="0">
                <a:latin typeface="Arial"/>
                <a:cs typeface="Arial"/>
              </a:rPr>
              <a:t> 50 %, 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Arial"/>
                <a:cs typeface="Arial"/>
              </a:rPr>
              <a:t>hotel </a:t>
            </a:r>
            <a:r>
              <a:rPr lang="en-US" dirty="0" err="1">
                <a:latin typeface="Arial"/>
                <a:cs typeface="Arial"/>
              </a:rPr>
              <a:t>nebo</a:t>
            </a:r>
            <a:r>
              <a:rPr lang="en-US" dirty="0">
                <a:latin typeface="Arial"/>
                <a:cs typeface="Arial"/>
              </a:rPr>
              <a:t> motel 3* a </a:t>
            </a:r>
            <a:r>
              <a:rPr lang="en-US" dirty="0" err="1">
                <a:latin typeface="Arial"/>
                <a:cs typeface="Arial"/>
              </a:rPr>
              <a:t>vyššího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standardu</a:t>
            </a:r>
            <a:r>
              <a:rPr lang="en-US" dirty="0">
                <a:latin typeface="Arial"/>
                <a:cs typeface="Arial"/>
              </a:rPr>
              <a:t> 41 %</a:t>
            </a:r>
            <a:endParaRPr lang="en-US" dirty="0"/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dopravní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prostředek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Arial"/>
                <a:cs typeface="Arial"/>
              </a:rPr>
              <a:t>auto/</a:t>
            </a:r>
            <a:r>
              <a:rPr lang="en-US" dirty="0" err="1">
                <a:latin typeface="Arial"/>
                <a:cs typeface="Arial"/>
              </a:rPr>
              <a:t>motorka</a:t>
            </a:r>
            <a:r>
              <a:rPr lang="en-US" dirty="0">
                <a:latin typeface="Arial"/>
                <a:cs typeface="Arial"/>
              </a:rPr>
              <a:t> 74 %,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vlak</a:t>
            </a:r>
            <a:r>
              <a:rPr lang="en-US" dirty="0">
                <a:latin typeface="Arial"/>
                <a:cs typeface="Arial"/>
              </a:rPr>
              <a:t> 19 %</a:t>
            </a:r>
            <a:endParaRPr lang="en-US"/>
          </a:p>
          <a:p>
            <a:endParaRPr lang="en-US" dirty="0">
              <a:latin typeface="Arial"/>
              <a:ea typeface="Calibri"/>
              <a:cs typeface="Arial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530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Dovolenou</a:t>
            </a:r>
            <a:r>
              <a:rPr lang="en-US" dirty="0">
                <a:latin typeface="Arial"/>
                <a:cs typeface="Arial"/>
              </a:rPr>
              <a:t> v </a:t>
            </a:r>
            <a:r>
              <a:rPr lang="en-US" dirty="0" err="1">
                <a:latin typeface="Arial"/>
                <a:cs typeface="Arial"/>
              </a:rPr>
              <a:t>zahraničí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plánuje</a:t>
            </a:r>
            <a:r>
              <a:rPr lang="en-US" dirty="0">
                <a:latin typeface="Arial"/>
                <a:cs typeface="Arial"/>
              </a:rPr>
              <a:t> 49 % </a:t>
            </a:r>
            <a:r>
              <a:rPr lang="en-US" dirty="0" err="1">
                <a:latin typeface="Arial"/>
                <a:cs typeface="Arial"/>
              </a:rPr>
              <a:t>dotázaných</a:t>
            </a:r>
            <a:r>
              <a:rPr lang="en-US" dirty="0">
                <a:latin typeface="Arial"/>
                <a:cs typeface="Arial"/>
              </a:rPr>
              <a:t> (</a:t>
            </a:r>
            <a:r>
              <a:rPr lang="en-US" dirty="0" err="1">
                <a:latin typeface="Arial"/>
                <a:cs typeface="Arial"/>
              </a:rPr>
              <a:t>pokles</a:t>
            </a:r>
            <a:r>
              <a:rPr lang="en-US" dirty="0">
                <a:latin typeface="Arial"/>
                <a:cs typeface="Arial"/>
              </a:rPr>
              <a:t> o 8 p. b. </a:t>
            </a:r>
            <a:r>
              <a:rPr lang="en-US" dirty="0" err="1">
                <a:latin typeface="Arial"/>
                <a:cs typeface="Arial"/>
              </a:rPr>
              <a:t>oproti</a:t>
            </a:r>
            <a:r>
              <a:rPr lang="en-US" dirty="0">
                <a:latin typeface="Arial"/>
                <a:cs typeface="Arial"/>
              </a:rPr>
              <a:t> 2025)</a:t>
            </a:r>
          </a:p>
          <a:p>
            <a:r>
              <a:rPr lang="en-US" dirty="0">
                <a:latin typeface="Arial"/>
                <a:cs typeface="Arial"/>
              </a:rPr>
              <a:t>Charakter </a:t>
            </a:r>
            <a:r>
              <a:rPr lang="en-US" dirty="0" err="1">
                <a:latin typeface="Arial"/>
                <a:cs typeface="Arial"/>
              </a:rPr>
              <a:t>dovolené</a:t>
            </a:r>
            <a:r>
              <a:rPr lang="en-US" dirty="0">
                <a:latin typeface="Arial"/>
                <a:cs typeface="Arial"/>
              </a:rPr>
              <a:t>: </a:t>
            </a:r>
            <a:r>
              <a:rPr lang="en-US" dirty="0" err="1">
                <a:latin typeface="Arial"/>
                <a:cs typeface="Arial"/>
              </a:rPr>
              <a:t>nejčastěji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odpočinková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dovolená</a:t>
            </a:r>
            <a:r>
              <a:rPr lang="en-US" dirty="0">
                <a:latin typeface="Arial"/>
                <a:cs typeface="Arial"/>
              </a:rPr>
              <a:t> s </a:t>
            </a:r>
            <a:r>
              <a:rPr lang="en-US" dirty="0" err="1">
                <a:latin typeface="Arial"/>
                <a:cs typeface="Arial"/>
              </a:rPr>
              <a:t>lehčími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sportovními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aktivitami</a:t>
            </a:r>
            <a:endParaRPr lang="en-US"/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aktivity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lehčí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procházky</a:t>
            </a:r>
            <a:r>
              <a:rPr lang="en-US" dirty="0">
                <a:latin typeface="Arial"/>
                <a:cs typeface="Arial"/>
              </a:rPr>
              <a:t> 62 %,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pěší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turistika</a:t>
            </a:r>
            <a:r>
              <a:rPr lang="en-US" dirty="0">
                <a:latin typeface="Arial"/>
                <a:cs typeface="Arial"/>
              </a:rPr>
              <a:t> 60 %, </a:t>
            </a:r>
            <a:endParaRPr lang="en-US" dirty="0">
              <a:cs typeface="Arial" panose="020B0604020202020204" pitchFamily="34" charset="0"/>
            </a:endParaRP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vodní</a:t>
            </a:r>
            <a:r>
              <a:rPr lang="en-US" dirty="0">
                <a:latin typeface="Arial"/>
                <a:cs typeface="Arial"/>
              </a:rPr>
              <a:t> sporty, </a:t>
            </a:r>
            <a:r>
              <a:rPr lang="en-US" dirty="0" err="1">
                <a:latin typeface="Arial"/>
                <a:cs typeface="Arial"/>
              </a:rPr>
              <a:t>koupaliště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aquaparky</a:t>
            </a:r>
            <a:r>
              <a:rPr lang="en-US" dirty="0">
                <a:latin typeface="Arial"/>
                <a:cs typeface="Arial"/>
              </a:rPr>
              <a:t> 49 %, </a:t>
            </a:r>
            <a:endParaRPr lang="en-US" dirty="0">
              <a:cs typeface="Arial"/>
            </a:endParaRP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kratší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cyklistické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výlety</a:t>
            </a:r>
            <a:r>
              <a:rPr lang="en-US" dirty="0">
                <a:latin typeface="Arial"/>
                <a:cs typeface="Arial"/>
              </a:rPr>
              <a:t> 15 %</a:t>
            </a:r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typ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ubytování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Arial"/>
                <a:cs typeface="Arial"/>
              </a:rPr>
              <a:t>hotel </a:t>
            </a:r>
            <a:r>
              <a:rPr lang="en-US" dirty="0" err="1">
                <a:latin typeface="Arial"/>
                <a:cs typeface="Arial"/>
              </a:rPr>
              <a:t>nebo</a:t>
            </a:r>
            <a:r>
              <a:rPr lang="en-US" dirty="0">
                <a:latin typeface="Arial"/>
                <a:cs typeface="Arial"/>
              </a:rPr>
              <a:t> motel 3* a </a:t>
            </a:r>
            <a:r>
              <a:rPr lang="en-US" dirty="0" err="1">
                <a:latin typeface="Arial"/>
                <a:cs typeface="Arial"/>
              </a:rPr>
              <a:t>vyššího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standardu</a:t>
            </a:r>
            <a:r>
              <a:rPr lang="en-US" dirty="0">
                <a:latin typeface="Arial"/>
                <a:cs typeface="Arial"/>
              </a:rPr>
              <a:t> 58 %,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penzion</a:t>
            </a:r>
            <a:r>
              <a:rPr lang="en-US" dirty="0">
                <a:latin typeface="Arial"/>
                <a:cs typeface="Arial"/>
              </a:rPr>
              <a:t> 23 %</a:t>
            </a:r>
            <a:endParaRPr lang="en-US"/>
          </a:p>
          <a:p>
            <a:r>
              <a:rPr lang="en-US" dirty="0" err="1">
                <a:latin typeface="Arial"/>
                <a:cs typeface="Arial"/>
              </a:rPr>
              <a:t>Nejčastější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dopravní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prostředek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marL="171450" indent="-171450">
              <a:buFont typeface="Calibri"/>
              <a:buChar char="-"/>
            </a:pPr>
            <a:r>
              <a:rPr lang="en-US" dirty="0" err="1">
                <a:latin typeface="Arial"/>
                <a:cs typeface="Arial"/>
              </a:rPr>
              <a:t>letadlo</a:t>
            </a:r>
            <a:r>
              <a:rPr lang="en-US" dirty="0">
                <a:latin typeface="Arial"/>
                <a:cs typeface="Arial"/>
              </a:rPr>
              <a:t> 50 %, </a:t>
            </a: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Arial"/>
                <a:cs typeface="Arial"/>
              </a:rPr>
              <a:t>auto/</a:t>
            </a:r>
            <a:r>
              <a:rPr lang="en-US" dirty="0" err="1">
                <a:latin typeface="Arial"/>
                <a:cs typeface="Arial"/>
              </a:rPr>
              <a:t>motorka</a:t>
            </a:r>
            <a:r>
              <a:rPr lang="en-US" dirty="0">
                <a:latin typeface="Arial"/>
                <a:cs typeface="Arial"/>
              </a:rPr>
              <a:t> 34 %</a:t>
            </a:r>
            <a:endParaRPr lang="en-US"/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12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/>
              <a:buChar char="§"/>
            </a:pPr>
            <a:r>
              <a:rPr lang="cs-CZ"/>
              <a:t>Přestože situace na Blízkém východě přináší do cestovního ruchu určitou míru nejistoty, globálně zůstává tento sektor velmi odolný. Ostatně podle dat vzrostl počet mezinárodních turistických cest v prvním čtvrtletí letošního roku o 2 %.</a:t>
            </a:r>
            <a:endParaRPr lang="en-US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r>
              <a:rPr lang="cs-CZ"/>
              <a:t>Konflikt se promítá především do letecké dopravy, to znamená, že ovlivňuje některé letecké trasy a zvyšuje náklady na dopravu včetně cen leteckého paliva, což může letos znamenat mírné zdražení cestování.</a:t>
            </a:r>
            <a:endParaRPr lang="cs-CZ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r>
              <a:rPr lang="cs-CZ"/>
              <a:t>Pro české cestovatele ale v tuto chvíli nepředpokládáme zásadní dopad na letní sezónu. Vidíme spíše změnu cestovatelských preferencí než omezení samotného cestování.</a:t>
            </a:r>
            <a:endParaRPr lang="cs-CZ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r>
              <a:rPr lang="cs-CZ"/>
              <a:t>Bezpečnost a jistota při cestování hrají stále větší roli a část poptávky se přesouvá k bližším a bezpečnějším destinacím. Tento trend posiluje atraktivitu Evropy jako destinace pro letní dovolenou.</a:t>
            </a:r>
            <a:endParaRPr lang="cs-CZ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r>
              <a:rPr lang="cs-CZ"/>
              <a:t>Česká republika i Evropa tak vstupují do letošní letní sezóny jako bezpečné, dostupné a atraktivní destinace. </a:t>
            </a:r>
            <a:endParaRPr lang="cs-CZ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r>
              <a:rPr lang="cs-CZ"/>
              <a:t>Současně doporučujeme všem českým cestovatelům sledovat aktuální cestovní doporučení MZV a při cestách do zahraničí využívat registraci v systému DROZD.</a:t>
            </a:r>
            <a:endParaRPr lang="cs-CZ">
              <a:cs typeface="Arial" panose="020B0604020202020204" pitchFamily="34" charset="0"/>
            </a:endParaRPr>
          </a:p>
          <a:p>
            <a:pPr marL="171450" indent="-171450">
              <a:buFont typeface="Wingdings"/>
              <a:buChar char="§"/>
            </a:pPr>
            <a:endParaRPr lang="cs-CZ">
              <a:cs typeface="Arial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610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>
                <a:latin typeface="Arial"/>
                <a:cs typeface="Arial"/>
              </a:rPr>
              <a:t>Je nutné si ověřit, zda subjekty, které nabízejí své služby na sociálních sítích, jsou pojištěny pro případ úpadku CK (stejně tak tak nejsou pojištěny spolky, sdružení, apod.) </a:t>
            </a:r>
            <a:endParaRPr lang="cs-CZ">
              <a:cs typeface="Arial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67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288C4D31-3818-C91C-120D-4CB29985D9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DA6-D629-44E6-B234-A73E9F4FF4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A60389E6-721D-E56F-59B1-B75533A6F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C63B8EDC-7F1F-3C09-E76A-D5B19D3D5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B90272BE-40A8-FF09-B72B-2D0BA2A4EF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tabLst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21" r:id="rId27"/>
    <p:sldLayoutId id="2147483719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mr.gov.cz/cs/ministerstvo/cestovni-ruch/seznam-cestovnich-kancelari" TargetMode="External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mr.gov.cz/cs/ministerstvo/cestovni-ruch/dovolena-2026" TargetMode="External"/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7775" y="2109600"/>
            <a:ext cx="6642225" cy="1916866"/>
          </a:xfrm>
        </p:spPr>
        <p:txBody>
          <a:bodyPr/>
          <a:lstStyle/>
          <a:p>
            <a:r>
              <a:rPr lang="cs-CZ"/>
              <a:t>Zahájení letní sezóny 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53050" y="4289274"/>
            <a:ext cx="6346950" cy="1916866"/>
          </a:xfrm>
        </p:spPr>
        <p:txBody>
          <a:bodyPr/>
          <a:lstStyle/>
          <a:p>
            <a:r>
              <a:rPr lang="cs-CZ"/>
              <a:t>Ministerstvo pro místní rozvoj ČR</a:t>
            </a:r>
          </a:p>
          <a:p>
            <a:r>
              <a:rPr lang="cs-CZ"/>
              <a:t>Mgr. Zuzana Mrázová, ministryně pro místní rozvoj</a:t>
            </a:r>
          </a:p>
          <a:p>
            <a:endParaRPr lang="cs-CZ"/>
          </a:p>
          <a:p>
            <a:r>
              <a:rPr lang="cs-CZ"/>
              <a:t>MZV,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>
                <a:latin typeface="Arial"/>
                <a:cs typeface="Arial"/>
              </a:rPr>
              <a:t>Datum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25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9F04E-5C04-6175-2C3C-2773B2980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5614A-4516-ADFE-2E36-C67BD7688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617415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WhatsApp skupina pro krizové situace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0554E-89FC-5804-51B6-CB5E13210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380" y="1234026"/>
            <a:ext cx="9899620" cy="5065803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359410" indent="-359410"/>
            <a:endParaRPr lang="cs-CZ" sz="2200">
              <a:latin typeface="Arial"/>
              <a:cs typeface="Arial"/>
            </a:endParaRPr>
          </a:p>
          <a:p>
            <a:pPr marL="359410" indent="-359410"/>
            <a:r>
              <a:rPr lang="cs-CZ" sz="2400">
                <a:latin typeface="Arial"/>
                <a:cs typeface="Arial"/>
              </a:rPr>
              <a:t>WhatsApp skupina pro řešení krizových situací českých občanů v zahraničí</a:t>
            </a:r>
            <a:endParaRPr lang="en-US" sz="2400"/>
          </a:p>
          <a:p>
            <a:pPr marL="359410" indent="-359410"/>
            <a:r>
              <a:rPr lang="cs-CZ" sz="2400">
                <a:latin typeface="Arial"/>
                <a:cs typeface="Arial"/>
              </a:rPr>
              <a:t>Zástupci MZV, MMR, ACK ČR, AČCKA, zástupci předních CK</a:t>
            </a:r>
          </a:p>
          <a:p>
            <a:pPr marL="359410" indent="-359410"/>
            <a:r>
              <a:rPr lang="cs-CZ" sz="2400">
                <a:solidFill>
                  <a:srgbClr val="545860"/>
                </a:solidFill>
                <a:latin typeface="Arial"/>
                <a:cs typeface="Arial"/>
              </a:rPr>
              <a:t>Koordinaci repatriačních letů - situace na Blízkém východě (březen 2026)</a:t>
            </a:r>
            <a:endParaRPr lang="cs-CZ" sz="2400" dirty="0">
              <a:solidFill>
                <a:srgbClr val="545860"/>
              </a:solidFill>
            </a:endParaRPr>
          </a:p>
          <a:p>
            <a:pPr marL="359410" indent="-359410">
              <a:spcBef>
                <a:spcPts val="900"/>
              </a:spcBef>
              <a:spcAft>
                <a:spcPts val="900"/>
              </a:spcAft>
              <a:buClr>
                <a:srgbClr val="00459B"/>
              </a:buClr>
            </a:pPr>
            <a:r>
              <a:rPr lang="cs-CZ" sz="2400">
                <a:solidFill>
                  <a:srgbClr val="545860"/>
                </a:solidFill>
                <a:latin typeface="Arial"/>
                <a:cs typeface="Arial"/>
              </a:rPr>
              <a:t>V souvislosti s vypuknutím íránské krize zrušily mnohé letecké společnosti veškeré lety do této oblasti</a:t>
            </a:r>
            <a:endParaRPr lang="en-US" sz="2400">
              <a:solidFill>
                <a:srgbClr val="545860"/>
              </a:solidFill>
              <a:latin typeface="Arial"/>
              <a:cs typeface="Arial"/>
            </a:endParaRPr>
          </a:p>
          <a:p>
            <a:pPr marL="359410" indent="-359410">
              <a:spcBef>
                <a:spcPts val="900"/>
              </a:spcBef>
              <a:spcAft>
                <a:spcPts val="900"/>
              </a:spcAft>
            </a:pPr>
            <a:r>
              <a:rPr lang="cs-CZ" sz="2400">
                <a:solidFill>
                  <a:srgbClr val="545860"/>
                </a:solidFill>
                <a:latin typeface="Arial"/>
                <a:cs typeface="Arial"/>
              </a:rPr>
              <a:t>V celé oblasti zůstala v provozu pouze letiště v Dubaji (omezený provoz), v Ománu, Jordánsku a Egyptu</a:t>
            </a:r>
            <a:endParaRPr lang="cs-CZ" sz="2400">
              <a:latin typeface="Arial"/>
              <a:cs typeface="Arial"/>
            </a:endParaRPr>
          </a:p>
          <a:p>
            <a:pPr marL="503555" indent="-503555"/>
            <a:endParaRPr lang="cs-CZ" sz="2400" dirty="0">
              <a:solidFill>
                <a:srgbClr val="545860"/>
              </a:solidFill>
            </a:endParaRPr>
          </a:p>
          <a:p>
            <a:pPr marL="0" indent="0">
              <a:buNone/>
            </a:pPr>
            <a:endParaRPr lang="cs-CZ" sz="3600" b="1">
              <a:solidFill>
                <a:srgbClr val="00459B"/>
              </a:solidFill>
              <a:highlight>
                <a:srgbClr val="F5F5F5"/>
              </a:highlight>
            </a:endParaRPr>
          </a:p>
          <a:p>
            <a:pPr marL="503555" indent="-503555"/>
            <a:endParaRPr lang="cs-CZ" sz="2800"/>
          </a:p>
          <a:p>
            <a:pPr marL="503555" indent="-503555"/>
            <a:endParaRPr lang="cs-CZ" sz="2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BFF02-309C-2A48-B462-7256A4C3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300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446312"/>
            <a:ext cx="9900000" cy="520960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Cestování s CK a průvodci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50839"/>
            <a:ext cx="10937785" cy="3850929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359410" indent="-359410">
              <a:buClr>
                <a:srgbClr val="00459B"/>
              </a:buClr>
            </a:pPr>
            <a:r>
              <a:rPr lang="cs-CZ" sz="2200" dirty="0">
                <a:latin typeface="Arial"/>
                <a:cs typeface="Arial"/>
              </a:rPr>
              <a:t>CK i CA mohou zájezdy prodávat</a:t>
            </a:r>
            <a:endParaRPr lang="cs-CZ" sz="2200" dirty="0"/>
          </a:p>
          <a:p>
            <a:pPr marL="359410" indent="-359410">
              <a:buClr>
                <a:srgbClr val="00459B"/>
              </a:buClr>
            </a:pPr>
            <a:r>
              <a:rPr lang="cs-CZ" sz="2200" b="1" dirty="0">
                <a:latin typeface="Arial"/>
                <a:cs typeface="Arial"/>
              </a:rPr>
              <a:t>Pouze </a:t>
            </a:r>
            <a:r>
              <a:rPr lang="cs-CZ" sz="2200" dirty="0">
                <a:latin typeface="Arial"/>
                <a:cs typeface="Arial"/>
              </a:rPr>
              <a:t>CK však může zájezdy pořádat</a:t>
            </a:r>
            <a:endParaRPr lang="cs-CZ" sz="2200" dirty="0"/>
          </a:p>
          <a:p>
            <a:pPr marL="359410" indent="-359410">
              <a:buClr>
                <a:srgbClr val="00459B"/>
              </a:buClr>
            </a:pPr>
            <a:r>
              <a:rPr lang="cs-CZ" sz="2200" dirty="0">
                <a:latin typeface="Arial"/>
                <a:cs typeface="Arial"/>
              </a:rPr>
              <a:t>CK: držitel koncese pro provozování živnosti "</a:t>
            </a:r>
            <a:r>
              <a:rPr lang="cs-CZ" sz="2200" i="1" dirty="0">
                <a:latin typeface="Arial"/>
                <a:cs typeface="Arial"/>
              </a:rPr>
              <a:t>Provozování CK"</a:t>
            </a:r>
          </a:p>
          <a:p>
            <a:pPr marL="359410" indent="-359410">
              <a:buClr>
                <a:srgbClr val="00459B"/>
              </a:buClr>
            </a:pPr>
            <a:r>
              <a:rPr lang="cs-CZ" sz="2200" dirty="0">
                <a:latin typeface="Arial"/>
                <a:cs typeface="Arial"/>
              </a:rPr>
              <a:t>České CK: zajištěny pro případ úpadku + 2. pilíř zajištění spotřebitele - Garanční fond CK</a:t>
            </a:r>
          </a:p>
          <a:p>
            <a:pPr marL="359410" indent="-359410"/>
            <a:r>
              <a:rPr lang="cs-CZ" sz="2200" b="1" dirty="0">
                <a:latin typeface="Arial"/>
                <a:cs typeface="Arial"/>
              </a:rPr>
              <a:t>Seznam cestovních kanceláří </a:t>
            </a:r>
            <a:r>
              <a:rPr lang="cs-CZ" sz="2200" dirty="0">
                <a:latin typeface="Arial"/>
                <a:cs typeface="Arial"/>
              </a:rPr>
              <a:t>splňující zákonné povinnosti je dostupný na:</a:t>
            </a:r>
          </a:p>
          <a:p>
            <a:pPr marL="0" indent="0">
              <a:buNone/>
            </a:pPr>
            <a:r>
              <a:rPr lang="cs-CZ" sz="2200" dirty="0">
                <a:latin typeface="Arial"/>
                <a:cs typeface="Arial"/>
                <a:hlinkClick r:id="rId2"/>
              </a:rPr>
              <a:t>https://mmr.gov.cz/cs/ministerstvo/cestovni-ruch/seznam-cestovnich-kancelari</a:t>
            </a:r>
            <a:r>
              <a:rPr lang="cs-CZ" sz="2200" i="1" dirty="0">
                <a:latin typeface="Arial"/>
                <a:cs typeface="Arial"/>
              </a:rPr>
              <a:t> (týdně aktualizován)</a:t>
            </a:r>
            <a:endParaRPr lang="cs-CZ" sz="2200" dirty="0">
              <a:latin typeface="Arial"/>
              <a:cs typeface="Arial"/>
            </a:endParaRPr>
          </a:p>
          <a:p>
            <a:pPr marL="359410" indent="-359410"/>
            <a:endParaRPr lang="cs-CZ" i="1" dirty="0"/>
          </a:p>
          <a:p>
            <a:pPr marL="359410" indent="-359410"/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210C3E-B1AC-12C2-B7AC-D5828BB7B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5200" y="4721571"/>
            <a:ext cx="2490108" cy="1578429"/>
          </a:xfrm>
          <a:prstGeom prst="rect">
            <a:avLst/>
          </a:prstGeom>
        </p:spPr>
      </p:pic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E1D718F5-DFA5-77A4-AA5A-2381689841AC}"/>
              </a:ext>
            </a:extLst>
          </p:cNvPr>
          <p:cNvSpPr txBox="1">
            <a:spLocks/>
          </p:cNvSpPr>
          <p:nvPr/>
        </p:nvSpPr>
        <p:spPr>
          <a:xfrm>
            <a:off x="381001" y="5107616"/>
            <a:ext cx="8232648" cy="932688"/>
          </a:xfrm>
          <a:prstGeom prst="rect">
            <a:avLst/>
          </a:prstGeom>
        </p:spPr>
        <p:txBody>
          <a:bodyPr vert="horz" lIns="0" tIns="0" rIns="0" bIns="0" numCol="1" spcCol="360000" rtlCol="0" anchor="t">
            <a:no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0400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2000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  <a:defRPr sz="18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3600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  <a:defRPr sz="18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200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sz="2200" dirty="0">
                <a:latin typeface="Arial"/>
                <a:cs typeface="Arial"/>
              </a:rPr>
              <a:t>Na své dovolené využijte služeb </a:t>
            </a:r>
            <a:r>
              <a:rPr lang="cs-CZ" sz="2200" b="1" dirty="0">
                <a:latin typeface="Arial"/>
                <a:cs typeface="Arial"/>
              </a:rPr>
              <a:t>průvodců – držitelé českého národního průkazu průvodce II. stupně </a:t>
            </a:r>
            <a:r>
              <a:rPr lang="cs-CZ" sz="2200" dirty="0">
                <a:latin typeface="Arial"/>
                <a:cs typeface="Arial"/>
              </a:rPr>
              <a:t>mají odbornou kvalifikaci</a:t>
            </a:r>
            <a:endParaRPr lang="cs-CZ" sz="2200" dirty="0"/>
          </a:p>
          <a:p>
            <a:pPr marL="359410" indent="-359410"/>
            <a:endParaRPr lang="cs-CZ" i="1" dirty="0"/>
          </a:p>
          <a:p>
            <a:pPr marL="359410" indent="-359410"/>
            <a:endParaRPr lang="cs-CZ" i="1" dirty="0"/>
          </a:p>
          <a:p>
            <a:pPr marL="0" indent="0">
              <a:buFont typeface="Wingdings" pitchFamily="2" charset="2"/>
              <a:buNone/>
            </a:pPr>
            <a:endParaRPr lang="cs-CZ" i="1" dirty="0"/>
          </a:p>
          <a:p>
            <a:pPr marL="0" indent="0">
              <a:buFont typeface="Wingdings" pitchFamily="2" charset="2"/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76017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E78D-63D0-0CB0-A0A9-9979D95E8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607769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Důležité informace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654D1-4316-C5C3-39AA-5E89935EC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30" y="1320836"/>
            <a:ext cx="10333670" cy="4754685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endParaRPr lang="en-US"/>
          </a:p>
          <a:p>
            <a:pPr marL="359410" indent="-359410"/>
            <a:endParaRPr lang="en-US">
              <a:latin typeface="Arial"/>
              <a:cs typeface="Arial"/>
            </a:endParaRPr>
          </a:p>
          <a:p>
            <a:pPr marL="359410" indent="-359410"/>
            <a:r>
              <a:rPr lang="en-US" sz="3200">
                <a:latin typeface="Arial"/>
                <a:cs typeface="Arial"/>
                <a:hlinkClick r:id="rId2"/>
              </a:rPr>
              <a:t>Ministerstvo pro místní rozvoj - Dovolená 2026</a:t>
            </a:r>
          </a:p>
          <a:p>
            <a:pPr marL="359410" indent="-359410"/>
            <a:endParaRPr lang="en-US" sz="3200">
              <a:latin typeface="Arial"/>
              <a:cs typeface="Arial"/>
            </a:endParaRPr>
          </a:p>
          <a:p>
            <a:pPr marL="359410" indent="-359410"/>
            <a:endParaRPr lang="cs-CZ" sz="1200" b="1">
              <a:solidFill>
                <a:srgbClr val="1A1F2A"/>
              </a:solidFill>
              <a:highlight>
                <a:srgbClr val="FFFFFF"/>
              </a:highlight>
              <a:latin typeface="Roboto"/>
              <a:ea typeface="Roboto"/>
              <a:cs typeface="Roboto"/>
            </a:endParaRPr>
          </a:p>
          <a:p>
            <a:pPr marL="359410" indent="-359410"/>
            <a:endParaRPr lang="cs-CZ" sz="1200" b="1">
              <a:solidFill>
                <a:srgbClr val="1A1F2A"/>
              </a:solidFill>
              <a:highlight>
                <a:srgbClr val="FFFFFF"/>
              </a:highlight>
              <a:latin typeface="Roboto"/>
              <a:ea typeface="Roboto"/>
              <a:cs typeface="Roboto"/>
            </a:endParaRPr>
          </a:p>
          <a:p>
            <a:pPr marL="359410" indent="-359410"/>
            <a:r>
              <a:rPr lang="cs-CZ" sz="2400" i="1">
                <a:solidFill>
                  <a:srgbClr val="1A1F2A"/>
                </a:solidFill>
                <a:highlight>
                  <a:srgbClr val="FFFFFF"/>
                </a:highlight>
                <a:latin typeface="Arial"/>
                <a:ea typeface="Roboto"/>
                <a:cs typeface="Arial"/>
              </a:rPr>
              <a:t>Pro sezónu letních dovolených MMR připravilo nejdůležitější body pro občany cestující do zahraničí. </a:t>
            </a:r>
          </a:p>
          <a:p>
            <a:pPr marL="0" indent="0">
              <a:buNone/>
            </a:pPr>
            <a:endParaRPr lang="en-US">
              <a:solidFill>
                <a:srgbClr val="1A1F2A"/>
              </a:solidFill>
              <a:highlight>
                <a:srgbClr val="FFFFFF"/>
              </a:highlight>
              <a:latin typeface="Arial"/>
              <a:ea typeface="Calibri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AF802-1CF9-CDBA-59AF-C4C9C2D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936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4B157-3B9B-69A5-715E-CC64AEE9D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307213"/>
            <a:ext cx="10800000" cy="567799"/>
          </a:xfrm>
        </p:spPr>
        <p:txBody>
          <a:bodyPr/>
          <a:lstStyle/>
          <a:p>
            <a:r>
              <a:rPr lang="cs-CZ"/>
              <a:t>Obezřetnost při výběru dovolené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473" y="1492328"/>
            <a:ext cx="11316527" cy="4906483"/>
          </a:xfrm>
        </p:spPr>
        <p:txBody>
          <a:bodyPr vert="horz" lIns="0" tIns="0" rIns="0" bIns="0" rtlCol="0" anchor="t">
            <a:normAutofit/>
          </a:bodyPr>
          <a:lstStyle/>
          <a:p>
            <a:pPr marL="503555" lvl="1" indent="-215900" algn="just"/>
            <a:r>
              <a:rPr lang="cs-CZ" sz="2800" b="1">
                <a:solidFill>
                  <a:srgbClr val="545860"/>
                </a:solidFill>
                <a:latin typeface="Arial"/>
                <a:cs typeface="Arial"/>
              </a:rPr>
              <a:t> Kupujte zájezdy pouze od ověřených subjektů.</a:t>
            </a:r>
            <a:endParaRPr lang="cs-CZ" sz="2800" b="1">
              <a:solidFill>
                <a:srgbClr val="545860"/>
              </a:solidFill>
            </a:endParaRPr>
          </a:p>
          <a:p>
            <a:pPr marL="503555" lvl="1" indent="-215900" algn="just"/>
            <a:endParaRPr lang="cs-CZ" sz="2800" b="1">
              <a:solidFill>
                <a:srgbClr val="545860"/>
              </a:solidFill>
              <a:latin typeface="Arial"/>
              <a:cs typeface="Arial"/>
            </a:endParaRPr>
          </a:p>
          <a:p>
            <a:pPr marL="503555" lvl="1" indent="-215900" algn="just"/>
            <a:r>
              <a:rPr lang="cs-CZ" sz="2800">
                <a:solidFill>
                  <a:srgbClr val="545860"/>
                </a:solidFill>
                <a:latin typeface="Arial"/>
                <a:cs typeface="Arial"/>
              </a:rPr>
              <a:t>Ověřte si, </a:t>
            </a:r>
            <a:r>
              <a:rPr lang="cs-CZ" sz="2800" b="1">
                <a:solidFill>
                  <a:srgbClr val="545860"/>
                </a:solidFill>
                <a:latin typeface="Arial"/>
                <a:cs typeface="Arial"/>
              </a:rPr>
              <a:t>kdo je skutečným pořadatelem zájezdu </a:t>
            </a:r>
            <a:r>
              <a:rPr lang="cs-CZ" sz="2800">
                <a:solidFill>
                  <a:srgbClr val="545860"/>
                </a:solidFill>
                <a:latin typeface="Arial"/>
                <a:cs typeface="Arial"/>
              </a:rPr>
              <a:t>- nemusí to   být ten, kdo vám zájezd prodává.</a:t>
            </a:r>
            <a:endParaRPr lang="cs-CZ" sz="2800">
              <a:solidFill>
                <a:srgbClr val="545860"/>
              </a:solidFill>
            </a:endParaRPr>
          </a:p>
          <a:p>
            <a:pPr marL="503555" lvl="1" indent="-215900" algn="just"/>
            <a:endParaRPr lang="cs-CZ" sz="2800">
              <a:solidFill>
                <a:srgbClr val="545860"/>
              </a:solidFill>
              <a:latin typeface="Arial"/>
              <a:cs typeface="Arial"/>
            </a:endParaRPr>
          </a:p>
          <a:p>
            <a:pPr marL="503555" lvl="1" indent="-215900" algn="just"/>
            <a:r>
              <a:rPr lang="cs-CZ" sz="2800">
                <a:solidFill>
                  <a:srgbClr val="545860"/>
                </a:solidFill>
                <a:latin typeface="Arial"/>
                <a:cs typeface="Arial"/>
              </a:rPr>
              <a:t>Zkontrolujte, </a:t>
            </a:r>
            <a:r>
              <a:rPr lang="cs-CZ" sz="2800" b="1">
                <a:solidFill>
                  <a:srgbClr val="545860"/>
                </a:solidFill>
                <a:latin typeface="Arial"/>
                <a:cs typeface="Arial"/>
              </a:rPr>
              <a:t>zda má cestovní kancelář platné zajištění pro případ úpadku</a:t>
            </a:r>
            <a:r>
              <a:rPr lang="cs-CZ" sz="2800">
                <a:solidFill>
                  <a:srgbClr val="545860"/>
                </a:solidFill>
                <a:latin typeface="Arial"/>
                <a:cs typeface="Arial"/>
              </a:rPr>
              <a:t> (</a:t>
            </a:r>
            <a:r>
              <a:rPr lang="cs-CZ" sz="2800" i="1">
                <a:solidFill>
                  <a:srgbClr val="545860"/>
                </a:solidFill>
                <a:latin typeface="Arial"/>
                <a:cs typeface="Arial"/>
              </a:rPr>
              <a:t>opětovně odkazujeme na </a:t>
            </a:r>
            <a:r>
              <a:rPr lang="cs-CZ" sz="2800" b="1" i="1">
                <a:solidFill>
                  <a:srgbClr val="545860"/>
                </a:solidFill>
                <a:latin typeface="Arial"/>
                <a:cs typeface="Arial"/>
              </a:rPr>
              <a:t>seznam CK</a:t>
            </a:r>
            <a:r>
              <a:rPr lang="cs-CZ" sz="2800" i="1">
                <a:solidFill>
                  <a:srgbClr val="545860"/>
                </a:solidFill>
                <a:latin typeface="Arial"/>
                <a:cs typeface="Arial"/>
              </a:rPr>
              <a:t> na webu MMR).</a:t>
            </a:r>
            <a:endParaRPr lang="cs-CZ" sz="2800" i="1">
              <a:solidFill>
                <a:srgbClr val="545860"/>
              </a:solidFill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0D2DFD-F201-DBDA-7106-8DCDFF951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072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539C9E56-F17E-F0DE-3ACC-6B44078753E3}"/>
              </a:ext>
            </a:extLst>
          </p:cNvPr>
          <p:cNvSpPr txBox="1">
            <a:spLocks/>
          </p:cNvSpPr>
          <p:nvPr/>
        </p:nvSpPr>
        <p:spPr>
          <a:xfrm>
            <a:off x="501396" y="238125"/>
            <a:ext cx="11394948" cy="92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AU" sz="40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0BE41B6A-A5FE-C9C2-A870-65AC60D64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18" y="204296"/>
            <a:ext cx="10716873" cy="827695"/>
          </a:xfrm>
        </p:spPr>
        <p:txBody>
          <a:bodyPr/>
          <a:lstStyle/>
          <a:p>
            <a:r>
              <a:rPr lang="cs-CZ"/>
              <a:t>Neoprávněné podnikání v cestovním ruchu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5AC4B5F6-FF28-9732-D04C-97DF45F2F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836" y="1159398"/>
            <a:ext cx="10884163" cy="5324978"/>
          </a:xfrm>
        </p:spPr>
        <p:txBody>
          <a:bodyPr vert="horz" lIns="0" tIns="0" rIns="0" bIns="0" rtlCol="0" anchor="t">
            <a:noAutofit/>
          </a:bodyPr>
          <a:lstStyle/>
          <a:p>
            <a:pPr marL="0" lvl="3" indent="0">
              <a:buNone/>
            </a:pPr>
            <a:endParaRPr lang="cs-CZ" sz="2400" b="1">
              <a:solidFill>
                <a:schemeClr val="tx2"/>
              </a:solidFill>
              <a:latin typeface="Arial"/>
              <a:cs typeface="Arial"/>
            </a:endParaRPr>
          </a:p>
          <a:p>
            <a:pPr marL="0" lvl="3" indent="0" algn="just">
              <a:buNone/>
            </a:pPr>
            <a:r>
              <a:rPr lang="cs-CZ" sz="2000" b="1">
                <a:solidFill>
                  <a:schemeClr val="tx2"/>
                </a:solidFill>
                <a:latin typeface="Arial"/>
                <a:cs typeface="Arial"/>
              </a:rPr>
              <a:t>P</a:t>
            </a:r>
            <a:r>
              <a:rPr lang="cs-CZ" sz="2200" b="1">
                <a:solidFill>
                  <a:schemeClr val="tx2"/>
                </a:solidFill>
                <a:latin typeface="Arial"/>
                <a:cs typeface="Arial"/>
              </a:rPr>
              <a:t>roblematické vymáhání spotřebitelských práv, chybějící ochrana pro případ úpadku pořadatele zájezdu:</a:t>
            </a:r>
            <a:endParaRPr lang="en-US" sz="2200">
              <a:solidFill>
                <a:schemeClr val="tx2"/>
              </a:solidFill>
            </a:endParaRPr>
          </a:p>
          <a:p>
            <a:pPr marL="0" lvl="3" indent="0">
              <a:buNone/>
            </a:pPr>
            <a:endParaRPr lang="cs-CZ" sz="2200" b="1" dirty="0">
              <a:solidFill>
                <a:schemeClr val="tx2"/>
              </a:solidFill>
              <a:latin typeface="Arial"/>
              <a:cs typeface="Arial"/>
            </a:endParaRPr>
          </a:p>
          <a:p>
            <a:pPr marL="1062355" lvl="3" indent="-342900" algn="just"/>
            <a:r>
              <a:rPr lang="cs-CZ" sz="2200" b="1">
                <a:solidFill>
                  <a:schemeClr val="tx2"/>
                </a:solidFill>
                <a:latin typeface="Arial"/>
                <a:cs typeface="Arial"/>
              </a:rPr>
              <a:t>Pozor na nabídky od subjektů usazených v zemích mimo EU/EHP</a:t>
            </a:r>
            <a:r>
              <a:rPr lang="cs-CZ" sz="220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cs-CZ" sz="2200" i="1">
                <a:solidFill>
                  <a:schemeClr val="tx2"/>
                </a:solidFill>
                <a:latin typeface="Arial"/>
                <a:cs typeface="Arial"/>
              </a:rPr>
              <a:t>(z tzv. třetích zemí) - online nabídky v ČJ, český bankovní účet, úhrada v CZK, komunikace v ČJ (telefon, e-mail)</a:t>
            </a:r>
            <a:endParaRPr lang="cs-CZ" sz="2200">
              <a:solidFill>
                <a:schemeClr val="tx2"/>
              </a:solidFill>
            </a:endParaRPr>
          </a:p>
          <a:p>
            <a:pPr marL="1062355" lvl="3" indent="-342900"/>
            <a:endParaRPr lang="cs-CZ" sz="2200" i="1" dirty="0">
              <a:solidFill>
                <a:schemeClr val="tx2"/>
              </a:solidFill>
            </a:endParaRPr>
          </a:p>
          <a:p>
            <a:pPr marL="1062355" lvl="3" indent="-342900"/>
            <a:r>
              <a:rPr lang="cs-CZ" sz="2200" b="1">
                <a:solidFill>
                  <a:schemeClr val="tx2"/>
                </a:solidFill>
                <a:latin typeface="Arial"/>
                <a:cs typeface="Arial"/>
              </a:rPr>
              <a:t>Pozor na nabídky na sociálních sítích </a:t>
            </a:r>
            <a:r>
              <a:rPr lang="cs-CZ" sz="2200">
                <a:solidFill>
                  <a:schemeClr val="tx2"/>
                </a:solidFill>
                <a:latin typeface="Arial"/>
                <a:cs typeface="Arial"/>
              </a:rPr>
              <a:t>- </a:t>
            </a:r>
            <a:r>
              <a:rPr lang="cs-CZ" sz="2200" i="1">
                <a:solidFill>
                  <a:schemeClr val="tx2"/>
                </a:solidFill>
                <a:latin typeface="Arial"/>
                <a:cs typeface="Arial"/>
              </a:rPr>
              <a:t>problém se ztotožněním osoby, kdo stojí za nabídkou</a:t>
            </a:r>
            <a:endParaRPr lang="cs-CZ" sz="2200" i="1" dirty="0">
              <a:solidFill>
                <a:schemeClr val="tx2"/>
              </a:solidFill>
              <a:latin typeface="Arial"/>
              <a:cs typeface="Arial"/>
            </a:endParaRPr>
          </a:p>
          <a:p>
            <a:pPr marL="1062355" lvl="3" indent="-342900"/>
            <a:endParaRPr lang="cs-CZ" sz="2200" i="1" dirty="0">
              <a:solidFill>
                <a:schemeClr val="tx2"/>
              </a:solidFill>
              <a:latin typeface="Arial"/>
              <a:cs typeface="Arial"/>
            </a:endParaRPr>
          </a:p>
          <a:p>
            <a:pPr marL="1062355" lvl="3" indent="-342900"/>
            <a:r>
              <a:rPr lang="cs-CZ" sz="2200" b="1">
                <a:solidFill>
                  <a:schemeClr val="tx2"/>
                </a:solidFill>
                <a:latin typeface="Arial"/>
                <a:cs typeface="Arial"/>
              </a:rPr>
              <a:t>Pozor na nabídky od neziskových organizací - </a:t>
            </a:r>
            <a:r>
              <a:rPr lang="cs-CZ" sz="2200" i="1">
                <a:solidFill>
                  <a:schemeClr val="tx2"/>
                </a:solidFill>
                <a:latin typeface="Arial"/>
                <a:cs typeface="Arial"/>
              </a:rPr>
              <a:t>jedná se o nabídky různých spolků, sdružení, atd., které nemají koncesi k provozování CK</a:t>
            </a:r>
            <a:endParaRPr lang="cs-CZ" sz="2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91B074F-03E9-6588-C6EB-BF0ACE5B2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36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/>
              <a:t>Děkuji</a:t>
            </a:r>
            <a:br>
              <a:rPr lang="cs-CZ"/>
            </a:br>
            <a:r>
              <a:rPr lang="cs-CZ"/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EDD85-6CBB-F2FC-2993-5C28BDBCC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C3335773-1C00-6C01-CB19-06C146CC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Obsah</a:t>
            </a:r>
          </a:p>
        </p:txBody>
      </p:sp>
      <p:sp>
        <p:nvSpPr>
          <p:cNvPr id="5" name="Zástupný symbol pro obsah 6">
            <a:extLst>
              <a:ext uri="{FF2B5EF4-FFF2-40B4-BE49-F238E27FC236}">
                <a16:creationId xmlns:a16="http://schemas.microsoft.com/office/drawing/2014/main" id="{23B79391-F41E-06ED-8621-62DECD064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014" y="1321686"/>
            <a:ext cx="9903986" cy="4568975"/>
          </a:xfrm>
        </p:spPr>
        <p:txBody>
          <a:bodyPr vert="horz" lIns="0" tIns="0" rIns="0" bIns="0" numCol="2" spcCol="360000" rtlCol="0" anchor="t">
            <a:normAutofit/>
          </a:bodyPr>
          <a:lstStyle/>
          <a:p>
            <a:pPr marL="503555" indent="-503555"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01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cs-CZ" dirty="0">
                <a:latin typeface="Arial"/>
                <a:cs typeface="Arial"/>
              </a:rPr>
              <a:t>Plány Čechů na letní dovolenou 2026</a:t>
            </a:r>
            <a:endParaRPr lang="cs-CZ" dirty="0">
              <a:solidFill>
                <a:schemeClr val="accent5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02 </a:t>
            </a:r>
            <a:r>
              <a:rPr lang="cs-CZ" dirty="0">
                <a:latin typeface="Arial"/>
                <a:cs typeface="Arial"/>
              </a:rPr>
              <a:t>Situace na Blízkém východě</a:t>
            </a:r>
            <a:endParaRPr lang="cs-CZ" dirty="0">
              <a:solidFill>
                <a:schemeClr val="accent5"/>
              </a:solidFill>
            </a:endParaRPr>
          </a:p>
          <a:p>
            <a:pPr marL="503555" indent="-503555"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03</a:t>
            </a:r>
            <a:r>
              <a:rPr lang="en-GB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dirty="0">
                <a:latin typeface="Arial"/>
                <a:cs typeface="Arial"/>
              </a:rPr>
              <a:t>Cestování s CK a průvodci</a:t>
            </a:r>
            <a:endParaRPr lang="cs-CZ" dirty="0">
              <a:solidFill>
                <a:schemeClr val="accent5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04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cs-CZ" dirty="0">
                <a:latin typeface="Arial"/>
                <a:cs typeface="Arial"/>
              </a:rPr>
              <a:t>Obezřetnost při výběru dovolené</a:t>
            </a:r>
            <a:endParaRPr lang="cs-CZ" dirty="0">
              <a:solidFill>
                <a:schemeClr val="accent5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05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cs-CZ" dirty="0">
                <a:latin typeface="Arial"/>
                <a:cs typeface="Arial"/>
              </a:rPr>
              <a:t>Neoprávněné podnikání v CR</a:t>
            </a:r>
            <a:endParaRPr lang="cs-CZ" dirty="0"/>
          </a:p>
          <a:p>
            <a:pPr marL="503555" indent="-503555">
              <a:spcBef>
                <a:spcPts val="1600"/>
              </a:spcBef>
            </a:pPr>
            <a:endParaRPr lang="en-GB" b="1" dirty="0">
              <a:solidFill>
                <a:schemeClr val="accent5"/>
              </a:solidFill>
            </a:endParaRPr>
          </a:p>
          <a:p>
            <a:pPr marL="503555" indent="-503555">
              <a:spcBef>
                <a:spcPts val="1600"/>
              </a:spcBef>
            </a:pPr>
            <a:endParaRPr lang="en-GB" b="1" dirty="0">
              <a:solidFill>
                <a:schemeClr val="accent5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endParaRPr lang="en-GB" b="1" dirty="0">
              <a:solidFill>
                <a:schemeClr val="accent5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endParaRPr lang="en-GB" b="1" dirty="0">
              <a:solidFill>
                <a:schemeClr val="accent5"/>
              </a:solidFill>
            </a:endParaRPr>
          </a:p>
          <a:p>
            <a:pPr marL="503555" indent="-503555">
              <a:spcBef>
                <a:spcPts val="1600"/>
              </a:spcBef>
            </a:pPr>
            <a:endParaRPr lang="cs-CZ" dirty="0">
              <a:solidFill>
                <a:srgbClr val="FFFFFF"/>
              </a:solidFill>
              <a:latin typeface="Arial"/>
              <a:cs typeface="Arial"/>
            </a:endParaRPr>
          </a:p>
          <a:p>
            <a:pPr marL="503555" indent="-503555">
              <a:spcBef>
                <a:spcPts val="1600"/>
              </a:spcBef>
            </a:pPr>
            <a:endParaRPr lang="cs-CZ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359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62E01C3-9AB2-01AC-36D8-43DAFFD12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C9AEA0-92EE-0BF4-9CF3-C0F459D4F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775" y="619932"/>
            <a:ext cx="10098225" cy="676443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Statistická data dle ČSÚ za rok 2025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D48FE4-EC58-7299-B3D5-E3727957F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080" y="1476375"/>
            <a:ext cx="10374021" cy="4643625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457200" indent="-457200">
              <a:buFont typeface="Arial" pitchFamily="2" charset="2"/>
              <a:buChar char="•"/>
            </a:pPr>
            <a:r>
              <a:rPr lang="cs-CZ">
                <a:latin typeface="Arial"/>
                <a:cs typeface="Arial"/>
              </a:rPr>
              <a:t>V roce 2025 Češi uskutečnili:</a:t>
            </a:r>
            <a:endParaRPr lang="en-US"/>
          </a:p>
          <a:p>
            <a:pPr marL="960755" lvl="1" indent="-457200">
              <a:buFont typeface="Courier New" pitchFamily="2" charset="2"/>
              <a:buChar char="o"/>
            </a:pPr>
            <a:r>
              <a:rPr lang="cs-CZ" sz="2000">
                <a:latin typeface="Arial"/>
                <a:cs typeface="Arial"/>
              </a:rPr>
              <a:t>Celkem </a:t>
            </a:r>
            <a:r>
              <a:rPr lang="cs-CZ" sz="2000" b="1">
                <a:latin typeface="Arial"/>
                <a:cs typeface="Arial"/>
              </a:rPr>
              <a:t>8,33 milionů cest do zahraničí </a:t>
            </a:r>
            <a:r>
              <a:rPr lang="cs-CZ" sz="2000">
                <a:latin typeface="Arial"/>
                <a:cs typeface="Arial"/>
              </a:rPr>
              <a:t>a </a:t>
            </a:r>
            <a:r>
              <a:rPr lang="cs-CZ" sz="2000" b="1">
                <a:latin typeface="Arial"/>
                <a:cs typeface="Arial"/>
              </a:rPr>
              <a:t>53,78 milionů přenocování</a:t>
            </a:r>
            <a:endParaRPr lang="cs-CZ" sz="2000" b="1"/>
          </a:p>
          <a:p>
            <a:pPr marL="960755" lvl="1" indent="-457200">
              <a:buFont typeface="Courier New" pitchFamily="2" charset="2"/>
              <a:buChar char="o"/>
            </a:pPr>
            <a:r>
              <a:rPr lang="cs-CZ" sz="2000">
                <a:latin typeface="Arial"/>
                <a:cs typeface="Arial"/>
              </a:rPr>
              <a:t> z toho </a:t>
            </a:r>
            <a:r>
              <a:rPr lang="cs-CZ" sz="2000" b="1">
                <a:latin typeface="Arial"/>
                <a:cs typeface="Arial"/>
              </a:rPr>
              <a:t>3,99 milionů cest  </a:t>
            </a:r>
            <a:r>
              <a:rPr lang="cs-CZ" sz="2000">
                <a:latin typeface="Arial"/>
                <a:cs typeface="Arial"/>
              </a:rPr>
              <a:t>a </a:t>
            </a:r>
            <a:r>
              <a:rPr lang="cs-CZ" sz="2000" b="1">
                <a:latin typeface="Arial"/>
                <a:cs typeface="Arial"/>
              </a:rPr>
              <a:t>29,31 milionů přenocování </a:t>
            </a:r>
            <a:r>
              <a:rPr lang="cs-CZ" sz="2000">
                <a:latin typeface="Arial"/>
                <a:cs typeface="Arial"/>
              </a:rPr>
              <a:t>v období červenec-září</a:t>
            </a:r>
            <a:endParaRPr lang="cs-CZ" sz="2000" b="1">
              <a:latin typeface="Arial"/>
              <a:cs typeface="Arial"/>
            </a:endParaRPr>
          </a:p>
          <a:p>
            <a:pPr marL="960755" lvl="1" indent="-457200">
              <a:buFont typeface="Courier New" pitchFamily="2" charset="2"/>
              <a:buChar char="o"/>
            </a:pPr>
            <a:endParaRPr lang="cs-CZ" b="1">
              <a:latin typeface="Arial"/>
              <a:cs typeface="Arial"/>
            </a:endParaRPr>
          </a:p>
          <a:p>
            <a:pPr marL="457200" indent="-457200">
              <a:buClr>
                <a:srgbClr val="00459B"/>
              </a:buClr>
              <a:buFont typeface="Arial" pitchFamily="2" charset="2"/>
              <a:buChar char="•"/>
            </a:pPr>
            <a:r>
              <a:rPr lang="cs-CZ">
                <a:latin typeface="Arial"/>
                <a:cs typeface="Arial"/>
              </a:rPr>
              <a:t>Průměrná délka přenocování v zahraničí v roce 2025:</a:t>
            </a:r>
          </a:p>
          <a:p>
            <a:pPr marL="960755" lvl="1" indent="-457200">
              <a:buFont typeface="Courier New" pitchFamily="2" charset="2"/>
              <a:buChar char="o"/>
            </a:pPr>
            <a:r>
              <a:rPr lang="cs-CZ" sz="2000">
                <a:latin typeface="Arial"/>
                <a:cs typeface="Arial"/>
              </a:rPr>
              <a:t>Delší cesty: </a:t>
            </a:r>
            <a:r>
              <a:rPr lang="cs-CZ" sz="2000" b="1">
                <a:latin typeface="Arial"/>
                <a:cs typeface="Arial"/>
              </a:rPr>
              <a:t>7,64 nocí</a:t>
            </a:r>
            <a:r>
              <a:rPr lang="cs-CZ" sz="2000">
                <a:latin typeface="Arial"/>
                <a:cs typeface="Arial"/>
              </a:rPr>
              <a:t> za celý rok 2025, resp. </a:t>
            </a:r>
            <a:r>
              <a:rPr lang="cs-CZ" sz="2000" b="1">
                <a:latin typeface="Arial"/>
                <a:cs typeface="Arial"/>
              </a:rPr>
              <a:t>7,86 nocí</a:t>
            </a:r>
            <a:r>
              <a:rPr lang="cs-CZ" sz="2000">
                <a:latin typeface="Arial"/>
                <a:cs typeface="Arial"/>
              </a:rPr>
              <a:t> v období červenec - září</a:t>
            </a:r>
          </a:p>
          <a:p>
            <a:pPr marL="960755" lvl="1" indent="-457200">
              <a:buFont typeface="Courier New" pitchFamily="2" charset="2"/>
              <a:buChar char="o"/>
            </a:pPr>
            <a:r>
              <a:rPr lang="cs-CZ" sz="2000">
                <a:latin typeface="Arial"/>
                <a:cs typeface="Arial"/>
              </a:rPr>
              <a:t>Kratší cesty</a:t>
            </a:r>
            <a:r>
              <a:rPr lang="cs-CZ" sz="2000" b="1">
                <a:latin typeface="Arial"/>
                <a:cs typeface="Arial"/>
              </a:rPr>
              <a:t>: 2,34</a:t>
            </a:r>
            <a:r>
              <a:rPr lang="cs-CZ" sz="2000">
                <a:latin typeface="Arial"/>
                <a:cs typeface="Arial"/>
              </a:rPr>
              <a:t> </a:t>
            </a:r>
            <a:r>
              <a:rPr lang="cs-CZ" sz="2000" b="1">
                <a:latin typeface="Arial"/>
                <a:cs typeface="Arial"/>
              </a:rPr>
              <a:t>nocí </a:t>
            </a:r>
            <a:r>
              <a:rPr lang="cs-CZ" sz="2000">
                <a:latin typeface="Arial"/>
                <a:cs typeface="Arial"/>
              </a:rPr>
              <a:t>za celý rok 2025, resp. </a:t>
            </a:r>
            <a:r>
              <a:rPr lang="cs-CZ" sz="2000" b="1">
                <a:latin typeface="Arial"/>
                <a:cs typeface="Arial"/>
              </a:rPr>
              <a:t>2,34 nocí</a:t>
            </a:r>
            <a:r>
              <a:rPr lang="cs-CZ" sz="2000">
                <a:latin typeface="Arial"/>
                <a:cs typeface="Arial"/>
              </a:rPr>
              <a:t> za období červenec - září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BD4745-8855-C1D1-4D96-F193259D9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86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57AA7-0774-A7E0-4D50-616D126D0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1E91FA-1864-82E5-85A5-A52691871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619933"/>
            <a:ext cx="10041075" cy="537943"/>
          </a:xfrm>
        </p:spPr>
        <p:txBody>
          <a:bodyPr/>
          <a:lstStyle/>
          <a:p>
            <a:r>
              <a:rPr lang="cs-CZ" sz="3500">
                <a:latin typeface="Arial"/>
                <a:cs typeface="Arial"/>
              </a:rPr>
              <a:t>Průzkum Plány Čechů na letní dovolenou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CC31C9-A94F-4BFC-F0E2-4C4317BD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436612"/>
            <a:ext cx="10041075" cy="4893487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457200" indent="-45720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CzechTourism publikoval průzkum Plány Čechů na letní </a:t>
            </a:r>
            <a:r>
              <a:rPr lang="cs-CZ" sz="2600" b="1" dirty="0">
                <a:latin typeface="Arial"/>
                <a:cs typeface="Arial"/>
              </a:rPr>
              <a:t>dovolenou 2026</a:t>
            </a:r>
            <a:endParaRPr lang="cs-CZ" sz="2600" dirty="0"/>
          </a:p>
          <a:p>
            <a:pPr marL="457200" indent="-457200" algn="just">
              <a:buFont typeface="Arial" pitchFamily="2" charset="2"/>
              <a:buChar char="•"/>
            </a:pPr>
            <a:r>
              <a:rPr lang="cs-CZ" sz="2600">
                <a:latin typeface="Arial"/>
                <a:cs typeface="Arial"/>
              </a:rPr>
              <a:t>Průzkum sleduje zejména plánování dovolené, preferované destinace, délku pobytu, očekávané výdaje, typ ubytování, dopravu a charakter dovolené</a:t>
            </a:r>
            <a:endParaRPr lang="cs-CZ" sz="2600"/>
          </a:p>
          <a:p>
            <a:pPr marL="457200" indent="-457200" algn="just">
              <a:buFont typeface="Arial" pitchFamily="2" charset="2"/>
              <a:buChar char="•"/>
            </a:pPr>
            <a:r>
              <a:rPr lang="cs-CZ" sz="2600">
                <a:latin typeface="Arial"/>
                <a:cs typeface="Arial"/>
              </a:rPr>
              <a:t>Průzkum ukazuje </a:t>
            </a:r>
            <a:r>
              <a:rPr lang="cs-CZ" sz="2600" b="1">
                <a:latin typeface="Arial"/>
                <a:cs typeface="Arial"/>
              </a:rPr>
              <a:t>posílení zájmu o domácí dovolenou</a:t>
            </a:r>
            <a:r>
              <a:rPr lang="cs-CZ" sz="2600">
                <a:latin typeface="Arial"/>
                <a:cs typeface="Arial"/>
              </a:rPr>
              <a:t> a</a:t>
            </a:r>
            <a:r>
              <a:rPr lang="cs-CZ" sz="2600" b="1" dirty="0">
                <a:latin typeface="Arial"/>
                <a:cs typeface="Arial"/>
              </a:rPr>
              <a:t> </a:t>
            </a:r>
            <a:r>
              <a:rPr lang="cs-CZ" sz="2600" b="1">
                <a:latin typeface="Arial"/>
                <a:cs typeface="Arial"/>
              </a:rPr>
              <a:t>opatrnější přístup k zahraničním cestám</a:t>
            </a:r>
            <a:r>
              <a:rPr lang="cs-CZ" sz="2600">
                <a:latin typeface="Arial"/>
                <a:cs typeface="Arial"/>
              </a:rPr>
              <a:t>. </a:t>
            </a:r>
            <a:endParaRPr lang="cs-CZ" sz="2600"/>
          </a:p>
          <a:p>
            <a:pPr marL="457200" indent="-457200" algn="just">
              <a:buFont typeface="Arial" pitchFamily="2" charset="2"/>
              <a:buChar char="•"/>
            </a:pPr>
            <a:r>
              <a:rPr lang="cs-CZ" sz="2600">
                <a:latin typeface="Arial"/>
                <a:cs typeface="Arial"/>
              </a:rPr>
              <a:t>Do rozhodování Čechů se vedle ceny a kvality služeb výrazně promítá také </a:t>
            </a:r>
            <a:r>
              <a:rPr lang="cs-CZ" sz="2600" b="1">
                <a:latin typeface="Arial"/>
                <a:cs typeface="Arial"/>
              </a:rPr>
              <a:t>bezpečnost a jistota při cestování</a:t>
            </a:r>
            <a:r>
              <a:rPr lang="cs-CZ" sz="2600">
                <a:latin typeface="Arial"/>
                <a:cs typeface="Arial"/>
              </a:rPr>
              <a:t>.</a:t>
            </a:r>
            <a:endParaRPr lang="cs-CZ" sz="2600"/>
          </a:p>
          <a:p>
            <a:pPr marL="285750" indent="-285750">
              <a:buFont typeface="Arial"/>
              <a:buChar char="•"/>
            </a:pPr>
            <a:endParaRPr lang="cs-CZ" sz="2600" b="1"/>
          </a:p>
          <a:p>
            <a:pPr>
              <a:buFont typeface="Arial"/>
            </a:pPr>
            <a:endParaRPr lang="cs-CZ" sz="1800" b="1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67C415-883D-A28B-4BE2-9687DAB4C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47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E28D0-AA75-C22D-2AB0-A73EC79C4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600FF-0A78-74E8-17DE-A9BCAB141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407022"/>
            <a:ext cx="10041075" cy="627282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Plány Čechů na letní dovolenou v tuzemsku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43F68F-962A-E986-55E4-6DE41176A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1335617"/>
            <a:ext cx="10041075" cy="5315477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285750" indent="-285750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Zájem o domácí letní dovolenou meziročně vzrostl. </a:t>
            </a:r>
            <a:endParaRPr lang="en-US" sz="2600"/>
          </a:p>
          <a:p>
            <a:pPr marL="285750" indent="-285750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Dovolenou v ČR plánuje 77 % dotázaných </a:t>
            </a:r>
            <a:r>
              <a:rPr lang="cs-CZ" sz="2600">
                <a:latin typeface="Arial"/>
                <a:cs typeface="Arial"/>
              </a:rPr>
              <a:t>(nárůst o 12 p. b. oproti 2025).</a:t>
            </a:r>
            <a:endParaRPr lang="cs-CZ" sz="2600"/>
          </a:p>
          <a:p>
            <a:pPr marL="285750" indent="-285750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Nejoblíbenější domácí destinace:</a:t>
            </a:r>
          </a:p>
          <a:p>
            <a:pPr marL="789305" lvl="1" indent="-457200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Jihočeský kraj 26 %</a:t>
            </a:r>
            <a:endParaRPr lang="cs-CZ" sz="2600" b="1">
              <a:latin typeface="Arial"/>
              <a:cs typeface="Arial"/>
            </a:endParaRPr>
          </a:p>
          <a:p>
            <a:pPr marL="789305" lvl="1" indent="-457200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Jihomoravský kraj 25 %</a:t>
            </a:r>
            <a:endParaRPr lang="cs-CZ" sz="2600" b="1">
              <a:latin typeface="Arial"/>
              <a:cs typeface="Arial"/>
            </a:endParaRPr>
          </a:p>
          <a:p>
            <a:pPr marL="789305" lvl="1" indent="-457200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Moravskoslezský kraj 16 % a Středočeský kraj 15 % </a:t>
            </a:r>
            <a:endParaRPr lang="cs-CZ" sz="2600" b="1">
              <a:latin typeface="Arial"/>
              <a:cs typeface="Arial"/>
            </a:endParaRPr>
          </a:p>
          <a:p>
            <a:pPr marL="285750" indent="-285750">
              <a:buClr>
                <a:srgbClr val="00459B"/>
              </a:buClr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Průměrná délka pobytu:</a:t>
            </a:r>
            <a:r>
              <a:rPr lang="cs-CZ" sz="2600">
                <a:latin typeface="Arial"/>
                <a:cs typeface="Arial"/>
              </a:rPr>
              <a:t> 11,7 dne </a:t>
            </a:r>
          </a:p>
          <a:p>
            <a:pPr marL="285750" indent="-285750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Průměrná plánovaná útrata:</a:t>
            </a:r>
            <a:r>
              <a:rPr lang="cs-CZ" sz="2600">
                <a:latin typeface="Arial"/>
                <a:cs typeface="Arial"/>
              </a:rPr>
              <a:t> 10 447 Kč na osobu </a:t>
            </a:r>
          </a:p>
          <a:p>
            <a:pPr marL="285750" indent="-285750">
              <a:buFont typeface="Arial" pitchFamily="2" charset="2"/>
              <a:buChar char="•"/>
            </a:pPr>
            <a:endParaRPr lang="cs-CZ" sz="2600">
              <a:latin typeface="Arial"/>
              <a:cs typeface="Arial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9CEB8C9-8015-4483-8189-34A504D9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642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6B9C1-09FA-FA3C-ECDB-67BD92BA1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EA4D6-DB71-6D88-E588-E1DFF5A05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049" y="210368"/>
            <a:ext cx="10041075" cy="666809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Plány Čechů na letní dovolenou v zahraničí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3EB98B-F870-59E3-4E4A-6A5E35C38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49" y="898474"/>
            <a:ext cx="10041075" cy="5761186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285750" indent="-28575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Zájem o letní dovolenou v zahraničí meziročně poklesl. </a:t>
            </a:r>
            <a:endParaRPr lang="en-US" sz="2600"/>
          </a:p>
          <a:p>
            <a:pPr marL="285750" indent="-28575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Dovolenou v zahraničí plánuje 49 % dotázaných </a:t>
            </a:r>
            <a:r>
              <a:rPr lang="cs-CZ" sz="2600">
                <a:latin typeface="Arial"/>
                <a:cs typeface="Arial"/>
              </a:rPr>
              <a:t>(pokles o 8 p.b. oproti 2025).</a:t>
            </a:r>
            <a:endParaRPr lang="cs-CZ" sz="2600"/>
          </a:p>
          <a:p>
            <a:pPr marL="285750" indent="-28575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Nejoblíbenější zahraniční destinace:</a:t>
            </a:r>
            <a:endParaRPr lang="cs-CZ" sz="2600"/>
          </a:p>
          <a:p>
            <a:pPr marL="789305" lvl="1" indent="-285750" algn="just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Itálie 21 %</a:t>
            </a:r>
            <a:endParaRPr lang="cs-CZ" sz="2600"/>
          </a:p>
          <a:p>
            <a:pPr marL="789305" lvl="1" indent="-285750" algn="just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Řecko 20 %</a:t>
            </a:r>
            <a:endParaRPr lang="cs-CZ" sz="2600"/>
          </a:p>
          <a:p>
            <a:pPr marL="789305" lvl="1" indent="-285750" algn="just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Španělsko 16 % a Chorvatsko 16 %</a:t>
            </a:r>
            <a:endParaRPr lang="cs-CZ" sz="2600"/>
          </a:p>
          <a:p>
            <a:pPr marL="789305" lvl="1" indent="-285750" algn="just">
              <a:buFont typeface="Courier New" pitchFamily="2" charset="2"/>
              <a:buChar char="o"/>
            </a:pPr>
            <a:r>
              <a:rPr lang="cs-CZ" sz="2600">
                <a:latin typeface="Arial"/>
                <a:cs typeface="Arial"/>
              </a:rPr>
              <a:t>Slovensko 15 %</a:t>
            </a:r>
            <a:endParaRPr lang="cs-CZ" sz="2600"/>
          </a:p>
          <a:p>
            <a:pPr marL="285750" indent="-28575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Průměrná délka pobytu: </a:t>
            </a:r>
            <a:r>
              <a:rPr lang="cs-CZ" sz="2600">
                <a:latin typeface="Arial"/>
                <a:cs typeface="Arial"/>
              </a:rPr>
              <a:t>10,7 dne</a:t>
            </a:r>
            <a:endParaRPr lang="cs-CZ" sz="2600"/>
          </a:p>
          <a:p>
            <a:pPr marL="285750" indent="-285750" algn="just">
              <a:buFont typeface="Arial" pitchFamily="2" charset="2"/>
              <a:buChar char="•"/>
            </a:pPr>
            <a:r>
              <a:rPr lang="cs-CZ" sz="2600" b="1">
                <a:latin typeface="Arial"/>
                <a:cs typeface="Arial"/>
              </a:rPr>
              <a:t>Průměrná plánovaná útrata: </a:t>
            </a:r>
            <a:r>
              <a:rPr lang="cs-CZ" sz="2600">
                <a:latin typeface="Arial"/>
                <a:cs typeface="Arial"/>
              </a:rPr>
              <a:t>22 741 Kč na osobu</a:t>
            </a:r>
            <a:endParaRPr lang="cs-CZ" sz="2600"/>
          </a:p>
          <a:p>
            <a:pPr marL="285750" indent="-285750" algn="just">
              <a:buFont typeface="Arial" pitchFamily="2" charset="2"/>
              <a:buChar char="•"/>
            </a:pPr>
            <a:endParaRPr lang="cs-CZ" sz="26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781EAC-C2BE-1064-96A7-8D16FECBE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97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5540F-B46D-EC57-9502-5E7EF6645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80" y="619932"/>
            <a:ext cx="10073620" cy="549896"/>
          </a:xfrm>
        </p:spPr>
        <p:txBody>
          <a:bodyPr/>
          <a:lstStyle/>
          <a:p>
            <a:r>
              <a:rPr lang="cs-CZ">
                <a:highlight>
                  <a:srgbClr val="F5F5F5"/>
                </a:highlight>
                <a:latin typeface="Arial"/>
                <a:cs typeface="Arial"/>
              </a:rPr>
              <a:t>Mimořádné a nevyhnutelné okolnosti </a:t>
            </a:r>
            <a:endParaRPr lang="cs-CZ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DBE3C-6C4F-47C3-6FAD-87428730F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761" y="1352262"/>
            <a:ext cx="10073239" cy="4733759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2400">
                <a:latin typeface="Arial"/>
                <a:cs typeface="Arial"/>
              </a:rPr>
              <a:t>Jakékoliv okolnosti, které mají, či mohou mít vliv na pobyt v místě, nebo na přepravu osob do místa určení cesty nebo pobytu pro klienty cestovních kanceláří. </a:t>
            </a:r>
            <a:endParaRPr lang="en-US" sz="2400"/>
          </a:p>
          <a:p>
            <a:pPr>
              <a:spcBef>
                <a:spcPts val="900"/>
              </a:spcBef>
              <a:spcAft>
                <a:spcPts val="900"/>
              </a:spcAft>
            </a:pPr>
            <a:endParaRPr lang="cs-CZ" sz="2400" dirty="0">
              <a:latin typeface="Arial"/>
              <a:cs typeface="Arial"/>
            </a:endParaRPr>
          </a:p>
          <a:p>
            <a:pPr marL="342900" indent="-342900">
              <a:spcBef>
                <a:spcPts val="900"/>
              </a:spcBef>
              <a:spcAft>
                <a:spcPts val="900"/>
              </a:spcAft>
              <a:buFont typeface="Wingdings"/>
              <a:buChar char="§"/>
            </a:pPr>
            <a:r>
              <a:rPr lang="cs-CZ" sz="2400">
                <a:latin typeface="Arial"/>
                <a:cs typeface="Arial"/>
              </a:rPr>
              <a:t>válečný konflikt</a:t>
            </a:r>
          </a:p>
          <a:p>
            <a:pPr marL="342900" indent="-342900">
              <a:spcBef>
                <a:spcPts val="900"/>
              </a:spcBef>
              <a:spcAft>
                <a:spcPts val="900"/>
              </a:spcAft>
              <a:buFont typeface="Wingdings"/>
              <a:buChar char="§"/>
            </a:pPr>
            <a:r>
              <a:rPr lang="cs-CZ" sz="2400">
                <a:latin typeface="Arial"/>
                <a:cs typeface="Arial"/>
              </a:rPr>
              <a:t>jiné závažné bezpečnostní problémy jako terorismus</a:t>
            </a:r>
          </a:p>
          <a:p>
            <a:pPr marL="342900" indent="-342900">
              <a:spcBef>
                <a:spcPts val="900"/>
              </a:spcBef>
              <a:spcAft>
                <a:spcPts val="900"/>
              </a:spcAft>
              <a:buFont typeface="Wingdings"/>
              <a:buChar char="§"/>
            </a:pPr>
            <a:r>
              <a:rPr lang="cs-CZ" sz="2400">
                <a:latin typeface="Arial"/>
                <a:cs typeface="Arial"/>
              </a:rPr>
              <a:t>významná rizika pro lidské zdraví (např. výskyt ohniska závažného onemocnění)</a:t>
            </a:r>
          </a:p>
          <a:p>
            <a:pPr marL="359410" indent="-359410">
              <a:spcBef>
                <a:spcPts val="900"/>
              </a:spcBef>
              <a:spcAft>
                <a:spcPts val="900"/>
              </a:spcAft>
              <a:buFont typeface="Wingdings"/>
              <a:buChar char="§"/>
            </a:pPr>
            <a:r>
              <a:rPr lang="cs-CZ" sz="2400">
                <a:latin typeface="Arial"/>
                <a:cs typeface="Arial"/>
              </a:rPr>
              <a:t>přírodní katastrofy (záplavy, zemětřesení)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F5E43-734E-A760-38EF-B6C88029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50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0DE4D-5558-F2B2-A9B5-622980BB7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193248"/>
            <a:ext cx="9900000" cy="646351"/>
          </a:xfrm>
        </p:spPr>
        <p:txBody>
          <a:bodyPr/>
          <a:lstStyle/>
          <a:p>
            <a:r>
              <a:rPr lang="cs-CZ"/>
              <a:t>Nároky cestujících osob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AE4A-173F-BF59-B0E0-BDBA193B0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380" y="1224207"/>
            <a:ext cx="9899620" cy="5061768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457200" indent="-457200">
              <a:spcBef>
                <a:spcPts val="900"/>
              </a:spcBef>
              <a:spcAft>
                <a:spcPts val="900"/>
              </a:spcAft>
              <a:buAutoNum type="alphaUcPeriod"/>
            </a:pPr>
            <a:r>
              <a:rPr lang="cs-CZ" sz="2200">
                <a:latin typeface="Arial"/>
                <a:cs typeface="Arial"/>
              </a:rPr>
              <a:t>Individuální cesty</a:t>
            </a:r>
            <a:endParaRPr lang="en-US" sz="2200">
              <a:latin typeface="Arial"/>
              <a:cs typeface="Arial"/>
            </a:endParaRPr>
          </a:p>
          <a:p>
            <a:pPr marL="600710" lvl="1" indent="-457200" algn="just">
              <a:buFont typeface="Wingdings" pitchFamily="2" charset="2"/>
              <a:buChar char="§"/>
            </a:pPr>
            <a:r>
              <a:rPr lang="cs-CZ" sz="2000">
                <a:latin typeface="Arial"/>
                <a:cs typeface="Arial"/>
              </a:rPr>
              <a:t>vše je na vás</a:t>
            </a:r>
            <a:endParaRPr lang="en-US" sz="2000">
              <a:latin typeface="Arial"/>
              <a:cs typeface="Arial"/>
            </a:endParaRPr>
          </a:p>
          <a:p>
            <a:pPr marL="143510" lvl="1" algn="just"/>
            <a:endParaRPr lang="cs-CZ" sz="2000">
              <a:latin typeface="Arial"/>
              <a:cs typeface="Arial"/>
            </a:endParaRPr>
          </a:p>
          <a:p>
            <a:pPr marL="457200" indent="-457200" algn="just">
              <a:spcBef>
                <a:spcPts val="900"/>
              </a:spcBef>
              <a:spcAft>
                <a:spcPts val="900"/>
              </a:spcAft>
              <a:buAutoNum type="alphaUcPeriod"/>
            </a:pPr>
            <a:r>
              <a:rPr lang="cs-CZ" sz="2200">
                <a:latin typeface="Arial"/>
                <a:cs typeface="Arial"/>
              </a:rPr>
              <a:t>Zájezd organizovaný cestovní kanceláří</a:t>
            </a:r>
            <a:endParaRPr lang="en-US" sz="2200">
              <a:latin typeface="Arial"/>
              <a:cs typeface="Arial"/>
            </a:endParaRPr>
          </a:p>
          <a:p>
            <a:pPr marL="600710" lvl="1" indent="-457200" algn="just">
              <a:buFont typeface="Wingdings" pitchFamily="2" charset="2"/>
              <a:buChar char="§"/>
            </a:pPr>
            <a:r>
              <a:rPr lang="cs-CZ" sz="2000">
                <a:latin typeface="Arial"/>
                <a:cs typeface="Arial"/>
              </a:rPr>
              <a:t>pořadatel zájezdu nese náklady na nezbytné ubytování, pokud možno v rovnocenné kategorii, ale </a:t>
            </a:r>
            <a:r>
              <a:rPr lang="cs-CZ" sz="2000" b="1">
                <a:latin typeface="Arial"/>
                <a:cs typeface="Arial"/>
              </a:rPr>
              <a:t>nejvýše 3 noci</a:t>
            </a:r>
            <a:r>
              <a:rPr lang="cs-CZ" sz="2000">
                <a:latin typeface="Arial"/>
                <a:cs typeface="Arial"/>
              </a:rPr>
              <a:t> na zákazníka</a:t>
            </a:r>
            <a:endParaRPr lang="en-US" sz="2000">
              <a:latin typeface="Arial"/>
              <a:cs typeface="Arial"/>
            </a:endParaRPr>
          </a:p>
          <a:p>
            <a:pPr marL="359410" lvl="2" algn="just"/>
            <a:r>
              <a:rPr lang="cs-CZ" sz="2000">
                <a:solidFill>
                  <a:schemeClr val="tx2"/>
                </a:solidFill>
                <a:latin typeface="Arial"/>
                <a:cs typeface="Arial"/>
              </a:rPr>
              <a:t>   </a:t>
            </a:r>
            <a:r>
              <a:rPr lang="cs-CZ" sz="1200" b="1">
                <a:solidFill>
                  <a:schemeClr val="tx2"/>
                </a:solidFill>
                <a:latin typeface="Wingdings"/>
                <a:cs typeface="Arial"/>
                <a:sym typeface="Wingdings"/>
              </a:rPr>
              <a:t>ü </a:t>
            </a:r>
            <a:r>
              <a:rPr lang="cs-CZ" sz="2000">
                <a:solidFill>
                  <a:schemeClr val="tx1"/>
                </a:solidFill>
                <a:latin typeface="Arial"/>
                <a:cs typeface="Arial"/>
              </a:rPr>
              <a:t>omezení se netýká zranitelných osob</a:t>
            </a:r>
            <a:endParaRPr lang="en-US" sz="2000">
              <a:solidFill>
                <a:schemeClr val="tx1"/>
              </a:solidFill>
              <a:latin typeface="Arial"/>
              <a:cs typeface="Arial"/>
            </a:endParaRPr>
          </a:p>
          <a:p>
            <a:pPr marL="622300" lvl="2" indent="-533400" algn="just">
              <a:buFont typeface="Wingdings" pitchFamily="2" charset="2"/>
              <a:buChar char="§"/>
            </a:pPr>
            <a:r>
              <a:rPr lang="cs-CZ" sz="2000">
                <a:solidFill>
                  <a:schemeClr val="tx1"/>
                </a:solidFill>
                <a:latin typeface="Arial"/>
                <a:cs typeface="Arial"/>
              </a:rPr>
              <a:t>pořadatel zájezdu je dále povinen zákazníkům poskytovat pomoc, a to </a:t>
            </a:r>
            <a:r>
              <a:rPr lang="cs-CZ" sz="2000" b="1">
                <a:solidFill>
                  <a:schemeClr val="tx1"/>
                </a:solidFill>
                <a:latin typeface="Arial"/>
                <a:cs typeface="Arial"/>
              </a:rPr>
              <a:t>zejména</a:t>
            </a:r>
            <a:r>
              <a:rPr lang="cs-CZ" sz="2000">
                <a:solidFill>
                  <a:schemeClr val="tx1"/>
                </a:solidFill>
                <a:latin typeface="Arial"/>
                <a:cs typeface="Arial"/>
              </a:rPr>
              <a:t> tím, že jim:</a:t>
            </a:r>
            <a:endParaRPr lang="en-US" sz="2000">
              <a:solidFill>
                <a:schemeClr val="tx1"/>
              </a:solidFill>
              <a:latin typeface="Arial"/>
              <a:cs typeface="Arial"/>
            </a:endParaRPr>
          </a:p>
          <a:p>
            <a:pPr marL="359410" lvl="2" algn="just"/>
            <a:r>
              <a:rPr lang="cs-CZ" sz="2000">
                <a:solidFill>
                  <a:schemeClr val="tx1"/>
                </a:solidFill>
                <a:latin typeface="Arial"/>
                <a:cs typeface="Arial"/>
              </a:rPr>
              <a:t>          </a:t>
            </a:r>
            <a:r>
              <a:rPr lang="cs-CZ" sz="1200" b="1">
                <a:solidFill>
                  <a:schemeClr val="tx2"/>
                </a:solidFill>
                <a:latin typeface="Wingdings"/>
                <a:cs typeface="Arial"/>
                <a:sym typeface="Wingdings"/>
              </a:rPr>
              <a:t>ü </a:t>
            </a:r>
            <a:r>
              <a:rPr lang="cs-CZ" sz="2000">
                <a:solidFill>
                  <a:schemeClr val="tx1"/>
                </a:solidFill>
                <a:latin typeface="Arial"/>
                <a:cs typeface="Arial"/>
              </a:rPr>
              <a:t>sdělí údaje o zdravotních službách, místních úřadech a konzulární pomoci,</a:t>
            </a:r>
            <a:endParaRPr lang="en-US" sz="2000">
              <a:solidFill>
                <a:schemeClr val="tx1"/>
              </a:solidFill>
              <a:latin typeface="Arial"/>
              <a:cs typeface="Arial"/>
            </a:endParaRPr>
          </a:p>
          <a:p>
            <a:pPr marL="359410" lvl="2" algn="just"/>
            <a:r>
              <a:rPr lang="pl-PL" sz="2000">
                <a:solidFill>
                  <a:schemeClr val="tx1"/>
                </a:solidFill>
                <a:latin typeface="Arial"/>
                <a:cs typeface="Arial"/>
              </a:rPr>
              <a:t>          </a:t>
            </a:r>
            <a:r>
              <a:rPr lang="cs-CZ" sz="1200" b="1">
                <a:solidFill>
                  <a:schemeClr val="tx2"/>
                </a:solidFill>
                <a:latin typeface="Wingdings"/>
                <a:cs typeface="Arial"/>
                <a:sym typeface="Wingdings"/>
              </a:rPr>
              <a:t>ü </a:t>
            </a:r>
            <a:r>
              <a:rPr lang="pl-PL" sz="2000">
                <a:solidFill>
                  <a:schemeClr val="tx1"/>
                </a:solidFill>
                <a:latin typeface="Arial"/>
                <a:cs typeface="Arial"/>
              </a:rPr>
              <a:t>je nápomocen se zprostředkováním komunikace na dálku a</a:t>
            </a:r>
            <a:endParaRPr lang="en-US" sz="2000">
              <a:solidFill>
                <a:schemeClr val="tx1"/>
              </a:solidFill>
              <a:latin typeface="Arial"/>
              <a:cs typeface="Arial"/>
            </a:endParaRPr>
          </a:p>
          <a:p>
            <a:pPr marL="359410" lvl="2" algn="just"/>
            <a:r>
              <a:rPr lang="pl-PL" sz="2000">
                <a:solidFill>
                  <a:schemeClr val="tx1"/>
                </a:solidFill>
                <a:latin typeface="Arial"/>
                <a:cs typeface="Arial"/>
              </a:rPr>
              <a:t>          </a:t>
            </a:r>
            <a:r>
              <a:rPr lang="cs-CZ" sz="1200" b="1">
                <a:solidFill>
                  <a:schemeClr val="tx2"/>
                </a:solidFill>
                <a:latin typeface="Wingdings"/>
                <a:cs typeface="Arial"/>
                <a:sym typeface="Wingdings"/>
              </a:rPr>
              <a:t>ü </a:t>
            </a:r>
            <a:r>
              <a:rPr lang="pl-PL" sz="2000">
                <a:solidFill>
                  <a:schemeClr val="tx1"/>
                </a:solidFill>
                <a:latin typeface="Arial"/>
                <a:cs typeface="Arial"/>
              </a:rPr>
              <a:t>pomůže najít náhradní cestovní řešení</a:t>
            </a:r>
            <a:endParaRPr lang="en-US" sz="2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A6CC2-0816-D9F0-06F9-B3382FD17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734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695C5-D6BB-3B33-2FEC-A81318B91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F06C7-EF88-6F7C-6852-B1E8DD601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67" y="1366326"/>
            <a:ext cx="10002975" cy="4754971"/>
          </a:xfrm>
        </p:spPr>
        <p:txBody>
          <a:bodyPr vert="horz" lIns="0" tIns="0" rIns="0" bIns="0" numCol="1" spcCol="360000" rtlCol="0" anchor="t">
            <a:noAutofit/>
          </a:bodyPr>
          <a:lstStyle/>
          <a:p>
            <a:pPr marL="0" indent="0">
              <a:buNone/>
            </a:pPr>
            <a:r>
              <a:rPr lang="cs-CZ" sz="2600" b="1" dirty="0">
                <a:latin typeface="Arial"/>
                <a:cs typeface="Arial"/>
              </a:rPr>
              <a:t>Dopady na cestovní ruch</a:t>
            </a:r>
          </a:p>
          <a:p>
            <a:pPr marL="503555" indent="-503555"/>
            <a:r>
              <a:rPr lang="cs-CZ" sz="2200" dirty="0">
                <a:latin typeface="Arial"/>
                <a:cs typeface="Arial"/>
              </a:rPr>
              <a:t>Cestovní ruch zůstává globálně jako sektor odolný - v 1 čtvrtletí 2026 počet mezinárodních turistických cest vzrost o 2 %</a:t>
            </a:r>
            <a:r>
              <a:rPr lang="cs-CZ" sz="2200" baseline="30000" dirty="0">
                <a:latin typeface="Arial"/>
                <a:cs typeface="Arial"/>
              </a:rPr>
              <a:t>1</a:t>
            </a:r>
            <a:endParaRPr lang="cs-CZ" sz="2200" baseline="30000" dirty="0"/>
          </a:p>
          <a:p>
            <a:pPr marL="503555" indent="-503555"/>
            <a:r>
              <a:rPr lang="cs-CZ" sz="2200" dirty="0">
                <a:latin typeface="Arial"/>
                <a:cs typeface="Arial"/>
              </a:rPr>
              <a:t>Zvýšení nákladů na dopravu a letecké palivo, tzn. letos mírné zdražení cestování</a:t>
            </a:r>
            <a:endParaRPr lang="cs-CZ" sz="2200" dirty="0"/>
          </a:p>
          <a:p>
            <a:pPr marL="503555" indent="-503555"/>
            <a:r>
              <a:rPr lang="cs-CZ" sz="2200" dirty="0">
                <a:latin typeface="Arial"/>
                <a:cs typeface="Arial"/>
              </a:rPr>
              <a:t>Některé letecké trasy mohou být ovlivněny </a:t>
            </a:r>
            <a:endParaRPr lang="cs-CZ" sz="2200" dirty="0"/>
          </a:p>
          <a:p>
            <a:pPr marL="503555" indent="-503555"/>
            <a:r>
              <a:rPr lang="cs-CZ" sz="2200" dirty="0">
                <a:latin typeface="Arial"/>
                <a:cs typeface="Arial"/>
              </a:rPr>
              <a:t>Bez zásadního dopadu na letní sezónu českých turistů</a:t>
            </a:r>
            <a:endParaRPr lang="cs-CZ" sz="2200" dirty="0"/>
          </a:p>
          <a:p>
            <a:pPr marL="503555" indent="-503555"/>
            <a:r>
              <a:rPr lang="cs-CZ" sz="2200" b="1" dirty="0">
                <a:latin typeface="Arial"/>
                <a:cs typeface="Arial"/>
              </a:rPr>
              <a:t>Geopolitická nejistota posiluje trend o bližší a bezpečné destinace,</a:t>
            </a:r>
            <a:br>
              <a:rPr lang="cs-CZ" sz="2200" b="1" dirty="0">
                <a:latin typeface="Arial"/>
                <a:cs typeface="Arial"/>
              </a:rPr>
            </a:br>
            <a:r>
              <a:rPr lang="cs-CZ" sz="2200" b="1" dirty="0">
                <a:latin typeface="Arial"/>
                <a:cs typeface="Arial"/>
              </a:rPr>
              <a:t>což je ekonomická příležitost pro Evropu a Česko </a:t>
            </a:r>
          </a:p>
          <a:p>
            <a:pPr marL="503555" indent="-503555"/>
            <a:r>
              <a:rPr lang="cs-CZ" sz="2200" b="1" dirty="0">
                <a:latin typeface="Arial"/>
                <a:cs typeface="Arial"/>
              </a:rPr>
              <a:t>MMR doporučuje cestujícím sledovat vydaná doporučení MZV pro cesty do zahraničí a registraci v systému DROZD</a:t>
            </a:r>
            <a:endParaRPr lang="cs-CZ" sz="2200" b="1" dirty="0"/>
          </a:p>
          <a:p>
            <a:pPr marL="503555" indent="-503555"/>
            <a:endParaRPr lang="cs-CZ" sz="2400" dirty="0"/>
          </a:p>
          <a:p>
            <a:pPr marL="503555" indent="-503555"/>
            <a:endParaRPr lang="cs-CZ" sz="24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3400ED-81D4-B65C-D716-4D6CA9741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7D4F0C8-9213-1E70-7188-A19B9204B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2767"/>
            <a:ext cx="9900000" cy="646351"/>
          </a:xfrm>
        </p:spPr>
        <p:txBody>
          <a:bodyPr/>
          <a:lstStyle/>
          <a:p>
            <a:r>
              <a:rPr lang="cs-CZ">
                <a:latin typeface="Arial"/>
                <a:cs typeface="Arial"/>
              </a:rPr>
              <a:t>Situace na Blízkém východě</a:t>
            </a:r>
            <a:endParaRPr lang="cs-CZ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287D2A3-4215-F343-1B90-1F7608343F7E}"/>
              </a:ext>
            </a:extLst>
          </p:cNvPr>
          <p:cNvSpPr txBox="1"/>
          <p:nvPr/>
        </p:nvSpPr>
        <p:spPr>
          <a:xfrm>
            <a:off x="602154" y="6112138"/>
            <a:ext cx="75121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  <a:buClr>
                <a:schemeClr val="accent1"/>
              </a:buClr>
              <a:buSzPct val="90000"/>
            </a:pPr>
            <a:r>
              <a:rPr lang="cs-CZ" sz="900">
                <a:latin typeface="Arial" panose="020B0604020202020204" pitchFamily="34" charset="0"/>
                <a:cs typeface="Arial" panose="020B0604020202020204" pitchFamily="34" charset="0"/>
              </a:rPr>
              <a:t>1. Zdroj: UN Tourism</a:t>
            </a:r>
            <a:endParaRPr lang="cs-CZ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745825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fcf0a3-dced-4094-ad05-d066900a85c0">
      <Terms xmlns="http://schemas.microsoft.com/office/infopath/2007/PartnerControls"/>
    </lcf76f155ced4ddcb4097134ff3c332f>
    <TaxCatchAll xmlns="4e7ee391-e1d8-4311-97e4-73cbed778e4e" xsi:nil="true"/>
    <datumam_x00ed_stosetk_x00e1_n_x00ed_ xmlns="07fcf0a3-dced-4094-ad05-d066900a85c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4D3DAF1E68A964882D65FA3809584FD" ma:contentTypeVersion="17" ma:contentTypeDescription="Vytvoří nový dokument" ma:contentTypeScope="" ma:versionID="7d7491d88c7da3136cfc540a8ec2eeb8">
  <xsd:schema xmlns:xsd="http://www.w3.org/2001/XMLSchema" xmlns:xs="http://www.w3.org/2001/XMLSchema" xmlns:p="http://schemas.microsoft.com/office/2006/metadata/properties" xmlns:ns2="07fcf0a3-dced-4094-ad05-d066900a85c0" xmlns:ns3="4e7ee391-e1d8-4311-97e4-73cbed778e4e" targetNamespace="http://schemas.microsoft.com/office/2006/metadata/properties" ma:root="true" ma:fieldsID="f2c32ddadb706fd2ec6b9be629a01a09" ns2:_="" ns3:_="">
    <xsd:import namespace="07fcf0a3-dced-4094-ad05-d066900a85c0"/>
    <xsd:import namespace="4e7ee391-e1d8-4311-97e4-73cbed778e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datumam_x00ed_stosetk_x00e1_n_x00ed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fcf0a3-dced-4094-ad05-d066900a8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datumam_x00ed_stosetk_x00e1_n_x00ed_" ma:index="24" nillable="true" ma:displayName="datum a místo setkání" ma:format="Dropdown" ma:internalName="datumam_x00ed_stosetk_x00e1_n_x00ed_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7ee391-e1d8-4311-97e4-73cbed778e4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97726e9-3161-4603-b711-d03a1821a4fa}" ma:internalName="TaxCatchAll" ma:showField="CatchAllData" ma:web="4e7ee391-e1d8-4311-97e4-73cbed778e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19C120-5274-443A-93A6-139E5591E124}">
  <ds:schemaRefs>
    <ds:schemaRef ds:uri="07fcf0a3-dced-4094-ad05-d066900a85c0"/>
    <ds:schemaRef ds:uri="4e7ee391-e1d8-4311-97e4-73cbed778e4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1CBED2-EE6A-4622-B12B-E86EE7417382}">
  <ds:schemaRefs>
    <ds:schemaRef ds:uri="07fcf0a3-dced-4094-ad05-d066900a85c0"/>
    <ds:schemaRef ds:uri="4e7ee391-e1d8-4311-97e4-73cbed778e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1347</Words>
  <Application>Microsoft Office PowerPoint</Application>
  <PresentationFormat>Širokoúhlá obrazovka</PresentationFormat>
  <Paragraphs>178</Paragraphs>
  <Slides>15</Slides>
  <Notes>6</Notes>
  <HiddenSlides>1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Roboto</vt:lpstr>
      <vt:lpstr>Wingdings</vt:lpstr>
      <vt:lpstr>JVS PPT Dark</vt:lpstr>
      <vt:lpstr>JVS PPS Light</vt:lpstr>
      <vt:lpstr>Zahájení letní sezóny 2026</vt:lpstr>
      <vt:lpstr>Obsah</vt:lpstr>
      <vt:lpstr>Statistická data dle ČSÚ za rok 2025</vt:lpstr>
      <vt:lpstr>Průzkum Plány Čechů na letní dovolenou 2026</vt:lpstr>
      <vt:lpstr>Plány Čechů na letní dovolenou v tuzemsku</vt:lpstr>
      <vt:lpstr>Plány Čechů na letní dovolenou v zahraničí</vt:lpstr>
      <vt:lpstr>Mimořádné a nevyhnutelné okolnosti </vt:lpstr>
      <vt:lpstr>Nároky cestujících osob</vt:lpstr>
      <vt:lpstr>Situace na Blízkém východě</vt:lpstr>
      <vt:lpstr>WhatsApp skupina pro krizové situace</vt:lpstr>
      <vt:lpstr>Cestování s CK a průvodci</vt:lpstr>
      <vt:lpstr>Důležité informace</vt:lpstr>
      <vt:lpstr>Obezřetnost při výběru dovolené</vt:lpstr>
      <vt:lpstr>Neoprávněné podnikání v cestovním ruchu</vt:lpstr>
      <vt:lpstr>Děkuji za pozornost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Karel Drašnar</dc:creator>
  <cp:keywords/>
  <dc:description/>
  <cp:lastModifiedBy>Endal Filip</cp:lastModifiedBy>
  <cp:revision>76</cp:revision>
  <cp:lastPrinted>2025-10-24T08:31:40Z</cp:lastPrinted>
  <dcterms:created xsi:type="dcterms:W3CDTF">2025-01-29T13:36:29Z</dcterms:created>
  <dcterms:modified xsi:type="dcterms:W3CDTF">2026-06-08T09:59:15Z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0x010100C4D3DAF1E68A964882D65FA3809584FD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lpwstr/>
  </property>
</Properties>
</file>