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lsx" ContentType="application/vnd.openxmlformats-officedocument.spreadsheetml.sheet"/>
  <Default Extension="xml" ContentType="application/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presentation.xml" ContentType="application/vnd.openxmlformats-officedocument.presentationml.presentation.main+xml"/>
  <Override PartName="/ppt/slides/slide5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5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69.xml" ContentType="application/vnd.openxmlformats-officedocument.presentationml.slide+xml"/>
  <Override PartName="/ppt/slides/slide77.xml" ContentType="application/vnd.openxmlformats-officedocument.presentationml.slide+xml"/>
  <Override PartName="/ppt/slides/slide67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61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0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2.xml" ContentType="application/vnd.openxmlformats-officedocument.presentationml.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8.xml" ContentType="application/vnd.openxmlformats-officedocument.presentationml.slideLayout+xml"/>
  <Override PartName="/ppt/charts/style1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hart5.xml" ContentType="application/vnd.openxmlformats-officedocument.drawingml.chart+xml"/>
  <Override PartName="/ppt/charts/style6.xml" ContentType="application/vnd.ms-office.chartstyle+xml"/>
  <Override PartName="/ppt/charts/chart6.xml" ContentType="application/vnd.openxmlformats-officedocument.drawingml.chart+xml"/>
  <Override PartName="/ppt/charts/colors5.xml" ContentType="application/vnd.ms-office.chartcolorstyle+xml"/>
  <Override PartName="/ppt/charts/style5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hart1.xml" ContentType="application/vnd.openxmlformats-officedocument.drawingml.char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charts/colors6.xml" ContentType="application/vnd.ms-office.chartcolorstyle+xml"/>
  <Override PartName="/ppt/theme/theme2.xml" ContentType="application/vnd.openxmlformats-officedocument.them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olors7.xml" ContentType="application/vnd.ms-office.chartcolorstyle+xml"/>
  <Override PartName="/ppt/charts/style7.xml" ContentType="application/vnd.ms-office.chartstyle+xml"/>
  <Override PartName="/ppt/charts/chart7.xml" ContentType="application/vnd.openxmlformats-officedocument.drawingml.chart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charts/style9.xml" ContentType="application/vnd.ms-office.chartstyle+xml"/>
  <Override PartName="/ppt/charts/colors9.xml" ContentType="application/vnd.ms-office.chartcolorstyle+xml"/>
  <Override PartName="/ppt/charts/chart9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84"/>
  </p:notesMasterIdLst>
  <p:sldIdLst>
    <p:sldId id="256" r:id="rId2"/>
    <p:sldId id="314" r:id="rId3"/>
    <p:sldId id="333" r:id="rId4"/>
    <p:sldId id="308" r:id="rId5"/>
    <p:sldId id="258" r:id="rId6"/>
    <p:sldId id="259" r:id="rId7"/>
    <p:sldId id="335" r:id="rId8"/>
    <p:sldId id="261" r:id="rId9"/>
    <p:sldId id="316" r:id="rId10"/>
    <p:sldId id="397" r:id="rId11"/>
    <p:sldId id="412" r:id="rId12"/>
    <p:sldId id="328" r:id="rId13"/>
    <p:sldId id="336" r:id="rId14"/>
    <p:sldId id="417" r:id="rId15"/>
    <p:sldId id="326" r:id="rId16"/>
    <p:sldId id="353" r:id="rId17"/>
    <p:sldId id="414" r:id="rId18"/>
    <p:sldId id="324" r:id="rId19"/>
    <p:sldId id="337" r:id="rId20"/>
    <p:sldId id="347" r:id="rId21"/>
    <p:sldId id="415" r:id="rId22"/>
    <p:sldId id="416" r:id="rId23"/>
    <p:sldId id="422" r:id="rId24"/>
    <p:sldId id="424" r:id="rId25"/>
    <p:sldId id="425" r:id="rId26"/>
    <p:sldId id="413" r:id="rId27"/>
    <p:sldId id="426" r:id="rId28"/>
    <p:sldId id="355" r:id="rId29"/>
    <p:sldId id="403" r:id="rId30"/>
    <p:sldId id="340" r:id="rId31"/>
    <p:sldId id="384" r:id="rId32"/>
    <p:sldId id="342" r:id="rId33"/>
    <p:sldId id="325" r:id="rId34"/>
    <p:sldId id="367" r:id="rId35"/>
    <p:sldId id="368" r:id="rId36"/>
    <p:sldId id="404" r:id="rId37"/>
    <p:sldId id="405" r:id="rId38"/>
    <p:sldId id="366" r:id="rId39"/>
    <p:sldId id="365" r:id="rId40"/>
    <p:sldId id="379" r:id="rId41"/>
    <p:sldId id="357" r:id="rId42"/>
    <p:sldId id="348" r:id="rId43"/>
    <p:sldId id="358" r:id="rId44"/>
    <p:sldId id="393" r:id="rId45"/>
    <p:sldId id="376" r:id="rId46"/>
    <p:sldId id="341" r:id="rId47"/>
    <p:sldId id="359" r:id="rId48"/>
    <p:sldId id="409" r:id="rId49"/>
    <p:sldId id="421" r:id="rId50"/>
    <p:sldId id="370" r:id="rId51"/>
    <p:sldId id="318" r:id="rId52"/>
    <p:sldId id="329" r:id="rId53"/>
    <p:sldId id="364" r:id="rId54"/>
    <p:sldId id="331" r:id="rId55"/>
    <p:sldId id="344" r:id="rId56"/>
    <p:sldId id="356" r:id="rId57"/>
    <p:sldId id="362" r:id="rId58"/>
    <p:sldId id="387" r:id="rId59"/>
    <p:sldId id="390" r:id="rId60"/>
    <p:sldId id="391" r:id="rId61"/>
    <p:sldId id="400" r:id="rId62"/>
    <p:sldId id="332" r:id="rId63"/>
    <p:sldId id="345" r:id="rId64"/>
    <p:sldId id="343" r:id="rId65"/>
    <p:sldId id="374" r:id="rId66"/>
    <p:sldId id="338" r:id="rId67"/>
    <p:sldId id="349" r:id="rId68"/>
    <p:sldId id="265" r:id="rId69"/>
    <p:sldId id="373" r:id="rId70"/>
    <p:sldId id="380" r:id="rId71"/>
    <p:sldId id="381" r:id="rId72"/>
    <p:sldId id="420" r:id="rId73"/>
    <p:sldId id="382" r:id="rId74"/>
    <p:sldId id="418" r:id="rId75"/>
    <p:sldId id="389" r:id="rId76"/>
    <p:sldId id="388" r:id="rId77"/>
    <p:sldId id="302" r:id="rId78"/>
    <p:sldId id="303" r:id="rId79"/>
    <p:sldId id="306" r:id="rId80"/>
    <p:sldId id="410" r:id="rId81"/>
    <p:sldId id="377" r:id="rId82"/>
    <p:sldId id="307" r:id="rId83"/>
  </p:sldIdLst>
  <p:sldSz cx="10691813" cy="8064500"/>
  <p:notesSz cx="6797675" cy="9926638"/>
  <p:embeddedFontLs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Georgia" panose="02040502050405020303" pitchFamily="18" charset="0"/>
      <p:regular r:id="rId89"/>
      <p:bold r:id="rId90"/>
      <p:italic r:id="rId91"/>
      <p:boldItalic r:id="rId92"/>
    </p:embeddedFont>
    <p:embeddedFont>
      <p:font typeface="Open Sans Light" panose="020B0604020202020204" charset="0"/>
      <p:regular r:id="rId93"/>
      <p:italic r:id="rId94"/>
    </p:embeddedFont>
    <p:embeddedFont>
      <p:font typeface="Open Sans" panose="020B0604020202020204" charset="0"/>
      <p:regular r:id="rId95"/>
      <p:bold r:id="rId96"/>
      <p:italic r:id="rId97"/>
      <p:boldItalic r:id="rId98"/>
    </p:embeddedFont>
    <p:embeddedFont>
      <p:font typeface="Roboto" panose="020B0604020202020204" charset="0"/>
      <p:regular r:id="rId99"/>
      <p:bold r:id="rId100"/>
      <p:italic r:id="rId101"/>
      <p:boldItalic r:id="rId10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796">
          <p15:clr>
            <a:srgbClr val="A4A3A4"/>
          </p15:clr>
        </p15:guide>
        <p15:guide id="2" orient="horz" pos="855">
          <p15:clr>
            <a:srgbClr val="A4A3A4"/>
          </p15:clr>
        </p15:guide>
        <p15:guide id="3" orient="horz" pos="215">
          <p15:clr>
            <a:srgbClr val="A4A3A4"/>
          </p15:clr>
        </p15:guide>
        <p15:guide id="4" orient="horz" pos="901">
          <p15:clr>
            <a:srgbClr val="A4A3A4"/>
          </p15:clr>
        </p15:guide>
        <p15:guide id="5" pos="185">
          <p15:clr>
            <a:srgbClr val="A4A3A4"/>
          </p15:clr>
        </p15:guide>
        <p15:guide id="6" pos="2993">
          <p15:clr>
            <a:srgbClr val="A4A3A4"/>
          </p15:clr>
        </p15:guide>
        <p15:guide id="7" pos="6548">
          <p15:clr>
            <a:srgbClr val="A4A3A4"/>
          </p15:clr>
        </p15:guide>
        <p15:guide id="8" pos="357">
          <p15:clr>
            <a:srgbClr val="A4A3A4"/>
          </p15:clr>
        </p15:guide>
        <p15:guide id="9" pos="64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7" roundtripDataSignature="AMtx7mgw4Pd2KLt6qA6NspPk2zon4zqOQ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ýna Pavlíková" initials="" lastIdx="10" clrIdx="0"/>
  <p:cmAuthor id="1" name="Dominik Dufek" initials="" lastIdx="2" clrIdx="1"/>
  <p:cmAuthor id="2" name="Karolína Zemanová" initials="" lastIdx="1" clrIdx="2"/>
  <p:cmAuthor id="3" name="PYSZKO Marek" initials="PM" lastIdx="2" clrIdx="3">
    <p:extLst>
      <p:ext uri="{19B8F6BF-5375-455C-9EA6-DF929625EA0E}">
        <p15:presenceInfo xmlns:p15="http://schemas.microsoft.com/office/powerpoint/2012/main" userId="PYSZKO Marek" providerId="None"/>
      </p:ext>
    </p:extLst>
  </p:cmAuthor>
  <p:cmAuthor id="4" name="Sedláčková Sára" initials="SS" lastIdx="28" clrIdx="4">
    <p:extLst>
      <p:ext uri="{19B8F6BF-5375-455C-9EA6-DF929625EA0E}">
        <p15:presenceInfo xmlns:p15="http://schemas.microsoft.com/office/powerpoint/2012/main" userId="Sedláčková Sá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85B9"/>
    <a:srgbClr val="40404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B38817-A9DC-473E-9B00-D97730E347D8}">
  <a:tblStyle styleId="{20B38817-A9DC-473E-9B00-D97730E347D8}" styleName="Table_0">
    <a:wholeTbl>
      <a:tcTxStyle b="off" i="off">
        <a:font>
          <a:latin typeface="Georgia"/>
          <a:ea typeface="Georgia"/>
          <a:cs typeface="Georgi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8EF"/>
          </a:solidFill>
        </a:fill>
      </a:tcStyle>
    </a:wholeTbl>
    <a:band1H>
      <a:tcTxStyle b="off" i="off"/>
      <a:tcStyle>
        <a:tcBdr/>
        <a:fill>
          <a:solidFill>
            <a:srgbClr val="CACEDE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CEDE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Georgia"/>
          <a:ea typeface="Georgia"/>
          <a:cs typeface="Georgi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Georgia"/>
          <a:ea typeface="Georgia"/>
          <a:cs typeface="Georgi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Georgia"/>
          <a:ea typeface="Georgia"/>
          <a:cs typeface="Georgi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Georgia"/>
          <a:ea typeface="Georgia"/>
          <a:cs typeface="Georgi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437E451-76F8-4722-925C-CBE6B3701F0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62" autoAdjust="0"/>
    <p:restoredTop sz="89067" autoAdjust="0"/>
  </p:normalViewPr>
  <p:slideViewPr>
    <p:cSldViewPr snapToGrid="0">
      <p:cViewPr varScale="1">
        <p:scale>
          <a:sx n="100" d="100"/>
          <a:sy n="100" d="100"/>
        </p:scale>
        <p:origin x="762" y="78"/>
      </p:cViewPr>
      <p:guideLst>
        <p:guide orient="horz" pos="3796"/>
        <p:guide orient="horz" pos="855"/>
        <p:guide orient="horz" pos="215"/>
        <p:guide orient="horz" pos="901"/>
        <p:guide pos="185"/>
        <p:guide pos="2993"/>
        <p:guide pos="6548"/>
        <p:guide pos="357"/>
        <p:guide pos="64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customschemas.google.com/relationships/presentationmetadata" Target="meta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8.fntdata"/><Relationship Id="rId5" Type="http://schemas.openxmlformats.org/officeDocument/2006/relationships/slide" Target="slides/slide4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customXml" Target="../customXml/item1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8" Type="http://schemas.openxmlformats.org/officeDocument/2006/relationships/commentAuthors" Target="commentAuthor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14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font" Target="fonts/font15.fntdata"/><Relationship Id="rId10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3.fntdata"/><Relationship Id="rId110" Type="http://schemas.openxmlformats.org/officeDocument/2006/relationships/viewProps" Target="viewProps.xml"/><Relationship Id="rId115" Type="http://schemas.openxmlformats.org/officeDocument/2006/relationships/customXml" Target="../customXml/item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9.fntdata"/><Relationship Id="rId98" Type="http://schemas.openxmlformats.org/officeDocument/2006/relationships/font" Target="fonts/font1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font" Target="fonts/font4.fntdata"/><Relationship Id="rId11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urbanova\Downloads\VZO0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4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00982555463935E-2"/>
          <c:y val="0.12010635284134268"/>
          <c:w val="0.94162270575006102"/>
          <c:h val="0.73236097535328237"/>
        </c:manualLayout>
      </c:layout>
      <c:lineChart>
        <c:grouping val="standard"/>
        <c:varyColors val="0"/>
        <c:ser>
          <c:idx val="0"/>
          <c:order val="0"/>
          <c:tx>
            <c:strRef>
              <c:f>List1!$B$2</c:f>
              <c:strCache>
                <c:ptCount val="1"/>
                <c:pt idx="0">
                  <c:v>Czech Republic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layout>
                <c:manualLayout>
                  <c:x val="-3.4637534082978691E-2"/>
                  <c:y val="4.83427192945971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CD1-4165-A889-98912AE63336}"/>
                </c:ext>
              </c:extLst>
            </c:dLbl>
            <c:dLbl>
              <c:idx val="9"/>
              <c:layout>
                <c:manualLayout>
                  <c:x val="-2.8976076328932478E-2"/>
                  <c:y val="0.1180677952002662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CD1-4165-A889-98912AE63336}"/>
                </c:ext>
              </c:extLst>
            </c:dLbl>
            <c:dLbl>
              <c:idx val="10"/>
              <c:layout>
                <c:manualLayout>
                  <c:x val="-4.3129720714048123E-2"/>
                  <c:y val="2.9326789502141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CD1-4165-A889-98912AE63336}"/>
                </c:ext>
              </c:extLst>
            </c:dLbl>
            <c:dLbl>
              <c:idx val="11"/>
              <c:layout>
                <c:manualLayout>
                  <c:x val="-2.0841519972130619E-3"/>
                  <c:y val="9.9051865407811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CD1-4165-A889-98912AE63336}"/>
                </c:ext>
              </c:extLst>
            </c:dLbl>
            <c:dLbl>
              <c:idx val="12"/>
              <c:layout>
                <c:manualLayout>
                  <c:x val="-9.1609741897707257E-3"/>
                  <c:y val="8.63745788795074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CD1-4165-A889-98912AE63336}"/>
                </c:ext>
              </c:extLst>
            </c:dLbl>
            <c:dLbl>
              <c:idx val="13"/>
              <c:layout>
                <c:manualLayout>
                  <c:x val="-1.6237796382328494E-2"/>
                  <c:y val="7.15844112631535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CD1-4165-A889-98912AE63336}"/>
                </c:ext>
              </c:extLst>
            </c:dLbl>
            <c:dLbl>
              <c:idx val="14"/>
              <c:layout>
                <c:manualLayout>
                  <c:x val="-2.0020385705755525E-2"/>
                  <c:y val="7.15844112631535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CD1-4165-A889-98912AE63336}"/>
                </c:ext>
              </c:extLst>
            </c:dLbl>
            <c:dLbl>
              <c:idx val="15"/>
              <c:layout>
                <c:manualLayout>
                  <c:x val="-1.5372195154460942E-2"/>
                  <c:y val="6.10200058229006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CD1-4165-A889-98912AE633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List1!$A$3:$A$18</c:f>
              <c:strCach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strCache>
            </c:strRef>
          </c:cat>
          <c:val>
            <c:numRef>
              <c:f>List1!$B$3:$B$18</c:f>
              <c:numCache>
                <c:formatCode>General</c:formatCode>
                <c:ptCount val="16"/>
                <c:pt idx="0" formatCode="0.00">
                  <c:v>27.8</c:v>
                </c:pt>
                <c:pt idx="1">
                  <c:v>28.97</c:v>
                </c:pt>
                <c:pt idx="2">
                  <c:v>29.24</c:v>
                </c:pt>
                <c:pt idx="3">
                  <c:v>30.81</c:v>
                </c:pt>
                <c:pt idx="4">
                  <c:v>32.51</c:v>
                </c:pt>
                <c:pt idx="5">
                  <c:v>33.979999999999997</c:v>
                </c:pt>
                <c:pt idx="6">
                  <c:v>36.21</c:v>
                </c:pt>
                <c:pt idx="7">
                  <c:v>39.1</c:v>
                </c:pt>
                <c:pt idx="8">
                  <c:v>41.56</c:v>
                </c:pt>
                <c:pt idx="9">
                  <c:v>45.45</c:v>
                </c:pt>
                <c:pt idx="10">
                  <c:v>44.63</c:v>
                </c:pt>
                <c:pt idx="11">
                  <c:v>48.38</c:v>
                </c:pt>
                <c:pt idx="12">
                  <c:v>52.56</c:v>
                </c:pt>
                <c:pt idx="13">
                  <c:v>54.35</c:v>
                </c:pt>
                <c:pt idx="14">
                  <c:v>56.4</c:v>
                </c:pt>
                <c:pt idx="15">
                  <c:v>59.06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01-4EB9-B109-B2566EA33545}"/>
            </c:ext>
          </c:extLst>
        </c:ser>
        <c:ser>
          <c:idx val="1"/>
          <c:order val="1"/>
          <c:tx>
            <c:strRef>
              <c:f>List1!$C$2</c:f>
              <c:strCache>
                <c:ptCount val="1"/>
                <c:pt idx="0">
                  <c:v>Israel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List1!$A$3:$A$18</c:f>
              <c:strCach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strCache>
            </c:strRef>
          </c:cat>
          <c:val>
            <c:numRef>
              <c:f>List1!$C$3:$C$18</c:f>
              <c:numCache>
                <c:formatCode>General</c:formatCode>
                <c:ptCount val="16"/>
                <c:pt idx="0" formatCode="0.00">
                  <c:v>29.388000000000002</c:v>
                </c:pt>
                <c:pt idx="1">
                  <c:v>31.24</c:v>
                </c:pt>
                <c:pt idx="2">
                  <c:v>32.4</c:v>
                </c:pt>
                <c:pt idx="3">
                  <c:v>34.72</c:v>
                </c:pt>
                <c:pt idx="4">
                  <c:v>34.72</c:v>
                </c:pt>
                <c:pt idx="5">
                  <c:v>35.79</c:v>
                </c:pt>
                <c:pt idx="6">
                  <c:v>38.090000000000003</c:v>
                </c:pt>
                <c:pt idx="7">
                  <c:v>39.35</c:v>
                </c:pt>
                <c:pt idx="8">
                  <c:v>40.08</c:v>
                </c:pt>
                <c:pt idx="9">
                  <c:v>41.23</c:v>
                </c:pt>
                <c:pt idx="10">
                  <c:v>41.05</c:v>
                </c:pt>
                <c:pt idx="11">
                  <c:v>46.26</c:v>
                </c:pt>
                <c:pt idx="12">
                  <c:v>52.16</c:v>
                </c:pt>
                <c:pt idx="13">
                  <c:v>53.99</c:v>
                </c:pt>
                <c:pt idx="14">
                  <c:v>55.53</c:v>
                </c:pt>
                <c:pt idx="15">
                  <c:v>58.02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D01-4EB9-B109-B2566EA33545}"/>
            </c:ext>
          </c:extLst>
        </c:ser>
        <c:ser>
          <c:idx val="2"/>
          <c:order val="2"/>
          <c:tx>
            <c:strRef>
              <c:f>List1!$D$2</c:f>
              <c:strCache>
                <c:ptCount val="1"/>
                <c:pt idx="0">
                  <c:v>EU27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List1!$A$3:$A$18</c:f>
              <c:strCach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strCache>
            </c:strRef>
          </c:cat>
          <c:val>
            <c:numRef>
              <c:f>List1!$D$3:$D$18</c:f>
              <c:numCache>
                <c:formatCode>General</c:formatCode>
                <c:ptCount val="16"/>
                <c:pt idx="0">
                  <c:v>32.94</c:v>
                </c:pt>
                <c:pt idx="1">
                  <c:v>34.58</c:v>
                </c:pt>
                <c:pt idx="2">
                  <c:v>35.049999999999997</c:v>
                </c:pt>
                <c:pt idx="3">
                  <c:v>36.22</c:v>
                </c:pt>
                <c:pt idx="4">
                  <c:v>37.28</c:v>
                </c:pt>
                <c:pt idx="5">
                  <c:v>38.4</c:v>
                </c:pt>
                <c:pt idx="6">
                  <c:v>40.770000000000003</c:v>
                </c:pt>
                <c:pt idx="7">
                  <c:v>42.95</c:v>
                </c:pt>
                <c:pt idx="8">
                  <c:v>44.97</c:v>
                </c:pt>
                <c:pt idx="9">
                  <c:v>48.49</c:v>
                </c:pt>
                <c:pt idx="10">
                  <c:v>47.35</c:v>
                </c:pt>
                <c:pt idx="11">
                  <c:v>52.17</c:v>
                </c:pt>
                <c:pt idx="12">
                  <c:v>57.17</c:v>
                </c:pt>
                <c:pt idx="13">
                  <c:v>59.55</c:v>
                </c:pt>
                <c:pt idx="14">
                  <c:v>62.13</c:v>
                </c:pt>
                <c:pt idx="15">
                  <c:v>64.75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01-4EB9-B109-B2566EA33545}"/>
            </c:ext>
          </c:extLst>
        </c:ser>
        <c:ser>
          <c:idx val="3"/>
          <c:order val="3"/>
          <c:tx>
            <c:strRef>
              <c:f>List1!$E$2</c:f>
              <c:strCache>
                <c:ptCount val="1"/>
                <c:pt idx="0">
                  <c:v>South Korea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List1!$A$3:$A$18</c:f>
              <c:strCach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strCache>
            </c:strRef>
          </c:cat>
          <c:val>
            <c:numRef>
              <c:f>List1!$E$3:$E$18</c:f>
              <c:numCache>
                <c:formatCode>General</c:formatCode>
                <c:ptCount val="16"/>
                <c:pt idx="0">
                  <c:v>32.21</c:v>
                </c:pt>
                <c:pt idx="1">
                  <c:v>33.049999999999997</c:v>
                </c:pt>
                <c:pt idx="2">
                  <c:v>33.94</c:v>
                </c:pt>
                <c:pt idx="3">
                  <c:v>34.47</c:v>
                </c:pt>
                <c:pt idx="4">
                  <c:v>35.450000000000003</c:v>
                </c:pt>
                <c:pt idx="5">
                  <c:v>37.909999999999997</c:v>
                </c:pt>
                <c:pt idx="6">
                  <c:v>39.5</c:v>
                </c:pt>
                <c:pt idx="7">
                  <c:v>40.83</c:v>
                </c:pt>
                <c:pt idx="8">
                  <c:v>42.96</c:v>
                </c:pt>
                <c:pt idx="9">
                  <c:v>43.83</c:v>
                </c:pt>
                <c:pt idx="10">
                  <c:v>45.14</c:v>
                </c:pt>
                <c:pt idx="11">
                  <c:v>48.51</c:v>
                </c:pt>
                <c:pt idx="12">
                  <c:v>51.48</c:v>
                </c:pt>
                <c:pt idx="13">
                  <c:v>54.23</c:v>
                </c:pt>
                <c:pt idx="14">
                  <c:v>57.31</c:v>
                </c:pt>
                <c:pt idx="15">
                  <c:v>60.2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D01-4EB9-B109-B2566EA33545}"/>
            </c:ext>
          </c:extLst>
        </c:ser>
        <c:ser>
          <c:idx val="4"/>
          <c:order val="4"/>
          <c:tx>
            <c:strRef>
              <c:f>List1!$F$2</c:f>
              <c:strCache>
                <c:ptCount val="1"/>
                <c:pt idx="0">
                  <c:v>Spain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List1!$A$3:$A$18</c:f>
              <c:strCach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strCache>
            </c:strRef>
          </c:cat>
          <c:val>
            <c:numRef>
              <c:f>List1!$F$3:$F$18</c:f>
              <c:numCache>
                <c:formatCode>General</c:formatCode>
                <c:ptCount val="16"/>
                <c:pt idx="0">
                  <c:v>31.67</c:v>
                </c:pt>
                <c:pt idx="1">
                  <c:v>31.87</c:v>
                </c:pt>
                <c:pt idx="2">
                  <c:v>31.73</c:v>
                </c:pt>
                <c:pt idx="3">
                  <c:v>32.450000000000003</c:v>
                </c:pt>
                <c:pt idx="4">
                  <c:v>33.549999999999997</c:v>
                </c:pt>
                <c:pt idx="5">
                  <c:v>34.93</c:v>
                </c:pt>
                <c:pt idx="6">
                  <c:v>37.31</c:v>
                </c:pt>
                <c:pt idx="7">
                  <c:v>39.56</c:v>
                </c:pt>
                <c:pt idx="8">
                  <c:v>40.72</c:v>
                </c:pt>
                <c:pt idx="9">
                  <c:v>43.74</c:v>
                </c:pt>
                <c:pt idx="10">
                  <c:v>38.96</c:v>
                </c:pt>
                <c:pt idx="11">
                  <c:v>43.55</c:v>
                </c:pt>
                <c:pt idx="12">
                  <c:v>48.91</c:v>
                </c:pt>
                <c:pt idx="13">
                  <c:v>53.54</c:v>
                </c:pt>
                <c:pt idx="14">
                  <c:v>56.39</c:v>
                </c:pt>
                <c:pt idx="15">
                  <c:v>58.77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D01-4EB9-B109-B2566EA335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8292512"/>
        <c:axId val="348293824"/>
      </c:lineChart>
      <c:catAx>
        <c:axId val="34829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48293824"/>
        <c:crossesAt val="25"/>
        <c:auto val="1"/>
        <c:lblAlgn val="ctr"/>
        <c:lblOffset val="100"/>
        <c:noMultiLvlLbl val="0"/>
      </c:catAx>
      <c:valAx>
        <c:axId val="348293824"/>
        <c:scaling>
          <c:orientation val="minMax"/>
          <c:max val="65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48292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800" b="0" i="0" baseline="0" dirty="0" err="1" smtClean="0">
                <a:effectLst/>
              </a:rPr>
              <a:t>Unemployment</a:t>
            </a:r>
            <a:r>
              <a:rPr lang="cs-CZ" sz="1800" b="0" i="0" baseline="0" dirty="0" smtClean="0">
                <a:effectLst/>
              </a:rPr>
              <a:t> </a:t>
            </a:r>
            <a:r>
              <a:rPr lang="cs-CZ" sz="1800" b="0" i="0" baseline="0" dirty="0" err="1" smtClean="0">
                <a:effectLst/>
              </a:rPr>
              <a:t>rate</a:t>
            </a:r>
            <a:r>
              <a:rPr lang="cs-CZ" sz="1800" b="0" i="0" baseline="0" dirty="0" smtClean="0">
                <a:effectLst/>
              </a:rPr>
              <a:t> (%) 2010 – 2025</a:t>
            </a:r>
            <a:endParaRPr lang="cs-CZ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Czech Republic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393761011156073E-3"/>
                  <c:y val="7.1422104072690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B4A-4CB7-BDAC-7F6C6E5FAA68}"/>
                </c:ext>
              </c:extLst>
            </c:dLbl>
            <c:dLbl>
              <c:idx val="1"/>
              <c:layout>
                <c:manualLayout>
                  <c:x val="-1.348440252789015E-3"/>
                  <c:y val="8.9277630090863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B4A-4CB7-BDAC-7F6C6E5FAA68}"/>
                </c:ext>
              </c:extLst>
            </c:dLbl>
            <c:dLbl>
              <c:idx val="2"/>
              <c:layout>
                <c:manualLayout>
                  <c:x val="0"/>
                  <c:y val="5.3566578054518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B4A-4CB7-BDAC-7F6C6E5FAA68}"/>
                </c:ext>
              </c:extLst>
            </c:dLbl>
            <c:dLbl>
              <c:idx val="3"/>
              <c:layout>
                <c:manualLayout>
                  <c:x val="-2.6968805055780794E-3"/>
                  <c:y val="7.4993209276325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B4A-4CB7-BDAC-7F6C6E5FAA68}"/>
                </c:ext>
              </c:extLst>
            </c:dLbl>
            <c:dLbl>
              <c:idx val="4"/>
              <c:layout>
                <c:manualLayout>
                  <c:x val="-6.7422012639451251E-3"/>
                  <c:y val="6.0708788461787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B4A-4CB7-BDAC-7F6C6E5FAA68}"/>
                </c:ext>
              </c:extLst>
            </c:dLbl>
            <c:dLbl>
              <c:idx val="5"/>
              <c:layout>
                <c:manualLayout>
                  <c:x val="-1.2135962275101185E-2"/>
                  <c:y val="6.427989366542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BB4A-4CB7-BDAC-7F6C6E5FAA68}"/>
                </c:ext>
              </c:extLst>
            </c:dLbl>
            <c:dLbl>
              <c:idx val="6"/>
              <c:layout>
                <c:manualLayout>
                  <c:x val="-1.34844025278902E-2"/>
                  <c:y val="4.642436764724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B4A-4CB7-BDAC-7F6C6E5FAA68}"/>
                </c:ext>
              </c:extLst>
            </c:dLbl>
            <c:dLbl>
              <c:idx val="7"/>
              <c:layout>
                <c:manualLayout>
                  <c:x val="-1.078752202231212E-2"/>
                  <c:y val="5.3566578054518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BB4A-4CB7-BDAC-7F6C6E5FAA68}"/>
                </c:ext>
              </c:extLst>
            </c:dLbl>
            <c:dLbl>
              <c:idx val="8"/>
              <c:layout>
                <c:manualLayout>
                  <c:x val="-1.3484402527891139E-3"/>
                  <c:y val="4.9995472850883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B4A-4CB7-BDAC-7F6C6E5FAA68}"/>
                </c:ext>
              </c:extLst>
            </c:dLbl>
            <c:dLbl>
              <c:idx val="9"/>
              <c:layout>
                <c:manualLayout>
                  <c:x val="0"/>
                  <c:y val="4.642436764724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B4A-4CB7-BDAC-7F6C6E5FAA68}"/>
                </c:ext>
              </c:extLst>
            </c:dLbl>
            <c:dLbl>
              <c:idx val="10"/>
              <c:layout>
                <c:manualLayout>
                  <c:x val="-4.0453207583670452E-3"/>
                  <c:y val="4.2853262443614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BB4A-4CB7-BDAC-7F6C6E5FAA68}"/>
                </c:ext>
              </c:extLst>
            </c:dLbl>
            <c:dLbl>
              <c:idx val="11"/>
              <c:layout>
                <c:manualLayout>
                  <c:x val="-8.0906415167340904E-3"/>
                  <c:y val="6.0708788461787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BB4A-4CB7-BDAC-7F6C6E5FAA68}"/>
                </c:ext>
              </c:extLst>
            </c:dLbl>
            <c:dLbl>
              <c:idx val="12"/>
              <c:layout>
                <c:manualLayout>
                  <c:x val="0"/>
                  <c:y val="4.2853262443614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BB4A-4CB7-BDAC-7F6C6E5FAA68}"/>
                </c:ext>
              </c:extLst>
            </c:dLbl>
            <c:dLbl>
              <c:idx val="13"/>
              <c:layout>
                <c:manualLayout>
                  <c:x val="0"/>
                  <c:y val="3.5711052036345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B4A-4CB7-BDAC-7F6C6E5FAA68}"/>
                </c:ext>
              </c:extLst>
            </c:dLbl>
            <c:dLbl>
              <c:idx val="14"/>
              <c:layout>
                <c:manualLayout>
                  <c:x val="9.4390817695231052E-3"/>
                  <c:y val="4.6424367647248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BB4A-4CB7-BDAC-7F6C6E5FAA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List1!$B$2:$B$17</c:f>
              <c:numCache>
                <c:formatCode>0.0</c:formatCode>
                <c:ptCount val="16"/>
                <c:pt idx="0">
                  <c:v>7.2750000000000004</c:v>
                </c:pt>
                <c:pt idx="1">
                  <c:v>6.7249999999999996</c:v>
                </c:pt>
                <c:pt idx="2">
                  <c:v>7</c:v>
                </c:pt>
                <c:pt idx="3">
                  <c:v>6.9249999999999998</c:v>
                </c:pt>
                <c:pt idx="4">
                  <c:v>6.1</c:v>
                </c:pt>
                <c:pt idx="5">
                  <c:v>5.05</c:v>
                </c:pt>
                <c:pt idx="6">
                  <c:v>3.95</c:v>
                </c:pt>
                <c:pt idx="7">
                  <c:v>2.9</c:v>
                </c:pt>
                <c:pt idx="8">
                  <c:v>2.2250000000000001</c:v>
                </c:pt>
                <c:pt idx="9">
                  <c:v>2</c:v>
                </c:pt>
                <c:pt idx="10">
                  <c:v>2.5750000000000002</c:v>
                </c:pt>
                <c:pt idx="11">
                  <c:v>2.8250000000000002</c:v>
                </c:pt>
                <c:pt idx="12">
                  <c:v>2.2250000000000001</c:v>
                </c:pt>
                <c:pt idx="13">
                  <c:v>2.5750000000000002</c:v>
                </c:pt>
                <c:pt idx="14">
                  <c:v>2.7</c:v>
                </c:pt>
                <c:pt idx="15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4A-4CB7-BDAC-7F6C6E5FAA6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EU27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List1!$A$2:$A$17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List1!$C$2:$C$17</c:f>
              <c:numCache>
                <c:formatCode>0.0</c:formatCode>
                <c:ptCount val="16"/>
                <c:pt idx="0">
                  <c:v>10.199999999999999</c:v>
                </c:pt>
                <c:pt idx="1">
                  <c:v>10.199999999999999</c:v>
                </c:pt>
                <c:pt idx="2">
                  <c:v>11.2</c:v>
                </c:pt>
                <c:pt idx="3">
                  <c:v>11.8</c:v>
                </c:pt>
                <c:pt idx="4">
                  <c:v>11.2</c:v>
                </c:pt>
                <c:pt idx="5">
                  <c:v>10.3</c:v>
                </c:pt>
                <c:pt idx="6">
                  <c:v>9.4</c:v>
                </c:pt>
                <c:pt idx="7">
                  <c:v>8.4</c:v>
                </c:pt>
                <c:pt idx="8">
                  <c:v>7.5</c:v>
                </c:pt>
                <c:pt idx="9">
                  <c:v>6.9</c:v>
                </c:pt>
                <c:pt idx="10">
                  <c:v>7.5</c:v>
                </c:pt>
                <c:pt idx="11">
                  <c:v>7.3</c:v>
                </c:pt>
                <c:pt idx="12">
                  <c:v>6.3</c:v>
                </c:pt>
                <c:pt idx="13">
                  <c:v>6.2</c:v>
                </c:pt>
                <c:pt idx="14">
                  <c:v>6.2</c:v>
                </c:pt>
                <c:pt idx="15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4A-4CB7-BDAC-7F6C6E5FAA6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USA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List1!$D$2:$D$17</c:f>
              <c:numCache>
                <c:formatCode>0.0</c:formatCode>
                <c:ptCount val="16"/>
                <c:pt idx="0">
                  <c:v>9.6080000000000005</c:v>
                </c:pt>
                <c:pt idx="1">
                  <c:v>8.9329999999999998</c:v>
                </c:pt>
                <c:pt idx="2">
                  <c:v>8.0749999999999993</c:v>
                </c:pt>
                <c:pt idx="3">
                  <c:v>7.3579999999999997</c:v>
                </c:pt>
                <c:pt idx="4">
                  <c:v>6.1580000000000004</c:v>
                </c:pt>
                <c:pt idx="5">
                  <c:v>5.2750000000000004</c:v>
                </c:pt>
                <c:pt idx="6">
                  <c:v>4.875</c:v>
                </c:pt>
                <c:pt idx="7">
                  <c:v>4.3579999999999997</c:v>
                </c:pt>
                <c:pt idx="8">
                  <c:v>3.8919999999999999</c:v>
                </c:pt>
                <c:pt idx="9">
                  <c:v>3.6749999999999998</c:v>
                </c:pt>
                <c:pt idx="10">
                  <c:v>8.0920000000000005</c:v>
                </c:pt>
                <c:pt idx="11">
                  <c:v>5.35</c:v>
                </c:pt>
                <c:pt idx="12">
                  <c:v>3.633</c:v>
                </c:pt>
                <c:pt idx="13">
                  <c:v>3.625</c:v>
                </c:pt>
                <c:pt idx="14">
                  <c:v>4</c:v>
                </c:pt>
                <c:pt idx="15">
                  <c:v>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B4A-4CB7-BDAC-7F6C6E5FAA68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Developed countries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List1!$E$2:$E$17</c:f>
              <c:numCache>
                <c:formatCode>General</c:formatCode>
                <c:ptCount val="16"/>
                <c:pt idx="0">
                  <c:v>8.3000000000000007</c:v>
                </c:pt>
                <c:pt idx="1">
                  <c:v>8</c:v>
                </c:pt>
                <c:pt idx="2">
                  <c:v>8.1</c:v>
                </c:pt>
                <c:pt idx="3">
                  <c:v>8</c:v>
                </c:pt>
                <c:pt idx="4">
                  <c:v>7.3</c:v>
                </c:pt>
                <c:pt idx="5">
                  <c:v>6.7</c:v>
                </c:pt>
                <c:pt idx="6">
                  <c:v>6.3</c:v>
                </c:pt>
                <c:pt idx="7">
                  <c:v>5.7</c:v>
                </c:pt>
                <c:pt idx="8">
                  <c:v>5.2</c:v>
                </c:pt>
                <c:pt idx="9">
                  <c:v>4.9000000000000004</c:v>
                </c:pt>
                <c:pt idx="10">
                  <c:v>6.7</c:v>
                </c:pt>
                <c:pt idx="11">
                  <c:v>5.6</c:v>
                </c:pt>
                <c:pt idx="12">
                  <c:v>4.5</c:v>
                </c:pt>
                <c:pt idx="13">
                  <c:v>4.4000000000000004</c:v>
                </c:pt>
                <c:pt idx="14">
                  <c:v>4.5999999999999996</c:v>
                </c:pt>
                <c:pt idx="15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B4A-4CB7-BDAC-7F6C6E5FAA68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Emerging markets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List1!$A$2:$A$17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List1!$F$2:$F$17</c:f>
              <c:numCache>
                <c:formatCode>General</c:formatCode>
                <c:ptCount val="16"/>
                <c:pt idx="0">
                  <c:v>7.3</c:v>
                </c:pt>
                <c:pt idx="1">
                  <c:v>7.4</c:v>
                </c:pt>
                <c:pt idx="2">
                  <c:v>7.5</c:v>
                </c:pt>
                <c:pt idx="3">
                  <c:v>7.2</c:v>
                </c:pt>
                <c:pt idx="4">
                  <c:v>7.3</c:v>
                </c:pt>
                <c:pt idx="5">
                  <c:v>7.3</c:v>
                </c:pt>
                <c:pt idx="6">
                  <c:v>8.1999999999999993</c:v>
                </c:pt>
                <c:pt idx="7">
                  <c:v>8</c:v>
                </c:pt>
                <c:pt idx="8">
                  <c:v>8.5</c:v>
                </c:pt>
                <c:pt idx="9">
                  <c:v>8.6999999999999993</c:v>
                </c:pt>
                <c:pt idx="10">
                  <c:v>11.2</c:v>
                </c:pt>
                <c:pt idx="11">
                  <c:v>10.3</c:v>
                </c:pt>
                <c:pt idx="12">
                  <c:v>8.6</c:v>
                </c:pt>
                <c:pt idx="13">
                  <c:v>6.4</c:v>
                </c:pt>
                <c:pt idx="14">
                  <c:v>6.2</c:v>
                </c:pt>
                <c:pt idx="15">
                  <c:v>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BB4A-4CB7-BDAC-7F6C6E5FAA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6795856"/>
        <c:axId val="516790936"/>
      </c:lineChart>
      <c:catAx>
        <c:axId val="51679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6790936"/>
        <c:crosses val="autoZero"/>
        <c:auto val="1"/>
        <c:lblAlgn val="ctr"/>
        <c:lblOffset val="100"/>
        <c:noMultiLvlLbl val="0"/>
      </c:catAx>
      <c:valAx>
        <c:axId val="516790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6795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0" i="0" cap="all" baseline="0" dirty="0" smtClean="0">
                <a:effectLst/>
              </a:rPr>
              <a:t>P</a:t>
            </a:r>
            <a:r>
              <a:rPr lang="cs-CZ" sz="1600" b="0" i="0" baseline="0" dirty="0" smtClean="0">
                <a:effectLst/>
              </a:rPr>
              <a:t>ublic </a:t>
            </a:r>
            <a:r>
              <a:rPr lang="cs-CZ" sz="1600" b="0" i="0" baseline="0" dirty="0" err="1" smtClean="0">
                <a:effectLst/>
              </a:rPr>
              <a:t>Debt</a:t>
            </a:r>
            <a:r>
              <a:rPr lang="cs-CZ" sz="1600" b="0" i="0" baseline="0" dirty="0" smtClean="0">
                <a:effectLst/>
              </a:rPr>
              <a:t> </a:t>
            </a:r>
            <a:r>
              <a:rPr lang="cs-CZ" sz="1600" b="0" i="0" cap="all" baseline="0" dirty="0" smtClean="0">
                <a:effectLst/>
              </a:rPr>
              <a:t>(% </a:t>
            </a:r>
            <a:r>
              <a:rPr lang="cs-CZ" sz="1600" b="0" i="0" cap="all" baseline="0" dirty="0" err="1" smtClean="0">
                <a:effectLst/>
              </a:rPr>
              <a:t>of</a:t>
            </a:r>
            <a:r>
              <a:rPr lang="cs-CZ" sz="1600" b="0" i="0" cap="all" baseline="0" dirty="0" smtClean="0">
                <a:effectLst/>
              </a:rPr>
              <a:t> GDP) 2010-2025</a:t>
            </a:r>
            <a:endParaRPr lang="cs-CZ" sz="18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Czech Republic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7287243326307205E-17"/>
                  <c:y val="2.2770403018203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909-4215-8283-4E5A544A4728}"/>
                </c:ext>
              </c:extLst>
            </c:dLbl>
            <c:dLbl>
              <c:idx val="1"/>
              <c:layout>
                <c:manualLayout>
                  <c:x val="0"/>
                  <c:y val="2.5300447798004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909-4215-8283-4E5A544A4728}"/>
                </c:ext>
              </c:extLst>
            </c:dLbl>
            <c:dLbl>
              <c:idx val="2"/>
              <c:layout>
                <c:manualLayout>
                  <c:x val="-1.5087223008015122E-2"/>
                  <c:y val="3.0360537357605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909-4215-8283-4E5A544A4728}"/>
                </c:ext>
              </c:extLst>
            </c:dLbl>
            <c:dLbl>
              <c:idx val="3"/>
              <c:layout>
                <c:manualLayout>
                  <c:x val="-5.6577086280056579E-3"/>
                  <c:y val="4.0480716476807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909-4215-8283-4E5A544A4728}"/>
                </c:ext>
              </c:extLst>
            </c:dLbl>
            <c:dLbl>
              <c:idx val="4"/>
              <c:layout>
                <c:manualLayout>
                  <c:x val="3.7718057520037718E-3"/>
                  <c:y val="5.313094037580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909-4215-8283-4E5A544A4728}"/>
                </c:ext>
              </c:extLst>
            </c:dLbl>
            <c:dLbl>
              <c:idx val="5"/>
              <c:layout>
                <c:manualLayout>
                  <c:x val="-1.8859028760019551E-3"/>
                  <c:y val="5.0600895596008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909-4215-8283-4E5A544A4728}"/>
                </c:ext>
              </c:extLst>
            </c:dLbl>
            <c:dLbl>
              <c:idx val="6"/>
              <c:layout>
                <c:manualLayout>
                  <c:x val="-5.6577086280057273E-3"/>
                  <c:y val="4.8070850816208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909-4215-8283-4E5A544A4728}"/>
                </c:ext>
              </c:extLst>
            </c:dLbl>
            <c:dLbl>
              <c:idx val="7"/>
              <c:layout>
                <c:manualLayout>
                  <c:x val="-1.3201320132013271E-2"/>
                  <c:y val="4.807075120814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238095238095239E-2"/>
                      <c:h val="4.24035505094553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D909-4215-8283-4E5A544A4728}"/>
                </c:ext>
              </c:extLst>
            </c:dLbl>
            <c:dLbl>
              <c:idx val="8"/>
              <c:layout>
                <c:manualLayout>
                  <c:x val="-1.3201320132013201E-2"/>
                  <c:y val="4.0480716476807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D909-4215-8283-4E5A544A4728}"/>
                </c:ext>
              </c:extLst>
            </c:dLbl>
            <c:dLbl>
              <c:idx val="10"/>
              <c:layout>
                <c:manualLayout>
                  <c:x val="0"/>
                  <c:y val="2.024035823840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909-4215-8283-4E5A544A4728}"/>
                </c:ext>
              </c:extLst>
            </c:dLbl>
            <c:dLbl>
              <c:idx val="11"/>
              <c:layout>
                <c:manualLayout>
                  <c:x val="0"/>
                  <c:y val="2.5300447798004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D909-4215-8283-4E5A544A4728}"/>
                </c:ext>
              </c:extLst>
            </c:dLbl>
            <c:dLbl>
              <c:idx val="12"/>
              <c:layout>
                <c:manualLayout>
                  <c:x val="-1.3829794661045764E-16"/>
                  <c:y val="4.0480716476807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909-4215-8283-4E5A544A4728}"/>
                </c:ext>
              </c:extLst>
            </c:dLbl>
            <c:dLbl>
              <c:idx val="13"/>
              <c:layout>
                <c:manualLayout>
                  <c:x val="-5.6577086280057958E-3"/>
                  <c:y val="4.5540806036407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D909-4215-8283-4E5A544A4728}"/>
                </c:ext>
              </c:extLst>
            </c:dLbl>
            <c:dLbl>
              <c:idx val="14"/>
              <c:layout>
                <c:manualLayout>
                  <c:x val="-1.3829794661045764E-16"/>
                  <c:y val="4.3010761256607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D909-4215-8283-4E5A544A4728}"/>
                </c:ext>
              </c:extLst>
            </c:dLbl>
            <c:dLbl>
              <c:idx val="15"/>
              <c:layout>
                <c:manualLayout>
                  <c:x val="-3.7718057520037718E-3"/>
                  <c:y val="-2.2770403018203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D909-4215-8283-4E5A544A47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List1!$B$2:$B$17</c:f>
              <c:numCache>
                <c:formatCode>0.0</c:formatCode>
                <c:ptCount val="16"/>
                <c:pt idx="0">
                  <c:v>37.103999999999999</c:v>
                </c:pt>
                <c:pt idx="1">
                  <c:v>39.76</c:v>
                </c:pt>
                <c:pt idx="2">
                  <c:v>44.162999999999997</c:v>
                </c:pt>
                <c:pt idx="3">
                  <c:v>44.43</c:v>
                </c:pt>
                <c:pt idx="4">
                  <c:v>41.865000000000002</c:v>
                </c:pt>
                <c:pt idx="5">
                  <c:v>39.677999999999997</c:v>
                </c:pt>
                <c:pt idx="6">
                  <c:v>36.595999999999997</c:v>
                </c:pt>
                <c:pt idx="7">
                  <c:v>34.194000000000003</c:v>
                </c:pt>
                <c:pt idx="8">
                  <c:v>32.024999999999999</c:v>
                </c:pt>
                <c:pt idx="9">
                  <c:v>30.036000000000001</c:v>
                </c:pt>
                <c:pt idx="10">
                  <c:v>37.645000000000003</c:v>
                </c:pt>
                <c:pt idx="11">
                  <c:v>42.029000000000003</c:v>
                </c:pt>
                <c:pt idx="12">
                  <c:v>44.179000000000002</c:v>
                </c:pt>
                <c:pt idx="13">
                  <c:v>44.8</c:v>
                </c:pt>
                <c:pt idx="14">
                  <c:v>44.6</c:v>
                </c:pt>
                <c:pt idx="15">
                  <c:v>42.6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09-4215-8283-4E5A544A472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EU27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List1!$C$2:$C$17</c:f>
              <c:numCache>
                <c:formatCode>General</c:formatCode>
                <c:ptCount val="16"/>
                <c:pt idx="0">
                  <c:v>80.8</c:v>
                </c:pt>
                <c:pt idx="1">
                  <c:v>82.9</c:v>
                </c:pt>
                <c:pt idx="2">
                  <c:v>86.9</c:v>
                </c:pt>
                <c:pt idx="3">
                  <c:v>89.1</c:v>
                </c:pt>
                <c:pt idx="4">
                  <c:v>89.3</c:v>
                </c:pt>
                <c:pt idx="5">
                  <c:v>87.3</c:v>
                </c:pt>
                <c:pt idx="6">
                  <c:v>86.3</c:v>
                </c:pt>
                <c:pt idx="7">
                  <c:v>83.7</c:v>
                </c:pt>
                <c:pt idx="8">
                  <c:v>81.599999999999994</c:v>
                </c:pt>
                <c:pt idx="9">
                  <c:v>79.400000000000006</c:v>
                </c:pt>
                <c:pt idx="10">
                  <c:v>91.8</c:v>
                </c:pt>
                <c:pt idx="11">
                  <c:v>89.1</c:v>
                </c:pt>
                <c:pt idx="12">
                  <c:v>84.9</c:v>
                </c:pt>
                <c:pt idx="13">
                  <c:v>82.7</c:v>
                </c:pt>
                <c:pt idx="14">
                  <c:v>82.3</c:v>
                </c:pt>
                <c:pt idx="15">
                  <c:v>82.1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09-4215-8283-4E5A544A472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Germany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List1!$D$2:$D$17</c:f>
              <c:numCache>
                <c:formatCode>0.0</c:formatCode>
                <c:ptCount val="16"/>
                <c:pt idx="0">
                  <c:v>82.17</c:v>
                </c:pt>
                <c:pt idx="1">
                  <c:v>79.527000000000001</c:v>
                </c:pt>
                <c:pt idx="2">
                  <c:v>80.701999999999998</c:v>
                </c:pt>
                <c:pt idx="3">
                  <c:v>78.19</c:v>
                </c:pt>
                <c:pt idx="4">
                  <c:v>75.161000000000001</c:v>
                </c:pt>
                <c:pt idx="5">
                  <c:v>72.009</c:v>
                </c:pt>
                <c:pt idx="6">
                  <c:v>69.072999999999993</c:v>
                </c:pt>
                <c:pt idx="7">
                  <c:v>65.120999999999995</c:v>
                </c:pt>
                <c:pt idx="8">
                  <c:v>61.823999999999998</c:v>
                </c:pt>
                <c:pt idx="9">
                  <c:v>59.473999999999997</c:v>
                </c:pt>
                <c:pt idx="10">
                  <c:v>68.915000000000006</c:v>
                </c:pt>
                <c:pt idx="11">
                  <c:v>69.161000000000001</c:v>
                </c:pt>
                <c:pt idx="12">
                  <c:v>66.19</c:v>
                </c:pt>
                <c:pt idx="13">
                  <c:v>63.621000000000002</c:v>
                </c:pt>
                <c:pt idx="14">
                  <c:v>63.1</c:v>
                </c:pt>
                <c:pt idx="15">
                  <c:v>62.3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909-4215-8283-4E5A544A4728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United States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List1!$E$2:$E$17</c:f>
              <c:numCache>
                <c:formatCode>0.0</c:formatCode>
                <c:ptCount val="16"/>
                <c:pt idx="0">
                  <c:v>60.593000000000004</c:v>
                </c:pt>
                <c:pt idx="1">
                  <c:v>65.484999999999999</c:v>
                </c:pt>
                <c:pt idx="2">
                  <c:v>70.028000000000006</c:v>
                </c:pt>
                <c:pt idx="3">
                  <c:v>71.805000000000007</c:v>
                </c:pt>
                <c:pt idx="4">
                  <c:v>73.328999999999994</c:v>
                </c:pt>
                <c:pt idx="5">
                  <c:v>72.212000000000003</c:v>
                </c:pt>
                <c:pt idx="6">
                  <c:v>76.001000000000005</c:v>
                </c:pt>
                <c:pt idx="7">
                  <c:v>75.691999999999993</c:v>
                </c:pt>
                <c:pt idx="8">
                  <c:v>77.066999999999993</c:v>
                </c:pt>
                <c:pt idx="9">
                  <c:v>78.968000000000004</c:v>
                </c:pt>
                <c:pt idx="10">
                  <c:v>98.704999999999998</c:v>
                </c:pt>
                <c:pt idx="11">
                  <c:v>99.590999999999994</c:v>
                </c:pt>
                <c:pt idx="12">
                  <c:v>95.837999999999994</c:v>
                </c:pt>
                <c:pt idx="13">
                  <c:v>96.055999999999997</c:v>
                </c:pt>
                <c:pt idx="14">
                  <c:v>97.8</c:v>
                </c:pt>
                <c:pt idx="1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909-4215-8283-4E5A544A47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5157608"/>
        <c:axId val="675164168"/>
      </c:lineChart>
      <c:catAx>
        <c:axId val="675157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75164168"/>
        <c:crosses val="autoZero"/>
        <c:auto val="1"/>
        <c:lblAlgn val="ctr"/>
        <c:lblOffset val="100"/>
        <c:noMultiLvlLbl val="0"/>
      </c:catAx>
      <c:valAx>
        <c:axId val="675164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75157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8F-44AB-BD98-6CBAD87B7C5B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48F-44AB-BD98-6CBAD87B7C5B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8F-44AB-BD98-6CBAD87B7C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F7-4775-AC46-9D1120A4B48D}"/>
              </c:ext>
            </c:extLst>
          </c:dPt>
          <c:dLbls>
            <c:dLbl>
              <c:idx val="0"/>
              <c:layout>
                <c:manualLayout>
                  <c:x val="9.3279306611583859E-5"/>
                  <c:y val="-4.14278624307456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48F-44AB-BD98-6CBAD87B7C5B}"/>
                </c:ext>
              </c:extLst>
            </c:dLbl>
            <c:dLbl>
              <c:idx val="1"/>
              <c:layout>
                <c:manualLayout>
                  <c:x val="6.5618126421994917E-3"/>
                  <c:y val="-2.81241809048485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48F-44AB-BD98-6CBAD87B7C5B}"/>
                </c:ext>
              </c:extLst>
            </c:dLbl>
            <c:dLbl>
              <c:idx val="2"/>
              <c:layout>
                <c:manualLayout>
                  <c:x val="-1.9357522403240797E-2"/>
                  <c:y val="-2.1418513833469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48F-44AB-BD98-6CBAD87B7C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3"/>
                <c:pt idx="0">
                  <c:v>Agriculture</c:v>
                </c:pt>
                <c:pt idx="1">
                  <c:v>Industries</c:v>
                </c:pt>
                <c:pt idx="2">
                  <c:v>Services</c:v>
                </c:pt>
              </c:strCache>
            </c:strRef>
          </c:cat>
          <c:val>
            <c:numRef>
              <c:f>List1!$B$2:$B$5</c:f>
              <c:numCache>
                <c:formatCode>0.0%</c:formatCode>
                <c:ptCount val="4"/>
                <c:pt idx="0" formatCode="0%">
                  <c:v>0.02</c:v>
                </c:pt>
                <c:pt idx="1">
                  <c:v>0.35099999999999998</c:v>
                </c:pt>
                <c:pt idx="2">
                  <c:v>0.629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8F-44AB-BD98-6CBAD87B7C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30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89198560395534"/>
          <c:y val="8.894653167098987E-2"/>
          <c:w val="0.5410646500178059"/>
          <c:h val="0.91105346832901013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Export dle kontinentu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5E-4422-9842-37D3625D489E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5E-4422-9842-37D3625D489E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5E-4422-9842-37D3625D489E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5E-4422-9842-37D3625D489E}"/>
              </c:ext>
            </c:extLst>
          </c:dPt>
          <c:dLbls>
            <c:dLbl>
              <c:idx val="0"/>
              <c:layout>
                <c:manualLayout>
                  <c:x val="0.22890291025712411"/>
                  <c:y val="-0.4725081441840166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C5E-4422-9842-37D3625D489E}"/>
                </c:ext>
              </c:extLst>
            </c:dLbl>
            <c:dLbl>
              <c:idx val="2"/>
              <c:layout>
                <c:manualLayout>
                  <c:x val="2.3162583518930958E-2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C5E-4422-9842-37D3625D489E}"/>
                </c:ext>
              </c:extLst>
            </c:dLbl>
            <c:dLbl>
              <c:idx val="3"/>
              <c:layout>
                <c:manualLayout>
                  <c:x val="5.7015590200445436E-2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C5E-4422-9842-37D3625D48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List1!$A$2:$A$5</c:f>
              <c:strCache>
                <c:ptCount val="4"/>
                <c:pt idx="0">
                  <c:v>Europe</c:v>
                </c:pt>
                <c:pt idx="1">
                  <c:v>Asia</c:v>
                </c:pt>
                <c:pt idx="2">
                  <c:v>America</c:v>
                </c:pt>
                <c:pt idx="3">
                  <c:v>Africa</c:v>
                </c:pt>
              </c:strCache>
            </c:strRef>
          </c:cat>
          <c:val>
            <c:numRef>
              <c:f>List1!$B$2:$B$5</c:f>
              <c:numCache>
                <c:formatCode>0%</c:formatCode>
                <c:ptCount val="4"/>
                <c:pt idx="0">
                  <c:v>0.9</c:v>
                </c:pt>
                <c:pt idx="1">
                  <c:v>0.05</c:v>
                </c:pt>
                <c:pt idx="2">
                  <c:v>3.5000000000000003E-2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5E-4422-9842-37D3625D48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01094401197981"/>
          <c:y val="4.0383916432215596E-2"/>
          <c:w val="0.87558864466708164"/>
          <c:h val="0.81287209428692342"/>
        </c:manualLayout>
      </c:layout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Výdaje na VaV - % HDP (2005-2022)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List1!$A$2:$A$19</c:f>
              <c:numCache>
                <c:formatCode>General</c:formatCode>
                <c:ptCount val="1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</c:numCache>
            </c:numRef>
          </c:cat>
          <c:val>
            <c:numRef>
              <c:f>List1!$B$2:$B$19</c:f>
              <c:numCache>
                <c:formatCode>General</c:formatCode>
                <c:ptCount val="18"/>
                <c:pt idx="0">
                  <c:v>1.1599999999999999</c:v>
                </c:pt>
                <c:pt idx="1">
                  <c:v>1.23</c:v>
                </c:pt>
                <c:pt idx="2">
                  <c:v>1.3</c:v>
                </c:pt>
                <c:pt idx="3">
                  <c:v>1.23</c:v>
                </c:pt>
                <c:pt idx="4">
                  <c:v>1.29</c:v>
                </c:pt>
                <c:pt idx="5">
                  <c:v>1.33</c:v>
                </c:pt>
                <c:pt idx="6">
                  <c:v>1.54</c:v>
                </c:pt>
                <c:pt idx="7">
                  <c:v>1.77</c:v>
                </c:pt>
                <c:pt idx="8">
                  <c:v>1.88</c:v>
                </c:pt>
                <c:pt idx="9">
                  <c:v>1.96</c:v>
                </c:pt>
                <c:pt idx="10">
                  <c:v>1.92</c:v>
                </c:pt>
                <c:pt idx="11">
                  <c:v>1.67</c:v>
                </c:pt>
                <c:pt idx="12">
                  <c:v>1.77</c:v>
                </c:pt>
                <c:pt idx="13">
                  <c:v>1.9</c:v>
                </c:pt>
                <c:pt idx="14">
                  <c:v>1.93</c:v>
                </c:pt>
                <c:pt idx="15">
                  <c:v>1.99</c:v>
                </c:pt>
                <c:pt idx="16">
                  <c:v>2</c:v>
                </c:pt>
                <c:pt idx="17">
                  <c:v>1.96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51-4D1E-8419-244F171F6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286576"/>
        <c:axId val="566286248"/>
      </c:lineChart>
      <c:catAx>
        <c:axId val="56628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6286248"/>
        <c:crosses val="autoZero"/>
        <c:auto val="1"/>
        <c:lblAlgn val="ctr"/>
        <c:lblOffset val="100"/>
        <c:noMultiLvlLbl val="0"/>
      </c:catAx>
      <c:valAx>
        <c:axId val="56628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628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86944567967835"/>
          <c:y val="7.7064399775244236E-2"/>
          <c:w val="0.81593013221397148"/>
          <c:h val="0.79313987420927656"/>
        </c:manualLayout>
      </c:layout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Celkové výdaje na VaV (v mil. EUR)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List1!$A$2:$A$19</c:f>
              <c:numCache>
                <c:formatCode>General</c:formatCode>
                <c:ptCount val="1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</c:numCache>
            </c:numRef>
          </c:cat>
          <c:val>
            <c:numRef>
              <c:f>List1!$B$2:$B$19</c:f>
              <c:numCache>
                <c:formatCode>General</c:formatCode>
                <c:ptCount val="18"/>
                <c:pt idx="0">
                  <c:v>1281</c:v>
                </c:pt>
                <c:pt idx="1">
                  <c:v>1527</c:v>
                </c:pt>
                <c:pt idx="2">
                  <c:v>1801</c:v>
                </c:pt>
                <c:pt idx="3">
                  <c:v>1999</c:v>
                </c:pt>
                <c:pt idx="4">
                  <c:v>1925</c:v>
                </c:pt>
                <c:pt idx="5">
                  <c:v>2095</c:v>
                </c:pt>
                <c:pt idx="6">
                  <c:v>2552</c:v>
                </c:pt>
                <c:pt idx="7">
                  <c:v>2877</c:v>
                </c:pt>
                <c:pt idx="8">
                  <c:v>2997</c:v>
                </c:pt>
                <c:pt idx="9">
                  <c:v>3091</c:v>
                </c:pt>
                <c:pt idx="10">
                  <c:v>3250</c:v>
                </c:pt>
                <c:pt idx="11">
                  <c:v>2963</c:v>
                </c:pt>
                <c:pt idx="12">
                  <c:v>3433</c:v>
                </c:pt>
                <c:pt idx="13">
                  <c:v>4006</c:v>
                </c:pt>
                <c:pt idx="14">
                  <c:v>4348</c:v>
                </c:pt>
                <c:pt idx="15">
                  <c:v>4286</c:v>
                </c:pt>
                <c:pt idx="16">
                  <c:v>4755</c:v>
                </c:pt>
                <c:pt idx="17">
                  <c:v>5373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F3-402E-BEB7-6AF5D6B69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4199152"/>
        <c:axId val="524199480"/>
      </c:lineChart>
      <c:catAx>
        <c:axId val="52419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4199480"/>
        <c:crosses val="autoZero"/>
        <c:auto val="1"/>
        <c:lblAlgn val="ctr"/>
        <c:lblOffset val="100"/>
        <c:noMultiLvlLbl val="0"/>
      </c:catAx>
      <c:valAx>
        <c:axId val="524199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4199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 err="1"/>
              <a:t>Trade</a:t>
            </a:r>
            <a:r>
              <a:rPr lang="cs-CZ" dirty="0"/>
              <a:t> in </a:t>
            </a:r>
            <a:r>
              <a:rPr lang="cs-CZ" dirty="0" err="1"/>
              <a:t>goods</a:t>
            </a:r>
            <a:r>
              <a:rPr lang="cs-CZ" dirty="0"/>
              <a:t>, CZ-CA, 2015-2020</a:t>
            </a:r>
            <a:r>
              <a:rPr lang="cs-CZ" baseline="0" dirty="0"/>
              <a:t> (mil. USD)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Exports CZ-CA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List1!$B$2:$B$7</c:f>
              <c:numCache>
                <c:formatCode>General</c:formatCode>
                <c:ptCount val="6"/>
                <c:pt idx="0">
                  <c:v>261</c:v>
                </c:pt>
                <c:pt idx="1">
                  <c:v>250</c:v>
                </c:pt>
                <c:pt idx="2">
                  <c:v>306</c:v>
                </c:pt>
                <c:pt idx="3">
                  <c:v>358</c:v>
                </c:pt>
                <c:pt idx="4">
                  <c:v>337</c:v>
                </c:pt>
                <c:pt idx="5">
                  <c:v>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F3-4874-866E-54C71942D6B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Imports CA-CZ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List1!$C$2:$C$7</c:f>
              <c:numCache>
                <c:formatCode>General</c:formatCode>
                <c:ptCount val="6"/>
                <c:pt idx="0">
                  <c:v>161</c:v>
                </c:pt>
                <c:pt idx="1">
                  <c:v>200</c:v>
                </c:pt>
                <c:pt idx="2">
                  <c:v>268</c:v>
                </c:pt>
                <c:pt idx="3">
                  <c:v>390</c:v>
                </c:pt>
                <c:pt idx="4">
                  <c:v>400</c:v>
                </c:pt>
                <c:pt idx="5">
                  <c:v>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F3-4874-866E-54C71942D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819456"/>
        <c:axId val="447814864"/>
      </c:barChart>
      <c:lineChart>
        <c:grouping val="standard"/>
        <c:varyColors val="0"/>
        <c:ser>
          <c:idx val="2"/>
          <c:order val="2"/>
          <c:tx>
            <c:strRef>
              <c:f>List1!$D$1</c:f>
              <c:strCache>
                <c:ptCount val="1"/>
                <c:pt idx="0">
                  <c:v>Trade volume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List1!$D$2:$D$7</c:f>
              <c:numCache>
                <c:formatCode>General</c:formatCode>
                <c:ptCount val="6"/>
                <c:pt idx="0">
                  <c:v>422</c:v>
                </c:pt>
                <c:pt idx="1">
                  <c:v>450</c:v>
                </c:pt>
                <c:pt idx="2">
                  <c:v>574</c:v>
                </c:pt>
                <c:pt idx="3">
                  <c:v>748</c:v>
                </c:pt>
                <c:pt idx="4">
                  <c:v>737</c:v>
                </c:pt>
                <c:pt idx="5">
                  <c:v>552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8F3-4874-866E-54C71942D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7816832"/>
        <c:axId val="447818144"/>
      </c:lineChart>
      <c:catAx>
        <c:axId val="44781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7814864"/>
        <c:crosses val="autoZero"/>
        <c:auto val="1"/>
        <c:lblAlgn val="ctr"/>
        <c:lblOffset val="100"/>
        <c:noMultiLvlLbl val="0"/>
      </c:catAx>
      <c:valAx>
        <c:axId val="44781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7819456"/>
        <c:crosses val="autoZero"/>
        <c:crossBetween val="between"/>
      </c:valAx>
      <c:valAx>
        <c:axId val="4478181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7816832"/>
        <c:crosses val="max"/>
        <c:crossBetween val="between"/>
      </c:valAx>
      <c:catAx>
        <c:axId val="447816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478181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5-20T09:59:40.675" idx="1">
    <p:pos x="10" y="10"/>
    <p:text>Odkaz na data:</p:text>
    <p:extLst>
      <p:ext uri="{C676402C-5697-4E1C-873F-D02D1690AC5C}">
        <p15:threadingInfo xmlns:p15="http://schemas.microsoft.com/office/powerpoint/2012/main" timeZoneBias="-120"/>
      </p:ext>
    </p:extLst>
  </p:cm>
  <p:cm authorId="3" dt="2021-05-20T09:59:59.527" idx="2">
    <p:pos x="10" y="146"/>
    <p:text>https://apl.czso.cz/pll/stazo/STAZO.STAZO</p:text>
    <p:extLst>
      <p:ext uri="{C676402C-5697-4E1C-873F-D02D1690AC5C}">
        <p15:threadingInfo xmlns:p15="http://schemas.microsoft.com/office/powerpoint/2012/main" timeZoneBias="-120">
          <p15:parentCm authorId="3" idx="1"/>
        </p15:threadingInfo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0.43209</cdr:x>
      <cdr:y>0.03124</cdr:y>
    </cdr:from>
    <cdr:to>
      <cdr:x>0.53399</cdr:x>
      <cdr:y>0.18337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3877079" y="18779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0.41829</cdr:x>
      <cdr:y>0.09146</cdr:y>
    </cdr:from>
    <cdr:to>
      <cdr:x>0.52019</cdr:x>
      <cdr:y>0.24359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3753254" y="54974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0.45225</cdr:x>
      <cdr:y>0.10414</cdr:y>
    </cdr:from>
    <cdr:to>
      <cdr:x>0.55416</cdr:x>
      <cdr:y>0.25627</cdr:y>
    </cdr:to>
    <cdr:sp macro="" textlink="">
      <cdr:nvSpPr>
        <cdr:cNvPr id="5" name="TextovéPole 4"/>
        <cdr:cNvSpPr txBox="1"/>
      </cdr:nvSpPr>
      <cdr:spPr>
        <a:xfrm xmlns:a="http://schemas.openxmlformats.org/drawingml/2006/main">
          <a:off x="4058054" y="62594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0.19749</cdr:x>
      <cdr:y>0.01698</cdr:y>
    </cdr:from>
    <cdr:to>
      <cdr:x>0.86306</cdr:x>
      <cdr:y>0.08671</cdr:y>
    </cdr:to>
    <cdr:sp macro="" textlink="">
      <cdr:nvSpPr>
        <cdr:cNvPr id="6" name="TextovéPole 5"/>
        <cdr:cNvSpPr txBox="1"/>
      </cdr:nvSpPr>
      <cdr:spPr>
        <a:xfrm xmlns:a="http://schemas.openxmlformats.org/drawingml/2006/main">
          <a:off x="1772054" y="102074"/>
          <a:ext cx="5972175" cy="419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/>
          <a:r>
            <a:rPr lang="cs-CZ" sz="1800" dirty="0"/>
            <a:t>GDP per capita (</a:t>
          </a:r>
          <a:r>
            <a:rPr lang="cs-CZ" sz="1800" dirty="0" err="1"/>
            <a:t>thousands</a:t>
          </a:r>
          <a:r>
            <a:rPr lang="cs-CZ" sz="1800" dirty="0"/>
            <a:t> $, PPP) 2010 – 2025</a:t>
          </a:r>
          <a:endParaRPr lang="cs-CZ" sz="1800" dirty="0" smtClean="0">
            <a:solidFill>
              <a:sysClr val="windowText" lastClr="000000"/>
            </a:solidFill>
            <a:effectLst/>
          </a:endParaRPr>
        </a:p>
        <a:p xmlns:a="http://schemas.openxmlformats.org/drawingml/2006/main">
          <a:endParaRPr lang="cs-CZ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0.42481</cdr:x>
      <cdr:y>0.11149</cdr:y>
    </cdr:from>
    <cdr:to>
      <cdr:x>0.4327</cdr:x>
      <cdr:y>0.13551</cdr:y>
    </cdr:to>
    <cdr:cxnSp macro="">
      <cdr:nvCxnSpPr>
        <cdr:cNvPr id="3" name="Přímá spojnice 2"/>
        <cdr:cNvCxnSpPr/>
      </cdr:nvCxnSpPr>
      <cdr:spPr>
        <a:xfrm xmlns:a="http://schemas.openxmlformats.org/drawingml/2006/main" flipH="1" flipV="1">
          <a:off x="4188488" y="632298"/>
          <a:ext cx="77821" cy="13618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0.80268</cdr:x>
      <cdr:y>0.48199</cdr:y>
    </cdr:from>
    <cdr:to>
      <cdr:x>0.83931</cdr:x>
      <cdr:y>0.48542</cdr:y>
    </cdr:to>
    <cdr:cxnSp macro="">
      <cdr:nvCxnSpPr>
        <cdr:cNvPr id="4" name="Přímá spojnice 3"/>
        <cdr:cNvCxnSpPr/>
      </cdr:nvCxnSpPr>
      <cdr:spPr>
        <a:xfrm xmlns:a="http://schemas.openxmlformats.org/drawingml/2006/main" flipH="1" flipV="1">
          <a:off x="7914181" y="2733473"/>
          <a:ext cx="361184" cy="1945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576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483" y="0"/>
            <a:ext cx="2946575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31863" y="744538"/>
            <a:ext cx="49355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606" y="4715154"/>
            <a:ext cx="5438464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716"/>
            <a:ext cx="2946576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483" y="9428716"/>
            <a:ext cx="2946575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agenda/2019/12/countries-ranked-by-their-economic-complexity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tlas.cid.harvard.edu/countries/59/export-basket" TargetMode="External"/><Relationship Id="rId4" Type="http://schemas.openxmlformats.org/officeDocument/2006/relationships/hyperlink" Target="https://atlas.cid.harvard.edu/rankings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deloitte.com/content/dam/Deloitte/ce/Documents/ce-technology-fast-50-report-2022.pdf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3.weforum.org/docs/WEF_TheGlobalCompetitivenessReport2019.pdf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res_e/booksp_e/wtsr_2023_e.pdf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gov/pcsd/SDG_Governance_Review_Czech%20Republic_Institutional_Scan_2020.pdf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urostat/cache/countryfacts/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expats.cz/prague-relocation/czech-republic-ranked-worlds-12th-best-country-to-achieve-the-american-dream-usa-88th/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ews.expats.cz/prague-public-transport/pragues-public-transport-rated-6th-fastest-in-the-world-in-new-study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D:/User_Data/dhajkov1/Downloads/fDi_0223_ECOF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eurostat/web/products-eurostat-news/-/ddn-20210303-1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79606" y="4715154"/>
            <a:ext cx="5438464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4538"/>
            <a:ext cx="49355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What are the world's most complex economies? | World Economic Forum (weforum.org)</a:t>
            </a:r>
            <a:endParaRPr lang="cs-CZ" dirty="0" smtClean="0"/>
          </a:p>
          <a:p>
            <a:r>
              <a:rPr lang="cs-CZ" dirty="0" err="1" smtClean="0"/>
              <a:t>Taken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: </a:t>
            </a:r>
            <a:r>
              <a:rPr lang="en-US" dirty="0" smtClean="0">
                <a:hlinkClick r:id="rId4"/>
              </a:rPr>
              <a:t>The Atlas of Economic Complexity (harvard.edu)</a:t>
            </a:r>
            <a:endParaRPr lang="cs-CZ" dirty="0" smtClean="0"/>
          </a:p>
          <a:p>
            <a:r>
              <a:rPr lang="cs-CZ" dirty="0" err="1" smtClean="0"/>
              <a:t>Newest</a:t>
            </a:r>
            <a:r>
              <a:rPr lang="cs-CZ" dirty="0" smtClean="0"/>
              <a:t> – </a:t>
            </a:r>
            <a:r>
              <a:rPr lang="cs-CZ" dirty="0" err="1" smtClean="0"/>
              <a:t>Economic</a:t>
            </a:r>
            <a:r>
              <a:rPr lang="cs-CZ" dirty="0" smtClean="0"/>
              <a:t> </a:t>
            </a:r>
            <a:r>
              <a:rPr lang="cs-CZ" dirty="0" err="1" smtClean="0"/>
              <a:t>complexity</a:t>
            </a:r>
            <a:r>
              <a:rPr lang="cs-CZ" dirty="0" smtClean="0"/>
              <a:t> </a:t>
            </a:r>
            <a:r>
              <a:rPr lang="cs-CZ" dirty="0" err="1" smtClean="0"/>
              <a:t>ranking</a:t>
            </a:r>
            <a:r>
              <a:rPr lang="cs-CZ" dirty="0" smtClean="0"/>
              <a:t> table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content</a:t>
            </a:r>
            <a:r>
              <a:rPr lang="cs-CZ" dirty="0" smtClean="0"/>
              <a:t> – </a:t>
            </a:r>
            <a:r>
              <a:rPr lang="cs-CZ" dirty="0" err="1" smtClean="0"/>
              <a:t>taken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:</a:t>
            </a:r>
          </a:p>
          <a:p>
            <a:r>
              <a:rPr lang="cs-CZ" sz="1407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https://atlas.cid.harvard.edu/rankings</a:t>
            </a:r>
          </a:p>
          <a:p>
            <a:endParaRPr lang="cs-CZ" dirty="0" smtClean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s-CZ" dirty="0" err="1" smtClean="0">
                <a:latin typeface="Georgia" panose="02040502050405020303" pitchFamily="18" charset="0"/>
              </a:rPr>
              <a:t>The</a:t>
            </a:r>
            <a:r>
              <a:rPr lang="cs-CZ" dirty="0" smtClean="0">
                <a:latin typeface="Georgia" panose="02040502050405020303" pitchFamily="18" charset="0"/>
              </a:rPr>
              <a:t> Atlas </a:t>
            </a:r>
            <a:r>
              <a:rPr lang="cs-CZ" dirty="0" err="1" smtClean="0">
                <a:latin typeface="Georgia" panose="02040502050405020303" pitchFamily="18" charset="0"/>
              </a:rPr>
              <a:t>of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Economic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Complexity</a:t>
            </a:r>
            <a:r>
              <a:rPr lang="cs-CZ" dirty="0" smtClean="0">
                <a:latin typeface="Georgia" panose="02040502050405020303" pitchFamily="18" charset="0"/>
              </a:rPr>
              <a:t>, 2021:</a:t>
            </a:r>
          </a:p>
          <a:p>
            <a:r>
              <a:rPr lang="en-US" dirty="0" smtClean="0">
                <a:hlinkClick r:id="rId5"/>
              </a:rPr>
              <a:t>The Atlas of Economic Complexity (harvard.edu)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4002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For</a:t>
            </a:r>
            <a:r>
              <a:rPr lang="cs-CZ" dirty="0" smtClean="0"/>
              <a:t> 2022: </a:t>
            </a:r>
            <a:r>
              <a:rPr lang="cs-CZ" dirty="0" smtClean="0">
                <a:hlinkClick r:id="rId3"/>
              </a:rPr>
              <a:t>ce-technology-fast-50-report-2022.pdf (deloitte.com)</a:t>
            </a:r>
            <a:endParaRPr lang="cs-CZ" dirty="0" smtClean="0"/>
          </a:p>
          <a:p>
            <a:r>
              <a:rPr lang="cs-CZ" dirty="0" err="1" smtClean="0"/>
              <a:t>For</a:t>
            </a:r>
            <a:r>
              <a:rPr lang="cs-CZ" dirty="0" smtClean="0"/>
              <a:t> 2023: https://www2.deloitte.com/ce/en/pages/about-deloitte/topics/technology-fast-50.html </a:t>
            </a:r>
          </a:p>
          <a:p>
            <a:r>
              <a:rPr lang="cs-CZ" dirty="0" smtClean="0"/>
              <a:t>https://www2.deloitte.com/content/dam/Deloitte/ce/Documents/fast50/ce-technology-fast-50-report-2023.pdf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331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cs-CZ" sz="1600" b="0" i="0" baseline="0" dirty="0" smtClean="0">
                <a:solidFill>
                  <a:sysClr val="windowText" lastClr="000000"/>
                </a:solidFill>
                <a:effectLst/>
              </a:rPr>
              <a:t>GDP per capita (</a:t>
            </a:r>
            <a:r>
              <a:rPr lang="cs-CZ" sz="1600" b="0" i="0" baseline="0" dirty="0" err="1" smtClean="0">
                <a:solidFill>
                  <a:sysClr val="windowText" lastClr="000000"/>
                </a:solidFill>
                <a:effectLst/>
              </a:rPr>
              <a:t>thousands</a:t>
            </a:r>
            <a:r>
              <a:rPr lang="cs-CZ" sz="1600" b="0" i="0" baseline="0" dirty="0" smtClean="0">
                <a:solidFill>
                  <a:sysClr val="windowText" lastClr="000000"/>
                </a:solidFill>
                <a:effectLst/>
              </a:rPr>
              <a:t> $, PPP) 2010 – 2025</a:t>
            </a:r>
            <a:endParaRPr lang="cs-CZ" sz="1200" dirty="0" smtClean="0">
              <a:solidFill>
                <a:sysClr val="windowText" lastClr="000000"/>
              </a:solidFill>
              <a:effectLst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08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3193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WE </a:t>
            </a:r>
            <a:r>
              <a:rPr lang="cs-CZ" dirty="0" err="1" smtClean="0"/>
              <a:t>Forum</a:t>
            </a:r>
            <a:r>
              <a:rPr lang="cs-CZ" dirty="0" smtClean="0"/>
              <a:t> 2019: </a:t>
            </a:r>
            <a:r>
              <a:rPr lang="cs-CZ" dirty="0" smtClean="0">
                <a:hlinkClick r:id="rId3"/>
              </a:rPr>
              <a:t>WEF_TheGlobalCompetitivenessReport2019.pdf (weforum.org)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17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4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World Trade Statistical Review 2023 (wto.org)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917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3794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582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458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79606" y="4715154"/>
            <a:ext cx="5438464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4538"/>
            <a:ext cx="49355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8338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71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9479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89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160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>
                <a:hlinkClick r:id="rId3"/>
              </a:rPr>
              <a:t>SDG_Governance_Review_Czech</a:t>
            </a:r>
            <a:r>
              <a:rPr lang="cs-CZ" dirty="0" smtClean="0">
                <a:hlinkClick r:id="rId3"/>
              </a:rPr>
              <a:t> Republic_Institutional_Scan_2020.pdf (oecd.org)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590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Country </a:t>
            </a:r>
            <a:r>
              <a:rPr lang="cs-CZ" dirty="0" err="1" smtClean="0">
                <a:hlinkClick r:id="rId3"/>
              </a:rPr>
              <a:t>facts</a:t>
            </a:r>
            <a:r>
              <a:rPr lang="cs-CZ" dirty="0" smtClean="0">
                <a:hlinkClick r:id="rId3"/>
              </a:rPr>
              <a:t> - EUROSTAT (europa.eu)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61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229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5767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266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:notes"/>
          <p:cNvSpPr txBox="1">
            <a:spLocks noGrp="1"/>
          </p:cNvSpPr>
          <p:nvPr>
            <p:ph type="body" idx="1"/>
          </p:nvPr>
        </p:nvSpPr>
        <p:spPr>
          <a:xfrm>
            <a:off x="679606" y="4715154"/>
            <a:ext cx="5438464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SzPts val="1400"/>
              <a:buNone/>
            </a:pPr>
            <a:r>
              <a:rPr lang="cs-CZ" dirty="0"/>
              <a:t>Zdroje: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SzPts val="1400"/>
              <a:buNone/>
            </a:pPr>
            <a:r>
              <a:rPr lang="cs-CZ" u="sng" dirty="0">
                <a:solidFill>
                  <a:schemeClr val="hlink"/>
                </a:solidFill>
                <a:hlinkClick r:id="rId3"/>
              </a:rPr>
              <a:t>https://news.expats.cz/</a:t>
            </a:r>
            <a:r>
              <a:rPr lang="cs-CZ" u="sng" dirty="0" err="1">
                <a:solidFill>
                  <a:schemeClr val="hlink"/>
                </a:solidFill>
                <a:hlinkClick r:id="rId3"/>
              </a:rPr>
              <a:t>prague-relocation</a:t>
            </a:r>
            <a:r>
              <a:rPr lang="cs-CZ" u="sng" dirty="0">
                <a:solidFill>
                  <a:schemeClr val="hlink"/>
                </a:solidFill>
                <a:hlinkClick r:id="rId3"/>
              </a:rPr>
              <a:t>/czech-republic-ranked-worlds-12th-best-country-to-achieve-the-american-dream-usa-88th/</a:t>
            </a:r>
            <a:r>
              <a:rPr lang="cs-CZ" dirty="0"/>
              <a:t>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400" dirty="0"/>
              <a:t>https://news.expats.cz/</a:t>
            </a:r>
            <a:r>
              <a:rPr lang="cs-CZ" sz="1400" dirty="0" err="1"/>
              <a:t>prague-relocation</a:t>
            </a:r>
            <a:r>
              <a:rPr lang="cs-CZ" sz="1400" dirty="0"/>
              <a:t>/</a:t>
            </a:r>
            <a:r>
              <a:rPr lang="cs-CZ" sz="1400" dirty="0" err="1"/>
              <a:t>czech</a:t>
            </a:r>
            <a:r>
              <a:rPr lang="cs-CZ" sz="1400" dirty="0"/>
              <a:t>-</a:t>
            </a:r>
            <a:r>
              <a:rPr lang="cs-CZ" sz="1400" dirty="0" err="1"/>
              <a:t>republic</a:t>
            </a:r>
            <a:r>
              <a:rPr lang="cs-CZ" sz="1400" dirty="0"/>
              <a:t>-</a:t>
            </a:r>
            <a:r>
              <a:rPr lang="cs-CZ" sz="1400" dirty="0" err="1"/>
              <a:t>ranked</a:t>
            </a:r>
            <a:r>
              <a:rPr lang="cs-CZ" sz="1400" dirty="0"/>
              <a:t>-second-</a:t>
            </a:r>
            <a:r>
              <a:rPr lang="cs-CZ" sz="1400" dirty="0" err="1"/>
              <a:t>best</a:t>
            </a:r>
            <a:r>
              <a:rPr lang="cs-CZ" sz="1400" dirty="0"/>
              <a:t>-country-</a:t>
            </a:r>
            <a:r>
              <a:rPr lang="cs-CZ" sz="1400" dirty="0" err="1"/>
              <a:t>for</a:t>
            </a:r>
            <a:r>
              <a:rPr lang="cs-CZ" sz="1400" dirty="0"/>
              <a:t>-</a:t>
            </a:r>
            <a:r>
              <a:rPr lang="cs-CZ" sz="1400" dirty="0" err="1"/>
              <a:t>expats</a:t>
            </a:r>
            <a:r>
              <a:rPr lang="cs-CZ" sz="1400" dirty="0"/>
              <a:t>-to-</a:t>
            </a:r>
            <a:r>
              <a:rPr lang="cs-CZ" sz="1400" dirty="0" err="1"/>
              <a:t>work</a:t>
            </a:r>
            <a:r>
              <a:rPr lang="cs-CZ" sz="1400" dirty="0"/>
              <a:t>-in/.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r>
              <a:rPr lang="cs-CZ" sz="1400" u="sng" dirty="0">
                <a:solidFill>
                  <a:srgbClr val="0000FF"/>
                </a:solidFill>
              </a:rPr>
              <a:t>https://worldhappiness.report/ed/2021/happiness-trust-and-deaths-under-covid-19/.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SzPts val="1400"/>
              <a:buNone/>
            </a:pPr>
            <a:r>
              <a:rPr lang="cs-CZ" u="sng" dirty="0">
                <a:solidFill>
                  <a:schemeClr val="hlink"/>
                </a:solidFill>
                <a:hlinkClick r:id="rId4"/>
              </a:rPr>
              <a:t>https://news.expats.cz/</a:t>
            </a:r>
            <a:r>
              <a:rPr lang="cs-CZ" u="sng" dirty="0" err="1">
                <a:solidFill>
                  <a:schemeClr val="hlink"/>
                </a:solidFill>
                <a:hlinkClick r:id="rId4"/>
              </a:rPr>
              <a:t>prague</a:t>
            </a:r>
            <a:r>
              <a:rPr lang="cs-CZ" u="sng" dirty="0">
                <a:solidFill>
                  <a:schemeClr val="hlink"/>
                </a:solidFill>
                <a:hlinkClick r:id="rId4"/>
              </a:rPr>
              <a:t>-public-transport/pragues-public-transport-rated-6th-fastest-in-the-world-in-new-study/</a:t>
            </a:r>
            <a:r>
              <a:rPr lang="cs-CZ" dirty="0"/>
              <a:t>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1" name="Google Shape;1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4538"/>
            <a:ext cx="49355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79606" y="4715154"/>
            <a:ext cx="5438464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4538"/>
            <a:ext cx="49355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8620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AutoNum type="arabicPeriod"/>
            </a:pPr>
            <a:r>
              <a:rPr lang="en-US" b="1" dirty="0" smtClean="0"/>
              <a:t>Gardens and Castle at </a:t>
            </a:r>
            <a:r>
              <a:rPr lang="en-US" b="1" dirty="0" err="1" smtClean="0"/>
              <a:t>Kroměříž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cs-CZ" sz="1407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cs-CZ" sz="1407" b="0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town</a:t>
            </a:r>
            <a:r>
              <a:rPr lang="cs-CZ" sz="1407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in Moravia)</a:t>
            </a:r>
            <a:r>
              <a:rPr lang="cs-CZ" dirty="0" smtClean="0"/>
              <a:t> </a:t>
            </a:r>
          </a:p>
          <a:p>
            <a:pPr marL="228600" indent="0">
              <a:buNone/>
            </a:pPr>
            <a:r>
              <a:rPr lang="en-US" dirty="0" smtClean="0"/>
              <a:t>The Castle and Gardens are some of the most beautiful in Europe.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see</a:t>
            </a:r>
            <a:r>
              <a:rPr lang="cs-CZ" baseline="0" dirty="0" smtClean="0"/>
              <a:t> </a:t>
            </a:r>
            <a:r>
              <a:rPr lang="en-US" baseline="0" dirty="0" smtClean="0"/>
              <a:t>a labyrinth of green walls, original floral and sculptural decoration</a:t>
            </a:r>
            <a:r>
              <a:rPr lang="cs-CZ" baseline="0" dirty="0" smtClean="0"/>
              <a:t> and </a:t>
            </a:r>
            <a:r>
              <a:rPr lang="en-US" baseline="0" dirty="0" smtClean="0"/>
              <a:t>historical greenhouses.</a:t>
            </a:r>
            <a:endParaRPr lang="cs-CZ" dirty="0" smtClean="0"/>
          </a:p>
          <a:p>
            <a:pPr marL="228600" indent="0">
              <a:buNone/>
            </a:pPr>
            <a:endParaRPr lang="cs-CZ" dirty="0" smtClean="0"/>
          </a:p>
          <a:p>
            <a:pPr marL="228600" indent="0">
              <a:buNone/>
            </a:pPr>
            <a:r>
              <a:rPr lang="cs-CZ" b="1" dirty="0" smtClean="0"/>
              <a:t>2. Litomyšl </a:t>
            </a:r>
            <a:r>
              <a:rPr lang="cs-CZ" b="1" dirty="0" err="1" smtClean="0"/>
              <a:t>Castle</a:t>
            </a:r>
            <a:r>
              <a:rPr lang="cs-CZ" b="1" dirty="0" smtClean="0"/>
              <a:t> </a:t>
            </a:r>
          </a:p>
          <a:p>
            <a:pPr marL="228600" indent="0">
              <a:buNone/>
            </a:pPr>
            <a:r>
              <a:rPr lang="cs-CZ" dirty="0" err="1" smtClean="0"/>
              <a:t>Vi</a:t>
            </a:r>
            <a:r>
              <a:rPr lang="en-US" dirty="0" err="1" smtClean="0"/>
              <a:t>sitors</a:t>
            </a:r>
            <a:r>
              <a:rPr lang="en-US" dirty="0" smtClean="0"/>
              <a:t> can find the Brewery within the castle complex, the birthplace of </a:t>
            </a:r>
            <a:r>
              <a:rPr lang="en-US" dirty="0" err="1" smtClean="0"/>
              <a:t>Bedřich</a:t>
            </a:r>
            <a:r>
              <a:rPr lang="en-US" dirty="0" smtClean="0"/>
              <a:t> Smetana, the Czech famous composer.</a:t>
            </a:r>
            <a:endParaRPr lang="cs-CZ" dirty="0" smtClean="0"/>
          </a:p>
          <a:p>
            <a:pPr marL="228600" indent="0">
              <a:buNone/>
            </a:pPr>
            <a:endParaRPr lang="cs-CZ" dirty="0" smtClean="0"/>
          </a:p>
          <a:p>
            <a:pPr marL="228600" indent="0">
              <a:buNone/>
            </a:pPr>
            <a:r>
              <a:rPr lang="cs-CZ" b="1" dirty="0" smtClean="0"/>
              <a:t>3. </a:t>
            </a:r>
            <a:r>
              <a:rPr lang="en-US" b="1" dirty="0" smtClean="0"/>
              <a:t>Historic Centre of </a:t>
            </a:r>
            <a:r>
              <a:rPr lang="en-US" b="1" dirty="0" err="1" smtClean="0"/>
              <a:t>Český</a:t>
            </a:r>
            <a:r>
              <a:rPr lang="en-US" b="1" dirty="0" smtClean="0"/>
              <a:t> </a:t>
            </a:r>
            <a:r>
              <a:rPr lang="en-US" b="1" dirty="0" err="1" smtClean="0"/>
              <a:t>Krumlov</a:t>
            </a:r>
            <a:endParaRPr lang="cs-CZ" b="1" dirty="0" smtClean="0"/>
          </a:p>
          <a:p>
            <a:pPr marL="228600" indent="0">
              <a:buNone/>
            </a:pPr>
            <a:r>
              <a:rPr lang="en-US" sz="1407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Its historic </a:t>
            </a:r>
            <a:r>
              <a:rPr lang="en-US" sz="1407" b="0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centre</a:t>
            </a:r>
            <a:r>
              <a:rPr lang="en-US" sz="1407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was added to the UNESCO List in 1992. The city is most famous for its castle complex built in the 13th century</a:t>
            </a:r>
            <a:r>
              <a:rPr lang="cs-CZ" sz="1407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28600" indent="0">
              <a:buNone/>
            </a:pPr>
            <a:endParaRPr lang="cs-CZ" baseline="0" dirty="0" smtClean="0"/>
          </a:p>
          <a:p>
            <a:pPr marL="228600" indent="0">
              <a:buNone/>
            </a:pPr>
            <a:r>
              <a:rPr lang="cs-CZ" b="1" baseline="0" dirty="0" smtClean="0"/>
              <a:t>4. </a:t>
            </a:r>
            <a:r>
              <a:rPr lang="cs-CZ" sz="1407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Lednice-Valtice </a:t>
            </a:r>
            <a:r>
              <a:rPr lang="cs-CZ" sz="1407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Complex</a:t>
            </a:r>
            <a:endParaRPr lang="cs-CZ" sz="1407" b="1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228600" indent="0">
              <a:buNone/>
            </a:pPr>
            <a:r>
              <a:rPr lang="cs-CZ" baseline="0" dirty="0" err="1" smtClean="0"/>
              <a:t>Visitors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can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find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unique</a:t>
            </a:r>
            <a:r>
              <a:rPr lang="cs-CZ" baseline="0" dirty="0" smtClean="0"/>
              <a:t> park full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en-US" baseline="0" dirty="0" smtClean="0"/>
              <a:t>rare tree species, romantic little buildings, fishponds and beautiful little corners</a:t>
            </a:r>
            <a:r>
              <a:rPr lang="cs-CZ" baseline="0" dirty="0" smtClean="0"/>
              <a:t>. </a:t>
            </a:r>
          </a:p>
          <a:p>
            <a:pPr marL="228600" indent="0">
              <a:buNone/>
            </a:pPr>
            <a:r>
              <a:rPr lang="cs-CZ" baseline="0" dirty="0" err="1" smtClean="0"/>
              <a:t>Known</a:t>
            </a:r>
            <a:r>
              <a:rPr lang="cs-CZ" baseline="0" dirty="0" smtClean="0"/>
              <a:t> as </a:t>
            </a:r>
            <a:r>
              <a:rPr lang="cs-CZ" baseline="0" dirty="0" err="1" smtClean="0"/>
              <a:t>the</a:t>
            </a:r>
            <a:r>
              <a:rPr lang="cs-CZ" baseline="0" dirty="0" smtClean="0"/>
              <a:t> Garden </a:t>
            </a:r>
            <a:r>
              <a:rPr lang="cs-CZ" baseline="0" dirty="0" err="1" smtClean="0"/>
              <a:t>of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Europe</a:t>
            </a:r>
            <a:r>
              <a:rPr lang="cs-CZ" baseline="0" dirty="0" smtClean="0"/>
              <a:t>.</a:t>
            </a:r>
          </a:p>
          <a:p>
            <a:pPr marL="228600" indent="0">
              <a:buNone/>
            </a:pPr>
            <a:endParaRPr lang="cs-CZ" baseline="0" dirty="0" smtClean="0"/>
          </a:p>
          <a:p>
            <a:pPr marL="228600" indent="0">
              <a:buNone/>
            </a:pPr>
            <a:r>
              <a:rPr lang="cs-CZ" b="1" baseline="0" dirty="0" smtClean="0"/>
              <a:t>5.</a:t>
            </a:r>
            <a:r>
              <a:rPr lang="cs-CZ" sz="1407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Jizera </a:t>
            </a:r>
            <a:r>
              <a:rPr lang="cs-CZ" sz="1407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Mountain</a:t>
            </a:r>
            <a:r>
              <a:rPr lang="cs-CZ" sz="1407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407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Beech</a:t>
            </a:r>
            <a:r>
              <a:rPr lang="cs-CZ" sz="1407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407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Forest</a:t>
            </a:r>
            <a:r>
              <a:rPr lang="cs-CZ" sz="1407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407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(Jizerskohorské bučiny)</a:t>
            </a:r>
          </a:p>
          <a:p>
            <a:pPr marL="228600" indent="0">
              <a:buNone/>
            </a:pPr>
            <a:r>
              <a:rPr lang="cs-CZ" sz="1407" b="0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First</a:t>
            </a:r>
            <a:r>
              <a:rPr lang="cs-CZ" sz="1407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 natural </a:t>
            </a:r>
            <a:r>
              <a:rPr lang="cs-CZ" sz="1407" b="0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site</a:t>
            </a:r>
            <a:r>
              <a:rPr lang="cs-CZ" sz="1407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 on </a:t>
            </a:r>
            <a:r>
              <a:rPr lang="cs-CZ" sz="1407" b="0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the</a:t>
            </a:r>
            <a:r>
              <a:rPr lang="cs-CZ" sz="1407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 List </a:t>
            </a:r>
            <a:r>
              <a:rPr lang="cs-CZ" sz="1407" b="0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of</a:t>
            </a:r>
            <a:r>
              <a:rPr lang="cs-CZ" sz="1407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 </a:t>
            </a:r>
            <a:r>
              <a:rPr lang="cs-CZ" sz="1407" b="0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World</a:t>
            </a:r>
            <a:r>
              <a:rPr lang="cs-CZ" sz="1407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 </a:t>
            </a:r>
            <a:r>
              <a:rPr lang="cs-CZ" sz="1407" b="0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Heritage</a:t>
            </a:r>
            <a:r>
              <a:rPr lang="cs-CZ" sz="1407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 </a:t>
            </a:r>
            <a:r>
              <a:rPr lang="cs-CZ" sz="1407" b="0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Sites</a:t>
            </a:r>
            <a:r>
              <a:rPr lang="cs-CZ" sz="1407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 in </a:t>
            </a:r>
            <a:r>
              <a:rPr lang="cs-CZ" sz="1407" b="0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Czechia</a:t>
            </a:r>
            <a:r>
              <a:rPr lang="cs-CZ" sz="1407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.</a:t>
            </a:r>
          </a:p>
          <a:p>
            <a:pPr marL="228600" indent="0">
              <a:buNone/>
            </a:pPr>
            <a:r>
              <a:rPr lang="en-US" b="0" baseline="0" dirty="0" smtClean="0"/>
              <a:t>These forests are one of the very last mountain beech forests in Europe almost untouched by</a:t>
            </a:r>
            <a:r>
              <a:rPr lang="cs-CZ" b="0" baseline="0" dirty="0" smtClean="0"/>
              <a:t> </a:t>
            </a:r>
            <a:r>
              <a:rPr lang="cs-CZ" b="0" baseline="0" dirty="0" err="1" smtClean="0"/>
              <a:t>people</a:t>
            </a:r>
            <a:r>
              <a:rPr lang="cs-CZ" b="0" baseline="0" dirty="0" smtClean="0"/>
              <a:t>.</a:t>
            </a:r>
          </a:p>
          <a:p>
            <a:pPr marL="228600" indent="0">
              <a:buNone/>
            </a:pPr>
            <a:endParaRPr lang="cs-CZ" baseline="0" dirty="0" smtClean="0"/>
          </a:p>
          <a:p>
            <a:pPr marL="228600" indent="0">
              <a:buNone/>
            </a:pPr>
            <a:r>
              <a:rPr lang="cs-CZ" b="1" baseline="0" dirty="0" smtClean="0"/>
              <a:t>6. </a:t>
            </a:r>
            <a:r>
              <a:rPr lang="cs-CZ" b="1" baseline="0" dirty="0" err="1" smtClean="0"/>
              <a:t>Historic</a:t>
            </a:r>
            <a:r>
              <a:rPr lang="cs-CZ" b="1" baseline="0" dirty="0" smtClean="0"/>
              <a:t> Centre </a:t>
            </a:r>
            <a:r>
              <a:rPr lang="cs-CZ" b="1" baseline="0" dirty="0" err="1" smtClean="0"/>
              <a:t>of</a:t>
            </a:r>
            <a:r>
              <a:rPr lang="cs-CZ" b="1" baseline="0" dirty="0" smtClean="0"/>
              <a:t> Telč</a:t>
            </a:r>
          </a:p>
          <a:p>
            <a:pPr marL="228600" indent="0">
              <a:buNone/>
            </a:pPr>
            <a:endParaRPr lang="cs-CZ" b="1" baseline="0" dirty="0" smtClean="0"/>
          </a:p>
          <a:p>
            <a:pPr marL="228600" indent="0">
              <a:buNone/>
            </a:pPr>
            <a:endParaRPr lang="cs-CZ" b="1" baseline="0" dirty="0" smtClean="0"/>
          </a:p>
          <a:p>
            <a:pPr marL="228600" indent="0">
              <a:buNone/>
            </a:pPr>
            <a:r>
              <a:rPr lang="cs-CZ" b="1" baseline="0" dirty="0" smtClean="0"/>
              <a:t>7. Czech </a:t>
            </a:r>
            <a:r>
              <a:rPr lang="cs-CZ" b="1" baseline="0" dirty="0" err="1" smtClean="0"/>
              <a:t>puppetry</a:t>
            </a:r>
            <a:r>
              <a:rPr lang="cs-CZ" b="1" baseline="0" dirty="0" smtClean="0"/>
              <a:t> </a:t>
            </a:r>
            <a:r>
              <a:rPr lang="cs-CZ" baseline="0" dirty="0" smtClean="0"/>
              <a:t>(</a:t>
            </a:r>
            <a:r>
              <a:rPr lang="cs-CZ" baseline="0" dirty="0" err="1" smtClean="0"/>
              <a:t>intangible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cultural</a:t>
            </a:r>
            <a:r>
              <a:rPr lang="cs-CZ" baseline="0" dirty="0" smtClean="0"/>
              <a:t> </a:t>
            </a:r>
            <a:r>
              <a:rPr lang="cs-CZ" baseline="0" dirty="0" err="1" smtClean="0"/>
              <a:t>heritage</a:t>
            </a:r>
            <a:r>
              <a:rPr lang="cs-CZ" baseline="0" dirty="0" smtClean="0"/>
              <a:t>) </a:t>
            </a:r>
            <a:endParaRPr lang="cs-CZ" b="1" baseline="0" dirty="0" smtClean="0"/>
          </a:p>
          <a:p>
            <a:pPr marL="228600" indent="0">
              <a:buNone/>
            </a:pPr>
            <a:endParaRPr lang="cs-CZ" baseline="0" dirty="0" smtClean="0"/>
          </a:p>
          <a:p>
            <a:pPr marL="228600" indent="0">
              <a:buNone/>
            </a:pPr>
            <a:r>
              <a:rPr lang="cs-CZ" b="1" baseline="0" dirty="0" smtClean="0"/>
              <a:t>8. </a:t>
            </a:r>
            <a:r>
              <a:rPr lang="en-US" b="1" baseline="0" dirty="0" smtClean="0"/>
              <a:t>Holy Trinity Column in Olomouc</a:t>
            </a:r>
            <a:endParaRPr lang="cs-CZ" b="1" baseline="0" dirty="0" smtClean="0"/>
          </a:p>
          <a:p>
            <a:pPr marL="228600" indent="0">
              <a:buNone/>
            </a:pPr>
            <a:r>
              <a:rPr lang="cs-CZ" sz="1407" b="0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cs-CZ" sz="1407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7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is the most outstanding example of the Moravian Baroque style which developed in the 18th century in Central Europe</a:t>
            </a:r>
            <a:r>
              <a:rPr lang="cs-CZ" sz="1407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28600" indent="0">
              <a:buNone/>
            </a:pPr>
            <a:endParaRPr lang="cs-CZ" baseline="0" dirty="0" smtClean="0"/>
          </a:p>
          <a:p>
            <a:pPr marL="228600" indent="0">
              <a:buNone/>
            </a:pPr>
            <a:r>
              <a:rPr lang="cs-CZ" b="1" baseline="0" dirty="0" smtClean="0"/>
              <a:t>9. </a:t>
            </a:r>
            <a:r>
              <a:rPr lang="cs-CZ" b="1" baseline="0" dirty="0" err="1" smtClean="0"/>
              <a:t>Historic</a:t>
            </a:r>
            <a:r>
              <a:rPr lang="cs-CZ" b="1" baseline="0" dirty="0" smtClean="0"/>
              <a:t> Centre </a:t>
            </a:r>
            <a:r>
              <a:rPr lang="cs-CZ" b="1" baseline="0" dirty="0" err="1" smtClean="0"/>
              <a:t>of</a:t>
            </a:r>
            <a:r>
              <a:rPr lang="cs-CZ" b="1" baseline="0" dirty="0" smtClean="0"/>
              <a:t> Prague</a:t>
            </a:r>
          </a:p>
          <a:p>
            <a:pPr marL="228600" indent="0">
              <a:buNone/>
            </a:pPr>
            <a:endParaRPr lang="cs-CZ" baseline="0" dirty="0" smtClean="0"/>
          </a:p>
          <a:p>
            <a:pPr marL="22860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63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9573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7:notes"/>
          <p:cNvSpPr txBox="1">
            <a:spLocks noGrp="1"/>
          </p:cNvSpPr>
          <p:nvPr>
            <p:ph type="body" idx="1"/>
          </p:nvPr>
        </p:nvSpPr>
        <p:spPr>
          <a:xfrm>
            <a:off x="679606" y="4715154"/>
            <a:ext cx="5438464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2" name="Google Shape;55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4538"/>
            <a:ext cx="49355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4538"/>
            <a:ext cx="49355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48:notes"/>
          <p:cNvSpPr txBox="1">
            <a:spLocks noGrp="1"/>
          </p:cNvSpPr>
          <p:nvPr>
            <p:ph type="body" idx="1"/>
          </p:nvPr>
        </p:nvSpPr>
        <p:spPr>
          <a:xfrm>
            <a:off x="679606" y="4715154"/>
            <a:ext cx="5438464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8" name="Google Shape;558;p48:notes"/>
          <p:cNvSpPr txBox="1">
            <a:spLocks noGrp="1"/>
          </p:cNvSpPr>
          <p:nvPr>
            <p:ph type="sldNum" idx="12"/>
          </p:nvPr>
        </p:nvSpPr>
        <p:spPr>
          <a:xfrm>
            <a:off x="3849483" y="9428716"/>
            <a:ext cx="2946575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78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4538"/>
            <a:ext cx="49355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50:notes"/>
          <p:cNvSpPr txBox="1">
            <a:spLocks noGrp="1"/>
          </p:cNvSpPr>
          <p:nvPr>
            <p:ph type="body" idx="1"/>
          </p:nvPr>
        </p:nvSpPr>
        <p:spPr>
          <a:xfrm>
            <a:off x="679606" y="4715154"/>
            <a:ext cx="5438464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9" name="Google Shape;589;p50:notes"/>
          <p:cNvSpPr txBox="1">
            <a:spLocks noGrp="1"/>
          </p:cNvSpPr>
          <p:nvPr>
            <p:ph type="sldNum" idx="12"/>
          </p:nvPr>
        </p:nvSpPr>
        <p:spPr>
          <a:xfrm>
            <a:off x="3849483" y="9428716"/>
            <a:ext cx="2946575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79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81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4031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1:notes"/>
          <p:cNvSpPr txBox="1">
            <a:spLocks noGrp="1"/>
          </p:cNvSpPr>
          <p:nvPr>
            <p:ph type="body" idx="1"/>
          </p:nvPr>
        </p:nvSpPr>
        <p:spPr>
          <a:xfrm>
            <a:off x="679606" y="4715154"/>
            <a:ext cx="5438464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5" name="Google Shape;59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4538"/>
            <a:ext cx="49355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4538"/>
            <a:ext cx="49355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79606" y="4715154"/>
            <a:ext cx="5438464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Dále v prezentaci je ještě detailnější mapka s leteckou a dopravní dostupností, tento slide je cílen úvodně</a:t>
            </a:r>
            <a:endParaRPr/>
          </a:p>
        </p:txBody>
      </p:sp>
      <p:sp>
        <p:nvSpPr>
          <p:cNvPr id="86" name="Google Shape;86;p4:notes"/>
          <p:cNvSpPr txBox="1">
            <a:spLocks noGrp="1"/>
          </p:cNvSpPr>
          <p:nvPr>
            <p:ph type="sldNum" idx="12"/>
          </p:nvPr>
        </p:nvSpPr>
        <p:spPr>
          <a:xfrm>
            <a:off x="3849483" y="9428716"/>
            <a:ext cx="2946575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4538"/>
            <a:ext cx="49355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6:notes"/>
          <p:cNvSpPr txBox="1">
            <a:spLocks noGrp="1"/>
          </p:cNvSpPr>
          <p:nvPr>
            <p:ph type="body" idx="1"/>
          </p:nvPr>
        </p:nvSpPr>
        <p:spPr>
          <a:xfrm>
            <a:off x="679606" y="4715154"/>
            <a:ext cx="5438464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dirty="0" smtClean="0">
                <a:solidFill>
                  <a:srgbClr val="FF66FF"/>
                </a:solidFill>
              </a:rPr>
              <a:t>GDP</a:t>
            </a:r>
            <a:r>
              <a:rPr lang="cs-CZ" baseline="0" dirty="0" smtClean="0">
                <a:solidFill>
                  <a:srgbClr val="FF66FF"/>
                </a:solidFill>
              </a:rPr>
              <a:t> source: EIU</a:t>
            </a:r>
            <a:endParaRPr dirty="0">
              <a:solidFill>
                <a:srgbClr val="FF66FF"/>
              </a:solidFill>
            </a:endParaRPr>
          </a:p>
        </p:txBody>
      </p:sp>
      <p:sp>
        <p:nvSpPr>
          <p:cNvPr id="100" name="Google Shape;100;p6:notes"/>
          <p:cNvSpPr txBox="1">
            <a:spLocks noGrp="1"/>
          </p:cNvSpPr>
          <p:nvPr>
            <p:ph type="sldNum" idx="12"/>
          </p:nvPr>
        </p:nvSpPr>
        <p:spPr>
          <a:xfrm>
            <a:off x="3849483" y="9428716"/>
            <a:ext cx="2946575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fDi</a:t>
            </a:r>
            <a:r>
              <a:rPr lang="cs-CZ" dirty="0" smtClean="0"/>
              <a:t>:</a:t>
            </a:r>
            <a:r>
              <a:rPr lang="cs-CZ" baseline="0" dirty="0" smtClean="0"/>
              <a:t> </a:t>
            </a:r>
            <a:r>
              <a:rPr lang="cs-CZ" dirty="0" smtClean="0">
                <a:hlinkClick r:id="rId3"/>
              </a:rPr>
              <a:t>fDi_0223_ECOF.pdf</a:t>
            </a:r>
            <a:endParaRPr lang="cs-CZ" dirty="0" smtClean="0"/>
          </a:p>
          <a:p>
            <a:r>
              <a:rPr lang="cs-CZ" dirty="0" err="1" smtClean="0"/>
              <a:t>Richest</a:t>
            </a:r>
            <a:r>
              <a:rPr lang="cs-CZ" dirty="0" smtClean="0"/>
              <a:t> region: </a:t>
            </a:r>
            <a:r>
              <a:rPr lang="en-US" dirty="0" smtClean="0">
                <a:hlinkClick r:id="rId4"/>
              </a:rPr>
              <a:t>Regional GDP per capita ranged from 32% to 260% of the EU average in 2019 - Products Eurostat News - Eurostat (europa.eu)</a:t>
            </a:r>
            <a:endParaRPr lang="cs-CZ" dirty="0" smtClean="0"/>
          </a:p>
          <a:p>
            <a:r>
              <a:rPr lang="cs-CZ" dirty="0" err="1" smtClean="0"/>
              <a:t>Newest</a:t>
            </a:r>
            <a:r>
              <a:rPr lang="cs-CZ" dirty="0" smtClean="0"/>
              <a:t> data: </a:t>
            </a:r>
          </a:p>
          <a:p>
            <a:r>
              <a:rPr lang="cs-CZ" dirty="0" smtClean="0"/>
              <a:t>file:///D:/User_Data/epacesov/Downloads/FDI_170222%20ECOF.pdf</a:t>
            </a:r>
          </a:p>
          <a:p>
            <a:r>
              <a:rPr lang="cs-CZ" dirty="0" smtClean="0"/>
              <a:t>file:///D:/User_Data/epacesov/Downloads/FDI_170222%20ECOF.pdf </a:t>
            </a:r>
          </a:p>
          <a:p>
            <a:r>
              <a:rPr lang="cs-CZ" dirty="0" smtClean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07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5430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Investment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ranking</a:t>
            </a:r>
            <a:r>
              <a:rPr lang="cs-CZ" baseline="0" dirty="0" smtClean="0"/>
              <a:t> source: ČNB https://www.cnb.cz/cs/o_cnb/mezinarodni-vztahy/srovnavaci-tabulka/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68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2683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ulní strana CZ">
  <p:cSld name="titulní strana CZ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3"/>
          <p:cNvSpPr txBox="1">
            <a:spLocks noGrp="1"/>
          </p:cNvSpPr>
          <p:nvPr>
            <p:ph type="ctrTitle"/>
          </p:nvPr>
        </p:nvSpPr>
        <p:spPr>
          <a:xfrm>
            <a:off x="1619998" y="2880000"/>
            <a:ext cx="8640000" cy="71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Pts val="4800"/>
              <a:buFont typeface="Georgia"/>
              <a:buNone/>
              <a:defRPr sz="48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53"/>
          <p:cNvSpPr txBox="1">
            <a:spLocks noGrp="1"/>
          </p:cNvSpPr>
          <p:nvPr>
            <p:ph type="body" idx="1"/>
          </p:nvPr>
        </p:nvSpPr>
        <p:spPr>
          <a:xfrm>
            <a:off x="1619250" y="4068000"/>
            <a:ext cx="86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rgbClr val="004A9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169"/>
              <a:buNone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3"/>
          <p:cNvSpPr txBox="1">
            <a:spLocks noGrp="1"/>
          </p:cNvSpPr>
          <p:nvPr>
            <p:ph type="body" idx="2"/>
          </p:nvPr>
        </p:nvSpPr>
        <p:spPr>
          <a:xfrm>
            <a:off x="1619250" y="4428000"/>
            <a:ext cx="86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rgbClr val="004A9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169"/>
              <a:buNone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53"/>
          <p:cNvSpPr txBox="1"/>
          <p:nvPr/>
        </p:nvSpPr>
        <p:spPr>
          <a:xfrm>
            <a:off x="1620000" y="360000"/>
            <a:ext cx="2808576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800" rIns="0" bIns="0" anchor="t" anchorCtr="0">
            <a:norm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None/>
            </a:pPr>
            <a:r>
              <a:rPr lang="cs-CZ" sz="16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Ministry </a:t>
            </a:r>
            <a:r>
              <a:rPr lang="cs-CZ" sz="16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of</a:t>
            </a:r>
            <a:r>
              <a:rPr lang="cs-CZ" sz="16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16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Foreign</a:t>
            </a:r>
            <a:r>
              <a:rPr lang="cs-CZ" sz="16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16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Affairs</a:t>
            </a:r>
            <a:r>
              <a:rPr lang="cs-CZ" sz="16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None/>
            </a:pPr>
            <a:r>
              <a:rPr lang="cs-CZ" sz="16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of</a:t>
            </a:r>
            <a:r>
              <a:rPr lang="cs-CZ" sz="16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16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</a:t>
            </a:r>
            <a:r>
              <a:rPr lang="cs-CZ" sz="16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Czech Republic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000" y="360000"/>
            <a:ext cx="72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0000" y="360000"/>
            <a:ext cx="36576" cy="89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000" y="360000"/>
            <a:ext cx="36576" cy="89916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3"/>
          <p:cNvSpPr txBox="1"/>
          <p:nvPr/>
        </p:nvSpPr>
        <p:spPr>
          <a:xfrm>
            <a:off x="5040000" y="360000"/>
            <a:ext cx="521925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800" rIns="0" bIns="0" anchor="t" anchorCtr="0">
            <a:norm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None/>
            </a:pPr>
            <a:endParaRPr sz="15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" name="Google Shape;26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0234" y="72826"/>
            <a:ext cx="2619570" cy="1473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0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ředěl">
  <p:cSld name="předěl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691813" cy="80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4"/>
          <p:cNvSpPr txBox="1"/>
          <p:nvPr/>
        </p:nvSpPr>
        <p:spPr>
          <a:xfrm>
            <a:off x="1042587" y="3342497"/>
            <a:ext cx="7785219" cy="20132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4"/>
          <p:cNvSpPr txBox="1">
            <a:spLocks noGrp="1"/>
          </p:cNvSpPr>
          <p:nvPr>
            <p:ph type="ctrTitle"/>
          </p:nvPr>
        </p:nvSpPr>
        <p:spPr>
          <a:xfrm>
            <a:off x="1620000" y="3342497"/>
            <a:ext cx="8070931" cy="188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odrážkami - 1 rámeček">
  <p:cSld name="obsah s odrážkami - 1 rámeč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5"/>
          <p:cNvSpPr txBox="1">
            <a:spLocks noGrp="1"/>
          </p:cNvSpPr>
          <p:nvPr>
            <p:ph type="body" idx="1"/>
          </p:nvPr>
        </p:nvSpPr>
        <p:spPr>
          <a:xfrm>
            <a:off x="1296000" y="1800225"/>
            <a:ext cx="8964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5"/>
          <p:cNvSpPr txBox="1">
            <a:spLocks noGrp="1"/>
          </p:cNvSpPr>
          <p:nvPr>
            <p:ph type="ftr" idx="11"/>
          </p:nvPr>
        </p:nvSpPr>
        <p:spPr>
          <a:xfrm>
            <a:off x="4323600" y="7538400"/>
            <a:ext cx="576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5"/>
          <p:cNvSpPr txBox="1">
            <a:spLocks noGrp="1"/>
          </p:cNvSpPr>
          <p:nvPr>
            <p:ph type="body" idx="2"/>
          </p:nvPr>
        </p:nvSpPr>
        <p:spPr>
          <a:xfrm>
            <a:off x="1620000" y="360000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odrážkami - 2 rámečky">
  <p:cSld name="obsah s odrážkami - 2 rámečk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6"/>
          <p:cNvSpPr txBox="1">
            <a:spLocks noGrp="1"/>
          </p:cNvSpPr>
          <p:nvPr>
            <p:ph type="body" idx="1"/>
          </p:nvPr>
        </p:nvSpPr>
        <p:spPr>
          <a:xfrm>
            <a:off x="1296000" y="1800225"/>
            <a:ext cx="4176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/>
            </a:lvl2pPr>
            <a:lvl3pPr marL="1371600" lvl="2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/>
            </a:lvl3pPr>
            <a:lvl4pPr marL="1828800" lvl="3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6"/>
          <p:cNvSpPr txBox="1">
            <a:spLocks noGrp="1"/>
          </p:cNvSpPr>
          <p:nvPr>
            <p:ph type="ftr" idx="11"/>
          </p:nvPr>
        </p:nvSpPr>
        <p:spPr>
          <a:xfrm>
            <a:off x="4323600" y="7538400"/>
            <a:ext cx="576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6"/>
          <p:cNvSpPr txBox="1">
            <a:spLocks noGrp="1"/>
          </p:cNvSpPr>
          <p:nvPr>
            <p:ph type="body" idx="2"/>
          </p:nvPr>
        </p:nvSpPr>
        <p:spPr>
          <a:xfrm>
            <a:off x="6084000" y="1800000"/>
            <a:ext cx="4176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6"/>
          <p:cNvSpPr txBox="1">
            <a:spLocks noGrp="1"/>
          </p:cNvSpPr>
          <p:nvPr>
            <p:ph type="body" idx="3"/>
          </p:nvPr>
        </p:nvSpPr>
        <p:spPr>
          <a:xfrm>
            <a:off x="1620000" y="360000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děkování">
  <p:cSld name="poděkování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7"/>
          <p:cNvSpPr txBox="1">
            <a:spLocks noGrp="1"/>
          </p:cNvSpPr>
          <p:nvPr>
            <p:ph type="ctrTitle"/>
          </p:nvPr>
        </p:nvSpPr>
        <p:spPr>
          <a:xfrm>
            <a:off x="1619998" y="2880000"/>
            <a:ext cx="8640000" cy="71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Pts val="4800"/>
              <a:buFont typeface="Georgia"/>
              <a:buNone/>
              <a:defRPr sz="48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57"/>
          <p:cNvSpPr txBox="1">
            <a:spLocks noGrp="1"/>
          </p:cNvSpPr>
          <p:nvPr>
            <p:ph type="body" idx="1"/>
          </p:nvPr>
        </p:nvSpPr>
        <p:spPr>
          <a:xfrm>
            <a:off x="1619250" y="4067999"/>
            <a:ext cx="8640000" cy="304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rgbClr val="004A9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169"/>
              <a:buNone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7"/>
          <p:cNvSpPr txBox="1"/>
          <p:nvPr/>
        </p:nvSpPr>
        <p:spPr>
          <a:xfrm>
            <a:off x="1620000" y="360000"/>
            <a:ext cx="2808576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800" rIns="0" bIns="0" anchor="t" anchorCtr="0">
            <a:norm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None/>
            </a:pPr>
            <a:r>
              <a:rPr lang="cs-CZ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Ministry </a:t>
            </a:r>
            <a:r>
              <a:rPr lang="cs-CZ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of</a:t>
            </a:r>
            <a:r>
              <a:rPr lang="cs-CZ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Foreign</a:t>
            </a:r>
            <a:r>
              <a:rPr lang="cs-CZ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Affairs</a:t>
            </a:r>
            <a:r>
              <a:rPr lang="cs-CZ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None/>
            </a:pPr>
            <a:r>
              <a:rPr lang="cs-CZ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of</a:t>
            </a:r>
            <a:r>
              <a:rPr lang="cs-CZ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</a:t>
            </a:r>
            <a:r>
              <a:rPr lang="cs-CZ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Czech Republic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000" y="360000"/>
            <a:ext cx="72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0000" y="360000"/>
            <a:ext cx="36576" cy="89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000" y="360000"/>
            <a:ext cx="36576" cy="89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0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ulní strana EN">
  <p:cSld name="titulní strana E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8"/>
          <p:cNvSpPr txBox="1">
            <a:spLocks noGrp="1"/>
          </p:cNvSpPr>
          <p:nvPr>
            <p:ph type="ctrTitle"/>
          </p:nvPr>
        </p:nvSpPr>
        <p:spPr>
          <a:xfrm>
            <a:off x="1619998" y="2880000"/>
            <a:ext cx="8640000" cy="71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Pts val="4800"/>
              <a:buFont typeface="Georgia"/>
              <a:buNone/>
              <a:defRPr sz="48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58"/>
          <p:cNvSpPr txBox="1">
            <a:spLocks noGrp="1"/>
          </p:cNvSpPr>
          <p:nvPr>
            <p:ph type="body" idx="1"/>
          </p:nvPr>
        </p:nvSpPr>
        <p:spPr>
          <a:xfrm>
            <a:off x="1619250" y="4068000"/>
            <a:ext cx="86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rgbClr val="004A9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169"/>
              <a:buNone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8"/>
          <p:cNvSpPr txBox="1">
            <a:spLocks noGrp="1"/>
          </p:cNvSpPr>
          <p:nvPr>
            <p:ph type="body" idx="2"/>
          </p:nvPr>
        </p:nvSpPr>
        <p:spPr>
          <a:xfrm>
            <a:off x="1619250" y="4428000"/>
            <a:ext cx="864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rgbClr val="004A9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2286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169"/>
              <a:buNone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8"/>
          <p:cNvSpPr txBox="1"/>
          <p:nvPr/>
        </p:nvSpPr>
        <p:spPr>
          <a:xfrm>
            <a:off x="1620000" y="360000"/>
            <a:ext cx="2808576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800" rIns="0" bIns="0" anchor="t" anchorCtr="0">
            <a:norm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None/>
            </a:pPr>
            <a:r>
              <a:rPr lang="cs-CZ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Ministerstvo zahraničních věcí</a:t>
            </a:r>
            <a:br>
              <a:rPr lang="cs-CZ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cs-CZ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České republiky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000" y="360000"/>
            <a:ext cx="72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0000" y="360000"/>
            <a:ext cx="36576" cy="89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000" y="360000"/>
            <a:ext cx="36576" cy="89916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58"/>
          <p:cNvSpPr txBox="1"/>
          <p:nvPr/>
        </p:nvSpPr>
        <p:spPr>
          <a:xfrm>
            <a:off x="5040000" y="360000"/>
            <a:ext cx="521925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800" rIns="0" bIns="0" anchor="t" anchorCtr="0">
            <a:norm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None/>
            </a:pPr>
            <a:r>
              <a:rPr lang="cs-CZ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Odbor ekonomické diplomacie</a:t>
            </a:r>
            <a:endParaRPr sz="15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6" name="Google Shape;56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458" y="7051357"/>
            <a:ext cx="3240134" cy="908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0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bez odrážek - 1 rámeček">
  <p:cSld name="obsah bez odrážek - 1 rámeče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9"/>
          <p:cNvSpPr txBox="1">
            <a:spLocks noGrp="1"/>
          </p:cNvSpPr>
          <p:nvPr>
            <p:ph type="body" idx="1"/>
          </p:nvPr>
        </p:nvSpPr>
        <p:spPr>
          <a:xfrm>
            <a:off x="1620000" y="1800225"/>
            <a:ext cx="864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Georgia"/>
              <a:buNone/>
              <a:defRPr/>
            </a:lvl1pPr>
            <a:lvl2pPr marL="914400" lvl="1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/>
            </a:lvl2pPr>
            <a:lvl3pPr marL="1371600" lvl="2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/>
            </a:lvl3pPr>
            <a:lvl4pPr marL="1828800" lvl="3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/>
            </a:lvl4pPr>
            <a:lvl5pPr marL="2286000" lvl="4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59"/>
          <p:cNvSpPr txBox="1">
            <a:spLocks noGrp="1"/>
          </p:cNvSpPr>
          <p:nvPr>
            <p:ph type="ftr" idx="11"/>
          </p:nvPr>
        </p:nvSpPr>
        <p:spPr>
          <a:xfrm>
            <a:off x="4323600" y="7538400"/>
            <a:ext cx="576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9"/>
          <p:cNvSpPr txBox="1">
            <a:spLocks noGrp="1"/>
          </p:cNvSpPr>
          <p:nvPr>
            <p:ph type="body" idx="2"/>
          </p:nvPr>
        </p:nvSpPr>
        <p:spPr>
          <a:xfrm>
            <a:off x="1620000" y="360000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bez odrážek - 2 rámečky">
  <p:cSld name="obsah bez odrážek - 2 rámečk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0"/>
          <p:cNvSpPr txBox="1">
            <a:spLocks noGrp="1"/>
          </p:cNvSpPr>
          <p:nvPr>
            <p:ph type="body" idx="1"/>
          </p:nvPr>
        </p:nvSpPr>
        <p:spPr>
          <a:xfrm>
            <a:off x="1620000" y="1800225"/>
            <a:ext cx="4176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Georgia"/>
              <a:buNone/>
              <a:defRPr/>
            </a:lvl1pPr>
            <a:lvl2pPr marL="914400" lvl="1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/>
            </a:lvl2pPr>
            <a:lvl3pPr marL="1371600" lvl="2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/>
            </a:lvl3pPr>
            <a:lvl4pPr marL="1828800" lvl="3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60"/>
          <p:cNvSpPr txBox="1">
            <a:spLocks noGrp="1"/>
          </p:cNvSpPr>
          <p:nvPr>
            <p:ph type="ftr" idx="11"/>
          </p:nvPr>
        </p:nvSpPr>
        <p:spPr>
          <a:xfrm>
            <a:off x="4323600" y="7538400"/>
            <a:ext cx="576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0"/>
          <p:cNvSpPr txBox="1">
            <a:spLocks noGrp="1"/>
          </p:cNvSpPr>
          <p:nvPr>
            <p:ph type="body" idx="2"/>
          </p:nvPr>
        </p:nvSpPr>
        <p:spPr>
          <a:xfrm>
            <a:off x="6084000" y="1800000"/>
            <a:ext cx="4176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Georgia"/>
              <a:buNone/>
              <a:defRPr/>
            </a:lvl1pPr>
            <a:lvl2pPr marL="914400" lvl="1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/>
            </a:lvl2pPr>
            <a:lvl3pPr marL="1371600" lvl="2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/>
            </a:lvl3pPr>
            <a:lvl4pPr marL="1828800" lvl="3" indent="-2286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0"/>
          <p:cNvSpPr txBox="1">
            <a:spLocks noGrp="1"/>
          </p:cNvSpPr>
          <p:nvPr>
            <p:ph type="body" idx="3"/>
          </p:nvPr>
        </p:nvSpPr>
        <p:spPr>
          <a:xfrm>
            <a:off x="1620000" y="360000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2"/>
          <p:cNvSpPr txBox="1">
            <a:spLocks noGrp="1"/>
          </p:cNvSpPr>
          <p:nvPr>
            <p:ph type="body" idx="1"/>
          </p:nvPr>
        </p:nvSpPr>
        <p:spPr>
          <a:xfrm>
            <a:off x="1296000" y="1800000"/>
            <a:ext cx="8964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970000"/>
              </a:buClr>
              <a:buSzPts val="2400"/>
              <a:buFont typeface="Georgia"/>
              <a:buChar char="•"/>
              <a:defRPr sz="24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02831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169"/>
              <a:buFont typeface="Open Sans Light"/>
              <a:buChar char="–"/>
              <a:defRPr sz="11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2267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105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62267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105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62267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105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62267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105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" name="Google Shape;11;p52"/>
          <p:cNvSpPr txBox="1"/>
          <p:nvPr/>
        </p:nvSpPr>
        <p:spPr>
          <a:xfrm>
            <a:off x="838612" y="6911503"/>
            <a:ext cx="338317" cy="21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3"/>
              <a:buFont typeface="Arial"/>
              <a:buNone/>
            </a:pPr>
            <a:fld id="{00000000-1234-1234-1234-123412341234}" type="slidenum">
              <a:rPr lang="cs-CZ" sz="1403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403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12;p52"/>
          <p:cNvSpPr txBox="1">
            <a:spLocks noGrp="1"/>
          </p:cNvSpPr>
          <p:nvPr>
            <p:ph type="ftr" idx="11"/>
          </p:nvPr>
        </p:nvSpPr>
        <p:spPr>
          <a:xfrm>
            <a:off x="4323788" y="7538400"/>
            <a:ext cx="576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5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000" y="360000"/>
            <a:ext cx="72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5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50000" y="360000"/>
            <a:ext cx="36576" cy="89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5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24000" y="360000"/>
            <a:ext cx="36576" cy="89916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52"/>
          <p:cNvSpPr txBox="1"/>
          <p:nvPr/>
        </p:nvSpPr>
        <p:spPr>
          <a:xfrm>
            <a:off x="10083788" y="7538400"/>
            <a:ext cx="252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cs-CZ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fld id="{00000000-1234-1234-1234-123412341234}" type="slidenum">
              <a:rPr lang="cs-CZ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68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12" Type="http://schemas.openxmlformats.org/officeDocument/2006/relationships/image" Target="../media/image67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g"/><Relationship Id="rId11" Type="http://schemas.openxmlformats.org/officeDocument/2006/relationships/image" Target="../media/image66.jpg"/><Relationship Id="rId5" Type="http://schemas.openxmlformats.org/officeDocument/2006/relationships/image" Target="../media/image60.jpg"/><Relationship Id="rId10" Type="http://schemas.openxmlformats.org/officeDocument/2006/relationships/image" Target="../media/image65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Relationship Id="rId1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web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jpg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image" Target="../media/image115.jpg"/><Relationship Id="rId7" Type="http://schemas.openxmlformats.org/officeDocument/2006/relationships/image" Target="../media/image119.jpg"/><Relationship Id="rId12" Type="http://schemas.openxmlformats.org/officeDocument/2006/relationships/image" Target="../media/image1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jpg"/><Relationship Id="rId11" Type="http://schemas.openxmlformats.org/officeDocument/2006/relationships/image" Target="../media/image123.jpg"/><Relationship Id="rId5" Type="http://schemas.openxmlformats.org/officeDocument/2006/relationships/image" Target="../media/image117.jpg"/><Relationship Id="rId10" Type="http://schemas.openxmlformats.org/officeDocument/2006/relationships/image" Target="../media/image122.jpg"/><Relationship Id="rId4" Type="http://schemas.openxmlformats.org/officeDocument/2006/relationships/image" Target="../media/image116.jpg"/><Relationship Id="rId9" Type="http://schemas.openxmlformats.org/officeDocument/2006/relationships/image" Target="../media/image12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jpg"/><Relationship Id="rId5" Type="http://schemas.openxmlformats.org/officeDocument/2006/relationships/image" Target="../media/image121.jpeg"/><Relationship Id="rId4" Type="http://schemas.openxmlformats.org/officeDocument/2006/relationships/image" Target="../media/image12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7" Type="http://schemas.openxmlformats.org/officeDocument/2006/relationships/image" Target="../media/image138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140.jf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zechtourism.cz/" TargetMode="External"/><Relationship Id="rId13" Type="http://schemas.openxmlformats.org/officeDocument/2006/relationships/image" Target="../media/image146.png"/><Relationship Id="rId3" Type="http://schemas.openxmlformats.org/officeDocument/2006/relationships/hyperlink" Target="http://www.mzv.cz/" TargetMode="External"/><Relationship Id="rId7" Type="http://schemas.openxmlformats.org/officeDocument/2006/relationships/hyperlink" Target="http://www.visitczechrepublic.com/" TargetMode="External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zechinvest.org/" TargetMode="External"/><Relationship Id="rId11" Type="http://schemas.openxmlformats.org/officeDocument/2006/relationships/image" Target="../media/image144.jpeg"/><Relationship Id="rId5" Type="http://schemas.openxmlformats.org/officeDocument/2006/relationships/hyperlink" Target="http://www.czechtradeoffices.com/en/ca" TargetMode="External"/><Relationship Id="rId10" Type="http://schemas.openxmlformats.org/officeDocument/2006/relationships/image" Target="../media/image143.jpeg"/><Relationship Id="rId4" Type="http://schemas.openxmlformats.org/officeDocument/2006/relationships/hyperlink" Target="http://www.mzv.cz/ottawa" TargetMode="External"/><Relationship Id="rId9" Type="http://schemas.openxmlformats.org/officeDocument/2006/relationships/image" Target="../media/image14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xfrm>
            <a:off x="1619998" y="2880000"/>
            <a:ext cx="8640000" cy="3983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D52B1E"/>
              </a:buClr>
              <a:buSzPts val="4800"/>
              <a:buFont typeface="Georgia"/>
              <a:buNone/>
            </a:pPr>
            <a:r>
              <a:rPr lang="en-GB" sz="5200" dirty="0" err="1" smtClean="0"/>
              <a:t>Czechia</a:t>
            </a:r>
            <a:r>
              <a:rPr lang="cs-CZ" sz="5000" dirty="0"/>
              <a:t/>
            </a:r>
            <a:br>
              <a:rPr lang="cs-CZ" sz="5000" dirty="0"/>
            </a:br>
            <a:r>
              <a:rPr lang="en-GB" sz="4400" dirty="0" smtClean="0">
                <a:solidFill>
                  <a:srgbClr val="004A9B"/>
                </a:solidFill>
              </a:rPr>
              <a:t>Insight</a:t>
            </a:r>
            <a:r>
              <a:rPr lang="cs-CZ" sz="4400" dirty="0" smtClean="0">
                <a:solidFill>
                  <a:srgbClr val="004A9B"/>
                </a:solidFill>
              </a:rPr>
              <a:t> </a:t>
            </a:r>
            <a:r>
              <a:rPr lang="cs-CZ" sz="4400" dirty="0" err="1">
                <a:solidFill>
                  <a:srgbClr val="004A9B"/>
                </a:solidFill>
              </a:rPr>
              <a:t>into</a:t>
            </a:r>
            <a:r>
              <a:rPr lang="cs-CZ" sz="4400" dirty="0">
                <a:solidFill>
                  <a:srgbClr val="004A9B"/>
                </a:solidFill>
              </a:rPr>
              <a:t> </a:t>
            </a:r>
            <a:r>
              <a:rPr lang="cs-CZ" sz="4400" dirty="0" err="1">
                <a:solidFill>
                  <a:srgbClr val="004A9B"/>
                </a:solidFill>
              </a:rPr>
              <a:t>the</a:t>
            </a:r>
            <a:r>
              <a:rPr lang="cs-CZ" sz="4400" dirty="0">
                <a:solidFill>
                  <a:srgbClr val="004A9B"/>
                </a:solidFill>
              </a:rPr>
              <a:t> country </a:t>
            </a:r>
            <a:r>
              <a:rPr lang="cs-CZ" sz="4400" dirty="0">
                <a:solidFill>
                  <a:srgbClr val="004A9B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profile</a:t>
            </a:r>
            <a:endParaRPr sz="4400" dirty="0">
              <a:solidFill>
                <a:srgbClr val="004A9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45A18F-C8C2-4510-6032-7EA1E405D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942" y="3342497"/>
            <a:ext cx="8489928" cy="1883800"/>
          </a:xfrm>
        </p:spPr>
        <p:txBody>
          <a:bodyPr/>
          <a:lstStyle/>
          <a:p>
            <a:pPr algn="ctr"/>
            <a:r>
              <a:rPr lang="cs-CZ" dirty="0" err="1"/>
              <a:t>Historical</a:t>
            </a:r>
            <a:r>
              <a:rPr lang="cs-CZ" dirty="0"/>
              <a:t> Background</a:t>
            </a:r>
          </a:p>
        </p:txBody>
      </p:sp>
    </p:spTree>
    <p:extLst>
      <p:ext uri="{BB962C8B-B14F-4D97-AF65-F5344CB8AC3E}">
        <p14:creationId xmlns:p14="http://schemas.microsoft.com/office/powerpoint/2010/main" val="342166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 smtClean="0"/>
              <a:t>Recent</a:t>
            </a:r>
            <a:r>
              <a:rPr lang="cs-CZ" dirty="0" smtClean="0"/>
              <a:t> </a:t>
            </a:r>
            <a:r>
              <a:rPr lang="cs-CZ" dirty="0" err="1"/>
              <a:t>H</a:t>
            </a:r>
            <a:r>
              <a:rPr lang="cs-CZ" dirty="0" err="1" smtClean="0"/>
              <a:t>istory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1366104" y="1534858"/>
            <a:ext cx="1657512" cy="8149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ctr">
              <a:buNone/>
            </a:pPr>
            <a:r>
              <a:rPr lang="cs-CZ" sz="2800" dirty="0" smtClean="0">
                <a:solidFill>
                  <a:schemeClr val="tx1"/>
                </a:solidFill>
              </a:rPr>
              <a:t>1918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6" name="Zástupný symbol pro text 4"/>
          <p:cNvSpPr txBox="1">
            <a:spLocks/>
          </p:cNvSpPr>
          <p:nvPr/>
        </p:nvSpPr>
        <p:spPr>
          <a:xfrm>
            <a:off x="1366104" y="2599736"/>
            <a:ext cx="1657512" cy="8149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970000"/>
              </a:buClr>
              <a:buSzPts val="1800"/>
              <a:buFont typeface="Georgia"/>
              <a:buChar char="•"/>
              <a:defRPr sz="24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–"/>
              <a:defRPr sz="11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114300" indent="0" algn="ctr">
              <a:buFont typeface="Georgia"/>
              <a:buNone/>
            </a:pPr>
            <a:r>
              <a:rPr lang="cs-CZ" sz="2800" dirty="0" smtClean="0">
                <a:solidFill>
                  <a:schemeClr val="tx1"/>
                </a:solidFill>
              </a:rPr>
              <a:t>1948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7" name="Zástupný symbol pro text 4"/>
          <p:cNvSpPr txBox="1">
            <a:spLocks/>
          </p:cNvSpPr>
          <p:nvPr/>
        </p:nvSpPr>
        <p:spPr>
          <a:xfrm>
            <a:off x="1366104" y="3664614"/>
            <a:ext cx="1657512" cy="8149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970000"/>
              </a:buClr>
              <a:buSzPts val="1800"/>
              <a:buFont typeface="Georgia"/>
              <a:buChar char="•"/>
              <a:defRPr sz="24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–"/>
              <a:defRPr sz="11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114300" indent="0" algn="ctr">
              <a:buFont typeface="Georgia"/>
              <a:buNone/>
            </a:pPr>
            <a:r>
              <a:rPr lang="cs-CZ" sz="2800" dirty="0" smtClean="0">
                <a:solidFill>
                  <a:schemeClr val="tx1"/>
                </a:solidFill>
              </a:rPr>
              <a:t>1989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4"/>
          <p:cNvSpPr txBox="1">
            <a:spLocks/>
          </p:cNvSpPr>
          <p:nvPr/>
        </p:nvSpPr>
        <p:spPr>
          <a:xfrm>
            <a:off x="1366104" y="4729492"/>
            <a:ext cx="1657512" cy="8149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970000"/>
              </a:buClr>
              <a:buSzPts val="1800"/>
              <a:buFont typeface="Georgia"/>
              <a:buChar char="•"/>
              <a:defRPr sz="24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–"/>
              <a:defRPr sz="11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114300" indent="0" algn="ctr">
              <a:buFont typeface="Georgia"/>
              <a:buNone/>
            </a:pPr>
            <a:r>
              <a:rPr lang="cs-CZ" sz="2800" dirty="0" smtClean="0">
                <a:solidFill>
                  <a:schemeClr val="tx1"/>
                </a:solidFill>
              </a:rPr>
              <a:t>1993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9" name="Zástupný symbol pro text 4"/>
          <p:cNvSpPr txBox="1">
            <a:spLocks/>
          </p:cNvSpPr>
          <p:nvPr/>
        </p:nvSpPr>
        <p:spPr>
          <a:xfrm>
            <a:off x="1366104" y="5794370"/>
            <a:ext cx="1657512" cy="8149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970000"/>
              </a:buClr>
              <a:buSzPts val="1800"/>
              <a:buFont typeface="Georgia"/>
              <a:buChar char="•"/>
              <a:defRPr sz="24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–"/>
              <a:defRPr sz="11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114300" indent="0" algn="ctr">
              <a:buFont typeface="Georgia"/>
              <a:buNone/>
            </a:pPr>
            <a:r>
              <a:rPr lang="cs-CZ" sz="2800" dirty="0" smtClean="0">
                <a:solidFill>
                  <a:schemeClr val="tx1"/>
                </a:solidFill>
              </a:rPr>
              <a:t>1999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10" name="Zástupný symbol pro text 4"/>
          <p:cNvSpPr txBox="1">
            <a:spLocks/>
          </p:cNvSpPr>
          <p:nvPr/>
        </p:nvSpPr>
        <p:spPr>
          <a:xfrm>
            <a:off x="1366104" y="6859248"/>
            <a:ext cx="1657512" cy="8149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970000"/>
              </a:buClr>
              <a:buSzPts val="1800"/>
              <a:buFont typeface="Georgia"/>
              <a:buChar char="•"/>
              <a:defRPr sz="24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–"/>
              <a:defRPr sz="11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114300" indent="0" algn="ctr">
              <a:buFont typeface="Georgia"/>
              <a:buNone/>
            </a:pPr>
            <a:r>
              <a:rPr lang="cs-CZ" sz="2800" dirty="0" smtClean="0">
                <a:solidFill>
                  <a:schemeClr val="tx1"/>
                </a:solidFill>
              </a:rPr>
              <a:t>2004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721608" y="1594960"/>
            <a:ext cx="4681728" cy="6947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Independent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Czechoslovakia</a:t>
            </a:r>
            <a:endParaRPr lang="cs-CZ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/>
            <a:r>
              <a:rPr lang="cs-CZ" dirty="0">
                <a:solidFill>
                  <a:schemeClr val="tx1"/>
                </a:solidFill>
                <a:latin typeface="Georgia" panose="02040502050405020303" pitchFamily="18" charset="0"/>
              </a:rPr>
              <a:t>Independent &amp; </a:t>
            </a:r>
            <a:r>
              <a:rPr lang="cs-CZ" dirty="0" err="1">
                <a:solidFill>
                  <a:schemeClr val="tx1"/>
                </a:solidFill>
                <a:latin typeface="Georgia" panose="02040502050405020303" pitchFamily="18" charset="0"/>
              </a:rPr>
              <a:t>democratic</a:t>
            </a:r>
            <a:r>
              <a:rPr lang="cs-CZ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Georgia" panose="02040502050405020303" pitchFamily="18" charset="0"/>
              </a:rPr>
              <a:t>Czechoslovakia</a:t>
            </a:r>
            <a:r>
              <a:rPr lang="cs-CZ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was</a:t>
            </a:r>
            <a:r>
              <a:rPr lang="cs-CZ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established</a:t>
            </a:r>
            <a:r>
              <a:rPr lang="cs-CZ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endParaRPr lang="cs-CZ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721608" y="2659838"/>
            <a:ext cx="4681728" cy="6947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Communist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regime</a:t>
            </a:r>
            <a:endParaRPr lang="cs-CZ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Communist coup </a:t>
            </a:r>
            <a:r>
              <a:rPr lang="cs-CZ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resulted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in four decades of Communist rule in the country</a:t>
            </a:r>
            <a:endParaRPr lang="cs-CZ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721608" y="3724716"/>
            <a:ext cx="4681728" cy="6947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Velvet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Revolution</a:t>
            </a:r>
            <a:endParaRPr lang="cs-CZ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Fall of the Communist regime (series of non-violent demonstrations led by </a:t>
            </a:r>
            <a:r>
              <a:rPr lang="en-US" dirty="0" err="1">
                <a:solidFill>
                  <a:schemeClr val="tx1"/>
                </a:solidFill>
                <a:latin typeface="Georgia" panose="02040502050405020303" pitchFamily="18" charset="0"/>
              </a:rPr>
              <a:t>Václav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 Havel</a:t>
            </a:r>
            <a:r>
              <a:rPr lang="cs-CZ" dirty="0">
                <a:solidFill>
                  <a:schemeClr val="tx1"/>
                </a:solidFill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721608" y="4789594"/>
            <a:ext cx="4681728" cy="6947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Velvet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Divorce</a:t>
            </a:r>
            <a:endParaRPr lang="cs-CZ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Division of Federal Czechoslovakia into </a:t>
            </a:r>
            <a:r>
              <a:rPr lang="cs-CZ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Czechia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and Slovakia</a:t>
            </a:r>
            <a:endParaRPr lang="cs-CZ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721608" y="5854472"/>
            <a:ext cx="4681728" cy="6947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NATO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Accession</a:t>
            </a:r>
            <a:endParaRPr lang="cs-CZ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/>
            <a:r>
              <a:rPr lang="cs-CZ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Czechia</a:t>
            </a:r>
            <a:r>
              <a:rPr lang="cs-CZ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became 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a NATO member</a:t>
            </a:r>
            <a:endParaRPr lang="cs-CZ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3721608" y="6919350"/>
            <a:ext cx="4681728" cy="6947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EU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Accession</a:t>
            </a:r>
            <a:endParaRPr lang="cs-CZ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/>
            <a:r>
              <a:rPr lang="cs-CZ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Czechia</a:t>
            </a:r>
            <a:r>
              <a:rPr lang="cs-CZ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joined 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the European </a:t>
            </a:r>
            <a:r>
              <a:rPr lang="en-US" dirty="0" err="1">
                <a:solidFill>
                  <a:schemeClr val="tx1"/>
                </a:solidFill>
                <a:latin typeface="Georgia" panose="02040502050405020303" pitchFamily="18" charset="0"/>
              </a:rPr>
              <a:t>Unio</a:t>
            </a:r>
            <a:r>
              <a:rPr lang="cs-CZ" dirty="0">
                <a:solidFill>
                  <a:schemeClr val="tx1"/>
                </a:solidFill>
                <a:latin typeface="Georgia" panose="02040502050405020303" pitchFamily="18" charset="0"/>
              </a:rPr>
              <a:t>n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1"/>
          <a:stretch/>
        </p:blipFill>
        <p:spPr>
          <a:xfrm>
            <a:off x="8750808" y="1891907"/>
            <a:ext cx="1483083" cy="87419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808" y="3172169"/>
            <a:ext cx="1570326" cy="111521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808" y="4723388"/>
            <a:ext cx="1516745" cy="114045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807" y="6310202"/>
            <a:ext cx="1516745" cy="102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53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6948" y="3342497"/>
            <a:ext cx="8257916" cy="1883800"/>
          </a:xfrm>
        </p:spPr>
        <p:txBody>
          <a:bodyPr/>
          <a:lstStyle/>
          <a:p>
            <a:pPr algn="ctr"/>
            <a:r>
              <a:rPr lang="cs-CZ" dirty="0" err="1"/>
              <a:t>Important</a:t>
            </a:r>
            <a:r>
              <a:rPr lang="cs-CZ" dirty="0"/>
              <a:t> </a:t>
            </a:r>
            <a:r>
              <a:rPr lang="cs-CZ" dirty="0" err="1"/>
              <a:t>Player</a:t>
            </a:r>
            <a:r>
              <a:rPr lang="cs-CZ" dirty="0"/>
              <a:t> in a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Arena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032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296000" y="1800225"/>
            <a:ext cx="4370874" cy="5760000"/>
          </a:xfrm>
        </p:spPr>
        <p:txBody>
          <a:bodyPr/>
          <a:lstStyle/>
          <a:p>
            <a:pPr marL="114300" indent="0">
              <a:buNone/>
            </a:pPr>
            <a:r>
              <a:rPr lang="cs-CZ" sz="2000" dirty="0" err="1">
                <a:solidFill>
                  <a:schemeClr val="tx1"/>
                </a:solidFill>
              </a:rPr>
              <a:t>Czechia</a:t>
            </a:r>
            <a:r>
              <a:rPr lang="cs-CZ" sz="2000" dirty="0">
                <a:solidFill>
                  <a:schemeClr val="tx1"/>
                </a:solidFill>
              </a:rPr>
              <a:t> and </a:t>
            </a:r>
            <a:r>
              <a:rPr lang="cs-CZ" sz="2000" dirty="0" err="1">
                <a:solidFill>
                  <a:schemeClr val="tx1"/>
                </a:solidFill>
              </a:rPr>
              <a:t>the</a:t>
            </a:r>
            <a:r>
              <a:rPr lang="cs-CZ" sz="2000" dirty="0">
                <a:solidFill>
                  <a:schemeClr val="tx1"/>
                </a:solidFill>
              </a:rPr>
              <a:t> EU</a:t>
            </a:r>
          </a:p>
          <a:p>
            <a:pPr lvl="1"/>
            <a:r>
              <a:rPr lang="cs-CZ" sz="1400" dirty="0" err="1">
                <a:solidFill>
                  <a:schemeClr val="tx1"/>
                </a:solidFill>
              </a:rPr>
              <a:t>Membership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since</a:t>
            </a:r>
            <a:r>
              <a:rPr lang="cs-CZ" sz="1400" dirty="0" smtClean="0">
                <a:solidFill>
                  <a:schemeClr val="tx1"/>
                </a:solidFill>
              </a:rPr>
              <a:t> May 1, </a:t>
            </a:r>
            <a:r>
              <a:rPr lang="cs-CZ" sz="1400" dirty="0">
                <a:solidFill>
                  <a:schemeClr val="tx1"/>
                </a:solidFill>
              </a:rPr>
              <a:t>2004</a:t>
            </a:r>
          </a:p>
          <a:p>
            <a:pPr lvl="1"/>
            <a:r>
              <a:rPr lang="cs-CZ" sz="1400" dirty="0" err="1">
                <a:solidFill>
                  <a:schemeClr val="tx1"/>
                </a:solidFill>
              </a:rPr>
              <a:t>Emphasis</a:t>
            </a:r>
            <a:r>
              <a:rPr lang="cs-CZ" sz="1400" dirty="0">
                <a:solidFill>
                  <a:schemeClr val="tx1"/>
                </a:solidFill>
              </a:rPr>
              <a:t> on </a:t>
            </a:r>
            <a:r>
              <a:rPr lang="cs-CZ" sz="1400" dirty="0" err="1">
                <a:solidFill>
                  <a:schemeClr val="tx1"/>
                </a:solidFill>
              </a:rPr>
              <a:t>common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values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including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democracy</a:t>
            </a:r>
            <a:r>
              <a:rPr lang="cs-CZ" sz="1400" dirty="0">
                <a:solidFill>
                  <a:schemeClr val="tx1"/>
                </a:solidFill>
              </a:rPr>
              <a:t>, rule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law</a:t>
            </a:r>
            <a:r>
              <a:rPr lang="cs-CZ" sz="1400" dirty="0">
                <a:solidFill>
                  <a:schemeClr val="tx1"/>
                </a:solidFill>
              </a:rPr>
              <a:t>, and </a:t>
            </a:r>
            <a:r>
              <a:rPr lang="cs-CZ" sz="1400" dirty="0" err="1">
                <a:solidFill>
                  <a:schemeClr val="tx1"/>
                </a:solidFill>
              </a:rPr>
              <a:t>respect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human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rights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human</a:t>
            </a:r>
            <a:r>
              <a:rPr lang="cs-CZ" sz="1400" dirty="0">
                <a:solidFill>
                  <a:schemeClr val="tx1"/>
                </a:solidFill>
              </a:rPr>
              <a:t> dignity</a:t>
            </a:r>
          </a:p>
          <a:p>
            <a:pPr lvl="1"/>
            <a:r>
              <a:rPr lang="cs-CZ" sz="1400" dirty="0">
                <a:solidFill>
                  <a:schemeClr val="tx1"/>
                </a:solidFill>
              </a:rPr>
              <a:t>July – </a:t>
            </a:r>
            <a:r>
              <a:rPr lang="cs-CZ" sz="1400" dirty="0" err="1">
                <a:solidFill>
                  <a:schemeClr val="tx1"/>
                </a:solidFill>
              </a:rPr>
              <a:t>December</a:t>
            </a:r>
            <a:r>
              <a:rPr lang="cs-CZ" sz="1400" dirty="0">
                <a:solidFill>
                  <a:schemeClr val="tx1"/>
                </a:solidFill>
              </a:rPr>
              <a:t> 2022 – Czech </a:t>
            </a:r>
            <a:r>
              <a:rPr lang="cs-CZ" sz="1400" dirty="0" err="1">
                <a:solidFill>
                  <a:schemeClr val="tx1"/>
                </a:solidFill>
              </a:rPr>
              <a:t>Presidency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the</a:t>
            </a:r>
            <a:r>
              <a:rPr lang="cs-CZ" sz="1400" dirty="0">
                <a:solidFill>
                  <a:schemeClr val="tx1"/>
                </a:solidFill>
              </a:rPr>
              <a:t> EU</a:t>
            </a:r>
          </a:p>
          <a:p>
            <a:pPr marL="571500" lvl="1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cs-CZ" sz="2000" dirty="0" err="1">
                <a:solidFill>
                  <a:schemeClr val="tx1"/>
                </a:solidFill>
              </a:rPr>
              <a:t>Czechia</a:t>
            </a:r>
            <a:r>
              <a:rPr lang="cs-CZ" sz="2000" dirty="0">
                <a:solidFill>
                  <a:schemeClr val="tx1"/>
                </a:solidFill>
              </a:rPr>
              <a:t> and NATO</a:t>
            </a:r>
          </a:p>
          <a:p>
            <a:pPr lvl="1"/>
            <a:r>
              <a:rPr lang="cs-CZ" sz="1400" dirty="0" err="1"/>
              <a:t>Membership</a:t>
            </a:r>
            <a:r>
              <a:rPr lang="cs-CZ" sz="1400" dirty="0"/>
              <a:t> </a:t>
            </a:r>
            <a:r>
              <a:rPr lang="cs-CZ" sz="1400" dirty="0" err="1"/>
              <a:t>since</a:t>
            </a:r>
            <a:r>
              <a:rPr lang="cs-CZ" sz="1400" dirty="0"/>
              <a:t> </a:t>
            </a:r>
            <a:r>
              <a:rPr lang="cs-CZ" sz="1400" dirty="0" err="1" smtClean="0"/>
              <a:t>March</a:t>
            </a:r>
            <a:r>
              <a:rPr lang="cs-CZ" sz="1400" dirty="0" smtClean="0"/>
              <a:t> 12, </a:t>
            </a:r>
            <a:r>
              <a:rPr lang="cs-CZ" sz="1400" dirty="0"/>
              <a:t>1999</a:t>
            </a:r>
          </a:p>
          <a:p>
            <a:pPr lvl="1"/>
            <a:r>
              <a:rPr lang="cs-CZ" sz="1400" dirty="0" err="1"/>
              <a:t>One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first</a:t>
            </a:r>
            <a:r>
              <a:rPr lang="cs-CZ" sz="1400" dirty="0"/>
              <a:t> </a:t>
            </a:r>
            <a:r>
              <a:rPr lang="cs-CZ" sz="1400" dirty="0" err="1"/>
              <a:t>former</a:t>
            </a:r>
            <a:r>
              <a:rPr lang="cs-CZ" sz="1400" dirty="0"/>
              <a:t> </a:t>
            </a:r>
            <a:r>
              <a:rPr lang="cs-CZ" sz="1400" dirty="0" err="1"/>
              <a:t>Warsaw</a:t>
            </a:r>
            <a:r>
              <a:rPr lang="cs-CZ" sz="1400" dirty="0"/>
              <a:t> </a:t>
            </a:r>
            <a:r>
              <a:rPr lang="cs-CZ" sz="1400" dirty="0" err="1"/>
              <a:t>Pact</a:t>
            </a:r>
            <a:r>
              <a:rPr lang="cs-CZ" sz="1400" dirty="0"/>
              <a:t> </a:t>
            </a:r>
            <a:r>
              <a:rPr lang="cs-CZ" sz="1400" dirty="0" err="1"/>
              <a:t>members</a:t>
            </a:r>
            <a:r>
              <a:rPr lang="cs-CZ" sz="1400" dirty="0"/>
              <a:t> to </a:t>
            </a:r>
            <a:r>
              <a:rPr lang="cs-CZ" sz="1400" dirty="0" err="1"/>
              <a:t>join</a:t>
            </a:r>
            <a:r>
              <a:rPr lang="cs-CZ" sz="1400" dirty="0"/>
              <a:t> NATO</a:t>
            </a:r>
          </a:p>
          <a:p>
            <a:endParaRPr lang="cs-CZ" dirty="0"/>
          </a:p>
          <a:p>
            <a:pPr lvl="1"/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620000" y="263748"/>
            <a:ext cx="8640000" cy="900000"/>
          </a:xfrm>
        </p:spPr>
        <p:txBody>
          <a:bodyPr/>
          <a:lstStyle/>
          <a:p>
            <a:r>
              <a:rPr lang="cs-CZ" dirty="0" err="1"/>
              <a:t>Membership</a:t>
            </a:r>
            <a:r>
              <a:rPr lang="cs-CZ" dirty="0"/>
              <a:t> in International </a:t>
            </a:r>
            <a:r>
              <a:rPr lang="cs-CZ" dirty="0" err="1"/>
              <a:t>Organizations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5111481"/>
            <a:ext cx="1199018" cy="11990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2" y="2358411"/>
            <a:ext cx="1522152" cy="973867"/>
          </a:xfrm>
          <a:prstGeom prst="rect">
            <a:avLst/>
          </a:prstGeom>
        </p:spPr>
      </p:pic>
      <p:sp>
        <p:nvSpPr>
          <p:cNvPr id="7" name="Zástupný symbol pro text 1">
            <a:extLst>
              <a:ext uri="{FF2B5EF4-FFF2-40B4-BE49-F238E27FC236}">
                <a16:creationId xmlns:a16="http://schemas.microsoft.com/office/drawing/2014/main" id="{0E786849-B38A-A687-0C1A-8E3154C5F3E9}"/>
              </a:ext>
            </a:extLst>
          </p:cNvPr>
          <p:cNvSpPr txBox="1">
            <a:spLocks/>
          </p:cNvSpPr>
          <p:nvPr/>
        </p:nvSpPr>
        <p:spPr>
          <a:xfrm>
            <a:off x="5889126" y="1800225"/>
            <a:ext cx="4370874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970000"/>
              </a:buClr>
              <a:buSzPts val="1800"/>
              <a:buFont typeface="Georgia"/>
              <a:buChar char="•"/>
              <a:defRPr sz="24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–"/>
              <a:defRPr sz="11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114300" indent="0">
              <a:buNone/>
            </a:pPr>
            <a:r>
              <a:rPr lang="en-US" sz="2000" dirty="0" err="1">
                <a:solidFill>
                  <a:schemeClr val="tx1"/>
                </a:solidFill>
              </a:rPr>
              <a:t>Visegrad</a:t>
            </a:r>
            <a:r>
              <a:rPr lang="en-US" sz="2000" dirty="0">
                <a:solidFill>
                  <a:schemeClr val="tx1"/>
                </a:solidFill>
              </a:rPr>
              <a:t> Group</a:t>
            </a:r>
            <a:r>
              <a:rPr lang="cs-CZ" sz="2000" dirty="0">
                <a:solidFill>
                  <a:schemeClr val="tx1"/>
                </a:solidFill>
              </a:rPr>
              <a:t> (V4)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cs-CZ" sz="1400" dirty="0">
                <a:solidFill>
                  <a:schemeClr val="tx1"/>
                </a:solidFill>
              </a:rPr>
              <a:t>S</a:t>
            </a:r>
            <a:r>
              <a:rPr lang="en-US" sz="1400" dirty="0" err="1">
                <a:solidFill>
                  <a:schemeClr val="tx1"/>
                </a:solidFill>
              </a:rPr>
              <a:t>ince</a:t>
            </a:r>
            <a:r>
              <a:rPr lang="en-US" sz="1400" dirty="0">
                <a:solidFill>
                  <a:schemeClr val="tx1"/>
                </a:solidFill>
              </a:rPr>
              <a:t> 1991 </a:t>
            </a:r>
            <a:endParaRPr lang="cs-CZ" sz="1400" dirty="0">
              <a:solidFill>
                <a:schemeClr val="tx1"/>
              </a:solidFill>
            </a:endParaRPr>
          </a:p>
          <a:p>
            <a:pPr lvl="1"/>
            <a:r>
              <a:rPr lang="cs-CZ" sz="1400" dirty="0">
                <a:solidFill>
                  <a:schemeClr val="tx1"/>
                </a:solidFill>
              </a:rPr>
              <a:t>V4 </a:t>
            </a:r>
            <a:r>
              <a:rPr lang="cs-CZ" sz="1400" dirty="0" err="1">
                <a:solidFill>
                  <a:schemeClr val="tx1"/>
                </a:solidFill>
              </a:rPr>
              <a:t>is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an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alliance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</a:p>
          <a:p>
            <a:pPr marL="571500" lvl="1" indent="0">
              <a:buNone/>
            </a:pP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four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Central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European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</a:p>
          <a:p>
            <a:pPr marL="571500" lvl="1" indent="0">
              <a:buNone/>
            </a:pPr>
            <a:r>
              <a:rPr lang="cs-CZ" sz="1400" dirty="0" err="1">
                <a:solidFill>
                  <a:schemeClr val="tx1"/>
                </a:solidFill>
              </a:rPr>
              <a:t>countries</a:t>
            </a:r>
            <a:r>
              <a:rPr lang="cs-CZ" sz="1400" dirty="0">
                <a:solidFill>
                  <a:schemeClr val="tx1"/>
                </a:solidFill>
              </a:rPr>
              <a:t> – </a:t>
            </a:r>
            <a:r>
              <a:rPr lang="cs-CZ" sz="1400" dirty="0" err="1">
                <a:solidFill>
                  <a:schemeClr val="tx1"/>
                </a:solidFill>
              </a:rPr>
              <a:t>Czechia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</a:p>
          <a:p>
            <a:pPr marL="571500" lvl="1" indent="0">
              <a:buNone/>
            </a:pPr>
            <a:r>
              <a:rPr lang="cs-CZ" sz="1400" dirty="0" err="1">
                <a:solidFill>
                  <a:schemeClr val="tx1"/>
                </a:solidFill>
              </a:rPr>
              <a:t>Hungary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Poland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smtClean="0">
                <a:solidFill>
                  <a:schemeClr val="tx1"/>
                </a:solidFill>
              </a:rPr>
              <a:t>Slovakia</a:t>
            </a:r>
            <a:endParaRPr lang="cs-CZ" sz="1400" dirty="0">
              <a:solidFill>
                <a:schemeClr val="tx1"/>
              </a:solidFill>
            </a:endParaRP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O</a:t>
            </a:r>
            <a:r>
              <a:rPr lang="en-US" sz="2000" dirty="0" err="1">
                <a:solidFill>
                  <a:schemeClr val="tx1"/>
                </a:solidFill>
              </a:rPr>
              <a:t>ther</a:t>
            </a:r>
            <a:r>
              <a:rPr lang="en-US" sz="2000" dirty="0">
                <a:solidFill>
                  <a:schemeClr val="tx1"/>
                </a:solidFill>
              </a:rPr>
              <a:t> organizations</a:t>
            </a:r>
          </a:p>
          <a:p>
            <a:pPr lvl="1"/>
            <a:r>
              <a:rPr lang="en-US" sz="1400" dirty="0" smtClean="0"/>
              <a:t>WTO</a:t>
            </a:r>
            <a:endParaRPr lang="en-US" sz="1400" dirty="0"/>
          </a:p>
          <a:p>
            <a:pPr lvl="1"/>
            <a:r>
              <a:rPr lang="en-US" sz="1400" dirty="0"/>
              <a:t>UN</a:t>
            </a:r>
            <a:endParaRPr lang="cs-CZ" sz="1400" dirty="0"/>
          </a:p>
          <a:p>
            <a:pPr lvl="1"/>
            <a:r>
              <a:rPr lang="en-US" sz="1400" dirty="0" smtClean="0"/>
              <a:t>UNESCO</a:t>
            </a:r>
            <a:endParaRPr lang="cs-CZ" sz="1400" dirty="0" smtClean="0"/>
          </a:p>
          <a:p>
            <a:pPr lvl="1"/>
            <a:r>
              <a:rPr lang="en-US" sz="1400" dirty="0"/>
              <a:t>OECD</a:t>
            </a:r>
            <a:endParaRPr lang="cs-CZ" sz="1400" dirty="0"/>
          </a:p>
          <a:p>
            <a:pPr lvl="2"/>
            <a:r>
              <a:rPr lang="en-US" sz="1400" dirty="0"/>
              <a:t>In 1995, </a:t>
            </a:r>
            <a:r>
              <a:rPr lang="cs-CZ" sz="1400" dirty="0" err="1" smtClean="0"/>
              <a:t>Czechia</a:t>
            </a:r>
            <a:r>
              <a:rPr lang="cs-CZ" sz="1400" dirty="0" smtClean="0"/>
              <a:t> </a:t>
            </a:r>
            <a:r>
              <a:rPr lang="en-US" sz="1400" dirty="0" smtClean="0"/>
              <a:t>became </a:t>
            </a:r>
            <a:r>
              <a:rPr lang="en-US" sz="1400" dirty="0"/>
              <a:t>the first post-Communist state in Central Europe to be admitted to the </a:t>
            </a:r>
            <a:r>
              <a:rPr lang="en-US" sz="1400" dirty="0" err="1" smtClean="0"/>
              <a:t>Organi</a:t>
            </a:r>
            <a:r>
              <a:rPr lang="cs-CZ" sz="1400" dirty="0" smtClean="0"/>
              <a:t>z</a:t>
            </a:r>
            <a:r>
              <a:rPr lang="en-US" sz="1400" dirty="0" err="1" smtClean="0"/>
              <a:t>ation</a:t>
            </a:r>
            <a:r>
              <a:rPr lang="en-US" sz="1400" dirty="0" smtClean="0"/>
              <a:t> </a:t>
            </a:r>
            <a:r>
              <a:rPr lang="en-US" sz="1400" dirty="0"/>
              <a:t>for Economic Co-operation and Development (OECD)</a:t>
            </a:r>
            <a:endParaRPr lang="cs-CZ" sz="1400" dirty="0"/>
          </a:p>
          <a:p>
            <a:pPr lvl="1"/>
            <a:endParaRPr lang="en-US" sz="1400" dirty="0"/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96A6415-CEFC-E3A6-305C-154CAA52C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499" y="5111481"/>
            <a:ext cx="1660501" cy="110656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39F801F-89EA-EE55-D890-075ABD6BA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499" y="2215608"/>
            <a:ext cx="1660501" cy="12594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D202A25-E3D4-AC35-C221-374F81EE1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395" y="3475083"/>
            <a:ext cx="1351823" cy="133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9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Priorities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US" dirty="0">
                <a:solidFill>
                  <a:schemeClr val="tx1"/>
                </a:solidFill>
              </a:rPr>
              <a:t>Czech </a:t>
            </a:r>
            <a:r>
              <a:rPr lang="cs-CZ" dirty="0">
                <a:solidFill>
                  <a:schemeClr val="tx1"/>
                </a:solidFill>
              </a:rPr>
              <a:t>F</a:t>
            </a:r>
            <a:r>
              <a:rPr lang="en-US" dirty="0" err="1">
                <a:solidFill>
                  <a:schemeClr val="tx1"/>
                </a:solidFill>
              </a:rPr>
              <a:t>oreign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Po</a:t>
            </a:r>
            <a:r>
              <a:rPr lang="en-US" dirty="0" err="1" smtClean="0">
                <a:solidFill>
                  <a:schemeClr val="tx1"/>
                </a:solidFill>
              </a:rPr>
              <a:t>licy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68" y="1229091"/>
            <a:ext cx="1210211" cy="12004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415" y="2947660"/>
            <a:ext cx="1330176" cy="12219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561" y="4739858"/>
            <a:ext cx="1261542" cy="115428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561" y="6460038"/>
            <a:ext cx="1307067" cy="1171333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1323960" y="7267367"/>
            <a:ext cx="6920387" cy="5104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T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o strengthen the security of </a:t>
            </a:r>
            <a:r>
              <a:rPr 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Czechia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analy</a:t>
            </a:r>
            <a:r>
              <a:rPr lang="cs-CZ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z</a:t>
            </a:r>
            <a:r>
              <a:rPr lang="en-US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e 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threats and counter </a:t>
            </a:r>
            <a:r>
              <a:rPr lang="en-US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them</a:t>
            </a:r>
            <a:endParaRPr lang="cs-CZ" sz="1600" dirty="0">
              <a:latin typeface="Georgia" panose="02040502050405020303" pitchFamily="18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1323960" y="6536919"/>
            <a:ext cx="6920387" cy="5104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T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o promote </a:t>
            </a:r>
            <a:r>
              <a:rPr 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Czechia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’s economic and trade interests abroad, including energy security</a:t>
            </a:r>
            <a:endParaRPr lang="cs-CZ" sz="1600" dirty="0">
              <a:latin typeface="Georgia" panose="02040502050405020303" pitchFamily="18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1323960" y="5802635"/>
            <a:ext cx="6920387" cy="5104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T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o maintain and strengthen </a:t>
            </a:r>
            <a:r>
              <a:rPr 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good</a:t>
            </a:r>
            <a:r>
              <a:rPr 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 relations </a:t>
            </a:r>
            <a:r>
              <a:rPr 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with</a:t>
            </a:r>
            <a:r>
              <a:rPr 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Indo-Pacific</a:t>
            </a:r>
            <a:r>
              <a:rPr 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 and </a:t>
            </a:r>
            <a:r>
              <a:rPr 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African</a:t>
            </a:r>
            <a:r>
              <a:rPr 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countries</a:t>
            </a:r>
            <a:endParaRPr lang="cs-CZ" sz="1600" dirty="0">
              <a:latin typeface="Georgia" panose="02040502050405020303" pitchFamily="18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1323960" y="5068351"/>
            <a:ext cx="6920387" cy="5104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T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o maintain and strengthen the transatlantic </a:t>
            </a:r>
            <a:r>
              <a:rPr lang="en-US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link</a:t>
            </a:r>
            <a:endParaRPr lang="cs-CZ" sz="1600" dirty="0">
              <a:latin typeface="Georgia" panose="02040502050405020303" pitchFamily="18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1323960" y="4334067"/>
            <a:ext cx="6920387" cy="5104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T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o support a well-functioning, politically and economically strong European </a:t>
            </a:r>
            <a:r>
              <a:rPr lang="en-US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Union</a:t>
            </a:r>
            <a:endParaRPr lang="cs-CZ" sz="1600" dirty="0">
              <a:latin typeface="Georgia" panose="02040502050405020303" pitchFamily="18" charset="0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1323960" y="3626190"/>
            <a:ext cx="6920387" cy="5104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To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 strengthen the European integration of Eastern and South-Eastern </a:t>
            </a:r>
            <a:r>
              <a:rPr lang="en-US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Europe</a:t>
            </a:r>
            <a:endParaRPr lang="cs-CZ" sz="1600" dirty="0">
              <a:latin typeface="Georgia" panose="02040502050405020303" pitchFamily="18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1323960" y="2891906"/>
            <a:ext cx="6920387" cy="5104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T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o foster good relations with </a:t>
            </a:r>
            <a:r>
              <a:rPr lang="en-US" sz="16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neighbo</a:t>
            </a:r>
            <a:r>
              <a:rPr lang="cs-CZ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u</a:t>
            </a:r>
            <a:r>
              <a:rPr lang="en-US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ring 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countries and strengthen regional </a:t>
            </a:r>
            <a:r>
              <a:rPr lang="en-US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cooperation</a:t>
            </a:r>
            <a:endParaRPr lang="cs-CZ" sz="1600" dirty="0">
              <a:latin typeface="Georgia" panose="02040502050405020303" pitchFamily="18" charset="0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1323960" y="2157622"/>
            <a:ext cx="6920387" cy="5104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T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o enhance </a:t>
            </a:r>
            <a:r>
              <a:rPr lang="cs-CZ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Czechia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’s positive image and perception abroad</a:t>
            </a:r>
            <a:endParaRPr lang="cs-CZ" sz="1600" dirty="0">
              <a:latin typeface="Georgia" panose="02040502050405020303" pitchFamily="18" charset="0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1323960" y="1455148"/>
            <a:ext cx="6920387" cy="5104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Georgia" panose="02040502050405020303" pitchFamily="18" charset="0"/>
              </a:rPr>
              <a:t>T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o promote respect for human rights and democracy </a:t>
            </a:r>
            <a:r>
              <a:rPr lang="en-US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worldwide</a:t>
            </a:r>
            <a:endParaRPr lang="cs-CZ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415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67461" y="3390601"/>
            <a:ext cx="8556890" cy="1883800"/>
          </a:xfrm>
        </p:spPr>
        <p:txBody>
          <a:bodyPr/>
          <a:lstStyle/>
          <a:p>
            <a:pPr algn="ctr"/>
            <a:r>
              <a:rPr lang="cs-CZ" dirty="0" err="1"/>
              <a:t>Investment</a:t>
            </a:r>
            <a:r>
              <a:rPr lang="cs-CZ" dirty="0"/>
              <a:t> </a:t>
            </a:r>
            <a:r>
              <a:rPr lang="cs-CZ" dirty="0" err="1"/>
              <a:t>Environment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432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600" b="1" dirty="0">
                <a:solidFill>
                  <a:schemeClr val="tx1"/>
                </a:solidFill>
              </a:rPr>
              <a:t>Open </a:t>
            </a:r>
            <a:r>
              <a:rPr lang="cs-CZ" sz="1600" b="1" dirty="0" err="1">
                <a:solidFill>
                  <a:schemeClr val="tx1"/>
                </a:solidFill>
              </a:rPr>
              <a:t>investment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cs-CZ" sz="1600" b="1" dirty="0" err="1" smtClean="0">
                <a:solidFill>
                  <a:schemeClr val="tx1"/>
                </a:solidFill>
              </a:rPr>
              <a:t>climate</a:t>
            </a:r>
            <a:endParaRPr lang="cs-CZ" sz="1600" b="1" dirty="0" smtClean="0">
              <a:solidFill>
                <a:schemeClr val="tx1"/>
              </a:solidFill>
            </a:endParaRPr>
          </a:p>
          <a:p>
            <a:pPr lvl="1"/>
            <a:r>
              <a:rPr lang="en-US" sz="1200" dirty="0" smtClean="0">
                <a:solidFill>
                  <a:schemeClr val="tx1"/>
                </a:solidFill>
              </a:rPr>
              <a:t>Effective </a:t>
            </a:r>
            <a:r>
              <a:rPr lang="en-US" sz="1200" dirty="0">
                <a:solidFill>
                  <a:schemeClr val="tx1"/>
                </a:solidFill>
              </a:rPr>
              <a:t>legal </a:t>
            </a:r>
            <a:r>
              <a:rPr lang="en-US" sz="1200" dirty="0" err="1" smtClean="0">
                <a:solidFill>
                  <a:schemeClr val="tx1"/>
                </a:solidFill>
              </a:rPr>
              <a:t>environmen</a:t>
            </a:r>
            <a:r>
              <a:rPr lang="cs-CZ" sz="1200" dirty="0" smtClean="0">
                <a:solidFill>
                  <a:schemeClr val="tx1"/>
                </a:solidFill>
              </a:rPr>
              <a:t>t</a:t>
            </a:r>
          </a:p>
          <a:p>
            <a:pPr lvl="1"/>
            <a:r>
              <a:rPr lang="en-US" sz="1200" dirty="0" smtClean="0">
                <a:solidFill>
                  <a:schemeClr val="tx1"/>
                </a:solidFill>
              </a:rPr>
              <a:t>Healthy </a:t>
            </a:r>
            <a:r>
              <a:rPr lang="en-US" sz="1200" dirty="0">
                <a:solidFill>
                  <a:schemeClr val="tx1"/>
                </a:solidFill>
              </a:rPr>
              <a:t>banking </a:t>
            </a:r>
            <a:r>
              <a:rPr lang="en-US" sz="1200" dirty="0" smtClean="0">
                <a:solidFill>
                  <a:schemeClr val="tx1"/>
                </a:solidFill>
              </a:rPr>
              <a:t>system</a:t>
            </a:r>
            <a:endParaRPr lang="cs-CZ" sz="1200" dirty="0" smtClean="0">
              <a:solidFill>
                <a:schemeClr val="tx1"/>
              </a:solidFill>
            </a:endParaRPr>
          </a:p>
          <a:p>
            <a:pPr lvl="1"/>
            <a:r>
              <a:rPr lang="en-US" sz="1200" dirty="0" smtClean="0">
                <a:solidFill>
                  <a:schemeClr val="tx1"/>
                </a:solidFill>
              </a:rPr>
              <a:t>Stable </a:t>
            </a:r>
            <a:r>
              <a:rPr lang="en-US" sz="1200" dirty="0">
                <a:solidFill>
                  <a:schemeClr val="tx1"/>
                </a:solidFill>
              </a:rPr>
              <a:t>political environment</a:t>
            </a:r>
            <a:endParaRPr lang="cs-CZ" sz="1200" dirty="0">
              <a:solidFill>
                <a:schemeClr val="tx1"/>
              </a:solidFill>
            </a:endParaRPr>
          </a:p>
          <a:p>
            <a:pPr marL="324000" lvl="1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High investment ranking </a:t>
            </a:r>
            <a:r>
              <a:rPr lang="en-US" sz="1600" b="1" dirty="0" smtClean="0">
                <a:solidFill>
                  <a:schemeClr val="tx1"/>
                </a:solidFill>
              </a:rPr>
              <a:t>with</a:t>
            </a:r>
            <a:r>
              <a:rPr lang="cs-CZ" sz="1600" b="1" dirty="0" smtClean="0">
                <a:solidFill>
                  <a:schemeClr val="tx1"/>
                </a:solidFill>
              </a:rPr>
              <a:t> 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stable and positive outlook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Moody‘s rating – Aa3, </a:t>
            </a:r>
            <a:r>
              <a:rPr lang="en-US" sz="1200" dirty="0">
                <a:solidFill>
                  <a:srgbClr val="FF0000"/>
                </a:solidFill>
              </a:rPr>
              <a:t>4th highest (level of Belgium)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Fitch rating – AA-, </a:t>
            </a:r>
            <a:r>
              <a:rPr lang="en-US" sz="1200" dirty="0">
                <a:solidFill>
                  <a:srgbClr val="FF0000"/>
                </a:solidFill>
              </a:rPr>
              <a:t>4th highest 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S&amp;P rating – AA-, </a:t>
            </a:r>
            <a:r>
              <a:rPr lang="en-US" sz="1200" dirty="0">
                <a:solidFill>
                  <a:srgbClr val="FF0000"/>
                </a:solidFill>
              </a:rPr>
              <a:t>4th highest 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b="1" dirty="0" err="1" smtClean="0">
                <a:solidFill>
                  <a:schemeClr val="tx1"/>
                </a:solidFill>
              </a:rPr>
              <a:t>The</a:t>
            </a:r>
            <a:r>
              <a:rPr lang="cs-CZ" sz="1600" b="1" dirty="0" smtClean="0">
                <a:solidFill>
                  <a:schemeClr val="tx1"/>
                </a:solidFill>
              </a:rPr>
              <a:t> n</a:t>
            </a:r>
            <a:r>
              <a:rPr lang="en-US" sz="1600" b="1" dirty="0" err="1" smtClean="0">
                <a:solidFill>
                  <a:schemeClr val="tx1"/>
                </a:solidFill>
              </a:rPr>
              <a:t>ational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currency </a:t>
            </a:r>
            <a:r>
              <a:rPr lang="en-US" sz="1600" b="1" i="1" dirty="0">
                <a:solidFill>
                  <a:schemeClr val="tx1"/>
                </a:solidFill>
              </a:rPr>
              <a:t>koruna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(</a:t>
            </a:r>
            <a:r>
              <a:rPr lang="cs-CZ" sz="1600" b="1" dirty="0" smtClean="0">
                <a:solidFill>
                  <a:schemeClr val="tx1"/>
                </a:solidFill>
              </a:rPr>
              <a:t>Czech </a:t>
            </a:r>
            <a:r>
              <a:rPr lang="cs-CZ" sz="1600" b="1" dirty="0" err="1" smtClean="0">
                <a:solidFill>
                  <a:schemeClr val="tx1"/>
                </a:solidFill>
              </a:rPr>
              <a:t>Crown</a:t>
            </a:r>
            <a:r>
              <a:rPr lang="cs-CZ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</a:rPr>
              <a:t>CZK</a:t>
            </a:r>
            <a:r>
              <a:rPr lang="en-US" sz="1600" b="1" dirty="0">
                <a:solidFill>
                  <a:schemeClr val="tx1"/>
                </a:solidFill>
              </a:rPr>
              <a:t>) is fully convertible and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extremely stable</a:t>
            </a:r>
            <a:endParaRPr lang="cs-CZ" sz="1600" b="1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 </a:t>
            </a:r>
            <a:endParaRPr lang="cs-CZ" sz="16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Financial Support for </a:t>
            </a:r>
            <a:r>
              <a:rPr lang="en-US" sz="1600" b="1" dirty="0" smtClean="0">
                <a:solidFill>
                  <a:schemeClr val="tx1"/>
                </a:solidFill>
              </a:rPr>
              <a:t>Investment</a:t>
            </a:r>
            <a:endParaRPr lang="cs-CZ" sz="1600" b="1" dirty="0" smtClean="0">
              <a:solidFill>
                <a:schemeClr val="tx1"/>
              </a:solidFill>
            </a:endParaRPr>
          </a:p>
          <a:p>
            <a:pPr lvl="1"/>
            <a:r>
              <a:rPr lang="en-US" sz="1200" dirty="0" smtClean="0">
                <a:solidFill>
                  <a:schemeClr val="tx1"/>
                </a:solidFill>
              </a:rPr>
              <a:t>Transparent </a:t>
            </a:r>
            <a:r>
              <a:rPr lang="en-US" sz="1200" dirty="0">
                <a:solidFill>
                  <a:schemeClr val="tx1"/>
                </a:solidFill>
              </a:rPr>
              <a:t>system of investment incentives</a:t>
            </a:r>
            <a:endParaRPr lang="cs-CZ" sz="1200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Strong focus on R&amp;D</a:t>
            </a:r>
            <a:endParaRPr lang="cs-CZ" sz="1600" b="1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Investment Protection</a:t>
            </a:r>
            <a:endParaRPr lang="cs-CZ" sz="1600" b="1" dirty="0">
              <a:solidFill>
                <a:schemeClr val="tx1"/>
              </a:solidFill>
            </a:endParaRPr>
          </a:p>
          <a:p>
            <a:pPr lvl="1"/>
            <a:r>
              <a:rPr lang="cs-CZ" sz="1200" dirty="0" err="1">
                <a:solidFill>
                  <a:schemeClr val="tx1"/>
                </a:solidFill>
              </a:rPr>
              <a:t>Czechia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is</a:t>
            </a:r>
            <a:r>
              <a:rPr lang="cs-CZ" sz="1200" dirty="0">
                <a:solidFill>
                  <a:schemeClr val="tx1"/>
                </a:solidFill>
              </a:rPr>
              <a:t> a </a:t>
            </a:r>
            <a:r>
              <a:rPr lang="cs-CZ" sz="1200" dirty="0" err="1">
                <a:solidFill>
                  <a:schemeClr val="tx1"/>
                </a:solidFill>
              </a:rPr>
              <a:t>member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of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en-US" sz="1200" dirty="0"/>
              <a:t>the Multilateral Investment Guarantee Agency (MIGA)</a:t>
            </a:r>
            <a:endParaRPr lang="en-US" sz="12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 smtClean="0"/>
              <a:t>Czechia</a:t>
            </a:r>
            <a:r>
              <a:rPr lang="cs-CZ" dirty="0" smtClean="0"/>
              <a:t> – A Great Place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/>
              <a:t>Y</a:t>
            </a:r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Investment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08FACF-D87B-CD1A-0888-8D9029E4B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122" y="1107713"/>
            <a:ext cx="3010652" cy="20071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22" y="5427621"/>
            <a:ext cx="3518053" cy="119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9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310748" y="2463903"/>
            <a:ext cx="5296529" cy="4246614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OECD</a:t>
            </a:r>
            <a:r>
              <a:rPr lang="en-US" sz="2000" dirty="0">
                <a:solidFill>
                  <a:schemeClr val="tx1"/>
                </a:solidFill>
              </a:rPr>
              <a:t> member </a:t>
            </a:r>
            <a:endParaRPr lang="cs-CZ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cs-CZ" sz="2000" dirty="0" err="1" smtClean="0">
                <a:solidFill>
                  <a:schemeClr val="tx1"/>
                </a:solidFill>
              </a:rPr>
              <a:t>Czechia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hosts</a:t>
            </a:r>
            <a:r>
              <a:rPr lang="cs-CZ" sz="2000" dirty="0">
                <a:solidFill>
                  <a:schemeClr val="tx1"/>
                </a:solidFill>
              </a:rPr>
              <a:t> </a:t>
            </a:r>
            <a:r>
              <a:rPr lang="cs-CZ" sz="2000" dirty="0" err="1">
                <a:solidFill>
                  <a:schemeClr val="tx1"/>
                </a:solidFill>
              </a:rPr>
              <a:t>almost</a:t>
            </a:r>
            <a:r>
              <a:rPr lang="cs-CZ" sz="2000" dirty="0">
                <a:solidFill>
                  <a:schemeClr val="tx1"/>
                </a:solidFill>
              </a:rPr>
              <a:t> </a:t>
            </a:r>
            <a:r>
              <a:rPr lang="cs-CZ" sz="2000" dirty="0">
                <a:solidFill>
                  <a:srgbClr val="FF0000"/>
                </a:solidFill>
              </a:rPr>
              <a:t>100,000 </a:t>
            </a:r>
            <a:r>
              <a:rPr lang="cs-CZ" sz="2000" dirty="0" err="1">
                <a:solidFill>
                  <a:srgbClr val="FF0000"/>
                </a:solidFill>
              </a:rPr>
              <a:t>foreign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companies</a:t>
            </a:r>
            <a:endParaRPr lang="cs-CZ" sz="2000" dirty="0">
              <a:solidFill>
                <a:schemeClr val="tx1"/>
              </a:solidFill>
            </a:endParaRPr>
          </a:p>
          <a:p>
            <a:pPr lvl="1"/>
            <a:r>
              <a:rPr lang="cs-CZ" sz="1400" dirty="0">
                <a:solidFill>
                  <a:schemeClr val="tx1"/>
                </a:solidFill>
              </a:rPr>
              <a:t>such as ABB, </a:t>
            </a:r>
            <a:r>
              <a:rPr lang="cs-CZ" sz="1400" dirty="0" err="1">
                <a:solidFill>
                  <a:schemeClr val="tx1"/>
                </a:solidFill>
              </a:rPr>
              <a:t>Barclays</a:t>
            </a:r>
            <a:r>
              <a:rPr lang="cs-CZ" sz="1400" dirty="0">
                <a:solidFill>
                  <a:schemeClr val="tx1"/>
                </a:solidFill>
              </a:rPr>
              <a:t>, Bosch, Continental, </a:t>
            </a:r>
            <a:r>
              <a:rPr lang="cs-CZ" sz="1400" dirty="0" err="1">
                <a:solidFill>
                  <a:schemeClr val="tx1"/>
                </a:solidFill>
              </a:rPr>
              <a:t>Danone</a:t>
            </a:r>
            <a:r>
              <a:rPr lang="cs-CZ" sz="1400" dirty="0">
                <a:solidFill>
                  <a:schemeClr val="tx1"/>
                </a:solidFill>
              </a:rPr>
              <a:t>, Ford, GE, Nestlé, DHL, Astra </a:t>
            </a:r>
            <a:r>
              <a:rPr lang="cs-CZ" sz="1400" dirty="0" err="1">
                <a:solidFill>
                  <a:schemeClr val="tx1"/>
                </a:solidFill>
              </a:rPr>
              <a:t>Zeneca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Rockwell</a:t>
            </a:r>
            <a:r>
              <a:rPr lang="cs-CZ" sz="1400" dirty="0">
                <a:solidFill>
                  <a:schemeClr val="tx1"/>
                </a:solidFill>
              </a:rPr>
              <a:t>, Procter &amp; Gamble, Siemens, </a:t>
            </a:r>
            <a:r>
              <a:rPr lang="cs-CZ" sz="1400" dirty="0" err="1">
                <a:solidFill>
                  <a:schemeClr val="tx1"/>
                </a:solidFill>
              </a:rPr>
              <a:t>Honeywell</a:t>
            </a:r>
            <a:r>
              <a:rPr lang="cs-CZ" sz="1400" dirty="0">
                <a:solidFill>
                  <a:schemeClr val="tx1"/>
                </a:solidFill>
              </a:rPr>
              <a:t>, Amazon, Toyota, </a:t>
            </a:r>
            <a:r>
              <a:rPr lang="cs-CZ" sz="1400" dirty="0" err="1">
                <a:solidFill>
                  <a:schemeClr val="tx1"/>
                </a:solidFill>
              </a:rPr>
              <a:t>Oracle</a:t>
            </a:r>
            <a:r>
              <a:rPr lang="cs-CZ" sz="1400" dirty="0">
                <a:solidFill>
                  <a:schemeClr val="tx1"/>
                </a:solidFill>
              </a:rPr>
              <a:t>, Sap, Exxon Mobil, </a:t>
            </a:r>
            <a:r>
              <a:rPr lang="cs-CZ" sz="1400" dirty="0" err="1">
                <a:solidFill>
                  <a:schemeClr val="tx1"/>
                </a:solidFill>
              </a:rPr>
              <a:t>Pfizer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Asahi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Imber</a:t>
            </a:r>
            <a:endParaRPr lang="cs-CZ" sz="1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 smtClean="0"/>
              <a:t>Investment</a:t>
            </a:r>
            <a:r>
              <a:rPr lang="cs-CZ" dirty="0" smtClean="0"/>
              <a:t> </a:t>
            </a:r>
            <a:r>
              <a:rPr lang="cs-CZ" dirty="0" err="1" smtClean="0"/>
              <a:t>Climate</a:t>
            </a:r>
            <a:r>
              <a:rPr lang="cs-CZ" dirty="0" smtClean="0"/>
              <a:t> in </a:t>
            </a:r>
            <a:r>
              <a:rPr lang="cs-CZ" dirty="0" err="1" smtClean="0"/>
              <a:t>Czechia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38" y="1993176"/>
            <a:ext cx="3100004" cy="31000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38" y="5457646"/>
            <a:ext cx="3100004" cy="17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01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39527" y="3342497"/>
            <a:ext cx="8612758" cy="1883800"/>
          </a:xfrm>
        </p:spPr>
        <p:txBody>
          <a:bodyPr/>
          <a:lstStyle/>
          <a:p>
            <a:pPr algn="ctr"/>
            <a:r>
              <a:rPr lang="cs-CZ" dirty="0" smtClean="0"/>
              <a:t>Czech </a:t>
            </a:r>
            <a:r>
              <a:rPr lang="cs-CZ" dirty="0" err="1" smtClean="0"/>
              <a:t>Economy</a:t>
            </a:r>
            <a:r>
              <a:rPr lang="cs-CZ" dirty="0" smtClean="0"/>
              <a:t> </a:t>
            </a:r>
            <a:r>
              <a:rPr lang="cs-CZ" dirty="0" err="1"/>
              <a:t>at</a:t>
            </a:r>
            <a:r>
              <a:rPr lang="cs-CZ" dirty="0"/>
              <a:t> a </a:t>
            </a:r>
            <a:r>
              <a:rPr lang="cs-CZ" dirty="0" smtClean="0"/>
              <a:t>Glance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15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826716" y="1765099"/>
            <a:ext cx="4271918" cy="5760000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</a:rPr>
              <a:t>Developed country with a market economy</a:t>
            </a:r>
            <a:endParaRPr lang="cs-CZ" sz="2000" b="1" dirty="0">
              <a:solidFill>
                <a:schemeClr val="tx1"/>
              </a:solidFill>
            </a:endParaRP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Among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the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thirty most advanced countries in the World (World Bank)</a:t>
            </a:r>
            <a:endParaRPr lang="cs-CZ" sz="1400" dirty="0">
              <a:solidFill>
                <a:schemeClr val="tx1"/>
              </a:solidFill>
            </a:endParaRPr>
          </a:p>
          <a:p>
            <a:pPr lvl="1"/>
            <a:r>
              <a:rPr lang="cs-CZ" sz="1400" dirty="0" err="1">
                <a:solidFill>
                  <a:schemeClr val="tx1"/>
                </a:solidFill>
              </a:rPr>
              <a:t>The</a:t>
            </a:r>
            <a:r>
              <a:rPr lang="cs-CZ" sz="1400" dirty="0">
                <a:solidFill>
                  <a:schemeClr val="tx1"/>
                </a:solidFill>
              </a:rPr>
              <a:t> most </a:t>
            </a:r>
            <a:r>
              <a:rPr lang="cs-CZ" sz="1400" dirty="0" err="1">
                <a:solidFill>
                  <a:schemeClr val="tx1"/>
                </a:solidFill>
              </a:rPr>
              <a:t>stable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prosperous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economy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all</a:t>
            </a:r>
            <a:r>
              <a:rPr lang="cs-CZ" sz="1400" dirty="0">
                <a:solidFill>
                  <a:schemeClr val="tx1"/>
                </a:solidFill>
              </a:rPr>
              <a:t> post-</a:t>
            </a:r>
            <a:r>
              <a:rPr lang="cs-CZ" sz="1400" dirty="0" err="1">
                <a:solidFill>
                  <a:schemeClr val="tx1"/>
                </a:solidFill>
              </a:rPr>
              <a:t>communist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states</a:t>
            </a:r>
            <a:endParaRPr lang="cs-CZ" sz="1400" dirty="0" smtClean="0">
              <a:solidFill>
                <a:schemeClr val="tx1"/>
              </a:solidFill>
            </a:endParaRPr>
          </a:p>
          <a:p>
            <a:pPr lvl="1"/>
            <a:r>
              <a:rPr lang="cs-CZ" sz="1400" dirty="0" err="1" smtClean="0">
                <a:solidFill>
                  <a:srgbClr val="404040"/>
                </a:solidFill>
              </a:rPr>
              <a:t>The</a:t>
            </a:r>
            <a:r>
              <a:rPr lang="cs-CZ" sz="1400" dirty="0" smtClean="0">
                <a:solidFill>
                  <a:srgbClr val="404040"/>
                </a:solidFill>
              </a:rPr>
              <a:t> 12th most </a:t>
            </a:r>
            <a:r>
              <a:rPr lang="cs-CZ" sz="1400" dirty="0" err="1" smtClean="0">
                <a:solidFill>
                  <a:srgbClr val="404040"/>
                </a:solidFill>
              </a:rPr>
              <a:t>advanced</a:t>
            </a:r>
            <a:r>
              <a:rPr lang="cs-CZ" sz="1400" dirty="0" smtClean="0">
                <a:solidFill>
                  <a:srgbClr val="404040"/>
                </a:solidFill>
              </a:rPr>
              <a:t> </a:t>
            </a:r>
            <a:r>
              <a:rPr lang="cs-CZ" sz="1400" dirty="0" err="1" smtClean="0">
                <a:solidFill>
                  <a:srgbClr val="404040"/>
                </a:solidFill>
              </a:rPr>
              <a:t>economy</a:t>
            </a:r>
            <a:r>
              <a:rPr lang="cs-CZ" sz="1400" dirty="0" smtClean="0">
                <a:solidFill>
                  <a:srgbClr val="404040"/>
                </a:solidFill>
              </a:rPr>
              <a:t> in </a:t>
            </a:r>
            <a:r>
              <a:rPr lang="cs-CZ" sz="1400" dirty="0" err="1" smtClean="0">
                <a:solidFill>
                  <a:srgbClr val="404040"/>
                </a:solidFill>
              </a:rPr>
              <a:t>the</a:t>
            </a:r>
            <a:r>
              <a:rPr lang="cs-CZ" sz="1400" dirty="0" smtClean="0">
                <a:solidFill>
                  <a:srgbClr val="404040"/>
                </a:solidFill>
              </a:rPr>
              <a:t> EU (Prosperity Index, 2023)</a:t>
            </a:r>
            <a:endParaRPr lang="en-US" sz="1400" dirty="0">
              <a:solidFill>
                <a:srgbClr val="404040"/>
              </a:solidFill>
            </a:endParaRP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21st </a:t>
            </a:r>
            <a:r>
              <a:rPr lang="cs-CZ" sz="2000" b="1" dirty="0" err="1">
                <a:solidFill>
                  <a:schemeClr val="tx1"/>
                </a:solidFill>
              </a:rPr>
              <a:t>freest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economy</a:t>
            </a:r>
            <a:r>
              <a:rPr lang="cs-CZ" sz="2000" b="1" dirty="0">
                <a:solidFill>
                  <a:schemeClr val="tx1"/>
                </a:solidFill>
              </a:rPr>
              <a:t> in </a:t>
            </a:r>
            <a:r>
              <a:rPr lang="cs-CZ" sz="2000" b="1" dirty="0" err="1">
                <a:solidFill>
                  <a:schemeClr val="tx1"/>
                </a:solidFill>
              </a:rPr>
              <a:t>the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World</a:t>
            </a:r>
            <a:endParaRPr lang="cs-CZ" sz="2000" b="1" dirty="0">
              <a:solidFill>
                <a:schemeClr val="tx1"/>
              </a:solidFill>
            </a:endParaRPr>
          </a:p>
          <a:p>
            <a:pPr lvl="1"/>
            <a:r>
              <a:rPr lang="cs-CZ" sz="1400" dirty="0">
                <a:solidFill>
                  <a:srgbClr val="404040"/>
                </a:solidFill>
              </a:rPr>
              <a:t>(</a:t>
            </a:r>
            <a:r>
              <a:rPr lang="cs-CZ" sz="1400" dirty="0" err="1">
                <a:solidFill>
                  <a:srgbClr val="404040"/>
                </a:solidFill>
              </a:rPr>
              <a:t>According</a:t>
            </a:r>
            <a:r>
              <a:rPr lang="cs-CZ" sz="1400" dirty="0">
                <a:solidFill>
                  <a:srgbClr val="404040"/>
                </a:solidFill>
              </a:rPr>
              <a:t> to </a:t>
            </a:r>
            <a:r>
              <a:rPr lang="cs-CZ" sz="1400" dirty="0" err="1">
                <a:solidFill>
                  <a:srgbClr val="404040"/>
                </a:solidFill>
              </a:rPr>
              <a:t>the</a:t>
            </a:r>
            <a:r>
              <a:rPr lang="cs-CZ" sz="1400" dirty="0">
                <a:solidFill>
                  <a:srgbClr val="404040"/>
                </a:solidFill>
              </a:rPr>
              <a:t> </a:t>
            </a:r>
            <a:r>
              <a:rPr lang="cs-CZ" sz="1400" dirty="0" err="1">
                <a:solidFill>
                  <a:srgbClr val="404040"/>
                </a:solidFill>
              </a:rPr>
              <a:t>Heritage</a:t>
            </a:r>
            <a:r>
              <a:rPr lang="cs-CZ" sz="1400" dirty="0">
                <a:solidFill>
                  <a:srgbClr val="404040"/>
                </a:solidFill>
              </a:rPr>
              <a:t> </a:t>
            </a:r>
            <a:r>
              <a:rPr lang="cs-CZ" sz="1400" dirty="0" err="1">
                <a:solidFill>
                  <a:srgbClr val="404040"/>
                </a:solidFill>
              </a:rPr>
              <a:t>Economic</a:t>
            </a:r>
            <a:r>
              <a:rPr lang="cs-CZ" sz="1400" dirty="0">
                <a:solidFill>
                  <a:srgbClr val="404040"/>
                </a:solidFill>
              </a:rPr>
              <a:t> </a:t>
            </a:r>
            <a:r>
              <a:rPr lang="cs-CZ" sz="1400" dirty="0" err="1">
                <a:solidFill>
                  <a:srgbClr val="404040"/>
                </a:solidFill>
              </a:rPr>
              <a:t>Freedom</a:t>
            </a:r>
            <a:r>
              <a:rPr lang="cs-CZ" sz="1400" dirty="0">
                <a:solidFill>
                  <a:srgbClr val="404040"/>
                </a:solidFill>
              </a:rPr>
              <a:t> Index, </a:t>
            </a:r>
            <a:r>
              <a:rPr lang="cs-CZ" sz="1400" dirty="0" smtClean="0">
                <a:solidFill>
                  <a:srgbClr val="404040"/>
                </a:solidFill>
              </a:rPr>
              <a:t>2023)</a:t>
            </a:r>
            <a:endParaRPr lang="cs-CZ" sz="1400" dirty="0">
              <a:solidFill>
                <a:srgbClr val="40404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916395" y="354712"/>
            <a:ext cx="8640000" cy="900000"/>
          </a:xfrm>
        </p:spPr>
        <p:txBody>
          <a:bodyPr/>
          <a:lstStyle/>
          <a:p>
            <a:pPr marL="0" lvl="0" indent="0"/>
            <a:r>
              <a:rPr lang="cs-CZ" dirty="0">
                <a:solidFill>
                  <a:srgbClr val="404040"/>
                </a:solidFill>
              </a:rPr>
              <a:t>Open and </a:t>
            </a:r>
            <a:r>
              <a:rPr lang="cs-CZ" dirty="0" err="1">
                <a:solidFill>
                  <a:srgbClr val="404040"/>
                </a:solidFill>
              </a:rPr>
              <a:t>Competitive</a:t>
            </a:r>
            <a:r>
              <a:rPr lang="cs-CZ" dirty="0">
                <a:solidFill>
                  <a:srgbClr val="404040"/>
                </a:solidFill>
              </a:rPr>
              <a:t> </a:t>
            </a:r>
            <a:r>
              <a:rPr lang="cs-CZ" dirty="0" err="1">
                <a:solidFill>
                  <a:srgbClr val="404040"/>
                </a:solidFill>
              </a:rPr>
              <a:t>Economy</a:t>
            </a:r>
            <a:endParaRPr lang="cs-CZ" dirty="0">
              <a:solidFill>
                <a:srgbClr val="40404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72AF5FB-C9E4-51D2-1521-ACCB79C25FE1}"/>
              </a:ext>
            </a:extLst>
          </p:cNvPr>
          <p:cNvSpPr txBox="1"/>
          <p:nvPr/>
        </p:nvSpPr>
        <p:spPr>
          <a:xfrm>
            <a:off x="5940000" y="4931035"/>
            <a:ext cx="2884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Georgia" panose="02040502050405020303" pitchFamily="18" charset="0"/>
              </a:rPr>
              <a:t>Economic</a:t>
            </a:r>
            <a:r>
              <a:rPr lang="cs-CZ" dirty="0">
                <a:latin typeface="Georgia" panose="02040502050405020303" pitchFamily="18" charset="0"/>
              </a:rPr>
              <a:t> </a:t>
            </a:r>
            <a:r>
              <a:rPr lang="cs-CZ" dirty="0" err="1">
                <a:latin typeface="Georgia" panose="02040502050405020303" pitchFamily="18" charset="0"/>
              </a:rPr>
              <a:t>Freedom</a:t>
            </a:r>
            <a:r>
              <a:rPr lang="cs-CZ" dirty="0">
                <a:latin typeface="Georgia" panose="02040502050405020303" pitchFamily="18" charset="0"/>
              </a:rPr>
              <a:t> </a:t>
            </a:r>
            <a:r>
              <a:rPr lang="cs-CZ" dirty="0" err="1">
                <a:latin typeface="Georgia" panose="02040502050405020303" pitchFamily="18" charset="0"/>
              </a:rPr>
              <a:t>Score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2CFD10E-4574-AA6C-C2F5-0344E09FBB2E}"/>
              </a:ext>
            </a:extLst>
          </p:cNvPr>
          <p:cNvSpPr txBox="1"/>
          <p:nvPr/>
        </p:nvSpPr>
        <p:spPr>
          <a:xfrm>
            <a:off x="7272089" y="7063433"/>
            <a:ext cx="3585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404040"/>
                </a:solidFill>
                <a:latin typeface="Georgia" panose="02040502050405020303" pitchFamily="18" charset="0"/>
              </a:rPr>
              <a:t>Source: </a:t>
            </a:r>
            <a:r>
              <a:rPr lang="cs-CZ" dirty="0" err="1">
                <a:solidFill>
                  <a:srgbClr val="404040"/>
                </a:solidFill>
                <a:latin typeface="Georgia" panose="02040502050405020303" pitchFamily="18" charset="0"/>
              </a:rPr>
              <a:t>The</a:t>
            </a:r>
            <a:r>
              <a:rPr lang="cs-CZ" dirty="0">
                <a:solidFill>
                  <a:srgbClr val="404040"/>
                </a:solidFill>
                <a:latin typeface="Georgia" panose="02040502050405020303" pitchFamily="18" charset="0"/>
              </a:rPr>
              <a:t> </a:t>
            </a:r>
            <a:r>
              <a:rPr lang="cs-CZ" dirty="0" err="1">
                <a:solidFill>
                  <a:srgbClr val="404040"/>
                </a:solidFill>
                <a:latin typeface="Georgia" panose="02040502050405020303" pitchFamily="18" charset="0"/>
              </a:rPr>
              <a:t>Heritage</a:t>
            </a:r>
            <a:r>
              <a:rPr lang="cs-CZ" dirty="0">
                <a:solidFill>
                  <a:srgbClr val="404040"/>
                </a:solidFill>
                <a:latin typeface="Georgia" panose="02040502050405020303" pitchFamily="18" charset="0"/>
              </a:rPr>
              <a:t> </a:t>
            </a:r>
            <a:r>
              <a:rPr lang="cs-CZ" dirty="0" err="1">
                <a:solidFill>
                  <a:srgbClr val="404040"/>
                </a:solidFill>
                <a:latin typeface="Georgia" panose="02040502050405020303" pitchFamily="18" charset="0"/>
              </a:rPr>
              <a:t>Foundation</a:t>
            </a:r>
            <a:r>
              <a:rPr lang="cs-CZ" dirty="0">
                <a:solidFill>
                  <a:srgbClr val="404040"/>
                </a:solidFill>
                <a:latin typeface="Georgia" panose="02040502050405020303" pitchFamily="18" charset="0"/>
              </a:rPr>
              <a:t>, </a:t>
            </a:r>
            <a:r>
              <a:rPr lang="cs-CZ" dirty="0" smtClean="0">
                <a:solidFill>
                  <a:srgbClr val="404040"/>
                </a:solidFill>
                <a:latin typeface="Georgia" panose="02040502050405020303" pitchFamily="18" charset="0"/>
              </a:rPr>
              <a:t>2023</a:t>
            </a:r>
            <a:endParaRPr lang="cs-CZ" dirty="0">
              <a:solidFill>
                <a:srgbClr val="40404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Zástupný symbol pro text 1"/>
          <p:cNvSpPr txBox="1">
            <a:spLocks/>
          </p:cNvSpPr>
          <p:nvPr/>
        </p:nvSpPr>
        <p:spPr>
          <a:xfrm>
            <a:off x="5098634" y="1742658"/>
            <a:ext cx="4567123" cy="238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970000"/>
              </a:buClr>
              <a:buSzPts val="1800"/>
              <a:buFont typeface="Georgia"/>
              <a:buChar char="•"/>
              <a:defRPr sz="24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–"/>
              <a:defRPr sz="11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cs-CZ" sz="2000" b="1" dirty="0" smtClean="0">
                <a:solidFill>
                  <a:schemeClr val="tx1"/>
                </a:solidFill>
              </a:rPr>
              <a:t>Open and export </a:t>
            </a:r>
            <a:r>
              <a:rPr lang="cs-CZ" sz="2000" b="1" dirty="0" err="1" smtClean="0">
                <a:solidFill>
                  <a:schemeClr val="tx1"/>
                </a:solidFill>
              </a:rPr>
              <a:t>oriented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</a:rPr>
              <a:t>economy</a:t>
            </a:r>
            <a:endParaRPr lang="cs-CZ" sz="2000" b="1" dirty="0" smtClean="0">
              <a:solidFill>
                <a:schemeClr val="tx1"/>
              </a:solidFill>
            </a:endParaRPr>
          </a:p>
          <a:p>
            <a:pPr lvl="1"/>
            <a:r>
              <a:rPr lang="en-US" sz="1400" dirty="0" smtClean="0">
                <a:solidFill>
                  <a:srgbClr val="404040"/>
                </a:solidFill>
              </a:rPr>
              <a:t>Trade oriented (</a:t>
            </a:r>
            <a:r>
              <a:rPr lang="cs-CZ" sz="1400" dirty="0" err="1" smtClean="0">
                <a:solidFill>
                  <a:srgbClr val="404040"/>
                </a:solidFill>
              </a:rPr>
              <a:t>the</a:t>
            </a:r>
            <a:r>
              <a:rPr lang="cs-CZ" sz="1400" dirty="0" smtClean="0">
                <a:solidFill>
                  <a:srgbClr val="404040"/>
                </a:solidFill>
              </a:rPr>
              <a:t> </a:t>
            </a:r>
            <a:r>
              <a:rPr lang="en-US" sz="1400" dirty="0" smtClean="0">
                <a:solidFill>
                  <a:srgbClr val="404040"/>
                </a:solidFill>
              </a:rPr>
              <a:t>main </a:t>
            </a:r>
            <a:r>
              <a:rPr lang="cs-CZ" sz="1400" dirty="0" smtClean="0">
                <a:solidFill>
                  <a:srgbClr val="404040"/>
                </a:solidFill>
              </a:rPr>
              <a:t>driver</a:t>
            </a:r>
            <a:r>
              <a:rPr lang="en-US" sz="1400" dirty="0" smtClean="0">
                <a:solidFill>
                  <a:srgbClr val="404040"/>
                </a:solidFill>
              </a:rPr>
              <a:t> of growth – </a:t>
            </a:r>
            <a:r>
              <a:rPr lang="cs-CZ" sz="1400" dirty="0" err="1" smtClean="0">
                <a:solidFill>
                  <a:srgbClr val="404040"/>
                </a:solidFill>
              </a:rPr>
              <a:t>equals</a:t>
            </a:r>
            <a:r>
              <a:rPr lang="cs-CZ" sz="1400" dirty="0" smtClean="0">
                <a:solidFill>
                  <a:srgbClr val="404040"/>
                </a:solidFill>
              </a:rPr>
              <a:t> to </a:t>
            </a:r>
            <a:r>
              <a:rPr lang="cs-CZ" sz="1400" dirty="0" err="1" smtClean="0">
                <a:solidFill>
                  <a:srgbClr val="404040"/>
                </a:solidFill>
              </a:rPr>
              <a:t>the</a:t>
            </a:r>
            <a:r>
              <a:rPr lang="cs-CZ" sz="1400" dirty="0" smtClean="0">
                <a:solidFill>
                  <a:srgbClr val="404040"/>
                </a:solidFill>
              </a:rPr>
              <a:t> </a:t>
            </a:r>
            <a:r>
              <a:rPr lang="cs-CZ" sz="1400" dirty="0" err="1" smtClean="0">
                <a:solidFill>
                  <a:srgbClr val="404040"/>
                </a:solidFill>
              </a:rPr>
              <a:t>amount</a:t>
            </a:r>
            <a:r>
              <a:rPr lang="cs-CZ" sz="1400" dirty="0" smtClean="0">
                <a:solidFill>
                  <a:srgbClr val="404040"/>
                </a:solidFill>
              </a:rPr>
              <a:t> </a:t>
            </a:r>
            <a:r>
              <a:rPr lang="cs-CZ" sz="1400" dirty="0" err="1" smtClean="0">
                <a:solidFill>
                  <a:srgbClr val="404040"/>
                </a:solidFill>
              </a:rPr>
              <a:t>of</a:t>
            </a:r>
            <a:r>
              <a:rPr lang="cs-CZ" sz="1400" dirty="0" smtClean="0">
                <a:solidFill>
                  <a:srgbClr val="404040"/>
                </a:solidFill>
              </a:rPr>
              <a:t> </a:t>
            </a:r>
            <a:r>
              <a:rPr lang="en-US" sz="1400" dirty="0" smtClean="0">
                <a:solidFill>
                  <a:srgbClr val="404040"/>
                </a:solidFill>
              </a:rPr>
              <a:t>80% of GDP)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Stable and strong domestic consumption </a:t>
            </a:r>
            <a:endParaRPr lang="cs-CZ" sz="1400" dirty="0" smtClean="0">
              <a:solidFill>
                <a:schemeClr val="tx1"/>
              </a:solidFill>
            </a:endParaRP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Strong business and ownership relations </a:t>
            </a:r>
            <a:r>
              <a:rPr lang="cs-CZ" sz="1400" dirty="0" err="1" smtClean="0">
                <a:solidFill>
                  <a:schemeClr val="tx1"/>
                </a:solidFill>
              </a:rPr>
              <a:t>with</a:t>
            </a:r>
            <a:r>
              <a:rPr lang="en-US" sz="1400" dirty="0" smtClean="0">
                <a:solidFill>
                  <a:schemeClr val="tx1"/>
                </a:solidFill>
              </a:rPr>
              <a:t> the European Union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The most industrialized country within the European Union </a:t>
            </a: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1" name="Google Shape;152;p13" descr="Statistiky, Šipky, Trend, Ekonomika, Kreslení, Obchodn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1491" y="354712"/>
            <a:ext cx="1306544" cy="90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34" y="5423844"/>
            <a:ext cx="5457761" cy="13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7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 numCol="2"/>
          <a:lstStyle/>
          <a:p>
            <a:r>
              <a:rPr lang="en-US" sz="1200" dirty="0">
                <a:solidFill>
                  <a:schemeClr val="tx1"/>
                </a:solidFill>
              </a:rPr>
              <a:t>Location in the Heart of the Europe</a:t>
            </a:r>
            <a:endParaRPr lang="cs-CZ" sz="1200" dirty="0">
              <a:solidFill>
                <a:schemeClr val="tx1"/>
              </a:solidFill>
            </a:endParaRPr>
          </a:p>
          <a:p>
            <a:r>
              <a:rPr lang="cs-CZ" sz="1200" dirty="0" err="1">
                <a:solidFill>
                  <a:schemeClr val="tx1"/>
                </a:solidFill>
              </a:rPr>
              <a:t>Quick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Facts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About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 smtClean="0">
                <a:solidFill>
                  <a:schemeClr val="tx1"/>
                </a:solidFill>
              </a:rPr>
              <a:t>Czechia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cs-CZ" sz="1200" dirty="0" err="1" smtClean="0">
                <a:solidFill>
                  <a:schemeClr val="tx1"/>
                </a:solidFill>
              </a:rPr>
              <a:t>Historical</a:t>
            </a:r>
            <a:r>
              <a:rPr lang="cs-CZ" sz="1200" dirty="0" smtClean="0">
                <a:solidFill>
                  <a:schemeClr val="tx1"/>
                </a:solidFill>
              </a:rPr>
              <a:t> </a:t>
            </a:r>
            <a:r>
              <a:rPr lang="cs-CZ" sz="1200" dirty="0">
                <a:solidFill>
                  <a:schemeClr val="tx1"/>
                </a:solidFill>
              </a:rPr>
              <a:t>Background</a:t>
            </a:r>
          </a:p>
          <a:p>
            <a:r>
              <a:rPr lang="en-US" sz="1200" dirty="0">
                <a:solidFill>
                  <a:schemeClr val="tx1"/>
                </a:solidFill>
              </a:rPr>
              <a:t>Important Player in a Global </a:t>
            </a:r>
            <a:r>
              <a:rPr lang="en-US" sz="1200" dirty="0" smtClean="0">
                <a:solidFill>
                  <a:schemeClr val="tx1"/>
                </a:solidFill>
              </a:rPr>
              <a:t>Arena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cs-CZ" sz="1200" dirty="0" err="1" smtClean="0">
                <a:solidFill>
                  <a:schemeClr val="tx1"/>
                </a:solidFill>
              </a:rPr>
              <a:t>Investment</a:t>
            </a:r>
            <a:r>
              <a:rPr lang="cs-CZ" sz="1200" dirty="0" smtClean="0">
                <a:solidFill>
                  <a:schemeClr val="tx1"/>
                </a:solidFill>
              </a:rPr>
              <a:t> </a:t>
            </a:r>
            <a:r>
              <a:rPr lang="cs-CZ" sz="1200" dirty="0" err="1" smtClean="0">
                <a:solidFill>
                  <a:schemeClr val="tx1"/>
                </a:solidFill>
              </a:rPr>
              <a:t>Environment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Czech </a:t>
            </a:r>
            <a:r>
              <a:rPr lang="en-US" sz="1200" dirty="0" err="1" smtClean="0">
                <a:solidFill>
                  <a:schemeClr val="tx1"/>
                </a:solidFill>
              </a:rPr>
              <a:t>Econom</a:t>
            </a:r>
            <a:r>
              <a:rPr lang="cs-CZ" sz="1200" dirty="0" smtClean="0">
                <a:solidFill>
                  <a:schemeClr val="tx1"/>
                </a:solidFill>
              </a:rPr>
              <a:t>y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at a Glance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cs-CZ" sz="1200" dirty="0" err="1" smtClean="0">
                <a:solidFill>
                  <a:schemeClr val="tx1"/>
                </a:solidFill>
              </a:rPr>
              <a:t>Foreign</a:t>
            </a:r>
            <a:r>
              <a:rPr lang="cs-CZ" sz="1200" dirty="0" smtClean="0">
                <a:solidFill>
                  <a:schemeClr val="tx1"/>
                </a:solidFill>
              </a:rPr>
              <a:t> </a:t>
            </a:r>
            <a:r>
              <a:rPr lang="cs-CZ" sz="1200" dirty="0" err="1" smtClean="0">
                <a:solidFill>
                  <a:schemeClr val="tx1"/>
                </a:solidFill>
              </a:rPr>
              <a:t>Trade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en-US" sz="1200" dirty="0" err="1" smtClean="0">
                <a:solidFill>
                  <a:schemeClr val="tx1"/>
                </a:solidFill>
              </a:rPr>
              <a:t>Hig</a:t>
            </a:r>
            <a:r>
              <a:rPr lang="cs-CZ" sz="1200" dirty="0" smtClean="0">
                <a:solidFill>
                  <a:schemeClr val="tx1"/>
                </a:solidFill>
              </a:rPr>
              <a:t>h</a:t>
            </a:r>
            <a:r>
              <a:rPr lang="en-US" sz="1200" dirty="0" err="1" smtClean="0">
                <a:solidFill>
                  <a:schemeClr val="tx1"/>
                </a:solidFill>
              </a:rPr>
              <a:t>ly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Developed and Innovative Czech </a:t>
            </a:r>
            <a:r>
              <a:rPr lang="en-US" sz="1200" dirty="0" smtClean="0">
                <a:solidFill>
                  <a:schemeClr val="tx1"/>
                </a:solidFill>
              </a:rPr>
              <a:t>Industry</a:t>
            </a:r>
            <a:endParaRPr lang="cs-CZ" sz="1200" dirty="0">
              <a:solidFill>
                <a:schemeClr val="tx1"/>
              </a:solidFill>
            </a:endParaRPr>
          </a:p>
          <a:p>
            <a:r>
              <a:rPr lang="cs-CZ" sz="1200" dirty="0" err="1" smtClean="0">
                <a:solidFill>
                  <a:schemeClr val="tx1"/>
                </a:solidFill>
              </a:rPr>
              <a:t>Education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cs-CZ" sz="1200" dirty="0" smtClean="0">
                <a:solidFill>
                  <a:schemeClr val="tx1"/>
                </a:solidFill>
              </a:rPr>
              <a:t>R&amp;D</a:t>
            </a:r>
          </a:p>
          <a:p>
            <a:r>
              <a:rPr lang="cs-CZ" sz="1200" dirty="0" err="1">
                <a:solidFill>
                  <a:schemeClr val="tx1"/>
                </a:solidFill>
              </a:rPr>
              <a:t>Competitive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Advantages</a:t>
            </a:r>
            <a:r>
              <a:rPr lang="cs-CZ" sz="1200" dirty="0">
                <a:solidFill>
                  <a:schemeClr val="tx1"/>
                </a:solidFill>
              </a:rPr>
              <a:t> – </a:t>
            </a:r>
            <a:r>
              <a:rPr lang="cs-CZ" sz="1200" dirty="0" err="1" smtClean="0">
                <a:solidFill>
                  <a:schemeClr val="tx1"/>
                </a:solidFill>
              </a:rPr>
              <a:t>Czechia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cs-CZ" sz="1200" dirty="0" err="1" smtClean="0">
                <a:solidFill>
                  <a:schemeClr val="tx1"/>
                </a:solidFill>
              </a:rPr>
              <a:t>Regions</a:t>
            </a:r>
            <a:endParaRPr lang="cs-CZ" sz="1200" dirty="0">
              <a:solidFill>
                <a:schemeClr val="tx1"/>
              </a:solidFill>
            </a:endParaRPr>
          </a:p>
          <a:p>
            <a:r>
              <a:rPr lang="cs-CZ" sz="1200" dirty="0" err="1" smtClean="0">
                <a:solidFill>
                  <a:schemeClr val="tx1"/>
                </a:solidFill>
              </a:rPr>
              <a:t>Infrastructure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cs-CZ" sz="1200" dirty="0" err="1">
                <a:solidFill>
                  <a:schemeClr val="tx1"/>
                </a:solidFill>
              </a:rPr>
              <a:t>Socially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Responsible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smtClean="0">
                <a:solidFill>
                  <a:schemeClr val="tx1"/>
                </a:solidFill>
              </a:rPr>
              <a:t>Country</a:t>
            </a:r>
          </a:p>
          <a:p>
            <a:r>
              <a:rPr lang="cs-CZ" sz="1200" dirty="0" err="1">
                <a:solidFill>
                  <a:schemeClr val="tx1"/>
                </a:solidFill>
              </a:rPr>
              <a:t>Environmentally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Considerate</a:t>
            </a:r>
            <a:r>
              <a:rPr lang="cs-CZ" sz="1200" dirty="0">
                <a:solidFill>
                  <a:schemeClr val="tx1"/>
                </a:solidFill>
              </a:rPr>
              <a:t> Country</a:t>
            </a:r>
          </a:p>
          <a:p>
            <a:r>
              <a:rPr lang="en-US" sz="1200" dirty="0" err="1">
                <a:solidFill>
                  <a:schemeClr val="tx1"/>
                </a:solidFill>
              </a:rPr>
              <a:t>Czechia</a:t>
            </a:r>
            <a:r>
              <a:rPr lang="en-US" sz="1200" dirty="0">
                <a:solidFill>
                  <a:schemeClr val="tx1"/>
                </a:solidFill>
              </a:rPr>
              <a:t> – A Good Place to </a:t>
            </a:r>
            <a:r>
              <a:rPr lang="en-US" sz="1200" dirty="0" smtClean="0">
                <a:solidFill>
                  <a:schemeClr val="tx1"/>
                </a:solidFill>
              </a:rPr>
              <a:t>Live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cs-CZ" sz="1200" dirty="0" err="1" smtClean="0">
                <a:solidFill>
                  <a:schemeClr val="tx1"/>
                </a:solidFill>
              </a:rPr>
              <a:t>Tourism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cs-CZ" sz="1200" dirty="0" err="1" smtClean="0">
                <a:solidFill>
                  <a:schemeClr val="tx1"/>
                </a:solidFill>
              </a:rPr>
              <a:t>Representation</a:t>
            </a:r>
            <a:r>
              <a:rPr lang="cs-CZ" sz="1200" dirty="0" smtClean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of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Czechia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 smtClean="0">
                <a:solidFill>
                  <a:schemeClr val="tx1"/>
                </a:solidFill>
              </a:rPr>
              <a:t>Worldwide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cs-CZ" sz="1200" dirty="0" err="1" smtClean="0">
                <a:solidFill>
                  <a:schemeClr val="tx1"/>
                </a:solidFill>
              </a:rPr>
              <a:t>Bilateral</a:t>
            </a:r>
            <a:r>
              <a:rPr lang="cs-CZ" sz="1200" dirty="0" smtClean="0">
                <a:solidFill>
                  <a:schemeClr val="tx1"/>
                </a:solidFill>
              </a:rPr>
              <a:t> Relations</a:t>
            </a:r>
          </a:p>
          <a:p>
            <a:r>
              <a:rPr lang="cs-CZ" sz="1200" dirty="0" err="1">
                <a:solidFill>
                  <a:schemeClr val="tx1"/>
                </a:solidFill>
              </a:rPr>
              <a:t>Useful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Links</a:t>
            </a:r>
            <a:endParaRPr lang="cs-CZ" sz="12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cs-CZ" sz="1200" dirty="0">
              <a:solidFill>
                <a:schemeClr val="tx1"/>
              </a:solidFill>
            </a:endParaRPr>
          </a:p>
          <a:p>
            <a:endParaRPr lang="cs-CZ" sz="1800" dirty="0">
              <a:solidFill>
                <a:schemeClr val="tx1"/>
              </a:solidFill>
            </a:endParaRPr>
          </a:p>
          <a:p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 smtClean="0"/>
              <a:t>Contents</a:t>
            </a:r>
            <a:r>
              <a:rPr lang="cs-CZ" dirty="0" smtClean="0"/>
              <a:t> (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internal</a:t>
            </a:r>
            <a:r>
              <a:rPr lang="cs-CZ" dirty="0" smtClean="0"/>
              <a:t> use)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848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278939" y="1803532"/>
            <a:ext cx="4207461" cy="2228718"/>
          </a:xfrm>
        </p:spPr>
        <p:txBody>
          <a:bodyPr/>
          <a:lstStyle/>
          <a:p>
            <a:r>
              <a:rPr lang="cs-CZ" sz="2000" b="1" dirty="0" err="1">
                <a:solidFill>
                  <a:schemeClr val="tx1"/>
                </a:solidFill>
              </a:rPr>
              <a:t>Improving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competitiveness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cs-CZ" sz="1400" dirty="0" err="1"/>
              <a:t>Czechia</a:t>
            </a:r>
            <a:r>
              <a:rPr lang="cs-CZ" sz="1400" dirty="0"/>
              <a:t> </a:t>
            </a:r>
            <a:r>
              <a:rPr lang="cs-CZ" sz="1400" dirty="0" smtClean="0"/>
              <a:t>(18th </a:t>
            </a:r>
            <a:r>
              <a:rPr lang="cs-CZ" sz="1400" dirty="0"/>
              <a:t>place)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at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top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CEE </a:t>
            </a:r>
            <a:r>
              <a:rPr lang="cs-CZ" sz="1400" dirty="0" err="1"/>
              <a:t>countries</a:t>
            </a:r>
            <a:endParaRPr lang="cs-CZ" sz="1400" dirty="0"/>
          </a:p>
          <a:p>
            <a:pPr lvl="1"/>
            <a:r>
              <a:rPr lang="cs-CZ" sz="1400" dirty="0" err="1"/>
              <a:t>According</a:t>
            </a:r>
            <a:r>
              <a:rPr lang="cs-CZ" sz="1400" dirty="0"/>
              <a:t> to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World</a:t>
            </a:r>
            <a:r>
              <a:rPr lang="cs-CZ" sz="1400" dirty="0"/>
              <a:t> </a:t>
            </a:r>
            <a:r>
              <a:rPr lang="cs-CZ" sz="1400" dirty="0" err="1"/>
              <a:t>Competitiveness</a:t>
            </a:r>
            <a:r>
              <a:rPr lang="cs-CZ" sz="1400" dirty="0"/>
              <a:t> </a:t>
            </a:r>
            <a:r>
              <a:rPr lang="cs-CZ" sz="1400" dirty="0" err="1"/>
              <a:t>Ranking</a:t>
            </a:r>
            <a:endParaRPr lang="cs-CZ" sz="1400" dirty="0"/>
          </a:p>
          <a:p>
            <a:pPr marL="114300" indent="0">
              <a:buNone/>
            </a:pPr>
            <a:endParaRPr lang="cs-CZ" sz="2000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Ease </a:t>
            </a:r>
            <a:r>
              <a:rPr lang="en-US" sz="2000" b="1" dirty="0">
                <a:solidFill>
                  <a:schemeClr val="tx1"/>
                </a:solidFill>
              </a:rPr>
              <a:t>of doing business </a:t>
            </a:r>
            <a:r>
              <a:rPr lang="en-US" sz="2000" b="1" dirty="0" smtClean="0">
                <a:solidFill>
                  <a:schemeClr val="tx1"/>
                </a:solidFill>
              </a:rPr>
              <a:t>ranking</a:t>
            </a:r>
            <a:endParaRPr lang="cs-CZ" sz="2000" b="1" dirty="0" smtClean="0">
              <a:solidFill>
                <a:schemeClr val="tx1"/>
              </a:solidFill>
            </a:endParaRPr>
          </a:p>
          <a:p>
            <a:pPr lvl="1"/>
            <a:r>
              <a:rPr lang="cs-CZ" sz="1400" dirty="0" err="1" smtClean="0">
                <a:solidFill>
                  <a:srgbClr val="FF0000"/>
                </a:solidFill>
              </a:rPr>
              <a:t>Czechia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</a:rPr>
              <a:t>is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</a:rPr>
              <a:t>ranked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41st </a:t>
            </a:r>
            <a:endParaRPr lang="en-US" sz="1400" dirty="0">
              <a:solidFill>
                <a:srgbClr val="FF0000"/>
              </a:solidFill>
            </a:endParaRP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Among 190 countries according to the World Bank (2020)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Netherlands 42nd, Belgium 46th, Italy 58th</a:t>
            </a:r>
          </a:p>
          <a:p>
            <a:endParaRPr lang="cs-CZ" sz="2000" dirty="0" smtClean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905750" y="340536"/>
            <a:ext cx="8640000" cy="900000"/>
          </a:xfrm>
        </p:spPr>
        <p:txBody>
          <a:bodyPr/>
          <a:lstStyle/>
          <a:p>
            <a:pPr marL="0" lvl="0" indent="0"/>
            <a:r>
              <a:rPr lang="cs-CZ" dirty="0"/>
              <a:t>Open and </a:t>
            </a:r>
            <a:r>
              <a:rPr lang="cs-CZ" dirty="0" err="1"/>
              <a:t>Competitive</a:t>
            </a:r>
            <a:r>
              <a:rPr lang="cs-CZ" dirty="0"/>
              <a:t> </a:t>
            </a:r>
            <a:r>
              <a:rPr lang="cs-CZ" dirty="0" err="1"/>
              <a:t>Economy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753887" y="1418136"/>
            <a:ext cx="4364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Georgia" panose="02040502050405020303" pitchFamily="18" charset="0"/>
              </a:rPr>
              <a:t>The</a:t>
            </a:r>
            <a:r>
              <a:rPr lang="cs-CZ" dirty="0">
                <a:latin typeface="Georgia" panose="02040502050405020303" pitchFamily="18" charset="0"/>
              </a:rPr>
              <a:t> IMD </a:t>
            </a:r>
            <a:r>
              <a:rPr lang="cs-CZ" dirty="0" err="1">
                <a:latin typeface="Georgia" panose="02040502050405020303" pitchFamily="18" charset="0"/>
              </a:rPr>
              <a:t>World</a:t>
            </a:r>
            <a:r>
              <a:rPr lang="cs-CZ" dirty="0">
                <a:latin typeface="Georgia" panose="02040502050405020303" pitchFamily="18" charset="0"/>
              </a:rPr>
              <a:t> </a:t>
            </a:r>
            <a:r>
              <a:rPr lang="cs-CZ" dirty="0" err="1">
                <a:latin typeface="Georgia" panose="02040502050405020303" pitchFamily="18" charset="0"/>
              </a:rPr>
              <a:t>Competitiveness</a:t>
            </a:r>
            <a:r>
              <a:rPr lang="cs-CZ" dirty="0">
                <a:latin typeface="Georgia" panose="02040502050405020303" pitchFamily="18" charset="0"/>
              </a:rPr>
              <a:t> </a:t>
            </a:r>
            <a:r>
              <a:rPr lang="cs-CZ" dirty="0" err="1">
                <a:latin typeface="Georgia" panose="02040502050405020303" pitchFamily="18" charset="0"/>
              </a:rPr>
              <a:t>Ranking</a:t>
            </a:r>
            <a:r>
              <a:rPr lang="cs-CZ" dirty="0">
                <a:latin typeface="Georgia" panose="02040502050405020303" pitchFamily="18" charset="0"/>
              </a:rPr>
              <a:t> (</a:t>
            </a:r>
            <a:r>
              <a:rPr lang="cs-CZ" dirty="0" smtClean="0">
                <a:latin typeface="Georgia" panose="02040502050405020303" pitchFamily="18" charset="0"/>
              </a:rPr>
              <a:t>2023)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372910" y="7317332"/>
            <a:ext cx="2546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Source: IMD, </a:t>
            </a:r>
            <a:r>
              <a:rPr lang="cs-CZ" dirty="0" smtClean="0">
                <a:latin typeface="Georgia" panose="02040502050405020303" pitchFamily="18" charset="0"/>
              </a:rPr>
              <a:t>2023</a:t>
            </a: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6F86A32-38F7-06CA-44D5-57C28A628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34" y="5814241"/>
            <a:ext cx="2485469" cy="1656979"/>
          </a:xfrm>
          <a:prstGeom prst="rect">
            <a:avLst/>
          </a:prstGeom>
        </p:spPr>
      </p:pic>
      <p:pic>
        <p:nvPicPr>
          <p:cNvPr id="9" name="Google Shape;152;p13" descr="Statistiky, Šipky, Trend, Ekonomika, Kreslení, Obchodn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1491" y="354712"/>
            <a:ext cx="1306544" cy="90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887" y="1903512"/>
            <a:ext cx="4364148" cy="52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5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281251" y="1450863"/>
            <a:ext cx="8728026" cy="5760000"/>
          </a:xfrm>
        </p:spPr>
        <p:txBody>
          <a:bodyPr/>
          <a:lstStyle/>
          <a:p>
            <a:r>
              <a:rPr lang="cs-CZ" sz="2000" dirty="0" err="1" smtClean="0">
                <a:solidFill>
                  <a:schemeClr val="tx1"/>
                </a:solidFill>
              </a:rPr>
              <a:t>The</a:t>
            </a:r>
            <a:r>
              <a:rPr lang="cs-CZ" sz="2000" dirty="0" smtClean="0">
                <a:solidFill>
                  <a:schemeClr val="tx1"/>
                </a:solidFill>
              </a:rPr>
              <a:t> Czech </a:t>
            </a:r>
            <a:r>
              <a:rPr lang="cs-CZ" sz="2000" dirty="0" err="1" smtClean="0">
                <a:solidFill>
                  <a:schemeClr val="tx1"/>
                </a:solidFill>
              </a:rPr>
              <a:t>economy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is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the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6th most </a:t>
            </a:r>
            <a:r>
              <a:rPr lang="cs-CZ" sz="2000" b="1" dirty="0" err="1" smtClean="0">
                <a:solidFill>
                  <a:schemeClr val="tx1"/>
                </a:solidFill>
              </a:rPr>
              <a:t>complex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in </a:t>
            </a:r>
            <a:r>
              <a:rPr lang="cs-CZ" sz="2000" dirty="0" err="1" smtClean="0">
                <a:solidFill>
                  <a:schemeClr val="tx1"/>
                </a:solidFill>
              </a:rPr>
              <a:t>the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world</a:t>
            </a:r>
            <a:r>
              <a:rPr lang="cs-CZ" sz="2000" dirty="0" smtClean="0">
                <a:solidFill>
                  <a:schemeClr val="tx1"/>
                </a:solidFill>
              </a:rPr>
              <a:t> (2021) </a:t>
            </a: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000" dirty="0" err="1" smtClean="0">
                <a:solidFill>
                  <a:schemeClr val="tx1"/>
                </a:solidFill>
              </a:rPr>
              <a:t>Wide</a:t>
            </a:r>
            <a:r>
              <a:rPr lang="cs-CZ" sz="2000" dirty="0" smtClean="0">
                <a:solidFill>
                  <a:schemeClr val="tx1"/>
                </a:solidFill>
              </a:rPr>
              <a:t> variety </a:t>
            </a:r>
            <a:r>
              <a:rPr lang="cs-CZ" sz="2000" dirty="0" err="1" smtClean="0">
                <a:solidFill>
                  <a:schemeClr val="tx1"/>
                </a:solidFill>
              </a:rPr>
              <a:t>of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exports</a:t>
            </a:r>
            <a:r>
              <a:rPr lang="cs-CZ" sz="2000" dirty="0" smtClean="0">
                <a:solidFill>
                  <a:schemeClr val="tx1"/>
                </a:solidFill>
              </a:rPr>
              <a:t> and </a:t>
            </a:r>
            <a:r>
              <a:rPr lang="cs-CZ" sz="2000" b="1" dirty="0" err="1" smtClean="0">
                <a:solidFill>
                  <a:schemeClr val="tx1"/>
                </a:solidFill>
              </a:rPr>
              <a:t>high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</a:rPr>
              <a:t>sophistication</a:t>
            </a:r>
            <a:endParaRPr lang="cs-CZ" sz="2000" b="1" dirty="0" smtClean="0">
              <a:solidFill>
                <a:schemeClr val="tx1"/>
              </a:solidFill>
            </a:endParaRPr>
          </a:p>
          <a:p>
            <a:pPr lvl="1"/>
            <a:r>
              <a:rPr lang="en-US" sz="1400" dirty="0" err="1" smtClean="0">
                <a:solidFill>
                  <a:schemeClr val="tx1"/>
                </a:solidFill>
              </a:rPr>
              <a:t>Czechia</a:t>
            </a:r>
            <a:r>
              <a:rPr lang="cs-CZ" sz="1400" dirty="0">
                <a:solidFill>
                  <a:schemeClr val="tx1"/>
                </a:solidFill>
              </a:rPr>
              <a:t>´</a:t>
            </a:r>
            <a:r>
              <a:rPr lang="cs-CZ" sz="1400" dirty="0" smtClean="0">
                <a:solidFill>
                  <a:schemeClr val="tx1"/>
                </a:solidFill>
              </a:rPr>
              <a:t>s </a:t>
            </a:r>
            <a:r>
              <a:rPr lang="en-US" sz="1400" dirty="0" smtClean="0">
                <a:solidFill>
                  <a:schemeClr val="tx1"/>
                </a:solidFill>
              </a:rPr>
              <a:t>largest </a:t>
            </a:r>
            <a:r>
              <a:rPr lang="en-US" sz="1400" dirty="0">
                <a:solidFill>
                  <a:schemeClr val="tx1"/>
                </a:solidFill>
              </a:rPr>
              <a:t>goods exports are in </a:t>
            </a:r>
            <a:r>
              <a:rPr lang="en-US" sz="1400" dirty="0" smtClean="0">
                <a:solidFill>
                  <a:schemeClr val="tx1"/>
                </a:solidFill>
              </a:rPr>
              <a:t>high </a:t>
            </a:r>
            <a:r>
              <a:rPr lang="en-US" sz="1400" dirty="0">
                <a:solidFill>
                  <a:schemeClr val="tx1"/>
                </a:solidFill>
              </a:rPr>
              <a:t>and </a:t>
            </a:r>
            <a:r>
              <a:rPr lang="en-US" sz="1400" dirty="0" smtClean="0">
                <a:solidFill>
                  <a:schemeClr val="tx1"/>
                </a:solidFill>
              </a:rPr>
              <a:t>moderate</a:t>
            </a:r>
            <a:r>
              <a:rPr lang="cs-CZ" sz="1400" dirty="0" smtClean="0">
                <a:solidFill>
                  <a:schemeClr val="tx1"/>
                </a:solidFill>
              </a:rPr>
              <a:t> c</a:t>
            </a:r>
            <a:r>
              <a:rPr lang="en-US" sz="1400" dirty="0" err="1" smtClean="0">
                <a:solidFill>
                  <a:schemeClr val="tx1"/>
                </a:solidFill>
              </a:rPr>
              <a:t>omplexity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products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404040"/>
                </a:solidFill>
              </a:rPr>
              <a:t>Economic</a:t>
            </a:r>
            <a:r>
              <a:rPr lang="cs-CZ" dirty="0" smtClean="0">
                <a:solidFill>
                  <a:srgbClr val="404040"/>
                </a:solidFill>
              </a:rPr>
              <a:t> </a:t>
            </a:r>
            <a:r>
              <a:rPr lang="cs-CZ" dirty="0" err="1" smtClean="0">
                <a:solidFill>
                  <a:srgbClr val="404040"/>
                </a:solidFill>
              </a:rPr>
              <a:t>Complexity</a:t>
            </a:r>
            <a:endParaRPr lang="cs-CZ" dirty="0">
              <a:solidFill>
                <a:srgbClr val="40404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4517" y="7519222"/>
            <a:ext cx="3533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404040"/>
                </a:solidFill>
                <a:latin typeface="Georgia" panose="02040502050405020303" pitchFamily="18" charset="0"/>
              </a:rPr>
              <a:t>Source: </a:t>
            </a:r>
            <a:r>
              <a:rPr lang="cs-CZ" dirty="0" err="1" smtClean="0">
                <a:solidFill>
                  <a:srgbClr val="404040"/>
                </a:solidFill>
                <a:latin typeface="Georgia" panose="02040502050405020303" pitchFamily="18" charset="0"/>
              </a:rPr>
              <a:t>The</a:t>
            </a:r>
            <a:r>
              <a:rPr lang="cs-CZ" dirty="0" smtClean="0">
                <a:solidFill>
                  <a:srgbClr val="404040"/>
                </a:solidFill>
                <a:latin typeface="Georgia" panose="02040502050405020303" pitchFamily="18" charset="0"/>
              </a:rPr>
              <a:t> </a:t>
            </a:r>
            <a:r>
              <a:rPr lang="cs-CZ" dirty="0">
                <a:solidFill>
                  <a:srgbClr val="404040"/>
                </a:solidFill>
                <a:latin typeface="Georgia" panose="02040502050405020303" pitchFamily="18" charset="0"/>
              </a:rPr>
              <a:t>Atlas </a:t>
            </a:r>
            <a:r>
              <a:rPr lang="cs-CZ" dirty="0" err="1">
                <a:solidFill>
                  <a:srgbClr val="404040"/>
                </a:solidFill>
                <a:latin typeface="Georgia" panose="02040502050405020303" pitchFamily="18" charset="0"/>
              </a:rPr>
              <a:t>of</a:t>
            </a:r>
            <a:r>
              <a:rPr lang="cs-CZ" dirty="0">
                <a:solidFill>
                  <a:srgbClr val="404040"/>
                </a:solidFill>
                <a:latin typeface="Georgia" panose="02040502050405020303" pitchFamily="18" charset="0"/>
              </a:rPr>
              <a:t> </a:t>
            </a:r>
            <a:r>
              <a:rPr lang="cs-CZ" dirty="0" err="1">
                <a:solidFill>
                  <a:srgbClr val="404040"/>
                </a:solidFill>
                <a:latin typeface="Georgia" panose="02040502050405020303" pitchFamily="18" charset="0"/>
              </a:rPr>
              <a:t>Economic</a:t>
            </a:r>
            <a:r>
              <a:rPr lang="cs-CZ" dirty="0">
                <a:solidFill>
                  <a:srgbClr val="404040"/>
                </a:solidFill>
                <a:latin typeface="Georgia" panose="02040502050405020303" pitchFamily="18" charset="0"/>
              </a:rPr>
              <a:t> </a:t>
            </a:r>
            <a:r>
              <a:rPr lang="cs-CZ" dirty="0" err="1">
                <a:solidFill>
                  <a:srgbClr val="404040"/>
                </a:solidFill>
                <a:latin typeface="Georgia" panose="02040502050405020303" pitchFamily="18" charset="0"/>
              </a:rPr>
              <a:t>Complexity</a:t>
            </a:r>
            <a:r>
              <a:rPr lang="cs-CZ" dirty="0">
                <a:solidFill>
                  <a:srgbClr val="404040"/>
                </a:solidFill>
                <a:latin typeface="Georgia" panose="02040502050405020303" pitchFamily="18" charset="0"/>
              </a:rPr>
              <a:t>, 2021</a:t>
            </a:r>
          </a:p>
          <a:p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4040" y="3300154"/>
            <a:ext cx="3054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Georgia" panose="02040502050405020303" pitchFamily="18" charset="0"/>
              </a:rPr>
              <a:t>Economic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Complexity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Ranking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9" name="Šipka doprava 8"/>
          <p:cNvSpPr/>
          <p:nvPr/>
        </p:nvSpPr>
        <p:spPr>
          <a:xfrm flipV="1">
            <a:off x="81845" y="5766831"/>
            <a:ext cx="434109" cy="213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3498735" y="3300155"/>
            <a:ext cx="387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Georgia" panose="02040502050405020303" pitchFamily="18" charset="0"/>
              </a:rPr>
              <a:t>Czech Export </a:t>
            </a:r>
            <a:r>
              <a:rPr lang="cs-CZ" dirty="0" err="1" smtClean="0">
                <a:latin typeface="Georgia" panose="02040502050405020303" pitchFamily="18" charset="0"/>
              </a:rPr>
              <a:t>Complexity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955990" y="7734666"/>
            <a:ext cx="4304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Source: </a:t>
            </a:r>
            <a:r>
              <a:rPr lang="cs-CZ" dirty="0" err="1" smtClean="0">
                <a:latin typeface="Georgia" panose="02040502050405020303" pitchFamily="18" charset="0"/>
              </a:rPr>
              <a:t>The</a:t>
            </a:r>
            <a:r>
              <a:rPr lang="cs-CZ" dirty="0" smtClean="0">
                <a:latin typeface="Georgia" panose="02040502050405020303" pitchFamily="18" charset="0"/>
              </a:rPr>
              <a:t> Atlas </a:t>
            </a:r>
            <a:r>
              <a:rPr lang="cs-CZ" dirty="0" err="1" smtClean="0">
                <a:latin typeface="Georgia" panose="02040502050405020303" pitchFamily="18" charset="0"/>
              </a:rPr>
              <a:t>of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Economic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Complexity</a:t>
            </a:r>
            <a:r>
              <a:rPr lang="cs-CZ" dirty="0" smtClean="0">
                <a:latin typeface="Georgia" panose="02040502050405020303" pitchFamily="18" charset="0"/>
              </a:rPr>
              <a:t>, 2021</a:t>
            </a: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735" y="3607931"/>
            <a:ext cx="6510542" cy="4126733"/>
          </a:xfrm>
          <a:prstGeom prst="rect">
            <a:avLst/>
          </a:prstGeom>
        </p:spPr>
      </p:pic>
      <p:grpSp>
        <p:nvGrpSpPr>
          <p:cNvPr id="16" name="Skupina 15"/>
          <p:cNvGrpSpPr/>
          <p:nvPr/>
        </p:nvGrpSpPr>
        <p:grpSpPr>
          <a:xfrm>
            <a:off x="554517" y="3823006"/>
            <a:ext cx="2471546" cy="3696216"/>
            <a:chOff x="2001372" y="3436955"/>
            <a:chExt cx="2471546" cy="3696216"/>
          </a:xfrm>
        </p:grpSpPr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732"/>
            <a:stretch/>
          </p:blipFill>
          <p:spPr>
            <a:xfrm>
              <a:off x="2001372" y="3436955"/>
              <a:ext cx="727231" cy="3696216"/>
            </a:xfrm>
            <a:prstGeom prst="rect">
              <a:avLst/>
            </a:prstGeom>
          </p:spPr>
        </p:pic>
        <p:grpSp>
          <p:nvGrpSpPr>
            <p:cNvPr id="15" name="Skupina 14"/>
            <p:cNvGrpSpPr/>
            <p:nvPr/>
          </p:nvGrpSpPr>
          <p:grpSpPr>
            <a:xfrm>
              <a:off x="2728603" y="3436955"/>
              <a:ext cx="1744315" cy="3696216"/>
              <a:chOff x="2728603" y="3436955"/>
              <a:chExt cx="1744315" cy="3696216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2" r="77946"/>
              <a:stretch/>
            </p:blipFill>
            <p:spPr>
              <a:xfrm>
                <a:off x="2728603" y="3436955"/>
                <a:ext cx="109182" cy="3696216"/>
              </a:xfrm>
              <a:prstGeom prst="rect">
                <a:avLst/>
              </a:prstGeom>
            </p:spPr>
          </p:pic>
          <p:pic>
            <p:nvPicPr>
              <p:cNvPr id="13" name="Obrázek 1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44" r="38828"/>
              <a:stretch/>
            </p:blipFill>
            <p:spPr>
              <a:xfrm>
                <a:off x="2830448" y="3436955"/>
                <a:ext cx="1187356" cy="3696216"/>
              </a:xfrm>
              <a:prstGeom prst="rect">
                <a:avLst/>
              </a:prstGeom>
            </p:spPr>
          </p:pic>
          <p:pic>
            <p:nvPicPr>
              <p:cNvPr id="10" name="Obrázek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900" r="3785"/>
              <a:stretch/>
            </p:blipFill>
            <p:spPr>
              <a:xfrm>
                <a:off x="3981599" y="3436955"/>
                <a:ext cx="491319" cy="36962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402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404040"/>
                </a:solidFill>
              </a:rPr>
              <a:t>Raising</a:t>
            </a:r>
            <a:r>
              <a:rPr lang="cs-CZ" dirty="0" smtClean="0">
                <a:solidFill>
                  <a:srgbClr val="404040"/>
                </a:solidFill>
              </a:rPr>
              <a:t> </a:t>
            </a:r>
            <a:r>
              <a:rPr lang="cs-CZ" dirty="0" err="1" smtClean="0">
                <a:solidFill>
                  <a:srgbClr val="404040"/>
                </a:solidFill>
              </a:rPr>
              <a:t>Companies</a:t>
            </a:r>
            <a:endParaRPr lang="cs-CZ" dirty="0">
              <a:solidFill>
                <a:srgbClr val="40404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71877" y="6560960"/>
            <a:ext cx="5525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404040"/>
                </a:solidFill>
                <a:latin typeface="Georgia" panose="02040502050405020303" pitchFamily="18" charset="0"/>
              </a:rPr>
              <a:t>Source: </a:t>
            </a:r>
            <a:r>
              <a:rPr lang="en-US" dirty="0" smtClean="0">
                <a:solidFill>
                  <a:srgbClr val="404040"/>
                </a:solidFill>
                <a:latin typeface="Georgia" panose="02040502050405020303" pitchFamily="18" charset="0"/>
              </a:rPr>
              <a:t>Deloitte </a:t>
            </a:r>
            <a:r>
              <a:rPr lang="en-US" dirty="0">
                <a:solidFill>
                  <a:srgbClr val="404040"/>
                </a:solidFill>
                <a:latin typeface="Georgia" panose="02040502050405020303" pitchFamily="18" charset="0"/>
              </a:rPr>
              <a:t>Central Europe Technology Fast 50 </a:t>
            </a:r>
            <a:r>
              <a:rPr lang="en-US" dirty="0" smtClean="0">
                <a:solidFill>
                  <a:srgbClr val="404040"/>
                </a:solidFill>
                <a:latin typeface="Georgia" panose="02040502050405020303" pitchFamily="18" charset="0"/>
              </a:rPr>
              <a:t>ranking</a:t>
            </a:r>
            <a:r>
              <a:rPr lang="cs-CZ" dirty="0" smtClean="0">
                <a:solidFill>
                  <a:srgbClr val="404040"/>
                </a:solidFill>
                <a:latin typeface="Georgia" panose="02040502050405020303" pitchFamily="18" charset="0"/>
              </a:rPr>
              <a:t>,  2023</a:t>
            </a:r>
            <a:endParaRPr lang="cs-CZ" dirty="0">
              <a:solidFill>
                <a:srgbClr val="40404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30009" y="1577268"/>
            <a:ext cx="50485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latin typeface="Georgia" panose="02040502050405020303" pitchFamily="18" charset="0"/>
              </a:rPr>
              <a:t>Growth</a:t>
            </a:r>
            <a:r>
              <a:rPr lang="cs-CZ" b="1" dirty="0" smtClean="0">
                <a:latin typeface="Georgia" panose="02040502050405020303" pitchFamily="18" charset="0"/>
              </a:rPr>
              <a:t> </a:t>
            </a:r>
            <a:r>
              <a:rPr lang="cs-CZ" b="1" dirty="0" err="1" smtClean="0">
                <a:latin typeface="Georgia" panose="02040502050405020303" pitchFamily="18" charset="0"/>
              </a:rPr>
              <a:t>Stars</a:t>
            </a:r>
            <a:endParaRPr lang="cs-CZ" b="1" dirty="0" smtClean="0">
              <a:latin typeface="Georgia" panose="02040502050405020303" pitchFamily="18" charset="0"/>
            </a:endParaRPr>
          </a:p>
          <a:p>
            <a:r>
              <a:rPr lang="cs-CZ" dirty="0" smtClean="0">
                <a:latin typeface="Georgia" panose="02040502050405020303" pitchFamily="18" charset="0"/>
              </a:rPr>
              <a:t>(</a:t>
            </a:r>
            <a:r>
              <a:rPr lang="cs-CZ" dirty="0" err="1" smtClean="0">
                <a:latin typeface="Georgia" panose="02040502050405020303" pitchFamily="18" charset="0"/>
              </a:rPr>
              <a:t>Ranking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of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the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companies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that</a:t>
            </a:r>
            <a:r>
              <a:rPr lang="cs-CZ" dirty="0" smtClean="0">
                <a:latin typeface="Georgia" panose="02040502050405020303" pitchFamily="18" charset="0"/>
              </a:rPr>
              <a:t> show </a:t>
            </a:r>
            <a:r>
              <a:rPr lang="cs-CZ" dirty="0" err="1" smtClean="0">
                <a:latin typeface="Georgia" panose="02040502050405020303" pitchFamily="18" charset="0"/>
              </a:rPr>
              <a:t>great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potential</a:t>
            </a:r>
            <a:r>
              <a:rPr lang="cs-CZ" dirty="0" smtClean="0">
                <a:latin typeface="Georgia" panose="02040502050405020303" pitchFamily="18" charset="0"/>
              </a:rPr>
              <a:t> but are </a:t>
            </a:r>
            <a:r>
              <a:rPr lang="cs-CZ" dirty="0" err="1" smtClean="0">
                <a:latin typeface="Georgia" panose="02040502050405020303" pitchFamily="18" charset="0"/>
              </a:rPr>
              <a:t>too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new</a:t>
            </a:r>
            <a:r>
              <a:rPr lang="cs-CZ" dirty="0" smtClean="0">
                <a:latin typeface="Georgia" panose="02040502050405020303" pitchFamily="18" charset="0"/>
              </a:rPr>
              <a:t> to </a:t>
            </a:r>
            <a:r>
              <a:rPr lang="cs-CZ" dirty="0" err="1" smtClean="0">
                <a:latin typeface="Georgia" panose="02040502050405020303" pitchFamily="18" charset="0"/>
              </a:rPr>
              <a:t>meet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the</a:t>
            </a:r>
            <a:r>
              <a:rPr lang="cs-CZ" dirty="0" smtClean="0">
                <a:latin typeface="Georgia" panose="02040502050405020303" pitchFamily="18" charset="0"/>
              </a:rPr>
              <a:t> minimum </a:t>
            </a:r>
            <a:r>
              <a:rPr lang="cs-CZ" dirty="0" err="1" smtClean="0">
                <a:latin typeface="Georgia" panose="02040502050405020303" pitchFamily="18" charset="0"/>
              </a:rPr>
              <a:t>of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four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years</a:t>
            </a:r>
            <a:r>
              <a:rPr lang="cs-CZ" dirty="0" smtClean="0">
                <a:latin typeface="Georgia" panose="02040502050405020303" pitchFamily="18" charset="0"/>
              </a:rPr>
              <a:t> in </a:t>
            </a:r>
            <a:r>
              <a:rPr lang="cs-CZ" dirty="0" err="1" smtClean="0">
                <a:latin typeface="Georgia" panose="02040502050405020303" pitchFamily="18" charset="0"/>
              </a:rPr>
              <a:t>operation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criterion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for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the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main</a:t>
            </a:r>
            <a:r>
              <a:rPr lang="cs-CZ" dirty="0" smtClean="0">
                <a:latin typeface="Georgia" panose="02040502050405020303" pitchFamily="18" charset="0"/>
              </a:rPr>
              <a:t> Fast 50 </a:t>
            </a:r>
            <a:r>
              <a:rPr lang="cs-CZ" dirty="0" err="1" smtClean="0">
                <a:latin typeface="Georgia" panose="02040502050405020303" pitchFamily="18" charset="0"/>
              </a:rPr>
              <a:t>category</a:t>
            </a:r>
            <a:r>
              <a:rPr lang="cs-CZ" dirty="0" smtClean="0">
                <a:latin typeface="Georgia" panose="02040502050405020303" pitchFamily="18" charset="0"/>
              </a:rPr>
              <a:t> – </a:t>
            </a:r>
            <a:r>
              <a:rPr lang="cs-CZ" dirty="0" smtClean="0">
                <a:solidFill>
                  <a:srgbClr val="404040"/>
                </a:solidFill>
                <a:latin typeface="Georgia" panose="02040502050405020303" pitchFamily="18" charset="0"/>
              </a:rPr>
              <a:t>„</a:t>
            </a:r>
            <a:r>
              <a:rPr lang="cs-CZ" dirty="0" err="1" smtClean="0">
                <a:solidFill>
                  <a:srgbClr val="404040"/>
                </a:solidFill>
                <a:latin typeface="Georgia" panose="02040502050405020303" pitchFamily="18" charset="0"/>
              </a:rPr>
              <a:t>Companies</a:t>
            </a:r>
            <a:r>
              <a:rPr lang="cs-CZ" dirty="0" smtClean="0">
                <a:solidFill>
                  <a:srgbClr val="404040"/>
                </a:solidFill>
                <a:latin typeface="Georgia" panose="02040502050405020303" pitchFamily="18" charset="0"/>
              </a:rPr>
              <a:t> to </a:t>
            </a:r>
            <a:r>
              <a:rPr lang="cs-CZ" dirty="0" err="1" smtClean="0">
                <a:solidFill>
                  <a:srgbClr val="404040"/>
                </a:solidFill>
                <a:latin typeface="Georgia" panose="02040502050405020303" pitchFamily="18" charset="0"/>
              </a:rPr>
              <a:t>Watch</a:t>
            </a:r>
            <a:r>
              <a:rPr lang="cs-CZ" dirty="0" smtClean="0">
                <a:solidFill>
                  <a:srgbClr val="404040"/>
                </a:solidFill>
                <a:latin typeface="Georgia" panose="02040502050405020303" pitchFamily="18" charset="0"/>
              </a:rPr>
              <a:t>“ </a:t>
            </a:r>
            <a:r>
              <a:rPr lang="cs-CZ" dirty="0" err="1" smtClean="0">
                <a:solidFill>
                  <a:srgbClr val="404040"/>
                </a:solidFill>
                <a:latin typeface="Georgia" panose="02040502050405020303" pitchFamily="18" charset="0"/>
              </a:rPr>
              <a:t>category</a:t>
            </a:r>
            <a:r>
              <a:rPr lang="cs-CZ" dirty="0" smtClean="0">
                <a:solidFill>
                  <a:srgbClr val="404040"/>
                </a:solidFill>
                <a:latin typeface="Georgia" panose="02040502050405020303" pitchFamily="18" charset="0"/>
              </a:rPr>
              <a:t>)</a:t>
            </a:r>
            <a:endParaRPr lang="cs-CZ" dirty="0">
              <a:solidFill>
                <a:srgbClr val="40404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7" y="2732731"/>
            <a:ext cx="4790690" cy="350376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43088" y="1577268"/>
            <a:ext cx="552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Georgia" panose="02040502050405020303" pitchFamily="18" charset="0"/>
              </a:rPr>
              <a:t>Technology Fast 50 </a:t>
            </a:r>
            <a:r>
              <a:rPr lang="cs-CZ" b="1" dirty="0" err="1" smtClean="0">
                <a:latin typeface="Georgia" panose="02040502050405020303" pitchFamily="18" charset="0"/>
              </a:rPr>
              <a:t>winner</a:t>
            </a:r>
            <a:endParaRPr lang="cs-CZ" b="1" dirty="0" smtClean="0">
              <a:latin typeface="Georgia" panose="02040502050405020303" pitchFamily="18" charset="0"/>
            </a:endParaRPr>
          </a:p>
          <a:p>
            <a:r>
              <a:rPr lang="cs-CZ" dirty="0" smtClean="0">
                <a:latin typeface="Georgia" panose="02040502050405020303" pitchFamily="18" charset="0"/>
              </a:rPr>
              <a:t>(</a:t>
            </a:r>
            <a:r>
              <a:rPr lang="cs-CZ" dirty="0" err="1" smtClean="0">
                <a:latin typeface="Georgia" panose="02040502050405020303" pitchFamily="18" charset="0"/>
              </a:rPr>
              <a:t>Ranking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of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the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fastest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growing</a:t>
            </a:r>
            <a:r>
              <a:rPr lang="cs-CZ" dirty="0" smtClean="0">
                <a:latin typeface="Georgia" panose="02040502050405020303" pitchFamily="18" charset="0"/>
              </a:rPr>
              <a:t> technology </a:t>
            </a:r>
            <a:r>
              <a:rPr lang="cs-CZ" dirty="0" err="1" smtClean="0">
                <a:latin typeface="Georgia" panose="02040502050405020303" pitchFamily="18" charset="0"/>
              </a:rPr>
              <a:t>companies</a:t>
            </a:r>
            <a:r>
              <a:rPr lang="cs-CZ" dirty="0" smtClean="0">
                <a:latin typeface="Georgia" panose="02040502050405020303" pitchFamily="18" charset="0"/>
              </a:rPr>
              <a:t> in CE)</a:t>
            </a: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61" y="2730702"/>
            <a:ext cx="4772864" cy="351554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776" y="2722981"/>
            <a:ext cx="792549" cy="32921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774" y="5917030"/>
            <a:ext cx="792549" cy="32921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775" y="3061943"/>
            <a:ext cx="792549" cy="32921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777" y="4484612"/>
            <a:ext cx="792549" cy="32921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9469" y="3783271"/>
            <a:ext cx="792549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03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/>
              <a:t>GDP per </a:t>
            </a:r>
            <a:r>
              <a:rPr lang="cs-CZ" dirty="0" smtClean="0"/>
              <a:t>capita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Czechia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>
                <a:solidFill>
                  <a:schemeClr val="tx1"/>
                </a:solidFill>
              </a:rPr>
              <a:t>L</a:t>
            </a:r>
            <a:r>
              <a:rPr lang="cs-CZ" dirty="0" err="1" smtClean="0">
                <a:solidFill>
                  <a:schemeClr val="tx1"/>
                </a:solidFill>
              </a:rPr>
              <a:t>evel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of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South</a:t>
            </a:r>
            <a:r>
              <a:rPr lang="cs-CZ" dirty="0" smtClean="0">
                <a:solidFill>
                  <a:schemeClr val="tx1"/>
                </a:solidFill>
              </a:rPr>
              <a:t> Korea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Google Shape;209;p19">
            <a:extLst>
              <a:ext uri="{FF2B5EF4-FFF2-40B4-BE49-F238E27FC236}">
                <a16:creationId xmlns:a16="http://schemas.microsoft.com/office/drawing/2014/main" id="{AF04AB0E-B0FB-E8C5-C81A-10B85BCE7CF0}"/>
              </a:ext>
            </a:extLst>
          </p:cNvPr>
          <p:cNvSpPr txBox="1"/>
          <p:nvPr/>
        </p:nvSpPr>
        <p:spPr>
          <a:xfrm>
            <a:off x="8294611" y="7560225"/>
            <a:ext cx="1965389" cy="18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Sources</a:t>
            </a: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: </a:t>
            </a:r>
            <a:r>
              <a:rPr lang="cs-CZ" b="0" i="0" u="none" strike="noStrike" cap="none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EIU, </a:t>
            </a:r>
            <a:r>
              <a:rPr lang="cs-CZ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05</a:t>
            </a:r>
            <a:r>
              <a:rPr lang="cs-CZ" b="0" i="0" u="none" strike="noStrike" cap="none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/2024</a:t>
            </a:r>
            <a:endParaRPr lang="cs-CZ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1961367989"/>
              </p:ext>
            </p:extLst>
          </p:nvPr>
        </p:nvGraphicFramePr>
        <p:xfrm>
          <a:off x="894946" y="1260001"/>
          <a:ext cx="8972954" cy="601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17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296000" y="1511072"/>
            <a:ext cx="8964000" cy="5760000"/>
          </a:xfrm>
        </p:spPr>
        <p:txBody>
          <a:bodyPr/>
          <a:lstStyle/>
          <a:p>
            <a:pPr lvl="0" indent="-35560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Despite the negative consequences of the Covid-19 pandemic and the Russian aggression in Ukraine, the Czech Republic has maintained the lowest unemployment rate in the </a:t>
            </a:r>
            <a:r>
              <a:rPr lang="en-US" sz="2000" dirty="0" smtClean="0">
                <a:solidFill>
                  <a:schemeClr val="dk1"/>
                </a:solidFill>
              </a:rPr>
              <a:t>EU.</a:t>
            </a:r>
            <a:endParaRPr lang="cs-CZ" sz="1400" dirty="0" smtClean="0"/>
          </a:p>
          <a:p>
            <a:pPr lvl="1" indent="-355600">
              <a:lnSpc>
                <a:spcPct val="115000"/>
              </a:lnSpc>
              <a:spcBef>
                <a:spcPts val="0"/>
              </a:spcBef>
              <a:buSzPts val="2000"/>
              <a:buFont typeface="Georgia"/>
              <a:buChar char="○"/>
            </a:pPr>
            <a:endParaRPr lang="cs-CZ" sz="1400" dirty="0" smtClean="0"/>
          </a:p>
          <a:p>
            <a:pPr lvl="1" indent="-355600">
              <a:lnSpc>
                <a:spcPct val="115000"/>
              </a:lnSpc>
              <a:spcBef>
                <a:spcPts val="0"/>
              </a:spcBef>
              <a:buSzPts val="2000"/>
              <a:buFont typeface="Georgia"/>
              <a:buChar char="○"/>
            </a:pPr>
            <a:r>
              <a:rPr lang="en-US" sz="1400" dirty="0" smtClean="0">
                <a:solidFill>
                  <a:srgbClr val="404040"/>
                </a:solidFill>
              </a:rPr>
              <a:t>EU27</a:t>
            </a:r>
            <a:r>
              <a:rPr lang="en-US" sz="1400" dirty="0">
                <a:solidFill>
                  <a:srgbClr val="404040"/>
                </a:solidFill>
              </a:rPr>
              <a:t>: </a:t>
            </a:r>
            <a:r>
              <a:rPr lang="cs-CZ" sz="1400" dirty="0" smtClean="0">
                <a:solidFill>
                  <a:srgbClr val="404040"/>
                </a:solidFill>
              </a:rPr>
              <a:t>6.0 </a:t>
            </a:r>
            <a:r>
              <a:rPr lang="en-US" sz="1400" dirty="0" smtClean="0">
                <a:solidFill>
                  <a:srgbClr val="404040"/>
                </a:solidFill>
              </a:rPr>
              <a:t>% (</a:t>
            </a:r>
            <a:r>
              <a:rPr lang="cs-CZ" sz="1400" dirty="0" smtClean="0">
                <a:solidFill>
                  <a:srgbClr val="404040"/>
                </a:solidFill>
              </a:rPr>
              <a:t>03</a:t>
            </a:r>
            <a:r>
              <a:rPr lang="en-US" sz="1400" dirty="0" smtClean="0">
                <a:solidFill>
                  <a:srgbClr val="404040"/>
                </a:solidFill>
              </a:rPr>
              <a:t>/202</a:t>
            </a:r>
            <a:r>
              <a:rPr lang="cs-CZ" sz="1400" dirty="0">
                <a:solidFill>
                  <a:srgbClr val="404040"/>
                </a:solidFill>
              </a:rPr>
              <a:t>4</a:t>
            </a:r>
            <a:r>
              <a:rPr lang="en-US" sz="1400" dirty="0" smtClean="0">
                <a:solidFill>
                  <a:srgbClr val="404040"/>
                </a:solidFill>
              </a:rPr>
              <a:t>) </a:t>
            </a:r>
            <a:endParaRPr lang="en-US" sz="1400" dirty="0">
              <a:solidFill>
                <a:srgbClr val="404040"/>
              </a:solidFill>
            </a:endParaRPr>
          </a:p>
          <a:p>
            <a:pPr lvl="1" indent="-355600">
              <a:lnSpc>
                <a:spcPct val="115000"/>
              </a:lnSpc>
              <a:spcBef>
                <a:spcPts val="0"/>
              </a:spcBef>
              <a:buSzPts val="2000"/>
              <a:buFont typeface="Georgia"/>
              <a:buChar char="○"/>
            </a:pPr>
            <a:r>
              <a:rPr lang="en-US" sz="1400" dirty="0" err="1">
                <a:solidFill>
                  <a:srgbClr val="404040"/>
                </a:solidFill>
              </a:rPr>
              <a:t>Czechia</a:t>
            </a:r>
            <a:r>
              <a:rPr lang="en-US" sz="1400" dirty="0">
                <a:solidFill>
                  <a:srgbClr val="404040"/>
                </a:solidFill>
              </a:rPr>
              <a:t>: </a:t>
            </a:r>
            <a:r>
              <a:rPr lang="cs-CZ" sz="1400" dirty="0" smtClean="0">
                <a:solidFill>
                  <a:srgbClr val="404040"/>
                </a:solidFill>
              </a:rPr>
              <a:t>2,9 </a:t>
            </a:r>
            <a:r>
              <a:rPr lang="en-US" sz="1400" dirty="0" smtClean="0">
                <a:solidFill>
                  <a:srgbClr val="404040"/>
                </a:solidFill>
              </a:rPr>
              <a:t>% (</a:t>
            </a:r>
            <a:r>
              <a:rPr lang="cs-CZ" sz="1400" dirty="0" smtClean="0">
                <a:solidFill>
                  <a:srgbClr val="404040"/>
                </a:solidFill>
              </a:rPr>
              <a:t>03</a:t>
            </a:r>
            <a:r>
              <a:rPr lang="en-US" sz="1400" dirty="0" smtClean="0">
                <a:solidFill>
                  <a:srgbClr val="404040"/>
                </a:solidFill>
              </a:rPr>
              <a:t>/202</a:t>
            </a:r>
            <a:r>
              <a:rPr lang="cs-CZ" sz="1400" dirty="0">
                <a:solidFill>
                  <a:srgbClr val="404040"/>
                </a:solidFill>
              </a:rPr>
              <a:t>4</a:t>
            </a:r>
            <a:r>
              <a:rPr lang="en-US" sz="1400" dirty="0" smtClean="0">
                <a:solidFill>
                  <a:srgbClr val="404040"/>
                </a:solidFill>
              </a:rPr>
              <a:t>) </a:t>
            </a:r>
            <a:endParaRPr lang="en-US" sz="1400" dirty="0">
              <a:solidFill>
                <a:srgbClr val="404040"/>
              </a:solidFill>
            </a:endParaRP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lvl="0" indent="0"/>
            <a:r>
              <a:rPr lang="en-US" dirty="0" smtClean="0"/>
              <a:t>The </a:t>
            </a:r>
            <a:r>
              <a:rPr lang="en-US" dirty="0"/>
              <a:t>Lowest Unemployment Rate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all</a:t>
            </a:r>
            <a:r>
              <a:rPr lang="cs-CZ" dirty="0" smtClean="0"/>
              <a:t> EU27</a:t>
            </a:r>
            <a:endParaRPr lang="en-US" dirty="0"/>
          </a:p>
        </p:txBody>
      </p:sp>
      <p:sp>
        <p:nvSpPr>
          <p:cNvPr id="5" name="Google Shape;246;p17">
            <a:extLst>
              <a:ext uri="{FF2B5EF4-FFF2-40B4-BE49-F238E27FC236}">
                <a16:creationId xmlns:a16="http://schemas.microsoft.com/office/drawing/2014/main" id="{ADEDD385-036E-E487-3ED0-F41E488D7B79}"/>
              </a:ext>
            </a:extLst>
          </p:cNvPr>
          <p:cNvSpPr txBox="1"/>
          <p:nvPr/>
        </p:nvSpPr>
        <p:spPr>
          <a:xfrm>
            <a:off x="5642221" y="7482017"/>
            <a:ext cx="4262590" cy="289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Source: </a:t>
            </a:r>
            <a:r>
              <a:rPr lang="cs-CZ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2020-2025 </a:t>
            </a:r>
            <a:r>
              <a:rPr lang="cs-CZ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EIU </a:t>
            </a:r>
            <a:r>
              <a:rPr lang="cs-CZ" dirty="0" err="1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forecast</a:t>
            </a:r>
            <a:endParaRPr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aphicFrame>
        <p:nvGraphicFramePr>
          <p:cNvPr id="7" name="Graf 6"/>
          <p:cNvGraphicFramePr/>
          <p:nvPr>
            <p:extLst>
              <p:ext uri="{D42A27DB-BD31-4B8C-83A1-F6EECF244321}">
                <p14:modId xmlns:p14="http://schemas.microsoft.com/office/powerpoint/2010/main" val="4006631325"/>
              </p:ext>
            </p:extLst>
          </p:nvPr>
        </p:nvGraphicFramePr>
        <p:xfrm>
          <a:off x="354000" y="3619500"/>
          <a:ext cx="9906000" cy="365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2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6612600" y="1596407"/>
            <a:ext cx="3647400" cy="1573193"/>
          </a:xfrm>
        </p:spPr>
        <p:txBody>
          <a:bodyPr/>
          <a:lstStyle/>
          <a:p>
            <a:r>
              <a:rPr lang="en-US" sz="2000" dirty="0" err="1">
                <a:solidFill>
                  <a:srgbClr val="FF0000"/>
                </a:solidFill>
              </a:rPr>
              <a:t>Favourable</a:t>
            </a:r>
            <a:r>
              <a:rPr lang="en-US" sz="2000" dirty="0">
                <a:solidFill>
                  <a:srgbClr val="FF0000"/>
                </a:solidFill>
              </a:rPr>
              <a:t> Macroeconomic Stability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Score 100/100 according to </a:t>
            </a:r>
            <a:r>
              <a:rPr lang="cs-CZ" sz="1400" dirty="0" err="1" smtClean="0">
                <a:solidFill>
                  <a:srgbClr val="FF0000"/>
                </a:solidFill>
              </a:rPr>
              <a:t>the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WE Forum Global Competitiveness Index 2019 </a:t>
            </a:r>
          </a:p>
          <a:p>
            <a:endParaRPr lang="cs-CZ" sz="2000" dirty="0" smtClean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Favourable</a:t>
            </a:r>
            <a:r>
              <a:rPr lang="cs-CZ" dirty="0"/>
              <a:t> </a:t>
            </a:r>
            <a:r>
              <a:rPr lang="cs-CZ" dirty="0" err="1"/>
              <a:t>Macroeconomic</a:t>
            </a:r>
            <a:r>
              <a:rPr lang="cs-CZ" dirty="0"/>
              <a:t> Stability</a:t>
            </a:r>
          </a:p>
        </p:txBody>
      </p:sp>
      <p:sp>
        <p:nvSpPr>
          <p:cNvPr id="5" name="Google Shape;171;p15">
            <a:extLst>
              <a:ext uri="{FF2B5EF4-FFF2-40B4-BE49-F238E27FC236}">
                <a16:creationId xmlns:a16="http://schemas.microsoft.com/office/drawing/2014/main" id="{260A19C6-7EF9-358C-25DC-5A9568AA1C2D}"/>
              </a:ext>
            </a:extLst>
          </p:cNvPr>
          <p:cNvSpPr txBox="1"/>
          <p:nvPr/>
        </p:nvSpPr>
        <p:spPr>
          <a:xfrm>
            <a:off x="4140800" y="7560224"/>
            <a:ext cx="3298578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Sources</a:t>
            </a: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: EIU, </a:t>
            </a:r>
            <a:r>
              <a:rPr lang="cs-CZ" b="0" i="0" u="none" strike="noStrike" cap="none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2023-2025 </a:t>
            </a:r>
            <a:r>
              <a:rPr lang="cs-CZ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forecast</a:t>
            </a: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b="0" i="0" u="none" strike="noStrike" cap="none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EIU</a:t>
            </a:r>
            <a:br>
              <a:rPr lang="cs-CZ" b="0" i="0" u="none" strike="noStrike" cap="none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cs-CZ" b="0" i="0" u="none" strike="noStrike" cap="none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</a:t>
            </a:r>
            <a:r>
              <a:rPr lang="cs-CZ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05</a:t>
            </a:r>
            <a:r>
              <a:rPr lang="cs-CZ" b="0" i="0" u="none" strike="noStrike" cap="none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/2024)</a:t>
            </a:r>
            <a:endParaRPr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" name="Google Shape;170;p15"/>
          <p:cNvPicPr preferRelativeResize="0"/>
          <p:nvPr/>
        </p:nvPicPr>
        <p:blipFill rotWithShape="1">
          <a:blip r:embed="rId3">
            <a:alphaModFix/>
          </a:blip>
          <a:srcRect t="4339"/>
          <a:stretch/>
        </p:blipFill>
        <p:spPr>
          <a:xfrm>
            <a:off x="8539885" y="3328130"/>
            <a:ext cx="613446" cy="39749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72;p15"/>
          <p:cNvSpPr txBox="1"/>
          <p:nvPr/>
        </p:nvSpPr>
        <p:spPr>
          <a:xfrm>
            <a:off x="7819053" y="7560224"/>
            <a:ext cx="2668556" cy="485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7"/>
              <a:buFont typeface="Arial"/>
              <a:buNone/>
            </a:pP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Source: WE </a:t>
            </a:r>
            <a:r>
              <a:rPr lang="cs-CZ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Forum</a:t>
            </a: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b="0" i="0" u="none" strike="noStrike" cap="none" dirty="0" err="1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Global</a:t>
            </a:r>
            <a:r>
              <a:rPr lang="cs-CZ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b="0" i="0" u="none" strike="noStrike" cap="none" dirty="0" err="1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Competitiveness</a:t>
            </a:r>
            <a:r>
              <a:rPr lang="cs-CZ" b="0" i="0" u="none" strike="noStrike" cap="none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Index 2019</a:t>
            </a:r>
            <a:endParaRPr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" name="Zástupný symbol pro text 1"/>
          <p:cNvSpPr txBox="1">
            <a:spLocks/>
          </p:cNvSpPr>
          <p:nvPr/>
        </p:nvSpPr>
        <p:spPr>
          <a:xfrm>
            <a:off x="1328328" y="1596407"/>
            <a:ext cx="5072472" cy="1414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970000"/>
              </a:buClr>
              <a:buSzPts val="1800"/>
              <a:buFont typeface="Georgia"/>
              <a:buChar char="•"/>
              <a:defRPr sz="24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–"/>
              <a:defRPr sz="11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cs-CZ" sz="2000" dirty="0" err="1" smtClean="0">
                <a:solidFill>
                  <a:schemeClr val="tx1"/>
                </a:solidFill>
              </a:rPr>
              <a:t>Low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debt</a:t>
            </a:r>
            <a:r>
              <a:rPr lang="cs-CZ" sz="2000" dirty="0" smtClean="0">
                <a:solidFill>
                  <a:schemeClr val="tx1"/>
                </a:solidFill>
              </a:rPr>
              <a:t> to GDP ratio – 44,8 % (2023)</a:t>
            </a:r>
          </a:p>
          <a:p>
            <a:pPr lvl="1"/>
            <a:r>
              <a:rPr lang="cs-CZ" sz="1400" dirty="0">
                <a:solidFill>
                  <a:schemeClr val="tx1"/>
                </a:solidFill>
              </a:rPr>
              <a:t>9</a:t>
            </a:r>
            <a:r>
              <a:rPr lang="en-US" sz="1400" dirty="0" err="1" smtClean="0">
                <a:solidFill>
                  <a:schemeClr val="tx1"/>
                </a:solidFill>
              </a:rPr>
              <a:t>th</a:t>
            </a:r>
            <a:r>
              <a:rPr lang="en-US" sz="1400" dirty="0" smtClean="0">
                <a:solidFill>
                  <a:schemeClr val="tx1"/>
                </a:solidFill>
              </a:rPr>
              <a:t> lowest within the EU</a:t>
            </a:r>
            <a:endParaRPr lang="cs-CZ" sz="1400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cs-CZ" dirty="0">
              <a:solidFill>
                <a:schemeClr val="tx1"/>
              </a:solidFill>
            </a:endParaRPr>
          </a:p>
        </p:txBody>
      </p:sp>
      <p:graphicFrame>
        <p:nvGraphicFramePr>
          <p:cNvPr id="11" name="Graf 10"/>
          <p:cNvGraphicFramePr/>
          <p:nvPr>
            <p:extLst>
              <p:ext uri="{D42A27DB-BD31-4B8C-83A1-F6EECF244321}">
                <p14:modId xmlns:p14="http://schemas.microsoft.com/office/powerpoint/2010/main" val="2247479667"/>
              </p:ext>
            </p:extLst>
          </p:nvPr>
        </p:nvGraphicFramePr>
        <p:xfrm>
          <a:off x="285750" y="2466976"/>
          <a:ext cx="6734175" cy="5019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19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246909" y="5279923"/>
            <a:ext cx="8688174" cy="2439038"/>
          </a:xfrm>
        </p:spPr>
        <p:txBody>
          <a:bodyPr/>
          <a:lstStyle/>
          <a:p>
            <a:r>
              <a:rPr lang="cs-CZ" sz="1800" dirty="0" err="1" smtClean="0">
                <a:solidFill>
                  <a:schemeClr val="bg2"/>
                </a:solidFill>
              </a:rPr>
              <a:t>The</a:t>
            </a:r>
            <a:r>
              <a:rPr lang="cs-CZ" sz="1800" dirty="0" smtClean="0">
                <a:solidFill>
                  <a:schemeClr val="bg2"/>
                </a:solidFill>
              </a:rPr>
              <a:t> </a:t>
            </a:r>
            <a:r>
              <a:rPr lang="cs-CZ" sz="1800" dirty="0" err="1" smtClean="0">
                <a:solidFill>
                  <a:schemeClr val="bg2"/>
                </a:solidFill>
              </a:rPr>
              <a:t>same</a:t>
            </a:r>
            <a:r>
              <a:rPr lang="cs-CZ" sz="1800" dirty="0" smtClean="0">
                <a:solidFill>
                  <a:schemeClr val="bg2"/>
                </a:solidFill>
              </a:rPr>
              <a:t> positive trend in </a:t>
            </a:r>
            <a:r>
              <a:rPr lang="en-US" sz="1800" dirty="0" smtClean="0">
                <a:solidFill>
                  <a:schemeClr val="bg2"/>
                </a:solidFill>
              </a:rPr>
              <a:t>GDP </a:t>
            </a:r>
            <a:r>
              <a:rPr lang="cs-CZ" sz="1800" dirty="0" smtClean="0">
                <a:solidFill>
                  <a:schemeClr val="bg2"/>
                </a:solidFill>
              </a:rPr>
              <a:t>per </a:t>
            </a:r>
            <a:r>
              <a:rPr lang="cs-CZ" sz="1800" dirty="0" err="1" smtClean="0">
                <a:solidFill>
                  <a:schemeClr val="bg2"/>
                </a:solidFill>
              </a:rPr>
              <a:t>head</a:t>
            </a:r>
            <a:r>
              <a:rPr lang="cs-CZ" sz="1800" dirty="0" smtClean="0">
                <a:solidFill>
                  <a:schemeClr val="bg2"/>
                </a:solidFill>
              </a:rPr>
              <a:t> (PPP) </a:t>
            </a:r>
            <a:r>
              <a:rPr lang="en-US" sz="1800" dirty="0" smtClean="0">
                <a:solidFill>
                  <a:schemeClr val="bg2"/>
                </a:solidFill>
              </a:rPr>
              <a:t>growth </a:t>
            </a:r>
            <a:r>
              <a:rPr lang="cs-CZ" sz="1800" dirty="0" smtClean="0">
                <a:solidFill>
                  <a:schemeClr val="bg2"/>
                </a:solidFill>
              </a:rPr>
              <a:t>as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cs-CZ" sz="1800" dirty="0" smtClean="0">
                <a:solidFill>
                  <a:schemeClr val="bg2"/>
                </a:solidFill>
              </a:rPr>
              <a:t>EU27</a:t>
            </a:r>
            <a:endParaRPr lang="en-US" sz="1800" dirty="0">
              <a:solidFill>
                <a:schemeClr val="bg2"/>
              </a:solidFill>
            </a:endParaRPr>
          </a:p>
          <a:p>
            <a:endParaRPr lang="cs-CZ" sz="1800" dirty="0">
              <a:solidFill>
                <a:schemeClr val="bg2"/>
              </a:solidFill>
            </a:endParaRPr>
          </a:p>
          <a:p>
            <a:r>
              <a:rPr lang="en-US" sz="1800" dirty="0" smtClean="0">
                <a:solidFill>
                  <a:schemeClr val="bg2"/>
                </a:solidFill>
              </a:rPr>
              <a:t>GDP decrease</a:t>
            </a:r>
            <a:r>
              <a:rPr lang="cs-CZ" sz="1800" dirty="0" smtClean="0">
                <a:solidFill>
                  <a:schemeClr val="bg2"/>
                </a:solidFill>
              </a:rPr>
              <a:t> </a:t>
            </a:r>
            <a:r>
              <a:rPr lang="cs-CZ" sz="1800" dirty="0" err="1" smtClean="0">
                <a:solidFill>
                  <a:schemeClr val="bg2"/>
                </a:solidFill>
              </a:rPr>
              <a:t>is</a:t>
            </a:r>
            <a:r>
              <a:rPr lang="cs-CZ" sz="1800" dirty="0" smtClean="0">
                <a:solidFill>
                  <a:schemeClr val="bg2"/>
                </a:solidFill>
              </a:rPr>
              <a:t> on par </a:t>
            </a:r>
            <a:r>
              <a:rPr lang="cs-CZ" sz="1800" dirty="0" err="1" smtClean="0">
                <a:solidFill>
                  <a:schemeClr val="bg2"/>
                </a:solidFill>
              </a:rPr>
              <a:t>with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cs-CZ" sz="1800" dirty="0" err="1" smtClean="0">
                <a:solidFill>
                  <a:schemeClr val="bg2"/>
                </a:solidFill>
              </a:rPr>
              <a:t>the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>
                <a:solidFill>
                  <a:schemeClr val="bg2"/>
                </a:solidFill>
              </a:rPr>
              <a:t>EU27 </a:t>
            </a:r>
            <a:r>
              <a:rPr lang="en-US" sz="1800" dirty="0" smtClean="0">
                <a:solidFill>
                  <a:schemeClr val="bg2"/>
                </a:solidFill>
              </a:rPr>
              <a:t>average</a:t>
            </a:r>
            <a:r>
              <a:rPr lang="cs-CZ" sz="1800" dirty="0" smtClean="0">
                <a:solidFill>
                  <a:schemeClr val="bg2"/>
                </a:solidFill>
              </a:rPr>
              <a:t>, </a:t>
            </a:r>
            <a:r>
              <a:rPr lang="cs-CZ" sz="1800" dirty="0" err="1" smtClean="0">
                <a:solidFill>
                  <a:schemeClr val="bg2"/>
                </a:solidFill>
              </a:rPr>
              <a:t>mainly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cs-CZ" sz="1800" dirty="0" err="1" smtClean="0">
                <a:solidFill>
                  <a:schemeClr val="bg2"/>
                </a:solidFill>
              </a:rPr>
              <a:t>caused</a:t>
            </a:r>
            <a:r>
              <a:rPr lang="cs-CZ" sz="1800" dirty="0" smtClean="0">
                <a:solidFill>
                  <a:schemeClr val="bg2"/>
                </a:solidFill>
              </a:rPr>
              <a:t> by </a:t>
            </a:r>
            <a:r>
              <a:rPr lang="cs-CZ" sz="1800" dirty="0" err="1" smtClean="0">
                <a:solidFill>
                  <a:schemeClr val="bg2"/>
                </a:solidFill>
              </a:rPr>
              <a:t>the</a:t>
            </a:r>
            <a:r>
              <a:rPr lang="cs-CZ" sz="1800" dirty="0" smtClean="0">
                <a:solidFill>
                  <a:schemeClr val="bg2"/>
                </a:solidFill>
              </a:rPr>
              <a:t> </a:t>
            </a:r>
            <a:r>
              <a:rPr lang="cs-CZ" sz="1800" dirty="0" err="1">
                <a:solidFill>
                  <a:schemeClr val="bg2"/>
                </a:solidFill>
              </a:rPr>
              <a:t>R</a:t>
            </a:r>
            <a:r>
              <a:rPr lang="cs-CZ" sz="1800" dirty="0" err="1" smtClean="0">
                <a:solidFill>
                  <a:schemeClr val="bg2"/>
                </a:solidFill>
              </a:rPr>
              <a:t>ussian</a:t>
            </a:r>
            <a:r>
              <a:rPr lang="cs-CZ" sz="1800" dirty="0" smtClean="0">
                <a:solidFill>
                  <a:schemeClr val="bg2"/>
                </a:solidFill>
              </a:rPr>
              <a:t> </a:t>
            </a:r>
            <a:r>
              <a:rPr lang="cs-CZ" sz="1800" dirty="0" err="1" smtClean="0">
                <a:solidFill>
                  <a:schemeClr val="bg2"/>
                </a:solidFill>
              </a:rPr>
              <a:t>agression</a:t>
            </a:r>
            <a:r>
              <a:rPr lang="cs-CZ" sz="1800" dirty="0" smtClean="0">
                <a:solidFill>
                  <a:schemeClr val="bg2"/>
                </a:solidFill>
              </a:rPr>
              <a:t> in </a:t>
            </a:r>
            <a:r>
              <a:rPr lang="cs-CZ" sz="1800" dirty="0" err="1" smtClean="0">
                <a:solidFill>
                  <a:schemeClr val="bg2"/>
                </a:solidFill>
              </a:rPr>
              <a:t>Ukraine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Favourable</a:t>
            </a:r>
            <a:r>
              <a:rPr lang="cs-CZ" dirty="0"/>
              <a:t> </a:t>
            </a:r>
            <a:r>
              <a:rPr lang="cs-CZ" dirty="0" err="1"/>
              <a:t>Macroeconomic</a:t>
            </a:r>
            <a:r>
              <a:rPr lang="cs-CZ" dirty="0"/>
              <a:t> </a:t>
            </a:r>
            <a:r>
              <a:rPr lang="cs-CZ" dirty="0" smtClean="0"/>
              <a:t>Stability - </a:t>
            </a:r>
            <a:r>
              <a:rPr lang="cs-CZ" dirty="0" err="1" smtClean="0"/>
              <a:t>Czechia</a:t>
            </a:r>
            <a:endParaRPr lang="cs-CZ" dirty="0"/>
          </a:p>
        </p:txBody>
      </p:sp>
      <p:pic>
        <p:nvPicPr>
          <p:cNvPr id="4" name="Google Shape;152;p13" descr="Statistiky, Šipky, Trend, Ekonomika, Kreslení, Obchodní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11491" y="354712"/>
            <a:ext cx="1306544" cy="9052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282896"/>
              </p:ext>
            </p:extLst>
          </p:nvPr>
        </p:nvGraphicFramePr>
        <p:xfrm>
          <a:off x="1150600" y="1643453"/>
          <a:ext cx="8784478" cy="3295965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126679">
                  <a:extLst>
                    <a:ext uri="{9D8B030D-6E8A-4147-A177-3AD203B41FA5}">
                      <a16:colId xmlns:a16="http://schemas.microsoft.com/office/drawing/2014/main" val="2272819180"/>
                    </a:ext>
                  </a:extLst>
                </a:gridCol>
                <a:gridCol w="794077">
                  <a:extLst>
                    <a:ext uri="{9D8B030D-6E8A-4147-A177-3AD203B41FA5}">
                      <a16:colId xmlns:a16="http://schemas.microsoft.com/office/drawing/2014/main" val="2418134972"/>
                    </a:ext>
                  </a:extLst>
                </a:gridCol>
                <a:gridCol w="794077">
                  <a:extLst>
                    <a:ext uri="{9D8B030D-6E8A-4147-A177-3AD203B41FA5}">
                      <a16:colId xmlns:a16="http://schemas.microsoft.com/office/drawing/2014/main" val="915941627"/>
                    </a:ext>
                  </a:extLst>
                </a:gridCol>
                <a:gridCol w="794077">
                  <a:extLst>
                    <a:ext uri="{9D8B030D-6E8A-4147-A177-3AD203B41FA5}">
                      <a16:colId xmlns:a16="http://schemas.microsoft.com/office/drawing/2014/main" val="1179835440"/>
                    </a:ext>
                  </a:extLst>
                </a:gridCol>
                <a:gridCol w="843707">
                  <a:extLst>
                    <a:ext uri="{9D8B030D-6E8A-4147-A177-3AD203B41FA5}">
                      <a16:colId xmlns:a16="http://schemas.microsoft.com/office/drawing/2014/main" val="2901607764"/>
                    </a:ext>
                  </a:extLst>
                </a:gridCol>
                <a:gridCol w="843707">
                  <a:extLst>
                    <a:ext uri="{9D8B030D-6E8A-4147-A177-3AD203B41FA5}">
                      <a16:colId xmlns:a16="http://schemas.microsoft.com/office/drawing/2014/main" val="3725618150"/>
                    </a:ext>
                  </a:extLst>
                </a:gridCol>
                <a:gridCol w="794077">
                  <a:extLst>
                    <a:ext uri="{9D8B030D-6E8A-4147-A177-3AD203B41FA5}">
                      <a16:colId xmlns:a16="http://schemas.microsoft.com/office/drawing/2014/main" val="64465705"/>
                    </a:ext>
                  </a:extLst>
                </a:gridCol>
                <a:gridCol w="794077">
                  <a:extLst>
                    <a:ext uri="{9D8B030D-6E8A-4147-A177-3AD203B41FA5}">
                      <a16:colId xmlns:a16="http://schemas.microsoft.com/office/drawing/2014/main" val="4246580472"/>
                    </a:ext>
                  </a:extLst>
                </a:gridCol>
              </a:tblGrid>
              <a:tr h="46031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  <a:latin typeface="Georgia" panose="02040502050405020303" pitchFamily="18" charset="0"/>
                        </a:rPr>
                        <a:t>Macroeconomic</a:t>
                      </a:r>
                      <a:r>
                        <a:rPr lang="cs-CZ" sz="1600" u="none" strike="noStrike" dirty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cs-CZ" sz="1600" u="none" strike="noStrike" dirty="0" err="1">
                          <a:effectLst/>
                          <a:latin typeface="Georgia" panose="02040502050405020303" pitchFamily="18" charset="0"/>
                        </a:rPr>
                        <a:t>Indicators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  <a:latin typeface="Georgia" panose="02040502050405020303" pitchFamily="18" charset="0"/>
                        </a:rPr>
                        <a:t>2019</a:t>
                      </a:r>
                      <a:endParaRPr lang="cs-CZ" sz="1600" b="1" i="0" u="none" strike="noStrike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  <a:latin typeface="Georgia" panose="02040502050405020303" pitchFamily="18" charset="0"/>
                        </a:rPr>
                        <a:t>2020</a:t>
                      </a:r>
                      <a:endParaRPr lang="cs-CZ" sz="1600" b="1" i="0" u="none" strike="noStrike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Georgia" panose="02040502050405020303" pitchFamily="18" charset="0"/>
                        </a:rPr>
                        <a:t>2021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Georgia" panose="02040502050405020303" pitchFamily="18" charset="0"/>
                        </a:rPr>
                        <a:t>2022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smtClean="0">
                          <a:effectLst/>
                          <a:latin typeface="Georgia" panose="02040502050405020303" pitchFamily="18" charset="0"/>
                        </a:rPr>
                        <a:t>2023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smtClean="0">
                          <a:effectLst/>
                          <a:latin typeface="Georgia" panose="02040502050405020303" pitchFamily="18" charset="0"/>
                        </a:rPr>
                        <a:t>2024*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2025*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1334887"/>
                  </a:ext>
                </a:extLst>
              </a:tr>
              <a:tr h="46031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Georgia" panose="02040502050405020303" pitchFamily="18" charset="0"/>
                        </a:rPr>
                        <a:t>GDP </a:t>
                      </a:r>
                      <a:r>
                        <a:rPr lang="cs-CZ" sz="1600" u="none" strike="noStrike" dirty="0" err="1">
                          <a:effectLst/>
                          <a:latin typeface="Georgia" panose="02040502050405020303" pitchFamily="18" charset="0"/>
                        </a:rPr>
                        <a:t>growth</a:t>
                      </a:r>
                      <a:r>
                        <a:rPr lang="cs-CZ" sz="1600" u="none" strike="noStrike" dirty="0"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cs-CZ" sz="1600" u="none" strike="noStrike" dirty="0" smtClean="0">
                          <a:effectLst/>
                          <a:latin typeface="Georgia" panose="02040502050405020303" pitchFamily="18" charset="0"/>
                        </a:rPr>
                        <a:t>(</a:t>
                      </a:r>
                      <a:r>
                        <a:rPr lang="cs-CZ" sz="16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  <a:sym typeface="Arial"/>
                        </a:rPr>
                        <a:t>per </a:t>
                      </a:r>
                      <a:r>
                        <a:rPr lang="cs-CZ" sz="1600" b="1" i="0" u="none" strike="noStrike" cap="none" dirty="0" err="1" smtClean="0">
                          <a:solidFill>
                            <a:schemeClr val="lt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  <a:sym typeface="Arial"/>
                        </a:rPr>
                        <a:t>head</a:t>
                      </a:r>
                      <a:r>
                        <a:rPr lang="cs-CZ" sz="16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  <a:sym typeface="Arial"/>
                        </a:rPr>
                        <a:t> % </a:t>
                      </a:r>
                      <a:r>
                        <a:rPr lang="cs-CZ" sz="1600" b="1" i="0" u="none" strike="noStrike" cap="none" dirty="0" err="1" smtClean="0">
                          <a:solidFill>
                            <a:schemeClr val="lt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  <a:sym typeface="Arial"/>
                        </a:rPr>
                        <a:t>pa</a:t>
                      </a:r>
                      <a:r>
                        <a:rPr lang="cs-CZ" sz="1600" u="none" strike="noStrike" dirty="0" smtClean="0">
                          <a:effectLst/>
                          <a:latin typeface="Georgia" panose="02040502050405020303" pitchFamily="18" charset="0"/>
                        </a:rPr>
                        <a:t>)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2,9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-</a:t>
                      </a:r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5,5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3,7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2,5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-</a:t>
                      </a:r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0,2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1,1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2,7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2361959"/>
                  </a:ext>
                </a:extLst>
              </a:tr>
              <a:tr h="4603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Georgia" panose="02040502050405020303" pitchFamily="18" charset="0"/>
                        </a:rPr>
                        <a:t>GDP per </a:t>
                      </a:r>
                      <a:r>
                        <a:rPr lang="en-US" sz="1600" u="none" strike="noStrike" dirty="0" smtClean="0">
                          <a:effectLst/>
                          <a:latin typeface="Georgia" panose="02040502050405020303" pitchFamily="18" charset="0"/>
                        </a:rPr>
                        <a:t>head </a:t>
                      </a:r>
                      <a:r>
                        <a:rPr lang="en-US" sz="1600" u="none" strike="noStrike" dirty="0">
                          <a:effectLst/>
                          <a:latin typeface="Georgia" panose="02040502050405020303" pitchFamily="18" charset="0"/>
                        </a:rPr>
                        <a:t>(US$, PPP)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45454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44631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48381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52567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54356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56400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59060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5596643"/>
                  </a:ext>
                </a:extLst>
              </a:tr>
              <a:tr h="46031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  <a:latin typeface="Georgia" panose="02040502050405020303" pitchFamily="18" charset="0"/>
                        </a:rPr>
                        <a:t>Inflation</a:t>
                      </a:r>
                      <a:r>
                        <a:rPr lang="cs-CZ" sz="1600" u="none" strike="noStrike" dirty="0">
                          <a:effectLst/>
                          <a:latin typeface="Georgia" panose="02040502050405020303" pitchFamily="18" charset="0"/>
                        </a:rPr>
                        <a:t> (%)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2,8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3,2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3,8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15,1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10,6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2,1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2,8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8646497"/>
                  </a:ext>
                </a:extLst>
              </a:tr>
              <a:tr h="46031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  <a:latin typeface="Georgia" panose="02040502050405020303" pitchFamily="18" charset="0"/>
                        </a:rPr>
                        <a:t>Unemployment (%)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2,6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2,8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2,2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2,6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2,7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2,8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8304948"/>
                  </a:ext>
                </a:extLst>
              </a:tr>
              <a:tr h="46031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  <a:latin typeface="Georgia" panose="02040502050405020303" pitchFamily="18" charset="0"/>
                        </a:rPr>
                        <a:t>Current-account</a:t>
                      </a:r>
                      <a:r>
                        <a:rPr lang="cs-CZ" sz="1600" u="none" strike="noStrike" dirty="0">
                          <a:effectLst/>
                          <a:latin typeface="Georgia" panose="02040502050405020303" pitchFamily="18" charset="0"/>
                        </a:rPr>
                        <a:t> balance (% </a:t>
                      </a:r>
                      <a:r>
                        <a:rPr lang="cs-CZ" sz="1600" u="none" strike="noStrike" dirty="0" err="1">
                          <a:effectLst/>
                          <a:latin typeface="Georgia" panose="02040502050405020303" pitchFamily="18" charset="0"/>
                        </a:rPr>
                        <a:t>of</a:t>
                      </a:r>
                      <a:r>
                        <a:rPr lang="cs-CZ" sz="1600" u="none" strike="noStrike" dirty="0">
                          <a:effectLst/>
                          <a:latin typeface="Georgia" panose="02040502050405020303" pitchFamily="18" charset="0"/>
                        </a:rPr>
                        <a:t> GDP)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0,3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-</a:t>
                      </a:r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2,7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-</a:t>
                      </a:r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5,9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0,4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-</a:t>
                      </a:r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0,5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-</a:t>
                      </a:r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0,5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788847"/>
                  </a:ext>
                </a:extLst>
              </a:tr>
              <a:tr h="4603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Georgia" panose="02040502050405020303" pitchFamily="18" charset="0"/>
                        </a:rPr>
                        <a:t>Exports of goods &amp; services (% growth)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1,3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-</a:t>
                      </a:r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6,3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6,9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5,9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2,1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3,6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i="0" u="none" strike="noStrike" dirty="0" smtClean="0">
                          <a:solidFill>
                            <a:srgbClr val="121212"/>
                          </a:solidFill>
                          <a:effectLst/>
                          <a:latin typeface="Georgia" panose="02040502050405020303" pitchFamily="18" charset="0"/>
                        </a:rPr>
                        <a:t>4,2</a:t>
                      </a:r>
                      <a:endParaRPr lang="cs-CZ" sz="1600" b="0" i="0" u="none" strike="noStrike" dirty="0">
                        <a:solidFill>
                          <a:srgbClr val="121212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529812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E0E5C386-798C-48D6-937D-E7A7F2135ED4}"/>
              </a:ext>
            </a:extLst>
          </p:cNvPr>
          <p:cNvSpPr txBox="1"/>
          <p:nvPr/>
        </p:nvSpPr>
        <p:spPr>
          <a:xfrm>
            <a:off x="6865749" y="4947128"/>
            <a:ext cx="353703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Georgia"/>
                <a:cs typeface="Arial"/>
              </a:rPr>
              <a:t>Source: </a:t>
            </a:r>
            <a:r>
              <a:rPr lang="cs-CZ" dirty="0" smtClean="0">
                <a:latin typeface="Georgia"/>
                <a:cs typeface="Arial"/>
              </a:rPr>
              <a:t>EIU, 2024,2025* </a:t>
            </a:r>
            <a:r>
              <a:rPr lang="cs-CZ" dirty="0" err="1" smtClean="0">
                <a:latin typeface="Georgia"/>
                <a:cs typeface="Arial"/>
              </a:rPr>
              <a:t>forecast</a:t>
            </a:r>
            <a:r>
              <a:rPr lang="cs-CZ" dirty="0" smtClean="0">
                <a:latin typeface="Georgia"/>
                <a:cs typeface="Arial"/>
              </a:rPr>
              <a:t> (</a:t>
            </a:r>
            <a:r>
              <a:rPr lang="cs-CZ" dirty="0" smtClean="0">
                <a:latin typeface="Georgia"/>
              </a:rPr>
              <a:t>05</a:t>
            </a:r>
            <a:r>
              <a:rPr lang="cs-CZ" dirty="0" smtClean="0">
                <a:latin typeface="Georgia"/>
                <a:cs typeface="Arial"/>
              </a:rPr>
              <a:t>/2024)</a:t>
            </a:r>
            <a:endParaRPr lang="cs-CZ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3237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CAF0AE-D90C-1BA6-E554-F5D740CD6DF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tx1"/>
                </a:solidFill>
              </a:rPr>
              <a:t>Origin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of</a:t>
            </a:r>
            <a:r>
              <a:rPr lang="cs-CZ" dirty="0" smtClean="0">
                <a:solidFill>
                  <a:schemeClr val="tx1"/>
                </a:solidFill>
              </a:rPr>
              <a:t> GDP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7D3DFA5-D3E2-82B8-07C4-84D01CA6FEC7}"/>
              </a:ext>
            </a:extLst>
          </p:cNvPr>
          <p:cNvSpPr txBox="1"/>
          <p:nvPr/>
        </p:nvSpPr>
        <p:spPr>
          <a:xfrm>
            <a:off x="8177644" y="7311870"/>
            <a:ext cx="2082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Source: </a:t>
            </a:r>
            <a:r>
              <a:rPr lang="cs-CZ" dirty="0" smtClean="0">
                <a:latin typeface="Georgia" panose="02040502050405020303" pitchFamily="18" charset="0"/>
              </a:rPr>
              <a:t>EIU, 05/2024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14825" y="1854200"/>
            <a:ext cx="9048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aphicFrame>
        <p:nvGraphicFramePr>
          <p:cNvPr id="7" name="Graf 6"/>
          <p:cNvGraphicFramePr/>
          <p:nvPr>
            <p:extLst>
              <p:ext uri="{D42A27DB-BD31-4B8C-83A1-F6EECF244321}">
                <p14:modId xmlns:p14="http://schemas.microsoft.com/office/powerpoint/2010/main" val="2807840551"/>
              </p:ext>
            </p:extLst>
          </p:nvPr>
        </p:nvGraphicFramePr>
        <p:xfrm>
          <a:off x="908918" y="1581150"/>
          <a:ext cx="9351082" cy="573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830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80471" y="3342497"/>
            <a:ext cx="8530871" cy="1883800"/>
          </a:xfrm>
        </p:spPr>
        <p:txBody>
          <a:bodyPr/>
          <a:lstStyle/>
          <a:p>
            <a:pPr algn="ctr"/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Trade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9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err="1"/>
              <a:t>Czechia</a:t>
            </a:r>
            <a:r>
              <a:rPr lang="en-US" dirty="0"/>
              <a:t> </a:t>
            </a:r>
            <a:r>
              <a:rPr lang="en-US" dirty="0" smtClean="0"/>
              <a:t>ranked as </a:t>
            </a:r>
            <a:r>
              <a:rPr lang="cs-CZ" dirty="0" err="1" smtClean="0"/>
              <a:t>the</a:t>
            </a:r>
            <a:r>
              <a:rPr lang="cs-CZ" dirty="0" smtClean="0"/>
              <a:t> 31</a:t>
            </a:r>
            <a:r>
              <a:rPr lang="en-US" dirty="0" err="1" smtClean="0"/>
              <a:t>th</a:t>
            </a:r>
            <a:r>
              <a:rPr lang="en-US" dirty="0" smtClean="0"/>
              <a:t> largest exporter and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en-US" dirty="0" smtClean="0"/>
              <a:t> 2</a:t>
            </a:r>
            <a:r>
              <a:rPr lang="cs-CZ" dirty="0" smtClean="0"/>
              <a:t>9</a:t>
            </a:r>
            <a:r>
              <a:rPr lang="en-US" dirty="0" err="1" smtClean="0"/>
              <a:t>th</a:t>
            </a:r>
            <a:r>
              <a:rPr lang="en-US" dirty="0" smtClean="0"/>
              <a:t> largest</a:t>
            </a:r>
            <a:r>
              <a:rPr lang="cs-CZ" dirty="0" smtClean="0"/>
              <a:t> </a:t>
            </a:r>
            <a:r>
              <a:rPr lang="en-US" dirty="0" smtClean="0"/>
              <a:t>importer worldwide</a:t>
            </a:r>
            <a:endParaRPr lang="en-US" dirty="0"/>
          </a:p>
        </p:txBody>
      </p:sp>
      <p:sp>
        <p:nvSpPr>
          <p:cNvPr id="6" name="Google Shape;223;p21"/>
          <p:cNvSpPr txBox="1"/>
          <p:nvPr/>
        </p:nvSpPr>
        <p:spPr>
          <a:xfrm>
            <a:off x="5800266" y="7612283"/>
            <a:ext cx="4317725" cy="31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Source: WTO, </a:t>
            </a:r>
            <a:r>
              <a:rPr lang="cs-CZ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World</a:t>
            </a:r>
            <a:r>
              <a:rPr lang="cs-CZ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cs-CZ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Trade</a:t>
            </a:r>
            <a:r>
              <a:rPr lang="cs-CZ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cs-CZ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Statistical</a:t>
            </a:r>
            <a:r>
              <a:rPr lang="cs-CZ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cs-CZ" b="0" i="0" u="none" strike="noStrike" cap="none" dirty="0" err="1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Review</a:t>
            </a:r>
            <a:r>
              <a:rPr lang="cs-CZ" b="0" i="0" u="none" strike="noStrike" cap="none" dirty="0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cs-CZ" b="0" i="0" u="none" strike="noStrike" cap="none" dirty="0" smtClean="0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2023</a:t>
            </a:r>
            <a:endParaRPr b="0" i="0" u="none" strike="noStrike" cap="none" dirty="0">
              <a:solidFill>
                <a:srgbClr val="000000"/>
              </a:solidFill>
              <a:latin typeface="Georgia" panose="02040502050405020303" pitchFamily="18" charset="0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35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225738" y="1504265"/>
            <a:ext cx="5987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Georgia" panose="02040502050405020303" pitchFamily="18" charset="0"/>
              </a:rPr>
              <a:t>Leading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Exporters</a:t>
            </a:r>
            <a:r>
              <a:rPr lang="cs-CZ" dirty="0" smtClean="0">
                <a:latin typeface="Georgia" panose="02040502050405020303" pitchFamily="18" charset="0"/>
              </a:rPr>
              <a:t> and </a:t>
            </a:r>
            <a:r>
              <a:rPr lang="cs-CZ" dirty="0" err="1" smtClean="0">
                <a:latin typeface="Georgia" panose="02040502050405020303" pitchFamily="18" charset="0"/>
              </a:rPr>
              <a:t>Importers</a:t>
            </a:r>
            <a:r>
              <a:rPr lang="cs-CZ" dirty="0" smtClean="0">
                <a:latin typeface="Georgia" panose="02040502050405020303" pitchFamily="18" charset="0"/>
              </a:rPr>
              <a:t> in </a:t>
            </a:r>
            <a:r>
              <a:rPr lang="cs-CZ" dirty="0" err="1" smtClean="0">
                <a:latin typeface="Georgia" panose="02040502050405020303" pitchFamily="18" charset="0"/>
              </a:rPr>
              <a:t>world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merchandise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trade</a:t>
            </a:r>
            <a:r>
              <a:rPr lang="cs-CZ" dirty="0" smtClean="0">
                <a:latin typeface="Georgia" panose="02040502050405020303" pitchFamily="18" charset="0"/>
              </a:rPr>
              <a:t>, 2022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10" name="Šipka doprava 9"/>
          <p:cNvSpPr/>
          <p:nvPr/>
        </p:nvSpPr>
        <p:spPr>
          <a:xfrm>
            <a:off x="1185891" y="6589600"/>
            <a:ext cx="434109" cy="129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5583211" y="6322056"/>
            <a:ext cx="434109" cy="129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778" y="1812042"/>
            <a:ext cx="3048000" cy="54102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054" y="1831092"/>
            <a:ext cx="30003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9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14590" y="3342497"/>
            <a:ext cx="8462632" cy="1883800"/>
          </a:xfrm>
        </p:spPr>
        <p:txBody>
          <a:bodyPr/>
          <a:lstStyle/>
          <a:p>
            <a:pPr algn="ctr"/>
            <a:r>
              <a:rPr lang="en-US" dirty="0"/>
              <a:t>Location in the Heart of the Europe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327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Growing </a:t>
            </a:r>
            <a:r>
              <a:rPr lang="en-US" sz="2000" b="1" dirty="0">
                <a:solidFill>
                  <a:schemeClr val="tx1"/>
                </a:solidFill>
              </a:rPr>
              <a:t>exports of goods &amp; services in </a:t>
            </a:r>
            <a:r>
              <a:rPr lang="cs-CZ" sz="2000" b="1" dirty="0" err="1" smtClean="0">
                <a:solidFill>
                  <a:schemeClr val="tx1"/>
                </a:solidFill>
              </a:rPr>
              <a:t>the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long </a:t>
            </a:r>
            <a:r>
              <a:rPr lang="en-US" sz="2000" b="1" dirty="0">
                <a:solidFill>
                  <a:schemeClr val="tx1"/>
                </a:solidFill>
              </a:rPr>
              <a:t>term</a:t>
            </a:r>
            <a:endParaRPr lang="cs-CZ" sz="2000" b="1" dirty="0">
              <a:solidFill>
                <a:schemeClr val="tx1"/>
              </a:solidFill>
            </a:endParaRPr>
          </a:p>
          <a:p>
            <a:pPr lvl="1"/>
            <a:r>
              <a:rPr lang="cs-CZ" sz="1400" dirty="0" err="1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The</a:t>
            </a:r>
            <a:r>
              <a:rPr lang="cs-CZ" sz="1400" dirty="0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 c</a:t>
            </a:r>
            <a:r>
              <a:rPr lang="en-US" sz="1400" dirty="0" err="1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ontribution</a:t>
            </a:r>
            <a:r>
              <a:rPr lang="en-US" sz="1400" dirty="0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 </a:t>
            </a:r>
            <a:r>
              <a:rPr lang="en-US" sz="1400" dirty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of</a:t>
            </a:r>
            <a:r>
              <a:rPr lang="en-US" sz="1400" dirty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 </a:t>
            </a:r>
            <a:r>
              <a:rPr lang="en-US" sz="1400" dirty="0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exports</a:t>
            </a:r>
            <a:r>
              <a:rPr lang="cs-CZ" sz="1400" dirty="0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 </a:t>
            </a:r>
            <a:r>
              <a:rPr lang="cs-CZ" sz="1400" dirty="0" err="1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equals</a:t>
            </a:r>
            <a:r>
              <a:rPr lang="en-US" sz="1400" dirty="0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 </a:t>
            </a:r>
            <a:r>
              <a:rPr lang="en-US" sz="1400" dirty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to </a:t>
            </a:r>
            <a:r>
              <a:rPr lang="en-US" sz="1400" dirty="0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4"/>
                  </a:ext>
                </a:extLst>
              </a:rPr>
              <a:t>80</a:t>
            </a:r>
            <a:r>
              <a:rPr lang="en-US" sz="1400" dirty="0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5"/>
                  </a:ext>
                </a:extLst>
              </a:rPr>
              <a:t>%</a:t>
            </a:r>
            <a:r>
              <a:rPr lang="cs-CZ" sz="1400" dirty="0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5"/>
                  </a:ext>
                </a:extLst>
              </a:rPr>
              <a:t> </a:t>
            </a:r>
            <a:r>
              <a:rPr lang="cs-CZ" sz="1400" dirty="0" err="1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5"/>
                  </a:ext>
                </a:extLst>
              </a:rPr>
              <a:t>of</a:t>
            </a:r>
            <a:r>
              <a:rPr lang="cs-CZ" sz="1400" dirty="0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5"/>
                  </a:ext>
                </a:extLst>
              </a:rPr>
              <a:t> </a:t>
            </a:r>
            <a:r>
              <a:rPr lang="cs-CZ" sz="1400" dirty="0" err="1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5"/>
                  </a:ext>
                </a:extLst>
              </a:rPr>
              <a:t>the</a:t>
            </a:r>
            <a:r>
              <a:rPr lang="cs-CZ" sz="1400" dirty="0" smtClean="0"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5"/>
                  </a:ext>
                </a:extLst>
              </a:rPr>
              <a:t> </a:t>
            </a:r>
            <a:r>
              <a:rPr lang="en-US" sz="1400" dirty="0" smtClean="0"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3"/>
                  </a:ext>
                </a:extLst>
              </a:rPr>
              <a:t>GDP</a:t>
            </a:r>
            <a:endParaRPr lang="cs-CZ" sz="1400" dirty="0"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5"/>
                </a:ext>
              </a:extLst>
            </a:endParaRP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The most important export partners: </a:t>
            </a:r>
            <a:r>
              <a:rPr lang="en-US" sz="2000" b="1" dirty="0">
                <a:solidFill>
                  <a:schemeClr val="tx1"/>
                </a:solidFill>
              </a:rPr>
              <a:t>Germany, Slovakia, Poland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 most important import partners: </a:t>
            </a:r>
            <a:r>
              <a:rPr lang="en-US" sz="2000" b="1" dirty="0">
                <a:solidFill>
                  <a:schemeClr val="tx1"/>
                </a:solidFill>
              </a:rPr>
              <a:t>Germany, Poland, </a:t>
            </a:r>
            <a:r>
              <a:rPr lang="en-US" sz="2000" b="1" dirty="0" smtClean="0">
                <a:solidFill>
                  <a:schemeClr val="tx1"/>
                </a:solidFill>
              </a:rPr>
              <a:t>China</a:t>
            </a:r>
            <a:endParaRPr lang="cs-CZ" sz="2000" b="1" dirty="0" smtClean="0">
              <a:solidFill>
                <a:schemeClr val="tx1"/>
              </a:solidFill>
            </a:endParaRP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Strong </a:t>
            </a:r>
            <a:r>
              <a:rPr lang="en-US" sz="2000" b="1" dirty="0">
                <a:solidFill>
                  <a:schemeClr val="tx1"/>
                </a:solidFill>
              </a:rPr>
              <a:t>connection to the EU27 internal market</a:t>
            </a:r>
            <a:endParaRPr lang="cs-CZ" sz="2000" b="1" dirty="0">
              <a:solidFill>
                <a:schemeClr val="tx1"/>
              </a:solidFill>
            </a:endParaRPr>
          </a:p>
          <a:p>
            <a:pPr lvl="1"/>
            <a:r>
              <a:rPr lang="cs-CZ" sz="1400" dirty="0" smtClean="0">
                <a:solidFill>
                  <a:schemeClr val="tx1"/>
                </a:solidFill>
              </a:rPr>
              <a:t>80%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all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exports</a:t>
            </a:r>
            <a:endParaRPr lang="cs-CZ" sz="1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Trade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4" y="5094514"/>
            <a:ext cx="4318232" cy="24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6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0D7DD5-CD1B-28EB-FBCA-8252C10613A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Czech </a:t>
            </a:r>
            <a:r>
              <a:rPr lang="cs-CZ" dirty="0" err="1" smtClean="0">
                <a:solidFill>
                  <a:schemeClr val="tx1"/>
                </a:solidFill>
              </a:rPr>
              <a:t>Exports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by </a:t>
            </a:r>
            <a:r>
              <a:rPr lang="cs-CZ" dirty="0" err="1" smtClean="0">
                <a:solidFill>
                  <a:schemeClr val="tx1"/>
                </a:solidFill>
              </a:rPr>
              <a:t>Continents</a:t>
            </a:r>
            <a:endParaRPr lang="cs-CZ" dirty="0">
              <a:solidFill>
                <a:schemeClr val="tx1"/>
              </a:solidFill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184807A8-2155-F784-40F0-95EAB32358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7144049"/>
              </p:ext>
            </p:extLst>
          </p:nvPr>
        </p:nvGraphicFramePr>
        <p:xfrm>
          <a:off x="1507111" y="1960437"/>
          <a:ext cx="7915733" cy="4598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Google Shape;209;p19">
            <a:extLst>
              <a:ext uri="{FF2B5EF4-FFF2-40B4-BE49-F238E27FC236}">
                <a16:creationId xmlns:a16="http://schemas.microsoft.com/office/drawing/2014/main" id="{AC5C9B21-1E57-5812-E5DD-A4D9749D6B09}"/>
              </a:ext>
            </a:extLst>
          </p:cNvPr>
          <p:cNvSpPr txBox="1"/>
          <p:nvPr/>
        </p:nvSpPr>
        <p:spPr>
          <a:xfrm>
            <a:off x="8182222" y="7331078"/>
            <a:ext cx="1965389" cy="12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Source: </a:t>
            </a:r>
            <a:r>
              <a:rPr lang="cs-CZ" b="0" i="0" u="none" strike="noStrike" cap="none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ČSÚ, 2024</a:t>
            </a:r>
            <a:endParaRPr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1097662309"/>
              </p:ext>
            </p:extLst>
          </p:nvPr>
        </p:nvGraphicFramePr>
        <p:xfrm>
          <a:off x="238125" y="1676400"/>
          <a:ext cx="9528445" cy="5492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94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282146" y="1384691"/>
            <a:ext cx="4972065" cy="5760000"/>
          </a:xfrm>
        </p:spPr>
        <p:txBody>
          <a:bodyPr/>
          <a:lstStyle/>
          <a:p>
            <a:r>
              <a:rPr lang="cs-CZ" sz="1800" b="1" dirty="0" err="1">
                <a:solidFill>
                  <a:schemeClr val="tx1"/>
                </a:solidFill>
              </a:rPr>
              <a:t>Automotive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industry</a:t>
            </a:r>
            <a:endParaRPr lang="cs-CZ" sz="1800" b="1" dirty="0">
              <a:solidFill>
                <a:schemeClr val="tx1"/>
              </a:solidFill>
            </a:endParaRPr>
          </a:p>
          <a:p>
            <a:pPr lvl="1"/>
            <a:r>
              <a:rPr lang="cs-CZ" sz="1400" dirty="0" smtClean="0">
                <a:solidFill>
                  <a:srgbClr val="404040"/>
                </a:solidFill>
              </a:rPr>
              <a:t>More </a:t>
            </a:r>
            <a:r>
              <a:rPr lang="cs-CZ" sz="1400" dirty="0" err="1" smtClean="0">
                <a:solidFill>
                  <a:srgbClr val="404040"/>
                </a:solidFill>
              </a:rPr>
              <a:t>than</a:t>
            </a:r>
            <a:r>
              <a:rPr lang="cs-CZ" sz="1400" dirty="0" smtClean="0">
                <a:solidFill>
                  <a:srgbClr val="404040"/>
                </a:solidFill>
              </a:rPr>
              <a:t> </a:t>
            </a:r>
            <a:r>
              <a:rPr lang="cs-CZ" sz="1400" dirty="0" smtClean="0">
                <a:solidFill>
                  <a:schemeClr val="tx1"/>
                </a:solidFill>
              </a:rPr>
              <a:t>20</a:t>
            </a:r>
            <a:r>
              <a:rPr lang="cs-CZ" sz="1400" dirty="0">
                <a:solidFill>
                  <a:schemeClr val="tx1"/>
                </a:solidFill>
              </a:rPr>
              <a:t>%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both Czech manufacturing output and Czech exports</a:t>
            </a:r>
            <a:endParaRPr lang="cs-CZ" sz="1400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chemeClr val="tx1"/>
              </a:solidFill>
            </a:endParaRPr>
          </a:p>
          <a:p>
            <a:r>
              <a:rPr lang="cs-CZ" sz="1800" b="1" dirty="0" err="1">
                <a:solidFill>
                  <a:schemeClr val="tx1"/>
                </a:solidFill>
              </a:rPr>
              <a:t>Engineering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industry</a:t>
            </a:r>
            <a:endParaRPr lang="cs-CZ" sz="1800" b="1" dirty="0">
              <a:solidFill>
                <a:schemeClr val="tx1"/>
              </a:solidFill>
            </a:endParaRPr>
          </a:p>
          <a:p>
            <a:pPr lvl="1"/>
            <a:r>
              <a:rPr lang="cs-CZ" sz="1400" dirty="0" err="1">
                <a:solidFill>
                  <a:schemeClr val="tx1"/>
                </a:solidFill>
              </a:rPr>
              <a:t>Czechia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exports</a:t>
            </a:r>
            <a:r>
              <a:rPr lang="cs-CZ" sz="1400" dirty="0">
                <a:solidFill>
                  <a:schemeClr val="tx1"/>
                </a:solidFill>
              </a:rPr>
              <a:t> 90%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its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engineering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production</a:t>
            </a:r>
            <a:endParaRPr lang="cs-CZ" sz="1400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chemeClr val="tx1"/>
              </a:solidFill>
            </a:endParaRPr>
          </a:p>
          <a:p>
            <a:r>
              <a:rPr lang="cs-CZ" sz="1800" b="1" dirty="0" err="1">
                <a:solidFill>
                  <a:schemeClr val="tx1"/>
                </a:solidFill>
              </a:rPr>
              <a:t>Electronics</a:t>
            </a:r>
            <a:r>
              <a:rPr lang="cs-CZ" sz="1800" b="1" dirty="0">
                <a:solidFill>
                  <a:schemeClr val="tx1"/>
                </a:solidFill>
              </a:rPr>
              <a:t> and </a:t>
            </a:r>
            <a:r>
              <a:rPr lang="cs-CZ" sz="1800" b="1" dirty="0" err="1">
                <a:solidFill>
                  <a:schemeClr val="tx1"/>
                </a:solidFill>
              </a:rPr>
              <a:t>electrical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engineering</a:t>
            </a:r>
            <a:endParaRPr lang="cs-CZ" sz="1800" b="1" dirty="0">
              <a:solidFill>
                <a:schemeClr val="tx1"/>
              </a:solidFill>
            </a:endParaRPr>
          </a:p>
          <a:p>
            <a:pPr lvl="1"/>
            <a:r>
              <a:rPr lang="cs-CZ" sz="1400" dirty="0">
                <a:solidFill>
                  <a:schemeClr val="tx1"/>
                </a:solidFill>
              </a:rPr>
              <a:t>1</a:t>
            </a:r>
            <a:r>
              <a:rPr lang="en-US" sz="1400" dirty="0">
                <a:solidFill>
                  <a:schemeClr val="tx1"/>
                </a:solidFill>
              </a:rPr>
              <a:t>4% of Czech manufacturing output</a:t>
            </a:r>
            <a:endParaRPr lang="cs-CZ" sz="1400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r>
              <a:rPr lang="cs-CZ" sz="1800" b="1" dirty="0" err="1">
                <a:solidFill>
                  <a:schemeClr val="tx1"/>
                </a:solidFill>
              </a:rPr>
              <a:t>Medical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equipment</a:t>
            </a:r>
            <a:endParaRPr lang="cs-CZ" sz="1800" b="1" dirty="0">
              <a:solidFill>
                <a:schemeClr val="tx1"/>
              </a:solidFill>
            </a:endParaRPr>
          </a:p>
          <a:p>
            <a:pPr lvl="1"/>
            <a:r>
              <a:rPr lang="cs-CZ" sz="1400" dirty="0" err="1">
                <a:solidFill>
                  <a:schemeClr val="tx1"/>
                </a:solidFill>
              </a:rPr>
              <a:t>Czechia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is</a:t>
            </a:r>
            <a:r>
              <a:rPr lang="cs-CZ" sz="1400" dirty="0">
                <a:solidFill>
                  <a:schemeClr val="tx1"/>
                </a:solidFill>
              </a:rPr>
              <a:t> a </a:t>
            </a:r>
            <a:r>
              <a:rPr lang="en-US" sz="1400" dirty="0"/>
              <a:t>significant producer of electron </a:t>
            </a:r>
            <a:r>
              <a:rPr lang="en-US" sz="1400" dirty="0" smtClean="0"/>
              <a:t>microscopes</a:t>
            </a:r>
            <a:endParaRPr lang="cs-CZ" sz="1400" dirty="0" smtClean="0"/>
          </a:p>
          <a:p>
            <a:pPr lvl="1"/>
            <a:r>
              <a:rPr lang="cs-CZ" sz="1400" dirty="0" err="1" smtClean="0"/>
              <a:t>Czechia</a:t>
            </a:r>
            <a:r>
              <a:rPr lang="cs-CZ" sz="1400" dirty="0" smtClean="0"/>
              <a:t> </a:t>
            </a:r>
            <a:r>
              <a:rPr lang="en-US" sz="1400" dirty="0" smtClean="0"/>
              <a:t>offers </a:t>
            </a:r>
            <a:r>
              <a:rPr lang="en-US" sz="1400" dirty="0"/>
              <a:t>complete solutions</a:t>
            </a:r>
          </a:p>
          <a:p>
            <a:pPr lvl="2"/>
            <a:r>
              <a:rPr lang="en-US" sz="1400" dirty="0"/>
              <a:t>Such as Hospitals or Modular Hospitals</a:t>
            </a:r>
          </a:p>
          <a:p>
            <a:pPr marL="571500" lvl="1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r>
              <a:rPr lang="cs-CZ" sz="1800" b="1" dirty="0" err="1">
                <a:solidFill>
                  <a:schemeClr val="tx1"/>
                </a:solidFill>
              </a:rPr>
              <a:t>Chemical</a:t>
            </a:r>
            <a:r>
              <a:rPr lang="cs-CZ" sz="1800" b="1" dirty="0">
                <a:solidFill>
                  <a:schemeClr val="tx1"/>
                </a:solidFill>
              </a:rPr>
              <a:t> and </a:t>
            </a:r>
            <a:r>
              <a:rPr lang="cs-CZ" sz="1800" b="1" dirty="0" err="1">
                <a:solidFill>
                  <a:schemeClr val="tx1"/>
                </a:solidFill>
              </a:rPr>
              <a:t>pharmaceutical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 smtClean="0">
                <a:solidFill>
                  <a:schemeClr val="tx1"/>
                </a:solidFill>
              </a:rPr>
              <a:t>industry</a:t>
            </a:r>
            <a:endParaRPr lang="cs-CZ" sz="1800" b="1" dirty="0" smtClean="0">
              <a:solidFill>
                <a:schemeClr val="tx1"/>
              </a:solidFill>
            </a:endParaRPr>
          </a:p>
          <a:p>
            <a:endParaRPr lang="cs-CZ" sz="1800" dirty="0">
              <a:solidFill>
                <a:schemeClr val="tx1"/>
              </a:solidFill>
            </a:endParaRPr>
          </a:p>
          <a:p>
            <a:r>
              <a:rPr lang="cs-CZ" sz="1800" b="1" dirty="0" err="1">
                <a:solidFill>
                  <a:schemeClr val="tx1"/>
                </a:solidFill>
              </a:rPr>
              <a:t>Glass</a:t>
            </a:r>
            <a:r>
              <a:rPr lang="cs-CZ" sz="1800" b="1" dirty="0">
                <a:solidFill>
                  <a:schemeClr val="tx1"/>
                </a:solidFill>
              </a:rPr>
              <a:t> and </a:t>
            </a:r>
            <a:r>
              <a:rPr lang="cs-CZ" sz="1800" b="1" dirty="0" err="1">
                <a:solidFill>
                  <a:schemeClr val="tx1"/>
                </a:solidFill>
              </a:rPr>
              <a:t>ceramic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industry</a:t>
            </a:r>
            <a:endParaRPr lang="cs-CZ" sz="1800" b="1" dirty="0">
              <a:solidFill>
                <a:schemeClr val="tx1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/>
              <a:t>Czech Export </a:t>
            </a:r>
            <a:r>
              <a:rPr lang="cs-CZ" dirty="0" err="1"/>
              <a:t>Sectors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4FA674-1465-D4DB-528E-81FF07ED0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400" y="3209871"/>
            <a:ext cx="3657600" cy="12466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EE26B4C-0310-F541-F6A4-5BA3DBF0F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400" y="4614635"/>
            <a:ext cx="3657600" cy="12466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00" y="1805107"/>
            <a:ext cx="3657600" cy="12466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00" y="6019399"/>
            <a:ext cx="3657600" cy="12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9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6172" y="3342497"/>
            <a:ext cx="8379469" cy="1883800"/>
          </a:xfrm>
        </p:spPr>
        <p:txBody>
          <a:bodyPr/>
          <a:lstStyle/>
          <a:p>
            <a:pPr algn="ctr"/>
            <a:r>
              <a:rPr lang="cs-CZ" dirty="0" err="1" smtClean="0"/>
              <a:t>Highly</a:t>
            </a:r>
            <a:r>
              <a:rPr lang="cs-CZ" dirty="0" smtClean="0"/>
              <a:t> </a:t>
            </a:r>
            <a:r>
              <a:rPr lang="cs-CZ" dirty="0" err="1" smtClean="0"/>
              <a:t>Developed</a:t>
            </a:r>
            <a:r>
              <a:rPr lang="cs-CZ" dirty="0" smtClean="0"/>
              <a:t> and </a:t>
            </a:r>
            <a:r>
              <a:rPr lang="cs-CZ" dirty="0" err="1" smtClean="0"/>
              <a:t>Innovative</a:t>
            </a:r>
            <a:r>
              <a:rPr lang="cs-CZ" dirty="0" smtClean="0"/>
              <a:t> Czech </a:t>
            </a:r>
            <a:r>
              <a:rPr lang="cs-CZ" dirty="0" err="1" smtClean="0"/>
              <a:t>Industry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44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937846" y="1800225"/>
            <a:ext cx="9322154" cy="576000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Czechia is the </a:t>
            </a:r>
            <a:r>
              <a:rPr lang="en-US" sz="2000" dirty="0" smtClean="0">
                <a:solidFill>
                  <a:schemeClr val="tx1"/>
                </a:solidFill>
              </a:rPr>
              <a:t>most </a:t>
            </a:r>
            <a:r>
              <a:rPr lang="en-US" sz="2000" dirty="0">
                <a:solidFill>
                  <a:schemeClr val="tx1"/>
                </a:solidFill>
              </a:rPr>
              <a:t>industrialized country in the </a:t>
            </a:r>
            <a:r>
              <a:rPr lang="en-US" sz="2000" dirty="0" smtClean="0">
                <a:solidFill>
                  <a:schemeClr val="tx1"/>
                </a:solidFill>
              </a:rPr>
              <a:t>EU</a:t>
            </a:r>
            <a:endParaRPr lang="cs-CZ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 country with long tradition in production and manufacturing industry of all kinds</a:t>
            </a:r>
            <a:endParaRPr lang="cs-CZ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Gross added value of the Czech industry is </a:t>
            </a:r>
            <a:r>
              <a:rPr lang="en-US" sz="2000" dirty="0" smtClean="0">
                <a:solidFill>
                  <a:schemeClr val="tx1"/>
                </a:solidFill>
              </a:rPr>
              <a:t>3</a:t>
            </a:r>
            <a:r>
              <a:rPr lang="cs-CZ" sz="2000" dirty="0" smtClean="0">
                <a:solidFill>
                  <a:schemeClr val="tx1"/>
                </a:solidFill>
              </a:rPr>
              <a:t>0,76</a:t>
            </a:r>
            <a:r>
              <a:rPr lang="en-US" sz="2000" dirty="0" smtClean="0">
                <a:solidFill>
                  <a:schemeClr val="tx1"/>
                </a:solidFill>
              </a:rPr>
              <a:t>% </a:t>
            </a:r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cs-CZ" sz="2000" dirty="0" smtClean="0">
                <a:solidFill>
                  <a:schemeClr val="tx1"/>
                </a:solidFill>
              </a:rPr>
              <a:t>2nd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in the </a:t>
            </a:r>
            <a:r>
              <a:rPr lang="en-US" sz="2000" dirty="0" smtClean="0">
                <a:solidFill>
                  <a:schemeClr val="tx1"/>
                </a:solidFill>
              </a:rPr>
              <a:t>EU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after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Ireland</a:t>
            </a:r>
            <a:r>
              <a:rPr lang="cs-CZ" sz="2000" dirty="0" smtClean="0">
                <a:solidFill>
                  <a:schemeClr val="tx1"/>
                </a:solidFill>
              </a:rPr>
              <a:t> – 37,95% </a:t>
            </a:r>
            <a:r>
              <a:rPr lang="cs-CZ" sz="1200" dirty="0" smtClean="0">
                <a:solidFill>
                  <a:schemeClr val="tx1"/>
                </a:solidFill>
              </a:rPr>
              <a:t>(Index </a:t>
            </a:r>
            <a:r>
              <a:rPr lang="cs-CZ" sz="1200" dirty="0" err="1" smtClean="0">
                <a:solidFill>
                  <a:schemeClr val="tx1"/>
                </a:solidFill>
              </a:rPr>
              <a:t>Mundi</a:t>
            </a:r>
            <a:r>
              <a:rPr lang="cs-CZ" sz="1200" dirty="0" smtClean="0">
                <a:solidFill>
                  <a:schemeClr val="tx1"/>
                </a:solidFill>
              </a:rPr>
              <a:t>, 2020)</a:t>
            </a:r>
            <a:endParaRPr lang="en-US" sz="1200" dirty="0" smtClean="0">
              <a:solidFill>
                <a:schemeClr val="tx1"/>
              </a:solidFill>
            </a:endParaRP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Germany 2</a:t>
            </a:r>
            <a:r>
              <a:rPr lang="cs-CZ" sz="1400" dirty="0" smtClean="0">
                <a:solidFill>
                  <a:schemeClr val="tx1"/>
                </a:solidFill>
              </a:rPr>
              <a:t>6,53</a:t>
            </a:r>
            <a:r>
              <a:rPr lang="en-US" sz="1400" dirty="0" smtClean="0">
                <a:solidFill>
                  <a:schemeClr val="tx1"/>
                </a:solidFill>
              </a:rPr>
              <a:t>%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Poland </a:t>
            </a:r>
            <a:r>
              <a:rPr lang="cs-CZ" sz="1400" dirty="0" smtClean="0">
                <a:solidFill>
                  <a:schemeClr val="tx1"/>
                </a:solidFill>
              </a:rPr>
              <a:t>27,68</a:t>
            </a:r>
            <a:r>
              <a:rPr lang="en-US" sz="1400" dirty="0" smtClean="0">
                <a:solidFill>
                  <a:schemeClr val="tx1"/>
                </a:solidFill>
              </a:rPr>
              <a:t>%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endParaRPr lang="cs-CZ" sz="1400" dirty="0">
              <a:solidFill>
                <a:schemeClr val="tx1"/>
              </a:solidFill>
            </a:endParaRP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More than half of Czech industrial production is exported</a:t>
            </a:r>
            <a:endParaRPr lang="cs-CZ" sz="2000" dirty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Are </a:t>
            </a:r>
            <a:r>
              <a:rPr lang="cs-CZ" dirty="0" err="1"/>
              <a:t>Now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30" y="6262932"/>
            <a:ext cx="3679836" cy="15565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05" y="6262932"/>
            <a:ext cx="4566956" cy="155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296001" y="1552074"/>
            <a:ext cx="4049906" cy="6008151"/>
          </a:xfrm>
        </p:spPr>
        <p:txBody>
          <a:bodyPr/>
          <a:lstStyle/>
          <a:p>
            <a:pPr marL="11430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Innovation Strategy of </a:t>
            </a:r>
            <a:r>
              <a:rPr lang="cs-CZ" sz="2000" b="1" dirty="0" err="1">
                <a:solidFill>
                  <a:schemeClr val="tx1"/>
                </a:solidFill>
              </a:rPr>
              <a:t>Czechia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2019 – 2030</a:t>
            </a:r>
            <a:endParaRPr lang="cs-CZ" sz="2000" b="1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Long-term focus on technologies, R&amp;D and commercial applications, human capital and innovative opportunities </a:t>
            </a: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in 2030</a:t>
            </a:r>
          </a:p>
        </p:txBody>
      </p:sp>
      <p:pic>
        <p:nvPicPr>
          <p:cNvPr id="4" name="Google Shape;296;p29">
            <a:extLst>
              <a:ext uri="{FF2B5EF4-FFF2-40B4-BE49-F238E27FC236}">
                <a16:creationId xmlns:a16="http://schemas.microsoft.com/office/drawing/2014/main" id="{517BBB53-B267-7315-3F84-EB38325379E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73616" y="1552074"/>
            <a:ext cx="4742398" cy="266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8;p29">
            <a:extLst>
              <a:ext uri="{FF2B5EF4-FFF2-40B4-BE49-F238E27FC236}">
                <a16:creationId xmlns:a16="http://schemas.microsoft.com/office/drawing/2014/main" id="{43C7618A-4D10-F6E3-424F-B9553B8909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88" y="4773126"/>
            <a:ext cx="4737518" cy="266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97;p29">
            <a:extLst>
              <a:ext uri="{FF2B5EF4-FFF2-40B4-BE49-F238E27FC236}">
                <a16:creationId xmlns:a16="http://schemas.microsoft.com/office/drawing/2014/main" id="{AE4D4D66-0336-2FBE-3AB6-8C03F034B4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3616" y="4773126"/>
            <a:ext cx="4737521" cy="2664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1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Some of the Czech high tech sectors </a:t>
            </a:r>
            <a:r>
              <a:rPr lang="en-US" sz="2000" dirty="0" smtClean="0">
                <a:solidFill>
                  <a:schemeClr val="tx1"/>
                </a:solidFill>
              </a:rPr>
              <a:t>are</a:t>
            </a:r>
            <a:r>
              <a:rPr lang="cs-CZ" sz="2000" dirty="0" smtClean="0">
                <a:solidFill>
                  <a:schemeClr val="tx1"/>
                </a:solidFill>
              </a:rPr>
              <a:t>:</a:t>
            </a:r>
          </a:p>
          <a:p>
            <a:endParaRPr lang="cs-CZ" sz="2000" dirty="0">
              <a:solidFill>
                <a:schemeClr val="tx1"/>
              </a:solidFill>
            </a:endParaRP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Important </a:t>
            </a:r>
            <a:r>
              <a:rPr lang="en-US" sz="2000" dirty="0">
                <a:solidFill>
                  <a:schemeClr val="tx1"/>
                </a:solidFill>
              </a:rPr>
              <a:t>sectors are mechanical-engineering, metals, chemicals and food sector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As well as energy, construction, consumer-goods industries and many </a:t>
            </a:r>
            <a:r>
              <a:rPr lang="en-US" sz="1400" dirty="0" smtClean="0">
                <a:solidFill>
                  <a:schemeClr val="tx1"/>
                </a:solidFill>
              </a:rPr>
              <a:t>more</a:t>
            </a:r>
            <a:endParaRPr lang="cs-CZ" sz="1400" dirty="0" smtClean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Czechia</a:t>
            </a:r>
            <a:r>
              <a:rPr lang="en-US" sz="2000" dirty="0">
                <a:solidFill>
                  <a:schemeClr val="tx1"/>
                </a:solidFill>
              </a:rPr>
              <a:t> is one of the 7 countries in the world that </a:t>
            </a:r>
            <a:r>
              <a:rPr lang="en-US" sz="2000" dirty="0" smtClean="0">
                <a:solidFill>
                  <a:schemeClr val="tx1"/>
                </a:solidFill>
              </a:rPr>
              <a:t>develop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aircraft </a:t>
            </a:r>
            <a:r>
              <a:rPr lang="en-US" sz="2000" dirty="0">
                <a:solidFill>
                  <a:schemeClr val="tx1"/>
                </a:solidFill>
              </a:rPr>
              <a:t>engines</a:t>
            </a:r>
          </a:p>
          <a:p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smtClean="0"/>
              <a:t>Czech </a:t>
            </a:r>
            <a:r>
              <a:rPr lang="cs-CZ" dirty="0" err="1" smtClean="0"/>
              <a:t>Industry</a:t>
            </a:r>
            <a:endParaRPr lang="cs-CZ" dirty="0"/>
          </a:p>
        </p:txBody>
      </p:sp>
      <p:grpSp>
        <p:nvGrpSpPr>
          <p:cNvPr id="4" name="Google Shape;275;gda54ddfbd4_0_4"/>
          <p:cNvGrpSpPr/>
          <p:nvPr/>
        </p:nvGrpSpPr>
        <p:grpSpPr>
          <a:xfrm>
            <a:off x="853542" y="2414034"/>
            <a:ext cx="2299198" cy="2406791"/>
            <a:chOff x="0" y="1189989"/>
            <a:chExt cx="2214600" cy="3217636"/>
          </a:xfrm>
        </p:grpSpPr>
        <p:sp>
          <p:nvSpPr>
            <p:cNvPr id="5" name="Google Shape;276;gda54ddfbd4_0_4"/>
            <p:cNvSpPr/>
            <p:nvPr/>
          </p:nvSpPr>
          <p:spPr>
            <a:xfrm>
              <a:off x="0" y="1189989"/>
              <a:ext cx="2214600" cy="6690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06900" tIns="106900" rIns="106900" bIns="106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700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Pharma</a:t>
              </a:r>
              <a:endParaRPr sz="17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6" name="Google Shape;277;gda54ddfbd4_0_4"/>
            <p:cNvSpPr txBox="1"/>
            <p:nvPr/>
          </p:nvSpPr>
          <p:spPr>
            <a:xfrm>
              <a:off x="2950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900" tIns="106900" rIns="106900" bIns="106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" name="Google Shape;278;gda54ddfbd4_0_4"/>
          <p:cNvGrpSpPr/>
          <p:nvPr/>
        </p:nvGrpSpPr>
        <p:grpSpPr>
          <a:xfrm>
            <a:off x="2762091" y="2413874"/>
            <a:ext cx="2142845" cy="2406952"/>
            <a:chOff x="1838325" y="1189775"/>
            <a:chExt cx="2064000" cy="3217850"/>
          </a:xfrm>
        </p:grpSpPr>
        <p:sp>
          <p:nvSpPr>
            <p:cNvPr id="8" name="Google Shape;279;gda54ddfbd4_0_4"/>
            <p:cNvSpPr/>
            <p:nvPr/>
          </p:nvSpPr>
          <p:spPr>
            <a:xfrm>
              <a:off x="18383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106900" tIns="106900" rIns="106900" bIns="106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Electronics</a:t>
              </a:r>
              <a:endParaRPr sz="18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9" name="Google Shape;280;gda54ddfbd4_0_4"/>
            <p:cNvSpPr txBox="1"/>
            <p:nvPr/>
          </p:nvSpPr>
          <p:spPr>
            <a:xfrm>
              <a:off x="20172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900" tIns="106900" rIns="106900" bIns="106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" name="Google Shape;281;gda54ddfbd4_0_4"/>
          <p:cNvGrpSpPr/>
          <p:nvPr/>
        </p:nvGrpSpPr>
        <p:grpSpPr>
          <a:xfrm>
            <a:off x="4504631" y="2413874"/>
            <a:ext cx="2142845" cy="2406952"/>
            <a:chOff x="3516750" y="1189775"/>
            <a:chExt cx="2064000" cy="3217850"/>
          </a:xfrm>
        </p:grpSpPr>
        <p:sp>
          <p:nvSpPr>
            <p:cNvPr id="11" name="Google Shape;282;gda54ddfbd4_0_4"/>
            <p:cNvSpPr/>
            <p:nvPr/>
          </p:nvSpPr>
          <p:spPr>
            <a:xfrm>
              <a:off x="3516750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900" tIns="106900" rIns="106900" bIns="106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Aerospace</a:t>
              </a:r>
              <a:endParaRPr sz="18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2" name="Google Shape;283;gda54ddfbd4_0_4"/>
            <p:cNvSpPr txBox="1"/>
            <p:nvPr/>
          </p:nvSpPr>
          <p:spPr>
            <a:xfrm>
              <a:off x="37394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900" tIns="106900" rIns="106900" bIns="106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" name="Google Shape;287;gda54ddfbd4_0_4"/>
          <p:cNvGrpSpPr/>
          <p:nvPr/>
        </p:nvGrpSpPr>
        <p:grpSpPr>
          <a:xfrm>
            <a:off x="6247354" y="2413874"/>
            <a:ext cx="2142845" cy="2406952"/>
            <a:chOff x="5195350" y="1189775"/>
            <a:chExt cx="2064000" cy="3217850"/>
          </a:xfrm>
        </p:grpSpPr>
        <p:sp>
          <p:nvSpPr>
            <p:cNvPr id="14" name="Google Shape;288;gda54ddfbd4_0_4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06900" tIns="106900" rIns="106900" bIns="106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 dirty="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Defense</a:t>
              </a:r>
              <a:endParaRPr sz="18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5" name="Google Shape;289;gda54ddfbd4_0_4"/>
            <p:cNvSpPr txBox="1"/>
            <p:nvPr/>
          </p:nvSpPr>
          <p:spPr>
            <a:xfrm>
              <a:off x="54616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900" tIns="106900" rIns="106900" bIns="106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" name="Google Shape;284;gda54ddfbd4_0_4"/>
          <p:cNvGrpSpPr/>
          <p:nvPr/>
        </p:nvGrpSpPr>
        <p:grpSpPr>
          <a:xfrm>
            <a:off x="7990155" y="2413874"/>
            <a:ext cx="2142845" cy="2406952"/>
            <a:chOff x="6874025" y="1189775"/>
            <a:chExt cx="2064000" cy="3217850"/>
          </a:xfrm>
        </p:grpSpPr>
        <p:sp>
          <p:nvSpPr>
            <p:cNvPr id="17" name="Google Shape;285;gda54ddfbd4_0_4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106900" tIns="106900" rIns="106900" bIns="106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800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Engineering</a:t>
              </a:r>
              <a:endParaRPr sz="1800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8" name="Google Shape;286;gda54ddfbd4_0_4"/>
            <p:cNvSpPr txBox="1"/>
            <p:nvPr/>
          </p:nvSpPr>
          <p:spPr>
            <a:xfrm>
              <a:off x="71838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900" tIns="106900" rIns="106900" bIns="106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0" name="Google Shape;314;p31" descr="Výsledek obrázku pro aircraft engine pictur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5087" y="5877785"/>
            <a:ext cx="2421931" cy="168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15;p31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9061577" y="360000"/>
            <a:ext cx="1031366" cy="1028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3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620000" y="360000"/>
            <a:ext cx="7029730" cy="900000"/>
          </a:xfrm>
        </p:spPr>
        <p:txBody>
          <a:bodyPr/>
          <a:lstStyle/>
          <a:p>
            <a:r>
              <a:rPr lang="cs-CZ" dirty="0" smtClean="0"/>
              <a:t>Czech </a:t>
            </a:r>
            <a:r>
              <a:rPr lang="cs-CZ" dirty="0" err="1" smtClean="0"/>
              <a:t>production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wide</a:t>
            </a:r>
            <a:r>
              <a:rPr lang="cs-CZ" dirty="0" smtClean="0"/>
              <a:t> and </a:t>
            </a:r>
            <a:r>
              <a:rPr lang="cs-CZ" dirty="0" err="1" smtClean="0"/>
              <a:t>complex</a:t>
            </a:r>
            <a:r>
              <a:rPr lang="cs-CZ" dirty="0" smtClean="0"/>
              <a:t> </a:t>
            </a:r>
            <a:r>
              <a:rPr lang="cs-CZ" dirty="0" err="1" smtClean="0"/>
              <a:t>among</a:t>
            </a:r>
            <a:r>
              <a:rPr lang="cs-CZ" dirty="0" smtClean="0"/>
              <a:t> </a:t>
            </a:r>
            <a:r>
              <a:rPr lang="cs-CZ" dirty="0" err="1" smtClean="0"/>
              <a:t>various</a:t>
            </a:r>
            <a:r>
              <a:rPr lang="cs-CZ" dirty="0"/>
              <a:t> </a:t>
            </a:r>
            <a:r>
              <a:rPr lang="cs-CZ" dirty="0" err="1" smtClean="0"/>
              <a:t>industries</a:t>
            </a:r>
            <a:endParaRPr lang="cs-CZ" dirty="0"/>
          </a:p>
        </p:txBody>
      </p:sp>
      <p:sp>
        <p:nvSpPr>
          <p:cNvPr id="4" name="Google Shape;322;p32"/>
          <p:cNvSpPr txBox="1"/>
          <p:nvPr/>
        </p:nvSpPr>
        <p:spPr>
          <a:xfrm>
            <a:off x="1296000" y="1820887"/>
            <a:ext cx="7710840" cy="86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08333"/>
              </a:lnSpc>
              <a:buClr>
                <a:srgbClr val="970000"/>
              </a:buClr>
              <a:buSzPts val="2400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Google Shape;32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885" y="2691342"/>
            <a:ext cx="2318218" cy="154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25;p32"/>
          <p:cNvPicPr preferRelativeResize="0"/>
          <p:nvPr/>
        </p:nvPicPr>
        <p:blipFill rotWithShape="1">
          <a:blip r:embed="rId3">
            <a:alphaModFix/>
          </a:blip>
          <a:srcRect t="7852" b="9972"/>
          <a:stretch/>
        </p:blipFill>
        <p:spPr>
          <a:xfrm>
            <a:off x="7544700" y="4784526"/>
            <a:ext cx="2945234" cy="114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2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2884" y="4382954"/>
            <a:ext cx="2120548" cy="15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27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9540" y="2692906"/>
            <a:ext cx="2506580" cy="154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28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2117" y="4387707"/>
            <a:ext cx="2319028" cy="154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29;p32"/>
          <p:cNvPicPr preferRelativeResize="0"/>
          <p:nvPr/>
        </p:nvPicPr>
        <p:blipFill rotWithShape="1">
          <a:blip r:embed="rId7">
            <a:alphaModFix/>
          </a:blip>
          <a:srcRect t="3082" b="3233"/>
          <a:stretch/>
        </p:blipFill>
        <p:spPr>
          <a:xfrm>
            <a:off x="7677947" y="2681872"/>
            <a:ext cx="2811986" cy="1875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30;p32"/>
          <p:cNvPicPr preferRelativeResize="0"/>
          <p:nvPr/>
        </p:nvPicPr>
        <p:blipFill rotWithShape="1">
          <a:blip r:embed="rId8">
            <a:alphaModFix/>
          </a:blip>
          <a:srcRect l="26877" r="12545"/>
          <a:stretch/>
        </p:blipFill>
        <p:spPr>
          <a:xfrm>
            <a:off x="2718614" y="2686050"/>
            <a:ext cx="2003991" cy="155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31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2884" y="6080400"/>
            <a:ext cx="2331325" cy="15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32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23860" y="6074478"/>
            <a:ext cx="2320839" cy="15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33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64609" y="6074478"/>
            <a:ext cx="2725324" cy="15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4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8615" y="6076315"/>
            <a:ext cx="2320839" cy="15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35;p32"/>
          <p:cNvPicPr preferRelativeResize="0"/>
          <p:nvPr/>
        </p:nvPicPr>
        <p:blipFill rotWithShape="1">
          <a:blip r:embed="rId13">
            <a:alphaModFix/>
          </a:blip>
          <a:srcRect l="17866" t="9980" b="7072"/>
          <a:stretch/>
        </p:blipFill>
        <p:spPr>
          <a:xfrm>
            <a:off x="5063580" y="4387706"/>
            <a:ext cx="2291083" cy="154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23;p32"/>
          <p:cNvPicPr preferRelativeResize="0"/>
          <p:nvPr/>
        </p:nvPicPr>
        <p:blipFill rotWithShape="1">
          <a:blip r:embed="rId14">
            <a:alphaModFix amt="40000"/>
          </a:blip>
          <a:srcRect/>
          <a:stretch/>
        </p:blipFill>
        <p:spPr>
          <a:xfrm>
            <a:off x="9017317" y="360000"/>
            <a:ext cx="1031366" cy="1028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0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/>
              <a:t>Czech </a:t>
            </a:r>
            <a:r>
              <a:rPr lang="cs-CZ" dirty="0" err="1"/>
              <a:t>Industry</a:t>
            </a:r>
            <a:r>
              <a:rPr lang="cs-CZ" dirty="0"/>
              <a:t> &amp; </a:t>
            </a:r>
            <a:r>
              <a:rPr lang="cs-CZ" dirty="0" err="1"/>
              <a:t>Services</a:t>
            </a:r>
            <a:r>
              <a:rPr lang="cs-CZ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06" y="1678057"/>
            <a:ext cx="8964001" cy="571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5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296000" y="1800225"/>
            <a:ext cx="5697924" cy="5685663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The most important branch of Czech industry is vehicle manufacturing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Accounts for almost 10% of GDP, 26% of total industrial production and 24% of Czech </a:t>
            </a:r>
            <a:r>
              <a:rPr lang="en-US" sz="1400" dirty="0" smtClean="0">
                <a:solidFill>
                  <a:schemeClr val="tx1"/>
                </a:solidFill>
              </a:rPr>
              <a:t>export</a:t>
            </a:r>
            <a:r>
              <a:rPr lang="cs-CZ" sz="1400" dirty="0" smtClean="0">
                <a:solidFill>
                  <a:schemeClr val="tx1"/>
                </a:solidFill>
              </a:rPr>
              <a:t>s</a:t>
            </a:r>
            <a:endParaRPr lang="cs-CZ" sz="1400" dirty="0">
              <a:solidFill>
                <a:schemeClr val="tx1"/>
              </a:solidFill>
            </a:endParaRPr>
          </a:p>
          <a:p>
            <a:pPr lvl="1"/>
            <a:r>
              <a:rPr lang="cs-CZ" sz="1400" dirty="0">
                <a:solidFill>
                  <a:schemeClr val="tx1"/>
                </a:solidFill>
              </a:rPr>
              <a:t>P</a:t>
            </a:r>
            <a:r>
              <a:rPr lang="en-US" sz="1400" dirty="0" err="1" smtClean="0">
                <a:solidFill>
                  <a:schemeClr val="tx1"/>
                </a:solidFill>
              </a:rPr>
              <a:t>roduction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has more than doubled in the past decade </a:t>
            </a:r>
            <a:endParaRPr lang="cs-CZ" sz="1400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Czechia</a:t>
            </a:r>
            <a:r>
              <a:rPr lang="en-US" sz="2000" dirty="0">
                <a:solidFill>
                  <a:schemeClr val="tx1"/>
                </a:solidFill>
              </a:rPr>
              <a:t> is the 2nd largest producer of cars per capita in the World (after Slovakia) </a:t>
            </a:r>
            <a:endParaRPr lang="cs-CZ" sz="2000" dirty="0">
              <a:solidFill>
                <a:schemeClr val="tx1"/>
              </a:solidFill>
            </a:endParaRP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with 133 </a:t>
            </a:r>
            <a:r>
              <a:rPr lang="en-US" sz="1400" dirty="0" smtClean="0">
                <a:solidFill>
                  <a:schemeClr val="tx1"/>
                </a:solidFill>
              </a:rPr>
              <a:t>cars</a:t>
            </a:r>
            <a:r>
              <a:rPr lang="cs-CZ" sz="1400" dirty="0" smtClean="0">
                <a:solidFill>
                  <a:schemeClr val="tx1"/>
                </a:solidFill>
              </a:rPr>
              <a:t> per </a:t>
            </a:r>
            <a:r>
              <a:rPr lang="en-US" sz="1400" dirty="0" smtClean="0">
                <a:solidFill>
                  <a:schemeClr val="tx1"/>
                </a:solidFill>
              </a:rPr>
              <a:t>1000 </a:t>
            </a:r>
            <a:r>
              <a:rPr lang="en-US" sz="1400" dirty="0">
                <a:solidFill>
                  <a:schemeClr val="tx1"/>
                </a:solidFill>
              </a:rPr>
              <a:t>inhabitants – overtaking automotive giants such as Japan</a:t>
            </a:r>
            <a:r>
              <a:rPr lang="en-US" sz="1400" dirty="0" smtClean="0">
                <a:solidFill>
                  <a:schemeClr val="tx1"/>
                </a:solidFill>
              </a:rPr>
              <a:t>,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the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USA or Germany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One of the oldest car </a:t>
            </a:r>
            <a:r>
              <a:rPr lang="en-US" sz="2000" dirty="0" smtClean="0">
                <a:solidFill>
                  <a:schemeClr val="tx1"/>
                </a:solidFill>
              </a:rPr>
              <a:t>producer</a:t>
            </a:r>
            <a:r>
              <a:rPr lang="cs-CZ" sz="2000" dirty="0" smtClean="0">
                <a:solidFill>
                  <a:schemeClr val="tx1"/>
                </a:solidFill>
              </a:rPr>
              <a:t>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in the World </a:t>
            </a:r>
            <a:endParaRPr lang="cs-CZ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Peugeot – 1810, </a:t>
            </a:r>
            <a:r>
              <a:rPr lang="en-US" sz="2000" dirty="0" err="1">
                <a:solidFill>
                  <a:schemeClr val="tx1"/>
                </a:solidFill>
              </a:rPr>
              <a:t>Tatra</a:t>
            </a:r>
            <a:r>
              <a:rPr lang="en-US" sz="2000" dirty="0">
                <a:solidFill>
                  <a:schemeClr val="tx1"/>
                </a:solidFill>
              </a:rPr>
              <a:t> – 1850, Opel – 1862, Mercedes – 1886, </a:t>
            </a:r>
            <a:r>
              <a:rPr lang="en-US" sz="2000" dirty="0" err="1">
                <a:solidFill>
                  <a:schemeClr val="tx1"/>
                </a:solidFill>
              </a:rPr>
              <a:t>Škoda</a:t>
            </a:r>
            <a:r>
              <a:rPr lang="en-US" sz="2000" dirty="0">
                <a:solidFill>
                  <a:schemeClr val="tx1"/>
                </a:solidFill>
              </a:rPr>
              <a:t> – 1895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Automotive</a:t>
            </a:r>
            <a:r>
              <a:rPr lang="cs-CZ" dirty="0"/>
              <a:t> </a:t>
            </a:r>
            <a:r>
              <a:rPr lang="cs-CZ" dirty="0" err="1"/>
              <a:t>Industry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24" y="5176312"/>
            <a:ext cx="3637975" cy="18189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62" y="2210301"/>
            <a:ext cx="3634137" cy="2425786"/>
          </a:xfrm>
          <a:prstGeom prst="rect">
            <a:avLst/>
          </a:prstGeom>
        </p:spPr>
      </p:pic>
      <p:pic>
        <p:nvPicPr>
          <p:cNvPr id="10" name="Google Shape;451;p34"/>
          <p:cNvPicPr preferRelativeResize="0"/>
          <p:nvPr/>
        </p:nvPicPr>
        <p:blipFill rotWithShape="1">
          <a:blip r:embed="rId4">
            <a:alphaModFix amt="40000"/>
          </a:blip>
          <a:srcRect/>
          <a:stretch/>
        </p:blipFill>
        <p:spPr>
          <a:xfrm flipH="1">
            <a:off x="8828743" y="360000"/>
            <a:ext cx="1164813" cy="9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10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>
            <a:spLocks noGrp="1"/>
          </p:cNvSpPr>
          <p:nvPr>
            <p:ph type="body" idx="2"/>
          </p:nvPr>
        </p:nvSpPr>
        <p:spPr>
          <a:xfrm>
            <a:off x="1620000" y="360000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cs-CZ" dirty="0" err="1"/>
              <a:t>Czechia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World</a:t>
            </a:r>
            <a:r>
              <a:rPr lang="cs-CZ" dirty="0"/>
              <a:t> </a:t>
            </a:r>
            <a:endParaRPr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15890" r="12887"/>
          <a:stretch/>
        </p:blipFill>
        <p:spPr>
          <a:xfrm>
            <a:off x="992782" y="1725708"/>
            <a:ext cx="8917838" cy="571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CA1A3E0-AA11-96B1-9CED-92E091C0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3E82F0-DE80-1FD0-CE9B-BBBF0710EFA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Automotive</a:t>
            </a:r>
            <a:r>
              <a:rPr lang="cs-CZ" dirty="0"/>
              <a:t> </a:t>
            </a:r>
            <a:r>
              <a:rPr lang="cs-CZ" dirty="0" err="1" smtClean="0"/>
              <a:t>Industry</a:t>
            </a:r>
            <a:r>
              <a:rPr lang="cs-CZ" dirty="0" smtClean="0"/>
              <a:t> – </a:t>
            </a:r>
            <a:r>
              <a:rPr lang="cs-CZ" dirty="0" err="1" smtClean="0"/>
              <a:t>Key</a:t>
            </a:r>
            <a:r>
              <a:rPr lang="cs-CZ" dirty="0" smtClean="0"/>
              <a:t> </a:t>
            </a:r>
            <a:r>
              <a:rPr lang="cs-CZ" dirty="0" err="1" smtClean="0"/>
              <a:t>Players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D9E3CA-2A8E-51D4-4CF3-B21EF8697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43"/>
          <a:stretch/>
        </p:blipFill>
        <p:spPr>
          <a:xfrm>
            <a:off x="216515" y="1666414"/>
            <a:ext cx="10254072" cy="558603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9219279-4B17-A5CB-0977-3E73992D8F73}"/>
              </a:ext>
            </a:extLst>
          </p:cNvPr>
          <p:cNvSpPr txBox="1"/>
          <p:nvPr/>
        </p:nvSpPr>
        <p:spPr>
          <a:xfrm>
            <a:off x="8512064" y="7252448"/>
            <a:ext cx="2827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Source: CzechInvest</a:t>
            </a:r>
          </a:p>
        </p:txBody>
      </p:sp>
      <p:pic>
        <p:nvPicPr>
          <p:cNvPr id="7" name="Google Shape;451;p34"/>
          <p:cNvPicPr preferRelativeResize="0"/>
          <p:nvPr/>
        </p:nvPicPr>
        <p:blipFill rotWithShape="1">
          <a:blip r:embed="rId4">
            <a:alphaModFix amt="40000"/>
          </a:blip>
          <a:srcRect/>
          <a:stretch/>
        </p:blipFill>
        <p:spPr>
          <a:xfrm flipH="1">
            <a:off x="8828743" y="360000"/>
            <a:ext cx="1164813" cy="9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93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60826" y="3342497"/>
            <a:ext cx="8370161" cy="1883800"/>
          </a:xfrm>
        </p:spPr>
        <p:txBody>
          <a:bodyPr/>
          <a:lstStyle/>
          <a:p>
            <a:pPr algn="ctr"/>
            <a:r>
              <a:rPr lang="cs-CZ" dirty="0" err="1"/>
              <a:t>Education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94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296000" y="1800225"/>
            <a:ext cx="8774432" cy="5760000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Strong </a:t>
            </a:r>
            <a:r>
              <a:rPr lang="en-US" sz="2000" dirty="0">
                <a:solidFill>
                  <a:schemeClr val="tx1"/>
                </a:solidFill>
              </a:rPr>
              <a:t>technological potential of the country due to pool of well-educated science workers and its skilled workforce </a:t>
            </a:r>
          </a:p>
          <a:p>
            <a:pPr lvl="1"/>
            <a:r>
              <a:rPr lang="en-US" sz="1400" dirty="0" smtClean="0"/>
              <a:t>Rise </a:t>
            </a:r>
            <a:r>
              <a:rPr lang="en-US" sz="1400" dirty="0"/>
              <a:t>of industries such as biotechnology, software development, etc</a:t>
            </a:r>
            <a:r>
              <a:rPr lang="en-US" sz="1400" dirty="0" smtClean="0"/>
              <a:t>.</a:t>
            </a:r>
            <a:endParaRPr lang="cs-CZ" sz="1400" dirty="0" smtClean="0"/>
          </a:p>
          <a:p>
            <a:pPr lvl="1"/>
            <a:r>
              <a:rPr lang="en-US" sz="1400" dirty="0"/>
              <a:t>project Tour for the Future - sparking interests in technological branches</a:t>
            </a:r>
          </a:p>
          <a:p>
            <a:pPr lvl="1"/>
            <a:endParaRPr lang="cs-CZ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The largest share of people who have attained upper secondary education within OECD countries </a:t>
            </a: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72</a:t>
            </a:r>
            <a:r>
              <a:rPr lang="en-US" sz="2000" dirty="0">
                <a:solidFill>
                  <a:schemeClr val="tx1"/>
                </a:solidFill>
              </a:rPr>
              <a:t>% of Czechs have knowledge of at least one foreign language </a:t>
            </a:r>
          </a:p>
          <a:p>
            <a:pPr lvl="1"/>
            <a:r>
              <a:rPr lang="cs-CZ" sz="1400" dirty="0" err="1">
                <a:solidFill>
                  <a:schemeClr val="tx1"/>
                </a:solidFill>
              </a:rPr>
              <a:t>Dominantly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English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German</a:t>
            </a:r>
            <a:endParaRPr lang="cs-CZ" sz="1400" dirty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 err="1">
                <a:solidFill>
                  <a:schemeClr val="tx1"/>
                </a:solidFill>
              </a:rPr>
              <a:t>Czechia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ranks </a:t>
            </a:r>
            <a:r>
              <a:rPr lang="cs-CZ" sz="2000" dirty="0" smtClean="0">
                <a:solidFill>
                  <a:schemeClr val="tx1"/>
                </a:solidFill>
              </a:rPr>
              <a:t>26t</a:t>
            </a:r>
            <a:r>
              <a:rPr lang="en-US" sz="2000" dirty="0">
                <a:solidFill>
                  <a:schemeClr val="tx1"/>
                </a:solidFill>
              </a:rPr>
              <a:t>h among the 100 countries with a high degree of proficiency in English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cs-CZ" sz="1400" dirty="0"/>
              <a:t>(</a:t>
            </a:r>
            <a:r>
              <a:rPr lang="cs-CZ" sz="1400" dirty="0" err="1"/>
              <a:t>Ac</a:t>
            </a:r>
            <a:r>
              <a:rPr lang="en-US" sz="1400" dirty="0"/>
              <a:t>cording to the EF EPI English Proficiency Index </a:t>
            </a:r>
            <a:r>
              <a:rPr lang="en-US" sz="1400" dirty="0" smtClean="0"/>
              <a:t>202</a:t>
            </a:r>
            <a:r>
              <a:rPr lang="cs-CZ" sz="1400" dirty="0"/>
              <a:t>3</a:t>
            </a:r>
            <a:r>
              <a:rPr lang="cs-CZ" sz="1400" dirty="0" smtClean="0"/>
              <a:t>)</a:t>
            </a:r>
            <a:endParaRPr lang="cs-CZ" sz="1400" dirty="0"/>
          </a:p>
          <a:p>
            <a:pPr lvl="1"/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Educated</a:t>
            </a:r>
            <a:r>
              <a:rPr lang="cs-CZ" dirty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Skilled</a:t>
            </a:r>
            <a:r>
              <a:rPr lang="cs-CZ" dirty="0" smtClean="0"/>
              <a:t> </a:t>
            </a:r>
            <a:r>
              <a:rPr lang="cs-CZ" dirty="0" err="1" smtClean="0"/>
              <a:t>Workforce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15" y="360000"/>
            <a:ext cx="3106353" cy="127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295999" y="1800225"/>
            <a:ext cx="4791979" cy="5430754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67 universities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M</a:t>
            </a:r>
            <a:r>
              <a:rPr lang="en-US" sz="2000" dirty="0" smtClean="0">
                <a:solidFill>
                  <a:schemeClr val="tx1"/>
                </a:solidFill>
              </a:rPr>
              <a:t>ore </a:t>
            </a:r>
            <a:r>
              <a:rPr lang="en-US" sz="2000" dirty="0">
                <a:solidFill>
                  <a:schemeClr val="tx1"/>
                </a:solidFill>
              </a:rPr>
              <a:t>than 200 000 students enrolled (2021/2022 academic </a:t>
            </a:r>
            <a:r>
              <a:rPr lang="en-US" sz="2000" dirty="0" smtClean="0">
                <a:solidFill>
                  <a:schemeClr val="tx1"/>
                </a:solidFill>
              </a:rPr>
              <a:t>year)</a:t>
            </a:r>
            <a:endParaRPr lang="cs-CZ" sz="2000" dirty="0" smtClean="0">
              <a:solidFill>
                <a:schemeClr val="tx1"/>
              </a:solidFill>
            </a:endParaRP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1/3 </a:t>
            </a:r>
            <a:r>
              <a:rPr lang="en-US" sz="1400" dirty="0">
                <a:solidFill>
                  <a:schemeClr val="tx1"/>
                </a:solidFill>
              </a:rPr>
              <a:t>of the students study economics and finance, </a:t>
            </a:r>
            <a:r>
              <a:rPr lang="cs-CZ" sz="1400" dirty="0" smtClean="0">
                <a:solidFill>
                  <a:schemeClr val="tx1"/>
                </a:solidFill>
              </a:rPr>
              <a:t>and </a:t>
            </a:r>
            <a:r>
              <a:rPr lang="en-US" sz="1400" dirty="0" smtClean="0">
                <a:solidFill>
                  <a:schemeClr val="tx1"/>
                </a:solidFill>
              </a:rPr>
              <a:t>1/3</a:t>
            </a:r>
            <a:r>
              <a:rPr lang="cs-CZ" sz="1400" dirty="0" smtClean="0">
                <a:solidFill>
                  <a:schemeClr val="tx1"/>
                </a:solidFill>
              </a:rPr>
              <a:t> are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enrolled in technical programs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Charles </a:t>
            </a:r>
            <a:r>
              <a:rPr lang="en-US" sz="2000" dirty="0" smtClean="0">
                <a:solidFill>
                  <a:schemeClr val="tx1"/>
                </a:solidFill>
              </a:rPr>
              <a:t>University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was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established in 1348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One of the oldest universities in the world</a:t>
            </a:r>
            <a:endParaRPr lang="cs-CZ" sz="1400" dirty="0">
              <a:solidFill>
                <a:schemeClr val="tx1"/>
              </a:solidFill>
            </a:endParaRPr>
          </a:p>
          <a:p>
            <a:pPr lvl="1"/>
            <a:endParaRPr lang="cs-CZ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Prague, ranked in </a:t>
            </a:r>
            <a:r>
              <a:rPr lang="cs-CZ" sz="2000" dirty="0" err="1" smtClean="0">
                <a:solidFill>
                  <a:schemeClr val="tx1"/>
                </a:solidFill>
              </a:rPr>
              <a:t>the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top </a:t>
            </a:r>
            <a:r>
              <a:rPr lang="en-US" sz="2000" dirty="0">
                <a:solidFill>
                  <a:schemeClr val="tx1"/>
                </a:solidFill>
              </a:rPr>
              <a:t>10 best cities in the world for students</a:t>
            </a:r>
            <a:r>
              <a:rPr lang="cs-CZ" sz="2000" dirty="0">
                <a:solidFill>
                  <a:schemeClr val="tx1"/>
                </a:solidFill>
              </a:rPr>
              <a:t> (7th place)</a:t>
            </a:r>
          </a:p>
          <a:p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Education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4" y="2129540"/>
            <a:ext cx="3746876" cy="1902710"/>
          </a:xfrm>
          <a:prstGeom prst="rect">
            <a:avLst/>
          </a:prstGeom>
        </p:spPr>
      </p:pic>
      <p:pic>
        <p:nvPicPr>
          <p:cNvPr id="6" name="Obrázek 5" descr="Obsah obrázku budova, exteriér, město&#10;&#10;Popis byl vytvořen automaticky">
            <a:extLst>
              <a:ext uri="{FF2B5EF4-FFF2-40B4-BE49-F238E27FC236}">
                <a16:creationId xmlns:a16="http://schemas.microsoft.com/office/drawing/2014/main" id="{A4C930BB-0007-D8F8-A126-EC99FAC02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124" y="4441053"/>
            <a:ext cx="3746876" cy="2497917"/>
          </a:xfrm>
          <a:prstGeom prst="rect">
            <a:avLst/>
          </a:prstGeom>
        </p:spPr>
      </p:pic>
      <p:pic>
        <p:nvPicPr>
          <p:cNvPr id="1032" name="Picture 8" descr="Výsledek obrázku pro educatio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872" y="360000"/>
            <a:ext cx="1229128" cy="12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46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02C2F7A-3693-3F77-48CE-3A6210552A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cs-CZ" sz="1400" dirty="0" err="1" smtClean="0">
                <a:solidFill>
                  <a:schemeClr val="tx1"/>
                </a:solidFill>
              </a:rPr>
              <a:t>Academic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year</a:t>
            </a:r>
            <a:r>
              <a:rPr lang="cs-CZ" sz="1400" dirty="0" smtClean="0">
                <a:solidFill>
                  <a:schemeClr val="tx1"/>
                </a:solidFill>
              </a:rPr>
              <a:t> 2021/2022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CC1505-AE21-5182-3638-6C012EEBC8B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Number of </a:t>
            </a:r>
            <a:r>
              <a:rPr lang="cs-CZ" dirty="0"/>
              <a:t>S</a:t>
            </a:r>
            <a:r>
              <a:rPr lang="en-US" dirty="0" err="1" smtClean="0"/>
              <a:t>tudents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cs-CZ" dirty="0" smtClean="0"/>
              <a:t>G</a:t>
            </a:r>
            <a:r>
              <a:rPr lang="en-US" dirty="0" err="1" smtClean="0"/>
              <a:t>raduates</a:t>
            </a:r>
            <a:r>
              <a:rPr lang="en-US" dirty="0" smtClean="0"/>
              <a:t> </a:t>
            </a:r>
            <a:r>
              <a:rPr lang="en-US" dirty="0"/>
              <a:t>at </a:t>
            </a:r>
            <a:r>
              <a:rPr lang="cs-CZ" dirty="0" smtClean="0"/>
              <a:t>U</a:t>
            </a:r>
            <a:r>
              <a:rPr lang="en-US" dirty="0" err="1" smtClean="0"/>
              <a:t>niversities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DA50071-C1BB-8B50-FDF4-73909D51D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74" b="14101"/>
          <a:stretch/>
        </p:blipFill>
        <p:spPr>
          <a:xfrm>
            <a:off x="1264055" y="2457265"/>
            <a:ext cx="8579856" cy="472708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940000" y="7252448"/>
            <a:ext cx="4922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Georgia" panose="02040502050405020303" pitchFamily="18" charset="0"/>
              </a:rPr>
              <a:t>Source: Ministry </a:t>
            </a:r>
            <a:r>
              <a:rPr lang="cs-CZ" dirty="0" err="1" smtClean="0">
                <a:latin typeface="Georgia" panose="02040502050405020303" pitchFamily="18" charset="0"/>
              </a:rPr>
              <a:t>of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Education</a:t>
            </a:r>
            <a:r>
              <a:rPr lang="cs-CZ" dirty="0" smtClean="0">
                <a:latin typeface="Georgia" panose="02040502050405020303" pitchFamily="18" charset="0"/>
              </a:rPr>
              <a:t>, </a:t>
            </a:r>
            <a:r>
              <a:rPr lang="cs-CZ" dirty="0" err="1" smtClean="0">
                <a:latin typeface="Georgia" panose="02040502050405020303" pitchFamily="18" charset="0"/>
              </a:rPr>
              <a:t>Youth</a:t>
            </a:r>
            <a:r>
              <a:rPr lang="cs-CZ" dirty="0" smtClean="0">
                <a:latin typeface="Georgia" panose="02040502050405020303" pitchFamily="18" charset="0"/>
              </a:rPr>
              <a:t> and Sport, 2022</a:t>
            </a: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6" name="Picture 8" descr="Výsledek obrázku pro educatio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872" y="360000"/>
            <a:ext cx="1229128" cy="12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9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2802C0-424B-1EA8-DCE3-F756EF196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/>
              <a:t>R&amp;D</a:t>
            </a:r>
          </a:p>
        </p:txBody>
      </p:sp>
    </p:spTree>
    <p:extLst>
      <p:ext uri="{BB962C8B-B14F-4D97-AF65-F5344CB8AC3E}">
        <p14:creationId xmlns:p14="http://schemas.microsoft.com/office/powerpoint/2010/main" val="206370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dirty="0" err="1">
                <a:solidFill>
                  <a:schemeClr val="tx1"/>
                </a:solidFill>
              </a:rPr>
              <a:t>Rising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R&amp;D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investment</a:t>
            </a:r>
            <a:endParaRPr lang="cs-CZ" sz="2000" dirty="0">
              <a:solidFill>
                <a:schemeClr val="tx1"/>
              </a:solidFill>
            </a:endParaRPr>
          </a:p>
          <a:p>
            <a:pPr lvl="1"/>
            <a:r>
              <a:rPr lang="cs-CZ" sz="1400" dirty="0" err="1"/>
              <a:t>Czechia</a:t>
            </a:r>
            <a:r>
              <a:rPr lang="cs-CZ" sz="1400" dirty="0"/>
              <a:t> </a:t>
            </a:r>
            <a:r>
              <a:rPr lang="cs-CZ" sz="1400" dirty="0" err="1"/>
              <a:t>spends</a:t>
            </a:r>
            <a:r>
              <a:rPr lang="cs-CZ" sz="1400" dirty="0"/>
              <a:t> </a:t>
            </a:r>
            <a:r>
              <a:rPr lang="en-US" sz="1400" dirty="0"/>
              <a:t>the most </a:t>
            </a:r>
            <a:r>
              <a:rPr lang="en-US" sz="1400" dirty="0" smtClean="0"/>
              <a:t>in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en-US" sz="1400" dirty="0" smtClean="0"/>
              <a:t> </a:t>
            </a:r>
            <a:r>
              <a:rPr lang="en-US" sz="1400" dirty="0"/>
              <a:t>CEE </a:t>
            </a:r>
            <a:r>
              <a:rPr lang="en-US" sz="1400" dirty="0" smtClean="0"/>
              <a:t>region</a:t>
            </a:r>
            <a:endParaRPr lang="cs-CZ" sz="2000" dirty="0" smtClean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/>
              <a:t>R&amp;D in </a:t>
            </a:r>
            <a:r>
              <a:rPr lang="cs-CZ" dirty="0" err="1"/>
              <a:t>Czechia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90BAFB8-6121-0BB9-B1F0-A4DF389D31F3}"/>
              </a:ext>
            </a:extLst>
          </p:cNvPr>
          <p:cNvSpPr txBox="1"/>
          <p:nvPr/>
        </p:nvSpPr>
        <p:spPr>
          <a:xfrm>
            <a:off x="4622137" y="6913276"/>
            <a:ext cx="1473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Source: </a:t>
            </a:r>
            <a:r>
              <a:rPr lang="cs-CZ" dirty="0" smtClean="0">
                <a:latin typeface="Georgia" panose="02040502050405020303" pitchFamily="18" charset="0"/>
              </a:rPr>
              <a:t>CZSO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BC6528-4F46-B3CE-131F-D75849B43740}"/>
              </a:ext>
            </a:extLst>
          </p:cNvPr>
          <p:cNvSpPr txBox="1"/>
          <p:nvPr/>
        </p:nvSpPr>
        <p:spPr>
          <a:xfrm>
            <a:off x="1032534" y="3589559"/>
            <a:ext cx="5657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Gross</a:t>
            </a:r>
            <a:r>
              <a:rPr lang="en-US" dirty="0">
                <a:latin typeface="Georgia" panose="02040502050405020303" pitchFamily="18" charset="0"/>
              </a:rPr>
              <a:t> expenditure on R&amp;D - share of GDP</a:t>
            </a:r>
            <a:r>
              <a:rPr lang="cs-CZ" dirty="0">
                <a:latin typeface="Georgia" panose="02040502050405020303" pitchFamily="18" charset="0"/>
              </a:rPr>
              <a:t> (</a:t>
            </a:r>
            <a:r>
              <a:rPr lang="cs-CZ" dirty="0" smtClean="0">
                <a:latin typeface="Georgia" panose="02040502050405020303" pitchFamily="18" charset="0"/>
              </a:rPr>
              <a:t>2005-2022, </a:t>
            </a:r>
            <a:r>
              <a:rPr lang="cs-CZ" dirty="0">
                <a:latin typeface="Georgia" panose="02040502050405020303" pitchFamily="18" charset="0"/>
              </a:rPr>
              <a:t>%)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224DFDA-6C84-AC79-95AB-CC2744528FC7}"/>
              </a:ext>
            </a:extLst>
          </p:cNvPr>
          <p:cNvSpPr txBox="1"/>
          <p:nvPr/>
        </p:nvSpPr>
        <p:spPr>
          <a:xfrm>
            <a:off x="5892800" y="3610119"/>
            <a:ext cx="4396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Total expenditure on R&amp;D </a:t>
            </a:r>
            <a:r>
              <a:rPr lang="cs-CZ" dirty="0">
                <a:latin typeface="Georgia" panose="02040502050405020303" pitchFamily="18" charset="0"/>
              </a:rPr>
              <a:t>(</a:t>
            </a:r>
            <a:r>
              <a:rPr lang="cs-CZ" dirty="0" smtClean="0">
                <a:latin typeface="Georgia" panose="02040502050405020303" pitchFamily="18" charset="0"/>
              </a:rPr>
              <a:t>2005-2022,</a:t>
            </a:r>
            <a:r>
              <a:rPr lang="en-US" dirty="0" smtClean="0">
                <a:latin typeface="Georgia" panose="02040502050405020303" pitchFamily="18" charset="0"/>
              </a:rPr>
              <a:t> </a:t>
            </a:r>
            <a:r>
              <a:rPr lang="cs-CZ" dirty="0">
                <a:latin typeface="Georgia" panose="02040502050405020303" pitchFamily="18" charset="0"/>
              </a:rPr>
              <a:t>mil. </a:t>
            </a:r>
            <a:r>
              <a:rPr lang="en-US" dirty="0">
                <a:latin typeface="Georgia" panose="02040502050405020303" pitchFamily="18" charset="0"/>
              </a:rPr>
              <a:t>EUR</a:t>
            </a:r>
            <a:r>
              <a:rPr lang="cs-CZ" dirty="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7CC94A9-7912-6869-A7E0-EB5A2CAEBA2F}"/>
              </a:ext>
            </a:extLst>
          </p:cNvPr>
          <p:cNvSpPr txBox="1"/>
          <p:nvPr/>
        </p:nvSpPr>
        <p:spPr>
          <a:xfrm>
            <a:off x="8405446" y="6898317"/>
            <a:ext cx="221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Source: </a:t>
            </a:r>
            <a:r>
              <a:rPr lang="cs-CZ" dirty="0" smtClean="0">
                <a:latin typeface="Georgia" panose="02040502050405020303" pitchFamily="18" charset="0"/>
              </a:rPr>
              <a:t>CZSO, </a:t>
            </a:r>
            <a:r>
              <a:rPr lang="cs-CZ" dirty="0" err="1" smtClean="0">
                <a:latin typeface="Georgia" panose="02040502050405020303" pitchFamily="18" charset="0"/>
              </a:rPr>
              <a:t>Eurostat</a:t>
            </a: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36" y="360000"/>
            <a:ext cx="3990871" cy="2241539"/>
          </a:xfrm>
          <a:prstGeom prst="rect">
            <a:avLst/>
          </a:prstGeom>
        </p:spPr>
      </p:pic>
      <p:graphicFrame>
        <p:nvGraphicFramePr>
          <p:cNvPr id="12" name="Graf 11"/>
          <p:cNvGraphicFramePr/>
          <p:nvPr>
            <p:extLst>
              <p:ext uri="{D42A27DB-BD31-4B8C-83A1-F6EECF244321}">
                <p14:modId xmlns:p14="http://schemas.microsoft.com/office/powerpoint/2010/main" val="4125072261"/>
              </p:ext>
            </p:extLst>
          </p:nvPr>
        </p:nvGraphicFramePr>
        <p:xfrm>
          <a:off x="1032534" y="3917896"/>
          <a:ext cx="4535631" cy="3045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 13"/>
          <p:cNvGraphicFramePr/>
          <p:nvPr>
            <p:extLst>
              <p:ext uri="{D42A27DB-BD31-4B8C-83A1-F6EECF244321}">
                <p14:modId xmlns:p14="http://schemas.microsoft.com/office/powerpoint/2010/main" val="4093719228"/>
              </p:ext>
            </p:extLst>
          </p:nvPr>
        </p:nvGraphicFramePr>
        <p:xfrm>
          <a:off x="5715116" y="3856770"/>
          <a:ext cx="4544883" cy="3056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579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620000" y="2323686"/>
            <a:ext cx="5261211" cy="4143375"/>
          </a:xfrm>
        </p:spPr>
        <p:txBody>
          <a:bodyPr/>
          <a:lstStyle/>
          <a:p>
            <a:pPr marL="324000" lvl="0" indent="-324000">
              <a:lnSpc>
                <a:spcPct val="108333"/>
              </a:lnSpc>
              <a:buSzPts val="2400"/>
            </a:pPr>
            <a:r>
              <a:rPr lang="en-US" sz="2000" dirty="0">
                <a:solidFill>
                  <a:schemeClr val="tx1"/>
                </a:solidFill>
              </a:rPr>
              <a:t>Contact lenses</a:t>
            </a:r>
          </a:p>
          <a:p>
            <a:pPr marL="648000" lvl="1" indent="-324000">
              <a:spcBef>
                <a:spcPts val="400"/>
              </a:spcBef>
            </a:pPr>
            <a:r>
              <a:rPr lang="en-US" sz="1400" dirty="0">
                <a:solidFill>
                  <a:schemeClr val="tx1"/>
                </a:solidFill>
              </a:rPr>
              <a:t>Invented by Czech chemist </a:t>
            </a:r>
            <a:r>
              <a:rPr lang="en-US" sz="1400" b="1" dirty="0">
                <a:solidFill>
                  <a:schemeClr val="tx1"/>
                </a:solidFill>
              </a:rPr>
              <a:t>Otto </a:t>
            </a:r>
            <a:r>
              <a:rPr lang="en-US" sz="1400" b="1" dirty="0" err="1">
                <a:solidFill>
                  <a:schemeClr val="tx1"/>
                </a:solidFill>
              </a:rPr>
              <a:t>Wichterle</a:t>
            </a:r>
            <a:r>
              <a:rPr lang="en-US" sz="1400" dirty="0">
                <a:solidFill>
                  <a:schemeClr val="tx1"/>
                </a:solidFill>
              </a:rPr>
              <a:t> in 1961</a:t>
            </a:r>
          </a:p>
          <a:p>
            <a:pPr marL="648000" lvl="1" indent="-209698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324000" lvl="0" indent="-324000">
              <a:lnSpc>
                <a:spcPct val="108333"/>
              </a:lnSpc>
              <a:buSzPts val="2400"/>
            </a:pPr>
            <a:r>
              <a:rPr lang="en-US" sz="2000" dirty="0">
                <a:solidFill>
                  <a:schemeClr val="tx1"/>
                </a:solidFill>
              </a:rPr>
              <a:t>Propeller</a:t>
            </a:r>
          </a:p>
          <a:p>
            <a:pPr marL="648000" lvl="1" indent="-324000">
              <a:spcBef>
                <a:spcPts val="400"/>
              </a:spcBef>
            </a:pPr>
            <a:r>
              <a:rPr lang="cs-CZ" sz="1400" dirty="0" err="1" smtClean="0">
                <a:solidFill>
                  <a:schemeClr val="tx1"/>
                </a:solidFill>
              </a:rPr>
              <a:t>The</a:t>
            </a:r>
            <a:r>
              <a:rPr lang="cs-CZ" sz="1400" dirty="0" smtClean="0">
                <a:solidFill>
                  <a:schemeClr val="tx1"/>
                </a:solidFill>
              </a:rPr>
              <a:t> f</a:t>
            </a:r>
            <a:r>
              <a:rPr lang="en-US" sz="1400" dirty="0" err="1" smtClean="0">
                <a:solidFill>
                  <a:schemeClr val="tx1"/>
                </a:solidFill>
              </a:rPr>
              <a:t>irst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optimal </a:t>
            </a:r>
            <a:r>
              <a:rPr lang="en-US" sz="1400" dirty="0" smtClean="0">
                <a:solidFill>
                  <a:schemeClr val="tx1"/>
                </a:solidFill>
              </a:rPr>
              <a:t>prototype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was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invented by Czech </a:t>
            </a:r>
            <a:r>
              <a:rPr lang="en-US" sz="1400" dirty="0" smtClean="0">
                <a:solidFill>
                  <a:schemeClr val="tx1"/>
                </a:solidFill>
              </a:rPr>
              <a:t>construct</a:t>
            </a:r>
            <a:r>
              <a:rPr lang="cs-CZ" sz="1400" dirty="0" smtClean="0">
                <a:solidFill>
                  <a:schemeClr val="tx1"/>
                </a:solidFill>
              </a:rPr>
              <a:t>o</a:t>
            </a:r>
            <a:r>
              <a:rPr lang="en-US" sz="1400" dirty="0" smtClean="0">
                <a:solidFill>
                  <a:schemeClr val="tx1"/>
                </a:solidFill>
              </a:rPr>
              <a:t>r </a:t>
            </a:r>
            <a:r>
              <a:rPr lang="en-US" sz="1400" b="1" dirty="0">
                <a:solidFill>
                  <a:schemeClr val="tx1"/>
                </a:solidFill>
              </a:rPr>
              <a:t>Josef </a:t>
            </a:r>
            <a:r>
              <a:rPr lang="en-US" sz="1400" b="1" dirty="0" err="1">
                <a:solidFill>
                  <a:schemeClr val="tx1"/>
                </a:solidFill>
              </a:rPr>
              <a:t>Ressel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 in 1826</a:t>
            </a:r>
          </a:p>
          <a:p>
            <a:pPr marL="648000" lvl="1" indent="-209698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648000" lvl="1" indent="-209698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324000" lvl="0" indent="-324000">
              <a:lnSpc>
                <a:spcPct val="108333"/>
              </a:lnSpc>
              <a:buSzPts val="2400"/>
            </a:pPr>
            <a:r>
              <a:rPr lang="en-US" sz="2000" dirty="0">
                <a:solidFill>
                  <a:schemeClr val="tx1"/>
                </a:solidFill>
              </a:rPr>
              <a:t>Blood Types</a:t>
            </a:r>
          </a:p>
          <a:p>
            <a:pPr marL="648000" lvl="1" indent="-324000">
              <a:spcBef>
                <a:spcPts val="400"/>
              </a:spcBef>
            </a:pPr>
            <a:r>
              <a:rPr lang="en-US" sz="1400" dirty="0">
                <a:solidFill>
                  <a:schemeClr val="tx1"/>
                </a:solidFill>
              </a:rPr>
              <a:t>In 1907, </a:t>
            </a:r>
            <a:r>
              <a:rPr lang="en-US" sz="1400" b="1" dirty="0">
                <a:solidFill>
                  <a:schemeClr val="tx1"/>
                </a:solidFill>
              </a:rPr>
              <a:t>Jan </a:t>
            </a:r>
            <a:r>
              <a:rPr lang="en-US" sz="1400" b="1" dirty="0" err="1">
                <a:solidFill>
                  <a:schemeClr val="tx1"/>
                </a:solidFill>
              </a:rPr>
              <a:t>Jánský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found out that  human blood could be classified into four distinct groups</a:t>
            </a:r>
          </a:p>
          <a:p>
            <a:pPr marL="648000" lvl="1" indent="-209698">
              <a:buNone/>
            </a:pPr>
            <a:endParaRPr lang="en-US" dirty="0"/>
          </a:p>
          <a:p>
            <a:pPr marL="648000" lvl="1" indent="-209698">
              <a:buNone/>
            </a:pP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Czech Inventions </a:t>
            </a:r>
            <a:r>
              <a:rPr lang="en-US" i="1" dirty="0"/>
              <a:t>(the best of)</a:t>
            </a:r>
          </a:p>
        </p:txBody>
      </p:sp>
      <p:pic>
        <p:nvPicPr>
          <p:cNvPr id="4" name="Google Shape;511;p42">
            <a:extLst>
              <a:ext uri="{FF2B5EF4-FFF2-40B4-BE49-F238E27FC236}">
                <a16:creationId xmlns:a16="http://schemas.microsoft.com/office/drawing/2014/main" id="{E7A076F6-8B99-A5D8-C7CC-6C01E211478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81816" y="1410103"/>
            <a:ext cx="2805205" cy="182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13;p42">
            <a:extLst>
              <a:ext uri="{FF2B5EF4-FFF2-40B4-BE49-F238E27FC236}">
                <a16:creationId xmlns:a16="http://schemas.microsoft.com/office/drawing/2014/main" id="{FFBC37A0-72FA-3CBF-FFFB-6D27E75DC4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827"/>
          <a:stretch/>
        </p:blipFill>
        <p:spPr>
          <a:xfrm>
            <a:off x="7081817" y="3675518"/>
            <a:ext cx="2805205" cy="125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12;p42">
            <a:extLst>
              <a:ext uri="{FF2B5EF4-FFF2-40B4-BE49-F238E27FC236}">
                <a16:creationId xmlns:a16="http://schemas.microsoft.com/office/drawing/2014/main" id="{A20ED748-3EF2-6BDA-1F5B-DD84D3ED40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1817" y="5372086"/>
            <a:ext cx="2805205" cy="1387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21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dirty="0" err="1" smtClean="0">
                <a:solidFill>
                  <a:schemeClr val="bg2"/>
                </a:solidFill>
              </a:rPr>
              <a:t>Czechia</a:t>
            </a:r>
            <a:r>
              <a:rPr lang="cs-CZ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smtClean="0">
                <a:solidFill>
                  <a:schemeClr val="bg2"/>
                </a:solidFill>
              </a:rPr>
              <a:t>has </a:t>
            </a:r>
            <a:r>
              <a:rPr lang="en-US" sz="2000" dirty="0">
                <a:solidFill>
                  <a:schemeClr val="bg2"/>
                </a:solidFill>
              </a:rPr>
              <a:t>the highest percentage </a:t>
            </a:r>
            <a:r>
              <a:rPr lang="cs-CZ" sz="2000" dirty="0" smtClean="0">
                <a:solidFill>
                  <a:schemeClr val="bg2"/>
                </a:solidFill>
              </a:rPr>
              <a:t>(40%) </a:t>
            </a:r>
            <a:r>
              <a:rPr lang="en-US" sz="2000" dirty="0" smtClean="0">
                <a:solidFill>
                  <a:schemeClr val="bg2"/>
                </a:solidFill>
              </a:rPr>
              <a:t>of </a:t>
            </a:r>
            <a:r>
              <a:rPr lang="en-US" sz="2000" dirty="0">
                <a:solidFill>
                  <a:schemeClr val="bg2"/>
                </a:solidFill>
              </a:rPr>
              <a:t>enterprises using two or more AI technologies </a:t>
            </a:r>
            <a:endParaRPr lang="cs-CZ" sz="2000" dirty="0" smtClean="0">
              <a:solidFill>
                <a:schemeClr val="bg2"/>
              </a:solidFill>
            </a:endParaRPr>
          </a:p>
          <a:p>
            <a:pPr lvl="1"/>
            <a:r>
              <a:rPr lang="en-US" sz="1400" dirty="0" smtClean="0"/>
              <a:t>According </a:t>
            </a:r>
            <a:r>
              <a:rPr lang="en-US" sz="1400" dirty="0"/>
              <a:t>to the European Commission’s Digital Economy and Society Index (DESI</a:t>
            </a:r>
            <a:r>
              <a:rPr lang="en-US" sz="1400" dirty="0" smtClean="0"/>
              <a:t>)</a:t>
            </a:r>
            <a:endParaRPr lang="cs-CZ" sz="1400" dirty="0" smtClean="0"/>
          </a:p>
          <a:p>
            <a:pPr lvl="1"/>
            <a:r>
              <a:rPr lang="cs-CZ" sz="1400" dirty="0" err="1" smtClean="0"/>
              <a:t>Czechia</a:t>
            </a:r>
            <a:r>
              <a:rPr lang="cs-CZ" sz="1400" dirty="0" smtClean="0"/>
              <a:t> </a:t>
            </a:r>
            <a:r>
              <a:rPr lang="en-US" sz="1400" dirty="0" smtClean="0"/>
              <a:t>has </a:t>
            </a:r>
            <a:r>
              <a:rPr lang="en-US" sz="1400" dirty="0"/>
              <a:t>the highest percentage of enterprises using two or more AI </a:t>
            </a:r>
            <a:r>
              <a:rPr lang="en-US" sz="1400" dirty="0" smtClean="0"/>
              <a:t>technologies</a:t>
            </a:r>
            <a:endParaRPr lang="cs-CZ" sz="1400" dirty="0" smtClean="0"/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The leading role of artificial intelligence (AI)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88" y="3961713"/>
            <a:ext cx="8500576" cy="349120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94589" y="3600284"/>
            <a:ext cx="6562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Enterprises using at least two AI technologies (% of enterprises), 2020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663478" y="7488732"/>
            <a:ext cx="4387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Georgia" panose="02040502050405020303" pitchFamily="18" charset="0"/>
              </a:rPr>
              <a:t>Source: </a:t>
            </a:r>
            <a:r>
              <a:rPr lang="en-US" dirty="0">
                <a:latin typeface="Georgia" panose="02040502050405020303" pitchFamily="18" charset="0"/>
              </a:rPr>
              <a:t>Digital Economy and Society </a:t>
            </a:r>
            <a:r>
              <a:rPr lang="en-US" dirty="0" smtClean="0">
                <a:latin typeface="Georgia" panose="02040502050405020303" pitchFamily="18" charset="0"/>
              </a:rPr>
              <a:t>Index</a:t>
            </a:r>
            <a:r>
              <a:rPr lang="cs-CZ" dirty="0" smtClean="0">
                <a:latin typeface="Georgia" panose="02040502050405020303" pitchFamily="18" charset="0"/>
              </a:rPr>
              <a:t>, 2021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7" name="Šipka doprava 6"/>
          <p:cNvSpPr/>
          <p:nvPr/>
        </p:nvSpPr>
        <p:spPr>
          <a:xfrm rot="16200000">
            <a:off x="1711320" y="7521208"/>
            <a:ext cx="434109" cy="129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06" y="360000"/>
            <a:ext cx="2021535" cy="134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4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029300" y="1260000"/>
            <a:ext cx="8964000" cy="576000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Strong inflow of high-value-added </a:t>
            </a:r>
            <a:r>
              <a:rPr lang="en-US" sz="2000" dirty="0" smtClean="0">
                <a:solidFill>
                  <a:schemeClr val="tx1"/>
                </a:solidFill>
              </a:rPr>
              <a:t>project</a:t>
            </a:r>
            <a:r>
              <a:rPr lang="cs-CZ" sz="2000" dirty="0" smtClean="0">
                <a:solidFill>
                  <a:schemeClr val="tx1"/>
                </a:solidFill>
              </a:rPr>
              <a:t>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of the </a:t>
            </a:r>
            <a:r>
              <a:rPr lang="en-US" sz="2000" dirty="0" smtClean="0">
                <a:solidFill>
                  <a:schemeClr val="tx1"/>
                </a:solidFill>
              </a:rPr>
              <a:t>world</a:t>
            </a:r>
            <a:r>
              <a:rPr lang="cs-CZ" sz="2000" dirty="0" smtClean="0">
                <a:solidFill>
                  <a:schemeClr val="tx1"/>
                </a:solidFill>
              </a:rPr>
              <a:t>´s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top ICT </a:t>
            </a:r>
            <a:r>
              <a:rPr lang="en-US" sz="2000" dirty="0" smtClean="0">
                <a:solidFill>
                  <a:schemeClr val="tx1"/>
                </a:solidFill>
              </a:rPr>
              <a:t>companies</a:t>
            </a:r>
            <a:endParaRPr lang="cs-CZ" sz="2000" dirty="0">
              <a:solidFill>
                <a:schemeClr val="tx1"/>
              </a:solidFill>
            </a:endParaRP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Successful </a:t>
            </a:r>
            <a:r>
              <a:rPr lang="en-US" sz="1400" dirty="0">
                <a:solidFill>
                  <a:schemeClr val="tx1"/>
                </a:solidFill>
              </a:rPr>
              <a:t>investors in the country </a:t>
            </a:r>
            <a:r>
              <a:rPr lang="en-US" sz="1400" dirty="0" smtClean="0">
                <a:solidFill>
                  <a:schemeClr val="tx1"/>
                </a:solidFill>
              </a:rPr>
              <a:t>include </a:t>
            </a:r>
            <a:r>
              <a:rPr lang="en-US" sz="1400" dirty="0">
                <a:solidFill>
                  <a:schemeClr val="tx1"/>
                </a:solidFill>
              </a:rPr>
              <a:t>Microsoft, Skype, </a:t>
            </a:r>
            <a:r>
              <a:rPr lang="en-US" sz="1400" dirty="0" err="1">
                <a:solidFill>
                  <a:schemeClr val="tx1"/>
                </a:solidFill>
              </a:rPr>
              <a:t>Tieto</a:t>
            </a:r>
            <a:r>
              <a:rPr lang="en-US" sz="1400" dirty="0">
                <a:solidFill>
                  <a:schemeClr val="tx1"/>
                </a:solidFill>
              </a:rPr>
              <a:t>, Red Hat, </a:t>
            </a:r>
            <a:r>
              <a:rPr lang="en-US" sz="1400" dirty="0" err="1">
                <a:solidFill>
                  <a:schemeClr val="tx1"/>
                </a:solidFill>
              </a:rPr>
              <a:t>SolarWinds</a:t>
            </a:r>
            <a:r>
              <a:rPr lang="en-US" sz="1400" dirty="0">
                <a:solidFill>
                  <a:schemeClr val="tx1"/>
                </a:solidFill>
              </a:rPr>
              <a:t>, IBM, Cisco, Oracle, H2O.ai and MSD </a:t>
            </a:r>
            <a:r>
              <a:rPr lang="en-US" sz="1400" dirty="0" smtClean="0">
                <a:solidFill>
                  <a:schemeClr val="tx1"/>
                </a:solidFill>
              </a:rPr>
              <a:t>IT</a:t>
            </a:r>
            <a:endParaRPr lang="cs-CZ" sz="1400" dirty="0" smtClean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cs-CZ" sz="2000" dirty="0" err="1" smtClean="0">
                <a:solidFill>
                  <a:schemeClr val="tx1"/>
                </a:solidFill>
              </a:rPr>
              <a:t>It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is</a:t>
            </a:r>
            <a:r>
              <a:rPr lang="cs-CZ" sz="2000" dirty="0" smtClean="0">
                <a:solidFill>
                  <a:schemeClr val="tx1"/>
                </a:solidFill>
              </a:rPr>
              <a:t> h</a:t>
            </a:r>
            <a:r>
              <a:rPr lang="en-US" sz="2000" dirty="0" err="1" smtClean="0">
                <a:solidFill>
                  <a:schemeClr val="tx1"/>
                </a:solidFill>
              </a:rPr>
              <a:t>ome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to several top-level research centers that have achieved outstanding results and won awards in the area of </a:t>
            </a:r>
            <a:r>
              <a:rPr lang="en-US" sz="2000" dirty="0" smtClean="0">
                <a:solidFill>
                  <a:schemeClr val="tx1"/>
                </a:solidFill>
              </a:rPr>
              <a:t>ICT</a:t>
            </a:r>
            <a:endParaRPr lang="cs-CZ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cs-CZ" sz="2000" dirty="0" err="1" smtClean="0">
                <a:solidFill>
                  <a:schemeClr val="tx1"/>
                </a:solidFill>
              </a:rPr>
              <a:t>Czechia</a:t>
            </a:r>
            <a:r>
              <a:rPr lang="en-US" sz="2000" dirty="0" smtClean="0">
                <a:solidFill>
                  <a:schemeClr val="tx1"/>
                </a:solidFill>
              </a:rPr>
              <a:t>= </a:t>
            </a:r>
            <a:r>
              <a:rPr lang="en-US" sz="2000" dirty="0">
                <a:solidFill>
                  <a:schemeClr val="tx1"/>
                </a:solidFill>
              </a:rPr>
              <a:t>e-commerce </a:t>
            </a:r>
            <a:r>
              <a:rPr lang="en-US" sz="2000" dirty="0" err="1">
                <a:solidFill>
                  <a:schemeClr val="tx1"/>
                </a:solidFill>
              </a:rPr>
              <a:t>centre</a:t>
            </a:r>
            <a:r>
              <a:rPr lang="en-US" sz="2000" dirty="0">
                <a:solidFill>
                  <a:schemeClr val="tx1"/>
                </a:solidFill>
              </a:rPr>
              <a:t> of the </a:t>
            </a:r>
            <a:r>
              <a:rPr lang="en-US" sz="2000" dirty="0" smtClean="0">
                <a:solidFill>
                  <a:schemeClr val="tx1"/>
                </a:solidFill>
              </a:rPr>
              <a:t>Europe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Expertise in </a:t>
            </a:r>
            <a:r>
              <a:rPr lang="en-US" sz="2000" dirty="0" err="1">
                <a:solidFill>
                  <a:schemeClr val="tx1"/>
                </a:solidFill>
              </a:rPr>
              <a:t>Blockchain</a:t>
            </a:r>
            <a:r>
              <a:rPr lang="en-US" sz="2000" dirty="0">
                <a:solidFill>
                  <a:schemeClr val="tx1"/>
                </a:solidFill>
              </a:rPr>
              <a:t>, 1st bitcoin café in the World </a:t>
            </a:r>
          </a:p>
          <a:p>
            <a:endParaRPr lang="cs-CZ" sz="2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smtClean="0"/>
              <a:t>ICT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14322"/>
          <a:stretch/>
        </p:blipFill>
        <p:spPr>
          <a:xfrm>
            <a:off x="694924" y="5352936"/>
            <a:ext cx="7676891" cy="27115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740" y="3787680"/>
            <a:ext cx="2777057" cy="18495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15540" r="19852" b="12469"/>
          <a:stretch/>
        </p:blipFill>
        <p:spPr>
          <a:xfrm>
            <a:off x="7770741" y="5847007"/>
            <a:ext cx="2777056" cy="16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4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>
            <a:spLocks noGrp="1"/>
          </p:cNvSpPr>
          <p:nvPr>
            <p:ph type="body" idx="2"/>
          </p:nvPr>
        </p:nvSpPr>
        <p:spPr>
          <a:xfrm>
            <a:off x="1620000" y="360000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cs-CZ" dirty="0" err="1">
                <a:solidFill>
                  <a:schemeClr val="bg2"/>
                </a:solidFill>
              </a:rPr>
              <a:t>Czechia</a:t>
            </a:r>
            <a:r>
              <a:rPr lang="cs-CZ" dirty="0">
                <a:solidFill>
                  <a:schemeClr val="bg2"/>
                </a:solidFill>
              </a:rPr>
              <a:t> in </a:t>
            </a:r>
            <a:r>
              <a:rPr lang="cs-CZ" dirty="0" err="1">
                <a:solidFill>
                  <a:schemeClr val="bg2"/>
                </a:solidFill>
              </a:rPr>
              <a:t>the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smtClean="0">
                <a:solidFill>
                  <a:schemeClr val="bg2"/>
                </a:solidFill>
              </a:rPr>
              <a:t>EU and in </a:t>
            </a:r>
            <a:r>
              <a:rPr lang="cs-CZ" dirty="0" err="1" smtClean="0">
                <a:solidFill>
                  <a:schemeClr val="bg2"/>
                </a:solidFill>
              </a:rPr>
              <a:t>the</a:t>
            </a:r>
            <a:r>
              <a:rPr lang="cs-CZ" dirty="0" smtClean="0">
                <a:solidFill>
                  <a:schemeClr val="bg2"/>
                </a:solidFill>
              </a:rPr>
              <a:t> </a:t>
            </a:r>
            <a:r>
              <a:rPr lang="cs-CZ" dirty="0" err="1" smtClean="0">
                <a:solidFill>
                  <a:schemeClr val="bg2"/>
                </a:solidFill>
              </a:rPr>
              <a:t>World</a:t>
            </a:r>
            <a:endParaRPr dirty="0">
              <a:solidFill>
                <a:schemeClr val="bg2"/>
              </a:solidFill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442655" y="1328625"/>
            <a:ext cx="9817345" cy="5979000"/>
            <a:chOff x="442655" y="1328625"/>
            <a:chExt cx="9817345" cy="5979000"/>
          </a:xfrm>
        </p:grpSpPr>
        <p:grpSp>
          <p:nvGrpSpPr>
            <p:cNvPr id="6" name="Skupina 5"/>
            <p:cNvGrpSpPr/>
            <p:nvPr/>
          </p:nvGrpSpPr>
          <p:grpSpPr>
            <a:xfrm>
              <a:off x="4114800" y="1328625"/>
              <a:ext cx="6145200" cy="5979000"/>
              <a:chOff x="2495954" y="1488408"/>
              <a:chExt cx="5954701" cy="5615754"/>
            </a:xfrm>
          </p:grpSpPr>
          <p:grpSp>
            <p:nvGrpSpPr>
              <p:cNvPr id="3" name="Skupina 2"/>
              <p:cNvGrpSpPr/>
              <p:nvPr/>
            </p:nvGrpSpPr>
            <p:grpSpPr>
              <a:xfrm>
                <a:off x="2495955" y="1488408"/>
                <a:ext cx="5954700" cy="5615754"/>
                <a:chOff x="3600543" y="2053144"/>
                <a:chExt cx="5954700" cy="5615754"/>
              </a:xfrm>
            </p:grpSpPr>
            <p:pic>
              <p:nvPicPr>
                <p:cNvPr id="2" name="Obrázek 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314" t="-59" r="-1"/>
                <a:stretch/>
              </p:blipFill>
              <p:spPr>
                <a:xfrm>
                  <a:off x="3600543" y="2053144"/>
                  <a:ext cx="5954700" cy="5615754"/>
                </a:xfrm>
                <a:prstGeom prst="rect">
                  <a:avLst/>
                </a:prstGeom>
              </p:spPr>
            </p:pic>
            <p:pic>
              <p:nvPicPr>
                <p:cNvPr id="4" name="Obrázek 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554" t="7171" r="3594" b="70818"/>
                <a:stretch/>
              </p:blipFill>
              <p:spPr>
                <a:xfrm>
                  <a:off x="9095362" y="2208977"/>
                  <a:ext cx="184825" cy="1235413"/>
                </a:xfrm>
                <a:prstGeom prst="rect">
                  <a:avLst/>
                </a:prstGeom>
              </p:spPr>
            </p:pic>
          </p:grpSp>
          <p:pic>
            <p:nvPicPr>
              <p:cNvPr id="7" name="Obrázek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14" t="28975" r="53665" b="26134"/>
              <a:stretch/>
            </p:blipFill>
            <p:spPr>
              <a:xfrm rot="5400000">
                <a:off x="3610052" y="730510"/>
                <a:ext cx="519214" cy="2747409"/>
              </a:xfrm>
              <a:prstGeom prst="rect">
                <a:avLst/>
              </a:prstGeom>
            </p:spPr>
          </p:pic>
        </p:grpSp>
        <p:pic>
          <p:nvPicPr>
            <p:cNvPr id="9" name="Google Shape;87;p3"/>
            <p:cNvPicPr preferRelativeResize="0"/>
            <p:nvPr/>
          </p:nvPicPr>
          <p:blipFill rotWithShape="1">
            <a:blip r:embed="rId4">
              <a:alphaModFix/>
            </a:blip>
            <a:srcRect l="4607" t="15555" r="61110"/>
            <a:stretch/>
          </p:blipFill>
          <p:spPr>
            <a:xfrm>
              <a:off x="442655" y="1773940"/>
              <a:ext cx="3672144" cy="50883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err="1"/>
              <a:t>Competitive</a:t>
            </a:r>
            <a:r>
              <a:rPr lang="cs-CZ" dirty="0"/>
              <a:t> </a:t>
            </a:r>
            <a:r>
              <a:rPr lang="cs-CZ" dirty="0" err="1" smtClean="0"/>
              <a:t>Advantages</a:t>
            </a:r>
            <a:r>
              <a:rPr lang="cs-CZ" dirty="0" smtClean="0"/>
              <a:t> - </a:t>
            </a:r>
            <a:r>
              <a:rPr lang="cs-CZ" dirty="0" err="1" smtClean="0"/>
              <a:t>Czechia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22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 smtClean="0"/>
              <a:t>Competitive</a:t>
            </a:r>
            <a:r>
              <a:rPr lang="cs-CZ" dirty="0" smtClean="0"/>
              <a:t> </a:t>
            </a:r>
            <a:r>
              <a:rPr lang="cs-CZ" dirty="0" err="1" smtClean="0"/>
              <a:t>Advantages</a:t>
            </a:r>
            <a:r>
              <a:rPr lang="cs-CZ" dirty="0" smtClean="0"/>
              <a:t> - </a:t>
            </a:r>
            <a:r>
              <a:rPr lang="cs-CZ" dirty="0" err="1" smtClean="0"/>
              <a:t>Czechia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27604" y="1633034"/>
            <a:ext cx="6046839" cy="6720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Strategic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geographical</a:t>
            </a:r>
            <a:r>
              <a:rPr lang="cs-CZ" sz="1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location</a:t>
            </a:r>
            <a:endParaRPr lang="cs-CZ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27603" y="2497129"/>
            <a:ext cx="6046839" cy="6720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Stable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political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and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economic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environment</a:t>
            </a:r>
            <a:endParaRPr lang="cs-CZ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27603" y="3361225"/>
            <a:ext cx="6046839" cy="6720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Long-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established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industrial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tradition</a:t>
            </a:r>
            <a:endParaRPr lang="cs-CZ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27602" y="4225539"/>
            <a:ext cx="6046839" cy="6720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Well-developed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infrastructure</a:t>
            </a:r>
            <a:endParaRPr lang="cs-CZ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27602" y="5083726"/>
            <a:ext cx="6046839" cy="6720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Skilled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and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educated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labour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force</a:t>
            </a:r>
            <a:endParaRPr lang="cs-CZ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727602" y="5941913"/>
            <a:ext cx="6046839" cy="6720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Good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level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of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language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skills</a:t>
            </a:r>
            <a:endParaRPr lang="cs-CZ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27602" y="6800100"/>
            <a:ext cx="6046839" cy="6720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Attractive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living</a:t>
            </a:r>
            <a:r>
              <a:rPr lang="cs-CZ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environment</a:t>
            </a:r>
            <a:endParaRPr lang="cs-CZ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07" y="6250242"/>
            <a:ext cx="3585029" cy="122189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06" y="3311754"/>
            <a:ext cx="3585029" cy="122189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06" y="4719753"/>
            <a:ext cx="3585030" cy="134438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 b="30302"/>
          <a:stretch/>
        </p:blipFill>
        <p:spPr>
          <a:xfrm>
            <a:off x="6915108" y="1637762"/>
            <a:ext cx="3585029" cy="14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8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Regions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797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Regions</a:t>
            </a:r>
            <a:r>
              <a:rPr lang="cs-CZ" dirty="0"/>
              <a:t> in </a:t>
            </a:r>
            <a:r>
              <a:rPr lang="cs-CZ" dirty="0" err="1"/>
              <a:t>Czechia</a:t>
            </a:r>
            <a:endParaRPr lang="cs-CZ" dirty="0"/>
          </a:p>
        </p:txBody>
      </p:sp>
      <p:pic>
        <p:nvPicPr>
          <p:cNvPr id="1028" name="Picture 4" descr="https://lh6.googleusercontent.com/0Qg48Jh1hyRZDLKSV4Goa6bbrG2myPtuzGntZibph0QCE4MraZ7L7oTMOcJxfoS6NxyFB28T9P8YjHTSC1wIFrgCOvAJ-h711BNDbouiOvu5S-Zf4Q-PIEDkP5lVTAs_aE9rDAiy4nXd4fDpncDnal_vbCOuSroZFSF2haY9YXVyQmrVn27D0-wH57iMGu6gnYWz=n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44" y="1482814"/>
            <a:ext cx="9028656" cy="55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135434" y="7098611"/>
            <a:ext cx="3747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Source: AFI Business Guidebook </a:t>
            </a:r>
            <a:r>
              <a:rPr lang="en-US" dirty="0" smtClean="0">
                <a:latin typeface="Georgia" panose="02040502050405020303" pitchFamily="18" charset="0"/>
              </a:rPr>
              <a:t>202</a:t>
            </a:r>
            <a:r>
              <a:rPr lang="cs-CZ" dirty="0" smtClean="0">
                <a:latin typeface="Georgia" panose="02040502050405020303" pitchFamily="18" charset="0"/>
              </a:rPr>
              <a:t>2</a:t>
            </a:r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 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249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err="1"/>
              <a:t>Infrastructure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993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296000" y="1800225"/>
            <a:ext cx="3335635" cy="5097532"/>
          </a:xfrm>
        </p:spPr>
        <p:txBody>
          <a:bodyPr/>
          <a:lstStyle/>
          <a:p>
            <a:r>
              <a:rPr lang="cs-CZ" sz="2000" dirty="0">
                <a:solidFill>
                  <a:schemeClr val="tx1"/>
                </a:solidFill>
              </a:rPr>
              <a:t>I</a:t>
            </a:r>
            <a:r>
              <a:rPr lang="en-US" sz="2000" dirty="0" err="1">
                <a:solidFill>
                  <a:schemeClr val="tx1"/>
                </a:solidFill>
              </a:rPr>
              <a:t>nfrastructure</a:t>
            </a:r>
            <a:r>
              <a:rPr lang="en-US" sz="2000" dirty="0">
                <a:solidFill>
                  <a:schemeClr val="tx1"/>
                </a:solidFill>
              </a:rPr>
              <a:t> is among the best </a:t>
            </a:r>
            <a:r>
              <a:rPr lang="cs-CZ" sz="2000" dirty="0" err="1">
                <a:solidFill>
                  <a:schemeClr val="tx1"/>
                </a:solidFill>
              </a:rPr>
              <a:t>among</a:t>
            </a:r>
            <a:r>
              <a:rPr lang="cs-CZ" sz="2000" dirty="0">
                <a:solidFill>
                  <a:schemeClr val="tx1"/>
                </a:solidFill>
              </a:rPr>
              <a:t> CEE </a:t>
            </a:r>
            <a:r>
              <a:rPr lang="cs-CZ" sz="2000" dirty="0" err="1">
                <a:solidFill>
                  <a:schemeClr val="tx1"/>
                </a:solidFill>
              </a:rPr>
              <a:t>countries</a:t>
            </a:r>
            <a:endParaRPr lang="cs-CZ" sz="2000" dirty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L</a:t>
            </a:r>
            <a:r>
              <a:rPr lang="en-US" sz="2000" dirty="0" err="1">
                <a:solidFill>
                  <a:schemeClr val="tx1"/>
                </a:solidFill>
              </a:rPr>
              <a:t>ocation</a:t>
            </a:r>
            <a:r>
              <a:rPr lang="en-US" sz="2000" dirty="0">
                <a:solidFill>
                  <a:schemeClr val="tx1"/>
                </a:solidFill>
              </a:rPr>
              <a:t> at the very center of Europe makes it a natural crossroads for major transit corridors</a:t>
            </a:r>
            <a:endParaRPr lang="cs-CZ" sz="2000" dirty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 err="1">
                <a:solidFill>
                  <a:schemeClr val="tx1"/>
                </a:solidFill>
              </a:rPr>
              <a:t>Czechia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has a rapidly </a:t>
            </a:r>
            <a:r>
              <a:rPr lang="en-US" sz="2000" dirty="0" err="1" smtClean="0">
                <a:solidFill>
                  <a:schemeClr val="tx1"/>
                </a:solidFill>
              </a:rPr>
              <a:t>moderni</a:t>
            </a:r>
            <a:r>
              <a:rPr lang="cs-CZ" sz="2000" dirty="0" smtClean="0">
                <a:solidFill>
                  <a:schemeClr val="tx1"/>
                </a:solidFill>
              </a:rPr>
              <a:t>z</a:t>
            </a:r>
            <a:r>
              <a:rPr lang="en-US" sz="2000" dirty="0" err="1" smtClean="0">
                <a:solidFill>
                  <a:schemeClr val="tx1"/>
                </a:solidFill>
              </a:rPr>
              <a:t>ing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communications infrastructure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 smtClean="0"/>
              <a:t>Well-developed</a:t>
            </a:r>
            <a:r>
              <a:rPr lang="cs-CZ" dirty="0" smtClean="0"/>
              <a:t> I</a:t>
            </a:r>
            <a:r>
              <a:rPr lang="en-US" dirty="0" err="1" smtClean="0"/>
              <a:t>nfrastructure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41" y="2426053"/>
            <a:ext cx="5327660" cy="370605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932341" y="1841370"/>
            <a:ext cx="431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Transport </a:t>
            </a:r>
            <a:r>
              <a:rPr lang="cs-CZ" dirty="0" err="1">
                <a:latin typeface="Georgia" panose="02040502050405020303" pitchFamily="18" charset="0"/>
              </a:rPr>
              <a:t>Infrastructure</a:t>
            </a:r>
            <a:r>
              <a:rPr lang="cs-CZ" dirty="0">
                <a:latin typeface="Georgia" panose="02040502050405020303" pitchFamily="18" charset="0"/>
              </a:rPr>
              <a:t> in </a:t>
            </a:r>
            <a:r>
              <a:rPr lang="cs-CZ" dirty="0" err="1">
                <a:latin typeface="Georgia" panose="02040502050405020303" pitchFamily="18" charset="0"/>
              </a:rPr>
              <a:t>Czechia</a:t>
            </a:r>
            <a:r>
              <a:rPr lang="cs-CZ" dirty="0">
                <a:latin typeface="Georgia" panose="02040502050405020303" pitchFamily="18" charset="0"/>
              </a:rPr>
              <a:t> (2016)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948980" y="6409012"/>
            <a:ext cx="2588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Source: </a:t>
            </a:r>
            <a:r>
              <a:rPr lang="cs-CZ" dirty="0" err="1">
                <a:latin typeface="Georgia" panose="02040502050405020303" pitchFamily="18" charset="0"/>
              </a:rPr>
              <a:t>CzechInvest</a:t>
            </a:r>
            <a:r>
              <a:rPr lang="cs-CZ" dirty="0">
                <a:latin typeface="Georgia" panose="02040502050405020303" pitchFamily="18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60195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394783" y="1699633"/>
            <a:ext cx="3772957" cy="2928240"/>
          </a:xfrm>
        </p:spPr>
        <p:txBody>
          <a:bodyPr/>
          <a:lstStyle/>
          <a:p>
            <a:pPr marL="324000" indent="-324000">
              <a:lnSpc>
                <a:spcPct val="108333"/>
              </a:lnSpc>
              <a:buSzPts val="2400"/>
            </a:pPr>
            <a:r>
              <a:rPr lang="en-US" sz="2000" dirty="0">
                <a:solidFill>
                  <a:schemeClr val="tx1"/>
                </a:solidFill>
              </a:rPr>
              <a:t>Well-developed network of </a:t>
            </a:r>
            <a:r>
              <a:rPr lang="en-US" sz="2000" dirty="0" smtClean="0">
                <a:solidFill>
                  <a:schemeClr val="tx1"/>
                </a:solidFill>
              </a:rPr>
              <a:t>motorways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324000" indent="-324000">
              <a:lnSpc>
                <a:spcPct val="108333"/>
              </a:lnSpc>
              <a:buSzPts val="2400"/>
            </a:pPr>
            <a:endParaRPr lang="cs-CZ" sz="2000" dirty="0">
              <a:solidFill>
                <a:schemeClr val="tx1"/>
              </a:solidFill>
            </a:endParaRPr>
          </a:p>
          <a:p>
            <a:pPr marL="324000" indent="-324000">
              <a:lnSpc>
                <a:spcPct val="108333"/>
              </a:lnSpc>
              <a:buSzPts val="2400"/>
            </a:pPr>
            <a:r>
              <a:rPr lang="en-US" sz="2000" dirty="0" smtClean="0">
                <a:solidFill>
                  <a:schemeClr val="tx1"/>
                </a:solidFill>
              </a:rPr>
              <a:t>International airports all around the country</a:t>
            </a:r>
          </a:p>
          <a:p>
            <a:pPr marL="0" lvl="0" indent="0">
              <a:lnSpc>
                <a:spcPct val="108333"/>
              </a:lnSpc>
              <a:buSzPts val="2400"/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324000" lvl="0" indent="-324000">
              <a:lnSpc>
                <a:spcPct val="108333"/>
              </a:lnSpc>
              <a:buSzPts val="2400"/>
            </a:pPr>
            <a:r>
              <a:rPr lang="en-US" sz="2000" b="1" dirty="0">
                <a:solidFill>
                  <a:schemeClr val="tx1"/>
                </a:solidFill>
              </a:rPr>
              <a:t>One of the densest railway networks in the </a:t>
            </a:r>
            <a:r>
              <a:rPr lang="en-US" sz="2000" b="1" dirty="0" smtClean="0">
                <a:solidFill>
                  <a:schemeClr val="tx1"/>
                </a:solidFill>
              </a:rPr>
              <a:t>World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</a:p>
          <a:p>
            <a:pPr marL="781200" lvl="1" indent="-324000">
              <a:lnSpc>
                <a:spcPct val="108333"/>
              </a:lnSpc>
              <a:buSzPts val="2400"/>
            </a:pPr>
            <a:r>
              <a:rPr lang="en-US" sz="1400" dirty="0">
                <a:solidFill>
                  <a:schemeClr val="tx1"/>
                </a:solidFill>
              </a:rPr>
              <a:t>9580 km of railways </a:t>
            </a:r>
          </a:p>
          <a:p>
            <a:pPr marL="781200" lvl="1" indent="-324000">
              <a:lnSpc>
                <a:spcPct val="108333"/>
              </a:lnSpc>
              <a:buSzPts val="2400"/>
            </a:pPr>
            <a:r>
              <a:rPr lang="en-US" sz="1400" dirty="0">
                <a:solidFill>
                  <a:schemeClr val="tx1"/>
                </a:solidFill>
              </a:rPr>
              <a:t>0,12 km/km2 (USA 0,01; Japan 0,06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  <a:endParaRPr lang="cs-CZ" sz="1400" dirty="0" smtClean="0">
              <a:solidFill>
                <a:schemeClr val="tx1"/>
              </a:solidFill>
            </a:endParaRPr>
          </a:p>
          <a:p>
            <a:pPr marL="781200" lvl="1" indent="-324000">
              <a:lnSpc>
                <a:spcPct val="108333"/>
              </a:lnSpc>
              <a:buSzPts val="2400"/>
            </a:pPr>
            <a:r>
              <a:rPr lang="en-US" sz="1400" dirty="0" err="1" smtClean="0">
                <a:solidFill>
                  <a:schemeClr val="tx1"/>
                </a:solidFill>
              </a:rPr>
              <a:t>České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Dráhy</a:t>
            </a:r>
            <a:r>
              <a:rPr lang="en-US" sz="1400" dirty="0">
                <a:solidFill>
                  <a:schemeClr val="tx1"/>
                </a:solidFill>
              </a:rPr>
              <a:t> is the main railway operator in the country</a:t>
            </a:r>
          </a:p>
          <a:p>
            <a:pPr marL="324000" lvl="0" indent="-324000">
              <a:lnSpc>
                <a:spcPct val="108333"/>
              </a:lnSpc>
              <a:buSzPts val="2400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 smtClean="0"/>
              <a:t>Transportation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11355"/>
          <a:stretch/>
        </p:blipFill>
        <p:spPr>
          <a:xfrm>
            <a:off x="5345905" y="4627873"/>
            <a:ext cx="4735927" cy="263044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213117" y="7205022"/>
            <a:ext cx="3478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Source: </a:t>
            </a:r>
            <a:r>
              <a:rPr lang="cs-CZ" dirty="0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AFI Business </a:t>
            </a:r>
            <a:r>
              <a:rPr lang="cs-CZ" dirty="0" err="1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Guidebook</a:t>
            </a:r>
            <a:r>
              <a:rPr lang="cs-CZ" dirty="0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, 2019 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588370" y="3837148"/>
            <a:ext cx="3493462" cy="737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Source</a:t>
            </a:r>
            <a:r>
              <a:rPr lang="cs-CZ" dirty="0" smtClean="0">
                <a:latin typeface="Georgia" panose="02040502050405020303" pitchFamily="18" charset="0"/>
              </a:rPr>
              <a:t>: </a:t>
            </a:r>
            <a:r>
              <a:rPr lang="cs-CZ" dirty="0" err="1" smtClean="0">
                <a:latin typeface="Georgia" panose="02040502050405020303" pitchFamily="18" charset="0"/>
              </a:rPr>
              <a:t>Road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>
                <a:latin typeface="Georgia" panose="02040502050405020303" pitchFamily="18" charset="0"/>
              </a:rPr>
              <a:t>and </a:t>
            </a:r>
            <a:r>
              <a:rPr lang="cs-CZ" dirty="0" err="1">
                <a:latin typeface="Georgia" panose="02040502050405020303" pitchFamily="18" charset="0"/>
              </a:rPr>
              <a:t>Motorway</a:t>
            </a:r>
            <a:r>
              <a:rPr lang="cs-CZ" dirty="0">
                <a:latin typeface="Georgia" panose="02040502050405020303" pitchFamily="18" charset="0"/>
              </a:rPr>
              <a:t> </a:t>
            </a:r>
            <a:r>
              <a:rPr lang="cs-CZ" dirty="0" err="1">
                <a:latin typeface="Georgia" panose="02040502050405020303" pitchFamily="18" charset="0"/>
              </a:rPr>
              <a:t>Directorate</a:t>
            </a:r>
            <a:r>
              <a:rPr lang="cs-CZ" dirty="0">
                <a:latin typeface="Georgia" panose="02040502050405020303" pitchFamily="18" charset="0"/>
              </a:rPr>
              <a:t> </a:t>
            </a:r>
            <a:r>
              <a:rPr lang="cs-CZ" dirty="0" err="1">
                <a:latin typeface="Georgia" panose="02040502050405020303" pitchFamily="18" charset="0"/>
              </a:rPr>
              <a:t>of</a:t>
            </a:r>
            <a:r>
              <a:rPr lang="cs-CZ" dirty="0">
                <a:latin typeface="Georgia" panose="02040502050405020303" pitchFamily="18" charset="0"/>
              </a:rPr>
              <a:t> </a:t>
            </a:r>
            <a:r>
              <a:rPr lang="cs-CZ" dirty="0" err="1">
                <a:latin typeface="Georgia" panose="02040502050405020303" pitchFamily="18" charset="0"/>
              </a:rPr>
              <a:t>the</a:t>
            </a:r>
            <a:r>
              <a:rPr lang="cs-CZ" dirty="0">
                <a:latin typeface="Georgia" panose="02040502050405020303" pitchFamily="18" charset="0"/>
              </a:rPr>
              <a:t> Czech Republic</a:t>
            </a:r>
            <a:r>
              <a:rPr lang="cs-CZ" dirty="0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, 2021</a:t>
            </a:r>
            <a:endParaRPr lang="cs-CZ" dirty="0">
              <a:latin typeface="Georgia" panose="02040502050405020303" pitchFamily="18" charset="0"/>
            </a:endParaRPr>
          </a:p>
          <a:p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AFB0F95-C7A7-98E0-51D5-8B93D2CE1A67}"/>
              </a:ext>
            </a:extLst>
          </p:cNvPr>
          <p:cNvSpPr txBox="1"/>
          <p:nvPr/>
        </p:nvSpPr>
        <p:spPr>
          <a:xfrm>
            <a:off x="5345906" y="916741"/>
            <a:ext cx="393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Georgia" panose="02040502050405020303" pitchFamily="18" charset="0"/>
              </a:rPr>
              <a:t>Motorway</a:t>
            </a:r>
            <a:r>
              <a:rPr lang="cs-CZ" dirty="0">
                <a:latin typeface="Georgia" panose="02040502050405020303" pitchFamily="18" charset="0"/>
              </a:rPr>
              <a:t> network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1AA6D1C-DD83-F179-DA3B-32036D105596}"/>
              </a:ext>
            </a:extLst>
          </p:cNvPr>
          <p:cNvSpPr txBox="1"/>
          <p:nvPr/>
        </p:nvSpPr>
        <p:spPr>
          <a:xfrm>
            <a:off x="5345906" y="4373393"/>
            <a:ext cx="393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Georgia" panose="02040502050405020303" pitchFamily="18" charset="0"/>
              </a:rPr>
              <a:t>Railway</a:t>
            </a:r>
            <a:r>
              <a:rPr lang="cs-CZ" dirty="0">
                <a:latin typeface="Georgia" panose="02040502050405020303" pitchFamily="18" charset="0"/>
              </a:rPr>
              <a:t> transit </a:t>
            </a:r>
            <a:r>
              <a:rPr lang="cs-CZ" dirty="0" err="1">
                <a:latin typeface="Georgia" panose="02040502050405020303" pitchFamily="18" charset="0"/>
              </a:rPr>
              <a:t>corridors</a:t>
            </a: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69" y="5829253"/>
            <a:ext cx="1394783" cy="90611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93" y="1195379"/>
            <a:ext cx="4500838" cy="27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2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Václav Havel Airport </a:t>
            </a:r>
            <a:r>
              <a:rPr lang="cs-CZ" sz="2000" dirty="0">
                <a:solidFill>
                  <a:schemeClr val="tx1"/>
                </a:solidFill>
              </a:rPr>
              <a:t>Prague (PRG)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cs-CZ" sz="1400" dirty="0" err="1" smtClean="0">
                <a:solidFill>
                  <a:schemeClr val="tx1"/>
                </a:solidFill>
              </a:rPr>
              <a:t>The</a:t>
            </a:r>
            <a:r>
              <a:rPr lang="cs-CZ" sz="1400" dirty="0" smtClean="0">
                <a:solidFill>
                  <a:schemeClr val="tx1"/>
                </a:solidFill>
              </a:rPr>
              <a:t> b</a:t>
            </a:r>
            <a:r>
              <a:rPr lang="en-US" sz="1400" dirty="0" err="1" smtClean="0">
                <a:solidFill>
                  <a:schemeClr val="tx1"/>
                </a:solidFill>
              </a:rPr>
              <a:t>iggest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airport among the new EU members</a:t>
            </a: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Handles almost 18 mil passengers annually (excluding </a:t>
            </a:r>
            <a:r>
              <a:rPr lang="en-US" sz="1400" dirty="0" smtClean="0">
                <a:solidFill>
                  <a:schemeClr val="tx1"/>
                </a:solidFill>
              </a:rPr>
              <a:t>C</a:t>
            </a:r>
            <a:r>
              <a:rPr lang="cs-CZ" sz="1400" dirty="0" err="1" smtClean="0">
                <a:solidFill>
                  <a:schemeClr val="tx1"/>
                </a:solidFill>
              </a:rPr>
              <a:t>ovid</a:t>
            </a:r>
            <a:r>
              <a:rPr lang="en-US" sz="1400" dirty="0" smtClean="0">
                <a:solidFill>
                  <a:schemeClr val="tx1"/>
                </a:solidFill>
              </a:rPr>
              <a:t>-19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Direct flights to 89 destinations around the world</a:t>
            </a:r>
            <a:endParaRPr lang="cs-CZ" sz="1400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Brno Airport (BRQ), Ostrava Airport (OSR),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Karlovy Vary Airport (KLV),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Pardubice Airport (PED)</a:t>
            </a:r>
            <a:endParaRPr lang="cs-CZ" b="1" dirty="0">
              <a:solidFill>
                <a:schemeClr val="tx1"/>
              </a:solidFill>
            </a:endParaRP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pPr lvl="1"/>
            <a:endParaRPr lang="en-US" dirty="0"/>
          </a:p>
          <a:p>
            <a:pPr lvl="1"/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 smtClean="0"/>
              <a:t>Airports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CEA5FD-DD65-53C6-115A-7A28AF71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111" y="5076457"/>
            <a:ext cx="4415589" cy="24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72D7910C-7BF1-EC24-17DA-CABC1E31C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852AE5-DF13-61D8-A90A-2E426584DEA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Perfect Connection All Around </a:t>
            </a:r>
            <a:r>
              <a:rPr lang="en-US" dirty="0" smtClean="0"/>
              <a:t>Europe </a:t>
            </a:r>
            <a:r>
              <a:rPr lang="en-US" dirty="0"/>
              <a:t>and </a:t>
            </a:r>
            <a:r>
              <a:rPr lang="en-US" dirty="0" smtClean="0"/>
              <a:t>beyond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0999D0-155A-5966-9067-F8D67497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5" y="1482811"/>
            <a:ext cx="10231396" cy="5461686"/>
          </a:xfrm>
          <a:prstGeom prst="rect">
            <a:avLst/>
          </a:prstGeom>
        </p:spPr>
      </p:pic>
      <p:sp>
        <p:nvSpPr>
          <p:cNvPr id="5" name="Google Shape;482;p38">
            <a:extLst>
              <a:ext uri="{FF2B5EF4-FFF2-40B4-BE49-F238E27FC236}">
                <a16:creationId xmlns:a16="http://schemas.microsoft.com/office/drawing/2014/main" id="{692B6B1F-4544-296F-190E-C55D8A798733}"/>
              </a:ext>
            </a:extLst>
          </p:cNvPr>
          <p:cNvSpPr/>
          <p:nvPr/>
        </p:nvSpPr>
        <p:spPr>
          <a:xfrm>
            <a:off x="7034089" y="7252489"/>
            <a:ext cx="344444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Source: AFI Business </a:t>
            </a:r>
            <a:r>
              <a:rPr lang="cs-CZ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Guidebook</a:t>
            </a: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2020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47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280246-6124-C08F-90FF-1FEF2ED135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err="1"/>
              <a:t>Socially</a:t>
            </a:r>
            <a:r>
              <a:rPr lang="cs-CZ" dirty="0"/>
              <a:t> </a:t>
            </a:r>
            <a:r>
              <a:rPr lang="cs-CZ" dirty="0" err="1"/>
              <a:t>Responsible</a:t>
            </a:r>
            <a:r>
              <a:rPr lang="cs-CZ" dirty="0"/>
              <a:t> Country</a:t>
            </a:r>
          </a:p>
        </p:txBody>
      </p:sp>
    </p:spTree>
    <p:extLst>
      <p:ext uri="{BB962C8B-B14F-4D97-AF65-F5344CB8AC3E}">
        <p14:creationId xmlns:p14="http://schemas.microsoft.com/office/powerpoint/2010/main" val="17316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Location in the Heart of the Europe</a:t>
            </a:r>
            <a:endParaRPr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dirty="0"/>
              <a:t>Location in the Heart of Europe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5" t="15554"/>
          <a:stretch/>
        </p:blipFill>
        <p:spPr>
          <a:xfrm>
            <a:off x="3698912" y="1505045"/>
            <a:ext cx="6561088" cy="5467255"/>
          </a:xfrm>
          <a:prstGeom prst="rect">
            <a:avLst/>
          </a:prstGeom>
        </p:spPr>
      </p:pic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002864" y="2461072"/>
            <a:ext cx="3866019" cy="391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 sz="2000" dirty="0" err="1">
                <a:solidFill>
                  <a:schemeClr val="tx1"/>
                </a:solidFill>
              </a:rPr>
              <a:t>Accessible</a:t>
            </a:r>
            <a:r>
              <a:rPr lang="cs-CZ" sz="2000" dirty="0">
                <a:solidFill>
                  <a:schemeClr val="tx1"/>
                </a:solidFill>
              </a:rPr>
              <a:t> by plane </a:t>
            </a:r>
            <a:r>
              <a:rPr lang="cs-CZ" sz="2000" dirty="0" err="1">
                <a:solidFill>
                  <a:schemeClr val="tx1"/>
                </a:solidFill>
              </a:rPr>
              <a:t>from</a:t>
            </a:r>
            <a:r>
              <a:rPr lang="cs-CZ" sz="2000" dirty="0">
                <a:solidFill>
                  <a:schemeClr val="tx1"/>
                </a:solidFill>
              </a:rPr>
              <a:t> most </a:t>
            </a:r>
            <a:r>
              <a:rPr lang="cs-CZ" sz="2000" dirty="0" err="1">
                <a:solidFill>
                  <a:schemeClr val="tx1"/>
                </a:solidFill>
              </a:rPr>
              <a:t>of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the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European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destinations</a:t>
            </a:r>
            <a:r>
              <a:rPr lang="cs-CZ" sz="2000" dirty="0">
                <a:solidFill>
                  <a:schemeClr val="tx1"/>
                </a:solidFill>
              </a:rPr>
              <a:t> in </a:t>
            </a:r>
            <a:r>
              <a:rPr lang="cs-CZ" sz="2000" dirty="0" err="1">
                <a:solidFill>
                  <a:schemeClr val="tx1"/>
                </a:solidFill>
              </a:rPr>
              <a:t>less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than</a:t>
            </a:r>
            <a:r>
              <a:rPr lang="cs-CZ" sz="2000" dirty="0">
                <a:solidFill>
                  <a:schemeClr val="tx1"/>
                </a:solidFill>
              </a:rPr>
              <a:t> 2 </a:t>
            </a:r>
            <a:r>
              <a:rPr lang="cs-CZ" sz="2000" dirty="0" err="1">
                <a:solidFill>
                  <a:schemeClr val="tx1"/>
                </a:solidFill>
              </a:rPr>
              <a:t>hours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endParaRPr sz="2000" dirty="0">
              <a:solidFill>
                <a:schemeClr val="tx1"/>
              </a:solidFill>
            </a:endParaRPr>
          </a:p>
          <a:p>
            <a:pPr marL="324000" lvl="0" indent="-120799" algn="l" rtl="0">
              <a:lnSpc>
                <a:spcPct val="81250"/>
              </a:lnSpc>
              <a:spcBef>
                <a:spcPts val="200"/>
              </a:spcBef>
              <a:spcAft>
                <a:spcPts val="0"/>
              </a:spcAft>
              <a:buSzPts val="3200"/>
              <a:buFont typeface="Georgia"/>
              <a:buNone/>
            </a:pPr>
            <a:endParaRPr lang="cs-CZ" sz="3200" dirty="0">
              <a:solidFill>
                <a:schemeClr val="tx1"/>
              </a:solidFill>
            </a:endParaRPr>
          </a:p>
          <a:p>
            <a:pPr marL="324000" lvl="0" indent="-120799" algn="l" rtl="0">
              <a:lnSpc>
                <a:spcPct val="81250"/>
              </a:lnSpc>
              <a:spcBef>
                <a:spcPts val="200"/>
              </a:spcBef>
              <a:spcAft>
                <a:spcPts val="0"/>
              </a:spcAft>
              <a:buSzPts val="3200"/>
              <a:buFont typeface="Georgia"/>
              <a:buNone/>
            </a:pPr>
            <a:r>
              <a:rPr lang="cs-CZ" sz="1600" b="1" dirty="0" err="1">
                <a:solidFill>
                  <a:schemeClr val="tx1"/>
                </a:solidFill>
              </a:rPr>
              <a:t>Berlin</a:t>
            </a:r>
            <a:r>
              <a:rPr lang="cs-CZ" sz="1600" dirty="0">
                <a:solidFill>
                  <a:schemeClr val="tx1"/>
                </a:solidFill>
              </a:rPr>
              <a:t>		55 min</a:t>
            </a:r>
          </a:p>
          <a:p>
            <a:pPr marL="324000" lvl="0" indent="-120799" algn="l" rtl="0">
              <a:lnSpc>
                <a:spcPct val="81250"/>
              </a:lnSpc>
              <a:spcBef>
                <a:spcPts val="200"/>
              </a:spcBef>
              <a:spcAft>
                <a:spcPts val="0"/>
              </a:spcAft>
              <a:buSzPts val="3200"/>
              <a:buFont typeface="Georgia"/>
              <a:buNone/>
            </a:pPr>
            <a:r>
              <a:rPr lang="cs-CZ" sz="1600" b="1" dirty="0">
                <a:solidFill>
                  <a:schemeClr val="tx1"/>
                </a:solidFill>
              </a:rPr>
              <a:t>Paris</a:t>
            </a:r>
            <a:r>
              <a:rPr lang="cs-CZ" sz="1600" dirty="0">
                <a:solidFill>
                  <a:schemeClr val="tx1"/>
                </a:solidFill>
              </a:rPr>
              <a:t>		1 h 55 min</a:t>
            </a:r>
          </a:p>
          <a:p>
            <a:pPr marL="324000" lvl="0" indent="-120799" algn="l" rtl="0">
              <a:lnSpc>
                <a:spcPct val="81250"/>
              </a:lnSpc>
              <a:spcBef>
                <a:spcPts val="200"/>
              </a:spcBef>
              <a:spcAft>
                <a:spcPts val="0"/>
              </a:spcAft>
              <a:buSzPts val="3200"/>
              <a:buFont typeface="Georgia"/>
              <a:buNone/>
            </a:pPr>
            <a:r>
              <a:rPr lang="cs-CZ" sz="1600" b="1" dirty="0" err="1">
                <a:solidFill>
                  <a:schemeClr val="tx1"/>
                </a:solidFill>
              </a:rPr>
              <a:t>Kyiv</a:t>
            </a:r>
            <a:r>
              <a:rPr lang="cs-CZ" sz="1600" dirty="0">
                <a:solidFill>
                  <a:schemeClr val="tx1"/>
                </a:solidFill>
              </a:rPr>
              <a:t>		2 h</a:t>
            </a:r>
          </a:p>
          <a:p>
            <a:pPr marL="324000" lvl="0" indent="-120799" algn="l" rtl="0">
              <a:lnSpc>
                <a:spcPct val="81250"/>
              </a:lnSpc>
              <a:spcBef>
                <a:spcPts val="200"/>
              </a:spcBef>
              <a:spcAft>
                <a:spcPts val="0"/>
              </a:spcAft>
              <a:buSzPts val="3200"/>
              <a:buFont typeface="Georgia"/>
              <a:buNone/>
            </a:pPr>
            <a:r>
              <a:rPr lang="cs-CZ" sz="1600" b="1" dirty="0">
                <a:solidFill>
                  <a:schemeClr val="tx1"/>
                </a:solidFill>
              </a:rPr>
              <a:t>London</a:t>
            </a:r>
            <a:r>
              <a:rPr lang="cs-CZ" sz="1600" dirty="0">
                <a:solidFill>
                  <a:schemeClr val="tx1"/>
                </a:solidFill>
              </a:rPr>
              <a:t>	</a:t>
            </a:r>
            <a:r>
              <a:rPr lang="cs-CZ" sz="1600" dirty="0" smtClean="0">
                <a:solidFill>
                  <a:schemeClr val="tx1"/>
                </a:solidFill>
              </a:rPr>
              <a:t>2 </a:t>
            </a:r>
            <a:r>
              <a:rPr lang="cs-CZ" sz="1600" dirty="0">
                <a:solidFill>
                  <a:schemeClr val="tx1"/>
                </a:solidFill>
              </a:rPr>
              <a:t>h</a:t>
            </a:r>
          </a:p>
          <a:p>
            <a:pPr marL="324000" lvl="0" indent="-120799" algn="l" rtl="0">
              <a:lnSpc>
                <a:spcPct val="81250"/>
              </a:lnSpc>
              <a:spcBef>
                <a:spcPts val="200"/>
              </a:spcBef>
              <a:spcAft>
                <a:spcPts val="0"/>
              </a:spcAft>
              <a:buSzPts val="3200"/>
              <a:buFont typeface="Georgia"/>
              <a:buNone/>
            </a:pPr>
            <a:r>
              <a:rPr lang="cs-CZ" sz="1600" b="1" dirty="0" err="1">
                <a:solidFill>
                  <a:schemeClr val="tx1"/>
                </a:solidFill>
              </a:rPr>
              <a:t>Moscow</a:t>
            </a:r>
            <a:r>
              <a:rPr lang="cs-CZ" sz="1600" dirty="0">
                <a:solidFill>
                  <a:schemeClr val="tx1"/>
                </a:solidFill>
              </a:rPr>
              <a:t>	2 h 45 min</a:t>
            </a:r>
          </a:p>
          <a:p>
            <a:pPr marL="324000" lvl="0" indent="-120799" algn="l" rtl="0">
              <a:lnSpc>
                <a:spcPct val="81250"/>
              </a:lnSpc>
              <a:spcBef>
                <a:spcPts val="200"/>
              </a:spcBef>
              <a:spcAft>
                <a:spcPts val="0"/>
              </a:spcAft>
              <a:buSzPts val="3200"/>
              <a:buFont typeface="Georgia"/>
              <a:buNone/>
            </a:pPr>
            <a:r>
              <a:rPr lang="cs-CZ" sz="1600" b="1" dirty="0" err="1">
                <a:solidFill>
                  <a:schemeClr val="tx1"/>
                </a:solidFill>
              </a:rPr>
              <a:t>TelAviv</a:t>
            </a:r>
            <a:r>
              <a:rPr lang="cs-CZ" sz="1600" dirty="0">
                <a:solidFill>
                  <a:schemeClr val="tx1"/>
                </a:solidFill>
              </a:rPr>
              <a:t>	</a:t>
            </a:r>
            <a:r>
              <a:rPr lang="cs-CZ" sz="1600" dirty="0" smtClean="0">
                <a:solidFill>
                  <a:schemeClr val="tx1"/>
                </a:solidFill>
              </a:rPr>
              <a:t>3 </a:t>
            </a:r>
            <a:r>
              <a:rPr lang="cs-CZ" sz="1600" dirty="0">
                <a:solidFill>
                  <a:schemeClr val="tx1"/>
                </a:solidFill>
              </a:rPr>
              <a:t>h 50 min</a:t>
            </a:r>
          </a:p>
          <a:p>
            <a:pPr marL="324000" lvl="0" indent="-120799" algn="l" rtl="0">
              <a:lnSpc>
                <a:spcPct val="81250"/>
              </a:lnSpc>
              <a:spcBef>
                <a:spcPts val="200"/>
              </a:spcBef>
              <a:spcAft>
                <a:spcPts val="0"/>
              </a:spcAft>
              <a:buSzPts val="3200"/>
              <a:buFont typeface="Georgia"/>
              <a:buNone/>
            </a:pPr>
            <a:r>
              <a:rPr lang="cs-CZ" sz="1600" b="1" dirty="0" err="1">
                <a:solidFill>
                  <a:schemeClr val="tx1"/>
                </a:solidFill>
              </a:rPr>
              <a:t>Dubai</a:t>
            </a:r>
            <a:r>
              <a:rPr lang="cs-CZ" sz="1600" dirty="0">
                <a:solidFill>
                  <a:schemeClr val="tx1"/>
                </a:solidFill>
              </a:rPr>
              <a:t>		6 h</a:t>
            </a:r>
          </a:p>
          <a:p>
            <a:pPr marL="324000" lvl="0" indent="-120799" algn="l" rtl="0">
              <a:lnSpc>
                <a:spcPct val="81250"/>
              </a:lnSpc>
              <a:spcBef>
                <a:spcPts val="200"/>
              </a:spcBef>
              <a:spcAft>
                <a:spcPts val="0"/>
              </a:spcAft>
              <a:buSzPts val="3200"/>
              <a:buFont typeface="Georgia"/>
              <a:buNone/>
            </a:pPr>
            <a:r>
              <a:rPr lang="cs-CZ" sz="1600" b="1" dirty="0" err="1">
                <a:solidFill>
                  <a:schemeClr val="tx1"/>
                </a:solidFill>
              </a:rPr>
              <a:t>Shanghai</a:t>
            </a:r>
            <a:r>
              <a:rPr lang="cs-CZ" sz="1600" dirty="0">
                <a:solidFill>
                  <a:schemeClr val="tx1"/>
                </a:solidFill>
              </a:rPr>
              <a:t>	11 h 50 min</a:t>
            </a:r>
            <a:endParaRPr sz="1600" dirty="0">
              <a:solidFill>
                <a:schemeClr val="tx1"/>
              </a:solidFill>
            </a:endParaRPr>
          </a:p>
          <a:p>
            <a:pPr marL="324000" lvl="0" indent="-171598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Georgia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46BBBCE-F435-8D2B-3643-124931E0E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40" y="2814048"/>
            <a:ext cx="4141782" cy="4823405"/>
          </a:xfrm>
        </p:spPr>
        <p:txBody>
          <a:bodyPr/>
          <a:lstStyle/>
          <a:p>
            <a:pPr marL="1143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SDGs </a:t>
            </a:r>
            <a:r>
              <a:rPr lang="en-US" sz="2000" dirty="0">
                <a:solidFill>
                  <a:schemeClr val="tx1"/>
                </a:solidFill>
              </a:rPr>
              <a:t>achieved: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No poverty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Clean water and sanitation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Decent work and economic growth </a:t>
            </a:r>
            <a:endParaRPr lang="cs-CZ" sz="1400" dirty="0" smtClean="0">
              <a:solidFill>
                <a:schemeClr val="tx1"/>
              </a:solidFill>
            </a:endParaRP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Major </a:t>
            </a:r>
            <a:r>
              <a:rPr lang="en-US" sz="2000" dirty="0">
                <a:solidFill>
                  <a:schemeClr val="tx1"/>
                </a:solidFill>
              </a:rPr>
              <a:t>challenges: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Climate action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Partnerships for the </a:t>
            </a:r>
            <a:r>
              <a:rPr lang="en-US" sz="1400" dirty="0" smtClean="0">
                <a:solidFill>
                  <a:schemeClr val="tx1"/>
                </a:solidFill>
              </a:rPr>
              <a:t>goals</a:t>
            </a:r>
            <a:endParaRPr lang="cs-CZ" sz="1400" dirty="0" smtClean="0">
              <a:solidFill>
                <a:schemeClr val="tx1"/>
              </a:solidFill>
            </a:endParaRPr>
          </a:p>
          <a:p>
            <a:pPr lvl="1"/>
            <a:endParaRPr lang="cs-CZ" sz="2000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cs-CZ" sz="2000" dirty="0" err="1" smtClean="0">
                <a:solidFill>
                  <a:schemeClr val="tx1"/>
                </a:solidFill>
              </a:rPr>
              <a:t>Humanitarian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Aid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For 2022 Czech Ministry of Foreign Affairs allocated 10,2 mil </a:t>
            </a:r>
            <a:r>
              <a:rPr lang="en-US" sz="1400" dirty="0" smtClean="0">
                <a:solidFill>
                  <a:schemeClr val="tx1"/>
                </a:solidFill>
              </a:rPr>
              <a:t>USD</a:t>
            </a:r>
            <a:endParaRPr lang="cs-CZ" sz="1400" dirty="0" smtClean="0">
              <a:solidFill>
                <a:schemeClr val="tx1"/>
              </a:solidFill>
            </a:endParaRPr>
          </a:p>
          <a:p>
            <a:pPr lvl="1"/>
            <a:r>
              <a:rPr lang="cs-CZ" sz="1400" dirty="0" err="1" smtClean="0">
                <a:solidFill>
                  <a:schemeClr val="tx1"/>
                </a:solidFill>
              </a:rPr>
              <a:t>The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Czech </a:t>
            </a:r>
            <a:r>
              <a:rPr lang="en-US" sz="1400" dirty="0">
                <a:solidFill>
                  <a:schemeClr val="tx1"/>
                </a:solidFill>
              </a:rPr>
              <a:t>Ministry of Foreign Affairs supported the release of funds for Ukraine and for refugees from </a:t>
            </a:r>
            <a:r>
              <a:rPr lang="en-US" sz="1400" dirty="0" smtClean="0">
                <a:solidFill>
                  <a:schemeClr val="tx1"/>
                </a:solidFill>
              </a:rPr>
              <a:t>Ukraine</a:t>
            </a:r>
            <a:endParaRPr lang="cs-CZ" sz="1400" dirty="0" smtClean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endParaRPr lang="cs-CZ" sz="1400" dirty="0">
              <a:solidFill>
                <a:schemeClr val="tx1"/>
              </a:solidFill>
            </a:endParaRPr>
          </a:p>
          <a:p>
            <a:pPr marL="647999" marR="0" lvl="1" indent="-311299" algn="l" rtl="0">
              <a:lnSpc>
                <a:spcPct val="111111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endParaRPr lang="cs-CZ" sz="1400" dirty="0">
              <a:solidFill>
                <a:schemeClr val="tx1"/>
              </a:solidFill>
            </a:endParaRPr>
          </a:p>
          <a:p>
            <a:pPr marL="647999" marR="0" lvl="1" indent="-311299" algn="l" rtl="0">
              <a:lnSpc>
                <a:spcPct val="111111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endParaRPr lang="cs-CZ" sz="1400" dirty="0">
              <a:solidFill>
                <a:schemeClr val="tx1"/>
              </a:solidFill>
            </a:endParaRPr>
          </a:p>
          <a:p>
            <a:pPr marL="647999" marR="0" lvl="1" indent="-311299" algn="l" rtl="0">
              <a:lnSpc>
                <a:spcPct val="111111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66C3BA-C888-C616-DBFA-093D7C39025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Socially</a:t>
            </a:r>
            <a:r>
              <a:rPr lang="cs-CZ" dirty="0"/>
              <a:t> </a:t>
            </a:r>
            <a:r>
              <a:rPr lang="cs-CZ" dirty="0" err="1"/>
              <a:t>Responsible</a:t>
            </a:r>
            <a:r>
              <a:rPr lang="cs-CZ" dirty="0"/>
              <a:t> Country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BF6053-7A6A-E0D7-21A0-CFA5A6846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89" y="6955343"/>
            <a:ext cx="439317" cy="29269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538073" y="2967934"/>
            <a:ext cx="5721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Georgia" panose="02040502050405020303" pitchFamily="18" charset="0"/>
              </a:rPr>
              <a:t>Czechia´s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current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level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of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achievement</a:t>
            </a:r>
            <a:r>
              <a:rPr lang="cs-CZ" dirty="0" smtClean="0">
                <a:latin typeface="Georgia" panose="02040502050405020303" pitchFamily="18" charset="0"/>
              </a:rPr>
              <a:t> on </a:t>
            </a:r>
            <a:r>
              <a:rPr lang="cs-CZ" dirty="0" err="1" smtClean="0">
                <a:latin typeface="Georgia" panose="02040502050405020303" pitchFamily="18" charset="0"/>
              </a:rPr>
              <a:t>each</a:t>
            </a:r>
            <a:r>
              <a:rPr lang="cs-CZ" dirty="0" smtClean="0">
                <a:latin typeface="Georgia" panose="02040502050405020303" pitchFamily="18" charset="0"/>
              </a:rPr>
              <a:t> </a:t>
            </a:r>
            <a:r>
              <a:rPr lang="cs-CZ" dirty="0" err="1" smtClean="0">
                <a:latin typeface="Georgia" panose="02040502050405020303" pitchFamily="18" charset="0"/>
              </a:rPr>
              <a:t>of</a:t>
            </a:r>
            <a:r>
              <a:rPr lang="cs-CZ" dirty="0" smtClean="0">
                <a:latin typeface="Georgia" panose="02040502050405020303" pitchFamily="18" charset="0"/>
              </a:rPr>
              <a:t> 100 SDG </a:t>
            </a:r>
            <a:r>
              <a:rPr lang="cs-CZ" dirty="0" err="1" smtClean="0">
                <a:latin typeface="Georgia" panose="02040502050405020303" pitchFamily="18" charset="0"/>
              </a:rPr>
              <a:t>targets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173303" y="7483565"/>
            <a:ext cx="1911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Georgia" panose="02040502050405020303" pitchFamily="18" charset="0"/>
              </a:rPr>
              <a:t>Source: OECD, 2022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10" name="Zástupný text 1">
            <a:extLst>
              <a:ext uri="{FF2B5EF4-FFF2-40B4-BE49-F238E27FC236}">
                <a16:creationId xmlns:a16="http://schemas.microsoft.com/office/drawing/2014/main" id="{346BBBCE-F435-8D2B-3643-124931E0E96F}"/>
              </a:ext>
            </a:extLst>
          </p:cNvPr>
          <p:cNvSpPr txBox="1">
            <a:spLocks/>
          </p:cNvSpPr>
          <p:nvPr/>
        </p:nvSpPr>
        <p:spPr>
          <a:xfrm>
            <a:off x="287340" y="1520593"/>
            <a:ext cx="10186696" cy="75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970000"/>
              </a:buClr>
              <a:buSzPts val="1800"/>
              <a:buFont typeface="Georgia"/>
              <a:buChar char="•"/>
              <a:defRPr sz="24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–"/>
              <a:defRPr sz="11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12700" indent="0">
              <a:lnSpc>
                <a:spcPct val="108333"/>
              </a:lnSpc>
              <a:buSzPts val="2200"/>
              <a:buFont typeface="Georgia"/>
              <a:buNone/>
            </a:pPr>
            <a:r>
              <a:rPr lang="cs-CZ" sz="2000" dirty="0" smtClean="0">
                <a:solidFill>
                  <a:schemeClr val="tx1"/>
                </a:solidFill>
              </a:rPr>
              <a:t>  </a:t>
            </a:r>
            <a:r>
              <a:rPr lang="en-US" sz="2000" dirty="0" err="1" smtClean="0">
                <a:solidFill>
                  <a:schemeClr val="tx1"/>
                </a:solidFill>
              </a:rPr>
              <a:t>Czechia</a:t>
            </a:r>
            <a:r>
              <a:rPr lang="en-US" sz="2000" dirty="0" smtClean="0">
                <a:solidFill>
                  <a:schemeClr val="tx1"/>
                </a:solidFill>
              </a:rPr>
              <a:t> ranked </a:t>
            </a:r>
            <a:r>
              <a:rPr lang="cs-CZ" sz="2000" dirty="0" smtClean="0">
                <a:solidFill>
                  <a:schemeClr val="tx1"/>
                </a:solidFill>
              </a:rPr>
              <a:t>as </a:t>
            </a:r>
            <a:r>
              <a:rPr lang="cs-CZ" sz="2000" dirty="0" err="1" smtClean="0">
                <a:solidFill>
                  <a:schemeClr val="tx1"/>
                </a:solidFill>
              </a:rPr>
              <a:t>the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world’s 12th most developed country in</a:t>
            </a:r>
            <a:r>
              <a:rPr lang="cs-CZ" sz="2000" dirty="0" smtClean="0">
                <a:solidFill>
                  <a:schemeClr val="tx1"/>
                </a:solidFill>
              </a:rPr>
              <a:t> a</a:t>
            </a:r>
            <a:r>
              <a:rPr lang="en-US" sz="2000" dirty="0" smtClean="0">
                <a:solidFill>
                  <a:schemeClr val="tx1"/>
                </a:solidFill>
              </a:rPr>
              <a:t> new UN report</a:t>
            </a:r>
          </a:p>
          <a:p>
            <a:pPr marL="622450" lvl="1" indent="-285750">
              <a:spcBef>
                <a:spcPts val="400"/>
              </a:spcBef>
              <a:buSzPts val="1600"/>
            </a:pPr>
            <a:r>
              <a:rPr lang="en-US" sz="1400" dirty="0" smtClean="0">
                <a:solidFill>
                  <a:schemeClr val="tx1"/>
                </a:solidFill>
              </a:rPr>
              <a:t>Among the 166 countries evaluated in the Sustainable Development </a:t>
            </a:r>
            <a:r>
              <a:rPr lang="en-US" sz="1400" dirty="0" smtClean="0">
                <a:solidFill>
                  <a:schemeClr val="tx1"/>
                </a:solidFill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1"/>
                  </a:ext>
                </a:extLst>
              </a:rPr>
              <a:t>Index</a:t>
            </a:r>
            <a:r>
              <a:rPr lang="en-US" sz="1400" dirty="0" smtClean="0">
                <a:solidFill>
                  <a:schemeClr val="tx1"/>
                </a:solidFill>
              </a:rPr>
              <a:t> (202</a:t>
            </a:r>
            <a:r>
              <a:rPr lang="cs-CZ" sz="14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</a:p>
          <a:p>
            <a:pPr marL="622450" lvl="1" indent="-285750">
              <a:spcBef>
                <a:spcPts val="400"/>
              </a:spcBef>
              <a:buSzPts val="1600"/>
            </a:pPr>
            <a:r>
              <a:rPr lang="en-US" sz="1400" dirty="0" smtClean="0">
                <a:solidFill>
                  <a:schemeClr val="tx1"/>
                </a:solidFill>
              </a:rPr>
              <a:t>No decreasing trends - on the contrary most of the indicators are moderately improving or on track to be achieved</a:t>
            </a:r>
            <a:endParaRPr lang="cs-CZ" sz="1400" dirty="0" smtClean="0">
              <a:solidFill>
                <a:schemeClr val="tx1"/>
              </a:solidFill>
            </a:endParaRPr>
          </a:p>
          <a:p>
            <a:pPr marL="336700" lvl="1" indent="0">
              <a:spcBef>
                <a:spcPts val="400"/>
              </a:spcBef>
              <a:buSzPts val="1600"/>
              <a:buFont typeface="Georgia"/>
              <a:buNone/>
            </a:pPr>
            <a:endParaRPr lang="cs-CZ" sz="1400" dirty="0" smtClean="0">
              <a:solidFill>
                <a:schemeClr val="tx1"/>
              </a:solidFill>
            </a:endParaRPr>
          </a:p>
          <a:p>
            <a:pPr marL="647999" lvl="1" indent="-311299">
              <a:spcBef>
                <a:spcPts val="400"/>
              </a:spcBef>
              <a:buSzPts val="1600"/>
            </a:pPr>
            <a:endParaRPr lang="cs-CZ" sz="1400" dirty="0" smtClean="0">
              <a:solidFill>
                <a:schemeClr val="tx1"/>
              </a:solidFill>
            </a:endParaRPr>
          </a:p>
          <a:p>
            <a:pPr marL="571500" lvl="1" indent="0">
              <a:buFont typeface="Georgia"/>
              <a:buNone/>
            </a:pPr>
            <a:endParaRPr lang="cs-CZ" sz="1400" dirty="0" smtClean="0">
              <a:solidFill>
                <a:schemeClr val="tx1"/>
              </a:solidFill>
            </a:endParaRPr>
          </a:p>
          <a:p>
            <a:pPr marL="647999" lvl="1" indent="-311299">
              <a:spcBef>
                <a:spcPts val="400"/>
              </a:spcBef>
              <a:buSzPts val="1600"/>
            </a:pPr>
            <a:endParaRPr lang="cs-CZ" sz="1400" dirty="0" smtClean="0">
              <a:solidFill>
                <a:schemeClr val="tx1"/>
              </a:solidFill>
            </a:endParaRPr>
          </a:p>
          <a:p>
            <a:pPr marL="647999" lvl="1" indent="-311299">
              <a:spcBef>
                <a:spcPts val="400"/>
              </a:spcBef>
              <a:buSzPts val="1600"/>
            </a:pPr>
            <a:endParaRPr lang="cs-CZ" sz="1400" dirty="0" smtClean="0">
              <a:solidFill>
                <a:schemeClr val="tx1"/>
              </a:solidFill>
            </a:endParaRPr>
          </a:p>
        </p:txBody>
      </p:sp>
      <p:pic>
        <p:nvPicPr>
          <p:cNvPr id="12" name="Obrázek 11"/>
          <p:cNvPicPr/>
          <p:nvPr/>
        </p:nvPicPr>
        <p:blipFill rotWithShape="1">
          <a:blip r:embed="rId4"/>
          <a:srcRect l="25297" t="44640" r="22672" b="15472"/>
          <a:stretch/>
        </p:blipFill>
        <p:spPr bwMode="auto">
          <a:xfrm>
            <a:off x="4482366" y="3411944"/>
            <a:ext cx="6209447" cy="36276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92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644515" y="1759848"/>
            <a:ext cx="9807289" cy="4726013"/>
          </a:xfrm>
        </p:spPr>
        <p:txBody>
          <a:bodyPr/>
          <a:lstStyle/>
          <a:p>
            <a:r>
              <a:rPr lang="cs-CZ" sz="2000" dirty="0" err="1" smtClean="0">
                <a:solidFill>
                  <a:schemeClr val="tx1"/>
                </a:solidFill>
              </a:rPr>
              <a:t>Aiming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at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reducing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poverty</a:t>
            </a:r>
            <a:r>
              <a:rPr lang="cs-CZ" sz="2000" dirty="0" smtClean="0">
                <a:solidFill>
                  <a:schemeClr val="tx1"/>
                </a:solidFill>
              </a:rPr>
              <a:t>, </a:t>
            </a:r>
            <a:r>
              <a:rPr lang="cs-CZ" sz="2000" dirty="0" err="1" smtClean="0">
                <a:solidFill>
                  <a:schemeClr val="tx1"/>
                </a:solidFill>
              </a:rPr>
              <a:t>improving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quality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of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life</a:t>
            </a:r>
            <a:r>
              <a:rPr lang="cs-CZ" sz="2000" dirty="0" smtClean="0">
                <a:solidFill>
                  <a:schemeClr val="tx1"/>
                </a:solidFill>
              </a:rPr>
              <a:t> and </a:t>
            </a:r>
            <a:r>
              <a:rPr lang="cs-CZ" sz="2000" dirty="0" err="1" smtClean="0">
                <a:solidFill>
                  <a:schemeClr val="tx1"/>
                </a:solidFill>
              </a:rPr>
              <a:t>supporting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sustainable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development</a:t>
            </a:r>
            <a:endParaRPr lang="cs-CZ" sz="2000" dirty="0" smtClean="0">
              <a:solidFill>
                <a:schemeClr val="tx1"/>
              </a:solidFill>
            </a:endParaRP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000" dirty="0" err="1" smtClean="0">
                <a:solidFill>
                  <a:schemeClr val="tx1"/>
                </a:solidFill>
              </a:rPr>
              <a:t>Based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on </a:t>
            </a:r>
            <a:r>
              <a:rPr lang="cs-CZ" sz="2000" dirty="0" err="1">
                <a:solidFill>
                  <a:schemeClr val="tx1"/>
                </a:solidFill>
              </a:rPr>
              <a:t>bilateral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development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projects</a:t>
            </a:r>
            <a:r>
              <a:rPr lang="cs-CZ" sz="2000" dirty="0">
                <a:solidFill>
                  <a:schemeClr val="tx1"/>
                </a:solidFill>
              </a:rPr>
              <a:t>, B2B </a:t>
            </a:r>
            <a:r>
              <a:rPr lang="cs-CZ" sz="2000" dirty="0" err="1" smtClean="0">
                <a:solidFill>
                  <a:schemeClr val="tx1"/>
                </a:solidFill>
              </a:rPr>
              <a:t>programs</a:t>
            </a:r>
            <a:r>
              <a:rPr lang="cs-CZ" sz="2000" dirty="0" smtClean="0">
                <a:solidFill>
                  <a:schemeClr val="tx1"/>
                </a:solidFill>
              </a:rPr>
              <a:t>, </a:t>
            </a:r>
            <a:r>
              <a:rPr lang="cs-CZ" sz="2000" dirty="0">
                <a:solidFill>
                  <a:schemeClr val="tx1"/>
                </a:solidFill>
              </a:rPr>
              <a:t>and </a:t>
            </a:r>
            <a:r>
              <a:rPr lang="cs-CZ" sz="2000" dirty="0" err="1">
                <a:solidFill>
                  <a:schemeClr val="tx1"/>
                </a:solidFill>
              </a:rPr>
              <a:t>small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local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projects</a:t>
            </a:r>
            <a:endParaRPr lang="cs-CZ" sz="2000" dirty="0" smtClean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 err="1">
                <a:solidFill>
                  <a:schemeClr val="tx1"/>
                </a:solidFill>
              </a:rPr>
              <a:t>The</a:t>
            </a:r>
            <a:r>
              <a:rPr lang="cs-CZ" sz="2000" dirty="0">
                <a:solidFill>
                  <a:schemeClr val="tx1"/>
                </a:solidFill>
              </a:rPr>
              <a:t> </a:t>
            </a:r>
            <a:r>
              <a:rPr lang="cs-CZ" sz="2000" dirty="0" err="1">
                <a:solidFill>
                  <a:schemeClr val="tx1"/>
                </a:solidFill>
              </a:rPr>
              <a:t>Development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Cooperation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Strategy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of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Czechia</a:t>
            </a:r>
            <a:r>
              <a:rPr lang="cs-CZ" sz="2000" dirty="0">
                <a:solidFill>
                  <a:schemeClr val="tx1"/>
                </a:solidFill>
              </a:rPr>
              <a:t> 2018–2030 </a:t>
            </a:r>
            <a:r>
              <a:rPr lang="cs-CZ" sz="2000" dirty="0" err="1">
                <a:solidFill>
                  <a:schemeClr val="tx1"/>
                </a:solidFill>
              </a:rPr>
              <a:t>sets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out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six</a:t>
            </a:r>
            <a:r>
              <a:rPr lang="cs-CZ" sz="2000" dirty="0">
                <a:solidFill>
                  <a:schemeClr val="tx1"/>
                </a:solidFill>
              </a:rPr>
              <a:t> priority partner </a:t>
            </a:r>
            <a:r>
              <a:rPr lang="cs-CZ" sz="2000" dirty="0" err="1">
                <a:solidFill>
                  <a:schemeClr val="tx1"/>
                </a:solidFill>
              </a:rPr>
              <a:t>countries</a:t>
            </a:r>
            <a:r>
              <a:rPr lang="cs-CZ" sz="2000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cs-CZ" sz="1400" dirty="0" err="1">
                <a:solidFill>
                  <a:schemeClr val="tx1"/>
                </a:solidFill>
              </a:rPr>
              <a:t>Bosnia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Herzegovina</a:t>
            </a:r>
            <a:r>
              <a:rPr lang="cs-CZ" sz="1400" dirty="0">
                <a:solidFill>
                  <a:schemeClr val="tx1"/>
                </a:solidFill>
              </a:rPr>
              <a:t>, </a:t>
            </a:r>
            <a:r>
              <a:rPr lang="cs-CZ" sz="1400" dirty="0" err="1">
                <a:solidFill>
                  <a:schemeClr val="tx1"/>
                </a:solidFill>
              </a:rPr>
              <a:t>Cambodia</a:t>
            </a:r>
            <a:r>
              <a:rPr lang="cs-CZ" sz="1400" dirty="0">
                <a:solidFill>
                  <a:schemeClr val="tx1"/>
                </a:solidFill>
              </a:rPr>
              <a:t>, </a:t>
            </a:r>
            <a:r>
              <a:rPr lang="cs-CZ" sz="1400" dirty="0" err="1">
                <a:solidFill>
                  <a:schemeClr val="tx1"/>
                </a:solidFill>
              </a:rPr>
              <a:t>Ethiopia</a:t>
            </a:r>
            <a:r>
              <a:rPr lang="cs-CZ" sz="1400" dirty="0">
                <a:solidFill>
                  <a:schemeClr val="tx1"/>
                </a:solidFill>
              </a:rPr>
              <a:t>, Georgia, Moldova, </a:t>
            </a:r>
            <a:r>
              <a:rPr lang="cs-CZ" sz="1400" dirty="0" err="1">
                <a:solidFill>
                  <a:schemeClr val="tx1"/>
                </a:solidFill>
              </a:rPr>
              <a:t>Zambia</a:t>
            </a:r>
            <a:endParaRPr lang="cs-CZ" sz="1400" dirty="0">
              <a:solidFill>
                <a:schemeClr val="tx1"/>
              </a:solidFill>
            </a:endParaRPr>
          </a:p>
          <a:p>
            <a:pPr lvl="1"/>
            <a:r>
              <a:rPr lang="cs-CZ" sz="1400" dirty="0">
                <a:solidFill>
                  <a:schemeClr val="tx1"/>
                </a:solidFill>
              </a:rPr>
              <a:t>+ </a:t>
            </a:r>
            <a:r>
              <a:rPr lang="cs-CZ" sz="1400" dirty="0" err="1">
                <a:solidFill>
                  <a:schemeClr val="tx1"/>
                </a:solidFill>
              </a:rPr>
              <a:t>specific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phase-out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countries</a:t>
            </a:r>
            <a:r>
              <a:rPr lang="cs-CZ" sz="1400" dirty="0">
                <a:solidFill>
                  <a:schemeClr val="tx1"/>
                </a:solidFill>
              </a:rPr>
              <a:t>: </a:t>
            </a:r>
            <a:r>
              <a:rPr lang="cs-CZ" sz="1400" dirty="0" err="1">
                <a:solidFill>
                  <a:schemeClr val="tx1"/>
                </a:solidFill>
              </a:rPr>
              <a:t>Palestine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Ukraine</a:t>
            </a:r>
            <a:r>
              <a:rPr lang="cs-CZ" sz="1400" dirty="0">
                <a:solidFill>
                  <a:schemeClr val="tx1"/>
                </a:solidFill>
              </a:rPr>
              <a:t>, Kosovo, </a:t>
            </a:r>
            <a:r>
              <a:rPr lang="cs-CZ" sz="1400" dirty="0" err="1">
                <a:solidFill>
                  <a:schemeClr val="tx1"/>
                </a:solidFill>
              </a:rPr>
              <a:t>Mongolia</a:t>
            </a:r>
            <a:r>
              <a:rPr lang="cs-CZ" sz="1400" dirty="0">
                <a:solidFill>
                  <a:schemeClr val="tx1"/>
                </a:solidFill>
              </a:rPr>
              <a:t>, </a:t>
            </a:r>
            <a:r>
              <a:rPr lang="cs-CZ" sz="1400" dirty="0" err="1">
                <a:solidFill>
                  <a:schemeClr val="tx1"/>
                </a:solidFill>
              </a:rPr>
              <a:t>Serbia</a:t>
            </a:r>
            <a:endParaRPr lang="cs-CZ" sz="1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Foreign Development </a:t>
            </a:r>
            <a:r>
              <a:rPr lang="en-US" dirty="0" smtClean="0">
                <a:solidFill>
                  <a:schemeClr val="tx1"/>
                </a:solidFill>
              </a:rPr>
              <a:t>Cooperation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39" y="5580366"/>
            <a:ext cx="3158087" cy="225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err="1"/>
              <a:t>Environmentally</a:t>
            </a:r>
            <a:r>
              <a:rPr lang="cs-CZ" dirty="0"/>
              <a:t> </a:t>
            </a:r>
            <a:r>
              <a:rPr lang="cs-CZ" dirty="0" err="1"/>
              <a:t>Considerate</a:t>
            </a:r>
            <a:r>
              <a:rPr lang="cs-CZ" dirty="0"/>
              <a:t> Country</a:t>
            </a:r>
          </a:p>
        </p:txBody>
      </p:sp>
    </p:spTree>
    <p:extLst>
      <p:ext uri="{BB962C8B-B14F-4D97-AF65-F5344CB8AC3E}">
        <p14:creationId xmlns:p14="http://schemas.microsoft.com/office/powerpoint/2010/main" val="405067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296000" y="1800225"/>
            <a:ext cx="5376979" cy="5760000"/>
          </a:xfrm>
        </p:spPr>
        <p:txBody>
          <a:bodyPr/>
          <a:lstStyle/>
          <a:p>
            <a:r>
              <a:rPr lang="cs-CZ" sz="2000" dirty="0" err="1">
                <a:solidFill>
                  <a:schemeClr val="tx1"/>
                </a:solidFill>
              </a:rPr>
              <a:t>Czechia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is reducing its dependence on highly polluting low-grade brown coal as a source of energy</a:t>
            </a:r>
            <a:endParaRPr lang="cs-CZ" sz="2000" dirty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Nuclear power currently covers roughly 30% of the country’s total energy needs</a:t>
            </a:r>
            <a:endParaRPr lang="cs-CZ" sz="2000" dirty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 err="1">
                <a:solidFill>
                  <a:schemeClr val="dk1"/>
                </a:solidFill>
              </a:rPr>
              <a:t>Significant</a:t>
            </a:r>
            <a:r>
              <a:rPr lang="cs-CZ" sz="2000" dirty="0">
                <a:solidFill>
                  <a:schemeClr val="dk1"/>
                </a:solidFill>
              </a:rPr>
              <a:t> </a:t>
            </a:r>
            <a:r>
              <a:rPr lang="cs-CZ" sz="2000" dirty="0" err="1">
                <a:solidFill>
                  <a:schemeClr val="dk1"/>
                </a:solidFill>
              </a:rPr>
              <a:t>focus</a:t>
            </a:r>
            <a:r>
              <a:rPr lang="cs-CZ" sz="2000" dirty="0">
                <a:solidFill>
                  <a:schemeClr val="dk1"/>
                </a:solidFill>
              </a:rPr>
              <a:t> on green </a:t>
            </a:r>
            <a:r>
              <a:rPr lang="cs-CZ" sz="2000" dirty="0" err="1">
                <a:solidFill>
                  <a:schemeClr val="dk1"/>
                </a:solidFill>
              </a:rPr>
              <a:t>energy</a:t>
            </a:r>
            <a:r>
              <a:rPr lang="cs-CZ" sz="2000" dirty="0">
                <a:solidFill>
                  <a:schemeClr val="dk1"/>
                </a:solidFill>
              </a:rPr>
              <a:t> </a:t>
            </a:r>
            <a:endParaRPr lang="cs-CZ" sz="2000" dirty="0" smtClean="0">
              <a:solidFill>
                <a:schemeClr val="dk1"/>
              </a:solidFill>
            </a:endParaRPr>
          </a:p>
          <a:p>
            <a:pPr lvl="1"/>
            <a:r>
              <a:rPr lang="cs-CZ" sz="1400" dirty="0" smtClean="0"/>
              <a:t>17.7%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renewable</a:t>
            </a:r>
            <a:r>
              <a:rPr lang="cs-CZ" sz="1400" dirty="0" smtClean="0"/>
              <a:t> </a:t>
            </a:r>
            <a:r>
              <a:rPr lang="cs-CZ" sz="1400" dirty="0" err="1" smtClean="0"/>
              <a:t>energy</a:t>
            </a:r>
            <a:r>
              <a:rPr lang="cs-CZ" sz="1400" dirty="0" smtClean="0"/>
              <a:t> (Eurostat,2021)</a:t>
            </a:r>
            <a:endParaRPr lang="cs-CZ" sz="1400" dirty="0">
              <a:solidFill>
                <a:schemeClr val="dk1"/>
              </a:solidFill>
            </a:endParaRPr>
          </a:p>
          <a:p>
            <a:pPr lvl="1"/>
            <a:r>
              <a:rPr lang="cs-CZ" sz="1400" dirty="0" err="1"/>
              <a:t>M</a:t>
            </a:r>
            <a:r>
              <a:rPr lang="cs-CZ" sz="1400" dirty="0" err="1">
                <a:solidFill>
                  <a:schemeClr val="dk1"/>
                </a:solidFill>
              </a:rPr>
              <a:t>ainly</a:t>
            </a:r>
            <a:r>
              <a:rPr lang="cs-CZ" sz="1400" dirty="0">
                <a:solidFill>
                  <a:schemeClr val="dk1"/>
                </a:solidFill>
              </a:rPr>
              <a:t> on </a:t>
            </a:r>
            <a:r>
              <a:rPr lang="cs-CZ" sz="1400" dirty="0" err="1">
                <a:solidFill>
                  <a:schemeClr val="dk1"/>
                </a:solidFill>
              </a:rPr>
              <a:t>wind</a:t>
            </a:r>
            <a:r>
              <a:rPr lang="cs-CZ" sz="1400" dirty="0">
                <a:solidFill>
                  <a:schemeClr val="dk1"/>
                </a:solidFill>
              </a:rPr>
              <a:t> </a:t>
            </a:r>
            <a:r>
              <a:rPr lang="cs-CZ" sz="1400" dirty="0" err="1">
                <a:solidFill>
                  <a:schemeClr val="dk1"/>
                </a:solidFill>
              </a:rPr>
              <a:t>energy</a:t>
            </a:r>
            <a:r>
              <a:rPr lang="cs-CZ" sz="1400" dirty="0">
                <a:solidFill>
                  <a:schemeClr val="dk1"/>
                </a:solidFill>
              </a:rPr>
              <a:t>, </a:t>
            </a:r>
            <a:r>
              <a:rPr lang="cs-CZ" sz="1400" dirty="0" err="1">
                <a:solidFill>
                  <a:schemeClr val="dk1"/>
                </a:solidFill>
              </a:rPr>
              <a:t>photovoltaics</a:t>
            </a:r>
            <a:r>
              <a:rPr lang="cs-CZ" sz="1400" dirty="0">
                <a:solidFill>
                  <a:schemeClr val="dk1"/>
                </a:solidFill>
              </a:rPr>
              <a:t>, </a:t>
            </a:r>
            <a:r>
              <a:rPr lang="cs-CZ" sz="1400" dirty="0" err="1">
                <a:solidFill>
                  <a:schemeClr val="dk1"/>
                </a:solidFill>
              </a:rPr>
              <a:t>hydropower</a:t>
            </a:r>
            <a:r>
              <a:rPr lang="cs-CZ" sz="1400" dirty="0">
                <a:solidFill>
                  <a:schemeClr val="dk1"/>
                </a:solidFill>
              </a:rPr>
              <a:t> </a:t>
            </a:r>
            <a:r>
              <a:rPr lang="cs-CZ" sz="1400" dirty="0" err="1">
                <a:solidFill>
                  <a:schemeClr val="dk1"/>
                </a:solidFill>
              </a:rPr>
              <a:t>plants</a:t>
            </a:r>
            <a:r>
              <a:rPr lang="cs-CZ" sz="1400" dirty="0">
                <a:solidFill>
                  <a:schemeClr val="dk1"/>
                </a:solidFill>
              </a:rPr>
              <a:t>, </a:t>
            </a:r>
            <a:r>
              <a:rPr lang="cs-CZ" sz="1400" dirty="0" err="1">
                <a:solidFill>
                  <a:schemeClr val="dk1"/>
                </a:solidFill>
              </a:rPr>
              <a:t>biomass</a:t>
            </a:r>
            <a:r>
              <a:rPr lang="cs-CZ" sz="1400" dirty="0">
                <a:solidFill>
                  <a:schemeClr val="dk1"/>
                </a:solidFill>
              </a:rPr>
              <a:t>, </a:t>
            </a:r>
            <a:r>
              <a:rPr lang="cs-CZ" sz="1400" dirty="0" err="1">
                <a:solidFill>
                  <a:schemeClr val="dk1"/>
                </a:solidFill>
              </a:rPr>
              <a:t>etc</a:t>
            </a:r>
            <a:r>
              <a:rPr lang="cs-CZ" sz="1400" dirty="0">
                <a:solidFill>
                  <a:schemeClr val="dk1"/>
                </a:solidFill>
              </a:rPr>
              <a:t>.</a:t>
            </a:r>
          </a:p>
          <a:p>
            <a:pPr marL="11430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Environmentally</a:t>
            </a:r>
            <a:r>
              <a:rPr lang="cs-CZ" dirty="0"/>
              <a:t> </a:t>
            </a:r>
            <a:r>
              <a:rPr lang="cs-CZ" dirty="0" err="1"/>
              <a:t>Considerate</a:t>
            </a:r>
            <a:r>
              <a:rPr lang="cs-CZ" dirty="0"/>
              <a:t> Country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288730A-CF35-2848-86B9-2F43BBA46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979" y="3824705"/>
            <a:ext cx="3293715" cy="24702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3E77560-B4FB-CB4B-4B4D-6E1CED84B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979" y="1560769"/>
            <a:ext cx="3293715" cy="17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5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296001" y="1896477"/>
            <a:ext cx="4641956" cy="5760000"/>
          </a:xfrm>
        </p:spPr>
        <p:txBody>
          <a:bodyPr/>
          <a:lstStyle/>
          <a:p>
            <a:r>
              <a:rPr lang="cs-CZ" sz="2000" dirty="0" err="1">
                <a:solidFill>
                  <a:schemeClr val="tx1"/>
                </a:solidFill>
              </a:rPr>
              <a:t>The</a:t>
            </a:r>
            <a:r>
              <a:rPr lang="cs-CZ" sz="2000" dirty="0">
                <a:solidFill>
                  <a:schemeClr val="tx1"/>
                </a:solidFill>
              </a:rPr>
              <a:t> 19th country </a:t>
            </a:r>
            <a:r>
              <a:rPr lang="cs-CZ" sz="2000" dirty="0" err="1">
                <a:solidFill>
                  <a:schemeClr val="tx1"/>
                </a:solidFill>
              </a:rPr>
              <a:t>with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the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best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environmental</a:t>
            </a:r>
            <a:r>
              <a:rPr lang="cs-CZ" sz="2000" dirty="0">
                <a:solidFill>
                  <a:schemeClr val="tx1"/>
                </a:solidFill>
              </a:rPr>
              <a:t> performance</a:t>
            </a:r>
          </a:p>
          <a:p>
            <a:pPr lvl="1"/>
            <a:r>
              <a:rPr lang="cs-CZ" sz="1400" dirty="0">
                <a:solidFill>
                  <a:schemeClr val="tx1"/>
                </a:solidFill>
              </a:rPr>
              <a:t>(</a:t>
            </a:r>
            <a:r>
              <a:rPr lang="cs-CZ" sz="1400" dirty="0" err="1">
                <a:solidFill>
                  <a:schemeClr val="tx1"/>
                </a:solidFill>
              </a:rPr>
              <a:t>According</a:t>
            </a:r>
            <a:r>
              <a:rPr lang="cs-CZ" sz="1400" dirty="0">
                <a:solidFill>
                  <a:schemeClr val="tx1"/>
                </a:solidFill>
              </a:rPr>
              <a:t> to </a:t>
            </a:r>
            <a:r>
              <a:rPr lang="cs-CZ" sz="1400" dirty="0" err="1">
                <a:solidFill>
                  <a:schemeClr val="tx1"/>
                </a:solidFill>
              </a:rPr>
              <a:t>the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Environmental</a:t>
            </a:r>
            <a:r>
              <a:rPr lang="cs-CZ" sz="1400" dirty="0">
                <a:solidFill>
                  <a:schemeClr val="tx1"/>
                </a:solidFill>
              </a:rPr>
              <a:t> Performance Index, 2022)</a:t>
            </a: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r>
              <a:rPr lang="cs-CZ" sz="2000" dirty="0" err="1">
                <a:solidFill>
                  <a:schemeClr val="tx1"/>
                </a:solidFill>
              </a:rPr>
              <a:t>The</a:t>
            </a:r>
            <a:r>
              <a:rPr lang="cs-CZ" sz="2000" dirty="0">
                <a:solidFill>
                  <a:schemeClr val="tx1"/>
                </a:solidFill>
              </a:rPr>
              <a:t> 13th most </a:t>
            </a:r>
            <a:r>
              <a:rPr lang="cs-CZ" sz="2000" dirty="0" err="1">
                <a:solidFill>
                  <a:schemeClr val="tx1"/>
                </a:solidFill>
              </a:rPr>
              <a:t>sustainable</a:t>
            </a:r>
            <a:r>
              <a:rPr lang="cs-CZ" sz="2000" dirty="0">
                <a:solidFill>
                  <a:schemeClr val="tx1"/>
                </a:solidFill>
              </a:rPr>
              <a:t> and </a:t>
            </a:r>
            <a:r>
              <a:rPr lang="cs-CZ" sz="2000" dirty="0" err="1">
                <a:solidFill>
                  <a:schemeClr val="tx1"/>
                </a:solidFill>
              </a:rPr>
              <a:t>developed</a:t>
            </a:r>
            <a:r>
              <a:rPr lang="cs-CZ" sz="2000" dirty="0">
                <a:solidFill>
                  <a:schemeClr val="tx1"/>
                </a:solidFill>
              </a:rPr>
              <a:t> country in </a:t>
            </a:r>
            <a:r>
              <a:rPr lang="cs-CZ" sz="2000" dirty="0" err="1">
                <a:solidFill>
                  <a:schemeClr val="tx1"/>
                </a:solidFill>
              </a:rPr>
              <a:t>the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world</a:t>
            </a:r>
            <a:endParaRPr lang="cs-CZ" sz="2000" dirty="0">
              <a:solidFill>
                <a:schemeClr val="tx1"/>
              </a:solidFill>
            </a:endParaRPr>
          </a:p>
          <a:p>
            <a:pPr lvl="1"/>
            <a:r>
              <a:rPr lang="cs-CZ" sz="1400" dirty="0">
                <a:solidFill>
                  <a:schemeClr val="tx1"/>
                </a:solidFill>
              </a:rPr>
              <a:t>(</a:t>
            </a:r>
            <a:r>
              <a:rPr lang="cs-CZ" sz="1400" dirty="0" err="1">
                <a:solidFill>
                  <a:schemeClr val="tx1"/>
                </a:solidFill>
              </a:rPr>
              <a:t>According</a:t>
            </a:r>
            <a:r>
              <a:rPr lang="cs-CZ" sz="1400" dirty="0">
                <a:solidFill>
                  <a:schemeClr val="tx1"/>
                </a:solidFill>
              </a:rPr>
              <a:t> to </a:t>
            </a:r>
            <a:r>
              <a:rPr lang="cs-CZ" sz="1400" dirty="0" err="1">
                <a:solidFill>
                  <a:schemeClr val="tx1"/>
                </a:solidFill>
              </a:rPr>
              <a:t>the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Sustainable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Development</a:t>
            </a:r>
            <a:r>
              <a:rPr lang="cs-CZ" sz="1400" dirty="0">
                <a:solidFill>
                  <a:schemeClr val="tx1"/>
                </a:solidFill>
              </a:rPr>
              <a:t> Report, 2022)</a:t>
            </a:r>
          </a:p>
          <a:p>
            <a:pPr marL="571500" lvl="1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Environmentally</a:t>
            </a:r>
            <a:r>
              <a:rPr lang="cs-CZ" dirty="0"/>
              <a:t> </a:t>
            </a:r>
            <a:r>
              <a:rPr lang="cs-CZ" dirty="0" err="1"/>
              <a:t>Considerate</a:t>
            </a:r>
            <a:r>
              <a:rPr lang="cs-CZ" dirty="0"/>
              <a:t> Country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52CFE31-2EE2-D38D-1879-D58CDA7BC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59" y="5647961"/>
            <a:ext cx="3183074" cy="21233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59" y="1510646"/>
            <a:ext cx="3183074" cy="353213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370239" y="5042779"/>
            <a:ext cx="2293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Georgia" panose="02040502050405020303" pitchFamily="18" charset="0"/>
              </a:rPr>
              <a:t>Source: </a:t>
            </a:r>
            <a:r>
              <a:rPr lang="cs-CZ" dirty="0" err="1" smtClean="0">
                <a:latin typeface="Georgia" panose="02040502050405020303" pitchFamily="18" charset="0"/>
              </a:rPr>
              <a:t>World</a:t>
            </a:r>
            <a:r>
              <a:rPr lang="cs-CZ" dirty="0" smtClean="0">
                <a:latin typeface="Georgia" panose="02040502050405020303" pitchFamily="18" charset="0"/>
              </a:rPr>
              <a:t> Bank, 2019</a:t>
            </a:r>
            <a:endParaRPr lang="cs-CZ" dirty="0">
              <a:latin typeface="Georgia" panose="02040502050405020303" pitchFamily="18" charset="0"/>
            </a:endParaRPr>
          </a:p>
        </p:txBody>
      </p:sp>
      <p:sp>
        <p:nvSpPr>
          <p:cNvPr id="9" name="Šipka doprava 8"/>
          <p:cNvSpPr/>
          <p:nvPr/>
        </p:nvSpPr>
        <p:spPr>
          <a:xfrm rot="10800000">
            <a:off x="9446234" y="2957426"/>
            <a:ext cx="434109" cy="129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25" y="5647961"/>
            <a:ext cx="3184961" cy="21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967966B-D2CB-64F3-BAAF-F529401FD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Prague </a:t>
            </a:r>
            <a:r>
              <a:rPr lang="cs-CZ" sz="2000" dirty="0" err="1">
                <a:solidFill>
                  <a:schemeClr val="tx1"/>
                </a:solidFill>
              </a:rPr>
              <a:t>ranks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as </a:t>
            </a:r>
            <a:r>
              <a:rPr lang="en-US" sz="2000" dirty="0">
                <a:solidFill>
                  <a:schemeClr val="tx1"/>
                </a:solidFill>
              </a:rPr>
              <a:t>one of the world’s greenest cities</a:t>
            </a:r>
            <a:endParaRPr lang="cs-CZ" sz="2000" dirty="0">
              <a:solidFill>
                <a:schemeClr val="tx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 2021 there were 1525 public chargers for e-cars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Czechs become one of the EU leaders in plastic recycling </a:t>
            </a:r>
            <a:endParaRPr lang="cs-CZ" sz="2000" dirty="0">
              <a:solidFill>
                <a:schemeClr val="tx1"/>
              </a:solidFill>
            </a:endParaRP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98% of the population </a:t>
            </a:r>
            <a:r>
              <a:rPr lang="en-US" sz="1400" dirty="0" smtClean="0">
                <a:solidFill>
                  <a:schemeClr val="tx1"/>
                </a:solidFill>
              </a:rPr>
              <a:t>ha</a:t>
            </a:r>
            <a:r>
              <a:rPr lang="cs-CZ" sz="1400" dirty="0" smtClean="0">
                <a:solidFill>
                  <a:schemeClr val="tx1"/>
                </a:solidFill>
              </a:rPr>
              <a:t>s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a chance to recycle, and 73% actually participate</a:t>
            </a:r>
            <a:endParaRPr lang="cs-CZ" sz="1400" dirty="0">
              <a:solidFill>
                <a:schemeClr val="tx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662F38-7E9F-2A1F-F2DF-AA48EC01815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Environmentally</a:t>
            </a:r>
            <a:r>
              <a:rPr lang="cs-CZ" dirty="0"/>
              <a:t> </a:t>
            </a:r>
            <a:r>
              <a:rPr lang="cs-CZ" dirty="0" err="1"/>
              <a:t>Considerate</a:t>
            </a:r>
            <a:r>
              <a:rPr lang="cs-CZ" dirty="0"/>
              <a:t> Country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61A749F-7FE9-B651-79BA-F08FD5868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664" y="4764505"/>
            <a:ext cx="3272715" cy="23139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82899D4-522A-8EB1-C2A8-860E633EE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68" y="4760268"/>
            <a:ext cx="3709138" cy="189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Czechia</a:t>
            </a:r>
            <a:r>
              <a:rPr lang="cs-CZ" dirty="0" smtClean="0"/>
              <a:t> – A </a:t>
            </a:r>
            <a:r>
              <a:rPr lang="cs-CZ" dirty="0" err="1" smtClean="0"/>
              <a:t>Good</a:t>
            </a:r>
            <a:r>
              <a:rPr lang="cs-CZ" dirty="0" smtClean="0"/>
              <a:t> Place to Live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484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42452" y="1638583"/>
            <a:ext cx="5353665" cy="3644252"/>
          </a:xfrm>
        </p:spPr>
        <p:txBody>
          <a:bodyPr/>
          <a:lstStyle/>
          <a:p>
            <a:r>
              <a:rPr lang="cs-CZ" sz="2000" dirty="0">
                <a:solidFill>
                  <a:schemeClr val="tx1"/>
                </a:solidFill>
              </a:rPr>
              <a:t>8th most </a:t>
            </a:r>
            <a:r>
              <a:rPr lang="cs-CZ" sz="2000" dirty="0" err="1">
                <a:solidFill>
                  <a:schemeClr val="tx1"/>
                </a:solidFill>
              </a:rPr>
              <a:t>peaceful</a:t>
            </a:r>
            <a:r>
              <a:rPr lang="cs-CZ" sz="2000" dirty="0">
                <a:solidFill>
                  <a:schemeClr val="tx1"/>
                </a:solidFill>
              </a:rPr>
              <a:t> country in </a:t>
            </a:r>
            <a:r>
              <a:rPr lang="cs-CZ" sz="2000" dirty="0" err="1">
                <a:solidFill>
                  <a:schemeClr val="tx1"/>
                </a:solidFill>
              </a:rPr>
              <a:t>the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world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cs-CZ" sz="1400" dirty="0">
                <a:solidFill>
                  <a:schemeClr val="tx1"/>
                </a:solidFill>
              </a:rPr>
              <a:t>(</a:t>
            </a:r>
            <a:r>
              <a:rPr lang="cs-CZ" sz="1400" dirty="0" err="1">
                <a:solidFill>
                  <a:schemeClr val="tx1"/>
                </a:solidFill>
              </a:rPr>
              <a:t>According</a:t>
            </a:r>
            <a:r>
              <a:rPr lang="cs-CZ" sz="1400" dirty="0">
                <a:solidFill>
                  <a:schemeClr val="tx1"/>
                </a:solidFill>
              </a:rPr>
              <a:t> to </a:t>
            </a:r>
            <a:r>
              <a:rPr lang="cs-CZ" sz="1400" dirty="0" err="1">
                <a:solidFill>
                  <a:schemeClr val="tx1"/>
                </a:solidFill>
              </a:rPr>
              <a:t>the</a:t>
            </a:r>
            <a:r>
              <a:rPr lang="cs-CZ" sz="1400" dirty="0">
                <a:solidFill>
                  <a:schemeClr val="tx1"/>
                </a:solidFill>
              </a:rPr>
              <a:t> Institute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Economics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Peace</a:t>
            </a:r>
            <a:r>
              <a:rPr lang="cs-CZ" sz="1400" dirty="0">
                <a:solidFill>
                  <a:schemeClr val="tx1"/>
                </a:solidFill>
              </a:rPr>
              <a:t>)</a:t>
            </a: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6th </a:t>
            </a:r>
            <a:r>
              <a:rPr lang="cs-CZ" sz="2000" dirty="0" err="1" smtClean="0">
                <a:solidFill>
                  <a:schemeClr val="tx1"/>
                </a:solidFill>
              </a:rPr>
              <a:t>safest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destination out of 163 countries in the </a:t>
            </a:r>
            <a:r>
              <a:rPr lang="en-US" sz="2000" dirty="0" smtClean="0">
                <a:solidFill>
                  <a:schemeClr val="tx1"/>
                </a:solidFill>
              </a:rPr>
              <a:t>world</a:t>
            </a:r>
            <a:endParaRPr lang="cs-CZ" sz="2000" dirty="0" smtClean="0">
              <a:solidFill>
                <a:schemeClr val="tx1"/>
              </a:solidFill>
            </a:endParaRP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The </a:t>
            </a:r>
            <a:r>
              <a:rPr lang="en-US" sz="2000" dirty="0">
                <a:solidFill>
                  <a:schemeClr val="tx1"/>
                </a:solidFill>
              </a:rPr>
              <a:t>highest quality of life amongst new EU members </a:t>
            </a:r>
          </a:p>
          <a:p>
            <a:pPr lvl="1"/>
            <a:endParaRPr lang="cs-CZ" sz="1400" dirty="0" smtClean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Higher quality of life than in the USA </a:t>
            </a:r>
          </a:p>
          <a:p>
            <a:pPr lvl="1"/>
            <a:r>
              <a:rPr lang="cs-CZ" sz="1400" dirty="0">
                <a:solidFill>
                  <a:schemeClr val="tx1"/>
                </a:solidFill>
              </a:rPr>
              <a:t>(</a:t>
            </a:r>
            <a:r>
              <a:rPr lang="en-US" sz="1400" dirty="0">
                <a:solidFill>
                  <a:schemeClr val="tx1"/>
                </a:solidFill>
              </a:rPr>
              <a:t>According to the Deloitte 2019 Quality of Life Index</a:t>
            </a:r>
            <a:r>
              <a:rPr lang="cs-CZ" sz="1400" dirty="0">
                <a:solidFill>
                  <a:schemeClr val="tx1"/>
                </a:solidFill>
              </a:rPr>
              <a:t>)</a:t>
            </a:r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1400" dirty="0" err="1">
                <a:solidFill>
                  <a:schemeClr val="tx1"/>
                </a:solidFill>
              </a:rPr>
              <a:t>Czechia</a:t>
            </a:r>
            <a:r>
              <a:rPr lang="en-US" sz="1400" dirty="0">
                <a:solidFill>
                  <a:schemeClr val="tx1"/>
                </a:solidFill>
              </a:rPr>
              <a:t> rates 24th out of 149 countries, USA ranks 26th </a:t>
            </a:r>
            <a:endParaRPr lang="cs-CZ" sz="1400" dirty="0" smtClean="0">
              <a:solidFill>
                <a:schemeClr val="tx1"/>
              </a:solidFill>
            </a:endParaRPr>
          </a:p>
          <a:p>
            <a:pPr lvl="1"/>
            <a:endParaRPr lang="cs-CZ" sz="1400" dirty="0">
              <a:solidFill>
                <a:schemeClr val="tx1"/>
              </a:solidFill>
            </a:endParaRPr>
          </a:p>
          <a:p>
            <a:pPr fontAlgn="base"/>
            <a:r>
              <a:rPr lang="en-US" sz="2000" dirty="0" smtClean="0">
                <a:solidFill>
                  <a:schemeClr val="tx1"/>
                </a:solidFill>
              </a:rPr>
              <a:t>14th </a:t>
            </a:r>
            <a:r>
              <a:rPr lang="en-US" sz="2000" dirty="0">
                <a:solidFill>
                  <a:schemeClr val="tx1"/>
                </a:solidFill>
              </a:rPr>
              <a:t>best </a:t>
            </a:r>
            <a:r>
              <a:rPr lang="en-US" sz="2000" dirty="0" smtClean="0">
                <a:solidFill>
                  <a:schemeClr val="tx1"/>
                </a:solidFill>
              </a:rPr>
              <a:t>healthcare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system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in the EU</a:t>
            </a:r>
          </a:p>
          <a:p>
            <a:pPr lvl="1" fontAlgn="base"/>
            <a:r>
              <a:rPr lang="cs-CZ" sz="1400" dirty="0" err="1" smtClean="0"/>
              <a:t>Czechia</a:t>
            </a:r>
            <a:r>
              <a:rPr lang="cs-CZ" sz="1400" dirty="0" smtClean="0"/>
              <a:t> </a:t>
            </a:r>
            <a:r>
              <a:rPr lang="en-US" sz="1400" dirty="0" smtClean="0"/>
              <a:t>ranked </a:t>
            </a:r>
            <a:r>
              <a:rPr lang="en-US" sz="1400" dirty="0"/>
              <a:t>higher than the UK or </a:t>
            </a:r>
            <a:r>
              <a:rPr lang="en-US" sz="1400" dirty="0" smtClean="0"/>
              <a:t>Ireland</a:t>
            </a:r>
            <a:endParaRPr lang="cs-CZ" sz="1400" dirty="0" smtClean="0"/>
          </a:p>
          <a:p>
            <a:pPr lvl="1" fontAlgn="base"/>
            <a:r>
              <a:rPr lang="en-US" sz="1400" dirty="0"/>
              <a:t>Prague has </a:t>
            </a:r>
            <a:r>
              <a:rPr lang="cs-CZ" sz="1400" dirty="0" err="1" smtClean="0"/>
              <a:t>been</a:t>
            </a:r>
            <a:r>
              <a:rPr lang="cs-CZ" sz="1400" dirty="0" smtClean="0"/>
              <a:t> </a:t>
            </a:r>
            <a:r>
              <a:rPr lang="en-US" sz="1400" dirty="0" smtClean="0"/>
              <a:t>ranked among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en-US" sz="1400" dirty="0" smtClean="0"/>
              <a:t> </a:t>
            </a:r>
            <a:r>
              <a:rPr lang="en-US" sz="1400" dirty="0"/>
              <a:t>100 cities with the best hospital care in the World </a:t>
            </a:r>
            <a:endParaRPr lang="en-US" sz="1400" dirty="0" smtClean="0"/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endParaRPr lang="en-US" dirty="0" smtClean="0"/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 in </a:t>
            </a:r>
            <a:r>
              <a:rPr lang="cs-CZ" dirty="0" err="1" smtClean="0"/>
              <a:t>Czechia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94" y="1628788"/>
            <a:ext cx="3313553" cy="575433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68550" y="1257997"/>
            <a:ext cx="2802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  <a:latin typeface="Georgia" panose="02040502050405020303" pitchFamily="18" charset="0"/>
              </a:rPr>
              <a:t>Global</a:t>
            </a:r>
            <a:r>
              <a:rPr lang="cs-CZ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Georgia" panose="02040502050405020303" pitchFamily="18" charset="0"/>
              </a:rPr>
              <a:t>Peace</a:t>
            </a:r>
            <a:r>
              <a:rPr lang="cs-CZ" dirty="0">
                <a:solidFill>
                  <a:schemeClr val="tx1"/>
                </a:solidFill>
                <a:latin typeface="Georgia" panose="02040502050405020303" pitchFamily="18" charset="0"/>
              </a:rPr>
              <a:t> Index (2022)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069967" y="7446139"/>
            <a:ext cx="1717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Georgia" panose="02040502050405020303" pitchFamily="18" charset="0"/>
              </a:rPr>
              <a:t>Source: IEP, 2022</a:t>
            </a:r>
          </a:p>
        </p:txBody>
      </p:sp>
      <p:sp>
        <p:nvSpPr>
          <p:cNvPr id="7" name="Šipka doprava 6"/>
          <p:cNvSpPr/>
          <p:nvPr/>
        </p:nvSpPr>
        <p:spPr>
          <a:xfrm>
            <a:off x="6234441" y="3331400"/>
            <a:ext cx="434109" cy="129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15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"/>
          <p:cNvSpPr txBox="1">
            <a:spLocks noGrp="1"/>
          </p:cNvSpPr>
          <p:nvPr>
            <p:ph type="body" idx="1"/>
          </p:nvPr>
        </p:nvSpPr>
        <p:spPr>
          <a:xfrm>
            <a:off x="971651" y="1840355"/>
            <a:ext cx="5065921" cy="202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24000" lvl="0" indent="-324000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18th happiest country in the world</a:t>
            </a:r>
          </a:p>
          <a:p>
            <a:pPr marL="647999" lvl="1" indent="-323999" algn="l" rtl="0">
              <a:lnSpc>
                <a:spcPct val="111111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</a:pPr>
            <a:r>
              <a:rPr lang="en-US" sz="1400" dirty="0">
                <a:solidFill>
                  <a:schemeClr val="dk1"/>
                </a:solidFill>
              </a:rPr>
              <a:t>(According to World Happiness Index 2019-2021 rankings)</a:t>
            </a:r>
          </a:p>
          <a:p>
            <a:pPr marL="324000" indent="-324000">
              <a:lnSpc>
                <a:spcPct val="108333"/>
              </a:lnSpc>
              <a:spcBef>
                <a:spcPts val="200"/>
              </a:spcBef>
              <a:buSzPts val="2400"/>
            </a:pPr>
            <a:endParaRPr lang="cs-CZ" dirty="0">
              <a:solidFill>
                <a:schemeClr val="tx1"/>
              </a:solidFill>
            </a:endParaRPr>
          </a:p>
          <a:p>
            <a:pPr marL="324000" lvl="0" indent="-324000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endParaRPr lang="cs-CZ" dirty="0">
              <a:solidFill>
                <a:schemeClr val="dk1"/>
              </a:solidFill>
            </a:endParaRPr>
          </a:p>
          <a:p>
            <a:pPr marL="324000" lvl="1" indent="0" algn="l" rtl="0">
              <a:lnSpc>
                <a:spcPct val="111111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>
              <a:solidFill>
                <a:schemeClr val="dk1"/>
              </a:solidFill>
            </a:endParaRPr>
          </a:p>
          <a:p>
            <a:pPr marL="324000" lvl="0" indent="-171598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None/>
            </a:pPr>
            <a:endParaRPr dirty="0"/>
          </a:p>
        </p:txBody>
      </p:sp>
      <p:sp>
        <p:nvSpPr>
          <p:cNvPr id="137" name="Google Shape;137;p11"/>
          <p:cNvSpPr txBox="1"/>
          <p:nvPr/>
        </p:nvSpPr>
        <p:spPr>
          <a:xfrm>
            <a:off x="6676744" y="1484320"/>
            <a:ext cx="3146502" cy="43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cs-CZ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</a:t>
            </a: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World</a:t>
            </a: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Happiness</a:t>
            </a: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Index (2022)</a:t>
            </a:r>
            <a:endParaRPr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9" name="Google Shape;139;p11"/>
          <p:cNvSpPr txBox="1"/>
          <p:nvPr/>
        </p:nvSpPr>
        <p:spPr>
          <a:xfrm>
            <a:off x="6685921" y="7185576"/>
            <a:ext cx="3438197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cs-CZ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Source: </a:t>
            </a:r>
            <a:r>
              <a:rPr lang="cs-CZ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World</a:t>
            </a:r>
            <a:r>
              <a:rPr lang="cs-CZ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-CZ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Happiness</a:t>
            </a:r>
            <a:r>
              <a:rPr lang="cs-CZ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Report, 2022</a:t>
            </a:r>
            <a:endParaRPr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9"/>
          <a:stretch/>
        </p:blipFill>
        <p:spPr>
          <a:xfrm>
            <a:off x="6893799" y="1794315"/>
            <a:ext cx="2073220" cy="538855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B12E0EB-AF19-6DCE-7EB8-F347F6788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723" y="2914559"/>
            <a:ext cx="2445775" cy="2417001"/>
          </a:xfrm>
          <a:prstGeom prst="rect">
            <a:avLst/>
          </a:prstGeom>
        </p:spPr>
      </p:pic>
      <p:sp>
        <p:nvSpPr>
          <p:cNvPr id="9" name="Zástupný symbol pro text 2"/>
          <p:cNvSpPr txBox="1">
            <a:spLocks/>
          </p:cNvSpPr>
          <p:nvPr/>
        </p:nvSpPr>
        <p:spPr>
          <a:xfrm>
            <a:off x="1620000" y="331410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97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–"/>
              <a:defRPr sz="11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 in </a:t>
            </a:r>
            <a:r>
              <a:rPr lang="cs-CZ" dirty="0" err="1" smtClean="0"/>
              <a:t>Czechia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0" name="Šipka doprava 9"/>
          <p:cNvSpPr/>
          <p:nvPr/>
        </p:nvSpPr>
        <p:spPr>
          <a:xfrm>
            <a:off x="6484911" y="6497567"/>
            <a:ext cx="434109" cy="129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Google Shape;133;p11"/>
          <p:cNvSpPr txBox="1">
            <a:spLocks noGrp="1"/>
          </p:cNvSpPr>
          <p:nvPr>
            <p:ph type="body" idx="1"/>
          </p:nvPr>
        </p:nvSpPr>
        <p:spPr>
          <a:xfrm>
            <a:off x="971651" y="5549315"/>
            <a:ext cx="5065921" cy="202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24000" lvl="0" indent="-324000">
              <a:lnSpc>
                <a:spcPct val="108333"/>
              </a:lnSpc>
              <a:spcBef>
                <a:spcPts val="200"/>
              </a:spcBef>
              <a:buSzPts val="2400"/>
            </a:pPr>
            <a:r>
              <a:rPr lang="cs-CZ" sz="2000" dirty="0" err="1" smtClean="0">
                <a:solidFill>
                  <a:schemeClr val="dk1"/>
                </a:solidFill>
              </a:rPr>
              <a:t>Czechia</a:t>
            </a:r>
            <a:r>
              <a:rPr lang="cs-CZ" sz="2000" dirty="0" smtClean="0">
                <a:solidFill>
                  <a:schemeClr val="dk1"/>
                </a:solidFill>
              </a:rPr>
              <a:t> </a:t>
            </a:r>
            <a:r>
              <a:rPr lang="en-US" sz="2000" dirty="0" smtClean="0">
                <a:solidFill>
                  <a:schemeClr val="dk1"/>
                </a:solidFill>
              </a:rPr>
              <a:t>is </a:t>
            </a:r>
            <a:r>
              <a:rPr lang="en-US" sz="2000" dirty="0">
                <a:solidFill>
                  <a:schemeClr val="dk1"/>
                </a:solidFill>
              </a:rPr>
              <a:t>the 12th most attractive country and </a:t>
            </a:r>
            <a:r>
              <a:rPr lang="cs-CZ" sz="2000" dirty="0" err="1" smtClean="0">
                <a:solidFill>
                  <a:schemeClr val="dk1"/>
                </a:solidFill>
              </a:rPr>
              <a:t>the</a:t>
            </a:r>
            <a:r>
              <a:rPr lang="cs-CZ" sz="2000" dirty="0" smtClean="0">
                <a:solidFill>
                  <a:schemeClr val="dk1"/>
                </a:solidFill>
              </a:rPr>
              <a:t> </a:t>
            </a:r>
            <a:r>
              <a:rPr lang="en-US" sz="2000" dirty="0" smtClean="0">
                <a:solidFill>
                  <a:schemeClr val="dk1"/>
                </a:solidFill>
              </a:rPr>
              <a:t>2nd </a:t>
            </a:r>
            <a:r>
              <a:rPr lang="en-US" sz="2000" dirty="0">
                <a:solidFill>
                  <a:schemeClr val="dk1"/>
                </a:solidFill>
              </a:rPr>
              <a:t>best-country for expats to work </a:t>
            </a:r>
            <a:r>
              <a:rPr lang="en-US" sz="2000" dirty="0" smtClean="0">
                <a:solidFill>
                  <a:schemeClr val="dk1"/>
                </a:solidFill>
              </a:rPr>
              <a:t>in</a:t>
            </a:r>
            <a:endParaRPr lang="cs-CZ" sz="2000" dirty="0" smtClean="0">
              <a:solidFill>
                <a:schemeClr val="dk1"/>
              </a:solidFill>
            </a:endParaRPr>
          </a:p>
          <a:p>
            <a:pPr marL="324000" lvl="0" indent="-324000">
              <a:lnSpc>
                <a:spcPct val="108333"/>
              </a:lnSpc>
              <a:spcBef>
                <a:spcPts val="200"/>
              </a:spcBef>
              <a:buSzPts val="2400"/>
            </a:pPr>
            <a:endParaRPr lang="cs-CZ" sz="2000" dirty="0" smtClean="0">
              <a:solidFill>
                <a:schemeClr val="dk1"/>
              </a:solidFill>
            </a:endParaRPr>
          </a:p>
          <a:p>
            <a:pPr marL="324000" lvl="0" indent="-324000">
              <a:lnSpc>
                <a:spcPct val="108333"/>
              </a:lnSpc>
              <a:spcBef>
                <a:spcPts val="200"/>
              </a:spcBef>
              <a:buSzPts val="2400"/>
            </a:pPr>
            <a:r>
              <a:rPr lang="en-US" sz="2000" dirty="0">
                <a:solidFill>
                  <a:schemeClr val="dk1"/>
                </a:solidFill>
              </a:rPr>
              <a:t>6th fastest public transport in the World is in Prague </a:t>
            </a:r>
            <a:endParaRPr lang="cs-CZ" sz="2000" dirty="0">
              <a:solidFill>
                <a:schemeClr val="dk1"/>
              </a:solidFill>
            </a:endParaRPr>
          </a:p>
          <a:p>
            <a:pPr marL="324000" lvl="1" indent="0" algn="l" rtl="0">
              <a:lnSpc>
                <a:spcPct val="111111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>
              <a:solidFill>
                <a:schemeClr val="dk1"/>
              </a:solidFill>
            </a:endParaRPr>
          </a:p>
          <a:p>
            <a:pPr marL="324000" lvl="0" indent="-171598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A055C2F-4896-FED5-3837-CD9BE2CFC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0000" y="2197812"/>
            <a:ext cx="3773814" cy="2232025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National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parks</a:t>
            </a:r>
            <a:endParaRPr lang="cs-CZ" sz="2000" dirty="0">
              <a:solidFill>
                <a:schemeClr val="tx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Castlex</a:t>
            </a:r>
            <a:r>
              <a:rPr lang="cs-CZ" sz="2000" dirty="0">
                <a:solidFill>
                  <a:schemeClr val="tx1"/>
                </a:solidFill>
              </a:rPr>
              <a:t> and </a:t>
            </a:r>
            <a:r>
              <a:rPr lang="cs-CZ" sz="2000" dirty="0" err="1">
                <a:solidFill>
                  <a:schemeClr val="tx1"/>
                </a:solidFill>
              </a:rPr>
              <a:t>Chateaux</a:t>
            </a:r>
            <a:endParaRPr lang="cs-CZ" sz="2000" dirty="0">
              <a:solidFill>
                <a:schemeClr val="tx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Historical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Centres</a:t>
            </a:r>
            <a:endParaRPr lang="cs-CZ" sz="2000" dirty="0">
              <a:solidFill>
                <a:schemeClr val="tx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Spas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</a:rPr>
              <a:t>Modern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B</a:t>
            </a:r>
            <a:r>
              <a:rPr lang="cs-CZ" sz="2000" dirty="0" err="1" smtClean="0">
                <a:solidFill>
                  <a:schemeClr val="tx1"/>
                </a:solidFill>
              </a:rPr>
              <a:t>uildings</a:t>
            </a:r>
            <a:endParaRPr lang="cs-CZ" sz="2000" dirty="0" smtClean="0">
              <a:solidFill>
                <a:schemeClr val="tx1"/>
              </a:solidFill>
            </a:endParaRP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cs-CZ" sz="1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E4AFF6-5464-D663-0E1B-995905676D3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 smtClean="0"/>
              <a:t>Czechia</a:t>
            </a:r>
            <a:r>
              <a:rPr lang="cs-CZ" dirty="0" smtClean="0"/>
              <a:t> – A </a:t>
            </a:r>
            <a:r>
              <a:rPr lang="cs-CZ" dirty="0" err="1" smtClean="0"/>
              <a:t>Good</a:t>
            </a:r>
            <a:r>
              <a:rPr lang="cs-CZ" dirty="0" smtClean="0"/>
              <a:t> Place to Live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A3BAF1-4DC1-2C45-0F04-F6D51C29C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563" y="4429837"/>
            <a:ext cx="5345907" cy="26534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20930C5-E791-ADF2-4E3E-36ED7B209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541" y="1260000"/>
            <a:ext cx="4539929" cy="30266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0" y="4425837"/>
            <a:ext cx="3984202" cy="26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66823" y="3342497"/>
            <a:ext cx="8558167" cy="1883800"/>
          </a:xfrm>
        </p:spPr>
        <p:txBody>
          <a:bodyPr/>
          <a:lstStyle/>
          <a:p>
            <a:pPr algn="ctr"/>
            <a:r>
              <a:rPr lang="cs-CZ" dirty="0" err="1"/>
              <a:t>Quick</a:t>
            </a:r>
            <a:r>
              <a:rPr lang="cs-CZ" dirty="0"/>
              <a:t> </a:t>
            </a:r>
            <a:r>
              <a:rPr lang="cs-CZ" dirty="0" err="1"/>
              <a:t>Facts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>
                <a:solidFill>
                  <a:schemeClr val="tx1"/>
                </a:solidFill>
              </a:rPr>
              <a:t>Czechia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977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13C63-B850-F3E1-36D6-4E59D72A0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err="1"/>
              <a:t>Tourism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4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0FC2F01-9B1D-5A32-11B8-15A2EAAE9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C7B0A1-EEF3-98AF-81D3-45F8B81A01B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/>
              <a:t>UNESCO </a:t>
            </a:r>
            <a:r>
              <a:rPr lang="cs-CZ" dirty="0" err="1"/>
              <a:t>Sights</a:t>
            </a:r>
            <a:r>
              <a:rPr lang="cs-CZ" dirty="0"/>
              <a:t> in </a:t>
            </a:r>
            <a:r>
              <a:rPr lang="cs-CZ" dirty="0" err="1"/>
              <a:t>Czechia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81CB682-B310-59AA-A65F-012550130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663" y="3944057"/>
            <a:ext cx="2208503" cy="14723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86A808C-9E77-D951-FEEA-6D3733E91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063" y="5722914"/>
            <a:ext cx="2206780" cy="147233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8C35117E-EBFD-E949-9C4A-5559358E97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69"/>
          <a:stretch/>
        </p:blipFill>
        <p:spPr>
          <a:xfrm>
            <a:off x="2138380" y="5722913"/>
            <a:ext cx="2340864" cy="1472337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D2594D49-4287-5024-E18E-3FBC29471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536" y="2192340"/>
            <a:ext cx="2217307" cy="147820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647EC9B-DC28-D5E1-3898-90E56AD13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8381" y="2171848"/>
            <a:ext cx="2330336" cy="1471555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4600859-66A3-5C97-E21A-35758BEE2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8380" y="3999072"/>
            <a:ext cx="2340864" cy="1417320"/>
          </a:xfrm>
          <a:prstGeom prst="rect">
            <a:avLst/>
          </a:prstGeom>
        </p:spPr>
      </p:pic>
      <p:pic>
        <p:nvPicPr>
          <p:cNvPr id="32" name="Picture 7" descr="unesco_logo_big">
            <a:extLst>
              <a:ext uri="{FF2B5EF4-FFF2-40B4-BE49-F238E27FC236}">
                <a16:creationId xmlns:a16="http://schemas.microsoft.com/office/drawing/2014/main" id="{1AA19C4A-C5FA-FDEA-2C84-72E43F87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0" r="3400"/>
          <a:stretch>
            <a:fillRect/>
          </a:stretch>
        </p:blipFill>
        <p:spPr bwMode="auto">
          <a:xfrm>
            <a:off x="8672966" y="360000"/>
            <a:ext cx="11232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2" y="2192340"/>
            <a:ext cx="2221519" cy="14481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63" y="3944057"/>
            <a:ext cx="2209365" cy="147233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61" y="5719956"/>
            <a:ext cx="2213805" cy="147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7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788402" y="1854013"/>
            <a:ext cx="4913151" cy="5760000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  <a:ea typeface="+mn-lt"/>
                <a:cs typeface="+mn-lt"/>
              </a:rPr>
              <a:t>World leader in spa and rehabilitation </a:t>
            </a:r>
            <a:r>
              <a:rPr lang="en-US" sz="2000" b="1" dirty="0" smtClean="0">
                <a:solidFill>
                  <a:schemeClr val="tx1"/>
                </a:solidFill>
                <a:ea typeface="+mn-lt"/>
                <a:cs typeface="+mn-lt"/>
              </a:rPr>
              <a:t>treatment</a:t>
            </a:r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dirty="0" err="1" smtClean="0">
                <a:solidFill>
                  <a:schemeClr val="tx1"/>
                </a:solidFill>
              </a:rPr>
              <a:t>The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west</a:t>
            </a:r>
            <a:r>
              <a:rPr lang="cs-CZ" sz="2000" dirty="0" smtClean="0">
                <a:solidFill>
                  <a:schemeClr val="tx1"/>
                </a:solidFill>
              </a:rPr>
              <a:t> Bohemian </a:t>
            </a:r>
            <a:r>
              <a:rPr lang="cs-CZ" sz="2000" dirty="0" err="1" smtClean="0">
                <a:solidFill>
                  <a:schemeClr val="tx1"/>
                </a:solidFill>
              </a:rPr>
              <a:t>Spa</a:t>
            </a:r>
            <a:r>
              <a:rPr lang="cs-CZ" sz="2000" dirty="0" smtClean="0">
                <a:solidFill>
                  <a:schemeClr val="tx1"/>
                </a:solidFill>
              </a:rPr>
              <a:t> Triangle </a:t>
            </a:r>
            <a:r>
              <a:rPr lang="cs-CZ" sz="2000" dirty="0" err="1" smtClean="0">
                <a:solidFill>
                  <a:schemeClr val="tx1"/>
                </a:solidFill>
              </a:rPr>
              <a:t>was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granted</a:t>
            </a:r>
            <a:r>
              <a:rPr lang="cs-CZ" sz="2000" dirty="0" smtClean="0">
                <a:solidFill>
                  <a:schemeClr val="tx1"/>
                </a:solidFill>
              </a:rPr>
              <a:t> UNESCO </a:t>
            </a:r>
            <a:r>
              <a:rPr lang="cs-CZ" sz="2000" dirty="0" err="1" smtClean="0">
                <a:solidFill>
                  <a:schemeClr val="tx1"/>
                </a:solidFill>
              </a:rPr>
              <a:t>World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Heritage</a:t>
            </a:r>
            <a:r>
              <a:rPr lang="cs-CZ" sz="2000" dirty="0" smtClean="0">
                <a:solidFill>
                  <a:schemeClr val="tx1"/>
                </a:solidFill>
              </a:rPr>
              <a:t> Status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Karlovy Vary (</a:t>
            </a:r>
            <a:r>
              <a:rPr lang="cs-CZ" sz="2000" b="1" dirty="0" err="1" smtClean="0">
                <a:solidFill>
                  <a:schemeClr val="tx1"/>
                </a:solidFill>
              </a:rPr>
              <a:t>Carlsbad</a:t>
            </a:r>
            <a:r>
              <a:rPr lang="cs-CZ" sz="2000" b="1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cs-CZ" sz="1400" dirty="0" smtClean="0">
                <a:solidFill>
                  <a:schemeClr val="tx1"/>
                </a:solidFill>
              </a:rPr>
              <a:t>More </a:t>
            </a:r>
            <a:r>
              <a:rPr lang="cs-CZ" sz="1400" dirty="0" err="1" smtClean="0">
                <a:solidFill>
                  <a:schemeClr val="tx1"/>
                </a:solidFill>
              </a:rPr>
              <a:t>than</a:t>
            </a:r>
            <a:r>
              <a:rPr lang="cs-CZ" sz="1400" dirty="0" smtClean="0">
                <a:solidFill>
                  <a:schemeClr val="tx1"/>
                </a:solidFill>
              </a:rPr>
              <a:t> 80 hot </a:t>
            </a:r>
            <a:r>
              <a:rPr lang="cs-CZ" sz="1400" dirty="0" err="1" smtClean="0">
                <a:solidFill>
                  <a:schemeClr val="tx1"/>
                </a:solidFill>
              </a:rPr>
              <a:t>springs</a:t>
            </a:r>
            <a:endParaRPr lang="cs-CZ" sz="1400" dirty="0" smtClean="0">
              <a:solidFill>
                <a:schemeClr val="tx1"/>
              </a:solidFill>
            </a:endParaRP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The warmest </a:t>
            </a:r>
            <a:r>
              <a:rPr lang="cs-CZ" sz="1400" dirty="0" smtClean="0">
                <a:solidFill>
                  <a:schemeClr val="tx1"/>
                </a:solidFill>
              </a:rPr>
              <a:t>(73°C) </a:t>
            </a:r>
            <a:r>
              <a:rPr lang="en-US" sz="1400" dirty="0" smtClean="0">
                <a:solidFill>
                  <a:schemeClr val="tx1"/>
                </a:solidFill>
              </a:rPr>
              <a:t>of them, the </a:t>
            </a:r>
            <a:r>
              <a:rPr lang="en-US" sz="1400" dirty="0" err="1" smtClean="0">
                <a:solidFill>
                  <a:schemeClr val="tx1"/>
                </a:solidFill>
              </a:rPr>
              <a:t>Vřidlo</a:t>
            </a:r>
            <a:r>
              <a:rPr lang="en-US" sz="1400" dirty="0" smtClean="0">
                <a:solidFill>
                  <a:schemeClr val="tx1"/>
                </a:solidFill>
              </a:rPr>
              <a:t> spring, emerges as a geyser</a:t>
            </a:r>
            <a:r>
              <a:rPr lang="cs-CZ" sz="1400" dirty="0" smtClean="0">
                <a:solidFill>
                  <a:schemeClr val="tx1"/>
                </a:solidFill>
              </a:rPr>
              <a:t>, </a:t>
            </a:r>
            <a:r>
              <a:rPr lang="en-US" sz="1400" dirty="0" smtClean="0">
                <a:solidFill>
                  <a:schemeClr val="tx1"/>
                </a:solidFill>
              </a:rPr>
              <a:t>spurting up to 12 meters into the air</a:t>
            </a:r>
            <a:endParaRPr lang="cs-CZ" sz="1400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Mariánské Lázně (</a:t>
            </a:r>
            <a:r>
              <a:rPr lang="cs-CZ" sz="2000" b="1" dirty="0" err="1" smtClean="0">
                <a:solidFill>
                  <a:schemeClr val="tx1"/>
                </a:solidFill>
              </a:rPr>
              <a:t>Marienbad</a:t>
            </a:r>
            <a:r>
              <a:rPr lang="cs-CZ" sz="2000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Františkovy Lázně</a:t>
            </a: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Jáchymov </a:t>
            </a:r>
            <a:r>
              <a:rPr lang="cs-CZ" sz="2000" dirty="0" err="1" smtClean="0">
                <a:solidFill>
                  <a:schemeClr val="tx1"/>
                </a:solidFill>
              </a:rPr>
              <a:t>Spa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cs-CZ" sz="1400" dirty="0" err="1" smtClean="0">
                <a:solidFill>
                  <a:schemeClr val="tx1"/>
                </a:solidFill>
              </a:rPr>
              <a:t>The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oldest</a:t>
            </a:r>
            <a:r>
              <a:rPr lang="cs-CZ" sz="1400" dirty="0" smtClean="0">
                <a:solidFill>
                  <a:schemeClr val="tx1"/>
                </a:solidFill>
              </a:rPr>
              <a:t> radon </a:t>
            </a:r>
            <a:r>
              <a:rPr lang="cs-CZ" sz="1400" dirty="0" err="1" smtClean="0">
                <a:solidFill>
                  <a:schemeClr val="tx1"/>
                </a:solidFill>
              </a:rPr>
              <a:t>spa</a:t>
            </a:r>
            <a:r>
              <a:rPr lang="cs-CZ" sz="1400" dirty="0" smtClean="0">
                <a:solidFill>
                  <a:schemeClr val="tx1"/>
                </a:solidFill>
              </a:rPr>
              <a:t> in </a:t>
            </a:r>
            <a:r>
              <a:rPr lang="cs-CZ" sz="1400" dirty="0" err="1" smtClean="0">
                <a:solidFill>
                  <a:schemeClr val="tx1"/>
                </a:solidFill>
              </a:rPr>
              <a:t>the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world</a:t>
            </a:r>
            <a:endParaRPr lang="cs-CZ" sz="1400" dirty="0" smtClean="0">
              <a:solidFill>
                <a:schemeClr val="tx1"/>
              </a:solidFill>
            </a:endParaRP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Mineral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Spa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Towns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 descr="Obsah obrázku budova, země, exteriér, chodník&#10;&#10;Popis byl vytvořen automaticky">
            <a:extLst>
              <a:ext uri="{FF2B5EF4-FFF2-40B4-BE49-F238E27FC236}">
                <a16:creationId xmlns:a16="http://schemas.microsoft.com/office/drawing/2014/main" id="{5974AAE1-F924-54C7-1F46-137E72903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998" y="2916164"/>
            <a:ext cx="3958487" cy="26389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99" y="225407"/>
            <a:ext cx="3958487" cy="2589510"/>
          </a:xfrm>
          <a:prstGeom prst="rect">
            <a:avLst/>
          </a:prstGeom>
        </p:spPr>
      </p:pic>
      <p:pic>
        <p:nvPicPr>
          <p:cNvPr id="8" name="Picture 7" descr="unesco_logo_big">
            <a:extLst>
              <a:ext uri="{FF2B5EF4-FFF2-40B4-BE49-F238E27FC236}">
                <a16:creationId xmlns:a16="http://schemas.microsoft.com/office/drawing/2014/main" id="{1AA19C4A-C5FA-FDEA-2C84-72E43F87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0" r="3400"/>
          <a:stretch>
            <a:fillRect/>
          </a:stretch>
        </p:blipFill>
        <p:spPr bwMode="auto">
          <a:xfrm>
            <a:off x="4464725" y="4097072"/>
            <a:ext cx="460950" cy="36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nesco_logo_big">
            <a:extLst>
              <a:ext uri="{FF2B5EF4-FFF2-40B4-BE49-F238E27FC236}">
                <a16:creationId xmlns:a16="http://schemas.microsoft.com/office/drawing/2014/main" id="{1AA19C4A-C5FA-FDEA-2C84-72E43F87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0" r="3400"/>
          <a:stretch>
            <a:fillRect/>
          </a:stretch>
        </p:blipFill>
        <p:spPr bwMode="auto">
          <a:xfrm>
            <a:off x="5240603" y="5517465"/>
            <a:ext cx="460950" cy="36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unesco_logo_big">
            <a:extLst>
              <a:ext uri="{FF2B5EF4-FFF2-40B4-BE49-F238E27FC236}">
                <a16:creationId xmlns:a16="http://schemas.microsoft.com/office/drawing/2014/main" id="{1AA19C4A-C5FA-FDEA-2C84-72E43F87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0" r="3400"/>
          <a:stretch>
            <a:fillRect/>
          </a:stretch>
        </p:blipFill>
        <p:spPr bwMode="auto">
          <a:xfrm>
            <a:off x="3712010" y="5950374"/>
            <a:ext cx="460950" cy="36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97" y="5656402"/>
            <a:ext cx="3958487" cy="222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220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B393CEC-0952-5739-1010-AAD978490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980" y="1815062"/>
            <a:ext cx="5257108" cy="3371151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Prague is the top tourist destination in </a:t>
            </a:r>
            <a:r>
              <a:rPr lang="cs-CZ" sz="2000" dirty="0" err="1">
                <a:solidFill>
                  <a:schemeClr val="tx1"/>
                </a:solidFill>
              </a:rPr>
              <a:t>Czechia</a:t>
            </a:r>
            <a:endParaRPr lang="cs-CZ" sz="2000" dirty="0">
              <a:solidFill>
                <a:schemeClr val="tx1"/>
              </a:solidFill>
            </a:endParaRP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Recognized as one of the most beautiful capitals in the world, the city boasts an exquisitely preserved historical </a:t>
            </a:r>
            <a:r>
              <a:rPr lang="en-US" sz="1400" dirty="0" err="1" smtClean="0">
                <a:solidFill>
                  <a:schemeClr val="tx1"/>
                </a:solidFill>
              </a:rPr>
              <a:t>centre</a:t>
            </a:r>
            <a:endParaRPr lang="cs-CZ" sz="1400" dirty="0">
              <a:solidFill>
                <a:schemeClr val="tx1"/>
              </a:solidFill>
            </a:endParaRPr>
          </a:p>
          <a:p>
            <a:pPr lvl="1"/>
            <a:endParaRPr lang="cs-CZ" sz="1800" dirty="0" smtClean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Czech Beer, </a:t>
            </a:r>
            <a:r>
              <a:rPr lang="cs-CZ" sz="2000" dirty="0" err="1" smtClean="0">
                <a:solidFill>
                  <a:schemeClr val="tx1"/>
                </a:solidFill>
              </a:rPr>
              <a:t>Moravian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wine</a:t>
            </a:r>
            <a:endParaRPr lang="cs-CZ" sz="2000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173BDA-6FD9-DCC4-AAC2-50782901B54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Tourism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B113D6-AA48-7079-1E75-678D1E15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887" y="360000"/>
            <a:ext cx="1735938" cy="1735938"/>
          </a:xfrm>
          <a:prstGeom prst="rect">
            <a:avLst/>
          </a:prstGeom>
        </p:spPr>
      </p:pic>
      <p:pic>
        <p:nvPicPr>
          <p:cNvPr id="6" name="Obrázek 5" descr="Obsah obrázku víno, sklo, nápoje, prázdné&#10;&#10;Popis byl vytvořen automaticky">
            <a:extLst>
              <a:ext uri="{FF2B5EF4-FFF2-40B4-BE49-F238E27FC236}">
                <a16:creationId xmlns:a16="http://schemas.microsoft.com/office/drawing/2014/main" id="{27FFA49F-17F6-922A-B383-8C957C3DC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157"/>
          <a:stretch/>
        </p:blipFill>
        <p:spPr>
          <a:xfrm>
            <a:off x="3934847" y="4933095"/>
            <a:ext cx="3625843" cy="24601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B3077BF-E6C6-1A9D-19A2-7E2F8ACC6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5" y="4954643"/>
            <a:ext cx="3788317" cy="245789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88" y="2479601"/>
            <a:ext cx="4667599" cy="20420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96" y="4905339"/>
            <a:ext cx="2996291" cy="245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968733" y="2138314"/>
            <a:ext cx="3089608" cy="2438057"/>
          </a:xfrm>
        </p:spPr>
        <p:txBody>
          <a:bodyPr/>
          <a:lstStyle/>
          <a:p>
            <a:r>
              <a:rPr lang="cs-CZ" sz="2000" dirty="0">
                <a:solidFill>
                  <a:schemeClr val="tx1"/>
                </a:solidFill>
              </a:rPr>
              <a:t>C</a:t>
            </a:r>
            <a:r>
              <a:rPr lang="en-US" sz="2000" dirty="0" err="1">
                <a:solidFill>
                  <a:schemeClr val="tx1"/>
                </a:solidFill>
              </a:rPr>
              <a:t>ycling</a:t>
            </a:r>
            <a:r>
              <a:rPr lang="en-US" sz="2000" dirty="0">
                <a:solidFill>
                  <a:schemeClr val="tx1"/>
                </a:solidFill>
              </a:rPr>
              <a:t> trails</a:t>
            </a:r>
            <a:endParaRPr lang="cs-CZ" sz="2000" dirty="0">
              <a:solidFill>
                <a:schemeClr val="tx1"/>
              </a:solidFill>
            </a:endParaRP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Over 44,000 </a:t>
            </a:r>
            <a:r>
              <a:rPr lang="en-US" sz="1400" dirty="0" smtClean="0">
                <a:solidFill>
                  <a:schemeClr val="tx1"/>
                </a:solidFill>
              </a:rPr>
              <a:t>km</a:t>
            </a:r>
            <a:endParaRPr lang="cs-CZ" sz="1400" dirty="0" smtClean="0">
              <a:solidFill>
                <a:schemeClr val="tx1"/>
              </a:solidFill>
            </a:endParaRPr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r>
              <a:rPr lang="cs-CZ" sz="2000" dirty="0" smtClean="0">
                <a:solidFill>
                  <a:schemeClr val="tx1"/>
                </a:solidFill>
              </a:rPr>
              <a:t>W</a:t>
            </a:r>
            <a:r>
              <a:rPr lang="en-US" sz="2000" dirty="0" err="1" smtClean="0">
                <a:solidFill>
                  <a:schemeClr val="tx1"/>
                </a:solidFill>
              </a:rPr>
              <a:t>alking</a:t>
            </a:r>
            <a:r>
              <a:rPr lang="en-US" sz="2000" dirty="0" smtClean="0">
                <a:solidFill>
                  <a:schemeClr val="tx1"/>
                </a:solidFill>
              </a:rPr>
              <a:t> trails</a:t>
            </a:r>
            <a:endParaRPr lang="cs-CZ" sz="2000" dirty="0" smtClean="0">
              <a:solidFill>
                <a:schemeClr val="tx1"/>
              </a:solidFill>
            </a:endParaRPr>
          </a:p>
          <a:p>
            <a:pPr lvl="1"/>
            <a:r>
              <a:rPr lang="cs-CZ" sz="1400" dirty="0" err="1">
                <a:solidFill>
                  <a:schemeClr val="tx1"/>
                </a:solidFill>
              </a:rPr>
              <a:t>Over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40,782 </a:t>
            </a:r>
            <a:r>
              <a:rPr lang="en-US" sz="1400" dirty="0" smtClean="0">
                <a:solidFill>
                  <a:schemeClr val="tx1"/>
                </a:solidFill>
              </a:rPr>
              <a:t>km</a:t>
            </a:r>
            <a:endParaRPr lang="cs-CZ" sz="1400" dirty="0" smtClean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endParaRPr lang="cs-CZ" sz="1400" dirty="0" smtClean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 smtClean="0"/>
              <a:t>Enjoy</a:t>
            </a:r>
            <a:r>
              <a:rPr lang="cs-CZ" dirty="0" smtClean="0"/>
              <a:t> </a:t>
            </a:r>
            <a:r>
              <a:rPr lang="cs-CZ" dirty="0" err="1" smtClean="0"/>
              <a:t>Czechia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61" y="1416977"/>
            <a:ext cx="3111759" cy="23338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/>
          <a:stretch/>
        </p:blipFill>
        <p:spPr>
          <a:xfrm>
            <a:off x="7368988" y="1416977"/>
            <a:ext cx="3115724" cy="233381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416" y="5454685"/>
            <a:ext cx="3111759" cy="207450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44" y="5454685"/>
            <a:ext cx="3110204" cy="2074506"/>
          </a:xfrm>
          <a:prstGeom prst="rect">
            <a:avLst/>
          </a:prstGeom>
        </p:spPr>
      </p:pic>
      <p:sp>
        <p:nvSpPr>
          <p:cNvPr id="11" name="Zástupný symbol pro text 1"/>
          <p:cNvSpPr txBox="1">
            <a:spLocks/>
          </p:cNvSpPr>
          <p:nvPr/>
        </p:nvSpPr>
        <p:spPr>
          <a:xfrm>
            <a:off x="968733" y="4818504"/>
            <a:ext cx="3324852" cy="234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970000"/>
              </a:buClr>
              <a:buSzPts val="1800"/>
              <a:buFont typeface="Georgia"/>
              <a:buChar char="•"/>
              <a:defRPr sz="2400" b="0" i="0" u="none" strike="noStrike" cap="none">
                <a:solidFill>
                  <a:srgbClr val="D52B1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–"/>
              <a:defRPr sz="11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5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C</a:t>
            </a:r>
            <a:r>
              <a:rPr lang="en-US" sz="2000" dirty="0">
                <a:solidFill>
                  <a:schemeClr val="tx1"/>
                </a:solidFill>
              </a:rPr>
              <a:t>ross-country ski trail</a:t>
            </a:r>
            <a:r>
              <a:rPr lang="cs-CZ" sz="2000" dirty="0">
                <a:solidFill>
                  <a:schemeClr val="tx1"/>
                </a:solidFill>
              </a:rPr>
              <a:t>s</a:t>
            </a:r>
          </a:p>
          <a:p>
            <a:pPr lvl="1"/>
            <a:r>
              <a:rPr lang="cs-CZ" sz="1400" dirty="0" err="1">
                <a:solidFill>
                  <a:schemeClr val="tx1"/>
                </a:solidFill>
              </a:rPr>
              <a:t>Over</a:t>
            </a:r>
            <a:r>
              <a:rPr lang="cs-CZ" sz="1400" dirty="0">
                <a:solidFill>
                  <a:schemeClr val="tx1"/>
                </a:solidFill>
              </a:rPr>
              <a:t> 3,540 km </a:t>
            </a:r>
            <a:endParaRPr lang="cs-CZ" sz="1400" dirty="0" smtClean="0">
              <a:solidFill>
                <a:schemeClr val="tx1"/>
              </a:solidFill>
            </a:endParaRPr>
          </a:p>
          <a:p>
            <a:pPr lvl="1"/>
            <a:endParaRPr lang="cs-CZ" sz="1400" dirty="0" smtClean="0">
              <a:solidFill>
                <a:schemeClr val="tx1"/>
              </a:solidFill>
            </a:endParaRPr>
          </a:p>
          <a:p>
            <a:pPr lvl="1"/>
            <a:endParaRPr lang="cs-CZ" sz="1400" dirty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S</a:t>
            </a:r>
            <a:r>
              <a:rPr lang="en-US" sz="2000" dirty="0" err="1" smtClean="0">
                <a:solidFill>
                  <a:schemeClr val="tx1"/>
                </a:solidFill>
              </a:rPr>
              <a:t>ki</a:t>
            </a:r>
            <a:r>
              <a:rPr lang="en-US" sz="2000" dirty="0" smtClean="0">
                <a:solidFill>
                  <a:schemeClr val="tx1"/>
                </a:solidFill>
              </a:rPr>
              <a:t> slopes</a:t>
            </a:r>
            <a:endParaRPr lang="cs-CZ" sz="2000" dirty="0" smtClean="0">
              <a:solidFill>
                <a:schemeClr val="tx1"/>
              </a:solidFill>
            </a:endParaRP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Over 480 km</a:t>
            </a:r>
            <a:endParaRPr lang="cs-CZ" sz="1400" dirty="0" smtClean="0">
              <a:solidFill>
                <a:schemeClr val="tx1"/>
              </a:solidFill>
            </a:endParaRPr>
          </a:p>
          <a:p>
            <a:pPr lvl="1"/>
            <a:endParaRPr lang="cs-CZ" sz="1400" dirty="0" smtClean="0">
              <a:solidFill>
                <a:schemeClr val="tx1"/>
              </a:solidFill>
            </a:endParaRP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415" y="3847699"/>
            <a:ext cx="3111760" cy="151008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44" y="3877736"/>
            <a:ext cx="3110204" cy="148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463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13E8AE-EFD9-6AF1-7DC0-A3BA468366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err="1"/>
              <a:t>Representation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>
                <a:solidFill>
                  <a:schemeClr val="tx1"/>
                </a:solidFill>
              </a:rPr>
              <a:t>Czechia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/>
              <a:t>Worldwide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18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F9E84B0-56B3-CCEB-A912-6CB6D6CB3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9589" y="2734467"/>
            <a:ext cx="3095526" cy="2771775"/>
          </a:xfrm>
        </p:spPr>
        <p:txBody>
          <a:bodyPr/>
          <a:lstStyle/>
          <a:p>
            <a:pPr marL="323999" lvl="0" indent="-323999" algn="l" rtl="0">
              <a:lnSpc>
                <a:spcPct val="130000"/>
              </a:lnSpc>
              <a:spcBef>
                <a:spcPts val="200"/>
              </a:spcBef>
              <a:spcAft>
                <a:spcPts val="0"/>
              </a:spcAft>
              <a:buSzPts val="2000"/>
              <a:buFont typeface="Georgia"/>
              <a:buChar char="•"/>
            </a:pPr>
            <a:r>
              <a:rPr lang="cs-CZ" sz="1400" dirty="0" err="1" smtClean="0">
                <a:solidFill>
                  <a:schemeClr val="tx1"/>
                </a:solidFill>
              </a:rPr>
              <a:t>The</a:t>
            </a:r>
            <a:r>
              <a:rPr lang="cs-CZ" sz="1400" dirty="0" smtClean="0">
                <a:solidFill>
                  <a:schemeClr val="tx1"/>
                </a:solidFill>
              </a:rPr>
              <a:t> f</a:t>
            </a:r>
            <a:r>
              <a:rPr lang="en-US" sz="1400" dirty="0" err="1" smtClean="0">
                <a:solidFill>
                  <a:schemeClr val="tx1"/>
                </a:solidFill>
              </a:rPr>
              <a:t>oreign</a:t>
            </a:r>
            <a:r>
              <a:rPr lang="en-US" sz="1400" dirty="0" smtClean="0">
                <a:solidFill>
                  <a:schemeClr val="tx1"/>
                </a:solidFill>
              </a:rPr>
              <a:t> network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is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composed of:</a:t>
            </a:r>
          </a:p>
          <a:p>
            <a:pPr marL="648000" lvl="1" indent="-3240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Czech Embassies</a:t>
            </a:r>
          </a:p>
          <a:p>
            <a:pPr marL="648000" lvl="1" indent="-324000" algn="l" rtl="0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Offices of </a:t>
            </a:r>
            <a:r>
              <a:rPr lang="en-US" sz="1400" dirty="0" err="1">
                <a:solidFill>
                  <a:schemeClr val="tx1"/>
                </a:solidFill>
              </a:rPr>
              <a:t>CzechTrade</a:t>
            </a:r>
            <a:endParaRPr lang="en-US" sz="1400" dirty="0">
              <a:solidFill>
                <a:schemeClr val="tx1"/>
              </a:solidFill>
            </a:endParaRPr>
          </a:p>
          <a:p>
            <a:pPr marL="648000" lvl="1" indent="-324000" algn="l" rtl="0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Offices of </a:t>
            </a:r>
            <a:r>
              <a:rPr lang="en-US" sz="1400" dirty="0" err="1">
                <a:solidFill>
                  <a:schemeClr val="tx1"/>
                </a:solidFill>
              </a:rPr>
              <a:t>CzechInvest</a:t>
            </a:r>
            <a:endParaRPr lang="en-US" sz="1400" dirty="0">
              <a:solidFill>
                <a:schemeClr val="tx1"/>
              </a:solidFill>
            </a:endParaRPr>
          </a:p>
          <a:p>
            <a:pPr marL="648000" lvl="1" indent="-324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Offices of </a:t>
            </a:r>
            <a:r>
              <a:rPr lang="en-US" sz="1400" dirty="0" err="1">
                <a:solidFill>
                  <a:schemeClr val="tx1"/>
                </a:solidFill>
              </a:rPr>
              <a:t>CzechTourism</a:t>
            </a:r>
            <a:endParaRPr lang="en-US" sz="1400" dirty="0">
              <a:solidFill>
                <a:schemeClr val="tx1"/>
              </a:solidFill>
            </a:endParaRPr>
          </a:p>
          <a:p>
            <a:pPr marL="648000" lvl="1" indent="-324000" algn="l" rtl="0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Czech Centers</a:t>
            </a:r>
            <a:endParaRPr lang="cs-CZ" sz="1400" dirty="0">
              <a:solidFill>
                <a:schemeClr val="tx1"/>
              </a:solidFill>
            </a:endParaRPr>
          </a:p>
          <a:p>
            <a:pPr marL="324000" lvl="1" indent="0" algn="l" rtl="0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324000" lvl="0" indent="-324000" algn="l" rtl="0">
              <a:lnSpc>
                <a:spcPct val="130000"/>
              </a:lnSpc>
              <a:spcBef>
                <a:spcPts val="200"/>
              </a:spcBef>
              <a:spcAft>
                <a:spcPts val="0"/>
              </a:spcAft>
              <a:buSzPts val="2000"/>
              <a:buFont typeface="Georgia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159 offices covering 93 countries</a:t>
            </a:r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B9B032-1777-82A4-F69A-4C90D1A62D8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Representation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>
                <a:solidFill>
                  <a:schemeClr val="tx1"/>
                </a:solidFill>
              </a:rPr>
              <a:t>Czechia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/>
              <a:t>Worldwide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B37DB5-8736-6B09-F3DB-B0F070887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"/>
          <a:stretch/>
        </p:blipFill>
        <p:spPr>
          <a:xfrm>
            <a:off x="4106652" y="2169017"/>
            <a:ext cx="6416717" cy="39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7"/>
          <p:cNvSpPr txBox="1">
            <a:spLocks noGrp="1"/>
          </p:cNvSpPr>
          <p:nvPr>
            <p:ph type="ctrTitle"/>
          </p:nvPr>
        </p:nvSpPr>
        <p:spPr>
          <a:xfrm>
            <a:off x="1310450" y="3367700"/>
            <a:ext cx="8226300" cy="188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</a:pPr>
            <a:r>
              <a:rPr lang="cs-CZ" sz="3600" dirty="0" err="1"/>
              <a:t>Bilateral</a:t>
            </a:r>
            <a:r>
              <a:rPr lang="cs-CZ" sz="3600" dirty="0"/>
              <a:t> Relations CA – CZ </a:t>
            </a:r>
            <a:r>
              <a:rPr lang="cs-CZ" sz="3600" i="1" dirty="0">
                <a:solidFill>
                  <a:srgbClr val="FF0000"/>
                </a:solidFill>
              </a:rPr>
              <a:t>(modifikovat dle potřeby)</a:t>
            </a:r>
            <a:endParaRPr sz="3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8"/>
          <p:cNvSpPr txBox="1">
            <a:spLocks noGrp="1"/>
          </p:cNvSpPr>
          <p:nvPr>
            <p:ph type="body" idx="2"/>
          </p:nvPr>
        </p:nvSpPr>
        <p:spPr>
          <a:xfrm>
            <a:off x="1620000" y="360000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Bilateral Relations </a:t>
            </a:r>
            <a:endParaRPr/>
          </a:p>
        </p:txBody>
      </p:sp>
      <p:sp>
        <p:nvSpPr>
          <p:cNvPr id="561" name="Google Shape;561;p48"/>
          <p:cNvSpPr txBox="1"/>
          <p:nvPr/>
        </p:nvSpPr>
        <p:spPr>
          <a:xfrm>
            <a:off x="8923743" y="7489647"/>
            <a:ext cx="1965389" cy="18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Source: ČSÚ</a:t>
            </a:r>
            <a:endParaRPr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2896087132"/>
              </p:ext>
            </p:extLst>
          </p:nvPr>
        </p:nvGraphicFramePr>
        <p:xfrm>
          <a:off x="1253448" y="1912645"/>
          <a:ext cx="8652990" cy="5577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747" y="360000"/>
            <a:ext cx="2318168" cy="1159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0"/>
          <p:cNvSpPr txBox="1">
            <a:spLocks noGrp="1"/>
          </p:cNvSpPr>
          <p:nvPr>
            <p:ph type="body" idx="1"/>
          </p:nvPr>
        </p:nvSpPr>
        <p:spPr>
          <a:xfrm>
            <a:off x="1431689" y="1700242"/>
            <a:ext cx="7788039" cy="603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24000" lvl="0" indent="-32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Civil </a:t>
            </a:r>
            <a:r>
              <a:rPr lang="cs-CZ" sz="2000" b="1" dirty="0" err="1">
                <a:solidFill>
                  <a:schemeClr val="tx1"/>
                </a:solidFill>
              </a:rPr>
              <a:t>aviation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industry</a:t>
            </a:r>
            <a:endParaRPr sz="2000" b="1" dirty="0">
              <a:solidFill>
                <a:schemeClr val="tx1"/>
              </a:solidFill>
            </a:endParaRPr>
          </a:p>
          <a:p>
            <a:pPr marL="648000" lvl="1" indent="-324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</a:pPr>
            <a:r>
              <a:rPr lang="cs-CZ" sz="1400" dirty="0" err="1">
                <a:solidFill>
                  <a:schemeClr val="tx1"/>
                </a:solidFill>
              </a:rPr>
              <a:t>Strategic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industry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because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high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investment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into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innovation</a:t>
            </a:r>
            <a:r>
              <a:rPr lang="cs-CZ" sz="1400" dirty="0">
                <a:solidFill>
                  <a:schemeClr val="tx1"/>
                </a:solidFill>
              </a:rPr>
              <a:t> and R&amp;D</a:t>
            </a:r>
            <a:endParaRPr sz="1400" dirty="0">
              <a:solidFill>
                <a:schemeClr val="tx1"/>
              </a:solidFill>
            </a:endParaRPr>
          </a:p>
          <a:p>
            <a:pPr marL="648000" lvl="1" indent="-324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</a:pPr>
            <a:r>
              <a:rPr lang="cs-CZ" sz="1400" err="1">
                <a:solidFill>
                  <a:schemeClr val="tx1"/>
                </a:solidFill>
              </a:rPr>
              <a:t>Opportunities</a:t>
            </a:r>
            <a:r>
              <a:rPr lang="cs-CZ" sz="1400">
                <a:solidFill>
                  <a:schemeClr val="tx1"/>
                </a:solidFill>
              </a:rPr>
              <a:t> </a:t>
            </a:r>
            <a:r>
              <a:rPr lang="cs-CZ" sz="1400" smtClean="0">
                <a:solidFill>
                  <a:schemeClr val="tx1"/>
                </a:solidFill>
              </a:rPr>
              <a:t>in the </a:t>
            </a:r>
            <a:r>
              <a:rPr lang="cs-CZ" sz="1400" dirty="0" err="1">
                <a:solidFill>
                  <a:schemeClr val="tx1"/>
                </a:solidFill>
              </a:rPr>
              <a:t>supply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airplane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components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production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cooperation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endParaRPr sz="1400" dirty="0">
              <a:solidFill>
                <a:schemeClr val="tx1"/>
              </a:solidFill>
            </a:endParaRPr>
          </a:p>
          <a:p>
            <a:pPr marL="32400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</a:pPr>
            <a:endParaRPr sz="2000" dirty="0">
              <a:solidFill>
                <a:schemeClr val="tx1"/>
              </a:solidFill>
            </a:endParaRPr>
          </a:p>
          <a:p>
            <a:pPr marL="324000" lvl="0" indent="-324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Mining</a:t>
            </a:r>
            <a:r>
              <a:rPr lang="cs-CZ" sz="2000" b="1" dirty="0">
                <a:solidFill>
                  <a:schemeClr val="tx1"/>
                </a:solidFill>
              </a:rPr>
              <a:t> and </a:t>
            </a:r>
            <a:r>
              <a:rPr lang="cs-CZ" sz="2000" b="1" dirty="0" err="1">
                <a:solidFill>
                  <a:schemeClr val="tx1"/>
                </a:solidFill>
              </a:rPr>
              <a:t>oil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endParaRPr sz="2000" dirty="0">
              <a:solidFill>
                <a:schemeClr val="tx1"/>
              </a:solidFill>
            </a:endParaRPr>
          </a:p>
          <a:p>
            <a:pPr marL="648000" lvl="1" indent="-324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</a:pPr>
            <a:r>
              <a:rPr lang="cs-CZ" sz="1400" dirty="0" err="1">
                <a:solidFill>
                  <a:schemeClr val="tx1"/>
                </a:solidFill>
              </a:rPr>
              <a:t>Projects</a:t>
            </a:r>
            <a:r>
              <a:rPr lang="cs-CZ" sz="1400" dirty="0">
                <a:solidFill>
                  <a:schemeClr val="tx1"/>
                </a:solidFill>
              </a:rPr>
              <a:t> in bitumen </a:t>
            </a:r>
            <a:r>
              <a:rPr lang="cs-CZ" sz="1400" dirty="0" err="1">
                <a:solidFill>
                  <a:schemeClr val="tx1"/>
                </a:solidFill>
              </a:rPr>
              <a:t>mining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construction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pipelines</a:t>
            </a:r>
            <a:endParaRPr sz="1400" dirty="0">
              <a:solidFill>
                <a:schemeClr val="tx1"/>
              </a:solidFill>
            </a:endParaRPr>
          </a:p>
          <a:p>
            <a:pPr marL="648000" lvl="1" indent="-324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</a:pPr>
            <a:r>
              <a:rPr lang="cs-CZ" sz="1400" dirty="0" err="1">
                <a:solidFill>
                  <a:schemeClr val="tx1"/>
                </a:solidFill>
              </a:rPr>
              <a:t>Possible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cooperation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within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competitive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mining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mining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technologies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equipment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accessories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other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innovative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items</a:t>
            </a:r>
            <a:endParaRPr sz="1400" dirty="0">
              <a:solidFill>
                <a:schemeClr val="tx1"/>
              </a:solidFill>
            </a:endParaRPr>
          </a:p>
          <a:p>
            <a:pPr marL="32400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</a:pPr>
            <a:endParaRPr sz="2000" b="1" dirty="0">
              <a:solidFill>
                <a:schemeClr val="tx1"/>
              </a:solidFill>
            </a:endParaRPr>
          </a:p>
          <a:p>
            <a:pPr marL="324000" lvl="0" indent="-324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Agricultural</a:t>
            </a:r>
            <a:r>
              <a:rPr lang="cs-CZ" sz="2000" b="1" dirty="0">
                <a:solidFill>
                  <a:schemeClr val="tx1"/>
                </a:solidFill>
              </a:rPr>
              <a:t> and food </a:t>
            </a:r>
            <a:r>
              <a:rPr lang="cs-CZ" sz="2000" b="1" dirty="0" err="1">
                <a:solidFill>
                  <a:schemeClr val="tx1"/>
                </a:solidFill>
              </a:rPr>
              <a:t>industry</a:t>
            </a:r>
            <a:endParaRPr sz="2000" dirty="0">
              <a:solidFill>
                <a:schemeClr val="tx1"/>
              </a:solidFill>
            </a:endParaRPr>
          </a:p>
          <a:p>
            <a:pPr marL="648000" lvl="1" indent="-324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</a:pPr>
            <a:r>
              <a:rPr lang="cs-CZ" sz="1400" dirty="0" err="1">
                <a:solidFill>
                  <a:schemeClr val="tx1"/>
                </a:solidFill>
              </a:rPr>
              <a:t>Brewing</a:t>
            </a:r>
            <a:r>
              <a:rPr lang="cs-CZ" sz="1400" dirty="0">
                <a:solidFill>
                  <a:schemeClr val="tx1"/>
                </a:solidFill>
              </a:rPr>
              <a:t> technology, </a:t>
            </a:r>
            <a:r>
              <a:rPr lang="cs-CZ" sz="1400" dirty="0" err="1">
                <a:solidFill>
                  <a:schemeClr val="tx1"/>
                </a:solidFill>
              </a:rPr>
              <a:t>drones</a:t>
            </a:r>
            <a:r>
              <a:rPr lang="cs-CZ" sz="1400" dirty="0">
                <a:solidFill>
                  <a:schemeClr val="tx1"/>
                </a:solidFill>
              </a:rPr>
              <a:t>, </a:t>
            </a:r>
            <a:r>
              <a:rPr lang="cs-CZ" sz="1400" dirty="0" err="1">
                <a:solidFill>
                  <a:schemeClr val="tx1"/>
                </a:solidFill>
              </a:rPr>
              <a:t>smart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agriculture</a:t>
            </a:r>
            <a:endParaRPr sz="1400" dirty="0">
              <a:solidFill>
                <a:schemeClr val="tx1"/>
              </a:solidFill>
            </a:endParaRPr>
          </a:p>
          <a:p>
            <a:pPr marL="648000" lvl="1" indent="-324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</a:pPr>
            <a:r>
              <a:rPr lang="cs-CZ" sz="1400" dirty="0" err="1">
                <a:solidFill>
                  <a:schemeClr val="tx1"/>
                </a:solidFill>
              </a:rPr>
              <a:t>Possible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cooperation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within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new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agriculture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brewing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technologies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81250"/>
              </a:lnSpc>
              <a:spcBef>
                <a:spcPts val="600"/>
              </a:spcBef>
              <a:spcAft>
                <a:spcPts val="0"/>
              </a:spcAft>
              <a:buSzPts val="3200"/>
              <a:buFont typeface="Georgia"/>
              <a:buNone/>
            </a:pPr>
            <a:endParaRPr sz="2000" dirty="0">
              <a:solidFill>
                <a:schemeClr val="tx1"/>
              </a:solidFill>
            </a:endParaRPr>
          </a:p>
          <a:p>
            <a:pPr marL="324000" lvl="0" indent="-324000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Health</a:t>
            </a:r>
            <a:r>
              <a:rPr lang="cs-CZ" sz="2000" b="1" dirty="0">
                <a:solidFill>
                  <a:schemeClr val="tx1"/>
                </a:solidFill>
              </a:rPr>
              <a:t> and </a:t>
            </a:r>
            <a:r>
              <a:rPr lang="cs-CZ" sz="2000" b="1" dirty="0" err="1">
                <a:solidFill>
                  <a:schemeClr val="tx1"/>
                </a:solidFill>
              </a:rPr>
              <a:t>pharmaceutical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industry</a:t>
            </a:r>
            <a:endParaRPr sz="2000" b="1" dirty="0">
              <a:solidFill>
                <a:schemeClr val="tx1"/>
              </a:solidFill>
            </a:endParaRPr>
          </a:p>
          <a:p>
            <a:pPr marL="648000" lvl="1" indent="-324000" algn="l" rtl="0">
              <a:lnSpc>
                <a:spcPct val="111111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</a:pPr>
            <a:r>
              <a:rPr lang="cs-CZ" sz="1400" dirty="0" err="1">
                <a:solidFill>
                  <a:schemeClr val="tx1"/>
                </a:solidFill>
              </a:rPr>
              <a:t>Experience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with</a:t>
            </a:r>
            <a:r>
              <a:rPr lang="cs-CZ" sz="1400" dirty="0">
                <a:solidFill>
                  <a:schemeClr val="tx1"/>
                </a:solidFill>
              </a:rPr>
              <a:t> Czech </a:t>
            </a:r>
            <a:r>
              <a:rPr lang="cs-CZ" sz="1400" dirty="0" err="1">
                <a:solidFill>
                  <a:schemeClr val="tx1"/>
                </a:solidFill>
              </a:rPr>
              <a:t>exports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of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medical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equipment</a:t>
            </a:r>
            <a:r>
              <a:rPr lang="cs-CZ" sz="1400" dirty="0">
                <a:solidFill>
                  <a:schemeClr val="tx1"/>
                </a:solidFill>
              </a:rPr>
              <a:t> to </a:t>
            </a:r>
            <a:r>
              <a:rPr lang="cs-CZ" sz="1400" dirty="0" err="1">
                <a:solidFill>
                  <a:schemeClr val="tx1"/>
                </a:solidFill>
              </a:rPr>
              <a:t>Canada</a:t>
            </a:r>
            <a:endParaRPr sz="1400" dirty="0">
              <a:solidFill>
                <a:schemeClr val="tx1"/>
              </a:solidFill>
            </a:endParaRPr>
          </a:p>
          <a:p>
            <a:pPr marL="648000" lvl="1" indent="-324000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•"/>
            </a:pPr>
            <a:r>
              <a:rPr lang="cs-CZ" sz="1400" dirty="0" err="1">
                <a:solidFill>
                  <a:schemeClr val="tx1"/>
                </a:solidFill>
              </a:rPr>
              <a:t>Possible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cooperation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within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hospital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beds</a:t>
            </a:r>
            <a:r>
              <a:rPr lang="cs-CZ" sz="1400" dirty="0">
                <a:solidFill>
                  <a:schemeClr val="tx1"/>
                </a:solidFill>
              </a:rPr>
              <a:t> and </a:t>
            </a:r>
            <a:r>
              <a:rPr lang="cs-CZ" sz="1400" dirty="0" err="1">
                <a:solidFill>
                  <a:schemeClr val="tx1"/>
                </a:solidFill>
              </a:rPr>
              <a:t>other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hospital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equipment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592" name="Google Shape;592;p50"/>
          <p:cNvSpPr txBox="1">
            <a:spLocks noGrp="1"/>
          </p:cNvSpPr>
          <p:nvPr>
            <p:ph type="body" idx="2"/>
          </p:nvPr>
        </p:nvSpPr>
        <p:spPr>
          <a:xfrm>
            <a:off x="1620000" y="476609"/>
            <a:ext cx="5960671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Further</a:t>
            </a:r>
            <a:r>
              <a:rPr lang="cs-CZ" dirty="0"/>
              <a:t> </a:t>
            </a:r>
            <a:r>
              <a:rPr lang="cs-CZ" dirty="0" err="1"/>
              <a:t>Cooperation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CA and </a:t>
            </a:r>
            <a:r>
              <a:rPr lang="cs-CZ" dirty="0" smtClean="0"/>
              <a:t>CZ</a:t>
            </a:r>
          </a:p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 dirty="0" smtClean="0">
                <a:solidFill>
                  <a:srgbClr val="FF0000"/>
                </a:solidFill>
              </a:rPr>
              <a:t>(vychází z mapy MOP)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13" y="360000"/>
            <a:ext cx="2007853" cy="1340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 txBox="1">
            <a:spLocks noGrp="1"/>
          </p:cNvSpPr>
          <p:nvPr>
            <p:ph type="body" idx="1"/>
          </p:nvPr>
        </p:nvSpPr>
        <p:spPr>
          <a:xfrm>
            <a:off x="1364114" y="1551874"/>
            <a:ext cx="49016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24000" lvl="0" indent="-324000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cs-CZ" sz="1800" dirty="0" err="1">
                <a:solidFill>
                  <a:schemeClr val="bg2"/>
                </a:solidFill>
              </a:rPr>
              <a:t>Population</a:t>
            </a:r>
            <a:r>
              <a:rPr lang="cs-CZ" sz="1800" dirty="0">
                <a:solidFill>
                  <a:schemeClr val="bg2"/>
                </a:solidFill>
              </a:rPr>
              <a:t>: </a:t>
            </a:r>
            <a:r>
              <a:rPr lang="cs-CZ" sz="1800" b="1" dirty="0" smtClean="0">
                <a:solidFill>
                  <a:schemeClr val="bg2"/>
                </a:solidFill>
              </a:rPr>
              <a:t>10.90 mil </a:t>
            </a:r>
            <a:r>
              <a:rPr lang="cs-CZ" sz="1800" dirty="0" smtClean="0">
                <a:solidFill>
                  <a:schemeClr val="bg2"/>
                </a:solidFill>
              </a:rPr>
              <a:t>(CZSO, 12/2023)</a:t>
            </a:r>
            <a:endParaRPr sz="1800" dirty="0">
              <a:solidFill>
                <a:schemeClr val="bg2"/>
              </a:solidFill>
            </a:endParaRPr>
          </a:p>
          <a:p>
            <a:pPr marL="438152" indent="-285750">
              <a:lnSpc>
                <a:spcPct val="108333"/>
              </a:lnSpc>
              <a:spcBef>
                <a:spcPts val="200"/>
              </a:spcBef>
              <a:buSzPts val="2400"/>
            </a:pPr>
            <a:endParaRPr sz="1800" dirty="0">
              <a:solidFill>
                <a:schemeClr val="dk1"/>
              </a:solidFill>
            </a:endParaRPr>
          </a:p>
          <a:p>
            <a:pPr marL="324000" lvl="0" indent="-324000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cs-CZ" sz="1800" dirty="0">
                <a:solidFill>
                  <a:schemeClr val="dk1"/>
                </a:solidFill>
              </a:rPr>
              <a:t>Area: </a:t>
            </a:r>
            <a:r>
              <a:rPr lang="cs-CZ" sz="1800" b="1" dirty="0">
                <a:solidFill>
                  <a:schemeClr val="dk1"/>
                </a:solidFill>
              </a:rPr>
              <a:t>78.866 km</a:t>
            </a:r>
            <a:r>
              <a:rPr lang="cs-CZ" sz="1800" b="1" baseline="30000" dirty="0">
                <a:solidFill>
                  <a:schemeClr val="dk1"/>
                </a:solidFill>
              </a:rPr>
              <a:t>2</a:t>
            </a:r>
            <a:endParaRPr sz="1800" b="1" dirty="0"/>
          </a:p>
          <a:p>
            <a:pPr marL="438152" indent="-285750">
              <a:lnSpc>
                <a:spcPct val="108333"/>
              </a:lnSpc>
              <a:spcBef>
                <a:spcPts val="200"/>
              </a:spcBef>
              <a:buSzPts val="2400"/>
            </a:pPr>
            <a:endParaRPr sz="1800" dirty="0">
              <a:solidFill>
                <a:schemeClr val="dk1"/>
              </a:solidFill>
            </a:endParaRPr>
          </a:p>
          <a:p>
            <a:pPr marL="323999" lvl="0" indent="-323999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cs-CZ" sz="1800" dirty="0" err="1">
                <a:solidFill>
                  <a:schemeClr val="dk1"/>
                </a:solidFill>
              </a:rPr>
              <a:t>Language</a:t>
            </a:r>
            <a:r>
              <a:rPr lang="cs-CZ" sz="1800" dirty="0">
                <a:solidFill>
                  <a:schemeClr val="dk1"/>
                </a:solidFill>
              </a:rPr>
              <a:t>: </a:t>
            </a:r>
            <a:r>
              <a:rPr lang="cs-CZ" sz="1800" b="1" dirty="0">
                <a:solidFill>
                  <a:schemeClr val="dk1"/>
                </a:solidFill>
              </a:rPr>
              <a:t>Czech</a:t>
            </a:r>
            <a:endParaRPr sz="1800" b="1" dirty="0">
              <a:solidFill>
                <a:schemeClr val="dk1"/>
              </a:solidFill>
            </a:endParaRPr>
          </a:p>
          <a:p>
            <a:pPr marL="742950" indent="-285750">
              <a:lnSpc>
                <a:spcPct val="108333"/>
              </a:lnSpc>
              <a:spcBef>
                <a:spcPts val="200"/>
              </a:spcBef>
            </a:pPr>
            <a:endParaRPr sz="1800" dirty="0">
              <a:solidFill>
                <a:schemeClr val="dk1"/>
              </a:solidFill>
            </a:endParaRPr>
          </a:p>
          <a:p>
            <a:pPr marL="323999" lvl="0" indent="-323999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GDP per person: </a:t>
            </a:r>
            <a:r>
              <a:rPr lang="cs-CZ" sz="1800" b="1" dirty="0" smtClean="0">
                <a:solidFill>
                  <a:schemeClr val="tx1"/>
                </a:solidFill>
              </a:rPr>
              <a:t>56 400 </a:t>
            </a:r>
            <a:r>
              <a:rPr lang="cs-CZ" sz="1800" b="1" dirty="0">
                <a:solidFill>
                  <a:schemeClr val="tx1"/>
                </a:solidFill>
              </a:rPr>
              <a:t>$ </a:t>
            </a:r>
            <a:r>
              <a:rPr lang="cs-CZ" sz="1800" b="1" dirty="0" smtClean="0">
                <a:solidFill>
                  <a:schemeClr val="tx1"/>
                </a:solidFill>
              </a:rPr>
              <a:t>(ppp 2024)</a:t>
            </a:r>
            <a:endParaRPr sz="1800" b="1" dirty="0">
              <a:solidFill>
                <a:schemeClr val="tx1"/>
              </a:solidFill>
            </a:endParaRPr>
          </a:p>
          <a:p>
            <a:pPr marL="438152" indent="-285750">
              <a:lnSpc>
                <a:spcPct val="108333"/>
              </a:lnSpc>
              <a:spcBef>
                <a:spcPts val="200"/>
              </a:spcBef>
              <a:buSzPts val="2400"/>
            </a:pPr>
            <a:endParaRPr sz="1800" dirty="0">
              <a:solidFill>
                <a:schemeClr val="dk1"/>
              </a:solidFill>
            </a:endParaRPr>
          </a:p>
          <a:p>
            <a:pPr marL="323999" lvl="0" indent="-323999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cs-CZ" sz="1800" dirty="0" err="1">
                <a:solidFill>
                  <a:schemeClr val="dk1"/>
                </a:solidFill>
              </a:rPr>
              <a:t>Currency</a:t>
            </a:r>
            <a:r>
              <a:rPr lang="cs-CZ" sz="1800" dirty="0">
                <a:solidFill>
                  <a:schemeClr val="dk1"/>
                </a:solidFill>
              </a:rPr>
              <a:t>: </a:t>
            </a:r>
            <a:r>
              <a:rPr lang="cs-CZ" sz="1800" b="1" dirty="0">
                <a:solidFill>
                  <a:schemeClr val="dk1"/>
                </a:solidFill>
              </a:rPr>
              <a:t>Czech </a:t>
            </a:r>
            <a:r>
              <a:rPr lang="cs-CZ" sz="1800" b="1" dirty="0" err="1">
                <a:solidFill>
                  <a:schemeClr val="dk1"/>
                </a:solidFill>
              </a:rPr>
              <a:t>Crown</a:t>
            </a:r>
            <a:r>
              <a:rPr lang="cs-CZ" sz="1800" b="1" dirty="0">
                <a:solidFill>
                  <a:schemeClr val="dk1"/>
                </a:solidFill>
              </a:rPr>
              <a:t> (CZK)</a:t>
            </a:r>
            <a:endParaRPr sz="1800" b="1" dirty="0"/>
          </a:p>
          <a:p>
            <a:pPr marL="742950" indent="-285750">
              <a:lnSpc>
                <a:spcPct val="108333"/>
              </a:lnSpc>
              <a:spcBef>
                <a:spcPts val="200"/>
              </a:spcBef>
            </a:pPr>
            <a:endParaRPr sz="1800" dirty="0"/>
          </a:p>
          <a:p>
            <a:pPr marL="323999" lvl="0" indent="-323999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cs-CZ" sz="1800" dirty="0" err="1">
                <a:solidFill>
                  <a:schemeClr val="dk1"/>
                </a:solidFill>
              </a:rPr>
              <a:t>Capital</a:t>
            </a:r>
            <a:r>
              <a:rPr lang="cs-CZ" sz="1800" dirty="0">
                <a:solidFill>
                  <a:schemeClr val="dk1"/>
                </a:solidFill>
              </a:rPr>
              <a:t>: </a:t>
            </a:r>
            <a:r>
              <a:rPr lang="cs-CZ" sz="1800" b="1" dirty="0">
                <a:solidFill>
                  <a:schemeClr val="dk1"/>
                </a:solidFill>
              </a:rPr>
              <a:t>Prague</a:t>
            </a:r>
            <a:r>
              <a:rPr lang="cs-CZ" sz="1800" dirty="0">
                <a:solidFill>
                  <a:schemeClr val="dk1"/>
                </a:solidFill>
              </a:rPr>
              <a:t> </a:t>
            </a:r>
          </a:p>
          <a:p>
            <a:pPr marL="781199" lvl="1" indent="-323999">
              <a:lnSpc>
                <a:spcPct val="108333"/>
              </a:lnSpc>
              <a:buSzPts val="2400"/>
            </a:pPr>
            <a:r>
              <a:rPr lang="cs-CZ" sz="1400" dirty="0" err="1">
                <a:solidFill>
                  <a:schemeClr val="dk1"/>
                </a:solidFill>
              </a:rPr>
              <a:t>Other</a:t>
            </a:r>
            <a:r>
              <a:rPr lang="cs-CZ" sz="1400" dirty="0">
                <a:solidFill>
                  <a:schemeClr val="dk1"/>
                </a:solidFill>
              </a:rPr>
              <a:t> </a:t>
            </a:r>
            <a:r>
              <a:rPr lang="cs-CZ" sz="1400" dirty="0" err="1">
                <a:solidFill>
                  <a:schemeClr val="dk1"/>
                </a:solidFill>
              </a:rPr>
              <a:t>large</a:t>
            </a:r>
            <a:r>
              <a:rPr lang="cs-CZ" sz="1400" dirty="0">
                <a:solidFill>
                  <a:schemeClr val="dk1"/>
                </a:solidFill>
              </a:rPr>
              <a:t> </a:t>
            </a:r>
            <a:r>
              <a:rPr lang="cs-CZ" sz="1400" dirty="0" err="1">
                <a:solidFill>
                  <a:schemeClr val="dk1"/>
                </a:solidFill>
              </a:rPr>
              <a:t>cities</a:t>
            </a:r>
            <a:r>
              <a:rPr lang="cs-CZ" sz="1400" dirty="0">
                <a:solidFill>
                  <a:schemeClr val="dk1"/>
                </a:solidFill>
              </a:rPr>
              <a:t>: Brno, </a:t>
            </a:r>
            <a:r>
              <a:rPr lang="cs-CZ" sz="1400" dirty="0" err="1">
                <a:solidFill>
                  <a:schemeClr val="dk1"/>
                </a:solidFill>
              </a:rPr>
              <a:t>Pilsen</a:t>
            </a:r>
            <a:r>
              <a:rPr lang="cs-CZ" sz="1400" dirty="0">
                <a:solidFill>
                  <a:schemeClr val="dk1"/>
                </a:solidFill>
              </a:rPr>
              <a:t>, Ostrava</a:t>
            </a:r>
          </a:p>
          <a:p>
            <a:pPr marL="742950" lvl="1" indent="-285750">
              <a:lnSpc>
                <a:spcPct val="108333"/>
              </a:lnSpc>
              <a:buSzPts val="2400"/>
            </a:pPr>
            <a:endParaRPr lang="cs-CZ" sz="1400" dirty="0">
              <a:solidFill>
                <a:schemeClr val="dk1"/>
              </a:solidFill>
            </a:endParaRPr>
          </a:p>
          <a:p>
            <a:pPr marL="323999" lvl="0" indent="-323999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cs-CZ" sz="1800" dirty="0" err="1" smtClean="0">
                <a:solidFill>
                  <a:schemeClr val="dk1"/>
                </a:solidFill>
              </a:rPr>
              <a:t>Neighbouring</a:t>
            </a:r>
            <a:r>
              <a:rPr lang="cs-CZ" sz="1800" dirty="0" smtClean="0">
                <a:solidFill>
                  <a:schemeClr val="dk1"/>
                </a:solidFill>
              </a:rPr>
              <a:t> </a:t>
            </a:r>
            <a:r>
              <a:rPr lang="cs-CZ" sz="1800" dirty="0" err="1">
                <a:solidFill>
                  <a:schemeClr val="dk1"/>
                </a:solidFill>
              </a:rPr>
              <a:t>countries</a:t>
            </a:r>
            <a:r>
              <a:rPr lang="cs-CZ" sz="1800" dirty="0">
                <a:solidFill>
                  <a:schemeClr val="dk1"/>
                </a:solidFill>
              </a:rPr>
              <a:t>: </a:t>
            </a:r>
            <a:r>
              <a:rPr lang="cs-CZ" sz="1800" b="1" dirty="0">
                <a:solidFill>
                  <a:schemeClr val="dk1"/>
                </a:solidFill>
              </a:rPr>
              <a:t>Germany, </a:t>
            </a:r>
            <a:r>
              <a:rPr lang="cs-CZ" sz="1800" b="1" dirty="0" err="1">
                <a:solidFill>
                  <a:schemeClr val="dk1"/>
                </a:solidFill>
              </a:rPr>
              <a:t>Poland</a:t>
            </a:r>
            <a:r>
              <a:rPr lang="cs-CZ" sz="1800" b="1" dirty="0">
                <a:solidFill>
                  <a:schemeClr val="dk1"/>
                </a:solidFill>
              </a:rPr>
              <a:t>, Slovakia, </a:t>
            </a:r>
            <a:r>
              <a:rPr lang="cs-CZ" sz="1800" b="1" dirty="0" err="1">
                <a:solidFill>
                  <a:schemeClr val="dk1"/>
                </a:solidFill>
              </a:rPr>
              <a:t>Austria</a:t>
            </a:r>
            <a:endParaRPr lang="cs-CZ" sz="1800" b="1" dirty="0">
              <a:solidFill>
                <a:schemeClr val="dk1"/>
              </a:solidFill>
            </a:endParaRPr>
          </a:p>
          <a:p>
            <a:pPr marL="323999" lvl="0" indent="-323999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endParaRPr lang="cs-CZ" sz="1800" b="1" dirty="0">
              <a:solidFill>
                <a:schemeClr val="dk1"/>
              </a:solidFill>
            </a:endParaRPr>
          </a:p>
          <a:p>
            <a:pPr marL="323999" lvl="0" indent="-323999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cs-CZ" sz="1800" dirty="0" err="1">
                <a:solidFill>
                  <a:schemeClr val="dk1"/>
                </a:solidFill>
              </a:rPr>
              <a:t>Administrative</a:t>
            </a:r>
            <a:r>
              <a:rPr lang="cs-CZ" sz="1800" dirty="0">
                <a:solidFill>
                  <a:schemeClr val="dk1"/>
                </a:solidFill>
              </a:rPr>
              <a:t> </a:t>
            </a:r>
            <a:r>
              <a:rPr lang="cs-CZ" sz="1800" dirty="0" err="1">
                <a:solidFill>
                  <a:schemeClr val="dk1"/>
                </a:solidFill>
              </a:rPr>
              <a:t>division</a:t>
            </a:r>
            <a:r>
              <a:rPr lang="cs-CZ" sz="1800" dirty="0">
                <a:solidFill>
                  <a:schemeClr val="dk1"/>
                </a:solidFill>
              </a:rPr>
              <a:t>: </a:t>
            </a:r>
            <a:r>
              <a:rPr lang="cs-CZ" sz="1800" b="1" dirty="0">
                <a:solidFill>
                  <a:schemeClr val="dk1"/>
                </a:solidFill>
              </a:rPr>
              <a:t>14 </a:t>
            </a:r>
            <a:r>
              <a:rPr lang="cs-CZ" sz="1800" b="1" dirty="0" err="1" smtClean="0">
                <a:solidFill>
                  <a:schemeClr val="dk1"/>
                </a:solidFill>
              </a:rPr>
              <a:t>regions</a:t>
            </a:r>
            <a:endParaRPr lang="cs-CZ" sz="1800" b="1" dirty="0" smtClean="0">
              <a:solidFill>
                <a:schemeClr val="dk1"/>
              </a:solidFill>
            </a:endParaRPr>
          </a:p>
          <a:p>
            <a:pPr marL="323999" lvl="0" indent="-323999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endParaRPr lang="cs-CZ" sz="1800" b="1" dirty="0" smtClean="0">
              <a:solidFill>
                <a:schemeClr val="dk1"/>
              </a:solidFill>
            </a:endParaRPr>
          </a:p>
          <a:p>
            <a:pPr marL="323999" lvl="0" indent="-323999">
              <a:lnSpc>
                <a:spcPct val="108333"/>
              </a:lnSpc>
              <a:spcBef>
                <a:spcPts val="200"/>
              </a:spcBef>
              <a:buSzPts val="2400"/>
            </a:pPr>
            <a:r>
              <a:rPr lang="cs-CZ" sz="1800" dirty="0" err="1">
                <a:solidFill>
                  <a:schemeClr val="dk1"/>
                </a:solidFill>
              </a:rPr>
              <a:t>Political</a:t>
            </a:r>
            <a:r>
              <a:rPr lang="cs-CZ" sz="1800" dirty="0">
                <a:solidFill>
                  <a:schemeClr val="dk1"/>
                </a:solidFill>
              </a:rPr>
              <a:t> </a:t>
            </a:r>
            <a:r>
              <a:rPr lang="cs-CZ" sz="1800" dirty="0" err="1">
                <a:solidFill>
                  <a:schemeClr val="dk1"/>
                </a:solidFill>
              </a:rPr>
              <a:t>System</a:t>
            </a:r>
            <a:r>
              <a:rPr lang="cs-CZ" sz="1800" b="1" dirty="0">
                <a:solidFill>
                  <a:schemeClr val="dk1"/>
                </a:solidFill>
              </a:rPr>
              <a:t>: </a:t>
            </a:r>
            <a:r>
              <a:rPr lang="cs-CZ" sz="1800" b="1" dirty="0" err="1">
                <a:solidFill>
                  <a:schemeClr val="dk1"/>
                </a:solidFill>
              </a:rPr>
              <a:t>Parliamentary</a:t>
            </a:r>
            <a:r>
              <a:rPr lang="cs-CZ" sz="1800" b="1" dirty="0">
                <a:solidFill>
                  <a:schemeClr val="dk1"/>
                </a:solidFill>
              </a:rPr>
              <a:t> </a:t>
            </a:r>
            <a:r>
              <a:rPr lang="cs-CZ" sz="1800" b="1" dirty="0" err="1">
                <a:solidFill>
                  <a:schemeClr val="dk1"/>
                </a:solidFill>
              </a:rPr>
              <a:t>D</a:t>
            </a:r>
            <a:r>
              <a:rPr lang="cs-CZ" sz="1800" b="1" dirty="0" err="1" smtClean="0">
                <a:solidFill>
                  <a:schemeClr val="dk1"/>
                </a:solidFill>
              </a:rPr>
              <a:t>emocracy</a:t>
            </a:r>
            <a:endParaRPr lang="cs-CZ" sz="1800" b="1" dirty="0">
              <a:solidFill>
                <a:schemeClr val="dk1"/>
              </a:solidFill>
            </a:endParaRPr>
          </a:p>
          <a:p>
            <a:pPr marL="323999" lvl="0" indent="-323999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Char char="•"/>
            </a:pPr>
            <a:endParaRPr lang="cs-CZ" sz="1800" b="1" dirty="0" smtClean="0">
              <a:solidFill>
                <a:schemeClr val="dk1"/>
              </a:solidFill>
            </a:endParaRPr>
          </a:p>
          <a:p>
            <a:pPr marL="324000" lvl="0" indent="-171598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None/>
            </a:pPr>
            <a:endParaRPr lang="cs-CZ" dirty="0">
              <a:solidFill>
                <a:schemeClr val="dk1"/>
              </a:solidFill>
            </a:endParaRPr>
          </a:p>
          <a:p>
            <a:pPr marL="324000" lvl="0" indent="-171598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None/>
            </a:pPr>
            <a:endParaRPr dirty="0">
              <a:solidFill>
                <a:schemeClr val="dk1"/>
              </a:solidFill>
            </a:endParaRPr>
          </a:p>
          <a:p>
            <a:pPr marL="324000" lvl="0" indent="-171598" algn="l" rtl="0">
              <a:lnSpc>
                <a:spcPct val="108333"/>
              </a:lnSpc>
              <a:spcBef>
                <a:spcPts val="200"/>
              </a:spcBef>
              <a:spcAft>
                <a:spcPts val="0"/>
              </a:spcAft>
              <a:buSzPts val="2400"/>
              <a:buFont typeface="Georgia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2"/>
          </p:nvPr>
        </p:nvSpPr>
        <p:spPr>
          <a:xfrm>
            <a:off x="1620000" y="360000"/>
            <a:ext cx="864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cs-CZ" dirty="0">
                <a:solidFill>
                  <a:schemeClr val="tx1"/>
                </a:solidFill>
              </a:rPr>
              <a:t>   </a:t>
            </a:r>
            <a:r>
              <a:rPr lang="cs-CZ" dirty="0" err="1">
                <a:solidFill>
                  <a:schemeClr val="tx1"/>
                </a:solidFill>
              </a:rPr>
              <a:t>Czechia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/>
              <a:t>– General </a:t>
            </a:r>
            <a:r>
              <a:rPr lang="cs-CZ" dirty="0" err="1"/>
              <a:t>Information</a:t>
            </a:r>
            <a:endParaRPr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868" y="360000"/>
            <a:ext cx="1349579" cy="90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3" t="16770" r="1"/>
          <a:stretch/>
        </p:blipFill>
        <p:spPr>
          <a:xfrm>
            <a:off x="6115690" y="2587222"/>
            <a:ext cx="4144310" cy="3689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err="1"/>
              <a:t>Useful</a:t>
            </a:r>
            <a:r>
              <a:rPr lang="cs-CZ" dirty="0"/>
              <a:t> </a:t>
            </a:r>
            <a:r>
              <a:rPr lang="cs-CZ" dirty="0" err="1" smtClean="0"/>
              <a:t>Links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i="1" dirty="0">
                <a:solidFill>
                  <a:srgbClr val="FF0000"/>
                </a:solidFill>
              </a:rPr>
              <a:t>(modifikovat dle potřeby)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44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EA99CEE-B34B-5953-21BF-D490641D1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Ministry of Foreign Affairs</a:t>
            </a:r>
            <a:endParaRPr lang="cs-CZ" sz="16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600" dirty="0">
                <a:hlinkClick r:id="rId3"/>
              </a:rPr>
              <a:t>www.mzv.cz</a:t>
            </a:r>
            <a:endParaRPr lang="cs-CZ" sz="1600" dirty="0"/>
          </a:p>
          <a:p>
            <a:pPr marL="114300" indent="0">
              <a:buNone/>
            </a:pPr>
            <a:endParaRPr lang="cs-CZ" sz="1600" dirty="0" smtClean="0"/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Embassy of </a:t>
            </a:r>
            <a:r>
              <a:rPr lang="cs-CZ" sz="1600" dirty="0" err="1" smtClean="0">
                <a:solidFill>
                  <a:schemeClr val="tx1"/>
                </a:solidFill>
              </a:rPr>
              <a:t>Czechia</a:t>
            </a:r>
            <a:r>
              <a:rPr lang="cs-CZ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in </a:t>
            </a:r>
            <a:r>
              <a:rPr lang="cs-CZ" sz="1600" dirty="0" err="1" smtClean="0">
                <a:solidFill>
                  <a:schemeClr val="tx1"/>
                </a:solidFill>
              </a:rPr>
              <a:t>Canada</a:t>
            </a:r>
            <a:r>
              <a:rPr lang="cs-CZ" sz="1600" dirty="0" smtClean="0">
                <a:solidFill>
                  <a:schemeClr val="tx1"/>
                </a:solidFill>
              </a:rPr>
              <a:t> (Ottawa)</a:t>
            </a:r>
          </a:p>
          <a:p>
            <a:pPr marL="114300" indent="0">
              <a:buNone/>
            </a:pPr>
            <a:r>
              <a:rPr lang="cs-CZ" sz="1600" dirty="0" smtClean="0">
                <a:hlinkClick r:id="rId4"/>
              </a:rPr>
              <a:t>www.mzv.cz/ottawa</a:t>
            </a:r>
            <a:endParaRPr lang="cs-CZ" sz="1600" dirty="0" smtClean="0"/>
          </a:p>
          <a:p>
            <a:pPr marL="114300" indent="0">
              <a:buNone/>
            </a:pPr>
            <a:endParaRPr lang="cs-CZ" sz="1600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Trade promotion</a:t>
            </a:r>
            <a:r>
              <a:rPr lang="cs-CZ" sz="1600" dirty="0" smtClean="0">
                <a:solidFill>
                  <a:schemeClr val="tx1"/>
                </a:solidFill>
              </a:rPr>
              <a:t> in </a:t>
            </a:r>
            <a:r>
              <a:rPr lang="cs-CZ" sz="1600" dirty="0" err="1" smtClean="0">
                <a:solidFill>
                  <a:schemeClr val="tx1"/>
                </a:solidFill>
              </a:rPr>
              <a:t>Canada</a:t>
            </a:r>
            <a:r>
              <a:rPr lang="cs-CZ" sz="1600" dirty="0" smtClean="0">
                <a:solidFill>
                  <a:schemeClr val="tx1"/>
                </a:solidFill>
              </a:rPr>
              <a:t> (Calgary)</a:t>
            </a:r>
            <a:endParaRPr lang="cs-CZ" sz="16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600" dirty="0" smtClean="0">
                <a:hlinkClick r:id="rId5"/>
              </a:rPr>
              <a:t>www.czechtradeoffices.com/en/ca</a:t>
            </a:r>
            <a:endParaRPr lang="cs-CZ" sz="1600" dirty="0" smtClean="0"/>
          </a:p>
          <a:p>
            <a:pPr marL="114300" indent="0">
              <a:buNone/>
            </a:pPr>
            <a:endParaRPr lang="cs-CZ" sz="1600" dirty="0"/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Investment and business </a:t>
            </a:r>
            <a:r>
              <a:rPr lang="en-US" sz="1600" dirty="0" err="1">
                <a:solidFill>
                  <a:schemeClr val="tx1"/>
                </a:solidFill>
              </a:rPr>
              <a:t>suppor</a:t>
            </a:r>
            <a:r>
              <a:rPr lang="cs-CZ" sz="1600" dirty="0">
                <a:solidFill>
                  <a:schemeClr val="tx1"/>
                </a:solidFill>
              </a:rPr>
              <a:t>t</a:t>
            </a:r>
          </a:p>
          <a:p>
            <a:pPr marL="114300" indent="0">
              <a:buNone/>
            </a:pPr>
            <a:r>
              <a:rPr lang="en-US" sz="1600" dirty="0">
                <a:hlinkClick r:id="rId6"/>
              </a:rPr>
              <a:t>www.czechinvest.org</a:t>
            </a:r>
            <a:endParaRPr lang="cs-CZ" sz="1600" dirty="0"/>
          </a:p>
          <a:p>
            <a:pPr marL="114300" indent="0">
              <a:buNone/>
            </a:pPr>
            <a:endParaRPr lang="cs-CZ" sz="1600" dirty="0"/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Promotion of tourism</a:t>
            </a:r>
            <a:r>
              <a:rPr lang="cs-CZ" sz="1600" dirty="0">
                <a:solidFill>
                  <a:schemeClr val="tx1"/>
                </a:solidFill>
              </a:rPr>
              <a:t> 				</a:t>
            </a:r>
            <a:r>
              <a:rPr lang="cs-CZ" altLang="cs-CZ" sz="1600" dirty="0" smtClean="0">
                <a:solidFill>
                  <a:srgbClr val="002060"/>
                </a:solidFill>
              </a:rPr>
              <a:t>#</a:t>
            </a:r>
            <a:r>
              <a:rPr lang="cs-CZ" altLang="cs-CZ" sz="1600" dirty="0">
                <a:solidFill>
                  <a:srgbClr val="002060"/>
                </a:solidFill>
              </a:rPr>
              <a:t>Visit</a:t>
            </a:r>
            <a:r>
              <a:rPr lang="cs-CZ" altLang="cs-CZ" sz="1600" dirty="0">
                <a:solidFill>
                  <a:srgbClr val="FF0000"/>
                </a:solidFill>
              </a:rPr>
              <a:t>Czech</a:t>
            </a:r>
            <a:r>
              <a:rPr lang="cs-CZ" altLang="cs-CZ" sz="1600" dirty="0">
                <a:solidFill>
                  <a:srgbClr val="002060"/>
                </a:solidFill>
              </a:rPr>
              <a:t>Republic</a:t>
            </a:r>
            <a:r>
              <a:rPr lang="cs-CZ" altLang="cs-CZ" sz="1600" dirty="0">
                <a:solidFill>
                  <a:srgbClr val="0039A6"/>
                </a:solidFill>
                <a:latin typeface="Georgia" panose="02040502050405020303" pitchFamily="18" charset="0"/>
              </a:rPr>
              <a:t> </a:t>
            </a:r>
            <a:endParaRPr lang="cs-CZ" sz="16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600" dirty="0">
                <a:hlinkClick r:id="rId7"/>
              </a:rPr>
              <a:t>www.visitczechrepublic.com</a:t>
            </a:r>
            <a:endParaRPr lang="cs-CZ" sz="1600" dirty="0"/>
          </a:p>
          <a:p>
            <a:pPr marL="114300" indent="0">
              <a:buNone/>
            </a:pPr>
            <a:endParaRPr lang="cs-CZ" sz="1600" dirty="0"/>
          </a:p>
          <a:p>
            <a:pPr marL="114300" indent="0">
              <a:buNone/>
            </a:pPr>
            <a:r>
              <a:rPr lang="cs-CZ" sz="1600" dirty="0" err="1">
                <a:solidFill>
                  <a:schemeClr val="tx1"/>
                </a:solidFill>
              </a:rPr>
              <a:t>CzechTourism</a:t>
            </a:r>
            <a:r>
              <a:rPr lang="cs-CZ" sz="1600" dirty="0">
                <a:solidFill>
                  <a:schemeClr val="tx1"/>
                </a:solidFill>
              </a:rPr>
              <a:t> – </a:t>
            </a:r>
            <a:r>
              <a:rPr lang="cs-CZ" sz="1600" dirty="0" err="1">
                <a:solidFill>
                  <a:schemeClr val="tx1"/>
                </a:solidFill>
              </a:rPr>
              <a:t>tourist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information</a:t>
            </a:r>
            <a:r>
              <a:rPr lang="cs-CZ" sz="1600" dirty="0">
                <a:solidFill>
                  <a:schemeClr val="tx1"/>
                </a:solidFill>
              </a:rPr>
              <a:t>				           </a:t>
            </a:r>
            <a:endParaRPr lang="cs-CZ" sz="1600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cs-CZ" sz="1600" dirty="0" smtClean="0">
                <a:solidFill>
                  <a:schemeClr val="tx1"/>
                </a:solidFill>
                <a:hlinkClick r:id="rId8"/>
              </a:rPr>
              <a:t>www.czechtourism.cz</a:t>
            </a:r>
            <a:endParaRPr lang="cs-CZ" sz="16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548D5B-8D84-310F-098E-556CE361C36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 err="1"/>
              <a:t>Useful</a:t>
            </a:r>
            <a:r>
              <a:rPr lang="cs-CZ" dirty="0"/>
              <a:t> </a:t>
            </a:r>
            <a:r>
              <a:rPr lang="cs-CZ" dirty="0" err="1"/>
              <a:t>Links</a:t>
            </a:r>
            <a:endParaRPr lang="cs-CZ" dirty="0"/>
          </a:p>
        </p:txBody>
      </p:sp>
      <p:pic>
        <p:nvPicPr>
          <p:cNvPr id="4" name="Picture 8" descr="E:\data\MZV_en_lg.gif">
            <a:extLst>
              <a:ext uri="{FF2B5EF4-FFF2-40B4-BE49-F238E27FC236}">
                <a16:creationId xmlns:a16="http://schemas.microsoft.com/office/drawing/2014/main" id="{FEAE8818-C0A2-5577-CF53-B80B5EA80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905" y="1630573"/>
            <a:ext cx="2935287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482-Czech_Trade">
            <a:extLst>
              <a:ext uri="{FF2B5EF4-FFF2-40B4-BE49-F238E27FC236}">
                <a16:creationId xmlns:a16="http://schemas.microsoft.com/office/drawing/2014/main" id="{AA69DEF0-000E-1483-7E66-85C01B5EA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0"/>
          <a:stretch>
            <a:fillRect/>
          </a:stretch>
        </p:blipFill>
        <p:spPr bwMode="auto">
          <a:xfrm>
            <a:off x="6786477" y="3633638"/>
            <a:ext cx="126523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ANd9GcQfnia5Jsb-zMfPpOVfv6N7BjWrY0s5TYqHrPsM5P-srEFMWEmG">
            <a:extLst>
              <a:ext uri="{FF2B5EF4-FFF2-40B4-BE49-F238E27FC236}">
                <a16:creationId xmlns:a16="http://schemas.microsoft.com/office/drawing/2014/main" id="{DBA22A4C-3BA4-4623-4C63-1F90777E3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541" y="4680225"/>
            <a:ext cx="17145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czechtourism_logo">
            <a:extLst>
              <a:ext uri="{FF2B5EF4-FFF2-40B4-BE49-F238E27FC236}">
                <a16:creationId xmlns:a16="http://schemas.microsoft.com/office/drawing/2014/main" id="{EB7A1F7F-839F-1603-F3DF-C61126EF9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77" y="6885944"/>
            <a:ext cx="16446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77" y="2772670"/>
            <a:ext cx="2468139" cy="4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0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1"/>
          <p:cNvSpPr txBox="1">
            <a:spLocks noGrp="1"/>
          </p:cNvSpPr>
          <p:nvPr>
            <p:ph type="ctrTitle"/>
          </p:nvPr>
        </p:nvSpPr>
        <p:spPr>
          <a:xfrm>
            <a:off x="1619998" y="2880000"/>
            <a:ext cx="8640000" cy="71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2B1E"/>
              </a:buClr>
              <a:buSzPts val="4800"/>
              <a:buFont typeface="Georgia"/>
              <a:buNone/>
            </a:pPr>
            <a:r>
              <a:rPr lang="cs-CZ"/>
              <a:t>Thank you for your attention</a:t>
            </a:r>
            <a:endParaRPr/>
          </a:p>
        </p:txBody>
      </p:sp>
      <p:sp>
        <p:nvSpPr>
          <p:cNvPr id="598" name="Google Shape;598;p51"/>
          <p:cNvSpPr txBox="1">
            <a:spLocks noGrp="1"/>
          </p:cNvSpPr>
          <p:nvPr>
            <p:ph type="body" idx="1"/>
          </p:nvPr>
        </p:nvSpPr>
        <p:spPr>
          <a:xfrm>
            <a:off x="1619250" y="4067999"/>
            <a:ext cx="8640000" cy="304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cs-CZ"/>
              <a:t>Jmeno_Prijmeni@mzv.cz</a:t>
            </a:r>
            <a:endParaRPr/>
          </a:p>
        </p:txBody>
      </p:sp>
      <p:pic>
        <p:nvPicPr>
          <p:cNvPr id="599" name="Google Shape;59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8065" y="4575540"/>
            <a:ext cx="5885919" cy="3310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900668" y="1800225"/>
            <a:ext cx="5625885" cy="5760000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tx1"/>
                </a:solidFill>
              </a:rPr>
              <a:t>The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largest</a:t>
            </a:r>
            <a:r>
              <a:rPr lang="cs-CZ" sz="1800" dirty="0">
                <a:solidFill>
                  <a:schemeClr val="tx1"/>
                </a:solidFill>
              </a:rPr>
              <a:t> city in </a:t>
            </a:r>
            <a:r>
              <a:rPr lang="cs-CZ" sz="1800" dirty="0" err="1">
                <a:solidFill>
                  <a:schemeClr val="tx1"/>
                </a:solidFill>
              </a:rPr>
              <a:t>Czechia</a:t>
            </a:r>
            <a:endParaRPr lang="cs-CZ" sz="1800" dirty="0">
              <a:solidFill>
                <a:schemeClr val="tx1"/>
              </a:solidFill>
            </a:endParaRPr>
          </a:p>
          <a:p>
            <a:pPr marL="228600" indent="0"/>
            <a:endParaRPr lang="cs-CZ" sz="1800" dirty="0">
              <a:solidFill>
                <a:schemeClr val="tx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tx1"/>
                </a:solidFill>
              </a:rPr>
              <a:t>Population</a:t>
            </a:r>
            <a:r>
              <a:rPr lang="cs-CZ" sz="1800" dirty="0">
                <a:solidFill>
                  <a:schemeClr val="tx1"/>
                </a:solidFill>
              </a:rPr>
              <a:t>: </a:t>
            </a:r>
            <a:r>
              <a:rPr lang="cs-CZ" sz="1800" dirty="0" smtClean="0">
                <a:solidFill>
                  <a:schemeClr val="tx1"/>
                </a:solidFill>
              </a:rPr>
              <a:t>1.4 </a:t>
            </a:r>
            <a:r>
              <a:rPr lang="cs-CZ" sz="1800" dirty="0" err="1">
                <a:solidFill>
                  <a:schemeClr val="tx1"/>
                </a:solidFill>
              </a:rPr>
              <a:t>million</a:t>
            </a:r>
            <a:endParaRPr lang="cs-CZ" sz="1800" dirty="0">
              <a:solidFill>
                <a:schemeClr val="tx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2</a:t>
            </a:r>
            <a:r>
              <a:rPr lang="cs-CZ" sz="1800" dirty="0" smtClean="0">
                <a:solidFill>
                  <a:schemeClr val="tx1"/>
                </a:solidFill>
              </a:rPr>
              <a:t>7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% of </a:t>
            </a:r>
            <a:r>
              <a:rPr lang="cs-CZ" sz="1800" dirty="0" err="1" smtClean="0">
                <a:solidFill>
                  <a:schemeClr val="tx1"/>
                </a:solidFill>
              </a:rPr>
              <a:t>the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national </a:t>
            </a:r>
            <a:r>
              <a:rPr lang="en-US" sz="1800" dirty="0">
                <a:solidFill>
                  <a:schemeClr val="tx1"/>
                </a:solidFill>
              </a:rPr>
              <a:t>GDP </a:t>
            </a:r>
            <a:r>
              <a:rPr lang="cs-CZ" sz="1800" dirty="0" err="1" smtClean="0">
                <a:solidFill>
                  <a:schemeClr val="tx1"/>
                </a:solidFill>
              </a:rPr>
              <a:t>is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created </a:t>
            </a:r>
            <a:r>
              <a:rPr lang="en-US" sz="1800" dirty="0">
                <a:solidFill>
                  <a:schemeClr val="tx1"/>
                </a:solidFill>
              </a:rPr>
              <a:t>in Prague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(Prague = </a:t>
            </a:r>
            <a:r>
              <a:rPr lang="en-US" sz="1400" dirty="0" smtClean="0">
                <a:solidFill>
                  <a:schemeClr val="tx1"/>
                </a:solidFill>
              </a:rPr>
              <a:t>1</a:t>
            </a:r>
            <a:r>
              <a:rPr lang="cs-CZ" sz="1400" dirty="0" smtClean="0">
                <a:solidFill>
                  <a:schemeClr val="tx1"/>
                </a:solidFill>
              </a:rPr>
              <a:t>3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% of Czech population) </a:t>
            </a:r>
            <a:r>
              <a:rPr lang="cs-CZ" sz="1400" dirty="0" smtClean="0">
                <a:solidFill>
                  <a:schemeClr val="tx1"/>
                </a:solidFill>
              </a:rPr>
              <a:t>(CZSO, 2023)</a:t>
            </a:r>
            <a:endParaRPr lang="cs-CZ" sz="1400" dirty="0">
              <a:solidFill>
                <a:schemeClr val="tx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FF0000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2</a:t>
            </a:r>
            <a:r>
              <a:rPr lang="cs-CZ" sz="1800" baseline="30000" dirty="0" smtClean="0">
                <a:solidFill>
                  <a:schemeClr val="tx1"/>
                </a:solidFill>
              </a:rPr>
              <a:t>nd</a:t>
            </a:r>
            <a:r>
              <a:rPr lang="cs-CZ" sz="1800" dirty="0" smtClean="0">
                <a:solidFill>
                  <a:schemeClr val="tx1"/>
                </a:solidFill>
              </a:rPr>
              <a:t> place in </a:t>
            </a:r>
            <a:r>
              <a:rPr lang="cs-CZ" sz="1800" dirty="0" err="1" smtClean="0">
                <a:solidFill>
                  <a:schemeClr val="tx1"/>
                </a:solidFill>
              </a:rPr>
              <a:t>the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Small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European</a:t>
            </a:r>
            <a:r>
              <a:rPr lang="cs-CZ" sz="1800" dirty="0" smtClean="0">
                <a:solidFill>
                  <a:schemeClr val="tx1"/>
                </a:solidFill>
              </a:rPr>
              <a:t> Region </a:t>
            </a:r>
            <a:r>
              <a:rPr lang="cs-CZ" sz="1800" dirty="0" err="1" smtClean="0">
                <a:solidFill>
                  <a:schemeClr val="tx1"/>
                </a:solidFill>
              </a:rPr>
              <a:t>of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the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Future</a:t>
            </a:r>
            <a:r>
              <a:rPr lang="cs-CZ" sz="1800" dirty="0" smtClean="0">
                <a:solidFill>
                  <a:schemeClr val="tx1"/>
                </a:solidFill>
              </a:rPr>
              <a:t> - </a:t>
            </a:r>
            <a:r>
              <a:rPr lang="cs-CZ" sz="1800" dirty="0" err="1" smtClean="0">
                <a:solidFill>
                  <a:schemeClr val="tx1"/>
                </a:solidFill>
              </a:rPr>
              <a:t>overall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ranking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cs-CZ" sz="1800" dirty="0" smtClean="0">
                <a:solidFill>
                  <a:schemeClr val="tx1"/>
                </a:solidFill>
              </a:rPr>
              <a:t>in Top </a:t>
            </a:r>
            <a:r>
              <a:rPr lang="en-US" sz="1800" dirty="0" smtClean="0">
                <a:solidFill>
                  <a:schemeClr val="tx1"/>
                </a:solidFill>
              </a:rPr>
              <a:t>10 </a:t>
            </a:r>
            <a:r>
              <a:rPr lang="cs-CZ" sz="1800" dirty="0" smtClean="0">
                <a:solidFill>
                  <a:schemeClr val="tx1"/>
                </a:solidFill>
              </a:rPr>
              <a:t>Major </a:t>
            </a:r>
            <a:r>
              <a:rPr lang="en-US" sz="1800" dirty="0" smtClean="0">
                <a:solidFill>
                  <a:schemeClr val="tx1"/>
                </a:solidFill>
              </a:rPr>
              <a:t>European </a:t>
            </a:r>
            <a:r>
              <a:rPr lang="en-US" sz="1800" dirty="0" err="1" smtClean="0">
                <a:solidFill>
                  <a:schemeClr val="tx1"/>
                </a:solidFill>
              </a:rPr>
              <a:t>Cit</a:t>
            </a:r>
            <a:r>
              <a:rPr lang="cs-CZ" sz="1800" dirty="0" err="1" smtClean="0">
                <a:solidFill>
                  <a:schemeClr val="tx1"/>
                </a:solidFill>
              </a:rPr>
              <a:t>ies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of the Future </a:t>
            </a:r>
            <a:r>
              <a:rPr lang="en-US" sz="1800" dirty="0" smtClean="0">
                <a:solidFill>
                  <a:schemeClr val="tx1"/>
                </a:solidFill>
              </a:rPr>
              <a:t>in</a:t>
            </a:r>
            <a:r>
              <a:rPr lang="cs-CZ" sz="1800" dirty="0" smtClean="0">
                <a:solidFill>
                  <a:schemeClr val="tx1"/>
                </a:solidFill>
              </a:rPr>
              <a:t> 3 </a:t>
            </a:r>
            <a:r>
              <a:rPr lang="cs-CZ" sz="1800" dirty="0" err="1" smtClean="0">
                <a:solidFill>
                  <a:schemeClr val="tx1"/>
                </a:solidFill>
              </a:rPr>
              <a:t>categories</a:t>
            </a:r>
            <a:r>
              <a:rPr lang="cs-CZ" sz="1800" dirty="0" smtClean="0">
                <a:solidFill>
                  <a:schemeClr val="tx1"/>
                </a:solidFill>
              </a:rPr>
              <a:t> (</a:t>
            </a:r>
            <a:r>
              <a:rPr lang="cs-CZ" sz="1800" dirty="0" err="1" smtClean="0">
                <a:solidFill>
                  <a:schemeClr val="tx1"/>
                </a:solidFill>
              </a:rPr>
              <a:t>fDi</a:t>
            </a:r>
            <a:r>
              <a:rPr lang="cs-CZ" sz="1800" dirty="0" smtClean="0">
                <a:solidFill>
                  <a:schemeClr val="tx1"/>
                </a:solidFill>
              </a:rPr>
              <a:t> 2-3/2023)</a:t>
            </a:r>
            <a:endParaRPr lang="cs-CZ" sz="1800" dirty="0">
              <a:solidFill>
                <a:schemeClr val="tx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FF0000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3rd richest region of the European Union (</a:t>
            </a:r>
            <a:r>
              <a:rPr lang="en-US" sz="1800" dirty="0">
                <a:solidFill>
                  <a:srgbClr val="FF0000"/>
                </a:solidFill>
              </a:rPr>
              <a:t>2021)</a:t>
            </a:r>
          </a:p>
          <a:p>
            <a:pPr marL="228600" indent="0"/>
            <a:endParaRPr lang="en-US" sz="1800" dirty="0">
              <a:solidFill>
                <a:schemeClr val="tx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F</a:t>
            </a:r>
            <a:r>
              <a:rPr lang="en-US" sz="1800" dirty="0" err="1">
                <a:solidFill>
                  <a:schemeClr val="tx1"/>
                </a:solidFill>
              </a:rPr>
              <a:t>amous</a:t>
            </a:r>
            <a:r>
              <a:rPr lang="en-US" sz="1800" dirty="0">
                <a:solidFill>
                  <a:schemeClr val="tx1"/>
                </a:solidFill>
              </a:rPr>
              <a:t> for </a:t>
            </a:r>
            <a:r>
              <a:rPr lang="cs-CZ" sz="1800" dirty="0" err="1" smtClean="0">
                <a:solidFill>
                  <a:srgbClr val="404040"/>
                </a:solidFill>
              </a:rPr>
              <a:t>its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architectural heritage, museums, theaters, cinemas, </a:t>
            </a:r>
            <a:r>
              <a:rPr lang="en-US" sz="1800" dirty="0" smtClean="0">
                <a:solidFill>
                  <a:schemeClr val="tx1"/>
                </a:solidFill>
              </a:rPr>
              <a:t>galleries</a:t>
            </a:r>
            <a:r>
              <a:rPr lang="cs-CZ" sz="1800" dirty="0" smtClean="0">
                <a:solidFill>
                  <a:schemeClr val="tx1"/>
                </a:solidFill>
              </a:rPr>
              <a:t>,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and cafés</a:t>
            </a:r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cs-CZ" dirty="0"/>
              <a:t>Prague 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Capital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00" y="360000"/>
            <a:ext cx="3964490" cy="14402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3E0DDD5-5247-60BD-742E-2237F5271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063" y="5037574"/>
            <a:ext cx="3186890" cy="2124594"/>
          </a:xfrm>
          <a:prstGeom prst="rect">
            <a:avLst/>
          </a:prstGeom>
        </p:spPr>
      </p:pic>
      <p:pic>
        <p:nvPicPr>
          <p:cNvPr id="7" name="Google Shape;114;p8" descr="aerial photography of city under cloudy s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2063" y="2380925"/>
            <a:ext cx="3186890" cy="21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77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stní návrh">
  <a:themeElements>
    <a:clrScheme name="MZV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004A9B"/>
      </a:accent1>
      <a:accent2>
        <a:srgbClr val="D52B1E"/>
      </a:accent2>
      <a:accent3>
        <a:srgbClr val="A1D1F4"/>
      </a:accent3>
      <a:accent4>
        <a:srgbClr val="A185B9"/>
      </a:accent4>
      <a:accent5>
        <a:srgbClr val="E3E8A4"/>
      </a:accent5>
      <a:accent6>
        <a:srgbClr val="FDCD4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0C4343AA9C4648AF54D312DEEAFFC0" ma:contentTypeVersion="20" ma:contentTypeDescription="Create a new document." ma:contentTypeScope="" ma:versionID="46adf71f9ea73835419ae8064935eaff">
  <xsd:schema xmlns:xsd="http://www.w3.org/2001/XMLSchema" xmlns:xs="http://www.w3.org/2001/XMLSchema" xmlns:p="http://schemas.microsoft.com/office/2006/metadata/properties" xmlns:ns2="ba043ac0-e899-4fe6-98a6-318c8eace401" xmlns:ns3="0082b472-5a5a-4e46-8dbf-6590cf29a6d6" targetNamespace="http://schemas.microsoft.com/office/2006/metadata/properties" ma:root="true" ma:fieldsID="9000d674848953d612d4f8a2ad7b8610" ns2:_="" ns3:_="">
    <xsd:import namespace="ba043ac0-e899-4fe6-98a6-318c8eace401"/>
    <xsd:import namespace="0082b472-5a5a-4e46-8dbf-6590cf29a6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043ac0-e899-4fe6-98a6-318c8eace4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3b563f8-2514-4f7f-a47b-e2a6b98ab3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2b472-5a5a-4e46-8dbf-6590cf29a6d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b57ba8f-ada4-4b89-a859-5ead9bf4b6b1}" ma:internalName="TaxCatchAll" ma:showField="CatchAllData" ma:web="0082b472-5a5a-4e46-8dbf-6590cf29a6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043ac0-e899-4fe6-98a6-318c8eace401">
      <Terms xmlns="http://schemas.microsoft.com/office/infopath/2007/PartnerControls"/>
    </lcf76f155ced4ddcb4097134ff3c332f>
    <TaxCatchAll xmlns="0082b472-5a5a-4e46-8dbf-6590cf29a6d6" xsi:nil="true"/>
  </documentManagement>
</p:properties>
</file>

<file path=customXml/itemProps1.xml><?xml version="1.0" encoding="utf-8"?>
<ds:datastoreItem xmlns:ds="http://schemas.openxmlformats.org/officeDocument/2006/customXml" ds:itemID="{416E3C0B-A987-451A-ABAC-AC5FAECA400E}"/>
</file>

<file path=customXml/itemProps2.xml><?xml version="1.0" encoding="utf-8"?>
<ds:datastoreItem xmlns:ds="http://schemas.openxmlformats.org/officeDocument/2006/customXml" ds:itemID="{71D551F8-024A-47CF-9CCA-3FA8F4C81E15}"/>
</file>

<file path=customXml/itemProps3.xml><?xml version="1.0" encoding="utf-8"?>
<ds:datastoreItem xmlns:ds="http://schemas.openxmlformats.org/officeDocument/2006/customXml" ds:itemID="{5998A1B8-C278-4508-A700-5C71DEABE56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4027</Words>
  <Application>Microsoft Office PowerPoint</Application>
  <PresentationFormat>Vlastní</PresentationFormat>
  <Paragraphs>778</Paragraphs>
  <Slides>82</Slides>
  <Notes>37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89" baseType="lpstr">
      <vt:lpstr>Calibri</vt:lpstr>
      <vt:lpstr>Georgia</vt:lpstr>
      <vt:lpstr>Open Sans Light</vt:lpstr>
      <vt:lpstr>Arial</vt:lpstr>
      <vt:lpstr>Open Sans</vt:lpstr>
      <vt:lpstr>Roboto</vt:lpstr>
      <vt:lpstr>Vlastní návrh</vt:lpstr>
      <vt:lpstr>Czechia Insight into the country profile</vt:lpstr>
      <vt:lpstr>Prezentace aplikace PowerPoint</vt:lpstr>
      <vt:lpstr>Location in the Heart of the Europe</vt:lpstr>
      <vt:lpstr>Prezentace aplikace PowerPoint</vt:lpstr>
      <vt:lpstr>Prezentace aplikace PowerPoint</vt:lpstr>
      <vt:lpstr>Prezentace aplikace PowerPoint</vt:lpstr>
      <vt:lpstr>Quick Facts About Czechia</vt:lpstr>
      <vt:lpstr>Prezentace aplikace PowerPoint</vt:lpstr>
      <vt:lpstr>Prezentace aplikace PowerPoint</vt:lpstr>
      <vt:lpstr>Historical Background</vt:lpstr>
      <vt:lpstr>Prezentace aplikace PowerPoint</vt:lpstr>
      <vt:lpstr>Important Player in a Global Arena</vt:lpstr>
      <vt:lpstr>Prezentace aplikace PowerPoint</vt:lpstr>
      <vt:lpstr>Prezentace aplikace PowerPoint</vt:lpstr>
      <vt:lpstr>Investment Environment</vt:lpstr>
      <vt:lpstr>Prezentace aplikace PowerPoint</vt:lpstr>
      <vt:lpstr>Prezentace aplikace PowerPoint</vt:lpstr>
      <vt:lpstr>Czech Economy at a Glance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Foreign Trade</vt:lpstr>
      <vt:lpstr>Prezentace aplikace PowerPoint</vt:lpstr>
      <vt:lpstr>Prezentace aplikace PowerPoint</vt:lpstr>
      <vt:lpstr>Prezentace aplikace PowerPoint</vt:lpstr>
      <vt:lpstr>Prezentace aplikace PowerPoint</vt:lpstr>
      <vt:lpstr>Highly Developed and Innovative Czech Industry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Education</vt:lpstr>
      <vt:lpstr>Prezentace aplikace PowerPoint</vt:lpstr>
      <vt:lpstr>Prezentace aplikace PowerPoint</vt:lpstr>
      <vt:lpstr>Prezentace aplikace PowerPoint</vt:lpstr>
      <vt:lpstr>R&amp;D</vt:lpstr>
      <vt:lpstr>Prezentace aplikace PowerPoint</vt:lpstr>
      <vt:lpstr>Prezentace aplikace PowerPoint</vt:lpstr>
      <vt:lpstr>Prezentace aplikace PowerPoint</vt:lpstr>
      <vt:lpstr>Prezentace aplikace PowerPoint</vt:lpstr>
      <vt:lpstr>Competitive Advantages - Czechia</vt:lpstr>
      <vt:lpstr>Prezentace aplikace PowerPoint</vt:lpstr>
      <vt:lpstr>Regions</vt:lpstr>
      <vt:lpstr>Prezentace aplikace PowerPoint</vt:lpstr>
      <vt:lpstr>Infrastructure</vt:lpstr>
      <vt:lpstr>Prezentace aplikace PowerPoint</vt:lpstr>
      <vt:lpstr>Prezentace aplikace PowerPoint</vt:lpstr>
      <vt:lpstr>Prezentace aplikace PowerPoint</vt:lpstr>
      <vt:lpstr>Prezentace aplikace PowerPoint</vt:lpstr>
      <vt:lpstr>Socially Responsible Country</vt:lpstr>
      <vt:lpstr>Prezentace aplikace PowerPoint</vt:lpstr>
      <vt:lpstr>Prezentace aplikace PowerPoint</vt:lpstr>
      <vt:lpstr>Environmentally Considerate Country</vt:lpstr>
      <vt:lpstr>Prezentace aplikace PowerPoint</vt:lpstr>
      <vt:lpstr>Prezentace aplikace PowerPoint</vt:lpstr>
      <vt:lpstr>Prezentace aplikace PowerPoint</vt:lpstr>
      <vt:lpstr>Czechia – A Good Place to Live</vt:lpstr>
      <vt:lpstr>Prezentace aplikace PowerPoint</vt:lpstr>
      <vt:lpstr>Prezentace aplikace PowerPoint</vt:lpstr>
      <vt:lpstr>Prezentace aplikace PowerPoint</vt:lpstr>
      <vt:lpstr>Tourism</vt:lpstr>
      <vt:lpstr>Prezentace aplikace PowerPoint</vt:lpstr>
      <vt:lpstr>Prezentace aplikace PowerPoint</vt:lpstr>
      <vt:lpstr>Prezentace aplikace PowerPoint</vt:lpstr>
      <vt:lpstr>Prezentace aplikace PowerPoint</vt:lpstr>
      <vt:lpstr>Representation of Czechia Worldwide</vt:lpstr>
      <vt:lpstr>Prezentace aplikace PowerPoint</vt:lpstr>
      <vt:lpstr>Bilateral Relations CA – CZ (modifikovat dle potřeby)</vt:lpstr>
      <vt:lpstr>Prezentace aplikace PowerPoint</vt:lpstr>
      <vt:lpstr>Prezentace aplikace PowerPoint</vt:lpstr>
      <vt:lpstr>Useful Links (modifikovat dle potřeby)</vt:lpstr>
      <vt:lpstr>Prezentace aplikace PowerPoint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 Republic Insight into the country profile</dc:title>
  <dc:creator>Prasath T</dc:creator>
  <cp:lastModifiedBy>Seibert Šimon</cp:lastModifiedBy>
  <cp:revision>684</cp:revision>
  <cp:lastPrinted>2023-05-19T10:05:24Z</cp:lastPrinted>
  <dcterms:created xsi:type="dcterms:W3CDTF">2013-04-23T12:07:07Z</dcterms:created>
  <dcterms:modified xsi:type="dcterms:W3CDTF">2024-05-22T13:27:49Z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zKit Template Type">
    <vt:lpwstr>Onscreen</vt:lpwstr>
  </property>
  <property fmtid="{D5CDD505-2E9C-101B-9397-08002B2CF9AE}" pid="3" name="WizKit Template Version">
    <vt:i4>5</vt:i4>
  </property>
  <property fmtid="{D5CDD505-2E9C-101B-9397-08002B2CF9AE}" pid="4" name="Order">
    <vt:r8>271000</vt:r8>
  </property>
  <property fmtid="{D5CDD505-2E9C-101B-9397-08002B2CF9AE}" pid="5" name="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ContentTypeId">
    <vt:lpwstr>0x010100F30C4343AA9C4648AF54D312DEEAFFC0</vt:lpwstr>
  </property>
  <property fmtid="{D5CDD505-2E9C-101B-9397-08002B2CF9AE}" pid="9" name="TemplateUrl">
    <vt:lpwstr/>
  </property>
  <property fmtid="{D5CDD505-2E9C-101B-9397-08002B2CF9AE}" pid="10" name="Language">
    <vt:lpwstr>;#English;#</vt:lpwstr>
  </property>
  <property fmtid="{D5CDD505-2E9C-101B-9397-08002B2CF9AE}" pid="11" name="Portfolio">
    <vt:lpwstr>65;#</vt:lpwstr>
  </property>
  <property fmtid="{D5CDD505-2E9C-101B-9397-08002B2CF9AE}" pid="12" name="Compliance Status">
    <vt:lpwstr>Approved B/D, incl Miami</vt:lpwstr>
  </property>
  <property fmtid="{D5CDD505-2E9C-101B-9397-08002B2CF9AE}" pid="13" name="IconOverlay">
    <vt:lpwstr/>
  </property>
  <property fmtid="{D5CDD505-2E9C-101B-9397-08002B2CF9AE}" pid="14" name="Category0">
    <vt:lpwstr>5</vt:lpwstr>
  </property>
  <property fmtid="{D5CDD505-2E9C-101B-9397-08002B2CF9AE}" pid="15" name="MediaServiceImageTags">
    <vt:lpwstr/>
  </property>
</Properties>
</file>