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57" r:id="rId2"/>
    <p:sldId id="269" r:id="rId3"/>
    <p:sldId id="267" r:id="rId4"/>
    <p:sldId id="270" r:id="rId5"/>
    <p:sldId id="275" r:id="rId6"/>
    <p:sldId id="271" r:id="rId7"/>
    <p:sldId id="272" r:id="rId8"/>
    <p:sldId id="273" r:id="rId9"/>
    <p:sldId id="274" r:id="rId10"/>
    <p:sldId id="276" r:id="rId11"/>
    <p:sldId id="277" r:id="rId12"/>
  </p:sldIdLst>
  <p:sldSz cx="9144000" cy="6858000" type="screen4x3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orient="horz" pos="981">
          <p15:clr>
            <a:srgbClr val="A4A3A4"/>
          </p15:clr>
        </p15:guide>
        <p15:guide id="3" pos="2880">
          <p15:clr>
            <a:srgbClr val="A4A3A4"/>
          </p15:clr>
        </p15:guide>
        <p15:guide id="4" pos="47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vrckova Jana [LINET.CZ]" initials="SJ[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řední styl 2 – zvýraznění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Střední styl 2 – zvýraznění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084" y="32"/>
      </p:cViewPr>
      <p:guideLst>
        <p:guide orient="horz" pos="2160"/>
        <p:guide orient="horz" pos="981"/>
        <p:guide pos="2880"/>
        <p:guide pos="47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94" d="100"/>
          <a:sy n="94" d="100"/>
        </p:scale>
        <p:origin x="-3756" y="-102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0" i="0" u="none" strike="noStrike" kern="1200" cap="none" spc="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cs-CZ"/>
              <a:t>Plán WiBo Mex (Mio EUR)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Řada 1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List1!$A$2:$A$5</c:f>
              <c:strCache>
                <c:ptCount val="4"/>
                <c:pt idx="0">
                  <c:v>2014/15</c:v>
                </c:pt>
                <c:pt idx="1">
                  <c:v>2015/16</c:v>
                </c:pt>
                <c:pt idx="2">
                  <c:v>2016/17</c:v>
                </c:pt>
                <c:pt idx="3">
                  <c:v>2020/21</c:v>
                </c:pt>
              </c:strCache>
            </c:strRef>
          </c:cat>
          <c:val>
            <c:numRef>
              <c:f>List1!$B$2:$B$5</c:f>
              <c:numCache>
                <c:formatCode>General</c:formatCode>
                <c:ptCount val="4"/>
                <c:pt idx="0">
                  <c:v>3</c:v>
                </c:pt>
                <c:pt idx="1">
                  <c:v>4.5</c:v>
                </c:pt>
                <c:pt idx="2">
                  <c:v>7.2</c:v>
                </c:pt>
                <c:pt idx="3">
                  <c:v>20</c:v>
                </c:pt>
              </c:numCache>
            </c:numRef>
          </c:val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Sloupec1</c:v>
                </c:pt>
              </c:strCache>
            </c:strRef>
          </c:tx>
          <c:spPr>
            <a:solidFill>
              <a:schemeClr val="accent2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List1!$A$2:$A$5</c:f>
              <c:strCache>
                <c:ptCount val="4"/>
                <c:pt idx="0">
                  <c:v>2014/15</c:v>
                </c:pt>
                <c:pt idx="1">
                  <c:v>2015/16</c:v>
                </c:pt>
                <c:pt idx="2">
                  <c:v>2016/17</c:v>
                </c:pt>
                <c:pt idx="3">
                  <c:v>2020/21</c:v>
                </c:pt>
              </c:strCache>
            </c:strRef>
          </c:cat>
          <c:val>
            <c:numRef>
              <c:f>List1!$C$2:$C$5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Sloupec2</c:v>
                </c:pt>
              </c:strCache>
            </c:strRef>
          </c:tx>
          <c:spPr>
            <a:solidFill>
              <a:schemeClr val="accent3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List1!$A$2:$A$5</c:f>
              <c:strCache>
                <c:ptCount val="4"/>
                <c:pt idx="0">
                  <c:v>2014/15</c:v>
                </c:pt>
                <c:pt idx="1">
                  <c:v>2015/16</c:v>
                </c:pt>
                <c:pt idx="2">
                  <c:v>2016/17</c:v>
                </c:pt>
                <c:pt idx="3">
                  <c:v>2020/21</c:v>
                </c:pt>
              </c:strCache>
            </c:strRef>
          </c:cat>
          <c:val>
            <c:numRef>
              <c:f>List1!$D$2:$D$5</c:f>
              <c:numCache>
                <c:formatCode>General</c:formatCode>
                <c:ptCount val="4"/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25"/>
        <c:axId val="130894848"/>
        <c:axId val="130900736"/>
      </c:barChart>
      <c:catAx>
        <c:axId val="130894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30900736"/>
        <c:crosses val="autoZero"/>
        <c:auto val="1"/>
        <c:lblAlgn val="ctr"/>
        <c:lblOffset val="100"/>
        <c:noMultiLvlLbl val="0"/>
      </c:catAx>
      <c:valAx>
        <c:axId val="130900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308948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1BA3B3-E845-463F-9522-9AD8B6AF98F5}" type="datetimeFigureOut">
              <a:rPr lang="cs-CZ" smtClean="0"/>
              <a:t>29. 3. 2016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11C9B6-BB79-4F01-B0B8-1FA95A3D3F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72088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438318-2973-4A06-B083-EF79BA9E7196}" type="datetimeFigureOut">
              <a:rPr lang="de-DE" smtClean="0"/>
              <a:t>29.03.2016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9348DA-44E2-44EB-A9F4-65E98A5C03B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1993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7344806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19138" y="2028825"/>
            <a:ext cx="3524250" cy="3783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0" y="2028825"/>
            <a:ext cx="3524250" cy="3783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02532550"/>
      </p:ext>
    </p:extLst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650" y="274638"/>
            <a:ext cx="793115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 smtClean="0"/>
              <a:t>Kliknutím lze upravit styl.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63265" y="2141166"/>
            <a:ext cx="3741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763265" y="2780928"/>
            <a:ext cx="3741738" cy="3168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951207" y="2141166"/>
            <a:ext cx="374320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951207" y="2780928"/>
            <a:ext cx="3743208" cy="3168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0998497"/>
      </p:ext>
    </p:extLst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1603472"/>
      </p:ext>
    </p:extLst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8617208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el, ClipArt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9138" y="533400"/>
            <a:ext cx="7762875" cy="118745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de-DE"/>
          </a:p>
        </p:txBody>
      </p:sp>
      <p:sp>
        <p:nvSpPr>
          <p:cNvPr id="3" name="ClipArt-Platzhalter 2"/>
          <p:cNvSpPr>
            <a:spLocks noGrp="1"/>
          </p:cNvSpPr>
          <p:nvPr>
            <p:ph type="clipArt" sz="half" idx="1"/>
          </p:nvPr>
        </p:nvSpPr>
        <p:spPr>
          <a:xfrm>
            <a:off x="719138" y="2028825"/>
            <a:ext cx="3524250" cy="3783013"/>
          </a:xfrm>
        </p:spPr>
        <p:txBody>
          <a:bodyPr/>
          <a:lstStyle/>
          <a:p>
            <a:r>
              <a:rPr lang="cs-CZ" smtClean="0"/>
              <a:t>Kliknutím na ikonu přidáte klipart.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0" y="2060848"/>
            <a:ext cx="3524250" cy="3783013"/>
          </a:xfrm>
        </p:spPr>
        <p:txBody>
          <a:bodyPr/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78692525"/>
      </p:ext>
    </p:extLst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el, Inhal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650" y="274638"/>
            <a:ext cx="7931150" cy="1143000"/>
          </a:xfrm>
          <a:prstGeom prst="rect">
            <a:avLst/>
          </a:prstGeom>
        </p:spPr>
        <p:txBody>
          <a:bodyPr/>
          <a:lstStyle/>
          <a:p>
            <a:r>
              <a:rPr lang="cs-CZ" dirty="0" smtClean="0"/>
              <a:t>Kliknutím lze upravit styl.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55650" y="1844825"/>
            <a:ext cx="3740150" cy="417646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8200" y="1844824"/>
            <a:ext cx="4038600" cy="194136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648200" y="3938589"/>
            <a:ext cx="4038600" cy="20827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69765925"/>
      </p:ext>
    </p:extLst>
  </p:cSld>
  <p:clrMapOvr>
    <a:masterClrMapping/>
  </p:clrMapOvr>
  <p:transition advTm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751558" y="188640"/>
            <a:ext cx="776287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dirty="0" smtClean="0"/>
              <a:t>Klepnutím lze upravit styl předlohy nadpisů.</a:t>
            </a:r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0" y="1857375"/>
            <a:ext cx="9144000" cy="4162425"/>
          </a:xfrm>
          <a:prstGeom prst="rect">
            <a:avLst/>
          </a:prstGeom>
          <a:solidFill>
            <a:srgbClr val="E7E7E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EE1111"/>
              </a:buClr>
              <a:buSzPct val="80000"/>
              <a:buFont typeface="Arial" charset="0"/>
              <a:buChar char="■"/>
            </a:pPr>
            <a:endParaRPr lang="de-DE" sz="3200">
              <a:solidFill>
                <a:srgbClr val="565656"/>
              </a:solidFill>
            </a:endParaRPr>
          </a:p>
        </p:txBody>
      </p:sp>
      <p:sp>
        <p:nvSpPr>
          <p:cNvPr id="1044" name="Rectangle 20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9138" y="2028825"/>
            <a:ext cx="7200900" cy="378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</p:txBody>
      </p:sp>
      <p:pic>
        <p:nvPicPr>
          <p:cNvPr id="1045" name="Picture 21" descr="linet_maly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" y="6300788"/>
            <a:ext cx="1190625" cy="35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wibo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888" y="6281738"/>
            <a:ext cx="1181100" cy="31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7" name="Picture 23" descr="linet_group_0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875" y="6340475"/>
            <a:ext cx="2878138" cy="277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2442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4" r:id="rId2"/>
    <p:sldLayoutId id="2147483665" r:id="rId3"/>
    <p:sldLayoutId id="2147483666" r:id="rId4"/>
    <p:sldLayoutId id="2147483667" r:id="rId5"/>
    <p:sldLayoutId id="2147483672" r:id="rId6"/>
    <p:sldLayoutId id="2147483674" r:id="rId7"/>
  </p:sldLayoutIdLst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2" grpId="0"/>
    </p:bldLst>
  </p:timing>
  <p:hf hdr="0" ftr="0" dt="0"/>
  <p:txStyles>
    <p:titleStyle>
      <a:lvl1pPr algn="l" rtl="0" eaLnBrk="1" fontAlgn="base" hangingPunct="1">
        <a:lnSpc>
          <a:spcPts val="42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42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ts val="42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ts val="42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ts val="42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lnSpc>
          <a:spcPts val="42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ts val="42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ts val="42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ts val="42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lnSpc>
          <a:spcPts val="2600"/>
        </a:lnSpc>
        <a:spcBef>
          <a:spcPts val="1200"/>
        </a:spcBef>
        <a:spcAft>
          <a:spcPct val="0"/>
        </a:spcAft>
        <a:buClr>
          <a:schemeClr val="accent1"/>
        </a:buClr>
        <a:buSzPct val="70000"/>
        <a:buFont typeface="Arial" charset="0"/>
        <a:buChar char="■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80000"/>
        <a:buFont typeface="Arial" charset="0"/>
        <a:buChar char="■"/>
        <a:defRPr sz="2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90000"/>
        <a:buFont typeface="Arial" charset="0"/>
        <a:buChar char="–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000" name="Rectangle 8"/>
          <p:cNvSpPr>
            <a:spLocks noGrp="1" noChangeArrowheads="1"/>
          </p:cNvSpPr>
          <p:nvPr>
            <p:ph type="title"/>
          </p:nvPr>
        </p:nvSpPr>
        <p:spPr>
          <a:xfrm>
            <a:off x="719138" y="1609725"/>
            <a:ext cx="7762875" cy="3143250"/>
          </a:xfrm>
        </p:spPr>
        <p:txBody>
          <a:bodyPr anchor="t"/>
          <a:lstStyle/>
          <a:p>
            <a:pPr algn="ctr"/>
            <a:r>
              <a:rPr lang="cs-CZ" dirty="0" smtClean="0">
                <a:solidFill>
                  <a:srgbClr val="565656"/>
                </a:solidFill>
                <a:cs typeface="Arial" charset="0"/>
              </a:rPr>
              <a:t/>
            </a:r>
            <a:br>
              <a:rPr lang="cs-CZ" dirty="0" smtClean="0">
                <a:solidFill>
                  <a:srgbClr val="565656"/>
                </a:solidFill>
                <a:cs typeface="Arial" charset="0"/>
              </a:rPr>
            </a:br>
            <a:endParaRPr lang="cs-CZ" sz="2800" b="0" dirty="0">
              <a:solidFill>
                <a:schemeClr val="tx1"/>
              </a:solidFill>
            </a:endParaRPr>
          </a:p>
        </p:txBody>
      </p:sp>
      <p:pic>
        <p:nvPicPr>
          <p:cNvPr id="341002" name="Picture 10" descr="linet_mal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836712"/>
            <a:ext cx="1190625" cy="35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1003" name="Picture 11" descr="wib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871637"/>
            <a:ext cx="1181100" cy="31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1004" name="Picture 12" descr="linet_group_0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8345" y="6021288"/>
            <a:ext cx="3125788" cy="30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el 1"/>
          <p:cNvSpPr txBox="1">
            <a:spLocks/>
          </p:cNvSpPr>
          <p:nvPr/>
        </p:nvSpPr>
        <p:spPr bwMode="auto">
          <a:xfrm>
            <a:off x="798240" y="2060848"/>
            <a:ext cx="7950224" cy="2692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ts val="42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ts val="42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ts val="42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ts val="42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ts val="42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ts val="42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ts val="42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ts val="42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ts val="42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cs-CZ" sz="2800" dirty="0" smtClean="0"/>
              <a:t>LINET Group na Mexickém trhu</a:t>
            </a:r>
          </a:p>
          <a:p>
            <a:pPr algn="ctr"/>
            <a:endParaRPr lang="cs-CZ" sz="2800" dirty="0" smtClean="0"/>
          </a:p>
          <a:p>
            <a:pPr algn="ctr"/>
            <a:r>
              <a:rPr lang="cs-CZ" sz="2400" b="0" dirty="0" smtClean="0"/>
              <a:t> Jana </a:t>
            </a:r>
            <a:r>
              <a:rPr lang="cs-CZ" sz="2400" b="0" dirty="0" err="1" smtClean="0"/>
              <a:t>Svrčková</a:t>
            </a:r>
            <a:r>
              <a:rPr lang="cs-CZ" sz="2400" b="0" dirty="0" smtClean="0"/>
              <a:t>                         31.3.2016  </a:t>
            </a:r>
            <a:endParaRPr lang="cs-CZ" sz="2400" b="0" dirty="0"/>
          </a:p>
        </p:txBody>
      </p:sp>
    </p:spTree>
    <p:extLst>
      <p:ext uri="{BB962C8B-B14F-4D97-AF65-F5344CB8AC3E}">
        <p14:creationId xmlns:p14="http://schemas.microsoft.com/office/powerpoint/2010/main" val="3218773394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Aktivity: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/>
              <a:t>Sponzoring </a:t>
            </a:r>
            <a:r>
              <a:rPr lang="cs-CZ" dirty="0" err="1" smtClean="0"/>
              <a:t>paraolympioniků</a:t>
            </a:r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 smtClean="0"/>
              <a:t>Zdravotnické kongresy, veletrhy, klinická školení</a:t>
            </a:r>
          </a:p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834" y="3487534"/>
            <a:ext cx="3559554" cy="2324304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487534"/>
            <a:ext cx="3459112" cy="2324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224222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cs-CZ" dirty="0" smtClean="0"/>
          </a:p>
          <a:p>
            <a:pPr algn="ctr"/>
            <a:endParaRPr lang="cs-CZ" dirty="0"/>
          </a:p>
          <a:p>
            <a:pPr marL="0" indent="0" algn="ctr">
              <a:buNone/>
            </a:pPr>
            <a:endParaRPr lang="cs-CZ" dirty="0" smtClean="0"/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r>
              <a:rPr lang="cs-CZ" dirty="0" smtClean="0"/>
              <a:t>Děkuji Vám za pozornost.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34366684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LINET Group ve zkratce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97393" y="2028825"/>
            <a:ext cx="3167740" cy="3783013"/>
          </a:xfrm>
          <a:prstGeom prst="rect">
            <a:avLst/>
          </a:prstGeom>
        </p:spPr>
      </p:pic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355976" y="2028825"/>
            <a:ext cx="4320480" cy="3783013"/>
          </a:xfrm>
        </p:spPr>
        <p:txBody>
          <a:bodyPr/>
          <a:lstStyle/>
          <a:p>
            <a:pPr lvl="0">
              <a:buClr>
                <a:srgbClr val="EE1111"/>
              </a:buClr>
            </a:pPr>
            <a:r>
              <a:rPr lang="cs-CZ" sz="2000" dirty="0">
                <a:solidFill>
                  <a:srgbClr val="565656"/>
                </a:solidFill>
              </a:rPr>
              <a:t>1991 </a:t>
            </a:r>
            <a:r>
              <a:rPr lang="cs-CZ" sz="2000" dirty="0" smtClean="0">
                <a:solidFill>
                  <a:srgbClr val="565656"/>
                </a:solidFill>
              </a:rPr>
              <a:t> </a:t>
            </a:r>
            <a:r>
              <a:rPr lang="cs-CZ" sz="2000" dirty="0">
                <a:solidFill>
                  <a:srgbClr val="565656"/>
                </a:solidFill>
              </a:rPr>
              <a:t>založena firma </a:t>
            </a:r>
            <a:r>
              <a:rPr lang="cs-CZ" sz="2000" dirty="0" smtClean="0">
                <a:solidFill>
                  <a:srgbClr val="565656"/>
                </a:solidFill>
              </a:rPr>
              <a:t>LINET</a:t>
            </a:r>
            <a:endParaRPr lang="cs-CZ" sz="2000" dirty="0">
              <a:solidFill>
                <a:srgbClr val="565656"/>
              </a:solidFill>
            </a:endParaRPr>
          </a:p>
          <a:p>
            <a:pPr lvl="0">
              <a:buClr>
                <a:srgbClr val="EE1111"/>
              </a:buClr>
            </a:pPr>
            <a:r>
              <a:rPr lang="cs-CZ" sz="2000" dirty="0" smtClean="0">
                <a:solidFill>
                  <a:srgbClr val="565656"/>
                </a:solidFill>
              </a:rPr>
              <a:t>2007  vznik prvních dceřiných	  společnosti v Evropě </a:t>
            </a:r>
          </a:p>
          <a:p>
            <a:pPr lvl="0">
              <a:buClr>
                <a:srgbClr val="EE1111"/>
              </a:buClr>
            </a:pPr>
            <a:r>
              <a:rPr lang="cs-CZ" sz="2000" dirty="0" smtClean="0">
                <a:solidFill>
                  <a:srgbClr val="565656"/>
                </a:solidFill>
              </a:rPr>
              <a:t>2009  založena dceřiná společnost    	  LINET </a:t>
            </a:r>
            <a:r>
              <a:rPr lang="cs-CZ" sz="2000" dirty="0" err="1" smtClean="0">
                <a:solidFill>
                  <a:srgbClr val="565656"/>
                </a:solidFill>
              </a:rPr>
              <a:t>Americas</a:t>
            </a:r>
            <a:r>
              <a:rPr lang="cs-CZ" sz="2000" dirty="0" smtClean="0">
                <a:solidFill>
                  <a:srgbClr val="565656"/>
                </a:solidFill>
              </a:rPr>
              <a:t> </a:t>
            </a:r>
            <a:endParaRPr lang="cs-CZ" sz="2000" dirty="0">
              <a:solidFill>
                <a:srgbClr val="565656"/>
              </a:solidFill>
            </a:endParaRPr>
          </a:p>
          <a:p>
            <a:pPr lvl="0">
              <a:buClr>
                <a:srgbClr val="EE1111"/>
              </a:buClr>
            </a:pPr>
            <a:r>
              <a:rPr lang="cs-CZ" sz="2000" dirty="0" smtClean="0">
                <a:solidFill>
                  <a:srgbClr val="565656"/>
                </a:solidFill>
              </a:rPr>
              <a:t>2010  vstup </a:t>
            </a:r>
            <a:r>
              <a:rPr lang="cs-CZ" sz="2000" dirty="0">
                <a:solidFill>
                  <a:srgbClr val="565656"/>
                </a:solidFill>
              </a:rPr>
              <a:t>na Mexický </a:t>
            </a:r>
            <a:r>
              <a:rPr lang="cs-CZ" sz="2000" dirty="0" smtClean="0">
                <a:solidFill>
                  <a:srgbClr val="565656"/>
                </a:solidFill>
              </a:rPr>
              <a:t>trh</a:t>
            </a:r>
          </a:p>
          <a:p>
            <a:pPr lvl="0">
              <a:buClr>
                <a:srgbClr val="EE1111"/>
              </a:buClr>
            </a:pPr>
            <a:r>
              <a:rPr lang="cs-CZ" sz="2000" dirty="0" smtClean="0">
                <a:solidFill>
                  <a:srgbClr val="565656"/>
                </a:solidFill>
              </a:rPr>
              <a:t>2012  vznik LINET Group </a:t>
            </a:r>
          </a:p>
          <a:p>
            <a:pPr lvl="0">
              <a:buClr>
                <a:srgbClr val="EE1111"/>
              </a:buClr>
            </a:pPr>
            <a:r>
              <a:rPr lang="cs-CZ" sz="2000" dirty="0" smtClean="0">
                <a:solidFill>
                  <a:srgbClr val="565656"/>
                </a:solidFill>
              </a:rPr>
              <a:t>2014  založen HUB </a:t>
            </a:r>
            <a:r>
              <a:rPr lang="cs-CZ" sz="2000" dirty="0" err="1" smtClean="0">
                <a:solidFill>
                  <a:srgbClr val="565656"/>
                </a:solidFill>
              </a:rPr>
              <a:t>WiBo</a:t>
            </a:r>
            <a:r>
              <a:rPr lang="cs-CZ" sz="2000" dirty="0" smtClean="0">
                <a:solidFill>
                  <a:srgbClr val="565656"/>
                </a:solidFill>
              </a:rPr>
              <a:t> </a:t>
            </a:r>
            <a:r>
              <a:rPr lang="cs-CZ" sz="2000" dirty="0" err="1">
                <a:solidFill>
                  <a:srgbClr val="565656"/>
                </a:solidFill>
              </a:rPr>
              <a:t>Mexico</a:t>
            </a:r>
            <a:endParaRPr lang="cs-CZ" sz="2000" dirty="0">
              <a:solidFill>
                <a:srgbClr val="565656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8625455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Základní informace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719138" y="1916833"/>
            <a:ext cx="7813302" cy="3895006"/>
          </a:xfrm>
        </p:spPr>
        <p:txBody>
          <a:bodyPr/>
          <a:lstStyle/>
          <a:p>
            <a:r>
              <a:rPr lang="cs-CZ" sz="2000" dirty="0" smtClean="0"/>
              <a:t>LINET Group je největší evropský výrobce zdravotnických a pečovatelských lůžek. </a:t>
            </a:r>
          </a:p>
          <a:p>
            <a:r>
              <a:rPr lang="cs-CZ" sz="2000" dirty="0" smtClean="0"/>
              <a:t>Patří mezi TOP 3 nejvýznamnější výrobce na světě.</a:t>
            </a:r>
          </a:p>
          <a:p>
            <a:r>
              <a:rPr lang="cs-CZ" sz="2000" dirty="0" smtClean="0"/>
              <a:t>Aktuální roční </a:t>
            </a:r>
            <a:r>
              <a:rPr lang="cs-CZ" sz="2000" dirty="0"/>
              <a:t>produkce se pohybuje okolo 80 000 </a:t>
            </a:r>
            <a:r>
              <a:rPr lang="cs-CZ" sz="2000" dirty="0" smtClean="0"/>
              <a:t>lůžek </a:t>
            </a:r>
          </a:p>
          <a:p>
            <a:r>
              <a:rPr lang="cs-CZ" sz="2000" dirty="0" smtClean="0"/>
              <a:t>V roce 2015 LINET Group zaměstnává cca. 1200 lidí v 15 zemích, z toho cca. 900 zaměstnanců je v ČR</a:t>
            </a:r>
          </a:p>
          <a:p>
            <a:r>
              <a:rPr lang="cs-CZ" sz="2000" dirty="0" smtClean="0"/>
              <a:t>Meziroční růst firmy překračuje 20%</a:t>
            </a:r>
          </a:p>
          <a:p>
            <a:r>
              <a:rPr lang="cs-CZ" sz="2000" dirty="0" smtClean="0"/>
              <a:t>Plánovaný vstup na nové trhy – Čína, Arabské Emiráty</a:t>
            </a: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893123571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Produktové portfolio LINET Group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b="1" dirty="0" smtClean="0"/>
              <a:t>LINET </a:t>
            </a:r>
          </a:p>
          <a:p>
            <a:r>
              <a:rPr lang="cs-CZ" sz="2400" dirty="0" smtClean="0"/>
              <a:t>výroba v ČR</a:t>
            </a:r>
          </a:p>
          <a:p>
            <a:r>
              <a:rPr lang="cs-CZ" sz="2400" dirty="0" smtClean="0"/>
              <a:t>zdravotnická lůžka</a:t>
            </a:r>
            <a:endParaRPr lang="cs-CZ" sz="24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b="1" dirty="0" err="1" smtClean="0"/>
              <a:t>WiBo</a:t>
            </a:r>
            <a:endParaRPr lang="cs-CZ" b="1" dirty="0" smtClean="0"/>
          </a:p>
          <a:p>
            <a:r>
              <a:rPr lang="cs-CZ" sz="2400" dirty="0"/>
              <a:t>v</a:t>
            </a:r>
            <a:r>
              <a:rPr lang="cs-CZ" sz="2400" dirty="0" smtClean="0"/>
              <a:t>ýroba v SRN</a:t>
            </a:r>
          </a:p>
          <a:p>
            <a:r>
              <a:rPr lang="cs-CZ" sz="2400" dirty="0" smtClean="0"/>
              <a:t>pečovatelská lůžka</a:t>
            </a:r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0520" y="3476487"/>
            <a:ext cx="4114094" cy="2032454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600" y="3476487"/>
            <a:ext cx="4114094" cy="2032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677503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Aktuální mapa dceřiných společností LINET Group</a:t>
            </a:r>
            <a:endParaRPr lang="cs-CZ" dirty="0"/>
          </a:p>
        </p:txBody>
      </p:sp>
      <p:pic>
        <p:nvPicPr>
          <p:cNvPr id="16" name="Zástupný symbol pro obsah 1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99628" y="2028823"/>
            <a:ext cx="6172572" cy="3783013"/>
          </a:xfrm>
          <a:prstGeom prst="rect">
            <a:avLst/>
          </a:prstGeom>
        </p:spPr>
      </p:pic>
      <p:sp>
        <p:nvSpPr>
          <p:cNvPr id="18" name="Zástupný symbol pro obsah 17"/>
          <p:cNvSpPr>
            <a:spLocks noGrp="1"/>
          </p:cNvSpPr>
          <p:nvPr>
            <p:ph sz="half" idx="2"/>
          </p:nvPr>
        </p:nvSpPr>
        <p:spPr>
          <a:xfrm>
            <a:off x="6516216" y="1916832"/>
            <a:ext cx="2372122" cy="3895006"/>
          </a:xfrm>
        </p:spPr>
        <p:txBody>
          <a:bodyPr/>
          <a:lstStyle/>
          <a:p>
            <a:pPr lvl="1"/>
            <a:endParaRPr lang="cs-CZ" sz="1200" dirty="0" smtClean="0"/>
          </a:p>
          <a:p>
            <a:pPr lvl="1"/>
            <a:r>
              <a:rPr lang="cs-CZ" sz="1400" dirty="0" smtClean="0"/>
              <a:t>Czech Republic.</a:t>
            </a:r>
          </a:p>
          <a:p>
            <a:pPr lvl="1"/>
            <a:r>
              <a:rPr lang="cs-CZ" sz="1400" dirty="0" err="1" smtClean="0"/>
              <a:t>Germany</a:t>
            </a:r>
            <a:endParaRPr lang="cs-CZ" sz="1400" dirty="0" smtClean="0"/>
          </a:p>
          <a:p>
            <a:pPr lvl="1"/>
            <a:r>
              <a:rPr lang="cs-CZ" sz="1400" dirty="0" smtClean="0"/>
              <a:t>France</a:t>
            </a:r>
          </a:p>
          <a:p>
            <a:pPr lvl="1"/>
            <a:r>
              <a:rPr lang="cs-CZ" sz="1400" dirty="0" smtClean="0"/>
              <a:t>UK</a:t>
            </a:r>
          </a:p>
          <a:p>
            <a:pPr lvl="1"/>
            <a:r>
              <a:rPr lang="cs-CZ" sz="1400" dirty="0" smtClean="0"/>
              <a:t>Italy</a:t>
            </a:r>
          </a:p>
          <a:p>
            <a:pPr lvl="1"/>
            <a:r>
              <a:rPr lang="cs-CZ" sz="1400" dirty="0" err="1" smtClean="0"/>
              <a:t>Spain</a:t>
            </a:r>
            <a:endParaRPr lang="cs-CZ" sz="1400" dirty="0" smtClean="0"/>
          </a:p>
          <a:p>
            <a:pPr lvl="1"/>
            <a:r>
              <a:rPr lang="cs-CZ" sz="1400" dirty="0" err="1" smtClean="0"/>
              <a:t>Sweden</a:t>
            </a:r>
            <a:endParaRPr lang="cs-CZ" sz="1400" dirty="0" smtClean="0"/>
          </a:p>
          <a:p>
            <a:pPr lvl="1"/>
            <a:r>
              <a:rPr lang="cs-CZ" sz="1400" dirty="0" err="1" smtClean="0"/>
              <a:t>Belgium</a:t>
            </a:r>
            <a:endParaRPr lang="cs-CZ" sz="1400" dirty="0" smtClean="0"/>
          </a:p>
          <a:p>
            <a:pPr lvl="1"/>
            <a:r>
              <a:rPr lang="cs-CZ" sz="1400" dirty="0" err="1" smtClean="0"/>
              <a:t>Neederland</a:t>
            </a:r>
            <a:endParaRPr lang="cs-CZ" sz="1400" dirty="0" smtClean="0"/>
          </a:p>
          <a:p>
            <a:pPr lvl="1"/>
            <a:r>
              <a:rPr lang="cs-CZ" sz="1400" dirty="0" smtClean="0"/>
              <a:t>USA</a:t>
            </a:r>
          </a:p>
          <a:p>
            <a:pPr lvl="1"/>
            <a:r>
              <a:rPr lang="cs-CZ" sz="1400" dirty="0" err="1" smtClean="0"/>
              <a:t>Mexico</a:t>
            </a:r>
            <a:endParaRPr lang="cs-CZ" sz="1400" dirty="0" smtClean="0"/>
          </a:p>
          <a:p>
            <a:pPr lvl="1"/>
            <a:r>
              <a:rPr lang="cs-CZ" sz="1400" dirty="0" err="1" smtClean="0"/>
              <a:t>Brasil</a:t>
            </a:r>
            <a:endParaRPr lang="cs-CZ" sz="1400" dirty="0" smtClean="0"/>
          </a:p>
          <a:p>
            <a:pPr lvl="1"/>
            <a:r>
              <a:rPr lang="cs-CZ" sz="1400" dirty="0" err="1" smtClean="0"/>
              <a:t>Russia</a:t>
            </a:r>
            <a:endParaRPr lang="cs-CZ" sz="1400" dirty="0" smtClean="0"/>
          </a:p>
          <a:p>
            <a:pPr lvl="1"/>
            <a:r>
              <a:rPr lang="cs-CZ" sz="1400" dirty="0" err="1" smtClean="0"/>
              <a:t>China</a:t>
            </a:r>
            <a:endParaRPr lang="cs-CZ" sz="1400" dirty="0" smtClean="0"/>
          </a:p>
          <a:p>
            <a:pPr lvl="1"/>
            <a:r>
              <a:rPr lang="cs-CZ" sz="1400" dirty="0" smtClean="0"/>
              <a:t>Indonésie</a:t>
            </a:r>
          </a:p>
          <a:p>
            <a:pPr lvl="1"/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3601332242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87624" y="188640"/>
            <a:ext cx="7326809" cy="1187450"/>
          </a:xfrm>
        </p:spPr>
        <p:txBody>
          <a:bodyPr/>
          <a:lstStyle/>
          <a:p>
            <a:r>
              <a:rPr lang="cs-CZ" dirty="0" smtClean="0"/>
              <a:t>LINET Group v Mexiku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899592" y="2028825"/>
            <a:ext cx="7344816" cy="3783013"/>
          </a:xfrm>
        </p:spPr>
        <p:txBody>
          <a:bodyPr/>
          <a:lstStyle/>
          <a:p>
            <a:r>
              <a:rPr lang="cs-CZ" dirty="0" smtClean="0"/>
              <a:t>2009/10 - Vstup na mexický trh na distribuční        bázi </a:t>
            </a:r>
          </a:p>
          <a:p>
            <a:r>
              <a:rPr lang="cs-CZ" dirty="0" smtClean="0"/>
              <a:t>2012/13 - Problémy s distributorem, do současnosti běží soudní spor a vymáhání pohledávek</a:t>
            </a:r>
          </a:p>
          <a:p>
            <a:r>
              <a:rPr lang="cs-CZ" dirty="0" smtClean="0"/>
              <a:t>2014 - Vznik HUB </a:t>
            </a:r>
            <a:r>
              <a:rPr lang="cs-CZ" dirty="0" err="1" smtClean="0"/>
              <a:t>WiBo</a:t>
            </a:r>
            <a:r>
              <a:rPr lang="cs-CZ" dirty="0" smtClean="0"/>
              <a:t> </a:t>
            </a:r>
            <a:r>
              <a:rPr lang="cs-CZ" dirty="0" err="1" smtClean="0"/>
              <a:t>Mexico</a:t>
            </a:r>
            <a:r>
              <a:rPr lang="cs-CZ" dirty="0" smtClean="0"/>
              <a:t> (4 zaměstnanci)</a:t>
            </a:r>
          </a:p>
          <a:p>
            <a:r>
              <a:rPr lang="cs-CZ" dirty="0" smtClean="0"/>
              <a:t>2014/15 – Příprava týmu, školení, vstup firmy na trh, marketingová podpora (přímý prodej, partneři) </a:t>
            </a:r>
          </a:p>
          <a:p>
            <a:r>
              <a:rPr lang="cs-CZ" dirty="0" smtClean="0"/>
              <a:t>2015/16 – tržby přesahují 3Mio EUR, firma pokryje vlastní náklady, EBITDA v černých číslech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7566" y="1945156"/>
            <a:ext cx="609653" cy="609653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8421" y="2712387"/>
            <a:ext cx="627942" cy="634039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138" y="1945156"/>
            <a:ext cx="640135" cy="640135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138" y="2669177"/>
            <a:ext cx="658425" cy="664522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8728" y="3491487"/>
            <a:ext cx="646232" cy="640135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7022" y="4289411"/>
            <a:ext cx="640135" cy="640135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7022" y="5116834"/>
            <a:ext cx="695004" cy="695004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25000" y="3540259"/>
            <a:ext cx="591363" cy="591363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97566" y="4314666"/>
            <a:ext cx="688908" cy="682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925856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Specifika trhu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WiBo</a:t>
            </a:r>
            <a:r>
              <a:rPr lang="cs-CZ" dirty="0" smtClean="0"/>
              <a:t> </a:t>
            </a:r>
            <a:r>
              <a:rPr lang="cs-CZ" dirty="0" err="1" smtClean="0"/>
              <a:t>Mex</a:t>
            </a:r>
            <a:r>
              <a:rPr lang="cs-CZ" dirty="0" smtClean="0"/>
              <a:t> působí v Mexiku, zemích Střední Ameriky, Portoriku a Kolumbii – země s nestabilní politickou a ekonomickou situací</a:t>
            </a:r>
          </a:p>
          <a:p>
            <a:r>
              <a:rPr lang="cs-CZ" dirty="0" smtClean="0"/>
              <a:t>Potřeba velmi dobré znalosti specifik každého trhu (lokální konkurence, specifika státních tendrů, kontakty v soukromých institucích, homologační procesy, atd.) </a:t>
            </a:r>
          </a:p>
          <a:p>
            <a:r>
              <a:rPr lang="cs-CZ" dirty="0" smtClean="0"/>
              <a:t>Silný vliv USA (</a:t>
            </a:r>
            <a:r>
              <a:rPr lang="cs-CZ" dirty="0" err="1" smtClean="0"/>
              <a:t>HillRom</a:t>
            </a:r>
            <a:r>
              <a:rPr lang="cs-CZ" dirty="0" smtClean="0"/>
              <a:t> síla amerického </a:t>
            </a:r>
            <a:r>
              <a:rPr lang="cs-CZ" dirty="0" err="1" smtClean="0"/>
              <a:t>brandu</a:t>
            </a:r>
            <a:r>
              <a:rPr lang="cs-CZ" dirty="0" smtClean="0"/>
              <a:t>)</a:t>
            </a:r>
          </a:p>
          <a:p>
            <a:r>
              <a:rPr lang="cs-CZ" dirty="0" smtClean="0"/>
              <a:t>Dodací lhůty do zámoří, homologace 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2203218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Plán obratu </a:t>
            </a:r>
            <a:r>
              <a:rPr lang="cs-CZ" dirty="0" err="1" smtClean="0"/>
              <a:t>WiBo</a:t>
            </a:r>
            <a:r>
              <a:rPr lang="cs-CZ" dirty="0" smtClean="0"/>
              <a:t> </a:t>
            </a:r>
            <a:r>
              <a:rPr lang="cs-CZ" dirty="0" err="1" smtClean="0"/>
              <a:t>Mex</a:t>
            </a:r>
            <a:r>
              <a:rPr lang="cs-CZ" dirty="0" smtClean="0"/>
              <a:t> 2014-2020</a:t>
            </a:r>
            <a:endParaRPr lang="cs-CZ" dirty="0"/>
          </a:p>
        </p:txBody>
      </p:sp>
      <p:graphicFrame>
        <p:nvGraphicFramePr>
          <p:cNvPr id="8" name="Zástupný symbol pro obsah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1958284"/>
              </p:ext>
            </p:extLst>
          </p:nvPr>
        </p:nvGraphicFramePr>
        <p:xfrm>
          <a:off x="719138" y="2028825"/>
          <a:ext cx="7200900" cy="3783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30997094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Největší úspěchy </a:t>
            </a:r>
            <a:r>
              <a:rPr lang="cs-CZ" dirty="0" err="1" smtClean="0"/>
              <a:t>WiBo</a:t>
            </a:r>
            <a:r>
              <a:rPr lang="cs-CZ" dirty="0" smtClean="0"/>
              <a:t> </a:t>
            </a:r>
            <a:r>
              <a:rPr lang="cs-CZ" dirty="0" err="1" smtClean="0"/>
              <a:t>Mex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err="1" smtClean="0"/>
              <a:t>Hospital</a:t>
            </a:r>
            <a:r>
              <a:rPr lang="cs-CZ" dirty="0" smtClean="0"/>
              <a:t> </a:t>
            </a:r>
            <a:r>
              <a:rPr lang="cs-CZ" dirty="0" err="1" smtClean="0"/>
              <a:t>Central</a:t>
            </a:r>
            <a:r>
              <a:rPr lang="cs-CZ" dirty="0" smtClean="0"/>
              <a:t> </a:t>
            </a:r>
            <a:r>
              <a:rPr lang="cs-CZ" dirty="0" err="1" smtClean="0"/>
              <a:t>militar</a:t>
            </a:r>
            <a:r>
              <a:rPr lang="cs-CZ" dirty="0" smtClean="0"/>
              <a:t> CD </a:t>
            </a:r>
            <a:r>
              <a:rPr lang="cs-CZ" dirty="0" err="1" smtClean="0"/>
              <a:t>Mexico</a:t>
            </a:r>
            <a:endParaRPr lang="cs-CZ" dirty="0" smtClean="0"/>
          </a:p>
          <a:p>
            <a:r>
              <a:rPr lang="cs-CZ" dirty="0" smtClean="0"/>
              <a:t>225 lůžek</a:t>
            </a:r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 err="1" smtClean="0"/>
              <a:t>Hospital</a:t>
            </a:r>
            <a:r>
              <a:rPr lang="cs-CZ" dirty="0" smtClean="0"/>
              <a:t> </a:t>
            </a:r>
            <a:r>
              <a:rPr lang="cs-CZ" dirty="0" err="1" smtClean="0"/>
              <a:t>Juarez</a:t>
            </a:r>
            <a:r>
              <a:rPr lang="cs-CZ" dirty="0" smtClean="0"/>
              <a:t> CD </a:t>
            </a:r>
            <a:r>
              <a:rPr lang="cs-CZ" dirty="0" err="1" smtClean="0"/>
              <a:t>Mexico</a:t>
            </a:r>
            <a:r>
              <a:rPr lang="cs-CZ" dirty="0" smtClean="0"/>
              <a:t>, </a:t>
            </a:r>
          </a:p>
          <a:p>
            <a:r>
              <a:rPr lang="cs-CZ" dirty="0" smtClean="0"/>
              <a:t>274 lůžek</a:t>
            </a:r>
          </a:p>
          <a:p>
            <a:endParaRPr lang="cs-CZ" dirty="0" smtClean="0"/>
          </a:p>
          <a:p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806" y="3501008"/>
            <a:ext cx="2962913" cy="2231329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4554" y="3501008"/>
            <a:ext cx="3127519" cy="2188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085410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12_template_01">
  <a:themeElements>
    <a:clrScheme name="Lnet_2005_var01 1">
      <a:dk1>
        <a:srgbClr val="565656"/>
      </a:dk1>
      <a:lt1>
        <a:srgbClr val="FFFFFF"/>
      </a:lt1>
      <a:dk2>
        <a:srgbClr val="565656"/>
      </a:dk2>
      <a:lt2>
        <a:srgbClr val="808080"/>
      </a:lt2>
      <a:accent1>
        <a:srgbClr val="EE1111"/>
      </a:accent1>
      <a:accent2>
        <a:srgbClr val="EE7E14"/>
      </a:accent2>
      <a:accent3>
        <a:srgbClr val="FFFFFF"/>
      </a:accent3>
      <a:accent4>
        <a:srgbClr val="484848"/>
      </a:accent4>
      <a:accent5>
        <a:srgbClr val="F5AAAA"/>
      </a:accent5>
      <a:accent6>
        <a:srgbClr val="D87211"/>
      </a:accent6>
      <a:hlink>
        <a:srgbClr val="3CA6D3"/>
      </a:hlink>
      <a:folHlink>
        <a:srgbClr val="BABABA"/>
      </a:folHlink>
    </a:clrScheme>
    <a:fontScheme name="Lnet_2005_var0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1"/>
          </a:buClr>
          <a:buSzPct val="80000"/>
          <a:buFont typeface="Arial" charset="0"/>
          <a:buChar char="■"/>
          <a:tabLst/>
          <a:defRPr kumimoji="0" lang="cs-CZ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1"/>
          </a:buClr>
          <a:buSzPct val="80000"/>
          <a:buFont typeface="Arial" charset="0"/>
          <a:buChar char="■"/>
          <a:tabLst/>
          <a:defRPr kumimoji="0" lang="cs-CZ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net_2005_var01 1">
        <a:dk1>
          <a:srgbClr val="565656"/>
        </a:dk1>
        <a:lt1>
          <a:srgbClr val="FFFFFF"/>
        </a:lt1>
        <a:dk2>
          <a:srgbClr val="565656"/>
        </a:dk2>
        <a:lt2>
          <a:srgbClr val="808080"/>
        </a:lt2>
        <a:accent1>
          <a:srgbClr val="EE1111"/>
        </a:accent1>
        <a:accent2>
          <a:srgbClr val="EE7E14"/>
        </a:accent2>
        <a:accent3>
          <a:srgbClr val="FFFFFF"/>
        </a:accent3>
        <a:accent4>
          <a:srgbClr val="484848"/>
        </a:accent4>
        <a:accent5>
          <a:srgbClr val="F5AAAA"/>
        </a:accent5>
        <a:accent6>
          <a:srgbClr val="D87211"/>
        </a:accent6>
        <a:hlink>
          <a:srgbClr val="3CA6D3"/>
        </a:hlink>
        <a:folHlink>
          <a:srgbClr val="BABAB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843</TotalTime>
  <Words>313</Words>
  <Application>Microsoft Office PowerPoint</Application>
  <PresentationFormat>Předvádění na obrazovce (4:3)</PresentationFormat>
  <Paragraphs>71</Paragraphs>
  <Slides>11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2" baseType="lpstr">
      <vt:lpstr>2012_template_01</vt:lpstr>
      <vt:lpstr> </vt:lpstr>
      <vt:lpstr>LINET Group ve zkratce</vt:lpstr>
      <vt:lpstr>Základní informace</vt:lpstr>
      <vt:lpstr>Produktové portfolio LINET Group</vt:lpstr>
      <vt:lpstr>Aktuální mapa dceřiných společností LINET Group</vt:lpstr>
      <vt:lpstr>LINET Group v Mexiku</vt:lpstr>
      <vt:lpstr>Specifika trhu</vt:lpstr>
      <vt:lpstr>Plán obratu WiBo Mex 2014-2020</vt:lpstr>
      <vt:lpstr>Největší úspěchy WiBo Mex</vt:lpstr>
      <vt:lpstr>Aktivity:</vt:lpstr>
      <vt:lpstr>Prezentace aplikace PowerPoint</vt:lpstr>
    </vt:vector>
  </TitlesOfParts>
  <Company>Linet spol. s r.o.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Kocalova Jitka</dc:creator>
  <cp:lastModifiedBy>PK</cp:lastModifiedBy>
  <cp:revision>42</cp:revision>
  <cp:lastPrinted>2011-09-26T12:54:53Z</cp:lastPrinted>
  <dcterms:created xsi:type="dcterms:W3CDTF">2012-11-06T09:02:06Z</dcterms:created>
  <dcterms:modified xsi:type="dcterms:W3CDTF">2016-03-29T15:40:54Z</dcterms:modified>
</cp:coreProperties>
</file>