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59" r:id="rId3"/>
    <p:sldId id="264" r:id="rId4"/>
    <p:sldId id="268" r:id="rId5"/>
    <p:sldId id="300" r:id="rId6"/>
    <p:sldId id="271" r:id="rId7"/>
    <p:sldId id="278" r:id="rId8"/>
    <p:sldId id="272" r:id="rId9"/>
    <p:sldId id="273" r:id="rId10"/>
    <p:sldId id="297" r:id="rId11"/>
    <p:sldId id="284" r:id="rId12"/>
    <p:sldId id="301" r:id="rId13"/>
    <p:sldId id="302" r:id="rId14"/>
    <p:sldId id="285" r:id="rId15"/>
    <p:sldId id="295" r:id="rId16"/>
  </p:sldIdLst>
  <p:sldSz cx="14401800" cy="8280400"/>
  <p:notesSz cx="6858000" cy="9144000"/>
  <p:defaultTextStyle>
    <a:defPPr>
      <a:defRPr lang="cs-CZ"/>
    </a:defPPr>
    <a:lvl1pPr marL="0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35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071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106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141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176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212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247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282" algn="l" defTabSz="12960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šablony - titulky" id="{243DDCEB-F9FA-4155-83D6-B42B4AB46645}">
          <p14:sldIdLst>
            <p14:sldId id="259"/>
          </p14:sldIdLst>
        </p14:section>
        <p14:section name="šablony - předělovky" id="{CB1B23F7-D292-415D-8BFC-45341898AC16}">
          <p14:sldIdLst>
            <p14:sldId id="264"/>
          </p14:sldIdLst>
        </p14:section>
        <p14:section name="šablony - stránky" id="{56172368-D64F-4BDD-8C9C-F7583A97F8A0}">
          <p14:sldIdLst>
            <p14:sldId id="268"/>
            <p14:sldId id="300"/>
            <p14:sldId id="271"/>
            <p14:sldId id="278"/>
            <p14:sldId id="272"/>
            <p14:sldId id="273"/>
            <p14:sldId id="297"/>
            <p14:sldId id="284"/>
            <p14:sldId id="301"/>
            <p14:sldId id="302"/>
            <p14:sldId id="285"/>
            <p14:sldId id="295"/>
          </p14:sldIdLst>
        </p14:section>
        <p14:section name="prezentace" id="{81DFF2CA-EDFF-405E-B083-1287A890544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9C8"/>
    <a:srgbClr val="084786"/>
    <a:srgbClr val="08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5" autoAdjust="0"/>
  </p:normalViewPr>
  <p:slideViewPr>
    <p:cSldViewPr>
      <p:cViewPr varScale="1">
        <p:scale>
          <a:sx n="66" d="100"/>
          <a:sy n="66" d="100"/>
        </p:scale>
        <p:origin x="-114" y="-528"/>
      </p:cViewPr>
      <p:guideLst>
        <p:guide orient="horz" pos="2608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Teritoriální rozdělení obchodu</a:t>
            </a:r>
            <a:r>
              <a:rPr lang="cs-CZ" baseline="0"/>
              <a:t> v roce 2015</a:t>
            </a:r>
          </a:p>
          <a:p>
            <a:pPr>
              <a:defRPr/>
            </a:pPr>
            <a:r>
              <a:rPr lang="cs-CZ" baseline="0"/>
              <a:t>Celkem 31,9 mld. Kč</a:t>
            </a:r>
            <a:endParaRPr lang="en-US"/>
          </a:p>
        </c:rich>
      </c:tx>
      <c:layout/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Objem vývozu do Ázerbájdžánu</a:t>
            </a:r>
            <a:r>
              <a:rPr lang="cs-CZ" baseline="0"/>
              <a:t> 2009 - 2015</a:t>
            </a:r>
            <a:endParaRPr lang="cs-CZ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473216"/>
        <c:axId val="110474752"/>
        <c:axId val="0"/>
      </c:bar3DChart>
      <c:catAx>
        <c:axId val="11047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10474752"/>
        <c:crosses val="autoZero"/>
        <c:auto val="1"/>
        <c:lblAlgn val="ctr"/>
        <c:lblOffset val="100"/>
        <c:noMultiLvlLbl val="0"/>
      </c:catAx>
      <c:valAx>
        <c:axId val="110474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 mld. Kč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04732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Vývoz do Turecka 2009-2015</a:t>
            </a:r>
            <a:endParaRPr lang="cs-CZ"/>
          </a:p>
          <a:p>
            <a:pPr>
              <a:defRPr/>
            </a:pPr>
            <a:r>
              <a:rPr lang="cs-CZ"/>
              <a:t>Celkem 38,8 mld. Kč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21382016"/>
        <c:axId val="121383552"/>
        <c:axId val="0"/>
      </c:bar3DChart>
      <c:catAx>
        <c:axId val="1213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1383552"/>
        <c:crosses val="autoZero"/>
        <c:auto val="1"/>
        <c:lblAlgn val="ctr"/>
        <c:lblOffset val="100"/>
        <c:noMultiLvlLbl val="0"/>
      </c:catAx>
      <c:valAx>
        <c:axId val="1213835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 mld. Kč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13820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1395456"/>
        <c:axId val="121413632"/>
      </c:barChart>
      <c:catAx>
        <c:axId val="1213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1413632"/>
        <c:crosses val="autoZero"/>
        <c:auto val="1"/>
        <c:lblAlgn val="ctr"/>
        <c:lblOffset val="100"/>
        <c:noMultiLvlLbl val="0"/>
      </c:catAx>
      <c:valAx>
        <c:axId val="12141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213954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0.05714</cdr:x>
      <cdr:y>0</cdr:y>
    </cdr:from>
    <cdr:to>
      <cdr:x>0.72857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" y="0"/>
          <a:ext cx="6768750" cy="583264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887F4-7860-42B5-B6DF-4046621B9113}" type="datetimeFigureOut">
              <a:rPr lang="cs-CZ" smtClean="0"/>
              <a:t>7.4.2016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685800"/>
            <a:ext cx="5962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6F98A-03FE-4A70-A050-F371A0B27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70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0135" y="2572292"/>
            <a:ext cx="12241530" cy="17749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270" y="4692227"/>
            <a:ext cx="10081260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441305" y="331600"/>
            <a:ext cx="3240405" cy="7065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090" y="331600"/>
            <a:ext cx="9481185" cy="7065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0135" y="2572292"/>
            <a:ext cx="12241530" cy="17749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270" y="4692227"/>
            <a:ext cx="10081260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4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2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3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8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77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1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43" y="5320925"/>
            <a:ext cx="12241530" cy="1644579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37643" y="3509587"/>
            <a:ext cx="12241530" cy="181133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3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90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20915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0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853507"/>
            <a:ext cx="63632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0090" y="2625960"/>
            <a:ext cx="63632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315915" y="1853507"/>
            <a:ext cx="63657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315915" y="2625960"/>
            <a:ext cx="63657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8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0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7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91" y="329682"/>
            <a:ext cx="4738093" cy="140306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0704" y="329683"/>
            <a:ext cx="8051006" cy="7067092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0091" y="1732751"/>
            <a:ext cx="4738093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7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2854" y="5796280"/>
            <a:ext cx="8641080" cy="68428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22854" y="739869"/>
            <a:ext cx="8641080" cy="4968240"/>
          </a:xfrm>
        </p:spPr>
        <p:txBody>
          <a:bodyPr/>
          <a:lstStyle>
            <a:lvl1pPr marL="0" indent="0">
              <a:buNone/>
              <a:defRPr sz="4500"/>
            </a:lvl1pPr>
            <a:lvl2pPr marL="648035" indent="0">
              <a:buNone/>
              <a:defRPr sz="4000"/>
            </a:lvl2pPr>
            <a:lvl3pPr marL="1296071" indent="0">
              <a:buNone/>
              <a:defRPr sz="3400"/>
            </a:lvl3pPr>
            <a:lvl4pPr marL="1944106" indent="0">
              <a:buNone/>
              <a:defRPr sz="2800"/>
            </a:lvl4pPr>
            <a:lvl5pPr marL="2592141" indent="0">
              <a:buNone/>
              <a:defRPr sz="2800"/>
            </a:lvl5pPr>
            <a:lvl6pPr marL="3240176" indent="0">
              <a:buNone/>
              <a:defRPr sz="2800"/>
            </a:lvl6pPr>
            <a:lvl7pPr marL="3888212" indent="0">
              <a:buNone/>
              <a:defRPr sz="2800"/>
            </a:lvl7pPr>
            <a:lvl8pPr marL="4536247" indent="0">
              <a:buNone/>
              <a:defRPr sz="2800"/>
            </a:lvl8pPr>
            <a:lvl9pPr marL="5184282" indent="0">
              <a:buNone/>
              <a:defRPr sz="28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22854" y="6480564"/>
            <a:ext cx="8641080" cy="971796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48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441305" y="331600"/>
            <a:ext cx="3240405" cy="7065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090" y="331600"/>
            <a:ext cx="9481185" cy="7065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6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643" y="5320925"/>
            <a:ext cx="12241530" cy="1644579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37643" y="3509587"/>
            <a:ext cx="12241530" cy="181133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3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7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90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20915" y="1932094"/>
            <a:ext cx="6360795" cy="54646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853507"/>
            <a:ext cx="63632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20090" y="2625960"/>
            <a:ext cx="63632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315915" y="1853507"/>
            <a:ext cx="6365796" cy="77245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8035" indent="0">
              <a:buNone/>
              <a:defRPr sz="2800" b="1"/>
            </a:lvl2pPr>
            <a:lvl3pPr marL="1296071" indent="0">
              <a:buNone/>
              <a:defRPr sz="2600" b="1"/>
            </a:lvl3pPr>
            <a:lvl4pPr marL="1944106" indent="0">
              <a:buNone/>
              <a:defRPr sz="2300" b="1"/>
            </a:lvl4pPr>
            <a:lvl5pPr marL="2592141" indent="0">
              <a:buNone/>
              <a:defRPr sz="2300" b="1"/>
            </a:lvl5pPr>
            <a:lvl6pPr marL="3240176" indent="0">
              <a:buNone/>
              <a:defRPr sz="2300" b="1"/>
            </a:lvl6pPr>
            <a:lvl7pPr marL="3888212" indent="0">
              <a:buNone/>
              <a:defRPr sz="2300" b="1"/>
            </a:lvl7pPr>
            <a:lvl8pPr marL="4536247" indent="0">
              <a:buNone/>
              <a:defRPr sz="2300" b="1"/>
            </a:lvl8pPr>
            <a:lvl9pPr marL="5184282" indent="0">
              <a:buNone/>
              <a:defRPr sz="23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315915" y="2625960"/>
            <a:ext cx="6365796" cy="477081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91" y="329682"/>
            <a:ext cx="4738093" cy="140306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0704" y="329683"/>
            <a:ext cx="8051006" cy="7067092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20091" y="1732751"/>
            <a:ext cx="4738093" cy="5664024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2854" y="5796280"/>
            <a:ext cx="8641080" cy="68428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22854" y="739869"/>
            <a:ext cx="8641080" cy="4968240"/>
          </a:xfrm>
        </p:spPr>
        <p:txBody>
          <a:bodyPr/>
          <a:lstStyle>
            <a:lvl1pPr marL="0" indent="0">
              <a:buNone/>
              <a:defRPr sz="4500"/>
            </a:lvl1pPr>
            <a:lvl2pPr marL="648035" indent="0">
              <a:buNone/>
              <a:defRPr sz="4000"/>
            </a:lvl2pPr>
            <a:lvl3pPr marL="1296071" indent="0">
              <a:buNone/>
              <a:defRPr sz="3400"/>
            </a:lvl3pPr>
            <a:lvl4pPr marL="1944106" indent="0">
              <a:buNone/>
              <a:defRPr sz="2800"/>
            </a:lvl4pPr>
            <a:lvl5pPr marL="2592141" indent="0">
              <a:buNone/>
              <a:defRPr sz="2800"/>
            </a:lvl5pPr>
            <a:lvl6pPr marL="3240176" indent="0">
              <a:buNone/>
              <a:defRPr sz="2800"/>
            </a:lvl6pPr>
            <a:lvl7pPr marL="3888212" indent="0">
              <a:buNone/>
              <a:defRPr sz="2800"/>
            </a:lvl7pPr>
            <a:lvl8pPr marL="4536247" indent="0">
              <a:buNone/>
              <a:defRPr sz="2800"/>
            </a:lvl8pPr>
            <a:lvl9pPr marL="5184282" indent="0">
              <a:buNone/>
              <a:defRPr sz="28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22854" y="6480564"/>
            <a:ext cx="8641080" cy="971796"/>
          </a:xfrm>
        </p:spPr>
        <p:txBody>
          <a:bodyPr/>
          <a:lstStyle>
            <a:lvl1pPr marL="0" indent="0">
              <a:buNone/>
              <a:defRPr sz="2000"/>
            </a:lvl1pPr>
            <a:lvl2pPr marL="648035" indent="0">
              <a:buNone/>
              <a:defRPr sz="1700"/>
            </a:lvl2pPr>
            <a:lvl3pPr marL="1296071" indent="0">
              <a:buNone/>
              <a:defRPr sz="1400"/>
            </a:lvl3pPr>
            <a:lvl4pPr marL="1944106" indent="0">
              <a:buNone/>
              <a:defRPr sz="1300"/>
            </a:lvl4pPr>
            <a:lvl5pPr marL="2592141" indent="0">
              <a:buNone/>
              <a:defRPr sz="1300"/>
            </a:lvl5pPr>
            <a:lvl6pPr marL="3240176" indent="0">
              <a:buNone/>
              <a:defRPr sz="1300"/>
            </a:lvl6pPr>
            <a:lvl7pPr marL="3888212" indent="0">
              <a:buNone/>
              <a:defRPr sz="1300"/>
            </a:lvl7pPr>
            <a:lvl8pPr marL="4536247" indent="0">
              <a:buNone/>
              <a:defRPr sz="1300"/>
            </a:lvl8pPr>
            <a:lvl9pPr marL="518428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90" y="331600"/>
            <a:ext cx="12961620" cy="1380067"/>
          </a:xfrm>
          <a:prstGeom prst="rect">
            <a:avLst/>
          </a:prstGeom>
        </p:spPr>
        <p:txBody>
          <a:bodyPr vert="horz" lIns="129607" tIns="64804" rIns="129607" bIns="6480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932094"/>
            <a:ext cx="12961620" cy="5464681"/>
          </a:xfrm>
          <a:prstGeom prst="rect">
            <a:avLst/>
          </a:prstGeom>
        </p:spPr>
        <p:txBody>
          <a:bodyPr vert="horz" lIns="129607" tIns="64804" rIns="129607" bIns="6480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7.4.2016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920615" y="7674704"/>
            <a:ext cx="456057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212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96071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026" indent="-486026" algn="l" defTabSz="129607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3057" indent="-405022" algn="l" defTabSz="129607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90" y="331600"/>
            <a:ext cx="12961620" cy="1380067"/>
          </a:xfrm>
          <a:prstGeom prst="rect">
            <a:avLst/>
          </a:prstGeom>
        </p:spPr>
        <p:txBody>
          <a:bodyPr vert="horz" lIns="129607" tIns="64804" rIns="129607" bIns="64804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90" y="1932094"/>
            <a:ext cx="12961620" cy="5464681"/>
          </a:xfrm>
          <a:prstGeom prst="rect">
            <a:avLst/>
          </a:prstGeom>
        </p:spPr>
        <p:txBody>
          <a:bodyPr vert="horz" lIns="129607" tIns="64804" rIns="129607" bIns="6480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7.4.2016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920615" y="7674704"/>
            <a:ext cx="456057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21290" y="7674704"/>
            <a:ext cx="3360420" cy="440855"/>
          </a:xfrm>
          <a:prstGeom prst="rect">
            <a:avLst/>
          </a:prstGeom>
        </p:spPr>
        <p:txBody>
          <a:bodyPr vert="horz" lIns="129607" tIns="64804" rIns="129607" bIns="6480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9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96071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6026" indent="-486026" algn="l" defTabSz="129607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3057" indent="-405022" algn="l" defTabSz="129607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ochazka@egap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 smtClean="0">
                <a:solidFill>
                  <a:srgbClr val="084786"/>
                </a:solidFill>
                <a:latin typeface="Calibri" pitchFamily="34" charset="0"/>
              </a:rPr>
              <a:t>EGAP a podpora exportu do Etiopie a Keni</a:t>
            </a:r>
            <a:endParaRPr lang="en-US" sz="7200" b="1" dirty="0">
              <a:solidFill>
                <a:srgbClr val="084786"/>
              </a:solidFill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340" y="4428232"/>
            <a:ext cx="10081260" cy="2116102"/>
          </a:xfrm>
        </p:spPr>
        <p:txBody>
          <a:bodyPr>
            <a:normAutofit/>
          </a:bodyPr>
          <a:lstStyle/>
          <a:p>
            <a:endParaRPr lang="cs-CZ" sz="3600" dirty="0" smtClean="0">
              <a:solidFill>
                <a:schemeClr val="tx1"/>
              </a:solidFill>
              <a:latin typeface="+mj-lt"/>
            </a:endParaRPr>
          </a:p>
          <a:p>
            <a:r>
              <a:rPr lang="cs-CZ" sz="3600" dirty="0" smtClean="0">
                <a:solidFill>
                  <a:schemeClr val="tx1"/>
                </a:solidFill>
                <a:latin typeface="+mj-lt"/>
              </a:rPr>
              <a:t>Jan Procházka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+mj-lt"/>
              </a:rPr>
              <a:t>7. 4. 2016</a:t>
            </a: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5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16024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232348" y="179760"/>
            <a:ext cx="3168352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Etiopie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090" y="1932094"/>
            <a:ext cx="8425026" cy="54646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9" y="2195984"/>
            <a:ext cx="8066087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145116" y="2123976"/>
            <a:ext cx="43924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2014: </a:t>
            </a:r>
            <a:r>
              <a:rPr lang="cs-CZ" dirty="0"/>
              <a:t>DIO Hradec Králové + </a:t>
            </a:r>
            <a:r>
              <a:rPr lang="cs-CZ" dirty="0" smtClean="0"/>
              <a:t>ZVU POTEZ</a:t>
            </a:r>
            <a:r>
              <a:rPr lang="cs-CZ" dirty="0"/>
              <a:t>                                 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dodávka </a:t>
            </a:r>
            <a:r>
              <a:rPr lang="cs-CZ" dirty="0"/>
              <a:t>pivovaru na </a:t>
            </a:r>
            <a:r>
              <a:rPr lang="cs-CZ" dirty="0" smtClean="0"/>
              <a:t>klíč  </a:t>
            </a:r>
            <a:r>
              <a:rPr lang="cs-CZ" dirty="0" err="1" smtClean="0"/>
              <a:t>Raya</a:t>
            </a:r>
            <a:r>
              <a:rPr lang="cs-CZ" dirty="0" smtClean="0"/>
              <a:t> </a:t>
            </a:r>
            <a:r>
              <a:rPr lang="cs-CZ" dirty="0" err="1" smtClean="0"/>
              <a:t>Brewery</a:t>
            </a:r>
            <a:r>
              <a:rPr lang="cs-CZ" dirty="0" smtClean="0"/>
              <a:t> Etiopie -  </a:t>
            </a:r>
            <a:r>
              <a:rPr lang="cs-CZ" dirty="0"/>
              <a:t>300 hl piva ročně  </a:t>
            </a:r>
          </a:p>
          <a:p>
            <a:endParaRPr lang="cs-CZ" dirty="0"/>
          </a:p>
          <a:p>
            <a:r>
              <a:rPr lang="cs-CZ" dirty="0" smtClean="0"/>
              <a:t>Hodnota zakázky: 26 mil. EUR</a:t>
            </a:r>
          </a:p>
          <a:p>
            <a:endParaRPr lang="cs-CZ" dirty="0" smtClean="0"/>
          </a:p>
          <a:p>
            <a:r>
              <a:rPr lang="cs-CZ" dirty="0" smtClean="0"/>
              <a:t>Financující banka: </a:t>
            </a:r>
            <a:r>
              <a:rPr lang="cs-CZ" dirty="0"/>
              <a:t>UniCredit Bank Czech Republic, a.s.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0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4036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Export do Etiopie/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160340" y="179760"/>
            <a:ext cx="374441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Teritoriální informace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84276" y="1547912"/>
            <a:ext cx="11017224" cy="58488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cs-CZ" sz="5900" b="1" dirty="0" smtClean="0"/>
              <a:t>KEŇA – skupina 6 podle kategorizace OECD</a:t>
            </a:r>
          </a:p>
          <a:p>
            <a:pPr marL="0" indent="0">
              <a:buNone/>
            </a:pPr>
            <a:r>
              <a:rPr lang="cs-CZ" sz="4800" b="1" dirty="0" smtClean="0"/>
              <a:t> </a:t>
            </a:r>
            <a:endParaRPr lang="cs-CZ" sz="4800" b="1" dirty="0"/>
          </a:p>
          <a:p>
            <a:pPr marL="0" indent="0" algn="ctr">
              <a:buNone/>
            </a:pPr>
            <a:r>
              <a:rPr lang="cs-CZ" sz="4800" b="1" dirty="0" smtClean="0"/>
              <a:t>je zde</a:t>
            </a:r>
            <a:r>
              <a:rPr lang="cs-CZ" sz="4800" dirty="0" smtClean="0"/>
              <a:t> </a:t>
            </a:r>
            <a:r>
              <a:rPr lang="cs-CZ" sz="4800" dirty="0"/>
              <a:t>sice požadavek na </a:t>
            </a:r>
            <a:r>
              <a:rPr lang="cs-CZ" sz="4800" b="1" dirty="0"/>
              <a:t>soft </a:t>
            </a:r>
            <a:r>
              <a:rPr lang="cs-CZ" sz="4800" b="1" dirty="0" err="1"/>
              <a:t>loan</a:t>
            </a:r>
            <a:r>
              <a:rPr lang="cs-CZ" sz="4800" b="1" dirty="0"/>
              <a:t> </a:t>
            </a:r>
            <a:r>
              <a:rPr lang="cs-CZ" sz="4800" dirty="0"/>
              <a:t>(grant element 35%), ale nejedná se o „tvrdou“ podmínku – po doložení a notifikaci lze pojistit i státní sektor. </a:t>
            </a:r>
            <a:endParaRPr lang="cs-CZ" sz="4800" dirty="0" smtClean="0"/>
          </a:p>
          <a:p>
            <a:pPr marL="0" indent="0">
              <a:buNone/>
            </a:pPr>
            <a:endParaRPr lang="cs-CZ" sz="4800" dirty="0"/>
          </a:p>
          <a:p>
            <a:r>
              <a:rPr lang="cs-CZ" sz="4800" b="1" u="sng" dirty="0" smtClean="0"/>
              <a:t>EGAP spolupracuje s ATI </a:t>
            </a:r>
            <a:r>
              <a:rPr lang="cs-CZ" sz="4800" b="1" u="sng" dirty="0"/>
              <a:t>(</a:t>
            </a:r>
            <a:r>
              <a:rPr lang="cs-CZ" sz="4800" b="1" u="sng" dirty="0" err="1"/>
              <a:t>African</a:t>
            </a:r>
            <a:r>
              <a:rPr lang="cs-CZ" sz="4800" b="1" u="sng" dirty="0"/>
              <a:t> </a:t>
            </a:r>
            <a:r>
              <a:rPr lang="cs-CZ" sz="4800" b="1" u="sng" dirty="0" err="1"/>
              <a:t>Trade</a:t>
            </a:r>
            <a:r>
              <a:rPr lang="cs-CZ" sz="4800" b="1" u="sng" dirty="0"/>
              <a:t> </a:t>
            </a:r>
            <a:r>
              <a:rPr lang="cs-CZ" sz="4800" b="1" u="sng" dirty="0" err="1"/>
              <a:t>Insurance</a:t>
            </a:r>
            <a:r>
              <a:rPr lang="cs-CZ" sz="4800" b="1" u="sng" dirty="0"/>
              <a:t> </a:t>
            </a:r>
            <a:r>
              <a:rPr lang="cs-CZ" sz="4800" b="1" u="sng" dirty="0" err="1"/>
              <a:t>Agency</a:t>
            </a:r>
            <a:r>
              <a:rPr lang="cs-CZ" sz="4800" b="1" u="sng" dirty="0"/>
              <a:t>; ATI</a:t>
            </a:r>
            <a:r>
              <a:rPr lang="en-US" sz="4800" b="1" u="sng" dirty="0"/>
              <a:t>|ACA</a:t>
            </a:r>
            <a:r>
              <a:rPr lang="cs-CZ" sz="4800" b="1" u="sng" dirty="0" smtClean="0"/>
              <a:t>)</a:t>
            </a: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pPr lvl="0"/>
            <a:r>
              <a:rPr lang="cs-CZ" sz="4800" dirty="0"/>
              <a:t>ATI má duální členství v Bernské unii a Pražském klubu, tj. obdobně jako </a:t>
            </a:r>
            <a:r>
              <a:rPr lang="cs-CZ" sz="4800" dirty="0" smtClean="0"/>
              <a:t>EGAP</a:t>
            </a:r>
          </a:p>
          <a:p>
            <a:pPr lvl="0"/>
            <a:endParaRPr lang="cs-CZ" sz="4800" dirty="0"/>
          </a:p>
          <a:p>
            <a:pPr lvl="0"/>
            <a:r>
              <a:rPr lang="cs-CZ" sz="4800" u="sng" dirty="0"/>
              <a:t>Mezi partnery ATI </a:t>
            </a:r>
            <a:r>
              <a:rPr lang="cs-CZ" sz="4800" u="sng" dirty="0" smtClean="0"/>
              <a:t>jsou</a:t>
            </a:r>
            <a:r>
              <a:rPr lang="cs-CZ" sz="4800" dirty="0" smtClean="0"/>
              <a:t>: </a:t>
            </a:r>
          </a:p>
          <a:p>
            <a:pPr lvl="0"/>
            <a:endParaRPr lang="cs-CZ" sz="4800" u="sng" dirty="0"/>
          </a:p>
          <a:p>
            <a:pPr lvl="0"/>
            <a:r>
              <a:rPr lang="cs-CZ" sz="4800" u="sng" dirty="0" smtClean="0"/>
              <a:t>b</a:t>
            </a:r>
            <a:r>
              <a:rPr lang="en-GB" sz="4800" u="sng" dirty="0" err="1"/>
              <a:t>anky</a:t>
            </a:r>
            <a:r>
              <a:rPr lang="en-GB" sz="4800" dirty="0"/>
              <a:t>: Investment Kenya Commercial Bank (KCB</a:t>
            </a:r>
            <a:r>
              <a:rPr lang="en-GB" sz="4800" dirty="0" smtClean="0"/>
              <a:t>);</a:t>
            </a:r>
            <a:endParaRPr lang="cs-CZ" sz="4800" dirty="0" smtClean="0"/>
          </a:p>
          <a:p>
            <a:pPr marL="0" lvl="0" indent="0">
              <a:buNone/>
            </a:pPr>
            <a:r>
              <a:rPr lang="cs-CZ" sz="4800" dirty="0" smtClean="0"/>
              <a:t>      </a:t>
            </a:r>
            <a:r>
              <a:rPr lang="en-GB" sz="4800" dirty="0" smtClean="0"/>
              <a:t> </a:t>
            </a:r>
            <a:r>
              <a:rPr lang="en-GB" sz="4800" u="sng" dirty="0"/>
              <a:t>capacity building</a:t>
            </a:r>
            <a:r>
              <a:rPr lang="en-GB" sz="4800" dirty="0"/>
              <a:t>: Credit Guarantee Insurance </a:t>
            </a:r>
            <a:r>
              <a:rPr lang="en-GB" sz="4800" dirty="0" smtClean="0"/>
              <a:t>Corporation</a:t>
            </a:r>
            <a:endParaRPr lang="cs-CZ" sz="4800" dirty="0" smtClean="0"/>
          </a:p>
          <a:p>
            <a:pPr marL="0" lvl="0" indent="0">
              <a:buNone/>
            </a:pPr>
            <a:r>
              <a:rPr lang="cs-CZ" sz="4800" dirty="0" smtClean="0"/>
              <a:t>      </a:t>
            </a:r>
            <a:r>
              <a:rPr lang="en-GB" sz="4800" dirty="0" smtClean="0"/>
              <a:t> </a:t>
            </a:r>
            <a:r>
              <a:rPr lang="en-GB" sz="4800" u="sng" dirty="0"/>
              <a:t>co-insurers</a:t>
            </a:r>
            <a:r>
              <a:rPr lang="en-GB" sz="4800" dirty="0"/>
              <a:t>: SACE;  Zurich Financial Services </a:t>
            </a:r>
            <a:r>
              <a:rPr lang="en-GB" sz="4800" dirty="0" smtClean="0"/>
              <a:t>Group</a:t>
            </a:r>
            <a:endParaRPr lang="cs-CZ" sz="4800" dirty="0" smtClean="0"/>
          </a:p>
          <a:p>
            <a:pPr marL="0" lvl="0" indent="0">
              <a:buNone/>
            </a:pPr>
            <a:r>
              <a:rPr lang="cs-CZ" sz="4800" dirty="0" smtClean="0"/>
              <a:t>      </a:t>
            </a:r>
            <a:r>
              <a:rPr lang="en-GB" sz="4800" dirty="0" smtClean="0"/>
              <a:t> </a:t>
            </a:r>
            <a:r>
              <a:rPr lang="en-GB" sz="4800" u="sng" dirty="0"/>
              <a:t>reinsurers</a:t>
            </a:r>
            <a:r>
              <a:rPr lang="en-GB" sz="4800" dirty="0"/>
              <a:t>:  ACE Group; Africa Re; </a:t>
            </a:r>
            <a:r>
              <a:rPr lang="en-GB" sz="4800" dirty="0" err="1"/>
              <a:t>Atradius</a:t>
            </a:r>
            <a:r>
              <a:rPr lang="en-GB" sz="4800" dirty="0"/>
              <a:t> Group; Export Finance and Insurance </a:t>
            </a:r>
            <a:r>
              <a:rPr lang="cs-CZ" sz="4800" dirty="0" smtClean="0"/>
              <a:t>                	</a:t>
            </a:r>
            <a:r>
              <a:rPr lang="en-GB" sz="4800" dirty="0" smtClean="0"/>
              <a:t>Corporation</a:t>
            </a:r>
            <a:r>
              <a:rPr lang="en-GB" sz="4800" dirty="0"/>
              <a:t>; MIGA; ONDD </a:t>
            </a:r>
            <a:r>
              <a:rPr lang="en-GB" sz="4800" dirty="0" err="1"/>
              <a:t>Ducroire</a:t>
            </a:r>
            <a:r>
              <a:rPr lang="en-GB" sz="4800" dirty="0"/>
              <a:t>; Lloyd's of London Syndicates;</a:t>
            </a:r>
            <a:endParaRPr lang="cs-CZ" sz="4800" dirty="0"/>
          </a:p>
          <a:p>
            <a:pPr marL="0" indent="0">
              <a:buNone/>
            </a:pPr>
            <a:endParaRPr lang="cs-CZ" sz="48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9721180" y="2195984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7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16024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232348" y="179760"/>
            <a:ext cx="3168352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Keňa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090" y="1932094"/>
            <a:ext cx="8425026" cy="54646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92988" y="2123976"/>
            <a:ext cx="55446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2014: Vývozce </a:t>
            </a:r>
            <a:r>
              <a:rPr lang="cs-CZ" dirty="0"/>
              <a:t>SOMA zajistil pro keňského partnera TEXPLAST </a:t>
            </a:r>
            <a:r>
              <a:rPr lang="cs-CZ" dirty="0" smtClean="0"/>
              <a:t>INDUSTRIES dodávku </a:t>
            </a:r>
            <a:r>
              <a:rPr lang="cs-CZ" dirty="0" err="1" smtClean="0"/>
              <a:t>flexotiskového</a:t>
            </a:r>
            <a:r>
              <a:rPr lang="cs-CZ" dirty="0" smtClean="0"/>
              <a:t> stroje </a:t>
            </a:r>
            <a:r>
              <a:rPr lang="cs-CZ" dirty="0"/>
              <a:t>                                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Hodnota zakázky: 41 mil. Kč</a:t>
            </a:r>
          </a:p>
          <a:p>
            <a:endParaRPr lang="cs-CZ" dirty="0" smtClean="0"/>
          </a:p>
          <a:p>
            <a:r>
              <a:rPr lang="cs-CZ" dirty="0" smtClean="0"/>
              <a:t>Bylo </a:t>
            </a:r>
            <a:r>
              <a:rPr lang="cs-CZ" dirty="0"/>
              <a:t>využito pojištění typu „</a:t>
            </a:r>
            <a:r>
              <a:rPr lang="cs-CZ" dirty="0" err="1"/>
              <a:t>Cf</a:t>
            </a:r>
            <a:r>
              <a:rPr lang="cs-CZ" dirty="0"/>
              <a:t>“ - pojištění bankou financovaného střednědobého a dlouhodobého vývozního dodavatelského </a:t>
            </a:r>
            <a:r>
              <a:rPr lang="cs-CZ" dirty="0" smtClean="0"/>
              <a:t>úvěru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47" y="2123976"/>
            <a:ext cx="4591557" cy="51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3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216024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232348" y="179760"/>
            <a:ext cx="3168352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Některé indikativní případy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08212" y="1331888"/>
            <a:ext cx="120973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0260" y="1955258"/>
            <a:ext cx="1144927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 smtClean="0"/>
              <a:t>Keňa: </a:t>
            </a:r>
          </a:p>
          <a:p>
            <a:pPr marL="457200" lvl="0" indent="-457200">
              <a:buFontTx/>
              <a:buChar char="-"/>
            </a:pPr>
            <a:r>
              <a:rPr lang="cs-CZ" sz="2800" dirty="0" smtClean="0"/>
              <a:t>smlouva </a:t>
            </a:r>
            <a:r>
              <a:rPr lang="cs-CZ" sz="2800" dirty="0"/>
              <a:t>na rekonstrukci vodní elektrárny </a:t>
            </a:r>
            <a:r>
              <a:rPr lang="cs-CZ" sz="2800" dirty="0" err="1"/>
              <a:t>Kamburu</a:t>
            </a:r>
            <a:r>
              <a:rPr lang="cs-CZ" sz="2800" dirty="0"/>
              <a:t> s největší Keňskou energetickou společností </a:t>
            </a:r>
            <a:r>
              <a:rPr lang="cs-CZ" sz="2800" dirty="0" err="1"/>
              <a:t>KenGen</a:t>
            </a:r>
            <a:r>
              <a:rPr lang="cs-CZ" sz="2800" dirty="0"/>
              <a:t>, která pokrývá 80 % spotřeby elektrické energie v </a:t>
            </a:r>
            <a:r>
              <a:rPr lang="cs-CZ" sz="2800" dirty="0" smtClean="0"/>
              <a:t>Keni</a:t>
            </a:r>
          </a:p>
          <a:p>
            <a:pPr marL="457200" lvl="0" indent="-457200">
              <a:buFontTx/>
              <a:buChar char="-"/>
            </a:pPr>
            <a:r>
              <a:rPr lang="cs-CZ" sz="2800" dirty="0" smtClean="0"/>
              <a:t>budou </a:t>
            </a:r>
            <a:r>
              <a:rPr lang="cs-CZ" sz="2800" dirty="0"/>
              <a:t>rekonstruovány a modernizovány 3 agregáty s vertikálními Francisovými turbínami, každá o výkonu 31 </a:t>
            </a:r>
            <a:r>
              <a:rPr lang="cs-CZ" sz="2800" dirty="0" smtClean="0"/>
              <a:t>MW, </a:t>
            </a:r>
            <a:r>
              <a:rPr lang="cs-CZ" sz="2800" dirty="0" err="1" smtClean="0"/>
              <a:t>engineering</a:t>
            </a:r>
            <a:r>
              <a:rPr lang="cs-CZ" sz="2800" dirty="0" smtClean="0"/>
              <a:t> bude zajišťovat ČKD Blansko </a:t>
            </a:r>
            <a:r>
              <a:rPr lang="cs-CZ" sz="2800" dirty="0" err="1" smtClean="0"/>
              <a:t>Engineering</a:t>
            </a:r>
            <a:r>
              <a:rPr lang="cs-CZ" sz="2800" dirty="0" smtClean="0"/>
              <a:t>, výrobu </a:t>
            </a:r>
            <a:r>
              <a:rPr lang="cs-CZ" sz="2800" dirty="0" err="1" smtClean="0"/>
              <a:t>Litostroj</a:t>
            </a:r>
            <a:r>
              <a:rPr lang="cs-CZ" sz="2800" dirty="0" smtClean="0"/>
              <a:t> </a:t>
            </a:r>
            <a:r>
              <a:rPr lang="cs-CZ" sz="2800" dirty="0" err="1" smtClean="0"/>
              <a:t>Power</a:t>
            </a:r>
            <a:r>
              <a:rPr lang="cs-CZ" sz="2800" dirty="0" smtClean="0"/>
              <a:t> (100% vlastněný českou skupinou </a:t>
            </a:r>
            <a:r>
              <a:rPr lang="cs-CZ" sz="2800" dirty="0" err="1" smtClean="0"/>
              <a:t>Energo</a:t>
            </a:r>
            <a:r>
              <a:rPr lang="cs-CZ" sz="2800" dirty="0" smtClean="0"/>
              <a:t>-Pro)</a:t>
            </a:r>
          </a:p>
          <a:p>
            <a:pPr marL="457200" lvl="0" indent="-457200">
              <a:buFontTx/>
              <a:buChar char="-"/>
            </a:pPr>
            <a:endParaRPr lang="cs-CZ" sz="2800" dirty="0"/>
          </a:p>
          <a:p>
            <a:pPr lvl="0"/>
            <a:r>
              <a:rPr lang="cs-CZ" sz="2800" dirty="0" smtClean="0"/>
              <a:t>Potenciál:</a:t>
            </a:r>
          </a:p>
          <a:p>
            <a:pPr marL="457200" lvl="0" indent="-457200">
              <a:buFontTx/>
              <a:buChar char="-"/>
            </a:pPr>
            <a:r>
              <a:rPr lang="cs-CZ" sz="2800" dirty="0" smtClean="0"/>
              <a:t>Energetika</a:t>
            </a:r>
          </a:p>
          <a:p>
            <a:pPr marL="457200" lvl="0" indent="-457200">
              <a:buFontTx/>
              <a:buChar char="-"/>
            </a:pPr>
            <a:r>
              <a:rPr lang="cs-CZ" sz="2800" dirty="0" smtClean="0"/>
              <a:t>Potravinářské a zemědělské technologie</a:t>
            </a:r>
          </a:p>
          <a:p>
            <a:pPr marL="457200" lvl="0" indent="-457200">
              <a:buFontTx/>
              <a:buChar char="-"/>
            </a:pPr>
            <a:endParaRPr lang="cs-CZ" sz="2800" dirty="0"/>
          </a:p>
          <a:p>
            <a:endParaRPr lang="cs-CZ" sz="2800" dirty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8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084786"/>
                </a:solidFill>
                <a:latin typeface="Calibri" pitchFamily="34" charset="0"/>
              </a:rPr>
              <a:t>Děkuji za pozornost</a:t>
            </a:r>
            <a:endParaRPr lang="en-US" sz="7200" b="1" dirty="0">
              <a:solidFill>
                <a:srgbClr val="084786"/>
              </a:solidFill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340" y="4428232"/>
            <a:ext cx="10081260" cy="211610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+mj-lt"/>
              </a:rPr>
              <a:t>Jan Procházka</a:t>
            </a:r>
          </a:p>
          <a:p>
            <a:r>
              <a:rPr lang="cs-CZ" sz="2800" dirty="0" err="1" smtClean="0">
                <a:latin typeface="+mj-lt"/>
                <a:hlinkClick r:id="rId3"/>
              </a:rPr>
              <a:t>prochazka</a:t>
            </a:r>
            <a:r>
              <a:rPr lang="en-US" sz="2800" dirty="0" smtClean="0">
                <a:latin typeface="+mj-lt"/>
                <a:hlinkClick r:id="rId3"/>
              </a:rPr>
              <a:t>@</a:t>
            </a:r>
            <a:r>
              <a:rPr lang="cs-CZ" sz="2800" dirty="0">
                <a:latin typeface="+mj-lt"/>
                <a:hlinkClick r:id="rId3"/>
              </a:rPr>
              <a:t>egap.cz</a:t>
            </a:r>
            <a:endParaRPr lang="cs-CZ" sz="2800" dirty="0">
              <a:latin typeface="+mj-lt"/>
            </a:endParaRPr>
          </a:p>
          <a:p>
            <a:r>
              <a:rPr lang="cs-CZ" sz="2800" dirty="0">
                <a:latin typeface="+mj-lt"/>
              </a:rPr>
              <a:t>www.egap.cz</a:t>
            </a:r>
            <a:r>
              <a:rPr lang="en-US" sz="2800" dirty="0">
                <a:latin typeface="+mj-lt"/>
              </a:rPr>
              <a:t> </a:t>
            </a:r>
            <a:endParaRPr lang="cs-CZ" sz="2800" dirty="0">
              <a:latin typeface="+mj-lt"/>
            </a:endParaRPr>
          </a:p>
          <a:p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180" y="2844056"/>
            <a:ext cx="12961620" cy="1584176"/>
          </a:xfrm>
        </p:spPr>
        <p:txBody>
          <a:bodyPr>
            <a:normAutofit fontScale="90000"/>
          </a:bodyPr>
          <a:lstStyle/>
          <a:p>
            <a:r>
              <a:rPr lang="cs-CZ" sz="6600" b="1" dirty="0" smtClean="0">
                <a:solidFill>
                  <a:srgbClr val="084786"/>
                </a:solidFill>
              </a:rPr>
              <a:t>EGAP- spolehlivý partner českého exportu</a:t>
            </a:r>
            <a:endParaRPr lang="en-US" sz="6600" b="1" dirty="0">
              <a:solidFill>
                <a:srgbClr val="084786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256684" y="5220320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24 let existence</a:t>
            </a:r>
          </a:p>
          <a:p>
            <a:r>
              <a:rPr lang="cs-CZ" dirty="0" smtClean="0"/>
              <a:t>Pojištěný export za 760 miliard korun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7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4036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160340" y="179760"/>
            <a:ext cx="482453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  <a:latin typeface="Calibri" pitchFamily="34" charset="0"/>
              </a:rPr>
              <a:t>EGAP a 24 let pojišťování exportu</a:t>
            </a:r>
            <a:endParaRPr lang="en-US" sz="2000" dirty="0">
              <a:solidFill>
                <a:srgbClr val="A2A9C8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24" y="2492404"/>
            <a:ext cx="9217951" cy="37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4036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160340" y="179760"/>
            <a:ext cx="482453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  <a:latin typeface="Calibri" pitchFamily="34" charset="0"/>
              </a:rPr>
              <a:t>EGAP a 24 let pojišťování exportu</a:t>
            </a:r>
            <a:endParaRPr lang="en-US" sz="2000" dirty="0">
              <a:solidFill>
                <a:srgbClr val="A2A9C8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87" y="2700040"/>
            <a:ext cx="11920892" cy="37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0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417646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 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304356" y="179760"/>
            <a:ext cx="4176464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Vývoj v roce 2015</a:t>
            </a:r>
            <a:endParaRPr lang="en-US" sz="2000" b="1" dirty="0">
              <a:solidFill>
                <a:srgbClr val="A2A9C8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938111"/>
              </p:ext>
            </p:extLst>
          </p:nvPr>
        </p:nvGraphicFramePr>
        <p:xfrm>
          <a:off x="144116" y="1571881"/>
          <a:ext cx="1296035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32" y="1571881"/>
            <a:ext cx="6552728" cy="573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8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180" y="2844056"/>
            <a:ext cx="12961620" cy="158417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84786"/>
                </a:solidFill>
              </a:rPr>
              <a:t>EGAP- export do Afriky</a:t>
            </a:r>
            <a:endParaRPr lang="en-US" sz="6600" b="1" dirty="0">
              <a:solidFill>
                <a:srgbClr val="084786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256684" y="5220320"/>
            <a:ext cx="403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Od roku </a:t>
            </a:r>
            <a:r>
              <a:rPr lang="cs-CZ" b="1" dirty="0" smtClean="0"/>
              <a:t>2006 </a:t>
            </a:r>
            <a:r>
              <a:rPr lang="cs-CZ" b="1" dirty="0"/>
              <a:t>byl pojištěn export do 13 afrických </a:t>
            </a:r>
            <a:r>
              <a:rPr lang="cs-CZ" b="1" dirty="0" smtClean="0"/>
              <a:t>zemí za více než 15 </a:t>
            </a:r>
            <a:r>
              <a:rPr lang="cs-CZ" b="1" dirty="0"/>
              <a:t>mld. </a:t>
            </a:r>
            <a:r>
              <a:rPr lang="cs-CZ" b="1" dirty="0" smtClean="0"/>
              <a:t>Kč</a:t>
            </a:r>
            <a:endParaRPr lang="cs-CZ" b="1" dirty="0"/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456384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Podpora exportu do Afriky/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3240460" y="179760"/>
            <a:ext cx="2808312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EGAP od roku 2006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090" y="1932094"/>
            <a:ext cx="12961620" cy="57364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206509"/>
              </p:ext>
            </p:extLst>
          </p:nvPr>
        </p:nvGraphicFramePr>
        <p:xfrm>
          <a:off x="2592388" y="1619920"/>
          <a:ext cx="9433047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927143"/>
              </p:ext>
            </p:extLst>
          </p:nvPr>
        </p:nvGraphicFramePr>
        <p:xfrm>
          <a:off x="2376364" y="1475904"/>
          <a:ext cx="9361039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473983"/>
              </p:ext>
            </p:extLst>
          </p:nvPr>
        </p:nvGraphicFramePr>
        <p:xfrm>
          <a:off x="2088333" y="1547912"/>
          <a:ext cx="1008112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160340" y="6948512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4036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Export do Afriky/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160340" y="179760"/>
            <a:ext cx="374441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Rizikovost podle OECD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80220" y="1547912"/>
            <a:ext cx="12457384" cy="5848863"/>
          </a:xfrm>
        </p:spPr>
        <p:txBody>
          <a:bodyPr>
            <a:normAutofit/>
          </a:bodyPr>
          <a:lstStyle/>
          <a:p>
            <a:pPr marL="720725" lvl="2" indent="0" defTabSz="9144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E352B"/>
              </a:buClr>
              <a:buNone/>
            </a:pPr>
            <a:r>
              <a:rPr lang="cs-CZ" sz="3300" kern="0" spc="2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    </a:t>
            </a:r>
            <a:endParaRPr lang="cs-CZ" sz="3300" kern="0" spc="2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21180" y="2195984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" name="Picture 2" descr="C:\Users\hikelova\AppData\Local\Microsoft\Windows\Temporary Internet Files\Content.Outlook\GEDM6N3A\OECD Afrika k 1 4 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24" y="1043856"/>
            <a:ext cx="723654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4116" y="179760"/>
            <a:ext cx="3240360" cy="504055"/>
          </a:xfrm>
        </p:spPr>
        <p:txBody>
          <a:bodyPr>
            <a:noAutofit/>
          </a:bodyPr>
          <a:lstStyle/>
          <a:p>
            <a:pPr algn="l"/>
            <a:r>
              <a:rPr lang="cs-CZ" sz="2000" b="1" dirty="0" smtClean="0">
                <a:solidFill>
                  <a:srgbClr val="084786"/>
                </a:solidFill>
                <a:latin typeface="Calibri" pitchFamily="34" charset="0"/>
              </a:rPr>
              <a:t>Export do Etiopie/</a:t>
            </a:r>
            <a:endParaRPr lang="en-US" sz="2000" dirty="0">
              <a:solidFill>
                <a:srgbClr val="084786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160340" y="179760"/>
            <a:ext cx="3744416" cy="504055"/>
          </a:xfrm>
          <a:prstGeom prst="rect">
            <a:avLst/>
          </a:prstGeom>
        </p:spPr>
        <p:txBody>
          <a:bodyPr vert="horz" lIns="129607" tIns="64804" rIns="129607" bIns="64804" rtlCol="0" anchor="ctr">
            <a:noAutofit/>
          </a:bodyPr>
          <a:lstStyle>
            <a:lvl1pPr algn="ctr" defTabSz="1296071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rgbClr val="A2A9C8"/>
                </a:solidFill>
              </a:rPr>
              <a:t>Teritoriální informace</a:t>
            </a:r>
            <a:endParaRPr lang="en-US" sz="2000" b="1" dirty="0">
              <a:solidFill>
                <a:srgbClr val="A2A9C8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84276" y="1547912"/>
            <a:ext cx="11017224" cy="58488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cs-CZ" sz="5900" b="1" dirty="0" smtClean="0"/>
              <a:t>ETIOPIE – skupina 7 podle kategorizace OECD</a:t>
            </a:r>
          </a:p>
          <a:p>
            <a:pPr marL="0" indent="0">
              <a:buNone/>
            </a:pPr>
            <a:r>
              <a:rPr lang="cs-CZ" sz="4800" b="1" dirty="0" smtClean="0"/>
              <a:t> </a:t>
            </a:r>
          </a:p>
          <a:p>
            <a:r>
              <a:rPr lang="cs-CZ" sz="4800" b="1" dirty="0" smtClean="0"/>
              <a:t>Průmysl</a:t>
            </a:r>
            <a:r>
              <a:rPr lang="cs-CZ" sz="4800" dirty="0" smtClean="0"/>
              <a:t> </a:t>
            </a:r>
            <a:r>
              <a:rPr lang="cs-CZ" sz="4800" dirty="0"/>
              <a:t>zaměstnává cca 100 tisíc lidí a podílí se na tvorbě HDP zhruba 11 %, </a:t>
            </a:r>
            <a:r>
              <a:rPr lang="cs-CZ" sz="4800" dirty="0" smtClean="0"/>
              <a:t> </a:t>
            </a:r>
            <a:r>
              <a:rPr lang="cs-CZ" sz="4800" dirty="0"/>
              <a:t>60 % tvoří podíl potravinářské a textilní výroby. </a:t>
            </a:r>
          </a:p>
          <a:p>
            <a:pPr marL="0" indent="0">
              <a:buNone/>
            </a:pPr>
            <a:endParaRPr lang="cs-CZ" sz="4800" dirty="0"/>
          </a:p>
          <a:p>
            <a:r>
              <a:rPr lang="cs-CZ" sz="4800" b="1" dirty="0"/>
              <a:t>Zemědělství</a:t>
            </a:r>
            <a:r>
              <a:rPr lang="cs-CZ" sz="4800" dirty="0"/>
              <a:t> se na tvorbě HDP podílí cca 45 % a zaměstnává 85 % obyvatelstva. Vláda </a:t>
            </a:r>
            <a:r>
              <a:rPr lang="cs-CZ" sz="4800" dirty="0" smtClean="0"/>
              <a:t>deklaruje </a:t>
            </a:r>
            <a:r>
              <a:rPr lang="cs-CZ" sz="4800" dirty="0"/>
              <a:t>snahu dospět k potravinové soběstačnosti, ale zatím </a:t>
            </a:r>
            <a:r>
              <a:rPr lang="cs-CZ" sz="4800" dirty="0" smtClean="0"/>
              <a:t>potřebuje </a:t>
            </a:r>
            <a:r>
              <a:rPr lang="cs-CZ" sz="4800" dirty="0"/>
              <a:t>statisíce tun potravinové pomoci</a:t>
            </a:r>
            <a:r>
              <a:rPr lang="cs-CZ" sz="4800" dirty="0" smtClean="0"/>
              <a:t>.</a:t>
            </a:r>
            <a:endParaRPr lang="cs-CZ" sz="4800" dirty="0"/>
          </a:p>
          <a:p>
            <a:pPr marL="0" indent="0">
              <a:buNone/>
            </a:pPr>
            <a:endParaRPr lang="cs-CZ" sz="4800" dirty="0"/>
          </a:p>
          <a:p>
            <a:r>
              <a:rPr lang="cs-CZ" sz="4800" dirty="0"/>
              <a:t>Země má </a:t>
            </a:r>
            <a:r>
              <a:rPr lang="cs-CZ" sz="4800" dirty="0" smtClean="0"/>
              <a:t> málo </a:t>
            </a:r>
            <a:r>
              <a:rPr lang="cs-CZ" sz="4800" dirty="0"/>
              <a:t>využívané </a:t>
            </a:r>
            <a:r>
              <a:rPr lang="cs-CZ" sz="4800" b="1" dirty="0"/>
              <a:t>nerostné bohatství</a:t>
            </a:r>
            <a:r>
              <a:rPr lang="cs-CZ" sz="4800" dirty="0"/>
              <a:t>. Zásoby uhlí, železné rudy a zemního </a:t>
            </a:r>
            <a:r>
              <a:rPr lang="cs-CZ" sz="4800" dirty="0" smtClean="0"/>
              <a:t>plynu se </a:t>
            </a:r>
            <a:r>
              <a:rPr lang="cs-CZ" sz="4800" dirty="0"/>
              <a:t>těží </a:t>
            </a:r>
            <a:r>
              <a:rPr lang="cs-CZ" sz="4800" dirty="0" smtClean="0"/>
              <a:t> </a:t>
            </a:r>
            <a:r>
              <a:rPr lang="cs-CZ" sz="4800" dirty="0"/>
              <a:t>minimálně. </a:t>
            </a:r>
          </a:p>
          <a:p>
            <a:pPr marL="0" indent="0">
              <a:buNone/>
            </a:pPr>
            <a:r>
              <a:rPr lang="cs-CZ" sz="4800" dirty="0"/>
              <a:t>	</a:t>
            </a:r>
          </a:p>
          <a:p>
            <a:pPr hangingPunct="0"/>
            <a:r>
              <a:rPr lang="cs-CZ" sz="4800" dirty="0"/>
              <a:t>V </a:t>
            </a:r>
            <a:r>
              <a:rPr lang="cs-CZ" sz="4800" b="1" dirty="0"/>
              <a:t>dovozu</a:t>
            </a:r>
            <a:r>
              <a:rPr lang="cs-CZ" sz="4800" dirty="0"/>
              <a:t> převládají potraviny, strojírenské výrobky, ropa a ropné produkty a automobily. </a:t>
            </a:r>
            <a:endParaRPr lang="cs-CZ" sz="4800" dirty="0" smtClean="0"/>
          </a:p>
          <a:p>
            <a:pPr hangingPunct="0"/>
            <a:endParaRPr lang="cs-CZ" sz="4800" dirty="0"/>
          </a:p>
          <a:p>
            <a:pPr hangingPunct="0"/>
            <a:r>
              <a:rPr lang="cs-CZ" sz="4800" dirty="0" smtClean="0"/>
              <a:t>Hlavními </a:t>
            </a:r>
            <a:r>
              <a:rPr lang="cs-CZ" sz="4800" dirty="0"/>
              <a:t>dodavateli jsou Čína, Saúdská Arábie, Indie, Itálie, Japonsko a USA.  </a:t>
            </a:r>
            <a:endParaRPr lang="cs-CZ" sz="4800" dirty="0" smtClean="0"/>
          </a:p>
          <a:p>
            <a:pPr marL="720725" lvl="2" indent="0" defTabSz="9144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E352B"/>
              </a:buClr>
              <a:buNone/>
            </a:pPr>
            <a:endParaRPr lang="cs-CZ" sz="3300" kern="0" spc="2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21180" y="2195984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6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359</Words>
  <Application>Microsoft Office PowerPoint</Application>
  <PresentationFormat>Vlastní</PresentationFormat>
  <Paragraphs>96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sady Office</vt:lpstr>
      <vt:lpstr>2_Motiv sady Office</vt:lpstr>
      <vt:lpstr>EGAP a podpora exportu do Etiopie a Keni</vt:lpstr>
      <vt:lpstr>EGAP- spolehlivý partner českého exportu</vt:lpstr>
      <vt:lpstr>Podpora exportu/</vt:lpstr>
      <vt:lpstr>Podpora exportu/</vt:lpstr>
      <vt:lpstr>Podpora exportu /</vt:lpstr>
      <vt:lpstr>EGAP- export do Afriky</vt:lpstr>
      <vt:lpstr>Podpora exportu do Afriky/</vt:lpstr>
      <vt:lpstr>Export do Afriky/</vt:lpstr>
      <vt:lpstr>Export do Etiopie/</vt:lpstr>
      <vt:lpstr>Podpora exportu/</vt:lpstr>
      <vt:lpstr>Export do Etiopie/</vt:lpstr>
      <vt:lpstr>Podpora exportu/</vt:lpstr>
      <vt:lpstr>Podpora exportu/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MaiB</dc:creator>
  <cp:keywords>EGAPDocsOldFormat</cp:keywords>
  <cp:lastModifiedBy>Rudolf KLEPÁČEK</cp:lastModifiedBy>
  <cp:revision>63</cp:revision>
  <dcterms:created xsi:type="dcterms:W3CDTF">2015-10-29T20:58:35Z</dcterms:created>
  <dcterms:modified xsi:type="dcterms:W3CDTF">2016-04-07T14:15:40Z</dcterms:modified>
</cp:coreProperties>
</file>