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660" r:id="rId3"/>
  </p:sldMasterIdLst>
  <p:notesMasterIdLst>
    <p:notesMasterId r:id="rId14"/>
  </p:notesMasterIdLst>
  <p:handoutMasterIdLst>
    <p:handoutMasterId r:id="rId15"/>
  </p:handoutMasterIdLst>
  <p:sldIdLst>
    <p:sldId id="294" r:id="rId4"/>
    <p:sldId id="358" r:id="rId5"/>
    <p:sldId id="359" r:id="rId6"/>
    <p:sldId id="346" r:id="rId7"/>
    <p:sldId id="360" r:id="rId8"/>
    <p:sldId id="361" r:id="rId9"/>
    <p:sldId id="354" r:id="rId10"/>
    <p:sldId id="364" r:id="rId11"/>
    <p:sldId id="365" r:id="rId12"/>
    <p:sldId id="366" r:id="rId13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C00"/>
    <a:srgbClr val="6CCAB1"/>
    <a:srgbClr val="56D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8" autoAdjust="0"/>
    <p:restoredTop sz="80229" autoAdjust="0"/>
  </p:normalViewPr>
  <p:slideViewPr>
    <p:cSldViewPr>
      <p:cViewPr>
        <p:scale>
          <a:sx n="90" d="100"/>
          <a:sy n="90" d="100"/>
        </p:scale>
        <p:origin x="-6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004335\Documents\ppt\JB&#352;\Salima\teritor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004335\Downloads\k1237128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'CZ exp. teritoria'!$D$37</c:f>
              <c:strCache>
                <c:ptCount val="1"/>
                <c:pt idx="0">
                  <c:v>Vývoz (mil. Kč)</c:v>
                </c:pt>
              </c:strCache>
            </c:strRef>
          </c:tx>
          <c:invertIfNegative val="0"/>
          <c:cat>
            <c:numRef>
              <c:f>'CZ exp. teritoria'!$C$38:$C$45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 formatCode="0">
                  <c:v>2015</c:v>
                </c:pt>
              </c:numCache>
            </c:numRef>
          </c:cat>
          <c:val>
            <c:numRef>
              <c:f>'CZ exp. teritoria'!$D$38:$D$45</c:f>
              <c:numCache>
                <c:formatCode>#,##0</c:formatCode>
                <c:ptCount val="8"/>
                <c:pt idx="0">
                  <c:v>106931</c:v>
                </c:pt>
                <c:pt idx="1">
                  <c:v>101708</c:v>
                </c:pt>
                <c:pt idx="2">
                  <c:v>105364</c:v>
                </c:pt>
                <c:pt idx="3">
                  <c:v>120381</c:v>
                </c:pt>
                <c:pt idx="4">
                  <c:v>148309</c:v>
                </c:pt>
                <c:pt idx="5">
                  <c:v>160594</c:v>
                </c:pt>
                <c:pt idx="6">
                  <c:v>180163</c:v>
                </c:pt>
                <c:pt idx="7">
                  <c:v>200908</c:v>
                </c:pt>
              </c:numCache>
            </c:numRef>
          </c:val>
        </c:ser>
        <c:ser>
          <c:idx val="2"/>
          <c:order val="1"/>
          <c:tx>
            <c:strRef>
              <c:f>'CZ exp. teritoria'!$E$37</c:f>
              <c:strCache>
                <c:ptCount val="1"/>
                <c:pt idx="0">
                  <c:v>Dovoz (mil. Kč)</c:v>
                </c:pt>
              </c:strCache>
            </c:strRef>
          </c:tx>
          <c:invertIfNegative val="0"/>
          <c:cat>
            <c:numRef>
              <c:f>'CZ exp. teritoria'!$C$38:$C$45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 formatCode="0">
                  <c:v>2015</c:v>
                </c:pt>
              </c:numCache>
            </c:numRef>
          </c:cat>
          <c:val>
            <c:numRef>
              <c:f>'CZ exp. teritoria'!$E$38:$E$45</c:f>
              <c:numCache>
                <c:formatCode>#,##0</c:formatCode>
                <c:ptCount val="8"/>
                <c:pt idx="0">
                  <c:v>131048</c:v>
                </c:pt>
                <c:pt idx="1">
                  <c:v>133735</c:v>
                </c:pt>
                <c:pt idx="2">
                  <c:v>140008</c:v>
                </c:pt>
                <c:pt idx="3">
                  <c:v>156674</c:v>
                </c:pt>
                <c:pt idx="4">
                  <c:v>173026</c:v>
                </c:pt>
                <c:pt idx="5">
                  <c:v>184674</c:v>
                </c:pt>
                <c:pt idx="6">
                  <c:v>199534</c:v>
                </c:pt>
                <c:pt idx="7">
                  <c:v>218500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983744"/>
        <c:axId val="99985280"/>
      </c:barChart>
      <c:lineChart>
        <c:grouping val="standard"/>
        <c:varyColors val="0"/>
        <c:ser>
          <c:idx val="3"/>
          <c:order val="2"/>
          <c:tx>
            <c:strRef>
              <c:f>'CZ exp. teritoria'!$F$37</c:f>
              <c:strCache>
                <c:ptCount val="1"/>
                <c:pt idx="0">
                  <c:v>Saldo (mil. Kč)</c:v>
                </c:pt>
              </c:strCache>
            </c:strRef>
          </c:tx>
          <c:spPr>
            <a:ln w="5715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'CZ exp. teritoria'!$C$38:$C$45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 formatCode="0">
                  <c:v>2015</c:v>
                </c:pt>
              </c:numCache>
            </c:numRef>
          </c:cat>
          <c:val>
            <c:numRef>
              <c:f>'CZ exp. teritoria'!$F$38:$F$45</c:f>
              <c:numCache>
                <c:formatCode>#,##0</c:formatCode>
                <c:ptCount val="8"/>
                <c:pt idx="0">
                  <c:v>-24117</c:v>
                </c:pt>
                <c:pt idx="1">
                  <c:v>-32027</c:v>
                </c:pt>
                <c:pt idx="2">
                  <c:v>-34644</c:v>
                </c:pt>
                <c:pt idx="3">
                  <c:v>-36293</c:v>
                </c:pt>
                <c:pt idx="4">
                  <c:v>-24717</c:v>
                </c:pt>
                <c:pt idx="5">
                  <c:v>-24080</c:v>
                </c:pt>
                <c:pt idx="6">
                  <c:v>-19371</c:v>
                </c:pt>
                <c:pt idx="7">
                  <c:v>-17591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83744"/>
        <c:axId val="99985280"/>
      </c:lineChart>
      <c:catAx>
        <c:axId val="9998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99985280"/>
        <c:crosses val="autoZero"/>
        <c:auto val="1"/>
        <c:lblAlgn val="ctr"/>
        <c:lblOffset val="100"/>
        <c:noMultiLvlLbl val="0"/>
      </c:catAx>
      <c:valAx>
        <c:axId val="999852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999837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[k12371283.xls]List3!$A$28</c:f>
              <c:strCache>
                <c:ptCount val="1"/>
                <c:pt idx="0">
                  <c:v>ČR</c:v>
                </c:pt>
              </c:strCache>
            </c:strRef>
          </c:tx>
          <c:spPr>
            <a:ln w="63500">
              <a:solidFill>
                <a:srgbClr val="B2BC00"/>
              </a:solidFill>
            </a:ln>
          </c:spPr>
          <c:marker>
            <c:symbol val="none"/>
          </c:marker>
          <c:cat>
            <c:numRef>
              <c:f>[k12371283.xls]List3!$B$27:$H$27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[k12371283.xls]List3!$B$28:$H$28</c:f>
              <c:numCache>
                <c:formatCode>0</c:formatCode>
                <c:ptCount val="7"/>
                <c:pt idx="0">
                  <c:v>92.778989550169968</c:v>
                </c:pt>
                <c:pt idx="1">
                  <c:v>92.728768306294285</c:v>
                </c:pt>
                <c:pt idx="2">
                  <c:v>92.302762038031702</c:v>
                </c:pt>
                <c:pt idx="3">
                  <c:v>92.500473229109673</c:v>
                </c:pt>
                <c:pt idx="4">
                  <c:v>91.895109008302995</c:v>
                </c:pt>
                <c:pt idx="5">
                  <c:v>91.606005089100677</c:v>
                </c:pt>
                <c:pt idx="6">
                  <c:v>91.601647129342822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[k12371283.xls]List3!$A$29</c:f>
              <c:strCache>
                <c:ptCount val="1"/>
                <c:pt idx="0">
                  <c:v>Maďarsko</c:v>
                </c:pt>
              </c:strCache>
            </c:strRef>
          </c:tx>
          <c:marker>
            <c:symbol val="none"/>
          </c:marker>
          <c:cat>
            <c:numRef>
              <c:f>[k12371283.xls]List3!$B$27:$H$27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[k12371283.xls]List3!$B$29:$H$29</c:f>
              <c:numCache>
                <c:formatCode>0</c:formatCode>
                <c:ptCount val="7"/>
                <c:pt idx="0">
                  <c:v>84.394538292999968</c:v>
                </c:pt>
                <c:pt idx="1">
                  <c:v>86.630918913057997</c:v>
                </c:pt>
                <c:pt idx="2">
                  <c:v>84.494422575062771</c:v>
                </c:pt>
                <c:pt idx="3">
                  <c:v>85.15432049779011</c:v>
                </c:pt>
                <c:pt idx="4">
                  <c:v>85.603321501147633</c:v>
                </c:pt>
                <c:pt idx="5">
                  <c:v>85.658356703967115</c:v>
                </c:pt>
                <c:pt idx="6">
                  <c:v>84.480054416635483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[k12371283.xls]List3!$A$30</c:f>
              <c:strCache>
                <c:ptCount val="1"/>
                <c:pt idx="0">
                  <c:v>Polsko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[k12371283.xls]List3!$B$27:$H$27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[k12371283.xls]List3!$B$30:$H$30</c:f>
              <c:numCache>
                <c:formatCode>0</c:formatCode>
                <c:ptCount val="7"/>
                <c:pt idx="0">
                  <c:v>81.635833545258009</c:v>
                </c:pt>
                <c:pt idx="1">
                  <c:v>81.228837621460926</c:v>
                </c:pt>
                <c:pt idx="2">
                  <c:v>79.709078796965443</c:v>
                </c:pt>
                <c:pt idx="3">
                  <c:v>78.740588600578832</c:v>
                </c:pt>
                <c:pt idx="4">
                  <c:v>77.358493626066419</c:v>
                </c:pt>
                <c:pt idx="5">
                  <c:v>78.377705358955836</c:v>
                </c:pt>
                <c:pt idx="6">
                  <c:v>78.982220453883073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[k12371283.xls]List3!$A$31</c:f>
              <c:strCache>
                <c:ptCount val="1"/>
                <c:pt idx="0">
                  <c:v>Rakousko</c:v>
                </c:pt>
              </c:strCache>
            </c:strRef>
          </c:tx>
          <c:marker>
            <c:symbol val="none"/>
          </c:marker>
          <c:cat>
            <c:numRef>
              <c:f>[k12371283.xls]List3!$B$27:$H$27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[k12371283.xls]List3!$B$31:$H$31</c:f>
              <c:numCache>
                <c:formatCode>0</c:formatCode>
                <c:ptCount val="7"/>
                <c:pt idx="0">
                  <c:v>80.91590081371541</c:v>
                </c:pt>
                <c:pt idx="1">
                  <c:v>81.574467520647914</c:v>
                </c:pt>
                <c:pt idx="2">
                  <c:v>80.481362483418565</c:v>
                </c:pt>
                <c:pt idx="3">
                  <c:v>78.894434191857329</c:v>
                </c:pt>
                <c:pt idx="4">
                  <c:v>77.762420164582423</c:v>
                </c:pt>
                <c:pt idx="5">
                  <c:v>77.89666528491837</c:v>
                </c:pt>
                <c:pt idx="6">
                  <c:v>77.920812734545919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[k12371283.xls]List3!$A$32</c:f>
              <c:strCache>
                <c:ptCount val="1"/>
                <c:pt idx="0">
                  <c:v>Slovinsko</c:v>
                </c:pt>
              </c:strCache>
            </c:strRef>
          </c:tx>
          <c:marker>
            <c:symbol val="none"/>
          </c:marker>
          <c:cat>
            <c:numRef>
              <c:f>[k12371283.xls]List3!$B$27:$H$27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[k12371283.xls]List3!$B$32:$H$32</c:f>
              <c:numCache>
                <c:formatCode>0</c:formatCode>
                <c:ptCount val="7"/>
                <c:pt idx="0">
                  <c:v>75.070627135151426</c:v>
                </c:pt>
                <c:pt idx="1">
                  <c:v>76.372671320130266</c:v>
                </c:pt>
                <c:pt idx="2">
                  <c:v>78.708699687091723</c:v>
                </c:pt>
                <c:pt idx="3">
                  <c:v>79.519365950548945</c:v>
                </c:pt>
                <c:pt idx="4">
                  <c:v>81.174802758028989</c:v>
                </c:pt>
                <c:pt idx="5">
                  <c:v>77.338619352223972</c:v>
                </c:pt>
                <c:pt idx="6">
                  <c:v>74.326564003166212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[k12371283.xls]List3!$A$33</c:f>
              <c:strCache>
                <c:ptCount val="1"/>
                <c:pt idx="0">
                  <c:v>Slovensko</c:v>
                </c:pt>
              </c:strCache>
            </c:strRef>
          </c:tx>
          <c:marker>
            <c:symbol val="none"/>
          </c:marker>
          <c:cat>
            <c:numRef>
              <c:f>[k12371283.xls]List3!$B$27:$H$27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[k12371283.xls]List3!$B$33:$H$33</c:f>
              <c:numCache>
                <c:formatCode>0</c:formatCode>
                <c:ptCount val="7"/>
                <c:pt idx="0">
                  <c:v>96.356880825724431</c:v>
                </c:pt>
                <c:pt idx="1">
                  <c:v>97.23827196457195</c:v>
                </c:pt>
                <c:pt idx="2">
                  <c:v>97.207025024054929</c:v>
                </c:pt>
                <c:pt idx="3">
                  <c:v>97.144163398254932</c:v>
                </c:pt>
                <c:pt idx="4">
                  <c:v>96.903503362829483</c:v>
                </c:pt>
                <c:pt idx="5">
                  <c:v>96.510914814517022</c:v>
                </c:pt>
                <c:pt idx="6">
                  <c:v>96.043708845079721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38976"/>
        <c:axId val="117840512"/>
      </c:lineChart>
      <c:catAx>
        <c:axId val="11783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840512"/>
        <c:crosses val="autoZero"/>
        <c:auto val="1"/>
        <c:lblAlgn val="ctr"/>
        <c:lblOffset val="100"/>
        <c:noMultiLvlLbl val="0"/>
      </c:catAx>
      <c:valAx>
        <c:axId val="117840512"/>
        <c:scaling>
          <c:orientation val="minMax"/>
          <c:max val="100"/>
          <c:min val="7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cs-CZ" sz="1800"/>
                  <a:t>vývoz do EU (%)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178389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AC731-327C-486E-B85F-E2CC800575C5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7E27605E-E75B-4EFF-9950-B47CEA440A51}">
      <dgm:prSet custT="1"/>
      <dgm:spPr/>
      <dgm:t>
        <a:bodyPr/>
        <a:lstStyle/>
        <a:p>
          <a:pPr rtl="0"/>
          <a:r>
            <a:rPr lang="cs-CZ" sz="1800" b="1" dirty="0" smtClean="0">
              <a:solidFill>
                <a:schemeClr val="tx1"/>
              </a:solidFill>
            </a:rPr>
            <a:t>Stěžejní proexportní aktivity v těchto zemích </a:t>
          </a:r>
          <a:endParaRPr lang="cs-CZ" sz="1800" dirty="0">
            <a:solidFill>
              <a:schemeClr val="tx1"/>
            </a:solidFill>
          </a:endParaRPr>
        </a:p>
      </dgm:t>
    </dgm:pt>
    <dgm:pt modelId="{AE164B1A-2DA4-4AAF-BFF0-4D4031D3D645}" type="parTrans" cxnId="{4FF7017C-5694-4946-8186-617139506F16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633C439B-1C01-441C-8181-49C85162DF70}" type="sibTrans" cxnId="{4FF7017C-5694-4946-8186-617139506F16}">
      <dgm:prSet custT="1"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B028EB82-BBF9-4EC2-8D4C-19F743EBBA0C}">
      <dgm:prSet custT="1"/>
      <dgm:spPr/>
      <dgm:t>
        <a:bodyPr/>
        <a:lstStyle/>
        <a:p>
          <a:pPr rtl="0"/>
          <a:r>
            <a:rPr lang="cs-CZ" sz="1400" b="1" dirty="0" smtClean="0">
              <a:solidFill>
                <a:schemeClr val="tx1"/>
              </a:solidFill>
            </a:rPr>
            <a:t>Prioritní země</a:t>
          </a:r>
          <a:r>
            <a:rPr lang="cs-CZ" sz="1400" dirty="0" smtClean="0">
              <a:solidFill>
                <a:schemeClr val="tx1"/>
              </a:solidFill>
            </a:rPr>
            <a:t>: </a:t>
          </a:r>
          <a:r>
            <a:rPr lang="cs-CZ" sz="1400" i="1" dirty="0" smtClean="0">
              <a:solidFill>
                <a:schemeClr val="tx1"/>
              </a:solidFill>
            </a:rPr>
            <a:t>Rusko, Ukrajina, Bělorusko, Kazachstán, Gruzie, Srbsko, Bosna a Hercegovina, Čína, Vietnam, Saúdská Arábie, Chile, Kolumbie, </a:t>
          </a:r>
          <a:r>
            <a:rPr lang="cs-CZ" sz="1400" b="1" i="1" dirty="0" smtClean="0">
              <a:solidFill>
                <a:schemeClr val="tx1"/>
              </a:solidFill>
            </a:rPr>
            <a:t>Etiopie, Senegal, Nigérie</a:t>
          </a:r>
          <a:r>
            <a:rPr lang="cs-CZ" sz="1400" i="1" dirty="0" smtClean="0">
              <a:solidFill>
                <a:schemeClr val="tx1"/>
              </a:solidFill>
            </a:rPr>
            <a:t>, Japonsko, Korea, Kanada </a:t>
          </a:r>
          <a:endParaRPr lang="cs-CZ" sz="1400" dirty="0">
            <a:solidFill>
              <a:schemeClr val="tx1"/>
            </a:solidFill>
          </a:endParaRPr>
        </a:p>
      </dgm:t>
    </dgm:pt>
    <dgm:pt modelId="{8E69B19C-49DC-4447-8610-993E1AB52518}" type="parTrans" cxnId="{F89288B8-801E-4006-B8D9-BA417B8FAA0B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5C118459-9297-4E56-BDC8-5B72E41271B3}" type="sibTrans" cxnId="{F89288B8-801E-4006-B8D9-BA417B8FAA0B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26E26223-809F-44B9-B283-1E364419B9DE}">
      <dgm:prSet custT="1"/>
      <dgm:spPr/>
      <dgm:t>
        <a:bodyPr/>
        <a:lstStyle/>
        <a:p>
          <a:pPr rtl="0"/>
          <a:r>
            <a:rPr lang="cs-CZ" sz="1800" b="1" dirty="0" smtClean="0">
              <a:solidFill>
                <a:schemeClr val="tx1"/>
              </a:solidFill>
            </a:rPr>
            <a:t>Nástroje proexportních aktivit MZe</a:t>
          </a:r>
          <a:endParaRPr lang="cs-CZ" sz="1800" dirty="0">
            <a:solidFill>
              <a:schemeClr val="tx1"/>
            </a:solidFill>
          </a:endParaRPr>
        </a:p>
      </dgm:t>
    </dgm:pt>
    <dgm:pt modelId="{46A47311-8689-40F3-A571-8FEBEDD897D1}" type="parTrans" cxnId="{FD6D3E57-9DDD-4DE8-A82E-2C9563ABC743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A77EBBE3-CDEA-4C13-88DF-15954F37F749}" type="sibTrans" cxnId="{FD6D3E57-9DDD-4DE8-A82E-2C9563ABC743}">
      <dgm:prSet custT="1"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0FEEE195-399D-420B-BB32-074365796B45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tx1"/>
              </a:solidFill>
            </a:rPr>
            <a:t>Zemědělští diplomaté</a:t>
          </a:r>
          <a:endParaRPr lang="cs-CZ" sz="1400" dirty="0">
            <a:solidFill>
              <a:schemeClr val="tx1"/>
            </a:solidFill>
          </a:endParaRPr>
        </a:p>
      </dgm:t>
    </dgm:pt>
    <dgm:pt modelId="{A937CFCE-E032-4AC6-8A8B-CFC1E7FFD6A4}" type="parTrans" cxnId="{BC7A7674-8933-4927-8CD9-2AF1040CDA65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C7A99642-A6C4-4FF3-A18F-14BFE9E503F2}" type="sibTrans" cxnId="{BC7A7674-8933-4927-8CD9-2AF1040CDA65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5349267F-246B-4999-99C5-2A52B3D18F44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tx1"/>
              </a:solidFill>
            </a:rPr>
            <a:t>Podnikatelské mise vedení MZe v </a:t>
          </a:r>
          <a:r>
            <a:rPr lang="cs-CZ" sz="1400" dirty="0" err="1" smtClean="0">
              <a:solidFill>
                <a:schemeClr val="tx1"/>
              </a:solidFill>
            </a:rPr>
            <a:t>mimounijních</a:t>
          </a:r>
          <a:r>
            <a:rPr lang="cs-CZ" sz="1400" dirty="0" smtClean="0">
              <a:solidFill>
                <a:schemeClr val="tx1"/>
              </a:solidFill>
            </a:rPr>
            <a:t> zemích</a:t>
          </a:r>
          <a:endParaRPr lang="cs-CZ" sz="1400" dirty="0">
            <a:solidFill>
              <a:schemeClr val="tx1"/>
            </a:solidFill>
          </a:endParaRPr>
        </a:p>
      </dgm:t>
    </dgm:pt>
    <dgm:pt modelId="{4800EA33-3C1E-453B-902E-95C12E585CF9}" type="parTrans" cxnId="{54E58A66-FC17-4144-AB0F-51715FF626B1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CD2A8E6F-1A68-4785-8025-EEE5FD12F575}" type="sibTrans" cxnId="{54E58A66-FC17-4144-AB0F-51715FF626B1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C04A9DDA-8DCA-4F9F-83DC-9306DF37EB6D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tx1"/>
              </a:solidFill>
            </a:rPr>
            <a:t>Incomingové mise</a:t>
          </a:r>
          <a:endParaRPr lang="cs-CZ" sz="1400" dirty="0">
            <a:solidFill>
              <a:schemeClr val="tx1"/>
            </a:solidFill>
          </a:endParaRPr>
        </a:p>
      </dgm:t>
    </dgm:pt>
    <dgm:pt modelId="{0D649D59-5676-44EA-B46D-DA3FC56C760A}" type="parTrans" cxnId="{AA971128-FA46-41A6-A4C8-A4086467DB5C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AE0F7F1A-700A-4409-973A-D862501D18D5}" type="sibTrans" cxnId="{AA971128-FA46-41A6-A4C8-A4086467DB5C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9B862329-40D7-40ED-84B9-033C7D00F45A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tx1"/>
              </a:solidFill>
            </a:rPr>
            <a:t>Projekty na podporu ekonomické diplomacie (spolupráce s MZV</a:t>
          </a:r>
          <a:r>
            <a:rPr lang="cs-CZ" sz="1600" dirty="0" smtClean="0">
              <a:solidFill>
                <a:schemeClr val="tx1"/>
              </a:solidFill>
            </a:rPr>
            <a:t>)</a:t>
          </a:r>
          <a:endParaRPr lang="cs-CZ" sz="1600" dirty="0">
            <a:solidFill>
              <a:schemeClr val="tx1"/>
            </a:solidFill>
          </a:endParaRPr>
        </a:p>
      </dgm:t>
    </dgm:pt>
    <dgm:pt modelId="{3DF00BCD-40EF-420A-A0C5-CB150F366631}" type="parTrans" cxnId="{B81DB643-DAC5-49BE-8E09-23A024DE2617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BA0E6EB3-29E6-4D65-92AD-29F05902319B}" type="sibTrans" cxnId="{B81DB643-DAC5-49BE-8E09-23A024DE2617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D9EB57AC-FC40-419B-98D9-0BDF9D4840BE}">
      <dgm:prSet custT="1"/>
      <dgm:spPr/>
      <dgm:t>
        <a:bodyPr/>
        <a:lstStyle/>
        <a:p>
          <a:pPr rtl="0"/>
          <a:r>
            <a:rPr lang="cs-CZ" sz="2800" dirty="0" smtClean="0">
              <a:solidFill>
                <a:schemeClr val="tx1"/>
              </a:solidFill>
            </a:rPr>
            <a:t>Pozvánky a informace o aktuálních aktivitách vždy na </a:t>
          </a:r>
          <a:r>
            <a:rPr lang="cs-CZ" sz="2800" b="1" dirty="0" smtClean="0">
              <a:solidFill>
                <a:schemeClr val="tx1"/>
              </a:solidFill>
            </a:rPr>
            <a:t>eagri.cz!</a:t>
          </a:r>
        </a:p>
        <a:p>
          <a:pPr rtl="0"/>
          <a:r>
            <a:rPr lang="cs-CZ" sz="2800" b="1" dirty="0" smtClean="0">
              <a:solidFill>
                <a:schemeClr val="tx1"/>
              </a:solidFill>
            </a:rPr>
            <a:t>Proexportní okénko</a:t>
          </a:r>
          <a:endParaRPr lang="cs-CZ" sz="2800" b="1" dirty="0">
            <a:solidFill>
              <a:schemeClr val="tx1"/>
            </a:solidFill>
          </a:endParaRPr>
        </a:p>
      </dgm:t>
    </dgm:pt>
    <dgm:pt modelId="{796541A2-87F7-4C07-BC58-FBFE16A4F3A9}" type="parTrans" cxnId="{6007A8E2-50F0-436F-8E18-84B0F44C1320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FD6E67D4-9702-45FE-9238-A0B4094C9805}" type="sibTrans" cxnId="{6007A8E2-50F0-436F-8E18-84B0F44C1320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04C345D4-5054-4A5F-8227-D4960007A736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tx1"/>
              </a:solidFill>
            </a:rPr>
            <a:t>Oficiální účasti MZe na zahraničních veletrzích a výstavách v </a:t>
          </a:r>
          <a:r>
            <a:rPr lang="cs-CZ" sz="1400" dirty="0" err="1" smtClean="0">
              <a:solidFill>
                <a:schemeClr val="tx1"/>
              </a:solidFill>
            </a:rPr>
            <a:t>mimounijních</a:t>
          </a:r>
          <a:r>
            <a:rPr lang="cs-CZ" sz="1400" dirty="0" smtClean="0">
              <a:solidFill>
                <a:schemeClr val="tx1"/>
              </a:solidFill>
            </a:rPr>
            <a:t> zemích</a:t>
          </a:r>
          <a:endParaRPr lang="cs-CZ" sz="1400" dirty="0">
            <a:solidFill>
              <a:schemeClr val="tx1"/>
            </a:solidFill>
          </a:endParaRPr>
        </a:p>
      </dgm:t>
    </dgm:pt>
    <dgm:pt modelId="{3D1D88D1-7C61-4B1B-93F6-7C28BC5FDBDE}" type="parTrans" cxnId="{679933AC-3F6D-4926-A31A-A8E7D7907583}">
      <dgm:prSet/>
      <dgm:spPr/>
      <dgm:t>
        <a:bodyPr/>
        <a:lstStyle/>
        <a:p>
          <a:endParaRPr lang="cs-CZ"/>
        </a:p>
      </dgm:t>
    </dgm:pt>
    <dgm:pt modelId="{DAF0F42B-46D7-416F-8870-FC5F34CA549F}" type="sibTrans" cxnId="{679933AC-3F6D-4926-A31A-A8E7D7907583}">
      <dgm:prSet/>
      <dgm:spPr/>
      <dgm:t>
        <a:bodyPr/>
        <a:lstStyle/>
        <a:p>
          <a:endParaRPr lang="cs-CZ"/>
        </a:p>
      </dgm:t>
    </dgm:pt>
    <dgm:pt modelId="{836B6CA7-5D4D-42CC-B3F4-EBFE81D553DA}" type="pres">
      <dgm:prSet presAssocID="{C35AC731-327C-486E-B85F-E2CC800575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3E62611-2597-41A9-BC61-C22A6DA2291B}" type="pres">
      <dgm:prSet presAssocID="{7E27605E-E75B-4EFF-9950-B47CEA440A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D90B0A-F4F1-4CF5-85A9-8EBD16B8A3E6}" type="pres">
      <dgm:prSet presAssocID="{633C439B-1C01-441C-8181-49C85162DF70}" presName="sibTrans" presStyleLbl="sibTrans2D1" presStyleIdx="0" presStyleCnt="2"/>
      <dgm:spPr/>
      <dgm:t>
        <a:bodyPr/>
        <a:lstStyle/>
        <a:p>
          <a:endParaRPr lang="cs-CZ"/>
        </a:p>
      </dgm:t>
    </dgm:pt>
    <dgm:pt modelId="{AE85D4D8-E121-4364-8923-C4AB913F4B0E}" type="pres">
      <dgm:prSet presAssocID="{633C439B-1C01-441C-8181-49C85162DF70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65713356-F58E-4F4B-9FE7-18A61CE15C3B}" type="pres">
      <dgm:prSet presAssocID="{26E26223-809F-44B9-B283-1E364419B9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96FE43-33C0-484C-9B9A-EC20CC31373C}" type="pres">
      <dgm:prSet presAssocID="{A77EBBE3-CDEA-4C13-88DF-15954F37F749}" presName="sibTrans" presStyleLbl="sibTrans2D1" presStyleIdx="1" presStyleCnt="2"/>
      <dgm:spPr/>
      <dgm:t>
        <a:bodyPr/>
        <a:lstStyle/>
        <a:p>
          <a:endParaRPr lang="cs-CZ"/>
        </a:p>
      </dgm:t>
    </dgm:pt>
    <dgm:pt modelId="{D2B0994A-D9C8-4964-B48D-F8ABE8AC4D6F}" type="pres">
      <dgm:prSet presAssocID="{A77EBBE3-CDEA-4C13-88DF-15954F37F749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82309A32-2E96-4A66-815A-FD162E4046C4}" type="pres">
      <dgm:prSet presAssocID="{D9EB57AC-FC40-419B-98D9-0BDF9D4840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F7017C-5694-4946-8186-617139506F16}" srcId="{C35AC731-327C-486E-B85F-E2CC800575C5}" destId="{7E27605E-E75B-4EFF-9950-B47CEA440A51}" srcOrd="0" destOrd="0" parTransId="{AE164B1A-2DA4-4AAF-BFF0-4D4031D3D645}" sibTransId="{633C439B-1C01-441C-8181-49C85162DF70}"/>
    <dgm:cxn modelId="{8AE1279E-790A-4F98-82A1-A30649715AC2}" type="presOf" srcId="{5349267F-246B-4999-99C5-2A52B3D18F44}" destId="{65713356-F58E-4F4B-9FE7-18A61CE15C3B}" srcOrd="0" destOrd="3" presId="urn:microsoft.com/office/officeart/2005/8/layout/process1"/>
    <dgm:cxn modelId="{2885BDAC-BD21-4A3D-86B8-0D0BB54FCD44}" type="presOf" srcId="{A77EBBE3-CDEA-4C13-88DF-15954F37F749}" destId="{D2B0994A-D9C8-4964-B48D-F8ABE8AC4D6F}" srcOrd="1" destOrd="0" presId="urn:microsoft.com/office/officeart/2005/8/layout/process1"/>
    <dgm:cxn modelId="{FD6D3E57-9DDD-4DE8-A82E-2C9563ABC743}" srcId="{C35AC731-327C-486E-B85F-E2CC800575C5}" destId="{26E26223-809F-44B9-B283-1E364419B9DE}" srcOrd="1" destOrd="0" parTransId="{46A47311-8689-40F3-A571-8FEBEDD897D1}" sibTransId="{A77EBBE3-CDEA-4C13-88DF-15954F37F749}"/>
    <dgm:cxn modelId="{6007A8E2-50F0-436F-8E18-84B0F44C1320}" srcId="{C35AC731-327C-486E-B85F-E2CC800575C5}" destId="{D9EB57AC-FC40-419B-98D9-0BDF9D4840BE}" srcOrd="2" destOrd="0" parTransId="{796541A2-87F7-4C07-BC58-FBFE16A4F3A9}" sibTransId="{FD6E67D4-9702-45FE-9238-A0B4094C9805}"/>
    <dgm:cxn modelId="{01936411-8961-4C82-9550-EA0C04563548}" type="presOf" srcId="{C35AC731-327C-486E-B85F-E2CC800575C5}" destId="{836B6CA7-5D4D-42CC-B3F4-EBFE81D553DA}" srcOrd="0" destOrd="0" presId="urn:microsoft.com/office/officeart/2005/8/layout/process1"/>
    <dgm:cxn modelId="{4BA17297-14D9-4A7E-BBC3-AC93C8CE2BDF}" type="presOf" srcId="{633C439B-1C01-441C-8181-49C85162DF70}" destId="{AE85D4D8-E121-4364-8923-C4AB913F4B0E}" srcOrd="1" destOrd="0" presId="urn:microsoft.com/office/officeart/2005/8/layout/process1"/>
    <dgm:cxn modelId="{4E452300-7DAF-45D9-9391-CA52FDE0E323}" type="presOf" srcId="{7E27605E-E75B-4EFF-9950-B47CEA440A51}" destId="{23E62611-2597-41A9-BC61-C22A6DA2291B}" srcOrd="0" destOrd="0" presId="urn:microsoft.com/office/officeart/2005/8/layout/process1"/>
    <dgm:cxn modelId="{F89288B8-801E-4006-B8D9-BA417B8FAA0B}" srcId="{7E27605E-E75B-4EFF-9950-B47CEA440A51}" destId="{B028EB82-BBF9-4EC2-8D4C-19F743EBBA0C}" srcOrd="0" destOrd="0" parTransId="{8E69B19C-49DC-4447-8610-993E1AB52518}" sibTransId="{5C118459-9297-4E56-BDC8-5B72E41271B3}"/>
    <dgm:cxn modelId="{B2B65DD3-C0C3-4657-83D2-E30FD328121E}" type="presOf" srcId="{633C439B-1C01-441C-8181-49C85162DF70}" destId="{59D90B0A-F4F1-4CF5-85A9-8EBD16B8A3E6}" srcOrd="0" destOrd="0" presId="urn:microsoft.com/office/officeart/2005/8/layout/process1"/>
    <dgm:cxn modelId="{709E0071-B82B-4691-8F3B-A039F7E42241}" type="presOf" srcId="{C04A9DDA-8DCA-4F9F-83DC-9306DF37EB6D}" destId="{65713356-F58E-4F4B-9FE7-18A61CE15C3B}" srcOrd="0" destOrd="4" presId="urn:microsoft.com/office/officeart/2005/8/layout/process1"/>
    <dgm:cxn modelId="{B81DB643-DAC5-49BE-8E09-23A024DE2617}" srcId="{26E26223-809F-44B9-B283-1E364419B9DE}" destId="{9B862329-40D7-40ED-84B9-033C7D00F45A}" srcOrd="4" destOrd="0" parTransId="{3DF00BCD-40EF-420A-A0C5-CB150F366631}" sibTransId="{BA0E6EB3-29E6-4D65-92AD-29F05902319B}"/>
    <dgm:cxn modelId="{AA971128-FA46-41A6-A4C8-A4086467DB5C}" srcId="{26E26223-809F-44B9-B283-1E364419B9DE}" destId="{C04A9DDA-8DCA-4F9F-83DC-9306DF37EB6D}" srcOrd="3" destOrd="0" parTransId="{0D649D59-5676-44EA-B46D-DA3FC56C760A}" sibTransId="{AE0F7F1A-700A-4409-973A-D862501D18D5}"/>
    <dgm:cxn modelId="{BC7A7674-8933-4927-8CD9-2AF1040CDA65}" srcId="{26E26223-809F-44B9-B283-1E364419B9DE}" destId="{0FEEE195-399D-420B-BB32-074365796B45}" srcOrd="0" destOrd="0" parTransId="{A937CFCE-E032-4AC6-8A8B-CFC1E7FFD6A4}" sibTransId="{C7A99642-A6C4-4FF3-A18F-14BFE9E503F2}"/>
    <dgm:cxn modelId="{54E58A66-FC17-4144-AB0F-51715FF626B1}" srcId="{26E26223-809F-44B9-B283-1E364419B9DE}" destId="{5349267F-246B-4999-99C5-2A52B3D18F44}" srcOrd="2" destOrd="0" parTransId="{4800EA33-3C1E-453B-902E-95C12E585CF9}" sibTransId="{CD2A8E6F-1A68-4785-8025-EEE5FD12F575}"/>
    <dgm:cxn modelId="{7465A23A-4478-45C5-8C01-12D1779B7AFB}" type="presOf" srcId="{A77EBBE3-CDEA-4C13-88DF-15954F37F749}" destId="{5C96FE43-33C0-484C-9B9A-EC20CC31373C}" srcOrd="0" destOrd="0" presId="urn:microsoft.com/office/officeart/2005/8/layout/process1"/>
    <dgm:cxn modelId="{546FE9FA-83CF-4C23-8662-401C345125B7}" type="presOf" srcId="{9B862329-40D7-40ED-84B9-033C7D00F45A}" destId="{65713356-F58E-4F4B-9FE7-18A61CE15C3B}" srcOrd="0" destOrd="5" presId="urn:microsoft.com/office/officeart/2005/8/layout/process1"/>
    <dgm:cxn modelId="{679933AC-3F6D-4926-A31A-A8E7D7907583}" srcId="{26E26223-809F-44B9-B283-1E364419B9DE}" destId="{04C345D4-5054-4A5F-8227-D4960007A736}" srcOrd="1" destOrd="0" parTransId="{3D1D88D1-7C61-4B1B-93F6-7C28BC5FDBDE}" sibTransId="{DAF0F42B-46D7-416F-8870-FC5F34CA549F}"/>
    <dgm:cxn modelId="{0A476A54-AB07-4D49-89B0-602969736C6D}" type="presOf" srcId="{B028EB82-BBF9-4EC2-8D4C-19F743EBBA0C}" destId="{23E62611-2597-41A9-BC61-C22A6DA2291B}" srcOrd="0" destOrd="1" presId="urn:microsoft.com/office/officeart/2005/8/layout/process1"/>
    <dgm:cxn modelId="{F60CFA03-5CB5-4185-BF3A-2B5DB663CDAB}" type="presOf" srcId="{04C345D4-5054-4A5F-8227-D4960007A736}" destId="{65713356-F58E-4F4B-9FE7-18A61CE15C3B}" srcOrd="0" destOrd="2" presId="urn:microsoft.com/office/officeart/2005/8/layout/process1"/>
    <dgm:cxn modelId="{415E043C-5E17-438D-8FE2-1C7258E14FAB}" type="presOf" srcId="{0FEEE195-399D-420B-BB32-074365796B45}" destId="{65713356-F58E-4F4B-9FE7-18A61CE15C3B}" srcOrd="0" destOrd="1" presId="urn:microsoft.com/office/officeart/2005/8/layout/process1"/>
    <dgm:cxn modelId="{785FB09A-073C-4209-9866-8D07D0E8FCF5}" type="presOf" srcId="{26E26223-809F-44B9-B283-1E364419B9DE}" destId="{65713356-F58E-4F4B-9FE7-18A61CE15C3B}" srcOrd="0" destOrd="0" presId="urn:microsoft.com/office/officeart/2005/8/layout/process1"/>
    <dgm:cxn modelId="{AB811575-6668-4882-8945-721FBA8C93B5}" type="presOf" srcId="{D9EB57AC-FC40-419B-98D9-0BDF9D4840BE}" destId="{82309A32-2E96-4A66-815A-FD162E4046C4}" srcOrd="0" destOrd="0" presId="urn:microsoft.com/office/officeart/2005/8/layout/process1"/>
    <dgm:cxn modelId="{72522444-1DA1-4B5A-A4C8-9E24D865BE4D}" type="presParOf" srcId="{836B6CA7-5D4D-42CC-B3F4-EBFE81D553DA}" destId="{23E62611-2597-41A9-BC61-C22A6DA2291B}" srcOrd="0" destOrd="0" presId="urn:microsoft.com/office/officeart/2005/8/layout/process1"/>
    <dgm:cxn modelId="{422D1394-33D0-40F7-8E5D-201C6D54628A}" type="presParOf" srcId="{836B6CA7-5D4D-42CC-B3F4-EBFE81D553DA}" destId="{59D90B0A-F4F1-4CF5-85A9-8EBD16B8A3E6}" srcOrd="1" destOrd="0" presId="urn:microsoft.com/office/officeart/2005/8/layout/process1"/>
    <dgm:cxn modelId="{646CE13F-CAF8-437B-ABD0-8708A35D2B63}" type="presParOf" srcId="{59D90B0A-F4F1-4CF5-85A9-8EBD16B8A3E6}" destId="{AE85D4D8-E121-4364-8923-C4AB913F4B0E}" srcOrd="0" destOrd="0" presId="urn:microsoft.com/office/officeart/2005/8/layout/process1"/>
    <dgm:cxn modelId="{8F9A956B-7530-4525-895F-7E16F06432CB}" type="presParOf" srcId="{836B6CA7-5D4D-42CC-B3F4-EBFE81D553DA}" destId="{65713356-F58E-4F4B-9FE7-18A61CE15C3B}" srcOrd="2" destOrd="0" presId="urn:microsoft.com/office/officeart/2005/8/layout/process1"/>
    <dgm:cxn modelId="{6DF5E227-EE25-4C7F-83B4-4DFBAD5D4351}" type="presParOf" srcId="{836B6CA7-5D4D-42CC-B3F4-EBFE81D553DA}" destId="{5C96FE43-33C0-484C-9B9A-EC20CC31373C}" srcOrd="3" destOrd="0" presId="urn:microsoft.com/office/officeart/2005/8/layout/process1"/>
    <dgm:cxn modelId="{BA1265A1-8218-4573-8596-FCF2F3AB260E}" type="presParOf" srcId="{5C96FE43-33C0-484C-9B9A-EC20CC31373C}" destId="{D2B0994A-D9C8-4964-B48D-F8ABE8AC4D6F}" srcOrd="0" destOrd="0" presId="urn:microsoft.com/office/officeart/2005/8/layout/process1"/>
    <dgm:cxn modelId="{7C463CC4-2E8F-4062-BFAE-6C6CB3A47989}" type="presParOf" srcId="{836B6CA7-5D4D-42CC-B3F4-EBFE81D553DA}" destId="{82309A32-2E96-4A66-815A-FD162E4046C4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62611-2597-41A9-BC61-C22A6DA2291B}">
      <dsp:nvSpPr>
        <dsp:cNvPr id="0" name=""/>
        <dsp:cNvSpPr/>
      </dsp:nvSpPr>
      <dsp:spPr>
        <a:xfrm>
          <a:off x="7233" y="490796"/>
          <a:ext cx="2161877" cy="3626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</a:rPr>
            <a:t>Stěžejní proexportní aktivity v těchto zemích </a:t>
          </a:r>
          <a:endParaRPr lang="cs-CZ" sz="180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chemeClr val="tx1"/>
              </a:solidFill>
            </a:rPr>
            <a:t>Prioritní země</a:t>
          </a:r>
          <a:r>
            <a:rPr lang="cs-CZ" sz="1400" kern="1200" dirty="0" smtClean="0">
              <a:solidFill>
                <a:schemeClr val="tx1"/>
              </a:solidFill>
            </a:rPr>
            <a:t>: </a:t>
          </a:r>
          <a:r>
            <a:rPr lang="cs-CZ" sz="1400" i="1" kern="1200" dirty="0" smtClean="0">
              <a:solidFill>
                <a:schemeClr val="tx1"/>
              </a:solidFill>
            </a:rPr>
            <a:t>Rusko, Ukrajina, Bělorusko, Kazachstán, Gruzie, Srbsko, Bosna a Hercegovina, Čína, Vietnam, Saúdská Arábie, Chile, Kolumbie, </a:t>
          </a:r>
          <a:r>
            <a:rPr lang="cs-CZ" sz="1400" b="1" i="1" kern="1200" dirty="0" smtClean="0">
              <a:solidFill>
                <a:schemeClr val="tx1"/>
              </a:solidFill>
            </a:rPr>
            <a:t>Etiopie, Senegal, Nigérie</a:t>
          </a:r>
          <a:r>
            <a:rPr lang="cs-CZ" sz="1400" i="1" kern="1200" dirty="0" smtClean="0">
              <a:solidFill>
                <a:schemeClr val="tx1"/>
              </a:solidFill>
            </a:rPr>
            <a:t>, Japonsko, Korea, Kanada </a:t>
          </a:r>
          <a:endParaRPr lang="cs-CZ" sz="1400" kern="1200" dirty="0">
            <a:solidFill>
              <a:schemeClr val="tx1"/>
            </a:solidFill>
          </a:endParaRPr>
        </a:p>
      </dsp:txBody>
      <dsp:txXfrm>
        <a:off x="70552" y="554115"/>
        <a:ext cx="2035239" cy="3500280"/>
      </dsp:txXfrm>
    </dsp:sp>
    <dsp:sp modelId="{59D90B0A-F4F1-4CF5-85A9-8EBD16B8A3E6}">
      <dsp:nvSpPr>
        <dsp:cNvPr id="0" name=""/>
        <dsp:cNvSpPr/>
      </dsp:nvSpPr>
      <dsp:spPr>
        <a:xfrm>
          <a:off x="2385298" y="2036183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>
            <a:solidFill>
              <a:schemeClr val="tx1"/>
            </a:solidFill>
          </a:endParaRPr>
        </a:p>
      </dsp:txBody>
      <dsp:txXfrm>
        <a:off x="2385298" y="2143412"/>
        <a:ext cx="320822" cy="321687"/>
      </dsp:txXfrm>
    </dsp:sp>
    <dsp:sp modelId="{65713356-F58E-4F4B-9FE7-18A61CE15C3B}">
      <dsp:nvSpPr>
        <dsp:cNvPr id="0" name=""/>
        <dsp:cNvSpPr/>
      </dsp:nvSpPr>
      <dsp:spPr>
        <a:xfrm>
          <a:off x="3033861" y="490796"/>
          <a:ext cx="2161877" cy="3626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</a:rPr>
            <a:t>Nástroje proexportních aktivit MZe</a:t>
          </a:r>
          <a:endParaRPr lang="cs-CZ" sz="180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Zemědělští diplomaté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Oficiální účasti MZe na zahraničních veletrzích a výstavách v </a:t>
          </a:r>
          <a:r>
            <a:rPr lang="cs-CZ" sz="1400" kern="1200" dirty="0" err="1" smtClean="0">
              <a:solidFill>
                <a:schemeClr val="tx1"/>
              </a:solidFill>
            </a:rPr>
            <a:t>mimounijních</a:t>
          </a:r>
          <a:r>
            <a:rPr lang="cs-CZ" sz="1400" kern="1200" dirty="0" smtClean="0">
              <a:solidFill>
                <a:schemeClr val="tx1"/>
              </a:solidFill>
            </a:rPr>
            <a:t> zemích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Podnikatelské mise vedení MZe v </a:t>
          </a:r>
          <a:r>
            <a:rPr lang="cs-CZ" sz="1400" kern="1200" dirty="0" err="1" smtClean="0">
              <a:solidFill>
                <a:schemeClr val="tx1"/>
              </a:solidFill>
            </a:rPr>
            <a:t>mimounijních</a:t>
          </a:r>
          <a:r>
            <a:rPr lang="cs-CZ" sz="1400" kern="1200" dirty="0" smtClean="0">
              <a:solidFill>
                <a:schemeClr val="tx1"/>
              </a:solidFill>
            </a:rPr>
            <a:t> zemích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Incomingové mise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>
              <a:solidFill>
                <a:schemeClr val="tx1"/>
              </a:solidFill>
            </a:rPr>
            <a:t>Projekty na podporu ekonomické diplomacie (spolupráce s MZV</a:t>
          </a:r>
          <a:r>
            <a:rPr lang="cs-CZ" sz="1600" kern="1200" dirty="0" smtClean="0">
              <a:solidFill>
                <a:schemeClr val="tx1"/>
              </a:solidFill>
            </a:rPr>
            <a:t>)</a:t>
          </a:r>
          <a:endParaRPr lang="cs-CZ" sz="1600" kern="1200" dirty="0">
            <a:solidFill>
              <a:schemeClr val="tx1"/>
            </a:solidFill>
          </a:endParaRPr>
        </a:p>
      </dsp:txBody>
      <dsp:txXfrm>
        <a:off x="3097180" y="554115"/>
        <a:ext cx="2035239" cy="3500280"/>
      </dsp:txXfrm>
    </dsp:sp>
    <dsp:sp modelId="{5C96FE43-33C0-484C-9B9A-EC20CC31373C}">
      <dsp:nvSpPr>
        <dsp:cNvPr id="0" name=""/>
        <dsp:cNvSpPr/>
      </dsp:nvSpPr>
      <dsp:spPr>
        <a:xfrm>
          <a:off x="5411926" y="2036183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>
            <a:solidFill>
              <a:schemeClr val="tx1"/>
            </a:solidFill>
          </a:endParaRPr>
        </a:p>
      </dsp:txBody>
      <dsp:txXfrm>
        <a:off x="5411926" y="2143412"/>
        <a:ext cx="320822" cy="321687"/>
      </dsp:txXfrm>
    </dsp:sp>
    <dsp:sp modelId="{82309A32-2E96-4A66-815A-FD162E4046C4}">
      <dsp:nvSpPr>
        <dsp:cNvPr id="0" name=""/>
        <dsp:cNvSpPr/>
      </dsp:nvSpPr>
      <dsp:spPr>
        <a:xfrm>
          <a:off x="6060489" y="490796"/>
          <a:ext cx="2161877" cy="3626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</a:rPr>
            <a:t>Pozvánky a informace o aktuálních aktivitách vždy na </a:t>
          </a:r>
          <a:r>
            <a:rPr lang="cs-CZ" sz="2800" b="1" kern="1200" dirty="0" smtClean="0">
              <a:solidFill>
                <a:schemeClr val="tx1"/>
              </a:solidFill>
            </a:rPr>
            <a:t>eagri.cz!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</a:rPr>
            <a:t>Proexportní okénko</a:t>
          </a:r>
          <a:endParaRPr lang="cs-CZ" sz="2800" b="1" kern="1200" dirty="0">
            <a:solidFill>
              <a:schemeClr val="tx1"/>
            </a:solidFill>
          </a:endParaRPr>
        </a:p>
      </dsp:txBody>
      <dsp:txXfrm>
        <a:off x="6123808" y="554115"/>
        <a:ext cx="2035239" cy="3500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279BC8-FC74-456A-994D-36C2D9D02DB6}" type="datetimeFigureOut">
              <a:rPr lang="cs-CZ"/>
              <a:pPr>
                <a:defRPr/>
              </a:pPr>
              <a:t>7.4.2016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54D788-2CDA-4490-8807-1D3E3658D9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88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278" y="0"/>
            <a:ext cx="2944813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2861BB-FC29-4E80-B634-60DC16A62A0A}" type="datetimeFigureOut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278" y="9429671"/>
            <a:ext cx="2944813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801348-8D39-4015-96FD-DF3728717CF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734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01348-8D39-4015-96FD-DF3728717CF3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01348-8D39-4015-96FD-DF3728717CF3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7188" indent="-357188">
              <a:spcBef>
                <a:spcPts val="1200"/>
              </a:spcBef>
              <a:buFont typeface="Wingdings" pitchFamily="2" charset="2"/>
              <a:buChar char="Ø"/>
            </a:pPr>
            <a:r>
              <a:rPr lang="cs-CZ" dirty="0" smtClean="0">
                <a:latin typeface="+mn-lt"/>
              </a:rPr>
              <a:t>nejvíce vyváženým zemědělským zbožím celkem jsou :</a:t>
            </a:r>
          </a:p>
          <a:p>
            <a:pPr marL="361950" algn="just">
              <a:spcBef>
                <a:spcPts val="1200"/>
              </a:spcBef>
              <a:tabLst>
                <a:tab pos="361950" algn="l"/>
              </a:tabLst>
            </a:pPr>
            <a:r>
              <a:rPr lang="cs-CZ" dirty="0" smtClean="0">
                <a:latin typeface="+mn-lt"/>
              </a:rPr>
              <a:t>cigarety, pšenice, čerstvé mléko, pekařské výrobky, řepkový olej, potravinové přípravky, pivo, čokoláda a čokoládové cukrovinky, výživa pro zvířata, řepkové semeno</a:t>
            </a:r>
          </a:p>
          <a:p>
            <a:pPr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01348-8D39-4015-96FD-DF3728717CF3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1" dirty="0" smtClean="0">
                <a:latin typeface="+mn-lt"/>
                <a:cs typeface="Arial" charset="0"/>
              </a:rPr>
              <a:t>ALE</a:t>
            </a:r>
            <a:r>
              <a:rPr lang="cs-CZ" dirty="0" smtClean="0">
                <a:latin typeface="+mn-lt"/>
                <a:cs typeface="Arial" charset="0"/>
              </a:rPr>
              <a:t> ! výrazná </a:t>
            </a:r>
            <a:r>
              <a:rPr lang="cs-CZ" b="0" dirty="0" smtClean="0">
                <a:latin typeface="+mn-lt"/>
                <a:cs typeface="Arial" charset="0"/>
              </a:rPr>
              <a:t>orientace na vnitřní trh EU </a:t>
            </a:r>
            <a:r>
              <a:rPr lang="cs-CZ" dirty="0" smtClean="0">
                <a:latin typeface="+mn-lt"/>
                <a:cs typeface="Arial" charset="0"/>
              </a:rPr>
              <a:t>– dlouhodobě kolem 90% (po Slovensku 2. nejvýraznější takto jednostranná orientace)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>
                <a:latin typeface="+mn-lt"/>
                <a:cs typeface="Arial" charset="0"/>
              </a:rPr>
              <a:t> i když je na straně ČR vidět mírné zlepšení v posledních dvou letech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latin typeface="+mn-lt"/>
              <a:cs typeface="Arial" charset="0"/>
            </a:endParaRP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01348-8D39-4015-96FD-DF3728717CF3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01348-8D39-4015-96FD-DF3728717CF3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45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Velké trhy – počty obyvatel rychle rostou, populace Etiopie i Keni, ale také třeba Tanzanie patří k nejrychleji rostoucím</a:t>
            </a:r>
          </a:p>
          <a:p>
            <a:r>
              <a:rPr lang="cs-CZ" dirty="0" smtClean="0"/>
              <a:t>Rozvíjející se trhy – růst HDP</a:t>
            </a:r>
          </a:p>
          <a:p>
            <a:r>
              <a:rPr lang="cs-CZ" dirty="0" smtClean="0"/>
              <a:t>Synergie místní poptávky a české nabídky – struktura českého</a:t>
            </a:r>
            <a:r>
              <a:rPr lang="cs-CZ" baseline="0" dirty="0" smtClean="0"/>
              <a:t> zemědělství a potravinářství koresponduje s potřebami v regionu, </a:t>
            </a:r>
            <a:r>
              <a:rPr lang="cs-CZ" dirty="0" smtClean="0"/>
              <a:t>možnosti nejen pro</a:t>
            </a:r>
            <a:r>
              <a:rPr lang="cs-CZ" baseline="0" dirty="0" smtClean="0"/>
              <a:t> české zemědělské a potravinářské technologie, ale i trh potravin je závislý na dovozech</a:t>
            </a:r>
          </a:p>
          <a:p>
            <a:endParaRPr lang="cs-CZ" baseline="0" dirty="0" smtClean="0"/>
          </a:p>
          <a:p>
            <a:r>
              <a:rPr lang="cs-CZ" baseline="0" dirty="0" smtClean="0"/>
              <a:t>Místní partneři navíc kladně vnímají fakt, že ČR nemá žádné geopolitické ambice.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Alternativa</a:t>
            </a:r>
            <a:r>
              <a:rPr lang="cs-CZ" baseline="0" dirty="0" smtClean="0"/>
              <a:t> trhu EU – roste kupní síla, roste autentická střední třída (v souhrnu ji ale svou kupní silou stále daleko převyšuje nižší vrstva obyvatel), vysoká urbanizace, mění se životní styl a spotřební návyky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01348-8D39-4015-96FD-DF3728717CF3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11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dirty="0" smtClean="0"/>
              <a:t>PROPEDY</a:t>
            </a:r>
            <a:r>
              <a:rPr lang="cs-CZ" baseline="0" dirty="0" smtClean="0"/>
              <a:t> v Africe</a:t>
            </a:r>
            <a:r>
              <a:rPr lang="cs-CZ" baseline="0" dirty="0"/>
              <a:t>	</a:t>
            </a:r>
            <a:r>
              <a:rPr lang="cs-CZ" baseline="0" dirty="0" smtClean="0"/>
              <a:t>- Tanzanie – 12. až 13. dubna 2016 – Projekt na podporu ekonomické diplomacie při příležitosti podnikatelské mise ministra zemědělství ČR do Tanzanie a Zambie – zemědělská a potravinářská technika a 		technologie, ale také úzce příbuzné obory vzhledem ke specifickým podmínkám v teritoriích (např. oblast energetiky – </a:t>
            </a:r>
            <a:r>
              <a:rPr lang="cs-CZ" baseline="0" dirty="0" err="1" smtClean="0"/>
              <a:t>fotovoltaika</a:t>
            </a:r>
            <a:r>
              <a:rPr lang="cs-CZ" baseline="0" dirty="0" smtClean="0"/>
              <a:t>)</a:t>
            </a:r>
          </a:p>
          <a:p>
            <a:pPr marL="2000250" lvl="4" indent="-171450">
              <a:buFontTx/>
              <a:buChar char="-"/>
            </a:pPr>
            <a:r>
              <a:rPr lang="cs-CZ" baseline="0" dirty="0" smtClean="0"/>
              <a:t>Etiopie – 3. až 5. října 2016 – Podnikatelská mise náměstkyně MZe ČR do Addis Abeby</a:t>
            </a:r>
          </a:p>
          <a:p>
            <a:pPr marL="2000250" lvl="4" indent="-171450">
              <a:buFontTx/>
              <a:buChar char="-"/>
            </a:pPr>
            <a:r>
              <a:rPr lang="cs-CZ" baseline="0" dirty="0" smtClean="0"/>
              <a:t>Benin – 22. až 25. června 2016 – Podpora vývozu potravin a zemědělských produktů do Beninu a Nigérie – BEZ ÚČASTI MZE ČR</a:t>
            </a:r>
          </a:p>
          <a:p>
            <a:pPr marL="2000250" lvl="4" indent="-171450">
              <a:buFontTx/>
              <a:buChar char="-"/>
            </a:pPr>
            <a:endParaRPr lang="cs-CZ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Ve dnech 11 až 14. 5. 2016 cesta ministra zahraničních věcí ČR a ministra zemědělství ČR do Nigérie a Senegalu doprovázená podnikatelskou misí ve spolupráci s Hospodářskou komorou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baseline="0" dirty="0" smtClean="0"/>
              <a:t>		- Po delší době se v obou teritoriích jedná o ministerskou a podnikatelskou návštěvu, a proto spatřujeme příležitost pro české firmy navázat na minulé vztahy, případně získat nové obchodní kontakty.</a:t>
            </a:r>
          </a:p>
          <a:p>
            <a:pPr marL="1828800" lvl="4" indent="0">
              <a:buFont typeface="Arial" panose="020B0604020202020204" pitchFamily="34" charset="0"/>
              <a:buNone/>
            </a:pPr>
            <a:r>
              <a:rPr lang="cs-CZ" baseline="0" dirty="0" smtClean="0"/>
              <a:t>- Hlavním cílem doprovodné podnikatelské mise je rozvoj ekonomických vztahů mezi českými, nigerijskými resp. senegalskými exportéry, importéry a investory. V předběžném programu počítáme mj. s organizací podnikatelských fór a následných B2B jednání.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01348-8D39-4015-96FD-DF3728717CF3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01348-8D39-4015-96FD-DF3728717CF3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57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01348-8D39-4015-96FD-DF3728717CF3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3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BE4F-66CF-4AB0-9D16-162DC638F642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A0ED-A7E0-46EB-A2EE-188B67E696E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5B182-68EB-42EC-90C1-B9F74BA0524A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8BBA-FD76-46DB-ACA0-15CE01B643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8E96-8937-474B-BA22-7822F29D7E40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32B6-D7A7-44B8-A238-20F8C7377CF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89DA-5336-4EB0-828B-76C4A918BAE7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8A66-A96D-4DF1-8F38-D6CEA26061E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10B1F-CCA3-4E3E-B170-860A13DF3AD6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E07-3375-4AAC-841A-C126655B7F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5F76-7285-4DDC-9338-8ACD4CABCDB7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7D70-8F54-48A2-888E-4A7436C006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2E2F-280E-411E-AEAF-B4EBB1C47A59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055D-824F-4945-8FD9-BDAA0E93B9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9EF4-BD7B-48A4-B7F9-845F5B71799B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C6BF-FC6C-47D2-AFF8-7A761723D50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A179-2299-4549-A1CE-C1C563847C7B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D2EF-15A9-478C-B161-1D5B41A511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obrázek.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A66E-21BC-4343-A5B4-CC7149AD8C62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17A0-9A95-4F24-BB10-F8C1D460CA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obrázek.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D105-082A-4144-A856-4F1D65F95319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0F63-F653-43F9-B201-365646B194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F131-8AB9-45BB-9014-A0D6026F6570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F751-0C44-41C2-B731-D4C719A007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graf.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411E-AC1C-4C3B-A59B-B0659F641107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91A3-12A0-43A5-A1BE-A90DAD6FD40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graf.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FB3FD-DFBA-42F0-A71F-4D2EA3108AE4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6C55-531D-43FD-8230-9404C9AD82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tabulku.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7E66-2C24-4990-8F1E-978065FFB705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EE6F-746D-43EC-8B0F-DF5E7AF122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Klepnutím na ikonu přidáte tabulku.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7953-486D-48CD-95C5-0C5C06EB34AA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830D-279E-4950-A000-A0C56C9D06B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F111-29C2-438B-A35A-E47C50A21B60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17E6F-1E6C-4B16-B747-4B5B30AA59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9B8E-37EC-4B8E-9BC6-A42138A976C5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1DCC-177F-4A51-AD35-C61FDD4F14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4754-2322-44CA-98AB-8CEAAF7A6CCB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95886-DA61-49BD-AAA5-DA049E5FD44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0B62-66F8-4190-BC2E-85B3DC494568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6436-EC22-40D8-959E-CDFDCF7F52D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7636-8F8A-41D9-82AB-7DEBB548BE48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36A9-3707-433F-B396-C82BF218B4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D5FD-C550-4623-881A-30287C7464E5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A57B3-EAC1-4278-A8FE-A183889AC08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798F-58F2-43EF-9671-CC93CE8324EE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328D-E276-4B72-84DA-4D5BC77E569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3223-7710-4C05-9CDF-ED4DBF9CDD96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F8FD-87F1-4947-97F4-4E3CE32740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61C6-114F-4581-9123-8794FF1D2099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5995-42EB-405F-84ED-4D38F3AD93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921F-66A5-4040-91B2-3C59BDCB8E87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CC0C-E691-4B3B-90EB-488B5A8E42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1F1-FD8E-458A-9C3F-DFB0E38BC91B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0805-BC09-4FC2-800C-066AC44DFB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36E2-C084-4F2D-945F-61EF5E8EE747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42AB-E581-4A2F-A2BE-C4F7E0B658A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BE18-8367-456D-9001-24C832648D62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2023-B0BC-4174-A144-7EBBC458562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406B-B9C0-4ED5-9A71-9646B37CDC38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7788-EA88-4675-80BC-8E9E6C2846D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50C9-DA56-42DA-B687-8A7074AEED0D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D3EF-7F42-401F-93F2-32C2A2F106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1F7A-8D89-4733-AABB-A2FEE8AF1F84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EC57-2F66-4281-AA3C-D2A6B59E430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67DE-43AD-42B0-BE14-8992B6F55C11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ECEB-057C-4D94-977E-16FF1EEDD0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3CD71-30E5-4412-8F57-B7C1F651EFDE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E6B3-96EA-438D-BFDD-D9A228C072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8EC4-3FF9-45A8-AD60-707C2A3C412A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8CE7-1193-4A4F-869E-16E5A832E6B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9831-A0FE-46A7-A503-00789BEEA9C1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2FBC-E019-4C57-8438-CF7ECECEFB2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E387-1975-4EEA-907C-61CA519ADCBE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987A-1640-4D21-AB2D-6290B58068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C9F2-6221-43A8-B1B3-D5B8006F5514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D42F-A824-4FF1-8323-213A71AA1CD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F813-3D5A-4F12-A3EE-D7A223CEA698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574F-312D-4DBB-94A1-E52CB6623AC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49FB4-0B2E-4FC0-957E-A41D81D7E2DF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DABD-425C-4449-9A9A-BAB9AD949EA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CB45-A9EC-4AEE-B54D-D975D25D2201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D296-7193-4E17-B261-1EAD38F6214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FEA5-0CB2-44A5-B0E4-A67DC9B0E399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9320-7C4E-4511-BCF1-F6619164B1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B40C-1785-4DFB-87FC-42CB825591A9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B770-8C47-4CDD-9D6D-CBBFB3FB06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51B3-B751-47C5-A2E2-96A9016611FE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263F-7128-4440-873A-8BAE7B56EC7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72BE-AAF5-4706-AA77-8B5D5CB0DF18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DB3F-6617-4AA8-95EE-0003A00A005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9D743A-C857-41F4-9B5A-7BD42285AC4F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7AFCF9-3F34-40A3-9468-4D7F4C5BD3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567E9-A232-4E31-9501-E6B497616567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006EAB-719B-4183-AB1C-8B166453C3E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73712D-CD89-4C90-8B6A-154713A97511}" type="datetime1">
              <a:rPr lang="cs-CZ"/>
              <a:pPr>
                <a:defRPr/>
              </a:pPr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08CACC-EFE9-4765-8D78-2B734F8F87E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4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–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roslava.Spalkova@mze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060575"/>
            <a:ext cx="8496944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 smtClean="0"/>
              <a:t>Etiopie, Keňa</a:t>
            </a:r>
            <a:br>
              <a:rPr lang="cs-CZ" sz="3600" b="1" dirty="0" smtClean="0"/>
            </a:br>
            <a:r>
              <a:rPr lang="cs-CZ" sz="3100" b="1" dirty="0" smtClean="0"/>
              <a:t>Obchodní příležitosti pro české zemědělství a potravinářství</a:t>
            </a:r>
            <a:endParaRPr sz="22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076700"/>
            <a:ext cx="6400800" cy="18732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 smtClean="0">
                <a:solidFill>
                  <a:schemeClr val="tx1"/>
                </a:solidFill>
              </a:rPr>
              <a:t> </a:t>
            </a:r>
            <a:endParaRPr sz="2600" b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chemeClr val="tx1"/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chemeClr val="tx1"/>
                </a:solidFill>
              </a:rPr>
              <a:t>Praha, 7. dubna 2016</a:t>
            </a:r>
            <a:endParaRPr sz="26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chemeClr val="tx1"/>
                </a:solidFill>
              </a:rPr>
              <a:t> </a:t>
            </a:r>
            <a:endParaRPr sz="26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dirty="0">
              <a:solidFill>
                <a:srgbClr val="00B050"/>
              </a:solidFill>
            </a:endParaRPr>
          </a:p>
        </p:txBody>
      </p:sp>
      <p:pic>
        <p:nvPicPr>
          <p:cNvPr id="8196" name="Picture 4" descr="CMYK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07950" y="260350"/>
            <a:ext cx="26924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pozornost!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/>
              <a:t>Ing. Jaroslava Beneš Špalková</a:t>
            </a:r>
          </a:p>
          <a:p>
            <a:pPr algn="ctr">
              <a:buNone/>
            </a:pPr>
            <a:r>
              <a:rPr lang="cs-CZ" sz="2000" dirty="0" smtClean="0"/>
              <a:t>Náměstkyně pro řízení sekce zahraničních vztahů</a:t>
            </a:r>
          </a:p>
          <a:p>
            <a:pPr algn="ctr">
              <a:buNone/>
            </a:pPr>
            <a:r>
              <a:rPr lang="cs-CZ" sz="2000" u="sng" dirty="0">
                <a:hlinkClick r:id="rId3"/>
              </a:rPr>
              <a:t>jaroslava.spalkova@mze.cz</a:t>
            </a:r>
            <a:endParaRPr lang="cs-CZ" sz="2000" dirty="0" smtClean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91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8792" cy="576064"/>
          </a:xfrm>
        </p:spPr>
        <p:txBody>
          <a:bodyPr/>
          <a:lstStyle/>
          <a:p>
            <a:pPr algn="ctr"/>
            <a:r>
              <a:rPr lang="cs-CZ" sz="3200" b="1" cap="small" dirty="0" smtClean="0"/>
              <a:t>Agrární zahraniční obchod ČR</a:t>
            </a:r>
            <a:r>
              <a:rPr lang="cs-CZ" sz="3200" b="1" cap="small" smtClean="0"/>
              <a:t> 2008–2015</a:t>
            </a:r>
            <a:endParaRPr lang="cs-CZ" sz="3200" b="1" cap="small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365125"/>
          </a:xfrm>
        </p:spPr>
        <p:txBody>
          <a:bodyPr/>
          <a:lstStyle/>
          <a:p>
            <a:pPr>
              <a:defRPr/>
            </a:pPr>
            <a:fld id="{412DBEDF-B5A5-4CBC-8040-A098A5535050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67544" y="5991128"/>
            <a:ext cx="817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 smtClean="0"/>
              <a:t>Zdroj: ČSÚ</a:t>
            </a:r>
            <a:endParaRPr lang="cs-CZ" sz="1000" i="1" dirty="0"/>
          </a:p>
        </p:txBody>
      </p:sp>
      <p:cxnSp>
        <p:nvCxnSpPr>
          <p:cNvPr id="7" name="Přímá spojovací čára 4"/>
          <p:cNvCxnSpPr/>
          <p:nvPr/>
        </p:nvCxnSpPr>
        <p:spPr>
          <a:xfrm>
            <a:off x="827088" y="1412875"/>
            <a:ext cx="74898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623026"/>
              </p:ext>
            </p:extLst>
          </p:nvPr>
        </p:nvGraphicFramePr>
        <p:xfrm>
          <a:off x="457200" y="1600200"/>
          <a:ext cx="8229600" cy="442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4624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8792" cy="576064"/>
          </a:xfrm>
        </p:spPr>
        <p:txBody>
          <a:bodyPr/>
          <a:lstStyle/>
          <a:p>
            <a:pPr algn="ctr"/>
            <a:r>
              <a:rPr lang="cs-CZ" sz="3200" b="1" cap="small" dirty="0" smtClean="0"/>
              <a:t>Agrární zahraniční obchod ČR 2008–2015</a:t>
            </a:r>
            <a:endParaRPr lang="cs-CZ" sz="3200" b="1" cap="small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365125"/>
          </a:xfrm>
        </p:spPr>
        <p:txBody>
          <a:bodyPr/>
          <a:lstStyle/>
          <a:p>
            <a:pPr>
              <a:defRPr/>
            </a:pPr>
            <a:fld id="{412DBEDF-B5A5-4CBC-8040-A098A5535050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59484" y="4559317"/>
            <a:ext cx="817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 smtClean="0"/>
              <a:t>Zdroj: ČSÚ</a:t>
            </a:r>
            <a:endParaRPr lang="cs-CZ" sz="1000" i="1" dirty="0"/>
          </a:p>
        </p:txBody>
      </p:sp>
      <p:sp>
        <p:nvSpPr>
          <p:cNvPr id="10" name="Obdélník 9"/>
          <p:cNvSpPr/>
          <p:nvPr/>
        </p:nvSpPr>
        <p:spPr>
          <a:xfrm>
            <a:off x="683568" y="4707342"/>
            <a:ext cx="77048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Obrat agrárního zahraničního obchodu stabilně roste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Saldo od roku 2011 klesá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</a:rPr>
              <a:t>Co zlepšovat?		1. teritoriální skladbu vývozu</a:t>
            </a:r>
          </a:p>
          <a:p>
            <a:pPr lvl="6"/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</a:rPr>
              <a:t>2. exportní komodity, přidanou hodnotu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accent3"/>
              </a:solidFill>
            </a:endParaRPr>
          </a:p>
        </p:txBody>
      </p:sp>
      <p:cxnSp>
        <p:nvCxnSpPr>
          <p:cNvPr id="7" name="Přímá spojovací čára 4"/>
          <p:cNvCxnSpPr/>
          <p:nvPr/>
        </p:nvCxnSpPr>
        <p:spPr>
          <a:xfrm>
            <a:off x="827088" y="1412875"/>
            <a:ext cx="74898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Zástupný symbol pro obsah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309150"/>
              </p:ext>
            </p:extLst>
          </p:nvPr>
        </p:nvGraphicFramePr>
        <p:xfrm>
          <a:off x="559484" y="1772816"/>
          <a:ext cx="7828940" cy="2736305"/>
        </p:xfrm>
        <a:graphic>
          <a:graphicData uri="http://schemas.openxmlformats.org/drawingml/2006/table">
            <a:tbl>
              <a:tblPr/>
              <a:tblGrid>
                <a:gridCol w="1676403"/>
                <a:gridCol w="1566475"/>
                <a:gridCol w="1267608"/>
                <a:gridCol w="1226385"/>
                <a:gridCol w="2092069"/>
              </a:tblGrid>
              <a:tr h="304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Vývoz (mil. Kč)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Dovoz (mil. Kč)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(mil. Kč)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Krytí dovozu vývozem 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17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106 931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131 048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-24 117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304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101 708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133 735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-32 027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304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105 364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140 008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-34 644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304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156 674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-36 293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304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148 309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173 026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-24 717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304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184 674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-24 080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304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180 163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199 534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-19 371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2902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-17 591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150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cap="small" dirty="0" smtClean="0"/>
              <a:t>Orientace </a:t>
            </a:r>
            <a:r>
              <a:rPr lang="cs-CZ" sz="3200" b="1" cap="small" dirty="0" err="1" smtClean="0"/>
              <a:t>agro</a:t>
            </a:r>
            <a:r>
              <a:rPr lang="cs-CZ" sz="3200" b="1" cap="small" dirty="0" smtClean="0"/>
              <a:t>-potravinářského vývozu vybraných členských zemí na trh EU (%)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365125"/>
          </a:xfrm>
        </p:spPr>
        <p:txBody>
          <a:bodyPr/>
          <a:lstStyle/>
          <a:p>
            <a:pPr>
              <a:defRPr/>
            </a:pPr>
            <a:fld id="{B95AF751-0C44-41C2-B731-D4C719A007FA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827088" y="1412875"/>
            <a:ext cx="74898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5"/>
          <p:cNvSpPr txBox="1">
            <a:spLocks noChangeArrowheads="1"/>
          </p:cNvSpPr>
          <p:nvPr/>
        </p:nvSpPr>
        <p:spPr bwMode="auto">
          <a:xfrm>
            <a:off x="827088" y="5877272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000" i="1" dirty="0">
                <a:latin typeface="+mj-lt"/>
              </a:rPr>
              <a:t>Zdroj: Eurostat</a:t>
            </a: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235159"/>
              </p:ext>
            </p:extLst>
          </p:nvPr>
        </p:nvGraphicFramePr>
        <p:xfrm>
          <a:off x="539553" y="1412874"/>
          <a:ext cx="7920880" cy="44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AF751-0C44-41C2-B731-D4C719A007FA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cap="small" dirty="0" smtClean="0"/>
              <a:t>Agrární zahraniční obchod ČR</a:t>
            </a:r>
            <a:endParaRPr lang="cs-CZ" sz="3200" b="1" cap="small" dirty="0"/>
          </a:p>
        </p:txBody>
      </p:sp>
      <p:cxnSp>
        <p:nvCxnSpPr>
          <p:cNvPr id="13" name="Přímá spojovací čára 4"/>
          <p:cNvCxnSpPr/>
          <p:nvPr/>
        </p:nvCxnSpPr>
        <p:spPr>
          <a:xfrm>
            <a:off x="827088" y="1412875"/>
            <a:ext cx="74898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kupina 13"/>
          <p:cNvGrpSpPr/>
          <p:nvPr/>
        </p:nvGrpSpPr>
        <p:grpSpPr>
          <a:xfrm>
            <a:off x="323528" y="1238250"/>
            <a:ext cx="8188876" cy="4999062"/>
            <a:chOff x="0" y="0"/>
            <a:chExt cx="8654456" cy="4381500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3" t="6439" r="7045" b="6439"/>
            <a:stretch/>
          </p:blipFill>
          <p:spPr>
            <a:xfrm>
              <a:off x="0" y="0"/>
              <a:ext cx="8654456" cy="4381500"/>
            </a:xfrm>
            <a:prstGeom prst="rect">
              <a:avLst/>
            </a:prstGeom>
          </p:spPr>
        </p:pic>
        <p:sp>
          <p:nvSpPr>
            <p:cNvPr id="16" name="TextovéPole 3"/>
            <p:cNvSpPr txBox="1"/>
            <p:nvPr/>
          </p:nvSpPr>
          <p:spPr>
            <a:xfrm>
              <a:off x="1522041" y="1738312"/>
              <a:ext cx="1189191" cy="6572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>
                  <a:solidFill>
                    <a:schemeClr val="tx1"/>
                  </a:solidFill>
                </a:rPr>
                <a:t>Amerika</a:t>
              </a:r>
            </a:p>
            <a:p>
              <a:r>
                <a:rPr lang="cs-CZ" sz="1200" b="0" dirty="0">
                  <a:solidFill>
                    <a:schemeClr val="tx1"/>
                  </a:solidFill>
                </a:rPr>
                <a:t>2010</a:t>
              </a:r>
              <a:r>
                <a:rPr lang="cs-CZ" sz="1200" b="0" baseline="0" dirty="0">
                  <a:solidFill>
                    <a:schemeClr val="tx1"/>
                  </a:solidFill>
                </a:rPr>
                <a:t>     0,8 %</a:t>
              </a:r>
            </a:p>
            <a:p>
              <a:r>
                <a:rPr lang="cs-CZ" sz="1200" b="1" baseline="0" dirty="0">
                  <a:solidFill>
                    <a:schemeClr val="tx1"/>
                  </a:solidFill>
                </a:rPr>
                <a:t>2015     0,7 %</a:t>
              </a:r>
              <a:endParaRPr lang="cs-CZ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ovéPole 4"/>
            <p:cNvSpPr txBox="1"/>
            <p:nvPr/>
          </p:nvSpPr>
          <p:spPr>
            <a:xfrm>
              <a:off x="3886201" y="2066925"/>
              <a:ext cx="1162050" cy="7048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cs-CZ" sz="1200" b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Afrika</a:t>
              </a:r>
            </a:p>
            <a:p>
              <a:pPr marL="0" indent="0"/>
              <a:r>
                <a:rPr lang="cs-CZ" sz="1200" b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2010     0,2 %</a:t>
              </a:r>
            </a:p>
            <a:p>
              <a:pPr marL="0" indent="0"/>
              <a:r>
                <a:rPr lang="cs-CZ" sz="1200" b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2015     0,3 %</a:t>
              </a:r>
            </a:p>
          </p:txBody>
        </p:sp>
        <p:sp>
          <p:nvSpPr>
            <p:cNvPr id="18" name="TextovéPole 5"/>
            <p:cNvSpPr txBox="1"/>
            <p:nvPr/>
          </p:nvSpPr>
          <p:spPr>
            <a:xfrm>
              <a:off x="3933824" y="1200150"/>
              <a:ext cx="1178824" cy="6858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Evropa</a:t>
              </a:r>
            </a:p>
            <a:p>
              <a:pPr marL="0" indent="0"/>
              <a:r>
                <a:rPr lang="cs-CZ" sz="120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2010     96,4 %</a:t>
              </a:r>
            </a:p>
            <a:p>
              <a:pPr marL="0" indent="0"/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2015     95,1 %</a:t>
              </a:r>
            </a:p>
          </p:txBody>
        </p:sp>
        <p:sp>
          <p:nvSpPr>
            <p:cNvPr id="19" name="TextovéPole 6"/>
            <p:cNvSpPr txBox="1"/>
            <p:nvPr/>
          </p:nvSpPr>
          <p:spPr>
            <a:xfrm>
              <a:off x="6877050" y="3105150"/>
              <a:ext cx="1101779" cy="8286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Oceánie</a:t>
              </a:r>
            </a:p>
            <a:p>
              <a:pPr marL="0" indent="0"/>
              <a:r>
                <a:rPr lang="cs-CZ" sz="120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2010     0,1 %</a:t>
              </a:r>
            </a:p>
            <a:p>
              <a:pPr marL="0" indent="0"/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2015     0,1 %</a:t>
              </a:r>
            </a:p>
          </p:txBody>
        </p:sp>
        <p:sp>
          <p:nvSpPr>
            <p:cNvPr id="20" name="TextovéPole 7"/>
            <p:cNvSpPr txBox="1"/>
            <p:nvPr/>
          </p:nvSpPr>
          <p:spPr>
            <a:xfrm>
              <a:off x="5905501" y="1419225"/>
              <a:ext cx="1143757" cy="7239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/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Asie</a:t>
              </a:r>
            </a:p>
            <a:p>
              <a:pPr marL="0" indent="0"/>
              <a:r>
                <a:rPr lang="cs-CZ" sz="1200" b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2010     2,6 %</a:t>
              </a:r>
            </a:p>
            <a:p>
              <a:pPr marL="0" indent="0"/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2015     3,7 %</a:t>
              </a:r>
            </a:p>
          </p:txBody>
        </p:sp>
      </p:grpSp>
      <p:sp>
        <p:nvSpPr>
          <p:cNvPr id="21" name="Obdélník 20"/>
          <p:cNvSpPr/>
          <p:nvPr/>
        </p:nvSpPr>
        <p:spPr>
          <a:xfrm>
            <a:off x="569314" y="5877272"/>
            <a:ext cx="817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 smtClean="0"/>
              <a:t>Zdroj: ČSÚ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8497989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cap="small" dirty="0"/>
              <a:t>Vývoz </a:t>
            </a:r>
            <a:r>
              <a:rPr lang="cs-CZ" sz="3200" b="1" cap="small" dirty="0" smtClean="0"/>
              <a:t>nad </a:t>
            </a:r>
            <a:r>
              <a:rPr lang="cs-CZ" sz="3200" b="1" cap="small" dirty="0"/>
              <a:t>10 mil. </a:t>
            </a:r>
            <a:r>
              <a:rPr lang="cs-CZ" sz="3200" b="1" cap="small" dirty="0" smtClean="0"/>
              <a:t>Kč v roce 2015</a:t>
            </a:r>
            <a:endParaRPr lang="cs-CZ" sz="3200" b="1" cap="small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73E07-3375-4AAC-841A-C126655B7FE8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61481" y="6088922"/>
            <a:ext cx="817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 smtClean="0"/>
              <a:t>Zdroj: ČSÚ</a:t>
            </a:r>
            <a:endParaRPr lang="cs-CZ" sz="1000" i="1" dirty="0"/>
          </a:p>
        </p:txBody>
      </p:sp>
      <p:sp>
        <p:nvSpPr>
          <p:cNvPr id="3" name="AutoShape 2" descr="data:image/png;base64,iVBORw0KGgoAAAANSUhEUgAAA2gAAAIbCAYAAACe173mAAAgAElEQVR4Xuy9h38j2XUsfJFzIMEwYZNWu9JKWmVZ9vfZfo7P/7R/z9l+VrLS5pU2zwxJ5A7obnTAq7ogSAAESAAESYA816Y4O9Povl0NoLvuqVMV+/UX5kDJEAQEAUFAELg1BHLKUenAVul0WmUyaRWLxVSn01H9REHlYn21v1fTc4miaOL3YDBQYRiqrmGqIJZWXjyvwljy1uYtBxIEBAFBQBAQBASBm0cgJgTt5kGWIwgCgoAgkAwdFY/FVT+eUcWwrfaqJU3QRoNk7PikDsKWUbs71SsBc11XdU1L+fGscgZZNcC+ZQgCgoAgIAgIAoLA9iMgBG37r6GcgSAgCGwwAvGBr6JYSmVCS+VRHevF8io1cFWtXNBkbHx0Ol2VSiVVoVBY6IyCIFD1ZhsVOGwehboC58YXe+1CB5CNBAFBQBAQBAQBQeDWERCCduuQywEFAUHgQSAAOSKrZvmBraJ4SoWDmKqVMspxPdUPQrVbKV0gaMviQoLWbLXU4cGBovzRREWt17OVm6yofmyS/C27b9leEBAEBAFBQBAQBO4GASFod4O7HFUQEATuEwID9IqdSgwTYV+FibQqBC2VUJHuL6tWysoAedqpVlQymVTtdkflclmVzWZvBAXu3wySqKblb2T/slNBQBAQBAQBQUAQuDkEhKDdHLayZ0FAELjnCMSiQA3iSZXz27pKFijIE5WtPJXTxCwdmhqBR48e3ToSrY6hOn5SBehRkyEICAKCgCAgCAgC24OAELTtuVYyU0FAENgQBFKRo3JRD0WzhEJnGeSLCZWNhoYdpZitEomkssKk6quUKsEQ5C4I2vHJiTLiOzAPSWwIajINQUAQEAQEAUFAEFgEASFoi6Ak2wgCgoAgcIpAEdLFbDqpyqWilivWmy1lh7DLB0Hz4qVBGr/jMXA3kDdHZWEI4ql0Iq4K+azuOYvHL3dbZC8Zq2/zBm326fjI7fh7+s9+iL/DNm4six9IHLHd0EVEhiAgCAgCgoAgIAhsAwJC0LbhKskcBQFB4G4QALlJRH30koU6byzCDwlXKemr2qkVPo06Go0Gus3iqhevDIoDQ/mxdAw0S6VRZQviab2PEE6OSTg6JpKps5yzWSfV7/cVf4rF4sQ/+76vOsg/C0HASM7Y80ZrfXS5aQOSAY6vf0DG+JvzLYZdODvmxTDkbt49clRBQBAQBAQBQWAlBISgrQSbvEgQeFgI+P1jFfgtXY3J5t8EN0gpx35fZXOv4s/31IiC5AyEKkM5YxJVKZCgMPRx4UmAYiqBMtnB/p4yDAPOiT1tpR/D9grY5DIw6HBcbXmfxOtJmNihFof0kZW0q2z0j46OdaVtBySQv7s4Rt8P0d1WUMVYTw04D5IzkDBQPv07Qv9bSDkj/j4LYpgObVVClc+0espIDoOvZQgCgoAgIAgIAoLA5iMgBG3zr5HMUBC4EQQGka/8fmNM/jaSwcWQxbWL5/ykPm7f/RL/21LpDKziYQ/vupDWha4qwybecfoqmXoJP/eMAICc5QeWysZD1UMvWXrgqEeHhxoPSgxZNWNFi1Uu/pkkqo0Ms54Pa/1BX0sU87mcajkDVNxQgUM9rVQsXEnMRheax6jXG7p/jHSwB6JHs4+yf3LWz8bjjubSx1wCXJsQfxdLpiHBTKhKuax3J71oN/LxkZ0KAoKAICAICAI3hoAQtBuDVnYsCGwOAlHkgURM5mJ57nM80L9Q6VQKFACSudNB+VzfC1Wx8mNUzdr4+UJVd0r6X/0+ZHawcN/d24URxtB8otMyVCrzKv4UQ1XtjyqZ3kVv1g5IW3VzAFhyJgyV3snHVRkEjNWsPghSNuai+pXT1vijc5/erd4W+WMMoo6hkuWpDP7PG/aBnWI8zzCEhMt1XdVD5Y19ZT4qcmHESl1cOYmiJmeHIImX9adxPtwPe+NGo9PtqraXUD6kjjIEAUFAEBAEBAFBYPMREIK2+ddIZigIXAuBIEBPlPu5Sue+jsqXA5JVV5nsy+iFKiir+yu1UytfIByaKNjkFH2QsWElZjTqx3WVL+RVARWhMxIAkkZisFNDQLLXV57H6pwHklZWmdybIIfnhOFaJ3PTLwaRSoWQB4JUJQY4n50dTZZapoM+sgBHR94ZBgna/v7+hdmQ3DZaHeAM+338qwt6VkkPdP7ZyNRjnNzx72zbHiNlac3jSPDYq5bNYCYgxYHfVwcIo77KYGQWPLTb7/ZJ0HI3jZ7sXxAQBAQBQUAQEATWgIAQtDWAKLsQBDYVgTCASYT3qdrZLatmo4PqS0ENItjAo8ISgwV7HLK5KHyuKtVhhWx8dNsmzCpctX84SUScnqNJxR76r64a9eOGype+B0KD46CK59gfq0Lp7atedqf/nkV2GWz00XGmJZ+xLAKlPZDOQRTqCpaubkFSeFXItJYpNpqaVLFXbR556nmoeMVCOD/G0OcGdobjjFfZeDxWza6qnM3aP4l203CUh6peHufVS5QkF+1O311ycEFAEBAEBAFB4GoEhKBdjZFsIQhsFQIkQpTUxUGKHPs9EAmlcjCm4Gg1uyqXy+j/NromSNohCNwLEDSYWYzJ4kYnzGpZFr1UpfKko+AigDTrbZUrfAeVNVTX/COVSj9Vnvspqnev4s/7OC7/bh/E4+5zuuJhH7lmsMlHlSmIQ8YIgw2ae/SSVW0UkoILI7rP0F/GKprmbfr/+T90sE+i76tcKqB3LzUBTQty0L7nzs1B63Q6qodq4y76+Uj4Tth3NojUIapl1x2szh0fHyNIO6XSyYRKJmKq7cJZMuYrK7Fz3d3L6wUBQUAQEAQEAUHghhAQgnZDwMpuBYG7QsCxP0Rvmakf9DO5l1CQsVHFoanHuSRxNLcWqmrJ1CNUhepnfWbj86ZcsQvzi72DvaUqOK1GF31pr0Dm+BzkBYYbIIQdVOQycDfs92kTP5QKss9tIwaqVIWoo+IgYL1ERYXo1+Of6Y5IN8QRKTvv1DsladAjRnRTRL2tCI9F5qNVK5UzrIZmH3VVq9UukDfugQSN1bnDwyEhayJTLcBrDg8uyieXxakO639a8u/CCTKdTqs2yKIHskip5MlJXRmp6x9j2TnJ9oKAICAICAKCgCBwNQJC0K7GSLYQBLYKAd1z5n2iCVcbFbNU5jU8qLOK1VC7taFt+2gEfqC6XUcbWpRKaVS0JitA3K6NniqOnd3FTD/arS62zmspZamMqtLpPj2X7oY0sQh1zlc8/kils483D1uQNUxOz4skrRi2YQ6C89FGHyxODlQQwVbl9L/Zexfhv0fVthykhNWdXd0/xuE46F9DzxpJ0vSgVJLSxVH1st1uKx/7O5jR37YsUMR4/JimBVdKBGWzykfZpJC0ZRGV7QUBQUAQEAQEgdtBQAja7eAsRxEEbhyBCDI8v9+EhPCx6lm/14QrQqXK6JggAHAEhHEFHShYDRsfZtdC0HEZhKoNElaZOU/TsGAKkr/SpKLV7GirdxqI5AvzTSkcx0NOWAwSyLduHJelDqCzz0AemXQ2COGkCDkorD4qORDYqeDo0X67cEkkCYvFE8qMA0fkkpWCJmSNQ1v+ZQYJG4nfLDK3zH4W2XbUI2ckr+4lXGR/so0gIAgIAoKAICAIrAcBIWjrwVH2IgjcOQJ8sLe6PweJSqtEGpK5qKGraAxRzqBywioOKyeznADZa5ZK7SCEOrjS/GLeidqmjcqYryo75SuJHPfh9FxI7uBUiODrTRkpyBnzIGSsMiUTce2uaKJfi4RrnsW9hcoUf2jscYweMgtix3xkqv0aogZm9PVtyrlyHkLSNulqyFwEAUFAEBAEBIEhAkLQ5J0gCNwjBPrecxTJ6njwhgwP1uw7kDQuQhJMw0ZFq3fBsXEZaOaRv8v20bNh+x9UUfV7usyhrr1tDJXFAWSdHHFUHiOFGIBTWWPZr6NPa1+TzJHRhgP3w2rKh13+RZknnRLZSzZyXiRJ60cJVSvBORHSyE0fnH/dgMMmzlGGICAICAKCgCAgCNw9AkLQ7v4ayAwEgaUQCJFllpjKtCKR8L1jVMgcELOWzjajXI5SuUWys1hBK5aKcHe83aysZr2lcsXvcq1IG5uk0rWlsFhpY5CzUmQoDxED/VhW555l0S9nnppmJCNIGhOequ0OnQ6JYxMGGxA9qr2dygWzD/agNWDIMSJorFi2kZuWTYGkLdi3t9J5rOFFIwJqpK7vGrmG6cguBAFBQBAQBAQBQYBPRb/+wpw0JhNYBAFBYCMRCMOu6pkfIsMsrdKZV+G+eG6VHvi0c/9EW+jH4rGlZIo9u4dQ6t6F3rSbBoGVG8twtXEIvBA1kUwkduE8+drNHRrkrAy5Iitkna6hjDCtSVoJVTM3XkCY87DiVQw7qgbXS0pDOSh17EDCmULRbX/vIok0DAM9fyVt+EFzDhK6PGzzK5XJkO+bO7HV9swYgG6QVj7IqgxBQBAQBAQBQUAQ2AwEhKBtxnWQWQgCVyJgm7/Txh9puAN22gaIGMhM9hX9Os/9SqVTyDi75QrYlZO+ZANWbzzX0y6P7I9jJarbtlWh/MOVdzsuXZy1kzxI7l4ZOWcMh8MgQTFB0oIoplIDGJckh4QqBvfGctSdsLu3QGJN/FSRd5ZDNty8MXRIPFE7OztnBG/lE7rBF3qep5pdG5loi7lz3uBUZNeCgCAgCAgCgoAgMIaAEDR5OwgCW4IAq2RB/3NV3R32CtlWT3n9GNwSv6P/2+r+Uu3uTdrob8mpnU2zAcljHpLHOHLIlh1ZBE1nQLIcVMJYFYtFAWzyIxUmzu3taZtfmiJeI5Lm4TXjIxtaaicPR0Y4UnJQutiy+uhWQ7B0tTLXaZHE07ZBNAuFpbLjlj3f62xPMtxstZURr6IX7+6Dwq9zLvJaQUAQEAQEAUHgviEgBO2+XVE5n3uLAPPNPAf5ZtUCZI7Dh2oGSVuWj0ra6+iVqoPA1SFVvIU+rhtCmZEAscQTVNUWDFEGGaLJR3GAGABUDwuFvK5esaeK1bLkwFfeIK2Dp4PEkPRNyxf5d/NI2rhhSBtGIC6y3MI4Kn6Rr10eqyBqdHzclkFiZpgmZJgB3CmFnG3LdZN5CgKCgCAgCDwsBISgPazrLWe7hQjQmbHvHUEGGEe1LHNBNtduGdDkVXSOWZwVkUF3bp7Zpp8+JY+Om1fZ3KuXTxXELA+jD0Qxq4Lq4dxDtY9wZ0olu+gt6/TjKsVKVymne80GqKT1EhVN1BKRp8pxBzb4uxPHaLW7kDum1HglTRuGJPuqtlPVxI/SSBIy2tP3eg5MWUKQtOpSPX/XvQas0FFGyX43/nCMfs/b9zgx66HCGEjP2XUvg7xeEBAEBAFBQBC4MQSEoN0YtLJjQWA9CNjmb1WpnJkrqTM6CJqO8rDTt3HAJHq5EiAqvirD5GKbhu5B60AaWLq8By0zcFQGjo+FQlHZPVvtotfLsmxNwmq1miYvJyd1FcWSqlYtagime61oFLI3I6dsFkkrhQjwLhe0lf54XxkraiGOtVOpaGJ4W4PVvn7fo7MKxrjHE8ia/v9T4kbyhv+PJ/CeQD6dELPbukJyHEFAEBAEBAFB4HoICEG7Hn7yakFg7QgM0CfFqtnIAIQHsI3/QQB0cWammWVakDfmUT0zVQWSO8t08XofVagkKm63a5u/KhgkVc16W5WqfzJ3F6x8FdBnloVJCqWFl42uYSrDReh2Ykig+N/dEDLH08pRCnEE83LNpkka+9aKQRumLJA0wpVx5Oy4Su7bqviMv073jsHYxI+PXVtU1UjWhvU0/j4lbvh7/jlEePncAWLLbcZ70dLov+PoJ4qqCOksj+XhzzIEAUFAEBAEBAFB4OYREIJ28xjLEQSBhRGIQlexYlYoFlXfZ9XsZeV5X8Kd8Q1Y0v8PiAlIWgqhymODtu4GKk98MB8MIPU73NcGIo7TR+Utt9FOgqPTaJw04N74I0j1Js+N/x7DOeUjU6VRpNoBQVokeLvb7aqWl9RujEg7A44pkFYPvWnnvW3j/WXTF2iapNEwJAkDklr1nKAtfFHXuKEBommjD85MnEcskLgmgNEAFbMhRRv+1n8+/Tt06uk/j0YCfXvJAQWivjZTQZlNGYg4GI1s0MU+A2WnaiqPXD3u20meH3ONpyS7EgQEAUFAEBAEBIEpBISgyVtCENgQBEjO3N4HcGIcWr0b3R7+t6r7z2LxpM4+c3sfw8XxojEFe6JY0aFMcGQB37MdEDVIACHlG5mKbMipTkyj1eioTP4tyASHGWTjIw6TjyJ6zarl0lJ9XkOCFlc5yCFZPeqjIy0XwhwjnlfuaSWI4dRV+IaUse9ZY5qkFSNko0HqOKqg3SaWvK6tdlu5oJvMa9MD1bHCwFCZREylk3EttwwjVM7w9+xT4w//HPHPsbgy0Z+IN5LKRAjmVo4qICqAQeaUZ9YbTWUk985OiRJSxg5YqT0tJx39+TbPWY4lCAgCgoAgIAg8VASEoD3UKy/nvTEIsHfK7ze0rDEeG4Cgncv3Wk30OQWhNv3ootdMRzqj4lFesJIzJGmWrqpt4ujA4CSZfg1VwcksLlbNhhWguCqFLbW3s5xbYrPVUTC3VMXUAJLIjOrYnrJhEpJHZYiVMO6Xg+HYB/vnxGQaoyFJS8I4JAeieDcEzYSE1YIhCefPvjqOUR9eBfLNyzLZRudzdHQMAgZ3T5x3ETEDO8Xs2etI/urNtjL576cjFYLEgcCaqDjGQ1TaQOrcqWu0ie8nmZMgIAgIAoKAIHAfEBCCdh+uopzD1iLg91u6KpZMISzZ7+vzGCdTOlMLcsVCMa+dA9sgbLu7O8owDLWDytgiw8LrXWR47R3MJyKL7Gfd2xgISY7FD2Cpfzixa7ov5lHtojOjNsGgNA+/Hj2a3O6y+TTQp+X4kdoFEWEeGR0X25ajXBCtcryHHDO6XYICYt9XGXyMSBqrSLslOEyehlyvG4/p/XF+jWZTuYgJcOLD/i9WFAuQe2Yh2dy5og9vfH9HR0cgaCDpOF8SzfHzmEXQEnCvzIcGCNrB3NNkb55eMFDQnp4S3pvGRPYvCAgCgoAgIAg8BASEoD2EqyznuJEIuL2PUCNyYP5R0uSr1WiBqOHBe3eymrSOyffsniYjOWSF3dUYN9Ug6QxC9HNlX5mYDitnZbgmHh4OicHIUr7Vamkitbs7aY0/71xI0Hw/gD3+eaB0z3FVx0SvHnBYVqpIkub5Ptwci7dG0E4gOzQHIOanod26Dw/klcRsmew1Ynh8jAraKdmazoHzcV4NVBzHK2iURuZA0JwE5LZjvWsjvHmdGPgdB3dm1AAJNE1G3GQRM7zEkOSu3nxyXEHgFAHXacBAabMWq+TiCAKCgCAwjYAQNHlPCAK3jAAlinRlLJaKIEzZWzv6TboOXrXvKIxgU29p64pUKgFyllPZ/JsXzp3VnYOd2UYgrAKN29xfBlwDkr3A90D0DicywjwYhbS7CMPGPA4PlpN90la/XCpdWXFb1wU9qTeUESujahboiiKNY0rF5aMTmAtn+jHViw1fWwpaIK7ls9gGTdAo5RwzCRk/B5qQxEHS/Ng58SogBLwGA5pRNZHXn4sMdMu0BjnVjw1DwWUIApuCgGl+jr7eP3DZRz16/Jf4HMt7dFOujcxDEBAELiIgBE3eFYLALSPQd49xxCPklJWQZxUo00D2V3EYQH1V4PAtT3Whww0t8lvonYMZyZw8sE7bgFHJKzi/BCouHgxPZkvnsrDR382hTwpkZHo4joMQ6i6kjo+unBdNL1jZOTy4eBy6XrZQYeMxiisQnisPvqYNeA4+TD8yyYSumrFfbtnBfTiQSI6MRdi7lsUPQ7pH+5smaFmQQV9lVJgYEjKGdVPuOKrAJSJk7MXQ17h33rM2Pi/GAJgRvDOFpC17uWT7G0CAPb4nxz/DAgIC7VEZTqWK6uDwz27gSLJLQUAQEATWh4AQtPVhKXsSBBZCIAws1Xc/RiBzDpllqI4U30ZF7TfoKSvqh+arqlELHeSWNzLRT+Z5rnaMhGcgqleBdpT00QfmgxClM3ADzH3tyllpiWMEieMMYsUXNxoNjdFVUseTel0lsB2Dq2cNkhLKJllh29RBSSYrfYuYgEyfA8+vif41O1HVLpa01adEMjcjQ46EtdlBlQ0VtBgeZkthE0Q6rtwI5ijJko4qKOG1QSylepA8Mri7Vi3NDU7nXLRJS5SGucrtVYg39TrKvO4eAb9vwc00AEnzUPXdw3fIxWB5kreTk18ouukmEjkQuQJyJb+BbS9Gf9z9GckMBAFB4L4jIATtvl9hOb+NQ4Arulb3F4ieSoOk/RAGHh/hYQAP0AiV9vu+dmtk20+Jlu7Z7ZDh6Cpao40HmywecPo4tywebAr6dzLFak0abpQ9nN+xjgzIZF+ee12me6SmN6TUsQqTj8vMOo5PTlQOZh7l8jCyYNagJO8qg5CNe/MsMCHH9VQHUkMzThOZAYiZpTJxOIGiCjcrQ25I0LA9stXiqI7R5VEHV+OBlaRtgOtFgkdXR7pZlhOu2kMF7qox7oB51bby74LATSJAWfnx0X+pw0d/pr+L5g3PbcFQ6Fj5WEQLAwcLTt+HsuHcVfcm5yj7FgQEAUFgHAEhaPJ+EARuGYGhrf6Rdi8kOctmUSVBL5rRRWUNPVKsXmjjBT5cw4GQDo7bMPqeD3dJ80w6F4EApVg5y35Nec6neOBp48+owvQ8Var8ZO4psedpN91HKPXsByPXhdkH+sEukzpSDkkjjUVCrbcB22Xm2Ol0leFTDol8tNBWFYR7X1aFGydo2vwDPWp8TduEkQuqZjT/IDHjKAdNkLOdhXFtYS7dMCPGIctcQNl2bQgY3U+UZX+O3s2XIbEuq3x+vivp2g4qOxIEBAFBYA0ICEFbA4iyC0HgMgQiVCXi8dSFTcLAVr73MSSOIGeoYNCqvIyqWRoyNA5WpQboQbrJkGkThIpEJptbnxTNhTSP+83mX8NZQCrX+xQks6ArhKxaGV2EaRe+NReyNHpFdrPRpdUvyvfYr3eV1PEhvjNZ+arDETQNK/4qiNZVo4cIhqbtw8q/dJY5ZyHg3EE1t4RrFgSR6kGqyrDvaooukou7jGoLfzpEzjEguWpu8u+CwKoIRKGvnj//l6HjKb5bC/lXYcz06qq7k9cJAoKAIHCrCAhBu1W45WAPEQHHfg/PB7Bnz01ayhOLPippvneCYhl6r6r5pezTr4slbf1J/ipL5Glddswh+UK2WSyP8Omn6LP7RCUT6GmqFDWZ0rleJ01Vqv700qnTpKJWSOr8ssvGIlLH62K0ra9fpo/x+PhEGZA3ZpDzVs0MiTF7+OhYOZKRWohpsJElt4/q2TJmJccndWXEK6jCSR/Ptr6XtnHetNKnTjybraFi/0JZ1hfoi+2p/YOfQkL+wWBv/8cQkcsQBAQBQWBzERCCtrnXRma25QgMQLos2OnX4G7o9FyQsTgqR9+eOKtRWHLPegeysQgrvPkrH4Ap8Qv9EP1ry1uujw7ehtNeDP9XXVPmmoV8Mdf1QULfQMWloaKgo3voUqjijEb9uK6KlZ9e6VQ5HaQ8721AEsIKTTotuVurflQoBW2aHlwe8zrXbBQ9MIvgLduz14G9fxfveQ/7liEI3BQCXcgYS6iM0fhDR5hYz/C9YCnHQb8r5LnF0mtY7HkJC0SBOnrx73qh6OlLf6v/TcZ6EGC1MoS5SipdWs8OZS+CgCCghKDJm0AQuCEEXOczXR1LJJKQMYJ4Yc2WfWaF8g/wcHBeUQj8DlZ3G/jpwlAjrqoIV541+l4fK8E9mHCw2nbRRW9E9ma9lkRm1I/VaXe0dHIH1ZDrDvYv8ZzS6KeLwVbdRa8Z87ooZxwf9ZOGKpZ/NHHe847NHqi93eXCmK97Hg/19axwmahwMdeM1bF19ewxb66JaqoFF0kZgsBNImAYn8IN93P15OlfK2ad2dYfQRYGIGwx/X3a90JdSatU30L17D28x4uIOHlD9/rKmI0ACVc08DWJjeNeFZvhejl6ZRD0BsdH/4n7XCpWqX4b/a7S5yfvK0FgHQgIQVsHirIPQWAGAiRMXLWN0FPl2B+q/cM93VfWaVkqX/qBfsVAr/j+BnlckAWmkjMfkGlZb8GwIRqkcKNMqUzaPyNAJEgeXPs8t6/t7fcP9mZeCzosUmaYTMRhfe+r2v5s+/llL2T9uIE5pXXVLwnOyarZdJZb46SF8/3eRfc0mKXkB7S/jqkIvWo0o+DvQoiwatjsLyOlW3besr1CxdNVLRqBsLcMLYiUNK5rUH5qJBEETjtSGYLAighctug0a5fd7h9VD6YgYcgFqTy+J5/CnAiKA3wHQ9aIKJAOjIw+1aYh2dzs78oVp3qvXlZH3EDfN6Cx4Ec4qbFjfty8wcpkrpBQjFt56eX/fa+wkJMRBO4KASFod4W8HPfeI9D3XsC98Au9ChkDgdnZLWvS0WkZ6NF6DYRsWF3oWe9ChpM4k+qRxEVhpA01XBAvPGtg+8cgcw4IHs0fkpBLhqi4eXh1XD8DZ2HHT8njvKDrTpsmJDW4R76AsUZ1bcYj3XYXcqJhRU8340+NZr2NG/d3tN3++BiGH2NOIJUlEAOes4/98JxZxaElvIybRYAh1uYgq4rKUQf763tYZVA1nRuD+PqMZ24WCdn7piJgmc/g2Po+qmN/NdNoaTRvOuOyIkZZOUlYKlVCRSetvvryH/X3787Ot0DWHmt33OOj/6tf9vjJX0yc9jwy+OL5v+I7twKp+nBR7SEM5sUdH/2Hltx7bkL37s0alJSSnBVLWW1u5cChF8J5qEAmpfwPATM5R0Fg3QgIQVs3orK/B49ABJv4nvmOrhgVSklNXHjzH2VuOTBb8Pp5rOAOg5v9fgM/X2qyQvmiflDAa/nAEaPNOcgMPB1BqpIgZXgQQRWNVblMJqPt+cf7vOaBb8OVz/eLIM6Rn/IAACAASURBVEAIGd5bn+xsXDo5fexWo6sy+W/gvKd65fAwRbv2UqkISZKl9vZqa5PWPfg334IAjKz18eZai7SRxJr7dFHNtYOY6sERUoYgcF0EOu0PVM95jorX66jOvzZ3d93uh3CO/VyTsGLhFVWv/wqqhJc1UcsXHl06Dddtqk77I0RLvIHvU1R9xwb7qijfI7F76eV/uO7pbNXrPbeh2u33Qc7+VJPd6UEi3Kj/En3M5Yk8yVazCwXEn+kKpgxBQBBYHQEhaKtjJ68UBGYi4Dmf48HAxMojQn/LF50Z+TDbaZnoRfvR2esDyEmGckgbJKqrQ51T6QxIWFJX1vga0/CwDeWNWZ1rFWNT24KDPUG2GWGfyLkqz5eqLLi7Kzdr4yadyr6Bm/TFB/VSiB4z9NmxmliHW2AFeWeX5XRdeTDZYGkE6s2WckOsdedSmihfZ1Ay20RfYwgpVF+llR+f7D+8zr7ltQ8bgW73D5BlQx0AsjVv9PsmCNZvUcXPwRjEhWrBx/fmLv7cZBQgQu2/rdqtd3TodG5M1mjbz/Gd+kd8jw6wQObCOOTvLhiHsKfN877A2lkMr4XZSPGlO78gfa+NquJH+nySyZutUrNCFkdQ/fSw4YppWp+iUnbxu4O90pdV3e4cQJmAILAlCAhB25ILJdPcHgTMzi/Q43W5HXmz0UFO2FtYeTxfZaTjYxZBzukMfqacCdnrxQrbHnrM5skYL0OIJh0JPDgnk6GWN5LcxXWFDl6O+PM6nRBNw2Y3HM7j4sp1NrLUTjZ+Rgpo555AA3qttrs9F3jLZ0pC1UA2WQLXfV3SxpHZSCR2+lv+7tis6VNq12m/h+iHNy51CHTh2NjpfnBGGOgo63txVL6c0++4HEhDG1LJvz/rbX3x/N8gvWbOZFylk49gHPLmxMmzQtRukfjlteTcsnz16NGkLPK20erZL3Ce7+tziLDA8vjJX9662Um7/S4WEDtYfJxPDo1OD9fsW9Lnd9tvEDnevUJACNq9upxyMneNAB0Z/T5XFsuXEina0kdRTaWzT86mTMMQkrS9g9rEa7sdGGlEBawk95ApdtFan31gObgmkmQxdJjEazx4mi6LKrYPcrYDiWRb92kwPDsCWYpCR2+7rqoaK31tVAfp2Dg9ElFflWO22oekcTQsy1KWbatHh4d3fekezPFb6BGjHHEffWcj2e11T57B1o0ewqyn5azX3bG8/t4j4CCzLJOpXqjUUN5o28/wfRVdaTzBSk+z8WtUu9raBZeGSyRpLnqi0tkkqmoeJI+sgL02YT5kwZLfc0/g8PgtrVpgrxkdC43ux1paWakO+3r5vWabAapWP8T36N1UiHmOnFcEpUUmU9POlAlUF29zGJCSBmFDqzguGyH6iY1uDwTyr29zenIsQeBeISAE7V5dTjmZTUDAc79ASPORymSzKo8eMT4sTA8+IFu44eeLb0/8k85O6/5SuyxylZROe66TwMODDa0/G98ns3v44MDA6SJkiz3L1b0SO7Wq7unS7o+w5VcxhmS/oY9DNzMahfheAzf4PIhdZq39X922oeLJV7DafbEiVvZP1CGI2HQF8Pj4GH1o6yMLm/Ae2NQ5sGewAXOQIqIQisXlcvTa3S7If0y7PY5fQ8M0leENVA/vMxmCwKIIsNe23fodHvhNWOH3tGQvnz+Eq+2Xuvcpj/cov99y2a/hvTpfWtiDVLHVelf343qeT6EBvtcoA8/gvwP9vTiMNUGPLxaJans/Rj+uAUOLFzg2HB7h8kgZH97agyJ63VyvDo7WR3bakIQ4IHc0vxj2Vd0NOVsU05vcjv14Ry/+Q/dCF4tQY8y4rw3vMcM+as9FRmXqCRb/hr3WMgQBQWA5BISgLYeXbC0IzEWgD9ITBG1tipFK74OkfYkHWlM7HM4alC0WKz+eGZhqdn+BB5aqJl/Z/JsIfv5SVXYu7sdG9alnu3hwKOMQER5K4OsI6Rr/DqocyAxfwlz2QMpa+HmOG2cfD0E0F1n/g4bf92H6gf0Xv3vhdDPIeKvmk6pSFvOIu/wINdF7FuABahRIPW8uDLAe7wukmUvHwYMXqrNp9Enm8gi2xgM0q59Czu7yim7nsW3rK5Cw9+D+V9CLTpbp6pgQGnUwo7GHDMliKYcqjI02spS2eE+lkNeHXjQGUo8P0/xSZ0iSfEVY4Ap8RJLgz1QUlCpFSCRN7COH7z4Xi1IH2O+r6uT4/2qHQh47jugRLjh02haO/x1NGnf3KtpZ1jRYVduDC+R3thPoNc7a921g9L4mtxX0ns2rvhsd9lHDiRiLhRxPnjIUfPF+6TVOWXYlCGw1AkLQtvryyeQ3CYF+v6P6zidaQsj+q8CvoxI23zGR0sVY/DG2nXQOG52Tbf4O5OwNyHT+gP6IoZSFsp0SHixGo93qqkTqFRWDeUgQvNAPNzHYm6fST7HCObSqt4zfYPGYuUAJ/F1Cb1OqrJ8o0RgkDWOQxJQxSAnOkRn0ebD3aXd3Z6Yd/yZdx/s6Fz5wnpyczM2Y479TctqDy6iCU6jCQy6dQlltY8+amTyXpmYjPLjix4dLnjO4XZnVfb0+9/28WFVBqDGqXb9F/2OEqj9IE76LWs0ODDr+XrslkgTwz0b3Iyw3NXV8CGM8XCwYMOvxydO/u0DQxnFjflcY2SBadIhFL2wUw/fl1/V3IoKUQbbK2J8LgvZfmoSNBt/7bcSfPMX+2edlmh9hO+RF7v0Ic5D+2BFOvD6N+s+h0uCC4OxhQ7WRSj7RZDqA8iOT2bnvb205P0HgRhAQgnYjsMpOHyICfr+Jh4hPtcSGg1b57PEayRWnMaFOnwSLVmPMCUumaKxxcAG6CBIg23xPV9oSySJkI5DxYPR9rFAOkioD+WLPekfnqqUyTyaMR7hdAOIYBHCGhDsk58MV6Nr+9R46jK6hH94zeIDiYFh2rxeHtOibE/OfNgV5iO+LTTlnymUpm51lCENZUgO9aZ7KIlkPuXYwcklgW9tmNQJViVha9fGQG8RwvWU1fFMu6VbNg4YfzMwqV1kNG2YmcpGqUnlb91NxtJrvYDHq67rCxSoNh2U42L6qJZCjQbLXs79CJffphUB7A86Pdu8ZSEIRvVKvYJ+/1pbvjx4PDT5GGV+7Y3EjLtwfo7B4dgynd6INLhh1IuMcAdP4THn+l1i0mW+h78HF0fdSCLf+iUAnCAgC10BACNo1wJOXCgLjCPChwer+XO0f7mt5DPt92AdGIkPnxHmDD8cka1x5TKZfRfXrvFJx/kAS6coceylIAmN4UI4n6MqIpnYQN1r0D/sshiMMLBwf1ud+60zuk9EOkcxXu77cxETfEVe099Arx9Gst1QO0sZ4/LyakkAeXDnuIGfremRQ3mW3g4BhmMrCNS3m0rrPbPxhmOSuh4dYv++pEAsPfbz//Bh6dNbwXrqds9vco+TxOSWOvcTFcPY0KhBpSPOs1MXvhM09o9kzo9lHt/MBVAAn6EvKY4EpwAJTRcsH+W/9fhe9aF30fB1hsYlKgIHu/artfh8LQRe/Q5599U9wCvw6FhGe4/frIGPnRkOsktGCnhU7VnGy2XOVQhT66sWLf5tQN1BKWSx+A/LvyzPTtg3zdc2X18fpHaOy+EdIQ9OX3s/oeElZKaWNMgQBQWB1BISgrY6dvFIQuIAA5YiZrLdSrtewCgXyBKI1gJlHHBb8lDguMngDpYNkGKDHCL/j6K3QGWogZKPV6kX2s+g2JKDNehOr4WVN1AaDEip5r5+/HGS1HNRhSy0PPItietfbcYGB15VVtstIvCZrkEH2GEidmC91uuvz2YrjA/MMJHlZBRIWK2vyOz5yqHqnIDU1UF0fY8xbTYxJxBp1VrUy6uDw/wNha+nAY77nMmiiTUEOzT97bgohyfOrMKzmxOFi2O18qF0N+/02XAP/1xlMrJS1YR6i+9fgzkh5I00+6Ib44vm/6CiU0WhggenJk7+Zmfm1Fe+jG54kHTUdF0QY0tFFnF9biJE5fPTn2PZmc9pu+LRl94LAnSIgBO1O4ZeD3wcE2JDuofcshHkCmIqWkFHGs8qoHyMXLAHZYjYNB7IUDDfe0rvxvTo1k/j/FB5eUjAfwe/TANG+d4zjf4bjZrWlNCt2fMi+6cGbMFpItAlJJvvKxOHyUVcdIBJgnflqN30+sv/FECCRo/Omkboox11sD7IV9HSDLKTLScR7e6hG7mZRLUKFcoKIASb2b8YQiWEk9/TnvxCi2gbJKQmMlQDBuE4FE9eREmQ3sf5+1EWuMAkUbeJJmCh9zPK7C86LNgxDaCWfy74Em/tvzN0Vq3HZ3BONBSNKMtkd7R54fPTfkD7uw4Xxqe41y2KfQYD+N/TA8t8ryDuzrM9xjL4OoObfsXK2sytGIPPAdpwTEOGP8BYMzsxVLrvGrEiWSm9hoVK+Ixb5LMg2gsAsBISgyftCEFgDAiRJUXikHRJpoV8oID8HborLjg5s6rUsEgRtoA5RATuE7OcEf/cFeoLQ04ZKGXuCBqh0sGqWL6LnC/1Brv3etfvKlp1rD/1JfZ8W/q9deGkOD367+YTGYXrQSTDEORzszzZHWXYesv36EWiiH40S3TR6hTKnVdhRJfak3lBGrKQiLBLIWA2BbEBnwaEsOYkw5UQqrfLII+zYWOxRaVTVXOUkEIWAijhzuUxU13IKmYUIViahKCEiod1u6wpmgN7ApcdphbsIKasFubKZqKnBlDvi0vtc8gW0t2+iP6zfBxaQaafSSZA0ZDnasNbPP4Fs8bW5PWBG94+ww38GDLP4rtwHdoeQRQ77oiy4OnY67+NP/P4dwAxk52zBitK7Svnb2rgigrHScJsYiCKl3ze/qLUkRBux+cnxz7T8dDR4X6vtXS5bN7smFueeXEqwN+LkZBKCwAYjIARtgy+OTG2zEAgC49TOfva8wtAAUfqjJk6FUhb9OoHOjWJG2aKDMkcacDCXJ1f4tu4z8/t1SB4hL5my6+eDGqtYucJ3QNpMyBtf4Ia4+LEWnRO3o6zNMuwzEsh5Og5WoGMFPEy9eWFXSd1/5qq92kUHLz7gh6i87QCXLLLiZGwOAnTabLZacHGkzBbueegzS6EXKIEqTgxVjUQypWyF/iGahchYCQH2ZuYga4xAzkJUcDLoMdvZqerKd8dA76gPi3hkTFmOrxKxSEuUe32QstzFmAoSaTeMKTs+lJpmYQakP6/oTZ07TslZJpdH5R09WriWvTi+N26ZoHF+z5/9M77X8iBlniZozC5rnDTh5Pi/df9YH8HT+QKrZOfkyXUbIGDv6MUw23KgXAhAGH5wVq2hhX8Pigba6Lcabe1Ym06n4AQJG/4IRiC7F2NAVrqQD+RFIXr24sC/gSDwiA6Zp+Yt06fvY2GRcnfeGxj4vQcHTC4uyBAEBIHVEBCCthpu8qoHhoDnfAriZWJBNqOyU06FIZwR3d7H2rAjmdrFDepzoIMmd0VzEAe6/eUkRJQ5xlEtK5R/qFGmO2QUPptJvvhAbXY9lS99Dw9bf8BDDnPO1k966HLW62H1Hg+XlCTRdTIOaVQ29+rslefTh8CDgwPd10QjlNFvWrkPsGK+A1yEoG3OB0mTM1RwLQROlwaG7jVxwjgqOad9ZrimdHgksZCxOgIJSPvKcZhSoLpMzClHziNXblyWzM9LHQsZaTqlglz0YSK0U5nd72f3ejBvYBVsF/1qDuIPHJiKzKlO47NYjDq6bkTy7ceRh3gdmeTqMAyJpNuEy+LvdPUrBXdaYuAiby+XfwUZZH/A92cWfax/fnYULkp12u9gcaiB7Zk3WYUUvAXS9T3897CC1ml/BOJbh0QyrS38Sc64SNY+tfPnPtZhlHTNU9+Kl+vv+lMpPU1ZmLW5U6ucvVf5PrUtG0QaCziU4ON7nT/DQbl/GeT5h/j+Jzn29TWTIQgIAoshIARtMZxkqweMgI/m80F0pLPISC7CoDhhiMGKmYVg6QJkR54b6BVdWt6TuJXKzN6ZbPxfBErmA7FxvVT9E6yoQ24GiWN1RlA192WisjVQNTzMPUH/xm9A5PIgi+t9iOaN2OhaumcjgSZ+3qh9P4ZK4bn19fR55VHVS4YIoMWNe/QTg7SRL99FxWDdc1wEV9lmPgKUNNabkM2hKlqIDE3E4qiasfeJhBpXblhpucMH+m28fsSwCLMPAwRqhF15gEpX4KFytqMrZ7PG0dExJMIIBB9z1Jx3/prQQTpsxKqozpnKSc7PX4zBDZbXc5MGXRVRstVmHtXqW3oRqF7/+aBW+wG+P6sx0/gEC0Qv4Br7U+3OeBnBOj76D+DMPj2265H8PoLt/gs13FdZm4qQKOQLL20SBBs3F983cQ/6lZbUE/OhwQrjXdqoVqKK3nf1whuz6ijJPx8xvQDA/2E2JmMTjO4nuCem1E71uzMdOTfu5GVCgsAGICAEbQMugkxh8xFw0OOVL/DGg+Z8K0Tv12RDuWO/jwcBpXPBWCmizIN2w4XS6iuG3A8lOllICIP+Z6q6O98xr3HSQhXt+3oV07XfwbbFa60SX7XK3EGoazL9tbMw7JlXECvV4w/zCZipoOMFvWcwPJCxkQgcwfyD/UjJgaeqqGjsVLnQgBgI/LTbCKuGFbz0ni136UpBU+3C7bTd6cDsY1jZyiDku5QK8ffzpYi2DYt9LO4s4sLKbZvo3XLRt7Ztg981tv0MRBU5jnBcHB8eJI4MnyYG1CSUy29daYVPctfvG1hAslQ2g6piuqhl5/xurJ/8EtJJU/fx7da+B3Ih30Xz3i+seL14/q+6YhbiXhbp7wHa7Xs6/HuYNZdAdXJ+L2qzzggJhSra8Huk27Zhv/832/YWlfkKAneCgBC0O4FdDrptCNAlzDZ/reWKswia32+cyhCXkzNehcNQWkjnRhsuY/MJGo1JLDMAcXwbvWK/0tsuYoc86/ja/KNPmRHMCmas7g9lla4mhMsMVhJYORBzkGVQu91t2dPUDbMqj37Kg4P9MykT31/NDmV0F3sKb3eGm3M09uQNRnJPPPBTXjhA2SagbPB0pFBFr6YDEN2KNg8ihhb6xcqQkB6eZgiu44yOj09QoYOL4YZVxq57biEq8LThJ9nq9zuQMr6tQ6dXGc+e/QvtQFC1/AbIHvoq4SBJsxAZ8xF4DoJWrjBv87ziasKhMV94A9XdJ+gh/Cet7IgnLhqscJHSQo9gvpBFxW0ou7fg0JmF0qNY+prALggIAlcgIARN3iKCwIII+N5zkLATOBAmNREaHyOZI0Oq1zm6HcgKIV8MgmO9CnnZoAQxFqfr4xGspHFThdHAKoNVO652csU5mUrgBjy5yt9Fn1I8+QpWppcMoMYqdhnVhEePzgNlV5mfvObmEGAlpmO5CKtOwe3ufEGgBeLWAXELxoLIb24WG75nkLEi+lETcGE0BzmVg8lHAo6AKTgx9oNIk9g45HpIlFMQ1KlDON6NJHnsF+vAECMcgCjA5ZRujBz8vHHhgzJTFw+2cTjl7e4u9vmigU/TcJQ9I+h6w5G81el5noHqz3N8nw2jS2RcjYBtf6UloczTzCLAnqoQAw6N+wd/CnJbgQvn7/BeNbCYd74owb124ZYZoG+SfWjjeXOsXFL2+BiZc+KaeTX+ssXDRkAI2sO+/nL2SyJgG78e5hHNqB6NZI68mfFBy+/7WD1cbbV3NC32oeUKb2NfX+Je18PKI1cz5xOv+nEDPWJonk/Rqj+jpUGrNMRTXsn5WyZIH1blK1gl7Xt06II1NVzfsvlvLYnccPOyf6IODw9XmtNKB5QXLYUA37fNZlNfow7cREka6Cjo0F2UWVwydF9eCXlkVVTF2p2utscvg8yS3LZhkx/h85JG5cxM7uocs/292kQ124SpQrMXqSyIHYkYpWOUAkfIOKRzZjIeqRrI2aI9mvVGUxmDwoWQa7lUgsB1EbAsRBa039ff1yRUqXQJvXw/0sYhlJGeHP/3RIwBj0e5PbM86f6YL+Qu3ANJ0PYP/mzlSuh1z0leLwhsCwJC0LblSsk8NwKBCA9ePjLPMvnXLsyHNvx0UoxgEjJcHYzU3sHqD7VcVe+0TMhHCiBbT1C5g41x71NN0hi+Omt4ngcpJqRXaP8aoI9owMZ7kLTq7uXVt3ngkqD5MEVRAwfnlAP5o1Plzsqrn+WgceGBdSMurExiAgGLlTTbVwxRpsU+3f5uOydrky9JCflk+7WqMgxTmyS4+NxxAUPLF2PsfUKmmadgq+KrWhmf3zGpcKfbVW03pjGl9UqISls8Bsc7ZJ9VsnFULheXSQ+dN08NSDYZMJnbwgiwykRZZzZ7Xnld+MVr3pDKkPoJc9BMHU+QLzzG4qML58Zn6EH7HH18F3soucjDLE/LtHH/q12YEWMUypVvYlHj1TXPVnYnCNwvBISg3a/rKWdzxwgEPmU0H+pVwwJWD68z2H9mmUMNv+vgaQ8ECWIoOEr6qGgV5q6ws/LFmyQDRZlfwybtWU6SrJLxYWBerxr/rWf1NEHLIIx6lUrc9PmXwpbag2RyEeOD62Anr10dAV73E1Ruu3E8fEl47ySQDInGe7hUzJ/Z5LPiyA8Z5Z8JVNf2doc25KxsebCyr+Xjqlg8N79gDiAXcewEjBMQp5EOe6im9YbHoXnF7s7Czq+s4HV80MCxvrfVr7y8chMQICl69tX/wUJYDv1yb2vzlNseAzg3Npu/xcJgDe/dl88W5EjMOp0P9NcC5Y57B7NluD3b0RJ7RhyMD95zGHfw+MnfTcRK3Pb5yfEEgW1AQAjaNlwlmePWINAzfwdXKzx0zbHWJ3FaVLo0WonMQkLFapqJHrMQ9vup1GM8x53ATn/xlfZZAHKfrUYL+8toEkhpJm+g7B9gVMDQyTGB3LfXMOeLK6GrXBT2oO2jJ2dVA5NVjimvWR6Bo6MjZaQOln/hPX9FJkQlIRc/s77n52XIqxCLAZt7jkOYq3CQoNlRSpWSISSL52YUxJYLFFaYUt6p6yKlv7VaTUtK+f2wiDSZxz45qeM6rbfv9Z5fwq04Pcv8HNl2n+i4AUYLsN/rtofR/VTPgYHTaZBE37fh2phTR4gxYK5ZGu6YuXwMssf5Lo7Tc9aVNctHH/Jf3PbpyPEEga1DQAja1l0ymfAmI9CH/FENjnHjQmaa0VPlalGTkRAN0104uA3tnau6urXKcHqO8vogbKjUXVZFu2zffLDjCj/li7RMphQzTvOHWISHwxgqdFVUzF7CHBe/8S5yLilUCqppBO5eYi2+yH5km5tFQGdqsa9Jes4uAJ1EUHs57qi92sXKATMS+fPo0SP9OsdxVAsVcHTjnJE2Lro0Gg2df9bCggsNRZKQTUdRTBWVoY1B+H2hF2fw0wdhY5h7Dj/jg8Yg7BHsIUQ8iC2fs3iz7yDZ+zoQcN0GFsiS+E4u4D2x3u/iZeaHHLTB8dF/Mdcz9tLL/6AjC2jBb9vPQdqeIf9zcaWIBxlw30uq/f0/mZiC53UGdOosFl9a7ca4zAnJtoLAliAgBG1LLpRMc30IhCAKbu9jkJI0boD8yYCMpHWmlyYq1xy28RvsL4F+rX0VA1lLQOrhgghlC99EnlkTssO2KsGuf9VBIxBKDgfRi5WqaOxTMzqGPnwCgbY8Z9+va2dKOlVmsq9i/qs5QF52TtJ/tuoVv93XsYrTQF+TyWBlGZMIXOJEqoltvY54goMz+RarZRyjvyO2XCBhT5quUjIXTcsmGzAV2VfFqKtNSBgS7qNDjb/TzKRD32khl9MVNm3eAkJnIzT8zOZfrpMgcIMIzMrFZEWtUf85ctLmx7+MT4mLlFxYiMdqiIGZzBGtn/x8EISw78+9FKtU37zBM5FdCwLbg4AQtO25VjLTNSHggySF/pdwR0SoNAM48cDEAE4f2V+F8o+ufRQaicQTw1XFnvV7/LkIU4+vodG6AZOPT05XQ5nEgwczBFlTWrjo4FxpHJLJvYnq10e40ZVWkgv2YPeNw+vh+xFW6/HgiAfMBOZNU5J09iVNYNc10rj5lhnMu3P7/RTrOoeHsh8SeIZSe+hr8uKwgYeDm4xzBGgQwj4zAyYIWCWBNPGcyLbbbfSe4vNzKnFmj5iLqkENfZfTsmdKIo0oNxldMBXuPjoqpcH8nvA8X/VAzNi7JkMQuGsEGGTNnLTEWE7avDnxvsW3d23vx/gsDBcoQfIGreavT9UaDirFr8VK5dfu+rTk+ILARiAgBG0jLoNM4jYRCEEWPBh57E7litH+N519Azeb1atb0+dBKQj7uBz7XRAgV0sc45Aw0V6bPwXkIC3ak8bGa/5kC9/AYZJwysJqe6yOG+S5AcGiOHZRIWFwLuVUGThC8qGSc9M5TDAn8QNkvRUmVzkX3fdoO8rB8Eip+DuJjKgayNk6jEaWnYdsvxwCI6ke+TuztSJUWJNwGCSjHw9hXm6v92frHPrQcnHklmFBY7danhnmPjpbfsZaIG0lmITwMzY+WE2odx3lwBlVP7leQYQZeu2fLvzcHzTlTLYZAVrwD1RT56DNqrKNnxvvXYn4PlQf3zz763brHQjs21wcRcY7cgPL34oxPLzvQSWSPVjZLXibMZW5CwIjBISgyXvhwSEwDJX+pdo/nLTAZ09WGO0NLe1D9mZBApi4nuQxAjlxUEUrw9CDZIi9X8sOSqcMBFbH8LCczb2uiV7Pekdb6CtYdJNojptujHrMrjoO5VI9u6ftwTnSsAbPZtPakKTvF3TVb9mRihwtyUpEfTSPZ7Aiisw09M+sct7LHlu2Xw8ChmEoA5LcCBI7NzWseJZgYtHD+y9cgwR4PbO8u70k8JmmWyPqi+gtuzpG4+j4BKYfSZ1tNj1M9q3hwZVLGVlEWbBi6aGCLUMQ2AYEPLeNavtv9KIjCVYBqpR4YvY9jmqVDgyonjz927NTe/7sn3UvNe9fLSyQHiAfrdv5CJVixFigT425azIEgYeKgBC0zwHOmwAAIABJREFUh3rlH/h5W8b/XJAHkqjYNvpDsl/TBCiZ2kUg89dXRioMbPSefaBq++cObovsjDcyysy4KkmyxMpeNv8miNQRzEa6mN8rkIYco/JGq+NAW/ozlJqj13N1Bs0iVTXLgEkIjAxY4Uumn2rpZeA38GNA/vkNnP9ycsQMHjALMQ/243lNymRsHwIk9/VWW3VjeM+eVnWStIGPbGWJW+DZBWWfWC6yVBUGCQV8Ti8bJLz8nDH8e9Zg1RqS0gGxd+P5mBe/Xrg9jxHD4s0An2sZgsBNI9DtfIwFCC5AZmDN/2ud0UlX4Fmji4XGSuU7uD/s6Wy1VvNXyOgs6epbs96Gec5bqud8jv0xwL0IQ63v3/T0Zf+CwMYiIARtYy+NTOwmEXCsd7VFsOcFkFwMJYLaKhshmhy7ezuqDc188Ro9adyf1f059rWcrfwAVvoNZCXV9mtYTbSwivg6ZIef6p6xBIxMEnBXTGWegEi1TglVB5r+LG5qkFK6A9zYnAvVwWksaa8f4TgF5DnRxt/o2iCDcfz5DayArkauaBW+v7+/Uk/cTV5r2ffiCPA9e3x8PLTYp4U8ZXfSg3YBwBJ6wkiCiE2lXFY5GHjMGyPzkJG747ztDNNE+C9CgCkrhTnIqoPzKoUdfF+QpCXRs1aQyueqYMrrlkaAFTDb/gr3ztyFvksbuZpqUEIf2g8Q8v4JpPTPdV7oMNi6r90hd/eGkQIkbI+f/BXUF3fnYLn0ycsLBIE1IiAEbY1gyq62BwG39xluCnVdjQpwk9hB0z+HCWv8PGQalFw0G238ZsaQjz6t1y/0T7HShE4ykKbLe8CsLlYJd0o6uHPRUT+GqyIqUbTBp3GJ5+BmBnOTbDanpSQeDE1IphKwYPbcL1TffYFdx/DfSd0Tc5X18aw8NvbLmCBqdIhMphbPPaOcMTewVQFVs0pZ5FmLXuNN244VHL4HOt2u6sVKqBAZcBaEhO/UTAZPSps25dudD90XUUlkdlkW7/daPqEfQOdJl9nLx3+fl4k4a/L8XDZRwewlSvjWWdAI5DSLbXR98kFHZZPoF6RjpCZoRfQRLriv20VUjnZPEQgCBwucv8PZ9TVRo72+0+urZCIPcvZDTbqOj/4TzsEJnfnnup6yzR7kjmUoQ4aV357tnvassedahiDw8BAQgvbwrvm9OmP2Ybm9P+Ahaeg8uOgYkquBrkgFgaFt9/empIh9H/uGNCkJTb3rRCpf+p7e/QDypp71Pm4y7AEDKQKJS6NvbdYIAxPbfghSFam9BfpVRvtgJY99W/HkLhbCbfSHsdp1Tn644mhAohhPoP8suQP7/s/OSOaiGMzbjsfOF797ZSWN5h8kZknMsww3ShJDGduJgI1eRNM0dKXFRXdVIUIFBgsBzOkqolrkMG8rvlpldTsRmT3rPKrWAy6QgKSVYIk/CqUe33pklkAb/Uqlcml1bdZR6LDasvo642yRMZqTg8gMylKzUU+FmKOP+BBeQxmCwF0h0OsdoTIG5+JkHgYgb4CMDRczGXR99OLfoRIZyuhpTMVol0zmfBGTCo92s6OevvT3dzV9Oa4gcKcICEG7U/jl4NdBwIdtvQvb+iqqXw6kQVEEk4v8uUPUovsO+ieoHDyD3n1YRZs1LEgzohBW2dmX9T+bkC7WIF0kiWLVLfDjKlf89uzXwpCkggoaVwoXHWyYDoO+Jp2DqKErcLMGnbFsy9aVtDwkm5QrXne0WwYklK9jJXP2A2IKjn45VBJofFAuFZc6r+vOTV5/Mwgcn9SVGS+j4jJ8jzJUPIFFBTeGhQ+4FvZR0RGpI4ABASoHdS0BLYVtVYP5z3SFrIucMjq02iBalD/yO4L2++xBu8rFlL2nNA7phnkVLmhQlMYiUHrgSo/gzXw0ZK/XRICLqOxzHh+2/Qz90p+oUvnyfkvLgPU+FB2F4uKLr9ecrrxcENgYBISgbcylkIksg4BroyoV9876x/jaZh3SnsK3dJbXIoN6d7ogOtZvz1byLntdp92DmQbkf8kiCOGHCs7ZZ+SEBiNdZB7lCm/pwOvxEfgdBEB/NnQyREvPIAog+yie2evTSZEhngyv7nZg4Y0m6x6kjTFYEofIXCqV0HOWnk/u2LPW7VqQQLroPaMkc/WhjVIsZ0jQps6DD+25QU8/kJKYLRoPsPps5JW3hcBZaLL0m10JeT5oa9mniziOInq9uPCSRUbZyEa/g+8BB5KtAPLCnUJaWVhAieGzP6vaxoOx4saqmYXvgQhfEPg4M6IaQdR0zVxgUUdLHPFzA+HyV4IhGwgCKyDQqP8K9zTvzNxq3i4o+bUMTz16/L9WOIq8RBDYbgSEoG339Xtws6cc0bE+AJlBH8iUUyCrXGG4gy/9p1fiomWN9kenVvUxTYCqCJO9bFBSqNQjyA0P8NoPUa1DH9jYHPigRRvhOGRhmeyrE7sKAwu9Yp+DcFma2FRwrJH1PO3uO62O2qnt4GaErCPfwz6SIEkvq7D/Ff7+8nmNDuT3/UuJ3GXnZiF0lzITSkWT6UPsZ7IHrYB+pBzUJ5XyasHYV14Q2eDOEOBDUKPZVkZy8b7DO5vshhyYhjhGcl/FschThByUn9eD/aHlPh0bm6anQiz+ZCA37KEyWY47and3R1fQxqtoBqI9eral5aNJHU2RUnlUwdkP2LIDSEvFZnxDLrlMY40IfPXlP2p346sqyjykZfn4TLwOhQiMi2QIAg8IASFoD+hib/upBn4bVvPotUIjcQwSoulBomN2XfSKLWbNa3Z+pvvCSKxGgw9G8ypDlBIG4a4mgJ77DL1prYm+sNE+uh1InBKv4GHrPPcoRPXJ7b0PGeXssGaagqRSkCfSNC9+CPKGPDI0++dzlDnefIM/3bU8L4bes4vh1PGBr8oD8+wBdNvfRzL/SQQYmNwyHWWhYiNjMQRyqKLF8L3RhyV+OeGqvdr5Z31IeFuQjFZQaItrZWghRKg8rfnzeS175KAhSwOB8dYpMS4HDb0ffv/w35r4HjETF7PTFpuhbCUIbCYCrtuE4uNdqF+uNpQKoCwxEeZON0cZgsBDQ0AI2kO74lt8vj3rPTQRh3qVmbI+Eiv+RAieHv133wvRC/a2JjhXDa/3KUxCUPFi07/rwywk0FWtebllTg9Bsh4CnPOvoeesjZ8vZvaGMfA6QuD1tHEI3RaTCUNb248G52+iMhfBbwTxZ5gLzgUmDQzTZh8LnufOZCB8aKO80PN8EFUP+v3L3SOvOv/xf9cyK0isXCeAa+QPJ16aBrncwzyK1HTKuHcI0G2w2UP2HowvZCyOAMO7zcSeKketM2JFqaKJz7+LSrSnuOCCvlD0a6Zh9JMvwFgERj+jqgEXlEjQRiQMpjuD3UygquWSXn06k53yP0R6uviFkS03GoFO+z3c41o653N68D4U4kYYIf+T8RSMwdnZ+T7u+8MsUcdpaBfjbFYWLjb6Isvk1oKAELS1wCg7uQ0EAtjMe95X+IJO6i/pYeNxevgbP/wdp1Roqndq3tzoxkipYhwPpgylTqCnpGf9HvtgFY3ujAlNjkZSRA99Jb1eTPeZRXAwZJZaGauA0+YfrLT1+zls46pC6e2Jw9vmb1QuC7cq9Jlx/3pbPwunRrhKxqu650zFkGkGiWEEWWE+BxKK/7MMW5NR2hB324b+vYx99zwMKMdyYX8cwJAkybBRrOanM5OBulz5Lw8MqaDdxpv8Do7RandUJ0iLS+OS2OdQ4Y5hIYXyxFKyjx5QLPIgQ9CJ5XVINN0U06EFYlZAz+ZFqeKo0mYwyuB0MF8tDfMd30cmFLPQUNwfoLfMjovUccnLI5tvKAIvnv8L7pt5ff/jZ8B1IAcOQcxQLYvQn51I4h6OzxF7vfOFJyBnQ6dHy3qGFoJ31ZOnf02vHrz+6kXYDYVApiUILISAELSFYJKN7hIBVpNIyC4b7O0iSVvUIGQuacMNIgi6moBFWPUewEZ+t3YuSbLMADLAIemihT7zyUj0xqtuWgoZVFENwwMWKnnT/VyMBeAx9DI5ziuX/xb+u40qoIt9IVcNNya+xgF5jOCgF4ebYhLEyfc+15KpeGywcF/aVdetB2mjg94zmqXQMTKZ2p/ZFzAuv7pqn/Lv24XACULRDeSejRwcz2YPuW8cnVTRIkYV23XK65stvi/42UnBRdFnDAE+zxn8OYMe1zzK3yUQs3l9NpRTn8A908BnbjRiKKXnsRiSQG9bOpNVBVQZfDzEdtCPxmw0GYLANiPg+5Zq1H+J+xcWQ+G83HdDVSx9Hfe33NnPvPNznDry0o7xuro22qrufBuqjqv7zbcZL5n7w0ZACNrDvv4bf/Zu74+ocOXxsPJ4Yq607qU7IitO/M0m/TBAw37lTxZqPF70xG3jN6hW5XVfCFf7unByLJR/oF+u89DM34PUxKGnP394olTQ91HhgiX/ZU3QUUhCFmqLfA66SjLAczTC0MONyMf+i5BgfqVCZDDF8O/jssfx8+Bx2ZuXyy3mYjn+WsonjY4F/H4yE5pcZKldBPOOnOoWxU+223wE5jk4Fv2GztLyUFmWcTUC6YGHVRtfFRK+ljxe9tmnfKveaMAEpAKMzysBBVTlyvmUlhOPv57h1d0wI1XOqy+DbLHBCJjGZ8rrf4l7NULfM/uaZC0zTPMLkLQ6qtUGctXeBLkT+/1l8JNttwsBIWjbdb0ezGxJfvrulyBGNshOhF6xr+HPBVSRjkGUmviCh3wIwciZTAq/01r+Z3QRmpx6+ULFahXQRtktLvrUMhnYy2MlWzurNdqaBHJ47nOwtPoEORv2lJnoi9tFJtkrqxx67mvCkHLE95G/NpR8jA+Sxzac+Bax2aeVPh8QdQ8fevnYwxdojA+B5ezA7QQc5kqKRiHXs/FfKyCys2sjcObgCDOKPCS1DnLPKKnDm324b0ZDyFgIgRyq3WnV18Rq5Og4/kL2nI3k0HWaiISQlWLxaXqU/bo6OIBD5BT2R8fHykjAaVPCpxe6HrLR5iFwfPSfuJ/31P7+T9A+MOwrW3WMAuFXfb28ThDYdASEoG36FXrA83Ngg5/JBpqEtVumDk6OxSyQpexE/1W7hVBnNBan0wdnQdLXgY3uiZ7zGcxA2GsGGYb3iZ4DH5hoAFKs/PRsdZs9a6USHBchTXIdHyt7HmzqqyBnb65cyeONhxUzhcwxVtXYG0fbfh89eIPwue57mx7NRlM//JUrs8OlR9sHPqqAqJQlknDsQygx+/aGPX3MWru88TqnHPTaQFpSGbr98YGTD6OSh3add9vdvlY7OGJhIwanzgwWPGg+E6iU6qXOH55iqPIWsShiwlZezCrmX68kviuq6EUbj6Igvj1IiPseZMQgvjXEa/Bz2kBFzAizqIhlLuyQ1v07SQfbTi7EaFMRfNeZSTFIuNtPjRx9FQSGeX8voMKYvQi4yj7lNYLAfUZACNp9vrr34Nys7q+gV4cxBgKcY1ifzheGxh3jw0BIMx8s88VvQ+p4uXVvBNkgicn06vQ5gemCnH2MfeWUbaJyBtv5AfrR2OM2wENsDA9ZaeSTjeRHJFCu/S72l1MJEEQ6QrroS2OzM50k+ZNIVAfprJZoXswGmHGNSMT8/hc416FBiW25IE8IyE5VMSdILtFgPU6KPJy7AUvuRapnPFyr2QGG3zyTVi7zNslEjiomfeARaKctVhaLMEFgw7eM7UNAOzhaga787CGHj++rY1RqOOguyGpaFkYXGeUOjPgOzS8Weg9vHxLXnzGJbClsaRt99nX2sVgT4vMP71X90c9ggaOGMHoSYdrwG1FuJkFjJW63kJwpJ27C9bHrp7QZiQxB4D4jMFKx3OdzlHMTBC5DQAiavD82GgGadbj2B6iMfQ2k5Tn6rwYXCBpPgP1XnpeHw+Lrl55Pz6TFb3TBXfGMoEE66XsvQMCYjQbZH9zTUkNydeUIfANz/ETt7Ja1HDJCVY9SQtt2BukMJJqpnYUebv0+DUOeoRo2lD+xP2xkTuL3G9jvswlZZbPe1A99xQVt9+nc6LkZVAjfuPKcZm2QQKWAD5yFyESVDwYuIJGHBxIiuhKYd/wi9jbZPqIcYgGsqzNwTxv2GTbQH2UFyONKlXX1zItDXkwTDBmXIpCPYP6Dr45gABdYfNqTA0oe4TWbSqM3NHsWbE+JoxHlNYGbHjTk2d+rzVz0OD5BQPaQKMuVEATuLQKue6I6nQ/UTvW715ZC3luQ5MTuPQJC0O79Jd6uE4zQ6zSdYTbSmves9/HweJ4LNn5m87LHps++jx42z/kcBO17qLat74EzQIXNZ4j27sWeEkowUxk6VZ3LDyP0kzlwc0ywypasXrC2H0knmfnG0W52QVLfxJ8ScHd8V7s4smrlYqWePW+LVs9GeLQahsrAPTKRuCixWvQdQ6c5PpCWCnld6TvLpQM51Xk27G/DTzKZ0LKvy0wTFj2mbLdeBCibazabmjgwtqFrIO4Bh+B/d1Fs9vCeZcyCtnyXsTACDKbOJCI8YFZnEq06JMnGoHCBoI2HwhuQU/P61HaHctNZro8LT0g2FAS2BAHb+hIV6C+w4IjvoDZjKl5BG8HXtmT2Mk1BYH0ICEFbH5ayp2siEPhdGIPAlCP3hraav0Cu0JeVTHbxhX3uUsieKlaYXARNZ7J83eWOc7TGd3sf6eyzXOGb15zx5MsdVPoyCJpNIseIZGT0022bIEOQFE7JL63uL7SUsu+ClCZfAkk7r0KxckiStrc/7DcZZrDFtXRySGJp8EEiFMHJqjAR+kmyWhgLxJ0+SQf2xl4/jT651Spoo/1R0pUfWPqBPkQ8wNBWIoYK5fCHZgb8ncfD6uHhoRC0tb7b1rczujhW0Fdo2Y52QkXXo4618CDbDWf0SK3vyPdvT4WwreL4XAbajXWgUvis7oJgjWcWMszaQLyFidzDwZThRwZy0iL6PH18p/XjcK9Flho/OxyMQ7DjZRVAoi1DELiPCIyTs9H52aaD76Mi4m6G7skyBIGHgoAQtIdypbfgPG3j17C0L8CNsQfy8NbMChdJUA5FKjoRkpjR4CKJClQytTeT1E2fNnXt7GtLwJY/AxOQxAwXtetA5TmfQtbI/DTQFfygjqQrgrnCt/Rcx0cfhDMeb+NcM+ixg31/afIG1Peeg940Vak87KvrYDUxihDGDXI5Mvag7HMXmTLj1SnLtFGd66Gah54ikMXxoU1CgO/0sa465xTOKYOHRRIwC1hnQaYRM6pCPCy6Y5VBGiXw784kWKiklYO6evTo0VWHkH+/AwS0FJd5Z6iAntTrOmTZBzHQujymwfK3jIURyAxgpBPva7loH9WvPsKrIxgIPTolWTQNaRo9EC2a9FzElv1nHE4cC1T4d8odWX3udrvKSu5czKpbeGayoSCw2QjMImejGbsOFmGdQB0++nO9eCRDEHgICAhBewhXecPOkVUsp/exzvwaugiyMhSDuxms3EFGwiDEAwlNP4aB0NPD632GTGoYZcA0Y1oOucip9qz3sKKNVWo025M4rXOMHnYX2SdlgFb351qe2IKEMQNSOh203bN+B0wy2vmN248s8ulaySyZIAxUDg+DBVTROHQGWz9EuG2o/zuXQ48LXkcrfTqnB3hNvvj95W9yqNylEcAbw0489CXlkcnG1f9+LKtCSEVj+PfiADbjkGQGcKxjB18AYuoPgDF61YSgLfKOuPttaF5hD5B9FhtWqSm5uxBgfffT3OgZXNZDNswzm+3eqE9qihQXEGBPGkdyJkMQuA0E7sK+3ra/hELkc9zrZmd4UsrPhcfHT/5WL67KEAQeAgJC0B7CVd6gc2S+mWX8D6o7kPegP4k3A5IHPtFn0URPU412y4D+/Mc3Ouue9S4Ii4NqHN0M1xfE2/dO0It2NCiUv8f5X1p+6Nmf4Lw9bOQig2wfEseLoZth2FMOCOXewdXW2sSycdLAfh7h3Lo4PPPN+hpHVtxSCPtOpfcmwrCvA3I2skHaEKaNawdPBEi7YNCOPib23ZCoaukpKp2s7u1Uh9b8MjYfgTYcQe0A8QkIUmeRx0Y2WiAGIQtfOG23n/C0tHF6MMvMRJbZtLRx3s5j+L4cSP/fwtjLhtdDwLafwzX4mTo4HGZ9rjJCOCUv09t8GTmj0ZYJN+UUFih2a/qeKkMQeDAICEF7MJd6M07UsT+EE2M004mR5MzouqhqffdWJstKHJ9AM7lX13o8z3mGfT69cp+W8Xs4KX4d7IZ9a+cGIqHfgZzjCxCfPngrTTaSqgyHxgTMNq4aDB62oNmv7pyTTpIlGokodbDQvK46BqWbpbCjCpBmlkpFVOWCsx8XvXI7yG+SbLQrUdzoDWwbklY4g/J3y0sqPzF7ZXujT+IOJ0e7/Vq1PNF7dhYKnkTYtAxBYMMQ6HtdfN6/wuLpd1ae2Yvn/wojr6dwIF6sv9miIQgrZ5WL3y82+jRdx8P30B7ugoHebz6/mKPyyicgLxQENggBIWgbdDHu+1QCEI+g/7mq7s6vWDXrLWSPfRdVntXdBZfBkRW96d6wZV4/2pY5abov7FS2uco++Bpa/A+iBip7yE8DIZuX17bs/hlOHU88RYWrpk1GWNyjxHSVUYIRQq1amnj4XGU/8pq7R4AZevwpI7tr1mDvU8tLgKBddCe9+9lv7gzofFmC5Dceh90++vvS6AWl62rThNlP4vIw+c09K5nZfUWg55wMOq331ZOnf7VS02m/31Unxz/DPSupqtW3Ia1fLHbl+bN/0s8Ds+5zdHBMJPH5ScCwCEZaKfQ+jxYt9/dXr/Dd12so53X/EBCCdv+u6caekWUgdBoZYZeFGjN0OhaDFC+zr8+DZhub3hQcBjacIT/Q86UhAKtycRhlkKyRBCVTh/i5WuLn90/UIDxW5erlYdurXOAOnCSTqVcxp7Tqme+gD+07KwVV89iUcFUg4aL9d6PRQhWtoKstMrYPAVZ1mi30E54ahZCo0WJ/NAzY7jfduBC0FS4tXU5TkFFnYa5TLJUgNw5Uuy/VyBWg3NiXNOq/wgLHUE4eR6j7HohDKrX+7+/bAMBxIM/3e1iseW3pw50c/7e+V2cyVWR00hDrap7H7Z999X+ulO/rXm0Y6/A5IJVJaMJmQmnz6PFfbvyzwdJAygsEgTEEhKDJ2+FWEPAg2UsmDdi/T67E0xCEErxR3hebgR03iQrSN/QXvmszWBr9MJAFpWBDvwhZY2B0iOb6dUsXLwOqZ72Dh7CkriqNnPH4m+fH5uZS9adzX+73O+i9w2ph3ECT9Pqy2cYPyJscjUiGfX8hevx+qAnkqqMYdVQG1QE61e3uVISgrQrkHb6OlTOaybhOT0tUdUwCFhbicB7NgaTl8znkETmqBYLWlwra0leKBK2EXtDD/Zp+YKVNvhFDiL30lC2N5Sa+gHK+YikDZUJcX18aN1mmqx4//qtNnO7Gzcn3bdWo/xyZnstXlFtNQ+3v/wRkeFKNM8ACKZ8beI+LxalAWf0et3GAyYQeHAJC0B7cJb/9E2aml4NMr9ppptdoBiQwzXoTNzlkkuFhkINNwa1mRxUrPwG5gV28/b7+sqUkL4tesVRmmAk0b5zb6OMBE2HUi4zLXKv8flsHW6ezr8NB8QtUnr59QY5BIw/P+QyNzJA1VSbz20bGHaXqn16YCv/Nc/6Ic+4i1BkkNBGDGyOyp9CLl8st1/PDfZHcjnCcd94Mvu0gOPsywrgIZnQGYSUtHUP/HEK3KW1h31kabpN0nBzPfVpof7LRrSPA/DNm1e3v1eCaaqgeIhx6yBuK4QEnhWtKy3hwcNWLF2C9v9z78dZPZkMPmICcuByzdbX55KSuDJgBydh+BE5Ofob70UC71o4PE5WePPqKC4Un23+SK55BFCKnMwH34CuG6zbxvfMuKm7LVRyZCer7WbW39yPE07wPE5GvTo9E72Dmjw4JcyKZBon7M13ZlLF+BBwH1w/4P3r8F+vfuexRIyAETd4IN46AA8fEQjEBd8HJL+1mvaMld/w3SuTo+sdQyoSulr2kv2iXtfztmb8FyUnDFAOyoiucINl/1jN/jzlkNPEaHxEc7Oj0SMJH58MYsqGC/hH6496GVOkYvWInqoAqFEfIbXHcKswxRpXA8X3Vj+u6r85Hrhm6zPQ+9Qofzi+ZegQi+pWWP1Emw4Bp27K19f68QQI3komS5Bpw3avCFbN+3MDNKAEZaUWv6s4arJR028hBK68n9JP2+glYsdNpLo5Gbmal0TykMqen6cbfbHKAhRBgWHLTRsi7SqkCYhBC2HDaqXPzCpK0IjK47AQcOfEZlbE6AnQ6LSjEX2ARxgKe6xhcFMnARdVGX46M20Wg2fw17lEepMAXqzO25WCh7tHCJhm3O/ObPRrv1ewpe/zkr6AiCdTRi39TL738D3MPaltfoUL/Ke7Ty/W30uV5r4YFXLhFdo33tDU/Cdm0rJKLvZT27+3/FNv2Fu6Lu1mU7sfeQ8T7vHj+TzAEexvPLA93MeKmr6YQtJtG+IHv3+83USF6hlWyycrS0LTiEapSL1QFDk602jcN3PRyr0/Y3tNYJJGsLKRpd51PsKLpYgUzC7JSR5XoYtVq/HI49scghrAETqZAxlC1GiNpHqzyB5GPCkI8xjmSePELP5l+VVe9qiBB3bZ9RtIoq2CVMJtLqnxhstpA4sQcgSKcGLE/kD32qEFIBqJl2zhGvIzssmOQriz+jAwzVLn2DvbQ2+CDvPmatI0PVsACvJZhuDmcaxsVR64csoqVSD5RffcLfdMb7yXi652eg2ZrkCk8lOcKqzt1nc0FN+QMpJkp5KNZyT3IudqqiPmUipPX+oF/BDb29Cm5i3Cj9UGx+Xjjw0p/ZAbC/LMiZMIkaKEQtGtfwwx60SJ8XtZltlL0G6hqIq8usb6IkGuf5APYQbfzIdQODXzHz5aitxodhCn/xVI28/cFNtP8XEeulMtDV2RIlralAAAgAElEQVTD+ARS6UPcOwtaduh5bdzPHMip+WPiPmfjPjRcnF100CW478VxjDdVu/0u+p8zWOScXyFjbij72uPITqvt/gDu0ZInuCjWl223Dd4A6zjPu96HELS7vgL39PiBD9le0AIJMVDRgWxqrGmYVZwOyA37oMzOL6BBr2jyMFCPUGU71BWp0K+jonYCwkKA8qhwXR4oPU0EGyctLXG8LMiacwz6wxU8B3a+oZ9R2cI3cPOw8OcWethegcTyI0j3XKzSDe3kSY7YR0cpoQ6F9st6u9EgeUNy1AQhJVksgrTkxohbt93VFcMY5BcMy+YKX9AHXoGB16N3pVzS/x74ad2fli8AA7yeOPp9Hzc/F1LCXfy5DtwiENNXQL4+ww3oZcgxH8O05ENgyaBqOEueYt+st5G3xhX3CETya2t75+lem6CpajVUPiFvlLEdCBwjk4ur3gOExXtItGNvVJDI6e7+eOQPigNDISkwti5SsR2obP4smTeYQ8yFVM9u91pZ5mfIdXyu+85mDQ9kwPdSqNj85HYntiFHu+yhvdP5APfYI1QX0RcGKT+NPuJwNU1dQq5mnRYr/54T6DaDLJQamRlVzOnXmV28xnNwXX6MRUuJuNiQt4tMYwEEhKAtAJJsshwCJEt973OQg7QOnx630NXGGad5Z4XS90FIupoEsaE3nUGPGWzgA76+/4UmOZTysQJVrPwYRGN2Dhjlgo79LoIszys3NMTIZN9ERenyao5l/AbFLThwJXN69a8AIsgbjdX9BeazD/KF3jP3K2zShrtiXhuA8HxIemiyYFuDC/LIgOTS+wqre3mYaPCmHWLVNdLZZOPSRJJS1yFJy+C8H2kppTYYAbH13C+1HX42/wZWCHewv2eYx3PgmcOKY1rLIJPp1zReIVYjGbZNYstKXQKZVez765m/QyVueENinhVXHtdSOZt6OxRhu3+AiuKi2WetdgdVtoIOsbYtE+S1hJ/l+hCWe0fK1rMQ4HuN1do2rkcvjs8aJKrJqD84lTrGyv4JAqozsIW/2oFUEBYEthkBuu9SHj49uIDhOMfKsmhyhe/6wvxqDW3hK5Xv4Dv6YclOef8N0XfG31wQpTFHFEIZkoCT8enioOu2sCj7u0sjdm7q/dM4aepnh6cv/d1NHUL2KwjcCAJC0G4E1oe9U7f3MVaqfE3OpgdzzvSXdiwNYnMeSN33GppssC+MpI2VpMGgC1JThvTRBsEp4gYJtyd80TIjLTHlKhdBjmgbv9ZGJCRQHWaopF7SVabLBrXyvkcyREKXxuocqk6QOtroKYMqAs6KwzyXMDyBdJJE6vymw4dbs+tdMCNhGPdQmpnHPKuaPJH8hf5kBhzDoyEt0056dHvkw0CpOpnvMt2D18cKbhgiXymWR6Xs6QVXy9H2rKxFwTPMN4nqpAfc2Gf3nYWkoqu8e8uooO3Vds5IGh/+223kpaGqxjlRTkejBAtVx66HcHD0z1CWaSR2UR/twY6cWVylpc1RVpmrvGYSgVarrSyfkRZKpWJ4H+IzZkN2m4d5TQLVXFOCleUtc48RCAL0YzZ/q/um8sjvyuaGKo5e7wUW0OpYEMthsQ5SPEjK5w2GKg+i3IOrntn2C9Vu/R4Y7eA+Zuq4jpFRx5Onf3MGVwdyxJ7DSBaYSE0Zq9zkW4v36C56tLFuCenpX0Lu+L6qwVzkIYwgcHE/vvgMxmclcbfcjneAELTtuE5bNUuaaxTHTEHoumSh4lPb21XNRhtflmA+IGmFU5fFEDfIOKo+JG62+RuQmph+qNf9V3hoz2ZS2qo+QpO9ttCFVXw6+/WJXjUCNKx8/Y/a3ato+eFIMjkCb4AbMCWFY2NAUpdKx2OUMHJumdybIHUVSAQ/wU0HPVvoAxuoCqp67COLQABrZxVBVgLZsDxtRkLpZAJkcrppmUYipUr2TAZIsopHYhx/X58/EsZQLVtPT4nnfKn7+ygZTaUP9P75xTwMqL4ZV6syTCUqYySr0WxBFsonf1ijoL+plB4ou48fVGTiqA6mB33lJoYVTsokcyBtdIXkPpbpS9iqD8cGTpbvY9M09fuSFd4uFg5MELQ4qgq5yFBmarHQ2Q08NZmSIHApAl99+Y9YBPwWFAZ/hPNiFsoNH4trCHbBGuJVpIw7dnogcrYD2eMrqJ5940Gg7fSOUVWs68XBEAtr7J3mQiMljLx/pZIFjQcJL23wWzBVSab6GicWKSvV5W31rwtsG4oaqliS6DdnkPZ9lzr2cI26nfd05fDR4/81AV+n/Z5iRfPw0f+/UGzRdbGX16+OgBC01bGTV85AQEtCkF1WKidBqhB6Cdv5LpyU6PqzB3LTRLBxvjR0EOQqTuC3sf3H+Lu3Qbw8/DeqTKianZEq7G+a6LA3yzKx2glHxQm2dSpNpAPi0E7eADnZhUzw61ouSMv+TOYxpIHnD5xe7wv8G1b+tEyDBCbEzYRVL7itDY70/Nm7RROT/VO54PjcKJ9Y1LJe98kFX6rK6fkxY8oGRqjT6epWPLF4s/RVbz5WImNTeUtm55d46HgKEvr4qpev/O8FVCJpLZ7L5nR/QRfVTzOxAxsK9M0MTJiJXN4DQHOK/MBGJWegqpWy9LStfCUWeyErnXwfkqTpSi5+R1gAMVH5HcCXsxTU9TVjVU2GIHBfEOD73jT+gPvECd7zMdwnKF9cPEqCi462jViT7AEIx1s3tui1LN7zpJrL7mfe9jT2qNd/ptUkNLUf+x9NbuOI6aCz39HRv2tiYJqf4N7aPjNV6UHWn4OyZpEg63XNmfvhs0g6k9SLuz56zff2frzO3W/UvjrtD9BaUcezS173qyPmUh0c/tnZHJ8/+2e0cmS0Mqm29wNcD4n+2KgLODYZIWibemW2eF6U4QX9F5AYwlEQvViUI9K2voiML8r6Ru6Kejv/CF/WWfRGfRtOiv+PvTdxbOM6r74H+w7ulGRJ3h3bsR3HSZyk69vka/tHt2/T9m3aNHbsON53W5YoccWOwTJYvt+5Q5AAiJUASIKc2zKSxcHMnTuDe+95nvOc8ynHKiIXMLVYAntSMBxU2ySvtEj0Rz01Zsq+pZHc7VAodA4dFxBAUC1aW6IIRk/RqEV2WhWQ5tBfP1L6ypK18PeKxJ6F+rhDxsyVxZbQx8rqyhmrAAE0ye13gyFFDptNasQGZNGUsVtdo96HYulSETGSY8n8CrVoKbzfZmmjirTrtT3omz+coVDOcr2hnwXMhjWGVtV4aklafFpzXoG8eLtkRRinFYBap3ZvIf29wSfVd+TgAKEZfTGOWwsKcem47iwK3VjZzyb/5jVvBJZ9BBSIO9h/38zPEpiQGqPEPeRnNglo0Ia3XII6RmZodfXHzPGTg7pFjl0m87FRZK1WD8gOrbcRxDBiP/NumaOPrBriXYRXTe322sapbYRq8Bynxpio1ppygZo8TleMsvFltv4yAQVcBR7Vx+vWCoVvAGdPYDCdvpdVlJslgLax+ZaxJtjb/T0sI/e5FXIEQykDWVvvDXZft3FZ1vvxANqyPrkr3G8BBSkSBsleNfHrqZQ+ZpK+D59/h2wWdWHhO/x+D8rBPouKfMaeM5RAyeQ3oQe2yaKIPqFasvRqaiBAq1arRIYCALuXzUho4XUwkm6TpUmvJMxiq2OK+SILMdQVqIoygZYBdD5HDVfw/kl9WqX8vcnkWdTfCL6FI0/Tjx2T9evUtA0bbtEiY3HMqw1F8bRJ0KNW3TkDiOr4pwX8e2ek8/PZguUPPT22Zq77GjU8ZJSVU5+1CKnIPUD2Lxp74Ux3S4W/GKpjBIXHi2x+MmfTgrPu/skMO94CqCHFrIzaJJuoi7y/63itAkGUXA3jc4RDvOaNwHUaAadetPb2/tesK/0m06PuUwq+dkm1vGHmoVdZI66WcI4yW0eHfwEQPWNFwivM9fP97rahO9tQGEtI6etaCoLK5kV122qyoMmz1opxIgAbIVsl39OrMF9XK1VjL7OCSFcHlKRXRHMcXZ++DO/97pPfQ829D2PJtTbY2fk3wBb0dFf++qTZ1KH7fWs8l02ymp+b7FqnKTjcdELGuuCqvdfL8AwW2UcPoC1ydL1zQ3vItANE3/2BOHO1G9RzqOdqOI/cjFqeDThqjgIzVvuAySYuuAGgqptJRnL2w5pquGQALdGQTnMVJH9or62ntDj4XODih46CsSu1bMrGqW4sFHneFR05bk4NUQ2TOQNI2l8D5BxojVSFIQcsnxVRJtXC4d6o26Bz6TjV1UmZUn+GwqfeKzp3JFo7I4bRoW1G4y+bbFxnrAYZdbt0zU85h7tIQv8/OV41ESpYjyVc9cfr0kIA/bgPqWSERrxs2vyeqt7rQdYIh5mclWtGPZPq+Q21d6ZLHoF6LWMdZVAShMEwKXAQ8JD5NHFEkzG76gqNg9aL8w67KVewdxFL2SHYSX02gc4O8DrvOS/jc4ZJgz9dNCq7nojxDb177x8voytzv+bOo3/jnD7u57dnsmP9FysVayQ9wwTDWUvZZ3U3BSBKWPdEIhteNm3uT+n8J/QA2vnHzvvkOUdANL8U5tRSF/QH7hp5+XLhfc6Goxf0QFcFykLxCbEIvE6GNWO8XIuaGrPuRq1ZO5HwKYI3kOZhaInUwfmogetvUl90at8zgUUMKHPqDVfogozeytqqFQ711uK4htt3mfjwMcM7TWDTqe0yWWYBSFv89Eou25hZp1LhgUpWWkRaxjI4SP/eMLL6rbbNpuDFk2460EtEVVwlSjZM1l4LUiFfJqumsXnp2hQCS/b91q1bE2+uzvl63qiP7e/v8z1RdrI3I3BweGQV2kmojZ6v3Y16Ia7pzUogSdSutY3JBCoETgTMxLxQjVki8dQ1HZmztyURENt+bIRAIpEoglwhY+2yzK1YYH1mayGj7Ghs41rUoCmrubPzO/YqKzyf+wQuQ6z7n5IdHm5ZUyK7GQ75z5RqdJ6tsmk2Ad71jZ+c1KbVajljnxAK9YK6ZX4flqXvHkBblid1jfop2qMySVITlEmzmuiNymJFEJeISc5+QsPjLAIkjTq1TpzLzTwJQDXaKdWihUJnAJpRXkTRKTmk3qtc/AiwVTUKkQHqcKTI2AJ8paBNKgPXaYqsSpnSpRdukil8YhSi2ihUyi9HNMscfQsEtsnWndIK5a+2vrl2hoKg80qsoUThbphFsUHhepjz+MngNRoCqs8wZvjF+ao9JtijXgsVshfyBVNvF8LTbZmbqJJpjJO3t26Wx9Ain1kul6NeAQoqVN5gKIxNwinlZw/gVvCveeIgi3wA3rkvbATq9QL1yO9P5MMltUGpAK+svkQw7bkL6+NlX0ilCft7f2CNabEOj7YVuOy+Tnt9ZYgkflSj7MEi8LS1PVu997TXX8Txoprqea2svAgb6Vnq+79nPv/hTPnEtNdWgLdUQMwl/jTv/7OWREWCKHNu3/ole5RDgJu3Bk87puc93gNo5x0573Mzj0BH9l6Ux6bzkMVzMK+/Wqkx+QhoxOFan40OKdppREWYgKW2qNZPRex0VtTJcgn5cFQTDTDEJFvZMRlCq/V7hAigNZsoL3ZxtnWczlMsQBlA9dHnh4aJZLxUKaPRdg8tU5ksfxDlyKBMqIlOGfPowdx3N2pbNhOsfNFErVTLZQChshxIJZgcpxdrKJDls/yqS7i/tNm0UKtirQQda50sptfmMwL6zhySKatjX9GghjJGtnZr07WR2N3dtQpB7B94vxP4odl+jNCJonrNG4FlGgExMorUTWHQYlVgJKyMyC5UqFWyyZolk/c5zq1tXpZWyH9nqIi37/ztubu8t/s/BEzJrlygT9m5O3vODypo6dRRcdxafhXHBoIsaFISiHbrDY8OsSgKwbgZ4dc36bBJPCSRfJEAc4y6w09hKlV4L7DH8bO/iT1F1u7epKfyjpthBDyANsPgeR+dzwiUoDyurMaHZs2koCi6YChss3ieptm1wVTtlh+ApYLkSZoio3UHbzUyUnXq3vz+rAFbkfgrZ8yvdT6BpgbUujaCJsqKdVq3SbXxF0OkpFL+BFGRs3Vf6n9y5W1AFypX9W9NEe+0TRk7ZdPO01ST5jTiPcqV5znPZX7Gx0YrjXH5re3lzgRe5hgOu7ZEQcpVrCt8KSsFNXcVtdJcLo8X2qqVYsxTBAxyZQIbx8qOV/EevD55IzBoBAQ6/H5EEIjbSRp+2Dqh+ptAcI1A3EtLaeK7t/sHKPlF685TvzFUt2lbPv8lgciDEzn8aT+/LMdr/Q8E7pis03Vqyn7ukU1LpsTgmU01U/uhWtVPlvFXZoiODv8Mk6KCuFnLBJ+LZNcS8ef4+52lDfguy7P3ANqyPKlr2k9jSO0cQnH8nsklAYiImjs1vkzUgNVr8vPaJoJD9BOA1IR3rbow/bi+ZRRvr6+eAXfDiqUL+RIZLzJaSMvW7C+gQoZ8oj9UKgGyaIONRnUuURM38UHrFJfrM/msjcS+6+lWrz7hvIdQAs5m+FRbJgDYQuK23drpUVBa9GMVsJPVwDBK56KvP8/zR9rKojUMgPDabCOg4EatdipWo0BHJpPB/2zdSmJO3aYI1IGuu5FAKRXlU1OTRhbYa94ILMMIHB6+ByC7b2pyVhGMGtW04YwhDpVMukp4y9jKpR0rm/3Eunf/nyfqfrMpBsh3Rsiqxd/rdWxkEE+57q0IEE+lXr0WCo79z0oKm1VsjZIpdw913qYSkM2tX7GnOt3L7O3+NwIrgZN9lgRHqpWy2Q8F8G8Ve0i2BSkpQYZHf9/O26+b+DkPoN3Ep34F71lZqHr1e7JMBSaYOPVdtpHuDQRRjkI2vlr+3Kg7BgMsIr4IlL+MqQkbRHksFEpMJBGjcqimzWiDWhsBvlq1CRDDWDQQJTuGclH+zyxSfuiD8jIbnKGqUxvXgNst6oD6oP832TvAYyLtUiVUuwbYG0itVC1aEAl9qSoWc38E6G1emNBFhsk2HHnOmG9fh5Zs5awNaK6S3ffabCNQLmMijhffBrVnWerRFBQpkzVrsdCq5i/UtK21GFYX6bS1t39ATdoKwG226OxsPfY+7Y3AZCPw6OG/mvk8lY4PzZqZwBvgLJ541kiVL3vL5b40NXOTZNBE/Xzy+D9gpQRZK6kFH6GWvOzj0ul/qVi1opF7xorgurY870CzNVkmVJmy7oyyvg9FAtjx+LOmpq2/STFSIjvdEv7aB7k/1PdBEQ4ENhAYeeO6Du+F35cH0C58yL0LjhoBGVpLQCQcu+OKhkSepYYLuW/qt9A3NGIiyGmYhbc/la+sluqtRIdsNpUpg9rCv7WZQAIUufqhaAkkyTi701oIlvR7mPX3T9cWHVK1aj4ZdBI10p/yHNO5NLE5tQd8rGB8YPqbDKlbrS3UsO5Ag/ycCbBNEfbiAYYrk0zdm21zvWdZjDeW/+XjntKNA+v27dvLfy9X4A5shGkK+TzfjxDfFUemFJYdSPtUbyZaabKVx2wcjXHefdWhNTzD6ivw1LwujBoBI3ax/0ej2CefrkSXaW/35zry6xtsKKOxm6MOm8t+AWNkj4DjFln0A1T/YgNFq67TW6Y69lYzAXh48zrd1sB7yRz9hT2N1J/dsg/50pnaMUC4Q6C6Bp1dYinBYJI9DEHmRAxRHPZdrAWi+A4CZzqPguhPHv/nwDIO/T5P3Vo6/QqB8e1rP8YXdYMeQLuokfauM9UI9FMU69WHZKx2AWbJgeBGPmdVwEgU4+oOAJMnGv5rptD1Iprk9atI4MsEtTvDoxqwRnPDmEQ7UEnazScck6T4tmTEQFbWeih77VJRBbqnvnGj+i5REXmfiX45rOn6FRao5HG27yLGYpHXCLZq1kqgam3giea12UfABBjILh9lXTDml1yzlcQD7biWxcC25kyG47P30juDNwKTj0A+/zUsjAdsOFME5XqtUXQWZYvFqpCHZKXcRFzj7yY/+RIe2VlPC/lvqEdGuIpMuKTTHecJ68L1lk/Xcy6VHIJ65xdQWbZHfnjwLgHhlvFxlVermj8QMM89kXiarLFsI3wmi9pmzk+nXyC43GtXNOiepYZ6BH04Fg+b75D8Ad0/Gxikp6FGvu3Vpc3xZfEA2hwH0zvV/EdAUc5ygQmBKE+3QEjnSqJB5nNFJp81qJDPzr8DU55Rkx3KkG1fwAEY+nxh6CNFAFf82FBbtEopOSaxASjkCkaxsds0MpfNtx2nToHu1kAPt/7uSJWqCKVToLBfudL4oUnB0Zc8Uamc8nau7OHxVtFajQetZGK458uV7fwV7FiOLFqhihCNxaLOj+1PkC2brZbhCt6m16UbMAJuBu1dgmF5wFkIY+peUSbZmVQr1Dbzpouvrk1lEJbGdW4oWbbzuS90i5QNBZBM/zVj9L9GsKqbsnbdxsDNkmYnrs27Tve/u/tfJnMWR9AjHEqbesOO4mPnPgW4wgCraZrDZwqFb/jcKt8bAuD86E8/5/fafEfAA2jzHU/vbF0jIPpgA+XC8AweXIamBy3QQiBCVJVuaqBN5kimijFlzfAtu+imjYBMt5Mrp5K9FfsBVEJk9CX93yxz/znjIRKOPn3SPUPjrHxjfNuaHBPFCDQYDBigFY0/3VYWbmt7cyxA68jy1+oQLn2IZ7AR6YiYuF4+mHJiVB0MXU9RjXTj0GTRJvXMu+j346pfT+9PHvuKRDxuMmhl1RCwyAYDyO5DDa4hHFL1Jy2nixJ81e/J6583AhqBRw//hcBXjPeY7ABZNDVt1jU/inFQrwegvtdRPfw/N2LA9F237ScEC79iY+2H4tYw4j/R+PSKj8syYNofVO2atbH5Mxgt16MGe5qx1/4kl/0cUa2XDTjz2vKNgAfQlu+ZXckeazKQjHyzWbRaCH24NWABFgPVaJHdid6dqd9NBAvq1QecC58aRERseNUWNTFRBEQuq1Xt78jccW+RU3W7FvQ7G9+Q5MpbY7ulMVMhe736CP+2GosIIM4fbFdKH0vxsQugoUpCM//LQttpElARhTMSfY5o8S5FujsmYqxIVhuKmgyqr2OLtCrtcLNoxkcbrlvb2xcmunLdxnN3DwsJcgkRMr1JsrmdLKyr6phD1XHVamMC77XFjECkUbQcXxhhlsXXpC7mDq7mWQv5r6Dy7YoqftLBcrEC1ds2c2SU9Wh1dbBq79W8o9l71UIBWabDrhhWG2EsANoF1ELP3vPpziBWiequROOLx+8yj/2Z2/XxvFFv9EyWpxtM7+hLHQEPoF3q8C//xSWgIVEPgbNgKEwqnQi8UYYSUHBVESVj3G6vzgzSdK4m/HmnBhAJ37pWmaHumjvRIAXeTIFE9/+6kOT4pdGfiJUAULpbA3Csc4WuadbM3CuRcFHx9L+xdtnaSIZYiK93HcUiZgrVDlQoFi9Sx+g7NniPRKPW2uoqG9mKlWGTU0a50WuLG4EUHotlrA1aHgie2yCXy4+gvX9pFOe650cxFGIE9Br4hSUwo+6ne82tA1f4RAf777BsyKxZFjWAlvXktaE4qp67BAgPoPS8uvaaoa3uPvkvyglcsQy7VOff0u21tdcVPB7LULnCj9Hr2g0ZAQ+g3ZAHvajbFJAo5f9kbd0a7ZFUZOJst1yQ5oIPZY9E8UNAw0GtMXp9pW87mbJFPYObet5EE/XBtmNtIhM/qznnTRzDQ7zNVDieTiVPxm93d9cdCgBDAeDgNW8ElmkE8mTOaog1pVfOBmwkvhRFFTiZOqWbL9O9zaOvtr2HL+ZfjIiV5PjjyeuTuc0c5g0wi8dvmaFynLJ1ePgnBC2UMY0YMYt8tmQ9dfe38xjKpTxHxd6n39Bb4xIJ8dpVHwEPoF31J7QE/avYX1qxaOPEZHpYlwXSrPYG9VcPyIDdpm6KqQKTagmA1Ko+/nx1Ce7W7aKyVPXaEza2yPYHB6tEKpvVqO9RB0FWC3qJasGCwXUjzy9jR6+dfwQSjazx6mr4EAFgAU6lLr4G8fy9vxqfzGZzFuJmVqhdNyBNmTTsbKySj6wZ2e/2EF/Aq9F7rxfeCPSOgCh8ktdvOHg5JeKmBk1NmZUANb522SZr9gxzxfUGaLVahhq7IkDljjEP7m9au46O3mdNsq3UACC7rO+VpPSbjRg1Z6flBfJ7y2Y/BqzlTI3A2vpPr009muNUYCd9g3XA6xM9MonEKLucSD6Huun1LH+YaCCW6CAPoC3Rw7qqXRUAcWrfGkWocU2y8AGi9opmypejUyOgwu1aLXzl1QYl8FGv73C/h9wqRqirb/fcsha/ViMPRewbc58xvEiiMZliC9DhP1LDkJs/BdACgDUZSF+GwMm453TVfy8TZYlXhPlzHTlhmSl7bboRMDRGzFv9+Nu0AGNVlBubns/ZdIPoHX1lRqDZrBtKWyweNd6PUei6qlfOHuXN/Kva3PTKKwCX6+2heHj4AQHPTHtj803GYGMolS9z9BFUv4IZr2VvomxW7DbiWr+i5uxDU29WrR6w1ubYl7zO7w7IoGE1k7q37Lfa0//9vT8aJtLW9qlQ2aAbbDQq7cODd8Re8m1u/ZJAhad+vAwvggfQluEpLUEfpWa4spaYmGomRa1+eV/XLwwPsStEdxQ9UdL5mJdR+tRAUfITREHCTPxkDJGv1e+CofWejFil/CVKjvWBtgCdRynVPBewIffsi3AulJaQP/ba5CMQRogmSA1kKhYiIujVSvWPXLmMRx4gbHPTpR/3f+ek1CiaYxi6U5R3Whk0GVHjwmfM2L3mjcCyjIA236XiQzblT1iHXHqjO7/WCZQFVW3Fe75iRCP663aX5R7n1U+NVQP638HBnzAdXl/68RB1sZCzUeT8B+ibHzJ3KUBKEJSgUyr9IuvwfSuf/5Js0/cXJrd/kWUNO4/+r3Xr9l8bqftRTSC1WPzGGFGX8QhssbfZBtC6ojFeu4oj4AG0q/hUlrBPNRZGv/8Q+shskZlCwWYx3bBCkTsLGwWnnqOzJYUAACAASURBVOHcCGmEh5s7uxtaonLlT6GCOGYRMwu7+/9EHln0zSYWml3DjyLWm6a/HbGPYu4dYx49bjNQRaTBLgeoBXj5zP0K/FVKn3EtTaB+EymzLEAcQC4cuTvQd0QiKm1MhQOoS0rZUeBPGbrrSKn0A87iTWwMGJ9tlBy9dnYE9vcPeP5BY0ewDxiTwEqczLWyC6rb293bA5xFiDi7MtSqQSsEtzyA5r1MSzMC+3t/MPVGCpzJK9Mn7rxmZgyKC/kSrzwBNtq9+/+8NPc0j442GlVjc6OxkTCKY35ss4AFAa1xxioUWv7N+eH+kXm2NbJlmaM/G3EY8/wbbSuXycCueB7fru8MUN/Y/PkZ369aDb88VFSlijxr0/pfAAzW6jlrff0nzLGDyx9mvc55P18sfIsw1EPmf5RjWQsaThQfwNHZt/Ney/vc7CPgAbTZx9A7AyNQqz7GQ+mI6MxsAE2DKePpQOAudWqjhUemHXgpTtYq3/KxKlz1BgvU64gkjJ6UbSTvk6ngGRPozrU1yWUz0EQSrwGCIihafgMwOjRgKoK/WSqdHNnNzGHOisRf4X57o19ScjRZydW0iXSJP6/J3/jZ4G8Wjr4IwEQCHRCnWjjRKhuAs0CQ2japOIbv8+/U+qGm6SCZ7qNWKxBM87NyDNjO1iZMO56XfXzcOTJgWcqhWwiFeO3sCOj93N/fh2qLNQU+Zz7EedwQA+L6BBj0foT5UQ2fItEHgLhCcL7fO++5eCOwyBGQ11MDP8laVQq2bjBNWWHhtGq1bubMWHzbWkNAwn8N1TIbDejeBoShcOxQbkANnv5NmREFYSRYGAz6DeVetXjLakytdU8lAoRKmb3MgmgCj5tbvzK1dsXid4Cjb4wImeis65tu0KlYKBtRFFmHRCL3meueNeNl24/Nj8bIqdeO1Y8TrJ0pgGvaqHzqZ9LgJjRCKLb/bWofo7EIHmQFAl+vcP5U248gSzAQvVRaQpPyjL3d/2FcTtkmyjym0579wCLnp1nO7QG0WUbP++zJCNjFv8Dvj7Hhm49nUjaDwXX0JSbe+USgnPo+C/gPJsMns+sqm9VqNQi1cLAXjgCSMm3yNbPaR8YEur+J957LFZiMn2ZSd5WjlHGLx7UgkmFjhzBqMazV8Ewrs3lI/PjMuYv5d4n2rZ35vGg75XLTAEK1auXLtt+HIXU04guFQ2ZzonujBMMA0fUNd5ESnU39rdebx4BNi/WqoWkuawthhO7wfsSR2l+JQmfBx+umN9EaE4necSghjlAqlayKD58zC+ptRLWRUWNO3X2s3sejfNkq4X3mNW8ElmkEJIpxdPQec28Y/zNsSpptBDCSVrkoiqPqfOPM/ZejFCzANKmkf7NRh3b8HjVFb48Fk9XqoXV48D4ALMh6QwAu0D4BYcoW+Y8zicv0HEf1VabjRTKi0di2lUzwLAGgAmYdAFWtHkFl/II1sAlICveUWwika/2rVnwEomQx0GAfgC1QBOAEaFVTMEuCMrqO/mzyDjV4Hhsbb03kn1YgO+U4Oz3ee8W8DaisGOGSWAxmwnFTtu+izbMloBONtXqCzbrnXKZ4o5Utr/L3wwNoV/npLEnfJJyh2qyNrbW59LgIzdGyVqA53icqmDNZn3FUwUEXViSthYiEj8yWzJ9X15ImgthpRwdZN/M1IIsm4ZMqtWSih/l9WuxFEzxLB1EBejCEp86xWXXV/gqw5IxVtFQf9NkQmTAibD3dLxc/oKYqPhDsKuMWjv3IaqJ+2WrJuqDeTqUjAMRwT3TuYO+A84ahewyuzRJgk6pZsxlnDJbfsDXeKlqb6aih693kdnR0RMaVYvnjujOBrmw2axWDG6gyuu9+vI0PVNCH35kbdFBkWbVq+hE4a/mXP7t6k9+Bm3jvMmBOpd0AoUttLBuAFgCklEsNsiy/HAt45j1upeIDqHXfGAC1uvpj1oXRmWmBiN0nv2cjv01A5QGb5t+MzN7kc1+TOXzSAwjmfQ9X8XxaA1Vv1qnZRhDFADMgmAFm8mAduB9AovboSGqOLfzfpKg8Ppis7Fsc77xE8u7YocjnvrKarb0T9dDOB8qlCkAvAKi8zxy7S2A4y/4gTUDxR4DE+eyZxnWuWPiBa39vVDv791K2XbMCvnXYOq+MO433+wseAQ+gXfCAX8fL1ao7RLKyI0UxJr3vfK4EoNoksvUU0a5vAVjUGAVvk02b3rejhpJis5EzkTHWPhob1y6/tjKUiYazakVigydffVY0wWbD4foRqABnMzTaCIiO6UduXxNfrfIDC0TByDyPaormFYssKNAsu1ul/Bl0HJ/hiPc31atVKnjHQV8RtTFCJkTUDWUE+1uBzF6DCOD6EIDWOf6IxS4af3VumcpJn/O8jwuS6UyTSdzc9KiO+weA92aD72PSUvbMvPy8mw0f+TN+mvyE21UrFVJUuQLpMWDVrIjl+FEb9QrG5/1qeudb8Ajk819DY/vWzL8COWqGUkbWrN2qsvF8XWqGC+5F7+mVNTsgYyHmhSjqpULNun3n7yfqQ6eOWWIeAWqjuluH5q5gYakkUZRvoeCPptFPdNElOUgZqUTiRdbXO4bKqHqvalWgSEHK8dY1yhbJSiSRjLF2jgdo8k1bXfsJx44HUtnsZ4zikVGn7m9a70XPDIVVLuEyXfJZ26hNRsYA93k8mkL+W6tsP2LvUDM17QEooEY8x8/sH/CjclkzQYww9E6vXZ0R8ADa1XkWS9uTURmfaW4qmyGjFLoH2EmT8fqUiQ6aAvVFpaJbLzZNk8BHzf6MDJK7eBnvl4OMmZQ6WSUVFydSbxnBj2FNRtqKuNWrX53JRoljHgjeYTOwwYa4wOS7DqDbRc5j30qOqT3TZ4N48gRDpxN/vfrIgLthsseH9D8UgkrJJlrHxuNx+j+Y1ieKhsZT4C01AFh27rdWhWZp+8minRUpmWa8L/VYAHi6eWjdvn295bNHjbHe7yIqqJUKIjHapPKDVIwVov5kbXXFZH9dgC/hAAeQFrJqviiy+uGTzNqlPkPv4t4ITDkCUtU92H+HObjFhjt6khnQ+68Npw3dVxLricT0wb0pu3Lm8Ho9bwQrVtdTRk3SLtfpy5sT0dqODv/CdzVj3b33m57zViqH1tHh+0Z8Ip64zby9R3bwK7Ii8ykDmPWeF/15WfHY5SogIgn45gep+HL5CeC7NRFjRf1TdlUQPjRhKYZqtPyBJO/QXZPZHNVkAO4PiII5udiIAOCKya6e0h8XPY4C/k0JyMB8alI3p9o01S4mU89zj1798aLHf5rzewBtmtHyjj0zAk3qgKoAoY3jgtzzDpEyOZHYi2ChCuDjIVLJ6RMKggFSaYAUwhtOPWsoj910Q4ExURkVUQuFTwFPufC+WSBVHK2mTFrmMANoiXFcgEU8eIbe10B4Ao0rYyrdaVWoAU5tj+zb6SSaOcwzGa8ZH7OGg0AHn0uu/Iz+QTFr7jDpDo9qapHIKxKY+mnPcNmljwBTgykaFZsC6XqMe1kxQicSA1GWRDLJw5rES1otH5m/6MjooitU8jLnXs4aLqk5pq0StL7xqpnnfT+X4XN7iIEQo7XiKLOtQskVvbFI7VmLkLGCEG18olrQHJuEEEBlJmPWGCOSswz37fXxZo6ARBn29yR60Fsz6Srp2WQJkmQFfnbhg2M8L1HxOwKgtVlzwuE0gOreQKAo77Z8DpGTRrm9BvDCn8pnMkOoDq6svNDTd1eQ6gOzDq5v/ITvdxYhig9ZK69/Bq0TYBU1sdWkVsz8YH3TRBAmGlAN9kKes64rq4Z6tcEzrRE83YLy+JQRnelvh9gWyF5nEKNlVOcE0jY23x4rk7+QG/ROeqVHwANoV/rxXP3O1cjkBAK5c9Mb3Yn3iAzZG0QafwB4sdle6QUKBVQdfYGn+F0UcALPmyLfSOyekZpXq5Q/B5zZTHBEUf3rTJJuJqVCPVisrx5M9TaiSYjuKIGQfpPocuEDftc0FEtJ/Uu2vlb5wlxzHfpcB+zJcLvJxldgy2pHrQDZs0jkNgvteNNuqVT6oUWGulQqNQ6l/Ds9ILD76R/sHVqx5I+t+vH9C6COAmf6rJHwJzvWwi9ssw/IGUNtFnz9KItWr/vMM1jW5oe6kWznjefXJLUFy3qfo/qtZ5rP541pt94PiYAcZXKoMm5YESS2qcQ0769qNPQj+mPRDwWLbJrXvBFYxhFwRTLsnrofza9Srl3feAOWweLsWoaNl+rOSkVR3RNkU26Z2rNhxsAKsj1+/DujuHj33j+OfAQ5KHRO44D5PIDv1d8YJUKZD3dk5Zfx+U3aZ7FflJlKYA1wWe0UrDXZPfhZ+ytuV2TBw/9JOTJJMHTa9Uc1an5qwNbWz4qFzfteZSkgtWdRfvvps/O+lne+2UfAA2izj+GNPoMAjYxBp52UNGiKgGUOJdTxClm4L5jcWNDwZ+pvktd1HCJnrRILbttEqErFMjVqRLQSr5rFrXKcxVNNmMVkJ/BWJ+vls/bOSN27cr1E3QBo3SaN3SBJxcHNBl4hyDaPktmXsEKtCkDDrDqIKqJqHir2p0aBURvkcglp82PTX4mNGDUpp20ygt1tFLDTvbZa1LgBUFvNx9xP3GRHYrHx1BZlHwU2W60DrSTGE0gRSNWw6d5lDeBDqjgY2jaG2+cRY7nsL0CA+rMQPwHyR0FEASS5v6xS0rOOpXzMThobBgkU1FtsJtp+K9quGGVRQvTmEH1nbcdv2VCKveaNwDKNgOh+qj+yfA0CeqfCB8oWFyUQkn6ZteJyKM+Pd35n5mitbw2nxXwPrY7vnDJpqjeKRFif+HunNZwqyo1/Yv6NE2AanPFrAuTyuU+supPlnHXj+yXmyJPH/zk3ca6r+vyL+aJRVlw7ViS+Cv1UYPNE7p8OHZf5nmvdkViZRE8uwgJCIF9CJa4VQdgANfed3Bjoq3oVxvom98EDaDf56c9476rPqtmfn6GYTHJaFc0KTIUit1hw9inEHaySKP5+saCNJUaS/iZg8DS7JiVC0QPc7NsOUUoUl/AgkQqkP3CPxZs6G4BfPwXG/RwUw3QvxdAYQ5c/IpKVMkDFhvMuCzLVNwxrAkqloqT4Ee2AohkIJigI/zMyyajmMWsf7h/y7y8oyGYmRWOQLSAEKOpuEloJ+jNnasp0jlyW7EfsNaLCB1YomBkrQNJ93qMDiYC8YvyBIHnSD0An9XKNxj4bdCT5ybIF2aALoKmGbhlb2hH4tNoVzLnjrZLv1q2bbVqtLPERBq3hcMQYVBeKRatYxawXXLaajFgJitiL1OcoC1xHeL/qAbRlfO1vdJ+fPP49AMh4iRjvzU7dj0CRam+feuq3l7LhHJbV0oZeATvH2Jw0TR1ZJHo634oOWYeyuL7+1hllP9WzhcMu5V6KhZXKPvTHl1hDAtajh/9qANoyBtZu9At8fPMKMjebCaT837yQ4RClVqB+c3v9xHrHqVNjD30zFFaAfBslZIG28aIoF9LhG34RD6Dd8BdgltuXYmEwmAfATFe7JPNQu0TGg/qtgK9I5mw4baFYcGtopGrYz+12vcyoxSJrpWJX7UA3thQJ8luiBCpLJbPnTcBS9wLWAU6p1V+duX3J+jfqD0ztmtn1A5BGLX76vdsPKTQ9Z2rXirl3Tq7pqjXWx9IHpd4YZxilytjfVEt2eu4/cu7NiRZks1k5wqct8RIUCvxiqDdq4AfXbO721MiJ4litwLNnko4mnuaZ3pro/LO8O/P8rB/POj8LTwBvmziCATfdtFqbwWKR4vOVtIniyxutUGmSKVuxUs2MtYG8vqiORlafIEQhsJzAfJ7vkHeu5RoBY8C+9wdm/JoRQeowODTfiSmwtf3LS6npKZd2+F6hrDhiTVMfpZjXTXvMZj6hLFTZsaC1vf3rk4dxdPhngF2ONS1ubd86u17tPPodaxV2Asd11sv1FG92b42wE8Hn9bWfm+zpopu8AotFKVtrzxU9k+1zAwj6UTABXd8IPqkAtghZNk/dcdFPZ/D5PYB2OeN+La4q8KOM1jT0RmWlalWpBr5iasdicRSYBtAaJxkg1RrUyWB1arE0uXRAXJ6skz94jwVvl+LsADS/Xtl6cdpjZN5E8etvVfsbjq9BkZlcjakbRJUQJ1EWrrNolopImbe3OedwpaZhxtTqm0Bq27rF52+5IiSNR4z7eDlcAUdXlj9vgGYi/SZgtm7q+AaJuiizqPtIrfxikuG/UsekyML6oWxuIhTibVZ4Z8iaCZipSRhEm9aqP2E1eN+VcdyABnp0lOHf4lZ9ScVhrtQL6HXmQkdAbISdR//XBMK6m+hi27f+amjN16I7mTn6kEBYcaiSn+jlYkQ8dfe3PV3JZT9njTgw6pOdWrR87gtYHDsc5yfYAmUTaXkZHIua3qFIFgpfufVu4bBhetxUavein+uizq/nbSFxtbY2nUr1NP1R1rVQ+NpknKWMPYmIScfYu15vsIfCtJvSiCjUXKlNCrAFg+PLK6bpo3esB9C8d2COI9BsIp4xgD446hLyAanaeHfFXzSHacJwal+SzXEphdO2HAIIabIBgxaljuqhKH1BPNr6s3wuoHqeyNXg+hvJ/JMbY6ENm1qvcf3rPp9dRI1xxVVjdLN1R1Zq9ZdDb28cVdS2Gad6Aprjc0YxsoaqZDI1fqKVuEqj4Sd7J5WrKPV+RJd9SXMvzWb2jHCINvSNxgoT8NPTPopLPz4F6FBNwBYZVA+gIScN2O5k0mrUwGyskdlFht9uBY28fprnn06nrCz1jSUvg3bp76/XgelGYHf39whTqXa21yJFirS3bv/tpQkgiD6WRvY+EHSVg/ub2AqNRpwASS+9Pp/7EtnzXQKOLVOP1EAGXbLt8t8S9V6KjfJWC4ZgQhBwSaVeZLPtCqBINr1SOSCQ97XJpo1bq6Ybae/oRY+AvNnWN36+kCyVvPIE9CMwkGTfc9610VB0TXatSR2kw0qrPcUG+5Bn2edcfxXRRb8Dw87vZdAua+SX/Lq1ygO+mMWJ66H0BVfWqhuomAxaDPpibP4SuZ06M4Eap/4dGa1eIFag8Njy3SErNbxeScIdjdo+x2EoOUbKuBugGboijAVFqlxwFQdcPT/0idd1jfYuC/vgiU51eOUycs2R+8j9fmM2JVX8rrpl/wedXMBQIhEds+qDPVOrZcCqyaj1UVNldRCOPG0sCyKx5QFpfurrIgQMVuIhK50an1lc8q9eT/ddE/b20IV3d2/PihBdX1tzawpUj1aqIF4DUE9Si1jCtqFNLYvXvBFYlhHIZj4mqVRk7ehlRaj/sj9RBu0yIvwCSnsAx/6a5+5xVX10jDUpmaRGuqvl80jtE2RyGj78HP/W/KaO4l6rXYfV8JGhTCrg12myEUgmMWzuUqlUdi2b/cDUc3tteUbARk231UoMFYiZ5U7kFVirHpFBY98QbFLjPh8qpXxWBdTq1Davrf+0R/Rmlv56n+0dAQ+geW/EuUbALn3CQhCZmFLRX4tVRQI/EnGGmjKfq1N9Hzrcd2mMdvEvgJleA0ZNio6DqtYEQESm0H5/1hSjD2sGoEXIyCG4UKsSCa3+YCKZ/kAIkY5XB1IpO+fSWET77AC6ryOwWSw4JpK6tp4w580ZjzOKzVGLHNQMXfEoi/IVXm2o9XUEVaT8pf/Wv3c38c8LOYmxIGLC7+tEy2LJn1yIstSsz9rHuKRaUH84USQcslZXV43KZYP6K0kftxknmXpf1yblRt1zP1XYvDcAsg4469y/xiabQ34fg3WZnnvNG4FlGQG7/Mgq299TdzaYYpU9wmpj61eXQnGUcXSp9KVRlRy6TlB/tkX/umuOSqUH1DA/Yj1UXajFRv1tK4PfGXlw5q37pn64VP6KgFqoJztWyEmt8kcAvlO1Sm3EHefxpcrRL8u7dNn9VHBN2TPJ3Suo0K0oPc++FfJfAKYO2L/Mn5ZovPl4p+/e+//m2WXvXMcj4AE071U41wjoi1kuvDs2i3MCQo4FPaLxl8goZdg0Px65kJ2rU30fyudKxm+swYKVXulN74tqIo+wWOLliS5lFz+Ethg5iWJm2AhIMVLiJWraGISjL0FtSUI5QQSl+AELbpjCb/zRxlAGKyhhJljT++vkujtWhp7mODHG7hBK6Io5VhtwgbVBtAUJQLQarR5VSNkL2BheG8DCBbszaKpzq/IZCZDoOHHj46k3lwKgaZyCGJzHm1BF1iVhHWaDk2FRkkddy7p1a7lETyZ6IfsOEkhLkT1MJCYT7BEgP8wWrCJm617zRmAZRkAKiQf4fq1vDLeFkOhCOv26ETi46JbLihZPUBCV1EFNgj35bJn6s9+c/LrbbNo1RA4Y+fxozGcYGMqU+X0E5fyoDifPnjcPSFtJv8Lxp0yQ/f0/8t8yyD6bYbzoMfGuN3wETBlGjXID6KyyVximnCjabBBPva2t6WvDde49Y+buqoAuork+bqsEjxdXR7eIfi/DOT2AtgxP6Yr2seMbNomqYAlVuVZrExCDJ1dTXmGfsNCuGulhiTv01xLM45Y1Ado2xa1R/5mIoskY5asAmMnkbVv4bNmlj4nOrpnaHtU6+PxBNgMxirQxyQ7dIYN2G3AGuOE4ZbZcNckDaJ1n1be6768KXTQ8AV1U14zEX2YRF720RUTs/FmhbCZrgF6nfu8AOwCp/tkAM58vZSiZ8pFrNHKAuZfNM5MK5FVsEYEzX9XaQiCk03b3UKsU9Y+0WjAIUDY+REE2M9fX80sgLQ5Am4Tmubd/YFXb1Gf6sJbwJxES6a3luYrP2evTzR6BKlStfP4T5q2EVUO8IBSUj2NvBvgyI/qHB+/ClmgNFc2qEhRsNk4l1UU/e/L4P058zCTq1EJyXWbCnTq2jjlyFLA2rJWxeSFWZ2idgUCMeTrM2va1Ec/y6tGu9ndGNkGWT/Y7UQKJf3Wms25t4WfsLwI8221jr9DfxKQRU2RY233yX6Zmfd57LAUcigQQgqEUNZVvLSwDeLWf4GJ7NxNA0+Rh24/ZsDaIvh+yOXWs23dOJWIX23Xv7FdlBIq58dLvbo3WM3yZVfTMe1P6C4uRwEDQCHF00wf1e2WH9DOJGfOwcTARS4QyBATPTmrUxGGSnVp5e+JhrNceQ6PD+JmNvm37XCVKxERCkXsnYiNScIxGQyf3o8xXoyHA88zQ64yrQet8UPcjSkQi/TMUML9gM94aKMs/8Q31HagNQrnk8H3Wc4EaiHx9FA+3UISsWukj/i1k7vmqtXC7aqX8qHni+aWm92dvbw/io9m8+Rq+iBXBpFlUP9VxXDelM2VL84WC1bSCsiK3ErKkwK5BP4M2aPJJy+byhspapZbAEwm5am+0159hI/Dk8X/AHsCSvs6WNuZnTQmdYRBUsAyxWqkLjehLJc+RYvCALFfnXlR/Fo8/T5b7rvkn3Ut6NX7SfwUUfdamYS3U6o+gL05eS6Y65RbzXpvgoejpPivOeeoj5f69t+zyR8D1ebWNhcIgsY39/f/lPYddw3teyNmwJF4mQ+tmS6XOmIe+KEXTldVXzT68Yu/ymxbvVBTAjrAYfma2/cRY64g1M89m9iPyaEXIJpV6zvzptd4RKJeFj7Snok7eqGBOZ2kzE0ArIu9aLn1tkLk2AqozSqdfNXKwy95a0NQUifLaZCMg7y9F7AZtfosFqQOqFutHJ1EWyb03EeFoNnaM9GsDOlrDaVE3hPocP2qiiiRTi1MIkohGPPVT+txrGj3qjpVFCwbonw/ZfLKB/a1a+Y77OOpRSNR1EikiTCy8g5p8SerVr6kLG09DEP3QQQWs2SgzNsG50lg04er8ojq6dWuq6mLbH4Yi2M4AMiMAQ4cx+8lkL8UFHhVu16yEhZgLWcAy9YVlvFzKCGDEm3kriIiI3w904f42NjZ6iu0vsIsLu5TUN7UpU8ZQ4LTZwJScP9VUl6YgR7+/np71ISqowH0rhI9gzTOrXtjz8U48vxEoFlWvtU+W+AWCDB/ymvv4PgfO1NcoM7G6hhn0BWwaG3hwypNtHI1MdMX19V+YTJeybeFIo4fWrrroQOAOWZIX2fh+Sj3aHnspAi0jsmf9I6s9WMVuGw84f6A0VO5/fk/EO9MsIyAmTzFf6aG9ds5XrxdQ8nz/xJNV/67SivX1NxH9+AowThkC74dKHIpY+fh8WKYgFCOA7yMrJ+sFnV/WDtqjr6wuZi8lam7VJihihQgqPE8Q4rQmcpaxWfbPPn78HwRKmiaIZJSzGwizJZ4liDO5ANtMAK2bctAZzOxRkc3p25dSpDvPB1rIvs8mPECEazIK3Dyvvazn6vfyUkZGtU2R2D0WorNgRvfp1HYBZRJ4iDLhVAEFeYBZ3NR3LTrT4daNvUjd2OSRyjZRqjL1ZbHEq3zutN5HgLNc+OC4tqs3UqUMR60aAaC69gL9TRGwCqIrobCraNmt1jXoeFEdtcGWWth5ZXOHvWPaJAjgSMpZETkLSXZLGaqVlNnsawOg2r7kys+v3Gsa4BnEAGn1NvYGZGbbjFHMKjNFBrgfKEAIoGxvDfeiu3I3NGOHJAaSyeasFgGIEPcuA+/ujJookfJHswNp44/mNW8ElmkEctnPADM/snZ3/6snE6V7aLIplRdmv9/YIu5P4CwWByiyERvVXIpj3HheiXa2ttFrL1Mulfk2rsP4cGt5Gg2bufZLamlzBoCG+iwF+q/VarWphc4ZH7WdR//G+Qdb0CxiDLxznn8EBHCcWoh9c2+N2RE2C4FgmXX3dG425tZ5/i0eMVm17lat1Ci3KLEHoe6+kTmp8R+n9Hv+nvd+UmBQQI1iAurlfnmjKY92+YmVy31q1tvuwPu0gaOZAJrLof73E6NgPS5XmabAxLi8qi6F7HuGA95i41wq1Kw0Tu9em2wESvk/mReywCQimkUk/oKhyw1rrhfaDlmnHKAH4QqA2UU1+YT5EBEJhXsVm4wAKwAAIABJREFUHs9z/Ur5U8BVeyglUwaqscRrQ+u4BNJq1YdWk3GwqAuKxsg4Aoi6AVgJsFupVgFMymy1JhZomeZ+itgP+AN+om5tNgbQZtjocMGeax2YjOCb5rmOerbTXHdux7KASXY/2cpTY4VxK5HEIFLVfu4hCldklbq769gE2CsERJJd1gmZbN4q43tWAaZGW2VrlXVe3mdqLj3dJvJasgpB3v9z+BDOaxxDZIOdAEGNS+zDvO7los8jmrgfFbhOaziFod6OF923RV7vYP89dw7cfttQuIpF+Wn2ZghcE+AVANFrC+uKUWCsPIRKONm65Qawf8Fcf2hVa496Mn+mpptMSI05Ppm8ayLtor3J/0yeaMn0WTpn942Vi+V2NPYiDI+YL5f7yFpZm0wwaGGD45144hGQ0EYoeJt9Z8cjtm5A/MbW9GI3BQKoEcpGJFJ2GU1A0akH+G6Orr1X3ySoFriGTLVHj/6VvSCMI7vaUwuq77hUL2/f/juj8D2uzQTQdPLdJ/+PiSNiGDV6MHXMiJWiT6aG19yM69Rl/r5U+MRwflVHpCZ6XhXfIEnerm3+9WV2bWmuXSl9boWg/0lyflRz6kdQ+743vP1o7OIFKJQtajRR/RuS3ZtmwFWjlaIQd1gU1VWNdOvWBjUB1FrlG7Nxlpy+kT8HtCkCI8VGfV4yvIqcSZ1RlLbN7VNRjGn6OumxWShwikQHAWyr66uuOAoR2gAZF9WjibIZid6f9HQXdxyDmG4eWTV/zFfzJyw/mbV4CzBOQEnjubm5ObSQ/+I6Ob8rqVazyqauRL2jDHLX11atg8Mjc4FqIGnVTRa0baUbBywMp/QTUSMlw99igSz5p98IzOMOks4+xtlsQqFkeW2yEZBZvQHYxU+hH6+3E6lXFLExQj6lwl9MHVIi/TJAbbp6h8mufnWOevTwX6zt7V+TLSiQ9X9A0AgT5z7RENXIrK+9xRw6/8BMv8jHJCPjZkuChmX0eOffDYjqZ0Ho2Yp9Uq00jAR7Mvks1gIP2XA3Ryr9lgrltjzWLF/QV2EtWYSs+iT36B1zvhFwbRNeZWO/Zcylm61DsmHn2xfpHbpMgZj+ekszP1GHJa8+0TBrNfZ+UDj1fisArEBEKLTC/inFn/pZ3uBCNvsJ30E8dAlwN5w238MoeyUfYK3OfVehZz8PEH9hopdkZoB2dPQhA35ofJ5SXHiZ6s9ccZMd84KI6iOD3nCYGpvjL4VeclOnhDJaCGGIcqkB1evN46I/Urls/PS5UPhyNjcTPeErfFBDtVeVr0Yaey66++J0R47l8We5Vin/njEIHaWUNIpSaZQty58YRS+9d8pcNVFnUhGxmgCs6sLURDMUnWDeRb+D7l/X16ZfG5/DAzb9prRJGdEGNMe36csuv183RclXrilqdJyV8QN6Y4A00SBTqTSZ2usDCERjlKpds03mU1ROMgt+BF7kjZYjI1oIukBeIHUtHjyR4lfWTYv4/v4+x0D9vOAMVgpw5vjjBkR6bfQIdG+48kf/w/ctZAImMTbvDacKdQ66dmSbeeOJUXfVvBaK3GI92+L7eX3e9e5R0gYvn/ucKQmWyxDvMb3jEle489Q/zP0V29tFwCHenjpT4dKc3jSKv6XSV/R9+GZUc30V0RMF5FKYVY+yYhFA8/vXeS/qPpWfbG5fb4A+9wd6BU6o8oVbGJVLWn/ZVTjlQ7u69ip7BAGyLO97DeAVYY9EtRpiXR3tCn1HG4hVNY0wHFk1/kc1lJNk4K7AI+vpQsOxESj7gwmyBwGdkfAawdMnRgxP+CjRZ1A/rv8zAzRRszRRXobvyLibG/X7GsCsQlRK2Rstfmp6Ybq9Q6AMkGGRQo5LC6rVGlD3CkAyGRBL4jdgUPLK+q8uNVoxyzhc9meNGiHSxFp4OlzpNlx60Uu7/1QEYhFmwx3J/OTK9B4j3WMnYZBK+WuiuCtEwHoNRTvHST2vVMR8NDnYL6Ra/oxsdOBKZneaTKAZMmqBQNDUcwVC95l495hMS/x9hW8EFEIsABZltjnxewqoRd7ECkBzDPGnMIcofqqx8hOQCbVsFB2rRN63F17jOHGfZzxQGbTDwwywrGUAT9zvnFgO7B8cWgVf2sjoy9A73cwi57xtahgPDtyMmiT3i/6VC5XaV1ZT70zTq30b+vQVtJFnpOaWJvVIsvGIxO5bxSyquVsbxoxdNiJNRCrCKK22eedj+F8ZuquNalgsAEOB7wBjHE/+eKhI0Yyv36V+vFR8iILpl1YM2ks07s67drnKWu43a7mpiwHgBPH7W9+Yr7iRaIqqE1pdn67WS3VC0cjzAOn71t7uf7MHCY6VQJ8kI1LMlzgsyn6s6IuQMYxEe0VILvVBeRefaAQ6Ss0Shln2DKj2ViUUKsMR9/3uBJgnGQjtNySqs4jAyiTXn+UYZQnDYfZExwFPgdPzihXNDNBmuZHL+GyDDaUNXz0U9puI1LSte6I0inpOlE35WbNjpXPVplEInLYvF3G8PDbE9V/UfWicVL9lJPcBvG5dk1SI/OZPBGaP/9sHze/RQgREzEanzJWizwBAet8JAXmnvk+26K2xwy3KZsN5iLzzcGqnKDfB0NPGbmBQkxqmNl8CpN1NE/esgiAHe3idraXPpfyYI0sTCrkUomqFrbXqugKobjpNQGWSZ9QmUl3k+VADEb68yG0cwZmIn8wC9XuK0mnMcgRVHGrqKgjRxNsl4xMmZcPLpICMfZmmOOAIT7tCm+g6DIAEEuQp6tDcqCQBpULRKgWhp0JJVZOq5QaUCy2WR0dHFHNvGSERfd4DS1MM+oIP1TpTyLzDOiW7Cy6GQluDSHSaYGAZGuMq1DjR75sNPxkygbBbzI871gb+ixnsQwRO0seBRQWGZDeSXnv76tWMzmkcy+VdlA8/NkyXAHRdWYRUkSHXOiLVRIEzUafm3cqIASgLJm+2SZu8oxKJFw3bqFbNATA/GpoBnPScOo76tbbq1xQ0xw/Np0zFefY401zTO3b+IyBg4+4dez3+5n+lq31G19i9dCFCP1d1JG4UQLOxBJDxbhpgNg/TPr1AWgxj8afZEFHLQVRY8vwCHQIafjaHfn+MCMJtfhZbL7SoF6zhZAFQX1HTIDn6xRSdThId1P3pOKf+mFqtR0QHYyb7OSto6YybNjHiTfv9bOzDd3k/TmsWKuVvuN69nmL8weBqvB+cNs15uOaS3R/U9O7YqER26svULxUQK5so8ZXzggoBQ9EIUqiBTSPb3Omjrq//OxLNUbReImK6F9WmdSJjqoOyoQFftgx/AhAioCLJ/e7nK68w8KQVIbq+sX55IHJe31Ut5AeHiA34UHiDLuUHJJvdPJvStk8kxxC/i5o4npQczaLPv6bacP9Z/BtkF9Ra1BKWyaDxmXl1zTvPHEZAQSu7RHYo8YxVyn/MHPwa4OxTQBhqnARwRL8Ph/G64++NJnLb+F5FAHTFUgl6UK/wkTvv4KO0er0Frwr5bwElz55k8mX0K2+o9Y03Tp5Isfg9NeabA32npn1shcJ3BGnFxJkcoKnWKJ3+MbT1TdazonV4hLDWiKDepH0SpUy1wZDg22trb+CR9blPSpFe80ZgWUfAxhsw4LtFAOSsQfey3tM0/b4RAE2b3nzmT2YSPW/R5ahBVSbNpTwSzeRHfz9JbyLuUK061BLV2BhvAtRuXXmVLXHjicCZWxZAq1e/Y9/nNyDtMpqpyWpV+KmaQngplbXYhKtt3ZqvbLpqrkSRaVLME45MrvBYpSg7FmWDNMazRueXjH0QimCI+pBBrVObJwptqx0gs/c00fN9NhX1gWIqogNIyn+YZ5xr2F02z1BZSr9FPQN1D9OCWz0HZRul9JgG/IiW2nnPTTS/GT7uKyn+6OV4IfqIHkdbJUPXi/tqJ1S/zjgLRObzeYSMVoxK5jI3PYs8GTLjsUKmW9RrFQlKJMJho9aG2haG0qnf1zHrrvjdWi+BtAA/IoMKlHnA7Gq9BVqvqgoKYU8SCCYBZZ/RQTEZaicbeZkaiyq3QbZdxefyvkutKJPdm3nv3Jl8Jm0UxZqtMMGhxakaXq2RPNubQv5r1Gn3WY+rc4nMD5JCHzcG3cIllco+Qj1fzJxBq/JsS8j0qwV5Zxooo66ur/D34QrK4/rp/d4bgcseAVlPhIL3+H48f9lduZTr3wiAlj38gxFfuMyUsavM5II1CUCEoxgdU9TdAUKdp68snIoqI/z+optR2al8aeiGMnAWPUQmytXKtwYYybA4Fn+2p1v6d0M9hLIxa2thvKjzuUCMrFHbPv5vjIYpilf9k3QyJFohsQpFjhe1ydaGpowqXpv6nWhs/OQggBYJV4259rCmc2pxVpZOWY548tWhx8qIugkolZKjkdHmfp36d0MjraqNVEH5OtF1KYAJfHUMEjsXyWcLlp/JTtTReu0BUan41CBN1xDdsQOMjWwsthp+MjAyHidxY75nofCzPKf5K6eNe8fSzoEJxBTZtFZ8CStBzdUgc+pJs7bjrncVft+RzC8B/OX5RsUNdXZ8h5H5XUm7WURlVbTY2ahaAvv5F1S+FPhAwZGwwoULhFyFcbtqfXAIPFXL37ZTqz/15TP/6wb8AggPEchp1H8wIkSdpuyZgkEp6MXd73KHCi3wrvVGdhmNhujIWHawcY+grqs/b2JznDJz1QdQP6MEmgZ7T007LpPWkHWfV2JRW1u/JkgXB2T/gNz+AyPsMkuzWatqKGgH8fRsEqAJherMg7Odc5b+eJ/1RmAeIyDPtzh7y0RisI/uPK4hqX9ZWUSjV49Vc+0BWrXymD3u/pXiYmsRVeGyjCtFSRB9ThRJ1Ri0KPSORlE2q/BiJl80xd8X0eq1J2TKHhGpSJGNqbGIu0CsVpHwRczQ2Fx/jZd6jJ2rlR+M2XRq9Zfn7qa80ColmfoBvgBhgaDqKqgd0N8BGgaQXWATgFYWVLSgXKY8Wf0Zmcam07uJ6u+yCtZzGdTVqNGKIIc8iYdYKf++Kf6PYoztYEngD7R5FojUKFN7nK3t/L2EqI1qEASstSGTsEAwKOl/snDUpIgu2Wxtmk2ajTF2IuGeo6OmNMkQa5MvoLmyBiUO2qPU4nw+Cby4tQ9bt9z3NYPXRzT2Mv2YzB9okmuPO0b+Z6l20dre3DD3mgVIloJrVuJYYv/k87xnoh9vrK1NDVDH9eEyfi8VRvbhBmipdDHqxxIEv7f+omxRIuV9pqZMi6m9RDXLDngqtJfx3KT0VSl9Q7DuKSO2I7ZCJI74Tm3PBGbCYZgZfD9LRQJVCNxsQlvUc1OQRFn4Vb6D3c18/3mmcQWJmAPKWCgoGBRLvXpGZVXBuEXVFV/GWE56zRp1abk8HmF4ppVhSoQC26x556dPPXr4ryb4Ow31/OggZ92+83fG/ymHnHq7fTAysDfpvVXKKEu3sdVAtE109GQqaOpwveaNwLKOgJg/KyuvsSeeX4lQqbRjfAY77eDgHWMK3ySQFY2u8XPLUKAVQLnsdu0BWu7oHfjnqCyx4b6KTZv2Glk1PzurcATp0WMpdW2mVBPVagUAai8vTMZcGasqUveax1PphMka1WsCJyUDHhPJ8MnioT4dUXOXQl6908qFP5vau9TqqSlhXRsM0a3YJIQnNIE24hj4ek2z0C3qecpIsNl0KUOlQgVq58/OXMrNNn5H5vBH5ncCJ3bxL3yGmkPA0LCmyHcUw2rJyE7TjD8a41wDpInCZtAsmRBd14KuJhDXUSM1G3DqipL0W3RQbfxaLe6JSUjAUJlbV5jFpb+tIyxwnqZIcLOJUhiR/BoUy266qQFyeMxFoqcT4XmuMc1nAmRgYxgyRwGk64Avt0briDqsOF5brpmv6H1ScQwhcnIbNcPr0HSfAqSaS0RhTY6wEFBwqIT/mShyDUC87fdqVC7rHShDbWtRE91qKUiSNN9HP5v2WDxg6ItBgghSCFSTD2I3pbi7z6a+DFNycqJGsKcCCBfdVQCuRObUqcM+IGsW7WI/ZBHUqFaOqGf7qVEcu0mtWPgGmuMua1vUMBqSiRcIXOFPlH5+oqBZZ6waqGfu7/+B/cV046c14O69fzJz7+Hhe6y9Kn84NRuf5VmInq8fV9iLeXBzur7Ncm3vs94IzHsE8iQFksmX5pJBk/VENiMhoTBzH/TwjdeZa+9YO4/+jfp+ebu6wa86ljUOP9rDRqNbBJqxL2HvpUyb2GVKKChgFuPfk6ln533LPee71gCtViWy3FBWaHkpHapZKlDzE47eJtWLCeU5mhStnNq+idR2N2XMJJWeJpqoSJsx5SYDE4lE+G93k9Bf46XfVytBFvsfmRe1Zn9uNunJlZ+bxU1UP6udP85MhIyPl0BBt+jGoFtQX/z+LC/85MXW5xiKgR8RsBEwjVBTJVxZzNdMxsoufszxqBQOkODviHmILphIu4IfomhW7a85BcbILP4ax05zPfUOAXSvzlSDWMy9a+oomw0kytlsa+zVadEgQ+E7jDt1KAhC2KWPDZVRkXk/YM0iy5VIvXFCh3Jpqw7H677JvBDAGAUsBw2cJjPRTLNHWfOeCCgY02TqIVpGVCQ21Jh7Xs+u+zwhaKGxdtlaA5x1j32GzWuF8SpjiJxuZoR0fSmUHBP4G96kZuT4sUqQcTXiIa4ZutcuZQQ0fxSz7zEXrBJAcdUGfYgwJZCKj8ajrgInyotrG6sjg1ai6oneLGq1vBI7rVQQMHNrVkV59hP4k+JjBEErzUUZ5OEF5pWpW1v/CVm3W5cyDpd10Vz2U8yf8XBkbmw0WPOoRxUI1jgkU89MBFolQFKkPjA9hYKj5kgFtu7e+0dz66JIxpHZl+jSvJoJwhQF0sRAaS29XPu8xsU7z/KNgJuoEJMgaq2vv3lsbK29llRaDwliIRQXhL5tDK9Ht8eP/4O5tM26H4Wp1oYxRgBj401rf+9/BgYy9D2qQxvWFotiAPrglm90fmS71WwiOLbxllGKXUS71gAtn/2TqbOZxn9hEYM8j3Pmc4U2heDtaOy+PwwlcpqmjFbDecSCnGAhf4WXCiCGMmMkCn2Qjbki7004UhKbUBZN0Tz9mxbyQZt2RTX8gdumTiwUKpri83jyDWNWXsz1Khlqo6FMIMQrA9R0zLCmz85b9GPScTrYO3ANXQGz4eizRgZfUZN6PW+iKN3NAFOUJFtQ50SVKeZF78PoXCIcgLNY4iW+2A/5tyqTgauaqImmDFWpDj2wjaBDgFqBQGDF/OlH2n9S/7COb1x3xFXZEDcTW+vJZDbZeNglNmIA5zjgTGNvlz7j3jZMFs1x8gD3RyazJspiGInqaVvmKGPeHSNPYewE9bemEQsJR7YMSLyo5gcgx5vK/JI/UKYMpU9R/TQ2R5mMMWNOIxCglkwmzc9NafoeSk6/JePeIDTUCzalvinjPMl9itpYzL5r5gwFOMIEwwS0AsGEEUPa3HJrIcbVSYpqnMViYY2600Eti+mtWBkOAiJ2tWIeOaEcc13LR50S34cEVB8/39FQ+OZ8Fzpj5dRLUAw/NWbTHYAkMFutyD8RBgLR8URiOANAHmxFVDa1RooBIzA8jgHSb5y9s0P0fkoftUneMR2jexHtVXP7PAHgpNf3jvNGYF4joEB/Bc/Hza1fGmr2k8e/M6bXTYCa1jTtrwJBTLABappHg+ypBNwE4EKwEwTOlIgoozKtYySik175kWGJ2ZTxJJPjAd6ge9HeQrYZCuqk0y/M63ZPznNtAVq9lmHz+T2T0/VYeJhoWa9bbbyo/KKwqI4oHL0/9oVoK9JAtiQcdovG/dSbtKG76WXVhp5122wKlHUBYhg+/SRNNA0IYyY1LPGJQOgOXxRMi/1QRTh3f9O1tFgEQ9RAxZ4deAmHOrhmc/eE6ilgPS9hF5uajWq1TsRkcL2NhC5CmIeqD6IFplbfRtr6fQNmovFnevrbQAyjZn/JBBCGRiTOv6LYNY7BHwxQFwyutGPJl3wS+nAzVR0A5FIfNZloPCpSVTP+ZikydtRrTeB7UicTarV3e7LCbm2bTKQB4AiPdNe2KTpsqU/hNKBxX9bAZJdchUUJwDh1audQxIzFEC0BTE7bpB6pyVObPtWkSU3Qz05Q9xiGyx2OPD3tKWc+PkIAIoaCo8BZhU1KWe+ekZHHBJygQgQaZJAN1a3t+SqAztzxBZ9gF0Nq28JP6wLrAhd8S0t3+kL2z4ChFeqNyZphwdJswDYw2S02Dswn/gA0RURuJqm7dWvO6sbbcFBTFi0cDlm7+3vM60jzd4Fyd8PTMnUWqiFNAUZCoauRUVZmf3f39yabtbr244U+4/29PxC0xDaEcepuDuBXdeKq6ZWhdDKJd2UfLd0wL8o7JpAnufym1tWV0dR1V3yqYd26/Td8rmk93vkd1P7FiROMA/kLHVzv5N4IzHEElBhYWXndOjx478SGqHN6o/SNdoD2H+ZPflpN7UNQN4adoNITzX+yLAqxV41KpC/s0vufPPlPEhPSWTi/1oHO69TbhjI+T7/FawvQCrkPWHRCZybeOb4vF3oqF6C122vrq/4OJU9ATXLm4cj9M5E7LRqqkZKyniJ7UbI4OaheosJ01J2MqpuKzfGyysPFj6L6NinFUPQ2AQyZoSqDVgf8yDFe5x8VRZQlQZm6CIE0WQ70N5k9t5qqASsbBUclZCQcIsPNWTKhypCpSZZ6EBASndNx4vwO5UZoP8HQM8bDziKSaiiCXa1WecgX/8hkzzrnkoJWqQAvGWEXE6eGruSwCWugvKjsRQrxlW7FyRyA0PIDhpHR1zNK4IsjGqoU20aNn8akUv5kIJCW4pHjtKAxIeTSZ7jd6b76pHoU9a9c/Ih/Rp0zSC0WEXWmr7EbjGEvfRODsQxZKrUgka0wPmSqrQxHXhhLb53rF4mJOobgTgShDGMLIDofmeNO87H5S7ayjEHIiInclCaz7pLjt2zq8bx2sSNQgMpojO6peywXPjSbhrDoz7yfhqZ8bJEgOqMxVifgJVW/cfOdPAlFhxQ9b1BTXVrdIXBE4Eeekf2tzhyuQErVRu2R7L8AUSKB/ccxUFNwJ0gU+iKb6jx2n/w/skorVo06kHYzYUym59WqGEMfHrxr3bv/T+aUqkvJ5z8ZajTtqi8rqyaFxDjP5TlTezKoaeMYIhA6qp5MY66g6Pb2r41y3MH+O8y5rrG82VSaDWVg4POa1xh45/FGYBlHQPubGvYYHY/Y896DNAaUievMc+PmgEmv47LFKqgn32E+eXnSj408biaAdhWjM8pa1GoHZEEOjTjIdWndAK37nlQ7ZVP07wI1Sai7dSWV8mdECBo9BpoddcLO57UoqAlkqD5KQO0iVJ/03pSod6vXARNj6tMENI0XG1S8zQmze/3PvJAX7W3b8IhFTVTxtFT8kqhTdu5XGS2NpQQztCBXKv4z9VNNJ8dYf8G/J4iont3oKkNXtaG6kA1zn8EnbLi0sIfOZKd0PZtjY4lXzLGiTVZ5ZspKio44ihpYLrxvJLcHRdndlDsZorBsHHqpsJWyLBSgXabdDY+oVuXCByYTW6t8f+wTOH0WTecS2CfYbIpoRdkUCHSzA3GA//xT/+O+11J0FFCWH1p3izeyvAfYAOAFtwVAm9YLbtx1r+LvRW0sNYIAVQ+cXfTzyR/9ERD1NPPcHb5jj5nLdoxBuOvJGTcASfOh5mJRlRWMUuBNc7KCScOaqzCbs1Y3BjMejN8ilOqizWYE8aVhTdfPIPwkQRGBBwVVAojHJMgYlYyh8/aFmsQeHPyJDL8COy7bwAY8+tppANvrc3t0pdIj7u0BSop/Y865Rw1KHEXbcWufxlRArV5nk7j5FvNabwbeiIaQkRslzCHl5mYjZupWpBwnUKc129CzoLt3snT53OfUDCdMYNVr3gh4I+Ayj0z5woz0/AalPMVC1bpz5+9PhvWQeSeAWE+sq473vGMukR7No+sbP2Uum00heSaAVq9m2yq0XVt/dbA75nnvcIrPiaKlWhptBhuO7XplUXCrjMusD3KKbiz80GEArXPhE6AWuW023MrKNOoPAF1XV6WtU58m2ockh1UkL9qPH8qNj3opZYEkF28AQPGDqesJdd4SoMvnS7FBesFQF00xPpv2qv0d11C6G3oROFVffkUvxWdWC0UQmoi+aN6hYl4m568Z6eIKNVzROJnGIR4zsiioVSWi8hL1eO+Y62mztb559osqmmgi9ZZRXKxVd6CHZkwWM8vGK5H62ZnMXedZj/JcM3RLxAUi8ee4t1OLBgGzslQmu9Q2dT6JiNRrX5vvi7KoccBnLD5chXLYiy5Qq3dQ3z1tZBLpX0xE2Vz4F6fvAslWzophU1BjnKT0OK0wykX3d9brHVIjWG4jgCBREK9d2Ag4NdRDKw/aoSDgyB/xyfdSQkiiQLeMR127J9Oyuyv6MUWcgLU03nWqB1ZdU7f5fHdAVAERBXnSfVL7nRvMHFJfSkYmGCKjzHw1rInKpzmum94jdoTofRKREeu61YxYW9unyr2LHEQV/hfynxrhDXcuKwGk/nZkEf4+WSjVkyWT91gjXFXdYU01xaXSDwgOvHFySLXCNQvuNSdpovQrEBaJrDMuv+j5SDarIFuGMR/+fTvczyAS8tseKnrnJEWAYxXz6g0AYDbzESBO5QiJa7WXmWSMvWO8EVjkCAhEBfybJtMls/jM0UfGYkqWRPNoptY0X2pJy2Br861zq3HNBNByuS/btdpjNtQx39b2qcz6PG5wknNI/KJWfchEKVAGnZHN4XUCZd1jMA6gdY51gRrUR+iDDupgq2sUTB5L908yppdxjF5mA5AMd9j9u5Rz3DomGR6vngCYcRRMQxVhc6MvYKtFbUHkLl+6TbM5aiAQoXPGk6+bjFWTmjk/RaIuMAyd/F0boW5aY63ywES5OzLVojg69V1DB+1WTjvZHKHSFQrdN/Vn8eSP6ctnLLidKUMFAAAgAElEQVRnjdJVQ9JqIdhBPaHA0wo8aQEcLf6FnDJdb555HA2yeA0CElabqPexBHfve6L7SgNIe2u/ahUAYChtorTdzaVhPjDmpvHkT6BZ/kDfEX05rkebNEuuDKwyk66qZAAg2LtxuYz36uSasiWQObOsB1p5a53M6aIMzi/1PvsuvkfNWYngRJP322sXNwINDJFt6MOag03dJ3NHkO9eHD8yrU+FzDtGGKI7A/7kCV6SKdR0qYU6Oszw+zWy24AO/s21UXCM/6A2/sq+6ZgIwZxB77Hmv0ymSBCiPDAwNO1IKOAihd/tW782BfeLbo+QvY4wDkBYDJ1/MRDIqA+2/cRsrCR+lEw9DUXzrqnjG9bK5Udsmr5ibovwXIIwMt5mXHMG3BWL30FDVxZrMlEjV12uDOAOMC5/beY+tRyZr1brcGQ9r4C1U49w/Z+bz+j9KBa+BiSSsVQ5QizM/G9bT939Df16QEb1wcTgcdHPxju/NwLXZQRksRGAVSIxtyQ1aJNoAExz77l8kU1tmxk/4tu+9auh89ioc84M0GSyiBKgTzQyRdlmTelNNQBX3ONsmnsZd+ykAK1znjK1XjZRVvHhFRlY1iYj5Ej0JZP16q69kiCFMnDuT5PNCz+AA/H3tRkKolAmaX/JWVexApA1mQCVAFwGdbNE+qdGDWhQk5R9KIT/ReLZocMm8ZWK/RUkOn2544Yeo75kj3IAHTZix3QyLdxSXozFmmfAnOtfhKAF0vv9dWUHZNeSyPd3Ux0dqJ4SvtE5w0R6hol6qPbE8m8wbmcFOqr2D4Zy1WlS4qxWH3Aul2qJtQDbBZ8vkQwYKpaCHpN49JSNtxZqloaGAH10gDXBZbyDYYRQIm08v5CcroTWrWQzZ60B0GKx81E5L/IetAlUm2bh0PstE+MKG3ocns5QPC+y/zfxWtpsy55DmTIFh5Spd58fNhao7yq4oxrgSBSSLc+o8916/PgJ0VzNWy5AEABLr6QRI1IdLhkuvoei/VUIPInho7ljbQi9UZ/f2dlhXlEgYj4UOb2LmqukVJZIjhen6jx7RafzuS+N0WwYuk84vDpWkjqb+bQNmPLdu//PA1+hJjTqbOZDVyUXO5Ns5lS2Xh/QnK9kpAZK/6dMYDb7IXN/0YgBqJWK1Oa1Y4xjzoxtECXN84yVRFpqVZ+pKVOT6Ifo5+N8Vwsov6WSPwJw36Lm8GOCcprvTzNlymzaJQcxkb+1zmOGfRO/e949eyMwzQhorlaWvtuSZ5rPjztWAC0UCPhQ0vWJneTSok9ZTeM+r9/PBaAR1fPpZuX6HY/dZWGRUMJiW712yAL3gEVtecHHNCM0LUDrnNtVCZxP2naa/s7z2IO9Qyh/b7LZ+ZK11qUhio4YwHvCjwCEH/VCU/eEOl0PoMHjTRuiFRbMTn2BMj3KtjbbcezhSoCwV3xBZFn7W4v6AP8QM+k2GwDVs9mlz1nkXUpkhMhnXT46qZ/0REoEqqrUfmkzNSg6q82Fz6dNi6Llp/3IQ1P0B+4RUT+tHxlFbXQ3HWzMbdWfrXG/t86IcyhbVifjPCgz17l/CYdI1U3vTL0mU3LVQUxGj5PwSRPTXdFJJYjQBPzpeUjS/7KaREHCALQQtDIExhlT+sOGbGVl5cpn26WQmc/nrdu3b48dvloNpUqAmbKvdWjCVTzoDD/Na5cyAnU8OGvVH3gEok67CqcUU5nMUDgaZq1EQbVRN+AtEY8j114ia+aKhHSaQNrqKqDmuB6r8+9SZ9R7LD/EQU1z/u7uHnPO/E2KS9RuaM5VfcWk7dHDfzHBJCXXJfkv8BRP3ObeBis0ai+hOVam3Z2m+T4DKGshIuIwbxMThkHg3l+ObOH6xs8AfwBaqKUZzGhbJpPPeThXKCQhFWjnZKbUBIylpKg5PJ3GQ2kG9Tadr5ivIK7ygunvKMGR7vFSv+SHduep3wDQWEd82TO0yHq9SV/ps8nAoj47J7A96XPzjvNGwBuB849AB6ARkDMlYMJHEdhc0yjTzg2gdW6jTISv2SDtfxxROv/tjf5kCYPISNSZS1Hfovo4z/OeF6DNsw8XfS5FbbVJFV1R2aAQGRBDS1Rt2gg/NfXTLn3CMcqoGS9WPmMBODCgBkiJNiTJ1mYTnwyybIPUJEfdqzJikqiXyIboRo2GZPMrRKxfM2qIwaArTiNAiVSIUXscRr098aohet4t9Wxk+CvQXaglO/luIeixsjZY3U1jdXSQMZmrYZ5qMtIeNG4SYqFeBl8kLBi4WJ16ONGxnPoTMnZH5juWIOs0SVNESpKzyr5pgxSJSWE0yr0tTkp6WL8SCIIEjB+a/FD8JrOktra2urCo2SRjNM0xu7u7J35unc9pjCX8sb21ab4fJbKXTdVVAsoaY74X01zbO3a6EVCdp1RoHSiOTUSqXPPpEKBrjTniiO+A6wuo71e1Lr+zDQOoO3YbAmj988QwkKbv+6jM6v4earhYakghcN5N9WkSy9i+9VdDWQjd17SpUy+VvjpRiO3YjDScMKybX47tnuMUEd/4E/OtY4CeQKzUgKV6qZbLlABobzEnl6EEfg0dsFcMp5+m7VLICWSRrZyHDY/Of3QggLVN38qmjniSphrku/f+CXrjt4DOxyfqyp3PuufNmHq5Er6li3iWk/TTO8YbAW8Eph+BfoCmM0j0yKm1mPd+PVRjoPtKcwdoOrn48oVcAf44lMfoZL5a096+qwT4IZv21sTS8NNe4yodf9MAmuoolF0KkX0JhW+NBWT9z8oufWwyOIo+hqEaqWYskYr2UNs6Ih0WlLwG9XrGNHqCep0q1MYowYHu+jNRMZtExIMAEfVXYiL90vqD3ifXMqFsgF735uwIZbVYHGESQu+OsydFRp+NUMooRTbVHzaaK3znJqcgqU8lRFAUjRfQbCDTH4Vy2Q3kJHai605a36kaSN2TGhvSdjC07usGmhf1vYqRvZRao49sgxtRl2VDwNpYX1+arLJEPhy+C2vQlNV3bW4FyAqNMHCsZtWpoaz5YsbjzWuXOwKF7Lt8XR2+JtCP09S5ygieLL7evWAIwQ2iRU2yacEgNEiAtZQTuzfjw75fAmkrePpNQ8UpFqhFBkiFIyjlLiDz4tKzi6gR/nQi2o5U0kKoM0a6soECeq1WHAByttbW3UfkqRn7mvcf8SKEi/rvo6NAKbVWUSgVvFuh5nrSNml97STn072UitCYRihmdp9Hip2EiggWvQZ4fQjN/NseQZjOsUcHULLXXie49JXxcvKaNwLeCCzHCAwCaOq56MvCR+sbbw617Ojc4UIAmk6uyU9RqljsKSI/Ly1sRKtQ2Oq1XZOlWHYq36hBukkArZMNSq2Oj652xqyOwTScxTPgRGIgshxQXUA/xdCVpMfrh7SzRDdqtQqL4Hi1MikuBgOZEwsD9Ve1ZzKc9fm3rVZj36hnTgpo+p97GfGQZmsdKtRd86ti7o9kol6ETfnI0DVHtUG1a6OOF21SJubxY9Ux0W4CCJyICilRFKkQVe2vGVdJ0E6+QRCNyKU9i8IZYow3ONcWm9YMm8bbRrly0S3cqlpRPPWOm6lKMf/DD4bvbC4vPqs37T2rti9DLUrAhz+S0flzrQNsH2INM8oNT9sX7/jhI1CxH/Juq/70pRPlWdWftZpHhtLXgHYoip1rgEyuk4DINN+njnDIOCn47h6K+lcoZScGDed5vhKziGBIv7IyWj1R3pL7+//DXiDaMy/Kk2hj8xcnprHuBqZs6rIUYIsh6NEN6rr7aMRTqAFTDbIDHXBtiWx1dN9bW78yRuG2vUdAazAA03GqX0wxbpMKmJznOXqf8UbAG4H5jsAwgNa5ivCRSlgUpBnWFgbQOhc0lEdHSkduEe0iWgNqQ6nwCTxwFr0R8raLuPZFnfMmATTV08inIhJ9xqUJGaVFKXTy57HPm8ZdAMCp7UAvfMzmx1XhaTSoN+jy3Srm3yVS0Vvb0f3MRJWRFoM80dyIbG6kwIVojU79kI3XrgF93U0ZuVjidSP4sbl9/s2/q+5I7clxJkyiJQHq7KJxlBapVxnVRHmrVVF3i4+vA5WEs1P71ijKdZo2dZZ/lfs7VPKRMaV+D0DVf9wk772yoFXM0ZRRU5Moi8YvBF01MsCkfJJzTnNM2jkwIEwgR/1wG8qex0qZk9R2TXO9eR+rPstguupPUlc2WR3gvPvgnW/8CFTKD4xXY2r1tC7LZsPtUCctdKbsl0zcFRzQJltU5mn9dkRrlWrg1vbmVIEfBWyaCBqlCWAuqomC3hhT1lCrZlA4/OiEUmjmbiOEIQr4az2RZBlVxxPU6vXV3i2q/xd9XoHKWi0AQHMDkDVqfXOImAyiWypg5lO93dr18XS96PH2rueNwGWMwDiApj5VoDzWoDxuo4I/SLRu4QBNnVA0XUXRT939h4k46+cdzHLpC9ZDmwl/cprDea910Z+7SQBNYysKjRTLmk1KudnUG0NXCsWNNw8ZBH8gwqaoCCCPG+5+J1slwKXFTwbQkri22ntTcfd1nVxWgIJ8hYrX+BGoMH93pcEMSFT0u7suSxLYeRWLI2ZSEigcIKs/6TujIv8sghvJtCvDXKuqFuyxWcAniaALZEbirxgfuVFNmcX0SrAn82ykZ4P3GG8UGclISq0yRgF8qfCeKw0+peCMyVIWqNdDJMFVJfQZk/Bo7GVjZr2oFiJzmgrUjmvh9OT8xqg5SL0dVUAmi6ZnKLGQq9iyUCAq2sCSKes3276K/fX61DsC8uesEziSH6UMpyWjL1VGBQfO0wylkHdi+9b0gjsSDAljRTPIEuQ8fRn0GZU1UIZryhpE8exv3fLzlTIiHeUifUoZI+x0+nlzeIu5RvVmdpn5juDKIkHlvO77POdR/fNK+rUTaqgMro8O3xnodyaaP/xlNxgoQUova36eIfc+443AhY/AJABNnTJ7R/DR7dt/z56o1ybkQgCaOlFF9KDpxKEzTK7+dJ4RtUvfs4ksGPnd69RuGkAb9uxcQ2n3Z5jJcBWzaNtuQDd6o8dfbNL3wfVhg1J27Fpv/iSKOWpxVJbIcZJk757lmh8h50wEWNr+52xSRAyGRTFEuAOAWMq/Z23dmkyiVRHaUrlJFHp46lzdko+g1d4/AbCyZqjaFOLjE9dPQZQXXCgkI+vRoG/Q7UrwRNnNCtSuCAp2wrm2DchNvHzO0Rn/sSQCIZABUZWNWmlEYZSVrZCRqh1n0vQs16lFmwTwjr/afI9QFvSIDLIdvJrgcb53ez3PVq89pA71oQFlmjsODg6NKMh5m8nuH2WRXb819SkkuS8J90W/68r2bGy+3UNX7HRWWbFkOmJYD+VSk83I35y5j4P9PxpaowI4mjsj0cC1AySiY0r18c5T/+fk/rOoTlq+wkBDcbEpfL51Iu2PTXCsI4wy9UvgfcAbAW8ELnQEJgVo7l5Mwkt+AnC9ftIXBtBMZgL61FN3f7vQQZIHSiH73kwUs4V28Jwn9wDadAOnrG0hj6wpVL/z0POmuxoBCMBHpaLIcZtNhqiI/JwDzHSuK1Bj2z6TCVTNm9U+nNhSwtTwiapJBm5cxFUCICvQZ0SfCgY3AZjPDLx11fLV8JNb33SV087bdF/KqMnMOp56w5XYVFZ0AnGWaa4ZRFEv6SejCUATVbBjgK5rrbJp1r9JwvwqtoPDI6vQTmIwPdin7yr22evT6QhUMRb2tfn+QZvOIPIigNYEmKTTs2WMD7AIEUAb953ufhYFvmvlssQzFk+RU01FOv3jM6IhyhDt7//BZOA1z6RQiI3FejOBAm47j/51ofVyV+EdlRVKNPqslTz2kqtWDjGo/nSoEbWCWpWy1IdhjCBCVa85sDTiU9UvXoX79vrgjcBNG4FpAFpHsbXf+/HCAJoejmhbGxuSAfeRbbARWohAc5h/lLiY/4gaF9cYeBqT16v8AnkAbbqnoxdeoKlWp7YM7xwBpkVSfNS7UqECSCuZjq4imT1rxFo1bX683fx4v42S6u8fGUVjyuUW4G6wz1D38Q0MUuUVFyWbJR+5YU2Bj1rlE0O1mWaD2H8+gUcpPCrLKclxSWenVnujRtM96cFHJ519SI005powvndSwDPXph5NLZFIsFG8eh6KooQeYjReDJy/hnEe4+ed43wj0HAKGFV/aijRqjVTBm1/74CsdGwqFcZBVz88OCILtzkVzfjRo0f0AYGkPmql5sZ5z4cCX/HY87BX7vV0v1rNonD4mcmgqebCaqcAawRnupqEQQ4P3lkqoY9p35BBm7BJTKi7vUxVt5dnfpBwilSCveaNgDcCV3MEpgFougNRn1dX3nDLd/DhDeCreKEArURBsFNTPU8TYIasN5uRRqPGRjYJpWGVheQFOjWZh8ioR6LNZKkgs8o6h7XNgubDCCuVdj1UlrF5AG26p1bIFw2dzfUhkkS5bTYqi2yGGkn92KzArNPHer1hJLr7N1LKQqkmRf8+6H3WvVu+O3M1iJbYysYMdXXd437AhjUSRSSeopVQ5CmjZKQNbQNJ8mgck+s5tBQATUqNSbKYHaNtbZCMiAp0R9WfTWrAPYfuTHyKbC5n5RzMATCb9tpyjUCdWtEa6qcSdFBdgWjP2kSrBkz0xlkCGxoJURxX8fCbdH6RgmqF71h69ey8Z4yyER7RHBJFhr8fwJ1n5GXzEQpKtfnsd7hcfsR4fG+k4sulKkGTO6zHbu2Z2rhM0nn6cxmf0RzT3zrPXdL6Ph9GtauvmEOODt9n3EX7nn7PI+pjMnX9au0v45l51/RGYBEjMC1A03pRQ8tMQetwOMJeEh/fP/9QPDujTNjbXO5L5qMDKScap+xxTZF9m9qYAD4wqfRpLYuixlrQatUWm8CfGcA2j6ZNn13+zijG1ZDiF+0kjSHwMjYPoE331LRQHkIJkkSxQIwfgC7p++vQMvgiiUapFgyGiDqfZqG1cDebROuR5Z9Xs0vU1KXCPUbas5xbQFaTkQx6fdSmoatIdgupf8BUo5k2puTzaAnMgv3UoWly2tzcdFU6UdNzfZMiV47iqHd2b2/PKoSmF4KYx3h55zj/CCjoWEG50R+oQ/M7BdeiGCoo0O15dt6rZMmcpJLUuU64od99smdk6pXJG9Ty2RIbgQ1YBjl2BQr4kGnm3OcFkra8vdqr1Ha+PvB6udwn/HvOgMIibIOAfwWFSejHBGmboiTjBRnBimCZm6LgAr6uoNRpk7aHPxC1bt36a2NQKyGUcvkbz9tsmR+213dvBEaMwLQATTioVKiBj3wnugAXCtDcFD/msaEElA//wEig6tQ2Nn7OonK+zbQDxUT1LDLa1UJTLn7BhJljoXoWf6pHS0sL8ADa9HOBkesnm7S2sba0mdPOXXeyc/pvRdAV7DCZMsCGAJpAqIxjff4N5Pl7KUbTj9zpJ2qVr/kuiiI6ueiOwFdHWEXF/sNoxt1eaWvr+K0ZEQ82ivGXjGn4rC2JEpyfjVKEbL3GrFTiXVhbM0IF+pnGh2rWvkzyedEvj2ysCZDV99pyjUC9ekCt0NemViiVPn13RW8MRyWrP3tGVN93AahxVhudkSsUCobSO6r+rJC3AUbPE+hJ8v34wQAHZbcF1ibN1Ol61SrBVzJjEr/otkLpfor7e38gmEs45hgwan7W/BUgSOMPqA7VkJKXuhl6eUlMijLgd83cS539hz/gY5xfBLyzD0GN+PHO765dnfxSPziv894IzHkEpgVouvzRQYb5MU0AGRE8aMwXCtDUAUXtEskXiKB92RP57x6bLCBtE/PKaTJpojXapS9ZHBzq22qG3hVPPAdFrMZG9gO0CFSDBG+7a/Gc8/NY6Ok8gHa+4ZU0tZSzRM9b1qZ7cKA7+gg8yKxYpqXaPElO3wd9MxJBodCum8xTMDSZ0uMkY+EY8+8jojmTKze6YkAFNigOmxLsD6wGwiLj60y1WSvJ+w4VTJljz9pCbQrrG3gIdZ1oe3v7UjeBoqX2m83K30pN/35wiGCAHwA5QKZ81vHo/3yLjIUi+tM2sRJE44v2icno34dtzKe9xjIeX8i+y/23Db2xm3a8s/OYeqvhPozT3GuJ2k2dO0kWbdL28CGUS3P94eCnaEDai4CnO+a05dIOYO177E2gQAIulfEalVVT7a3PnyCw+tZJt7KZT3inUY4k0BqNuuqVj3f+HbCYWPpg2bixLxcxz/7/2XsTKMmytDzsxr5H5F6ZtXRVd1VXd0/v3bMCwwzDAPbR4IWDRwgb2TrWHImDjiwPWJYOyBjpSCAbyxjb2OgYgdilIwFCIIZlBmZhmF6rt6rqrurac499eVu8WPx9NzJyjYh8sWQsmffOqanqzLfc97/l/sv3f18VXz67hGsneicFOOLDQCE8JN+RTbBVBkPtWYgPO776vbKAssD4W6CXAI0Js0j4EWhGXoc8y/RgAjSP1+1iv0wVMMVYItrRCWJzsg5WImbpQmEftm2NjsymEaTNOwvSTJAcmKChjSUAkUDUSaw3Kc/DCATlglO8gfOU5O8mVfxSBWi9v5C5DCuo/Tfp9z6D/vZswjWjiQ9DW2kZQUcaz3ZY6guaphdJCDCDge2xE8lHtzNoJWLt9Bj5LAK0GvrjvFPSaXWJFHpOvLL3ixBjBpzUrmsGK1ncH0JRGdy5UT0KRS47PVXb7cLVvEiEcE58lypI2Iw6OONE1zeTEHsi4cu0CG6J8G5sbIo6RdiRYCpDjNyEozuMQa0+N3ThwrHOUgz75yJp0guvSq2rUPRJiVQwtHcRVC/AGT+5xCZVJAN07Sae9aokBuGzze+Ojh6w2bnB2IUQQuoJ8vhORwr0/nW8g3zf2o1iQUcixi/FUncPGwGGBqmAEvrHAuiJIPzQvwsuyX7bBnPjJRz/3PauK8tfBCFISCaVKnYNrIPn0Qt6HiyNXzwxVSP6OXYZfbVIyrBixkA1IN+PqrArDNj6r6g6fQbUdsoCygLDt0AzQEPc4TKAMKhD0zccRb8v1oZ2Q7J3QyeSKINwxDeYAA39MC4emFnU2fmZQzHsNfTPENJw2MhDMHhq+mkEVq3psG0bi2LxJoI9Lz54OwtQsVDCR5GLJERe0dtC0V1uS9Fd9rl0WqwOm9Oofq8CtFFZfjzOS8c4mzHgJD0Kop37UtBVoJmUDnI49sxAqxfUIiqbN5H5d56pb1qJDgkHq2ik0ef8SgVWsBvEHOzH8UKMsdk3R9y1xr65mhfv8XlZ1eE+/Y5AFQmZuuy4hXhuo/+MoxvYVr9z2L0/nVnS51dcfgSOICzaYpDkz4p19N7xmkkwcMRCtKycWcZd1GFt+fwwfA4EH5Z6exz8VrrdjcqabWcRTxZw79C0DNgsf16D0LdRuopnIwZBdwiQY8pMsvkC5wdS+RykzYdxLApSk1afdoX1sLAyCYjqdiYrK0UJJCQGRUxFLVFC6AgHdjqYxFnfWJfrcruRAqwmEgG5RxzQYjCHtRqEPpa0e+gXwzcIVTUPnAytaEjdHq93Z+1dWf4T+W7vhisWcjqSsQ+ByfH2sWZpbGffGoJqfhdJioZsDJy07ivXTu+32k5ZQFlgPCzQDNAwG5dpNJAy5EE4bD3Yzdo6EIgjqHNd8wsfFRvrX+tLx4RO6G4oRSaVxwLwTVgA9n7QJPkHGrJrtRIWlTAWi73MjKZpSwICL3Dfbi9IIiTG3SP/pibNJGLdVYA2Hi/doGZRQta6Aqddsn7hD59PZlXbvbw6RKTLdgjO31k4hLfRp3UJlYwrIhJ/Ds/z4PWytOIbIgFoY7fsbuwxBe5SMqiSnZGsjFX8W8fxvL4YHDxtO4tOp4XvO0lPWEHz+hIDqZ7JewSbxiroQQM5TB0ZbA72n5FufxSD/XUZ9BC5Uc2QcwNMjZC1Cu6dBrKEYQ2SMRggfWHvTygckr2FeegFejyAf6KCZ5m3YaNzwuObwfP1mtyOBBgkNiD01LYzUs+LaAQO3sNsJg+nE0mCI3gOh2WXXs9jlO4gaFqXyAwGYxyrq2tSxoH9aP0OLtZ8R7hmlRFssad2YbE7Epk1zCcYCW7fs1ZzIupE10wkMBdBnvOBtgkf0j+zqlZFoD6zjyqflPEzkun1ICqGkiE+fxA2Gk6FuF+7q/2VBZQFlAX6sUAzQLPLVdfM7AsiufmKTFB1E3/0HaBVqxso5QsXA6nVVTS+dsjUtbrYBqypUU2jKGPFrqJPLCKKEHQMBR6C07pXONcClbGORTEGJ2HQOi793Iyj3lcFaEdt4eEenxXnQr6AygOgYb75xvOvv4cqU+BAhZdOMKvJ4ehTqEa9DkeY2mh0mOdQDbkNqNkHkMTon1RjtwV6hTiyLy4QJtwyLIPPZsKlWgGbnc6q3E4GKZtGVRv/iwJ+VUTfBkW5BylY7UG2P1JHHwh6aOKoWHE+Odg8APgAHehe2eq6eVJ0XZdBISuHedCQI3QF5MwtbFdAWIAYDqPfrDlf29pEAHYf/1mXwQRp0fl3OpWVVVjbWsVckQiwAMsSYcBSIYGC5FceQQF7OFmN2f/NbQRoRSQKdvqPurHPpG9L/S6jyIAXCQD0ejEByABtfqG/XtAGNK6OXm3CD5nIYQWYxFoRvCM1+R45HcViEaL3pPw/vCJOFlg3+iD3B1+dztUUme6EnmGlnMyzZE9VQ1lAWUBZ4LhbgAGaF9mqslV1nT7zbcKJ5uF+m/QdoJXlor7kYhPs+tpXAaVoDUdsdzNy6Ffh2uMLeGWFi2QHdCBCofkDYpaGfhdaScm25CLH+YarAO143t1iHrTMFdC+gxafotSWARhRlcQc0W2sMiFIrFAQJsggzu9H47m5Dqf6ORlk6MW3RDTxwsANZGjvSYFvp7TenACZJN3eM3DmwQYH0VoPqjIcDRKft5DA2YFnMUDzoHeJ+mde/2lUIRYHeg0e2CsmNLEAiCP737LZHPTFQDsOGN9R96TRIU2nAWkEZNOLagOHgaAnUNfrmgmtUtoAACAASURBVGfKxb6zYQ4mwsrmCu5DUhKnNPui+PM0gupI/AVZ5ZyGEDnh5xoQCFH0bXKQ3p2Jg3a6cSWw9+laERWSeUAhzw8l8B2m7Tqdyy4DZg80xzTIL1htLpVKsjLKYK2focP+Go5FRq/pmRcazKN4hxAB4lneACPxptT1dDKS6EODxowjaH8OJF7T08+2bSvYfz4nwZmTOaptlAWUBZQFjpMFGKC56nWXzzfnYsJr+cEfdY0w7DtAM/RlgfIdQRhgJ/qGrIYRpiWhW1hM2NQcArwiGGyNbWcloWyBKSo4jyzzOiAzbKp+DgvEQZw9meHoZJjG6sT2kvX6AKoArVfLjf9+rEwU0Dfp9c7BwT0HeKABGCN7KwkVJGLwFBy1BbwnIJSorcnG+0DoLOCCqM7sY9NzerXMypsIwNhTJMeu3ifXHu5DsjA6dzYJlWIWPgzn3rbx3oMyvzlYBSA5xfypRsWQAZo/eAnfChec28Oz+06vbfd2wRoqj66GsDcvKxKOoP/raM7VPK8MzpB4Krhhty27unDtrJyNahB5YFvLW6fHHcZctm85/uH1IlAGJHSui3u9+1r4vWfvb7UGMgQwcZ6Ewee5kOGa55UEVZSUSKGnkBC/CDS9+h3pVAHvz2lUmA/ak8RXHg+ebayth41VMEmG0aO9m+Cj1T58bnWtJrW6nI506goSK6i0ttFac3octZ2ygLKAssBxsgADtDroXKemn3EFg3OAOH5D6j36fQG0t7D/m0k3yAChzSDcRv+xrwAtm71e1/UVcebMp13MxJpmGk5ZAU5lFQsHnbCGI0BaWUJk2kGKSL2Pi5BBWQ1EHlzwOg0ujAYEqMsWHIqFwTBkjfuDoQK0cb9D/c+PkDML8LJqpSz7ymp4zvkuhCNPItfhRWLiHl5uQgWtRiIEjfr1Gqoy6PPqdlhIdLhdaYrM7+zK9qjdAqskgEA15bCm1lbnJhFQBgFYNPHinl/XIYjL3rm5hdntAG0Qmmedrj9GPTQEISQL4egGA96tXbm97DcDRLvEAG3MRgMqRx04aDVByLuMSmcC1dpcrogqWRDBa++BBR38Qh5kMIDinoRhmRuijHeSLH1NyP3a2jpg+Y1grZ+RBztiMPwwEpet+83KVlqSvZC2/rBx//59R+RdZIn0uE/hedhJqvDYnSQUdB3kIaggxhGgqqEsoCygLKAs0LAAA7SKVXafPfed2yYhJL4K6S+ZBIdPwpgolXy9rfxIXwFaMvk65MUsZNw+1porf2ta2cw1TCYjm9JbDcKPLMMNQpCPOrq3Mlubex0LYWBiafMdXeiujVSA1q3FJnP7BmkIyJjh9DHpUaDjjB4zQgUN7Rp6p9x7nnlCoUwDCZHo011dMIOkqenoAYKdrg5yyMa7+9F2b8qqHWGZDPz8QYpSH21Fi6QccVSHFhcXwa6XQRKpgm9Wd0QLTuxCTbNcPg9yItD7V2qi6HHOtufk+IPcRia5StcQrNp4DhJAL0A7EhC9XishjeqLDtsKVGueHeRUx/ZYTBAaCE5C6GdkHyXH8vIKYLyzfcE8mYCpVNE3mWgvgVC2Mnjvb8t3uNMg5JKC1VMzhxPRsMpcKpTF4tLH9xyyBFKQQuF9kYhfRmXwzJ7fNSGOTLiooSygLKAsoCzQsADkg5Bjd6H/7FMd46NC/qawweUR2Wop2G2/vgI0QA7rDYYpb8cJlMsF9Dm8doBilw4oFyPqhZAFsh3Fb6sbbhqA69STMlvpdORzJQm98vn2sj463X+U26kAbZTWH8256fCXipCG2KpIaCAIaUXTSogkezkj8WccUdSTsKNs3mpLeU0qb5Id9EtJXwC5hIVqUqOiUgaMbidgaQZpjeDTuRB2L3fCjd6dWJ0yGzUwEMalwxqJRAcOdZRU+smkwBWLqscnqlt09b3M+Sj2IQOfhR7GOihA2PhLhkv+SUwhUEew3M9ggEY2R/ag+QMNCOsxHfVC5mVeGtoLKkB9IJCaahB2kIgjDxKamdneA3M+Q5QvmFv4lrbmI0rFMlOotKcPJQvJoX+wXLEcr5NkYV06/Yk9zLBrq3+GwCwIxIoNXUEbBCJPodq6k+BIJV9FD3l5ZAypx/Q5U5elLKAsMKYW4He6gkRvpVLFdxgs3PCXomCUbw76UCDXqi0tfQJ+T6Bjb0OlYoIB/88P8HcgT9+fDlo3tsvn3sXHnY3N4e3sIhd1QxOOK2f7z5dLv4TFEJorjjTV0OPjX5TkClPT4SOHOXVjGyfbqgDNiZWO1zYUfHZ7H5ICwI3+rVfRv9WaHY7JDvZ0kZiDdOidhmncApMhwohdFW1ZueMHAQmXfC6PDw80DQFL3i990Y2FKdZaKpawi0dCndlf5/P3x27Xzfmb27oAm47VcqgAxKQW22YyDZhBRczNzvQdhO6fz8bGhqhA60jzjV9FgWgHUsLL+4wgrQatuFg8eGhvkhObc6FiYBGKPttX9cjJuUa9DStn1D2zrTUsqjvvWjoNuQikKqN99J+RSl8rse/zQy0vk7BKy3yA9QuVSvSfdRI9bR5g+cEyIDTQY9snR9PqBNQsi8Uu49twSv6aPeGp5MtIDDUqdY13Gos2RjA4i+2WpGyErt+SfXhqKAsoCygLHFcLMBmezxW2fCX2cTP2opboDNoFMogtYlKupFb1oej0EcdmKBZuA8XyQAZ5zRYM6XtduV9seGZDGJq2ikX8qoSEkDQEJUDpMIl6BJnA7sV2K9BU0gpXpUPgAazI463LTHCDpERIGnM6tNRTC0UexmJTAMYeXGpQ6J60oQK0Sbtj/c2XGZpsurDdw0X9MMt8DwmJzn1NrGL4/I92JN3QS+/gvWvoYDUHaeBLIHkIBEHhDyeT/z2NSkA2nZU/I6tkL4NJmHK5AqY7BGouH6qBDQr+YQ4SdMTAjLl46pRIQ0BYs+vCXwc5Cr4b/NkgByFlRf4BO+W4jzICDI87I/vOegnEd++zuZGSVPsuaOAd90FG0lLutQOMXMnNFBIk/r4rSSUIQHu8p7BOPbTHlKyAlvJvI3g7HK64e0eKZtvoa2Wf3GGDYtgV6C3Oze3IJpC8K50CUyyeE77P/G5wjWWWmJIMVhk9sbjv3c7rsLmo3ysLKAsoC4yTBZgIZ+VMBlFbuEH2k1EOJRZ/FMm1e2DkXgBS51LX0zb0DTAmX5VrCOGOWcQtQw3QmjPOZa/BAdwAjMqPfg1+4NETsvAxOJXdO25koyMzCjOazBCTAa8G5jaWDT2g1K7iv2OJp+GA4DyoHDhpqu7askPYQQVoQzDyGJ2CWepafQZwsUbPh11O4dlelXC0ToMVq2p1Di/56bab0bG2AHGsIWHBjA2z8BrOV6kG4BjOoDKwAubIEH5fkvTru5kXezURq3J06CKQBnB7hq+FFLc3cV4vbFPFF8Pj8rpquG6PrKAlAHscxGBwZqOPh9+zIsSnh6lx1sv8q1VAHo0bEu5IwepwxPn3lwmEQh66bl63XLB8gYtH30vYy0UewT759NcRnM0dqBRKchgEQ00Jg15PzV4wTXPhXX96j2B0NvWSrGT1Akd98OABEi5TjpAjhlaWZEUzs8+iutp4N/jNyGbfwfuTB9wxcOA4rKDyfVJDWUBZQFngpFmAayBbqIg8IAS8n8GetJL2ALFRaDQBGifPAIo0zzlAH+Pxi/i4Uzh28DTUu7O8hdwbiHJ9A4c19XMznO6rAjSnlpq87Sz0duhgcJwGXJeD0hPMojd0zhrvhKnfx3NL5+ggjIjOsq5B8wvBFhlR3d7TUtzW4wWsCS95u9Fw0O9IfSVCD32B09vn283cZmjvwoEHHWwfIrMkApKEJxFW93rv0en17kbgWLqRwGk2y87Pz0tHl7brxeFtNY/19Q3Jgam546I2giC0F9uYxgruf1rMzjoPUhsaXTru5RNIHCTx7Mwi+D0Z8LZC5iX5nhK10fxDu/M5MgD/Y39jDFDawyjtO90r6tJNz7yI93fn3S2BVt/rxTch3FtyIw36f6YmnPZsNwhDDLzzc9BFazgcZFheW/1TyQiphrKAsoCygLLAjgUKYN4lwuDM2W/v2yzVKngAcJSRVND6nn2PB6jYJfS8XZ9IoWsVoPV400e8WwF4ZXT7QOcCOkSB1tTbqc00+rMuyGBJwnW91JJ6eJvwg5VhA7BE6pHtl6pgAiIFaJUHgsjxRAiOswFIoQmYVUg2sAYggH0YjX0nGm2azy7DubMfIHvv3IlvZXbOlX1KXgSCPuhuDXWwSlTNCdTQoIUWBqyvQewwyMHrYxUlB6ho0Tt+PWj7r7Vip1HVfABa9QgancEaivmH2zDtNvfl/cNWeK52pB16gUcO0u7DOlYRsMbEVBjEVjZ6sUrbVbQ8mDuLqFwHAhTz7o9ZuAR5BrdnAYmYC9uX1aDUvwP0x+EQxXa22NjYhCg8JDu6DPBI4qVpGrLCT+O7kkOQlnakvTase6LOoyygLKAsMC4WyGWK1IXeRh70O6+xCdCI6zdKt5DFh1gv/hzV0EvvYSEF41Qf1YCjmlun46oAbRRW7/+chPVpJcAHKZSMQRrzMAKEZrDGapmuox8s8rjUU0Keeg+DWhUwQ1aw2un9MbiLxJ5H5iYjRaxj8cge+BH7L4ORDzhid+x0tUxseDw2HMdG/8n+Qd2zst1gcjNB2b5HX21rY8Ivef1kpozEupMF6P9OIBtFspAqGnmnpqRO1SD10Hh/U+k0qpx+mUUrQHR8nAex9HrxNVkxdQMK7sIfYDJR3SwD0XAQ6sgKKJujg+FLI6mAjsKWDIxsC/TH8Q9A1uU1QObr8vmtQHuwBvIMojF433OA707P9K95Z+FbYVlk1dyRKahB0LSQfwPHj/ZMvpLL5ZA4sMA22VuA1xAhN6So6qS2CIzi+VHnVBZQFjhZFtA1A+vpHHyMxwdy4WMToNnlLGBc78s+kbJlwIGdxZ9TWBD7X/hMNDnT8a3DQaugF2W6CzjPQKw8gIOoAG0ARhzxIciAViwU5SxYCYvGoghmQD/vvwCnt/VzbpTehRMIeB4p0fFuhKG3FPA3hNxJiR2CiLUb1TMOBnL1ugECEBAVIAFBKJpd9srgr9Vgf2a1qgE6NeMoWCnDWS2DQc6H4GZ/L1yzkuf3BzFfW5L27K+45UAKVIWTJ1DHioxAKyuA3lR/zQA/ehUVAfT39SkmvNumrJzpuL8mnGwbsFLLPd6QvwZrZxXPYeNZao5SHvqSoFRnAqHJEFgoIMFgeyCI/ljPQcKIX72eTq8VrtX9oYdcUtDb3JSwYa8vKvuZw5GAfA/XUZmiBlq76rjTEzMA1jWyN+5l/spnr+D4vevTNc9Psep+tcqqSMJ4HDAmO71mtZ2ygLKAssBxsgCh7vmsJk6f+baBXNbYBGgVaLsY2nsN6mBAMUhnaZq2bECnro4/sNCRma6dNUr5dwDtaOA5WaAgFfB+mNhALHnEB1EB2hEbeAiHb5BzWGD5CUqqakMvI9iJoSpx+dCzE+bIapqp3wYz6ayk1PcHD8IXqXHWIBQp4H1BkiN4ds+xLeMeEiAbcLQCgBqehS4Wqtb+BczhwqFzsIy7CL4yCGy8LRnhWC0sFknUY6IPLipwmRI2FwqBfARVt4ZeWx7nqcMGF2W1fNgjAmfbg2QNvwGnBsTgKKtnKTjxriDoR6CH5Q6jGLU38Bn2dfZ6PkmmZN5DhQgkNRAU9/pYMWV/4mDZLnud3zD343OsFcGqFfAi4eHDwgt4J4K0KVTLSC4zKFIQmUixfaBo3ivwbegPRL0Krc8WFc1u7cDvTjKVRAA4/P7PbueqtlcWUBZQFphUC5AHYGr6Gawb/X9rxyZA480oW3By4DxWbPSp+Pz1qemoi1CcPMgF/P4zHZnpuD97abTiu7IaQe0oy1wBE4p2LDDzKkCb1Ne1/bzJnFiGY9auwtVqTyYx6nUNCYvzMgBrN+hItqI8Z5BYyr+Mqlu4a5hhY99XZCa+XZKjyT7pg+agoV1D1bqMcKwu5raIBZKgYyfNvtc/jznEUKVxzhw4iCfAA6c7XCtJHTCKVlPmYxAJm/X1dVFB6KePof5Zr3bjM8QgrRPRTK/HnoT9LBCoUDeOvZ0MyFjlYlWxCfEldJBcy63gvO2uj71+zBY2j0EyIOGCaHr8iT27VAGhLOTfBCNk/wiS5oFZvS9pJamJpoaygLKAsoCywOAtQLKoei3RN5sjZzZWAdpuU8kFKncFgVkIjugCgrMG3XinUSpcx/aoNFRRqSCldwQOWPh4UP+qAO2wuz8Zv5dEEniBDUAbBQSNA+jp8XTBgEfmRUGneRckUspL4A/ZGFmdOkwMuoq+lkbvUffvBisshsaqggeJj9bBTYaC2cFHJe06IXNeMES6XTnJ2soqmse3iN8f/j4f5R0N15D0qVsgyEj0rVvFeZLBsUBikCNgoj1KO6hj71iA72YZQtAeMApbEA2tQoYiPkVGxtbkPsViUTI3JqacBzzsR9V1AyKmcwjAAC/GuxCJnj9wG3LpV3FuZ0LU3dzDDMS0KxBpj6JXVQ1lAWUBZQFlgcFagEUlIpzOnP103wce2wCNV8aKmA3mKH/gcFpfVt1YXdjdX3ac2MVUgNb3sz7yA/DFJQue2xNHRn5ROoL9DgpYm9CyckNd2o3ggAyOFAx2u3sXY2ew53L521aW+F6WCq+hMFZzBVGBiqAHZzfhRqMfLS1iUx/evjySjNTQ7+byTOPaowgiRwuZi6EXlbDnhYUFR/13re4Tdc8Ib7RRFWFvXcENSAOjUDUm0gLsydRQtZL9eRTcRgWR1TH2irYaFHMnQcgMBN2dDhLl1GpRJBGLSHA8DKjv4oFddQ1sriInCXkGPfgNWltbk1W0QZLkDHqe6njKAsoCygKTagFS7hMVEQrN93UJYx2gdXNlk6xx5uQ6VYDmxErjvQ2doww0jsKxZ+Actc7Kd3sFlrkMGG9W6qMVAZms10B+4aA6xWqbZa5JKDArXbtHtaJDl+1tSdHP37eCAJJ1VSu8jt+fBiR5Q+o+heFQNoklGqQHQmplNUcx97KUE6C+kxdSAiMbcMB9CBZDdV32ofUKcUxCW8qqukAIEhZV9pyp6tnIbmk/J2bCoYLeRMtYRdUMkEOpZgcqGzBysieazKStBqvBG5ubshrmdLBqFsA7QLIRan/uH3a5gITLbVTlGsQ/gx4rKyuoniFBgj5vNZQFlAWUBSbdAux959jWpUSOtOmHDOPa2N9LkqjdfgR/Vq+BzXH6cH6BTnM8FgEae9fsMvR8pvqvSAzjhvZyDhWg9WK18dmH7D5FOGesuFDjjOK+gxhNEWkXKmjFgtWSHbGKvitm7P3o++KogclQL74jYU4UuCZ9NmGIPh/7wnay9lrhbQRUszIIazcqNrTFALekYHHZWpYsbxE4taQjL4L9ry7Ixrqzv6ndAiFCFtW1Dw7i8ns/BoK0eCUp5ubmev6Ys3pimoaogKJe9zRExtWYTAuQpdEAYU4iEXfMyEgCq43NJCjwE47FznNoII9EH8M5WlfdiBgxtJsgIhl8AqOhhQZoMqqCaigLKAsoC0y6BRgIGQbYZYEYYusGfR2P14PAyDnsvBcbEGWha2hV0XV8z5fw7w34ET74PW65fuQyhDh+R8/J3+acjkWAlsu8jEUyfqwpgFWA1strND77ZNMFBGfMtCwhQHtoYBMDdLAOBlQXqfbDoNx3uQ9mxkmWU0alLZr4kOw9owMYDJYB32oEYyQuoE6SaZLt1CN7PhnQBYMVQCYrCNoWJdOjk1FB8FW2VnAcW1YfKJxNevZu+uycnKfvbfCBhWKbCKCSNjPd0EXrZWwmU0KrQftsXxWyl2Od5H18NbPurWHB804NDSNaASsqdc6YYGAVjWLQdVD9zjmsiDFAYxWVEN9AGxH6/feU/ZnUOWMFrdWo2CUwvF4FbHKwAX8+X4AMhI5zDz7wO8nPrbp2ZQFlgdFZgP389doUfI3TIpt5E4gdyJ84/Bb3MmupH4rAjOeNxx8GjPER6VNxWBakwgwk+sykmJ19Bgnv/oPEiQ/QTGMZiJQU+gSGywbXy83tZx8VoPVjvdHty8qZAVIAA1Ta7A2j7lSvkLpWV0GmPdLCNT8SrbbRi2/h91VQpV+EYxhHQFZEwHarpR4gRZYpNO0Fax3p8TlSyQzgi93BMuU5EKhRZ41O7+5+tNHdjb1nph5arJrF96MGrakoKn+9SXCsbyRFwYM+WdV/1tetjQJmWEHvo+ntf2FzMhFDu4t3YUMmJSgHEeMawvAQCEcnumZ8V9LpHCCL0CeE+LyTkYJ24Sy0ztye1gkBZoAL2TfE7Pzg2Bs5T7KMzm4xqTqZp9pGWUBZQFlgFBZgdYpJY6KCmmy37TQYGSjVqjF8TwP4hifxHR583y5twPnouiVJzmLxi1grDhI7HYWtJjpAq1bL6JW5huqZs8XxKAw4rGOqAG1Ylh7seZhxSSfTklY+FH5ksAd3cDSKs5fQKxYInt6jiQaSj62q8+FMjoRl5rMo5cefc3DGvZvUQLxgmfcR8AFK6JvuGEh2ffAB7OCVtPsFyeZIyv1uBoPvZDIpTE9UlNGHpkb/FnDhea23qAL3f+SDR7CtDNaPG42IbKvvbP6U86ZuBj7ZTFG2Hsahr+lkJDdTYmHxk203reH6c+mXUcU7nBjLyfm4zfLysmSaJPRHDWUBZQFlgXG0AHVhTRAvVcEy6/VxPa0DndDQnwwGAweYZ5lUI8SxVg1JYiefz4Kf07pfuJ/rZd9wtUJZnkcxn+GyT090gEaj66X3gf3Ux1LrjM2LTjKxTh4eFaA5sdL4bVMulyEXUQKs8Txggs6dv0FdSYMAIVtHz9se6BgFq30+Msk5CywMVNUMg8SNtiQPaUVw0GnO/IAapauy/82PHjw/et7GYbgRoEXqJeHGYsAgLRh03p+TBmW5bZeF5QoJa5SkJ+NgyAmcA3ssvT5b3nNmarebzB1ei2QrTeaQua2h56E1ZHH3oSRJECCO86c+3vEM6c2vddQadDg9uRnlH3yA/IRCvUF4uzmX2lZZQFlAWaAXC5SKpvB55+CPnIVf0kh2ER2USr4GyOIc9GLRohHbSYJZehWajgVsI9Cvexn6xw8QPHnxPR8s+VEOCbho9CLOfa6Xy+p7n4kP0GiBPHrQ2FTdLIf2bZU+DmCjL8GiM0tmF7CAJXYt3My49zpHFaD1cVNGtCsz7DL7g94wL5gLx2k0ArSS1DJzOlje19EU63Itohq35HS37e0q0JUySu9h33PIdB2kF+/6gAPaIWonZYDGPrSpqSnH9OOpFCB5qC4WPAg23Q0cuhqTYwFCHH3evExSECpjmbakts/nCiKWiDruS9wExDUAODCzvJ2GfFYKJiCOH+24XSb5dTEDgep+afBz2Zwwyxaqe4cHj5Nz19RMlQWUBY6TBQxAB0U9BkTP0y0vq5AHsVhlVfb6chTzBr7ZF9CScHZ7+5XlL8qWjX6/mbsnkAeh09TUM/BVnMuoDPq+HIsAjRpoOjTQZnCDRjm0Ikq0oBf3oIeiXs3hgdlp9JaMdoj2CYWpAM9qo7ISDAUd9yOpAG2Ud7a3czMgz2cLgDeeRyV1PCpGvBJmpkr515DJ735OhXwRVTBUmsIXejIKtaZcLh8+pIPNdPU0ma2d3BD+douaAFGFiKOfiEx+zUHmuxDeUwZvu6tr+XweFUXoZrliojpmwXc/tjhJ+1rGGnox7+N5Zr+DHwmLaVabpQZaOOzZJtHpZBNWyFlJdaKFxm11vQ5H5MWOZs4C4jgFRuJ+IImUuSD8dmZudM7FSXqW1LUqCygLdG+BMpK+IEKGHmn7pFUu9x58lqT8HhcLCM7ge+wOzggLX1v9M/TYDu5bV8yjpSPyCALB4UIa91vwWARovCjTeACnD2QGR9QkeNijxwdHiASwqmAGg3gw8WQstyamopIgwjDAhueuwhngkeAOghKUD5TTiF8FaIfdgfH7vezdyuFFj3Xfu3WUV8OeMI87LzNS3RKWENZVzJfA7lgGdOoUYJtLYIV8FwEooAn+wX0gj/L62x2bhCGzYLlrMjqSoZHNyS4EbwzOWF1rjkwmI21A/TPNO7h+oVFc90k9pwHJh0o5hWfXJ7/V7DOwbejZCAOIDGfJvk3Q7McTMUfvEZlSy2Uf1oRnOpo8n3kd/RagbAZRT6/jwYMHSBD2X4Xr9fxqP2UBZQFlgU4W4NrKKtXpM9/W0VDZzFUk0HJIntWRLD0Pv2Uv3LBcLopU6tWBFWi0EuCWvkX0nF0c+Q08NgFag2p/NDBHXQMRAhbeCkRGGZBxsbfQf2bg5z5k3itVLxy8c/UKBID9gRmXBc0dl8iADcZZ/w+fEhWgjfxd6XoC+VwR7EIMXAajedb1BNrsoIHVkeQd4UgMHzvnPVe7D8d+GiYeyPjIIM8fenS04tP9GgeBZ7SWFW5UU+RAha/oiooogjYmW8jSx+ts/p3OZCW9ftnjjByi3+mp/QdvAdtK45t9fxuGzuSDCZhjIOB1nDgjO2IsHnOkpaeDzbUGSugYms07jXz2ChwRl0RY9DJWV9dQBcTzjJ6NYQq29jJXtY+ygLLAybRAGoy2S6c/eSiaJpV6TRY+ItGH0Q+2V6LI0DdEvgDZICTZguHDUTn8xndKSjfgllHEEp2TaMO6YyMN0GisUuFd4P2f6Pl6ayAtIMSxbN111Kjd84na7EjtKNOA6lM537KxmzA3DQ2QXv8ZOOtcMAFxtPOoQlyVR3QKM1MB2qDv3NEer8F8qElq/XEb9XpFBmhl8/09MNxe55lJZaF19gT6K8N4D1OAZjFRMng2pV7n53g/YpC32PzkPqDn86NvLliH0DcgcB5AIVnVYG9hcxSgGafG5Fogn/46vsHz+CZX5H0lrLAbTbwkKmh+9J4d1n9GCzklCalUS6KQeRuJHS9gPYTXOqukca3JZXJCg96ZnkAuigAAIABJREFU3x9Dhbsq4blqKAsoCygLjJMFcqiczUw/h4LF4XqPqdQbCMCmkXDaobYvlR4A7nhLcjqEIs7RBgVAF8HeD4TCweIISf0syyvm5z80NqYaaYBGK2jFm3DqkiIx80FE0s6ZpixjHYERoFoIeKLxJ+EMv4bqVWioGUMu6oU8aLpjl8Em+W7HEmtyMyN7b+KYa6VqCR1ipN7APIRSod2AJvVmA2S7J0PT9LplmvAg3W4GtmTnY3Z0bn68qjNj82SPeCKlUgnwuIWxIsPYbRLS72vFKzKp0O/YrZNWzL0ESOezSEa0dgyrVV1qo/lHwGjZy3W6kACqu7EAYN6hWqlREUfwbYoQqPUDog6Ioxqjs8Dde38B4o0H4pmnP9vTJEqFt7D4g2EUEHSXK4DF23IMb+QJSZvv8brx/XZWSW0EaTkEhd+6PV/0QNaDeCd03/ReplUzhTVuGRXciohPhQ9U9bgOkLjHsmz8jaQLjh0ILcpMcxYBXqWakVW0bmHMPRlS7aQsoCygLODAAq36yBzstr1JPv8uvnmbEv3TiXQvTf1WkKCxd00StgHRNDf3AtZvDX77TRSGItswcq7ppUJZLC51ZtjtZp6D2HbkARovgk1+An/cXmfZPhINlFCBmpqJAGaFkqSYRXnzHIK0VxGksUq1o/dCgTkuZIOm35QLbSonpmY/ikV0DfTjhLrsLNL8fakISnHAZcgOAvI7/EVnzkK2dQkObAjOXkLOjYGmqa/IQC0Q9EtRPGZDidHFX1IXgllUZlSbVNBlNIFXq3U8oC5UDgcnajqIh0odA8yioNZ3e07jnnVPxDEs+5XywG33yBZXKpbwyjbEJE04iNH4C/JZLpsP8C4+3PYSLOMunEk0/EaflBW3SRkxm7BkIQxPDN8rQB3rBQEwnDB9h2cAJ+UaJ3Ge9+9/AxCXZfH0U9/b0/SZHLT021gfZvBt1RzrmTVPtrEOBlAkyuJdwNWlNiKqzguLn9ieM58vwx0TFawLu0c++w7Wg4IMGpmQY1KQvY9lC0RTtoXvS1xCqNn/6fXuvE+yVxQZ5kLhDqCSdFJQAUa2WQ1lAWUBZYFRWUDXTCSaZtDP3RtqrpB/HxwP65Jtd/egv8yWi2ZfPYOzSOQhSKBsYjM3fA6g1RY+sg2nrKJIQuik1wuUAVAK2XRBnDn77aMyS9vzjkWA1otVKjYou/WbyBCS2cVENPwsFlgPKPdfQaATkBnFBhSJBNo1UBtPDTSTmEJFLD79Im64D5WId7FAglYfQZRcROG4kl7dhQw7oV4MKEPhRxGhvyWm576p5eU2AzVel8vtwXGZMeX+Qfm3jWb2aiUl+yXyOQ2LdIPGv1w2xdKZ8aEs7+VeHsd9stA78gcvSbjfuA5Du4akArRD8Mx2O1ghLCMwo7PpgVBzKOLsg8ugkPACXauJcPSpbk87su3ddVwrKuAcQbyj6DIVFt5RW/Wgjeye8MS3bv0pvoGaeOKJz/Q0DyYH9eJ14fVUUaU6vApGPUAPkhLUt6RTsIkKWggU+8zSdjMaGmppVNI+Idcldw3HBbuqvStpYdsQSIUjoRWuoS8uCC0gGxU+JOoCM1hvZrDetE7M1dFHaZVzWDMA/S9nkG3OSTHt6RmVTOjmHqltlQWUBTpboF5DTxcxgw4GRaUrlbCYne2NNM0wkvD1rx/4ThsGmCARnIXDZ/CtAzMvfOLTZz4lisW7QtPu4+enERA+3nKGxcJtoQONRxZJFz+SYzYmNkCjHWuAHWkQqg5HL8tApjkM/R6CGlSokN12I0AqZF9HZjQ4sCpaBtF2OPo4HNuGvoyGPjobfWVcaLlYG2g0Z1aTi3Ak+ojcxkCFzIcFtVuB393PC4O0srmGrABZIEv4FXpkAh7pJM/O7WWSY5CYhgNAR2J6RlXYhv3eNWB/T8vgehxH2doAj8CG1Hvqd7CSHAg/fmhFrGKDiamMXlFUAxoVxjNjR6DSry3U/pNjAa0I+mZAC72AKDI4qwGx4PZ0XqRTm2lUpAJIDEaldloKFPuzoLJ3ysa72zpaCX2gyCHOzLbveSCU3dRX4QT5EJDhPJ5GGwCb5it2WkpmMAnkRpLEg+obA87k5kvon6wi6GwwCTMB0w9l/+TcUTVTZQFlgWFagMWRSsUGKswL9Bcg4h30QFlYSCSexLbdt1UwUbWx/jWJ+NnjEyNppRXtbWhioYB4AIEadWfJT2EahDme6mgSbsdCyziOiQ7QnBpUQ4Y0EKw4auQ+7JjFgi48vjN7emhk9QtBoQ3BW48njh6cxw47TM+/r9ikON8ApDKHBzEIB9cnkhspsYBG9+YiTDrnfDaPSkVEUqLH4lHHPRI9T0ztuG0BmR1HZj029ZGxtUop/4rUSOrFsdx/UZqm4SOdwDu2l2Fp/3aseIeC+JiDuKABEc6CROWDA61sj63B1cTGzgKmsYrvaArwxCB6EkoyoTY13ZlePwlR6kbPcAT6Z1lZRUtAmqGbwX6HHPQRg6ElBHqXunr+LcjJyHUGjlAwCKcCSUHbJtwRFV7MpVb3AHIMNuHp7ubUzfzVtsoCygLKArIiZofgX14EImZFaEgkMRkUwHcpgMLA/t5Xsjb6AcnGRwvcCS92VbFaXfkSvs1MRO1NoBXzGr7HlwBnPH0sb8iJCNAMlDmpkdYk4jiMarPdneZinM0UUQH48L4ovoSeuLdRMbmAh3NpKA+KXrqB8+ioDIZRnQPNP9gkSfhQLBTxbza6T8m/KSxMJ/zUkmKbG8qNwUkabGpFBB8vDOuUXZ2nbK0AKtUgEBjEcHq9JBAhY15zsGnX5V5ClVc9m4O4D+oY3VuAVSijdFtWqMIRzx4x8t1Hk33BgA6SBczvR8UNYuZrq+yFYN9wd1XyHXjjt3blpJj6+0gAUkA13LKfTCY9oM9nWMbA3u3uLar2UBZQFpgUC9BHJNGQbLAGBR15jPcOtj9s/XT7r8Y/UNwHeuDFPb2vEoZYvIP2hxxg30xk7UC/eR4iuyhBFUGfeix+wZGZkslXEPCBhwFB3+7B7x1bSc6c/bSj40ziRiciQGMjuF1elgQiHBTH8/o82w8P1cwtwFViEBzlYAWqVQaADdrZTB79Nhdk9rM5SPPPJ9zr6x8u1s1DZAHuaJkrUv+N1QhigQnTIWyN10TRbv7ch141Zh5mIFyqxtFbgBnyAgSqPd4p+cfrGy+77w+U+rVIg80UjmvwEVxr6woE4bn16gqgZI13jBWLSgU04pHHZO+oGsoCh1mgUjHFO1d/Rzz37PcdtmlXv2ePsF58R/YptxqUUtE1iJJXoB0YvSj7uspWFs3qZTSed0cCRC00XdPxTQ7i2X8U60xHkXMw9y7Xff5TbhKF1Kqr6KXovMasrTc00HrVUOvKcGpjZQFlgYm1gFa04BdOCd9Wqw6r8fRjZUfZ1r/lP/mTxg+3/qvx32zX8fn2JnnT6Suo5heQQCLfuFtW0aoVkt1VJRSSnAwkM5qeeRp/H04KmM/fwL5ELRzclvrDHvcC/PrLOLYpod3zCx+W8MbjMk5EgFYBXl8vXUfmkVCWIhbFRQQzFKwrbZGMlKTgLp1H9gUQKsKG6la4/SY7Y70eAZTx8sifA15bMfeWnHsZxChMdpiGIefFihp7JgjJoVOwGwY58okf8wnwg8TsVNkiWQ0C/hBgsYGzI79qE4x1Ph+y8Mj89ztYCSBUiwEp02n84FKwejc7Y21L+NnS38M52TPZyIKRic40oDtimrDNw/j5TmWt33mp/Y+XBdiHxdEQki6AmXBFLC4OjmBGL70Hqv1yy6CmgZoogBCqgZrgHAyw9uqlW7JKxUTeYYP7SAcFiQwm/0Azg3fhAp75Q3ox6tV6Kf869fhcXvRTRyK1QzXR7t27C4ZU9l+PZ0/FYbZSv1cWUBY4egswuHG759qSZ/Q6g7KVB/Qb3yxZsAiDyI4J6ii+R40/3RBxUIS6WLwhJUZaDfa+n1r8Fhn0ra99FZ9JEI+FzjuuzPV6jcPc70QEaFzgC9BJ83j8WCo9qDA9JfMBJvD8tWoaTjScxOAiHGlgZAOnRNVel2yJ7UYmlW+QhPhiUo+sm4fuqG5uIXcF8ByPzDSwcdM0dVTMEqig5WWjOB0JNrWzybIX1r6jmvdJOG6zJy2aYL/V6KpFkgbfugfygNJAAjQyOdpgcmQCgIEXs2XpZA6JjXkpe8F3g71uHjiXtQo0SFporklcevBhyUqnhrIALaBpKQQjc/gem+K9G78PSAwJkZDHZeLW7RWXL30Hfj+YgL4mNSnfOtB83rwThNAEwpf3VIZJxJFO/rljDUoTSYhigaiNuGxgD4Y6N603A8GKnamTDAQVeBmgFXOv4JwzHftG379F8Xn2ljpjVlNPnLKAssDJsgCLEbVaRMzMPHskF07ion79nArQCpsbf4Hvcmvm2QY0MyB72XLZ66KkLYupxOU9YtZHcnFDPuiJCNBo0yrE6ShqvX8Y+n2Z/adDyYeqmH+rkemHIG2rUSxocBLggIbOgj3mFnxQ0HtGHwUz/uGZ1KO+t3rpJq6F1wm1tTIcGlKDywqGS4r60Ukg9EWxOh71nTh4/AbT4WNIEgym76ufK7DM+4AbZroS5HVyPlYJMqmM3JQEKVrxDcAPwrLKRgmK+BaEuHks9qBRDoOBXCj6xDYrqpNzqW2OpwWuXf9dGeg/8fh3Y9FNitu3vyiiiQZkhT0M9WpIPP7YXxroxQNGiARCEs/q3qQcs8x2JQIo4sUD58tlroCxt36gL6LVxNhzUSzqSJLN4h1wJkdRNjdQcVuRyT+8V/Vo4kUyN7os82Z9dnaqZfRFopD7D+5L8h81lAWUBZQF9lvAAsO4XfbJwGacx8ryF5FoirdNRpEFOpF4WpKOUBstFn9YVtKO2zgxAVqnG8eMqBuZWQZxWvFa26idZBw2dBzC6B0oZN/EwqkxpYvK1Rks4ufG4tlgwOkD1KxczgM+lpJZW2qrke69hmCSfWqLS4dncMfiYo7RJKiL5/aeG5tKESnvDe2GmD0kI9/NLSDDHckTNIhRugDjCsKBpQhkq8FqHh1uDU5wreqGttMUnN3z3ZxObXuMLMBE0o2bX6ibVt516ZFvF9HoKUAZV8W9B18DlLyx8JJ455mnPotAfvDJMIqnm9ptJC0S8rlkD2+1ij7leOsss6FDb8e671jYOoNKXGL6+T0N9Z1uX0OS4r5kOw2EqKe4JemCal8CkjFci2pIbExN7fTNsaKdSlMrszMT5TF6bNSlKAsoCzi0AL9rul4Tp0611uJ1eJgj3Yx0+unU6yiYiLZFErZUFPPQ/z39iSOdyzgcXAVou+6CBmZEv99EZrRVQ6KJBdmNBftJQAVXEfAEAYvsXs9hGDedAWc+8zIcm5jMllQBL6tWbdnzULbSsj+hFdxsGHM7qecoFUtggZvDMzM+dLAkR7D0d9smJLq5V6lkCtcGyl305RSLSFxAqy8W79ysyw9tCRVp6kqZyOx5fQ/hj8r+d2P347Tta1d+GT0E07JClkrdEIXiOkREk/iO+ZFMACHH7JMQFP3AkV0y4Y4GmBJdLuqGxSW7aDuoDsWgk5tfQ1O6szXAALy8Wo3jndjpW5ZJNIikxhIHZVmozWOUIFAN+K9XUlM3BpMqlsHEm09WGm30chIVMTU9BZulgJwwYa/RV+mP7CapAysLKAt0bQGyJxYLhlhaGs+gppC/hW/9Gr6R4IJAktfna69H2WSNDgSnkcg735OuWtcGHNEOKkDbMjwX3Fz25ZYLbgnaZ7V6GFn+RTieVTiV17FA+hH4VGXQE45eGtHta31au5yvU3OqWim73G4KWVdlJcOg2jrgOrp2SywsQjeNVDtqDMUCBohbLDOAzNB4PSvF3MsyWN+vWdKNUZjN5wiBNbTXwT4drQj63fhzvR5C7TfhFrh37+tibu4x9JfNijfe/HV8Y12oHqHyD2baWiUI2ONnRnqFFSAsSvlr0Jds9B93A3MkSVNdzKJHogGXtIxGA7zPN4OK15MHrqtWBXMkyEtqVULowY7qbwSC2dQ3UEGLbEMrq7CNgSo0vy9l7BMI+hWD40ifEnVyZYHxskCDjr4AOvpvH6+Jbc0ml7sGxMKmZB0nX4LTYVlMqJVFFDpo0djoCdiczrub7VSAtmUtk71ogtpQexljSMnv8S3Iykch+wpoSb2ADFrQc5qTAY9WMsXU7F5dtG5uwFFtW8hekfAYFyiX6+hFmwbFPin3vYDK+PwQNkW5m9egxnAsQNbCUrECZ2tw7HODmLlWfBMZKwiej5j1LQm20WDoETybzioSg7h2dYzxs8D7t75UX5h/3JXN3RWasSyrqyVkfu0y2Q8bRCFbnM+Sqv7Sxe8A4uHoZSx0aKXRiSDD79TMB7EOBBAUrYuyec8RzDEHiHMk9gQQGlNYP8C8W3gHCTKvhPUGQwcJT/KZVxCoNoKtDJyrMHo02XxvIvFGWZVWY319XQZufgRpaigLKAsoC9ACZPI+e+47x9IYRHutrf6pbLXoZRRyGnz2xxDcHc+2HRWgNaP49EsS6kXthuZg30AofAFO47ykVfb6NDgDAUl64PUCOlj1I5t6dJCbXh7Y3fuYcCAM7a50Jrw+yAqIaTg6KbA7xkUuByZKZCwiUQWH6dfOTvaXdN1wtNjsX6tZqG4W8CcHp6uC52tpZFpphn5DhIKVkWfdGcAWoY3mD7JP73h+bJ08Jyd9G9LoX7322+JRMDXeuftnIJuJSGr7/cOCfEXQOyseeeTbjtRkjWDqKt4PP0g+fCIPh2B69iPynAyYkhuHwxzrtTp6w6BTCQbhaBTN7NAOKuTfBptqBMHe8wfmX63oQkMAt5vBLLmRQvA114Dgt+nr1DRN5ArodZtSPWhH+lCogysLTIgFyKq8uPRxMpiP5YwLhdtg613dI2jtdKJcF9LJzNgGn06vo9N2KkCDdSxzE9T6y9BbaDRis/JE1r1o4qk9zHLZ1NclqxbhYNS1IpPjOI8q4DGF7OtSQoD/rlUB1UTGgmJpzEyTqnTxtHKGh3UPU5tkOEQCwAU9I0Bk/QFk0MEWStFm4YoA/vjosKayfR4KnXs9mZEG6nzfmomRVDJbD0JLDeQ2iid86E/DeJwwm70nVlavQFPPDceCKIC9jwJ7F8umSzz1ge850glbYFI09LsSUkhNTCImbDuMpNxOz1gu+wZ6IEDk0UEPjdpnpgFSHAR7C4ufxN9FJGteB7T4Y3juDzpO7EurQpQ6Ht9JnhFOn8sVkFyb6ghHvnvvnsxG9wNZPlKjqoMrCygLDMUC2TSkbeY/KPXHxnWsrnwJ/bMxFBHa95y1m7uk2rdBtT833oyU/dj+xAdoDM5IszwFOnA+JDbERPOokMWnAWMBs+PuYVsZQBpvYoEGJTjYESdhACpTR0XCVa2iYgPWSfYomOgZCoZOS7IT0p/PzitY2TDupRR0xmilQ0eNumKhiCDtIipIw4Oe2uUM+nseoA+mNWxqWHbJZXK4bh9IbMqyijZOZCrDsIE6x44F3nvvPwiwOYJxFuyefg+ehb2iy1kkz1584b8+UpOxilXIvylmoRvZHIU8JUwWUcHaScw1YI53AXNs7wQxAWPb1TqTDlPTTx86b63wLgI+q6eq9vrGBmwG3cvg8aOcPtRwagNlAWUBaQG25kxNPY3vQG/QwWGYUYcQNf3p2JaMSrfnLJU0EQ5eBq8CuCGO6TixAZpdzgL+dwfOskDAheAMzoBpoDEbTYfxqRda3u4m1GaSspNa4YaoAE7Hal/ZgjB3DUAbbwDX/DR6O25IyCMd46nphBKwHoOXnPoetRocLFSR3O69jmk/09OLbwMQUHdFYs/sOUwNTI6Gdg1B+mjZE/OoDpTR9Ov1ncK1n25ZWejn+tW+k2OB16/8KipnSBzNXBRZsHtFYjususWcLvvOKGR9lMMuQ4YC8F9md5uD3/8sqP79gLyTuIODGn7Jja92ZHNEVVjCIaemn0XV/PD3LJ9+GdDH6AESJ1bRmOQhI5sPzfTsN9s/NF0XuXxOwRyP8uFQx1YWGGMLFPI6oNSX0MKyNMazBOFR5h0k4fI9JaJ4YSSPYm/v6TOfGuvr7GdyJzJAs0xq2KyCEnyHNUYroRHd9o11T1kvN5qOQQ79deHoRdA238YLgb65xJMUPZU9DYZ+D3o7EEXFwk+4HclEdvfh9XJOtU9/FmAVqZCHIwh9PX+gf1p+MjXKYA/QSiiToal2p2+ybG3Cy1zvWAHo72qc7d3QNtHAluqFpuBlqdunxsmzgG0b4v1bXwSs8KwoldBDa6bxTW5A/UzDQrUKYtUIlF54/geO1DhEVtjQIYsD3rh7FIsG4INTyNo2AjSOBsyxiqrXzjPLnkom8mroP9NKZUkfvbB4OMU1qf7zgKUnpmL4RlckooPvBoMzHo/fZmpZ8r+jkFFhb9z+QZgjv+OKpfdIHxF1cGWBsbNAqWDKZDzp58d9bG78BdAILlkg6HawLYKJKjLYUoc4MbUjX9LtscZ5+xMZoLGs6vfpMnLnoldExkG44nAMdxbdcb5p3c6tUjERiD3AbnAU0P/ggrPucgfrodBZV9lchT5XAfo8UWxjSWdgboDixd3OVW2/Y4EiNMLsMvpb0Jvm8exlF+3GTrznhnETBTSPyw+pCH9wp++wmHsJbJ4HWeS6Of6gtuWzl8uUpBTBpECIB3Xt6jh7LUBpkCtv/Cp+CGojkDdxQc5nCghQPCIYSKAadV4sLe6tBg/Shoa2jEBwHUHQToBGghBWeEPhc9unomC1Cf0etxvIiy2YI+mfKQjLuVcrBpyHp5FoccY0SWhlMf8W9qxD1sUnUQ3sf+Pf+5EbGTTIhyMR/NmpMDK5k88XhG7qcj9CHdkfp5Jug3w61LGUBcbPAiwy+ADBjifGS8qnnaVWlr+IRFK8628Tk1PUdJPkd94IknmX4R8dz4TuiQjQ7HIaLIx3JMEHeZprEG1GgVQublzQfKhSBILjXQ4e1OdA0jdHqYmGjKwnKmxWULZGYioBlrK8WDpzfDG9g7LjsI5j2zaqaXQMKXL9UM+nrULDyYQIbyT+7PYxTOOWCPittqxwPZ+sjx2pF0WGPkpZBENgUA0oEps+zDmxu2Yyt8Hi+FUswH4wOe4kJwhrYeaUcNhE7II4f/6bj+QaS4X3cW7Q20dCsmJXKpp4B0/DEYjj+VxH4iTDpaSOEAxCJkH8LAuYYwN2SdhNOPoYAqPe+j9KxZtwtEqOdAUzgE+GsI5B81JW1RDZYR7zMpgrFAuigL5W0zRkgMf+YwZskwTRP5Kbqw6qLHDMLMDkuqjHIMFxeI/rOFw6EQUb618DU62zxNXuOVMiytDrYuHUx8bhUo50Dsc+QCuD2MMyb0v9mmAwKCr4u2IjOItehljofVQTTiO72dtCeqR35ogOXipcg1RAFVUzAeiNhvXcLfsjvL5p/LsIKE4NFZUGaYjKuh7RTejhsFpJRxUMQQuqaV5v/wQ1hLha5k2wwiV6mM3R78JArVwO43qPZ1X76C042Wd45+pv4TkPSObDSHynQrT7qrKpvHj+uf9SVtUGPQzoYtrWmiTPoURGDr1nZL8lVNjtCSFQs9AHFwIME8GP7xyCoHUEZLb8ZjKhMn/q4z1PKZ99E4EhmII7MEPuPnhyAxqC2DaWiEk9w1bf7Xw+DxbIHKpqXvT09S4o3/NFnZAdmVBjEsHt8eAZcas19ITc91FepmWW4dMGQGjUmjthlHNrd27TzKDS/zbQBd0zTPId07WaOHXqm8bx0gY6p2MdoNVqNmAxr8qFNTb1LB7itMyGhsLnkW00twKTk6UDRm00E9TRbG53udDvA523srWBgK2CAK0sK4xu5IRn5mZUD8NAX7X+D0ZHkc6f2x3D/cPxcP94D10uT+Nv9Bc6Cd6qIAaxIHibmIKjCRjUOI4c4GzCPQtnJw/SkMt4Nun0tHbUx3H+ak7OLFCr0bmAHiD+BgYXz3AMQU9KrK69KU6ffl6sb1xBhWgvm27zyIZWFvNzTwsIWzs7WZdbacVbeM3y6FUOuij26vMH8U1EkOY5g77dDJ5LVNZQoZqa/TCe07LsRWMJK554HLBH9HVOda+RaRpwXHJXYYc6WNgSSCo6g+5kUlmxdLoz8mEDDI825qm0L7t8EBxsTni2jmCdf/ukRiqToFXpb9De7bTrHBxabaIs0NYC7HU1DbdYWGhqM9bxDJaQqBkdK7OT21Uq3gdT7z1AyLtv3ZABWgkB2mL7AK1UvCM0bRPtOi9IwqlJHccuQGNQ1mS/IzkG/x2fbmQW+LFswjuoaZaY+fABKv1JvZHdzJvX7vECjlPPSkpzUu7rpftSbsALh90fCMomdTXG0wKmyeQC3FkQEPBv9ueQnZMQJ3/wYtv+rTKy/LVaCc5DQWauWtH9j8sVJzfBLgp4G0kShMB1EYYc2un9GZd5qnn0bgEmifTSW+gHZhUfZBqomt5buSPlTpZOPS+TSBubV3DfA1vPOJ9zajgG8d12SWe4bEAP7cmj0UP7d3/wL8RHn7soGRpzkF5B71ldL91lEOaaXfgWkU19A4GUB4yLHzpghDJYIMvlTD0afeSAnh/761pV/bTSqshm30GFCwkYbMMqcsAfkudvh2ao4P3IZnMIVAmB7hzMLa+swLYuFSz0/sge2LMZmDEgm0pMiZmZvSydOlg1V9fWpDadGsoCg7QAAxWtaEsh6ubIpN8G0mYDiZ1ZVNSeH+TpBnqsYuGuKNv3e0oW8ZunlSoI0NrD28m7sL72FaAQEvh+fgRrBSDq3slL8B67AK1UeKtul0uImoMuVhjiUwcbyctWGgt9GQv9yeg72/9mFXJv4cFdgANwBxCyc1LXh45HtQrB5LoGAdU51acw0M/RcA5Gin5m933+vbp2dAi1AivJlJSIAuI6/hAnLj4oqMAxzuMdRlUF7FQebwJ/4vhutwUBAAAgAElEQVQTw/MJohv2lKoxsRbQi+8gg+pFxd4tkqmU2MisSOp4JhpMkGxcuPCt4hYYHf3+CDLCQfwdF+k0qO93wXJLeUPS7ofDg9dy/IMv/Y6IBvPiNHq6mATZzAXFM49BrgTBl6izj9mDJN8HZZ9cq1EDKmG/luad+++IX/zNHxenFy+Kv/lX/5ft3bjt2uqfAqYYlWy6HDJoRVWmCodk6fTBtYrBQQGyAxGQhMQBbzxsPHjwAIRDfgmDVKM/CxwWmO0++vu3bil25P7MrfbeZwF+GyTrcc2Nb2YC34wZ/JkWyeRLeL/Dkjij1x7YYRjbMJKiWHwX363uK2iGAcZ1y3NoD5pta+hz+zqgkB+VPcKEy0/PdI9qGIY92p3jWAVohdybWOxBSQyHlD1ngeCCpJdXo7UFWG2kE+zeKgGbxl3h9RQlc9nuaqOy32RYgCxzbs/SAaFrQ3sA4FUSmf7uG3LH5crpELE52C6jagJYRyB0Hte5MC7TU/Po0gLVqil7vOr1PCCOFXF35TYqRzsVIA0B+YXznwC8cAe2d+367wq3z9oOYHhKqQtm+cTjj/2lI+lF+y8+9xmRLSEgw4gFI+Jf/fzvio30mjg9Pw+mxhUQcZji5TffY7Wv/ugjj7mefuK5lpZIppfFL/2rnxDv3npF2DWwrYF1LBqaFv/47/07EY1MiZWVLyHI9EtYOVEeEumBP41AwBKzs9NIrOzNABsQtzeg2zmHRnunQdfN92/Kao4iCunygd3avJvArHmGO3fvolIQ7ppOnN+7XijIe7sytdckWkB+//D9tMuU4UBgNvUEEkbhsX+/K2CrTW6+JFkcnQ4LhH4kQ3G7Q/gePo9vZevE2O7j2bYO+5BwaQEJsK/IwHWShK2PTYDGYIOU8aCPxwMaQ5a9+8jc6YMy6duR0Y8Upexbag7CiUzjffRW0BkBjAiEKuFIWGLpWwmiTroNjuP82wVolUpR2CazuM4/huNoH1kxyKNKCEmMAMhDVAVtHO9S+zmRjMguU4NyU9LIe32s5rhBsGFKJ8OwDJEv5CRFPBNsp0+/IBZPPSliNrKtnmlhljVx4+YfSu0vr38HOUgYrAZJiksXPy3i8f51A3dfwTde+3PxT/+vfyhKli7ioShYEfMyQPzxH/lJ8cdf/gPB37tBvHHhzAVx7cY74g9/86t74IimpYl/8Rv/k3jtrT+RgRnhm9vfXMA1XRCl/+xn/o6Ynw2LSDgsq4mEb7oZpIFwxAsI5b21DVHHO/xt3/rpPcbVQRxkmtahvWd7HRZb3Lt/T0HuDnl1ZA8ZKrnNv0kuxv/2eoDKiccPQBk7HW55eQWMyWJb1qdTcMzEqKGbEt7KYJ16dmooCxxmAQbzOpgN5+c/BMjzVQQwz4IU6F3AHVNw52qAOz6L79ZBQrDk5isyoJueefKwUwz898sP/shRsojrfgm0+h5Q6sfjj6Iy2Ps7YRibSHRNTmJ3ogO0spWSYstqdGeBUuF1vLNoZg7MS5r9aPxFOAONYK1ibyJIW5XsZWno7ATR/xGNdc+0092M1NaDsADFrV3u08i6HtQ1KxVew0cY8EAs+pM4JIslsmfU8BMCmWXfkmRgVWOyLGCU3gWyoSYZEHcPQggtBBs67jFCN9lLSahOsFIQFdzzCrKmHEwkvX7lV6CNdnCR1lDNeuTCp3Dswer6fe6Hf0DcQYWPFS0OF1j66Ej7ARW2K4Q60gcCiQ3QCD/1oz8jbtz+M6HpeREKRsUX/uyXwcVfgXPRHo4r6fHJj99h+CDc/vnP/Zi4eP5RWUFmQEtHPz41JWKoznQzSqWS2ExuKud/l9Eot8NgtxmUsefPg2DM58OziEQCGTWZtGzCT7uxN/vQ1tbXG33Dkt1pZxDSSoFz/lyH6K6hG6ikRgDHKktt0t0BfTfnVNueLAs0yEJA82ZBGiS8CJ/tEbG58XXoRSIow6fF0Gz8/CFUcvdK9Sw/+GN8m4JiaVcf27Ast772VfieJDZrTQLV+N7XRTZdROD5Qfg1h8O4hzX3YZ1nYgM0rXgDD2MaC/Xx10IY9MNg6rfwUpbQ50FtnwRY0hosaBU7ixcZ7H7TqLRgHSE18zSanseZTGLQtpnk4xURoAkXII7oL9w/LMBXfb6SrIpO0mAvWj6H64LiFBknqeHHrLZlBqSgtRqTZwFTvy6iUU9bWF5yEwLM0Sfbsna+9vq/lH1ouysRBpxbEohEwqfFIw9/omejlMuWyOQyQjc0UdJB8R+KyL9/9Cd/WFjQz6TD4EU5BCD6A+eQDMG+QP38uarI5lZdJO2oIZkwiFGFNMx/8um/LD7zqf8MSbOQZHfsRwYlk81KnTRFBtVwApmMnJ2ZQbAUlLY9ykRWg9SpDljrivAFfbJazKpZNBqD+HpD93FzMyksPIvR+MlimR7Eu3ISjyH1UtGD7kMygb3aJnq8mMyaA8FQc7CPOwSirWaQZppp+HjvyGQPiUacQAYHadtU6jXM1+pIbtR4N7Pi7LnvGOSpJ+ZYExegFfPvSVpmLs6kN1ajewtUkJU2tRvyBY7En8NC38DylvKvS6r2WlWT/82EcRgUwWFAb9QYfwsUQfldF6gstQjQxl33rJV1SRBC6IYXpAbRXT0czBYWSRoCPSrSm7s91EtTvabj/4QKoRevoh/AjW9Ke0atJCjtI7Hntqv6hcLqHujia6igTaHC7wIUsDl0zYSupSl71i4/+l1dm8K2DVTvNsWP/tQ/FHfu35IfPz+eOymKDUeZ+mFlBGiEHXYadCjmElkkSeyOVbNuJ1ir1sWZhfPiZ37i57vdte32a2AXLKNSQxKekz4YoJ07e1ZWs4Y1br7/vjxVDIHZ4lZgtvvcd+7egzMdUn1ow7ohXZ5nNwyW34kqoHj8brBX9DBG1S5P5Whzfnty2SKqvCTQYsLdxru9t61hd5CWy16Dv5DBN46JrUtI3g6XNC+fv4lk63rHpDGZqjPpnDhzdi+825FBjsFGExOgUbeskEMA4UJJ1BdFZulotG+OwT11dAnF3EuyX8/nn8LH5Lzch/1nhv4e+jsexr+Xt47TcEpm0KTeT8bW0aTURn1ZoBGgLUqWw1pVP0AWogHaSsd2XLXPdl98KpmWfThN8d39hiEcjrpZHvTo5EAzHk18UOrBqTG+FmCfsG09QNCdkd8UQqcDfur47YX3bW4kcT8/tP3z69d/TwZrUr/PKkkZkFCETsje/ZgJLptu0O7/546NUCquivX111HRAOMiKOj//JU3xa/87h8dOLZz0iT0gUxtAP44+GfRNqvi3/zzL/T1HZZOHCrthTxYzeBQMjgjjO+kj1JRl/BG0uTHIXMwjEGESiJxsC+oeW5WRe7dv6/6BYdxM7o4RxUQ52w6K78RXH9YbaX2XSDol+9mDveVwRuJYYYdqLE628lP4zNeRD/X9MyzCHzewPsflsRb1WpE9q0Nc+jaGqRVbmKNb18l5nwpcaICtGHemS7PxYcun/nGidUt69JcjjbXS9fwYbFlhjgYekw2YHLQUcH/w5FKIXMM0hX8lz8AKmx8eKg/pOCOjsw7ko0YoJXL0JSqsbrkFR72aQV2WPAs8z6a3PM9aY8M+4LonDhlpsukciANeRzXrCq9w75PvZ6vlH9NavHt7+nhtz6VymDRbmiLUSLi6vXfxr9sMHfusBy2Oi+Ddq9rSly69OlDCWTKIBwhguDunT9Brw9o/BEosg/pras3xP/2i/+6ZxY0v88UU9ECoGude8p6sRv70P77v/73xYvPNERpexnFUhHwuU0gI1B1diiC3ct5JmmfppyBtaUv+eil8YFOE+poooLLZ1SN0VuA3xgTfbKnIXvRCQZLlEcymRQkl+G7xh7GcRjs55qefkr2naWSr0jiMMy1bhqgrV/48OA/Wh0uulwuIEhE0nhmb0JEB9yX7TdcCzjCkVNInByUyzpqe1rQk/P4IvB5R8fBMBEVtGoVEBOwDqoxWAvoxTfhmNAJQhUNtOXNUa0YwDDfwu9O4UWOIiv9nqxmMCs006I5f7CzUkfr1QJkO8qmWWGYhbO5jsN4RGzqgzv3FVU1S3/3WN1DLoQast/ewAUEdEoMttdnZ1j7SWe4cEVSyrOCMzW1t4LAb0wmUwBC4gU5pVTqBggW3kAA7sVC2bkqRTiMBkp6u2zi+KiExM+J00vPtgzWbt/6gkxGMUibmmkswGSDvPn+XfGPfu6Xew7QwoESzqsNFN7IudFu1XJd/ObP/Z7jxEWre0rCio3NDVxz+8rNsJ6FcTkPHcFMKivOnDmDim4jCTBO4y6gjiFAHQldU2N0FjANflsq4kwLTcJ2s7KwPq2DICYQDCHQGL0PSyi4xw2dW7Sy2PaKhNBKchwb1PVDFrZuaj/uF3HPZ0tAVzwqyU5GxdRMxuF89k25DiSmRyf4PZIAzS7n4fyrBWJ0n5qdM5fyFDAG3CjRcIiaQytcRfZgSj6gtoVm5sApBGrrcP59ks1q2KX7cbDVJMyBTGC2jYxd6GFAdooS7rjnvhbfQOUifCwqoXTmc5k8aM5jeCYvbvcsTcJ9OqlztAxCHDcRcFC+I4AAbW+PBGGKOYhPR2I7GdNM5q64v/wXEo7jdEjafs0SD1/45AHqfdPMiuXlr8nqHJ3x+BbEhs/TysqG+Hs/3Xufl99riUQsBxbKwYqo+91h8UN/9X8QH/3gR52aoO12t27fkkRQzUCkWqnJ/hk/IFoncTRJQsapcrb7Piio4/g8lexVnJ+d64rZmvvkSwVAVad7TvwM0gIk3fB6ETBuETXpYA51u+bxLX5skKdxdKzVlT/FtyiyJylSKujo43sEweMZR8c4zhsNNUDTtXtw8qHpgsU5MfMi/p2S0DoVrI32ESvmXhPh2JN4SfY27kvq39JVOFJnUZFZroM8BK0jHrm4K6jjaO9Zp7MTs+31XcCfg1Tkpn4TUFVbBtnHYbBqmM/pWGyeGVm27TjYcRjXYBkr+I6sILkTRNAUPeCsEGKoAdoiRHSb9KVY2hA3b/6RiE+DcvwQgo7d12AatoiGz4iHzh1k+V1BsIdOLHk89jE2YZbMJN9/sCb+5//zF3s2h8sF5rTE5kB70BhAfez5T4of/ht/v+d5NXekvlY21+if4f84+G/aggFqMDr6LH/fF9nFAXjN7D/ze/2Are3Awbs4xFA2TSZTUieQ1PuTOPidZj/RpCd2TRARWaikLS0tOfaBqFeYzkKyKBwYi+tnQGbh+0hoId/9UlEDBPMhECxdGPqjtQmx6mCotgfqriOx5vefAzHYuaHPZ9xOOPAArVR4D9WWWdmw7/dPb19vxS5CbA4aOKElsHidBWPWMh6SFfz7HG6Q0jMatwdj93zI7uhBA30Immi6YUjCEDXG2wJJSbTw4QNOMHt/iDsfNxhPr9Zs0vCGIh9Q4vS9GnFI+zE5Z5n3APUJQass0qjOo9LFwIjwITdYOanh5/UBgoPfEd64svY6+tH2aqZxumT39LWBfNEZLEMT6Kknv+fAlRFWc/fOH6NC59sO+PgMbW6kxR0EZ//3r/2WqG71PvRqllkEaOAx2cMy2euxmvtVrbr4jZ/7XQS4NohSAEkCqyNZLBv6XAFHsMdisQThWqMB4wNclH+YaGuSraRBzCM8CFjHpF9mt83o3B8FuZGk15+dFdPQkxv3cfceoI6R3rTYRn1tKTCzkgK+At1A9rJLKYNDIMujnnO78+eRAKUkQzfs1qsrq6KGfEgcunejHpIQp+rBt6Mu70Uxr+N7PHwWR9ohCyZJASbJULjxjTewDtRr0ZH0nI36vrQ6/8ADtELuHdx8ySBXh1jedtPhYewy42gcNaeGBRig1etgOQOTGiGOqmF5/J8M9maVimxQflJOlhp3lEi10Fs4N388erUaPXdZyULqD45v9nv8n5bhzLBsbcq1oQKIYwTyHaZRJg8nHDcEZf7ZbbmP5mw2N6+h/+wtya7o8yPhh28PRwG6eEwwRGKtIY/5TFE8/dT3Ivg4WCVOJa/DCUgj0ZREoqkBs9dKmvidL3xZ/P5XXhqIIeKRLBweyj8MDuZIgpB/8Ld+UszPnZLZZj77FWij0eFtMkzSJh6ckwEW6eL3k+yQcCICHcR2VQx+MyhtERqzKhoDeMssIygvNwJLXCf7ESV7HqQQ+rEzq7YFsFqeWlhAVXcv3HYgD8MAD8Kezbv37uL7vaNtNcDDH9mhpAi4XhYXLpxHQsYW6XRalLSSvG8M1BgkTMrgtbCN4KFz3VV3MiA+yhXze3TJRnHN/G6UCmW0OTwONsfrgI1HJKtjDAiqYHD4ifdS8b4wrbuAjEKcHUk3Q6+LhVNK27j5bAw8QOOBVY/ZKF69ozunDcIJ5GsBSV2WTGoRZMCbcCPn9NNHNz915NYWIJa7UkXGNXgBxAzUuGsQLZBqf9IGHbRCviBhjGRXl1l/F6sgEfQSQRdRhOFYPjFpl3Xi5su+SEN/XxK6eFEtc8K8mc8vg9jiKiiZU5LYg7p47aiZDcB3bFSb/P6wmJu7jIDm8e0KkWnmZfWMg85hAv1v/I4xQPvV3/pD8eVX3xzI/Qj6dRGPQjQ2MDhStKX5s+Lzf+0fiNNnDqJNmPxsQshYkWQ/Gf+7AV30yGv1oVJGgpC5hUZ1st1gT6cNbUHCscZhEH5FTfBz585KVjcGkWU4+SYYFwnV4jcgimpoP4gArmF5BP0BfwCkMuOd6JlEqGM+VxBTiSlUKfcGAIVCQVLSm6Yh9bomgQSF78dUPIFKWHfBPKve6xsbSCpFRnqdOSSvZmZfwBziYmX5TyRhGJkpa7U4qlZPD/2Vb4hlX0XSPySyIIc6c+bbhz6HcT7hkQRo43zBam7dW6BiZ9Bwf1PuyIWQ8NUEnPxGNgb9PwjYgoA/qjF+FiBRAh2zOCjNmcX0eBHKIIs+SYOZtWLRBrznCcm6R4+Nfawkr6nXS/jvGIJQ0h4rKupJuq/dzJX3/Z2r/xZBnRsVoPa6XXS2a2BzJBX27Mzj+POoWF1/G9DATYqa1xmaIGBxMdFkgtEshHehDsf/t7/wFfH7X/6LbqbUdlsv5Eum45mBE4X8r3/358UiAginvXjsr9oO3CQk1C+/1Z2GZNFEtn8cetHYSxsJhUD/vdByypwr9RKLqMaQgKHdYNWG3xAy8BEW284GdL4X5ucl/Hacx9179wEJC0iJHPZE7SZ84bwZyNag1eUdA307ziObyYlHLz3a1qSc7/u33kewMN5aq3yOSnlNnD//UE+Px8oyZIuw/rJaNIrBpIaoTSNB+wF5+lzuOv6fCBS/IHHI2XPfMfRpVaBvvLnxdYkCWFz6ONbwk0lU1M7wKkAb+iM5WSe0zBU4NGF88JHJrAMmVwc9KwStOZj10jW02UOANjEd7iuLOVlWUbMdpgWSG6ktIeodyJip38DCUkXiAD01SgNtmLdj6OfS9LR4993fk6LKu/tW6KAyuGo6pPU6NQDrMiiZnj6PqlEE7I+vSQfEQJLi7NmzB/rWDARpdNy/+LVXxe986Wt9XxvnE/YHARlaA2TICykBU/aK8U+/4wf/yo/UP/TcRwlR7P9gHSZTLJRkVSM4Ilpw3s9sOierLnNzneF8dOxWVzdEBZXVJhsnGTzpTLNfj3+zzy6IpkDCOzWQpJQBC93dC8RjsPLK3M9ZUO2P++Bzf+fuHXldD1+4AGmI92XSjdfNZ5/X490STh5U4lTqfwHFQLkdH6DGhJYSTnvY0ECQ4QVyg6QancYGqkuWbY0seDnsOvh7VgLDoMtnz2Ivg3B8sjkyEB3FIDTT7V4AW+NlefpslgEa+7+CQKfoIOW4jL66U0OdmqFvoIr6Hmz6nKzqqbHXAipAU09ERwsY2nuSrp0VCzdYHr1eamyB3IWZWDQ1mSbhRGx+nTzYnLr142+BXBb9Rr6H4BDsLGp2OYWJr2ExCUpYRDT+4vhfiJphTxZIomdsbf1NBOghyTJIJ7RaqcuKSCQyi3io5gr4KbOQwHeIwteEEEXRgxUVb7wJwWnQ3rOSIGFsgPecRe+Iz7dX5yqFYOCf/MwvijSgjr0MHhtRogjAKX784Uvib/7l/0p884svADL5x+LrV74sXr/+kqii6mvarPb2Pv7Rf/cz4qGHzjtmj+v9TEKQZMgTADwSgSWDXv6pIYI5Kha+Zo86/y6iRyaEnsNTi60rZ62u68HyCshd+HzYssJIuCIDslgMQf0+XbN0OiMKxYL8uawwkr0Sjve5s+MfnDWvnWRdHl4neg05VleZEAjKQC249bN79++jJQHMgX2QvhAyqwFm6vF4xeKpU0AyFCUig/peRMpST69TRZckLA+dO+9oDjdu3kDwMiOfuXEbJKkhOQj76HodfLbvP3ggE02jYMFusDWexzvRuIZs5ioSRznZA2iht862fOhv3NFN7fU6ne63tvoV+I2X8J4qksB2NlMBmtOn6QRvVzYfwP/ISKFFOkZli5k6ZNPQ39BQe68f2ttwgs13oi+dDjVhOFuM3nv6X7Z7YdhOtovyWxoMP6ugslEBo1MQmii7h6Fdw7Poks+eZYLFLtwePnOijT/hF3/nzpcBX1uTPVR8Fvi9icWWRCJxTsSiSwi0OpMLvHPt36OfKrtNLkK4FSHZi4tLCDR80jlvOko/8EM/LtxdCgEzMIugWsag4Hu/6zPib3z2+8WFs63JAz7yVx5FsAhKFDcrDyD5qKF/qovx/BMfFX/te38QYrLDIfjhe5vNZBuvIin52c/GgIYBkM81cKbHYr6EABACCzH0oiBgXlo8jYx+d1DsXC4n4Yn7yVFamZmMlpYFiCsglGTj69SX18VtGrtNb92+LXstu2VM5LeVDj3fmYX5BdyLg+yDJPvIF9CT1Ub0nE6/BSKgC+edBTWZDIg08g10TqdBEpzDoLqd9pfyQVL7CyyoIClxAhkmkYwf7+3CqfnDptfx98srKzJh1M/8e50A2RpZJQttVcky6XfwTue3SVoIc1w6/UlJBneUoyFQ/RXYYAlIB9U33snWKkA7yifxGB27Yqfwsb0nm0qbi1k+V0L20Y1F0QOICOhRUWWjxtEoPj7HyNTH5lIaGmUGYGWATWBR5P8YzNdqoFRHcz//LX/GCsTW7wRqDfLnyNZ7QLvuB0Pj/lEqQCpgJi71i2pVOtpFLDqXUGmbObaO1rF5KBxeyNram2iqfxvMeme2ArJFWRVzOioVS7z+xm+AOGaHTp/7MhPOvkw+X8zUs6IWRsXtlTeui3/6z3+p6+fHh0zCH//Cr4uHz3buS/nV3/v/xG/8wS+K7/74Z+EwL4r/91//lLBrzip2rF7948//LIgyHhpJ5n23zRvssJokInGjn2YQ4taE7BVJ0oHKjwEoHXtMyZLX1Kdzes/VdgctwECLQdrcgnNYHmGJTKrNQZB5erozHO/e/XsyUeZFVZoVSQbxhD7y36w4TUG+YD85SKf7pGmNoFBWpbcLaUwQcK/G3wyuy4BDxrqkrJeBGWB+hLPGQfTBZ1g3dBm8MlBjpbFVsEZYrA24bLfMja2uM5sFzBHV21FIFRGNMj39HK6zISmRTkE+yWdKJk2OUhGwZlTYorHuGCp7ee8sMwObDyfZ1Mv8xmUfFaCNy52YgHnUqibgDm/JjFkzS0kIQw2t925khmtVAw6EHzpbCVTZyvIDqxbZCbixRzBFGZxlNRGJP3/g6HrpXSyOeSzmhKOdwiJBNj1nJDOUeygVroh5OByEYQWR/SbUxzTdgN0+Lp07ktioMdkWMM0iHIf2sOka4GzLK1dkQBUJzyJJNLcdwGl6Rrz19r8VMVBIt6qMyN41konQEUQ+4OL5R+E06fWf+n9+Qbx/f7krfBWPEwa08d3/8OWOBif8zoMKIEcRTugbV18RP/K/fw7VqMP10p67/BHxue//22juH58eDfZ2Efpmo5/L4wVL5JYEQi9PHZ1mD9hZFxcXRSadx3pSAaPceBNG9HKdo9qHAcbGJhgEUZHkd5k9lxyE2u1+PxiUMThLQG5gYcFZLxLhoXkwMTJw5zNRwX9XqxUZtPkBM3VaPevWNqkUqnegrZ9uU73bfTwmOAjLNHRTxGNx+ZztHvwdK4GlUkmyHDeCtYCEzLKy60WweWaAvYmEOTIoJBzVSR9ft7Zpt30mBRKcU9+0LT+SSr6K5Gl5G7bM+6eXqoAWf/OgTqmO06cFVIDWpwFP4u46grRQxCeFq5uOuAvVDrcnJqr2OqojZHoE9TM+1iHgm6l5pMbJsUCr4Gy/HINdziCIX4aTLOGPda93Cs/U5UOd40qlgGzmbTxTQSluzOeLFNk8iM8/A8cApAyozgVRUVPjeFvg1dd/FeG4BecexEU2NdXqgD7OwxmDDlncWcBv6lXx0NJD4pU33xM/+0v/UqC9resqGolBPvyBZ8S/+T9+3rHB37j+nvj8T/20uLV8AxAjCwkvE39IaMEeKlaPfbgaOLqY0D/7sV+Awzw38upZq4trvOt5wDdFW+Hww4xCSOMp9DdFkGxR42gsQC25tbVGnxphnQzGbEDNotASZNsCq6IkUmHw0o9kQXP2krgHgREDnqMaDKhW11ZBUMY+ONeBeXMODP4l0yUqZnzGOo1cLo8gTgNZCaQcEHCymjaDCuJR6OOtr2+gWkx0CVhFIdI8DMZNioWfPfed2yZIJV9BYqWypz8wmy6I+fmPYD5H8y4WC/eEpq/gOfumo3osjtVxVYB2rG7n8C7G1G8iCwSYAT7wOjJTZQtZp9DDqG68hQ9lFL0KGUwGTeXIRIV7oS2WfUljMrqcSDFfrGNBdJ1aWnCEb291lZOqL9cqOLPLSTgBG3he4sjW7YWC1WpsTl7F87OBG44eo0TnJuUyNPlcYhO6KQ24G+3ExZQ6aex5YJWhYlfB1mbVI7Hn6Gx3effG5JlT0zjUAiurgEFuXtnW7KJDVsW976aaI58fwJdqVRccOV1sIgX8hfoAACAASURBVFi4euOeuH77nkgCEuR0kLnxv/lPv1f8j3/9Bw/d5Wd/5TfEz/zyr4kSntmthxhJLfTyAnZZBxrBhx6VBbAXlvQH4uMfAunID3wOzftzhx53VBskIYDtBaFIL8QHsgIDop+LF/f2mY7qWk7Kefnc3759BzBVMDEiKXH69GkZoE3a4HqzsrKKSm5ZVu0YVEkhcx9kNPA+MzBrJ9Ow+1ppj+RmCtDDBvyPg8/mIILVTjZNJpMIWHTZZ8vWkKNCHFWBFsjje3b6zKe2p5PcfFkyIZNh1tAaFVCen6iWxBbT46Cfh3zuRj0YWiDMUq3LDoyrAjQHRlKbtLYAKfgpXh0BUxazcG7POUDXCvgwrknH+ST7xmxkZlZvanrng+/0OSI8lJS+bjBnMQNJ1jkyLTlpZnZ6jqPYrtFzBlhj7HlZGbPL61J/ikF6KBKUjnC57N2CIh6cgWks4zrPtp2ajaCfz1s8EThABEBoDunUm04iG56DkQ/IPjY1jocF0pk7eH6Q6QdjYzAI4gPgA1+78usiPj24Cj3JMcqAgDHz/tVXr4ovv/yWY+OF4RT+xA99Xnz2P/5ukUOfjAF9Lh9+FkGGnO8A39/P/p2/K95476bIU2S5zZD9N1t/fvmffR7By+h7zzo6mYAaByL+nr73kt4eMNMzLQS4HRtebdi1BfL5Ar7HFtgYbVSJZiT8cdKHJI3CNUm4JaC37KFzOkgaogMKOioYcQaEPKwIEgXAFpJB+05k49RLlT3wxeTmS0iq10QBCJSZ2WcRmCVELnsVz0Qe7+NOIOfUhmq7wVtABWiDt+mJOiKJQcrmPTjjaRmURRMvIEBbRkYYjFrH4KPf682UWj4QPqWjxSycH1AGwkucNNU3ejtCqAScRqCjy6C3VsvjI5rodTpHvl8zOPOjydguI0AH1JBiqiE4p3v7HCz0OZgiHHvGca9YpaJBVPg6Mn1uEEZED4WD0OkzTcJs4RRDGsIf6KzBc+TGUSfo2wKslm2mrqIvBFWnmlv2uZBJ1utl8A9mxAFDqTLJnPi5X/v3IiXhs85GJBAS3/dd/5H4b7/n+8Sr735DvHHzFXFh8aK4fO4JcW7hYfG3/slPi9eu3xRlZOZbDUIlpRgX+rHIhvCx5y6LH/vb34/qmfNmejqnR5WFbzlnfN9SqDz0KmxNcejZmVnAyJRMi7OnrL+t+J2mcDSrNVyPSJtvl6tYq6Po4zy5ySwKnlNA+ighmU7u3DLkIjxIyA7ad2rQ6HvxLfnQ9jQ2N76BbwXEzi2IRC9+y66fv4R19jISnqPRa3Nip5OyjQrQTsqdPqLrtK0MMk+38WGLoLm7jGAkiBf7HKCOb4vZefWCy8ZpCqciK89/M3CTEAw2IyOrHkBlrLko8PdkUqrV0EAcfRI+2i5hZuM2tH0MGfCM2+Cin8uWJH2421WRwpesIO4edBxZQeNCQR80FH0C2zvL2tp2HjTrSRmoTs0gQINAa6fBwJg2p5MbiT6NIM1ZP9K42VXNp2GBW7e/DN2qZeEP/f/svWmMJGl6HvblfR919909Z8+9O9fOHlyK3KV4yBRhUaQEkjJg0LBhy7Zs+I8FwYQBW7D/WDYM27AgiT9ESrJgEYIk2zJvynvvzGzPzM5Mz0zP9DF91pF3HJkRGZnp5/mioiozK4/IzMiqrKr4lsXunorzjet73vd5n+egMS6FPkgP8nKQLvvWtevi9/7we643m4jExDOPr4g3Xn9KnFk6L7YqDw+s+847JfGD9+7DD6259zsmtSL06UI/0Ln1nHjpuYvig0/uA4yq4rf+898QL79A89iDz1P3xvlOYVKCIgj0hLMg1pRExXpenmX9+y5icjsNQOO5KzVNmv+uLTCF0/VNsOALSnAGCm8ONHCHumebgqOHEGwPKfAFdVyvqzcLHhbJ/qHQSR69bEc9SvDo00jNHCIIRNolq2EUxmL/mttR1xq4vufRGnBlb5Wtre/hPuC2VnDdn3e7KX+5Q4yAD9AOMdgncVftloES+Tuy2ZgfAKsJE1n8P+g6oj8tEaBRpj/2I8BJCV+w9BMy8WFgzNgDwElmMBiVJrzR+DpATi/Vr92GahrUC5lZ4wd0UYCaDc4U2S9IRa3+ybINlqD0RpPzyCqyg0tT0Q4N/TNUFE05WeVgHPmx4g//zmywMxqNBuhliBFAIHslo7ELOK7FA7b+c+EuAh9/8gcAaA8B0MKyP2veo4IJ6//w9/65UA13XmUJ9O587ZUviMevJFDJG350Zr0tfvv/eFfULVbKOiKBJEYIz/IrL5wXP/mVq2J1dd9GQPoHNtpiCapzF849DiU527Mpjvepo6DLiSVlyaU3pWmIx9aeFtlkXlS0qqjUt4UBq4El2KLMkxpdgUAI+3/iqJZPOwjSaIJ26dL85b2nPcaTsJ4K2i3FQpaWD9LuNZi0k+ZHQ+psLrsnvX4SznvcObCiyE5lVtA4bH9N0D/x08ZzepiS+BQ0ebS1ieS2XTV3ErxyroB3gu02YAuiDANx/ecr1Rm1NkRSeoU5tja/i201pTeabxY97i45mt/7AO1o4n6i9qqpN1Aqp+lnXE6YKyWYjgJQLK9yMj4/FaeTEsR6vS4NdOPJK1J+Pp2lXPzB0QLd0TILWEaVzb1HrY5pC4LUMCmNIPs4mKJUQ68DGV1tUNIIpEg5jCXgWTYEMJHOyGps9zDrD1AV2JKTcwJYW8aZxsWo2KE6ZjUVsQYD0Qo+tOlMWpSpKof/cV8tbC+Tf+Ok3Cqn9jwUZVvcuv0tgAFNROJ2BXoeowFj3e+9dV38iz/8ll3B7vJi6lYt6q4ytPEcPP/kefFTXx9uukoQtZRehQiJLn7n934gzqxlxS9846vi0rk4zoc2JYOqgAGRjeflpJnVDYo4xJA153ExEcKJJJ4GZHfsSSXFNn7uS78kw8Jnbbu0Ke6X74jlCSiSk8SU9MQ6kiGJNIDmjO95ToaVmio21tfnopo3yXmd1GXL5QrYC20IQAyvFCk1UB4htBOH0mN2V4jppMbDOS+CVoJXPkMSoOH7wv5vPuNMhtDQ/LAM4rn/W7dvy/cb7UBYKSNjJAbLAn7vqcB59+49PHPsa+1lqQy7TsMMqDcffQfvtxYSQ1+WVHF/LF4EfIC2eNfk2B0Rq2hK9V1JaaTAhVIjFY/qjcdPFeqwg0+zZcuKAJQ9jw9ECxO10K5HE1WVQB1KnDtwSFazAlDy+VBQdBjn4ICzGCaN6WxSlAol2eCcgmInBU0GDX4A6ZtHbzT65vUPCoqYxiNs7wt7v6KhcBPKjR2YW0srhyDFUvAD8MVBoZqWBQVIOXvGdBUfNW6b80X2+5Hakcq+chgh8fdxCBGoVO6JW3e+i140AIMphSmGHSZlwdUKqgzo1Xjz3Q/EZqHYIQBpWp2AQeGQuiaYTLF2fZ7oYcRJHMHQOgDXL/9b+/0d3fugqmgCXn/0l0qmY9gOKsGJKJItlghHh5fc8vB3y6A3i3ThHtqZ4+veh+lIHwaME288u99P8uPb1yDgETlAOZ71UpWLZUBD6+CxzbBhxpEJH5oj53NHTzeb4VQWctUi3tGc+DOJNW6UcH2pvpw+RRY5fP5p10GRoAji5HzHioUKvkt1WXk8DDl8ioUwocNKZn/ig99d+qi5NR5XqjqA3ZNgnhzsw9589G3QJJkcWsIz51Mcxz0TR/F7H6AdRdRP4D415QYyOg1UN2zvkbWNlRN4lt6eUqWk4IW/jsqZTe0hGKmjn68FBUSrWRO55dcHAhkqJNa1D4+sx0/SGpE9lxk9UA5ZuWrh4xbFZJPeZOTGD+LzU+Y3GL6A3w++Nxr67U48+dhE8ruS6oiqY137VIJbgjG1+rY8lhCyn6YBqiPUHP1xsiKwvXMDE5UfIpPsHeWRYP7s+nlx8UIv1U5T6xC2UcXNu5+KT+98jKw2QBnAkaQqIyHQxj+SyahIICEwaDSNlji7ehkUTfb5uKv8RcNxkUsvodoxmTl1HQI8F9ceE4+ffUoeyk5lSzyo3HVNhxp3lzDJIpMxsAWgaA+VU70exUJZnIMfV7LPF400L1bRT1uP1KTxpacZad7sK2NllhUY/kmVQnpuDUug9e+nhH61Nfjv+fEWYhtKpS1895Ygwz+uB3rS6zXJ8tvb20gYWbCjGQ+yyQZotRJiZeWLA3fx6OG3AALx/UZS5MzZn5Q95F6OauVTvL/s95A/pouAD9Cmi5u/Vl8EWhYNIT/Gy5/VC/uj4I/BEXCatanWlsk+DZC2jF6pu2jyfyBBDwQ1OqAFBrL5V3qEQrq3plR+iCza4X88KWNcgwVAHtlEpxfm0QObM89JACdRSlWV/WjdQiEEUhVQsCLxJzDBTYLS+Q6UHJ8fKhSiKR/gHsqDDjlcdt+Jh115e4DK28vyPykVGHACBDZBB41G10Qs+Zh/K57ACNx/cE0qO8bQmzbrYOXV0E2IfHxl4KZ4/3Li+923vi3u3L+FZaDOCrBFqqGFe57PbRw9Yt0jk8pJkLWcXRP3H95F8iDuerKbT65Kivg0/WOG1hSvX/2aiMObjeNHn/0AyZ4uYQgk0TRM1h0vQTexYx8LASyrCyZ66AyTokBB+Zx7PQgkrGZbXN7tSWPsa+hTa7dhSG6CUg36WQQJGPaj+t+Zg9EnmGB8AugEb5EGS9No2jZgMHHmlo7K/sIoqHXZ3OlW2GRSgsygGuif3T5pXt/3brZ39+5dfDeTY5VabRXpGuTyvzl0s48e/huRzdtG5e12Riwvv+TmEMYuAyZN58G9Pwbo+1ogHHYnBDZ2o6d0AR+gndIL7/Vp17XbePHXpHyvP0ZHgMIZBDekgeowiKShJkU/KLTiDAfEJVI0cKUsd29hyUBfVjoTl+tNM4mb5hpRKY7N5CtrK3sTTVbP+O3vzugVtosy898vZML+xHKxBkC6hGxkCRNciIaEnY8/ffMi+F0OlYkyZPVvuO4dY79jN2WSfWch9LE19FuYQKcAFDemOV1/nWMQgbev/SNQWcXMMvsa1FPPn7nQUz0rlHbE6vKa2N7ekhPVR9sPxfd+9B2I1QCYoTrhjA6qxwaz1fjz5edeFRurqP7E04BwbYA223y2Ui6Lzzc/k1WNcSMK+u5yfnVPtGDc8v2/L4GS9TOv/gWhN0DJNHSIhpSE0anjGc0AmMHvCdVAPh+iY0gQOGqwN0zXDTzjpHNmhaLdRR9MVFbJ3U70Jz1+0qBzubxYg1k3j5fVy1jiMTzH63JTrZYm+06bxn1UeNxbEPQfh60iqUrQyR7akwD2qGpaKBQ96Zni+5oCLuy/Ok1VNH7nKJjCloNdXLt36+TxXfNaNdbt88Hk6MNHj/YEREatR3bO8srL0tts2Hj44E/le5PXlvON9fWv4BnwZv7WRAInEh1f5XN77qd1OR+gndYr7/F5l0s/hMR6x5MPg8eHtvCbG2Xqzay9lHkcMCirLekrUrafCnf4ExQggj+vP6hsoialq18BrLt65hwiP+pUxRpEc+SEyzQisl+tBfn8MI6Vp2fBWJSVLla81Oo1nFMak+Aw6J8EqP7wIzA4AhQPuXHzD3GfuKMODtoKs+MNgBCKb5zbuAij9bj4/77/ZwAHqnjlpS9BNORbMgmSiEOpVtB7bfC+rpx5Srz4zBeRpEr2UPE40WX/z/sfXQPIQD9YHy0wHQdwasCkFhoFsUgS4C4pgdO0z3AJJu0/8dI3xI2H1yWIInU6KEUHaElAg+8EhA8eSqomgRYnnASRDuCqQEyCFUUmhZhAicUv4DnNyl67B/f/yHX/y7T3LKt1rMIv59cBaLF/gLNBgyyCWSh4sicWdEp7Eo4+wg33xsbTntu812MfIoWZvFAelGq4eC4Y49MweH9TSIVgJQFVYIpwMKHC55C94gHMb45SmGtzcwuV0DaYIr0iWv3XhpTsSPgMKp9Pjrxs9+//MdRho3j286LVqWCdsyI/AyVRVe4iqXTpNNwqh3aOPkA7tFCf7B2VC9+DQAQmF6fYnHoeV5gfDU3VbZBm/9/e3znhCkU2kKVfxwTzNpgsDcAiUFo6kONFPxaVuNJQe5p1VCtVOUGlYEH3YB8agVY/VYpAjmpg61BW7B/MArJPTUoGo2JG6g1FPwjEqMpIuqJRZzU2jXNg5j6Be2q4Ot6s5+avf/wj8Obb/1DEU6GpKzqsOki7C4xbd+6gSoT7HXkDAjENgkdMeFDin6BllCH2q899VTx++YkeqiO3XYS3UQ4VGiZbPrt1Q2i6BpBm0yPPrpyHeAiqQKi+NSCV3+ogUQGq5CxVcVagLp15TISgDsltMZHDvuBk+hkJtDgsJEda8Etrw/ibPZzBoLnX71aldD7sUjK5lw54CBaL7yAu9bl6rPFYw6E1AF0Awz5F1+67Vam8CfCwX813cycTlDFJRFTmvLf433j9D9Pg282xTrMM6aEqWQ6oes06pIUDBG5WUck86YPy9qQwhsNBKc6xiONz0BsJzpzWgkHHKCX11ZbYOPO1sadw/94fIuH6gpTY39r8Pv7+Ip6ByatemvYQdMoP8L1/Y2TFbuwB+QsciIAP0PybYuYI8CNPL7RV35h65lj2b4CUwFB4ZXeiZNOjqGhoNLYxSTqD7PJZSe8zjS1wybflhCsYjIFe+AT+20N8cPSpqVLcF40zKe07yHdtUPXMOX5OEjlJcFSvbLoMFStbyEyG5eSI3HeCNYI2Uq4omEKA1m4p2Ayy+qAmhlFRGybJ73mw/Q0eywjcuv0dUa59Jj3CZhm379wWO6UtPFP7zfIEZUySjFJv4+8JxH7ilW+Ii+cv7YEXUh8LMHHOLe8nNvgcFFDh+vz+Z/BBS4qrTzwD4QGbZkhqFSvVLZi99zGaJzotJk5WltZkFY7PmKpamNgN7i/h82aZ9yWAdAaTJ9VqHf0pveqnpdKP5bOZRi/dvIamokIZygMsjk/KqNW38I5x16fHpBErCyZU+mjBkcunTwQg678O7BvjPeaF6TKTbB30sXlRjZvX/TLrdmVvNGJGgD6PfspZj89ZX9d1sb2zjWd6NPC2JfX/3EBxse5jke8szBVCsKmZdjQaRSRZQ2Jn+y0pMuJL9U8byeHr+QDN+5ieui2yH6CufYKJxmJmno7rBdGR+baarCDtKyE1zR2AmHvI8qUguqGAooQK2q4K5KDz1JR30c+RnFgemB95qrV1i4HYiokQ18bHjNUAVhOGCQ2w6sdt8ONOyqNhoDIAqpJRvyWpmARgpDVmkBFk5lrSzCRYA20TPWqJ1NPH9bL5x32IEbBgxvzWj35XKnimoUg2y7h56zMAvSJ6zA5aQAzarqQmQ7hCVauQhT8jXrz6vNhY2e93JDUqCbpkcNe3rH8bfD5MCJNQ7McZBBGlEo4hMT1ls2m0JUWLlhfch65Dsjv/6oFTYJJH9mmCSpwHiHSqdqwo8d3CCjfpkUyeKOoOqn6geXaB11liPfhdRQXYDfhvPTFw0+w1bWgfS6Nem07ASfX+cQ9aSfbN4j0qh2Qg8P91bMl0l4qaXp/nPLfHhACpeaTZzjpYSaUf2CBj61m3vQjr0/+MdNBFrZptPtqUYeK1pKhPBxRLx0x7UPykpD561pOp82PD2zSroBFfF/mV18aCuUEbe/Tw22DnXEISNYf77aDx+dgD8BdwFQEfoLkKk7/QqAiYRgGZ2nvISo7mRvtRdB8BTv4otoEqUieMRt9YbDVAVUKzQcnsfRoCufHtDuXun5A9NC1LRyb+Y2S57ew3aUwN/brMNLsZnNAxi0/Kh23UC0lxKoHhePjDIaWbQfvKQup3WJ8MgRzFUEIh0KwSF3Eetp9bE9Qqy9yUFCtSNbL5jAR8RgP+MwBpnBSGwstyHX/4ERgXAU0viQ8+/BfwJmvi/ZNxJcIxaJu8t2/evC3KBCITADRdMcS//+/8L3KTteoneP52cAxZaSZPhTQ+R6TsEVNQfZBJjRBoVOHdvxOg5Zf2/ZWcqltNV9HvMn12OwBRD/a0EWwFAgkkzw4CNAIe0qF19RMkSiD8wX7Q3cGqtg7J/jYqKA38PRID6EMlfV5DrTVQeTwnMpnB/WZtXF9dZbIJlT7E0jaiDw6ltRqNRkdRdEk5iLOfCFRPSvTvbBckhY0T8wz8wGatus4rHuO2SyobLW3aeF/zT0qvS1GLVmes8Mu4bTu/J7itI2nGe5YxZCKNMTxOQxq4Q3WYCqvst3SEYNhrxuryUasyDosl1RojsZhMkPA4ObIQKKFy6qBBsNlCMndl1VYyHjc05RbeCyVJf84tvzySSty9LVbNCjs/Agg8B9XHF8btxv/9jBHwAdqMAfRXF5iEPERWctOVAaYfL3cRYIXKoJgGlNbyy68CvBCcwZy6iy7lbGlnq4BM2FckWOLE0KjfkI3v8eTTAEJFaXidySTG9o2Q2kSDUk4gOZkkEOMkiH+Gdv/uVrhATkyRuU+ln8P2Epg8GFBde4jz2JF0yQhETQx8eExM/mg6HY6sSrsB0jP94UfAbQQqlfvi01t/girz7B4+N2/eEqUaK0XuKmg8RkNviV/9pd8S6RSUSeFPWCq8Dar3V1BVu43fFqWqbRFVjXxuSYIlmlyT5tvCn/yJQR0ynU73iA9oAEZKDUIdHUy4KecfsQ2xpxnVsop+lC9jgjo8y63WPgD46kh/LDtBg+q3hX9DtCcSXZYT/52dNzGJa+E4vQVp0r4A4CyRvCQz8sMGfQ6jUQMVgoSrWBS2Sx0qywJY7AXOqZg4vbGy2oSJe/oY9k0XodRIYMaaoHxPo4LMiiCvodfqmlS65LfBkaoiUCPgoY3KLL2S09zPk65DcR4+Z/L54QnsVl+pwprLe28RMenxDVqeRtT0F+W96YxRQmJSUh+tEOcvDJfU799PtQSbm3RAgu5SoQZhpKu4nqOTuKXi+/imb6Lv8zUkjN0lfL2Ix2nehg/QTvPV9+jcdUxGwmFfYt+jcMrN1CroRaEZGrLx6exVUStfQwbtoO8PJx1GI4IX7DNyPUrMG41PoMaURR+JghcpBA7wEh7VQ8P1VHyESaOgn9m0gx8KZuT4E4kuYYJ3SQKuZnML4PIBJqtxaT6rqaQytmTPWQR0xgAVGfzhR2CKCNCw+t6DH+Jemz2zf+/+XfFg8z7otTZVkpMiy6Ty4XAZfwtG6N/8+r8nzp+92nP0BGuFnR8ArC3LyjArxGdgvtw/6ugtoaR3v6gD5e3pKchKVt2AUAmk/Scd3IboZAHQXh+5qgVbC7X2EarW6AvF/uLJK5isHRT4qVU/E3r9vqRXezUx5ztDqVliY2O4/5xpbKJSVAaw1SSYotnyuFHYKXVsGmN4D6BR7IhWCMv4784owyaEk3dWX4/bYBWIFTRWYA9rwKMT7Qx1GUcO3gcxVHoIKBbNpsBWtKz2UDT5TFCZcZEFYWyvM1L/3X0XK2VFLC19cSKqYXH7O6i05veeY24jFr8MgG+/o1i5Y3Wdwl2kkddqn3UMoxw4e/YnDutW8/eDCPgAzb8NZo6AWruODCzEH/qMWmfe8CneACeHOvq42mINH78LolL8Qc8L1QkNM+SRGCdUNrByAJpb6gYnSLWKgub56ekebMAnKONElKIlsfh52dfiDPYnxuOQLsbEinQvE1SMeMKXzz/Ft7dnp/7g4bvi0dY1gKrxk/ZxO+Uz98H1D9Bvxd5OmK4blvjZn/oPxI/e+39EVUHlNx2Xk5buQbXD11/8JfHc1Z/s+e/VysciCk+/euO2FKSoIVmSzWRlX1j3sKnAJSkUMqjyQd/BInrSoonhkzU+ww34sLUxaaYAD6lcHPRDu3zlZ7Fdd9XFplHCu2R0gsYwKgCeb0vPRi/e94y50WAlXUAFbjBIo1ojzZJJryMgGFdN5DYhn38AoA27/rw2rGouwcz7OA0vFRunPW8qPZroL2Z1aml5aWwicNr9TLMebQJ4bd1+C6fZxzzWefDgAcSxwgOFufr3x+9pKLQB6u9+n/q4Y7LQBqFU3sN8oreCWKtqeHecR2IYSSHtHr7RZ0UAPqLl0nVUzV7Hu2UxK47jzvc4/94HaMf56i3Isdcq76KHITJS/nVBDvVYHYYNvi5LmlGl+H2x1ufTY/erlJDxvgBgVsOECYqOUGUy9E8kmOsfqtJANcvc/88U/UAGtiNAWcH8NgF6zCSDE6Ea1N5ItaFXUgxy/4MGe110iJVQWYzLJzNfmGQ3/rInPALIzAJgbMtsLcEEq65B/BnCv/mn7IUcMm7f+Z4oVW941kvE5+Gd994BkFoRv/IX/9beXmtKQfyzf/XfQs7/oMcgq2g/99P/odhY2086yElQ7QaeqbPIPn8se6foL3b58pWeM7G9uIpSTGcQQOMEs1gqyB47+h2yB8WmHbOi1pGJEfaohCNR9B+hJ4mNZ/jv4XAEFeuLYmXlubncPYXCjwBWdbz3Zxej4AGy2mGZ8YE9NE2ziErRA7AC3EmA832EyphrgMb9kz3Anqv+Xt0mTKwZewty8+yVJVD0mkI47QViNYjS8IugssiePir6LZqgCC0HCGSPE0jb3t4WJgS0eK+NGkyM6lBodSOp372dRp2Kz5/LHvKDcwS7X5aeb/V6GBXzgrhw8WemvUX99WaMgA/QZgygv7qA4tebUk1rUT5cJ+WalApVUBeflx8+pfou6Ie9vG9ORFQFnkEoVrHnrNkMgVf+JADaxz0ATUoJQ5UthOwYWuuRaWdDOQQCILPLyZzVJLgTE5twUp0RemiYCPZOOgfF36h/Lq0A0rlX5fn4w48AI1AuvY/7r4IKcEhWgIBX5L1M6hbBC+9V3i82cKOpMkFccg/I3f78bWG2SrIfxs3gs9BA31gg2JIUIoIdZzDhoUPmfXX1OfH4lS8d2Ny19/61eP/Gn8jqWv/Q0Ef1m7/+P+K49itdtuVFVGaky8W30IuJpw9gc2PDVnqUxrgl9HzSYxCTMVaH+ntNKLSjSTefVwAAIABJREFU6VBUhNgOwSPFIQgUKOtP4MqerDTELpzBZdj/qUIN8spjv+AmJFMvo6l3QaP+DBTshHz3z/L+tymdUbG29trA49HVD9FHG3JFTWN8QNkCQMv1UBzHnSjp4vRI61BsY1cUidU6R4yEwiSMv1vBpXH7m/X3PE/2DHvheTbrsXD9UrGChMDySK9AL/YzyTbYZ0hxm9gEfaWTbH8ey1ZrNVGpVCAGlh1KJeZ9yITrxsbXXKsw8pvPd6ha+xTXCC0pI6jCBNytVgrzD/ShRtwlRuYRi9O+TR+gnfY7YMbzl5P/AdWdGTfrr44I2OIfX8aLEn0q6kfIAg6nGPCFrdSakkMeDBQkBckZzCCaZgwTOxMTDPiqUUEOFMRQGAIEuxMr0qLGUYf6L4pzfKMqHP6F9CMwKAKmQ5WD+Xk8Phpc2UCNP5DM2Ps7eySC4uadGyIcg2eey34NpaKJZ6/+BVEo3kRl6qbMFpONS4EFqha++MJfguDHvux9/7H//d/9T6R0fv+zQsAk2jHx137lvxt4wcvFax3YkSAv3YaMfB7VoJzsPeMk22SvGAYlzZm5TqdhRrtHUywL3dCQPHFfqWLlfWn5C5iUTt9P6vautaw6wOc1qAjS9LotK3dh2GgwnlT/Y1+Sm/cKhUlisYsAYVcG7poiQ3X1A5n1H3et2ScFutbEAI075rocIVQoCcz6j50Tfl4LimR4MQioq+XabnUUYFCKMSF2XQJNo/r9qEqZk+p+R5/0Yj9fFP1ouQUwemZcKRDCd4sXlgNeXGu322CvZFVhRRKspCisOrro26REU0QINXIkkl5zTV9m0qEKr9oW+skI0jJZW9Vy8LvZlAmeFm1wcs/iPXKwH9XtufjLzRYBH6DNFr9Tv3bLQrZWeR9ZPJ+f7OXNwA9MpaRCAvd10BHK6NO4DYrg8EwWX9xs9GWfF5v4OVliRYDbcbLqDdCI1tZXPDlM0oGaTTTsd3m0ebJhfyMnPgLtlim2t78vq+5uJu+jArK1vSko7mEnGqA2KsEBepUGyFHrEKd54rGfFstLl/c2qajbUCj8FPeyLq4+/ecH7urmrW8ji5wQly6+Jt689i/Fxze/hR6Rg1W0disoVvOXxc9/468f2I6CJvu6fo+VmQCravlcHvuEQitovzxe9n80GjpERVZkVSQDkQBOoGi1UUcvTTrnrseOsuiik0My58VDvY8oNKKrn0qPQ/azmmgqs+S7B0IDuDYSuKGCGMK5Or1k3QdIgJaG4ms8Pvz91IbwSqP+KWLYFEn4sfFdN+j+kZUwpd7Jo6esWySE++PvZgFXdWmbMDlljsDPUVrsPm8CrEvLT2DC3UbcUEXEs2FiEt1EtUMqfaKCzEGQFoHYExNvDmCjiAxps4tSQeNxsopG0RKqJNoDdcfdv+5fK/u/zfrsD7vBGWuaT1P4ZRGAq5sH0WByNZgSnbQp7t69h+veRnXsq6jo3sc9+whAieJa9EVtI7nzLO79we0Ew/alVD/C/VOXHnlMJg0SDWti21XcT+EIkmayl3yyfbg5T3+ZySLgA7TJ4uUv3RcBqpWptR/jI3F4SlKn4SJQcEPTO8h0vQhwtoVs1kMJvIYNm8ZYhentijR81nVO1JiVZw9PAutTRACZdY/MxB36ZSjsPrN/Gq6bf47uIrC1+W3c2wnPzIJ1XUPWV0XmuYo/FbuaA1EJG7SF0d9kidXlZ8XlS2+4O8Cupb77/b8rHn/s6+Lsmeel5Pw/+Ed/A4Bp8H3ftoLi+ad+Wrz80s/37IfPJ81h2ZumKjc6nKxn0pmA07NTBChj5YwTKA5Watg3s7O1IzQANDcek1Juu1RDz8hgoDnxiU+xgo4qVy4Xk6BTUjIBIjSAmkbdrrC1ED++mOIAWP0iI5DGF+fPfwP009HVoDa9HUGZTiQsqQrLwW07wIXJI10zAdAyPQCN/UhU0+Q1JBCeFiBs45rs0iddRYg0dGBKgC/6yrVlr3YEIhBMqqXCOXFlY7RgEq0ZDLMhqlpFbNYeSIBJw2L6e1moclCcY1GGgkRDE8fUPaTCvaPR3/ULCToRCypAzqKqyGvPHkabJksvzYC8PsdpBFR4gsKqo4Re189R3V9eeQH3tu0dyh7dGvpsk+g1T6XHm1D3n7fVZB8eRItiAdlLyapif/XM8V1dhkUIK2z+WIwI+ABtMa7DsT0K8popAb+6vjgfiWMbzK4D5ySj1cpDAOQymtfvg7a4M7JHrFQoywbtBhTRWq0Y1rNVnQjuGsjchyMBTIi9kcem4plSM5HV88U+TsK9dhTnUClfx0SqKidn8xis4CgEbLUqhBQqAEOoKuXWxcbZXrXFcfve3Lou7nz+ffH0Uz+zV3m7//Aj8cff+gegVpKSdtCfjKIhX371L4tL55/HZGhw1Vup3UI3qCJBagjbqFBkAf8jKCtCfVHKXKN6Qo/AqlJ0pTDIiWqpWBUXL/3suNMa+nsJJNkTCJuMaUZDgzBKkpPAg9dVAjRk71kZ2t7eYllIvpOcQTAHHCfW1788dtd17Tr671jFhI8a6FhEAE5vGAU/GvVmJ7+0D9BYlbQn7nkJHEl/49+7zbnH7nR3AQI9JtDcgACYZYsWLEWeOveMiEcTogGgVQPQqulVnH9APHn2abe73Vvu7tZtsaNuyn5G0i3d9l9OvKM5r8DroFRV6fXHShsBO4Wq3FwTUvp5DajUaPvB0Qg+ID0FSa09DqMJlVhhhEQqkoXia0SsLK+KD2/DawxCXvnVVzw7Bc7RyoUfoqctgwqZivjA7xCU5CjiHacND5JCvE9DwXWo4Q73IvTsgPwNuY6AD9Bch8pfcFAEOJGgBHy/wqAfrdkiYGe0SuhBewMVyo9ltpgmpINGDX01IgCvMxhMiwBe9rHzAGUPMEm5L1++Kfg6ef3RIr2GXm2Z/BfwYZzPJHu2CPprL3IE6vo2sro3MDFBjxKl0/G/3XkagE9o6urGoHPmvco+n42zX8Uz4r7iS0Dxznv/FFWKunj+2b+Iyd8+5Wdz66b4f//0fwPVkb1WB/fatkKyakRQ8OSVV8XXv/Lru8qL+8vyGa+r70nBHlZ0KuVah5NWVHgCMaj2JJIx/jdRQ1WwXxK7e4/S5kIzZN9SC7zmYCAVWNsY7X3Ws75ZkdW9ZrOEDLsKq4wMKo6mTA7FE7agidth1O9hgg3j29ToODO2Dx8+QmXIgL8jgZQ9qda1Bs5jFcDtqZFea0rlh7KXloP74nuOoIsUbkVRMXlvA6CluY2A3TcGwYO+Y+LyTBA4VTi358jrRmriOLq4BpsUUk4TAGbPnH/B7ebHLldTFFDfVFGob4rMsvv7eeyGj3AByRgBsLZHQH7rCNYcbzVpx7ALyJq4N1mRY2okCoDBa3scBqt7TqWwqbZFJrSE+y8pUvjhebIftYBEQi3sTRtCd0yK29+V7xDacVgW9pl5Ar2vBcR0Wz774UhS5JcHC/Qch9ie1GP0AdpJvbKHeF7lwvdRQVv2dFJ1iIe/sLuq42WqQkaZTc6p9OAeFNJkqgBKkegqsu0ZSWNs6A+lclUS63hlKOsEyTbGtjqk1kCwgRILAJEHFe8WNqj+gS1EBKxmVRj1z6R5OSsBBDI0kLWtG2oSpHlx73LCb0HddHV9unv0+kfwQKs9FK988ddAPzxYDfuz7/xDce/hh1BIpariwWqa7AFFRe3f/bW/MzDuZuOhCIdAbwRljZUZPl80Una2RZ+jUrmEZ7lXlIL9pRRN4fPPijb91Ujn5PPIfq7c8itSQXLQsMEY6JaQr28CkEUiFAwISdqTI8DByaIO0MeJM7Pq9GJ0M0w54SNIC8kJ59LS0tDrWEP1RIdRt1ZXJVDiTxWejHH0+6Wyz2LSOtiXTAqGaB9CbCW9RwnlsRGosieLFRjL6kiAhuMPyJjCxmDQIF0xkUj2VPLcnGcV9gedTmuoIAbVIMmCCEGB9CUAdI7N4gOxvgQrFADpaQYn+LwXFAjsNAJIjkFg5yQOqpCy14+DAlTsI2PFjIPVZvYeHreqoRQDquFdgKp4J9gRSXyrz66c7/FFLEMcpNIMi2bQXb/pJNe+UrqG5wnHAM86Ps+x2IZsf+DgfUwREeffk2zXX3a+EfAB2nzjeyq2Xin+UGZnpv3wnIogzfkkNdB8TJPS4ZDax6R32v6KgRM6THz40eQPDbGjMfqtobcNk0FKoAe6TKnnfJr+5k9IBExQbwNiC5PMXtBDQFDBRCWeciebPyocTFzEYmfQu+nexLV/e8XyA/Gja78n/vw3/sbQZ+rBo0/E7//p/47KE33bepttpGx+G/Lxy1fEV7/0V5At7+3V7QZoXJaAYX3DVk0zDAOAjb01EKZAj50UQkF/lgSz+HE80Tj5ywPU2ZMtAjf0ohUho51+XP6bPSXs22KFrGkC/AKQRSFyYgOy8QqafLewGkiQFk9e7DGhZ8XNsmj0jJ+mAsAIqhQqW1RyJP2TPV/RKEA4jlv2A4KG5qgUktpWq6lS0XJza1P2hsVgyHjuzBkIt6C6lXphKMhUq2/LClb/e440Sd4/6GPr2L1PFGUBdXRInxbFWUyII4RCbYBJ931LBMbFol2x6x8EZxQSobqiCiuSKLwp4+GE0FqqFGh46swzIhFzX/mSdgwViLA0VFE2dkRmhFjUCXk97J2GLUZl+88d18HnM9pIdTKZFTwjZgBlctmLuby0jPeTnXjhM7u9vSNqkfkoJhqNHYCzAiqTFyQjJxpfQtL3yeMa0lNz3D5AOzWXen4nWi3/CB8jlumPB/d7fpE4WVvmZIcTKCkhzsb+pPtM+smKhH82Xkegod/BxF09QC8jHS0AkDNMAtrNcdgApQpBnJfQCzVcMn/ctr71vX8sbt99B5N9IV585mcOCH/0r/8n3/pt8XDrhghG4LPWV02j4TH8jsVjl74ovgagFgXtjcMGaKU9L7MdnH8Q63JSRxIXQUsQCRBWpAhuJEjDe1aCNPyvymojfscqO9ehIAX/ZEYc9Qb8YH0oKMYkGMN2prDTcIAfq5GcMMeTZ0QTVRwKnoTCpFaj+hYJ4jggfgHKavcowssxDG84gjPS4aWRNgCHFBGRpndCAhlW7khNzO5WhWwaYRFiLMN80d6HEiZEZvr2x33z/FlxabcAAbEdypQPSx5KminAJysLXI+KiG6TW6zyKGA48FxkLxjOQZW0Rqhu4t8G+oF5jUhVJdCmqqAFsEFxj+XUuri4Nr7fhxVG9lFWMLmOZaFOOmX1bdy97v9+8gjouNaskNPDcNjg9U5aS0hCLIvkgL5MZ71KFb2yZlA0oOQ4r0EV2bp2F/TGpHxPrKx9dV678rfrUQR8gOZRIE/zZmrw18hkoQyED7Q/TkYEOFnhJJczqGAwBsrRVUxEfMPKk3F1j/4s6qot8tBNVWKFliatidRsHlNl2FOsrr3h2iNoUDR2Cp+L//uP/mcRS9pJp7raFL/xK38bTfWjn4F7D66LP/izvysioGhSqa97SJEMqKg1zbb41V/6r0Quuw6A9ggABkBk12x6a3NbVp5k/w3781inluAGVRRUxfinBEy7/58Ajn9nJayJbWfRE0paGD2UCDSYOdeUTz0VcSKgIShx43FGQMe+F1YFHclzKlbyeGklMGpwclup6qgEvnRgsYb+CaqR4oAS5Cx3NqmiJVTFSId0ep/GbU8CPJwj+6ek0ThWYP9gy+iIXGJJFLRHUrykG1jVQOMMtEPi2Yv7fWkElJzsc7+ME/9OOqNmKMKMaJ6e57hz8n8/PgIqkgm87sgmIcmE7+OAPrh2syMSVk6sra4NvZ/4TqBAUMMKCDU4nyohEyN8BwQgSpTO2pXb4g6MsEGD9vvHx1/ro1zCB2hHGf0Tsm+19gFeUmzYnZ2WdEJCcuxPQwE1p9XOIPt82ZfdPfZXc/FOQKu+I339usVrKLwQgjGr28nxoLOikIBphDEptvt+ZhmU00+kaVMRQMWoI77y2q+Kpx93J9NPyuN28RYk/kFxxPrsGeu0Ina/R8ASkWBa/Nov/zcAawWp0JrJJJDVxmQcVetu2icpeBRFYA8qe8KSmecRs156XK1yXTb6Z/PPSVP7loVn16I6HlQg0e+SwaTsKCsvNLRf39jY6xdj8oeqiqurKwP96pxrRtCi6+ghtMIA7c/2XEqKkcSidn+ul4P7pDBLBoA5npgsUcDKWRjgSq3p4srKUwDzMfHJow9FJG5789n9lYq4uHJFrOX2xVe4z63ClvRCC5Mu3kHltGMJpV0W8b7eQy/P1d/WdBEo495ttQIiC49SqiQb+m20ePT1WqLvNd5KizMbZ4buREHPqQZLED2UFVZwfkJbVGysQml7ZW2/D5P9n5Ho5CJA00XMX2vaCPgAbdrI+evtRaBRf4QJCPtJvP1Y+iE+ughQQTK79FpPv8nRHY2/55MUAU5U1cqbUH7d77dgNloBQInPWD0joEmmnkTCqHdiRKVEtXYXdKTHXVPY/tXv/x1RUR9ICmGz0RG/8M3/VKyv7ptcj7smtz9/V3znzX8K0AkhD1OIL33xL0lq47e+/49Bv7PEL//i3wRN7wyqaA9wTOgx0hSp5tg9bJqxgQl+CsCzDID2FBJh+8uwQgZfNaloRxNoUgl5vAQKBL+LYNRrgD5I4ZdsJgOan93nhSpaJxKJgtKYOqisgt8TxFUqpFCymrWEP3srl5ZVEy3ztqRHDrI6GHdtRv2+XEIvHfSP4vGgpCpOMsowaj4Ps/JmAxRT3OcmBE1UqyqvSzyaFJdWHzuwuc3NR0IJFlF13WegkFY+yGx9kmPxl/U+AjSOD4UzYJQ8LzdehYI1zcMpXOIMVpiXxAb6HlcG9niyarZTgEAPlJf1OVXNus9cAjSwnLq9avm+tawUKmrPeB8kf4ueRcAHaJ6F8nRvyFdyPN7Xny9sTpz5oaFQQ72OycnuR+h4n5l/9IsWAQpW0MfK8a2y/bvKUG4Mzlzp4QTq3IWf6TllTb2HCQp6wyBecebsn3Mdjnc/+EPx3kd/gExzEBRHU/y1X/3vUbWZbML+R//m74sH2x+KKADGX/7Fv7W3/rUf/764+uSX90RDlMo1gBWb1tg/CBjiySdx/OylOshSKG5/WxrUu+2dch0ADxekqEYN/VoEHvCqgoBHQKorrq2v2hVGvHsoe0+qGOmdisIKvi1INGxYzTIUa2/KapeXfno8lkqZIE2ICKxLcvnRtFa+Ly1QEgkqI5h0byTPS3VKe9jqpOwjTKIi100L5Xmzv4yKjFbI8DDa/qa8joBN+S9DCOiiFMrhMOoPpWE672EOCsNQdVUqGy+9IlJt2E3ge5rtoz8WS2VRtaK45t6rNQ46b/aKKpV3UeXbFygifbhWa6BPdzp1W6/j629vcAR8gObfGZ5EoKHfxXbY7D7ZBMaTnfsbmToCnBzXqjDFxgQqEHAMPyEmELsiFRv94UfA6whYZhliCXehzLZvnM6ejoYBldD49H2sBib8zWYCPUS9Buq16qeoMt0FZW31wO9GndvWzm2oM9LrjJOxlvjNX/+fJg7F5vZN2ZMWikCGvx0Xf/Xf/q8xST8Ismg70NA/g/nxwT4U0jY1FWIE6C/rH/Q7tEBrDAZqC/3u1VTYc+A86MkIQNOhPxltAijgwY46eoalMZFlLxcnvONUHJ046Mq7AGhJ9Gh5T68ngFQgkkR6qJNMGHQDUMwkE8uJBEQgzi1dFCYm81xPljU5dvsGQTPZA6P2f+6IaqMkhrgJTHyv+St4FwF+F23gTcGdjlQwTuVe6unDrpV+iEp9HMTUNhJODdn7GY2fB4Dbt6TIWOhphDiMo9bII6Q6axGVfjXUq+jq3dH3bskC5Vmp/LjHS1GahNegjpn/4kInduYVk+OyXR+gHZcrteDHyd6KSpG0Je9NFhf81I/14UkqUZnS2FEAMnxodAvzCjS4g1/vDz8C84hA0yx2DP0WpdcD+WVS1GxfKGao0XMP1cHpfKJIb0ynrwKIHZSqJsWRE+VJvX7+3u/8x6ALRsVPvPFXxNNPfmWqcPyTf/5bMJDWAKJi4vmnf1p88YWfHbgdHY380WhDqv45gyBBRTUpnjiHyd/FA5MprfYJ+s+KUrZ7bWN6xcqpTmyClTT02zTNDgByTtK+yqgiUD6dVST+m1RFeQ+UKpLaZ8HoO5GyaWSjBsVC2HNH+ta8+uzYN9aA1QEVHgdRRvm7DhT4njo7GV2MIGBrGz1Midq40/R/f8gRKEJNldcnEIBQD6rWGQCZ7mHUt2T1loPLxBLwFksc7DdLtqDYiT7WfjP0ra1tUYNRdYcvvDkPCdCq78vkj1Nlp+AQaZqRyHyESeZ8Sqdm8z5AOzWXev4nqquf4YHXevjY89+rv4dpIyA9mjBBYhN/OJICvSgsqDDm955NG9GjWc9EH5JRv43+pBcOCEgczRGN3yvNhrXqu6Dm2RQ3jh14gEWTtvrgpMOmyJXFufPfnHTVkctvbd/C5CorMunpwc/v/J//JVBnS+Qz58Qv/dx/MXR/sqJS+gHEMyD1Dloch4bMvK6iGrM7mJ2n3YUzsI4UdNS128irlCY2XPY0WCM2RjBWg7z8mbNndw21hTTmjkFYqlv9l9UFChhEYxdRxV93dXikmcUi6kAlPVcbcLGQpLgBPGZz2R5zbGfVEnrPnlh/SqTik014FYhEKI0KlBodSqSLg/EXmXsE5H2I+zW3MliKXqt+IAV54qnHca8OfzckWxUIwqR6Kmg8+Ac7D0QNwD6UPNiT6PXJqbUb+C6gN3c38aPrBpIa7D972utd+dvzOAI+QPM4oKd5c+0WKCGYdFEtyJn8n+Z4LPq5E4yR6mBP8cKY3MXQe9bChOkCJkc+vXHRr59zfHXtM8i3o8qSugKg7d5s9yjPjxUtvUaAZlfcpaw4epBCkKefxk+RFKQWVNOWll889NNqweBsa+cOFBh10TBhfGzUhYE/GwZ9kprSS+3sxpPi57/x10cem67chnofKn1t9GohPszgS4Nn6S9pe6PR3yydewHX2a44VUtvS6+0dttEYiy50DRH9geePUeANrpqQC+4WOIZKYziZhiN++jxqw4EaKS9GhBaIRVtFnXQfSCGPiSAyn5ZdSoxaqCKv3C5t9LC9TRNkz1quax9zfoHq2iNCCwUgjbF3B+LEYESEj7BEJSMM70Kojy6dpsKqQf7RfeOHHTWTLsq0rjvMl09aA+K98Rm5QF6UWPSBzASewzP8vyojlR31dSP8F607z3Z7wtvwpX1ry1GkP2jGBkBH6D5N4inEWhA/riu3cdHOCxylNEe8zH2dOf+xiaKgKw67JSlgWwwFEdzfhCTzDAya/v+PBNt0F944SLQ0O6JaGJjoLjEUR5sC43rhv7xXuM6M9aVchWy9pNJmzvnUK3Q5Ph59CIdfmLhj7/92517DyCnHo4FKI/eapl2rxH+1wKt78zGE+IXf/Y/cxVuUhaxMuiQqCJBMKRpNaXhsfQ6g2x7y+oAsOXgDfaE3F4Tyo5mU4FKJPzTYGSdhXnzNBVIVwc340I0aM6kad0xuk+ZYgtGM41rOd7ImYdkQAUzGq7sgSaCJUreE7SzOmdZBD5txC8OCmxi5m8SDbU50c2hmuYME1YIdahtPgNvsxBANQdVSQnOeAw8pvX19YE0TK67U9oWzYQ2Y4T91b2OAKv6maUv9YCxunobPaUp3E/DK7wBALicqIn1tVV8U02h4158VL0nOmELSZSUfEZJX9b1IKi886tklXa+J/KgNjrzsFqtjgQDq377kvtex8zfnncR8AGad7H0t4QISMYN+9FKb0Eyep+q4wdnMSPAvp1WO4HMPFQckYVPoxE6dEjqUosZkZN1VGrlPWRpV1GROL9QJ2Y1K8IyPpeTBw72KOl1Hcc5mdiDbRTcQH9TAD1Y0/WIzRqY3/1nfxO9JJDC71NgbJqW2Fh5GpWz/8j1LtjLW+O7c90GmgQCVVS6O+0Its9YhRCjswBjB4FsufADxHNxk2IETe1WR6ysjAbRvKalogJxlnNQ0BxPLSVACwdLiElImgezFy0OJch4PLYHiDhJprcjq40EuhQkofT9tINiJrIvDefCyma1rIlz6UswJV4BOISsOQzXaTK+vr4mq8NFGGAvLeV7ZNe5Pifq/KkpNVE2dkQE5u3+WJwI0B6iCYuMzNKrSDyjSg5jearB0iaD4jbBIJQ5o8u4TzfwfPYmHkL4nqaELudECu4Ro7UNdcfeZbbRXpDOvYJ7YPZetFYLzxf2Gdmtriu1j9E/C6N3CPM4wzeoXpx7y82R+ADNTZT8ZSaKADPIlI12JhkTrewvfKgRoPQ1M/T8QJBSlM4+d6j793d2OiPQNLYxyXkkJw+UXqeKH9XvkmiodzMoE11vmOi9q2MbZ1E5ujp/zz72bKISw4lZB8IAziiVH4p//Sf/q6QlilBrj6LZagbEV1/7q+KJK5OZZte7enmpJKegMhMKJ9B7dmVkj6ED0JwK2rxEM0ZdH05Ge35o0L373whUKEN+4eK+yt2wbRGYKjB8Zu9aJAbK9QigRrBv1G9KoJNfyo6kMtry4qg44l6LQXWR9DO3fmOseEhlP2yDoixxvC8boBZTrfEMrk0C1Ecerwmj6RCA9pmN/QoLRSFoB0CxCAngqlVJX2Vs2liWP3VUlcNZyTf3xwJFgD3afOap0sjqF8E/B+8hJpZ4T9AbLZ0bQK/GfYwLLZdvQBgpHqMI0L68fg1qnx2xjqTBvnH5NKfeRBVdQV9cB/sjfVGpfoTdNnC8+4kc3mv0N13d+Po0u/DXOYII+ADtCIJ+GnZZLb8NZa7UVP0kpyE+i3KOzDhTJY4Ux3T2RWSVp5c5X5Rz8o9j8SPQshR4i30iqZdUSQvCjNg04AfVKoCqNhykkbbWqAMIASClUpex7PjKoJwEt1m9qeNP+BR1DEyMsQ0SB+V8mGTE3YmxI4nOCRnTnGiiAAAgAElEQVQm2svxdRGmaAlowHJgkkYKohLMH1Bgu3v/A/H2u/+XULSiFAWxQG/8jV/525iUjfbR6r9aspcXxrJUuGTflGMaHxjV84KN1MrvAiAocnOsHmVyBwUrOKHs758adLfQIJuVSfqLMTYGwDDlxtuIg82SsNkS3T/OdroBotR7cURfGGL8/cyZDdc0TII6VSFQQ28shUOids8iadm8hqz6s2pg1G/teaq5uftbSArI6giohxKoYeI9CtDK+06zxHJqWSxll0Vi1w+viR5DuPdJwMUJezgMkRtMyJd2DbmdYykWi3L7XMawGqIGDzeu28L/OKkmyGOvYb6LNunmPPxl5h8BJgv4PMTwTHWPCkRjeP9EouvoU3ty5IHQWL1pbOHG1aSSqTO4fq3awPovzXQi1fJ7oC5aSICwd7UpUjIZ0Hu8TB4oNRPeZ6/NtC9/5cOLgA/QDi/Wp2pPplHCC+mO7EPzx+JHYGerCBnvDUzeHl/8g/WP8MRGQKndwiR2pwekcVLbqJv4qQMw8B69DKrYYMEFJzCm8QiAjMbIBGXIcCPxEALYiYRR3cBEmPSzPZ8q+1+7/97/e1sPiNXUBo2V5eTa7htpiJKCpEZwuBhLoXRPvHntX2LClBTf/PpvTnWtWqgKaSplvOFPiP9PiX1SG0eNVlNHH987ADKQso+toMfvrqSQ8riZ5ac6YjJ9BaqQd6SYiFMJcLbJylCDVUlUipiwCQVTAGSYhIIeGAeIgXWZpBGynyXMH1A6ue0gQCtVJ/l3VkLZd5XODgY8BFvpFMyou6oIbgJkwaeR226D6knjXVJBKdLA68Kfbk89N9tzlpHKmeiN4z22vLI0FKSVS1VxNnNRrOYHUy4JJEf1W8s+s+KOKJsF0USCINgJSc+/SAyADomAZgmAM434mzAPzuHemlzIdJLT9pedIQLKru3C0KrZgG2rtWu470G7RfWtv0e0WKiIWPIq7p/pPGSZrChuf1d69al4RjJ49gb1oTLJYJqwDIDIkD+ORwR8gHY8rtOxPEql+mNMpvAhivpVmUW9gE4GnBLSYO2IpdUvL+qh+sd1SiLggLRQmAax9C8LSFCWTF0YW3kxjYfoE3mA5dmLFZQV/GnV+4CRxMbSmR4Po+2dgqgFsqLdRXEcdlmo4DhrRboFgGk2CsjSLwEQjU522aqPqOYU35JS/EHQImvIrCdSadDyAlL8h6CGCnSa+imed9vcmuCNNGdWJWOgWkVRNQyhx61pViRtiqIey8vjRQU4ASR9MJMbfpwEQnXNEOsbB73q3NzeXN8BZW6Wd7vMznZBerHRk61/SJEHtSFeuHhQodHt9j+6/z56kGwvNY52E/f2TlPE1yIiGAFxdvffjSiryC0Z7yncJtwejr/clBEo7pRQPA6hQvW8pB27HXYF7Tau68HEkq6D3m1Aih802WlGow6BGfMOkhSj3w+sngvQKZN4l/rjeETAB2jH4zody6O0mio+xpB47SrpH8sTOcEHzUkdPzqBYARUm6Y0qA7i7/7wI3BUEZDCH2jIr9eLyAY/iWrQeBlqE/QhE3LrpOSl08mxQG7cuUnqUiMt1pYgsAJRCQ4e106hKABBROsInhFSHweJg3SfC59ns7EJgHZu7z/X9QeIy0EqKCW4qbobQi8Ve2DC4STAG/YB4QMOrfYBKmplcf7COVcm0JwAUjxjFEDjdnUAtJakA0LpF6DoqJV+5TsQFg/ZbOYAjY0m1UDj4umzz6FqOEJWfcQNVdZK4vbWp3tG4h0IpQSguDkIpNV3TKGFYFwNOmgIVUlWGrupdW0D6wLQkWnrj8ONAO+RQCCNXrPxBuqDjqwpBUaKUqCmezDpUKtZSKQclPPv345te0hqsa1Myn+rEANJJNoH7t3+dasV+A7Gr+BnuuTI4Ubb3xsj4AM0/z6YawQ05WO8EJAp7ONvz3Wn/sZdRYAvd9KZdN3EhMnuycnkX8LEyaelugqgv9BcImDAeDgg2NODki76e8LoTwtFlgEkDt6XTXMHgOSeBFHpTMIVkHBz0AQb2c4aZLLXegAEJ1M7xbJQwnYv1GENC2IUOvyM2qjKUc0xHGFFDT1qUtlxtmE1q/DRKyPesNzAplLpF6A8WAd4+xQqhO5tC6ro6eL7ZBxA49Hy2uow4SaYToHyeJSDYLxa1UHV7MgqBIGjUw08v3JJbORGU0vdHPu1Wz9E1SWFaqxddeH8miBrEEjTdwBgk6bsbyJ45EWJgU6aRk8hdWiaZfhnLYPaOR1edHO4/jJ9EbB7tXUYV0/PMDH0O0iE0DC6l8o4TiiElWxdu4UqmWNYb9OJyYPln2HYOLDff9jgO6tSruH+Du1+34/2efNvLvcR8AGa+1j5S04RgW7z6ilW91eZcwRK4L9HY+elUINRfyCyS9PTeOZ8qP7mT0kE1Opbe4IPUlRhl4LHPh8acYfCy9JAtqF9AElpTFxB05tFMn1QWNkXshE7B0GLMwd+XQN4K+moVIUOb6JjNHYgqvIZp/a9xxMIdfIrb/C/TdW1ZADctpo7qNTEpF9Yu40qUuKK3IcGI/F4PIgqpjsQWCoB5KGPzQ1AszP/+tRURy8fBfYVmhpUF/PnxIPy51Log1Wzqxeek/11XoxPP/9YqB1FWs/sDVZDMMEeRndsp2HmDusJFNIkoIvBxy2FJAT1bcwKKiZr3hybF+d30rdBP7RE+qrs7Zx26MqPkQCIS188Z5A+S//HdO71gVV/Fb6ILasieyydPs9B+yeQ5zPVXY02DFapAzCmpuE20Dxut6XVr8zMLpj2/P31Jo+AD9Amj5m/xoQR0LWboGsoyMxO1wQ74e78xSeIgF1BQ+UM/mf+8CNw1BGg/H5A7MgJSf/gJISG1kYDUuYQU+BkhMIOXhszEwhWiipEIS6L9d2eIedYWNUoliuiFpp+ojZrjG2akz0hI9UpFHJnTdC/34Z+G5O/sowf++UiqMbFu2hWLUsD1fRD1yCqsFOUx0SBkHGD1YhoNAazZ3fgb9z2Zvk9aZlhKyaeOPeU3ExVK4tsMu/ZfcV75sP79CMM4b7u7UFi/x9HoBMUZqklEmtRYaFMxmokL3Mug2sC8NzEPV+ulKHyCCETzO+dCtws5+2v6y4CVPu0mkgE5b/gboUBS/E5Vatvy2fJeYcZRgPACfYZiScPUJdN9n9WPpRzJiZP+gfvKSqROswkfsdJx11hAgD3jQHgp6FvkoW2ZPppJF8fAtw/KWnM/jg+EfAB2vG5Vsf2SO1s6Y8x8aL3TBhZqOiR9x0c22B6eOC2xxJktzNPoyrh3YTEw0P0N3XKIqAr78HLivYc4/lbVN+jImN/T8esISOdKWblxVoecuqJXiGAzc1NUQujh+MEKDi0WlRFtHvOgkGqy/VWZHTYIFAJMxoN45oMV6104r2NKkM4EnKl0KhUKTcOmqaL6zzr9Ry3vpzYJtYhCDM7lXHQvmhC/enO9QNAlyCrCF+qTtC2cHDsC1gpIRUyCRXQOoREErtCIipipkPJNJ/P+/TGcRfV49+zTzscWUUV7Ymptmw1a5IyTNQdQuU9BGn+CNgAgT6xIQI5A0kqQ/9cZEFbtK0ZYNkBQEarCYs/linFfris9P0Di4BJJbJhmGxh+iaKZEs0fkb+OwbRH38czwj4AO14XrdjedRNE94vJuT38SP7nbJpgLXxE7FjebILfNCcCNTQc9Fuw0sK2bVxwgMLfCr+oZ2gCDRNmFdbW2IJ0vBuBrPGNP3NL40XEXGzPWcZtVwXK7CcWFvtlVSnQEitk4JAyHQVq0mO4aiXJTVdAyUL80O+LgLrG4Pl5XmcqqKiCl+H8AWMfF2wJHRUrCCBIVYA0BZhVCChf2n1cZFNjAehbo+XFcmP719HnRMeWqxODgG5GiqJNO9eXQFtF+IfGiwchAKQ26Xu6IA0zuWpNplJpEUk6Qs5ub0WXi1HmmMq98WpqlAEU+yXjURWQFUcPefRtXtQdXzYAbgKWE1TLk9bCemXt0txDqEvt92ugTJrP0N12JBYVgp0b7sK7I+TEQEfoJ2M63jszoL0GVIfk0lmeA6W8I/dCR2TA2ZjvjSrxYs8Ghs+6Tomp+Mf5gmJQBPy+FZzW5q4uqUsMrNcAd1wdc1juqESFWdWz/RUd4hSCuixqrWTpwKg1bXPAM4UadBLJcEMjG/7h4nfVStVieDo70QQ4mZwm5T1X1tfjPcPqyPPnH8BQhxxN4fvapmaXhWfbn60xxYZFD9OtqV5MCp4cTM9EJQ5EvwOSCuUCrKaOcpU29UB+gtNHAEKxyg1FUIhX5l4XTcrkNZY124DiBmofl3A+wcVNKDyWu19iIAwadWR76RysQbFxyex7E34zKYkOGuBopuZUl3SzbH5yxxNBHyAdjRx9/e6G4FK6U2ZMT9qqeWTfkHYvF8DnZGKeMn0kyf9dP3zO0YRaMCKIxJhRX3y/gjS6jjRdwvq3IQl0AiLTCQP2fWDnkVbqGAowSzso0NyU17u182xHcYyHfik1Spv451MI2qB+B4EwCUoWVLAhRTTZMq9H5Rz/AQmDd2Q4PqowQbvoVcel0Irno53br8lKZ+j6KGMoxS6QVWsm85I4ZBB/9ZCVR+geXqVJtsYq63tDhU1JxPTQr9np2kWA7HERWlp0T1YHVMV0IktBc8S6cZBfKsb0lC6VnkP3nl2ZbdcUtEm0hYtCNgsr74BWqMhfQpJlWR/mT9OXgR8gHbyrumxOqN228RL6J29Uv2xOvhjcrAK1NKaZlsk0WvmS+gfk4u2gIfJfiUOxydr1kOkvHtDv4GempysNEwzpH8VhCa6ldGm2U7/OmElKTY2NgYCsM2tbVGCq3ujfhcAJQmKcB5/Qvo+fBDQTXss9HULAyR6FetJjsM0irgut7DvdjuRTAUzkId3xh6dEciNFbNZ2A8UfSGl7yh70QgyNdC9n7802YR7VDz1hi4+ekh6aFCe2ygASjEQVhTXAFT7QRl71GhmHVsO75lZF4oFqGxGj9yaYJL76aQtW0CSJha/CGPpC65PzYA3IWXuI7GDHmSkPxa3v4N3WAy/j+DaxkWlBLCWfgYA7LqskpWLVbG89mVYirAXjjYbdjKrDUEZ37fU9WU4dgv6AO3YXbKTd8CmUcKL5xZeTuBaQ5mI6kT8ePMnCKW2RCImKTT+mCwCVHqi/0kyeQkf9YNGtZNtzV/6tEfAqG/iOf1cpLJfwHM52/NIOmOruYnq+WyghkIhYVRxUn3mr7Neq6AZEelQbmAVjZS+za1N0crUoSYJvypS9kw28BvS9DmE9QjYQlMANmTZZYxJK2ygv472FyGIkkTgA0cz+cMYnDAqlTd3J34dqSQXQSWIsaayIEEH6aWqAmVeWBzMOo5aMIQVtJcuvzq1EXX/+X/68COhmpTUd0e9dfzjNqDwR5DGn3ByX7ClZbTR3wf/M/Sy8RrQ5HsNy/rjaCIgjc2hWJpb+apnB1Dc/h7mP0jIIPERjTbkduuNSCebez5QK78H+5uXDoj4eLZzf0MLGwEfoC3spTldB6YpaKhuqcjKRqSnEek1nHhxUGWLmU5OWkinOYm0Iq+vNimNitJE0/ALmNjZcfSHHwEvIiATJ6gOTDtaLU2YUDRbWZ1O3IPvAmngi9GAUAjvdYIGrweraIN80LifYrko6gFFiIh9HM4gYGNvlgkPIkyz0SvyvKvDIuhr6Nfx3msDFNrqbRwEf3WcIwVRgqGkVJILE6xxxj6nEYb8fgKVwVJ7E4AM8u8mhCswYvE4ZPFtQM1rQFn9bD7tyftYZSVtGZVIJOQOe7AK+/ja0yKTnC1Z4Bz3B5+/Kzq4jm6UL511KHbD/qZ1gLrAgGeLvZa8r8g5ZcKyX130sGN22vfHPu46KLrZZW+osfb7rC1KO98H+F5Bn3gd748lJEceP+2hPtXn7wO0U335F+fkKRpiGp9B2WtfSauuI5MU6MiPEScENHSkhwgnCikANfY/uBmc/DhGjosg6+zmmGddpgZJ5lD4HGLVy3efdbv++n4EZo0Aq0Si/QiN7weFJ8Ztu9EwZeXGGXy2E4mkNKv2eoSMqEhHshDI6J24UzZdg2x2K2Z7WA0bnHC3OyvIjI+Xb2/odyCNreE8hnuIEfxREMCAsXI0flYazHs9DFArVyD7Hg3HhG6pIphpy3ev896kJ1QD7+A2ZL1jsQTex7AkIMNhRqEnTdVRpYvuAUCvz2vU9sgy2Eifha3C7O/KO1s3RVErSDXLZMrdPclvUwFCJRSBYBVt0KhLgQplLomIw4z1cd9Xmb2XuPdDANGUtg9CMj8zgz9adzwa9S0kZO4ClMWlZP7qxtePe7j8458xAj5AmzGA/ureRYCmqJlMFCV+m8pTxoez1QLtsd3Axy4uvWFYPSuXoHaEjCP9P/gRJC2AH7kWaZGSItmSfzo0SakTjWVIl+Ty8fh0/S7enen8t7SzBbUvqE351cb5x9rfw2QRMBsPMOGvTOxfxkkqJdpX+syjJ9v7BEuDzhdWe6toBEmlalFYSbuqNGrIiXehDBrgK2OfQwMVxUS85YrKbU/oAXJFRAoEBMM52f82Tr7bbDwCPa4mFeJIxewfDrXxwm7WXo2UJfDi/qoVRYKxSDQKQBzf6z1jPGqg3XFkpdLcdMP2ytRdm2JPt5fBa7GvLtKOw6j66Yk32wSt9W7xrqjVKwDjmLDDSy6ejE90bzuCKyl8m0Z5+pGKyd9P26858cn5KxyIAO/3KhLF9C+Dr2u7HYgHM7mXpC/ZrKNafhfJEE1WzxOJK7iPxid2Zt2nv/5iR8AHaIt9fU7V0VnNMpSM7oMaYn/oNUzGzGYWk4INZJYeiSayuzmYdMbQSMtB6iOBGicQpIUQqAVBjwwDiIUgR0t1LGZ+u6tmW5s7mASBIoKP6EkdlAM2jBgmhldP6in653WMI9DQP8MEBJTlCfpKDWmq7r6vx6vwsIqWQhUtu1tFo1G1lYaPF9QN3QzDYN9QRYSjqKRF1vFeGlw1bOifIAElXFWiHIBG6fYWxEpMg/1v9EuKSqDWDdioEEdATHAWT6YQ8yjem6iuQ9hEwKC6I82qG0ho4adjiUgYVazwqiiZWz3iHVsQRmGf37BrpqICVtc0+c5NuvBCGxQ7ArRsNjOT8IibazJomUqpBrJGQFw9/xy+H+56/W48+EgoRlVOqAlk0wOsCNwcjwKASHP0YdUzZxsVWBqYeA58kOYmqvNdplys2CqmkSWRzj7jyc7qOp5T3E+cB62sf82TbfobOd4R8AHa8b5+J+7oNeUd9CJkZS8C6YyaBo+dpP0C5GRDq72DLOts/jkSpCXJ419ckMbemmgkIgHnpIMZ4WAQcr5xv5F80tj5y88/AnUVlfLsfqV83B4pdkNxBLeiC+O2N9Hvu6poO4VtYUQAzsK9fWdutsdEUl03AYICqPxvIOm01tP0X9euA5ywIjYeHDgAbamvZ4u9eCaAmgPYqDBpNTXJGujv3dVBH2+3bJl8vmv5Q/oiJ51Z9JnJfqg+ut02QFo2j4TZkGMkc6GGSlsL202mEz2JMTcxatShEor48LyOYqgKbEg60c6TZ6+Ohd8NsyE+vP+uJxU/9sAFg5BOXx7fR+mAOcbH90M7irvE3icrafSva7c7nvqikebYaplgETEx7Z1x+tFFyt/zLBHwAdos0fPX9TwClJcOBgqyUZ4f/BIym6nMy3v7YaY5BXZOLDabufXmo22b7oiM8lEPqlaSXkSaTwcvfE7AOEFKZ9NQcuNEqiPpmezZcSPOwCyrrgl4tbxw1Kfm79+PwIEIaLVr6DWFYpmL5EMLaoElGEQfpalxR4OSbDAlzCCq9TEINcwwCKJ0iAs0IMUeji5L0Y+GdgPPdtb1O20YQOs/LAqMUHTJ7eC7plaryXXARRjY70SQtgyK6SjqdAM9cpy8EvyN6qkbdFyOoiOrfPF4RFbTDkM4hKqUpK5RzdENLfzW5qei2ijPnDRgMo3U3fUJTbsd0RA+Q7SpkKBBsUQ0MzvVzu39chqXI8WazB7KmdIGI5F+2hN6oxNLzgGK298WS6tfxn1/9HOT03iNF+mcfYC2SFfDPxYZAbX61t6ErAj/j0TqxT3VMltg4CEmNNP3Ozhh3ny0JWk7sTn1pPFly0kS1bc6MJeMxkMDJ2HsF+MIgqIUDAF4oo9B6lmjabwN01h6ISVTVwDaPugx9Za9dgBzgzLafg+a/zAtYgSYiGhoH2Dynxk5Eea9TeVCFWpp/ZWcwz4vVlYSAcjnT65pMvJQOTE3TVSskIxyAwqcjbG/tlAoyoqLG5DrNl6sVLK/l/TNNLJg3ZQ9VgCroNgtQS3TrdASQVrDaIg4kmkUEhk2+A5Ta+i9Adig9xdHIvUsqnklWDFU8K5PuKosuj3PQcvxffnUmWdFOunuu/LOrbdwThFUgt0tP2if/C4QaI2jNo46r0pBEWnQWuNQ+CSYrdcBIIIVEYn7QG2W+2HYujSqbqJKzWFTinPwF33Ks13JJC1+3CRiPdupv6GFjYAP0Bb20pzeA7OaNgijAa2u1YXRZFP6YzIgfHlptbc9m7Q9AkjLYIIURfO7Mzg5pKoY8NHUje/VClUpIWQShYlumBOpJP6NPjqzCpCG88HHvbsKaIDeo6qmyC2/OvLCV0pvIbOG9mQLBpVoVCaNiUnyZLo3U16t0LLgMhrK3XnxnN67zT/zw4xAHeAsm4Eha19lh5N0AgQTPVvsNyOQoz3E8jJEMGaQ9Pfi3FhZonKhU6nwYpuzbIMV9xIAGsHSLLEh4GIeyJGDdypz3CZpjo4yI3ufmqB0cX+TAEmeI68paY+YdmKbgxFutayIGN6/TSsIofEY3sU5MBtsgQQa8dbV95GwW54lZCPXpWS6iv45Dop8UMEyHoWlSyQlktGUCAciEAGpiWq9LBqWLlro1QtguZXV2eJP0Q9aC7ihtQ46gXADolmtkMikM+hftBUjpf0BzKxVANtwZixT09OYOqJcbgG8pzs/5I2R4qiC5cK5gpd+aId8Gv7uFjwCPkBb8At0Wg/PaNzFx1KB7HIKWd0aPtwZNLRDzTHzLPyCPsUHCYpnkNv3YhCkZUEnJPgjIORHjpMTCxMhKkqyf8PtkBQFSCansy+CAnFwQsKJp2kUMOHZ6QFrsgek0oAh5Ssjd8UJS7tVB0hD1n3X36yu3cRETUU1cP84faEQt1fMX+6wImALYQQOqKhqeOb43HHy34boBU3pKVM+C/jw8pwci48j6YEbcCKS+o2+pVkBGt9Vhe2CyC3l9hJUBA1O3OlDCca19KVksmyWIa+xqkpvywCFnPAn96NrDRGGAt4SKK9UigyGLwC89yaVjMYdEYvUJ3oPT3qsRQBeVg75TWmChiq99kg9x/8IxvjeDuJ9y+8BRaa6E3qT7ovL7yDu/MZQFGXaQZ++jY0zA0FzuVIWio6ewoQ+1+eICpTdg8/wUfUQThvHadezmS8dyOy/ggSsN3ORaY/FX+9kRsAHaCfzup6Is2qa25CF3pSiIZw4sF8jgBdhOJRB8/ttsbSr9ujFye5sQzobze1p9KV101Ye3H8oVtdhHooPz7gh+2Wg7pRffn2s5DW31Q/WCOgo2TvN0AHSwiF1bxLDbCa9VPIrX55mc/46fgQ8jYBRv4mKcRMArXciU0bfD/t/wjCmT0K4hzStRRx8/xCgLQJolAANE2NOhGc9Hva6NkBfXNsVBCnBFqANMMLeMYIU0g69MkWWUvqgi7L6QB81IiKCHw4q83I/VfSepbIv97xvvRKHGndfbW/vQN03cUDqnlREx/pl3Dbc/L6Mnkpew7W16cWuKOiyFDwjzgwBaDwOimyVy2VRbRVErI9h4eY4Ry3D3jnGhYlFO5kSFmYB/NSMBWN1HVXZoxF6mfW8JlmfFGwqSedgZ+MPPwLziIAP0OYRVX+bnkWAvj2mcQfCIDBOpaJjylZ0tJolVNTYi+ZNYwgBzaDJTrVKaeMmssy9ZrX9J8iPlVKtg6L42lTnTrDWbpv44E2XiTMaUH+ySAvd9zcqlxSoVT4pvZL84UfAqwhUK59JW4ts9vG9TfL52Xr0LXH2/E/17KYFGXeCs2wmDrptHw23qnRatmpggBWVRR70HWPiJhY7+sZ9B6AtT0E57I8xRYkKOwVcm4R8l8IwuYPrFMiAUTDvQfojRVOaTdoENKX6IxNh0fjjAOq9CrRm4x6o4gpYAu7Mn6c9dtoJMK7zoumRTkmRiVn6znhuFGJJwIImncji2wgaJuxkhg2qj6oNRQQAntyMYd9CrksBKvaF8jrlcjnRggVeLB8WwQiq382OqO80RTNel2qirIYvoU/yMERe3JyX18uQImw1gyIzhvXiZr9WE9cHVNpQeLrvv5t9+Mscvwj4AO34XbNTd8QN/SZMXE35Ie8E1qQvGofV3IFv2uaeb9q8AkMxkXRfn1r3vigPXa+3UP364rwOYex2NfUGsrz4aHdZB5A21mpl0HC/P5EeuyF/AT8CIyKg1O50NPVuYHX9NUwK9yfLlfINgJdlVCDsqkAH4jakpnXaKoAN+iS7ejydzaNa0yFdDGqq48vTR3xVWEGj6usoI+HDOkQvARqPWWFVy0DyKxFC760q+25nVcmdJhZSVImWCqiqZpd6K/9e9x4POz5W98oQ7vBKmIbiKgTBAcjos9+PladZwdnesWN7TbUt4gICNqhAsxdtWLVTxXWtqTWhihJYKOhhbpEqj6QgfuilR7l4Vk35nLKKSrDMhGUYvnY0xub9UIMPIZdnX14ykwAddR+UJdZgCdMF0uoRW4KeFEDSY+cFeKe5z2Zdh5UzVp6ZVE1ln0eMZkuAqupt+BQWoI76+qyH5q9/wiLgA7QTdkFP0umYxqbsO2t36AtiChqzIsOLKtrzUtnQBmlU+rqPTN3oCtcsceELuVgqDZRUJgiq1y2As5dnphvNcoxqDd5SmYijRBwAACAASURBVKCUtnYGKZeVsjZ1VW+W4/HXPZkRsCz0DI3J8pr6LWTQS1IdtZca1ovD6lr9WAA0AqIi6MKxOKpMuflWcNzcNTZAK6HSM1ru3s22uAwrJkVMyjkIuoOhVk8l3u12vFpOirI0wkgsXe3ZZLutC135EEAZCpNzrKQpiiKl72e1dqB3H2mG3WMJ1D8v6ZLOtk29JUJNACl8F2Poo0un0gfER0hZLZWLAF+9Pn7ss9uuP8B3FrRToMgkqPbLqXVR1UtCMyGE0WlKKip7Qyn0gjZoWSlzQFkHNjAEnwRs9uiIWkkVFraHWwu91nWxsiD04FnvUcawDHpxNH4O9+eVWTfnr+9HYGQEfIDm3yALG4FmsyzM+m18HISktrA6ZDfs68jg7fdqWaBBNo3b8FaaLZM1KhCkOBH8dFNsaCbdqIfwAarAt+SrRxrHQRRHHlCpUIWP3PNS7dEffgTmHYFYmwmLz6WwxLDBHqdOAD5C7VAnlAxSEnyhK2i2UTb6O9EjxyraUQ+ngrYCPzKvhqwIiHVMPM9IEaYIEmL9/YJe7cvNdipQdgxHLuE4Dp4j6Y70y0xnYMC9q144bJusvLnpH+5ffwe0T1LzphW8YMWKyTvPqmVugoZlWhZEqNSWSKFPO4S+MKeqNigGjqT7TqEgtvX7ogmKfQBG4S8/8UbP3m48uC7MdkNEoBrZXSkzyhDTQuVsUHs2RVD4rITDEVQNwX4B0GMv93EfktZoQTkzv+/NetzPyT/+xY2AD9AW99r4R7YbAQuSwU3zIRJzTWSNs/LDZ1r0L7u8F6OWpYFS9alYXZ1fc/LDB49AQ9iXVuZxoBUAH0UdAO3oG4WrkODPL6d7OP+qArsAsYpetAv+/eRHYO4RyDa3Ybq77qqavL293WGfSiOiBcLx4YBu7gc9ZgdMxBDAcLK+CL1y8wBotqhQWaTzNs1KU36Minx0IqNrL6+TozDZT3V09kHhENO4Jyz4YhKodVP7uK5MnjVg14AKDr8Zkw4FdD4d9ERaEEyq2Ghgv+xdPmxw1n+OGnqio50kPNIS0tqF3naDzmVza1MUjIf4ppoiHc+LDCpowGlS1Zj/49hWIJa1uiLMcktEc3bPWf/gfcnnhElUCsDweSHILUGF2WhoM1ckJ72G81heqm8mLsMm59w8Nu9v049ATwR8gObfEMcmAqQ8ivaO7DnjSz8SvYLK0P7Hl/LzDf0jUBG9yyx3B4eKTewpoCS0Myi1G4AfWX7lS0ceR7OxA8rnPfSQ7Df4s6m7DrpQKv2MiLXUTrStyy8rdMlEGP9fjfQ24x/5SfgHcGwjEG+DTgvmcc6ldDgBGoUGakotULfqIuhSxOCwA8S+IU725/VemfR85gHQeAwKzKI7Yk1W0Thq5R+6VrCd9BzcLE8hDDIUErvCUIPWoe1IE0CtZVVBe0zg/cxeZUNWzcLRcwAZYFvEUenp6s0dt+8SVBZZNZ0GnDnbZs9iNBKZugI37hgn+b2u10W7HhDpSBaWBlEp7x9BZYvgib1hO4UdsVm/K/vNmhC72h9Q2eQ/8P/4NwplDfJsoy2BNDjH4O+pxEoxHUccRPr2gZKbx/rTVDMnOdd5LUvPM377QeSEauPMysidhnYfrRoXFpo5MK9Y+tt1HwEfoLmPlb/kAkRAq70jM6JsYKY0fjrXq5rYAL0qEdOlXPI8RqlUxWQNH31sn545lNXnS3sRABrPt1r+EdTYEntN2VQNa3dWEY+LALfoUxBQSoOrnCUiItWCQmUAvj/hfeXHecTM3+bpiACrZxsbG30S6XYGvn/ICkmh0Mnn2ZMTDdAoWFGg2BrRRSi+WPMWStrTWJs9sIsw5gXQHGuOdN5+p7bR/6urH6B/aOnITrtaVkUoctAbrf+A2qDgNQ14uIVwjXD7RCJL6P96hL/GUEVDj/IYFV5uj3EtwF8uHA7K/r5ZBitw7GM76ipa9zlQabihGSLcAThDUjGGylowEJI9Zjv1R3uLUhVyErVM+R1Op4Z+c9nDXYUtwHJXYnOW2B7FuhSuoZF6MvM07o/Z3gOqcgsVxW08VzMDvaMIhb/PQ4yAD9AOMdj+rmaPgGk8QBawIhWnSGPRURCKJ5/e23Bduw4qR2iufkpU+rKz6oakgUQiGQDFF2c/OQ+2YDXpa3QD2Ur7I1LBBCcWfwwTzKObZHlwWv4mFjwC8ZYq8glI73eBGF3XWxBcIHdxIOIKhkKdleVlJlvk76VYRakoDAADke7O5B/tySt41im4w4rKIox5ATSem6yiBdCLFnOUcgugEd5H9WR6Q+VZY7aDalQi/QKU7m5JD8xY8rGxm1SrP+Idhffy64J/Jw2S4hyj1AQrUG808G53o+BI7z5Wg0b1WrKKxirSqoe9gmNPfIoFZLUP6o0ZqC2yd86AKrGbGHBXBKH8WYac/rBRKlYBluG1d4x70Og71zQDnkjqm0ZJGlt3q+BOcdn8VU5BBHyAdgou8kk6Rcp36+p7ey/7agWeLKF10DNsql7TfAQAV54oAzhtfOyMK8CiNFZdnB4aq1mDJ9uHqKRlYKQJ2eylVzEJ7vWgcs45DJ+qNupq7dBiGgRPe2389Q4xAkhSZK0dceaMTY1zBitkrDKn0+mJSmKkElWrFWFGQXtckNuSvSd2D9pwv6nDivg8ARpl1MkKcKpoPCcD9LdQCGJDc1ROHBU7VmBU1QQtD5Crg0pN6qmRoVYqb0m6o4ZqUSr7CpJoJvrV7qMiCDZBywAtHr11qJJFsEHS+nhNCba2cY0peEFDcvktAc2R9D16tVmQnZey9LvS8fx9ANWntfXhlTYdfmf0DFukKtqgwBmgwVP8IoQ4MAlR7PL8G2eETlXlXD4nYzloSNVD0B+D9E1zUcU8rGdo0v0wIUv6bG65V0Bl0u34y/sRmCQCPkCbJFr+sgsRAaqMJZPwfwHXnYMUi2T6JXjN2CDEQKY1EqrLKts8R6WidYKhs/jIL080AZ3nMTnbpkeLUn1fTjgyuS8M3yWqFplWQSiR9cM4LH8fJzACiZYi8kkqxvU+b9MANE6K2XtkCz00INUNv6Z0r1T5UYSQ4gcERotQRbNl/wfbfngRmxrOVQTOoIq2/07Q1et458KUePed68V+JtlGtVyT4hPx5JN43w6v1hCc0XKFVR2rCfGQdC+Y433VZlIK/ZI2YNNwXZEIgOIh/cBYdesdQXxXIIoRiGGZOCof9ByDEBNUcSmkEol0AFCGi5AQ2BP8re2CvknO+TCXJYjis0c5fP69jXuse/AcSPPNor/UAW0Ezhr620ZVz+idpgOkHncFR1ZxU5ln0NdoA3LTQGUZlG7a/cQSjx/b3rrDvMf8fU0eAR+gTR4zf40jjkC7bYDu8gk+DPaHkR+WWhUmzel9miGpkEFRmaufT6WqdQKYyESiKwsH0JxL1AJdLAQ6RfeINauITUvUI/bHJm4hw9mxRCOUF21MRvzhR8B1BJAIyLaK4gx6z/rHNABtZ2dHbsYRGLDNi1EBiWESHXV9VHNZkBWWFKTD2X96lGIHpFsWIbrgVHq8PlkCwHKxhiraqz2bJlUwvwz5dtD2jmJwkpzJf2koW8EBZ2QzyKoNWAGJ1HNSxGncIEjjek0TfWzBpBSfImgbNdqQpdeUd0fSAUmHr6B/aZGraASR7BTtt23gs0cfN1YQKTbFf3dTH9mbmclSOGR4nEifjEQgS+9SOGjcdTrs3zu+Z/HUE0hO2O+4JpRDWxDjisbCSATAAijzwmEflr+/UxIBH6Cdkgt90k7TVmz8GJMUO5uqqjoyrFkokO3LyTfNLRhdb0vVx3mM4wDQBp13wiojTxwWRrg3LhlkBPVQTrQWhVc2j4vmb9PTCCRbaP5PRwf6UU0D0Ag8OOHLYuLnDCkoUiyIBjzWAilKeB/NkCIamJSS5haORCHtzp/e5MdhHBn7n6iKNy+AxnMgNVoEe6toHSRx1Oq1I6uGECyotTr8vQCQQzDUZkUL76ogq1m1H8vKGcEjKzt19FERFNAsOha/hMrHfNRqde0jNFiiirSyX9UjZZDAjIqIBLu8f2OxmMiPqLQdxn0zbB/ssayjEkbfskHiWqxka4q2B84IWpgk0PXGSJVKbpPbpp8e79l5M1q8jiGp1lRvzORewT22/5xrynu4lkl5j1GAKxrrpXZ7fRz+9k5vBHyAdnqv/bE/c6qM1bUP5ESFGW02I0diTyD7ua+yZDVLaHK/hw+o9w3+xxWgjbzwmIRi1nPs7w3/BOYfgQC8qLKtMqoDg+mx0wC0Wq0mJ7VLSwdpbBQwUFRFWHEAtcEtlfM/aYIXCGmYBihgAfYyWaC4zabqNulBHwZAIxitlOtSnKO7Wsj+VtO4KcHQUQxSHUnfpuBHq9XBD0zPAYCYhHOOk6AsDLl30vE4qgCbrRbk5bvEpLw8dqX6pqT9MWb9IxKGTQAqrt0+bV7u26tt0UJGUosBN2kuHYmgRw8xJuCtoBrZXTlj3xmvQR7P6KjqGe0KWH3jdbFpkW3Zr3YcBinNDQCwfkl9q8lzuof3U0YUdsqyQkvBD3/4EZhHBHyANo+o+ts8tAgwq0vpfZpoUiuuVFIP0FpaloJG98/2qm1eHdxJA2ghUEdj6MnQd6mPXsXJ387JjACrZysZ0MgSgy0tQFdsJ5PJAGS7XVOANcjtM3O9uro6MGiy/wpKjw34WwVTByfEhxVpVkhaGiax4byoQEQjk00N7M9qGRCWMCH7nvEu6XFYAK3buLo7rrr2Ca45+sEgAHMUg1RH9j2FAH4GjSINt6EmSiqqM6i4SxASTz4F8OYtSGhCOdc0H4o2qOIcS1OYWx9FHHuvqS1oQlpnMLwuZVetJqiPEFjJZDKyjYAAjkDNVn2MS1+zUYOAleCMP/x7AeIj00jtE3CzUh2Ft9q8B8VSSOcMwoIgk3/5wO505X20TcTkOVXKOkRoRvR3z/tg/e2f+Aj4AO3EX+LTcYJa7Ro+JEmh1zv4CD974KSlpw+qbWzW9qp/ZFEAWrPJpm7IY6OiIfBBFQCtbf4dgw3tpH1ScczNSDZLnQbWaQejrifVbrbrL3OyIsCexUwbvTXrB6ljFUhSN+q6nMDT52ySQXCmoFK2vjaakgb5fqFqimgm0JsWPtxbtQOKY1CLi1QCYhHBEIQSdGEChdXbikjlbeEiq9EWEQt+hOh/SiZTmPwqwgyiHzQ12BdukhjZfTEVCDrM5tU1ap+sfFSr9YETULOxiVW3AEoPt3LoHC8n0ArAVhJKjVRgdFQY+Xv+TlXrUsGW0vHdg5W2SllBIg9S/YnxUv2TXBN5zZtIHOi3pKF5g/LzADQ0eO6mP066zcNa3umVo0hIYbskr7uufoykA/rQUElyBg2/DZi2Ly1B0XRE79mg46Y3HOmn+eXxANmmiTbl9eR15PF1IOLC/RN8Tzt4DAT2SBztbYLPE+8n/klglkg+DkrswWO0zEqn3X4ocrlEQINCZ7OZxn10edpD8dfzIzA2Aj5AGxsif4HjEAHZ0Fy/KVW+hg0CGFbb6MfiBUhbBIDWqN+G4AfMfcNUJ2tDiQzdZaClxOJRSSsxjCbkpjV85FZB/7wwVG5/UMyCsDTwRUOOw91/+MdIk/OVrG3W3j82NzfF+vr6ntrbJEcnJ4oVUKqw/rjBCVWxCN+0AKtpswOfcfvj75s61GNbKbG8tCz7ipzB6gKBZdOCNyL+RyPgCKhiKyu2ZDvfT6Rv6gCuRlAT4dT0FTVHurxf1MHN8btdhhWPakXFOwOT1UhvpYSCGvSbXFmdDHy73beb5Ug/0xBvxpU/9vuc1RrGGqqJeMcPk4hn75SuNUSc9DSPlWdoQNw07uydQjKVoM3E3r8Z13HS9W7Ofx7LsDKWQ/XPBrI1PNvnAaggtoXvSAi2BLQcIOAkvTQPgDbpcEBgfxVN9rShMi7tDNCrxh/ug2CMz5iswNH+AT517V3/ueUp7j1H8IP3SZggDbYR7DHjNWFVNZG+OlYYhsqduVwcfoE6Ep9sp5hPf/uksfWXP5kRONUAzbIgwYMRDg+m6JzMS366z8qyINds3tlTgJwlGkcJ0FqQitbVj/AhC8sJSdNEdh69d6HwCj5mVWQbNWQaE3uTSJgGY0JTlxLVlqV3kulnA6NUygjOYqgI1MO+wfUs98hJXDcI6ftMRxEba4NpiLMANAd0bQxQhRwWy2qtiioW+oxS/z9778HdOJIljSboPeVV7d247unx5nvn/f9z3n67M7Pj2kx7U90l0RsQhMeLSAgqiqIBSZAipcwejqpKMJkXAJGRN24EMhah5/VWWjDMimKuJM5OQtA1q5EKxskmgSvjwHFMLgZJ4NPvCxPGvVbaEJnS6kBtFwAtGlu3g3quzKXIFl65M9xh7y/i+DQU5diHxrhyEm9D8XM8GoOKtxjg8xr1uiOAtF8lslgXxcC2mlAY/lrSXev1+xRAfg+7Dmo3YQq9L20EgS163BGgERQRvGbzWbxDSvj723hfgPYHoEbVSl7vdbJnHCspjhnUtk0CVmbIik5NNMwXqGfD8wVBkQiUzYoPgdF4PIKgSWHluj7SF10XipKgLo4GH0HoREem7AxA7b3Yl4L7WOPPJair1O+qnMY+iNpQRSBmBJ40QOu2/ksUq+8Fhfz59t7qMS+E2mw3EZA1a5RGvpg9uVylF+Dsg/Jwji/5i53ePy5k8seoA6E/TyZL89xjrtnj5cmsWZjRIICzzW+xnGxJoBbRfaispWMCo0FloYii+XkFzjkPdRWgOqqmIjAdgYrXEyc1TN7m1CBdX1/LGrJ1Ju9cvef+06bXy64CV+c7qE2zM6ZIFZPNprmoI8vbZVGr1iCzH99bkZYBnIzOqtEjyGJGzcTCip0BUCvGB2pQ0Auy4xLyAFtEo1MBH2mgPWdejn08+gzX35ET+n1rpKsRIC0S5ggFpd5NPAPi+8jOIcvCDBOzQNONVg3UtA9r5B4+dqzvsiwqo4aUeCqUFis/E+boc9Ry/1xmlghG+M4MfEfGlQBt1cbnWocSJCnMFBYhGKPvXDYN/0QoIfbtDkz2AjxfyxfLI2NtqkLSAJtgm+CcizPTKpR8zggCuXAiwSDGlsuH734fi5DLrBRmjXOM2HDRZRFbZ9X4qO1VBGZF4EkDNHVLPM0IGJTJPS7L2oVNGl869JCp1P+0yWHkvlTFCik6y7EeldRIzYnAlYsaNDlhgmFm9ublE3VICqSY3+FF5kqgxhcjG41cmVFLpVGrASpLGrLV8xrFQ5T0/saX+FEcIAep+7KGz0QNx/TAWB9Gat+6zxczTwR46+zf7XaFYRsiKKNuZvmjtPSaeENMxPBsnJ+er0xNYxwIHCOa46yTceLY6/eE7WISmQVQKyzPSHm2HxScqjg/m72wGOc7ZOnAJzYgfbM7xMIOfBKjZlsNTNhfIBO0f4s4LXwnnyG7O2+BYIAsTBBAgTB/Nyu4SkyWbatD2ZGm5tN1cMxSlap/BIj7i1Qffki6IymFVFqs1P+MrB6yusbneBe8BVAW1jamUF8ZNb3/d7ybXCmrv85zORkvAiUTlgmsRytoRXFUOJOU4Y9++Ados8exYsLniuDSc52b92ZKUjOZWSOg5LH5dzbWX2uwY6Acfr6oJPGX3bvq9/sTAQXQpq4F0vhBv/NXTHZf14rlN/bnSqmeJBYBE7VqRaz+JuFhRHqI4xLkrH+vSE+38WdYBYTAR/hKCc1YqYCFCrMUqIv5wtuxhT5mBYovYBtALZ3GS6zEl1VYQC89bnRSw0r4t9exonw3QwDREAE3bkV1TOzuO+ADYcJT91py4rYIBFDivA6J83WBQqMBQ2JkGNaVJqdfVqfbgc8far1WyExNXhnPgciHWRKVchWZs/XpaHHpnrI+B0DNwXeAkwMVOT8fqEUA7fLiMgEIuvx+ZBaiBf+3AejTUWMdmjX+9MHk9uf1moCXQhDnc0RmqOZoGMx+/Gz5wDfcIgJpPIwB5gKBiQYPtxyAoTX+aqHB9YanjrV747qF99ab6M99k/npA4xH3wgt6IiTs2SEaXid9L4h3jr5CRYLDYgCXYhGrxFcD3/QjheIiITU1KFkjGRzoN6CohgJYFnja4DML2XXC8U3RTp3DDAZP+MdK2hqIxWBHUZAAbSpYHP1xcGk1Bh+htWYd9WKyw5vxl2dysHqr6Y14JOTzOpvs9HGquhvcMz1MnKG/i9ZeMzsVlj0zkiExe9ywjG0Rbn660TCY4NK4lo/4tiQ1AddpYLaA06kueIYUh8pZ0ygdjMpVb5oicT9MRwkA/pWydfFEWprtimx3oLwRwHiAJO1KuvEr0U5fmTTRJWr7PEb2MGwmyjJzFeUcY6/990t4QUnFeMmVeMWHYvgkjV1FlRn/TxqfnL3qY+7BmjsL4HmIANlzYkMvzX+Fgs+A1m/tC9NhzEyl7VqM+q/OLnvtAcyS5TO1O9kiLbVf73/Vxzak9TzNMBEPv8q6INf4PsXIjsJgZ11+t7roh7Lo1DGr2LtzvozQ/+3FNc4iaHCuOig0iqj1RG/f/f/yM349yjb+bz1rbjuv5DqqMwuVvCOnvRaI6ikmEcmM1viv9/+/+S7s376/8Yal9pIRWCfI6AA2pyrQ6DGeiXHamG17dV9voaqbytGwHNpNPsFJmDL5X7jHJp1XaaVB5h/N87md7ah8aXnPpfGl7MaDTO94FSuuibZfNAWOVEoV1K3k22+KAnUDMoqBylILf82yVOqYz2CCGSROTnKgeq0RcPZLtTaiANWleifFV7WvDAzFTubBiGQUj5UaUyiURSCcuunJ6sdj5ltmVHDQoqPbH8a4gpRewiA1mi2xADy9P6UQ/gIvlDVKoyNZ9RbJRG/VY8hvbbgkTYLWNNgWWgVrHzZWFD7cCfZRwKbaaVI1nMV8inYFKyfmV01LpPbR2qKpDau2kiZN43PYlMRo+NzoXEEnzVK5xNAP6u9Jl45e23u6S3HFPpYF980v7jNNPJZsu3SQouE0fALiIA1RPX4/4lFlVx1/Gp7FYFdRkABtAXR9rCKOez9A6ttMC2sJ5PB2OXFVeeaHwG9/z+QYiY9Ipn3dKvZlf5r80Q35vUkzJ6xNmx29q2JSUWx/GHyctDj7wEMWzcmoiiyRsE2RUdSWg4/kckDtbIEy4I0JjMZqPbx7z5olz6yhD7oJSUoPNrY1r0RJVH32tOIgAariprfm+l/llQEWLvFCd3JiqBm3vmZiW61W8IIRiJdmm1u7Y4hBOKWATyPE80OxqlDWxQ3Akxm1AjUtIIfZEwpoqBJsQb0dVet3emJvnf/eWdsh73/K85hYPwQTbIM6JcFiij9uZh1YW3XdNMhye/7lxB0eph+TvZnXn3aLuLH56rb6UO98n1kodZjkAQQ1xgbH2NRsbxUCEgKemDBhfWgpCwz855Kp8QAMv710rF483z+oiZFRD7+7p+iBDsPCq6QqVImUwXvp+lmW6jD1j++/WfW0ZVrv9hFSNU5VAS2FgEF0BaEVvqBIGVOb5DhAOaXx3/c2oVQB95tBMZYBcxn7Y1MLyd7vE5tA7NnvvsDislnvyg56RgOXQC0DxIPDjNolAzm6q5GwREUUc9qGSxSlMUINXt5UGJI/3WgZ+Jx8qwNuSIKXxoDCm9ewn5CiQ9YHTCxCNTctjg7ZX3HepTeZR2RlhAwgj2fI+O/bP95v39x9ULYRYA0eDrxu92zkUwB+zEtMqKYLmNMyS3YRH2gaAnpW7XabEpW3LEwJgB7ASa5AY4VX/Ix7gmWbEeA04YHnDVD2VXWt1pf7aweLQJkNtQHXYirsF6XMaZE+zyVzSGoj55/JoUiHrpxcZAy+wV8p+6yDaBuycxsCM42y95ZWODL5WDMXl5Mb71+cQ1j6qOZGc0RVB0zfl789PX7QOq680I8734Lw/GalN1nDZ9lF6QQ1qxGaiNryqkqykWRIED9aP3DXYZXnUtFIPEIKIC2JKS9zn9LB/tK9WdQfZrvf5P4lVEH3GoEqJpIGXrXhYpVpbi2IMFkJ9tSuvmdufz46QEZOuSYj0pzJ7r9vo6VRxZCP+CqL6i+cMYRFRhhn2Ch4urqOjgCvQ0roTL1KNW0UJTv+JowUpDiXrMOb6sXWx080QgUPag0VkAFXKDkuMkJOYkcYJJ1MUfoYd1jU77fQiYKsjsBDCooy61RZS+fy29tLKxBY+ZgFXn+eeMDSAr4vHFxZN0YrLsfr0kb6oejCSXHyWNZYwoQ9bdSj8asj2u7wrdBjkMC1MV3t4VCwRyvG1T74tRDDvoDZP4vYwlirBujuPuR4phHbeEuvdBI76SwRrmaDG3dhm+ZbT2XapmpOW4PHdSZZfF8zatRZL2lpTviw7fv9+nj7/4lAL+xbwHvxyzUJvu41vCsA8tjulnjK9Auv0YWN5TPb2Os6ewF6uveiXtJ1HYqAnsZAQXQllwWGzVoFExIp3e72rWXd8sj7BRrBBy8aFy3tzFQY91iuwWQhmLwWaqOBIUBMlfMXvF8IHoge3Z/ZZ21YKSh8Hjl2u82Um9c95KlWDsBOlsKdZj5AIbuKNquYHUSmQ2s4Fc5odVkFoIeNOgnJ3AG6FgOREbGkO5nS8M3R4qdYIWbFEn+VO3wI5DB/VtPs65qOxQ7Tsg7nY40eU6yUY2Qx+4PBkEdGS0Ap60DnQa80HguZgE2bQ8J0PiMt9o9oYsiaM2zx2KgHq1czdyTll9n3C6ydWkvKzKoeUtj0Yd1S2lkbLOYrJsman4LMBmeqMtbdI4RxI9M05NU8X1o9NESwWAnIiGkyLKOmYt8+WJygMVFHbc5+hRjOJpJc5SG86gHXER9NZAlz3oF8d5rsxU1n18/F61xG/3OQuGYPm0Q7ZmRAe13/gfUfAqxgIKPdxI90UrVX2DM2/l+8lzWwjUkRTQFC45FFjX7cL+pPhxuBBRAO9xrp3qeYAQI1Lgi6AM4ccVvEwl+xgkDwQAAIABJREFUHdL7xmiEF8sbADAjEVCRDccPAHhIxUnBnDMDmlUVRpuzWgtc+xTkmH38V6okP6moOk1ogGSFLWAWismPx8L/KfDEbTTAKtbopdDnDD6cZA4GpFkVIIriaKxF4H4BfGZ8ADAXK7T86dx4qlUd1rhxhKEi5RCrmqo9ggjgWta8tqxDS6qGczIqBP3MPCUN0KJzQJEwqNfrOwFozNpt4gk3GZeHBGhRP9rwzTKg/jfW8N01o3530P0vcbZhba8/SsEb6xRZppxkF/Az6RdGCltnhIXT6nJDcinJDnET2pTsS7Ota2l5cnGT8dlWv7qoG3TgdVZiDTPq6JNui/xECeib8HxbBNBoKH4M385Xz0OLGtMai67eEX2jBzq9I95/41cQyhmIq1EDCpg0mnZQQ/i2NM+ebIb+Oej6I1mbltLy2AYm4VN+oEmO3UCtWzaDumwIaRGICtRhl0AbVU1FIOkIKICWdETV8Q46AsxuhUBtIDNq5LSv0whIWDdCzyiCsjQKo6eNUy28cMZY3b2BMMQxEsxclF8VY68i7AXm0ev0KdonBcBYCUCfZEbv5h+Z9XIBCu80/D7NLBplopFJA5Rj/4I0CndGWlXz0otjQ0GJsgfJcGTVHIqJqAzaJpdtf/YlQHOb4tmz7dXzxPUPWzUo0tOr1QZA200GjeMg0EwCyO4DQGMGso3s5lA7EkH6vliD6wxAR/wG9drr+U9po5yoFuoQQHlpij19jfndenV9Jbxq+N053Qjwx1CitVFjmMm+is92Mimr3nvR9j4Wtozh37bmgxYyOTrS27JU+eW63Vy636Q9zKyNdWTubNwvNOye1XrIyNYKx/ARdWAuP5QLktlsDuAKC4eU3ndz4mdvvA9Pw774rvelvKcIuIsY07ya6aWdTmCD0eB/pepyGpYDbJT+r9T/EHqXqqYikGAEFEBLMJjqUI8nAkkBtXkRoaiIPXJQy3MhJ2/8OKgvIZ2nVCiLNuYeNoQLttbobyZXwJEl4/8TqYEisqxpmFzkUcdjbrNvyzqhfv+gEUgjG1zTRuL8bHs1ucw8HR8fJ0KXmwwWqbj94civySz5mi7WMaPPejGKhCSVCXxogNbr9ZHloAUHviwwGR2kAXxmTEppFpzNjpFVuFnw0ZHZkBl2sAhS+N5Jg/CcxXfeVO1SSocyZfUklv9dt9cVfastMrAJiRprmgzDFi6yRtncBTIpF/hKuw8iY16+rW4mhULg8bXuAuC8zlHMxcCiX7bwBhgPyVqzTJ9zPPpIWiywjnOykVKazablv9P2gIyLYul+Bm/QAyjDeyhfyEmbhmnRoSaAzwev/UbWcDbhafi8/5WU9282WqJ6tLpFQBIXlIsDvHYXE6qlrO8rgunykKAxibGpY+xfBBRA279ronq0RxHwkW2ybWbUhhCKCWWCN22S7jcYidPSpbg8elln0+/35cohqYStETzJZiimbXputb+KwKYRyIG2e4r5VrW6mRLcon404btFhbikhUg4gdWhPnoBeuYkbW7TmMzafwSaM2uAzs5C8YJN20MBNJmRQdaMuKyMiTa/A3WMrWum5mb5h73/ESeoTwLzDPfKOVRgi/K7zbJZfwvBD/qM4j9mTZzAFDmtKI7rJ6KEyXicxmM0Ww3hlEEnN0zE2YS5MQSXcs+QMZuffYtz7F1sMxr+AxROMdNQe93zt1tQBfYD1C3/Yd1DrLSfaXyCZ5TU95cAjSBZ11GXjPfm+UXo/Uclx1NYH6z6vI1QKpB2szKLxvZd41sxdHpSGKbXGyUmeLLKoD34QHLcZwCKUaM4WL4AS5o1bQtWOb/a9mlFQAG0p3W91WjXjIAEaqQ++jpWeJcrhxGEsS2iNnVB8Xjj+B1xVA2/7DtYbecsSEMhfNfUhLsliuOaIVC7qQjICJS9nihCTI2U3dvJNm53gp6kWrsNBTh4A24qTz/dn2arLZ+xpCX8Z4270WjKbFBpRvZgnTg9FECTWUcsHk1mAkl1bIF6NkzPNuCm9L5lfiEuC6+J89PzmTLrvHeiD42lVxVSabSa4lr/QWigMGZyl4l7Ra5zjeLuY46+wG3YT0QoJDKeTgOYFkuzBTfi9muV7UzjP3i/mbJWkNlSvvOY3arU/wQ2SAPMjCae37Kk8XOx4uRsNbN26V+I4/3s2a9EFc8R2yfP/43sIEWnoBpswFut/PNVurzxtrTGcZ3vJcUxak14oJYqv8b9tx3bkY07rQ5wsBFQAO1gL53q+ENEwMcKWgjURsggcLVXkwpTXB2GJdjtnykIksnk4eNy38wzqk9jARjpIB++8VuRA/e+hUmp77myZmsMyXqk7UL6422lGF5L2EeuPCvfsYe4/OqciEAd9WekHUXiDVwZ533abrcB0kgrW06VXRbIwWAgnynSHJNs19cNgKZyIrL3i/pFFUrKg1PxNKn2UABtntn2NQDoMFWfa63hWy/Eaa6wFSpsFwITQxvCEqkt0sCTunAzjuNYTQDYbzYWCun3BoJZq0LppzuvtRsbEOdARkvWWaMeCyXLUFl8V6pe8/3HWq1ICIWKjmWIYk3TIZeFWIdXWtbLS6XH6Hvlr1/+F7JzZzJz6jgliHG9vewwifze0D+RKsylEixGbvzfej14iaZfBUVze3TvRDqvDnKQEVAA7SAvm+r0Q0dAAjX7R4AoGKVCAEODepQG+Wny0EPj5xxAHERA9H+Laq10x5S0Bwl9iFGLQpb7pcRbl6H8Mf3ExsZIgi8fsCxDNAaQBrsm4kAJBiVgQ+bCcfAChEG0v6c1Fg99fdT5txOBAjzQjotpLE7cN1cnba3RaEjVQmZEosZ/XxW0kYpIeuB5gl5oXBiJ+rctk22OeR6gWfeKEKgyS4J4BHj+A4DWzRHwCp0hvZEqrlS+nGz0quuZ+Bf4hJqgF0Iq8M7vQYUNzsspguFE7Qy6ACVDRztYcBYFSe//tzhZ0/Cdz1Qf4MD1QGlMyNtshVtCburYLXzaAC2GtIJhBi9fePP2MKbxKa69BiBqYbHFl6bTqzaOswPq5lvHP7u19RgYffFN60sYo9eR2YV6o3Y2U35/1XMt25601HIpJw3R2VhHbhjazrN4y/qpfv94IqAA2uO5lmokexoB0/gMq+mOpHtENJDfv/t/ZvaWyo/MHlQqVbnSP69JWgu2s31IXiPbRql71VQEthkB+trVNH1pRoQCH0dQ4SNljbRdx3ZgrhxmwjjhmvzweXDppYcJHH0CZW3SDT2YtU48Tpwm5a7RuC+PQVATefS9/AlVUqz0nwFAbqsl7eEWgkpYXkBQI43MJMHvrhuvJ6mmzJpONqmI2e5C+iMtrTqcKeEgKr/WQONLynBcioBgUjywU8IiIDzwNh59giW3sQRpqzbW3A2xoFepP4xYxmR/mS0jQJtuIXj7EQAtHOO0inHcMdPHrRBUxLuvvXdbMvDZc2Szsp6kVnY7A5HJv4N37OoAMG4fuB3FbwoFSz4Hkn4JaiPVG1VTEdhWBBRA21Zk1XFVBCYi4IDu47kNrCgWhG148Hi572/GWg9y9UnrWpRx4CSQkxUHEyT+5PL0EIpqPhQgD75RXZItAZrcwcdizwZAaX1OtuNkw5ipyqI2hfRfggqCDAIwmQEmJVJeYmj73dAjQyuK8DPte7UsDMxYjfHseMgmUBiQ52G2OQVrCx4/I30H4T+IPxP0xen/snPO+/0VwMw5REHWnYxOH1cKjWBs2wSVi8YaZUUj6mqv15ObIysms6Q9UA0JFiywCGhgPf0dVHPb6DtqxOBltk7jd51hjBGDsQSBpH+7tOx4BM33Tcjt/3Mtuf0RTJ5Jj6/U/rjXkRh2/y+euaKo1u9n3ON2nPeg3jPEB2+izutGNfT51Q+ibV0B+EGIBqqdvb4pPUOTsLOY1y/basDT9Ef4pLJsISUVKh9KTTJu7NR2hx0BBdAO+/qp3h9QBDwoQVrg7V9WXhUXJ5f3JnGc1PJltMhfipmzDgxIwXVCPRoVHzFhwSQY9tGPZuJSdRqh+IAqut6buzuF2ot6yoLgQ7yMFjvebDaROTtJDKxMB4Or2Kx7Ixgi/Y7Pjwd68DFEfJJWf1x2Ifjc0lyb/VhV7GLRsTkmZq+SUI9dNoZZv+cCEEEZBUIIhOWCEIAuLUHCybAG36qcvAYEaqwJI4iKWsHTxUkpFUs6P9on9DGDsASAGaneqLAS9iP1URwN/w6RjRTUHFerVWT2zLTgM1n93TqXdWf7mMYX8MXriOMVMmi89qy85gKLvK9G8O1EduyVk9dvRWW6w47ouTjuSZg1a8AUm+Ik2wRoXPixza9RXjDE85hBdhDV4Noz3P/JiSPt7MKoEx1EBBRAO4jLpDr5aCKASWUBAiM5SEtnoFJXKbE+rSAnswX8eTTUJQ3rCBO9yToeriT3QWl08TMHUFaCt0w0aWtAknwgqqoe7dHcJPs5kLw/FtWMK07mGM9O93qASaSP+qS4NMVVRs1sM4EDAeCk8MDV1TWen8xSGmZ0Lh4nKfBDKiD7M/ncrjKm6W0ljRljZPbqoRozeKwHJBhmvSypqtH4GDtm9wjaWCdLIKkjszPwuViUl10OaY4DZF4XWw3w+JyYGwB5pE7aAHkEZY+CFbDg4q0rFkJxENtBfV/1Vw91a8Q6rwsREQsgjSC+Ct+3ZY3eaJkA1x33jYv6a9ezRSFXFie5M0njp2BWCmly2x8HXbujHd2oKbahiJwv/AzP/vZFY0h1zOVokq6JkW6JXOFVAEnWk2dv6s/303tvWezV7/cvAgqg7d81UT16IhHIICuRB1CD5Icswi8DoJEKBEpPYFmmxoknJ7c3fkoBaUXgv98ruCetapg+xQtsp9oBT+QqqWFORqDoo+4lG0B1FJMRTMojimJktj69qECj5iQABrMqEW2QoIUT+nkKjwRK9B6bRzMkAKBsPH8yGxQg+zWrxirOlWc/CKT4Yf1oBnE5BUhLonW7Peklvw2AG7d/vH78HmLdDbOE86iKHD+/p3g/EGgNMsgqyAwbvL4W0BwJ7pgpsy0AMwAyZt+YBX1KjcbHVdQnT9f4LYpBFywKz8+D1vfB3odK7/8Fz5gnzifMnWWtKTJQXIxkk9lwGD6/fvqmOKmc39apSnVk+uZJ9WKBBc2ivB9/aH4fdK2OVj8KQd8AdWqBuAQQ3O5iRkDhL9SU+3h3p2GD48Hoj7c5F6LSUG0lpZsm6fniS7GUvb9AqoN7GwEF0Pb20qiOPZUIpFyU2ad8kQ1srB6G1KEM6B3MmnFCxEnvtIJaFBu+2DghHWS3+2J6KtdCjXNJBDCxqnqtUFR0qvG+nfTK4q9J0WNWad0apOgUlMdn3QcndqG32HyRCGZ8OLGb98ywT5wMM3PGZ4sTwE6nKylVzFxHNKlIrCSaQPInz8/nctrDi5NG7sfaoMks0yb309XVlYznNmlby/rHzD4BYtysIMEzKdcQmZV1sWzTNEdZVwYQRyD32OrKlsVz1u9N42tM7FGrBzPnuK3d6gAAV6EguDvfM/ZNH/xN+giuIo5hjb+CHH9HFMj6wKffpfqkI+X5SVEkqB+ilrGaORZvPns7Vgi+b3wbDN2uVr2xsRgD5JsWjl96N9b+625kmT+C5vgc30UAioXXpbUBTdnTmSMATixewXpnPEata2m3/mzrjkftt98RUABtv6+P6t0TjABpQWnI95NSdnpcW1jTwoliE0pqw0z8l/sTDKkackIRyLt9UUUGjQBnUuSDhycoIqiJxD74+2VgKU63OOknwCMIio69aD/2gT5k1Wr1nu+SzO6AKjwNJHm8IejFzIKFIiNo0oNQ/kHS+6hWxxaZKrM/08DlCkAym00ji7bZ8xhmzSEOcrbZceLEd9420eLPoprYWfsS7EohI2TDzHQFNEdHVP0BGALFO3VlDjJmm2b9U7QhEciwgIfAz6GKC60quU+BihRYE4VSaNGyq8Z+0lKmXPtN7FO6jo6axS8B0iwpsGFaedlvvfeX26yabdnC1G3x4du/jXXcb6+/Dgx/oFVu7D5kCUAfx98B5VPv/xU1g2UxgMR/uYo4gHrpeePAHH2KvoOUC6BZKL8XaxxqIxWBRRFQAE3dHyoCexoBDZOPGqrLLhfUb5Ai1MaLQk/HF2/YZLicvHqYpHPlUE5dMWlVEv+bRPSw9s07mGijDo3gRcrlQx6f5KNIMIJ0H07sSUfiSjuBDWtGSCGM6Eo2ZPeJfEgFXJYdInWOgIqUxVUbBUSYJSM1mOCrDHNZUht99GseDTGstboZ240lQCTdTzC2LBMobTKG6O/p2dJtF40nabn+eefieXhdZtXhEcwy/vMykYv63wIFz7HNm1oyZCtB5eY9YadAlUxQbTbn6UHehxkVmgm7EQe0s0Nshv4xWBQWMkrxvsebjbbI5F5F3dWrOx0uAVoa75piJX7mzvMMYY9BC/Sw8Ehl1exroAGeoTbtS/R9DNAWZrKbEPr45Ru/EwXUWC9rn37/UaDlfC0yjOY93IcpXxFKjttqPhZN6W/qgtZoGf/h1xsyib+/Pd0YRtYpWk0AwNrmt3j+K/BnewPZtcrS77lt9Vkd97AjoADaYV8/1ftHHoFo9fnyYrZSFCeEbaw8jtPb9YBxnT5WxRtQ5OqKLF5ShVq40ln1epiEQf4a6m2qPYEIYCJU9TuhXH6IxkCBq0tQxkwXwRA/0lgZnlUWRCQkgAOdiXUkBPQp1Gqk6b1+IzqxKGqrUuymj8U+SR+0G3809rOC/pEmua1GamIulwXVcbPsF+u/CGpOYLuRdGPmncdnbJjpZLZxsgZq3exZ1E/SrnHVZX3OSKtsrDAr7xsuDqUepwCD7xrCGP07tuR+47oFcPYOAMDqCxeb3EsEaNnCu2B1xD8v1Ysd6yssAmSld1up+gFAS6hayfeJZX4P4IZFHVzfo+yZeOvVt2Z2cTTWxYvOD6JvdqV0f21Cun+kj2A7AwXV4hubDG/hvub4Ryw6XMEy4PcAaQa+1lwsVNZkZp0+cENkBAlAs/Bk870+jtVHbaUl6aCzfOK21lF14EcTAQXQHs2lVAN5rBEg5ZFA6PLyfp0Zpa/bEJSyp0xik4gFC6Edu4FPU4qYFIs5kfcqIgPZaz0bAsYaQFsWK54jNy0ltlV7GhFIoVi+6MNANqtJAMEJOdNip6f3VQwJAgjY2JipibJm3IfZmXkqiqRHMkvH7Ns6jeclwOM5CD4InAgUj+qLacPrnGtyHz6TpCgy67cs47boXFH/z+E9l5SvWnQ+KWOPPtKjjnFmJo21glEjeIvq9FaNB9UdmalkcwOIhqSgMJteQfiDNFnSvEGNhP21/MnG+2aYqieagVt1bNvcfjT4XzwLaQiGLJfcp6x8ofw+7q/l2ybVZy7SmcgcrWqOTSVHz/0ez3FJtBotUQI9kqqHky1Ue/waAkQ18dblW/eoyZTV/6b5hTSmLoIqO515b7UA2kq/kMId22yuq8vMWNR8z4JoyCcQJ3ldgjDH5vcgQdorAJ9XqEuDKjMyhtsWL9nmmNWxHy4CCqA9XOzVmVUEYkeAK8i1oC9Khbyc9EWGvr3+AH4woF0kaN7q2C35oglgpMqi7mIxD/oNDISNEtT78sIAGGPLokauXK2JKqhjlFQfWL4wMBlb1jjhooIlQSVX2VU7zAholFD3+1KhjaIdzJytAiRa7Y4EYLMk2BdlcAgsCCgiEQ9JqcSHgEYK7OD5YFaIQIEKktFkTtIPcZ9eIBu9TbPqZqspxvD/quTqAK+bKTrSWoM0ZhqEJ9lI+RyNdBmfsH4HUvg3WXqCN55zXfVI+sExY5nFdeBxpBw5aHHzsl/8bpNgjN8LAGSkdlMRj1nI/E2dH++rJu6XgQ/lvEeq8mhb16DGfYcs2vLsFAFaqfpbSbnb9+bYbXxHXEnKK1UOq8d/ntvllDcWtZQJv8W79OfReCQ+v/pYnJ7ffZ7CzL0OaiHsNgCSttVGg7+DUnqOrOVrd05hwyw7JZrIqCHDm76QkvukdI5Rj8YKVk3L4bvJXalmb1tjUMc9vAgogHZ410z1+AlGgPQPa/SJKOCFnE8DpIHqAzY/AE4ghlhn1rKb0akYUlI1xqOPkS2DCEQp/3IVEzyrnFmGYMmZaKGuh7yrKoqzOSmfXMkcgmYyGENuHJSmRXVpWQC/vIcsA82ogc+yeClngnAiZ2RPRNntgrKJVfcEa1We4C2zkyHnANK9QBNVbbQyiAgzLQPI5R/Je420O4IDTu5l1g2T+2mBiqg2K6LjRVRL/pQy9wAF/DOBwbQQCI9J8DBLICSpYLEPrUFTpKoAHcMiYnKxEmid7AfHwGycB25oDc/btAw7we06QDMCv1o6Iy5uREiYzWSsI4EVZtbWadyfGTnWGXqoOWKfSZ9stNrCCIqgQ2OxB0BsMjtGqivtCQoAZKxFmvS1m+xDG7YD/YQXo9YZ4zb3CSX3ea3n12FJU3SIhKyaydpmvxcd27EaAGhQP7Sg3Aj1w1J1cZ1YzWHWuwalR1eYNrzxbNA/nZGwPVPUIKsfZaWNsQVVyQEyZ++hpm29+zVuTPT+30DNLiODd1edcTz6D95a/M6CiivqK0nnDAIngMqjJhc4oeao8T2GD1UrVVMRWCUCCqCtEi21rYrAA0ZgrH8ECgy8p8Bzv32BAyx1On1QKt6TxcibNBpw5vMWgFfxzmHSdg7CEDVZvN2BQWqpkJsrHDDCBJV1BkRxAV5KPmgfWA+XP+GiJCeAGfxLRF1i/ozgk9vYGl7egS69qXSt/mjrTTa5Rvu6bwkS0/ViRlSh0jbZloEI0g454fKQhaOXkC1g/IpJvI97wnDH4rWT1yQFMgIiBFltZFKibM/kuQjuhgAHzDYRiJEaOTnZJyAkgJqk8iUZT97bV9dXwqvSxBaqlgbq3SA1v6ovWgTMeDzSM3X6hJnjO2CV46ApdBrPCmml81oEuAhaGQ/GugP6ogPK6SRQJRWUQIrgajpu68SI5yW4ZOaLmVU2AiwHfmfMjhVgXEwwxk/crOsAx2tBwtzFJP+xNtP4Cs9BF/TY+ddUGph3BwBofzqIMNjmC9SZPZdciWz+2dI6sRyATS7As2z1xchBrV0+DwAW2s1k4JvmIVvV7/M9UZXgbNttNPwHzs1s2Bn6f1eUZTz6XL536X1GdUcuMuZAb8xk68LQP+WfAdbKyL4dK6rIti/UIzy+AmiP8KKqIT3OCJAq4trfY2Ua9T/IXlWrLyfDzes2uP2/k8ILsxrlqP0UVvLmNMmlH30EL577ggQZvSQuLy4hKtATQy8jymlXUlAWTQojylmk3Oc4rvRHYqPJcf5mghZNztqQ5raxTYCsIKlQY41qWOqddkh3Mle+J+mDnKATbDADdIIs2SwvrQ5EPLrDhsiUUyKdv3vvDodYNTdtcYLJjwZVERuTNmaMy9A2nSX9znsu8l2L6t4m69dayOIUQBHelkBIp9sRPasd0iwDAA8sQ2TTMK5GNipOposT7z4WNwhUuRjCLELU+HzwWWH9XOjbFtoIEKjx78xU8RPFOMpkkQ5aqSAbjWNyW/aNv5uOH2vGLEidZ7OZuQbg69yLAH4BARqy7Rs9zBxjC3YigydgJ0IhDnqizbpnDIB1HfRUmZnB9+S2a67WuebT+9A7zEONmcDzmy28vVK2ix5x2ewY93AIynXdECZYGvnST3ZSf0eqosCiUSp1MhNYRqqvBGqaCGs5U2B/MHuWhdKx69l49kwIi/w6iVCqYzyxCCiA9sQuuBruYUcgpFAAbIEiKCDBfwTKB1vKIEUMr5Ls5R16If3USsEoNPl1HeEgO+GAF++m8ncCMTY+R2bMlTVnky0wNWQBWEtzKuuFGqDWEDfNU5XcJLo6JpM6aJK0DFD0xk0i+TD7sq6wngYNCXS8SGSCoIG1ZsxkEaTdm7wBwDU6qHesUML6/uICJ+bDITJSABX5AjJtNsBe5mIuTfHq6lqKCBSRdSNAjKh6BD9dgEEaUXNFPulGINrqNoWHXHApW4XnV+nWZH7ZuSJg5krHAl/UIRJRmnoOqUZJWW/SQacFPAhGo+ygDzDMZ51xK5crkoo82ZhlnKZK8vfSHw7xqk2pOS7r+7LfcwLLbKaH7w6etzQBIpftO/n7sP4MFLKp761VjnEo2xpgSqTTtrzW0y2qPZPiTah/KsGHK3UAypY0c2ZNFjNQ+WJ8awDHauK98wIAPy99x7KoA8sVtqfUOBlvGmy7TleejxmyeY0+b5b5uUhpAVgieN6wGFqufSA311G7xgxasfzTQ7n9VD/3KAIKoO3RxVBdURFYJQKuFPN4Lk7PjkRah+xwpQbaEwQURF6YNBMFMMvAg6qOmgaCKwOTMBbdGzDAHQfYJhUqXsFkE+pcn4JWc39CYA8DcV6+uFXSk/LcmCyer+FLFWdssk4IkzH2zQLlUbXDikAJHnlZEBUJjKJaEd4z9CSbV/tFmuM4j/1Qg7SseTYm+k5NilvMak1kyTTc88cAYjxntF2jBUESZJ5538al1C3ry+TvOQariIWQDLJnrD1DxnlZ1ozgpdujfQVX2bHIggzZyVFtZqaRY4l82Egjnvf8MdYEixGtMO4YpGIkgNTx0dFWACwNvFGZI7Ia6+aw6ANhIQK2ZT547D/BZ2cASueOvB7jxmxb21Ep0EQt8MXlfWEY1p5hqQJxQya5lMV3OZ6H8i+31ZVEjkvmh+c8lzRFB3VoQitBgTKej5o1/gbvpy76AWsXZM1SOwLo1vg5auYADCvvxyodIJD03B4ye+/ekdSnv52H61k9mi+MkkiQ1UEeZQQUQHuUl1UN6qlEQCpGYcX1WekNFPyHinWcoI1BV6K6Iid1HVATLS/AtLkgCt4grGtB/Upz3BEZcPhZ6FwuMUNxP7PASaQ7wIS3fI7JW0i5imgd24wxJ65j24WHEugiC6iZ2+yDOvbqEcjCxPW4AG+0CXoejxK0uALGAAAgAElEQVQJdDCTxntykmbYBTXQCJAZzocU2IXNTYmcU5L3+qwW+p75si6LoCkChRTBIP13llXFslMu+z2VFntmW6TL0p4bg0UfLfQRAiGLGumHpB2Sqhgps84DLByXCV85/j4SVVnWr1V+H9b2taVy4zyRjlWON70tF4g4XhPfSx4y+UCjyDR4qNHBQhKyjYuymteNhhikjhcKD23St33clxkymh2fX4SKjn3U/vJ7PZ2pS/Nje4wFNSgaDgYjfB+zNupyH4ch+0QD5xIY69E17nYG6O+70kNsWaOyZYB7J198Zdmmif3eNrHYAjXNMkoGVslOWuOvpVBIDnV2BKX8O420+X2EZU78+/5eo8SCpw6UaAQUQEs0nOpgKgK7jwBpjzVfD9Is1MHEpwahBiosRtmoEeq5bmX4MRGrwGiYRfoWCvavzSYmffBAOr2fPYtGYozGIufVg4v6KVbmN6slWSU6XDnnxHSQXTzRXeWYatvtRoD+aFXoil6e35cKZ33YjVpjQFCCCZusS6IsvZXVBQq3lnZOc9JQAC2Ls9PZUuSkNZIyyAxeVI/GTBb/nIFFxNlpsqbPrDlptkHDqtKQ+2VLWQChEAqowYZiujHLxQ/rvo7hIRcXEEkRlBvaZpJZQFIbxzdAkd8b225c4OE1kmbmyOZTJIitWCwhU3/XpoPKsD0D6p6o63lqjbVbjvVcDltD5oiZshQWqwhaUlpb+orJ56eB+uPKb7DN/Brjh4od6fim/m9xdFK9zZa6qDUe9MfSD23fWgB6oglwVkQmbJVmmz9gfF3Ux42RoS9iwcWHGmdZZtH5Hu4AlFZqv1/lkGpbFQGhAJq6CVQEHkEENGTSfNAaacRbQpYsnwYbHrU4XdTvTFKDWJNWCZBFg6JbfwjwA8UwqgBTtGNR67V1cY6VwWfPdrcKyKwHRR56EIsYUpJftYOIQA6WCUXUSDKLFdEcSYtlERUBCYBJQICCTJrGDNI4DaOIUjwJagK0YlCd6y8mj4dJEgEaRUE44ZceWlApZNYuaYGQRrMhjHRfZPL3+58ZFUW9Cv8vTNAI5DjmyKuNmTCCoXX6w+eC5tXLKJRxbhb0J2DmDMdDlzbS8YhzupnbELBFlgvnAPYR+IzsAJ7yAo1js9YYHnG5l99/rIvy3efi6DgErTaykkMd9cOl92NRRte+UGvuSJaHMfg3hDIqt6b0A6nC+Coyacs939Y87c52c3A9PPs73LcaTKmhNAlQlofS8WTr9YZYO339znXcWQfViQ42AgqgHeylUx1XEZgfAQKxsge6FwrIR5D6nmwFrw8ZY0s4BUPAkChWGDm5LJg11L6c3066Y+245kYUFuDklRLrrKvrjVxMhJ/eKvqa4Xvw3Wg+XMX9V0E2l/N+A5RaTr7ZQHULKOeOibjWBc22cJyOPbHEXE8cY1I3qc44OVjSwHhsAjSKafD+YYaK9xOpvfz7um3aMoCS/l29LT3PZrURFOcAJUU+E5rLsx+keSUBrCL6ZhKgSgqoIFaM6SwBkXXjtcp+BJ2TdYvclzTnnoO6JdDGVLsbAb3/F9AfT2+fGwpoBAQ8UA7c12bSM0yDkBCErfgsdVpdUTnaL6sAZnPnKSHPiquP+u3R8CP8CjTMwisQFenhOaItQFhP60t6I/6DeM9gSBD9i9jfdft6HVW/dhcBBdB2F2t1JhWBnUcgRcXHKcNnioK448/E0enyGoDJDmM30MtKcoWbk81cNicnnvwkMemMzsWJGV+UJ8i2RI11dEMnJaz0Zl5vO78AT/yEFA3JpTzUY71cKY9qGAeo3WoMr0ThKD41y+rhWLVnsm5rVpOKiKAOcrLPmidOBCmYwWzaZHZmncvSaDXkhKtYKEqgR1n9yPNs1vEo6PDB678Ruczi7PQ6fYmyS7PsBtY5HoWDSHXM4lk+PdntJH8WOGPGsdXtq8z5nItpjr/EfWhLQG1CeGOkI2tdXmwAvc59kfQ+NK02IfxRRz2zjRpj30PNY/H1pE+z1vF80LPN0Seyni+bi8cUoQhIJlO9oyxJPzQKd/GdGNki0HzcNOH/V1JqjmtdnCe6kwJoT/TCq2E/7QgMe/8tC9BXXYHnSqAPqfPAQ7lbAHAGzb4U/pPeT5jc5XNhtmDdTAHpacyAkMI11YIePKLA8dfGUAFz0tuvlXnad0hyo8/5higJE9nXlyv+PDrpiK1+Q6RqYQ3SskZ6oDdMi8ujy4UqhTSy5gSfprYuTG3pkEvyHimFvE/5oVBJ3Nov9qvdQdF/CgqpgS3wP5ENisItoN4kO9t3kIIecF4XP3nlF8uGtfbvCT5J3ZynjrnqgSkcNEC9aQZDusC12kUjOKNx+LRHHtU4B0FFmdXPuQguFj48+1tM+AsQefKhiri9+yzp+8AYfoKFE0O+I8yxgSzaH/F3Gwt/62e3k+ijMfynqNXz+F6CkA38PtfNdgVgD+j9v0GF8wwiLjq+g2APgetVhHJlGmBONRWBuBFQAC1upNR2KgKPKAKG/q+QioGJahLNc0DlgA+bAHADPEPWJCdV7FYFgFEGZAZAk93kJJ3CAVSDs/yM8GEE7OGMYfXMS7qmh/Ortj8RYCa34nbkZHwSGJEmqOsQ9siaIg31x2XNG6TEef1Cgq15jZmzzgief1g80FikD8toUn5h0Sw/vE/gqCaOqkVRRgZiWeOiQd/oApDdFQJZtF+v0xdvnb0nqsXVstTL+jL9+0gdMymQNsD1GGGCWoLnHOtUt9ko3MKaxOnvIMa7PTRBaa5v8/QHf2xj+I8b8ZDDAWcMum2+AGD5EX+CkBUk6DEIaTGRL/wklqT9Ni6cbf2IZca2FPZgs7DA0u8PpLR/Nrf6YoUHNVtr/LlcGcpBsZLfOQRnq9AntzFOdczDioACaId1vVRvVQQSiYBpfAUlR1Oa+ibdPDjuFswqBEWerXzoaMJZxAScprmzGpXsKCrASbqNTAl0Dm6V4Lg96ZGkolH5zUk97KrsygF45DtU4WlUgelsFfWFUSNdj2IbZm44NyMVbZse5cVx7XRmLRnrz+j1Z+HeMNOgUC259jW3LVUdIyGTWaEPzdkbwq2g+C1mc6BSN4L8+Ydv/i7mHuttxvGy74xfp9OZ6w236tG7/SEmlyN5vCSpy5P9IDibJ+lPs/FBBpNiTNxVmx8B1j+loBj40I3ZLweeYRqo9FSbpFeZhmdvnkQ967Rc+xsAH2SrRjpotSlRP66jDnIIkPYOgMx8ReFtjJXURmP4d1nTN90o7hHAID0POxpNiydkFB3Dg3jIGO/ZMtQbV12o3MY41TEPLwIKoB3eNVM9VhHYOAI2agG04AqUjuQpF57li5JfX+oDNW8QFEAY+WNRhjjArEkifZGOIPgwzzuJtU2kuFHR0rbx8k1VYDNw3+Nt4yCqA6wVgaKvi1ImCKrlohZl066uXgi7NMKEc/akXCoggq5YdGuiWqpJARlOephxZf2UaY5Ra5mFuXleOBpAeQxFQg1Avuq1xbPL2fUmvIdIbXSLKL6MKabDgOhDXeT9qnjn1XeWxofgaojtC/AgjEO5JGCUNGDQEZkPBNdYZo9TuNe5MDHPwHtpRyY2IEXUx7EIzk6R8UyyMaYEk3X4rRVAcZturIPrIVFppsJMhmqHEQEDUvqUlgfxXbIc+Eml86JQ/Pk9+f8QEP0DgOj+vdVpD1CT9nMpVb+Lxsy6bnwuyhVk8KaUjPls0gZiRJuZ3DPUme1Hrdwu4qLOsR8RUABtP66D6oWKwE4jQGqJbX4B/7PkaUSuAYl/KEeez/GqWjbQq2sYheaHwjMCcVq+lOp7UWN9GrNnZ2fz5ZmZYeNEkHQ66TeF2jUbk/shzG7jTNyX9U/9fvMIpH1LlAJD1jtVofRIvzu7rMuJHevGPOkVBpN0j0ICLsBCDhM+rsqXRD1TRg0Y/i0DeivK10xQamWmdI2MSwb9qKdNKYxB8MOsFOmzNn56ACkj0Q2K1dCvLW6T9xyyAR++8dtbyfh5+0aLCRw3J4QFUC5L+EzT/tgvUjcJSEkHy1HOe0Kch/tyG547on/y3/jhQsYiI+jJvlFyP4vtK8hOM8vF52xRhnHWuBjHyFKAz6GFPvPfaLPAdgIl2OwMIM4YNKG2Ocjcqz+NG3q13QNGYDz6GOI9oVopG++9VrMT+rdN1ZdRhTIS0pjs8gj0dcc9hjH19sAQFzIKASjV7kA0jeciDcXF4xvLgsm+9JE98/0SnodX0f+wflU1FYFdRkABtF1GW51LRWBPIuD7nrCNj8XxafKqiO4IwKp4MVMKncIQfHFTfWyaPsUJ5mA4QCYEvlH5EZQmAfQAqiZNiRdRo6LQEqBxskcKVdQ6kBFvG33hZDjhVAIje3IbojbMEQVk1IJgLBrjFyIt6VG8N0o3gAygbM5qugZT2SABc94CgCInbD5X/gEEbS0nXHwcGMCbWF3P5QoQJSncSmfHiV2vOxDnxUtxefrKws0n5fIJvrgAIbO/Nz5pPkR5mB0kSCLwWmYTEGb9OsiuQbgH2bU09iMwooT+LJBG4BR5tNHOolQqS8DMRpBFewI+p5HwDyffs+pW+eyyNtR1nbAUFPtIQIbJcBb7MFs2b98oQE2oXva0mghWpJLFuR5qm91EYKxTaAOgJvtSmbXV7AJw/fROfdlY/whZcCw0TGWteC8O+qCvV+OZWPsustuSVhmfDksxECoZl3NVYeO558IOF4H4zpCNQkJ4fqS4EGib0gQ8AXBmDP8dZHLnGPOlQnq7uR0P/iwKoB38JVQDUBFYPQKyiNn8DHLkyfP9Ma+VUuiUN59uzH51ex2+BVF7kL3dpj/o40XrCy9niQBUGTlBBEAriyPpvcYmVesiP6sZ9KjoXJzkcnIZATRZR4RsQMtFcboPo+MDkKNe/Yoe9h4BgJoGz76HarPsKKK+0BjYsZ6DlleMnU2S1NrBWHz41m9vhxRltHg/RubM/DnL0y1SMyUgIzCLzJvjxofP2SSY4/1fQU1nChPNKNPGZ4SN4ItADgqpMynFnDTzQwDJcXFxJ/J1I+jSCcyYASSwIjUSCC0PymYZ/Y4rQnTdbAkdrnH0bVTtsCPAeq7jk9AgPmqkLmZzr6PGNKQ1WuPvAVRAdS7ep7k2Gx0J0ObVsN0+l2CBUBa/Uo/vpWaNvxWZbHjeAWotj1D7Rooxs/YUxaFnWR8m2pks+pqp4S2F/xK6J83Rl6BvviHZAKqpCMSJgAJocaKktlEReGQRcOw2Vg1/BIhJPoMm9Jw4q5/NNb3t9rpiYHeR/cAKvxu+rLQSVi+n6nxc1rJ5d2vZImnxWdLc0SXiC5c0lmjiy7qWRu+FKJykRQ/Us1TmdbyAk62teWS3hxrOVAQ4scvnkGEqx8++dto98frRW+IEoiZd+PhZVqgCGa32E5yxZiyJ1fk4F4yS9swOVLBwQuA07V/YAr2RfZv0H5x1XPZ7ErRxHx6PE3I+ewRttVr82tbrRhP045qsIVTtcURgNKAX2PGdzJb87k1fikzuQg5yNPhfAKTyvUWPAQCS0J6BWhhuN69RnISfTCbeO8x1BqAuf4lFybu0/sZ1E/Vw57d9HaG+07aryPq98TguhhrFwUZAAbSDvXSq4yoC60fAMn8QmTQU9W7oTOsf6f6eKb0gzk9A5bipRZh17KjObJ6PFPfxbNQKODVxeXFXxIHZgR7MiM9RHzMrs0Da2GTtDP+uZ9qo7ylIGgtXc6mspZqKQNwI2FYzSKeuUWNTiU1PohearTvig7d+LSapjDxnD2bs5AJO0nDj9mXd7aJM8jx1Rta4kR68jvoq+8R9qaq6irDI1XUDZtRHyL7FNytfd/xqv+1GwAV1gqbNUdP7/3PPa7PfH+HXsFZAXRcX0bjNxeXdmkM+N4ahgemwuX0AmSKu2xWe08HaRIDMXiguFDVS7k3TBmh7uWDnIEs8GMAEvPLL7QZMHV1FYEkEFEBTt4iKwBOLgO/BYwiqW9MrnEmFwdVDcY95Mvk8D1fgm+2m8MoGKCSz57w+5PNzRhkTxvt1PD141NDklJPNqK6NYI0AzDDGMO+9WaXFpLM1aIj0hBnyEOahfnAqJwmqqQjEiYBj4x4SLdAEkUHj7Srt1KI/4M/844zbmCIJF8VXRT6TxyTwpYw3DaaroBwuqymL07dVtiHVkZnlWecN69e6sgZtFj150XkI/livNsvXbNZ+zMJdE5xlTlTN2SoXcI+3BRgKxqNPQTn8g3wSaNjMLBkNmyfbENRfD+IbucJb0gfNGv8nqB/VNBrLh/sFotmAJ9nRnzcaLeX8rfGXWJjLSYXGWXTbZqOFLN7RvcVEZtXKtT/uLLu90UDVzo82AgqgPdpLqwamInA/AuFL6ytxdg5FwwTbrdgAPKAsqOBV4WVzVD4XJ0fzVSIpt92HF1W2PLvAO4BAQmZUFq/MAGjsOlffWfPiYyJgp6DKFWRQ/wJTYvwnX/T8P0wVnKJ+T749fAH/Sb2AE7wHHvOhCjDZhnSIFL6A2WwQYDVeUFV8ApRZqG0RGchzgPIXrdJzscA3NfHm6dt3zLWnM2q7ih1BFAV65gEwgiZOkJ89m209sKifDVAVSW1cBjqjTJ5Ua0xAfGFXsVPnWR4Bx2rimmZQbxa+X0hBHGMxcFpSH9L1gWVlaQStccGQCpAEaKVyKCbT7QxAhXwHVPT4KsOeh8U+0GSj2jXT+AbAjMI3syX7mamjauTZ+X1F4E67jwW8d6W59DYa69GYcUxn6ojB2+o9tI0gP4JjKoD2CC6iGoKKQJwIMAvgOS9A86jF2TzWNqSDkK7FSR3lv9PIhuXy8KMCbaSIuhJm0k5P7gqRyNX2dkuM8UJNV2+Us+acTQNdslau3xobc19SHGlILBW/IOBQyBSRIbs5TqjkLdGZFJHDLHqWt5YBbxvLgQEpjFFVUxFYGAHWM2IhIQItENcIKEeP7C1wWIjQWsgGd4zwnvYgosGWwrOQokIcFhp++cZvpCgOG8U5uP/lHP+1bV0NCo+QhrjIK62LZ5kLLCcQT4jjyzbZ12Xgj9tKKX0IggyySkp/W9d5347rAYC51heSXjjZCJAGYEIUSj/FfUEPxBLEeH7AJg7o9xq+u+F1WYz3/RzAdkPv/w3gECJQpZ/IY9lYiCyitnnegkG7BTESCNnMqiu18QwMhy5ojh+sHU7H7uD5R21m9i7Is61rWNx8J4VQKI6Uhm2IaioCsyKgAJq6L1QEnkAEMj5U3TzIKwqoreXgLZWFHHbsapr5AQrpKC2skJ7eKQiXhrQQSaiX3hT1bB71YiG9i3UulNK3sqhXKLxU+Vp0CfxhRlTyNSnhzQmehbFYYixSuUDKOa/q0xSdq90eYQLw86VqYU/g9lBDXBCBjGvA7sEURSgTkkaLT0DfNgCs2yeIgIv3JgEb5exZ2+l49ACz5JG5yBC1SKHx/Hx3IIXPHanAy87JxY8+6jvXAY+MCcc/6Vs4GVYp2w8T7AGsLlR73BEw9I+CQunnWurGBsM2f8RzA/ps9T4YoXiI49pBOnMJOuLrWqgw/D2o7wRbP40VKBPUymIpkICPzyht95jJrlSZPdNC82zcfw7UGmmnwYW+bC4Pr8z5KsZczBgbeG+iD5nsy+08B4sY5rcAgeW5diCkVjp2DwDvffTnrrAQaZ+U7+fiYTqFjHP53VhjVBs9vQgogPb0rrka8VOKAABU1e+JHByBa9VKqLSm88Uzhpw9XlpZWwTpUNZ+nSblwsem0KF8dQGQNtlYfD3SYUYMctgZfNEyyCAYti60KsDhis0ZISuB6XC6gKzECp43804TUlh+csebZ8Uuqc2fSgQwmat6XA2Xcz2mZQNmZSFScwvQQoNtV0rREwwtMnjmxI/bsl5rF419Ypb7Akp1y1oHNWhpjG0eyFq0vzSRhx/a2UStXbR9WN/WAzi7+x2xrD/q94cZAR8G8PQbm5TAN4b/mKnayBEaY0vogwH+hMW4+u/koCkiAjrx0gA4VgvbsbYyBELM0JI+QRDGBQOgRGkvQSsJLuaxFo01aYsalRzHY9CZ8R//vwSgxeYj40Wvt6NjLhhGoI+ZYdhPwEuNEvo8H+0Hfb+MBcC74MuDbxtq7uRxCNLKtXCsqqkIzIqAAmjqvlAReMQRKHi6OCpgBR/CANNNUp4A1jzQQyRQyy6mG84KUweTLq5MptMZ+ERVZmaz5OTVRHYhgDEpzEkfug2gJBZoZ1hBfYaXLKg10hh5+UTgofutzv9wESgi+3xcSiMztljSmyIbzPReQrxmXmu12qgDo/n1bqhN1xAGOaqDLrbAOzCcfIZ+geuqODL7NsAke5pCSd+1LjynBmllbfFwd/Duz+yD6WCb18hAvSVP7qHmyrG+EidTMvdRzwYQb7JMP8jCyDkLKf649hMuMlqe8+0d6j7vRVJ01/1e76AGLpt7W3qhTbYxfNdyYKBk8L7j4qSPD2ulw5/I1Plgp+DvzBwWSh/OHIM1/hrvS6pLMuMOA/mYNM7dX0F1xoeOgAJoD30F1PmfZATKEB0YpbGCvuUiedbOnJ0eL6QBcoVdH+HliImULUzh5+Atk4snez0cDOXEjoafh9BIWTFRnJ4v/gQ1C39BHcCvZWE5qZ/Iz8WeFBzCWFUfk4mABhGaiteH4A28kZaAHIp/MPtEIY55jX5kVHRcl5q7yqiiejdm9JaZXUsaJBZtaF+xTpsF8Axk1/tDyPfzu061Jx8BE9S/YgH1yTOeDwPfzY7tArjYqNt6AzWbVdQbfw+5/eU0R9IGT05rS+/xuBdgloojgaBpfI4MHEEb3hnIgGk0Z8eHP2//jPdIKp2XGbJZLVS3/Btok8cAeQ7GF2XnLADNATJwBexPsROsrKr2pCOgANqTvvxq8A8VgZoDBUJQJ7ZZLJ9CZqzqo54kBrWJcSBFiZM0G/QLOz+MJRJA6lKvC/rUlJTyQ8V10Xm5Ytnt9OXLMwCoDKDKx5elVBPBtcjlX8cP0GFAU+HLUzUVgVzA2k0dQjfwbgI1alnjyj2fCUroz2rMJlNMg7Vg667uL+vD5O9Jp+QzHScrRul/ZvUonLBuI/iMwOAINOqePsZC1Pw6n3XPo/Y73AjM8j6bHE3juiV9KklvNIb/Ro3WB0ufFRtALpMZIsO9/r0b9UGKT/V91I/9/E6QDVAbU5qPxcu379SkTW7ERYplz/Vo+HG4EAgKZ6n60mvN88agT36Ew0G9GDVvrH1jY6aOkrGkfLJFKpWHeweonseNgAJocSOltlMRSDACIUATgZ45Fr6WTUCu437nclDGOsFC/iI/ssm9ut2uzOiRGtLqQS65bM9UQJw+U6sJz5paBWpZ+QQjtJ1DUaGO70aq69F/jS9KvlDbrR7GeoJVW0NS1GzbxEsSK7KomcngGmk3xe7b6ZU66r5GoOa25AJHXLoVx0HBEFKKZwG6NkQysrls7Gdy07hcQ/qeapLTWTECRU4mow8npaQ8ryMOcmdyTTrl0REMq13RH0HGPH0YmfVN46z2nx8BH7Q/fOPeAhfHxrsluEam+T5dmPdlF6IhmpbDgtkbsWXuSac0QT/c1D5GKgw3u/RyuzMg2gek0i2pLjk2YQ9QfE/+nuqT9HLzHIoEGQBcHy7NfPFY0jzbHWD732H7u7R/1qeZxieyTo0gTja+r/AfqZP54s/QlzC75thdfF5IMKeA2+N7ChVAe3zXVI3oACKQxpevRwrEFimOFDY4A/Uwzso/Q8b6E9bYcAV9CH+Y9pTB87yw0uvJQubgBFTKQ2yS2jVyILmfuy005zgsyECbJsGaJV+6ObyU0+n51LVDHLvq8+II8DmtafqtCmmceJHmyDqs6ZX0LlUO8d/RAm/AOMePu41UTUS9GwVNKJIga2aYOZZebuHiRAQ8+TMHVTvTHMsM2LIswLw+NJCFy0IhwXA1MYLNhmoqAoyA3v8rjKlfA+h6JgPCTFG1BhCGxYpZjbR71goXQP+LS/Wjl1q1CkkqLDCu0yKD7Er9j/d2Hw1BoYQ9DZ+LJszn+R7woO5KcBWKmWQlAyOTW15naY6fY//yrVfc9MnoG5eBgBfPVYYa7OSzKC1mjPRtdo3g1zK+xHnPcbzw3I7dxv51tai4zk2wZ/sogLZnF0R1R0UgiQhooDfWVqA3cvLICR0V2KJJGwv+WzomXEvmWTrAnIsV+OMFksVJjCnJY4S1aDZeZpasFcihtqhen0+P4fY6MgLl6m+T7IY61gFEoOCPRC0fiKMZQjvsPidNkdeStJeAUMjx8dGdiWIfzxLFdE5Olk/gkgoJKcv9MXyWYBZcxcIL/76sFo0TY/afNgHLBFFm9bPT7QkTdUR6ZnfjTCpe6jjbjYBtNaTxdCqVh+Ihvn+RJVqU8er3YfyuPZN0c8v8McgXXue7aS7bxLGp3sga0MVCPrNGGWbudKg1/uber12HQljf45kOact8xj3Px/MEqxctDzVgZvrunnM8+vzG260G9RCTPA1QJn8h97cA0Bz76k62zUU2zUU2LJu/QNLMxr5DEXhYGEwbWNC5S5duNtroJ2qnU1mIrrQRm29wVA0A7RxgcYwFEigrm7r0gsvAbzCTfflOX/cKp9AnnsPHOVXbXQQUQNtdrNWZVAR2FoEM+OxVeDeVS0WZQZuXRSMo63Q6cvV81sp+B8Ctb3ZEpjJLij98V1LJMQ9zak7qDqX1ugMpiZ6GyXUhr2GlcnHtgnyBd4aSksLGgnHWBXB1N6Wyaody2dfuZ9nriVPIeE+b3rKejApu9Fbi77jaTcA2qWQ4BDDivXa6Q3DGgV5dN6RoAj0Ipcw9qJdxatG4L+nOvOcJ6OI2igy1ezrA2WFm0uOOU22XTARYN5bN6qh7nM1KoBWMaeWl+mM2l8J3rgDI+dXCk7O+7fzibCVKMg8oWSBWEfTBt+8dfwyPtUoldUean89Gpz2YK5Nvjr4EgMrhu4F2ZwbK6XTdLDEAACAASURBVAq3apbRCSbr1fg+scbfIBN2BibHa7d9oJBVHqUDvhdAITL0WWTW0fNqyEi+cSPv38fiKtSYnZao1eGrhu8hNtL5aXVjISvOmrZM9mzt2uqi2wvSgaPpswzmQ9M5ysCGP1VLLAIKoCUWSnUgFYE9igAmjVkIHGShEpUJbHEMWtW0Ah2zZjYmVfRjWkQL4er/GCa3fNewgJkTUmkGxb/nPNHoX0l64y5U6ZKOMCeucSigfJmyTq1c+4M0KdUEVjhBbfHgfRP534TKXaCkoD5Aw8oqV4tVezwRqDlN6SUWUY5Ys0VQwpor0qOYcaYPWB2Ztkkg10AdWBUehIuUHZOOklRvRDYLN6d8LimQw+eVGfK4zynHR9PqZaqU7Huo4NjcquhR0jFSx3v4CFDN8PT0aGatM0FQr0ca4TG+Z0kPhs8YahojWXqCoFzxLVmXFbVIJZLPH/fncxl9v0fU3lmjHg5RR+af3VIwX4Io0NxBnYwyfRFFmAsfOjw+XZdACeJSGzTWsLFvmezdTBkFrBy7IbONpFAGYMWktCFAWBnvoq58F0kgBmAXBAOZ4ZuXYDRJ1x8jM4fa0BPEzAbF0kMmM5GGOFf9thhpdTieIjMKeqVqyURAAbRk4qiOoiKwnxHAF3/Nbd5ZOZeF0Fj5Jyjj5DJui15OUS2LAdA2sofiWv/xIFQc445z1nZRfQIVHotFGIxOZdw4IeaEwMNE2HFZ55PCJ4fJxHKJ6E36pfbdXQSoilrDROjiPMwqsdaMixtxpPdn1aRtu+f0P0tjRZtURU5Yr5FRq9fvgsdlfeAzzww7FfVOT+fTFilGMkzVIXgUz55j2XnV7x9vBAz9PwBVYC6U3kRW7C59cHrUXFgwYdVgWUifQTjEg28lBTGYEWK2rFB6H39+SS/0wRyxxp/huxgCV/iuZo03qev8bjZG8PoE6MmB7ZFHFio3YVbd6w0B/lBDNqXey8yW7313SzN0AXBIAT49O5HZaQqKsA+RaMe8q0YQNkmDNAGqfBfHBnUwTUn9dA4/QUcETTFqjtMRDhYDM1mMQ3qukcUSgCZdF330N9DOQ6pkGZ6KpXiS/M4Qljj5U4BRaBhjcdIFSLM0gFnGaoOWov8baJwV1L2TVzPKHKnvgg3iGe2qAFoCQVSHUBHYxwhoWD0viZGoFtK3qnERpZGr4ssmlsvGdHX1QujpLmqzRlhhfPw1J/0eKC0AZvEzEJbQ4QHFQvc06gFUO/wI5H1D1JA1pgqoASrjce0lpWjW6CIfsk3VEdeJ3AAehczoEVAyG8YM37IatHnnYYbBMKAKC5rmdMa5A5uNoZsRFibdqqkILIsAQb81/gr+Xz+Rm5rGZxCmChaqAE9SCgmypOfYnEb1w0jR0DJ/AKhr4O9lZLrekb5jHoCRB/CTQTlVHdkoNkr7EwBWar++d9TJLF9oKzMC7RBKrLUyABIk+Qfwdau8lMufPgCZFqPBX+U/E5hS6dEafwtwxswZ1FRZa3aj5JhK4/vkRl6f2zNO+Tx94/Ki2UAf0S4uzyXg7INOXD+qrOT95uqBOC1dSBsQXgfSsWmHQSaIA6BmS7C2WZ1ZBQqVIKTiWEVhplevB1x2/zyl3yuA9pSuthrr04nATeaMdCx6LkXUB3odcUV9U7oVa2oanYbo+6jBwcvikARCdnkTsJic9W6Z3DPUUbyyy1Orc20pAmVM8DKwdC9jklNZ4hkms8wjA89g/FqupLodCpZgIoqZKK0jNvVei46Xzxdu61V1jK1v2EqxMamL9gSPQ5BiDP+B2rH5i3x83wyHNHWeD4TmhY5S+FRNnGzMXBn6v2CanZeLF6wRo5DHpC9ZtD3BVD43QqaqJGtJ2Q8PtMOzs2NJd6baJMjDEPi4XHj1mI1zAQwLpXfubef7lqQyWuOvcZxnd6iWxvDv2B4AFpk62/oa53RRNx1mAFdVW50EaJOdIOCLwJoNoqKR2gxYlb2+KCCZboNNMkyBpbNFterH/MgogPaYr64a29OMAMBZ1e+JE6hZsc6M9KYjZMyiCVYSq/l8UVEVzrRQyF0YrC1t/FQu0GAApUtkGQqlUMlLtcOOAP3RKL5BmhMbny0+E/x4WJmmIAjBGbPLl5Dcf6jWbLYCKt+doa9JtV6vL60nSO9sMXsG/0DVVAQ2iUAAipyh/wPUwRD0TDfSHI3xS3n5Tc4V7Wsan4NaiBoyACtK5tPrUtIipxpplbb1BSi+dSm8MdKRQUedVTpFtdMQtBGklaDwSyrwps13oQ4J8aqoka6pCWQFATKZjSPI81xSQwcyVhToIm0zjr3APIA22WfWnPctTZjIOq7bMgCcRWQIicsM1GW7AMCqrR4BBdBWj5naQ0VgvyOAL/GaS8W2SzlB1EFPkubM+DIvFIpSsGDVxhU2CiIYWG10HRv8ch+UCFPwe3cB22TV0zzq7Rk/1g4USj+RRd+Um6ZUsmqHFwENq/5VCBek4THmITvFiRmfLyqsOahHpH4ORTmmDaJ3PdLr62tMLOMLg8TtH1fb+31M5FIAZ0q5LW7Y1HYLIkBqoqH/E8D/vsk7s9C2UwW18I0HiSGzWEcQ4aBVBrqC7/Cfy75KeiJUfKmblSNLIr/bTLk0ykZmzvNofD2WaswUEZmXWXNAcTy7oTguCmQT/omDgEIiK9SmYd5RgMx/zodqJIWJsGjF70ADwi6JCZI8yNV/uJMqgPZwsVdnVhHYWgRqTuOOMAgnVAQIrD1btRHkDYfwaQGty8/AV6kAtDfXjWbVoz+t7UO1P0O+6Mn7598LpbelX41qhxUBeg2WvIFI4ydB0GRtVqR++NAjorQ+Kc2b1ptOj4MZQ5U9e+ir+zjPPwbwKVUKoB++BAdD1FP6waX0CXuIRkuATGaITwqKxshalX6GGq6w1m2s/yegb1kme6IVSu9upXukZGIl5I5i5fSJpKow6NcmjKvPL2Z7nxGgnRbPUT+32NyU7yUu7gwyeC8toidiO8jvizyAGdWiS6B8l/HhXKOjg0aKDKVq60dAAbT1Y6f2VBHY2whMS4Kv21F+UV9dXwmvimVD1RKPgI8atRZWKyv1Pyd+bHXALUcAz0bdawfImmmkEUd1nvw5/Wf+PaJDbrlXdw5PoEjgyIlTkm2ERZvOyBVjiBqopiKQdARIP8zlHNy3hdDCAhRCLfMK/u1hFrJCY+1PJVZJA7TkJrzKSI8cjz7Bd3goe590833QO4f/wvH/JA89Hn2BZxpZ8dxsv0EXipGe/TXqwu8/m6Q4nsQAaDwPWTPMpHlQZrVhG+PgA8qH7EMFnmvQKcafANCgMlmB3yrr2nmt6PtoIM04hFl9MEWvySHjB91IRYuOeZMogBYzUGozFYFDikAFRbqXp7WNJ4WD4VB0Ry2Rrs4yqj6kiOxvXynxrKVeg4hIcnVC+zvaR9QzZj+xcp5jfQgmbpyuRP8vOU8TjQCNCohxFUCTihKBFCday1bMVz1fG1Ljhu0JlxO3zPq1KqueV23/dCLArBV9wEjXoAw9nyn+l8nAcBnflaSI77KFtWg/ynq1Sv03Ozs1zoc6UmTPJHWFqpdf432RD/KFV+fyWBz0M5XqoZzh7sKMq/sAaBcrfR+QfTOGj5pFFk4K2THUwuUAArOaK9LIIqZBZ6TYCpT7Acx06bE2r36NViUVUMMJ+kbp+BY/Owv2np1IAbQ9uyCqOyoCSUQgrJHpimeXm1FC6PVkl+gRs3nxcxLjeozHsPDyC+salIDIoV3fMor1q/DFizJoBGKs/5jMonFMHZhGk4JE8ZBdtk2ozYv62Wx1hO5mRUZzxBieR6qpCGwjAszIkD7omF9DQKQOoSUXvmgwXTYhnAF6IbNZGWSTJs2qt9GP6JgO6r0C1J3lCpu9V9ftI8GhaXwBk+r7dgDTxzRHn8IWRrtDb14HoEXHpdplezAWxtTzTpCWCSwJpAnelrUU6JohSMvCL+1YZFCz5iqLjplhUwBt2d2kfq8icKARoJJSPW1iUjibCrFsWFShaw2aIlWF6IFqW40AfXjKtT8kogK21Y6qg9+JQAb0o6OMLU6OF4MUZrFoDj9LsIMgihNPUiAnP0mFmlL75XI50Tq0PmqCuiZktGNMyJIahzrO04sAJfhtgDNK1GcyOVAcUwBkWVD8MshkeTKz4zowXXZxMwIghNRi1khjkeTOz7zIF9+DoEYL2/ZwrGPUsz0MXXKTq2hb18K121CM/GDpYYzhJ9JrrVIpS4sAtk0AGheZem4uMUXGIup3aZLNOt4AhMlRdreLV0sDuAcbKIC2BxdBdUFFYFsRKPgjcQSlxRo8m1ZtrD2zckORxktRte1GoNcbIUv5BiYfq4u4bLdn6ugLI3DjN/js2bOlgWo0WyKHyeXR0ctrHBXjs06MxrE+aVz4pDDRJJhLom6Nx6X/YRL2GtEgCShb7S5EBBQtd+mFVxtsHAHK8HseaqtQwxRgQu95kMUHCMsAqOVyaUkdjujDIbs4fI6iP5Ol4LjlwLFhopzKa/niO8i+JVuXufEgJw7gWE3QO5uxgNis83ruEGImXyIMFDJJibPz8DmdB9Cokkk6dApxLECJlgs6UR1tdPyrK4qG4DgJWAlM97kI0EzWj4FsaBoLy0r1MYyQAmhJPlXqWCoCexiBMugEZ5DeXUXJjZO6RrMh7KIO4KAkG7d5WTmRaDZaSihkm0He4rH5fJ3WSpLmuKhJUIMsGoESrzmfMaohDuA7NA2eCKikIhomSkm0IWpJeb51VFznnX8tKe4kBqOOoSKACFC4g4DNB3Djh6AtDVN2Zteiz2TNZ6+L+iibptRZaUqdL/0UCyAv/cYmg0o6chKeZjwms16sXQOyxHf8H2NdO73/F2T83lmrLtl1usgqficFTXxk7o9PjmDGbULEoyB8UOln1aDxO6g7Bp0Usvpp6DXnKeYBS54KMm+ROu0Ix+gP4e24pdqxFKiSPmmrAGgl1NA7oD2aT1yESAG0WI+L2khF4LAjUHOb0pNplRV5TigbrYbwq+PDHvye996G+ekQ5qfF8nLayp4P5Ul2LwuaYz0GzZHBGcCTkIX0bFyhJlArlSvIcN/1Jux2u/JZ3UTcIwKAXBmX2Tl8CPiSAn2yJmUIhTn4HKmmIrAPEZCADWIerFuTwI31UVAZzGVTEmikM2n53NH4mlmjNARuUinYUBTflN13bKgTQnzEdbigMZD2J5ns8VywRuolDaN9gMN86T0BcY4Ax9Icu8M/IwP2ISiJXRwL54JpaC4DLzWRWegdyD4HUnxj9Qwfv09Gg7/I740hvmtSqbR87tMw1nbdrjgpndwCNJYwDHWoYyIePixfxjCmdiYoy1nUhhXBwKkfHYliPrQ8oHw+v5tG6WOAueQ8PFmXRlCm39jNEKxVUENPwKbjXE+1KYD2VK+8GveTigDpAzV84V2uKBqiQzK3o7dVHdoW7xYaibveKQrPX93iWdShtxaBFWiO7AMnTPOMZKM+ckXbceivtl5dhpTIBgURs1UJyHg+ZhP4PPP8nMCtklGfFzuKCC31Stpa4NWBVQQWR4A1bCFoY5ZtKP/MzFIKix+sYUOmLbBtWyOQopQ9BUdEMASYcXDgIOB2yEJpxfL7yLxlhDX+TmbuAnh+RYqtGhQJNYAvbA2g9xqes4ow9U8hMZ8RVRhrl/w+l2Pk/6QMfRpm1lsyd/eRfbLNb0CRBvWTNXcYb/oGdLlQxMxS3bn2inz+uQDb5/eMbVOBNhimMPb0fbpMBcDu9Oill6JkfEB+34Rg/jy1xpXvS3xPZSE0MgkQeYwSzu2gTi0PgOsh/uMnthikANrKd5LaQUXgMCOwrmhIq90Sut8VmZKqRdvGle+04VWV/wlWOe9mUbZxLnXM7USAqmSnK9KIF/WE2SmCqfPz9YQMSJEMMCM8A8CbBoMUJen1UPOBmWo2l5cS2QRry0DjrP72+qBGWSlMrFZf7d/OlVBHVRFYHAGCGB/ARcAgIwAooL2J6/Tw9zTAzbf46YUS/hrofumK0NIF/L0kAZ5tQr4e93oa1Lt09uiOeqQPkBGpSRLEWeOvxWUeC2/5AiiOAE7YLzFAs+ZFDlCXdoYsGunYzNBz0aY/0MXY1YShge4JEDSrzWLg9CAUZJjO1iiPt/0AIIRKZEAxkWHmVJv2VlszFAexmwJoB3GZVCdVBJKJAFeiToqaqELZaZV2dfVCOGWsPsLwyTPhieZg1RA8/lUUHl2sWGZAMVHtZQQoF20YGiT2f6bCcsARIB3oKOuK4wkBkE2Gw9q0drst4oiPTJ+HwM6EKMLZ2WIBj26vLylLoZJCAIptRdSnqJbLxsB+trp9ZTy7LFDq9wcbAWv8vfRfy+ZYIrB8IQLUymA8+kwU0zWtnqsDlFWwgDG71u0hgpL1xnhzI2Ol4T2OWjtmqKwlMvfzGDgTlMegiEUqPX1C07pkhoXvpSyooyktkH3MBWNI8lugQSID+USaAmhP5EKrYaoIyAjgC7nmcuJ3uVJAOBFrthsSlHHlrVQsgb8OykgVVccLGukQhlSIMkQmnREnZ0+XTz4dJlBrUCfgYmL8y5Wuhdp4DyOw5nO1aCSkD15cXKyc2aIgCO8tqkAua9yO2TSupPPP5UoFizerZXKpTjkQVVkvopqKwGOLgAtFRMv4XII0LmakALZKldnf2axJM7FtHtTGbA5eaVL2f48bF2di9pHgqJbCQlS9dquYKacUN5RH208JG0DKRcYxqUaPtAJqCVGtK02yQUYND70limhS/U7qOAqgJRVJdRwVgQOJQMkfipNyVqrErdII0kiDIkALBUSuISBC/5n7jb83RmO5kn9aOROvnb4p/v3d38XxaX0loZJV+ndI20r1vj6UtSrLDUcPaVxPua8saj+tv6zV2DQW19fX4gTG1pGKWtzjrQLQeEzWu5kQqrk4PxPrnJMZu/4IZuvwllJNReCxRoACIlRIZDFZsfyTe8MkddIY/hvf6e/HyrQdYpxQsSd9ywg7s7mcKEA8JIefXOC5bjRFX8N3wLbAE2pnKx7EV1DvZ4F6+hSaAmhP4SqrMaoITERgXcGQySBytb3ZaYoRvqzTWeTVcqhngbwx/308MqUQwbOj18V57WWm7uPv/iHylRzqXUJFqKfaCF57PQOrsL95qiF4lOMmHecoD1nrejKqhg3UkdG/kPUivGcI6vmzggzXtEfRZEAJmEg9ipNB434EdCNjLOvVaAOgYYJ1iczdssZnnefiT05aBxlQj2Kuxi87tvq9isBTjwAzU4ue8yTiMx4h2wcFS1lzt0LjHCINj7UsAFsGPzXQGk2BWjuNtXvbzRpWHHjESZC2urfrCkPci00VQNuLy6A6oSKw2whQ0va0WoA3ynrceKrEsYaFfjH8dM0mWO34sk5nAcxeE/XS/dX0r158DvqDCVnx1TJ3u43Mds8m49YZQn75d9s9kTr6ziNAaejjzFicHh8lcm6CpUgef3qilgJduFwqSvA2Le5BWX0KgcQFaNxex4egjLRKC3Lb9XwgqUyzGuW5dchzs26N4iL0VtumiW0iwVQHURHY8whIYRHrhSiW3pH2AB6UJ23zewhIXWLx81SqSCbZHKslFR+z+dehIPxss0NjQXZrmbMZPSP10V1SN7fZgPZjbwXQ9uM6qF6oCOw0AqnAFVX4vFxebF5wy0kkVeNOz04kQJvXXrR/EB0AufrR41/5mhUDxqnd6oly7Q87vdbqZLuJQNXtiLOT+sqUxHm94/1CNcdIca3T6UgqESlFfSioYUokNB+KcwBrmXRKrrZXkXFj9sxCVuvkOB7lkOcg6CKgI0BDlQ3mWsiKU44cK+MhrRnHx88RMmakOFO6f5IirQDabu4xdZbHGwHbakpARndE3/e06vGfxaj/NzzzUElF9pyebdKXDaqTSZho89jlSgHPvocFw1/tbWCLbi/wtIxmPxFa4+SFUABtb29L1TEVge1GoOJDGrxWTsQPiXUsnMiRfjWvjS1DfHH1CRQLIe2N1f+n1GQhdaMtKvU/PaVhP5mxrmJWvW5QIoAWmVfLTJZhSiBVKkLlDMCN2xA8GQBdRWTXmOEi0FvkeUZAxywa691Yg8ZnmECQk8Iog8f7l43nnmV2nzRAo9qsH2h7pX637nVT+6kIxInAWP8Mz5sN8AX5+9w5njM8u8iqmcbX4vzyDFL9NjLjtrCQHc9kq3Ib+rZxYWbU/7soVH6BfeIJdDB7Fng/iBoWS1t4L5Vqv8X7ez9FflKo7eP3wfgJ1rgqgBbnyVHbqAg8wgik8TKoaSNxvkSOO+7QSck6xqr9rAlcdAyCtO9b3wrd6iMzUARQK8jatcfeGtdNgLM/P/ZhPtnxzfIJSjoY3W5XPlsRQOPxZ9WpUJWRwIogi1RH/Dm4vLzkRG5mcQhryAj2jo6O1hIJYT+uAOyG6VOY827ulcj6lirEAOh3NEyvZ9SddOzV8VQEdhEB2/wO/mkvZE1XmtlrepWhxpvZ6snH14L4FsGabZnIrBWRdYPpduFdbLu8/pXfGaMBBLtOKvL7ZAgftEBcgua4mrLzLuLx1M+hANpTvwPU+J90BKpUnsMqGlffN21cfaexbhzDW04gX3R+EO1Rg/oCEqgVkQV4bI0vQ9ac5Uu/SoSW8tji8xjGw9Xdo7wv6sguJdmYlaYoSATE+GfSHVnztaxFZtTMiiGrthCgTT63/DOpjgR3q7QkAVqZ9bG1oqRxDlJHEqippiLw2CPArJbv/YgSgNUUClnXrA/hbZZ5VXq1LWsBDLVHg/8VZxehDYcU+xmS5qjsXpbFbte/f3CAlsIqvp/afHK468Cp86kIPIYI0NuknqKgQLx6lXljJh2KK/z0bVq19YZdcT14IUbWQIqWEKytOkFc9Zy72p4vz05nIMrV3+/qlOo8O45AzWmsZSi9qJugHfr9fl/D8yCzXtHqOVfS4yyAcB9Z8wiza9yDcwEas22U8SctkosJjUYj9iLLZP+vrhvIdh1vDKYms/oEaF24eNjp8o6vqDqdisDuIzDs/l+AprOVlRvlc97sisrRH2Pty+dc7/03aJPnt4MkzbEMmqO2pzTH3V+N/TjjHgA0S3DFbJjBzbJlec79CLnqhYrAfkWg5rWl8tyqfkuToyBFiqv2XLFftxHMvOg8F51RU1I76sfVWC+cdc+3i/0cxxX9/hiS+srvbBfx3vU5tlV7BuEOf6jr2sX5+caa1ThWEAG9yfgwI8eaNWblItqkDkN527ZiC4xEx0sKoJHaeHYcCq1w0afVxdxA0Rx3fVur8yUcAcfu3DAoIL6T5iLL3Xov0/hS5HOWXJxctTVBn88Xf4rd7NhqjMPuf4uzcypDhl8vwz5ojinQHKEYqdr+RODBARpDQXliXyH3/bkrVE+eVAQyvimOMlR9W18enNkzTqoWiYSsEtT/fP+RQGUwVvYPW5Kf9JHh0IWxqaKPrHL9D2XbokfTd0jeIwOVZEsSoM3qFxdDuKAyAiAL8B//VyjkJVDrg1rJaVscKmWSAC0L6eyjrCuOj15SOGl+q2iOSd5Z6li7joAx/CcAWSiygzS1FL/h+yCSzffcobDHX4jj0+XU5em+M/NVhAKjMfiHPF6lHk8hWO//FTVoLwV/KECi6y5ojh/uOjzqfAsisBcATV0hFQEVgYeNQM1pIft1tHYtGqlRFAjZJAs3GYHnze/EELLl1dphS/KzmBtzYChX/uJhL7A6+1YikGQN52QHtwHQSIUiKGO2m9kz0ohJKSa45EIClRxdALcz1KCF1MccFlziAc8kMmg1GNBeXNytYVU0x63ctuqgO4oAgVO1TiGsuxmzVqMDYPUhgFsOoiDPobI6XMmTlDTFThtCW+X3IfRRhDz/CzDQ0rIGLY4EP0VC6kelO6UEgz6z5zCfpu8ajsO+HXSj8iwEhxiXQ2XnKYB20Heg6ryKQEIRwJcZqY4lTNhqK4IiTvwa8EF7BqW4pFqzdy2u9R/F0XGywgtJ9S/ucegxNTbzolB8L+4uarsDigDrz24UEhPtdZIAjZO54XAogVkaoIzP+KyMH38/wHbRc0xvQ/qqkQK5rF1jgWaQWr8GreDp4riUEtUpmw5Fc1wWefX7fY0Afc0c63v4g95npnChRB+YSKjR36wG/GDJjFbc5gBI9boDALT3AKZWLyswhv/Cs53DvneBIxduzDEUIscmhK3eiSU6ErfPD7FdGYu8bCPUxx4iSFMA7SHuGnVOFYE9jUDBH4FZCKoRaEaLvJMmu8+XzQAF/Vz9TqoNRn3xTetzcXK2mXhJUv1Z9zgG0meWXUWNwJvrHkLtt6cRCM3e+zB7T+6+j4aaFECL/Mu4gFID2GLGbF7TYUI9MsZyPJyo0TaDoj9xREnWBWgaYpiFUFFBmOLZVByjLF+j2RZ9UUGNzH76NO3p7am69YARcJ2eMEdfIkOVRgatfM96poV7msrJtXpV8B0BJwxRqcbLVkfD4sLosD8Snp8BQ+Nd1LbF9xYd6x8DoMHgfo7FjRS3ag9E9SgeZfIBQ73w1DlvJMopOxj6eeGmSxvX8+56nAqg7Tri6nwqAnseAfoQlf2hKMB/5RjeSHPsk25HwSyRrsNP7Xy5xG/coduOLT56/r/iHKpWh9wYF9c9QfH2q4c8DNX3GRFg7WYdtZsU2Em6JQHQaEDd6/dFgIkcn2HSrOh1Ng9wRbL+FPphxo0LL7TNWNba3Z4Y+TlArOWZNnRGZAKIGeDDn+xXPo+JKsDjdL86OK6NMbBAbpBdXR12Wb/V71UEthUBvfcXgJ8sQBhoxBD+mHyHcuGBz2ZSdausHxsORwCDJzLrtazZ5nOY20P1cQkgJA2zVPv1QVMdNXzfFHxdgLgJgBYfwC6LYezf47sXAYy9+fSGawM0ynOTlmBk6sLXVvNMWbu3akcVARWBnUWAE9CSN0AdSnVpLcpwqMuXzsnJcawV9ziD+Oc3f5Fqz8uYRAAAIABJREFUjlKx4KbV6pXEjh+nD5tuM0RmESLnSh1r00Du4f55CIScbUEghEMlQBubpnZyfLzWqu/w/2/vvGOkO6/6f+ZO77s7W177jeMWJ3EKTkgc0A8Qf/A3AiFACJBANIkquuiiiUhIlNARCIQAUSSQEBIgJMQfNEFiJ7aTvHbi+tqvvWV6L7f8vueZnd3Zfmd2ZnbK90nGu+/OvU/53Cn3POec78HGQLPZQG22rBH/0PembqSo0aWGkO7e6w3icG6M7pqr10xDNvWnetA1xPGipjv4B/mCtCzksAWuNs5iqBcXwT1DOIqahzDKtP/LitqrkVhsONILxliKZw5f/5zSSQIexO5ajc8ZY8zzgvjaao4l/DEu12ajJQ14wWMamhg93tBwXQfv+X4tQRf37RreuLl1dVhkpVQTK/zAWCGU465hWuelkGPfDqbEtq7+nJrEHLRciBqGrUBS3GB07C5HNtDCTlPiCIPSD3lTkdya3aLHXiVPJAESGJtAAt60CPagVF3tIhEQzV/RG0Atcjup1uo0pd6qHXXXbDcgHFJGXtroaleTmtOo/VTKdeygaQHRyXEZdQ48fjoEUlrkHRsGfkOBR52F8X7hO1a92KM0DVOsw7jRzZLz3q8qCDIw1vRmUj1mg7qDasjBk+a5nhfQcS8qYK/HleDhqoU07+zqDVrdyU4jx3WUPFWdY7EGpcng4rzfR7lOPHZ5CDQqT6NQdAaFpivY1EiaEGF9b8XiJ71n016xyTetNlCiQoWpHsE8GlCIfFXS619khm7WPg3PWciXGJiGXvZsDc9/cNrTnkn/MbvqtUOZsTa8/E4whPSQODah1D7SqmENSUjPGt9zN7KBFoUkaEBcU5DSxeM6g/tdNI8jARK4WQJaCiPpViWB3fhs9mwy8+7u7lTEEk6v+plXPy5rG9lLd95vltTJ0UvFmgTDb0e4y2g32fO0Bs7lfAIqEKIeJjWC1MDxk6s1KstiEeUrkMh/Wjzjon6M4QQFRlVi9FPsXdUajREIBdZB07DcRqNu3s/nNRUSqbd6Ug/6f01HsLG7HnPh0fMvhKDevjyEFJpB/+eMypfHk8B1CXQ7b0nAg4cGGwr6GZDz4Z267phXna/iOrUq5IMlLvHUO42yYw+iJZ77FvLeUledbp5XIZJarQvp/ff7Op4HoTIQjDNNETH2kYA5at5dp41soF1nMJ5LAiSw2ASiCFOKIvFWRUQG6m6au6JtUOx2mit8ff9VqesuZcbfl8w05+Knb5VCDkffAaWuxZivnzXxGBA4VD21NJxJ/6e5Bmgm1wQP/albtRrCpzdtg59qNOnjstC+Yb5qPBVQTDqIEKUIDLVBX3r+6T4Gwh6aN+a3fw0j1Js5vwXm84WSNCFK0EZY4yhtuAC13/M0B61sR2YWluR3XjyOBIYJ1Er/K5vIla4jD6yDTQX9fV6aqjHWqnV4wd4GOf/XZWvn6pzSwdz1sye/nz/yvs3LmuZxHlFsQPUC4YnXc6aBNo9Xm3MigXkmgHAl9abFQgEk96ekiBtIjXGfpEjIRcvXPJlnXvu4bI/wRXOTKAv5KhK33wM+VKC7yeswjbHVK7SGYuprhx5lzck6/dDXq+O4eNgoUIsitTjmImNOjS813tRgctTgw/EDFcZD66+fWqB9aI2fQ4NwYBS6GMuv6uKAh18DzRh/hYI0rQwMptFzKjJ2XrY2c74NR52feuWrIdxQqtHLRgJzSKCD8MFwCIFsybh5Tzo9BxETyD+bs9dspVxDaGNipPef4i5hgzESf4wbjJe89kJOGxqzDWzTidieJQ2EfU+q0UCbFEn2QwIrRiCKXNTYoSS/hkppmNRFOSuTRPPSW58XN9yFZPhsEn7HnXu/KLBKID82bhc8b84JnFdc2c+UzzPmDv/m6esGvxurxHjiEJ6kz+nrXZ/TnLcU6oUVYDCp11qNNn1e/z5qmKUfA01z2vS4WnADoTvjKZIl4fXeSEMc5BKZ/2FuGqpZgIT4KGGUfrjzGBKYFIFRBDcmNeas+1HvmydbUCG+b9ZDL8x4aqDFpYXPRnxko1xCnQbawlw7TpQElpZAUkUSMkkT6ri3f2DUFnd8yHJfF8hn7j4jsZSqwEWu29VUzy8WqxKKPAyvCHNopgr6BjsfJ7fqsumiFpkx0CCHHxjOIVMPloqG5CDoMdid1+N0Y+Q6hbIvM9DU6CtXql7LVjGw7LXcWIYTvI3n5a+ex0PXWuogx/2aORw3+NLg0EtOoFV/QRIJbIwgL3tZm37GtJDKFk+9Z1mXONl1XVNW//Rk6EGb7OVhbySwMgRikBnPHcqMVypVqbchs4/cML+75H5ADTwNmlPTly/25NnXnpLsetqXCIKfMaZxjLmhLiH0Jf2BaXTPPueIwLhetPOWoAaaqiwiJ8yXQZSHiIiL19q4ReK1OLV6q06rr9a0aLVK9Vtp1A+6vqdaRYYygmL2Pmsl7u7tw2OnCpF9eXA2EpgnAg7E8rqtF2cqo38T69fv2zqUVG3bQh6bFsNeXmP0unwTvYKJMGjRg3ZdlDyfBEjgugQiEAvJQUFWlexMSBIk5cMhS7Zy48Vgq1FTKpU09cYYYh5y3bR5UENS5dhEImFCKD/75qdMAet5i/Mf5qmhIY6H0JDoreti5vlzTiCGUN9s1BtJofCiJY1qoGk/ezBmwnhfbIxRMPu0gTaobdYNRFHfbLLCNqp66cfbpwZqATkzaqCxkcA8EXBsfK7DOLNRVyuTjc71JuEkuen3ex3y/aHI1tLI7k+Sj/YVRI05Z4z83MvmQQ/apK8S+yOBFSEQ1vyzEOqjHd4YalK/Nj83Yech2tvbO8qjUQOtB3GFgVCCEUWAwaY3kLtQo9rcvrrQ5k1ehv29vCQzHzL5Q2zLT8Cv8XEViXEMNBUVKWBjI4XC0/oYpTUaDZPXNvCgqax/1Q5JNzhaP37GTNkIiV67um5cBcXdS22Z7BxcG1PEexH5emwk4IeAEf2AMWYeThkCIA2IZYRRViMo8URsZYyzYVYNFMNuwrMeTTyEzcfjYth+eE7zmJALL9+MilBPcx2n+6aBNkvaHIsEloiA7hhlrBY8Zn1jKV8oQoHOhlrbceFbv8sdSITfunWxx0l31vOQ3s533pCN3PwWr21B2rjVDqNI6Tv8Lp/HLTiBvhdN4EVLX2sl4xhoOqAJSYSYxwbKX4wi1LO/v4+8sOxRsW012IpNG96z663jPAh+jVjNZ61ZWdRZvboAth/YWrs16HWlGWaxeD+8VvkYu1eFIQZjDKI2jt1E/coo3k9BU+tQ6xHOc9TGrK6bGq7VCuohWyoecntWw146juV2JQkjuh7KLVVYNA20uXh5cRIksHgELM+WjFdBXkm/tore3NUakB7HTeqgRprfVZmCuTh4fe3i4rdqxB3kC1J03pLs2uRvIP3O9arjWPvsKkLL+bxfA+Sy1Y9roGmf+t6Ah9mDnH3Aj5qjFpy2T9VA66sn1qGeONnwwoRTlbVkBB6+ywu39uX84cXDjdbYTb3tcyZzPvZaeOLMCPS6++I6BwjT944MspkNvoADHewdSGrtI3NjtIYQ0RNHXnzPSkg7eByeHUYqhoOQbdeazIbPLC8VDbRZ0uZYJLBEBAIIOUw7Bbm1s2NW1b+5Kko6lZTkiKFWupOvkuGXGXYa3qjHlQP7kBmffAjWJC6NehArlZYkUl8wie7YxwIRUC/aGvQ0MsjJHLddx0DTnW0NE9Z2VT00fa+qTL+GIw838x47OOjXH5tQszwIhHj+BEI0J67YdE/cYI06jTRy3dTA9Fh7cFR0K3t8p3VXAthszKzN5/fKPF6YKvJEA6Hb8CzOT2FuTYlIo+aiinWoN02b5XQk7takEZ6jefq8oDTQfILiYSRAAmcJZNyS7CCkcRD6sQcDKoxiu1ChOzpYc2Q0ROSipsV8D3BTeFl44+BczXOrBQsmB2AeWxXeB092JDxH8fnzyGlZ56ReND+v44vWfx0DTfvUMOCDkob0IdQYiomqfnpe0/ebivuctyEyaQXFtFOUzfXspZ8BgznuH+SlKmnsdl+jsDuMzJDXgfokFIzYSOAKAq3GCxIJ9ySZuty7S5AnCai3vdlQCf7H5w6N5rsG8BlYC8EoW2BvOg20uXtpcUIksBgE+iGO1RPS2Vq/SD+4d7b7CcSooySdniNRJFavZY/rgbVxTBcPzZdptVDkETtfw0bdRQR293aliTGtEAr44t5TH1ZwfhL/Dw5K8J59gOIgi/ESnvgsY05d1uIWvGijKSC2Oh2vhRwy17HVkPGQFzb2i1qNtFK5YlRQtW6aGmnDIY+ar6bvvdPS+gMYB/CCV934RBTJQsjjWY+5sj703r90owZhmlW9qWIjgSkR6HT2cPPumuLLzeozkkDobSxO+fhxcB9ADCu1pmJY81cOI4raixG3DiMN0QALaqTRQBvnVclzSIAERJWTsqGu5IbkvdU403wyNbaKUJbT6tUD75refKoggdZJU09YNIq4cOx2a7iV7uTrc1c1vfms1WvmPA8PR38GPLHjjRs31IqFKjxnj0Dpa/wQt6vWz+fnnAA2GjK2P2/w8Erg0fJcnBuNRAIoUj2RRd55/TlJBNMSgfSzKaqGm5T+ezFwtIFy3kDValWKbQsqitf3KBil17CN3NKr39tGoKQBgRLMmY0EpkWgVb+D3Muq6X59Yx1CIIuXmzQtNqP2ayJGvHV898bx0zGRI/MkpBJE/cUExEMW1ZNGA23UVySPJwESMASi8BbkEhbywU56C9T40tpltgRlIx07ykdTo6oCD5saZNq2DsVF9Pe8ChxgV3NjHV+YCJEcpRWKRanZBQklx3Y6+B6ug2Lc5gvI/P/wJ/5dRY2YcPRheCuuvhH1PRgPXEgCmqieS4VN3T6/TQ005GB62LS49otYQ4o/e+9ZSWdT8MaFjHfatXVDw0MIpC1u15PHH3zfhVNTj3ahhvCl4LHH2+86Th8XwE1bxi3DILw6p03zVytuAp67yLjD8TwSuJJAvfwJ5JqlJBQM3fim3pWTnfMDzHc66p8GrYD08L0ehXJxKDxn34ELLBpEA23O3wCcHgnMK4EUbrxymeSRRPdgnmqA1Q/rK23mcmcMLq27pN6z0zttedRgUlW5RCI+ktCC3lAeVPbFSvcNv2k0XVO1ol465Mcg6RhltDGMqaiN/7oST74b62GYzDTYL1qfwwXc/c59Ugaa1hB7rfgiavDFET58No/LvI6Ro/bEwx++cGpq4OVLFeR6TqbWYAZJ+1CWvDAfTifSFwCCOEn4akPOL1MeRwKnCbgOSqDUPyO5rcmqlJK0SKlQkQgMNEaQTO7VQANtcizZEwmsFIHLbrxUCU43rvzsnA9DK6DOWasHmWP43zYQOnmZuMjgPBUZ2T/YEyfdmgr/WrWOvDoXu4MMX5wK4CXrNGTqA7ZlM+f/JlANNHiiPYT/juVBUy+ZCmzst3YllgwhZPhiL9Q+5LE/+PCTyEs7P29koAZZDU+mEK1K7OfSURPafFGbpNduyV5OXM4ECfQ6UPhz7sGDxjDaCWI1XvpKqQ4D7V3YxJxPAa9JrndWfdFAmxVpjkMCy0QA4YgZhBXeunVSpluXqEZWp4vQpmT0TPijHwRlhAu2mk2T1xuLRU+Ii1x0/h4MtC48W470JBB1JRgZ6z73RPfq6dMY+2jsbQhfvM/P1HkMCYiK56TdykibE2qgqQEDI82ki43atLjzXvsAYgdQVbtC8KCYL8nDW4/h/XlxKNIki0X7yUMrwHtecWJiI1+OjQSmRaDdfAV5nk2oAFPhc9KM1Quuny2ptScn3fXK9kcDbWUvPRdOAuMTCLpdyQQaJnRpuFVrdWm2EMIIdcb1tfFzWPpiIA0T8qhBhJqbpoqPFzX9clCBEj2v3qqJl+6MvTj1yGk4oydxeM0enUuFqrEXxxOnT2AMoRA10MLhiKytZUc20FQp9V71noSwMZHwUX5C6xdtxLfkvtztc1loAetmC+8/K2vqCV23+clD07zVSXnsrjtfnr+8BBrVZyFGFaMwyJQusX53lopVSWU/NKURVqtbGmirdb25WhKYCIEwJGzXow68W8e78BqmpApwqsZ4WcHpUSZgcmZg9PW6HXiyYifGO6+fJjxv+eoe8tHcUYY5OrZeg/eu3cVYj85fsvNYK+JJN0EgDe/yFkIc/QrevPLmy24inJadra2RLCLdlHhl/2WRiAMxHn9egUajKWF4qx69/7ETaPT9W8H7t2slpG1NtmBvpndwYV029VQXqk1pBCejXnkT15tjLgaBVv15bGJALRWRGWzTIaDf2ZVSQ5LZD5oBOq17SFXIoTQOQx9HJU4DbVRiPJ4ESEDOU6pTmWy9ydvcnHwdI41xV/l+vSFV9ceLCvCqSmQZeQbBEe8vVRihDPGEcHRHItG38QqTwLUIpBDiuJGO+96oePrl//My4TXvHQ+884yB1uo0oZDWOzck8XOvPy9OqCeptH/FyE6nK+1GV9739ifMGs1rH164rmdJM5CeiNfsNLyY25RksGfk9gc12fS93MDnRRfKqLXQBsadv1pK13oR8OS5I2D3ymJ3XpW1jfGjO+ZuUXM4If1MqVXayEl7CKIsz0t6/YvmcJbzPyUaaPN/jThDEpg7AmmnJDkkWg+HHZqcLYRHbQ/J50964rt7+/BKBCHAcDK0cjDOQX5fWhYKWUf9R4qZHT98mUQ1wZkS35O+ZCvZn5ag2EwGj0pMXAXhU6983AtbUe/xB94H++XYRuv2unLnjWdNWQdbi1gHIxIPJyQZTUmr05JOoC3pjH/jTOehr/cywpA++MiT2FBpSxnKj00rPXV5e81Fi4NLPJlEjmlD3EAY849KL4Cd9QUtJHvVdeXz80HAdVFewqmgdrsTaDfvysZm9lJV0fmY9WLPwqQpVJpG+TieOumtX+yVzW72NNBmx5ojkcDSEMj09mV7e/toN3ywE19ETbKdnbPCIZNYuMa35/P5S0Mo9/b2ZK/5hmQ2UOfGZz0180VSs3Hj+N5JTJN9kID4EcYYxvTMq095aoC9/4EPBoY3PZ55BTWb1tPmtaxeZDWuej08Oj1sjkAZEUI8o7RWC14rhAyrxffeB57AxkRNal5ipuIcIYRH25YaZSNFc46yTB5LAmcI1MtPSQDF1127CpGQBLzOI4ZZkOnIBDr4nGo1IfaVfNfI5/IEfER+8m5NC/qwkQAJkIAvAhcl/fdrGe1D2fGWr35GPaher4uGUV5kAOr4EFuQTDYtn9+9gxtbf0ZaFyFftbqDm933jDolHk8C5xIIughJDNTPiOhchEsNNHUi3Zd5ILC13pe3f+GNO8gt8yf84fcyHOzn5T23n4DSagEhkxlpd3tSdePwno1m6Pkdj8eRwLwQ6Lb3kA/1Gpy12BgIeLK5dX4UxrzMd1nmkd8vSiLzBYxOGeOC0kAbAxpPIYFVJqB1nrLBtuQ2ztZ5UjU2zUHz670ahaMWso3HY5JOn1/DRgVKtPh1ArujGhaWyMQuVX4cjE0DbZSrwGP9EAigDEXaQRkKn95kNdCi0ZAE7FAgl96SWrsmDbsm2QnWa2o2W4I6vfKet78PnugCQrwsaSC/rRPMTT280Q8zHkMC0yZQK/0vxJ/CeF9lTkR/THvcVe5fVR3D0UfAnXl/o74OaKCNSozHk8CKE4g4DclBMO48Q0mNKEiF+zKMRsWoxl8OuWcqEDKcp6P9qHdNQyBVQVI9ac+8+gnZ3N4wBttVTUUTGvCgxehBuwoVnx+BQMY+MPmYp1+r53WhBlomm8LruAnbzjM3kaPmll01NX1/FPJFuZV6UJpdNQCrKCWBummJx6Gw5k8B8qox+DwJzDOBdvMllIBpsw7aDC+S1hIV6xbEtyZT+H6GU7/xoWig3fgl4ARIYLEIJJ2K5DJnFeo0vBCFduHlmvzNnuaJlaDiiEQck4szaGqA6SNs6q71Zbo/e/cZiWN+4bA/VTgaaIv1+luU2SacqmyvJXxtVqiBpt6yYCh49Y7CNQDo5kUVheBD8J5FYxEplaqSzn74Gj3yVBJYHAKO3UCY4+dkI3dxkfbFWc1izLSJsh69XkaiibcvxoTnaJY00OboYnAqJLAIBM6r8VQslSQI9Tn1YM2iqZGmHgG94dTHoO7as689JclUwtx8+m3GQGvAg5ZgDppfZjzOHwEV09GcSd1EUBGQUDB07omzMtCGBzcy9w2UY08+7m8xPIoEloBAE8Wq09koNvDCS7Ca+V9CB2U0mq0APmfePf+TnbMZ0kCbswvC6ZDAXBOAYaShW8NCIDWownVRSFrDD2+qQT/ZhDWurWcRHnb+TfBFcxvcqMYQ6sVGApMkYHm2pN0q8jLX5DOvPSu51Jbc3nrgzBCfeuUT3tp6ZuoetOGBG3WoKTo5icSmI+ozSY7siwQmRaDb2RdxdyEmlZpUl+znEgI2VGcrkNtPZj5ATiMSoIE2IjAeTgKrTMDyoE7naa2zfjFqlf0uFApTk9b3w7prd+TTdz9pVLn85Puc7lM9aM1mCHXQHvUzHI8hgZEIRLyOhOySHLTexK59SEISkQdzD0vHaUm1XZFSvQBRnbCXzibV0zaREMdQOwbxj4YELwjzVbn9djsIrzHrE410MXnwUhBQsZDN7U1fOcpLseAbXIRGuxTzFYh2fZC8R7wONNBGBMbDSWCVCYRwU7kRdWQt21dkajabRvp+a4rFqS/jXW9V5cW958eWTHYhyJA/KEgq++QqX1aufcoETO5L+3PwMq/hPdPG712M6CEUNyzRaHRyRXPdgIRacYlH41JtViSQsc+sbFD3L5Fi3b8pX3Z2P6cE2s2XIRaCwumJyedLz+mSb2xamopQKtbwHfuFNzaHRR2YBtqiXjnOmwRugEAERWY3Yq5kMn0Dbda5Z8NLLtYO5F7xrqwjfGzcVsiX4Tl7t1hBflGPy5DnXU3Ahb59u/W8l8tljYdMb1pUjXSSzUWeR9RNyGZu0/S9u7cr7Vj1RMkL23akXKoh3OiDkxyafZHAQhFw8D3WaTwvG9f47lioBd/gZJmDNj58Gmjjs+OZJLByBE4baNOse3YZ3N3SPck39pFzNn5tlUq5IYHgNnLWKP+7ci/kG1hwu/mixGM9iaGW36Sb00ZBay+L0OPj13IeoceVXl4iqX5OpoYaHewXJL1Gb/Gk+bO/xSPQrD2HUjERKABTLGSaV6+OHHXH3cRG6P3THGYp+6aBtpSXlYsigekQGK6B1uv1jAdtZ3u2Bs69wl1poI5TOpwVJ97xvVD1WpTLKP6L5PBupyedbpR5Z77p8cDrEjC79s0XJDelXXurHpOtjS2TF9pstSBt3ZV2uCahaN9Tp8ZZIv0E8jR5Q3rda8nzF59Ar3MgnvOmZCZYDH7xqUx+BWUUqg5FH8ZG6GwUnie/gpvrkQbazbHnyCSwcASGDTQtDq0KiLNUb9Sbz7v7dyVhxSWRTOJGFEp0sZZI0L2SZQmhXVbwfuT/3BUrYOFmlapSV0LjARMl0GrckWQSNcii/stA+J2A2/Mk3IlL1+1Kx0Mx3kz4KCm/UKgg3+0xqEQm/XbH40hg6QnUSv8HsZAcxSumeKXz2BjSkOqANZq68hSntDBd00BbmEvFiZLAzRMYNtDy+bwpSp2EoTSrli+UpAdPWG4tYwoAq8FWLBXFCXbEiarwwvlNpX7LkPqNJd4tzdoz+MJ4kl/Ks7poHOeIgG1Xpdd5RTY2xg/NvQynerVVCDIUOr4Z0pyzYPg2drBvrgwGXwIkMI8EOs1XEOLYkEQiMY/TW/g5OYOcVwqEjHUtaaCNhY0nkcBqEog6dckl4H3CF5rK689avXF/f18i0diRiuTgKlRrVajjNcSOqzfNO3NxNLQxYN2WTgvqXYlHIXe+sZoXkKu+cQLN+nMQ2ZlNodwqNiUkkJNwlLXObvzCcwJzR8CBKnEbXu1phR2Ps2DNFdU2oYob40xhYue0WxBHglc/lnh4Yn2uUkc00FbpanOtJHBNAgMDLZVKyd4eRDrWskYmfBZNc8jUa7ezs3PucOpNK1WK0g01xQs5R8cMZH49CSLEMQlpZdY7m8X14hjnE+h1i+Lar19L4MYPWy1E3XOSCG18yM/hPIYEVpJAs/ZpSaVRnRARGbNu+t2kXib97ur1+j9dx4ZxhhqF8ah5DHvDZz2/645XLiH/LPIQvPfjKy1fdw6LfD4NtEW+epw7CcyYQNSpyWYyZMIai8Wi+fIYSO5Peyqa71atVq/02uULB1JHMe1QvL8TWanU8eUXFA+5OckM886mfZ3Y/9UE2s07UJBD0eqhUMSrz/J/RL8QtYWd63f6P4lHksAKElCxkEDgLdFNx2k19YoNDLG+Mebi3z24ySyUxIhj4zBlNg+tYML82/NwTGcfjz38LYBUgshU1F+ntV7tV9es+Wfp9Y9Mc5il7psG2lJfXi6OBCZLYNhAm7VIyCjj5Qt5qTslgZYIClEXEeJ1HzwJb5ssDPZGAmMQcOyadNsvyUZuOqpm/ULUPUmk3jfG7HgKCawWgVb9eYTsa9H46USCNBotaeERgHpqEAZY3xjTn3j4UFS1e8hb7e6K3S0bIy2VTl4a/ui6Lvq1bvwiNhtN6UIpOZZ87MbnsqgToIG2qFeO8yaBGyAQgwctd+hBU49WBR6t7a2tmcykBEl/LcDr12OnRlq+/ZY4gXUYaKzBMpOLxEGuJKD10GKohxafRj00hEyViixEfeVF4AEkcEigXv44ClavT8WoqUCgRyykAcQfujZvz3OQQ30PrqkywqPP9/ZpzletiiiX7c0bzWFrNtvSbHRMxMoy5NJd++KN2QENtDHB8TQSWEUCMacqm6mIEQnR+PkD5ITduiAnbNJ8RlWNLJXLsl99UwLJd096KuyPBMYm0Gq8ICkIn0YmLLXfL0SdRyFqhhSNfXF44koRcOyGqU1hlHyHAAAgAElEQVS4MeHahOrFKhXKEKTS/KvNiTJtN19CvlwH38FnC97r+9+yoqj1Gce4NyNrr6qxEkghvJq53te98DTQrkuQ55PAChGIQSZ8M9030LTt7e3J+vr6TBKs9w8OJJNOw/tw9ovpvEuwu7srBwgni8b5RbFCL9G5X2qvmzcFcrMTKpCrhpkpIwGl0kT6/bhBm73YwdxD5wRJ4BwC3fauBGRf0pnJ5Z9pZEmtAul+fS8GJx82qe/3evn/ZGvnZORKvdYQ11vHxmlT4jH7RnLWNOcsmngHShes8/U2AQI00CYAkV2QwKoQSLkVyWUSR8qNeUjtR6F+lYbhNM2mX0oqsa9Fsf0IK7TbbTkoHUgzfD9DLKZ5Ydj3yAQ8z5V65ROyfeoGy29Htqq+od5ZF0aZKr85dhc3gjGTcxaA6AAbCZCAPwKj5J8ZhUV4xuRUFRdv8Af83XFc6XQsiace9zeBMY/qdXYherUvmWzfsDRKxYWqpNY+JK36HUnAQz8rdeXhJZQKFYnE3y3BEJK/2a5NgAbatRGyAxJYDQKW25NMoCbbm8chG7UaBA8gSqCG07SbeuvCkahsrF8t2VtEvlrZjopt+fO2TXvu7J8EhglomGM87l6Zh6Y3hD0YYsYg67qQ4e4aCW4rlEY+pj6SuBma3O4/rxIJrBKBWun/INazjvdQ8NJlt5BT1W7DFDM1ygJ4D+rh5j9DLYD3YwYGyu2ZIGxUnzkKZdRcNyv8gM4MgiKven3Vx/jpCU59XmqghWOPILxyOgJIU1/A4QC6iTYPm1000GZ1xTkOCSw4gaSj3jMUnRwKMVRDKAjFqGx2uh/IeqN6UChJzwtL1ILAAhS3wuGweZxWrKo1GtLAF2rVYpjFgr/klnb6Lko+NGvPITQ4jLp80aMQ4R4MMTXIel08sGPv4XUfDKnaW8YYYkEowAWsm8ktWdqLwYWtJIF+aPCetJuv43tEDZrwueHzavx4gSRyqt4xV5yMGmzrRUmm4lKvOwipfK80Kp+EcQQ5EdtFXt3GTA20TrsjzRZKAixBznevVxSnW7hxBUoaaHP1luNkSGA+CQSgIJVxS7KzvX00QTWaNOzw1q1bM5m0ESU5yEsb2vn6zRMWWyyvZ0IYQyHc6MJoq9Ub0gtEpGlNN+RyJgvmIEtPQPPRel3UOrLgKeu2YIDFhrxjKsdND/DSvwi4wBsnYHdLMNZQdwxS9tEoNiHhgbKClpSLFeRUPYLIjelHiIwDod34POZdhnH2PnjXIc7hQo6/1/P0O3E9tzZTA61wUEJo53uX5jOrXn0Kl6RvcGp5hJtoNNBugjrHJIEFI5Bwa7Ke6BeoHrQq5HxtFNvc2NiY6WryhaJADkF60hdDUOMxCEPNchEKhhtaN0APw0wvCAe7NgHHacFIizFf8tok2QEJjE9AQ9tseE563X3zXtRC7/PssXadHvLimiaksFb+hJkzRII8y3IgxZ+ZmYHWarWk09aaZ/PlZRz/laB5fajj1nrBGGmhyH0w0neu091Y59JAGwsbTyKBFSKAUJCMfXDGU6YqiZvIR/Mj2jFpWnvw3NWsNRpjkwbL/kiABEiABJBvNh95SH4vRbeTF9epIknORYxjNRBPxgIOBIWSWtNjyk3VGxOoeean8PaUpzLR7rvte7i/qcBghxBT6MGZq1PSQJvo5WRnJLB8BGJuQ9agFpzJHIcN6o5ZvV6XrRkVqT5NtYoC2cV2QLoQSWAjARIgARIggVUl0GndlW77LTh74DSDiRYMZfCzCy9Qy6g5Ztbw7ym1bqcrjYY3deXKKU3/ym5b9U8j5DUAdU7kKMKjOstGA22WtDkWCSwggUzvQLa3t06IcRygJpmGOw7qoc16WaocWShXpRacbXjlrNfJ8UiABEiABEjgMgKO3TTGmSoPQkvSCP9bEBPqtN8Q196X9Y2rlY/HJdwXBxHkak23tMC487vueS7Uq5u1Z43tm8x86LrdjXQ+DbSRcPFgElgtAmG3JWthW9bXjlUa1TgqlcsnBENugsouZPdrwRwUtlj76Sb4c0wSIAESIIH5JtCoPC1rG1qS4/JSAuOuot1CCQLjXXps3C7m/jwbOYmd9usSQQmBbucNSaII+SwaDbRZUOYYJLCgBDJ2QTZRJ2Y4z0xrn6mi4tra9Hbl/ODSHLhqEDXZIPPPRgIkQAIkQAIkcJJAr1sUt/e6ZNeno2zcgvus09UyBA8tNXoti4KbDSPKEgxl4TGcfrgjDbSlfklxcSQwPoGg05b1MFQa10/WOGugzpjmoKlAyE21KozEclsguc8ctJu6BhyXBEiABEhg/gmocZFORyByEZ74ZBsobWM7WYnG3z7xvuepQy2JYsPQtaygKQhuBW9B3XFrqlOkgTZVvOycBBaXQMhtSzbYkdzGyYLPnU5HKpUK8tKOa6LNepXGexa+ufFnvV6ORwIkQAIkQALjEBgUtV7PndxsvagvjZA5LyTStlHKRh89faDQN8rsQOQZuVla/yw+ztQW5pxO63WJRlDgJ9mviXYA5cqohnWizI+HPDUXoiya/xeO7phcwEk0GmiToMg+SGAJCfSLU2uu2cldIv3wzufzsrMz+7ogHr4NyuWK1OwgvWdL+JrjkkiABEiABCZPoNN8SaxAXRKpxKX5aKViVcLhIOT5EyfqMraabSgZ6rzgQQpqTlsCRhkeVr8e6bK3duN5MAkYVUxtruviXqQOphY4aKZFQJqNpqSyT04MBQ20iaFkRySwfATOU3DUVc6yBpoaZe12G2GVbel2O9LDl0LLSi0fbK6IBEiABEiABKZEQOX4e50D5FAFIR0PYY9Y7IQRVinVpGe78Ah1Ufw6BvXHft5aBYaIJwnkmS1PIepRETdrn0Lx7zTy8c8XW9F7lGYzNFFGNNBGvUo8ngRWiEDaKUluLS2RyMldsnwBhSnj8YnJ7GtOWwA6tuFw+Gh3r/+B1zJGmROMSkeiYluxFaLPpZIACZAACZDAZAnYvSpCFPdhrBXx3R6VeCKKWmZthOe9Dd+/EP+CV8hFikO7fsfkXIWjt6eebzXZFU62Ny1a3qg+Jds7F+eclcs1YLuNPL/Jlf6hgTbZ68jeSGCpCMTdumwkEO6AmmeDpgIdqty0szOZHDANmTw4yIsbDIvl2ojp1iounjgWjLIAjbKlekFxMSRAAiRAAnNDQFUe7V4ehgVEL8InC1r3OvvSbr4i6fUvmpv53sREWghvTOA+KA6v4+nW6/Wgau1KtVI1ddImlX+m49BAu4mrzTFJYEEIhJyWrEeO66BpgnC+UDTes0xmMrK9Gsu9j8LX1VB/dyrgIulWg7rZSIAESIAESIAEpkpA0wg0guW85uIeQPPOrOBq5JqdZtCqfwbGmQUv41kRlHa7K/U6xEECIXgZ70f440kD97oXjQbadQnyfBJYYgIRpynrUVey2f4HT75Ykl63Z2qjaTjiJJox0PZhoIWnK1k7ibmyDxIgARIgARJYNgLt5l0YYTGJRC+OjHE1wgW1wKwVqj3qQqGx3fgMBELi8KD1BUK0qVGrSo6p7Ien9lKggTY1tOyYBBafQNIpSy6D5GAkE2tTcRCNT781ofDGwQfd3t4eZfMX/+XCFZAACZAACSwggXr5KQnHbks0duvC2fc6eYQ8voyQx48s4AqvN+VO80WEgTqSSvWNtGq1ASMtB8/ZxbyuNyJDHK/Lj+eTwFITGFZxHIQiJuKJiYU3DuCZumYa4nhBmMVSQ+biSIAESIAESGABCDSqz7nBYDoQSz50fkzkAqzBzxRVGOR0PpkqOQ6ULUtF1ERLf8BPV2MfQw/a2Oh4IgksNwHL60nGq8n21qZZqCbDFotF2djYGDu8UfsYtEHMu/48GOSg0UBb7hcVV0cCJEACJDC3BLrtN2GYhOEZOpty4DqohYbnLSsu0fh9c7uG60xMDbNO6yVxkd4RS7zLhH1qs20oX3Zfxf1PRsooR2CF3gZRlfXrDHXluTTQrkTEA0hgNQmczj9T2XtVcNzeGi9XTM8vVWp9L5kKNfb/IwH8dK2w1APIc6OBtpovNq6aBEiABEjgxgm06i/gG7khDjZTw9FNyOvvoCpzB4bZXXxlo0Yacq+SmSeQ6TCZHPQbX/CpCbTqz6FGXNAoM3reNopyx8CihN+7yEFzTBmgWhW/p9479anTQJs6Yg5AAotJIGmXJJOISDQaNQpPnU5H6o0G8s/wgT1GazabUqj3pBWcjPrjGFPgKSRAAiRAAiRAAhcQsHtl4ynKov5pu9VGSR3UIYWycjQakUw2LcVCGd6zd6HY9XHpnWWBqSUHPPeerGHtnXZHajXUZ7UC8KYh3BHK0tlsHMZZE4bro1h/aurLpoE2dcQcgAQWk4B60CICCVn1dGHnLKiOL+yejVv/TD1oRXzg1a3sYgLhrEmABEiABEhgyQnUyx+Xjc31I7XGQWqCKjdXSnWxwm+baEHmecHZrD0ja+tJyOWHzJS0Rmu10pBg+EGEOiag5vhZeBQ3oXR5eyZTpoE2E8wchAQWjAAMspRb9hpWNuAFghJ16hIPdGCnjW+gqQeuiBDHdgD1RGDz2ShE7UERko0ESIAESIAESGA+CKhSYzTSOrf2V71aF1e2JXKJ2uN8rGK0WfS6BdzfvGm8Z4PW6XSlUXcklnz86G/niYeMNpL/o2mg+WfFI0lgZQiE3LZkQ10kxtpSDWRhrFUkBA+ag5pl40rsq/etrDloMP7UQmt3XamFpptkuzIXjAslARIgARIggQkQcOyadFsvynrubLRLBd/hgYAaaMslEnLae6YY8/ky8tFUKORskeoJYL6yCxpoVyLiASSwegTiTlVyqQhEQeoISVyDgVZCcmxIXMSi72xfXMjyKlKVSkV6iOdGrCSMP4QPBDcoDHIVND5PAiRAAiRAAjMk0Kg8LWsbaSOKoU3DHCtQLwwjxC+aeGiGM5n+UOd5z1rNlrQ7UeTbPTL9CVwwAg20G0PPgUlgfglk7IJkMykp15rSQkjiGrxp5kO620EO2ngiIXp+tVqTBj74VCjEReikG+jHerORAAmQAAmQAAnMB4FO6zUJBauSTCXFwWZqpdySWOpx5KUtl3qj8RZ2XpV15J5Z1nHKxf5eHmqVH4S3sG+g3kSjgXYT1DkmCcwxgQBCENMulJoiIal0QxISW3LpqAl3VCXG6xhoTRhnlXpTakGGNs7xS4BTIwESIAESWGECDkTC2o3nJbe5BiVHiHvVYaDFHzLS+8vSOq2XEcxTR95Z6oRx1qg3xHY2sdbxN6MnwYgG2iQosg8SWDICWqQ65jakCcXFjJM3tc9arZbU6vWxZfbbSLgtQBGpEaSK45K9XLgcEiABEiCBJSPQrj3vidXW1IZAwFqXePLmwv0midbuFUWFUFKZtCTi0TNdq3pjsQDvITxoN9mmaqA165+FPOUa6ifcf5Nr5NgkQAJjElBDLeNpcepNMYWqq1XZHjMHbXd3V6rh8fPXxlwCTyMBEiABEiABEhiRgOc5onXRtIUjuRHPnr/DVais03wBoh891DRLmfqup5s5BjXQGo02hFC03tnN1W2dqoHWad1FcbcIagbcmr8rxRmRAAlcSSDktGQt3JWN9XXpdrtSKpXGCnHUHamDfEGqoeUJj7gSHg8gARIgARIgARKYCwLt5h2JxUQSibOqjC4UqqvVBvLR2hIKr6Pe2Rbqod1stM9UDbS5uCKcBAmQwMgELLeLWidImLVCknSKEglasoZwgHK5guKNtmxubh4Vc/TTuRp3hXKNuWd+YPEYEiABEiABEiCBiRHotl/HPUtNUqnEuX1qSGMgCIXK2PxE/NFAm9jlZ0cksCQE4OJP2EU1z6RtJSTu1iSZSCJUOWI8aCq7uw6PWijkX4FRwyOLUIRUyX42EiABEiABEiABEpgFAceuS6/zkmycU9dNx1fvWf6gKKnsh2cxHd9j0EDzjYoHksDqEUjYJUnHwojXzvQ/xPJ5/J6FsXY2sfYiOoPwxhqMMw8eOTYSIAESIAESIAESmAWBRvVpGGdr2Fw+ltEfHreNnLNmMyCxxDtnMR3fY9BA842KB5LAihFQTxq8ZyG3fSKkcX//QDY2/HnQVPmxgtpntSCMM9Y8W7EXEJdLAiRAAiRAAjdHQKX0o9Eu8s6QfHZBq1brkNvfhqz+fImY0UC7udcNRyaBuSRgebYEod5oS9jUQ8ukU8ZjpqGNfW9Y3pfUfgn5as2eKw1I9bORAAmQAAmQAAmQwKwI9HolT9xdRP3Ez8o1Dk1CwxtjifdA3fFiI25Wcx4ehwbaTVDnmCQwpwTUOMt4VQkhFKDddU2x6tzGcd5Yp9ORSqVypdT+PhQbUdZSOoGzaklzunROiwRIgARIgARIYEkItFtvSCRUlhQ2mS9qjUZLenYKavMPzN2qaaDN3SXhhEjg5ghkevtGRl/zzQ4ODiSdTksymTyaUKPRQMFqDXm8vCZKsVSRmh2UDkRG2EiABEiABEiABEhglgS0hlu7+XmxkPseDIYgbCaoa6a/B/F7EPcyHen1ohKNPzrLafkeiwaab1Q8kASWm0AKyo2peETC4bBRaCyXy0YQJBKJHC28hL9prMDa2tVqjKVKVRpdT5rWzRV6XO4rxtWRAAmQAAmQAAlcRsBFHr3rdLDx3BbPbZmH47RRfHsbxahvzy08Gmhze2k4MRKYIQEIgoTcDrLOehIMoAIaQh234SWzrJOqR7u7u5LL5YwR56fV6g2pNrvSCDIPzQ8vHkMCJEACJEACJDBZAqrkGETh6Vii7y3zcM8TCFyamjbZCYzRGw20MaDxFBJYZgKW25OM1GR7a/PEMpvNpqjBtbO9NdLym82WlJs9qQtCJef8A3GkhfFgEiABEiABEiCBuSbQ7eSl235VQuGMCWcMBIJzPd/B5GigLcRl4iRJYHYEYm5dNuKWpFInE2v39/clHo+bvLRRm3reqiEYfIHz65CM2h+PJwESIAESIAESIIGrCLiug0MQGWT5i/y5qr9ZPU8DbVakOQ4JLAiBhF0xoY4BhDemYaTF41BjPFRv3NraGissoG+gwfNGD9qCvAo4TRIgARIgARIggZsiQAPtpshzXBKYMwJhpyFOIGIKU0e8ltj4PYJqaLd2tlH7rGBmu3WFeuN5S+r1epIvo1i1dbWwyJwh4XRIgARIgARIgARIYOYEaKDNHDkHJIH5JBCzq6ZAtbYAwgFCRoo2BC9aUorFEhQdMxKLjVbIUeX69/cPpBoeLW9tPglxViRAAiRAAiRAAiQwfQI00KbPmCOQwEIQ2E6HpVW8J40ADDGvISGoOd5CTbRiqSRdhDjeunVrpHWo0uMb9+5J1VoXb0GSckdaIA8mARIgARIgARIggSkQ8G2gPbAeRUXufoK/7XryWqF9NJ0HczEJWX25ylbPkTfL3SlMlV2SAAlMg8BGMizriZAkokFpdhwJBxzUCUFCbdAyXrRut2vk9oel9VWiVvPSzmvqddOHStg2OrYUm64UGz1Jx4KiYw0+K2oYa7968rNi+HPmvOensX72SQIkQAIkQAIkQALzRMCXgbadich92YgpUKut53jyuf03RHfcc8ltsU4ps3XstnzmjU+Kh/85Dm72cDPneq4WHkChONf8rj+H/+5AZcX8W/+O/7nO8fODv+t5euNonj88f/g8DHC2/8E4p85TVZcT4x3Oy/Q/NA8z/8N+df5n5jl8/In5H5930fxPcEA/On9H1z20vv46D3md+PvJ+Q/meTT/w3OOeGr/Zv5nuWr/D9z/brl7744e0hdy0J+44vpvvdE2f9cZnvj38PPmRHNa4PA8/a3f9Dhz4ol++/8+PO/0uIfnHT1/qt/+WYPTD+cxGPdwvuc+f06/pqfBeoefP+rncP3m36idcWac/roH6zTPH/XT59nnd7jeE/8efv4Q14D7UD8Gn3mF+LsuH/uFj8oXvv+JQYeX/nzv/UkJB4/rgehr5nT9s9MdKIdWq3Vuv6r0OFxfZL/WxaaOnPgMGZzYwRN33mqKfsbs4DE0DXOIPv9GqSO1tqowsZEACZAACZAACZDA8hO40kC7fy0iW+mINBsN+aEf+iH5lm/5FvnIF/8/Y6C9e+c+efmlV+Snf/qn5V/+5V9kY2NDvuZrvsYct7G9Ls+/+ewZY6xvrJw1jtSwMAbYKSNuYHTp34+Mi0Njxhh7p87rG3enjaPzjLG+MTcwGo+MySFj7IQxeWQcDRmXR8bkecbYYf+XGJPDxt+RUXiuMXbSaByel5n/hcbYsXF8pv/D88zfYRQ+cLtvoA2MsquMqxNGmznr2Ag5NtLOMdpOGGkXGW39N94JI+eM8dd//qyxdI7RdmjUHHZ4br/HRtqpcU8Yaf359o2lYaNs8O9jY/OkkXZ83tE4FxhtZ/u9yCgbGMeH6z1lTPs10B7ejEk2HpJ//dd/ld/4jd+Qv/iLv5D19XX5n//5H/nSL/3SM5+ATzzxhPzN3/yNvPOd7zzXQItGoxKE1224v3AyC+9ZSErFovzar/2a/MEf/IE89thj8oM/+IPytV/7tWJ78M7BO1/MH8jP/dzPyd/+7d+KqkXq58i3fuu3igtp3Bd2m8v/acwVkgAJkAAJkAAJkIDe337ybu3QN3KWx2BnvYgbq5/92Z+V3/u935P//M//NAZas9uC2psnP/ADPyBf/MVfLN/8zd9sDB49Tg01Ndpe3L8jpXqBHrQho3PYA0gPGj1ofSvz2EPZfxdeZARO1oOmXqv74RlXCfzv+I7vENu25S//8i9hoG3Ag3bsUdMZaTijvqfVcPqRH/kRY4Sd9qBpCKQ+TveXWdsQ1+6a83O5nPzwD/+w7O3tGQPte7/3e+UrvuIrjvp/8skn5eu+7utElR9/4Rd+QR599FH59m//dvnU63V+YJMACZAACZAACZDAShC41ED7wAMp+Y//+A/5sR/7MXMTpb9/9KMfNQaa5zly99VXjUH2W7/1W7KRW5egFZKnnnrKGHK/+Zu/Kb1AR17af/5EOCM9aMeeNXrQ6EE7HfY4Kw+a5oNp7mgA3ld9/x4cHMjTTz9tDLTsGuTwDy+NfgqqMfYP//AP8ld/9Vfy+7//+8bDpgabvn4HTY9R75n+7XR/6xs5eNpflB/90R+Vj33sY/L2Bx804Zq/9Eu/ZHLVfvInf1IKhYJ80zd9k/k8+ZIv+RLTrc7l5ZdfNn/TMEnmtq7EdxIXSQIkQAIkQAIrT+BKA01v2tZww5bJZIyXTG+W1EDTqtxPffzj8uu//uvyR3/0RxKKWRARicrLL74iP/7jP9432nbW5M69Z+lBoweNOWhzloP22E5CkhFLPvGJT8g//dM/yZd/+ZebzRc1igJ4H5cL+6ZQ9dtu35YSVBy/67u+S77/+7/fbNSod0sfw03l9zVv7bz+1EAbdsjpJs3nP/958zmhmz9qkA08dMMetF/8xV+U97///fIN3/ANcrfYMUIjbCRAAiRAAiRAAiSw7ASuNNAGAIZ3uNVACyGb/7//67/kz//8z03uSldakoikpIqCtN/3fd8nP//zPy/3v/2WPP/Wc/SgXSBoQg8aPWg34UHTvNJt5JVWq1VRI0jfr/cgh68eLTXQnHBa6vk3EKqcw+ZMVv7+7/9e/vEf/1F+53d+R1QApN0+VnDVz4dBaOOF/UXSxvulIdN2ty0/9VM/Jf/8z/9sQhnVq5bOZI0B9+abb5rwyb/+6782Hzu//Mu/bMIhw9GYfPpeY9k/i7k+EiABEiABEiCBCRCwe2VkFHUkEt05ma8xgb5n1cWlBtq7biWgnmZLPAKp7Xr5KARJDTQocMv//Pd/HxloLdRNSkczJw20B2/Rgzak8nhahZI5aMxBm3UOmoY2PrIVN8oif/InfyKbm5vyVV/1VfJf2GwZGGiaJ9ZstfEeD5i8NDXgvvIrv9IIAKnkvv5t0AahjeoVu6w/VWNUYZnIoUyj9vGnf/qn8uyzz8qv/uqvSr1eN8bad37ndxqPmm5eqGCJ5qqp0YYIxxOlPWb1AclxSIAESIAESIAEFodAr1sUxy5LLPHI4kz6nJleqeKo5zy6HT9joF0W4qjJ/7/9278tO7e36EGjiuMZtcVjCX960GbtQRt4z+7cuWMMoJ/5mZ8xXrGzBlpH4rGIPPfccyYU8Q//8A/lvvvuM8Igw/XQBt6zq/ob/uzRMh3qgb/72mtGZEgNtHw+b8b43d/9XXyopszzn3vhhaNw6a1bt+Vze1ByPFXSY6E/fTl5EiABEiABEiABEpikgaYiIW8hLOonfuInjHR2bjuHHDTc0D37nPm35qA5oZ68uKu1tVgH7agcwFA9NnrQ6EGbtQdNC0HnUmETyqg5pafbQEb/7Q8/Cs95yEjq//u//7sJY1avlhpompM6bKRpH1f1px4y9dD98R//scQzGxILW/LKkHDIW2+9JX/2Z39mcloFOXBIj5MXX+znqelnyS0YhxqG6QTC0g4kxLEi/EAnARIgARIgARIggaUkMLYHTWX2tXS15oh8+MMfNjd7Grb0K7/yK2ZHXiW17xZekv3qLnPQmIN2ol4ZPWj4LLmhOmgDD9rpT7PTHrQuQhIjqE2mRlUqlTI1ybTchuafqdT+aQPtqv40P00/K1TwQ4VGTocwqhCJ5qZ927d9m6hQiDb18KmYiMrta9Pwyr39fWlYGbEDNNCW8huJiyIBEiABEiABEri8DtqAz3khjlqo+nGEHT391NPGi/Zv//Zvpv7Z13/91xvhgVQ2KZ9981PmRowetL60PnPQ1GOmr6rDul+maPVxcWc1Wo6eNy++oefNv04Xwz6nKPVQXTHNDO13f7au2NG4R+Mczmt43BNFqgf9eOcUxx4uWn34/HC/FxhjZ4tWD95xs6mDNhhNy2kMG2hWMCSRSBjCHQFjmH3Zl32ZfOM3fhPqm711ZKBp7tngOZXHb6CQ/ev5hrSthJzuL5pakx8Y8XYAAAVNSURBVFQ0aOqjqbE1KET9Pd/zPSbnLKoKkBjr9ddfNwbh3/3d30k6nRZ9/ru/+7uNgaieu93dPamH1sSFF42NBEiABEiABEiABJaVgG8PWho3WIOmOSRqoG2nw5JLbuPmCvFIQ63rdOVu/iWpNEvGKFHjZGCksQ4a66DRg3ZsNM46B+28DzI1qIZbvtqUJEIQ4/HY0Z/VO65eMH3/qvEUiUTkk5/8pLyGPLKv/uqvNjlk1VpN6pKWL3h480R/WsMsDFWhtUTI1D8bbjaK3e/XehLHeOc972I8HbdYLEk1uMEctGX9JuK6SIAESIAESIAEjgj4MtA0LEqVHAfNhoH2ZuUtJPKXJR5KSja+jhuwCIwxR3pOT17Lv9g3yvA/etAOjVN60Iwnix60vjCK8ewZD+GwsTZ4h83Wg6Ye8uFWatjIEQtIKuTiPW6Z9/LAQNNaZxriqB40zRlTxcVHH31UXkHRel0UTDG5ffv+M/1pDbONZFjWkyEJqTokDDP9HHmtcCzZr89n40ETWjn8fNRtSicAY5ECIfzqIgESIAESIAESWAECvgy0FeDAJZIACRwSiNlVI8Yh8H7HUT5DmxsICUy1/t+QY3rr1i0jm68eNfVw1Wp15Ih1pAUBj17opEeOYEmABEiABEiABEiABPwToIHmnxWPJIHVIODaknZQR0SCxiiz4OZLJBLG61frwi/uBeS+jYTEkDs2XBNNc8TUJVgNb68GJ66SBEiABEiABEiABKZAgAbaFKCySxJYBgLxXskLSU+XAmdZwHOsmLQlGkh7NagownhDOHM2m5FQCGGLeKjCooZANiQpPRzLRgIkQAIkQAIkQAIkMDoBGmijM+MZJLASBEJOy0u4NaPr4WiIo2cjDSwkCRSwLrahqWkFJey2JOA6kkzAeIMEfzQalWanJzUV9GAjARIgARIgARIgARIYmQANtJGR8QQSWB0C6V5e1tcy0mw2pWaHJOq1jZes6YRMsWh9ZOwCctJ25ODgQPPT3HbXtmp2WHrBk+Ijq0ONKyUBEiABEiABEiCB8QnQQBufHc8kgaUnEIOCYsSpq7fMQ+1q6QaiEvE6YksQpaJ74sGLtgkDTmX3DyC1H4tGPcjwB/YP8hoOibpoyaVnxAWSAAmQAAmQAAmQwCQJ0ECbJE32RQLLSADqIAGIhYTcrkRdGGsQArEhp6/5ac1AWpLISUulM9JGMeloNGIMNMVQhrpjo21LI7i2jFS4JhIgARIgARIgARKYCgEaaFPByk5JYPkIBKDumIK64+li010rAb3HHkw2F8qOUS+TyRwdonlp5XJF6qE1SPVDun/QUFvNNIRLspEACZAACZAACZCAEmg376LWakLC0c2VBkIDbaUvPxdPAiMQgCfN8noSgTCIFfAkiML00HZEBwGxgiH8dE3p7WQyqaqPRx1rrbRavY6Qx4R08KEbdPCbC+8ahERciI6wkQAJkAAJkAAJkIASaFSflXjqPdi/Xe37AxpofD+QAAmMRCBulzTgUcIQDGkFs17KrWjBasg6BvAfWGj6u5pqAVRRswZeM09c/LkZzMCOg/eMnrORmPNgEiABEiABEiCB1SFAA211rjVXSgKTIzAwsuAdS8Bgg6ajmmZSDW1K3KmplQYVx6jYFpUcJwedPZEACZAACZAACawCARpoq3CVuUYSmDKBAGqkJSEgYkFIpBrMwUMWnPKI7J4ESIAESIAESIAElpMADbTlvK5cFQncCIGQ25GQ15V2MH0j43NQEiABEiABEiABElh0AjTQFv0Kcv4kQAIkQAIkQAIkQAIkQAJLQ+D/A8lEZtFgRPu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29006" r="34369" b="21404"/>
          <a:stretch/>
        </p:blipFill>
        <p:spPr bwMode="auto">
          <a:xfrm>
            <a:off x="460375" y="1002744"/>
            <a:ext cx="8296977" cy="510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8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 smtClean="0"/>
              <a:t>Velké příležitosti, úměrná rizika?</a:t>
            </a:r>
            <a:endParaRPr lang="cs-CZ" b="1" cap="small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365125"/>
          </a:xfrm>
        </p:spPr>
        <p:txBody>
          <a:bodyPr/>
          <a:lstStyle/>
          <a:p>
            <a:pPr>
              <a:defRPr/>
            </a:pPr>
            <a:fld id="{B95AF751-0C44-41C2-B731-D4C719A007FA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Velké </a:t>
            </a:r>
            <a:r>
              <a:rPr lang="cs-CZ" sz="2000" dirty="0" smtClean="0"/>
              <a:t>trhy		Etiopie 94 mil. obyvatel, Keňa 44 mil. obyvatel</a:t>
            </a:r>
          </a:p>
          <a:p>
            <a:r>
              <a:rPr lang="cs-CZ" sz="2000" dirty="0" smtClean="0"/>
              <a:t>Rozvíjející </a:t>
            </a:r>
            <a:r>
              <a:rPr lang="cs-CZ" sz="2000" dirty="0"/>
              <a:t>se </a:t>
            </a:r>
            <a:r>
              <a:rPr lang="cs-CZ" sz="2000" dirty="0" smtClean="0"/>
              <a:t>trhy 	Dle růstu HDP v TOP 10 regionu subsaharské 			Afriky</a:t>
            </a:r>
            <a:endParaRPr lang="cs-CZ" sz="2000" dirty="0"/>
          </a:p>
          <a:p>
            <a:r>
              <a:rPr lang="cs-CZ" sz="2000" dirty="0"/>
              <a:t>Synergie místní poptávky a české </a:t>
            </a:r>
            <a:r>
              <a:rPr lang="cs-CZ" sz="2000" dirty="0" smtClean="0"/>
              <a:t>nabídky</a:t>
            </a:r>
          </a:p>
          <a:p>
            <a:r>
              <a:rPr lang="cs-CZ" sz="2000" dirty="0" smtClean="0"/>
              <a:t>Zemědělství </a:t>
            </a:r>
            <a:r>
              <a:rPr lang="cs-CZ" sz="2000" dirty="0"/>
              <a:t>a </a:t>
            </a:r>
            <a:r>
              <a:rPr lang="cs-CZ" sz="2000" dirty="0" smtClean="0"/>
              <a:t>potravinářství mezi prioritami zahraniční rozvojové pomoci a státních rozvojových plánů</a:t>
            </a:r>
          </a:p>
          <a:p>
            <a:r>
              <a:rPr lang="cs-CZ" sz="2000" dirty="0" smtClean="0"/>
              <a:t>Alternativa trhu EU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 smtClean="0"/>
              <a:t>ALE</a:t>
            </a:r>
          </a:p>
          <a:p>
            <a:r>
              <a:rPr lang="cs-CZ" sz="2000" dirty="0" smtClean="0"/>
              <a:t>Rizika, nutný ověřený místní partner, osobní jednání, platby akreditivem… </a:t>
            </a:r>
          </a:p>
          <a:p>
            <a:endParaRPr lang="cs-CZ" sz="2400" b="1" dirty="0"/>
          </a:p>
        </p:txBody>
      </p:sp>
      <p:cxnSp>
        <p:nvCxnSpPr>
          <p:cNvPr id="10" name="Přímá spojovací čára 5"/>
          <p:cNvCxnSpPr/>
          <p:nvPr/>
        </p:nvCxnSpPr>
        <p:spPr>
          <a:xfrm>
            <a:off x="827088" y="1412875"/>
            <a:ext cx="74898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74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cap="small" dirty="0" smtClean="0"/>
              <a:t>Hlavní nástroje proexportní politiky MZe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853136"/>
          </a:xfrm>
        </p:spPr>
        <p:txBody>
          <a:bodyPr/>
          <a:lstStyle/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Zemědělští diplomaté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Mezinárodní veletrhy a výstavy  - dotační titul 9Ha, 9Hb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Podnikatelské mise vedení </a:t>
            </a:r>
            <a:r>
              <a:rPr lang="cs-CZ" dirty="0" err="1" smtClean="0"/>
              <a:t>MZe</a:t>
            </a:r>
            <a:endParaRPr lang="cs-CZ" dirty="0" smtClean="0"/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Incomingové mise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dirty="0"/>
              <a:t>Projekty na podporu ekonomické diplomacie </a:t>
            </a:r>
            <a:r>
              <a:rPr lang="cs-CZ" dirty="0" smtClean="0"/>
              <a:t>MZV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827088" y="1412875"/>
            <a:ext cx="74898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32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200" b="1" cap="small" dirty="0" smtClean="0"/>
              <a:t>Strategie </a:t>
            </a:r>
            <a:r>
              <a:rPr altLang="cs-CZ" sz="3200" b="1" cap="small" dirty="0" err="1" smtClean="0"/>
              <a:t>exportu</a:t>
            </a:r>
            <a:r>
              <a:rPr altLang="cs-CZ" sz="3200" b="1" cap="small" dirty="0" smtClean="0"/>
              <a:t> </a:t>
            </a:r>
            <a:r>
              <a:rPr altLang="cs-CZ" sz="3200" b="1" cap="small" dirty="0"/>
              <a:t>ze strany Ministerstva zemědělství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575736"/>
              </p:ext>
            </p:extLst>
          </p:nvPr>
        </p:nvGraphicFramePr>
        <p:xfrm>
          <a:off x="457200" y="1484313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0963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Prezentace_mze</Template>
  <TotalTime>6379</TotalTime>
  <Words>564</Words>
  <Application>Microsoft Office PowerPoint</Application>
  <PresentationFormat>Předvádění na obrazovce (4:3)</PresentationFormat>
  <Paragraphs>152</Paragraphs>
  <Slides>10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2_Vlastní návrh</vt:lpstr>
      <vt:lpstr>1_Vlastní návrh</vt:lpstr>
      <vt:lpstr>Vlastní návrh</vt:lpstr>
      <vt:lpstr>  Etiopie, Keňa Obchodní příležitosti pro české zemědělství a potravinářství</vt:lpstr>
      <vt:lpstr>Agrární zahraniční obchod ČR 2008–2015</vt:lpstr>
      <vt:lpstr>Agrární zahraniční obchod ČR 2008–2015</vt:lpstr>
      <vt:lpstr>Orientace agro-potravinářského vývozu vybraných členských zemí na trh EU (%)</vt:lpstr>
      <vt:lpstr>Agrární zahraniční obchod ČR</vt:lpstr>
      <vt:lpstr>Vývoz nad 10 mil. Kč v roce 2015</vt:lpstr>
      <vt:lpstr>Velké příležitosti, úměrná rizika?</vt:lpstr>
      <vt:lpstr>Hlavní nástroje proexportní politiky MZe</vt:lpstr>
      <vt:lpstr>Strategie exportu ze strany Ministerstva zemědělství</vt:lpstr>
      <vt:lpstr> </vt:lpstr>
    </vt:vector>
  </TitlesOfParts>
  <Company>MZe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prodeje ze dvora  a farmářské slavnosti v roce 2012, Jednotná žádost a Portál farmáře</dc:title>
  <dc:creator>Jan Žáček</dc:creator>
  <cp:lastModifiedBy>Rudolf KLEPÁČEK</cp:lastModifiedBy>
  <cp:revision>567</cp:revision>
  <cp:lastPrinted>2014-11-13T08:56:16Z</cp:lastPrinted>
  <dcterms:created xsi:type="dcterms:W3CDTF">2012-04-20T07:32:19Z</dcterms:created>
  <dcterms:modified xsi:type="dcterms:W3CDTF">2016-04-07T14:16:50Z</dcterms:modified>
</cp:coreProperties>
</file>