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5" r:id="rId6"/>
    <p:sldId id="262" r:id="rId7"/>
    <p:sldId id="260" r:id="rId8"/>
    <p:sldId id="261" r:id="rId9"/>
    <p:sldId id="263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513E7-154E-4B6C-9EF8-CE78C8123081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DEC21-396F-4FD3-9D6F-7374EE315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ZÚ ABUJA 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 Nigérie + 9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Otázky?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ikespa\Desktop\Nair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88381"/>
            <a:ext cx="6096000" cy="314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ZÚ ABUJA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10 zemí</a:t>
            </a:r>
          </a:p>
          <a:p>
            <a:r>
              <a:rPr lang="cs-CZ" dirty="0" smtClean="0"/>
              <a:t>Nigérie</a:t>
            </a:r>
          </a:p>
          <a:p>
            <a:r>
              <a:rPr lang="cs-CZ" dirty="0" smtClean="0"/>
              <a:t>Benin</a:t>
            </a:r>
          </a:p>
          <a:p>
            <a:r>
              <a:rPr lang="cs-CZ" dirty="0" smtClean="0"/>
              <a:t>Kamerun</a:t>
            </a:r>
          </a:p>
          <a:p>
            <a:r>
              <a:rPr lang="cs-CZ" dirty="0" smtClean="0"/>
              <a:t>Niger</a:t>
            </a:r>
          </a:p>
          <a:p>
            <a:r>
              <a:rPr lang="cs-CZ" dirty="0" smtClean="0"/>
              <a:t>Čad</a:t>
            </a:r>
          </a:p>
          <a:p>
            <a:r>
              <a:rPr lang="cs-CZ" dirty="0" smtClean="0"/>
              <a:t>Rovníková Guinea</a:t>
            </a:r>
          </a:p>
          <a:p>
            <a:r>
              <a:rPr lang="cs-CZ" dirty="0" smtClean="0"/>
              <a:t>Gabon</a:t>
            </a:r>
          </a:p>
          <a:p>
            <a:r>
              <a:rPr lang="cs-CZ" dirty="0" smtClean="0"/>
              <a:t>Konžská republika</a:t>
            </a:r>
          </a:p>
          <a:p>
            <a:r>
              <a:rPr lang="cs-CZ" dirty="0" smtClean="0"/>
              <a:t>Konžská demokratická republika</a:t>
            </a:r>
          </a:p>
          <a:p>
            <a:r>
              <a:rPr lang="cs-CZ" dirty="0" smtClean="0"/>
              <a:t>Středoafrická republika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Země pokrývané ZÚ </a:t>
            </a:r>
            <a:r>
              <a:rPr lang="cs-CZ" b="1" dirty="0" err="1" smtClean="0">
                <a:solidFill>
                  <a:srgbClr val="0070C0"/>
                </a:solidFill>
              </a:rPr>
              <a:t>Abuja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ikespa\Desktop\Seminá AFRI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3273" y="1600200"/>
            <a:ext cx="5657454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Regionální integrace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ECOWAS – Nigérie, Benin, Niger</a:t>
            </a:r>
          </a:p>
          <a:p>
            <a:r>
              <a:rPr lang="cs-CZ" dirty="0" smtClean="0"/>
              <a:t>CEMAC - Čad, Kamerun, Rovníková Guinea, Středoafrická republika, Gabon, Kongo, KDR  - celá zóna středoafrického franku</a:t>
            </a:r>
          </a:p>
          <a:p>
            <a:r>
              <a:rPr lang="cs-CZ" dirty="0" smtClean="0"/>
              <a:t>CEEAC/ECCAS – CEMAC + Angola, Burundi</a:t>
            </a:r>
          </a:p>
          <a:p>
            <a:endParaRPr lang="cs-CZ" dirty="0" smtClean="0"/>
          </a:p>
          <a:p>
            <a:r>
              <a:rPr lang="cs-CZ" dirty="0" smtClean="0"/>
              <a:t>4 měny </a:t>
            </a:r>
          </a:p>
          <a:p>
            <a:r>
              <a:rPr lang="cs-CZ" dirty="0" smtClean="0"/>
              <a:t>Západoafrický frank</a:t>
            </a:r>
          </a:p>
          <a:p>
            <a:r>
              <a:rPr lang="cs-CZ" dirty="0" smtClean="0"/>
              <a:t>Naira</a:t>
            </a:r>
          </a:p>
          <a:p>
            <a:r>
              <a:rPr lang="cs-CZ" dirty="0" smtClean="0"/>
              <a:t>Středoafrický frank</a:t>
            </a:r>
          </a:p>
          <a:p>
            <a:r>
              <a:rPr lang="cs-CZ" dirty="0" smtClean="0"/>
              <a:t>Konžský frank (KDR)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Základní informace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STI</a:t>
            </a:r>
          </a:p>
          <a:p>
            <a:r>
              <a:rPr lang="cs-CZ" dirty="0" smtClean="0"/>
              <a:t>www.</a:t>
            </a:r>
            <a:r>
              <a:rPr lang="cs-CZ" dirty="0" err="1" smtClean="0"/>
              <a:t>businessinfo.cz</a:t>
            </a:r>
            <a:endParaRPr lang="cs-CZ" dirty="0" smtClean="0"/>
          </a:p>
          <a:p>
            <a:r>
              <a:rPr lang="cs-CZ" dirty="0" smtClean="0"/>
              <a:t>Klientské centrum  pro export</a:t>
            </a:r>
          </a:p>
          <a:p>
            <a:r>
              <a:rPr lang="cs-CZ" dirty="0" smtClean="0"/>
              <a:t>Mapa oborových příležitostí  www.</a:t>
            </a:r>
            <a:r>
              <a:rPr lang="cs-CZ" dirty="0" err="1" smtClean="0"/>
              <a:t>businessinfo.cz</a:t>
            </a:r>
            <a:r>
              <a:rPr lang="cs-CZ" dirty="0" smtClean="0"/>
              <a:t>/mop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ZÚ </a:t>
            </a:r>
            <a:r>
              <a:rPr lang="cs-CZ" dirty="0" err="1" smtClean="0">
                <a:solidFill>
                  <a:srgbClr val="002060"/>
                </a:solidFill>
              </a:rPr>
              <a:t>Abuja</a:t>
            </a:r>
            <a:r>
              <a:rPr lang="cs-CZ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abuja</a:t>
            </a:r>
            <a:r>
              <a:rPr lang="cs-CZ" dirty="0" smtClean="0"/>
              <a:t>@</a:t>
            </a:r>
            <a:r>
              <a:rPr lang="cs-CZ" dirty="0" err="1" smtClean="0"/>
              <a:t>embassy.mzv.cz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commerce</a:t>
            </a:r>
            <a:r>
              <a:rPr lang="cs-CZ" dirty="0" smtClean="0"/>
              <a:t>_</a:t>
            </a:r>
            <a:r>
              <a:rPr lang="cs-CZ" dirty="0" err="1" smtClean="0"/>
              <a:t>abuja</a:t>
            </a:r>
            <a:r>
              <a:rPr lang="cs-CZ" dirty="0" smtClean="0"/>
              <a:t>@</a:t>
            </a:r>
            <a:r>
              <a:rPr lang="cs-CZ" dirty="0" err="1" smtClean="0"/>
              <a:t>mzv.</a:t>
            </a:r>
            <a:r>
              <a:rPr lang="cs-CZ" b="1" dirty="0" err="1" smtClean="0"/>
              <a:t>cz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Obchod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Nigérie  - 2. největší partner (po JAR)</a:t>
            </a:r>
          </a:p>
          <a:p>
            <a:r>
              <a:rPr lang="cs-CZ" dirty="0" smtClean="0"/>
              <a:t>Vývoz 1,5 miliardy CZK v roce 2014</a:t>
            </a:r>
          </a:p>
          <a:p>
            <a:r>
              <a:rPr lang="cs-CZ" dirty="0" smtClean="0"/>
              <a:t>Ve srovnání s rokem 2014 (období leden – duben) vysoký nárůst exportu </a:t>
            </a:r>
          </a:p>
          <a:p>
            <a:pPr>
              <a:buNone/>
            </a:pPr>
            <a:r>
              <a:rPr lang="cs-CZ" dirty="0" smtClean="0"/>
              <a:t>    Nigérie +70%</a:t>
            </a:r>
          </a:p>
          <a:p>
            <a:pPr>
              <a:buNone/>
            </a:pPr>
            <a:r>
              <a:rPr lang="cs-CZ" dirty="0" smtClean="0"/>
              <a:t>    Všech 10 pokrývaných zemí + 65%</a:t>
            </a:r>
          </a:p>
          <a:p>
            <a:pPr>
              <a:buNone/>
            </a:pPr>
            <a:r>
              <a:rPr lang="cs-CZ" dirty="0" smtClean="0"/>
              <a:t>    Růst exportu do Čadu a Gabonu – zajímavý i v absolutních číslech </a:t>
            </a:r>
          </a:p>
          <a:p>
            <a:pPr>
              <a:buNone/>
            </a:pPr>
            <a:r>
              <a:rPr lang="cs-CZ" dirty="0" smtClean="0"/>
              <a:t>  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Nigérie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2014 největší ekonomika Afriky</a:t>
            </a:r>
          </a:p>
          <a:p>
            <a:r>
              <a:rPr lang="cs-CZ" dirty="0" smtClean="0"/>
              <a:t>Nejlidnatější země 180 milionů (více než zbytek </a:t>
            </a:r>
            <a:r>
              <a:rPr lang="cs-CZ" dirty="0" err="1" smtClean="0"/>
              <a:t>ECOWSu</a:t>
            </a:r>
            <a:r>
              <a:rPr lang="cs-CZ" dirty="0" smtClean="0"/>
              <a:t> dohromady)</a:t>
            </a:r>
          </a:p>
          <a:p>
            <a:r>
              <a:rPr lang="cs-CZ" dirty="0" smtClean="0"/>
              <a:t>Velikostí HDP převyšuje všechny ostatní země </a:t>
            </a:r>
            <a:r>
              <a:rPr lang="cs-CZ" dirty="0" err="1" smtClean="0"/>
              <a:t>ECOWASu</a:t>
            </a:r>
            <a:r>
              <a:rPr lang="cs-CZ" dirty="0" smtClean="0"/>
              <a:t> dohromady</a:t>
            </a:r>
          </a:p>
          <a:p>
            <a:r>
              <a:rPr lang="cs-CZ" dirty="0" smtClean="0"/>
              <a:t>Úspěšné zvládnutí voleb</a:t>
            </a:r>
          </a:p>
          <a:p>
            <a:r>
              <a:rPr lang="cs-CZ" dirty="0" smtClean="0"/>
              <a:t>V ekonomice silný optimismus a velká očekávání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Ostatní země jednou větou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Benin – výborný přístav, brána na nigerijský trh</a:t>
            </a:r>
          </a:p>
          <a:p>
            <a:r>
              <a:rPr lang="cs-CZ" dirty="0" smtClean="0"/>
              <a:t>Čad – stabilita, rostoucí trh, stavebnictví</a:t>
            </a:r>
          </a:p>
          <a:p>
            <a:r>
              <a:rPr lang="cs-CZ" dirty="0" smtClean="0"/>
              <a:t>Kamerun – diversifikovaná ekonomika</a:t>
            </a:r>
          </a:p>
          <a:p>
            <a:r>
              <a:rPr lang="cs-CZ" dirty="0" smtClean="0"/>
              <a:t>Gabon – nejbohatší země   </a:t>
            </a:r>
          </a:p>
          <a:p>
            <a:r>
              <a:rPr lang="cs-CZ" dirty="0" smtClean="0"/>
              <a:t>Rovníková Guinea rychle rostoucí ekonomika  (budoucí  Gabon)</a:t>
            </a:r>
          </a:p>
          <a:p>
            <a:r>
              <a:rPr lang="cs-CZ" dirty="0" smtClean="0"/>
              <a:t>Kongo Brazzaville – velké příležitosti v těžbě minerálů a dřeva</a:t>
            </a:r>
          </a:p>
          <a:p>
            <a:r>
              <a:rPr lang="cs-CZ" dirty="0" smtClean="0"/>
              <a:t>Kongo Kinshasa – velký trh, země prodělává rekonstrukci</a:t>
            </a:r>
          </a:p>
          <a:p>
            <a:r>
              <a:rPr lang="cs-CZ" dirty="0" smtClean="0"/>
              <a:t>Niger – brána do severní Nigérie</a:t>
            </a:r>
          </a:p>
          <a:p>
            <a:r>
              <a:rPr lang="cs-CZ" dirty="0" smtClean="0"/>
              <a:t>Středoafrická republika –  potenciálně velmi bohatá?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Zásada „4 K“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Kontaktujte velvyslanectví</a:t>
            </a:r>
          </a:p>
          <a:p>
            <a:r>
              <a:rPr lang="cs-CZ" dirty="0" smtClean="0"/>
              <a:t>Klientské centrum pro export</a:t>
            </a:r>
          </a:p>
          <a:p>
            <a:r>
              <a:rPr lang="cs-CZ" dirty="0" smtClean="0"/>
              <a:t>Konzulové  (Honorární) – KDR, Kongo, Kamerun, Niger</a:t>
            </a:r>
          </a:p>
          <a:p>
            <a:r>
              <a:rPr lang="cs-CZ" dirty="0" smtClean="0"/>
              <a:t>Kooperace českých vývozců, příklad VEBA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289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ZÚ ABUJA   Nigérie + 9</vt:lpstr>
      <vt:lpstr>ZÚ ABUJA</vt:lpstr>
      <vt:lpstr>Země pokrývané ZÚ Abuja</vt:lpstr>
      <vt:lpstr>Regionální integrace</vt:lpstr>
      <vt:lpstr>Základní informace</vt:lpstr>
      <vt:lpstr>Obchod</vt:lpstr>
      <vt:lpstr>Nigérie</vt:lpstr>
      <vt:lpstr>Ostatní země jednou větou</vt:lpstr>
      <vt:lpstr>Zásada „4 K“</vt:lpstr>
      <vt:lpstr>Otázky?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Nigérie Příležitosti a výzvy</dc:title>
  <dc:creator>Mikespa</dc:creator>
  <cp:lastModifiedBy>Jiří JANÍČEK</cp:lastModifiedBy>
  <cp:revision>38</cp:revision>
  <dcterms:created xsi:type="dcterms:W3CDTF">2015-06-28T15:22:39Z</dcterms:created>
  <dcterms:modified xsi:type="dcterms:W3CDTF">2015-12-14T09:06:16Z</dcterms:modified>
</cp:coreProperties>
</file>