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687" r:id="rId2"/>
    <p:sldId id="691" r:id="rId3"/>
    <p:sldId id="724" r:id="rId4"/>
    <p:sldId id="732" r:id="rId5"/>
    <p:sldId id="733" r:id="rId6"/>
    <p:sldId id="698" r:id="rId7"/>
    <p:sldId id="626" r:id="rId8"/>
    <p:sldId id="730" r:id="rId9"/>
    <p:sldId id="731" r:id="rId10"/>
    <p:sldId id="718" r:id="rId11"/>
    <p:sldId id="735" r:id="rId12"/>
    <p:sldId id="665" r:id="rId13"/>
    <p:sldId id="695" r:id="rId14"/>
    <p:sldId id="727" r:id="rId15"/>
    <p:sldId id="375" r:id="rId1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62C"/>
    <a:srgbClr val="D7DFE6"/>
    <a:srgbClr val="005B82"/>
    <a:srgbClr val="006E9F"/>
    <a:srgbClr val="003E56"/>
    <a:srgbClr val="8D8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69" autoAdjust="0"/>
    <p:restoredTop sz="77701" autoAdjust="0"/>
  </p:normalViewPr>
  <p:slideViewPr>
    <p:cSldViewPr snapToGrid="0" snapToObjects="1">
      <p:cViewPr>
        <p:scale>
          <a:sx n="70" d="100"/>
          <a:sy n="70" d="100"/>
        </p:scale>
        <p:origin x="-1242" y="-948"/>
      </p:cViewPr>
      <p:guideLst>
        <p:guide orient="horz" pos="2976"/>
        <p:guide orient="horz" pos="939"/>
        <p:guide orient="horz" pos="598"/>
        <p:guide orient="horz" pos="768"/>
        <p:guide orient="horz" pos="2202"/>
        <p:guide orient="horz" pos="2266"/>
        <p:guide orient="horz" pos="1680"/>
        <p:guide orient="horz" pos="1445"/>
        <p:guide pos="2880"/>
        <p:guide pos="652"/>
        <p:guide pos="316"/>
        <p:guide pos="342"/>
        <p:guide pos="1564"/>
        <p:guide pos="1628"/>
        <p:guide pos="412"/>
        <p:guide pos="17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9" d="100"/>
          <a:sy n="109" d="100"/>
        </p:scale>
        <p:origin x="-420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george\Documents\Ecobank\Conferences%20&amp;%20events\Exporta%20West%20Africa%20Conf,%20Oct%202013\Data%20for%20commod%20industrialisatio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ublic\Documents\Databases\Macroeconomic\2014%20Oct%20-%20IMF%20REO%20Africa%20(and%20World%20Bank%20Country%20Data)%20-%20CURRENT.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Public\Documents\Ecobank%20Research%20Dept\LKA\2015\2015.01.07%20-%20Af%20Inf%20Inv%20Managers_LKA_Doing%20Business%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ublic\Documents\Ecobank%20Research%20Dept\LKA\2015\2015.01.07%20-%20Af%20Inf%20Inv%20Managers_LKA_Doing%20Business%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Exports!$K$34</c:f>
              <c:strCache>
                <c:ptCount val="1"/>
                <c:pt idx="0">
                  <c:v>Nigeria</c:v>
                </c:pt>
              </c:strCache>
            </c:strRef>
          </c:tx>
          <c:spPr>
            <a:solidFill>
              <a:srgbClr val="005B82"/>
            </a:solidFill>
            <a:effectLst/>
          </c:spPr>
          <c:invertIfNegative val="0"/>
          <c:val>
            <c:numRef>
              <c:f>Exports!$L$34</c:f>
              <c:numCache>
                <c:formatCode>General</c:formatCode>
                <c:ptCount val="1"/>
                <c:pt idx="0">
                  <c:v>1.9940000000000022</c:v>
                </c:pt>
              </c:numCache>
            </c:numRef>
          </c:val>
        </c:ser>
        <c:ser>
          <c:idx val="1"/>
          <c:order val="1"/>
          <c:tx>
            <c:strRef>
              <c:f>Exports!$K$35</c:f>
              <c:strCache>
                <c:ptCount val="1"/>
                <c:pt idx="0">
                  <c:v>Angola</c:v>
                </c:pt>
              </c:strCache>
            </c:strRef>
          </c:tx>
          <c:spPr>
            <a:solidFill>
              <a:srgbClr val="9FC62C"/>
            </a:solidFill>
            <a:effectLst/>
          </c:spPr>
          <c:invertIfNegative val="0"/>
          <c:val>
            <c:numRef>
              <c:f>Exports!$L$35</c:f>
              <c:numCache>
                <c:formatCode>General</c:formatCode>
                <c:ptCount val="1"/>
                <c:pt idx="0">
                  <c:v>1.704</c:v>
                </c:pt>
              </c:numCache>
            </c:numRef>
          </c:val>
        </c:ser>
        <c:ser>
          <c:idx val="2"/>
          <c:order val="2"/>
          <c:tx>
            <c:strRef>
              <c:f>Exports!$K$36</c:f>
              <c:strCache>
                <c:ptCount val="1"/>
                <c:pt idx="0">
                  <c:v>Equatorial Guinea</c:v>
                </c:pt>
              </c:strCache>
            </c:strRef>
          </c:tx>
          <c:spPr>
            <a:solidFill>
              <a:schemeClr val="tx1">
                <a:lumMod val="50000"/>
                <a:lumOff val="50000"/>
              </a:schemeClr>
            </a:solidFill>
            <a:effectLst/>
          </c:spPr>
          <c:invertIfNegative val="0"/>
          <c:val>
            <c:numRef>
              <c:f>Exports!$L$36</c:f>
              <c:numCache>
                <c:formatCode>General</c:formatCode>
                <c:ptCount val="1"/>
                <c:pt idx="0">
                  <c:v>0.30400000000000038</c:v>
                </c:pt>
              </c:numCache>
            </c:numRef>
          </c:val>
        </c:ser>
        <c:ser>
          <c:idx val="3"/>
          <c:order val="3"/>
          <c:tx>
            <c:strRef>
              <c:f>Exports!$K$37</c:f>
              <c:strCache>
                <c:ptCount val="1"/>
                <c:pt idx="0">
                  <c:v>Congo-Brazzaville</c:v>
                </c:pt>
              </c:strCache>
            </c:strRef>
          </c:tx>
          <c:spPr>
            <a:solidFill>
              <a:schemeClr val="bg1">
                <a:lumMod val="75000"/>
              </a:schemeClr>
            </a:solidFill>
            <a:effectLst/>
          </c:spPr>
          <c:invertIfNegative val="0"/>
          <c:val>
            <c:numRef>
              <c:f>Exports!$L$37</c:f>
              <c:numCache>
                <c:formatCode>General</c:formatCode>
                <c:ptCount val="1"/>
                <c:pt idx="0">
                  <c:v>0.27800000000000002</c:v>
                </c:pt>
              </c:numCache>
            </c:numRef>
          </c:val>
        </c:ser>
        <c:ser>
          <c:idx val="4"/>
          <c:order val="4"/>
          <c:tx>
            <c:strRef>
              <c:f>Exports!$K$38</c:f>
              <c:strCache>
                <c:ptCount val="1"/>
                <c:pt idx="0">
                  <c:v>Gabon</c:v>
                </c:pt>
              </c:strCache>
            </c:strRef>
          </c:tx>
          <c:invertIfNegative val="0"/>
          <c:val>
            <c:numRef>
              <c:f>Exports!$L$38</c:f>
              <c:numCache>
                <c:formatCode>General</c:formatCode>
                <c:ptCount val="1"/>
                <c:pt idx="0">
                  <c:v>0.23800000000000004</c:v>
                </c:pt>
              </c:numCache>
            </c:numRef>
          </c:val>
        </c:ser>
        <c:ser>
          <c:idx val="5"/>
          <c:order val="5"/>
          <c:tx>
            <c:strRef>
              <c:f>Exports!$K$39</c:f>
              <c:strCache>
                <c:ptCount val="1"/>
                <c:pt idx="0">
                  <c:v>Others</c:v>
                </c:pt>
              </c:strCache>
            </c:strRef>
          </c:tx>
          <c:spPr>
            <a:solidFill>
              <a:schemeClr val="accent1"/>
            </a:solidFill>
          </c:spPr>
          <c:invertIfNegative val="0"/>
          <c:val>
            <c:numRef>
              <c:f>Exports!$L$39</c:f>
              <c:numCache>
                <c:formatCode>General</c:formatCode>
                <c:ptCount val="1"/>
                <c:pt idx="0">
                  <c:v>0.51300000000000001</c:v>
                </c:pt>
              </c:numCache>
            </c:numRef>
          </c:val>
        </c:ser>
        <c:dLbls>
          <c:showLegendKey val="0"/>
          <c:showVal val="0"/>
          <c:showCatName val="0"/>
          <c:showSerName val="0"/>
          <c:showPercent val="0"/>
          <c:showBubbleSize val="0"/>
        </c:dLbls>
        <c:gapWidth val="150"/>
        <c:axId val="66909696"/>
        <c:axId val="66911232"/>
      </c:barChart>
      <c:catAx>
        <c:axId val="66909696"/>
        <c:scaling>
          <c:orientation val="minMax"/>
        </c:scaling>
        <c:delete val="1"/>
        <c:axPos val="b"/>
        <c:numFmt formatCode="General" sourceLinked="1"/>
        <c:majorTickMark val="out"/>
        <c:minorTickMark val="none"/>
        <c:tickLblPos val="none"/>
        <c:crossAx val="66911232"/>
        <c:crosses val="autoZero"/>
        <c:auto val="1"/>
        <c:lblAlgn val="ctr"/>
        <c:lblOffset val="100"/>
        <c:noMultiLvlLbl val="0"/>
      </c:catAx>
      <c:valAx>
        <c:axId val="66911232"/>
        <c:scaling>
          <c:orientation val="minMax"/>
          <c:max val="2"/>
          <c:min val="0"/>
        </c:scaling>
        <c:delete val="0"/>
        <c:axPos val="l"/>
        <c:numFmt formatCode="General" sourceLinked="1"/>
        <c:majorTickMark val="out"/>
        <c:minorTickMark val="none"/>
        <c:tickLblPos val="nextTo"/>
        <c:txPr>
          <a:bodyPr/>
          <a:lstStyle/>
          <a:p>
            <a:pPr>
              <a:defRPr>
                <a:latin typeface="Arial" pitchFamily="34" charset="0"/>
                <a:cs typeface="Arial" pitchFamily="34" charset="0"/>
              </a:defRPr>
            </a:pPr>
            <a:endParaRPr lang="cs-CZ"/>
          </a:p>
        </c:txPr>
        <c:crossAx val="66909696"/>
        <c:crosses val="autoZero"/>
        <c:crossBetween val="between"/>
        <c:majorUnit val="0.5"/>
      </c:valAx>
    </c:plotArea>
    <c:legend>
      <c:legendPos val="b"/>
      <c:layout>
        <c:manualLayout>
          <c:xMode val="edge"/>
          <c:yMode val="edge"/>
          <c:x val="5.7171459610878175E-2"/>
          <c:y val="0.85746185012907894"/>
          <c:w val="0.90162059275087914"/>
          <c:h val="0.12461432612185613"/>
        </c:manualLayout>
      </c:layout>
      <c:overlay val="0"/>
      <c:txPr>
        <a:bodyPr/>
        <a:lstStyle/>
        <a:p>
          <a:pPr>
            <a:defRPr sz="1200">
              <a:latin typeface="Arial" pitchFamily="34" charset="0"/>
              <a:cs typeface="Arial" pitchFamily="34" charset="0"/>
            </a:defRPr>
          </a:pPr>
          <a:endParaRPr lang="cs-CZ"/>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930188144978991E-2"/>
          <c:y val="2.9474720427323735E-2"/>
          <c:w val="0.96206981185502105"/>
          <c:h val="0.8731410857263906"/>
        </c:manualLayout>
      </c:layout>
      <c:lineChart>
        <c:grouping val="standard"/>
        <c:varyColors val="0"/>
        <c:ser>
          <c:idx val="3"/>
          <c:order val="0"/>
          <c:tx>
            <c:strRef>
              <c:f>'World GDP - Region'!$A$6</c:f>
              <c:strCache>
                <c:ptCount val="1"/>
                <c:pt idx="0">
                  <c:v>Developing Asia</c:v>
                </c:pt>
              </c:strCache>
            </c:strRef>
          </c:tx>
          <c:spPr>
            <a:ln w="19050">
              <a:solidFill>
                <a:srgbClr val="92D050"/>
              </a:solidFill>
            </a:ln>
          </c:spPr>
          <c:marker>
            <c:symbol val="none"/>
          </c:marker>
          <c:cat>
            <c:strRef>
              <c:f>'World GDP - Region'!$AF$1:$AL$1</c:f>
              <c:strCache>
                <c:ptCount val="7"/>
                <c:pt idx="0">
                  <c:v>10</c:v>
                </c:pt>
                <c:pt idx="1">
                  <c:v>11</c:v>
                </c:pt>
                <c:pt idx="2">
                  <c:v>12</c:v>
                </c:pt>
                <c:pt idx="3">
                  <c:v>13</c:v>
                </c:pt>
                <c:pt idx="4">
                  <c:v>14</c:v>
                </c:pt>
                <c:pt idx="5">
                  <c:v>15e</c:v>
                </c:pt>
                <c:pt idx="6">
                  <c:v>16f</c:v>
                </c:pt>
              </c:strCache>
            </c:strRef>
          </c:cat>
          <c:val>
            <c:numRef>
              <c:f>'World GDP - Region'!$AF$6:$AL$6</c:f>
              <c:numCache>
                <c:formatCode>0.0</c:formatCode>
                <c:ptCount val="7"/>
                <c:pt idx="0">
                  <c:v>9.5</c:v>
                </c:pt>
                <c:pt idx="1">
                  <c:v>7.7</c:v>
                </c:pt>
                <c:pt idx="2">
                  <c:v>6.7</c:v>
                </c:pt>
                <c:pt idx="3">
                  <c:v>6.6</c:v>
                </c:pt>
                <c:pt idx="4">
                  <c:v>6.5</c:v>
                </c:pt>
                <c:pt idx="5">
                  <c:v>6</c:v>
                </c:pt>
                <c:pt idx="6">
                  <c:v>5.5</c:v>
                </c:pt>
              </c:numCache>
            </c:numRef>
          </c:val>
          <c:smooth val="1"/>
        </c:ser>
        <c:ser>
          <c:idx val="5"/>
          <c:order val="1"/>
          <c:tx>
            <c:strRef>
              <c:f>'World GDP - Region'!$A$9</c:f>
              <c:strCache>
                <c:ptCount val="1"/>
                <c:pt idx="0">
                  <c:v>Sub-Saharan Africa</c:v>
                </c:pt>
              </c:strCache>
            </c:strRef>
          </c:tx>
          <c:spPr>
            <a:ln w="19050">
              <a:solidFill>
                <a:schemeClr val="tx2"/>
              </a:solidFill>
              <a:prstDash val="dash"/>
            </a:ln>
          </c:spPr>
          <c:marker>
            <c:symbol val="none"/>
          </c:marker>
          <c:cat>
            <c:strRef>
              <c:f>'World GDP - Region'!$AF$1:$AL$1</c:f>
              <c:strCache>
                <c:ptCount val="7"/>
                <c:pt idx="0">
                  <c:v>10</c:v>
                </c:pt>
                <c:pt idx="1">
                  <c:v>11</c:v>
                </c:pt>
                <c:pt idx="2">
                  <c:v>12</c:v>
                </c:pt>
                <c:pt idx="3">
                  <c:v>13</c:v>
                </c:pt>
                <c:pt idx="4">
                  <c:v>14</c:v>
                </c:pt>
                <c:pt idx="5">
                  <c:v>15e</c:v>
                </c:pt>
                <c:pt idx="6">
                  <c:v>16f</c:v>
                </c:pt>
              </c:strCache>
            </c:strRef>
          </c:cat>
          <c:val>
            <c:numRef>
              <c:f>'World GDP - Region'!$AF$9:$AL$9</c:f>
              <c:numCache>
                <c:formatCode>0.0</c:formatCode>
                <c:ptCount val="7"/>
                <c:pt idx="0">
                  <c:v>6.7</c:v>
                </c:pt>
                <c:pt idx="1">
                  <c:v>4.8</c:v>
                </c:pt>
                <c:pt idx="2">
                  <c:v>4</c:v>
                </c:pt>
                <c:pt idx="3">
                  <c:v>5</c:v>
                </c:pt>
                <c:pt idx="4">
                  <c:v>5</c:v>
                </c:pt>
                <c:pt idx="5">
                  <c:v>5.5</c:v>
                </c:pt>
                <c:pt idx="6">
                  <c:v>5</c:v>
                </c:pt>
              </c:numCache>
            </c:numRef>
          </c:val>
          <c:smooth val="1"/>
        </c:ser>
        <c:ser>
          <c:idx val="0"/>
          <c:order val="2"/>
          <c:tx>
            <c:strRef>
              <c:f>'World GDP - Region'!$A$3</c:f>
              <c:strCache>
                <c:ptCount val="1"/>
                <c:pt idx="0">
                  <c:v>US</c:v>
                </c:pt>
              </c:strCache>
            </c:strRef>
          </c:tx>
          <c:spPr>
            <a:ln w="19050">
              <a:solidFill>
                <a:schemeClr val="tx2">
                  <a:lumMod val="60000"/>
                  <a:lumOff val="40000"/>
                </a:schemeClr>
              </a:solidFill>
            </a:ln>
          </c:spPr>
          <c:marker>
            <c:symbol val="none"/>
          </c:marker>
          <c:cat>
            <c:strRef>
              <c:f>'World GDP - Region'!$AF$1:$AL$1</c:f>
              <c:strCache>
                <c:ptCount val="7"/>
                <c:pt idx="0">
                  <c:v>10</c:v>
                </c:pt>
                <c:pt idx="1">
                  <c:v>11</c:v>
                </c:pt>
                <c:pt idx="2">
                  <c:v>12</c:v>
                </c:pt>
                <c:pt idx="3">
                  <c:v>13</c:v>
                </c:pt>
                <c:pt idx="4">
                  <c:v>14</c:v>
                </c:pt>
                <c:pt idx="5">
                  <c:v>15e</c:v>
                </c:pt>
                <c:pt idx="6">
                  <c:v>16f</c:v>
                </c:pt>
              </c:strCache>
            </c:strRef>
          </c:cat>
          <c:val>
            <c:numRef>
              <c:f>'World GDP - Region'!$AF$3:$AL$3</c:f>
              <c:numCache>
                <c:formatCode>0.0</c:formatCode>
                <c:ptCount val="7"/>
                <c:pt idx="0">
                  <c:v>2.5</c:v>
                </c:pt>
                <c:pt idx="1">
                  <c:v>1.6</c:v>
                </c:pt>
                <c:pt idx="2">
                  <c:v>2.2999999999999998</c:v>
                </c:pt>
                <c:pt idx="3">
                  <c:v>2.2000000000000002</c:v>
                </c:pt>
                <c:pt idx="4">
                  <c:v>2.2000000000000002</c:v>
                </c:pt>
                <c:pt idx="5">
                  <c:v>2.2999999999999998</c:v>
                </c:pt>
                <c:pt idx="6">
                  <c:v>2.5</c:v>
                </c:pt>
              </c:numCache>
            </c:numRef>
          </c:val>
          <c:smooth val="1"/>
        </c:ser>
        <c:ser>
          <c:idx val="1"/>
          <c:order val="3"/>
          <c:tx>
            <c:strRef>
              <c:f>'World GDP - Region'!$A$4</c:f>
              <c:strCache>
                <c:ptCount val="1"/>
                <c:pt idx="0">
                  <c:v>EU</c:v>
                </c:pt>
              </c:strCache>
            </c:strRef>
          </c:tx>
          <c:spPr>
            <a:ln w="19050">
              <a:solidFill>
                <a:srgbClr val="00B050"/>
              </a:solidFill>
            </a:ln>
          </c:spPr>
          <c:marker>
            <c:symbol val="none"/>
          </c:marker>
          <c:cat>
            <c:strRef>
              <c:f>'World GDP - Region'!$AF$1:$AL$1</c:f>
              <c:strCache>
                <c:ptCount val="7"/>
                <c:pt idx="0">
                  <c:v>10</c:v>
                </c:pt>
                <c:pt idx="1">
                  <c:v>11</c:v>
                </c:pt>
                <c:pt idx="2">
                  <c:v>12</c:v>
                </c:pt>
                <c:pt idx="3">
                  <c:v>13</c:v>
                </c:pt>
                <c:pt idx="4">
                  <c:v>14</c:v>
                </c:pt>
                <c:pt idx="5">
                  <c:v>15e</c:v>
                </c:pt>
                <c:pt idx="6">
                  <c:v>16f</c:v>
                </c:pt>
              </c:strCache>
            </c:strRef>
          </c:cat>
          <c:val>
            <c:numRef>
              <c:f>'World GDP - Region'!$AF$17:$AL$17</c:f>
              <c:numCache>
                <c:formatCode>0.0</c:formatCode>
                <c:ptCount val="7"/>
                <c:pt idx="0">
                  <c:v>1.9000000000000001</c:v>
                </c:pt>
                <c:pt idx="1">
                  <c:v>1.6</c:v>
                </c:pt>
                <c:pt idx="2">
                  <c:v>-0.70000000000000062</c:v>
                </c:pt>
                <c:pt idx="3">
                  <c:v>-0.4</c:v>
                </c:pt>
                <c:pt idx="4">
                  <c:v>0.8</c:v>
                </c:pt>
                <c:pt idx="5">
                  <c:v>0.9</c:v>
                </c:pt>
                <c:pt idx="6">
                  <c:v>1</c:v>
                </c:pt>
              </c:numCache>
            </c:numRef>
          </c:val>
          <c:smooth val="1"/>
        </c:ser>
        <c:dLbls>
          <c:showLegendKey val="0"/>
          <c:showVal val="0"/>
          <c:showCatName val="0"/>
          <c:showSerName val="0"/>
          <c:showPercent val="0"/>
          <c:showBubbleSize val="0"/>
        </c:dLbls>
        <c:marker val="1"/>
        <c:smooth val="0"/>
        <c:axId val="67642112"/>
        <c:axId val="67643648"/>
      </c:lineChart>
      <c:catAx>
        <c:axId val="67642112"/>
        <c:scaling>
          <c:orientation val="minMax"/>
        </c:scaling>
        <c:delete val="0"/>
        <c:axPos val="b"/>
        <c:numFmt formatCode="mmm\ yy" sourceLinked="0"/>
        <c:majorTickMark val="out"/>
        <c:minorTickMark val="none"/>
        <c:tickLblPos val="low"/>
        <c:txPr>
          <a:bodyPr rot="0" vert="horz"/>
          <a:lstStyle/>
          <a:p>
            <a:pPr>
              <a:defRPr/>
            </a:pPr>
            <a:endParaRPr lang="cs-CZ"/>
          </a:p>
        </c:txPr>
        <c:crossAx val="67643648"/>
        <c:crosses val="autoZero"/>
        <c:auto val="1"/>
        <c:lblAlgn val="ctr"/>
        <c:lblOffset val="100"/>
        <c:tickMarkSkip val="1"/>
        <c:noMultiLvlLbl val="0"/>
      </c:catAx>
      <c:valAx>
        <c:axId val="67643648"/>
        <c:scaling>
          <c:orientation val="minMax"/>
        </c:scaling>
        <c:delete val="0"/>
        <c:axPos val="l"/>
        <c:numFmt formatCode="0" sourceLinked="0"/>
        <c:majorTickMark val="out"/>
        <c:minorTickMark val="none"/>
        <c:tickLblPos val="nextTo"/>
        <c:txPr>
          <a:bodyPr rot="0" vert="horz"/>
          <a:lstStyle/>
          <a:p>
            <a:pPr>
              <a:defRPr/>
            </a:pPr>
            <a:endParaRPr lang="cs-CZ"/>
          </a:p>
        </c:txPr>
        <c:crossAx val="67642112"/>
        <c:crosses val="autoZero"/>
        <c:crossBetween val="between"/>
      </c:valAx>
      <c:spPr>
        <a:noFill/>
        <a:ln w="25400">
          <a:noFill/>
        </a:ln>
      </c:spPr>
    </c:plotArea>
    <c:legend>
      <c:legendPos val="b"/>
      <c:layout>
        <c:manualLayout>
          <c:xMode val="edge"/>
          <c:yMode val="edge"/>
          <c:x val="0.10262948394326862"/>
          <c:y val="4.7837293880865972E-3"/>
          <c:w val="0.80644850565770676"/>
          <c:h val="0.26144557042477312"/>
        </c:manualLayout>
      </c:layout>
      <c:overlay val="0"/>
    </c:legend>
    <c:plotVisOnly val="1"/>
    <c:dispBlanksAs val="gap"/>
    <c:showDLblsOverMax val="0"/>
  </c:chart>
  <c:spPr>
    <a:noFill/>
    <a:ln w="9525">
      <a:noFill/>
    </a:ln>
  </c:spPr>
  <c:txPr>
    <a:bodyPr/>
    <a:lstStyle/>
    <a:p>
      <a:pPr>
        <a:defRPr sz="1400" b="0" i="0" u="none" strike="noStrike" baseline="0">
          <a:solidFill>
            <a:srgbClr val="000000"/>
          </a:solidFill>
          <a:latin typeface="Arial"/>
          <a:ea typeface="Arial"/>
          <a:cs typeface="Arial"/>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643192488262442E-2"/>
          <c:y val="5.0925925925925923E-2"/>
          <c:w val="0.89671361502347779"/>
          <c:h val="0.89814814814814814"/>
        </c:manualLayout>
      </c:layout>
      <c:barChart>
        <c:barDir val="col"/>
        <c:grouping val="percentStacked"/>
        <c:varyColors val="0"/>
        <c:ser>
          <c:idx val="3"/>
          <c:order val="0"/>
          <c:tx>
            <c:strRef>
              <c:f>Sheet1!$K$9</c:f>
              <c:strCache>
                <c:ptCount val="1"/>
                <c:pt idx="0">
                  <c:v>Destitiute (&lt;$1000)</c:v>
                </c:pt>
              </c:strCache>
            </c:strRef>
          </c:tx>
          <c:spPr>
            <a:solidFill>
              <a:schemeClr val="bg1">
                <a:lumMod val="75000"/>
              </a:schemeClr>
            </a:solidFill>
            <a:ln>
              <a:solidFill>
                <a:schemeClr val="tx1"/>
              </a:solidFill>
            </a:ln>
          </c:spPr>
          <c:invertIfNegative val="0"/>
          <c:dLbls>
            <c:showLegendKey val="0"/>
            <c:showVal val="1"/>
            <c:showCatName val="0"/>
            <c:showSerName val="0"/>
            <c:showPercent val="0"/>
            <c:showBubbleSize val="0"/>
            <c:showLeaderLines val="0"/>
          </c:dLbls>
          <c:val>
            <c:numRef>
              <c:f>Sheet1!$L$9:$M$9</c:f>
              <c:numCache>
                <c:formatCode>General</c:formatCode>
                <c:ptCount val="2"/>
                <c:pt idx="0">
                  <c:v>52</c:v>
                </c:pt>
                <c:pt idx="1">
                  <c:v>34</c:v>
                </c:pt>
              </c:numCache>
            </c:numRef>
          </c:val>
        </c:ser>
        <c:ser>
          <c:idx val="2"/>
          <c:order val="1"/>
          <c:tx>
            <c:strRef>
              <c:f>Sheet1!$K$8</c:f>
              <c:strCache>
                <c:ptCount val="1"/>
                <c:pt idx="0">
                  <c:v>Basic needs ($1000-$5,000)</c:v>
                </c:pt>
              </c:strCache>
            </c:strRef>
          </c:tx>
          <c:spPr>
            <a:solidFill>
              <a:schemeClr val="accent5">
                <a:lumMod val="20000"/>
                <a:lumOff val="80000"/>
              </a:schemeClr>
            </a:solidFill>
            <a:ln>
              <a:solidFill>
                <a:schemeClr val="tx1"/>
              </a:solidFill>
            </a:ln>
          </c:spPr>
          <c:invertIfNegative val="0"/>
          <c:dLbls>
            <c:showLegendKey val="0"/>
            <c:showVal val="1"/>
            <c:showCatName val="0"/>
            <c:showSerName val="0"/>
            <c:showPercent val="0"/>
            <c:showBubbleSize val="0"/>
            <c:showLeaderLines val="0"/>
          </c:dLbls>
          <c:val>
            <c:numRef>
              <c:f>Sheet1!$L$8:$M$8</c:f>
              <c:numCache>
                <c:formatCode>General</c:formatCode>
                <c:ptCount val="2"/>
                <c:pt idx="0">
                  <c:v>39</c:v>
                </c:pt>
                <c:pt idx="1">
                  <c:v>55</c:v>
                </c:pt>
              </c:numCache>
            </c:numRef>
          </c:val>
        </c:ser>
        <c:ser>
          <c:idx val="1"/>
          <c:order val="2"/>
          <c:tx>
            <c:strRef>
              <c:f>Sheet1!$K$7</c:f>
              <c:strCache>
                <c:ptCount val="1"/>
                <c:pt idx="0">
                  <c:v>Middle Income ($5000-$25,000)</c:v>
                </c:pt>
              </c:strCache>
            </c:strRef>
          </c:tx>
          <c:spPr>
            <a:solidFill>
              <a:schemeClr val="accent5">
                <a:lumMod val="60000"/>
                <a:lumOff val="40000"/>
              </a:schemeClr>
            </a:solidFill>
            <a:ln>
              <a:solidFill>
                <a:schemeClr val="tx1"/>
              </a:solidFill>
            </a:ln>
          </c:spPr>
          <c:invertIfNegative val="0"/>
          <c:dLbls>
            <c:showLegendKey val="0"/>
            <c:showVal val="1"/>
            <c:showCatName val="0"/>
            <c:showSerName val="0"/>
            <c:showPercent val="0"/>
            <c:showBubbleSize val="0"/>
            <c:showLeaderLines val="0"/>
          </c:dLbls>
          <c:val>
            <c:numRef>
              <c:f>Sheet1!$L$7:$M$7</c:f>
              <c:numCache>
                <c:formatCode>General</c:formatCode>
                <c:ptCount val="2"/>
                <c:pt idx="0">
                  <c:v>7</c:v>
                </c:pt>
                <c:pt idx="1">
                  <c:v>9</c:v>
                </c:pt>
              </c:numCache>
            </c:numRef>
          </c:val>
        </c:ser>
        <c:ser>
          <c:idx val="0"/>
          <c:order val="3"/>
          <c:tx>
            <c:strRef>
              <c:f>Sheet1!$K$6</c:f>
              <c:strCache>
                <c:ptCount val="1"/>
                <c:pt idx="0">
                  <c:v>Global (&gt;$25,000)</c:v>
                </c:pt>
              </c:strCache>
            </c:strRef>
          </c:tx>
          <c:spPr>
            <a:solidFill>
              <a:schemeClr val="accent5"/>
            </a:solidFill>
            <a:ln>
              <a:solidFill>
                <a:schemeClr val="tx1"/>
              </a:solidFill>
            </a:ln>
          </c:spPr>
          <c:invertIfNegative val="0"/>
          <c:dLbls>
            <c:showLegendKey val="0"/>
            <c:showVal val="1"/>
            <c:showCatName val="0"/>
            <c:showSerName val="0"/>
            <c:showPercent val="0"/>
            <c:showBubbleSize val="0"/>
            <c:showLeaderLines val="0"/>
          </c:dLbls>
          <c:val>
            <c:numRef>
              <c:f>Sheet1!$L$6:$M$6</c:f>
              <c:numCache>
                <c:formatCode>General</c:formatCode>
                <c:ptCount val="2"/>
                <c:pt idx="0">
                  <c:v>2</c:v>
                </c:pt>
                <c:pt idx="1">
                  <c:v>1</c:v>
                </c:pt>
              </c:numCache>
            </c:numRef>
          </c:val>
        </c:ser>
        <c:dLbls>
          <c:showLegendKey val="0"/>
          <c:showVal val="0"/>
          <c:showCatName val="0"/>
          <c:showSerName val="0"/>
          <c:showPercent val="0"/>
          <c:showBubbleSize val="0"/>
        </c:dLbls>
        <c:gapWidth val="150"/>
        <c:overlap val="100"/>
        <c:axId val="70402816"/>
        <c:axId val="70404352"/>
      </c:barChart>
      <c:catAx>
        <c:axId val="70402816"/>
        <c:scaling>
          <c:orientation val="minMax"/>
        </c:scaling>
        <c:delete val="1"/>
        <c:axPos val="b"/>
        <c:majorTickMark val="out"/>
        <c:minorTickMark val="none"/>
        <c:tickLblPos val="none"/>
        <c:crossAx val="70404352"/>
        <c:crosses val="autoZero"/>
        <c:auto val="1"/>
        <c:lblAlgn val="ctr"/>
        <c:lblOffset val="100"/>
        <c:noMultiLvlLbl val="0"/>
      </c:catAx>
      <c:valAx>
        <c:axId val="70404352"/>
        <c:scaling>
          <c:orientation val="minMax"/>
        </c:scaling>
        <c:delete val="1"/>
        <c:axPos val="l"/>
        <c:majorGridlines>
          <c:spPr>
            <a:ln>
              <a:noFill/>
            </a:ln>
          </c:spPr>
        </c:majorGridlines>
        <c:numFmt formatCode="0%" sourceLinked="1"/>
        <c:majorTickMark val="none"/>
        <c:minorTickMark val="none"/>
        <c:tickLblPos val="none"/>
        <c:crossAx val="70402816"/>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02098181666928"/>
          <c:y val="5.7060653391453296E-2"/>
          <c:w val="0.59001563252670652"/>
          <c:h val="0.84587537659214418"/>
        </c:manualLayout>
      </c:layout>
      <c:barChart>
        <c:barDir val="col"/>
        <c:grouping val="clustered"/>
        <c:varyColors val="0"/>
        <c:ser>
          <c:idx val="0"/>
          <c:order val="0"/>
          <c:tx>
            <c:strRef>
              <c:f>'WB access to elec'!$A$252</c:f>
              <c:strCache>
                <c:ptCount val="1"/>
                <c:pt idx="0">
                  <c:v>Angola</c:v>
                </c:pt>
              </c:strCache>
            </c:strRef>
          </c:tx>
          <c:spPr>
            <a:solidFill>
              <a:schemeClr val="tx2">
                <a:lumMod val="20000"/>
                <a:lumOff val="80000"/>
              </a:schemeClr>
            </a:solidFill>
          </c:spPr>
          <c:invertIfNegative val="0"/>
          <c:cat>
            <c:strRef>
              <c:f>'WB access to elec'!$B$1:$D$1</c:f>
              <c:strCache>
                <c:ptCount val="3"/>
                <c:pt idx="0">
                  <c:v>1990</c:v>
                </c:pt>
                <c:pt idx="1">
                  <c:v>2000</c:v>
                </c:pt>
                <c:pt idx="2">
                  <c:v>2010</c:v>
                </c:pt>
              </c:strCache>
            </c:strRef>
          </c:cat>
          <c:val>
            <c:numRef>
              <c:f>'WB access to elec'!$B$252:$D$252</c:f>
              <c:numCache>
                <c:formatCode>0</c:formatCode>
                <c:ptCount val="3"/>
                <c:pt idx="0">
                  <c:v>28.21566</c:v>
                </c:pt>
                <c:pt idx="1">
                  <c:v>31.055850000000017</c:v>
                </c:pt>
                <c:pt idx="2">
                  <c:v>34.6</c:v>
                </c:pt>
              </c:numCache>
            </c:numRef>
          </c:val>
        </c:ser>
        <c:ser>
          <c:idx val="1"/>
          <c:order val="1"/>
          <c:tx>
            <c:strRef>
              <c:f>'WB access to elec'!$A$253</c:f>
              <c:strCache>
                <c:ptCount val="1"/>
                <c:pt idx="0">
                  <c:v>Cote d'Ivoire</c:v>
                </c:pt>
              </c:strCache>
            </c:strRef>
          </c:tx>
          <c:spPr>
            <a:solidFill>
              <a:schemeClr val="tx2">
                <a:lumMod val="40000"/>
                <a:lumOff val="60000"/>
              </a:schemeClr>
            </a:solidFill>
          </c:spPr>
          <c:invertIfNegative val="0"/>
          <c:cat>
            <c:strRef>
              <c:f>'WB access to elec'!$B$1:$D$1</c:f>
              <c:strCache>
                <c:ptCount val="3"/>
                <c:pt idx="0">
                  <c:v>1990</c:v>
                </c:pt>
                <c:pt idx="1">
                  <c:v>2000</c:v>
                </c:pt>
                <c:pt idx="2">
                  <c:v>2010</c:v>
                </c:pt>
              </c:strCache>
            </c:strRef>
          </c:cat>
          <c:val>
            <c:numRef>
              <c:f>'WB access to elec'!$B$253:$D$253</c:f>
              <c:numCache>
                <c:formatCode>0</c:formatCode>
                <c:ptCount val="3"/>
                <c:pt idx="0">
                  <c:v>36.5</c:v>
                </c:pt>
                <c:pt idx="1">
                  <c:v>51.4</c:v>
                </c:pt>
                <c:pt idx="2">
                  <c:v>58.9</c:v>
                </c:pt>
              </c:numCache>
            </c:numRef>
          </c:val>
        </c:ser>
        <c:ser>
          <c:idx val="2"/>
          <c:order val="2"/>
          <c:tx>
            <c:strRef>
              <c:f>'WB access to elec'!$A$254</c:f>
              <c:strCache>
                <c:ptCount val="1"/>
                <c:pt idx="0">
                  <c:v>Ethiopia</c:v>
                </c:pt>
              </c:strCache>
            </c:strRef>
          </c:tx>
          <c:spPr>
            <a:solidFill>
              <a:schemeClr val="tx2">
                <a:lumMod val="60000"/>
                <a:lumOff val="40000"/>
              </a:schemeClr>
            </a:solidFill>
          </c:spPr>
          <c:invertIfNegative val="0"/>
          <c:cat>
            <c:strRef>
              <c:f>'WB access to elec'!$B$1:$D$1</c:f>
              <c:strCache>
                <c:ptCount val="3"/>
                <c:pt idx="0">
                  <c:v>1990</c:v>
                </c:pt>
                <c:pt idx="1">
                  <c:v>2000</c:v>
                </c:pt>
                <c:pt idx="2">
                  <c:v>2010</c:v>
                </c:pt>
              </c:strCache>
            </c:strRef>
          </c:cat>
          <c:val>
            <c:numRef>
              <c:f>'WB access to elec'!$B$254:$D$254</c:f>
              <c:numCache>
                <c:formatCode>0</c:formatCode>
                <c:ptCount val="3"/>
                <c:pt idx="0">
                  <c:v>10</c:v>
                </c:pt>
                <c:pt idx="1">
                  <c:v>12.7</c:v>
                </c:pt>
                <c:pt idx="2">
                  <c:v>23</c:v>
                </c:pt>
              </c:numCache>
            </c:numRef>
          </c:val>
        </c:ser>
        <c:ser>
          <c:idx val="3"/>
          <c:order val="3"/>
          <c:tx>
            <c:strRef>
              <c:f>'WB access to elec'!$A$255</c:f>
              <c:strCache>
                <c:ptCount val="1"/>
                <c:pt idx="0">
                  <c:v>Ghana</c:v>
                </c:pt>
              </c:strCache>
            </c:strRef>
          </c:tx>
          <c:spPr>
            <a:solidFill>
              <a:schemeClr val="tx2">
                <a:lumMod val="75000"/>
              </a:schemeClr>
            </a:solidFill>
          </c:spPr>
          <c:invertIfNegative val="0"/>
          <c:cat>
            <c:strRef>
              <c:f>'WB access to elec'!$B$1:$D$1</c:f>
              <c:strCache>
                <c:ptCount val="3"/>
                <c:pt idx="0">
                  <c:v>1990</c:v>
                </c:pt>
                <c:pt idx="1">
                  <c:v>2000</c:v>
                </c:pt>
                <c:pt idx="2">
                  <c:v>2010</c:v>
                </c:pt>
              </c:strCache>
            </c:strRef>
          </c:cat>
          <c:val>
            <c:numRef>
              <c:f>'WB access to elec'!$B$255:$D$255</c:f>
              <c:numCache>
                <c:formatCode>0</c:formatCode>
                <c:ptCount val="3"/>
                <c:pt idx="0">
                  <c:v>30.6</c:v>
                </c:pt>
                <c:pt idx="1">
                  <c:v>45</c:v>
                </c:pt>
                <c:pt idx="2">
                  <c:v>60.5</c:v>
                </c:pt>
              </c:numCache>
            </c:numRef>
          </c:val>
        </c:ser>
        <c:ser>
          <c:idx val="4"/>
          <c:order val="4"/>
          <c:tx>
            <c:strRef>
              <c:f>'WB access to elec'!$A$256</c:f>
              <c:strCache>
                <c:ptCount val="1"/>
                <c:pt idx="0">
                  <c:v>Kenya</c:v>
                </c:pt>
              </c:strCache>
            </c:strRef>
          </c:tx>
          <c:spPr>
            <a:solidFill>
              <a:schemeClr val="accent1">
                <a:lumMod val="20000"/>
                <a:lumOff val="80000"/>
              </a:schemeClr>
            </a:solidFill>
          </c:spPr>
          <c:invertIfNegative val="0"/>
          <c:cat>
            <c:strRef>
              <c:f>'WB access to elec'!$B$1:$D$1</c:f>
              <c:strCache>
                <c:ptCount val="3"/>
                <c:pt idx="0">
                  <c:v>1990</c:v>
                </c:pt>
                <c:pt idx="1">
                  <c:v>2000</c:v>
                </c:pt>
                <c:pt idx="2">
                  <c:v>2010</c:v>
                </c:pt>
              </c:strCache>
            </c:strRef>
          </c:cat>
          <c:val>
            <c:numRef>
              <c:f>'WB access to elec'!$B$256:$D$256</c:f>
              <c:numCache>
                <c:formatCode>0</c:formatCode>
                <c:ptCount val="3"/>
                <c:pt idx="0">
                  <c:v>10.9</c:v>
                </c:pt>
                <c:pt idx="1">
                  <c:v>14.5</c:v>
                </c:pt>
                <c:pt idx="2">
                  <c:v>23</c:v>
                </c:pt>
              </c:numCache>
            </c:numRef>
          </c:val>
        </c:ser>
        <c:ser>
          <c:idx val="5"/>
          <c:order val="5"/>
          <c:tx>
            <c:strRef>
              <c:f>'WB access to elec'!$A$257</c:f>
              <c:strCache>
                <c:ptCount val="1"/>
                <c:pt idx="0">
                  <c:v>Nigeria</c:v>
                </c:pt>
              </c:strCache>
            </c:strRef>
          </c:tx>
          <c:spPr>
            <a:solidFill>
              <a:schemeClr val="accent1">
                <a:lumMod val="75000"/>
              </a:schemeClr>
            </a:solidFill>
          </c:spPr>
          <c:invertIfNegative val="0"/>
          <c:cat>
            <c:strRef>
              <c:f>'WB access to elec'!$B$1:$D$1</c:f>
              <c:strCache>
                <c:ptCount val="3"/>
                <c:pt idx="0">
                  <c:v>1990</c:v>
                </c:pt>
                <c:pt idx="1">
                  <c:v>2000</c:v>
                </c:pt>
                <c:pt idx="2">
                  <c:v>2010</c:v>
                </c:pt>
              </c:strCache>
            </c:strRef>
          </c:cat>
          <c:val>
            <c:numRef>
              <c:f>'WB access to elec'!$B$257:$D$257</c:f>
              <c:numCache>
                <c:formatCode>0</c:formatCode>
                <c:ptCount val="3"/>
                <c:pt idx="0">
                  <c:v>41.837740000000004</c:v>
                </c:pt>
                <c:pt idx="1">
                  <c:v>44.9</c:v>
                </c:pt>
                <c:pt idx="2">
                  <c:v>48</c:v>
                </c:pt>
              </c:numCache>
            </c:numRef>
          </c:val>
        </c:ser>
        <c:ser>
          <c:idx val="6"/>
          <c:order val="6"/>
          <c:tx>
            <c:strRef>
              <c:f>'WB access to elec'!$A$258</c:f>
              <c:strCache>
                <c:ptCount val="1"/>
                <c:pt idx="0">
                  <c:v>South Africa</c:v>
                </c:pt>
              </c:strCache>
            </c:strRef>
          </c:tx>
          <c:spPr>
            <a:solidFill>
              <a:srgbClr val="00B0F0"/>
            </a:solidFill>
          </c:spPr>
          <c:invertIfNegative val="0"/>
          <c:cat>
            <c:strRef>
              <c:f>'WB access to elec'!$B$1:$D$1</c:f>
              <c:strCache>
                <c:ptCount val="3"/>
                <c:pt idx="0">
                  <c:v>1990</c:v>
                </c:pt>
                <c:pt idx="1">
                  <c:v>2000</c:v>
                </c:pt>
                <c:pt idx="2">
                  <c:v>2010</c:v>
                </c:pt>
              </c:strCache>
            </c:strRef>
          </c:cat>
          <c:val>
            <c:numRef>
              <c:f>'WB access to elec'!$B$258:$D$258</c:f>
              <c:numCache>
                <c:formatCode>0</c:formatCode>
                <c:ptCount val="3"/>
                <c:pt idx="0">
                  <c:v>65</c:v>
                </c:pt>
                <c:pt idx="1">
                  <c:v>66.099999999999994</c:v>
                </c:pt>
                <c:pt idx="2">
                  <c:v>82.7</c:v>
                </c:pt>
              </c:numCache>
            </c:numRef>
          </c:val>
        </c:ser>
        <c:ser>
          <c:idx val="8"/>
          <c:order val="7"/>
          <c:tx>
            <c:strRef>
              <c:f>'WB access to elec'!$A$260</c:f>
              <c:strCache>
                <c:ptCount val="1"/>
                <c:pt idx="0">
                  <c:v>Brazil</c:v>
                </c:pt>
              </c:strCache>
            </c:strRef>
          </c:tx>
          <c:spPr>
            <a:solidFill>
              <a:schemeClr val="bg1">
                <a:lumMod val="85000"/>
              </a:schemeClr>
            </a:solidFill>
          </c:spPr>
          <c:invertIfNegative val="0"/>
          <c:cat>
            <c:strRef>
              <c:f>'WB access to elec'!$B$1:$D$1</c:f>
              <c:strCache>
                <c:ptCount val="3"/>
                <c:pt idx="0">
                  <c:v>1990</c:v>
                </c:pt>
                <c:pt idx="1">
                  <c:v>2000</c:v>
                </c:pt>
                <c:pt idx="2">
                  <c:v>2010</c:v>
                </c:pt>
              </c:strCache>
            </c:strRef>
          </c:cat>
          <c:val>
            <c:numRef>
              <c:f>'WB access to elec'!$B$260:$D$260</c:f>
              <c:numCache>
                <c:formatCode>0</c:formatCode>
                <c:ptCount val="3"/>
                <c:pt idx="0">
                  <c:v>91.86</c:v>
                </c:pt>
                <c:pt idx="1">
                  <c:v>96.72</c:v>
                </c:pt>
                <c:pt idx="2">
                  <c:v>98.93</c:v>
                </c:pt>
              </c:numCache>
            </c:numRef>
          </c:val>
        </c:ser>
        <c:ser>
          <c:idx val="9"/>
          <c:order val="8"/>
          <c:tx>
            <c:strRef>
              <c:f>'WB access to elec'!$A$261</c:f>
              <c:strCache>
                <c:ptCount val="1"/>
                <c:pt idx="0">
                  <c:v>China</c:v>
                </c:pt>
              </c:strCache>
            </c:strRef>
          </c:tx>
          <c:spPr>
            <a:solidFill>
              <a:schemeClr val="bg1">
                <a:lumMod val="75000"/>
              </a:schemeClr>
            </a:solidFill>
          </c:spPr>
          <c:invertIfNegative val="0"/>
          <c:cat>
            <c:strRef>
              <c:f>'WB access to elec'!$B$1:$D$1</c:f>
              <c:strCache>
                <c:ptCount val="3"/>
                <c:pt idx="0">
                  <c:v>1990</c:v>
                </c:pt>
                <c:pt idx="1">
                  <c:v>2000</c:v>
                </c:pt>
                <c:pt idx="2">
                  <c:v>2010</c:v>
                </c:pt>
              </c:strCache>
            </c:strRef>
          </c:cat>
          <c:val>
            <c:numRef>
              <c:f>'WB access to elec'!$B$261:$D$261</c:f>
              <c:numCache>
                <c:formatCode>0</c:formatCode>
                <c:ptCount val="3"/>
                <c:pt idx="0">
                  <c:v>94.237740000000002</c:v>
                </c:pt>
                <c:pt idx="1">
                  <c:v>98</c:v>
                </c:pt>
                <c:pt idx="2">
                  <c:v>99.7</c:v>
                </c:pt>
              </c:numCache>
            </c:numRef>
          </c:val>
        </c:ser>
        <c:ser>
          <c:idx val="10"/>
          <c:order val="9"/>
          <c:tx>
            <c:strRef>
              <c:f>'WB access to elec'!$A$262</c:f>
              <c:strCache>
                <c:ptCount val="1"/>
                <c:pt idx="0">
                  <c:v>India</c:v>
                </c:pt>
              </c:strCache>
            </c:strRef>
          </c:tx>
          <c:spPr>
            <a:solidFill>
              <a:schemeClr val="bg1">
                <a:lumMod val="65000"/>
              </a:schemeClr>
            </a:solidFill>
          </c:spPr>
          <c:invertIfNegative val="0"/>
          <c:cat>
            <c:strRef>
              <c:f>'WB access to elec'!$B$1:$D$1</c:f>
              <c:strCache>
                <c:ptCount val="3"/>
                <c:pt idx="0">
                  <c:v>1990</c:v>
                </c:pt>
                <c:pt idx="1">
                  <c:v>2000</c:v>
                </c:pt>
                <c:pt idx="2">
                  <c:v>2010</c:v>
                </c:pt>
              </c:strCache>
            </c:strRef>
          </c:cat>
          <c:val>
            <c:numRef>
              <c:f>'WB access to elec'!$B$262:$D$262</c:f>
              <c:numCache>
                <c:formatCode>0</c:formatCode>
                <c:ptCount val="3"/>
                <c:pt idx="0">
                  <c:v>50.9</c:v>
                </c:pt>
                <c:pt idx="1">
                  <c:v>62.3</c:v>
                </c:pt>
                <c:pt idx="2">
                  <c:v>75</c:v>
                </c:pt>
              </c:numCache>
            </c:numRef>
          </c:val>
        </c:ser>
        <c:ser>
          <c:idx val="11"/>
          <c:order val="10"/>
          <c:tx>
            <c:strRef>
              <c:f>'WB access to elec'!$A$263</c:f>
              <c:strCache>
                <c:ptCount val="1"/>
                <c:pt idx="0">
                  <c:v>Russia</c:v>
                </c:pt>
              </c:strCache>
            </c:strRef>
          </c:tx>
          <c:spPr>
            <a:solidFill>
              <a:schemeClr val="bg1">
                <a:lumMod val="50000"/>
              </a:schemeClr>
            </a:solidFill>
          </c:spPr>
          <c:invertIfNegative val="0"/>
          <c:cat>
            <c:strRef>
              <c:f>'WB access to elec'!$B$1:$D$1</c:f>
              <c:strCache>
                <c:ptCount val="3"/>
                <c:pt idx="0">
                  <c:v>1990</c:v>
                </c:pt>
                <c:pt idx="1">
                  <c:v>2000</c:v>
                </c:pt>
                <c:pt idx="2">
                  <c:v>2010</c:v>
                </c:pt>
              </c:strCache>
            </c:strRef>
          </c:cat>
          <c:val>
            <c:numRef>
              <c:f>'WB access to elec'!$B$263:$D$263</c:f>
              <c:numCache>
                <c:formatCode>0</c:formatCode>
                <c:ptCount val="3"/>
                <c:pt idx="0">
                  <c:v>100</c:v>
                </c:pt>
                <c:pt idx="1">
                  <c:v>100</c:v>
                </c:pt>
                <c:pt idx="2">
                  <c:v>100</c:v>
                </c:pt>
              </c:numCache>
            </c:numRef>
          </c:val>
        </c:ser>
        <c:dLbls>
          <c:showLegendKey val="0"/>
          <c:showVal val="0"/>
          <c:showCatName val="0"/>
          <c:showSerName val="0"/>
          <c:showPercent val="0"/>
          <c:showBubbleSize val="0"/>
        </c:dLbls>
        <c:gapWidth val="150"/>
        <c:axId val="71016832"/>
        <c:axId val="71018368"/>
      </c:barChart>
      <c:catAx>
        <c:axId val="71016832"/>
        <c:scaling>
          <c:orientation val="minMax"/>
        </c:scaling>
        <c:delete val="0"/>
        <c:axPos val="b"/>
        <c:majorTickMark val="out"/>
        <c:minorTickMark val="none"/>
        <c:tickLblPos val="nextTo"/>
        <c:crossAx val="71018368"/>
        <c:crosses val="autoZero"/>
        <c:auto val="1"/>
        <c:lblAlgn val="ctr"/>
        <c:lblOffset val="100"/>
        <c:noMultiLvlLbl val="0"/>
      </c:catAx>
      <c:valAx>
        <c:axId val="71018368"/>
        <c:scaling>
          <c:orientation val="minMax"/>
        </c:scaling>
        <c:delete val="0"/>
        <c:axPos val="l"/>
        <c:numFmt formatCode="0" sourceLinked="1"/>
        <c:majorTickMark val="out"/>
        <c:minorTickMark val="none"/>
        <c:tickLblPos val="nextTo"/>
        <c:crossAx val="71016832"/>
        <c:crosses val="autoZero"/>
        <c:crossBetween val="between"/>
      </c:valAx>
      <c:spPr>
        <a:noFill/>
      </c:spPr>
    </c:plotArea>
    <c:legend>
      <c:legendPos val="r"/>
      <c:layout>
        <c:manualLayout>
          <c:xMode val="edge"/>
          <c:yMode val="edge"/>
          <c:x val="0.68997108157206755"/>
          <c:y val="3.1500176450982582E-2"/>
          <c:w val="0.28986508649966397"/>
          <c:h val="0.88512632583307738"/>
        </c:manualLayout>
      </c:layout>
      <c:overlay val="0"/>
    </c:legend>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87545407368981"/>
          <c:y val="8.6617030965391667E-2"/>
          <c:w val="0.86173997750922171"/>
          <c:h val="0.80516848816029141"/>
        </c:manualLayout>
      </c:layout>
      <c:lineChart>
        <c:grouping val="standard"/>
        <c:varyColors val="0"/>
        <c:ser>
          <c:idx val="0"/>
          <c:order val="0"/>
          <c:tx>
            <c:strRef>
              <c:f>'WB elec consump'!$A$265</c:f>
              <c:strCache>
                <c:ptCount val="1"/>
                <c:pt idx="0">
                  <c:v>sub-Sahara Africa</c:v>
                </c:pt>
              </c:strCache>
            </c:strRef>
          </c:tx>
          <c:spPr>
            <a:ln>
              <a:solidFill>
                <a:schemeClr val="tx2">
                  <a:lumMod val="40000"/>
                  <a:lumOff val="60000"/>
                </a:schemeClr>
              </a:solidFill>
            </a:ln>
          </c:spPr>
          <c:marker>
            <c:symbol val="none"/>
          </c:marker>
          <c:cat>
            <c:strRef>
              <c:f>'WB elec consump'!$B$1:$M$1</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'WB elec consump'!$B$265:$M$265</c:f>
              <c:numCache>
                <c:formatCode>0</c:formatCode>
                <c:ptCount val="12"/>
                <c:pt idx="0">
                  <c:v>523.38096416091946</c:v>
                </c:pt>
                <c:pt idx="1">
                  <c:v>508.16954043674906</c:v>
                </c:pt>
                <c:pt idx="2">
                  <c:v>529.18069624030215</c:v>
                </c:pt>
                <c:pt idx="3">
                  <c:v>527.90928320984654</c:v>
                </c:pt>
                <c:pt idx="4">
                  <c:v>534.92575167853943</c:v>
                </c:pt>
                <c:pt idx="5">
                  <c:v>543.69523214569892</c:v>
                </c:pt>
                <c:pt idx="6">
                  <c:v>541.96552410724303</c:v>
                </c:pt>
                <c:pt idx="7">
                  <c:v>551.83694346157597</c:v>
                </c:pt>
                <c:pt idx="8">
                  <c:v>531.80169890183834</c:v>
                </c:pt>
                <c:pt idx="9">
                  <c:v>514.93676867595616</c:v>
                </c:pt>
                <c:pt idx="10">
                  <c:v>529.91547552270504</c:v>
                </c:pt>
                <c:pt idx="11">
                  <c:v>534.93053208803349</c:v>
                </c:pt>
              </c:numCache>
            </c:numRef>
          </c:val>
          <c:smooth val="0"/>
        </c:ser>
        <c:ser>
          <c:idx val="3"/>
          <c:order val="1"/>
          <c:tx>
            <c:strRef>
              <c:f>'WB elec consump'!$A$268</c:f>
              <c:strCache>
                <c:ptCount val="1"/>
                <c:pt idx="0">
                  <c:v>BRIC</c:v>
                </c:pt>
              </c:strCache>
            </c:strRef>
          </c:tx>
          <c:marker>
            <c:symbol val="none"/>
          </c:marker>
          <c:cat>
            <c:strRef>
              <c:f>'WB elec consump'!$B$1:$M$1</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'WB elec consump'!$B$268:$M$268</c:f>
              <c:numCache>
                <c:formatCode>0</c:formatCode>
                <c:ptCount val="12"/>
                <c:pt idx="0">
                  <c:v>2120.7888782631194</c:v>
                </c:pt>
                <c:pt idx="1">
                  <c:v>2123.3318626472474</c:v>
                </c:pt>
                <c:pt idx="2">
                  <c:v>2177.2471205771062</c:v>
                </c:pt>
                <c:pt idx="3">
                  <c:v>2290.6422273842581</c:v>
                </c:pt>
                <c:pt idx="4">
                  <c:v>2407.5259379770828</c:v>
                </c:pt>
                <c:pt idx="5">
                  <c:v>2511.75306164636</c:v>
                </c:pt>
                <c:pt idx="6">
                  <c:v>2684.6104505675276</c:v>
                </c:pt>
                <c:pt idx="7">
                  <c:v>2840.164611155848</c:v>
                </c:pt>
                <c:pt idx="8">
                  <c:v>2923.471267115729</c:v>
                </c:pt>
                <c:pt idx="9">
                  <c:v>2893.1121118452934</c:v>
                </c:pt>
                <c:pt idx="10">
                  <c:v>3099.0635503166714</c:v>
                </c:pt>
                <c:pt idx="11">
                  <c:v>3226.4992677980667</c:v>
                </c:pt>
              </c:numCache>
            </c:numRef>
          </c:val>
          <c:smooth val="0"/>
        </c:ser>
        <c:ser>
          <c:idx val="1"/>
          <c:order val="2"/>
          <c:tx>
            <c:strRef>
              <c:f>'WB elec consump'!$A$266</c:f>
              <c:strCache>
                <c:ptCount val="1"/>
                <c:pt idx="0">
                  <c:v>EU</c:v>
                </c:pt>
              </c:strCache>
            </c:strRef>
          </c:tx>
          <c:spPr>
            <a:ln>
              <a:solidFill>
                <a:schemeClr val="bg1">
                  <a:lumMod val="65000"/>
                </a:schemeClr>
              </a:solidFill>
            </a:ln>
          </c:spPr>
          <c:marker>
            <c:symbol val="none"/>
          </c:marker>
          <c:cat>
            <c:strRef>
              <c:f>'WB elec consump'!$B$1:$M$1</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'WB elec consump'!$B$266:$M$266</c:f>
              <c:numCache>
                <c:formatCode>0</c:formatCode>
                <c:ptCount val="12"/>
                <c:pt idx="0">
                  <c:v>5826.7410582410685</c:v>
                </c:pt>
                <c:pt idx="1">
                  <c:v>5944.7582876101915</c:v>
                </c:pt>
                <c:pt idx="2">
                  <c:v>6013.1644314058603</c:v>
                </c:pt>
                <c:pt idx="3">
                  <c:v>6127.2297483193588</c:v>
                </c:pt>
                <c:pt idx="4">
                  <c:v>6226.2649983087795</c:v>
                </c:pt>
                <c:pt idx="5">
                  <c:v>6287.0237774495326</c:v>
                </c:pt>
                <c:pt idx="6">
                  <c:v>6348.1669770101234</c:v>
                </c:pt>
                <c:pt idx="7">
                  <c:v>6360.0643482553314</c:v>
                </c:pt>
                <c:pt idx="8">
                  <c:v>6353.4561092171134</c:v>
                </c:pt>
                <c:pt idx="9">
                  <c:v>6017.0914372101615</c:v>
                </c:pt>
                <c:pt idx="10">
                  <c:v>6247.692699344133</c:v>
                </c:pt>
                <c:pt idx="11">
                  <c:v>6115.028260065852</c:v>
                </c:pt>
              </c:numCache>
            </c:numRef>
          </c:val>
          <c:smooth val="0"/>
        </c:ser>
        <c:ser>
          <c:idx val="2"/>
          <c:order val="3"/>
          <c:tx>
            <c:strRef>
              <c:f>'WB elec consump'!$A$267</c:f>
              <c:strCache>
                <c:ptCount val="1"/>
                <c:pt idx="0">
                  <c:v>US</c:v>
                </c:pt>
              </c:strCache>
            </c:strRef>
          </c:tx>
          <c:marker>
            <c:symbol val="none"/>
          </c:marker>
          <c:cat>
            <c:strRef>
              <c:f>'WB elec consump'!$B$1:$M$1</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'WB elec consump'!$B$267:$M$267</c:f>
              <c:numCache>
                <c:formatCode>0</c:formatCode>
                <c:ptCount val="12"/>
                <c:pt idx="0">
                  <c:v>13671.052024006131</c:v>
                </c:pt>
                <c:pt idx="1">
                  <c:v>13046.614147846398</c:v>
                </c:pt>
                <c:pt idx="2">
                  <c:v>13296.182299302272</c:v>
                </c:pt>
                <c:pt idx="3">
                  <c:v>13307.49200850017</c:v>
                </c:pt>
                <c:pt idx="4">
                  <c:v>13388.58971055913</c:v>
                </c:pt>
                <c:pt idx="5">
                  <c:v>13704.577048140713</c:v>
                </c:pt>
                <c:pt idx="6">
                  <c:v>13583.266959338735</c:v>
                </c:pt>
                <c:pt idx="7">
                  <c:v>13657.449508543117</c:v>
                </c:pt>
                <c:pt idx="8">
                  <c:v>13663.424679725475</c:v>
                </c:pt>
                <c:pt idx="9">
                  <c:v>12913.711428546563</c:v>
                </c:pt>
                <c:pt idx="10">
                  <c:v>13394.913613794124</c:v>
                </c:pt>
                <c:pt idx="11">
                  <c:v>13246.267528628463</c:v>
                </c:pt>
              </c:numCache>
            </c:numRef>
          </c:val>
          <c:smooth val="0"/>
        </c:ser>
        <c:dLbls>
          <c:showLegendKey val="0"/>
          <c:showVal val="0"/>
          <c:showCatName val="0"/>
          <c:showSerName val="0"/>
          <c:showPercent val="0"/>
          <c:showBubbleSize val="0"/>
        </c:dLbls>
        <c:marker val="1"/>
        <c:smooth val="0"/>
        <c:axId val="71127040"/>
        <c:axId val="71128576"/>
      </c:lineChart>
      <c:catAx>
        <c:axId val="71127040"/>
        <c:scaling>
          <c:orientation val="minMax"/>
        </c:scaling>
        <c:delete val="0"/>
        <c:axPos val="b"/>
        <c:majorTickMark val="out"/>
        <c:minorTickMark val="none"/>
        <c:tickLblPos val="nextTo"/>
        <c:crossAx val="71128576"/>
        <c:crosses val="autoZero"/>
        <c:auto val="1"/>
        <c:lblAlgn val="ctr"/>
        <c:lblOffset val="100"/>
        <c:tickLblSkip val="2"/>
        <c:noMultiLvlLbl val="0"/>
      </c:catAx>
      <c:valAx>
        <c:axId val="71128576"/>
        <c:scaling>
          <c:orientation val="minMax"/>
        </c:scaling>
        <c:delete val="0"/>
        <c:axPos val="l"/>
        <c:numFmt formatCode="#,##0" sourceLinked="0"/>
        <c:majorTickMark val="out"/>
        <c:minorTickMark val="none"/>
        <c:tickLblPos val="nextTo"/>
        <c:crossAx val="71127040"/>
        <c:crosses val="autoZero"/>
        <c:crossBetween val="between"/>
      </c:valAx>
      <c:spPr>
        <a:noFill/>
      </c:spPr>
    </c:plotArea>
    <c:legend>
      <c:legendPos val="r"/>
      <c:layout>
        <c:manualLayout>
          <c:xMode val="edge"/>
          <c:yMode val="edge"/>
          <c:x val="0.1738902643095066"/>
          <c:y val="0.25397537992249214"/>
          <c:w val="0.43647425662397282"/>
          <c:h val="0.28909927140255032"/>
        </c:manualLayout>
      </c:layout>
      <c:overlay val="0"/>
    </c:legend>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Dax"/>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Dax" pitchFamily="2" charset="0"/>
              </a:defRPr>
            </a:lvl1pPr>
          </a:lstStyle>
          <a:p>
            <a:fld id="{79ECB16F-6AE5-46CA-889F-0B500410A80C}" type="datetime1">
              <a:rPr lang="en-US"/>
              <a:pPr/>
              <a:t>12/14/2015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Dax"/>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Dax" pitchFamily="2" charset="0"/>
              </a:defRPr>
            </a:lvl1pPr>
          </a:lstStyle>
          <a:p>
            <a:fld id="{5933EF4B-A2A9-40C9-8C63-0ABB5A436AE8}" type="slidenum">
              <a:rPr lang="en-US"/>
              <a:pPr/>
              <a:t>‹#›</a:t>
            </a:fld>
            <a:endParaRPr lang="en-US"/>
          </a:p>
        </p:txBody>
      </p:sp>
    </p:spTree>
    <p:extLst>
      <p:ext uri="{BB962C8B-B14F-4D97-AF65-F5344CB8AC3E}">
        <p14:creationId xmlns:p14="http://schemas.microsoft.com/office/powerpoint/2010/main" val="381818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Dax"/>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Dax" pitchFamily="2" charset="0"/>
              </a:defRPr>
            </a:lvl1pPr>
          </a:lstStyle>
          <a:p>
            <a:fld id="{DBCB4ECF-E9CD-4A3C-A31D-FE7F1A6F7342}" type="datetime1">
              <a:rPr lang="en-US"/>
              <a:pPr/>
              <a:t>12/14/2015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Dax"/>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Dax" pitchFamily="2" charset="0"/>
              </a:defRPr>
            </a:lvl1pPr>
          </a:lstStyle>
          <a:p>
            <a:fld id="{5D048559-A8F9-4379-B6E6-8B1FE59E55BF}" type="slidenum">
              <a:rPr lang="en-US"/>
              <a:pPr/>
              <a:t>‹#›</a:t>
            </a:fld>
            <a:endParaRPr lang="en-US"/>
          </a:p>
        </p:txBody>
      </p:sp>
    </p:spTree>
    <p:extLst>
      <p:ext uri="{BB962C8B-B14F-4D97-AF65-F5344CB8AC3E}">
        <p14:creationId xmlns:p14="http://schemas.microsoft.com/office/powerpoint/2010/main" val="35048533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Dax"/>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Dax"/>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Dax"/>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Dax"/>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Dax"/>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800" baseline="0" dirty="0" smtClean="0"/>
              <a:t>Clients:</a:t>
            </a:r>
          </a:p>
          <a:p>
            <a:r>
              <a:rPr lang="en-GB" sz="800" baseline="0" dirty="0" smtClean="0"/>
              <a:t>Precision &amp; heavy machinery</a:t>
            </a:r>
          </a:p>
          <a:p>
            <a:r>
              <a:rPr lang="en-GB" sz="800" baseline="0" dirty="0" smtClean="0"/>
              <a:t>Power generation</a:t>
            </a:r>
          </a:p>
          <a:p>
            <a:r>
              <a:rPr lang="en-GB" sz="800" baseline="0" dirty="0" smtClean="0"/>
              <a:t>Transport</a:t>
            </a:r>
          </a:p>
          <a:p>
            <a:r>
              <a:rPr lang="en-GB" sz="800" baseline="0" dirty="0" smtClean="0"/>
              <a:t>Infrastructure</a:t>
            </a:r>
          </a:p>
          <a:p>
            <a:r>
              <a:rPr lang="en-GB" sz="800" baseline="0" dirty="0" smtClean="0"/>
              <a:t>Water management</a:t>
            </a:r>
          </a:p>
          <a:p>
            <a:r>
              <a:rPr lang="en-GB" sz="800" baseline="0" dirty="0" smtClean="0"/>
              <a:t>Refineries</a:t>
            </a:r>
          </a:p>
          <a:p>
            <a:r>
              <a:rPr lang="en-GB" sz="800" baseline="0" dirty="0" smtClean="0"/>
              <a:t>Food processing</a:t>
            </a:r>
          </a:p>
        </p:txBody>
      </p:sp>
      <p:sp>
        <p:nvSpPr>
          <p:cNvPr id="4" name="Slide Number Placeholder 3"/>
          <p:cNvSpPr>
            <a:spLocks noGrp="1"/>
          </p:cNvSpPr>
          <p:nvPr>
            <p:ph type="sldNum" sz="quarter" idx="10"/>
          </p:nvPr>
        </p:nvSpPr>
        <p:spPr/>
        <p:txBody>
          <a:bodyPr/>
          <a:lstStyle/>
          <a:p>
            <a:fld id="{5D048559-A8F9-4379-B6E6-8B1FE59E55B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Dax"/>
                <a:ea typeface="ＭＳ Ｐゴシック" charset="-128"/>
                <a:cs typeface="ＭＳ Ｐゴシック" charset="-128"/>
              </a:rPr>
              <a:t>Ultimately, the key opportunity is to link all of these flows together into one coherent value chain</a:t>
            </a:r>
          </a:p>
          <a:p>
            <a:r>
              <a:rPr lang="en-GB" sz="1200" kern="1200" dirty="0" smtClean="0">
                <a:solidFill>
                  <a:schemeClr val="tx1"/>
                </a:solidFill>
                <a:latin typeface="Dax"/>
                <a:ea typeface="ＭＳ Ｐゴシック" charset="-128"/>
                <a:cs typeface="ＭＳ Ｐゴシック" charset="-128"/>
              </a:rPr>
              <a:t>This not only ensures the most efficient operations, but also that investors extract value at each phase of the chain, capturing it before the commodities are exported to the global market</a:t>
            </a:r>
          </a:p>
          <a:p>
            <a:r>
              <a:rPr lang="en-GB" sz="1200" kern="1200" dirty="0" smtClean="0">
                <a:solidFill>
                  <a:schemeClr val="tx1"/>
                </a:solidFill>
                <a:latin typeface="Dax"/>
                <a:ea typeface="ＭＳ Ｐゴシック" charset="-128"/>
                <a:cs typeface="ＭＳ Ｐゴシック" charset="-128"/>
              </a:rPr>
              <a:t>The value chain ties together producers, traders, processers and </a:t>
            </a:r>
            <a:r>
              <a:rPr lang="en-GB" sz="1200" kern="1200" dirty="0" err="1" smtClean="0">
                <a:solidFill>
                  <a:schemeClr val="tx1"/>
                </a:solidFill>
                <a:latin typeface="Dax"/>
                <a:ea typeface="ＭＳ Ｐゴシック" charset="-128"/>
                <a:cs typeface="ＭＳ Ｐゴシック" charset="-128"/>
              </a:rPr>
              <a:t>offtakers</a:t>
            </a:r>
            <a:r>
              <a:rPr lang="en-GB" sz="1200" kern="1200" dirty="0" smtClean="0">
                <a:solidFill>
                  <a:schemeClr val="tx1"/>
                </a:solidFill>
                <a:latin typeface="Dax"/>
                <a:ea typeface="ＭＳ Ｐゴシック" charset="-128"/>
                <a:cs typeface="ＭＳ Ｐゴシック" charset="-128"/>
              </a:rPr>
              <a:t> </a:t>
            </a:r>
          </a:p>
          <a:p>
            <a:r>
              <a:rPr lang="en-GB" sz="1200" kern="1200" dirty="0" smtClean="0">
                <a:solidFill>
                  <a:schemeClr val="tx1"/>
                </a:solidFill>
                <a:latin typeface="Dax"/>
                <a:ea typeface="ＭＳ Ｐゴシック" charset="-128"/>
                <a:cs typeface="ＭＳ Ｐゴシック" charset="-128"/>
              </a:rPr>
              <a:t>When the flows of commodities and money between these players are linked together</a:t>
            </a:r>
          </a:p>
          <a:p>
            <a:r>
              <a:rPr lang="en-GB" sz="1200" kern="1200" dirty="0" smtClean="0">
                <a:solidFill>
                  <a:schemeClr val="tx1"/>
                </a:solidFill>
                <a:latin typeface="Dax"/>
                <a:ea typeface="ＭＳ Ｐゴシック" charset="-128"/>
                <a:cs typeface="ＭＳ Ｐゴシック" charset="-128"/>
              </a:rPr>
              <a:t>It creates a seamless flow from </a:t>
            </a:r>
            <a:r>
              <a:rPr lang="en-GB" sz="1200" kern="1200" dirty="0" err="1" smtClean="0">
                <a:solidFill>
                  <a:schemeClr val="tx1"/>
                </a:solidFill>
                <a:latin typeface="Dax"/>
                <a:ea typeface="ＭＳ Ｐゴシック" charset="-128"/>
                <a:cs typeface="ＭＳ Ｐゴシック" charset="-128"/>
              </a:rPr>
              <a:t>fark</a:t>
            </a:r>
            <a:r>
              <a:rPr lang="en-GB" sz="1200" kern="1200" dirty="0" smtClean="0">
                <a:solidFill>
                  <a:schemeClr val="tx1"/>
                </a:solidFill>
                <a:latin typeface="Dax"/>
                <a:ea typeface="ＭＳ Ｐゴシック" charset="-128"/>
                <a:cs typeface="ＭＳ Ｐゴシック" charset="-128"/>
              </a:rPr>
              <a:t> to fork, seed to shelf, or pit to port.</a:t>
            </a:r>
          </a:p>
          <a:p>
            <a:r>
              <a:rPr lang="en-GB" sz="1200" kern="1200" dirty="0" smtClean="0">
                <a:solidFill>
                  <a:schemeClr val="tx1"/>
                </a:solidFill>
                <a:latin typeface="Dax"/>
                <a:ea typeface="ＭＳ Ｐゴシック" charset="-128"/>
                <a:cs typeface="ＭＳ Ｐゴシック" charset="-128"/>
              </a:rPr>
              <a:t>A vertically integrated value chain is much easier to finance, as all of its parts and credit risks are known</a:t>
            </a:r>
          </a:p>
          <a:p>
            <a:r>
              <a:rPr lang="en-GB" sz="1200" kern="1200" dirty="0" smtClean="0">
                <a:solidFill>
                  <a:schemeClr val="tx1"/>
                </a:solidFill>
                <a:latin typeface="Dax"/>
                <a:ea typeface="ＭＳ Ｐゴシック" charset="-128"/>
                <a:cs typeface="ＭＳ Ｐゴシック" charset="-128"/>
              </a:rPr>
              <a:t>When properly managed, this can allow considerable flexibility with payments, which in the commodities sector are mostly short-term</a:t>
            </a:r>
          </a:p>
          <a:p>
            <a:r>
              <a:rPr lang="en-GB" sz="1200" kern="1200" dirty="0" smtClean="0">
                <a:solidFill>
                  <a:schemeClr val="tx1"/>
                </a:solidFill>
                <a:latin typeface="Dax"/>
                <a:ea typeface="ＭＳ Ｐゴシック" charset="-128"/>
                <a:cs typeface="ＭＳ Ｐゴシック" charset="-128"/>
              </a:rPr>
              <a:t>In a well managed value chain, it is also easier to ensure that each participant gets their fair share, especially at the </a:t>
            </a:r>
            <a:r>
              <a:rPr lang="en-GB" sz="1200" kern="1200" dirty="0" err="1" smtClean="0">
                <a:solidFill>
                  <a:schemeClr val="tx1"/>
                </a:solidFill>
                <a:latin typeface="Dax"/>
                <a:ea typeface="ＭＳ Ｐゴシック" charset="-128"/>
                <a:cs typeface="ＭＳ Ｐゴシック" charset="-128"/>
              </a:rPr>
              <a:t>farmgate</a:t>
            </a:r>
            <a:r>
              <a:rPr lang="en-GB" sz="1200" kern="1200" dirty="0" smtClean="0">
                <a:solidFill>
                  <a:schemeClr val="tx1"/>
                </a:solidFill>
                <a:latin typeface="Dax"/>
                <a:ea typeface="ＭＳ Ｐゴシック" charset="-128"/>
                <a:cs typeface="ＭＳ Ｐゴシック" charset="-128"/>
              </a:rPr>
              <a:t> </a:t>
            </a:r>
          </a:p>
          <a:p>
            <a:r>
              <a:rPr lang="en-GB" sz="1200" kern="1200" dirty="0" smtClean="0">
                <a:solidFill>
                  <a:schemeClr val="tx1"/>
                </a:solidFill>
                <a:latin typeface="Dax"/>
                <a:ea typeface="ＭＳ Ｐゴシック" charset="-128"/>
                <a:cs typeface="ＭＳ Ｐゴシック" charset="-128"/>
              </a:rPr>
              <a:t>But putting such a chain together requires expertise, local knowledge and enormous patience</a:t>
            </a:r>
          </a:p>
          <a:p>
            <a:r>
              <a:rPr lang="en-GB" sz="1200" kern="1200" dirty="0" smtClean="0">
                <a:solidFill>
                  <a:schemeClr val="tx1"/>
                </a:solidFill>
                <a:latin typeface="Dax"/>
                <a:ea typeface="ＭＳ Ｐゴシック" charset="-128"/>
                <a:cs typeface="ＭＳ Ｐゴシック" charset="-128"/>
              </a:rPr>
              <a:t>And it will be local producers, processers and traders who drive this process.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Dax"/>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Dax"/>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Dax"/>
                <a:ea typeface="ＭＳ Ｐゴシック" charset="-128"/>
                <a:cs typeface="ＭＳ Ｐゴシック" charset="-128"/>
              </a:rPr>
              <a:t>Major investment in domestic processing capacity is under way, but the long-term viability of many projects is in question </a:t>
            </a:r>
            <a:endParaRPr lang="en-GB" baseline="0" dirty="0" smtClean="0"/>
          </a:p>
        </p:txBody>
      </p:sp>
      <p:sp>
        <p:nvSpPr>
          <p:cNvPr id="4" name="Slide Number Placeholder 3"/>
          <p:cNvSpPr>
            <a:spLocks noGrp="1"/>
          </p:cNvSpPr>
          <p:nvPr>
            <p:ph type="sldNum" sz="quarter" idx="10"/>
          </p:nvPr>
        </p:nvSpPr>
        <p:spPr/>
        <p:txBody>
          <a:bodyPr/>
          <a:lstStyle/>
          <a:p>
            <a:fld id="{5D048559-A8F9-4379-B6E6-8B1FE59E55BF}"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Wingdings" pitchFamily="2" charset="2"/>
              <a:buNone/>
              <a:defRPr/>
            </a:pPr>
            <a:r>
              <a:rPr lang="en-GB" baseline="0" dirty="0" smtClean="0">
                <a:latin typeface="Dax" pitchFamily="2" charset="0"/>
                <a:ea typeface="ＭＳ Ｐゴシック" pitchFamily="34" charset="-128"/>
              </a:rPr>
              <a:t>Which isn’t too say there hasn’t been investment in Africa’s infrastructure</a:t>
            </a:r>
          </a:p>
          <a:p>
            <a:pPr>
              <a:buFont typeface="Wingdings" pitchFamily="2" charset="2"/>
              <a:buNone/>
              <a:defRPr/>
            </a:pPr>
            <a:r>
              <a:rPr lang="en-GB" baseline="0" dirty="0" smtClean="0">
                <a:latin typeface="Dax" pitchFamily="2" charset="0"/>
                <a:ea typeface="ＭＳ Ｐゴシック" pitchFamily="34" charset="-128"/>
              </a:rPr>
              <a:t>Quite the opposite – as this graphic by Cross Border Information and The Infrastructure Consortium for Africa shows</a:t>
            </a:r>
          </a:p>
          <a:p>
            <a:pPr>
              <a:buFont typeface="Wingdings" pitchFamily="2" charset="2"/>
              <a:buNone/>
              <a:defRPr/>
            </a:pPr>
            <a:endParaRPr lang="en-GB" baseline="0" dirty="0" smtClean="0">
              <a:latin typeface="Dax" pitchFamily="2" charset="0"/>
              <a:ea typeface="ＭＳ Ｐゴシック" pitchFamily="34" charset="-128"/>
            </a:endParaRPr>
          </a:p>
          <a:p>
            <a:pPr>
              <a:buFont typeface="Wingdings" pitchFamily="2" charset="2"/>
              <a:buNone/>
              <a:defRPr/>
            </a:pPr>
            <a:r>
              <a:rPr lang="en-GB" baseline="0" dirty="0" smtClean="0">
                <a:latin typeface="Dax" pitchFamily="2" charset="0"/>
                <a:ea typeface="ＭＳ Ｐゴシック" pitchFamily="34" charset="-128"/>
              </a:rPr>
              <a:t>In 2012 a total of US$45bn was invested in Africa’s infrastructure.</a:t>
            </a:r>
          </a:p>
          <a:p>
            <a:pPr>
              <a:buFont typeface="Wingdings" pitchFamily="2" charset="2"/>
              <a:buNone/>
              <a:defRPr/>
            </a:pPr>
            <a:r>
              <a:rPr lang="en-GB" baseline="0" dirty="0" smtClean="0">
                <a:latin typeface="Dax" pitchFamily="2" charset="0"/>
                <a:ea typeface="ＭＳ Ｐゴシック" pitchFamily="34" charset="-128"/>
              </a:rPr>
              <a:t>Around half of this went into energy projects – from power generation to fuel refining &amp; storage, and 1/3 into transport</a:t>
            </a:r>
          </a:p>
          <a:p>
            <a:pPr>
              <a:buFont typeface="Wingdings" pitchFamily="2" charset="2"/>
              <a:buNone/>
              <a:defRPr/>
            </a:pPr>
            <a:endParaRPr lang="en-GB" baseline="0" dirty="0" smtClean="0">
              <a:latin typeface="Dax" pitchFamily="2" charset="0"/>
              <a:ea typeface="ＭＳ Ｐゴシック" pitchFamily="34" charset="-128"/>
            </a:endParaRPr>
          </a:p>
          <a:p>
            <a:pPr>
              <a:buFont typeface="Wingdings" pitchFamily="2" charset="2"/>
              <a:buNone/>
              <a:defRPr/>
            </a:pPr>
            <a:r>
              <a:rPr lang="en-GB" baseline="0" dirty="0" smtClean="0">
                <a:latin typeface="Dax" pitchFamily="2" charset="0"/>
                <a:ea typeface="ＭＳ Ｐゴシック" pitchFamily="34" charset="-128"/>
              </a:rPr>
              <a:t>Unsurprisingly, China led the field with US$13.4bn of investment, 1/3 of the total</a:t>
            </a:r>
          </a:p>
          <a:p>
            <a:pPr>
              <a:buFont typeface="Wingdings" pitchFamily="2" charset="2"/>
              <a:buNone/>
              <a:defRPr/>
            </a:pPr>
            <a:r>
              <a:rPr lang="en-GB" baseline="0" dirty="0" smtClean="0">
                <a:latin typeface="Dax" pitchFamily="2" charset="0"/>
                <a:ea typeface="ＭＳ Ｐゴシック" pitchFamily="34" charset="-128"/>
              </a:rPr>
              <a:t>Development banks were also strong, disbursing almost US$11bn between them</a:t>
            </a:r>
          </a:p>
          <a:p>
            <a:pPr>
              <a:buFont typeface="Wingdings" pitchFamily="2" charset="2"/>
              <a:buNone/>
              <a:defRPr/>
            </a:pPr>
            <a:r>
              <a:rPr lang="en-GB" baseline="0" dirty="0" smtClean="0">
                <a:latin typeface="Dax" pitchFamily="2" charset="0"/>
                <a:ea typeface="ＭＳ Ｐゴシック" pitchFamily="34" charset="-128"/>
              </a:rPr>
              <a:t>But investment from other regions was miserly – just US$6.3bn from Europe and the Americas combined, US$5bn from the Arab states</a:t>
            </a:r>
          </a:p>
          <a:p>
            <a:pPr>
              <a:buFont typeface="Wingdings" pitchFamily="2" charset="2"/>
              <a:buNone/>
              <a:defRPr/>
            </a:pPr>
            <a:r>
              <a:rPr lang="en-GB" baseline="0" dirty="0" smtClean="0">
                <a:latin typeface="Dax" pitchFamily="2" charset="0"/>
                <a:ea typeface="ＭＳ Ｐゴシック" pitchFamily="34" charset="-128"/>
              </a:rPr>
              <a:t>If you bear in mind that Africa needs an estimated US$93bn of investment – every year, for the next decade – in order to close its infrastructure deficit, you can see the scale of the problem</a:t>
            </a:r>
          </a:p>
          <a:p>
            <a:pPr>
              <a:buFont typeface="Wingdings" pitchFamily="2" charset="2"/>
              <a:buNone/>
              <a:defRPr/>
            </a:pPr>
            <a:endParaRPr lang="en-GB" baseline="0" dirty="0" smtClean="0">
              <a:latin typeface="Dax" pitchFamily="2" charset="0"/>
              <a:ea typeface="ＭＳ Ｐゴシック" pitchFamily="34" charset="-128"/>
            </a:endParaRPr>
          </a:p>
          <a:p>
            <a:r>
              <a:rPr lang="en-GB" sz="1200" kern="1200" dirty="0" smtClean="0">
                <a:solidFill>
                  <a:schemeClr val="tx1"/>
                </a:solidFill>
                <a:latin typeface="Dax"/>
                <a:ea typeface="ＭＳ Ｐゴシック" charset="-128"/>
                <a:cs typeface="ＭＳ Ｐゴシック" charset="-128"/>
              </a:rPr>
              <a:t>The other key constraint facing businesses in </a:t>
            </a:r>
            <a:r>
              <a:rPr lang="en-GB" sz="1200" kern="1200" baseline="0" dirty="0" smtClean="0">
                <a:solidFill>
                  <a:schemeClr val="tx1"/>
                </a:solidFill>
                <a:latin typeface="Dax"/>
                <a:ea typeface="ＭＳ Ｐゴシック" charset="-128"/>
                <a:cs typeface="ＭＳ Ｐゴシック" charset="-128"/>
              </a:rPr>
              <a:t>West Africa </a:t>
            </a:r>
            <a:r>
              <a:rPr lang="en-GB" sz="1200" kern="1200" dirty="0" smtClean="0">
                <a:solidFill>
                  <a:schemeClr val="tx1"/>
                </a:solidFill>
                <a:latin typeface="Dax"/>
                <a:ea typeface="ＭＳ Ｐゴシック" charset="-128"/>
                <a:cs typeface="ＭＳ Ｐゴシック" charset="-128"/>
              </a:rPr>
              <a:t>is the logistics infrastructure</a:t>
            </a:r>
          </a:p>
          <a:p>
            <a:r>
              <a:rPr lang="en-GB" sz="1200" kern="1200" dirty="0" smtClean="0">
                <a:solidFill>
                  <a:schemeClr val="tx1"/>
                </a:solidFill>
                <a:latin typeface="Dax"/>
                <a:ea typeface="ＭＳ Ｐゴシック" charset="-128"/>
                <a:cs typeface="ＭＳ Ｐゴシック" charset="-128"/>
              </a:rPr>
              <a:t>This map shows that infrastructure is highly developed in places – for example, the port complexes in Lagos, Dakar and </a:t>
            </a:r>
            <a:r>
              <a:rPr lang="en-GB" sz="1200" kern="1200" dirty="0" err="1" smtClean="0">
                <a:solidFill>
                  <a:schemeClr val="tx1"/>
                </a:solidFill>
                <a:latin typeface="Dax"/>
                <a:ea typeface="ＭＳ Ｐゴシック" charset="-128"/>
                <a:cs typeface="ＭＳ Ｐゴシック" charset="-128"/>
              </a:rPr>
              <a:t>Tema</a:t>
            </a:r>
            <a:r>
              <a:rPr lang="en-GB" sz="1200" kern="1200" dirty="0" smtClean="0">
                <a:solidFill>
                  <a:schemeClr val="tx1"/>
                </a:solidFill>
                <a:latin typeface="Dax"/>
                <a:ea typeface="ＭＳ Ｐゴシック" charset="-128"/>
                <a:cs typeface="ＭＳ Ｐゴシック" charset="-128"/>
              </a:rPr>
              <a:t> </a:t>
            </a:r>
          </a:p>
          <a:p>
            <a:r>
              <a:rPr lang="en-GB" sz="1200" kern="1200" dirty="0" smtClean="0">
                <a:solidFill>
                  <a:schemeClr val="tx1"/>
                </a:solidFill>
                <a:latin typeface="Dax"/>
                <a:ea typeface="ＭＳ Ｐゴシック" charset="-128"/>
                <a:cs typeface="ＭＳ Ｐゴシック" charset="-128"/>
              </a:rPr>
              <a:t>But all of these ports operate above their capacity, and delays are common</a:t>
            </a:r>
          </a:p>
          <a:p>
            <a:r>
              <a:rPr lang="en-GB" sz="1200" kern="1200" dirty="0" smtClean="0">
                <a:solidFill>
                  <a:schemeClr val="tx1"/>
                </a:solidFill>
                <a:latin typeface="Dax"/>
                <a:ea typeface="ＭＳ Ｐゴシック" charset="-128"/>
                <a:cs typeface="ＭＳ Ｐゴシック" charset="-128"/>
              </a:rPr>
              <a:t>The expansion in capacity that has occurred has, for the most part, been piecemeal and in fits and starts</a:t>
            </a:r>
          </a:p>
          <a:p>
            <a:r>
              <a:rPr lang="en-GB" sz="1200" kern="1200" dirty="0" smtClean="0">
                <a:solidFill>
                  <a:schemeClr val="tx1"/>
                </a:solidFill>
                <a:latin typeface="Dax"/>
                <a:ea typeface="ＭＳ Ｐゴシック" charset="-128"/>
                <a:cs typeface="ＭＳ Ｐゴシック" charset="-128"/>
              </a:rPr>
              <a:t>This partly reflects the difficulty of coordinating projects across different countries, especially between Francophone and Anglophone West Africa</a:t>
            </a:r>
          </a:p>
          <a:p>
            <a:r>
              <a:rPr lang="en-GB" sz="1200" kern="1200" dirty="0" smtClean="0">
                <a:solidFill>
                  <a:schemeClr val="tx1"/>
                </a:solidFill>
                <a:latin typeface="Dax"/>
                <a:ea typeface="ＭＳ Ｐゴシック" charset="-128"/>
                <a:cs typeface="ＭＳ Ｐゴシック" charset="-128"/>
              </a:rPr>
              <a:t>An ambitious</a:t>
            </a:r>
            <a:r>
              <a:rPr lang="en-GB" sz="1200" kern="1200" baseline="0" dirty="0" smtClean="0">
                <a:solidFill>
                  <a:schemeClr val="tx1"/>
                </a:solidFill>
                <a:latin typeface="Dax"/>
                <a:ea typeface="ＭＳ Ｐゴシック" charset="-128"/>
                <a:cs typeface="ＭＳ Ｐゴシック" charset="-128"/>
              </a:rPr>
              <a:t> project to </a:t>
            </a:r>
            <a:r>
              <a:rPr lang="en-GB" sz="1200" kern="1200" dirty="0" smtClean="0">
                <a:solidFill>
                  <a:schemeClr val="tx1"/>
                </a:solidFill>
                <a:latin typeface="Dax"/>
                <a:ea typeface="ＭＳ Ｐゴシック" charset="-128"/>
                <a:cs typeface="ＭＳ Ｐゴシック" charset="-128"/>
              </a:rPr>
              <a:t>construct a six-lane highway running from Dakar along the coast to Lagos has never got off</a:t>
            </a:r>
            <a:r>
              <a:rPr lang="en-GB" sz="1200" kern="1200" baseline="0" dirty="0" smtClean="0">
                <a:solidFill>
                  <a:schemeClr val="tx1"/>
                </a:solidFill>
                <a:latin typeface="Dax"/>
                <a:ea typeface="ＭＳ Ｐゴシック" charset="-128"/>
                <a:cs typeface="ＭＳ Ｐゴシック" charset="-128"/>
              </a:rPr>
              <a:t> the drawing board</a:t>
            </a:r>
            <a:endParaRPr lang="en-GB" sz="1200" kern="1200" dirty="0" smtClean="0">
              <a:solidFill>
                <a:schemeClr val="tx1"/>
              </a:solidFill>
              <a:latin typeface="Dax"/>
              <a:ea typeface="ＭＳ Ｐゴシック" charset="-128"/>
              <a:cs typeface="ＭＳ Ｐゴシック" charset="-128"/>
            </a:endParaRPr>
          </a:p>
          <a:p>
            <a:r>
              <a:rPr lang="en-GB" sz="1200" kern="1200" dirty="0" smtClean="0">
                <a:solidFill>
                  <a:schemeClr val="tx1"/>
                </a:solidFill>
                <a:latin typeface="Dax"/>
                <a:ea typeface="ＭＳ Ｐゴシック" charset="-128"/>
                <a:cs typeface="ＭＳ Ｐゴシック" charset="-128"/>
              </a:rPr>
              <a:t>Warehousing is woefully</a:t>
            </a:r>
            <a:r>
              <a:rPr lang="en-GB" sz="1200" kern="1200" baseline="0" dirty="0" smtClean="0">
                <a:solidFill>
                  <a:schemeClr val="tx1"/>
                </a:solidFill>
                <a:latin typeface="Dax"/>
                <a:ea typeface="ＭＳ Ｐゴシック" charset="-128"/>
                <a:cs typeface="ＭＳ Ｐゴシック" charset="-128"/>
              </a:rPr>
              <a:t> inadequate, particularly up-country in the agricultural heartlands where crop losses are typically 40% of </a:t>
            </a:r>
            <a:r>
              <a:rPr lang="en-GB" sz="1200" kern="1200" baseline="0" dirty="0" err="1" smtClean="0">
                <a:solidFill>
                  <a:schemeClr val="tx1"/>
                </a:solidFill>
                <a:latin typeface="Dax"/>
                <a:ea typeface="ＭＳ Ｐゴシック" charset="-128"/>
                <a:cs typeface="ＭＳ Ｐゴシック" charset="-128"/>
              </a:rPr>
              <a:t>outtturn</a:t>
            </a:r>
            <a:endParaRPr lang="en-GB" sz="1200" kern="1200" dirty="0" smtClean="0">
              <a:solidFill>
                <a:schemeClr val="tx1"/>
              </a:solidFill>
              <a:latin typeface="Dax"/>
              <a:ea typeface="ＭＳ Ｐゴシック" charset="-128"/>
              <a:cs typeface="ＭＳ Ｐゴシック" charset="-128"/>
            </a:endParaRPr>
          </a:p>
          <a:p>
            <a:r>
              <a:rPr lang="en-GB" sz="1200" kern="1200" dirty="0" smtClean="0">
                <a:solidFill>
                  <a:schemeClr val="tx1"/>
                </a:solidFill>
                <a:latin typeface="Dax"/>
                <a:ea typeface="ＭＳ Ｐゴシック" charset="-128"/>
                <a:cs typeface="ＭＳ Ｐゴシック" charset="-128"/>
              </a:rPr>
              <a:t>And intra-regional</a:t>
            </a:r>
            <a:r>
              <a:rPr lang="en-GB" sz="1200" kern="1200" baseline="0" dirty="0" smtClean="0">
                <a:solidFill>
                  <a:schemeClr val="tx1"/>
                </a:solidFill>
                <a:latin typeface="Dax"/>
                <a:ea typeface="ＭＳ Ｐゴシック" charset="-128"/>
                <a:cs typeface="ＭＳ Ｐゴシック" charset="-128"/>
              </a:rPr>
              <a:t> air connections are poor</a:t>
            </a:r>
          </a:p>
          <a:p>
            <a:r>
              <a:rPr lang="en-GB" sz="1200" kern="1200" baseline="0" dirty="0" smtClean="0">
                <a:solidFill>
                  <a:schemeClr val="tx1"/>
                </a:solidFill>
                <a:latin typeface="Dax"/>
                <a:ea typeface="ＭＳ Ｐゴシック" charset="-128"/>
                <a:cs typeface="ＭＳ Ｐゴシック" charset="-128"/>
              </a:rPr>
              <a:t>Other regions of Africa have developed international hubs - </a:t>
            </a:r>
            <a:r>
              <a:rPr lang="en-GB" sz="1200" dirty="0" err="1" smtClean="0">
                <a:effectLst/>
                <a:latin typeface="Calibri" panose="020F0502020204030204" pitchFamily="34" charset="0"/>
              </a:rPr>
              <a:t>Egyptair</a:t>
            </a:r>
            <a:r>
              <a:rPr lang="en-GB" sz="1200" dirty="0" smtClean="0">
                <a:latin typeface="Calibri" panose="020F0502020204030204" pitchFamily="34" charset="0"/>
              </a:rPr>
              <a:t> </a:t>
            </a:r>
            <a:r>
              <a:rPr lang="en-GB" sz="1200" dirty="0" smtClean="0">
                <a:effectLst/>
                <a:latin typeface="Calibri" panose="020F0502020204030204" pitchFamily="34" charset="0"/>
              </a:rPr>
              <a:t>in Cairo, Royal Air </a:t>
            </a:r>
            <a:r>
              <a:rPr lang="en-GB" sz="1200" dirty="0" err="1" smtClean="0">
                <a:effectLst/>
                <a:latin typeface="Calibri" panose="020F0502020204030204" pitchFamily="34" charset="0"/>
              </a:rPr>
              <a:t>Maroc</a:t>
            </a:r>
            <a:r>
              <a:rPr lang="en-GB" sz="1200" dirty="0" smtClean="0">
                <a:effectLst/>
                <a:latin typeface="Calibri" panose="020F0502020204030204" pitchFamily="34" charset="0"/>
              </a:rPr>
              <a:t> in Casablanca, Ethiopian Airlines</a:t>
            </a:r>
            <a:r>
              <a:rPr lang="en-GB" sz="1200" dirty="0" smtClean="0">
                <a:latin typeface="Calibri" panose="020F0502020204030204" pitchFamily="34" charset="0"/>
              </a:rPr>
              <a:t> </a:t>
            </a:r>
            <a:r>
              <a:rPr lang="en-GB" sz="1200" dirty="0" smtClean="0">
                <a:effectLst/>
                <a:latin typeface="Calibri" panose="020F0502020204030204" pitchFamily="34" charset="0"/>
              </a:rPr>
              <a:t>in Addis Ababa, Kenya Airways in Nairobi and South African Airways</a:t>
            </a:r>
            <a:r>
              <a:rPr lang="en-GB" sz="1200" dirty="0" smtClean="0">
                <a:latin typeface="Calibri" panose="020F0502020204030204" pitchFamily="34" charset="0"/>
              </a:rPr>
              <a:t> </a:t>
            </a:r>
            <a:r>
              <a:rPr lang="en-GB" sz="1200" dirty="0" smtClean="0">
                <a:effectLst/>
                <a:latin typeface="Calibri" panose="020F0502020204030204" pitchFamily="34" charset="0"/>
              </a:rPr>
              <a:t>in Johannesburg </a:t>
            </a:r>
          </a:p>
          <a:p>
            <a:r>
              <a:rPr lang="en-GB" sz="1200" kern="1200" dirty="0" smtClean="0">
                <a:solidFill>
                  <a:schemeClr val="tx1"/>
                </a:solidFill>
                <a:effectLst/>
                <a:latin typeface="Calibri" panose="020F0502020204030204" pitchFamily="34" charset="0"/>
                <a:ea typeface="ＭＳ Ｐゴシック" charset="-128"/>
                <a:cs typeface="ＭＳ Ｐゴシック" charset="-128"/>
              </a:rPr>
              <a:t>But West Africa’s air network is highly fragmented, with multiple carriers and poor connections between Anglophone &amp; Francophone markets</a:t>
            </a:r>
            <a:endParaRPr lang="en-GB" sz="1200" kern="1200" dirty="0" smtClean="0">
              <a:solidFill>
                <a:schemeClr val="tx1"/>
              </a:solidFill>
              <a:latin typeface="Dax"/>
              <a:ea typeface="ＭＳ Ｐゴシック" charset="-128"/>
              <a:cs typeface="ＭＳ Ｐゴシック" charset="-128"/>
            </a:endParaRPr>
          </a:p>
          <a:p>
            <a:r>
              <a:rPr lang="en-GB" sz="1200" kern="1200" dirty="0" smtClean="0">
                <a:solidFill>
                  <a:schemeClr val="tx1"/>
                </a:solidFill>
                <a:latin typeface="Dax"/>
                <a:ea typeface="ＭＳ Ｐゴシック" charset="-128"/>
                <a:cs typeface="ＭＳ Ｐゴシック" charset="-128"/>
              </a:rPr>
              <a:t>  </a:t>
            </a:r>
          </a:p>
          <a:p>
            <a:r>
              <a:rPr lang="en-GB" sz="1200" kern="1200" dirty="0" smtClean="0">
                <a:solidFill>
                  <a:schemeClr val="tx1"/>
                </a:solidFill>
                <a:latin typeface="Dax"/>
                <a:ea typeface="ＭＳ Ｐゴシック" charset="-128"/>
                <a:cs typeface="ＭＳ Ｐゴシック" charset="-128"/>
              </a:rPr>
              <a:t>If West Africa</a:t>
            </a:r>
            <a:r>
              <a:rPr lang="en-GB" sz="1200" kern="1200" baseline="0" dirty="0" smtClean="0">
                <a:solidFill>
                  <a:schemeClr val="tx1"/>
                </a:solidFill>
                <a:latin typeface="Dax"/>
                <a:ea typeface="ＭＳ Ｐゴシック" charset="-128"/>
                <a:cs typeface="ＭＳ Ｐゴシック" charset="-128"/>
              </a:rPr>
              <a:t> is to fulfil its promise, it must address these woeful infrastructure gaps</a:t>
            </a:r>
            <a:endParaRPr lang="en-GB" sz="1200" kern="1200" dirty="0" smtClean="0">
              <a:solidFill>
                <a:schemeClr val="tx1"/>
              </a:solidFill>
              <a:latin typeface="Dax"/>
              <a:ea typeface="ＭＳ Ｐゴシック" charset="-128"/>
              <a:cs typeface="ＭＳ Ｐゴシック" charset="-128"/>
            </a:endParaRPr>
          </a:p>
          <a:p>
            <a:r>
              <a:rPr lang="en-GB" sz="1200" kern="1200" dirty="0" smtClean="0">
                <a:solidFill>
                  <a:schemeClr val="tx1"/>
                </a:solidFill>
                <a:latin typeface="Dax"/>
                <a:ea typeface="ＭＳ Ｐゴシック" charset="-128"/>
                <a:cs typeface="ＭＳ Ｐゴシック" charset="-128"/>
              </a:rPr>
              <a:t>This will require a mix of public and</a:t>
            </a:r>
            <a:r>
              <a:rPr lang="en-GB" sz="1200" kern="1200" baseline="0" dirty="0" smtClean="0">
                <a:solidFill>
                  <a:schemeClr val="tx1"/>
                </a:solidFill>
                <a:latin typeface="Dax"/>
                <a:ea typeface="ＭＳ Ｐゴシック" charset="-128"/>
                <a:cs typeface="ＭＳ Ｐゴシック" charset="-128"/>
              </a:rPr>
              <a:t> private funding and management, drawing on the experience of seasoned value chain managers in the region</a:t>
            </a:r>
          </a:p>
          <a:p>
            <a:r>
              <a:rPr lang="en-GB" sz="1200" kern="1200" dirty="0" smtClean="0">
                <a:solidFill>
                  <a:schemeClr val="tx1"/>
                </a:solidFill>
                <a:latin typeface="Dax"/>
                <a:ea typeface="ＭＳ Ｐゴシック" charset="-128"/>
                <a:cs typeface="ＭＳ Ｐゴシック" charset="-128"/>
              </a:rPr>
              <a:t>Only then will this infrastructure enable new industries to grow out from the commodity flows and foster trade between the different economic zones</a:t>
            </a:r>
          </a:p>
          <a:p>
            <a:endParaRPr lang="en-GB" sz="1200" kern="1200" dirty="0" smtClean="0">
              <a:solidFill>
                <a:schemeClr val="tx1"/>
              </a:solidFill>
              <a:latin typeface="Dax"/>
              <a:ea typeface="ＭＳ Ｐゴシック" charset="-128"/>
              <a:cs typeface="ＭＳ Ｐゴシック" charset="-128"/>
            </a:endParaRPr>
          </a:p>
          <a:p>
            <a:r>
              <a:rPr lang="en-GB" sz="1200" kern="1200" dirty="0" smtClean="0">
                <a:solidFill>
                  <a:schemeClr val="tx1"/>
                </a:solidFill>
                <a:latin typeface="Dax"/>
                <a:ea typeface="ＭＳ Ｐゴシック" charset="-128"/>
                <a:cs typeface="ＭＳ Ｐゴシック" charset="-128"/>
              </a:rPr>
              <a:t>Thank</a:t>
            </a:r>
            <a:r>
              <a:rPr lang="en-GB" sz="1200" kern="1200" baseline="0" dirty="0" smtClean="0">
                <a:solidFill>
                  <a:schemeClr val="tx1"/>
                </a:solidFill>
                <a:latin typeface="Dax"/>
                <a:ea typeface="ＭＳ Ｐゴシック" charset="-128"/>
                <a:cs typeface="ＭＳ Ｐゴシック" charset="-128"/>
              </a:rPr>
              <a:t> you</a:t>
            </a:r>
            <a:endParaRPr lang="en-GB" sz="1200" kern="1200" dirty="0" smtClean="0">
              <a:solidFill>
                <a:schemeClr val="tx1"/>
              </a:solidFill>
              <a:latin typeface="Dax"/>
              <a:ea typeface="ＭＳ Ｐゴシック" charset="-128"/>
              <a:cs typeface="ＭＳ Ｐゴシック" charset="-128"/>
            </a:endParaRPr>
          </a:p>
          <a:p>
            <a:pPr>
              <a:buFont typeface="Wingdings" pitchFamily="2" charset="2"/>
              <a:buNone/>
              <a:defRPr/>
            </a:pPr>
            <a:endParaRPr lang="en-GB" baseline="0" dirty="0" smtClean="0">
              <a:latin typeface="Dax" pitchFamily="2" charset="0"/>
              <a:ea typeface="ＭＳ Ｐゴシック" pitchFamily="34" charset="-128"/>
            </a:endParaRPr>
          </a:p>
        </p:txBody>
      </p:sp>
      <p:sp>
        <p:nvSpPr>
          <p:cNvPr id="4" name="Slide Number Placeholder 3"/>
          <p:cNvSpPr>
            <a:spLocks noGrp="1"/>
          </p:cNvSpPr>
          <p:nvPr>
            <p:ph type="sldNum" sz="quarter" idx="10"/>
          </p:nvPr>
        </p:nvSpPr>
        <p:spPr/>
        <p:txBody>
          <a:bodyPr/>
          <a:lstStyle/>
          <a:p>
            <a:fld id="{5D048559-A8F9-4379-B6E6-8B1FE59E55BF}"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defRPr/>
            </a:pPr>
            <a:r>
              <a:rPr lang="en-GB" baseline="0" dirty="0" smtClean="0">
                <a:latin typeface="Dax" pitchFamily="2" charset="0"/>
                <a:ea typeface="ＭＳ Ｐゴシック" pitchFamily="34" charset="-128"/>
              </a:rPr>
              <a:t>For me, the solution is to develop Africa’s trade corridors, both existing and planned</a:t>
            </a:r>
          </a:p>
          <a:p>
            <a:pPr>
              <a:buFont typeface="Wingdings" pitchFamily="2" charset="2"/>
              <a:buNone/>
              <a:defRPr/>
            </a:pPr>
            <a:endParaRPr lang="en-GB" baseline="0" dirty="0" smtClean="0">
              <a:latin typeface="Dax" pitchFamily="2" charset="0"/>
              <a:ea typeface="ＭＳ Ｐゴシック" pitchFamily="34" charset="-128"/>
            </a:endParaRPr>
          </a:p>
          <a:p>
            <a:pPr>
              <a:buFont typeface="Wingdings" pitchFamily="2" charset="2"/>
              <a:buNone/>
              <a:defRPr/>
            </a:pPr>
            <a:r>
              <a:rPr lang="en-US" sz="1200" dirty="0" smtClean="0">
                <a:solidFill>
                  <a:srgbClr val="7F7F7F"/>
                </a:solidFill>
              </a:rPr>
              <a:t>Long-standing trade routes exist along the East African sea</a:t>
            </a:r>
            <a:r>
              <a:rPr lang="en-US" sz="1200" baseline="0" dirty="0" smtClean="0">
                <a:solidFill>
                  <a:srgbClr val="7F7F7F"/>
                </a:solidFill>
              </a:rPr>
              <a:t> board</a:t>
            </a:r>
            <a:r>
              <a:rPr lang="en-US" sz="1200" dirty="0" smtClean="0">
                <a:solidFill>
                  <a:srgbClr val="7F7F7F"/>
                </a:solidFill>
              </a:rPr>
              <a:t>,</a:t>
            </a:r>
            <a:r>
              <a:rPr lang="en-US" sz="1200" baseline="0" dirty="0" smtClean="0">
                <a:solidFill>
                  <a:srgbClr val="7F7F7F"/>
                </a:solidFill>
              </a:rPr>
              <a:t> with the ports of Maputo, Beira, Dar-</a:t>
            </a:r>
            <a:r>
              <a:rPr lang="en-US" sz="1200" baseline="0" dirty="0" err="1" smtClean="0">
                <a:solidFill>
                  <a:srgbClr val="7F7F7F"/>
                </a:solidFill>
              </a:rPr>
              <a:t>es</a:t>
            </a:r>
            <a:r>
              <a:rPr lang="en-US" sz="1200" baseline="0" dirty="0" smtClean="0">
                <a:solidFill>
                  <a:srgbClr val="7F7F7F"/>
                </a:solidFill>
              </a:rPr>
              <a:t>-Salaam, Mombasa, Mogadishu and </a:t>
            </a:r>
            <a:r>
              <a:rPr lang="en-US" sz="1200" baseline="0" dirty="0" err="1" smtClean="0">
                <a:solidFill>
                  <a:srgbClr val="7F7F7F"/>
                </a:solidFill>
              </a:rPr>
              <a:t>Kismayo</a:t>
            </a:r>
            <a:r>
              <a:rPr lang="en-US" sz="1200" baseline="0" dirty="0" smtClean="0">
                <a:solidFill>
                  <a:srgbClr val="7F7F7F"/>
                </a:solidFill>
              </a:rPr>
              <a:t> acting as entry and exit points for goods into East &amp; Southern Africa</a:t>
            </a:r>
          </a:p>
          <a:p>
            <a:pPr>
              <a:buFont typeface="Wingdings" pitchFamily="2" charset="2"/>
              <a:buNone/>
              <a:defRPr/>
            </a:pPr>
            <a:r>
              <a:rPr lang="en-US" sz="1200" baseline="0" dirty="0" smtClean="0">
                <a:solidFill>
                  <a:srgbClr val="7F7F7F"/>
                </a:solidFill>
              </a:rPr>
              <a:t>But the connections from these ports to the interior are piecemeal and heavily congested</a:t>
            </a:r>
          </a:p>
          <a:p>
            <a:pPr>
              <a:buFont typeface="Wingdings" pitchFamily="2" charset="2"/>
              <a:buNone/>
              <a:defRPr/>
            </a:pPr>
            <a:endParaRPr lang="en-GB" baseline="0" dirty="0" smtClean="0">
              <a:latin typeface="Dax" pitchFamily="2" charset="0"/>
              <a:ea typeface="ＭＳ Ｐゴシック" pitchFamily="34" charset="-128"/>
            </a:endParaRPr>
          </a:p>
          <a:p>
            <a:pPr>
              <a:buFont typeface="Wingdings" pitchFamily="2" charset="2"/>
              <a:buNone/>
              <a:defRPr/>
            </a:pPr>
            <a:r>
              <a:rPr lang="en-GB" baseline="0" dirty="0" smtClean="0">
                <a:latin typeface="Dax" pitchFamily="2" charset="0"/>
                <a:ea typeface="ＭＳ Ｐゴシック" pitchFamily="34" charset="-128"/>
              </a:rPr>
              <a:t>In order to unblock these infrastructure bottlenecks, governments are developing regional trade corridors</a:t>
            </a:r>
          </a:p>
          <a:p>
            <a:pPr>
              <a:buFont typeface="Wingdings" pitchFamily="2" charset="2"/>
              <a:buNone/>
              <a:defRPr/>
            </a:pPr>
            <a:r>
              <a:rPr lang="en-GB" baseline="0" dirty="0" smtClean="0">
                <a:latin typeface="Dax" pitchFamily="2" charset="0"/>
                <a:ea typeface="ＭＳ Ｐゴシック" pitchFamily="34" charset="-128"/>
              </a:rPr>
              <a:t>A successful example is the </a:t>
            </a:r>
            <a:r>
              <a:rPr lang="en-GB" sz="1200" kern="1200" dirty="0" smtClean="0">
                <a:solidFill>
                  <a:schemeClr val="tx1"/>
                </a:solidFill>
                <a:latin typeface="Dax"/>
                <a:ea typeface="ＭＳ Ｐゴシック" charset="-128"/>
                <a:cs typeface="ＭＳ Ｐゴシック" charset="-128"/>
              </a:rPr>
              <a:t>Maputo</a:t>
            </a:r>
            <a:r>
              <a:rPr lang="en-GB" sz="1200" kern="1200" baseline="0" dirty="0" smtClean="0">
                <a:solidFill>
                  <a:schemeClr val="tx1"/>
                </a:solidFill>
                <a:latin typeface="Dax"/>
                <a:ea typeface="ＭＳ Ｐゴシック" charset="-128"/>
                <a:cs typeface="ＭＳ Ｐゴシック" charset="-128"/>
              </a:rPr>
              <a:t> Development Corridor, linking South Africa’s Gauteng province to the port of Maputo</a:t>
            </a:r>
          </a:p>
          <a:p>
            <a:pPr>
              <a:buFont typeface="Wingdings" pitchFamily="2" charset="2"/>
              <a:buNone/>
              <a:defRPr/>
            </a:pPr>
            <a:r>
              <a:rPr lang="en-GB" sz="1200" kern="1200" baseline="0" dirty="0" smtClean="0">
                <a:solidFill>
                  <a:schemeClr val="tx1"/>
                </a:solidFill>
                <a:latin typeface="Dax"/>
                <a:ea typeface="ＭＳ Ｐゴシック" charset="-128"/>
                <a:cs typeface="ＭＳ Ｐゴシック" charset="-128"/>
              </a:rPr>
              <a:t>Perhaps the most ambitious is the LAPSSET project, which aims to build a port at </a:t>
            </a:r>
            <a:r>
              <a:rPr lang="en-GB" sz="1200" kern="1200" baseline="0" dirty="0" err="1" smtClean="0">
                <a:solidFill>
                  <a:schemeClr val="tx1"/>
                </a:solidFill>
                <a:latin typeface="Dax"/>
                <a:ea typeface="ＭＳ Ｐゴシック" charset="-128"/>
                <a:cs typeface="ＭＳ Ｐゴシック" charset="-128"/>
              </a:rPr>
              <a:t>Lamu</a:t>
            </a:r>
            <a:r>
              <a:rPr lang="en-GB" sz="1200" kern="1200" baseline="0" dirty="0" smtClean="0">
                <a:solidFill>
                  <a:schemeClr val="tx1"/>
                </a:solidFill>
                <a:latin typeface="Dax"/>
                <a:ea typeface="ＭＳ Ｐゴシック" charset="-128"/>
                <a:cs typeface="ＭＳ Ｐゴシック" charset="-128"/>
              </a:rPr>
              <a:t> on the Kenyan coast, with a road, railway and pipelines running to Ethiopia and South Sudan, and possibly into Central Africa and beyond</a:t>
            </a:r>
          </a:p>
          <a:p>
            <a:endParaRPr lang="en-GB" sz="1200" kern="1200" baseline="0" dirty="0" smtClean="0">
              <a:solidFill>
                <a:schemeClr val="tx1"/>
              </a:solidFill>
              <a:latin typeface="Dax"/>
              <a:ea typeface="ＭＳ Ｐゴシック" charset="-128"/>
              <a:cs typeface="ＭＳ Ｐゴシック" charset="-128"/>
            </a:endParaRPr>
          </a:p>
          <a:p>
            <a:r>
              <a:rPr lang="en-GB" sz="1200" kern="1200" baseline="0" dirty="0" smtClean="0">
                <a:solidFill>
                  <a:schemeClr val="tx1"/>
                </a:solidFill>
                <a:latin typeface="Dax"/>
                <a:ea typeface="ＭＳ Ｐゴシック" charset="-128"/>
                <a:cs typeface="ＭＳ Ｐゴシック" charset="-128"/>
              </a:rPr>
              <a:t>Many other trade corridors have been proposed</a:t>
            </a:r>
          </a:p>
          <a:p>
            <a:r>
              <a:rPr lang="en-GB" sz="1200" kern="1200" baseline="0" dirty="0" smtClean="0">
                <a:solidFill>
                  <a:schemeClr val="tx1"/>
                </a:solidFill>
                <a:latin typeface="Dax"/>
                <a:ea typeface="ＭＳ Ｐゴシック" charset="-128"/>
                <a:cs typeface="ＭＳ Ｐゴシック" charset="-128"/>
              </a:rPr>
              <a:t>There is the corridor from Khartoum in Sudan across the southern Mediterranean to </a:t>
            </a:r>
            <a:r>
              <a:rPr lang="en-GB" sz="1200" kern="1200" baseline="0" dirty="0" err="1" smtClean="0">
                <a:solidFill>
                  <a:schemeClr val="tx1"/>
                </a:solidFill>
                <a:latin typeface="Dax"/>
                <a:ea typeface="ＭＳ Ｐゴシック" charset="-128"/>
                <a:cs typeface="ＭＳ Ｐゴシック" charset="-128"/>
              </a:rPr>
              <a:t>Agadir</a:t>
            </a:r>
            <a:r>
              <a:rPr lang="en-GB" sz="1200" kern="1200" baseline="0" dirty="0" smtClean="0">
                <a:solidFill>
                  <a:schemeClr val="tx1"/>
                </a:solidFill>
                <a:latin typeface="Dax"/>
                <a:ea typeface="ＭＳ Ｐゴシック" charset="-128"/>
                <a:cs typeface="ＭＳ Ｐゴシック" charset="-128"/>
              </a:rPr>
              <a:t> in Morocco</a:t>
            </a:r>
          </a:p>
          <a:p>
            <a:r>
              <a:rPr lang="en-GB" sz="1200" kern="1200" baseline="0" dirty="0" smtClean="0">
                <a:solidFill>
                  <a:schemeClr val="tx1"/>
                </a:solidFill>
                <a:latin typeface="Dax"/>
                <a:ea typeface="ＭＳ Ｐゴシック" charset="-128"/>
                <a:cs typeface="ＭＳ Ｐゴシック" charset="-128"/>
              </a:rPr>
              <a:t>A proposed railway and road from Somaliland to Ethiopia – being developed by Welshman I met last year</a:t>
            </a:r>
          </a:p>
          <a:p>
            <a:r>
              <a:rPr lang="en-GB" sz="1200" kern="1200" baseline="0" dirty="0" smtClean="0">
                <a:solidFill>
                  <a:schemeClr val="tx1"/>
                </a:solidFill>
                <a:latin typeface="Dax"/>
                <a:ea typeface="ＭＳ Ｐゴシック" charset="-128"/>
                <a:cs typeface="ＭＳ Ｐゴシック" charset="-128"/>
              </a:rPr>
              <a:t>And a project to build a railway and road from Ethiopia to the port of Djibouti</a:t>
            </a:r>
          </a:p>
          <a:p>
            <a:endParaRPr lang="en-GB" sz="1200" kern="1200" baseline="0" dirty="0" smtClean="0">
              <a:solidFill>
                <a:schemeClr val="tx1"/>
              </a:solidFill>
              <a:latin typeface="Dax"/>
              <a:ea typeface="ＭＳ Ｐゴシック" charset="-128"/>
              <a:cs typeface="ＭＳ Ｐゴシック" charset="-128"/>
            </a:endParaRPr>
          </a:p>
          <a:p>
            <a:r>
              <a:rPr lang="en-GB" sz="1200" kern="1200" dirty="0" smtClean="0">
                <a:solidFill>
                  <a:schemeClr val="tx1"/>
                </a:solidFill>
                <a:latin typeface="Dax"/>
                <a:ea typeface="ＭＳ Ｐゴシック" charset="-128"/>
                <a:cs typeface="ＭＳ Ｐゴシック" charset="-128"/>
              </a:rPr>
              <a:t>These new</a:t>
            </a:r>
            <a:r>
              <a:rPr lang="en-GB" sz="1200" kern="1200" baseline="0" dirty="0" smtClean="0">
                <a:solidFill>
                  <a:schemeClr val="tx1"/>
                </a:solidFill>
                <a:latin typeface="Dax"/>
                <a:ea typeface="ＭＳ Ｐゴシック" charset="-128"/>
                <a:cs typeface="ＭＳ Ｐゴシック" charset="-128"/>
              </a:rPr>
              <a:t> corridors could become the </a:t>
            </a:r>
            <a:r>
              <a:rPr lang="en-GB" sz="1200" kern="1200" dirty="0" smtClean="0">
                <a:solidFill>
                  <a:schemeClr val="tx1"/>
                </a:solidFill>
                <a:latin typeface="Dax"/>
                <a:ea typeface="ＭＳ Ｐゴシック" charset="-128"/>
                <a:cs typeface="ＭＳ Ｐゴシック" charset="-128"/>
              </a:rPr>
              <a:t>arteries of Africa’s intra-regional</a:t>
            </a:r>
            <a:r>
              <a:rPr lang="en-GB" sz="1200" kern="1200" baseline="0" dirty="0" smtClean="0">
                <a:solidFill>
                  <a:schemeClr val="tx1"/>
                </a:solidFill>
                <a:latin typeface="Dax"/>
                <a:ea typeface="ＭＳ Ｐゴシック" charset="-128"/>
                <a:cs typeface="ＭＳ Ｐゴシック" charset="-128"/>
              </a:rPr>
              <a:t> trade</a:t>
            </a:r>
          </a:p>
          <a:p>
            <a:r>
              <a:rPr lang="en-GB" sz="1200" kern="1200" baseline="0" dirty="0" smtClean="0">
                <a:solidFill>
                  <a:schemeClr val="tx1"/>
                </a:solidFill>
                <a:latin typeface="Dax"/>
                <a:ea typeface="ＭＳ Ｐゴシック" charset="-128"/>
                <a:cs typeface="ＭＳ Ｐゴシック" charset="-128"/>
              </a:rPr>
              <a:t>And they could unlock its potential</a:t>
            </a:r>
          </a:p>
          <a:p>
            <a:pPr>
              <a:buFont typeface="Wingdings" pitchFamily="2" charset="2"/>
              <a:buNone/>
              <a:defRPr/>
            </a:pPr>
            <a:r>
              <a:rPr lang="en-GB" sz="1200" kern="1200" baseline="0" dirty="0" smtClean="0">
                <a:solidFill>
                  <a:schemeClr val="tx1"/>
                </a:solidFill>
                <a:latin typeface="Dax"/>
                <a:ea typeface="ＭＳ Ｐゴシック" charset="-128"/>
                <a:cs typeface="ＭＳ Ｐゴシック" charset="-128"/>
              </a:rPr>
              <a:t>Not just for trade within Africa, but also with its partners in the Gulf</a:t>
            </a:r>
          </a:p>
          <a:p>
            <a:pPr>
              <a:buFont typeface="Wingdings" pitchFamily="2" charset="2"/>
              <a:buNone/>
              <a:defRPr/>
            </a:pPr>
            <a:r>
              <a:rPr lang="en-GB" sz="1200" kern="1200" baseline="0" dirty="0" smtClean="0">
                <a:solidFill>
                  <a:schemeClr val="tx1"/>
                </a:solidFill>
                <a:latin typeface="Dax"/>
                <a:ea typeface="ＭＳ Ｐゴシック" charset="-128"/>
                <a:cs typeface="ＭＳ Ｐゴシック" charset="-128"/>
              </a:rPr>
              <a:t>A properly integrated network of trade corridors could provide the basis for developing value chains that link the Gulf with East Africa</a:t>
            </a:r>
          </a:p>
          <a:p>
            <a:pPr>
              <a:buFont typeface="Wingdings" pitchFamily="2" charset="2"/>
              <a:buNone/>
              <a:defRPr/>
            </a:pPr>
            <a:r>
              <a:rPr lang="en-GB" sz="1200" kern="1200" baseline="0" dirty="0" smtClean="0">
                <a:solidFill>
                  <a:schemeClr val="tx1"/>
                </a:solidFill>
                <a:latin typeface="Dax"/>
                <a:ea typeface="ＭＳ Ｐゴシック" charset="-128"/>
                <a:cs typeface="ＭＳ Ｐゴシック" charset="-128"/>
              </a:rPr>
              <a:t>These could not only create genuine value adding industries in both regions, but in the process integrate both region’s economies</a:t>
            </a:r>
          </a:p>
        </p:txBody>
      </p:sp>
      <p:sp>
        <p:nvSpPr>
          <p:cNvPr id="4" name="Slide Number Placeholder 3"/>
          <p:cNvSpPr>
            <a:spLocks noGrp="1"/>
          </p:cNvSpPr>
          <p:nvPr>
            <p:ph type="sldNum" sz="quarter" idx="10"/>
          </p:nvPr>
        </p:nvSpPr>
        <p:spPr/>
        <p:txBody>
          <a:bodyPr/>
          <a:lstStyle/>
          <a:p>
            <a:fld id="{5D048559-A8F9-4379-B6E6-8B1FE59E55BF}"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Dax"/>
                <a:ea typeface="ＭＳ Ｐゴシック" charset="-128"/>
                <a:cs typeface="ＭＳ Ｐゴシック" charset="-128"/>
              </a:rPr>
              <a:t>Before I start, I’d like to take couple of minutes to tell you about Ecobank</a:t>
            </a:r>
            <a:endParaRPr lang="en-GB" sz="1200" kern="1200" dirty="0" smtClean="0">
              <a:solidFill>
                <a:schemeClr val="tx1"/>
              </a:solidFill>
              <a:latin typeface="Dax"/>
              <a:ea typeface="ＭＳ Ｐゴシック" charset="-128"/>
              <a:cs typeface="ＭＳ Ｐゴシック" charset="-128"/>
            </a:endParaRPr>
          </a:p>
          <a:p>
            <a:r>
              <a:rPr lang="en-US" sz="1200" kern="1200" dirty="0" smtClean="0">
                <a:solidFill>
                  <a:schemeClr val="tx1"/>
                </a:solidFill>
                <a:latin typeface="Dax"/>
                <a:ea typeface="ＭＳ Ｐゴシック" charset="-128"/>
                <a:cs typeface="ＭＳ Ｐゴシック" charset="-128"/>
              </a:rPr>
              <a:t>We are a bank with long-standing African roots, but are relatively new players in East Africa</a:t>
            </a:r>
            <a:endParaRPr lang="en-GB" sz="1200" kern="1200" dirty="0" smtClean="0">
              <a:solidFill>
                <a:schemeClr val="tx1"/>
              </a:solidFill>
              <a:latin typeface="Dax"/>
              <a:ea typeface="ＭＳ Ｐゴシック" charset="-128"/>
              <a:cs typeface="ＭＳ Ｐゴシック" charset="-128"/>
            </a:endParaRPr>
          </a:p>
          <a:p>
            <a:r>
              <a:rPr lang="en-US" sz="1200" kern="1200" dirty="0" smtClean="0">
                <a:solidFill>
                  <a:schemeClr val="tx1"/>
                </a:solidFill>
                <a:latin typeface="Dax"/>
                <a:ea typeface="ＭＳ Ｐゴシック" charset="-128"/>
                <a:cs typeface="ＭＳ Ｐゴシック" charset="-128"/>
              </a:rPr>
              <a:t>Many clients who deal with Ecobank in East Africa do not realize that we are a pan-African bank</a:t>
            </a:r>
            <a:endParaRPr lang="en-GB" sz="1200" kern="1200" dirty="0" smtClean="0">
              <a:solidFill>
                <a:schemeClr val="tx1"/>
              </a:solidFill>
              <a:latin typeface="Dax"/>
              <a:ea typeface="ＭＳ Ｐゴシック" charset="-128"/>
              <a:cs typeface="ＭＳ Ｐゴシック" charset="-128"/>
            </a:endParaRPr>
          </a:p>
          <a:p>
            <a:r>
              <a:rPr lang="en-US" sz="1200" kern="1200" dirty="0" smtClean="0">
                <a:solidFill>
                  <a:schemeClr val="tx1"/>
                </a:solidFill>
                <a:latin typeface="Dax"/>
                <a:ea typeface="ＭＳ Ｐゴシック" charset="-128"/>
                <a:cs typeface="ＭＳ Ｐゴシック" charset="-128"/>
              </a:rPr>
              <a:t>Our headquarters is in </a:t>
            </a:r>
            <a:r>
              <a:rPr lang="en-US" sz="1200" kern="1200" dirty="0" err="1" smtClean="0">
                <a:solidFill>
                  <a:schemeClr val="tx1"/>
                </a:solidFill>
                <a:latin typeface="Dax"/>
                <a:ea typeface="ＭＳ Ｐゴシック" charset="-128"/>
                <a:cs typeface="ＭＳ Ｐゴシック" charset="-128"/>
              </a:rPr>
              <a:t>Lome</a:t>
            </a:r>
            <a:r>
              <a:rPr lang="en-US" sz="1200" kern="1200" dirty="0" smtClean="0">
                <a:solidFill>
                  <a:schemeClr val="tx1"/>
                </a:solidFill>
                <a:latin typeface="Dax"/>
                <a:ea typeface="ＭＳ Ｐゴシック" charset="-128"/>
                <a:cs typeface="ＭＳ Ｐゴシック" charset="-128"/>
              </a:rPr>
              <a:t>, Togo, and there are 34 subsidiaries spread across Middle Africa, all operating as one single bank</a:t>
            </a:r>
            <a:endParaRPr lang="en-GB" sz="1200" kern="1200" dirty="0" smtClean="0">
              <a:solidFill>
                <a:schemeClr val="tx1"/>
              </a:solidFill>
              <a:latin typeface="Dax"/>
              <a:ea typeface="ＭＳ Ｐゴシック" charset="-128"/>
              <a:cs typeface="ＭＳ Ｐゴシック" charset="-128"/>
            </a:endParaRPr>
          </a:p>
          <a:p>
            <a:r>
              <a:rPr lang="en-US" sz="1200" kern="1200" dirty="0" smtClean="0">
                <a:solidFill>
                  <a:schemeClr val="tx1"/>
                </a:solidFill>
                <a:latin typeface="Dax"/>
                <a:ea typeface="ＭＳ Ｐゴシック" charset="-128"/>
                <a:cs typeface="ＭＳ Ｐゴシック" charset="-128"/>
              </a:rPr>
              <a:t>The area we focus on is what we call: Middle Africa</a:t>
            </a:r>
            <a:endParaRPr lang="en-GB" sz="1200" kern="1200" dirty="0" smtClean="0">
              <a:solidFill>
                <a:schemeClr val="tx1"/>
              </a:solidFill>
              <a:latin typeface="Dax"/>
              <a:ea typeface="ＭＳ Ｐゴシック" charset="-128"/>
              <a:cs typeface="ＭＳ Ｐゴシック" charset="-128"/>
            </a:endParaRPr>
          </a:p>
          <a:p>
            <a:r>
              <a:rPr lang="en-US" sz="1200" kern="1200" dirty="0" smtClean="0">
                <a:solidFill>
                  <a:schemeClr val="tx1"/>
                </a:solidFill>
                <a:latin typeface="Dax"/>
                <a:ea typeface="ＭＳ Ｐゴシック" charset="-128"/>
                <a:cs typeface="ＭＳ Ｐゴシック" charset="-128"/>
              </a:rPr>
              <a:t>If you subtract North Africa, which is its own geographical, cultural and economic region, and the Rand Zone to the South</a:t>
            </a:r>
            <a:endParaRPr lang="en-GB" sz="1200" kern="1200" dirty="0" smtClean="0">
              <a:solidFill>
                <a:schemeClr val="tx1"/>
              </a:solidFill>
              <a:latin typeface="Dax"/>
              <a:ea typeface="ＭＳ Ｐゴシック" charset="-128"/>
              <a:cs typeface="ＭＳ Ｐゴシック" charset="-128"/>
            </a:endParaRPr>
          </a:p>
          <a:p>
            <a:r>
              <a:rPr lang="en-US" sz="1200" kern="1200" dirty="0" smtClean="0">
                <a:solidFill>
                  <a:schemeClr val="tx1"/>
                </a:solidFill>
                <a:latin typeface="Dax"/>
                <a:ea typeface="ＭＳ Ｐゴシック" charset="-128"/>
                <a:cs typeface="ＭＳ Ｐゴシック" charset="-128"/>
              </a:rPr>
              <a:t>Everything else, the cheese in the sandwich, is Middle Africa</a:t>
            </a:r>
            <a:endParaRPr lang="en-GB" sz="1200" kern="1200" dirty="0" smtClean="0">
              <a:solidFill>
                <a:schemeClr val="tx1"/>
              </a:solidFill>
              <a:latin typeface="Dax"/>
              <a:ea typeface="ＭＳ Ｐゴシック" charset="-128"/>
              <a:cs typeface="ＭＳ Ｐゴシック" charset="-128"/>
            </a:endParaRPr>
          </a:p>
          <a:p>
            <a:r>
              <a:rPr lang="en-US" sz="1200" kern="1200" dirty="0" smtClean="0">
                <a:solidFill>
                  <a:schemeClr val="tx1"/>
                </a:solidFill>
                <a:latin typeface="Dax"/>
                <a:ea typeface="ＭＳ Ｐゴシック" charset="-128"/>
                <a:cs typeface="ＭＳ Ｐゴシック" charset="-128"/>
              </a:rPr>
              <a:t>This is where the opportunity of Africa lies – in the world’s fastest growing and developing economies, and its most unbanked and </a:t>
            </a:r>
            <a:r>
              <a:rPr lang="en-US" sz="1200" kern="1200" dirty="0" err="1" smtClean="0">
                <a:solidFill>
                  <a:schemeClr val="tx1"/>
                </a:solidFill>
                <a:latin typeface="Dax"/>
                <a:ea typeface="ＭＳ Ｐゴシック" charset="-128"/>
                <a:cs typeface="ＭＳ Ｐゴシック" charset="-128"/>
              </a:rPr>
              <a:t>unserved</a:t>
            </a:r>
            <a:r>
              <a:rPr lang="en-US" sz="1200" kern="1200" dirty="0" smtClean="0">
                <a:solidFill>
                  <a:schemeClr val="tx1"/>
                </a:solidFill>
                <a:latin typeface="Dax"/>
                <a:ea typeface="ＭＳ Ｐゴシック" charset="-128"/>
                <a:cs typeface="ＭＳ Ｐゴシック" charset="-128"/>
              </a:rPr>
              <a:t> clients </a:t>
            </a:r>
            <a:endParaRPr lang="en-GB" sz="1200" kern="1200" dirty="0" smtClean="0">
              <a:solidFill>
                <a:schemeClr val="tx1"/>
              </a:solidFill>
              <a:latin typeface="Dax"/>
              <a:ea typeface="ＭＳ Ｐゴシック" charset="-128"/>
              <a:cs typeface="ＭＳ Ｐゴシック" charset="-128"/>
            </a:endParaRPr>
          </a:p>
          <a:p>
            <a:r>
              <a:rPr lang="en-US" sz="1200" kern="1200" dirty="0" smtClean="0">
                <a:solidFill>
                  <a:schemeClr val="tx1"/>
                </a:solidFill>
                <a:latin typeface="Dax"/>
                <a:ea typeface="ＭＳ Ｐゴシック" charset="-128"/>
                <a:cs typeface="ＭＳ Ｐゴシック" charset="-128"/>
              </a:rPr>
              <a:t>Ecobank is divided into five operating clusters –</a:t>
            </a:r>
            <a:endParaRPr lang="en-GB" sz="1200" kern="1200" dirty="0" smtClean="0">
              <a:solidFill>
                <a:schemeClr val="tx1"/>
              </a:solidFill>
              <a:latin typeface="Dax"/>
              <a:ea typeface="ＭＳ Ｐゴシック" charset="-128"/>
              <a:cs typeface="ＭＳ Ｐゴシック" charset="-128"/>
            </a:endParaRPr>
          </a:p>
          <a:p>
            <a:r>
              <a:rPr lang="en-US" sz="1200" kern="1200" dirty="0" smtClean="0">
                <a:solidFill>
                  <a:schemeClr val="tx1"/>
                </a:solidFill>
                <a:latin typeface="Dax"/>
                <a:ea typeface="ＭＳ Ｐゴシック" charset="-128"/>
                <a:cs typeface="ＭＳ Ｐゴシック" charset="-128"/>
              </a:rPr>
              <a:t> Anglophone and Francophone West Africa, Central Africa, SADC</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Dax"/>
                <a:ea typeface="ＭＳ Ｐゴシック" charset="-128"/>
                <a:cs typeface="ＭＳ Ｐゴシック" charset="-128"/>
              </a:rPr>
              <a:t>In essence, Ecobank was created to further regional integration, which means intra-regional trade</a:t>
            </a:r>
          </a:p>
          <a:p>
            <a:endParaRPr lang="en-GB" sz="1200" kern="1200" dirty="0" smtClean="0">
              <a:solidFill>
                <a:schemeClr val="tx1"/>
              </a:solidFill>
              <a:latin typeface="Dax"/>
              <a:ea typeface="ＭＳ Ｐゴシック" charset="-128"/>
              <a:cs typeface="ＭＳ Ｐゴシック" charset="-128"/>
            </a:endParaRPr>
          </a:p>
          <a:p>
            <a:r>
              <a:rPr lang="en-US" baseline="0" dirty="0" smtClean="0"/>
              <a:t>To succeed in this region you need local knowledge, and a presence on the ground</a:t>
            </a:r>
          </a:p>
          <a:p>
            <a:r>
              <a:rPr lang="en-US" baseline="0" dirty="0" smtClean="0"/>
              <a:t>Ecobank is in Middle Africa to stay, and if you need a local partner, chances are we already bank them, and know them well</a:t>
            </a:r>
          </a:p>
          <a:p>
            <a:r>
              <a:rPr lang="en-US" baseline="0" dirty="0" smtClean="0"/>
              <a:t>I heard the research team of 9 analysts based across the region</a:t>
            </a:r>
          </a:p>
          <a:p>
            <a:r>
              <a:rPr lang="en-US" baseline="0" dirty="0" smtClean="0"/>
              <a:t>If you would like to receive our reports, please give me your business card at the end: there’s no charge</a:t>
            </a:r>
          </a:p>
          <a:p>
            <a:r>
              <a:rPr lang="en-US" baseline="0" dirty="0" smtClean="0"/>
              <a:t>And if you are interested in expanding your operations in Africa – or just dipping your toe in the market – come and see me afterwards</a:t>
            </a:r>
          </a:p>
        </p:txBody>
      </p:sp>
      <p:sp>
        <p:nvSpPr>
          <p:cNvPr id="4" name="Slide Number Placeholder 3"/>
          <p:cNvSpPr>
            <a:spLocks noGrp="1"/>
          </p:cNvSpPr>
          <p:nvPr>
            <p:ph type="sldNum" sz="quarter" idx="10"/>
          </p:nvPr>
        </p:nvSpPr>
        <p:spPr/>
        <p:txBody>
          <a:bodyPr/>
          <a:lstStyle/>
          <a:p>
            <a:fld id="{E7FA9305-991F-44A4-A897-350ECF58DEF9}"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baseline="0" dirty="0" smtClean="0">
                <a:solidFill>
                  <a:schemeClr val="tx1"/>
                </a:solidFill>
                <a:latin typeface="Dax"/>
                <a:ea typeface="ＭＳ Ｐゴシック" charset="-128"/>
                <a:cs typeface="ＭＳ Ｐゴシック" charset="-128"/>
              </a:rPr>
              <a:t>Thank you</a:t>
            </a:r>
          </a:p>
          <a:p>
            <a:endParaRPr lang="en-GB" dirty="0"/>
          </a:p>
        </p:txBody>
      </p:sp>
      <p:sp>
        <p:nvSpPr>
          <p:cNvPr id="4" name="Slide Number Placeholder 3"/>
          <p:cNvSpPr>
            <a:spLocks noGrp="1"/>
          </p:cNvSpPr>
          <p:nvPr>
            <p:ph type="sldNum" sz="quarter" idx="10"/>
          </p:nvPr>
        </p:nvSpPr>
        <p:spPr/>
        <p:txBody>
          <a:bodyPr/>
          <a:lstStyle/>
          <a:p>
            <a:fld id="{5D048559-A8F9-4379-B6E6-8B1FE59E55BF}"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85000" lnSpcReduction="10000"/>
          </a:bodyPr>
          <a:lstStyle/>
          <a:p>
            <a:pPr marL="374639" lvl="1" indent="-285750" algn="just" defTabSz="622223" eaLnBrk="0" hangingPunct="0">
              <a:spcBef>
                <a:spcPct val="50000"/>
              </a:spcBef>
              <a:buClr>
                <a:srgbClr val="6699FF"/>
              </a:buClr>
              <a:buFont typeface="Arial" panose="020B0604020202020204" pitchFamily="34" charset="0"/>
              <a:buNone/>
            </a:pPr>
            <a:r>
              <a:rPr lang="fr-FR" sz="1200" b="0" i="0" kern="1200" baseline="0" dirty="0" err="1" smtClean="0">
                <a:solidFill>
                  <a:schemeClr val="tx1"/>
                </a:solidFill>
                <a:effectLst/>
                <a:latin typeface="Arial" panose="020B0604020202020204" pitchFamily="34" charset="0"/>
                <a:ea typeface="+mn-ea"/>
                <a:cs typeface="Arial" panose="020B0604020202020204" pitchFamily="34" charset="0"/>
              </a:rPr>
              <a:t>Add</a:t>
            </a:r>
            <a:r>
              <a:rPr lang="fr-FR" sz="1200" b="0" i="0" kern="1200" baseline="0" dirty="0" smtClean="0">
                <a:solidFill>
                  <a:schemeClr val="tx1"/>
                </a:solidFill>
                <a:effectLst/>
                <a:latin typeface="Arial" panose="020B0604020202020204" pitchFamily="34" charset="0"/>
                <a:ea typeface="+mn-ea"/>
                <a:cs typeface="Arial" panose="020B0604020202020204" pitchFamily="34" charset="0"/>
              </a:rPr>
              <a:t> in</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The first is the language barrier – which is bigger than you might think</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b="0" i="0" kern="1200" baseline="0" dirty="0" smtClean="0">
              <a:solidFill>
                <a:schemeClr val="tx1"/>
              </a:solidFill>
              <a:latin typeface="Dax"/>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There are dozens of languages spoken across West Africa, most them belonging to the Yoruba and Bantu language families</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West Africans get round this by using former colonial languages, and English has become the undisputed language for international business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b="0" i="0" kern="1200" baseline="0" dirty="0" smtClean="0">
              <a:solidFill>
                <a:schemeClr val="tx1"/>
              </a:solidFill>
              <a:latin typeface="Dax"/>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The problem is that this division between language zones – French in blue, English in pink – has created business silos, isolated from neighbouring markets</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It’s common to find experts on Ghana’s cocoa sector, who know nothing about Cote </a:t>
            </a:r>
            <a:r>
              <a:rPr lang="en-GB" sz="1200" b="0" i="0" kern="1200" baseline="0" dirty="0" err="1" smtClean="0">
                <a:solidFill>
                  <a:schemeClr val="tx1"/>
                </a:solidFill>
                <a:latin typeface="Dax"/>
                <a:ea typeface="ＭＳ Ｐゴシック" charset="-128"/>
                <a:cs typeface="ＭＳ Ｐゴシック" charset="-128"/>
              </a:rPr>
              <a:t>d’ivoire</a:t>
            </a:r>
            <a:r>
              <a:rPr lang="en-GB" sz="1200" b="0" i="0" kern="1200" baseline="0" dirty="0" smtClean="0">
                <a:solidFill>
                  <a:schemeClr val="tx1"/>
                </a:solidFill>
                <a:latin typeface="Dax"/>
                <a:ea typeface="ＭＳ Ｐゴシック" charset="-128"/>
                <a:cs typeface="ＭＳ Ｐゴシック" charset="-128"/>
              </a:rPr>
              <a:t> – or vice versa</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Despite the fact that the two  countries’ cocoa zones border with each other – and there is plenty of informal trade between them</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Countries like Cameroon have the added complication of being both Anglophone and Francophone – if you’ve ever tried speaking French with a Cameroonian Anglophone, you’ll know what I mean</a:t>
            </a:r>
          </a:p>
          <a:p>
            <a:pPr marL="177800" indent="-177800"/>
            <a:endParaRPr lang="en-US" sz="1200" baseline="0" dirty="0" smtClean="0">
              <a:solidFill>
                <a:srgbClr val="7F7F7F"/>
              </a:solidFill>
            </a:endParaRPr>
          </a:p>
          <a:p>
            <a:pPr marL="177800" indent="-177800"/>
            <a:r>
              <a:rPr lang="en-US" sz="1200" baseline="0" dirty="0" smtClean="0">
                <a:solidFill>
                  <a:srgbClr val="7F7F7F"/>
                </a:solidFill>
              </a:rPr>
              <a:t>But it’s not just outsiders who struggle – Anglophone Africans struggle in Francophone markets, and vice versa</a:t>
            </a:r>
          </a:p>
          <a:p>
            <a:pPr marL="177800" indent="-177800"/>
            <a:r>
              <a:rPr lang="en-US" sz="1200" dirty="0" smtClean="0">
                <a:solidFill>
                  <a:srgbClr val="7F7F7F"/>
                </a:solidFill>
              </a:rPr>
              <a:t>Few Anglophones speak French (esp. Nigerians and Ghanaians), and although most </a:t>
            </a:r>
            <a:r>
              <a:rPr lang="en-US" sz="1200" dirty="0" err="1" smtClean="0">
                <a:solidFill>
                  <a:srgbClr val="7F7F7F"/>
                </a:solidFill>
              </a:rPr>
              <a:t>Francophones</a:t>
            </a:r>
            <a:r>
              <a:rPr lang="en-US" sz="1200" dirty="0" smtClean="0">
                <a:solidFill>
                  <a:srgbClr val="7F7F7F"/>
                </a:solidFill>
              </a:rPr>
              <a:t> speak some English, it is often rudimentary.</a:t>
            </a:r>
          </a:p>
          <a:p>
            <a:pPr marL="177800" marR="0" indent="-177800" algn="l" defTabSz="457200" rtl="0" eaLnBrk="0" fontAlgn="base" latinLnBrk="0" hangingPunct="0">
              <a:lnSpc>
                <a:spcPct val="100000"/>
              </a:lnSpc>
              <a:spcBef>
                <a:spcPct val="30000"/>
              </a:spcBef>
              <a:spcAft>
                <a:spcPct val="0"/>
              </a:spcAft>
              <a:buClrTx/>
              <a:buSzTx/>
              <a:buFontTx/>
              <a:buNone/>
              <a:tabLst/>
              <a:defRPr/>
            </a:pPr>
            <a:r>
              <a:rPr lang="en-US" sz="1200" baseline="0" dirty="0" smtClean="0">
                <a:solidFill>
                  <a:srgbClr val="7F7F7F"/>
                </a:solidFill>
              </a:rPr>
              <a:t>It is very common for Ghanaians never to have travelled to CDI, or Nigerians to Niger</a:t>
            </a:r>
            <a:endParaRPr lang="en-US" sz="1200" dirty="0" smtClean="0">
              <a:solidFill>
                <a:srgbClr val="7F7F7F"/>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b="0" i="0" kern="1200" baseline="0" dirty="0" smtClean="0">
              <a:solidFill>
                <a:schemeClr val="tx1"/>
              </a:solidFill>
              <a:latin typeface="Dax"/>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Moreover, this language barrier between the CFA Franc Zone and WAMZ serves as a proxy for a whole host of other barriers to doing business</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Different currencies &amp; central banks – in the Franc Zone, one currency pegged to the Euro, in WAMZ multiple currencies and monetary policies</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Different legal systems – in WAMZ systems based on English law, in the CFA Franc Zone, OHADA, drawn from the Code Napoleon</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And then the crux to doing business anywhere: profoundly different ways of thinking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b="0" i="0" kern="1200" baseline="0" dirty="0" smtClean="0">
              <a:solidFill>
                <a:schemeClr val="tx1"/>
              </a:solidFill>
              <a:latin typeface="Dax"/>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As an Englishman I am baffled by the way the </a:t>
            </a:r>
            <a:r>
              <a:rPr lang="en-GB" sz="1200" b="0" i="0" kern="1200" baseline="0" dirty="0" err="1" smtClean="0">
                <a:solidFill>
                  <a:schemeClr val="tx1"/>
                </a:solidFill>
                <a:latin typeface="Dax"/>
                <a:ea typeface="ＭＳ Ｐゴシック" charset="-128"/>
                <a:cs typeface="ＭＳ Ｐゴシック" charset="-128"/>
              </a:rPr>
              <a:t>Francophones</a:t>
            </a:r>
            <a:r>
              <a:rPr lang="en-GB" sz="1200" b="0" i="0" kern="1200" baseline="0" dirty="0" smtClean="0">
                <a:solidFill>
                  <a:schemeClr val="tx1"/>
                </a:solidFill>
                <a:latin typeface="Dax"/>
                <a:ea typeface="ＭＳ Ｐゴシック" charset="-128"/>
                <a:cs typeface="ＭＳ Ｐゴシック" charset="-128"/>
              </a:rPr>
              <a:t> make everything so complicated, hyper rational and bureaucratic</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From their side, I’m sure they are frustrated by our seemingly random approach to strategy – we prefer to run a host of pilots rather a single, centralised project – our disdain for regulation and subservience to market forces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sz="1200" b="0" i="0" kern="1200" baseline="0" dirty="0" smtClean="0">
              <a:solidFill>
                <a:schemeClr val="tx1"/>
              </a:solidFill>
              <a:latin typeface="Dax"/>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All of these have factors have resulted in two separate economies in West Africa – which makes no sense</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b="0" i="0" kern="1200" baseline="0" dirty="0" smtClean="0">
                <a:solidFill>
                  <a:schemeClr val="tx1"/>
                </a:solidFill>
                <a:latin typeface="Dax"/>
                <a:ea typeface="ＭＳ Ｐゴシック" charset="-128"/>
                <a:cs typeface="ＭＳ Ｐゴシック" charset="-128"/>
              </a:rPr>
              <a:t>But it does mean that if </a:t>
            </a:r>
            <a:r>
              <a:rPr lang="en-US" sz="1200" baseline="0" dirty="0" smtClean="0">
                <a:solidFill>
                  <a:srgbClr val="7F7F7F"/>
                </a:solidFill>
              </a:rPr>
              <a:t>you speak both English and French, you are in a unique position to act as a bridge between the two – which opens a whole array of business opportunities</a:t>
            </a:r>
          </a:p>
          <a:p>
            <a:pPr marL="374639" lvl="1" indent="-285750" algn="just" defTabSz="622223" eaLnBrk="0" hangingPunct="0">
              <a:spcBef>
                <a:spcPct val="50000"/>
              </a:spcBef>
              <a:buClr>
                <a:srgbClr val="6699FF"/>
              </a:buClr>
              <a:buFont typeface="Arial" panose="020B0604020202020204" pitchFamily="34" charset="0"/>
              <a:buNone/>
            </a:pPr>
            <a:endParaRPr lang="fr-FR" sz="1200" b="0" i="0"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5D048559-A8F9-4379-B6E6-8B1FE59E55B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Dax"/>
                <a:ea typeface="ＭＳ Ｐゴシック" charset="-128"/>
                <a:cs typeface="ＭＳ Ｐゴシック" charset="-128"/>
              </a:rPr>
              <a:t>First – a quick tally of West Africa’s natural resources</a:t>
            </a:r>
          </a:p>
          <a:p>
            <a:r>
              <a:rPr lang="en-GB" sz="1200" kern="1200" dirty="0" smtClean="0">
                <a:solidFill>
                  <a:schemeClr val="tx1"/>
                </a:solidFill>
                <a:latin typeface="Dax"/>
                <a:ea typeface="ＭＳ Ｐゴシック" charset="-128"/>
                <a:cs typeface="ＭＳ Ｐゴシック" charset="-128"/>
              </a:rPr>
              <a:t>If you look at this map by McKinsey – the dark brown countries are those with at least one resource holding company in the world’s Top 10, and the two orange countries – at least two</a:t>
            </a:r>
          </a:p>
          <a:p>
            <a:r>
              <a:rPr lang="en-GB" sz="1200" kern="1200" dirty="0" smtClean="0">
                <a:solidFill>
                  <a:schemeClr val="tx1"/>
                </a:solidFill>
                <a:latin typeface="Dax"/>
                <a:ea typeface="ＭＳ Ｐゴシック" charset="-128"/>
                <a:cs typeface="ＭＳ Ｐゴシック" charset="-128"/>
              </a:rPr>
              <a:t>South Africa dominates commodity reserves, from platinum</a:t>
            </a:r>
            <a:r>
              <a:rPr lang="en-GB" sz="1200" kern="1200" baseline="0" dirty="0" smtClean="0">
                <a:solidFill>
                  <a:schemeClr val="tx1"/>
                </a:solidFill>
                <a:latin typeface="Dax"/>
                <a:ea typeface="ＭＳ Ｐゴシック" charset="-128"/>
                <a:cs typeface="ＭＳ Ｐゴシック" charset="-128"/>
              </a:rPr>
              <a:t> group metals to diamonds and coal</a:t>
            </a:r>
          </a:p>
          <a:p>
            <a:r>
              <a:rPr lang="en-GB" sz="1200" kern="1200" baseline="0" dirty="0" smtClean="0">
                <a:solidFill>
                  <a:schemeClr val="tx1"/>
                </a:solidFill>
                <a:latin typeface="Dax"/>
                <a:ea typeface="ＭＳ Ｐゴシック" charset="-128"/>
                <a:cs typeface="ＭＳ Ｐゴシック" charset="-128"/>
              </a:rPr>
              <a:t>But West Africa is a mining hub in its own right</a:t>
            </a:r>
          </a:p>
          <a:p>
            <a:r>
              <a:rPr lang="en-GB" sz="1200" kern="1200" baseline="0" dirty="0" smtClean="0">
                <a:solidFill>
                  <a:schemeClr val="tx1"/>
                </a:solidFill>
                <a:latin typeface="Dax"/>
                <a:ea typeface="ＭＳ Ｐゴシック" charset="-128"/>
                <a:cs typeface="ＭＳ Ｐゴシック" charset="-128"/>
              </a:rPr>
              <a:t>There are huge deposits of </a:t>
            </a:r>
            <a:r>
              <a:rPr lang="en-GB" sz="1200" kern="1200" dirty="0" smtClean="0">
                <a:solidFill>
                  <a:schemeClr val="tx1"/>
                </a:solidFill>
                <a:latin typeface="Dax"/>
                <a:ea typeface="ＭＳ Ｐゴシック" charset="-128"/>
                <a:cs typeface="ＭＳ Ｐゴシック" charset="-128"/>
              </a:rPr>
              <a:t>gold in Ghana, Mali and Burkina Faso,</a:t>
            </a:r>
            <a:r>
              <a:rPr lang="en-GB" sz="1200" kern="1200" baseline="0" dirty="0" smtClean="0">
                <a:solidFill>
                  <a:schemeClr val="tx1"/>
                </a:solidFill>
                <a:latin typeface="Dax"/>
                <a:ea typeface="ＭＳ Ｐゴシック" charset="-128"/>
                <a:cs typeface="ＭＳ Ｐゴシック" charset="-128"/>
              </a:rPr>
              <a:t> and bauxite reserves across the region</a:t>
            </a:r>
            <a:endParaRPr lang="en-GB" sz="1200" kern="1200" dirty="0" smtClean="0">
              <a:solidFill>
                <a:schemeClr val="tx1"/>
              </a:solidFill>
              <a:latin typeface="Dax"/>
              <a:ea typeface="ＭＳ Ｐゴシック" charset="-128"/>
              <a:cs typeface="ＭＳ Ｐゴシック" charset="-128"/>
            </a:endParaRPr>
          </a:p>
          <a:p>
            <a:r>
              <a:rPr lang="en-GB" sz="1200" kern="1200" dirty="0" smtClean="0">
                <a:solidFill>
                  <a:schemeClr val="tx1"/>
                </a:solidFill>
                <a:latin typeface="Dax"/>
                <a:ea typeface="ＭＳ Ｐゴシック" charset="-128"/>
                <a:cs typeface="ＭＳ Ｐゴシック" charset="-128"/>
              </a:rPr>
              <a:t>The potential for iron ore is only starting to be exploited – the Mount </a:t>
            </a:r>
            <a:r>
              <a:rPr lang="en-GB" sz="1200" kern="1200" dirty="0" err="1" smtClean="0">
                <a:solidFill>
                  <a:schemeClr val="tx1"/>
                </a:solidFill>
                <a:latin typeface="Dax"/>
                <a:ea typeface="ＭＳ Ｐゴシック" charset="-128"/>
                <a:cs typeface="ＭＳ Ｐゴシック" charset="-128"/>
              </a:rPr>
              <a:t>Nimba</a:t>
            </a:r>
            <a:r>
              <a:rPr lang="en-GB" sz="1200" kern="1200" dirty="0" smtClean="0">
                <a:solidFill>
                  <a:schemeClr val="tx1"/>
                </a:solidFill>
                <a:latin typeface="Dax"/>
                <a:ea typeface="ＭＳ Ｐゴシック" charset="-128"/>
                <a:cs typeface="ＭＳ Ｐゴシック" charset="-128"/>
              </a:rPr>
              <a:t> range, which straddles several West Africa countries, is made almost entirely of pure iron ore, the highest quality in the world</a:t>
            </a:r>
          </a:p>
          <a:p>
            <a:r>
              <a:rPr lang="en-GB" sz="1200" kern="1200" dirty="0" smtClean="0">
                <a:solidFill>
                  <a:schemeClr val="tx1"/>
                </a:solidFill>
                <a:latin typeface="Dax"/>
                <a:ea typeface="ＭＳ Ｐゴシック" charset="-128"/>
                <a:cs typeface="ＭＳ Ｐゴシック" charset="-128"/>
              </a:rPr>
              <a:t>Uranium is mined in Niger for exclusive use</a:t>
            </a:r>
            <a:r>
              <a:rPr lang="en-GB" sz="1200" kern="1200" baseline="0" dirty="0" smtClean="0">
                <a:solidFill>
                  <a:schemeClr val="tx1"/>
                </a:solidFill>
                <a:latin typeface="Dax"/>
                <a:ea typeface="ＭＳ Ｐゴシック" charset="-128"/>
                <a:cs typeface="ＭＳ Ｐゴシック" charset="-128"/>
              </a:rPr>
              <a:t> in </a:t>
            </a:r>
            <a:r>
              <a:rPr lang="en-GB" sz="1200" kern="1200" dirty="0" smtClean="0">
                <a:solidFill>
                  <a:schemeClr val="tx1"/>
                </a:solidFill>
                <a:latin typeface="Dax"/>
                <a:ea typeface="ＭＳ Ｐゴシック" charset="-128"/>
                <a:cs typeface="ＭＳ Ｐゴシック" charset="-128"/>
              </a:rPr>
              <a:t>France’s nuclear reactors</a:t>
            </a:r>
          </a:p>
          <a:p>
            <a:r>
              <a:rPr lang="en-GB" sz="1200" kern="1200" dirty="0" smtClean="0">
                <a:solidFill>
                  <a:schemeClr val="tx1"/>
                </a:solidFill>
                <a:latin typeface="Dax"/>
                <a:ea typeface="ＭＳ Ｐゴシック" charset="-128"/>
                <a:cs typeface="ＭＳ Ｐゴシック" charset="-128"/>
              </a:rPr>
              <a:t>And West Africa sits on at least 10% of the world’s hydrocarbons</a:t>
            </a:r>
          </a:p>
          <a:p>
            <a:r>
              <a:rPr lang="en-GB" sz="1200" kern="1200" dirty="0" smtClean="0">
                <a:solidFill>
                  <a:schemeClr val="tx1"/>
                </a:solidFill>
                <a:latin typeface="Dax"/>
                <a:ea typeface="ＭＳ Ｐゴシック" charset="-128"/>
                <a:cs typeface="ＭＳ Ｐゴシック" charset="-128"/>
              </a:rPr>
              <a:t>These are focused on Nigeria and Angola, with 3.7mn bpd of production between them in 2013</a:t>
            </a:r>
          </a:p>
          <a:p>
            <a:r>
              <a:rPr lang="en-GB" sz="1200" kern="1200" dirty="0" smtClean="0">
                <a:solidFill>
                  <a:schemeClr val="tx1"/>
                </a:solidFill>
                <a:latin typeface="Dax"/>
                <a:ea typeface="ＭＳ Ｐゴシック" charset="-128"/>
                <a:cs typeface="ＭＳ Ｐゴシック" charset="-128"/>
              </a:rPr>
              <a:t>New producers are emerging, such as Ghana, and there is huge potential to develop West Africa’s pre-salt offshore </a:t>
            </a:r>
          </a:p>
          <a:p>
            <a:r>
              <a:rPr lang="en-GB" sz="1200" kern="1200" dirty="0" smtClean="0">
                <a:solidFill>
                  <a:schemeClr val="tx1"/>
                </a:solidFill>
                <a:latin typeface="Dax"/>
                <a:ea typeface="ＭＳ Ｐゴシック" charset="-128"/>
                <a:cs typeface="ＭＳ Ｐゴシック" charset="-128"/>
              </a:rPr>
              <a:t>On top of this, West Africa is a major producer of soft commodities</a:t>
            </a:r>
          </a:p>
          <a:p>
            <a:r>
              <a:rPr lang="en-GB" sz="1200" kern="1200" dirty="0" smtClean="0">
                <a:solidFill>
                  <a:schemeClr val="tx1"/>
                </a:solidFill>
                <a:latin typeface="Dax"/>
                <a:ea typeface="ＭＳ Ｐゴシック" charset="-128"/>
                <a:cs typeface="ＭＳ Ｐゴシック" charset="-128"/>
              </a:rPr>
              <a:t>Cash crops like cocoa, coffee and cashews, and food crops like maize and palm oil</a:t>
            </a:r>
          </a:p>
          <a:p>
            <a:endParaRPr lang="en-GB" baseline="0" dirty="0" smtClean="0"/>
          </a:p>
          <a:p>
            <a:r>
              <a:rPr lang="en-GB" baseline="0" dirty="0" smtClean="0"/>
              <a:t>All of these make West Africa a very attractive proposition for investors</a:t>
            </a:r>
          </a:p>
          <a:p>
            <a:r>
              <a:rPr lang="en-GB" baseline="0" dirty="0" smtClean="0"/>
              <a:t>And yet we find, time and again, that Anglophone investors from the UK, North America &amp; Australia focus on countries like Ghana and Nigeria, while Francophone investors focus exclusively on the CFA Franc Zone</a:t>
            </a:r>
          </a:p>
          <a:p>
            <a:r>
              <a:rPr lang="en-GB" baseline="0" dirty="0" smtClean="0"/>
              <a:t>In my view, there are two key reasons for this</a:t>
            </a:r>
          </a:p>
        </p:txBody>
      </p:sp>
      <p:sp>
        <p:nvSpPr>
          <p:cNvPr id="4" name="Slide Number Placeholder 3"/>
          <p:cNvSpPr>
            <a:spLocks noGrp="1"/>
          </p:cNvSpPr>
          <p:nvPr>
            <p:ph type="sldNum" sz="quarter" idx="10"/>
          </p:nvPr>
        </p:nvSpPr>
        <p:spPr/>
        <p:txBody>
          <a:bodyPr/>
          <a:lstStyle/>
          <a:p>
            <a:fld id="{5D048559-A8F9-4379-B6E6-8B1FE59E55B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noAutofit/>
          </a:bodyPr>
          <a:lstStyle/>
          <a:p>
            <a:pPr fontAlgn="base"/>
            <a:r>
              <a:rPr lang="en-US" sz="1100" u="none" kern="1200" baseline="0" noProof="0" dirty="0" smtClean="0">
                <a:solidFill>
                  <a:schemeClr val="tx1"/>
                </a:solidFill>
                <a:latin typeface="Arial" panose="020B0604020202020204" pitchFamily="34" charset="0"/>
                <a:cs typeface="Arial" panose="020B0604020202020204" pitchFamily="34" charset="0"/>
              </a:rPr>
              <a:t>Update chart with 2018 forecast</a:t>
            </a:r>
          </a:p>
        </p:txBody>
      </p:sp>
      <p:sp>
        <p:nvSpPr>
          <p:cNvPr id="4" name="Slide Number Placeholder 3"/>
          <p:cNvSpPr>
            <a:spLocks noGrp="1"/>
          </p:cNvSpPr>
          <p:nvPr>
            <p:ph type="sldNum" sz="quarter" idx="5"/>
          </p:nvPr>
        </p:nvSpPr>
        <p:spPr/>
        <p:txBody>
          <a:bodyPr/>
          <a:lstStyle/>
          <a:p>
            <a:fld id="{F1A2A9BF-C005-4CC7-BDB2-EAC46426B3A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1100" baseline="0" dirty="0" smtClean="0">
                <a:latin typeface="Arial" panose="020B0604020202020204" pitchFamily="34" charset="0"/>
                <a:cs typeface="Arial" panose="020B0604020202020204" pitchFamily="34" charset="0"/>
              </a:rPr>
              <a:t>Although growth has slowed in key markets such as Ghana and Nigeria, we still expect robust growth rates in other large economies in SSA such as Ethiopia, DRC, Mozambique and Cote d’Ivoire. Growth will continue to be driven by strong infrastructure development backed by still robust government spending (albeit weaker than previous years) and activity in </a:t>
            </a:r>
            <a:r>
              <a:rPr lang="en-GB" sz="1100" baseline="0" smtClean="0">
                <a:latin typeface="Arial" panose="020B0604020202020204" pitchFamily="34" charset="0"/>
                <a:cs typeface="Arial" panose="020B0604020202020204" pitchFamily="34" charset="0"/>
              </a:rPr>
              <a:t>consumer goods and </a:t>
            </a:r>
            <a:r>
              <a:rPr lang="en-GB" sz="1100" baseline="0" dirty="0" smtClean="0">
                <a:latin typeface="Arial" panose="020B0604020202020204" pitchFamily="34" charset="0"/>
                <a:cs typeface="Arial" panose="020B0604020202020204" pitchFamily="34" charset="0"/>
              </a:rPr>
              <a:t>services sectors.</a:t>
            </a:r>
          </a:p>
        </p:txBody>
      </p:sp>
      <p:sp>
        <p:nvSpPr>
          <p:cNvPr id="4" name="Slide Number Placeholder 3"/>
          <p:cNvSpPr>
            <a:spLocks noGrp="1"/>
          </p:cNvSpPr>
          <p:nvPr>
            <p:ph type="sldNum" sz="quarter" idx="10"/>
          </p:nvPr>
        </p:nvSpPr>
        <p:spPr/>
        <p:txBody>
          <a:bodyPr/>
          <a:lstStyle/>
          <a:p>
            <a:fld id="{09E66D4A-A833-4254-B05B-438FBE1651AD}" type="slidenum">
              <a:rPr lang="en-US" smtClean="0"/>
              <a:pPr/>
              <a:t>5</a:t>
            </a:fld>
            <a:endParaRPr lang="en-US"/>
          </a:p>
        </p:txBody>
      </p:sp>
    </p:spTree>
    <p:extLst>
      <p:ext uri="{BB962C8B-B14F-4D97-AF65-F5344CB8AC3E}">
        <p14:creationId xmlns:p14="http://schemas.microsoft.com/office/powerpoint/2010/main" val="328587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aseline="0" dirty="0" smtClean="0"/>
              <a:t>One consequence of high growth rates and rising urbanisation has been the emergence of a new consumer class</a:t>
            </a:r>
          </a:p>
          <a:p>
            <a:endParaRPr lang="en-GB" sz="1200" baseline="0" dirty="0" smtClean="0"/>
          </a:p>
          <a:p>
            <a:r>
              <a:rPr lang="en-GB" sz="1200" baseline="0" dirty="0" smtClean="0"/>
              <a:t>These figures from McKinsey are striking</a:t>
            </a:r>
          </a:p>
          <a:p>
            <a:r>
              <a:rPr lang="en-GB" sz="1200" baseline="0" dirty="0" smtClean="0"/>
              <a:t>McKinsey projects that those earning between US$1,000 and US$5,000 per year, will surge from 39% of the population in 2005, to 55% in 2015</a:t>
            </a:r>
          </a:p>
          <a:p>
            <a:r>
              <a:rPr lang="en-GB" sz="1200" baseline="0" dirty="0" smtClean="0"/>
              <a:t>Moreover, those with incomes in the US$5,000-25,000 bracket will rise to 9% of the population</a:t>
            </a:r>
          </a:p>
          <a:p>
            <a:r>
              <a:rPr lang="en-GB" sz="1200" baseline="0" dirty="0" smtClean="0"/>
              <a:t>These households will, for the first time, have income that is truly disposable – rather than living day-to-day subsistence</a:t>
            </a:r>
          </a:p>
          <a:p>
            <a:endParaRPr lang="en-GB" sz="1200" baseline="0" dirty="0" smtClean="0"/>
          </a:p>
          <a:p>
            <a:r>
              <a:rPr lang="en-GB" sz="1200" baseline="0" dirty="0" smtClean="0"/>
              <a:t>The map on the right shows how already half of Africa’s countries are Middle Income – the level you need to reach to become an EM</a:t>
            </a:r>
          </a:p>
          <a:p>
            <a:r>
              <a:rPr lang="en-GB" sz="1200" baseline="0" dirty="0" smtClean="0"/>
              <a:t>And only the most landlocked will have failed to graduate to Middle Income status by 2025</a:t>
            </a:r>
          </a:p>
          <a:p>
            <a:endParaRPr lang="en-GB" sz="1200" baseline="0" dirty="0" smtClean="0"/>
          </a:p>
          <a:p>
            <a:r>
              <a:rPr lang="en-GB" sz="1200" kern="1200" dirty="0" smtClean="0">
                <a:solidFill>
                  <a:schemeClr val="tx1"/>
                </a:solidFill>
                <a:latin typeface="+mn-lt"/>
                <a:ea typeface="+mn-ea"/>
                <a:cs typeface="+mn-cs"/>
              </a:rPr>
              <a:t>But we should not get carried away</a:t>
            </a:r>
          </a:p>
          <a:p>
            <a:r>
              <a:rPr lang="en-GB" sz="1200" kern="1200" dirty="0" smtClean="0">
                <a:solidFill>
                  <a:schemeClr val="tx1"/>
                </a:solidFill>
                <a:latin typeface="+mn-lt"/>
                <a:ea typeface="+mn-ea"/>
                <a:cs typeface="+mn-cs"/>
              </a:rPr>
              <a:t>When the WB and the press talk about the emergence of an African Middle Class, they are not MC by Western standards</a:t>
            </a:r>
          </a:p>
          <a:p>
            <a:r>
              <a:rPr lang="en-GB" sz="1200" kern="1200" dirty="0" smtClean="0">
                <a:solidFill>
                  <a:schemeClr val="tx1"/>
                </a:solidFill>
                <a:latin typeface="+mn-lt"/>
                <a:ea typeface="+mn-ea"/>
                <a:cs typeface="+mn-cs"/>
              </a:rPr>
              <a:t>And by that I mean the amount of disposable income can be tiny – McKinsey describes those earning US$1,000-5,000 as ‘Basic needs’, not middle class</a:t>
            </a:r>
          </a:p>
          <a:p>
            <a:r>
              <a:rPr lang="en-GB" sz="1200" kern="1200" dirty="0" smtClean="0">
                <a:solidFill>
                  <a:schemeClr val="tx1"/>
                </a:solidFill>
                <a:latin typeface="+mn-lt"/>
                <a:ea typeface="+mn-ea"/>
                <a:cs typeface="+mn-cs"/>
              </a:rPr>
              <a:t>Moreover, the number of middle class households appears to have been overestimated – wildly</a:t>
            </a:r>
          </a:p>
          <a:p>
            <a:r>
              <a:rPr lang="en-GB" sz="1200" kern="1200" dirty="0" smtClean="0">
                <a:solidFill>
                  <a:schemeClr val="tx1"/>
                </a:solidFill>
                <a:latin typeface="+mn-lt"/>
                <a:ea typeface="+mn-ea"/>
                <a:cs typeface="+mn-cs"/>
              </a:rPr>
              <a:t>Two years ago the </a:t>
            </a:r>
            <a:r>
              <a:rPr lang="en-GB" sz="1200" kern="1200" dirty="0" err="1" smtClean="0">
                <a:solidFill>
                  <a:schemeClr val="tx1"/>
                </a:solidFill>
                <a:latin typeface="+mn-lt"/>
                <a:ea typeface="+mn-ea"/>
                <a:cs typeface="+mn-cs"/>
              </a:rPr>
              <a:t>AfDB</a:t>
            </a:r>
            <a:r>
              <a:rPr lang="en-GB" sz="1200" kern="1200" dirty="0" smtClean="0">
                <a:solidFill>
                  <a:schemeClr val="tx1"/>
                </a:solidFill>
                <a:latin typeface="+mn-lt"/>
                <a:ea typeface="+mn-ea"/>
                <a:cs typeface="+mn-cs"/>
              </a:rPr>
              <a:t> estimated there were 350mn middle class African households</a:t>
            </a:r>
          </a:p>
          <a:p>
            <a:r>
              <a:rPr lang="en-GB" sz="1200" kern="1200" dirty="0" smtClean="0">
                <a:solidFill>
                  <a:schemeClr val="tx1"/>
                </a:solidFill>
                <a:latin typeface="+mn-lt"/>
                <a:ea typeface="+mn-ea"/>
                <a:cs typeface="+mn-cs"/>
              </a:rPr>
              <a:t>A recent report by Standard Bank puts the figure at 15mn households, less than 5% of the original estimate </a:t>
            </a:r>
          </a:p>
          <a:p>
            <a:r>
              <a:rPr lang="en-GB" sz="1200" kern="1200" dirty="0" smtClean="0">
                <a:solidFill>
                  <a:schemeClr val="tx1"/>
                </a:solidFill>
                <a:latin typeface="+mn-lt"/>
                <a:ea typeface="+mn-ea"/>
                <a:cs typeface="+mn-cs"/>
              </a:rPr>
              <a:t>And for many households, their emergence into this category is precarious</a:t>
            </a:r>
          </a:p>
          <a:p>
            <a:r>
              <a:rPr lang="en-GB" sz="1200" kern="1200" dirty="0" smtClean="0">
                <a:solidFill>
                  <a:schemeClr val="tx1"/>
                </a:solidFill>
                <a:latin typeface="+mn-lt"/>
                <a:ea typeface="+mn-ea"/>
                <a:cs typeface="+mn-cs"/>
              </a:rPr>
              <a:t>Many are earning just above US$2.50/day; it only takes a bad crop, a lost job, a fire or a robbery to plunge them back into poverty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But there is nonetheless a profound change going on, one which is forcing multinationals to reassess the market for their goods and services across SSA </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D048559-A8F9-4379-B6E6-8B1FE59E55B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Dax"/>
                <a:ea typeface="ＭＳ Ｐゴシック" charset="-128"/>
                <a:cs typeface="ＭＳ Ｐゴシック" charset="-128"/>
              </a:rPr>
              <a:t>Add this first:</a:t>
            </a:r>
          </a:p>
          <a:p>
            <a:pPr marL="285750" indent="-285750">
              <a:buFont typeface="Arial" panose="020B0604020202020204" pitchFamily="34" charset="0"/>
              <a:buChar char="•"/>
            </a:pPr>
            <a:r>
              <a:rPr lang="en-GB" sz="1400" dirty="0" smtClean="0">
                <a:solidFill>
                  <a:srgbClr val="003E56"/>
                </a:solidFill>
              </a:rPr>
              <a:t>Oil &amp; gas infrastructure on ground is likely to be inadequate for expected increase in production:</a:t>
            </a:r>
          </a:p>
          <a:p>
            <a:pPr marL="742950" lvl="1" indent="-285750">
              <a:buFont typeface="Arial" panose="020B0604020202020204" pitchFamily="34" charset="0"/>
              <a:buChar char="•"/>
            </a:pPr>
            <a:r>
              <a:rPr lang="en-GB" sz="1400" dirty="0" smtClean="0">
                <a:solidFill>
                  <a:srgbClr val="003E56"/>
                </a:solidFill>
              </a:rPr>
              <a:t>Over 25,000 kilometres of oil, gas and petroleum product pipelines</a:t>
            </a:r>
          </a:p>
          <a:p>
            <a:pPr marL="742950" lvl="1" indent="-285750">
              <a:buFont typeface="Arial" panose="020B0604020202020204" pitchFamily="34" charset="0"/>
              <a:buChar char="•"/>
            </a:pPr>
            <a:r>
              <a:rPr lang="en-GB" sz="1400" dirty="0" smtClean="0">
                <a:solidFill>
                  <a:srgbClr val="003E56"/>
                </a:solidFill>
              </a:rPr>
              <a:t>Estimated gas processing capacity for 2.5 trillion cubic feet</a:t>
            </a:r>
          </a:p>
          <a:p>
            <a:pPr marL="742950" lvl="1" indent="-285750">
              <a:buFont typeface="Arial" panose="020B0604020202020204" pitchFamily="34" charset="0"/>
              <a:buChar char="•"/>
            </a:pPr>
            <a:r>
              <a:rPr lang="en-GB" sz="1400" dirty="0" smtClean="0">
                <a:solidFill>
                  <a:srgbClr val="003E56"/>
                </a:solidFill>
              </a:rPr>
              <a:t>40 FPSOs</a:t>
            </a:r>
          </a:p>
          <a:p>
            <a:pPr marL="742950" lvl="1" indent="-285750">
              <a:buFont typeface="Arial" panose="020B0604020202020204" pitchFamily="34" charset="0"/>
              <a:buChar char="•"/>
            </a:pPr>
            <a:r>
              <a:rPr lang="en-GB" sz="1400" dirty="0" smtClean="0">
                <a:solidFill>
                  <a:srgbClr val="003E56"/>
                </a:solidFill>
              </a:rPr>
              <a:t>92 Rigs offshore West Africa in November</a:t>
            </a:r>
          </a:p>
          <a:p>
            <a:pPr marL="742950" lvl="1" indent="-285750">
              <a:buFont typeface="Arial" panose="020B0604020202020204" pitchFamily="34" charset="0"/>
              <a:buChar char="•"/>
            </a:pPr>
            <a:r>
              <a:rPr lang="en-GB" sz="1400" dirty="0" smtClean="0">
                <a:solidFill>
                  <a:srgbClr val="003E56"/>
                </a:solidFill>
              </a:rPr>
              <a:t>3 LNG plants with capacity for 28 million metric tonnes</a:t>
            </a:r>
          </a:p>
          <a:p>
            <a:pPr marL="285750" indent="-285750">
              <a:buFont typeface="Arial" panose="020B0604020202020204" pitchFamily="34" charset="0"/>
              <a:buChar char="•"/>
            </a:pPr>
            <a:r>
              <a:rPr lang="en-GB" sz="1400" dirty="0" smtClean="0">
                <a:solidFill>
                  <a:srgbClr val="003E56"/>
                </a:solidFill>
              </a:rPr>
              <a:t>Investment in new infrastructure could see these segments expand:</a:t>
            </a:r>
          </a:p>
          <a:p>
            <a:pPr marL="742950" lvl="1" indent="-285750">
              <a:buFont typeface="Arial" panose="020B0604020202020204" pitchFamily="34" charset="0"/>
              <a:buChar char="•"/>
            </a:pPr>
            <a:r>
              <a:rPr lang="en-GB" sz="1400" dirty="0" smtClean="0">
                <a:solidFill>
                  <a:srgbClr val="003E56"/>
                </a:solidFill>
              </a:rPr>
              <a:t>10 new FPSOs</a:t>
            </a:r>
          </a:p>
          <a:p>
            <a:pPr marL="742950" lvl="1" indent="-285750">
              <a:buFont typeface="Arial" panose="020B0604020202020204" pitchFamily="34" charset="0"/>
              <a:buChar char="•"/>
            </a:pPr>
            <a:r>
              <a:rPr lang="en-GB" sz="1400" dirty="0" smtClean="0">
                <a:solidFill>
                  <a:srgbClr val="003E56"/>
                </a:solidFill>
              </a:rPr>
              <a:t>Rig dynamics are shifting from predominance of </a:t>
            </a:r>
            <a:r>
              <a:rPr lang="en-GB" sz="1400" dirty="0" err="1" smtClean="0">
                <a:solidFill>
                  <a:srgbClr val="003E56"/>
                </a:solidFill>
              </a:rPr>
              <a:t>Jackup</a:t>
            </a:r>
            <a:r>
              <a:rPr lang="en-GB" sz="1400" dirty="0" smtClean="0">
                <a:solidFill>
                  <a:srgbClr val="003E56"/>
                </a:solidFill>
              </a:rPr>
              <a:t> to Semisubmersible as companies move offshore</a:t>
            </a:r>
          </a:p>
          <a:p>
            <a:pPr marL="1200150" lvl="2" indent="-285750">
              <a:buFont typeface="Arial" panose="020B0604020202020204" pitchFamily="34" charset="0"/>
              <a:buChar char="•"/>
            </a:pPr>
            <a:r>
              <a:rPr lang="en-GB" sz="1400" dirty="0" err="1" smtClean="0">
                <a:solidFill>
                  <a:srgbClr val="003E56"/>
                </a:solidFill>
              </a:rPr>
              <a:t>Jackup</a:t>
            </a:r>
            <a:r>
              <a:rPr lang="en-GB" sz="1400" dirty="0" smtClean="0">
                <a:solidFill>
                  <a:srgbClr val="003E56"/>
                </a:solidFill>
              </a:rPr>
              <a:t> incidents have been common in the region. </a:t>
            </a:r>
          </a:p>
          <a:p>
            <a:pPr marL="742950" lvl="1" indent="-285750">
              <a:buFont typeface="Arial" panose="020B0604020202020204" pitchFamily="34" charset="0"/>
              <a:buChar char="•"/>
            </a:pPr>
            <a:r>
              <a:rPr lang="en-GB" sz="1400" dirty="0" smtClean="0">
                <a:solidFill>
                  <a:srgbClr val="003E56"/>
                </a:solidFill>
              </a:rPr>
              <a:t>EG LNG train 2 and NLNG train 7?</a:t>
            </a:r>
          </a:p>
          <a:p>
            <a:pPr marL="742950" lvl="1" indent="-285750">
              <a:buFont typeface="Arial" panose="020B0604020202020204" pitchFamily="34" charset="0"/>
              <a:buChar char="•"/>
            </a:pPr>
            <a:r>
              <a:rPr lang="en-GB" sz="1400" dirty="0" smtClean="0">
                <a:solidFill>
                  <a:srgbClr val="003E56"/>
                </a:solidFill>
              </a:rPr>
              <a:t>Floating </a:t>
            </a:r>
            <a:r>
              <a:rPr lang="en-GB" sz="1400" dirty="0" err="1" smtClean="0">
                <a:solidFill>
                  <a:srgbClr val="003E56"/>
                </a:solidFill>
              </a:rPr>
              <a:t>Regasification</a:t>
            </a:r>
            <a:r>
              <a:rPr lang="en-GB" sz="1400" dirty="0" smtClean="0">
                <a:solidFill>
                  <a:srgbClr val="003E56"/>
                </a:solidFill>
              </a:rPr>
              <a:t> Unit offshore Benin/Togo</a:t>
            </a:r>
          </a:p>
          <a:p>
            <a:pPr marL="285750" indent="-285750">
              <a:buFont typeface="Arial" panose="020B0604020202020204" pitchFamily="34" charset="0"/>
              <a:buChar char="•"/>
            </a:pPr>
            <a:r>
              <a:rPr lang="en-GB" sz="1400" dirty="0" smtClean="0">
                <a:solidFill>
                  <a:srgbClr val="003E56"/>
                </a:solidFill>
              </a:rPr>
              <a:t>Factors likely to drive new infrastructure:</a:t>
            </a:r>
          </a:p>
          <a:p>
            <a:pPr marL="742950" lvl="1" indent="-285750">
              <a:buFont typeface="Arial" panose="020B0604020202020204" pitchFamily="34" charset="0"/>
              <a:buChar char="•"/>
            </a:pPr>
            <a:r>
              <a:rPr lang="en-GB" sz="1400" dirty="0" smtClean="0">
                <a:solidFill>
                  <a:srgbClr val="003E56"/>
                </a:solidFill>
              </a:rPr>
              <a:t>Licensing rounds and renewal of deep-water licenses</a:t>
            </a:r>
          </a:p>
          <a:p>
            <a:pPr marL="1200150" lvl="2" indent="-285750">
              <a:buFont typeface="Arial" panose="020B0604020202020204" pitchFamily="34" charset="0"/>
              <a:buChar char="•"/>
            </a:pPr>
            <a:r>
              <a:rPr lang="en-GB" sz="1400" dirty="0" smtClean="0">
                <a:solidFill>
                  <a:srgbClr val="003E56"/>
                </a:solidFill>
              </a:rPr>
              <a:t>Cameroon, Gabon &amp; Congo</a:t>
            </a:r>
          </a:p>
          <a:p>
            <a:pPr marL="742950" lvl="1" indent="-285750">
              <a:buFont typeface="Arial" panose="020B0604020202020204" pitchFamily="34" charset="0"/>
              <a:buChar char="•"/>
            </a:pPr>
            <a:r>
              <a:rPr lang="en-GB" sz="1400" dirty="0" smtClean="0">
                <a:solidFill>
                  <a:srgbClr val="003E56"/>
                </a:solidFill>
              </a:rPr>
              <a:t>The presence of marginal offshore fields, stranded gas</a:t>
            </a:r>
          </a:p>
          <a:p>
            <a:pPr marL="742950" lvl="1" indent="-285750">
              <a:buFont typeface="Arial" panose="020B0604020202020204" pitchFamily="34" charset="0"/>
              <a:buChar char="•"/>
            </a:pPr>
            <a:r>
              <a:rPr lang="en-GB" sz="1400" dirty="0" smtClean="0">
                <a:solidFill>
                  <a:srgbClr val="003E56"/>
                </a:solidFill>
              </a:rPr>
              <a:t>Changing dynamics of trade in the Atlantic basin</a:t>
            </a:r>
          </a:p>
          <a:p>
            <a:endParaRPr lang="en-GB" sz="1200" kern="1200" dirty="0" smtClean="0">
              <a:solidFill>
                <a:schemeClr val="tx1"/>
              </a:solidFill>
              <a:latin typeface="Dax"/>
              <a:ea typeface="ＭＳ Ｐゴシック" charset="-128"/>
              <a:cs typeface="ＭＳ Ｐゴシック" charset="-128"/>
            </a:endParaRPr>
          </a:p>
          <a:p>
            <a:endParaRPr lang="en-GB" sz="1200" kern="1200" dirty="0" smtClean="0">
              <a:solidFill>
                <a:schemeClr val="tx1"/>
              </a:solidFill>
              <a:latin typeface="Dax"/>
              <a:ea typeface="ＭＳ Ｐゴシック" charset="-128"/>
              <a:cs typeface="ＭＳ Ｐゴシック" charset="-128"/>
            </a:endParaRPr>
          </a:p>
          <a:p>
            <a:r>
              <a:rPr lang="en-GB" sz="1200" kern="1200" dirty="0" smtClean="0">
                <a:solidFill>
                  <a:schemeClr val="tx1"/>
                </a:solidFill>
                <a:latin typeface="Dax"/>
                <a:ea typeface="ＭＳ Ｐゴシック" charset="-128"/>
                <a:cs typeface="ＭＳ Ｐゴシック" charset="-128"/>
              </a:rPr>
              <a:t>There are over 25,000 kilometres of oil, natural gas and petroleum product pipelines in West Africa. </a:t>
            </a:r>
          </a:p>
          <a:p>
            <a:r>
              <a:rPr lang="en-GB" sz="1200" kern="1200" dirty="0" smtClean="0">
                <a:solidFill>
                  <a:schemeClr val="tx1"/>
                </a:solidFill>
                <a:latin typeface="Dax"/>
                <a:ea typeface="ＭＳ Ｐゴシック" charset="-128"/>
                <a:cs typeface="ＭＳ Ｐゴシック" charset="-128"/>
              </a:rPr>
              <a:t>Nigeria accounts for around ¾ of installed pipelines, but at least another 7,000 km are needed in the short term to meet rising demand</a:t>
            </a:r>
          </a:p>
          <a:p>
            <a:r>
              <a:rPr lang="en-GB" sz="1200" kern="1200" dirty="0" smtClean="0">
                <a:solidFill>
                  <a:schemeClr val="tx1"/>
                </a:solidFill>
                <a:latin typeface="Dax"/>
                <a:ea typeface="ＭＳ Ｐゴシック" charset="-128"/>
                <a:cs typeface="ＭＳ Ｐゴシック" charset="-128"/>
              </a:rPr>
              <a:t>Long-standing pipelines include the Foxtrot and Abidjan-to-Yamoussoukro pipelines in Côte d’Ivoire</a:t>
            </a:r>
          </a:p>
          <a:p>
            <a:r>
              <a:rPr lang="en-GB" sz="1200" kern="1200" dirty="0" smtClean="0">
                <a:solidFill>
                  <a:schemeClr val="tx1"/>
                </a:solidFill>
                <a:latin typeface="Dax"/>
                <a:ea typeface="ＭＳ Ｐゴシック" charset="-128"/>
                <a:cs typeface="ＭＳ Ｐゴシック" charset="-128"/>
              </a:rPr>
              <a:t>More recently, the Chad to Cameroon pipeline has enabled Chad to become a significant oil producer, with exports of over 100,000 barrels/day via this pipeline</a:t>
            </a:r>
          </a:p>
          <a:p>
            <a:r>
              <a:rPr lang="en-GB" sz="1200" kern="1200" dirty="0" smtClean="0">
                <a:solidFill>
                  <a:schemeClr val="tx1"/>
                </a:solidFill>
                <a:latin typeface="Dax"/>
                <a:ea typeface="ＭＳ Ｐゴシック" charset="-128"/>
                <a:cs typeface="ＭＳ Ｐゴシック" charset="-128"/>
              </a:rPr>
              <a:t>The most ambitious project under development is the West Africa Gas Pipeline</a:t>
            </a:r>
          </a:p>
          <a:p>
            <a:r>
              <a:rPr lang="en-GB" sz="1200" kern="1200" dirty="0" smtClean="0">
                <a:solidFill>
                  <a:schemeClr val="tx1"/>
                </a:solidFill>
                <a:latin typeface="Dax"/>
                <a:ea typeface="ＭＳ Ｐゴシック" charset="-128"/>
                <a:cs typeface="ＭＳ Ｐゴシック" charset="-128"/>
              </a:rPr>
              <a:t>This is intended to carry gas from Nigeria through Benin and Togo to Ghana, with a possible extension to Côte d’Ivoire. But currently it just transports gas from Nigeria to Ghana</a:t>
            </a:r>
          </a:p>
          <a:p>
            <a:r>
              <a:rPr lang="en-GB" sz="1200" kern="1200" dirty="0" smtClean="0">
                <a:solidFill>
                  <a:schemeClr val="tx1"/>
                </a:solidFill>
                <a:latin typeface="Dax"/>
                <a:ea typeface="ＭＳ Ｐゴシック" charset="-128"/>
                <a:cs typeface="ＭＳ Ｐゴシック" charset="-128"/>
              </a:rPr>
              <a:t>Niger wants to export 80,000 barrels/day via a new connection to the Chad-Cameroon pipeline</a:t>
            </a:r>
          </a:p>
          <a:p>
            <a:r>
              <a:rPr lang="en-GB" sz="1200" kern="1200" dirty="0" smtClean="0">
                <a:solidFill>
                  <a:schemeClr val="tx1"/>
                </a:solidFill>
                <a:latin typeface="Dax"/>
                <a:ea typeface="ＭＳ Ｐゴシック" charset="-128"/>
                <a:cs typeface="ＭＳ Ｐゴシック" charset="-128"/>
              </a:rPr>
              <a:t>And there are several ambitious projects to build pipelines from Angola to Zambia, and the Trans Sahara Gas Pipeline, which are still in the planning stages</a:t>
            </a:r>
          </a:p>
          <a:p>
            <a:r>
              <a:rPr lang="en-GB" sz="1200" kern="1200" dirty="0" smtClean="0">
                <a:solidFill>
                  <a:schemeClr val="tx1"/>
                </a:solidFill>
                <a:latin typeface="Dax"/>
                <a:ea typeface="ＭＳ Ｐゴシック" charset="-128"/>
                <a:cs typeface="ＭＳ Ｐゴシック" charset="-128"/>
              </a:rPr>
              <a:t>Altogether, West Africa will need US$1.5bn per year in investment to develop these projects</a:t>
            </a:r>
          </a:p>
          <a:p>
            <a:endParaRPr lang="en-GB" sz="1200" b="0" i="0" kern="1200" dirty="0" smtClean="0">
              <a:solidFill>
                <a:schemeClr val="tx1"/>
              </a:solidFill>
              <a:latin typeface="Dax"/>
              <a:ea typeface="ＭＳ Ｐゴシック" charset="-128"/>
              <a:cs typeface="ＭＳ Ｐゴシック" charset="-128"/>
            </a:endParaRPr>
          </a:p>
          <a:p>
            <a:endParaRPr lang="en-GB" sz="1200" b="0" i="0" kern="1200" dirty="0" smtClean="0">
              <a:solidFill>
                <a:schemeClr val="tx1"/>
              </a:solidFill>
              <a:latin typeface="Dax"/>
              <a:ea typeface="ＭＳ Ｐゴシック" charset="-128"/>
              <a:cs typeface="ＭＳ Ｐゴシック" charset="-128"/>
            </a:endParaRPr>
          </a:p>
          <a:p>
            <a:r>
              <a:rPr lang="en-GB" sz="1200" b="0" i="0" kern="1200" dirty="0" smtClean="0">
                <a:solidFill>
                  <a:schemeClr val="tx1"/>
                </a:solidFill>
                <a:latin typeface="Dax"/>
                <a:ea typeface="ＭＳ Ｐゴシック" charset="-128"/>
                <a:cs typeface="ＭＳ Ｐゴシック" charset="-128"/>
              </a:rPr>
              <a:t>The West African Gas Pipeline was supposed to ship 120mmscfd but ranged between 20mmscfd and 80mmscfd since 2012</a:t>
            </a:r>
            <a:endParaRPr lang="en-US" dirty="0"/>
          </a:p>
        </p:txBody>
      </p:sp>
      <p:sp>
        <p:nvSpPr>
          <p:cNvPr id="4" name="Slide Number Placeholder 3"/>
          <p:cNvSpPr>
            <a:spLocks noGrp="1"/>
          </p:cNvSpPr>
          <p:nvPr>
            <p:ph type="sldNum" sz="quarter" idx="10"/>
          </p:nvPr>
        </p:nvSpPr>
        <p:spPr/>
        <p:txBody>
          <a:bodyPr/>
          <a:lstStyle/>
          <a:p>
            <a:fld id="{850F3ACC-47FE-4234-90CF-4A2EBC532398}" type="slidenum">
              <a:rPr lang="en-US" smtClean="0"/>
              <a:pPr/>
              <a:t>7</a:t>
            </a:fld>
            <a:endParaRPr lang="en-US"/>
          </a:p>
        </p:txBody>
      </p:sp>
    </p:spTree>
    <p:extLst>
      <p:ext uri="{BB962C8B-B14F-4D97-AF65-F5344CB8AC3E}">
        <p14:creationId xmlns:p14="http://schemas.microsoft.com/office/powerpoint/2010/main" val="2495184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Add:</a:t>
            </a:r>
          </a:p>
          <a:p>
            <a:pPr marL="285750" indent="-285750">
              <a:buFont typeface="Arial" panose="020B0604020202020204" pitchFamily="34" charset="0"/>
              <a:buChar char="•"/>
            </a:pPr>
            <a:r>
              <a:rPr lang="en-US" sz="1200" dirty="0" smtClean="0">
                <a:solidFill>
                  <a:schemeClr val="tx2">
                    <a:lumMod val="75000"/>
                  </a:schemeClr>
                </a:solidFill>
                <a:cs typeface="Arial" panose="020B0604020202020204" pitchFamily="34" charset="0"/>
              </a:rPr>
              <a:t>Most countries have storage concentrated in key coastal cities and require significant amount of fuel movement with storage depots further inland. Most of these is still done via trucks and is partly responsible for the level of diesel demand across the region. </a:t>
            </a:r>
          </a:p>
          <a:p>
            <a:pPr marL="285750" indent="-285750">
              <a:buFont typeface="Arial" panose="020B0604020202020204" pitchFamily="34" charset="0"/>
              <a:buChar char="•"/>
            </a:pPr>
            <a:r>
              <a:rPr lang="en-US" sz="1200" dirty="0" smtClean="0">
                <a:solidFill>
                  <a:schemeClr val="tx2">
                    <a:lumMod val="75000"/>
                  </a:schemeClr>
                </a:solidFill>
                <a:cs typeface="Arial" panose="020B0604020202020204" pitchFamily="34" charset="0"/>
              </a:rPr>
              <a:t>Storage is concentrated around refineries, airports and major ports in WAF. </a:t>
            </a:r>
            <a:endParaRPr lang="en-GB" dirty="0"/>
          </a:p>
        </p:txBody>
      </p:sp>
      <p:sp>
        <p:nvSpPr>
          <p:cNvPr id="4" name="Slide Number Placeholder 3"/>
          <p:cNvSpPr>
            <a:spLocks noGrp="1"/>
          </p:cNvSpPr>
          <p:nvPr>
            <p:ph type="sldNum" sz="quarter" idx="10"/>
          </p:nvPr>
        </p:nvSpPr>
        <p:spPr/>
        <p:txBody>
          <a:bodyPr/>
          <a:lstStyle/>
          <a:p>
            <a:fld id="{5D048559-A8F9-4379-B6E6-8B1FE59E55BF}"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baseline="0" dirty="0" smtClean="0">
                <a:latin typeface="Arial" panose="020B0604020202020204" pitchFamily="34" charset="0"/>
                <a:cs typeface="Arial" panose="020B0604020202020204" pitchFamily="34" charset="0"/>
              </a:rPr>
              <a:t>But there is a huge fly in the ointment to all this exuberance – the power network</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baseline="0" dirty="0" smtClean="0">
                <a:latin typeface="Arial" panose="020B0604020202020204" pitchFamily="34" charset="0"/>
                <a:cs typeface="Arial" panose="020B0604020202020204" pitchFamily="34" charset="0"/>
              </a:rPr>
              <a:t>Put bluntly, the provision of power is woefully inadequate, and is holding back economic growth</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baseline="0" dirty="0" smtClean="0">
                <a:latin typeface="Arial" panose="020B0604020202020204" pitchFamily="34" charset="0"/>
                <a:cs typeface="Arial" panose="020B0604020202020204" pitchFamily="34" charset="0"/>
              </a:rPr>
              <a:t>Nigeria produces the same amount of power as the Greater London area – but has a population at least 20 times the size</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baseline="0" dirty="0" smtClean="0">
                <a:latin typeface="Arial" panose="020B0604020202020204" pitchFamily="34" charset="0"/>
                <a:cs typeface="Arial" panose="020B0604020202020204" pitchFamily="34" charset="0"/>
              </a:rPr>
              <a:t>It is common for households in Lagos to have three generators – a main one, a back-up, and a back-up for the back-up – so unreliable is the power network</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baseline="0" dirty="0" smtClean="0">
                <a:latin typeface="Arial" panose="020B0604020202020204" pitchFamily="34" charset="0"/>
                <a:cs typeface="Arial" panose="020B0604020202020204" pitchFamily="34" charset="0"/>
              </a:rPr>
              <a:t>In some countries power shortages are the result of underinvestment and incompetence – Ghana is a case in point, where Accra residents have been getting an average of 2 days of power per week since the start of this year</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baseline="0" dirty="0" smtClean="0">
                <a:latin typeface="Arial" panose="020B0604020202020204" pitchFamily="34" charset="0"/>
                <a:cs typeface="Arial" panose="020B0604020202020204" pitchFamily="34" charset="0"/>
              </a:rPr>
              <a:t>But shortages also reflect economic growth – notably in South Africa where demand has far outstripped efforts to expand capacity, which his already high for Africa</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GB"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baseline="0" dirty="0" smtClean="0">
                <a:latin typeface="Arial" panose="020B0604020202020204" pitchFamily="34" charset="0"/>
                <a:cs typeface="Arial" panose="020B0604020202020204" pitchFamily="34" charset="0"/>
              </a:rPr>
              <a:t>This is the single greatest opportunity for investors in Africa – as the pent up demand is almost limitless</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baseline="0" dirty="0" smtClean="0">
                <a:latin typeface="Arial" panose="020B0604020202020204" pitchFamily="34" charset="0"/>
                <a:cs typeface="Arial" panose="020B0604020202020204" pitchFamily="34" charset="0"/>
              </a:rPr>
              <a:t>And it’s not as if SSA doesn’t have sufficient oil, gas or coal reserves to feed power stations</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baseline="0" dirty="0" smtClean="0">
                <a:latin typeface="Arial" panose="020B0604020202020204" pitchFamily="34" charset="0"/>
                <a:cs typeface="Arial" panose="020B0604020202020204" pitchFamily="34" charset="0"/>
              </a:rPr>
              <a:t>Major investments are on the drawing board – and in fact, </a:t>
            </a:r>
            <a:r>
              <a:rPr lang="en-GB" baseline="0" dirty="0" err="1" smtClean="0">
                <a:latin typeface="Arial" panose="020B0604020202020204" pitchFamily="34" charset="0"/>
                <a:cs typeface="Arial" panose="020B0604020202020204" pitchFamily="34" charset="0"/>
              </a:rPr>
              <a:t>Ecobank’s</a:t>
            </a:r>
            <a:r>
              <a:rPr lang="en-GB" baseline="0" dirty="0" smtClean="0">
                <a:latin typeface="Arial" panose="020B0604020202020204" pitchFamily="34" charset="0"/>
                <a:cs typeface="Arial" panose="020B0604020202020204" pitchFamily="34" charset="0"/>
              </a:rPr>
              <a:t> advisory team has been working on a project for Vitol to identify power opportunities in West Africa</a:t>
            </a:r>
            <a:endParaRPr lang="en-GB" dirty="0" smtClean="0">
              <a:latin typeface="Dax" pitchFamily="2" charset="0"/>
              <a:ea typeface="ＭＳ Ｐゴシック" pitchFamily="34" charset="-128"/>
            </a:endParaRPr>
          </a:p>
          <a:p>
            <a:endParaRPr lang="en-GB" sz="1200" kern="1200" dirty="0" smtClean="0">
              <a:solidFill>
                <a:schemeClr val="tx1"/>
              </a:solidFill>
              <a:latin typeface="Dax"/>
              <a:ea typeface="ＭＳ Ｐゴシック" charset="-128"/>
              <a:cs typeface="ＭＳ Ｐゴシック" charset="-128"/>
            </a:endParaRPr>
          </a:p>
          <a:p>
            <a:r>
              <a:rPr lang="en-GB" sz="1200" kern="1200" dirty="0" smtClean="0">
                <a:solidFill>
                  <a:schemeClr val="tx1"/>
                </a:solidFill>
                <a:latin typeface="Dax"/>
                <a:ea typeface="ＭＳ Ｐゴシック" charset="-128"/>
                <a:cs typeface="ＭＳ Ｐゴシック" charset="-128"/>
              </a:rPr>
              <a:t>The Vice-President, </a:t>
            </a:r>
            <a:r>
              <a:rPr lang="en-GB" sz="1200" kern="1200" dirty="0" err="1" smtClean="0">
                <a:solidFill>
                  <a:schemeClr val="tx1"/>
                </a:solidFill>
                <a:latin typeface="Dax"/>
                <a:ea typeface="ＭＳ Ｐゴシック" charset="-128"/>
                <a:cs typeface="ＭＳ Ｐゴシック" charset="-128"/>
              </a:rPr>
              <a:t>Namadi</a:t>
            </a:r>
            <a:r>
              <a:rPr lang="en-GB" sz="1200" kern="1200" dirty="0" smtClean="0">
                <a:solidFill>
                  <a:schemeClr val="tx1"/>
                </a:solidFill>
                <a:latin typeface="Dax"/>
                <a:ea typeface="ＭＳ Ｐゴシック" charset="-128"/>
                <a:cs typeface="ＭＳ Ｐゴシック" charset="-128"/>
              </a:rPr>
              <a:t> </a:t>
            </a:r>
            <a:r>
              <a:rPr lang="en-GB" sz="1200" kern="1200" dirty="0" err="1" smtClean="0">
                <a:solidFill>
                  <a:schemeClr val="tx1"/>
                </a:solidFill>
                <a:latin typeface="Dax"/>
                <a:ea typeface="ＭＳ Ｐゴシック" charset="-128"/>
                <a:cs typeface="ＭＳ Ｐゴシック" charset="-128"/>
              </a:rPr>
              <a:t>Sambo</a:t>
            </a:r>
            <a:r>
              <a:rPr lang="en-GB" sz="1200" kern="1200" dirty="0" smtClean="0">
                <a:solidFill>
                  <a:schemeClr val="tx1"/>
                </a:solidFill>
                <a:latin typeface="Dax"/>
                <a:ea typeface="ＭＳ Ｐゴシック" charset="-128"/>
                <a:cs typeface="ＭＳ Ｐゴシック" charset="-128"/>
              </a:rPr>
              <a:t>, Thursday disclosed that Nigeria’s power generation level  would increase to a capacity of 20,000 megawatts even though the country currently  generates about 5,500 megawatts. He spoke at the inauguration  of the Niger Delta Power Holding Company/NIPP 330/132/33 KV Transmission Substation at </a:t>
            </a:r>
            <a:r>
              <a:rPr lang="en-GB" sz="1200" kern="1200" dirty="0" err="1" smtClean="0">
                <a:solidFill>
                  <a:schemeClr val="tx1"/>
                </a:solidFill>
                <a:latin typeface="Dax"/>
                <a:ea typeface="ＭＳ Ｐゴシック" charset="-128"/>
                <a:cs typeface="ＭＳ Ｐゴシック" charset="-128"/>
              </a:rPr>
              <a:t>Apir</a:t>
            </a:r>
            <a:r>
              <a:rPr lang="en-GB" sz="1200" kern="1200" dirty="0" smtClean="0">
                <a:solidFill>
                  <a:schemeClr val="tx1"/>
                </a:solidFill>
                <a:latin typeface="Dax"/>
                <a:ea typeface="ＭＳ Ｐゴシック" charset="-128"/>
                <a:cs typeface="ＭＳ Ｐゴシック" charset="-128"/>
              </a:rPr>
              <a:t> in </a:t>
            </a:r>
            <a:r>
              <a:rPr lang="en-GB" sz="1200" kern="1200" dirty="0" err="1" smtClean="0">
                <a:solidFill>
                  <a:schemeClr val="tx1"/>
                </a:solidFill>
                <a:latin typeface="Dax"/>
                <a:ea typeface="ＭＳ Ｐゴシック" charset="-128"/>
                <a:cs typeface="ＭＳ Ｐゴシック" charset="-128"/>
              </a:rPr>
              <a:t>Makurdi</a:t>
            </a:r>
            <a:r>
              <a:rPr lang="en-GB" sz="1200" kern="1200" dirty="0" smtClean="0">
                <a:solidFill>
                  <a:schemeClr val="tx1"/>
                </a:solidFill>
                <a:latin typeface="Dax"/>
                <a:ea typeface="ＭＳ Ｐゴシック" charset="-128"/>
                <a:cs typeface="ＭＳ Ｐゴシック" charset="-128"/>
              </a:rPr>
              <a:t>, the Benue State capital. He said: “The Niger Delta Power Holding Company, NDPHC, has effectively pursued its mandate of implementing robust power projects across the country under the National Integrated Power </a:t>
            </a:r>
            <a:r>
              <a:rPr lang="en-GB" sz="1200" kern="1200" dirty="0" err="1" smtClean="0">
                <a:solidFill>
                  <a:schemeClr val="tx1"/>
                </a:solidFill>
                <a:latin typeface="Dax"/>
                <a:ea typeface="ＭＳ Ｐゴシック" charset="-128"/>
                <a:cs typeface="ＭＳ Ｐゴシック" charset="-128"/>
              </a:rPr>
              <a:t>Power</a:t>
            </a:r>
            <a:r>
              <a:rPr lang="en-GB" sz="1200" kern="1200" dirty="0" smtClean="0">
                <a:solidFill>
                  <a:schemeClr val="tx1"/>
                </a:solidFill>
                <a:latin typeface="Dax"/>
                <a:ea typeface="ＭＳ Ｐゴシック" charset="-128"/>
                <a:cs typeface="ＭＳ Ｐゴシック" charset="-128"/>
              </a:rPr>
              <a:t> Project (NIPP). “Under the first phased of its project mandate, the company has completed several thermal generating plants in the country. “Today we are proud that the NDPHC has 265 out of a total of 296 distribution injection substations located nationwide and several other power projects across the country.</a:t>
            </a:r>
          </a:p>
          <a:p>
            <a:endParaRPr lang="en-GB" sz="1200" kern="1200" dirty="0" smtClean="0">
              <a:solidFill>
                <a:schemeClr val="tx1"/>
              </a:solidFill>
              <a:latin typeface="Dax"/>
              <a:ea typeface="ＭＳ Ｐゴシック" charset="-128"/>
              <a:cs typeface="ＭＳ Ｐゴシック" charset="-128"/>
            </a:endParaRPr>
          </a:p>
          <a:p>
            <a:r>
              <a:rPr lang="en-GB" sz="1200" kern="1200" dirty="0" smtClean="0">
                <a:solidFill>
                  <a:schemeClr val="tx1"/>
                </a:solidFill>
                <a:latin typeface="Dax"/>
                <a:ea typeface="ＭＳ Ｐゴシック" charset="-128"/>
                <a:cs typeface="ＭＳ Ｐゴシック" charset="-128"/>
              </a:rPr>
              <a:t>Installed</a:t>
            </a:r>
            <a:r>
              <a:rPr lang="en-GB" sz="1200" kern="1200" baseline="0" dirty="0" smtClean="0">
                <a:solidFill>
                  <a:schemeClr val="tx1"/>
                </a:solidFill>
                <a:latin typeface="Dax"/>
                <a:ea typeface="ＭＳ Ｐゴシック" charset="-128"/>
                <a:cs typeface="ＭＳ Ｐゴシック" charset="-128"/>
              </a:rPr>
              <a:t> capacity 10.4 MW, but only produces 5.5 MW. Demand is what?</a:t>
            </a:r>
          </a:p>
          <a:p>
            <a:r>
              <a:rPr lang="en-GB" sz="1200" kern="1200" baseline="0" dirty="0" smtClean="0">
                <a:solidFill>
                  <a:schemeClr val="tx1"/>
                </a:solidFill>
                <a:latin typeface="Dax"/>
                <a:ea typeface="ＭＳ Ｐゴシック" charset="-128"/>
                <a:cs typeface="ＭＳ Ｐゴシック" charset="-128"/>
              </a:rPr>
              <a:t>Add is issue of poor gas distribution, poor investment in pipelines, pricing mismatch, means supplies are inadequate, </a:t>
            </a:r>
            <a:r>
              <a:rPr lang="en-GB" sz="1200" kern="1200" baseline="0" dirty="0" err="1" smtClean="0">
                <a:solidFill>
                  <a:schemeClr val="tx1"/>
                </a:solidFill>
                <a:latin typeface="Dax"/>
                <a:ea typeface="ＭＳ Ｐゴシック" charset="-128"/>
                <a:cs typeface="ＭＳ Ｐゴシック" charset="-128"/>
              </a:rPr>
              <a:t>Dangote</a:t>
            </a:r>
            <a:r>
              <a:rPr lang="en-GB" sz="1200" kern="1200" baseline="0" dirty="0" smtClean="0">
                <a:solidFill>
                  <a:schemeClr val="tx1"/>
                </a:solidFill>
                <a:latin typeface="Dax"/>
                <a:ea typeface="ＭＳ Ｐゴシック" charset="-128"/>
                <a:cs typeface="ＭＳ Ｐゴシック" charset="-128"/>
              </a:rPr>
              <a:t> switch to coal</a:t>
            </a:r>
          </a:p>
          <a:p>
            <a:r>
              <a:rPr lang="en-GB" sz="1200" b="0" i="0" kern="1200" dirty="0" smtClean="0">
                <a:solidFill>
                  <a:schemeClr val="tx1"/>
                </a:solidFill>
                <a:latin typeface="Dax"/>
                <a:ea typeface="ＭＳ Ｐゴシック" charset="-128"/>
                <a:cs typeface="ＭＳ Ｐゴシック" charset="-128"/>
              </a:rPr>
              <a:t>The West African Gas Pipeline was supposed to ship 120mmscfd but ranged between 20mmscfd and 80mmscfd since 2012</a:t>
            </a:r>
          </a:p>
          <a:p>
            <a:r>
              <a:rPr lang="en-GB" sz="1200" b="0" i="0" kern="1200" dirty="0" smtClean="0">
                <a:solidFill>
                  <a:schemeClr val="tx1"/>
                </a:solidFill>
                <a:latin typeface="Dax"/>
                <a:ea typeface="ＭＳ Ｐゴシック" charset="-128"/>
                <a:cs typeface="ＭＳ Ｐゴシック" charset="-128"/>
              </a:rPr>
              <a:t>Across all 3 countries, collection of payments from both residential, govt. ministries, </a:t>
            </a:r>
            <a:r>
              <a:rPr lang="en-GB" sz="1200" b="0" i="0" kern="1200" dirty="0" err="1" smtClean="0">
                <a:solidFill>
                  <a:schemeClr val="tx1"/>
                </a:solidFill>
                <a:latin typeface="Dax"/>
                <a:ea typeface="ＭＳ Ｐゴシック" charset="-128"/>
                <a:cs typeface="ＭＳ Ｐゴシック" charset="-128"/>
              </a:rPr>
              <a:t>depts</a:t>
            </a:r>
            <a:r>
              <a:rPr lang="en-GB" sz="1200" b="0" i="0" kern="1200" dirty="0" smtClean="0">
                <a:solidFill>
                  <a:schemeClr val="tx1"/>
                </a:solidFill>
                <a:latin typeface="Dax"/>
                <a:ea typeface="ＭＳ Ｐゴシック" charset="-128"/>
                <a:cs typeface="ＭＳ Ｐゴシック" charset="-128"/>
              </a:rPr>
              <a:t> &amp; agencies (MDA) is problematic</a:t>
            </a:r>
            <a:endParaRPr lang="en-GB" sz="1200" kern="1200" dirty="0" smtClean="0">
              <a:solidFill>
                <a:schemeClr val="tx1"/>
              </a:solidFill>
              <a:latin typeface="Dax"/>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200" b="0" i="0" kern="1200" dirty="0" smtClean="0">
                <a:solidFill>
                  <a:schemeClr val="tx1"/>
                </a:solidFill>
                <a:latin typeface="Dax"/>
                <a:ea typeface="ＭＳ Ｐゴシック" charset="-128"/>
                <a:cs typeface="ＭＳ Ｐゴシック" charset="-128"/>
              </a:rPr>
              <a:t>Over 50% of Nigeria's power demand is thus off-grid...that is a huge market estimated at over 20,000MW</a:t>
            </a:r>
            <a:endParaRPr lang="en-GB"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D048559-A8F9-4379-B6E6-8B1FE59E55B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009E9E1-C739-4909-BDFD-2C8F534F4A8E}" type="datetime1">
              <a:rPr lang="en-US"/>
              <a:pPr/>
              <a:t>12/14/2015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54B419C-A6F3-4BC5-BD28-7488895D382A}" type="slidenum">
              <a:rPr lang="en-US"/>
              <a:pPr/>
              <a:t>‹#›</a:t>
            </a:fld>
            <a:endParaRPr lang="en-US"/>
          </a:p>
        </p:txBody>
      </p:sp>
    </p:spTree>
  </p:cSld>
  <p:clrMapOvr>
    <a:masterClrMapping/>
  </p:clrMapOvr>
  <p:transition spd="med" advTm="1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E490E294-27EF-45F8-BD60-FACA2461F33B}" type="datetime1">
              <a:rPr lang="en-US"/>
              <a:pPr/>
              <a:t>12/14/2015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7F3C41-7027-4D56-860E-60C0A3123417}" type="slidenum">
              <a:rPr lang="en-US"/>
              <a:pPr/>
              <a:t>‹#›</a:t>
            </a:fld>
            <a:endParaRPr lang="en-US"/>
          </a:p>
        </p:txBody>
      </p:sp>
    </p:spTree>
  </p:cSld>
  <p:clrMapOvr>
    <a:masterClrMapping/>
  </p:clrMapOvr>
  <p:transition spd="med" advTm="1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7A48A353-8B73-49EE-9A5B-09E1AE99B6CF}" type="datetime1">
              <a:rPr lang="en-US"/>
              <a:pPr/>
              <a:t>12/14/2015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E5655BC-E2B0-40EF-84DE-52EA296C0BDF}" type="slidenum">
              <a:rPr lang="en-US"/>
              <a:pPr/>
              <a:t>‹#›</a:t>
            </a:fld>
            <a:endParaRPr lang="en-US"/>
          </a:p>
        </p:txBody>
      </p:sp>
    </p:spTree>
  </p:cSld>
  <p:clrMapOvr>
    <a:masterClrMapping/>
  </p:clrMapOvr>
  <p:transition spd="med" advTm="1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765283"/>
            <a:ext cx="8229600" cy="423346"/>
          </a:xfrm>
          <a:prstGeom prst="rect">
            <a:avLst/>
          </a:prstGeom>
        </p:spPr>
        <p:txBody>
          <a:bodyPr lIns="0" tIns="0" anchor="t">
            <a:normAutofit/>
          </a:bodyPr>
          <a:lstStyle>
            <a:lvl1pPr marL="0" indent="0" algn="l">
              <a:buNone/>
              <a:defRPr sz="1800">
                <a:solidFill>
                  <a:srgbClr val="005B8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11" name="Content Placeholder 2"/>
          <p:cNvSpPr>
            <a:spLocks noGrp="1"/>
          </p:cNvSpPr>
          <p:nvPr>
            <p:ph sz="half" idx="10"/>
          </p:nvPr>
        </p:nvSpPr>
        <p:spPr>
          <a:xfrm>
            <a:off x="457200" y="1408440"/>
            <a:ext cx="4038600" cy="4717724"/>
          </a:xfrm>
          <a:prstGeom prst="rect">
            <a:avLst/>
          </a:prstGeom>
        </p:spPr>
        <p:txBody>
          <a:bodyPr lIns="0" tIns="0" rIns="0" bIns="0"/>
          <a:lstStyle>
            <a:lvl1pPr marL="179388" indent="-179388">
              <a:defRPr sz="1600">
                <a:solidFill>
                  <a:srgbClr val="7F7F7F"/>
                </a:solidFill>
                <a:latin typeface="Arial"/>
                <a:cs typeface="Arial"/>
              </a:defRPr>
            </a:lvl1pPr>
            <a:lvl2pPr marL="534988" indent="-263525">
              <a:defRPr sz="1500">
                <a:solidFill>
                  <a:srgbClr val="0082BB"/>
                </a:solidFill>
                <a:latin typeface="Arial"/>
                <a:cs typeface="Arial"/>
              </a:defRPr>
            </a:lvl2pPr>
            <a:lvl3pPr marL="715963" indent="-180975">
              <a:defRPr sz="1600">
                <a:solidFill>
                  <a:srgbClr val="7F7F7F"/>
                </a:solidFill>
                <a:latin typeface="Arial"/>
                <a:cs typeface="Arial"/>
              </a:defRPr>
            </a:lvl3pPr>
            <a:lvl4pPr marL="989013" indent="-273050">
              <a:defRPr sz="1600">
                <a:solidFill>
                  <a:srgbClr val="7F7F7F"/>
                </a:solidFill>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12" name="Content Placeholder 3"/>
          <p:cNvSpPr>
            <a:spLocks noGrp="1"/>
          </p:cNvSpPr>
          <p:nvPr>
            <p:ph sz="half" idx="2"/>
          </p:nvPr>
        </p:nvSpPr>
        <p:spPr>
          <a:xfrm>
            <a:off x="4648200" y="1408440"/>
            <a:ext cx="4038600" cy="4717724"/>
          </a:xfrm>
          <a:prstGeom prst="rect">
            <a:avLst/>
          </a:prstGeom>
        </p:spPr>
        <p:txBody>
          <a:bodyPr lIns="0" tIns="0" rIns="0" bIns="0"/>
          <a:lstStyle>
            <a:lvl1pPr marL="180975" indent="-180975">
              <a:defRPr sz="1600">
                <a:solidFill>
                  <a:schemeClr val="tx1">
                    <a:lumMod val="50000"/>
                    <a:lumOff val="50000"/>
                  </a:schemeClr>
                </a:solidFill>
                <a:latin typeface="Arial"/>
                <a:cs typeface="Arial"/>
              </a:defRPr>
            </a:lvl1pPr>
            <a:lvl2pPr marL="534988" indent="-263525">
              <a:defRPr sz="1500">
                <a:solidFill>
                  <a:srgbClr val="0082BB"/>
                </a:solidFill>
                <a:latin typeface="Arial"/>
                <a:cs typeface="Arial"/>
              </a:defRPr>
            </a:lvl2pPr>
            <a:lvl3pPr marL="715963" indent="-180975">
              <a:defRPr sz="1600">
                <a:solidFill>
                  <a:schemeClr val="tx1">
                    <a:lumMod val="50000"/>
                    <a:lumOff val="50000"/>
                  </a:schemeClr>
                </a:solidFill>
                <a:latin typeface="Arial"/>
                <a:cs typeface="Arial"/>
              </a:defRPr>
            </a:lvl3pPr>
            <a:lvl4pPr marL="989013" indent="-273050">
              <a:defRPr sz="1600">
                <a:solidFill>
                  <a:schemeClr val="tx1">
                    <a:lumMod val="50000"/>
                    <a:lumOff val="50000"/>
                  </a:schemeClr>
                </a:solidFill>
                <a:latin typeface="Arial"/>
                <a:cs typeface="Arial"/>
              </a:defRPr>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16" name="Text Placeholder 15"/>
          <p:cNvSpPr>
            <a:spLocks noGrp="1"/>
          </p:cNvSpPr>
          <p:nvPr>
            <p:ph type="body" sz="quarter" idx="11"/>
          </p:nvPr>
        </p:nvSpPr>
        <p:spPr>
          <a:xfrm>
            <a:off x="457200" y="311704"/>
            <a:ext cx="8229600" cy="453579"/>
          </a:xfrm>
          <a:prstGeom prst="rect">
            <a:avLst/>
          </a:prstGeom>
        </p:spPr>
        <p:txBody>
          <a:bodyPr vert="horz" lIns="0" tIns="0" anchor="t"/>
          <a:lstStyle>
            <a:lvl1pPr>
              <a:buNone/>
              <a:defRPr sz="2600">
                <a:solidFill>
                  <a:srgbClr val="005B82"/>
                </a:solidFill>
                <a:latin typeface="Arial"/>
                <a:cs typeface="Arial"/>
              </a:defRPr>
            </a:lvl1pPr>
          </a:lstStyle>
          <a:p>
            <a:pPr lvl="0"/>
            <a:r>
              <a:rPr lang="en-GB" dirty="0" smtClean="0"/>
              <a:t>Click to edit Master text styles</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765283"/>
            <a:ext cx="8229600" cy="423346"/>
          </a:xfrm>
          <a:prstGeom prst="rect">
            <a:avLst/>
          </a:prstGeom>
        </p:spPr>
        <p:txBody>
          <a:bodyPr lIns="0" tIns="0" anchor="t">
            <a:normAutofit/>
          </a:bodyPr>
          <a:lstStyle>
            <a:lvl1pPr marL="0" indent="0" algn="l">
              <a:buNone/>
              <a:defRPr sz="1800">
                <a:solidFill>
                  <a:srgbClr val="005B8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11" name="Content Placeholder 2"/>
          <p:cNvSpPr>
            <a:spLocks noGrp="1"/>
          </p:cNvSpPr>
          <p:nvPr>
            <p:ph sz="half" idx="10"/>
          </p:nvPr>
        </p:nvSpPr>
        <p:spPr>
          <a:xfrm>
            <a:off x="457200" y="1408440"/>
            <a:ext cx="4038600" cy="4717724"/>
          </a:xfrm>
          <a:prstGeom prst="rect">
            <a:avLst/>
          </a:prstGeom>
        </p:spPr>
        <p:txBody>
          <a:bodyPr lIns="0" tIns="0" rIns="0" bIns="0"/>
          <a:lstStyle>
            <a:lvl1pPr marL="179388" indent="-179388">
              <a:defRPr sz="1600">
                <a:solidFill>
                  <a:srgbClr val="7F7F7F"/>
                </a:solidFill>
                <a:latin typeface="Arial"/>
                <a:cs typeface="Arial"/>
              </a:defRPr>
            </a:lvl1pPr>
            <a:lvl2pPr marL="534988" indent="-263525">
              <a:defRPr sz="1500">
                <a:solidFill>
                  <a:srgbClr val="0082BB"/>
                </a:solidFill>
                <a:latin typeface="Arial"/>
                <a:cs typeface="Arial"/>
              </a:defRPr>
            </a:lvl2pPr>
            <a:lvl3pPr marL="715963" indent="-180975">
              <a:defRPr sz="1600">
                <a:solidFill>
                  <a:srgbClr val="7F7F7F"/>
                </a:solidFill>
                <a:latin typeface="Arial"/>
                <a:cs typeface="Arial"/>
              </a:defRPr>
            </a:lvl3pPr>
            <a:lvl4pPr marL="989013" indent="-273050">
              <a:defRPr sz="1600">
                <a:solidFill>
                  <a:srgbClr val="7F7F7F"/>
                </a:solidFill>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12" name="Content Placeholder 3"/>
          <p:cNvSpPr>
            <a:spLocks noGrp="1"/>
          </p:cNvSpPr>
          <p:nvPr>
            <p:ph sz="half" idx="2"/>
          </p:nvPr>
        </p:nvSpPr>
        <p:spPr>
          <a:xfrm>
            <a:off x="4648200" y="1408440"/>
            <a:ext cx="4038600" cy="4717724"/>
          </a:xfrm>
          <a:prstGeom prst="rect">
            <a:avLst/>
          </a:prstGeom>
        </p:spPr>
        <p:txBody>
          <a:bodyPr lIns="0" tIns="0" rIns="0" bIns="0"/>
          <a:lstStyle>
            <a:lvl1pPr marL="180975" indent="-180975">
              <a:defRPr sz="1600">
                <a:solidFill>
                  <a:schemeClr val="tx1">
                    <a:lumMod val="50000"/>
                    <a:lumOff val="50000"/>
                  </a:schemeClr>
                </a:solidFill>
                <a:latin typeface="Arial"/>
                <a:cs typeface="Arial"/>
              </a:defRPr>
            </a:lvl1pPr>
            <a:lvl2pPr marL="534988" indent="-263525">
              <a:defRPr sz="1500">
                <a:solidFill>
                  <a:srgbClr val="0082BB"/>
                </a:solidFill>
                <a:latin typeface="Arial"/>
                <a:cs typeface="Arial"/>
              </a:defRPr>
            </a:lvl2pPr>
            <a:lvl3pPr marL="715963" indent="-180975">
              <a:defRPr sz="1600">
                <a:solidFill>
                  <a:schemeClr val="tx1">
                    <a:lumMod val="50000"/>
                    <a:lumOff val="50000"/>
                  </a:schemeClr>
                </a:solidFill>
                <a:latin typeface="Arial"/>
                <a:cs typeface="Arial"/>
              </a:defRPr>
            </a:lvl3pPr>
            <a:lvl4pPr marL="989013" indent="-273050">
              <a:defRPr sz="1600">
                <a:solidFill>
                  <a:schemeClr val="tx1">
                    <a:lumMod val="50000"/>
                    <a:lumOff val="50000"/>
                  </a:schemeClr>
                </a:solidFill>
                <a:latin typeface="Arial"/>
                <a:cs typeface="Arial"/>
              </a:defRPr>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16" name="Text Placeholder 15"/>
          <p:cNvSpPr>
            <a:spLocks noGrp="1"/>
          </p:cNvSpPr>
          <p:nvPr>
            <p:ph type="body" sz="quarter" idx="11"/>
          </p:nvPr>
        </p:nvSpPr>
        <p:spPr>
          <a:xfrm>
            <a:off x="457200" y="311704"/>
            <a:ext cx="8229600" cy="453579"/>
          </a:xfrm>
          <a:prstGeom prst="rect">
            <a:avLst/>
          </a:prstGeom>
        </p:spPr>
        <p:txBody>
          <a:bodyPr vert="horz" lIns="0" tIns="0" anchor="t"/>
          <a:lstStyle>
            <a:lvl1pPr>
              <a:buNone/>
              <a:defRPr sz="2600">
                <a:solidFill>
                  <a:srgbClr val="005B82"/>
                </a:solidFill>
                <a:latin typeface="Arial"/>
                <a:cs typeface="Arial"/>
              </a:defRPr>
            </a:lvl1pPr>
          </a:lstStyle>
          <a:p>
            <a:pPr lvl="0"/>
            <a:r>
              <a:rPr lang="en-GB" dirty="0" smtClean="0"/>
              <a:t>Click to edit Master text styles</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A0CAA0D4-6865-46BF-A73F-FB533EFA4F2B}" type="datetime1">
              <a:rPr lang="en-US"/>
              <a:pPr/>
              <a:t>12/14/2015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7E1F3E-C127-400C-A35E-AAD6EF0ACF86}" type="slidenum">
              <a:rPr lang="en-US"/>
              <a:pPr/>
              <a:t>‹#›</a:t>
            </a:fld>
            <a:endParaRPr lang="en-US"/>
          </a:p>
        </p:txBody>
      </p:sp>
    </p:spTree>
  </p:cSld>
  <p:clrMapOvr>
    <a:masterClrMapping/>
  </p:clrMapOvr>
  <p:transition spd="med" advTm="1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0C0FFD9-58BE-4DEF-BEBF-7AEAADD431DC}" type="datetime1">
              <a:rPr lang="en-US"/>
              <a:pPr/>
              <a:t>12/14/2015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490B835-F869-4A81-8026-FF0B49BD657C}" type="slidenum">
              <a:rPr lang="en-US"/>
              <a:pPr/>
              <a:t>‹#›</a:t>
            </a:fld>
            <a:endParaRPr lang="en-US"/>
          </a:p>
        </p:txBody>
      </p:sp>
    </p:spTree>
  </p:cSld>
  <p:clrMapOvr>
    <a:masterClrMapping/>
  </p:clrMapOvr>
  <p:transition spd="med" advTm="1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DE999613-A1DF-483D-B757-EC22D0E48532}" type="datetime1">
              <a:rPr lang="en-US"/>
              <a:pPr/>
              <a:t>12/14/2015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C266D47-DB89-4C68-A73A-4DFA72356266}" type="slidenum">
              <a:rPr lang="en-US"/>
              <a:pPr/>
              <a:t>‹#›</a:t>
            </a:fld>
            <a:endParaRPr lang="en-US"/>
          </a:p>
        </p:txBody>
      </p:sp>
    </p:spTree>
  </p:cSld>
  <p:clrMapOvr>
    <a:masterClrMapping/>
  </p:clrMapOvr>
  <p:transition spd="med" advTm="1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B829ADD3-04A1-4FBD-9BD2-01883B3C94FD}" type="datetime1">
              <a:rPr lang="en-US"/>
              <a:pPr/>
              <a:t>12/14/2015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85938E9-02E0-4042-8157-65DB2157A08B}" type="slidenum">
              <a:rPr lang="en-US"/>
              <a:pPr/>
              <a:t>‹#›</a:t>
            </a:fld>
            <a:endParaRPr lang="en-US"/>
          </a:p>
        </p:txBody>
      </p:sp>
    </p:spTree>
  </p:cSld>
  <p:clrMapOvr>
    <a:masterClrMapping/>
  </p:clrMapOvr>
  <p:transition spd="med" advTm="1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57ADF96-A6AE-4F2B-AE97-665B9D844DB6}" type="datetime1">
              <a:rPr lang="en-US"/>
              <a:pPr/>
              <a:t>12/14/2015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21542EC-080F-460F-9E9E-7D29CB0F68CE}" type="slidenum">
              <a:rPr lang="en-US"/>
              <a:pPr/>
              <a:t>‹#›</a:t>
            </a:fld>
            <a:endParaRPr lang="en-US"/>
          </a:p>
        </p:txBody>
      </p:sp>
    </p:spTree>
  </p:cSld>
  <p:clrMapOvr>
    <a:masterClrMapping/>
  </p:clrMapOvr>
  <p:transition spd="med" advTm="1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19913C3-F073-4605-AD03-0AA22ADF173C}" type="datetime1">
              <a:rPr lang="en-US"/>
              <a:pPr/>
              <a:t>12/14/2015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45C226B-3653-45A9-A5CD-66FA0FD6A67F}" type="slidenum">
              <a:rPr lang="en-US"/>
              <a:pPr/>
              <a:t>‹#›</a:t>
            </a:fld>
            <a:endParaRPr lang="en-US"/>
          </a:p>
        </p:txBody>
      </p:sp>
    </p:spTree>
  </p:cSld>
  <p:clrMapOvr>
    <a:masterClrMapping/>
  </p:clrMapOvr>
  <p:transition spd="med" advTm="1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2365BC25-B056-4119-BCAB-0CD5182636B0}" type="datetime1">
              <a:rPr lang="en-US"/>
              <a:pPr/>
              <a:t>12/14/2015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3874A8-8D01-4375-A06D-FF4A2232F0E0}" type="slidenum">
              <a:rPr lang="en-US"/>
              <a:pPr/>
              <a:t>‹#›</a:t>
            </a:fld>
            <a:endParaRPr lang="en-US"/>
          </a:p>
        </p:txBody>
      </p:sp>
    </p:spTree>
  </p:cSld>
  <p:clrMapOvr>
    <a:masterClrMapping/>
  </p:clrMapOvr>
  <p:transition spd="med" advTm="1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C9A5955F-E9A1-4592-B66F-9EC73AC99BAC}" type="datetime1">
              <a:rPr lang="en-US"/>
              <a:pPr/>
              <a:t>12/14/2015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ED36F32-0E56-42AF-B2B7-927DFC3475BF}" type="slidenum">
              <a:rPr lang="en-US"/>
              <a:pPr/>
              <a:t>‹#›</a:t>
            </a:fld>
            <a:endParaRPr lang="en-US"/>
          </a:p>
        </p:txBody>
      </p:sp>
    </p:spTree>
  </p:cSld>
  <p:clrMapOvr>
    <a:masterClrMapping/>
  </p:clrMapOvr>
  <p:transition spd="med" advTm="1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Dax" pitchFamily="2" charset="0"/>
              </a:defRPr>
            </a:lvl1pPr>
          </a:lstStyle>
          <a:p>
            <a:fld id="{97AE0EC4-4AC6-4013-9184-1CEC2ED26111}" type="datetime1">
              <a:rPr lang="en-US"/>
              <a:pPr/>
              <a:t>12/14/2015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Dax"/>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Dax" pitchFamily="2" charset="0"/>
              </a:defRPr>
            </a:lvl1pPr>
          </a:lstStyle>
          <a:p>
            <a:fld id="{CF0FC2D4-8C25-4A0F-A3AC-CD5E880481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advTm="15000">
    <p:fade/>
  </p:transition>
  <p:txStyles>
    <p:titleStyle>
      <a:lvl1pPr algn="ctr" defTabSz="457200" rtl="0" eaLnBrk="0" fontAlgn="base" hangingPunct="0">
        <a:spcBef>
          <a:spcPct val="0"/>
        </a:spcBef>
        <a:spcAft>
          <a:spcPct val="0"/>
        </a:spcAft>
        <a:defRPr sz="4400" kern="1200">
          <a:solidFill>
            <a:schemeClr val="tx1"/>
          </a:solidFill>
          <a:latin typeface="Dax"/>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Dax"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Dax"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Dax"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Dax"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Dax"/>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Dax"/>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Dax"/>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Dax"/>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Dax"/>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3.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file:///C:\Users\ashepperson\Dropbox\Library\Marketing\Conferences\London\map%20of%20africa%20%5bclean%5d.vsd\Drawing\~Africa\Kenya"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ront-page.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3" name="TextBox 5"/>
          <p:cNvSpPr txBox="1">
            <a:spLocks noChangeArrowheads="1"/>
          </p:cNvSpPr>
          <p:nvPr/>
        </p:nvSpPr>
        <p:spPr bwMode="auto">
          <a:xfrm>
            <a:off x="103518" y="2066148"/>
            <a:ext cx="8721396" cy="3108543"/>
          </a:xfrm>
          <a:prstGeom prst="rect">
            <a:avLst/>
          </a:prstGeom>
          <a:noFill/>
          <a:ln w="9525">
            <a:noFill/>
            <a:miter lim="800000"/>
            <a:headEnd/>
            <a:tailEnd/>
          </a:ln>
        </p:spPr>
        <p:txBody>
          <a:bodyPr wrap="square">
            <a:spAutoFit/>
          </a:bodyPr>
          <a:lstStyle/>
          <a:p>
            <a:pPr algn="r"/>
            <a:r>
              <a:rPr lang="en-GB" sz="3200" b="1" dirty="0" smtClean="0">
                <a:solidFill>
                  <a:schemeClr val="bg1"/>
                </a:solidFill>
              </a:rPr>
              <a:t>Sub-Saharan Africa:</a:t>
            </a:r>
          </a:p>
          <a:p>
            <a:pPr algn="r"/>
            <a:r>
              <a:rPr lang="en-GB" sz="3200" b="1" dirty="0" smtClean="0">
                <a:solidFill>
                  <a:schemeClr val="bg1"/>
                </a:solidFill>
                <a:cs typeface="Arial" pitchFamily="34" charset="0"/>
              </a:rPr>
              <a:t>Investors' final frontier</a:t>
            </a:r>
            <a:endParaRPr lang="en-US" sz="3200" dirty="0" smtClean="0">
              <a:solidFill>
                <a:schemeClr val="bg1"/>
              </a:solidFill>
              <a:cs typeface="Arial" pitchFamily="34" charset="0"/>
            </a:endParaRPr>
          </a:p>
          <a:p>
            <a:pPr algn="r"/>
            <a:endParaRPr lang="en-US" sz="3600" dirty="0" smtClean="0">
              <a:solidFill>
                <a:schemeClr val="bg1"/>
              </a:solidFill>
              <a:cs typeface="Arial" pitchFamily="34" charset="0"/>
            </a:endParaRPr>
          </a:p>
          <a:p>
            <a:pPr algn="r"/>
            <a:endParaRPr lang="en-US" sz="1600" dirty="0" smtClean="0">
              <a:solidFill>
                <a:schemeClr val="bg1"/>
              </a:solidFill>
              <a:cs typeface="Arial" pitchFamily="34" charset="0"/>
            </a:endParaRPr>
          </a:p>
          <a:p>
            <a:pPr algn="r"/>
            <a:endParaRPr lang="en-US" sz="1600" dirty="0" smtClean="0">
              <a:solidFill>
                <a:schemeClr val="bg1"/>
              </a:solidFill>
              <a:cs typeface="Arial" pitchFamily="34" charset="0"/>
            </a:endParaRPr>
          </a:p>
          <a:p>
            <a:pPr algn="r"/>
            <a:r>
              <a:rPr lang="en-US" sz="1600" dirty="0" smtClean="0">
                <a:solidFill>
                  <a:schemeClr val="bg1"/>
                </a:solidFill>
                <a:cs typeface="Arial" pitchFamily="34" charset="0"/>
              </a:rPr>
              <a:t>René Awambeng, Head of Global </a:t>
            </a:r>
            <a:r>
              <a:rPr lang="en-US" sz="1600" dirty="0" err="1" smtClean="0">
                <a:solidFill>
                  <a:schemeClr val="bg1"/>
                </a:solidFill>
                <a:cs typeface="Arial" pitchFamily="34" charset="0"/>
              </a:rPr>
              <a:t>Corporates</a:t>
            </a:r>
            <a:endParaRPr lang="en-US" sz="1600" dirty="0" smtClean="0">
              <a:solidFill>
                <a:schemeClr val="bg1"/>
              </a:solidFill>
              <a:cs typeface="Arial" pitchFamily="34" charset="0"/>
            </a:endParaRPr>
          </a:p>
          <a:p>
            <a:pPr algn="r"/>
            <a:r>
              <a:rPr lang="en-US" sz="1600" dirty="0" smtClean="0">
                <a:solidFill>
                  <a:schemeClr val="bg1"/>
                </a:solidFill>
                <a:cs typeface="Arial" pitchFamily="34" charset="0"/>
              </a:rPr>
              <a:t>Dr Edward George, Head of Group Research</a:t>
            </a:r>
          </a:p>
          <a:p>
            <a:pPr algn="r"/>
            <a:endParaRPr lang="en-US" sz="1600" dirty="0" smtClean="0">
              <a:solidFill>
                <a:schemeClr val="bg1"/>
              </a:solidFill>
              <a:cs typeface="Arial" pitchFamily="34" charset="0"/>
            </a:endParaRPr>
          </a:p>
          <a:p>
            <a:pPr algn="r"/>
            <a:r>
              <a:rPr lang="en-US" sz="1600" dirty="0" smtClean="0">
                <a:solidFill>
                  <a:schemeClr val="bg1"/>
                </a:solidFill>
                <a:cs typeface="Arial" pitchFamily="34" charset="0"/>
              </a:rPr>
              <a:t>Prague, December 2015</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447259" y="4248150"/>
            <a:ext cx="1997075" cy="221176"/>
          </a:xfrm>
          <a:prstGeom prst="rect">
            <a:avLst/>
          </a:prstGeom>
          <a:noFill/>
          <a:ln w="9525">
            <a:noFill/>
            <a:miter lim="800000"/>
            <a:headEnd/>
            <a:tailEnd/>
          </a:ln>
        </p:spPr>
        <p:txBody>
          <a:bodyPr wrap="square" lIns="91428" tIns="45715" rIns="91428" bIns="45715">
            <a:spAutoFit/>
          </a:bodyPr>
          <a:lstStyle/>
          <a:p>
            <a:r>
              <a:rPr lang="en-US" sz="800" dirty="0">
                <a:solidFill>
                  <a:srgbClr val="005B82"/>
                </a:solidFill>
                <a:latin typeface="Arial" panose="020B0604020202020204" pitchFamily="34" charset="0"/>
                <a:cs typeface="Arial" panose="020B0604020202020204" pitchFamily="34" charset="0"/>
              </a:rPr>
              <a:t>Source: </a:t>
            </a:r>
            <a:r>
              <a:rPr lang="en-US" sz="800" dirty="0" smtClean="0">
                <a:solidFill>
                  <a:srgbClr val="005B82"/>
                </a:solidFill>
                <a:latin typeface="Arial" panose="020B0604020202020204" pitchFamily="34" charset="0"/>
                <a:cs typeface="Arial" panose="020B0604020202020204" pitchFamily="34" charset="0"/>
              </a:rPr>
              <a:t>World Bank</a:t>
            </a:r>
            <a:endParaRPr lang="en-US" sz="800" dirty="0">
              <a:solidFill>
                <a:srgbClr val="005B82"/>
              </a:solidFill>
              <a:latin typeface="Arial" panose="020B060402020202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17081473"/>
              </p:ext>
            </p:extLst>
          </p:nvPr>
        </p:nvGraphicFramePr>
        <p:xfrm>
          <a:off x="4755442" y="1543725"/>
          <a:ext cx="4049221" cy="258532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14"/>
          <p:cNvSpPr txBox="1">
            <a:spLocks noChangeArrowheads="1"/>
          </p:cNvSpPr>
          <p:nvPr/>
        </p:nvSpPr>
        <p:spPr bwMode="auto">
          <a:xfrm>
            <a:off x="4716016" y="1083559"/>
            <a:ext cx="4293230" cy="338544"/>
          </a:xfrm>
          <a:prstGeom prst="rect">
            <a:avLst/>
          </a:prstGeom>
          <a:noFill/>
          <a:ln w="9525">
            <a:noFill/>
            <a:miter lim="800000"/>
            <a:headEnd/>
            <a:tailEnd/>
          </a:ln>
        </p:spPr>
        <p:txBody>
          <a:bodyPr wrap="square" lIns="91428" tIns="45715" rIns="91428" bIns="45715">
            <a:spAutoFit/>
          </a:bodyPr>
          <a:lstStyle/>
          <a:p>
            <a:pPr marL="88889" lvl="1" algn="just" defTabSz="622223" eaLnBrk="0" hangingPunct="0">
              <a:spcBef>
                <a:spcPct val="50000"/>
              </a:spcBef>
              <a:buClr>
                <a:srgbClr val="6699FF"/>
              </a:buClr>
            </a:pPr>
            <a:r>
              <a:rPr lang="fr-FR" sz="1600" b="1" dirty="0" smtClean="0">
                <a:latin typeface="Arial" panose="020B0604020202020204" pitchFamily="34" charset="0"/>
                <a:cs typeface="Arial" panose="020B0604020202020204" pitchFamily="34" charset="0"/>
              </a:rPr>
              <a:t>Access to </a:t>
            </a:r>
            <a:r>
              <a:rPr lang="fr-FR" sz="1600" b="1" dirty="0" err="1" smtClean="0">
                <a:latin typeface="Arial" panose="020B0604020202020204" pitchFamily="34" charset="0"/>
                <a:cs typeface="Arial" panose="020B0604020202020204" pitchFamily="34" charset="0"/>
              </a:rPr>
              <a:t>Electricity</a:t>
            </a:r>
            <a:r>
              <a:rPr lang="fr-FR" sz="1600" b="1" dirty="0" smtClean="0">
                <a:latin typeface="Arial" panose="020B0604020202020204" pitchFamily="34" charset="0"/>
                <a:cs typeface="Arial" panose="020B0604020202020204" pitchFamily="34" charset="0"/>
              </a:rPr>
              <a:t> (% population)</a:t>
            </a:r>
          </a:p>
        </p:txBody>
      </p:sp>
      <p:sp>
        <p:nvSpPr>
          <p:cNvPr id="14" name="Text Box 14"/>
          <p:cNvSpPr txBox="1">
            <a:spLocks noChangeArrowheads="1"/>
          </p:cNvSpPr>
          <p:nvPr/>
        </p:nvSpPr>
        <p:spPr bwMode="auto">
          <a:xfrm>
            <a:off x="296863" y="1088703"/>
            <a:ext cx="4526626" cy="338544"/>
          </a:xfrm>
          <a:prstGeom prst="rect">
            <a:avLst/>
          </a:prstGeom>
          <a:noFill/>
          <a:ln w="9525">
            <a:noFill/>
            <a:miter lim="800000"/>
            <a:headEnd/>
            <a:tailEnd/>
          </a:ln>
        </p:spPr>
        <p:txBody>
          <a:bodyPr wrap="square" lIns="91428" tIns="45715" rIns="91428" bIns="45715">
            <a:spAutoFit/>
          </a:bodyPr>
          <a:lstStyle/>
          <a:p>
            <a:pPr marL="88889" lvl="1" algn="just" defTabSz="622223" eaLnBrk="0" hangingPunct="0">
              <a:spcBef>
                <a:spcPct val="50000"/>
              </a:spcBef>
              <a:buClr>
                <a:srgbClr val="6699FF"/>
              </a:buClr>
            </a:pPr>
            <a:r>
              <a:rPr lang="fr-FR" sz="1600" b="1" dirty="0" err="1">
                <a:latin typeface="Arial" panose="020B0604020202020204" pitchFamily="34" charset="0"/>
                <a:cs typeface="Arial" panose="020B0604020202020204" pitchFamily="34" charset="0"/>
              </a:rPr>
              <a:t>Electricity</a:t>
            </a:r>
            <a:r>
              <a:rPr lang="fr-FR" sz="1600" b="1" dirty="0">
                <a:latin typeface="Arial" panose="020B0604020202020204" pitchFamily="34" charset="0"/>
                <a:cs typeface="Arial" panose="020B0604020202020204" pitchFamily="34" charset="0"/>
              </a:rPr>
              <a:t> </a:t>
            </a:r>
            <a:r>
              <a:rPr lang="fr-FR" sz="1600" b="1" dirty="0" err="1">
                <a:latin typeface="Arial" panose="020B0604020202020204" pitchFamily="34" charset="0"/>
                <a:cs typeface="Arial" panose="020B0604020202020204" pitchFamily="34" charset="0"/>
              </a:rPr>
              <a:t>Consumption</a:t>
            </a:r>
            <a:r>
              <a:rPr lang="fr-FR" sz="1600" b="1" dirty="0">
                <a:latin typeface="Arial" panose="020B0604020202020204" pitchFamily="34" charset="0"/>
                <a:cs typeface="Arial" panose="020B0604020202020204" pitchFamily="34" charset="0"/>
              </a:rPr>
              <a:t> (kWh per capita)</a:t>
            </a:r>
          </a:p>
        </p:txBody>
      </p:sp>
      <p:graphicFrame>
        <p:nvGraphicFramePr>
          <p:cNvPr id="16" name="Chart 15"/>
          <p:cNvGraphicFramePr>
            <a:graphicFrameLocks/>
          </p:cNvGraphicFramePr>
          <p:nvPr>
            <p:extLst>
              <p:ext uri="{D42A27DB-BD31-4B8C-83A1-F6EECF244321}">
                <p14:modId xmlns:p14="http://schemas.microsoft.com/office/powerpoint/2010/main" val="3175165324"/>
              </p:ext>
            </p:extLst>
          </p:nvPr>
        </p:nvGraphicFramePr>
        <p:xfrm>
          <a:off x="447259" y="1427247"/>
          <a:ext cx="4015868" cy="2773278"/>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8"/>
          <p:cNvSpPr txBox="1">
            <a:spLocks noChangeArrowheads="1"/>
          </p:cNvSpPr>
          <p:nvPr/>
        </p:nvSpPr>
        <p:spPr bwMode="auto">
          <a:xfrm>
            <a:off x="347663" y="552450"/>
            <a:ext cx="8237537" cy="333681"/>
          </a:xfrm>
          <a:prstGeom prst="rect">
            <a:avLst/>
          </a:prstGeom>
          <a:noFill/>
          <a:ln w="9525">
            <a:noFill/>
            <a:miter lim="800000"/>
            <a:headEnd/>
            <a:tailEnd/>
          </a:ln>
        </p:spPr>
        <p:txBody>
          <a:bodyPr wrap="square" lIns="0" tIns="0">
            <a:spAutoFit/>
          </a:bodyPr>
          <a:lstStyle/>
          <a:p>
            <a:pPr>
              <a:lnSpc>
                <a:spcPts val="2225"/>
              </a:lnSpc>
            </a:pPr>
            <a:r>
              <a:rPr lang="en-US" sz="2600" dirty="0" smtClean="0">
                <a:solidFill>
                  <a:srgbClr val="005B82"/>
                </a:solidFill>
              </a:rPr>
              <a:t>The power sector needs sustained investment</a:t>
            </a:r>
            <a:endParaRPr lang="en-US" sz="2600" dirty="0">
              <a:solidFill>
                <a:srgbClr val="005B82"/>
              </a:solidFill>
            </a:endParaRPr>
          </a:p>
        </p:txBody>
      </p:sp>
      <p:sp>
        <p:nvSpPr>
          <p:cNvPr id="19" name="TextBox 18"/>
          <p:cNvSpPr txBox="1">
            <a:spLocks noChangeArrowheads="1"/>
          </p:cNvSpPr>
          <p:nvPr/>
        </p:nvSpPr>
        <p:spPr bwMode="auto">
          <a:xfrm>
            <a:off x="364914" y="4672559"/>
            <a:ext cx="8553455" cy="1431161"/>
          </a:xfrm>
          <a:prstGeom prst="rect">
            <a:avLst/>
          </a:prstGeom>
          <a:noFill/>
          <a:ln w="9525">
            <a:noFill/>
            <a:miter lim="800000"/>
            <a:headEnd/>
            <a:tailEnd/>
          </a:ln>
        </p:spPr>
        <p:txBody>
          <a:bodyPr wrap="square" lIns="0" tIns="0">
            <a:spAutoFit/>
          </a:bodyPr>
          <a:lstStyle/>
          <a:p>
            <a:pPr marL="177800" indent="-177800">
              <a:spcBef>
                <a:spcPts val="600"/>
              </a:spcBef>
            </a:pPr>
            <a:r>
              <a:rPr lang="en-US" sz="1600" dirty="0" smtClean="0">
                <a:solidFill>
                  <a:srgbClr val="9FC62C"/>
                </a:solidFill>
              </a:rPr>
              <a:t>•</a:t>
            </a:r>
            <a:r>
              <a:rPr lang="en-US" sz="1600" dirty="0" smtClean="0">
                <a:solidFill>
                  <a:srgbClr val="7F7F7F"/>
                </a:solidFill>
              </a:rPr>
              <a:t> </a:t>
            </a:r>
            <a:r>
              <a:rPr lang="en-GB" sz="1600" dirty="0" smtClean="0">
                <a:solidFill>
                  <a:srgbClr val="7F7F7F"/>
                </a:solidFill>
              </a:rPr>
              <a:t>SSA, with a population of 800 million people, generates roughly the same amount of power as Spain, which has a population of 47 million people</a:t>
            </a:r>
            <a:r>
              <a:rPr lang="en-US" sz="1600" dirty="0" smtClean="0">
                <a:solidFill>
                  <a:srgbClr val="7F7F7F"/>
                </a:solidFill>
              </a:rPr>
              <a:t>.</a:t>
            </a:r>
          </a:p>
          <a:p>
            <a:pPr marL="177800" indent="-177800">
              <a:spcBef>
                <a:spcPts val="600"/>
              </a:spcBef>
            </a:pPr>
            <a:r>
              <a:rPr lang="en-US" sz="1600" dirty="0" smtClean="0">
                <a:solidFill>
                  <a:srgbClr val="9FC62C"/>
                </a:solidFill>
              </a:rPr>
              <a:t>•</a:t>
            </a:r>
            <a:r>
              <a:rPr lang="en-US" sz="1600" dirty="0" smtClean="0">
                <a:solidFill>
                  <a:srgbClr val="7F7F7F"/>
                </a:solidFill>
              </a:rPr>
              <a:t> </a:t>
            </a:r>
            <a:r>
              <a:rPr lang="en-GB" sz="1600" dirty="0" smtClean="0">
                <a:solidFill>
                  <a:srgbClr val="7F7F7F"/>
                </a:solidFill>
              </a:rPr>
              <a:t>Around 600 million people in Africa have no or very limited levels of electricity supply</a:t>
            </a:r>
            <a:r>
              <a:rPr lang="en-US" sz="1600" dirty="0" smtClean="0">
                <a:solidFill>
                  <a:srgbClr val="7F7F7F"/>
                </a:solidFill>
              </a:rPr>
              <a:t>.</a:t>
            </a:r>
          </a:p>
          <a:p>
            <a:pPr marL="177800" indent="-177800">
              <a:spcBef>
                <a:spcPts val="600"/>
              </a:spcBef>
            </a:pPr>
            <a:r>
              <a:rPr lang="en-US" sz="1600" dirty="0" smtClean="0">
                <a:solidFill>
                  <a:srgbClr val="9FC62C"/>
                </a:solidFill>
              </a:rPr>
              <a:t>•</a:t>
            </a:r>
            <a:r>
              <a:rPr lang="en-US" sz="1600" dirty="0" smtClean="0">
                <a:solidFill>
                  <a:srgbClr val="7F7F7F"/>
                </a:solidFill>
              </a:rPr>
              <a:t> </a:t>
            </a:r>
            <a:r>
              <a:rPr lang="en-GB" sz="1600" dirty="0" smtClean="0">
                <a:solidFill>
                  <a:srgbClr val="7F7F7F"/>
                </a:solidFill>
              </a:rPr>
              <a:t>There are huge opportunities to develop large-scale generation &amp; distribution networks, as well as off-grid &amp; renewable generation (especially for remote rural areas).</a:t>
            </a:r>
            <a:endParaRPr lang="en-US" sz="1600" dirty="0" smtClean="0">
              <a:solidFill>
                <a:srgbClr val="7F7F7F"/>
              </a:solidFill>
            </a:endParaRPr>
          </a:p>
        </p:txBody>
      </p:sp>
      <p:sp>
        <p:nvSpPr>
          <p:cNvPr id="13"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
        <p:nvSpPr>
          <p:cNvPr id="15" name="TextBox 10"/>
          <p:cNvSpPr txBox="1">
            <a:spLocks noChangeArrowheads="1"/>
          </p:cNvSpPr>
          <p:nvPr/>
        </p:nvSpPr>
        <p:spPr bwMode="auto">
          <a:xfrm>
            <a:off x="8248650" y="6467475"/>
            <a:ext cx="534988" cy="236538"/>
          </a:xfrm>
          <a:prstGeom prst="rect">
            <a:avLst/>
          </a:prstGeom>
          <a:noFill/>
          <a:ln w="9525">
            <a:noFill/>
            <a:miter lim="800000"/>
            <a:headEnd/>
            <a:tailEnd/>
          </a:ln>
        </p:spPr>
        <p:txBody>
          <a:bodyPr lIns="0" rIns="0">
            <a:spAutoFit/>
          </a:bodyPr>
          <a:lstStyle/>
          <a:p>
            <a:pPr algn="r"/>
            <a:fld id="{50531B14-5F34-41EE-A6A0-70165B66AAA8}" type="slidenum">
              <a:rPr lang="en-US" sz="1400" baseline="30000">
                <a:solidFill>
                  <a:srgbClr val="003E56"/>
                </a:solidFill>
              </a:rPr>
              <a:pPr algn="r"/>
              <a:t>10</a:t>
            </a:fld>
            <a:endParaRPr lang="en-US" sz="1400" baseline="30000" dirty="0">
              <a:solidFill>
                <a:srgbClr val="003E56"/>
              </a:solidFill>
            </a:endParaRPr>
          </a:p>
        </p:txBody>
      </p:sp>
    </p:spTree>
    <p:extLst>
      <p:ext uri="{BB962C8B-B14F-4D97-AF65-F5344CB8AC3E}">
        <p14:creationId xmlns:p14="http://schemas.microsoft.com/office/powerpoint/2010/main" val="1213532534"/>
      </p:ext>
    </p:extLst>
  </p:cSld>
  <p:clrMapOvr>
    <a:masterClrMapping/>
  </p:clrMapOvr>
  <p:transition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7"/>
          <p:cNvSpPr txBox="1">
            <a:spLocks noChangeArrowheads="1"/>
          </p:cNvSpPr>
          <p:nvPr/>
        </p:nvSpPr>
        <p:spPr bwMode="auto">
          <a:xfrm>
            <a:off x="8431481" y="6519863"/>
            <a:ext cx="433119" cy="214312"/>
          </a:xfrm>
          <a:prstGeom prst="rect">
            <a:avLst/>
          </a:prstGeom>
          <a:noFill/>
          <a:ln w="9525">
            <a:noFill/>
            <a:miter lim="800000"/>
            <a:headEnd/>
            <a:tailEnd/>
          </a:ln>
        </p:spPr>
        <p:txBody>
          <a:bodyPr wrap="square">
            <a:spAutoFit/>
          </a:bodyPr>
          <a:lstStyle/>
          <a:p>
            <a:fld id="{78CD3848-2363-4F90-89A3-4799C00388DB}" type="slidenum">
              <a:rPr lang="en-US" sz="800">
                <a:solidFill>
                  <a:srgbClr val="005B82"/>
                </a:solidFill>
              </a:rPr>
              <a:pPr/>
              <a:t>11</a:t>
            </a:fld>
            <a:endParaRPr lang="en-US" sz="800" dirty="0">
              <a:solidFill>
                <a:srgbClr val="005B82"/>
              </a:solidFill>
            </a:endParaRPr>
          </a:p>
        </p:txBody>
      </p:sp>
      <p:sp>
        <p:nvSpPr>
          <p:cNvPr id="13" name="TextBox 8"/>
          <p:cNvSpPr txBox="1">
            <a:spLocks noChangeArrowheads="1"/>
          </p:cNvSpPr>
          <p:nvPr/>
        </p:nvSpPr>
        <p:spPr bwMode="auto">
          <a:xfrm>
            <a:off x="347663" y="552450"/>
            <a:ext cx="9014701" cy="328295"/>
          </a:xfrm>
          <a:prstGeom prst="rect">
            <a:avLst/>
          </a:prstGeom>
          <a:noFill/>
          <a:ln w="9525">
            <a:noFill/>
            <a:miter lim="800000"/>
            <a:headEnd/>
            <a:tailEnd/>
          </a:ln>
        </p:spPr>
        <p:txBody>
          <a:bodyPr wrap="square" lIns="0" tIns="0">
            <a:spAutoFit/>
          </a:bodyPr>
          <a:lstStyle/>
          <a:p>
            <a:pPr>
              <a:lnSpc>
                <a:spcPts val="2225"/>
              </a:lnSpc>
            </a:pPr>
            <a:r>
              <a:rPr lang="en-US" sz="2600" dirty="0" smtClean="0">
                <a:solidFill>
                  <a:srgbClr val="005B82"/>
                </a:solidFill>
              </a:rPr>
              <a:t>Financing the value chain: from farm to fork</a:t>
            </a:r>
            <a:endParaRPr lang="en-US" sz="2600" dirty="0">
              <a:solidFill>
                <a:srgbClr val="005B82"/>
              </a:solidFill>
            </a:endParaRPr>
          </a:p>
        </p:txBody>
      </p:sp>
      <p:sp>
        <p:nvSpPr>
          <p:cNvPr id="16" name="TextBox 15"/>
          <p:cNvSpPr txBox="1">
            <a:spLocks noChangeArrowheads="1"/>
          </p:cNvSpPr>
          <p:nvPr/>
        </p:nvSpPr>
        <p:spPr bwMode="auto">
          <a:xfrm>
            <a:off x="4786462" y="1172875"/>
            <a:ext cx="3900714" cy="4909036"/>
          </a:xfrm>
          <a:prstGeom prst="rect">
            <a:avLst/>
          </a:prstGeom>
          <a:noFill/>
          <a:ln w="9525">
            <a:noFill/>
            <a:miter lim="800000"/>
            <a:headEnd/>
            <a:tailEnd/>
          </a:ln>
        </p:spPr>
        <p:txBody>
          <a:bodyPr wrap="square" lIns="0" tIns="0">
            <a:spAutoFit/>
          </a:bodyPr>
          <a:lstStyle/>
          <a:p>
            <a:pPr marL="177800" indent="-177800"/>
            <a:r>
              <a:rPr lang="en-US" sz="1600" dirty="0" smtClean="0">
                <a:solidFill>
                  <a:srgbClr val="7F7F7F"/>
                </a:solidFill>
              </a:rPr>
              <a:t>The key to a successful agricultural sector is knitting the value chain together:</a:t>
            </a:r>
            <a:endParaRPr lang="en-US" sz="1600" dirty="0" smtClean="0">
              <a:solidFill>
                <a:srgbClr val="9FC62C"/>
              </a:solidFill>
            </a:endParaRPr>
          </a:p>
          <a:p>
            <a:pPr marL="177800" indent="-177800">
              <a:spcBef>
                <a:spcPts val="600"/>
              </a:spcBef>
            </a:pPr>
            <a:r>
              <a:rPr lang="en-US" sz="1600" dirty="0" smtClean="0">
                <a:solidFill>
                  <a:srgbClr val="9FC62C"/>
                </a:solidFill>
              </a:rPr>
              <a:t>•</a:t>
            </a:r>
            <a:r>
              <a:rPr lang="en-US" sz="1600" dirty="0" smtClean="0">
                <a:solidFill>
                  <a:srgbClr val="7F7F7F"/>
                </a:solidFill>
              </a:rPr>
              <a:t>  </a:t>
            </a:r>
            <a:r>
              <a:rPr lang="en-US" sz="1600" b="1" dirty="0" smtClean="0">
                <a:solidFill>
                  <a:srgbClr val="7F7F7F"/>
                </a:solidFill>
              </a:rPr>
              <a:t>Inputs</a:t>
            </a:r>
          </a:p>
          <a:p>
            <a:pPr marL="177800" indent="-177800">
              <a:spcBef>
                <a:spcPts val="600"/>
              </a:spcBef>
            </a:pPr>
            <a:r>
              <a:rPr lang="en-US" sz="1600" dirty="0" smtClean="0">
                <a:solidFill>
                  <a:srgbClr val="7F7F7F"/>
                </a:solidFill>
              </a:rPr>
              <a:t>	Seed, </a:t>
            </a:r>
            <a:r>
              <a:rPr lang="en-US" sz="1600" dirty="0" err="1" smtClean="0">
                <a:solidFill>
                  <a:srgbClr val="7F7F7F"/>
                </a:solidFill>
              </a:rPr>
              <a:t>fertiliser</a:t>
            </a:r>
            <a:r>
              <a:rPr lang="en-US" sz="1600" dirty="0" smtClean="0">
                <a:solidFill>
                  <a:srgbClr val="7F7F7F"/>
                </a:solidFill>
              </a:rPr>
              <a:t> &amp; pesticide</a:t>
            </a:r>
            <a:endParaRPr lang="en-US" sz="1600" dirty="0" smtClean="0">
              <a:solidFill>
                <a:srgbClr val="9FC62C"/>
              </a:solidFill>
            </a:endParaRPr>
          </a:p>
          <a:p>
            <a:pPr marL="177800" indent="-177800">
              <a:spcBef>
                <a:spcPts val="600"/>
              </a:spcBef>
            </a:pPr>
            <a:r>
              <a:rPr lang="en-US" sz="1600" dirty="0" smtClean="0">
                <a:solidFill>
                  <a:srgbClr val="9FC62C"/>
                </a:solidFill>
              </a:rPr>
              <a:t>•</a:t>
            </a:r>
            <a:r>
              <a:rPr lang="en-US" sz="1600" dirty="0" smtClean="0">
                <a:solidFill>
                  <a:srgbClr val="7F7F7F"/>
                </a:solidFill>
              </a:rPr>
              <a:t>  </a:t>
            </a:r>
            <a:r>
              <a:rPr lang="en-US" sz="1600" b="1" dirty="0" smtClean="0">
                <a:solidFill>
                  <a:srgbClr val="7F7F7F"/>
                </a:solidFill>
              </a:rPr>
              <a:t>Farmers &amp; cooperatives</a:t>
            </a:r>
          </a:p>
          <a:p>
            <a:pPr marL="177800" indent="-177800">
              <a:spcBef>
                <a:spcPts val="600"/>
              </a:spcBef>
            </a:pPr>
            <a:r>
              <a:rPr lang="en-US" sz="1600" b="1" dirty="0" smtClean="0">
                <a:solidFill>
                  <a:srgbClr val="7F7F7F"/>
                </a:solidFill>
              </a:rPr>
              <a:t>	</a:t>
            </a:r>
            <a:r>
              <a:rPr lang="en-US" sz="1600" dirty="0" smtClean="0">
                <a:solidFill>
                  <a:srgbClr val="7F7F7F"/>
                </a:solidFill>
              </a:rPr>
              <a:t>Training, financing, market for goods</a:t>
            </a:r>
          </a:p>
          <a:p>
            <a:pPr marL="177800" indent="-177800">
              <a:spcBef>
                <a:spcPts val="600"/>
              </a:spcBef>
            </a:pPr>
            <a:r>
              <a:rPr lang="en-US" sz="1600" dirty="0" smtClean="0">
                <a:solidFill>
                  <a:srgbClr val="9FC62C"/>
                </a:solidFill>
              </a:rPr>
              <a:t>•</a:t>
            </a:r>
            <a:r>
              <a:rPr lang="en-US" sz="1600" dirty="0" smtClean="0">
                <a:solidFill>
                  <a:srgbClr val="7F7F7F"/>
                </a:solidFill>
              </a:rPr>
              <a:t>  </a:t>
            </a:r>
            <a:r>
              <a:rPr lang="en-US" sz="1600" b="1" dirty="0" err="1" smtClean="0">
                <a:solidFill>
                  <a:srgbClr val="7F7F7F"/>
                </a:solidFill>
              </a:rPr>
              <a:t>Agri</a:t>
            </a:r>
            <a:r>
              <a:rPr lang="en-US" sz="1600" b="1" dirty="0" smtClean="0">
                <a:solidFill>
                  <a:srgbClr val="7F7F7F"/>
                </a:solidFill>
              </a:rPr>
              <a:t>-processors</a:t>
            </a:r>
          </a:p>
          <a:p>
            <a:pPr marL="177800" indent="-177800">
              <a:spcBef>
                <a:spcPts val="600"/>
              </a:spcBef>
            </a:pPr>
            <a:r>
              <a:rPr lang="en-US" sz="1600" dirty="0" smtClean="0">
                <a:solidFill>
                  <a:srgbClr val="7F7F7F"/>
                </a:solidFill>
              </a:rPr>
              <a:t>	Financing (working capital &amp; capital investment)	</a:t>
            </a:r>
          </a:p>
          <a:p>
            <a:pPr marL="177800" indent="-177800">
              <a:spcBef>
                <a:spcPts val="600"/>
              </a:spcBef>
            </a:pPr>
            <a:r>
              <a:rPr lang="en-US" sz="1600" dirty="0" smtClean="0">
                <a:solidFill>
                  <a:srgbClr val="9FC62C"/>
                </a:solidFill>
              </a:rPr>
              <a:t>•</a:t>
            </a:r>
            <a:r>
              <a:rPr lang="en-US" sz="1600" dirty="0" smtClean="0">
                <a:solidFill>
                  <a:srgbClr val="7F7F7F"/>
                </a:solidFill>
              </a:rPr>
              <a:t>  </a:t>
            </a:r>
            <a:r>
              <a:rPr lang="en-US" sz="1600" b="1" dirty="0" smtClean="0">
                <a:solidFill>
                  <a:srgbClr val="7F7F7F"/>
                </a:solidFill>
              </a:rPr>
              <a:t>Logistics</a:t>
            </a:r>
          </a:p>
          <a:p>
            <a:pPr marL="177800" indent="-177800">
              <a:spcBef>
                <a:spcPts val="600"/>
              </a:spcBef>
            </a:pPr>
            <a:r>
              <a:rPr lang="en-US" sz="1600" dirty="0" smtClean="0">
                <a:solidFill>
                  <a:srgbClr val="7F7F7F"/>
                </a:solidFill>
              </a:rPr>
              <a:t>	Warehousing, ports, roads, railways, border crossing</a:t>
            </a:r>
          </a:p>
          <a:p>
            <a:pPr marL="177800" indent="-177800">
              <a:spcBef>
                <a:spcPts val="600"/>
              </a:spcBef>
            </a:pPr>
            <a:r>
              <a:rPr lang="en-US" sz="1600" dirty="0" smtClean="0">
                <a:solidFill>
                  <a:srgbClr val="9FC62C"/>
                </a:solidFill>
              </a:rPr>
              <a:t>•</a:t>
            </a:r>
            <a:r>
              <a:rPr lang="en-US" sz="1600" dirty="0" smtClean="0">
                <a:solidFill>
                  <a:srgbClr val="7F7F7F"/>
                </a:solidFill>
              </a:rPr>
              <a:t>  </a:t>
            </a:r>
            <a:r>
              <a:rPr lang="en-US" sz="1600" b="1" dirty="0" smtClean="0">
                <a:solidFill>
                  <a:srgbClr val="7F7F7F"/>
                </a:solidFill>
              </a:rPr>
              <a:t>Traders &amp; retailers</a:t>
            </a:r>
          </a:p>
          <a:p>
            <a:pPr marL="177800" indent="-177800">
              <a:spcBef>
                <a:spcPts val="600"/>
              </a:spcBef>
            </a:pPr>
            <a:r>
              <a:rPr lang="en-US" sz="1600" dirty="0" smtClean="0">
                <a:solidFill>
                  <a:srgbClr val="7F7F7F"/>
                </a:solidFill>
              </a:rPr>
              <a:t>	Financing</a:t>
            </a:r>
          </a:p>
          <a:p>
            <a:pPr marL="177800" indent="-177800">
              <a:spcBef>
                <a:spcPts val="600"/>
              </a:spcBef>
            </a:pPr>
            <a:r>
              <a:rPr lang="en-US" sz="1600" dirty="0" smtClean="0">
                <a:solidFill>
                  <a:srgbClr val="9FC62C"/>
                </a:solidFill>
              </a:rPr>
              <a:t>•</a:t>
            </a:r>
            <a:r>
              <a:rPr lang="en-US" sz="1600" dirty="0" smtClean="0">
                <a:solidFill>
                  <a:srgbClr val="7F7F7F"/>
                </a:solidFill>
              </a:rPr>
              <a:t>  </a:t>
            </a:r>
            <a:r>
              <a:rPr lang="en-US" sz="1600" b="1" dirty="0" smtClean="0">
                <a:solidFill>
                  <a:srgbClr val="7F7F7F"/>
                </a:solidFill>
              </a:rPr>
              <a:t>Exporters &amp; </a:t>
            </a:r>
            <a:r>
              <a:rPr lang="en-US" sz="1600" b="1" dirty="0" err="1" smtClean="0">
                <a:solidFill>
                  <a:srgbClr val="7F7F7F"/>
                </a:solidFill>
              </a:rPr>
              <a:t>offtakers</a:t>
            </a:r>
            <a:endParaRPr lang="en-US" sz="1600" b="1" dirty="0" smtClean="0">
              <a:solidFill>
                <a:srgbClr val="7F7F7F"/>
              </a:solidFill>
            </a:endParaRPr>
          </a:p>
          <a:p>
            <a:pPr marL="177800" indent="-177800">
              <a:spcBef>
                <a:spcPts val="600"/>
              </a:spcBef>
            </a:pPr>
            <a:r>
              <a:rPr lang="en-US" sz="1600" dirty="0" smtClean="0">
                <a:solidFill>
                  <a:srgbClr val="7F7F7F"/>
                </a:solidFill>
              </a:rPr>
              <a:t>	Financing</a:t>
            </a:r>
            <a:endParaRPr lang="en-US" sz="1600" dirty="0">
              <a:solidFill>
                <a:srgbClr val="7F7F7F"/>
              </a:solidFill>
            </a:endParaRPr>
          </a:p>
        </p:txBody>
      </p:sp>
      <p:pic>
        <p:nvPicPr>
          <p:cNvPr id="7" name="Picture 6" descr="value-chain-marketing-system.gif"/>
          <p:cNvPicPr>
            <a:picLocks noChangeAspect="1"/>
          </p:cNvPicPr>
          <p:nvPr/>
        </p:nvPicPr>
        <p:blipFill>
          <a:blip r:embed="rId3"/>
          <a:stretch>
            <a:fillRect/>
          </a:stretch>
        </p:blipFill>
        <p:spPr>
          <a:xfrm>
            <a:off x="435586" y="1133121"/>
            <a:ext cx="3918050" cy="4899192"/>
          </a:xfrm>
          <a:prstGeom prst="rect">
            <a:avLst/>
          </a:prstGeom>
        </p:spPr>
      </p:pic>
      <p:sp>
        <p:nvSpPr>
          <p:cNvPr id="9"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frica-map-Infrastructure-Financing-2013 edited.png"/>
          <p:cNvPicPr>
            <a:picLocks noChangeAspect="1"/>
          </p:cNvPicPr>
          <p:nvPr/>
        </p:nvPicPr>
        <p:blipFill>
          <a:blip r:embed="rId3"/>
          <a:stretch>
            <a:fillRect/>
          </a:stretch>
        </p:blipFill>
        <p:spPr>
          <a:xfrm>
            <a:off x="419101" y="236093"/>
            <a:ext cx="5265014" cy="6012307"/>
          </a:xfrm>
          <a:prstGeom prst="rect">
            <a:avLst/>
          </a:prstGeom>
        </p:spPr>
      </p:pic>
      <p:sp>
        <p:nvSpPr>
          <p:cNvPr id="5" name="TextBox 4"/>
          <p:cNvSpPr txBox="1">
            <a:spLocks noChangeArrowheads="1"/>
          </p:cNvSpPr>
          <p:nvPr/>
        </p:nvSpPr>
        <p:spPr bwMode="auto">
          <a:xfrm>
            <a:off x="6020982" y="770450"/>
            <a:ext cx="2874913" cy="4785926"/>
          </a:xfrm>
          <a:prstGeom prst="rect">
            <a:avLst/>
          </a:prstGeom>
          <a:noFill/>
          <a:ln w="9525">
            <a:noFill/>
            <a:miter lim="800000"/>
            <a:headEnd/>
            <a:tailEnd/>
          </a:ln>
        </p:spPr>
        <p:txBody>
          <a:bodyPr wrap="square" lIns="0" tIns="0">
            <a:spAutoFit/>
          </a:bodyPr>
          <a:lstStyle/>
          <a:p>
            <a:pPr marL="177800" indent="-177800">
              <a:spcBef>
                <a:spcPts val="600"/>
              </a:spcBef>
            </a:pPr>
            <a:r>
              <a:rPr lang="en-US" sz="1600" dirty="0" smtClean="0">
                <a:solidFill>
                  <a:srgbClr val="9FC62C"/>
                </a:solidFill>
              </a:rPr>
              <a:t>•</a:t>
            </a:r>
            <a:r>
              <a:rPr lang="en-US" sz="1600" dirty="0" smtClean="0">
                <a:solidFill>
                  <a:srgbClr val="7F7F7F"/>
                </a:solidFill>
              </a:rPr>
              <a:t>  In 2012 an estimated US$45bn was invested in Africa’s infrastructure.</a:t>
            </a:r>
          </a:p>
          <a:p>
            <a:pPr marL="177800" indent="-177800">
              <a:spcBef>
                <a:spcPts val="600"/>
              </a:spcBef>
            </a:pPr>
            <a:r>
              <a:rPr lang="en-US" sz="1600" dirty="0" smtClean="0">
                <a:solidFill>
                  <a:srgbClr val="9FC62C"/>
                </a:solidFill>
              </a:rPr>
              <a:t>•</a:t>
            </a:r>
            <a:r>
              <a:rPr lang="en-US" sz="1600" dirty="0" smtClean="0">
                <a:solidFill>
                  <a:srgbClr val="7F7F7F"/>
                </a:solidFill>
              </a:rPr>
              <a:t>  The key sectors were energy (52%), transport (32%) and water (15%).</a:t>
            </a:r>
          </a:p>
          <a:p>
            <a:pPr marL="177800" indent="-177800">
              <a:spcBef>
                <a:spcPts val="600"/>
              </a:spcBef>
            </a:pPr>
            <a:r>
              <a:rPr lang="en-US" sz="1600" dirty="0" smtClean="0">
                <a:solidFill>
                  <a:srgbClr val="9FC62C"/>
                </a:solidFill>
              </a:rPr>
              <a:t>•</a:t>
            </a:r>
            <a:r>
              <a:rPr lang="en-US" sz="1600" dirty="0" smtClean="0">
                <a:solidFill>
                  <a:srgbClr val="7F7F7F"/>
                </a:solidFill>
              </a:rPr>
              <a:t>  China was the largest investor, with total flows of US$13.4bn (1/3 of the total).</a:t>
            </a:r>
          </a:p>
          <a:p>
            <a:pPr marL="177800" indent="-177800">
              <a:spcBef>
                <a:spcPts val="600"/>
              </a:spcBef>
            </a:pPr>
            <a:r>
              <a:rPr lang="en-US" sz="1600" dirty="0" smtClean="0">
                <a:solidFill>
                  <a:srgbClr val="9FC62C"/>
                </a:solidFill>
              </a:rPr>
              <a:t>•</a:t>
            </a:r>
            <a:r>
              <a:rPr lang="en-US" sz="1600" dirty="0" smtClean="0">
                <a:solidFill>
                  <a:srgbClr val="7F7F7F"/>
                </a:solidFill>
              </a:rPr>
              <a:t>  Development banks invested US$9.5bn, more than Europe &amp; the Americas combined (US$6.3bn).</a:t>
            </a:r>
          </a:p>
          <a:p>
            <a:pPr marL="177800" indent="-177800">
              <a:spcBef>
                <a:spcPts val="600"/>
              </a:spcBef>
            </a:pPr>
            <a:r>
              <a:rPr lang="en-US" sz="1600" dirty="0" smtClean="0">
                <a:solidFill>
                  <a:srgbClr val="9FC62C"/>
                </a:solidFill>
              </a:rPr>
              <a:t>•</a:t>
            </a:r>
            <a:r>
              <a:rPr lang="en-US" sz="1600" dirty="0" smtClean="0">
                <a:solidFill>
                  <a:srgbClr val="7F7F7F"/>
                </a:solidFill>
              </a:rPr>
              <a:t>  The total invested falls well short of the estimated US$110bn that is required every year for the next decade to close the deficit.</a:t>
            </a:r>
          </a:p>
        </p:txBody>
      </p:sp>
      <p:sp>
        <p:nvSpPr>
          <p:cNvPr id="6" name="TextBox 7"/>
          <p:cNvSpPr txBox="1">
            <a:spLocks noChangeArrowheads="1"/>
          </p:cNvSpPr>
          <p:nvPr/>
        </p:nvSpPr>
        <p:spPr bwMode="auto">
          <a:xfrm>
            <a:off x="6075574" y="6059605"/>
            <a:ext cx="3994150" cy="215444"/>
          </a:xfrm>
          <a:prstGeom prst="rect">
            <a:avLst/>
          </a:prstGeom>
          <a:noFill/>
          <a:ln w="9525">
            <a:noFill/>
            <a:miter lim="800000"/>
            <a:headEnd/>
            <a:tailEnd/>
          </a:ln>
        </p:spPr>
        <p:txBody>
          <a:bodyPr wrap="square">
            <a:spAutoFit/>
          </a:bodyPr>
          <a:lstStyle/>
          <a:p>
            <a:r>
              <a:rPr lang="en-US" sz="800" dirty="0" smtClean="0">
                <a:solidFill>
                  <a:srgbClr val="005B82"/>
                </a:solidFill>
              </a:rPr>
              <a:t>Sources: </a:t>
            </a:r>
            <a:r>
              <a:rPr lang="en-US" sz="800" dirty="0" err="1" smtClean="0">
                <a:solidFill>
                  <a:srgbClr val="005B82"/>
                </a:solidFill>
              </a:rPr>
              <a:t>Cbi</a:t>
            </a:r>
            <a:r>
              <a:rPr lang="en-US" sz="800" dirty="0" smtClean="0">
                <a:solidFill>
                  <a:srgbClr val="005B82"/>
                </a:solidFill>
              </a:rPr>
              <a:t>, ICA.</a:t>
            </a:r>
            <a:endParaRPr lang="en-US" sz="800" dirty="0">
              <a:solidFill>
                <a:srgbClr val="005B82"/>
              </a:solidFill>
            </a:endParaRPr>
          </a:p>
        </p:txBody>
      </p:sp>
      <p:sp>
        <p:nvSpPr>
          <p:cNvPr id="8" name="TextBox 10"/>
          <p:cNvSpPr txBox="1">
            <a:spLocks noChangeArrowheads="1"/>
          </p:cNvSpPr>
          <p:nvPr/>
        </p:nvSpPr>
        <p:spPr bwMode="auto">
          <a:xfrm>
            <a:off x="8248650" y="6467475"/>
            <a:ext cx="534988" cy="244444"/>
          </a:xfrm>
          <a:prstGeom prst="rect">
            <a:avLst/>
          </a:prstGeom>
          <a:noFill/>
          <a:ln w="9525">
            <a:noFill/>
            <a:miter lim="800000"/>
            <a:headEnd/>
            <a:tailEnd/>
          </a:ln>
        </p:spPr>
        <p:txBody>
          <a:bodyPr lIns="0" tIns="45715" rIns="0" bIns="45715">
            <a:spAutoFit/>
          </a:bodyPr>
          <a:lstStyle/>
          <a:p>
            <a:pPr algn="r"/>
            <a:fld id="{50531B14-5F34-41EE-A6A0-70165B66AAA8}" type="slidenum">
              <a:rPr lang="en-US" sz="1400" baseline="30000">
                <a:solidFill>
                  <a:srgbClr val="003E56"/>
                </a:solidFill>
              </a:rPr>
              <a:pPr algn="r"/>
              <a:t>12</a:t>
            </a:fld>
            <a:endParaRPr lang="en-US" sz="1400" baseline="30000" dirty="0">
              <a:solidFill>
                <a:srgbClr val="003E56"/>
              </a:solidFill>
            </a:endParaRPr>
          </a:p>
        </p:txBody>
      </p:sp>
      <p:sp>
        <p:nvSpPr>
          <p:cNvPr id="9"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7"/>
          <p:cNvSpPr txBox="1">
            <a:spLocks noChangeArrowheads="1"/>
          </p:cNvSpPr>
          <p:nvPr/>
        </p:nvSpPr>
        <p:spPr bwMode="auto">
          <a:xfrm>
            <a:off x="8393373" y="6519863"/>
            <a:ext cx="471227" cy="214312"/>
          </a:xfrm>
          <a:prstGeom prst="rect">
            <a:avLst/>
          </a:prstGeom>
          <a:noFill/>
          <a:ln w="9525">
            <a:noFill/>
            <a:miter lim="800000"/>
            <a:headEnd/>
            <a:tailEnd/>
          </a:ln>
        </p:spPr>
        <p:txBody>
          <a:bodyPr wrap="square">
            <a:spAutoFit/>
          </a:bodyPr>
          <a:lstStyle/>
          <a:p>
            <a:fld id="{78CD3848-2363-4F90-89A3-4799C00388DB}" type="slidenum">
              <a:rPr lang="en-US" sz="800">
                <a:solidFill>
                  <a:srgbClr val="005B82"/>
                </a:solidFill>
              </a:rPr>
              <a:pPr/>
              <a:t>13</a:t>
            </a:fld>
            <a:endParaRPr lang="en-US" sz="800" dirty="0">
              <a:solidFill>
                <a:srgbClr val="005B82"/>
              </a:solidFill>
            </a:endParaRPr>
          </a:p>
        </p:txBody>
      </p:sp>
      <p:sp>
        <p:nvSpPr>
          <p:cNvPr id="15" name="TextBox 8"/>
          <p:cNvSpPr txBox="1">
            <a:spLocks noChangeArrowheads="1"/>
          </p:cNvSpPr>
          <p:nvPr/>
        </p:nvSpPr>
        <p:spPr bwMode="auto">
          <a:xfrm>
            <a:off x="413962" y="1174546"/>
            <a:ext cx="8293301" cy="230832"/>
          </a:xfrm>
          <a:prstGeom prst="rect">
            <a:avLst/>
          </a:prstGeom>
          <a:noFill/>
          <a:ln w="9525">
            <a:noFill/>
            <a:miter lim="800000"/>
            <a:headEnd/>
            <a:tailEnd/>
          </a:ln>
        </p:spPr>
        <p:txBody>
          <a:bodyPr wrap="square" lIns="0" tIns="0">
            <a:spAutoFit/>
          </a:bodyPr>
          <a:lstStyle/>
          <a:p>
            <a:r>
              <a:rPr lang="en-US" sz="1200" dirty="0" smtClean="0">
                <a:solidFill>
                  <a:srgbClr val="005B82"/>
                </a:solidFill>
              </a:rPr>
              <a:t>Proposed regional/coastal corridors						One-stop border posts planned by 2040</a:t>
            </a:r>
            <a:endParaRPr lang="en-US" sz="1200" dirty="0">
              <a:solidFill>
                <a:srgbClr val="005B82"/>
              </a:solidFill>
            </a:endParaRPr>
          </a:p>
        </p:txBody>
      </p:sp>
      <p:sp>
        <p:nvSpPr>
          <p:cNvPr id="10" name="TextBox 8"/>
          <p:cNvSpPr txBox="1">
            <a:spLocks noChangeArrowheads="1"/>
          </p:cNvSpPr>
          <p:nvPr/>
        </p:nvSpPr>
        <p:spPr bwMode="auto">
          <a:xfrm>
            <a:off x="347663" y="552450"/>
            <a:ext cx="8237537" cy="333681"/>
          </a:xfrm>
          <a:prstGeom prst="rect">
            <a:avLst/>
          </a:prstGeom>
          <a:noFill/>
          <a:ln w="9525">
            <a:noFill/>
            <a:miter lim="800000"/>
            <a:headEnd/>
            <a:tailEnd/>
          </a:ln>
        </p:spPr>
        <p:txBody>
          <a:bodyPr wrap="square" lIns="0" tIns="0">
            <a:spAutoFit/>
          </a:bodyPr>
          <a:lstStyle/>
          <a:p>
            <a:pPr>
              <a:lnSpc>
                <a:spcPts val="2225"/>
              </a:lnSpc>
            </a:pPr>
            <a:r>
              <a:rPr lang="en-US" sz="2600" dirty="0" smtClean="0">
                <a:solidFill>
                  <a:srgbClr val="005B82"/>
                </a:solidFill>
              </a:rPr>
              <a:t>New trade corridors could unlock intra-regional trade</a:t>
            </a:r>
            <a:endParaRPr lang="en-US" sz="2600" dirty="0">
              <a:solidFill>
                <a:srgbClr val="005B82"/>
              </a:solidFill>
            </a:endParaRPr>
          </a:p>
        </p:txBody>
      </p:sp>
      <p:pic>
        <p:nvPicPr>
          <p:cNvPr id="8" name="Picture 7" descr="SDIS under consideration in Africa.png"/>
          <p:cNvPicPr>
            <a:picLocks noChangeAspect="1"/>
          </p:cNvPicPr>
          <p:nvPr/>
        </p:nvPicPr>
        <p:blipFill>
          <a:blip r:embed="rId3"/>
          <a:stretch>
            <a:fillRect/>
          </a:stretch>
        </p:blipFill>
        <p:spPr>
          <a:xfrm>
            <a:off x="167446" y="1631693"/>
            <a:ext cx="4079081" cy="3913465"/>
          </a:xfrm>
          <a:prstGeom prst="rect">
            <a:avLst/>
          </a:prstGeom>
        </p:spPr>
      </p:pic>
      <p:pic>
        <p:nvPicPr>
          <p:cNvPr id="12" name="Picture 11" descr="One stop border posts planned for Africa by 2040.png"/>
          <p:cNvPicPr>
            <a:picLocks noChangeAspect="1"/>
          </p:cNvPicPr>
          <p:nvPr/>
        </p:nvPicPr>
        <p:blipFill>
          <a:blip r:embed="rId4"/>
          <a:stretch>
            <a:fillRect/>
          </a:stretch>
        </p:blipFill>
        <p:spPr>
          <a:xfrm>
            <a:off x="4618570" y="1631693"/>
            <a:ext cx="4088694" cy="3913465"/>
          </a:xfrm>
          <a:prstGeom prst="rect">
            <a:avLst/>
          </a:prstGeom>
        </p:spPr>
      </p:pic>
      <p:sp>
        <p:nvSpPr>
          <p:cNvPr id="13" name="TextBox 7"/>
          <p:cNvSpPr txBox="1">
            <a:spLocks noChangeArrowheads="1"/>
          </p:cNvSpPr>
          <p:nvPr/>
        </p:nvSpPr>
        <p:spPr bwMode="auto">
          <a:xfrm>
            <a:off x="296863" y="6019800"/>
            <a:ext cx="3994150" cy="215444"/>
          </a:xfrm>
          <a:prstGeom prst="rect">
            <a:avLst/>
          </a:prstGeom>
          <a:noFill/>
          <a:ln w="9525">
            <a:noFill/>
            <a:miter lim="800000"/>
            <a:headEnd/>
            <a:tailEnd/>
          </a:ln>
        </p:spPr>
        <p:txBody>
          <a:bodyPr wrap="square">
            <a:spAutoFit/>
          </a:bodyPr>
          <a:lstStyle/>
          <a:p>
            <a:r>
              <a:rPr lang="en-US" sz="800" dirty="0" smtClean="0">
                <a:solidFill>
                  <a:srgbClr val="005B82"/>
                </a:solidFill>
              </a:rPr>
              <a:t>Source: Ecobank Research.</a:t>
            </a:r>
            <a:endParaRPr lang="en-US" sz="800" dirty="0">
              <a:solidFill>
                <a:srgbClr val="005B82"/>
              </a:solidFill>
            </a:endParaRPr>
          </a:p>
        </p:txBody>
      </p:sp>
      <p:sp>
        <p:nvSpPr>
          <p:cNvPr id="11"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7" name="Picture 16"/>
          <p:cNvPicPr>
            <a:picLocks noChangeAspect="1"/>
          </p:cNvPicPr>
          <p:nvPr/>
        </p:nvPicPr>
        <p:blipFill>
          <a:blip r:embed="rId3"/>
          <a:srcRect t="39832"/>
          <a:stretch>
            <a:fillRect/>
          </a:stretch>
        </p:blipFill>
        <p:spPr bwMode="auto">
          <a:xfrm>
            <a:off x="992188" y="0"/>
            <a:ext cx="1244600" cy="450850"/>
          </a:xfrm>
          <a:prstGeom prst="rect">
            <a:avLst/>
          </a:prstGeom>
          <a:noFill/>
          <a:ln w="9525">
            <a:noFill/>
            <a:miter lim="800000"/>
            <a:headEnd/>
            <a:tailEnd/>
          </a:ln>
        </p:spPr>
      </p:pic>
      <p:sp>
        <p:nvSpPr>
          <p:cNvPr id="19" name="TextBox 8"/>
          <p:cNvSpPr txBox="1">
            <a:spLocks noChangeArrowheads="1"/>
          </p:cNvSpPr>
          <p:nvPr/>
        </p:nvSpPr>
        <p:spPr bwMode="auto">
          <a:xfrm>
            <a:off x="966788" y="2506663"/>
            <a:ext cx="7254875" cy="430887"/>
          </a:xfrm>
          <a:prstGeom prst="rect">
            <a:avLst/>
          </a:prstGeom>
          <a:noFill/>
          <a:ln w="9525">
            <a:noFill/>
            <a:miter lim="800000"/>
            <a:headEnd/>
            <a:tailEnd/>
          </a:ln>
        </p:spPr>
        <p:txBody>
          <a:bodyPr>
            <a:spAutoFit/>
          </a:bodyPr>
          <a:lstStyle/>
          <a:p>
            <a:r>
              <a:rPr lang="en-US" sz="2200" dirty="0" smtClean="0">
                <a:solidFill>
                  <a:schemeClr val="bg1"/>
                </a:solidFill>
                <a:cs typeface="Arial" pitchFamily="34" charset="0"/>
              </a:rPr>
              <a:t>Africa-Asia trade flows</a:t>
            </a:r>
            <a:endParaRPr lang="en-US" sz="2000" dirty="0">
              <a:solidFill>
                <a:schemeClr val="bg1"/>
              </a:solidFill>
              <a:cs typeface="Arial" pitchFamily="34" charset="0"/>
            </a:endParaRPr>
          </a:p>
        </p:txBody>
      </p:sp>
      <p:pic>
        <p:nvPicPr>
          <p:cNvPr id="9" name="Picture 8" descr="Ecobank footprint, 2014.png"/>
          <p:cNvPicPr>
            <a:picLocks noChangeAspect="1"/>
          </p:cNvPicPr>
          <p:nvPr/>
        </p:nvPicPr>
        <p:blipFill>
          <a:blip r:embed="rId4"/>
          <a:stretch>
            <a:fillRect/>
          </a:stretch>
        </p:blipFill>
        <p:spPr>
          <a:xfrm>
            <a:off x="0" y="957503"/>
            <a:ext cx="9114791" cy="5716259"/>
          </a:xfrm>
          <a:prstGeom prst="rect">
            <a:avLst/>
          </a:prstGeom>
        </p:spPr>
      </p:pic>
      <p:sp>
        <p:nvSpPr>
          <p:cNvPr id="6" name="TextBox 8"/>
          <p:cNvSpPr txBox="1">
            <a:spLocks noChangeArrowheads="1"/>
          </p:cNvSpPr>
          <p:nvPr/>
        </p:nvSpPr>
        <p:spPr bwMode="auto">
          <a:xfrm>
            <a:off x="347663" y="552450"/>
            <a:ext cx="8796337" cy="333681"/>
          </a:xfrm>
          <a:prstGeom prst="rect">
            <a:avLst/>
          </a:prstGeom>
          <a:noFill/>
          <a:ln w="9525">
            <a:noFill/>
            <a:miter lim="800000"/>
            <a:headEnd/>
            <a:tailEnd/>
          </a:ln>
        </p:spPr>
        <p:txBody>
          <a:bodyPr wrap="square" lIns="0" tIns="0">
            <a:spAutoFit/>
          </a:bodyPr>
          <a:lstStyle/>
          <a:p>
            <a:pPr>
              <a:lnSpc>
                <a:spcPts val="2225"/>
              </a:lnSpc>
            </a:pPr>
            <a:r>
              <a:rPr lang="en-US" sz="2600" dirty="0" smtClean="0">
                <a:solidFill>
                  <a:srgbClr val="005B82"/>
                </a:solidFill>
              </a:rPr>
              <a:t>Ecobank is the ideal pan-African partner</a:t>
            </a:r>
            <a:endParaRPr lang="en-US" sz="2600" dirty="0">
              <a:solidFill>
                <a:srgbClr val="005B82"/>
              </a:solidFill>
            </a:endParaRPr>
          </a:p>
        </p:txBody>
      </p:sp>
      <p:sp>
        <p:nvSpPr>
          <p:cNvPr id="7"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front-page.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5363" name="TextBox 5"/>
          <p:cNvSpPr txBox="1">
            <a:spLocks noChangeArrowheads="1"/>
          </p:cNvSpPr>
          <p:nvPr/>
        </p:nvSpPr>
        <p:spPr bwMode="auto">
          <a:xfrm>
            <a:off x="2786063" y="3979863"/>
            <a:ext cx="6038850" cy="584200"/>
          </a:xfrm>
          <a:prstGeom prst="rect">
            <a:avLst/>
          </a:prstGeom>
          <a:noFill/>
          <a:ln w="9525">
            <a:noFill/>
            <a:miter lim="800000"/>
            <a:headEnd/>
            <a:tailEnd/>
          </a:ln>
        </p:spPr>
        <p:txBody>
          <a:bodyPr>
            <a:spAutoFit/>
          </a:bodyPr>
          <a:lstStyle/>
          <a:p>
            <a:pPr algn="r"/>
            <a:r>
              <a:rPr lang="en-US" sz="3200" dirty="0" smtClean="0">
                <a:solidFill>
                  <a:schemeClr val="bg1"/>
                </a:solidFill>
                <a:cs typeface="Arial" pitchFamily="34" charset="0"/>
              </a:rPr>
              <a:t>Any questions?</a:t>
            </a:r>
            <a:endParaRPr lang="en-US" sz="3200" dirty="0">
              <a:solidFill>
                <a:schemeClr val="bg1"/>
              </a:solidFill>
              <a:cs typeface="Arial" pitchFamily="34" charset="0"/>
            </a:endParaRPr>
          </a:p>
        </p:txBody>
      </p:sp>
    </p:spTree>
  </p:cSld>
  <p:clrMapOvr>
    <a:masterClrMapping/>
  </p:clrMapOvr>
  <p:transition spd="med" advTm="1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10"/>
          <p:cNvSpPr txBox="1">
            <a:spLocks noChangeArrowheads="1"/>
          </p:cNvSpPr>
          <p:nvPr/>
        </p:nvSpPr>
        <p:spPr bwMode="auto">
          <a:xfrm>
            <a:off x="8248650" y="6467475"/>
            <a:ext cx="534988" cy="244444"/>
          </a:xfrm>
          <a:prstGeom prst="rect">
            <a:avLst/>
          </a:prstGeom>
          <a:noFill/>
          <a:ln w="9525">
            <a:noFill/>
            <a:miter lim="800000"/>
            <a:headEnd/>
            <a:tailEnd/>
          </a:ln>
        </p:spPr>
        <p:txBody>
          <a:bodyPr lIns="0" tIns="45715" rIns="0" bIns="45715">
            <a:spAutoFit/>
          </a:bodyPr>
          <a:lstStyle/>
          <a:p>
            <a:pPr algn="r"/>
            <a:fld id="{50531B14-5F34-41EE-A6A0-70165B66AAA8}" type="slidenum">
              <a:rPr lang="en-US" sz="1400" baseline="30000">
                <a:solidFill>
                  <a:srgbClr val="003E56"/>
                </a:solidFill>
              </a:rPr>
              <a:pPr algn="r"/>
              <a:t>2</a:t>
            </a:fld>
            <a:endParaRPr lang="en-US" sz="1400" baseline="30000" dirty="0">
              <a:solidFill>
                <a:srgbClr val="003E56"/>
              </a:solidFill>
            </a:endParaRPr>
          </a:p>
        </p:txBody>
      </p:sp>
      <p:sp>
        <p:nvSpPr>
          <p:cNvPr id="9" name="TextBox 8"/>
          <p:cNvSpPr txBox="1">
            <a:spLocks noChangeArrowheads="1"/>
          </p:cNvSpPr>
          <p:nvPr/>
        </p:nvSpPr>
        <p:spPr bwMode="auto">
          <a:xfrm>
            <a:off x="539552" y="476672"/>
            <a:ext cx="7254875" cy="446271"/>
          </a:xfrm>
          <a:prstGeom prst="rect">
            <a:avLst/>
          </a:prstGeom>
          <a:noFill/>
          <a:ln w="9525">
            <a:noFill/>
            <a:miter lim="800000"/>
            <a:headEnd/>
            <a:tailEnd/>
          </a:ln>
        </p:spPr>
        <p:txBody>
          <a:bodyPr lIns="0" tIns="0" rIns="91428" bIns="45715">
            <a:spAutoFit/>
          </a:bodyPr>
          <a:lstStyle/>
          <a:p>
            <a:r>
              <a:rPr lang="en-US" sz="2600" dirty="0" smtClean="0">
                <a:solidFill>
                  <a:srgbClr val="005B82"/>
                </a:solidFill>
                <a:cs typeface="Arial" pitchFamily="34" charset="0"/>
              </a:rPr>
              <a:t>Africa is not a country – it’s 55 countries</a:t>
            </a:r>
            <a:endParaRPr lang="en-US" sz="2600" dirty="0">
              <a:solidFill>
                <a:srgbClr val="005B82"/>
              </a:solidFill>
              <a:cs typeface="Arial" pitchFamily="34" charset="0"/>
            </a:endParaRPr>
          </a:p>
        </p:txBody>
      </p:sp>
      <p:pic>
        <p:nvPicPr>
          <p:cNvPr id="11" name="Picture 10" descr="africa-map-flag-10350387.jpg"/>
          <p:cNvPicPr>
            <a:picLocks noChangeAspect="1"/>
          </p:cNvPicPr>
          <p:nvPr/>
        </p:nvPicPr>
        <p:blipFill>
          <a:blip r:embed="rId3"/>
          <a:stretch>
            <a:fillRect/>
          </a:stretch>
        </p:blipFill>
        <p:spPr>
          <a:xfrm>
            <a:off x="1481225" y="915447"/>
            <a:ext cx="5893351" cy="5485349"/>
          </a:xfrm>
          <a:prstGeom prst="rect">
            <a:avLst/>
          </a:prstGeom>
        </p:spPr>
      </p:pic>
      <p:sp>
        <p:nvSpPr>
          <p:cNvPr id="13" name="TextBox 12"/>
          <p:cNvSpPr txBox="1">
            <a:spLocks noChangeArrowheads="1"/>
          </p:cNvSpPr>
          <p:nvPr/>
        </p:nvSpPr>
        <p:spPr bwMode="auto">
          <a:xfrm>
            <a:off x="447784" y="6068015"/>
            <a:ext cx="1997074" cy="215433"/>
          </a:xfrm>
          <a:prstGeom prst="rect">
            <a:avLst/>
          </a:prstGeom>
          <a:noFill/>
          <a:ln w="9525">
            <a:noFill/>
            <a:miter lim="800000"/>
            <a:headEnd/>
            <a:tailEnd/>
          </a:ln>
        </p:spPr>
        <p:txBody>
          <a:bodyPr wrap="square" lIns="91428" tIns="45715" rIns="91428" bIns="45715">
            <a:spAutoFit/>
          </a:bodyPr>
          <a:lstStyle/>
          <a:p>
            <a:r>
              <a:rPr lang="en-US" sz="800" dirty="0">
                <a:solidFill>
                  <a:srgbClr val="005B82"/>
                </a:solidFill>
                <a:latin typeface="Arial" panose="020B0604020202020204" pitchFamily="34" charset="0"/>
                <a:cs typeface="Arial" panose="020B0604020202020204" pitchFamily="34" charset="0"/>
              </a:rPr>
              <a:t>Source: </a:t>
            </a:r>
            <a:r>
              <a:rPr lang="en-US" sz="800" dirty="0" err="1" smtClean="0">
                <a:solidFill>
                  <a:srgbClr val="005B82"/>
                </a:solidFill>
                <a:latin typeface="Arial" panose="020B0604020202020204" pitchFamily="34" charset="0"/>
                <a:cs typeface="Arial" panose="020B0604020202020204" pitchFamily="34" charset="0"/>
              </a:rPr>
              <a:t>Dreamstime</a:t>
            </a:r>
            <a:r>
              <a:rPr lang="en-US" sz="800" dirty="0" smtClean="0">
                <a:solidFill>
                  <a:srgbClr val="005B82"/>
                </a:solidFill>
                <a:latin typeface="Arial" panose="020B0604020202020204" pitchFamily="34" charset="0"/>
                <a:cs typeface="Arial" panose="020B0604020202020204" pitchFamily="34" charset="0"/>
              </a:rPr>
              <a:t>.</a:t>
            </a:r>
            <a:endParaRPr lang="en-US" sz="800" dirty="0">
              <a:solidFill>
                <a:srgbClr val="005B82"/>
              </a:solidFill>
              <a:latin typeface="Arial" panose="020B0604020202020204" pitchFamily="34" charset="0"/>
              <a:cs typeface="Arial" panose="020B0604020202020204" pitchFamily="34" charset="0"/>
            </a:endParaRPr>
          </a:p>
        </p:txBody>
      </p:sp>
      <p:sp>
        <p:nvSpPr>
          <p:cNvPr id="7"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Tree>
    <p:extLst>
      <p:ext uri="{BB962C8B-B14F-4D97-AF65-F5344CB8AC3E}">
        <p14:creationId xmlns:p14="http://schemas.microsoft.com/office/powerpoint/2010/main" val="4265562666"/>
      </p:ext>
    </p:extLst>
  </p:cSld>
  <p:clrMapOvr>
    <a:masterClrMapping/>
  </p:clrMapOvr>
  <p:transition spd="med" advTm="1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347663" y="552450"/>
            <a:ext cx="7254875" cy="333681"/>
          </a:xfrm>
          <a:prstGeom prst="rect">
            <a:avLst/>
          </a:prstGeom>
          <a:noFill/>
          <a:ln w="9525">
            <a:noFill/>
            <a:miter lim="800000"/>
            <a:headEnd/>
            <a:tailEnd/>
          </a:ln>
        </p:spPr>
        <p:txBody>
          <a:bodyPr lIns="0" tIns="0">
            <a:spAutoFit/>
          </a:bodyPr>
          <a:lstStyle/>
          <a:p>
            <a:pPr>
              <a:lnSpc>
                <a:spcPts val="2225"/>
              </a:lnSpc>
            </a:pPr>
            <a:r>
              <a:rPr lang="en-US" sz="2600" dirty="0" smtClean="0">
                <a:solidFill>
                  <a:srgbClr val="005B82"/>
                </a:solidFill>
              </a:rPr>
              <a:t>Africa has a wealth of natural resources</a:t>
            </a:r>
            <a:endParaRPr lang="en-US" sz="2600" dirty="0">
              <a:solidFill>
                <a:srgbClr val="005B82"/>
              </a:solidFill>
            </a:endParaRPr>
          </a:p>
        </p:txBody>
      </p:sp>
      <p:pic>
        <p:nvPicPr>
          <p:cNvPr id="7" name="Picture 6" descr="Natural resources Africa.png"/>
          <p:cNvPicPr>
            <a:picLocks noChangeAspect="1"/>
          </p:cNvPicPr>
          <p:nvPr/>
        </p:nvPicPr>
        <p:blipFill>
          <a:blip r:embed="rId3"/>
          <a:stretch>
            <a:fillRect/>
          </a:stretch>
        </p:blipFill>
        <p:spPr>
          <a:xfrm>
            <a:off x="296863" y="1399257"/>
            <a:ext cx="4558507" cy="4506243"/>
          </a:xfrm>
          <a:prstGeom prst="rect">
            <a:avLst/>
          </a:prstGeom>
        </p:spPr>
      </p:pic>
      <p:sp>
        <p:nvSpPr>
          <p:cNvPr id="8" name="TextBox 8"/>
          <p:cNvSpPr txBox="1">
            <a:spLocks noChangeArrowheads="1"/>
          </p:cNvSpPr>
          <p:nvPr/>
        </p:nvSpPr>
        <p:spPr bwMode="auto">
          <a:xfrm>
            <a:off x="370327" y="1053220"/>
            <a:ext cx="8773673" cy="230832"/>
          </a:xfrm>
          <a:prstGeom prst="rect">
            <a:avLst/>
          </a:prstGeom>
          <a:noFill/>
          <a:ln w="9525">
            <a:noFill/>
            <a:miter lim="800000"/>
            <a:headEnd/>
            <a:tailEnd/>
          </a:ln>
        </p:spPr>
        <p:txBody>
          <a:bodyPr wrap="square" lIns="0" tIns="0">
            <a:spAutoFit/>
          </a:bodyPr>
          <a:lstStyle/>
          <a:p>
            <a:r>
              <a:rPr lang="en-US" sz="1200" dirty="0" smtClean="0">
                <a:solidFill>
                  <a:srgbClr val="005B82"/>
                </a:solidFill>
              </a:rPr>
              <a:t>Africa’s resource holding companies						      Africa’s leading oil producers, </a:t>
            </a:r>
            <a:r>
              <a:rPr lang="en-US" sz="1200" dirty="0" err="1" smtClean="0">
                <a:solidFill>
                  <a:srgbClr val="005B82"/>
                </a:solidFill>
              </a:rPr>
              <a:t>mn</a:t>
            </a:r>
            <a:r>
              <a:rPr lang="en-US" sz="1200" dirty="0" smtClean="0">
                <a:solidFill>
                  <a:srgbClr val="005B82"/>
                </a:solidFill>
              </a:rPr>
              <a:t> bpd, 2014</a:t>
            </a:r>
            <a:endParaRPr lang="en-US" sz="1200" dirty="0">
              <a:solidFill>
                <a:srgbClr val="005B82"/>
              </a:solidFill>
            </a:endParaRPr>
          </a:p>
        </p:txBody>
      </p:sp>
      <p:graphicFrame>
        <p:nvGraphicFramePr>
          <p:cNvPr id="9" name="Chart 8"/>
          <p:cNvGraphicFramePr/>
          <p:nvPr/>
        </p:nvGraphicFramePr>
        <p:xfrm>
          <a:off x="5465762" y="1541463"/>
          <a:ext cx="3441700" cy="436403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7"/>
          <p:cNvSpPr txBox="1">
            <a:spLocks noChangeArrowheads="1"/>
          </p:cNvSpPr>
          <p:nvPr/>
        </p:nvSpPr>
        <p:spPr bwMode="auto">
          <a:xfrm>
            <a:off x="296863" y="6019800"/>
            <a:ext cx="3994150" cy="215444"/>
          </a:xfrm>
          <a:prstGeom prst="rect">
            <a:avLst/>
          </a:prstGeom>
          <a:noFill/>
          <a:ln w="9525">
            <a:noFill/>
            <a:miter lim="800000"/>
            <a:headEnd/>
            <a:tailEnd/>
          </a:ln>
        </p:spPr>
        <p:txBody>
          <a:bodyPr wrap="square">
            <a:spAutoFit/>
          </a:bodyPr>
          <a:lstStyle/>
          <a:p>
            <a:r>
              <a:rPr lang="en-US" sz="800" dirty="0" smtClean="0">
                <a:solidFill>
                  <a:srgbClr val="005B82"/>
                </a:solidFill>
              </a:rPr>
              <a:t>Sources: McKinsey, Ecobank Research.</a:t>
            </a:r>
            <a:endParaRPr lang="en-US" sz="800" dirty="0">
              <a:solidFill>
                <a:srgbClr val="005B82"/>
              </a:solidFill>
            </a:endParaRPr>
          </a:p>
        </p:txBody>
      </p:sp>
      <p:sp>
        <p:nvSpPr>
          <p:cNvPr id="11"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
        <p:nvSpPr>
          <p:cNvPr id="12" name="TextBox 10"/>
          <p:cNvSpPr txBox="1">
            <a:spLocks noChangeArrowheads="1"/>
          </p:cNvSpPr>
          <p:nvPr/>
        </p:nvSpPr>
        <p:spPr bwMode="auto">
          <a:xfrm>
            <a:off x="8248650" y="6467475"/>
            <a:ext cx="534988" cy="236538"/>
          </a:xfrm>
          <a:prstGeom prst="rect">
            <a:avLst/>
          </a:prstGeom>
          <a:noFill/>
          <a:ln w="9525">
            <a:noFill/>
            <a:miter lim="800000"/>
            <a:headEnd/>
            <a:tailEnd/>
          </a:ln>
        </p:spPr>
        <p:txBody>
          <a:bodyPr lIns="0" rIns="0">
            <a:spAutoFit/>
          </a:bodyPr>
          <a:lstStyle/>
          <a:p>
            <a:pPr algn="r"/>
            <a:fld id="{50531B14-5F34-41EE-A6A0-70165B66AAA8}" type="slidenum">
              <a:rPr lang="en-US" sz="1400" baseline="30000">
                <a:solidFill>
                  <a:srgbClr val="003E56"/>
                </a:solidFill>
              </a:rPr>
              <a:pPr algn="r"/>
              <a:t>3</a:t>
            </a:fld>
            <a:endParaRPr lang="en-US" sz="1400" baseline="30000" dirty="0">
              <a:solidFill>
                <a:srgbClr val="003E5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8"/>
          <p:cNvSpPr txBox="1">
            <a:spLocks noChangeArrowheads="1"/>
          </p:cNvSpPr>
          <p:nvPr/>
        </p:nvSpPr>
        <p:spPr bwMode="auto">
          <a:xfrm>
            <a:off x="371476" y="331574"/>
            <a:ext cx="8772524" cy="446276"/>
          </a:xfrm>
          <a:prstGeom prst="rect">
            <a:avLst/>
          </a:prstGeom>
          <a:noFill/>
          <a:ln w="9525">
            <a:noFill/>
            <a:miter lim="800000"/>
            <a:headEnd/>
            <a:tailEnd/>
          </a:ln>
        </p:spPr>
        <p:txBody>
          <a:bodyPr wrap="square" lIns="0" tIns="0">
            <a:spAutoFit/>
          </a:bodyPr>
          <a:lstStyle/>
          <a:p>
            <a:r>
              <a:rPr lang="en-US" sz="2600" dirty="0" smtClean="0">
                <a:solidFill>
                  <a:srgbClr val="005B82"/>
                </a:solidFill>
              </a:rPr>
              <a:t>Despite the global environment, Africa is still growing</a:t>
            </a:r>
            <a:endParaRPr lang="en-US" sz="2600" dirty="0">
              <a:solidFill>
                <a:srgbClr val="005B82"/>
              </a:solidFill>
            </a:endParaRPr>
          </a:p>
        </p:txBody>
      </p:sp>
      <p:sp>
        <p:nvSpPr>
          <p:cNvPr id="9" name="TextBox 8"/>
          <p:cNvSpPr txBox="1">
            <a:spLocks noChangeArrowheads="1"/>
          </p:cNvSpPr>
          <p:nvPr/>
        </p:nvSpPr>
        <p:spPr bwMode="auto">
          <a:xfrm>
            <a:off x="438467" y="6122806"/>
            <a:ext cx="3994150" cy="221176"/>
          </a:xfrm>
          <a:prstGeom prst="rect">
            <a:avLst/>
          </a:prstGeom>
          <a:noFill/>
          <a:ln w="9525">
            <a:noFill/>
            <a:miter lim="800000"/>
            <a:headEnd/>
            <a:tailEnd/>
          </a:ln>
        </p:spPr>
        <p:txBody>
          <a:bodyPr wrap="square" lIns="91428" tIns="45715" rIns="91428" bIns="45715">
            <a:spAutoFit/>
          </a:bodyPr>
          <a:lstStyle/>
          <a:p>
            <a:r>
              <a:rPr lang="en-US" sz="800" dirty="0">
                <a:solidFill>
                  <a:srgbClr val="005B82"/>
                </a:solidFill>
                <a:latin typeface="Arial" panose="020B0604020202020204" pitchFamily="34" charset="0"/>
                <a:cs typeface="Arial" panose="020B0604020202020204" pitchFamily="34" charset="0"/>
              </a:rPr>
              <a:t>Source</a:t>
            </a:r>
            <a:r>
              <a:rPr lang="en-US" sz="800" dirty="0" smtClean="0">
                <a:solidFill>
                  <a:srgbClr val="005B82"/>
                </a:solidFill>
                <a:latin typeface="Arial" panose="020B0604020202020204" pitchFamily="34" charset="0"/>
                <a:cs typeface="Arial" panose="020B0604020202020204" pitchFamily="34" charset="0"/>
              </a:rPr>
              <a:t>: </a:t>
            </a:r>
            <a:r>
              <a:rPr lang="en-US" sz="800" dirty="0" smtClean="0">
                <a:solidFill>
                  <a:srgbClr val="005B82"/>
                </a:solidFill>
                <a:cs typeface="Arial" panose="020B0604020202020204" pitchFamily="34" charset="0"/>
              </a:rPr>
              <a:t>IMF</a:t>
            </a:r>
            <a:endParaRPr lang="en-US" sz="800" dirty="0">
              <a:solidFill>
                <a:srgbClr val="005B8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37E1F3E-C127-400C-A35E-AAD6EF0ACF86}" type="slidenum">
              <a:rPr lang="en-US" sz="1000" smtClean="0">
                <a:solidFill>
                  <a:schemeClr val="bg1">
                    <a:lumMod val="65000"/>
                  </a:schemeClr>
                </a:solidFill>
                <a:latin typeface="Arial" panose="020B0604020202020204" pitchFamily="34" charset="0"/>
                <a:cs typeface="Arial" panose="020B0604020202020204" pitchFamily="34" charset="0"/>
              </a:rPr>
              <a:pPr/>
              <a:t>4</a:t>
            </a:fld>
            <a:endParaRPr lang="en-US" sz="1000" dirty="0">
              <a:solidFill>
                <a:schemeClr val="bg1">
                  <a:lumMod val="65000"/>
                </a:schemeClr>
              </a:solidFill>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031125576"/>
              </p:ext>
            </p:extLst>
          </p:nvPr>
        </p:nvGraphicFramePr>
        <p:xfrm>
          <a:off x="370453" y="1225747"/>
          <a:ext cx="8429829" cy="329166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p:cNvSpPr txBox="1">
            <a:spLocks noChangeArrowheads="1"/>
          </p:cNvSpPr>
          <p:nvPr/>
        </p:nvSpPr>
        <p:spPr bwMode="auto">
          <a:xfrm>
            <a:off x="376238" y="940220"/>
            <a:ext cx="3471640" cy="230832"/>
          </a:xfrm>
          <a:prstGeom prst="rect">
            <a:avLst/>
          </a:prstGeom>
          <a:noFill/>
          <a:ln w="9525">
            <a:noFill/>
            <a:miter lim="800000"/>
            <a:headEnd/>
            <a:tailEnd/>
          </a:ln>
        </p:spPr>
        <p:txBody>
          <a:bodyPr wrap="square" lIns="0" tIns="0">
            <a:spAutoFit/>
          </a:bodyPr>
          <a:lstStyle/>
          <a:p>
            <a:r>
              <a:rPr lang="en-GB" sz="1200" dirty="0" smtClean="0">
                <a:solidFill>
                  <a:srgbClr val="005B82"/>
                </a:solidFill>
              </a:rPr>
              <a:t>Real GDP growth, annual % change</a:t>
            </a:r>
          </a:p>
        </p:txBody>
      </p:sp>
      <p:sp>
        <p:nvSpPr>
          <p:cNvPr id="11" name="TextBox 10"/>
          <p:cNvSpPr txBox="1">
            <a:spLocks noChangeArrowheads="1"/>
          </p:cNvSpPr>
          <p:nvPr/>
        </p:nvSpPr>
        <p:spPr bwMode="auto">
          <a:xfrm>
            <a:off x="409129" y="4852158"/>
            <a:ext cx="8265463" cy="1092607"/>
          </a:xfrm>
          <a:prstGeom prst="rect">
            <a:avLst/>
          </a:prstGeom>
          <a:noFill/>
          <a:ln w="9525">
            <a:noFill/>
            <a:miter lim="800000"/>
            <a:headEnd/>
            <a:tailEnd/>
          </a:ln>
        </p:spPr>
        <p:txBody>
          <a:bodyPr wrap="square" lIns="0" tIns="0">
            <a:spAutoFit/>
          </a:bodyPr>
          <a:lstStyle/>
          <a:p>
            <a:pPr marL="177800" indent="-177800">
              <a:spcBef>
                <a:spcPts val="1200"/>
              </a:spcBef>
            </a:pPr>
            <a:r>
              <a:rPr lang="en-US" sz="1600" dirty="0">
                <a:solidFill>
                  <a:srgbClr val="9FC62C"/>
                </a:solidFill>
              </a:rPr>
              <a:t>•</a:t>
            </a:r>
            <a:r>
              <a:rPr lang="en-US" sz="1600" dirty="0">
                <a:solidFill>
                  <a:srgbClr val="7F7F7F"/>
                </a:solidFill>
              </a:rPr>
              <a:t> </a:t>
            </a:r>
            <a:r>
              <a:rPr lang="en-GB" sz="1600" dirty="0" smtClean="0">
                <a:solidFill>
                  <a:srgbClr val="7F7F7F"/>
                </a:solidFill>
              </a:rPr>
              <a:t>African growth is holding up well, outpacing all other regions, bar Developing Asia.</a:t>
            </a:r>
          </a:p>
          <a:p>
            <a:pPr marL="177800" indent="-177800">
              <a:spcBef>
                <a:spcPts val="1200"/>
              </a:spcBef>
            </a:pPr>
            <a:r>
              <a:rPr lang="en-US" sz="1600" dirty="0" smtClean="0">
                <a:solidFill>
                  <a:srgbClr val="9FC62C"/>
                </a:solidFill>
              </a:rPr>
              <a:t>•</a:t>
            </a:r>
            <a:r>
              <a:rPr lang="en-US" sz="1600" dirty="0" smtClean="0">
                <a:solidFill>
                  <a:srgbClr val="7F7F7F"/>
                </a:solidFill>
              </a:rPr>
              <a:t> </a:t>
            </a:r>
            <a:r>
              <a:rPr lang="en-GB" sz="1600" dirty="0" smtClean="0">
                <a:solidFill>
                  <a:srgbClr val="7F7F7F"/>
                </a:solidFill>
              </a:rPr>
              <a:t>In 2000-13 Africa’s CAGR reached 12%, only marginally behind Asia and the BRICS.</a:t>
            </a:r>
          </a:p>
          <a:p>
            <a:pPr marL="177800" indent="-177800">
              <a:spcBef>
                <a:spcPts val="1200"/>
              </a:spcBef>
            </a:pPr>
            <a:r>
              <a:rPr lang="en-US" sz="1600" dirty="0" smtClean="0">
                <a:solidFill>
                  <a:srgbClr val="9FC62C"/>
                </a:solidFill>
              </a:rPr>
              <a:t>•</a:t>
            </a:r>
            <a:r>
              <a:rPr lang="en-US" sz="1600" dirty="0" smtClean="0">
                <a:solidFill>
                  <a:srgbClr val="7F7F7F"/>
                </a:solidFill>
              </a:rPr>
              <a:t> </a:t>
            </a:r>
            <a:r>
              <a:rPr lang="en-GB" sz="1600" dirty="0" smtClean="0">
                <a:solidFill>
                  <a:srgbClr val="7F7F7F"/>
                </a:solidFill>
              </a:rPr>
              <a:t>Although growth has slowed, it will still average around 4% over the next two years.</a:t>
            </a:r>
            <a:endParaRPr lang="en-US" sz="1600" dirty="0" smtClean="0">
              <a:solidFill>
                <a:srgbClr val="7F7F7F"/>
              </a:solidFill>
            </a:endParaRPr>
          </a:p>
        </p:txBody>
      </p:sp>
      <p:sp>
        <p:nvSpPr>
          <p:cNvPr id="10"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Tree>
    <p:extLst>
      <p:ext uri="{BB962C8B-B14F-4D97-AF65-F5344CB8AC3E}">
        <p14:creationId xmlns:p14="http://schemas.microsoft.com/office/powerpoint/2010/main" val="231297164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435595" y="1264181"/>
            <a:ext cx="3030996" cy="5016758"/>
          </a:xfrm>
          <a:prstGeom prst="rect">
            <a:avLst/>
          </a:prstGeom>
          <a:noFill/>
          <a:ln w="11176" algn="ctr">
            <a:noFill/>
            <a:miter lim="800000"/>
            <a:headEnd/>
            <a:tailEnd/>
          </a:ln>
        </p:spPr>
        <p:txBody>
          <a:bodyPr wrap="square" numCol="1">
            <a:spAutoFit/>
          </a:bodyPr>
          <a:lstStyle/>
          <a:p>
            <a:pPr eaLnBrk="0" hangingPunct="0"/>
            <a:r>
              <a:rPr lang="en-GB" sz="1600" b="1" u="sng" dirty="0" smtClean="0">
                <a:solidFill>
                  <a:schemeClr val="tx2"/>
                </a:solidFill>
              </a:rPr>
              <a:t>Top Performers in 2015</a:t>
            </a:r>
            <a:endParaRPr lang="en-GB" sz="1600" u="sng" dirty="0">
              <a:solidFill>
                <a:schemeClr val="tx2"/>
              </a:solidFill>
            </a:endParaRPr>
          </a:p>
          <a:p>
            <a:pPr eaLnBrk="0" hangingPunct="0"/>
            <a:endParaRPr lang="en-GB" sz="1600" dirty="0">
              <a:solidFill>
                <a:schemeClr val="tx2"/>
              </a:solidFill>
            </a:endParaRPr>
          </a:p>
          <a:p>
            <a:pPr eaLnBrk="0" hangingPunct="0"/>
            <a:r>
              <a:rPr lang="en-GB" sz="1600" dirty="0">
                <a:solidFill>
                  <a:schemeClr val="tx2"/>
                </a:solidFill>
              </a:rPr>
              <a:t>Ethiopia		</a:t>
            </a:r>
            <a:r>
              <a:rPr lang="en-GB" sz="1600" dirty="0" smtClean="0">
                <a:solidFill>
                  <a:schemeClr val="tx2"/>
                </a:solidFill>
              </a:rPr>
              <a:t>8.7%</a:t>
            </a:r>
            <a:endParaRPr lang="en-GB" sz="1600" dirty="0">
              <a:solidFill>
                <a:schemeClr val="tx2"/>
              </a:solidFill>
            </a:endParaRPr>
          </a:p>
          <a:p>
            <a:pPr eaLnBrk="0" hangingPunct="0"/>
            <a:endParaRPr lang="en-GB" sz="1600" dirty="0">
              <a:solidFill>
                <a:schemeClr val="tx2"/>
              </a:solidFill>
            </a:endParaRPr>
          </a:p>
          <a:p>
            <a:pPr eaLnBrk="0" hangingPunct="0"/>
            <a:r>
              <a:rPr lang="en-GB" sz="1600" dirty="0" smtClean="0">
                <a:solidFill>
                  <a:schemeClr val="tx2"/>
                </a:solidFill>
              </a:rPr>
              <a:t>DRC			8.4%</a:t>
            </a:r>
          </a:p>
          <a:p>
            <a:pPr eaLnBrk="0" hangingPunct="0"/>
            <a:endParaRPr lang="en-GB" sz="1600" dirty="0">
              <a:solidFill>
                <a:schemeClr val="tx2"/>
              </a:solidFill>
            </a:endParaRPr>
          </a:p>
          <a:p>
            <a:pPr eaLnBrk="0" hangingPunct="0"/>
            <a:r>
              <a:rPr lang="en-GB" sz="1600" dirty="0" smtClean="0">
                <a:solidFill>
                  <a:schemeClr val="tx2"/>
                </a:solidFill>
              </a:rPr>
              <a:t>Côte </a:t>
            </a:r>
            <a:r>
              <a:rPr lang="en-GB" sz="1600" dirty="0">
                <a:solidFill>
                  <a:schemeClr val="tx2"/>
                </a:solidFill>
              </a:rPr>
              <a:t>d’Ivoire 	</a:t>
            </a:r>
            <a:r>
              <a:rPr lang="en-GB" sz="1600" dirty="0" smtClean="0">
                <a:solidFill>
                  <a:schemeClr val="tx2"/>
                </a:solidFill>
              </a:rPr>
              <a:t>8.2%</a:t>
            </a:r>
            <a:endParaRPr lang="en-GB" sz="1600" dirty="0">
              <a:solidFill>
                <a:schemeClr val="tx2"/>
              </a:solidFill>
            </a:endParaRPr>
          </a:p>
          <a:p>
            <a:pPr eaLnBrk="0" hangingPunct="0"/>
            <a:endParaRPr lang="en-GB" sz="1600" dirty="0" smtClean="0">
              <a:solidFill>
                <a:schemeClr val="tx2"/>
              </a:solidFill>
            </a:endParaRPr>
          </a:p>
          <a:p>
            <a:pPr eaLnBrk="0" hangingPunct="0"/>
            <a:r>
              <a:rPr lang="en-GB" sz="1600" dirty="0" smtClean="0">
                <a:solidFill>
                  <a:schemeClr val="tx2"/>
                </a:solidFill>
              </a:rPr>
              <a:t>Mozambique	7.0%</a:t>
            </a:r>
          </a:p>
          <a:p>
            <a:pPr eaLnBrk="0" hangingPunct="0"/>
            <a:endParaRPr lang="en-GB" sz="1600" dirty="0">
              <a:solidFill>
                <a:schemeClr val="tx2"/>
              </a:solidFill>
            </a:endParaRPr>
          </a:p>
          <a:p>
            <a:pPr eaLnBrk="0" hangingPunct="0"/>
            <a:r>
              <a:rPr lang="en-GB" sz="1600" dirty="0" smtClean="0">
                <a:solidFill>
                  <a:schemeClr val="tx2"/>
                </a:solidFill>
              </a:rPr>
              <a:t>Kenya	</a:t>
            </a:r>
            <a:r>
              <a:rPr lang="en-GB" sz="1600" dirty="0">
                <a:solidFill>
                  <a:schemeClr val="tx2"/>
                </a:solidFill>
              </a:rPr>
              <a:t>	</a:t>
            </a:r>
            <a:r>
              <a:rPr lang="en-GB" sz="1600" dirty="0" smtClean="0">
                <a:solidFill>
                  <a:schemeClr val="tx2"/>
                </a:solidFill>
              </a:rPr>
              <a:t>6.5%</a:t>
            </a:r>
            <a:endParaRPr lang="en-GB" sz="1600" dirty="0">
              <a:solidFill>
                <a:schemeClr val="tx2"/>
              </a:solidFill>
            </a:endParaRPr>
          </a:p>
          <a:p>
            <a:pPr eaLnBrk="0" hangingPunct="0"/>
            <a:endParaRPr lang="en-GB" sz="1600" dirty="0">
              <a:solidFill>
                <a:schemeClr val="tx2"/>
              </a:solidFill>
            </a:endParaRPr>
          </a:p>
          <a:p>
            <a:pPr eaLnBrk="0" hangingPunct="0"/>
            <a:r>
              <a:rPr lang="en-GB" sz="1600" dirty="0" smtClean="0">
                <a:solidFill>
                  <a:schemeClr val="tx2"/>
                </a:solidFill>
              </a:rPr>
              <a:t>Senegal		5.1%</a:t>
            </a:r>
          </a:p>
          <a:p>
            <a:pPr eaLnBrk="0" hangingPunct="0"/>
            <a:endParaRPr lang="en-GB" sz="1600" dirty="0" smtClean="0">
              <a:solidFill>
                <a:schemeClr val="tx2"/>
              </a:solidFill>
            </a:endParaRPr>
          </a:p>
          <a:p>
            <a:pPr eaLnBrk="0" hangingPunct="0"/>
            <a:r>
              <a:rPr lang="en-GB" sz="1600" dirty="0" smtClean="0">
                <a:solidFill>
                  <a:schemeClr val="tx2"/>
                </a:solidFill>
              </a:rPr>
              <a:t>Angola		3.5%</a:t>
            </a:r>
          </a:p>
          <a:p>
            <a:pPr eaLnBrk="0" hangingPunct="0"/>
            <a:endParaRPr lang="en-GB" sz="1600" dirty="0" smtClean="0">
              <a:solidFill>
                <a:schemeClr val="tx2"/>
              </a:solidFill>
            </a:endParaRPr>
          </a:p>
          <a:p>
            <a:pPr eaLnBrk="0" hangingPunct="0"/>
            <a:r>
              <a:rPr lang="en-GB" sz="1600" dirty="0" smtClean="0">
                <a:solidFill>
                  <a:schemeClr val="tx2"/>
                </a:solidFill>
              </a:rPr>
              <a:t>Nigeria		4.0%</a:t>
            </a:r>
          </a:p>
          <a:p>
            <a:pPr eaLnBrk="0" hangingPunct="0"/>
            <a:endParaRPr lang="en-GB" sz="1600" dirty="0">
              <a:solidFill>
                <a:schemeClr val="tx2"/>
              </a:solidFill>
            </a:endParaRPr>
          </a:p>
          <a:p>
            <a:pPr eaLnBrk="0" hangingPunct="0"/>
            <a:r>
              <a:rPr lang="en-GB" sz="1600" dirty="0" smtClean="0">
                <a:solidFill>
                  <a:schemeClr val="tx2"/>
                </a:solidFill>
              </a:rPr>
              <a:t>Ghana		3.5%</a:t>
            </a:r>
          </a:p>
          <a:p>
            <a:pPr eaLnBrk="0" hangingPunct="0"/>
            <a:endParaRPr lang="en-GB" sz="1600" dirty="0">
              <a:solidFill>
                <a:schemeClr val="tx2"/>
              </a:solidFill>
            </a:endParaRPr>
          </a:p>
        </p:txBody>
      </p:sp>
      <p:sp>
        <p:nvSpPr>
          <p:cNvPr id="8" name="Freeform 109" descr="EGYP0001"/>
          <p:cNvSpPr>
            <a:spLocks/>
          </p:cNvSpPr>
          <p:nvPr/>
        </p:nvSpPr>
        <p:spPr bwMode="auto">
          <a:xfrm>
            <a:off x="4882183" y="2594634"/>
            <a:ext cx="517525" cy="504825"/>
          </a:xfrm>
          <a:custGeom>
            <a:avLst/>
            <a:gdLst>
              <a:gd name="T0" fmla="*/ 6 w 172"/>
              <a:gd name="T1" fmla="*/ 0 h 172"/>
              <a:gd name="T2" fmla="*/ 16 w 172"/>
              <a:gd name="T3" fmla="*/ 4 h 172"/>
              <a:gd name="T4" fmla="*/ 24 w 172"/>
              <a:gd name="T5" fmla="*/ 2 h 172"/>
              <a:gd name="T6" fmla="*/ 48 w 172"/>
              <a:gd name="T7" fmla="*/ 12 h 172"/>
              <a:gd name="T8" fmla="*/ 66 w 172"/>
              <a:gd name="T9" fmla="*/ 16 h 172"/>
              <a:gd name="T10" fmla="*/ 80 w 172"/>
              <a:gd name="T11" fmla="*/ 14 h 172"/>
              <a:gd name="T12" fmla="*/ 90 w 172"/>
              <a:gd name="T13" fmla="*/ 8 h 172"/>
              <a:gd name="T14" fmla="*/ 112 w 172"/>
              <a:gd name="T15" fmla="*/ 6 h 172"/>
              <a:gd name="T16" fmla="*/ 122 w 172"/>
              <a:gd name="T17" fmla="*/ 12 h 172"/>
              <a:gd name="T18" fmla="*/ 134 w 172"/>
              <a:gd name="T19" fmla="*/ 10 h 172"/>
              <a:gd name="T20" fmla="*/ 150 w 172"/>
              <a:gd name="T21" fmla="*/ 12 h 172"/>
              <a:gd name="T22" fmla="*/ 154 w 172"/>
              <a:gd name="T23" fmla="*/ 20 h 172"/>
              <a:gd name="T24" fmla="*/ 162 w 172"/>
              <a:gd name="T25" fmla="*/ 40 h 172"/>
              <a:gd name="T26" fmla="*/ 158 w 172"/>
              <a:gd name="T27" fmla="*/ 44 h 172"/>
              <a:gd name="T28" fmla="*/ 152 w 172"/>
              <a:gd name="T29" fmla="*/ 56 h 172"/>
              <a:gd name="T30" fmla="*/ 150 w 172"/>
              <a:gd name="T31" fmla="*/ 66 h 172"/>
              <a:gd name="T32" fmla="*/ 146 w 172"/>
              <a:gd name="T33" fmla="*/ 70 h 172"/>
              <a:gd name="T34" fmla="*/ 140 w 172"/>
              <a:gd name="T35" fmla="*/ 60 h 172"/>
              <a:gd name="T36" fmla="*/ 136 w 172"/>
              <a:gd name="T37" fmla="*/ 48 h 172"/>
              <a:gd name="T38" fmla="*/ 130 w 172"/>
              <a:gd name="T39" fmla="*/ 40 h 172"/>
              <a:gd name="T40" fmla="*/ 126 w 172"/>
              <a:gd name="T41" fmla="*/ 28 h 172"/>
              <a:gd name="T42" fmla="*/ 122 w 172"/>
              <a:gd name="T43" fmla="*/ 16 h 172"/>
              <a:gd name="T44" fmla="*/ 122 w 172"/>
              <a:gd name="T45" fmla="*/ 24 h 172"/>
              <a:gd name="T46" fmla="*/ 124 w 172"/>
              <a:gd name="T47" fmla="*/ 42 h 172"/>
              <a:gd name="T48" fmla="*/ 128 w 172"/>
              <a:gd name="T49" fmla="*/ 54 h 172"/>
              <a:gd name="T50" fmla="*/ 136 w 172"/>
              <a:gd name="T51" fmla="*/ 64 h 172"/>
              <a:gd name="T52" fmla="*/ 142 w 172"/>
              <a:gd name="T53" fmla="*/ 72 h 172"/>
              <a:gd name="T54" fmla="*/ 150 w 172"/>
              <a:gd name="T55" fmla="*/ 96 h 172"/>
              <a:gd name="T56" fmla="*/ 170 w 172"/>
              <a:gd name="T57" fmla="*/ 130 h 172"/>
              <a:gd name="T58" fmla="*/ 172 w 172"/>
              <a:gd name="T59" fmla="*/ 136 h 172"/>
              <a:gd name="T60" fmla="*/ 172 w 172"/>
              <a:gd name="T61" fmla="*/ 152 h 172"/>
              <a:gd name="T62" fmla="*/ 164 w 172"/>
              <a:gd name="T63" fmla="*/ 152 h 172"/>
              <a:gd name="T64" fmla="*/ 144 w 172"/>
              <a:gd name="T65" fmla="*/ 172 h 172"/>
              <a:gd name="T66" fmla="*/ 134 w 172"/>
              <a:gd name="T67" fmla="*/ 166 h 172"/>
              <a:gd name="T68" fmla="*/ 6 w 172"/>
              <a:gd name="T69" fmla="*/ 164 h 172"/>
              <a:gd name="T70" fmla="*/ 6 w 172"/>
              <a:gd name="T71" fmla="*/ 38 h 172"/>
              <a:gd name="T72" fmla="*/ 2 w 172"/>
              <a:gd name="T73" fmla="*/ 36 h 172"/>
              <a:gd name="T74" fmla="*/ 0 w 172"/>
              <a:gd name="T75" fmla="*/ 24 h 172"/>
              <a:gd name="T76" fmla="*/ 6 w 172"/>
              <a:gd name="T77" fmla="*/ 20 h 172"/>
              <a:gd name="T78" fmla="*/ 6 w 172"/>
              <a:gd name="T7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12" name="Freeform 110" descr="LBYA0001"/>
          <p:cNvSpPr>
            <a:spLocks/>
          </p:cNvSpPr>
          <p:nvPr/>
        </p:nvSpPr>
        <p:spPr bwMode="auto">
          <a:xfrm>
            <a:off x="4148758" y="2524784"/>
            <a:ext cx="749300" cy="650875"/>
          </a:xfrm>
          <a:custGeom>
            <a:avLst/>
            <a:gdLst>
              <a:gd name="T0" fmla="*/ 35 w 249"/>
              <a:gd name="T1" fmla="*/ 0 h 222"/>
              <a:gd name="T2" fmla="*/ 51 w 249"/>
              <a:gd name="T3" fmla="*/ 4 h 222"/>
              <a:gd name="T4" fmla="*/ 79 w 249"/>
              <a:gd name="T5" fmla="*/ 8 h 222"/>
              <a:gd name="T6" fmla="*/ 93 w 249"/>
              <a:gd name="T7" fmla="*/ 16 h 222"/>
              <a:gd name="T8" fmla="*/ 99 w 249"/>
              <a:gd name="T9" fmla="*/ 28 h 222"/>
              <a:gd name="T10" fmla="*/ 107 w 249"/>
              <a:gd name="T11" fmla="*/ 34 h 222"/>
              <a:gd name="T12" fmla="*/ 125 w 249"/>
              <a:gd name="T13" fmla="*/ 34 h 222"/>
              <a:gd name="T14" fmla="*/ 137 w 249"/>
              <a:gd name="T15" fmla="*/ 42 h 222"/>
              <a:gd name="T16" fmla="*/ 157 w 249"/>
              <a:gd name="T17" fmla="*/ 54 h 222"/>
              <a:gd name="T18" fmla="*/ 171 w 249"/>
              <a:gd name="T19" fmla="*/ 40 h 222"/>
              <a:gd name="T20" fmla="*/ 173 w 249"/>
              <a:gd name="T21" fmla="*/ 30 h 222"/>
              <a:gd name="T22" fmla="*/ 167 w 249"/>
              <a:gd name="T23" fmla="*/ 22 h 222"/>
              <a:gd name="T24" fmla="*/ 177 w 249"/>
              <a:gd name="T25" fmla="*/ 12 h 222"/>
              <a:gd name="T26" fmla="*/ 191 w 249"/>
              <a:gd name="T27" fmla="*/ 6 h 222"/>
              <a:gd name="T28" fmla="*/ 209 w 249"/>
              <a:gd name="T29" fmla="*/ 8 h 222"/>
              <a:gd name="T30" fmla="*/ 223 w 249"/>
              <a:gd name="T31" fmla="*/ 16 h 222"/>
              <a:gd name="T32" fmla="*/ 237 w 249"/>
              <a:gd name="T33" fmla="*/ 22 h 222"/>
              <a:gd name="T34" fmla="*/ 249 w 249"/>
              <a:gd name="T35" fmla="*/ 24 h 222"/>
              <a:gd name="T36" fmla="*/ 249 w 249"/>
              <a:gd name="T37" fmla="*/ 44 h 222"/>
              <a:gd name="T38" fmla="*/ 243 w 249"/>
              <a:gd name="T39" fmla="*/ 48 h 222"/>
              <a:gd name="T40" fmla="*/ 245 w 249"/>
              <a:gd name="T41" fmla="*/ 60 h 222"/>
              <a:gd name="T42" fmla="*/ 249 w 249"/>
              <a:gd name="T43" fmla="*/ 62 h 222"/>
              <a:gd name="T44" fmla="*/ 249 w 249"/>
              <a:gd name="T45" fmla="*/ 188 h 222"/>
              <a:gd name="T46" fmla="*/ 249 w 249"/>
              <a:gd name="T47" fmla="*/ 222 h 222"/>
              <a:gd name="T48" fmla="*/ 231 w 249"/>
              <a:gd name="T49" fmla="*/ 222 h 222"/>
              <a:gd name="T50" fmla="*/ 97 w 249"/>
              <a:gd name="T51" fmla="*/ 168 h 222"/>
              <a:gd name="T52" fmla="*/ 91 w 249"/>
              <a:gd name="T53" fmla="*/ 174 h 222"/>
              <a:gd name="T54" fmla="*/ 79 w 249"/>
              <a:gd name="T55" fmla="*/ 180 h 222"/>
              <a:gd name="T56" fmla="*/ 69 w 249"/>
              <a:gd name="T57" fmla="*/ 172 h 222"/>
              <a:gd name="T58" fmla="*/ 59 w 249"/>
              <a:gd name="T59" fmla="*/ 168 h 222"/>
              <a:gd name="T60" fmla="*/ 43 w 249"/>
              <a:gd name="T61" fmla="*/ 164 h 222"/>
              <a:gd name="T62" fmla="*/ 37 w 249"/>
              <a:gd name="T63" fmla="*/ 158 h 222"/>
              <a:gd name="T64" fmla="*/ 33 w 249"/>
              <a:gd name="T65" fmla="*/ 150 h 222"/>
              <a:gd name="T66" fmla="*/ 14 w 249"/>
              <a:gd name="T67" fmla="*/ 148 h 222"/>
              <a:gd name="T68" fmla="*/ 8 w 249"/>
              <a:gd name="T69" fmla="*/ 136 h 222"/>
              <a:gd name="T70" fmla="*/ 4 w 249"/>
              <a:gd name="T71" fmla="*/ 126 h 222"/>
              <a:gd name="T72" fmla="*/ 0 w 249"/>
              <a:gd name="T73" fmla="*/ 116 h 222"/>
              <a:gd name="T74" fmla="*/ 8 w 249"/>
              <a:gd name="T75" fmla="*/ 112 h 222"/>
              <a:gd name="T76" fmla="*/ 8 w 249"/>
              <a:gd name="T77" fmla="*/ 66 h 222"/>
              <a:gd name="T78" fmla="*/ 4 w 249"/>
              <a:gd name="T79" fmla="*/ 48 h 222"/>
              <a:gd name="T80" fmla="*/ 12 w 249"/>
              <a:gd name="T81" fmla="*/ 42 h 222"/>
              <a:gd name="T82" fmla="*/ 12 w 249"/>
              <a:gd name="T83" fmla="*/ 26 h 222"/>
              <a:gd name="T84" fmla="*/ 33 w 249"/>
              <a:gd name="T85" fmla="*/ 12 h 222"/>
              <a:gd name="T86" fmla="*/ 35 w 249"/>
              <a:gd name="T87" fmla="*/ 10 h 222"/>
              <a:gd name="T88" fmla="*/ 35 w 249"/>
              <a:gd name="T8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15" name="Freeform 111" descr="TUNS0001"/>
          <p:cNvSpPr>
            <a:spLocks/>
          </p:cNvSpPr>
          <p:nvPr/>
        </p:nvSpPr>
        <p:spPr bwMode="auto">
          <a:xfrm>
            <a:off x="4058270" y="2308884"/>
            <a:ext cx="196850" cy="357188"/>
          </a:xfrm>
          <a:custGeom>
            <a:avLst/>
            <a:gdLst>
              <a:gd name="T0" fmla="*/ 16 w 65"/>
              <a:gd name="T1" fmla="*/ 6 h 122"/>
              <a:gd name="T2" fmla="*/ 30 w 65"/>
              <a:gd name="T3" fmla="*/ 0 h 122"/>
              <a:gd name="T4" fmla="*/ 38 w 65"/>
              <a:gd name="T5" fmla="*/ 0 h 122"/>
              <a:gd name="T6" fmla="*/ 42 w 65"/>
              <a:gd name="T7" fmla="*/ 8 h 122"/>
              <a:gd name="T8" fmla="*/ 48 w 65"/>
              <a:gd name="T9" fmla="*/ 10 h 122"/>
              <a:gd name="T10" fmla="*/ 54 w 65"/>
              <a:gd name="T11" fmla="*/ 6 h 122"/>
              <a:gd name="T12" fmla="*/ 58 w 65"/>
              <a:gd name="T13" fmla="*/ 8 h 122"/>
              <a:gd name="T14" fmla="*/ 56 w 65"/>
              <a:gd name="T15" fmla="*/ 14 h 122"/>
              <a:gd name="T16" fmla="*/ 50 w 65"/>
              <a:gd name="T17" fmla="*/ 16 h 122"/>
              <a:gd name="T18" fmla="*/ 46 w 65"/>
              <a:gd name="T19" fmla="*/ 24 h 122"/>
              <a:gd name="T20" fmla="*/ 50 w 65"/>
              <a:gd name="T21" fmla="*/ 28 h 122"/>
              <a:gd name="T22" fmla="*/ 58 w 65"/>
              <a:gd name="T23" fmla="*/ 32 h 122"/>
              <a:gd name="T24" fmla="*/ 58 w 65"/>
              <a:gd name="T25" fmla="*/ 38 h 122"/>
              <a:gd name="T26" fmla="*/ 52 w 65"/>
              <a:gd name="T27" fmla="*/ 44 h 122"/>
              <a:gd name="T28" fmla="*/ 46 w 65"/>
              <a:gd name="T29" fmla="*/ 46 h 122"/>
              <a:gd name="T30" fmla="*/ 40 w 65"/>
              <a:gd name="T31" fmla="*/ 54 h 122"/>
              <a:gd name="T32" fmla="*/ 44 w 65"/>
              <a:gd name="T33" fmla="*/ 64 h 122"/>
              <a:gd name="T34" fmla="*/ 54 w 65"/>
              <a:gd name="T35" fmla="*/ 64 h 122"/>
              <a:gd name="T36" fmla="*/ 58 w 65"/>
              <a:gd name="T37" fmla="*/ 70 h 122"/>
              <a:gd name="T38" fmla="*/ 65 w 65"/>
              <a:gd name="T39" fmla="*/ 74 h 122"/>
              <a:gd name="T40" fmla="*/ 65 w 65"/>
              <a:gd name="T41" fmla="*/ 84 h 122"/>
              <a:gd name="T42" fmla="*/ 42 w 65"/>
              <a:gd name="T43" fmla="*/ 100 h 122"/>
              <a:gd name="T44" fmla="*/ 42 w 65"/>
              <a:gd name="T45" fmla="*/ 116 h 122"/>
              <a:gd name="T46" fmla="*/ 34 w 65"/>
              <a:gd name="T47" fmla="*/ 122 h 122"/>
              <a:gd name="T48" fmla="*/ 28 w 65"/>
              <a:gd name="T49" fmla="*/ 120 h 122"/>
              <a:gd name="T50" fmla="*/ 26 w 65"/>
              <a:gd name="T51" fmla="*/ 108 h 122"/>
              <a:gd name="T52" fmla="*/ 24 w 65"/>
              <a:gd name="T53" fmla="*/ 92 h 122"/>
              <a:gd name="T54" fmla="*/ 10 w 65"/>
              <a:gd name="T55" fmla="*/ 76 h 122"/>
              <a:gd name="T56" fmla="*/ 0 w 65"/>
              <a:gd name="T57" fmla="*/ 64 h 122"/>
              <a:gd name="T58" fmla="*/ 0 w 65"/>
              <a:gd name="T59" fmla="*/ 56 h 122"/>
              <a:gd name="T60" fmla="*/ 12 w 65"/>
              <a:gd name="T61" fmla="*/ 46 h 122"/>
              <a:gd name="T62" fmla="*/ 12 w 65"/>
              <a:gd name="T63" fmla="*/ 10 h 122"/>
              <a:gd name="T64" fmla="*/ 16 w 65"/>
              <a:gd name="T65"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16" name="Freeform 112" descr="ALGE0001"/>
          <p:cNvSpPr>
            <a:spLocks/>
          </p:cNvSpPr>
          <p:nvPr/>
        </p:nvSpPr>
        <p:spPr bwMode="auto">
          <a:xfrm>
            <a:off x="3281983" y="2324759"/>
            <a:ext cx="995363" cy="906463"/>
          </a:xfrm>
          <a:custGeom>
            <a:avLst/>
            <a:gdLst>
              <a:gd name="T0" fmla="*/ 0 w 331"/>
              <a:gd name="T1" fmla="*/ 164 h 310"/>
              <a:gd name="T2" fmla="*/ 0 w 331"/>
              <a:gd name="T3" fmla="*/ 146 h 310"/>
              <a:gd name="T4" fmla="*/ 32 w 331"/>
              <a:gd name="T5" fmla="*/ 126 h 310"/>
              <a:gd name="T6" fmla="*/ 54 w 331"/>
              <a:gd name="T7" fmla="*/ 124 h 310"/>
              <a:gd name="T8" fmla="*/ 78 w 331"/>
              <a:gd name="T9" fmla="*/ 104 h 310"/>
              <a:gd name="T10" fmla="*/ 80 w 331"/>
              <a:gd name="T11" fmla="*/ 96 h 310"/>
              <a:gd name="T12" fmla="*/ 96 w 331"/>
              <a:gd name="T13" fmla="*/ 86 h 310"/>
              <a:gd name="T14" fmla="*/ 120 w 331"/>
              <a:gd name="T15" fmla="*/ 84 h 310"/>
              <a:gd name="T16" fmla="*/ 120 w 331"/>
              <a:gd name="T17" fmla="*/ 76 h 310"/>
              <a:gd name="T18" fmla="*/ 112 w 331"/>
              <a:gd name="T19" fmla="*/ 66 h 310"/>
              <a:gd name="T20" fmla="*/ 112 w 331"/>
              <a:gd name="T21" fmla="*/ 40 h 310"/>
              <a:gd name="T22" fmla="*/ 110 w 331"/>
              <a:gd name="T23" fmla="*/ 34 h 310"/>
              <a:gd name="T24" fmla="*/ 126 w 331"/>
              <a:gd name="T25" fmla="*/ 22 h 310"/>
              <a:gd name="T26" fmla="*/ 138 w 331"/>
              <a:gd name="T27" fmla="*/ 20 h 310"/>
              <a:gd name="T28" fmla="*/ 154 w 331"/>
              <a:gd name="T29" fmla="*/ 10 h 310"/>
              <a:gd name="T30" fmla="*/ 180 w 331"/>
              <a:gd name="T31" fmla="*/ 6 h 310"/>
              <a:gd name="T32" fmla="*/ 204 w 331"/>
              <a:gd name="T33" fmla="*/ 2 h 310"/>
              <a:gd name="T34" fmla="*/ 218 w 331"/>
              <a:gd name="T35" fmla="*/ 4 h 310"/>
              <a:gd name="T36" fmla="*/ 226 w 331"/>
              <a:gd name="T37" fmla="*/ 6 h 310"/>
              <a:gd name="T38" fmla="*/ 238 w 331"/>
              <a:gd name="T39" fmla="*/ 0 h 310"/>
              <a:gd name="T40" fmla="*/ 254 w 331"/>
              <a:gd name="T41" fmla="*/ 0 h 310"/>
              <a:gd name="T42" fmla="*/ 262 w 331"/>
              <a:gd name="T43" fmla="*/ 0 h 310"/>
              <a:gd name="T44" fmla="*/ 270 w 331"/>
              <a:gd name="T45" fmla="*/ 4 h 310"/>
              <a:gd name="T46" fmla="*/ 270 w 331"/>
              <a:gd name="T47" fmla="*/ 40 h 310"/>
              <a:gd name="T48" fmla="*/ 258 w 331"/>
              <a:gd name="T49" fmla="*/ 50 h 310"/>
              <a:gd name="T50" fmla="*/ 258 w 331"/>
              <a:gd name="T51" fmla="*/ 58 h 310"/>
              <a:gd name="T52" fmla="*/ 282 w 331"/>
              <a:gd name="T53" fmla="*/ 86 h 310"/>
              <a:gd name="T54" fmla="*/ 286 w 331"/>
              <a:gd name="T55" fmla="*/ 114 h 310"/>
              <a:gd name="T56" fmla="*/ 292 w 331"/>
              <a:gd name="T57" fmla="*/ 116 h 310"/>
              <a:gd name="T58" fmla="*/ 294 w 331"/>
              <a:gd name="T59" fmla="*/ 132 h 310"/>
              <a:gd name="T60" fmla="*/ 296 w 331"/>
              <a:gd name="T61" fmla="*/ 180 h 310"/>
              <a:gd name="T62" fmla="*/ 288 w 331"/>
              <a:gd name="T63" fmla="*/ 184 h 310"/>
              <a:gd name="T64" fmla="*/ 292 w 331"/>
              <a:gd name="T65" fmla="*/ 194 h 310"/>
              <a:gd name="T66" fmla="*/ 302 w 331"/>
              <a:gd name="T67" fmla="*/ 216 h 310"/>
              <a:gd name="T68" fmla="*/ 321 w 331"/>
              <a:gd name="T69" fmla="*/ 218 h 310"/>
              <a:gd name="T70" fmla="*/ 325 w 331"/>
              <a:gd name="T71" fmla="*/ 226 h 310"/>
              <a:gd name="T72" fmla="*/ 331 w 331"/>
              <a:gd name="T73" fmla="*/ 232 h 310"/>
              <a:gd name="T74" fmla="*/ 264 w 331"/>
              <a:gd name="T75" fmla="*/ 272 h 310"/>
              <a:gd name="T76" fmla="*/ 226 w 331"/>
              <a:gd name="T77" fmla="*/ 304 h 310"/>
              <a:gd name="T78" fmla="*/ 206 w 331"/>
              <a:gd name="T79" fmla="*/ 308 h 310"/>
              <a:gd name="T80" fmla="*/ 188 w 331"/>
              <a:gd name="T81" fmla="*/ 310 h 310"/>
              <a:gd name="T82" fmla="*/ 190 w 331"/>
              <a:gd name="T83" fmla="*/ 294 h 310"/>
              <a:gd name="T84" fmla="*/ 170 w 331"/>
              <a:gd name="T85" fmla="*/ 286 h 310"/>
              <a:gd name="T86" fmla="*/ 160 w 331"/>
              <a:gd name="T87" fmla="*/ 276 h 310"/>
              <a:gd name="T88" fmla="*/ 0 w 331"/>
              <a:gd name="T89" fmla="*/ 1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17" name="Freeform 113" descr="MORC0001"/>
          <p:cNvSpPr>
            <a:spLocks/>
          </p:cNvSpPr>
          <p:nvPr/>
        </p:nvSpPr>
        <p:spPr bwMode="auto">
          <a:xfrm>
            <a:off x="3074020" y="2383497"/>
            <a:ext cx="569913" cy="420688"/>
          </a:xfrm>
          <a:custGeom>
            <a:avLst/>
            <a:gdLst>
              <a:gd name="T0" fmla="*/ 68 w 188"/>
              <a:gd name="T1" fmla="*/ 144 h 144"/>
              <a:gd name="T2" fmla="*/ 0 w 188"/>
              <a:gd name="T3" fmla="*/ 144 h 144"/>
              <a:gd name="T4" fmla="*/ 10 w 188"/>
              <a:gd name="T5" fmla="*/ 138 h 144"/>
              <a:gd name="T6" fmla="*/ 28 w 188"/>
              <a:gd name="T7" fmla="*/ 128 h 144"/>
              <a:gd name="T8" fmla="*/ 50 w 188"/>
              <a:gd name="T9" fmla="*/ 110 h 144"/>
              <a:gd name="T10" fmla="*/ 52 w 188"/>
              <a:gd name="T11" fmla="*/ 104 h 144"/>
              <a:gd name="T12" fmla="*/ 52 w 188"/>
              <a:gd name="T13" fmla="*/ 68 h 144"/>
              <a:gd name="T14" fmla="*/ 62 w 188"/>
              <a:gd name="T15" fmla="*/ 56 h 144"/>
              <a:gd name="T16" fmla="*/ 74 w 188"/>
              <a:gd name="T17" fmla="*/ 44 h 144"/>
              <a:gd name="T18" fmla="*/ 88 w 188"/>
              <a:gd name="T19" fmla="*/ 40 h 144"/>
              <a:gd name="T20" fmla="*/ 102 w 188"/>
              <a:gd name="T21" fmla="*/ 30 h 144"/>
              <a:gd name="T22" fmla="*/ 108 w 188"/>
              <a:gd name="T23" fmla="*/ 14 h 144"/>
              <a:gd name="T24" fmla="*/ 112 w 188"/>
              <a:gd name="T25" fmla="*/ 4 h 144"/>
              <a:gd name="T26" fmla="*/ 116 w 188"/>
              <a:gd name="T27" fmla="*/ 0 h 144"/>
              <a:gd name="T28" fmla="*/ 122 w 188"/>
              <a:gd name="T29" fmla="*/ 0 h 144"/>
              <a:gd name="T30" fmla="*/ 126 w 188"/>
              <a:gd name="T31" fmla="*/ 8 h 144"/>
              <a:gd name="T32" fmla="*/ 132 w 188"/>
              <a:gd name="T33" fmla="*/ 12 h 144"/>
              <a:gd name="T34" fmla="*/ 154 w 188"/>
              <a:gd name="T35" fmla="*/ 10 h 144"/>
              <a:gd name="T36" fmla="*/ 164 w 188"/>
              <a:gd name="T37" fmla="*/ 10 h 144"/>
              <a:gd name="T38" fmla="*/ 168 w 188"/>
              <a:gd name="T39" fmla="*/ 14 h 144"/>
              <a:gd name="T40" fmla="*/ 178 w 188"/>
              <a:gd name="T41" fmla="*/ 14 h 144"/>
              <a:gd name="T42" fmla="*/ 180 w 188"/>
              <a:gd name="T43" fmla="*/ 20 h 144"/>
              <a:gd name="T44" fmla="*/ 180 w 188"/>
              <a:gd name="T45" fmla="*/ 46 h 144"/>
              <a:gd name="T46" fmla="*/ 188 w 188"/>
              <a:gd name="T47" fmla="*/ 56 h 144"/>
              <a:gd name="T48" fmla="*/ 188 w 188"/>
              <a:gd name="T49" fmla="*/ 64 h 144"/>
              <a:gd name="T50" fmla="*/ 164 w 188"/>
              <a:gd name="T51" fmla="*/ 66 h 144"/>
              <a:gd name="T52" fmla="*/ 148 w 188"/>
              <a:gd name="T53" fmla="*/ 76 h 144"/>
              <a:gd name="T54" fmla="*/ 146 w 188"/>
              <a:gd name="T55" fmla="*/ 84 h 144"/>
              <a:gd name="T56" fmla="*/ 122 w 188"/>
              <a:gd name="T57" fmla="*/ 104 h 144"/>
              <a:gd name="T58" fmla="*/ 100 w 188"/>
              <a:gd name="T59" fmla="*/ 106 h 144"/>
              <a:gd name="T60" fmla="*/ 68 w 188"/>
              <a:gd name="T61" fmla="*/ 126 h 144"/>
              <a:gd name="T62" fmla="*/ 68 w 188"/>
              <a:gd name="T6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18" name="Freeform 114" descr="WESA0001"/>
          <p:cNvSpPr>
            <a:spLocks/>
          </p:cNvSpPr>
          <p:nvPr/>
        </p:nvSpPr>
        <p:spPr bwMode="auto">
          <a:xfrm>
            <a:off x="2883520" y="2804184"/>
            <a:ext cx="398463" cy="311150"/>
          </a:xfrm>
          <a:custGeom>
            <a:avLst/>
            <a:gdLst>
              <a:gd name="T0" fmla="*/ 0 w 132"/>
              <a:gd name="T1" fmla="*/ 106 h 106"/>
              <a:gd name="T2" fmla="*/ 4 w 132"/>
              <a:gd name="T3" fmla="*/ 94 h 106"/>
              <a:gd name="T4" fmla="*/ 14 w 132"/>
              <a:gd name="T5" fmla="*/ 78 h 106"/>
              <a:gd name="T6" fmla="*/ 20 w 132"/>
              <a:gd name="T7" fmla="*/ 62 h 106"/>
              <a:gd name="T8" fmla="*/ 30 w 132"/>
              <a:gd name="T9" fmla="*/ 54 h 106"/>
              <a:gd name="T10" fmla="*/ 36 w 132"/>
              <a:gd name="T11" fmla="*/ 38 h 106"/>
              <a:gd name="T12" fmla="*/ 46 w 132"/>
              <a:gd name="T13" fmla="*/ 24 h 106"/>
              <a:gd name="T14" fmla="*/ 52 w 132"/>
              <a:gd name="T15" fmla="*/ 18 h 106"/>
              <a:gd name="T16" fmla="*/ 60 w 132"/>
              <a:gd name="T17" fmla="*/ 8 h 106"/>
              <a:gd name="T18" fmla="*/ 64 w 132"/>
              <a:gd name="T19" fmla="*/ 0 h 106"/>
              <a:gd name="T20" fmla="*/ 132 w 132"/>
              <a:gd name="T21" fmla="*/ 0 h 106"/>
              <a:gd name="T22" fmla="*/ 132 w 132"/>
              <a:gd name="T23" fmla="*/ 28 h 106"/>
              <a:gd name="T24" fmla="*/ 82 w 132"/>
              <a:gd name="T25" fmla="*/ 28 h 106"/>
              <a:gd name="T26" fmla="*/ 82 w 132"/>
              <a:gd name="T27" fmla="*/ 70 h 106"/>
              <a:gd name="T28" fmla="*/ 72 w 132"/>
              <a:gd name="T29" fmla="*/ 70 h 106"/>
              <a:gd name="T30" fmla="*/ 64 w 132"/>
              <a:gd name="T31" fmla="*/ 74 h 106"/>
              <a:gd name="T32" fmla="*/ 64 w 132"/>
              <a:gd name="T33" fmla="*/ 82 h 106"/>
              <a:gd name="T34" fmla="*/ 64 w 132"/>
              <a:gd name="T35" fmla="*/ 106 h 106"/>
              <a:gd name="T36" fmla="*/ 0 w 132"/>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19" name="Freeform 115" descr="GUBA0001"/>
          <p:cNvSpPr>
            <a:spLocks/>
          </p:cNvSpPr>
          <p:nvPr/>
        </p:nvSpPr>
        <p:spPr bwMode="auto">
          <a:xfrm>
            <a:off x="2905745" y="3526497"/>
            <a:ext cx="146050" cy="82550"/>
          </a:xfrm>
          <a:custGeom>
            <a:avLst/>
            <a:gdLst>
              <a:gd name="T0" fmla="*/ 0 w 48"/>
              <a:gd name="T1" fmla="*/ 6 h 28"/>
              <a:gd name="T2" fmla="*/ 18 w 48"/>
              <a:gd name="T3" fmla="*/ 4 h 28"/>
              <a:gd name="T4" fmla="*/ 22 w 48"/>
              <a:gd name="T5" fmla="*/ 0 h 28"/>
              <a:gd name="T6" fmla="*/ 48 w 48"/>
              <a:gd name="T7" fmla="*/ 0 h 28"/>
              <a:gd name="T8" fmla="*/ 44 w 48"/>
              <a:gd name="T9" fmla="*/ 10 h 28"/>
              <a:gd name="T10" fmla="*/ 42 w 48"/>
              <a:gd name="T11" fmla="*/ 16 h 28"/>
              <a:gd name="T12" fmla="*/ 30 w 48"/>
              <a:gd name="T13" fmla="*/ 20 h 28"/>
              <a:gd name="T14" fmla="*/ 22 w 48"/>
              <a:gd name="T15" fmla="*/ 28 h 28"/>
              <a:gd name="T16" fmla="*/ 16 w 48"/>
              <a:gd name="T17" fmla="*/ 22 h 28"/>
              <a:gd name="T18" fmla="*/ 8 w 48"/>
              <a:gd name="T19" fmla="*/ 14 h 28"/>
              <a:gd name="T20" fmla="*/ 6 w 48"/>
              <a:gd name="T21" fmla="*/ 12 h 28"/>
              <a:gd name="T22" fmla="*/ 0 w 48"/>
              <a:gd name="T23"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20" name="Freeform 116" descr="SILE0001"/>
          <p:cNvSpPr>
            <a:spLocks/>
          </p:cNvSpPr>
          <p:nvPr/>
        </p:nvSpPr>
        <p:spPr bwMode="auto">
          <a:xfrm>
            <a:off x="3067670" y="3655084"/>
            <a:ext cx="133350" cy="138113"/>
          </a:xfrm>
          <a:custGeom>
            <a:avLst/>
            <a:gdLst>
              <a:gd name="T0" fmla="*/ 0 w 44"/>
              <a:gd name="T1" fmla="*/ 16 h 48"/>
              <a:gd name="T2" fmla="*/ 8 w 44"/>
              <a:gd name="T3" fmla="*/ 8 h 48"/>
              <a:gd name="T4" fmla="*/ 16 w 44"/>
              <a:gd name="T5" fmla="*/ 2 h 48"/>
              <a:gd name="T6" fmla="*/ 30 w 44"/>
              <a:gd name="T7" fmla="*/ 0 h 48"/>
              <a:gd name="T8" fmla="*/ 38 w 44"/>
              <a:gd name="T9" fmla="*/ 8 h 48"/>
              <a:gd name="T10" fmla="*/ 44 w 44"/>
              <a:gd name="T11" fmla="*/ 16 h 48"/>
              <a:gd name="T12" fmla="*/ 42 w 44"/>
              <a:gd name="T13" fmla="*/ 24 h 48"/>
              <a:gd name="T14" fmla="*/ 40 w 44"/>
              <a:gd name="T15" fmla="*/ 32 h 48"/>
              <a:gd name="T16" fmla="*/ 34 w 44"/>
              <a:gd name="T17" fmla="*/ 40 h 48"/>
              <a:gd name="T18" fmla="*/ 24 w 44"/>
              <a:gd name="T19" fmla="*/ 48 h 48"/>
              <a:gd name="T20" fmla="*/ 16 w 44"/>
              <a:gd name="T21" fmla="*/ 44 h 48"/>
              <a:gd name="T22" fmla="*/ 4 w 44"/>
              <a:gd name="T23" fmla="*/ 32 h 48"/>
              <a:gd name="T24" fmla="*/ 0 w 44"/>
              <a:gd name="T25" fmla="*/ 24 h 48"/>
              <a:gd name="T26" fmla="*/ 0 w 44"/>
              <a:gd name="T2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21" name="Freeform 117" descr="MAUR0001"/>
          <p:cNvSpPr>
            <a:spLocks/>
          </p:cNvSpPr>
          <p:nvPr/>
        </p:nvSpPr>
        <p:spPr bwMode="auto">
          <a:xfrm>
            <a:off x="2883520" y="2804184"/>
            <a:ext cx="595313" cy="628650"/>
          </a:xfrm>
          <a:custGeom>
            <a:avLst/>
            <a:gdLst>
              <a:gd name="T0" fmla="*/ 0 w 198"/>
              <a:gd name="T1" fmla="*/ 106 h 214"/>
              <a:gd name="T2" fmla="*/ 64 w 198"/>
              <a:gd name="T3" fmla="*/ 106 h 214"/>
              <a:gd name="T4" fmla="*/ 64 w 198"/>
              <a:gd name="T5" fmla="*/ 82 h 214"/>
              <a:gd name="T6" fmla="*/ 64 w 198"/>
              <a:gd name="T7" fmla="*/ 74 h 214"/>
              <a:gd name="T8" fmla="*/ 68 w 198"/>
              <a:gd name="T9" fmla="*/ 72 h 214"/>
              <a:gd name="T10" fmla="*/ 72 w 198"/>
              <a:gd name="T11" fmla="*/ 70 h 214"/>
              <a:gd name="T12" fmla="*/ 82 w 198"/>
              <a:gd name="T13" fmla="*/ 70 h 214"/>
              <a:gd name="T14" fmla="*/ 82 w 198"/>
              <a:gd name="T15" fmla="*/ 28 h 214"/>
              <a:gd name="T16" fmla="*/ 132 w 198"/>
              <a:gd name="T17" fmla="*/ 28 h 214"/>
              <a:gd name="T18" fmla="*/ 132 w 198"/>
              <a:gd name="T19" fmla="*/ 0 h 214"/>
              <a:gd name="T20" fmla="*/ 198 w 198"/>
              <a:gd name="T21" fmla="*/ 48 h 214"/>
              <a:gd name="T22" fmla="*/ 168 w 198"/>
              <a:gd name="T23" fmla="*/ 48 h 214"/>
              <a:gd name="T24" fmla="*/ 180 w 198"/>
              <a:gd name="T25" fmla="*/ 184 h 214"/>
              <a:gd name="T26" fmla="*/ 186 w 198"/>
              <a:gd name="T27" fmla="*/ 192 h 214"/>
              <a:gd name="T28" fmla="*/ 184 w 198"/>
              <a:gd name="T29" fmla="*/ 202 h 214"/>
              <a:gd name="T30" fmla="*/ 84 w 198"/>
              <a:gd name="T31" fmla="*/ 200 h 214"/>
              <a:gd name="T32" fmla="*/ 78 w 198"/>
              <a:gd name="T33" fmla="*/ 214 h 214"/>
              <a:gd name="T34" fmla="*/ 68 w 198"/>
              <a:gd name="T35" fmla="*/ 206 h 214"/>
              <a:gd name="T36" fmla="*/ 60 w 198"/>
              <a:gd name="T37" fmla="*/ 194 h 214"/>
              <a:gd name="T38" fmla="*/ 52 w 198"/>
              <a:gd name="T39" fmla="*/ 188 h 214"/>
              <a:gd name="T40" fmla="*/ 40 w 198"/>
              <a:gd name="T41" fmla="*/ 182 h 214"/>
              <a:gd name="T42" fmla="*/ 26 w 198"/>
              <a:gd name="T43" fmla="*/ 182 h 214"/>
              <a:gd name="T44" fmla="*/ 12 w 198"/>
              <a:gd name="T45" fmla="*/ 184 h 214"/>
              <a:gd name="T46" fmla="*/ 12 w 198"/>
              <a:gd name="T47" fmla="*/ 172 h 214"/>
              <a:gd name="T48" fmla="*/ 18 w 198"/>
              <a:gd name="T49" fmla="*/ 152 h 214"/>
              <a:gd name="T50" fmla="*/ 12 w 198"/>
              <a:gd name="T51" fmla="*/ 144 h 214"/>
              <a:gd name="T52" fmla="*/ 8 w 198"/>
              <a:gd name="T53" fmla="*/ 138 h 214"/>
              <a:gd name="T54" fmla="*/ 12 w 198"/>
              <a:gd name="T55" fmla="*/ 130 h 214"/>
              <a:gd name="T56" fmla="*/ 12 w 198"/>
              <a:gd name="T57" fmla="*/ 122 h 214"/>
              <a:gd name="T58" fmla="*/ 8 w 198"/>
              <a:gd name="T59" fmla="*/ 116 h 214"/>
              <a:gd name="T60" fmla="*/ 0 w 198"/>
              <a:gd name="T61" fmla="*/ 112 h 214"/>
              <a:gd name="T62" fmla="*/ 0 w 198"/>
              <a:gd name="T63" fmla="*/ 10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22" name="Freeform 118" descr="GUIN0001"/>
          <p:cNvSpPr>
            <a:spLocks/>
          </p:cNvSpPr>
          <p:nvPr/>
        </p:nvSpPr>
        <p:spPr bwMode="auto">
          <a:xfrm>
            <a:off x="2974008" y="3526497"/>
            <a:ext cx="349250" cy="257175"/>
          </a:xfrm>
          <a:custGeom>
            <a:avLst/>
            <a:gdLst>
              <a:gd name="T0" fmla="*/ 60 w 116"/>
              <a:gd name="T1" fmla="*/ 6 h 88"/>
              <a:gd name="T2" fmla="*/ 60 w 116"/>
              <a:gd name="T3" fmla="*/ 8 h 88"/>
              <a:gd name="T4" fmla="*/ 72 w 116"/>
              <a:gd name="T5" fmla="*/ 12 h 88"/>
              <a:gd name="T6" fmla="*/ 84 w 116"/>
              <a:gd name="T7" fmla="*/ 8 h 88"/>
              <a:gd name="T8" fmla="*/ 98 w 116"/>
              <a:gd name="T9" fmla="*/ 6 h 88"/>
              <a:gd name="T10" fmla="*/ 100 w 116"/>
              <a:gd name="T11" fmla="*/ 14 h 88"/>
              <a:gd name="T12" fmla="*/ 106 w 116"/>
              <a:gd name="T13" fmla="*/ 24 h 88"/>
              <a:gd name="T14" fmla="*/ 112 w 116"/>
              <a:gd name="T15" fmla="*/ 38 h 88"/>
              <a:gd name="T16" fmla="*/ 110 w 116"/>
              <a:gd name="T17" fmla="*/ 46 h 88"/>
              <a:gd name="T18" fmla="*/ 112 w 116"/>
              <a:gd name="T19" fmla="*/ 50 h 88"/>
              <a:gd name="T20" fmla="*/ 114 w 116"/>
              <a:gd name="T21" fmla="*/ 54 h 88"/>
              <a:gd name="T22" fmla="*/ 116 w 116"/>
              <a:gd name="T23" fmla="*/ 68 h 88"/>
              <a:gd name="T24" fmla="*/ 110 w 116"/>
              <a:gd name="T25" fmla="*/ 70 h 88"/>
              <a:gd name="T26" fmla="*/ 112 w 116"/>
              <a:gd name="T27" fmla="*/ 80 h 88"/>
              <a:gd name="T28" fmla="*/ 106 w 116"/>
              <a:gd name="T29" fmla="*/ 84 h 88"/>
              <a:gd name="T30" fmla="*/ 100 w 116"/>
              <a:gd name="T31" fmla="*/ 82 h 88"/>
              <a:gd name="T32" fmla="*/ 96 w 116"/>
              <a:gd name="T33" fmla="*/ 88 h 88"/>
              <a:gd name="T34" fmla="*/ 90 w 116"/>
              <a:gd name="T35" fmla="*/ 86 h 88"/>
              <a:gd name="T36" fmla="*/ 88 w 116"/>
              <a:gd name="T37" fmla="*/ 72 h 88"/>
              <a:gd name="T38" fmla="*/ 82 w 116"/>
              <a:gd name="T39" fmla="*/ 70 h 88"/>
              <a:gd name="T40" fmla="*/ 74 w 116"/>
              <a:gd name="T41" fmla="*/ 68 h 88"/>
              <a:gd name="T42" fmla="*/ 76 w 116"/>
              <a:gd name="T43" fmla="*/ 60 h 88"/>
              <a:gd name="T44" fmla="*/ 70 w 116"/>
              <a:gd name="T45" fmla="*/ 52 h 88"/>
              <a:gd name="T46" fmla="*/ 62 w 116"/>
              <a:gd name="T47" fmla="*/ 44 h 88"/>
              <a:gd name="T48" fmla="*/ 48 w 116"/>
              <a:gd name="T49" fmla="*/ 46 h 88"/>
              <a:gd name="T50" fmla="*/ 40 w 116"/>
              <a:gd name="T51" fmla="*/ 52 h 88"/>
              <a:gd name="T52" fmla="*/ 32 w 116"/>
              <a:gd name="T53" fmla="*/ 60 h 88"/>
              <a:gd name="T54" fmla="*/ 24 w 116"/>
              <a:gd name="T55" fmla="*/ 50 h 88"/>
              <a:gd name="T56" fmla="*/ 14 w 116"/>
              <a:gd name="T57" fmla="*/ 40 h 88"/>
              <a:gd name="T58" fmla="*/ 6 w 116"/>
              <a:gd name="T59" fmla="*/ 38 h 88"/>
              <a:gd name="T60" fmla="*/ 0 w 116"/>
              <a:gd name="T61" fmla="*/ 28 h 88"/>
              <a:gd name="T62" fmla="*/ 8 w 116"/>
              <a:gd name="T63" fmla="*/ 20 h 88"/>
              <a:gd name="T64" fmla="*/ 20 w 116"/>
              <a:gd name="T65" fmla="*/ 16 h 88"/>
              <a:gd name="T66" fmla="*/ 22 w 116"/>
              <a:gd name="T67" fmla="*/ 10 h 88"/>
              <a:gd name="T68" fmla="*/ 26 w 116"/>
              <a:gd name="T69" fmla="*/ 0 h 88"/>
              <a:gd name="T70" fmla="*/ 32 w 116"/>
              <a:gd name="T71" fmla="*/ 0 h 88"/>
              <a:gd name="T72" fmla="*/ 38 w 116"/>
              <a:gd name="T73" fmla="*/ 4 h 88"/>
              <a:gd name="T74" fmla="*/ 50 w 116"/>
              <a:gd name="T75" fmla="*/ 4 h 88"/>
              <a:gd name="T76" fmla="*/ 60 w 116"/>
              <a:gd name="T77"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23" name="Freeform 119" descr="LIBE0001"/>
          <p:cNvSpPr>
            <a:spLocks/>
          </p:cNvSpPr>
          <p:nvPr/>
        </p:nvSpPr>
        <p:spPr bwMode="auto">
          <a:xfrm>
            <a:off x="3142283" y="3724934"/>
            <a:ext cx="196850" cy="193675"/>
          </a:xfrm>
          <a:custGeom>
            <a:avLst/>
            <a:gdLst>
              <a:gd name="T0" fmla="*/ 50 w 66"/>
              <a:gd name="T1" fmla="*/ 16 h 66"/>
              <a:gd name="T2" fmla="*/ 50 w 66"/>
              <a:gd name="T3" fmla="*/ 26 h 66"/>
              <a:gd name="T4" fmla="*/ 50 w 66"/>
              <a:gd name="T5" fmla="*/ 34 h 66"/>
              <a:gd name="T6" fmla="*/ 58 w 66"/>
              <a:gd name="T7" fmla="*/ 36 h 66"/>
              <a:gd name="T8" fmla="*/ 64 w 66"/>
              <a:gd name="T9" fmla="*/ 40 h 66"/>
              <a:gd name="T10" fmla="*/ 66 w 66"/>
              <a:gd name="T11" fmla="*/ 46 h 66"/>
              <a:gd name="T12" fmla="*/ 66 w 66"/>
              <a:gd name="T13" fmla="*/ 54 h 66"/>
              <a:gd name="T14" fmla="*/ 62 w 66"/>
              <a:gd name="T15" fmla="*/ 66 h 66"/>
              <a:gd name="T16" fmla="*/ 50 w 66"/>
              <a:gd name="T17" fmla="*/ 62 h 66"/>
              <a:gd name="T18" fmla="*/ 38 w 66"/>
              <a:gd name="T19" fmla="*/ 54 h 66"/>
              <a:gd name="T20" fmla="*/ 30 w 66"/>
              <a:gd name="T21" fmla="*/ 44 h 66"/>
              <a:gd name="T22" fmla="*/ 18 w 66"/>
              <a:gd name="T23" fmla="*/ 36 h 66"/>
              <a:gd name="T24" fmla="*/ 8 w 66"/>
              <a:gd name="T25" fmla="*/ 32 h 66"/>
              <a:gd name="T26" fmla="*/ 0 w 66"/>
              <a:gd name="T27" fmla="*/ 24 h 66"/>
              <a:gd name="T28" fmla="*/ 16 w 66"/>
              <a:gd name="T29" fmla="*/ 8 h 66"/>
              <a:gd name="T30" fmla="*/ 18 w 66"/>
              <a:gd name="T31" fmla="*/ 0 h 66"/>
              <a:gd name="T32" fmla="*/ 24 w 66"/>
              <a:gd name="T33" fmla="*/ 0 h 66"/>
              <a:gd name="T34" fmla="*/ 32 w 66"/>
              <a:gd name="T35" fmla="*/ 4 h 66"/>
              <a:gd name="T36" fmla="*/ 34 w 66"/>
              <a:gd name="T37" fmla="*/ 18 h 66"/>
              <a:gd name="T38" fmla="*/ 40 w 66"/>
              <a:gd name="T39" fmla="*/ 20 h 66"/>
              <a:gd name="T40" fmla="*/ 44 w 66"/>
              <a:gd name="T41" fmla="*/ 14 h 66"/>
              <a:gd name="T42" fmla="*/ 50 w 66"/>
              <a:gd name="T43"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24" name="Freeform 120" descr="CHAD0001"/>
          <p:cNvSpPr>
            <a:spLocks/>
          </p:cNvSpPr>
          <p:nvPr/>
        </p:nvSpPr>
        <p:spPr bwMode="auto">
          <a:xfrm>
            <a:off x="4339258" y="3015322"/>
            <a:ext cx="504825" cy="757238"/>
          </a:xfrm>
          <a:custGeom>
            <a:avLst/>
            <a:gdLst>
              <a:gd name="T0" fmla="*/ 166 w 168"/>
              <a:gd name="T1" fmla="*/ 128 h 258"/>
              <a:gd name="T2" fmla="*/ 152 w 168"/>
              <a:gd name="T3" fmla="*/ 130 h 258"/>
              <a:gd name="T4" fmla="*/ 148 w 168"/>
              <a:gd name="T5" fmla="*/ 142 h 258"/>
              <a:gd name="T6" fmla="*/ 136 w 168"/>
              <a:gd name="T7" fmla="*/ 170 h 258"/>
              <a:gd name="T8" fmla="*/ 144 w 168"/>
              <a:gd name="T9" fmla="*/ 178 h 258"/>
              <a:gd name="T10" fmla="*/ 148 w 168"/>
              <a:gd name="T11" fmla="*/ 204 h 258"/>
              <a:gd name="T12" fmla="*/ 136 w 168"/>
              <a:gd name="T13" fmla="*/ 206 h 258"/>
              <a:gd name="T14" fmla="*/ 112 w 168"/>
              <a:gd name="T15" fmla="*/ 230 h 258"/>
              <a:gd name="T16" fmla="*/ 88 w 168"/>
              <a:gd name="T17" fmla="*/ 234 h 258"/>
              <a:gd name="T18" fmla="*/ 86 w 168"/>
              <a:gd name="T19" fmla="*/ 246 h 258"/>
              <a:gd name="T20" fmla="*/ 40 w 168"/>
              <a:gd name="T21" fmla="*/ 258 h 258"/>
              <a:gd name="T22" fmla="*/ 30 w 168"/>
              <a:gd name="T23" fmla="*/ 246 h 258"/>
              <a:gd name="T24" fmla="*/ 10 w 168"/>
              <a:gd name="T25" fmla="*/ 226 h 258"/>
              <a:gd name="T26" fmla="*/ 12 w 168"/>
              <a:gd name="T27" fmla="*/ 216 h 258"/>
              <a:gd name="T28" fmla="*/ 32 w 168"/>
              <a:gd name="T29" fmla="*/ 216 h 258"/>
              <a:gd name="T30" fmla="*/ 26 w 168"/>
              <a:gd name="T31" fmla="*/ 206 h 258"/>
              <a:gd name="T32" fmla="*/ 24 w 168"/>
              <a:gd name="T33" fmla="*/ 182 h 258"/>
              <a:gd name="T34" fmla="*/ 16 w 168"/>
              <a:gd name="T35" fmla="*/ 170 h 258"/>
              <a:gd name="T36" fmla="*/ 2 w 168"/>
              <a:gd name="T37" fmla="*/ 156 h 258"/>
              <a:gd name="T38" fmla="*/ 0 w 168"/>
              <a:gd name="T39" fmla="*/ 144 h 258"/>
              <a:gd name="T40" fmla="*/ 32 w 168"/>
              <a:gd name="T41" fmla="*/ 106 h 258"/>
              <a:gd name="T42" fmla="*/ 36 w 168"/>
              <a:gd name="T43" fmla="*/ 66 h 258"/>
              <a:gd name="T44" fmla="*/ 40 w 168"/>
              <a:gd name="T45" fmla="*/ 50 h 258"/>
              <a:gd name="T46" fmla="*/ 28 w 168"/>
              <a:gd name="T47" fmla="*/ 6 h 258"/>
              <a:gd name="T48" fmla="*/ 34 w 168"/>
              <a:gd name="T49" fmla="*/ 0 h 258"/>
              <a:gd name="T50" fmla="*/ 168 w 168"/>
              <a:gd name="T51" fmla="*/ 54 h 258"/>
              <a:gd name="T52" fmla="*/ 166 w 168"/>
              <a:gd name="T53" fmla="*/ 12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25" name="Freeform 121" descr="NIGR0001"/>
          <p:cNvSpPr>
            <a:spLocks/>
          </p:cNvSpPr>
          <p:nvPr/>
        </p:nvSpPr>
        <p:spPr bwMode="auto">
          <a:xfrm>
            <a:off x="3702670" y="3005797"/>
            <a:ext cx="755650" cy="568325"/>
          </a:xfrm>
          <a:custGeom>
            <a:avLst/>
            <a:gdLst>
              <a:gd name="T0" fmla="*/ 4 w 251"/>
              <a:gd name="T1" fmla="*/ 142 h 194"/>
              <a:gd name="T2" fmla="*/ 18 w 251"/>
              <a:gd name="T3" fmla="*/ 142 h 194"/>
              <a:gd name="T4" fmla="*/ 52 w 251"/>
              <a:gd name="T5" fmla="*/ 136 h 194"/>
              <a:gd name="T6" fmla="*/ 64 w 251"/>
              <a:gd name="T7" fmla="*/ 118 h 194"/>
              <a:gd name="T8" fmla="*/ 66 w 251"/>
              <a:gd name="T9" fmla="*/ 76 h 194"/>
              <a:gd name="T10" fmla="*/ 86 w 251"/>
              <a:gd name="T11" fmla="*/ 72 h 194"/>
              <a:gd name="T12" fmla="*/ 124 w 251"/>
              <a:gd name="T13" fmla="*/ 40 h 194"/>
              <a:gd name="T14" fmla="*/ 191 w 251"/>
              <a:gd name="T15" fmla="*/ 0 h 194"/>
              <a:gd name="T16" fmla="*/ 199 w 251"/>
              <a:gd name="T17" fmla="*/ 2 h 194"/>
              <a:gd name="T18" fmla="*/ 207 w 251"/>
              <a:gd name="T19" fmla="*/ 4 h 194"/>
              <a:gd name="T20" fmla="*/ 217 w 251"/>
              <a:gd name="T21" fmla="*/ 8 h 194"/>
              <a:gd name="T22" fmla="*/ 227 w 251"/>
              <a:gd name="T23" fmla="*/ 16 h 194"/>
              <a:gd name="T24" fmla="*/ 239 w 251"/>
              <a:gd name="T25" fmla="*/ 10 h 194"/>
              <a:gd name="T26" fmla="*/ 251 w 251"/>
              <a:gd name="T27" fmla="*/ 54 h 194"/>
              <a:gd name="T28" fmla="*/ 247 w 251"/>
              <a:gd name="T29" fmla="*/ 70 h 194"/>
              <a:gd name="T30" fmla="*/ 243 w 251"/>
              <a:gd name="T31" fmla="*/ 110 h 194"/>
              <a:gd name="T32" fmla="*/ 211 w 251"/>
              <a:gd name="T33" fmla="*/ 148 h 194"/>
              <a:gd name="T34" fmla="*/ 213 w 251"/>
              <a:gd name="T35" fmla="*/ 160 h 194"/>
              <a:gd name="T36" fmla="*/ 191 w 251"/>
              <a:gd name="T37" fmla="*/ 174 h 194"/>
              <a:gd name="T38" fmla="*/ 156 w 251"/>
              <a:gd name="T39" fmla="*/ 170 h 194"/>
              <a:gd name="T40" fmla="*/ 150 w 251"/>
              <a:gd name="T41" fmla="*/ 178 h 194"/>
              <a:gd name="T42" fmla="*/ 122 w 251"/>
              <a:gd name="T43" fmla="*/ 168 h 194"/>
              <a:gd name="T44" fmla="*/ 112 w 251"/>
              <a:gd name="T45" fmla="*/ 174 h 194"/>
              <a:gd name="T46" fmla="*/ 96 w 251"/>
              <a:gd name="T47" fmla="*/ 162 h 194"/>
              <a:gd name="T48" fmla="*/ 66 w 251"/>
              <a:gd name="T49" fmla="*/ 162 h 194"/>
              <a:gd name="T50" fmla="*/ 54 w 251"/>
              <a:gd name="T51" fmla="*/ 194 h 194"/>
              <a:gd name="T52" fmla="*/ 44 w 251"/>
              <a:gd name="T53" fmla="*/ 184 h 194"/>
              <a:gd name="T54" fmla="*/ 30 w 251"/>
              <a:gd name="T55" fmla="*/ 186 h 194"/>
              <a:gd name="T56" fmla="*/ 16 w 251"/>
              <a:gd name="T57" fmla="*/ 178 h 194"/>
              <a:gd name="T58" fmla="*/ 12 w 251"/>
              <a:gd name="T59" fmla="*/ 176 h 194"/>
              <a:gd name="T60" fmla="*/ 14 w 251"/>
              <a:gd name="T61" fmla="*/ 170 h 194"/>
              <a:gd name="T62" fmla="*/ 4 w 251"/>
              <a:gd name="T63" fmla="*/ 158 h 194"/>
              <a:gd name="T64" fmla="*/ 0 w 251"/>
              <a:gd name="T65" fmla="*/ 150 h 194"/>
              <a:gd name="T66" fmla="*/ 4 w 251"/>
              <a:gd name="T67" fmla="*/ 1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26" name="Freeform 122" descr="CAFR0001"/>
          <p:cNvSpPr>
            <a:spLocks/>
          </p:cNvSpPr>
          <p:nvPr/>
        </p:nvSpPr>
        <p:spPr bwMode="auto">
          <a:xfrm>
            <a:off x="4397995" y="3615397"/>
            <a:ext cx="611188" cy="373063"/>
          </a:xfrm>
          <a:custGeom>
            <a:avLst/>
            <a:gdLst>
              <a:gd name="T0" fmla="*/ 20 w 202"/>
              <a:gd name="T1" fmla="*/ 54 h 128"/>
              <a:gd name="T2" fmla="*/ 66 w 202"/>
              <a:gd name="T3" fmla="*/ 42 h 128"/>
              <a:gd name="T4" fmla="*/ 68 w 202"/>
              <a:gd name="T5" fmla="*/ 30 h 128"/>
              <a:gd name="T6" fmla="*/ 92 w 202"/>
              <a:gd name="T7" fmla="*/ 26 h 128"/>
              <a:gd name="T8" fmla="*/ 116 w 202"/>
              <a:gd name="T9" fmla="*/ 2 h 128"/>
              <a:gd name="T10" fmla="*/ 128 w 202"/>
              <a:gd name="T11" fmla="*/ 0 h 128"/>
              <a:gd name="T12" fmla="*/ 140 w 202"/>
              <a:gd name="T13" fmla="*/ 8 h 128"/>
              <a:gd name="T14" fmla="*/ 142 w 202"/>
              <a:gd name="T15" fmla="*/ 22 h 128"/>
              <a:gd name="T16" fmla="*/ 142 w 202"/>
              <a:gd name="T17" fmla="*/ 34 h 128"/>
              <a:gd name="T18" fmla="*/ 180 w 202"/>
              <a:gd name="T19" fmla="*/ 60 h 128"/>
              <a:gd name="T20" fmla="*/ 202 w 202"/>
              <a:gd name="T21" fmla="*/ 92 h 128"/>
              <a:gd name="T22" fmla="*/ 172 w 202"/>
              <a:gd name="T23" fmla="*/ 90 h 128"/>
              <a:gd name="T24" fmla="*/ 138 w 202"/>
              <a:gd name="T25" fmla="*/ 100 h 128"/>
              <a:gd name="T26" fmla="*/ 126 w 202"/>
              <a:gd name="T27" fmla="*/ 108 h 128"/>
              <a:gd name="T28" fmla="*/ 104 w 202"/>
              <a:gd name="T29" fmla="*/ 106 h 128"/>
              <a:gd name="T30" fmla="*/ 92 w 202"/>
              <a:gd name="T31" fmla="*/ 102 h 128"/>
              <a:gd name="T32" fmla="*/ 78 w 202"/>
              <a:gd name="T33" fmla="*/ 88 h 128"/>
              <a:gd name="T34" fmla="*/ 64 w 202"/>
              <a:gd name="T35" fmla="*/ 104 h 128"/>
              <a:gd name="T36" fmla="*/ 62 w 202"/>
              <a:gd name="T37" fmla="*/ 118 h 128"/>
              <a:gd name="T38" fmla="*/ 32 w 202"/>
              <a:gd name="T39" fmla="*/ 116 h 128"/>
              <a:gd name="T40" fmla="*/ 24 w 202"/>
              <a:gd name="T41" fmla="*/ 128 h 128"/>
              <a:gd name="T42" fmla="*/ 10 w 202"/>
              <a:gd name="T43" fmla="*/ 112 h 128"/>
              <a:gd name="T44" fmla="*/ 0 w 202"/>
              <a:gd name="T45" fmla="*/ 86 h 128"/>
              <a:gd name="T46" fmla="*/ 0 w 202"/>
              <a:gd name="T47" fmla="*/ 70 h 128"/>
              <a:gd name="T48" fmla="*/ 20 w 202"/>
              <a:gd name="T49" fmla="*/ 5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27" name="Freeform 123" descr="SUDA0001"/>
          <p:cNvSpPr>
            <a:spLocks/>
          </p:cNvSpPr>
          <p:nvPr/>
        </p:nvSpPr>
        <p:spPr bwMode="auto">
          <a:xfrm>
            <a:off x="4750420" y="3040722"/>
            <a:ext cx="795338" cy="900113"/>
          </a:xfrm>
          <a:custGeom>
            <a:avLst/>
            <a:gdLst>
              <a:gd name="T0" fmla="*/ 188 w 264"/>
              <a:gd name="T1" fmla="*/ 20 h 308"/>
              <a:gd name="T2" fmla="*/ 208 w 264"/>
              <a:gd name="T3" fmla="*/ 0 h 308"/>
              <a:gd name="T4" fmla="*/ 216 w 264"/>
              <a:gd name="T5" fmla="*/ 0 h 308"/>
              <a:gd name="T6" fmla="*/ 238 w 264"/>
              <a:gd name="T7" fmla="*/ 18 h 308"/>
              <a:gd name="T8" fmla="*/ 242 w 264"/>
              <a:gd name="T9" fmla="*/ 32 h 308"/>
              <a:gd name="T10" fmla="*/ 240 w 264"/>
              <a:gd name="T11" fmla="*/ 60 h 308"/>
              <a:gd name="T12" fmla="*/ 264 w 264"/>
              <a:gd name="T13" fmla="*/ 86 h 308"/>
              <a:gd name="T14" fmla="*/ 236 w 264"/>
              <a:gd name="T15" fmla="*/ 98 h 308"/>
              <a:gd name="T16" fmla="*/ 230 w 264"/>
              <a:gd name="T17" fmla="*/ 128 h 308"/>
              <a:gd name="T18" fmla="*/ 230 w 264"/>
              <a:gd name="T19" fmla="*/ 142 h 308"/>
              <a:gd name="T20" fmla="*/ 206 w 264"/>
              <a:gd name="T21" fmla="*/ 180 h 308"/>
              <a:gd name="T22" fmla="*/ 206 w 264"/>
              <a:gd name="T23" fmla="*/ 196 h 308"/>
              <a:gd name="T24" fmla="*/ 194 w 264"/>
              <a:gd name="T25" fmla="*/ 198 h 308"/>
              <a:gd name="T26" fmla="*/ 194 w 264"/>
              <a:gd name="T27" fmla="*/ 234 h 308"/>
              <a:gd name="T28" fmla="*/ 174 w 264"/>
              <a:gd name="T29" fmla="*/ 234 h 308"/>
              <a:gd name="T30" fmla="*/ 178 w 264"/>
              <a:gd name="T31" fmla="*/ 248 h 308"/>
              <a:gd name="T32" fmla="*/ 188 w 264"/>
              <a:gd name="T33" fmla="*/ 250 h 308"/>
              <a:gd name="T34" fmla="*/ 212 w 264"/>
              <a:gd name="T35" fmla="*/ 282 h 308"/>
              <a:gd name="T36" fmla="*/ 218 w 264"/>
              <a:gd name="T37" fmla="*/ 282 h 308"/>
              <a:gd name="T38" fmla="*/ 218 w 264"/>
              <a:gd name="T39" fmla="*/ 296 h 308"/>
              <a:gd name="T40" fmla="*/ 198 w 264"/>
              <a:gd name="T41" fmla="*/ 296 h 308"/>
              <a:gd name="T42" fmla="*/ 190 w 264"/>
              <a:gd name="T43" fmla="*/ 304 h 308"/>
              <a:gd name="T44" fmla="*/ 138 w 264"/>
              <a:gd name="T45" fmla="*/ 308 h 308"/>
              <a:gd name="T46" fmla="*/ 122 w 264"/>
              <a:gd name="T47" fmla="*/ 296 h 308"/>
              <a:gd name="T48" fmla="*/ 94 w 264"/>
              <a:gd name="T49" fmla="*/ 298 h 308"/>
              <a:gd name="T50" fmla="*/ 86 w 264"/>
              <a:gd name="T51" fmla="*/ 288 h 308"/>
              <a:gd name="T52" fmla="*/ 64 w 264"/>
              <a:gd name="T53" fmla="*/ 256 h 308"/>
              <a:gd name="T54" fmla="*/ 26 w 264"/>
              <a:gd name="T55" fmla="*/ 230 h 308"/>
              <a:gd name="T56" fmla="*/ 24 w 264"/>
              <a:gd name="T57" fmla="*/ 204 h 308"/>
              <a:gd name="T58" fmla="*/ 12 w 264"/>
              <a:gd name="T59" fmla="*/ 196 h 308"/>
              <a:gd name="T60" fmla="*/ 8 w 264"/>
              <a:gd name="T61" fmla="*/ 170 h 308"/>
              <a:gd name="T62" fmla="*/ 0 w 264"/>
              <a:gd name="T63" fmla="*/ 162 h 308"/>
              <a:gd name="T64" fmla="*/ 16 w 264"/>
              <a:gd name="T65" fmla="*/ 122 h 308"/>
              <a:gd name="T66" fmla="*/ 30 w 264"/>
              <a:gd name="T67" fmla="*/ 120 h 308"/>
              <a:gd name="T68" fmla="*/ 32 w 264"/>
              <a:gd name="T69" fmla="*/ 46 h 308"/>
              <a:gd name="T70" fmla="*/ 50 w 264"/>
              <a:gd name="T71" fmla="*/ 46 h 308"/>
              <a:gd name="T72" fmla="*/ 50 w 264"/>
              <a:gd name="T73" fmla="*/ 12 h 308"/>
              <a:gd name="T74" fmla="*/ 178 w 264"/>
              <a:gd name="T75" fmla="*/ 14 h 308"/>
              <a:gd name="T76" fmla="*/ 188 w 264"/>
              <a:gd name="T77" fmla="*/ 2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28" name="Freeform 124" descr="ERIT0001"/>
          <p:cNvSpPr>
            <a:spLocks/>
          </p:cNvSpPr>
          <p:nvPr/>
        </p:nvSpPr>
        <p:spPr bwMode="auto">
          <a:xfrm>
            <a:off x="5442570" y="3291547"/>
            <a:ext cx="300038" cy="250825"/>
          </a:xfrm>
          <a:custGeom>
            <a:avLst/>
            <a:gdLst>
              <a:gd name="T0" fmla="*/ 34 w 100"/>
              <a:gd name="T1" fmla="*/ 0 h 86"/>
              <a:gd name="T2" fmla="*/ 42 w 100"/>
              <a:gd name="T3" fmla="*/ 12 h 86"/>
              <a:gd name="T4" fmla="*/ 48 w 100"/>
              <a:gd name="T5" fmla="*/ 26 h 86"/>
              <a:gd name="T6" fmla="*/ 50 w 100"/>
              <a:gd name="T7" fmla="*/ 44 h 86"/>
              <a:gd name="T8" fmla="*/ 64 w 100"/>
              <a:gd name="T9" fmla="*/ 44 h 86"/>
              <a:gd name="T10" fmla="*/ 100 w 100"/>
              <a:gd name="T11" fmla="*/ 76 h 86"/>
              <a:gd name="T12" fmla="*/ 94 w 100"/>
              <a:gd name="T13" fmla="*/ 86 h 86"/>
              <a:gd name="T14" fmla="*/ 76 w 100"/>
              <a:gd name="T15" fmla="*/ 68 h 86"/>
              <a:gd name="T16" fmla="*/ 58 w 100"/>
              <a:gd name="T17" fmla="*/ 52 h 86"/>
              <a:gd name="T18" fmla="*/ 24 w 100"/>
              <a:gd name="T19" fmla="*/ 50 h 86"/>
              <a:gd name="T20" fmla="*/ 22 w 100"/>
              <a:gd name="T21" fmla="*/ 56 h 86"/>
              <a:gd name="T22" fmla="*/ 0 w 100"/>
              <a:gd name="T23" fmla="*/ 56 h 86"/>
              <a:gd name="T24" fmla="*/ 0 w 100"/>
              <a:gd name="T25" fmla="*/ 42 h 86"/>
              <a:gd name="T26" fmla="*/ 4 w 100"/>
              <a:gd name="T27" fmla="*/ 28 h 86"/>
              <a:gd name="T28" fmla="*/ 6 w 100"/>
              <a:gd name="T29" fmla="*/ 12 h 86"/>
              <a:gd name="T30" fmla="*/ 34 w 100"/>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29" name="Freeform 125" descr="DJIB0001"/>
          <p:cNvSpPr>
            <a:spLocks/>
          </p:cNvSpPr>
          <p:nvPr/>
        </p:nvSpPr>
        <p:spPr bwMode="auto">
          <a:xfrm>
            <a:off x="5701333" y="3513797"/>
            <a:ext cx="68263" cy="101600"/>
          </a:xfrm>
          <a:custGeom>
            <a:avLst/>
            <a:gdLst>
              <a:gd name="T0" fmla="*/ 22 w 22"/>
              <a:gd name="T1" fmla="*/ 16 h 34"/>
              <a:gd name="T2" fmla="*/ 14 w 22"/>
              <a:gd name="T3" fmla="*/ 22 h 34"/>
              <a:gd name="T4" fmla="*/ 16 w 22"/>
              <a:gd name="T5" fmla="*/ 34 h 34"/>
              <a:gd name="T6" fmla="*/ 0 w 22"/>
              <a:gd name="T7" fmla="*/ 32 h 34"/>
              <a:gd name="T8" fmla="*/ 0 w 22"/>
              <a:gd name="T9" fmla="*/ 20 h 34"/>
              <a:gd name="T10" fmla="*/ 8 w 22"/>
              <a:gd name="T11" fmla="*/ 10 h 34"/>
              <a:gd name="T12" fmla="*/ 14 w 22"/>
              <a:gd name="T13" fmla="*/ 0 h 34"/>
              <a:gd name="T14" fmla="*/ 22 w 22"/>
              <a:gd name="T15" fmla="*/ 1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30" name="Freeform 126" descr="SMLA0001"/>
          <p:cNvSpPr>
            <a:spLocks/>
          </p:cNvSpPr>
          <p:nvPr/>
        </p:nvSpPr>
        <p:spPr bwMode="auto">
          <a:xfrm>
            <a:off x="5652120" y="3567772"/>
            <a:ext cx="501650" cy="630238"/>
          </a:xfrm>
          <a:custGeom>
            <a:avLst/>
            <a:gdLst>
              <a:gd name="T0" fmla="*/ 60 w 166"/>
              <a:gd name="T1" fmla="*/ 26 h 216"/>
              <a:gd name="T2" fmla="*/ 78 w 166"/>
              <a:gd name="T3" fmla="*/ 18 h 216"/>
              <a:gd name="T4" fmla="*/ 146 w 166"/>
              <a:gd name="T5" fmla="*/ 8 h 216"/>
              <a:gd name="T6" fmla="*/ 164 w 166"/>
              <a:gd name="T7" fmla="*/ 0 h 216"/>
              <a:gd name="T8" fmla="*/ 166 w 166"/>
              <a:gd name="T9" fmla="*/ 22 h 216"/>
              <a:gd name="T10" fmla="*/ 158 w 166"/>
              <a:gd name="T11" fmla="*/ 30 h 216"/>
              <a:gd name="T12" fmla="*/ 132 w 166"/>
              <a:gd name="T13" fmla="*/ 80 h 216"/>
              <a:gd name="T14" fmla="*/ 80 w 166"/>
              <a:gd name="T15" fmla="*/ 152 h 216"/>
              <a:gd name="T16" fmla="*/ 12 w 166"/>
              <a:gd name="T17" fmla="*/ 216 h 216"/>
              <a:gd name="T18" fmla="*/ 2 w 166"/>
              <a:gd name="T19" fmla="*/ 202 h 216"/>
              <a:gd name="T20" fmla="*/ 0 w 166"/>
              <a:gd name="T21" fmla="*/ 146 h 216"/>
              <a:gd name="T22" fmla="*/ 16 w 166"/>
              <a:gd name="T23" fmla="*/ 136 h 216"/>
              <a:gd name="T24" fmla="*/ 16 w 166"/>
              <a:gd name="T25" fmla="*/ 126 h 216"/>
              <a:gd name="T26" fmla="*/ 40 w 166"/>
              <a:gd name="T27" fmla="*/ 112 h 216"/>
              <a:gd name="T28" fmla="*/ 66 w 166"/>
              <a:gd name="T29" fmla="*/ 108 h 216"/>
              <a:gd name="T30" fmla="*/ 108 w 166"/>
              <a:gd name="T31" fmla="*/ 62 h 216"/>
              <a:gd name="T32" fmla="*/ 52 w 166"/>
              <a:gd name="T33" fmla="*/ 48 h 216"/>
              <a:gd name="T34" fmla="*/ 32 w 166"/>
              <a:gd name="T35" fmla="*/ 26 h 216"/>
              <a:gd name="T36" fmla="*/ 32 w 166"/>
              <a:gd name="T37" fmla="*/ 16 h 216"/>
              <a:gd name="T38" fmla="*/ 40 w 166"/>
              <a:gd name="T39" fmla="*/ 8 h 216"/>
              <a:gd name="T40" fmla="*/ 60 w 166"/>
              <a:gd name="T41" fmla="*/ 2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31" name="Freeform 127" descr="ETHP0001"/>
          <p:cNvSpPr>
            <a:spLocks/>
          </p:cNvSpPr>
          <p:nvPr/>
        </p:nvSpPr>
        <p:spPr bwMode="auto">
          <a:xfrm>
            <a:off x="5274295" y="3439184"/>
            <a:ext cx="704850" cy="520700"/>
          </a:xfrm>
          <a:custGeom>
            <a:avLst/>
            <a:gdLst>
              <a:gd name="T0" fmla="*/ 56 w 234"/>
              <a:gd name="T1" fmla="*/ 6 h 178"/>
              <a:gd name="T2" fmla="*/ 78 w 234"/>
              <a:gd name="T3" fmla="*/ 6 h 178"/>
              <a:gd name="T4" fmla="*/ 80 w 234"/>
              <a:gd name="T5" fmla="*/ 0 h 178"/>
              <a:gd name="T6" fmla="*/ 114 w 234"/>
              <a:gd name="T7" fmla="*/ 2 h 178"/>
              <a:gd name="T8" fmla="*/ 150 w 234"/>
              <a:gd name="T9" fmla="*/ 36 h 178"/>
              <a:gd name="T10" fmla="*/ 142 w 234"/>
              <a:gd name="T11" fmla="*/ 46 h 178"/>
              <a:gd name="T12" fmla="*/ 142 w 234"/>
              <a:gd name="T13" fmla="*/ 58 h 178"/>
              <a:gd name="T14" fmla="*/ 158 w 234"/>
              <a:gd name="T15" fmla="*/ 60 h 178"/>
              <a:gd name="T16" fmla="*/ 158 w 234"/>
              <a:gd name="T17" fmla="*/ 70 h 178"/>
              <a:gd name="T18" fmla="*/ 178 w 234"/>
              <a:gd name="T19" fmla="*/ 92 h 178"/>
              <a:gd name="T20" fmla="*/ 234 w 234"/>
              <a:gd name="T21" fmla="*/ 106 h 178"/>
              <a:gd name="T22" fmla="*/ 192 w 234"/>
              <a:gd name="T23" fmla="*/ 152 h 178"/>
              <a:gd name="T24" fmla="*/ 166 w 234"/>
              <a:gd name="T25" fmla="*/ 156 h 178"/>
              <a:gd name="T26" fmla="*/ 142 w 234"/>
              <a:gd name="T27" fmla="*/ 170 h 178"/>
              <a:gd name="T28" fmla="*/ 130 w 234"/>
              <a:gd name="T29" fmla="*/ 174 h 178"/>
              <a:gd name="T30" fmla="*/ 124 w 234"/>
              <a:gd name="T31" fmla="*/ 166 h 178"/>
              <a:gd name="T32" fmla="*/ 104 w 234"/>
              <a:gd name="T33" fmla="*/ 178 h 178"/>
              <a:gd name="T34" fmla="*/ 80 w 234"/>
              <a:gd name="T35" fmla="*/ 176 h 178"/>
              <a:gd name="T36" fmla="*/ 44 w 234"/>
              <a:gd name="T37" fmla="*/ 160 h 178"/>
              <a:gd name="T38" fmla="*/ 44 w 234"/>
              <a:gd name="T39" fmla="*/ 146 h 178"/>
              <a:gd name="T40" fmla="*/ 38 w 234"/>
              <a:gd name="T41" fmla="*/ 146 h 178"/>
              <a:gd name="T42" fmla="*/ 14 w 234"/>
              <a:gd name="T43" fmla="*/ 114 h 178"/>
              <a:gd name="T44" fmla="*/ 4 w 234"/>
              <a:gd name="T45" fmla="*/ 112 h 178"/>
              <a:gd name="T46" fmla="*/ 0 w 234"/>
              <a:gd name="T47" fmla="*/ 98 h 178"/>
              <a:gd name="T48" fmla="*/ 20 w 234"/>
              <a:gd name="T49" fmla="*/ 98 h 178"/>
              <a:gd name="T50" fmla="*/ 20 w 234"/>
              <a:gd name="T51" fmla="*/ 62 h 178"/>
              <a:gd name="T52" fmla="*/ 32 w 234"/>
              <a:gd name="T53" fmla="*/ 60 h 178"/>
              <a:gd name="T54" fmla="*/ 32 w 234"/>
              <a:gd name="T55" fmla="*/ 44 h 178"/>
              <a:gd name="T56" fmla="*/ 56 w 234"/>
              <a:gd name="T57" fmla="*/ 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chemeClr val="tx2"/>
          </a:solidFill>
          <a:ln w="8001">
            <a:solidFill>
              <a:srgbClr val="C0C0C0"/>
            </a:solidFill>
            <a:prstDash val="solid"/>
            <a:round/>
            <a:headEnd/>
            <a:tailEnd/>
          </a:ln>
          <a:effectLst/>
        </p:spPr>
        <p:txBody>
          <a:bodyPr/>
          <a:lstStyle/>
          <a:p>
            <a:endParaRPr lang="en-GB">
              <a:solidFill>
                <a:schemeClr val="accent1">
                  <a:lumMod val="75000"/>
                </a:schemeClr>
              </a:solidFill>
            </a:endParaRPr>
          </a:p>
        </p:txBody>
      </p:sp>
      <p:sp>
        <p:nvSpPr>
          <p:cNvPr id="32" name="Freeform 128" descr="CAME0001"/>
          <p:cNvSpPr>
            <a:spLocks/>
          </p:cNvSpPr>
          <p:nvPr/>
        </p:nvSpPr>
        <p:spPr bwMode="auto">
          <a:xfrm>
            <a:off x="4112245" y="3513797"/>
            <a:ext cx="358775" cy="522288"/>
          </a:xfrm>
          <a:custGeom>
            <a:avLst/>
            <a:gdLst>
              <a:gd name="T0" fmla="*/ 91 w 119"/>
              <a:gd name="T1" fmla="*/ 0 h 178"/>
              <a:gd name="T2" fmla="*/ 99 w 119"/>
              <a:gd name="T3" fmla="*/ 12 h 178"/>
              <a:gd name="T4" fmla="*/ 101 w 119"/>
              <a:gd name="T5" fmla="*/ 36 h 178"/>
              <a:gd name="T6" fmla="*/ 107 w 119"/>
              <a:gd name="T7" fmla="*/ 46 h 178"/>
              <a:gd name="T8" fmla="*/ 87 w 119"/>
              <a:gd name="T9" fmla="*/ 46 h 178"/>
              <a:gd name="T10" fmla="*/ 85 w 119"/>
              <a:gd name="T11" fmla="*/ 56 h 178"/>
              <a:gd name="T12" fmla="*/ 115 w 119"/>
              <a:gd name="T13" fmla="*/ 88 h 178"/>
              <a:gd name="T14" fmla="*/ 95 w 119"/>
              <a:gd name="T15" fmla="*/ 104 h 178"/>
              <a:gd name="T16" fmla="*/ 95 w 119"/>
              <a:gd name="T17" fmla="*/ 120 h 178"/>
              <a:gd name="T18" fmla="*/ 105 w 119"/>
              <a:gd name="T19" fmla="*/ 146 h 178"/>
              <a:gd name="T20" fmla="*/ 119 w 119"/>
              <a:gd name="T21" fmla="*/ 162 h 178"/>
              <a:gd name="T22" fmla="*/ 117 w 119"/>
              <a:gd name="T23" fmla="*/ 176 h 178"/>
              <a:gd name="T24" fmla="*/ 99 w 119"/>
              <a:gd name="T25" fmla="*/ 178 h 178"/>
              <a:gd name="T26" fmla="*/ 99 w 119"/>
              <a:gd name="T27" fmla="*/ 170 h 178"/>
              <a:gd name="T28" fmla="*/ 18 w 119"/>
              <a:gd name="T29" fmla="*/ 170 h 178"/>
              <a:gd name="T30" fmla="*/ 18 w 119"/>
              <a:gd name="T31" fmla="*/ 146 h 178"/>
              <a:gd name="T32" fmla="*/ 10 w 119"/>
              <a:gd name="T33" fmla="*/ 138 h 178"/>
              <a:gd name="T34" fmla="*/ 0 w 119"/>
              <a:gd name="T35" fmla="*/ 132 h 178"/>
              <a:gd name="T36" fmla="*/ 2 w 119"/>
              <a:gd name="T37" fmla="*/ 114 h 178"/>
              <a:gd name="T38" fmla="*/ 22 w 119"/>
              <a:gd name="T39" fmla="*/ 96 h 178"/>
              <a:gd name="T40" fmla="*/ 32 w 119"/>
              <a:gd name="T41" fmla="*/ 96 h 178"/>
              <a:gd name="T42" fmla="*/ 43 w 119"/>
              <a:gd name="T43" fmla="*/ 104 h 178"/>
              <a:gd name="T44" fmla="*/ 83 w 119"/>
              <a:gd name="T45" fmla="*/ 28 h 178"/>
              <a:gd name="T46" fmla="*/ 93 w 119"/>
              <a:gd name="T47" fmla="*/ 26 h 178"/>
              <a:gd name="T48" fmla="*/ 91 w 119"/>
              <a:gd name="T49" fmla="*/ 12 h 178"/>
              <a:gd name="T50" fmla="*/ 91 w 119"/>
              <a:gd name="T5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33" name="Freeform 129" descr="NGRA0001"/>
          <p:cNvSpPr>
            <a:spLocks/>
          </p:cNvSpPr>
          <p:nvPr/>
        </p:nvSpPr>
        <p:spPr bwMode="auto">
          <a:xfrm>
            <a:off x="3828083" y="3474109"/>
            <a:ext cx="566738" cy="439738"/>
          </a:xfrm>
          <a:custGeom>
            <a:avLst/>
            <a:gdLst>
              <a:gd name="T0" fmla="*/ 94 w 187"/>
              <a:gd name="T1" fmla="*/ 146 h 150"/>
              <a:gd name="T2" fmla="*/ 64 w 187"/>
              <a:gd name="T3" fmla="*/ 150 h 150"/>
              <a:gd name="T4" fmla="*/ 44 w 187"/>
              <a:gd name="T5" fmla="*/ 148 h 150"/>
              <a:gd name="T6" fmla="*/ 46 w 187"/>
              <a:gd name="T7" fmla="*/ 132 h 150"/>
              <a:gd name="T8" fmla="*/ 22 w 187"/>
              <a:gd name="T9" fmla="*/ 118 h 150"/>
              <a:gd name="T10" fmla="*/ 2 w 187"/>
              <a:gd name="T11" fmla="*/ 116 h 150"/>
              <a:gd name="T12" fmla="*/ 0 w 187"/>
              <a:gd name="T13" fmla="*/ 78 h 150"/>
              <a:gd name="T14" fmla="*/ 22 w 187"/>
              <a:gd name="T15" fmla="*/ 52 h 150"/>
              <a:gd name="T16" fmla="*/ 10 w 187"/>
              <a:gd name="T17" fmla="*/ 42 h 150"/>
              <a:gd name="T18" fmla="*/ 12 w 187"/>
              <a:gd name="T19" fmla="*/ 34 h 150"/>
              <a:gd name="T20" fmla="*/ 24 w 187"/>
              <a:gd name="T21" fmla="*/ 2 h 150"/>
              <a:gd name="T22" fmla="*/ 54 w 187"/>
              <a:gd name="T23" fmla="*/ 2 h 150"/>
              <a:gd name="T24" fmla="*/ 70 w 187"/>
              <a:gd name="T25" fmla="*/ 14 h 150"/>
              <a:gd name="T26" fmla="*/ 80 w 187"/>
              <a:gd name="T27" fmla="*/ 8 h 150"/>
              <a:gd name="T28" fmla="*/ 108 w 187"/>
              <a:gd name="T29" fmla="*/ 18 h 150"/>
              <a:gd name="T30" fmla="*/ 114 w 187"/>
              <a:gd name="T31" fmla="*/ 10 h 150"/>
              <a:gd name="T32" fmla="*/ 149 w 187"/>
              <a:gd name="T33" fmla="*/ 14 h 150"/>
              <a:gd name="T34" fmla="*/ 171 w 187"/>
              <a:gd name="T35" fmla="*/ 0 h 150"/>
              <a:gd name="T36" fmla="*/ 185 w 187"/>
              <a:gd name="T37" fmla="*/ 14 h 150"/>
              <a:gd name="T38" fmla="*/ 187 w 187"/>
              <a:gd name="T39" fmla="*/ 40 h 150"/>
              <a:gd name="T40" fmla="*/ 177 w 187"/>
              <a:gd name="T41" fmla="*/ 42 h 150"/>
              <a:gd name="T42" fmla="*/ 137 w 187"/>
              <a:gd name="T43" fmla="*/ 118 h 150"/>
              <a:gd name="T44" fmla="*/ 126 w 187"/>
              <a:gd name="T45" fmla="*/ 110 h 150"/>
              <a:gd name="T46" fmla="*/ 116 w 187"/>
              <a:gd name="T47" fmla="*/ 110 h 150"/>
              <a:gd name="T48" fmla="*/ 96 w 187"/>
              <a:gd name="T49" fmla="*/ 128 h 150"/>
              <a:gd name="T50" fmla="*/ 94 w 187"/>
              <a:gd name="T51"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chemeClr val="tx2"/>
          </a:solidFill>
          <a:ln w="8001">
            <a:solidFill>
              <a:srgbClr val="C0C0C0"/>
            </a:solidFill>
            <a:prstDash val="solid"/>
            <a:round/>
            <a:headEnd/>
            <a:tailEnd/>
          </a:ln>
          <a:effectLst/>
        </p:spPr>
        <p:txBody>
          <a:bodyPr/>
          <a:lstStyle/>
          <a:p>
            <a:endParaRPr lang="en-GB"/>
          </a:p>
        </p:txBody>
      </p:sp>
      <p:sp>
        <p:nvSpPr>
          <p:cNvPr id="34" name="Freeform 130" descr="BNIN0001"/>
          <p:cNvSpPr>
            <a:spLocks/>
          </p:cNvSpPr>
          <p:nvPr/>
        </p:nvSpPr>
        <p:spPr bwMode="auto">
          <a:xfrm>
            <a:off x="3731245" y="3542372"/>
            <a:ext cx="165100" cy="282575"/>
          </a:xfrm>
          <a:custGeom>
            <a:avLst/>
            <a:gdLst>
              <a:gd name="T0" fmla="*/ 20 w 54"/>
              <a:gd name="T1" fmla="*/ 2 h 96"/>
              <a:gd name="T2" fmla="*/ 34 w 54"/>
              <a:gd name="T3" fmla="*/ 0 h 96"/>
              <a:gd name="T4" fmla="*/ 44 w 54"/>
              <a:gd name="T5" fmla="*/ 10 h 96"/>
              <a:gd name="T6" fmla="*/ 42 w 54"/>
              <a:gd name="T7" fmla="*/ 18 h 96"/>
              <a:gd name="T8" fmla="*/ 54 w 54"/>
              <a:gd name="T9" fmla="*/ 28 h 96"/>
              <a:gd name="T10" fmla="*/ 32 w 54"/>
              <a:gd name="T11" fmla="*/ 54 h 96"/>
              <a:gd name="T12" fmla="*/ 34 w 54"/>
              <a:gd name="T13" fmla="*/ 92 h 96"/>
              <a:gd name="T14" fmla="*/ 12 w 54"/>
              <a:gd name="T15" fmla="*/ 96 h 96"/>
              <a:gd name="T16" fmla="*/ 12 w 54"/>
              <a:gd name="T17" fmla="*/ 48 h 96"/>
              <a:gd name="T18" fmla="*/ 0 w 54"/>
              <a:gd name="T19" fmla="*/ 32 h 96"/>
              <a:gd name="T20" fmla="*/ 4 w 54"/>
              <a:gd name="T21" fmla="*/ 20 h 96"/>
              <a:gd name="T22" fmla="*/ 20 w 54"/>
              <a:gd name="T23" fmla="*/ 16 h 96"/>
              <a:gd name="T24" fmla="*/ 20 w 54"/>
              <a:gd name="T25"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35" name="Freeform 131" descr="TOGO0001"/>
          <p:cNvSpPr>
            <a:spLocks/>
          </p:cNvSpPr>
          <p:nvPr/>
        </p:nvSpPr>
        <p:spPr bwMode="auto">
          <a:xfrm>
            <a:off x="3678858" y="3602697"/>
            <a:ext cx="90488" cy="231775"/>
          </a:xfrm>
          <a:custGeom>
            <a:avLst/>
            <a:gdLst>
              <a:gd name="T0" fmla="*/ 30 w 30"/>
              <a:gd name="T1" fmla="*/ 76 h 80"/>
              <a:gd name="T2" fmla="*/ 16 w 30"/>
              <a:gd name="T3" fmla="*/ 80 h 80"/>
              <a:gd name="T4" fmla="*/ 12 w 30"/>
              <a:gd name="T5" fmla="*/ 48 h 80"/>
              <a:gd name="T6" fmla="*/ 8 w 30"/>
              <a:gd name="T7" fmla="*/ 34 h 80"/>
              <a:gd name="T8" fmla="*/ 12 w 30"/>
              <a:gd name="T9" fmla="*/ 18 h 80"/>
              <a:gd name="T10" fmla="*/ 0 w 30"/>
              <a:gd name="T11" fmla="*/ 0 h 80"/>
              <a:gd name="T12" fmla="*/ 22 w 30"/>
              <a:gd name="T13" fmla="*/ 0 h 80"/>
              <a:gd name="T14" fmla="*/ 18 w 30"/>
              <a:gd name="T15" fmla="*/ 12 h 80"/>
              <a:gd name="T16" fmla="*/ 30 w 30"/>
              <a:gd name="T17" fmla="*/ 28 h 80"/>
              <a:gd name="T18" fmla="*/ 30 w 30"/>
              <a:gd name="T19"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36" name="Freeform 132" descr="MALI0001"/>
          <p:cNvSpPr>
            <a:spLocks/>
          </p:cNvSpPr>
          <p:nvPr/>
        </p:nvSpPr>
        <p:spPr bwMode="auto">
          <a:xfrm>
            <a:off x="3116883" y="2945472"/>
            <a:ext cx="779463" cy="690563"/>
          </a:xfrm>
          <a:custGeom>
            <a:avLst/>
            <a:gdLst>
              <a:gd name="T0" fmla="*/ 120 w 258"/>
              <a:gd name="T1" fmla="*/ 0 h 236"/>
              <a:gd name="T2" fmla="*/ 210 w 258"/>
              <a:gd name="T3" fmla="*/ 60 h 236"/>
              <a:gd name="T4" fmla="*/ 224 w 258"/>
              <a:gd name="T5" fmla="*/ 74 h 236"/>
              <a:gd name="T6" fmla="*/ 244 w 258"/>
              <a:gd name="T7" fmla="*/ 82 h 236"/>
              <a:gd name="T8" fmla="*/ 242 w 258"/>
              <a:gd name="T9" fmla="*/ 98 h 236"/>
              <a:gd name="T10" fmla="*/ 258 w 258"/>
              <a:gd name="T11" fmla="*/ 96 h 236"/>
              <a:gd name="T12" fmla="*/ 258 w 258"/>
              <a:gd name="T13" fmla="*/ 138 h 236"/>
              <a:gd name="T14" fmla="*/ 246 w 258"/>
              <a:gd name="T15" fmla="*/ 156 h 236"/>
              <a:gd name="T16" fmla="*/ 212 w 258"/>
              <a:gd name="T17" fmla="*/ 162 h 236"/>
              <a:gd name="T18" fmla="*/ 198 w 258"/>
              <a:gd name="T19" fmla="*/ 162 h 236"/>
              <a:gd name="T20" fmla="*/ 178 w 258"/>
              <a:gd name="T21" fmla="*/ 162 h 236"/>
              <a:gd name="T22" fmla="*/ 154 w 258"/>
              <a:gd name="T23" fmla="*/ 172 h 236"/>
              <a:gd name="T24" fmla="*/ 136 w 258"/>
              <a:gd name="T25" fmla="*/ 190 h 236"/>
              <a:gd name="T26" fmla="*/ 128 w 258"/>
              <a:gd name="T27" fmla="*/ 186 h 236"/>
              <a:gd name="T28" fmla="*/ 118 w 258"/>
              <a:gd name="T29" fmla="*/ 210 h 236"/>
              <a:gd name="T30" fmla="*/ 108 w 258"/>
              <a:gd name="T31" fmla="*/ 212 h 236"/>
              <a:gd name="T32" fmla="*/ 104 w 258"/>
              <a:gd name="T33" fmla="*/ 234 h 236"/>
              <a:gd name="T34" fmla="*/ 64 w 258"/>
              <a:gd name="T35" fmla="*/ 236 h 236"/>
              <a:gd name="T36" fmla="*/ 56 w 258"/>
              <a:gd name="T37" fmla="*/ 218 h 236"/>
              <a:gd name="T38" fmla="*/ 50 w 258"/>
              <a:gd name="T39" fmla="*/ 204 h 236"/>
              <a:gd name="T40" fmla="*/ 24 w 258"/>
              <a:gd name="T41" fmla="*/ 210 h 236"/>
              <a:gd name="T42" fmla="*/ 12 w 258"/>
              <a:gd name="T43" fmla="*/ 206 h 236"/>
              <a:gd name="T44" fmla="*/ 12 w 258"/>
              <a:gd name="T45" fmla="*/ 204 h 236"/>
              <a:gd name="T46" fmla="*/ 12 w 258"/>
              <a:gd name="T47" fmla="*/ 200 h 236"/>
              <a:gd name="T48" fmla="*/ 10 w 258"/>
              <a:gd name="T49" fmla="*/ 192 h 236"/>
              <a:gd name="T50" fmla="*/ 4 w 258"/>
              <a:gd name="T51" fmla="*/ 184 h 236"/>
              <a:gd name="T52" fmla="*/ 2 w 258"/>
              <a:gd name="T53" fmla="*/ 172 h 236"/>
              <a:gd name="T54" fmla="*/ 0 w 258"/>
              <a:gd name="T55" fmla="*/ 166 h 236"/>
              <a:gd name="T56" fmla="*/ 6 w 258"/>
              <a:gd name="T57" fmla="*/ 152 h 236"/>
              <a:gd name="T58" fmla="*/ 106 w 258"/>
              <a:gd name="T59" fmla="*/ 154 h 236"/>
              <a:gd name="T60" fmla="*/ 108 w 258"/>
              <a:gd name="T61" fmla="*/ 144 h 236"/>
              <a:gd name="T62" fmla="*/ 102 w 258"/>
              <a:gd name="T63" fmla="*/ 136 h 236"/>
              <a:gd name="T64" fmla="*/ 90 w 258"/>
              <a:gd name="T65" fmla="*/ 0 h 236"/>
              <a:gd name="T66" fmla="*/ 120 w 258"/>
              <a:gd name="T6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37" name="Freeform 133" descr="BUFA0001"/>
          <p:cNvSpPr>
            <a:spLocks/>
          </p:cNvSpPr>
          <p:nvPr/>
        </p:nvSpPr>
        <p:spPr bwMode="auto">
          <a:xfrm>
            <a:off x="3429620" y="3420134"/>
            <a:ext cx="363538" cy="250825"/>
          </a:xfrm>
          <a:custGeom>
            <a:avLst/>
            <a:gdLst>
              <a:gd name="T0" fmla="*/ 44 w 120"/>
              <a:gd name="T1" fmla="*/ 62 h 86"/>
              <a:gd name="T2" fmla="*/ 44 w 120"/>
              <a:gd name="T3" fmla="*/ 84 h 86"/>
              <a:gd name="T4" fmla="*/ 30 w 120"/>
              <a:gd name="T5" fmla="*/ 78 h 86"/>
              <a:gd name="T6" fmla="*/ 20 w 120"/>
              <a:gd name="T7" fmla="*/ 86 h 86"/>
              <a:gd name="T8" fmla="*/ 0 w 120"/>
              <a:gd name="T9" fmla="*/ 72 h 86"/>
              <a:gd name="T10" fmla="*/ 4 w 120"/>
              <a:gd name="T11" fmla="*/ 50 h 86"/>
              <a:gd name="T12" fmla="*/ 14 w 120"/>
              <a:gd name="T13" fmla="*/ 48 h 86"/>
              <a:gd name="T14" fmla="*/ 24 w 120"/>
              <a:gd name="T15" fmla="*/ 24 h 86"/>
              <a:gd name="T16" fmla="*/ 32 w 120"/>
              <a:gd name="T17" fmla="*/ 28 h 86"/>
              <a:gd name="T18" fmla="*/ 50 w 120"/>
              <a:gd name="T19" fmla="*/ 10 h 86"/>
              <a:gd name="T20" fmla="*/ 74 w 120"/>
              <a:gd name="T21" fmla="*/ 0 h 86"/>
              <a:gd name="T22" fmla="*/ 94 w 120"/>
              <a:gd name="T23" fmla="*/ 0 h 86"/>
              <a:gd name="T24" fmla="*/ 90 w 120"/>
              <a:gd name="T25" fmla="*/ 8 h 86"/>
              <a:gd name="T26" fmla="*/ 92 w 120"/>
              <a:gd name="T27" fmla="*/ 14 h 86"/>
              <a:gd name="T28" fmla="*/ 104 w 120"/>
              <a:gd name="T29" fmla="*/ 28 h 86"/>
              <a:gd name="T30" fmla="*/ 102 w 120"/>
              <a:gd name="T31" fmla="*/ 34 h 86"/>
              <a:gd name="T32" fmla="*/ 120 w 120"/>
              <a:gd name="T33" fmla="*/ 44 h 86"/>
              <a:gd name="T34" fmla="*/ 120 w 120"/>
              <a:gd name="T35" fmla="*/ 58 h 86"/>
              <a:gd name="T36" fmla="*/ 104 w 120"/>
              <a:gd name="T37" fmla="*/ 62 h 86"/>
              <a:gd name="T38" fmla="*/ 82 w 120"/>
              <a:gd name="T39" fmla="*/ 62 h 86"/>
              <a:gd name="T40" fmla="*/ 44 w 120"/>
              <a:gd name="T41" fmla="*/ 6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38" name="Freeform 134" descr="GHAN0001"/>
          <p:cNvSpPr>
            <a:spLocks/>
          </p:cNvSpPr>
          <p:nvPr/>
        </p:nvSpPr>
        <p:spPr bwMode="auto">
          <a:xfrm>
            <a:off x="3547095" y="3602697"/>
            <a:ext cx="180975" cy="292100"/>
          </a:xfrm>
          <a:custGeom>
            <a:avLst/>
            <a:gdLst>
              <a:gd name="T0" fmla="*/ 60 w 60"/>
              <a:gd name="T1" fmla="*/ 80 h 100"/>
              <a:gd name="T2" fmla="*/ 48 w 60"/>
              <a:gd name="T3" fmla="*/ 86 h 100"/>
              <a:gd name="T4" fmla="*/ 36 w 60"/>
              <a:gd name="T5" fmla="*/ 96 h 100"/>
              <a:gd name="T6" fmla="*/ 20 w 60"/>
              <a:gd name="T7" fmla="*/ 100 h 100"/>
              <a:gd name="T8" fmla="*/ 8 w 60"/>
              <a:gd name="T9" fmla="*/ 94 h 100"/>
              <a:gd name="T10" fmla="*/ 0 w 60"/>
              <a:gd name="T11" fmla="*/ 72 h 100"/>
              <a:gd name="T12" fmla="*/ 10 w 60"/>
              <a:gd name="T13" fmla="*/ 50 h 100"/>
              <a:gd name="T14" fmla="*/ 6 w 60"/>
              <a:gd name="T15" fmla="*/ 22 h 100"/>
              <a:gd name="T16" fmla="*/ 6 w 60"/>
              <a:gd name="T17" fmla="*/ 0 h 100"/>
              <a:gd name="T18" fmla="*/ 44 w 60"/>
              <a:gd name="T19" fmla="*/ 0 h 100"/>
              <a:gd name="T20" fmla="*/ 56 w 60"/>
              <a:gd name="T21" fmla="*/ 18 h 100"/>
              <a:gd name="T22" fmla="*/ 52 w 60"/>
              <a:gd name="T23" fmla="*/ 30 h 100"/>
              <a:gd name="T24" fmla="*/ 54 w 60"/>
              <a:gd name="T25" fmla="*/ 40 h 100"/>
              <a:gd name="T26" fmla="*/ 56 w 60"/>
              <a:gd name="T27" fmla="*/ 48 h 100"/>
              <a:gd name="T28" fmla="*/ 60 w 60"/>
              <a:gd name="T29"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chemeClr val="tx2"/>
          </a:solidFill>
          <a:ln w="8001">
            <a:solidFill>
              <a:srgbClr val="C0C0C0"/>
            </a:solidFill>
            <a:prstDash val="solid"/>
            <a:round/>
            <a:headEnd/>
            <a:tailEnd/>
          </a:ln>
          <a:effectLst/>
        </p:spPr>
        <p:txBody>
          <a:bodyPr/>
          <a:lstStyle/>
          <a:p>
            <a:endParaRPr lang="en-GB" dirty="0">
              <a:solidFill>
                <a:srgbClr val="FF0000"/>
              </a:solidFill>
            </a:endParaRPr>
          </a:p>
        </p:txBody>
      </p:sp>
      <p:sp>
        <p:nvSpPr>
          <p:cNvPr id="39" name="Freeform 135" descr="CDIV0001"/>
          <p:cNvSpPr>
            <a:spLocks/>
          </p:cNvSpPr>
          <p:nvPr/>
        </p:nvSpPr>
        <p:spPr bwMode="auto">
          <a:xfrm>
            <a:off x="3291508" y="3631272"/>
            <a:ext cx="284163" cy="287338"/>
          </a:xfrm>
          <a:custGeom>
            <a:avLst/>
            <a:gdLst>
              <a:gd name="T0" fmla="*/ 92 w 94"/>
              <a:gd name="T1" fmla="*/ 84 h 98"/>
              <a:gd name="T2" fmla="*/ 50 w 94"/>
              <a:gd name="T3" fmla="*/ 84 h 98"/>
              <a:gd name="T4" fmla="*/ 24 w 94"/>
              <a:gd name="T5" fmla="*/ 94 h 98"/>
              <a:gd name="T6" fmla="*/ 12 w 94"/>
              <a:gd name="T7" fmla="*/ 98 h 98"/>
              <a:gd name="T8" fmla="*/ 16 w 94"/>
              <a:gd name="T9" fmla="*/ 78 h 98"/>
              <a:gd name="T10" fmla="*/ 14 w 94"/>
              <a:gd name="T11" fmla="*/ 72 h 98"/>
              <a:gd name="T12" fmla="*/ 8 w 94"/>
              <a:gd name="T13" fmla="*/ 68 h 98"/>
              <a:gd name="T14" fmla="*/ 0 w 94"/>
              <a:gd name="T15" fmla="*/ 66 h 98"/>
              <a:gd name="T16" fmla="*/ 0 w 94"/>
              <a:gd name="T17" fmla="*/ 56 h 98"/>
              <a:gd name="T18" fmla="*/ 0 w 94"/>
              <a:gd name="T19" fmla="*/ 48 h 98"/>
              <a:gd name="T20" fmla="*/ 6 w 94"/>
              <a:gd name="T21" fmla="*/ 44 h 98"/>
              <a:gd name="T22" fmla="*/ 4 w 94"/>
              <a:gd name="T23" fmla="*/ 34 h 98"/>
              <a:gd name="T24" fmla="*/ 10 w 94"/>
              <a:gd name="T25" fmla="*/ 32 h 98"/>
              <a:gd name="T26" fmla="*/ 8 w 94"/>
              <a:gd name="T27" fmla="*/ 18 h 98"/>
              <a:gd name="T28" fmla="*/ 4 w 94"/>
              <a:gd name="T29" fmla="*/ 10 h 98"/>
              <a:gd name="T30" fmla="*/ 6 w 94"/>
              <a:gd name="T31" fmla="*/ 2 h 98"/>
              <a:gd name="T32" fmla="*/ 46 w 94"/>
              <a:gd name="T33" fmla="*/ 0 h 98"/>
              <a:gd name="T34" fmla="*/ 66 w 94"/>
              <a:gd name="T35" fmla="*/ 14 h 98"/>
              <a:gd name="T36" fmla="*/ 76 w 94"/>
              <a:gd name="T37" fmla="*/ 6 h 98"/>
              <a:gd name="T38" fmla="*/ 90 w 94"/>
              <a:gd name="T39" fmla="*/ 12 h 98"/>
              <a:gd name="T40" fmla="*/ 94 w 94"/>
              <a:gd name="T41" fmla="*/ 40 h 98"/>
              <a:gd name="T42" fmla="*/ 84 w 94"/>
              <a:gd name="T43" fmla="*/ 62 h 98"/>
              <a:gd name="T44" fmla="*/ 92 w 94"/>
              <a:gd name="T45"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chemeClr val="tx2"/>
          </a:solidFill>
          <a:ln w="8001">
            <a:solidFill>
              <a:srgbClr val="C0C0C0"/>
            </a:solidFill>
            <a:prstDash val="solid"/>
            <a:round/>
            <a:headEnd/>
            <a:tailEnd/>
          </a:ln>
          <a:effectLst/>
        </p:spPr>
        <p:txBody>
          <a:bodyPr/>
          <a:lstStyle/>
          <a:p>
            <a:endParaRPr lang="en-GB"/>
          </a:p>
        </p:txBody>
      </p:sp>
      <p:sp>
        <p:nvSpPr>
          <p:cNvPr id="40" name="Freeform 136" descr="EQGU0001"/>
          <p:cNvSpPr>
            <a:spLocks/>
          </p:cNvSpPr>
          <p:nvPr/>
        </p:nvSpPr>
        <p:spPr bwMode="auto">
          <a:xfrm>
            <a:off x="4155108" y="4010684"/>
            <a:ext cx="87313" cy="71438"/>
          </a:xfrm>
          <a:custGeom>
            <a:avLst/>
            <a:gdLst>
              <a:gd name="T0" fmla="*/ 4 w 29"/>
              <a:gd name="T1" fmla="*/ 0 h 24"/>
              <a:gd name="T2" fmla="*/ 29 w 29"/>
              <a:gd name="T3" fmla="*/ 0 h 24"/>
              <a:gd name="T4" fmla="*/ 26 w 29"/>
              <a:gd name="T5" fmla="*/ 22 h 24"/>
              <a:gd name="T6" fmla="*/ 2 w 29"/>
              <a:gd name="T7" fmla="*/ 24 h 24"/>
              <a:gd name="T8" fmla="*/ 0 w 29"/>
              <a:gd name="T9" fmla="*/ 10 h 24"/>
              <a:gd name="T10" fmla="*/ 4 w 29"/>
              <a:gd name="T11" fmla="*/ 0 h 24"/>
            </a:gdLst>
            <a:ahLst/>
            <a:cxnLst>
              <a:cxn ang="0">
                <a:pos x="T0" y="T1"/>
              </a:cxn>
              <a:cxn ang="0">
                <a:pos x="T2" y="T3"/>
              </a:cxn>
              <a:cxn ang="0">
                <a:pos x="T4" y="T5"/>
              </a:cxn>
              <a:cxn ang="0">
                <a:pos x="T6" y="T7"/>
              </a:cxn>
              <a:cxn ang="0">
                <a:pos x="T8" y="T9"/>
              </a:cxn>
              <a:cxn ang="0">
                <a:pos x="T10" y="T11"/>
              </a:cxn>
            </a:cxnLst>
            <a:rect l="0" t="0" r="r" b="b"/>
            <a:pathLst>
              <a:path w="29" h="24">
                <a:moveTo>
                  <a:pt x="4" y="0"/>
                </a:moveTo>
                <a:lnTo>
                  <a:pt x="29" y="0"/>
                </a:lnTo>
                <a:lnTo>
                  <a:pt x="26" y="22"/>
                </a:lnTo>
                <a:lnTo>
                  <a:pt x="2" y="24"/>
                </a:lnTo>
                <a:lnTo>
                  <a:pt x="0" y="10"/>
                </a:lnTo>
                <a:lnTo>
                  <a:pt x="4" y="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41" name="Freeform 137" descr="MADA0001"/>
          <p:cNvSpPr>
            <a:spLocks/>
          </p:cNvSpPr>
          <p:nvPr/>
        </p:nvSpPr>
        <p:spPr bwMode="auto">
          <a:xfrm>
            <a:off x="5769595" y="4679022"/>
            <a:ext cx="342900" cy="655638"/>
          </a:xfrm>
          <a:custGeom>
            <a:avLst/>
            <a:gdLst>
              <a:gd name="T0" fmla="*/ 22 w 114"/>
              <a:gd name="T1" fmla="*/ 70 h 224"/>
              <a:gd name="T2" fmla="*/ 46 w 114"/>
              <a:gd name="T3" fmla="*/ 60 h 224"/>
              <a:gd name="T4" fmla="*/ 70 w 114"/>
              <a:gd name="T5" fmla="*/ 44 h 224"/>
              <a:gd name="T6" fmla="*/ 78 w 114"/>
              <a:gd name="T7" fmla="*/ 30 h 224"/>
              <a:gd name="T8" fmla="*/ 86 w 114"/>
              <a:gd name="T9" fmla="*/ 26 h 224"/>
              <a:gd name="T10" fmla="*/ 94 w 114"/>
              <a:gd name="T11" fmla="*/ 10 h 224"/>
              <a:gd name="T12" fmla="*/ 96 w 114"/>
              <a:gd name="T13" fmla="*/ 0 h 224"/>
              <a:gd name="T14" fmla="*/ 108 w 114"/>
              <a:gd name="T15" fmla="*/ 20 h 224"/>
              <a:gd name="T16" fmla="*/ 112 w 114"/>
              <a:gd name="T17" fmla="*/ 40 h 224"/>
              <a:gd name="T18" fmla="*/ 114 w 114"/>
              <a:gd name="T19" fmla="*/ 52 h 224"/>
              <a:gd name="T20" fmla="*/ 114 w 114"/>
              <a:gd name="T21" fmla="*/ 64 h 224"/>
              <a:gd name="T22" fmla="*/ 102 w 114"/>
              <a:gd name="T23" fmla="*/ 66 h 224"/>
              <a:gd name="T24" fmla="*/ 102 w 114"/>
              <a:gd name="T25" fmla="*/ 82 h 224"/>
              <a:gd name="T26" fmla="*/ 82 w 114"/>
              <a:gd name="T27" fmla="*/ 150 h 224"/>
              <a:gd name="T28" fmla="*/ 74 w 114"/>
              <a:gd name="T29" fmla="*/ 182 h 224"/>
              <a:gd name="T30" fmla="*/ 62 w 114"/>
              <a:gd name="T31" fmla="*/ 214 h 224"/>
              <a:gd name="T32" fmla="*/ 40 w 114"/>
              <a:gd name="T33" fmla="*/ 224 h 224"/>
              <a:gd name="T34" fmla="*/ 18 w 114"/>
              <a:gd name="T35" fmla="*/ 222 h 224"/>
              <a:gd name="T36" fmla="*/ 8 w 114"/>
              <a:gd name="T37" fmla="*/ 202 h 224"/>
              <a:gd name="T38" fmla="*/ 6 w 114"/>
              <a:gd name="T39" fmla="*/ 182 h 224"/>
              <a:gd name="T40" fmla="*/ 0 w 114"/>
              <a:gd name="T41" fmla="*/ 164 h 224"/>
              <a:gd name="T42" fmla="*/ 16 w 114"/>
              <a:gd name="T43" fmla="*/ 142 h 224"/>
              <a:gd name="T44" fmla="*/ 20 w 114"/>
              <a:gd name="T45" fmla="*/ 122 h 224"/>
              <a:gd name="T46" fmla="*/ 16 w 114"/>
              <a:gd name="T47" fmla="*/ 106 h 224"/>
              <a:gd name="T48" fmla="*/ 10 w 114"/>
              <a:gd name="T49" fmla="*/ 90 h 224"/>
              <a:gd name="T50" fmla="*/ 18 w 114"/>
              <a:gd name="T51" fmla="*/ 80 h 224"/>
              <a:gd name="T52" fmla="*/ 22 w 114"/>
              <a:gd name="T53" fmla="*/ 7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42" name="Freeform 138" descr="SOAF0001"/>
          <p:cNvSpPr>
            <a:spLocks/>
          </p:cNvSpPr>
          <p:nvPr/>
        </p:nvSpPr>
        <p:spPr bwMode="auto">
          <a:xfrm>
            <a:off x="4494833" y="5166384"/>
            <a:ext cx="785813" cy="636588"/>
          </a:xfrm>
          <a:custGeom>
            <a:avLst/>
            <a:gdLst>
              <a:gd name="T0" fmla="*/ 0 w 260"/>
              <a:gd name="T1" fmla="*/ 108 h 218"/>
              <a:gd name="T2" fmla="*/ 2 w 260"/>
              <a:gd name="T3" fmla="*/ 104 h 218"/>
              <a:gd name="T4" fmla="*/ 6 w 260"/>
              <a:gd name="T5" fmla="*/ 102 h 218"/>
              <a:gd name="T6" fmla="*/ 8 w 260"/>
              <a:gd name="T7" fmla="*/ 102 h 218"/>
              <a:gd name="T8" fmla="*/ 14 w 260"/>
              <a:gd name="T9" fmla="*/ 110 h 218"/>
              <a:gd name="T10" fmla="*/ 22 w 260"/>
              <a:gd name="T11" fmla="*/ 114 h 218"/>
              <a:gd name="T12" fmla="*/ 38 w 260"/>
              <a:gd name="T13" fmla="*/ 114 h 218"/>
              <a:gd name="T14" fmla="*/ 54 w 260"/>
              <a:gd name="T15" fmla="*/ 104 h 218"/>
              <a:gd name="T16" fmla="*/ 54 w 260"/>
              <a:gd name="T17" fmla="*/ 46 h 218"/>
              <a:gd name="T18" fmla="*/ 66 w 260"/>
              <a:gd name="T19" fmla="*/ 58 h 218"/>
              <a:gd name="T20" fmla="*/ 66 w 260"/>
              <a:gd name="T21" fmla="*/ 78 h 218"/>
              <a:gd name="T22" fmla="*/ 82 w 260"/>
              <a:gd name="T23" fmla="*/ 78 h 218"/>
              <a:gd name="T24" fmla="*/ 96 w 260"/>
              <a:gd name="T25" fmla="*/ 66 h 218"/>
              <a:gd name="T26" fmla="*/ 100 w 260"/>
              <a:gd name="T27" fmla="*/ 54 h 218"/>
              <a:gd name="T28" fmla="*/ 110 w 260"/>
              <a:gd name="T29" fmla="*/ 54 h 218"/>
              <a:gd name="T30" fmla="*/ 120 w 260"/>
              <a:gd name="T31" fmla="*/ 62 h 218"/>
              <a:gd name="T32" fmla="*/ 140 w 260"/>
              <a:gd name="T33" fmla="*/ 60 h 218"/>
              <a:gd name="T34" fmla="*/ 148 w 260"/>
              <a:gd name="T35" fmla="*/ 46 h 218"/>
              <a:gd name="T36" fmla="*/ 186 w 260"/>
              <a:gd name="T37" fmla="*/ 6 h 218"/>
              <a:gd name="T38" fmla="*/ 196 w 260"/>
              <a:gd name="T39" fmla="*/ 6 h 218"/>
              <a:gd name="T40" fmla="*/ 198 w 260"/>
              <a:gd name="T41" fmla="*/ 0 h 218"/>
              <a:gd name="T42" fmla="*/ 228 w 260"/>
              <a:gd name="T43" fmla="*/ 2 h 218"/>
              <a:gd name="T44" fmla="*/ 236 w 260"/>
              <a:gd name="T45" fmla="*/ 8 h 218"/>
              <a:gd name="T46" fmla="*/ 244 w 260"/>
              <a:gd name="T47" fmla="*/ 32 h 218"/>
              <a:gd name="T48" fmla="*/ 244 w 260"/>
              <a:gd name="T49" fmla="*/ 68 h 218"/>
              <a:gd name="T50" fmla="*/ 244 w 260"/>
              <a:gd name="T51" fmla="*/ 78 h 218"/>
              <a:gd name="T52" fmla="*/ 260 w 260"/>
              <a:gd name="T53" fmla="*/ 80 h 218"/>
              <a:gd name="T54" fmla="*/ 254 w 260"/>
              <a:gd name="T55" fmla="*/ 90 h 218"/>
              <a:gd name="T56" fmla="*/ 254 w 260"/>
              <a:gd name="T57" fmla="*/ 104 h 218"/>
              <a:gd name="T58" fmla="*/ 246 w 260"/>
              <a:gd name="T59" fmla="*/ 110 h 218"/>
              <a:gd name="T60" fmla="*/ 230 w 260"/>
              <a:gd name="T61" fmla="*/ 130 h 218"/>
              <a:gd name="T62" fmla="*/ 224 w 260"/>
              <a:gd name="T63" fmla="*/ 142 h 218"/>
              <a:gd name="T64" fmla="*/ 210 w 260"/>
              <a:gd name="T65" fmla="*/ 160 h 218"/>
              <a:gd name="T66" fmla="*/ 188 w 260"/>
              <a:gd name="T67" fmla="*/ 176 h 218"/>
              <a:gd name="T68" fmla="*/ 164 w 260"/>
              <a:gd name="T69" fmla="*/ 198 h 218"/>
              <a:gd name="T70" fmla="*/ 142 w 260"/>
              <a:gd name="T71" fmla="*/ 202 h 218"/>
              <a:gd name="T72" fmla="*/ 128 w 260"/>
              <a:gd name="T73" fmla="*/ 208 h 218"/>
              <a:gd name="T74" fmla="*/ 110 w 260"/>
              <a:gd name="T75" fmla="*/ 206 h 218"/>
              <a:gd name="T76" fmla="*/ 88 w 260"/>
              <a:gd name="T77" fmla="*/ 206 h 218"/>
              <a:gd name="T78" fmla="*/ 70 w 260"/>
              <a:gd name="T79" fmla="*/ 212 h 218"/>
              <a:gd name="T80" fmla="*/ 50 w 260"/>
              <a:gd name="T81" fmla="*/ 218 h 218"/>
              <a:gd name="T82" fmla="*/ 34 w 260"/>
              <a:gd name="T83" fmla="*/ 210 h 218"/>
              <a:gd name="T84" fmla="*/ 28 w 260"/>
              <a:gd name="T85" fmla="*/ 198 h 218"/>
              <a:gd name="T86" fmla="*/ 20 w 260"/>
              <a:gd name="T87" fmla="*/ 184 h 218"/>
              <a:gd name="T88" fmla="*/ 30 w 260"/>
              <a:gd name="T89" fmla="*/ 172 h 218"/>
              <a:gd name="T90" fmla="*/ 22 w 260"/>
              <a:gd name="T91" fmla="*/ 158 h 218"/>
              <a:gd name="T92" fmla="*/ 12 w 260"/>
              <a:gd name="T93" fmla="*/ 144 h 218"/>
              <a:gd name="T94" fmla="*/ 6 w 260"/>
              <a:gd name="T95" fmla="*/ 122 h 218"/>
              <a:gd name="T96" fmla="*/ 0 w 260"/>
              <a:gd name="T97"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43" name="Freeform 139" descr="ZBWE0001"/>
          <p:cNvSpPr>
            <a:spLocks/>
          </p:cNvSpPr>
          <p:nvPr/>
        </p:nvSpPr>
        <p:spPr bwMode="auto">
          <a:xfrm>
            <a:off x="4912345" y="4861584"/>
            <a:ext cx="361950" cy="311150"/>
          </a:xfrm>
          <a:custGeom>
            <a:avLst/>
            <a:gdLst>
              <a:gd name="T0" fmla="*/ 60 w 120"/>
              <a:gd name="T1" fmla="*/ 104 h 106"/>
              <a:gd name="T2" fmla="*/ 58 w 120"/>
              <a:gd name="T3" fmla="*/ 98 h 106"/>
              <a:gd name="T4" fmla="*/ 44 w 120"/>
              <a:gd name="T5" fmla="*/ 96 h 106"/>
              <a:gd name="T6" fmla="*/ 36 w 120"/>
              <a:gd name="T7" fmla="*/ 76 h 106"/>
              <a:gd name="T8" fmla="*/ 12 w 120"/>
              <a:gd name="T9" fmla="*/ 64 h 106"/>
              <a:gd name="T10" fmla="*/ 8 w 120"/>
              <a:gd name="T11" fmla="*/ 48 h 106"/>
              <a:gd name="T12" fmla="*/ 0 w 120"/>
              <a:gd name="T13" fmla="*/ 36 h 106"/>
              <a:gd name="T14" fmla="*/ 28 w 120"/>
              <a:gd name="T15" fmla="*/ 34 h 106"/>
              <a:gd name="T16" fmla="*/ 42 w 120"/>
              <a:gd name="T17" fmla="*/ 16 h 106"/>
              <a:gd name="T18" fmla="*/ 54 w 120"/>
              <a:gd name="T19" fmla="*/ 14 h 106"/>
              <a:gd name="T20" fmla="*/ 62 w 120"/>
              <a:gd name="T21" fmla="*/ 0 h 106"/>
              <a:gd name="T22" fmla="*/ 78 w 120"/>
              <a:gd name="T23" fmla="*/ 0 h 106"/>
              <a:gd name="T24" fmla="*/ 118 w 120"/>
              <a:gd name="T25" fmla="*/ 14 h 106"/>
              <a:gd name="T26" fmla="*/ 120 w 120"/>
              <a:gd name="T27" fmla="*/ 42 h 106"/>
              <a:gd name="T28" fmla="*/ 120 w 120"/>
              <a:gd name="T29" fmla="*/ 72 h 106"/>
              <a:gd name="T30" fmla="*/ 112 w 120"/>
              <a:gd name="T31" fmla="*/ 90 h 106"/>
              <a:gd name="T32" fmla="*/ 90 w 120"/>
              <a:gd name="T33" fmla="*/ 106 h 106"/>
              <a:gd name="T34" fmla="*/ 60 w 120"/>
              <a:gd name="T35" fmla="*/ 10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44" name="Freeform 140" descr="BOTS0001"/>
          <p:cNvSpPr>
            <a:spLocks/>
          </p:cNvSpPr>
          <p:nvPr/>
        </p:nvSpPr>
        <p:spPr bwMode="auto">
          <a:xfrm>
            <a:off x="4659933" y="4964772"/>
            <a:ext cx="433388" cy="427038"/>
          </a:xfrm>
          <a:custGeom>
            <a:avLst/>
            <a:gdLst>
              <a:gd name="T0" fmla="*/ 0 w 144"/>
              <a:gd name="T1" fmla="*/ 114 h 146"/>
              <a:gd name="T2" fmla="*/ 0 w 144"/>
              <a:gd name="T3" fmla="*/ 66 h 146"/>
              <a:gd name="T4" fmla="*/ 14 w 144"/>
              <a:gd name="T5" fmla="*/ 66 h 146"/>
              <a:gd name="T6" fmla="*/ 16 w 144"/>
              <a:gd name="T7" fmla="*/ 4 h 146"/>
              <a:gd name="T8" fmla="*/ 50 w 144"/>
              <a:gd name="T9" fmla="*/ 0 h 146"/>
              <a:gd name="T10" fmla="*/ 56 w 144"/>
              <a:gd name="T11" fmla="*/ 8 h 146"/>
              <a:gd name="T12" fmla="*/ 84 w 144"/>
              <a:gd name="T13" fmla="*/ 0 h 146"/>
              <a:gd name="T14" fmla="*/ 92 w 144"/>
              <a:gd name="T15" fmla="*/ 12 h 146"/>
              <a:gd name="T16" fmla="*/ 96 w 144"/>
              <a:gd name="T17" fmla="*/ 28 h 146"/>
              <a:gd name="T18" fmla="*/ 120 w 144"/>
              <a:gd name="T19" fmla="*/ 40 h 146"/>
              <a:gd name="T20" fmla="*/ 128 w 144"/>
              <a:gd name="T21" fmla="*/ 60 h 146"/>
              <a:gd name="T22" fmla="*/ 142 w 144"/>
              <a:gd name="T23" fmla="*/ 62 h 146"/>
              <a:gd name="T24" fmla="*/ 144 w 144"/>
              <a:gd name="T25" fmla="*/ 70 h 146"/>
              <a:gd name="T26" fmla="*/ 142 w 144"/>
              <a:gd name="T27" fmla="*/ 74 h 146"/>
              <a:gd name="T28" fmla="*/ 132 w 144"/>
              <a:gd name="T29" fmla="*/ 74 h 146"/>
              <a:gd name="T30" fmla="*/ 94 w 144"/>
              <a:gd name="T31" fmla="*/ 114 h 146"/>
              <a:gd name="T32" fmla="*/ 86 w 144"/>
              <a:gd name="T33" fmla="*/ 128 h 146"/>
              <a:gd name="T34" fmla="*/ 66 w 144"/>
              <a:gd name="T35" fmla="*/ 130 h 146"/>
              <a:gd name="T36" fmla="*/ 56 w 144"/>
              <a:gd name="T37" fmla="*/ 122 h 146"/>
              <a:gd name="T38" fmla="*/ 46 w 144"/>
              <a:gd name="T39" fmla="*/ 122 h 146"/>
              <a:gd name="T40" fmla="*/ 42 w 144"/>
              <a:gd name="T41" fmla="*/ 134 h 146"/>
              <a:gd name="T42" fmla="*/ 28 w 144"/>
              <a:gd name="T43" fmla="*/ 146 h 146"/>
              <a:gd name="T44" fmla="*/ 12 w 144"/>
              <a:gd name="T45" fmla="*/ 146 h 146"/>
              <a:gd name="T46" fmla="*/ 12 w 144"/>
              <a:gd name="T47" fmla="*/ 126 h 146"/>
              <a:gd name="T48" fmla="*/ 0 w 144"/>
              <a:gd name="T49"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45" name="Freeform 141" descr="NAMB0001"/>
          <p:cNvSpPr>
            <a:spLocks/>
          </p:cNvSpPr>
          <p:nvPr/>
        </p:nvSpPr>
        <p:spPr bwMode="auto">
          <a:xfrm>
            <a:off x="4277345" y="4936197"/>
            <a:ext cx="427038" cy="561975"/>
          </a:xfrm>
          <a:custGeom>
            <a:avLst/>
            <a:gdLst>
              <a:gd name="T0" fmla="*/ 0 w 142"/>
              <a:gd name="T1" fmla="*/ 0 h 192"/>
              <a:gd name="T2" fmla="*/ 98 w 142"/>
              <a:gd name="T3" fmla="*/ 0 h 192"/>
              <a:gd name="T4" fmla="*/ 106 w 142"/>
              <a:gd name="T5" fmla="*/ 6 h 192"/>
              <a:gd name="T6" fmla="*/ 134 w 142"/>
              <a:gd name="T7" fmla="*/ 8 h 192"/>
              <a:gd name="T8" fmla="*/ 142 w 142"/>
              <a:gd name="T9" fmla="*/ 14 h 192"/>
              <a:gd name="T10" fmla="*/ 140 w 142"/>
              <a:gd name="T11" fmla="*/ 76 h 192"/>
              <a:gd name="T12" fmla="*/ 126 w 142"/>
              <a:gd name="T13" fmla="*/ 76 h 192"/>
              <a:gd name="T14" fmla="*/ 126 w 142"/>
              <a:gd name="T15" fmla="*/ 182 h 192"/>
              <a:gd name="T16" fmla="*/ 110 w 142"/>
              <a:gd name="T17" fmla="*/ 192 h 192"/>
              <a:gd name="T18" fmla="*/ 94 w 142"/>
              <a:gd name="T19" fmla="*/ 192 h 192"/>
              <a:gd name="T20" fmla="*/ 86 w 142"/>
              <a:gd name="T21" fmla="*/ 188 h 192"/>
              <a:gd name="T22" fmla="*/ 80 w 142"/>
              <a:gd name="T23" fmla="*/ 180 h 192"/>
              <a:gd name="T24" fmla="*/ 72 w 142"/>
              <a:gd name="T25" fmla="*/ 186 h 192"/>
              <a:gd name="T26" fmla="*/ 52 w 142"/>
              <a:gd name="T27" fmla="*/ 164 h 192"/>
              <a:gd name="T28" fmla="*/ 44 w 142"/>
              <a:gd name="T29" fmla="*/ 126 h 192"/>
              <a:gd name="T30" fmla="*/ 38 w 142"/>
              <a:gd name="T31" fmla="*/ 114 h 192"/>
              <a:gd name="T32" fmla="*/ 38 w 142"/>
              <a:gd name="T33" fmla="*/ 82 h 192"/>
              <a:gd name="T34" fmla="*/ 12 w 142"/>
              <a:gd name="T35" fmla="*/ 36 h 192"/>
              <a:gd name="T36" fmla="*/ 0 w 142"/>
              <a:gd name="T37" fmla="*/ 16 h 192"/>
              <a:gd name="T38" fmla="*/ 0 w 142"/>
              <a:gd name="T3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46" name="Freeform 142" descr="MOZA0001"/>
          <p:cNvSpPr>
            <a:spLocks/>
          </p:cNvSpPr>
          <p:nvPr/>
        </p:nvSpPr>
        <p:spPr bwMode="auto">
          <a:xfrm>
            <a:off x="5156820" y="4610759"/>
            <a:ext cx="488950" cy="787400"/>
          </a:xfrm>
          <a:custGeom>
            <a:avLst/>
            <a:gdLst>
              <a:gd name="T0" fmla="*/ 0 w 162"/>
              <a:gd name="T1" fmla="*/ 88 h 270"/>
              <a:gd name="T2" fmla="*/ 0 w 162"/>
              <a:gd name="T3" fmla="*/ 72 h 270"/>
              <a:gd name="T4" fmla="*/ 50 w 162"/>
              <a:gd name="T5" fmla="*/ 64 h 270"/>
              <a:gd name="T6" fmla="*/ 66 w 162"/>
              <a:gd name="T7" fmla="*/ 64 h 270"/>
              <a:gd name="T8" fmla="*/ 64 w 162"/>
              <a:gd name="T9" fmla="*/ 94 h 270"/>
              <a:gd name="T10" fmla="*/ 76 w 162"/>
              <a:gd name="T11" fmla="*/ 106 h 270"/>
              <a:gd name="T12" fmla="*/ 86 w 162"/>
              <a:gd name="T13" fmla="*/ 92 h 270"/>
              <a:gd name="T14" fmla="*/ 84 w 162"/>
              <a:gd name="T15" fmla="*/ 64 h 270"/>
              <a:gd name="T16" fmla="*/ 70 w 162"/>
              <a:gd name="T17" fmla="*/ 48 h 270"/>
              <a:gd name="T18" fmla="*/ 64 w 162"/>
              <a:gd name="T19" fmla="*/ 32 h 270"/>
              <a:gd name="T20" fmla="*/ 68 w 162"/>
              <a:gd name="T21" fmla="*/ 16 h 270"/>
              <a:gd name="T22" fmla="*/ 90 w 162"/>
              <a:gd name="T23" fmla="*/ 18 h 270"/>
              <a:gd name="T24" fmla="*/ 116 w 162"/>
              <a:gd name="T25" fmla="*/ 20 h 270"/>
              <a:gd name="T26" fmla="*/ 142 w 162"/>
              <a:gd name="T27" fmla="*/ 10 h 270"/>
              <a:gd name="T28" fmla="*/ 158 w 162"/>
              <a:gd name="T29" fmla="*/ 0 h 270"/>
              <a:gd name="T30" fmla="*/ 158 w 162"/>
              <a:gd name="T31" fmla="*/ 40 h 270"/>
              <a:gd name="T32" fmla="*/ 162 w 162"/>
              <a:gd name="T33" fmla="*/ 80 h 270"/>
              <a:gd name="T34" fmla="*/ 144 w 162"/>
              <a:gd name="T35" fmla="*/ 98 h 270"/>
              <a:gd name="T36" fmla="*/ 112 w 162"/>
              <a:gd name="T37" fmla="*/ 118 h 270"/>
              <a:gd name="T38" fmla="*/ 76 w 162"/>
              <a:gd name="T39" fmla="*/ 150 h 270"/>
              <a:gd name="T40" fmla="*/ 68 w 162"/>
              <a:gd name="T41" fmla="*/ 154 h 270"/>
              <a:gd name="T42" fmla="*/ 70 w 162"/>
              <a:gd name="T43" fmla="*/ 168 h 270"/>
              <a:gd name="T44" fmla="*/ 80 w 162"/>
              <a:gd name="T45" fmla="*/ 196 h 270"/>
              <a:gd name="T46" fmla="*/ 76 w 162"/>
              <a:gd name="T47" fmla="*/ 228 h 270"/>
              <a:gd name="T48" fmla="*/ 38 w 162"/>
              <a:gd name="T49" fmla="*/ 248 h 270"/>
              <a:gd name="T50" fmla="*/ 34 w 162"/>
              <a:gd name="T51" fmla="*/ 256 h 270"/>
              <a:gd name="T52" fmla="*/ 38 w 162"/>
              <a:gd name="T53" fmla="*/ 264 h 270"/>
              <a:gd name="T54" fmla="*/ 40 w 162"/>
              <a:gd name="T55" fmla="*/ 270 h 270"/>
              <a:gd name="T56" fmla="*/ 24 w 162"/>
              <a:gd name="T57" fmla="*/ 268 h 270"/>
              <a:gd name="T58" fmla="*/ 24 w 162"/>
              <a:gd name="T59" fmla="*/ 258 h 270"/>
              <a:gd name="T60" fmla="*/ 24 w 162"/>
              <a:gd name="T61" fmla="*/ 222 h 270"/>
              <a:gd name="T62" fmla="*/ 16 w 162"/>
              <a:gd name="T63" fmla="*/ 198 h 270"/>
              <a:gd name="T64" fmla="*/ 8 w 162"/>
              <a:gd name="T65" fmla="*/ 192 h 270"/>
              <a:gd name="T66" fmla="*/ 30 w 162"/>
              <a:gd name="T67" fmla="*/ 176 h 270"/>
              <a:gd name="T68" fmla="*/ 38 w 162"/>
              <a:gd name="T69" fmla="*/ 158 h 270"/>
              <a:gd name="T70" fmla="*/ 38 w 162"/>
              <a:gd name="T71" fmla="*/ 128 h 270"/>
              <a:gd name="T72" fmla="*/ 36 w 162"/>
              <a:gd name="T73" fmla="*/ 100 h 270"/>
              <a:gd name="T74" fmla="*/ 0 w 162"/>
              <a:gd name="T75" fmla="*/ 8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chemeClr val="tx2"/>
          </a:solidFill>
          <a:ln w="8001">
            <a:solidFill>
              <a:srgbClr val="C0C0C0"/>
            </a:solidFill>
            <a:prstDash val="solid"/>
            <a:round/>
            <a:headEnd/>
            <a:tailEnd/>
          </a:ln>
          <a:effectLst/>
        </p:spPr>
        <p:txBody>
          <a:bodyPr/>
          <a:lstStyle/>
          <a:p>
            <a:endParaRPr lang="en-GB"/>
          </a:p>
        </p:txBody>
      </p:sp>
      <p:sp>
        <p:nvSpPr>
          <p:cNvPr id="47" name="Freeform 143" descr="MALW0001"/>
          <p:cNvSpPr>
            <a:spLocks/>
          </p:cNvSpPr>
          <p:nvPr/>
        </p:nvSpPr>
        <p:spPr bwMode="auto">
          <a:xfrm>
            <a:off x="5267945" y="4566309"/>
            <a:ext cx="147638" cy="350838"/>
          </a:xfrm>
          <a:custGeom>
            <a:avLst/>
            <a:gdLst>
              <a:gd name="T0" fmla="*/ 4 w 50"/>
              <a:gd name="T1" fmla="*/ 50 h 120"/>
              <a:gd name="T2" fmla="*/ 10 w 50"/>
              <a:gd name="T3" fmla="*/ 44 h 120"/>
              <a:gd name="T4" fmla="*/ 12 w 50"/>
              <a:gd name="T5" fmla="*/ 18 h 120"/>
              <a:gd name="T6" fmla="*/ 14 w 50"/>
              <a:gd name="T7" fmla="*/ 14 h 120"/>
              <a:gd name="T8" fmla="*/ 8 w 50"/>
              <a:gd name="T9" fmla="*/ 0 h 120"/>
              <a:gd name="T10" fmla="*/ 22 w 50"/>
              <a:gd name="T11" fmla="*/ 0 h 120"/>
              <a:gd name="T12" fmla="*/ 30 w 50"/>
              <a:gd name="T13" fmla="*/ 12 h 120"/>
              <a:gd name="T14" fmla="*/ 32 w 50"/>
              <a:gd name="T15" fmla="*/ 30 h 120"/>
              <a:gd name="T16" fmla="*/ 28 w 50"/>
              <a:gd name="T17" fmla="*/ 46 h 120"/>
              <a:gd name="T18" fmla="*/ 34 w 50"/>
              <a:gd name="T19" fmla="*/ 62 h 120"/>
              <a:gd name="T20" fmla="*/ 48 w 50"/>
              <a:gd name="T21" fmla="*/ 78 h 120"/>
              <a:gd name="T22" fmla="*/ 50 w 50"/>
              <a:gd name="T23" fmla="*/ 106 h 120"/>
              <a:gd name="T24" fmla="*/ 40 w 50"/>
              <a:gd name="T25" fmla="*/ 120 h 120"/>
              <a:gd name="T26" fmla="*/ 28 w 50"/>
              <a:gd name="T27" fmla="*/ 108 h 120"/>
              <a:gd name="T28" fmla="*/ 30 w 50"/>
              <a:gd name="T29" fmla="*/ 78 h 120"/>
              <a:gd name="T30" fmla="*/ 10 w 50"/>
              <a:gd name="T31" fmla="*/ 78 h 120"/>
              <a:gd name="T32" fmla="*/ 0 w 50"/>
              <a:gd name="T33" fmla="*/ 64 h 120"/>
              <a:gd name="T34" fmla="*/ 4 w 50"/>
              <a:gd name="T35" fmla="*/ 5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48" name="Freeform 144" descr="ZAMB0001"/>
          <p:cNvSpPr>
            <a:spLocks/>
          </p:cNvSpPr>
          <p:nvPr/>
        </p:nvSpPr>
        <p:spPr bwMode="auto">
          <a:xfrm>
            <a:off x="4753595" y="4509159"/>
            <a:ext cx="555625" cy="455613"/>
          </a:xfrm>
          <a:custGeom>
            <a:avLst/>
            <a:gdLst>
              <a:gd name="T0" fmla="*/ 52 w 184"/>
              <a:gd name="T1" fmla="*/ 156 h 156"/>
              <a:gd name="T2" fmla="*/ 46 w 184"/>
              <a:gd name="T3" fmla="*/ 150 h 156"/>
              <a:gd name="T4" fmla="*/ 20 w 184"/>
              <a:gd name="T5" fmla="*/ 148 h 156"/>
              <a:gd name="T6" fmla="*/ 2 w 184"/>
              <a:gd name="T7" fmla="*/ 128 h 156"/>
              <a:gd name="T8" fmla="*/ 0 w 184"/>
              <a:gd name="T9" fmla="*/ 76 h 156"/>
              <a:gd name="T10" fmla="*/ 30 w 184"/>
              <a:gd name="T11" fmla="*/ 76 h 156"/>
              <a:gd name="T12" fmla="*/ 30 w 184"/>
              <a:gd name="T13" fmla="*/ 42 h 156"/>
              <a:gd name="T14" fmla="*/ 48 w 184"/>
              <a:gd name="T15" fmla="*/ 50 h 156"/>
              <a:gd name="T16" fmla="*/ 68 w 184"/>
              <a:gd name="T17" fmla="*/ 58 h 156"/>
              <a:gd name="T18" fmla="*/ 82 w 184"/>
              <a:gd name="T19" fmla="*/ 52 h 156"/>
              <a:gd name="T20" fmla="*/ 90 w 184"/>
              <a:gd name="T21" fmla="*/ 64 h 156"/>
              <a:gd name="T22" fmla="*/ 102 w 184"/>
              <a:gd name="T23" fmla="*/ 70 h 156"/>
              <a:gd name="T24" fmla="*/ 110 w 184"/>
              <a:gd name="T25" fmla="*/ 82 h 156"/>
              <a:gd name="T26" fmla="*/ 124 w 184"/>
              <a:gd name="T27" fmla="*/ 82 h 156"/>
              <a:gd name="T28" fmla="*/ 124 w 184"/>
              <a:gd name="T29" fmla="*/ 64 h 156"/>
              <a:gd name="T30" fmla="*/ 110 w 184"/>
              <a:gd name="T31" fmla="*/ 58 h 156"/>
              <a:gd name="T32" fmla="*/ 100 w 184"/>
              <a:gd name="T33" fmla="*/ 48 h 156"/>
              <a:gd name="T34" fmla="*/ 104 w 184"/>
              <a:gd name="T35" fmla="*/ 26 h 156"/>
              <a:gd name="T36" fmla="*/ 102 w 184"/>
              <a:gd name="T37" fmla="*/ 8 h 156"/>
              <a:gd name="T38" fmla="*/ 118 w 184"/>
              <a:gd name="T39" fmla="*/ 0 h 156"/>
              <a:gd name="T40" fmla="*/ 136 w 184"/>
              <a:gd name="T41" fmla="*/ 0 h 156"/>
              <a:gd name="T42" fmla="*/ 178 w 184"/>
              <a:gd name="T43" fmla="*/ 20 h 156"/>
              <a:gd name="T44" fmla="*/ 184 w 184"/>
              <a:gd name="T45" fmla="*/ 34 h 156"/>
              <a:gd name="T46" fmla="*/ 180 w 184"/>
              <a:gd name="T47" fmla="*/ 40 h 156"/>
              <a:gd name="T48" fmla="*/ 180 w 184"/>
              <a:gd name="T49" fmla="*/ 64 h 156"/>
              <a:gd name="T50" fmla="*/ 174 w 184"/>
              <a:gd name="T51" fmla="*/ 70 h 156"/>
              <a:gd name="T52" fmla="*/ 170 w 184"/>
              <a:gd name="T53" fmla="*/ 84 h 156"/>
              <a:gd name="T54" fmla="*/ 180 w 184"/>
              <a:gd name="T55" fmla="*/ 98 h 156"/>
              <a:gd name="T56" fmla="*/ 134 w 184"/>
              <a:gd name="T57" fmla="*/ 106 h 156"/>
              <a:gd name="T58" fmla="*/ 134 w 184"/>
              <a:gd name="T59" fmla="*/ 122 h 156"/>
              <a:gd name="T60" fmla="*/ 114 w 184"/>
              <a:gd name="T61" fmla="*/ 120 h 156"/>
              <a:gd name="T62" fmla="*/ 106 w 184"/>
              <a:gd name="T63" fmla="*/ 134 h 156"/>
              <a:gd name="T64" fmla="*/ 94 w 184"/>
              <a:gd name="T65" fmla="*/ 136 h 156"/>
              <a:gd name="T66" fmla="*/ 80 w 184"/>
              <a:gd name="T67" fmla="*/ 154 h 156"/>
              <a:gd name="T68" fmla="*/ 52 w 184"/>
              <a:gd name="T69"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49" name="Freeform 145" descr="TANZ0001"/>
          <p:cNvSpPr>
            <a:spLocks/>
          </p:cNvSpPr>
          <p:nvPr/>
        </p:nvSpPr>
        <p:spPr bwMode="auto">
          <a:xfrm>
            <a:off x="5109195" y="4171022"/>
            <a:ext cx="527050" cy="495300"/>
          </a:xfrm>
          <a:custGeom>
            <a:avLst/>
            <a:gdLst>
              <a:gd name="T0" fmla="*/ 18 w 174"/>
              <a:gd name="T1" fmla="*/ 116 h 170"/>
              <a:gd name="T2" fmla="*/ 16 w 174"/>
              <a:gd name="T3" fmla="*/ 100 h 170"/>
              <a:gd name="T4" fmla="*/ 2 w 174"/>
              <a:gd name="T5" fmla="*/ 82 h 170"/>
              <a:gd name="T6" fmla="*/ 0 w 174"/>
              <a:gd name="T7" fmla="*/ 56 h 170"/>
              <a:gd name="T8" fmla="*/ 20 w 174"/>
              <a:gd name="T9" fmla="*/ 34 h 170"/>
              <a:gd name="T10" fmla="*/ 16 w 174"/>
              <a:gd name="T11" fmla="*/ 20 h 170"/>
              <a:gd name="T12" fmla="*/ 22 w 174"/>
              <a:gd name="T13" fmla="*/ 12 h 170"/>
              <a:gd name="T14" fmla="*/ 16 w 174"/>
              <a:gd name="T15" fmla="*/ 0 h 170"/>
              <a:gd name="T16" fmla="*/ 38 w 174"/>
              <a:gd name="T17" fmla="*/ 0 h 170"/>
              <a:gd name="T18" fmla="*/ 76 w 174"/>
              <a:gd name="T19" fmla="*/ 2 h 170"/>
              <a:gd name="T20" fmla="*/ 128 w 174"/>
              <a:gd name="T21" fmla="*/ 30 h 170"/>
              <a:gd name="T22" fmla="*/ 132 w 174"/>
              <a:gd name="T23" fmla="*/ 40 h 170"/>
              <a:gd name="T24" fmla="*/ 156 w 174"/>
              <a:gd name="T25" fmla="*/ 58 h 170"/>
              <a:gd name="T26" fmla="*/ 150 w 174"/>
              <a:gd name="T27" fmla="*/ 72 h 170"/>
              <a:gd name="T28" fmla="*/ 148 w 174"/>
              <a:gd name="T29" fmla="*/ 86 h 170"/>
              <a:gd name="T30" fmla="*/ 156 w 174"/>
              <a:gd name="T31" fmla="*/ 98 h 170"/>
              <a:gd name="T32" fmla="*/ 156 w 174"/>
              <a:gd name="T33" fmla="*/ 126 h 170"/>
              <a:gd name="T34" fmla="*/ 174 w 174"/>
              <a:gd name="T35" fmla="*/ 150 h 170"/>
              <a:gd name="T36" fmla="*/ 158 w 174"/>
              <a:gd name="T37" fmla="*/ 160 h 170"/>
              <a:gd name="T38" fmla="*/ 132 w 174"/>
              <a:gd name="T39" fmla="*/ 170 h 170"/>
              <a:gd name="T40" fmla="*/ 84 w 174"/>
              <a:gd name="T41" fmla="*/ 166 h 170"/>
              <a:gd name="T42" fmla="*/ 82 w 174"/>
              <a:gd name="T43" fmla="*/ 148 h 170"/>
              <a:gd name="T44" fmla="*/ 74 w 174"/>
              <a:gd name="T45" fmla="*/ 136 h 170"/>
              <a:gd name="T46" fmla="*/ 60 w 174"/>
              <a:gd name="T47" fmla="*/ 136 h 170"/>
              <a:gd name="T48" fmla="*/ 18 w 174"/>
              <a:gd name="T49"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50" name="Freeform 146" descr="BURU0001"/>
          <p:cNvSpPr>
            <a:spLocks/>
          </p:cNvSpPr>
          <p:nvPr/>
        </p:nvSpPr>
        <p:spPr bwMode="auto">
          <a:xfrm>
            <a:off x="5106020" y="4226584"/>
            <a:ext cx="65088" cy="107950"/>
          </a:xfrm>
          <a:custGeom>
            <a:avLst/>
            <a:gdLst>
              <a:gd name="T0" fmla="*/ 18 w 22"/>
              <a:gd name="T1" fmla="*/ 0 h 36"/>
              <a:gd name="T2" fmla="*/ 10 w 22"/>
              <a:gd name="T3" fmla="*/ 2 h 36"/>
              <a:gd name="T4" fmla="*/ 0 w 22"/>
              <a:gd name="T5" fmla="*/ 12 h 36"/>
              <a:gd name="T6" fmla="*/ 2 w 22"/>
              <a:gd name="T7" fmla="*/ 36 h 36"/>
              <a:gd name="T8" fmla="*/ 22 w 22"/>
              <a:gd name="T9" fmla="*/ 14 h 36"/>
              <a:gd name="T10" fmla="*/ 18 w 22"/>
              <a:gd name="T11" fmla="*/ 0 h 36"/>
            </a:gdLst>
            <a:ahLst/>
            <a:cxnLst>
              <a:cxn ang="0">
                <a:pos x="T0" y="T1"/>
              </a:cxn>
              <a:cxn ang="0">
                <a:pos x="T2" y="T3"/>
              </a:cxn>
              <a:cxn ang="0">
                <a:pos x="T4" y="T5"/>
              </a:cxn>
              <a:cxn ang="0">
                <a:pos x="T6" y="T7"/>
              </a:cxn>
              <a:cxn ang="0">
                <a:pos x="T8" y="T9"/>
              </a:cxn>
              <a:cxn ang="0">
                <a:pos x="T10" y="T11"/>
              </a:cxn>
            </a:cxnLst>
            <a:rect l="0" t="0" r="r" b="b"/>
            <a:pathLst>
              <a:path w="22" h="36">
                <a:moveTo>
                  <a:pt x="18" y="0"/>
                </a:moveTo>
                <a:lnTo>
                  <a:pt x="10" y="2"/>
                </a:lnTo>
                <a:lnTo>
                  <a:pt x="0" y="12"/>
                </a:lnTo>
                <a:lnTo>
                  <a:pt x="2" y="36"/>
                </a:lnTo>
                <a:lnTo>
                  <a:pt x="22" y="14"/>
                </a:lnTo>
                <a:lnTo>
                  <a:pt x="18" y="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51" name="Freeform 147" descr="RWAN0001"/>
          <p:cNvSpPr>
            <a:spLocks/>
          </p:cNvSpPr>
          <p:nvPr/>
        </p:nvSpPr>
        <p:spPr bwMode="auto">
          <a:xfrm>
            <a:off x="5086970" y="4171022"/>
            <a:ext cx="90488" cy="93663"/>
          </a:xfrm>
          <a:custGeom>
            <a:avLst/>
            <a:gdLst>
              <a:gd name="T0" fmla="*/ 10 w 30"/>
              <a:gd name="T1" fmla="*/ 2 h 32"/>
              <a:gd name="T2" fmla="*/ 24 w 30"/>
              <a:gd name="T3" fmla="*/ 0 h 32"/>
              <a:gd name="T4" fmla="*/ 30 w 30"/>
              <a:gd name="T5" fmla="*/ 12 h 32"/>
              <a:gd name="T6" fmla="*/ 24 w 30"/>
              <a:gd name="T7" fmla="*/ 20 h 32"/>
              <a:gd name="T8" fmla="*/ 16 w 30"/>
              <a:gd name="T9" fmla="*/ 22 h 32"/>
              <a:gd name="T10" fmla="*/ 6 w 30"/>
              <a:gd name="T11" fmla="*/ 32 h 32"/>
              <a:gd name="T12" fmla="*/ 0 w 30"/>
              <a:gd name="T13" fmla="*/ 16 h 32"/>
              <a:gd name="T14" fmla="*/ 10 w 30"/>
              <a:gd name="T15" fmla="*/ 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2">
                <a:moveTo>
                  <a:pt x="10" y="2"/>
                </a:moveTo>
                <a:lnTo>
                  <a:pt x="24" y="0"/>
                </a:lnTo>
                <a:lnTo>
                  <a:pt x="30" y="12"/>
                </a:lnTo>
                <a:lnTo>
                  <a:pt x="24" y="20"/>
                </a:lnTo>
                <a:lnTo>
                  <a:pt x="16" y="22"/>
                </a:lnTo>
                <a:lnTo>
                  <a:pt x="6" y="32"/>
                </a:lnTo>
                <a:lnTo>
                  <a:pt x="0" y="16"/>
                </a:lnTo>
                <a:lnTo>
                  <a:pt x="10" y="2"/>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52" name="Freeform 148" descr="UGAN0001"/>
          <p:cNvSpPr>
            <a:spLocks/>
          </p:cNvSpPr>
          <p:nvPr/>
        </p:nvSpPr>
        <p:spPr bwMode="auto">
          <a:xfrm>
            <a:off x="5115545" y="3928134"/>
            <a:ext cx="258763" cy="249238"/>
          </a:xfrm>
          <a:custGeom>
            <a:avLst/>
            <a:gdLst>
              <a:gd name="T0" fmla="*/ 0 w 86"/>
              <a:gd name="T1" fmla="*/ 84 h 84"/>
              <a:gd name="T2" fmla="*/ 2 w 86"/>
              <a:gd name="T3" fmla="*/ 64 h 84"/>
              <a:gd name="T4" fmla="*/ 6 w 86"/>
              <a:gd name="T5" fmla="*/ 52 h 84"/>
              <a:gd name="T6" fmla="*/ 26 w 86"/>
              <a:gd name="T7" fmla="*/ 34 h 84"/>
              <a:gd name="T8" fmla="*/ 26 w 86"/>
              <a:gd name="T9" fmla="*/ 30 h 84"/>
              <a:gd name="T10" fmla="*/ 20 w 86"/>
              <a:gd name="T11" fmla="*/ 28 h 84"/>
              <a:gd name="T12" fmla="*/ 16 w 86"/>
              <a:gd name="T13" fmla="*/ 4 h 84"/>
              <a:gd name="T14" fmla="*/ 68 w 86"/>
              <a:gd name="T15" fmla="*/ 0 h 84"/>
              <a:gd name="T16" fmla="*/ 80 w 86"/>
              <a:gd name="T17" fmla="*/ 20 h 84"/>
              <a:gd name="T18" fmla="*/ 86 w 86"/>
              <a:gd name="T19" fmla="*/ 42 h 84"/>
              <a:gd name="T20" fmla="*/ 72 w 86"/>
              <a:gd name="T21" fmla="*/ 58 h 84"/>
              <a:gd name="T22" fmla="*/ 76 w 86"/>
              <a:gd name="T23" fmla="*/ 72 h 84"/>
              <a:gd name="T24" fmla="*/ 70 w 86"/>
              <a:gd name="T25" fmla="*/ 84 h 84"/>
              <a:gd name="T26" fmla="*/ 36 w 86"/>
              <a:gd name="T27" fmla="*/ 82 h 84"/>
              <a:gd name="T28" fmla="*/ 14 w 86"/>
              <a:gd name="T29" fmla="*/ 82 h 84"/>
              <a:gd name="T30" fmla="*/ 0 w 86"/>
              <a:gd name="T3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53" name="Freeform 149" descr="AGLA0001"/>
          <p:cNvSpPr>
            <a:spLocks/>
          </p:cNvSpPr>
          <p:nvPr/>
        </p:nvSpPr>
        <p:spPr bwMode="auto">
          <a:xfrm>
            <a:off x="4277345" y="4393272"/>
            <a:ext cx="635000" cy="596900"/>
          </a:xfrm>
          <a:custGeom>
            <a:avLst/>
            <a:gdLst>
              <a:gd name="T0" fmla="*/ 0 w 210"/>
              <a:gd name="T1" fmla="*/ 186 h 204"/>
              <a:gd name="T2" fmla="*/ 0 w 210"/>
              <a:gd name="T3" fmla="*/ 162 h 204"/>
              <a:gd name="T4" fmla="*/ 8 w 210"/>
              <a:gd name="T5" fmla="*/ 126 h 204"/>
              <a:gd name="T6" fmla="*/ 28 w 210"/>
              <a:gd name="T7" fmla="*/ 94 h 204"/>
              <a:gd name="T8" fmla="*/ 28 w 210"/>
              <a:gd name="T9" fmla="*/ 78 h 204"/>
              <a:gd name="T10" fmla="*/ 16 w 210"/>
              <a:gd name="T11" fmla="*/ 52 h 204"/>
              <a:gd name="T12" fmla="*/ 20 w 210"/>
              <a:gd name="T13" fmla="*/ 38 h 204"/>
              <a:gd name="T14" fmla="*/ 0 w 210"/>
              <a:gd name="T15" fmla="*/ 2 h 204"/>
              <a:gd name="T16" fmla="*/ 10 w 210"/>
              <a:gd name="T17" fmla="*/ 0 h 204"/>
              <a:gd name="T18" fmla="*/ 72 w 210"/>
              <a:gd name="T19" fmla="*/ 0 h 204"/>
              <a:gd name="T20" fmla="*/ 76 w 210"/>
              <a:gd name="T21" fmla="*/ 14 h 204"/>
              <a:gd name="T22" fmla="*/ 86 w 210"/>
              <a:gd name="T23" fmla="*/ 32 h 204"/>
              <a:gd name="T24" fmla="*/ 116 w 210"/>
              <a:gd name="T25" fmla="*/ 34 h 204"/>
              <a:gd name="T26" fmla="*/ 126 w 210"/>
              <a:gd name="T27" fmla="*/ 18 h 204"/>
              <a:gd name="T28" fmla="*/ 152 w 210"/>
              <a:gd name="T29" fmla="*/ 24 h 204"/>
              <a:gd name="T30" fmla="*/ 154 w 210"/>
              <a:gd name="T31" fmla="*/ 64 h 204"/>
              <a:gd name="T32" fmla="*/ 164 w 210"/>
              <a:gd name="T33" fmla="*/ 70 h 204"/>
              <a:gd name="T34" fmla="*/ 162 w 210"/>
              <a:gd name="T35" fmla="*/ 82 h 204"/>
              <a:gd name="T36" fmla="*/ 188 w 210"/>
              <a:gd name="T37" fmla="*/ 82 h 204"/>
              <a:gd name="T38" fmla="*/ 188 w 210"/>
              <a:gd name="T39" fmla="*/ 116 h 204"/>
              <a:gd name="T40" fmla="*/ 158 w 210"/>
              <a:gd name="T41" fmla="*/ 116 h 204"/>
              <a:gd name="T42" fmla="*/ 160 w 210"/>
              <a:gd name="T43" fmla="*/ 168 h 204"/>
              <a:gd name="T44" fmla="*/ 178 w 210"/>
              <a:gd name="T45" fmla="*/ 188 h 204"/>
              <a:gd name="T46" fmla="*/ 204 w 210"/>
              <a:gd name="T47" fmla="*/ 190 h 204"/>
              <a:gd name="T48" fmla="*/ 210 w 210"/>
              <a:gd name="T49" fmla="*/ 196 h 204"/>
              <a:gd name="T50" fmla="*/ 204 w 210"/>
              <a:gd name="T51" fmla="*/ 196 h 204"/>
              <a:gd name="T52" fmla="*/ 182 w 210"/>
              <a:gd name="T53" fmla="*/ 204 h 204"/>
              <a:gd name="T54" fmla="*/ 176 w 210"/>
              <a:gd name="T55" fmla="*/ 196 h 204"/>
              <a:gd name="T56" fmla="*/ 142 w 210"/>
              <a:gd name="T57" fmla="*/ 200 h 204"/>
              <a:gd name="T58" fmla="*/ 134 w 210"/>
              <a:gd name="T59" fmla="*/ 194 h 204"/>
              <a:gd name="T60" fmla="*/ 106 w 210"/>
              <a:gd name="T61" fmla="*/ 192 h 204"/>
              <a:gd name="T62" fmla="*/ 98 w 210"/>
              <a:gd name="T63" fmla="*/ 186 h 204"/>
              <a:gd name="T64" fmla="*/ 0 w 210"/>
              <a:gd name="T65" fmla="*/ 1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chemeClr val="tx2"/>
          </a:solidFill>
          <a:ln w="8001">
            <a:solidFill>
              <a:srgbClr val="C0C0C0"/>
            </a:solidFill>
            <a:prstDash val="solid"/>
            <a:round/>
            <a:headEnd/>
            <a:tailEnd/>
          </a:ln>
          <a:effectLst/>
        </p:spPr>
        <p:txBody>
          <a:bodyPr/>
          <a:lstStyle/>
          <a:p>
            <a:endParaRPr lang="en-GB"/>
          </a:p>
        </p:txBody>
      </p:sp>
      <p:sp>
        <p:nvSpPr>
          <p:cNvPr id="54" name="Freeform 150" descr="CODR0001"/>
          <p:cNvSpPr>
            <a:spLocks/>
          </p:cNvSpPr>
          <p:nvPr/>
        </p:nvSpPr>
        <p:spPr bwMode="auto">
          <a:xfrm>
            <a:off x="4296395" y="3872572"/>
            <a:ext cx="896938" cy="876300"/>
          </a:xfrm>
          <a:custGeom>
            <a:avLst/>
            <a:gdLst>
              <a:gd name="T0" fmla="*/ 0 w 298"/>
              <a:gd name="T1" fmla="*/ 176 h 300"/>
              <a:gd name="T2" fmla="*/ 6 w 298"/>
              <a:gd name="T3" fmla="*/ 162 h 300"/>
              <a:gd name="T4" fmla="*/ 14 w 298"/>
              <a:gd name="T5" fmla="*/ 160 h 300"/>
              <a:gd name="T6" fmla="*/ 34 w 298"/>
              <a:gd name="T7" fmla="*/ 156 h 300"/>
              <a:gd name="T8" fmla="*/ 60 w 298"/>
              <a:gd name="T9" fmla="*/ 144 h 300"/>
              <a:gd name="T10" fmla="*/ 64 w 298"/>
              <a:gd name="T11" fmla="*/ 112 h 300"/>
              <a:gd name="T12" fmla="*/ 88 w 298"/>
              <a:gd name="T13" fmla="*/ 74 h 300"/>
              <a:gd name="T14" fmla="*/ 94 w 298"/>
              <a:gd name="T15" fmla="*/ 42 h 300"/>
              <a:gd name="T16" fmla="*/ 96 w 298"/>
              <a:gd name="T17" fmla="*/ 30 h 300"/>
              <a:gd name="T18" fmla="*/ 98 w 298"/>
              <a:gd name="T19" fmla="*/ 16 h 300"/>
              <a:gd name="T20" fmla="*/ 112 w 298"/>
              <a:gd name="T21" fmla="*/ 0 h 300"/>
              <a:gd name="T22" fmla="*/ 126 w 298"/>
              <a:gd name="T23" fmla="*/ 14 h 300"/>
              <a:gd name="T24" fmla="*/ 138 w 298"/>
              <a:gd name="T25" fmla="*/ 18 h 300"/>
              <a:gd name="T26" fmla="*/ 160 w 298"/>
              <a:gd name="T27" fmla="*/ 20 h 300"/>
              <a:gd name="T28" fmla="*/ 172 w 298"/>
              <a:gd name="T29" fmla="*/ 12 h 300"/>
              <a:gd name="T30" fmla="*/ 206 w 298"/>
              <a:gd name="T31" fmla="*/ 2 h 300"/>
              <a:gd name="T32" fmla="*/ 236 w 298"/>
              <a:gd name="T33" fmla="*/ 4 h 300"/>
              <a:gd name="T34" fmla="*/ 244 w 298"/>
              <a:gd name="T35" fmla="*/ 14 h 300"/>
              <a:gd name="T36" fmla="*/ 272 w 298"/>
              <a:gd name="T37" fmla="*/ 12 h 300"/>
              <a:gd name="T38" fmla="*/ 288 w 298"/>
              <a:gd name="T39" fmla="*/ 24 h 300"/>
              <a:gd name="T40" fmla="*/ 292 w 298"/>
              <a:gd name="T41" fmla="*/ 48 h 300"/>
              <a:gd name="T42" fmla="*/ 298 w 298"/>
              <a:gd name="T43" fmla="*/ 50 h 300"/>
              <a:gd name="T44" fmla="*/ 298 w 298"/>
              <a:gd name="T45" fmla="*/ 54 h 300"/>
              <a:gd name="T46" fmla="*/ 278 w 298"/>
              <a:gd name="T47" fmla="*/ 72 h 300"/>
              <a:gd name="T48" fmla="*/ 274 w 298"/>
              <a:gd name="T49" fmla="*/ 84 h 300"/>
              <a:gd name="T50" fmla="*/ 272 w 298"/>
              <a:gd name="T51" fmla="*/ 104 h 300"/>
              <a:gd name="T52" fmla="*/ 262 w 298"/>
              <a:gd name="T53" fmla="*/ 118 h 300"/>
              <a:gd name="T54" fmla="*/ 268 w 298"/>
              <a:gd name="T55" fmla="*/ 134 h 300"/>
              <a:gd name="T56" fmla="*/ 270 w 298"/>
              <a:gd name="T57" fmla="*/ 158 h 300"/>
              <a:gd name="T58" fmla="*/ 270 w 298"/>
              <a:gd name="T59" fmla="*/ 172 h 300"/>
              <a:gd name="T60" fmla="*/ 272 w 298"/>
              <a:gd name="T61" fmla="*/ 184 h 300"/>
              <a:gd name="T62" fmla="*/ 286 w 298"/>
              <a:gd name="T63" fmla="*/ 202 h 300"/>
              <a:gd name="T64" fmla="*/ 288 w 298"/>
              <a:gd name="T65" fmla="*/ 218 h 300"/>
              <a:gd name="T66" fmla="*/ 270 w 298"/>
              <a:gd name="T67" fmla="*/ 218 h 300"/>
              <a:gd name="T68" fmla="*/ 254 w 298"/>
              <a:gd name="T69" fmla="*/ 226 h 300"/>
              <a:gd name="T70" fmla="*/ 256 w 298"/>
              <a:gd name="T71" fmla="*/ 244 h 300"/>
              <a:gd name="T72" fmla="*/ 252 w 298"/>
              <a:gd name="T73" fmla="*/ 266 h 300"/>
              <a:gd name="T74" fmla="*/ 262 w 298"/>
              <a:gd name="T75" fmla="*/ 276 h 300"/>
              <a:gd name="T76" fmla="*/ 276 w 298"/>
              <a:gd name="T77" fmla="*/ 282 h 300"/>
              <a:gd name="T78" fmla="*/ 276 w 298"/>
              <a:gd name="T79" fmla="*/ 300 h 300"/>
              <a:gd name="T80" fmla="*/ 262 w 298"/>
              <a:gd name="T81" fmla="*/ 300 h 300"/>
              <a:gd name="T82" fmla="*/ 254 w 298"/>
              <a:gd name="T83" fmla="*/ 288 h 300"/>
              <a:gd name="T84" fmla="*/ 242 w 298"/>
              <a:gd name="T85" fmla="*/ 282 h 300"/>
              <a:gd name="T86" fmla="*/ 234 w 298"/>
              <a:gd name="T87" fmla="*/ 270 h 300"/>
              <a:gd name="T88" fmla="*/ 220 w 298"/>
              <a:gd name="T89" fmla="*/ 276 h 300"/>
              <a:gd name="T90" fmla="*/ 182 w 298"/>
              <a:gd name="T91" fmla="*/ 260 h 300"/>
              <a:gd name="T92" fmla="*/ 156 w 298"/>
              <a:gd name="T93" fmla="*/ 260 h 300"/>
              <a:gd name="T94" fmla="*/ 158 w 298"/>
              <a:gd name="T95" fmla="*/ 248 h 300"/>
              <a:gd name="T96" fmla="*/ 148 w 298"/>
              <a:gd name="T97" fmla="*/ 242 h 300"/>
              <a:gd name="T98" fmla="*/ 146 w 298"/>
              <a:gd name="T99" fmla="*/ 202 h 300"/>
              <a:gd name="T100" fmla="*/ 120 w 298"/>
              <a:gd name="T101" fmla="*/ 196 h 300"/>
              <a:gd name="T102" fmla="*/ 110 w 298"/>
              <a:gd name="T103" fmla="*/ 212 h 300"/>
              <a:gd name="T104" fmla="*/ 80 w 298"/>
              <a:gd name="T105" fmla="*/ 210 h 300"/>
              <a:gd name="T106" fmla="*/ 70 w 298"/>
              <a:gd name="T107" fmla="*/ 192 h 300"/>
              <a:gd name="T108" fmla="*/ 66 w 298"/>
              <a:gd name="T109" fmla="*/ 178 h 300"/>
              <a:gd name="T110" fmla="*/ 6 w 298"/>
              <a:gd name="T111" fmla="*/ 178 h 300"/>
              <a:gd name="T112" fmla="*/ 0 w 298"/>
              <a:gd name="T113" fmla="*/ 1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chemeClr val="tx2"/>
          </a:solidFill>
          <a:ln w="8001">
            <a:solidFill>
              <a:srgbClr val="C0C0C0"/>
            </a:solidFill>
            <a:prstDash val="solid"/>
            <a:round/>
            <a:headEnd/>
            <a:tailEnd/>
          </a:ln>
          <a:effectLst/>
        </p:spPr>
        <p:txBody>
          <a:bodyPr/>
          <a:lstStyle/>
          <a:p>
            <a:endParaRPr lang="en-GB"/>
          </a:p>
        </p:txBody>
      </p:sp>
      <p:sp>
        <p:nvSpPr>
          <p:cNvPr id="55" name="Freeform 151" descr="AGLA0001"/>
          <p:cNvSpPr>
            <a:spLocks/>
          </p:cNvSpPr>
          <p:nvPr/>
        </p:nvSpPr>
        <p:spPr bwMode="auto">
          <a:xfrm>
            <a:off x="4277345" y="4328184"/>
            <a:ext cx="36513" cy="58738"/>
          </a:xfrm>
          <a:custGeom>
            <a:avLst/>
            <a:gdLst>
              <a:gd name="T0" fmla="*/ 0 w 12"/>
              <a:gd name="T1" fmla="*/ 4 h 20"/>
              <a:gd name="T2" fmla="*/ 10 w 12"/>
              <a:gd name="T3" fmla="*/ 0 h 20"/>
              <a:gd name="T4" fmla="*/ 12 w 12"/>
              <a:gd name="T5" fmla="*/ 4 h 20"/>
              <a:gd name="T6" fmla="*/ 10 w 12"/>
              <a:gd name="T7" fmla="*/ 12 h 20"/>
              <a:gd name="T8" fmla="*/ 0 w 12"/>
              <a:gd name="T9" fmla="*/ 20 h 20"/>
              <a:gd name="T10" fmla="*/ 0 w 12"/>
              <a:gd name="T11" fmla="*/ 4 h 20"/>
            </a:gdLst>
            <a:ahLst/>
            <a:cxnLst>
              <a:cxn ang="0">
                <a:pos x="T0" y="T1"/>
              </a:cxn>
              <a:cxn ang="0">
                <a:pos x="T2" y="T3"/>
              </a:cxn>
              <a:cxn ang="0">
                <a:pos x="T4" y="T5"/>
              </a:cxn>
              <a:cxn ang="0">
                <a:pos x="T6" y="T7"/>
              </a:cxn>
              <a:cxn ang="0">
                <a:pos x="T8" y="T9"/>
              </a:cxn>
              <a:cxn ang="0">
                <a:pos x="T10" y="T11"/>
              </a:cxn>
            </a:cxnLst>
            <a:rect l="0" t="0" r="r" b="b"/>
            <a:pathLst>
              <a:path w="12" h="20">
                <a:moveTo>
                  <a:pt x="0" y="4"/>
                </a:moveTo>
                <a:lnTo>
                  <a:pt x="10" y="0"/>
                </a:lnTo>
                <a:lnTo>
                  <a:pt x="12" y="4"/>
                </a:lnTo>
                <a:lnTo>
                  <a:pt x="10" y="12"/>
                </a:lnTo>
                <a:lnTo>
                  <a:pt x="0" y="20"/>
                </a:lnTo>
                <a:lnTo>
                  <a:pt x="0" y="4"/>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56" name="Freeform 152" descr="CONG0001"/>
          <p:cNvSpPr>
            <a:spLocks/>
          </p:cNvSpPr>
          <p:nvPr/>
        </p:nvSpPr>
        <p:spPr bwMode="auto">
          <a:xfrm>
            <a:off x="4232895" y="3953534"/>
            <a:ext cx="352425" cy="385763"/>
          </a:xfrm>
          <a:custGeom>
            <a:avLst/>
            <a:gdLst>
              <a:gd name="T0" fmla="*/ 0 w 117"/>
              <a:gd name="T1" fmla="*/ 116 h 132"/>
              <a:gd name="T2" fmla="*/ 15 w 117"/>
              <a:gd name="T3" fmla="*/ 116 h 132"/>
              <a:gd name="T4" fmla="*/ 15 w 117"/>
              <a:gd name="T5" fmla="*/ 106 h 132"/>
              <a:gd name="T6" fmla="*/ 7 w 117"/>
              <a:gd name="T7" fmla="*/ 106 h 132"/>
              <a:gd name="T8" fmla="*/ 7 w 117"/>
              <a:gd name="T9" fmla="*/ 94 h 132"/>
              <a:gd name="T10" fmla="*/ 15 w 117"/>
              <a:gd name="T11" fmla="*/ 94 h 132"/>
              <a:gd name="T12" fmla="*/ 25 w 117"/>
              <a:gd name="T13" fmla="*/ 86 h 132"/>
              <a:gd name="T14" fmla="*/ 31 w 117"/>
              <a:gd name="T15" fmla="*/ 94 h 132"/>
              <a:gd name="T16" fmla="*/ 49 w 117"/>
              <a:gd name="T17" fmla="*/ 96 h 132"/>
              <a:gd name="T18" fmla="*/ 53 w 117"/>
              <a:gd name="T19" fmla="*/ 88 h 132"/>
              <a:gd name="T20" fmla="*/ 53 w 117"/>
              <a:gd name="T21" fmla="*/ 68 h 132"/>
              <a:gd name="T22" fmla="*/ 45 w 117"/>
              <a:gd name="T23" fmla="*/ 62 h 132"/>
              <a:gd name="T24" fmla="*/ 45 w 117"/>
              <a:gd name="T25" fmla="*/ 50 h 132"/>
              <a:gd name="T26" fmla="*/ 53 w 117"/>
              <a:gd name="T27" fmla="*/ 44 h 132"/>
              <a:gd name="T28" fmla="*/ 49 w 117"/>
              <a:gd name="T29" fmla="*/ 34 h 132"/>
              <a:gd name="T30" fmla="*/ 35 w 117"/>
              <a:gd name="T31" fmla="*/ 36 h 132"/>
              <a:gd name="T32" fmla="*/ 31 w 117"/>
              <a:gd name="T33" fmla="*/ 20 h 132"/>
              <a:gd name="T34" fmla="*/ 59 w 117"/>
              <a:gd name="T35" fmla="*/ 20 h 132"/>
              <a:gd name="T36" fmla="*/ 59 w 117"/>
              <a:gd name="T37" fmla="*/ 28 h 132"/>
              <a:gd name="T38" fmla="*/ 77 w 117"/>
              <a:gd name="T39" fmla="*/ 26 h 132"/>
              <a:gd name="T40" fmla="*/ 79 w 117"/>
              <a:gd name="T41" fmla="*/ 12 h 132"/>
              <a:gd name="T42" fmla="*/ 87 w 117"/>
              <a:gd name="T43" fmla="*/ 0 h 132"/>
              <a:gd name="T44" fmla="*/ 117 w 117"/>
              <a:gd name="T45" fmla="*/ 2 h 132"/>
              <a:gd name="T46" fmla="*/ 109 w 117"/>
              <a:gd name="T47" fmla="*/ 46 h 132"/>
              <a:gd name="T48" fmla="*/ 85 w 117"/>
              <a:gd name="T49" fmla="*/ 84 h 132"/>
              <a:gd name="T50" fmla="*/ 81 w 117"/>
              <a:gd name="T51" fmla="*/ 116 h 132"/>
              <a:gd name="T52" fmla="*/ 55 w 117"/>
              <a:gd name="T53" fmla="*/ 128 h 132"/>
              <a:gd name="T54" fmla="*/ 27 w 117"/>
              <a:gd name="T55" fmla="*/ 132 h 132"/>
              <a:gd name="T56" fmla="*/ 25 w 117"/>
              <a:gd name="T57" fmla="*/ 128 h 132"/>
              <a:gd name="T58" fmla="*/ 15 w 117"/>
              <a:gd name="T59" fmla="*/ 132 h 132"/>
              <a:gd name="T60" fmla="*/ 0 w 117"/>
              <a:gd name="T61" fmla="*/ 11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57" name="Freeform 153" descr="KENY0001"/>
          <p:cNvSpPr>
            <a:spLocks/>
          </p:cNvSpPr>
          <p:nvPr/>
        </p:nvSpPr>
        <p:spPr bwMode="auto">
          <a:xfrm>
            <a:off x="5321920" y="3907497"/>
            <a:ext cx="379413" cy="431800"/>
          </a:xfrm>
          <a:custGeom>
            <a:avLst/>
            <a:gdLst>
              <a:gd name="T0" fmla="*/ 8 w 126"/>
              <a:gd name="T1" fmla="*/ 0 h 148"/>
              <a:gd name="T2" fmla="*/ 28 w 126"/>
              <a:gd name="T3" fmla="*/ 0 h 148"/>
              <a:gd name="T4" fmla="*/ 64 w 126"/>
              <a:gd name="T5" fmla="*/ 16 h 148"/>
              <a:gd name="T6" fmla="*/ 88 w 126"/>
              <a:gd name="T7" fmla="*/ 18 h 148"/>
              <a:gd name="T8" fmla="*/ 108 w 126"/>
              <a:gd name="T9" fmla="*/ 6 h 148"/>
              <a:gd name="T10" fmla="*/ 114 w 126"/>
              <a:gd name="T11" fmla="*/ 14 h 148"/>
              <a:gd name="T12" fmla="*/ 126 w 126"/>
              <a:gd name="T13" fmla="*/ 10 h 148"/>
              <a:gd name="T14" fmla="*/ 126 w 126"/>
              <a:gd name="T15" fmla="*/ 20 h 148"/>
              <a:gd name="T16" fmla="*/ 110 w 126"/>
              <a:gd name="T17" fmla="*/ 30 h 148"/>
              <a:gd name="T18" fmla="*/ 112 w 126"/>
              <a:gd name="T19" fmla="*/ 86 h 148"/>
              <a:gd name="T20" fmla="*/ 122 w 126"/>
              <a:gd name="T21" fmla="*/ 98 h 148"/>
              <a:gd name="T22" fmla="*/ 112 w 126"/>
              <a:gd name="T23" fmla="*/ 106 h 148"/>
              <a:gd name="T24" fmla="*/ 100 w 126"/>
              <a:gd name="T25" fmla="*/ 118 h 148"/>
              <a:gd name="T26" fmla="*/ 92 w 126"/>
              <a:gd name="T27" fmla="*/ 136 h 148"/>
              <a:gd name="T28" fmla="*/ 86 w 126"/>
              <a:gd name="T29" fmla="*/ 148 h 148"/>
              <a:gd name="T30" fmla="*/ 62 w 126"/>
              <a:gd name="T31" fmla="*/ 130 h 148"/>
              <a:gd name="T32" fmla="*/ 58 w 126"/>
              <a:gd name="T33" fmla="*/ 120 h 148"/>
              <a:gd name="T34" fmla="*/ 6 w 126"/>
              <a:gd name="T35" fmla="*/ 92 h 148"/>
              <a:gd name="T36" fmla="*/ 2 w 126"/>
              <a:gd name="T37" fmla="*/ 92 h 148"/>
              <a:gd name="T38" fmla="*/ 6 w 126"/>
              <a:gd name="T39" fmla="*/ 78 h 148"/>
              <a:gd name="T40" fmla="*/ 4 w 126"/>
              <a:gd name="T41" fmla="*/ 66 h 148"/>
              <a:gd name="T42" fmla="*/ 18 w 126"/>
              <a:gd name="T43" fmla="*/ 50 h 148"/>
              <a:gd name="T44" fmla="*/ 12 w 126"/>
              <a:gd name="T45" fmla="*/ 28 h 148"/>
              <a:gd name="T46" fmla="*/ 0 w 126"/>
              <a:gd name="T47" fmla="*/ 8 h 148"/>
              <a:gd name="T48" fmla="*/ 8 w 126"/>
              <a:gd name="T4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chemeClr val="tx2"/>
          </a:solidFill>
          <a:ln w="8001">
            <a:solidFill>
              <a:srgbClr val="C0C0C0"/>
            </a:solidFill>
            <a:prstDash val="solid"/>
            <a:round/>
            <a:headEnd/>
            <a:tailEnd/>
          </a:ln>
          <a:effectLst/>
        </p:spPr>
        <p:txBody>
          <a:bodyPr/>
          <a:lstStyle/>
          <a:p>
            <a:endParaRPr lang="en-GB"/>
          </a:p>
        </p:txBody>
      </p:sp>
      <p:sp>
        <p:nvSpPr>
          <p:cNvPr id="58" name="Freeform 154" descr="GABN0001"/>
          <p:cNvSpPr>
            <a:spLocks/>
          </p:cNvSpPr>
          <p:nvPr/>
        </p:nvSpPr>
        <p:spPr bwMode="auto">
          <a:xfrm>
            <a:off x="4124945" y="4010684"/>
            <a:ext cx="269875" cy="282575"/>
          </a:xfrm>
          <a:custGeom>
            <a:avLst/>
            <a:gdLst>
              <a:gd name="T0" fmla="*/ 39 w 89"/>
              <a:gd name="T1" fmla="*/ 0 h 96"/>
              <a:gd name="T2" fmla="*/ 67 w 89"/>
              <a:gd name="T3" fmla="*/ 0 h 96"/>
              <a:gd name="T4" fmla="*/ 71 w 89"/>
              <a:gd name="T5" fmla="*/ 16 h 96"/>
              <a:gd name="T6" fmla="*/ 85 w 89"/>
              <a:gd name="T7" fmla="*/ 14 h 96"/>
              <a:gd name="T8" fmla="*/ 89 w 89"/>
              <a:gd name="T9" fmla="*/ 24 h 96"/>
              <a:gd name="T10" fmla="*/ 81 w 89"/>
              <a:gd name="T11" fmla="*/ 30 h 96"/>
              <a:gd name="T12" fmla="*/ 81 w 89"/>
              <a:gd name="T13" fmla="*/ 42 h 96"/>
              <a:gd name="T14" fmla="*/ 89 w 89"/>
              <a:gd name="T15" fmla="*/ 48 h 96"/>
              <a:gd name="T16" fmla="*/ 89 w 89"/>
              <a:gd name="T17" fmla="*/ 68 h 96"/>
              <a:gd name="T18" fmla="*/ 85 w 89"/>
              <a:gd name="T19" fmla="*/ 76 h 96"/>
              <a:gd name="T20" fmla="*/ 67 w 89"/>
              <a:gd name="T21" fmla="*/ 74 h 96"/>
              <a:gd name="T22" fmla="*/ 61 w 89"/>
              <a:gd name="T23" fmla="*/ 66 h 96"/>
              <a:gd name="T24" fmla="*/ 51 w 89"/>
              <a:gd name="T25" fmla="*/ 74 h 96"/>
              <a:gd name="T26" fmla="*/ 43 w 89"/>
              <a:gd name="T27" fmla="*/ 74 h 96"/>
              <a:gd name="T28" fmla="*/ 43 w 89"/>
              <a:gd name="T29" fmla="*/ 86 h 96"/>
              <a:gd name="T30" fmla="*/ 51 w 89"/>
              <a:gd name="T31" fmla="*/ 86 h 96"/>
              <a:gd name="T32" fmla="*/ 51 w 89"/>
              <a:gd name="T33" fmla="*/ 96 h 96"/>
              <a:gd name="T34" fmla="*/ 36 w 89"/>
              <a:gd name="T35" fmla="*/ 96 h 96"/>
              <a:gd name="T36" fmla="*/ 18 w 89"/>
              <a:gd name="T37" fmla="*/ 82 h 96"/>
              <a:gd name="T38" fmla="*/ 10 w 89"/>
              <a:gd name="T39" fmla="*/ 68 h 96"/>
              <a:gd name="T40" fmla="*/ 0 w 89"/>
              <a:gd name="T41" fmla="*/ 48 h 96"/>
              <a:gd name="T42" fmla="*/ 10 w 89"/>
              <a:gd name="T43" fmla="*/ 32 h 96"/>
              <a:gd name="T44" fmla="*/ 12 w 89"/>
              <a:gd name="T45" fmla="*/ 24 h 96"/>
              <a:gd name="T46" fmla="*/ 36 w 89"/>
              <a:gd name="T47" fmla="*/ 22 h 96"/>
              <a:gd name="T48" fmla="*/ 39 w 89"/>
              <a:gd name="T4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59" name="Freeform 155"/>
          <p:cNvSpPr>
            <a:spLocks/>
          </p:cNvSpPr>
          <p:nvPr/>
        </p:nvSpPr>
        <p:spPr bwMode="auto">
          <a:xfrm>
            <a:off x="2889870" y="3480459"/>
            <a:ext cx="149225" cy="33338"/>
          </a:xfrm>
          <a:custGeom>
            <a:avLst/>
            <a:gdLst>
              <a:gd name="T0" fmla="*/ 8 w 50"/>
              <a:gd name="T1" fmla="*/ 0 h 12"/>
              <a:gd name="T2" fmla="*/ 20 w 50"/>
              <a:gd name="T3" fmla="*/ 0 h 12"/>
              <a:gd name="T4" fmla="*/ 32 w 50"/>
              <a:gd name="T5" fmla="*/ 2 h 12"/>
              <a:gd name="T6" fmla="*/ 42 w 50"/>
              <a:gd name="T7" fmla="*/ 4 h 12"/>
              <a:gd name="T8" fmla="*/ 50 w 50"/>
              <a:gd name="T9" fmla="*/ 6 h 12"/>
              <a:gd name="T10" fmla="*/ 46 w 50"/>
              <a:gd name="T11" fmla="*/ 8 h 12"/>
              <a:gd name="T12" fmla="*/ 34 w 50"/>
              <a:gd name="T13" fmla="*/ 8 h 12"/>
              <a:gd name="T14" fmla="*/ 26 w 50"/>
              <a:gd name="T15" fmla="*/ 8 h 12"/>
              <a:gd name="T16" fmla="*/ 16 w 50"/>
              <a:gd name="T17" fmla="*/ 8 h 12"/>
              <a:gd name="T18" fmla="*/ 6 w 50"/>
              <a:gd name="T19" fmla="*/ 12 h 12"/>
              <a:gd name="T20" fmla="*/ 0 w 50"/>
              <a:gd name="T21" fmla="*/ 10 h 12"/>
              <a:gd name="T22" fmla="*/ 4 w 50"/>
              <a:gd name="T23" fmla="*/ 0 h 12"/>
              <a:gd name="T24" fmla="*/ 8 w 5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tx2">
              <a:lumMod val="20000"/>
              <a:lumOff val="80000"/>
            </a:schemeClr>
          </a:solidFill>
          <a:ln w="9525">
            <a:solidFill>
              <a:srgbClr val="C0C0C0"/>
            </a:solidFill>
            <a:round/>
            <a:headEnd/>
            <a:tailEnd/>
          </a:ln>
          <a:effectLst/>
        </p:spPr>
        <p:txBody>
          <a:bodyPr/>
          <a:lstStyle/>
          <a:p>
            <a:endParaRPr lang="en-GB"/>
          </a:p>
        </p:txBody>
      </p:sp>
      <p:sp>
        <p:nvSpPr>
          <p:cNvPr id="60" name="Freeform 156" descr="GAMB0001"/>
          <p:cNvSpPr>
            <a:spLocks/>
          </p:cNvSpPr>
          <p:nvPr/>
        </p:nvSpPr>
        <p:spPr bwMode="auto">
          <a:xfrm>
            <a:off x="2889870" y="3480459"/>
            <a:ext cx="149225" cy="33338"/>
          </a:xfrm>
          <a:custGeom>
            <a:avLst/>
            <a:gdLst>
              <a:gd name="T0" fmla="*/ 8 w 50"/>
              <a:gd name="T1" fmla="*/ 0 h 12"/>
              <a:gd name="T2" fmla="*/ 20 w 50"/>
              <a:gd name="T3" fmla="*/ 0 h 12"/>
              <a:gd name="T4" fmla="*/ 32 w 50"/>
              <a:gd name="T5" fmla="*/ 2 h 12"/>
              <a:gd name="T6" fmla="*/ 42 w 50"/>
              <a:gd name="T7" fmla="*/ 4 h 12"/>
              <a:gd name="T8" fmla="*/ 50 w 50"/>
              <a:gd name="T9" fmla="*/ 6 h 12"/>
              <a:gd name="T10" fmla="*/ 46 w 50"/>
              <a:gd name="T11" fmla="*/ 8 h 12"/>
              <a:gd name="T12" fmla="*/ 34 w 50"/>
              <a:gd name="T13" fmla="*/ 8 h 12"/>
              <a:gd name="T14" fmla="*/ 26 w 50"/>
              <a:gd name="T15" fmla="*/ 8 h 12"/>
              <a:gd name="T16" fmla="*/ 16 w 50"/>
              <a:gd name="T17" fmla="*/ 8 h 12"/>
              <a:gd name="T18" fmla="*/ 6 w 50"/>
              <a:gd name="T19" fmla="*/ 12 h 12"/>
              <a:gd name="T20" fmla="*/ 0 w 50"/>
              <a:gd name="T21" fmla="*/ 10 h 12"/>
              <a:gd name="T22" fmla="*/ 4 w 50"/>
              <a:gd name="T23" fmla="*/ 0 h 12"/>
              <a:gd name="T24" fmla="*/ 8 w 50"/>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tx2">
              <a:lumMod val="20000"/>
              <a:lumOff val="80000"/>
            </a:schemeClr>
          </a:solidFill>
          <a:ln w="8001">
            <a:solidFill>
              <a:srgbClr val="C0C0C0"/>
            </a:solidFill>
            <a:prstDash val="solid"/>
            <a:round/>
            <a:headEnd/>
            <a:tailEnd/>
          </a:ln>
          <a:effectLst/>
        </p:spPr>
        <p:txBody>
          <a:bodyPr/>
          <a:lstStyle/>
          <a:p>
            <a:endParaRPr lang="en-GB"/>
          </a:p>
        </p:txBody>
      </p:sp>
      <p:sp>
        <p:nvSpPr>
          <p:cNvPr id="61" name="Freeform 157" descr="SENE0001"/>
          <p:cNvSpPr>
            <a:spLocks/>
          </p:cNvSpPr>
          <p:nvPr/>
        </p:nvSpPr>
        <p:spPr bwMode="auto">
          <a:xfrm>
            <a:off x="2883382" y="3339172"/>
            <a:ext cx="277813" cy="203200"/>
          </a:xfrm>
          <a:custGeom>
            <a:avLst/>
            <a:gdLst>
              <a:gd name="T0" fmla="*/ 2 w 92"/>
              <a:gd name="T1" fmla="*/ 34 h 70"/>
              <a:gd name="T2" fmla="*/ 0 w 92"/>
              <a:gd name="T3" fmla="*/ 28 h 70"/>
              <a:gd name="T4" fmla="*/ 6 w 92"/>
              <a:gd name="T5" fmla="*/ 20 h 70"/>
              <a:gd name="T6" fmla="*/ 12 w 92"/>
              <a:gd name="T7" fmla="*/ 12 h 70"/>
              <a:gd name="T8" fmla="*/ 14 w 92"/>
              <a:gd name="T9" fmla="*/ 2 h 70"/>
              <a:gd name="T10" fmla="*/ 28 w 92"/>
              <a:gd name="T11" fmla="*/ 0 h 70"/>
              <a:gd name="T12" fmla="*/ 42 w 92"/>
              <a:gd name="T13" fmla="*/ 0 h 70"/>
              <a:gd name="T14" fmla="*/ 54 w 92"/>
              <a:gd name="T15" fmla="*/ 6 h 70"/>
              <a:gd name="T16" fmla="*/ 62 w 92"/>
              <a:gd name="T17" fmla="*/ 12 h 70"/>
              <a:gd name="T18" fmla="*/ 70 w 92"/>
              <a:gd name="T19" fmla="*/ 24 h 70"/>
              <a:gd name="T20" fmla="*/ 80 w 92"/>
              <a:gd name="T21" fmla="*/ 32 h 70"/>
              <a:gd name="T22" fmla="*/ 82 w 92"/>
              <a:gd name="T23" fmla="*/ 38 h 70"/>
              <a:gd name="T24" fmla="*/ 84 w 92"/>
              <a:gd name="T25" fmla="*/ 50 h 70"/>
              <a:gd name="T26" fmla="*/ 90 w 92"/>
              <a:gd name="T27" fmla="*/ 58 h 70"/>
              <a:gd name="T28" fmla="*/ 92 w 92"/>
              <a:gd name="T29" fmla="*/ 66 h 70"/>
              <a:gd name="T30" fmla="*/ 92 w 92"/>
              <a:gd name="T31" fmla="*/ 70 h 70"/>
              <a:gd name="T32" fmla="*/ 70 w 92"/>
              <a:gd name="T33" fmla="*/ 68 h 70"/>
              <a:gd name="T34" fmla="*/ 64 w 92"/>
              <a:gd name="T35" fmla="*/ 64 h 70"/>
              <a:gd name="T36" fmla="*/ 58 w 92"/>
              <a:gd name="T37" fmla="*/ 64 h 70"/>
              <a:gd name="T38" fmla="*/ 50 w 92"/>
              <a:gd name="T39" fmla="*/ 64 h 70"/>
              <a:gd name="T40" fmla="*/ 38 w 92"/>
              <a:gd name="T41" fmla="*/ 64 h 70"/>
              <a:gd name="T42" fmla="*/ 32 w 92"/>
              <a:gd name="T43" fmla="*/ 64 h 70"/>
              <a:gd name="T44" fmla="*/ 28 w 92"/>
              <a:gd name="T45" fmla="*/ 68 h 70"/>
              <a:gd name="T46" fmla="*/ 10 w 92"/>
              <a:gd name="T47" fmla="*/ 70 h 70"/>
              <a:gd name="T48" fmla="*/ 10 w 92"/>
              <a:gd name="T49" fmla="*/ 60 h 70"/>
              <a:gd name="T50" fmla="*/ 20 w 92"/>
              <a:gd name="T51" fmla="*/ 56 h 70"/>
              <a:gd name="T52" fmla="*/ 30 w 92"/>
              <a:gd name="T53" fmla="*/ 56 h 70"/>
              <a:gd name="T54" fmla="*/ 38 w 92"/>
              <a:gd name="T55" fmla="*/ 56 h 70"/>
              <a:gd name="T56" fmla="*/ 50 w 92"/>
              <a:gd name="T57" fmla="*/ 56 h 70"/>
              <a:gd name="T58" fmla="*/ 54 w 92"/>
              <a:gd name="T59" fmla="*/ 54 h 70"/>
              <a:gd name="T60" fmla="*/ 40 w 92"/>
              <a:gd name="T61" fmla="*/ 50 h 70"/>
              <a:gd name="T62" fmla="*/ 36 w 92"/>
              <a:gd name="T63" fmla="*/ 50 h 70"/>
              <a:gd name="T64" fmla="*/ 22 w 92"/>
              <a:gd name="T65" fmla="*/ 48 h 70"/>
              <a:gd name="T66" fmla="*/ 12 w 92"/>
              <a:gd name="T67" fmla="*/ 48 h 70"/>
              <a:gd name="T68" fmla="*/ 8 w 92"/>
              <a:gd name="T69" fmla="*/ 48 h 70"/>
              <a:gd name="T70" fmla="*/ 4 w 92"/>
              <a:gd name="T71" fmla="*/ 40 h 70"/>
              <a:gd name="T72" fmla="*/ 2 w 92"/>
              <a:gd name="T73"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chemeClr val="tx2"/>
          </a:solidFill>
          <a:ln w="8001">
            <a:solidFill>
              <a:srgbClr val="C0C0C0"/>
            </a:solidFill>
            <a:prstDash val="solid"/>
            <a:round/>
            <a:headEnd/>
            <a:tailEnd/>
          </a:ln>
          <a:effectLst/>
        </p:spPr>
        <p:txBody>
          <a:bodyPr/>
          <a:lstStyle/>
          <a:p>
            <a:endParaRPr lang="en-GB"/>
          </a:p>
        </p:txBody>
      </p:sp>
      <p:sp>
        <p:nvSpPr>
          <p:cNvPr id="62" name="Freeform 158" descr="LEST0001"/>
          <p:cNvSpPr>
            <a:spLocks/>
          </p:cNvSpPr>
          <p:nvPr/>
        </p:nvSpPr>
        <p:spPr bwMode="auto">
          <a:xfrm>
            <a:off x="4980608" y="5509284"/>
            <a:ext cx="106363" cy="76200"/>
          </a:xfrm>
          <a:custGeom>
            <a:avLst/>
            <a:gdLst>
              <a:gd name="T0" fmla="*/ 67 w 67"/>
              <a:gd name="T1" fmla="*/ 39 h 77"/>
              <a:gd name="T2" fmla="*/ 52 w 67"/>
              <a:gd name="T3" fmla="*/ 12 h 77"/>
              <a:gd name="T4" fmla="*/ 34 w 67"/>
              <a:gd name="T5" fmla="*/ 0 h 77"/>
              <a:gd name="T6" fmla="*/ 4 w 67"/>
              <a:gd name="T7" fmla="*/ 36 h 77"/>
              <a:gd name="T8" fmla="*/ 46 w 67"/>
              <a:gd name="T9" fmla="*/ 69 h 77"/>
              <a:gd name="T10" fmla="*/ 67 w 67"/>
              <a:gd name="T11" fmla="*/ 39 h 77"/>
            </a:gdLst>
            <a:ahLst/>
            <a:cxnLst>
              <a:cxn ang="0">
                <a:pos x="T0" y="T1"/>
              </a:cxn>
              <a:cxn ang="0">
                <a:pos x="T2" y="T3"/>
              </a:cxn>
              <a:cxn ang="0">
                <a:pos x="T4" y="T5"/>
              </a:cxn>
              <a:cxn ang="0">
                <a:pos x="T6" y="T7"/>
              </a:cxn>
              <a:cxn ang="0">
                <a:pos x="T8" y="T9"/>
              </a:cxn>
              <a:cxn ang="0">
                <a:pos x="T10" y="T11"/>
              </a:cxn>
            </a:cxnLst>
            <a:rect l="0" t="0" r="r" b="b"/>
            <a:pathLst>
              <a:path w="67" h="77">
                <a:moveTo>
                  <a:pt x="67" y="39"/>
                </a:moveTo>
                <a:cubicBezTo>
                  <a:pt x="62" y="23"/>
                  <a:pt x="64" y="21"/>
                  <a:pt x="52" y="12"/>
                </a:cubicBezTo>
                <a:cubicBezTo>
                  <a:pt x="46" y="8"/>
                  <a:pt x="34" y="0"/>
                  <a:pt x="34" y="0"/>
                </a:cubicBezTo>
                <a:cubicBezTo>
                  <a:pt x="12" y="4"/>
                  <a:pt x="9" y="16"/>
                  <a:pt x="4" y="36"/>
                </a:cubicBezTo>
                <a:cubicBezTo>
                  <a:pt x="9" y="77"/>
                  <a:pt x="0" y="73"/>
                  <a:pt x="46" y="69"/>
                </a:cubicBezTo>
                <a:cubicBezTo>
                  <a:pt x="53" y="58"/>
                  <a:pt x="67" y="53"/>
                  <a:pt x="67" y="39"/>
                </a:cubicBezTo>
                <a:close/>
              </a:path>
            </a:pathLst>
          </a:custGeom>
          <a:solidFill>
            <a:schemeClr val="tx2">
              <a:lumMod val="20000"/>
              <a:lumOff val="80000"/>
            </a:schemeClr>
          </a:solidFill>
          <a:ln w="9525" cap="flat" cmpd="sng">
            <a:solidFill>
              <a:srgbClr val="C0C0C0"/>
            </a:solidFill>
            <a:prstDash val="solid"/>
            <a:round/>
            <a:headEnd/>
            <a:tailEnd/>
          </a:ln>
          <a:effectLst/>
        </p:spPr>
        <p:txBody>
          <a:bodyPr wrap="none" anchor="ctr"/>
          <a:lstStyle/>
          <a:p>
            <a:endParaRPr lang="en-GB"/>
          </a:p>
        </p:txBody>
      </p:sp>
      <p:sp>
        <p:nvSpPr>
          <p:cNvPr id="63" name="Freeform 159" descr="SZLD0001"/>
          <p:cNvSpPr>
            <a:spLocks/>
          </p:cNvSpPr>
          <p:nvPr/>
        </p:nvSpPr>
        <p:spPr bwMode="auto">
          <a:xfrm>
            <a:off x="5129833" y="5361647"/>
            <a:ext cx="95250" cy="85725"/>
          </a:xfrm>
          <a:custGeom>
            <a:avLst/>
            <a:gdLst>
              <a:gd name="T0" fmla="*/ 60 w 60"/>
              <a:gd name="T1" fmla="*/ 15 h 54"/>
              <a:gd name="T2" fmla="*/ 21 w 60"/>
              <a:gd name="T3" fmla="*/ 6 h 54"/>
              <a:gd name="T4" fmla="*/ 42 w 60"/>
              <a:gd name="T5" fmla="*/ 54 h 54"/>
              <a:gd name="T6" fmla="*/ 60 w 60"/>
              <a:gd name="T7" fmla="*/ 15 h 54"/>
            </a:gdLst>
            <a:ahLst/>
            <a:cxnLst>
              <a:cxn ang="0">
                <a:pos x="T0" y="T1"/>
              </a:cxn>
              <a:cxn ang="0">
                <a:pos x="T2" y="T3"/>
              </a:cxn>
              <a:cxn ang="0">
                <a:pos x="T4" y="T5"/>
              </a:cxn>
              <a:cxn ang="0">
                <a:pos x="T6" y="T7"/>
              </a:cxn>
            </a:cxnLst>
            <a:rect l="0" t="0" r="r" b="b"/>
            <a:pathLst>
              <a:path w="60" h="54">
                <a:moveTo>
                  <a:pt x="60" y="15"/>
                </a:moveTo>
                <a:cubicBezTo>
                  <a:pt x="45" y="0"/>
                  <a:pt x="43" y="3"/>
                  <a:pt x="21" y="6"/>
                </a:cubicBezTo>
                <a:cubicBezTo>
                  <a:pt x="0" y="20"/>
                  <a:pt x="23" y="48"/>
                  <a:pt x="42" y="54"/>
                </a:cubicBezTo>
                <a:cubicBezTo>
                  <a:pt x="59" y="46"/>
                  <a:pt x="60" y="34"/>
                  <a:pt x="60" y="15"/>
                </a:cubicBezTo>
                <a:close/>
              </a:path>
            </a:pathLst>
          </a:custGeom>
          <a:solidFill>
            <a:schemeClr val="tx2">
              <a:lumMod val="20000"/>
              <a:lumOff val="80000"/>
            </a:schemeClr>
          </a:solidFill>
          <a:ln w="9525" cap="flat" cmpd="sng">
            <a:solidFill>
              <a:srgbClr val="C0C0C0"/>
            </a:solidFill>
            <a:prstDash val="solid"/>
            <a:round/>
            <a:headEnd/>
            <a:tailEnd/>
          </a:ln>
          <a:effectLst/>
        </p:spPr>
        <p:txBody>
          <a:bodyPr wrap="none" anchor="ctr"/>
          <a:lstStyle/>
          <a:p>
            <a:endParaRPr lang="en-GB"/>
          </a:p>
        </p:txBody>
      </p:sp>
      <p:sp>
        <p:nvSpPr>
          <p:cNvPr id="67" name="Text Box 3"/>
          <p:cNvSpPr txBox="1">
            <a:spLocks noChangeArrowheads="1"/>
          </p:cNvSpPr>
          <p:nvPr/>
        </p:nvSpPr>
        <p:spPr bwMode="auto">
          <a:xfrm>
            <a:off x="6431582" y="1313138"/>
            <a:ext cx="2607073" cy="5016758"/>
          </a:xfrm>
          <a:prstGeom prst="rect">
            <a:avLst/>
          </a:prstGeom>
          <a:noFill/>
          <a:ln w="11176" algn="ctr">
            <a:noFill/>
            <a:miter lim="800000"/>
            <a:headEnd/>
            <a:tailEnd/>
          </a:ln>
        </p:spPr>
        <p:txBody>
          <a:bodyPr wrap="square" numCol="1">
            <a:spAutoFit/>
          </a:bodyPr>
          <a:lstStyle/>
          <a:p>
            <a:pPr eaLnBrk="0" hangingPunct="0"/>
            <a:r>
              <a:rPr lang="en-GB" sz="1600" b="1" u="sng" dirty="0" smtClean="0">
                <a:solidFill>
                  <a:schemeClr val="tx2"/>
                </a:solidFill>
              </a:rPr>
              <a:t>Top Performers in 2016</a:t>
            </a:r>
            <a:endParaRPr lang="en-GB" sz="1600" u="sng" dirty="0">
              <a:solidFill>
                <a:schemeClr val="tx2"/>
              </a:solidFill>
            </a:endParaRPr>
          </a:p>
          <a:p>
            <a:pPr eaLnBrk="0" hangingPunct="0"/>
            <a:endParaRPr lang="en-GB" sz="1600" dirty="0">
              <a:solidFill>
                <a:schemeClr val="tx2"/>
              </a:solidFill>
            </a:endParaRPr>
          </a:p>
          <a:p>
            <a:pPr eaLnBrk="0" hangingPunct="0"/>
            <a:r>
              <a:rPr lang="en-GB" sz="1600" dirty="0" smtClean="0">
                <a:solidFill>
                  <a:schemeClr val="tx2"/>
                </a:solidFill>
              </a:rPr>
              <a:t>Mozambique	8.2%</a:t>
            </a:r>
          </a:p>
          <a:p>
            <a:pPr eaLnBrk="0" hangingPunct="0"/>
            <a:endParaRPr lang="en-GB" sz="1600" dirty="0" smtClean="0">
              <a:solidFill>
                <a:schemeClr val="tx2"/>
              </a:solidFill>
            </a:endParaRPr>
          </a:p>
          <a:p>
            <a:pPr eaLnBrk="0" hangingPunct="0"/>
            <a:r>
              <a:rPr lang="en-GB" sz="1600" dirty="0" smtClean="0">
                <a:solidFill>
                  <a:schemeClr val="tx2"/>
                </a:solidFill>
              </a:rPr>
              <a:t>Ethiopia</a:t>
            </a:r>
            <a:r>
              <a:rPr lang="en-GB" sz="1600" dirty="0">
                <a:solidFill>
                  <a:schemeClr val="tx2"/>
                </a:solidFill>
              </a:rPr>
              <a:t>		</a:t>
            </a:r>
            <a:r>
              <a:rPr lang="en-GB" sz="1600" dirty="0" smtClean="0">
                <a:solidFill>
                  <a:schemeClr val="tx2"/>
                </a:solidFill>
              </a:rPr>
              <a:t>8.1%</a:t>
            </a:r>
            <a:endParaRPr lang="en-GB" sz="1600" dirty="0">
              <a:solidFill>
                <a:schemeClr val="tx2"/>
              </a:solidFill>
            </a:endParaRPr>
          </a:p>
          <a:p>
            <a:pPr eaLnBrk="0" hangingPunct="0"/>
            <a:endParaRPr lang="en-GB" sz="1600" dirty="0" smtClean="0">
              <a:solidFill>
                <a:schemeClr val="tx2"/>
              </a:solidFill>
            </a:endParaRPr>
          </a:p>
          <a:p>
            <a:pPr eaLnBrk="0" hangingPunct="0"/>
            <a:r>
              <a:rPr lang="en-GB" sz="1600" dirty="0">
                <a:solidFill>
                  <a:schemeClr val="tx2"/>
                </a:solidFill>
              </a:rPr>
              <a:t>Côte d’Ivoire </a:t>
            </a:r>
            <a:r>
              <a:rPr lang="en-GB" sz="1600" dirty="0" smtClean="0">
                <a:solidFill>
                  <a:schemeClr val="tx2"/>
                </a:solidFill>
              </a:rPr>
              <a:t>	7.6%</a:t>
            </a:r>
          </a:p>
          <a:p>
            <a:pPr eaLnBrk="0" hangingPunct="0"/>
            <a:endParaRPr lang="en-GB" sz="1600" dirty="0" smtClean="0">
              <a:solidFill>
                <a:schemeClr val="tx2"/>
              </a:solidFill>
            </a:endParaRPr>
          </a:p>
          <a:p>
            <a:pPr eaLnBrk="0" hangingPunct="0"/>
            <a:r>
              <a:rPr lang="en-GB" sz="1600" dirty="0" smtClean="0">
                <a:solidFill>
                  <a:schemeClr val="tx2"/>
                </a:solidFill>
              </a:rPr>
              <a:t>DRC			7.3%</a:t>
            </a:r>
          </a:p>
          <a:p>
            <a:pPr eaLnBrk="0" hangingPunct="0"/>
            <a:endParaRPr lang="en-GB" sz="1600" dirty="0">
              <a:solidFill>
                <a:schemeClr val="tx2"/>
              </a:solidFill>
            </a:endParaRPr>
          </a:p>
          <a:p>
            <a:pPr eaLnBrk="0" hangingPunct="0"/>
            <a:r>
              <a:rPr lang="en-GB" sz="1600" dirty="0" smtClean="0">
                <a:solidFill>
                  <a:schemeClr val="tx2"/>
                </a:solidFill>
              </a:rPr>
              <a:t>Kenya		6.8%</a:t>
            </a:r>
          </a:p>
          <a:p>
            <a:pPr eaLnBrk="0" hangingPunct="0"/>
            <a:endParaRPr lang="en-GB" sz="1600" dirty="0" smtClean="0">
              <a:solidFill>
                <a:schemeClr val="tx2"/>
              </a:solidFill>
            </a:endParaRPr>
          </a:p>
          <a:p>
            <a:pPr eaLnBrk="0" hangingPunct="0"/>
            <a:r>
              <a:rPr lang="en-GB" sz="1600" dirty="0" smtClean="0">
                <a:solidFill>
                  <a:schemeClr val="tx2"/>
                </a:solidFill>
              </a:rPr>
              <a:t>Senegal		5.9%</a:t>
            </a:r>
          </a:p>
          <a:p>
            <a:pPr eaLnBrk="0" hangingPunct="0"/>
            <a:endParaRPr lang="en-GB" sz="1600" dirty="0" smtClean="0">
              <a:solidFill>
                <a:schemeClr val="tx2"/>
              </a:solidFill>
            </a:endParaRPr>
          </a:p>
          <a:p>
            <a:pPr eaLnBrk="0" hangingPunct="0"/>
            <a:r>
              <a:rPr lang="en-GB" sz="1600" dirty="0">
                <a:solidFill>
                  <a:schemeClr val="tx2"/>
                </a:solidFill>
              </a:rPr>
              <a:t>Ghana		5.7</a:t>
            </a:r>
            <a:r>
              <a:rPr lang="en-GB" sz="1600" dirty="0" smtClean="0">
                <a:solidFill>
                  <a:schemeClr val="tx2"/>
                </a:solidFill>
              </a:rPr>
              <a:t>%</a:t>
            </a:r>
          </a:p>
          <a:p>
            <a:pPr eaLnBrk="0" hangingPunct="0"/>
            <a:endParaRPr lang="en-GB" sz="1600" dirty="0">
              <a:solidFill>
                <a:schemeClr val="tx2"/>
              </a:solidFill>
            </a:endParaRPr>
          </a:p>
          <a:p>
            <a:pPr eaLnBrk="0" hangingPunct="0"/>
            <a:r>
              <a:rPr lang="en-GB" sz="1600" dirty="0">
                <a:solidFill>
                  <a:schemeClr val="tx2"/>
                </a:solidFill>
              </a:rPr>
              <a:t>Nigeria		4.3</a:t>
            </a:r>
            <a:r>
              <a:rPr lang="en-GB" sz="1600" dirty="0" smtClean="0">
                <a:solidFill>
                  <a:schemeClr val="tx2"/>
                </a:solidFill>
              </a:rPr>
              <a:t>%</a:t>
            </a:r>
          </a:p>
          <a:p>
            <a:pPr eaLnBrk="0" hangingPunct="0"/>
            <a:endParaRPr lang="en-GB" sz="1600" dirty="0">
              <a:solidFill>
                <a:schemeClr val="tx2"/>
              </a:solidFill>
            </a:endParaRPr>
          </a:p>
          <a:p>
            <a:pPr eaLnBrk="0" hangingPunct="0"/>
            <a:r>
              <a:rPr lang="en-GB" sz="1600" dirty="0" smtClean="0">
                <a:solidFill>
                  <a:schemeClr val="tx2"/>
                </a:solidFill>
              </a:rPr>
              <a:t>Angola		3.5%</a:t>
            </a:r>
          </a:p>
          <a:p>
            <a:pPr eaLnBrk="0" hangingPunct="0"/>
            <a:endParaRPr lang="en-GB" sz="1600" dirty="0">
              <a:solidFill>
                <a:schemeClr val="tx2"/>
              </a:solidFill>
            </a:endParaRPr>
          </a:p>
        </p:txBody>
      </p:sp>
      <p:sp>
        <p:nvSpPr>
          <p:cNvPr id="69" name="TextBox 68"/>
          <p:cNvSpPr txBox="1">
            <a:spLocks noChangeArrowheads="1"/>
          </p:cNvSpPr>
          <p:nvPr/>
        </p:nvSpPr>
        <p:spPr bwMode="auto">
          <a:xfrm>
            <a:off x="414957" y="6046788"/>
            <a:ext cx="3994150" cy="221176"/>
          </a:xfrm>
          <a:prstGeom prst="rect">
            <a:avLst/>
          </a:prstGeom>
          <a:noFill/>
          <a:ln w="9525">
            <a:noFill/>
            <a:miter lim="800000"/>
            <a:headEnd/>
            <a:tailEnd/>
          </a:ln>
        </p:spPr>
        <p:txBody>
          <a:bodyPr wrap="square" lIns="91428" tIns="45715" rIns="91428" bIns="45715">
            <a:spAutoFit/>
          </a:bodyPr>
          <a:lstStyle/>
          <a:p>
            <a:r>
              <a:rPr lang="en-US" sz="800" dirty="0">
                <a:solidFill>
                  <a:srgbClr val="005B82"/>
                </a:solidFill>
                <a:latin typeface="Arial" panose="020B0604020202020204" pitchFamily="34" charset="0"/>
                <a:cs typeface="Arial" panose="020B0604020202020204" pitchFamily="34" charset="0"/>
              </a:rPr>
              <a:t>Source</a:t>
            </a:r>
            <a:r>
              <a:rPr lang="en-US" sz="800" dirty="0" smtClean="0">
                <a:solidFill>
                  <a:srgbClr val="005B82"/>
                </a:solidFill>
                <a:latin typeface="Arial" panose="020B0604020202020204" pitchFamily="34" charset="0"/>
                <a:cs typeface="Arial" panose="020B0604020202020204" pitchFamily="34" charset="0"/>
              </a:rPr>
              <a:t>: </a:t>
            </a:r>
            <a:r>
              <a:rPr lang="en-US" sz="800" dirty="0" smtClean="0">
                <a:solidFill>
                  <a:srgbClr val="005B82"/>
                </a:solidFill>
                <a:cs typeface="Arial" panose="020B0604020202020204" pitchFamily="34" charset="0"/>
              </a:rPr>
              <a:t>IMF</a:t>
            </a:r>
            <a:endParaRPr lang="en-US" sz="800" dirty="0">
              <a:solidFill>
                <a:srgbClr val="005B8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54B419C-A6F3-4BC5-BD28-7488895D382A}" type="slidenum">
              <a:rPr lang="en-US" sz="1000" smtClean="0">
                <a:solidFill>
                  <a:schemeClr val="bg1">
                    <a:lumMod val="65000"/>
                  </a:schemeClr>
                </a:solidFill>
                <a:latin typeface="Arial" panose="020B0604020202020204" pitchFamily="34" charset="0"/>
                <a:cs typeface="Arial" panose="020B0604020202020204" pitchFamily="34" charset="0"/>
              </a:rPr>
              <a:pPr/>
              <a:t>5</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
        <p:nvSpPr>
          <p:cNvPr id="64" name="TextBox 8"/>
          <p:cNvSpPr txBox="1">
            <a:spLocks noChangeArrowheads="1"/>
          </p:cNvSpPr>
          <p:nvPr/>
        </p:nvSpPr>
        <p:spPr bwMode="auto">
          <a:xfrm>
            <a:off x="347662" y="552450"/>
            <a:ext cx="8796337" cy="333681"/>
          </a:xfrm>
          <a:prstGeom prst="rect">
            <a:avLst/>
          </a:prstGeom>
          <a:noFill/>
          <a:ln w="9525">
            <a:noFill/>
            <a:miter lim="800000"/>
            <a:headEnd/>
            <a:tailEnd/>
          </a:ln>
        </p:spPr>
        <p:txBody>
          <a:bodyPr wrap="square" lIns="0" tIns="0">
            <a:spAutoFit/>
          </a:bodyPr>
          <a:lstStyle/>
          <a:p>
            <a:pPr>
              <a:lnSpc>
                <a:spcPts val="2225"/>
              </a:lnSpc>
            </a:pPr>
            <a:r>
              <a:rPr lang="en-US" sz="2600" dirty="0" smtClean="0">
                <a:solidFill>
                  <a:srgbClr val="005B82"/>
                </a:solidFill>
              </a:rPr>
              <a:t>The largest economies are driving high growth rates</a:t>
            </a:r>
            <a:endParaRPr lang="en-US" sz="2600" dirty="0">
              <a:solidFill>
                <a:srgbClr val="005B82"/>
              </a:solidFill>
            </a:endParaRPr>
          </a:p>
        </p:txBody>
      </p:sp>
      <p:sp>
        <p:nvSpPr>
          <p:cNvPr id="66"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Tree>
    <p:extLst>
      <p:ext uri="{BB962C8B-B14F-4D97-AF65-F5344CB8AC3E}">
        <p14:creationId xmlns:p14="http://schemas.microsoft.com/office/powerpoint/2010/main" val="2823223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347663" y="552450"/>
            <a:ext cx="9048873" cy="333681"/>
          </a:xfrm>
          <a:prstGeom prst="rect">
            <a:avLst/>
          </a:prstGeom>
          <a:noFill/>
          <a:ln w="9525">
            <a:noFill/>
            <a:miter lim="800000"/>
            <a:headEnd/>
            <a:tailEnd/>
          </a:ln>
        </p:spPr>
        <p:txBody>
          <a:bodyPr wrap="square" lIns="0" tIns="0">
            <a:spAutoFit/>
          </a:bodyPr>
          <a:lstStyle/>
          <a:p>
            <a:pPr>
              <a:lnSpc>
                <a:spcPts val="2225"/>
              </a:lnSpc>
            </a:pPr>
            <a:r>
              <a:rPr lang="en-US" sz="2600" dirty="0" smtClean="0">
                <a:solidFill>
                  <a:srgbClr val="005B82"/>
                </a:solidFill>
              </a:rPr>
              <a:t>Purchasing power is rising, forging a consumer class</a:t>
            </a:r>
            <a:endParaRPr lang="en-US" sz="2600" dirty="0">
              <a:solidFill>
                <a:srgbClr val="005B82"/>
              </a:solidFill>
            </a:endParaRPr>
          </a:p>
        </p:txBody>
      </p:sp>
      <p:cxnSp>
        <p:nvCxnSpPr>
          <p:cNvPr id="26" name="Straight Connector 25"/>
          <p:cNvCxnSpPr/>
          <p:nvPr/>
        </p:nvCxnSpPr>
        <p:spPr>
          <a:xfrm>
            <a:off x="355600" y="1439863"/>
            <a:ext cx="8312150" cy="0"/>
          </a:xfrm>
          <a:prstGeom prst="line">
            <a:avLst/>
          </a:prstGeom>
          <a:ln>
            <a:solidFill>
              <a:srgbClr val="005B82"/>
            </a:solidFill>
          </a:ln>
        </p:spPr>
        <p:style>
          <a:lnRef idx="2">
            <a:schemeClr val="accent1"/>
          </a:lnRef>
          <a:fillRef idx="0">
            <a:schemeClr val="accent1"/>
          </a:fillRef>
          <a:effectRef idx="1">
            <a:schemeClr val="accent1"/>
          </a:effectRef>
          <a:fontRef idx="minor">
            <a:schemeClr val="tx1"/>
          </a:fontRef>
        </p:style>
      </p:cxnSp>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8677" y="1843249"/>
            <a:ext cx="4050999"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7"/>
          <p:cNvSpPr txBox="1">
            <a:spLocks noChangeArrowheads="1"/>
          </p:cNvSpPr>
          <p:nvPr/>
        </p:nvSpPr>
        <p:spPr bwMode="auto">
          <a:xfrm>
            <a:off x="2272027" y="5016837"/>
            <a:ext cx="1997075" cy="215444"/>
          </a:xfrm>
          <a:prstGeom prst="rect">
            <a:avLst/>
          </a:prstGeom>
          <a:noFill/>
          <a:ln w="9525">
            <a:noFill/>
            <a:miter lim="800000"/>
            <a:headEnd/>
            <a:tailEnd/>
          </a:ln>
        </p:spPr>
        <p:txBody>
          <a:bodyPr wrap="square">
            <a:spAutoFit/>
          </a:bodyPr>
          <a:lstStyle/>
          <a:p>
            <a:pPr algn="r"/>
            <a:r>
              <a:rPr lang="en-US" sz="800" i="1" dirty="0" smtClean="0">
                <a:latin typeface="+mj-lt"/>
              </a:rPr>
              <a:t>Source: McKinsey </a:t>
            </a:r>
            <a:endParaRPr lang="en-US" sz="800" i="1" dirty="0">
              <a:latin typeface="+mj-lt"/>
            </a:endParaRPr>
          </a:p>
        </p:txBody>
      </p:sp>
      <p:sp>
        <p:nvSpPr>
          <p:cNvPr id="29" name="TextBox 28"/>
          <p:cNvSpPr txBox="1"/>
          <p:nvPr/>
        </p:nvSpPr>
        <p:spPr>
          <a:xfrm>
            <a:off x="5152378" y="1585300"/>
            <a:ext cx="3218510" cy="276999"/>
          </a:xfrm>
          <a:prstGeom prst="rect">
            <a:avLst/>
          </a:prstGeom>
          <a:noFill/>
        </p:spPr>
        <p:txBody>
          <a:bodyPr wrap="none" rtlCol="0">
            <a:spAutoFit/>
          </a:bodyPr>
          <a:lstStyle/>
          <a:p>
            <a:r>
              <a:rPr lang="en-GB" sz="1200" b="1" dirty="0" smtClean="0">
                <a:latin typeface="+mj-lt"/>
              </a:rPr>
              <a:t>2025 </a:t>
            </a:r>
            <a:r>
              <a:rPr lang="en-GB" sz="1200" i="1" dirty="0" smtClean="0">
                <a:latin typeface="+mj-lt"/>
              </a:rPr>
              <a:t>likelihood of reaching middle income status</a:t>
            </a:r>
            <a:endParaRPr lang="en-GB" sz="1200" i="1" dirty="0">
              <a:latin typeface="+mj-lt"/>
            </a:endParaRPr>
          </a:p>
        </p:txBody>
      </p:sp>
      <p:grpSp>
        <p:nvGrpSpPr>
          <p:cNvPr id="2" name="Group 29"/>
          <p:cNvGrpSpPr/>
          <p:nvPr/>
        </p:nvGrpSpPr>
        <p:grpSpPr>
          <a:xfrm>
            <a:off x="4880577" y="4610336"/>
            <a:ext cx="634654" cy="681748"/>
            <a:chOff x="4857750" y="5321949"/>
            <a:chExt cx="634654" cy="681748"/>
          </a:xfrm>
        </p:grpSpPr>
        <p:sp>
          <p:nvSpPr>
            <p:cNvPr id="31" name="Rectangle 30"/>
            <p:cNvSpPr/>
            <p:nvPr/>
          </p:nvSpPr>
          <p:spPr>
            <a:xfrm>
              <a:off x="4857750" y="5321949"/>
              <a:ext cx="634654" cy="17043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chemeClr val="tx1"/>
                  </a:solidFill>
                </a:rPr>
                <a:t>Already</a:t>
              </a:r>
              <a:endParaRPr lang="en-GB" sz="1000" dirty="0">
                <a:solidFill>
                  <a:schemeClr val="tx1"/>
                </a:solidFill>
              </a:endParaRPr>
            </a:p>
          </p:txBody>
        </p:sp>
        <p:sp>
          <p:nvSpPr>
            <p:cNvPr id="32" name="Rectangle 31"/>
            <p:cNvSpPr/>
            <p:nvPr/>
          </p:nvSpPr>
          <p:spPr>
            <a:xfrm>
              <a:off x="4857750" y="5492386"/>
              <a:ext cx="634654" cy="170437"/>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chemeClr val="tx1"/>
                  </a:solidFill>
                </a:rPr>
                <a:t>Likely</a:t>
              </a:r>
              <a:endParaRPr lang="en-GB" sz="1000" dirty="0">
                <a:solidFill>
                  <a:schemeClr val="tx1"/>
                </a:solidFill>
              </a:endParaRPr>
            </a:p>
          </p:txBody>
        </p:sp>
        <p:sp>
          <p:nvSpPr>
            <p:cNvPr id="33" name="Rectangle 32"/>
            <p:cNvSpPr/>
            <p:nvPr/>
          </p:nvSpPr>
          <p:spPr>
            <a:xfrm>
              <a:off x="4857750" y="5662823"/>
              <a:ext cx="634654" cy="170437"/>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chemeClr val="tx1"/>
                  </a:solidFill>
                </a:rPr>
                <a:t>Possible</a:t>
              </a:r>
              <a:endParaRPr lang="en-GB" sz="1000" dirty="0">
                <a:solidFill>
                  <a:schemeClr val="tx1"/>
                </a:solidFill>
              </a:endParaRPr>
            </a:p>
          </p:txBody>
        </p:sp>
        <p:sp>
          <p:nvSpPr>
            <p:cNvPr id="34" name="Rectangle 33"/>
            <p:cNvSpPr/>
            <p:nvPr/>
          </p:nvSpPr>
          <p:spPr>
            <a:xfrm>
              <a:off x="4857750" y="5833260"/>
              <a:ext cx="634654" cy="170437"/>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chemeClr val="tx1"/>
                  </a:solidFill>
                </a:rPr>
                <a:t>Unlikely</a:t>
              </a:r>
              <a:endParaRPr lang="en-GB" sz="1000" dirty="0">
                <a:solidFill>
                  <a:schemeClr val="tx1"/>
                </a:solidFill>
              </a:endParaRPr>
            </a:p>
          </p:txBody>
        </p:sp>
      </p:grpSp>
      <p:grpSp>
        <p:nvGrpSpPr>
          <p:cNvPr id="3" name="Group 34"/>
          <p:cNvGrpSpPr/>
          <p:nvPr/>
        </p:nvGrpSpPr>
        <p:grpSpPr>
          <a:xfrm>
            <a:off x="4880577" y="5340010"/>
            <a:ext cx="1512272" cy="513729"/>
            <a:chOff x="1838325" y="3420156"/>
            <a:chExt cx="1304925" cy="513729"/>
          </a:xfrm>
        </p:grpSpPr>
        <p:sp>
          <p:nvSpPr>
            <p:cNvPr id="36" name="Rectangle 35"/>
            <p:cNvSpPr/>
            <p:nvPr/>
          </p:nvSpPr>
          <p:spPr>
            <a:xfrm>
              <a:off x="1838325" y="3429001"/>
              <a:ext cx="1266826" cy="4621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37" name="Object 36"/>
            <p:cNvGraphicFramePr>
              <a:graphicFrameLocks noChangeAspect="1"/>
            </p:cNvGraphicFramePr>
            <p:nvPr>
              <p:extLst>
                <p:ext uri="{D42A27DB-BD31-4B8C-83A1-F6EECF244321}">
                  <p14:modId xmlns:p14="http://schemas.microsoft.com/office/powerpoint/2010/main" val="464120295"/>
                </p:ext>
              </p:extLst>
            </p:nvPr>
          </p:nvGraphicFramePr>
          <p:xfrm>
            <a:off x="1877365" y="3420156"/>
            <a:ext cx="401638" cy="504144"/>
          </p:xfrm>
          <a:graphic>
            <a:graphicData uri="http://schemas.openxmlformats.org/presentationml/2006/ole">
              <mc:AlternateContent xmlns:mc="http://schemas.openxmlformats.org/markup-compatibility/2006">
                <mc:Choice xmlns:v="urn:schemas-microsoft-com:vml" Requires="v">
                  <p:oleObj spid="_x0000_s44035" name="Visio" r:id="rId5" imgW="684517" imgH="859006" progId="Visio.Drawing.11">
                    <p:link updateAutomatic="1"/>
                  </p:oleObj>
                </mc:Choice>
                <mc:Fallback>
                  <p:oleObj name="Visio" r:id="rId5" imgW="684517" imgH="859006" progId="Visio.Drawing.11">
                    <p:link updateAutomatic="1"/>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7365" y="3420156"/>
                          <a:ext cx="401638" cy="504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2196755" y="3533775"/>
              <a:ext cx="946495" cy="400110"/>
            </a:xfrm>
            <a:prstGeom prst="rect">
              <a:avLst/>
            </a:prstGeom>
            <a:noFill/>
          </p:spPr>
          <p:txBody>
            <a:bodyPr wrap="square" rtlCol="0">
              <a:spAutoFit/>
            </a:bodyPr>
            <a:lstStyle/>
            <a:p>
              <a:r>
                <a:rPr lang="en-GB" sz="1000" dirty="0" smtClean="0">
                  <a:latin typeface="+mn-lt"/>
                </a:rPr>
                <a:t>GDP per capita</a:t>
              </a:r>
              <a:endParaRPr lang="en-GB" sz="1000" dirty="0">
                <a:latin typeface="+mn-lt"/>
              </a:endParaRPr>
            </a:p>
          </p:txBody>
        </p:sp>
      </p:grpSp>
      <p:sp>
        <p:nvSpPr>
          <p:cNvPr id="39" name="TextBox 7"/>
          <p:cNvSpPr txBox="1">
            <a:spLocks noChangeArrowheads="1"/>
          </p:cNvSpPr>
          <p:nvPr/>
        </p:nvSpPr>
        <p:spPr bwMode="auto">
          <a:xfrm>
            <a:off x="5476875" y="5796852"/>
            <a:ext cx="3190875" cy="215444"/>
          </a:xfrm>
          <a:prstGeom prst="rect">
            <a:avLst/>
          </a:prstGeom>
          <a:noFill/>
          <a:ln w="9525">
            <a:noFill/>
            <a:miter lim="800000"/>
            <a:headEnd/>
            <a:tailEnd/>
          </a:ln>
        </p:spPr>
        <p:txBody>
          <a:bodyPr wrap="square">
            <a:spAutoFit/>
          </a:bodyPr>
          <a:lstStyle/>
          <a:p>
            <a:pPr algn="r"/>
            <a:r>
              <a:rPr lang="en-US" sz="800" i="1" dirty="0" smtClean="0">
                <a:latin typeface="+mj-lt"/>
              </a:rPr>
              <a:t>Source: Devarajan &amp; Fager “Is Africa’s growth sustainable, 2012”.</a:t>
            </a:r>
            <a:endParaRPr lang="en-US" sz="800" i="1" dirty="0">
              <a:latin typeface="+mj-lt"/>
            </a:endParaRPr>
          </a:p>
        </p:txBody>
      </p:sp>
      <p:sp>
        <p:nvSpPr>
          <p:cNvPr id="40" name="TextBox 39"/>
          <p:cNvSpPr txBox="1"/>
          <p:nvPr/>
        </p:nvSpPr>
        <p:spPr>
          <a:xfrm>
            <a:off x="343119" y="2076224"/>
            <a:ext cx="4162999" cy="276999"/>
          </a:xfrm>
          <a:prstGeom prst="rect">
            <a:avLst/>
          </a:prstGeom>
          <a:noFill/>
        </p:spPr>
        <p:txBody>
          <a:bodyPr wrap="none" rtlCol="0">
            <a:spAutoFit/>
          </a:bodyPr>
          <a:lstStyle/>
          <a:p>
            <a:r>
              <a:rPr lang="en-GB" sz="1200" b="1" dirty="0" smtClean="0">
                <a:latin typeface="+mj-lt"/>
              </a:rPr>
              <a:t>Sub-Saharan Africa’s population by income bracket</a:t>
            </a:r>
            <a:r>
              <a:rPr lang="en-GB" sz="1200" i="1" dirty="0">
                <a:latin typeface="+mj-lt"/>
              </a:rPr>
              <a:t> </a:t>
            </a:r>
            <a:r>
              <a:rPr lang="en-GB" sz="1200" i="1" dirty="0" smtClean="0">
                <a:latin typeface="+mj-lt"/>
              </a:rPr>
              <a:t>percentage</a:t>
            </a:r>
            <a:endParaRPr lang="en-GB" sz="1200" i="1" dirty="0">
              <a:latin typeface="+mj-lt"/>
            </a:endParaRPr>
          </a:p>
        </p:txBody>
      </p:sp>
      <p:grpSp>
        <p:nvGrpSpPr>
          <p:cNvPr id="4" name="Group 40"/>
          <p:cNvGrpSpPr/>
          <p:nvPr/>
        </p:nvGrpSpPr>
        <p:grpSpPr>
          <a:xfrm>
            <a:off x="115887" y="2530732"/>
            <a:ext cx="4044892" cy="2479383"/>
            <a:chOff x="163512" y="2159257"/>
            <a:chExt cx="4044892" cy="2479383"/>
          </a:xfrm>
        </p:grpSpPr>
        <p:grpSp>
          <p:nvGrpSpPr>
            <p:cNvPr id="5" name="Group 46"/>
            <p:cNvGrpSpPr/>
            <p:nvPr/>
          </p:nvGrpSpPr>
          <p:grpSpPr>
            <a:xfrm>
              <a:off x="163512" y="2159257"/>
              <a:ext cx="4044892" cy="2346068"/>
              <a:chOff x="1587" y="2311657"/>
              <a:chExt cx="4411749" cy="2753853"/>
            </a:xfrm>
          </p:grpSpPr>
          <p:graphicFrame>
            <p:nvGraphicFramePr>
              <p:cNvPr id="45" name="Chart 44"/>
              <p:cNvGraphicFramePr>
                <a:graphicFrameLocks/>
              </p:cNvGraphicFramePr>
              <p:nvPr>
                <p:extLst>
                  <p:ext uri="{D42A27DB-BD31-4B8C-83A1-F6EECF244321}">
                    <p14:modId xmlns:p14="http://schemas.microsoft.com/office/powerpoint/2010/main" val="115557540"/>
                  </p:ext>
                </p:extLst>
              </p:nvPr>
            </p:nvGraphicFramePr>
            <p:xfrm>
              <a:off x="1587" y="2322310"/>
              <a:ext cx="270510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46" name="Rectangle 17"/>
              <p:cNvSpPr/>
              <p:nvPr/>
            </p:nvSpPr>
            <p:spPr>
              <a:xfrm>
                <a:off x="2352674" y="2311657"/>
                <a:ext cx="1215481" cy="289018"/>
              </a:xfrm>
              <a:prstGeom prst="rect">
                <a:avLst/>
              </a:prstGeom>
            </p:spPr>
            <p:txBody>
              <a:bodyPr wrap="none">
                <a:spAutoFit/>
              </a:bodyPr>
              <a:lstStyle/>
              <a:p>
                <a:r>
                  <a:rPr lang="en-GB" sz="1000" dirty="0">
                    <a:latin typeface="+mj-lt"/>
                  </a:rPr>
                  <a:t>Global (&gt;$25,000)</a:t>
                </a:r>
              </a:p>
            </p:txBody>
          </p:sp>
          <p:sp>
            <p:nvSpPr>
              <p:cNvPr id="47" name="Rectangle 46"/>
              <p:cNvSpPr/>
              <p:nvPr/>
            </p:nvSpPr>
            <p:spPr>
              <a:xfrm>
                <a:off x="2342892" y="2480464"/>
                <a:ext cx="2070444" cy="289018"/>
              </a:xfrm>
              <a:prstGeom prst="rect">
                <a:avLst/>
              </a:prstGeom>
            </p:spPr>
            <p:txBody>
              <a:bodyPr wrap="none">
                <a:spAutoFit/>
              </a:bodyPr>
              <a:lstStyle/>
              <a:p>
                <a:r>
                  <a:rPr lang="en-GB" sz="1000" dirty="0">
                    <a:latin typeface="+mj-lt"/>
                  </a:rPr>
                  <a:t>Middle Income ($</a:t>
                </a:r>
                <a:r>
                  <a:rPr lang="en-GB" sz="1000" dirty="0" smtClean="0">
                    <a:latin typeface="+mj-lt"/>
                  </a:rPr>
                  <a:t>5,000-</a:t>
                </a:r>
                <a:r>
                  <a:rPr lang="en-GB" sz="1000" dirty="0">
                    <a:latin typeface="+mj-lt"/>
                  </a:rPr>
                  <a:t>$</a:t>
                </a:r>
                <a:r>
                  <a:rPr lang="en-GB" sz="1000" dirty="0" smtClean="0">
                    <a:latin typeface="+mj-lt"/>
                  </a:rPr>
                  <a:t>25,000)</a:t>
                </a:r>
                <a:endParaRPr lang="en-GB" sz="1000" dirty="0"/>
              </a:p>
            </p:txBody>
          </p:sp>
          <p:sp>
            <p:nvSpPr>
              <p:cNvPr id="48" name="Rectangle 47"/>
              <p:cNvSpPr/>
              <p:nvPr/>
            </p:nvSpPr>
            <p:spPr>
              <a:xfrm>
                <a:off x="2353281" y="3242875"/>
                <a:ext cx="1806436" cy="289018"/>
              </a:xfrm>
              <a:prstGeom prst="rect">
                <a:avLst/>
              </a:prstGeom>
            </p:spPr>
            <p:txBody>
              <a:bodyPr wrap="none">
                <a:spAutoFit/>
              </a:bodyPr>
              <a:lstStyle/>
              <a:p>
                <a:r>
                  <a:rPr lang="en-GB" sz="1000" dirty="0">
                    <a:latin typeface="+mj-lt"/>
                  </a:rPr>
                  <a:t>Basic needs ($</a:t>
                </a:r>
                <a:r>
                  <a:rPr lang="en-GB" sz="1000" dirty="0" smtClean="0">
                    <a:latin typeface="+mj-lt"/>
                  </a:rPr>
                  <a:t>1,000-</a:t>
                </a:r>
                <a:r>
                  <a:rPr lang="en-GB" sz="1000" dirty="0">
                    <a:latin typeface="+mj-lt"/>
                  </a:rPr>
                  <a:t>$5,000)</a:t>
                </a:r>
              </a:p>
            </p:txBody>
          </p:sp>
          <p:sp>
            <p:nvSpPr>
              <p:cNvPr id="49" name="Rectangle 48"/>
              <p:cNvSpPr/>
              <p:nvPr/>
            </p:nvSpPr>
            <p:spPr>
              <a:xfrm>
                <a:off x="2353281" y="4273034"/>
                <a:ext cx="1306397" cy="289018"/>
              </a:xfrm>
              <a:prstGeom prst="rect">
                <a:avLst/>
              </a:prstGeom>
            </p:spPr>
            <p:txBody>
              <a:bodyPr wrap="none">
                <a:spAutoFit/>
              </a:bodyPr>
              <a:lstStyle/>
              <a:p>
                <a:r>
                  <a:rPr lang="en-GB" sz="1000" dirty="0" smtClean="0">
                    <a:latin typeface="+mj-lt"/>
                  </a:rPr>
                  <a:t>Destitute </a:t>
                </a:r>
                <a:r>
                  <a:rPr lang="en-GB" sz="1000" dirty="0">
                    <a:latin typeface="+mj-lt"/>
                  </a:rPr>
                  <a:t>(&lt;$</a:t>
                </a:r>
                <a:r>
                  <a:rPr lang="en-GB" sz="1000" dirty="0" smtClean="0">
                    <a:latin typeface="+mj-lt"/>
                  </a:rPr>
                  <a:t>1,000</a:t>
                </a:r>
                <a:r>
                  <a:rPr lang="en-GB" sz="1000" dirty="0">
                    <a:latin typeface="+mj-lt"/>
                  </a:rPr>
                  <a:t>)</a:t>
                </a:r>
              </a:p>
            </p:txBody>
          </p:sp>
          <p:cxnSp>
            <p:nvCxnSpPr>
              <p:cNvPr id="50" name="Straight Connector 49"/>
              <p:cNvCxnSpPr/>
              <p:nvPr/>
            </p:nvCxnSpPr>
            <p:spPr>
              <a:xfrm>
                <a:off x="981075" y="3640932"/>
                <a:ext cx="742950" cy="43815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985837" y="2684384"/>
                <a:ext cx="738188" cy="3500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981075" y="2487811"/>
                <a:ext cx="742950" cy="26194"/>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985837" y="2464594"/>
                <a:ext cx="738188"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3" name="Rectangle 42"/>
            <p:cNvSpPr/>
            <p:nvPr/>
          </p:nvSpPr>
          <p:spPr>
            <a:xfrm>
              <a:off x="527652" y="4392003"/>
              <a:ext cx="634654" cy="1704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chemeClr val="tx1"/>
                  </a:solidFill>
                </a:rPr>
                <a:t>2005</a:t>
              </a:r>
              <a:endParaRPr lang="en-GB" sz="1000" dirty="0">
                <a:solidFill>
                  <a:schemeClr val="tx1"/>
                </a:solidFill>
              </a:endParaRPr>
            </a:p>
          </p:txBody>
        </p:sp>
        <p:sp>
          <p:nvSpPr>
            <p:cNvPr id="44" name="Rectangle 43"/>
            <p:cNvSpPr/>
            <p:nvPr/>
          </p:nvSpPr>
          <p:spPr>
            <a:xfrm>
              <a:off x="1473625" y="4459656"/>
              <a:ext cx="1012399" cy="1789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chemeClr val="tx1"/>
                  </a:solidFill>
                </a:rPr>
                <a:t>2015</a:t>
              </a:r>
            </a:p>
            <a:p>
              <a:pPr algn="ctr"/>
              <a:r>
                <a:rPr lang="en-GB" sz="1000" i="1" dirty="0" smtClean="0">
                  <a:solidFill>
                    <a:schemeClr val="tx1"/>
                  </a:solidFill>
                </a:rPr>
                <a:t>projection</a:t>
              </a:r>
              <a:endParaRPr lang="en-GB" sz="1000" i="1" dirty="0">
                <a:solidFill>
                  <a:schemeClr val="tx1"/>
                </a:solidFill>
              </a:endParaRPr>
            </a:p>
          </p:txBody>
        </p:sp>
      </p:grpSp>
      <p:sp>
        <p:nvSpPr>
          <p:cNvPr id="35" name="TextBox 7"/>
          <p:cNvSpPr txBox="1">
            <a:spLocks noChangeArrowheads="1"/>
          </p:cNvSpPr>
          <p:nvPr/>
        </p:nvSpPr>
        <p:spPr bwMode="auto">
          <a:xfrm>
            <a:off x="8585200" y="6519863"/>
            <a:ext cx="558800" cy="214312"/>
          </a:xfrm>
          <a:prstGeom prst="rect">
            <a:avLst/>
          </a:prstGeom>
          <a:noFill/>
          <a:ln w="9525">
            <a:noFill/>
            <a:miter lim="800000"/>
            <a:headEnd/>
            <a:tailEnd/>
          </a:ln>
        </p:spPr>
        <p:txBody>
          <a:bodyPr>
            <a:spAutoFit/>
          </a:bodyPr>
          <a:lstStyle/>
          <a:p>
            <a:fld id="{29162D46-CF60-486C-B149-9E22AFF61A24}" type="slidenum">
              <a:rPr lang="en-US" sz="800">
                <a:solidFill>
                  <a:srgbClr val="005B82"/>
                </a:solidFill>
              </a:rPr>
              <a:pPr/>
              <a:t>6</a:t>
            </a:fld>
            <a:endParaRPr lang="en-US" sz="800" dirty="0">
              <a:solidFill>
                <a:srgbClr val="005B82"/>
              </a:solidFill>
            </a:endParaRPr>
          </a:p>
        </p:txBody>
      </p:sp>
      <p:sp>
        <p:nvSpPr>
          <p:cNvPr id="42"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t="18818" r="33708" b="10267"/>
          <a:stretch/>
        </p:blipFill>
        <p:spPr bwMode="auto">
          <a:xfrm>
            <a:off x="3142445" y="25759"/>
            <a:ext cx="5975797" cy="633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8"/>
          <p:cNvSpPr txBox="1">
            <a:spLocks noChangeArrowheads="1"/>
          </p:cNvSpPr>
          <p:nvPr/>
        </p:nvSpPr>
        <p:spPr bwMode="auto">
          <a:xfrm>
            <a:off x="347663" y="423660"/>
            <a:ext cx="7595334" cy="610424"/>
          </a:xfrm>
          <a:prstGeom prst="rect">
            <a:avLst/>
          </a:prstGeom>
          <a:noFill/>
          <a:ln w="9525">
            <a:noFill/>
            <a:miter lim="800000"/>
            <a:headEnd/>
            <a:tailEnd/>
          </a:ln>
        </p:spPr>
        <p:txBody>
          <a:bodyPr wrap="square" lIns="0" tIns="0">
            <a:spAutoFit/>
          </a:bodyPr>
          <a:lstStyle/>
          <a:p>
            <a:pPr>
              <a:lnSpc>
                <a:spcPts val="2225"/>
              </a:lnSpc>
            </a:pPr>
            <a:r>
              <a:rPr lang="en-US" sz="2600" b="1" dirty="0" smtClean="0">
                <a:solidFill>
                  <a:srgbClr val="005B82"/>
                </a:solidFill>
              </a:rPr>
              <a:t>Opportunities - Pipelines</a:t>
            </a:r>
          </a:p>
          <a:p>
            <a:pPr>
              <a:lnSpc>
                <a:spcPts val="2225"/>
              </a:lnSpc>
            </a:pPr>
            <a:r>
              <a:rPr lang="en-US" sz="1400" dirty="0" smtClean="0">
                <a:solidFill>
                  <a:srgbClr val="005B82"/>
                </a:solidFill>
              </a:rPr>
              <a:t>Huge future pipeline capex awaits the region</a:t>
            </a:r>
            <a:endParaRPr lang="en-US" sz="1400" dirty="0">
              <a:solidFill>
                <a:srgbClr val="005B82"/>
              </a:solidFill>
            </a:endParaRPr>
          </a:p>
        </p:txBody>
      </p:sp>
      <p:sp>
        <p:nvSpPr>
          <p:cNvPr id="9" name="Freeform 8"/>
          <p:cNvSpPr/>
          <p:nvPr/>
        </p:nvSpPr>
        <p:spPr>
          <a:xfrm>
            <a:off x="5334000" y="2144889"/>
            <a:ext cx="536222" cy="180622"/>
          </a:xfrm>
          <a:custGeom>
            <a:avLst/>
            <a:gdLst>
              <a:gd name="connsiteX0" fmla="*/ 666044 w 666044"/>
              <a:gd name="connsiteY0" fmla="*/ 0 h 203200"/>
              <a:gd name="connsiteX1" fmla="*/ 428978 w 666044"/>
              <a:gd name="connsiteY1" fmla="*/ 11289 h 203200"/>
              <a:gd name="connsiteX2" fmla="*/ 316089 w 666044"/>
              <a:gd name="connsiteY2" fmla="*/ 45155 h 203200"/>
              <a:gd name="connsiteX3" fmla="*/ 282222 w 666044"/>
              <a:gd name="connsiteY3" fmla="*/ 56444 h 203200"/>
              <a:gd name="connsiteX4" fmla="*/ 191911 w 666044"/>
              <a:gd name="connsiteY4" fmla="*/ 79022 h 203200"/>
              <a:gd name="connsiteX5" fmla="*/ 135466 w 666044"/>
              <a:gd name="connsiteY5" fmla="*/ 146755 h 203200"/>
              <a:gd name="connsiteX6" fmla="*/ 90311 w 666044"/>
              <a:gd name="connsiteY6" fmla="*/ 158044 h 203200"/>
              <a:gd name="connsiteX7" fmla="*/ 0 w 666044"/>
              <a:gd name="connsiteY7" fmla="*/ 2032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044" h="203200">
                <a:moveTo>
                  <a:pt x="666044" y="0"/>
                </a:moveTo>
                <a:cubicBezTo>
                  <a:pt x="587022" y="3763"/>
                  <a:pt x="507838" y="4980"/>
                  <a:pt x="428978" y="11289"/>
                </a:cubicBezTo>
                <a:cubicBezTo>
                  <a:pt x="406531" y="13085"/>
                  <a:pt x="328292" y="41087"/>
                  <a:pt x="316089" y="45155"/>
                </a:cubicBezTo>
                <a:cubicBezTo>
                  <a:pt x="304800" y="48918"/>
                  <a:pt x="293891" y="54110"/>
                  <a:pt x="282222" y="56444"/>
                </a:cubicBezTo>
                <a:cubicBezTo>
                  <a:pt x="214109" y="70067"/>
                  <a:pt x="243981" y="61665"/>
                  <a:pt x="191911" y="79022"/>
                </a:cubicBezTo>
                <a:cubicBezTo>
                  <a:pt x="177523" y="100604"/>
                  <a:pt x="158869" y="133382"/>
                  <a:pt x="135466" y="146755"/>
                </a:cubicBezTo>
                <a:cubicBezTo>
                  <a:pt x="121995" y="154453"/>
                  <a:pt x="105172" y="153586"/>
                  <a:pt x="90311" y="158044"/>
                </a:cubicBezTo>
                <a:cubicBezTo>
                  <a:pt x="16187" y="180282"/>
                  <a:pt x="37749" y="165451"/>
                  <a:pt x="0" y="20320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683022" y="1919111"/>
            <a:ext cx="1106311" cy="711209"/>
          </a:xfrm>
          <a:custGeom>
            <a:avLst/>
            <a:gdLst>
              <a:gd name="connsiteX0" fmla="*/ 1106311 w 1106311"/>
              <a:gd name="connsiteY0" fmla="*/ 0 h 711209"/>
              <a:gd name="connsiteX1" fmla="*/ 982134 w 1106311"/>
              <a:gd name="connsiteY1" fmla="*/ 33867 h 711209"/>
              <a:gd name="connsiteX2" fmla="*/ 914400 w 1106311"/>
              <a:gd name="connsiteY2" fmla="*/ 45156 h 711209"/>
              <a:gd name="connsiteX3" fmla="*/ 880534 w 1106311"/>
              <a:gd name="connsiteY3" fmla="*/ 56445 h 711209"/>
              <a:gd name="connsiteX4" fmla="*/ 801511 w 1106311"/>
              <a:gd name="connsiteY4" fmla="*/ 146756 h 711209"/>
              <a:gd name="connsiteX5" fmla="*/ 711200 w 1106311"/>
              <a:gd name="connsiteY5" fmla="*/ 158045 h 711209"/>
              <a:gd name="connsiteX6" fmla="*/ 654756 w 1106311"/>
              <a:gd name="connsiteY6" fmla="*/ 214489 h 711209"/>
              <a:gd name="connsiteX7" fmla="*/ 643467 w 1106311"/>
              <a:gd name="connsiteY7" fmla="*/ 248356 h 711209"/>
              <a:gd name="connsiteX8" fmla="*/ 609600 w 1106311"/>
              <a:gd name="connsiteY8" fmla="*/ 259645 h 711209"/>
              <a:gd name="connsiteX9" fmla="*/ 541867 w 1106311"/>
              <a:gd name="connsiteY9" fmla="*/ 293511 h 711209"/>
              <a:gd name="connsiteX10" fmla="*/ 474134 w 1106311"/>
              <a:gd name="connsiteY10" fmla="*/ 338667 h 711209"/>
              <a:gd name="connsiteX11" fmla="*/ 440267 w 1106311"/>
              <a:gd name="connsiteY11" fmla="*/ 361245 h 711209"/>
              <a:gd name="connsiteX12" fmla="*/ 361245 w 1106311"/>
              <a:gd name="connsiteY12" fmla="*/ 462845 h 711209"/>
              <a:gd name="connsiteX13" fmla="*/ 327378 w 1106311"/>
              <a:gd name="connsiteY13" fmla="*/ 485422 h 711209"/>
              <a:gd name="connsiteX14" fmla="*/ 293511 w 1106311"/>
              <a:gd name="connsiteY14" fmla="*/ 496711 h 711209"/>
              <a:gd name="connsiteX15" fmla="*/ 259645 w 1106311"/>
              <a:gd name="connsiteY15" fmla="*/ 519289 h 711209"/>
              <a:gd name="connsiteX16" fmla="*/ 180622 w 1106311"/>
              <a:gd name="connsiteY16" fmla="*/ 541867 h 711209"/>
              <a:gd name="connsiteX17" fmla="*/ 146756 w 1106311"/>
              <a:gd name="connsiteY17" fmla="*/ 564445 h 711209"/>
              <a:gd name="connsiteX18" fmla="*/ 112889 w 1106311"/>
              <a:gd name="connsiteY18" fmla="*/ 575733 h 711209"/>
              <a:gd name="connsiteX19" fmla="*/ 90311 w 1106311"/>
              <a:gd name="connsiteY19" fmla="*/ 654756 h 711209"/>
              <a:gd name="connsiteX20" fmla="*/ 79022 w 1106311"/>
              <a:gd name="connsiteY20" fmla="*/ 688622 h 711209"/>
              <a:gd name="connsiteX21" fmla="*/ 0 w 1106311"/>
              <a:gd name="connsiteY21" fmla="*/ 711200 h 7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06311" h="711209">
                <a:moveTo>
                  <a:pt x="1106311" y="0"/>
                </a:moveTo>
                <a:cubicBezTo>
                  <a:pt x="1026530" y="15956"/>
                  <a:pt x="1068070" y="5221"/>
                  <a:pt x="982134" y="33867"/>
                </a:cubicBezTo>
                <a:cubicBezTo>
                  <a:pt x="960419" y="41105"/>
                  <a:pt x="936978" y="41393"/>
                  <a:pt x="914400" y="45156"/>
                </a:cubicBezTo>
                <a:cubicBezTo>
                  <a:pt x="903111" y="48919"/>
                  <a:pt x="888948" y="48031"/>
                  <a:pt x="880534" y="56445"/>
                </a:cubicBezTo>
                <a:cubicBezTo>
                  <a:pt x="852782" y="84197"/>
                  <a:pt x="845490" y="134761"/>
                  <a:pt x="801511" y="146756"/>
                </a:cubicBezTo>
                <a:cubicBezTo>
                  <a:pt x="772242" y="154739"/>
                  <a:pt x="741304" y="154282"/>
                  <a:pt x="711200" y="158045"/>
                </a:cubicBezTo>
                <a:cubicBezTo>
                  <a:pt x="677333" y="180622"/>
                  <a:pt x="673571" y="176859"/>
                  <a:pt x="654756" y="214489"/>
                </a:cubicBezTo>
                <a:cubicBezTo>
                  <a:pt x="649434" y="225132"/>
                  <a:pt x="651881" y="239942"/>
                  <a:pt x="643467" y="248356"/>
                </a:cubicBezTo>
                <a:cubicBezTo>
                  <a:pt x="635053" y="256770"/>
                  <a:pt x="620243" y="254323"/>
                  <a:pt x="609600" y="259645"/>
                </a:cubicBezTo>
                <a:cubicBezTo>
                  <a:pt x="522064" y="303412"/>
                  <a:pt x="626994" y="265135"/>
                  <a:pt x="541867" y="293511"/>
                </a:cubicBezTo>
                <a:lnTo>
                  <a:pt x="474134" y="338667"/>
                </a:lnTo>
                <a:lnTo>
                  <a:pt x="440267" y="361245"/>
                </a:lnTo>
                <a:cubicBezTo>
                  <a:pt x="408804" y="408439"/>
                  <a:pt x="401032" y="429689"/>
                  <a:pt x="361245" y="462845"/>
                </a:cubicBezTo>
                <a:cubicBezTo>
                  <a:pt x="350822" y="471531"/>
                  <a:pt x="339513" y="479355"/>
                  <a:pt x="327378" y="485422"/>
                </a:cubicBezTo>
                <a:cubicBezTo>
                  <a:pt x="316735" y="490744"/>
                  <a:pt x="304800" y="492948"/>
                  <a:pt x="293511" y="496711"/>
                </a:cubicBezTo>
                <a:cubicBezTo>
                  <a:pt x="282222" y="504237"/>
                  <a:pt x="271780" y="513221"/>
                  <a:pt x="259645" y="519289"/>
                </a:cubicBezTo>
                <a:cubicBezTo>
                  <a:pt x="243450" y="527387"/>
                  <a:pt x="195089" y="538250"/>
                  <a:pt x="180622" y="541867"/>
                </a:cubicBezTo>
                <a:cubicBezTo>
                  <a:pt x="169333" y="549393"/>
                  <a:pt x="158891" y="558378"/>
                  <a:pt x="146756" y="564445"/>
                </a:cubicBezTo>
                <a:cubicBezTo>
                  <a:pt x="136113" y="569767"/>
                  <a:pt x="121303" y="567319"/>
                  <a:pt x="112889" y="575733"/>
                </a:cubicBezTo>
                <a:cubicBezTo>
                  <a:pt x="107476" y="581146"/>
                  <a:pt x="90428" y="654346"/>
                  <a:pt x="90311" y="654756"/>
                </a:cubicBezTo>
                <a:cubicBezTo>
                  <a:pt x="87042" y="666197"/>
                  <a:pt x="88705" y="681706"/>
                  <a:pt x="79022" y="688622"/>
                </a:cubicBezTo>
                <a:cubicBezTo>
                  <a:pt x="45747" y="712390"/>
                  <a:pt x="29075" y="711200"/>
                  <a:pt x="0" y="711200"/>
                </a:cubicBezTo>
              </a:path>
            </a:pathLst>
          </a:cu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538133" y="2291644"/>
            <a:ext cx="338667" cy="237067"/>
          </a:xfrm>
          <a:custGeom>
            <a:avLst/>
            <a:gdLst>
              <a:gd name="connsiteX0" fmla="*/ 0 w 417689"/>
              <a:gd name="connsiteY0" fmla="*/ 237067 h 237067"/>
              <a:gd name="connsiteX1" fmla="*/ 11289 w 417689"/>
              <a:gd name="connsiteY1" fmla="*/ 180623 h 237067"/>
              <a:gd name="connsiteX2" fmla="*/ 33867 w 417689"/>
              <a:gd name="connsiteY2" fmla="*/ 146756 h 237067"/>
              <a:gd name="connsiteX3" fmla="*/ 56445 w 417689"/>
              <a:gd name="connsiteY3" fmla="*/ 79023 h 237067"/>
              <a:gd name="connsiteX4" fmla="*/ 101600 w 417689"/>
              <a:gd name="connsiteY4" fmla="*/ 11289 h 237067"/>
              <a:gd name="connsiteX5" fmla="*/ 270934 w 417689"/>
              <a:gd name="connsiteY5" fmla="*/ 0 h 237067"/>
              <a:gd name="connsiteX6" fmla="*/ 338667 w 417689"/>
              <a:gd name="connsiteY6" fmla="*/ 11289 h 237067"/>
              <a:gd name="connsiteX7" fmla="*/ 417689 w 417689"/>
              <a:gd name="connsiteY7" fmla="*/ 22578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689" h="237067">
                <a:moveTo>
                  <a:pt x="0" y="237067"/>
                </a:moveTo>
                <a:cubicBezTo>
                  <a:pt x="3763" y="218252"/>
                  <a:pt x="4552" y="198589"/>
                  <a:pt x="11289" y="180623"/>
                </a:cubicBezTo>
                <a:cubicBezTo>
                  <a:pt x="16053" y="167919"/>
                  <a:pt x="28357" y="159154"/>
                  <a:pt x="33867" y="146756"/>
                </a:cubicBezTo>
                <a:cubicBezTo>
                  <a:pt x="43533" y="125008"/>
                  <a:pt x="50673" y="102111"/>
                  <a:pt x="56445" y="79023"/>
                </a:cubicBezTo>
                <a:cubicBezTo>
                  <a:pt x="64047" y="48614"/>
                  <a:pt x="60926" y="18068"/>
                  <a:pt x="101600" y="11289"/>
                </a:cubicBezTo>
                <a:cubicBezTo>
                  <a:pt x="157400" y="1989"/>
                  <a:pt x="214489" y="3763"/>
                  <a:pt x="270934" y="0"/>
                </a:cubicBezTo>
                <a:cubicBezTo>
                  <a:pt x="293512" y="3763"/>
                  <a:pt x="316461" y="5737"/>
                  <a:pt x="338667" y="11289"/>
                </a:cubicBezTo>
                <a:cubicBezTo>
                  <a:pt x="416301" y="30698"/>
                  <a:pt x="388487" y="51780"/>
                  <a:pt x="417689" y="22578"/>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921955" y="2325510"/>
            <a:ext cx="389467" cy="45719"/>
          </a:xfrm>
          <a:custGeom>
            <a:avLst/>
            <a:gdLst>
              <a:gd name="connsiteX0" fmla="*/ 0 w 259645"/>
              <a:gd name="connsiteY0" fmla="*/ 0 h 45156"/>
              <a:gd name="connsiteX1" fmla="*/ 56445 w 259645"/>
              <a:gd name="connsiteY1" fmla="*/ 11289 h 45156"/>
              <a:gd name="connsiteX2" fmla="*/ 90311 w 259645"/>
              <a:gd name="connsiteY2" fmla="*/ 33867 h 45156"/>
              <a:gd name="connsiteX3" fmla="*/ 203200 w 259645"/>
              <a:gd name="connsiteY3" fmla="*/ 45156 h 45156"/>
              <a:gd name="connsiteX4" fmla="*/ 259645 w 259645"/>
              <a:gd name="connsiteY4" fmla="*/ 11289 h 4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645" h="45156">
                <a:moveTo>
                  <a:pt x="0" y="0"/>
                </a:moveTo>
                <a:cubicBezTo>
                  <a:pt x="18815" y="3763"/>
                  <a:pt x="38479" y="4552"/>
                  <a:pt x="56445" y="11289"/>
                </a:cubicBezTo>
                <a:cubicBezTo>
                  <a:pt x="69149" y="16053"/>
                  <a:pt x="77091" y="30816"/>
                  <a:pt x="90311" y="33867"/>
                </a:cubicBezTo>
                <a:cubicBezTo>
                  <a:pt x="127160" y="42371"/>
                  <a:pt x="165570" y="41393"/>
                  <a:pt x="203200" y="45156"/>
                </a:cubicBezTo>
                <a:cubicBezTo>
                  <a:pt x="247164" y="30501"/>
                  <a:pt x="228653" y="42281"/>
                  <a:pt x="259645" y="11289"/>
                </a:cubicBezTo>
              </a:path>
            </a:pathLst>
          </a:cu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4876800" y="1828800"/>
            <a:ext cx="45719" cy="519569"/>
          </a:xfrm>
          <a:custGeom>
            <a:avLst/>
            <a:gdLst>
              <a:gd name="connsiteX0" fmla="*/ 0 w 34081"/>
              <a:gd name="connsiteY0" fmla="*/ 620889 h 620889"/>
              <a:gd name="connsiteX1" fmla="*/ 11289 w 34081"/>
              <a:gd name="connsiteY1" fmla="*/ 485423 h 620889"/>
              <a:gd name="connsiteX2" fmla="*/ 33866 w 34081"/>
              <a:gd name="connsiteY2" fmla="*/ 417689 h 620889"/>
              <a:gd name="connsiteX3" fmla="*/ 22577 w 34081"/>
              <a:gd name="connsiteY3" fmla="*/ 248356 h 620889"/>
              <a:gd name="connsiteX4" fmla="*/ 11289 w 34081"/>
              <a:gd name="connsiteY4" fmla="*/ 203200 h 620889"/>
              <a:gd name="connsiteX5" fmla="*/ 22577 w 34081"/>
              <a:gd name="connsiteY5" fmla="*/ 79023 h 620889"/>
              <a:gd name="connsiteX6" fmla="*/ 33866 w 34081"/>
              <a:gd name="connsiteY6" fmla="*/ 0 h 62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81" h="620889">
                <a:moveTo>
                  <a:pt x="0" y="620889"/>
                </a:moveTo>
                <a:cubicBezTo>
                  <a:pt x="3763" y="575734"/>
                  <a:pt x="3840" y="530118"/>
                  <a:pt x="11289" y="485423"/>
                </a:cubicBezTo>
                <a:cubicBezTo>
                  <a:pt x="15201" y="461948"/>
                  <a:pt x="33866" y="417689"/>
                  <a:pt x="33866" y="417689"/>
                </a:cubicBezTo>
                <a:cubicBezTo>
                  <a:pt x="30103" y="361245"/>
                  <a:pt x="28499" y="304615"/>
                  <a:pt x="22577" y="248356"/>
                </a:cubicBezTo>
                <a:cubicBezTo>
                  <a:pt x="20953" y="232926"/>
                  <a:pt x="11289" y="218715"/>
                  <a:pt x="11289" y="203200"/>
                </a:cubicBezTo>
                <a:cubicBezTo>
                  <a:pt x="11289" y="161637"/>
                  <a:pt x="17084" y="120221"/>
                  <a:pt x="22577" y="79023"/>
                </a:cubicBezTo>
                <a:cubicBezTo>
                  <a:pt x="36604" y="-26183"/>
                  <a:pt x="33866" y="85106"/>
                  <a:pt x="33866" y="0"/>
                </a:cubicBezTo>
              </a:path>
            </a:pathLst>
          </a:cu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355644" y="25759"/>
            <a:ext cx="225778" cy="1972374"/>
          </a:xfrm>
          <a:custGeom>
            <a:avLst/>
            <a:gdLst>
              <a:gd name="connsiteX0" fmla="*/ 0 w 225778"/>
              <a:gd name="connsiteY0" fmla="*/ 1354666 h 1354666"/>
              <a:gd name="connsiteX1" fmla="*/ 56445 w 225778"/>
              <a:gd name="connsiteY1" fmla="*/ 1264355 h 1354666"/>
              <a:gd name="connsiteX2" fmla="*/ 79023 w 225778"/>
              <a:gd name="connsiteY2" fmla="*/ 1230489 h 1354666"/>
              <a:gd name="connsiteX3" fmla="*/ 79023 w 225778"/>
              <a:gd name="connsiteY3" fmla="*/ 1095022 h 1354666"/>
              <a:gd name="connsiteX4" fmla="*/ 56445 w 225778"/>
              <a:gd name="connsiteY4" fmla="*/ 1027289 h 1354666"/>
              <a:gd name="connsiteX5" fmla="*/ 79023 w 225778"/>
              <a:gd name="connsiteY5" fmla="*/ 891822 h 1354666"/>
              <a:gd name="connsiteX6" fmla="*/ 124178 w 225778"/>
              <a:gd name="connsiteY6" fmla="*/ 824089 h 1354666"/>
              <a:gd name="connsiteX7" fmla="*/ 146756 w 225778"/>
              <a:gd name="connsiteY7" fmla="*/ 733777 h 1354666"/>
              <a:gd name="connsiteX8" fmla="*/ 158045 w 225778"/>
              <a:gd name="connsiteY8" fmla="*/ 699911 h 1354666"/>
              <a:gd name="connsiteX9" fmla="*/ 203200 w 225778"/>
              <a:gd name="connsiteY9" fmla="*/ 632177 h 1354666"/>
              <a:gd name="connsiteX10" fmla="*/ 214489 w 225778"/>
              <a:gd name="connsiteY10" fmla="*/ 575733 h 1354666"/>
              <a:gd name="connsiteX11" fmla="*/ 225778 w 225778"/>
              <a:gd name="connsiteY11" fmla="*/ 530577 h 1354666"/>
              <a:gd name="connsiteX12" fmla="*/ 214489 w 225778"/>
              <a:gd name="connsiteY12" fmla="*/ 124177 h 1354666"/>
              <a:gd name="connsiteX13" fmla="*/ 214489 w 225778"/>
              <a:gd name="connsiteY13" fmla="*/ 0 h 13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778" h="1354666">
                <a:moveTo>
                  <a:pt x="0" y="1354666"/>
                </a:moveTo>
                <a:cubicBezTo>
                  <a:pt x="18815" y="1324562"/>
                  <a:pt x="37386" y="1294305"/>
                  <a:pt x="56445" y="1264355"/>
                </a:cubicBezTo>
                <a:cubicBezTo>
                  <a:pt x="63729" y="1252909"/>
                  <a:pt x="79023" y="1230489"/>
                  <a:pt x="79023" y="1230489"/>
                </a:cubicBezTo>
                <a:cubicBezTo>
                  <a:pt x="98887" y="1170897"/>
                  <a:pt x="97928" y="1189544"/>
                  <a:pt x="79023" y="1095022"/>
                </a:cubicBezTo>
                <a:cubicBezTo>
                  <a:pt x="74356" y="1071685"/>
                  <a:pt x="56445" y="1027289"/>
                  <a:pt x="56445" y="1027289"/>
                </a:cubicBezTo>
                <a:cubicBezTo>
                  <a:pt x="58518" y="1008635"/>
                  <a:pt x="60636" y="924919"/>
                  <a:pt x="79023" y="891822"/>
                </a:cubicBezTo>
                <a:cubicBezTo>
                  <a:pt x="92201" y="868102"/>
                  <a:pt x="124178" y="824089"/>
                  <a:pt x="124178" y="824089"/>
                </a:cubicBezTo>
                <a:cubicBezTo>
                  <a:pt x="131704" y="793985"/>
                  <a:pt x="136943" y="763215"/>
                  <a:pt x="146756" y="733777"/>
                </a:cubicBezTo>
                <a:cubicBezTo>
                  <a:pt x="150519" y="722488"/>
                  <a:pt x="152266" y="710313"/>
                  <a:pt x="158045" y="699911"/>
                </a:cubicBezTo>
                <a:cubicBezTo>
                  <a:pt x="171223" y="676191"/>
                  <a:pt x="203200" y="632177"/>
                  <a:pt x="203200" y="632177"/>
                </a:cubicBezTo>
                <a:cubicBezTo>
                  <a:pt x="206963" y="613362"/>
                  <a:pt x="210327" y="594463"/>
                  <a:pt x="214489" y="575733"/>
                </a:cubicBezTo>
                <a:cubicBezTo>
                  <a:pt x="217855" y="560587"/>
                  <a:pt x="225778" y="546092"/>
                  <a:pt x="225778" y="530577"/>
                </a:cubicBezTo>
                <a:cubicBezTo>
                  <a:pt x="225778" y="395058"/>
                  <a:pt x="217372" y="259665"/>
                  <a:pt x="214489" y="124177"/>
                </a:cubicBezTo>
                <a:cubicBezTo>
                  <a:pt x="213609" y="82794"/>
                  <a:pt x="214489" y="41392"/>
                  <a:pt x="214489" y="0"/>
                </a:cubicBezTo>
              </a:path>
            </a:pathLst>
          </a:cu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355644" y="2020711"/>
            <a:ext cx="146756" cy="406400"/>
          </a:xfrm>
          <a:custGeom>
            <a:avLst/>
            <a:gdLst>
              <a:gd name="connsiteX0" fmla="*/ 0 w 146756"/>
              <a:gd name="connsiteY0" fmla="*/ 0 h 406400"/>
              <a:gd name="connsiteX1" fmla="*/ 33867 w 146756"/>
              <a:gd name="connsiteY1" fmla="*/ 158045 h 406400"/>
              <a:gd name="connsiteX2" fmla="*/ 56445 w 146756"/>
              <a:gd name="connsiteY2" fmla="*/ 191911 h 406400"/>
              <a:gd name="connsiteX3" fmla="*/ 90312 w 146756"/>
              <a:gd name="connsiteY3" fmla="*/ 214489 h 406400"/>
              <a:gd name="connsiteX4" fmla="*/ 124178 w 146756"/>
              <a:gd name="connsiteY4" fmla="*/ 304800 h 406400"/>
              <a:gd name="connsiteX5" fmla="*/ 146756 w 146756"/>
              <a:gd name="connsiteY5" fmla="*/ 4064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56" h="406400">
                <a:moveTo>
                  <a:pt x="0" y="0"/>
                </a:moveTo>
                <a:cubicBezTo>
                  <a:pt x="4777" y="38213"/>
                  <a:pt x="9120" y="120925"/>
                  <a:pt x="33867" y="158045"/>
                </a:cubicBezTo>
                <a:cubicBezTo>
                  <a:pt x="41393" y="169334"/>
                  <a:pt x="46851" y="182317"/>
                  <a:pt x="56445" y="191911"/>
                </a:cubicBezTo>
                <a:cubicBezTo>
                  <a:pt x="66039" y="201505"/>
                  <a:pt x="79023" y="206963"/>
                  <a:pt x="90312" y="214489"/>
                </a:cubicBezTo>
                <a:cubicBezTo>
                  <a:pt x="120573" y="259882"/>
                  <a:pt x="114413" y="241330"/>
                  <a:pt x="124178" y="304800"/>
                </a:cubicBezTo>
                <a:cubicBezTo>
                  <a:pt x="139386" y="403650"/>
                  <a:pt x="113443" y="373087"/>
                  <a:pt x="146756" y="40640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021689" y="1004711"/>
            <a:ext cx="733778" cy="936978"/>
          </a:xfrm>
          <a:custGeom>
            <a:avLst/>
            <a:gdLst>
              <a:gd name="connsiteX0" fmla="*/ 0 w 733778"/>
              <a:gd name="connsiteY0" fmla="*/ 0 h 936978"/>
              <a:gd name="connsiteX1" fmla="*/ 146755 w 733778"/>
              <a:gd name="connsiteY1" fmla="*/ 90311 h 936978"/>
              <a:gd name="connsiteX2" fmla="*/ 248355 w 733778"/>
              <a:gd name="connsiteY2" fmla="*/ 124178 h 936978"/>
              <a:gd name="connsiteX3" fmla="*/ 282222 w 733778"/>
              <a:gd name="connsiteY3" fmla="*/ 135467 h 936978"/>
              <a:gd name="connsiteX4" fmla="*/ 304800 w 733778"/>
              <a:gd name="connsiteY4" fmla="*/ 169333 h 936978"/>
              <a:gd name="connsiteX5" fmla="*/ 316089 w 733778"/>
              <a:gd name="connsiteY5" fmla="*/ 214489 h 936978"/>
              <a:gd name="connsiteX6" fmla="*/ 361244 w 733778"/>
              <a:gd name="connsiteY6" fmla="*/ 316089 h 936978"/>
              <a:gd name="connsiteX7" fmla="*/ 462844 w 733778"/>
              <a:gd name="connsiteY7" fmla="*/ 372533 h 936978"/>
              <a:gd name="connsiteX8" fmla="*/ 485422 w 733778"/>
              <a:gd name="connsiteY8" fmla="*/ 406400 h 936978"/>
              <a:gd name="connsiteX9" fmla="*/ 496711 w 733778"/>
              <a:gd name="connsiteY9" fmla="*/ 451556 h 936978"/>
              <a:gd name="connsiteX10" fmla="*/ 519289 w 733778"/>
              <a:gd name="connsiteY10" fmla="*/ 519289 h 936978"/>
              <a:gd name="connsiteX11" fmla="*/ 564444 w 733778"/>
              <a:gd name="connsiteY11" fmla="*/ 587022 h 936978"/>
              <a:gd name="connsiteX12" fmla="*/ 575733 w 733778"/>
              <a:gd name="connsiteY12" fmla="*/ 632178 h 936978"/>
              <a:gd name="connsiteX13" fmla="*/ 587022 w 733778"/>
              <a:gd name="connsiteY13" fmla="*/ 699911 h 936978"/>
              <a:gd name="connsiteX14" fmla="*/ 643467 w 733778"/>
              <a:gd name="connsiteY14" fmla="*/ 767645 h 936978"/>
              <a:gd name="connsiteX15" fmla="*/ 722489 w 733778"/>
              <a:gd name="connsiteY15" fmla="*/ 869245 h 936978"/>
              <a:gd name="connsiteX16" fmla="*/ 733778 w 733778"/>
              <a:gd name="connsiteY16" fmla="*/ 936978 h 9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3778" h="936978">
                <a:moveTo>
                  <a:pt x="0" y="0"/>
                </a:moveTo>
                <a:cubicBezTo>
                  <a:pt x="76309" y="91571"/>
                  <a:pt x="27932" y="60605"/>
                  <a:pt x="146755" y="90311"/>
                </a:cubicBezTo>
                <a:cubicBezTo>
                  <a:pt x="146766" y="90314"/>
                  <a:pt x="231416" y="118531"/>
                  <a:pt x="248355" y="124178"/>
                </a:cubicBezTo>
                <a:lnTo>
                  <a:pt x="282222" y="135467"/>
                </a:lnTo>
                <a:cubicBezTo>
                  <a:pt x="289748" y="146756"/>
                  <a:pt x="299455" y="156863"/>
                  <a:pt x="304800" y="169333"/>
                </a:cubicBezTo>
                <a:cubicBezTo>
                  <a:pt x="310912" y="183594"/>
                  <a:pt x="311631" y="199628"/>
                  <a:pt x="316089" y="214489"/>
                </a:cubicBezTo>
                <a:cubicBezTo>
                  <a:pt x="323357" y="238715"/>
                  <a:pt x="336640" y="294560"/>
                  <a:pt x="361244" y="316089"/>
                </a:cubicBezTo>
                <a:cubicBezTo>
                  <a:pt x="409019" y="357893"/>
                  <a:pt x="416329" y="357029"/>
                  <a:pt x="462844" y="372533"/>
                </a:cubicBezTo>
                <a:cubicBezTo>
                  <a:pt x="470370" y="383822"/>
                  <a:pt x="480077" y="393929"/>
                  <a:pt x="485422" y="406400"/>
                </a:cubicBezTo>
                <a:cubicBezTo>
                  <a:pt x="491534" y="420661"/>
                  <a:pt x="492253" y="436695"/>
                  <a:pt x="496711" y="451556"/>
                </a:cubicBezTo>
                <a:cubicBezTo>
                  <a:pt x="503550" y="474351"/>
                  <a:pt x="511763" y="496711"/>
                  <a:pt x="519289" y="519289"/>
                </a:cubicBezTo>
                <a:cubicBezTo>
                  <a:pt x="527870" y="545031"/>
                  <a:pt x="564444" y="587022"/>
                  <a:pt x="564444" y="587022"/>
                </a:cubicBezTo>
                <a:cubicBezTo>
                  <a:pt x="568207" y="602074"/>
                  <a:pt x="572690" y="616964"/>
                  <a:pt x="575733" y="632178"/>
                </a:cubicBezTo>
                <a:cubicBezTo>
                  <a:pt x="580222" y="654623"/>
                  <a:pt x="579784" y="678197"/>
                  <a:pt x="587022" y="699911"/>
                </a:cubicBezTo>
                <a:cubicBezTo>
                  <a:pt x="597107" y="730166"/>
                  <a:pt x="625127" y="744065"/>
                  <a:pt x="643467" y="767645"/>
                </a:cubicBezTo>
                <a:cubicBezTo>
                  <a:pt x="737987" y="889171"/>
                  <a:pt x="645601" y="792357"/>
                  <a:pt x="722489" y="869245"/>
                </a:cubicBezTo>
                <a:lnTo>
                  <a:pt x="733778" y="936978"/>
                </a:lnTo>
              </a:path>
            </a:pathLst>
          </a:cu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162800" y="3962400"/>
            <a:ext cx="1687689" cy="736143"/>
          </a:xfrm>
          <a:custGeom>
            <a:avLst/>
            <a:gdLst>
              <a:gd name="connsiteX0" fmla="*/ 0 w 1625600"/>
              <a:gd name="connsiteY0" fmla="*/ 0 h 645832"/>
              <a:gd name="connsiteX1" fmla="*/ 67733 w 1625600"/>
              <a:gd name="connsiteY1" fmla="*/ 11289 h 645832"/>
              <a:gd name="connsiteX2" fmla="*/ 180622 w 1625600"/>
              <a:gd name="connsiteY2" fmla="*/ 79022 h 645832"/>
              <a:gd name="connsiteX3" fmla="*/ 214489 w 1625600"/>
              <a:gd name="connsiteY3" fmla="*/ 101600 h 645832"/>
              <a:gd name="connsiteX4" fmla="*/ 248355 w 1625600"/>
              <a:gd name="connsiteY4" fmla="*/ 124178 h 645832"/>
              <a:gd name="connsiteX5" fmla="*/ 383822 w 1625600"/>
              <a:gd name="connsiteY5" fmla="*/ 112889 h 645832"/>
              <a:gd name="connsiteX6" fmla="*/ 451555 w 1625600"/>
              <a:gd name="connsiteY6" fmla="*/ 90311 h 645832"/>
              <a:gd name="connsiteX7" fmla="*/ 598311 w 1625600"/>
              <a:gd name="connsiteY7" fmla="*/ 101600 h 645832"/>
              <a:gd name="connsiteX8" fmla="*/ 812800 w 1625600"/>
              <a:gd name="connsiteY8" fmla="*/ 112889 h 645832"/>
              <a:gd name="connsiteX9" fmla="*/ 857955 w 1625600"/>
              <a:gd name="connsiteY9" fmla="*/ 135467 h 645832"/>
              <a:gd name="connsiteX10" fmla="*/ 891822 w 1625600"/>
              <a:gd name="connsiteY10" fmla="*/ 146756 h 645832"/>
              <a:gd name="connsiteX11" fmla="*/ 936978 w 1625600"/>
              <a:gd name="connsiteY11" fmla="*/ 180622 h 645832"/>
              <a:gd name="connsiteX12" fmla="*/ 970844 w 1625600"/>
              <a:gd name="connsiteY12" fmla="*/ 203200 h 645832"/>
              <a:gd name="connsiteX13" fmla="*/ 982133 w 1625600"/>
              <a:gd name="connsiteY13" fmla="*/ 237067 h 645832"/>
              <a:gd name="connsiteX14" fmla="*/ 1061155 w 1625600"/>
              <a:gd name="connsiteY14" fmla="*/ 270933 h 645832"/>
              <a:gd name="connsiteX15" fmla="*/ 1095022 w 1625600"/>
              <a:gd name="connsiteY15" fmla="*/ 282222 h 645832"/>
              <a:gd name="connsiteX16" fmla="*/ 1117600 w 1625600"/>
              <a:gd name="connsiteY16" fmla="*/ 316089 h 645832"/>
              <a:gd name="connsiteX17" fmla="*/ 1128889 w 1625600"/>
              <a:gd name="connsiteY17" fmla="*/ 349956 h 645832"/>
              <a:gd name="connsiteX18" fmla="*/ 1174044 w 1625600"/>
              <a:gd name="connsiteY18" fmla="*/ 361245 h 645832"/>
              <a:gd name="connsiteX19" fmla="*/ 1219200 w 1625600"/>
              <a:gd name="connsiteY19" fmla="*/ 383822 h 645832"/>
              <a:gd name="connsiteX20" fmla="*/ 1309511 w 1625600"/>
              <a:gd name="connsiteY20" fmla="*/ 395111 h 645832"/>
              <a:gd name="connsiteX21" fmla="*/ 1354667 w 1625600"/>
              <a:gd name="connsiteY21" fmla="*/ 406400 h 645832"/>
              <a:gd name="connsiteX22" fmla="*/ 1377244 w 1625600"/>
              <a:gd name="connsiteY22" fmla="*/ 440267 h 645832"/>
              <a:gd name="connsiteX23" fmla="*/ 1444978 w 1625600"/>
              <a:gd name="connsiteY23" fmla="*/ 474133 h 645832"/>
              <a:gd name="connsiteX24" fmla="*/ 1478844 w 1625600"/>
              <a:gd name="connsiteY24" fmla="*/ 496711 h 645832"/>
              <a:gd name="connsiteX25" fmla="*/ 1557867 w 1625600"/>
              <a:gd name="connsiteY25" fmla="*/ 530578 h 645832"/>
              <a:gd name="connsiteX26" fmla="*/ 1591733 w 1625600"/>
              <a:gd name="connsiteY26" fmla="*/ 609600 h 645832"/>
              <a:gd name="connsiteX27" fmla="*/ 1603022 w 1625600"/>
              <a:gd name="connsiteY27" fmla="*/ 643467 h 645832"/>
              <a:gd name="connsiteX28" fmla="*/ 1625600 w 1625600"/>
              <a:gd name="connsiteY28" fmla="*/ 643467 h 64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25600" h="645832">
                <a:moveTo>
                  <a:pt x="0" y="0"/>
                </a:moveTo>
                <a:cubicBezTo>
                  <a:pt x="22578" y="3763"/>
                  <a:pt x="45809" y="4712"/>
                  <a:pt x="67733" y="11289"/>
                </a:cubicBezTo>
                <a:cubicBezTo>
                  <a:pt x="99290" y="20756"/>
                  <a:pt x="159948" y="65239"/>
                  <a:pt x="180622" y="79022"/>
                </a:cubicBezTo>
                <a:lnTo>
                  <a:pt x="214489" y="101600"/>
                </a:lnTo>
                <a:lnTo>
                  <a:pt x="248355" y="124178"/>
                </a:lnTo>
                <a:cubicBezTo>
                  <a:pt x="293511" y="120415"/>
                  <a:pt x="339126" y="120338"/>
                  <a:pt x="383822" y="112889"/>
                </a:cubicBezTo>
                <a:cubicBezTo>
                  <a:pt x="407297" y="108976"/>
                  <a:pt x="451555" y="90311"/>
                  <a:pt x="451555" y="90311"/>
                </a:cubicBezTo>
                <a:lnTo>
                  <a:pt x="598311" y="101600"/>
                </a:lnTo>
                <a:cubicBezTo>
                  <a:pt x="669767" y="106066"/>
                  <a:pt x="741806" y="103629"/>
                  <a:pt x="812800" y="112889"/>
                </a:cubicBezTo>
                <a:cubicBezTo>
                  <a:pt x="829487" y="115066"/>
                  <a:pt x="842487" y="128838"/>
                  <a:pt x="857955" y="135467"/>
                </a:cubicBezTo>
                <a:cubicBezTo>
                  <a:pt x="868892" y="140155"/>
                  <a:pt x="880533" y="142993"/>
                  <a:pt x="891822" y="146756"/>
                </a:cubicBezTo>
                <a:cubicBezTo>
                  <a:pt x="906874" y="158045"/>
                  <a:pt x="921668" y="169686"/>
                  <a:pt x="936978" y="180622"/>
                </a:cubicBezTo>
                <a:cubicBezTo>
                  <a:pt x="948018" y="188508"/>
                  <a:pt x="962369" y="192606"/>
                  <a:pt x="970844" y="203200"/>
                </a:cubicBezTo>
                <a:cubicBezTo>
                  <a:pt x="978278" y="212492"/>
                  <a:pt x="974699" y="227775"/>
                  <a:pt x="982133" y="237067"/>
                </a:cubicBezTo>
                <a:cubicBezTo>
                  <a:pt x="1002502" y="262528"/>
                  <a:pt x="1033034" y="262899"/>
                  <a:pt x="1061155" y="270933"/>
                </a:cubicBezTo>
                <a:cubicBezTo>
                  <a:pt x="1072597" y="274202"/>
                  <a:pt x="1083733" y="278459"/>
                  <a:pt x="1095022" y="282222"/>
                </a:cubicBezTo>
                <a:cubicBezTo>
                  <a:pt x="1102548" y="293511"/>
                  <a:pt x="1111532" y="303954"/>
                  <a:pt x="1117600" y="316089"/>
                </a:cubicBezTo>
                <a:cubicBezTo>
                  <a:pt x="1122922" y="326732"/>
                  <a:pt x="1119597" y="342522"/>
                  <a:pt x="1128889" y="349956"/>
                </a:cubicBezTo>
                <a:cubicBezTo>
                  <a:pt x="1141004" y="359648"/>
                  <a:pt x="1159517" y="355797"/>
                  <a:pt x="1174044" y="361245"/>
                </a:cubicBezTo>
                <a:cubicBezTo>
                  <a:pt x="1189801" y="367154"/>
                  <a:pt x="1202874" y="379741"/>
                  <a:pt x="1219200" y="383822"/>
                </a:cubicBezTo>
                <a:cubicBezTo>
                  <a:pt x="1248632" y="391180"/>
                  <a:pt x="1279586" y="390123"/>
                  <a:pt x="1309511" y="395111"/>
                </a:cubicBezTo>
                <a:cubicBezTo>
                  <a:pt x="1324815" y="397662"/>
                  <a:pt x="1339615" y="402637"/>
                  <a:pt x="1354667" y="406400"/>
                </a:cubicBezTo>
                <a:cubicBezTo>
                  <a:pt x="1362193" y="417689"/>
                  <a:pt x="1367650" y="430673"/>
                  <a:pt x="1377244" y="440267"/>
                </a:cubicBezTo>
                <a:cubicBezTo>
                  <a:pt x="1399128" y="462152"/>
                  <a:pt x="1417432" y="464952"/>
                  <a:pt x="1444978" y="474133"/>
                </a:cubicBezTo>
                <a:cubicBezTo>
                  <a:pt x="1456267" y="481659"/>
                  <a:pt x="1466374" y="491366"/>
                  <a:pt x="1478844" y="496711"/>
                </a:cubicBezTo>
                <a:cubicBezTo>
                  <a:pt x="1580904" y="540451"/>
                  <a:pt x="1472840" y="473893"/>
                  <a:pt x="1557867" y="530578"/>
                </a:cubicBezTo>
                <a:cubicBezTo>
                  <a:pt x="1581359" y="624553"/>
                  <a:pt x="1552754" y="531642"/>
                  <a:pt x="1591733" y="609600"/>
                </a:cubicBezTo>
                <a:cubicBezTo>
                  <a:pt x="1597055" y="620243"/>
                  <a:pt x="1594608" y="635053"/>
                  <a:pt x="1603022" y="643467"/>
                </a:cubicBezTo>
                <a:cubicBezTo>
                  <a:pt x="1608344" y="648789"/>
                  <a:pt x="1618074" y="643467"/>
                  <a:pt x="1625600" y="643467"/>
                </a:cubicBezTo>
              </a:path>
            </a:pathLst>
          </a:custGeom>
          <a:noFill/>
          <a:ln w="28575">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5917" y="1330162"/>
            <a:ext cx="3821171" cy="4955203"/>
          </a:xfrm>
          <a:prstGeom prst="rect">
            <a:avLst/>
          </a:prstGeom>
          <a:noFill/>
        </p:spPr>
        <p:txBody>
          <a:bodyPr wrap="square" rtlCol="0">
            <a:spAutoFit/>
          </a:bodyPr>
          <a:lstStyle/>
          <a:p>
            <a:pPr marL="117475" indent="-117475">
              <a:spcBef>
                <a:spcPts val="600"/>
              </a:spcBef>
              <a:buFont typeface="Arial" panose="020B0604020202020204" pitchFamily="34" charset="0"/>
              <a:buChar char="•"/>
            </a:pPr>
            <a:r>
              <a:rPr lang="en-GB" sz="1400" dirty="0" smtClean="0">
                <a:solidFill>
                  <a:srgbClr val="003E56"/>
                </a:solidFill>
              </a:rPr>
              <a:t>There are over 25,000 kilometres of oil, natural gas and petroleum product pipelines in West Africa. Gas carrying capacity is less than 5 billion cubic feet per day.</a:t>
            </a:r>
          </a:p>
          <a:p>
            <a:pPr marL="117475" indent="-117475">
              <a:spcBef>
                <a:spcPts val="600"/>
              </a:spcBef>
              <a:buFont typeface="Arial" panose="020B0604020202020204" pitchFamily="34" charset="0"/>
              <a:buChar char="•"/>
            </a:pPr>
            <a:r>
              <a:rPr lang="en-GB" sz="1400" dirty="0" smtClean="0">
                <a:solidFill>
                  <a:srgbClr val="003E56"/>
                </a:solidFill>
              </a:rPr>
              <a:t>Nigeria dominates, accounting for 73% of installed pipelines in the region but needs to develop almost 7,000 km of new capacity.</a:t>
            </a:r>
          </a:p>
          <a:p>
            <a:pPr marL="117475" indent="-117475">
              <a:spcBef>
                <a:spcPts val="600"/>
              </a:spcBef>
              <a:buFont typeface="Arial" panose="020B0604020202020204" pitchFamily="34" charset="0"/>
              <a:buChar char="•"/>
            </a:pPr>
            <a:r>
              <a:rPr lang="en-GB" sz="1400" dirty="0" smtClean="0">
                <a:solidFill>
                  <a:srgbClr val="003E56"/>
                </a:solidFill>
              </a:rPr>
              <a:t>Key pipelines:</a:t>
            </a:r>
          </a:p>
          <a:p>
            <a:pPr marL="574675" lvl="1" indent="-117475">
              <a:spcBef>
                <a:spcPts val="600"/>
              </a:spcBef>
              <a:buFont typeface="Arial" panose="020B0604020202020204" pitchFamily="34" charset="0"/>
              <a:buChar char="•"/>
            </a:pPr>
            <a:r>
              <a:rPr lang="en-GB" sz="1400" dirty="0" smtClean="0">
                <a:solidFill>
                  <a:srgbClr val="003E56"/>
                </a:solidFill>
              </a:rPr>
              <a:t>West Africa Gas Pipeline</a:t>
            </a:r>
          </a:p>
          <a:p>
            <a:pPr marL="574675" lvl="1" indent="-117475">
              <a:spcBef>
                <a:spcPts val="600"/>
              </a:spcBef>
              <a:buFont typeface="Arial" panose="020B0604020202020204" pitchFamily="34" charset="0"/>
              <a:buChar char="•"/>
            </a:pPr>
            <a:r>
              <a:rPr lang="en-GB" sz="1400" dirty="0" smtClean="0">
                <a:solidFill>
                  <a:srgbClr val="003E56"/>
                </a:solidFill>
              </a:rPr>
              <a:t>Abidjan – Yamoussoukro products pipeline</a:t>
            </a:r>
          </a:p>
          <a:p>
            <a:pPr marL="574675" lvl="1" indent="-117475">
              <a:spcBef>
                <a:spcPts val="600"/>
              </a:spcBef>
              <a:buFont typeface="Arial" panose="020B0604020202020204" pitchFamily="34" charset="0"/>
              <a:buChar char="•"/>
            </a:pPr>
            <a:r>
              <a:rPr lang="en-GB" sz="1400" dirty="0" smtClean="0">
                <a:solidFill>
                  <a:srgbClr val="003E56"/>
                </a:solidFill>
              </a:rPr>
              <a:t>Cote d’Ivoire – Ghana pipeline (planned)</a:t>
            </a:r>
          </a:p>
          <a:p>
            <a:pPr marL="574675" lvl="1" indent="-117475">
              <a:spcBef>
                <a:spcPts val="600"/>
              </a:spcBef>
              <a:buFont typeface="Arial" panose="020B0604020202020204" pitchFamily="34" charset="0"/>
              <a:buChar char="•"/>
            </a:pPr>
            <a:r>
              <a:rPr lang="en-GB" sz="1400" dirty="0" smtClean="0">
                <a:solidFill>
                  <a:srgbClr val="003E56"/>
                </a:solidFill>
              </a:rPr>
              <a:t>Trans Sahara Gas Pipeline (planned)</a:t>
            </a:r>
          </a:p>
          <a:p>
            <a:pPr marL="574675" lvl="1" indent="-117475">
              <a:spcBef>
                <a:spcPts val="600"/>
              </a:spcBef>
              <a:buFont typeface="Arial" panose="020B0604020202020204" pitchFamily="34" charset="0"/>
              <a:buChar char="•"/>
            </a:pPr>
            <a:r>
              <a:rPr lang="en-GB" sz="1400" dirty="0" smtClean="0">
                <a:solidFill>
                  <a:srgbClr val="003E56"/>
                </a:solidFill>
              </a:rPr>
              <a:t>Chad- Cameroon oil pipeline</a:t>
            </a:r>
          </a:p>
          <a:p>
            <a:pPr marL="574675" lvl="1" indent="-117475">
              <a:spcBef>
                <a:spcPts val="600"/>
              </a:spcBef>
              <a:buFont typeface="Arial" panose="020B0604020202020204" pitchFamily="34" charset="0"/>
              <a:buChar char="•"/>
            </a:pPr>
            <a:r>
              <a:rPr lang="en-GB" sz="1400" dirty="0" smtClean="0">
                <a:solidFill>
                  <a:srgbClr val="003E56"/>
                </a:solidFill>
              </a:rPr>
              <a:t>Niger – Chad oil pipeline (planned)</a:t>
            </a:r>
          </a:p>
          <a:p>
            <a:pPr marL="574675" lvl="1" indent="-117475">
              <a:spcBef>
                <a:spcPts val="600"/>
              </a:spcBef>
              <a:buFont typeface="Arial" panose="020B0604020202020204" pitchFamily="34" charset="0"/>
              <a:buChar char="•"/>
            </a:pPr>
            <a:r>
              <a:rPr lang="en-GB" sz="1400" dirty="0" smtClean="0">
                <a:solidFill>
                  <a:srgbClr val="003E56"/>
                </a:solidFill>
              </a:rPr>
              <a:t>Foxtrot gas pipeline</a:t>
            </a:r>
          </a:p>
          <a:p>
            <a:pPr marL="117475" indent="-117475">
              <a:spcBef>
                <a:spcPts val="600"/>
              </a:spcBef>
              <a:buFont typeface="Arial" panose="020B0604020202020204" pitchFamily="34" charset="0"/>
              <a:buChar char="•"/>
            </a:pPr>
            <a:r>
              <a:rPr lang="en-GB" sz="1400" dirty="0" smtClean="0">
                <a:solidFill>
                  <a:srgbClr val="003E56"/>
                </a:solidFill>
              </a:rPr>
              <a:t>The West Africa region requires investments of over $1.5bn annually in various pipelines.</a:t>
            </a:r>
          </a:p>
        </p:txBody>
      </p:sp>
      <p:cxnSp>
        <p:nvCxnSpPr>
          <p:cNvPr id="20" name="Straight Connector 19"/>
          <p:cNvCxnSpPr/>
          <p:nvPr/>
        </p:nvCxnSpPr>
        <p:spPr>
          <a:xfrm>
            <a:off x="4950178" y="2901244"/>
            <a:ext cx="46002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953000" y="3053644"/>
            <a:ext cx="460022" cy="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53000" y="3206044"/>
            <a:ext cx="460022"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53000" y="3358444"/>
            <a:ext cx="460022" cy="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53000" y="3510844"/>
            <a:ext cx="460022"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53000" y="3663244"/>
            <a:ext cx="460022" cy="0"/>
          </a:xfrm>
          <a:prstGeom prst="line">
            <a:avLst/>
          </a:prstGeom>
          <a:ln w="190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461933" y="2477920"/>
            <a:ext cx="15240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00600" y="2240844"/>
            <a:ext cx="15240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76800" y="17526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11422" y="2215444"/>
            <a:ext cx="15240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794022" y="2063044"/>
            <a:ext cx="15240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279444" y="1986844"/>
            <a:ext cx="15240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423377" y="2331155"/>
            <a:ext cx="152400"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660444" y="2523066"/>
            <a:ext cx="152400" cy="152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713133" y="1828800"/>
            <a:ext cx="152400" cy="152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200" y="914400"/>
            <a:ext cx="152400" cy="152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89421" y="3886200"/>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774289" y="4622343"/>
            <a:ext cx="152400" cy="152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398910" y="2798689"/>
            <a:ext cx="1755421" cy="215444"/>
          </a:xfrm>
          <a:prstGeom prst="rect">
            <a:avLst/>
          </a:prstGeom>
          <a:noFill/>
        </p:spPr>
        <p:txBody>
          <a:bodyPr wrap="square" rtlCol="0">
            <a:spAutoFit/>
          </a:bodyPr>
          <a:lstStyle/>
          <a:p>
            <a:r>
              <a:rPr lang="en-US" sz="800" dirty="0" smtClean="0"/>
              <a:t>Existing Gas Pipeline</a:t>
            </a:r>
            <a:endParaRPr lang="en-US" sz="800" dirty="0"/>
          </a:p>
        </p:txBody>
      </p:sp>
      <p:sp>
        <p:nvSpPr>
          <p:cNvPr id="44" name="TextBox 43"/>
          <p:cNvSpPr txBox="1"/>
          <p:nvPr/>
        </p:nvSpPr>
        <p:spPr>
          <a:xfrm>
            <a:off x="5407379" y="2951089"/>
            <a:ext cx="1755421" cy="215444"/>
          </a:xfrm>
          <a:prstGeom prst="rect">
            <a:avLst/>
          </a:prstGeom>
          <a:noFill/>
        </p:spPr>
        <p:txBody>
          <a:bodyPr wrap="square" rtlCol="0">
            <a:spAutoFit/>
          </a:bodyPr>
          <a:lstStyle/>
          <a:p>
            <a:r>
              <a:rPr lang="en-US" sz="800" dirty="0" smtClean="0"/>
              <a:t>Planned Gas Pipeline</a:t>
            </a:r>
            <a:endParaRPr lang="en-US" sz="800" dirty="0"/>
          </a:p>
        </p:txBody>
      </p:sp>
      <p:sp>
        <p:nvSpPr>
          <p:cNvPr id="45" name="TextBox 44"/>
          <p:cNvSpPr txBox="1"/>
          <p:nvPr/>
        </p:nvSpPr>
        <p:spPr>
          <a:xfrm>
            <a:off x="5407379" y="3103489"/>
            <a:ext cx="1755421" cy="215444"/>
          </a:xfrm>
          <a:prstGeom prst="rect">
            <a:avLst/>
          </a:prstGeom>
          <a:noFill/>
        </p:spPr>
        <p:txBody>
          <a:bodyPr wrap="square" rtlCol="0">
            <a:spAutoFit/>
          </a:bodyPr>
          <a:lstStyle/>
          <a:p>
            <a:r>
              <a:rPr lang="en-US" sz="800" dirty="0" smtClean="0"/>
              <a:t>Existing Oil Pipeline</a:t>
            </a:r>
            <a:endParaRPr lang="en-US" sz="800" dirty="0"/>
          </a:p>
        </p:txBody>
      </p:sp>
      <p:sp>
        <p:nvSpPr>
          <p:cNvPr id="46" name="TextBox 45"/>
          <p:cNvSpPr txBox="1"/>
          <p:nvPr/>
        </p:nvSpPr>
        <p:spPr>
          <a:xfrm>
            <a:off x="5410200" y="3255889"/>
            <a:ext cx="1755421" cy="215444"/>
          </a:xfrm>
          <a:prstGeom prst="rect">
            <a:avLst/>
          </a:prstGeom>
          <a:noFill/>
        </p:spPr>
        <p:txBody>
          <a:bodyPr wrap="square" rtlCol="0">
            <a:spAutoFit/>
          </a:bodyPr>
          <a:lstStyle/>
          <a:p>
            <a:r>
              <a:rPr lang="en-US" sz="800" dirty="0" smtClean="0"/>
              <a:t>Planned Oil Pipeline</a:t>
            </a:r>
            <a:endParaRPr lang="en-US" sz="800" dirty="0"/>
          </a:p>
        </p:txBody>
      </p:sp>
      <p:sp>
        <p:nvSpPr>
          <p:cNvPr id="47" name="TextBox 46"/>
          <p:cNvSpPr txBox="1"/>
          <p:nvPr/>
        </p:nvSpPr>
        <p:spPr>
          <a:xfrm>
            <a:off x="5410200" y="3408289"/>
            <a:ext cx="1755421" cy="215444"/>
          </a:xfrm>
          <a:prstGeom prst="rect">
            <a:avLst/>
          </a:prstGeom>
          <a:noFill/>
        </p:spPr>
        <p:txBody>
          <a:bodyPr wrap="square" rtlCol="0">
            <a:spAutoFit/>
          </a:bodyPr>
          <a:lstStyle/>
          <a:p>
            <a:r>
              <a:rPr lang="en-US" sz="800" dirty="0" smtClean="0"/>
              <a:t>Existing Products Pipeline</a:t>
            </a:r>
            <a:endParaRPr lang="en-US" sz="800" dirty="0"/>
          </a:p>
        </p:txBody>
      </p:sp>
      <p:sp>
        <p:nvSpPr>
          <p:cNvPr id="48" name="TextBox 47"/>
          <p:cNvSpPr txBox="1"/>
          <p:nvPr/>
        </p:nvSpPr>
        <p:spPr>
          <a:xfrm>
            <a:off x="5410200" y="3560689"/>
            <a:ext cx="1755421" cy="215444"/>
          </a:xfrm>
          <a:prstGeom prst="rect">
            <a:avLst/>
          </a:prstGeom>
          <a:noFill/>
        </p:spPr>
        <p:txBody>
          <a:bodyPr wrap="square" rtlCol="0">
            <a:spAutoFit/>
          </a:bodyPr>
          <a:lstStyle/>
          <a:p>
            <a:r>
              <a:rPr lang="en-US" sz="800" dirty="0" smtClean="0"/>
              <a:t>Planned Products Pipeline</a:t>
            </a:r>
            <a:endParaRPr lang="en-US" sz="800" dirty="0"/>
          </a:p>
        </p:txBody>
      </p:sp>
      <p:sp>
        <p:nvSpPr>
          <p:cNvPr id="49" name="TextBox 48"/>
          <p:cNvSpPr txBox="1"/>
          <p:nvPr/>
        </p:nvSpPr>
        <p:spPr>
          <a:xfrm>
            <a:off x="4038600" y="2590800"/>
            <a:ext cx="1755421" cy="215444"/>
          </a:xfrm>
          <a:prstGeom prst="rect">
            <a:avLst/>
          </a:prstGeom>
          <a:noFill/>
        </p:spPr>
        <p:txBody>
          <a:bodyPr wrap="square" rtlCol="0">
            <a:spAutoFit/>
          </a:bodyPr>
          <a:lstStyle/>
          <a:p>
            <a:r>
              <a:rPr lang="en-US" sz="800" dirty="0" smtClean="0"/>
              <a:t>Foxtrot gas field CIV</a:t>
            </a:r>
            <a:endParaRPr lang="en-US" sz="800" dirty="0"/>
          </a:p>
        </p:txBody>
      </p:sp>
      <p:sp>
        <p:nvSpPr>
          <p:cNvPr id="50" name="TextBox 49"/>
          <p:cNvSpPr txBox="1"/>
          <p:nvPr/>
        </p:nvSpPr>
        <p:spPr>
          <a:xfrm>
            <a:off x="4572000" y="2348368"/>
            <a:ext cx="719666" cy="215444"/>
          </a:xfrm>
          <a:prstGeom prst="rect">
            <a:avLst/>
          </a:prstGeom>
          <a:noFill/>
        </p:spPr>
        <p:txBody>
          <a:bodyPr wrap="square" rtlCol="0">
            <a:spAutoFit/>
          </a:bodyPr>
          <a:lstStyle/>
          <a:p>
            <a:r>
              <a:rPr lang="en-US" sz="800" dirty="0" smtClean="0"/>
              <a:t>Abidjan CIV</a:t>
            </a:r>
            <a:endParaRPr lang="en-US" sz="800" dirty="0"/>
          </a:p>
        </p:txBody>
      </p:sp>
      <p:sp>
        <p:nvSpPr>
          <p:cNvPr id="51" name="TextBox 50"/>
          <p:cNvSpPr txBox="1"/>
          <p:nvPr/>
        </p:nvSpPr>
        <p:spPr>
          <a:xfrm>
            <a:off x="4574470" y="1523157"/>
            <a:ext cx="1755421" cy="215444"/>
          </a:xfrm>
          <a:prstGeom prst="rect">
            <a:avLst/>
          </a:prstGeom>
          <a:noFill/>
        </p:spPr>
        <p:txBody>
          <a:bodyPr wrap="square" rtlCol="0">
            <a:spAutoFit/>
          </a:bodyPr>
          <a:lstStyle/>
          <a:p>
            <a:r>
              <a:rPr lang="en-US" sz="800" b="1" dirty="0" smtClean="0"/>
              <a:t>Yamoussoukro CIV</a:t>
            </a:r>
            <a:endParaRPr lang="en-US" sz="800" b="1" dirty="0"/>
          </a:p>
        </p:txBody>
      </p:sp>
      <p:sp>
        <p:nvSpPr>
          <p:cNvPr id="52" name="TextBox 51"/>
          <p:cNvSpPr txBox="1"/>
          <p:nvPr/>
        </p:nvSpPr>
        <p:spPr>
          <a:xfrm>
            <a:off x="5181600" y="2286000"/>
            <a:ext cx="838200" cy="215444"/>
          </a:xfrm>
          <a:prstGeom prst="rect">
            <a:avLst/>
          </a:prstGeom>
          <a:noFill/>
        </p:spPr>
        <p:txBody>
          <a:bodyPr wrap="square" rtlCol="0">
            <a:spAutoFit/>
          </a:bodyPr>
          <a:lstStyle/>
          <a:p>
            <a:r>
              <a:rPr lang="en-US" sz="800" b="1" dirty="0" smtClean="0"/>
              <a:t>Tema, Ghana</a:t>
            </a:r>
            <a:endParaRPr lang="en-US" sz="800" b="1" dirty="0"/>
          </a:p>
        </p:txBody>
      </p:sp>
      <p:sp>
        <p:nvSpPr>
          <p:cNvPr id="53" name="TextBox 52"/>
          <p:cNvSpPr txBox="1"/>
          <p:nvPr/>
        </p:nvSpPr>
        <p:spPr>
          <a:xfrm>
            <a:off x="5562600" y="1879122"/>
            <a:ext cx="817033" cy="215444"/>
          </a:xfrm>
          <a:prstGeom prst="rect">
            <a:avLst/>
          </a:prstGeom>
          <a:noFill/>
        </p:spPr>
        <p:txBody>
          <a:bodyPr wrap="square" rtlCol="0">
            <a:spAutoFit/>
          </a:bodyPr>
          <a:lstStyle/>
          <a:p>
            <a:r>
              <a:rPr lang="en-US" sz="800" b="1" dirty="0" smtClean="0"/>
              <a:t>Lagos Nigeria</a:t>
            </a:r>
            <a:endParaRPr lang="en-US" sz="800" b="1" dirty="0"/>
          </a:p>
        </p:txBody>
      </p:sp>
      <p:sp>
        <p:nvSpPr>
          <p:cNvPr id="43" name="TextBox 10"/>
          <p:cNvSpPr txBox="1">
            <a:spLocks noChangeArrowheads="1"/>
          </p:cNvSpPr>
          <p:nvPr/>
        </p:nvSpPr>
        <p:spPr bwMode="auto">
          <a:xfrm>
            <a:off x="8248650" y="6467475"/>
            <a:ext cx="534988" cy="244444"/>
          </a:xfrm>
          <a:prstGeom prst="rect">
            <a:avLst/>
          </a:prstGeom>
          <a:noFill/>
          <a:ln w="9525">
            <a:noFill/>
            <a:miter lim="800000"/>
            <a:headEnd/>
            <a:tailEnd/>
          </a:ln>
        </p:spPr>
        <p:txBody>
          <a:bodyPr lIns="0" tIns="45715" rIns="0" bIns="45715">
            <a:spAutoFit/>
          </a:bodyPr>
          <a:lstStyle/>
          <a:p>
            <a:pPr algn="r"/>
            <a:fld id="{50531B14-5F34-41EE-A6A0-70165B66AAA8}" type="slidenum">
              <a:rPr lang="en-US" sz="1400" baseline="30000">
                <a:solidFill>
                  <a:srgbClr val="003E56"/>
                </a:solidFill>
              </a:rPr>
              <a:pPr algn="r"/>
              <a:t>7</a:t>
            </a:fld>
            <a:endParaRPr lang="en-US" sz="1400" baseline="30000" dirty="0">
              <a:solidFill>
                <a:srgbClr val="003E56"/>
              </a:solidFill>
            </a:endParaRPr>
          </a:p>
        </p:txBody>
      </p:sp>
      <p:sp>
        <p:nvSpPr>
          <p:cNvPr id="55"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Tree>
    <p:extLst>
      <p:ext uri="{BB962C8B-B14F-4D97-AF65-F5344CB8AC3E}">
        <p14:creationId xmlns:p14="http://schemas.microsoft.com/office/powerpoint/2010/main" val="3849355676"/>
      </p:ext>
    </p:extLst>
  </p:cSld>
  <p:clrMapOvr>
    <a:masterClrMapping/>
  </p:clrMapOvr>
  <p:transition spd="med" advTm="1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818" r="33708" b="10267"/>
          <a:stretch/>
        </p:blipFill>
        <p:spPr bwMode="auto">
          <a:xfrm>
            <a:off x="3142445" y="25759"/>
            <a:ext cx="5975797" cy="633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8"/>
          <p:cNvSpPr txBox="1">
            <a:spLocks noChangeArrowheads="1"/>
          </p:cNvSpPr>
          <p:nvPr/>
        </p:nvSpPr>
        <p:spPr bwMode="auto">
          <a:xfrm>
            <a:off x="347663" y="423660"/>
            <a:ext cx="7595334" cy="610424"/>
          </a:xfrm>
          <a:prstGeom prst="rect">
            <a:avLst/>
          </a:prstGeom>
          <a:noFill/>
          <a:ln w="9525">
            <a:noFill/>
            <a:miter lim="800000"/>
            <a:headEnd/>
            <a:tailEnd/>
          </a:ln>
        </p:spPr>
        <p:txBody>
          <a:bodyPr wrap="square" lIns="0" tIns="0">
            <a:spAutoFit/>
          </a:bodyPr>
          <a:lstStyle/>
          <a:p>
            <a:pPr>
              <a:lnSpc>
                <a:spcPts val="2225"/>
              </a:lnSpc>
            </a:pPr>
            <a:r>
              <a:rPr lang="en-US" sz="2600" b="1" dirty="0" smtClean="0">
                <a:solidFill>
                  <a:srgbClr val="005B82"/>
                </a:solidFill>
              </a:rPr>
              <a:t>Key Mid-stream Infrastructure - Refineries</a:t>
            </a:r>
          </a:p>
          <a:p>
            <a:pPr>
              <a:lnSpc>
                <a:spcPts val="2225"/>
              </a:lnSpc>
            </a:pPr>
            <a:r>
              <a:rPr lang="en-US" sz="1400" dirty="0" smtClean="0">
                <a:solidFill>
                  <a:srgbClr val="005B82"/>
                </a:solidFill>
              </a:rPr>
              <a:t>Nigeria to drive refinery development in the region</a:t>
            </a:r>
            <a:endParaRPr lang="en-US" sz="1400" dirty="0">
              <a:solidFill>
                <a:srgbClr val="005B82"/>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626" y="2140201"/>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774" y="1659103"/>
            <a:ext cx="339951" cy="4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9818" y="1811686"/>
            <a:ext cx="339951" cy="4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9697" y="2986504"/>
            <a:ext cx="339951" cy="4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5590" y="1896261"/>
            <a:ext cx="339951" cy="4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1650" y="3633660"/>
            <a:ext cx="339951" cy="4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016387"/>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000477"/>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7518" y="2691310"/>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1860" y="3969868"/>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99273"/>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9143" y="1926942"/>
            <a:ext cx="339951" cy="4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3462" y="1999273"/>
            <a:ext cx="339951" cy="4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5530" y="2016387"/>
            <a:ext cx="339951" cy="4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5590" y="2116485"/>
            <a:ext cx="339951" cy="4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5149" y="2177344"/>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2671" y="1392766"/>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119" y="1923253"/>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413" y="2852450"/>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5541" y="2988099"/>
            <a:ext cx="339951" cy="4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28243" y="-1642300"/>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2366" y="2229645"/>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478" y="2443047"/>
            <a:ext cx="339951" cy="40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131943"/>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496" y="837939"/>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8106" y="3201357"/>
            <a:ext cx="325740" cy="3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81258" y="2716259"/>
            <a:ext cx="1122204" cy="287771"/>
          </a:xfrm>
          <a:prstGeom prst="rect">
            <a:avLst/>
          </a:prstGeom>
          <a:noFill/>
        </p:spPr>
        <p:txBody>
          <a:bodyPr wrap="square" rtlCol="0">
            <a:spAutoFit/>
          </a:bodyPr>
          <a:lstStyle/>
          <a:p>
            <a:r>
              <a:rPr lang="en-US" sz="1100" b="1" dirty="0" smtClean="0"/>
              <a:t>Active Refinery</a:t>
            </a:r>
            <a:endParaRPr lang="en-US" sz="1100" b="1" dirty="0"/>
          </a:p>
        </p:txBody>
      </p:sp>
      <p:sp>
        <p:nvSpPr>
          <p:cNvPr id="42" name="TextBox 41"/>
          <p:cNvSpPr txBox="1"/>
          <p:nvPr/>
        </p:nvSpPr>
        <p:spPr>
          <a:xfrm>
            <a:off x="5279232" y="3030379"/>
            <a:ext cx="1210264" cy="261610"/>
          </a:xfrm>
          <a:prstGeom prst="rect">
            <a:avLst/>
          </a:prstGeom>
          <a:noFill/>
        </p:spPr>
        <p:txBody>
          <a:bodyPr wrap="square" rtlCol="0">
            <a:spAutoFit/>
          </a:bodyPr>
          <a:lstStyle/>
          <a:p>
            <a:r>
              <a:rPr lang="en-US" sz="1100" b="1" dirty="0" smtClean="0"/>
              <a:t>Planned Refinery</a:t>
            </a:r>
            <a:endParaRPr lang="en-US" sz="1100" b="1" dirty="0"/>
          </a:p>
        </p:txBody>
      </p:sp>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599" y="4634350"/>
            <a:ext cx="3756201" cy="174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277810" y="3726875"/>
            <a:ext cx="6587682" cy="677108"/>
          </a:xfrm>
          <a:prstGeom prst="rect">
            <a:avLst/>
          </a:prstGeom>
          <a:noFill/>
        </p:spPr>
        <p:txBody>
          <a:bodyPr wrap="square" rtlCol="0">
            <a:spAutoFit/>
          </a:bodyPr>
          <a:lstStyle/>
          <a:p>
            <a:pPr marL="114300" indent="-114300">
              <a:spcBef>
                <a:spcPts val="600"/>
              </a:spcBef>
              <a:buFont typeface="Arial" panose="020B0604020202020204" pitchFamily="34" charset="0"/>
              <a:buChar char="•"/>
            </a:pPr>
            <a:r>
              <a:rPr lang="en-GB" sz="1100" dirty="0" smtClean="0">
                <a:solidFill>
                  <a:srgbClr val="003E56"/>
                </a:solidFill>
              </a:rPr>
              <a:t>About 820 kbpd of capacity to be augmented with over 1800 kbpd of new capacity in next five years</a:t>
            </a:r>
          </a:p>
          <a:p>
            <a:pPr marL="114300" indent="-114300">
              <a:spcBef>
                <a:spcPts val="600"/>
              </a:spcBef>
              <a:buFont typeface="Arial" panose="020B0604020202020204" pitchFamily="34" charset="0"/>
              <a:buChar char="•"/>
            </a:pPr>
            <a:r>
              <a:rPr lang="en-GB" sz="1100" dirty="0" smtClean="0">
                <a:solidFill>
                  <a:srgbClr val="003E56"/>
                </a:solidFill>
              </a:rPr>
              <a:t>Refinery developments are difficult in Africa due to issues with regulation, feedstock, off-take and funding. Hence less than half of planned refineries are expected to be constructed</a:t>
            </a:r>
          </a:p>
        </p:txBody>
      </p:sp>
      <p:sp>
        <p:nvSpPr>
          <p:cNvPr id="53" name="TextBox 52"/>
          <p:cNvSpPr txBox="1">
            <a:spLocks noChangeArrowheads="1"/>
          </p:cNvSpPr>
          <p:nvPr/>
        </p:nvSpPr>
        <p:spPr bwMode="auto">
          <a:xfrm>
            <a:off x="385698" y="1121718"/>
            <a:ext cx="3576701" cy="230832"/>
          </a:xfrm>
          <a:prstGeom prst="rect">
            <a:avLst/>
          </a:prstGeom>
          <a:noFill/>
          <a:ln w="9525">
            <a:noFill/>
            <a:miter lim="800000"/>
            <a:headEnd/>
            <a:tailEnd/>
          </a:ln>
        </p:spPr>
        <p:txBody>
          <a:bodyPr wrap="square" lIns="0" tIns="0">
            <a:spAutoFit/>
          </a:bodyPr>
          <a:lstStyle/>
          <a:p>
            <a:r>
              <a:rPr lang="en-US" sz="1200" dirty="0" smtClean="0">
                <a:solidFill>
                  <a:srgbClr val="005B82"/>
                </a:solidFill>
              </a:rPr>
              <a:t>Existing Refineries in West Africa</a:t>
            </a:r>
            <a:endParaRPr lang="en-US" sz="1200" dirty="0">
              <a:solidFill>
                <a:srgbClr val="005B82"/>
              </a:solidFill>
            </a:endParaRPr>
          </a:p>
        </p:txBody>
      </p:sp>
      <p:sp>
        <p:nvSpPr>
          <p:cNvPr id="54" name="TextBox 53"/>
          <p:cNvSpPr txBox="1">
            <a:spLocks noChangeArrowheads="1"/>
          </p:cNvSpPr>
          <p:nvPr/>
        </p:nvSpPr>
        <p:spPr bwMode="auto">
          <a:xfrm>
            <a:off x="385699" y="4446325"/>
            <a:ext cx="3576701" cy="230832"/>
          </a:xfrm>
          <a:prstGeom prst="rect">
            <a:avLst/>
          </a:prstGeom>
          <a:noFill/>
          <a:ln w="9525">
            <a:noFill/>
            <a:miter lim="800000"/>
            <a:headEnd/>
            <a:tailEnd/>
          </a:ln>
        </p:spPr>
        <p:txBody>
          <a:bodyPr wrap="square" lIns="0" tIns="0">
            <a:spAutoFit/>
          </a:bodyPr>
          <a:lstStyle/>
          <a:p>
            <a:r>
              <a:rPr lang="en-US" sz="1200" dirty="0" smtClean="0">
                <a:solidFill>
                  <a:srgbClr val="005B82"/>
                </a:solidFill>
              </a:rPr>
              <a:t>Planned Refineries in West Africa</a:t>
            </a:r>
            <a:endParaRPr lang="en-US" sz="1200" dirty="0">
              <a:solidFill>
                <a:srgbClr val="005B82"/>
              </a:solidFill>
            </a:endParaRP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114" y="1312111"/>
            <a:ext cx="4203886" cy="240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
        <p:nvSpPr>
          <p:cNvPr id="44" name="TextBox 10"/>
          <p:cNvSpPr txBox="1">
            <a:spLocks noChangeArrowheads="1"/>
          </p:cNvSpPr>
          <p:nvPr/>
        </p:nvSpPr>
        <p:spPr bwMode="auto">
          <a:xfrm>
            <a:off x="8248650" y="6467475"/>
            <a:ext cx="534988" cy="236538"/>
          </a:xfrm>
          <a:prstGeom prst="rect">
            <a:avLst/>
          </a:prstGeom>
          <a:noFill/>
          <a:ln w="9525">
            <a:noFill/>
            <a:miter lim="800000"/>
            <a:headEnd/>
            <a:tailEnd/>
          </a:ln>
        </p:spPr>
        <p:txBody>
          <a:bodyPr lIns="0" rIns="0">
            <a:spAutoFit/>
          </a:bodyPr>
          <a:lstStyle/>
          <a:p>
            <a:pPr algn="r"/>
            <a:fld id="{50531B14-5F34-41EE-A6A0-70165B66AAA8}" type="slidenum">
              <a:rPr lang="en-US" sz="1400" baseline="30000">
                <a:solidFill>
                  <a:srgbClr val="003E56"/>
                </a:solidFill>
              </a:rPr>
              <a:pPr algn="r"/>
              <a:t>8</a:t>
            </a:fld>
            <a:endParaRPr lang="en-US" sz="1400" baseline="30000" dirty="0">
              <a:solidFill>
                <a:srgbClr val="003E56"/>
              </a:solidFill>
            </a:endParaRPr>
          </a:p>
        </p:txBody>
      </p:sp>
    </p:spTree>
    <p:extLst>
      <p:ext uri="{BB962C8B-B14F-4D97-AF65-F5344CB8AC3E}">
        <p14:creationId xmlns:p14="http://schemas.microsoft.com/office/powerpoint/2010/main" val="3091604387"/>
      </p:ext>
    </p:extLst>
  </p:cSld>
  <p:clrMapOvr>
    <a:masterClrMapping/>
  </p:clrMapOvr>
  <p:transition spd="med" advTm="1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347663" y="423660"/>
            <a:ext cx="7595334" cy="333681"/>
          </a:xfrm>
          <a:prstGeom prst="rect">
            <a:avLst/>
          </a:prstGeom>
          <a:noFill/>
          <a:ln w="9525">
            <a:noFill/>
            <a:miter lim="800000"/>
            <a:headEnd/>
            <a:tailEnd/>
          </a:ln>
        </p:spPr>
        <p:txBody>
          <a:bodyPr wrap="square" lIns="0" tIns="0">
            <a:spAutoFit/>
          </a:bodyPr>
          <a:lstStyle/>
          <a:p>
            <a:pPr>
              <a:lnSpc>
                <a:spcPts val="2225"/>
              </a:lnSpc>
            </a:pPr>
            <a:r>
              <a:rPr lang="en-US" sz="2600" b="1" dirty="0" smtClean="0">
                <a:solidFill>
                  <a:srgbClr val="005B82"/>
                </a:solidFill>
              </a:rPr>
              <a:t>Key Mid-stream Infrastructure - Storage</a:t>
            </a:r>
          </a:p>
        </p:txBody>
      </p:sp>
      <p:sp>
        <p:nvSpPr>
          <p:cNvPr id="16" name="TextBox 15"/>
          <p:cNvSpPr txBox="1"/>
          <p:nvPr/>
        </p:nvSpPr>
        <p:spPr>
          <a:xfrm>
            <a:off x="5029200" y="1004588"/>
            <a:ext cx="3733800" cy="5139869"/>
          </a:xfrm>
          <a:prstGeom prst="rect">
            <a:avLst/>
          </a:prstGeom>
          <a:noFill/>
        </p:spPr>
        <p:txBody>
          <a:bodyPr wrap="square" rtlCol="0">
            <a:spAutoFit/>
          </a:bodyPr>
          <a:lstStyle/>
          <a:p>
            <a:pPr marL="117475" indent="-117475">
              <a:spcBef>
                <a:spcPts val="600"/>
              </a:spcBef>
              <a:buFont typeface="Arial" panose="020B0604020202020204" pitchFamily="34" charset="0"/>
              <a:buChar char="•"/>
            </a:pPr>
            <a:r>
              <a:rPr lang="en-GB" sz="1400" dirty="0" smtClean="0">
                <a:solidFill>
                  <a:srgbClr val="003E56"/>
                </a:solidFill>
              </a:rPr>
              <a:t>West Africa has nearly 19 million cubic metres of liquids storage; most of which is concentrated in Nigeria (53%), Cote d’Ivoire  (21%), Ghana (9%), Angola (4%) and Cameroon (3%). </a:t>
            </a:r>
          </a:p>
          <a:p>
            <a:pPr marL="117475" indent="-117475">
              <a:spcBef>
                <a:spcPts val="600"/>
              </a:spcBef>
              <a:buFont typeface="Arial" panose="020B0604020202020204" pitchFamily="34" charset="0"/>
              <a:buChar char="•"/>
            </a:pPr>
            <a:r>
              <a:rPr lang="en-GB" sz="1400" dirty="0" smtClean="0">
                <a:solidFill>
                  <a:srgbClr val="003E56"/>
                </a:solidFill>
              </a:rPr>
              <a:t>82% of existing storage capacity is for petroleum products – mostly gasoline due to Nigeria followed by diesel. But tanks are often used interchangeably in some cases. </a:t>
            </a:r>
          </a:p>
          <a:p>
            <a:pPr marL="117475" indent="-117475">
              <a:spcBef>
                <a:spcPts val="600"/>
              </a:spcBef>
              <a:buFont typeface="Arial" panose="020B0604020202020204" pitchFamily="34" charset="0"/>
              <a:buChar char="•"/>
            </a:pPr>
            <a:r>
              <a:rPr lang="en-GB" sz="1400" dirty="0" smtClean="0">
                <a:solidFill>
                  <a:srgbClr val="003E56"/>
                </a:solidFill>
              </a:rPr>
              <a:t>Total products storage of 15.6 million cubic metres represents about 130 days of storage on the average with very wide disparity across countries. </a:t>
            </a:r>
          </a:p>
          <a:p>
            <a:pPr marL="117475" indent="-117475">
              <a:spcBef>
                <a:spcPts val="600"/>
              </a:spcBef>
              <a:buFont typeface="Arial" panose="020B0604020202020204" pitchFamily="34" charset="0"/>
              <a:buChar char="•"/>
            </a:pPr>
            <a:r>
              <a:rPr lang="en-GB" sz="1400" dirty="0" smtClean="0">
                <a:solidFill>
                  <a:srgbClr val="003E56"/>
                </a:solidFill>
              </a:rPr>
              <a:t>Growth rate in fuel consumption is estimated at over 4% in SSA over the next few years. This could increase demand for storage considerably in several countries – Ghana, Cameroon, Nigeria and Zambia</a:t>
            </a:r>
          </a:p>
          <a:p>
            <a:pPr marL="117475" indent="-117475">
              <a:spcBef>
                <a:spcPts val="600"/>
              </a:spcBef>
              <a:buFont typeface="Arial" panose="020B0604020202020204" pitchFamily="34" charset="0"/>
              <a:buChar char="•"/>
            </a:pPr>
            <a:r>
              <a:rPr lang="en-GB" sz="1400" dirty="0" smtClean="0">
                <a:solidFill>
                  <a:srgbClr val="003E56"/>
                </a:solidFill>
              </a:rPr>
              <a:t>LPG storage is really low at 2% of storage capacity despite rising LPG consumption.  LPG consumption across the region has risen 11% in the past five years</a:t>
            </a:r>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915" y="1251461"/>
            <a:ext cx="3953335" cy="236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a:spLocks noChangeArrowheads="1"/>
          </p:cNvSpPr>
          <p:nvPr/>
        </p:nvSpPr>
        <p:spPr bwMode="auto">
          <a:xfrm>
            <a:off x="304339" y="3769668"/>
            <a:ext cx="3981911" cy="230832"/>
          </a:xfrm>
          <a:prstGeom prst="rect">
            <a:avLst/>
          </a:prstGeom>
          <a:noFill/>
          <a:ln w="9525">
            <a:noFill/>
            <a:miter lim="800000"/>
            <a:headEnd/>
            <a:tailEnd/>
          </a:ln>
        </p:spPr>
        <p:txBody>
          <a:bodyPr wrap="square" lIns="0" tIns="0">
            <a:spAutoFit/>
          </a:bodyPr>
          <a:lstStyle/>
          <a:p>
            <a:r>
              <a:rPr lang="en-US" sz="1200" dirty="0" smtClean="0">
                <a:solidFill>
                  <a:srgbClr val="005B82"/>
                </a:solidFill>
              </a:rPr>
              <a:t>Breakdown of West Africa storage capacity by fuel, %</a:t>
            </a:r>
            <a:endParaRPr lang="en-US" sz="1200" dirty="0">
              <a:solidFill>
                <a:srgbClr val="005B82"/>
              </a:solidFill>
            </a:endParaRPr>
          </a:p>
        </p:txBody>
      </p:sp>
      <p:sp>
        <p:nvSpPr>
          <p:cNvPr id="24" name="TextBox 23"/>
          <p:cNvSpPr txBox="1">
            <a:spLocks noChangeArrowheads="1"/>
          </p:cNvSpPr>
          <p:nvPr/>
        </p:nvSpPr>
        <p:spPr bwMode="auto">
          <a:xfrm>
            <a:off x="323850" y="931718"/>
            <a:ext cx="4705350" cy="230832"/>
          </a:xfrm>
          <a:prstGeom prst="rect">
            <a:avLst/>
          </a:prstGeom>
          <a:noFill/>
          <a:ln w="9525">
            <a:noFill/>
            <a:miter lim="800000"/>
            <a:headEnd/>
            <a:tailEnd/>
          </a:ln>
        </p:spPr>
        <p:txBody>
          <a:bodyPr wrap="square" lIns="0" tIns="0">
            <a:spAutoFit/>
          </a:bodyPr>
          <a:lstStyle/>
          <a:p>
            <a:r>
              <a:rPr lang="en-US" sz="1200" dirty="0" smtClean="0">
                <a:solidFill>
                  <a:srgbClr val="005B82"/>
                </a:solidFill>
              </a:rPr>
              <a:t>Storage Capacity in West Africa, by liquid, cubic metres</a:t>
            </a:r>
            <a:endParaRPr lang="en-US" sz="1200" dirty="0">
              <a:solidFill>
                <a:srgbClr val="005B82"/>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63" y="4038211"/>
            <a:ext cx="4122737" cy="247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7"/>
          <p:cNvSpPr txBox="1">
            <a:spLocks noChangeArrowheads="1"/>
          </p:cNvSpPr>
          <p:nvPr/>
        </p:nvSpPr>
        <p:spPr bwMode="auto">
          <a:xfrm>
            <a:off x="296863" y="6519863"/>
            <a:ext cx="6038850" cy="214312"/>
          </a:xfrm>
          <a:prstGeom prst="rect">
            <a:avLst/>
          </a:prstGeom>
          <a:noFill/>
          <a:ln w="9525">
            <a:noFill/>
            <a:miter lim="800000"/>
            <a:headEnd/>
            <a:tailEnd/>
          </a:ln>
        </p:spPr>
        <p:txBody>
          <a:bodyPr>
            <a:spAutoFit/>
          </a:bodyPr>
          <a:lstStyle/>
          <a:p>
            <a:r>
              <a:rPr lang="en-US" sz="800" dirty="0">
                <a:solidFill>
                  <a:srgbClr val="005B82"/>
                </a:solidFill>
              </a:rPr>
              <a:t>© </a:t>
            </a:r>
            <a:r>
              <a:rPr lang="en-US" sz="800" dirty="0" smtClean="0">
                <a:solidFill>
                  <a:srgbClr val="005B82"/>
                </a:solidFill>
              </a:rPr>
              <a:t>Ecobank 2015 </a:t>
            </a:r>
            <a:r>
              <a:rPr lang="en-US" sz="800" dirty="0">
                <a:solidFill>
                  <a:srgbClr val="9FC62C"/>
                </a:solidFill>
              </a:rPr>
              <a:t>|</a:t>
            </a:r>
            <a:r>
              <a:rPr lang="en-US" sz="800" dirty="0">
                <a:solidFill>
                  <a:srgbClr val="005B82"/>
                </a:solidFill>
              </a:rPr>
              <a:t> </a:t>
            </a:r>
            <a:r>
              <a:rPr lang="en-US" sz="800" dirty="0" smtClean="0">
                <a:solidFill>
                  <a:srgbClr val="005B82"/>
                </a:solidFill>
              </a:rPr>
              <a:t>Sub-Saharan Africa: Investors' final frontier </a:t>
            </a:r>
            <a:r>
              <a:rPr lang="en-US" sz="800" dirty="0" smtClean="0">
                <a:solidFill>
                  <a:srgbClr val="9FC62C"/>
                </a:solidFill>
              </a:rPr>
              <a:t>| René Awambeng &amp; Edward George | December 2015</a:t>
            </a:r>
            <a:endParaRPr lang="en-US" sz="800" dirty="0">
              <a:solidFill>
                <a:srgbClr val="005B82"/>
              </a:solidFill>
            </a:endParaRPr>
          </a:p>
        </p:txBody>
      </p:sp>
      <p:sp>
        <p:nvSpPr>
          <p:cNvPr id="11" name="TextBox 10"/>
          <p:cNvSpPr txBox="1">
            <a:spLocks noChangeArrowheads="1"/>
          </p:cNvSpPr>
          <p:nvPr/>
        </p:nvSpPr>
        <p:spPr bwMode="auto">
          <a:xfrm>
            <a:off x="8248650" y="6467475"/>
            <a:ext cx="534988" cy="236538"/>
          </a:xfrm>
          <a:prstGeom prst="rect">
            <a:avLst/>
          </a:prstGeom>
          <a:noFill/>
          <a:ln w="9525">
            <a:noFill/>
            <a:miter lim="800000"/>
            <a:headEnd/>
            <a:tailEnd/>
          </a:ln>
        </p:spPr>
        <p:txBody>
          <a:bodyPr lIns="0" rIns="0">
            <a:spAutoFit/>
          </a:bodyPr>
          <a:lstStyle/>
          <a:p>
            <a:pPr algn="r"/>
            <a:fld id="{50531B14-5F34-41EE-A6A0-70165B66AAA8}" type="slidenum">
              <a:rPr lang="en-US" sz="1400" baseline="30000">
                <a:solidFill>
                  <a:srgbClr val="003E56"/>
                </a:solidFill>
              </a:rPr>
              <a:pPr algn="r"/>
              <a:t>9</a:t>
            </a:fld>
            <a:endParaRPr lang="en-US" sz="1400" baseline="30000" dirty="0">
              <a:solidFill>
                <a:srgbClr val="003E56"/>
              </a:solidFill>
            </a:endParaRPr>
          </a:p>
        </p:txBody>
      </p:sp>
    </p:spTree>
    <p:extLst>
      <p:ext uri="{BB962C8B-B14F-4D97-AF65-F5344CB8AC3E}">
        <p14:creationId xmlns:p14="http://schemas.microsoft.com/office/powerpoint/2010/main" val="4031249240"/>
      </p:ext>
    </p:extLst>
  </p:cSld>
  <p:clrMapOvr>
    <a:masterClrMapping/>
  </p:clrMapOvr>
  <p:transition spd="med" advTm="15000">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183275</TotalTime>
  <Words>4028</Words>
  <Application>Microsoft Office PowerPoint</Application>
  <PresentationFormat>Předvádění na obrazovce (4:3)</PresentationFormat>
  <Paragraphs>390</Paragraphs>
  <Slides>15</Slides>
  <Notes>14</Notes>
  <HiddenSlides>0</HiddenSlides>
  <MMClips>0</MMClips>
  <ScaleCrop>false</ScaleCrop>
  <HeadingPairs>
    <vt:vector size="6" baseType="variant">
      <vt:variant>
        <vt:lpstr>Motiv</vt:lpstr>
      </vt:variant>
      <vt:variant>
        <vt:i4>1</vt:i4>
      </vt:variant>
      <vt:variant>
        <vt:lpstr>Propojení</vt:lpstr>
      </vt:variant>
      <vt:variant>
        <vt:i4>1</vt:i4>
      </vt:variant>
      <vt:variant>
        <vt:lpstr>Nadpisy snímků</vt:lpstr>
      </vt:variant>
      <vt:variant>
        <vt:i4>15</vt:i4>
      </vt:variant>
    </vt:vector>
  </HeadingPairs>
  <TitlesOfParts>
    <vt:vector size="17" baseType="lpstr">
      <vt:lpstr>Office Theme</vt:lpstr>
      <vt:lpstr>C:\Users\ashepperson\Dropbox\Library\Marketing\Conferences\London\map of africa [clean].vsd\Drawing\~Africa\Kenya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Oliver Sarr</dc:creator>
  <cp:lastModifiedBy>Jiří JANÍČEK</cp:lastModifiedBy>
  <cp:revision>3114</cp:revision>
  <cp:lastPrinted>2010-09-03T12:45:39Z</cp:lastPrinted>
  <dcterms:created xsi:type="dcterms:W3CDTF">2011-08-16T09:44:34Z</dcterms:created>
  <dcterms:modified xsi:type="dcterms:W3CDTF">2015-12-14T10:05:33Z</dcterms:modified>
</cp:coreProperties>
</file>