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3/21/2017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3/21/2017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r>
              <a:rPr lang="en-US" sz="4000" dirty="0"/>
              <a:t>“</a:t>
            </a:r>
            <a:r>
              <a:rPr lang="en-US" sz="4000" dirty="0">
                <a:latin typeface="Garamond" panose="02020404030301010803" pitchFamily="18" charset="0"/>
              </a:rPr>
              <a:t>Foreign Investment and Legal Structures for Czech Investors</a:t>
            </a:r>
            <a:br>
              <a:rPr lang="en-US" sz="4000" dirty="0">
                <a:latin typeface="Garamond" panose="02020404030301010803" pitchFamily="18" charset="0"/>
              </a:rPr>
            </a:br>
            <a:r>
              <a:rPr lang="en-US" sz="4000" dirty="0">
                <a:latin typeface="Garamond" panose="02020404030301010803" pitchFamily="18" charset="0"/>
              </a:rPr>
              <a:t>Doing Business in the USA”</a:t>
            </a: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269822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Robert P.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Braubach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Attorney and Counselor at Law</a:t>
            </a:r>
            <a:b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Board Certified: Commercial Real Estate Law</a:t>
            </a:r>
            <a:b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Honorary Consul of Belgium</a:t>
            </a:r>
            <a:b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106 S. St. Mary’s St., Suite 200</a:t>
            </a:r>
            <a:b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 Antonio, Texas 78205</a:t>
            </a:r>
            <a:b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Website: http://braubach.home.texas.net</a:t>
            </a:r>
            <a:b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Licensed in the Czech Republic</a:t>
            </a:r>
          </a:p>
        </p:txBody>
      </p:sp>
    </p:spTree>
    <p:extLst>
      <p:ext uri="{BB962C8B-B14F-4D97-AF65-F5344CB8AC3E}">
        <p14:creationId xmlns:p14="http://schemas.microsoft.com/office/powerpoint/2010/main" val="11019328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6600" b="1" dirty="0">
                <a:latin typeface="Garamond" panose="02020404030301010803" pitchFamily="18" charset="0"/>
              </a:rPr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586089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>
                <a:latin typeface="Garamond" panose="02020404030301010803" pitchFamily="18" charset="0"/>
              </a:rPr>
              <a:t>Global Economy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85000" lnSpcReduction="20000"/>
          </a:bodyPr>
          <a:lstStyle/>
          <a:p>
            <a:pPr>
              <a:lnSpc>
                <a:spcPct val="170000"/>
              </a:lnSpc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Stronger U.S. Dollar</a:t>
            </a:r>
          </a:p>
          <a:p>
            <a:pPr>
              <a:lnSpc>
                <a:spcPct val="170000"/>
              </a:lnSpc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Texas Exports</a:t>
            </a:r>
          </a:p>
          <a:p>
            <a:pPr>
              <a:lnSpc>
                <a:spcPct val="170000"/>
              </a:lnSpc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Creation of Regional Trading Blocks</a:t>
            </a:r>
          </a:p>
          <a:p>
            <a:pPr lvl="1">
              <a:lnSpc>
                <a:spcPct val="17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European Union</a:t>
            </a:r>
          </a:p>
          <a:p>
            <a:pPr lvl="1">
              <a:lnSpc>
                <a:spcPct val="17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NAFTA</a:t>
            </a:r>
          </a:p>
          <a:p>
            <a:pPr lvl="1">
              <a:lnSpc>
                <a:spcPct val="17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Mexico – E.U. Agreement</a:t>
            </a:r>
          </a:p>
          <a:p>
            <a:pPr lvl="1">
              <a:lnSpc>
                <a:spcPct val="17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U.S. – Europe Free Trade Agreement (TTIP)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963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>
                <a:latin typeface="Garamond" panose="02020404030301010803" pitchFamily="18" charset="0"/>
              </a:rPr>
              <a:t>Currency Movements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U.S. Dollar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Interest Rates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U.S. Dollar vs. Mexican Peso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Mexican investment in Texas is often the purchase of residential homes often for security reasons.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U.S. dollar = 19.13 Mexican Pesos (March 21, 2017)</a:t>
            </a:r>
          </a:p>
        </p:txBody>
      </p:sp>
    </p:spTree>
    <p:extLst>
      <p:ext uri="{BB962C8B-B14F-4D97-AF65-F5344CB8AC3E}">
        <p14:creationId xmlns:p14="http://schemas.microsoft.com/office/powerpoint/2010/main" val="92985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>
                <a:latin typeface="Garamond" panose="02020404030301010803" pitchFamily="18" charset="0"/>
              </a:rPr>
              <a:t>U.S. Inbound Investment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E.U. REITs &amp; Regime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Asian Investments in the U.S.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Private Investors from the E.U.</a:t>
            </a:r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783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5200" b="1" dirty="0">
                <a:latin typeface="Garamond" panose="02020404030301010803" pitchFamily="18" charset="0"/>
              </a:rPr>
              <a:t>South Texas Oil and Gas – </a:t>
            </a:r>
            <a:br>
              <a:rPr lang="en-US" sz="5200" b="1" dirty="0">
                <a:latin typeface="Garamond" panose="02020404030301010803" pitchFamily="18" charset="0"/>
              </a:rPr>
            </a:br>
            <a:r>
              <a:rPr lang="en-US" sz="5200" b="1" dirty="0">
                <a:latin typeface="Garamond" panose="02020404030301010803" pitchFamily="18" charset="0"/>
              </a:rPr>
              <a:t>Eagle Ford Shale;</a:t>
            </a:r>
            <a:br>
              <a:rPr lang="en-US" sz="5200" b="1" dirty="0">
                <a:latin typeface="Garamond" panose="02020404030301010803" pitchFamily="18" charset="0"/>
              </a:rPr>
            </a:br>
            <a:r>
              <a:rPr lang="en-US" sz="5200" b="1" dirty="0">
                <a:latin typeface="Garamond" panose="02020404030301010803" pitchFamily="18" charset="0"/>
              </a:rPr>
              <a:t>Wind Energy</a:t>
            </a:r>
          </a:p>
        </p:txBody>
      </p:sp>
    </p:spTree>
    <p:extLst>
      <p:ext uri="{BB962C8B-B14F-4D97-AF65-F5344CB8AC3E}">
        <p14:creationId xmlns:p14="http://schemas.microsoft.com/office/powerpoint/2010/main" val="2985620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b="1" dirty="0">
                <a:latin typeface="Garamond" panose="02020404030301010803" pitchFamily="18" charset="0"/>
              </a:rPr>
              <a:t>U.S. Reporting requirements to track foreign investment in the </a:t>
            </a:r>
            <a:r>
              <a:rPr lang="en-US" sz="4000" b="1" dirty="0" err="1">
                <a:latin typeface="Garamond" panose="02020404030301010803" pitchFamily="18" charset="0"/>
              </a:rPr>
              <a:t>u.s.</a:t>
            </a:r>
            <a:r>
              <a:rPr lang="en-US" sz="4000" b="1" dirty="0">
                <a:latin typeface="Garamond" panose="02020404030301010803" pitchFamily="18" charset="0"/>
              </a:rPr>
              <a:t>, and other special topics</a:t>
            </a:r>
          </a:p>
        </p:txBody>
      </p:sp>
    </p:spTree>
    <p:extLst>
      <p:ext uri="{BB962C8B-B14F-4D97-AF65-F5344CB8AC3E}">
        <p14:creationId xmlns:p14="http://schemas.microsoft.com/office/powerpoint/2010/main" val="3384345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6600" b="1" dirty="0">
                <a:latin typeface="Garamond" panose="02020404030301010803" pitchFamily="18" charset="0"/>
              </a:rPr>
              <a:t>U.S. Investor Visa</a:t>
            </a:r>
          </a:p>
        </p:txBody>
      </p:sp>
    </p:spTree>
    <p:extLst>
      <p:ext uri="{BB962C8B-B14F-4D97-AF65-F5344CB8AC3E}">
        <p14:creationId xmlns:p14="http://schemas.microsoft.com/office/powerpoint/2010/main" val="4157075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6600" b="1" dirty="0">
                <a:latin typeface="Garamond" panose="02020404030301010803" pitchFamily="18" charset="0"/>
              </a:rPr>
              <a:t>Legal structures</a:t>
            </a:r>
          </a:p>
        </p:txBody>
      </p:sp>
    </p:spTree>
    <p:extLst>
      <p:ext uri="{BB962C8B-B14F-4D97-AF65-F5344CB8AC3E}">
        <p14:creationId xmlns:p14="http://schemas.microsoft.com/office/powerpoint/2010/main" val="1202923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6000" b="1" dirty="0">
                <a:latin typeface="Garamond" panose="02020404030301010803" pitchFamily="18" charset="0"/>
              </a:rPr>
              <a:t>Texas Brokers Operating in Mexico and Europe</a:t>
            </a:r>
          </a:p>
        </p:txBody>
      </p:sp>
    </p:spTree>
    <p:extLst>
      <p:ext uri="{BB962C8B-B14F-4D97-AF65-F5344CB8AC3E}">
        <p14:creationId xmlns:p14="http://schemas.microsoft.com/office/powerpoint/2010/main" val="2666530293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46</TotalTime>
  <Words>176</Words>
  <Application>Microsoft Office PowerPoint</Application>
  <PresentationFormat>Widescreen</PresentationFormat>
  <Paragraphs>27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Corbel</vt:lpstr>
      <vt:lpstr>Garamond</vt:lpstr>
      <vt:lpstr>Times New Roman</vt:lpstr>
      <vt:lpstr>Basis</vt:lpstr>
      <vt:lpstr>“Foreign Investment and Legal Structures for Czech Investors Doing Business in the USA”</vt:lpstr>
      <vt:lpstr>Global Economy</vt:lpstr>
      <vt:lpstr>Currency Movements</vt:lpstr>
      <vt:lpstr>U.S. Inbound Investment</vt:lpstr>
      <vt:lpstr>South Texas Oil and Gas –  Eagle Ford Shale; Wind Energy</vt:lpstr>
      <vt:lpstr>U.S. Reporting requirements to track foreign investment in the u.s., and other special topics</vt:lpstr>
      <vt:lpstr>U.S. Investor Visa</vt:lpstr>
      <vt:lpstr>Legal structures</vt:lpstr>
      <vt:lpstr>Texas Brokers Operating in Mexico and Europe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“Foreign Investment and Legal Structures for Czech Investors Doing Business in the USA”</dc:title>
  <dc:creator>Madilyn Pflueger</dc:creator>
  <cp:lastModifiedBy>Madilyn Pflueger</cp:lastModifiedBy>
  <cp:revision>7</cp:revision>
  <dcterms:created xsi:type="dcterms:W3CDTF">2017-03-21T21:45:07Z</dcterms:created>
  <dcterms:modified xsi:type="dcterms:W3CDTF">2017-03-21T22:31:54Z</dcterms:modified>
</cp:coreProperties>
</file>