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2" r:id="rId3"/>
    <p:sldId id="263" r:id="rId4"/>
    <p:sldId id="266" r:id="rId5"/>
    <p:sldId id="269" r:id="rId6"/>
    <p:sldId id="270" r:id="rId7"/>
    <p:sldId id="336" r:id="rId8"/>
    <p:sldId id="348" r:id="rId9"/>
    <p:sldId id="353" r:id="rId10"/>
    <p:sldId id="349" r:id="rId11"/>
    <p:sldId id="280" r:id="rId12"/>
    <p:sldId id="291" r:id="rId13"/>
    <p:sldId id="3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Book" initials="MB" lastIdx="2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2229"/>
    <a:srgbClr val="4F80BD"/>
    <a:srgbClr val="EFEFEF"/>
    <a:srgbClr val="B1B0B1"/>
    <a:srgbClr val="FFFFFF"/>
    <a:srgbClr val="EEECE1"/>
    <a:srgbClr val="4772B5"/>
    <a:srgbClr val="82C9C9"/>
    <a:srgbClr val="F17176"/>
    <a:srgbClr val="38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8171" autoAdjust="0"/>
  </p:normalViewPr>
  <p:slideViewPr>
    <p:cSldViewPr>
      <p:cViewPr>
        <p:scale>
          <a:sx n="106" d="100"/>
          <a:sy n="106" d="100"/>
        </p:scale>
        <p:origin x="-1044" y="-198"/>
      </p:cViewPr>
      <p:guideLst>
        <p:guide orient="horz" pos="2160"/>
        <p:guide pos="2880"/>
      </p:guideLst>
    </p:cSldViewPr>
  </p:slideViewPr>
  <p:outlineViewPr>
    <p:cViewPr>
      <p:scale>
        <a:sx n="33" d="100"/>
        <a:sy n="33" d="100"/>
      </p:scale>
      <p:origin x="0" y="0"/>
    </p:cViewPr>
  </p:outlineViewPr>
  <p:notesTextViewPr>
    <p:cViewPr>
      <p:scale>
        <a:sx n="132" d="100"/>
        <a:sy n="132" d="100"/>
      </p:scale>
      <p:origin x="0" y="0"/>
    </p:cViewPr>
  </p:notesTextViewPr>
  <p:notesViewPr>
    <p:cSldViewPr>
      <p:cViewPr varScale="1">
        <p:scale>
          <a:sx n="78" d="100"/>
          <a:sy n="78" d="100"/>
        </p:scale>
        <p:origin x="258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Joyce%20Fang\OneDrive%20-%20International%20Trade%20Administration\Downloads\9444_2016052414075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a:latin typeface="Arial" panose="020B0604020202020204" pitchFamily="34" charset="0"/>
                <a:cs typeface="Arial" panose="020B0604020202020204" pitchFamily="34" charset="0"/>
              </a:rPr>
              <a:t>U.S. Share of</a:t>
            </a:r>
            <a:r>
              <a:rPr lang="en-US" sz="1000" baseline="0">
                <a:latin typeface="Arial" panose="020B0604020202020204" pitchFamily="34" charset="0"/>
                <a:cs typeface="Arial" panose="020B0604020202020204" pitchFamily="34" charset="0"/>
              </a:rPr>
              <a:t> Global Inward FDI Stock, 1990 - 2015</a:t>
            </a:r>
            <a:endParaRPr lang="en-US" sz="1000">
              <a:latin typeface="Arial" panose="020B0604020202020204" pitchFamily="34" charset="0"/>
              <a:cs typeface="Arial" panose="020B0604020202020204" pitchFamily="34" charset="0"/>
            </a:endParaRPr>
          </a:p>
        </c:rich>
      </c:tx>
      <c:layout>
        <c:manualLayout>
          <c:xMode val="edge"/>
          <c:yMode val="edge"/>
          <c:x val="0.54674909776902891"/>
          <c:y val="2.7777777777777776E-2"/>
        </c:manualLayout>
      </c:layout>
      <c:overlay val="0"/>
      <c:spPr>
        <a:noFill/>
        <a:ln>
          <a:noFill/>
        </a:ln>
        <a:effectLst/>
      </c:spPr>
    </c:title>
    <c:autoTitleDeleted val="0"/>
    <c:plotArea>
      <c:layout>
        <c:manualLayout>
          <c:layoutTarget val="inner"/>
          <c:xMode val="edge"/>
          <c:yMode val="edge"/>
          <c:x val="8.6344050743657044E-2"/>
          <c:y val="0.20055555555555554"/>
          <c:w val="0.86157261592300971"/>
          <c:h val="0.67056517935258098"/>
        </c:manualLayout>
      </c:layout>
      <c:barChart>
        <c:barDir val="col"/>
        <c:grouping val="stacked"/>
        <c:varyColors val="0"/>
        <c:ser>
          <c:idx val="0"/>
          <c:order val="0"/>
          <c:tx>
            <c:strRef>
              <c:f>'US v. RofW 80-13'!$I$2</c:f>
              <c:strCache>
                <c:ptCount val="1"/>
                <c:pt idx="0">
                  <c:v>U.S. Stock</c:v>
                </c:pt>
              </c:strCache>
            </c:strRef>
          </c:tx>
          <c:spPr>
            <a:solidFill>
              <a:srgbClr val="D12229"/>
            </a:solidFill>
            <a:ln>
              <a:noFill/>
            </a:ln>
            <a:effectLst>
              <a:outerShdw blurRad="50800" dist="38100" dir="2700000" algn="tl" rotWithShape="0">
                <a:prstClr val="black">
                  <a:alpha val="40000"/>
                </a:prstClr>
              </a:outerShdw>
            </a:effectLst>
          </c:spPr>
          <c:invertIfNegative val="0"/>
          <c:cat>
            <c:strRef>
              <c:f>'US v. RofW 80-13'!$A$13:$A$38</c:f>
              <c:strCach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strCache>
            </c:strRef>
          </c:cat>
          <c:val>
            <c:numRef>
              <c:f>'US v. RofW 80-13'!$I$13:$I$38</c:f>
              <c:numCache>
                <c:formatCode>"$"#,##0</c:formatCode>
                <c:ptCount val="26"/>
                <c:pt idx="0">
                  <c:v>0.539601</c:v>
                </c:pt>
                <c:pt idx="1">
                  <c:v>0.66913699999999998</c:v>
                </c:pt>
                <c:pt idx="2">
                  <c:v>0.69617700000000005</c:v>
                </c:pt>
                <c:pt idx="3">
                  <c:v>0.76839800000000003</c:v>
                </c:pt>
                <c:pt idx="4">
                  <c:v>0.757853</c:v>
                </c:pt>
                <c:pt idx="5">
                  <c:v>1.0057259999999999</c:v>
                </c:pt>
                <c:pt idx="6">
                  <c:v>1.2291179999999999</c:v>
                </c:pt>
                <c:pt idx="7">
                  <c:v>1.637408</c:v>
                </c:pt>
                <c:pt idx="8">
                  <c:v>2.1790349999999998</c:v>
                </c:pt>
                <c:pt idx="9">
                  <c:v>2.7981929999999999</c:v>
                </c:pt>
                <c:pt idx="10">
                  <c:v>2.7832349999999999</c:v>
                </c:pt>
                <c:pt idx="11">
                  <c:v>2.5602939999999998</c:v>
                </c:pt>
                <c:pt idx="12">
                  <c:v>2.021817</c:v>
                </c:pt>
                <c:pt idx="13">
                  <c:v>2.4548770000000002</c:v>
                </c:pt>
                <c:pt idx="14">
                  <c:v>2.7173829999999999</c:v>
                </c:pt>
                <c:pt idx="15">
                  <c:v>2.8179699999999999</c:v>
                </c:pt>
                <c:pt idx="16">
                  <c:v>3.293053</c:v>
                </c:pt>
                <c:pt idx="17">
                  <c:v>3.551307</c:v>
                </c:pt>
                <c:pt idx="18">
                  <c:v>2.4864459999999999</c:v>
                </c:pt>
                <c:pt idx="19">
                  <c:v>2.9954589999999999</c:v>
                </c:pt>
                <c:pt idx="20">
                  <c:v>3.4222929999999998</c:v>
                </c:pt>
                <c:pt idx="21">
                  <c:v>3.498726</c:v>
                </c:pt>
                <c:pt idx="22">
                  <c:v>3.9155380000000002</c:v>
                </c:pt>
                <c:pt idx="23">
                  <c:v>4.9547129999999999</c:v>
                </c:pt>
                <c:pt idx="24">
                  <c:v>5.3900810000000003</c:v>
                </c:pt>
                <c:pt idx="25">
                  <c:v>5.5879690000000002</c:v>
                </c:pt>
              </c:numCache>
            </c:numRef>
          </c:val>
        </c:ser>
        <c:ser>
          <c:idx val="1"/>
          <c:order val="1"/>
          <c:tx>
            <c:strRef>
              <c:f>'US v. RofW 80-13'!$K$2</c:f>
              <c:strCache>
                <c:ptCount val="1"/>
                <c:pt idx="0">
                  <c:v>Rest of World Stock</c:v>
                </c:pt>
              </c:strCache>
            </c:strRef>
          </c:tx>
          <c:spPr>
            <a:solidFill>
              <a:srgbClr val="011D4A"/>
            </a:solidFill>
            <a:ln>
              <a:noFill/>
            </a:ln>
            <a:effectLst>
              <a:outerShdw blurRad="50800" dist="38100" dir="2700000" algn="tl" rotWithShape="0">
                <a:prstClr val="black">
                  <a:alpha val="40000"/>
                </a:prstClr>
              </a:outerShdw>
            </a:effectLst>
          </c:spPr>
          <c:invertIfNegative val="0"/>
          <c:cat>
            <c:strRef>
              <c:f>'US v. RofW 80-13'!$A$13:$A$38</c:f>
              <c:strCach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strCache>
            </c:strRef>
          </c:cat>
          <c:val>
            <c:numRef>
              <c:f>'US v. RofW 80-13'!$K$13:$K$38</c:f>
              <c:numCache>
                <c:formatCode>"$"#,##0</c:formatCode>
                <c:ptCount val="26"/>
                <c:pt idx="0">
                  <c:v>1.6573964677067619</c:v>
                </c:pt>
                <c:pt idx="1">
                  <c:v>1.8028022007284499</c:v>
                </c:pt>
                <c:pt idx="2">
                  <c:v>1.7983425361558441</c:v>
                </c:pt>
                <c:pt idx="3">
                  <c:v>1.9312881690801451</c:v>
                </c:pt>
                <c:pt idx="4">
                  <c:v>2.206743598838298</c:v>
                </c:pt>
                <c:pt idx="5">
                  <c:v>2.5595918292705448</c:v>
                </c:pt>
                <c:pt idx="6">
                  <c:v>2.905924577318002</c:v>
                </c:pt>
                <c:pt idx="7">
                  <c:v>3.0849003021525974</c:v>
                </c:pt>
                <c:pt idx="8">
                  <c:v>3.7400932061647567</c:v>
                </c:pt>
                <c:pt idx="9">
                  <c:v>4.2912487623252522</c:v>
                </c:pt>
                <c:pt idx="10">
                  <c:v>4.7052139021830452</c:v>
                </c:pt>
                <c:pt idx="11">
                  <c:v>4.7357210198508337</c:v>
                </c:pt>
                <c:pt idx="12">
                  <c:v>5.3393164065954801</c:v>
                </c:pt>
                <c:pt idx="13">
                  <c:v>6.713841878593966</c:v>
                </c:pt>
                <c:pt idx="14">
                  <c:v>7.8621798246673995</c:v>
                </c:pt>
                <c:pt idx="15">
                  <c:v>8.6394720058182912</c:v>
                </c:pt>
                <c:pt idx="16">
                  <c:v>10.852305468459001</c:v>
                </c:pt>
                <c:pt idx="17">
                  <c:v>14.345322966531251</c:v>
                </c:pt>
                <c:pt idx="18">
                  <c:v>12.83941016856212</c:v>
                </c:pt>
                <c:pt idx="19">
                  <c:v>15.207107438958161</c:v>
                </c:pt>
                <c:pt idx="20">
                  <c:v>16.76736216812721</c:v>
                </c:pt>
                <c:pt idx="21">
                  <c:v>17.401865358648401</c:v>
                </c:pt>
                <c:pt idx="22">
                  <c:v>18.723572108606959</c:v>
                </c:pt>
                <c:pt idx="23">
                  <c:v>19.578020438054153</c:v>
                </c:pt>
                <c:pt idx="24">
                  <c:v>19.722719203710298</c:v>
                </c:pt>
                <c:pt idx="25">
                  <c:v>19.395245122839921</c:v>
                </c:pt>
              </c:numCache>
            </c:numRef>
          </c:val>
        </c:ser>
        <c:dLbls>
          <c:showLegendKey val="0"/>
          <c:showVal val="0"/>
          <c:showCatName val="0"/>
          <c:showSerName val="0"/>
          <c:showPercent val="0"/>
          <c:showBubbleSize val="0"/>
        </c:dLbls>
        <c:gapWidth val="150"/>
        <c:overlap val="100"/>
        <c:axId val="85363712"/>
        <c:axId val="86037248"/>
      </c:barChart>
      <c:catAx>
        <c:axId val="8536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037248"/>
        <c:crosses val="autoZero"/>
        <c:auto val="1"/>
        <c:lblAlgn val="ctr"/>
        <c:lblOffset val="100"/>
        <c:noMultiLvlLbl val="0"/>
      </c:catAx>
      <c:valAx>
        <c:axId val="8603724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latin typeface="Arial" panose="020B0604020202020204" pitchFamily="34" charset="0"/>
                    <a:cs typeface="Arial" panose="020B0604020202020204" pitchFamily="34" charset="0"/>
                  </a:rPr>
                  <a:t>In Trillions USD</a:t>
                </a:r>
                <a:endParaRPr lang="en-US" b="1">
                  <a:solidFill>
                    <a:sysClr val="windowText" lastClr="000000"/>
                  </a:solidFill>
                </a:endParaRPr>
              </a:p>
            </c:rich>
          </c:tx>
          <c:layout/>
          <c:overlay val="0"/>
          <c:spPr>
            <a:noFill/>
            <a:ln>
              <a:noFill/>
            </a:ln>
            <a:effectLst/>
          </c:sp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63712"/>
        <c:crosses val="autoZero"/>
        <c:crossBetween val="between"/>
      </c:valAx>
      <c:spPr>
        <a:noFill/>
        <a:ln>
          <a:noFill/>
        </a:ln>
        <a:effectLst/>
      </c:spPr>
    </c:plotArea>
    <c:legend>
      <c:legendPos val="r"/>
      <c:layout>
        <c:manualLayout>
          <c:xMode val="edge"/>
          <c:yMode val="edge"/>
          <c:x val="0.10839963363954505"/>
          <c:y val="0.49819378827646543"/>
          <c:w val="0.1525296642607174"/>
          <c:h val="0.187501312335958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04441556455901"/>
          <c:y val="0.198381035708105"/>
          <c:w val="0.60991116887088204"/>
          <c:h val="0.80026550308233402"/>
        </c:manualLayout>
      </c:layout>
      <c:pieChart>
        <c:varyColors val="1"/>
        <c:ser>
          <c:idx val="0"/>
          <c:order val="0"/>
          <c:spPr>
            <a:ln>
              <a:solidFill>
                <a:schemeClr val="bg1"/>
              </a:solidFill>
            </a:ln>
          </c:spPr>
          <c:dPt>
            <c:idx val="0"/>
            <c:bubble3D val="0"/>
            <c:spPr>
              <a:solidFill>
                <a:srgbClr val="002060"/>
              </a:solidFill>
              <a:ln>
                <a:solidFill>
                  <a:schemeClr val="bg1"/>
                </a:solidFill>
              </a:ln>
            </c:spPr>
          </c:dPt>
          <c:dPt>
            <c:idx val="1"/>
            <c:bubble3D val="0"/>
            <c:spPr>
              <a:solidFill>
                <a:srgbClr val="960000"/>
              </a:solidFill>
              <a:ln>
                <a:solidFill>
                  <a:schemeClr val="bg1"/>
                </a:solidFill>
              </a:ln>
            </c:spPr>
          </c:dPt>
          <c:dPt>
            <c:idx val="2"/>
            <c:bubble3D val="0"/>
            <c:spPr>
              <a:solidFill>
                <a:schemeClr val="accent5">
                  <a:lumMod val="75000"/>
                </a:schemeClr>
              </a:solidFill>
              <a:ln>
                <a:solidFill>
                  <a:schemeClr val="bg1"/>
                </a:solidFill>
              </a:ln>
            </c:spPr>
          </c:dPt>
          <c:dPt>
            <c:idx val="3"/>
            <c:bubble3D val="0"/>
            <c:spPr>
              <a:solidFill>
                <a:schemeClr val="accent6">
                  <a:lumMod val="75000"/>
                </a:schemeClr>
              </a:solidFill>
              <a:ln>
                <a:solidFill>
                  <a:schemeClr val="bg1"/>
                </a:solidFill>
              </a:ln>
            </c:spPr>
          </c:dPt>
          <c:dPt>
            <c:idx val="4"/>
            <c:bubble3D val="0"/>
            <c:spPr>
              <a:solidFill>
                <a:schemeClr val="accent4">
                  <a:lumMod val="50000"/>
                </a:schemeClr>
              </a:solidFill>
              <a:ln>
                <a:solidFill>
                  <a:schemeClr val="bg1"/>
                </a:solidFill>
              </a:ln>
            </c:spPr>
          </c:dPt>
          <c:dPt>
            <c:idx val="5"/>
            <c:bubble3D val="0"/>
            <c:spPr>
              <a:solidFill>
                <a:schemeClr val="accent1"/>
              </a:solidFill>
              <a:ln>
                <a:solidFill>
                  <a:schemeClr val="bg1"/>
                </a:solidFill>
              </a:ln>
            </c:spPr>
          </c:dPt>
          <c:dPt>
            <c:idx val="6"/>
            <c:bubble3D val="0"/>
            <c:spPr>
              <a:solidFill>
                <a:schemeClr val="tx1"/>
              </a:solidFill>
              <a:ln>
                <a:solidFill>
                  <a:schemeClr val="bg1"/>
                </a:solidFill>
              </a:ln>
            </c:spPr>
          </c:dPt>
          <c:dPt>
            <c:idx val="7"/>
            <c:bubble3D val="0"/>
            <c:spPr>
              <a:solidFill>
                <a:schemeClr val="accent3">
                  <a:lumMod val="75000"/>
                </a:schemeClr>
              </a:solidFill>
              <a:ln>
                <a:solidFill>
                  <a:schemeClr val="bg1"/>
                </a:solidFill>
              </a:ln>
            </c:spPr>
          </c:dPt>
          <c:dPt>
            <c:idx val="8"/>
            <c:bubble3D val="0"/>
            <c:spPr>
              <a:solidFill>
                <a:schemeClr val="accent3">
                  <a:lumMod val="75000"/>
                </a:schemeClr>
              </a:solidFill>
              <a:ln>
                <a:solidFill>
                  <a:schemeClr val="bg1"/>
                </a:solidFill>
              </a:ln>
            </c:spPr>
          </c:dPt>
          <c:dLbls>
            <c:dLbl>
              <c:idx val="0"/>
              <c:layout>
                <c:manualLayout>
                  <c:x val="-0.22082419834456099"/>
                  <c:y val="0.121356276017159"/>
                </c:manualLayout>
              </c:layout>
              <c:tx>
                <c:rich>
                  <a:bodyPr/>
                  <a:lstStyle/>
                  <a:p>
                    <a:pPr>
                      <a:defRPr sz="1200">
                        <a:solidFill>
                          <a:schemeClr val="bg1"/>
                        </a:solidFill>
                      </a:defRPr>
                    </a:pPr>
                    <a:r>
                      <a:rPr lang="en-US" sz="1200"/>
                      <a:t>Manufacturing</a:t>
                    </a:r>
                    <a:r>
                      <a:rPr lang="en-US" sz="1200" baseline="0"/>
                      <a:t>, $1.22T, 39%</a:t>
                    </a:r>
                  </a:p>
                </c:rich>
              </c:tx>
              <c:numFmt formatCode="#,##0" sourceLinked="0"/>
              <c:spPr>
                <a:ln>
                  <a:noFill/>
                </a:ln>
              </c:spPr>
              <c:showLegendKey val="0"/>
              <c:showVal val="1"/>
              <c:showCatName val="0"/>
              <c:showSerName val="0"/>
              <c:showPercent val="1"/>
              <c:showBubbleSize val="0"/>
              <c:extLst>
                <c:ext xmlns:c15="http://schemas.microsoft.com/office/drawing/2012/chart" uri="{CE6537A1-D6FC-4f65-9D91-7224C49458BB}">
                  <c15:layout/>
                </c:ext>
              </c:extLst>
            </c:dLbl>
            <c:dLbl>
              <c:idx val="1"/>
              <c:layout>
                <c:manualLayout>
                  <c:x val="-4.2515607879112301E-2"/>
                  <c:y val="-4.8846564850398899E-2"/>
                </c:manualLayout>
              </c:layout>
              <c:tx>
                <c:rich>
                  <a:bodyPr/>
                  <a:lstStyle/>
                  <a:p>
                    <a:pPr>
                      <a:defRPr sz="1200">
                        <a:solidFill>
                          <a:schemeClr val="bg1"/>
                        </a:solidFill>
                      </a:defRPr>
                    </a:pPr>
                    <a:r>
                      <a:rPr lang="en-US" sz="1200">
                        <a:solidFill>
                          <a:schemeClr val="bg1"/>
                        </a:solidFill>
                      </a:rPr>
                      <a:t>Banking, Finance, and Insurance</a:t>
                    </a:r>
                    <a:r>
                      <a:rPr lang="en-US" sz="1200" baseline="0">
                        <a:solidFill>
                          <a:schemeClr val="bg1"/>
                        </a:solidFill>
                      </a:rPr>
                      <a:t>, $585.5B, 19%</a:t>
                    </a:r>
                  </a:p>
                </c:rich>
              </c:tx>
              <c:numFmt formatCode="#,##0" sourceLinked="0"/>
              <c:spPr>
                <a:noFill/>
                <a:ln>
                  <a:noFill/>
                </a:ln>
                <a:effectLst/>
              </c:spPr>
              <c:showLegendKey val="0"/>
              <c:showVal val="1"/>
              <c:showCatName val="0"/>
              <c:showSerName val="0"/>
              <c:showPercent val="1"/>
              <c:showBubbleSize val="0"/>
              <c:extLst>
                <c:ext xmlns:c15="http://schemas.microsoft.com/office/drawing/2012/chart" uri="{CE6537A1-D6FC-4f65-9D91-7224C49458BB}">
                  <c15:layout/>
                </c:ext>
              </c:extLst>
            </c:dLbl>
            <c:dLbl>
              <c:idx val="2"/>
              <c:layout>
                <c:manualLayout>
                  <c:x val="0.176600769563999"/>
                  <c:y val="-0.16079535820433499"/>
                </c:manualLayout>
              </c:layout>
              <c:tx>
                <c:rich>
                  <a:bodyPr/>
                  <a:lstStyle/>
                  <a:p>
                    <a:pPr>
                      <a:defRPr sz="1200">
                        <a:solidFill>
                          <a:schemeClr val="bg1"/>
                        </a:solidFill>
                      </a:defRPr>
                    </a:pPr>
                    <a:r>
                      <a:rPr lang="en-US" sz="1200"/>
                      <a:t>Other Industries</a:t>
                    </a:r>
                    <a:r>
                      <a:rPr lang="en-US" sz="1200" baseline="0"/>
                      <a:t>, $478.3B, 15%</a:t>
                    </a:r>
                  </a:p>
                </c:rich>
              </c:tx>
              <c:numFmt formatCode="#,##0" sourceLinked="0"/>
              <c:spPr>
                <a:ln>
                  <a:noFill/>
                </a:ln>
              </c:spPr>
              <c:showLegendKey val="0"/>
              <c:showVal val="1"/>
              <c:showCatName val="0"/>
              <c:showSerName val="0"/>
              <c:showPercent val="1"/>
              <c:showBubbleSize val="0"/>
              <c:extLst>
                <c:ext xmlns:c15="http://schemas.microsoft.com/office/drawing/2012/chart" uri="{CE6537A1-D6FC-4f65-9D91-7224C49458BB}">
                  <c15:layout/>
                </c:ext>
              </c:extLst>
            </c:dLbl>
            <c:dLbl>
              <c:idx val="3"/>
              <c:layout>
                <c:manualLayout>
                  <c:x val="0.211823540900451"/>
                  <c:y val="6.4577847920565895E-2"/>
                </c:manualLayout>
              </c:layout>
              <c:tx>
                <c:rich>
                  <a:bodyPr/>
                  <a:lstStyle/>
                  <a:p>
                    <a:pPr>
                      <a:defRPr sz="1200">
                        <a:solidFill>
                          <a:schemeClr val="bg1"/>
                        </a:solidFill>
                      </a:defRPr>
                    </a:pPr>
                    <a:r>
                      <a:rPr lang="en-US" sz="1200" baseline="0"/>
                      <a:t>Wholesale Trade, $367.1B, 12%</a:t>
                    </a:r>
                  </a:p>
                </c:rich>
              </c:tx>
              <c:numFmt formatCode="#,##0" sourceLinked="0"/>
              <c:spPr>
                <a:ln>
                  <a:noFill/>
                </a:ln>
              </c:spPr>
              <c:showLegendKey val="0"/>
              <c:showVal val="1"/>
              <c:showCatName val="0"/>
              <c:showSerName val="0"/>
              <c:showPercent val="1"/>
              <c:showBubbleSize val="0"/>
              <c:extLst>
                <c:ext xmlns:c15="http://schemas.microsoft.com/office/drawing/2012/chart" uri="{CE6537A1-D6FC-4f65-9D91-7224C49458BB}">
                  <c15:layout/>
                </c:ext>
              </c:extLst>
            </c:dLbl>
            <c:dLbl>
              <c:idx val="4"/>
              <c:layout>
                <c:manualLayout>
                  <c:x val="-6.9260352164717306E-2"/>
                  <c:y val="6.4615386417540804E-2"/>
                </c:manualLayout>
              </c:layout>
              <c:tx>
                <c:rich>
                  <a:bodyPr/>
                  <a:lstStyle/>
                  <a:p>
                    <a:r>
                      <a:rPr lang="en-US" baseline="0"/>
                      <a:t>Information, $198.9B, 6%</a:t>
                    </a:r>
                  </a:p>
                </c:rich>
              </c:tx>
              <c:showLegendKey val="0"/>
              <c:showVal val="1"/>
              <c:showCatName val="0"/>
              <c:showSerName val="0"/>
              <c:showPercent val="1"/>
              <c:showBubbleSize val="0"/>
              <c:extLst>
                <c:ext xmlns:c15="http://schemas.microsoft.com/office/drawing/2012/chart" uri="{CE6537A1-D6FC-4f65-9D91-7224C49458BB}">
                  <c15:layout/>
                </c:ext>
              </c:extLst>
            </c:dLbl>
            <c:dLbl>
              <c:idx val="5"/>
              <c:layout>
                <c:manualLayout>
                  <c:x val="-0.158633947455597"/>
                  <c:y val="4.8996797095392699E-3"/>
                </c:manualLayout>
              </c:layout>
              <c:tx>
                <c:rich>
                  <a:bodyPr/>
                  <a:lstStyle/>
                  <a:p>
                    <a:r>
                      <a:rPr lang="en-US"/>
                      <a:t>Professional, Scientific,</a:t>
                    </a:r>
                    <a:r>
                      <a:rPr lang="en-US" baseline="0"/>
                      <a:t> and Technical Services, $145.5B, 5%</a:t>
                    </a:r>
                  </a:p>
                </c:rich>
              </c:tx>
              <c:showLegendKey val="0"/>
              <c:showVal val="1"/>
              <c:showCatName val="0"/>
              <c:showSerName val="0"/>
              <c:showPercent val="1"/>
              <c:showBubbleSize val="0"/>
              <c:extLst>
                <c:ext xmlns:c15="http://schemas.microsoft.com/office/drawing/2012/chart" uri="{CE6537A1-D6FC-4f65-9D91-7224C49458BB}">
                  <c15:layout/>
                </c:ext>
              </c:extLst>
            </c:dLbl>
            <c:dLbl>
              <c:idx val="6"/>
              <c:layout>
                <c:manualLayout>
                  <c:x val="-6.8297530769818801E-2"/>
                  <c:y val="-7.9535527583138102E-2"/>
                </c:manualLayout>
              </c:layout>
              <c:tx>
                <c:rich>
                  <a:bodyPr/>
                  <a:lstStyle/>
                  <a:p>
                    <a:r>
                      <a:rPr lang="en-US" baseline="0"/>
                      <a:t>Retail Trade, $65.7B, 2%</a:t>
                    </a:r>
                  </a:p>
                </c:rich>
              </c:tx>
              <c:showLegendKey val="0"/>
              <c:showVal val="1"/>
              <c:showCatName val="0"/>
              <c:showSerName val="0"/>
              <c:showPercent val="1"/>
              <c:showBubbleSize val="0"/>
              <c:extLst>
                <c:ext xmlns:c15="http://schemas.microsoft.com/office/drawing/2012/chart" uri="{CE6537A1-D6FC-4f65-9D91-7224C49458BB}">
                  <c15:layout/>
                </c:ext>
              </c:extLst>
            </c:dLbl>
            <c:dLbl>
              <c:idx val="7"/>
              <c:layout>
                <c:manualLayout>
                  <c:x val="0.116231276915628"/>
                  <c:y val="-2.76172550958163E-2"/>
                </c:manualLayout>
              </c:layout>
              <c:tx>
                <c:rich>
                  <a:bodyPr/>
                  <a:lstStyle/>
                  <a:p>
                    <a:r>
                      <a:rPr lang="en-US"/>
                      <a:t>Real Estate and Rental and Leasing</a:t>
                    </a:r>
                    <a:r>
                      <a:rPr lang="en-US" baseline="0"/>
                      <a:t>, $70.4B, 2%</a:t>
                    </a:r>
                  </a:p>
                </c:rich>
              </c:tx>
              <c:showLegendKey val="0"/>
              <c:showVal val="1"/>
              <c:showCatName val="0"/>
              <c:showSerName val="0"/>
              <c:showPercent val="1"/>
              <c:showBubbleSize val="0"/>
              <c:extLst>
                <c:ext xmlns:c15="http://schemas.microsoft.com/office/drawing/2012/chart" uri="{CE6537A1-D6FC-4f65-9D91-7224C49458BB}">
                  <c15:layout/>
                </c:ext>
              </c:extLst>
            </c:dLbl>
            <c:numFmt formatCode="#,##0" sourceLinked="0"/>
            <c:spPr>
              <a:noFill/>
              <a:ln>
                <a:noFill/>
              </a:ln>
              <a:effectLst/>
            </c:spPr>
            <c:txPr>
              <a:bodyPr/>
              <a:lstStyle/>
              <a:p>
                <a:pPr>
                  <a:defRPr sz="1200"/>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multiLvlStrRef>
              <c:f>'[Copy of FDIUS Detailed Industry 2008-2015 - working doc for Ind Breakout Graphs_AD_ES Edits.xlsx]Stock by Ind Pie'!$M$2:$N$9</c:f>
              <c:multiLvlStrCache>
                <c:ptCount val="8"/>
                <c:lvl>
                  <c:pt idx="0">
                    <c:v>1,222,850</c:v>
                  </c:pt>
                  <c:pt idx="1">
                    <c:v>585,466</c:v>
                  </c:pt>
                  <c:pt idx="2">
                    <c:v>478,291</c:v>
                  </c:pt>
                  <c:pt idx="3">
                    <c:v>367,092</c:v>
                  </c:pt>
                  <c:pt idx="4">
                    <c:v>198,867</c:v>
                  </c:pt>
                  <c:pt idx="5">
                    <c:v>145,491</c:v>
                  </c:pt>
                  <c:pt idx="6">
                    <c:v>65,675</c:v>
                  </c:pt>
                  <c:pt idx="7">
                    <c:v>70,468</c:v>
                  </c:pt>
                </c:lvl>
                <c:lvl>
                  <c:pt idx="0">
                    <c:v>Manufacturing</c:v>
                  </c:pt>
                  <c:pt idx="1">
                    <c:v>Banking, Finance &amp; Insurance</c:v>
                  </c:pt>
                  <c:pt idx="2">
                    <c:v>Other industries</c:v>
                  </c:pt>
                  <c:pt idx="3">
                    <c:v>Wholesale trade</c:v>
                  </c:pt>
                  <c:pt idx="4">
                    <c:v>Information</c:v>
                  </c:pt>
                  <c:pt idx="5">
                    <c:v>Professional, scientific, and technical services</c:v>
                  </c:pt>
                  <c:pt idx="6">
                    <c:v>Retail trade</c:v>
                  </c:pt>
                  <c:pt idx="7">
                    <c:v>Real estate and rental and leasing</c:v>
                  </c:pt>
                </c:lvl>
              </c:multiLvlStrCache>
            </c:multiLvlStrRef>
          </c:cat>
          <c:val>
            <c:numRef>
              <c:f>'[Copy of FDIUS Detailed Industry 2008-2015 - working doc for Ind Breakout Graphs_AD_ES Edits.xlsx]Stock by Ind Pie'!$O$2:$O$9</c:f>
              <c:numCache>
                <c:formatCode>0.00%</c:formatCode>
                <c:ptCount val="8"/>
                <c:pt idx="0">
                  <c:v>0.390163359070895</c:v>
                </c:pt>
                <c:pt idx="1">
                  <c:v>0.186799183204646</c:v>
                </c:pt>
                <c:pt idx="2">
                  <c:v>0.15260385425307901</c:v>
                </c:pt>
                <c:pt idx="3">
                  <c:v>0.11712462510369499</c:v>
                </c:pt>
                <c:pt idx="4">
                  <c:v>6.3450641311977501E-2</c:v>
                </c:pt>
                <c:pt idx="5">
                  <c:v>4.6420458171144097E-2</c:v>
                </c:pt>
                <c:pt idx="6">
                  <c:v>2.0954310509858999E-2</c:v>
                </c:pt>
                <c:pt idx="7">
                  <c:v>2.2483568374704901E-2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04441556455901"/>
          <c:y val="0.198381035708105"/>
          <c:w val="0.60991116887088204"/>
          <c:h val="0.80026550308233402"/>
        </c:manualLayout>
      </c:layout>
      <c:pieChart>
        <c:varyColors val="1"/>
        <c:ser>
          <c:idx val="0"/>
          <c:order val="0"/>
          <c:spPr>
            <a:ln>
              <a:solidFill>
                <a:sysClr val="window" lastClr="FFFFFF">
                  <a:alpha val="50000"/>
                </a:sysClr>
              </a:solidFill>
            </a:ln>
          </c:spPr>
          <c:dPt>
            <c:idx val="0"/>
            <c:bubble3D val="0"/>
            <c:spPr>
              <a:solidFill>
                <a:srgbClr val="002060">
                  <a:alpha val="80000"/>
                </a:srgbClr>
              </a:solidFill>
              <a:ln>
                <a:solidFill>
                  <a:sysClr val="window" lastClr="FFFFFF">
                    <a:alpha val="50000"/>
                  </a:sysClr>
                </a:solidFill>
              </a:ln>
            </c:spPr>
          </c:dPt>
          <c:dPt>
            <c:idx val="1"/>
            <c:bubble3D val="0"/>
            <c:spPr>
              <a:solidFill>
                <a:srgbClr val="960000">
                  <a:alpha val="80000"/>
                </a:srgbClr>
              </a:solidFill>
              <a:ln>
                <a:solidFill>
                  <a:sysClr val="window" lastClr="FFFFFF">
                    <a:alpha val="50000"/>
                  </a:sysClr>
                </a:solidFill>
              </a:ln>
            </c:spPr>
          </c:dPt>
          <c:dPt>
            <c:idx val="2"/>
            <c:bubble3D val="0"/>
            <c:spPr>
              <a:solidFill>
                <a:srgbClr val="4BACC6">
                  <a:lumMod val="75000"/>
                  <a:alpha val="80000"/>
                </a:srgbClr>
              </a:solidFill>
              <a:ln>
                <a:solidFill>
                  <a:sysClr val="window" lastClr="FFFFFF">
                    <a:alpha val="50000"/>
                  </a:sysClr>
                </a:solidFill>
              </a:ln>
            </c:spPr>
          </c:dPt>
          <c:dPt>
            <c:idx val="3"/>
            <c:bubble3D val="0"/>
            <c:spPr>
              <a:solidFill>
                <a:schemeClr val="accent6">
                  <a:lumMod val="75000"/>
                </a:schemeClr>
              </a:solidFill>
              <a:ln>
                <a:solidFill>
                  <a:sysClr val="window" lastClr="FFFFFF">
                    <a:alpha val="50000"/>
                  </a:sysClr>
                </a:solidFill>
              </a:ln>
            </c:spPr>
          </c:dPt>
          <c:dPt>
            <c:idx val="4"/>
            <c:bubble3D val="0"/>
            <c:spPr>
              <a:solidFill>
                <a:schemeClr val="accent4">
                  <a:lumMod val="50000"/>
                </a:schemeClr>
              </a:solidFill>
              <a:ln>
                <a:solidFill>
                  <a:sysClr val="window" lastClr="FFFFFF">
                    <a:alpha val="50000"/>
                  </a:sysClr>
                </a:solidFill>
              </a:ln>
            </c:spPr>
          </c:dPt>
          <c:dPt>
            <c:idx val="5"/>
            <c:bubble3D val="0"/>
            <c:spPr>
              <a:solidFill>
                <a:schemeClr val="accent1"/>
              </a:solidFill>
              <a:ln>
                <a:solidFill>
                  <a:sysClr val="window" lastClr="FFFFFF">
                    <a:alpha val="50000"/>
                  </a:sysClr>
                </a:solidFill>
              </a:ln>
            </c:spPr>
          </c:dPt>
          <c:dPt>
            <c:idx val="6"/>
            <c:bubble3D val="0"/>
            <c:spPr>
              <a:solidFill>
                <a:schemeClr val="tx1"/>
              </a:solidFill>
              <a:ln>
                <a:solidFill>
                  <a:sysClr val="window" lastClr="FFFFFF">
                    <a:alpha val="50000"/>
                  </a:sysClr>
                </a:solidFill>
              </a:ln>
            </c:spPr>
          </c:dPt>
          <c:dPt>
            <c:idx val="7"/>
            <c:bubble3D val="0"/>
            <c:spPr>
              <a:solidFill>
                <a:schemeClr val="accent3">
                  <a:lumMod val="75000"/>
                </a:schemeClr>
              </a:solidFill>
              <a:ln>
                <a:solidFill>
                  <a:sysClr val="window" lastClr="FFFFFF">
                    <a:alpha val="50000"/>
                  </a:sysClr>
                </a:solidFill>
              </a:ln>
            </c:spPr>
          </c:dPt>
          <c:dPt>
            <c:idx val="8"/>
            <c:bubble3D val="0"/>
            <c:spPr>
              <a:solidFill>
                <a:schemeClr val="accent3">
                  <a:lumMod val="75000"/>
                </a:schemeClr>
              </a:solidFill>
              <a:ln>
                <a:solidFill>
                  <a:sysClr val="window" lastClr="FFFFFF">
                    <a:alpha val="50000"/>
                  </a:sysClr>
                </a:solidFill>
              </a:ln>
            </c:spPr>
          </c:dPt>
          <c:dLbls>
            <c:dLbl>
              <c:idx val="0"/>
              <c:spPr>
                <a:noFill/>
                <a:ln>
                  <a:noFill/>
                </a:ln>
                <a:effectLst/>
              </c:spPr>
              <c:txPr>
                <a:bodyPr wrap="square" lIns="38100" tIns="19050" rIns="38100" bIns="19050" anchor="ctr">
                  <a:spAutoFit/>
                </a:bodyPr>
                <a:lstStyle/>
                <a:p>
                  <a:pPr>
                    <a:defRPr sz="1200">
                      <a:solidFill>
                        <a:schemeClr val="bg1"/>
                      </a:solidFill>
                    </a:defRPr>
                  </a:pPr>
                  <a:endParaRPr lang="en-US"/>
                </a:p>
              </c:txPr>
              <c:dLblPos val="bestFit"/>
              <c:showLegendKey val="0"/>
              <c:showVal val="0"/>
              <c:showCatName val="0"/>
              <c:showSerName val="0"/>
              <c:showPercent val="1"/>
              <c:showBubbleSize val="0"/>
            </c:dLbl>
            <c:dLbl>
              <c:idx val="1"/>
              <c:spPr>
                <a:noFill/>
                <a:ln>
                  <a:noFill/>
                </a:ln>
                <a:effectLst/>
              </c:spPr>
              <c:txPr>
                <a:bodyPr/>
                <a:lstStyle/>
                <a:p>
                  <a:pPr>
                    <a:defRPr sz="1200">
                      <a:solidFill>
                        <a:schemeClr val="bg1"/>
                      </a:solidFill>
                    </a:defRPr>
                  </a:pPr>
                  <a:endParaRPr lang="en-US"/>
                </a:p>
              </c:txPr>
              <c:dLblPos val="bestFit"/>
              <c:showLegendKey val="0"/>
              <c:showVal val="0"/>
              <c:showCatName val="0"/>
              <c:showSerName val="0"/>
              <c:showPercent val="1"/>
              <c:showBubbleSize val="0"/>
            </c:dLbl>
            <c:dLbl>
              <c:idx val="2"/>
              <c:spPr>
                <a:ln>
                  <a:noFill/>
                </a:ln>
              </c:spPr>
              <c:txPr>
                <a:bodyPr/>
                <a:lstStyle/>
                <a:p>
                  <a:pPr>
                    <a:defRPr sz="1200">
                      <a:solidFill>
                        <a:schemeClr val="bg1"/>
                      </a:solidFill>
                    </a:defRPr>
                  </a:pPr>
                  <a:endParaRPr lang="en-US"/>
                </a:p>
              </c:txPr>
              <c:dLblPos val="bestFit"/>
              <c:showLegendKey val="0"/>
              <c:showVal val="0"/>
              <c:showCatName val="0"/>
              <c:showSerName val="0"/>
              <c:showPercent val="1"/>
              <c:showBubbleSize val="0"/>
            </c:dLbl>
            <c:dLbl>
              <c:idx val="3"/>
              <c:spPr>
                <a:ln>
                  <a:noFill/>
                </a:ln>
              </c:spPr>
              <c:txPr>
                <a:bodyPr/>
                <a:lstStyle/>
                <a:p>
                  <a:pPr>
                    <a:defRPr sz="1200">
                      <a:solidFill>
                        <a:schemeClr val="bg1"/>
                      </a:solidFill>
                    </a:defRPr>
                  </a:pPr>
                  <a:endParaRPr lang="en-US"/>
                </a:p>
              </c:txPr>
              <c:dLblPos val="bestFit"/>
              <c:showLegendKey val="0"/>
              <c:showVal val="0"/>
              <c:showCatName val="0"/>
              <c:showSerName val="0"/>
              <c:showPercent val="1"/>
              <c:showBubbleSize val="0"/>
            </c:dLbl>
            <c:dLbl>
              <c:idx val="4"/>
              <c:spPr>
                <a:noFill/>
                <a:ln>
                  <a:noFill/>
                </a:ln>
                <a:effectLst/>
              </c:spPr>
              <c:txPr>
                <a:bodyPr/>
                <a:lstStyle/>
                <a:p>
                  <a:pPr>
                    <a:defRPr sz="1200">
                      <a:solidFill>
                        <a:schemeClr val="bg1"/>
                      </a:solidFill>
                    </a:defRPr>
                  </a:pPr>
                  <a:endParaRPr lang="en-US"/>
                </a:p>
              </c:txPr>
              <c:dLblPos val="bestFit"/>
              <c:showLegendKey val="0"/>
              <c:showVal val="0"/>
              <c:showCatName val="0"/>
              <c:showSerName val="0"/>
              <c:showPercent val="1"/>
              <c:showBubbleSize val="0"/>
            </c:dLbl>
            <c:spPr>
              <a:noFill/>
              <a:ln>
                <a:noFill/>
              </a:ln>
              <a:effectLst/>
            </c:spPr>
            <c:txPr>
              <a:bodyPr/>
              <a:lstStyle/>
              <a:p>
                <a:pPr>
                  <a:defRPr sz="1200"/>
                </a:pPr>
                <a:endParaRPr lang="en-US"/>
              </a:p>
            </c:tx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'Stock by Ind Pie'!$K$54:$K$61</c:f>
              <c:strCache>
                <c:ptCount val="8"/>
                <c:pt idx="0">
                  <c:v>Manufacturing</c:v>
                </c:pt>
                <c:pt idx="1">
                  <c:v>Banking, Finance &amp; Insurance</c:v>
                </c:pt>
                <c:pt idx="2">
                  <c:v>Other industries</c:v>
                </c:pt>
                <c:pt idx="3">
                  <c:v>Wholesale trade</c:v>
                </c:pt>
                <c:pt idx="4">
                  <c:v>Information</c:v>
                </c:pt>
                <c:pt idx="5">
                  <c:v>Professional, scientific, and technical services</c:v>
                </c:pt>
                <c:pt idx="6">
                  <c:v>Retail trade</c:v>
                </c:pt>
                <c:pt idx="7">
                  <c:v>Real estate and rental and leasing</c:v>
                </c:pt>
              </c:strCache>
            </c:strRef>
          </c:cat>
          <c:val>
            <c:numRef>
              <c:f>'Stock by Ind Pie'!$L$54:$L$61</c:f>
              <c:numCache>
                <c:formatCode>#,##0</c:formatCode>
                <c:ptCount val="8"/>
                <c:pt idx="0">
                  <c:v>475214</c:v>
                </c:pt>
                <c:pt idx="1">
                  <c:v>322091</c:v>
                </c:pt>
                <c:pt idx="2">
                  <c:v>251836</c:v>
                </c:pt>
                <c:pt idx="3">
                  <c:v>218443</c:v>
                </c:pt>
                <c:pt idx="4">
                  <c:v>144982</c:v>
                </c:pt>
                <c:pt idx="5">
                  <c:v>44207</c:v>
                </c:pt>
                <c:pt idx="6">
                  <c:v>26554</c:v>
                </c:pt>
                <c:pt idx="7">
                  <c:v>36987</c:v>
                </c:pt>
              </c:numCache>
            </c:numRef>
          </c:val>
        </c:ser>
        <c:dLbls>
          <c:showLegendKey val="0"/>
          <c:showVal val="0"/>
          <c:showCatName val="1"/>
          <c:showSerName val="0"/>
          <c:showPercent val="1"/>
          <c:showBubbleSize val="0"/>
          <c:showLeaderLines val="1"/>
        </c:dLbls>
        <c:firstSliceAng val="0"/>
      </c:pieChart>
      <c:spPr>
        <a:ln>
          <a:noFill/>
        </a:ln>
      </c:spPr>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Location Motives, Announced Projects </a:t>
            </a:r>
            <a:endParaRPr lang="en-US" sz="1800" b="1" i="0" baseline="0" dirty="0" smtClean="0">
              <a:effectLst/>
            </a:endParaRPr>
          </a:p>
          <a:p>
            <a:pPr>
              <a:defRPr sz="1400" b="0" i="0" u="none" strike="noStrike" kern="1200" spc="0" baseline="0">
                <a:solidFill>
                  <a:schemeClr val="tx1">
                    <a:lumMod val="65000"/>
                    <a:lumOff val="35000"/>
                  </a:schemeClr>
                </a:solidFill>
                <a:latin typeface="+mn-lt"/>
                <a:ea typeface="+mn-ea"/>
                <a:cs typeface="+mn-cs"/>
              </a:defRPr>
            </a:pPr>
            <a:r>
              <a:rPr lang="en-US" sz="1800" b="1" i="0" baseline="0" dirty="0" smtClean="0">
                <a:effectLst/>
              </a:rPr>
              <a:t>(January 2003- </a:t>
            </a:r>
            <a:r>
              <a:rPr lang="en-US" sz="1800" b="1" i="0" baseline="0" dirty="0">
                <a:effectLst/>
              </a:rPr>
              <a:t>March </a:t>
            </a:r>
            <a:r>
              <a:rPr lang="en-US" sz="1800" b="1" i="0" baseline="0" dirty="0" smtClean="0">
                <a:effectLst/>
              </a:rPr>
              <a:t>2016)</a:t>
            </a:r>
            <a:endParaRPr lang="en-US" dirty="0">
              <a:effectLst/>
            </a:endParaRP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'[9444_20160524140755.xlsx]fDiMarkets'!$A$5:$A$15</c:f>
              <c:strCache>
                <c:ptCount val="11"/>
                <c:pt idx="0">
                  <c:v>Proximity to markets or customers</c:v>
                </c:pt>
                <c:pt idx="1">
                  <c:v>Domestic Market Growth Potential</c:v>
                </c:pt>
                <c:pt idx="2">
                  <c:v>Skilled workforce availability</c:v>
                </c:pt>
                <c:pt idx="3">
                  <c:v>Regulations or business climate</c:v>
                </c:pt>
                <c:pt idx="4">
                  <c:v>Industry Cluster / Critical Mass</c:v>
                </c:pt>
                <c:pt idx="5">
                  <c:v>Infrastructure and logistics</c:v>
                </c:pt>
                <c:pt idx="6">
                  <c:v>IPA or Govt support</c:v>
                </c:pt>
                <c:pt idx="7">
                  <c:v>Attractiveness / Quality of Life</c:v>
                </c:pt>
                <c:pt idx="8">
                  <c:v>Finance Incentives or Taxes or Funding</c:v>
                </c:pt>
                <c:pt idx="9">
                  <c:v>Lower Costs</c:v>
                </c:pt>
                <c:pt idx="10">
                  <c:v>Other Motive</c:v>
                </c:pt>
              </c:strCache>
            </c:strRef>
          </c:cat>
          <c:val>
            <c:numRef>
              <c:f>'[9444_20160524140755.xlsx]fDiMarkets'!$B$5:$B$15</c:f>
              <c:numCache>
                <c:formatCode>0.0%</c:formatCode>
                <c:ptCount val="11"/>
                <c:pt idx="0">
                  <c:v>0.25277892136681762</c:v>
                </c:pt>
                <c:pt idx="1">
                  <c:v>0.14841498559077809</c:v>
                </c:pt>
                <c:pt idx="2">
                  <c:v>0.14141622066694112</c:v>
                </c:pt>
                <c:pt idx="3">
                  <c:v>7.6986414162206668E-2</c:v>
                </c:pt>
                <c:pt idx="4">
                  <c:v>7.1840263482914779E-2</c:v>
                </c:pt>
                <c:pt idx="5">
                  <c:v>7.0399341292713052E-2</c:v>
                </c:pt>
                <c:pt idx="6">
                  <c:v>5.372581309180733E-2</c:v>
                </c:pt>
                <c:pt idx="7">
                  <c:v>4.096335940716344E-2</c:v>
                </c:pt>
                <c:pt idx="8">
                  <c:v>2.9230135858377932E-2</c:v>
                </c:pt>
                <c:pt idx="9">
                  <c:v>2.5113215314944422E-2</c:v>
                </c:pt>
                <c:pt idx="10">
                  <c:v>8.9131329765335526E-2</c:v>
                </c:pt>
              </c:numCache>
            </c:numRef>
          </c:val>
        </c:ser>
        <c:dLbls>
          <c:showLegendKey val="0"/>
          <c:showVal val="0"/>
          <c:showCatName val="0"/>
          <c:showSerName val="0"/>
          <c:showPercent val="0"/>
          <c:showBubbleSize val="0"/>
        </c:dLbls>
        <c:gapWidth val="150"/>
        <c:axId val="90314624"/>
        <c:axId val="90316800"/>
      </c:barChart>
      <c:catAx>
        <c:axId val="903146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Motives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316800"/>
        <c:crosses val="autoZero"/>
        <c:auto val="1"/>
        <c:lblAlgn val="ctr"/>
        <c:lblOffset val="100"/>
        <c:noMultiLvlLbl val="0"/>
      </c:catAx>
      <c:valAx>
        <c:axId val="9031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Percentage of Projects</a:t>
                </a:r>
              </a:p>
            </c:rich>
          </c:tx>
          <c:layout/>
          <c:overlay val="0"/>
          <c:spPr>
            <a:noFill/>
            <a:ln>
              <a:noFill/>
            </a:ln>
            <a:effectLst/>
          </c:sp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314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0.93815</cdr:x>
      <cdr:y>0.31458</cdr:y>
    </cdr:from>
    <cdr:to>
      <cdr:x>0.97721</cdr:x>
      <cdr:y>0.94375</cdr:y>
    </cdr:to>
    <cdr:sp macro="" textlink="">
      <cdr:nvSpPr>
        <cdr:cNvPr id="3" name="TextBox 2"/>
        <cdr:cNvSpPr txBox="1"/>
      </cdr:nvSpPr>
      <cdr:spPr>
        <a:xfrm xmlns:a="http://schemas.openxmlformats.org/drawingml/2006/main">
          <a:off x="6862763" y="719138"/>
          <a:ext cx="285750" cy="1438275"/>
        </a:xfrm>
        <a:prstGeom xmlns:a="http://schemas.openxmlformats.org/drawingml/2006/main" prst="rect">
          <a:avLst/>
        </a:prstGeom>
      </cdr:spPr>
      <cdr:txBody>
        <a:bodyPr xmlns:a="http://schemas.openxmlformats.org/drawingml/2006/main" vertOverflow="clip" vert="vert" wrap="square" rtlCol="0"/>
        <a:lstStyle xmlns:a="http://schemas.openxmlformats.org/drawingml/2006/main"/>
        <a:p xmlns:a="http://schemas.openxmlformats.org/drawingml/2006/main">
          <a:r>
            <a:rPr lang="en-US" sz="1100" b="1">
              <a:latin typeface="Arial" panose="020B0604020202020204" pitchFamily="34" charset="0"/>
              <a:cs typeface="Arial" panose="020B0604020202020204" pitchFamily="34" charset="0"/>
            </a:rPr>
            <a:t>$24.9 Trillion</a:t>
          </a:r>
        </a:p>
      </cdr:txBody>
    </cdr:sp>
  </cdr:relSizeAnchor>
  <cdr:relSizeAnchor xmlns:cdr="http://schemas.openxmlformats.org/drawingml/2006/chartDrawing">
    <cdr:from>
      <cdr:x>0.00159</cdr:x>
      <cdr:y>0</cdr:y>
    </cdr:from>
    <cdr:to>
      <cdr:x>0.43793</cdr:x>
      <cdr:y>0.38163</cdr:y>
    </cdr:to>
    <cdr:sp macro="" textlink="">
      <cdr:nvSpPr>
        <cdr:cNvPr id="4" name="TextBox 1"/>
        <cdr:cNvSpPr txBox="1"/>
      </cdr:nvSpPr>
      <cdr:spPr>
        <a:xfrm xmlns:a="http://schemas.openxmlformats.org/drawingml/2006/main">
          <a:off x="12843" y="-2559145"/>
          <a:ext cx="3524405" cy="9456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2000" b="1" dirty="0">
            <a:solidFill>
              <a:schemeClr val="accent5"/>
            </a:solidFill>
            <a:latin typeface="Calibri" panose="020F0502020204030204" pitchFamily="34" charset="0"/>
            <a:ea typeface="Adobe Gothic Std B"/>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F38CB8-124F-47E5-8610-F819C943B007}" type="datetimeFigureOut">
              <a:rPr lang="en-US" smtClean="0"/>
              <a:t>3/23/2017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D1D7A9-C334-4DCD-811B-4E3241391652}" type="slidenum">
              <a:rPr lang="en-US" smtClean="0"/>
              <a:t>‹#›</a:t>
            </a:fld>
            <a:endParaRPr lang="en-US"/>
          </a:p>
        </p:txBody>
      </p:sp>
    </p:spTree>
    <p:extLst>
      <p:ext uri="{BB962C8B-B14F-4D97-AF65-F5344CB8AC3E}">
        <p14:creationId xmlns:p14="http://schemas.microsoft.com/office/powerpoint/2010/main" val="2746872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EA177-1F05-4B34-A379-EC1B91727DC0}" type="datetimeFigureOut">
              <a:rPr lang="en-US" smtClean="0"/>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E4B61-5717-4C8F-8284-394841879D82}" type="slidenum">
              <a:rPr lang="en-US" smtClean="0"/>
              <a:t>‹#›</a:t>
            </a:fld>
            <a:endParaRPr lang="en-US"/>
          </a:p>
        </p:txBody>
      </p:sp>
    </p:spTree>
    <p:extLst>
      <p:ext uri="{BB962C8B-B14F-4D97-AF65-F5344CB8AC3E}">
        <p14:creationId xmlns:p14="http://schemas.microsoft.com/office/powerpoint/2010/main" val="405814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buAutoNum type="arabicPeriod"/>
            </a:pPr>
            <a:endParaRPr lang="en-US" dirty="0"/>
          </a:p>
        </p:txBody>
      </p:sp>
      <p:sp>
        <p:nvSpPr>
          <p:cNvPr id="4" name="Slide Number Placeholder 3"/>
          <p:cNvSpPr>
            <a:spLocks noGrp="1"/>
          </p:cNvSpPr>
          <p:nvPr>
            <p:ph type="sldNum" sz="quarter" idx="10"/>
          </p:nvPr>
        </p:nvSpPr>
        <p:spPr/>
        <p:txBody>
          <a:bodyPr/>
          <a:lstStyle/>
          <a:p>
            <a:fld id="{2FAFA5C0-6989-4D91-969D-47066D32C691}" type="slidenum">
              <a:rPr lang="en-US" smtClean="0"/>
              <a:pPr/>
              <a:t>7</a:t>
            </a:fld>
            <a:endParaRPr lang="en-US" dirty="0"/>
          </a:p>
        </p:txBody>
      </p:sp>
    </p:spTree>
    <p:extLst>
      <p:ext uri="{BB962C8B-B14F-4D97-AF65-F5344CB8AC3E}">
        <p14:creationId xmlns:p14="http://schemas.microsoft.com/office/powerpoint/2010/main" val="128665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C00000"/>
              </a:buClr>
              <a:buFont typeface="Wingdings" panose="05000000000000000000" pitchFamily="2" charset="2"/>
              <a:buNone/>
            </a:pPr>
            <a:endParaRPr lang="en-US" sz="1600" dirty="0"/>
          </a:p>
        </p:txBody>
      </p:sp>
      <p:sp>
        <p:nvSpPr>
          <p:cNvPr id="4" name="Slide Number Placeholder 3"/>
          <p:cNvSpPr>
            <a:spLocks noGrp="1"/>
          </p:cNvSpPr>
          <p:nvPr>
            <p:ph type="sldNum" sz="quarter" idx="10"/>
          </p:nvPr>
        </p:nvSpPr>
        <p:spPr/>
        <p:txBody>
          <a:bodyPr/>
          <a:lstStyle/>
          <a:p>
            <a:fld id="{67670E78-061E-8245-A662-0F616B401401}" type="slidenum">
              <a:rPr lang="en-US" smtClean="0"/>
              <a:pPr/>
              <a:t>8</a:t>
            </a:fld>
            <a:endParaRPr lang="en-US" dirty="0"/>
          </a:p>
        </p:txBody>
      </p:sp>
    </p:spTree>
    <p:extLst>
      <p:ext uri="{BB962C8B-B14F-4D97-AF65-F5344CB8AC3E}">
        <p14:creationId xmlns:p14="http://schemas.microsoft.com/office/powerpoint/2010/main" val="292203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Calibri" panose="020F0502020204030204" pitchFamily="34" charset="0"/>
              </a:rPr>
              <a:t>Since 2003, fDimarkets.com reports 9,766 global companies have announced investment projects in the United States. If completed at announced levels, they represent more than $656.02 billion in capital investment and creation of 1,436,826 jobs.</a:t>
            </a:r>
            <a:r>
              <a:rPr lang="en-US" sz="1200" dirty="0" smtClean="0">
                <a:solidFill>
                  <a:prstClr val="black"/>
                </a:solidFill>
              </a:rPr>
              <a:t>  </a:t>
            </a:r>
          </a:p>
          <a:p>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Motive---%</a:t>
            </a:r>
            <a:r>
              <a:rPr lang="en-US" sz="1200" b="0" i="0" u="none" strike="noStrike" kern="1200" baseline="0" dirty="0" smtClean="0">
                <a:solidFill>
                  <a:schemeClr val="tx1"/>
                </a:solidFill>
                <a:effectLst/>
                <a:latin typeface="+mn-lt"/>
                <a:ea typeface="+mn-ea"/>
                <a:cs typeface="+mn-cs"/>
              </a:rPr>
              <a:t> of </a:t>
            </a:r>
            <a:r>
              <a:rPr lang="en-US" sz="1200" b="0" i="0" u="none" strike="noStrike" kern="1200" dirty="0" smtClean="0">
                <a:solidFill>
                  <a:schemeClr val="tx1"/>
                </a:solidFill>
                <a:effectLst/>
                <a:latin typeface="+mn-lt"/>
                <a:ea typeface="+mn-ea"/>
                <a:cs typeface="+mn-cs"/>
              </a:rPr>
              <a:t>Projects</a:t>
            </a:r>
            <a:r>
              <a:rPr lang="en-US" dirty="0" smtClean="0"/>
              <a:t> </a:t>
            </a:r>
          </a:p>
          <a:p>
            <a:r>
              <a:rPr lang="en-US" sz="1200" b="0" i="0" u="none" strike="noStrike" kern="1200" dirty="0" smtClean="0">
                <a:solidFill>
                  <a:schemeClr val="tx1"/>
                </a:solidFill>
                <a:effectLst/>
                <a:latin typeface="+mn-lt"/>
                <a:ea typeface="+mn-ea"/>
                <a:cs typeface="+mn-cs"/>
              </a:rPr>
              <a:t>Proximity to markets or customers</a:t>
            </a:r>
            <a:r>
              <a:rPr lang="en-US" dirty="0" smtClean="0"/>
              <a:t> </a:t>
            </a:r>
            <a:r>
              <a:rPr lang="en-US" sz="1200" b="0" i="0" u="none" strike="noStrike" kern="1200" dirty="0" smtClean="0">
                <a:solidFill>
                  <a:schemeClr val="tx1"/>
                </a:solidFill>
                <a:effectLst/>
                <a:latin typeface="+mn-lt"/>
                <a:ea typeface="+mn-ea"/>
                <a:cs typeface="+mn-cs"/>
              </a:rPr>
              <a:t>44.5</a:t>
            </a:r>
            <a:r>
              <a:rPr lang="en-US" dirty="0" smtClean="0"/>
              <a:t> </a:t>
            </a:r>
          </a:p>
          <a:p>
            <a:r>
              <a:rPr lang="en-US" sz="1200" b="0" i="0" u="none" strike="noStrike" kern="1200" dirty="0" smtClean="0">
                <a:solidFill>
                  <a:schemeClr val="tx1"/>
                </a:solidFill>
                <a:effectLst/>
                <a:latin typeface="+mn-lt"/>
                <a:ea typeface="+mn-ea"/>
                <a:cs typeface="+mn-cs"/>
              </a:rPr>
              <a:t>Domestic Market Growth Potential</a:t>
            </a:r>
            <a:r>
              <a:rPr lang="en-US" dirty="0" smtClean="0"/>
              <a:t> 37.2</a:t>
            </a:r>
          </a:p>
          <a:p>
            <a:r>
              <a:rPr lang="en-US" sz="1200" b="0" i="0" u="none" strike="noStrike" kern="1200" dirty="0" smtClean="0">
                <a:solidFill>
                  <a:schemeClr val="tx1"/>
                </a:solidFill>
                <a:effectLst/>
                <a:latin typeface="+mn-lt"/>
                <a:ea typeface="+mn-ea"/>
                <a:cs typeface="+mn-cs"/>
              </a:rPr>
              <a:t>Industry Cluster / Critical Mass</a:t>
            </a:r>
            <a:r>
              <a:rPr lang="en-US" dirty="0" smtClean="0"/>
              <a:t> </a:t>
            </a:r>
            <a:r>
              <a:rPr lang="en-US" sz="1200" b="0" i="0" u="none" strike="noStrike" kern="1200" dirty="0" smtClean="0">
                <a:solidFill>
                  <a:schemeClr val="tx1"/>
                </a:solidFill>
                <a:effectLst/>
                <a:latin typeface="+mn-lt"/>
                <a:ea typeface="+mn-ea"/>
                <a:cs typeface="+mn-cs"/>
              </a:rPr>
              <a:t>20</a:t>
            </a:r>
            <a:endParaRPr lang="en-US" dirty="0" smtClean="0"/>
          </a:p>
          <a:p>
            <a:r>
              <a:rPr lang="en-US" sz="1200" b="0" i="0" u="none" strike="noStrike" kern="1200" dirty="0" smtClean="0">
                <a:solidFill>
                  <a:schemeClr val="tx1"/>
                </a:solidFill>
                <a:effectLst/>
                <a:latin typeface="+mn-lt"/>
                <a:ea typeface="+mn-ea"/>
                <a:cs typeface="+mn-cs"/>
              </a:rPr>
              <a:t>Skilled workforce availability</a:t>
            </a:r>
            <a:r>
              <a:rPr lang="en-US" dirty="0" smtClean="0"/>
              <a:t> 9.9</a:t>
            </a:r>
          </a:p>
          <a:p>
            <a:r>
              <a:rPr lang="en-US" sz="1200" b="0" i="0" u="none" strike="noStrike" kern="1200" dirty="0" smtClean="0">
                <a:solidFill>
                  <a:schemeClr val="tx1"/>
                </a:solidFill>
                <a:effectLst/>
                <a:latin typeface="+mn-lt"/>
                <a:ea typeface="+mn-ea"/>
                <a:cs typeface="+mn-cs"/>
              </a:rPr>
              <a:t>Technology or Innovation</a:t>
            </a:r>
            <a:r>
              <a:rPr lang="en-US" dirty="0" smtClean="0"/>
              <a:t> </a:t>
            </a:r>
            <a:r>
              <a:rPr lang="en-US" sz="1200" b="0" i="0" u="none" strike="noStrike" kern="1200" dirty="0" smtClean="0">
                <a:solidFill>
                  <a:schemeClr val="tx1"/>
                </a:solidFill>
                <a:effectLst/>
                <a:latin typeface="+mn-lt"/>
                <a:ea typeface="+mn-ea"/>
                <a:cs typeface="+mn-cs"/>
              </a:rPr>
              <a:t>8.6</a:t>
            </a:r>
            <a:endParaRPr lang="en-US" dirty="0" smtClean="0"/>
          </a:p>
          <a:p>
            <a:r>
              <a:rPr lang="en-US" sz="1200" b="0" i="0" u="none" strike="noStrike" kern="1200" dirty="0" smtClean="0">
                <a:solidFill>
                  <a:schemeClr val="tx1"/>
                </a:solidFill>
                <a:effectLst/>
                <a:latin typeface="+mn-lt"/>
                <a:ea typeface="+mn-ea"/>
                <a:cs typeface="+mn-cs"/>
              </a:rPr>
              <a:t>Regulations or business climate</a:t>
            </a:r>
            <a:r>
              <a:rPr lang="en-US" dirty="0" smtClean="0"/>
              <a:t> </a:t>
            </a:r>
            <a:r>
              <a:rPr lang="en-US" sz="1200" b="0" i="0" u="none" strike="noStrike" kern="1200" dirty="0" smtClean="0">
                <a:solidFill>
                  <a:schemeClr val="tx1"/>
                </a:solidFill>
                <a:effectLst/>
                <a:latin typeface="+mn-lt"/>
                <a:ea typeface="+mn-ea"/>
                <a:cs typeface="+mn-cs"/>
              </a:rPr>
              <a:t>4.8</a:t>
            </a:r>
            <a:endParaRPr lang="en-US" dirty="0" smtClean="0"/>
          </a:p>
          <a:p>
            <a:r>
              <a:rPr lang="en-US" sz="1200" b="0" i="0" u="none" strike="noStrike" kern="1200" dirty="0" smtClean="0">
                <a:solidFill>
                  <a:schemeClr val="tx1"/>
                </a:solidFill>
                <a:effectLst/>
                <a:latin typeface="+mn-lt"/>
                <a:ea typeface="+mn-ea"/>
                <a:cs typeface="+mn-cs"/>
              </a:rPr>
              <a:t>Attractiveness / Quality of Life</a:t>
            </a:r>
            <a:r>
              <a:rPr lang="en-US" dirty="0" smtClean="0"/>
              <a:t> </a:t>
            </a:r>
            <a:r>
              <a:rPr lang="en-US" sz="1200" b="0" i="0" u="none" strike="noStrike" kern="1200" dirty="0" smtClean="0">
                <a:solidFill>
                  <a:schemeClr val="tx1"/>
                </a:solidFill>
                <a:effectLst/>
                <a:latin typeface="+mn-lt"/>
                <a:ea typeface="+mn-ea"/>
                <a:cs typeface="+mn-cs"/>
              </a:rPr>
              <a:t>3.8</a:t>
            </a:r>
            <a:endParaRPr lang="en-US" dirty="0" smtClean="0"/>
          </a:p>
          <a:p>
            <a:r>
              <a:rPr lang="en-US" sz="1200" b="0" i="0" u="none" strike="noStrike" kern="1200" dirty="0" smtClean="0">
                <a:solidFill>
                  <a:schemeClr val="tx1"/>
                </a:solidFill>
                <a:effectLst/>
                <a:latin typeface="+mn-lt"/>
                <a:ea typeface="+mn-ea"/>
                <a:cs typeface="+mn-cs"/>
              </a:rPr>
              <a:t>Presence of Suppliers or JV Partners</a:t>
            </a:r>
            <a:r>
              <a:rPr lang="en-US" dirty="0" smtClean="0"/>
              <a:t> </a:t>
            </a:r>
            <a:r>
              <a:rPr lang="en-US" sz="1200" b="0" i="0" u="none" strike="noStrike" kern="1200" dirty="0" smtClean="0">
                <a:solidFill>
                  <a:schemeClr val="tx1"/>
                </a:solidFill>
                <a:effectLst/>
                <a:latin typeface="+mn-lt"/>
                <a:ea typeface="+mn-ea"/>
                <a:cs typeface="+mn-cs"/>
              </a:rPr>
              <a:t>3.3</a:t>
            </a:r>
            <a:endParaRPr lang="en-US" dirty="0" smtClean="0"/>
          </a:p>
          <a:p>
            <a:r>
              <a:rPr lang="en-US" sz="1200" b="0" i="0" u="none" strike="noStrike" kern="1200" dirty="0" smtClean="0">
                <a:solidFill>
                  <a:schemeClr val="tx1"/>
                </a:solidFill>
                <a:effectLst/>
                <a:latin typeface="+mn-lt"/>
                <a:ea typeface="+mn-ea"/>
                <a:cs typeface="+mn-cs"/>
              </a:rPr>
              <a:t>Facilities Site or Real Estate</a:t>
            </a:r>
            <a:r>
              <a:rPr lang="en-US" dirty="0" smtClean="0"/>
              <a:t> </a:t>
            </a:r>
            <a:r>
              <a:rPr lang="en-US" sz="1200" b="0" i="0" u="none" strike="noStrike" kern="1200" dirty="0" smtClean="0">
                <a:solidFill>
                  <a:schemeClr val="tx1"/>
                </a:solidFill>
                <a:effectLst/>
                <a:latin typeface="+mn-lt"/>
                <a:ea typeface="+mn-ea"/>
                <a:cs typeface="+mn-cs"/>
              </a:rPr>
              <a:t>2.3</a:t>
            </a:r>
            <a:endParaRPr lang="en-US" dirty="0" smtClean="0"/>
          </a:p>
          <a:p>
            <a:r>
              <a:rPr lang="en-US" sz="1200" b="0" i="0" u="none" strike="noStrike" kern="1200" dirty="0" smtClean="0">
                <a:solidFill>
                  <a:schemeClr val="tx1"/>
                </a:solidFill>
                <a:effectLst/>
                <a:latin typeface="+mn-lt"/>
                <a:ea typeface="+mn-ea"/>
                <a:cs typeface="+mn-cs"/>
              </a:rPr>
              <a:t>Infrastructure and logistics</a:t>
            </a:r>
            <a:r>
              <a:rPr lang="en-US" dirty="0" smtClean="0"/>
              <a:t> </a:t>
            </a:r>
            <a:r>
              <a:rPr lang="en-US" sz="1200" b="0" i="0" u="none" strike="noStrike" kern="1200" dirty="0" smtClean="0">
                <a:solidFill>
                  <a:schemeClr val="tx1"/>
                </a:solidFill>
                <a:effectLst/>
                <a:latin typeface="+mn-lt"/>
                <a:ea typeface="+mn-ea"/>
                <a:cs typeface="+mn-cs"/>
              </a:rPr>
              <a:t>2</a:t>
            </a:r>
            <a:endParaRPr lang="en-US" dirty="0" smtClean="0"/>
          </a:p>
          <a:p>
            <a:r>
              <a:rPr lang="en-US" sz="1200" b="0" i="0" u="none" strike="noStrike" kern="1200" dirty="0" smtClean="0">
                <a:solidFill>
                  <a:schemeClr val="tx1"/>
                </a:solidFill>
                <a:effectLst/>
                <a:latin typeface="+mn-lt"/>
                <a:ea typeface="+mn-ea"/>
                <a:cs typeface="+mn-cs"/>
              </a:rPr>
              <a:t>Other Motive</a:t>
            </a:r>
            <a:r>
              <a:rPr lang="en-US" dirty="0" smtClean="0"/>
              <a:t> </a:t>
            </a:r>
            <a:r>
              <a:rPr lang="en-US" sz="1200" b="0" i="0" u="none" strike="noStrike" kern="1200" dirty="0" smtClean="0">
                <a:solidFill>
                  <a:schemeClr val="tx1"/>
                </a:solidFill>
                <a:effectLst/>
                <a:latin typeface="+mn-lt"/>
                <a:ea typeface="+mn-ea"/>
                <a:cs typeface="+mn-cs"/>
              </a:rPr>
              <a:t>5.8</a:t>
            </a:r>
            <a:endParaRPr lang="es-AR" dirty="0"/>
          </a:p>
        </p:txBody>
      </p:sp>
      <p:sp>
        <p:nvSpPr>
          <p:cNvPr id="4" name="Slide Number Placeholder 3"/>
          <p:cNvSpPr>
            <a:spLocks noGrp="1"/>
          </p:cNvSpPr>
          <p:nvPr>
            <p:ph type="sldNum" sz="quarter" idx="10"/>
          </p:nvPr>
        </p:nvSpPr>
        <p:spPr/>
        <p:txBody>
          <a:bodyPr/>
          <a:lstStyle/>
          <a:p>
            <a:fld id="{7302A6D6-0C7D-490F-B8E1-6E9085BCBD6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5728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b="1" dirty="0"/>
              <a:t>Understand Valuable Opportunities</a:t>
            </a:r>
            <a:endParaRPr lang="en-US" dirty="0"/>
          </a:p>
          <a:p>
            <a:r>
              <a:rPr lang="en-US" dirty="0" err="1"/>
              <a:t>SelectUSA</a:t>
            </a:r>
            <a:r>
              <a:rPr lang="en-US" dirty="0"/>
              <a:t> is often the initial point of contact for a foreign company seeking information or assistance to invest in the United States. While there is great interest among companies to establish operations in the United States, the prospect of entering the U.S. market may seem daunting.  </a:t>
            </a:r>
            <a:r>
              <a:rPr lang="en-US" dirty="0" err="1"/>
              <a:t>SelectUSA’s</a:t>
            </a:r>
            <a:r>
              <a:rPr lang="en-US" dirty="0"/>
              <a:t> goal is to facilitate business investment by providing valuable information, tools, and connections. We work one-on-one with investors to demystify federal rules and regulations and link businesses with partners and resources. Many of our services are free of charge.</a:t>
            </a:r>
          </a:p>
          <a:p>
            <a:r>
              <a:rPr lang="en-US" dirty="0"/>
              <a:t> </a:t>
            </a:r>
          </a:p>
          <a:p>
            <a:r>
              <a:rPr lang="en-US" b="1" dirty="0"/>
              <a:t>Get the Information You Need to Make Decisions</a:t>
            </a:r>
            <a:endParaRPr lang="en-US" dirty="0"/>
          </a:p>
          <a:p>
            <a:r>
              <a:rPr lang="en-US" dirty="0"/>
              <a:t>Our investment specialists provide the credible, unbiased, detailed data and analytics that managers need to make critical decisions about their investments. </a:t>
            </a:r>
          </a:p>
          <a:p>
            <a:r>
              <a:rPr lang="en-US" b="1" dirty="0"/>
              <a:t> </a:t>
            </a:r>
            <a:endParaRPr lang="en-US" dirty="0"/>
          </a:p>
          <a:p>
            <a:r>
              <a:rPr lang="en-US" b="1" dirty="0"/>
              <a:t>Connect to the Right People at the Local Level</a:t>
            </a:r>
            <a:endParaRPr lang="en-US" dirty="0"/>
          </a:p>
          <a:p>
            <a:r>
              <a:rPr lang="en-US" dirty="0"/>
              <a:t>Through direct introductions and </a:t>
            </a:r>
            <a:r>
              <a:rPr lang="en-US" dirty="0" err="1"/>
              <a:t>SelectUSA</a:t>
            </a:r>
            <a:r>
              <a:rPr lang="en-US" dirty="0"/>
              <a:t> events, international firms can meet U.S. state and local representatives.  These contacts help move investment forward, and are fundamental to success.  </a:t>
            </a:r>
          </a:p>
          <a:p>
            <a:r>
              <a:rPr lang="en-US" dirty="0"/>
              <a:t> </a:t>
            </a:r>
          </a:p>
          <a:p>
            <a:r>
              <a:rPr lang="en-US" b="1" dirty="0"/>
              <a:t>Navigate the Federal Regulatory System</a:t>
            </a:r>
            <a:endParaRPr lang="en-US" dirty="0"/>
          </a:p>
          <a:p>
            <a:r>
              <a:rPr lang="en-US" dirty="0"/>
              <a:t>The United States is recognized for its ease of doing business. By working with </a:t>
            </a:r>
            <a:r>
              <a:rPr lang="en-US" dirty="0" err="1"/>
              <a:t>SelectUSA</a:t>
            </a:r>
            <a:r>
              <a:rPr lang="en-US" dirty="0"/>
              <a:t>, businesses can develop a better understanding of the U.S. regulatory environment.  Our team works with firms on a case-by-case basis to address issues or questions involving federal regulations or programs related to investments. </a:t>
            </a:r>
            <a:endParaRPr lang="en-US" dirty="0" smtClean="0">
              <a:effectLst/>
            </a:endParaRPr>
          </a:p>
          <a:p>
            <a:endParaRPr lang="en-US" baseline="0" dirty="0" smtClean="0"/>
          </a:p>
          <a:p>
            <a:pPr marL="169480" indent="-169480">
              <a:buFontTx/>
              <a:buChar char="-"/>
            </a:pPr>
            <a:endParaRPr lang="en-US" baseline="0" dirty="0" smtClean="0"/>
          </a:p>
          <a:p>
            <a:pPr marL="169480" indent="-169480">
              <a:buFontTx/>
              <a:buChar char="-"/>
            </a:pPr>
            <a:endParaRPr lang="en-US" dirty="0"/>
          </a:p>
        </p:txBody>
      </p:sp>
      <p:sp>
        <p:nvSpPr>
          <p:cNvPr id="4" name="Slide Number Placeholder 3"/>
          <p:cNvSpPr>
            <a:spLocks noGrp="1"/>
          </p:cNvSpPr>
          <p:nvPr>
            <p:ph type="sldNum" sz="quarter" idx="10"/>
          </p:nvPr>
        </p:nvSpPr>
        <p:spPr/>
        <p:txBody>
          <a:bodyPr/>
          <a:lstStyle/>
          <a:p>
            <a:fld id="{67670E78-061E-8245-A662-0F616B401401}" type="slidenum">
              <a:rPr lang="en-US" smtClean="0"/>
              <a:pPr/>
              <a:t>10</a:t>
            </a:fld>
            <a:endParaRPr lang="en-US"/>
          </a:p>
        </p:txBody>
      </p:sp>
    </p:spTree>
    <p:extLst>
      <p:ext uri="{BB962C8B-B14F-4D97-AF65-F5344CB8AC3E}">
        <p14:creationId xmlns:p14="http://schemas.microsoft.com/office/powerpoint/2010/main" val="342646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your company is pursuing opportunities to invest in the United States as part of your international growth strategy, we encourage</a:t>
            </a:r>
            <a:r>
              <a:rPr lang="en-US" sz="1200" kern="1200" baseline="0" dirty="0" smtClean="0">
                <a:solidFill>
                  <a:schemeClr val="tx1"/>
                </a:solidFill>
                <a:effectLst/>
                <a:latin typeface="+mn-lt"/>
                <a:ea typeface="+mn-ea"/>
                <a:cs typeface="+mn-cs"/>
              </a:rPr>
              <a:t> you to participate in the </a:t>
            </a:r>
            <a:r>
              <a:rPr lang="en-US" sz="1200" kern="1200" baseline="0" dirty="0" err="1" smtClean="0">
                <a:solidFill>
                  <a:schemeClr val="tx1"/>
                </a:solidFill>
                <a:effectLst/>
                <a:latin typeface="+mn-lt"/>
                <a:ea typeface="+mn-ea"/>
                <a:cs typeface="+mn-cs"/>
              </a:rPr>
              <a:t>SelectUSA</a:t>
            </a:r>
            <a:r>
              <a:rPr lang="en-US" sz="1200" kern="1200" baseline="0" dirty="0" smtClean="0">
                <a:solidFill>
                  <a:schemeClr val="tx1"/>
                </a:solidFill>
                <a:effectLst/>
                <a:latin typeface="+mn-lt"/>
                <a:ea typeface="+mn-ea"/>
                <a:cs typeface="+mn-cs"/>
              </a:rPr>
              <a:t> Investment Summit, </a:t>
            </a:r>
            <a:r>
              <a:rPr lang="en-US" sz="1200" kern="1200" dirty="0" smtClean="0">
                <a:solidFill>
                  <a:schemeClr val="tx1"/>
                </a:solidFill>
                <a:effectLst/>
                <a:latin typeface="+mn-lt"/>
                <a:ea typeface="+mn-ea"/>
                <a:cs typeface="+mn-cs"/>
              </a:rPr>
              <a:t>the premier investment event showcasing inbound investment opportunities throughout the United States.  The 2017 Summit will take place June 18-20 at the Gaylord Hotel, National Harbor, MD and is expected to draw an audience of more than 2,500 participants, including executives of foreign companies interested in investing in the US market, representatives of economic development organizations from across the United States, and senior US government representatives.  The </a:t>
            </a:r>
            <a:r>
              <a:rPr lang="en-US" sz="1200" kern="1200" dirty="0" err="1" smtClean="0">
                <a:solidFill>
                  <a:schemeClr val="tx1"/>
                </a:solidFill>
                <a:effectLst/>
                <a:latin typeface="+mn-lt"/>
                <a:ea typeface="+mn-ea"/>
                <a:cs typeface="+mn-cs"/>
              </a:rPr>
              <a:t>SelectUSA</a:t>
            </a:r>
            <a:r>
              <a:rPr lang="en-US" sz="1200" kern="1200" dirty="0" smtClean="0">
                <a:solidFill>
                  <a:schemeClr val="tx1"/>
                </a:solidFill>
                <a:effectLst/>
                <a:latin typeface="+mn-lt"/>
                <a:ea typeface="+mn-ea"/>
                <a:cs typeface="+mn-cs"/>
              </a:rPr>
              <a:t> Summit attracts serious investors.  According to data from </a:t>
            </a:r>
            <a:r>
              <a:rPr lang="en-US" sz="1200" kern="1200" dirty="0" err="1" smtClean="0">
                <a:solidFill>
                  <a:schemeClr val="tx1"/>
                </a:solidFill>
                <a:effectLst/>
                <a:latin typeface="+mn-lt"/>
                <a:ea typeface="+mn-ea"/>
                <a:cs typeface="+mn-cs"/>
              </a:rPr>
              <a:t>fDi</a:t>
            </a:r>
            <a:r>
              <a:rPr lang="en-US" sz="1200" kern="1200" dirty="0" smtClean="0">
                <a:solidFill>
                  <a:schemeClr val="tx1"/>
                </a:solidFill>
                <a:effectLst/>
                <a:latin typeface="+mn-lt"/>
                <a:ea typeface="+mn-ea"/>
                <a:cs typeface="+mn-cs"/>
              </a:rPr>
              <a:t> Markets, 2013-2016 </a:t>
            </a:r>
            <a:r>
              <a:rPr lang="en-US" sz="1200" kern="1200" dirty="0" err="1" smtClean="0">
                <a:solidFill>
                  <a:schemeClr val="tx1"/>
                </a:solidFill>
                <a:effectLst/>
                <a:latin typeface="+mn-lt"/>
                <a:ea typeface="+mn-ea"/>
                <a:cs typeface="+mn-cs"/>
              </a:rPr>
              <a:t>SelectUSA</a:t>
            </a:r>
            <a:r>
              <a:rPr lang="en-US" sz="1200" kern="1200" dirty="0" smtClean="0">
                <a:solidFill>
                  <a:schemeClr val="tx1"/>
                </a:solidFill>
                <a:effectLst/>
                <a:latin typeface="+mn-lt"/>
                <a:ea typeface="+mn-ea"/>
                <a:cs typeface="+mn-cs"/>
              </a:rPr>
              <a:t> Investment Summit participants have announced more than $20.6 billion in greenfield FDI into the United States. The Commercial Service at the U.S. Embassy in Lima will be leading recruitment of leading Peruvian firms.</a:t>
            </a:r>
          </a:p>
          <a:p>
            <a:endParaRPr lang="en-US" dirty="0"/>
          </a:p>
        </p:txBody>
      </p:sp>
      <p:sp>
        <p:nvSpPr>
          <p:cNvPr id="4" name="Slide Number Placeholder 3"/>
          <p:cNvSpPr>
            <a:spLocks noGrp="1"/>
          </p:cNvSpPr>
          <p:nvPr>
            <p:ph type="sldNum" sz="quarter" idx="10"/>
          </p:nvPr>
        </p:nvSpPr>
        <p:spPr/>
        <p:txBody>
          <a:bodyPr/>
          <a:lstStyle/>
          <a:p>
            <a:fld id="{BB4E4B61-5717-4C8F-8284-394841879D82}" type="slidenum">
              <a:rPr lang="en-US" smtClean="0"/>
              <a:t>12</a:t>
            </a:fld>
            <a:endParaRPr lang="en-US"/>
          </a:p>
        </p:txBody>
      </p:sp>
    </p:spTree>
    <p:extLst>
      <p:ext uri="{BB962C8B-B14F-4D97-AF65-F5344CB8AC3E}">
        <p14:creationId xmlns:p14="http://schemas.microsoft.com/office/powerpoint/2010/main" val="563543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52600"/>
            <a:ext cx="7772400" cy="1470025"/>
          </a:xfrm>
        </p:spPr>
        <p:txBody>
          <a:bodyPr/>
          <a:lstStyle>
            <a:lvl1pPr algn="l">
              <a:defRPr b="1" cap="all" baseline="0">
                <a:solidFill>
                  <a:schemeClr val="accent4"/>
                </a:solidFill>
              </a:defRPr>
            </a:lvl1pPr>
          </a:lstStyle>
          <a:p>
            <a:r>
              <a:rPr lang="en-US" dirty="0" smtClean="0"/>
              <a:t/>
            </a:r>
            <a:br>
              <a:rPr lang="en-US" dirty="0" smtClean="0"/>
            </a:br>
            <a:r>
              <a:rPr lang="en-US" dirty="0" smtClean="0"/>
              <a:t>Click to edit Master title style</a:t>
            </a:r>
            <a:endParaRPr lang="en-US" dirty="0"/>
          </a:p>
        </p:txBody>
      </p:sp>
      <p:sp>
        <p:nvSpPr>
          <p:cNvPr id="3" name="Subtitle 2"/>
          <p:cNvSpPr>
            <a:spLocks noGrp="1"/>
          </p:cNvSpPr>
          <p:nvPr>
            <p:ph type="subTitle" idx="1"/>
          </p:nvPr>
        </p:nvSpPr>
        <p:spPr>
          <a:xfrm>
            <a:off x="685800" y="3429000"/>
            <a:ext cx="6400800" cy="1752600"/>
          </a:xfrm>
        </p:spPr>
        <p:txBody>
          <a:bodyPr>
            <a:normAutofit/>
          </a:bodyPr>
          <a:lstStyle>
            <a:lvl1pPr marL="0" indent="0" algn="l">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0"/>
            <a:ext cx="1524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685800" y="3352800"/>
            <a:ext cx="77724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0" name="Picture 2" descr="K:\SelectUSA\Communications\Graphics and Design\Logos\sta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49407" y="5715001"/>
            <a:ext cx="889794" cy="88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531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U.S Department of Commerce | International Trade Administration | SelectUSA</a:t>
            </a:r>
            <a:endParaRPr lang="en-US"/>
          </a:p>
        </p:txBody>
      </p:sp>
      <p:sp>
        <p:nvSpPr>
          <p:cNvPr id="7" name="Slide Number Placeholder 6"/>
          <p:cNvSpPr>
            <a:spLocks noGrp="1"/>
          </p:cNvSpPr>
          <p:nvPr>
            <p:ph type="sldNum" sz="quarter" idx="12"/>
          </p:nvPr>
        </p:nvSpPr>
        <p:spPr/>
        <p:txBody>
          <a:bodyPr/>
          <a:lstStyle/>
          <a:p>
            <a:fld id="{47AEC44A-F6CA-401E-875B-6441B5B975E6}" type="slidenum">
              <a:rPr lang="en-US" smtClean="0"/>
              <a:t>‹#›</a:t>
            </a:fld>
            <a:endParaRPr lang="en-US"/>
          </a:p>
        </p:txBody>
      </p:sp>
    </p:spTree>
    <p:extLst>
      <p:ext uri="{BB962C8B-B14F-4D97-AF65-F5344CB8AC3E}">
        <p14:creationId xmlns:p14="http://schemas.microsoft.com/office/powerpoint/2010/main" val="402890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U.S Department of Commerce | International Trade Administration | SelectUSA</a:t>
            </a:r>
            <a:endParaRPr lang="en-US"/>
          </a:p>
        </p:txBody>
      </p:sp>
      <p:sp>
        <p:nvSpPr>
          <p:cNvPr id="6" name="Slide Number Placeholder 5"/>
          <p:cNvSpPr>
            <a:spLocks noGrp="1"/>
          </p:cNvSpPr>
          <p:nvPr>
            <p:ph type="sldNum" sz="quarter" idx="12"/>
          </p:nvPr>
        </p:nvSpPr>
        <p:spPr/>
        <p:txBody>
          <a:bodyPr/>
          <a:lstStyle/>
          <a:p>
            <a:fld id="{47AEC44A-F6CA-401E-875B-6441B5B975E6}" type="slidenum">
              <a:rPr lang="en-US" smtClean="0"/>
              <a:t>‹#›</a:t>
            </a:fld>
            <a:endParaRPr lang="en-US"/>
          </a:p>
        </p:txBody>
      </p:sp>
    </p:spTree>
    <p:extLst>
      <p:ext uri="{BB962C8B-B14F-4D97-AF65-F5344CB8AC3E}">
        <p14:creationId xmlns:p14="http://schemas.microsoft.com/office/powerpoint/2010/main" val="82292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U.S Department of Commerce | International Trade Administration | SelectUSA</a:t>
            </a:r>
            <a:endParaRPr lang="en-US"/>
          </a:p>
        </p:txBody>
      </p:sp>
      <p:sp>
        <p:nvSpPr>
          <p:cNvPr id="6" name="Slide Number Placeholder 5"/>
          <p:cNvSpPr>
            <a:spLocks noGrp="1"/>
          </p:cNvSpPr>
          <p:nvPr>
            <p:ph type="sldNum" sz="quarter" idx="12"/>
          </p:nvPr>
        </p:nvSpPr>
        <p:spPr/>
        <p:txBody>
          <a:bodyPr/>
          <a:lstStyle/>
          <a:p>
            <a:fld id="{47AEC44A-F6CA-401E-875B-6441B5B975E6}" type="slidenum">
              <a:rPr lang="en-US" smtClean="0"/>
              <a:t>‹#›</a:t>
            </a:fld>
            <a:endParaRPr lang="en-US"/>
          </a:p>
        </p:txBody>
      </p:sp>
    </p:spTree>
    <p:extLst>
      <p:ext uri="{BB962C8B-B14F-4D97-AF65-F5344CB8AC3E}">
        <p14:creationId xmlns:p14="http://schemas.microsoft.com/office/powerpoint/2010/main" val="405433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26" name="Picture 2" descr="K:\SelectUSA\Communications\Graphics and Design\Logos\transparent-star-gre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0"/>
            <a:ext cx="1116957" cy="11169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228600"/>
            <a:ext cx="7924800" cy="563562"/>
          </a:xfrm>
        </p:spPr>
        <p:txBody>
          <a:bodyPr/>
          <a:lstStyle>
            <a:lvl1pPr algn="l">
              <a:defRPr b="1">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990600"/>
            <a:ext cx="7848600" cy="51355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886200" y="6477000"/>
            <a:ext cx="4648200" cy="365125"/>
          </a:xfrm>
        </p:spPr>
        <p:txBody>
          <a:bodyPr/>
          <a:lstStyle>
            <a:lvl1pPr>
              <a:defRPr sz="1000">
                <a:solidFill>
                  <a:schemeClr val="tx1">
                    <a:lumMod val="65000"/>
                    <a:lumOff val="35000"/>
                  </a:schemeClr>
                </a:solidFill>
              </a:defRPr>
            </a:lvl1pPr>
          </a:lstStyle>
          <a:p>
            <a:r>
              <a:rPr lang="en-US" smtClean="0"/>
              <a:t>U.S Department of Commerce | International Trade Administration | SelectUSA</a:t>
            </a:r>
            <a:endParaRPr lang="en-US" dirty="0"/>
          </a:p>
        </p:txBody>
      </p:sp>
      <p:sp>
        <p:nvSpPr>
          <p:cNvPr id="6" name="Slide Number Placeholder 5"/>
          <p:cNvSpPr>
            <a:spLocks noGrp="1"/>
          </p:cNvSpPr>
          <p:nvPr>
            <p:ph type="sldNum" sz="quarter" idx="12"/>
          </p:nvPr>
        </p:nvSpPr>
        <p:spPr>
          <a:xfrm>
            <a:off x="8534400" y="6477000"/>
            <a:ext cx="457200" cy="365125"/>
          </a:xfrm>
        </p:spPr>
        <p:txBody>
          <a:bodyPr/>
          <a:lstStyle>
            <a:lvl1pPr>
              <a:defRPr sz="1200" b="1">
                <a:solidFill>
                  <a:schemeClr val="tx1">
                    <a:lumMod val="65000"/>
                    <a:lumOff val="35000"/>
                  </a:schemeClr>
                </a:solidFill>
              </a:defRPr>
            </a:lvl1pPr>
          </a:lstStyle>
          <a:p>
            <a:fld id="{47AEC44A-F6CA-401E-875B-6441B5B975E6}" type="slidenum">
              <a:rPr lang="en-US" smtClean="0"/>
              <a:pPr/>
              <a:t>‹#›</a:t>
            </a:fld>
            <a:endParaRPr lang="en-US" dirty="0"/>
          </a:p>
        </p:txBody>
      </p:sp>
      <p:sp>
        <p:nvSpPr>
          <p:cNvPr id="10" name="Rectangle 9"/>
          <p:cNvSpPr/>
          <p:nvPr userDrawn="1"/>
        </p:nvSpPr>
        <p:spPr>
          <a:xfrm>
            <a:off x="0" y="0"/>
            <a:ext cx="1524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7713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57992"/>
            <a:ext cx="7848600" cy="51355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886200" y="6477000"/>
            <a:ext cx="4648200" cy="365125"/>
          </a:xfrm>
        </p:spPr>
        <p:txBody>
          <a:bodyPr/>
          <a:lstStyle>
            <a:lvl1pPr>
              <a:defRPr sz="1000">
                <a:solidFill>
                  <a:schemeClr val="tx1">
                    <a:lumMod val="65000"/>
                    <a:lumOff val="35000"/>
                  </a:schemeClr>
                </a:solidFill>
              </a:defRPr>
            </a:lvl1pPr>
          </a:lstStyle>
          <a:p>
            <a:r>
              <a:rPr lang="en-US" dirty="0" smtClean="0"/>
              <a:t>U.S Department of Commerce | International Trade Administration | </a:t>
            </a:r>
            <a:r>
              <a:rPr lang="en-US" dirty="0" err="1" smtClean="0"/>
              <a:t>SelectUSA</a:t>
            </a:r>
            <a:endParaRPr lang="en-US" dirty="0"/>
          </a:p>
        </p:txBody>
      </p:sp>
      <p:sp>
        <p:nvSpPr>
          <p:cNvPr id="6" name="Slide Number Placeholder 5"/>
          <p:cNvSpPr>
            <a:spLocks noGrp="1"/>
          </p:cNvSpPr>
          <p:nvPr>
            <p:ph type="sldNum" sz="quarter" idx="12"/>
          </p:nvPr>
        </p:nvSpPr>
        <p:spPr>
          <a:xfrm>
            <a:off x="8534400" y="6477000"/>
            <a:ext cx="457200" cy="365125"/>
          </a:xfrm>
        </p:spPr>
        <p:txBody>
          <a:bodyPr/>
          <a:lstStyle>
            <a:lvl1pPr>
              <a:defRPr sz="1200" b="1">
                <a:solidFill>
                  <a:schemeClr val="tx1">
                    <a:lumMod val="65000"/>
                    <a:lumOff val="35000"/>
                  </a:schemeClr>
                </a:solidFill>
              </a:defRPr>
            </a:lvl1pPr>
          </a:lstStyle>
          <a:p>
            <a:fld id="{47AEC44A-F6CA-401E-875B-6441B5B975E6}" type="slidenum">
              <a:rPr lang="en-US" smtClean="0"/>
              <a:pPr/>
              <a:t>‹#›</a:t>
            </a:fld>
            <a:endParaRPr lang="en-US" dirty="0"/>
          </a:p>
        </p:txBody>
      </p:sp>
      <p:sp>
        <p:nvSpPr>
          <p:cNvPr id="7" name="Rectangle 6"/>
          <p:cNvSpPr/>
          <p:nvPr userDrawn="1"/>
        </p:nvSpPr>
        <p:spPr>
          <a:xfrm>
            <a:off x="0" y="709032"/>
            <a:ext cx="685800" cy="6172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5"/>
          <p:cNvSpPr/>
          <p:nvPr userDrawn="1"/>
        </p:nvSpPr>
        <p:spPr>
          <a:xfrm>
            <a:off x="0" y="0"/>
            <a:ext cx="685800" cy="762000"/>
          </a:xfrm>
          <a:custGeom>
            <a:avLst/>
            <a:gdLst>
              <a:gd name="connsiteX0" fmla="*/ 0 w 2971800"/>
              <a:gd name="connsiteY0" fmla="*/ 0 h 3429000"/>
              <a:gd name="connsiteX1" fmla="*/ 495300 w 2971800"/>
              <a:gd name="connsiteY1" fmla="*/ 0 h 3429000"/>
              <a:gd name="connsiteX2" fmla="*/ 495300 w 2971800"/>
              <a:gd name="connsiteY2" fmla="*/ 0 h 3429000"/>
              <a:gd name="connsiteX3" fmla="*/ 1238250 w 2971800"/>
              <a:gd name="connsiteY3" fmla="*/ 0 h 3429000"/>
              <a:gd name="connsiteX4" fmla="*/ 2971800 w 2971800"/>
              <a:gd name="connsiteY4" fmla="*/ 0 h 3429000"/>
              <a:gd name="connsiteX5" fmla="*/ 2971800 w 2971800"/>
              <a:gd name="connsiteY5" fmla="*/ 2000250 h 3429000"/>
              <a:gd name="connsiteX6" fmla="*/ 2971800 w 2971800"/>
              <a:gd name="connsiteY6" fmla="*/ 2000250 h 3429000"/>
              <a:gd name="connsiteX7" fmla="*/ 2971800 w 2971800"/>
              <a:gd name="connsiteY7" fmla="*/ 2857500 h 3429000"/>
              <a:gd name="connsiteX8" fmla="*/ 2971800 w 2971800"/>
              <a:gd name="connsiteY8" fmla="*/ 3429000 h 3429000"/>
              <a:gd name="connsiteX9" fmla="*/ 1238250 w 2971800"/>
              <a:gd name="connsiteY9" fmla="*/ 3429000 h 3429000"/>
              <a:gd name="connsiteX10" fmla="*/ 866785 w 2971800"/>
              <a:gd name="connsiteY10" fmla="*/ 3857625 h 3429000"/>
              <a:gd name="connsiteX11" fmla="*/ 495300 w 2971800"/>
              <a:gd name="connsiteY11" fmla="*/ 3429000 h 3429000"/>
              <a:gd name="connsiteX12" fmla="*/ 0 w 2971800"/>
              <a:gd name="connsiteY12" fmla="*/ 3429000 h 3429000"/>
              <a:gd name="connsiteX13" fmla="*/ 0 w 2971800"/>
              <a:gd name="connsiteY13" fmla="*/ 2857500 h 3429000"/>
              <a:gd name="connsiteX14" fmla="*/ 0 w 2971800"/>
              <a:gd name="connsiteY14" fmla="*/ 2000250 h 3429000"/>
              <a:gd name="connsiteX15" fmla="*/ 0 w 2971800"/>
              <a:gd name="connsiteY15" fmla="*/ 2000250 h 3429000"/>
              <a:gd name="connsiteX16" fmla="*/ 0 w 2971800"/>
              <a:gd name="connsiteY16" fmla="*/ 0 h 3429000"/>
              <a:gd name="connsiteX0" fmla="*/ 0 w 2971800"/>
              <a:gd name="connsiteY0" fmla="*/ 0 h 3857625"/>
              <a:gd name="connsiteX1" fmla="*/ 495300 w 2971800"/>
              <a:gd name="connsiteY1" fmla="*/ 0 h 3857625"/>
              <a:gd name="connsiteX2" fmla="*/ 495300 w 2971800"/>
              <a:gd name="connsiteY2" fmla="*/ 0 h 3857625"/>
              <a:gd name="connsiteX3" fmla="*/ 1238250 w 2971800"/>
              <a:gd name="connsiteY3" fmla="*/ 0 h 3857625"/>
              <a:gd name="connsiteX4" fmla="*/ 2971800 w 2971800"/>
              <a:gd name="connsiteY4" fmla="*/ 0 h 3857625"/>
              <a:gd name="connsiteX5" fmla="*/ 2971800 w 2971800"/>
              <a:gd name="connsiteY5" fmla="*/ 2000250 h 3857625"/>
              <a:gd name="connsiteX6" fmla="*/ 2971800 w 2971800"/>
              <a:gd name="connsiteY6" fmla="*/ 2000250 h 3857625"/>
              <a:gd name="connsiteX7" fmla="*/ 2971800 w 2971800"/>
              <a:gd name="connsiteY7" fmla="*/ 2857500 h 3857625"/>
              <a:gd name="connsiteX8" fmla="*/ 2971800 w 2971800"/>
              <a:gd name="connsiteY8" fmla="*/ 3429000 h 3857625"/>
              <a:gd name="connsiteX9" fmla="*/ 1991286 w 2971800"/>
              <a:gd name="connsiteY9" fmla="*/ 3429000 h 3857625"/>
              <a:gd name="connsiteX10" fmla="*/ 866785 w 2971800"/>
              <a:gd name="connsiteY10" fmla="*/ 3857625 h 3857625"/>
              <a:gd name="connsiteX11" fmla="*/ 495300 w 2971800"/>
              <a:gd name="connsiteY11" fmla="*/ 3429000 h 3857625"/>
              <a:gd name="connsiteX12" fmla="*/ 0 w 2971800"/>
              <a:gd name="connsiteY12" fmla="*/ 3429000 h 3857625"/>
              <a:gd name="connsiteX13" fmla="*/ 0 w 2971800"/>
              <a:gd name="connsiteY13" fmla="*/ 2857500 h 3857625"/>
              <a:gd name="connsiteX14" fmla="*/ 0 w 2971800"/>
              <a:gd name="connsiteY14" fmla="*/ 2000250 h 3857625"/>
              <a:gd name="connsiteX15" fmla="*/ 0 w 2971800"/>
              <a:gd name="connsiteY15" fmla="*/ 2000250 h 3857625"/>
              <a:gd name="connsiteX16" fmla="*/ 0 w 2971800"/>
              <a:gd name="connsiteY16" fmla="*/ 0 h 3857625"/>
              <a:gd name="connsiteX0" fmla="*/ 0 w 2971800"/>
              <a:gd name="connsiteY0" fmla="*/ 0 h 3857625"/>
              <a:gd name="connsiteX1" fmla="*/ 495300 w 2971800"/>
              <a:gd name="connsiteY1" fmla="*/ 0 h 3857625"/>
              <a:gd name="connsiteX2" fmla="*/ 495300 w 2971800"/>
              <a:gd name="connsiteY2" fmla="*/ 0 h 3857625"/>
              <a:gd name="connsiteX3" fmla="*/ 1238250 w 2971800"/>
              <a:gd name="connsiteY3" fmla="*/ 0 h 3857625"/>
              <a:gd name="connsiteX4" fmla="*/ 2971800 w 2971800"/>
              <a:gd name="connsiteY4" fmla="*/ 0 h 3857625"/>
              <a:gd name="connsiteX5" fmla="*/ 2971800 w 2971800"/>
              <a:gd name="connsiteY5" fmla="*/ 2000250 h 3857625"/>
              <a:gd name="connsiteX6" fmla="*/ 2971800 w 2971800"/>
              <a:gd name="connsiteY6" fmla="*/ 2000250 h 3857625"/>
              <a:gd name="connsiteX7" fmla="*/ 2971800 w 2971800"/>
              <a:gd name="connsiteY7" fmla="*/ 2857500 h 3857625"/>
              <a:gd name="connsiteX8" fmla="*/ 2971800 w 2971800"/>
              <a:gd name="connsiteY8" fmla="*/ 3429000 h 3857625"/>
              <a:gd name="connsiteX9" fmla="*/ 1991286 w 2971800"/>
              <a:gd name="connsiteY9" fmla="*/ 3429000 h 3857625"/>
              <a:gd name="connsiteX10" fmla="*/ 866785 w 2971800"/>
              <a:gd name="connsiteY10" fmla="*/ 3857625 h 3857625"/>
              <a:gd name="connsiteX11" fmla="*/ 1113865 w 2971800"/>
              <a:gd name="connsiteY11" fmla="*/ 3415553 h 3857625"/>
              <a:gd name="connsiteX12" fmla="*/ 0 w 2971800"/>
              <a:gd name="connsiteY12" fmla="*/ 3429000 h 3857625"/>
              <a:gd name="connsiteX13" fmla="*/ 0 w 2971800"/>
              <a:gd name="connsiteY13" fmla="*/ 2857500 h 3857625"/>
              <a:gd name="connsiteX14" fmla="*/ 0 w 2971800"/>
              <a:gd name="connsiteY14" fmla="*/ 2000250 h 3857625"/>
              <a:gd name="connsiteX15" fmla="*/ 0 w 2971800"/>
              <a:gd name="connsiteY15" fmla="*/ 2000250 h 3857625"/>
              <a:gd name="connsiteX16" fmla="*/ 0 w 2971800"/>
              <a:gd name="connsiteY16" fmla="*/ 0 h 3857625"/>
              <a:gd name="connsiteX0" fmla="*/ 0 w 2971800"/>
              <a:gd name="connsiteY0" fmla="*/ 0 h 3871072"/>
              <a:gd name="connsiteX1" fmla="*/ 495300 w 2971800"/>
              <a:gd name="connsiteY1" fmla="*/ 0 h 3871072"/>
              <a:gd name="connsiteX2" fmla="*/ 495300 w 2971800"/>
              <a:gd name="connsiteY2" fmla="*/ 0 h 3871072"/>
              <a:gd name="connsiteX3" fmla="*/ 1238250 w 2971800"/>
              <a:gd name="connsiteY3" fmla="*/ 0 h 3871072"/>
              <a:gd name="connsiteX4" fmla="*/ 2971800 w 2971800"/>
              <a:gd name="connsiteY4" fmla="*/ 0 h 3871072"/>
              <a:gd name="connsiteX5" fmla="*/ 2971800 w 2971800"/>
              <a:gd name="connsiteY5" fmla="*/ 2000250 h 3871072"/>
              <a:gd name="connsiteX6" fmla="*/ 2971800 w 2971800"/>
              <a:gd name="connsiteY6" fmla="*/ 2000250 h 3871072"/>
              <a:gd name="connsiteX7" fmla="*/ 2971800 w 2971800"/>
              <a:gd name="connsiteY7" fmla="*/ 2857500 h 3871072"/>
              <a:gd name="connsiteX8" fmla="*/ 2971800 w 2971800"/>
              <a:gd name="connsiteY8" fmla="*/ 3429000 h 3871072"/>
              <a:gd name="connsiteX9" fmla="*/ 1991286 w 2971800"/>
              <a:gd name="connsiteY9" fmla="*/ 3429000 h 3871072"/>
              <a:gd name="connsiteX10" fmla="*/ 1592926 w 2971800"/>
              <a:gd name="connsiteY10" fmla="*/ 3871072 h 3871072"/>
              <a:gd name="connsiteX11" fmla="*/ 1113865 w 2971800"/>
              <a:gd name="connsiteY11" fmla="*/ 3415553 h 3871072"/>
              <a:gd name="connsiteX12" fmla="*/ 0 w 2971800"/>
              <a:gd name="connsiteY12" fmla="*/ 3429000 h 3871072"/>
              <a:gd name="connsiteX13" fmla="*/ 0 w 2971800"/>
              <a:gd name="connsiteY13" fmla="*/ 2857500 h 3871072"/>
              <a:gd name="connsiteX14" fmla="*/ 0 w 2971800"/>
              <a:gd name="connsiteY14" fmla="*/ 2000250 h 3871072"/>
              <a:gd name="connsiteX15" fmla="*/ 0 w 2971800"/>
              <a:gd name="connsiteY15" fmla="*/ 2000250 h 3871072"/>
              <a:gd name="connsiteX16" fmla="*/ 0 w 2971800"/>
              <a:gd name="connsiteY16" fmla="*/ 0 h 3871072"/>
              <a:gd name="connsiteX0" fmla="*/ 0 w 2971800"/>
              <a:gd name="connsiteY0" fmla="*/ 0 h 3871072"/>
              <a:gd name="connsiteX1" fmla="*/ 495300 w 2971800"/>
              <a:gd name="connsiteY1" fmla="*/ 0 h 3871072"/>
              <a:gd name="connsiteX2" fmla="*/ 495300 w 2971800"/>
              <a:gd name="connsiteY2" fmla="*/ 0 h 3871072"/>
              <a:gd name="connsiteX3" fmla="*/ 1238250 w 2971800"/>
              <a:gd name="connsiteY3" fmla="*/ 0 h 3871072"/>
              <a:gd name="connsiteX4" fmla="*/ 2971800 w 2971800"/>
              <a:gd name="connsiteY4" fmla="*/ 0 h 3871072"/>
              <a:gd name="connsiteX5" fmla="*/ 2971800 w 2971800"/>
              <a:gd name="connsiteY5" fmla="*/ 2000250 h 3871072"/>
              <a:gd name="connsiteX6" fmla="*/ 2971800 w 2971800"/>
              <a:gd name="connsiteY6" fmla="*/ 2000250 h 3871072"/>
              <a:gd name="connsiteX7" fmla="*/ 2971800 w 2971800"/>
              <a:gd name="connsiteY7" fmla="*/ 2857500 h 3871072"/>
              <a:gd name="connsiteX8" fmla="*/ 2971800 w 2971800"/>
              <a:gd name="connsiteY8" fmla="*/ 3429000 h 3871072"/>
              <a:gd name="connsiteX9" fmla="*/ 1991286 w 2971800"/>
              <a:gd name="connsiteY9" fmla="*/ 3429000 h 3871072"/>
              <a:gd name="connsiteX10" fmla="*/ 1592926 w 2971800"/>
              <a:gd name="connsiteY10" fmla="*/ 3871072 h 3871072"/>
              <a:gd name="connsiteX11" fmla="*/ 1140759 w 2971800"/>
              <a:gd name="connsiteY11" fmla="*/ 3429000 h 3871072"/>
              <a:gd name="connsiteX12" fmla="*/ 0 w 2971800"/>
              <a:gd name="connsiteY12" fmla="*/ 3429000 h 3871072"/>
              <a:gd name="connsiteX13" fmla="*/ 0 w 2971800"/>
              <a:gd name="connsiteY13" fmla="*/ 2857500 h 3871072"/>
              <a:gd name="connsiteX14" fmla="*/ 0 w 2971800"/>
              <a:gd name="connsiteY14" fmla="*/ 2000250 h 3871072"/>
              <a:gd name="connsiteX15" fmla="*/ 0 w 2971800"/>
              <a:gd name="connsiteY15" fmla="*/ 2000250 h 3871072"/>
              <a:gd name="connsiteX16" fmla="*/ 0 w 2971800"/>
              <a:gd name="connsiteY16" fmla="*/ 0 h 3871072"/>
              <a:gd name="connsiteX0" fmla="*/ 0 w 2971800"/>
              <a:gd name="connsiteY0" fmla="*/ 0 h 3970500"/>
              <a:gd name="connsiteX1" fmla="*/ 495300 w 2971800"/>
              <a:gd name="connsiteY1" fmla="*/ 0 h 3970500"/>
              <a:gd name="connsiteX2" fmla="*/ 495300 w 2971800"/>
              <a:gd name="connsiteY2" fmla="*/ 0 h 3970500"/>
              <a:gd name="connsiteX3" fmla="*/ 1238250 w 2971800"/>
              <a:gd name="connsiteY3" fmla="*/ 0 h 3970500"/>
              <a:gd name="connsiteX4" fmla="*/ 2971800 w 2971800"/>
              <a:gd name="connsiteY4" fmla="*/ 0 h 3970500"/>
              <a:gd name="connsiteX5" fmla="*/ 2971800 w 2971800"/>
              <a:gd name="connsiteY5" fmla="*/ 2000250 h 3970500"/>
              <a:gd name="connsiteX6" fmla="*/ 2971800 w 2971800"/>
              <a:gd name="connsiteY6" fmla="*/ 2000250 h 3970500"/>
              <a:gd name="connsiteX7" fmla="*/ 2971800 w 2971800"/>
              <a:gd name="connsiteY7" fmla="*/ 2857500 h 3970500"/>
              <a:gd name="connsiteX8" fmla="*/ 2971800 w 2971800"/>
              <a:gd name="connsiteY8" fmla="*/ 3429000 h 3970500"/>
              <a:gd name="connsiteX9" fmla="*/ 1991286 w 2971800"/>
              <a:gd name="connsiteY9" fmla="*/ 3429000 h 3970500"/>
              <a:gd name="connsiteX10" fmla="*/ 1592927 w 2971800"/>
              <a:gd name="connsiteY10" fmla="*/ 3970500 h 3970500"/>
              <a:gd name="connsiteX11" fmla="*/ 1140759 w 2971800"/>
              <a:gd name="connsiteY11" fmla="*/ 3429000 h 3970500"/>
              <a:gd name="connsiteX12" fmla="*/ 0 w 2971800"/>
              <a:gd name="connsiteY12" fmla="*/ 3429000 h 3970500"/>
              <a:gd name="connsiteX13" fmla="*/ 0 w 2971800"/>
              <a:gd name="connsiteY13" fmla="*/ 2857500 h 3970500"/>
              <a:gd name="connsiteX14" fmla="*/ 0 w 2971800"/>
              <a:gd name="connsiteY14" fmla="*/ 2000250 h 3970500"/>
              <a:gd name="connsiteX15" fmla="*/ 0 w 2971800"/>
              <a:gd name="connsiteY15" fmla="*/ 2000250 h 3970500"/>
              <a:gd name="connsiteX16" fmla="*/ 0 w 2971800"/>
              <a:gd name="connsiteY16" fmla="*/ 0 h 39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1800" h="3970500">
                <a:moveTo>
                  <a:pt x="0" y="0"/>
                </a:moveTo>
                <a:lnTo>
                  <a:pt x="495300" y="0"/>
                </a:lnTo>
                <a:lnTo>
                  <a:pt x="495300" y="0"/>
                </a:lnTo>
                <a:lnTo>
                  <a:pt x="1238250" y="0"/>
                </a:lnTo>
                <a:lnTo>
                  <a:pt x="2971800" y="0"/>
                </a:lnTo>
                <a:lnTo>
                  <a:pt x="2971800" y="2000250"/>
                </a:lnTo>
                <a:lnTo>
                  <a:pt x="2971800" y="2000250"/>
                </a:lnTo>
                <a:lnTo>
                  <a:pt x="2971800" y="2857500"/>
                </a:lnTo>
                <a:lnTo>
                  <a:pt x="2971800" y="3429000"/>
                </a:lnTo>
                <a:lnTo>
                  <a:pt x="1991286" y="3429000"/>
                </a:lnTo>
                <a:lnTo>
                  <a:pt x="1592927" y="3970500"/>
                </a:lnTo>
                <a:lnTo>
                  <a:pt x="1140759" y="3429000"/>
                </a:lnTo>
                <a:lnTo>
                  <a:pt x="0" y="3429000"/>
                </a:lnTo>
                <a:lnTo>
                  <a:pt x="0" y="2857500"/>
                </a:lnTo>
                <a:lnTo>
                  <a:pt x="0" y="2000250"/>
                </a:lnTo>
                <a:lnTo>
                  <a:pt x="0" y="200025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SelectUSA\Communications\Graphics and Design\Logos\transparent-star-gre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69394"/>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userDrawn="1"/>
        </p:nvSpPr>
        <p:spPr>
          <a:xfrm rot="16200000">
            <a:off x="4620158" y="-3864865"/>
            <a:ext cx="658368" cy="83893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48012"/>
            <a:ext cx="7848600" cy="563562"/>
          </a:xfrm>
        </p:spPr>
        <p:txBody>
          <a:bodyPr>
            <a:noAutofit/>
          </a:bodyPr>
          <a:lstStyle>
            <a:lvl1pPr algn="l">
              <a:defRPr sz="3200" b="1" cap="all"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141582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U.S Department of Commerce | International Trade Administration | SelectUSA</a:t>
            </a:r>
            <a:endParaRPr lang="en-US"/>
          </a:p>
        </p:txBody>
      </p:sp>
      <p:sp>
        <p:nvSpPr>
          <p:cNvPr id="6" name="Slide Number Placeholder 5"/>
          <p:cNvSpPr>
            <a:spLocks noGrp="1"/>
          </p:cNvSpPr>
          <p:nvPr>
            <p:ph type="sldNum" sz="quarter" idx="12"/>
          </p:nvPr>
        </p:nvSpPr>
        <p:spPr/>
        <p:txBody>
          <a:bodyPr/>
          <a:lstStyle/>
          <a:p>
            <a:fld id="{47AEC44A-F6CA-401E-875B-6441B5B975E6}" type="slidenum">
              <a:rPr lang="en-US" smtClean="0"/>
              <a:t>‹#›</a:t>
            </a:fld>
            <a:endParaRPr lang="en-US"/>
          </a:p>
        </p:txBody>
      </p:sp>
    </p:spTree>
    <p:extLst>
      <p:ext uri="{BB962C8B-B14F-4D97-AF65-F5344CB8AC3E}">
        <p14:creationId xmlns:p14="http://schemas.microsoft.com/office/powerpoint/2010/main" val="30632783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U.S Department of Commerce | International Trade Administration | SelectUSA</a:t>
            </a:r>
            <a:endParaRPr lang="en-US"/>
          </a:p>
        </p:txBody>
      </p:sp>
      <p:sp>
        <p:nvSpPr>
          <p:cNvPr id="7" name="Slide Number Placeholder 6"/>
          <p:cNvSpPr>
            <a:spLocks noGrp="1"/>
          </p:cNvSpPr>
          <p:nvPr>
            <p:ph type="sldNum" sz="quarter" idx="12"/>
          </p:nvPr>
        </p:nvSpPr>
        <p:spPr/>
        <p:txBody>
          <a:bodyPr/>
          <a:lstStyle/>
          <a:p>
            <a:fld id="{47AEC44A-F6CA-401E-875B-6441B5B975E6}" type="slidenum">
              <a:rPr lang="en-US" smtClean="0"/>
              <a:t>‹#›</a:t>
            </a:fld>
            <a:endParaRPr lang="en-US"/>
          </a:p>
        </p:txBody>
      </p:sp>
    </p:spTree>
    <p:extLst>
      <p:ext uri="{BB962C8B-B14F-4D97-AF65-F5344CB8AC3E}">
        <p14:creationId xmlns:p14="http://schemas.microsoft.com/office/powerpoint/2010/main" val="206248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U.S Department of Commerce | International Trade Administration | SelectUSA</a:t>
            </a:r>
            <a:endParaRPr lang="en-US"/>
          </a:p>
        </p:txBody>
      </p:sp>
      <p:sp>
        <p:nvSpPr>
          <p:cNvPr id="9" name="Slide Number Placeholder 8"/>
          <p:cNvSpPr>
            <a:spLocks noGrp="1"/>
          </p:cNvSpPr>
          <p:nvPr>
            <p:ph type="sldNum" sz="quarter" idx="12"/>
          </p:nvPr>
        </p:nvSpPr>
        <p:spPr/>
        <p:txBody>
          <a:bodyPr/>
          <a:lstStyle/>
          <a:p>
            <a:fld id="{47AEC44A-F6CA-401E-875B-6441B5B975E6}" type="slidenum">
              <a:rPr lang="en-US" smtClean="0"/>
              <a:t>‹#›</a:t>
            </a:fld>
            <a:endParaRPr lang="en-US"/>
          </a:p>
        </p:txBody>
      </p:sp>
    </p:spTree>
    <p:extLst>
      <p:ext uri="{BB962C8B-B14F-4D97-AF65-F5344CB8AC3E}">
        <p14:creationId xmlns:p14="http://schemas.microsoft.com/office/powerpoint/2010/main" val="281271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U.S Department of Commerce | International Trade Administration | SelectUSA</a:t>
            </a:r>
            <a:endParaRPr lang="en-US"/>
          </a:p>
        </p:txBody>
      </p:sp>
      <p:sp>
        <p:nvSpPr>
          <p:cNvPr id="5" name="Slide Number Placeholder 4"/>
          <p:cNvSpPr>
            <a:spLocks noGrp="1"/>
          </p:cNvSpPr>
          <p:nvPr>
            <p:ph type="sldNum" sz="quarter" idx="12"/>
          </p:nvPr>
        </p:nvSpPr>
        <p:spPr/>
        <p:txBody>
          <a:bodyPr/>
          <a:lstStyle/>
          <a:p>
            <a:fld id="{47AEC44A-F6CA-401E-875B-6441B5B975E6}" type="slidenum">
              <a:rPr lang="en-US" smtClean="0"/>
              <a:t>‹#›</a:t>
            </a:fld>
            <a:endParaRPr lang="en-US"/>
          </a:p>
        </p:txBody>
      </p:sp>
    </p:spTree>
    <p:extLst>
      <p:ext uri="{BB962C8B-B14F-4D97-AF65-F5344CB8AC3E}">
        <p14:creationId xmlns:p14="http://schemas.microsoft.com/office/powerpoint/2010/main" val="152134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U.S Department of Commerce | International Trade Administration | SelectUSA</a:t>
            </a:r>
            <a:endParaRPr lang="en-US"/>
          </a:p>
        </p:txBody>
      </p:sp>
      <p:sp>
        <p:nvSpPr>
          <p:cNvPr id="4" name="Slide Number Placeholder 3"/>
          <p:cNvSpPr>
            <a:spLocks noGrp="1"/>
          </p:cNvSpPr>
          <p:nvPr>
            <p:ph type="sldNum" sz="quarter" idx="12"/>
          </p:nvPr>
        </p:nvSpPr>
        <p:spPr/>
        <p:txBody>
          <a:bodyPr/>
          <a:lstStyle/>
          <a:p>
            <a:fld id="{47AEC44A-F6CA-401E-875B-6441B5B975E6}" type="slidenum">
              <a:rPr lang="en-US" smtClean="0"/>
              <a:t>‹#›</a:t>
            </a:fld>
            <a:endParaRPr lang="en-US"/>
          </a:p>
        </p:txBody>
      </p:sp>
    </p:spTree>
    <p:extLst>
      <p:ext uri="{BB962C8B-B14F-4D97-AF65-F5344CB8AC3E}">
        <p14:creationId xmlns:p14="http://schemas.microsoft.com/office/powerpoint/2010/main" val="1532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U.S Department of Commerce | International Trade Administration | SelectUSA</a:t>
            </a:r>
            <a:endParaRPr lang="en-US"/>
          </a:p>
        </p:txBody>
      </p:sp>
      <p:sp>
        <p:nvSpPr>
          <p:cNvPr id="7" name="Slide Number Placeholder 6"/>
          <p:cNvSpPr>
            <a:spLocks noGrp="1"/>
          </p:cNvSpPr>
          <p:nvPr>
            <p:ph type="sldNum" sz="quarter" idx="12"/>
          </p:nvPr>
        </p:nvSpPr>
        <p:spPr/>
        <p:txBody>
          <a:bodyPr/>
          <a:lstStyle/>
          <a:p>
            <a:fld id="{47AEC44A-F6CA-401E-875B-6441B5B975E6}" type="slidenum">
              <a:rPr lang="en-US" smtClean="0"/>
              <a:t>‹#›</a:t>
            </a:fld>
            <a:endParaRPr lang="en-US"/>
          </a:p>
        </p:txBody>
      </p:sp>
    </p:spTree>
    <p:extLst>
      <p:ext uri="{BB962C8B-B14F-4D97-AF65-F5344CB8AC3E}">
        <p14:creationId xmlns:p14="http://schemas.microsoft.com/office/powerpoint/2010/main" val="128319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U.S Department of Commerce | International Trade Administration | SelectUSA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EC44A-F6CA-401E-875B-6441B5B975E6}" type="slidenum">
              <a:rPr lang="en-US" smtClean="0"/>
              <a:t>‹#›</a:t>
            </a:fld>
            <a:endParaRPr lang="en-US"/>
          </a:p>
        </p:txBody>
      </p:sp>
    </p:spTree>
    <p:extLst>
      <p:ext uri="{BB962C8B-B14F-4D97-AF65-F5344CB8AC3E}">
        <p14:creationId xmlns:p14="http://schemas.microsoft.com/office/powerpoint/2010/main" val="203702724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lectusa.commerce.gov/"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selectusa.gov/our-tea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unctadstat.unctad.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5175"/>
            <a:ext cx="7772400" cy="1470025"/>
          </a:xfrm>
        </p:spPr>
        <p:txBody>
          <a:bodyPr/>
          <a:lstStyle/>
          <a:p>
            <a:r>
              <a:rPr lang="en-US" dirty="0" smtClean="0"/>
              <a:t>Expanding your business in the united states</a:t>
            </a:r>
            <a:endParaRPr lang="en-US" dirty="0"/>
          </a:p>
        </p:txBody>
      </p:sp>
      <p:sp>
        <p:nvSpPr>
          <p:cNvPr id="3" name="Subtitle 2"/>
          <p:cNvSpPr>
            <a:spLocks noGrp="1"/>
          </p:cNvSpPr>
          <p:nvPr>
            <p:ph type="subTitle" idx="1"/>
          </p:nvPr>
        </p:nvSpPr>
        <p:spPr/>
        <p:txBody>
          <a:bodyPr>
            <a:normAutofit/>
          </a:bodyPr>
          <a:lstStyle/>
          <a:p>
            <a:endParaRPr lang="en-US" sz="2000" b="1" i="1" dirty="0"/>
          </a:p>
          <a:p>
            <a:r>
              <a:rPr lang="en-US" sz="3600" b="1" i="1" dirty="0" err="1" smtClean="0"/>
              <a:t>SelectUSA</a:t>
            </a:r>
            <a:endParaRPr lang="en-US" sz="3600" b="1" i="1" dirty="0"/>
          </a:p>
        </p:txBody>
      </p:sp>
    </p:spTree>
    <p:extLst>
      <p:ext uri="{BB962C8B-B14F-4D97-AF65-F5344CB8AC3E}">
        <p14:creationId xmlns:p14="http://schemas.microsoft.com/office/powerpoint/2010/main" val="3109240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342900" lvl="1" indent="-342900">
              <a:buClr>
                <a:schemeClr val="accent3">
                  <a:lumMod val="75000"/>
                </a:schemeClr>
              </a:buClr>
              <a:buFont typeface="Wingdings" panose="05000000000000000000" pitchFamily="2" charset="2"/>
              <a:buChar char="ü"/>
            </a:pPr>
            <a:r>
              <a:rPr lang="en-US" sz="2600" b="1" dirty="0">
                <a:solidFill>
                  <a:srgbClr val="C00000"/>
                </a:solidFill>
              </a:rPr>
              <a:t>Information, Research &amp; Strategic Counseling: </a:t>
            </a:r>
            <a:r>
              <a:rPr lang="en-US" sz="2400" dirty="0">
                <a:solidFill>
                  <a:schemeClr val="tx1"/>
                </a:solidFill>
                <a:latin typeface="+mj-lt"/>
                <a:ea typeface="+mn-ea"/>
              </a:rPr>
              <a:t>We provide companies with </a:t>
            </a:r>
            <a:r>
              <a:rPr lang="en-US" sz="2400" dirty="0" smtClean="0">
                <a:solidFill>
                  <a:schemeClr val="tx1"/>
                </a:solidFill>
                <a:latin typeface="+mj-lt"/>
                <a:ea typeface="+mn-ea"/>
              </a:rPr>
              <a:t>information to support their decision-making process, including industry </a:t>
            </a:r>
            <a:r>
              <a:rPr lang="en-US" sz="2400" dirty="0">
                <a:solidFill>
                  <a:schemeClr val="tx1"/>
                </a:solidFill>
                <a:latin typeface="+mj-lt"/>
                <a:ea typeface="+mn-ea"/>
              </a:rPr>
              <a:t>information and </a:t>
            </a:r>
            <a:r>
              <a:rPr lang="en-US" sz="2400" dirty="0" smtClean="0">
                <a:solidFill>
                  <a:schemeClr val="tx1"/>
                </a:solidFill>
                <a:latin typeface="+mj-lt"/>
                <a:ea typeface="+mn-ea"/>
              </a:rPr>
              <a:t>analysis</a:t>
            </a:r>
          </a:p>
          <a:p>
            <a:pPr marL="342900" lvl="1" indent="-342900">
              <a:buClr>
                <a:schemeClr val="accent3">
                  <a:lumMod val="75000"/>
                </a:schemeClr>
              </a:buClr>
              <a:buFont typeface="Wingdings" panose="05000000000000000000" pitchFamily="2" charset="2"/>
              <a:buChar char="ü"/>
            </a:pPr>
            <a:endParaRPr lang="en-US" sz="2400" dirty="0">
              <a:solidFill>
                <a:schemeClr val="tx1"/>
              </a:solidFill>
              <a:latin typeface="+mj-lt"/>
              <a:ea typeface="+mn-ea"/>
            </a:endParaRPr>
          </a:p>
          <a:p>
            <a:pPr marL="342900" lvl="1" indent="-342900">
              <a:buClr>
                <a:schemeClr val="accent3">
                  <a:lumMod val="75000"/>
                </a:schemeClr>
              </a:buClr>
              <a:buFont typeface="Wingdings" panose="05000000000000000000" pitchFamily="2" charset="2"/>
              <a:buChar char="ü"/>
            </a:pPr>
            <a:r>
              <a:rPr lang="en-US" sz="2600" b="1" dirty="0">
                <a:solidFill>
                  <a:srgbClr val="C00000"/>
                </a:solidFill>
              </a:rPr>
              <a:t>Connections: </a:t>
            </a:r>
            <a:r>
              <a:rPr lang="en-US" sz="2400" dirty="0">
                <a:solidFill>
                  <a:schemeClr val="tx1"/>
                </a:solidFill>
                <a:latin typeface="+mj-lt"/>
              </a:rPr>
              <a:t>Through direct introductions and SelectUSA events, international firms can meet U.S. state and local </a:t>
            </a:r>
            <a:r>
              <a:rPr lang="en-US" sz="2400" dirty="0" smtClean="0">
                <a:solidFill>
                  <a:schemeClr val="tx1"/>
                </a:solidFill>
                <a:latin typeface="+mj-lt"/>
              </a:rPr>
              <a:t>representatives </a:t>
            </a:r>
          </a:p>
          <a:p>
            <a:pPr marL="342900" lvl="1" indent="-342900">
              <a:buClr>
                <a:schemeClr val="accent3">
                  <a:lumMod val="75000"/>
                </a:schemeClr>
              </a:buClr>
              <a:buFont typeface="Wingdings" panose="05000000000000000000" pitchFamily="2" charset="2"/>
              <a:buChar char="ü"/>
            </a:pPr>
            <a:endParaRPr lang="en-US" sz="2400" dirty="0" smtClean="0">
              <a:solidFill>
                <a:schemeClr val="tx1"/>
              </a:solidFill>
              <a:latin typeface="Adobe Garamond Pro" pitchFamily="18" charset="0"/>
            </a:endParaRPr>
          </a:p>
          <a:p>
            <a:pPr marL="342900" lvl="1" indent="-342900">
              <a:buClr>
                <a:schemeClr val="accent3">
                  <a:lumMod val="75000"/>
                </a:schemeClr>
              </a:buClr>
              <a:buFont typeface="Wingdings" panose="05000000000000000000" pitchFamily="2" charset="2"/>
              <a:buChar char="ü"/>
            </a:pPr>
            <a:r>
              <a:rPr lang="en-US" sz="2600" b="1" dirty="0">
                <a:solidFill>
                  <a:srgbClr val="C00000"/>
                </a:solidFill>
              </a:rPr>
              <a:t>Assistance: </a:t>
            </a:r>
            <a:r>
              <a:rPr lang="en-US" sz="2400" dirty="0">
                <a:solidFill>
                  <a:schemeClr val="tx1"/>
                </a:solidFill>
                <a:latin typeface="+mj-lt"/>
              </a:rPr>
              <a:t>We </a:t>
            </a:r>
            <a:r>
              <a:rPr lang="en-US" sz="2400" dirty="0" smtClean="0">
                <a:solidFill>
                  <a:schemeClr val="tx1"/>
                </a:solidFill>
                <a:latin typeface="+mj-lt"/>
              </a:rPr>
              <a:t>help companies navigate the federal system and provide </a:t>
            </a:r>
            <a:r>
              <a:rPr lang="en-US" sz="2400" dirty="0">
                <a:solidFill>
                  <a:schemeClr val="tx1"/>
                </a:solidFill>
                <a:latin typeface="+mj-lt"/>
              </a:rPr>
              <a:t>information about federal regulations </a:t>
            </a:r>
            <a:r>
              <a:rPr lang="en-US" sz="2400" dirty="0" smtClean="0">
                <a:solidFill>
                  <a:schemeClr val="tx1"/>
                </a:solidFill>
                <a:latin typeface="+mj-lt"/>
              </a:rPr>
              <a:t>and programs</a:t>
            </a:r>
            <a:endParaRPr lang="en-US" sz="2400" dirty="0">
              <a:solidFill>
                <a:schemeClr val="tx1"/>
              </a:solidFill>
              <a:latin typeface="Adobe Garamond Pro" pitchFamily="18" charset="0"/>
            </a:endParaRPr>
          </a:p>
          <a:p>
            <a:pPr marL="342900" lvl="1" indent="-342900">
              <a:buClr>
                <a:srgbClr val="D12229"/>
              </a:buClr>
              <a:buFont typeface="Wingdings" panose="05000000000000000000" pitchFamily="2" charset="2"/>
              <a:buChar char="ü"/>
            </a:pPr>
            <a:endParaRPr lang="en-US" sz="2000" dirty="0">
              <a:solidFill>
                <a:schemeClr val="tx1"/>
              </a:solidFill>
              <a:latin typeface="Adobe Garamond Pro" pitchFamily="18" charset="0"/>
              <a:ea typeface="+mn-ea"/>
            </a:endParaRPr>
          </a:p>
          <a:p>
            <a:pPr marL="457200" lvl="1" indent="0">
              <a:buClr>
                <a:srgbClr val="C00000"/>
              </a:buClr>
              <a:buNone/>
            </a:pPr>
            <a:endParaRPr lang="en-US" sz="2400" dirty="0">
              <a:solidFill>
                <a:schemeClr val="tx1"/>
              </a:solidFill>
            </a:endParaRPr>
          </a:p>
          <a:p>
            <a:pPr lvl="1">
              <a:buClr>
                <a:srgbClr val="C00000"/>
              </a:buClr>
              <a:buFont typeface="Wingdings" panose="05000000000000000000" pitchFamily="2" charset="2"/>
              <a:buChar char="ü"/>
            </a:pPr>
            <a:endParaRPr lang="en-US" sz="2400" dirty="0" smtClean="0">
              <a:solidFill>
                <a:schemeClr val="tx1"/>
              </a:solidFill>
            </a:endParaRPr>
          </a:p>
          <a:p>
            <a:pPr lvl="1">
              <a:buClr>
                <a:srgbClr val="C00000"/>
              </a:buClr>
              <a:buFont typeface="Wingdings" panose="05000000000000000000" pitchFamily="2" charset="2"/>
              <a:buChar char="ü"/>
            </a:pPr>
            <a:endParaRPr lang="en-US" sz="2400" dirty="0" smtClean="0">
              <a:solidFill>
                <a:schemeClr val="tx1"/>
              </a:solidFill>
            </a:endParaRPr>
          </a:p>
          <a:p>
            <a:pPr marL="205978" lvl="1" indent="0">
              <a:buNone/>
            </a:pPr>
            <a:r>
              <a:rPr lang="en-US" sz="2000" dirty="0"/>
              <a:t/>
            </a:r>
            <a:br>
              <a:rPr lang="en-US" sz="2000" dirty="0"/>
            </a:br>
            <a:endParaRPr lang="en-US" dirty="0"/>
          </a:p>
        </p:txBody>
      </p:sp>
      <p:sp>
        <p:nvSpPr>
          <p:cNvPr id="4" name="Slide Number Placeholder 3"/>
          <p:cNvSpPr>
            <a:spLocks noGrp="1"/>
          </p:cNvSpPr>
          <p:nvPr>
            <p:ph type="sldNum" sz="quarter" idx="12"/>
          </p:nvPr>
        </p:nvSpPr>
        <p:spPr/>
        <p:txBody>
          <a:bodyPr/>
          <a:lstStyle/>
          <a:p>
            <a:fld id="{45BBB4E9-C169-4AD5-AC26-BB77E8FF7607}" type="slidenum">
              <a:rPr lang="en-US" altLang="en-US" smtClean="0"/>
              <a:pPr/>
              <a:t>10</a:t>
            </a:fld>
            <a:endParaRPr lang="en-US" altLang="en-US" dirty="0"/>
          </a:p>
        </p:txBody>
      </p:sp>
      <p:sp>
        <p:nvSpPr>
          <p:cNvPr id="2" name="Title 1"/>
          <p:cNvSpPr>
            <a:spLocks noGrp="1"/>
          </p:cNvSpPr>
          <p:nvPr>
            <p:ph type="title"/>
          </p:nvPr>
        </p:nvSpPr>
        <p:spPr/>
        <p:txBody>
          <a:bodyPr>
            <a:normAutofit fontScale="90000"/>
          </a:bodyPr>
          <a:lstStyle/>
          <a:p>
            <a:r>
              <a:rPr lang="en-US" dirty="0" smtClean="0"/>
              <a:t>SelectUSA Services for Foreign Firms</a:t>
            </a:r>
            <a:endParaRPr lang="en-US" dirty="0"/>
          </a:p>
        </p:txBody>
      </p:sp>
      <p:sp>
        <p:nvSpPr>
          <p:cNvPr id="7" name="Footer Placeholder 3"/>
          <p:cNvSpPr>
            <a:spLocks noGrp="1"/>
          </p:cNvSpPr>
          <p:nvPr>
            <p:ph type="ftr" sz="quarter" idx="11"/>
          </p:nvPr>
        </p:nvSpPr>
        <p:spPr>
          <a:xfrm>
            <a:off x="3886200" y="6477000"/>
            <a:ext cx="4648200" cy="365125"/>
          </a:xfrm>
        </p:spPr>
        <p:txBody>
          <a:bodyPr/>
          <a:lstStyle/>
          <a:p>
            <a:r>
              <a:rPr lang="en-US" dirty="0" smtClean="0"/>
              <a:t>U.S Department of Commerce | International Trade Administration | </a:t>
            </a:r>
            <a:r>
              <a:rPr lang="en-US" dirty="0" err="1" smtClean="0"/>
              <a:t>SelectUSA</a:t>
            </a:r>
            <a:endParaRPr lang="en-US" dirty="0"/>
          </a:p>
        </p:txBody>
      </p:sp>
    </p:spTree>
    <p:extLst>
      <p:ext uri="{BB962C8B-B14F-4D97-AF65-F5344CB8AC3E}">
        <p14:creationId xmlns:p14="http://schemas.microsoft.com/office/powerpoint/2010/main" val="258866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U.S Department of Commerce | International Trade Administration | SelectUSA</a:t>
            </a:r>
            <a:endParaRPr lang="en-US" dirty="0"/>
          </a:p>
        </p:txBody>
      </p:sp>
      <p:sp>
        <p:nvSpPr>
          <p:cNvPr id="4" name="Slide Number Placeholder 3"/>
          <p:cNvSpPr>
            <a:spLocks noGrp="1"/>
          </p:cNvSpPr>
          <p:nvPr>
            <p:ph type="sldNum" sz="quarter" idx="12"/>
          </p:nvPr>
        </p:nvSpPr>
        <p:spPr/>
        <p:txBody>
          <a:bodyPr/>
          <a:lstStyle/>
          <a:p>
            <a:fld id="{47AEC44A-F6CA-401E-875B-6441B5B975E6}" type="slidenum">
              <a:rPr lang="en-US" smtClean="0"/>
              <a:pPr/>
              <a:t>11</a:t>
            </a:fld>
            <a:endParaRPr lang="en-US" dirty="0"/>
          </a:p>
        </p:txBody>
      </p:sp>
      <p:sp>
        <p:nvSpPr>
          <p:cNvPr id="7" name="Title 1"/>
          <p:cNvSpPr>
            <a:spLocks noGrp="1"/>
          </p:cNvSpPr>
          <p:nvPr>
            <p:ph type="title"/>
          </p:nvPr>
        </p:nvSpPr>
        <p:spPr>
          <a:xfrm>
            <a:off x="838200" y="729694"/>
            <a:ext cx="8229600" cy="868362"/>
          </a:xfrm>
        </p:spPr>
        <p:txBody>
          <a:bodyPr/>
          <a:lstStyle/>
          <a:p>
            <a:pPr algn="l" eaLnBrk="1" hangingPunct="1">
              <a:defRPr/>
            </a:pPr>
            <a:r>
              <a:rPr lang="en-US" sz="2400" b="1" dirty="0" smtClean="0">
                <a:solidFill>
                  <a:schemeClr val="accent5"/>
                </a:solidFill>
                <a:latin typeface="+mn-lt"/>
                <a:ea typeface="Arial Unicode MS" pitchFamily="34" charset="-128"/>
                <a:cs typeface="Arial Unicode MS" pitchFamily="34" charset="-128"/>
              </a:rPr>
              <a:t>State Business Incentives</a:t>
            </a:r>
            <a:endParaRPr lang="en-US" sz="2400" b="1" dirty="0">
              <a:solidFill>
                <a:schemeClr val="accent5"/>
              </a:solidFill>
              <a:latin typeface="+mn-lt"/>
              <a:ea typeface="Arial Unicode MS" pitchFamily="34" charset="-128"/>
              <a:cs typeface="Arial Unicode MS" pitchFamily="34" charset="-128"/>
            </a:endParaRPr>
          </a:p>
        </p:txBody>
      </p:sp>
      <p:sp>
        <p:nvSpPr>
          <p:cNvPr id="8" name="Content Placeholder 5"/>
          <p:cNvSpPr>
            <a:spLocks noGrp="1"/>
          </p:cNvSpPr>
          <p:nvPr>
            <p:ph sz="half" idx="1"/>
          </p:nvPr>
        </p:nvSpPr>
        <p:spPr>
          <a:xfrm>
            <a:off x="825381" y="1752600"/>
            <a:ext cx="4185745" cy="4114800"/>
          </a:xfrm>
        </p:spPr>
        <p:txBody>
          <a:bodyPr>
            <a:normAutofit/>
          </a:bodyPr>
          <a:lstStyle/>
          <a:p>
            <a:pPr>
              <a:buClr>
                <a:schemeClr val="accent4"/>
              </a:buClr>
              <a:buFont typeface="Calibri" panose="020F0502020204030204" pitchFamily="34" charset="0"/>
              <a:buChar char="◊"/>
            </a:pPr>
            <a:r>
              <a:rPr lang="en-US" sz="1800" dirty="0" smtClean="0">
                <a:latin typeface="Calibri" panose="020F0502020204030204" pitchFamily="34" charset="0"/>
              </a:rPr>
              <a:t>U.S. states and territories offer financial and other incentives to foreign investors.</a:t>
            </a:r>
          </a:p>
          <a:p>
            <a:pPr>
              <a:buClr>
                <a:schemeClr val="accent4"/>
              </a:buClr>
              <a:buFont typeface="Calibri" panose="020F0502020204030204" pitchFamily="34" charset="0"/>
              <a:buChar char="◊"/>
            </a:pPr>
            <a:r>
              <a:rPr lang="en-US" sz="1800" dirty="0" smtClean="0">
                <a:latin typeface="Calibri" panose="020F0502020204030204" pitchFamily="34" charset="0"/>
              </a:rPr>
              <a:t>To easily browse state investment promotion agencies and learn more about available incentives, simply </a:t>
            </a:r>
            <a:r>
              <a:rPr lang="en-US" sz="1800" dirty="0">
                <a:latin typeface="Calibri" panose="020F0502020204030204" pitchFamily="34" charset="0"/>
              </a:rPr>
              <a:t>visit </a:t>
            </a:r>
            <a:r>
              <a:rPr lang="en-US" sz="1800" dirty="0">
                <a:latin typeface="Calibri" panose="020F0502020204030204" pitchFamily="34" charset="0"/>
                <a:hlinkClick r:id="rId2"/>
              </a:rPr>
              <a:t>http://selectusa.commerce.gov</a:t>
            </a:r>
            <a:r>
              <a:rPr lang="en-US" sz="1800" dirty="0" smtClean="0">
                <a:latin typeface="Calibri" panose="020F0502020204030204" pitchFamily="34" charset="0"/>
                <a:hlinkClick r:id="rId2"/>
              </a:rPr>
              <a:t>/</a:t>
            </a:r>
            <a:r>
              <a:rPr lang="en-US" sz="1800" dirty="0" smtClean="0">
                <a:latin typeface="Calibri" panose="020F0502020204030204" pitchFamily="34" charset="0"/>
              </a:rPr>
              <a:t>. </a:t>
            </a:r>
          </a:p>
          <a:p>
            <a:pPr marL="0" indent="0">
              <a:buNone/>
            </a:pPr>
            <a:r>
              <a:rPr lang="en-US" sz="1800" dirty="0" smtClean="0">
                <a:latin typeface="Calibri" panose="020F0502020204030204" pitchFamily="34" charset="0"/>
              </a:rPr>
              <a:t>   </a:t>
            </a:r>
            <a:endParaRPr lang="en-US" sz="1800" dirty="0">
              <a:latin typeface="Calibri" panose="020F0502020204030204" pitchFamily="34" charset="0"/>
            </a:endParaRPr>
          </a:p>
        </p:txBody>
      </p:sp>
      <p:pic>
        <p:nvPicPr>
          <p:cNvPr id="9" name="Picture 2" descr="H:\DesktopFiles\Brian Larkin\Desktop\StateIncenti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914" y="1376808"/>
            <a:ext cx="3311086" cy="486638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4"/>
          <p:cNvSpPr txBox="1">
            <a:spLocks/>
          </p:cNvSpPr>
          <p:nvPr/>
        </p:nvSpPr>
        <p:spPr>
          <a:xfrm>
            <a:off x="914400" y="48012"/>
            <a:ext cx="8229600" cy="563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cap="all" baseline="0">
                <a:solidFill>
                  <a:schemeClr val="bg1"/>
                </a:solidFill>
                <a:latin typeface="+mj-lt"/>
                <a:ea typeface="+mj-ea"/>
                <a:cs typeface="+mj-cs"/>
              </a:defRPr>
            </a:lvl1pPr>
          </a:lstStyle>
          <a:p>
            <a:r>
              <a:rPr lang="en-US" sz="2800" dirty="0" smtClean="0"/>
              <a:t>INVESTOR services: INFORMATION</a:t>
            </a:r>
            <a:r>
              <a:rPr lang="en-US" sz="2800" dirty="0"/>
              <a:t> </a:t>
            </a:r>
            <a:r>
              <a:rPr lang="en-US" sz="2800" dirty="0" smtClean="0"/>
              <a:t>&amp; COUNSELING</a:t>
            </a:r>
            <a:endParaRPr lang="en-US" sz="2800" dirty="0"/>
          </a:p>
        </p:txBody>
      </p:sp>
    </p:spTree>
    <p:extLst>
      <p:ext uri="{BB962C8B-B14F-4D97-AF65-F5344CB8AC3E}">
        <p14:creationId xmlns:p14="http://schemas.microsoft.com/office/powerpoint/2010/main" val="1385614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U.S Department of Commerce | International Trade Administration | SelectUSA</a:t>
            </a:r>
            <a:endParaRPr lang="en-US" dirty="0"/>
          </a:p>
        </p:txBody>
      </p:sp>
      <p:sp>
        <p:nvSpPr>
          <p:cNvPr id="4" name="Slide Number Placeholder 3"/>
          <p:cNvSpPr>
            <a:spLocks noGrp="1"/>
          </p:cNvSpPr>
          <p:nvPr>
            <p:ph type="sldNum" sz="quarter" idx="12"/>
          </p:nvPr>
        </p:nvSpPr>
        <p:spPr/>
        <p:txBody>
          <a:bodyPr/>
          <a:lstStyle/>
          <a:p>
            <a:fld id="{47AEC44A-F6CA-401E-875B-6441B5B975E6}" type="slidenum">
              <a:rPr lang="en-US" smtClean="0"/>
              <a:pPr/>
              <a:t>12</a:t>
            </a:fld>
            <a:endParaRPr lang="en-US" dirty="0"/>
          </a:p>
        </p:txBody>
      </p:sp>
      <p:sp>
        <p:nvSpPr>
          <p:cNvPr id="5" name="Title 4"/>
          <p:cNvSpPr>
            <a:spLocks noGrp="1"/>
          </p:cNvSpPr>
          <p:nvPr>
            <p:ph type="title"/>
          </p:nvPr>
        </p:nvSpPr>
        <p:spPr/>
        <p:txBody>
          <a:bodyPr/>
          <a:lstStyle/>
          <a:p>
            <a:r>
              <a:rPr lang="en-US" dirty="0" err="1" smtClean="0"/>
              <a:t>Selectusa</a:t>
            </a:r>
            <a:r>
              <a:rPr lang="en-US" dirty="0" smtClean="0"/>
              <a:t> investment summit</a:t>
            </a:r>
            <a:endParaRPr lang="en-US" dirty="0"/>
          </a:p>
        </p:txBody>
      </p:sp>
      <p:pic>
        <p:nvPicPr>
          <p:cNvPr id="10" name="Picture 9"/>
          <p:cNvPicPr>
            <a:picLocks noChangeAspect="1"/>
          </p:cNvPicPr>
          <p:nvPr/>
        </p:nvPicPr>
        <p:blipFill rotWithShape="1">
          <a:blip r:embed="rId3" cstate="print">
            <a:duotone>
              <a:prstClr val="black"/>
              <a:schemeClr val="accent1">
                <a:tint val="45000"/>
                <a:satMod val="400000"/>
              </a:schemeClr>
            </a:duotone>
            <a:lum contrast="-21000"/>
            <a:extLst>
              <a:ext uri="{BEBA8EAE-BF5A-486C-A8C5-ECC9F3942E4B}">
                <a14:imgProps xmlns:a14="http://schemas.microsoft.com/office/drawing/2010/main">
                  <a14:imgLayer r:embed="rId4">
                    <a14:imgEffect>
                      <a14:brightnessContrast bright="-33000" contrast="-20000"/>
                    </a14:imgEffect>
                  </a14:imgLayer>
                </a14:imgProps>
              </a:ext>
              <a:ext uri="{28A0092B-C50C-407E-A947-70E740481C1C}">
                <a14:useLocalDpi xmlns:a14="http://schemas.microsoft.com/office/drawing/2010/main" val="0"/>
              </a:ext>
            </a:extLst>
          </a:blip>
          <a:srcRect l="1" t="8106" r="-238" b="734"/>
          <a:stretch/>
        </p:blipFill>
        <p:spPr>
          <a:xfrm>
            <a:off x="914399" y="914400"/>
            <a:ext cx="7989601" cy="4876800"/>
          </a:xfrm>
          <a:prstGeom prst="rect">
            <a:avLst/>
          </a:prstGeom>
        </p:spPr>
      </p:pic>
      <p:pic>
        <p:nvPicPr>
          <p:cNvPr id="2052" name="Picture 4" descr="2017 SelectUSA Investment Summit - June 18-20, 2017, in the Washington, D.C. ar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292950"/>
            <a:ext cx="3200400" cy="169465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914398" y="3135347"/>
            <a:ext cx="7989601" cy="2705100"/>
          </a:xfrm>
          <a:noFill/>
        </p:spPr>
        <p:txBody>
          <a:bodyPr>
            <a:noAutofit/>
          </a:bodyPr>
          <a:lstStyle/>
          <a:p>
            <a:pPr marL="0" indent="0" fontAlgn="auto">
              <a:spcBef>
                <a:spcPts val="0"/>
              </a:spcBef>
              <a:spcAft>
                <a:spcPts val="0"/>
              </a:spcAft>
              <a:buNone/>
            </a:pPr>
            <a:endParaRPr lang="es-EC" sz="1600" dirty="0" smtClean="0">
              <a:solidFill>
                <a:schemeClr val="bg1"/>
              </a:solidFill>
              <a:latin typeface="Calibri"/>
            </a:endParaRPr>
          </a:p>
          <a:p>
            <a:pPr marL="0" indent="0" fontAlgn="auto">
              <a:spcBef>
                <a:spcPts val="0"/>
              </a:spcBef>
              <a:spcAft>
                <a:spcPts val="0"/>
              </a:spcAft>
              <a:buNone/>
            </a:pPr>
            <a:r>
              <a:rPr lang="en-US" sz="1400" b="1" dirty="0">
                <a:solidFill>
                  <a:schemeClr val="bg1"/>
                </a:solidFill>
              </a:rPr>
              <a:t>The SelectUSA Investment Summit is the highest-profile event dedicated to promoting </a:t>
            </a:r>
            <a:r>
              <a:rPr lang="en-US" sz="1400" b="1" dirty="0" smtClean="0">
                <a:solidFill>
                  <a:schemeClr val="bg1"/>
                </a:solidFill>
              </a:rPr>
              <a:t>FDI in </a:t>
            </a:r>
            <a:r>
              <a:rPr lang="en-US" sz="1400" b="1" dirty="0">
                <a:solidFill>
                  <a:schemeClr val="bg1"/>
                </a:solidFill>
              </a:rPr>
              <a:t>the United States</a:t>
            </a:r>
            <a:r>
              <a:rPr lang="en-US" sz="1400" b="1" dirty="0" smtClean="0">
                <a:solidFill>
                  <a:schemeClr val="bg1"/>
                </a:solidFill>
              </a:rPr>
              <a:t>.</a:t>
            </a:r>
            <a:r>
              <a:rPr lang="en-US" sz="1400" b="1" dirty="0">
                <a:solidFill>
                  <a:schemeClr val="bg1"/>
                </a:solidFill>
              </a:rPr>
              <a:t> This signature event provides an unparalleled opportunity to bring together companies from all over the world, economic development organizations from every corner of the nation, and other parties working to facilitate business investment in the United States. </a:t>
            </a:r>
            <a:endParaRPr lang="en-US" sz="1400" b="1" dirty="0" smtClean="0">
              <a:solidFill>
                <a:schemeClr val="bg1"/>
              </a:solidFill>
            </a:endParaRPr>
          </a:p>
          <a:p>
            <a:pPr marL="0" indent="0" fontAlgn="auto">
              <a:spcBef>
                <a:spcPts val="0"/>
              </a:spcBef>
              <a:spcAft>
                <a:spcPts val="0"/>
              </a:spcAft>
              <a:buNone/>
            </a:pPr>
            <a:endParaRPr lang="en-US" sz="1400" b="1" dirty="0">
              <a:solidFill>
                <a:schemeClr val="bg1"/>
              </a:solidFill>
            </a:endParaRPr>
          </a:p>
          <a:p>
            <a:pPr marL="0" indent="0" fontAlgn="auto">
              <a:spcBef>
                <a:spcPts val="0"/>
              </a:spcBef>
              <a:spcAft>
                <a:spcPts val="0"/>
              </a:spcAft>
              <a:buNone/>
            </a:pPr>
            <a:r>
              <a:rPr lang="en-US" sz="1400" b="1" dirty="0">
                <a:solidFill>
                  <a:schemeClr val="bg1"/>
                </a:solidFill>
              </a:rPr>
              <a:t>The Summit's theme – "Grow with US" – will highlight the innovative business climate in the United States and feature investment opportunities from every corner of the country.</a:t>
            </a:r>
            <a:endParaRPr lang="en-US" sz="1400" b="1" dirty="0" smtClean="0">
              <a:solidFill>
                <a:schemeClr val="bg1"/>
              </a:solidFill>
            </a:endParaRPr>
          </a:p>
          <a:p>
            <a:pPr marL="0" indent="0" fontAlgn="auto">
              <a:spcBef>
                <a:spcPts val="0"/>
              </a:spcBef>
              <a:spcAft>
                <a:spcPts val="0"/>
              </a:spcAft>
              <a:buNone/>
            </a:pPr>
            <a:endParaRPr lang="es-EC" sz="1500" b="1" dirty="0" smtClean="0">
              <a:latin typeface="Calibri"/>
            </a:endParaRPr>
          </a:p>
          <a:p>
            <a:pPr marL="0" indent="0" fontAlgn="auto">
              <a:spcBef>
                <a:spcPts val="0"/>
              </a:spcBef>
              <a:spcAft>
                <a:spcPts val="0"/>
              </a:spcAft>
              <a:buNone/>
            </a:pPr>
            <a:endParaRPr lang="es-EC" sz="1500" b="1" dirty="0" smtClean="0">
              <a:latin typeface="Calibri"/>
            </a:endParaRPr>
          </a:p>
          <a:p>
            <a:pPr marL="0" indent="0" fontAlgn="auto">
              <a:spcBef>
                <a:spcPts val="0"/>
              </a:spcBef>
              <a:spcAft>
                <a:spcPts val="0"/>
              </a:spcAft>
              <a:buNone/>
            </a:pPr>
            <a:r>
              <a:rPr lang="en-US" sz="1400" b="1" i="1" dirty="0" smtClean="0">
                <a:solidFill>
                  <a:schemeClr val="bg1"/>
                </a:solidFill>
                <a:latin typeface="Calibri" panose="020F0502020204030204" pitchFamily="34" charset="0"/>
                <a:ea typeface="Calibri"/>
                <a:cs typeface="Times New Roman"/>
              </a:rPr>
              <a:t>www.SelectUSAsummit.us </a:t>
            </a:r>
          </a:p>
        </p:txBody>
      </p:sp>
    </p:spTree>
    <p:extLst>
      <p:ext uri="{BB962C8B-B14F-4D97-AF65-F5344CB8AC3E}">
        <p14:creationId xmlns:p14="http://schemas.microsoft.com/office/powerpoint/2010/main" val="364512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prstClr val="white"/>
                </a:solidFill>
              </a:rPr>
              <a:t>U.S Department of Commerce | International Trade Administration | </a:t>
            </a:r>
            <a:r>
              <a:rPr lang="en-US" dirty="0" err="1" smtClean="0">
                <a:solidFill>
                  <a:prstClr val="white"/>
                </a:solidFill>
              </a:rPr>
              <a:t>SelectUSA</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47AEC44A-F6CA-401E-875B-6441B5B975E6}" type="slidenum">
              <a:rPr lang="en-US" smtClean="0">
                <a:solidFill>
                  <a:prstClr val="white"/>
                </a:solidFill>
              </a:rPr>
              <a:pPr/>
              <a:t>13</a:t>
            </a:fld>
            <a:endParaRPr lang="en-US" dirty="0">
              <a:solidFill>
                <a:prstClr val="white"/>
              </a:solidFill>
            </a:endParaRPr>
          </a:p>
        </p:txBody>
      </p:sp>
      <p:sp>
        <p:nvSpPr>
          <p:cNvPr id="15" name="Rectangle 8"/>
          <p:cNvSpPr>
            <a:spLocks noChangeArrowheads="1"/>
          </p:cNvSpPr>
          <p:nvPr/>
        </p:nvSpPr>
        <p:spPr bwMode="auto">
          <a:xfrm>
            <a:off x="1066800" y="2280048"/>
            <a:ext cx="7041932" cy="1631216"/>
          </a:xfrm>
          <a:prstGeom prst="rect">
            <a:avLst/>
          </a:prstGeom>
          <a:noFill/>
          <a:ln w="9525">
            <a:noFill/>
            <a:miter lim="800000"/>
            <a:headEnd/>
            <a:tailEnd/>
          </a:ln>
        </p:spPr>
        <p:txBody>
          <a:bodyPr wrap="square" anchor="ctr">
            <a:spAutoFit/>
          </a:bodyPr>
          <a:lstStyle/>
          <a:p>
            <a:pPr algn="ctr" fontAlgn="base">
              <a:spcBef>
                <a:spcPct val="0"/>
              </a:spcBef>
              <a:spcAft>
                <a:spcPct val="0"/>
              </a:spcAft>
              <a:defRPr/>
            </a:pPr>
            <a:r>
              <a:rPr lang="en-US" sz="2000" i="1" dirty="0" smtClean="0">
                <a:solidFill>
                  <a:schemeClr val="bg1"/>
                </a:solidFill>
                <a:latin typeface="Calibri" panose="020F0502020204030204" pitchFamily="34" charset="0"/>
                <a:ea typeface="Arial Unicode MS" pitchFamily="34" charset="-128"/>
                <a:cs typeface="Arial" charset="0"/>
              </a:rPr>
              <a:t>www.selectusa.gov</a:t>
            </a:r>
          </a:p>
          <a:p>
            <a:pPr algn="ctr" fontAlgn="base">
              <a:spcBef>
                <a:spcPct val="0"/>
              </a:spcBef>
              <a:spcAft>
                <a:spcPct val="0"/>
              </a:spcAft>
              <a:defRPr/>
            </a:pPr>
            <a:endParaRPr lang="en-US" sz="2000" i="1" dirty="0" smtClean="0">
              <a:solidFill>
                <a:schemeClr val="bg1"/>
              </a:solidFill>
              <a:latin typeface="Calibri" panose="020F0502020204030204" pitchFamily="34" charset="0"/>
              <a:ea typeface="Arial Unicode MS" pitchFamily="34" charset="-128"/>
              <a:cs typeface="Arial" charset="0"/>
            </a:endParaRPr>
          </a:p>
          <a:p>
            <a:pPr algn="ctr" fontAlgn="base">
              <a:spcBef>
                <a:spcPct val="0"/>
              </a:spcBef>
              <a:spcAft>
                <a:spcPct val="0"/>
              </a:spcAft>
              <a:defRPr/>
            </a:pPr>
            <a:r>
              <a:rPr lang="en-US" sz="2000" i="1" dirty="0" smtClean="0">
                <a:solidFill>
                  <a:schemeClr val="bg1"/>
                </a:solidFill>
                <a:latin typeface="Calibri" panose="020F0502020204030204" pitchFamily="34" charset="0"/>
                <a:ea typeface="Arial Unicode MS" pitchFamily="34" charset="-128"/>
                <a:cs typeface="Arial" charset="0"/>
              </a:rPr>
              <a:t>www.selectusasummit.us</a:t>
            </a:r>
          </a:p>
          <a:p>
            <a:pPr algn="ctr" fontAlgn="base">
              <a:spcBef>
                <a:spcPct val="0"/>
              </a:spcBef>
              <a:spcAft>
                <a:spcPct val="0"/>
              </a:spcAft>
              <a:defRPr/>
            </a:pPr>
            <a:endParaRPr lang="en-US" sz="2000" i="1" dirty="0" smtClean="0">
              <a:solidFill>
                <a:schemeClr val="bg1"/>
              </a:solidFill>
              <a:latin typeface="Calibri" panose="020F0502020204030204" pitchFamily="34" charset="0"/>
              <a:ea typeface="Arial Unicode MS" pitchFamily="34" charset="-128"/>
              <a:cs typeface="Arial" charset="0"/>
            </a:endParaRPr>
          </a:p>
          <a:p>
            <a:pPr algn="ctr" fontAlgn="base">
              <a:spcBef>
                <a:spcPct val="0"/>
              </a:spcBef>
              <a:spcAft>
                <a:spcPct val="0"/>
              </a:spcAft>
              <a:defRPr/>
            </a:pPr>
            <a:r>
              <a:rPr lang="en-US" sz="2000" i="1" dirty="0" smtClean="0">
                <a:solidFill>
                  <a:schemeClr val="bg1"/>
                </a:solidFill>
                <a:latin typeface="Calibri" panose="020F0502020204030204" pitchFamily="34" charset="0"/>
                <a:ea typeface="Arial Unicode MS" pitchFamily="34" charset="-128"/>
                <a:cs typeface="Arial" charset="0"/>
              </a:rPr>
              <a:t>@SelectUSA on Twitter</a:t>
            </a:r>
          </a:p>
        </p:txBody>
      </p:sp>
    </p:spTree>
    <p:extLst>
      <p:ext uri="{BB962C8B-B14F-4D97-AF65-F5344CB8AC3E}">
        <p14:creationId xmlns:p14="http://schemas.microsoft.com/office/powerpoint/2010/main" val="4184167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3966"/>
            <a:ext cx="7239000" cy="563562"/>
          </a:xfrm>
        </p:spPr>
        <p:txBody>
          <a:bodyPr/>
          <a:lstStyle/>
          <a:p>
            <a:r>
              <a:rPr lang="en-US" sz="3200" cap="all" dirty="0" smtClean="0"/>
              <a:t>About </a:t>
            </a:r>
            <a:r>
              <a:rPr lang="en-US" sz="3200" cap="all" dirty="0" err="1" smtClean="0"/>
              <a:t>SelectUSA</a:t>
            </a:r>
            <a:endParaRPr lang="en-US" sz="3200" cap="all" dirty="0"/>
          </a:p>
        </p:txBody>
      </p:sp>
      <p:sp>
        <p:nvSpPr>
          <p:cNvPr id="4" name="Footer Placeholder 3"/>
          <p:cNvSpPr>
            <a:spLocks noGrp="1"/>
          </p:cNvSpPr>
          <p:nvPr>
            <p:ph type="ftr" sz="quarter" idx="11"/>
          </p:nvPr>
        </p:nvSpPr>
        <p:spPr/>
        <p:txBody>
          <a:bodyPr/>
          <a:lstStyle/>
          <a:p>
            <a:r>
              <a:rPr lang="en-US" dirty="0" smtClean="0"/>
              <a:t>U.S Department of Commerce | International Trade Administration | </a:t>
            </a:r>
            <a:r>
              <a:rPr lang="en-US" dirty="0" err="1" smtClean="0"/>
              <a:t>SelectUSA</a:t>
            </a:r>
            <a:endParaRPr lang="en-US" dirty="0"/>
          </a:p>
        </p:txBody>
      </p:sp>
      <p:sp>
        <p:nvSpPr>
          <p:cNvPr id="5" name="Slide Number Placeholder 4"/>
          <p:cNvSpPr>
            <a:spLocks noGrp="1"/>
          </p:cNvSpPr>
          <p:nvPr>
            <p:ph type="sldNum" sz="quarter" idx="12"/>
          </p:nvPr>
        </p:nvSpPr>
        <p:spPr/>
        <p:txBody>
          <a:bodyPr/>
          <a:lstStyle/>
          <a:p>
            <a:fld id="{47AEC44A-F6CA-401E-875B-6441B5B975E6}" type="slidenum">
              <a:rPr lang="en-US" smtClean="0"/>
              <a:pPr/>
              <a:t>2</a:t>
            </a:fld>
            <a:endParaRPr lang="en-US" dirty="0"/>
          </a:p>
        </p:txBody>
      </p:sp>
      <p:sp>
        <p:nvSpPr>
          <p:cNvPr id="7" name="Rectangle 6"/>
          <p:cNvSpPr/>
          <p:nvPr/>
        </p:nvSpPr>
        <p:spPr>
          <a:xfrm>
            <a:off x="1002627" y="1517273"/>
            <a:ext cx="7543800" cy="923330"/>
          </a:xfrm>
          <a:prstGeom prst="rect">
            <a:avLst/>
          </a:prstGeom>
        </p:spPr>
        <p:txBody>
          <a:bodyPr wrap="square">
            <a:spAutoFit/>
          </a:bodyPr>
          <a:lstStyle/>
          <a:p>
            <a:r>
              <a:rPr lang="en-US" b="1" dirty="0">
                <a:solidFill>
                  <a:srgbClr val="C00000"/>
                </a:solidFill>
                <a:latin typeface="Calibri" panose="020F0502020204030204" pitchFamily="34" charset="0"/>
              </a:rPr>
              <a:t>SelectUSA’s mission is to promote and facilitate business investment in the United States.  </a:t>
            </a:r>
            <a:r>
              <a:rPr lang="en-US" dirty="0" smtClean="0">
                <a:latin typeface="Calibri" panose="020F0502020204030204" pitchFamily="34" charset="0"/>
              </a:rPr>
              <a:t>We </a:t>
            </a:r>
            <a:r>
              <a:rPr lang="en-US" dirty="0">
                <a:latin typeface="Calibri" panose="020F0502020204030204" pitchFamily="34" charset="0"/>
              </a:rPr>
              <a:t>are the </a:t>
            </a:r>
            <a:r>
              <a:rPr lang="en-US" dirty="0" smtClean="0">
                <a:latin typeface="Calibri" panose="020F0502020204030204" pitchFamily="34" charset="0"/>
              </a:rPr>
              <a:t>single point </a:t>
            </a:r>
            <a:r>
              <a:rPr lang="en-US" dirty="0">
                <a:latin typeface="Calibri" panose="020F0502020204030204" pitchFamily="34" charset="0"/>
              </a:rPr>
              <a:t>of contact at the national level for international and domestic companies to invest in the </a:t>
            </a:r>
            <a:r>
              <a:rPr lang="en-US" dirty="0" smtClean="0">
                <a:latin typeface="Calibri" panose="020F0502020204030204" pitchFamily="34" charset="0"/>
              </a:rPr>
              <a:t>United States.  </a:t>
            </a:r>
          </a:p>
        </p:txBody>
      </p:sp>
      <p:sp>
        <p:nvSpPr>
          <p:cNvPr id="8" name="Rectangle 7"/>
          <p:cNvSpPr/>
          <p:nvPr/>
        </p:nvSpPr>
        <p:spPr>
          <a:xfrm>
            <a:off x="1002627" y="3360755"/>
            <a:ext cx="6071191" cy="769441"/>
          </a:xfrm>
          <a:prstGeom prst="rect">
            <a:avLst/>
          </a:prstGeom>
        </p:spPr>
        <p:txBody>
          <a:bodyPr wrap="square">
            <a:spAutoFit/>
          </a:bodyPr>
          <a:lstStyle/>
          <a:p>
            <a:pPr marL="285750" indent="-285750">
              <a:buClr>
                <a:srgbClr val="C00000"/>
              </a:buClr>
              <a:buFont typeface="Arial" panose="020B0604020202020204" pitchFamily="34" charset="0"/>
              <a:buChar char="•"/>
            </a:pPr>
            <a:r>
              <a:rPr lang="en-US" dirty="0" smtClean="0">
                <a:latin typeface="Calibri" panose="020F0502020204030204" pitchFamily="34" charset="0"/>
              </a:rPr>
              <a:t>Existing and Potential </a:t>
            </a:r>
            <a:r>
              <a:rPr lang="en-US" b="1" dirty="0">
                <a:solidFill>
                  <a:srgbClr val="C00000"/>
                </a:solidFill>
                <a:latin typeface="Calibri" panose="020F0502020204030204" pitchFamily="34" charset="0"/>
              </a:rPr>
              <a:t>Business</a:t>
            </a:r>
            <a:r>
              <a:rPr lang="en-US" dirty="0" smtClean="0">
                <a:latin typeface="Calibri" panose="020F0502020204030204" pitchFamily="34" charset="0"/>
              </a:rPr>
              <a:t> </a:t>
            </a:r>
            <a:r>
              <a:rPr lang="en-US" b="1" dirty="0">
                <a:solidFill>
                  <a:srgbClr val="C00000"/>
                </a:solidFill>
                <a:latin typeface="Calibri" panose="020F0502020204030204" pitchFamily="34" charset="0"/>
              </a:rPr>
              <a:t>Investors</a:t>
            </a:r>
          </a:p>
          <a:p>
            <a:pPr>
              <a:buClr>
                <a:srgbClr val="C00000"/>
              </a:buClr>
            </a:pPr>
            <a:endParaRPr lang="en-US" sz="800" dirty="0" smtClean="0">
              <a:latin typeface="Calibri" panose="020F0502020204030204" pitchFamily="34" charset="0"/>
            </a:endParaRPr>
          </a:p>
          <a:p>
            <a:pPr marL="285750" indent="-285750">
              <a:buClr>
                <a:srgbClr val="C00000"/>
              </a:buClr>
              <a:buFont typeface="Arial" panose="020B0604020202020204" pitchFamily="34" charset="0"/>
              <a:buChar char="•"/>
            </a:pPr>
            <a:r>
              <a:rPr lang="en-US" dirty="0" smtClean="0">
                <a:latin typeface="Calibri" panose="020F0502020204030204" pitchFamily="34" charset="0"/>
              </a:rPr>
              <a:t>U.S</a:t>
            </a:r>
            <a:r>
              <a:rPr lang="en-US" dirty="0">
                <a:latin typeface="Calibri" panose="020F0502020204030204" pitchFamily="34" charset="0"/>
              </a:rPr>
              <a:t>. </a:t>
            </a:r>
            <a:r>
              <a:rPr lang="en-US" dirty="0" smtClean="0">
                <a:latin typeface="Calibri" panose="020F0502020204030204" pitchFamily="34" charset="0"/>
              </a:rPr>
              <a:t>Economic Development Organizations (</a:t>
            </a:r>
            <a:r>
              <a:rPr lang="en-US" b="1" dirty="0">
                <a:solidFill>
                  <a:srgbClr val="C00000"/>
                </a:solidFill>
                <a:latin typeface="Calibri" panose="020F0502020204030204" pitchFamily="34" charset="0"/>
              </a:rPr>
              <a:t>EDOs</a:t>
            </a:r>
            <a:r>
              <a:rPr lang="en-US" dirty="0" smtClean="0">
                <a:latin typeface="Calibri" panose="020F0502020204030204" pitchFamily="34" charset="0"/>
              </a:rPr>
              <a:t>)</a:t>
            </a:r>
            <a:endParaRPr lang="en-US" dirty="0">
              <a:latin typeface="Calibri" panose="020F0502020204030204" pitchFamily="34" charset="0"/>
            </a:endParaRPr>
          </a:p>
        </p:txBody>
      </p:sp>
      <p:sp>
        <p:nvSpPr>
          <p:cNvPr id="9" name="Rectangle 8"/>
          <p:cNvSpPr/>
          <p:nvPr/>
        </p:nvSpPr>
        <p:spPr>
          <a:xfrm>
            <a:off x="3852530" y="4953000"/>
            <a:ext cx="4639340" cy="923330"/>
          </a:xfrm>
          <a:prstGeom prst="rect">
            <a:avLst/>
          </a:prstGeom>
        </p:spPr>
        <p:txBody>
          <a:bodyPr wrap="square">
            <a:spAutoFit/>
          </a:bodyPr>
          <a:lstStyle/>
          <a:p>
            <a:pPr marL="7938" lvl="1" indent="-7938">
              <a:buClr>
                <a:srgbClr val="C00000"/>
              </a:buClr>
            </a:pPr>
            <a:r>
              <a:rPr lang="en-US" dirty="0" smtClean="0">
                <a:latin typeface="Calibri" panose="020F0502020204030204" pitchFamily="34" charset="0"/>
              </a:rPr>
              <a:t>To </a:t>
            </a:r>
            <a:r>
              <a:rPr lang="en-US" dirty="0">
                <a:latin typeface="Calibri" panose="020F0502020204030204" pitchFamily="34" charset="0"/>
              </a:rPr>
              <a:t>date, SelectUSA </a:t>
            </a:r>
            <a:r>
              <a:rPr lang="en-US" dirty="0" smtClean="0">
                <a:latin typeface="Calibri" panose="020F0502020204030204" pitchFamily="34" charset="0"/>
              </a:rPr>
              <a:t>has directly </a:t>
            </a:r>
            <a:r>
              <a:rPr lang="en-US" dirty="0">
                <a:latin typeface="Calibri" panose="020F0502020204030204" pitchFamily="34" charset="0"/>
              </a:rPr>
              <a:t>assisted </a:t>
            </a:r>
            <a:r>
              <a:rPr lang="en-US" dirty="0" smtClean="0">
                <a:latin typeface="Calibri" panose="020F0502020204030204" pitchFamily="34" charset="0"/>
              </a:rPr>
              <a:t>in attracting more than </a:t>
            </a:r>
            <a:r>
              <a:rPr lang="en-US" b="1" dirty="0" smtClean="0">
                <a:solidFill>
                  <a:schemeClr val="accent5"/>
                </a:solidFill>
                <a:latin typeface="Calibri" panose="020F0502020204030204" pitchFamily="34" charset="0"/>
              </a:rPr>
              <a:t>$23 billion </a:t>
            </a:r>
            <a:r>
              <a:rPr lang="en-US" dirty="0">
                <a:latin typeface="Calibri" panose="020F0502020204030204" pitchFamily="34" charset="0"/>
              </a:rPr>
              <a:t>in </a:t>
            </a:r>
            <a:r>
              <a:rPr lang="en-US" dirty="0" smtClean="0">
                <a:latin typeface="Calibri" panose="020F0502020204030204" pitchFamily="34" charset="0"/>
              </a:rPr>
              <a:t>client- verified </a:t>
            </a:r>
            <a:r>
              <a:rPr lang="en-US" dirty="0">
                <a:latin typeface="Calibri" panose="020F0502020204030204" pitchFamily="34" charset="0"/>
              </a:rPr>
              <a:t>investments </a:t>
            </a:r>
            <a:r>
              <a:rPr lang="en-US" dirty="0" smtClean="0">
                <a:latin typeface="Calibri" panose="020F0502020204030204" pitchFamily="34" charset="0"/>
              </a:rPr>
              <a:t>to </a:t>
            </a:r>
            <a:r>
              <a:rPr lang="en-US" dirty="0">
                <a:latin typeface="Calibri" panose="020F0502020204030204" pitchFamily="34" charset="0"/>
              </a:rPr>
              <a:t>the United </a:t>
            </a:r>
            <a:r>
              <a:rPr lang="en-US" dirty="0" smtClean="0">
                <a:latin typeface="Calibri" panose="020F0502020204030204" pitchFamily="34" charset="0"/>
              </a:rPr>
              <a:t>States.</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774" r="3774" b="14629"/>
          <a:stretch/>
        </p:blipFill>
        <p:spPr>
          <a:xfrm>
            <a:off x="1066800" y="4865062"/>
            <a:ext cx="2623075" cy="1688291"/>
          </a:xfrm>
          <a:prstGeom prst="rect">
            <a:avLst/>
          </a:prstGeom>
        </p:spPr>
      </p:pic>
      <p:sp>
        <p:nvSpPr>
          <p:cNvPr id="11" name="Rectangular Callout 21"/>
          <p:cNvSpPr/>
          <p:nvPr/>
        </p:nvSpPr>
        <p:spPr>
          <a:xfrm>
            <a:off x="1033130" y="1066800"/>
            <a:ext cx="7425070" cy="477054"/>
          </a:xfrm>
          <a:custGeom>
            <a:avLst/>
            <a:gdLst>
              <a:gd name="connsiteX0" fmla="*/ 0 w 7467600"/>
              <a:gd name="connsiteY0" fmla="*/ 0 h 369332"/>
              <a:gd name="connsiteX1" fmla="*/ 1244600 w 7467600"/>
              <a:gd name="connsiteY1" fmla="*/ 0 h 369332"/>
              <a:gd name="connsiteX2" fmla="*/ 1244600 w 7467600"/>
              <a:gd name="connsiteY2" fmla="*/ 0 h 369332"/>
              <a:gd name="connsiteX3" fmla="*/ 3111500 w 7467600"/>
              <a:gd name="connsiteY3" fmla="*/ 0 h 369332"/>
              <a:gd name="connsiteX4" fmla="*/ 7467600 w 7467600"/>
              <a:gd name="connsiteY4" fmla="*/ 0 h 369332"/>
              <a:gd name="connsiteX5" fmla="*/ 7467600 w 7467600"/>
              <a:gd name="connsiteY5" fmla="*/ 215444 h 369332"/>
              <a:gd name="connsiteX6" fmla="*/ 7467600 w 7467600"/>
              <a:gd name="connsiteY6" fmla="*/ 215444 h 369332"/>
              <a:gd name="connsiteX7" fmla="*/ 7467600 w 7467600"/>
              <a:gd name="connsiteY7" fmla="*/ 307777 h 369332"/>
              <a:gd name="connsiteX8" fmla="*/ 7467600 w 7467600"/>
              <a:gd name="connsiteY8" fmla="*/ 369332 h 369332"/>
              <a:gd name="connsiteX9" fmla="*/ 3111500 w 7467600"/>
              <a:gd name="connsiteY9" fmla="*/ 369332 h 369332"/>
              <a:gd name="connsiteX10" fmla="*/ 2178075 w 7467600"/>
              <a:gd name="connsiteY10" fmla="*/ 415499 h 369332"/>
              <a:gd name="connsiteX11" fmla="*/ 1244600 w 7467600"/>
              <a:gd name="connsiteY11" fmla="*/ 369332 h 369332"/>
              <a:gd name="connsiteX12" fmla="*/ 0 w 7467600"/>
              <a:gd name="connsiteY12" fmla="*/ 369332 h 369332"/>
              <a:gd name="connsiteX13" fmla="*/ 0 w 7467600"/>
              <a:gd name="connsiteY13" fmla="*/ 307777 h 369332"/>
              <a:gd name="connsiteX14" fmla="*/ 0 w 7467600"/>
              <a:gd name="connsiteY14" fmla="*/ 215444 h 369332"/>
              <a:gd name="connsiteX15" fmla="*/ 0 w 7467600"/>
              <a:gd name="connsiteY15" fmla="*/ 215444 h 369332"/>
              <a:gd name="connsiteX16" fmla="*/ 0 w 7467600"/>
              <a:gd name="connsiteY16" fmla="*/ 0 h 369332"/>
              <a:gd name="connsiteX0" fmla="*/ 0 w 7467600"/>
              <a:gd name="connsiteY0" fmla="*/ 0 h 415499"/>
              <a:gd name="connsiteX1" fmla="*/ 1244600 w 7467600"/>
              <a:gd name="connsiteY1" fmla="*/ 0 h 415499"/>
              <a:gd name="connsiteX2" fmla="*/ 1244600 w 7467600"/>
              <a:gd name="connsiteY2" fmla="*/ 0 h 415499"/>
              <a:gd name="connsiteX3" fmla="*/ 3111500 w 7467600"/>
              <a:gd name="connsiteY3" fmla="*/ 0 h 415499"/>
              <a:gd name="connsiteX4" fmla="*/ 7467600 w 7467600"/>
              <a:gd name="connsiteY4" fmla="*/ 0 h 415499"/>
              <a:gd name="connsiteX5" fmla="*/ 7467600 w 7467600"/>
              <a:gd name="connsiteY5" fmla="*/ 215444 h 415499"/>
              <a:gd name="connsiteX6" fmla="*/ 7467600 w 7467600"/>
              <a:gd name="connsiteY6" fmla="*/ 215444 h 415499"/>
              <a:gd name="connsiteX7" fmla="*/ 7467600 w 7467600"/>
              <a:gd name="connsiteY7" fmla="*/ 307777 h 415499"/>
              <a:gd name="connsiteX8" fmla="*/ 7467600 w 7467600"/>
              <a:gd name="connsiteY8" fmla="*/ 369332 h 415499"/>
              <a:gd name="connsiteX9" fmla="*/ 7024281 w 7467600"/>
              <a:gd name="connsiteY9" fmla="*/ 379965 h 415499"/>
              <a:gd name="connsiteX10" fmla="*/ 2178075 w 7467600"/>
              <a:gd name="connsiteY10" fmla="*/ 415499 h 415499"/>
              <a:gd name="connsiteX11" fmla="*/ 1244600 w 7467600"/>
              <a:gd name="connsiteY11" fmla="*/ 369332 h 415499"/>
              <a:gd name="connsiteX12" fmla="*/ 0 w 7467600"/>
              <a:gd name="connsiteY12" fmla="*/ 369332 h 415499"/>
              <a:gd name="connsiteX13" fmla="*/ 0 w 7467600"/>
              <a:gd name="connsiteY13" fmla="*/ 307777 h 415499"/>
              <a:gd name="connsiteX14" fmla="*/ 0 w 7467600"/>
              <a:gd name="connsiteY14" fmla="*/ 215444 h 415499"/>
              <a:gd name="connsiteX15" fmla="*/ 0 w 7467600"/>
              <a:gd name="connsiteY15" fmla="*/ 215444 h 415499"/>
              <a:gd name="connsiteX16" fmla="*/ 0 w 7467600"/>
              <a:gd name="connsiteY16" fmla="*/ 0 h 415499"/>
              <a:gd name="connsiteX0" fmla="*/ 0 w 7467600"/>
              <a:gd name="connsiteY0" fmla="*/ 0 h 415499"/>
              <a:gd name="connsiteX1" fmla="*/ 1244600 w 7467600"/>
              <a:gd name="connsiteY1" fmla="*/ 0 h 415499"/>
              <a:gd name="connsiteX2" fmla="*/ 1244600 w 7467600"/>
              <a:gd name="connsiteY2" fmla="*/ 0 h 415499"/>
              <a:gd name="connsiteX3" fmla="*/ 3111500 w 7467600"/>
              <a:gd name="connsiteY3" fmla="*/ 0 h 415499"/>
              <a:gd name="connsiteX4" fmla="*/ 7467600 w 7467600"/>
              <a:gd name="connsiteY4" fmla="*/ 0 h 415499"/>
              <a:gd name="connsiteX5" fmla="*/ 7467600 w 7467600"/>
              <a:gd name="connsiteY5" fmla="*/ 215444 h 415499"/>
              <a:gd name="connsiteX6" fmla="*/ 7467600 w 7467600"/>
              <a:gd name="connsiteY6" fmla="*/ 215444 h 415499"/>
              <a:gd name="connsiteX7" fmla="*/ 7467600 w 7467600"/>
              <a:gd name="connsiteY7" fmla="*/ 307777 h 415499"/>
              <a:gd name="connsiteX8" fmla="*/ 7467600 w 7467600"/>
              <a:gd name="connsiteY8" fmla="*/ 369332 h 415499"/>
              <a:gd name="connsiteX9" fmla="*/ 7024281 w 7467600"/>
              <a:gd name="connsiteY9" fmla="*/ 379965 h 415499"/>
              <a:gd name="connsiteX10" fmla="*/ 2178075 w 7467600"/>
              <a:gd name="connsiteY10" fmla="*/ 415499 h 415499"/>
              <a:gd name="connsiteX11" fmla="*/ 1510414 w 7467600"/>
              <a:gd name="connsiteY11" fmla="*/ 358699 h 415499"/>
              <a:gd name="connsiteX12" fmla="*/ 0 w 7467600"/>
              <a:gd name="connsiteY12" fmla="*/ 369332 h 415499"/>
              <a:gd name="connsiteX13" fmla="*/ 0 w 7467600"/>
              <a:gd name="connsiteY13" fmla="*/ 307777 h 415499"/>
              <a:gd name="connsiteX14" fmla="*/ 0 w 7467600"/>
              <a:gd name="connsiteY14" fmla="*/ 215444 h 415499"/>
              <a:gd name="connsiteX15" fmla="*/ 0 w 7467600"/>
              <a:gd name="connsiteY15" fmla="*/ 215444 h 415499"/>
              <a:gd name="connsiteX16" fmla="*/ 0 w 7467600"/>
              <a:gd name="connsiteY16" fmla="*/ 0 h 415499"/>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1510414 w 7467600"/>
              <a:gd name="connsiteY11" fmla="*/ 35869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6624674 w 7467600"/>
              <a:gd name="connsiteY11" fmla="*/ 40122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6624674 w 7467600"/>
              <a:gd name="connsiteY11" fmla="*/ 35869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24281 w 7467600"/>
              <a:gd name="connsiteY9" fmla="*/ 379965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56178 w 7467600"/>
              <a:gd name="connsiteY9" fmla="*/ 379965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34913 w 7467600"/>
              <a:gd name="connsiteY9" fmla="*/ 369333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34913 w 7467600"/>
              <a:gd name="connsiteY9" fmla="*/ 369333 h 489928"/>
              <a:gd name="connsiteX10" fmla="*/ 6856401 w 7467600"/>
              <a:gd name="connsiteY10" fmla="*/ 489928 h 489928"/>
              <a:gd name="connsiteX11" fmla="*/ 6624674 w 7467600"/>
              <a:gd name="connsiteY11" fmla="*/ 369332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7600" h="489928">
                <a:moveTo>
                  <a:pt x="0" y="0"/>
                </a:moveTo>
                <a:lnTo>
                  <a:pt x="1244600" y="0"/>
                </a:lnTo>
                <a:lnTo>
                  <a:pt x="1244600" y="0"/>
                </a:lnTo>
                <a:lnTo>
                  <a:pt x="3111500" y="0"/>
                </a:lnTo>
                <a:lnTo>
                  <a:pt x="7467600" y="0"/>
                </a:lnTo>
                <a:lnTo>
                  <a:pt x="7467600" y="215444"/>
                </a:lnTo>
                <a:lnTo>
                  <a:pt x="7467600" y="215444"/>
                </a:lnTo>
                <a:lnTo>
                  <a:pt x="7467600" y="307777"/>
                </a:lnTo>
                <a:lnTo>
                  <a:pt x="7467600" y="369332"/>
                </a:lnTo>
                <a:lnTo>
                  <a:pt x="7034913" y="369333"/>
                </a:lnTo>
                <a:lnTo>
                  <a:pt x="6856401" y="489928"/>
                </a:lnTo>
                <a:lnTo>
                  <a:pt x="6624674" y="369332"/>
                </a:lnTo>
                <a:lnTo>
                  <a:pt x="0" y="369332"/>
                </a:lnTo>
                <a:lnTo>
                  <a:pt x="0" y="307777"/>
                </a:lnTo>
                <a:lnTo>
                  <a:pt x="0" y="215444"/>
                </a:lnTo>
                <a:lnTo>
                  <a:pt x="0" y="215444"/>
                </a:lnTo>
                <a:lnTo>
                  <a:pt x="0" y="0"/>
                </a:lnTo>
                <a:close/>
              </a:path>
            </a:pathLst>
          </a:custGeom>
          <a:solidFill>
            <a:schemeClr val="accent4"/>
          </a:solidFill>
        </p:spPr>
        <p:txBody>
          <a:bodyPr wrap="square">
            <a:spAutoFit/>
          </a:bodyPr>
          <a:lstStyle/>
          <a:p>
            <a:r>
              <a:rPr lang="en-US" b="1" dirty="0" smtClean="0">
                <a:solidFill>
                  <a:schemeClr val="bg1"/>
                </a:solidFill>
                <a:latin typeface="Calibri" panose="020F0502020204030204" pitchFamily="34" charset="0"/>
              </a:rPr>
              <a:t>OUR MISSION</a:t>
            </a:r>
          </a:p>
          <a:p>
            <a:endParaRPr lang="en-US" sz="700" b="1" dirty="0" smtClean="0">
              <a:solidFill>
                <a:schemeClr val="bg1"/>
              </a:solidFill>
              <a:latin typeface="Calibri" panose="020F0502020204030204" pitchFamily="34" charset="0"/>
            </a:endParaRPr>
          </a:p>
        </p:txBody>
      </p:sp>
      <p:sp>
        <p:nvSpPr>
          <p:cNvPr id="12" name="Rectangular Callout 21"/>
          <p:cNvSpPr/>
          <p:nvPr/>
        </p:nvSpPr>
        <p:spPr>
          <a:xfrm>
            <a:off x="1066800" y="2819400"/>
            <a:ext cx="7425070" cy="477054"/>
          </a:xfrm>
          <a:custGeom>
            <a:avLst/>
            <a:gdLst>
              <a:gd name="connsiteX0" fmla="*/ 0 w 7467600"/>
              <a:gd name="connsiteY0" fmla="*/ 0 h 369332"/>
              <a:gd name="connsiteX1" fmla="*/ 1244600 w 7467600"/>
              <a:gd name="connsiteY1" fmla="*/ 0 h 369332"/>
              <a:gd name="connsiteX2" fmla="*/ 1244600 w 7467600"/>
              <a:gd name="connsiteY2" fmla="*/ 0 h 369332"/>
              <a:gd name="connsiteX3" fmla="*/ 3111500 w 7467600"/>
              <a:gd name="connsiteY3" fmla="*/ 0 h 369332"/>
              <a:gd name="connsiteX4" fmla="*/ 7467600 w 7467600"/>
              <a:gd name="connsiteY4" fmla="*/ 0 h 369332"/>
              <a:gd name="connsiteX5" fmla="*/ 7467600 w 7467600"/>
              <a:gd name="connsiteY5" fmla="*/ 215444 h 369332"/>
              <a:gd name="connsiteX6" fmla="*/ 7467600 w 7467600"/>
              <a:gd name="connsiteY6" fmla="*/ 215444 h 369332"/>
              <a:gd name="connsiteX7" fmla="*/ 7467600 w 7467600"/>
              <a:gd name="connsiteY7" fmla="*/ 307777 h 369332"/>
              <a:gd name="connsiteX8" fmla="*/ 7467600 w 7467600"/>
              <a:gd name="connsiteY8" fmla="*/ 369332 h 369332"/>
              <a:gd name="connsiteX9" fmla="*/ 3111500 w 7467600"/>
              <a:gd name="connsiteY9" fmla="*/ 369332 h 369332"/>
              <a:gd name="connsiteX10" fmla="*/ 2178075 w 7467600"/>
              <a:gd name="connsiteY10" fmla="*/ 415499 h 369332"/>
              <a:gd name="connsiteX11" fmla="*/ 1244600 w 7467600"/>
              <a:gd name="connsiteY11" fmla="*/ 369332 h 369332"/>
              <a:gd name="connsiteX12" fmla="*/ 0 w 7467600"/>
              <a:gd name="connsiteY12" fmla="*/ 369332 h 369332"/>
              <a:gd name="connsiteX13" fmla="*/ 0 w 7467600"/>
              <a:gd name="connsiteY13" fmla="*/ 307777 h 369332"/>
              <a:gd name="connsiteX14" fmla="*/ 0 w 7467600"/>
              <a:gd name="connsiteY14" fmla="*/ 215444 h 369332"/>
              <a:gd name="connsiteX15" fmla="*/ 0 w 7467600"/>
              <a:gd name="connsiteY15" fmla="*/ 215444 h 369332"/>
              <a:gd name="connsiteX16" fmla="*/ 0 w 7467600"/>
              <a:gd name="connsiteY16" fmla="*/ 0 h 369332"/>
              <a:gd name="connsiteX0" fmla="*/ 0 w 7467600"/>
              <a:gd name="connsiteY0" fmla="*/ 0 h 415499"/>
              <a:gd name="connsiteX1" fmla="*/ 1244600 w 7467600"/>
              <a:gd name="connsiteY1" fmla="*/ 0 h 415499"/>
              <a:gd name="connsiteX2" fmla="*/ 1244600 w 7467600"/>
              <a:gd name="connsiteY2" fmla="*/ 0 h 415499"/>
              <a:gd name="connsiteX3" fmla="*/ 3111500 w 7467600"/>
              <a:gd name="connsiteY3" fmla="*/ 0 h 415499"/>
              <a:gd name="connsiteX4" fmla="*/ 7467600 w 7467600"/>
              <a:gd name="connsiteY4" fmla="*/ 0 h 415499"/>
              <a:gd name="connsiteX5" fmla="*/ 7467600 w 7467600"/>
              <a:gd name="connsiteY5" fmla="*/ 215444 h 415499"/>
              <a:gd name="connsiteX6" fmla="*/ 7467600 w 7467600"/>
              <a:gd name="connsiteY6" fmla="*/ 215444 h 415499"/>
              <a:gd name="connsiteX7" fmla="*/ 7467600 w 7467600"/>
              <a:gd name="connsiteY7" fmla="*/ 307777 h 415499"/>
              <a:gd name="connsiteX8" fmla="*/ 7467600 w 7467600"/>
              <a:gd name="connsiteY8" fmla="*/ 369332 h 415499"/>
              <a:gd name="connsiteX9" fmla="*/ 7024281 w 7467600"/>
              <a:gd name="connsiteY9" fmla="*/ 379965 h 415499"/>
              <a:gd name="connsiteX10" fmla="*/ 2178075 w 7467600"/>
              <a:gd name="connsiteY10" fmla="*/ 415499 h 415499"/>
              <a:gd name="connsiteX11" fmla="*/ 1244600 w 7467600"/>
              <a:gd name="connsiteY11" fmla="*/ 369332 h 415499"/>
              <a:gd name="connsiteX12" fmla="*/ 0 w 7467600"/>
              <a:gd name="connsiteY12" fmla="*/ 369332 h 415499"/>
              <a:gd name="connsiteX13" fmla="*/ 0 w 7467600"/>
              <a:gd name="connsiteY13" fmla="*/ 307777 h 415499"/>
              <a:gd name="connsiteX14" fmla="*/ 0 w 7467600"/>
              <a:gd name="connsiteY14" fmla="*/ 215444 h 415499"/>
              <a:gd name="connsiteX15" fmla="*/ 0 w 7467600"/>
              <a:gd name="connsiteY15" fmla="*/ 215444 h 415499"/>
              <a:gd name="connsiteX16" fmla="*/ 0 w 7467600"/>
              <a:gd name="connsiteY16" fmla="*/ 0 h 415499"/>
              <a:gd name="connsiteX0" fmla="*/ 0 w 7467600"/>
              <a:gd name="connsiteY0" fmla="*/ 0 h 415499"/>
              <a:gd name="connsiteX1" fmla="*/ 1244600 w 7467600"/>
              <a:gd name="connsiteY1" fmla="*/ 0 h 415499"/>
              <a:gd name="connsiteX2" fmla="*/ 1244600 w 7467600"/>
              <a:gd name="connsiteY2" fmla="*/ 0 h 415499"/>
              <a:gd name="connsiteX3" fmla="*/ 3111500 w 7467600"/>
              <a:gd name="connsiteY3" fmla="*/ 0 h 415499"/>
              <a:gd name="connsiteX4" fmla="*/ 7467600 w 7467600"/>
              <a:gd name="connsiteY4" fmla="*/ 0 h 415499"/>
              <a:gd name="connsiteX5" fmla="*/ 7467600 w 7467600"/>
              <a:gd name="connsiteY5" fmla="*/ 215444 h 415499"/>
              <a:gd name="connsiteX6" fmla="*/ 7467600 w 7467600"/>
              <a:gd name="connsiteY6" fmla="*/ 215444 h 415499"/>
              <a:gd name="connsiteX7" fmla="*/ 7467600 w 7467600"/>
              <a:gd name="connsiteY7" fmla="*/ 307777 h 415499"/>
              <a:gd name="connsiteX8" fmla="*/ 7467600 w 7467600"/>
              <a:gd name="connsiteY8" fmla="*/ 369332 h 415499"/>
              <a:gd name="connsiteX9" fmla="*/ 7024281 w 7467600"/>
              <a:gd name="connsiteY9" fmla="*/ 379965 h 415499"/>
              <a:gd name="connsiteX10" fmla="*/ 2178075 w 7467600"/>
              <a:gd name="connsiteY10" fmla="*/ 415499 h 415499"/>
              <a:gd name="connsiteX11" fmla="*/ 1510414 w 7467600"/>
              <a:gd name="connsiteY11" fmla="*/ 358699 h 415499"/>
              <a:gd name="connsiteX12" fmla="*/ 0 w 7467600"/>
              <a:gd name="connsiteY12" fmla="*/ 369332 h 415499"/>
              <a:gd name="connsiteX13" fmla="*/ 0 w 7467600"/>
              <a:gd name="connsiteY13" fmla="*/ 307777 h 415499"/>
              <a:gd name="connsiteX14" fmla="*/ 0 w 7467600"/>
              <a:gd name="connsiteY14" fmla="*/ 215444 h 415499"/>
              <a:gd name="connsiteX15" fmla="*/ 0 w 7467600"/>
              <a:gd name="connsiteY15" fmla="*/ 215444 h 415499"/>
              <a:gd name="connsiteX16" fmla="*/ 0 w 7467600"/>
              <a:gd name="connsiteY16" fmla="*/ 0 h 415499"/>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1510414 w 7467600"/>
              <a:gd name="connsiteY11" fmla="*/ 35869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6624674 w 7467600"/>
              <a:gd name="connsiteY11" fmla="*/ 40122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6624674 w 7467600"/>
              <a:gd name="connsiteY11" fmla="*/ 35869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24281 w 7467600"/>
              <a:gd name="connsiteY9" fmla="*/ 379965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56178 w 7467600"/>
              <a:gd name="connsiteY9" fmla="*/ 379965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34913 w 7467600"/>
              <a:gd name="connsiteY9" fmla="*/ 369333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34913 w 7467600"/>
              <a:gd name="connsiteY9" fmla="*/ 369333 h 489928"/>
              <a:gd name="connsiteX10" fmla="*/ 6856401 w 7467600"/>
              <a:gd name="connsiteY10" fmla="*/ 489928 h 489928"/>
              <a:gd name="connsiteX11" fmla="*/ 6624674 w 7467600"/>
              <a:gd name="connsiteY11" fmla="*/ 369332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7600" h="489928">
                <a:moveTo>
                  <a:pt x="0" y="0"/>
                </a:moveTo>
                <a:lnTo>
                  <a:pt x="1244600" y="0"/>
                </a:lnTo>
                <a:lnTo>
                  <a:pt x="1244600" y="0"/>
                </a:lnTo>
                <a:lnTo>
                  <a:pt x="3111500" y="0"/>
                </a:lnTo>
                <a:lnTo>
                  <a:pt x="7467600" y="0"/>
                </a:lnTo>
                <a:lnTo>
                  <a:pt x="7467600" y="215444"/>
                </a:lnTo>
                <a:lnTo>
                  <a:pt x="7467600" y="215444"/>
                </a:lnTo>
                <a:lnTo>
                  <a:pt x="7467600" y="307777"/>
                </a:lnTo>
                <a:lnTo>
                  <a:pt x="7467600" y="369332"/>
                </a:lnTo>
                <a:lnTo>
                  <a:pt x="7034913" y="369333"/>
                </a:lnTo>
                <a:lnTo>
                  <a:pt x="6856401" y="489928"/>
                </a:lnTo>
                <a:lnTo>
                  <a:pt x="6624674" y="369332"/>
                </a:lnTo>
                <a:lnTo>
                  <a:pt x="0" y="369332"/>
                </a:lnTo>
                <a:lnTo>
                  <a:pt x="0" y="307777"/>
                </a:lnTo>
                <a:lnTo>
                  <a:pt x="0" y="215444"/>
                </a:lnTo>
                <a:lnTo>
                  <a:pt x="0" y="215444"/>
                </a:lnTo>
                <a:lnTo>
                  <a:pt x="0" y="0"/>
                </a:lnTo>
                <a:close/>
              </a:path>
            </a:pathLst>
          </a:custGeom>
          <a:solidFill>
            <a:schemeClr val="accent4"/>
          </a:solidFill>
        </p:spPr>
        <p:txBody>
          <a:bodyPr wrap="square">
            <a:spAutoFit/>
          </a:bodyPr>
          <a:lstStyle/>
          <a:p>
            <a:r>
              <a:rPr lang="en-US" b="1" dirty="0" smtClean="0">
                <a:solidFill>
                  <a:schemeClr val="bg1"/>
                </a:solidFill>
                <a:latin typeface="Calibri" panose="020F0502020204030204" pitchFamily="34" charset="0"/>
              </a:rPr>
              <a:t>OUR CLIENTS</a:t>
            </a:r>
          </a:p>
          <a:p>
            <a:endParaRPr lang="en-US" sz="700" b="1" dirty="0" smtClean="0">
              <a:solidFill>
                <a:schemeClr val="bg1"/>
              </a:solidFill>
              <a:latin typeface="Calibri" panose="020F0502020204030204" pitchFamily="34" charset="0"/>
            </a:endParaRPr>
          </a:p>
        </p:txBody>
      </p:sp>
      <p:sp>
        <p:nvSpPr>
          <p:cNvPr id="13" name="Rectangular Callout 21"/>
          <p:cNvSpPr/>
          <p:nvPr/>
        </p:nvSpPr>
        <p:spPr>
          <a:xfrm>
            <a:off x="1066800" y="4354338"/>
            <a:ext cx="7425070" cy="477054"/>
          </a:xfrm>
          <a:custGeom>
            <a:avLst/>
            <a:gdLst>
              <a:gd name="connsiteX0" fmla="*/ 0 w 7467600"/>
              <a:gd name="connsiteY0" fmla="*/ 0 h 369332"/>
              <a:gd name="connsiteX1" fmla="*/ 1244600 w 7467600"/>
              <a:gd name="connsiteY1" fmla="*/ 0 h 369332"/>
              <a:gd name="connsiteX2" fmla="*/ 1244600 w 7467600"/>
              <a:gd name="connsiteY2" fmla="*/ 0 h 369332"/>
              <a:gd name="connsiteX3" fmla="*/ 3111500 w 7467600"/>
              <a:gd name="connsiteY3" fmla="*/ 0 h 369332"/>
              <a:gd name="connsiteX4" fmla="*/ 7467600 w 7467600"/>
              <a:gd name="connsiteY4" fmla="*/ 0 h 369332"/>
              <a:gd name="connsiteX5" fmla="*/ 7467600 w 7467600"/>
              <a:gd name="connsiteY5" fmla="*/ 215444 h 369332"/>
              <a:gd name="connsiteX6" fmla="*/ 7467600 w 7467600"/>
              <a:gd name="connsiteY6" fmla="*/ 215444 h 369332"/>
              <a:gd name="connsiteX7" fmla="*/ 7467600 w 7467600"/>
              <a:gd name="connsiteY7" fmla="*/ 307777 h 369332"/>
              <a:gd name="connsiteX8" fmla="*/ 7467600 w 7467600"/>
              <a:gd name="connsiteY8" fmla="*/ 369332 h 369332"/>
              <a:gd name="connsiteX9" fmla="*/ 3111500 w 7467600"/>
              <a:gd name="connsiteY9" fmla="*/ 369332 h 369332"/>
              <a:gd name="connsiteX10" fmla="*/ 2178075 w 7467600"/>
              <a:gd name="connsiteY10" fmla="*/ 415499 h 369332"/>
              <a:gd name="connsiteX11" fmla="*/ 1244600 w 7467600"/>
              <a:gd name="connsiteY11" fmla="*/ 369332 h 369332"/>
              <a:gd name="connsiteX12" fmla="*/ 0 w 7467600"/>
              <a:gd name="connsiteY12" fmla="*/ 369332 h 369332"/>
              <a:gd name="connsiteX13" fmla="*/ 0 w 7467600"/>
              <a:gd name="connsiteY13" fmla="*/ 307777 h 369332"/>
              <a:gd name="connsiteX14" fmla="*/ 0 w 7467600"/>
              <a:gd name="connsiteY14" fmla="*/ 215444 h 369332"/>
              <a:gd name="connsiteX15" fmla="*/ 0 w 7467600"/>
              <a:gd name="connsiteY15" fmla="*/ 215444 h 369332"/>
              <a:gd name="connsiteX16" fmla="*/ 0 w 7467600"/>
              <a:gd name="connsiteY16" fmla="*/ 0 h 369332"/>
              <a:gd name="connsiteX0" fmla="*/ 0 w 7467600"/>
              <a:gd name="connsiteY0" fmla="*/ 0 h 415499"/>
              <a:gd name="connsiteX1" fmla="*/ 1244600 w 7467600"/>
              <a:gd name="connsiteY1" fmla="*/ 0 h 415499"/>
              <a:gd name="connsiteX2" fmla="*/ 1244600 w 7467600"/>
              <a:gd name="connsiteY2" fmla="*/ 0 h 415499"/>
              <a:gd name="connsiteX3" fmla="*/ 3111500 w 7467600"/>
              <a:gd name="connsiteY3" fmla="*/ 0 h 415499"/>
              <a:gd name="connsiteX4" fmla="*/ 7467600 w 7467600"/>
              <a:gd name="connsiteY4" fmla="*/ 0 h 415499"/>
              <a:gd name="connsiteX5" fmla="*/ 7467600 w 7467600"/>
              <a:gd name="connsiteY5" fmla="*/ 215444 h 415499"/>
              <a:gd name="connsiteX6" fmla="*/ 7467600 w 7467600"/>
              <a:gd name="connsiteY6" fmla="*/ 215444 h 415499"/>
              <a:gd name="connsiteX7" fmla="*/ 7467600 w 7467600"/>
              <a:gd name="connsiteY7" fmla="*/ 307777 h 415499"/>
              <a:gd name="connsiteX8" fmla="*/ 7467600 w 7467600"/>
              <a:gd name="connsiteY8" fmla="*/ 369332 h 415499"/>
              <a:gd name="connsiteX9" fmla="*/ 7024281 w 7467600"/>
              <a:gd name="connsiteY9" fmla="*/ 379965 h 415499"/>
              <a:gd name="connsiteX10" fmla="*/ 2178075 w 7467600"/>
              <a:gd name="connsiteY10" fmla="*/ 415499 h 415499"/>
              <a:gd name="connsiteX11" fmla="*/ 1244600 w 7467600"/>
              <a:gd name="connsiteY11" fmla="*/ 369332 h 415499"/>
              <a:gd name="connsiteX12" fmla="*/ 0 w 7467600"/>
              <a:gd name="connsiteY12" fmla="*/ 369332 h 415499"/>
              <a:gd name="connsiteX13" fmla="*/ 0 w 7467600"/>
              <a:gd name="connsiteY13" fmla="*/ 307777 h 415499"/>
              <a:gd name="connsiteX14" fmla="*/ 0 w 7467600"/>
              <a:gd name="connsiteY14" fmla="*/ 215444 h 415499"/>
              <a:gd name="connsiteX15" fmla="*/ 0 w 7467600"/>
              <a:gd name="connsiteY15" fmla="*/ 215444 h 415499"/>
              <a:gd name="connsiteX16" fmla="*/ 0 w 7467600"/>
              <a:gd name="connsiteY16" fmla="*/ 0 h 415499"/>
              <a:gd name="connsiteX0" fmla="*/ 0 w 7467600"/>
              <a:gd name="connsiteY0" fmla="*/ 0 h 415499"/>
              <a:gd name="connsiteX1" fmla="*/ 1244600 w 7467600"/>
              <a:gd name="connsiteY1" fmla="*/ 0 h 415499"/>
              <a:gd name="connsiteX2" fmla="*/ 1244600 w 7467600"/>
              <a:gd name="connsiteY2" fmla="*/ 0 h 415499"/>
              <a:gd name="connsiteX3" fmla="*/ 3111500 w 7467600"/>
              <a:gd name="connsiteY3" fmla="*/ 0 h 415499"/>
              <a:gd name="connsiteX4" fmla="*/ 7467600 w 7467600"/>
              <a:gd name="connsiteY4" fmla="*/ 0 h 415499"/>
              <a:gd name="connsiteX5" fmla="*/ 7467600 w 7467600"/>
              <a:gd name="connsiteY5" fmla="*/ 215444 h 415499"/>
              <a:gd name="connsiteX6" fmla="*/ 7467600 w 7467600"/>
              <a:gd name="connsiteY6" fmla="*/ 215444 h 415499"/>
              <a:gd name="connsiteX7" fmla="*/ 7467600 w 7467600"/>
              <a:gd name="connsiteY7" fmla="*/ 307777 h 415499"/>
              <a:gd name="connsiteX8" fmla="*/ 7467600 w 7467600"/>
              <a:gd name="connsiteY8" fmla="*/ 369332 h 415499"/>
              <a:gd name="connsiteX9" fmla="*/ 7024281 w 7467600"/>
              <a:gd name="connsiteY9" fmla="*/ 379965 h 415499"/>
              <a:gd name="connsiteX10" fmla="*/ 2178075 w 7467600"/>
              <a:gd name="connsiteY10" fmla="*/ 415499 h 415499"/>
              <a:gd name="connsiteX11" fmla="*/ 1510414 w 7467600"/>
              <a:gd name="connsiteY11" fmla="*/ 358699 h 415499"/>
              <a:gd name="connsiteX12" fmla="*/ 0 w 7467600"/>
              <a:gd name="connsiteY12" fmla="*/ 369332 h 415499"/>
              <a:gd name="connsiteX13" fmla="*/ 0 w 7467600"/>
              <a:gd name="connsiteY13" fmla="*/ 307777 h 415499"/>
              <a:gd name="connsiteX14" fmla="*/ 0 w 7467600"/>
              <a:gd name="connsiteY14" fmla="*/ 215444 h 415499"/>
              <a:gd name="connsiteX15" fmla="*/ 0 w 7467600"/>
              <a:gd name="connsiteY15" fmla="*/ 215444 h 415499"/>
              <a:gd name="connsiteX16" fmla="*/ 0 w 7467600"/>
              <a:gd name="connsiteY16" fmla="*/ 0 h 415499"/>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1510414 w 7467600"/>
              <a:gd name="connsiteY11" fmla="*/ 35869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6624674 w 7467600"/>
              <a:gd name="connsiteY11" fmla="*/ 40122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6624674 w 7467600"/>
              <a:gd name="connsiteY11" fmla="*/ 35869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24281 w 7467600"/>
              <a:gd name="connsiteY9" fmla="*/ 379965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56178 w 7467600"/>
              <a:gd name="connsiteY9" fmla="*/ 379965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34913 w 7467600"/>
              <a:gd name="connsiteY9" fmla="*/ 369333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34913 w 7467600"/>
              <a:gd name="connsiteY9" fmla="*/ 369333 h 489928"/>
              <a:gd name="connsiteX10" fmla="*/ 6856401 w 7467600"/>
              <a:gd name="connsiteY10" fmla="*/ 489928 h 489928"/>
              <a:gd name="connsiteX11" fmla="*/ 6624674 w 7467600"/>
              <a:gd name="connsiteY11" fmla="*/ 369332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7600" h="489928">
                <a:moveTo>
                  <a:pt x="0" y="0"/>
                </a:moveTo>
                <a:lnTo>
                  <a:pt x="1244600" y="0"/>
                </a:lnTo>
                <a:lnTo>
                  <a:pt x="1244600" y="0"/>
                </a:lnTo>
                <a:lnTo>
                  <a:pt x="3111500" y="0"/>
                </a:lnTo>
                <a:lnTo>
                  <a:pt x="7467600" y="0"/>
                </a:lnTo>
                <a:lnTo>
                  <a:pt x="7467600" y="215444"/>
                </a:lnTo>
                <a:lnTo>
                  <a:pt x="7467600" y="215444"/>
                </a:lnTo>
                <a:lnTo>
                  <a:pt x="7467600" y="307777"/>
                </a:lnTo>
                <a:lnTo>
                  <a:pt x="7467600" y="369332"/>
                </a:lnTo>
                <a:lnTo>
                  <a:pt x="7034913" y="369333"/>
                </a:lnTo>
                <a:lnTo>
                  <a:pt x="6856401" y="489928"/>
                </a:lnTo>
                <a:lnTo>
                  <a:pt x="6624674" y="369332"/>
                </a:lnTo>
                <a:lnTo>
                  <a:pt x="0" y="369332"/>
                </a:lnTo>
                <a:lnTo>
                  <a:pt x="0" y="307777"/>
                </a:lnTo>
                <a:lnTo>
                  <a:pt x="0" y="215444"/>
                </a:lnTo>
                <a:lnTo>
                  <a:pt x="0" y="215444"/>
                </a:lnTo>
                <a:lnTo>
                  <a:pt x="0" y="0"/>
                </a:lnTo>
                <a:close/>
              </a:path>
            </a:pathLst>
          </a:custGeom>
          <a:solidFill>
            <a:schemeClr val="accent4"/>
          </a:solidFill>
        </p:spPr>
        <p:txBody>
          <a:bodyPr wrap="square">
            <a:spAutoFit/>
          </a:bodyPr>
          <a:lstStyle/>
          <a:p>
            <a:r>
              <a:rPr lang="en-US" b="1" dirty="0" smtClean="0">
                <a:solidFill>
                  <a:schemeClr val="bg1"/>
                </a:solidFill>
                <a:latin typeface="Calibri" panose="020F0502020204030204" pitchFamily="34" charset="0"/>
              </a:rPr>
              <a:t>OUR IMPACT</a:t>
            </a:r>
          </a:p>
          <a:p>
            <a:endParaRPr lang="en-US" sz="700" b="1"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4140162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4" name="Footer Placeholder 3"/>
          <p:cNvSpPr>
            <a:spLocks noGrp="1"/>
          </p:cNvSpPr>
          <p:nvPr>
            <p:ph type="ftr" sz="quarter" idx="11"/>
          </p:nvPr>
        </p:nvSpPr>
        <p:spPr/>
        <p:txBody>
          <a:bodyPr/>
          <a:lstStyle/>
          <a:p>
            <a:r>
              <a:rPr lang="en-US" smtClean="0"/>
              <a:t>U.S Department of Commerce | International Trade Administration | SelectUSA</a:t>
            </a:r>
            <a:endParaRPr lang="en-US" dirty="0"/>
          </a:p>
        </p:txBody>
      </p:sp>
      <p:sp>
        <p:nvSpPr>
          <p:cNvPr id="5" name="Slide Number Placeholder 4"/>
          <p:cNvSpPr>
            <a:spLocks noGrp="1"/>
          </p:cNvSpPr>
          <p:nvPr>
            <p:ph type="sldNum" sz="quarter" idx="12"/>
          </p:nvPr>
        </p:nvSpPr>
        <p:spPr/>
        <p:txBody>
          <a:bodyPr/>
          <a:lstStyle/>
          <a:p>
            <a:fld id="{47AEC44A-F6CA-401E-875B-6441B5B975E6}" type="slidenum">
              <a:rPr lang="en-US" smtClean="0"/>
              <a:pPr/>
              <a:t>3</a:t>
            </a:fld>
            <a:endParaRPr lang="en-US" dirty="0"/>
          </a:p>
        </p:txBody>
      </p:sp>
      <p:sp>
        <p:nvSpPr>
          <p:cNvPr id="6" name="Content Placeholder 5"/>
          <p:cNvSpPr>
            <a:spLocks noGrp="1"/>
          </p:cNvSpPr>
          <p:nvPr>
            <p:ph idx="1"/>
          </p:nvPr>
        </p:nvSpPr>
        <p:spPr>
          <a:xfrm>
            <a:off x="988828" y="4876800"/>
            <a:ext cx="6622312" cy="830997"/>
          </a:xfrm>
          <a:prstGeom prst="rect">
            <a:avLst/>
          </a:prstGeom>
        </p:spPr>
        <p:txBody>
          <a:bodyPr wrap="square">
            <a:spAutoFit/>
          </a:bodyPr>
          <a:lstStyle/>
          <a:p>
            <a:pPr marL="0" indent="0">
              <a:spcBef>
                <a:spcPts val="0"/>
              </a:spcBef>
              <a:buClr>
                <a:srgbClr val="C00000"/>
              </a:buClr>
              <a:buNone/>
            </a:pPr>
            <a:r>
              <a:rPr lang="en-US" sz="1800" b="1" cap="all" dirty="0" err="1" smtClean="0">
                <a:solidFill>
                  <a:schemeClr val="accent5"/>
                </a:solidFill>
                <a:latin typeface="Calibri" panose="020F0502020204030204" pitchFamily="34" charset="0"/>
              </a:rPr>
              <a:t>InterAgency</a:t>
            </a:r>
            <a:r>
              <a:rPr lang="en-US" sz="1800" b="1" cap="all" dirty="0" smtClean="0">
                <a:solidFill>
                  <a:schemeClr val="accent5"/>
                </a:solidFill>
                <a:latin typeface="Calibri" panose="020F0502020204030204" pitchFamily="34" charset="0"/>
              </a:rPr>
              <a:t> Investment Working Group (IIWG)</a:t>
            </a:r>
          </a:p>
          <a:p>
            <a:pPr marL="0" indent="0">
              <a:spcBef>
                <a:spcPts val="0"/>
              </a:spcBef>
              <a:buClr>
                <a:srgbClr val="C00000"/>
              </a:buClr>
              <a:buNone/>
            </a:pPr>
            <a:endParaRPr lang="en-US" sz="1000" dirty="0" smtClean="0">
              <a:latin typeface="Calibri" panose="020F0502020204030204" pitchFamily="34" charset="0"/>
            </a:endParaRPr>
          </a:p>
          <a:p>
            <a:pPr marL="285750" indent="-285750">
              <a:spcBef>
                <a:spcPts val="0"/>
              </a:spcBef>
              <a:buClr>
                <a:srgbClr val="C00000"/>
              </a:buClr>
              <a:buSzPct val="100000"/>
            </a:pPr>
            <a:r>
              <a:rPr lang="en-US" sz="1800" dirty="0">
                <a:latin typeface="Calibri" panose="020F0502020204030204" pitchFamily="34" charset="0"/>
              </a:rPr>
              <a:t>U.S. State Department, Embassy &amp; Consulate Personnel</a:t>
            </a:r>
          </a:p>
        </p:txBody>
      </p:sp>
      <p:sp>
        <p:nvSpPr>
          <p:cNvPr id="8" name="Rectangular Callout 21"/>
          <p:cNvSpPr/>
          <p:nvPr/>
        </p:nvSpPr>
        <p:spPr>
          <a:xfrm>
            <a:off x="997688" y="990600"/>
            <a:ext cx="7425070" cy="477054"/>
          </a:xfrm>
          <a:custGeom>
            <a:avLst/>
            <a:gdLst>
              <a:gd name="connsiteX0" fmla="*/ 0 w 7467600"/>
              <a:gd name="connsiteY0" fmla="*/ 0 h 369332"/>
              <a:gd name="connsiteX1" fmla="*/ 1244600 w 7467600"/>
              <a:gd name="connsiteY1" fmla="*/ 0 h 369332"/>
              <a:gd name="connsiteX2" fmla="*/ 1244600 w 7467600"/>
              <a:gd name="connsiteY2" fmla="*/ 0 h 369332"/>
              <a:gd name="connsiteX3" fmla="*/ 3111500 w 7467600"/>
              <a:gd name="connsiteY3" fmla="*/ 0 h 369332"/>
              <a:gd name="connsiteX4" fmla="*/ 7467600 w 7467600"/>
              <a:gd name="connsiteY4" fmla="*/ 0 h 369332"/>
              <a:gd name="connsiteX5" fmla="*/ 7467600 w 7467600"/>
              <a:gd name="connsiteY5" fmla="*/ 215444 h 369332"/>
              <a:gd name="connsiteX6" fmla="*/ 7467600 w 7467600"/>
              <a:gd name="connsiteY6" fmla="*/ 215444 h 369332"/>
              <a:gd name="connsiteX7" fmla="*/ 7467600 w 7467600"/>
              <a:gd name="connsiteY7" fmla="*/ 307777 h 369332"/>
              <a:gd name="connsiteX8" fmla="*/ 7467600 w 7467600"/>
              <a:gd name="connsiteY8" fmla="*/ 369332 h 369332"/>
              <a:gd name="connsiteX9" fmla="*/ 3111500 w 7467600"/>
              <a:gd name="connsiteY9" fmla="*/ 369332 h 369332"/>
              <a:gd name="connsiteX10" fmla="*/ 2178075 w 7467600"/>
              <a:gd name="connsiteY10" fmla="*/ 415499 h 369332"/>
              <a:gd name="connsiteX11" fmla="*/ 1244600 w 7467600"/>
              <a:gd name="connsiteY11" fmla="*/ 369332 h 369332"/>
              <a:gd name="connsiteX12" fmla="*/ 0 w 7467600"/>
              <a:gd name="connsiteY12" fmla="*/ 369332 h 369332"/>
              <a:gd name="connsiteX13" fmla="*/ 0 w 7467600"/>
              <a:gd name="connsiteY13" fmla="*/ 307777 h 369332"/>
              <a:gd name="connsiteX14" fmla="*/ 0 w 7467600"/>
              <a:gd name="connsiteY14" fmla="*/ 215444 h 369332"/>
              <a:gd name="connsiteX15" fmla="*/ 0 w 7467600"/>
              <a:gd name="connsiteY15" fmla="*/ 215444 h 369332"/>
              <a:gd name="connsiteX16" fmla="*/ 0 w 7467600"/>
              <a:gd name="connsiteY16" fmla="*/ 0 h 369332"/>
              <a:gd name="connsiteX0" fmla="*/ 0 w 7467600"/>
              <a:gd name="connsiteY0" fmla="*/ 0 h 415499"/>
              <a:gd name="connsiteX1" fmla="*/ 1244600 w 7467600"/>
              <a:gd name="connsiteY1" fmla="*/ 0 h 415499"/>
              <a:gd name="connsiteX2" fmla="*/ 1244600 w 7467600"/>
              <a:gd name="connsiteY2" fmla="*/ 0 h 415499"/>
              <a:gd name="connsiteX3" fmla="*/ 3111500 w 7467600"/>
              <a:gd name="connsiteY3" fmla="*/ 0 h 415499"/>
              <a:gd name="connsiteX4" fmla="*/ 7467600 w 7467600"/>
              <a:gd name="connsiteY4" fmla="*/ 0 h 415499"/>
              <a:gd name="connsiteX5" fmla="*/ 7467600 w 7467600"/>
              <a:gd name="connsiteY5" fmla="*/ 215444 h 415499"/>
              <a:gd name="connsiteX6" fmla="*/ 7467600 w 7467600"/>
              <a:gd name="connsiteY6" fmla="*/ 215444 h 415499"/>
              <a:gd name="connsiteX7" fmla="*/ 7467600 w 7467600"/>
              <a:gd name="connsiteY7" fmla="*/ 307777 h 415499"/>
              <a:gd name="connsiteX8" fmla="*/ 7467600 w 7467600"/>
              <a:gd name="connsiteY8" fmla="*/ 369332 h 415499"/>
              <a:gd name="connsiteX9" fmla="*/ 7024281 w 7467600"/>
              <a:gd name="connsiteY9" fmla="*/ 379965 h 415499"/>
              <a:gd name="connsiteX10" fmla="*/ 2178075 w 7467600"/>
              <a:gd name="connsiteY10" fmla="*/ 415499 h 415499"/>
              <a:gd name="connsiteX11" fmla="*/ 1244600 w 7467600"/>
              <a:gd name="connsiteY11" fmla="*/ 369332 h 415499"/>
              <a:gd name="connsiteX12" fmla="*/ 0 w 7467600"/>
              <a:gd name="connsiteY12" fmla="*/ 369332 h 415499"/>
              <a:gd name="connsiteX13" fmla="*/ 0 w 7467600"/>
              <a:gd name="connsiteY13" fmla="*/ 307777 h 415499"/>
              <a:gd name="connsiteX14" fmla="*/ 0 w 7467600"/>
              <a:gd name="connsiteY14" fmla="*/ 215444 h 415499"/>
              <a:gd name="connsiteX15" fmla="*/ 0 w 7467600"/>
              <a:gd name="connsiteY15" fmla="*/ 215444 h 415499"/>
              <a:gd name="connsiteX16" fmla="*/ 0 w 7467600"/>
              <a:gd name="connsiteY16" fmla="*/ 0 h 415499"/>
              <a:gd name="connsiteX0" fmla="*/ 0 w 7467600"/>
              <a:gd name="connsiteY0" fmla="*/ 0 h 415499"/>
              <a:gd name="connsiteX1" fmla="*/ 1244600 w 7467600"/>
              <a:gd name="connsiteY1" fmla="*/ 0 h 415499"/>
              <a:gd name="connsiteX2" fmla="*/ 1244600 w 7467600"/>
              <a:gd name="connsiteY2" fmla="*/ 0 h 415499"/>
              <a:gd name="connsiteX3" fmla="*/ 3111500 w 7467600"/>
              <a:gd name="connsiteY3" fmla="*/ 0 h 415499"/>
              <a:gd name="connsiteX4" fmla="*/ 7467600 w 7467600"/>
              <a:gd name="connsiteY4" fmla="*/ 0 h 415499"/>
              <a:gd name="connsiteX5" fmla="*/ 7467600 w 7467600"/>
              <a:gd name="connsiteY5" fmla="*/ 215444 h 415499"/>
              <a:gd name="connsiteX6" fmla="*/ 7467600 w 7467600"/>
              <a:gd name="connsiteY6" fmla="*/ 215444 h 415499"/>
              <a:gd name="connsiteX7" fmla="*/ 7467600 w 7467600"/>
              <a:gd name="connsiteY7" fmla="*/ 307777 h 415499"/>
              <a:gd name="connsiteX8" fmla="*/ 7467600 w 7467600"/>
              <a:gd name="connsiteY8" fmla="*/ 369332 h 415499"/>
              <a:gd name="connsiteX9" fmla="*/ 7024281 w 7467600"/>
              <a:gd name="connsiteY9" fmla="*/ 379965 h 415499"/>
              <a:gd name="connsiteX10" fmla="*/ 2178075 w 7467600"/>
              <a:gd name="connsiteY10" fmla="*/ 415499 h 415499"/>
              <a:gd name="connsiteX11" fmla="*/ 1510414 w 7467600"/>
              <a:gd name="connsiteY11" fmla="*/ 358699 h 415499"/>
              <a:gd name="connsiteX12" fmla="*/ 0 w 7467600"/>
              <a:gd name="connsiteY12" fmla="*/ 369332 h 415499"/>
              <a:gd name="connsiteX13" fmla="*/ 0 w 7467600"/>
              <a:gd name="connsiteY13" fmla="*/ 307777 h 415499"/>
              <a:gd name="connsiteX14" fmla="*/ 0 w 7467600"/>
              <a:gd name="connsiteY14" fmla="*/ 215444 h 415499"/>
              <a:gd name="connsiteX15" fmla="*/ 0 w 7467600"/>
              <a:gd name="connsiteY15" fmla="*/ 215444 h 415499"/>
              <a:gd name="connsiteX16" fmla="*/ 0 w 7467600"/>
              <a:gd name="connsiteY16" fmla="*/ 0 h 415499"/>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1510414 w 7467600"/>
              <a:gd name="connsiteY11" fmla="*/ 35869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6624674 w 7467600"/>
              <a:gd name="connsiteY11" fmla="*/ 40122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6624674 w 7467600"/>
              <a:gd name="connsiteY11" fmla="*/ 35869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24281 w 7467600"/>
              <a:gd name="connsiteY9" fmla="*/ 379965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56178 w 7467600"/>
              <a:gd name="connsiteY9" fmla="*/ 379965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34913 w 7467600"/>
              <a:gd name="connsiteY9" fmla="*/ 369333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34913 w 7467600"/>
              <a:gd name="connsiteY9" fmla="*/ 369333 h 489928"/>
              <a:gd name="connsiteX10" fmla="*/ 6856401 w 7467600"/>
              <a:gd name="connsiteY10" fmla="*/ 489928 h 489928"/>
              <a:gd name="connsiteX11" fmla="*/ 6624674 w 7467600"/>
              <a:gd name="connsiteY11" fmla="*/ 369332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7600" h="489928">
                <a:moveTo>
                  <a:pt x="0" y="0"/>
                </a:moveTo>
                <a:lnTo>
                  <a:pt x="1244600" y="0"/>
                </a:lnTo>
                <a:lnTo>
                  <a:pt x="1244600" y="0"/>
                </a:lnTo>
                <a:lnTo>
                  <a:pt x="3111500" y="0"/>
                </a:lnTo>
                <a:lnTo>
                  <a:pt x="7467600" y="0"/>
                </a:lnTo>
                <a:lnTo>
                  <a:pt x="7467600" y="215444"/>
                </a:lnTo>
                <a:lnTo>
                  <a:pt x="7467600" y="215444"/>
                </a:lnTo>
                <a:lnTo>
                  <a:pt x="7467600" y="307777"/>
                </a:lnTo>
                <a:lnTo>
                  <a:pt x="7467600" y="369332"/>
                </a:lnTo>
                <a:lnTo>
                  <a:pt x="7034913" y="369333"/>
                </a:lnTo>
                <a:lnTo>
                  <a:pt x="6856401" y="489928"/>
                </a:lnTo>
                <a:lnTo>
                  <a:pt x="6624674" y="369332"/>
                </a:lnTo>
                <a:lnTo>
                  <a:pt x="0" y="369332"/>
                </a:lnTo>
                <a:lnTo>
                  <a:pt x="0" y="307777"/>
                </a:lnTo>
                <a:lnTo>
                  <a:pt x="0" y="215444"/>
                </a:lnTo>
                <a:lnTo>
                  <a:pt x="0" y="215444"/>
                </a:lnTo>
                <a:lnTo>
                  <a:pt x="0" y="0"/>
                </a:lnTo>
                <a:close/>
              </a:path>
            </a:pathLst>
          </a:custGeom>
          <a:solidFill>
            <a:schemeClr val="accent4"/>
          </a:solidFill>
        </p:spPr>
        <p:txBody>
          <a:bodyPr wrap="square">
            <a:spAutoFit/>
          </a:bodyPr>
          <a:lstStyle/>
          <a:p>
            <a:r>
              <a:rPr lang="en-US" b="1" dirty="0" smtClean="0">
                <a:solidFill>
                  <a:schemeClr val="bg1"/>
                </a:solidFill>
                <a:latin typeface="Calibri" panose="020F0502020204030204" pitchFamily="34" charset="0"/>
              </a:rPr>
              <a:t>OUR TEAM</a:t>
            </a:r>
          </a:p>
          <a:p>
            <a:endParaRPr lang="en-US" sz="700" b="1" dirty="0" smtClean="0">
              <a:solidFill>
                <a:schemeClr val="bg1"/>
              </a:solidFill>
              <a:latin typeface="Calibri" panose="020F0502020204030204" pitchFamily="34" charset="0"/>
            </a:endParaRPr>
          </a:p>
        </p:txBody>
      </p:sp>
      <p:sp>
        <p:nvSpPr>
          <p:cNvPr id="9" name="Rectangular Callout 21"/>
          <p:cNvSpPr/>
          <p:nvPr/>
        </p:nvSpPr>
        <p:spPr>
          <a:xfrm>
            <a:off x="997688" y="4421782"/>
            <a:ext cx="7425070" cy="477054"/>
          </a:xfrm>
          <a:custGeom>
            <a:avLst/>
            <a:gdLst>
              <a:gd name="connsiteX0" fmla="*/ 0 w 7467600"/>
              <a:gd name="connsiteY0" fmla="*/ 0 h 369332"/>
              <a:gd name="connsiteX1" fmla="*/ 1244600 w 7467600"/>
              <a:gd name="connsiteY1" fmla="*/ 0 h 369332"/>
              <a:gd name="connsiteX2" fmla="*/ 1244600 w 7467600"/>
              <a:gd name="connsiteY2" fmla="*/ 0 h 369332"/>
              <a:gd name="connsiteX3" fmla="*/ 3111500 w 7467600"/>
              <a:gd name="connsiteY3" fmla="*/ 0 h 369332"/>
              <a:gd name="connsiteX4" fmla="*/ 7467600 w 7467600"/>
              <a:gd name="connsiteY4" fmla="*/ 0 h 369332"/>
              <a:gd name="connsiteX5" fmla="*/ 7467600 w 7467600"/>
              <a:gd name="connsiteY5" fmla="*/ 215444 h 369332"/>
              <a:gd name="connsiteX6" fmla="*/ 7467600 w 7467600"/>
              <a:gd name="connsiteY6" fmla="*/ 215444 h 369332"/>
              <a:gd name="connsiteX7" fmla="*/ 7467600 w 7467600"/>
              <a:gd name="connsiteY7" fmla="*/ 307777 h 369332"/>
              <a:gd name="connsiteX8" fmla="*/ 7467600 w 7467600"/>
              <a:gd name="connsiteY8" fmla="*/ 369332 h 369332"/>
              <a:gd name="connsiteX9" fmla="*/ 3111500 w 7467600"/>
              <a:gd name="connsiteY9" fmla="*/ 369332 h 369332"/>
              <a:gd name="connsiteX10" fmla="*/ 2178075 w 7467600"/>
              <a:gd name="connsiteY10" fmla="*/ 415499 h 369332"/>
              <a:gd name="connsiteX11" fmla="*/ 1244600 w 7467600"/>
              <a:gd name="connsiteY11" fmla="*/ 369332 h 369332"/>
              <a:gd name="connsiteX12" fmla="*/ 0 w 7467600"/>
              <a:gd name="connsiteY12" fmla="*/ 369332 h 369332"/>
              <a:gd name="connsiteX13" fmla="*/ 0 w 7467600"/>
              <a:gd name="connsiteY13" fmla="*/ 307777 h 369332"/>
              <a:gd name="connsiteX14" fmla="*/ 0 w 7467600"/>
              <a:gd name="connsiteY14" fmla="*/ 215444 h 369332"/>
              <a:gd name="connsiteX15" fmla="*/ 0 w 7467600"/>
              <a:gd name="connsiteY15" fmla="*/ 215444 h 369332"/>
              <a:gd name="connsiteX16" fmla="*/ 0 w 7467600"/>
              <a:gd name="connsiteY16" fmla="*/ 0 h 369332"/>
              <a:gd name="connsiteX0" fmla="*/ 0 w 7467600"/>
              <a:gd name="connsiteY0" fmla="*/ 0 h 415499"/>
              <a:gd name="connsiteX1" fmla="*/ 1244600 w 7467600"/>
              <a:gd name="connsiteY1" fmla="*/ 0 h 415499"/>
              <a:gd name="connsiteX2" fmla="*/ 1244600 w 7467600"/>
              <a:gd name="connsiteY2" fmla="*/ 0 h 415499"/>
              <a:gd name="connsiteX3" fmla="*/ 3111500 w 7467600"/>
              <a:gd name="connsiteY3" fmla="*/ 0 h 415499"/>
              <a:gd name="connsiteX4" fmla="*/ 7467600 w 7467600"/>
              <a:gd name="connsiteY4" fmla="*/ 0 h 415499"/>
              <a:gd name="connsiteX5" fmla="*/ 7467600 w 7467600"/>
              <a:gd name="connsiteY5" fmla="*/ 215444 h 415499"/>
              <a:gd name="connsiteX6" fmla="*/ 7467600 w 7467600"/>
              <a:gd name="connsiteY6" fmla="*/ 215444 h 415499"/>
              <a:gd name="connsiteX7" fmla="*/ 7467600 w 7467600"/>
              <a:gd name="connsiteY7" fmla="*/ 307777 h 415499"/>
              <a:gd name="connsiteX8" fmla="*/ 7467600 w 7467600"/>
              <a:gd name="connsiteY8" fmla="*/ 369332 h 415499"/>
              <a:gd name="connsiteX9" fmla="*/ 7024281 w 7467600"/>
              <a:gd name="connsiteY9" fmla="*/ 379965 h 415499"/>
              <a:gd name="connsiteX10" fmla="*/ 2178075 w 7467600"/>
              <a:gd name="connsiteY10" fmla="*/ 415499 h 415499"/>
              <a:gd name="connsiteX11" fmla="*/ 1244600 w 7467600"/>
              <a:gd name="connsiteY11" fmla="*/ 369332 h 415499"/>
              <a:gd name="connsiteX12" fmla="*/ 0 w 7467600"/>
              <a:gd name="connsiteY12" fmla="*/ 369332 h 415499"/>
              <a:gd name="connsiteX13" fmla="*/ 0 w 7467600"/>
              <a:gd name="connsiteY13" fmla="*/ 307777 h 415499"/>
              <a:gd name="connsiteX14" fmla="*/ 0 w 7467600"/>
              <a:gd name="connsiteY14" fmla="*/ 215444 h 415499"/>
              <a:gd name="connsiteX15" fmla="*/ 0 w 7467600"/>
              <a:gd name="connsiteY15" fmla="*/ 215444 h 415499"/>
              <a:gd name="connsiteX16" fmla="*/ 0 w 7467600"/>
              <a:gd name="connsiteY16" fmla="*/ 0 h 415499"/>
              <a:gd name="connsiteX0" fmla="*/ 0 w 7467600"/>
              <a:gd name="connsiteY0" fmla="*/ 0 h 415499"/>
              <a:gd name="connsiteX1" fmla="*/ 1244600 w 7467600"/>
              <a:gd name="connsiteY1" fmla="*/ 0 h 415499"/>
              <a:gd name="connsiteX2" fmla="*/ 1244600 w 7467600"/>
              <a:gd name="connsiteY2" fmla="*/ 0 h 415499"/>
              <a:gd name="connsiteX3" fmla="*/ 3111500 w 7467600"/>
              <a:gd name="connsiteY3" fmla="*/ 0 h 415499"/>
              <a:gd name="connsiteX4" fmla="*/ 7467600 w 7467600"/>
              <a:gd name="connsiteY4" fmla="*/ 0 h 415499"/>
              <a:gd name="connsiteX5" fmla="*/ 7467600 w 7467600"/>
              <a:gd name="connsiteY5" fmla="*/ 215444 h 415499"/>
              <a:gd name="connsiteX6" fmla="*/ 7467600 w 7467600"/>
              <a:gd name="connsiteY6" fmla="*/ 215444 h 415499"/>
              <a:gd name="connsiteX7" fmla="*/ 7467600 w 7467600"/>
              <a:gd name="connsiteY7" fmla="*/ 307777 h 415499"/>
              <a:gd name="connsiteX8" fmla="*/ 7467600 w 7467600"/>
              <a:gd name="connsiteY8" fmla="*/ 369332 h 415499"/>
              <a:gd name="connsiteX9" fmla="*/ 7024281 w 7467600"/>
              <a:gd name="connsiteY9" fmla="*/ 379965 h 415499"/>
              <a:gd name="connsiteX10" fmla="*/ 2178075 w 7467600"/>
              <a:gd name="connsiteY10" fmla="*/ 415499 h 415499"/>
              <a:gd name="connsiteX11" fmla="*/ 1510414 w 7467600"/>
              <a:gd name="connsiteY11" fmla="*/ 358699 h 415499"/>
              <a:gd name="connsiteX12" fmla="*/ 0 w 7467600"/>
              <a:gd name="connsiteY12" fmla="*/ 369332 h 415499"/>
              <a:gd name="connsiteX13" fmla="*/ 0 w 7467600"/>
              <a:gd name="connsiteY13" fmla="*/ 307777 h 415499"/>
              <a:gd name="connsiteX14" fmla="*/ 0 w 7467600"/>
              <a:gd name="connsiteY14" fmla="*/ 215444 h 415499"/>
              <a:gd name="connsiteX15" fmla="*/ 0 w 7467600"/>
              <a:gd name="connsiteY15" fmla="*/ 215444 h 415499"/>
              <a:gd name="connsiteX16" fmla="*/ 0 w 7467600"/>
              <a:gd name="connsiteY16" fmla="*/ 0 h 415499"/>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1510414 w 7467600"/>
              <a:gd name="connsiteY11" fmla="*/ 35869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6624674 w 7467600"/>
              <a:gd name="connsiteY11" fmla="*/ 40122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596253"/>
              <a:gd name="connsiteX1" fmla="*/ 1244600 w 7467600"/>
              <a:gd name="connsiteY1" fmla="*/ 0 h 596253"/>
              <a:gd name="connsiteX2" fmla="*/ 1244600 w 7467600"/>
              <a:gd name="connsiteY2" fmla="*/ 0 h 596253"/>
              <a:gd name="connsiteX3" fmla="*/ 3111500 w 7467600"/>
              <a:gd name="connsiteY3" fmla="*/ 0 h 596253"/>
              <a:gd name="connsiteX4" fmla="*/ 7467600 w 7467600"/>
              <a:gd name="connsiteY4" fmla="*/ 0 h 596253"/>
              <a:gd name="connsiteX5" fmla="*/ 7467600 w 7467600"/>
              <a:gd name="connsiteY5" fmla="*/ 215444 h 596253"/>
              <a:gd name="connsiteX6" fmla="*/ 7467600 w 7467600"/>
              <a:gd name="connsiteY6" fmla="*/ 215444 h 596253"/>
              <a:gd name="connsiteX7" fmla="*/ 7467600 w 7467600"/>
              <a:gd name="connsiteY7" fmla="*/ 307777 h 596253"/>
              <a:gd name="connsiteX8" fmla="*/ 7467600 w 7467600"/>
              <a:gd name="connsiteY8" fmla="*/ 369332 h 596253"/>
              <a:gd name="connsiteX9" fmla="*/ 7024281 w 7467600"/>
              <a:gd name="connsiteY9" fmla="*/ 379965 h 596253"/>
              <a:gd name="connsiteX10" fmla="*/ 6537424 w 7467600"/>
              <a:gd name="connsiteY10" fmla="*/ 596253 h 596253"/>
              <a:gd name="connsiteX11" fmla="*/ 6624674 w 7467600"/>
              <a:gd name="connsiteY11" fmla="*/ 358699 h 596253"/>
              <a:gd name="connsiteX12" fmla="*/ 0 w 7467600"/>
              <a:gd name="connsiteY12" fmla="*/ 369332 h 596253"/>
              <a:gd name="connsiteX13" fmla="*/ 0 w 7467600"/>
              <a:gd name="connsiteY13" fmla="*/ 307777 h 596253"/>
              <a:gd name="connsiteX14" fmla="*/ 0 w 7467600"/>
              <a:gd name="connsiteY14" fmla="*/ 215444 h 596253"/>
              <a:gd name="connsiteX15" fmla="*/ 0 w 7467600"/>
              <a:gd name="connsiteY15" fmla="*/ 215444 h 596253"/>
              <a:gd name="connsiteX16" fmla="*/ 0 w 7467600"/>
              <a:gd name="connsiteY16" fmla="*/ 0 h 596253"/>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24281 w 7467600"/>
              <a:gd name="connsiteY9" fmla="*/ 379965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56178 w 7467600"/>
              <a:gd name="connsiteY9" fmla="*/ 379965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34913 w 7467600"/>
              <a:gd name="connsiteY9" fmla="*/ 369333 h 489928"/>
              <a:gd name="connsiteX10" fmla="*/ 6856401 w 7467600"/>
              <a:gd name="connsiteY10" fmla="*/ 489928 h 489928"/>
              <a:gd name="connsiteX11" fmla="*/ 6624674 w 7467600"/>
              <a:gd name="connsiteY11" fmla="*/ 358699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 name="connsiteX0" fmla="*/ 0 w 7467600"/>
              <a:gd name="connsiteY0" fmla="*/ 0 h 489928"/>
              <a:gd name="connsiteX1" fmla="*/ 1244600 w 7467600"/>
              <a:gd name="connsiteY1" fmla="*/ 0 h 489928"/>
              <a:gd name="connsiteX2" fmla="*/ 1244600 w 7467600"/>
              <a:gd name="connsiteY2" fmla="*/ 0 h 489928"/>
              <a:gd name="connsiteX3" fmla="*/ 3111500 w 7467600"/>
              <a:gd name="connsiteY3" fmla="*/ 0 h 489928"/>
              <a:gd name="connsiteX4" fmla="*/ 7467600 w 7467600"/>
              <a:gd name="connsiteY4" fmla="*/ 0 h 489928"/>
              <a:gd name="connsiteX5" fmla="*/ 7467600 w 7467600"/>
              <a:gd name="connsiteY5" fmla="*/ 215444 h 489928"/>
              <a:gd name="connsiteX6" fmla="*/ 7467600 w 7467600"/>
              <a:gd name="connsiteY6" fmla="*/ 215444 h 489928"/>
              <a:gd name="connsiteX7" fmla="*/ 7467600 w 7467600"/>
              <a:gd name="connsiteY7" fmla="*/ 307777 h 489928"/>
              <a:gd name="connsiteX8" fmla="*/ 7467600 w 7467600"/>
              <a:gd name="connsiteY8" fmla="*/ 369332 h 489928"/>
              <a:gd name="connsiteX9" fmla="*/ 7034913 w 7467600"/>
              <a:gd name="connsiteY9" fmla="*/ 369333 h 489928"/>
              <a:gd name="connsiteX10" fmla="*/ 6856401 w 7467600"/>
              <a:gd name="connsiteY10" fmla="*/ 489928 h 489928"/>
              <a:gd name="connsiteX11" fmla="*/ 6624674 w 7467600"/>
              <a:gd name="connsiteY11" fmla="*/ 369332 h 489928"/>
              <a:gd name="connsiteX12" fmla="*/ 0 w 7467600"/>
              <a:gd name="connsiteY12" fmla="*/ 369332 h 489928"/>
              <a:gd name="connsiteX13" fmla="*/ 0 w 7467600"/>
              <a:gd name="connsiteY13" fmla="*/ 307777 h 489928"/>
              <a:gd name="connsiteX14" fmla="*/ 0 w 7467600"/>
              <a:gd name="connsiteY14" fmla="*/ 215444 h 489928"/>
              <a:gd name="connsiteX15" fmla="*/ 0 w 7467600"/>
              <a:gd name="connsiteY15" fmla="*/ 215444 h 489928"/>
              <a:gd name="connsiteX16" fmla="*/ 0 w 7467600"/>
              <a:gd name="connsiteY16" fmla="*/ 0 h 48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7600" h="489928">
                <a:moveTo>
                  <a:pt x="0" y="0"/>
                </a:moveTo>
                <a:lnTo>
                  <a:pt x="1244600" y="0"/>
                </a:lnTo>
                <a:lnTo>
                  <a:pt x="1244600" y="0"/>
                </a:lnTo>
                <a:lnTo>
                  <a:pt x="3111500" y="0"/>
                </a:lnTo>
                <a:lnTo>
                  <a:pt x="7467600" y="0"/>
                </a:lnTo>
                <a:lnTo>
                  <a:pt x="7467600" y="215444"/>
                </a:lnTo>
                <a:lnTo>
                  <a:pt x="7467600" y="215444"/>
                </a:lnTo>
                <a:lnTo>
                  <a:pt x="7467600" y="307777"/>
                </a:lnTo>
                <a:lnTo>
                  <a:pt x="7467600" y="369332"/>
                </a:lnTo>
                <a:lnTo>
                  <a:pt x="7034913" y="369333"/>
                </a:lnTo>
                <a:lnTo>
                  <a:pt x="6856401" y="489928"/>
                </a:lnTo>
                <a:lnTo>
                  <a:pt x="6624674" y="369332"/>
                </a:lnTo>
                <a:lnTo>
                  <a:pt x="0" y="369332"/>
                </a:lnTo>
                <a:lnTo>
                  <a:pt x="0" y="307777"/>
                </a:lnTo>
                <a:lnTo>
                  <a:pt x="0" y="215444"/>
                </a:lnTo>
                <a:lnTo>
                  <a:pt x="0" y="215444"/>
                </a:lnTo>
                <a:lnTo>
                  <a:pt x="0" y="0"/>
                </a:lnTo>
                <a:close/>
              </a:path>
            </a:pathLst>
          </a:custGeom>
          <a:solidFill>
            <a:schemeClr val="accent4"/>
          </a:solidFill>
        </p:spPr>
        <p:txBody>
          <a:bodyPr wrap="square">
            <a:spAutoFit/>
          </a:bodyPr>
          <a:lstStyle/>
          <a:p>
            <a:r>
              <a:rPr lang="en-US" b="1" dirty="0" smtClean="0">
                <a:solidFill>
                  <a:schemeClr val="bg1"/>
                </a:solidFill>
                <a:latin typeface="Calibri" panose="020F0502020204030204" pitchFamily="34" charset="0"/>
              </a:rPr>
              <a:t>OUR NETWORK</a:t>
            </a:r>
          </a:p>
          <a:p>
            <a:endParaRPr lang="en-US" sz="700" b="1" dirty="0" smtClean="0">
              <a:solidFill>
                <a:schemeClr val="bg1"/>
              </a:solidFill>
              <a:latin typeface="Calibri" panose="020F0502020204030204" pitchFamily="34" charset="0"/>
            </a:endParaRPr>
          </a:p>
        </p:txBody>
      </p:sp>
      <p:sp>
        <p:nvSpPr>
          <p:cNvPr id="10" name="Rectangle 9"/>
          <p:cNvSpPr/>
          <p:nvPr/>
        </p:nvSpPr>
        <p:spPr>
          <a:xfrm>
            <a:off x="997688" y="1429450"/>
            <a:ext cx="7425070" cy="1877437"/>
          </a:xfrm>
          <a:prstGeom prst="rect">
            <a:avLst/>
          </a:prstGeom>
        </p:spPr>
        <p:txBody>
          <a:bodyPr wrap="square">
            <a:spAutoFit/>
          </a:bodyPr>
          <a:lstStyle/>
          <a:p>
            <a:r>
              <a:rPr lang="en-US" b="1" cap="all" dirty="0" smtClean="0">
                <a:solidFill>
                  <a:schemeClr val="accent5"/>
                </a:solidFill>
                <a:latin typeface="Calibri" pitchFamily="34" charset="0"/>
                <a:ea typeface="Arial Unicode MS" pitchFamily="34" charset="-128"/>
                <a:cs typeface="Arial Unicode MS" pitchFamily="34" charset="-128"/>
              </a:rPr>
              <a:t>U.S. Department of Commerce – International Trade Administration</a:t>
            </a:r>
          </a:p>
          <a:p>
            <a:pPr marL="171450" indent="-171450">
              <a:buClr>
                <a:schemeClr val="accent6"/>
              </a:buClr>
              <a:buSzPct val="150000"/>
              <a:buFont typeface="Arial" panose="020B0604020202020204" pitchFamily="34" charset="0"/>
              <a:buChar char="•"/>
            </a:pPr>
            <a:endParaRPr lang="en-US" sz="1200" dirty="0" smtClean="0">
              <a:latin typeface="Calibri" panose="020F0502020204030204" pitchFamily="34" charset="0"/>
            </a:endParaRPr>
          </a:p>
          <a:p>
            <a:pPr marL="285750" indent="-285750">
              <a:buClr>
                <a:srgbClr val="C00000"/>
              </a:buClr>
              <a:buSzPct val="100000"/>
              <a:buFont typeface="Arial" panose="020B0604020202020204" pitchFamily="34" charset="0"/>
              <a:buChar char="•"/>
            </a:pPr>
            <a:r>
              <a:rPr lang="en-US" dirty="0" smtClean="0">
                <a:latin typeface="Calibri" panose="020F0502020204030204" pitchFamily="34" charset="0"/>
              </a:rPr>
              <a:t>SelectUSA </a:t>
            </a:r>
            <a:r>
              <a:rPr lang="en-US" dirty="0">
                <a:latin typeface="Calibri" panose="020F0502020204030204" pitchFamily="34" charset="0"/>
              </a:rPr>
              <a:t>HQ: </a:t>
            </a:r>
            <a:r>
              <a:rPr lang="en-US" dirty="0">
                <a:latin typeface="Calibri" panose="020F0502020204030204" pitchFamily="34" charset="0"/>
                <a:hlinkClick r:id="rId2"/>
              </a:rPr>
              <a:t>http://</a:t>
            </a:r>
            <a:r>
              <a:rPr lang="en-US" dirty="0" smtClean="0">
                <a:latin typeface="Calibri" panose="020F0502020204030204" pitchFamily="34" charset="0"/>
                <a:hlinkClick r:id="rId2"/>
              </a:rPr>
              <a:t>www.selectusa.gov/our-team</a:t>
            </a:r>
            <a:endParaRPr lang="en-US" dirty="0" smtClean="0">
              <a:latin typeface="Calibri" panose="020F0502020204030204" pitchFamily="34" charset="0"/>
            </a:endParaRPr>
          </a:p>
          <a:p>
            <a:pPr marL="285750" indent="-285750">
              <a:buClr>
                <a:srgbClr val="C00000"/>
              </a:buClr>
              <a:buSzPct val="100000"/>
              <a:buFont typeface="Arial" panose="020B0604020202020204" pitchFamily="34" charset="0"/>
              <a:buChar char="•"/>
            </a:pPr>
            <a:r>
              <a:rPr lang="en-US" dirty="0" smtClean="0">
                <a:latin typeface="Calibri" panose="020F0502020204030204" pitchFamily="34" charset="0"/>
              </a:rPr>
              <a:t>U.S</a:t>
            </a:r>
            <a:r>
              <a:rPr lang="en-US" dirty="0">
                <a:latin typeface="Calibri" panose="020F0502020204030204" pitchFamily="34" charset="0"/>
              </a:rPr>
              <a:t>. and Foreign Commercial </a:t>
            </a:r>
            <a:r>
              <a:rPr lang="en-US" dirty="0" smtClean="0">
                <a:latin typeface="Calibri" panose="020F0502020204030204" pitchFamily="34" charset="0"/>
              </a:rPr>
              <a:t>Service</a:t>
            </a:r>
          </a:p>
          <a:p>
            <a:pPr marL="742950" lvl="1" indent="-285750">
              <a:buClr>
                <a:srgbClr val="C00000"/>
              </a:buClr>
              <a:buSzPct val="100000"/>
              <a:buFont typeface="Arial" panose="020B0604020202020204" pitchFamily="34" charset="0"/>
              <a:buChar char="•"/>
            </a:pPr>
            <a:r>
              <a:rPr lang="en-US" sz="1600" dirty="0">
                <a:latin typeface="Calibri" panose="020F0502020204030204" pitchFamily="34" charset="0"/>
              </a:rPr>
              <a:t>100+ Domestic </a:t>
            </a:r>
            <a:r>
              <a:rPr lang="en-US" sz="1600" dirty="0" smtClean="0">
                <a:latin typeface="Calibri" panose="020F0502020204030204" pitchFamily="34" charset="0"/>
              </a:rPr>
              <a:t>Offices</a:t>
            </a:r>
          </a:p>
          <a:p>
            <a:pPr marL="742950" lvl="1" indent="-285750">
              <a:buClr>
                <a:srgbClr val="C00000"/>
              </a:buClr>
              <a:buSzPct val="100000"/>
              <a:buFont typeface="Arial" panose="020B0604020202020204" pitchFamily="34" charset="0"/>
              <a:buChar char="•"/>
            </a:pPr>
            <a:r>
              <a:rPr lang="en-US" sz="1600" dirty="0" smtClean="0">
                <a:latin typeface="Calibri" panose="020F0502020204030204" pitchFamily="34" charset="0"/>
              </a:rPr>
              <a:t>70</a:t>
            </a:r>
            <a:r>
              <a:rPr lang="en-US" sz="1600" dirty="0">
                <a:latin typeface="Calibri" panose="020F0502020204030204" pitchFamily="34" charset="0"/>
              </a:rPr>
              <a:t>+ International </a:t>
            </a:r>
            <a:r>
              <a:rPr lang="en-US" sz="1600" dirty="0" smtClean="0">
                <a:latin typeface="Calibri" panose="020F0502020204030204" pitchFamily="34" charset="0"/>
              </a:rPr>
              <a:t>Offices </a:t>
            </a:r>
          </a:p>
        </p:txBody>
      </p:sp>
    </p:spTree>
    <p:extLst>
      <p:ext uri="{BB962C8B-B14F-4D97-AF65-F5344CB8AC3E}">
        <p14:creationId xmlns:p14="http://schemas.microsoft.com/office/powerpoint/2010/main" val="2341295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U.S Department of Commerce | International Trade Administration | </a:t>
            </a:r>
            <a:r>
              <a:rPr lang="en-US" dirty="0" err="1" smtClean="0"/>
              <a:t>SelectUSA</a:t>
            </a:r>
            <a:endParaRPr lang="en-US" dirty="0"/>
          </a:p>
        </p:txBody>
      </p:sp>
      <p:sp>
        <p:nvSpPr>
          <p:cNvPr id="5" name="Slide Number Placeholder 4"/>
          <p:cNvSpPr>
            <a:spLocks noGrp="1"/>
          </p:cNvSpPr>
          <p:nvPr>
            <p:ph type="sldNum" sz="quarter" idx="12"/>
          </p:nvPr>
        </p:nvSpPr>
        <p:spPr/>
        <p:txBody>
          <a:bodyPr/>
          <a:lstStyle/>
          <a:p>
            <a:fld id="{47AEC44A-F6CA-401E-875B-6441B5B975E6}" type="slidenum">
              <a:rPr lang="en-US" smtClean="0"/>
              <a:pPr/>
              <a:t>4</a:t>
            </a:fld>
            <a:endParaRPr lang="en-US" dirty="0"/>
          </a:p>
        </p:txBody>
      </p:sp>
      <p:sp>
        <p:nvSpPr>
          <p:cNvPr id="6" name="Title 5"/>
          <p:cNvSpPr>
            <a:spLocks noGrp="1"/>
          </p:cNvSpPr>
          <p:nvPr>
            <p:ph type="title"/>
          </p:nvPr>
        </p:nvSpPr>
        <p:spPr/>
        <p:txBody>
          <a:bodyPr/>
          <a:lstStyle/>
          <a:p>
            <a:r>
              <a:rPr lang="en-US" dirty="0" smtClean="0"/>
              <a:t>Global </a:t>
            </a:r>
            <a:r>
              <a:rPr lang="en-US" dirty="0" err="1" smtClean="0"/>
              <a:t>fdi</a:t>
            </a:r>
            <a:r>
              <a:rPr lang="en-US" dirty="0" smtClean="0"/>
              <a:t> trends</a:t>
            </a:r>
            <a:endParaRPr lang="en-US" dirty="0"/>
          </a:p>
        </p:txBody>
      </p:sp>
      <p:sp>
        <p:nvSpPr>
          <p:cNvPr id="11" name="Text Box 6"/>
          <p:cNvSpPr txBox="1">
            <a:spLocks noChangeArrowheads="1"/>
          </p:cNvSpPr>
          <p:nvPr/>
        </p:nvSpPr>
        <p:spPr bwMode="auto">
          <a:xfrm>
            <a:off x="4724400" y="4645628"/>
            <a:ext cx="389572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50" dirty="0">
                <a:solidFill>
                  <a:schemeClr val="tx1">
                    <a:lumMod val="65000"/>
                    <a:lumOff val="35000"/>
                  </a:schemeClr>
                </a:solidFill>
                <a:latin typeface="Calibri" panose="020F0502020204030204" pitchFamily="34" charset="0"/>
                <a:ea typeface="Adobe Gothic Std B" panose="020B0800000000000000" pitchFamily="34" charset="-128"/>
              </a:rPr>
              <a:t>Source: United Nations Conference on Trade and </a:t>
            </a:r>
            <a:r>
              <a:rPr lang="en-US" altLang="en-US" sz="750" dirty="0" smtClean="0">
                <a:solidFill>
                  <a:schemeClr val="tx1">
                    <a:lumMod val="65000"/>
                    <a:lumOff val="35000"/>
                  </a:schemeClr>
                </a:solidFill>
                <a:latin typeface="Calibri" panose="020F0502020204030204" pitchFamily="34" charset="0"/>
                <a:ea typeface="Adobe Gothic Std B" panose="020B0800000000000000" pitchFamily="34" charset="-128"/>
              </a:rPr>
              <a:t>Development </a:t>
            </a:r>
            <a:r>
              <a:rPr lang="en-US" altLang="en-US" sz="750" dirty="0" smtClean="0">
                <a:solidFill>
                  <a:schemeClr val="tx1">
                    <a:lumMod val="65000"/>
                    <a:lumOff val="35000"/>
                  </a:schemeClr>
                </a:solidFill>
                <a:latin typeface="Calibri" panose="020F0502020204030204" pitchFamily="34" charset="0"/>
                <a:ea typeface="Adobe Gothic Std B" panose="020B0800000000000000" pitchFamily="34" charset="-128"/>
                <a:hlinkClick r:id="rId2"/>
              </a:rPr>
              <a:t>http</a:t>
            </a:r>
            <a:r>
              <a:rPr lang="en-US" altLang="en-US" sz="750" dirty="0">
                <a:solidFill>
                  <a:schemeClr val="tx1">
                    <a:lumMod val="65000"/>
                    <a:lumOff val="35000"/>
                  </a:schemeClr>
                </a:solidFill>
                <a:latin typeface="Calibri" panose="020F0502020204030204" pitchFamily="34" charset="0"/>
                <a:ea typeface="Adobe Gothic Std B" panose="020B0800000000000000" pitchFamily="34" charset="-128"/>
                <a:hlinkClick r:id="rId2"/>
              </a:rPr>
              <a:t>://unctadstat.unctad.org</a:t>
            </a:r>
            <a:r>
              <a:rPr lang="en-US" altLang="en-US" sz="750" dirty="0" smtClean="0">
                <a:solidFill>
                  <a:schemeClr val="tx1">
                    <a:lumMod val="65000"/>
                    <a:lumOff val="35000"/>
                  </a:schemeClr>
                </a:solidFill>
                <a:latin typeface="Calibri" panose="020F0502020204030204" pitchFamily="34" charset="0"/>
                <a:ea typeface="Adobe Gothic Std B" panose="020B0800000000000000" pitchFamily="34" charset="-128"/>
                <a:hlinkClick r:id="rId2"/>
              </a:rPr>
              <a:t>/</a:t>
            </a:r>
            <a:r>
              <a:rPr lang="en-US" altLang="en-US" sz="750" dirty="0" smtClean="0">
                <a:solidFill>
                  <a:schemeClr val="tx1">
                    <a:lumMod val="65000"/>
                    <a:lumOff val="35000"/>
                  </a:schemeClr>
                </a:solidFill>
                <a:latin typeface="Calibri" panose="020F0502020204030204" pitchFamily="34" charset="0"/>
                <a:ea typeface="Adobe Gothic Std B" panose="020B0800000000000000" pitchFamily="34" charset="-128"/>
              </a:rPr>
              <a:t> </a:t>
            </a:r>
            <a:endParaRPr lang="en-US" altLang="en-US" sz="750" dirty="0">
              <a:solidFill>
                <a:schemeClr val="tx1">
                  <a:lumMod val="65000"/>
                  <a:lumOff val="35000"/>
                </a:schemeClr>
              </a:solidFill>
              <a:latin typeface="Calibri" panose="020F0502020204030204" pitchFamily="34" charset="0"/>
              <a:ea typeface="Adobe Gothic Std B" panose="020B0800000000000000" pitchFamily="34" charset="-128"/>
            </a:endParaRPr>
          </a:p>
        </p:txBody>
      </p:sp>
      <p:graphicFrame>
        <p:nvGraphicFramePr>
          <p:cNvPr id="15" name="Chart 14"/>
          <p:cNvGraphicFramePr>
            <a:graphicFrameLocks/>
          </p:cNvGraphicFramePr>
          <p:nvPr>
            <p:extLst>
              <p:ext uri="{D42A27DB-BD31-4B8C-83A1-F6EECF244321}">
                <p14:modId xmlns:p14="http://schemas.microsoft.com/office/powerpoint/2010/main" val="2958654944"/>
              </p:ext>
            </p:extLst>
          </p:nvPr>
        </p:nvGraphicFramePr>
        <p:xfrm>
          <a:off x="800100" y="2134360"/>
          <a:ext cx="8077200" cy="247787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914400" y="1219200"/>
            <a:ext cx="7772400" cy="369332"/>
          </a:xfrm>
          <a:prstGeom prst="rect">
            <a:avLst/>
          </a:prstGeom>
        </p:spPr>
        <p:txBody>
          <a:bodyPr wrap="square">
            <a:spAutoFit/>
          </a:bodyPr>
          <a:lstStyle/>
          <a:p>
            <a:r>
              <a:rPr lang="en-US" b="1" dirty="0">
                <a:solidFill>
                  <a:schemeClr val="accent5"/>
                </a:solidFill>
                <a:latin typeface="Calibri" panose="020F0502020204030204" pitchFamily="34" charset="0"/>
                <a:ea typeface="Adobe Gothic Std B"/>
              </a:rPr>
              <a:t>The United States is the </a:t>
            </a:r>
            <a:r>
              <a:rPr lang="en-US" b="1" dirty="0" smtClean="0">
                <a:solidFill>
                  <a:schemeClr val="accent5"/>
                </a:solidFill>
                <a:latin typeface="Calibri" panose="020F0502020204030204" pitchFamily="34" charset="0"/>
                <a:ea typeface="Adobe Gothic Std B"/>
              </a:rPr>
              <a:t>Largest </a:t>
            </a:r>
            <a:r>
              <a:rPr lang="en-US" b="1" dirty="0">
                <a:solidFill>
                  <a:schemeClr val="accent5"/>
                </a:solidFill>
                <a:latin typeface="Calibri" panose="020F0502020204030204" pitchFamily="34" charset="0"/>
                <a:ea typeface="Adobe Gothic Std B"/>
              </a:rPr>
              <a:t>Recipient of FDI in the World </a:t>
            </a:r>
          </a:p>
        </p:txBody>
      </p:sp>
    </p:spTree>
    <p:extLst>
      <p:ext uri="{BB962C8B-B14F-4D97-AF65-F5344CB8AC3E}">
        <p14:creationId xmlns:p14="http://schemas.microsoft.com/office/powerpoint/2010/main" val="3392814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U.S Department of Commerce | International Trade Administration | SelectUSA</a:t>
            </a:r>
            <a:endParaRPr lang="en-US" dirty="0"/>
          </a:p>
        </p:txBody>
      </p:sp>
      <p:sp>
        <p:nvSpPr>
          <p:cNvPr id="4" name="Slide Number Placeholder 3"/>
          <p:cNvSpPr>
            <a:spLocks noGrp="1"/>
          </p:cNvSpPr>
          <p:nvPr>
            <p:ph type="sldNum" sz="quarter" idx="12"/>
          </p:nvPr>
        </p:nvSpPr>
        <p:spPr/>
        <p:txBody>
          <a:bodyPr/>
          <a:lstStyle/>
          <a:p>
            <a:fld id="{47AEC44A-F6CA-401E-875B-6441B5B975E6}" type="slidenum">
              <a:rPr lang="en-US" smtClean="0"/>
              <a:pPr/>
              <a:t>5</a:t>
            </a:fld>
            <a:endParaRPr lang="en-US" dirty="0"/>
          </a:p>
        </p:txBody>
      </p:sp>
      <p:sp>
        <p:nvSpPr>
          <p:cNvPr id="5" name="Title 4"/>
          <p:cNvSpPr>
            <a:spLocks noGrp="1"/>
          </p:cNvSpPr>
          <p:nvPr>
            <p:ph type="title"/>
          </p:nvPr>
        </p:nvSpPr>
        <p:spPr/>
        <p:txBody>
          <a:bodyPr/>
          <a:lstStyle/>
          <a:p>
            <a:r>
              <a:rPr lang="en-US" sz="2800" dirty="0" smtClean="0"/>
              <a:t>Largest and fastest growing Sources of FDI</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1082320629"/>
              </p:ext>
            </p:extLst>
          </p:nvPr>
        </p:nvGraphicFramePr>
        <p:xfrm>
          <a:off x="990600" y="1339533"/>
          <a:ext cx="3505200" cy="4982535"/>
        </p:xfrm>
        <a:graphic>
          <a:graphicData uri="http://schemas.openxmlformats.org/drawingml/2006/table">
            <a:tbl>
              <a:tblPr firstRow="1" bandRow="1">
                <a:tableStyleId>{5C22544A-7EE6-4342-B048-85BDC9FD1C3A}</a:tableStyleId>
              </a:tblPr>
              <a:tblGrid>
                <a:gridCol w="533400"/>
                <a:gridCol w="1238693"/>
                <a:gridCol w="1047307"/>
                <a:gridCol w="685800"/>
              </a:tblGrid>
              <a:tr h="320040">
                <a:tc>
                  <a:txBody>
                    <a:bodyPr/>
                    <a:lstStyle/>
                    <a:p>
                      <a:r>
                        <a:rPr lang="en-US" sz="1200" dirty="0" smtClean="0"/>
                        <a:t>Rank</a:t>
                      </a:r>
                      <a:endParaRPr lang="en-US" sz="1200" dirty="0"/>
                    </a:p>
                  </a:txBody>
                  <a:tcPr/>
                </a:tc>
                <a:tc>
                  <a:txBody>
                    <a:bodyPr/>
                    <a:lstStyle/>
                    <a:p>
                      <a:r>
                        <a:rPr lang="en-US" sz="1200" dirty="0" smtClean="0"/>
                        <a:t>Market</a:t>
                      </a:r>
                      <a:endParaRPr lang="en-US" sz="1200" dirty="0"/>
                    </a:p>
                  </a:txBody>
                  <a:tcPr/>
                </a:tc>
                <a:tc>
                  <a:txBody>
                    <a:bodyPr/>
                    <a:lstStyle/>
                    <a:p>
                      <a:r>
                        <a:rPr lang="en-US" sz="1200" dirty="0" smtClean="0"/>
                        <a:t>2015 Position </a:t>
                      </a:r>
                      <a:r>
                        <a:rPr lang="en-US" sz="800" i="1" dirty="0" smtClean="0"/>
                        <a:t>(USD millions)</a:t>
                      </a:r>
                      <a:endParaRPr lang="en-US" sz="800" i="1" dirty="0"/>
                    </a:p>
                  </a:txBody>
                  <a:tcPr/>
                </a:tc>
                <a:tc>
                  <a:txBody>
                    <a:bodyPr/>
                    <a:lstStyle/>
                    <a:p>
                      <a:r>
                        <a:rPr lang="en-US" sz="1200" dirty="0" smtClean="0"/>
                        <a:t>Share </a:t>
                      </a:r>
                    </a:p>
                    <a:p>
                      <a:r>
                        <a:rPr lang="en-US" sz="800" b="1" i="1" kern="1200" dirty="0" smtClean="0">
                          <a:solidFill>
                            <a:schemeClr val="lt1"/>
                          </a:solidFill>
                          <a:latin typeface="+mn-lt"/>
                          <a:ea typeface="+mn-ea"/>
                          <a:cs typeface="+mn-cs"/>
                        </a:rPr>
                        <a:t>of Total</a:t>
                      </a:r>
                      <a:endParaRPr lang="en-US" sz="800" b="1" i="1" kern="1200" dirty="0">
                        <a:solidFill>
                          <a:schemeClr val="lt1"/>
                        </a:solidFill>
                        <a:latin typeface="+mn-lt"/>
                        <a:ea typeface="+mn-ea"/>
                        <a:cs typeface="+mn-cs"/>
                      </a:endParaRPr>
                    </a:p>
                  </a:txBody>
                  <a:tcPr/>
                </a:tc>
              </a:tr>
              <a:tr h="305753">
                <a:tc>
                  <a:txBody>
                    <a:bodyPr/>
                    <a:lstStyle/>
                    <a:p>
                      <a:pPr algn="ctr"/>
                      <a:r>
                        <a:rPr lang="en-US" sz="1200" b="1" dirty="0" smtClean="0">
                          <a:solidFill>
                            <a:srgbClr val="4F80BD"/>
                          </a:solidFill>
                        </a:rPr>
                        <a:t>1</a:t>
                      </a:r>
                      <a:endParaRPr lang="en-US" sz="1200" b="1" dirty="0">
                        <a:solidFill>
                          <a:srgbClr val="4F80BD"/>
                        </a:solidFill>
                      </a:endParaRPr>
                    </a:p>
                  </a:txBody>
                  <a:tcPr anchor="ctr"/>
                </a:tc>
                <a:tc>
                  <a:txBody>
                    <a:bodyPr/>
                    <a:lstStyle/>
                    <a:p>
                      <a:r>
                        <a:rPr lang="en-US" sz="1200" dirty="0" smtClean="0"/>
                        <a:t>United Kingdom</a:t>
                      </a:r>
                      <a:endParaRPr lang="en-US" sz="1200" dirty="0"/>
                    </a:p>
                  </a:txBody>
                  <a:tcPr anchor="ctr"/>
                </a:tc>
                <a:tc>
                  <a:txBody>
                    <a:bodyPr/>
                    <a:lstStyle/>
                    <a:p>
                      <a:pPr algn="r"/>
                      <a:r>
                        <a:rPr lang="en-US" sz="1200" dirty="0" smtClean="0"/>
                        <a:t>$568,948</a:t>
                      </a:r>
                      <a:endParaRPr lang="en-US" sz="1200" dirty="0"/>
                    </a:p>
                  </a:txBody>
                  <a:tcPr anchor="ctr"/>
                </a:tc>
                <a:tc>
                  <a:txBody>
                    <a:bodyPr/>
                    <a:lstStyle/>
                    <a:p>
                      <a:pPr algn="r"/>
                      <a:r>
                        <a:rPr lang="en-US" sz="1200" dirty="0" smtClean="0"/>
                        <a:t>18.2%</a:t>
                      </a:r>
                      <a:endParaRPr lang="en-US" sz="1200" dirty="0"/>
                    </a:p>
                  </a:txBody>
                  <a:tcPr anchor="ctr"/>
                </a:tc>
              </a:tr>
              <a:tr h="305753">
                <a:tc>
                  <a:txBody>
                    <a:bodyPr/>
                    <a:lstStyle/>
                    <a:p>
                      <a:pPr algn="ctr"/>
                      <a:r>
                        <a:rPr lang="en-US" sz="1200" b="1" dirty="0" smtClean="0">
                          <a:solidFill>
                            <a:srgbClr val="4F80BD"/>
                          </a:solidFill>
                        </a:rPr>
                        <a:t>2</a:t>
                      </a:r>
                      <a:endParaRPr lang="en-US" sz="1200" b="1" dirty="0">
                        <a:solidFill>
                          <a:srgbClr val="4F80BD"/>
                        </a:solidFill>
                      </a:endParaRPr>
                    </a:p>
                  </a:txBody>
                  <a:tcPr anchor="ctr"/>
                </a:tc>
                <a:tc>
                  <a:txBody>
                    <a:bodyPr/>
                    <a:lstStyle/>
                    <a:p>
                      <a:r>
                        <a:rPr lang="en-US" sz="1200" dirty="0" smtClean="0"/>
                        <a:t>Japan</a:t>
                      </a:r>
                      <a:endParaRPr lang="en-US" sz="1200" dirty="0"/>
                    </a:p>
                  </a:txBody>
                  <a:tcPr anchor="ctr"/>
                </a:tc>
                <a:tc>
                  <a:txBody>
                    <a:bodyPr/>
                    <a:lstStyle/>
                    <a:p>
                      <a:pPr algn="r"/>
                      <a:r>
                        <a:rPr lang="en-US" sz="1200" dirty="0" smtClean="0"/>
                        <a:t>$414,007</a:t>
                      </a:r>
                      <a:endParaRPr lang="en-US" sz="1200" dirty="0"/>
                    </a:p>
                  </a:txBody>
                  <a:tcPr anchor="ctr"/>
                </a:tc>
                <a:tc>
                  <a:txBody>
                    <a:bodyPr/>
                    <a:lstStyle/>
                    <a:p>
                      <a:pPr algn="r"/>
                      <a:r>
                        <a:rPr lang="en-US" sz="1200" dirty="0" smtClean="0"/>
                        <a:t>13.2%</a:t>
                      </a:r>
                      <a:endParaRPr lang="en-US" sz="1200" dirty="0"/>
                    </a:p>
                  </a:txBody>
                  <a:tcPr anchor="ctr"/>
                </a:tc>
              </a:tr>
              <a:tr h="305753">
                <a:tc>
                  <a:txBody>
                    <a:bodyPr/>
                    <a:lstStyle/>
                    <a:p>
                      <a:pPr algn="ctr"/>
                      <a:r>
                        <a:rPr lang="en-US" sz="1200" b="1" dirty="0" smtClean="0">
                          <a:solidFill>
                            <a:srgbClr val="4F80BD"/>
                          </a:solidFill>
                        </a:rPr>
                        <a:t>3</a:t>
                      </a:r>
                      <a:endParaRPr lang="en-US" sz="1200" b="1" dirty="0">
                        <a:solidFill>
                          <a:srgbClr val="4F80BD"/>
                        </a:solidFill>
                      </a:endParaRPr>
                    </a:p>
                  </a:txBody>
                  <a:tcPr anchor="ctr"/>
                </a:tc>
                <a:tc>
                  <a:txBody>
                    <a:bodyPr/>
                    <a:lstStyle/>
                    <a:p>
                      <a:r>
                        <a:rPr lang="en-US" sz="1200" dirty="0" smtClean="0"/>
                        <a:t>Canada</a:t>
                      </a:r>
                      <a:endParaRPr lang="en-US" sz="1200" dirty="0"/>
                    </a:p>
                  </a:txBody>
                  <a:tcPr anchor="ctr"/>
                </a:tc>
                <a:tc>
                  <a:txBody>
                    <a:bodyPr/>
                    <a:lstStyle/>
                    <a:p>
                      <a:pPr algn="r"/>
                      <a:r>
                        <a:rPr lang="en-US" sz="1200" dirty="0" smtClean="0"/>
                        <a:t>$391,948</a:t>
                      </a:r>
                      <a:endParaRPr lang="en-US" sz="1200" dirty="0"/>
                    </a:p>
                  </a:txBody>
                  <a:tcPr anchor="ctr"/>
                </a:tc>
                <a:tc>
                  <a:txBody>
                    <a:bodyPr/>
                    <a:lstStyle/>
                    <a:p>
                      <a:pPr algn="r"/>
                      <a:r>
                        <a:rPr lang="en-US" sz="1200" dirty="0" smtClean="0"/>
                        <a:t>10.9%</a:t>
                      </a:r>
                      <a:endParaRPr lang="en-US" sz="1200" dirty="0"/>
                    </a:p>
                  </a:txBody>
                  <a:tcPr anchor="ctr"/>
                </a:tc>
              </a:tr>
              <a:tr h="305753">
                <a:tc>
                  <a:txBody>
                    <a:bodyPr/>
                    <a:lstStyle/>
                    <a:p>
                      <a:pPr algn="ctr"/>
                      <a:r>
                        <a:rPr lang="en-US" sz="1200" b="1" dirty="0" smtClean="0">
                          <a:solidFill>
                            <a:srgbClr val="4F80BD"/>
                          </a:solidFill>
                        </a:rPr>
                        <a:t>4</a:t>
                      </a:r>
                      <a:endParaRPr lang="en-US" sz="1200" b="1" dirty="0">
                        <a:solidFill>
                          <a:srgbClr val="4F80BD"/>
                        </a:solidFill>
                      </a:endParaRPr>
                    </a:p>
                  </a:txBody>
                  <a:tcPr anchor="ctr"/>
                </a:tc>
                <a:tc>
                  <a:txBody>
                    <a:bodyPr/>
                    <a:lstStyle/>
                    <a:p>
                      <a:r>
                        <a:rPr lang="en-US" sz="1200" dirty="0" smtClean="0"/>
                        <a:t>Germany</a:t>
                      </a:r>
                      <a:endParaRPr lang="en-US" sz="1200" dirty="0"/>
                    </a:p>
                  </a:txBody>
                  <a:tcPr anchor="ctr"/>
                </a:tc>
                <a:tc>
                  <a:txBody>
                    <a:bodyPr/>
                    <a:lstStyle/>
                    <a:p>
                      <a:pPr algn="r"/>
                      <a:r>
                        <a:rPr lang="en-US" sz="1200" dirty="0" smtClean="0"/>
                        <a:t>$318,988</a:t>
                      </a:r>
                      <a:endParaRPr lang="en-US" sz="1200" dirty="0"/>
                    </a:p>
                  </a:txBody>
                  <a:tcPr anchor="ctr"/>
                </a:tc>
                <a:tc>
                  <a:txBody>
                    <a:bodyPr/>
                    <a:lstStyle/>
                    <a:p>
                      <a:pPr algn="r"/>
                      <a:r>
                        <a:rPr lang="en-US" sz="1200" dirty="0" smtClean="0"/>
                        <a:t>10.2%</a:t>
                      </a:r>
                      <a:endParaRPr lang="en-US" sz="1200" dirty="0"/>
                    </a:p>
                  </a:txBody>
                  <a:tcPr anchor="ctr"/>
                </a:tc>
              </a:tr>
              <a:tr h="305753">
                <a:tc>
                  <a:txBody>
                    <a:bodyPr/>
                    <a:lstStyle/>
                    <a:p>
                      <a:pPr algn="ctr"/>
                      <a:r>
                        <a:rPr lang="en-US" sz="1200" b="1" dirty="0" smtClean="0">
                          <a:solidFill>
                            <a:srgbClr val="4F80BD"/>
                          </a:solidFill>
                        </a:rPr>
                        <a:t>5</a:t>
                      </a:r>
                      <a:endParaRPr lang="en-US" sz="1200" b="1" dirty="0">
                        <a:solidFill>
                          <a:srgbClr val="4F80BD"/>
                        </a:solidFill>
                      </a:endParaRPr>
                    </a:p>
                  </a:txBody>
                  <a:tcPr anchor="ctr"/>
                </a:tc>
                <a:tc>
                  <a:txBody>
                    <a:bodyPr/>
                    <a:lstStyle/>
                    <a:p>
                      <a:r>
                        <a:rPr lang="en-US" sz="1200" dirty="0" smtClean="0"/>
                        <a:t>France</a:t>
                      </a:r>
                      <a:endParaRPr lang="en-US" sz="1200" dirty="0"/>
                    </a:p>
                  </a:txBody>
                  <a:tcPr anchor="ctr"/>
                </a:tc>
                <a:tc>
                  <a:txBody>
                    <a:bodyPr/>
                    <a:lstStyle/>
                    <a:p>
                      <a:pPr algn="r"/>
                      <a:r>
                        <a:rPr lang="en-US" sz="1200" dirty="0" smtClean="0"/>
                        <a:t>$251,375</a:t>
                      </a:r>
                      <a:endParaRPr lang="en-US" sz="1200" dirty="0"/>
                    </a:p>
                  </a:txBody>
                  <a:tcPr anchor="ctr"/>
                </a:tc>
                <a:tc>
                  <a:txBody>
                    <a:bodyPr/>
                    <a:lstStyle/>
                    <a:p>
                      <a:pPr algn="r"/>
                      <a:r>
                        <a:rPr lang="en-US" sz="1200" dirty="0" smtClean="0"/>
                        <a:t>8.0%</a:t>
                      </a:r>
                      <a:endParaRPr lang="en-US" sz="1200" dirty="0"/>
                    </a:p>
                  </a:txBody>
                  <a:tcPr anchor="ctr"/>
                </a:tc>
              </a:tr>
              <a:tr h="305753">
                <a:tc>
                  <a:txBody>
                    <a:bodyPr/>
                    <a:lstStyle/>
                    <a:p>
                      <a:pPr algn="ctr"/>
                      <a:r>
                        <a:rPr lang="en-US" sz="1200" b="1" dirty="0" smtClean="0">
                          <a:solidFill>
                            <a:srgbClr val="4F80BD"/>
                          </a:solidFill>
                        </a:rPr>
                        <a:t>6</a:t>
                      </a:r>
                      <a:endParaRPr lang="en-US" sz="1200" b="1" dirty="0">
                        <a:solidFill>
                          <a:srgbClr val="4F80BD"/>
                        </a:solidFill>
                      </a:endParaRPr>
                    </a:p>
                  </a:txBody>
                  <a:tcPr anchor="ctr"/>
                </a:tc>
                <a:tc>
                  <a:txBody>
                    <a:bodyPr/>
                    <a:lstStyle/>
                    <a:p>
                      <a:r>
                        <a:rPr lang="en-US" sz="1200" dirty="0" smtClean="0"/>
                        <a:t>Ireland</a:t>
                      </a:r>
                      <a:endParaRPr lang="en-US" sz="1200" dirty="0"/>
                    </a:p>
                  </a:txBody>
                  <a:tcPr anchor="ctr"/>
                </a:tc>
                <a:tc>
                  <a:txBody>
                    <a:bodyPr/>
                    <a:lstStyle/>
                    <a:p>
                      <a:pPr algn="r"/>
                      <a:r>
                        <a:rPr lang="en-US" sz="1200" dirty="0" smtClean="0"/>
                        <a:t>$200,502</a:t>
                      </a:r>
                      <a:endParaRPr lang="en-US" sz="1200" dirty="0"/>
                    </a:p>
                  </a:txBody>
                  <a:tcPr anchor="ctr"/>
                </a:tc>
                <a:tc>
                  <a:txBody>
                    <a:bodyPr/>
                    <a:lstStyle/>
                    <a:p>
                      <a:pPr algn="r"/>
                      <a:r>
                        <a:rPr lang="en-US" sz="1200" dirty="0" smtClean="0"/>
                        <a:t>6.4%</a:t>
                      </a:r>
                      <a:endParaRPr lang="en-US" sz="1200" dirty="0"/>
                    </a:p>
                  </a:txBody>
                  <a:tcPr anchor="ctr"/>
                </a:tc>
              </a:tr>
              <a:tr h="305753">
                <a:tc>
                  <a:txBody>
                    <a:bodyPr/>
                    <a:lstStyle/>
                    <a:p>
                      <a:pPr algn="ctr"/>
                      <a:r>
                        <a:rPr lang="en-US" sz="1200" b="1" dirty="0" smtClean="0">
                          <a:solidFill>
                            <a:srgbClr val="4F80BD"/>
                          </a:solidFill>
                        </a:rPr>
                        <a:t>7</a:t>
                      </a:r>
                      <a:endParaRPr lang="en-US" sz="1200" b="1" dirty="0">
                        <a:solidFill>
                          <a:srgbClr val="4F80BD"/>
                        </a:solidFill>
                      </a:endParaRPr>
                    </a:p>
                  </a:txBody>
                  <a:tcPr anchor="ctr"/>
                </a:tc>
                <a:tc>
                  <a:txBody>
                    <a:bodyPr/>
                    <a:lstStyle/>
                    <a:p>
                      <a:r>
                        <a:rPr lang="en-US" sz="1200" dirty="0" smtClean="0"/>
                        <a:t>Switzerland</a:t>
                      </a:r>
                      <a:endParaRPr lang="en-US" sz="1200" dirty="0"/>
                    </a:p>
                  </a:txBody>
                  <a:tcPr anchor="ctr"/>
                </a:tc>
                <a:tc>
                  <a:txBody>
                    <a:bodyPr/>
                    <a:lstStyle/>
                    <a:p>
                      <a:pPr algn="r"/>
                      <a:r>
                        <a:rPr lang="en-US" sz="1200" dirty="0" smtClean="0"/>
                        <a:t>$143,534</a:t>
                      </a:r>
                      <a:endParaRPr lang="en-US" sz="1200" dirty="0"/>
                    </a:p>
                  </a:txBody>
                  <a:tcPr anchor="ctr"/>
                </a:tc>
                <a:tc>
                  <a:txBody>
                    <a:bodyPr/>
                    <a:lstStyle/>
                    <a:p>
                      <a:pPr algn="r"/>
                      <a:r>
                        <a:rPr lang="en-US" sz="1200" dirty="0" smtClean="0"/>
                        <a:t>4.6%</a:t>
                      </a:r>
                      <a:endParaRPr lang="en-US" sz="1200" dirty="0"/>
                    </a:p>
                  </a:txBody>
                  <a:tcPr anchor="ctr"/>
                </a:tc>
              </a:tr>
              <a:tr h="305753">
                <a:tc>
                  <a:txBody>
                    <a:bodyPr/>
                    <a:lstStyle/>
                    <a:p>
                      <a:pPr algn="ctr"/>
                      <a:r>
                        <a:rPr lang="en-US" sz="1200" b="1" dirty="0" smtClean="0">
                          <a:solidFill>
                            <a:srgbClr val="4F80BD"/>
                          </a:solidFill>
                        </a:rPr>
                        <a:t>8</a:t>
                      </a:r>
                      <a:endParaRPr lang="en-US" sz="1200" b="1" dirty="0">
                        <a:solidFill>
                          <a:srgbClr val="4F80BD"/>
                        </a:solidFill>
                      </a:endParaRPr>
                    </a:p>
                  </a:txBody>
                  <a:tcPr anchor="ctr"/>
                </a:tc>
                <a:tc>
                  <a:txBody>
                    <a:bodyPr/>
                    <a:lstStyle/>
                    <a:p>
                      <a:r>
                        <a:rPr lang="en-US" sz="1200" dirty="0" smtClean="0"/>
                        <a:t>The Netherlands</a:t>
                      </a:r>
                      <a:endParaRPr lang="en-US" sz="1200" dirty="0"/>
                    </a:p>
                  </a:txBody>
                  <a:tcPr anchor="ctr"/>
                </a:tc>
                <a:tc>
                  <a:txBody>
                    <a:bodyPr/>
                    <a:lstStyle/>
                    <a:p>
                      <a:pPr algn="r"/>
                      <a:r>
                        <a:rPr lang="en-US" sz="1200" dirty="0" smtClean="0"/>
                        <a:t>$137,406</a:t>
                      </a:r>
                      <a:endParaRPr lang="en-US" sz="1200" dirty="0"/>
                    </a:p>
                  </a:txBody>
                  <a:tcPr anchor="ctr"/>
                </a:tc>
                <a:tc>
                  <a:txBody>
                    <a:bodyPr/>
                    <a:lstStyle/>
                    <a:p>
                      <a:pPr algn="r"/>
                      <a:r>
                        <a:rPr lang="en-US" sz="1200" dirty="0" smtClean="0"/>
                        <a:t>4.4%</a:t>
                      </a:r>
                      <a:endParaRPr lang="en-US" sz="1200" dirty="0"/>
                    </a:p>
                  </a:txBody>
                  <a:tcPr anchor="ctr"/>
                </a:tc>
              </a:tr>
              <a:tr h="305753">
                <a:tc>
                  <a:txBody>
                    <a:bodyPr/>
                    <a:lstStyle/>
                    <a:p>
                      <a:pPr algn="ctr"/>
                      <a:r>
                        <a:rPr lang="en-US" sz="1200" b="1" dirty="0" smtClean="0">
                          <a:solidFill>
                            <a:srgbClr val="4F80BD"/>
                          </a:solidFill>
                        </a:rPr>
                        <a:t>9</a:t>
                      </a:r>
                      <a:endParaRPr lang="en-US" sz="1200" b="1" dirty="0">
                        <a:solidFill>
                          <a:srgbClr val="4F80BD"/>
                        </a:solidFill>
                      </a:endParaRPr>
                    </a:p>
                  </a:txBody>
                  <a:tcPr anchor="ctr"/>
                </a:tc>
                <a:tc>
                  <a:txBody>
                    <a:bodyPr/>
                    <a:lstStyle/>
                    <a:p>
                      <a:r>
                        <a:rPr lang="en-US" sz="1200" dirty="0" smtClean="0"/>
                        <a:t>Spain</a:t>
                      </a:r>
                      <a:endParaRPr lang="en-US" sz="1200" dirty="0"/>
                    </a:p>
                  </a:txBody>
                  <a:tcPr anchor="ctr"/>
                </a:tc>
                <a:tc>
                  <a:txBody>
                    <a:bodyPr/>
                    <a:lstStyle/>
                    <a:p>
                      <a:pPr algn="r"/>
                      <a:r>
                        <a:rPr lang="en-US" sz="1200" dirty="0" smtClean="0"/>
                        <a:t>$61,378</a:t>
                      </a:r>
                      <a:endParaRPr lang="en-US" sz="1200" dirty="0"/>
                    </a:p>
                  </a:txBody>
                  <a:tcPr anchor="ctr"/>
                </a:tc>
                <a:tc>
                  <a:txBody>
                    <a:bodyPr/>
                    <a:lstStyle/>
                    <a:p>
                      <a:pPr algn="r"/>
                      <a:r>
                        <a:rPr lang="en-US" sz="1200" dirty="0" smtClean="0"/>
                        <a:t>2.0%</a:t>
                      </a:r>
                      <a:endParaRPr lang="en-US" sz="1200" dirty="0"/>
                    </a:p>
                  </a:txBody>
                  <a:tcPr anchor="ctr"/>
                </a:tc>
              </a:tr>
              <a:tr h="305753">
                <a:tc>
                  <a:txBody>
                    <a:bodyPr/>
                    <a:lstStyle/>
                    <a:p>
                      <a:pPr algn="ctr"/>
                      <a:r>
                        <a:rPr lang="en-US" sz="1200" b="1" dirty="0" smtClean="0">
                          <a:solidFill>
                            <a:srgbClr val="4F80BD"/>
                          </a:solidFill>
                        </a:rPr>
                        <a:t>10</a:t>
                      </a:r>
                      <a:endParaRPr lang="en-US" sz="1200" b="1" dirty="0">
                        <a:solidFill>
                          <a:srgbClr val="4F80BD"/>
                        </a:solidFill>
                      </a:endParaRPr>
                    </a:p>
                  </a:txBody>
                  <a:tcPr anchor="ctr"/>
                </a:tc>
                <a:tc>
                  <a:txBody>
                    <a:bodyPr/>
                    <a:lstStyle/>
                    <a:p>
                      <a:r>
                        <a:rPr lang="en-US" sz="1200" dirty="0" smtClean="0"/>
                        <a:t>Sweden</a:t>
                      </a:r>
                      <a:endParaRPr lang="en-US" sz="1200" dirty="0"/>
                    </a:p>
                  </a:txBody>
                  <a:tcPr anchor="ctr"/>
                </a:tc>
                <a:tc>
                  <a:txBody>
                    <a:bodyPr/>
                    <a:lstStyle/>
                    <a:p>
                      <a:pPr algn="r"/>
                      <a:r>
                        <a:rPr lang="en-US" sz="1200" dirty="0" smtClean="0"/>
                        <a:t>$50,875</a:t>
                      </a:r>
                      <a:endParaRPr lang="en-US" sz="1200" dirty="0"/>
                    </a:p>
                  </a:txBody>
                  <a:tcPr anchor="ctr"/>
                </a:tc>
                <a:tc>
                  <a:txBody>
                    <a:bodyPr/>
                    <a:lstStyle/>
                    <a:p>
                      <a:pPr algn="r"/>
                      <a:r>
                        <a:rPr lang="en-US" sz="1200" dirty="0" smtClean="0"/>
                        <a:t>1.6%</a:t>
                      </a:r>
                      <a:endParaRPr lang="en-US" sz="1200" dirty="0"/>
                    </a:p>
                  </a:txBody>
                  <a:tcPr anchor="ctr"/>
                </a:tc>
              </a:tr>
              <a:tr h="305753">
                <a:tc>
                  <a:txBody>
                    <a:bodyPr/>
                    <a:lstStyle/>
                    <a:p>
                      <a:pPr algn="ctr"/>
                      <a:r>
                        <a:rPr lang="en-US" sz="1200" b="1" dirty="0" smtClean="0">
                          <a:solidFill>
                            <a:srgbClr val="4F80BD"/>
                          </a:solidFill>
                        </a:rPr>
                        <a:t>11</a:t>
                      </a:r>
                      <a:endParaRPr lang="en-US" sz="1200" b="1" dirty="0">
                        <a:solidFill>
                          <a:srgbClr val="4F80BD"/>
                        </a:solidFill>
                      </a:endParaRPr>
                    </a:p>
                  </a:txBody>
                  <a:tcPr anchor="ctr"/>
                </a:tc>
                <a:tc>
                  <a:txBody>
                    <a:bodyPr/>
                    <a:lstStyle/>
                    <a:p>
                      <a:r>
                        <a:rPr lang="en-US" sz="1200" dirty="0" smtClean="0"/>
                        <a:t>Italy</a:t>
                      </a:r>
                      <a:endParaRPr lang="en-US" sz="1200" dirty="0"/>
                    </a:p>
                  </a:txBody>
                  <a:tcPr anchor="ctr"/>
                </a:tc>
                <a:tc>
                  <a:txBody>
                    <a:bodyPr/>
                    <a:lstStyle/>
                    <a:p>
                      <a:pPr algn="r"/>
                      <a:r>
                        <a:rPr lang="en-US" sz="1200" dirty="0" smtClean="0"/>
                        <a:t>$47,049</a:t>
                      </a:r>
                      <a:endParaRPr lang="en-US" sz="1200" dirty="0"/>
                    </a:p>
                  </a:txBody>
                  <a:tcPr anchor="ctr"/>
                </a:tc>
                <a:tc>
                  <a:txBody>
                    <a:bodyPr/>
                    <a:lstStyle/>
                    <a:p>
                      <a:pPr algn="r"/>
                      <a:r>
                        <a:rPr lang="en-US" sz="1200" dirty="0" smtClean="0"/>
                        <a:t>1.5%</a:t>
                      </a:r>
                      <a:endParaRPr lang="en-US" sz="1200" dirty="0"/>
                    </a:p>
                  </a:txBody>
                  <a:tcPr anchor="ctr"/>
                </a:tc>
              </a:tr>
              <a:tr h="305753">
                <a:tc>
                  <a:txBody>
                    <a:bodyPr/>
                    <a:lstStyle/>
                    <a:p>
                      <a:pPr algn="ctr"/>
                      <a:r>
                        <a:rPr lang="en-US" sz="1200" b="1" dirty="0" smtClean="0">
                          <a:solidFill>
                            <a:srgbClr val="4F80BD"/>
                          </a:solidFill>
                        </a:rPr>
                        <a:t>12</a:t>
                      </a:r>
                      <a:endParaRPr lang="en-US" sz="1200" b="1" dirty="0">
                        <a:solidFill>
                          <a:srgbClr val="4F80BD"/>
                        </a:solidFill>
                      </a:endParaRPr>
                    </a:p>
                  </a:txBody>
                  <a:tcPr anchor="ctr"/>
                </a:tc>
                <a:tc>
                  <a:txBody>
                    <a:bodyPr/>
                    <a:lstStyle/>
                    <a:p>
                      <a:r>
                        <a:rPr lang="en-US" sz="1200" dirty="0" smtClean="0"/>
                        <a:t>Australia</a:t>
                      </a:r>
                      <a:endParaRPr lang="en-US" sz="1200" dirty="0"/>
                    </a:p>
                  </a:txBody>
                  <a:tcPr anchor="ctr"/>
                </a:tc>
                <a:tc>
                  <a:txBody>
                    <a:bodyPr/>
                    <a:lstStyle/>
                    <a:p>
                      <a:pPr algn="r"/>
                      <a:r>
                        <a:rPr lang="en-US" sz="1200" dirty="0" smtClean="0"/>
                        <a:t>$44,925</a:t>
                      </a:r>
                      <a:endParaRPr lang="en-US" sz="1200" dirty="0"/>
                    </a:p>
                  </a:txBody>
                  <a:tcPr anchor="ctr"/>
                </a:tc>
                <a:tc>
                  <a:txBody>
                    <a:bodyPr/>
                    <a:lstStyle/>
                    <a:p>
                      <a:pPr algn="r"/>
                      <a:r>
                        <a:rPr lang="en-US" sz="1200" dirty="0" smtClean="0"/>
                        <a:t>1.4%</a:t>
                      </a:r>
                      <a:endParaRPr lang="en-US" sz="1200" dirty="0"/>
                    </a:p>
                  </a:txBody>
                  <a:tcPr anchor="ctr"/>
                </a:tc>
              </a:tr>
              <a:tr h="305753">
                <a:tc>
                  <a:txBody>
                    <a:bodyPr/>
                    <a:lstStyle/>
                    <a:p>
                      <a:pPr algn="ctr"/>
                      <a:r>
                        <a:rPr lang="en-US" sz="1200" b="1" dirty="0" smtClean="0">
                          <a:solidFill>
                            <a:srgbClr val="4F80BD"/>
                          </a:solidFill>
                        </a:rPr>
                        <a:t>13</a:t>
                      </a:r>
                      <a:endParaRPr lang="en-US" sz="1200" b="1" dirty="0">
                        <a:solidFill>
                          <a:srgbClr val="4F80BD"/>
                        </a:solidFill>
                      </a:endParaRPr>
                    </a:p>
                  </a:txBody>
                  <a:tcPr anchor="ctr"/>
                </a:tc>
                <a:tc>
                  <a:txBody>
                    <a:bodyPr/>
                    <a:lstStyle/>
                    <a:p>
                      <a:r>
                        <a:rPr lang="en-US" sz="1200" dirty="0" smtClean="0"/>
                        <a:t>Belgium</a:t>
                      </a:r>
                      <a:endParaRPr lang="en-US" sz="1200" dirty="0"/>
                    </a:p>
                  </a:txBody>
                  <a:tcPr anchor="ctr"/>
                </a:tc>
                <a:tc>
                  <a:txBody>
                    <a:bodyPr/>
                    <a:lstStyle/>
                    <a:p>
                      <a:pPr algn="r"/>
                      <a:r>
                        <a:rPr lang="en-US" sz="1200" dirty="0" smtClean="0"/>
                        <a:t>$43,335</a:t>
                      </a:r>
                      <a:endParaRPr lang="en-US" sz="1200" dirty="0"/>
                    </a:p>
                  </a:txBody>
                  <a:tcPr anchor="ctr"/>
                </a:tc>
                <a:tc>
                  <a:txBody>
                    <a:bodyPr/>
                    <a:lstStyle/>
                    <a:p>
                      <a:pPr algn="r"/>
                      <a:r>
                        <a:rPr lang="en-US" sz="1200" dirty="0" smtClean="0"/>
                        <a:t>1.4%</a:t>
                      </a:r>
                      <a:endParaRPr lang="en-US" sz="1200" dirty="0"/>
                    </a:p>
                  </a:txBody>
                  <a:tcPr anchor="ctr"/>
                </a:tc>
              </a:tr>
              <a:tr h="305753">
                <a:tc>
                  <a:txBody>
                    <a:bodyPr/>
                    <a:lstStyle/>
                    <a:p>
                      <a:pPr algn="ctr"/>
                      <a:r>
                        <a:rPr lang="en-US" sz="1200" b="1" dirty="0" smtClean="0">
                          <a:solidFill>
                            <a:srgbClr val="4F80BD"/>
                          </a:solidFill>
                        </a:rPr>
                        <a:t>14</a:t>
                      </a:r>
                      <a:endParaRPr lang="en-US" sz="1200" b="1" dirty="0">
                        <a:solidFill>
                          <a:srgbClr val="4F80BD"/>
                        </a:solidFill>
                      </a:endParaRPr>
                    </a:p>
                  </a:txBody>
                  <a:tcPr anchor="ctr"/>
                </a:tc>
                <a:tc>
                  <a:txBody>
                    <a:bodyPr/>
                    <a:lstStyle/>
                    <a:p>
                      <a:r>
                        <a:rPr lang="en-US" sz="1200" dirty="0" smtClean="0"/>
                        <a:t>South Korea</a:t>
                      </a:r>
                      <a:endParaRPr lang="en-US" sz="1200" dirty="0"/>
                    </a:p>
                  </a:txBody>
                  <a:tcPr anchor="ctr"/>
                </a:tc>
                <a:tc>
                  <a:txBody>
                    <a:bodyPr/>
                    <a:lstStyle/>
                    <a:p>
                      <a:pPr algn="r"/>
                      <a:r>
                        <a:rPr lang="en-US" sz="1200" dirty="0" smtClean="0"/>
                        <a:t>$38,174</a:t>
                      </a:r>
                      <a:endParaRPr lang="en-US" sz="1200" dirty="0"/>
                    </a:p>
                  </a:txBody>
                  <a:tcPr anchor="ctr"/>
                </a:tc>
                <a:tc>
                  <a:txBody>
                    <a:bodyPr/>
                    <a:lstStyle/>
                    <a:p>
                      <a:pPr algn="r"/>
                      <a:r>
                        <a:rPr lang="en-US" sz="1200" dirty="0" smtClean="0"/>
                        <a:t>1.2%</a:t>
                      </a:r>
                      <a:endParaRPr lang="en-US" sz="1200" dirty="0"/>
                    </a:p>
                  </a:txBody>
                  <a:tcPr anchor="ctr"/>
                </a:tc>
              </a:tr>
              <a:tr h="305753">
                <a:tc>
                  <a:txBody>
                    <a:bodyPr/>
                    <a:lstStyle/>
                    <a:p>
                      <a:pPr algn="ctr"/>
                      <a:r>
                        <a:rPr lang="en-US" sz="1200" b="1" dirty="0" smtClean="0">
                          <a:solidFill>
                            <a:srgbClr val="4F80BD"/>
                          </a:solidFill>
                        </a:rPr>
                        <a:t>15</a:t>
                      </a:r>
                      <a:endParaRPr lang="en-US" sz="1200" b="1" dirty="0">
                        <a:solidFill>
                          <a:srgbClr val="4F80BD"/>
                        </a:solidFill>
                      </a:endParaRPr>
                    </a:p>
                  </a:txBody>
                  <a:tcPr anchor="ctr"/>
                </a:tc>
                <a:tc>
                  <a:txBody>
                    <a:bodyPr/>
                    <a:lstStyle/>
                    <a:p>
                      <a:r>
                        <a:rPr lang="en-US" sz="1200" dirty="0" smtClean="0"/>
                        <a:t>Mexico</a:t>
                      </a:r>
                      <a:endParaRPr lang="en-US" sz="1200" dirty="0"/>
                    </a:p>
                  </a:txBody>
                  <a:tcPr anchor="ctr"/>
                </a:tc>
                <a:tc>
                  <a:txBody>
                    <a:bodyPr/>
                    <a:lstStyle/>
                    <a:p>
                      <a:pPr algn="r"/>
                      <a:r>
                        <a:rPr lang="en-US" sz="1200" dirty="0" smtClean="0"/>
                        <a:t>$35,516</a:t>
                      </a:r>
                      <a:endParaRPr lang="en-US" sz="1200" dirty="0"/>
                    </a:p>
                  </a:txBody>
                  <a:tcPr anchor="ctr"/>
                </a:tc>
                <a:tc>
                  <a:txBody>
                    <a:bodyPr/>
                    <a:lstStyle/>
                    <a:p>
                      <a:pPr algn="r"/>
                      <a:r>
                        <a:rPr lang="en-US" sz="1200" dirty="0" smtClean="0"/>
                        <a:t>1.1%</a:t>
                      </a:r>
                      <a:endParaRPr lang="en-US" sz="1200" dirty="0"/>
                    </a:p>
                  </a:txBody>
                  <a:tcPr anchor="ctr"/>
                </a:tc>
              </a:tr>
            </a:tbl>
          </a:graphicData>
        </a:graphic>
      </p:graphicFrame>
      <p:sp>
        <p:nvSpPr>
          <p:cNvPr id="9" name="TextBox 8"/>
          <p:cNvSpPr txBox="1"/>
          <p:nvPr/>
        </p:nvSpPr>
        <p:spPr>
          <a:xfrm>
            <a:off x="914400" y="858576"/>
            <a:ext cx="3810000" cy="492443"/>
          </a:xfrm>
          <a:prstGeom prst="rect">
            <a:avLst/>
          </a:prstGeom>
          <a:noFill/>
        </p:spPr>
        <p:txBody>
          <a:bodyPr wrap="square" rtlCol="0">
            <a:spAutoFit/>
          </a:bodyPr>
          <a:lstStyle/>
          <a:p>
            <a:pPr algn="ctr"/>
            <a:r>
              <a:rPr lang="en-US" sz="1400" b="1" dirty="0">
                <a:solidFill>
                  <a:srgbClr val="4F80BD"/>
                </a:solidFill>
              </a:rPr>
              <a:t>Largest </a:t>
            </a:r>
            <a:r>
              <a:rPr lang="en-US" sz="1400" b="1" dirty="0" smtClean="0">
                <a:solidFill>
                  <a:srgbClr val="4F80BD"/>
                </a:solidFill>
              </a:rPr>
              <a:t>Sources </a:t>
            </a:r>
            <a:r>
              <a:rPr lang="en-US" sz="1400" b="1" dirty="0">
                <a:solidFill>
                  <a:srgbClr val="4F80BD"/>
                </a:solidFill>
              </a:rPr>
              <a:t>of FDI in the United </a:t>
            </a:r>
            <a:r>
              <a:rPr lang="en-US" sz="1400" b="1" i="1" dirty="0">
                <a:solidFill>
                  <a:srgbClr val="4F80BD"/>
                </a:solidFill>
              </a:rPr>
              <a:t>States </a:t>
            </a:r>
            <a:endParaRPr lang="en-US" sz="1400" b="1" i="1" dirty="0" smtClean="0">
              <a:solidFill>
                <a:srgbClr val="4F80BD"/>
              </a:solidFill>
            </a:endParaRPr>
          </a:p>
          <a:p>
            <a:pPr algn="ctr"/>
            <a:r>
              <a:rPr lang="en-US" sz="1200" b="1" i="1" dirty="0" smtClean="0">
                <a:solidFill>
                  <a:srgbClr val="4F80BD"/>
                </a:solidFill>
              </a:rPr>
              <a:t>(</a:t>
            </a:r>
            <a:r>
              <a:rPr lang="en-US" sz="1200" b="1" i="1" dirty="0">
                <a:solidFill>
                  <a:srgbClr val="4F80BD"/>
                </a:solidFill>
              </a:rPr>
              <a:t>by UBO)</a:t>
            </a:r>
          </a:p>
        </p:txBody>
      </p:sp>
      <p:graphicFrame>
        <p:nvGraphicFramePr>
          <p:cNvPr id="11" name="Table 10"/>
          <p:cNvGraphicFramePr>
            <a:graphicFrameLocks noGrp="1"/>
          </p:cNvGraphicFramePr>
          <p:nvPr>
            <p:extLst>
              <p:ext uri="{D42A27DB-BD31-4B8C-83A1-F6EECF244321}">
                <p14:modId xmlns:p14="http://schemas.microsoft.com/office/powerpoint/2010/main" val="2792290253"/>
              </p:ext>
            </p:extLst>
          </p:nvPr>
        </p:nvGraphicFramePr>
        <p:xfrm>
          <a:off x="4953000" y="1342065"/>
          <a:ext cx="3810001" cy="4982535"/>
        </p:xfrm>
        <a:graphic>
          <a:graphicData uri="http://schemas.openxmlformats.org/drawingml/2006/table">
            <a:tbl>
              <a:tblPr firstRow="1" bandRow="1">
                <a:tableStyleId>{7DF18680-E054-41AD-8BC1-D1AEF772440D}</a:tableStyleId>
              </a:tblPr>
              <a:tblGrid>
                <a:gridCol w="579783"/>
                <a:gridCol w="1573696"/>
                <a:gridCol w="1046921"/>
                <a:gridCol w="609601"/>
              </a:tblGrid>
              <a:tr h="320040">
                <a:tc>
                  <a:txBody>
                    <a:bodyPr/>
                    <a:lstStyle/>
                    <a:p>
                      <a:r>
                        <a:rPr lang="en-US" sz="1200" dirty="0" smtClean="0"/>
                        <a:t>Rank</a:t>
                      </a:r>
                      <a:endParaRPr lang="en-US" sz="1200" dirty="0"/>
                    </a:p>
                  </a:txBody>
                  <a:tcPr/>
                </a:tc>
                <a:tc>
                  <a:txBody>
                    <a:bodyPr/>
                    <a:lstStyle/>
                    <a:p>
                      <a:r>
                        <a:rPr lang="en-US" sz="1200" dirty="0" smtClean="0"/>
                        <a:t>Market</a:t>
                      </a:r>
                      <a:endParaRPr lang="en-US" sz="1200" dirty="0"/>
                    </a:p>
                  </a:txBody>
                  <a:tcPr/>
                </a:tc>
                <a:tc>
                  <a:txBody>
                    <a:bodyPr/>
                    <a:lstStyle/>
                    <a:p>
                      <a:r>
                        <a:rPr lang="en-US" sz="1200" dirty="0" smtClean="0"/>
                        <a:t>2015 Position </a:t>
                      </a:r>
                      <a:r>
                        <a:rPr lang="en-US" sz="800" i="1" dirty="0" smtClean="0"/>
                        <a:t>(USD millions)</a:t>
                      </a:r>
                      <a:endParaRPr lang="en-US" sz="8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CAGR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1" u="none" strike="noStrike" kern="1200" cap="none" spc="0" normalizeH="0" baseline="0" noProof="0" dirty="0" smtClean="0">
                          <a:ln>
                            <a:noFill/>
                          </a:ln>
                          <a:effectLst/>
                          <a:uLnTx/>
                          <a:uFillTx/>
                        </a:rPr>
                        <a:t>(2010-15)</a:t>
                      </a:r>
                      <a:endParaRPr kumimoji="0" lang="en-US" sz="800" b="1" i="1" u="none" strike="noStrike" kern="1200" cap="none" spc="0" normalizeH="0" baseline="0" noProof="0" dirty="0" smtClean="0">
                        <a:ln>
                          <a:noFill/>
                        </a:ln>
                        <a:solidFill>
                          <a:prstClr val="white"/>
                        </a:solidFill>
                        <a:effectLst/>
                        <a:uLnTx/>
                        <a:uFillTx/>
                        <a:latin typeface="+mn-lt"/>
                        <a:ea typeface="+mn-ea"/>
                        <a:cs typeface="+mn-cs"/>
                      </a:endParaRPr>
                    </a:p>
                  </a:txBody>
                  <a:tcPr/>
                </a:tc>
              </a:tr>
              <a:tr h="305753">
                <a:tc>
                  <a:txBody>
                    <a:bodyPr/>
                    <a:lstStyle/>
                    <a:p>
                      <a:pPr algn="ctr"/>
                      <a:r>
                        <a:rPr lang="en-US" sz="1200" b="1" dirty="0" smtClean="0">
                          <a:solidFill>
                            <a:srgbClr val="D12229"/>
                          </a:solidFill>
                        </a:rPr>
                        <a:t>1</a:t>
                      </a:r>
                      <a:endParaRPr lang="en-US" sz="1200" b="1" dirty="0">
                        <a:solidFill>
                          <a:srgbClr val="D12229"/>
                        </a:solidFill>
                      </a:endParaRPr>
                    </a:p>
                  </a:txBody>
                  <a:tcPr anchor="ctr"/>
                </a:tc>
                <a:tc>
                  <a:txBody>
                    <a:bodyPr/>
                    <a:lstStyle/>
                    <a:p>
                      <a:r>
                        <a:rPr lang="en-US" sz="1200" dirty="0" smtClean="0"/>
                        <a:t>Argentina</a:t>
                      </a:r>
                      <a:endParaRPr lang="en-US" sz="1200" dirty="0"/>
                    </a:p>
                  </a:txBody>
                  <a:tcPr anchor="ctr"/>
                </a:tc>
                <a:tc>
                  <a:txBody>
                    <a:bodyPr/>
                    <a:lstStyle/>
                    <a:p>
                      <a:pPr algn="r"/>
                      <a:r>
                        <a:rPr lang="en-US" sz="1200" dirty="0" smtClean="0"/>
                        <a:t>$3,771</a:t>
                      </a:r>
                      <a:endParaRPr lang="en-US" sz="1200" dirty="0"/>
                    </a:p>
                  </a:txBody>
                  <a:tcPr anchor="ctr"/>
                </a:tc>
                <a:tc>
                  <a:txBody>
                    <a:bodyPr/>
                    <a:lstStyle/>
                    <a:p>
                      <a:pPr algn="r"/>
                      <a:r>
                        <a:rPr lang="en-US" sz="1200" dirty="0" smtClean="0"/>
                        <a:t>38.9%</a:t>
                      </a:r>
                      <a:endParaRPr lang="en-US" sz="1200" dirty="0"/>
                    </a:p>
                  </a:txBody>
                  <a:tcPr anchor="ctr"/>
                </a:tc>
              </a:tr>
              <a:tr h="305753">
                <a:tc>
                  <a:txBody>
                    <a:bodyPr/>
                    <a:lstStyle/>
                    <a:p>
                      <a:pPr algn="ctr"/>
                      <a:r>
                        <a:rPr lang="en-US" sz="1200" b="1" dirty="0" smtClean="0">
                          <a:solidFill>
                            <a:srgbClr val="D12229"/>
                          </a:solidFill>
                        </a:rPr>
                        <a:t>2</a:t>
                      </a:r>
                      <a:endParaRPr lang="en-US" sz="1200" b="1" dirty="0">
                        <a:solidFill>
                          <a:srgbClr val="D12229"/>
                        </a:solidFill>
                      </a:endParaRPr>
                    </a:p>
                  </a:txBody>
                  <a:tcPr anchor="ctr"/>
                </a:tc>
                <a:tc>
                  <a:txBody>
                    <a:bodyPr/>
                    <a:lstStyle/>
                    <a:p>
                      <a:r>
                        <a:rPr lang="en-US" sz="1200" dirty="0" smtClean="0"/>
                        <a:t>Chile</a:t>
                      </a:r>
                      <a:endParaRPr lang="en-US" sz="1200" dirty="0"/>
                    </a:p>
                  </a:txBody>
                  <a:tcPr anchor="ctr"/>
                </a:tc>
                <a:tc>
                  <a:txBody>
                    <a:bodyPr/>
                    <a:lstStyle/>
                    <a:p>
                      <a:pPr algn="r"/>
                      <a:r>
                        <a:rPr lang="en-US" sz="1200" dirty="0" smtClean="0"/>
                        <a:t>$2,475</a:t>
                      </a:r>
                      <a:endParaRPr lang="en-US" sz="1200" dirty="0"/>
                    </a:p>
                  </a:txBody>
                  <a:tcPr anchor="ctr"/>
                </a:tc>
                <a:tc>
                  <a:txBody>
                    <a:bodyPr/>
                    <a:lstStyle/>
                    <a:p>
                      <a:pPr algn="r"/>
                      <a:r>
                        <a:rPr lang="en-US" sz="1200" dirty="0" smtClean="0"/>
                        <a:t>36.9%</a:t>
                      </a:r>
                      <a:endParaRPr lang="en-US" sz="1200" dirty="0"/>
                    </a:p>
                  </a:txBody>
                  <a:tcPr anchor="ctr"/>
                </a:tc>
              </a:tr>
              <a:tr h="305753">
                <a:tc>
                  <a:txBody>
                    <a:bodyPr/>
                    <a:lstStyle/>
                    <a:p>
                      <a:pPr algn="ctr"/>
                      <a:r>
                        <a:rPr lang="en-US" sz="1200" b="1" dirty="0" smtClean="0">
                          <a:solidFill>
                            <a:srgbClr val="D12229"/>
                          </a:solidFill>
                        </a:rPr>
                        <a:t>3</a:t>
                      </a:r>
                      <a:endParaRPr lang="en-US" sz="1200" b="1" dirty="0">
                        <a:solidFill>
                          <a:srgbClr val="D12229"/>
                        </a:solidFill>
                      </a:endParaRPr>
                    </a:p>
                  </a:txBody>
                  <a:tcPr anchor="ctr"/>
                </a:tc>
                <a:tc>
                  <a:txBody>
                    <a:bodyPr/>
                    <a:lstStyle/>
                    <a:p>
                      <a:r>
                        <a:rPr lang="en-US" sz="1200" dirty="0" smtClean="0"/>
                        <a:t>China</a:t>
                      </a:r>
                      <a:endParaRPr lang="en-US" sz="1200" dirty="0"/>
                    </a:p>
                  </a:txBody>
                  <a:tcPr anchor="ctr"/>
                </a:tc>
                <a:tc>
                  <a:txBody>
                    <a:bodyPr/>
                    <a:lstStyle/>
                    <a:p>
                      <a:pPr algn="r"/>
                      <a:r>
                        <a:rPr lang="en-US" sz="1200" dirty="0" smtClean="0"/>
                        <a:t>$20,765</a:t>
                      </a:r>
                      <a:endParaRPr lang="en-US" sz="1200" dirty="0"/>
                    </a:p>
                  </a:txBody>
                  <a:tcPr anchor="ctr"/>
                </a:tc>
                <a:tc>
                  <a:txBody>
                    <a:bodyPr/>
                    <a:lstStyle/>
                    <a:p>
                      <a:pPr algn="r"/>
                      <a:r>
                        <a:rPr lang="en-US" sz="1200" dirty="0" smtClean="0"/>
                        <a:t>30.8%</a:t>
                      </a:r>
                      <a:endParaRPr lang="en-US" sz="1200" dirty="0"/>
                    </a:p>
                  </a:txBody>
                  <a:tcPr anchor="ctr"/>
                </a:tc>
              </a:tr>
              <a:tr h="305753">
                <a:tc>
                  <a:txBody>
                    <a:bodyPr/>
                    <a:lstStyle/>
                    <a:p>
                      <a:pPr algn="ctr"/>
                      <a:r>
                        <a:rPr lang="en-US" sz="1200" b="1" dirty="0" smtClean="0">
                          <a:solidFill>
                            <a:srgbClr val="D12229"/>
                          </a:solidFill>
                        </a:rPr>
                        <a:t>4</a:t>
                      </a:r>
                      <a:endParaRPr lang="en-US" sz="1200" b="1" dirty="0">
                        <a:solidFill>
                          <a:srgbClr val="D12229"/>
                        </a:solidFill>
                      </a:endParaRPr>
                    </a:p>
                  </a:txBody>
                  <a:tcPr anchor="ctr"/>
                </a:tc>
                <a:tc>
                  <a:txBody>
                    <a:bodyPr/>
                    <a:lstStyle/>
                    <a:p>
                      <a:r>
                        <a:rPr lang="en-US" sz="1200" dirty="0" smtClean="0"/>
                        <a:t>Malaysia</a:t>
                      </a:r>
                      <a:endParaRPr lang="en-US" sz="1200" dirty="0"/>
                    </a:p>
                  </a:txBody>
                  <a:tcPr anchor="ctr"/>
                </a:tc>
                <a:tc>
                  <a:txBody>
                    <a:bodyPr/>
                    <a:lstStyle/>
                    <a:p>
                      <a:pPr algn="r"/>
                      <a:r>
                        <a:rPr lang="en-US" sz="1200" dirty="0" smtClean="0"/>
                        <a:t>$1,613</a:t>
                      </a:r>
                      <a:endParaRPr lang="en-US" sz="1200" dirty="0"/>
                    </a:p>
                  </a:txBody>
                  <a:tcPr anchor="ctr"/>
                </a:tc>
                <a:tc>
                  <a:txBody>
                    <a:bodyPr/>
                    <a:lstStyle/>
                    <a:p>
                      <a:pPr algn="r"/>
                      <a:r>
                        <a:rPr lang="en-US" sz="1200" dirty="0" smtClean="0"/>
                        <a:t>20.5%</a:t>
                      </a:r>
                      <a:endParaRPr lang="en-US" sz="1200" dirty="0"/>
                    </a:p>
                  </a:txBody>
                  <a:tcPr anchor="ctr"/>
                </a:tc>
              </a:tr>
              <a:tr h="305753">
                <a:tc>
                  <a:txBody>
                    <a:bodyPr/>
                    <a:lstStyle/>
                    <a:p>
                      <a:pPr algn="ctr"/>
                      <a:r>
                        <a:rPr lang="en-US" sz="1200" b="1" dirty="0" smtClean="0">
                          <a:solidFill>
                            <a:srgbClr val="D12229"/>
                          </a:solidFill>
                        </a:rPr>
                        <a:t>5</a:t>
                      </a:r>
                      <a:endParaRPr lang="en-US" sz="1200" b="1" dirty="0">
                        <a:solidFill>
                          <a:srgbClr val="D12229"/>
                        </a:solidFill>
                      </a:endParaRPr>
                    </a:p>
                  </a:txBody>
                  <a:tcPr anchor="ctr"/>
                </a:tc>
                <a:tc>
                  <a:txBody>
                    <a:bodyPr/>
                    <a:lstStyle/>
                    <a:p>
                      <a:r>
                        <a:rPr lang="en-US" sz="1200" dirty="0" smtClean="0"/>
                        <a:t>South Korea</a:t>
                      </a:r>
                      <a:endParaRPr lang="en-US" sz="1200" dirty="0"/>
                    </a:p>
                  </a:txBody>
                  <a:tcPr anchor="ctr"/>
                </a:tc>
                <a:tc>
                  <a:txBody>
                    <a:bodyPr/>
                    <a:lstStyle/>
                    <a:p>
                      <a:pPr algn="r"/>
                      <a:r>
                        <a:rPr lang="en-US" sz="1200" dirty="0" smtClean="0"/>
                        <a:t>$38,174</a:t>
                      </a:r>
                      <a:endParaRPr lang="en-US" sz="1200" dirty="0"/>
                    </a:p>
                  </a:txBody>
                  <a:tcPr anchor="ctr"/>
                </a:tc>
                <a:tc>
                  <a:txBody>
                    <a:bodyPr/>
                    <a:lstStyle/>
                    <a:p>
                      <a:pPr algn="r"/>
                      <a:r>
                        <a:rPr lang="en-US" sz="1200" dirty="0" smtClean="0"/>
                        <a:t>17.3%</a:t>
                      </a:r>
                      <a:endParaRPr lang="en-US" sz="1200" dirty="0"/>
                    </a:p>
                  </a:txBody>
                  <a:tcPr anchor="ctr"/>
                </a:tc>
              </a:tr>
              <a:tr h="305753">
                <a:tc>
                  <a:txBody>
                    <a:bodyPr/>
                    <a:lstStyle/>
                    <a:p>
                      <a:pPr algn="ctr"/>
                      <a:r>
                        <a:rPr lang="en-US" sz="1200" b="1" dirty="0" smtClean="0">
                          <a:solidFill>
                            <a:srgbClr val="D12229"/>
                          </a:solidFill>
                        </a:rPr>
                        <a:t>6</a:t>
                      </a:r>
                      <a:endParaRPr lang="en-US" sz="1200" b="1" dirty="0">
                        <a:solidFill>
                          <a:srgbClr val="D12229"/>
                        </a:solidFill>
                      </a:endParaRPr>
                    </a:p>
                  </a:txBody>
                  <a:tcPr anchor="ctr"/>
                </a:tc>
                <a:tc>
                  <a:txBody>
                    <a:bodyPr/>
                    <a:lstStyle/>
                    <a:p>
                      <a:r>
                        <a:rPr lang="en-US" sz="1200" dirty="0" smtClean="0"/>
                        <a:t>Norway</a:t>
                      </a:r>
                      <a:endParaRPr lang="en-US" sz="1200" dirty="0"/>
                    </a:p>
                  </a:txBody>
                  <a:tcPr anchor="ctr"/>
                </a:tc>
                <a:tc>
                  <a:txBody>
                    <a:bodyPr/>
                    <a:lstStyle/>
                    <a:p>
                      <a:pPr algn="r"/>
                      <a:r>
                        <a:rPr lang="en-US" sz="1200" dirty="0" smtClean="0"/>
                        <a:t>$29,600</a:t>
                      </a:r>
                      <a:endParaRPr lang="en-US" sz="1200" dirty="0"/>
                    </a:p>
                  </a:txBody>
                  <a:tcPr anchor="ctr"/>
                </a:tc>
                <a:tc>
                  <a:txBody>
                    <a:bodyPr/>
                    <a:lstStyle/>
                    <a:p>
                      <a:pPr algn="r"/>
                      <a:r>
                        <a:rPr lang="en-US" sz="1200" dirty="0" smtClean="0"/>
                        <a:t>14.9%</a:t>
                      </a:r>
                      <a:endParaRPr lang="en-US" sz="1200" dirty="0"/>
                    </a:p>
                  </a:txBody>
                  <a:tcPr anchor="ctr"/>
                </a:tc>
              </a:tr>
              <a:tr h="305753">
                <a:tc>
                  <a:txBody>
                    <a:bodyPr/>
                    <a:lstStyle/>
                    <a:p>
                      <a:pPr algn="ctr"/>
                      <a:r>
                        <a:rPr lang="en-US" sz="1200" b="1" dirty="0" smtClean="0">
                          <a:solidFill>
                            <a:srgbClr val="D12229"/>
                          </a:solidFill>
                        </a:rPr>
                        <a:t>7</a:t>
                      </a:r>
                      <a:endParaRPr lang="en-US" sz="1200" b="1" dirty="0">
                        <a:solidFill>
                          <a:srgbClr val="D12229"/>
                        </a:solidFill>
                      </a:endParaRPr>
                    </a:p>
                  </a:txBody>
                  <a:tcPr anchor="ctr"/>
                </a:tc>
                <a:tc>
                  <a:txBody>
                    <a:bodyPr/>
                    <a:lstStyle/>
                    <a:p>
                      <a:r>
                        <a:rPr lang="en-US" sz="1200" dirty="0" smtClean="0"/>
                        <a:t>United Arab Emirates</a:t>
                      </a:r>
                      <a:endParaRPr lang="en-US" sz="1200" dirty="0"/>
                    </a:p>
                  </a:txBody>
                  <a:tcPr anchor="ctr"/>
                </a:tc>
                <a:tc>
                  <a:txBody>
                    <a:bodyPr/>
                    <a:lstStyle/>
                    <a:p>
                      <a:pPr algn="r"/>
                      <a:r>
                        <a:rPr lang="en-US" sz="1200" dirty="0" smtClean="0"/>
                        <a:t>$27,480</a:t>
                      </a:r>
                      <a:endParaRPr lang="en-US" sz="1200" dirty="0"/>
                    </a:p>
                  </a:txBody>
                  <a:tcPr anchor="ctr"/>
                </a:tc>
                <a:tc>
                  <a:txBody>
                    <a:bodyPr/>
                    <a:lstStyle/>
                    <a:p>
                      <a:pPr algn="r"/>
                      <a:r>
                        <a:rPr lang="en-US" sz="1200" dirty="0" smtClean="0"/>
                        <a:t>14.2%</a:t>
                      </a:r>
                      <a:endParaRPr lang="en-US" sz="1200" dirty="0"/>
                    </a:p>
                  </a:txBody>
                  <a:tcPr anchor="ctr"/>
                </a:tc>
              </a:tr>
              <a:tr h="305753">
                <a:tc>
                  <a:txBody>
                    <a:bodyPr/>
                    <a:lstStyle/>
                    <a:p>
                      <a:pPr algn="ctr"/>
                      <a:r>
                        <a:rPr lang="en-US" sz="1200" b="1" dirty="0" smtClean="0">
                          <a:solidFill>
                            <a:srgbClr val="D12229"/>
                          </a:solidFill>
                        </a:rPr>
                        <a:t>8</a:t>
                      </a:r>
                      <a:endParaRPr lang="en-US" sz="1200" b="1" dirty="0">
                        <a:solidFill>
                          <a:srgbClr val="D12229"/>
                        </a:solidFill>
                      </a:endParaRPr>
                    </a:p>
                  </a:txBody>
                  <a:tcPr anchor="ctr"/>
                </a:tc>
                <a:tc>
                  <a:txBody>
                    <a:bodyPr/>
                    <a:lstStyle/>
                    <a:p>
                      <a:r>
                        <a:rPr lang="en-US" sz="1200" dirty="0" smtClean="0"/>
                        <a:t>Colombia</a:t>
                      </a:r>
                      <a:endParaRPr lang="en-US" sz="1200" dirty="0"/>
                    </a:p>
                  </a:txBody>
                  <a:tcPr anchor="ctr"/>
                </a:tc>
                <a:tc>
                  <a:txBody>
                    <a:bodyPr/>
                    <a:lstStyle/>
                    <a:p>
                      <a:pPr algn="r"/>
                      <a:r>
                        <a:rPr lang="en-US" sz="1200" dirty="0" smtClean="0"/>
                        <a:t>$2,468</a:t>
                      </a:r>
                      <a:endParaRPr lang="en-US" sz="1200" dirty="0"/>
                    </a:p>
                  </a:txBody>
                  <a:tcPr anchor="ctr"/>
                </a:tc>
                <a:tc>
                  <a:txBody>
                    <a:bodyPr/>
                    <a:lstStyle/>
                    <a:p>
                      <a:pPr algn="r"/>
                      <a:r>
                        <a:rPr lang="en-US" sz="1200" dirty="0" smtClean="0"/>
                        <a:t>14.0%</a:t>
                      </a:r>
                      <a:endParaRPr lang="en-US" sz="1200" dirty="0"/>
                    </a:p>
                  </a:txBody>
                  <a:tcPr anchor="ctr"/>
                </a:tc>
              </a:tr>
              <a:tr h="305753">
                <a:tc>
                  <a:txBody>
                    <a:bodyPr/>
                    <a:lstStyle/>
                    <a:p>
                      <a:pPr algn="ctr"/>
                      <a:r>
                        <a:rPr lang="en-US" sz="1200" b="1" dirty="0" smtClean="0">
                          <a:solidFill>
                            <a:srgbClr val="D12229"/>
                          </a:solidFill>
                        </a:rPr>
                        <a:t>9</a:t>
                      </a:r>
                      <a:endParaRPr lang="en-US" sz="1200" b="1" dirty="0">
                        <a:solidFill>
                          <a:srgbClr val="D12229"/>
                        </a:solidFill>
                      </a:endParaRPr>
                    </a:p>
                  </a:txBody>
                  <a:tcPr anchor="ctr"/>
                </a:tc>
                <a:tc>
                  <a:txBody>
                    <a:bodyPr/>
                    <a:lstStyle/>
                    <a:p>
                      <a:r>
                        <a:rPr lang="en-US" sz="1200" dirty="0" smtClean="0"/>
                        <a:t>India</a:t>
                      </a:r>
                      <a:endParaRPr lang="en-US" sz="1200" dirty="0"/>
                    </a:p>
                  </a:txBody>
                  <a:tcPr anchor="ctr"/>
                </a:tc>
                <a:tc>
                  <a:txBody>
                    <a:bodyPr/>
                    <a:lstStyle/>
                    <a:p>
                      <a:pPr algn="r"/>
                      <a:r>
                        <a:rPr lang="en-US" sz="1200" dirty="0" smtClean="0"/>
                        <a:t>$11,345</a:t>
                      </a:r>
                      <a:endParaRPr lang="en-US" sz="1200" dirty="0"/>
                    </a:p>
                  </a:txBody>
                  <a:tcPr anchor="ctr"/>
                </a:tc>
                <a:tc>
                  <a:txBody>
                    <a:bodyPr/>
                    <a:lstStyle/>
                    <a:p>
                      <a:pPr algn="r"/>
                      <a:r>
                        <a:rPr lang="en-US" sz="1200" dirty="0" smtClean="0"/>
                        <a:t>13.6%</a:t>
                      </a:r>
                      <a:endParaRPr lang="en-US" sz="1200" dirty="0"/>
                    </a:p>
                  </a:txBody>
                  <a:tcPr anchor="ctr"/>
                </a:tc>
              </a:tr>
              <a:tr h="305753">
                <a:tc>
                  <a:txBody>
                    <a:bodyPr/>
                    <a:lstStyle/>
                    <a:p>
                      <a:pPr algn="ctr"/>
                      <a:r>
                        <a:rPr lang="en-US" sz="1200" b="1" dirty="0" smtClean="0">
                          <a:solidFill>
                            <a:srgbClr val="D12229"/>
                          </a:solidFill>
                        </a:rPr>
                        <a:t>10</a:t>
                      </a:r>
                      <a:endParaRPr lang="en-US" sz="1200" b="1" dirty="0">
                        <a:solidFill>
                          <a:srgbClr val="D12229"/>
                        </a:solidFill>
                      </a:endParaRPr>
                    </a:p>
                  </a:txBody>
                  <a:tcPr anchor="ctr"/>
                </a:tc>
                <a:tc>
                  <a:txBody>
                    <a:bodyPr/>
                    <a:lstStyle/>
                    <a:p>
                      <a:r>
                        <a:rPr lang="en-US" sz="1200" dirty="0" smtClean="0"/>
                        <a:t>Ireland</a:t>
                      </a:r>
                      <a:endParaRPr lang="en-US" sz="1200" dirty="0"/>
                    </a:p>
                  </a:txBody>
                  <a:tcPr anchor="ctr"/>
                </a:tc>
                <a:tc>
                  <a:txBody>
                    <a:bodyPr/>
                    <a:lstStyle/>
                    <a:p>
                      <a:pPr algn="r"/>
                      <a:r>
                        <a:rPr lang="en-US" sz="1200" dirty="0" smtClean="0"/>
                        <a:t>$200,502</a:t>
                      </a:r>
                      <a:endParaRPr lang="en-US" sz="1200" dirty="0"/>
                    </a:p>
                  </a:txBody>
                  <a:tcPr anchor="ctr"/>
                </a:tc>
                <a:tc>
                  <a:txBody>
                    <a:bodyPr/>
                    <a:lstStyle/>
                    <a:p>
                      <a:pPr algn="r"/>
                      <a:r>
                        <a:rPr lang="en-US" sz="1200" dirty="0" smtClean="0"/>
                        <a:t>12.8%</a:t>
                      </a:r>
                      <a:endParaRPr lang="en-US" sz="1200" dirty="0"/>
                    </a:p>
                  </a:txBody>
                  <a:tcPr anchor="ctr"/>
                </a:tc>
              </a:tr>
              <a:tr h="305753">
                <a:tc>
                  <a:txBody>
                    <a:bodyPr/>
                    <a:lstStyle/>
                    <a:p>
                      <a:pPr algn="ctr"/>
                      <a:r>
                        <a:rPr lang="en-US" sz="1200" b="1" dirty="0" smtClean="0">
                          <a:solidFill>
                            <a:srgbClr val="D12229"/>
                          </a:solidFill>
                        </a:rPr>
                        <a:t>11</a:t>
                      </a:r>
                      <a:endParaRPr lang="en-US" sz="1200" b="1" dirty="0">
                        <a:solidFill>
                          <a:srgbClr val="D12229"/>
                        </a:solidFill>
                      </a:endParaRPr>
                    </a:p>
                  </a:txBody>
                  <a:tcPr anchor="ctr"/>
                </a:tc>
                <a:tc>
                  <a:txBody>
                    <a:bodyPr/>
                    <a:lstStyle/>
                    <a:p>
                      <a:r>
                        <a:rPr lang="en-US" sz="1200" dirty="0" smtClean="0"/>
                        <a:t>Bermuda</a:t>
                      </a:r>
                      <a:endParaRPr lang="en-US" sz="1200" dirty="0"/>
                    </a:p>
                  </a:txBody>
                  <a:tcPr anchor="ctr"/>
                </a:tc>
                <a:tc>
                  <a:txBody>
                    <a:bodyPr/>
                    <a:lstStyle/>
                    <a:p>
                      <a:pPr algn="r"/>
                      <a:r>
                        <a:rPr lang="en-US" sz="1200" dirty="0" smtClean="0"/>
                        <a:t>$27,585</a:t>
                      </a:r>
                      <a:endParaRPr lang="en-US" sz="1200" dirty="0"/>
                    </a:p>
                  </a:txBody>
                  <a:tcPr anchor="ctr"/>
                </a:tc>
                <a:tc>
                  <a:txBody>
                    <a:bodyPr/>
                    <a:lstStyle/>
                    <a:p>
                      <a:pPr algn="r"/>
                      <a:r>
                        <a:rPr lang="en-US" sz="1200" dirty="0" smtClean="0"/>
                        <a:t>11.7%</a:t>
                      </a:r>
                      <a:endParaRPr lang="en-US" sz="1200" dirty="0"/>
                    </a:p>
                  </a:txBody>
                  <a:tcPr anchor="ctr"/>
                </a:tc>
              </a:tr>
              <a:tr h="305753">
                <a:tc>
                  <a:txBody>
                    <a:bodyPr/>
                    <a:lstStyle/>
                    <a:p>
                      <a:pPr algn="ctr"/>
                      <a:r>
                        <a:rPr lang="en-US" sz="1200" b="1" dirty="0" smtClean="0">
                          <a:solidFill>
                            <a:srgbClr val="D12229"/>
                          </a:solidFill>
                        </a:rPr>
                        <a:t>12</a:t>
                      </a:r>
                      <a:endParaRPr lang="en-US" sz="1200" b="1" dirty="0">
                        <a:solidFill>
                          <a:srgbClr val="D12229"/>
                        </a:solidFill>
                      </a:endParaRPr>
                    </a:p>
                  </a:txBody>
                  <a:tcPr anchor="ctr"/>
                </a:tc>
                <a:tc>
                  <a:txBody>
                    <a:bodyPr/>
                    <a:lstStyle/>
                    <a:p>
                      <a:r>
                        <a:rPr lang="en-US" sz="1200" dirty="0" smtClean="0"/>
                        <a:t>Brazil</a:t>
                      </a:r>
                      <a:endParaRPr lang="en-US" sz="1200" dirty="0"/>
                    </a:p>
                  </a:txBody>
                  <a:tcPr anchor="ctr"/>
                </a:tc>
                <a:tc>
                  <a:txBody>
                    <a:bodyPr/>
                    <a:lstStyle/>
                    <a:p>
                      <a:pPr algn="r"/>
                      <a:r>
                        <a:rPr lang="en-US" sz="1200" dirty="0" smtClean="0"/>
                        <a:t>$23,685</a:t>
                      </a:r>
                      <a:endParaRPr lang="en-US" sz="1200" dirty="0"/>
                    </a:p>
                  </a:txBody>
                  <a:tcPr anchor="ctr"/>
                </a:tc>
                <a:tc>
                  <a:txBody>
                    <a:bodyPr/>
                    <a:lstStyle/>
                    <a:p>
                      <a:pPr algn="r"/>
                      <a:r>
                        <a:rPr lang="en-US" sz="1200" dirty="0" smtClean="0"/>
                        <a:t>11.7%</a:t>
                      </a:r>
                      <a:endParaRPr lang="en-US" sz="1200" dirty="0"/>
                    </a:p>
                  </a:txBody>
                  <a:tcPr anchor="ctr"/>
                </a:tc>
              </a:tr>
              <a:tr h="305753">
                <a:tc>
                  <a:txBody>
                    <a:bodyPr/>
                    <a:lstStyle/>
                    <a:p>
                      <a:pPr algn="ctr"/>
                      <a:r>
                        <a:rPr lang="en-US" sz="1200" b="1" dirty="0" smtClean="0">
                          <a:solidFill>
                            <a:srgbClr val="D12229"/>
                          </a:solidFill>
                        </a:rPr>
                        <a:t>13</a:t>
                      </a:r>
                      <a:endParaRPr lang="en-US" sz="1200" b="1" dirty="0">
                        <a:solidFill>
                          <a:srgbClr val="D12229"/>
                        </a:solidFill>
                      </a:endParaRPr>
                    </a:p>
                  </a:txBody>
                  <a:tcPr anchor="ctr"/>
                </a:tc>
                <a:tc>
                  <a:txBody>
                    <a:bodyPr/>
                    <a:lstStyle/>
                    <a:p>
                      <a:r>
                        <a:rPr lang="en-US" sz="1200" dirty="0" smtClean="0"/>
                        <a:t>Hong</a:t>
                      </a:r>
                      <a:r>
                        <a:rPr lang="en-US" sz="1200" baseline="0" dirty="0" smtClean="0"/>
                        <a:t> Kong </a:t>
                      </a:r>
                      <a:endParaRPr lang="en-US" sz="1200" dirty="0"/>
                    </a:p>
                  </a:txBody>
                  <a:tcPr anchor="ctr"/>
                </a:tc>
                <a:tc>
                  <a:txBody>
                    <a:bodyPr/>
                    <a:lstStyle/>
                    <a:p>
                      <a:pPr algn="r"/>
                      <a:r>
                        <a:rPr lang="en-US" sz="1200" dirty="0" smtClean="0"/>
                        <a:t>$14,525</a:t>
                      </a:r>
                      <a:endParaRPr lang="en-US" sz="1200" dirty="0"/>
                    </a:p>
                  </a:txBody>
                  <a:tcPr anchor="ctr"/>
                </a:tc>
                <a:tc>
                  <a:txBody>
                    <a:bodyPr/>
                    <a:lstStyle/>
                    <a:p>
                      <a:pPr algn="r"/>
                      <a:r>
                        <a:rPr lang="en-US" sz="1200" dirty="0" smtClean="0"/>
                        <a:t>11.4%</a:t>
                      </a:r>
                      <a:endParaRPr lang="en-US" sz="1200" dirty="0"/>
                    </a:p>
                  </a:txBody>
                  <a:tcPr anchor="ctr"/>
                </a:tc>
              </a:tr>
              <a:tr h="305753">
                <a:tc>
                  <a:txBody>
                    <a:bodyPr/>
                    <a:lstStyle/>
                    <a:p>
                      <a:pPr algn="ctr"/>
                      <a:r>
                        <a:rPr lang="en-US" sz="1200" b="1" dirty="0" smtClean="0">
                          <a:solidFill>
                            <a:srgbClr val="D12229"/>
                          </a:solidFill>
                        </a:rPr>
                        <a:t>14</a:t>
                      </a:r>
                      <a:endParaRPr lang="en-US" sz="1200" b="1" dirty="0">
                        <a:solidFill>
                          <a:srgbClr val="D12229"/>
                        </a:solidFill>
                      </a:endParaRPr>
                    </a:p>
                  </a:txBody>
                  <a:tcPr anchor="ctr"/>
                </a:tc>
                <a:tc>
                  <a:txBody>
                    <a:bodyPr/>
                    <a:lstStyle/>
                    <a:p>
                      <a:r>
                        <a:rPr lang="en-US" sz="1200" dirty="0" smtClean="0"/>
                        <a:t>Japan</a:t>
                      </a:r>
                      <a:endParaRPr lang="en-US" sz="1200" dirty="0"/>
                    </a:p>
                  </a:txBody>
                  <a:tcPr anchor="ctr"/>
                </a:tc>
                <a:tc>
                  <a:txBody>
                    <a:bodyPr/>
                    <a:lstStyle/>
                    <a:p>
                      <a:pPr algn="r"/>
                      <a:r>
                        <a:rPr lang="en-US" sz="1200" dirty="0" smtClean="0"/>
                        <a:t>$414,007</a:t>
                      </a:r>
                      <a:endParaRPr lang="en-US" sz="1200" dirty="0"/>
                    </a:p>
                  </a:txBody>
                  <a:tcPr anchor="ctr"/>
                </a:tc>
                <a:tc>
                  <a:txBody>
                    <a:bodyPr/>
                    <a:lstStyle/>
                    <a:p>
                      <a:pPr algn="r"/>
                      <a:r>
                        <a:rPr lang="en-US" sz="1200" dirty="0" smtClean="0"/>
                        <a:t>9.8%</a:t>
                      </a:r>
                      <a:endParaRPr lang="en-US" sz="1200" dirty="0"/>
                    </a:p>
                  </a:txBody>
                  <a:tcPr anchor="ctr"/>
                </a:tc>
              </a:tr>
              <a:tr h="305753">
                <a:tc>
                  <a:txBody>
                    <a:bodyPr/>
                    <a:lstStyle/>
                    <a:p>
                      <a:pPr algn="ctr"/>
                      <a:r>
                        <a:rPr lang="en-US" sz="1200" b="1" dirty="0" smtClean="0">
                          <a:solidFill>
                            <a:srgbClr val="D12229"/>
                          </a:solidFill>
                        </a:rPr>
                        <a:t>15</a:t>
                      </a:r>
                      <a:endParaRPr lang="en-US" sz="1200" b="1" dirty="0">
                        <a:solidFill>
                          <a:srgbClr val="D12229"/>
                        </a:solidFill>
                      </a:endParaRPr>
                    </a:p>
                  </a:txBody>
                  <a:tcPr anchor="ctr"/>
                </a:tc>
                <a:tc>
                  <a:txBody>
                    <a:bodyPr/>
                    <a:lstStyle/>
                    <a:p>
                      <a:r>
                        <a:rPr lang="en-US" sz="1200" dirty="0" smtClean="0"/>
                        <a:t>Finland</a:t>
                      </a:r>
                      <a:endParaRPr lang="en-US" sz="1200" dirty="0"/>
                    </a:p>
                  </a:txBody>
                  <a:tcPr anchor="ctr"/>
                </a:tc>
                <a:tc>
                  <a:txBody>
                    <a:bodyPr/>
                    <a:lstStyle/>
                    <a:p>
                      <a:pPr algn="r"/>
                      <a:r>
                        <a:rPr lang="en-US" sz="1200" dirty="0" smtClean="0"/>
                        <a:t>$13,278</a:t>
                      </a:r>
                      <a:endParaRPr lang="en-US" sz="1200" dirty="0"/>
                    </a:p>
                  </a:txBody>
                  <a:tcPr anchor="ctr"/>
                </a:tc>
                <a:tc>
                  <a:txBody>
                    <a:bodyPr/>
                    <a:lstStyle/>
                    <a:p>
                      <a:pPr algn="r"/>
                      <a:r>
                        <a:rPr lang="en-US" sz="1200" dirty="0" smtClean="0"/>
                        <a:t>9.8%</a:t>
                      </a:r>
                      <a:endParaRPr lang="en-US" sz="1200" dirty="0"/>
                    </a:p>
                  </a:txBody>
                  <a:tcPr anchor="ctr"/>
                </a:tc>
              </a:tr>
            </a:tbl>
          </a:graphicData>
        </a:graphic>
      </p:graphicFrame>
      <p:sp>
        <p:nvSpPr>
          <p:cNvPr id="12" name="TextBox 11"/>
          <p:cNvSpPr txBox="1"/>
          <p:nvPr/>
        </p:nvSpPr>
        <p:spPr>
          <a:xfrm>
            <a:off x="4953000" y="844907"/>
            <a:ext cx="3962400" cy="492443"/>
          </a:xfrm>
          <a:prstGeom prst="rect">
            <a:avLst/>
          </a:prstGeom>
          <a:noFill/>
        </p:spPr>
        <p:txBody>
          <a:bodyPr wrap="square" rtlCol="0">
            <a:spAutoFit/>
          </a:bodyPr>
          <a:lstStyle/>
          <a:p>
            <a:pPr algn="ctr"/>
            <a:r>
              <a:rPr lang="en-US" sz="1400" b="1" dirty="0" smtClean="0">
                <a:solidFill>
                  <a:srgbClr val="D12229"/>
                </a:solidFill>
              </a:rPr>
              <a:t>Fastest-Growing Sources of </a:t>
            </a:r>
            <a:r>
              <a:rPr lang="en-US" sz="1400" b="1" dirty="0">
                <a:solidFill>
                  <a:srgbClr val="D12229"/>
                </a:solidFill>
              </a:rPr>
              <a:t>FDI in the United States </a:t>
            </a:r>
            <a:r>
              <a:rPr lang="en-US" sz="1400" b="1" dirty="0" smtClean="0">
                <a:solidFill>
                  <a:srgbClr val="D12229"/>
                </a:solidFill>
              </a:rPr>
              <a:t> </a:t>
            </a:r>
            <a:r>
              <a:rPr lang="en-US" sz="1200" b="1" i="1" dirty="0" smtClean="0">
                <a:solidFill>
                  <a:srgbClr val="D12229"/>
                </a:solidFill>
              </a:rPr>
              <a:t>(by UBO)</a:t>
            </a:r>
            <a:endParaRPr lang="en-US" sz="1400" b="1" dirty="0">
              <a:solidFill>
                <a:srgbClr val="D12229"/>
              </a:solidFill>
            </a:endParaRPr>
          </a:p>
        </p:txBody>
      </p:sp>
      <p:sp>
        <p:nvSpPr>
          <p:cNvPr id="13" name="TextBox 12"/>
          <p:cNvSpPr txBox="1"/>
          <p:nvPr/>
        </p:nvSpPr>
        <p:spPr>
          <a:xfrm>
            <a:off x="836488" y="6367046"/>
            <a:ext cx="7467600" cy="338554"/>
          </a:xfrm>
          <a:prstGeom prst="rect">
            <a:avLst/>
          </a:prstGeom>
          <a:noFill/>
        </p:spPr>
        <p:txBody>
          <a:bodyPr wrap="square" rtlCol="0">
            <a:spAutoFit/>
          </a:bodyPr>
          <a:lstStyle/>
          <a:p>
            <a:r>
              <a:rPr lang="en-US" sz="800" i="1" dirty="0" smtClean="0"/>
              <a:t>Source:  Bureau of Economic Analysis.  UBO refers to Ultimate Beneficial Owner. CAGR refers to Compound Annual Growth Rate.  Fastest-Growing Sources of FDI ranks markets with 2015 FDI stock in the United States greater than $1 billion.  </a:t>
            </a:r>
            <a:endParaRPr lang="en-US" sz="800" i="1" dirty="0"/>
          </a:p>
        </p:txBody>
      </p:sp>
    </p:spTree>
    <p:extLst>
      <p:ext uri="{BB962C8B-B14F-4D97-AF65-F5344CB8AC3E}">
        <p14:creationId xmlns:p14="http://schemas.microsoft.com/office/powerpoint/2010/main" val="1930642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U.S Department of Commerce | International Trade Administration | SelectUSA</a:t>
            </a:r>
            <a:endParaRPr lang="en-US" dirty="0"/>
          </a:p>
        </p:txBody>
      </p:sp>
      <p:sp>
        <p:nvSpPr>
          <p:cNvPr id="4" name="Slide Number Placeholder 3"/>
          <p:cNvSpPr>
            <a:spLocks noGrp="1"/>
          </p:cNvSpPr>
          <p:nvPr>
            <p:ph type="sldNum" sz="quarter" idx="12"/>
          </p:nvPr>
        </p:nvSpPr>
        <p:spPr/>
        <p:txBody>
          <a:bodyPr/>
          <a:lstStyle/>
          <a:p>
            <a:fld id="{47AEC44A-F6CA-401E-875B-6441B5B975E6}" type="slidenum">
              <a:rPr lang="en-US" smtClean="0"/>
              <a:pPr/>
              <a:t>6</a:t>
            </a:fld>
            <a:endParaRPr lang="en-US" dirty="0"/>
          </a:p>
        </p:txBody>
      </p:sp>
      <p:sp>
        <p:nvSpPr>
          <p:cNvPr id="5" name="Title 4"/>
          <p:cNvSpPr>
            <a:spLocks noGrp="1"/>
          </p:cNvSpPr>
          <p:nvPr>
            <p:ph type="title"/>
          </p:nvPr>
        </p:nvSpPr>
        <p:spPr/>
        <p:txBody>
          <a:bodyPr/>
          <a:lstStyle/>
          <a:p>
            <a:r>
              <a:rPr lang="en-US" dirty="0" err="1" smtClean="0"/>
              <a:t>Fdi</a:t>
            </a:r>
            <a:r>
              <a:rPr lang="en-US" dirty="0" smtClean="0"/>
              <a:t> in the united states by industry</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962213545"/>
              </p:ext>
            </p:extLst>
          </p:nvPr>
        </p:nvGraphicFramePr>
        <p:xfrm>
          <a:off x="2598420" y="1757431"/>
          <a:ext cx="6179993" cy="4539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546832719"/>
              </p:ext>
            </p:extLst>
          </p:nvPr>
        </p:nvGraphicFramePr>
        <p:xfrm>
          <a:off x="762000" y="4267200"/>
          <a:ext cx="2390140" cy="19240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18540" y="4001550"/>
            <a:ext cx="2133600" cy="276999"/>
          </a:xfrm>
          <a:prstGeom prst="rect">
            <a:avLst/>
          </a:prstGeom>
          <a:noFill/>
        </p:spPr>
        <p:txBody>
          <a:bodyPr wrap="square" rtlCol="0">
            <a:spAutoFit/>
          </a:bodyPr>
          <a:lstStyle/>
          <a:p>
            <a:r>
              <a:rPr lang="en-US" sz="1200" b="1" dirty="0" smtClean="0">
                <a:solidFill>
                  <a:schemeClr val="accent4"/>
                </a:solidFill>
                <a:latin typeface="Calibri" panose="020F0502020204030204" pitchFamily="34" charset="0"/>
              </a:rPr>
              <a:t>2004 FDI in the United States</a:t>
            </a:r>
            <a:endParaRPr lang="en-US" sz="1200" b="1" dirty="0">
              <a:solidFill>
                <a:schemeClr val="accent4"/>
              </a:solidFill>
              <a:latin typeface="Calibri" panose="020F0502020204030204" pitchFamily="34" charset="0"/>
            </a:endParaRPr>
          </a:p>
        </p:txBody>
      </p:sp>
      <p:sp>
        <p:nvSpPr>
          <p:cNvPr id="9" name="TextBox 8"/>
          <p:cNvSpPr txBox="1"/>
          <p:nvPr/>
        </p:nvSpPr>
        <p:spPr>
          <a:xfrm>
            <a:off x="3581400" y="990600"/>
            <a:ext cx="3864990" cy="615553"/>
          </a:xfrm>
          <a:prstGeom prst="rect">
            <a:avLst/>
          </a:prstGeom>
          <a:noFill/>
        </p:spPr>
        <p:txBody>
          <a:bodyPr wrap="square" rtlCol="0">
            <a:spAutoFit/>
          </a:bodyPr>
          <a:lstStyle/>
          <a:p>
            <a:pPr algn="ctr"/>
            <a:r>
              <a:rPr lang="en-US" b="1" dirty="0">
                <a:solidFill>
                  <a:schemeClr val="accent5"/>
                </a:solidFill>
                <a:latin typeface="Calibri" panose="020F0502020204030204" pitchFamily="34" charset="0"/>
                <a:ea typeface="Adobe Gothic Std B"/>
              </a:rPr>
              <a:t>2015 FDI in the United States </a:t>
            </a:r>
          </a:p>
          <a:p>
            <a:pPr algn="ctr"/>
            <a:r>
              <a:rPr lang="en-US" sz="1600" b="1" dirty="0">
                <a:solidFill>
                  <a:schemeClr val="accent5"/>
                </a:solidFill>
                <a:latin typeface="Calibri" panose="020F0502020204030204" pitchFamily="34" charset="0"/>
                <a:ea typeface="Adobe Gothic Std B"/>
              </a:rPr>
              <a:t>Breakout of $3.1 Trillion Inward Position  </a:t>
            </a:r>
          </a:p>
        </p:txBody>
      </p:sp>
    </p:spTree>
    <p:extLst>
      <p:ext uri="{BB962C8B-B14F-4D97-AF65-F5344CB8AC3E}">
        <p14:creationId xmlns:p14="http://schemas.microsoft.com/office/powerpoint/2010/main" val="2093240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889958" y="1590509"/>
            <a:ext cx="7848600" cy="3907555"/>
          </a:xfrm>
        </p:spPr>
        <p:txBody>
          <a:bodyPr>
            <a:normAutofit/>
          </a:bodyPr>
          <a:lstStyle/>
          <a:p>
            <a:pPr marL="457200" indent="0">
              <a:buNone/>
            </a:pPr>
            <a:endParaRPr lang="en-US" sz="2000" dirty="0" smtClean="0"/>
          </a:p>
          <a:p>
            <a:pPr marL="457200" indent="0">
              <a:buNone/>
            </a:pPr>
            <a:endParaRPr lang="en-US" sz="2000" dirty="0"/>
          </a:p>
          <a:p>
            <a:pPr marL="457200" indent="0">
              <a:buNone/>
            </a:pPr>
            <a:endParaRPr lang="en-US" sz="2000" dirty="0" smtClean="0"/>
          </a:p>
          <a:p>
            <a:pPr marL="457200" indent="0">
              <a:spcBef>
                <a:spcPts val="0"/>
              </a:spcBef>
              <a:buNone/>
            </a:pPr>
            <a:endParaRPr lang="en-US" sz="2000" dirty="0" smtClean="0"/>
          </a:p>
          <a:p>
            <a:pPr marL="457200" indent="0">
              <a:spcBef>
                <a:spcPts val="0"/>
              </a:spcBef>
              <a:buNone/>
            </a:pPr>
            <a:endParaRPr lang="en-US" sz="2000" dirty="0"/>
          </a:p>
          <a:p>
            <a:pPr marL="285750" indent="-285750">
              <a:spcBef>
                <a:spcPts val="0"/>
              </a:spcBef>
              <a:buClr>
                <a:srgbClr val="C00000"/>
              </a:buClr>
            </a:pPr>
            <a:r>
              <a:rPr lang="en-US" sz="2000" dirty="0">
                <a:latin typeface="Calibri" panose="020F0502020204030204" pitchFamily="34" charset="0"/>
              </a:rPr>
              <a:t>Upheld by administrations throughout U.S. history.</a:t>
            </a:r>
          </a:p>
          <a:p>
            <a:pPr marL="285750" indent="-285750">
              <a:spcBef>
                <a:spcPts val="0"/>
              </a:spcBef>
              <a:buClr>
                <a:srgbClr val="C00000"/>
              </a:buClr>
            </a:pPr>
            <a:endParaRPr lang="en-US" sz="2000" dirty="0">
              <a:latin typeface="Calibri" panose="020F0502020204030204" pitchFamily="34" charset="0"/>
            </a:endParaRPr>
          </a:p>
          <a:p>
            <a:pPr marL="285750" indent="-285750">
              <a:spcBef>
                <a:spcPts val="0"/>
              </a:spcBef>
              <a:buClr>
                <a:srgbClr val="C00000"/>
              </a:buClr>
            </a:pPr>
            <a:r>
              <a:rPr lang="en-US" sz="2000" dirty="0">
                <a:latin typeface="Calibri" panose="020F0502020204030204" pitchFamily="34" charset="0"/>
              </a:rPr>
              <a:t>Core obligation in bilateral investment treaties (BITs).</a:t>
            </a:r>
          </a:p>
          <a:p>
            <a:pPr marL="285750" indent="-285750">
              <a:spcBef>
                <a:spcPts val="0"/>
              </a:spcBef>
              <a:buClr>
                <a:srgbClr val="C00000"/>
              </a:buClr>
            </a:pPr>
            <a:endParaRPr lang="en-US" sz="2000" dirty="0">
              <a:latin typeface="Calibri" panose="020F0502020204030204" pitchFamily="34" charset="0"/>
            </a:endParaRPr>
          </a:p>
          <a:p>
            <a:pPr marL="285750" indent="-285750">
              <a:spcBef>
                <a:spcPts val="0"/>
              </a:spcBef>
              <a:buClr>
                <a:srgbClr val="C00000"/>
              </a:buClr>
            </a:pPr>
            <a:r>
              <a:rPr lang="en-US" sz="2000" dirty="0">
                <a:latin typeface="Calibri" panose="020F0502020204030204" pitchFamily="34" charset="0"/>
              </a:rPr>
              <a:t>Ensures investors and investments receive treatment no less favorable than a country affords to its own investors and investments.</a:t>
            </a:r>
          </a:p>
        </p:txBody>
      </p:sp>
      <p:sp>
        <p:nvSpPr>
          <p:cNvPr id="14" name="Slide Number Placeholder 1"/>
          <p:cNvSpPr>
            <a:spLocks noGrp="1"/>
          </p:cNvSpPr>
          <p:nvPr>
            <p:ph type="sldNum" sz="quarter" idx="12"/>
          </p:nvPr>
        </p:nvSpPr>
        <p:spPr/>
        <p:txBody>
          <a:bodyPr/>
          <a:lstStyle/>
          <a:p>
            <a:fld id="{7F8752AA-5DBB-4BD7-A557-E7E658E3B9BD}" type="slidenum">
              <a:rPr lang="en-US" smtClean="0"/>
              <a:t>7</a:t>
            </a:fld>
            <a:endParaRPr lang="en-US" dirty="0"/>
          </a:p>
        </p:txBody>
      </p:sp>
      <p:sp>
        <p:nvSpPr>
          <p:cNvPr id="3" name="Rectangle 2"/>
          <p:cNvSpPr/>
          <p:nvPr/>
        </p:nvSpPr>
        <p:spPr>
          <a:xfrm>
            <a:off x="1139228" y="1219200"/>
            <a:ext cx="6781800" cy="1554272"/>
          </a:xfrm>
          <a:prstGeom prst="rect">
            <a:avLst/>
          </a:prstGeom>
        </p:spPr>
        <p:txBody>
          <a:bodyPr wrap="square">
            <a:spAutoFit/>
          </a:bodyPr>
          <a:lstStyle/>
          <a:p>
            <a:pPr algn="ctr"/>
            <a:r>
              <a:rPr lang="en-US" sz="2800" i="1" dirty="0" smtClean="0">
                <a:solidFill>
                  <a:srgbClr val="002060"/>
                </a:solidFill>
              </a:rPr>
              <a:t>The </a:t>
            </a:r>
            <a:r>
              <a:rPr lang="en-US" sz="2800" i="1" dirty="0">
                <a:solidFill>
                  <a:srgbClr val="002060"/>
                </a:solidFill>
              </a:rPr>
              <a:t>United </a:t>
            </a:r>
            <a:r>
              <a:rPr lang="en-US" sz="2800" i="1" dirty="0" smtClean="0">
                <a:solidFill>
                  <a:srgbClr val="002060"/>
                </a:solidFill>
              </a:rPr>
              <a:t>States’ open </a:t>
            </a:r>
            <a:r>
              <a:rPr lang="en-US" sz="2800" i="1" dirty="0">
                <a:solidFill>
                  <a:srgbClr val="002060"/>
                </a:solidFill>
              </a:rPr>
              <a:t>investment </a:t>
            </a:r>
            <a:r>
              <a:rPr lang="en-US" sz="2800" i="1" dirty="0" smtClean="0">
                <a:solidFill>
                  <a:srgbClr val="002060"/>
                </a:solidFill>
              </a:rPr>
              <a:t>policy </a:t>
            </a:r>
          </a:p>
          <a:p>
            <a:pPr algn="ctr"/>
            <a:r>
              <a:rPr lang="en-US" sz="2800" i="1" dirty="0" smtClean="0">
                <a:solidFill>
                  <a:srgbClr val="002060"/>
                </a:solidFill>
              </a:rPr>
              <a:t>is a </a:t>
            </a:r>
            <a:r>
              <a:rPr lang="en-US" sz="2800" i="1" dirty="0">
                <a:solidFill>
                  <a:srgbClr val="002060"/>
                </a:solidFill>
              </a:rPr>
              <a:t>commitment to treat all investors </a:t>
            </a:r>
            <a:endParaRPr lang="en-US" sz="2800" i="1" dirty="0" smtClean="0">
              <a:solidFill>
                <a:srgbClr val="002060"/>
              </a:solidFill>
            </a:endParaRPr>
          </a:p>
          <a:p>
            <a:pPr algn="ctr"/>
            <a:r>
              <a:rPr lang="en-US" sz="2800" i="1" dirty="0" smtClean="0">
                <a:solidFill>
                  <a:srgbClr val="002060"/>
                </a:solidFill>
              </a:rPr>
              <a:t>in </a:t>
            </a:r>
            <a:r>
              <a:rPr lang="en-US" sz="2800" i="1" dirty="0">
                <a:solidFill>
                  <a:srgbClr val="002060"/>
                </a:solidFill>
              </a:rPr>
              <a:t>a fair and equitable </a:t>
            </a:r>
            <a:r>
              <a:rPr lang="en-US" sz="2800" i="1" dirty="0" smtClean="0">
                <a:solidFill>
                  <a:srgbClr val="002060"/>
                </a:solidFill>
              </a:rPr>
              <a:t>manner.</a:t>
            </a:r>
            <a:endParaRPr lang="en-US" sz="2800" i="1" dirty="0">
              <a:solidFill>
                <a:srgbClr val="002060"/>
              </a:solidFill>
            </a:endParaRPr>
          </a:p>
          <a:p>
            <a:pPr algn="ctr"/>
            <a:endParaRPr lang="en-US" sz="1100" i="1" dirty="0" smtClean="0"/>
          </a:p>
        </p:txBody>
      </p:sp>
      <p:sp>
        <p:nvSpPr>
          <p:cNvPr id="16" name="Footer Placeholder 3"/>
          <p:cNvSpPr>
            <a:spLocks noGrp="1"/>
          </p:cNvSpPr>
          <p:nvPr>
            <p:ph type="ftr" sz="quarter" idx="11"/>
          </p:nvPr>
        </p:nvSpPr>
        <p:spPr>
          <a:xfrm>
            <a:off x="3886200" y="6477000"/>
            <a:ext cx="4648200" cy="365125"/>
          </a:xfrm>
        </p:spPr>
        <p:txBody>
          <a:bodyPr/>
          <a:lstStyle/>
          <a:p>
            <a:r>
              <a:rPr lang="en-US" dirty="0" smtClean="0"/>
              <a:t>U.S Department of Commerce | International Trade Administration | </a:t>
            </a:r>
            <a:r>
              <a:rPr lang="en-US" dirty="0" err="1" smtClean="0"/>
              <a:t>SelectUSA</a:t>
            </a:r>
            <a:endParaRPr lang="en-US" dirty="0"/>
          </a:p>
        </p:txBody>
      </p:sp>
      <p:sp>
        <p:nvSpPr>
          <p:cNvPr id="4" name="Title 3"/>
          <p:cNvSpPr>
            <a:spLocks noGrp="1"/>
          </p:cNvSpPr>
          <p:nvPr>
            <p:ph type="title"/>
          </p:nvPr>
        </p:nvSpPr>
        <p:spPr/>
        <p:txBody>
          <a:bodyPr/>
          <a:lstStyle/>
          <a:p>
            <a:r>
              <a:rPr lang="en-US" dirty="0" smtClean="0"/>
              <a:t>Open investment policy</a:t>
            </a:r>
            <a:endParaRPr lang="en-US" dirty="0"/>
          </a:p>
        </p:txBody>
      </p:sp>
    </p:spTree>
    <p:extLst>
      <p:ext uri="{BB962C8B-B14F-4D97-AF65-F5344CB8AC3E}">
        <p14:creationId xmlns:p14="http://schemas.microsoft.com/office/powerpoint/2010/main" val="1878748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285750" indent="-285750">
              <a:spcBef>
                <a:spcPts val="0"/>
              </a:spcBef>
              <a:buClr>
                <a:srgbClr val="C00000"/>
              </a:buClr>
            </a:pPr>
            <a:r>
              <a:rPr lang="en-US" sz="1800" b="1" dirty="0">
                <a:solidFill>
                  <a:srgbClr val="C00000"/>
                </a:solidFill>
              </a:rPr>
              <a:t>World’s most attractive consumer market</a:t>
            </a:r>
          </a:p>
          <a:p>
            <a:pPr marL="685800" lvl="1">
              <a:spcBef>
                <a:spcPts val="0"/>
              </a:spcBef>
              <a:buClr>
                <a:srgbClr val="C00000"/>
              </a:buClr>
            </a:pPr>
            <a:r>
              <a:rPr lang="en-US" sz="2000" dirty="0" smtClean="0">
                <a:latin typeface="Calibri" panose="020F0502020204030204" pitchFamily="34" charset="0"/>
              </a:rPr>
              <a:t>$</a:t>
            </a:r>
            <a:r>
              <a:rPr lang="en-US" sz="1600" dirty="0" smtClean="0">
                <a:latin typeface="Calibri" panose="020F0502020204030204" pitchFamily="34" charset="0"/>
              </a:rPr>
              <a:t>18 </a:t>
            </a:r>
            <a:r>
              <a:rPr lang="en-US" sz="1600" dirty="0">
                <a:latin typeface="Calibri" panose="020F0502020204030204" pitchFamily="34" charset="0"/>
              </a:rPr>
              <a:t>trillion annual </a:t>
            </a:r>
            <a:r>
              <a:rPr lang="en-US" sz="1600" dirty="0" smtClean="0">
                <a:latin typeface="Calibri" panose="020F0502020204030204" pitchFamily="34" charset="0"/>
              </a:rPr>
              <a:t>GDP </a:t>
            </a:r>
          </a:p>
          <a:p>
            <a:pPr marL="685800" lvl="1">
              <a:spcBef>
                <a:spcPts val="0"/>
              </a:spcBef>
              <a:buClr>
                <a:srgbClr val="C00000"/>
              </a:buClr>
            </a:pPr>
            <a:r>
              <a:rPr lang="en-US" sz="1600" dirty="0" smtClean="0">
                <a:latin typeface="Calibri" panose="020F0502020204030204" pitchFamily="34" charset="0"/>
              </a:rPr>
              <a:t>Population of more than 325 million</a:t>
            </a:r>
            <a:endParaRPr lang="en-US" sz="1600" dirty="0">
              <a:latin typeface="Calibri" panose="020F0502020204030204" pitchFamily="34" charset="0"/>
            </a:endParaRPr>
          </a:p>
          <a:p>
            <a:pPr marL="685800" lvl="1">
              <a:spcBef>
                <a:spcPts val="0"/>
              </a:spcBef>
              <a:buClr>
                <a:srgbClr val="C00000"/>
              </a:buClr>
            </a:pPr>
            <a:endParaRPr lang="en-US" sz="800" dirty="0">
              <a:latin typeface="Calibri" panose="020F0502020204030204" pitchFamily="34" charset="0"/>
            </a:endParaRPr>
          </a:p>
          <a:p>
            <a:pPr marL="285750" indent="-285750">
              <a:spcBef>
                <a:spcPts val="0"/>
              </a:spcBef>
              <a:buClr>
                <a:srgbClr val="C00000"/>
              </a:buClr>
            </a:pPr>
            <a:r>
              <a:rPr lang="en-US" sz="1800" b="1" dirty="0">
                <a:solidFill>
                  <a:srgbClr val="C00000"/>
                </a:solidFill>
              </a:rPr>
              <a:t>Competitive export platform</a:t>
            </a:r>
          </a:p>
          <a:p>
            <a:pPr marL="685800" lvl="1">
              <a:spcBef>
                <a:spcPts val="0"/>
              </a:spcBef>
              <a:buClr>
                <a:srgbClr val="C00000"/>
              </a:buClr>
            </a:pPr>
            <a:r>
              <a:rPr lang="en-US" sz="1600" dirty="0">
                <a:latin typeface="Calibri" panose="020F0502020204030204" pitchFamily="34" charset="0"/>
              </a:rPr>
              <a:t>Free trade agreements with 20 </a:t>
            </a:r>
            <a:r>
              <a:rPr lang="en-US" sz="1600" dirty="0" smtClean="0">
                <a:latin typeface="Calibri" panose="020F0502020204030204" pitchFamily="34" charset="0"/>
              </a:rPr>
              <a:t>markets</a:t>
            </a:r>
            <a:endParaRPr lang="en-US" sz="1600" dirty="0">
              <a:latin typeface="Calibri" panose="020F0502020204030204" pitchFamily="34" charset="0"/>
            </a:endParaRPr>
          </a:p>
          <a:p>
            <a:pPr marL="685800" lvl="1">
              <a:spcBef>
                <a:spcPts val="0"/>
              </a:spcBef>
              <a:buClr>
                <a:srgbClr val="C00000"/>
              </a:buClr>
            </a:pPr>
            <a:r>
              <a:rPr lang="en-US" sz="1600" dirty="0" smtClean="0">
                <a:latin typeface="Calibri" panose="020F0502020204030204" pitchFamily="34" charset="0"/>
              </a:rPr>
              <a:t>Fast export </a:t>
            </a:r>
            <a:r>
              <a:rPr lang="en-US" sz="1600" dirty="0">
                <a:latin typeface="Calibri" panose="020F0502020204030204" pitchFamily="34" charset="0"/>
              </a:rPr>
              <a:t>procedures</a:t>
            </a:r>
          </a:p>
          <a:p>
            <a:pPr marL="685800" lvl="1">
              <a:spcBef>
                <a:spcPts val="0"/>
              </a:spcBef>
              <a:buClr>
                <a:srgbClr val="C00000"/>
              </a:buClr>
            </a:pPr>
            <a:endParaRPr lang="en-US" sz="800" dirty="0">
              <a:latin typeface="Calibri" panose="020F0502020204030204" pitchFamily="34" charset="0"/>
            </a:endParaRPr>
          </a:p>
          <a:p>
            <a:pPr marL="285750" indent="-285750">
              <a:spcBef>
                <a:spcPts val="0"/>
              </a:spcBef>
              <a:buClr>
                <a:srgbClr val="C00000"/>
              </a:buClr>
            </a:pPr>
            <a:r>
              <a:rPr lang="en-US" sz="1800" b="1" dirty="0">
                <a:solidFill>
                  <a:srgbClr val="C00000"/>
                </a:solidFill>
              </a:rPr>
              <a:t>Transparent, fair and stable business environment</a:t>
            </a:r>
          </a:p>
          <a:p>
            <a:pPr marL="285750" indent="-285750">
              <a:spcBef>
                <a:spcPts val="0"/>
              </a:spcBef>
              <a:buClr>
                <a:srgbClr val="C00000"/>
              </a:buClr>
            </a:pPr>
            <a:endParaRPr lang="en-US" sz="800" dirty="0">
              <a:latin typeface="Calibri" panose="020F0502020204030204" pitchFamily="34" charset="0"/>
            </a:endParaRPr>
          </a:p>
          <a:p>
            <a:pPr marL="285750" indent="-285750">
              <a:spcBef>
                <a:spcPts val="0"/>
              </a:spcBef>
              <a:buClr>
                <a:srgbClr val="C00000"/>
              </a:buClr>
            </a:pPr>
            <a:r>
              <a:rPr lang="en-US" sz="1800" b="1" dirty="0">
                <a:solidFill>
                  <a:srgbClr val="C00000"/>
                </a:solidFill>
              </a:rPr>
              <a:t>Unparalleled climate for innovation</a:t>
            </a:r>
          </a:p>
          <a:p>
            <a:pPr marL="685800" lvl="1">
              <a:spcBef>
                <a:spcPts val="0"/>
              </a:spcBef>
              <a:buClr>
                <a:srgbClr val="C00000"/>
              </a:buClr>
            </a:pPr>
            <a:r>
              <a:rPr lang="en-US" sz="1600" dirty="0">
                <a:latin typeface="Calibri" panose="020F0502020204030204" pitchFamily="34" charset="0"/>
              </a:rPr>
              <a:t>Global leader in research &amp; development (R&amp;D)</a:t>
            </a:r>
          </a:p>
          <a:p>
            <a:pPr marL="685800" lvl="1">
              <a:spcBef>
                <a:spcPts val="0"/>
              </a:spcBef>
              <a:buClr>
                <a:srgbClr val="C00000"/>
              </a:buClr>
            </a:pPr>
            <a:r>
              <a:rPr lang="en-US" sz="1600" dirty="0">
                <a:latin typeface="Calibri" panose="020F0502020204030204" pitchFamily="34" charset="0"/>
              </a:rPr>
              <a:t>Strong intellectual property </a:t>
            </a:r>
            <a:r>
              <a:rPr lang="en-US" sz="1600" dirty="0" smtClean="0">
                <a:latin typeface="Calibri" panose="020F0502020204030204" pitchFamily="34" charset="0"/>
              </a:rPr>
              <a:t>protection</a:t>
            </a:r>
            <a:endParaRPr lang="en-US" sz="1600" dirty="0">
              <a:latin typeface="Calibri" panose="020F0502020204030204" pitchFamily="34" charset="0"/>
            </a:endParaRPr>
          </a:p>
          <a:p>
            <a:pPr marL="685800" lvl="1">
              <a:spcBef>
                <a:spcPts val="0"/>
              </a:spcBef>
              <a:buClr>
                <a:srgbClr val="C00000"/>
              </a:buClr>
            </a:pPr>
            <a:r>
              <a:rPr lang="en-US" sz="1600" dirty="0">
                <a:latin typeface="Calibri" panose="020F0502020204030204" pitchFamily="34" charset="0"/>
              </a:rPr>
              <a:t>Highly educated and productive workforce</a:t>
            </a:r>
          </a:p>
          <a:p>
            <a:pPr marL="285750" indent="-285750">
              <a:spcBef>
                <a:spcPts val="0"/>
              </a:spcBef>
              <a:buClr>
                <a:srgbClr val="C00000"/>
              </a:buClr>
            </a:pPr>
            <a:endParaRPr lang="en-US" sz="800" dirty="0" smtClean="0">
              <a:latin typeface="Calibri" panose="020F0502020204030204" pitchFamily="34" charset="0"/>
            </a:endParaRPr>
          </a:p>
          <a:p>
            <a:pPr marL="285750" indent="-285750">
              <a:spcBef>
                <a:spcPts val="0"/>
              </a:spcBef>
              <a:buClr>
                <a:srgbClr val="C00000"/>
              </a:buClr>
            </a:pPr>
            <a:r>
              <a:rPr lang="en-US" sz="1800" b="1" dirty="0">
                <a:solidFill>
                  <a:srgbClr val="C00000"/>
                </a:solidFill>
              </a:rPr>
              <a:t>Abundant natural resources</a:t>
            </a:r>
          </a:p>
          <a:p>
            <a:pPr marL="285750" indent="-285750">
              <a:spcBef>
                <a:spcPts val="0"/>
              </a:spcBef>
              <a:buClr>
                <a:srgbClr val="C00000"/>
              </a:buClr>
            </a:pPr>
            <a:endParaRPr lang="en-US" sz="800" dirty="0" smtClean="0">
              <a:latin typeface="Calibri" panose="020F0502020204030204" pitchFamily="34" charset="0"/>
            </a:endParaRPr>
          </a:p>
          <a:p>
            <a:pPr marL="285750" indent="-285750">
              <a:spcBef>
                <a:spcPts val="0"/>
              </a:spcBef>
              <a:buClr>
                <a:srgbClr val="C00000"/>
              </a:buClr>
            </a:pPr>
            <a:r>
              <a:rPr lang="en-US" sz="1800" b="1" dirty="0">
                <a:solidFill>
                  <a:srgbClr val="C00000"/>
                </a:solidFill>
              </a:rPr>
              <a:t>Low-cost, stable energy supply</a:t>
            </a:r>
          </a:p>
          <a:p>
            <a:endParaRPr lang="en-US" sz="800" dirty="0"/>
          </a:p>
        </p:txBody>
      </p:sp>
      <p:sp>
        <p:nvSpPr>
          <p:cNvPr id="7" name="Footer Placeholder 3"/>
          <p:cNvSpPr>
            <a:spLocks noGrp="1"/>
          </p:cNvSpPr>
          <p:nvPr>
            <p:ph type="ftr" sz="quarter" idx="11"/>
          </p:nvPr>
        </p:nvSpPr>
        <p:spPr/>
        <p:txBody>
          <a:bodyPr/>
          <a:lstStyle/>
          <a:p>
            <a:r>
              <a:rPr lang="en-US" dirty="0" smtClean="0"/>
              <a:t>U.S Department of Commerce | International Trade Administration | </a:t>
            </a:r>
            <a:r>
              <a:rPr lang="en-US" dirty="0" err="1" smtClean="0"/>
              <a:t>SelectUSA</a:t>
            </a:r>
            <a:endParaRPr lang="en-US" dirty="0"/>
          </a:p>
        </p:txBody>
      </p:sp>
      <p:sp>
        <p:nvSpPr>
          <p:cNvPr id="4" name="Slide Number Placeholder 3"/>
          <p:cNvSpPr>
            <a:spLocks noGrp="1"/>
          </p:cNvSpPr>
          <p:nvPr>
            <p:ph type="sldNum" sz="quarter" idx="12"/>
          </p:nvPr>
        </p:nvSpPr>
        <p:spPr/>
        <p:txBody>
          <a:bodyPr/>
          <a:lstStyle/>
          <a:p>
            <a:fld id="{45BBB4E9-C169-4AD5-AC26-BB77E8FF7607}" type="slidenum">
              <a:rPr lang="en-US" altLang="en-US" smtClean="0"/>
              <a:pPr/>
              <a:t>8</a:t>
            </a:fld>
            <a:endParaRPr lang="en-US" altLang="en-US" dirty="0"/>
          </a:p>
        </p:txBody>
      </p:sp>
      <p:sp>
        <p:nvSpPr>
          <p:cNvPr id="3" name="Title 2"/>
          <p:cNvSpPr>
            <a:spLocks noGrp="1"/>
          </p:cNvSpPr>
          <p:nvPr>
            <p:ph type="title"/>
          </p:nvPr>
        </p:nvSpPr>
        <p:spPr/>
        <p:txBody>
          <a:bodyPr/>
          <a:lstStyle/>
          <a:p>
            <a:r>
              <a:rPr lang="en-US" dirty="0" smtClean="0"/>
              <a:t>Why invest in the united states?</a:t>
            </a:r>
            <a:endParaRPr lang="en-US" dirty="0"/>
          </a:p>
        </p:txBody>
      </p:sp>
    </p:spTree>
    <p:extLst>
      <p:ext uri="{BB962C8B-B14F-4D97-AF65-F5344CB8AC3E}">
        <p14:creationId xmlns:p14="http://schemas.microsoft.com/office/powerpoint/2010/main" val="1205136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p:cNvSpPr txBox="1"/>
          <p:nvPr/>
        </p:nvSpPr>
        <p:spPr>
          <a:xfrm>
            <a:off x="0" y="6574221"/>
            <a:ext cx="3632752" cy="2837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white"/>
                </a:solidFill>
              </a:rPr>
              <a:t>Source: www.FDIMarkets.com</a:t>
            </a:r>
          </a:p>
        </p:txBody>
      </p:sp>
      <p:sp>
        <p:nvSpPr>
          <p:cNvPr id="8" name="TextBox 7"/>
          <p:cNvSpPr txBox="1"/>
          <p:nvPr/>
        </p:nvSpPr>
        <p:spPr>
          <a:xfrm>
            <a:off x="1447800" y="3124200"/>
            <a:ext cx="813468" cy="246221"/>
          </a:xfrm>
          <a:prstGeom prst="rect">
            <a:avLst/>
          </a:prstGeom>
          <a:noFill/>
        </p:spPr>
        <p:txBody>
          <a:bodyPr wrap="square" rtlCol="0">
            <a:spAutoFit/>
          </a:bodyPr>
          <a:lstStyle/>
          <a:p>
            <a:pPr algn="ctr"/>
            <a:r>
              <a:rPr lang="en-US" sz="1000" dirty="0">
                <a:solidFill>
                  <a:prstClr val="white"/>
                </a:solidFill>
              </a:rPr>
              <a:t>Canada     4</a:t>
            </a:r>
          </a:p>
        </p:txBody>
      </p:sp>
      <p:sp>
        <p:nvSpPr>
          <p:cNvPr id="12" name="TextBox 11"/>
          <p:cNvSpPr txBox="1"/>
          <p:nvPr/>
        </p:nvSpPr>
        <p:spPr>
          <a:xfrm>
            <a:off x="838200" y="737198"/>
            <a:ext cx="7224669" cy="861774"/>
          </a:xfrm>
          <a:prstGeom prst="rect">
            <a:avLst/>
          </a:prstGeom>
          <a:noFill/>
        </p:spPr>
        <p:txBody>
          <a:bodyPr wrap="square" rtlCol="0">
            <a:spAutoFit/>
          </a:bodyPr>
          <a:lstStyle/>
          <a:p>
            <a:endParaRPr lang="en-US" sz="1600" dirty="0">
              <a:solidFill>
                <a:prstClr val="black"/>
              </a:solidFill>
            </a:endParaRPr>
          </a:p>
          <a:p>
            <a:r>
              <a:rPr lang="en-US" b="1" dirty="0">
                <a:solidFill>
                  <a:srgbClr val="C00000"/>
                </a:solidFill>
              </a:rPr>
              <a:t>Why </a:t>
            </a:r>
            <a:r>
              <a:rPr lang="en-US" b="1" dirty="0" smtClean="0">
                <a:solidFill>
                  <a:srgbClr val="C00000"/>
                </a:solidFill>
              </a:rPr>
              <a:t>do </a:t>
            </a:r>
            <a:r>
              <a:rPr lang="en-US" b="1" dirty="0">
                <a:solidFill>
                  <a:srgbClr val="C00000"/>
                </a:solidFill>
              </a:rPr>
              <a:t>firms choose </a:t>
            </a:r>
            <a:r>
              <a:rPr lang="en-US" b="1" dirty="0" smtClean="0">
                <a:solidFill>
                  <a:srgbClr val="C00000"/>
                </a:solidFill>
              </a:rPr>
              <a:t>the United States?</a:t>
            </a:r>
            <a:endParaRPr lang="en-US" b="1" dirty="0">
              <a:solidFill>
                <a:srgbClr val="C00000"/>
              </a:solidFill>
            </a:endParaRPr>
          </a:p>
          <a:p>
            <a:r>
              <a:rPr lang="en-US" sz="1600" b="1" dirty="0">
                <a:solidFill>
                  <a:prstClr val="black"/>
                </a:solidFill>
              </a:rPr>
              <a:t>  </a:t>
            </a:r>
          </a:p>
        </p:txBody>
      </p:sp>
      <p:sp>
        <p:nvSpPr>
          <p:cNvPr id="13" name="Slide Number Placeholder 4"/>
          <p:cNvSpPr>
            <a:spLocks noGrp="1"/>
          </p:cNvSpPr>
          <p:nvPr>
            <p:ph type="sldNum" sz="quarter" idx="12"/>
          </p:nvPr>
        </p:nvSpPr>
        <p:spPr bwMode="auto">
          <a:noFill/>
          <a:ln>
            <a:miter lim="800000"/>
            <a:headEnd/>
            <a:tailEnd/>
          </a:ln>
        </p:spPr>
        <p:txBody>
          <a:bodyPr/>
          <a:lstStyle/>
          <a:p>
            <a:pPr algn="ctr"/>
            <a:fld id="{638F31A7-503A-49F0-85FC-91EB10D85923}" type="slidenum">
              <a:rPr/>
              <a:pPr algn="ctr"/>
              <a:t>9</a:t>
            </a:fld>
            <a:endParaRPr dirty="0"/>
          </a:p>
        </p:txBody>
      </p:sp>
      <p:sp>
        <p:nvSpPr>
          <p:cNvPr id="2" name="Title 1"/>
          <p:cNvSpPr>
            <a:spLocks noGrp="1"/>
          </p:cNvSpPr>
          <p:nvPr>
            <p:ph type="title"/>
          </p:nvPr>
        </p:nvSpPr>
        <p:spPr/>
        <p:txBody>
          <a:bodyPr/>
          <a:lstStyle/>
          <a:p>
            <a:r>
              <a:rPr lang="en-US" sz="2900" dirty="0"/>
              <a:t>Motivations of Foreign Firms</a:t>
            </a:r>
          </a:p>
        </p:txBody>
      </p:sp>
      <p:graphicFrame>
        <p:nvGraphicFramePr>
          <p:cNvPr id="11" name="Chart 10"/>
          <p:cNvGraphicFramePr>
            <a:graphicFrameLocks/>
          </p:cNvGraphicFramePr>
          <p:nvPr>
            <p:extLst>
              <p:ext uri="{D42A27DB-BD31-4B8C-83A1-F6EECF244321}">
                <p14:modId xmlns:p14="http://schemas.microsoft.com/office/powerpoint/2010/main" val="2344689221"/>
              </p:ext>
            </p:extLst>
          </p:nvPr>
        </p:nvGraphicFramePr>
        <p:xfrm>
          <a:off x="609692" y="1598972"/>
          <a:ext cx="8519964" cy="393551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825649" y="5356966"/>
            <a:ext cx="8977269" cy="400110"/>
          </a:xfrm>
          <a:prstGeom prst="rect">
            <a:avLst/>
          </a:prstGeom>
          <a:noFill/>
        </p:spPr>
        <p:txBody>
          <a:bodyPr wrap="square" rtlCol="0">
            <a:spAutoFit/>
          </a:bodyPr>
          <a:lstStyle/>
          <a:p>
            <a:endParaRPr lang="en-US" sz="1000" b="1" dirty="0"/>
          </a:p>
          <a:p>
            <a:r>
              <a:rPr lang="en-US" sz="1000" b="1" dirty="0" smtClean="0"/>
              <a:t>Source:  fDimarkets.com</a:t>
            </a:r>
            <a:endParaRPr lang="en-US" sz="1000" b="1" dirty="0"/>
          </a:p>
        </p:txBody>
      </p:sp>
      <p:sp>
        <p:nvSpPr>
          <p:cNvPr id="16" name="Footer Placeholder 3"/>
          <p:cNvSpPr>
            <a:spLocks noGrp="1"/>
          </p:cNvSpPr>
          <p:nvPr>
            <p:ph type="ftr" sz="quarter" idx="11"/>
          </p:nvPr>
        </p:nvSpPr>
        <p:spPr>
          <a:xfrm>
            <a:off x="3886200" y="6477000"/>
            <a:ext cx="4648200" cy="365125"/>
          </a:xfrm>
        </p:spPr>
        <p:txBody>
          <a:bodyPr/>
          <a:lstStyle/>
          <a:p>
            <a:r>
              <a:rPr lang="en-US" dirty="0" smtClean="0"/>
              <a:t>U.S Department of Commerce | International Trade Administration | </a:t>
            </a:r>
            <a:r>
              <a:rPr lang="en-US" dirty="0" err="1" smtClean="0"/>
              <a:t>SelectUSA</a:t>
            </a:r>
            <a:endParaRPr lang="en-US" dirty="0"/>
          </a:p>
        </p:txBody>
      </p:sp>
    </p:spTree>
    <p:extLst>
      <p:ext uri="{BB962C8B-B14F-4D97-AF65-F5344CB8AC3E}">
        <p14:creationId xmlns:p14="http://schemas.microsoft.com/office/powerpoint/2010/main" val="2198073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0D3E89"/>
      </a:accent4>
      <a:accent5>
        <a:srgbClr val="D12229"/>
      </a:accent5>
      <a:accent6>
        <a:srgbClr val="B1B0B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6814</TotalTime>
  <Words>1302</Words>
  <Application>Microsoft Office PowerPoint</Application>
  <PresentationFormat>On-screen Show (4:3)</PresentationFormat>
  <Paragraphs>314</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Expanding your business in the united states</vt:lpstr>
      <vt:lpstr>About SelectUSA</vt:lpstr>
      <vt:lpstr>Who We Are</vt:lpstr>
      <vt:lpstr>Global fdi trends</vt:lpstr>
      <vt:lpstr>Largest and fastest growing Sources of FDI</vt:lpstr>
      <vt:lpstr>Fdi in the united states by industry</vt:lpstr>
      <vt:lpstr>Open investment policy</vt:lpstr>
      <vt:lpstr>Why invest in the united states?</vt:lpstr>
      <vt:lpstr>Motivations of Foreign Firms</vt:lpstr>
      <vt:lpstr>SelectUSA Services for Foreign Firms</vt:lpstr>
      <vt:lpstr>State Business Incentives</vt:lpstr>
      <vt:lpstr>Selectusa investment summit</vt:lpstr>
      <vt:lpstr>PowerPoint Presentation</vt:lpstr>
    </vt:vector>
  </TitlesOfParts>
  <Company>ITA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Book</dc:creator>
  <cp:lastModifiedBy>Hana Obrusnikova</cp:lastModifiedBy>
  <cp:revision>170</cp:revision>
  <cp:lastPrinted>2016-12-01T18:38:36Z</cp:lastPrinted>
  <dcterms:created xsi:type="dcterms:W3CDTF">2016-11-14T15:30:46Z</dcterms:created>
  <dcterms:modified xsi:type="dcterms:W3CDTF">2017-03-23T13:27:11Z</dcterms:modified>
</cp:coreProperties>
</file>