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5304" r:id="rId1"/>
  </p:sldMasterIdLst>
  <p:notesMasterIdLst>
    <p:notesMasterId r:id="rId12"/>
  </p:notesMasterIdLst>
  <p:handoutMasterIdLst>
    <p:handoutMasterId r:id="rId13"/>
  </p:handoutMasterIdLst>
  <p:sldIdLst>
    <p:sldId id="549" r:id="rId2"/>
    <p:sldId id="543" r:id="rId3"/>
    <p:sldId id="544" r:id="rId4"/>
    <p:sldId id="507" r:id="rId5"/>
    <p:sldId id="546" r:id="rId6"/>
    <p:sldId id="547" r:id="rId7"/>
    <p:sldId id="553" r:id="rId8"/>
    <p:sldId id="552" r:id="rId9"/>
    <p:sldId id="551" r:id="rId10"/>
    <p:sldId id="550" r:id="rId11"/>
  </p:sldIdLst>
  <p:sldSz cx="9144000" cy="6858000" type="screen4x3"/>
  <p:notesSz cx="6735763" cy="9866313"/>
  <p:embeddedFontLst>
    <p:embeddedFont>
      <p:font typeface="Open Sans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Open Sans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28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183">
          <p15:clr>
            <a:srgbClr val="A4A3A4"/>
          </p15:clr>
        </p15:guide>
        <p15:guide id="4" orient="horz" pos="766">
          <p15:clr>
            <a:srgbClr val="A4A3A4"/>
          </p15:clr>
        </p15:guide>
        <p15:guide id="5" pos="158">
          <p15:clr>
            <a:srgbClr val="A4A3A4"/>
          </p15:clr>
        </p15:guide>
        <p15:guide id="6" pos="2560">
          <p15:clr>
            <a:srgbClr val="A4A3A4"/>
          </p15:clr>
        </p15:guide>
        <p15:guide id="7" pos="5600">
          <p15:clr>
            <a:srgbClr val="A4A3A4"/>
          </p15:clr>
        </p15:guide>
        <p15:guide id="8" pos="305">
          <p15:clr>
            <a:srgbClr val="A4A3A4"/>
          </p15:clr>
        </p15:guide>
        <p15:guide id="9" pos="54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042"/>
    <a:srgbClr val="D73571"/>
    <a:srgbClr val="A7C54C"/>
    <a:srgbClr val="00AFD4"/>
    <a:srgbClr val="E9F0D2"/>
    <a:srgbClr val="BFEBF4"/>
    <a:srgbClr val="404042"/>
    <a:srgbClr val="F0D7DE"/>
    <a:srgbClr val="EEF2D7"/>
    <a:srgbClr val="DD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3" autoAdjust="0"/>
    <p:restoredTop sz="96897" autoAdjust="0"/>
  </p:normalViewPr>
  <p:slideViewPr>
    <p:cSldViewPr snapToGrid="0">
      <p:cViewPr varScale="1">
        <p:scale>
          <a:sx n="123" d="100"/>
          <a:sy n="123" d="100"/>
        </p:scale>
        <p:origin x="-696" y="-96"/>
      </p:cViewPr>
      <p:guideLst>
        <p:guide orient="horz" pos="2194"/>
        <p:guide orient="horz" pos="727"/>
        <p:guide orient="horz" pos="183"/>
        <p:guide orient="horz" pos="766"/>
        <p:guide pos="158"/>
        <p:guide pos="2565"/>
        <p:guide pos="5600"/>
        <p:guide pos="300"/>
        <p:guide pos="5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6/24/2021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6/24/2021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416" y="4686499"/>
            <a:ext cx="5388931" cy="4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1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570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00AFD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V Praze 4. 10. 2017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A7C54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7999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V Praze 4. 10. 2017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D7357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V Praze 4. 10. 2017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Ilustrační nadpis </a:t>
            </a:r>
          </a:p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C54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Ilustrační nadpis </a:t>
            </a:r>
          </a:p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35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Ilustrační nadpis </a:t>
            </a:r>
          </a:p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690359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6903590" cy="45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rgbClr val="414042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rgbClr val="414042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80000" y="1477670"/>
            <a:ext cx="7559999" cy="49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80000" y="2340000"/>
            <a:ext cx="7560000" cy="34463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17209" y="5877499"/>
            <a:ext cx="28934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>
          <a:xfrm>
            <a:off x="861878" y="1008000"/>
            <a:ext cx="7778121" cy="2311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r>
              <a:rPr lang="cs-CZ" dirty="0" smtClean="0"/>
              <a:t>kapitola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34" r:id="rId2"/>
    <p:sldLayoutId id="2147485335" r:id="rId3"/>
    <p:sldLayoutId id="2147485327" r:id="rId4"/>
    <p:sldLayoutId id="2147485328" r:id="rId5"/>
    <p:sldLayoutId id="2147485329" r:id="rId6"/>
    <p:sldLayoutId id="2147485332" r:id="rId7"/>
    <p:sldLayoutId id="2147485333" r:id="rId8"/>
    <p:sldLayoutId id="2147485324" r:id="rId9"/>
    <p:sldLayoutId id="2147485336" r:id="rId10"/>
    <p:sldLayoutId id="21474853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200" baseline="0">
          <a:solidFill>
            <a:srgbClr val="414042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44000" indent="-144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SzPct val="100000"/>
        <a:buFont typeface="Open Sans" panose="020B0606030504020204" pitchFamily="34" charset="0"/>
        <a:buChar char="›"/>
        <a:defRPr sz="28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360000" indent="-216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648000" indent="-252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FontTx/>
        <a:buBlip>
          <a:blip r:embed="rId14"/>
        </a:buBlip>
        <a:defRPr sz="22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Open Sans Light" panose="020B0306030504020204" pitchFamily="34" charset="0"/>
        <a:buChar char="–"/>
        <a:defRPr sz="1000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5"/>
          </p:nvPr>
        </p:nvSpPr>
        <p:spPr>
          <a:xfrm>
            <a:off x="0" y="2425260"/>
            <a:ext cx="9144000" cy="825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endParaRPr lang="cs-CZ" sz="4000" dirty="0" smtClean="0"/>
          </a:p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cs-CZ" sz="4000" dirty="0" smtClean="0"/>
              <a:t>EXPORT DO REGIONU RUSKA</a:t>
            </a:r>
            <a:r>
              <a:rPr lang="cs-CZ" sz="3200" dirty="0" smtClean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695061" y="4746698"/>
            <a:ext cx="7704000" cy="252000"/>
          </a:xfrm>
        </p:spPr>
        <p:txBody>
          <a:bodyPr/>
          <a:lstStyle/>
          <a:p>
            <a:r>
              <a:rPr lang="cs-CZ" dirty="0" smtClean="0"/>
              <a:t>28. 6. 2021</a:t>
            </a:r>
            <a:r>
              <a:rPr lang="cs-CZ" dirty="0" smtClean="0"/>
              <a:t>	</a:t>
            </a:r>
            <a:r>
              <a:rPr lang="cs-CZ" dirty="0" err="1" smtClean="0"/>
              <a:t>jAN</a:t>
            </a:r>
            <a:r>
              <a:rPr lang="cs-CZ" dirty="0" smtClean="0"/>
              <a:t> DUBEC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713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2618153" y="2844800"/>
            <a:ext cx="4095261" cy="178972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62500" lnSpcReduction="2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cs-CZ" sz="3600" b="1" dirty="0" smtClean="0"/>
              <a:t>Ing. JAN DUBEC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cs-CZ" sz="3200" dirty="0" smtClean="0"/>
              <a:t>ředitel odboru akvizic a pojištění dodavatelských úvěrů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cs-CZ" sz="3200" dirty="0" smtClean="0"/>
              <a:t>dubec@egap.cz</a:t>
            </a:r>
          </a:p>
        </p:txBody>
      </p:sp>
    </p:spTree>
    <p:extLst>
      <p:ext uri="{BB962C8B-B14F-4D97-AF65-F5344CB8AC3E}">
        <p14:creationId xmlns:p14="http://schemas.microsoft.com/office/powerpoint/2010/main" val="17238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Egap</a:t>
            </a:r>
            <a:r>
              <a:rPr lang="cs-CZ" dirty="0" smtClean="0"/>
              <a:t> v roce </a:t>
            </a:r>
            <a:r>
              <a:rPr lang="cs-CZ" dirty="0" smtClean="0"/>
              <a:t>2020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92000" y="1367999"/>
            <a:ext cx="7656432" cy="46342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/>
              <a:t>pojištěný vývoz za </a:t>
            </a:r>
            <a:r>
              <a:rPr lang="cs-CZ" sz="2200" dirty="0" smtClean="0"/>
              <a:t>35 </a:t>
            </a:r>
            <a:r>
              <a:rPr lang="cs-CZ" sz="2200" dirty="0"/>
              <a:t>mld. Kč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/>
              <a:t>c</a:t>
            </a:r>
            <a:r>
              <a:rPr lang="cs-CZ" sz="2200" dirty="0" smtClean="0"/>
              <a:t>elkem uzavřeno </a:t>
            </a:r>
            <a:r>
              <a:rPr lang="cs-CZ" sz="2200" dirty="0" smtClean="0"/>
              <a:t>249 smluv </a:t>
            </a:r>
            <a:r>
              <a:rPr lang="cs-CZ" sz="2200" dirty="0"/>
              <a:t>do </a:t>
            </a:r>
            <a:r>
              <a:rPr lang="cs-CZ" sz="2200" dirty="0" smtClean="0"/>
              <a:t>rekordních 47 </a:t>
            </a:r>
            <a:r>
              <a:rPr lang="cs-CZ" sz="2200" dirty="0"/>
              <a:t>zemí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podpořeno 83 jednotlivých exportérů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110 smluv s MSP v objemu 3,7 mld. Kč</a:t>
            </a:r>
            <a:endParaRPr lang="cs-CZ" sz="22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err="1"/>
              <a:t>nejpoptávanější</a:t>
            </a:r>
            <a:r>
              <a:rPr lang="cs-CZ" sz="2200" dirty="0"/>
              <a:t> produkt – pojištění pohledávek </a:t>
            </a:r>
            <a:r>
              <a:rPr lang="cs-CZ" sz="2200" dirty="0" smtClean="0"/>
              <a:t>– 121 smluv</a:t>
            </a:r>
            <a:endParaRPr lang="cs-CZ" sz="22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hlavní </a:t>
            </a:r>
            <a:r>
              <a:rPr lang="cs-CZ" sz="2200" dirty="0"/>
              <a:t>podíl na celkovém pojištěném objemu </a:t>
            </a:r>
            <a:r>
              <a:rPr lang="cs-CZ" sz="2200" dirty="0" smtClean="0"/>
              <a:t>produkt</a:t>
            </a:r>
            <a:br>
              <a:rPr lang="cs-CZ" sz="2200" dirty="0" smtClean="0"/>
            </a:br>
            <a:r>
              <a:rPr lang="cs-CZ" sz="2200" dirty="0" smtClean="0"/>
              <a:t>– </a:t>
            </a:r>
            <a:r>
              <a:rPr lang="cs-CZ" sz="2200" dirty="0"/>
              <a:t>pojištění zahraničních </a:t>
            </a:r>
            <a:r>
              <a:rPr lang="cs-CZ" sz="2200" dirty="0" smtClean="0"/>
              <a:t>investic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vymožené pohledávky – </a:t>
            </a:r>
            <a:r>
              <a:rPr lang="cs-CZ" sz="2200" dirty="0" smtClean="0"/>
              <a:t>400 mil. </a:t>
            </a:r>
            <a:r>
              <a:rPr lang="cs-CZ" sz="2200" dirty="0" smtClean="0"/>
              <a:t>Kč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7097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Egap</a:t>
            </a:r>
            <a:r>
              <a:rPr lang="cs-CZ" dirty="0" smtClean="0"/>
              <a:t> v roce </a:t>
            </a:r>
            <a:r>
              <a:rPr lang="cs-CZ" dirty="0" smtClean="0"/>
              <a:t>2020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92000" y="1367999"/>
            <a:ext cx="7656432" cy="46342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COVID Plus:</a:t>
            </a:r>
            <a:endParaRPr lang="cs-CZ" sz="2200" dirty="0"/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43 společností</a:t>
            </a:r>
            <a:endParaRPr lang="cs-CZ" sz="2200" dirty="0"/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9,7 mld. Kč záruk za úvěry ve výši 12,1 mld. Kč</a:t>
            </a:r>
            <a:endParaRPr lang="cs-CZ" sz="2200" dirty="0"/>
          </a:p>
          <a:p>
            <a:pPr marL="144000" lvl="1" indent="0">
              <a:lnSpc>
                <a:spcPct val="150000"/>
              </a:lnSpc>
              <a:spcBef>
                <a:spcPts val="1000"/>
              </a:spcBef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62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/>
              <a:t>Teritoriální rozdělení </a:t>
            </a:r>
            <a:br>
              <a:rPr lang="cs-CZ" sz="3200" dirty="0" smtClean="0"/>
            </a:br>
            <a:r>
              <a:rPr lang="cs-CZ" sz="3200" dirty="0" smtClean="0"/>
              <a:t>v roce </a:t>
            </a:r>
            <a:r>
              <a:rPr lang="cs-CZ" sz="3200" dirty="0" smtClean="0"/>
              <a:t>2020</a:t>
            </a:r>
            <a:r>
              <a:rPr lang="fr-FR" dirty="0"/>
              <a:t/>
            </a:r>
            <a:br>
              <a:rPr lang="fr-FR" dirty="0"/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675648" y="5847962"/>
            <a:ext cx="3015915" cy="4180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2400" b="1" dirty="0" smtClean="0"/>
              <a:t>Celkem </a:t>
            </a:r>
            <a:r>
              <a:rPr lang="cs-CZ" sz="2400" b="1" dirty="0" smtClean="0"/>
              <a:t>35 </a:t>
            </a:r>
            <a:r>
              <a:rPr lang="cs-CZ" sz="2400" b="1" dirty="0" smtClean="0"/>
              <a:t>mld. Kč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681163"/>
            <a:ext cx="634365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7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/>
              <a:t>Doplňujeme komerční pojišťovny</a:t>
            </a:r>
            <a:br>
              <a:rPr lang="cs-CZ" sz="3200" dirty="0"/>
            </a:br>
            <a:endParaRPr lang="cs-CZ" sz="3200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796061" y="968066"/>
            <a:ext cx="7205316" cy="5178482"/>
            <a:chOff x="2914049" y="1988838"/>
            <a:chExt cx="5474375" cy="4139905"/>
          </a:xfrm>
        </p:grpSpPr>
        <p:sp>
          <p:nvSpPr>
            <p:cNvPr id="23" name="Obdélník 22"/>
            <p:cNvSpPr/>
            <p:nvPr/>
          </p:nvSpPr>
          <p:spPr>
            <a:xfrm>
              <a:off x="3497215" y="2204864"/>
              <a:ext cx="4891209" cy="3384376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6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3497215" y="5661248"/>
              <a:ext cx="2445605" cy="270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Tržně pojistitelné země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942819" y="5661248"/>
              <a:ext cx="2445605" cy="46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Tržně nepojistitelné </a:t>
              </a:r>
              <a:b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(rizikové) země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 rot="16200000">
              <a:off x="1913393" y="4504330"/>
              <a:ext cx="2445605" cy="4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Krátkodobé</a:t>
              </a:r>
            </a:p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úvěry (&lt; 2 roky)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 rot="16200000">
              <a:off x="2056077" y="2846812"/>
              <a:ext cx="2160241" cy="4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9607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Středně- a dlouhodobé úvěry (&gt; 2 roky)</a:t>
              </a:r>
            </a:p>
          </p:txBody>
        </p:sp>
      </p:grpSp>
      <p:sp>
        <p:nvSpPr>
          <p:cNvPr id="26" name="Obdélník 25"/>
          <p:cNvSpPr/>
          <p:nvPr/>
        </p:nvSpPr>
        <p:spPr>
          <a:xfrm>
            <a:off x="1563618" y="3354995"/>
            <a:ext cx="3225778" cy="2116704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Pojistí komerční pojišťovny</a:t>
            </a:r>
          </a:p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Atradius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Coface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Credendo</a:t>
            </a: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Euler-Hermes</a:t>
            </a:r>
          </a:p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Pětiúhelník 26"/>
          <p:cNvSpPr/>
          <p:nvPr/>
        </p:nvSpPr>
        <p:spPr>
          <a:xfrm rot="10800000">
            <a:off x="1577538" y="1238286"/>
            <a:ext cx="3211858" cy="2116708"/>
          </a:xfrm>
          <a:prstGeom prst="homePlate">
            <a:avLst>
              <a:gd name="adj" fmla="val 31809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Pětiúhelník 27"/>
          <p:cNvSpPr/>
          <p:nvPr/>
        </p:nvSpPr>
        <p:spPr>
          <a:xfrm rot="5400000">
            <a:off x="5333570" y="2803920"/>
            <a:ext cx="2116706" cy="3218855"/>
          </a:xfrm>
          <a:prstGeom prst="homePlate">
            <a:avLst>
              <a:gd name="adj" fmla="val 23249"/>
            </a:avLst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4782497" y="1238287"/>
            <a:ext cx="3222391" cy="2116706"/>
          </a:xfrm>
          <a:prstGeom prst="rect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Pojistí</a:t>
            </a:r>
          </a:p>
          <a:p>
            <a:pPr marL="0" marR="0" lvl="0" indent="0" algn="ctr" defTabSz="129607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EGAP</a:t>
            </a:r>
          </a:p>
        </p:txBody>
      </p:sp>
    </p:spTree>
    <p:extLst>
      <p:ext uri="{BB962C8B-B14F-4D97-AF65-F5344CB8AC3E}">
        <p14:creationId xmlns:p14="http://schemas.microsoft.com/office/powerpoint/2010/main" val="179247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1" y="1445010"/>
            <a:ext cx="8407478" cy="422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792000" y="288000"/>
            <a:ext cx="7668000" cy="900000"/>
          </a:xfrm>
        </p:spPr>
        <p:txBody>
          <a:bodyPr/>
          <a:lstStyle/>
          <a:p>
            <a:pPr algn="ctr"/>
            <a:r>
              <a:rPr lang="cs-CZ" sz="3200" dirty="0"/>
              <a:t>Produktová nabídka ošetřuje vaše rizika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518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Rusko z pohledu </a:t>
            </a:r>
            <a:r>
              <a:rPr lang="cs-CZ" dirty="0" err="1" smtClean="0"/>
              <a:t>egap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600" dirty="0" smtClean="0"/>
              <a:t>aktuální </a:t>
            </a:r>
            <a:r>
              <a:rPr lang="cs-CZ" sz="2600" dirty="0"/>
              <a:t>teritoriální limit </a:t>
            </a:r>
            <a:r>
              <a:rPr lang="cs-CZ" sz="2600" dirty="0" smtClean="0"/>
              <a:t>32,148 </a:t>
            </a:r>
            <a:r>
              <a:rPr lang="cs-CZ" sz="2600" dirty="0"/>
              <a:t>mld. </a:t>
            </a:r>
            <a:r>
              <a:rPr lang="cs-CZ" sz="2600" dirty="0" smtClean="0"/>
              <a:t>Kč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600" dirty="0"/>
              <a:t>v</a:t>
            </a:r>
            <a:r>
              <a:rPr lang="cs-CZ" sz="2600" dirty="0" smtClean="0"/>
              <a:t>olný limit k dispozici </a:t>
            </a:r>
            <a:r>
              <a:rPr lang="cs-CZ" sz="2600" dirty="0" smtClean="0"/>
              <a:t>18,675 </a:t>
            </a:r>
            <a:r>
              <a:rPr lang="cs-CZ" sz="2600" dirty="0" smtClean="0"/>
              <a:t>mld. Kč</a:t>
            </a:r>
            <a:endParaRPr lang="cs-CZ" sz="26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600" dirty="0">
                <a:solidFill>
                  <a:schemeClr val="tx1"/>
                </a:solidFill>
              </a:rPr>
              <a:t>b</a:t>
            </a:r>
            <a:r>
              <a:rPr lang="cs-CZ" sz="2600" dirty="0" smtClean="0">
                <a:solidFill>
                  <a:schemeClr val="tx1"/>
                </a:solidFill>
              </a:rPr>
              <a:t>arometr rizik EGAP – C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600" dirty="0" smtClean="0">
                <a:solidFill>
                  <a:schemeClr val="tx1"/>
                </a:solidFill>
              </a:rPr>
              <a:t>platné smlouvy v </a:t>
            </a:r>
            <a:r>
              <a:rPr lang="cs-CZ" sz="2600" dirty="0" smtClean="0">
                <a:solidFill>
                  <a:schemeClr val="tx1"/>
                </a:solidFill>
              </a:rPr>
              <a:t>celkové hodnotě </a:t>
            </a:r>
            <a:r>
              <a:rPr lang="cs-CZ" sz="2600" dirty="0" smtClean="0">
                <a:solidFill>
                  <a:schemeClr val="tx1"/>
                </a:solidFill>
              </a:rPr>
              <a:t>12,9 </a:t>
            </a:r>
            <a:r>
              <a:rPr lang="cs-CZ" sz="2600" dirty="0" smtClean="0">
                <a:solidFill>
                  <a:schemeClr val="tx1"/>
                </a:solidFill>
              </a:rPr>
              <a:t>mld. </a:t>
            </a:r>
            <a:r>
              <a:rPr lang="cs-CZ" sz="2600" dirty="0" smtClean="0">
                <a:solidFill>
                  <a:schemeClr val="tx1"/>
                </a:solidFill>
              </a:rPr>
              <a:t>Kč</a:t>
            </a:r>
            <a:endParaRPr lang="cs-CZ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600" dirty="0" smtClean="0">
                <a:solidFill>
                  <a:schemeClr val="tx1"/>
                </a:solidFill>
              </a:rPr>
              <a:t>za posledních 10 let pojištěno za 103,8 mld. Kč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600" dirty="0" smtClean="0">
                <a:solidFill>
                  <a:schemeClr val="tx1"/>
                </a:solidFill>
              </a:rPr>
              <a:t>v roce 2020 pojištěno za 5 mld. Kč a to převážně krátkodobé pojištění pohledávek</a:t>
            </a:r>
            <a:endParaRPr lang="cs-CZ" sz="26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cs-CZ" sz="2600" dirty="0" smtClean="0">
                <a:solidFill>
                  <a:schemeClr val="tx1"/>
                </a:solidFill>
              </a:rPr>
              <a:t>zájem </a:t>
            </a:r>
            <a:r>
              <a:rPr lang="cs-CZ" sz="2600" dirty="0" smtClean="0">
                <a:solidFill>
                  <a:schemeClr val="tx1"/>
                </a:solidFill>
              </a:rPr>
              <a:t>o pojištění </a:t>
            </a:r>
            <a:r>
              <a:rPr lang="cs-CZ" sz="2600" dirty="0" smtClean="0">
                <a:solidFill>
                  <a:schemeClr val="tx1"/>
                </a:solidFill>
              </a:rPr>
              <a:t>pohledávek stále velký</a:t>
            </a:r>
            <a:endParaRPr lang="cs-CZ" sz="2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203493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KLIKNI PRO EXPORT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63" y="1525451"/>
            <a:ext cx="7667625" cy="4184923"/>
          </a:xfrm>
        </p:spPr>
      </p:pic>
    </p:spTree>
    <p:extLst>
      <p:ext uri="{BB962C8B-B14F-4D97-AF65-F5344CB8AC3E}">
        <p14:creationId xmlns:p14="http://schemas.microsoft.com/office/powerpoint/2010/main" val="4324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KLIKNI PRO EXPORT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92000" y="1367999"/>
            <a:ext cx="7656432" cy="46342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nová služba zkrátí Vaši cestu do světa</a:t>
            </a:r>
            <a:endParaRPr lang="cs-CZ" sz="22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klientský portál pro exportéry</a:t>
            </a:r>
            <a:endParaRPr lang="cs-CZ" sz="22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méně administrativy </a:t>
            </a:r>
            <a:endParaRPr lang="cs-CZ" sz="2200" dirty="0"/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prověření bonity kupujícího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zajištění platebních rizik v zahraničí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snadnější financování pro Vaši </a:t>
            </a:r>
            <a:r>
              <a:rPr lang="cs-CZ" sz="2200" dirty="0" smtClean="0"/>
              <a:t>firmu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s-CZ" sz="2200" dirty="0" smtClean="0"/>
              <a:t>připravuje se klientský portál pro správu smluv, pohledávek a pojistných událostí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038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EGAP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00AFD4"/>
      </a:accent1>
      <a:accent2>
        <a:srgbClr val="D73571"/>
      </a:accent2>
      <a:accent3>
        <a:srgbClr val="A7C54C"/>
      </a:accent3>
      <a:accent4>
        <a:srgbClr val="EBE369"/>
      </a:accent4>
      <a:accent5>
        <a:srgbClr val="BBBBBB"/>
      </a:accent5>
      <a:accent6>
        <a:srgbClr val="E4E4E4"/>
      </a:accent6>
      <a:hlink>
        <a:srgbClr val="5EB2D8"/>
      </a:hlink>
      <a:folHlink>
        <a:srgbClr val="6F6E6E"/>
      </a:folHlink>
    </a:clrScheme>
    <a:fontScheme name="EG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3878</TotalTime>
  <Words>245</Words>
  <Application>Microsoft Office PowerPoint</Application>
  <PresentationFormat>Předvádění na obrazovce (4:3)</PresentationFormat>
  <Paragraphs>50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Open Sans Light</vt:lpstr>
      <vt:lpstr>Calibri</vt:lpstr>
      <vt:lpstr>Open Sans</vt:lpstr>
      <vt:lpstr>Azo Sans</vt:lpstr>
      <vt:lpstr>Vlastní návrh</vt:lpstr>
      <vt:lpstr>Prezentace aplikace PowerPoint</vt:lpstr>
      <vt:lpstr>Egap v roce 2020</vt:lpstr>
      <vt:lpstr>Egap v roce 2020</vt:lpstr>
      <vt:lpstr>Teritoriální rozdělení  v roce 2020 </vt:lpstr>
      <vt:lpstr>Doplňujeme komerční pojišťovny </vt:lpstr>
      <vt:lpstr>Produktová nabídka ošetřuje vaše rizika </vt:lpstr>
      <vt:lpstr>Rusko z pohledu egap</vt:lpstr>
      <vt:lpstr>KLIKNI PRO EXPORT</vt:lpstr>
      <vt:lpstr>KLIKNI PRO EXPORT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keywords>EGAPDocsOldFormat</cp:keywords>
  <cp:lastModifiedBy>Dubec Jan</cp:lastModifiedBy>
  <cp:revision>1746</cp:revision>
  <cp:lastPrinted>2019-11-04T07:01:57Z</cp:lastPrinted>
  <dcterms:created xsi:type="dcterms:W3CDTF">2013-04-23T12:07:07Z</dcterms:created>
  <dcterms:modified xsi:type="dcterms:W3CDTF">2021-06-24T11:05:53Z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