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304" r:id="rId1"/>
  </p:sldMasterIdLst>
  <p:notesMasterIdLst>
    <p:notesMasterId r:id="rId31"/>
  </p:notesMasterIdLst>
  <p:handoutMasterIdLst>
    <p:handoutMasterId r:id="rId32"/>
  </p:handoutMasterIdLst>
  <p:sldIdLst>
    <p:sldId id="513" r:id="rId2"/>
    <p:sldId id="541" r:id="rId3"/>
    <p:sldId id="542" r:id="rId4"/>
    <p:sldId id="543" r:id="rId5"/>
    <p:sldId id="503" r:id="rId6"/>
    <p:sldId id="518" r:id="rId7"/>
    <p:sldId id="535" r:id="rId8"/>
    <p:sldId id="531" r:id="rId9"/>
    <p:sldId id="517" r:id="rId10"/>
    <p:sldId id="532" r:id="rId11"/>
    <p:sldId id="506" r:id="rId12"/>
    <p:sldId id="510" r:id="rId13"/>
    <p:sldId id="533" r:id="rId14"/>
    <p:sldId id="540" r:id="rId15"/>
    <p:sldId id="536" r:id="rId16"/>
    <p:sldId id="504" r:id="rId17"/>
    <p:sldId id="519" r:id="rId18"/>
    <p:sldId id="539" r:id="rId19"/>
    <p:sldId id="525" r:id="rId20"/>
    <p:sldId id="523" r:id="rId21"/>
    <p:sldId id="537" r:id="rId22"/>
    <p:sldId id="524" r:id="rId23"/>
    <p:sldId id="538" r:id="rId24"/>
    <p:sldId id="515" r:id="rId25"/>
    <p:sldId id="521" r:id="rId26"/>
    <p:sldId id="511" r:id="rId27"/>
    <p:sldId id="491" r:id="rId28"/>
    <p:sldId id="522" r:id="rId29"/>
    <p:sldId id="478" r:id="rId30"/>
  </p:sldIdLst>
  <p:sldSz cx="10691813" cy="8064500"/>
  <p:notesSz cx="6735763" cy="9866313"/>
  <p:defaultTextStyle>
    <a:defPPr>
      <a:defRPr lang="en-US"/>
    </a:defPPr>
    <a:lvl1pPr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35884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768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7652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3536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679421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15305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751189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287073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6" userDrawn="1">
          <p15:clr>
            <a:srgbClr val="A4A3A4"/>
          </p15:clr>
        </p15:guide>
        <p15:guide id="2" orient="horz" pos="855" userDrawn="1">
          <p15:clr>
            <a:srgbClr val="A4A3A4"/>
          </p15:clr>
        </p15:guide>
        <p15:guide id="3" orient="horz" pos="215" userDrawn="1">
          <p15:clr>
            <a:srgbClr val="A4A3A4"/>
          </p15:clr>
        </p15:guide>
        <p15:guide id="4" orient="horz" pos="901" userDrawn="1">
          <p15:clr>
            <a:srgbClr val="A4A3A4"/>
          </p15:clr>
        </p15:guide>
        <p15:guide id="5" pos="185" userDrawn="1">
          <p15:clr>
            <a:srgbClr val="A4A3A4"/>
          </p15:clr>
        </p15:guide>
        <p15:guide id="6" pos="2993" userDrawn="1">
          <p15:clr>
            <a:srgbClr val="A4A3A4"/>
          </p15:clr>
        </p15:guide>
        <p15:guide id="7" pos="6548" userDrawn="1">
          <p15:clr>
            <a:srgbClr val="A4A3A4"/>
          </p15:clr>
        </p15:guide>
        <p15:guide id="8" pos="357" userDrawn="1">
          <p15:clr>
            <a:srgbClr val="A4A3A4"/>
          </p15:clr>
        </p15:guide>
        <p15:guide id="9" pos="64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dfjklů" initials="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B13"/>
    <a:srgbClr val="D52B1E"/>
    <a:srgbClr val="004A9B"/>
    <a:srgbClr val="24559D"/>
    <a:srgbClr val="970000"/>
    <a:srgbClr val="7F7F7F"/>
    <a:srgbClr val="FFFFFF"/>
    <a:srgbClr val="301515"/>
    <a:srgbClr val="FF7900"/>
    <a:srgbClr val="D0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4" autoAdjust="0"/>
    <p:restoredTop sz="95755" autoAdjust="0"/>
  </p:normalViewPr>
  <p:slideViewPr>
    <p:cSldViewPr snapToGrid="0">
      <p:cViewPr varScale="1">
        <p:scale>
          <a:sx n="93" d="100"/>
          <a:sy n="93" d="100"/>
        </p:scale>
        <p:origin x="1808" y="216"/>
      </p:cViewPr>
      <p:guideLst>
        <p:guide orient="horz" pos="3796"/>
        <p:guide orient="horz" pos="855"/>
        <p:guide orient="horz" pos="215"/>
        <p:guide orient="horz" pos="901"/>
        <p:guide pos="185"/>
        <p:guide pos="2993"/>
        <p:guide pos="6548"/>
        <p:guide pos="357"/>
        <p:guide pos="6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02"/>
      </p:cViewPr>
      <p:guideLst>
        <p:guide orient="horz" pos="3128"/>
        <p:guide pos="2142"/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1E2F7-5FCA-480E-85A9-8A81767EC6A1}" type="doc">
      <dgm:prSet loTypeId="urn:microsoft.com/office/officeart/2005/8/layout/cycle2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EF800402-23CF-4A33-AB99-5E84A36652FF}">
      <dgm:prSet phldrT="[Text]"/>
      <dgm:spPr/>
      <dgm:t>
        <a:bodyPr/>
        <a:lstStyle/>
        <a:p>
          <a:r>
            <a:rPr lang="cs-CZ" dirty="0"/>
            <a:t>Význam obchodního zástupce</a:t>
          </a:r>
          <a:endParaRPr lang="cs-CZ" b="1" dirty="0"/>
        </a:p>
      </dgm:t>
    </dgm:pt>
    <dgm:pt modelId="{BD991080-F037-4E4C-9C7E-BD44AD38144C}" type="parTrans" cxnId="{5A689E72-C280-4F4A-8DCA-9E1357F6D575}">
      <dgm:prSet/>
      <dgm:spPr/>
      <dgm:t>
        <a:bodyPr/>
        <a:lstStyle/>
        <a:p>
          <a:endParaRPr lang="cs-CZ"/>
        </a:p>
      </dgm:t>
    </dgm:pt>
    <dgm:pt modelId="{E37573D5-375A-48C8-B02B-9F6944AEE4A7}" type="sibTrans" cxnId="{5A689E72-C280-4F4A-8DCA-9E1357F6D575}">
      <dgm:prSet/>
      <dgm:spPr/>
      <dgm:t>
        <a:bodyPr/>
        <a:lstStyle/>
        <a:p>
          <a:endParaRPr lang="cs-CZ"/>
        </a:p>
      </dgm:t>
    </dgm:pt>
    <dgm:pt modelId="{B8DA2B49-FC1D-4A06-A648-490C05E24B2D}">
      <dgm:prSet/>
      <dgm:spPr/>
      <dgm:t>
        <a:bodyPr/>
        <a:lstStyle/>
        <a:p>
          <a:r>
            <a:rPr lang="cs-CZ" dirty="0"/>
            <a:t>Trh je velmi konkurenční</a:t>
          </a:r>
        </a:p>
      </dgm:t>
    </dgm:pt>
    <dgm:pt modelId="{D3DCB2BD-DBB9-44E7-8EAF-D41950A75E30}" type="parTrans" cxnId="{75C65B35-E6BC-41D5-B682-3D8E1F3FCCE0}">
      <dgm:prSet/>
      <dgm:spPr/>
      <dgm:t>
        <a:bodyPr/>
        <a:lstStyle/>
        <a:p>
          <a:endParaRPr lang="cs-CZ"/>
        </a:p>
      </dgm:t>
    </dgm:pt>
    <dgm:pt modelId="{3B888A01-ED9C-436E-8CD4-3E7022C3DDCD}" type="sibTrans" cxnId="{75C65B35-E6BC-41D5-B682-3D8E1F3FCCE0}">
      <dgm:prSet/>
      <dgm:spPr/>
      <dgm:t>
        <a:bodyPr/>
        <a:lstStyle/>
        <a:p>
          <a:endParaRPr lang="cs-CZ"/>
        </a:p>
      </dgm:t>
    </dgm:pt>
    <dgm:pt modelId="{74CD53BD-BE49-45E8-A860-51A74048127D}">
      <dgm:prSet/>
      <dgm:spPr/>
      <dgm:t>
        <a:bodyPr/>
        <a:lstStyle/>
        <a:p>
          <a:r>
            <a:rPr lang="cs-CZ" dirty="0"/>
            <a:t>Respektovat</a:t>
          </a:r>
        </a:p>
        <a:p>
          <a:r>
            <a:rPr lang="cs-CZ" dirty="0"/>
            <a:t>odlišnou </a:t>
          </a:r>
        </a:p>
        <a:p>
          <a:r>
            <a:rPr lang="cs-CZ" dirty="0"/>
            <a:t>kulturu </a:t>
          </a:r>
        </a:p>
      </dgm:t>
    </dgm:pt>
    <dgm:pt modelId="{4808BA4E-EC0D-43DD-B839-1E99BC8AC79D}" type="parTrans" cxnId="{24FB239C-00F3-42F6-9DDC-4910C2ADAD0D}">
      <dgm:prSet/>
      <dgm:spPr/>
      <dgm:t>
        <a:bodyPr/>
        <a:lstStyle/>
        <a:p>
          <a:endParaRPr lang="cs-CZ"/>
        </a:p>
      </dgm:t>
    </dgm:pt>
    <dgm:pt modelId="{99C70DAD-ACE6-460C-AA30-453503F7D94E}" type="sibTrans" cxnId="{24FB239C-00F3-42F6-9DDC-4910C2ADAD0D}">
      <dgm:prSet/>
      <dgm:spPr/>
      <dgm:t>
        <a:bodyPr/>
        <a:lstStyle/>
        <a:p>
          <a:endParaRPr lang="cs-CZ"/>
        </a:p>
      </dgm:t>
    </dgm:pt>
    <dgm:pt modelId="{9DE4E501-BE15-409E-9774-9C96037EF397}">
      <dgm:prSet/>
      <dgm:spPr/>
      <dgm:t>
        <a:bodyPr/>
        <a:lstStyle/>
        <a:p>
          <a:r>
            <a:rPr lang="cs-CZ" dirty="0"/>
            <a:t>Trpělivost, trpělivost, </a:t>
          </a:r>
          <a:r>
            <a:rPr lang="cs-CZ" dirty="0" err="1"/>
            <a:t>trěplivost</a:t>
          </a:r>
          <a:endParaRPr lang="cs-CZ" dirty="0"/>
        </a:p>
      </dgm:t>
    </dgm:pt>
    <dgm:pt modelId="{18B063AB-FD6F-4657-8D8B-403A6F66A865}" type="parTrans" cxnId="{465B36CA-1245-41EA-B764-A9BCC97F7A75}">
      <dgm:prSet/>
      <dgm:spPr/>
      <dgm:t>
        <a:bodyPr/>
        <a:lstStyle/>
        <a:p>
          <a:endParaRPr lang="cs-CZ"/>
        </a:p>
      </dgm:t>
    </dgm:pt>
    <dgm:pt modelId="{EB74A25C-FECA-49AC-BC19-91982FB98959}" type="sibTrans" cxnId="{465B36CA-1245-41EA-B764-A9BCC97F7A75}">
      <dgm:prSet/>
      <dgm:spPr/>
      <dgm:t>
        <a:bodyPr/>
        <a:lstStyle/>
        <a:p>
          <a:endParaRPr lang="cs-CZ"/>
        </a:p>
      </dgm:t>
    </dgm:pt>
    <dgm:pt modelId="{391C18E8-F737-431C-B3AF-C8BD97972B8A}">
      <dgm:prSet/>
      <dgm:spPr/>
      <dgm:t>
        <a:bodyPr/>
        <a:lstStyle/>
        <a:p>
          <a:r>
            <a:rPr lang="cs-CZ" dirty="0"/>
            <a:t>Osobní kontakt</a:t>
          </a:r>
        </a:p>
      </dgm:t>
    </dgm:pt>
    <dgm:pt modelId="{CFAE7DA7-0F28-4D88-B445-ED966FB6ECB9}" type="parTrans" cxnId="{83877243-8844-4B25-90E4-5A165D8F177E}">
      <dgm:prSet/>
      <dgm:spPr/>
      <dgm:t>
        <a:bodyPr/>
        <a:lstStyle/>
        <a:p>
          <a:endParaRPr lang="cs-CZ"/>
        </a:p>
      </dgm:t>
    </dgm:pt>
    <dgm:pt modelId="{5603D3F9-7FDE-46DD-A5B0-A67CA6881FAB}" type="sibTrans" cxnId="{83877243-8844-4B25-90E4-5A165D8F177E}">
      <dgm:prSet/>
      <dgm:spPr/>
      <dgm:t>
        <a:bodyPr/>
        <a:lstStyle/>
        <a:p>
          <a:endParaRPr lang="cs-CZ"/>
        </a:p>
      </dgm:t>
    </dgm:pt>
    <dgm:pt modelId="{411FC7B7-5F82-4C45-9424-580CEED978DE}" type="pres">
      <dgm:prSet presAssocID="{BDA1E2F7-5FCA-480E-85A9-8A81767EC6A1}" presName="cycle" presStyleCnt="0">
        <dgm:presLayoutVars>
          <dgm:dir/>
          <dgm:resizeHandles val="exact"/>
        </dgm:presLayoutVars>
      </dgm:prSet>
      <dgm:spPr/>
    </dgm:pt>
    <dgm:pt modelId="{618F64B2-1A2A-45A6-9CCC-0ECBA0DB37F2}" type="pres">
      <dgm:prSet presAssocID="{391C18E8-F737-431C-B3AF-C8BD97972B8A}" presName="node" presStyleLbl="node1" presStyleIdx="0" presStyleCnt="5">
        <dgm:presLayoutVars>
          <dgm:bulletEnabled val="1"/>
        </dgm:presLayoutVars>
      </dgm:prSet>
      <dgm:spPr/>
    </dgm:pt>
    <dgm:pt modelId="{0F785306-2E8B-4BC4-A5C0-DE7A83ED7CC0}" type="pres">
      <dgm:prSet presAssocID="{5603D3F9-7FDE-46DD-A5B0-A67CA6881FAB}" presName="sibTrans" presStyleLbl="sibTrans2D1" presStyleIdx="0" presStyleCnt="5"/>
      <dgm:spPr/>
    </dgm:pt>
    <dgm:pt modelId="{8E785C8A-FF22-42E2-8374-9E11710170B1}" type="pres">
      <dgm:prSet presAssocID="{5603D3F9-7FDE-46DD-A5B0-A67CA6881FAB}" presName="connectorText" presStyleLbl="sibTrans2D1" presStyleIdx="0" presStyleCnt="5"/>
      <dgm:spPr/>
    </dgm:pt>
    <dgm:pt modelId="{918FE583-CFF2-4964-8844-930200DA4481}" type="pres">
      <dgm:prSet presAssocID="{9DE4E501-BE15-409E-9774-9C96037EF397}" presName="node" presStyleLbl="node1" presStyleIdx="1" presStyleCnt="5">
        <dgm:presLayoutVars>
          <dgm:bulletEnabled val="1"/>
        </dgm:presLayoutVars>
      </dgm:prSet>
      <dgm:spPr/>
    </dgm:pt>
    <dgm:pt modelId="{DAF903AD-ED58-4598-AA4C-3C000BBD9820}" type="pres">
      <dgm:prSet presAssocID="{EB74A25C-FECA-49AC-BC19-91982FB98959}" presName="sibTrans" presStyleLbl="sibTrans2D1" presStyleIdx="1" presStyleCnt="5"/>
      <dgm:spPr/>
    </dgm:pt>
    <dgm:pt modelId="{A088DF47-4BA0-44E4-9A2C-AB129428CA0E}" type="pres">
      <dgm:prSet presAssocID="{EB74A25C-FECA-49AC-BC19-91982FB98959}" presName="connectorText" presStyleLbl="sibTrans2D1" presStyleIdx="1" presStyleCnt="5"/>
      <dgm:spPr/>
    </dgm:pt>
    <dgm:pt modelId="{B7E5469F-C54C-4421-A5AF-6D0D678EA4BF}" type="pres">
      <dgm:prSet presAssocID="{74CD53BD-BE49-45E8-A860-51A74048127D}" presName="node" presStyleLbl="node1" presStyleIdx="2" presStyleCnt="5">
        <dgm:presLayoutVars>
          <dgm:bulletEnabled val="1"/>
        </dgm:presLayoutVars>
      </dgm:prSet>
      <dgm:spPr/>
    </dgm:pt>
    <dgm:pt modelId="{EFA173BC-D9BA-478C-87B1-C1A0C310F2E1}" type="pres">
      <dgm:prSet presAssocID="{99C70DAD-ACE6-460C-AA30-453503F7D94E}" presName="sibTrans" presStyleLbl="sibTrans2D1" presStyleIdx="2" presStyleCnt="5"/>
      <dgm:spPr/>
    </dgm:pt>
    <dgm:pt modelId="{22A8E1ED-A03E-453C-8B9A-B86F1A589CEA}" type="pres">
      <dgm:prSet presAssocID="{99C70DAD-ACE6-460C-AA30-453503F7D94E}" presName="connectorText" presStyleLbl="sibTrans2D1" presStyleIdx="2" presStyleCnt="5"/>
      <dgm:spPr/>
    </dgm:pt>
    <dgm:pt modelId="{3724E290-B024-48BC-9FD4-FFB4AF3F5D98}" type="pres">
      <dgm:prSet presAssocID="{B8DA2B49-FC1D-4A06-A648-490C05E24B2D}" presName="node" presStyleLbl="node1" presStyleIdx="3" presStyleCnt="5">
        <dgm:presLayoutVars>
          <dgm:bulletEnabled val="1"/>
        </dgm:presLayoutVars>
      </dgm:prSet>
      <dgm:spPr/>
    </dgm:pt>
    <dgm:pt modelId="{A0AE4308-7759-488B-96A6-EEEBD1ED597B}" type="pres">
      <dgm:prSet presAssocID="{3B888A01-ED9C-436E-8CD4-3E7022C3DDCD}" presName="sibTrans" presStyleLbl="sibTrans2D1" presStyleIdx="3" presStyleCnt="5"/>
      <dgm:spPr/>
    </dgm:pt>
    <dgm:pt modelId="{BE4B76FB-B65D-4F26-B988-BDF17CAE7086}" type="pres">
      <dgm:prSet presAssocID="{3B888A01-ED9C-436E-8CD4-3E7022C3DDCD}" presName="connectorText" presStyleLbl="sibTrans2D1" presStyleIdx="3" presStyleCnt="5"/>
      <dgm:spPr/>
    </dgm:pt>
    <dgm:pt modelId="{109FE34C-C25B-45EB-871C-DED28AE3D085}" type="pres">
      <dgm:prSet presAssocID="{EF800402-23CF-4A33-AB99-5E84A36652FF}" presName="node" presStyleLbl="node1" presStyleIdx="4" presStyleCnt="5">
        <dgm:presLayoutVars>
          <dgm:bulletEnabled val="1"/>
        </dgm:presLayoutVars>
      </dgm:prSet>
      <dgm:spPr/>
    </dgm:pt>
    <dgm:pt modelId="{C1C38F72-F3EB-47CA-B1FC-F98211A5527E}" type="pres">
      <dgm:prSet presAssocID="{E37573D5-375A-48C8-B02B-9F6944AEE4A7}" presName="sibTrans" presStyleLbl="sibTrans2D1" presStyleIdx="4" presStyleCnt="5"/>
      <dgm:spPr/>
    </dgm:pt>
    <dgm:pt modelId="{A271D0EA-3B14-456B-8F41-A05770075F20}" type="pres">
      <dgm:prSet presAssocID="{E37573D5-375A-48C8-B02B-9F6944AEE4A7}" presName="connectorText" presStyleLbl="sibTrans2D1" presStyleIdx="4" presStyleCnt="5"/>
      <dgm:spPr/>
    </dgm:pt>
  </dgm:ptLst>
  <dgm:cxnLst>
    <dgm:cxn modelId="{E9F7EB11-246A-4101-A8EF-CA50EB9FC25A}" type="presOf" srcId="{9DE4E501-BE15-409E-9774-9C96037EF397}" destId="{918FE583-CFF2-4964-8844-930200DA4481}" srcOrd="0" destOrd="0" presId="urn:microsoft.com/office/officeart/2005/8/layout/cycle2"/>
    <dgm:cxn modelId="{C17CDD14-9724-4D6A-A7AF-CA5DA295A76B}" type="presOf" srcId="{E37573D5-375A-48C8-B02B-9F6944AEE4A7}" destId="{A271D0EA-3B14-456B-8F41-A05770075F20}" srcOrd="1" destOrd="0" presId="urn:microsoft.com/office/officeart/2005/8/layout/cycle2"/>
    <dgm:cxn modelId="{D8BCA820-7A36-4124-ACEE-34F844B3FF19}" type="presOf" srcId="{99C70DAD-ACE6-460C-AA30-453503F7D94E}" destId="{EFA173BC-D9BA-478C-87B1-C1A0C310F2E1}" srcOrd="0" destOrd="0" presId="urn:microsoft.com/office/officeart/2005/8/layout/cycle2"/>
    <dgm:cxn modelId="{75C65B35-E6BC-41D5-B682-3D8E1F3FCCE0}" srcId="{BDA1E2F7-5FCA-480E-85A9-8A81767EC6A1}" destId="{B8DA2B49-FC1D-4A06-A648-490C05E24B2D}" srcOrd="3" destOrd="0" parTransId="{D3DCB2BD-DBB9-44E7-8EAF-D41950A75E30}" sibTransId="{3B888A01-ED9C-436E-8CD4-3E7022C3DDCD}"/>
    <dgm:cxn modelId="{1C1AAE35-5586-45DA-990D-348DC6CAD547}" type="presOf" srcId="{74CD53BD-BE49-45E8-A860-51A74048127D}" destId="{B7E5469F-C54C-4421-A5AF-6D0D678EA4BF}" srcOrd="0" destOrd="0" presId="urn:microsoft.com/office/officeart/2005/8/layout/cycle2"/>
    <dgm:cxn modelId="{83877243-8844-4B25-90E4-5A165D8F177E}" srcId="{BDA1E2F7-5FCA-480E-85A9-8A81767EC6A1}" destId="{391C18E8-F737-431C-B3AF-C8BD97972B8A}" srcOrd="0" destOrd="0" parTransId="{CFAE7DA7-0F28-4D88-B445-ED966FB6ECB9}" sibTransId="{5603D3F9-7FDE-46DD-A5B0-A67CA6881FAB}"/>
    <dgm:cxn modelId="{D3E2FC45-3C95-43A7-A560-25211037A256}" type="presOf" srcId="{391C18E8-F737-431C-B3AF-C8BD97972B8A}" destId="{618F64B2-1A2A-45A6-9CCC-0ECBA0DB37F2}" srcOrd="0" destOrd="0" presId="urn:microsoft.com/office/officeart/2005/8/layout/cycle2"/>
    <dgm:cxn modelId="{A241D94B-A676-4619-9509-DEA1841B0D12}" type="presOf" srcId="{5603D3F9-7FDE-46DD-A5B0-A67CA6881FAB}" destId="{0F785306-2E8B-4BC4-A5C0-DE7A83ED7CC0}" srcOrd="0" destOrd="0" presId="urn:microsoft.com/office/officeart/2005/8/layout/cycle2"/>
    <dgm:cxn modelId="{0809D66A-08E4-41D1-892C-3F467CC4A03E}" type="presOf" srcId="{99C70DAD-ACE6-460C-AA30-453503F7D94E}" destId="{22A8E1ED-A03E-453C-8B9A-B86F1A589CEA}" srcOrd="1" destOrd="0" presId="urn:microsoft.com/office/officeart/2005/8/layout/cycle2"/>
    <dgm:cxn modelId="{5A689E72-C280-4F4A-8DCA-9E1357F6D575}" srcId="{BDA1E2F7-5FCA-480E-85A9-8A81767EC6A1}" destId="{EF800402-23CF-4A33-AB99-5E84A36652FF}" srcOrd="4" destOrd="0" parTransId="{BD991080-F037-4E4C-9C7E-BD44AD38144C}" sibTransId="{E37573D5-375A-48C8-B02B-9F6944AEE4A7}"/>
    <dgm:cxn modelId="{72049C77-707B-4B35-BD82-DE0D525EC8A1}" type="presOf" srcId="{EB74A25C-FECA-49AC-BC19-91982FB98959}" destId="{A088DF47-4BA0-44E4-9A2C-AB129428CA0E}" srcOrd="1" destOrd="0" presId="urn:microsoft.com/office/officeart/2005/8/layout/cycle2"/>
    <dgm:cxn modelId="{D48FEC82-21F8-4DDB-B1A7-515C45D2434C}" type="presOf" srcId="{B8DA2B49-FC1D-4A06-A648-490C05E24B2D}" destId="{3724E290-B024-48BC-9FD4-FFB4AF3F5D98}" srcOrd="0" destOrd="0" presId="urn:microsoft.com/office/officeart/2005/8/layout/cycle2"/>
    <dgm:cxn modelId="{24FB239C-00F3-42F6-9DDC-4910C2ADAD0D}" srcId="{BDA1E2F7-5FCA-480E-85A9-8A81767EC6A1}" destId="{74CD53BD-BE49-45E8-A860-51A74048127D}" srcOrd="2" destOrd="0" parTransId="{4808BA4E-EC0D-43DD-B839-1E99BC8AC79D}" sibTransId="{99C70DAD-ACE6-460C-AA30-453503F7D94E}"/>
    <dgm:cxn modelId="{60F5739F-E7DE-45D1-9CC4-E60BA54CFE2D}" type="presOf" srcId="{E37573D5-375A-48C8-B02B-9F6944AEE4A7}" destId="{C1C38F72-F3EB-47CA-B1FC-F98211A5527E}" srcOrd="0" destOrd="0" presId="urn:microsoft.com/office/officeart/2005/8/layout/cycle2"/>
    <dgm:cxn modelId="{24608C9F-8B03-40A9-A4D0-BDAB8F2C135A}" type="presOf" srcId="{EF800402-23CF-4A33-AB99-5E84A36652FF}" destId="{109FE34C-C25B-45EB-871C-DED28AE3D085}" srcOrd="0" destOrd="0" presId="urn:microsoft.com/office/officeart/2005/8/layout/cycle2"/>
    <dgm:cxn modelId="{F5EE52A6-357F-4AC6-AC19-C10250AEF2C9}" type="presOf" srcId="{3B888A01-ED9C-436E-8CD4-3E7022C3DDCD}" destId="{A0AE4308-7759-488B-96A6-EEEBD1ED597B}" srcOrd="0" destOrd="0" presId="urn:microsoft.com/office/officeart/2005/8/layout/cycle2"/>
    <dgm:cxn modelId="{2DFC2EBF-9060-466A-ACDB-173476FD7D5B}" type="presOf" srcId="{BDA1E2F7-5FCA-480E-85A9-8A81767EC6A1}" destId="{411FC7B7-5F82-4C45-9424-580CEED978DE}" srcOrd="0" destOrd="0" presId="urn:microsoft.com/office/officeart/2005/8/layout/cycle2"/>
    <dgm:cxn modelId="{EF915CC8-D54C-4371-BB07-968EB2847AF2}" type="presOf" srcId="{5603D3F9-7FDE-46DD-A5B0-A67CA6881FAB}" destId="{8E785C8A-FF22-42E2-8374-9E11710170B1}" srcOrd="1" destOrd="0" presId="urn:microsoft.com/office/officeart/2005/8/layout/cycle2"/>
    <dgm:cxn modelId="{465B36CA-1245-41EA-B764-A9BCC97F7A75}" srcId="{BDA1E2F7-5FCA-480E-85A9-8A81767EC6A1}" destId="{9DE4E501-BE15-409E-9774-9C96037EF397}" srcOrd="1" destOrd="0" parTransId="{18B063AB-FD6F-4657-8D8B-403A6F66A865}" sibTransId="{EB74A25C-FECA-49AC-BC19-91982FB98959}"/>
    <dgm:cxn modelId="{485601E9-572F-413A-9854-70326F24CF39}" type="presOf" srcId="{EB74A25C-FECA-49AC-BC19-91982FB98959}" destId="{DAF903AD-ED58-4598-AA4C-3C000BBD9820}" srcOrd="0" destOrd="0" presId="urn:microsoft.com/office/officeart/2005/8/layout/cycle2"/>
    <dgm:cxn modelId="{DDB304E9-E68D-4265-A8DD-165937CDB421}" type="presOf" srcId="{3B888A01-ED9C-436E-8CD4-3E7022C3DDCD}" destId="{BE4B76FB-B65D-4F26-B988-BDF17CAE7086}" srcOrd="1" destOrd="0" presId="urn:microsoft.com/office/officeart/2005/8/layout/cycle2"/>
    <dgm:cxn modelId="{63980935-CD05-4E58-A44F-A51457C9F3D4}" type="presParOf" srcId="{411FC7B7-5F82-4C45-9424-580CEED978DE}" destId="{618F64B2-1A2A-45A6-9CCC-0ECBA0DB37F2}" srcOrd="0" destOrd="0" presId="urn:microsoft.com/office/officeart/2005/8/layout/cycle2"/>
    <dgm:cxn modelId="{ADAAED2C-00C4-4DC9-8974-61ABC7997DDD}" type="presParOf" srcId="{411FC7B7-5F82-4C45-9424-580CEED978DE}" destId="{0F785306-2E8B-4BC4-A5C0-DE7A83ED7CC0}" srcOrd="1" destOrd="0" presId="urn:microsoft.com/office/officeart/2005/8/layout/cycle2"/>
    <dgm:cxn modelId="{94F6DC3C-2385-4FDD-97F0-3BDD993846E9}" type="presParOf" srcId="{0F785306-2E8B-4BC4-A5C0-DE7A83ED7CC0}" destId="{8E785C8A-FF22-42E2-8374-9E11710170B1}" srcOrd="0" destOrd="0" presId="urn:microsoft.com/office/officeart/2005/8/layout/cycle2"/>
    <dgm:cxn modelId="{50341698-E02F-4BFA-9F15-33B50EBBA03E}" type="presParOf" srcId="{411FC7B7-5F82-4C45-9424-580CEED978DE}" destId="{918FE583-CFF2-4964-8844-930200DA4481}" srcOrd="2" destOrd="0" presId="urn:microsoft.com/office/officeart/2005/8/layout/cycle2"/>
    <dgm:cxn modelId="{A0C5139F-B347-415E-8D5A-2157BDB58646}" type="presParOf" srcId="{411FC7B7-5F82-4C45-9424-580CEED978DE}" destId="{DAF903AD-ED58-4598-AA4C-3C000BBD9820}" srcOrd="3" destOrd="0" presId="urn:microsoft.com/office/officeart/2005/8/layout/cycle2"/>
    <dgm:cxn modelId="{B99ED6DA-5168-4505-8972-0C65C22665E4}" type="presParOf" srcId="{DAF903AD-ED58-4598-AA4C-3C000BBD9820}" destId="{A088DF47-4BA0-44E4-9A2C-AB129428CA0E}" srcOrd="0" destOrd="0" presId="urn:microsoft.com/office/officeart/2005/8/layout/cycle2"/>
    <dgm:cxn modelId="{9B5395AD-565C-45C6-B712-652F2358E419}" type="presParOf" srcId="{411FC7B7-5F82-4C45-9424-580CEED978DE}" destId="{B7E5469F-C54C-4421-A5AF-6D0D678EA4BF}" srcOrd="4" destOrd="0" presId="urn:microsoft.com/office/officeart/2005/8/layout/cycle2"/>
    <dgm:cxn modelId="{13E22AA6-C11E-4BB0-9435-79E430BE694D}" type="presParOf" srcId="{411FC7B7-5F82-4C45-9424-580CEED978DE}" destId="{EFA173BC-D9BA-478C-87B1-C1A0C310F2E1}" srcOrd="5" destOrd="0" presId="urn:microsoft.com/office/officeart/2005/8/layout/cycle2"/>
    <dgm:cxn modelId="{AD083402-EA62-4F3A-99CA-EEF787917F53}" type="presParOf" srcId="{EFA173BC-D9BA-478C-87B1-C1A0C310F2E1}" destId="{22A8E1ED-A03E-453C-8B9A-B86F1A589CEA}" srcOrd="0" destOrd="0" presId="urn:microsoft.com/office/officeart/2005/8/layout/cycle2"/>
    <dgm:cxn modelId="{103032BE-386A-4AC8-BEA5-FE20432221A2}" type="presParOf" srcId="{411FC7B7-5F82-4C45-9424-580CEED978DE}" destId="{3724E290-B024-48BC-9FD4-FFB4AF3F5D98}" srcOrd="6" destOrd="0" presId="urn:microsoft.com/office/officeart/2005/8/layout/cycle2"/>
    <dgm:cxn modelId="{8AA57926-085B-4D00-A43A-AD365CDC96D0}" type="presParOf" srcId="{411FC7B7-5F82-4C45-9424-580CEED978DE}" destId="{A0AE4308-7759-488B-96A6-EEEBD1ED597B}" srcOrd="7" destOrd="0" presId="urn:microsoft.com/office/officeart/2005/8/layout/cycle2"/>
    <dgm:cxn modelId="{9D1E34A5-A995-4B49-8101-E12D9A36CDA0}" type="presParOf" srcId="{A0AE4308-7759-488B-96A6-EEEBD1ED597B}" destId="{BE4B76FB-B65D-4F26-B988-BDF17CAE7086}" srcOrd="0" destOrd="0" presId="urn:microsoft.com/office/officeart/2005/8/layout/cycle2"/>
    <dgm:cxn modelId="{8B2AE614-EE5F-4F84-B631-FF7982C681A9}" type="presParOf" srcId="{411FC7B7-5F82-4C45-9424-580CEED978DE}" destId="{109FE34C-C25B-45EB-871C-DED28AE3D085}" srcOrd="8" destOrd="0" presId="urn:microsoft.com/office/officeart/2005/8/layout/cycle2"/>
    <dgm:cxn modelId="{7AE2A129-E8FA-4B0F-88F2-6EA1AE800662}" type="presParOf" srcId="{411FC7B7-5F82-4C45-9424-580CEED978DE}" destId="{C1C38F72-F3EB-47CA-B1FC-F98211A5527E}" srcOrd="9" destOrd="0" presId="urn:microsoft.com/office/officeart/2005/8/layout/cycle2"/>
    <dgm:cxn modelId="{940238FB-A9C8-43D1-8390-26070E75EA47}" type="presParOf" srcId="{C1C38F72-F3EB-47CA-B1FC-F98211A5527E}" destId="{A271D0EA-3B14-456B-8F41-A05770075F2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F64B2-1A2A-45A6-9CCC-0ECBA0DB37F2}">
      <dsp:nvSpPr>
        <dsp:cNvPr id="0" name=""/>
        <dsp:cNvSpPr/>
      </dsp:nvSpPr>
      <dsp:spPr>
        <a:xfrm>
          <a:off x="4159655" y="1762"/>
          <a:ext cx="1632762" cy="16327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Osobní kontakt</a:t>
          </a:r>
        </a:p>
      </dsp:txBody>
      <dsp:txXfrm>
        <a:off x="4398767" y="240874"/>
        <a:ext cx="1154538" cy="1154538"/>
      </dsp:txXfrm>
    </dsp:sp>
    <dsp:sp modelId="{0F785306-2E8B-4BC4-A5C0-DE7A83ED7CC0}">
      <dsp:nvSpPr>
        <dsp:cNvPr id="0" name=""/>
        <dsp:cNvSpPr/>
      </dsp:nvSpPr>
      <dsp:spPr>
        <a:xfrm rot="2160000">
          <a:off x="5741054" y="1256469"/>
          <a:ext cx="435038" cy="5510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5753517" y="1328324"/>
        <a:ext cx="304527" cy="330635"/>
      </dsp:txXfrm>
    </dsp:sp>
    <dsp:sp modelId="{918FE583-CFF2-4964-8844-930200DA4481}">
      <dsp:nvSpPr>
        <dsp:cNvPr id="0" name=""/>
        <dsp:cNvSpPr/>
      </dsp:nvSpPr>
      <dsp:spPr>
        <a:xfrm>
          <a:off x="6144650" y="1443945"/>
          <a:ext cx="1632762" cy="16327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Trpělivost, trpělivost, </a:t>
          </a:r>
          <a:r>
            <a:rPr lang="cs-CZ" sz="1500" kern="1200" dirty="0" err="1"/>
            <a:t>trěplivost</a:t>
          </a:r>
          <a:endParaRPr lang="cs-CZ" sz="1500" kern="1200" dirty="0"/>
        </a:p>
      </dsp:txBody>
      <dsp:txXfrm>
        <a:off x="6383762" y="1683057"/>
        <a:ext cx="1154538" cy="1154538"/>
      </dsp:txXfrm>
    </dsp:sp>
    <dsp:sp modelId="{DAF903AD-ED58-4598-AA4C-3C000BBD9820}">
      <dsp:nvSpPr>
        <dsp:cNvPr id="0" name=""/>
        <dsp:cNvSpPr/>
      </dsp:nvSpPr>
      <dsp:spPr>
        <a:xfrm rot="6480000">
          <a:off x="6368217" y="3139839"/>
          <a:ext cx="435038" cy="5510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6453638" y="3187988"/>
        <a:ext cx="304527" cy="330635"/>
      </dsp:txXfrm>
    </dsp:sp>
    <dsp:sp modelId="{B7E5469F-C54C-4421-A5AF-6D0D678EA4BF}">
      <dsp:nvSpPr>
        <dsp:cNvPr id="0" name=""/>
        <dsp:cNvSpPr/>
      </dsp:nvSpPr>
      <dsp:spPr>
        <a:xfrm>
          <a:off x="5386450" y="3777447"/>
          <a:ext cx="1632762" cy="16327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Respektovat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odlišnou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kulturu </a:t>
          </a:r>
        </a:p>
      </dsp:txBody>
      <dsp:txXfrm>
        <a:off x="5625562" y="4016559"/>
        <a:ext cx="1154538" cy="1154538"/>
      </dsp:txXfrm>
    </dsp:sp>
    <dsp:sp modelId="{EFA173BC-D9BA-478C-87B1-C1A0C310F2E1}">
      <dsp:nvSpPr>
        <dsp:cNvPr id="0" name=""/>
        <dsp:cNvSpPr/>
      </dsp:nvSpPr>
      <dsp:spPr>
        <a:xfrm rot="10800000">
          <a:off x="4770830" y="4318299"/>
          <a:ext cx="435038" cy="5510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4901341" y="4428510"/>
        <a:ext cx="304527" cy="330635"/>
      </dsp:txXfrm>
    </dsp:sp>
    <dsp:sp modelId="{3724E290-B024-48BC-9FD4-FFB4AF3F5D98}">
      <dsp:nvSpPr>
        <dsp:cNvPr id="0" name=""/>
        <dsp:cNvSpPr/>
      </dsp:nvSpPr>
      <dsp:spPr>
        <a:xfrm>
          <a:off x="2932861" y="3777447"/>
          <a:ext cx="1632762" cy="16327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Trh je velmi konkurenční</a:t>
          </a:r>
        </a:p>
      </dsp:txBody>
      <dsp:txXfrm>
        <a:off x="3171973" y="4016559"/>
        <a:ext cx="1154538" cy="1154538"/>
      </dsp:txXfrm>
    </dsp:sp>
    <dsp:sp modelId="{A0AE4308-7759-488B-96A6-EEEBD1ED597B}">
      <dsp:nvSpPr>
        <dsp:cNvPr id="0" name=""/>
        <dsp:cNvSpPr/>
      </dsp:nvSpPr>
      <dsp:spPr>
        <a:xfrm rot="15120000">
          <a:off x="3156427" y="3163258"/>
          <a:ext cx="435038" cy="5510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3241848" y="3335531"/>
        <a:ext cx="304527" cy="330635"/>
      </dsp:txXfrm>
    </dsp:sp>
    <dsp:sp modelId="{109FE34C-C25B-45EB-871C-DED28AE3D085}">
      <dsp:nvSpPr>
        <dsp:cNvPr id="0" name=""/>
        <dsp:cNvSpPr/>
      </dsp:nvSpPr>
      <dsp:spPr>
        <a:xfrm>
          <a:off x="2174660" y="1443945"/>
          <a:ext cx="1632762" cy="16327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Význam obchodního zástupce</a:t>
          </a:r>
          <a:endParaRPr lang="cs-CZ" sz="1500" b="1" kern="1200" dirty="0"/>
        </a:p>
      </dsp:txBody>
      <dsp:txXfrm>
        <a:off x="2413772" y="1683057"/>
        <a:ext cx="1154538" cy="1154538"/>
      </dsp:txXfrm>
    </dsp:sp>
    <dsp:sp modelId="{C1C38F72-F3EB-47CA-B1FC-F98211A5527E}">
      <dsp:nvSpPr>
        <dsp:cNvPr id="0" name=""/>
        <dsp:cNvSpPr/>
      </dsp:nvSpPr>
      <dsp:spPr>
        <a:xfrm rot="19440000">
          <a:off x="3756059" y="1270943"/>
          <a:ext cx="435038" cy="5510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3768522" y="1419510"/>
        <a:ext cx="304527" cy="330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19739" cy="4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37" tIns="45369" rIns="90737" bIns="45369" numCol="1" anchor="t" anchorCtr="0" compatLnSpc="1">
            <a:prstTxWarp prst="textNoShape">
              <a:avLst/>
            </a:prstTxWarp>
          </a:bodyPr>
          <a:lstStyle>
            <a:lvl1pPr defTabSz="453086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14423" y="1"/>
            <a:ext cx="2919738" cy="4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37" tIns="45369" rIns="90737" bIns="45369" numCol="1" anchor="t" anchorCtr="0" compatLnSpc="1">
            <a:prstTxWarp prst="textNoShape">
              <a:avLst/>
            </a:prstTxWarp>
          </a:bodyPr>
          <a:lstStyle>
            <a:lvl1pPr algn="r" defTabSz="453086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09E8E0-A6A9-4B00-BBC5-0F79D2DC3847}" type="datetimeFigureOut">
              <a:rPr lang="en-US" altLang="cs-CZ"/>
              <a:pPr>
                <a:defRPr/>
              </a:pPr>
              <a:t>6/27/21</a:t>
            </a:fld>
            <a:endParaRPr lang="en-US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371418"/>
            <a:ext cx="2919739" cy="4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37" tIns="45369" rIns="90737" bIns="45369" numCol="1" anchor="b" anchorCtr="0" compatLnSpc="1">
            <a:prstTxWarp prst="textNoShape">
              <a:avLst/>
            </a:prstTxWarp>
          </a:bodyPr>
          <a:lstStyle>
            <a:lvl1pPr defTabSz="453086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14423" y="9371418"/>
            <a:ext cx="2919738" cy="4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37" tIns="45369" rIns="90737" bIns="45369" numCol="1" anchor="b" anchorCtr="0" compatLnSpc="1">
            <a:prstTxWarp prst="textNoShape">
              <a:avLst/>
            </a:prstTxWarp>
          </a:bodyPr>
          <a:lstStyle>
            <a:lvl1pPr algn="r" defTabSz="453086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E5759A-664B-41D1-BA11-6D64E4BF4D4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001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19739" cy="4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37" tIns="45369" rIns="90737" bIns="45369" numCol="1" anchor="t" anchorCtr="0" compatLnSpc="1">
            <a:prstTxWarp prst="textNoShape">
              <a:avLst/>
            </a:prstTxWarp>
          </a:bodyPr>
          <a:lstStyle>
            <a:lvl1pPr defTabSz="453086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14423" y="1"/>
            <a:ext cx="2919738" cy="4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37" tIns="45369" rIns="90737" bIns="45369" numCol="1" anchor="t" anchorCtr="0" compatLnSpc="1">
            <a:prstTxWarp prst="textNoShape">
              <a:avLst/>
            </a:prstTxWarp>
          </a:bodyPr>
          <a:lstStyle>
            <a:lvl1pPr algn="r" defTabSz="453086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2E39A6-C2EE-4351-8FC4-F4AF2A1CE671}" type="datetimeFigureOut">
              <a:rPr lang="en-US" altLang="cs-CZ"/>
              <a:pPr>
                <a:defRPr/>
              </a:pPr>
              <a:t>6/27/21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39775"/>
            <a:ext cx="4902200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1" tIns="45785" rIns="91571" bIns="4578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3416" y="4686499"/>
            <a:ext cx="5388931" cy="443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37" tIns="45369" rIns="90737" bIns="45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noProof="0"/>
              <a:t>Click to edit Master text styles</a:t>
            </a:r>
          </a:p>
          <a:p>
            <a:pPr lvl="1"/>
            <a:r>
              <a:rPr lang="ga-IE" noProof="0"/>
              <a:t>Second level</a:t>
            </a:r>
          </a:p>
          <a:p>
            <a:pPr lvl="2"/>
            <a:r>
              <a:rPr lang="ga-IE" noProof="0"/>
              <a:t>Third level</a:t>
            </a:r>
          </a:p>
          <a:p>
            <a:pPr lvl="3"/>
            <a:r>
              <a:rPr lang="ga-IE" noProof="0"/>
              <a:t>Fourth level</a:t>
            </a:r>
          </a:p>
          <a:p>
            <a:pPr lvl="4"/>
            <a:r>
              <a:rPr lang="ga-I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371418"/>
            <a:ext cx="2919739" cy="4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37" tIns="45369" rIns="90737" bIns="45369" numCol="1" anchor="b" anchorCtr="0" compatLnSpc="1">
            <a:prstTxWarp prst="textNoShape">
              <a:avLst/>
            </a:prstTxWarp>
          </a:bodyPr>
          <a:lstStyle>
            <a:lvl1pPr defTabSz="453086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14423" y="9371418"/>
            <a:ext cx="2919738" cy="4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37" tIns="45369" rIns="90737" bIns="45369" numCol="1" anchor="b" anchorCtr="0" compatLnSpc="1">
            <a:prstTxWarp prst="textNoShape">
              <a:avLst/>
            </a:prstTxWarp>
          </a:bodyPr>
          <a:lstStyle>
            <a:lvl1pPr algn="r" defTabSz="453086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055BC-144E-4EA1-8FAE-EFD2BCE4ED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198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1pPr>
    <a:lvl2pPr marL="535884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2pPr>
    <a:lvl3pPr marL="1071768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3pPr>
    <a:lvl4pPr marL="1607652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4pPr>
    <a:lvl5pPr marL="2143536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5pPr>
    <a:lvl6pPr marL="2679421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6pPr>
    <a:lvl7pPr marL="3215305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7pPr>
    <a:lvl8pPr marL="3751189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8pPr>
    <a:lvl9pPr marL="4287073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37589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55675" y="742950"/>
            <a:ext cx="4918075" cy="37115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Maroko</a:t>
            </a:r>
            <a:r>
              <a:rPr lang="cs-CZ" baseline="0" dirty="0"/>
              <a:t> o sovu pozici největší obchodní partnera v severní Africe dlouhodobě soupeří s Egyptem.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jedná se o 6. největší ekonomiku v Africe. Před Marokem jsou Alžírsko a Egypt o kterých uslyšíte za chvíli a také Nigerie, Jihoafrická republika a Angola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V předešlých </a:t>
            </a:r>
            <a:r>
              <a:rPr lang="cs-CZ" baseline="0" dirty="0" err="1"/>
              <a:t>slidech</a:t>
            </a:r>
            <a:r>
              <a:rPr lang="cs-CZ" baseline="0" dirty="0"/>
              <a:t> jsem zmiňoval, že Maroko má s Evropskou unii uzavřenou obchodní dohodu. EU je také pro Maroko nejdůležitějším obchodním partnerem. 60% veškeré obchodní výměny probíhá právě s EU zejména pak se Španělskem a Francií.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Česká republika má s Marokem dlouhodobě kladnou obchodní dohodu, která se v letošním roce ztenčila.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aktivní politika vůči zemím subsaharské Afriky spočívá především v ekonomické diplomacii. Maroko investuje v zemích jako je Mali, Senegal, Pobřeží slonoviny nebo Kamerun.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Maroko je také podle posledních žebříčků </a:t>
            </a:r>
            <a:r>
              <a:rPr lang="cs-CZ" baseline="0" dirty="0" err="1"/>
              <a:t>nejkonkurenceshopnější</a:t>
            </a:r>
            <a:r>
              <a:rPr lang="cs-CZ" baseline="0" dirty="0"/>
              <a:t> ekonomikou v severní Americe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7759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baseline="0" dirty="0"/>
              <a:t> </a:t>
            </a:r>
            <a:r>
              <a:rPr lang="cs-CZ" baseline="0" dirty="0" err="1"/>
              <a:t>pre-covidové</a:t>
            </a:r>
            <a:r>
              <a:rPr lang="cs-CZ" baseline="0" dirty="0"/>
              <a:t> době se marocká ekonomika nacházela v poměrně slušné kondici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Maroko od roku 2000 úspěšně diverzifikovala svou ekonomiku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o jednotlivých sektorech a vládních strategiích budu hovořit v následujících </a:t>
            </a:r>
            <a:r>
              <a:rPr lang="cs-CZ" baseline="0" dirty="0" err="1"/>
              <a:t>slidech</a:t>
            </a:r>
            <a:endParaRPr lang="cs-CZ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v žebříčku </a:t>
            </a:r>
            <a:r>
              <a:rPr lang="cs-CZ" baseline="0" dirty="0" err="1"/>
              <a:t>Doing</a:t>
            </a:r>
            <a:r>
              <a:rPr lang="cs-CZ" baseline="0" dirty="0"/>
              <a:t> </a:t>
            </a:r>
            <a:r>
              <a:rPr lang="cs-CZ" baseline="0" dirty="0" err="1"/>
              <a:t>businsee</a:t>
            </a:r>
            <a:r>
              <a:rPr lang="cs-CZ" baseline="0" dirty="0"/>
              <a:t> se Maroko během deseti let posunulo o více než 70. míst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do Maroka dlouhodobě směřovala řada zahraničních investic, které pomáhali rozvíjet nové/moderní odvětví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48982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a pak přišel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COVDI!!!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původně jsem plánoval udělat časovou osu o vývoji </a:t>
            </a:r>
            <a:r>
              <a:rPr lang="cs-CZ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covidu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a restrikcích v Maroku, ale myslím, že to bude stačit takto ve zkratce.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Vypuknutí – první případ, uzavřená mezinárodní doprava, kompletní </a:t>
            </a:r>
            <a:r>
              <a:rPr lang="cs-CZ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od března až do června.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Dvouzonový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systém  	I. zóna velkoměsta – průmyslové zóny – přísnější opatření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  	II. zóna venkov – zemědělské oblasti – mírnější režim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PODPORA: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na podporu přispěchala řada institucí. Velkým donorem byla i Evropská unie.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Evroská</a:t>
            </a:r>
            <a:r>
              <a:rPr lang="cs-CZ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investiční banka 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poskytla 100 mil. EUR na podporu v boji proti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díle EIB podepsala dohodu s marockou zemědělskou bankou na půjčku v hodnotě 200 </a:t>
            </a:r>
            <a:r>
              <a:rPr lang="cs-CZ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miů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. EUR  určené na podporu bio-ekonomiky a podpory zemědělských subjektů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Evropská rozvojová banka poskytla půjčku </a:t>
            </a:r>
            <a:r>
              <a:rPr lang="cs-CZ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BMCE, 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což je jedna z největších komerčních bank v Maroku. Peníze jsou určeny na úvěry pro malé podniky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48982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/>
              <a:t>Důsledky: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v roce 2020 se předpokládá pokles ekonomiky až o 5,2% procentních bodů. To se</a:t>
            </a:r>
            <a:r>
              <a:rPr lang="cs-CZ" sz="1200" baseline="0" dirty="0"/>
              <a:t> samozřejmě ještě může změnit, pokud Maroko bude zasaženou silnou druhou vlnou COVIDU jak třeba ČR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aseline="0" dirty="0"/>
              <a:t>nezaměstnanost před </a:t>
            </a:r>
            <a:r>
              <a:rPr lang="cs-CZ" sz="1200" baseline="0" dirty="0" err="1"/>
              <a:t>Covidem</a:t>
            </a:r>
            <a:r>
              <a:rPr lang="cs-CZ" sz="1200" baseline="0" dirty="0"/>
              <a:t> byla okolo 9,5% v důsledku </a:t>
            </a:r>
            <a:r>
              <a:rPr lang="cs-CZ" sz="1200" baseline="0" dirty="0" err="1"/>
              <a:t>covid</a:t>
            </a:r>
            <a:r>
              <a:rPr lang="cs-CZ" sz="1200" baseline="0" dirty="0"/>
              <a:t> pandemie se vyšplhala na téměř 15%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aseline="0" dirty="0"/>
              <a:t>dle posledních údajů se až na 20% procent populace může ocitnout na hraně chudoby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baseline="0" dirty="0"/>
              <a:t>výzvy v roce 2021: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0" baseline="0" dirty="0"/>
              <a:t>pokud se situace zlepší, pak můžeme očekávat růst okolo 4,3% HDP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0" baseline="0" dirty="0"/>
              <a:t>dá se předpokládat, že i nadále budou pokračovat investice do zahraničí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0" baseline="0" dirty="0"/>
              <a:t>bude probíhat digitalizace státní správy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0" baseline="0" dirty="0"/>
              <a:t>a před marockou administrativou bude velká výzva přitáhnout nové zahraniční investory.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0" baseline="0" dirty="0"/>
              <a:t>Maroko by rádo přetáhlo investory, kteří do této doby působilo v jihovýchodní Asii. Pro řadu evropských investorů může jít o zajímavou možnost investovat v geograficky bližším regionu. Celosvětová krize ukázala na některé slabiny v globalizaci. Maroko hodlá této situace využít ve svůj prospěch.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48982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99518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baseline="0" dirty="0"/>
              <a:t> reakci na pandemii způsobenou </a:t>
            </a:r>
            <a:r>
              <a:rPr lang="cs-CZ" baseline="0" dirty="0" err="1"/>
              <a:t>koronavirem</a:t>
            </a:r>
            <a:r>
              <a:rPr lang="cs-CZ" baseline="0" dirty="0"/>
              <a:t> vydalo Ministerstvo </a:t>
            </a:r>
            <a:r>
              <a:rPr lang="cs-CZ" baseline="0" dirty="0" err="1"/>
              <a:t>zrahnčiních</a:t>
            </a:r>
            <a:r>
              <a:rPr lang="cs-CZ" baseline="0" dirty="0"/>
              <a:t> věcí tzv. Mapa Strategických příležitostí, která v letošním ročníků vlastně nahradila Mapu globálních příležitostí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s jejím obsahem se můžete seznámit na </a:t>
            </a:r>
            <a:r>
              <a:rPr lang="cs-CZ" baseline="0" dirty="0" err="1"/>
              <a:t>prolinkovaném</a:t>
            </a:r>
            <a:r>
              <a:rPr lang="cs-CZ" baseline="0" dirty="0"/>
              <a:t> odkazu.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96624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Maroko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ještě před krizí mělo ambice stát se technologickým lídrem v regionu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na mapce dole vidíme počet </a:t>
            </a:r>
            <a:r>
              <a:rPr lang="cs-CZ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tehchnologických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hubů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jednotilvých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zemí Afriky.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Maroko dělalo v několika posledních letech velký pokrok v digitalizaci ekonomiky a tento proces byl pandemii ještě urychlen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v roce 2017 byla zřízena agentura </a:t>
            </a:r>
            <a:r>
              <a:rPr lang="cs-CZ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Agentura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pro rozvoj digitalizace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v únoru 2020 vzniklo v pořadí teprve třetí interaktivní digitální centrum v Africe (první dvě jsou v Jihoafrické republice)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pak vypukl COVID-19 a Maroko muselo okamžitě zareagovat na nastalou situaci urychlením digitalizace státní správy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Světová banka přislíbila půjčku ve výši 500 milionů amerických dolarů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PŘÍLEŽITOSTI:  </a:t>
            </a:r>
            <a:r>
              <a:rPr lang="cs-CZ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jsou například v oblasti </a:t>
            </a:r>
            <a:r>
              <a:rPr lang="cs-CZ" sz="12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cs-CZ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r>
              <a:rPr lang="cs-CZ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nebo řízení dopravy</a:t>
            </a:r>
            <a:endParaRPr lang="cs-CZ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8072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významným</a:t>
            </a:r>
            <a:r>
              <a:rPr lang="cs-CZ" sz="1200" baseline="0" dirty="0"/>
              <a:t> perspektivním sektorem se opět stalo zdravotnictví.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aseline="0" dirty="0"/>
              <a:t>na grafu níže vidíme investice marocké vlády do zdravotnictví v předešlých letech, kdy dosahovaly 5% HDP. V roce 2020 mělo být do zdravotnictví investována okolo 10 miliard amerických dolarů. Předpokládá se, že tato investice bude ještě vyšší a překročí 6% HDP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aseline="0" dirty="0"/>
              <a:t>HROZBY: nedostatek kvalifikovaného personálu – Maroko chce navyšovat vzdělávací kapacity </a:t>
            </a:r>
          </a:p>
          <a:p>
            <a:pPr marL="1071768" lvl="2" indent="0">
              <a:buFont typeface="Arial" panose="020B0604020202020204" pitchFamily="34" charset="0"/>
              <a:buNone/>
            </a:pPr>
            <a:endParaRPr lang="cs-CZ" sz="12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19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8072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revoluce v automobilovém</a:t>
            </a:r>
            <a:r>
              <a:rPr lang="cs-CZ" baseline="0" dirty="0"/>
              <a:t> průmyslu v Maroku nastala přijetím tzv. Akceleračního průmyslového plánu v roce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tato strategie pomohla Maroku přilákat řadu zahraničních investorů a zvýšila se přidaná hodnota konečných výrobků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pomohla Maroku posílit postavení v rámci Globálního hodnotového řetězce.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Maroko se vyšplhalo na pozici jedničky co počtu vyrobených osobních automobilů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předhonilo dosavadního lídra Jihoafrickou republiku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Maroko i nadále láká investory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baseline="0" dirty="0"/>
              <a:t>Zajímavost: </a:t>
            </a:r>
            <a:r>
              <a:rPr lang="cs-CZ" baseline="0" dirty="0"/>
              <a:t>v únoru 2020 byl vyroben v Maroku vyroben první </a:t>
            </a:r>
            <a:r>
              <a:rPr lang="cs-CZ" baseline="0" dirty="0" err="1"/>
              <a:t>elektromibil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20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28524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sektor</a:t>
            </a:r>
            <a:r>
              <a:rPr lang="cs-CZ" baseline="0" dirty="0"/>
              <a:t> zemědělství v Maorku hraje významnou roli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zaměstnáno na 50% populace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po automobilovém průmyslu se jedná o druhý nejdůležitější segment v rámci marockého exportu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vládní strategie </a:t>
            </a:r>
            <a:r>
              <a:rPr lang="cs-CZ" b="1" baseline="0" dirty="0"/>
              <a:t>Plán Zelené Maroko </a:t>
            </a:r>
            <a:r>
              <a:rPr lang="cs-CZ" baseline="0" dirty="0"/>
              <a:t>byla spuštěna již v roce 2008. Díky této strategii se podařilo vytvořit několik produktových clusterů. Díky sdílenému marketingu a distribuční síti mají možnost i menší zemědělci dostat své produkty na velké trhy a zvýšila se tak jejich konkurenceschopnost.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během pandemie byly využity tyto sítě také k distribucí ochranných pomůcek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baseline="0" dirty="0"/>
              <a:t>SIAM: </a:t>
            </a:r>
            <a:r>
              <a:rPr lang="cs-CZ" b="0" baseline="0" dirty="0"/>
              <a:t>největší zemědělský a potravinářský veletrh na africkém kontinentě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0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baseline="0" dirty="0"/>
              <a:t>ADA – </a:t>
            </a:r>
            <a:r>
              <a:rPr lang="cs-CZ" b="0" baseline="0" dirty="0"/>
              <a:t>agentura pro rozvoj zemědělství – opět jsem </a:t>
            </a:r>
            <a:r>
              <a:rPr lang="cs-CZ" b="0" baseline="0" dirty="0" err="1"/>
              <a:t>prolinkoval</a:t>
            </a:r>
            <a:r>
              <a:rPr lang="cs-CZ" b="0" baseline="0" dirty="0"/>
              <a:t> odkaz na stránky agentury, kde se dozvíte nejnovější informace z oblasti zemědělství a plánované podpory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0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807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90614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Maroko</a:t>
            </a:r>
            <a:r>
              <a:rPr lang="cs-CZ" baseline="0" dirty="0"/>
              <a:t> je největším dovozcem energií v severní Africe a dováží až na 80% energetického mixu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geografická poloha Maroku dává příležitost zvýšit výrobu elektrické energie skrze obnovitelné zdroje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 err="1"/>
              <a:t>Nedalko</a:t>
            </a:r>
            <a:r>
              <a:rPr lang="cs-CZ" baseline="0" dirty="0"/>
              <a:t> </a:t>
            </a:r>
            <a:r>
              <a:rPr lang="cs-CZ" baseline="0" dirty="0" err="1"/>
              <a:t>Marrakeche</a:t>
            </a:r>
            <a:r>
              <a:rPr lang="cs-CZ" baseline="0" dirty="0"/>
              <a:t> se nachází největší solární elektrárna </a:t>
            </a:r>
            <a:r>
              <a:rPr lang="cs-CZ" baseline="0" dirty="0" err="1"/>
              <a:t>Nooŕ</a:t>
            </a:r>
            <a:r>
              <a:rPr lang="cs-CZ" baseline="0" dirty="0"/>
              <a:t> 1, která by svou kapacitou byla schopna zásobovat město o velikosti Prahy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na atlantickém pobřeží se nachází větrný park </a:t>
            </a:r>
            <a:r>
              <a:rPr lang="cs-CZ" baseline="0" dirty="0" err="1"/>
              <a:t>Tarfaya</a:t>
            </a:r>
            <a:r>
              <a:rPr lang="cs-CZ" baseline="0" dirty="0"/>
              <a:t>, který je největším větrnou elektrárnou v Africe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na tomto </a:t>
            </a:r>
            <a:r>
              <a:rPr lang="cs-CZ" baseline="0" dirty="0" err="1"/>
              <a:t>slidu</a:t>
            </a:r>
            <a:r>
              <a:rPr lang="cs-CZ" baseline="0" dirty="0"/>
              <a:t> jsem přidal zajímavý odkaz, který je určen nejen pro investory v oblasti solární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45649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baseline="0" dirty="0"/>
              <a:t> Maroku běží také program PROPEA, který je jedním z dalších nástrojů na podporu ekonomické diplomacie.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cílem je poskytnout českým subjektům kvalitní služby při vstupu nebo fungování na zahraničním trhu a je tak jakýmsi odborným doplněním služeb, které poskytuje ambasáda nebo </a:t>
            </a:r>
            <a:r>
              <a:rPr lang="cs-CZ" baseline="0" dirty="0" err="1"/>
              <a:t>czechtrade</a:t>
            </a:r>
            <a:endParaRPr lang="cs-CZ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realizátorem je místní subjekt se znalostí místního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více informací naleznete na odkazu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30839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81146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5988" y="739775"/>
            <a:ext cx="4905375" cy="370046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obchodní</a:t>
            </a:r>
            <a:r>
              <a:rPr lang="cs-CZ" baseline="0" dirty="0"/>
              <a:t> kulturu máte detailněji popsanou v přiložených dokumentech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při vstupu na marocký trh je důležitý osobní kontakt,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obrnit se trpělivostí,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bez výjimky respektovat odlišnou kulturu,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uvědomit si, že se jedná o velmi </a:t>
            </a:r>
            <a:r>
              <a:rPr lang="cs-CZ" baseline="0" dirty="0" err="1"/>
              <a:t>konkureční</a:t>
            </a:r>
            <a:r>
              <a:rPr lang="cs-CZ" baseline="0" dirty="0"/>
              <a:t> trh, v Maroku je dostupné zboží z celého světa a marocký zákazník je tak „rozmlsaný“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velký význam má v Maroku obchodní zástupce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78336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54088" y="742950"/>
            <a:ext cx="4921250" cy="371316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úskalí: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jazykovou</a:t>
            </a:r>
            <a:r>
              <a:rPr lang="cs-CZ" baseline="0" dirty="0"/>
              <a:t> situaci jsem již zmiňoval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kulturní rozdíl – stále se jedná o arabskou kulturu, i když se značným francouzským vlivem, a jako takovou je potřeba jí plně respektovat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s tím souvisí i plánování schůzek. Nedoporučujeme plánovat schůzky na období ramadánu a páteční odpoledne, kdy se koná velká modlitba.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baseline="0" dirty="0"/>
              <a:t>výhody: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zmiňovaná 53. příčka v žebříčku </a:t>
            </a:r>
            <a:r>
              <a:rPr lang="cs-CZ" baseline="0" dirty="0" err="1"/>
              <a:t>Ease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Doing</a:t>
            </a:r>
            <a:r>
              <a:rPr lang="cs-CZ" baseline="0" dirty="0"/>
              <a:t>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určitě je potřeba zmínit levnou pracovní sílu. Platy v Maroku jsou dlouhodobě </a:t>
            </a:r>
            <a:r>
              <a:rPr lang="cs-CZ" baseline="0" dirty="0" err="1"/>
              <a:t>podhonodcené</a:t>
            </a:r>
            <a:endParaRPr lang="cs-CZ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velký význam stále hrají historické vazby na evropské země. Maročané milují německé výrobky!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24981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02110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61777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no a já Vám děkuji za pozornost a předávám slovo zpět </a:t>
            </a:r>
            <a:r>
              <a:rPr lang="cs-CZ"/>
              <a:t>do Prahy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29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5927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1743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55675" y="742950"/>
            <a:ext cx="4918075" cy="37115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Maroko</a:t>
            </a:r>
            <a:r>
              <a:rPr lang="cs-CZ" baseline="0" dirty="0"/>
              <a:t> má významnou strategickou polohu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nachází se pouhých 14 km od břehů Španělska, tedy Evropské unie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jak vidíme z obrázku doletová vzdálenost do řady evropských zemí je do 3 hodin letu.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Před vypuknutím pandemie operovaly dvě přímá spojení mezi ČR a Marockým královstvím na trase Praha-Casablanka a Praha – </a:t>
            </a:r>
            <a:r>
              <a:rPr lang="cs-CZ" baseline="0" dirty="0" err="1"/>
              <a:t>Marrakech</a:t>
            </a:r>
            <a:r>
              <a:rPr lang="cs-CZ" baseline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v mediích nedávno proběhla informace o obnovení leteckého spojení na trase Praha-</a:t>
            </a:r>
            <a:r>
              <a:rPr lang="cs-CZ" baseline="0" dirty="0" err="1"/>
              <a:t>Marrakech</a:t>
            </a:r>
            <a:endParaRPr lang="cs-CZ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67157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 tomto obrázku vidíme postavení Maroko ve světovém</a:t>
            </a:r>
            <a:r>
              <a:rPr lang="cs-CZ" baseline="0" dirty="0"/>
              <a:t> obchodě co do počtu uzavřených obchodních dohod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Maroko má uzavřenou dohodu se Spojenými státy americkými a jedná také o dohodě s Kanadou.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v roce 2000 vstoupila v platnost asociační dohoda mezi EU a Marokem a od roku 2013 jedná o jejím rozšíření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Maroko má také uzavřenou dohodu s dalšími arabskými státy v rámci tzv. </a:t>
            </a:r>
            <a:r>
              <a:rPr lang="cs-CZ" baseline="0" dirty="0" err="1"/>
              <a:t>Agadirské</a:t>
            </a:r>
            <a:r>
              <a:rPr lang="cs-CZ" baseline="0" dirty="0"/>
              <a:t> dohody, jmenovitě je to Tunisko, Egypt, Jordánsko a v nedávné době též Spojené arabské emiráty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řada těchto obchodních dohod umožňuje vstup marockých výrobků na trh s více než miliardou zákazníků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2856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tady</a:t>
            </a:r>
            <a:r>
              <a:rPr lang="cs-CZ" baseline="0" dirty="0"/>
              <a:t> máme možnost srovnání Maroko se sousedy v regionu co do počtu uzavřených obchodních dohod s partnery ve světě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aseline="0" dirty="0"/>
              <a:t>v rámci množinového grafu vidíme nejvíce průniků pro Maroko a Tunisko, tedy nejotevřenější ekonomiky </a:t>
            </a:r>
            <a:r>
              <a:rPr lang="cs-CZ" baseline="0" dirty="0" err="1"/>
              <a:t>Maghrebu</a:t>
            </a:r>
            <a:endParaRPr lang="cs-CZ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1337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9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4084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+mj-lt"/>
              <a:buNone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1. silné</a:t>
            </a:r>
            <a:r>
              <a:rPr lang="cs-CZ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stránky:  	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na africké poměry se jedná o velmi liberální ekonomiku			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ýznamnou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strategickou polohu jsem již zmiňoval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Maroko má 1800 km placených dálnic a dalších 1000 km neplacených, jen ve srovnání ČR má 1200km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Maroko je konstituční monarchií, což zajišťuje dlouhodobě politickou stabilitu ve srovnání s okolními státy </a:t>
            </a:r>
            <a:r>
              <a:rPr lang="cs-CZ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Maghrebu</a:t>
            </a:r>
            <a:endParaRPr lang="cs-CZ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Font typeface="+mj-lt"/>
              <a:buNone/>
            </a:pPr>
            <a:r>
              <a:rPr lang="cs-CZ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sz="1200" b="1" baseline="0">
                <a:latin typeface="Arial" panose="020B0604020202020204" pitchFamily="34" charset="0"/>
                <a:cs typeface="Arial" panose="020B0604020202020204" pitchFamily="34" charset="0"/>
              </a:rPr>
              <a:t>slabé </a:t>
            </a:r>
            <a:r>
              <a:rPr lang="cs-CZ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stránky</a:t>
            </a:r>
            <a:endParaRPr lang="cs-CZ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byrokracie je mix mezi </a:t>
            </a:r>
            <a:r>
              <a:rPr lang="cs-CZ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starokoloniální</a:t>
            </a: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francouzskou administrativou s příměsí arabské kultury. Tím vzniká velmi zajímavá kombinace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Středoevropan bude jistě překvapen marockým vnímáním času. Platí zde klasické Vy máte hodinky a my máme čas.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znalost anglického jazyka se v posledních letech zlepšuje. Řada mladých Maročanů studuje v zahraničí a kromě francouzštiny hovoří také anglicky. Rozšíření je však ještě poměrně nízké.</a:t>
            </a:r>
          </a:p>
          <a:p>
            <a:pPr marL="0" lvl="0" indent="0">
              <a:spcBef>
                <a:spcPts val="0"/>
              </a:spcBef>
              <a:buFont typeface="+mj-lt"/>
              <a:buNone/>
            </a:pPr>
            <a:r>
              <a:rPr lang="cs-CZ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3. hrozby:	</a:t>
            </a:r>
            <a:endParaRPr lang="cs-CZ" sz="12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klimatické změny, zejména suchu a nízký počet srážek ohrožují marocké zemědělství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velká míra nezaměstnanosti je pak především v mladé generaci mezi 20-30 lety života se pohybuje okolo 35%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v Maroku je velmi rozdílná platová hladina mezi industriálním severozápadem a agrárním jihovýchodem</a:t>
            </a:r>
          </a:p>
          <a:p>
            <a:pPr marL="0" lvl="0" indent="0">
              <a:spcBef>
                <a:spcPts val="0"/>
              </a:spcBef>
              <a:buFont typeface="+mj-lt"/>
              <a:buNone/>
            </a:pPr>
            <a:endParaRPr lang="cs-CZ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8784" lvl="1" indent="-342900">
              <a:spcBef>
                <a:spcPts val="0"/>
              </a:spcBef>
              <a:buFont typeface="+mj-lt"/>
              <a:buAutoNum type="arabicPeriod"/>
            </a:pPr>
            <a:endParaRPr lang="cs-CZ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768" lvl="2" indent="0">
              <a:spcBef>
                <a:spcPts val="0"/>
              </a:spcBef>
              <a:buFont typeface="+mj-lt"/>
              <a:buNone/>
            </a:pPr>
            <a:endParaRPr lang="cs-CZ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10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30277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2314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Hlavní titulek prezentace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Podtitul prezentace</a:t>
            </a:r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250" y="442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00. měsíc 2000, Praha</a:t>
            </a:r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Ministerstvo zahraničních věcí</a:t>
            </a:r>
            <a:br>
              <a:rPr lang="cs-CZ" dirty="0"/>
            </a:br>
            <a:r>
              <a:rPr lang="cs-CZ" dirty="0"/>
              <a:t>České republiky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" y="7051357"/>
            <a:ext cx="3240134" cy="908563"/>
          </a:xfrm>
          <a:prstGeom prst="rect">
            <a:avLst/>
          </a:prstGeom>
        </p:spPr>
      </p:pic>
      <p:sp>
        <p:nvSpPr>
          <p:cNvPr id="12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Odbor ekonomické</a:t>
            </a:r>
            <a:r>
              <a:rPr lang="cs-CZ" baseline="0" dirty="0"/>
              <a:t> diplomacie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62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Hlavní titulek prezentace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Podtitul prezentace</a:t>
            </a:r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250" y="442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00. měsíc 2000, Praha</a:t>
            </a:r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Ministerstvo zahraničních věcí</a:t>
            </a:r>
            <a:br>
              <a:rPr lang="cs-CZ" dirty="0"/>
            </a:br>
            <a:r>
              <a:rPr lang="cs-CZ" dirty="0"/>
              <a:t>České republiky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sp>
        <p:nvSpPr>
          <p:cNvPr id="12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Odbor ekonomické</a:t>
            </a:r>
            <a:r>
              <a:rPr lang="cs-CZ" baseline="0" dirty="0"/>
              <a:t> diplomacie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" y="7051357"/>
            <a:ext cx="3240134" cy="9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7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8064500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1042587" y="3342497"/>
            <a:ext cx="7785219" cy="201327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00" y="3342497"/>
            <a:ext cx="8070931" cy="18838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4200"/>
              </a:lnSpc>
              <a:defRPr sz="4000" b="0" cap="none" spc="117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+mj-cs"/>
              </a:defRPr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9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drážkami - 1 rámeč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6000" y="1800225"/>
            <a:ext cx="8964000" cy="576000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sp>
        <p:nvSpPr>
          <p:cNvPr id="13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57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drážkami - 2 ráme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6000" y="1800225"/>
            <a:ext cx="4176000" cy="5760000"/>
          </a:xfrm>
        </p:spPr>
        <p:txBody>
          <a:bodyPr/>
          <a:lstStyle>
            <a:lvl2pPr>
              <a:lnSpc>
                <a:spcPts val="2000"/>
              </a:lnSpc>
              <a:spcBef>
                <a:spcPts val="200"/>
              </a:spcBef>
              <a:defRPr sz="1800"/>
            </a:lvl2pPr>
            <a:lvl3pPr>
              <a:lnSpc>
                <a:spcPts val="2000"/>
              </a:lnSpc>
              <a:spcBef>
                <a:spcPts val="200"/>
              </a:spcBef>
              <a:defRPr sz="1800"/>
            </a:lvl3pPr>
            <a:lvl4pPr>
              <a:lnSpc>
                <a:spcPts val="2000"/>
              </a:lnSpc>
              <a:spcBef>
                <a:spcPts val="200"/>
              </a:spcBef>
              <a:defRPr sz="1800"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2"/>
          </p:nvPr>
        </p:nvSpPr>
        <p:spPr>
          <a:xfrm>
            <a:off x="6084000" y="1800000"/>
            <a:ext cx="4176000" cy="576000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0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odrážek - 1 rámeč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0000" y="1800225"/>
            <a:ext cx="8640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11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odrážek - 2 ráme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0000" y="1800225"/>
            <a:ext cx="4176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2pPr>
            <a:lvl3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3pPr>
            <a:lvl4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3"/>
          </p:nvPr>
        </p:nvSpPr>
        <p:spPr>
          <a:xfrm>
            <a:off x="6084000" y="1800000"/>
            <a:ext cx="4176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2pPr>
            <a:lvl3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3pPr>
            <a:lvl4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3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Děkuji Vám za pozornost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7999"/>
            <a:ext cx="8640000" cy="3042101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Jmeno_Prijmeni@mzv.cz</a:t>
            </a:r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Ministerstvo zahraničních věcí</a:t>
            </a:r>
            <a:br>
              <a:rPr lang="cs-CZ" dirty="0"/>
            </a:br>
            <a:r>
              <a:rPr lang="cs-CZ" dirty="0"/>
              <a:t>České republiky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sp>
        <p:nvSpPr>
          <p:cNvPr id="20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Odbor ekonomické</a:t>
            </a:r>
            <a:r>
              <a:rPr lang="cs-CZ" baseline="0" dirty="0"/>
              <a:t> diplomacie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39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477" y="1319816"/>
            <a:ext cx="8018860" cy="2807641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235730"/>
            <a:ext cx="8018860" cy="1947053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6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6000" y="1800000"/>
            <a:ext cx="8964000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8612" y="6911503"/>
            <a:ext cx="338317" cy="21166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B1C6FFC-D040-034F-8B69-20295064E64D}" type="slidenum">
              <a:rPr lang="fr-FR" sz="1403" smtClean="0"/>
              <a:pPr/>
              <a:t>‹#›</a:t>
            </a:fld>
            <a:endParaRPr lang="fr-FR" sz="1403" dirty="0"/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23788" y="7538400"/>
            <a:ext cx="57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0" cap="all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0" y="360000"/>
            <a:ext cx="36576" cy="899160"/>
          </a:xfrm>
          <a:prstGeom prst="rect">
            <a:avLst/>
          </a:prstGeom>
        </p:spPr>
      </p:pic>
      <p:sp>
        <p:nvSpPr>
          <p:cNvPr id="19" name="Zástupný symbol pro zápatí 4"/>
          <p:cNvSpPr txBox="1">
            <a:spLocks/>
          </p:cNvSpPr>
          <p:nvPr userDrawn="1"/>
        </p:nvSpPr>
        <p:spPr>
          <a:xfrm>
            <a:off x="10083788" y="7538400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 defTabSz="535884" rtl="0" fontAlgn="base">
              <a:spcBef>
                <a:spcPct val="0"/>
              </a:spcBef>
              <a:spcAft>
                <a:spcPct val="0"/>
              </a:spcAft>
              <a:defRPr sz="700" b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535884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71768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7652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143536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679421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215305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751189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287073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cs-CZ" dirty="0"/>
              <a:t> </a:t>
            </a:r>
            <a:r>
              <a:rPr lang="en-US" dirty="0"/>
              <a:t>| </a:t>
            </a:r>
            <a:fld id="{2424A685-3999-4799-8F83-85BB25330F29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7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21" r:id="rId2"/>
    <p:sldLayoutId id="2147485314" r:id="rId3"/>
    <p:sldLayoutId id="2147485306" r:id="rId4"/>
    <p:sldLayoutId id="2147485317" r:id="rId5"/>
    <p:sldLayoutId id="2147485319" r:id="rId6"/>
    <p:sldLayoutId id="2147485320" r:id="rId7"/>
    <p:sldLayoutId id="2147485318" r:id="rId8"/>
    <p:sldLayoutId id="2147485322" r:id="rId9"/>
  </p:sldLayoutIdLst>
  <p:hf hdr="0" dt="0"/>
  <p:txStyles>
    <p:titleStyle>
      <a:lvl1pPr algn="l" defTabSz="1069208" rtl="0" eaLnBrk="1" latinLnBrk="0" hangingPunct="1">
        <a:lnSpc>
          <a:spcPts val="2000"/>
        </a:lnSpc>
        <a:spcBef>
          <a:spcPct val="0"/>
        </a:spcBef>
        <a:buNone/>
        <a:defRPr sz="1500" b="0" kern="1200" cap="none" baseline="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324000" indent="-324000" algn="l" defTabSz="1069208" rtl="0" eaLnBrk="1" latinLnBrk="0" hangingPunct="1">
        <a:lnSpc>
          <a:spcPts val="2600"/>
        </a:lnSpc>
        <a:spcBef>
          <a:spcPts val="0"/>
        </a:spcBef>
        <a:spcAft>
          <a:spcPts val="200"/>
        </a:spcAft>
        <a:buClr>
          <a:srgbClr val="970000"/>
        </a:buClr>
        <a:buSzPct val="100000"/>
        <a:buFontTx/>
        <a:buBlip>
          <a:blip r:embed="rId14"/>
        </a:buBlip>
        <a:defRPr sz="2400" kern="1200">
          <a:solidFill>
            <a:srgbClr val="D52B1E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648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972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296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1052370" indent="-210474" algn="l" defTabSz="1069208" rtl="0" eaLnBrk="1" latinLnBrk="0" hangingPunct="1">
        <a:lnSpc>
          <a:spcPct val="90000"/>
        </a:lnSpc>
        <a:spcBef>
          <a:spcPts val="585"/>
        </a:spcBef>
        <a:buFont typeface="Open Sans Light" panose="020B0306030504020204" pitchFamily="34" charset="0"/>
        <a:buChar char="–"/>
        <a:defRPr sz="1169" kern="1200">
          <a:solidFill>
            <a:schemeClr val="tx1"/>
          </a:solidFill>
          <a:latin typeface="Azo Sans" panose="020B0603030303020204" pitchFamily="34" charset="-18"/>
          <a:ea typeface="Open Sans Light" panose="020B0306030504020204" pitchFamily="34" charset="0"/>
          <a:cs typeface="Open Sans Light" panose="020B0306030504020204" pitchFamily="34" charset="0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ort.cz/aktuality/mop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.gov.m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.gov.ma/?Id=24&amp;lang=en&amp;RefCat=2&amp;Ref=14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pea.cz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352369" y="3482166"/>
            <a:ext cx="8640000" cy="716679"/>
          </a:xfrm>
        </p:spPr>
        <p:txBody>
          <a:bodyPr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b="1" dirty="0">
                <a:cs typeface="Lato" charset="0"/>
                <a:sym typeface="Lato" charset="0"/>
              </a:rPr>
              <a:t>Maroko:</a:t>
            </a:r>
            <a:br>
              <a:rPr lang="cs-CZ" sz="4400" b="1" dirty="0">
                <a:cs typeface="Lato" charset="0"/>
                <a:sym typeface="Lato" charset="0"/>
              </a:rPr>
            </a:br>
            <a:r>
              <a:rPr lang="cs-CZ" sz="4400" b="1" dirty="0">
                <a:cs typeface="Lato" charset="0"/>
                <a:sym typeface="Lato" charset="0"/>
              </a:rPr>
              <a:t>exportní příležitosti</a:t>
            </a:r>
            <a:br>
              <a:rPr lang="cs-CZ" sz="4400" b="1" dirty="0">
                <a:cs typeface="Lato" charset="0"/>
                <a:sym typeface="Lato" charset="0"/>
              </a:rPr>
            </a:br>
            <a:br>
              <a:rPr lang="cs-CZ" b="1" dirty="0">
                <a:cs typeface="Lato" charset="0"/>
                <a:sym typeface="Lato" charset="0"/>
              </a:rPr>
            </a:br>
            <a:r>
              <a:rPr lang="cs-CZ" b="1" dirty="0">
                <a:latin typeface="Lato" charset="0"/>
                <a:cs typeface="Lato" charset="0"/>
                <a:sym typeface="Lato" charset="0"/>
              </a:rPr>
              <a:t> 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charset="0"/>
                <a:cs typeface="Lato" charset="0"/>
                <a:sym typeface="Lato" charset="0"/>
              </a:rPr>
              <a:t> 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357568" y="4596196"/>
            <a:ext cx="8640000" cy="360000"/>
          </a:xfrm>
        </p:spPr>
        <p:txBody>
          <a:bodyPr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dirty="0">
                <a:latin typeface="+mn-lt"/>
                <a:sym typeface="Lato" charset="0"/>
              </a:rPr>
              <a:t>Jan Hladík</a:t>
            </a:r>
            <a:endParaRPr lang="en-US" dirty="0">
              <a:latin typeface="+mn-lt"/>
              <a:sym typeface="Lato" charset="0"/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6"/>
          </p:nvPr>
        </p:nvSpPr>
        <p:spPr>
          <a:xfrm>
            <a:off x="1373923" y="4985562"/>
            <a:ext cx="8640000" cy="360000"/>
          </a:xfrm>
        </p:spPr>
        <p:txBody>
          <a:bodyPr/>
          <a:lstStyle/>
          <a:p>
            <a:r>
              <a:rPr lang="cs-CZ" dirty="0">
                <a:latin typeface="+mn-lt"/>
              </a:rPr>
              <a:t>Červen 2021</a:t>
            </a:r>
          </a:p>
        </p:txBody>
      </p:sp>
    </p:spTree>
    <p:extLst>
      <p:ext uri="{BB962C8B-B14F-4D97-AF65-F5344CB8AC3E}">
        <p14:creationId xmlns:p14="http://schemas.microsoft.com/office/powerpoint/2010/main" val="89429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6147" y="1510037"/>
            <a:ext cx="8137247" cy="14309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liberální ekonomika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geografická poloha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kvalitní infrastruktura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politická stabilita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4931" y="3118357"/>
            <a:ext cx="7774696" cy="1343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cs-CZ" sz="1700" dirty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 </a:t>
            </a:r>
            <a:r>
              <a:rPr lang="cs-CZ" sz="1700" dirty="0">
                <a:solidFill>
                  <a:schemeClr val="tx1"/>
                </a:solidFill>
              </a:rPr>
              <a:t>byrokracie 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rozdílné vnímání času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nízká znalost anglického jazyka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6147" y="4638740"/>
            <a:ext cx="8137247" cy="1497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zdravotnický a farmaceutický průmysl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digitalizace (ICT)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obnovitelné zdroje – solární a větrné elektrárny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46147" y="6369729"/>
            <a:ext cx="7774696" cy="14201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dirty="0">
                <a:solidFill>
                  <a:schemeClr val="tx1"/>
                </a:solidFill>
              </a:rPr>
              <a:t>•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1700" dirty="0">
                <a:solidFill>
                  <a:schemeClr val="tx1"/>
                </a:solidFill>
              </a:rPr>
              <a:t>klimatické změny 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vysoká nezaměstnanost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ekonomická nerovnováha mezi regiony 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5" name="Round Single Corner Rectangle 14"/>
          <p:cNvSpPr/>
          <p:nvPr/>
        </p:nvSpPr>
        <p:spPr>
          <a:xfrm>
            <a:off x="113479" y="6374663"/>
            <a:ext cx="2828165" cy="1433159"/>
          </a:xfrm>
          <a:prstGeom prst="round1Rect">
            <a:avLst>
              <a:gd name="adj" fmla="val 10185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0283" rtlCol="0" anchor="t" anchorCtr="0"/>
          <a:lstStyle/>
          <a:p>
            <a:pPr lvl="0" algn="ctr"/>
            <a:r>
              <a:rPr lang="cs-CZ" b="1" dirty="0">
                <a:ea typeface="Arial" charset="0"/>
                <a:cs typeface="Arial" charset="0"/>
              </a:rPr>
              <a:t>Hrozby</a:t>
            </a:r>
            <a:r>
              <a:rPr lang="en-US" b="1" dirty="0">
                <a:ea typeface="Arial" charset="0"/>
                <a:cs typeface="Arial" charset="0"/>
              </a:rPr>
              <a:t> (–)</a:t>
            </a:r>
            <a:endParaRPr lang="en-US" dirty="0"/>
          </a:p>
        </p:txBody>
      </p:sp>
      <p:sp>
        <p:nvSpPr>
          <p:cNvPr id="2" name="Round Single Corner Rectangle 1"/>
          <p:cNvSpPr/>
          <p:nvPr/>
        </p:nvSpPr>
        <p:spPr>
          <a:xfrm>
            <a:off x="123033" y="1535119"/>
            <a:ext cx="2824285" cy="1443492"/>
          </a:xfrm>
          <a:prstGeom prst="round1Rect">
            <a:avLst>
              <a:gd name="adj" fmla="val 11111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0283" rtlCol="0" anchor="t" anchorCtr="0"/>
          <a:lstStyle/>
          <a:p>
            <a:pPr lvl="0" algn="ctr"/>
            <a:r>
              <a:rPr lang="cs-CZ" b="1" dirty="0">
                <a:ea typeface="Arial" charset="0"/>
                <a:cs typeface="Arial" charset="0"/>
              </a:rPr>
              <a:t>Silné stránky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(+)</a:t>
            </a:r>
          </a:p>
        </p:txBody>
      </p:sp>
      <p:sp>
        <p:nvSpPr>
          <p:cNvPr id="11" name="Round Single Corner Rectangle 10"/>
          <p:cNvSpPr/>
          <p:nvPr/>
        </p:nvSpPr>
        <p:spPr>
          <a:xfrm>
            <a:off x="128709" y="3106902"/>
            <a:ext cx="2812935" cy="1365918"/>
          </a:xfrm>
          <a:prstGeom prst="round1Rect">
            <a:avLst>
              <a:gd name="adj" fmla="val 1111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0283" rtlCol="0" anchor="t" anchorCtr="0"/>
          <a:lstStyle/>
          <a:p>
            <a:pPr lvl="0" algn="ctr"/>
            <a:r>
              <a:rPr lang="cs-CZ" b="1" dirty="0">
                <a:ea typeface="Arial" charset="0"/>
                <a:cs typeface="Arial" charset="0"/>
              </a:rPr>
              <a:t>Slabé stránky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(–)</a:t>
            </a:r>
            <a:endParaRPr lang="en-US" dirty="0"/>
          </a:p>
        </p:txBody>
      </p:sp>
      <p:sp>
        <p:nvSpPr>
          <p:cNvPr id="13" name="Round Single Corner Rectangle 12"/>
          <p:cNvSpPr/>
          <p:nvPr/>
        </p:nvSpPr>
        <p:spPr>
          <a:xfrm>
            <a:off x="123033" y="4605870"/>
            <a:ext cx="2818611" cy="1530178"/>
          </a:xfrm>
          <a:prstGeom prst="round1Rect">
            <a:avLst>
              <a:gd name="adj" fmla="val 13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0283" rtlCol="0" anchor="t" anchorCtr="0"/>
          <a:lstStyle/>
          <a:p>
            <a:pPr lvl="0" algn="ctr"/>
            <a:r>
              <a:rPr lang="cs-CZ" b="1" dirty="0">
                <a:ea typeface="Arial" charset="0"/>
                <a:cs typeface="Arial" charset="0"/>
              </a:rPr>
              <a:t>Příležitosti</a:t>
            </a:r>
            <a:r>
              <a:rPr lang="en-US" b="1" dirty="0">
                <a:ea typeface="Arial" charset="0"/>
                <a:cs typeface="Arial" charset="0"/>
              </a:rPr>
              <a:t> (+)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 flipV="1">
            <a:off x="1067025" y="2166692"/>
            <a:ext cx="914175" cy="532964"/>
            <a:chOff x="1092200" y="1177152"/>
            <a:chExt cx="3659192" cy="1802176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grpSpPr>
        <p:grpSp>
          <p:nvGrpSpPr>
            <p:cNvPr id="23" name="Group 22"/>
            <p:cNvGrpSpPr/>
            <p:nvPr/>
          </p:nvGrpSpPr>
          <p:grpSpPr>
            <a:xfrm>
              <a:off x="1092200" y="1177152"/>
              <a:ext cx="1097885" cy="1802176"/>
              <a:chOff x="1092200" y="1177152"/>
              <a:chExt cx="1097885" cy="1802176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1092200" y="1892300"/>
                <a:ext cx="139700" cy="482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333500" y="1297190"/>
                <a:ext cx="357938" cy="1562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849523" y="1177152"/>
                <a:ext cx="340562" cy="18021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flipH="1">
              <a:off x="3653507" y="1177152"/>
              <a:ext cx="1097885" cy="1802176"/>
              <a:chOff x="1092200" y="1177152"/>
              <a:chExt cx="1097885" cy="1802176"/>
            </a:xfrm>
            <a:grpFill/>
          </p:grpSpPr>
          <p:sp>
            <p:nvSpPr>
              <p:cNvPr id="26" name="Rectangle 25"/>
              <p:cNvSpPr/>
              <p:nvPr/>
            </p:nvSpPr>
            <p:spPr>
              <a:xfrm>
                <a:off x="1092200" y="1892300"/>
                <a:ext cx="139700" cy="482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33500" y="1297190"/>
                <a:ext cx="357938" cy="1562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849523" y="1177152"/>
                <a:ext cx="340562" cy="18021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291685" y="1892300"/>
              <a:ext cx="1249275" cy="4297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10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929" y1="83165" x2="9929" y2="831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127764" y="3639193"/>
            <a:ext cx="594015" cy="62561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</p:pic>
      <p:pic>
        <p:nvPicPr>
          <p:cNvPr id="1028" name="Picture 10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2162" y1="86694" x2="52162" y2="86694"/>
                        <a14:foregroundMark x1="50349" y1="93548" x2="50349" y2="93548"/>
                        <a14:foregroundMark x1="52441" y1="68011" x2="52441" y2="68011"/>
                        <a14:foregroundMark x1="47699" y1="68280" x2="47699" y2="68280"/>
                        <a14:foregroundMark x1="49093" y1="50403" x2="49093" y2="50403"/>
                        <a14:foregroundMark x1="81450" y1="65323" x2="81450" y2="65323"/>
                        <a14:foregroundMark x1="86471" y1="47715" x2="86471" y2="47715"/>
                        <a14:foregroundMark x1="83682" y1="28495" x2="83682" y2="28495"/>
                        <a14:foregroundMark x1="69177" y1="16263" x2="69177" y2="16263"/>
                        <a14:foregroundMark x1="50070" y1="12097" x2="50070" y2="12097"/>
                        <a14:foregroundMark x1="30404" y1="15188" x2="30404" y2="15188"/>
                        <a14:foregroundMark x1="17573" y1="29839" x2="17573" y2="29839"/>
                        <a14:foregroundMark x1="15063" y1="48118" x2="15063" y2="48118"/>
                        <a14:foregroundMark x1="19247" y1="65188" x2="19247" y2="65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279" y="5135671"/>
            <a:ext cx="890984" cy="9245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</p:pic>
      <p:pic>
        <p:nvPicPr>
          <p:cNvPr id="1029" name="Picture 102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87">
                        <a14:foregroundMark x1="56681" y1="16255" x2="56681" y2="16255"/>
                        <a14:foregroundMark x1="66075" y1="7257" x2="66075" y2="72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783" y="6976598"/>
            <a:ext cx="951407" cy="684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Zástupný symbol pro text 9"/>
          <p:cNvSpPr txBox="1">
            <a:spLocks/>
          </p:cNvSpPr>
          <p:nvPr/>
        </p:nvSpPr>
        <p:spPr>
          <a:xfrm>
            <a:off x="1620000" y="360000"/>
            <a:ext cx="8640000" cy="900000"/>
          </a:xfrm>
          <a:prstGeom prst="rect">
            <a:avLst/>
          </a:prstGeom>
        </p:spPr>
        <p:txBody>
          <a:bodyPr/>
          <a:lstStyle>
            <a:lvl1pPr marL="324000" indent="-324000" algn="l" defTabSz="1069208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FontTx/>
              <a:buBlip>
                <a:blip r:embed="rId9"/>
              </a:buBlip>
              <a:defRPr sz="2400" kern="120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48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72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96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052370" indent="-210474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Open Sans Light" panose="020B0306030504020204" pitchFamily="34" charset="0"/>
              <a:buChar char="–"/>
              <a:defRPr sz="1169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940322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926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9530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4134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cs-CZ" dirty="0">
                <a:solidFill>
                  <a:schemeClr val="tx1"/>
                </a:solidFill>
              </a:rPr>
              <a:t>Proč Maroko? </a:t>
            </a:r>
            <a:r>
              <a:rPr lang="cs-CZ" dirty="0" err="1">
                <a:solidFill>
                  <a:schemeClr val="tx1"/>
                </a:solidFill>
              </a:rPr>
              <a:t>Swot</a:t>
            </a:r>
            <a:r>
              <a:rPr lang="cs-CZ" dirty="0">
                <a:solidFill>
                  <a:schemeClr val="tx1"/>
                </a:solidFill>
              </a:rPr>
              <a:t> analýza </a:t>
            </a:r>
          </a:p>
        </p:txBody>
      </p:sp>
    </p:spTree>
    <p:extLst>
      <p:ext uri="{BB962C8B-B14F-4D97-AF65-F5344CB8AC3E}">
        <p14:creationId xmlns:p14="http://schemas.microsoft.com/office/powerpoint/2010/main" val="21662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Politicko-ekonomické trendy</a:t>
            </a:r>
          </a:p>
        </p:txBody>
      </p:sp>
    </p:spTree>
    <p:extLst>
      <p:ext uri="{BB962C8B-B14F-4D97-AF65-F5344CB8AC3E}">
        <p14:creationId xmlns:p14="http://schemas.microsoft.com/office/powerpoint/2010/main" val="45043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Maroku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Politicko-ekonomické trendy – Maroko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16722" y="1775922"/>
            <a:ext cx="894327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altLang="cs-CZ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Marocké království je největším obchodním partnerem ČR v severní Africe (druhým v celé Africe po JAR)</a:t>
            </a: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5. největší ekonomika na africkém kontinentě </a:t>
            </a: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altLang="cs-CZ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Maroko má s EU uzavřenou obchodní dohodu </a:t>
            </a: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altLang="cs-CZ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úzká propojenost s evropskými trhy (Španělsko, Francie)</a:t>
            </a: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altLang="cs-CZ" dirty="0">
                <a:solidFill>
                  <a:prstClr val="black"/>
                </a:solidFill>
                <a:latin typeface="Georgia"/>
                <a:ea typeface="Open Sans Light" panose="020B0306030504020204" pitchFamily="34" charset="0"/>
                <a:cs typeface="Open Sans Light" panose="020B0306030504020204" pitchFamily="34" charset="0"/>
              </a:rPr>
              <a:t>kladná obchodní bilance ČR s Marokem</a:t>
            </a:r>
          </a:p>
          <a:p>
            <a:pPr marL="324000" lvl="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dirty="0">
                <a:solidFill>
                  <a:prstClr val="black"/>
                </a:solidFill>
                <a:latin typeface="Georgia"/>
                <a:ea typeface="Open Sans Light" panose="020B0306030504020204" pitchFamily="34" charset="0"/>
                <a:cs typeface="Open Sans Light" panose="020B0306030504020204" pitchFamily="34" charset="0"/>
              </a:rPr>
              <a:t>aktivní politika vůči zemím subsaharské Afriky</a:t>
            </a:r>
            <a:endParaRPr lang="cs-CZ" altLang="cs-CZ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24000" lvl="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dirty="0">
                <a:solidFill>
                  <a:prstClr val="black"/>
                </a:solidFill>
                <a:latin typeface="Georgia"/>
                <a:ea typeface="Open Sans Light" panose="020B0306030504020204" pitchFamily="34" charset="0"/>
                <a:cs typeface="Open Sans Light" panose="020B0306030504020204" pitchFamily="34" charset="0"/>
              </a:rPr>
              <a:t>nejkonkurenceschopnější ekonomika v severní Africe</a:t>
            </a:r>
          </a:p>
          <a:p>
            <a:pPr marL="324000" lvl="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endParaRPr lang="cs-CZ" dirty="0">
              <a:solidFill>
                <a:prstClr val="black"/>
              </a:solidFill>
              <a:latin typeface="Georgia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defRPr/>
            </a:pPr>
            <a:endParaRPr lang="cs-CZ" altLang="cs-CZ" sz="28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endParaRPr lang="cs-CZ" altLang="cs-CZ" sz="28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endParaRPr lang="cs-CZ" altLang="cs-CZ" sz="28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8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833" y="1465944"/>
            <a:ext cx="9938910" cy="6444342"/>
          </a:xfrm>
        </p:spPr>
        <p:txBody>
          <a:bodyPr/>
          <a:lstStyle/>
          <a:p>
            <a:r>
              <a:rPr lang="cs-CZ" dirty="0"/>
              <a:t>od roku 2000 probíhá diverzifikace ekonomiky</a:t>
            </a:r>
          </a:p>
          <a:p>
            <a:pPr lvl="1"/>
            <a:r>
              <a:rPr lang="cs-CZ" dirty="0"/>
              <a:t>automobilový průmysl</a:t>
            </a:r>
          </a:p>
          <a:p>
            <a:pPr lvl="1"/>
            <a:r>
              <a:rPr lang="cs-CZ" dirty="0"/>
              <a:t>letecký průmysl</a:t>
            </a:r>
          </a:p>
          <a:p>
            <a:pPr lvl="1"/>
            <a:r>
              <a:rPr lang="cs-CZ" dirty="0"/>
              <a:t>Zemědělský průmysl</a:t>
            </a:r>
          </a:p>
          <a:p>
            <a:pPr lvl="1"/>
            <a:r>
              <a:rPr lang="cs-CZ" dirty="0"/>
              <a:t>těžební průmysl</a:t>
            </a:r>
          </a:p>
          <a:p>
            <a:endParaRPr lang="cs-CZ" dirty="0"/>
          </a:p>
          <a:p>
            <a:r>
              <a:rPr lang="cs-CZ" dirty="0"/>
              <a:t>vládní strategie</a:t>
            </a:r>
          </a:p>
          <a:p>
            <a:pPr lvl="1"/>
            <a:r>
              <a:rPr lang="cs-CZ" dirty="0"/>
              <a:t>Zelené Maroko</a:t>
            </a:r>
          </a:p>
          <a:p>
            <a:pPr lvl="1"/>
            <a:r>
              <a:rPr lang="cs-CZ" dirty="0"/>
              <a:t>Akcelerační průmyslový plán</a:t>
            </a:r>
          </a:p>
          <a:p>
            <a:pPr lvl="1"/>
            <a:r>
              <a:rPr lang="cs-CZ" dirty="0"/>
              <a:t>Green </a:t>
            </a:r>
            <a:r>
              <a:rPr lang="cs-CZ" dirty="0" err="1"/>
              <a:t>Generetion</a:t>
            </a:r>
            <a:r>
              <a:rPr lang="cs-CZ" dirty="0"/>
              <a:t> 2030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„</a:t>
            </a:r>
            <a:r>
              <a:rPr lang="cs-CZ" i="1" dirty="0" err="1"/>
              <a:t>Doing</a:t>
            </a:r>
            <a:r>
              <a:rPr lang="cs-CZ" i="1" dirty="0"/>
              <a:t> Business Index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2010 – 128. místo</a:t>
            </a:r>
          </a:p>
          <a:p>
            <a:pPr lvl="1"/>
            <a:r>
              <a:rPr lang="cs-CZ" dirty="0"/>
              <a:t>2020 – 53. místo</a:t>
            </a:r>
          </a:p>
          <a:p>
            <a:endParaRPr lang="cs-CZ" dirty="0"/>
          </a:p>
          <a:p>
            <a:r>
              <a:rPr lang="cs-CZ" dirty="0"/>
              <a:t>zahraniční investice</a:t>
            </a:r>
          </a:p>
          <a:p>
            <a:endParaRPr lang="cs-CZ" dirty="0"/>
          </a:p>
          <a:p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Maroku</a:t>
            </a:r>
            <a:r>
              <a:rPr lang="pt-BR" dirty="0"/>
              <a:t>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Pre-COVID-19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04" y="2636875"/>
            <a:ext cx="5860696" cy="43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5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833" y="1465944"/>
            <a:ext cx="9938910" cy="6444342"/>
          </a:xfrm>
        </p:spPr>
        <p:txBody>
          <a:bodyPr/>
          <a:lstStyle/>
          <a:p>
            <a:r>
              <a:rPr lang="cs-CZ" dirty="0"/>
              <a:t>Vypuknutí pandemie</a:t>
            </a:r>
          </a:p>
          <a:p>
            <a:pPr lvl="1"/>
            <a:r>
              <a:rPr lang="cs-CZ" dirty="0"/>
              <a:t>první případ 2. března 2020 </a:t>
            </a:r>
          </a:p>
          <a:p>
            <a:pPr lvl="1"/>
            <a:r>
              <a:rPr lang="cs-CZ" dirty="0"/>
              <a:t>Opětovné omezení letecké dopravy až od června 2021</a:t>
            </a:r>
          </a:p>
          <a:p>
            <a:pPr lvl="1"/>
            <a:r>
              <a:rPr lang="cs-CZ" dirty="0"/>
              <a:t>nouzový stav - trvá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nejvíce zasažené sektory: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turistický ruch </a:t>
            </a:r>
          </a:p>
          <a:p>
            <a:pPr lvl="1"/>
            <a:r>
              <a:rPr lang="cs-CZ" dirty="0"/>
              <a:t>letecká doprava</a:t>
            </a:r>
          </a:p>
          <a:p>
            <a:pPr lvl="1"/>
            <a:r>
              <a:rPr lang="cs-CZ" dirty="0"/>
              <a:t>automobilový průmysl</a:t>
            </a:r>
          </a:p>
          <a:p>
            <a:pPr lvl="1"/>
            <a:r>
              <a:rPr lang="cs-CZ" dirty="0"/>
              <a:t>textilní průmysl</a:t>
            </a:r>
          </a:p>
          <a:p>
            <a:pPr lvl="1"/>
            <a:r>
              <a:rPr lang="cs-CZ" dirty="0"/>
              <a:t>těžební průmysl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Podpora:</a:t>
            </a:r>
          </a:p>
          <a:p>
            <a:pPr lvl="1"/>
            <a:r>
              <a:rPr lang="cs-CZ" dirty="0"/>
              <a:t>EBRD poskytla půjčku 145 mil. EUR pro BMCE  – podpora MSP</a:t>
            </a:r>
          </a:p>
          <a:p>
            <a:pPr lvl="1"/>
            <a:r>
              <a:rPr lang="cs-CZ" dirty="0"/>
              <a:t>Speciální fond na boj proti COVID19 – přispěvatelé soukromé osoby, instituce a další</a:t>
            </a:r>
          </a:p>
          <a:p>
            <a:pPr lvl="1"/>
            <a:r>
              <a:rPr lang="cs-CZ" dirty="0"/>
              <a:t>daňové úlevy a zvýhodněné úvěry pro malé a střední podniky – balíček „Damane Oxygen“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Maroku</a:t>
            </a:r>
            <a:r>
              <a:rPr lang="pt-BR" dirty="0"/>
              <a:t> |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COVID-19 – ekonomické a sociální dopady</a:t>
            </a:r>
          </a:p>
        </p:txBody>
      </p:sp>
    </p:spTree>
    <p:extLst>
      <p:ext uri="{BB962C8B-B14F-4D97-AF65-F5344CB8AC3E}">
        <p14:creationId xmlns:p14="http://schemas.microsoft.com/office/powerpoint/2010/main" val="171891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8001" y="1465944"/>
            <a:ext cx="9898742" cy="6444342"/>
          </a:xfrm>
        </p:spPr>
        <p:txBody>
          <a:bodyPr/>
          <a:lstStyle/>
          <a:p>
            <a:r>
              <a:rPr lang="cs-CZ" dirty="0"/>
              <a:t>důsledky: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pokles ekonomiky až o 5,2 % v roce 2020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/>
              <a:t>nezaměstnanost dosahuje 14,8 % 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/>
              <a:t>20% populace se může ocitnout na hraně chudoby 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rok 2021 a nové výzvy: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růst HDP až o 4,3%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investice do zdravotnictví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digitalizace státní správy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/>
              <a:t>přitáhnout zahraniční investice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Maroku</a:t>
            </a:r>
            <a:r>
              <a:rPr lang="pt-BR" dirty="0"/>
              <a:t> |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COVID-19 – ekonomické a sociální dopady</a:t>
            </a:r>
          </a:p>
        </p:txBody>
      </p:sp>
    </p:spTree>
    <p:extLst>
      <p:ext uri="{BB962C8B-B14F-4D97-AF65-F5344CB8AC3E}">
        <p14:creationId xmlns:p14="http://schemas.microsoft.com/office/powerpoint/2010/main" val="1496220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Obchodní příležitosti</a:t>
            </a:r>
          </a:p>
        </p:txBody>
      </p:sp>
    </p:spTree>
    <p:extLst>
      <p:ext uri="{BB962C8B-B14F-4D97-AF65-F5344CB8AC3E}">
        <p14:creationId xmlns:p14="http://schemas.microsoft.com/office/powerpoint/2010/main" val="1717057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Maroku</a:t>
            </a:r>
            <a:r>
              <a:rPr lang="pt-BR" dirty="0"/>
              <a:t> |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Mapa strategických příležitostí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29470" y="1705247"/>
            <a:ext cx="5730530" cy="5854978"/>
          </a:xfrm>
        </p:spPr>
        <p:txBody>
          <a:bodyPr/>
          <a:lstStyle/>
          <a:p>
            <a:r>
              <a:rPr lang="cs-CZ" b="1" dirty="0">
                <a:cs typeface="Lato" charset="0"/>
                <a:sym typeface="Lato" charset="0"/>
              </a:rPr>
              <a:t>Zdravotnictví a farmaceutický průmysl </a:t>
            </a:r>
          </a:p>
          <a:p>
            <a:pPr lvl="0"/>
            <a:endParaRPr lang="cs-CZ" b="1" dirty="0">
              <a:cs typeface="Lato" charset="0"/>
              <a:sym typeface="Lato" charset="0"/>
            </a:endParaRPr>
          </a:p>
          <a:p>
            <a:r>
              <a:rPr lang="cs-CZ" b="1" dirty="0">
                <a:cs typeface="Lato" charset="0"/>
                <a:sym typeface="Lato" charset="0"/>
              </a:rPr>
              <a:t>Zemědělský a potravinářský průmysl </a:t>
            </a:r>
          </a:p>
          <a:p>
            <a:pPr lvl="0"/>
            <a:endParaRPr lang="cs-CZ" b="1" dirty="0">
              <a:cs typeface="Lato" charset="0"/>
              <a:sym typeface="Lato" charset="0"/>
            </a:endParaRPr>
          </a:p>
          <a:p>
            <a:pPr lvl="0"/>
            <a:r>
              <a:rPr lang="cs-CZ" b="1" dirty="0">
                <a:cs typeface="Lato" charset="0"/>
                <a:sym typeface="Lato" charset="0"/>
              </a:rPr>
              <a:t>ICT</a:t>
            </a:r>
          </a:p>
          <a:p>
            <a:pPr lvl="0"/>
            <a:endParaRPr lang="cs-CZ" b="1" dirty="0">
              <a:cs typeface="Lato" charset="0"/>
              <a:sym typeface="Lato" charset="0"/>
            </a:endParaRPr>
          </a:p>
          <a:p>
            <a:pPr lvl="0"/>
            <a:r>
              <a:rPr lang="cs-CZ" b="1" dirty="0">
                <a:cs typeface="Lato" charset="0"/>
                <a:sym typeface="Lato" charset="0"/>
              </a:rPr>
              <a:t>Automobilový průmysl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cs typeface="Lato" charset="0"/>
                <a:sym typeface="Lato" charset="0"/>
              </a:rPr>
              <a:t>Energetika</a:t>
            </a:r>
          </a:p>
          <a:p>
            <a:pPr lvl="0"/>
            <a:endParaRPr lang="cs-CZ" b="1" dirty="0">
              <a:cs typeface="Lato" charset="0"/>
              <a:sym typeface="Lato" charset="0"/>
            </a:endParaRPr>
          </a:p>
          <a:p>
            <a:pPr lvl="0"/>
            <a:endParaRPr lang="cs-CZ" b="1" dirty="0">
              <a:cs typeface="Lato" charset="0"/>
              <a:sym typeface="Lato" charset="0"/>
            </a:endParaRPr>
          </a:p>
          <a:p>
            <a:pPr lvl="0"/>
            <a:endParaRPr lang="cs-CZ" sz="2800" b="1" dirty="0">
              <a:sym typeface="Lato" charset="0"/>
            </a:endParaRPr>
          </a:p>
          <a:p>
            <a:pPr lvl="0"/>
            <a:r>
              <a:rPr lang="cs-CZ" sz="2800" dirty="0">
                <a:hlinkClick r:id="rId3"/>
              </a:rPr>
              <a:t>mapa strategických příležitostí</a:t>
            </a:r>
            <a:endParaRPr lang="cs-CZ" sz="280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227" y="6801113"/>
            <a:ext cx="7382486" cy="838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User_Data\jhladik\Pictures\mapa strategických příležitostí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7" y="1624188"/>
            <a:ext cx="3101224" cy="440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87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Digitalizace státní správy</a:t>
            </a:r>
          </a:p>
          <a:p>
            <a:pPr lvl="1"/>
            <a:r>
              <a:rPr lang="en-US" sz="1600" dirty="0" err="1"/>
              <a:t>Morocc</a:t>
            </a:r>
            <a:r>
              <a:rPr lang="cs-CZ" sz="1600" dirty="0" err="1"/>
              <a:t>an</a:t>
            </a:r>
            <a:r>
              <a:rPr lang="cs-CZ" sz="1600" dirty="0"/>
              <a:t> </a:t>
            </a:r>
            <a:r>
              <a:rPr lang="en-US" sz="1600" dirty="0"/>
              <a:t>Digital Development Agency</a:t>
            </a:r>
            <a:endParaRPr lang="cs-CZ" sz="1600" dirty="0"/>
          </a:p>
          <a:p>
            <a:pPr lvl="1"/>
            <a:r>
              <a:rPr lang="cs-CZ" sz="1600" dirty="0" err="1"/>
              <a:t>Interactive</a:t>
            </a:r>
            <a:r>
              <a:rPr lang="cs-CZ" sz="1600" dirty="0"/>
              <a:t> Digital Center</a:t>
            </a:r>
          </a:p>
          <a:p>
            <a:pPr lvl="1"/>
            <a:r>
              <a:rPr lang="cs-CZ" sz="1600" dirty="0"/>
              <a:t>WB přislíbila půjčku 500 mil. USD</a:t>
            </a:r>
          </a:p>
          <a:p>
            <a:pPr lvl="1"/>
            <a:endParaRPr lang="cs-CZ" sz="1600" dirty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r>
              <a:rPr lang="cs-CZ" sz="1800" dirty="0"/>
              <a:t>příležitosti:</a:t>
            </a:r>
          </a:p>
          <a:p>
            <a:pPr lvl="1"/>
            <a:r>
              <a:rPr lang="cs-CZ" sz="1600" dirty="0"/>
              <a:t>Smart </a:t>
            </a:r>
            <a:r>
              <a:rPr lang="cs-CZ" sz="1600" dirty="0" err="1"/>
              <a:t>Cities</a:t>
            </a:r>
            <a:endParaRPr lang="cs-CZ" sz="1600" dirty="0"/>
          </a:p>
          <a:p>
            <a:pPr lvl="1"/>
            <a:r>
              <a:rPr lang="cs-CZ" sz="1600" dirty="0"/>
              <a:t>řízení dopravy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Marocké Království a expertní příležitosti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Příležitosti  v ICT</a:t>
            </a:r>
          </a:p>
        </p:txBody>
      </p:sp>
      <p:pic>
        <p:nvPicPr>
          <p:cNvPr id="1031" name="Picture 7" descr="\\IRABAA04\user_home$\jhladik\Desktop\prezentace 10-2021\technologický 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55" y="3220278"/>
            <a:ext cx="5376543" cy="415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83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speciální COVID-19 fond</a:t>
            </a:r>
          </a:p>
          <a:p>
            <a:pPr lvl="1"/>
            <a:r>
              <a:rPr lang="cs-CZ" dirty="0"/>
              <a:t>nakoupeno 100.000 testovacích sad, 550 plicních ventilátorů, 1.000 lůžek intenzivní péče;</a:t>
            </a:r>
          </a:p>
          <a:p>
            <a:r>
              <a:rPr lang="cs-CZ" dirty="0"/>
              <a:t>modernizace zdravotnických zařízení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zdravotnický materiál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Marocké Království a expertní příležitosti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Příležitosti  ve zdravotnickém  průmysl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72" y="3851503"/>
            <a:ext cx="6538590" cy="36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6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199DE8-50A6-394F-A5B1-FC47A1FCCB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Maroku</a:t>
            </a:r>
            <a:r>
              <a:rPr lang="pt-BR" dirty="0"/>
              <a:t> 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1373C2-DACE-404C-9D74-D673E3544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Afrika v číslech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601E895-78CD-4843-82FE-1069AFC30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06" y="1260000"/>
            <a:ext cx="6143072" cy="61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30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317265" y="1552352"/>
            <a:ext cx="9177070" cy="549750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Akcelerační Průmyslový Plán (</a:t>
            </a:r>
            <a:r>
              <a:rPr lang="cs-CZ" dirty="0" err="1"/>
              <a:t>Plan</a:t>
            </a:r>
            <a:r>
              <a:rPr lang="cs-CZ" dirty="0"/>
              <a:t> </a:t>
            </a:r>
            <a:r>
              <a:rPr lang="cs-CZ" dirty="0" err="1"/>
              <a:t>d´Accélération</a:t>
            </a:r>
            <a:r>
              <a:rPr lang="cs-CZ" dirty="0"/>
              <a:t> </a:t>
            </a:r>
            <a:r>
              <a:rPr lang="cs-CZ" dirty="0" err="1"/>
              <a:t>Industrille</a:t>
            </a:r>
            <a:r>
              <a:rPr lang="cs-CZ" dirty="0"/>
              <a:t> – PAI)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jednička na africkém trhu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Maroku</a:t>
            </a:r>
            <a:r>
              <a:rPr lang="pt-BR" dirty="0"/>
              <a:t> |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Příležitosti v automobilovém průmyslu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154" y="306614"/>
            <a:ext cx="936000" cy="9599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33" y="3498063"/>
            <a:ext cx="6935168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6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celkovém HDP země se podílí 14% a představuje celých 23% marockého exportu</a:t>
            </a:r>
          </a:p>
          <a:p>
            <a:endParaRPr lang="cs-CZ" dirty="0"/>
          </a:p>
          <a:p>
            <a:r>
              <a:rPr lang="cs-CZ" dirty="0"/>
              <a:t>Plán Zelené Maroko a Green </a:t>
            </a:r>
            <a:r>
              <a:rPr lang="cs-CZ" dirty="0" err="1"/>
              <a:t>Generation</a:t>
            </a:r>
            <a:r>
              <a:rPr lang="cs-CZ" dirty="0"/>
              <a:t> 2030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veletrh SIAM</a:t>
            </a:r>
          </a:p>
          <a:p>
            <a:endParaRPr lang="cs-CZ" dirty="0"/>
          </a:p>
          <a:p>
            <a:r>
              <a:rPr lang="cs-CZ" dirty="0" err="1"/>
              <a:t>Agence</a:t>
            </a:r>
            <a:r>
              <a:rPr lang="cs-CZ" dirty="0"/>
              <a:t> </a:t>
            </a:r>
            <a:r>
              <a:rPr lang="cs-CZ" dirty="0" err="1"/>
              <a:t>pour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Agricole</a:t>
            </a:r>
            <a:r>
              <a:rPr lang="cs-CZ" dirty="0"/>
              <a:t> - </a:t>
            </a:r>
            <a:r>
              <a:rPr lang="cs-CZ" dirty="0">
                <a:hlinkClick r:id="rId3"/>
              </a:rPr>
              <a:t>www.ada.gov.ma</a:t>
            </a:r>
            <a:endParaRPr lang="cs-CZ" dirty="0"/>
          </a:p>
          <a:p>
            <a:pPr lvl="1"/>
            <a:r>
              <a:rPr lang="cs-CZ" dirty="0"/>
              <a:t>např. pronájem 500.000 ha </a:t>
            </a:r>
          </a:p>
          <a:p>
            <a:pPr lvl="1"/>
            <a:r>
              <a:rPr lang="cs-CZ" dirty="0" err="1"/>
              <a:t>Agriculture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Fund</a:t>
            </a: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Marocké Království a expertní příležitosti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Příležitosti v zemědělství a potravinářství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81" y="5717619"/>
            <a:ext cx="1905000" cy="164782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81" y="373025"/>
            <a:ext cx="972000" cy="9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079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Maroko je největším dovozcem energií v severní Africe</a:t>
            </a:r>
          </a:p>
          <a:p>
            <a:r>
              <a:rPr lang="cs-CZ" sz="1800" dirty="0"/>
              <a:t>snaha o zvýšení kapacit z obnovitelných zdrojů</a:t>
            </a:r>
          </a:p>
          <a:p>
            <a:r>
              <a:rPr lang="cs-CZ" sz="1800" dirty="0"/>
              <a:t>solární elektrárna </a:t>
            </a:r>
            <a:r>
              <a:rPr lang="cs-CZ" sz="1800" dirty="0" err="1"/>
              <a:t>Noor</a:t>
            </a:r>
            <a:r>
              <a:rPr lang="cs-CZ" sz="1800" dirty="0"/>
              <a:t> 1</a:t>
            </a:r>
          </a:p>
          <a:p>
            <a:r>
              <a:rPr lang="cs-CZ" sz="1800" dirty="0"/>
              <a:t>větrný park </a:t>
            </a:r>
            <a:r>
              <a:rPr lang="cs-CZ" sz="1800" dirty="0" err="1"/>
              <a:t>Tarfaya</a:t>
            </a:r>
            <a:r>
              <a:rPr lang="cs-CZ" sz="1800" dirty="0"/>
              <a:t> (největší větrná elektrárna v Africe)</a:t>
            </a:r>
          </a:p>
          <a:p>
            <a:pPr lvl="0"/>
            <a:r>
              <a:rPr lang="cs-CZ" sz="1800" dirty="0"/>
              <a:t>odkaz: </a:t>
            </a:r>
            <a:r>
              <a:rPr lang="it-IT" sz="1800" dirty="0" err="1">
                <a:hlinkClick r:id="rId3"/>
              </a:rPr>
              <a:t>Invest</a:t>
            </a:r>
            <a:r>
              <a:rPr lang="it-IT" sz="1800" dirty="0">
                <a:hlinkClick r:id="rId3"/>
              </a:rPr>
              <a:t> in Morocco - Solar Energy</a:t>
            </a:r>
            <a:endParaRPr lang="cs-CZ" sz="1800" dirty="0"/>
          </a:p>
          <a:p>
            <a:pPr lvl="1"/>
            <a:endParaRPr lang="cs-CZ" sz="12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r>
              <a:rPr lang="cs-CZ" dirty="0"/>
              <a:t>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Příležitosti v energetice – obnovitelné zdroje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96" y="3572539"/>
            <a:ext cx="7834487" cy="4406899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324" y="431477"/>
            <a:ext cx="1044000" cy="86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802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Cíle:</a:t>
            </a:r>
          </a:p>
          <a:p>
            <a:pPr>
              <a:buFont typeface="Arial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poskytnout českým firmám na zahraničních trzích kvalitní služby</a:t>
            </a:r>
          </a:p>
          <a:p>
            <a:pPr>
              <a:buFont typeface="Arial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snížit českým firmám rizika spojená se vstupem na náročné zahraniční trhy</a:t>
            </a:r>
          </a:p>
          <a:p>
            <a:pPr>
              <a:buFont typeface="Arial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do budoucna podpořit české firmy, jejichž aktivity v zahraničí se neomezují pouze na export, ale mají spíše investiční charakter</a:t>
            </a:r>
          </a:p>
          <a:p>
            <a:pPr>
              <a:buFont typeface="Arial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posílit kapacity České republiky pro podporu trvalejší přítomnosti firem na zahraničních trzích</a:t>
            </a:r>
          </a:p>
          <a:p>
            <a:pPr>
              <a:buFont typeface="Arial"/>
              <a:buChar char="•"/>
            </a:pPr>
            <a:endParaRPr lang="cs-CZ" sz="1600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Služby:</a:t>
            </a:r>
          </a:p>
          <a:p>
            <a:pPr>
              <a:buFont typeface="Arial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zpracování právní, daňové, finanční a legislativní analýzy</a:t>
            </a:r>
          </a:p>
          <a:p>
            <a:pPr>
              <a:buFont typeface="Arial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zajištění licencí, certifikací, registrací produktů a ochranných známek</a:t>
            </a:r>
          </a:p>
          <a:p>
            <a:pPr>
              <a:buFont typeface="Arial"/>
              <a:buChar char="•"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odkaz: </a:t>
            </a:r>
            <a:r>
              <a:rPr lang="cs-CZ" sz="1600" dirty="0">
                <a:solidFill>
                  <a:srgbClr val="FF0000"/>
                </a:solidFill>
                <a:hlinkClick r:id="rId3"/>
              </a:rPr>
              <a:t>https://propea.cz/</a:t>
            </a:r>
            <a:endParaRPr lang="cs-CZ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</a:endParaRPr>
          </a:p>
          <a:p>
            <a:endParaRPr lang="cs-CZ" sz="1600" b="1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Maroku</a:t>
            </a:r>
            <a:r>
              <a:rPr lang="pt-BR" dirty="0"/>
              <a:t> |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PROPEA - </a:t>
            </a:r>
            <a:r>
              <a:rPr lang="pl-PL" sz="1600" dirty="0"/>
              <a:t>projekty na </a:t>
            </a:r>
            <a:r>
              <a:rPr lang="cs-CZ" sz="1600" dirty="0"/>
              <a:t>podporu ekonomických aktivit v zahraničí </a:t>
            </a:r>
          </a:p>
        </p:txBody>
      </p:sp>
    </p:spTree>
    <p:extLst>
      <p:ext uri="{BB962C8B-B14F-4D97-AF65-F5344CB8AC3E}">
        <p14:creationId xmlns:p14="http://schemas.microsoft.com/office/powerpoint/2010/main" val="3913405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Obchodní kultura a doporučení</a:t>
            </a:r>
          </a:p>
        </p:txBody>
      </p:sp>
    </p:spTree>
    <p:extLst>
      <p:ext uri="{BB962C8B-B14F-4D97-AF65-F5344CB8AC3E}">
        <p14:creationId xmlns:p14="http://schemas.microsoft.com/office/powerpoint/2010/main" val="3801429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Maroku</a:t>
            </a:r>
            <a:r>
              <a:rPr lang="pt-BR" dirty="0"/>
              <a:t> |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Maroko - obchodní kultura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82645195"/>
              </p:ext>
            </p:extLst>
          </p:nvPr>
        </p:nvGraphicFramePr>
        <p:xfrm>
          <a:off x="0" y="1552353"/>
          <a:ext cx="9952074" cy="541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3746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Doporučení - vstup na marocký trh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15122" y="1583474"/>
            <a:ext cx="9188605" cy="591014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324000" indent="-324000" defTabSz="1069208" fontAlgn="auto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Blip>
                <a:blip r:embed="rId3"/>
              </a:buBlip>
            </a:pPr>
            <a:r>
              <a:rPr lang="cs-CZ" sz="2400" dirty="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Co lze od vstupu na marocký trh očekávat? 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</a:pPr>
            <a:endParaRPr lang="cs-CZ" sz="2000" dirty="0"/>
          </a:p>
          <a:p>
            <a:pPr marL="324000" indent="-324000" defTabSz="1069208" fontAlgn="auto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Blip>
                <a:blip r:embed="rId3"/>
              </a:buBlip>
            </a:pPr>
            <a:r>
              <a:rPr lang="cs-CZ" sz="2400" dirty="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Některá úskalí </a:t>
            </a:r>
            <a:r>
              <a:rPr lang="cs-CZ" sz="2400" i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marL="648000" lvl="1" indent="-324000" defTabSz="1069208" fontAlgn="auto">
              <a:lnSpc>
                <a:spcPts val="2000"/>
              </a:lnSpc>
              <a:spcBef>
                <a:spcPts val="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0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francouzština – omezená možnost komunikace v anglickém jazyce</a:t>
            </a:r>
          </a:p>
          <a:p>
            <a:pPr marL="648000" lvl="1" indent="-324000" defTabSz="1069208" fontAlgn="auto">
              <a:lnSpc>
                <a:spcPts val="2000"/>
              </a:lnSpc>
              <a:spcBef>
                <a:spcPts val="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0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kulturní  rozdíly</a:t>
            </a:r>
          </a:p>
          <a:p>
            <a:pPr marL="648000" lvl="1" indent="-324000" defTabSz="1069208" fontAlgn="auto">
              <a:lnSpc>
                <a:spcPts val="2000"/>
              </a:lnSpc>
              <a:spcBef>
                <a:spcPts val="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0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neplánovat schůzky v období Ramadánu nebo páteční odpoledne</a:t>
            </a:r>
          </a:p>
          <a:p>
            <a:pPr marL="324000" lvl="1" defTabSz="1069208" fontAlgn="auto">
              <a:lnSpc>
                <a:spcPts val="2000"/>
              </a:lnSpc>
              <a:spcBef>
                <a:spcPts val="200"/>
              </a:spcBef>
              <a:spcAft>
                <a:spcPts val="600"/>
              </a:spcAft>
            </a:pPr>
            <a:endParaRPr lang="cs-CZ" sz="2000" dirty="0"/>
          </a:p>
          <a:p>
            <a:pPr marL="324000" indent="-324000" defTabSz="1069208" fontAlgn="auto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Blip>
                <a:blip r:embed="rId3"/>
              </a:buBlip>
            </a:pPr>
            <a:r>
              <a:rPr lang="cs-CZ" sz="2400" dirty="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Výhody</a:t>
            </a:r>
            <a:r>
              <a:rPr lang="cs-CZ" sz="2400" i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endParaRPr lang="cs-CZ" sz="2400" dirty="0">
              <a:solidFill>
                <a:srgbClr val="D52B1E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48000" lvl="1" indent="-324000" defTabSz="1069208" fontAlgn="auto">
              <a:lnSpc>
                <a:spcPts val="2000"/>
              </a:lnSpc>
              <a:spcBef>
                <a:spcPts val="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000" i="1" dirty="0" err="1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Ease</a:t>
            </a:r>
            <a:r>
              <a:rPr lang="cs-CZ" sz="2000" i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000" i="1" dirty="0" err="1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000" i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000" i="1" dirty="0" err="1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Doing</a:t>
            </a:r>
            <a:r>
              <a:rPr lang="cs-CZ" sz="2000" i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Business - </a:t>
            </a:r>
            <a:r>
              <a:rPr lang="cs-CZ" sz="20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v roce 2019 Maroko dosáhl 53 příčky a je na 3. místě v Africe</a:t>
            </a:r>
          </a:p>
          <a:p>
            <a:pPr marL="648000" lvl="1" indent="-324000" defTabSz="1069208" fontAlgn="auto">
              <a:lnSpc>
                <a:spcPts val="2000"/>
              </a:lnSpc>
              <a:spcBef>
                <a:spcPts val="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0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levná pracovní síla </a:t>
            </a:r>
          </a:p>
          <a:p>
            <a:pPr marL="648000" lvl="1" indent="-324000" defTabSz="1069208" fontAlgn="auto">
              <a:lnSpc>
                <a:spcPts val="2000"/>
              </a:lnSpc>
              <a:spcBef>
                <a:spcPts val="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0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historické vazby na evropské země (made in EU = kvalita)</a:t>
            </a:r>
            <a:endParaRPr lang="cs-CZ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</a:pPr>
            <a:endParaRPr lang="cs-CZ" sz="2000" dirty="0"/>
          </a:p>
          <a:p>
            <a:pPr marL="285750" indent="-285750" fontAlgn="auto">
              <a:spcAft>
                <a:spcPts val="0"/>
              </a:spcAft>
              <a:buFontTx/>
              <a:buChar char="-"/>
            </a:pPr>
            <a:endParaRPr lang="cs-CZ" dirty="0"/>
          </a:p>
        </p:txBody>
      </p:sp>
      <p:sp>
        <p:nvSpPr>
          <p:cNvPr id="4" name="Zástupný symbol pro zápatí 22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cs-CZ" dirty="0"/>
              <a:t>Exportní příležitosti v Maroku</a:t>
            </a:r>
            <a:r>
              <a:rPr lang="pt-BR" dirty="0"/>
              <a:t> |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830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Kontaktní místa</a:t>
            </a:r>
          </a:p>
        </p:txBody>
      </p:sp>
    </p:spTree>
    <p:extLst>
      <p:ext uri="{BB962C8B-B14F-4D97-AF65-F5344CB8AC3E}">
        <p14:creationId xmlns:p14="http://schemas.microsoft.com/office/powerpoint/2010/main" val="483532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89" y="1901384"/>
            <a:ext cx="5883631" cy="1530701"/>
          </a:xfr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Maroku</a:t>
            </a:r>
            <a:r>
              <a:rPr lang="pt-BR" dirty="0"/>
              <a:t> |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Podpora českých firem v Maroku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32316" y="3612085"/>
            <a:ext cx="4227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latin typeface="+mj-lt"/>
              </a:rPr>
              <a:t>Ambassade</a:t>
            </a:r>
            <a:r>
              <a:rPr lang="cs-CZ" dirty="0">
                <a:latin typeface="+mj-lt"/>
              </a:rPr>
              <a:t> de la </a:t>
            </a:r>
            <a:r>
              <a:rPr lang="cs-CZ" dirty="0" err="1">
                <a:latin typeface="+mj-lt"/>
              </a:rPr>
              <a:t>République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Tchèque</a:t>
            </a:r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4,5 km, Avenue Mohammed VI, 10, </a:t>
            </a:r>
            <a:r>
              <a:rPr lang="cs-CZ" dirty="0" err="1">
                <a:latin typeface="+mj-lt"/>
              </a:rPr>
              <a:t>Rue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Zankat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Ait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Melloul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Villa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Merzaa</a:t>
            </a:r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10000 </a:t>
            </a:r>
            <a:r>
              <a:rPr lang="cs-CZ" dirty="0" err="1">
                <a:latin typeface="+mj-lt"/>
              </a:rPr>
              <a:t>Souissi</a:t>
            </a:r>
            <a:r>
              <a:rPr lang="cs-CZ" dirty="0">
                <a:latin typeface="+mj-lt"/>
              </a:rPr>
              <a:t>-Rabat, </a:t>
            </a:r>
            <a:r>
              <a:rPr lang="cs-CZ" dirty="0" err="1">
                <a:latin typeface="+mj-lt"/>
              </a:rPr>
              <a:t>Royaume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du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Maroc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tel.: +212 537 755 420</a:t>
            </a:r>
            <a:br>
              <a:rPr lang="cs-CZ" dirty="0">
                <a:latin typeface="+mj-lt"/>
              </a:rPr>
            </a:br>
            <a:r>
              <a:rPr lang="cs-CZ" b="1" dirty="0">
                <a:latin typeface="+mj-lt"/>
              </a:rPr>
              <a:t>commerce_rabat@mzv.cz</a:t>
            </a:r>
          </a:p>
          <a:p>
            <a:r>
              <a:rPr lang="cs-CZ" b="1" dirty="0">
                <a:latin typeface="+mj-lt"/>
              </a:rPr>
              <a:t>jan_hladik@mzv.cz</a:t>
            </a:r>
          </a:p>
        </p:txBody>
      </p:sp>
    </p:spTree>
    <p:extLst>
      <p:ext uri="{BB962C8B-B14F-4D97-AF65-F5344CB8AC3E}">
        <p14:creationId xmlns:p14="http://schemas.microsoft.com/office/powerpoint/2010/main" val="1935843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Vám za pozornost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jan_hladík@mzv.cz</a:t>
            </a:r>
          </a:p>
        </p:txBody>
      </p:sp>
    </p:spTree>
    <p:extLst>
      <p:ext uri="{BB962C8B-B14F-4D97-AF65-F5344CB8AC3E}">
        <p14:creationId xmlns:p14="http://schemas.microsoft.com/office/powerpoint/2010/main" val="74363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9FE56D-320F-D644-BD5E-583B9342D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Africe se nachází nejvíce státu z top 10 rostoucích ekonomik světa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Téměř polovina pracovní síly v Africe má sekundární vzdělání</a:t>
            </a:r>
          </a:p>
          <a:p>
            <a:endParaRPr lang="cs-CZ" dirty="0"/>
          </a:p>
          <a:p>
            <a:r>
              <a:rPr lang="cs-CZ" dirty="0"/>
              <a:t>Rostoucí střední třída</a:t>
            </a:r>
          </a:p>
          <a:p>
            <a:endParaRPr lang="cs-CZ" dirty="0"/>
          </a:p>
          <a:p>
            <a:r>
              <a:rPr lang="cs-CZ" dirty="0"/>
              <a:t>Rychle rostoucí populace</a:t>
            </a:r>
          </a:p>
          <a:p>
            <a:endParaRPr lang="cs-CZ" dirty="0"/>
          </a:p>
          <a:p>
            <a:r>
              <a:rPr lang="cs-CZ" dirty="0" err="1"/>
              <a:t>AfCFTA</a:t>
            </a:r>
            <a:r>
              <a:rPr lang="cs-CZ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1EBB49-D709-D042-B05A-F5B84766E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Maroku</a:t>
            </a:r>
            <a:r>
              <a:rPr lang="pt-BR" dirty="0"/>
              <a:t> 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C73845-FCF0-934D-A0B7-D5399BD172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Proč exportovat do Afriky</a:t>
            </a:r>
          </a:p>
        </p:txBody>
      </p:sp>
    </p:spTree>
    <p:extLst>
      <p:ext uri="{BB962C8B-B14F-4D97-AF65-F5344CB8AC3E}">
        <p14:creationId xmlns:p14="http://schemas.microsoft.com/office/powerpoint/2010/main" val="20133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6A40A0C-160D-634E-BED9-BC24870BA9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Maroku</a:t>
            </a:r>
            <a:r>
              <a:rPr lang="pt-BR" dirty="0"/>
              <a:t> 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52BC18-D541-4540-8991-18328767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Afrika – </a:t>
            </a:r>
            <a:r>
              <a:rPr lang="cs-CZ" dirty="0" err="1"/>
              <a:t>AfCFTA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360FD70-4F41-EB4D-B37F-8BBAE773E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-54387"/>
            <a:ext cx="4207886" cy="811888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E619D5B-7A44-3541-9B5C-16394ABC9EE1}"/>
              </a:ext>
            </a:extLst>
          </p:cNvPr>
          <p:cNvSpPr txBox="1"/>
          <p:nvPr/>
        </p:nvSpPr>
        <p:spPr>
          <a:xfrm>
            <a:off x="2452255" y="2369127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19C64B6-4E08-2740-BBA0-7A5088EEC8DC}"/>
              </a:ext>
            </a:extLst>
          </p:cNvPr>
          <p:cNvSpPr txBox="1"/>
          <p:nvPr/>
        </p:nvSpPr>
        <p:spPr>
          <a:xfrm>
            <a:off x="955964" y="1814945"/>
            <a:ext cx="4613563" cy="4766072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14" name="Zástupný symbol pro obsah 5">
            <a:extLst>
              <a:ext uri="{FF2B5EF4-FFF2-40B4-BE49-F238E27FC236}">
                <a16:creationId xmlns:a16="http://schemas.microsoft.com/office/drawing/2014/main" id="{85693FC4-BE1D-8E46-BC21-8E06A66C3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97" y="1789610"/>
            <a:ext cx="5730530" cy="5745280"/>
          </a:xfrm>
        </p:spPr>
        <p:txBody>
          <a:bodyPr/>
          <a:lstStyle/>
          <a:p>
            <a:r>
              <a:rPr lang="cs-CZ" dirty="0"/>
              <a:t>Očekávána cíle:</a:t>
            </a:r>
          </a:p>
          <a:p>
            <a:pPr lvl="1"/>
            <a:r>
              <a:rPr lang="cs-CZ" dirty="0"/>
              <a:t>Vytvoření jednotného trhu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/>
              <a:t>Ekonomický růst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Zvýšené interkontinentální obchodní výměny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Posílení institucí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Odstranění celních tarifů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Efektivnější řešení obchodních sporů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Růst malých a středních podniků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Podpora industrializace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Udržitelný rozvoj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56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Regionální kontext</a:t>
            </a:r>
          </a:p>
        </p:txBody>
      </p:sp>
    </p:spTree>
    <p:extLst>
      <p:ext uri="{BB962C8B-B14F-4D97-AF65-F5344CB8AC3E}">
        <p14:creationId xmlns:p14="http://schemas.microsoft.com/office/powerpoint/2010/main" val="27805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>
          <a:xfrm>
            <a:off x="4500000" y="7556508"/>
            <a:ext cx="5760000" cy="180000"/>
          </a:xfrm>
        </p:spPr>
        <p:txBody>
          <a:bodyPr/>
          <a:lstStyle/>
          <a:p>
            <a:r>
              <a:rPr lang="cs-CZ" dirty="0"/>
              <a:t>Exportní příležitosti v Maroku</a:t>
            </a:r>
            <a:r>
              <a:rPr lang="pt-BR" dirty="0"/>
              <a:t> 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Regionální kontext – Maroko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21229" y="2373086"/>
            <a:ext cx="8305800" cy="3820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1296000" y="1800225"/>
            <a:ext cx="8964000" cy="5760000"/>
          </a:xfrm>
        </p:spPr>
        <p:txBody>
          <a:bodyPr/>
          <a:lstStyle/>
          <a:p>
            <a:r>
              <a:rPr lang="cs-CZ" dirty="0"/>
              <a:t>Strategická poloha – Maroko jako „křižovatka světadílů“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62" y="2310668"/>
            <a:ext cx="8634921" cy="4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5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Maroku</a:t>
            </a:r>
            <a:r>
              <a:rPr lang="pt-BR" dirty="0"/>
              <a:t> |</a:t>
            </a:r>
            <a:r>
              <a:rPr lang="cs-CZ" dirty="0"/>
              <a:t>2020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Maroko – obchodní dohody</a:t>
            </a:r>
          </a:p>
        </p:txBody>
      </p:sp>
      <p:pic>
        <p:nvPicPr>
          <p:cNvPr id="1026" name="Picture 2" descr="\\IRABAA04\user_home$\jhladik\Desktop\prezentace 10-2021\free trade agreements Morocco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6" y="1315201"/>
            <a:ext cx="8258245" cy="589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72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1735663"/>
            <a:ext cx="10366605" cy="5544000"/>
          </a:xfr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Maroku</a:t>
            </a:r>
            <a:r>
              <a:rPr lang="pt-BR" dirty="0"/>
              <a:t> |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Srovnání v rámci regionu – obchodní dohody</a:t>
            </a:r>
          </a:p>
        </p:txBody>
      </p:sp>
    </p:spTree>
    <p:extLst>
      <p:ext uri="{BB962C8B-B14F-4D97-AF65-F5344CB8AC3E}">
        <p14:creationId xmlns:p14="http://schemas.microsoft.com/office/powerpoint/2010/main" val="393076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Proč Maroko?</a:t>
            </a:r>
          </a:p>
        </p:txBody>
      </p:sp>
    </p:spTree>
    <p:extLst>
      <p:ext uri="{BB962C8B-B14F-4D97-AF65-F5344CB8AC3E}">
        <p14:creationId xmlns:p14="http://schemas.microsoft.com/office/powerpoint/2010/main" val="2896301760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MZV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4A9B"/>
      </a:accent1>
      <a:accent2>
        <a:srgbClr val="D52B1E"/>
      </a:accent2>
      <a:accent3>
        <a:srgbClr val="A1D1F4"/>
      </a:accent3>
      <a:accent4>
        <a:srgbClr val="A185B9"/>
      </a:accent4>
      <a:accent5>
        <a:srgbClr val="E3E8A4"/>
      </a:accent5>
      <a:accent6>
        <a:srgbClr val="FDCD4B"/>
      </a:accent6>
      <a:hlink>
        <a:srgbClr val="0563C1"/>
      </a:hlink>
      <a:folHlink>
        <a:srgbClr val="954F72"/>
      </a:folHlink>
    </a:clrScheme>
    <a:fontScheme name="MZV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3239</TotalTime>
  <Words>2586</Words>
  <Application>Microsoft Macintosh PowerPoint</Application>
  <PresentationFormat>Vlastní</PresentationFormat>
  <Paragraphs>447</Paragraphs>
  <Slides>29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Azo Sans</vt:lpstr>
      <vt:lpstr>Calibri</vt:lpstr>
      <vt:lpstr>Georgia</vt:lpstr>
      <vt:lpstr>Lato</vt:lpstr>
      <vt:lpstr>Open Sans</vt:lpstr>
      <vt:lpstr>Open Sans Light</vt:lpstr>
      <vt:lpstr>Vlastní návrh</vt:lpstr>
      <vt:lpstr>Maroko: exportní příležitosti    </vt:lpstr>
      <vt:lpstr>Prezentace aplikace PowerPoint</vt:lpstr>
      <vt:lpstr>Prezentace aplikace PowerPoint</vt:lpstr>
      <vt:lpstr>Prezentace aplikace PowerPoint</vt:lpstr>
      <vt:lpstr>Regionální kontext</vt:lpstr>
      <vt:lpstr>Prezentace aplikace PowerPoint</vt:lpstr>
      <vt:lpstr>Prezentace aplikace PowerPoint</vt:lpstr>
      <vt:lpstr>Prezentace aplikace PowerPoint</vt:lpstr>
      <vt:lpstr>Proč Maroko?</vt:lpstr>
      <vt:lpstr>Prezentace aplikace PowerPoint</vt:lpstr>
      <vt:lpstr>Politicko-ekonomické trendy</vt:lpstr>
      <vt:lpstr>Prezentace aplikace PowerPoint</vt:lpstr>
      <vt:lpstr>Prezentace aplikace PowerPoint</vt:lpstr>
      <vt:lpstr>Prezentace aplikace PowerPoint</vt:lpstr>
      <vt:lpstr>Prezentace aplikace PowerPoint</vt:lpstr>
      <vt:lpstr>Obchodní příležitosti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Obchodní kultura a doporučení</vt:lpstr>
      <vt:lpstr>Prezentace aplikace PowerPoint</vt:lpstr>
      <vt:lpstr>Prezentace aplikace PowerPoint</vt:lpstr>
      <vt:lpstr>Kontaktní místa</vt:lpstr>
      <vt:lpstr>Prezentace aplikace PowerPoint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Sub title appears here</dc:title>
  <dc:creator>Prasath T</dc:creator>
  <cp:lastModifiedBy>Jan Hladík</cp:lastModifiedBy>
  <cp:revision>1779</cp:revision>
  <cp:lastPrinted>2020-10-20T13:23:35Z</cp:lastPrinted>
  <dcterms:created xsi:type="dcterms:W3CDTF">2013-04-23T12:07:07Z</dcterms:created>
  <dcterms:modified xsi:type="dcterms:W3CDTF">2021-06-28T06:48:23Z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Order">
    <vt:r8>271000</vt:r8>
  </property>
  <property fmtid="{D5CDD505-2E9C-101B-9397-08002B2CF9AE}" pid="5" name="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ntentTypeId">
    <vt:lpwstr>0x0101000971E2086CA670469D05A9C4DE9DDC08</vt:lpwstr>
  </property>
  <property fmtid="{D5CDD505-2E9C-101B-9397-08002B2CF9AE}" pid="9" name="TemplateUrl">
    <vt:lpwstr/>
  </property>
  <property fmtid="{D5CDD505-2E9C-101B-9397-08002B2CF9AE}" pid="10" name="Language">
    <vt:lpwstr>;#English;#</vt:lpwstr>
  </property>
  <property fmtid="{D5CDD505-2E9C-101B-9397-08002B2CF9AE}" pid="11" name="Portfolio">
    <vt:lpwstr>65;#</vt:lpwstr>
  </property>
  <property fmtid="{D5CDD505-2E9C-101B-9397-08002B2CF9AE}" pid="12" name="Compliance Status">
    <vt:lpwstr>Approved B/D, incl Miami</vt:lpwstr>
  </property>
  <property fmtid="{D5CDD505-2E9C-101B-9397-08002B2CF9AE}" pid="13" name="IconOverlay">
    <vt:lpwstr/>
  </property>
  <property fmtid="{D5CDD505-2E9C-101B-9397-08002B2CF9AE}" pid="14" name="Category0">
    <vt:lpwstr>5</vt:lpwstr>
  </property>
</Properties>
</file>