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04" r:id="rId1"/>
  </p:sldMasterIdLst>
  <p:notesMasterIdLst>
    <p:notesMasterId r:id="rId26"/>
  </p:notesMasterIdLst>
  <p:handoutMasterIdLst>
    <p:handoutMasterId r:id="rId27"/>
  </p:handoutMasterIdLst>
  <p:sldIdLst>
    <p:sldId id="528" r:id="rId2"/>
    <p:sldId id="518" r:id="rId3"/>
    <p:sldId id="535" r:id="rId4"/>
    <p:sldId id="539" r:id="rId5"/>
    <p:sldId id="517" r:id="rId6"/>
    <p:sldId id="477" r:id="rId7"/>
    <p:sldId id="506" r:id="rId8"/>
    <p:sldId id="529" r:id="rId9"/>
    <p:sldId id="540" r:id="rId10"/>
    <p:sldId id="530" r:id="rId11"/>
    <p:sldId id="541" r:id="rId12"/>
    <p:sldId id="542" r:id="rId13"/>
    <p:sldId id="543" r:id="rId14"/>
    <p:sldId id="544" r:id="rId15"/>
    <p:sldId id="545" r:id="rId16"/>
    <p:sldId id="546" r:id="rId17"/>
    <p:sldId id="502" r:id="rId18"/>
    <p:sldId id="536" r:id="rId19"/>
    <p:sldId id="547" r:id="rId20"/>
    <p:sldId id="511" r:id="rId21"/>
    <p:sldId id="491" r:id="rId22"/>
    <p:sldId id="527" r:id="rId23"/>
    <p:sldId id="548" r:id="rId24"/>
    <p:sldId id="478" r:id="rId25"/>
  </p:sldIdLst>
  <p:sldSz cx="10691813" cy="8064500"/>
  <p:notesSz cx="9926638" cy="6797675"/>
  <p:defaultTextStyle>
    <a:defPPr>
      <a:defRPr lang="en-US"/>
    </a:defPPr>
    <a:lvl1pPr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35884"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71768"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7652"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143536"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679421" algn="l" defTabSz="107176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215305" algn="l" defTabSz="107176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751189" algn="l" defTabSz="107176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287073" algn="l" defTabSz="107176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96" userDrawn="1">
          <p15:clr>
            <a:srgbClr val="A4A3A4"/>
          </p15:clr>
        </p15:guide>
        <p15:guide id="2" orient="horz" pos="855" userDrawn="1">
          <p15:clr>
            <a:srgbClr val="A4A3A4"/>
          </p15:clr>
        </p15:guide>
        <p15:guide id="3" orient="horz" pos="215" userDrawn="1">
          <p15:clr>
            <a:srgbClr val="A4A3A4"/>
          </p15:clr>
        </p15:guide>
        <p15:guide id="4" orient="horz" pos="901" userDrawn="1">
          <p15:clr>
            <a:srgbClr val="A4A3A4"/>
          </p15:clr>
        </p15:guide>
        <p15:guide id="5" pos="185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6548" userDrawn="1">
          <p15:clr>
            <a:srgbClr val="A4A3A4"/>
          </p15:clr>
        </p15:guide>
        <p15:guide id="8" pos="357" userDrawn="1">
          <p15:clr>
            <a:srgbClr val="A4A3A4"/>
          </p15:clr>
        </p15:guide>
        <p15:guide id="9" pos="64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dfjklů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59D"/>
    <a:srgbClr val="004A9B"/>
    <a:srgbClr val="D52B1E"/>
    <a:srgbClr val="E41B13"/>
    <a:srgbClr val="970000"/>
    <a:srgbClr val="7F7F7F"/>
    <a:srgbClr val="FFFFFF"/>
    <a:srgbClr val="301515"/>
    <a:srgbClr val="FF7900"/>
    <a:srgbClr val="D0D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0" autoAdjust="0"/>
    <p:restoredTop sz="96897" autoAdjust="0"/>
  </p:normalViewPr>
  <p:slideViewPr>
    <p:cSldViewPr snapToGrid="0">
      <p:cViewPr>
        <p:scale>
          <a:sx n="74" d="100"/>
          <a:sy n="74" d="100"/>
        </p:scale>
        <p:origin x="1248" y="77"/>
      </p:cViewPr>
      <p:guideLst>
        <p:guide orient="horz" pos="3796"/>
        <p:guide orient="horz" pos="855"/>
        <p:guide orient="horz" pos="215"/>
        <p:guide orient="horz" pos="901"/>
        <p:guide pos="185"/>
        <p:guide pos="2993"/>
        <p:guide pos="6548"/>
        <p:guide pos="357"/>
        <p:guide pos="6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3300" y="-102"/>
      </p:cViewPr>
      <p:guideLst>
        <p:guide orient="horz" pos="2141"/>
        <p:guide pos="31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30288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defTabSz="456510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621398" y="0"/>
            <a:ext cx="4302881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defTabSz="456510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09E8E0-A6A9-4B00-BBC5-0F79D2DC3847}" type="datetimeFigureOut">
              <a:rPr lang="en-US" altLang="cs-CZ"/>
              <a:pPr>
                <a:defRPr/>
              </a:pPr>
              <a:t>6/25/2021</a:t>
            </a:fld>
            <a:endParaRPr lang="en-US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6456703"/>
            <a:ext cx="430288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defTabSz="456510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621398" y="6456703"/>
            <a:ext cx="4302881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 defTabSz="456510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3E5759A-664B-41D1-BA11-6D64E4BF4D4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30016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30288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defTabSz="456510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621398" y="0"/>
            <a:ext cx="4302881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defTabSz="456510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62E39A6-C2EE-4351-8FC4-F4AF2A1CE671}" type="datetimeFigureOut">
              <a:rPr lang="en-US" altLang="cs-CZ"/>
              <a:pPr>
                <a:defRPr/>
              </a:pPr>
              <a:t>6/25/2021</a:t>
            </a:fld>
            <a:endParaRPr lang="en-US" alt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3425" y="509588"/>
            <a:ext cx="338137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3" tIns="46131" rIns="92263" bIns="461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92428" y="3228896"/>
            <a:ext cx="7941784" cy="30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 noProof="0"/>
              <a:t>Click to edit Master text styles</a:t>
            </a:r>
          </a:p>
          <a:p>
            <a:pPr lvl="1"/>
            <a:r>
              <a:rPr lang="ga-IE" noProof="0"/>
              <a:t>Second level</a:t>
            </a:r>
          </a:p>
          <a:p>
            <a:pPr lvl="2"/>
            <a:r>
              <a:rPr lang="ga-IE" noProof="0"/>
              <a:t>Third level</a:t>
            </a:r>
          </a:p>
          <a:p>
            <a:pPr lvl="3"/>
            <a:r>
              <a:rPr lang="ga-IE" noProof="0"/>
              <a:t>Fourth level</a:t>
            </a:r>
          </a:p>
          <a:p>
            <a:pPr lvl="4"/>
            <a:r>
              <a:rPr lang="ga-I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456703"/>
            <a:ext cx="430288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defTabSz="456510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621398" y="6456703"/>
            <a:ext cx="4302881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 defTabSz="456510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3055BC-144E-4EA1-8FAE-EFD2BCE4ED0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019894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1pPr>
    <a:lvl2pPr marL="535884"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2pPr>
    <a:lvl3pPr marL="1071768"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3pPr>
    <a:lvl4pPr marL="1607652"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4pPr>
    <a:lvl5pPr marL="2143536"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5pPr>
    <a:lvl6pPr marL="2679421" algn="l" defTabSz="535884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6pPr>
    <a:lvl7pPr marL="3215305" algn="l" defTabSz="535884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7pPr>
    <a:lvl8pPr marL="3751189" algn="l" defTabSz="535884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8pPr>
    <a:lvl9pPr marL="4287073" algn="l" defTabSz="535884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36925" y="512763"/>
            <a:ext cx="3390900" cy="25574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90104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36925" y="512763"/>
            <a:ext cx="3390900" cy="25574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3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74055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36925" y="512763"/>
            <a:ext cx="3390900" cy="25574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4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870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36925" y="512763"/>
            <a:ext cx="3390900" cy="25574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8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33366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36925" y="512763"/>
            <a:ext cx="3390900" cy="25574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9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02359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35338" y="512763"/>
            <a:ext cx="3394075" cy="25590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20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24981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35338" y="512763"/>
            <a:ext cx="3394075" cy="25590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22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3497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ní strana C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0" cap="none" spc="117" baseline="0">
                <a:solidFill>
                  <a:srgbClr val="D52B1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 dirty="0"/>
              <a:t>Hlavní titulek prezentace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250" y="4068000"/>
            <a:ext cx="8640000" cy="36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/>
              <a:t>Podtitul prezentace</a:t>
            </a:r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1619250" y="4428000"/>
            <a:ext cx="8640000" cy="36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/>
              <a:t>00. měsíc 2000, Praha</a:t>
            </a:r>
          </a:p>
        </p:txBody>
      </p:sp>
      <p:sp>
        <p:nvSpPr>
          <p:cNvPr id="13" name="Zástupný symbol pro nadpis 1"/>
          <p:cNvSpPr txBox="1">
            <a:spLocks/>
          </p:cNvSpPr>
          <p:nvPr userDrawn="1"/>
        </p:nvSpPr>
        <p:spPr>
          <a:xfrm>
            <a:off x="1620000" y="360000"/>
            <a:ext cx="2808576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/>
              <a:t>Ministerstvo zahraničních věcí</a:t>
            </a:r>
            <a:br>
              <a:rPr lang="cs-CZ" dirty="0"/>
            </a:br>
            <a:r>
              <a:rPr lang="cs-CZ" dirty="0"/>
              <a:t>České republiky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60000"/>
            <a:ext cx="720000" cy="9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0" y="360000"/>
            <a:ext cx="36576" cy="89916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360000"/>
            <a:ext cx="36576" cy="89916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8" y="7051357"/>
            <a:ext cx="3240134" cy="908563"/>
          </a:xfrm>
          <a:prstGeom prst="rect">
            <a:avLst/>
          </a:prstGeom>
        </p:spPr>
      </p:pic>
      <p:sp>
        <p:nvSpPr>
          <p:cNvPr id="12" name="Zástupný symbol pro nadpis 1"/>
          <p:cNvSpPr txBox="1">
            <a:spLocks/>
          </p:cNvSpPr>
          <p:nvPr userDrawn="1"/>
        </p:nvSpPr>
        <p:spPr>
          <a:xfrm>
            <a:off x="5040000" y="360000"/>
            <a:ext cx="5219250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/>
              <a:t>Odbor ekonomické</a:t>
            </a:r>
            <a:r>
              <a:rPr lang="cs-CZ" baseline="0" dirty="0"/>
              <a:t> diplomacie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62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ní strana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0" cap="none" spc="117" baseline="0">
                <a:solidFill>
                  <a:srgbClr val="D52B1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 dirty="0"/>
              <a:t>Hlavní titulek prezentace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250" y="4068000"/>
            <a:ext cx="8640000" cy="36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/>
              <a:t>Podtitul prezentace</a:t>
            </a:r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1619250" y="4428000"/>
            <a:ext cx="8640000" cy="36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/>
              <a:t>00. měsíc 2000, Praha</a:t>
            </a:r>
          </a:p>
        </p:txBody>
      </p:sp>
      <p:sp>
        <p:nvSpPr>
          <p:cNvPr id="13" name="Zástupný symbol pro nadpis 1"/>
          <p:cNvSpPr txBox="1">
            <a:spLocks/>
          </p:cNvSpPr>
          <p:nvPr userDrawn="1"/>
        </p:nvSpPr>
        <p:spPr>
          <a:xfrm>
            <a:off x="1620000" y="360000"/>
            <a:ext cx="2808576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/>
              <a:t>Ministerstvo zahraničních věcí</a:t>
            </a:r>
            <a:br>
              <a:rPr lang="cs-CZ" dirty="0"/>
            </a:br>
            <a:r>
              <a:rPr lang="cs-CZ" dirty="0"/>
              <a:t>České republiky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60000"/>
            <a:ext cx="720000" cy="9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0" y="360000"/>
            <a:ext cx="36576" cy="89916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360000"/>
            <a:ext cx="36576" cy="899160"/>
          </a:xfrm>
          <a:prstGeom prst="rect">
            <a:avLst/>
          </a:prstGeom>
        </p:spPr>
      </p:pic>
      <p:sp>
        <p:nvSpPr>
          <p:cNvPr id="12" name="Zástupný symbol pro nadpis 1"/>
          <p:cNvSpPr txBox="1">
            <a:spLocks/>
          </p:cNvSpPr>
          <p:nvPr userDrawn="1"/>
        </p:nvSpPr>
        <p:spPr>
          <a:xfrm>
            <a:off x="5040000" y="360000"/>
            <a:ext cx="5219250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/>
              <a:t>Odbor ekonomické</a:t>
            </a:r>
            <a:r>
              <a:rPr lang="cs-CZ" baseline="0" dirty="0"/>
              <a:t> diplomacie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8" y="7051357"/>
            <a:ext cx="3240134" cy="9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5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8064500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1042587" y="3342497"/>
            <a:ext cx="7785219" cy="201327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0000" y="3342497"/>
            <a:ext cx="8070931" cy="188380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>
            <a:normAutofit/>
          </a:bodyPr>
          <a:lstStyle>
            <a:lvl1pPr algn="l">
              <a:lnSpc>
                <a:spcPts val="4200"/>
              </a:lnSpc>
              <a:defRPr sz="4000" b="0" cap="none" spc="117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+mj-cs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91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odrážkami - 1 ráme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6000" y="1800225"/>
            <a:ext cx="8964000" cy="5760000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323600" y="7538400"/>
            <a:ext cx="5760000" cy="180000"/>
          </a:xfrm>
        </p:spPr>
        <p:txBody>
          <a:bodyPr/>
          <a:lstStyle/>
          <a:p>
            <a:r>
              <a:rPr lang="pt-BR"/>
              <a:t>Marocké Království a expertní příležitosti</a:t>
            </a:r>
            <a:endParaRPr lang="cs-CZ" dirty="0"/>
          </a:p>
        </p:txBody>
      </p:sp>
      <p:sp>
        <p:nvSpPr>
          <p:cNvPr id="13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1620000" y="360000"/>
            <a:ext cx="8640000" cy="900000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2800" dirty="0"/>
              <a:t>Záhlaví –</a:t>
            </a:r>
            <a:r>
              <a:rPr lang="cs-CZ" sz="2800" baseline="0" dirty="0"/>
              <a:t> název stránky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57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odrážkami - 2 rámeč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6000" y="1800225"/>
            <a:ext cx="4176000" cy="5760000"/>
          </a:xfrm>
        </p:spPr>
        <p:txBody>
          <a:bodyPr/>
          <a:lstStyle>
            <a:lvl2pPr>
              <a:lnSpc>
                <a:spcPts val="2000"/>
              </a:lnSpc>
              <a:spcBef>
                <a:spcPts val="200"/>
              </a:spcBef>
              <a:defRPr sz="1800"/>
            </a:lvl2pPr>
            <a:lvl3pPr>
              <a:lnSpc>
                <a:spcPts val="2000"/>
              </a:lnSpc>
              <a:spcBef>
                <a:spcPts val="200"/>
              </a:spcBef>
              <a:defRPr sz="1800"/>
            </a:lvl3pPr>
            <a:lvl4pPr>
              <a:lnSpc>
                <a:spcPts val="2000"/>
              </a:lnSpc>
              <a:spcBef>
                <a:spcPts val="200"/>
              </a:spcBef>
              <a:defRPr sz="1800"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323600" y="7538400"/>
            <a:ext cx="5760000" cy="180000"/>
          </a:xfrm>
        </p:spPr>
        <p:txBody>
          <a:bodyPr/>
          <a:lstStyle/>
          <a:p>
            <a:r>
              <a:rPr lang="pt-BR"/>
              <a:t>Marocké Království a expertní příležitosti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2"/>
          </p:nvPr>
        </p:nvSpPr>
        <p:spPr>
          <a:xfrm>
            <a:off x="6084000" y="1800000"/>
            <a:ext cx="4176000" cy="5760000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1620000" y="360000"/>
            <a:ext cx="8640000" cy="900000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2800" dirty="0"/>
              <a:t>Záhlaví –</a:t>
            </a:r>
            <a:r>
              <a:rPr lang="cs-CZ" sz="2800" baseline="0" dirty="0"/>
              <a:t> název stránky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506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odrážek - 1 ráme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000" y="1800225"/>
            <a:ext cx="8640000" cy="576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323600" y="7538400"/>
            <a:ext cx="5760000" cy="180000"/>
          </a:xfrm>
        </p:spPr>
        <p:txBody>
          <a:bodyPr/>
          <a:lstStyle/>
          <a:p>
            <a:r>
              <a:rPr lang="pt-BR"/>
              <a:t>Marocké Království a expertní příležitosti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1620000" y="360000"/>
            <a:ext cx="8640000" cy="900000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2800" dirty="0"/>
              <a:t>Záhlaví –</a:t>
            </a:r>
            <a:r>
              <a:rPr lang="cs-CZ" sz="2800" baseline="0" dirty="0"/>
              <a:t> název stránky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911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odrážek - 2 rámeč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000" y="1800225"/>
            <a:ext cx="4176000" cy="576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2pPr>
            <a:lvl3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3pPr>
            <a:lvl4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323600" y="7538400"/>
            <a:ext cx="5760000" cy="180000"/>
          </a:xfrm>
        </p:spPr>
        <p:txBody>
          <a:bodyPr/>
          <a:lstStyle/>
          <a:p>
            <a:r>
              <a:rPr lang="pt-BR"/>
              <a:t>Marocké Království a expertní příležitosti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3"/>
          </p:nvPr>
        </p:nvSpPr>
        <p:spPr>
          <a:xfrm>
            <a:off x="6084000" y="1800000"/>
            <a:ext cx="4176000" cy="576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2pPr>
            <a:lvl3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3pPr>
            <a:lvl4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1620000" y="360000"/>
            <a:ext cx="8640000" cy="900000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2800" dirty="0"/>
              <a:t>Záhlaví –</a:t>
            </a:r>
            <a:r>
              <a:rPr lang="cs-CZ" sz="2800" baseline="0" dirty="0"/>
              <a:t> název stránky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3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0" cap="none" spc="117" baseline="0">
                <a:solidFill>
                  <a:srgbClr val="D52B1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 dirty="0"/>
              <a:t>Děkuji Vám za pozornost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250" y="4067999"/>
            <a:ext cx="8640000" cy="3042101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/>
              <a:t>Jmeno_Prijmeni@mzv.cz</a:t>
            </a:r>
          </a:p>
        </p:txBody>
      </p:sp>
      <p:sp>
        <p:nvSpPr>
          <p:cNvPr id="13" name="Zástupný symbol pro nadpis 1"/>
          <p:cNvSpPr txBox="1">
            <a:spLocks/>
          </p:cNvSpPr>
          <p:nvPr userDrawn="1"/>
        </p:nvSpPr>
        <p:spPr>
          <a:xfrm>
            <a:off x="1620000" y="360000"/>
            <a:ext cx="2808576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/>
              <a:t>Ministerstvo zahraničních věcí</a:t>
            </a:r>
            <a:br>
              <a:rPr lang="cs-CZ" dirty="0"/>
            </a:br>
            <a:r>
              <a:rPr lang="cs-CZ" dirty="0"/>
              <a:t>České republiky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60000"/>
            <a:ext cx="720000" cy="9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0" y="360000"/>
            <a:ext cx="36576" cy="89916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360000"/>
            <a:ext cx="36576" cy="899160"/>
          </a:xfrm>
          <a:prstGeom prst="rect">
            <a:avLst/>
          </a:prstGeom>
        </p:spPr>
      </p:pic>
      <p:sp>
        <p:nvSpPr>
          <p:cNvPr id="20" name="Zástupný symbol pro nadpis 1"/>
          <p:cNvSpPr txBox="1">
            <a:spLocks/>
          </p:cNvSpPr>
          <p:nvPr userDrawn="1"/>
        </p:nvSpPr>
        <p:spPr>
          <a:xfrm>
            <a:off x="5040000" y="360000"/>
            <a:ext cx="5219250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/>
              <a:t>Odbor ekonomické</a:t>
            </a:r>
            <a:r>
              <a:rPr lang="cs-CZ" baseline="0" dirty="0"/>
              <a:t> diplomacie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39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6000" y="1800000"/>
            <a:ext cx="8964000" cy="57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38612" y="6911503"/>
            <a:ext cx="338317" cy="21166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B1C6FFC-D040-034F-8B69-20295064E64D}" type="slidenum">
              <a:rPr lang="fr-FR" sz="1403" smtClean="0"/>
              <a:pPr/>
              <a:t>‹#›</a:t>
            </a:fld>
            <a:endParaRPr lang="fr-FR" sz="1403" dirty="0"/>
          </a:p>
        </p:txBody>
      </p:sp>
      <p:sp>
        <p:nvSpPr>
          <p:cNvPr id="1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323788" y="7538400"/>
            <a:ext cx="57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0" cap="all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Marocké Království a expertní příležitosti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60000"/>
            <a:ext cx="720000" cy="9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0" y="360000"/>
            <a:ext cx="36576" cy="89916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0" y="360000"/>
            <a:ext cx="36576" cy="899160"/>
          </a:xfrm>
          <a:prstGeom prst="rect">
            <a:avLst/>
          </a:prstGeom>
        </p:spPr>
      </p:pic>
      <p:sp>
        <p:nvSpPr>
          <p:cNvPr id="19" name="Zástupný symbol pro zápatí 4"/>
          <p:cNvSpPr txBox="1">
            <a:spLocks/>
          </p:cNvSpPr>
          <p:nvPr userDrawn="1"/>
        </p:nvSpPr>
        <p:spPr>
          <a:xfrm>
            <a:off x="10083788" y="7538400"/>
            <a:ext cx="25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r" defTabSz="535884" rtl="0" fontAlgn="base">
              <a:spcBef>
                <a:spcPct val="0"/>
              </a:spcBef>
              <a:spcAft>
                <a:spcPct val="0"/>
              </a:spcAft>
              <a:defRPr sz="700" b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535884" algn="l" defTabSz="53588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71768" algn="l" defTabSz="53588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7652" algn="l" defTabSz="53588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143536" algn="l" defTabSz="53588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679421" algn="l" defTabSz="107176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215305" algn="l" defTabSz="107176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751189" algn="l" defTabSz="107176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287073" algn="l" defTabSz="107176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cs-CZ" dirty="0"/>
              <a:t> </a:t>
            </a:r>
            <a:r>
              <a:rPr lang="en-US" dirty="0"/>
              <a:t>| </a:t>
            </a:r>
            <a:fld id="{2424A685-3999-4799-8F83-85BB25330F29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773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2" r:id="rId1"/>
    <p:sldLayoutId id="2147485321" r:id="rId2"/>
    <p:sldLayoutId id="2147485314" r:id="rId3"/>
    <p:sldLayoutId id="2147485306" r:id="rId4"/>
    <p:sldLayoutId id="2147485317" r:id="rId5"/>
    <p:sldLayoutId id="2147485319" r:id="rId6"/>
    <p:sldLayoutId id="2147485320" r:id="rId7"/>
    <p:sldLayoutId id="2147485318" r:id="rId8"/>
  </p:sldLayoutIdLst>
  <p:hf sldNum="0" hdr="0" ftr="0" dt="0"/>
  <p:txStyles>
    <p:titleStyle>
      <a:lvl1pPr algn="l" defTabSz="1069208" rtl="0" eaLnBrk="1" latinLnBrk="0" hangingPunct="1">
        <a:lnSpc>
          <a:spcPts val="2000"/>
        </a:lnSpc>
        <a:spcBef>
          <a:spcPct val="0"/>
        </a:spcBef>
        <a:buNone/>
        <a:defRPr sz="1500" b="0" kern="1200" cap="none" baseline="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24000" indent="-324000" algn="l" defTabSz="1069208" rtl="0" eaLnBrk="1" latinLnBrk="0" hangingPunct="1">
        <a:lnSpc>
          <a:spcPts val="2600"/>
        </a:lnSpc>
        <a:spcBef>
          <a:spcPts val="0"/>
        </a:spcBef>
        <a:spcAft>
          <a:spcPts val="200"/>
        </a:spcAft>
        <a:buClr>
          <a:srgbClr val="970000"/>
        </a:buClr>
        <a:buSzPct val="100000"/>
        <a:buFontTx/>
        <a:buBlip>
          <a:blip r:embed="rId13"/>
        </a:buBlip>
        <a:defRPr sz="2400" kern="1200">
          <a:solidFill>
            <a:srgbClr val="D52B1E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48000" indent="-324000" algn="l" defTabSz="1069208" rtl="0" eaLnBrk="1" latinLnBrk="0" hangingPunct="1">
        <a:lnSpc>
          <a:spcPts val="2000"/>
        </a:lnSpc>
        <a:spcBef>
          <a:spcPts val="200"/>
        </a:spcBef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972000" indent="-324000" algn="l" defTabSz="1069208" rtl="0" eaLnBrk="1" latinLnBrk="0" hangingPunct="1">
        <a:lnSpc>
          <a:spcPts val="2000"/>
        </a:lnSpc>
        <a:spcBef>
          <a:spcPts val="200"/>
        </a:spcBef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296000" indent="-324000" algn="l" defTabSz="1069208" rtl="0" eaLnBrk="1" latinLnBrk="0" hangingPunct="1">
        <a:lnSpc>
          <a:spcPts val="2000"/>
        </a:lnSpc>
        <a:spcBef>
          <a:spcPts val="200"/>
        </a:spcBef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1052370" indent="-210474" algn="l" defTabSz="1069208" rtl="0" eaLnBrk="1" latinLnBrk="0" hangingPunct="1">
        <a:lnSpc>
          <a:spcPct val="90000"/>
        </a:lnSpc>
        <a:spcBef>
          <a:spcPts val="585"/>
        </a:spcBef>
        <a:buFont typeface="Open Sans Light" panose="020B0306030504020204" pitchFamily="34" charset="0"/>
        <a:buChar char="–"/>
        <a:defRPr sz="1169" kern="1200">
          <a:solidFill>
            <a:schemeClr val="tx1"/>
          </a:solidFill>
          <a:latin typeface="Azo Sans" panose="020B0603030303020204" pitchFamily="34" charset="-18"/>
          <a:ea typeface="Open Sans Light" panose="020B0306030504020204" pitchFamily="34" charset="0"/>
          <a:cs typeface="Open Sans Light" panose="020B0306030504020204" pitchFamily="34" charset="0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vrexhibition.vruniverse.com.my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OQ1SbkU_c4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mailto:Renata_Brandstatterova@mzv.cz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352369" y="3482166"/>
            <a:ext cx="8640000" cy="716679"/>
          </a:xfrm>
        </p:spPr>
        <p:txBody>
          <a:bodyPr/>
          <a:lstStyle/>
          <a:p>
            <a:pPr defTabSz="272028">
              <a:lnSpc>
                <a:spcPct val="120000"/>
              </a:lnSpc>
              <a:spcBef>
                <a:spcPts val="714"/>
              </a:spcBef>
              <a:defRPr/>
            </a:pPr>
            <a:r>
              <a:rPr lang="cs-CZ" b="1" dirty="0">
                <a:cs typeface="Lato" charset="0"/>
                <a:sym typeface="Lato" charset="0"/>
              </a:rPr>
              <a:t>Malajsie</a:t>
            </a:r>
            <a:br>
              <a:rPr lang="cs-CZ" sz="4400" b="1" dirty="0">
                <a:cs typeface="Lato" charset="0"/>
                <a:sym typeface="Lato" charset="0"/>
              </a:rPr>
            </a:br>
            <a:r>
              <a:rPr lang="cs-CZ" sz="4400" b="1" dirty="0">
                <a:cs typeface="Lato" charset="0"/>
                <a:sym typeface="Lato" charset="0"/>
              </a:rPr>
              <a:t>Exportní příležitosti</a:t>
            </a:r>
            <a:br>
              <a:rPr lang="cs-CZ" b="1" dirty="0">
                <a:cs typeface="Lato" charset="0"/>
                <a:sym typeface="Lato" charset="0"/>
              </a:rPr>
            </a:br>
            <a:r>
              <a:rPr lang="cs-CZ" b="1" dirty="0">
                <a:latin typeface="Lato" charset="0"/>
                <a:cs typeface="Lato" charset="0"/>
                <a:sym typeface="Lato" charset="0"/>
              </a:rPr>
              <a:t> </a:t>
            </a:r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charset="0"/>
                <a:cs typeface="Lato" charset="0"/>
                <a:sym typeface="Lato" charset="0"/>
              </a:rPr>
              <a:t> 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cs typeface="Helvetica Light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1357568" y="4596196"/>
            <a:ext cx="8640000" cy="962122"/>
          </a:xfrm>
        </p:spPr>
        <p:txBody>
          <a:bodyPr/>
          <a:lstStyle/>
          <a:p>
            <a:pPr defTabSz="272028">
              <a:lnSpc>
                <a:spcPct val="120000"/>
              </a:lnSpc>
              <a:spcAft>
                <a:spcPts val="0"/>
              </a:spcAft>
              <a:defRPr/>
            </a:pPr>
            <a:r>
              <a:rPr lang="cs-CZ" dirty="0">
                <a:latin typeface="+mn-lt"/>
                <a:sym typeface="Lato" charset="0"/>
              </a:rPr>
              <a:t>Renata Brandstätterová</a:t>
            </a:r>
          </a:p>
          <a:p>
            <a:pPr defTabSz="272028">
              <a:lnSpc>
                <a:spcPct val="120000"/>
              </a:lnSpc>
              <a:spcAft>
                <a:spcPts val="0"/>
              </a:spcAft>
              <a:defRPr/>
            </a:pPr>
            <a:endParaRPr lang="cs-CZ" dirty="0">
              <a:latin typeface="+mn-lt"/>
              <a:sym typeface="Lato" charset="0"/>
            </a:endParaRPr>
          </a:p>
          <a:p>
            <a:pPr defTabSz="272028">
              <a:lnSpc>
                <a:spcPct val="120000"/>
              </a:lnSpc>
              <a:spcAft>
                <a:spcPts val="0"/>
              </a:spcAft>
              <a:defRPr/>
            </a:pPr>
            <a:endParaRPr lang="cs-CZ" dirty="0">
              <a:latin typeface="+mn-lt"/>
              <a:sym typeface="Lato" charset="0"/>
            </a:endParaRPr>
          </a:p>
          <a:p>
            <a:pPr defTabSz="272028">
              <a:lnSpc>
                <a:spcPct val="120000"/>
              </a:lnSpc>
              <a:spcBef>
                <a:spcPts val="714"/>
              </a:spcBef>
              <a:defRPr/>
            </a:pPr>
            <a:endParaRPr lang="en-US" dirty="0">
              <a:latin typeface="+mn-lt"/>
              <a:sym typeface="Lato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6"/>
          </p:nvPr>
        </p:nvSpPr>
        <p:spPr>
          <a:xfrm>
            <a:off x="1352369" y="5955669"/>
            <a:ext cx="8640000" cy="360000"/>
          </a:xfrm>
        </p:spPr>
        <p:txBody>
          <a:bodyPr/>
          <a:lstStyle/>
          <a:p>
            <a:r>
              <a:rPr lang="cs-CZ" dirty="0">
                <a:latin typeface="+mn-lt"/>
              </a:rPr>
              <a:t>28. června 2021, Kuala Lumpur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019" y="1856559"/>
            <a:ext cx="2642368" cy="13211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099" y="4596196"/>
            <a:ext cx="3232288" cy="20590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221" y="430098"/>
            <a:ext cx="2928729" cy="83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27147" y="3292255"/>
            <a:ext cx="8070931" cy="1883800"/>
          </a:xfrm>
        </p:spPr>
        <p:txBody>
          <a:bodyPr/>
          <a:lstStyle/>
          <a:p>
            <a:pPr algn="ctr"/>
            <a:r>
              <a:rPr lang="cs-CZ" dirty="0"/>
              <a:t>Obchodní příležitosti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108" y="412040"/>
            <a:ext cx="3286528" cy="15237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224" y="4864556"/>
            <a:ext cx="2390775" cy="19145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561" y="2317925"/>
            <a:ext cx="4276725" cy="1066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37" y="439808"/>
            <a:ext cx="2387024" cy="15884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71" y="4837917"/>
            <a:ext cx="2619375" cy="17430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9441" y="5569726"/>
            <a:ext cx="30861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04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Mapa strategických příležitostí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8227" y="6801113"/>
            <a:ext cx="7382486" cy="838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19" y="1325301"/>
            <a:ext cx="3742736" cy="33635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865" y="1325302"/>
            <a:ext cx="4116646" cy="273944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38227" y="5164852"/>
            <a:ext cx="4216094" cy="2553547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71726" y="5400925"/>
            <a:ext cx="4272063" cy="1673115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Civilní letecký průmysl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ICT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Vodohospodářský a odpadní průmysl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Zdravotnický a farmaceutický průmysl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317865" y="4793064"/>
            <a:ext cx="4765735" cy="2401556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317865" y="4550282"/>
            <a:ext cx="3913912" cy="2250831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737609" y="5164852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5418338" y="4390822"/>
            <a:ext cx="46652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Důlní, těžební a ropný průmysl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Elektrotechnika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Energetický průmysl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Chemický průmysl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Obranný průmysl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Plasty a gumárenský průmysl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Sklářský a keramický průmysl</a:t>
            </a:r>
          </a:p>
          <a:p>
            <a:pPr marL="285750" indent="-285750">
              <a:buFontTx/>
              <a:buChar char="-"/>
            </a:pPr>
            <a:r>
              <a:rPr lang="cs-CZ" dirty="0"/>
              <a:t>Stavební průmysl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Textilní a obuvnický průmysl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Zdravotnický a farmaceutický průmysl</a:t>
            </a:r>
          </a:p>
          <a:p>
            <a:pPr marL="285750" indent="-285750">
              <a:buFontTx/>
              <a:buChar char="-"/>
            </a:pPr>
            <a:endParaRPr lang="cs-CZ" dirty="0">
              <a:latin typeface="+mn-lt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201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00060" y="1712677"/>
            <a:ext cx="9022366" cy="5760000"/>
          </a:xfrm>
        </p:spPr>
        <p:txBody>
          <a:bodyPr/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Regionální lídr v regionu: 3,75 mld.USD (2020) - do roku 2030 7,6 mld.USD</a:t>
            </a:r>
          </a:p>
          <a:p>
            <a:pPr algn="just"/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Malaysian Aerospace Industry Blueprint (2015-2030)</a:t>
            </a:r>
          </a:p>
          <a:p>
            <a:pPr marL="0" indent="0" algn="just">
              <a:buNone/>
            </a:pPr>
            <a:r>
              <a:rPr lang="cs-CZ" sz="1400" i="1" dirty="0">
                <a:solidFill>
                  <a:schemeClr val="tx1"/>
                </a:solidFill>
              </a:rPr>
              <a:t>https://www.researchgate.net/publication/277013834_Malaysian_Aerospace_Industry_Blueprint_2030</a:t>
            </a: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New Space Economy/Space 4.0 (National Space Policy 2030)</a:t>
            </a: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veletrh LIMA (The Langkawi International Maritime &amp; Aerospace Exhibition), </a:t>
            </a:r>
            <a:r>
              <a:rPr lang="cs-CZ" i="1" dirty="0">
                <a:solidFill>
                  <a:schemeClr val="tx1"/>
                </a:solidFill>
              </a:rPr>
              <a:t>tbc</a:t>
            </a: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příležitosti: </a:t>
            </a:r>
          </a:p>
          <a:p>
            <a:pPr lvl="1" algn="just"/>
            <a:r>
              <a:rPr lang="cs-CZ" sz="2000" dirty="0"/>
              <a:t>v</a:t>
            </a:r>
            <a:r>
              <a:rPr lang="cs-CZ" sz="2000" dirty="0">
                <a:solidFill>
                  <a:schemeClr val="tx1"/>
                </a:solidFill>
              </a:rPr>
              <a:t>ývoj pokročilých materiálů a design, sofistikované telekomunikační systémy, dodávky UAV, menší dopravní letouny, modernizace menších letišť, školení pilotů, vesmírné technologie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Příležitosti – Civilní letecký průmysl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20000" y="88782"/>
            <a:ext cx="7382486" cy="838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288" y="459900"/>
            <a:ext cx="2113993" cy="11838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42" y="6803228"/>
            <a:ext cx="3024644" cy="10291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071" y="6607181"/>
            <a:ext cx="1635721" cy="12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01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952851" y="1778400"/>
            <a:ext cx="9307149" cy="5760000"/>
          </a:xfrm>
        </p:spPr>
        <p:txBody>
          <a:bodyPr/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Prioritní oblast vlády (součást 12.ekonomického transformačního programu Malajsie, 2021-2025)</a:t>
            </a:r>
          </a:p>
          <a:p>
            <a:pPr algn="just"/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Digital Free Trade Zone (cílem je udělat z Malajsie regionální centrum elektronického obchodu)</a:t>
            </a: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Cyber Defence &amp; Cyber Security Exhibition and Conference</a:t>
            </a:r>
            <a:r>
              <a:rPr lang="cs-CZ" dirty="0">
                <a:solidFill>
                  <a:schemeClr val="tx1"/>
                </a:solidFill>
              </a:rPr>
              <a:t> (CYDES), </a:t>
            </a:r>
            <a:r>
              <a:rPr lang="cs-CZ" i="1" dirty="0">
                <a:solidFill>
                  <a:schemeClr val="tx1"/>
                </a:solidFill>
              </a:rPr>
              <a:t>28-30.června 2021 </a:t>
            </a:r>
          </a:p>
          <a:p>
            <a:pPr marL="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      </a:t>
            </a:r>
            <a:r>
              <a:rPr lang="cs-CZ" i="1" dirty="0">
                <a:solidFill>
                  <a:schemeClr val="tx1"/>
                </a:solidFill>
              </a:rPr>
              <a:t>https://cydes.my/</a:t>
            </a:r>
          </a:p>
          <a:p>
            <a:pPr marL="0" indent="0" algn="just">
              <a:buNone/>
            </a:pPr>
            <a:endParaRPr lang="cs-CZ" i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příležitosti: 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Kybernetická bezpečnost, modernizace ICT infrastruktury, e-</a:t>
            </a:r>
            <a:r>
              <a:rPr lang="cs-CZ" dirty="0" err="1">
                <a:solidFill>
                  <a:schemeClr val="tx1"/>
                </a:solidFill>
              </a:rPr>
              <a:t>commerce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Příležitosti - ICT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20000" y="88782"/>
            <a:ext cx="7382486" cy="838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243" y="4463847"/>
            <a:ext cx="2733675" cy="1676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722" y="380247"/>
            <a:ext cx="2340891" cy="13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8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296000" y="1800225"/>
            <a:ext cx="8787600" cy="57600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Prioritní oblast vlády (5 mld.USD)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Investice 469 mil.USD (čistírny odpadních vod)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Shared Prosperity Vision 2030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veletrh </a:t>
            </a:r>
            <a:r>
              <a:rPr lang="en-US" dirty="0">
                <a:solidFill>
                  <a:schemeClr val="tx1"/>
                </a:solidFill>
              </a:rPr>
              <a:t> International Greentech and Eco Products Exhibition and Conference Malaysia (</a:t>
            </a:r>
            <a:r>
              <a:rPr lang="cs-CZ" dirty="0">
                <a:solidFill>
                  <a:schemeClr val="tx1"/>
                </a:solidFill>
              </a:rPr>
              <a:t>IGEM), </a:t>
            </a:r>
            <a:r>
              <a:rPr lang="cs-CZ" i="1" dirty="0">
                <a:solidFill>
                  <a:srgbClr val="FF0000"/>
                </a:solidFill>
              </a:rPr>
              <a:t>virtuální od 1. července do 31.prosince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2021 (6 měsíců)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příležitosti: 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čistění odpadních vod, technologie nakládání s nebezpečným odpadem, recyklace, čištění v oblasti těžby, environmentální poradenství, cirkulární ekonomika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Marocké Království a expertní příležitosti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Příležitosti – vodohospodářství a odpadní průmysl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20000" y="88782"/>
            <a:ext cx="7382486" cy="838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088" y="1229101"/>
            <a:ext cx="1761670" cy="11938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125" y="4987189"/>
            <a:ext cx="1635763" cy="12252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125" y="2680800"/>
            <a:ext cx="2388577" cy="143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44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Příležitosti ve vybraných regionech Malajsie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8227" y="6801113"/>
            <a:ext cx="7382486" cy="838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7" y="1275909"/>
            <a:ext cx="9940393" cy="475896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330" y="4934015"/>
            <a:ext cx="4194412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98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Příležitosti ve vybraných regionech Malajsie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8227" y="6801113"/>
            <a:ext cx="7382486" cy="838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180492" y="271305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339732" y="1312956"/>
            <a:ext cx="5054320" cy="15713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cs-CZ" sz="2800" b="1" dirty="0">
                <a:solidFill>
                  <a:srgbClr val="FF0000"/>
                </a:solidFill>
                <a:latin typeface="+mj-lt"/>
              </a:rPr>
              <a:t>SABAH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867" y="1939510"/>
            <a:ext cx="1428750" cy="7143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156" y="1979468"/>
            <a:ext cx="1428750" cy="7143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72120" y="1331783"/>
            <a:ext cx="208455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cs-CZ" sz="2800" b="1" dirty="0">
                <a:solidFill>
                  <a:srgbClr val="FF0000"/>
                </a:solidFill>
                <a:latin typeface="+mn-lt"/>
              </a:rPr>
              <a:t>SELANGOR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558" y="1967411"/>
            <a:ext cx="1428750" cy="7143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078300" y="1312956"/>
            <a:ext cx="142875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cs-CZ" sz="2800" b="1" dirty="0">
                <a:solidFill>
                  <a:srgbClr val="FF0000"/>
                </a:solidFill>
                <a:latin typeface="+mj-lt"/>
              </a:rPr>
              <a:t>PENANG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64" y="2962256"/>
            <a:ext cx="2711927" cy="1281094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956743" y="4431898"/>
            <a:ext cx="307050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Precizní zemědělství</a:t>
            </a:r>
          </a:p>
          <a:p>
            <a:endParaRPr lang="cs-CZ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Zdravotnický průmysl (vybavení nemocnic, lázeňství)</a:t>
            </a:r>
          </a:p>
          <a:p>
            <a:endParaRPr lang="cs-CZ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Stavební průmysl</a:t>
            </a:r>
          </a:p>
          <a:p>
            <a:r>
              <a:rPr lang="cs-CZ" dirty="0">
                <a:latin typeface="+mn-lt"/>
              </a:rPr>
              <a:t>    (Pan-Borneo Highway)</a:t>
            </a:r>
          </a:p>
          <a:p>
            <a:endParaRPr lang="cs-CZ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+mn-lt"/>
              </a:rPr>
              <a:t>Turismus (eco)</a:t>
            </a:r>
          </a:p>
          <a:p>
            <a:pPr marL="285750" indent="-285750">
              <a:buFontTx/>
              <a:buChar char="-"/>
            </a:pPr>
            <a:endParaRPr lang="cs-CZ" dirty="0">
              <a:latin typeface="+mn-lt"/>
            </a:endParaRPr>
          </a:p>
          <a:p>
            <a:endParaRPr lang="cs-CZ" dirty="0">
              <a:latin typeface="+mj-lt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470" y="2609139"/>
            <a:ext cx="2062502" cy="160777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265" y="2869709"/>
            <a:ext cx="1690819" cy="10987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07800" y="4803946"/>
            <a:ext cx="3044524" cy="2522834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Smart city </a:t>
            </a:r>
          </a:p>
          <a:p>
            <a:pPr fontAlgn="auto">
              <a:spcAft>
                <a:spcPts val="0"/>
              </a:spcAft>
            </a:pPr>
            <a:endParaRPr lang="cs-CZ" dirty="0">
              <a:latin typeface="+mj-lt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E&amp;E</a:t>
            </a:r>
          </a:p>
          <a:p>
            <a:pPr fontAlgn="auto">
              <a:spcAft>
                <a:spcPts val="0"/>
              </a:spcAft>
            </a:pPr>
            <a:endParaRPr lang="cs-CZ" dirty="0">
              <a:latin typeface="+mj-lt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Potravinářský průmysl</a:t>
            </a:r>
          </a:p>
          <a:p>
            <a:pPr fontAlgn="auto">
              <a:spcAft>
                <a:spcPts val="0"/>
              </a:spcAft>
            </a:pPr>
            <a:endParaRPr lang="cs-CZ" dirty="0">
              <a:latin typeface="+mj-lt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Strojírenství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552324" y="4785119"/>
            <a:ext cx="2640091" cy="2734362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Zdravotnický průmysl</a:t>
            </a:r>
          </a:p>
          <a:p>
            <a:pPr fontAlgn="auto">
              <a:spcAft>
                <a:spcPts val="0"/>
              </a:spcAft>
            </a:pPr>
            <a:endParaRPr lang="cs-CZ" dirty="0">
              <a:latin typeface="+mj-lt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Strojírenství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dirty="0">
              <a:latin typeface="+mj-lt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E&amp;E</a:t>
            </a:r>
          </a:p>
          <a:p>
            <a:pPr fontAlgn="auto">
              <a:spcAft>
                <a:spcPts val="0"/>
              </a:spcAft>
            </a:pPr>
            <a:endParaRPr lang="cs-CZ" dirty="0">
              <a:latin typeface="+mj-lt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dirty="0">
                <a:latin typeface="+mj-lt"/>
              </a:rPr>
              <a:t>Letecký průmysl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4122512" y="4009762"/>
            <a:ext cx="3190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latin typeface="+mj-lt"/>
              </a:rPr>
              <a:t>https://www.investselangor.my</a:t>
            </a:r>
            <a:r>
              <a:rPr lang="cs-CZ" sz="1200" dirty="0">
                <a:latin typeface="+mj-lt"/>
              </a:rPr>
              <a:t>/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560340" y="660508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7396422" y="4002470"/>
            <a:ext cx="2937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latin typeface="+mj-lt"/>
              </a:rPr>
              <a:t>https://investpenang.gov.my/</a:t>
            </a:r>
          </a:p>
        </p:txBody>
      </p:sp>
    </p:spTree>
    <p:extLst>
      <p:ext uri="{BB962C8B-B14F-4D97-AF65-F5344CB8AC3E}">
        <p14:creationId xmlns:p14="http://schemas.microsoft.com/office/powerpoint/2010/main" val="3284714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28598" y="3201820"/>
            <a:ext cx="8070931" cy="1883800"/>
          </a:xfrm>
        </p:spPr>
        <p:txBody>
          <a:bodyPr/>
          <a:lstStyle/>
          <a:p>
            <a:pPr algn="ctr"/>
            <a:r>
              <a:rPr lang="cs-CZ" dirty="0"/>
              <a:t> Ambasáda v akci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890" y="818191"/>
            <a:ext cx="1448350" cy="18747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811" y="4018153"/>
            <a:ext cx="2285099" cy="32281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2" y="818191"/>
            <a:ext cx="1703945" cy="17039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24" y="5594481"/>
            <a:ext cx="2763607" cy="192711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244" y="4981281"/>
            <a:ext cx="3799254" cy="21275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88980E-9DF0-4C38-B06C-AFC569795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44" y="481130"/>
            <a:ext cx="3850096" cy="266715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E817788-8930-435F-98EA-D62CC02D3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461" y="3094751"/>
            <a:ext cx="2763606" cy="201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90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368349" y="1425948"/>
            <a:ext cx="7885787" cy="2925998"/>
          </a:xfrm>
        </p:spPr>
        <p:txBody>
          <a:bodyPr/>
          <a:lstStyle/>
          <a:p>
            <a:endParaRPr lang="cs-CZ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300" dirty="0">
                <a:solidFill>
                  <a:schemeClr val="tx1"/>
                </a:solidFill>
              </a:rPr>
              <a:t>služby ZÚ v rámci JZS – podpora při B2B, B2G, G2G</a:t>
            </a:r>
          </a:p>
          <a:p>
            <a:pPr>
              <a:spcAft>
                <a:spcPts val="1200"/>
              </a:spcAft>
            </a:pPr>
            <a:r>
              <a:rPr lang="cs-CZ" sz="2300" dirty="0">
                <a:solidFill>
                  <a:schemeClr val="tx1"/>
                </a:solidFill>
              </a:rPr>
              <a:t>poradenství ve vztahu k MYS trhu</a:t>
            </a:r>
          </a:p>
          <a:p>
            <a:pPr>
              <a:spcAft>
                <a:spcPts val="1200"/>
              </a:spcAft>
            </a:pPr>
            <a:r>
              <a:rPr lang="cs-CZ" sz="2300" dirty="0">
                <a:solidFill>
                  <a:schemeClr val="tx1"/>
                </a:solidFill>
              </a:rPr>
              <a:t>projekty ekonomické diplomacie a veletrhy</a:t>
            </a:r>
          </a:p>
          <a:p>
            <a:pPr>
              <a:spcAft>
                <a:spcPts val="1200"/>
              </a:spcAft>
            </a:pPr>
            <a:r>
              <a:rPr lang="cs-CZ" sz="2300" dirty="0">
                <a:solidFill>
                  <a:schemeClr val="tx1"/>
                </a:solidFill>
              </a:rPr>
              <a:t>asistence v rámci řešení problémů a obchodních sporů</a:t>
            </a:r>
          </a:p>
          <a:p>
            <a:pPr>
              <a:spcAft>
                <a:spcPts val="1200"/>
              </a:spcAft>
            </a:pPr>
            <a:r>
              <a:rPr lang="cs-CZ" sz="2300" dirty="0">
                <a:solidFill>
                  <a:schemeClr val="tx1"/>
                </a:solidFill>
              </a:rPr>
              <a:t>doporučení poskytovatelů poradních a právních služeb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Podpora OEÚ ZÚ </a:t>
            </a:r>
            <a:r>
              <a:rPr lang="cs-CZ" dirty="0" err="1">
                <a:solidFill>
                  <a:srgbClr val="24559D"/>
                </a:solidFill>
              </a:rPr>
              <a:t>Kuala</a:t>
            </a:r>
            <a:r>
              <a:rPr lang="cs-CZ" dirty="0">
                <a:solidFill>
                  <a:srgbClr val="24559D"/>
                </a:solidFill>
              </a:rPr>
              <a:t> </a:t>
            </a:r>
            <a:r>
              <a:rPr lang="cs-CZ" dirty="0" err="1">
                <a:solidFill>
                  <a:srgbClr val="24559D"/>
                </a:solidFill>
              </a:rPr>
              <a:t>Lumpur</a:t>
            </a:r>
            <a:r>
              <a:rPr lang="cs-CZ" dirty="0">
                <a:solidFill>
                  <a:srgbClr val="24559D"/>
                </a:solidFill>
              </a:rPr>
              <a:t> českým firmám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20000" y="88782"/>
            <a:ext cx="7382486" cy="838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182" y="4684964"/>
            <a:ext cx="5192103" cy="22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42858" y="1629403"/>
            <a:ext cx="9495930" cy="6435097"/>
          </a:xfrm>
        </p:spPr>
        <p:txBody>
          <a:bodyPr/>
          <a:lstStyle/>
          <a:p>
            <a:pPr marL="0" indent="0">
              <a:buNone/>
            </a:pPr>
            <a:endParaRPr lang="cs-CZ" sz="2000" dirty="0"/>
          </a:p>
          <a:p>
            <a:r>
              <a:rPr lang="cs-CZ" sz="2000" dirty="0">
                <a:solidFill>
                  <a:schemeClr val="tx1"/>
                </a:solidFill>
              </a:rPr>
              <a:t>PROPED – Prezentace českých vesmírných technologií, </a:t>
            </a:r>
            <a:r>
              <a:rPr lang="cs-CZ" sz="2000" i="1" dirty="0">
                <a:solidFill>
                  <a:srgbClr val="FF0000"/>
                </a:solidFill>
              </a:rPr>
              <a:t>říjen 2021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PROPED -  Představení českých firem v oblasti kybernetické bezpečnosti, </a:t>
            </a:r>
            <a:r>
              <a:rPr lang="cs-CZ" sz="2000" i="1" dirty="0">
                <a:solidFill>
                  <a:srgbClr val="FF0000"/>
                </a:solidFill>
              </a:rPr>
              <a:t>červen 2021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>
                <a:solidFill>
                  <a:schemeClr val="tx1"/>
                </a:solidFill>
              </a:rPr>
              <a:t>Veletrhy</a:t>
            </a:r>
          </a:p>
          <a:p>
            <a:pPr marL="0" indent="0">
              <a:buNone/>
            </a:pPr>
            <a:r>
              <a:rPr lang="cs-CZ" sz="2000" i="1" dirty="0"/>
              <a:t>      </a:t>
            </a:r>
            <a:r>
              <a:rPr lang="en-US" sz="2000" dirty="0">
                <a:solidFill>
                  <a:schemeClr val="tx1"/>
                </a:solidFill>
              </a:rPr>
              <a:t>SEMICON SEA</a:t>
            </a:r>
            <a:r>
              <a:rPr lang="cs-CZ" sz="2000" dirty="0">
                <a:solidFill>
                  <a:schemeClr val="tx1"/>
                </a:solidFill>
              </a:rPr>
              <a:t> (strojírenství, AI, chytré technologie),</a:t>
            </a:r>
            <a:r>
              <a:rPr lang="cs-CZ" sz="2000" dirty="0"/>
              <a:t> </a:t>
            </a:r>
            <a:r>
              <a:rPr lang="en-US" sz="2000" dirty="0"/>
              <a:t> </a:t>
            </a:r>
            <a:r>
              <a:rPr lang="cs-CZ" sz="2000" i="1" dirty="0">
                <a:solidFill>
                  <a:srgbClr val="FF0000"/>
                </a:solidFill>
              </a:rPr>
              <a:t>15 -19. srpna 2021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     DSA (Defence Services Asia), </a:t>
            </a:r>
            <a:r>
              <a:rPr lang="cs-CZ" sz="2000" i="1" dirty="0">
                <a:solidFill>
                  <a:srgbClr val="FF0000"/>
                </a:solidFill>
              </a:rPr>
              <a:t>březen 2022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Česko-malajsijské podnikatelské fórum a B2B – online</a:t>
            </a:r>
          </a:p>
          <a:p>
            <a:pPr marL="0" indent="0">
              <a:buNone/>
            </a:pPr>
            <a:r>
              <a:rPr lang="cs-CZ" sz="2000" i="1" dirty="0"/>
              <a:t>ve spolupráci s SPD s EUROCHAM Malaysia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i="1" dirty="0"/>
              <a:t>Virtuální </a:t>
            </a:r>
            <a:r>
              <a:rPr lang="cs-CZ" sz="2000" dirty="0"/>
              <a:t>prezentace českých firem – s firmou Kingsmen</a:t>
            </a:r>
          </a:p>
          <a:p>
            <a:pPr marL="0" indent="0">
              <a:buNone/>
            </a:pPr>
            <a:r>
              <a:rPr lang="cs-CZ" sz="1800" u="sng" dirty="0">
                <a:hlinkClick r:id="rId2"/>
              </a:rPr>
              <a:t>https://vrexhibition.vruniverse.com.my/</a:t>
            </a:r>
            <a:endParaRPr lang="cs-CZ" sz="1800" u="sng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Projekty ekonomické diplomacie a veletrhy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108" y="6710395"/>
            <a:ext cx="1129620" cy="11296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313" y="5540645"/>
            <a:ext cx="1420482" cy="9452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330" y="3141174"/>
            <a:ext cx="2833740" cy="104441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490" y="360000"/>
            <a:ext cx="1840342" cy="18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Regionální kontext – Malajsie - ASEAN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77800" y="2442702"/>
            <a:ext cx="8305800" cy="382088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1499544"/>
            <a:ext cx="7389628" cy="51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74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Doporučení v obchodním styku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71395" y="1898434"/>
            <a:ext cx="5288765" cy="533548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cs-CZ" sz="2000" dirty="0">
                <a:solidFill>
                  <a:srgbClr val="FF0000"/>
                </a:solidFill>
                <a:latin typeface="+mn-lt"/>
              </a:rPr>
              <a:t>NE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sz="2000" dirty="0">
                <a:latin typeface="+mn-lt"/>
              </a:rPr>
              <a:t>nepodceňovat malajsijské partnery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sz="2000" dirty="0">
                <a:latin typeface="+mn-lt"/>
              </a:rPr>
              <a:t>nevnucovat svůj </a:t>
            </a:r>
            <a:r>
              <a:rPr lang="cs-CZ" sz="2000" dirty="0" err="1">
                <a:latin typeface="+mn-lt"/>
              </a:rPr>
              <a:t>timing</a:t>
            </a:r>
            <a:r>
              <a:rPr lang="cs-CZ" sz="2000" dirty="0">
                <a:latin typeface="+mn-lt"/>
              </a:rPr>
              <a:t>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sz="2000" dirty="0">
                <a:latin typeface="+mn-lt"/>
              </a:rPr>
              <a:t>neaplikovat příliš tvrdý a sebejistý přístup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sz="2000" dirty="0">
              <a:latin typeface="+mn-lt"/>
            </a:endParaRPr>
          </a:p>
          <a:p>
            <a:pPr fontAlgn="auto">
              <a:spcAft>
                <a:spcPts val="0"/>
              </a:spcAft>
            </a:pPr>
            <a:r>
              <a:rPr lang="cs-CZ" sz="2000" dirty="0">
                <a:solidFill>
                  <a:srgbClr val="FF0000"/>
                </a:solidFill>
                <a:latin typeface="+mn-lt"/>
              </a:rPr>
              <a:t>ANO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sz="2000" dirty="0">
                <a:latin typeface="+mn-lt"/>
              </a:rPr>
              <a:t>prokázat trpělivost a ochotu přizpůsobit se místní mentalitě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sz="2000" dirty="0">
                <a:latin typeface="+mn-lt"/>
              </a:rPr>
              <a:t>respektovat etnický původ partnera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sz="2000" dirty="0">
                <a:latin typeface="+mn-lt"/>
              </a:rPr>
              <a:t>být od počátku do detailu připravený a konkrétní </a:t>
            </a:r>
          </a:p>
          <a:p>
            <a:pPr fontAlgn="auto">
              <a:spcAft>
                <a:spcPts val="0"/>
              </a:spcAft>
            </a:pPr>
            <a:endParaRPr lang="cs-CZ" sz="2000" dirty="0">
              <a:latin typeface="+mn-lt"/>
            </a:endParaRPr>
          </a:p>
          <a:p>
            <a:pPr fontAlgn="auto">
              <a:spcAft>
                <a:spcPts val="0"/>
              </a:spcAft>
            </a:pPr>
            <a:r>
              <a:rPr lang="cs-CZ" sz="2000" dirty="0">
                <a:solidFill>
                  <a:srgbClr val="FF0000"/>
                </a:solidFill>
                <a:latin typeface="+mn-lt"/>
              </a:rPr>
              <a:t>!!!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sz="2000" dirty="0">
                <a:latin typeface="+mn-lt"/>
              </a:rPr>
              <a:t>dbát zvýšené obezřetnosti při zajišťování dodržení podmínek dohod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r>
              <a:rPr lang="cs-CZ" sz="2000" dirty="0">
                <a:latin typeface="+mn-lt"/>
              </a:rPr>
              <a:t>zajistit častou přítomnost v teritoriu (reprezentační kancelář, pobočka)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sz="2000" dirty="0">
              <a:latin typeface="+mn-lt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sz="2200" dirty="0">
              <a:latin typeface="+mn-lt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sz="2000" dirty="0"/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16" y="5834810"/>
            <a:ext cx="2223301" cy="12506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68" y="3534975"/>
            <a:ext cx="1622195" cy="18925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40" y="1527501"/>
            <a:ext cx="2621120" cy="14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30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Kontaktní místa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26F1FC-25AD-4D9F-AB9B-2E3ADE2A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3" y="303655"/>
            <a:ext cx="1957527" cy="29362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2EC41F-DBFE-4D7C-967E-69470CFF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55" y="4365788"/>
            <a:ext cx="2923232" cy="23093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0FE051-948C-4EF4-9197-7C5E0E7A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742" y="334660"/>
            <a:ext cx="2650025" cy="23091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F2087E7-F7A7-4642-AACB-BC869D8C5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64" y="5330862"/>
            <a:ext cx="2851198" cy="213536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9BF70A-77B1-4B1A-AD23-3096D4028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80" y="595905"/>
            <a:ext cx="2309150" cy="2309150"/>
          </a:xfrm>
          <a:prstGeom prst="rect">
            <a:avLst/>
          </a:prstGeom>
        </p:spPr>
      </p:pic>
      <p:pic>
        <p:nvPicPr>
          <p:cNvPr id="1026" name="Picture 2" descr="Image result for miti malaysia building">
            <a:extLst>
              <a:ext uri="{FF2B5EF4-FFF2-40B4-BE49-F238E27FC236}">
                <a16:creationId xmlns:a16="http://schemas.microsoft.com/office/drawing/2014/main" id="{11E30BF4-2BC1-4761-BBF1-F52A87F1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51" y="3804080"/>
            <a:ext cx="2284207" cy="304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32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64ABE54-AC7A-4832-AC56-E2EC56452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605" y="1462698"/>
            <a:ext cx="4808409" cy="2324338"/>
          </a:xfrm>
        </p:spPr>
        <p:txBody>
          <a:bodyPr/>
          <a:lstStyle/>
          <a:p>
            <a:r>
              <a:rPr lang="cs-CZ" dirty="0"/>
              <a:t>Honorární konzulát v KK</a:t>
            </a:r>
          </a:p>
          <a:p>
            <a:pPr>
              <a:spcAft>
                <a:spcPts val="0"/>
              </a:spcAft>
            </a:pPr>
            <a:r>
              <a:rPr lang="cs-CZ" sz="2000" dirty="0">
                <a:solidFill>
                  <a:schemeClr val="tx1"/>
                </a:solidFill>
              </a:rPr>
              <a:t>   </a:t>
            </a:r>
          </a:p>
          <a:p>
            <a:r>
              <a:rPr lang="cs-CZ" sz="2000" dirty="0">
                <a:solidFill>
                  <a:schemeClr val="tx1"/>
                </a:solidFill>
              </a:rPr>
              <a:t>   HK Vincent </a:t>
            </a:r>
            <a:r>
              <a:rPr lang="cs-CZ" sz="2000" dirty="0" err="1">
                <a:solidFill>
                  <a:schemeClr val="tx1"/>
                </a:solidFill>
              </a:rPr>
              <a:t>Tan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   +60-88-233731</a:t>
            </a:r>
          </a:p>
          <a:p>
            <a:r>
              <a:rPr lang="cs-CZ" sz="2000" dirty="0">
                <a:solidFill>
                  <a:schemeClr val="tx1"/>
                </a:solidFill>
              </a:rPr>
              <a:t>   KotaKinabalu@honorary.mzv.cz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Kontaktní místa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6933F05-2AF3-4711-B3BA-F841B584C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01" y="6723001"/>
            <a:ext cx="1889006" cy="89412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33BE6EB-0568-4C02-BC75-F205F92AF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9" y="6498125"/>
            <a:ext cx="2434469" cy="152181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F2B5F04-11A1-4089-9670-EC8349FBB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39" y="6758883"/>
            <a:ext cx="2130301" cy="94912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5D9793E-A97D-494C-B588-D35DE1BF4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31" y="6498125"/>
            <a:ext cx="1707114" cy="1470637"/>
          </a:xfrm>
          <a:prstGeom prst="rect">
            <a:avLst/>
          </a:prstGeom>
        </p:spPr>
      </p:pic>
      <p:sp>
        <p:nvSpPr>
          <p:cNvPr id="23" name="Zástupný obsah 6">
            <a:extLst>
              <a:ext uri="{FF2B5EF4-FFF2-40B4-BE49-F238E27FC236}">
                <a16:creationId xmlns:a16="http://schemas.microsoft.com/office/drawing/2014/main" id="{FA4385DA-13D1-452B-97DA-A6BC34CEF3BE}"/>
              </a:ext>
            </a:extLst>
          </p:cNvPr>
          <p:cNvSpPr txBox="1">
            <a:spLocks/>
          </p:cNvSpPr>
          <p:nvPr/>
        </p:nvSpPr>
        <p:spPr>
          <a:xfrm>
            <a:off x="680469" y="1503795"/>
            <a:ext cx="4808409" cy="2324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69208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200"/>
              </a:spcAft>
              <a:buClr>
                <a:srgbClr val="970000"/>
              </a:buClr>
              <a:buSzPct val="100000"/>
              <a:buFontTx/>
              <a:buNone/>
              <a:defRPr sz="2400" kern="120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052370" indent="-210474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Open Sans Light" panose="020B0306030504020204" pitchFamily="34" charset="0"/>
              <a:buChar char="–"/>
              <a:defRPr sz="1169" kern="1200">
                <a:solidFill>
                  <a:schemeClr val="tx1"/>
                </a:solidFill>
                <a:latin typeface="Azo Sans" panose="020B0603030303020204" pitchFamily="34" charset="-18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940322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926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530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4134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cs-CZ" dirty="0"/>
              <a:t>  Velvyslanectví ČR v KL - OEÚ</a:t>
            </a:r>
          </a:p>
          <a:p>
            <a:pPr fontAlgn="auto">
              <a:spcAft>
                <a:spcPts val="0"/>
              </a:spcAft>
            </a:pPr>
            <a:endParaRPr lang="cs-CZ" sz="2000" dirty="0">
              <a:solidFill>
                <a:schemeClr val="tx1"/>
              </a:solidFill>
            </a:endParaRPr>
          </a:p>
          <a:p>
            <a:pPr fontAlgn="auto"/>
            <a:r>
              <a:rPr lang="cs-CZ" sz="2000" dirty="0">
                <a:solidFill>
                  <a:schemeClr val="tx1"/>
                </a:solidFill>
              </a:rPr>
              <a:t>   Renata </a:t>
            </a:r>
            <a:r>
              <a:rPr lang="cs-CZ" sz="2000" dirty="0" err="1">
                <a:solidFill>
                  <a:schemeClr val="tx1"/>
                </a:solidFill>
              </a:rPr>
              <a:t>Brandstätterová</a:t>
            </a:r>
            <a:endParaRPr lang="cs-CZ" sz="2000" dirty="0">
              <a:solidFill>
                <a:schemeClr val="tx1"/>
              </a:solidFill>
            </a:endParaRPr>
          </a:p>
          <a:p>
            <a:pPr fontAlgn="auto"/>
            <a:r>
              <a:rPr lang="cs-CZ" sz="2000" dirty="0">
                <a:solidFill>
                  <a:schemeClr val="tx1"/>
                </a:solidFill>
              </a:rPr>
              <a:t>   Lenka Tomanová</a:t>
            </a:r>
          </a:p>
          <a:p>
            <a:pPr fontAlgn="auto"/>
            <a:r>
              <a:rPr lang="cs-CZ" sz="2000" dirty="0">
                <a:solidFill>
                  <a:schemeClr val="tx1"/>
                </a:solidFill>
              </a:rPr>
              <a:t>   +60-3-2166-2900</a:t>
            </a:r>
            <a:br>
              <a:rPr 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   commerce_kualalumpur@mzv.cz </a:t>
            </a:r>
            <a:endParaRPr lang="cs-CZ" dirty="0"/>
          </a:p>
          <a:p>
            <a:pPr fontAlgn="auto"/>
            <a:endParaRPr lang="cs-CZ" dirty="0"/>
          </a:p>
        </p:txBody>
      </p:sp>
      <p:sp>
        <p:nvSpPr>
          <p:cNvPr id="26" name="Zástupný obsah 6">
            <a:extLst>
              <a:ext uri="{FF2B5EF4-FFF2-40B4-BE49-F238E27FC236}">
                <a16:creationId xmlns:a16="http://schemas.microsoft.com/office/drawing/2014/main" id="{BFB6E78B-98A4-42FC-A3A0-BF0FCA147D15}"/>
              </a:ext>
            </a:extLst>
          </p:cNvPr>
          <p:cNvSpPr txBox="1">
            <a:spLocks/>
          </p:cNvSpPr>
          <p:nvPr/>
        </p:nvSpPr>
        <p:spPr>
          <a:xfrm>
            <a:off x="5883404" y="3975384"/>
            <a:ext cx="4041741" cy="2324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69208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200"/>
              </a:spcAft>
              <a:buClr>
                <a:srgbClr val="970000"/>
              </a:buClr>
              <a:buSzPct val="100000"/>
              <a:buFontTx/>
              <a:buNone/>
              <a:defRPr sz="2400" kern="120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052370" indent="-210474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Open Sans Light" panose="020B0306030504020204" pitchFamily="34" charset="0"/>
              <a:buChar char="–"/>
              <a:defRPr sz="1169" kern="1200">
                <a:solidFill>
                  <a:schemeClr val="tx1"/>
                </a:solidFill>
                <a:latin typeface="Azo Sans" panose="020B0603030303020204" pitchFamily="34" charset="-18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940322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926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530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4134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cs-CZ" dirty="0"/>
              <a:t>ZK  </a:t>
            </a:r>
            <a:r>
              <a:rPr lang="cs-CZ" dirty="0" err="1"/>
              <a:t>CzechTrade</a:t>
            </a:r>
            <a:r>
              <a:rPr lang="cs-CZ" dirty="0"/>
              <a:t> Singapur </a:t>
            </a:r>
          </a:p>
          <a:p>
            <a:pPr fontAlgn="auto">
              <a:spcAft>
                <a:spcPts val="0"/>
              </a:spcAft>
            </a:pPr>
            <a:endParaRPr lang="cs-CZ" dirty="0"/>
          </a:p>
          <a:p>
            <a:pPr fontAlgn="auto"/>
            <a:r>
              <a:rPr lang="cs-CZ" sz="2000" dirty="0">
                <a:solidFill>
                  <a:schemeClr val="tx1"/>
                </a:solidFill>
              </a:rPr>
              <a:t>   </a:t>
            </a:r>
            <a:r>
              <a:rPr lang="it-IT" sz="2000" dirty="0">
                <a:solidFill>
                  <a:schemeClr val="tx1"/>
                </a:solidFill>
              </a:rPr>
              <a:t>Ladislav Graner</a:t>
            </a:r>
          </a:p>
          <a:p>
            <a:pPr fontAlgn="auto"/>
            <a:r>
              <a:rPr lang="cs-CZ" sz="2000" dirty="0">
                <a:solidFill>
                  <a:schemeClr val="tx1"/>
                </a:solidFill>
              </a:rPr>
              <a:t>   </a:t>
            </a:r>
            <a:r>
              <a:rPr lang="it-IT" sz="2000" dirty="0">
                <a:solidFill>
                  <a:schemeClr val="tx1"/>
                </a:solidFill>
              </a:rPr>
              <a:t>+65 6559 6103</a:t>
            </a:r>
            <a:endParaRPr lang="cs-CZ" sz="2000" dirty="0">
              <a:solidFill>
                <a:schemeClr val="tx1"/>
              </a:solidFill>
            </a:endParaRPr>
          </a:p>
          <a:p>
            <a:pPr fontAlgn="auto"/>
            <a:r>
              <a:rPr lang="cs-CZ" sz="2000" dirty="0">
                <a:solidFill>
                  <a:schemeClr val="tx1"/>
                </a:solidFill>
              </a:rPr>
              <a:t>   </a:t>
            </a:r>
            <a:r>
              <a:rPr lang="it-IT" sz="2000" dirty="0">
                <a:solidFill>
                  <a:schemeClr val="tx1"/>
                </a:solidFill>
              </a:rPr>
              <a:t>Mob: +65 8459 3184</a:t>
            </a:r>
          </a:p>
          <a:p>
            <a:pPr fontAlgn="auto"/>
            <a:r>
              <a:rPr lang="cs-CZ" sz="2000" dirty="0">
                <a:solidFill>
                  <a:schemeClr val="tx1"/>
                </a:solidFill>
              </a:rPr>
              <a:t>   </a:t>
            </a:r>
            <a:r>
              <a:rPr lang="it-IT" sz="2000" dirty="0">
                <a:solidFill>
                  <a:schemeClr val="tx1"/>
                </a:solidFill>
              </a:rPr>
              <a:t>ladislav.graner@czechtrade.cz</a:t>
            </a:r>
            <a:endParaRPr lang="cs-CZ" dirty="0"/>
          </a:p>
          <a:p>
            <a:pPr fontAlgn="auto"/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7CD9456-1C4D-44BC-8E28-93BAE374A0DE}"/>
              </a:ext>
            </a:extLst>
          </p:cNvPr>
          <p:cNvSpPr txBox="1"/>
          <p:nvPr/>
        </p:nvSpPr>
        <p:spPr>
          <a:xfrm>
            <a:off x="766668" y="3939936"/>
            <a:ext cx="3967498" cy="2087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69208" fontAlgn="auto">
              <a:lnSpc>
                <a:spcPts val="2600"/>
              </a:lnSpc>
              <a:spcBef>
                <a:spcPts val="0"/>
              </a:spcBef>
              <a:spcAft>
                <a:spcPts val="200"/>
              </a:spcAft>
              <a:buClr>
                <a:srgbClr val="970000"/>
              </a:buClr>
              <a:buSzPct val="100000"/>
            </a:pPr>
            <a:r>
              <a:rPr lang="cs-CZ" sz="2400" dirty="0">
                <a:solidFill>
                  <a:srgbClr val="D52B1E"/>
                </a:solidFill>
                <a:latin typeface="+mn-lt"/>
              </a:rPr>
              <a:t>Velvyslanectví Malajsie </a:t>
            </a:r>
            <a:br>
              <a:rPr lang="cs-CZ" sz="2400" dirty="0">
                <a:solidFill>
                  <a:srgbClr val="D52B1E"/>
                </a:solidFill>
                <a:latin typeface="+mn-lt"/>
              </a:rPr>
            </a:br>
            <a:r>
              <a:rPr lang="cs-CZ" sz="2400" dirty="0">
                <a:solidFill>
                  <a:srgbClr val="D52B1E"/>
                </a:solidFill>
                <a:latin typeface="+mn-lt"/>
              </a:rPr>
              <a:t> v Praze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sz="1800" dirty="0">
              <a:latin typeface="+mn-lt"/>
            </a:endParaRPr>
          </a:p>
          <a:p>
            <a:pPr defTabSz="1069208" fontAlgn="auto">
              <a:lnSpc>
                <a:spcPts val="2600"/>
              </a:lnSpc>
              <a:spcBef>
                <a:spcPts val="0"/>
              </a:spcBef>
              <a:spcAft>
                <a:spcPts val="200"/>
              </a:spcAft>
              <a:buClr>
                <a:srgbClr val="970000"/>
              </a:buClr>
              <a:buSzPct val="100000"/>
            </a:pPr>
            <a:r>
              <a:rPr lang="cs-CZ" sz="2000" dirty="0">
                <a:latin typeface="+mn-lt"/>
              </a:rPr>
              <a:t>Ms. </a:t>
            </a:r>
            <a:r>
              <a:rPr lang="cs-CZ" sz="2000" dirty="0" err="1">
                <a:latin typeface="+mn-lt"/>
              </a:rPr>
              <a:t>Farashima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Aini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binti</a:t>
            </a:r>
            <a:r>
              <a:rPr lang="cs-CZ" sz="2000" dirty="0">
                <a:latin typeface="+mn-lt"/>
              </a:rPr>
              <a:t> Mohd Ali - </a:t>
            </a:r>
            <a:r>
              <a:rPr lang="cs-CZ" sz="2000" dirty="0" err="1">
                <a:latin typeface="+mn-lt"/>
              </a:rPr>
              <a:t>DHoM</a:t>
            </a:r>
            <a:endParaRPr lang="cs-CZ" sz="2000" dirty="0">
              <a:latin typeface="+mn-lt"/>
            </a:endParaRPr>
          </a:p>
          <a:p>
            <a:pPr defTabSz="1069208" fontAlgn="auto">
              <a:lnSpc>
                <a:spcPts val="2600"/>
              </a:lnSpc>
              <a:spcBef>
                <a:spcPts val="0"/>
              </a:spcBef>
              <a:spcAft>
                <a:spcPts val="200"/>
              </a:spcAft>
              <a:buClr>
                <a:srgbClr val="970000"/>
              </a:buClr>
              <a:buSzPct val="100000"/>
            </a:pPr>
            <a:r>
              <a:rPr lang="cs-CZ" sz="2000" dirty="0">
                <a:latin typeface="+mn-lt"/>
              </a:rPr>
              <a:t>farashima@kln.gov.my</a:t>
            </a:r>
          </a:p>
        </p:txBody>
      </p:sp>
    </p:spTree>
    <p:extLst>
      <p:ext uri="{BB962C8B-B14F-4D97-AF65-F5344CB8AC3E}">
        <p14:creationId xmlns:p14="http://schemas.microsoft.com/office/powerpoint/2010/main" val="4217247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599" y="3011739"/>
            <a:ext cx="8964613" cy="4368123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Na viděnou v Malajsii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78FC3-35F1-4D97-A84B-C0D8BD93D5C8}"/>
              </a:ext>
            </a:extLst>
          </p:cNvPr>
          <p:cNvSpPr txBox="1"/>
          <p:nvPr/>
        </p:nvSpPr>
        <p:spPr>
          <a:xfrm>
            <a:off x="1706707" y="1951203"/>
            <a:ext cx="6855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https://www.youtube.com/watch?v=oOQ1SbkU_c4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73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057013" y="1734262"/>
            <a:ext cx="8625467" cy="956609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Děkuji za pozornost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4442754" y="3327382"/>
            <a:ext cx="4824069" cy="1442905"/>
          </a:xfrm>
        </p:spPr>
        <p:txBody>
          <a:bodyPr/>
          <a:lstStyle/>
          <a:p>
            <a:r>
              <a:rPr lang="cs-CZ" dirty="0">
                <a:hlinkClick r:id="rId2"/>
              </a:rPr>
              <a:t>                Renata_Brandstatterova@mzv.cz</a:t>
            </a:r>
            <a:endParaRPr lang="cs-CZ" dirty="0"/>
          </a:p>
          <a:p>
            <a:pPr algn="r"/>
            <a:endParaRPr lang="cs-CZ" dirty="0"/>
          </a:p>
          <a:p>
            <a:endParaRPr lang="cs-CZ" dirty="0"/>
          </a:p>
          <a:p>
            <a:pPr algn="r"/>
            <a:endParaRPr lang="cs-CZ" dirty="0"/>
          </a:p>
          <a:p>
            <a:pPr algn="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313" y="5705530"/>
            <a:ext cx="2164193" cy="10820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6C15E3-B106-43E2-8B50-13C2B7116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13" y="3635365"/>
            <a:ext cx="2497220" cy="28535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3BFD92A-B06D-46F4-A728-B4A5D9DAC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221" y="430098"/>
            <a:ext cx="2928729" cy="836244"/>
          </a:xfrm>
          <a:prstGeom prst="rect">
            <a:avLst/>
          </a:prstGeom>
        </p:spPr>
      </p:pic>
      <p:sp>
        <p:nvSpPr>
          <p:cNvPr id="11" name="Nadpis 7"/>
          <p:cNvSpPr txBox="1">
            <a:spLocks/>
          </p:cNvSpPr>
          <p:nvPr/>
        </p:nvSpPr>
        <p:spPr>
          <a:xfrm>
            <a:off x="4066679" y="5705530"/>
            <a:ext cx="1669083" cy="108209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106920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cap="none" spc="117" baseline="0">
                <a:solidFill>
                  <a:srgbClr val="D52B1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/>
              <a:t>Q&amp;A    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5876381" y="60042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639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620000" y="1800225"/>
            <a:ext cx="8794000" cy="953135"/>
          </a:xfrm>
        </p:spPr>
        <p:txBody>
          <a:bodyPr/>
          <a:lstStyle/>
          <a:p>
            <a:r>
              <a:rPr lang="cs-CZ" dirty="0"/>
              <a:t> - největší obchodní partner ČR 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Regionální kontext – Malajsie - ASEAN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259185"/>
              </p:ext>
            </p:extLst>
          </p:nvPr>
        </p:nvGraphicFramePr>
        <p:xfrm>
          <a:off x="6527758" y="1347845"/>
          <a:ext cx="2928561" cy="1144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0799">
                  <a:extLst>
                    <a:ext uri="{9D8B030D-6E8A-4147-A177-3AD203B41FA5}">
                      <a16:colId xmlns:a16="http://schemas.microsoft.com/office/drawing/2014/main" val="1317744113"/>
                    </a:ext>
                  </a:extLst>
                </a:gridCol>
                <a:gridCol w="881622">
                  <a:extLst>
                    <a:ext uri="{9D8B030D-6E8A-4147-A177-3AD203B41FA5}">
                      <a16:colId xmlns:a16="http://schemas.microsoft.com/office/drawing/2014/main" val="349155623"/>
                    </a:ext>
                  </a:extLst>
                </a:gridCol>
                <a:gridCol w="730461">
                  <a:extLst>
                    <a:ext uri="{9D8B030D-6E8A-4147-A177-3AD203B41FA5}">
                      <a16:colId xmlns:a16="http://schemas.microsoft.com/office/drawing/2014/main" val="2934030924"/>
                    </a:ext>
                  </a:extLst>
                </a:gridCol>
                <a:gridCol w="525679">
                  <a:extLst>
                    <a:ext uri="{9D8B030D-6E8A-4147-A177-3AD203B41FA5}">
                      <a16:colId xmlns:a16="http://schemas.microsoft.com/office/drawing/2014/main" val="1615052313"/>
                    </a:ext>
                  </a:extLst>
                </a:gridCol>
              </a:tblGrid>
              <a:tr h="490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1-12/2020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 err="1">
                          <a:effectLst/>
                        </a:rPr>
                        <a:t>Stat</a:t>
                      </a:r>
                      <a:r>
                        <a:rPr lang="cs-CZ" sz="900" dirty="0">
                          <a:effectLst/>
                        </a:rPr>
                        <a:t>. hodnota USD(tis.)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Meziroční stav 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Pořadí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44324560"/>
                  </a:ext>
                </a:extLst>
              </a:tr>
              <a:tr h="218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Vývoz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183 925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-6,8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53.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90700422"/>
                  </a:ext>
                </a:extLst>
              </a:tr>
              <a:tr h="218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Dovoz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2 116 454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29,8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18.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69670918"/>
                  </a:ext>
                </a:extLst>
              </a:tr>
              <a:tr h="218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Obrat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2 300 379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23.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75758805"/>
                  </a:ext>
                </a:extLst>
              </a:tr>
            </a:tbl>
          </a:graphicData>
        </a:graphic>
      </p:graphicFrame>
      <p:graphicFrame>
        <p:nvGraphicFramePr>
          <p:cNvPr id="18" name="Tabulk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220343"/>
              </p:ext>
            </p:extLst>
          </p:nvPr>
        </p:nvGraphicFramePr>
        <p:xfrm>
          <a:off x="4345739" y="3032778"/>
          <a:ext cx="2298899" cy="3522345"/>
        </p:xfrm>
        <a:graphic>
          <a:graphicData uri="http://schemas.openxmlformats.org/drawingml/2006/table">
            <a:tbl>
              <a:tblPr/>
              <a:tblGrid>
                <a:gridCol w="314730">
                  <a:extLst>
                    <a:ext uri="{9D8B030D-6E8A-4147-A177-3AD203B41FA5}">
                      <a16:colId xmlns:a16="http://schemas.microsoft.com/office/drawing/2014/main" val="2862322907"/>
                    </a:ext>
                  </a:extLst>
                </a:gridCol>
                <a:gridCol w="807352">
                  <a:extLst>
                    <a:ext uri="{9D8B030D-6E8A-4147-A177-3AD203B41FA5}">
                      <a16:colId xmlns:a16="http://schemas.microsoft.com/office/drawing/2014/main" val="373677065"/>
                    </a:ext>
                  </a:extLst>
                </a:gridCol>
                <a:gridCol w="684196">
                  <a:extLst>
                    <a:ext uri="{9D8B030D-6E8A-4147-A177-3AD203B41FA5}">
                      <a16:colId xmlns:a16="http://schemas.microsoft.com/office/drawing/2014/main" val="469126495"/>
                    </a:ext>
                  </a:extLst>
                </a:gridCol>
                <a:gridCol w="492621">
                  <a:extLst>
                    <a:ext uri="{9D8B030D-6E8A-4147-A177-3AD203B41FA5}">
                      <a16:colId xmlns:a16="http://schemas.microsoft.com/office/drawing/2014/main" val="3783637972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Dovoz do ČR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456836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Název země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USD(tis.)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Pořadí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659323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Čína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30 887 084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70825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Korejská rep.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3 923 296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256511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Japonsko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2 885 064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371563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Malajsie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2 116 454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80123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Vietnam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1 433 926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30813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Thajsko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1 314 365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157532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Tchaj-wan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1 242 093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648799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988 999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282669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Bangladéš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591 412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556883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Filipíny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470 856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85079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Indonésie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376 013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95784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Singapur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359 966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563215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Kazachstán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329 516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6449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Kambodža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254 113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94129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Hongkong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105 098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374980"/>
                  </a:ext>
                </a:extLst>
              </a:tr>
            </a:tbl>
          </a:graphicData>
        </a:graphic>
      </p:graphicFrame>
      <p:graphicFrame>
        <p:nvGraphicFramePr>
          <p:cNvPr id="19" name="Tabulk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541225"/>
              </p:ext>
            </p:extLst>
          </p:nvPr>
        </p:nvGraphicFramePr>
        <p:xfrm>
          <a:off x="7282077" y="3032778"/>
          <a:ext cx="2339443" cy="3522354"/>
        </p:xfrm>
        <a:graphic>
          <a:graphicData uri="http://schemas.openxmlformats.org/drawingml/2006/table">
            <a:tbl>
              <a:tblPr/>
              <a:tblGrid>
                <a:gridCol w="299231">
                  <a:extLst>
                    <a:ext uri="{9D8B030D-6E8A-4147-A177-3AD203B41FA5}">
                      <a16:colId xmlns:a16="http://schemas.microsoft.com/office/drawing/2014/main" val="746653659"/>
                    </a:ext>
                  </a:extLst>
                </a:gridCol>
                <a:gridCol w="835235">
                  <a:extLst>
                    <a:ext uri="{9D8B030D-6E8A-4147-A177-3AD203B41FA5}">
                      <a16:colId xmlns:a16="http://schemas.microsoft.com/office/drawing/2014/main" val="1995411557"/>
                    </a:ext>
                  </a:extLst>
                </a:gridCol>
                <a:gridCol w="750798">
                  <a:extLst>
                    <a:ext uri="{9D8B030D-6E8A-4147-A177-3AD203B41FA5}">
                      <a16:colId xmlns:a16="http://schemas.microsoft.com/office/drawing/2014/main" val="2262506267"/>
                    </a:ext>
                  </a:extLst>
                </a:gridCol>
                <a:gridCol w="454179">
                  <a:extLst>
                    <a:ext uri="{9D8B030D-6E8A-4147-A177-3AD203B41FA5}">
                      <a16:colId xmlns:a16="http://schemas.microsoft.com/office/drawing/2014/main" val="3042613315"/>
                    </a:ext>
                  </a:extLst>
                </a:gridCol>
              </a:tblGrid>
              <a:tr h="19754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Vývoz z ČR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531409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Název země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USD(tis.)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Pořadí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59806"/>
                  </a:ext>
                </a:extLst>
              </a:tr>
              <a:tr h="2054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Čína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2 669 659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922564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Japonsko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900 664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182184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559 092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185734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Korejská </a:t>
                      </a:r>
                      <a:r>
                        <a:rPr lang="cs-CZ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531 402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80331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Singapur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434 232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678669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Hongkong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409 802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49223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Kazachstán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379 148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461740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Tchaj-wan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262 636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245462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Indonésie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190 961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04555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Malajsie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183 925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689769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Thajsko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142 065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509917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Filipíny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122 483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06770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Vietnam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72 510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071824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Bangladéš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39 126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051525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Kambodža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5 914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366070"/>
                  </a:ext>
                </a:extLst>
              </a:tr>
            </a:tbl>
          </a:graphicData>
        </a:graphic>
      </p:graphicFrame>
      <p:graphicFrame>
        <p:nvGraphicFramePr>
          <p:cNvPr id="20" name="Tabulk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701935"/>
              </p:ext>
            </p:extLst>
          </p:nvPr>
        </p:nvGraphicFramePr>
        <p:xfrm>
          <a:off x="1299305" y="3018146"/>
          <a:ext cx="2222500" cy="3536977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73751730"/>
                    </a:ext>
                  </a:extLst>
                </a:gridCol>
                <a:gridCol w="770795">
                  <a:extLst>
                    <a:ext uri="{9D8B030D-6E8A-4147-A177-3AD203B41FA5}">
                      <a16:colId xmlns:a16="http://schemas.microsoft.com/office/drawing/2014/main" val="1743935470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79007146"/>
                    </a:ext>
                  </a:extLst>
                </a:gridCol>
                <a:gridCol w="433165">
                  <a:extLst>
                    <a:ext uri="{9D8B030D-6E8A-4147-A177-3AD203B41FA5}">
                      <a16:colId xmlns:a16="http://schemas.microsoft.com/office/drawing/2014/main" val="50661464"/>
                    </a:ext>
                  </a:extLst>
                </a:gridCol>
              </a:tblGrid>
              <a:tr h="1983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Celkový obrat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924115"/>
                  </a:ext>
                </a:extLst>
              </a:tr>
              <a:tr h="35521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Název země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USD(tis.)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Pořadí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A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909673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Čína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33 556 743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129497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Korejská </a:t>
                      </a:r>
                      <a:r>
                        <a:rPr lang="cs-CZ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4 454 698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309832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Japonsko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3 785 728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44185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Malajsie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2 300 379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313584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1 548 092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80273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Vietnam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1 506 436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721975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Tchaj-wan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1 504 729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962978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Thajsko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1 456 430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072479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Singapur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794 198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22607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Kazachstán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708 664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520911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Bangladéš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630 538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511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Filipíny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593 340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226449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Indonésie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566 973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59809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Hongkong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514 900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13536"/>
                  </a:ext>
                </a:extLst>
              </a:tr>
              <a:tr h="198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Kambodža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260 048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</a:t>
                      </a:r>
                    </a:p>
                  </a:txBody>
                  <a:tcPr marL="7951" marR="7951" marT="79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869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67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620000" y="2773679"/>
            <a:ext cx="8640000" cy="4786545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solidFill>
                  <a:srgbClr val="24559D"/>
                </a:solidFill>
              </a:rPr>
              <a:t>Regionální kontext – Malajsie - ASEAN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2" y="4705891"/>
            <a:ext cx="2365486" cy="148124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281903" y="1829670"/>
            <a:ext cx="4815839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3. nejrozvinutější země po SGP a Bruneji </a:t>
            </a:r>
          </a:p>
          <a:p>
            <a:endParaRPr lang="cs-CZ" sz="2400" dirty="0">
              <a:solidFill>
                <a:srgbClr val="D52B1E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cs-CZ" sz="2400" dirty="0">
              <a:solidFill>
                <a:srgbClr val="D52B1E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regionální hub </a:t>
            </a:r>
            <a:b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cs-CZ" sz="2400" dirty="0" err="1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AirAsia</a:t>
            </a:r>
            <a: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, infrastruktura, ceny</a:t>
            </a:r>
          </a:p>
          <a:p>
            <a:pPr marL="342900" indent="-342900">
              <a:buFontTx/>
              <a:buChar char="-"/>
            </a:pPr>
            <a:endParaRPr lang="cs-CZ" sz="2400" dirty="0">
              <a:solidFill>
                <a:srgbClr val="D52B1E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1200"/>
              </a:spcAft>
            </a:pPr>
            <a:endParaRPr lang="cs-CZ" sz="2400" dirty="0">
              <a:solidFill>
                <a:srgbClr val="D52B1E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obyvatelstvo – Malajci, Číňané, Indové = Malajsijci</a:t>
            </a:r>
          </a:p>
          <a:p>
            <a:pPr marL="342900" indent="-342900">
              <a:buFontTx/>
              <a:buChar char="-"/>
            </a:pPr>
            <a:endParaRPr lang="cs-CZ" sz="2400" dirty="0">
              <a:solidFill>
                <a:srgbClr val="D52B1E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cs-CZ" sz="2400" dirty="0">
              <a:solidFill>
                <a:srgbClr val="D52B1E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(NE)zvládání pandemie Covid 19 </a:t>
            </a:r>
            <a:b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cs-CZ" sz="2400" dirty="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– vývoj a omezení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42" y="6416225"/>
            <a:ext cx="2365486" cy="13730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42" y="3053226"/>
            <a:ext cx="2441099" cy="13731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864" y="1356784"/>
            <a:ext cx="3245964" cy="13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2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44670" y="3398002"/>
            <a:ext cx="8070931" cy="1883800"/>
          </a:xfrm>
        </p:spPr>
        <p:txBody>
          <a:bodyPr/>
          <a:lstStyle/>
          <a:p>
            <a:pPr algn="ctr"/>
            <a:r>
              <a:rPr lang="cs-CZ" dirty="0"/>
              <a:t>Proč Malajsie?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008" y="5710450"/>
            <a:ext cx="2779799" cy="18498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69" y="385422"/>
            <a:ext cx="2849509" cy="18217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691" y="5649318"/>
            <a:ext cx="2963529" cy="19720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093" y="425747"/>
            <a:ext cx="2726325" cy="18142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499" y="1296306"/>
            <a:ext cx="2690509" cy="18873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056" y="3245801"/>
            <a:ext cx="2752412" cy="18152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03" y="3251182"/>
            <a:ext cx="2619375" cy="1743075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5400000">
            <a:off x="4548085" y="5752926"/>
            <a:ext cx="2001968" cy="484632"/>
          </a:xfrm>
          <a:prstGeom prst="rightArrow">
            <a:avLst>
              <a:gd name="adj1" fmla="val 50000"/>
              <a:gd name="adj2" fmla="val 34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301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1620000" y="360000"/>
            <a:ext cx="8049294" cy="900000"/>
          </a:xfrm>
        </p:spPr>
        <p:txBody>
          <a:bodyPr/>
          <a:lstStyle/>
          <a:p>
            <a:r>
              <a:rPr lang="cs-CZ" dirty="0"/>
              <a:t>SWOT analýza vstupu na trh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932214" y="2111832"/>
            <a:ext cx="2253343" cy="18941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932214" y="2111832"/>
            <a:ext cx="2117271" cy="181791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91217" y="1545929"/>
            <a:ext cx="4145302" cy="32465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2500" lnSpcReduction="10000"/>
          </a:bodyPr>
          <a:lstStyle/>
          <a:p>
            <a:pPr marL="285750" indent="-285750" fontAlgn="auto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4A9B"/>
                </a:solidFill>
                <a:latin typeface="+mn-lt"/>
              </a:rPr>
              <a:t>Multietnická otevřená společnost </a:t>
            </a:r>
          </a:p>
          <a:p>
            <a:pPr marL="285750" indent="-285750" fontAlgn="auto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4A9B"/>
                </a:solidFill>
                <a:latin typeface="+mn-lt"/>
              </a:rPr>
              <a:t>Výhodná geografická poloha </a:t>
            </a:r>
            <a:br>
              <a:rPr lang="cs-CZ" sz="2200" dirty="0">
                <a:solidFill>
                  <a:srgbClr val="004A9B"/>
                </a:solidFill>
                <a:latin typeface="+mn-lt"/>
              </a:rPr>
            </a:br>
            <a:r>
              <a:rPr lang="cs-CZ" sz="2200" dirty="0">
                <a:solidFill>
                  <a:srgbClr val="004A9B"/>
                </a:solidFill>
                <a:latin typeface="+mn-lt"/>
              </a:rPr>
              <a:t>v regionu JVA</a:t>
            </a:r>
          </a:p>
          <a:p>
            <a:pPr marL="285750" indent="-285750" fontAlgn="auto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4A9B"/>
                </a:solidFill>
                <a:latin typeface="+mn-lt"/>
              </a:rPr>
              <a:t>Kvalitní infrastruktura</a:t>
            </a:r>
          </a:p>
          <a:p>
            <a:pPr marL="285750" indent="-285750" fontAlgn="auto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4A9B"/>
                </a:solidFill>
                <a:latin typeface="+mn-lt"/>
              </a:rPr>
              <a:t>Vysoká úroveň života za </a:t>
            </a:r>
            <a:br>
              <a:rPr lang="cs-CZ" sz="2200" dirty="0">
                <a:solidFill>
                  <a:srgbClr val="004A9B"/>
                </a:solidFill>
                <a:latin typeface="+mn-lt"/>
              </a:rPr>
            </a:br>
            <a:r>
              <a:rPr lang="cs-CZ" sz="2200" dirty="0">
                <a:solidFill>
                  <a:srgbClr val="004A9B"/>
                </a:solidFill>
                <a:latin typeface="+mn-lt"/>
              </a:rPr>
              <a:t>dostupné ceny</a:t>
            </a:r>
          </a:p>
          <a:p>
            <a:pPr marL="285750" indent="-285750" fontAlgn="auto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4A9B"/>
                </a:solidFill>
                <a:latin typeface="+mn-lt"/>
              </a:rPr>
              <a:t>Bezpečná země</a:t>
            </a:r>
          </a:p>
          <a:p>
            <a:pPr marL="285750" indent="-285750" fontAlgn="auto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4A9B"/>
                </a:solidFill>
                <a:latin typeface="+mn-lt"/>
              </a:rPr>
              <a:t>Kvalifikovaná pracovní </a:t>
            </a:r>
            <a:br>
              <a:rPr lang="cs-CZ" sz="2200" dirty="0">
                <a:solidFill>
                  <a:srgbClr val="004A9B"/>
                </a:solidFill>
                <a:latin typeface="+mn-lt"/>
              </a:rPr>
            </a:br>
            <a:r>
              <a:rPr lang="cs-CZ" sz="2200" dirty="0">
                <a:solidFill>
                  <a:srgbClr val="004A9B"/>
                </a:solidFill>
                <a:latin typeface="+mn-lt"/>
              </a:rPr>
              <a:t>síla se znalostí AJ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004A9B"/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004A9B"/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004A9B"/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i="1" dirty="0">
              <a:solidFill>
                <a:srgbClr val="004A9B"/>
              </a:solidFill>
              <a:latin typeface="+mj-lt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950281" y="2111832"/>
            <a:ext cx="2117271" cy="18941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ctr" fontAlgn="auto">
              <a:spcAft>
                <a:spcPts val="0"/>
              </a:spcAft>
            </a:pPr>
            <a:r>
              <a:rPr lang="cs-CZ" b="1" u="sng" dirty="0">
                <a:solidFill>
                  <a:schemeClr val="bg1"/>
                </a:solidFill>
                <a:latin typeface="+mj-lt"/>
              </a:rPr>
              <a:t>Slabé stránky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j-lt"/>
              </a:rPr>
              <a:t>1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j-lt"/>
              </a:rPr>
              <a:t>2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j-lt"/>
              </a:rPr>
              <a:t>3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j-lt"/>
              </a:rPr>
              <a:t>45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393620" y="4571848"/>
            <a:ext cx="2117271" cy="18941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algn="ctr" fontAlgn="auto">
              <a:spcAft>
                <a:spcPts val="0"/>
              </a:spcAft>
            </a:pPr>
            <a:r>
              <a:rPr lang="cs-CZ" b="1" u="sng" dirty="0">
                <a:solidFill>
                  <a:schemeClr val="bg1"/>
                </a:solidFill>
                <a:latin typeface="+mj-lt"/>
              </a:rPr>
              <a:t>Příležitosti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j-lt"/>
              </a:rPr>
              <a:t>2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j-lt"/>
              </a:rPr>
              <a:t>34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j-lt"/>
              </a:rPr>
              <a:t>5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j-lt"/>
              </a:rPr>
              <a:t>1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86" y="3020788"/>
            <a:ext cx="2790825" cy="2128539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91217" y="5718429"/>
            <a:ext cx="5709034" cy="204135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  <a:latin typeface="+mn-lt"/>
              </a:rPr>
              <a:t>Nerozvinuté regiony 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  <a:latin typeface="+mn-lt"/>
              </a:rPr>
              <a:t>Přílišná závislost na palmě olejné - snaha o diverzifikaci a udržitelné pěstování plodin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  <a:latin typeface="+mn-lt"/>
              </a:rPr>
              <a:t>Silná kupní síla orientovaná na lázeňský turismus a zábavu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854757" y="1545929"/>
            <a:ext cx="3438535" cy="31038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F7F7F"/>
                </a:solidFill>
                <a:latin typeface="+mn-lt"/>
              </a:rPr>
              <a:t>Korupční prostředí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F7F7F"/>
                </a:solidFill>
                <a:latin typeface="+mn-lt"/>
              </a:rPr>
              <a:t>Nestabilní politická situace 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F7F7F"/>
                </a:solidFill>
                <a:latin typeface="+mn-lt"/>
              </a:rPr>
              <a:t>Robustní institucionální struktura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F7F7F"/>
                </a:solidFill>
                <a:latin typeface="+mn-lt"/>
              </a:rPr>
              <a:t>Restrikce u spoluvlast. podílů firem - Bumiputera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F7F7F"/>
                </a:solidFill>
                <a:latin typeface="+mn-lt"/>
              </a:rPr>
              <a:t>Orientace země na jiné než evropské trhy 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906783" y="5215723"/>
            <a:ext cx="3183983" cy="27672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2500" lnSpcReduction="20000"/>
          </a:bodyPr>
          <a:lstStyle/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Ekonomické důsledky pandemie COVID 19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Nerovnoměrnost mezi regiony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Velké kulturní rozdíly mezi etniky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Podceňování partnerů</a:t>
            </a:r>
          </a:p>
          <a:p>
            <a:pPr marL="285750" indent="-285750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Absence vyslaných zástupců </a:t>
            </a:r>
            <a:r>
              <a:rPr lang="cs-CZ" sz="2200" dirty="0" err="1">
                <a:solidFill>
                  <a:srgbClr val="C00000"/>
                </a:solidFill>
                <a:latin typeface="+mn-lt"/>
              </a:rPr>
              <a:t>cz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 firem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8" name="Přímá spojnice se šipkou 7"/>
          <p:cNvCxnSpPr>
            <a:cxnSpLocks/>
          </p:cNvCxnSpPr>
          <p:nvPr/>
        </p:nvCxnSpPr>
        <p:spPr>
          <a:xfrm flipH="1" flipV="1">
            <a:off x="4323600" y="2023353"/>
            <a:ext cx="439390" cy="806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cxnSpLocks/>
          </p:cNvCxnSpPr>
          <p:nvPr/>
        </p:nvCxnSpPr>
        <p:spPr>
          <a:xfrm>
            <a:off x="5819074" y="5342130"/>
            <a:ext cx="779526" cy="64038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>
            <a:cxnSpLocks/>
          </p:cNvCxnSpPr>
          <p:nvPr/>
        </p:nvCxnSpPr>
        <p:spPr>
          <a:xfrm flipH="1">
            <a:off x="3769086" y="5292856"/>
            <a:ext cx="723803" cy="5720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cxnSpLocks/>
          </p:cNvCxnSpPr>
          <p:nvPr/>
        </p:nvCxnSpPr>
        <p:spPr>
          <a:xfrm flipV="1">
            <a:off x="5537401" y="2126934"/>
            <a:ext cx="838612" cy="701619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07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0000" y="3104413"/>
            <a:ext cx="8070931" cy="1883800"/>
          </a:xfrm>
        </p:spPr>
        <p:txBody>
          <a:bodyPr/>
          <a:lstStyle/>
          <a:p>
            <a:pPr algn="ctr"/>
            <a:r>
              <a:rPr lang="cs-CZ" dirty="0"/>
              <a:t>Politicko-ekonomické trendy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795" y="908677"/>
            <a:ext cx="2976861" cy="18062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494" y="1353178"/>
            <a:ext cx="2562329" cy="18648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55" y="401335"/>
            <a:ext cx="2572729" cy="16257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921" y="4552122"/>
            <a:ext cx="2600257" cy="18788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955" y="4843523"/>
            <a:ext cx="2883767" cy="21279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527" y="5187809"/>
            <a:ext cx="2626205" cy="19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84160" y="1840522"/>
            <a:ext cx="8943278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069208" eaLnBrk="1" fontAlgn="auto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970000"/>
              </a:buClr>
              <a:buSzPct val="100000"/>
              <a:defRPr/>
            </a:pPr>
            <a:endParaRPr lang="cs-CZ" altLang="cs-CZ" sz="2800" dirty="0">
              <a:solidFill>
                <a:srgbClr val="FF0000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1069208" eaLnBrk="1" fontAlgn="auto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970000"/>
              </a:buClr>
              <a:buSzPct val="100000"/>
              <a:defRPr/>
            </a:pPr>
            <a:endParaRPr lang="cs-CZ" altLang="cs-CZ" sz="2800" dirty="0"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24000" indent="-324000" defTabSz="1069208" eaLnBrk="1" fontAlgn="auto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970000"/>
              </a:buClr>
              <a:buSzPct val="100000"/>
              <a:buBlip>
                <a:blip r:embed="rId3"/>
              </a:buBlip>
              <a:defRPr/>
            </a:pPr>
            <a:endParaRPr lang="cs-CZ" altLang="cs-CZ" sz="2800" dirty="0"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24000" indent="-324000" defTabSz="1069208" eaLnBrk="1" fontAlgn="auto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970000"/>
              </a:buClr>
              <a:buSzPct val="100000"/>
              <a:buBlip>
                <a:blip r:embed="rId3"/>
              </a:buBlip>
              <a:defRPr/>
            </a:pPr>
            <a:endParaRPr lang="cs-CZ" altLang="cs-CZ" sz="2800" dirty="0"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Zástupný symbol pro text 8"/>
          <p:cNvSpPr txBox="1">
            <a:spLocks/>
          </p:cNvSpPr>
          <p:nvPr/>
        </p:nvSpPr>
        <p:spPr>
          <a:xfrm>
            <a:off x="1772400" y="512400"/>
            <a:ext cx="8640000" cy="90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1069208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200"/>
              </a:spcAft>
              <a:buClr>
                <a:srgbClr val="970000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48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72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96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052370" indent="-210474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Open Sans Light" panose="020B0306030504020204" pitchFamily="34" charset="0"/>
              <a:buChar char="–"/>
              <a:defRPr sz="1169" kern="1200">
                <a:solidFill>
                  <a:schemeClr val="tx1"/>
                </a:solidFill>
                <a:latin typeface="Azo Sans" panose="020B0603030303020204" pitchFamily="34" charset="-18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940322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926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530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4134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cs-CZ" dirty="0"/>
          </a:p>
          <a:p>
            <a:pPr fontAlgn="auto"/>
            <a:r>
              <a:rPr lang="cs-CZ" dirty="0">
                <a:solidFill>
                  <a:srgbClr val="24559D"/>
                </a:solidFill>
              </a:rPr>
              <a:t>Politicko-ekonomické trendy</a:t>
            </a:r>
          </a:p>
          <a:p>
            <a:pPr fontAlgn="auto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74689" y="1688122"/>
            <a:ext cx="9093759" cy="5938577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10" name="Zástupný symbol pro obsah 1"/>
          <p:cNvSpPr>
            <a:spLocks noGrp="1"/>
          </p:cNvSpPr>
          <p:nvPr>
            <p:ph idx="1"/>
          </p:nvPr>
        </p:nvSpPr>
        <p:spPr>
          <a:xfrm>
            <a:off x="974689" y="1908118"/>
            <a:ext cx="8787600" cy="5870981"/>
          </a:xfrm>
        </p:spPr>
        <p:txBody>
          <a:bodyPr/>
          <a:lstStyle/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2000" dirty="0">
                <a:solidFill>
                  <a:schemeClr val="tx1"/>
                </a:solidFill>
              </a:rPr>
              <a:t>Federativní konstituční monarchie – 13 států (Johor, </a:t>
            </a:r>
            <a:r>
              <a:rPr lang="en-US" sz="2000" dirty="0">
                <a:solidFill>
                  <a:schemeClr val="tx1"/>
                </a:solidFill>
              </a:rPr>
              <a:t>Kedah, Kelantan</a:t>
            </a:r>
            <a:r>
              <a:rPr lang="cs-CZ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Melaka</a:t>
            </a:r>
            <a:r>
              <a:rPr lang="cs-CZ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Negeri Sembilan</a:t>
            </a:r>
            <a:r>
              <a:rPr lang="cs-CZ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Pahang</a:t>
            </a:r>
            <a:r>
              <a:rPr lang="cs-CZ" sz="2000" dirty="0">
                <a:solidFill>
                  <a:schemeClr val="tx1"/>
                </a:solidFill>
              </a:rPr>
              <a:t>, </a:t>
            </a:r>
            <a:r>
              <a:rPr lang="en-US" sz="2000" dirty="0">
                <a:solidFill>
                  <a:schemeClr val="tx1"/>
                </a:solidFill>
              </a:rPr>
              <a:t>Penang, Perak</a:t>
            </a:r>
            <a:r>
              <a:rPr lang="cs-CZ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Perlis,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i="1" dirty="0">
                <a:solidFill>
                  <a:schemeClr val="tx1"/>
                </a:solidFill>
              </a:rPr>
              <a:t>Sabah</a:t>
            </a:r>
            <a:r>
              <a:rPr lang="cs-CZ" sz="2000" dirty="0">
                <a:solidFill>
                  <a:schemeClr val="tx1"/>
                </a:solidFill>
              </a:rPr>
              <a:t>, </a:t>
            </a:r>
            <a:r>
              <a:rPr lang="cs-CZ" sz="2000" i="1" dirty="0">
                <a:solidFill>
                  <a:schemeClr val="tx1"/>
                </a:solidFill>
              </a:rPr>
              <a:t>Sarawak</a:t>
            </a:r>
            <a:r>
              <a:rPr lang="cs-CZ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Selangor</a:t>
            </a:r>
            <a:r>
              <a:rPr lang="cs-CZ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Terengganu</a:t>
            </a:r>
            <a:r>
              <a:rPr lang="cs-CZ" sz="2000" dirty="0">
                <a:solidFill>
                  <a:schemeClr val="tx1"/>
                </a:solidFill>
              </a:rPr>
              <a:t>) a 3 spolková teritoria (Kuala Lumpur, Putrajaya, Labuan)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000" dirty="0">
                <a:solidFill>
                  <a:schemeClr val="tx1"/>
                </a:solidFill>
              </a:rPr>
              <a:t>3.největší ekonomika v regionu jihovýchodní Asie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000" dirty="0">
                <a:solidFill>
                  <a:schemeClr val="tx1"/>
                </a:solidFill>
              </a:rPr>
              <a:t>V žebříčku Světové banky „Doing Business“ je Malajsie na 12. místě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000" dirty="0">
                <a:solidFill>
                  <a:schemeClr val="tx1"/>
                </a:solidFill>
              </a:rPr>
              <a:t>Do roku 2024 plánuje se zařadit mezi vysoko příjmové země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000" dirty="0">
                <a:solidFill>
                  <a:schemeClr val="tx1"/>
                </a:solidFill>
              </a:rPr>
              <a:t>Dohoda o volném obchodu s EU – v jednání (problém palmového oleje)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000" dirty="0">
                <a:solidFill>
                  <a:schemeClr val="tx1"/>
                </a:solidFill>
              </a:rPr>
              <a:t>Smluvní základna s ČR – Dohoda o podpoře a ochraně investic, Dohoda o zamezení dvojího zdanění, </a:t>
            </a:r>
            <a:r>
              <a:rPr lang="cs-CZ" sz="2000" b="1" i="1" dirty="0">
                <a:solidFill>
                  <a:srgbClr val="FF0000"/>
                </a:solidFill>
              </a:rPr>
              <a:t>Dohoda o hospodářské spolupráci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132" y="360000"/>
            <a:ext cx="3028950" cy="15144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442" y="4843608"/>
            <a:ext cx="1889066" cy="12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>
                <a:solidFill>
                  <a:srgbClr val="24559D"/>
                </a:solidFill>
              </a:rPr>
              <a:t>Politika vs Ekonomika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465" y="604363"/>
            <a:ext cx="1080554" cy="1404171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>
            <a:off x="6727988" y="910792"/>
            <a:ext cx="610039" cy="439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330" y="602079"/>
            <a:ext cx="1108683" cy="1406455"/>
          </a:xfrm>
          <a:prstGeom prst="rect">
            <a:avLst/>
          </a:prstGeom>
        </p:spPr>
      </p:pic>
      <p:sp>
        <p:nvSpPr>
          <p:cNvPr id="8" name="Zástupný symbol pro obsah 1"/>
          <p:cNvSpPr>
            <a:spLocks noGrp="1"/>
          </p:cNvSpPr>
          <p:nvPr>
            <p:ph idx="1"/>
          </p:nvPr>
        </p:nvSpPr>
        <p:spPr>
          <a:xfrm>
            <a:off x="1050214" y="1648610"/>
            <a:ext cx="8787600" cy="5783321"/>
          </a:xfrm>
        </p:spPr>
        <p:txBody>
          <a:bodyPr/>
          <a:lstStyle/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cs-CZ" altLang="cs-CZ" dirty="0">
                <a:solidFill>
                  <a:srgbClr val="FF0000"/>
                </a:solidFill>
              </a:rPr>
              <a:t>Současná politická situace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únor 2020 – rezignace premiéra Tun Dr. Mahathira </a:t>
            </a:r>
          </a:p>
          <a:p>
            <a:r>
              <a:rPr lang="cs-CZ" sz="2000" dirty="0">
                <a:solidFill>
                  <a:schemeClr val="tx1"/>
                </a:solidFill>
              </a:rPr>
              <a:t>1. března 2020 – nový premiér Malajsie: Tan Sri Muhyiddin Yassin</a:t>
            </a:r>
          </a:p>
          <a:p>
            <a:r>
              <a:rPr lang="cs-CZ" sz="2000" dirty="0">
                <a:solidFill>
                  <a:schemeClr val="tx1"/>
                </a:solidFill>
              </a:rPr>
              <a:t>nová vláda nezískala oficiálně důvěru parlamentu</a:t>
            </a:r>
          </a:p>
          <a:p>
            <a:r>
              <a:rPr lang="cs-CZ" sz="2000" dirty="0">
                <a:solidFill>
                  <a:schemeClr val="tx1"/>
                </a:solidFill>
              </a:rPr>
              <a:t>vyhlášení nouzového stavu do 1. srpna 2021 (od 11. ledna 2021)</a:t>
            </a:r>
          </a:p>
          <a:p>
            <a:r>
              <a:rPr lang="cs-CZ" sz="2000" dirty="0">
                <a:solidFill>
                  <a:schemeClr val="tx1"/>
                </a:solidFill>
              </a:rPr>
              <a:t>2021 – nové parlamentní volby?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cs-CZ" b="1" dirty="0"/>
          </a:p>
          <a:p>
            <a:pPr>
              <a:spcAft>
                <a:spcPts val="1200"/>
              </a:spcAft>
              <a:defRPr/>
            </a:pPr>
            <a:r>
              <a:rPr lang="cs-CZ" altLang="cs-CZ" dirty="0">
                <a:solidFill>
                  <a:srgbClr val="FF0000"/>
                </a:solidFill>
              </a:rPr>
              <a:t>Ekonomické důsledky koronavirové krize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Propad růstu HDP: – 5,6</a:t>
            </a:r>
            <a:r>
              <a:rPr lang="cs-CZ" altLang="cs-CZ" sz="2000" dirty="0">
                <a:solidFill>
                  <a:schemeClr val="tx1"/>
                </a:solidFill>
              </a:rPr>
              <a:t> %</a:t>
            </a:r>
            <a:r>
              <a:rPr lang="cs-CZ" sz="2000" dirty="0">
                <a:solidFill>
                  <a:schemeClr val="tx1"/>
                </a:solidFill>
              </a:rPr>
              <a:t> (2020), 4,4 </a:t>
            </a:r>
            <a:r>
              <a:rPr lang="cs-CZ" altLang="cs-CZ" sz="2000" dirty="0">
                <a:solidFill>
                  <a:schemeClr val="tx1"/>
                </a:solidFill>
              </a:rPr>
              <a:t>% (2021)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cs-CZ" altLang="cs-CZ" sz="2000" dirty="0">
                <a:solidFill>
                  <a:schemeClr val="tx1"/>
                </a:solidFill>
              </a:rPr>
              <a:t>Vláda vynaložila celkem 80,5 miliard USD na zmírnění ekonomických dopadů pandemie COVID-19 (SMEs, mzdy pro téměř 2,6 mil. pracovníků)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Růst nezaměstnanosti (5,3</a:t>
            </a:r>
            <a:r>
              <a:rPr lang="cs-CZ" altLang="cs-CZ" sz="2000" dirty="0">
                <a:solidFill>
                  <a:schemeClr val="tx1"/>
                </a:solidFill>
              </a:rPr>
              <a:t> % květen 2020 –  celkově snížila na 4,5 %)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Obnova ekonomiky Malajsie – „lockdown neboli MCO 1.0, MCO 2.0, MCO 3.0“ výrazné zpomalení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AutoShape 2" descr="Image result for putrajaya malaysia"/>
          <p:cNvSpPr>
            <a:spLocks noChangeAspect="1" noChangeArrowheads="1"/>
          </p:cNvSpPr>
          <p:nvPr/>
        </p:nvSpPr>
        <p:spPr bwMode="auto">
          <a:xfrm>
            <a:off x="155575" y="-72390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496050"/>
      </p:ext>
    </p:extLst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MZV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004A9B"/>
      </a:accent1>
      <a:accent2>
        <a:srgbClr val="D52B1E"/>
      </a:accent2>
      <a:accent3>
        <a:srgbClr val="A1D1F4"/>
      </a:accent3>
      <a:accent4>
        <a:srgbClr val="A185B9"/>
      </a:accent4>
      <a:accent5>
        <a:srgbClr val="E3E8A4"/>
      </a:accent5>
      <a:accent6>
        <a:srgbClr val="FDCD4B"/>
      </a:accent6>
      <a:hlink>
        <a:srgbClr val="0563C1"/>
      </a:hlink>
      <a:folHlink>
        <a:srgbClr val="954F72"/>
      </a:folHlink>
    </a:clrScheme>
    <a:fontScheme name="MZV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t" anchorCtr="0">
        <a:normAutofit/>
      </a:bodyPr>
      <a:lstStyle>
        <a:defPPr fontAlgn="auto">
          <a:spcAft>
            <a:spcPts val="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4440</TotalTime>
  <Words>1500</Words>
  <Application>Microsoft Office PowerPoint</Application>
  <PresentationFormat>Custom</PresentationFormat>
  <Paragraphs>484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Azo Sans</vt:lpstr>
      <vt:lpstr>Calibri</vt:lpstr>
      <vt:lpstr>Georgia</vt:lpstr>
      <vt:lpstr>Lato</vt:lpstr>
      <vt:lpstr>Open Sans</vt:lpstr>
      <vt:lpstr>Open Sans Light</vt:lpstr>
      <vt:lpstr>Vlastní návrh</vt:lpstr>
      <vt:lpstr>Malajsie Exportní příležitosti   </vt:lpstr>
      <vt:lpstr>PowerPoint Presentation</vt:lpstr>
      <vt:lpstr>PowerPoint Presentation</vt:lpstr>
      <vt:lpstr>PowerPoint Presentation</vt:lpstr>
      <vt:lpstr>Proč Malajsie?</vt:lpstr>
      <vt:lpstr>PowerPoint Presentation</vt:lpstr>
      <vt:lpstr>Politicko-ekonomické trendy</vt:lpstr>
      <vt:lpstr>PowerPoint Presentation</vt:lpstr>
      <vt:lpstr>PowerPoint Presentation</vt:lpstr>
      <vt:lpstr>Obchodní příležitosti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Ambasáda v akci</vt:lpstr>
      <vt:lpstr>PowerPoint Presentation</vt:lpstr>
      <vt:lpstr>PowerPoint Presentation</vt:lpstr>
      <vt:lpstr>PowerPoint Presentation</vt:lpstr>
      <vt:lpstr>Kontaktní místa</vt:lpstr>
      <vt:lpstr>PowerPoint Presentation</vt:lpstr>
      <vt:lpstr>PowerPoint Presentation</vt:lpstr>
      <vt:lpstr> 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Sub title appears here</dc:title>
  <dc:creator>Prasath T</dc:creator>
  <cp:lastModifiedBy>BRANDSTÄTTEROVÁ Renata</cp:lastModifiedBy>
  <cp:revision>1709</cp:revision>
  <cp:lastPrinted>2021-02-18T03:19:13Z</cp:lastPrinted>
  <dcterms:created xsi:type="dcterms:W3CDTF">2013-04-23T12:07:07Z</dcterms:created>
  <dcterms:modified xsi:type="dcterms:W3CDTF">2021-06-28T05:04:09Z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Onscreen</vt:lpwstr>
  </property>
  <property fmtid="{D5CDD505-2E9C-101B-9397-08002B2CF9AE}" pid="3" name="WizKit Template Version">
    <vt:i4>5</vt:i4>
  </property>
  <property fmtid="{D5CDD505-2E9C-101B-9397-08002B2CF9AE}" pid="4" name="Order">
    <vt:r8>271000</vt:r8>
  </property>
  <property fmtid="{D5CDD505-2E9C-101B-9397-08002B2CF9AE}" pid="5" name="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ContentTypeId">
    <vt:lpwstr>0x0101000971E2086CA670469D05A9C4DE9DDC08</vt:lpwstr>
  </property>
  <property fmtid="{D5CDD505-2E9C-101B-9397-08002B2CF9AE}" pid="9" name="TemplateUrl">
    <vt:lpwstr/>
  </property>
  <property fmtid="{D5CDD505-2E9C-101B-9397-08002B2CF9AE}" pid="10" name="Language">
    <vt:lpwstr>;#English;#</vt:lpwstr>
  </property>
  <property fmtid="{D5CDD505-2E9C-101B-9397-08002B2CF9AE}" pid="11" name="Portfolio">
    <vt:lpwstr>65;#</vt:lpwstr>
  </property>
  <property fmtid="{D5CDD505-2E9C-101B-9397-08002B2CF9AE}" pid="12" name="Compliance Status">
    <vt:lpwstr>Approved B/D, incl Miami</vt:lpwstr>
  </property>
  <property fmtid="{D5CDD505-2E9C-101B-9397-08002B2CF9AE}" pid="13" name="IconOverlay">
    <vt:lpwstr/>
  </property>
  <property fmtid="{D5CDD505-2E9C-101B-9397-08002B2CF9AE}" pid="14" name="Category0">
    <vt:lpwstr>5</vt:lpwstr>
  </property>
</Properties>
</file>