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04" r:id="rId1"/>
  </p:sldMasterIdLst>
  <p:notesMasterIdLst>
    <p:notesMasterId r:id="rId32"/>
  </p:notesMasterIdLst>
  <p:handoutMasterIdLst>
    <p:handoutMasterId r:id="rId33"/>
  </p:handoutMasterIdLst>
  <p:sldIdLst>
    <p:sldId id="555" r:id="rId2"/>
    <p:sldId id="541" r:id="rId3"/>
    <p:sldId id="495" r:id="rId4"/>
    <p:sldId id="532" r:id="rId5"/>
    <p:sldId id="543" r:id="rId6"/>
    <p:sldId id="519" r:id="rId7"/>
    <p:sldId id="556" r:id="rId8"/>
    <p:sldId id="522" r:id="rId9"/>
    <p:sldId id="520" r:id="rId10"/>
    <p:sldId id="521" r:id="rId11"/>
    <p:sldId id="524" r:id="rId12"/>
    <p:sldId id="553" r:id="rId13"/>
    <p:sldId id="542" r:id="rId14"/>
    <p:sldId id="539" r:id="rId15"/>
    <p:sldId id="551" r:id="rId16"/>
    <p:sldId id="544" r:id="rId17"/>
    <p:sldId id="545" r:id="rId18"/>
    <p:sldId id="552" r:id="rId19"/>
    <p:sldId id="554" r:id="rId20"/>
    <p:sldId id="547" r:id="rId21"/>
    <p:sldId id="549" r:id="rId22"/>
    <p:sldId id="550" r:id="rId23"/>
    <p:sldId id="529" r:id="rId24"/>
    <p:sldId id="527" r:id="rId25"/>
    <p:sldId id="528" r:id="rId26"/>
    <p:sldId id="502" r:id="rId27"/>
    <p:sldId id="530" r:id="rId28"/>
    <p:sldId id="538" r:id="rId29"/>
    <p:sldId id="533" r:id="rId30"/>
    <p:sldId id="478" r:id="rId31"/>
  </p:sldIdLst>
  <p:sldSz cx="10691813" cy="8064500"/>
  <p:notesSz cx="7010400" cy="9296400"/>
  <p:defaultTextStyle>
    <a:defPPr>
      <a:defRPr lang="en-US"/>
    </a:defPPr>
    <a:lvl1pPr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5884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768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7652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536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79421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5305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1189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87073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6" userDrawn="1">
          <p15:clr>
            <a:srgbClr val="A4A3A4"/>
          </p15:clr>
        </p15:guide>
        <p15:guide id="2" orient="horz" pos="855" userDrawn="1">
          <p15:clr>
            <a:srgbClr val="A4A3A4"/>
          </p15:clr>
        </p15:guide>
        <p15:guide id="3" orient="horz" pos="215" userDrawn="1">
          <p15:clr>
            <a:srgbClr val="A4A3A4"/>
          </p15:clr>
        </p15:guide>
        <p15:guide id="4" orient="horz" pos="901" userDrawn="1">
          <p15:clr>
            <a:srgbClr val="A4A3A4"/>
          </p15:clr>
        </p15:guide>
        <p15:guide id="5" pos="185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6548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6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fjklů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B"/>
    <a:srgbClr val="D52B1E"/>
    <a:srgbClr val="24559D"/>
    <a:srgbClr val="E41B13"/>
    <a:srgbClr val="970000"/>
    <a:srgbClr val="7F7F7F"/>
    <a:srgbClr val="FFFFFF"/>
    <a:srgbClr val="301515"/>
    <a:srgbClr val="FF7900"/>
    <a:srgbClr val="D0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1" autoAdjust="0"/>
    <p:restoredTop sz="96897" autoAdjust="0"/>
  </p:normalViewPr>
  <p:slideViewPr>
    <p:cSldViewPr snapToGrid="0">
      <p:cViewPr varScale="1">
        <p:scale>
          <a:sx n="60" d="100"/>
          <a:sy n="60" d="100"/>
        </p:scale>
        <p:origin x="616" y="40"/>
      </p:cViewPr>
      <p:guideLst>
        <p:guide orient="horz" pos="3796"/>
        <p:guide orient="horz" pos="855"/>
        <p:guide orient="horz" pos="215"/>
        <p:guide orient="horz" pos="901"/>
        <p:guide pos="185"/>
        <p:guide pos="2993"/>
        <p:guide pos="6548"/>
        <p:guide pos="357"/>
        <p:guide pos="6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2928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78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65" tIns="46833" rIns="93665" bIns="46833" numCol="1" anchor="t" anchorCtr="0" compatLnSpc="1">
            <a:prstTxWarp prst="textNoShape">
              <a:avLst/>
            </a:prstTxWarp>
          </a:bodyPr>
          <a:lstStyle>
            <a:lvl1pPr defTabSz="46770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69951" y="1"/>
            <a:ext cx="3038784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65" tIns="46833" rIns="93665" bIns="46833" numCol="1" anchor="t" anchorCtr="0" compatLnSpc="1">
            <a:prstTxWarp prst="textNoShape">
              <a:avLst/>
            </a:prstTxWarp>
          </a:bodyPr>
          <a:lstStyle>
            <a:lvl1pPr algn="r" defTabSz="46770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6/27/2021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0092"/>
            <a:ext cx="303878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65" tIns="46833" rIns="93665" bIns="46833" numCol="1" anchor="b" anchorCtr="0" compatLnSpc="1">
            <a:prstTxWarp prst="textNoShape">
              <a:avLst/>
            </a:prstTxWarp>
          </a:bodyPr>
          <a:lstStyle>
            <a:lvl1pPr defTabSz="46770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69951" y="8830092"/>
            <a:ext cx="3038784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65" tIns="46833" rIns="93665" bIns="46833" numCol="1" anchor="b" anchorCtr="0" compatLnSpc="1">
            <a:prstTxWarp prst="textNoShape">
              <a:avLst/>
            </a:prstTxWarp>
          </a:bodyPr>
          <a:lstStyle>
            <a:lvl1pPr algn="r" defTabSz="46770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03878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65" tIns="46833" rIns="93665" bIns="46833" numCol="1" anchor="t" anchorCtr="0" compatLnSpc="1">
            <a:prstTxWarp prst="textNoShape">
              <a:avLst/>
            </a:prstTxWarp>
          </a:bodyPr>
          <a:lstStyle>
            <a:lvl1pPr defTabSz="46770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9951" y="1"/>
            <a:ext cx="3038784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65" tIns="46833" rIns="93665" bIns="46833" numCol="1" anchor="t" anchorCtr="0" compatLnSpc="1">
            <a:prstTxWarp prst="textNoShape">
              <a:avLst/>
            </a:prstTxWarp>
          </a:bodyPr>
          <a:lstStyle>
            <a:lvl1pPr algn="r" defTabSz="46770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6/27/2021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6913"/>
            <a:ext cx="46212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25" tIns="47261" rIns="94525" bIns="4726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877" y="4415790"/>
            <a:ext cx="5608654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65" tIns="46833" rIns="93665" bIns="46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0092"/>
            <a:ext cx="3038786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65" tIns="46833" rIns="93665" bIns="46833" numCol="1" anchor="b" anchorCtr="0" compatLnSpc="1">
            <a:prstTxWarp prst="textNoShape">
              <a:avLst/>
            </a:prstTxWarp>
          </a:bodyPr>
          <a:lstStyle>
            <a:lvl1pPr defTabSz="46770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9951" y="8830092"/>
            <a:ext cx="3038784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65" tIns="46833" rIns="93665" bIns="46833" numCol="1" anchor="b" anchorCtr="0" compatLnSpc="1">
            <a:prstTxWarp prst="textNoShape">
              <a:avLst/>
            </a:prstTxWarp>
          </a:bodyPr>
          <a:lstStyle>
            <a:lvl1pPr algn="r" defTabSz="467702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1pPr>
    <a:lvl2pPr marL="535884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2pPr>
    <a:lvl3pPr marL="1071768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3pPr>
    <a:lvl4pPr marL="1607652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4pPr>
    <a:lvl5pPr marL="2143536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5pPr>
    <a:lvl6pPr marL="2679421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6pPr>
    <a:lvl7pPr marL="3215305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7pPr>
    <a:lvl8pPr marL="3751189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8pPr>
    <a:lvl9pPr marL="4287073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6913"/>
            <a:ext cx="4621212" cy="34861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6539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841625" y="530225"/>
            <a:ext cx="3521075" cy="26558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Představení ambasády +</a:t>
            </a:r>
            <a:r>
              <a:rPr lang="cs-CZ" baseline="0" dirty="0" smtClean="0"/>
              <a:t> foto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4211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6080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474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16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835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Podtitul prezentace</a:t>
            </a:r>
            <a:endParaRPr lang="cs-CZ" dirty="0"/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00. měsíc 2000, Praha</a:t>
            </a:r>
            <a:endParaRPr lang="cs-CZ" dirty="0"/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Ministerstvo zahraničních věcí</a:t>
            </a:r>
            <a:br>
              <a:rPr lang="cs-CZ" dirty="0" smtClean="0"/>
            </a:br>
            <a:r>
              <a:rPr lang="cs-CZ" dirty="0" smtClean="0"/>
              <a:t>České republiky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Odbor ekonomické</a:t>
            </a:r>
            <a:r>
              <a:rPr lang="cs-CZ" baseline="0" dirty="0" smtClean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Podtitul prezentace</a:t>
            </a:r>
            <a:endParaRPr lang="cs-CZ" dirty="0"/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00. měsíc 2000, Praha</a:t>
            </a:r>
            <a:endParaRPr lang="cs-CZ" dirty="0"/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Ministerstvo zahraničních věcí</a:t>
            </a:r>
            <a:br>
              <a:rPr lang="cs-CZ" dirty="0" smtClean="0"/>
            </a:br>
            <a:r>
              <a:rPr lang="cs-CZ" dirty="0" smtClean="0"/>
              <a:t>České republiky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Odbor ekonomické</a:t>
            </a:r>
            <a:r>
              <a:rPr lang="cs-CZ" baseline="0" dirty="0" smtClean="0"/>
              <a:t> diplomacie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78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80645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042587" y="3342497"/>
            <a:ext cx="7785219" cy="20132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3342497"/>
            <a:ext cx="8070931" cy="1883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4200"/>
              </a:lnSpc>
              <a:defRPr sz="4000" b="0" cap="none" spc="117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+mj-cs"/>
              </a:defRPr>
            </a:lvl1pPr>
          </a:lstStyle>
          <a:p>
            <a:r>
              <a:rPr lang="cs-CZ" dirty="0" smtClean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8964000" cy="576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57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4176000" cy="5760000"/>
          </a:xfrm>
        </p:spPr>
        <p:txBody>
          <a:bodyPr/>
          <a:lstStyle>
            <a:lvl2pPr>
              <a:lnSpc>
                <a:spcPts val="2000"/>
              </a:lnSpc>
              <a:spcBef>
                <a:spcPts val="200"/>
              </a:spcBef>
              <a:defRPr sz="1800"/>
            </a:lvl2pPr>
            <a:lvl3pPr>
              <a:lnSpc>
                <a:spcPts val="2000"/>
              </a:lnSpc>
              <a:spcBef>
                <a:spcPts val="200"/>
              </a:spcBef>
              <a:defRPr sz="1800"/>
            </a:lvl3pPr>
            <a:lvl4pPr>
              <a:lnSpc>
                <a:spcPts val="2000"/>
              </a:lnSpc>
              <a:spcBef>
                <a:spcPts val="200"/>
              </a:spcBef>
              <a:defRPr sz="1800"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2"/>
          </p:nvPr>
        </p:nvSpPr>
        <p:spPr>
          <a:xfrm>
            <a:off x="6084000" y="1800000"/>
            <a:ext cx="4176000" cy="5760000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06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8640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1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3"/>
          </p:nvPr>
        </p:nvSpPr>
        <p:spPr>
          <a:xfrm>
            <a:off x="6084000" y="1800000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 smtClean="0"/>
              <a:t>Záhlaví –</a:t>
            </a:r>
            <a:r>
              <a:rPr lang="cs-CZ" sz="2800" baseline="0" dirty="0" smtClean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3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Děkuji Vám za pozornost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7999"/>
            <a:ext cx="8640000" cy="30421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 smtClean="0"/>
              <a:t>Jmeno_Prijmeni@mzv.cz</a:t>
            </a:r>
            <a:endParaRPr lang="cs-CZ" dirty="0"/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Ministerstvo zahraničních věcí</a:t>
            </a:r>
            <a:br>
              <a:rPr lang="cs-CZ" dirty="0" smtClean="0"/>
            </a:br>
            <a:r>
              <a:rPr lang="cs-CZ" dirty="0" smtClean="0"/>
              <a:t>České republiky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20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 smtClean="0"/>
              <a:t>Odbor ekonomické</a:t>
            </a:r>
            <a:r>
              <a:rPr lang="cs-CZ" baseline="0" dirty="0" smtClean="0"/>
              <a:t> diplomacie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398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6000" y="1800000"/>
            <a:ext cx="89640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612" y="6911503"/>
            <a:ext cx="338317" cy="21166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z="1403" smtClean="0"/>
              <a:pPr/>
              <a:t>‹#›</a:t>
            </a:fld>
            <a:endParaRPr lang="fr-FR" sz="1403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23788" y="7538400"/>
            <a:ext cx="57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Zápatí = název prezentace | 00. MĚSÍC 2000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360000"/>
            <a:ext cx="36576" cy="899160"/>
          </a:xfrm>
          <a:prstGeom prst="rect">
            <a:avLst/>
          </a:prstGeom>
        </p:spPr>
      </p:pic>
      <p:sp>
        <p:nvSpPr>
          <p:cNvPr id="19" name="Zástupný symbol pro zápatí 4"/>
          <p:cNvSpPr txBox="1">
            <a:spLocks/>
          </p:cNvSpPr>
          <p:nvPr userDrawn="1"/>
        </p:nvSpPr>
        <p:spPr>
          <a:xfrm>
            <a:off x="10083788" y="75384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 defTabSz="535884" rtl="0" fontAlgn="base">
              <a:spcBef>
                <a:spcPct val="0"/>
              </a:spcBef>
              <a:spcAft>
                <a:spcPct val="0"/>
              </a:spcAft>
              <a:defRPr sz="700" b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535884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768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7652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536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679421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215305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751189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287073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cs-CZ" dirty="0" smtClean="0"/>
              <a:t> </a:t>
            </a:r>
            <a:r>
              <a:rPr lang="en-US" dirty="0" smtClean="0"/>
              <a:t>| </a:t>
            </a:r>
            <a:fld id="{2424A685-3999-4799-8F83-85BB25330F29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21" r:id="rId2"/>
    <p:sldLayoutId id="2147485314" r:id="rId3"/>
    <p:sldLayoutId id="2147485306" r:id="rId4"/>
    <p:sldLayoutId id="2147485317" r:id="rId5"/>
    <p:sldLayoutId id="2147485319" r:id="rId6"/>
    <p:sldLayoutId id="2147485320" r:id="rId7"/>
    <p:sldLayoutId id="214748531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69208" rtl="0" eaLnBrk="1" latinLnBrk="0" hangingPunct="1">
        <a:lnSpc>
          <a:spcPts val="2000"/>
        </a:lnSpc>
        <a:spcBef>
          <a:spcPct val="0"/>
        </a:spcBef>
        <a:buNone/>
        <a:defRPr sz="1500" b="0" kern="1200" cap="none" baseline="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24000" indent="-324000" algn="l" defTabSz="1069208" rtl="0" eaLnBrk="1" latinLnBrk="0" hangingPunct="1">
        <a:lnSpc>
          <a:spcPts val="2600"/>
        </a:lnSpc>
        <a:spcBef>
          <a:spcPts val="0"/>
        </a:spcBef>
        <a:spcAft>
          <a:spcPts val="200"/>
        </a:spcAft>
        <a:buClr>
          <a:srgbClr val="970000"/>
        </a:buClr>
        <a:buSzPct val="100000"/>
        <a:buFontTx/>
        <a:buBlip>
          <a:blip r:embed="rId13"/>
        </a:buBlip>
        <a:defRPr sz="2400" kern="1200">
          <a:solidFill>
            <a:srgbClr val="D52B1E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48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972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96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052370" indent="-210474" algn="l" defTabSz="1069208" rtl="0" eaLnBrk="1" latinLnBrk="0" hangingPunct="1">
        <a:lnSpc>
          <a:spcPct val="90000"/>
        </a:lnSpc>
        <a:spcBef>
          <a:spcPts val="585"/>
        </a:spcBef>
        <a:buFont typeface="Open Sans Light" panose="020B0306030504020204" pitchFamily="34" charset="0"/>
        <a:buChar char="–"/>
        <a:defRPr sz="1169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blotron.com/es/" TargetMode="External"/><Relationship Id="rId13" Type="http://schemas.openxmlformats.org/officeDocument/2006/relationships/hyperlink" Target="https://www.think-tim.mx/" TargetMode="External"/><Relationship Id="rId3" Type="http://schemas.openxmlformats.org/officeDocument/2006/relationships/hyperlink" Target="https://www.skoda.cz/en/" TargetMode="External"/><Relationship Id="rId7" Type="http://schemas.openxmlformats.org/officeDocument/2006/relationships/hyperlink" Target="https://www.ysoft.com/es" TargetMode="External"/><Relationship Id="rId12" Type="http://schemas.openxmlformats.org/officeDocument/2006/relationships/hyperlink" Target="https://dominant-cz.cz/?lang=es" TargetMode="External"/><Relationship Id="rId2" Type="http://schemas.openxmlformats.org/officeDocument/2006/relationships/hyperlink" Target="https://www.tatratruck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rustport.com/es" TargetMode="External"/><Relationship Id="rId11" Type="http://schemas.openxmlformats.org/officeDocument/2006/relationships/hyperlink" Target="https://www.czub.cz/es/?___from_store=cz" TargetMode="External"/><Relationship Id="rId5" Type="http://schemas.openxmlformats.org/officeDocument/2006/relationships/hyperlink" Target="https://www.kovobel.cz/home" TargetMode="External"/><Relationship Id="rId10" Type="http://schemas.openxmlformats.org/officeDocument/2006/relationships/hyperlink" Target="http://www.linet.com/en/" TargetMode="External"/><Relationship Id="rId4" Type="http://schemas.openxmlformats.org/officeDocument/2006/relationships/hyperlink" Target="http://www.doosanskodapower.com/" TargetMode="External"/><Relationship Id="rId9" Type="http://schemas.openxmlformats.org/officeDocument/2006/relationships/hyperlink" Target="https://www.mmcite.com/es/productos" TargetMode="External"/><Relationship Id="rId1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v.cz/mexico/" TargetMode="External"/><Relationship Id="rId2" Type="http://schemas.openxmlformats.org/officeDocument/2006/relationships/hyperlink" Target="http://www.businessinfo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xport.cz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zuzana_stiborova@mzv.cz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352369" y="3482166"/>
            <a:ext cx="8640000" cy="716679"/>
          </a:xfrm>
        </p:spPr>
        <p:txBody>
          <a:bodyPr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b="1" dirty="0" smtClean="0">
                <a:cs typeface="Lato" charset="0"/>
                <a:sym typeface="Lato" charset="0"/>
              </a:rPr>
              <a:t>Mexiko</a:t>
            </a:r>
            <a:r>
              <a:rPr lang="cs-CZ" sz="4400" b="1" dirty="0" smtClean="0">
                <a:cs typeface="Lato" charset="0"/>
                <a:sym typeface="Lato" charset="0"/>
              </a:rPr>
              <a:t/>
            </a:r>
            <a:br>
              <a:rPr lang="cs-CZ" sz="4400" b="1" dirty="0" smtClean="0">
                <a:cs typeface="Lato" charset="0"/>
                <a:sym typeface="Lato" charset="0"/>
              </a:rPr>
            </a:br>
            <a:r>
              <a:rPr lang="cs-CZ" sz="4400" b="1" dirty="0" smtClean="0">
                <a:cs typeface="Lato" charset="0"/>
                <a:sym typeface="Lato" charset="0"/>
              </a:rPr>
              <a:t>Exportní příležitosti</a:t>
            </a:r>
            <a:r>
              <a:rPr lang="cs-CZ" b="1" dirty="0" smtClean="0">
                <a:cs typeface="Lato" charset="0"/>
                <a:sym typeface="Lato" charset="0"/>
              </a:rPr>
              <a:t/>
            </a:r>
            <a:br>
              <a:rPr lang="cs-CZ" b="1" dirty="0" smtClean="0">
                <a:cs typeface="Lato" charset="0"/>
                <a:sym typeface="Lato" charset="0"/>
              </a:rPr>
            </a:br>
            <a:r>
              <a:rPr lang="cs-CZ" b="1" dirty="0" smtClean="0">
                <a:latin typeface="Lato" charset="0"/>
                <a:cs typeface="Lato" charset="0"/>
                <a:sym typeface="Lato" charset="0"/>
              </a:rPr>
              <a:t>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ato" charset="0"/>
                <a:cs typeface="Lato" charset="0"/>
                <a:sym typeface="Lato" charset="0"/>
              </a:rPr>
              <a:t> 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357568" y="4596196"/>
            <a:ext cx="8640000" cy="360000"/>
          </a:xfrm>
        </p:spPr>
        <p:txBody>
          <a:bodyPr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dirty="0" smtClean="0">
                <a:latin typeface="+mn-lt"/>
                <a:sym typeface="Lato" charset="0"/>
              </a:rPr>
              <a:t>Zuzana Stiborová</a:t>
            </a:r>
            <a:endParaRPr lang="en-US" dirty="0">
              <a:latin typeface="+mn-lt"/>
              <a:sym typeface="Lato" charset="0"/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6"/>
          </p:nvPr>
        </p:nvSpPr>
        <p:spPr>
          <a:xfrm>
            <a:off x="1373923" y="4985562"/>
            <a:ext cx="8640000" cy="360000"/>
          </a:xfrm>
        </p:spPr>
        <p:txBody>
          <a:bodyPr/>
          <a:lstStyle/>
          <a:p>
            <a:r>
              <a:rPr lang="cs-CZ" dirty="0" smtClean="0"/>
              <a:t>28. </a:t>
            </a:r>
            <a:r>
              <a:rPr lang="cs-CZ" dirty="0"/>
              <a:t>června </a:t>
            </a:r>
            <a:r>
              <a:rPr lang="cs-CZ" dirty="0" smtClean="0"/>
              <a:t>2021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88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88936" y="5249791"/>
            <a:ext cx="8964000" cy="5760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</a:rPr>
              <a:t>HDP je tvořeno téměř </a:t>
            </a:r>
            <a:r>
              <a:rPr lang="cs-CZ" b="1" dirty="0">
                <a:solidFill>
                  <a:srgbClr val="C00000"/>
                </a:solidFill>
              </a:rPr>
              <a:t>ze dvou třetin sektorem služeb</a:t>
            </a:r>
            <a:r>
              <a:rPr lang="cs-CZ" u="sng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(obchod, nemovitosti, turismus), z jedné třetiny </a:t>
            </a:r>
            <a:r>
              <a:rPr lang="cs-CZ" b="1" dirty="0">
                <a:solidFill>
                  <a:srgbClr val="C00000"/>
                </a:solidFill>
              </a:rPr>
              <a:t>průmyslem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cs-CZ" b="1" dirty="0" smtClean="0">
                <a:solidFill>
                  <a:srgbClr val="C00000"/>
                </a:solidFill>
              </a:rPr>
              <a:t>Nejdůležitějšími </a:t>
            </a:r>
            <a:r>
              <a:rPr lang="cs-CZ" b="1" dirty="0">
                <a:solidFill>
                  <a:srgbClr val="C00000"/>
                </a:solidFill>
              </a:rPr>
              <a:t>sektory ekonomiky </a:t>
            </a:r>
            <a:r>
              <a:rPr lang="cs-CZ" dirty="0">
                <a:solidFill>
                  <a:schemeClr val="tx1"/>
                </a:solidFill>
              </a:rPr>
              <a:t>jsou automobilový </a:t>
            </a:r>
            <a:r>
              <a:rPr lang="cs-CZ" dirty="0" smtClean="0">
                <a:solidFill>
                  <a:schemeClr val="tx1"/>
                </a:solidFill>
              </a:rPr>
              <a:t>průmysl, strojírenství, elektronika</a:t>
            </a:r>
            <a:r>
              <a:rPr lang="cs-CZ" dirty="0">
                <a:solidFill>
                  <a:schemeClr val="tx1"/>
                </a:solidFill>
              </a:rPr>
              <a:t>, energetika, potravinářství, letectví 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těžba.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4A9B"/>
                </a:solidFill>
              </a:rPr>
              <a:t>Ekonomická situace: Struktura </a:t>
            </a:r>
            <a:r>
              <a:rPr lang="cs-CZ" dirty="0">
                <a:solidFill>
                  <a:srgbClr val="004A9B"/>
                </a:solidFill>
              </a:rPr>
              <a:t>hospodářství</a:t>
            </a:r>
          </a:p>
        </p:txBody>
      </p:sp>
      <p:pic>
        <p:nvPicPr>
          <p:cNvPr id="5124" name="Picture 4" descr="http://m.hktdc.com/resources/MI_Portal/Article/mp/2002/11/1306/1570605149997_MX02GDPsectorEN_1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980" y="1957590"/>
            <a:ext cx="4476956" cy="28739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1"/>
          <p:cNvSpPr txBox="1">
            <a:spLocks/>
          </p:cNvSpPr>
          <p:nvPr/>
        </p:nvSpPr>
        <p:spPr>
          <a:xfrm>
            <a:off x="1188936" y="2057278"/>
            <a:ext cx="4541304" cy="2674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3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1200"/>
              </a:spcAft>
            </a:pPr>
            <a:r>
              <a:rPr lang="cs-CZ" dirty="0">
                <a:solidFill>
                  <a:schemeClr val="tx1"/>
                </a:solidFill>
              </a:rPr>
              <a:t>Mexiko je zemí </a:t>
            </a:r>
            <a:r>
              <a:rPr lang="cs-CZ" b="1" dirty="0">
                <a:solidFill>
                  <a:srgbClr val="C00000"/>
                </a:solidFill>
              </a:rPr>
              <a:t>bohatou na nerostné suroviny </a:t>
            </a:r>
            <a:r>
              <a:rPr lang="cs-CZ" dirty="0">
                <a:solidFill>
                  <a:schemeClr val="tx1"/>
                </a:solidFill>
              </a:rPr>
              <a:t>(14. světový producent ropy, 1. v produkci stříbra), zároveň se ale v posledním období stává </a:t>
            </a:r>
            <a:r>
              <a:rPr lang="cs-CZ" b="1" dirty="0">
                <a:solidFill>
                  <a:srgbClr val="C00000"/>
                </a:solidFill>
              </a:rPr>
              <a:t>výrobní mocností </a:t>
            </a:r>
            <a:r>
              <a:rPr lang="cs-CZ" dirty="0">
                <a:solidFill>
                  <a:schemeClr val="tx1"/>
                </a:solidFill>
              </a:rPr>
              <a:t>s minimálně regionálním významem. </a:t>
            </a:r>
          </a:p>
          <a:p>
            <a:pPr fontAlgn="auto"/>
            <a:endParaRPr lang="cs-CZ" dirty="0">
              <a:solidFill>
                <a:schemeClr val="tx1"/>
              </a:solidFill>
            </a:endParaRPr>
          </a:p>
          <a:p>
            <a:pPr fontAlgn="auto"/>
            <a:endParaRPr lang="cs-CZ" dirty="0" smtClean="0">
              <a:solidFill>
                <a:schemeClr val="tx1"/>
              </a:solidFill>
            </a:endParaRPr>
          </a:p>
          <a:p>
            <a:pPr fontAlgn="auto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5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Automobilový průmysl</a:t>
            </a:r>
            <a:r>
              <a:rPr lang="cs-CZ" sz="2200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Mexiko je </a:t>
            </a:r>
            <a:r>
              <a:rPr lang="cs-CZ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7. největším výrobcem a 4. největším exportérem automobilů na </a:t>
            </a:r>
            <a:r>
              <a:rPr lang="cs-CZ" sz="2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světě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růst tohoto segmentu stabilně roste.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Většina produkce (75 %) míří do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USA, resp. Kanady. V Mexiku působí většina hlavních světových automobilek. Očekávají se změny v dodavatelských řetězcích. </a:t>
            </a:r>
          </a:p>
          <a:p>
            <a:pPr>
              <a:spcAft>
                <a:spcPts val="600"/>
              </a:spcAft>
              <a:defRPr/>
            </a:pPr>
            <a:endParaRPr lang="cs-CZ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cs-CZ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</a:t>
            </a:r>
            <a:r>
              <a:rPr lang="cs-CZ" dirty="0" smtClean="0">
                <a:solidFill>
                  <a:srgbClr val="004A9B"/>
                </a:solidFill>
              </a:rPr>
              <a:t>situace: </a:t>
            </a:r>
            <a:r>
              <a:rPr lang="cs-CZ" altLang="cs-CZ" dirty="0" smtClean="0">
                <a:solidFill>
                  <a:srgbClr val="0039A6"/>
                </a:solidFill>
                <a:latin typeface="Georgia" panose="02040502050405020303" pitchFamily="18" charset="0"/>
              </a:rPr>
              <a:t>Perspektivní </a:t>
            </a:r>
            <a:r>
              <a:rPr lang="cs-CZ" altLang="cs-CZ" dirty="0">
                <a:solidFill>
                  <a:srgbClr val="0039A6"/>
                </a:solidFill>
                <a:latin typeface="Georgia" panose="02040502050405020303" pitchFamily="18" charset="0"/>
              </a:rPr>
              <a:t>obory Mexika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675" y="3653381"/>
            <a:ext cx="6630005" cy="37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1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</a:t>
            </a:r>
            <a:r>
              <a:rPr lang="cs-CZ" dirty="0" smtClean="0">
                <a:solidFill>
                  <a:srgbClr val="004A9B"/>
                </a:solidFill>
              </a:rPr>
              <a:t>situace: </a:t>
            </a:r>
            <a:r>
              <a:rPr lang="cs-CZ" altLang="cs-CZ" dirty="0" smtClean="0">
                <a:solidFill>
                  <a:srgbClr val="0039A6"/>
                </a:solidFill>
                <a:latin typeface="Georgia" panose="02040502050405020303" pitchFamily="18" charset="0"/>
              </a:rPr>
              <a:t>Perspektivní </a:t>
            </a:r>
            <a:r>
              <a:rPr lang="cs-CZ" altLang="cs-CZ" dirty="0">
                <a:solidFill>
                  <a:srgbClr val="0039A6"/>
                </a:solidFill>
                <a:latin typeface="Georgia" panose="02040502050405020303" pitchFamily="18" charset="0"/>
              </a:rPr>
              <a:t>obory </a:t>
            </a:r>
            <a:r>
              <a:rPr lang="cs-CZ" altLang="cs-CZ" dirty="0" smtClean="0">
                <a:solidFill>
                  <a:srgbClr val="0039A6"/>
                </a:solidFill>
                <a:latin typeface="Georgia" panose="02040502050405020303" pitchFamily="18" charset="0"/>
              </a:rPr>
              <a:t>Mexika</a:t>
            </a:r>
            <a:endParaRPr lang="cs-CZ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b="1" dirty="0">
                <a:solidFill>
                  <a:srgbClr val="C00000"/>
                </a:solidFill>
                <a:latin typeface="Georgia" panose="02040502050405020303" pitchFamily="18" charset="0"/>
              </a:rPr>
              <a:t>Obranný průmysl: 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Dlouhodobě se zhoršující bezpečnostní situace nutí mexickou vládu investovat více nejen do vyzbrojování bezpečnostních složek a armády, ale také do ochrany 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infrastruktury a vládních představitelů, 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a to jak na federální, tak státní a místní úrovni. </a:t>
            </a:r>
            <a:endParaRPr lang="cs-CZ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cs-CZ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10/2019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 – podpis </a:t>
            </a:r>
            <a:r>
              <a:rPr lang="cs-CZ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Memoranda o porozumění mezi ministerstvy obrany ČR a Mexika</a:t>
            </a:r>
            <a:r>
              <a:rPr lang="cs-CZ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které</a:t>
            </a:r>
            <a:r>
              <a:rPr lang="cs-CZ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cs typeface="Calibri" panose="020F0502020204030204" pitchFamily="34" charset="0"/>
              </a:rPr>
              <a:t>umožní </a:t>
            </a:r>
            <a:r>
              <a:rPr lang="cs-CZ" dirty="0">
                <a:solidFill>
                  <a:schemeClr val="tx1"/>
                </a:solidFill>
              </a:rPr>
              <a:t>mj. větší uplatnění českých firem ze sektoru obranného průmyslu na mexickém trhu.</a:t>
            </a:r>
          </a:p>
          <a:p>
            <a:pPr marL="0" indent="0">
              <a:buNone/>
            </a:pPr>
            <a:endParaRPr lang="cs-CZ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36" y="5305746"/>
            <a:ext cx="2500106" cy="1875080"/>
          </a:xfrm>
          <a:prstGeom prst="rect">
            <a:avLst/>
          </a:prstGeom>
        </p:spPr>
      </p:pic>
      <p:pic>
        <p:nvPicPr>
          <p:cNvPr id="8" name="Picture 10" descr="na_celou_sir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84" y="5305746"/>
            <a:ext cx="2496966" cy="18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2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cs-CZ" b="1" dirty="0">
                <a:solidFill>
                  <a:srgbClr val="C00000"/>
                </a:solidFill>
                <a:latin typeface="Georgia" panose="02040502050405020303" pitchFamily="18" charset="0"/>
              </a:rPr>
              <a:t>Letecký průmysl</a:t>
            </a:r>
            <a:r>
              <a:rPr lang="cs-CZ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Mexiko patří k předním světovým producentům v leteckém průmyslu a rychle míří mezi 10 největších výrobců na světě. </a:t>
            </a:r>
          </a:p>
          <a:p>
            <a:pPr>
              <a:spcAft>
                <a:spcPts val="600"/>
              </a:spcAft>
              <a:defRPr/>
            </a:pP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Za posledních 9 let vykázal tento segment růst o 152 % a vývozy leteckého průmyslu každoročně rostou o zhruba 11 %. </a:t>
            </a:r>
          </a:p>
          <a:p>
            <a:pPr>
              <a:spcAft>
                <a:spcPts val="600"/>
              </a:spcAft>
              <a:defRPr/>
            </a:pP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S rostoucí produkcí roste i poptávka v rámci výrobních řetězců (</a:t>
            </a:r>
            <a:r>
              <a:rPr lang="cs-CZ" dirty="0" err="1">
                <a:solidFill>
                  <a:schemeClr val="tx1"/>
                </a:solidFill>
              </a:rPr>
              <a:t>Bombardier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Safran</a:t>
            </a:r>
            <a:r>
              <a:rPr lang="cs-CZ" dirty="0">
                <a:solidFill>
                  <a:schemeClr val="tx1"/>
                </a:solidFill>
              </a:rPr>
              <a:t>, General </a:t>
            </a:r>
            <a:r>
              <a:rPr lang="cs-CZ" dirty="0" err="1">
                <a:solidFill>
                  <a:schemeClr val="tx1"/>
                </a:solidFill>
              </a:rPr>
              <a:t>Electrics</a:t>
            </a:r>
            <a:r>
              <a:rPr lang="cs-CZ" dirty="0">
                <a:solidFill>
                  <a:schemeClr val="tx1"/>
                </a:solidFill>
              </a:rPr>
              <a:t> a další)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, ve kterém stále chybí dodavatelé. </a:t>
            </a:r>
          </a:p>
          <a:p>
            <a:pPr>
              <a:spcAft>
                <a:spcPts val="600"/>
              </a:spcAft>
              <a:defRPr/>
            </a:pP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Byla zahájena výstavba nového mezinárodního letiště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</a:t>
            </a:r>
            <a:r>
              <a:rPr lang="cs-CZ" dirty="0" smtClean="0">
                <a:solidFill>
                  <a:srgbClr val="004A9B"/>
                </a:solidFill>
              </a:rPr>
              <a:t>situace: </a:t>
            </a:r>
            <a:r>
              <a:rPr lang="cs-CZ" altLang="cs-CZ" dirty="0" smtClean="0">
                <a:solidFill>
                  <a:srgbClr val="0039A6"/>
                </a:solidFill>
                <a:latin typeface="Georgia" panose="02040502050405020303" pitchFamily="18" charset="0"/>
              </a:rPr>
              <a:t>Perspektivní </a:t>
            </a:r>
            <a:r>
              <a:rPr lang="cs-CZ" altLang="cs-CZ" dirty="0">
                <a:solidFill>
                  <a:srgbClr val="0039A6"/>
                </a:solidFill>
                <a:latin typeface="Georgia" panose="02040502050405020303" pitchFamily="18" charset="0"/>
              </a:rPr>
              <a:t>obory </a:t>
            </a:r>
            <a:r>
              <a:rPr lang="cs-CZ" altLang="cs-CZ" dirty="0" smtClean="0">
                <a:solidFill>
                  <a:srgbClr val="0039A6"/>
                </a:solidFill>
                <a:latin typeface="Georgia" panose="02040502050405020303" pitchFamily="18" charset="0"/>
              </a:rPr>
              <a:t>Mexika</a:t>
            </a:r>
            <a:endParaRPr lang="cs-CZ" dirty="0"/>
          </a:p>
        </p:txBody>
      </p:sp>
      <p:pic>
        <p:nvPicPr>
          <p:cNvPr id="1026" name="Picture 2" descr="Výsledek obrázku pro 39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00" y="5162025"/>
            <a:ext cx="4046720" cy="22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83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9600" y="1868400"/>
            <a:ext cx="8964000" cy="57600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Zdravotnictví: </a:t>
            </a:r>
            <a:r>
              <a:rPr lang="cs-CZ" dirty="0">
                <a:solidFill>
                  <a:schemeClr val="tx1"/>
                </a:solidFill>
              </a:rPr>
              <a:t>Mexiko je 4. největším trhem zdravotní techniky na americkém kontinentě a z 90 % závisí na dovozu. </a:t>
            </a:r>
            <a:r>
              <a:rPr lang="cs-CZ" dirty="0" smtClean="0">
                <a:solidFill>
                  <a:schemeClr val="tx1"/>
                </a:solidFill>
              </a:rPr>
              <a:t>Rozvoj nemocniční sítě na bázi Public-</a:t>
            </a:r>
            <a:r>
              <a:rPr lang="cs-CZ" dirty="0" err="1" smtClean="0">
                <a:solidFill>
                  <a:schemeClr val="tx1"/>
                </a:solidFill>
              </a:rPr>
              <a:t>Private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Partnership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S příslibem navýšení rozpočtu zdravotnictví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v reakci na pandemii COVID-19 </a:t>
            </a:r>
            <a:r>
              <a:rPr lang="cs-CZ" dirty="0" smtClean="0">
                <a:solidFill>
                  <a:schemeClr val="tx1"/>
                </a:solidFill>
              </a:rPr>
              <a:t>lze </a:t>
            </a:r>
            <a:r>
              <a:rPr lang="cs-CZ" dirty="0">
                <a:solidFill>
                  <a:schemeClr val="tx1"/>
                </a:solidFill>
              </a:rPr>
              <a:t>očekávat i větší investice ve veřejném zdravotnictví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sz="12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cs-CZ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Energetika </a:t>
            </a:r>
            <a:r>
              <a:rPr lang="cs-CZ" b="1" dirty="0">
                <a:solidFill>
                  <a:srgbClr val="C00000"/>
                </a:solidFill>
                <a:latin typeface="Georgia" panose="02040502050405020303" pitchFamily="18" charset="0"/>
              </a:rPr>
              <a:t>- klasická a zelená energie: 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Posílení energetické nezávislosti je jednou z priorit mexické vlády, což odráží i 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navyšování státního 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rozpočtu 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pro 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oblast 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energetiky. Aktuální komplikace pro investice do 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výroby energie z obnovitelných zdrojů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  <a:endParaRPr lang="cs-CZ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cs-CZ" b="1" dirty="0">
                <a:solidFill>
                  <a:srgbClr val="C00000"/>
                </a:solidFill>
                <a:latin typeface="Georgia" panose="02040502050405020303" pitchFamily="18" charset="0"/>
              </a:rPr>
              <a:t>Nové technologie: 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V Mexiku stále stoupá poptávka po pokročilých technologiích a inovativních výrobcích. Zájem je o spolupráci v aplikovaném výzkumu, ale i o konkrétní oblasti jako Průmysl 4.0, Smart </a:t>
            </a:r>
            <a:r>
              <a:rPr lang="cs-CZ" dirty="0" err="1">
                <a:solidFill>
                  <a:schemeClr val="tx1"/>
                </a:solidFill>
                <a:latin typeface="Georgia" panose="02040502050405020303" pitchFamily="18" charset="0"/>
              </a:rPr>
              <a:t>Cities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Georgia" panose="02040502050405020303" pitchFamily="18" charset="0"/>
              </a:rPr>
              <a:t>Life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Georgia" panose="02040502050405020303" pitchFamily="18" charset="0"/>
              </a:rPr>
              <a:t>Sciences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, IT a další.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</a:t>
            </a:r>
            <a:r>
              <a:rPr lang="cs-CZ" dirty="0" smtClean="0">
                <a:solidFill>
                  <a:srgbClr val="004A9B"/>
                </a:solidFill>
              </a:rPr>
              <a:t>situace: </a:t>
            </a:r>
            <a:r>
              <a:rPr lang="cs-CZ" altLang="cs-CZ" dirty="0" smtClean="0">
                <a:solidFill>
                  <a:srgbClr val="0039A6"/>
                </a:solidFill>
                <a:latin typeface="Georgia" panose="02040502050405020303" pitchFamily="18" charset="0"/>
              </a:rPr>
              <a:t>Perspektivní </a:t>
            </a:r>
            <a:r>
              <a:rPr lang="cs-CZ" altLang="cs-CZ" dirty="0">
                <a:solidFill>
                  <a:srgbClr val="0039A6"/>
                </a:solidFill>
                <a:latin typeface="Georgia" panose="02040502050405020303" pitchFamily="18" charset="0"/>
              </a:rPr>
              <a:t>obory </a:t>
            </a:r>
            <a:r>
              <a:rPr lang="cs-CZ" altLang="cs-CZ" dirty="0" smtClean="0">
                <a:solidFill>
                  <a:srgbClr val="0039A6"/>
                </a:solidFill>
                <a:latin typeface="Georgia" panose="02040502050405020303" pitchFamily="18" charset="0"/>
              </a:rPr>
              <a:t>Mexika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7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situace: </a:t>
            </a:r>
            <a:r>
              <a:rPr lang="cs-CZ" altLang="cs-CZ" dirty="0" smtClean="0">
                <a:solidFill>
                  <a:srgbClr val="0039A6"/>
                </a:solidFill>
                <a:latin typeface="Georgia" panose="02040502050405020303" pitchFamily="18" charset="0"/>
              </a:rPr>
              <a:t>Mapa strategických příležitostí</a:t>
            </a:r>
            <a:endParaRPr lang="cs-CZ" dirty="0"/>
          </a:p>
        </p:txBody>
      </p:sp>
      <p:pic>
        <p:nvPicPr>
          <p:cNvPr id="1026" name="Picture 2" descr="MAPA STRATEGICKÝCH PŘÍLEŽITOSTÍ - MZ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68" y="1800225"/>
            <a:ext cx="7035342" cy="52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9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84032" y="1790894"/>
            <a:ext cx="8930351" cy="5760000"/>
          </a:xfrm>
        </p:spPr>
        <p:txBody>
          <a:bodyPr/>
          <a:lstStyle/>
          <a:p>
            <a:pPr algn="just">
              <a:spcAft>
                <a:spcPts val="2000"/>
              </a:spcAft>
            </a:pPr>
            <a:r>
              <a:rPr lang="cs-CZ" alt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Mexiko </a:t>
            </a:r>
            <a:r>
              <a:rPr lang="cs-CZ" altLang="cs-CZ" dirty="0">
                <a:solidFill>
                  <a:schemeClr val="tx1"/>
                </a:solidFill>
                <a:latin typeface="Georgia" panose="02040502050405020303" pitchFamily="18" charset="0"/>
              </a:rPr>
              <a:t>zaujímá </a:t>
            </a:r>
            <a:r>
              <a:rPr lang="cs-CZ" altLang="cs-CZ" b="1" dirty="0">
                <a:solidFill>
                  <a:srgbClr val="C00000"/>
                </a:solidFill>
                <a:latin typeface="Georgia" panose="02040502050405020303" pitchFamily="18" charset="0"/>
              </a:rPr>
              <a:t>strategickou polohu </a:t>
            </a:r>
            <a:r>
              <a:rPr lang="cs-CZ" altLang="cs-CZ" dirty="0">
                <a:solidFill>
                  <a:schemeClr val="tx1"/>
                </a:solidFill>
                <a:latin typeface="Georgia" panose="02040502050405020303" pitchFamily="18" charset="0"/>
              </a:rPr>
              <a:t>mezi dvěma oceány, která z něj činí obchodní křižovatku mezi Severní a Jižní Amerikou</a:t>
            </a:r>
            <a:r>
              <a:rPr lang="cs-CZ" alt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algn="just">
              <a:spcAft>
                <a:spcPts val="2000"/>
              </a:spcAft>
            </a:pPr>
            <a:endParaRPr lang="cs-CZ" dirty="0" smtClean="0">
              <a:solidFill>
                <a:schemeClr val="tx1"/>
              </a:solidFill>
            </a:endParaRPr>
          </a:p>
          <a:p>
            <a:pPr algn="just">
              <a:spcAft>
                <a:spcPts val="2000"/>
              </a:spcAft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spcAft>
                <a:spcPts val="2000"/>
              </a:spcAft>
            </a:pPr>
            <a:endParaRPr lang="cs-CZ" dirty="0" smtClean="0">
              <a:solidFill>
                <a:schemeClr val="tx1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cs-CZ" dirty="0" smtClean="0">
                <a:solidFill>
                  <a:schemeClr val="tx1"/>
                </a:solidFill>
              </a:rPr>
              <a:t>Mexiko je 12. největší vývozce na světě, </a:t>
            </a:r>
            <a:r>
              <a:rPr lang="cs-CZ" b="1" dirty="0" smtClean="0">
                <a:solidFill>
                  <a:schemeClr val="tx1"/>
                </a:solidFill>
              </a:rPr>
              <a:t>přičemž 80 % mexického vývozu míří do USA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>
                <a:solidFill>
                  <a:schemeClr val="tx1"/>
                </a:solidFill>
              </a:rPr>
              <a:t>Vyváží zejména automobily a </a:t>
            </a:r>
            <a:r>
              <a:rPr lang="cs-CZ" dirty="0" smtClean="0">
                <a:solidFill>
                  <a:schemeClr val="tx1"/>
                </a:solidFill>
              </a:rPr>
              <a:t>autodíly, stroje a elektrické stroje, ropu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nerosty.</a:t>
            </a:r>
            <a:endParaRPr lang="cs-CZ" altLang="cs-CZ" u="sng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2000"/>
              </a:spcAft>
            </a:pP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V roce 2019 mexická </a:t>
            </a:r>
            <a:r>
              <a:rPr lang="cs-CZ" dirty="0">
                <a:solidFill>
                  <a:schemeClr val="tx1"/>
                </a:solidFill>
                <a:latin typeface="Georgia" panose="02040502050405020303" pitchFamily="18" charset="0"/>
              </a:rPr>
              <a:t>ekonomika 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byla </a:t>
            </a:r>
            <a:r>
              <a:rPr lang="cs-CZ" u="sng" dirty="0" smtClean="0">
                <a:solidFill>
                  <a:schemeClr val="tx1"/>
                </a:solidFill>
                <a:latin typeface="Georgia" panose="02040502050405020303" pitchFamily="18" charset="0"/>
              </a:rPr>
              <a:t>17. v přílivu zahraničních investic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 na světě. Asi 50 % investic míří do strojírenství/ automobilového průmyslu. </a:t>
            </a:r>
            <a:r>
              <a:rPr lang="cs-CZ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Téměř </a:t>
            </a:r>
            <a:r>
              <a:rPr lang="cs-CZ" b="1" dirty="0">
                <a:solidFill>
                  <a:srgbClr val="C00000"/>
                </a:solidFill>
                <a:latin typeface="Georgia" panose="02040502050405020303" pitchFamily="18" charset="0"/>
              </a:rPr>
              <a:t>31 % zahraničních investic pochází ze zemí </a:t>
            </a:r>
            <a:r>
              <a:rPr lang="cs-CZ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EU </a:t>
            </a:r>
            <a:r>
              <a:rPr lang="cs-CZ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(zejm</a:t>
            </a:r>
            <a:r>
              <a:rPr lang="cs-CZ" b="1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  <a:r>
              <a:rPr lang="cs-CZ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ES, DE, IT)</a:t>
            </a:r>
            <a:r>
              <a:rPr 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, 38 % z USA.</a:t>
            </a:r>
            <a:r>
              <a:rPr lang="cs-CZ" altLang="cs-CZ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cs-CZ" altLang="cs-CZ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cs-CZ" altLang="cs-CZ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cs-CZ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4A9B"/>
                </a:solidFill>
              </a:rPr>
              <a:t>Ekonomická situace: Export a investice</a:t>
            </a:r>
            <a:endParaRPr lang="cs-CZ" dirty="0">
              <a:solidFill>
                <a:srgbClr val="004A9B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103" y="2529840"/>
            <a:ext cx="2721280" cy="2110380"/>
          </a:xfrm>
          <a:prstGeom prst="rect">
            <a:avLst/>
          </a:prstGeom>
        </p:spPr>
      </p:pic>
      <p:sp>
        <p:nvSpPr>
          <p:cNvPr id="5" name="Zástupný symbol pro obsah 1"/>
          <p:cNvSpPr txBox="1">
            <a:spLocks/>
          </p:cNvSpPr>
          <p:nvPr/>
        </p:nvSpPr>
        <p:spPr>
          <a:xfrm>
            <a:off x="1184032" y="2905677"/>
            <a:ext cx="5978768" cy="1358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4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2000"/>
              </a:spcAft>
            </a:pPr>
            <a:r>
              <a:rPr lang="cs-CZ" alt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Mexický trh spojuje se zeměmi severní Ameriky </a:t>
            </a:r>
            <a:r>
              <a:rPr lang="cs-CZ" altLang="cs-CZ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Severoamerická dohoda o volném obchodu </a:t>
            </a:r>
            <a:r>
              <a:rPr lang="cs-CZ" altLang="cs-CZ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(USMCA, dříve NAFTA),</a:t>
            </a:r>
            <a:r>
              <a:rPr lang="cs-CZ" altLang="cs-CZ" dirty="0" smtClean="0">
                <a:solidFill>
                  <a:schemeClr val="tx1"/>
                </a:solidFill>
                <a:latin typeface="Georgia" panose="02040502050405020303" pitchFamily="18" charset="0"/>
              </a:rPr>
              <a:t> Mexiko je proto vynikajícím nástupištěm i pro expanzi na trh USA. 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2480" y="1779905"/>
            <a:ext cx="8964000" cy="5760000"/>
          </a:xfrm>
        </p:spPr>
        <p:txBody>
          <a:bodyPr/>
          <a:lstStyle/>
          <a:p>
            <a:pPr algn="just"/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Mexiko je </a:t>
            </a:r>
            <a:r>
              <a:rPr lang="cs-CZ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pro ČR nejdůležitějším obchodním partnerem v Latinské Americe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, více jak polovina celkové obchodní výměny s tímto regionem je právě s Mexikem. </a:t>
            </a:r>
          </a:p>
          <a:p>
            <a:pPr algn="just"/>
            <a:endParaRPr lang="cs-CZ" sz="2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cs-CZ" sz="2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cs-CZ" sz="2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cs-CZ" sz="2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endParaRPr lang="cs-CZ" sz="2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1200"/>
              </a:spcAft>
            </a:pPr>
            <a:endParaRPr lang="cs-CZ" altLang="cs-CZ" sz="2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cs-CZ" alt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Pro české firmy usnadňuje obchod </a:t>
            </a:r>
            <a:r>
              <a:rPr lang="cs-CZ" alt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s </a:t>
            </a:r>
            <a:r>
              <a:rPr lang="cs-CZ" alt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Mexikem fakt</a:t>
            </a:r>
            <a:r>
              <a:rPr lang="cs-CZ" alt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, že má s EU uzavřenu rozsáhlou </a:t>
            </a:r>
            <a:r>
              <a:rPr lang="cs-CZ" altLang="cs-CZ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Dohodu o volném obchodu </a:t>
            </a:r>
            <a:r>
              <a:rPr lang="cs-CZ" alt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a s ČR dohodu o vzájemné ochraně investic a zamezení dvojího zdanění. Aktuálně je před podpisem novela Dohody o volném obchodu s EU, která dále zjednoduší podmínky pro dovoz zboží a investice v Mexiku. </a:t>
            </a:r>
            <a:endParaRPr lang="cs-CZ" altLang="cs-CZ" sz="2200" u="sng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cs-CZ" altLang="cs-CZ" sz="2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Drtivá </a:t>
            </a:r>
            <a:r>
              <a:rPr lang="cs-CZ" altLang="cs-CZ" sz="2200" b="1" dirty="0">
                <a:solidFill>
                  <a:schemeClr val="tx1"/>
                </a:solidFill>
                <a:latin typeface="Georgia" panose="02040502050405020303" pitchFamily="18" charset="0"/>
              </a:rPr>
              <a:t>většina českého zboží tak jde do Mexika</a:t>
            </a:r>
            <a:r>
              <a:rPr lang="cs-CZ" altLang="cs-CZ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 bez celního zatížení. </a:t>
            </a:r>
            <a:endParaRPr lang="cs-CZ" altLang="cs-CZ" sz="22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cs-CZ" altLang="cs-CZ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cs-CZ" altLang="cs-CZ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cs-CZ" altLang="cs-CZ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</a:t>
            </a:r>
            <a:r>
              <a:rPr lang="cs-CZ" dirty="0" smtClean="0">
                <a:solidFill>
                  <a:srgbClr val="004A9B"/>
                </a:solidFill>
              </a:rPr>
              <a:t>situace: Z EU bez cla</a:t>
            </a:r>
            <a:endParaRPr lang="cs-CZ" dirty="0">
              <a:solidFill>
                <a:srgbClr val="004A9B"/>
              </a:solidFill>
            </a:endParaRPr>
          </a:p>
        </p:txBody>
      </p:sp>
      <p:pic>
        <p:nvPicPr>
          <p:cNvPr id="5" name="Picture 2" descr="na_celou_sir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05" y="2580640"/>
            <a:ext cx="3523728" cy="23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1079599" y="2580640"/>
            <a:ext cx="5178325" cy="2468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3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endParaRPr lang="cs-CZ" sz="2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 fontAlgn="auto">
              <a:spcAft>
                <a:spcPts val="1200"/>
              </a:spcAft>
            </a:pPr>
            <a:r>
              <a:rPr lang="cs-CZ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Obchodní výměna</a:t>
            </a:r>
            <a:r>
              <a:rPr lang="cs-CZ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</a:p>
          <a:p>
            <a:pPr algn="just" fontAlgn="auto">
              <a:spcAft>
                <a:spcPts val="1200"/>
              </a:spcAft>
            </a:pP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EU – MX </a:t>
            </a:r>
            <a:r>
              <a:rPr lang="en-GB" sz="2200" dirty="0">
                <a:solidFill>
                  <a:schemeClr val="tx1"/>
                </a:solidFill>
                <a:latin typeface="Georgia" pitchFamily="18" charset="0"/>
              </a:rPr>
              <a:t>72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,</a:t>
            </a:r>
            <a:r>
              <a:rPr lang="en-GB" sz="2200" dirty="0">
                <a:solidFill>
                  <a:schemeClr val="tx1"/>
                </a:solidFill>
                <a:latin typeface="Georgia" pitchFamily="18" charset="0"/>
              </a:rPr>
              <a:t>2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mld. USD</a:t>
            </a:r>
          </a:p>
          <a:p>
            <a:pPr algn="just" fontAlgn="auto">
              <a:spcAft>
                <a:spcPts val="400"/>
              </a:spcAft>
            </a:pP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CZ - MX </a:t>
            </a:r>
            <a:r>
              <a:rPr lang="en-US" sz="2200" dirty="0">
                <a:solidFill>
                  <a:schemeClr val="tx1"/>
                </a:solidFill>
                <a:latin typeface="Georgia" pitchFamily="18" charset="0"/>
              </a:rPr>
              <a:t>1,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79</a:t>
            </a:r>
            <a:r>
              <a:rPr lang="en-US" sz="22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mld. USD (vývoz z ČR: 890 mil. USD, dovoz do ČR: 907 mil. USD); </a:t>
            </a:r>
            <a:r>
              <a:rPr lang="cs-CZ" sz="2200" b="1" dirty="0">
                <a:solidFill>
                  <a:schemeClr val="tx1"/>
                </a:solidFill>
                <a:latin typeface="Georgia" pitchFamily="18" charset="0"/>
              </a:rPr>
              <a:t>2020: vývoz z ČR +7 %</a:t>
            </a:r>
          </a:p>
          <a:p>
            <a:pPr fontAlgn="auto"/>
            <a:endParaRPr lang="cs-CZ" altLang="cs-CZ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fontAlgn="auto"/>
            <a:endParaRPr lang="cs-CZ" altLang="cs-CZ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fontAlgn="auto"/>
            <a:endParaRPr lang="cs-CZ" altLang="cs-CZ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fontAlgn="auto"/>
            <a:endParaRPr lang="cs-CZ" dirty="0" smtClean="0"/>
          </a:p>
          <a:p>
            <a:pPr fontAlgn="auto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1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Mezi </a:t>
            </a:r>
            <a:r>
              <a:rPr lang="cs-CZ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komodity českého vývozu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patří motorová vozidla, díly a příslušenství, elektrické vodiče, kompresory, elektrická zařízení, klimatizační jednotky, výrobky z plastů, pístové motory. </a:t>
            </a:r>
          </a:p>
          <a:p>
            <a:pPr algn="just"/>
            <a:endParaRPr lang="cs-CZ" sz="22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Mezi hlavní </a:t>
            </a:r>
            <a:r>
              <a:rPr lang="cs-CZ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dovozní komodity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patří keramické kondenzátory, zařízení pro příjem a vysílání hlasu a dat, motorová vozidla, elektrické přístroje, kompresory atd.</a:t>
            </a:r>
          </a:p>
          <a:p>
            <a:pPr algn="just"/>
            <a:endParaRPr lang="cs-CZ" sz="2200" dirty="0" smtClean="0">
              <a:latin typeface="Georgia" pitchFamily="18" charset="0"/>
            </a:endParaRPr>
          </a:p>
          <a:p>
            <a:pPr algn="just"/>
            <a:r>
              <a:rPr lang="cs-CZ" sz="2200" b="1" dirty="0">
                <a:solidFill>
                  <a:srgbClr val="C00000"/>
                </a:solidFill>
                <a:latin typeface="Georgia" panose="02040502050405020303" pitchFamily="18" charset="0"/>
              </a:rPr>
              <a:t>Z českých firem aktivních na mexickém trhu: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Tatra </a:t>
            </a:r>
            <a:r>
              <a:rPr lang="cs-CZ" sz="2200" dirty="0" err="1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Trucks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 a.s.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 – výrobce nákladních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automobilů,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Škoda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Electric a.s.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 – výrobce hromadné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dopravy, </a:t>
            </a:r>
            <a:r>
              <a:rPr lang="cs-CZ" sz="2200" dirty="0" err="1" smtClean="0">
                <a:solidFill>
                  <a:schemeClr val="tx1"/>
                </a:solidFill>
                <a:latin typeface="Georgia" panose="02040502050405020303" pitchFamily="18" charset="0"/>
                <a:hlinkClick r:id="rId4"/>
              </a:rPr>
              <a:t>Doosan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  <a:hlinkClick r:id="rId4"/>
              </a:rPr>
              <a:t>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4"/>
              </a:rPr>
              <a:t>Škoda </a:t>
            </a:r>
            <a:r>
              <a:rPr lang="cs-CZ" sz="2200" dirty="0" err="1">
                <a:solidFill>
                  <a:schemeClr val="tx1"/>
                </a:solidFill>
                <a:latin typeface="Georgia" panose="02040502050405020303" pitchFamily="18" charset="0"/>
                <a:hlinkClick r:id="rId4"/>
              </a:rPr>
              <a:t>Power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4"/>
              </a:rPr>
              <a:t> 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 – výrobce parních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turbín, </a:t>
            </a:r>
            <a:r>
              <a:rPr lang="cs-CZ" sz="2200" dirty="0" err="1" smtClean="0">
                <a:solidFill>
                  <a:schemeClr val="tx1"/>
                </a:solidFill>
                <a:latin typeface="Georgia" panose="02040502050405020303" pitchFamily="18" charset="0"/>
                <a:hlinkClick r:id="rId5"/>
              </a:rPr>
              <a:t>Kovobel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5"/>
              </a:rPr>
              <a:t> 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– výrobce skladových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kontejnerů, </a:t>
            </a:r>
            <a:r>
              <a:rPr lang="cs-CZ" sz="2200" dirty="0" err="1" smtClean="0">
                <a:solidFill>
                  <a:schemeClr val="tx1"/>
                </a:solidFill>
                <a:latin typeface="Georgia" panose="02040502050405020303" pitchFamily="18" charset="0"/>
                <a:hlinkClick r:id="rId6"/>
              </a:rPr>
              <a:t>Trustport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 – 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bezpečnostní IT systémy,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  <a:hlinkClick r:id="rId7"/>
              </a:rPr>
              <a:t>Y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7"/>
              </a:rPr>
              <a:t>Soft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 - 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IT pro tisk a digitalizaci, </a:t>
            </a:r>
            <a:r>
              <a:rPr lang="cs-CZ" sz="2200" dirty="0" err="1" smtClean="0">
                <a:solidFill>
                  <a:schemeClr val="tx1"/>
                </a:solidFill>
                <a:latin typeface="Georgia" panose="02040502050405020303" pitchFamily="18" charset="0"/>
                <a:hlinkClick r:id="rId8"/>
              </a:rPr>
              <a:t>Jablotron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  <a:hlinkClick r:id="rId8"/>
              </a:rPr>
              <a:t> </a:t>
            </a:r>
            <a:r>
              <a:rPr lang="cs-CZ" sz="2200" dirty="0" err="1" smtClean="0">
                <a:solidFill>
                  <a:schemeClr val="tx1"/>
                </a:solidFill>
                <a:latin typeface="Georgia" panose="02040502050405020303" pitchFamily="18" charset="0"/>
                <a:hlinkClick r:id="rId8"/>
              </a:rPr>
              <a:t>Alarms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  <a:hlinkClick r:id="rId8"/>
              </a:rPr>
              <a:t> a.s.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 – bezpečnostní systémy, </a:t>
            </a:r>
            <a:r>
              <a:rPr lang="cs-CZ" sz="2200" dirty="0" err="1" smtClean="0">
                <a:solidFill>
                  <a:schemeClr val="tx1"/>
                </a:solidFill>
                <a:latin typeface="Georgia" panose="02040502050405020303" pitchFamily="18" charset="0"/>
                <a:hlinkClick r:id="rId9"/>
              </a:rPr>
              <a:t>mmcité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  <a:hlinkClick r:id="rId9"/>
              </a:rPr>
              <a:t>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9"/>
              </a:rPr>
              <a:t>+ a.s. 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– městský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mobiliář, </a:t>
            </a:r>
            <a:r>
              <a:rPr lang="cs-CZ" sz="2200" dirty="0" err="1" smtClean="0">
                <a:solidFill>
                  <a:schemeClr val="tx1"/>
                </a:solidFill>
                <a:latin typeface="Georgia" panose="02040502050405020303" pitchFamily="18" charset="0"/>
                <a:hlinkClick r:id="rId10"/>
              </a:rPr>
              <a:t>Linet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10"/>
              </a:rPr>
              <a:t> 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– polohovací postele a nábytek do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nemocnic,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  <a:hlinkClick r:id="rId11"/>
              </a:rPr>
              <a:t>Česká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11"/>
              </a:rPr>
              <a:t>zbrojovka, a. s. 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– 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střelné zbraně,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  <a:hlinkClick r:id="rId12"/>
              </a:rPr>
              <a:t>Dominant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12"/>
              </a:rPr>
              <a:t>CZ 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– rozmnožování slepic, </a:t>
            </a:r>
            <a:r>
              <a:rPr lang="cs-CZ" sz="2200" dirty="0" err="1" smtClean="0">
                <a:solidFill>
                  <a:schemeClr val="tx1"/>
                </a:solidFill>
                <a:latin typeface="Georgia" panose="02040502050405020303" pitchFamily="18" charset="0"/>
                <a:hlinkClick r:id="rId13"/>
              </a:rPr>
              <a:t>Think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  <a:hlinkClick r:id="rId13"/>
              </a:rPr>
              <a:t> </a:t>
            </a:r>
            <a:r>
              <a:rPr lang="cs-CZ" sz="2200" dirty="0" err="1">
                <a:solidFill>
                  <a:schemeClr val="tx1"/>
                </a:solidFill>
                <a:latin typeface="Georgia" panose="02040502050405020303" pitchFamily="18" charset="0"/>
                <a:hlinkClick r:id="rId13"/>
              </a:rPr>
              <a:t>Tim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  <a:hlinkClick r:id="rId13"/>
              </a:rPr>
              <a:t> 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– technologie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čištění </a:t>
            </a:r>
            <a:r>
              <a:rPr lang="cs-CZ" sz="2200" dirty="0">
                <a:solidFill>
                  <a:schemeClr val="tx1"/>
                </a:solidFill>
                <a:latin typeface="Georgia" panose="02040502050405020303" pitchFamily="18" charset="0"/>
              </a:rPr>
              <a:t>odpadních </a:t>
            </a:r>
            <a:r>
              <a:rPr lang="cs-CZ" sz="2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vod, aj.</a:t>
            </a:r>
            <a:endParaRPr lang="cs-CZ" sz="2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cs-CZ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39A6"/>
                </a:solidFill>
                <a:latin typeface="Georgia" panose="02040502050405020303" pitchFamily="18" charset="0"/>
              </a:rPr>
              <a:t>Obchodní vztahy ČR s Mexikem</a:t>
            </a:r>
          </a:p>
        </p:txBody>
      </p:sp>
      <p:pic>
        <p:nvPicPr>
          <p:cNvPr id="3074" name="Picture 2" descr="Výsledek obrázku pro czech mexican fla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74" y="360000"/>
            <a:ext cx="2275875" cy="127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5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cs-CZ" b="1" dirty="0"/>
              <a:t>Výhody:</a:t>
            </a:r>
          </a:p>
          <a:p>
            <a:r>
              <a:rPr lang="cs-CZ" u="sng" dirty="0">
                <a:solidFill>
                  <a:schemeClr val="tx1"/>
                </a:solidFill>
              </a:rPr>
              <a:t>vynikající geografická poloha</a:t>
            </a:r>
            <a:r>
              <a:rPr lang="cs-CZ" dirty="0">
                <a:solidFill>
                  <a:schemeClr val="tx1"/>
                </a:solidFill>
              </a:rPr>
              <a:t> – brána na jihoamerické i severoamerické trhy </a:t>
            </a:r>
          </a:p>
          <a:p>
            <a:r>
              <a:rPr lang="cs-CZ" u="sng" dirty="0" smtClean="0">
                <a:solidFill>
                  <a:schemeClr val="tx1"/>
                </a:solidFill>
                <a:latin typeface="Georgia" pitchFamily="18" charset="0"/>
              </a:rPr>
              <a:t>otevřená </a:t>
            </a:r>
            <a:r>
              <a:rPr lang="cs-CZ" u="sng" dirty="0">
                <a:solidFill>
                  <a:schemeClr val="tx1"/>
                </a:solidFill>
                <a:latin typeface="Georgia" pitchFamily="18" charset="0"/>
              </a:rPr>
              <a:t>ekonomika</a:t>
            </a:r>
            <a:r>
              <a:rPr lang="cs-CZ" dirty="0">
                <a:solidFill>
                  <a:schemeClr val="tx1"/>
                </a:solidFill>
                <a:latin typeface="Georgia" pitchFamily="18" charset="0"/>
              </a:rPr>
              <a:t>: Globální dohoda s EU, NAFTA/USMCA</a:t>
            </a:r>
          </a:p>
          <a:p>
            <a:r>
              <a:rPr lang="cs-CZ" u="sng" dirty="0">
                <a:solidFill>
                  <a:schemeClr val="tx1"/>
                </a:solidFill>
                <a:latin typeface="Georgia" pitchFamily="18" charset="0"/>
              </a:rPr>
              <a:t>trh s více než </a:t>
            </a:r>
            <a:r>
              <a:rPr lang="cs-CZ" u="sng" dirty="0" smtClean="0">
                <a:solidFill>
                  <a:schemeClr val="tx1"/>
                </a:solidFill>
                <a:latin typeface="Georgia" pitchFamily="18" charset="0"/>
              </a:rPr>
              <a:t>125 </a:t>
            </a:r>
            <a:r>
              <a:rPr lang="cs-CZ" u="sng" dirty="0">
                <a:solidFill>
                  <a:schemeClr val="tx1"/>
                </a:solidFill>
                <a:latin typeface="Georgia" pitchFamily="18" charset="0"/>
              </a:rPr>
              <a:t>milióny obyvatel</a:t>
            </a:r>
            <a:r>
              <a:rPr lang="cs-CZ" dirty="0">
                <a:solidFill>
                  <a:schemeClr val="tx1"/>
                </a:solidFill>
                <a:latin typeface="Georgia" pitchFamily="18" charset="0"/>
              </a:rPr>
              <a:t>, z nichž zhruba polovina patří ke střední třídě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rozvinutá </a:t>
            </a:r>
            <a:r>
              <a:rPr lang="cs-CZ" u="sng" dirty="0">
                <a:solidFill>
                  <a:schemeClr val="tx1"/>
                </a:solidFill>
              </a:rPr>
              <a:t>infrastruktura</a:t>
            </a:r>
            <a:r>
              <a:rPr lang="cs-CZ" dirty="0">
                <a:solidFill>
                  <a:schemeClr val="tx1"/>
                </a:solidFill>
              </a:rPr>
              <a:t>, levná a kvalifikovaná </a:t>
            </a:r>
            <a:r>
              <a:rPr lang="cs-CZ" u="sng" dirty="0">
                <a:solidFill>
                  <a:schemeClr val="tx1"/>
                </a:solidFill>
              </a:rPr>
              <a:t>pracovní síla</a:t>
            </a:r>
          </a:p>
          <a:p>
            <a:r>
              <a:rPr lang="cs-CZ" u="sng" dirty="0">
                <a:solidFill>
                  <a:schemeClr val="tx1"/>
                </a:solidFill>
              </a:rPr>
              <a:t>umírněná byrokratická zátěž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cs-CZ" dirty="0" err="1">
                <a:solidFill>
                  <a:schemeClr val="tx1"/>
                </a:solidFill>
              </a:rPr>
              <a:t>Ease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Doing</a:t>
            </a:r>
            <a:r>
              <a:rPr lang="cs-CZ" dirty="0">
                <a:solidFill>
                  <a:schemeClr val="tx1"/>
                </a:solidFill>
              </a:rPr>
              <a:t> Business Světové banky 60. příčka (Brazílie 124., ČR 41.)</a:t>
            </a:r>
          </a:p>
          <a:p>
            <a:endParaRPr lang="cs-CZ" dirty="0"/>
          </a:p>
          <a:p>
            <a:pPr>
              <a:spcAft>
                <a:spcPts val="1800"/>
              </a:spcAft>
            </a:pPr>
            <a:r>
              <a:rPr lang="cs-CZ" b="1" dirty="0"/>
              <a:t>Nevýhody</a:t>
            </a:r>
            <a:r>
              <a:rPr lang="cs-CZ" b="1" dirty="0" smtClean="0"/>
              <a:t>:</a:t>
            </a:r>
            <a:endParaRPr lang="cs-CZ" dirty="0"/>
          </a:p>
          <a:p>
            <a:r>
              <a:rPr lang="cs-CZ" dirty="0">
                <a:solidFill>
                  <a:schemeClr val="tx1"/>
                </a:solidFill>
              </a:rPr>
              <a:t>geografická vzdálenost, jazyková bariéra</a:t>
            </a:r>
          </a:p>
          <a:p>
            <a:r>
              <a:rPr lang="cs-CZ" dirty="0">
                <a:solidFill>
                  <a:schemeClr val="tx1"/>
                </a:solidFill>
              </a:rPr>
              <a:t>bezpečnost</a:t>
            </a:r>
          </a:p>
          <a:p>
            <a:r>
              <a:rPr lang="cs-CZ" dirty="0">
                <a:solidFill>
                  <a:schemeClr val="tx1"/>
                </a:solidFill>
              </a:rPr>
              <a:t>korupční prostředí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</a:t>
            </a:r>
            <a:r>
              <a:rPr lang="cs-CZ" dirty="0" smtClean="0">
                <a:solidFill>
                  <a:srgbClr val="004A9B"/>
                </a:solidFill>
              </a:rPr>
              <a:t>situace: Výhody a nevýhody</a:t>
            </a:r>
            <a:endParaRPr lang="cs-CZ" dirty="0">
              <a:solidFill>
                <a:srgbClr val="004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0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499" y="1588469"/>
            <a:ext cx="8360997" cy="5759450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4A9B"/>
                </a:solidFill>
              </a:rPr>
              <a:t>Vítejte v Mexiku</a:t>
            </a:r>
            <a:endParaRPr lang="cs-CZ" dirty="0">
              <a:solidFill>
                <a:srgbClr val="004A9B"/>
              </a:solidFill>
            </a:endParaRPr>
          </a:p>
        </p:txBody>
      </p:sp>
      <p:sp>
        <p:nvSpPr>
          <p:cNvPr id="6" name="Zástupný symbol pro obsah 5"/>
          <p:cNvSpPr txBox="1">
            <a:spLocks/>
          </p:cNvSpPr>
          <p:nvPr/>
        </p:nvSpPr>
        <p:spPr>
          <a:xfrm>
            <a:off x="1257499" y="4468194"/>
            <a:ext cx="3940143" cy="2584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3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cs-CZ" dirty="0" smtClean="0"/>
          </a:p>
        </p:txBody>
      </p:sp>
      <p:sp>
        <p:nvSpPr>
          <p:cNvPr id="7" name="Zástupný symbol pro obsah 5"/>
          <p:cNvSpPr txBox="1">
            <a:spLocks/>
          </p:cNvSpPr>
          <p:nvPr/>
        </p:nvSpPr>
        <p:spPr>
          <a:xfrm>
            <a:off x="1429684" y="4827314"/>
            <a:ext cx="3266375" cy="23732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3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cs-CZ" dirty="0" smtClean="0">
              <a:solidFill>
                <a:schemeClr val="tx1"/>
              </a:solidFill>
            </a:endParaRPr>
          </a:p>
          <a:p>
            <a:pPr algn="just" fontAlgn="auto"/>
            <a:r>
              <a:rPr lang="cs-CZ" sz="2000" dirty="0" smtClean="0">
                <a:solidFill>
                  <a:schemeClr val="tx1"/>
                </a:solidFill>
              </a:rPr>
              <a:t>rozloha: </a:t>
            </a:r>
            <a:r>
              <a:rPr lang="nn-NO" sz="2000" dirty="0" smtClean="0">
                <a:solidFill>
                  <a:schemeClr val="tx1"/>
                </a:solidFill>
              </a:rPr>
              <a:t>1 </a:t>
            </a:r>
            <a:r>
              <a:rPr lang="nn-NO" sz="2000" dirty="0">
                <a:solidFill>
                  <a:schemeClr val="tx1"/>
                </a:solidFill>
              </a:rPr>
              <a:t>972 550 </a:t>
            </a:r>
            <a:r>
              <a:rPr lang="nn-NO" sz="2000" dirty="0" smtClean="0">
                <a:solidFill>
                  <a:schemeClr val="tx1"/>
                </a:solidFill>
              </a:rPr>
              <a:t>km</a:t>
            </a:r>
            <a:r>
              <a:rPr lang="nn-NO" sz="2000" baseline="30000" dirty="0" smtClean="0">
                <a:solidFill>
                  <a:schemeClr val="tx1"/>
                </a:solidFill>
              </a:rPr>
              <a:t>2</a:t>
            </a:r>
            <a:r>
              <a:rPr lang="cs-CZ" sz="2000" dirty="0" smtClean="0">
                <a:solidFill>
                  <a:schemeClr val="tx1"/>
                </a:solidFill>
              </a:rPr>
              <a:t> (25 x větší než ČR)</a:t>
            </a:r>
          </a:p>
          <a:p>
            <a:pPr algn="just" fontAlgn="auto"/>
            <a:r>
              <a:rPr lang="cs-CZ" sz="2000" dirty="0" smtClean="0">
                <a:solidFill>
                  <a:schemeClr val="tx1"/>
                </a:solidFill>
              </a:rPr>
              <a:t>Tijuana - </a:t>
            </a:r>
            <a:r>
              <a:rPr lang="cs-CZ" sz="2000" dirty="0" err="1" smtClean="0">
                <a:solidFill>
                  <a:schemeClr val="tx1"/>
                </a:solidFill>
              </a:rPr>
              <a:t>Mérida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= </a:t>
            </a:r>
            <a:r>
              <a:rPr lang="cs-CZ" sz="2000" dirty="0" smtClean="0">
                <a:solidFill>
                  <a:schemeClr val="tx1"/>
                </a:solidFill>
              </a:rPr>
              <a:t>Barcelona – Moskva</a:t>
            </a:r>
          </a:p>
          <a:p>
            <a:pPr algn="just" fontAlgn="auto"/>
            <a:r>
              <a:rPr lang="cs-CZ" sz="2000" dirty="0">
                <a:solidFill>
                  <a:schemeClr val="tx1"/>
                </a:solidFill>
              </a:rPr>
              <a:t>trh s více než </a:t>
            </a:r>
            <a:r>
              <a:rPr lang="cs-CZ" sz="2000" dirty="0" smtClean="0">
                <a:solidFill>
                  <a:schemeClr val="tx1"/>
                </a:solidFill>
              </a:rPr>
              <a:t>125 </a:t>
            </a:r>
            <a:r>
              <a:rPr lang="cs-CZ" sz="2000" dirty="0">
                <a:solidFill>
                  <a:schemeClr val="tx1"/>
                </a:solidFill>
              </a:rPr>
              <a:t>milióny obyvatel</a:t>
            </a:r>
          </a:p>
          <a:p>
            <a:pPr algn="just" fontAlgn="auto"/>
            <a:endParaRPr lang="cs-CZ" sz="2000" dirty="0" smtClean="0">
              <a:solidFill>
                <a:schemeClr val="tx1"/>
              </a:solidFill>
            </a:endParaRPr>
          </a:p>
          <a:p>
            <a:pPr algn="just" fontAlgn="auto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5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26103" y="1545724"/>
            <a:ext cx="90978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r>
              <a:rPr lang="cs-CZ" sz="2200" b="1" dirty="0" smtClean="0">
                <a:latin typeface="+mj-lt"/>
              </a:rPr>
              <a:t>vysoká smrtnost</a:t>
            </a:r>
            <a:r>
              <a:rPr lang="cs-CZ" sz="2200" dirty="0" smtClean="0">
                <a:latin typeface="+mj-lt"/>
              </a:rPr>
              <a:t>; netestování/</a:t>
            </a:r>
            <a:r>
              <a:rPr lang="cs-CZ" sz="2200" dirty="0" err="1" smtClean="0">
                <a:latin typeface="+mj-lt"/>
              </a:rPr>
              <a:t>netrasování</a:t>
            </a:r>
            <a:r>
              <a:rPr lang="cs-CZ" sz="2200" dirty="0" smtClean="0">
                <a:latin typeface="+mj-lt"/>
              </a:rPr>
              <a:t>	reálná čísla ještě násobně vyšší; dlouhé a striktní </a:t>
            </a:r>
            <a:r>
              <a:rPr lang="cs-CZ" sz="2200" dirty="0" err="1" smtClean="0">
                <a:latin typeface="+mj-lt"/>
              </a:rPr>
              <a:t>lockdowny</a:t>
            </a:r>
            <a:endParaRPr lang="cs-CZ" sz="2200" dirty="0" smtClean="0">
              <a:latin typeface="+mj-lt"/>
            </a:endParaRP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r>
              <a:rPr lang="cs-CZ" sz="2200" b="1" dirty="0" smtClean="0">
                <a:latin typeface="+mj-lt"/>
              </a:rPr>
              <a:t>faktická nedostupnost zdravotnické </a:t>
            </a:r>
            <a:r>
              <a:rPr lang="cs-CZ" sz="2200" b="1" dirty="0" smtClean="0">
                <a:latin typeface="+mj-lt"/>
              </a:rPr>
              <a:t>péče:</a:t>
            </a:r>
            <a:r>
              <a:rPr lang="cs-CZ" sz="2200" dirty="0" smtClean="0">
                <a:latin typeface="+mj-lt"/>
              </a:rPr>
              <a:t> kritický </a:t>
            </a:r>
            <a:r>
              <a:rPr lang="cs-CZ" sz="2200" dirty="0">
                <a:latin typeface="+mj-lt"/>
              </a:rPr>
              <a:t>nedostatek lůžek a personálu</a:t>
            </a:r>
            <a:r>
              <a:rPr lang="cs-CZ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(zejm. intenzivní péče), a to i přes zapojení soukromých </a:t>
            </a:r>
            <a:r>
              <a:rPr lang="cs-CZ" sz="2200" dirty="0" smtClean="0">
                <a:latin typeface="+mj-lt"/>
              </a:rPr>
              <a:t>a </a:t>
            </a:r>
            <a:r>
              <a:rPr lang="cs-CZ" sz="2200" dirty="0" smtClean="0">
                <a:latin typeface="+mj-lt"/>
              </a:rPr>
              <a:t>alternativních nemocnic (stadióny, veletržní plochy)</a:t>
            </a:r>
            <a:endParaRPr lang="cs-CZ" sz="2400" i="1" dirty="0" smtClean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1069208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050" i="1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           </a:t>
            </a:r>
            <a:endParaRPr lang="cs-CZ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4A9B"/>
                </a:solidFill>
              </a:rPr>
              <a:t>COVID-19: Aktuální situace</a:t>
            </a:r>
            <a:endParaRPr lang="cs-CZ" dirty="0">
              <a:solidFill>
                <a:srgbClr val="004A9B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247" y="3966057"/>
            <a:ext cx="3607484" cy="380763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011" y="3966057"/>
            <a:ext cx="4132490" cy="3325114"/>
          </a:xfrm>
          <a:prstGeom prst="rect">
            <a:avLst/>
          </a:prstGeom>
        </p:spPr>
      </p:pic>
      <p:sp>
        <p:nvSpPr>
          <p:cNvPr id="7" name="Šipka doprava 6"/>
          <p:cNvSpPr/>
          <p:nvPr/>
        </p:nvSpPr>
        <p:spPr>
          <a:xfrm>
            <a:off x="7219507" y="1711841"/>
            <a:ext cx="276447" cy="116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62183" y="1730730"/>
            <a:ext cx="9097817" cy="619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r>
              <a:rPr lang="cs-CZ" sz="2000" b="1" dirty="0">
                <a:solidFill>
                  <a:srgbClr val="C00000"/>
                </a:solidFill>
                <a:latin typeface="+mj-lt"/>
              </a:rPr>
              <a:t>Minimální podpora vlády soukromému sektoru</a:t>
            </a:r>
            <a:r>
              <a:rPr lang="cs-CZ" sz="2000" b="1" dirty="0">
                <a:latin typeface="+mj-lt"/>
              </a:rPr>
              <a:t> – </a:t>
            </a:r>
            <a:r>
              <a:rPr lang="cs-CZ" sz="2000" dirty="0">
                <a:latin typeface="+mj-lt"/>
              </a:rPr>
              <a:t>0,7 % HDP (zejm. </a:t>
            </a:r>
            <a:r>
              <a:rPr lang="cs-CZ" sz="2000" dirty="0" err="1">
                <a:latin typeface="+mj-lt"/>
              </a:rPr>
              <a:t>mikropůjčky</a:t>
            </a:r>
            <a:r>
              <a:rPr lang="cs-CZ" sz="2000" dirty="0">
                <a:latin typeface="+mj-lt"/>
              </a:rPr>
              <a:t> a soc. programy pro ekonomicky nejslabší vrstvu), snižování veřejných </a:t>
            </a:r>
            <a:r>
              <a:rPr lang="cs-CZ" sz="2000" dirty="0" smtClean="0">
                <a:latin typeface="+mj-lt"/>
              </a:rPr>
              <a:t>výdajů, </a:t>
            </a:r>
            <a:r>
              <a:rPr lang="cs-CZ" sz="2000" dirty="0">
                <a:latin typeface="+mj-lt"/>
              </a:rPr>
              <a:t>suplováno místními vládami a opatřeními centrální banky </a:t>
            </a:r>
            <a:endParaRPr lang="cs-CZ" sz="2000" dirty="0" smtClean="0">
              <a:latin typeface="+mj-lt"/>
            </a:endParaRP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r>
              <a:rPr lang="cs-CZ" sz="2000" b="1" dirty="0" smtClean="0">
                <a:latin typeface="+mj-lt"/>
              </a:rPr>
              <a:t>94 % firem nedostalo žádnou formu vládní podpory</a:t>
            </a: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000" b="1" dirty="0" smtClean="0">
              <a:latin typeface="+mj-lt"/>
            </a:endParaRP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000" b="1" dirty="0">
              <a:latin typeface="+mj-lt"/>
            </a:endParaRP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000" b="1" dirty="0" smtClean="0">
              <a:latin typeface="+mj-lt"/>
            </a:endParaRP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000" b="1" dirty="0">
              <a:latin typeface="+mj-lt"/>
            </a:endParaRP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000" b="1" dirty="0" smtClean="0">
              <a:latin typeface="+mj-lt"/>
            </a:endParaRP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000" b="1" dirty="0">
              <a:latin typeface="+mj-lt"/>
            </a:endParaRP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000" b="1" dirty="0" smtClean="0">
              <a:latin typeface="+mj-lt"/>
            </a:endParaRP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r>
              <a:rPr lang="cs-CZ" sz="2000" b="1" dirty="0" smtClean="0">
                <a:latin typeface="+mj-lt"/>
              </a:rPr>
              <a:t>Dopad: </a:t>
            </a:r>
            <a:r>
              <a:rPr lang="cs-CZ" sz="2000" dirty="0">
                <a:latin typeface="+mj-lt"/>
              </a:rPr>
              <a:t>krach pětiny malých a středních podniků, </a:t>
            </a:r>
            <a:r>
              <a:rPr lang="cs-CZ" sz="2000" dirty="0" smtClean="0">
                <a:latin typeface="+mj-lt"/>
              </a:rPr>
              <a:t>nárůst </a:t>
            </a:r>
            <a:r>
              <a:rPr lang="cs-CZ" sz="2000" dirty="0" err="1" smtClean="0">
                <a:latin typeface="+mj-lt"/>
              </a:rPr>
              <a:t>nezaměstanosti</a:t>
            </a:r>
            <a:r>
              <a:rPr lang="cs-CZ" sz="2000" dirty="0" smtClean="0">
                <a:latin typeface="+mj-lt"/>
              </a:rPr>
              <a:t> (v</a:t>
            </a:r>
            <a:r>
              <a:rPr lang="cs-CZ" sz="2000" dirty="0">
                <a:latin typeface="+mj-lt"/>
              </a:rPr>
              <a:t> prvním pololetí </a:t>
            </a:r>
            <a:r>
              <a:rPr lang="cs-CZ" sz="2000" dirty="0" smtClean="0">
                <a:latin typeface="+mj-lt"/>
              </a:rPr>
              <a:t>2020 přes </a:t>
            </a:r>
            <a:r>
              <a:rPr lang="cs-CZ" sz="2000" dirty="0">
                <a:latin typeface="+mj-lt"/>
              </a:rPr>
              <a:t>zaniklo přes 10 mil. pracovních </a:t>
            </a:r>
            <a:r>
              <a:rPr lang="cs-CZ" sz="2000" dirty="0" smtClean="0">
                <a:latin typeface="+mj-lt"/>
              </a:rPr>
              <a:t>míst), </a:t>
            </a:r>
            <a:r>
              <a:rPr lang="cs-CZ" sz="2000" dirty="0">
                <a:latin typeface="+mj-lt"/>
              </a:rPr>
              <a:t>zejména neformální ekonomiky</a:t>
            </a:r>
            <a:r>
              <a:rPr lang="cs-CZ" sz="2000" dirty="0" smtClean="0">
                <a:latin typeface="+mj-lt"/>
              </a:rPr>
              <a:t>.</a:t>
            </a:r>
            <a:r>
              <a:rPr lang="cs-CZ" sz="2000" dirty="0">
                <a:latin typeface="Georgia" panose="02040502050405020303" pitchFamily="18" charset="0"/>
              </a:rPr>
              <a:t> Očekávaná delší doba nutná pro obnovu (odhad 3-4 roky).</a:t>
            </a: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000" dirty="0" smtClean="0">
              <a:latin typeface="+mj-lt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4A9B"/>
                </a:solidFill>
              </a:rPr>
              <a:t>COVID-19: Ekonomické dopady</a:t>
            </a:r>
            <a:endParaRPr lang="cs-CZ" dirty="0">
              <a:solidFill>
                <a:srgbClr val="004A9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162183" y="3313699"/>
            <a:ext cx="30270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r>
              <a:rPr lang="cs-CZ" sz="2000" dirty="0" smtClean="0">
                <a:latin typeface="+mj-lt"/>
              </a:rPr>
              <a:t>Investiční balíček – 68 infrastrukturních </a:t>
            </a:r>
            <a:r>
              <a:rPr lang="cs-CZ" sz="2000" b="1" dirty="0" smtClean="0">
                <a:latin typeface="+mj-lt"/>
              </a:rPr>
              <a:t>PPP projektů</a:t>
            </a:r>
            <a:r>
              <a:rPr lang="cs-CZ" sz="2000" dirty="0" smtClean="0">
                <a:latin typeface="+mj-lt"/>
              </a:rPr>
              <a:t>, 26 mld. USD, pokračování vlajkových projektů (</a:t>
            </a:r>
            <a:r>
              <a:rPr lang="cs-CZ" sz="2000" dirty="0" err="1" smtClean="0">
                <a:latin typeface="+mj-lt"/>
              </a:rPr>
              <a:t>Tren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Maya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dirty="0" err="1" smtClean="0">
                <a:latin typeface="+mj-lt"/>
              </a:rPr>
              <a:t>Dos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Bocas</a:t>
            </a:r>
            <a:r>
              <a:rPr lang="cs-CZ" sz="2000" dirty="0" smtClean="0">
                <a:latin typeface="+mj-lt"/>
              </a:rPr>
              <a:t>, mez. letiště..)</a:t>
            </a:r>
          </a:p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400" dirty="0"/>
          </a:p>
        </p:txBody>
      </p:sp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26" y="3313699"/>
            <a:ext cx="5090349" cy="2502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1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62183" y="1730730"/>
            <a:ext cx="9097817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 algn="just" defTabSz="1069208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r>
              <a:rPr lang="cs-CZ" sz="2400" dirty="0" smtClean="0">
                <a:latin typeface="+mj-lt"/>
              </a:rPr>
              <a:t>Definice nezbytných aktivit, 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propad domácí poptávky</a:t>
            </a:r>
            <a:r>
              <a:rPr lang="cs-CZ" sz="2400" dirty="0" smtClean="0">
                <a:latin typeface="+mj-lt"/>
              </a:rPr>
              <a:t>, přerušení mezinárodních 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dodavatelských řetězců </a:t>
            </a:r>
            <a:r>
              <a:rPr lang="cs-CZ" sz="2400" dirty="0" smtClean="0">
                <a:latin typeface="+mj-lt"/>
              </a:rPr>
              <a:t>(USA).</a:t>
            </a:r>
            <a:endParaRPr lang="cs-CZ" sz="2400" dirty="0" smtClean="0">
              <a:latin typeface="Georgia" panose="02040502050405020303" pitchFamily="18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4A9B"/>
                </a:solidFill>
              </a:rPr>
              <a:t>COVID-19: Sektorové dopady</a:t>
            </a:r>
            <a:endParaRPr lang="cs-CZ" dirty="0">
              <a:solidFill>
                <a:srgbClr val="004A9B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39" y="2621318"/>
            <a:ext cx="9000103" cy="48768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620000" y="7629525"/>
            <a:ext cx="2057400" cy="228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Zdroj: ICEX </a:t>
            </a:r>
            <a:r>
              <a:rPr lang="cs-CZ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Mexico</a:t>
            </a:r>
            <a:endParaRPr lang="cs-CZ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8281" y="3342497"/>
            <a:ext cx="6955589" cy="1883800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Doporučení </a:t>
            </a:r>
            <a:r>
              <a:rPr lang="cs-CZ" dirty="0" smtClean="0">
                <a:solidFill>
                  <a:schemeClr val="accent1"/>
                </a:solidFill>
              </a:rPr>
              <a:t>pro vstup </a:t>
            </a:r>
            <a:r>
              <a:rPr lang="cs-CZ" dirty="0">
                <a:solidFill>
                  <a:schemeClr val="accent1"/>
                </a:solidFill>
              </a:rPr>
              <a:t>na </a:t>
            </a:r>
            <a:r>
              <a:rPr lang="cs-CZ" dirty="0" smtClean="0">
                <a:solidFill>
                  <a:schemeClr val="accent1"/>
                </a:solidFill>
              </a:rPr>
              <a:t>trh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717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98820" y="2097405"/>
            <a:ext cx="8964000" cy="5760000"/>
          </a:xfrm>
        </p:spPr>
        <p:txBody>
          <a:bodyPr/>
          <a:lstStyle/>
          <a:p>
            <a:pPr lvl="0" algn="just"/>
            <a:r>
              <a:rPr lang="cs-CZ" sz="2200" dirty="0">
                <a:solidFill>
                  <a:schemeClr val="tx1"/>
                </a:solidFill>
              </a:rPr>
              <a:t>Mexický trh </a:t>
            </a:r>
            <a:r>
              <a:rPr lang="cs-CZ" sz="2200" dirty="0" smtClean="0">
                <a:solidFill>
                  <a:schemeClr val="tx1"/>
                </a:solidFill>
              </a:rPr>
              <a:t>je vyspělý </a:t>
            </a:r>
            <a:r>
              <a:rPr lang="cs-CZ" sz="2200" dirty="0">
                <a:solidFill>
                  <a:schemeClr val="tx1"/>
                </a:solidFill>
              </a:rPr>
              <a:t>a vysoce konkurenční. Vstup na mexický trh by proto měl být podložen </a:t>
            </a:r>
            <a:r>
              <a:rPr lang="cs-CZ" sz="2200" b="1" dirty="0">
                <a:solidFill>
                  <a:schemeClr val="tx1"/>
                </a:solidFill>
              </a:rPr>
              <a:t>podrobným zmapováním trhu a obchodní strategií. </a:t>
            </a:r>
            <a:endParaRPr lang="cs-CZ" sz="2200" b="1" dirty="0" smtClean="0">
              <a:solidFill>
                <a:schemeClr val="tx1"/>
              </a:solidFill>
            </a:endParaRPr>
          </a:p>
          <a:p>
            <a:pPr lvl="0" algn="just"/>
            <a:endParaRPr lang="cs-CZ" sz="2200" b="1" dirty="0">
              <a:solidFill>
                <a:schemeClr val="tx1"/>
              </a:solidFill>
            </a:endParaRPr>
          </a:p>
          <a:p>
            <a:pPr lvl="0" algn="just"/>
            <a:r>
              <a:rPr lang="cs-CZ" sz="2200" dirty="0" smtClean="0">
                <a:solidFill>
                  <a:schemeClr val="tx1"/>
                </a:solidFill>
              </a:rPr>
              <a:t>Je </a:t>
            </a:r>
            <a:r>
              <a:rPr lang="cs-CZ" sz="2200" dirty="0">
                <a:solidFill>
                  <a:schemeClr val="tx1"/>
                </a:solidFill>
              </a:rPr>
              <a:t>třeba počítat s nemalou </a:t>
            </a:r>
            <a:r>
              <a:rPr lang="cs-CZ" sz="2200" b="1" dirty="0">
                <a:solidFill>
                  <a:schemeClr val="tx1"/>
                </a:solidFill>
              </a:rPr>
              <a:t>počáteční časovou i finanční investicí</a:t>
            </a:r>
            <a:r>
              <a:rPr lang="cs-CZ" sz="2200" b="1" dirty="0" smtClean="0">
                <a:solidFill>
                  <a:schemeClr val="tx1"/>
                </a:solidFill>
              </a:rPr>
              <a:t>.</a:t>
            </a:r>
            <a:r>
              <a:rPr lang="cs-CZ" sz="2200" dirty="0" smtClean="0">
                <a:solidFill>
                  <a:schemeClr val="tx1"/>
                </a:solidFill>
              </a:rPr>
              <a:t> Trpělivost se vyplácí.</a:t>
            </a:r>
          </a:p>
          <a:p>
            <a:pPr lvl="0" algn="just"/>
            <a:endParaRPr lang="cs-CZ" sz="2200" dirty="0">
              <a:solidFill>
                <a:schemeClr val="tx1"/>
              </a:solidFill>
            </a:endParaRPr>
          </a:p>
          <a:p>
            <a:pPr lvl="0" algn="just"/>
            <a:r>
              <a:rPr lang="cs-CZ" sz="2200" dirty="0">
                <a:solidFill>
                  <a:schemeClr val="tx1"/>
                </a:solidFill>
              </a:rPr>
              <a:t>Pro vstup na trh je v první fázi klíčové </a:t>
            </a:r>
            <a:r>
              <a:rPr lang="cs-CZ" sz="2200" b="1" dirty="0">
                <a:solidFill>
                  <a:srgbClr val="C00000"/>
                </a:solidFill>
              </a:rPr>
              <a:t>nalézt spolehlivého partnera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- agenta/distributora nebo partnerskou společnost (např. na základě smlouvy o zastupování nebo joint-venture). Ten by měl mít znalost daného odvětví, dobré kontakty a slušné postavení na trhu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cs-CZ" sz="2200" dirty="0">
              <a:solidFill>
                <a:schemeClr val="tx1"/>
              </a:solidFill>
            </a:endParaRPr>
          </a:p>
          <a:p>
            <a:pPr lvl="0" algn="just"/>
            <a:r>
              <a:rPr lang="cs-CZ" sz="2200" b="1" dirty="0" smtClean="0">
                <a:solidFill>
                  <a:schemeClr val="tx1"/>
                </a:solidFill>
              </a:rPr>
              <a:t>Využít podpory, </a:t>
            </a:r>
            <a:r>
              <a:rPr lang="cs-CZ" sz="2200" dirty="0" smtClean="0">
                <a:solidFill>
                  <a:schemeClr val="tx1"/>
                </a:solidFill>
              </a:rPr>
              <a:t>kterou podnikatelům </a:t>
            </a:r>
            <a:r>
              <a:rPr lang="cs-CZ" sz="2200" b="1" dirty="0">
                <a:solidFill>
                  <a:schemeClr val="tx1"/>
                </a:solidFill>
              </a:rPr>
              <a:t>poskytuje stát </a:t>
            </a:r>
            <a:r>
              <a:rPr lang="cs-CZ" sz="2200" dirty="0" smtClean="0">
                <a:solidFill>
                  <a:schemeClr val="tx1"/>
                </a:solidFill>
              </a:rPr>
              <a:t>mj. skrze síť velvyslanectví či kanceláří </a:t>
            </a:r>
            <a:r>
              <a:rPr lang="cs-CZ" sz="2200" dirty="0" err="1" smtClean="0">
                <a:solidFill>
                  <a:schemeClr val="tx1"/>
                </a:solidFill>
              </a:rPr>
              <a:t>CzechTrade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Doporučení pro vstup na trh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5" name="Picture 8" descr="Výsledek obrázku pro mexik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53" y="360000"/>
            <a:ext cx="2447767" cy="13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94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38320" y="1795620"/>
            <a:ext cx="8964000" cy="433696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sz="2200" dirty="0">
                <a:solidFill>
                  <a:schemeClr val="tx1"/>
                </a:solidFill>
              </a:rPr>
              <a:t>Ačkoliv se obchodní etika stále více blíží standardům platným v Evropě a USA, mohou se čeští podnikatelé setkat s řadou zvláštností, které vyplývají z </a:t>
            </a:r>
            <a:r>
              <a:rPr lang="cs-CZ" sz="2200" b="1" dirty="0">
                <a:solidFill>
                  <a:srgbClr val="C00000"/>
                </a:solidFill>
              </a:rPr>
              <a:t>odlišných kulturně-sociálních podmínek a obchodních </a:t>
            </a:r>
            <a:r>
              <a:rPr lang="cs-CZ" sz="2200" b="1" dirty="0" smtClean="0">
                <a:solidFill>
                  <a:srgbClr val="C00000"/>
                </a:solidFill>
              </a:rPr>
              <a:t>zvyklostí</a:t>
            </a:r>
            <a:r>
              <a:rPr lang="cs-CZ" sz="2200" b="1" dirty="0">
                <a:solidFill>
                  <a:srgbClr val="C0000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(viz </a:t>
            </a:r>
            <a:r>
              <a:rPr lang="cs-CZ" sz="2200" b="1" dirty="0">
                <a:solidFill>
                  <a:schemeClr val="tx1"/>
                </a:solidFill>
              </a:rPr>
              <a:t>Karta kulturních aspektů</a:t>
            </a:r>
            <a:r>
              <a:rPr lang="cs-CZ" sz="2200" dirty="0">
                <a:solidFill>
                  <a:schemeClr val="tx1"/>
                </a:solidFill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cs-CZ" sz="2200" dirty="0" smtClean="0">
                <a:solidFill>
                  <a:schemeClr val="tx1"/>
                </a:solidFill>
              </a:rPr>
              <a:t>Z</a:t>
            </a:r>
            <a:r>
              <a:rPr lang="cs-CZ" sz="2200" dirty="0">
                <a:solidFill>
                  <a:schemeClr val="tx1"/>
                </a:solidFill>
              </a:rPr>
              <a:t> těch nejmarkantnějších to jsou</a:t>
            </a:r>
            <a:r>
              <a:rPr lang="cs-CZ" sz="2200" dirty="0" smtClean="0">
                <a:solidFill>
                  <a:schemeClr val="tx1"/>
                </a:solidFill>
              </a:rPr>
              <a:t>: </a:t>
            </a:r>
          </a:p>
          <a:p>
            <a:pPr marL="324000" lvl="1" indent="0">
              <a:spcAft>
                <a:spcPts val="1200"/>
              </a:spcAft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1) španělština (jazyková vybavenost)</a:t>
            </a:r>
          </a:p>
          <a:p>
            <a:pPr marL="324000" lvl="1" indent="0">
              <a:spcAft>
                <a:spcPts val="1200"/>
              </a:spcAft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2) osobní kontakt (prvotní kontakt, komunikace) </a:t>
            </a:r>
          </a:p>
          <a:p>
            <a:pPr marL="324000" lvl="1" indent="0">
              <a:spcAft>
                <a:spcPts val="1200"/>
              </a:spcAft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3) osobní zóna</a:t>
            </a:r>
          </a:p>
          <a:p>
            <a:pPr marL="324000" lvl="1" indent="0">
              <a:spcAft>
                <a:spcPts val="1200"/>
              </a:spcAft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4) zdvořilost</a:t>
            </a:r>
          </a:p>
          <a:p>
            <a:pPr marL="324000" lvl="1" indent="0">
              <a:spcAft>
                <a:spcPts val="1200"/>
              </a:spcAft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5) vyhýbavost v odmítnutí</a:t>
            </a:r>
          </a:p>
          <a:p>
            <a:pPr marL="324000" lvl="1" indent="0">
              <a:spcAft>
                <a:spcPts val="1200"/>
              </a:spcAft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6) hierarchičnost</a:t>
            </a:r>
          </a:p>
          <a:p>
            <a:pPr marL="324000" lvl="1" indent="0">
              <a:spcAft>
                <a:spcPts val="1200"/>
              </a:spcAft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7) korupce</a:t>
            </a:r>
            <a:endParaRPr lang="cs-CZ" sz="2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Doporučení pro </a:t>
            </a:r>
            <a:r>
              <a:rPr lang="cs-CZ" dirty="0" smtClean="0">
                <a:solidFill>
                  <a:schemeClr val="accent1"/>
                </a:solidFill>
              </a:rPr>
              <a:t>vstup </a:t>
            </a:r>
            <a:r>
              <a:rPr lang="cs-CZ" dirty="0">
                <a:solidFill>
                  <a:schemeClr val="accent1"/>
                </a:solidFill>
              </a:rPr>
              <a:t>na </a:t>
            </a:r>
            <a:r>
              <a:rPr lang="cs-CZ" dirty="0" smtClean="0">
                <a:solidFill>
                  <a:schemeClr val="accent1"/>
                </a:solidFill>
              </a:rPr>
              <a:t>trh: </a:t>
            </a:r>
            <a:r>
              <a:rPr lang="cs-CZ" dirty="0" smtClean="0">
                <a:solidFill>
                  <a:srgbClr val="0039A6"/>
                </a:solidFill>
                <a:latin typeface="Georgia" panose="02040502050405020303" pitchFamily="18" charset="0"/>
              </a:rPr>
              <a:t>kulturní </a:t>
            </a:r>
            <a:r>
              <a:rPr lang="cs-CZ" dirty="0">
                <a:solidFill>
                  <a:srgbClr val="0039A6"/>
                </a:solidFill>
                <a:latin typeface="Georgia" panose="02040502050405020303" pitchFamily="18" charset="0"/>
              </a:rPr>
              <a:t>specifika</a:t>
            </a:r>
          </a:p>
        </p:txBody>
      </p:sp>
      <p:pic>
        <p:nvPicPr>
          <p:cNvPr id="2050" name="Picture 2" descr="Výsledek obrázku pro business meeting mexico 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36" y="4970647"/>
            <a:ext cx="4224717" cy="188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6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24466" y="3342497"/>
            <a:ext cx="8566466" cy="18838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1"/>
                </a:solidFill>
              </a:rPr>
              <a:t>Podpora poskytovaná českým podnikatelům</a:t>
            </a:r>
          </a:p>
        </p:txBody>
      </p:sp>
    </p:spTree>
    <p:extLst>
      <p:ext uri="{BB962C8B-B14F-4D97-AF65-F5344CB8AC3E}">
        <p14:creationId xmlns:p14="http://schemas.microsoft.com/office/powerpoint/2010/main" val="1323690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66060" y="2100048"/>
            <a:ext cx="8964000" cy="5760000"/>
          </a:xfrm>
        </p:spPr>
        <p:txBody>
          <a:bodyPr/>
          <a:lstStyle/>
          <a:p>
            <a:pPr algn="just"/>
            <a:r>
              <a:rPr lang="cs-CZ" sz="2200" dirty="0" smtClean="0">
                <a:solidFill>
                  <a:schemeClr val="tx1"/>
                </a:solidFill>
              </a:rPr>
              <a:t>V ČR lze získat základní informace a doporučení v </a:t>
            </a:r>
            <a:r>
              <a:rPr lang="cs-CZ" sz="2200" b="1" dirty="0" smtClean="0">
                <a:solidFill>
                  <a:schemeClr val="tx1"/>
                </a:solidFill>
              </a:rPr>
              <a:t>Klientském centru pro export.</a:t>
            </a:r>
          </a:p>
          <a:p>
            <a:pPr algn="just"/>
            <a:endParaRPr lang="cs-CZ" sz="2200" b="1" dirty="0" smtClean="0">
              <a:solidFill>
                <a:schemeClr val="tx1"/>
              </a:solidFill>
            </a:endParaRPr>
          </a:p>
          <a:p>
            <a:pPr algn="just"/>
            <a:endParaRPr lang="cs-CZ" sz="2200" dirty="0">
              <a:solidFill>
                <a:schemeClr val="tx1"/>
              </a:solidFill>
            </a:endParaRPr>
          </a:p>
          <a:p>
            <a:pPr algn="just"/>
            <a:endParaRPr lang="cs-CZ" sz="2200" dirty="0" smtClean="0">
              <a:solidFill>
                <a:schemeClr val="tx1"/>
              </a:solidFill>
            </a:endParaRPr>
          </a:p>
          <a:p>
            <a:pPr algn="just"/>
            <a:endParaRPr lang="cs-CZ" sz="2200" dirty="0">
              <a:solidFill>
                <a:schemeClr val="tx1"/>
              </a:solidFill>
            </a:endParaRPr>
          </a:p>
          <a:p>
            <a:pPr algn="just"/>
            <a:endParaRPr lang="cs-CZ" sz="2200" dirty="0" smtClean="0">
              <a:solidFill>
                <a:schemeClr val="tx1"/>
              </a:solidFill>
            </a:endParaRPr>
          </a:p>
          <a:p>
            <a:pPr algn="just"/>
            <a:endParaRPr lang="cs-CZ" sz="2200" dirty="0">
              <a:solidFill>
                <a:schemeClr val="tx1"/>
              </a:solidFill>
            </a:endParaRPr>
          </a:p>
          <a:p>
            <a:pPr algn="just"/>
            <a:endParaRPr lang="cs-CZ" sz="2200" dirty="0" smtClean="0">
              <a:solidFill>
                <a:schemeClr val="tx1"/>
              </a:solidFill>
            </a:endParaRPr>
          </a:p>
          <a:p>
            <a:pPr algn="just"/>
            <a:r>
              <a:rPr lang="cs-CZ" sz="2200" dirty="0" smtClean="0">
                <a:solidFill>
                  <a:schemeClr val="tx1"/>
                </a:solidFill>
              </a:rPr>
              <a:t>Pokud </a:t>
            </a:r>
            <a:r>
              <a:rPr lang="cs-CZ" sz="2200" dirty="0">
                <a:solidFill>
                  <a:schemeClr val="tx1"/>
                </a:solidFill>
              </a:rPr>
              <a:t>české firmy rozvíjejí své aktivity v regionech Mexika, mohou průběžně konzultovat či požádat o asistenci rovněž </a:t>
            </a:r>
            <a:r>
              <a:rPr lang="cs-CZ" sz="2200" b="1" dirty="0">
                <a:solidFill>
                  <a:schemeClr val="tx1"/>
                </a:solidFill>
              </a:rPr>
              <a:t>honorární konzuláty ČR </a:t>
            </a:r>
            <a:r>
              <a:rPr lang="cs-CZ" sz="2200" dirty="0">
                <a:solidFill>
                  <a:schemeClr val="tx1"/>
                </a:solidFill>
              </a:rPr>
              <a:t>v zemi (Guadalajara, Tijuana, </a:t>
            </a:r>
            <a:r>
              <a:rPr lang="cs-CZ" sz="2200" dirty="0" err="1">
                <a:solidFill>
                  <a:schemeClr val="tx1"/>
                </a:solidFill>
              </a:rPr>
              <a:t>Cancún</a:t>
            </a:r>
            <a:r>
              <a:rPr lang="cs-CZ" sz="2200" dirty="0">
                <a:solidFill>
                  <a:schemeClr val="tx1"/>
                </a:solidFill>
              </a:rPr>
              <a:t>, Tabasco, </a:t>
            </a:r>
            <a:r>
              <a:rPr lang="cs-CZ" sz="2200" dirty="0" err="1">
                <a:solidFill>
                  <a:schemeClr val="tx1"/>
                </a:solidFill>
              </a:rPr>
              <a:t>Nuevo</a:t>
            </a:r>
            <a:r>
              <a:rPr lang="cs-CZ" sz="2200" dirty="0">
                <a:solidFill>
                  <a:schemeClr val="tx1"/>
                </a:solidFill>
              </a:rPr>
              <a:t> León</a:t>
            </a:r>
            <a:r>
              <a:rPr lang="cs-CZ" sz="22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cs-CZ" sz="2200" dirty="0">
              <a:solidFill>
                <a:schemeClr val="tx1"/>
              </a:solidFill>
            </a:endParaRPr>
          </a:p>
          <a:p>
            <a:pPr algn="just"/>
            <a:r>
              <a:rPr lang="cs-CZ" sz="2200" dirty="0" smtClean="0">
                <a:solidFill>
                  <a:schemeClr val="tx1"/>
                </a:solidFill>
              </a:rPr>
              <a:t>Velvyslanectví </a:t>
            </a:r>
            <a:r>
              <a:rPr lang="cs-CZ" sz="2200" dirty="0">
                <a:solidFill>
                  <a:schemeClr val="tx1"/>
                </a:solidFill>
              </a:rPr>
              <a:t>ČR v </a:t>
            </a:r>
            <a:r>
              <a:rPr lang="cs-CZ" sz="2200" dirty="0" smtClean="0">
                <a:solidFill>
                  <a:schemeClr val="tx1"/>
                </a:solidFill>
              </a:rPr>
              <a:t>Mexiku pokrývá </a:t>
            </a:r>
            <a:r>
              <a:rPr lang="cs-CZ" sz="2200" dirty="0" err="1" smtClean="0">
                <a:solidFill>
                  <a:schemeClr val="tx1"/>
                </a:solidFill>
              </a:rPr>
              <a:t>nerezidentně</a:t>
            </a:r>
            <a:r>
              <a:rPr lang="cs-CZ" sz="2200" dirty="0" smtClean="0">
                <a:solidFill>
                  <a:schemeClr val="tx1"/>
                </a:solidFill>
              </a:rPr>
              <a:t> i </a:t>
            </a:r>
            <a:r>
              <a:rPr lang="cs-CZ" sz="2200" b="1" dirty="0" smtClean="0">
                <a:solidFill>
                  <a:schemeClr val="tx1"/>
                </a:solidFill>
              </a:rPr>
              <a:t>5 zemí Střední Ameriky: </a:t>
            </a:r>
            <a:r>
              <a:rPr lang="cs-CZ" sz="2200" dirty="0" smtClean="0">
                <a:solidFill>
                  <a:schemeClr val="tx1"/>
                </a:solidFill>
              </a:rPr>
              <a:t>Belize, Guatemala, Honduras, Nicaragua, Salvador.</a:t>
            </a:r>
            <a:endParaRPr lang="cs-CZ" sz="2200" dirty="0">
              <a:solidFill>
                <a:schemeClr val="tx1"/>
              </a:solidFill>
            </a:endParaRP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algn="just"/>
            <a:endParaRPr lang="cs-CZ" dirty="0" smtClean="0">
              <a:solidFill>
                <a:schemeClr val="tx1"/>
              </a:solidFill>
            </a:endParaRPr>
          </a:p>
          <a:p>
            <a:pPr algn="just"/>
            <a:endParaRPr lang="cs-CZ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Podpora poskytovaná českým podnikatelům</a:t>
            </a:r>
            <a:endParaRPr lang="cs-CZ" dirty="0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1066060" y="3149066"/>
            <a:ext cx="4796260" cy="2511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3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dirty="0">
                <a:solidFill>
                  <a:schemeClr val="tx1"/>
                </a:solidFill>
              </a:rPr>
              <a:t>V místě se čeští podnikatelé mohou obrátit na </a:t>
            </a:r>
            <a:r>
              <a:rPr lang="cs-CZ" sz="2200" b="1" dirty="0">
                <a:solidFill>
                  <a:srgbClr val="C00000"/>
                </a:solidFill>
              </a:rPr>
              <a:t>ekonomický úsek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>
                <a:solidFill>
                  <a:srgbClr val="C00000"/>
                </a:solidFill>
              </a:rPr>
              <a:t>Velvyslanectví ČR v Mexiku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či zahraniční kancelář agentury </a:t>
            </a:r>
            <a:r>
              <a:rPr lang="cs-CZ" sz="2200" b="1" dirty="0" err="1">
                <a:solidFill>
                  <a:srgbClr val="C00000"/>
                </a:solidFill>
              </a:rPr>
              <a:t>CzechTrade</a:t>
            </a:r>
            <a:r>
              <a:rPr lang="cs-CZ" sz="2200" b="1" dirty="0">
                <a:solidFill>
                  <a:srgbClr val="C00000"/>
                </a:solidFill>
              </a:rPr>
              <a:t> v Mexiku</a:t>
            </a:r>
            <a:r>
              <a:rPr lang="cs-CZ" sz="2200" dirty="0">
                <a:solidFill>
                  <a:srgbClr val="C00000"/>
                </a:solidFill>
              </a:rPr>
              <a:t>. </a:t>
            </a:r>
          </a:p>
          <a:p>
            <a:pPr marL="0" indent="0" algn="just" fontAlgn="auto">
              <a:buFontTx/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2" name="Picture 4" descr="Expo ANTAD 2020 | Valonia en Méx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60" y="2643242"/>
            <a:ext cx="3685940" cy="25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58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Georgia" panose="02040502050405020303" pitchFamily="18" charset="0"/>
              </a:rPr>
              <a:t>Služby ekonomického úseku Velvyslanectví ČR v Mexiku:</a:t>
            </a: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  <a:p>
            <a:r>
              <a:rPr lang="cs-CZ" dirty="0" smtClean="0">
                <a:latin typeface="Georgia" panose="02040502050405020303" pitchFamily="18" charset="0"/>
              </a:rPr>
              <a:t>sdílení informací o teritoriu: </a:t>
            </a:r>
          </a:p>
          <a:p>
            <a:pPr lvl="1"/>
            <a:r>
              <a:rPr lang="cs-CZ" dirty="0"/>
              <a:t>Souhrnná teritoriální informace: </a:t>
            </a:r>
            <a:r>
              <a:rPr lang="cs-CZ" dirty="0">
                <a:hlinkClick r:id="rId2"/>
              </a:rPr>
              <a:t>www.businessinfo.cz</a:t>
            </a:r>
            <a:endParaRPr lang="cs-CZ" dirty="0"/>
          </a:p>
          <a:p>
            <a:pPr lvl="1"/>
            <a:r>
              <a:rPr lang="cs-CZ" dirty="0" smtClean="0"/>
              <a:t>Mapa globálních oborových příležitostí: </a:t>
            </a:r>
            <a:r>
              <a:rPr lang="cs-CZ" dirty="0" smtClean="0">
                <a:hlinkClick r:id="rId2"/>
              </a:rPr>
              <a:t>www.businessinfo.cz</a:t>
            </a:r>
            <a:endParaRPr lang="cs-CZ" dirty="0" smtClean="0"/>
          </a:p>
          <a:p>
            <a:pPr lvl="1"/>
            <a:r>
              <a:rPr lang="cs-CZ" dirty="0" smtClean="0"/>
              <a:t>web </a:t>
            </a:r>
            <a:r>
              <a:rPr lang="cs-CZ" dirty="0"/>
              <a:t>V</a:t>
            </a:r>
            <a:r>
              <a:rPr lang="cs-CZ" dirty="0" smtClean="0"/>
              <a:t>elvyslanectví: </a:t>
            </a:r>
            <a:r>
              <a:rPr lang="cs-CZ" dirty="0" smtClean="0">
                <a:hlinkClick r:id="rId3"/>
              </a:rPr>
              <a:t>www.mzv.cz/mexico/</a:t>
            </a:r>
            <a:endParaRPr lang="cs-CZ" dirty="0" smtClean="0"/>
          </a:p>
          <a:p>
            <a:pPr lvl="1"/>
            <a:r>
              <a:rPr lang="cs-CZ" dirty="0" smtClean="0"/>
              <a:t>web ekonomické diplomacie MZV: </a:t>
            </a:r>
            <a:r>
              <a:rPr lang="cs-CZ" dirty="0" smtClean="0">
                <a:hlinkClick r:id="rId4"/>
              </a:rPr>
              <a:t>www.export.cz</a:t>
            </a:r>
            <a:endParaRPr lang="cs-CZ" dirty="0" smtClean="0"/>
          </a:p>
          <a:p>
            <a:pPr lvl="1"/>
            <a:r>
              <a:rPr lang="cs-CZ" dirty="0" smtClean="0"/>
              <a:t>osobní kontakt (informace o připravovaných tendrech atd.)</a:t>
            </a:r>
          </a:p>
          <a:p>
            <a:pPr lvl="1"/>
            <a:endParaRPr lang="cs-CZ" dirty="0" smtClean="0"/>
          </a:p>
          <a:p>
            <a:pPr marL="324000" lvl="1" indent="0">
              <a:buNone/>
            </a:pPr>
            <a:endParaRPr lang="cs-CZ" dirty="0"/>
          </a:p>
          <a:p>
            <a:r>
              <a:rPr lang="cs-CZ" dirty="0">
                <a:latin typeface="Georgia" panose="02040502050405020303" pitchFamily="18" charset="0"/>
              </a:rPr>
              <a:t>podpora českým podnikatelům v </a:t>
            </a:r>
            <a:r>
              <a:rPr lang="cs-CZ" dirty="0" smtClean="0">
                <a:latin typeface="Georgia" panose="02040502050405020303" pitchFamily="18" charset="0"/>
              </a:rPr>
              <a:t>místě</a:t>
            </a:r>
          </a:p>
          <a:p>
            <a:pPr lvl="1"/>
            <a:r>
              <a:rPr lang="cs-CZ" dirty="0" smtClean="0">
                <a:latin typeface="Georgia" panose="02040502050405020303" pitchFamily="18" charset="0"/>
              </a:rPr>
              <a:t>konzultace, individuální služby</a:t>
            </a:r>
          </a:p>
          <a:p>
            <a:pPr lvl="1"/>
            <a:r>
              <a:rPr lang="cs-CZ" dirty="0" smtClean="0">
                <a:latin typeface="Georgia" panose="02040502050405020303" pitchFamily="18" charset="0"/>
              </a:rPr>
              <a:t>zprostředkování obchodních kontaktů</a:t>
            </a:r>
          </a:p>
          <a:p>
            <a:pPr lvl="1"/>
            <a:r>
              <a:rPr lang="cs-CZ" dirty="0" smtClean="0">
                <a:latin typeface="Georgia" panose="02040502050405020303" pitchFamily="18" charset="0"/>
              </a:rPr>
              <a:t>podpora při B2G jednáních</a:t>
            </a:r>
          </a:p>
          <a:p>
            <a:pPr lvl="1"/>
            <a:r>
              <a:rPr lang="cs-CZ" dirty="0" smtClean="0">
                <a:latin typeface="Georgia" panose="02040502050405020303" pitchFamily="18" charset="0"/>
              </a:rPr>
              <a:t>doporučení poskytovatelů poradních a právních služeb</a:t>
            </a:r>
          </a:p>
          <a:p>
            <a:pPr lvl="1"/>
            <a:r>
              <a:rPr lang="cs-CZ" dirty="0" smtClean="0">
                <a:latin typeface="Georgia" panose="02040502050405020303" pitchFamily="18" charset="0"/>
              </a:rPr>
              <a:t>účast na veletrzích (většinou ve spolupráci s </a:t>
            </a:r>
            <a:r>
              <a:rPr lang="cs-CZ" dirty="0" err="1" smtClean="0">
                <a:latin typeface="Georgia" panose="02040502050405020303" pitchFamily="18" charset="0"/>
              </a:rPr>
              <a:t>CzechTrade</a:t>
            </a:r>
            <a:r>
              <a:rPr lang="cs-CZ" dirty="0" smtClean="0">
                <a:latin typeface="Georgia" panose="02040502050405020303" pitchFamily="18" charset="0"/>
              </a:rPr>
              <a:t>)</a:t>
            </a:r>
          </a:p>
          <a:p>
            <a:pPr lvl="1"/>
            <a:r>
              <a:rPr lang="cs-CZ" dirty="0" smtClean="0">
                <a:latin typeface="Georgia" panose="02040502050405020303" pitchFamily="18" charset="0"/>
              </a:rPr>
              <a:t>PROPED, marketingové projekty, </a:t>
            </a:r>
            <a:r>
              <a:rPr lang="cs-CZ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novinka PROPEA</a:t>
            </a:r>
            <a:endParaRPr lang="cs-CZ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cs-CZ" dirty="0" smtClean="0">
              <a:latin typeface="Georgia" panose="02040502050405020303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Podpora poskytovaná českým </a:t>
            </a:r>
            <a:r>
              <a:rPr lang="cs-CZ" dirty="0" smtClean="0">
                <a:solidFill>
                  <a:schemeClr val="accent1"/>
                </a:solidFill>
              </a:rPr>
              <a:t>podnikatelům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964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00880" y="1524634"/>
            <a:ext cx="8964000" cy="591248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Georgia" panose="02040502050405020303" pitchFamily="18" charset="0"/>
              </a:rPr>
              <a:t>Některé projekty Velvyslanectví </a:t>
            </a:r>
            <a:r>
              <a:rPr lang="cs-CZ" dirty="0">
                <a:latin typeface="Georgia" panose="02040502050405020303" pitchFamily="18" charset="0"/>
              </a:rPr>
              <a:t>ČR v </a:t>
            </a:r>
            <a:r>
              <a:rPr lang="cs-CZ" dirty="0" smtClean="0">
                <a:latin typeface="Georgia" panose="02040502050405020303" pitchFamily="18" charset="0"/>
              </a:rPr>
              <a:t>Mexiku:</a:t>
            </a: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cs-CZ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potravinářský veletrh </a:t>
            </a:r>
            <a:r>
              <a:rPr lang="cs-CZ" sz="2000" dirty="0">
                <a:solidFill>
                  <a:prstClr val="black"/>
                </a:solidFill>
                <a:latin typeface="Georgia" panose="02040502050405020303" pitchFamily="18" charset="0"/>
              </a:rPr>
              <a:t>ANTAD – prezentace českých piv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cs-CZ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letecký veletrh </a:t>
            </a: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FAMEX (ve spolupráci s </a:t>
            </a:r>
            <a:r>
              <a:rPr lang="cs-CZ" sz="2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CzechTrade</a:t>
            </a: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)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obchodní mise EU v oblasti </a:t>
            </a:r>
            <a:r>
              <a:rPr lang="cs-CZ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oběhové ekonomiky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incomingová mise v oblasti </a:t>
            </a:r>
            <a:r>
              <a:rPr lang="cs-CZ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dopravní telematiky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cs-CZ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technologická mise </a:t>
            </a: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vedená náměstkem MPO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cs-CZ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turistický veletrh </a:t>
            </a:r>
            <a:r>
              <a:rPr lang="cs-CZ" sz="2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World</a:t>
            </a: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Meeting </a:t>
            </a:r>
            <a:r>
              <a:rPr lang="cs-CZ" sz="2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Forum</a:t>
            </a:r>
            <a:endParaRPr lang="cs-CZ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incomingová mise v oblasti </a:t>
            </a:r>
            <a:r>
              <a:rPr lang="cs-CZ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zemědělství a potravinářství</a:t>
            </a:r>
            <a:endParaRPr lang="cs-CZ" sz="20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obchodní mise </a:t>
            </a:r>
            <a:r>
              <a:rPr lang="cs-CZ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obranného průmyslu </a:t>
            </a: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vedená ministrem MZV a velitelem vzdušných sil</a:t>
            </a:r>
          </a:p>
          <a:p>
            <a:pPr>
              <a:lnSpc>
                <a:spcPts val="2800"/>
              </a:lnSpc>
              <a:spcAft>
                <a:spcPts val="1800"/>
              </a:spcAft>
            </a:pP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marketingový projekt na </a:t>
            </a:r>
            <a:r>
              <a:rPr lang="cs-CZ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propagaci českého piva </a:t>
            </a:r>
            <a:r>
              <a:rPr lang="cs-CZ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na mexickém trhu</a:t>
            </a:r>
            <a:endParaRPr lang="cs-CZ" sz="20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C00000"/>
                </a:solidFill>
                <a:latin typeface="+mj-lt"/>
              </a:rPr>
              <a:t>Projekty jsou připravovány v reakci na zájem firem, </a:t>
            </a:r>
            <a:r>
              <a:rPr lang="cs-CZ" sz="2000" b="1" dirty="0">
                <a:solidFill>
                  <a:srgbClr val="C00000"/>
                </a:solidFill>
                <a:latin typeface="+mj-lt"/>
              </a:rPr>
              <a:t>vítáme proto náměty na možné další projekty</a:t>
            </a:r>
            <a:r>
              <a:rPr lang="cs-CZ" sz="2000" dirty="0">
                <a:solidFill>
                  <a:srgbClr val="C00000"/>
                </a:solidFill>
                <a:latin typeface="+mj-lt"/>
              </a:rPr>
              <a:t> pro nadcházející období.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Podpora poskytovaná českým </a:t>
            </a:r>
            <a:r>
              <a:rPr lang="cs-CZ" dirty="0" smtClean="0">
                <a:solidFill>
                  <a:schemeClr val="accent1"/>
                </a:solidFill>
              </a:rPr>
              <a:t>podnikatelům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57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04560" y="3639185"/>
            <a:ext cx="8964000" cy="5760000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Ekonomická situace</a:t>
            </a:r>
          </a:p>
          <a:p>
            <a:endParaRPr lang="cs-CZ" dirty="0"/>
          </a:p>
          <a:p>
            <a:r>
              <a:rPr lang="cs-CZ" dirty="0" smtClean="0"/>
              <a:t>COVID-19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Doporučení při vstupu na trh</a:t>
            </a:r>
          </a:p>
          <a:p>
            <a:endParaRPr lang="cs-CZ" dirty="0"/>
          </a:p>
          <a:p>
            <a:r>
              <a:rPr lang="cs-CZ" dirty="0" smtClean="0"/>
              <a:t>Podpora poskytovaná českým podnikatelům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1620000" y="820092"/>
            <a:ext cx="5334358" cy="439908"/>
          </a:xfrm>
        </p:spPr>
        <p:txBody>
          <a:bodyPr/>
          <a:lstStyle/>
          <a:p>
            <a:r>
              <a:rPr lang="cs-CZ" dirty="0" smtClean="0">
                <a:solidFill>
                  <a:srgbClr val="004A9B"/>
                </a:solidFill>
              </a:rPr>
              <a:t>Obsah </a:t>
            </a:r>
            <a:endParaRPr lang="cs-CZ" dirty="0">
              <a:solidFill>
                <a:srgbClr val="004A9B"/>
              </a:solidFill>
            </a:endParaRPr>
          </a:p>
        </p:txBody>
      </p:sp>
      <p:pic>
        <p:nvPicPr>
          <p:cNvPr id="6158" name="Picture 14" descr="https://i0.wp.com/themazatlanpost.com/wp-content/uploads/2019/04/mexico-collage.png?fit=750%2C522&amp;ssl=1&amp;w=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59" y="403923"/>
            <a:ext cx="4368801" cy="303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Vám </a:t>
            </a:r>
            <a:r>
              <a:rPr lang="cs-CZ" smtClean="0"/>
              <a:t>za pozornost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b="1" dirty="0" smtClean="0"/>
              <a:t>Zuzana Stiborová</a:t>
            </a:r>
          </a:p>
          <a:p>
            <a:r>
              <a:rPr lang="cs-CZ" dirty="0" smtClean="0">
                <a:hlinkClick r:id="rId2"/>
              </a:rPr>
              <a:t>zuzana_stiborova@mzv.cz</a:t>
            </a:r>
            <a:endParaRPr lang="cs-CZ" dirty="0" smtClean="0"/>
          </a:p>
          <a:p>
            <a:endParaRPr lang="cs-CZ" dirty="0" smtClean="0"/>
          </a:p>
          <a:p>
            <a:pPr fontAlgn="t"/>
            <a:r>
              <a:rPr lang="cs-CZ" sz="2000" b="1" i="1" dirty="0"/>
              <a:t>Velvyslanectví České republiky v Mexiku</a:t>
            </a:r>
            <a:endParaRPr lang="cs-CZ" sz="2000" b="1" dirty="0"/>
          </a:p>
          <a:p>
            <a:pPr fontAlgn="t"/>
            <a:r>
              <a:rPr lang="cs-CZ" sz="2000" dirty="0" smtClean="0"/>
              <a:t>Obchodně-ekonomický úsek</a:t>
            </a:r>
            <a:endParaRPr lang="cs-CZ" sz="2000" dirty="0"/>
          </a:p>
          <a:p>
            <a:pPr fontAlgn="t"/>
            <a:r>
              <a:rPr lang="cs-CZ" sz="2000" dirty="0" err="1"/>
              <a:t>Cuvier</a:t>
            </a:r>
            <a:r>
              <a:rPr lang="cs-CZ" sz="2000" dirty="0"/>
              <a:t> 22, </a:t>
            </a:r>
            <a:r>
              <a:rPr lang="cs-CZ" sz="2000" dirty="0" err="1"/>
              <a:t>Col</a:t>
            </a:r>
            <a:r>
              <a:rPr lang="cs-CZ" sz="2000" dirty="0"/>
              <a:t>. </a:t>
            </a:r>
            <a:r>
              <a:rPr lang="cs-CZ" sz="2000" dirty="0" err="1"/>
              <a:t>Nueva</a:t>
            </a:r>
            <a:r>
              <a:rPr lang="cs-CZ" sz="2000" dirty="0"/>
              <a:t> </a:t>
            </a:r>
            <a:r>
              <a:rPr lang="cs-CZ" sz="2000" dirty="0" err="1"/>
              <a:t>Anzures</a:t>
            </a:r>
            <a:r>
              <a:rPr lang="cs-CZ" sz="2000" dirty="0"/>
              <a:t>, </a:t>
            </a:r>
            <a:r>
              <a:rPr lang="cs-CZ" sz="2000" dirty="0" err="1"/>
              <a:t>Del</a:t>
            </a:r>
            <a:r>
              <a:rPr lang="cs-CZ" sz="2000" dirty="0"/>
              <a:t>. Miguel Hidalgo, C.P. 11590. Ciudad de </a:t>
            </a:r>
            <a:r>
              <a:rPr lang="cs-CZ" sz="2000" dirty="0" err="1"/>
              <a:t>México</a:t>
            </a:r>
            <a:r>
              <a:rPr lang="cs-CZ" sz="2000" dirty="0"/>
              <a:t>, </a:t>
            </a:r>
            <a:r>
              <a:rPr lang="cs-CZ" sz="2000" dirty="0" err="1"/>
              <a:t>México</a:t>
            </a:r>
            <a:endParaRPr lang="cs-CZ" sz="2000" dirty="0"/>
          </a:p>
          <a:p>
            <a:pPr fontAlgn="t"/>
            <a:r>
              <a:rPr lang="cs-CZ" sz="2000" dirty="0"/>
              <a:t>Tel.: (+52) 55 5531 2544, 55 5531 </a:t>
            </a:r>
            <a:r>
              <a:rPr lang="cs-CZ" sz="2000" dirty="0" smtClean="0"/>
              <a:t>2777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36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20882" y="3354854"/>
            <a:ext cx="4966167" cy="1883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Ekonomická situace</a:t>
            </a:r>
          </a:p>
        </p:txBody>
      </p:sp>
    </p:spTree>
    <p:extLst>
      <p:ext uri="{BB962C8B-B14F-4D97-AF65-F5344CB8AC3E}">
        <p14:creationId xmlns:p14="http://schemas.microsoft.com/office/powerpoint/2010/main" val="76476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74619" y="1801260"/>
            <a:ext cx="8563412" cy="5760000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Mexiko </a:t>
            </a:r>
            <a:r>
              <a:rPr lang="cs-CZ" dirty="0">
                <a:solidFill>
                  <a:schemeClr val="tx1"/>
                </a:solidFill>
              </a:rPr>
              <a:t>je </a:t>
            </a:r>
            <a:r>
              <a:rPr lang="cs-CZ" b="1" dirty="0">
                <a:solidFill>
                  <a:srgbClr val="C00000"/>
                </a:solidFill>
              </a:rPr>
              <a:t>demokratickou, politicky stabilní zemí </a:t>
            </a:r>
            <a:r>
              <a:rPr lang="cs-CZ" dirty="0">
                <a:solidFill>
                  <a:schemeClr val="tx1"/>
                </a:solidFill>
              </a:rPr>
              <a:t>s otevřenou liberální ekonomikou.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Mexiko </a:t>
            </a:r>
            <a:r>
              <a:rPr lang="cs-CZ" dirty="0">
                <a:solidFill>
                  <a:schemeClr val="tx1"/>
                </a:solidFill>
              </a:rPr>
              <a:t>je </a:t>
            </a:r>
            <a:r>
              <a:rPr lang="cs-CZ" b="1" dirty="0" smtClean="0">
                <a:solidFill>
                  <a:srgbClr val="C00000"/>
                </a:solidFill>
              </a:rPr>
              <a:t>16. </a:t>
            </a:r>
            <a:r>
              <a:rPr lang="cs-CZ" b="1" dirty="0">
                <a:solidFill>
                  <a:srgbClr val="C00000"/>
                </a:solidFill>
              </a:rPr>
              <a:t>největší ekonomikou světa</a:t>
            </a:r>
            <a:r>
              <a:rPr lang="cs-CZ" dirty="0">
                <a:solidFill>
                  <a:schemeClr val="tx1"/>
                </a:solidFill>
              </a:rPr>
              <a:t>, třetí největší ekonomikou na kontinentu (po USA a Brazílii) a podle odhadů Světové banky by se do roku 2050 mohlo stát pátou největší ekonomikou světa.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  <a:latin typeface="Georgia" pitchFamily="18" charset="0"/>
              </a:rPr>
              <a:t>V </a:t>
            </a:r>
            <a:r>
              <a:rPr lang="cs-CZ" dirty="0">
                <a:solidFill>
                  <a:schemeClr val="tx1"/>
                </a:solidFill>
                <a:latin typeface="Georgia" pitchFamily="18" charset="0"/>
              </a:rPr>
              <a:t>žebříčku konkurenceschopnosti Světového ekonomického fóra </a:t>
            </a:r>
            <a:r>
              <a:rPr lang="cs-CZ" dirty="0" smtClean="0">
                <a:solidFill>
                  <a:schemeClr val="tx1"/>
                </a:solidFill>
                <a:latin typeface="Georgia" pitchFamily="18" charset="0"/>
              </a:rPr>
              <a:t>se </a:t>
            </a:r>
            <a:r>
              <a:rPr lang="cs-CZ" dirty="0">
                <a:solidFill>
                  <a:schemeClr val="tx1"/>
                </a:solidFill>
                <a:latin typeface="Georgia" pitchFamily="18" charset="0"/>
              </a:rPr>
              <a:t>Mexiko umístilo na 46. pozici (ze 140) a dle OECD je </a:t>
            </a:r>
            <a:r>
              <a:rPr lang="cs-CZ" b="1" dirty="0">
                <a:solidFill>
                  <a:srgbClr val="C00000"/>
                </a:solidFill>
                <a:latin typeface="Georgia" pitchFamily="18" charset="0"/>
              </a:rPr>
              <a:t>stupeň exportního rizika 3/7. </a:t>
            </a:r>
            <a:endParaRPr lang="cs-CZ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0" indent="0" algn="just"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/>
            <a:r>
              <a:rPr lang="cs-CZ" dirty="0">
                <a:solidFill>
                  <a:schemeClr val="tx1"/>
                </a:solidFill>
              </a:rPr>
              <a:t>Mexiko je </a:t>
            </a:r>
            <a:r>
              <a:rPr lang="cs-CZ" b="1" dirty="0">
                <a:solidFill>
                  <a:srgbClr val="C00000"/>
                </a:solidFill>
              </a:rPr>
              <a:t>členem G20, WTO, OECD</a:t>
            </a:r>
            <a:r>
              <a:rPr lang="cs-CZ" dirty="0">
                <a:solidFill>
                  <a:schemeClr val="tx1"/>
                </a:solidFill>
              </a:rPr>
              <a:t>, CELAC či Tichomořské </a:t>
            </a:r>
            <a:r>
              <a:rPr lang="cs-CZ" dirty="0" smtClean="0">
                <a:solidFill>
                  <a:schemeClr val="tx1"/>
                </a:solidFill>
              </a:rPr>
              <a:t>aliance, a vychází z jejich standardů.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1665720" y="299040"/>
            <a:ext cx="8640000" cy="900000"/>
          </a:xfrm>
        </p:spPr>
        <p:txBody>
          <a:bodyPr/>
          <a:lstStyle/>
          <a:p>
            <a:r>
              <a:rPr lang="cs-CZ" dirty="0" smtClean="0">
                <a:solidFill>
                  <a:srgbClr val="004A9B"/>
                </a:solidFill>
              </a:rPr>
              <a:t>Ekonomická situace</a:t>
            </a:r>
            <a:endParaRPr lang="cs-CZ" dirty="0">
              <a:solidFill>
                <a:srgbClr val="004A9B"/>
              </a:solidFill>
            </a:endParaRPr>
          </a:p>
        </p:txBody>
      </p:sp>
      <p:pic>
        <p:nvPicPr>
          <p:cNvPr id="3074" name="Picture 2" descr="Image result for mexico moder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73" y="416867"/>
            <a:ext cx="3158657" cy="172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30639" y="2154692"/>
            <a:ext cx="9529361" cy="5760000"/>
          </a:xfrm>
        </p:spPr>
        <p:txBody>
          <a:bodyPr/>
          <a:lstStyle/>
          <a:p>
            <a:pPr algn="just">
              <a:spcAft>
                <a:spcPts val="1800"/>
              </a:spcAft>
            </a:pPr>
            <a:r>
              <a:rPr lang="cs-CZ" b="1" dirty="0">
                <a:solidFill>
                  <a:schemeClr val="tx1"/>
                </a:solidFill>
              </a:rPr>
              <a:t>HDP: </a:t>
            </a:r>
            <a:r>
              <a:rPr lang="cs-CZ" b="1" dirty="0" smtClean="0">
                <a:solidFill>
                  <a:schemeClr val="tx1"/>
                </a:solidFill>
              </a:rPr>
              <a:t>1.200 </a:t>
            </a:r>
            <a:r>
              <a:rPr lang="cs-CZ" b="1" dirty="0">
                <a:solidFill>
                  <a:schemeClr val="tx1"/>
                </a:solidFill>
              </a:rPr>
              <a:t>mld. USD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2019) </a:t>
            </a:r>
            <a:r>
              <a:rPr lang="cs-CZ" dirty="0">
                <a:solidFill>
                  <a:schemeClr val="tx1"/>
                </a:solidFill>
              </a:rPr>
              <a:t>(ČR </a:t>
            </a:r>
            <a:r>
              <a:rPr lang="cs-CZ" dirty="0" smtClean="0">
                <a:solidFill>
                  <a:schemeClr val="tx1"/>
                </a:solidFill>
              </a:rPr>
              <a:t>246 </a:t>
            </a:r>
            <a:r>
              <a:rPr lang="cs-CZ" dirty="0">
                <a:solidFill>
                  <a:schemeClr val="tx1"/>
                </a:solidFill>
              </a:rPr>
              <a:t>mld. USD)</a:t>
            </a:r>
          </a:p>
          <a:p>
            <a:pPr algn="just">
              <a:spcAft>
                <a:spcPts val="1800"/>
              </a:spcAft>
            </a:pPr>
            <a:r>
              <a:rPr lang="cs-CZ" dirty="0">
                <a:solidFill>
                  <a:schemeClr val="tx1"/>
                </a:solidFill>
              </a:rPr>
              <a:t>růst HDP: do r. 2018 </a:t>
            </a:r>
            <a:r>
              <a:rPr lang="cs-CZ" dirty="0" smtClean="0">
                <a:solidFill>
                  <a:schemeClr val="tx1"/>
                </a:solidFill>
              </a:rPr>
              <a:t>mírný</a:t>
            </a:r>
            <a:r>
              <a:rPr lang="cs-CZ" dirty="0">
                <a:solidFill>
                  <a:schemeClr val="tx1"/>
                </a:solidFill>
              </a:rPr>
              <a:t>, ale stabilní </a:t>
            </a:r>
            <a:r>
              <a:rPr lang="cs-CZ" dirty="0" smtClean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2-3 </a:t>
            </a:r>
            <a:r>
              <a:rPr lang="cs-CZ" dirty="0" smtClean="0">
                <a:solidFill>
                  <a:schemeClr val="tx1"/>
                </a:solidFill>
              </a:rPr>
              <a:t>%), </a:t>
            </a:r>
            <a:r>
              <a:rPr lang="cs-CZ" dirty="0">
                <a:solidFill>
                  <a:schemeClr val="tx1"/>
                </a:solidFill>
              </a:rPr>
              <a:t>2019: -0,3 %, </a:t>
            </a:r>
            <a:r>
              <a:rPr lang="cs-CZ" dirty="0" smtClean="0">
                <a:solidFill>
                  <a:schemeClr val="tx1"/>
                </a:solidFill>
              </a:rPr>
              <a:t>2020: - 8,3 % </a:t>
            </a:r>
            <a:r>
              <a:rPr lang="cs-CZ" dirty="0">
                <a:solidFill>
                  <a:schemeClr val="tx1"/>
                </a:solidFill>
              </a:rPr>
              <a:t>(BR - 5,8 </a:t>
            </a:r>
            <a:r>
              <a:rPr lang="cs-CZ" dirty="0" smtClean="0">
                <a:solidFill>
                  <a:schemeClr val="tx1"/>
                </a:solidFill>
              </a:rPr>
              <a:t>%), </a:t>
            </a:r>
            <a:r>
              <a:rPr lang="cs-CZ" b="1" dirty="0" smtClean="0">
                <a:solidFill>
                  <a:schemeClr val="tx1"/>
                </a:solidFill>
              </a:rPr>
              <a:t>2021: 4-7 %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</a:t>
            </a:r>
            <a:r>
              <a:rPr lang="cs-CZ" dirty="0" smtClean="0">
                <a:solidFill>
                  <a:srgbClr val="004A9B"/>
                </a:solidFill>
              </a:rPr>
              <a:t>situace: HDP</a:t>
            </a:r>
            <a:endParaRPr lang="cs-CZ" dirty="0">
              <a:solidFill>
                <a:srgbClr val="004A9B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97808" y="6921339"/>
            <a:ext cx="156645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69208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000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zdroj: </a:t>
            </a:r>
            <a:r>
              <a:rPr lang="cs-CZ" sz="1000" i="1" dirty="0" err="1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World</a:t>
            </a:r>
            <a:r>
              <a:rPr lang="cs-CZ" sz="1000" i="1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Bank, IMF</a:t>
            </a:r>
            <a:endParaRPr lang="cs-CZ" sz="1000" i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26" y="3630308"/>
            <a:ext cx="4530155" cy="371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6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</a:t>
            </a:r>
            <a:r>
              <a:rPr lang="cs-CZ" dirty="0" smtClean="0">
                <a:solidFill>
                  <a:srgbClr val="004A9B"/>
                </a:solidFill>
              </a:rPr>
              <a:t>situace: HDP</a:t>
            </a:r>
            <a:endParaRPr lang="cs-CZ" dirty="0">
              <a:solidFill>
                <a:srgbClr val="004A9B"/>
              </a:solidFill>
            </a:endParaRPr>
          </a:p>
        </p:txBody>
      </p:sp>
      <p:pic>
        <p:nvPicPr>
          <p:cNvPr id="1026" name="Picture 2" descr="high tech factory - production of solar cells - machinery and interiors Stock Photo - 940409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15" y="476958"/>
            <a:ext cx="4391509" cy="18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4" y="3710615"/>
            <a:ext cx="97917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5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</a:t>
            </a:r>
            <a:r>
              <a:rPr lang="cs-CZ" dirty="0" smtClean="0">
                <a:solidFill>
                  <a:srgbClr val="004A9B"/>
                </a:solidFill>
              </a:rPr>
              <a:t>situace: Regionální rozdíly</a:t>
            </a:r>
            <a:endParaRPr lang="cs-CZ" dirty="0">
              <a:solidFill>
                <a:srgbClr val="004A9B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60052" y="1927242"/>
            <a:ext cx="9097817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 defTabSz="1069208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r>
              <a:rPr lang="cs-CZ" sz="2400" u="sng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HDP na obyvatele (v paritě kupní síly): 20.145 USD </a:t>
            </a:r>
            <a:r>
              <a:rPr lang="cs-CZ" sz="24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(Brazílie: 16.068 USD, ČR: 39.741 USD</a:t>
            </a:r>
            <a:r>
              <a:rPr lang="cs-CZ" sz="24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marL="324000" indent="-324000" defTabSz="1069208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400" dirty="0" smtClean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24000" indent="-324000" defTabSz="1069208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r>
              <a:rPr lang="cs-CZ" sz="2400" dirty="0" err="1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Campeche</a:t>
            </a:r>
            <a:r>
              <a:rPr lang="cs-CZ" sz="24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24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53.501 </a:t>
            </a:r>
            <a:r>
              <a:rPr lang="cs-CZ" sz="24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USD vs. </a:t>
            </a:r>
            <a:r>
              <a:rPr lang="cs-CZ" sz="2400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Chiapas</a:t>
            </a:r>
            <a:r>
              <a:rPr lang="cs-CZ" sz="2400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7.249 </a:t>
            </a:r>
            <a:r>
              <a:rPr lang="cs-CZ" sz="2400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USD</a:t>
            </a:r>
          </a:p>
          <a:p>
            <a:pPr marL="324000" indent="-324000" defTabSz="1069208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2"/>
              </a:buBlip>
            </a:pPr>
            <a:endParaRPr lang="cs-CZ" sz="2400" i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1069208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050" i="1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           </a:t>
            </a:r>
            <a:endParaRPr lang="cs-CZ" sz="2400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392" y="3635809"/>
            <a:ext cx="4867275" cy="33147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153902" y="6832062"/>
            <a:ext cx="1351652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69208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000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zdroj: </a:t>
            </a:r>
            <a:r>
              <a:rPr lang="cs-CZ" sz="1000" i="1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OECD, UNDP</a:t>
            </a:r>
            <a:endParaRPr lang="cs-CZ" sz="1000" i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0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16868" y="2340000"/>
            <a:ext cx="8964000" cy="5760000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míra </a:t>
            </a:r>
            <a:r>
              <a:rPr lang="cs-CZ" b="1" dirty="0" smtClean="0">
                <a:solidFill>
                  <a:srgbClr val="C00000"/>
                </a:solidFill>
              </a:rPr>
              <a:t>inflace: </a:t>
            </a:r>
            <a:r>
              <a:rPr lang="cs-CZ" dirty="0" smtClean="0">
                <a:solidFill>
                  <a:schemeClr val="tx1"/>
                </a:solidFill>
              </a:rPr>
              <a:t>3,4 % (2020), 4,5 (2021) </a:t>
            </a:r>
            <a:r>
              <a:rPr lang="cs-CZ" dirty="0" smtClean="0">
                <a:solidFill>
                  <a:schemeClr val="tx1"/>
                </a:solidFill>
              </a:rPr>
              <a:t>(Brazílie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smtClean="0">
                <a:solidFill>
                  <a:schemeClr val="tx1"/>
                </a:solidFill>
              </a:rPr>
              <a:t>5,9, ČR: 2,9)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nízká </a:t>
            </a:r>
            <a:r>
              <a:rPr lang="cs-CZ" b="1" dirty="0">
                <a:solidFill>
                  <a:srgbClr val="C00000"/>
                </a:solidFill>
              </a:rPr>
              <a:t>míra nezaměstnanosti </a:t>
            </a:r>
            <a:r>
              <a:rPr lang="cs-CZ" dirty="0">
                <a:solidFill>
                  <a:schemeClr val="tx1"/>
                </a:solidFill>
              </a:rPr>
              <a:t>(2020</a:t>
            </a:r>
            <a:r>
              <a:rPr lang="cs-CZ" dirty="0" smtClean="0">
                <a:solidFill>
                  <a:schemeClr val="tx1"/>
                </a:solidFill>
              </a:rPr>
              <a:t>): kolem 4,5 </a:t>
            </a:r>
            <a:r>
              <a:rPr lang="cs-CZ" dirty="0">
                <a:solidFill>
                  <a:schemeClr val="tx1"/>
                </a:solidFill>
              </a:rPr>
              <a:t>% (Brazílie: </a:t>
            </a:r>
            <a:r>
              <a:rPr lang="cs-CZ" dirty="0" smtClean="0">
                <a:solidFill>
                  <a:schemeClr val="tx1"/>
                </a:solidFill>
              </a:rPr>
              <a:t>4,9 </a:t>
            </a:r>
            <a:r>
              <a:rPr lang="cs-CZ" dirty="0">
                <a:solidFill>
                  <a:schemeClr val="tx1"/>
                </a:solidFill>
              </a:rPr>
              <a:t>%, ČR: </a:t>
            </a:r>
            <a:r>
              <a:rPr lang="cs-CZ" dirty="0" smtClean="0">
                <a:solidFill>
                  <a:schemeClr val="tx1"/>
                </a:solidFill>
              </a:rPr>
              <a:t>2,2 %), ovšem nízká produktivita práce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neformální ekonomika</a:t>
            </a:r>
            <a:r>
              <a:rPr lang="cs-CZ" dirty="0" smtClean="0">
                <a:solidFill>
                  <a:schemeClr val="tx1"/>
                </a:solidFill>
              </a:rPr>
              <a:t>: přes 50 % pracujících, až 30 % HDP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minimální mzda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smtClean="0">
                <a:solidFill>
                  <a:schemeClr val="tx1"/>
                </a:solidFill>
              </a:rPr>
              <a:t>7,10 </a:t>
            </a:r>
            <a:r>
              <a:rPr lang="cs-CZ" dirty="0">
                <a:solidFill>
                  <a:schemeClr val="tx1"/>
                </a:solidFill>
              </a:rPr>
              <a:t>USD/den, resp. </a:t>
            </a:r>
            <a:r>
              <a:rPr lang="cs-CZ" dirty="0" smtClean="0">
                <a:solidFill>
                  <a:schemeClr val="tx1"/>
                </a:solidFill>
              </a:rPr>
              <a:t>10,70 </a:t>
            </a:r>
            <a:r>
              <a:rPr lang="cs-CZ" dirty="0">
                <a:solidFill>
                  <a:schemeClr val="tx1"/>
                </a:solidFill>
              </a:rPr>
              <a:t>USD/den (při hranicích s USA) (</a:t>
            </a:r>
            <a:r>
              <a:rPr lang="cs-CZ" dirty="0" smtClean="0">
                <a:solidFill>
                  <a:schemeClr val="tx1"/>
                </a:solidFill>
              </a:rPr>
              <a:t>Brazílie</a:t>
            </a:r>
            <a:r>
              <a:rPr lang="cs-CZ" dirty="0">
                <a:solidFill>
                  <a:schemeClr val="tx1"/>
                </a:solidFill>
              </a:rPr>
              <a:t>: 8,6 USD/den, ČR: 19 USD/den)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rgbClr val="C00000"/>
                </a:solidFill>
              </a:rPr>
              <a:t>příjem pod 5,50 USD/den</a:t>
            </a:r>
            <a:r>
              <a:rPr lang="cs-CZ" dirty="0" smtClean="0">
                <a:solidFill>
                  <a:schemeClr val="tx1"/>
                </a:solidFill>
              </a:rPr>
              <a:t>: 42 % populace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004A9B"/>
                </a:solidFill>
              </a:rPr>
              <a:t>Ekonomická </a:t>
            </a:r>
            <a:r>
              <a:rPr lang="cs-CZ" dirty="0" smtClean="0">
                <a:solidFill>
                  <a:srgbClr val="004A9B"/>
                </a:solidFill>
              </a:rPr>
              <a:t>situace: Sociální rozdíly</a:t>
            </a:r>
            <a:endParaRPr lang="cs-CZ" dirty="0">
              <a:solidFill>
                <a:srgbClr val="004A9B"/>
              </a:solidFill>
            </a:endParaRPr>
          </a:p>
        </p:txBody>
      </p:sp>
      <p:pic>
        <p:nvPicPr>
          <p:cNvPr id="2050" name="Picture 2" descr="Image result for mexico mercad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5" y="333514"/>
            <a:ext cx="2781702" cy="18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866187" y="6851312"/>
            <a:ext cx="2114681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69208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1000" i="1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zdroj: </a:t>
            </a:r>
            <a:r>
              <a:rPr lang="cs-CZ" sz="1000" i="1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INEGI, OECD, </a:t>
            </a:r>
            <a:r>
              <a:rPr lang="cs-CZ" sz="1000" i="1" dirty="0" err="1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World</a:t>
            </a:r>
            <a:r>
              <a:rPr lang="cs-CZ" sz="1000" i="1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Bank</a:t>
            </a:r>
            <a:endParaRPr lang="cs-CZ" sz="1000" i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07863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MZV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4A9B"/>
      </a:accent1>
      <a:accent2>
        <a:srgbClr val="D52B1E"/>
      </a:accent2>
      <a:accent3>
        <a:srgbClr val="A1D1F4"/>
      </a:accent3>
      <a:accent4>
        <a:srgbClr val="A185B9"/>
      </a:accent4>
      <a:accent5>
        <a:srgbClr val="E3E8A4"/>
      </a:accent5>
      <a:accent6>
        <a:srgbClr val="FDCD4B"/>
      </a:accent6>
      <a:hlink>
        <a:srgbClr val="0563C1"/>
      </a:hlink>
      <a:folHlink>
        <a:srgbClr val="954F72"/>
      </a:folHlink>
    </a:clrScheme>
    <a:fontScheme name="MZV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ZV">
    <a:dk1>
      <a:sysClr val="windowText" lastClr="000000"/>
    </a:dk1>
    <a:lt1>
      <a:sysClr val="window" lastClr="FFFFFF"/>
    </a:lt1>
    <a:dk2>
      <a:srgbClr val="000000"/>
    </a:dk2>
    <a:lt2>
      <a:srgbClr val="E7E6E6"/>
    </a:lt2>
    <a:accent1>
      <a:srgbClr val="004A9B"/>
    </a:accent1>
    <a:accent2>
      <a:srgbClr val="D52B1E"/>
    </a:accent2>
    <a:accent3>
      <a:srgbClr val="A1D1F4"/>
    </a:accent3>
    <a:accent4>
      <a:srgbClr val="A185B9"/>
    </a:accent4>
    <a:accent5>
      <a:srgbClr val="E3E8A4"/>
    </a:accent5>
    <a:accent6>
      <a:srgbClr val="FDCD4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2094</Words>
  <Application>Microsoft Office PowerPoint</Application>
  <PresentationFormat>Vlastní</PresentationFormat>
  <Paragraphs>239</Paragraphs>
  <Slides>30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40" baseType="lpstr">
      <vt:lpstr>Arial</vt:lpstr>
      <vt:lpstr>Azo Sans</vt:lpstr>
      <vt:lpstr>Calibri</vt:lpstr>
      <vt:lpstr>Georgia</vt:lpstr>
      <vt:lpstr>Helvetica Light</vt:lpstr>
      <vt:lpstr>Lato</vt:lpstr>
      <vt:lpstr>Open Sans</vt:lpstr>
      <vt:lpstr>Open Sans Light</vt:lpstr>
      <vt:lpstr>Times New Roman</vt:lpstr>
      <vt:lpstr>Vlastní návrh</vt:lpstr>
      <vt:lpstr>Mexiko Exportní příležitosti   </vt:lpstr>
      <vt:lpstr>Prezentace aplikace PowerPoint</vt:lpstr>
      <vt:lpstr>Prezentace aplikace PowerPoint</vt:lpstr>
      <vt:lpstr>Ekonomická situace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Doporučení pro vstup na trh</vt:lpstr>
      <vt:lpstr>Prezentace aplikace PowerPoint</vt:lpstr>
      <vt:lpstr>Prezentace aplikace PowerPoint</vt:lpstr>
      <vt:lpstr>Podpora poskytovaná českým podnikatelům</vt:lpstr>
      <vt:lpstr>Prezentace aplikace PowerPoint</vt:lpstr>
      <vt:lpstr>Prezentace aplikace PowerPoint</vt:lpstr>
      <vt:lpstr>Prezentace aplikace PowerPoint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STIBOROVÁ Zuzana</cp:lastModifiedBy>
  <cp:revision>1667</cp:revision>
  <cp:lastPrinted>2021-01-20T17:28:29Z</cp:lastPrinted>
  <dcterms:created xsi:type="dcterms:W3CDTF">2013-04-23T12:07:07Z</dcterms:created>
  <dcterms:modified xsi:type="dcterms:W3CDTF">2021-06-27T21:07:10Z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