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355" r:id="rId3"/>
    <p:sldId id="357" r:id="rId4"/>
    <p:sldId id="430" r:id="rId5"/>
    <p:sldId id="420" r:id="rId6"/>
    <p:sldId id="429" r:id="rId7"/>
    <p:sldId id="390" r:id="rId8"/>
    <p:sldId id="427" r:id="rId9"/>
    <p:sldId id="395" r:id="rId10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6"/>
    <a:srgbClr val="D42B1E"/>
    <a:srgbClr val="041A8F"/>
    <a:srgbClr val="0000FF"/>
    <a:srgbClr val="7D9AAA"/>
    <a:srgbClr val="D52B1E"/>
    <a:srgbClr val="E1A3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B8C332-15BA-4F57-8826-DAB262B8459C}" v="71" dt="2022-06-14T18:31:40.791"/>
    <p1510:client id="{DE11EDBA-D0F5-683C-D99E-29745413039D}" v="274" dt="2022-06-14T07:27:51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9" autoAdjust="0"/>
    <p:restoredTop sz="94667"/>
  </p:normalViewPr>
  <p:slideViewPr>
    <p:cSldViewPr snapToGrid="0">
      <p:cViewPr varScale="1">
        <p:scale>
          <a:sx n="109" d="100"/>
          <a:sy n="109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defRPr>
            </a:pPr>
            <a:r>
              <a:rPr lang="en-US" sz="1600" dirty="0" err="1" smtClean="0">
                <a:solidFill>
                  <a:schemeClr val="tx1"/>
                </a:solidFill>
              </a:rPr>
              <a:t>Návštěvnost</a:t>
            </a:r>
            <a:r>
              <a:rPr lang="en-US" sz="1600" dirty="0" smtClean="0">
                <a:solidFill>
                  <a:schemeClr val="tx1"/>
                </a:solidFill>
              </a:rPr>
              <a:t> v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loňské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sezoně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(v tis.)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5534591194968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Georgia" panose="02040502050405020303" pitchFamily="18" charset="0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v>Návštěvnost zemí v loňské sezoně</c:v>
          </c:tx>
          <c:spPr>
            <a:effectLst>
              <a:innerShdw blurRad="114300">
                <a:schemeClr val="bg2"/>
              </a:innerShdw>
            </a:effectLst>
          </c:spPr>
          <c:dPt>
            <c:idx val="0"/>
            <c:bubble3D val="0"/>
            <c:spPr>
              <a:solidFill>
                <a:srgbClr val="0039A6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60E0-4E8F-B4F6-FF4FC828793F}"/>
              </c:ext>
            </c:extLst>
          </c:dPt>
          <c:dPt>
            <c:idx val="1"/>
            <c:bubble3D val="0"/>
            <c:spPr>
              <a:solidFill>
                <a:srgbClr val="D42B1E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60E0-4E8F-B4F6-FF4FC828793F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60E0-4E8F-B4F6-FF4FC828793F}"/>
              </c:ext>
            </c:extLst>
          </c:dPt>
          <c:dPt>
            <c:idx val="3"/>
            <c:bubble3D val="0"/>
            <c:spPr>
              <a:solidFill>
                <a:srgbClr val="0039A6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60E0-4E8F-B4F6-FF4FC828793F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60E0-4E8F-B4F6-FF4FC828793F}"/>
              </c:ext>
            </c:extLst>
          </c:dPt>
          <c:dPt>
            <c:idx val="5"/>
            <c:bubble3D val="0"/>
            <c:spPr>
              <a:solidFill>
                <a:srgbClr val="0039A6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60E0-4E8F-B4F6-FF4FC828793F}"/>
              </c:ext>
            </c:extLst>
          </c:dPt>
          <c:dPt>
            <c:idx val="6"/>
            <c:bubble3D val="0"/>
            <c:spPr>
              <a:solidFill>
                <a:srgbClr val="D42B1E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60E0-4E8F-B4F6-FF4FC828793F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bg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60E0-4E8F-B4F6-FF4FC828793F}"/>
              </c:ext>
            </c:extLst>
          </c:dPt>
          <c:dLbls>
            <c:dLbl>
              <c:idx val="0"/>
              <c:layout>
                <c:manualLayout>
                  <c:x val="-3.1446540880503138E-2"/>
                  <c:y val="-5.612065321788976E-3"/>
                </c:manualLayout>
              </c:layout>
              <c:tx>
                <c:rich>
                  <a:bodyPr/>
                  <a:lstStyle/>
                  <a:p>
                    <a:fld id="{FF58E47D-7044-453C-B7BC-7CCBEC146F17}" type="CATEGORYNAME">
                      <a:rPr lang="en-US" smtClean="0"/>
                      <a:pPr/>
                      <a:t>[NÁZEV KATEGORIE]</a:t>
                    </a:fld>
                    <a:r>
                      <a:rPr lang="en-US" baseline="0" dirty="0" smtClean="0"/>
                      <a:t> </a:t>
                    </a:r>
                    <a:fld id="{807231F5-FB3F-4FF9-A729-5686C4A20983}" type="VALUE">
                      <a:rPr lang="en-US" baseline="0" dirty="0"/>
                      <a:pPr/>
                      <a:t>[HODNOTA]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25 %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48427672955978"/>
                      <c:h val="0.120098197886284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0E0-4E8F-B4F6-FF4FC828793F}"/>
                </c:ext>
              </c:extLst>
            </c:dLbl>
            <c:dLbl>
              <c:idx val="1"/>
              <c:layout>
                <c:manualLayout>
                  <c:x val="-2.2147885236152947E-2"/>
                  <c:y val="4.5440772101443982E-2"/>
                </c:manualLayout>
              </c:layout>
              <c:tx>
                <c:rich>
                  <a:bodyPr/>
                  <a:lstStyle/>
                  <a:p>
                    <a:fld id="{D676278A-9B59-448C-864B-A4D7064CABBB}" type="CATEGORYNAME">
                      <a:rPr lang="en-US" smtClean="0"/>
                      <a:pPr/>
                      <a:t>[NÁZEV KATEGORIE]</a:t>
                    </a:fld>
                    <a:r>
                      <a:rPr lang="en-US" baseline="0" dirty="0" smtClean="0"/>
                      <a:t> </a:t>
                    </a:r>
                    <a:fld id="{3EF8822E-AB2C-43F6-87A9-3BCBB037649D}" type="VALUE">
                      <a:rPr lang="en-US" baseline="0" smtClean="0"/>
                      <a:pPr/>
                      <a:t>[HODNOTA]</a:t>
                    </a:fld>
                    <a:r>
                      <a:rPr lang="en-US" baseline="0" dirty="0" smtClean="0"/>
                      <a:t>; 20 %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39731017873427"/>
                      <c:h val="0.107462547050993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0E0-4E8F-B4F6-FF4FC828793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C0581C5-9A36-449D-8A50-69F4959E2F35}" type="CATEGORYNAME">
                      <a:rPr lang="en-US" smtClean="0"/>
                      <a:pPr/>
                      <a:t>[NÁZEV KATEGORIE]</a:t>
                    </a:fld>
                    <a:r>
                      <a:rPr lang="en-US" baseline="0" smtClean="0"/>
                      <a:t/>
                    </a:r>
                    <a:br>
                      <a:rPr lang="en-US" baseline="0" smtClean="0"/>
                    </a:br>
                    <a:r>
                      <a:rPr lang="en-US" baseline="0" smtClean="0"/>
                      <a:t> </a:t>
                    </a:r>
                    <a:fld id="{FA472059-FAB4-429A-A569-2FA6EC3654E7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15 %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0E0-4E8F-B4F6-FF4FC828793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A8CEAB1F-4BF8-4E2C-9986-EE2C7BCD01D4}" type="CATEGORYNAME">
                      <a:rPr lang="en-US" smtClean="0"/>
                      <a:pPr/>
                      <a:t>[NÁZEV KATEGORIE]</a:t>
                    </a:fld>
                    <a:r>
                      <a:rPr lang="en-US" baseline="0" smtClean="0"/>
                      <a:t> </a:t>
                    </a:r>
                    <a:fld id="{B3A1A9E2-B2BB-4218-B304-42BE22B5B777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6 %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0E0-4E8F-B4F6-FF4FC828793F}"/>
                </c:ext>
              </c:extLst>
            </c:dLbl>
            <c:dLbl>
              <c:idx val="4"/>
              <c:layout>
                <c:manualLayout>
                  <c:x val="0"/>
                  <c:y val="-1.6836195965366927E-2"/>
                </c:manualLayout>
              </c:layout>
              <c:tx>
                <c:rich>
                  <a:bodyPr/>
                  <a:lstStyle/>
                  <a:p>
                    <a:fld id="{83D4F025-D179-4B44-AA82-448AC3D81CB8}" type="CATEGORYNAME">
                      <a:rPr lang="en-US" smtClean="0"/>
                      <a:pPr/>
                      <a:t>[NÁZEV KATEGORIE]</a:t>
                    </a:fld>
                    <a:r>
                      <a:rPr lang="en-US" baseline="0" smtClean="0"/>
                      <a:t> </a:t>
                    </a:r>
                    <a:fld id="{41B66B2C-954E-4819-9191-A64CE4F2624B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12 %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0E0-4E8F-B4F6-FF4FC828793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4CEE43F3-D7E8-4B91-83BA-9CAA4157EE06}" type="CATEGORYNAME">
                      <a:rPr lang="en-US" smtClean="0"/>
                      <a:pPr/>
                      <a:t>[NÁZEV KATEGORIE]</a:t>
                    </a:fld>
                    <a:r>
                      <a:rPr lang="en-US" baseline="0" smtClean="0"/>
                      <a:t> </a:t>
                    </a:r>
                    <a:fld id="{6826CE21-70AB-4308-AA95-81F8D1EB5DF9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9 %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0E0-4E8F-B4F6-FF4FC828793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60233F6A-5ABF-4FBB-B43F-4559E5E74BA9}" type="CATEGORYNAME">
                      <a:rPr lang="en-US" smtClean="0"/>
                      <a:pPr/>
                      <a:t>[NÁZEV KATEGORIE]</a:t>
                    </a:fld>
                    <a:r>
                      <a:rPr lang="en-US" baseline="0" dirty="0" smtClean="0"/>
                      <a:t> </a:t>
                    </a:r>
                    <a:fld id="{FC5E98FF-1A75-4568-81A3-F50C0E69C662}" type="VALUE">
                      <a:rPr lang="en-US" baseline="0" smtClean="0"/>
                      <a:pPr/>
                      <a:t>[HODNOTA]</a:t>
                    </a:fld>
                    <a:r>
                      <a:rPr lang="en-US" baseline="0" dirty="0" smtClean="0"/>
                      <a:t>; 7 %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0E0-4E8F-B4F6-FF4FC828793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Bulharsko </a:t>
                    </a:r>
                    <a:fld id="{B5A26D8C-667C-4343-904C-03229A9A4ABD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6 %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0E0-4E8F-B4F6-FF4FC8287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List1!$A$1:$A$8</c:f>
              <c:strCache>
                <c:ptCount val="8"/>
                <c:pt idx="0">
                  <c:v>Chorvatsko</c:v>
                </c:pt>
                <c:pt idx="1">
                  <c:v>Řecko</c:v>
                </c:pt>
                <c:pt idx="2">
                  <c:v>Itálie</c:v>
                </c:pt>
                <c:pt idx="3">
                  <c:v>Španělsko</c:v>
                </c:pt>
                <c:pt idx="4">
                  <c:v>Slovensko</c:v>
                </c:pt>
                <c:pt idx="5">
                  <c:v>Turecko</c:v>
                </c:pt>
                <c:pt idx="6">
                  <c:v>Rakousko</c:v>
                </c:pt>
                <c:pt idx="7">
                  <c:v>Bulharsko</c:v>
                </c:pt>
              </c:strCache>
            </c:strRef>
          </c:cat>
          <c:val>
            <c:numRef>
              <c:f>List1!$B$1:$B$8</c:f>
              <c:numCache>
                <c:formatCode>General</c:formatCode>
                <c:ptCount val="8"/>
                <c:pt idx="0">
                  <c:v>800</c:v>
                </c:pt>
                <c:pt idx="1">
                  <c:v>640</c:v>
                </c:pt>
                <c:pt idx="2">
                  <c:v>470</c:v>
                </c:pt>
                <c:pt idx="3">
                  <c:v>180</c:v>
                </c:pt>
                <c:pt idx="4">
                  <c:v>380</c:v>
                </c:pt>
                <c:pt idx="5">
                  <c:v>300</c:v>
                </c:pt>
                <c:pt idx="6">
                  <c:v>210</c:v>
                </c:pt>
                <c:pt idx="7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0E0-4E8F-B4F6-FF4FC828793F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Georgia" panose="02040502050405020303" pitchFamily="18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309128025663455E-2"/>
          <c:y val="8.6491016196372353E-2"/>
          <c:w val="0.85604889666569461"/>
          <c:h val="0.813322643148259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86629501126995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EA3-49F5-8E1C-B36A7D133C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List1!$A$1:$A$5</c:f>
              <c:strCache>
                <c:ptCount val="5"/>
                <c:pt idx="0">
                  <c:v> Egypt</c:v>
                </c:pt>
                <c:pt idx="1">
                  <c:v> Turecko</c:v>
                </c:pt>
                <c:pt idx="2">
                  <c:v> Velká Británie</c:v>
                </c:pt>
                <c:pt idx="3">
                  <c:v> Řecko</c:v>
                </c:pt>
                <c:pt idx="4">
                  <c:v> Tunisko</c:v>
                </c:pt>
              </c:strCache>
            </c:strRef>
          </c:cat>
          <c:val>
            <c:numRef>
              <c:f>List1!$B$1:$B$5</c:f>
              <c:numCache>
                <c:formatCode>General</c:formatCode>
                <c:ptCount val="5"/>
                <c:pt idx="0">
                  <c:v>4503</c:v>
                </c:pt>
                <c:pt idx="1">
                  <c:v>1490</c:v>
                </c:pt>
                <c:pt idx="2">
                  <c:v>1095</c:v>
                </c:pt>
                <c:pt idx="3">
                  <c:v>1017</c:v>
                </c:pt>
                <c:pt idx="4">
                  <c:v>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6E-4D80-8B9A-A37115B5FC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22522832"/>
        <c:axId val="322518240"/>
      </c:barChart>
      <c:catAx>
        <c:axId val="322522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cs-CZ"/>
          </a:p>
        </c:txPr>
        <c:crossAx val="322518240"/>
        <c:crosses val="autoZero"/>
        <c:auto val="1"/>
        <c:lblAlgn val="ctr"/>
        <c:lblOffset val="100"/>
        <c:noMultiLvlLbl val="0"/>
      </c:catAx>
      <c:valAx>
        <c:axId val="322518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25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Georgia" panose="02040502050405020303" pitchFamily="18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38BEAB4-7D49-45A1-AC34-6CEA4E8BD1A5}" type="datetimeFigureOut">
              <a:rPr lang="cs-CZ"/>
              <a:pPr>
                <a:defRPr/>
              </a:pPr>
              <a:t>17.06.2024</a:t>
            </a:fld>
            <a:endParaRPr lang="cs-CZ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4138C-DB56-48D4-9C22-E5DD28F37D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4869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6441EB6-E645-48C3-B2A2-95FA3FD7C106}" type="datetimeFigureOut">
              <a:rPr lang="cs-CZ"/>
              <a:pPr>
                <a:defRPr/>
              </a:pPr>
              <a:t>17.06.2024</a:t>
            </a:fld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904076-B965-4531-BFD8-38FC042384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0273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904076-B965-4531-BFD8-38FC042384E4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74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904076-B965-4531-BFD8-38FC042384E4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243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F1E8F-EA6A-45A6-BC4B-0609A360DD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8680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36B41-E80A-43FC-9567-FC60FA2C2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57643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9142-DDFE-4163-808A-935EAF7EEA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7546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1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88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04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4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D5DF-131C-4D1A-A7C3-6C1AFCC9F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8983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A804-3F19-4B3F-940B-2E42BBA964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96334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14DD1-56B9-45E5-98BA-344D59099E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3791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BA078-E897-417F-9F83-879A61983F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26482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77206-07A5-4340-8586-3BA0575330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79999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6482A-381C-42D9-B7DE-ABAE0FD0E4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939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8C104-C528-4877-979F-D14F38D5FE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1164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C8A1-054E-4E91-AD95-7453B5D8BA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8311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C35D80-1CCF-4CE1-945E-FCE5C5D33B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0185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fif"/><Relationship Id="rId4" Type="http://schemas.openxmlformats.org/officeDocument/2006/relationships/hyperlink" Target="http://www.mzv.gov.cz/rozcestni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227318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ovéPole 2"/>
          <p:cNvSpPr txBox="1">
            <a:spLocks noChangeArrowheads="1"/>
          </p:cNvSpPr>
          <p:nvPr/>
        </p:nvSpPr>
        <p:spPr bwMode="auto">
          <a:xfrm>
            <a:off x="1241503" y="3503762"/>
            <a:ext cx="72651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041A8F"/>
                </a:solidFill>
                <a:latin typeface="Georgia" pitchFamily="18" charset="0"/>
              </a:rPr>
              <a:t>Letní turistická </a:t>
            </a:r>
            <a:r>
              <a:rPr lang="cs-CZ" altLang="cs-CZ" sz="5400" b="1" dirty="0" smtClean="0">
                <a:solidFill>
                  <a:srgbClr val="041A8F"/>
                </a:solidFill>
                <a:latin typeface="Georgia" pitchFamily="18" charset="0"/>
              </a:rPr>
              <a:t>sezóna 2024</a:t>
            </a:r>
            <a:endParaRPr lang="cs-CZ" altLang="cs-CZ" sz="5400" b="1" dirty="0">
              <a:solidFill>
                <a:srgbClr val="041A8F"/>
              </a:solidFill>
              <a:latin typeface="Georgia" pitchFamily="18" charset="0"/>
            </a:endParaRPr>
          </a:p>
        </p:txBody>
      </p:sp>
      <p:sp>
        <p:nvSpPr>
          <p:cNvPr id="2056" name="TextovéPole 2"/>
          <p:cNvSpPr txBox="1">
            <a:spLocks noChangeArrowheads="1"/>
          </p:cNvSpPr>
          <p:nvPr/>
        </p:nvSpPr>
        <p:spPr bwMode="auto">
          <a:xfrm>
            <a:off x="1260475" y="5329526"/>
            <a:ext cx="35134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D42B1E"/>
                </a:solidFill>
                <a:latin typeface="Georgia" pitchFamily="18" charset="0"/>
              </a:rPr>
              <a:t>tisková konference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D42B1E"/>
                </a:solidFill>
                <a:latin typeface="Georgia" pitchFamily="18" charset="0"/>
              </a:rPr>
              <a:t>17. </a:t>
            </a:r>
            <a:r>
              <a:rPr lang="cs-CZ" altLang="cs-CZ" sz="2400" b="1" dirty="0">
                <a:solidFill>
                  <a:srgbClr val="D42B1E"/>
                </a:solidFill>
                <a:latin typeface="Georgia" pitchFamily="18" charset="0"/>
              </a:rPr>
              <a:t>června </a:t>
            </a:r>
            <a:r>
              <a:rPr lang="cs-CZ" altLang="cs-CZ" sz="2400" b="1" dirty="0" smtClean="0">
                <a:solidFill>
                  <a:srgbClr val="D42B1E"/>
                </a:solidFill>
                <a:latin typeface="Georgia" pitchFamily="18" charset="0"/>
              </a:rPr>
              <a:t>2024</a:t>
            </a:r>
            <a:endParaRPr lang="cs-CZ" altLang="cs-CZ" sz="2400" b="1" dirty="0">
              <a:solidFill>
                <a:srgbClr val="D42B1E"/>
              </a:solidFill>
              <a:latin typeface="Georgia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grpSp>
        <p:nvGrpSpPr>
          <p:cNvPr id="15" name="Skupina 14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6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482A-381C-42D9-B7DE-ABAE0FD0E4F5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159910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-67408" y="0"/>
            <a:ext cx="9144000" cy="246185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Georgia" panose="02040502050405020303" pitchFamily="18" charset="0"/>
              </a:rPr>
              <a:t>Role ministerstva zahraničí</a:t>
            </a:r>
            <a:endParaRPr lang="cs-CZ" sz="3200" b="1" dirty="0">
              <a:latin typeface="Georgia" panose="02040502050405020303" pitchFamily="18" charset="0"/>
            </a:endParaRPr>
          </a:p>
        </p:txBody>
      </p:sp>
      <p:sp>
        <p:nvSpPr>
          <p:cNvPr id="19" name="Zástupný symbol pro obsah 1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 smtClean="0">
                <a:latin typeface="Georgia" panose="02040502050405020303" pitchFamily="18" charset="0"/>
              </a:rPr>
              <a:t>Konzulární agenda je pro MZV zásadní</a:t>
            </a:r>
          </a:p>
          <a:p>
            <a:pPr marL="0" indent="0">
              <a:buNone/>
            </a:pPr>
            <a:endParaRPr lang="cs-CZ" dirty="0" smtClean="0">
              <a:latin typeface="Georgia" panose="02040502050405020303" pitchFamily="18" charset="0"/>
            </a:endParaRPr>
          </a:p>
          <a:p>
            <a:r>
              <a:rPr lang="cs-CZ" b="1" dirty="0" smtClean="0">
                <a:latin typeface="Georgia" panose="02040502050405020303" pitchFamily="18" charset="0"/>
              </a:rPr>
              <a:t>108 807 </a:t>
            </a:r>
            <a:r>
              <a:rPr lang="cs-CZ" sz="2000" dirty="0" smtClean="0">
                <a:latin typeface="Georgia" panose="02040502050405020303" pitchFamily="18" charset="0"/>
              </a:rPr>
              <a:t>registrací v DROZD </a:t>
            </a:r>
            <a:r>
              <a:rPr lang="cs-CZ" sz="2000" dirty="0">
                <a:latin typeface="Georgia" panose="02040502050405020303" pitchFamily="18" charset="0"/>
              </a:rPr>
              <a:t>za loňskou sezonu </a:t>
            </a:r>
            <a:endParaRPr lang="cs-CZ" sz="2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eorgia" panose="02040502050405020303" pitchFamily="18" charset="0"/>
              </a:rPr>
              <a:t> </a:t>
            </a:r>
            <a:endParaRPr lang="cs-CZ" b="1" dirty="0" smtClean="0">
              <a:latin typeface="Georgia" panose="02040502050405020303" pitchFamily="18" charset="0"/>
            </a:endParaRPr>
          </a:p>
          <a:p>
            <a:r>
              <a:rPr lang="cs-CZ" b="1" dirty="0" smtClean="0">
                <a:latin typeface="Georgia" panose="02040502050405020303" pitchFamily="18" charset="0"/>
              </a:rPr>
              <a:t>48 008 </a:t>
            </a:r>
            <a:r>
              <a:rPr lang="cs-CZ" sz="2000" dirty="0" smtClean="0">
                <a:latin typeface="Georgia" panose="02040502050405020303" pitchFamily="18" charset="0"/>
              </a:rPr>
              <a:t>rozeslaných </a:t>
            </a:r>
            <a:r>
              <a:rPr lang="cs-CZ" sz="2000" dirty="0">
                <a:latin typeface="Georgia" panose="02040502050405020303" pitchFamily="18" charset="0"/>
              </a:rPr>
              <a:t>SMS </a:t>
            </a:r>
            <a:endParaRPr lang="cs-CZ" sz="2000" b="1" dirty="0"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482A-381C-42D9-B7DE-ABAE0FD0E4F5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  <p:graphicFrame>
        <p:nvGraphicFramePr>
          <p:cNvPr id="21" name="Zástupný symbol pro obsah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78576087"/>
              </p:ext>
            </p:extLst>
          </p:nvPr>
        </p:nvGraphicFramePr>
        <p:xfrm>
          <a:off x="4372215" y="1654419"/>
          <a:ext cx="4587368" cy="447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159910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-67408" y="0"/>
            <a:ext cx="9144000" cy="24618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138238" y="1582738"/>
            <a:ext cx="73108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Letní </a:t>
            </a:r>
            <a:r>
              <a:rPr lang="cs-CZ" b="1" dirty="0">
                <a:solidFill>
                  <a:srgbClr val="0000FF"/>
                </a:solidFill>
                <a:latin typeface="Georgia" panose="02040502050405020303" pitchFamily="18" charset="0"/>
              </a:rPr>
              <a:t>konzulární jednatelství </a:t>
            </a:r>
          </a:p>
          <a:p>
            <a:pPr marL="540000" lvl="4" indent="2540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latin typeface="Georgia" panose="02040502050405020303" pitchFamily="18" charset="0"/>
              </a:rPr>
              <a:t>Burgas</a:t>
            </a:r>
            <a:r>
              <a:rPr lang="cs-CZ" dirty="0">
                <a:latin typeface="Georgia" panose="02040502050405020303" pitchFamily="18" charset="0"/>
              </a:rPr>
              <a:t> (1. července - 31. srpna 2024)</a:t>
            </a:r>
          </a:p>
          <a:p>
            <a:pPr marL="540000" lvl="4" indent="2540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latin typeface="Georgia" panose="02040502050405020303" pitchFamily="18" charset="0"/>
              </a:rPr>
              <a:t>Rijeka</a:t>
            </a:r>
            <a:r>
              <a:rPr lang="cs-CZ" dirty="0">
                <a:latin typeface="Georgia" panose="02040502050405020303" pitchFamily="18" charset="0"/>
              </a:rPr>
              <a:t>  (</a:t>
            </a:r>
            <a:r>
              <a:rPr lang="pt-BR" dirty="0">
                <a:latin typeface="Georgia" panose="02040502050405020303" pitchFamily="18" charset="0"/>
              </a:rPr>
              <a:t>1. července </a:t>
            </a:r>
            <a:r>
              <a:rPr lang="cs-CZ" dirty="0">
                <a:latin typeface="Georgia" panose="02040502050405020303" pitchFamily="18" charset="0"/>
              </a:rPr>
              <a:t>-</a:t>
            </a:r>
            <a:r>
              <a:rPr lang="pt-BR" dirty="0">
                <a:latin typeface="Georgia" panose="02040502050405020303" pitchFamily="18" charset="0"/>
              </a:rPr>
              <a:t> 3</a:t>
            </a:r>
            <a:r>
              <a:rPr lang="cs-CZ" dirty="0">
                <a:latin typeface="Georgia" panose="02040502050405020303" pitchFamily="18" charset="0"/>
              </a:rPr>
              <a:t>1</a:t>
            </a:r>
            <a:r>
              <a:rPr lang="pt-BR" dirty="0">
                <a:latin typeface="Georgia" panose="02040502050405020303" pitchFamily="18" charset="0"/>
              </a:rPr>
              <a:t>. </a:t>
            </a:r>
            <a:r>
              <a:rPr lang="pt-BR" dirty="0" err="1">
                <a:latin typeface="Georgia" panose="02040502050405020303" pitchFamily="18" charset="0"/>
              </a:rPr>
              <a:t>srpna</a:t>
            </a:r>
            <a:r>
              <a:rPr lang="pt-BR" dirty="0">
                <a:latin typeface="Georgia" panose="02040502050405020303" pitchFamily="18" charset="0"/>
              </a:rPr>
              <a:t> 202</a:t>
            </a:r>
            <a:r>
              <a:rPr lang="cs-CZ" dirty="0">
                <a:latin typeface="Georgia" panose="02040502050405020303" pitchFamily="18" charset="0"/>
              </a:rPr>
              <a:t>4)</a:t>
            </a:r>
          </a:p>
          <a:p>
            <a:pPr marL="540000" lvl="4" indent="2540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latin typeface="Georgia" panose="02040502050405020303" pitchFamily="18" charset="0"/>
              </a:rPr>
              <a:t>Split</a:t>
            </a:r>
            <a:r>
              <a:rPr lang="cs-CZ" dirty="0">
                <a:latin typeface="Georgia" panose="02040502050405020303" pitchFamily="18" charset="0"/>
              </a:rPr>
              <a:t> (15. června - 30. září 2024)</a:t>
            </a:r>
          </a:p>
          <a:p>
            <a:pPr>
              <a:defRPr/>
            </a:pPr>
            <a:endParaRPr lang="cs-CZ" b="1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cs-CZ" b="1" dirty="0">
                <a:solidFill>
                  <a:srgbClr val="0000FF"/>
                </a:solidFill>
                <a:latin typeface="Georgia" panose="02040502050405020303" pitchFamily="18" charset="0"/>
              </a:rPr>
              <a:t>Posílení</a:t>
            </a:r>
            <a:r>
              <a:rPr lang="cs-CZ" b="1" dirty="0">
                <a:latin typeface="Georgia" panose="02040502050405020303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honorárního konzulátu v Barceloně </a:t>
            </a:r>
            <a:br>
              <a:rPr lang="cs-CZ" b="1" dirty="0" smtClean="0">
                <a:solidFill>
                  <a:srgbClr val="0000FF"/>
                </a:solidFill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(16. srpna</a:t>
            </a:r>
            <a:r>
              <a:rPr lang="pt-BR" dirty="0" smtClean="0">
                <a:latin typeface="Georgia" panose="02040502050405020303" pitchFamily="18" charset="0"/>
              </a:rPr>
              <a:t> </a:t>
            </a:r>
            <a:r>
              <a:rPr lang="cs-CZ" dirty="0">
                <a:latin typeface="Georgia" panose="02040502050405020303" pitchFamily="18" charset="0"/>
              </a:rPr>
              <a:t>-</a:t>
            </a:r>
            <a:r>
              <a:rPr lang="pt-BR" dirty="0">
                <a:latin typeface="Georgia" panose="02040502050405020303" pitchFamily="18" charset="0"/>
              </a:rPr>
              <a:t> </a:t>
            </a:r>
            <a:r>
              <a:rPr lang="cs-CZ" dirty="0" smtClean="0">
                <a:latin typeface="Georgia" panose="02040502050405020303" pitchFamily="18" charset="0"/>
              </a:rPr>
              <a:t>16</a:t>
            </a:r>
            <a:r>
              <a:rPr lang="pt-BR" dirty="0" smtClean="0">
                <a:latin typeface="Georgia" panose="02040502050405020303" pitchFamily="18" charset="0"/>
              </a:rPr>
              <a:t>. </a:t>
            </a:r>
            <a:r>
              <a:rPr lang="cs-CZ" dirty="0">
                <a:latin typeface="Georgia" panose="02040502050405020303" pitchFamily="18" charset="0"/>
              </a:rPr>
              <a:t>září</a:t>
            </a:r>
            <a:r>
              <a:rPr lang="pt-BR" dirty="0">
                <a:latin typeface="Georgia" panose="02040502050405020303" pitchFamily="18" charset="0"/>
              </a:rPr>
              <a:t> 20</a:t>
            </a:r>
            <a:r>
              <a:rPr lang="cs-CZ" dirty="0" smtClean="0">
                <a:latin typeface="Georgia" panose="02040502050405020303" pitchFamily="18" charset="0"/>
              </a:rPr>
              <a:t>24)</a:t>
            </a:r>
          </a:p>
          <a:p>
            <a:pPr>
              <a:defRPr/>
            </a:pPr>
            <a:endParaRPr lang="cs-CZ" b="1" dirty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cs-CZ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Společné policejní hlídky </a:t>
            </a:r>
            <a:r>
              <a:rPr lang="cs-CZ" dirty="0">
                <a:latin typeface="Georgia" panose="02040502050405020303" pitchFamily="18" charset="0"/>
              </a:rPr>
              <a:t>(1. července - 31. srpna 2024)</a:t>
            </a:r>
            <a:endParaRPr lang="cs-CZ" b="1" dirty="0">
              <a:latin typeface="Georgia" panose="02040502050405020303" pitchFamily="18" charset="0"/>
            </a:endParaRPr>
          </a:p>
          <a:p>
            <a:pPr marL="540000" lvl="4" indent="2540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latin typeface="Georgia" panose="02040502050405020303" pitchFamily="18" charset="0"/>
              </a:rPr>
              <a:t>Chorvatsko </a:t>
            </a:r>
            <a:r>
              <a:rPr lang="cs-CZ" b="1" dirty="0">
                <a:latin typeface="Georgia" panose="02040502050405020303" pitchFamily="18" charset="0"/>
              </a:rPr>
              <a:t>– </a:t>
            </a:r>
            <a:r>
              <a:rPr lang="cs-CZ" dirty="0" err="1">
                <a:latin typeface="Georgia" panose="02040502050405020303" pitchFamily="18" charset="0"/>
              </a:rPr>
              <a:t>Šibenik</a:t>
            </a:r>
            <a:r>
              <a:rPr lang="cs-CZ" dirty="0">
                <a:latin typeface="Georgia" panose="02040502050405020303" pitchFamily="18" charset="0"/>
              </a:rPr>
              <a:t>, </a:t>
            </a:r>
            <a:r>
              <a:rPr lang="cs-CZ" dirty="0" err="1">
                <a:latin typeface="Georgia" panose="02040502050405020303" pitchFamily="18" charset="0"/>
              </a:rPr>
              <a:t>Omiš</a:t>
            </a:r>
            <a:r>
              <a:rPr lang="cs-CZ" dirty="0">
                <a:latin typeface="Georgia" panose="02040502050405020303" pitchFamily="18" charset="0"/>
              </a:rPr>
              <a:t>, Vodice</a:t>
            </a:r>
          </a:p>
          <a:p>
            <a:pPr marL="540000" lvl="4" indent="2540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latin typeface="Georgia" panose="02040502050405020303" pitchFamily="18" charset="0"/>
              </a:rPr>
              <a:t>Bulharsko – </a:t>
            </a:r>
            <a:r>
              <a:rPr lang="cs-CZ" dirty="0" err="1">
                <a:latin typeface="Georgia" panose="02040502050405020303" pitchFamily="18" charset="0"/>
              </a:rPr>
              <a:t>Nesebar</a:t>
            </a:r>
            <a:r>
              <a:rPr lang="cs-CZ" dirty="0">
                <a:latin typeface="Georgia" panose="02040502050405020303" pitchFamily="18" charset="0"/>
              </a:rPr>
              <a:t>, </a:t>
            </a:r>
            <a:r>
              <a:rPr lang="cs-CZ" dirty="0" err="1">
                <a:latin typeface="Georgia" panose="02040502050405020303" pitchFamily="18" charset="0"/>
              </a:rPr>
              <a:t>Primorsko</a:t>
            </a:r>
            <a:endParaRPr lang="cs-CZ" dirty="0">
              <a:latin typeface="Georgia" panose="02040502050405020303" pitchFamily="18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Georgia" panose="02040502050405020303" pitchFamily="18" charset="0"/>
              </a:rPr>
              <a:t/>
            </a:r>
            <a:br>
              <a:rPr lang="cs-CZ" sz="3200" b="1" dirty="0" smtClean="0">
                <a:latin typeface="Georgia" panose="02040502050405020303" pitchFamily="18" charset="0"/>
              </a:rPr>
            </a:br>
            <a:r>
              <a:rPr lang="cs-CZ" sz="3200" b="1" dirty="0" smtClean="0">
                <a:latin typeface="Georgia" panose="02040502050405020303" pitchFamily="18" charset="0"/>
              </a:rPr>
              <a:t>Příprava </a:t>
            </a:r>
            <a:r>
              <a:rPr lang="cs-CZ" sz="3200" b="1" dirty="0">
                <a:latin typeface="Georgia" panose="02040502050405020303" pitchFamily="18" charset="0"/>
              </a:rPr>
              <a:t>na letní </a:t>
            </a:r>
            <a:r>
              <a:rPr lang="cs-CZ" sz="3200" b="1" dirty="0" smtClean="0">
                <a:latin typeface="Georgia" panose="02040502050405020303" pitchFamily="18" charset="0"/>
              </a:rPr>
              <a:t>sezonu</a:t>
            </a:r>
            <a:r>
              <a:rPr lang="cs-CZ" b="1" dirty="0">
                <a:latin typeface="Georgia" panose="02040502050405020303" pitchFamily="18" charset="0"/>
              </a:rPr>
              <a:t/>
            </a:r>
            <a:br>
              <a:rPr lang="cs-CZ" b="1" dirty="0">
                <a:latin typeface="Georgia" panose="02040502050405020303" pitchFamily="18" charset="0"/>
              </a:rPr>
            </a:b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482A-381C-42D9-B7DE-ABAE0FD0E4F5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016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227318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7638" y="274638"/>
            <a:ext cx="7319161" cy="1143000"/>
          </a:xfrm>
        </p:spPr>
        <p:txBody>
          <a:bodyPr/>
          <a:lstStyle/>
          <a:p>
            <a:r>
              <a:rPr lang="cs-CZ" sz="2800" b="1" dirty="0">
                <a:latin typeface="Georgia" panose="02040502050405020303" pitchFamily="18" charset="0"/>
              </a:rPr>
              <a:t>Top 5 destinací podle </a:t>
            </a:r>
            <a:r>
              <a:rPr lang="cs-CZ" sz="2800" b="1" dirty="0" smtClean="0">
                <a:latin typeface="Georgia" panose="02040502050405020303" pitchFamily="18" charset="0"/>
              </a:rPr>
              <a:t>DROZDU* </a:t>
            </a:r>
            <a:r>
              <a:rPr lang="cs-CZ" sz="2400" b="1" dirty="0" smtClean="0">
                <a:latin typeface="Georgia" panose="02040502050405020303" pitchFamily="18" charset="0"/>
              </a:rPr>
              <a:t/>
            </a:r>
            <a:br>
              <a:rPr lang="cs-CZ" sz="2400" b="1" dirty="0" smtClean="0">
                <a:latin typeface="Georgia" panose="02040502050405020303" pitchFamily="18" charset="0"/>
              </a:rPr>
            </a:br>
            <a:r>
              <a:rPr lang="cs-CZ" sz="2000" b="1" dirty="0" smtClean="0">
                <a:latin typeface="Georgia" panose="02040502050405020303" pitchFamily="18" charset="0"/>
              </a:rPr>
              <a:t>(1. leden – 31. květen 2024)</a:t>
            </a:r>
            <a:endParaRPr lang="cs-CZ" sz="2000" dirty="0"/>
          </a:p>
        </p:txBody>
      </p:sp>
      <p:graphicFrame>
        <p:nvGraphicFramePr>
          <p:cNvPr id="19" name="Zástupný symbol pro obsah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67687956"/>
              </p:ext>
            </p:extLst>
          </p:nvPr>
        </p:nvGraphicFramePr>
        <p:xfrm>
          <a:off x="249435" y="1604746"/>
          <a:ext cx="8229600" cy="443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14DD1-56B9-45E5-98BA-344D59099E03}" type="slidenum">
              <a:rPr lang="cs-CZ" altLang="cs-CZ" smtClean="0">
                <a:latin typeface="Georgia" panose="02040502050405020303" pitchFamily="18" charset="0"/>
              </a:rPr>
              <a:pPr>
                <a:defRPr/>
              </a:pPr>
              <a:t>4</a:t>
            </a:fld>
            <a:endParaRPr lang="cs-CZ" altLang="cs-CZ" dirty="0">
              <a:latin typeface="Georgia" panose="02040502050405020303" pitchFamily="18" charset="0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 bwMode="auto">
          <a:xfrm>
            <a:off x="2483250" y="6216372"/>
            <a:ext cx="5761372" cy="33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cs-CZ" sz="1000" kern="0" dirty="0" smtClean="0">
                <a:latin typeface="Georgia" panose="02040502050405020303" pitchFamily="18" charset="0"/>
              </a:rPr>
              <a:t>*dle počtu registrací v systému DROZD</a:t>
            </a:r>
            <a:endParaRPr lang="cs-CZ" sz="1000" kern="0" dirty="0"/>
          </a:p>
        </p:txBody>
      </p:sp>
    </p:spTree>
    <p:extLst>
      <p:ext uri="{BB962C8B-B14F-4D97-AF65-F5344CB8AC3E}">
        <p14:creationId xmlns:p14="http://schemas.microsoft.com/office/powerpoint/2010/main" val="143760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Georgia" panose="02040502050405020303" pitchFamily="18" charset="0"/>
              </a:rPr>
              <a:t>Doporučení před cestou</a:t>
            </a:r>
            <a:endParaRPr lang="cs-CZ" sz="3200" b="1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cs-CZ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Georgia" panose="02040502050405020303" pitchFamily="18" charset="0"/>
              </a:rPr>
              <a:t>Registrace v </a:t>
            </a:r>
            <a:r>
              <a:rPr lang="cs-CZ" sz="2000" b="1" dirty="0">
                <a:latin typeface="Georgia" panose="02040502050405020303" pitchFamily="18" charset="0"/>
              </a:rPr>
              <a:t>DROZD</a:t>
            </a: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Georgia" panose="02040502050405020303" pitchFamily="18" charset="0"/>
              </a:rPr>
              <a:t>Prostudování </a:t>
            </a:r>
            <a:r>
              <a:rPr lang="cs-CZ" sz="2000" b="1" dirty="0">
                <a:latin typeface="Georgia" panose="02040502050405020303" pitchFamily="18" charset="0"/>
              </a:rPr>
              <a:t>Rozcestníku MZV	 </a:t>
            </a:r>
            <a:r>
              <a:rPr lang="cs-CZ" sz="2000" dirty="0">
                <a:latin typeface="Georgia" panose="02040502050405020303" pitchFamily="18" charset="0"/>
              </a:rPr>
              <a:t>(</a:t>
            </a:r>
            <a:r>
              <a:rPr lang="cs-CZ" sz="2000" dirty="0">
                <a:latin typeface="Georgia" panose="02040502050405020303" pitchFamily="18" charset="0"/>
                <a:hlinkClick r:id="rId4"/>
              </a:rPr>
              <a:t>www.mzv.gov.cz/</a:t>
            </a:r>
            <a:r>
              <a:rPr lang="cs-CZ" sz="2000" dirty="0" err="1">
                <a:latin typeface="Georgia" panose="02040502050405020303" pitchFamily="18" charset="0"/>
                <a:hlinkClick r:id="rId4"/>
              </a:rPr>
              <a:t>rozcestnik</a:t>
            </a:r>
            <a:r>
              <a:rPr lang="cs-CZ" sz="2000" dirty="0">
                <a:latin typeface="Georgia" panose="02040502050405020303" pitchFamily="18" charset="0"/>
              </a:rPr>
              <a:t>)</a:t>
            </a: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Georgia" panose="02040502050405020303" pitchFamily="18" charset="0"/>
              </a:rPr>
              <a:t>Desatero na cesty</a:t>
            </a: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Georgia" panose="02040502050405020303" pitchFamily="18" charset="0"/>
              </a:rPr>
              <a:t>Cestování s dětmi </a:t>
            </a:r>
            <a:r>
              <a:rPr lang="cs-CZ" sz="2000" dirty="0">
                <a:latin typeface="Georgia" panose="02040502050405020303" pitchFamily="18" charset="0"/>
              </a:rPr>
              <a:t>(vlastní cestovní doklad, souhlas zákonných zástupců</a:t>
            </a:r>
            <a:r>
              <a:rPr lang="cs-CZ" sz="2000" dirty="0" smtClean="0">
                <a:latin typeface="Georgia" panose="02040502050405020303" pitchFamily="18" charset="0"/>
              </a:rPr>
              <a:t>)</a:t>
            </a:r>
            <a:endParaRPr lang="cs-CZ" sz="2000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Georgia" panose="02040502050405020303" pitchFamily="18" charset="0"/>
            </a:endParaRPr>
          </a:p>
          <a:p>
            <a:pPr marL="540000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Georgia" panose="02040502050405020303" pitchFamily="18" charset="0"/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14DD1-56B9-45E5-98BA-344D59099E03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pic>
        <p:nvPicPr>
          <p:cNvPr id="15" name="Zástupný symbol pro obsah 14"/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1185" y="1600200"/>
            <a:ext cx="2490684" cy="406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94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227318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>
                <a:latin typeface="Georgia" panose="02040502050405020303" pitchFamily="18" charset="0"/>
              </a:rPr>
              <a:t/>
            </a:r>
            <a:br>
              <a:rPr lang="cs-CZ" altLang="cs-CZ" sz="3200" b="1" dirty="0" smtClean="0">
                <a:latin typeface="Georgia" panose="02040502050405020303" pitchFamily="18" charset="0"/>
              </a:rPr>
            </a:br>
            <a:r>
              <a:rPr lang="cs-CZ" altLang="cs-CZ" sz="3200" b="1" dirty="0" smtClean="0">
                <a:latin typeface="Georgia" panose="02040502050405020303" pitchFamily="18" charset="0"/>
              </a:rPr>
              <a:t>  Pomoc </a:t>
            </a:r>
            <a:r>
              <a:rPr lang="cs-CZ" altLang="cs-CZ" sz="3200" b="1" dirty="0">
                <a:latin typeface="Georgia" panose="02040502050405020303" pitchFamily="18" charset="0"/>
              </a:rPr>
              <a:t>zastupitelského úřadu</a:t>
            </a:r>
            <a:r>
              <a:rPr lang="cs-CZ" altLang="cs-CZ" dirty="0">
                <a:latin typeface="Georgia" panose="02040502050405020303" pitchFamily="18" charset="0"/>
              </a:rPr>
              <a:t/>
            </a:r>
            <a:br>
              <a:rPr lang="cs-CZ" altLang="cs-CZ" dirty="0">
                <a:latin typeface="Georgia" panose="02040502050405020303" pitchFamily="18" charset="0"/>
              </a:rPr>
            </a:b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cs-CZ" altLang="cs-CZ" sz="1800" b="1" kern="1200" dirty="0">
                <a:solidFill>
                  <a:srgbClr val="0000FF"/>
                </a:solidFill>
                <a:latin typeface="Georgia" panose="02040502050405020303" pitchFamily="18" charset="0"/>
              </a:rPr>
              <a:t>Jaká je role zastupitelských úřadů?</a:t>
            </a:r>
          </a:p>
          <a:p>
            <a:pPr marL="550862" indent="-28575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Georgia" panose="02040502050405020303" pitchFamily="18" charset="0"/>
              </a:rPr>
              <a:t>V </a:t>
            </a:r>
            <a:r>
              <a:rPr lang="cs-CZ" altLang="cs-CZ" sz="1800" dirty="0">
                <a:latin typeface="Georgia" panose="02040502050405020303" pitchFamily="18" charset="0"/>
              </a:rPr>
              <a:t>první řadě apelujeme na občany, aby </a:t>
            </a:r>
            <a:r>
              <a:rPr lang="cs-CZ" altLang="cs-CZ" sz="1800" b="1" dirty="0">
                <a:latin typeface="Georgia" panose="02040502050405020303" pitchFamily="18" charset="0"/>
              </a:rPr>
              <a:t>cestovali </a:t>
            </a:r>
            <a:r>
              <a:rPr lang="cs-CZ" altLang="cs-CZ" sz="1800" b="1" dirty="0" smtClean="0">
                <a:latin typeface="Georgia" panose="02040502050405020303" pitchFamily="18" charset="0"/>
              </a:rPr>
              <a:t>zodpovědně.</a:t>
            </a:r>
            <a:endParaRPr lang="cs-CZ" altLang="cs-CZ" sz="1800" b="1" dirty="0">
              <a:latin typeface="Georgia" panose="02040502050405020303" pitchFamily="18" charset="0"/>
            </a:endParaRPr>
          </a:p>
          <a:p>
            <a:pPr marL="550862" indent="-28575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Georgia" panose="02040502050405020303" pitchFamily="18" charset="0"/>
              </a:rPr>
              <a:t>Případná pomoc ZÚ je až poslední instancí.</a:t>
            </a:r>
          </a:p>
          <a:p>
            <a:pPr marL="265112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altLang="cs-CZ" sz="18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cs-CZ" altLang="cs-CZ" sz="1800" b="1" kern="12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V </a:t>
            </a:r>
            <a:r>
              <a:rPr lang="cs-CZ" altLang="cs-CZ" sz="1800" b="1" kern="1200" dirty="0">
                <a:solidFill>
                  <a:srgbClr val="0000FF"/>
                </a:solidFill>
                <a:latin typeface="Georgia" panose="02040502050405020303" pitchFamily="18" charset="0"/>
              </a:rPr>
              <a:t>čem může </a:t>
            </a:r>
            <a:r>
              <a:rPr lang="cs-CZ" altLang="cs-CZ" sz="1800" b="1" kern="12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zastupitelský úřad </a:t>
            </a:r>
            <a:r>
              <a:rPr lang="cs-CZ" altLang="cs-CZ" sz="1800" b="1" kern="1200" dirty="0">
                <a:solidFill>
                  <a:srgbClr val="0000FF"/>
                </a:solidFill>
                <a:latin typeface="Georgia" panose="02040502050405020303" pitchFamily="18" charset="0"/>
              </a:rPr>
              <a:t>pomoci?</a:t>
            </a:r>
          </a:p>
          <a:p>
            <a:pPr marL="539750" indent="-274638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 smtClean="0">
                <a:latin typeface="Georgia" panose="02040502050405020303" pitchFamily="18" charset="0"/>
              </a:rPr>
              <a:t>Ztráta/krádež </a:t>
            </a:r>
            <a:r>
              <a:rPr lang="cs-CZ" altLang="cs-CZ" sz="1800" b="1" dirty="0">
                <a:latin typeface="Georgia" panose="02040502050405020303" pitchFamily="18" charset="0"/>
              </a:rPr>
              <a:t>cestovního </a:t>
            </a:r>
            <a:r>
              <a:rPr lang="cs-CZ" altLang="cs-CZ" sz="1800" b="1" dirty="0" smtClean="0">
                <a:latin typeface="Georgia" panose="02040502050405020303" pitchFamily="18" charset="0"/>
              </a:rPr>
              <a:t>dokladu.</a:t>
            </a:r>
          </a:p>
          <a:p>
            <a:pPr marL="539750" indent="-274638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 smtClean="0">
                <a:latin typeface="Georgia" panose="02040502050405020303" pitchFamily="18" charset="0"/>
              </a:rPr>
              <a:t>Pozbytí finančních prostředků.</a:t>
            </a:r>
          </a:p>
          <a:p>
            <a:pPr marL="539750" indent="-274638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Georgia" panose="02040502050405020303" pitchFamily="18" charset="0"/>
              </a:rPr>
              <a:t>Zprostředkování kontaktu </a:t>
            </a:r>
            <a:r>
              <a:rPr lang="cs-CZ" altLang="cs-CZ" sz="1800" b="1" dirty="0">
                <a:latin typeface="Georgia" panose="02040502050405020303" pitchFamily="18" charset="0"/>
              </a:rPr>
              <a:t>při nehodě či </a:t>
            </a:r>
            <a:r>
              <a:rPr lang="cs-CZ" altLang="cs-CZ" sz="1800" b="1" dirty="0" smtClean="0">
                <a:latin typeface="Georgia" panose="02040502050405020303" pitchFamily="18" charset="0"/>
              </a:rPr>
              <a:t>úmrtí, pomoc</a:t>
            </a:r>
            <a:r>
              <a:rPr lang="cs-CZ" altLang="cs-CZ" sz="1800" dirty="0" smtClean="0">
                <a:latin typeface="Georgia" panose="02040502050405020303" pitchFamily="18" charset="0"/>
              </a:rPr>
              <a:t> </a:t>
            </a:r>
            <a:r>
              <a:rPr lang="cs-CZ" altLang="cs-CZ" sz="1800" b="1" dirty="0" smtClean="0">
                <a:latin typeface="Georgia" panose="02040502050405020303" pitchFamily="18" charset="0"/>
              </a:rPr>
              <a:t>při </a:t>
            </a:r>
            <a:r>
              <a:rPr lang="cs-CZ" altLang="cs-CZ" sz="1800" b="1" dirty="0">
                <a:latin typeface="Georgia" panose="02040502050405020303" pitchFamily="18" charset="0"/>
              </a:rPr>
              <a:t>repatriaci </a:t>
            </a:r>
            <a:r>
              <a:rPr lang="cs-CZ" altLang="cs-CZ" sz="1800" dirty="0">
                <a:latin typeface="Georgia" panose="02040502050405020303" pitchFamily="18" charset="0"/>
              </a:rPr>
              <a:t>nemocných, zraněných nebo </a:t>
            </a:r>
            <a:r>
              <a:rPr lang="cs-CZ" altLang="cs-CZ" sz="1800" dirty="0" smtClean="0">
                <a:latin typeface="Georgia" panose="02040502050405020303" pitchFamily="18" charset="0"/>
              </a:rPr>
              <a:t>zemřelých.</a:t>
            </a:r>
            <a:endParaRPr lang="cs-CZ" altLang="cs-CZ" sz="1800" dirty="0">
              <a:latin typeface="Georgia" panose="02040502050405020303" pitchFamily="18" charset="0"/>
            </a:endParaRPr>
          </a:p>
          <a:p>
            <a:pPr marL="539750" indent="-274638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Georgia" panose="02040502050405020303" pitchFamily="18" charset="0"/>
              </a:rPr>
              <a:t>Komunikace s místními orgány v </a:t>
            </a:r>
            <a:r>
              <a:rPr lang="cs-CZ" altLang="cs-CZ" sz="1800" b="1" dirty="0" smtClean="0">
                <a:latin typeface="Georgia" panose="02040502050405020303" pitchFamily="18" charset="0"/>
              </a:rPr>
              <a:t>případě zatčení nebo, když je občan obětí trestné činnosti.</a:t>
            </a:r>
          </a:p>
          <a:p>
            <a:pPr marL="265112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cs-CZ" altLang="cs-CZ" sz="1800" b="1" dirty="0" smtClean="0">
              <a:latin typeface="Georgia" panose="02040502050405020303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800" b="1" dirty="0" smtClean="0">
                <a:latin typeface="Georgia" panose="02040502050405020303" pitchFamily="18" charset="0"/>
              </a:rPr>
              <a:t/>
            </a:r>
            <a:br>
              <a:rPr lang="cs-CZ" altLang="cs-CZ" sz="1800" b="1" dirty="0" smtClean="0">
                <a:latin typeface="Georgia" panose="02040502050405020303" pitchFamily="18" charset="0"/>
              </a:rPr>
            </a:br>
            <a:endParaRPr lang="cs-CZ" altLang="cs-CZ" sz="1800" dirty="0"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F1E8F-EA6A-45A6-BC4B-0609A360DD95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  <p:grpSp>
        <p:nvGrpSpPr>
          <p:cNvPr id="8" name="Skupina 7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9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187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770118" y="1551614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Georgia" panose="02040502050405020303" pitchFamily="18" charset="0"/>
              </a:rPr>
              <a:t>Novinky pro letošní sezonu</a:t>
            </a:r>
            <a:endParaRPr lang="cs-CZ" sz="3200" b="1" dirty="0">
              <a:latin typeface="Georgia" panose="02040502050405020303" pitchFamily="18" charset="0"/>
            </a:endParaRPr>
          </a:p>
        </p:txBody>
      </p:sp>
      <p:sp>
        <p:nvSpPr>
          <p:cNvPr id="19" name="Zástupný symbol pro obsah 18"/>
          <p:cNvSpPr>
            <a:spLocks noGrp="1"/>
          </p:cNvSpPr>
          <p:nvPr>
            <p:ph sz="half" idx="1"/>
          </p:nvPr>
        </p:nvSpPr>
        <p:spPr>
          <a:xfrm>
            <a:off x="114300" y="1600200"/>
            <a:ext cx="4381500" cy="4800600"/>
          </a:xfrm>
        </p:spPr>
        <p:txBody>
          <a:bodyPr/>
          <a:lstStyle/>
          <a:p>
            <a:pPr marL="5400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Georgia" panose="02040502050405020303" pitchFamily="18" charset="0"/>
              </a:rPr>
              <a:t>Globální konzulární call centrum +420 222 420 222</a:t>
            </a:r>
          </a:p>
          <a:p>
            <a:pPr marL="5400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Georgia" panose="02040502050405020303" pitchFamily="18" charset="0"/>
              </a:rPr>
              <a:t>Další rozšíření </a:t>
            </a:r>
            <a:r>
              <a:rPr lang="cs-CZ" sz="2000" b="1" dirty="0">
                <a:latin typeface="Georgia" panose="02040502050405020303" pitchFamily="18" charset="0"/>
              </a:rPr>
              <a:t>sítě honorárních </a:t>
            </a:r>
            <a:r>
              <a:rPr lang="cs-CZ" sz="2000" b="1" dirty="0" smtClean="0">
                <a:latin typeface="Georgia" panose="02040502050405020303" pitchFamily="18" charset="0"/>
              </a:rPr>
              <a:t>konzulátů </a:t>
            </a:r>
            <a:r>
              <a:rPr lang="cs-CZ" sz="2000" dirty="0" smtClean="0">
                <a:latin typeface="Georgia" panose="02040502050405020303" pitchFamily="18" charset="0"/>
              </a:rPr>
              <a:t>(</a:t>
            </a:r>
            <a:r>
              <a:rPr lang="cs-CZ" sz="2000" dirty="0" err="1" smtClean="0">
                <a:latin typeface="Georgia" panose="02040502050405020303" pitchFamily="18" charset="0"/>
              </a:rPr>
              <a:t>Lefkáda</a:t>
            </a:r>
            <a:r>
              <a:rPr lang="cs-CZ" sz="2000" dirty="0" smtClean="0">
                <a:latin typeface="Georgia" panose="02040502050405020303" pitchFamily="18" charset="0"/>
              </a:rPr>
              <a:t>, Vancouver</a:t>
            </a:r>
            <a:r>
              <a:rPr lang="cs-CZ" sz="2000" dirty="0">
                <a:latin typeface="Georgia" panose="02040502050405020303" pitchFamily="18" charset="0"/>
              </a:rPr>
              <a:t>,</a:t>
            </a:r>
            <a:r>
              <a:rPr lang="cs-CZ" sz="2000" dirty="0" smtClean="0">
                <a:latin typeface="Georgia" panose="02040502050405020303" pitchFamily="18" charset="0"/>
              </a:rPr>
              <a:t> Lille)</a:t>
            </a:r>
            <a:endParaRPr lang="cs-CZ" sz="2000" dirty="0">
              <a:latin typeface="Georgia" panose="02040502050405020303" pitchFamily="18" charset="0"/>
            </a:endParaRPr>
          </a:p>
          <a:p>
            <a:pPr marL="5400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Georgia" panose="02040502050405020303" pitchFamily="18" charset="0"/>
              </a:rPr>
              <a:t>Konzulární tým rychlého nasazení</a:t>
            </a:r>
            <a:r>
              <a:rPr lang="cs-CZ" sz="2000" dirty="0">
                <a:latin typeface="Georgia" panose="02040502050405020303" pitchFamily="18" charset="0"/>
              </a:rPr>
              <a:t> </a:t>
            </a:r>
          </a:p>
          <a:p>
            <a:pPr marL="5400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Georgia" panose="02040502050405020303" pitchFamily="18" charset="0"/>
              </a:rPr>
              <a:t>DROZD v mobilní aplikaci Portálu </a:t>
            </a:r>
            <a:r>
              <a:rPr lang="cs-CZ" sz="2000" b="1" dirty="0" smtClean="0">
                <a:latin typeface="Georgia" panose="02040502050405020303" pitchFamily="18" charset="0"/>
              </a:rPr>
              <a:t>občana</a:t>
            </a:r>
            <a:endParaRPr lang="cs-CZ" sz="2000" b="1" dirty="0">
              <a:latin typeface="Georgia" panose="02040502050405020303" pitchFamily="18" charset="0"/>
            </a:endParaRPr>
          </a:p>
        </p:txBody>
      </p:sp>
      <p:pic>
        <p:nvPicPr>
          <p:cNvPr id="21" name="Zástupný symbol pro obsah 20"/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115" y="1600200"/>
            <a:ext cx="3620770" cy="4525963"/>
          </a:xfr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482A-381C-42D9-B7DE-ABAE0FD0E4F5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7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>
            <a:extLst>
              <a:ext uri="{FF2B5EF4-FFF2-40B4-BE49-F238E27FC236}">
                <a16:creationId xmlns:a16="http://schemas.microsoft.com/office/drawing/2014/main" id="{3F075100-8A20-803C-E1C2-E3B214078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3227318" y="1836981"/>
            <a:ext cx="5916682" cy="50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14"/>
          <a:stretch/>
        </p:blipFill>
        <p:spPr>
          <a:xfrm>
            <a:off x="0" y="0"/>
            <a:ext cx="9144000" cy="246185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333375"/>
            <a:ext cx="7905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31640" y="333375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>
          <a:xfrm>
            <a:off x="597489" y="3154908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cs-CZ" altLang="cs-CZ" sz="3200" b="1" dirty="0">
                <a:latin typeface="Georgia" panose="02040502050405020303" pitchFamily="18" charset="0"/>
              </a:rPr>
              <a:t>Přejeme všem pěknou dovolenou </a:t>
            </a:r>
            <a:r>
              <a:rPr lang="cs-CZ" altLang="cs-CZ" sz="3200" b="1" dirty="0" smtClean="0">
                <a:latin typeface="Georgia" panose="02040502050405020303" pitchFamily="18" charset="0"/>
              </a:rPr>
              <a:t>v zahraničí </a:t>
            </a:r>
            <a:r>
              <a:rPr lang="cs-CZ" altLang="cs-CZ" sz="3200" b="1" dirty="0">
                <a:latin typeface="Georgia" panose="02040502050405020303" pitchFamily="18" charset="0"/>
              </a:rPr>
              <a:t>bez komplikací!</a:t>
            </a:r>
          </a:p>
          <a:p>
            <a:pPr marL="0" lvl="1" algn="ctr"/>
            <a:endParaRPr lang="cs-CZ" altLang="cs-CZ" sz="28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0" lvl="1" algn="ctr"/>
            <a:endParaRPr lang="cs-CZ" altLang="cs-CZ" sz="2800" b="1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0" lvl="1" algn="ctr"/>
            <a:r>
              <a:rPr lang="cs-CZ" altLang="cs-CZ" sz="2800" b="1" dirty="0">
                <a:solidFill>
                  <a:srgbClr val="041A8F"/>
                </a:solidFill>
                <a:latin typeface="Georgia" panose="02040502050405020303" pitchFamily="18" charset="0"/>
              </a:rPr>
              <a:t>MZV ČR</a:t>
            </a:r>
          </a:p>
          <a:p>
            <a:pPr marL="0" lvl="1" algn="ctr"/>
            <a:r>
              <a:rPr lang="cs-CZ" altLang="cs-CZ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červen </a:t>
            </a:r>
            <a:r>
              <a:rPr lang="cs-CZ" altLang="cs-CZ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2024</a:t>
            </a:r>
            <a:endParaRPr lang="cs-CZ" altLang="cs-CZ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F1E8F-EA6A-45A6-BC4B-0609A360DD95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145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Předvádění na obrazovce (4:3)</PresentationFormat>
  <Paragraphs>74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Výchozí návrh</vt:lpstr>
      <vt:lpstr>MMR_klas</vt:lpstr>
      <vt:lpstr>Prezentace aplikace PowerPoint</vt:lpstr>
      <vt:lpstr>Role ministerstva zahraničí</vt:lpstr>
      <vt:lpstr> Příprava na letní sezonu </vt:lpstr>
      <vt:lpstr>Top 5 destinací podle DROZDU*  (1. leden – 31. květen 2024)</vt:lpstr>
      <vt:lpstr>Doporučení před cestou</vt:lpstr>
      <vt:lpstr>   Pomoc zastupitelského úřadu </vt:lpstr>
      <vt:lpstr>Novinky pro letošní sezonu</vt:lpstr>
      <vt:lpstr>Prezentace aplikace PowerPoint</vt:lpstr>
    </vt:vector>
  </TitlesOfParts>
  <Company>MZV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Zabezpečení systému  podpory ekonomických zájmů České republiky  v zahraničí</dc:title>
  <dc:creator>Pavel PITEL</dc:creator>
  <cp:lastModifiedBy>KOVÁŘOVÁ Aneta</cp:lastModifiedBy>
  <cp:revision>189</cp:revision>
  <cp:lastPrinted>2024-06-17T07:26:03Z</cp:lastPrinted>
  <dcterms:created xsi:type="dcterms:W3CDTF">2010-11-10T09:45:21Z</dcterms:created>
  <dcterms:modified xsi:type="dcterms:W3CDTF">2024-06-17T10:02:17Z</dcterms:modified>
</cp:coreProperties>
</file>