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notesMasterIdLst>
    <p:notesMasterId r:id="rId12"/>
  </p:notesMasterIdLst>
  <p:handoutMasterIdLst>
    <p:handoutMasterId r:id="rId13"/>
  </p:handoutMasterIdLst>
  <p:sldIdLst>
    <p:sldId id="264" r:id="rId3"/>
    <p:sldId id="260" r:id="rId4"/>
    <p:sldId id="261" r:id="rId5"/>
    <p:sldId id="262" r:id="rId6"/>
    <p:sldId id="257" r:id="rId7"/>
    <p:sldId id="263" r:id="rId8"/>
    <p:sldId id="266" r:id="rId9"/>
    <p:sldId id="267" r:id="rId10"/>
    <p:sldId id="268" r:id="rId1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3F"/>
    <a:srgbClr val="000099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>
      <p:cViewPr varScale="1">
        <p:scale>
          <a:sx n="110" d="100"/>
          <a:sy n="110" d="100"/>
        </p:scale>
        <p:origin x="16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A9FB6-D9ED-404E-AFD2-37E0835FC3D6}" type="datetimeFigureOut">
              <a:rPr lang="cs-CZ" smtClean="0"/>
              <a:pPr/>
              <a:t>17.06.2024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48070-1754-4046-9E38-6F5D9D5E9BB1}" type="datetimeFigureOut">
              <a:rPr lang="cs-CZ" smtClean="0"/>
              <a:pPr/>
              <a:t>17.06.2024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449917"/>
            <a:ext cx="2020094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1023409"/>
            <a:ext cx="2020888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449917"/>
            <a:ext cx="2020888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6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4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82034"/>
            <a:ext cx="2555875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956734"/>
            <a:ext cx="1504157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0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408517"/>
            <a:ext cx="27432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3578225"/>
            <a:ext cx="27432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777346" y="518055"/>
            <a:ext cx="301730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27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878542" y="1619251"/>
            <a:ext cx="3901017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216958" y="628650"/>
            <a:ext cx="3901017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48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750"/>
              </a:spcBef>
              <a:spcAft>
                <a:spcPts val="750"/>
              </a:spcAft>
              <a:buFontTx/>
              <a:buNone/>
              <a:defRPr sz="21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35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35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80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750"/>
              </a:spcBef>
              <a:spcAft>
                <a:spcPts val="750"/>
              </a:spcAft>
              <a:buFontTx/>
              <a:buNone/>
              <a:defRPr sz="21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15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35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35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0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4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2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9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20193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1066800"/>
            <a:ext cx="20193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8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81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PneudwDPWq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5B9E7B3C-FCCF-A6DF-1AE1-A5335602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2348880"/>
            <a:ext cx="6995120" cy="4104456"/>
          </a:xfrm>
        </p:spPr>
        <p:txBody>
          <a:bodyPr>
            <a:normAutofit/>
          </a:bodyPr>
          <a:lstStyle/>
          <a:p>
            <a:r>
              <a:rPr lang="cs-CZ" altLang="cs-CZ" sz="4400" b="1" dirty="0">
                <a:solidFill>
                  <a:srgbClr val="041A8F"/>
                </a:solidFill>
                <a:latin typeface="Georgia" pitchFamily="18" charset="0"/>
              </a:rPr>
              <a:t>Letní turistická </a:t>
            </a:r>
            <a:br>
              <a:rPr lang="cs-CZ" altLang="cs-CZ" sz="4400" b="1" dirty="0">
                <a:solidFill>
                  <a:srgbClr val="041A8F"/>
                </a:solidFill>
                <a:latin typeface="Georgia" pitchFamily="18" charset="0"/>
              </a:rPr>
            </a:br>
            <a:r>
              <a:rPr lang="cs-CZ" altLang="cs-CZ" sz="4400" b="1" dirty="0">
                <a:solidFill>
                  <a:srgbClr val="041A8F"/>
                </a:solidFill>
                <a:latin typeface="Georgia" pitchFamily="18" charset="0"/>
              </a:rPr>
              <a:t>sezona 2024</a:t>
            </a:r>
          </a:p>
          <a:p>
            <a:endParaRPr lang="cs-CZ" sz="4400" b="1" dirty="0">
              <a:solidFill>
                <a:srgbClr val="041A8F"/>
              </a:solidFill>
              <a:latin typeface="Georgia" pitchFamily="18" charset="0"/>
            </a:endParaRPr>
          </a:p>
          <a:p>
            <a:endParaRPr lang="cs-CZ" sz="2000" b="1" dirty="0">
              <a:solidFill>
                <a:srgbClr val="041A8F"/>
              </a:solidFill>
              <a:latin typeface="Georgia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tisková konference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17. června 2024</a:t>
            </a:r>
          </a:p>
        </p:txBody>
      </p:sp>
    </p:spTree>
    <p:extLst>
      <p:ext uri="{BB962C8B-B14F-4D97-AF65-F5344CB8AC3E}">
        <p14:creationId xmlns:p14="http://schemas.microsoft.com/office/powerpoint/2010/main" val="151718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62A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202139" y="4854346"/>
            <a:ext cx="1628600" cy="839485"/>
          </a:xfrm>
          <a:custGeom>
            <a:avLst/>
            <a:gdLst/>
            <a:ahLst/>
            <a:cxnLst/>
            <a:rect l="l" t="t" r="r" b="b"/>
            <a:pathLst>
              <a:path w="3257200" h="1678969" extrusionOk="0">
                <a:moveTo>
                  <a:pt x="0" y="0"/>
                </a:moveTo>
                <a:lnTo>
                  <a:pt x="3257200" y="0"/>
                </a:lnTo>
                <a:lnTo>
                  <a:pt x="3257200" y="1678969"/>
                </a:lnTo>
                <a:lnTo>
                  <a:pt x="0" y="1678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1836867" y="2357870"/>
            <a:ext cx="2266383" cy="2840544"/>
          </a:xfrm>
          <a:custGeom>
            <a:avLst/>
            <a:gdLst/>
            <a:ahLst/>
            <a:cxnLst/>
            <a:rect l="l" t="t" r="r" b="b"/>
            <a:pathLst>
              <a:path w="4532766" h="5681088" extrusionOk="0">
                <a:moveTo>
                  <a:pt x="0" y="0"/>
                </a:moveTo>
                <a:lnTo>
                  <a:pt x="4532766" y="0"/>
                </a:lnTo>
                <a:lnTo>
                  <a:pt x="4532766" y="5681088"/>
                </a:lnTo>
                <a:lnTo>
                  <a:pt x="0" y="5681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4572000" y="2523240"/>
            <a:ext cx="2331106" cy="2331106"/>
          </a:xfrm>
          <a:custGeom>
            <a:avLst/>
            <a:gdLst/>
            <a:ahLst/>
            <a:cxnLst/>
            <a:rect l="l" t="t" r="r" b="b"/>
            <a:pathLst>
              <a:path w="4662212" h="4662212" extrusionOk="0">
                <a:moveTo>
                  <a:pt x="0" y="0"/>
                </a:moveTo>
                <a:lnTo>
                  <a:pt x="4662212" y="0"/>
                </a:lnTo>
                <a:lnTo>
                  <a:pt x="4662212" y="4662212"/>
                </a:lnTo>
                <a:lnTo>
                  <a:pt x="0" y="4662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514350" y="4702997"/>
            <a:ext cx="1077481" cy="990834"/>
          </a:xfrm>
          <a:custGeom>
            <a:avLst/>
            <a:gdLst/>
            <a:ahLst/>
            <a:cxnLst/>
            <a:rect l="l" t="t" r="r" b="b"/>
            <a:pathLst>
              <a:path w="2154962" h="1981667" extrusionOk="0">
                <a:moveTo>
                  <a:pt x="0" y="0"/>
                </a:moveTo>
                <a:lnTo>
                  <a:pt x="2154962" y="0"/>
                </a:lnTo>
                <a:lnTo>
                  <a:pt x="2154962" y="1981667"/>
                </a:lnTo>
                <a:lnTo>
                  <a:pt x="0" y="19816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8" name="Google Shape;88;p13"/>
          <p:cNvSpPr txBox="1"/>
          <p:nvPr/>
        </p:nvSpPr>
        <p:spPr>
          <a:xfrm>
            <a:off x="834825" y="1290638"/>
            <a:ext cx="7474350" cy="872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457200">
              <a:lnSpc>
                <a:spcPct val="140004"/>
              </a:lnSpc>
              <a:buClr>
                <a:srgbClr val="000000"/>
              </a:buClr>
            </a:pPr>
            <a:r>
              <a:rPr lang="en-US" sz="4049" b="1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Drozd je nyní v Portálu občana</a:t>
            </a:r>
            <a:endParaRPr sz="7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512436" y="1371600"/>
            <a:ext cx="2033276" cy="4114800"/>
          </a:xfrm>
          <a:custGeom>
            <a:avLst/>
            <a:gdLst/>
            <a:ahLst/>
            <a:cxnLst/>
            <a:rect l="l" t="t" r="r" b="b"/>
            <a:pathLst>
              <a:path w="5422069" h="10972800" extrusionOk="0">
                <a:moveTo>
                  <a:pt x="0" y="0"/>
                </a:moveTo>
                <a:lnTo>
                  <a:pt x="5422069" y="0"/>
                </a:lnTo>
                <a:lnTo>
                  <a:pt x="5422069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4" name="Google Shape;94;p14"/>
          <p:cNvSpPr/>
          <p:nvPr/>
        </p:nvSpPr>
        <p:spPr>
          <a:xfrm>
            <a:off x="3555362" y="1371600"/>
            <a:ext cx="2033276" cy="4114800"/>
          </a:xfrm>
          <a:custGeom>
            <a:avLst/>
            <a:gdLst/>
            <a:ahLst/>
            <a:cxnLst/>
            <a:rect l="l" t="t" r="r" b="b"/>
            <a:pathLst>
              <a:path w="5422069" h="10972800" extrusionOk="0">
                <a:moveTo>
                  <a:pt x="0" y="0"/>
                </a:moveTo>
                <a:lnTo>
                  <a:pt x="5422069" y="0"/>
                </a:lnTo>
                <a:lnTo>
                  <a:pt x="5422069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5" name="Google Shape;95;p14"/>
          <p:cNvSpPr/>
          <p:nvPr/>
        </p:nvSpPr>
        <p:spPr>
          <a:xfrm>
            <a:off x="6596374" y="1371600"/>
            <a:ext cx="2033276" cy="4114800"/>
          </a:xfrm>
          <a:custGeom>
            <a:avLst/>
            <a:gdLst/>
            <a:ahLst/>
            <a:cxnLst/>
            <a:rect l="l" t="t" r="r" b="b"/>
            <a:pathLst>
              <a:path w="5422069" h="10972800" extrusionOk="0">
                <a:moveTo>
                  <a:pt x="0" y="0"/>
                </a:moveTo>
                <a:lnTo>
                  <a:pt x="5422069" y="0"/>
                </a:lnTo>
                <a:lnTo>
                  <a:pt x="5422069" y="10972800"/>
                </a:lnTo>
                <a:lnTo>
                  <a:pt x="0" y="10972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2635260" y="2636912"/>
            <a:ext cx="3873480" cy="3621856"/>
          </a:xfrm>
          <a:custGeom>
            <a:avLst/>
            <a:gdLst/>
            <a:ahLst/>
            <a:cxnLst/>
            <a:rect l="l" t="t" r="r" b="b"/>
            <a:pathLst>
              <a:path w="7746960" h="7243712" extrusionOk="0">
                <a:moveTo>
                  <a:pt x="0" y="0"/>
                </a:moveTo>
                <a:lnTo>
                  <a:pt x="7746960" y="0"/>
                </a:lnTo>
                <a:lnTo>
                  <a:pt x="7746960" y="7243712"/>
                </a:lnTo>
                <a:lnTo>
                  <a:pt x="0" y="7243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1" name="Google Shape;101;p15"/>
          <p:cNvSpPr txBox="1"/>
          <p:nvPr/>
        </p:nvSpPr>
        <p:spPr>
          <a:xfrm>
            <a:off x="1670248" y="375919"/>
            <a:ext cx="5803504" cy="174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457200">
              <a:lnSpc>
                <a:spcPct val="140004"/>
              </a:lnSpc>
              <a:buClr>
                <a:srgbClr val="000000"/>
              </a:buClr>
            </a:pPr>
            <a:r>
              <a:rPr lang="cs-CZ" sz="4049" b="1" kern="0" dirty="0" smtClean="0">
                <a:solidFill>
                  <a:srgbClr val="2362A2"/>
                </a:solidFill>
                <a:latin typeface="Roboto"/>
                <a:ea typeface="Roboto"/>
                <a:cs typeface="Roboto"/>
                <a:sym typeface="Roboto"/>
              </a:rPr>
              <a:t>Drozd vás z toho vytáhne</a:t>
            </a:r>
            <a:endParaRPr lang="cs-CZ" sz="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936112" y="3187338"/>
            <a:ext cx="3203839" cy="31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marL="228600" indent="-215900" defTabSz="457200">
              <a:buClr>
                <a:srgbClr val="000000"/>
              </a:buClr>
              <a:buSzPts val="3200"/>
              <a:buFont typeface="Calibri"/>
              <a:buChar char="+"/>
            </a:pPr>
            <a:r>
              <a:rPr lang="en-US" sz="16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https://youtu.be/PneudwDPWqU</a:t>
            </a:r>
            <a:endParaRPr sz="16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968552"/>
          </a:xfrm>
        </p:spPr>
        <p:txBody>
          <a:bodyPr/>
          <a:lstStyle/>
          <a:p>
            <a:pPr marL="25400" indent="0"/>
            <a:r>
              <a:rPr lang="cs-CZ" sz="3200" b="1" dirty="0"/>
              <a:t>Cestovní ruch je významným odvětvím naší ekonomiky.</a:t>
            </a:r>
          </a:p>
          <a:p>
            <a:pPr marL="25400"/>
            <a:endParaRPr lang="cs-CZ" dirty="0"/>
          </a:p>
          <a:p>
            <a:pPr marL="25400"/>
            <a:r>
              <a:rPr lang="cs-CZ" dirty="0"/>
              <a:t>P</a:t>
            </a:r>
            <a:r>
              <a:rPr lang="cs-CZ" sz="2800" dirty="0"/>
              <a:t>odíl cestovního ruchu na HDP je </a:t>
            </a:r>
            <a:r>
              <a:rPr lang="cs-CZ" sz="2800" b="1" dirty="0"/>
              <a:t>2,2 %</a:t>
            </a:r>
            <a:r>
              <a:rPr lang="cs-CZ" sz="2800" dirty="0"/>
              <a:t>.</a:t>
            </a:r>
          </a:p>
          <a:p>
            <a:pPr marL="25400"/>
            <a:endParaRPr lang="cs-CZ" sz="2800" dirty="0"/>
          </a:p>
          <a:p>
            <a:pPr marL="25400"/>
            <a:r>
              <a:rPr lang="cs-CZ" dirty="0"/>
              <a:t>C</a:t>
            </a:r>
            <a:r>
              <a:rPr lang="cs-CZ" sz="2800" dirty="0"/>
              <a:t>estovní ruch zaměstnává </a:t>
            </a:r>
            <a:r>
              <a:rPr lang="cs-CZ" sz="2800" b="1" dirty="0"/>
              <a:t>226 000 lidí</a:t>
            </a:r>
            <a:r>
              <a:rPr lang="cs-CZ" sz="2800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1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75AD1CE3-3567-0E86-2B5D-ABB6DEABE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555309"/>
            <a:ext cx="8640960" cy="57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5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3707ED62-347E-3102-F7FB-CC060CD8F3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065163"/>
              </p:ext>
            </p:extLst>
          </p:nvPr>
        </p:nvGraphicFramePr>
        <p:xfrm>
          <a:off x="395288" y="1484313"/>
          <a:ext cx="8291512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756">
                  <a:extLst>
                    <a:ext uri="{9D8B030D-6E8A-4147-A177-3AD203B41FA5}">
                      <a16:colId xmlns:a16="http://schemas.microsoft.com/office/drawing/2014/main" val="1999934609"/>
                    </a:ext>
                  </a:extLst>
                </a:gridCol>
                <a:gridCol w="4145756">
                  <a:extLst>
                    <a:ext uri="{9D8B030D-6E8A-4147-A177-3AD203B41FA5}">
                      <a16:colId xmlns:a16="http://schemas.microsoft.com/office/drawing/2014/main" val="2551071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200" dirty="0"/>
                        <a:t>Jistoty pro klienty</a:t>
                      </a:r>
                    </a:p>
                    <a:p>
                      <a:r>
                        <a:rPr lang="cs-CZ" sz="2200" dirty="0"/>
                        <a:t>cestovních kanceláří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b="1" dirty="0"/>
                        <a:t>Jistoty pro občany</a:t>
                      </a:r>
                    </a:p>
                    <a:p>
                      <a:r>
                        <a:rPr lang="cs-CZ" sz="2200" b="1" dirty="0"/>
                        <a:t>cestující individuálně </a:t>
                      </a:r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187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cs-CZ" sz="2200" dirty="0"/>
                        <a:t>Povinné pojištění proti úpadku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indent="0">
                        <a:buFont typeface="Arial" panose="020B0604020202020204" pitchFamily="34" charset="0"/>
                        <a:buNone/>
                      </a:pPr>
                      <a:r>
                        <a:rPr lang="cs-CZ" sz="2200" dirty="0"/>
                        <a:t>MZV + MMR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67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Garanční fond </a:t>
                      </a:r>
                    </a:p>
                    <a:p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89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Skupina pro koordinaci řešení krizových událostí (MZV, MMR, ACK ČR, ACČKA, Letiště Václava Havla Praha)  </a:t>
                      </a:r>
                    </a:p>
                    <a:p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Skupina pro koordinaci řešení krizových událostí (MZV, MMR, ACK ČR, ACČKA, Letiště Václava Havla Praha)  </a:t>
                      </a:r>
                    </a:p>
                    <a:p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5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Aplikace Portál občana + aplikace DROZD</a:t>
                      </a:r>
                    </a:p>
                    <a:p>
                      <a:endParaRPr lang="cs-CZ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200" dirty="0"/>
                        <a:t>Aplikace Portál Občana + aplikace DROZD  </a:t>
                      </a:r>
                    </a:p>
                    <a:p>
                      <a:endParaRPr lang="cs-CZ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886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020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8BCF88B-8209-0BFA-5B23-9AB98F844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z="2000" b="1" dirty="0">
              <a:solidFill>
                <a:srgbClr val="041A8F"/>
              </a:solidFill>
              <a:latin typeface="Georgia" pitchFamily="18" charset="0"/>
            </a:endParaRPr>
          </a:p>
          <a:p>
            <a:r>
              <a:rPr lang="cs-CZ" altLang="cs-CZ" sz="4400" b="1" dirty="0">
                <a:solidFill>
                  <a:srgbClr val="041A8F"/>
                </a:solidFill>
                <a:latin typeface="Georgia" pitchFamily="18" charset="0"/>
              </a:rPr>
              <a:t>Dovolená v České republice </a:t>
            </a:r>
          </a:p>
          <a:p>
            <a:pPr marL="571500" indent="-5715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2000" b="1" dirty="0">
              <a:solidFill>
                <a:srgbClr val="D42B1E"/>
              </a:solidFill>
              <a:latin typeface="Georgia" pitchFamily="18" charset="0"/>
            </a:endParaRPr>
          </a:p>
          <a:p>
            <a:pPr marL="571500" indent="-5715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altLang="cs-CZ" sz="2000" b="1" dirty="0">
              <a:solidFill>
                <a:srgbClr val="D42B1E"/>
              </a:solidFill>
              <a:latin typeface="Georgia" pitchFamily="18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cs-CZ" altLang="cs-CZ" sz="3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12 400 000 tuzemských turistů v 2023 </a:t>
            </a:r>
          </a:p>
          <a:p>
            <a:pPr marL="0" indent="0" eaLnBrk="1" hangingPunct="1">
              <a:spcBef>
                <a:spcPct val="0"/>
              </a:spcBef>
            </a:pPr>
            <a:endParaRPr lang="cs-CZ" altLang="cs-CZ" sz="30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cs-CZ" altLang="cs-CZ" sz="3000" b="1" dirty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10 000 000 zahraničních turistů v 2023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854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17A11F3-B5C1-F47B-B12B-A8669B361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996952"/>
            <a:ext cx="8291264" cy="3456384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 b="1" dirty="0">
                <a:solidFill>
                  <a:srgbClr val="041A8F"/>
                </a:solidFill>
                <a:latin typeface="Georgia" pitchFamily="18" charset="0"/>
              </a:rPr>
              <a:t>Přejeme vám pěkné léto</a:t>
            </a:r>
          </a:p>
          <a:p>
            <a:pPr algn="ctr"/>
            <a:r>
              <a:rPr lang="cs-CZ" altLang="cs-CZ" sz="4000" b="1" dirty="0">
                <a:solidFill>
                  <a:srgbClr val="041A8F"/>
                </a:solidFill>
                <a:latin typeface="Georgia" pitchFamily="18" charset="0"/>
              </a:rPr>
              <a:t>a dovolenou bez komplikací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866669969"/>
      </p:ext>
    </p:extLst>
  </p:cSld>
  <p:clrMapOvr>
    <a:masterClrMapping/>
  </p:clrMapOvr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MMR_klas</Template>
  <TotalTime>0</TotalTime>
  <Words>147</Words>
  <Application>Microsoft Office PowerPoint</Application>
  <PresentationFormat>Předvádění na obrazovce (4:3)</PresentationFormat>
  <Paragraphs>33</Paragraphs>
  <Slides>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Georgia</vt:lpstr>
      <vt:lpstr>Roboto</vt:lpstr>
      <vt:lpstr>Wingdings</vt:lpstr>
      <vt:lpstr>MMR_klas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Letní turistická  sezona 202</dc:title>
  <dc:creator>Kopková Karolína</dc:creator>
  <cp:lastModifiedBy>KOVÁŘOVÁ Aneta</cp:lastModifiedBy>
  <cp:revision>7</cp:revision>
  <cp:lastPrinted>2024-06-17T07:26:40Z</cp:lastPrinted>
  <dcterms:created xsi:type="dcterms:W3CDTF">2024-06-14T09:04:56Z</dcterms:created>
  <dcterms:modified xsi:type="dcterms:W3CDTF">2024-06-17T10:03:26Z</dcterms:modified>
</cp:coreProperties>
</file>