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49"/>
  </p:notesMasterIdLst>
  <p:sldIdLst>
    <p:sldId id="256" r:id="rId5"/>
    <p:sldId id="309" r:id="rId6"/>
    <p:sldId id="308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9" r:id="rId26"/>
    <p:sldId id="328" r:id="rId27"/>
    <p:sldId id="331" r:id="rId28"/>
    <p:sldId id="332" r:id="rId29"/>
    <p:sldId id="333" r:id="rId30"/>
    <p:sldId id="334" r:id="rId31"/>
    <p:sldId id="335" r:id="rId32"/>
    <p:sldId id="336" r:id="rId33"/>
    <p:sldId id="275" r:id="rId34"/>
    <p:sldId id="304" r:id="rId35"/>
    <p:sldId id="303" r:id="rId36"/>
    <p:sldId id="305" r:id="rId37"/>
    <p:sldId id="306" r:id="rId38"/>
    <p:sldId id="338" r:id="rId39"/>
    <p:sldId id="340" r:id="rId40"/>
    <p:sldId id="339" r:id="rId41"/>
    <p:sldId id="298" r:id="rId42"/>
    <p:sldId id="341" r:id="rId43"/>
    <p:sldId id="342" r:id="rId44"/>
    <p:sldId id="345" r:id="rId45"/>
    <p:sldId id="343" r:id="rId46"/>
    <p:sldId id="344" r:id="rId47"/>
    <p:sldId id="346" r:id="rId48"/>
  </p:sldIdLst>
  <p:sldSz cx="9144000" cy="6858000" type="screen4x3"/>
  <p:notesSz cx="6807200" cy="99393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lan Svoboda" initials="M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72805" autoAdjust="0"/>
  </p:normalViewPr>
  <p:slideViewPr>
    <p:cSldViewPr>
      <p:cViewPr varScale="1">
        <p:scale>
          <a:sx n="61" d="100"/>
          <a:sy n="61" d="100"/>
        </p:scale>
        <p:origin x="20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274" y="4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203FE-2302-42A6-ACC4-368BCEA75651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01210-8462-4B6D-99FA-951B46BA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3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4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60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49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237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13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717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80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15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091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16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394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70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18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693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292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909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20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384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21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688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62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87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090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25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372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038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743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28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6019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29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16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85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Besides planning the urban greenery concept we use several conditions for urban greenery in the text part of Master plans. These conditions are relevant for the spatial parameters of greenery. </a:t>
            </a:r>
          </a:p>
          <a:p>
            <a:endParaRPr lang="en-GB" dirty="0" smtClean="0"/>
          </a:p>
          <a:p>
            <a:r>
              <a:rPr lang="en-GB" dirty="0" smtClean="0"/>
              <a:t>I will go through them.    </a:t>
            </a:r>
          </a:p>
          <a:p>
            <a:endParaRPr lang="en-GB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29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According to the legislation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to design </a:t>
            </a:r>
            <a:r>
              <a:rPr lang="en-GB" dirty="0" smtClean="0"/>
              <a:t>for every 2 ha of newly proposed areas for housing, recreation and public amenities </a:t>
            </a:r>
            <a:r>
              <a:rPr lang="cs-CZ" dirty="0" smtClean="0"/>
              <a:t>public </a:t>
            </a:r>
            <a:r>
              <a:rPr lang="cs-CZ" dirty="0" err="1" smtClean="0"/>
              <a:t>space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green place </a:t>
            </a:r>
            <a:r>
              <a:rPr lang="cs-CZ" dirty="0" err="1" smtClean="0"/>
              <a:t>with</a:t>
            </a:r>
            <a:r>
              <a:rPr lang="cs-CZ" dirty="0" smtClean="0"/>
              <a:t> minimum </a:t>
            </a:r>
            <a:r>
              <a:rPr lang="cs-CZ" dirty="0" err="1" smtClean="0"/>
              <a:t>size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GB" dirty="0" smtClean="0"/>
              <a:t>1000 </a:t>
            </a:r>
            <a:r>
              <a:rPr lang="en-GB" dirty="0" err="1" smtClean="0"/>
              <a:t>sqm</a:t>
            </a:r>
            <a:r>
              <a:rPr lang="en-GB" dirty="0" smtClean="0"/>
              <a:t>.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29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next condition is minimum ratio of greenery </a:t>
            </a:r>
          </a:p>
          <a:p>
            <a:endParaRPr lang="en-GB" dirty="0" smtClean="0"/>
          </a:p>
          <a:p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en-GB" dirty="0" smtClean="0"/>
              <a:t>obligatory regulation means the percentage of property which must be used for greenery. </a:t>
            </a:r>
            <a:r>
              <a:rPr lang="cs-CZ" dirty="0" smtClean="0"/>
              <a:t>I</a:t>
            </a:r>
            <a:r>
              <a:rPr lang="en-GB" dirty="0" smtClean="0"/>
              <a:t>t </a:t>
            </a:r>
            <a:r>
              <a:rPr lang="en-GB" dirty="0"/>
              <a:t>is not </a:t>
            </a:r>
            <a:r>
              <a:rPr lang="cs-CZ" dirty="0"/>
              <a:t>set</a:t>
            </a:r>
            <a:r>
              <a:rPr lang="en-GB" dirty="0"/>
              <a:t> generally and depends on the city and also on the architect.</a:t>
            </a:r>
          </a:p>
          <a:p>
            <a:r>
              <a:rPr lang="en-GB" dirty="0" smtClean="0"/>
              <a:t>We usually define 40-50 % for housing areas, 50-60 % for recreational areas and about 20 %  for industrial areas. 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2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When </a:t>
            </a:r>
            <a:r>
              <a:rPr lang="cs-CZ" dirty="0" smtClean="0"/>
              <a:t>I</a:t>
            </a:r>
            <a:r>
              <a:rPr lang="en-GB" dirty="0" smtClean="0"/>
              <a:t> worked for The Pilsen Urban Planning Institution, we applied the condition of the minimum number o</a:t>
            </a:r>
            <a:r>
              <a:rPr lang="cs-CZ" dirty="0" smtClean="0"/>
              <a:t>f </a:t>
            </a:r>
            <a:r>
              <a:rPr lang="en-GB" dirty="0" smtClean="0"/>
              <a:t>trees </a:t>
            </a:r>
            <a:r>
              <a:rPr lang="cs-CZ" dirty="0" smtClean="0"/>
              <a:t>in </a:t>
            </a:r>
            <a:r>
              <a:rPr lang="en-GB" dirty="0" smtClean="0"/>
              <a:t>parking lots.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condition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every</a:t>
            </a:r>
            <a:r>
              <a:rPr lang="cs-CZ" dirty="0" smtClean="0"/>
              <a:t> 5 parking </a:t>
            </a:r>
            <a:r>
              <a:rPr lang="cs-CZ" dirty="0" err="1" smtClean="0"/>
              <a:t>places</a:t>
            </a:r>
            <a:r>
              <a:rPr lang="cs-CZ" dirty="0" smtClean="0"/>
              <a:t> </a:t>
            </a:r>
            <a:r>
              <a:rPr lang="cs-CZ" dirty="0" err="1" smtClean="0"/>
              <a:t>must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1 </a:t>
            </a:r>
            <a:r>
              <a:rPr lang="cs-CZ" dirty="0" err="1" smtClean="0"/>
              <a:t>tree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en-GB" dirty="0" smtClean="0"/>
              <a:t>It</a:t>
            </a:r>
            <a:r>
              <a:rPr lang="cs-CZ" dirty="0" smtClean="0"/>
              <a:t> has </a:t>
            </a:r>
            <a:r>
              <a:rPr lang="en-GB" dirty="0" smtClean="0"/>
              <a:t>also</a:t>
            </a:r>
            <a:r>
              <a:rPr lang="cs-CZ" dirty="0" smtClean="0"/>
              <a:t> </a:t>
            </a:r>
            <a:r>
              <a:rPr lang="en-GB" dirty="0" smtClean="0"/>
              <a:t>been applied in Prague and other cities.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2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67296" y="4753645"/>
            <a:ext cx="5445760" cy="4472702"/>
          </a:xfrm>
        </p:spPr>
        <p:txBody>
          <a:bodyPr/>
          <a:lstStyle/>
          <a:p>
            <a:r>
              <a:rPr lang="en-GB" dirty="0" smtClean="0"/>
              <a:t>The last condition I want to mention is focused on the accessibility of green areas. There is the rule, that green area of minimum size up to 1 ha should be accessible within 300 m from housing areas . </a:t>
            </a:r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29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67296" y="4753645"/>
            <a:ext cx="5445760" cy="4472702"/>
          </a:xfrm>
        </p:spPr>
        <p:txBody>
          <a:bodyPr/>
          <a:lstStyle/>
          <a:p>
            <a:r>
              <a:rPr lang="en-GB" dirty="0" smtClean="0"/>
              <a:t>The last condition I want to mention is focused on the accessibility of green areas. There is the rule, that green area of minimum size up to 1 ha should be accessible within 300 m from housing areas . </a:t>
            </a:r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56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67296" y="4753645"/>
            <a:ext cx="5445760" cy="4472702"/>
          </a:xfrm>
        </p:spPr>
        <p:txBody>
          <a:bodyPr/>
          <a:lstStyle/>
          <a:p>
            <a:r>
              <a:rPr lang="en-GB" dirty="0" smtClean="0"/>
              <a:t>The last condition I want to mention is focused on the accessibility of green areas. There is the rule, that green area of minimum size up to 1 ha should be accessible within 300 m from housing areas . </a:t>
            </a:r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4194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Here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summary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normative Framework </a:t>
            </a:r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break</a:t>
            </a:r>
            <a:r>
              <a:rPr lang="cs-CZ" dirty="0" smtClean="0"/>
              <a:t>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552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Here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summary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normative Framework </a:t>
            </a:r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break</a:t>
            </a:r>
            <a:r>
              <a:rPr lang="cs-CZ" dirty="0" smtClean="0"/>
              <a:t>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094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08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52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81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966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595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89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29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4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477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66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5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31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544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473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401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854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96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186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215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08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502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46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18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220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298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131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05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113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628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095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041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158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9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629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789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586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673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28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909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47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858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11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48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838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46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9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148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50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55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CBBB0-4431-401C-A5DC-966E55E4DD29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10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5D49-F557-4E0D-9110-7037EC4E33EC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2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BA3BD-54F2-405A-AE63-BD625F7B6505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37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47006-B068-4E0E-83A2-5446B9CF0DFF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04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-57" r="5575" b="417"/>
          <a:stretch/>
        </p:blipFill>
        <p:spPr bwMode="auto">
          <a:xfrm>
            <a:off x="-18974" y="0"/>
            <a:ext cx="916297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-27384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/>
            <a:endParaRPr lang="cs-CZ" sz="1400" b="1" dirty="0" smtClean="0"/>
          </a:p>
          <a:p>
            <a:pPr marL="355600"/>
            <a:r>
              <a:rPr lang="cs-CZ" sz="2400" b="1" dirty="0"/>
              <a:t>Expert </a:t>
            </a:r>
            <a:r>
              <a:rPr lang="cs-CZ" sz="2400" b="1" dirty="0" err="1"/>
              <a:t>assessment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green </a:t>
            </a:r>
            <a:r>
              <a:rPr lang="cs-CZ" sz="2400" b="1" dirty="0" err="1"/>
              <a:t>spaces</a:t>
            </a:r>
            <a:r>
              <a:rPr lang="cs-CZ" sz="2400" b="1" dirty="0"/>
              <a:t> in </a:t>
            </a:r>
            <a:r>
              <a:rPr lang="cs-CZ" sz="2400" b="1" dirty="0" err="1"/>
              <a:t>Rustavi</a:t>
            </a:r>
            <a:r>
              <a:rPr lang="cs-CZ" sz="2400" b="1" dirty="0"/>
              <a:t> </a:t>
            </a:r>
            <a:br>
              <a:rPr lang="cs-CZ" sz="2400" b="1" dirty="0"/>
            </a:br>
            <a:r>
              <a:rPr lang="cs-CZ" sz="2400" b="1" dirty="0"/>
              <a:t>and </a:t>
            </a:r>
            <a:r>
              <a:rPr lang="cs-CZ" sz="2400" b="1" dirty="0" err="1"/>
              <a:t>recommendations</a:t>
            </a:r>
            <a:r>
              <a:rPr lang="cs-CZ" sz="2400" b="1" dirty="0"/>
              <a:t> </a:t>
            </a:r>
            <a:r>
              <a:rPr lang="cs-CZ" sz="2400" b="1" dirty="0" err="1"/>
              <a:t>for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Rustavi</a:t>
            </a:r>
            <a:r>
              <a:rPr lang="cs-CZ" sz="2400" b="1" dirty="0"/>
              <a:t> Urban </a:t>
            </a:r>
            <a:r>
              <a:rPr lang="cs-CZ" sz="2400" b="1" dirty="0" err="1"/>
              <a:t>Development</a:t>
            </a:r>
            <a:r>
              <a:rPr lang="cs-CZ" sz="2400" b="1" dirty="0"/>
              <a:t> </a:t>
            </a:r>
            <a:r>
              <a:rPr lang="cs-CZ" sz="2400" b="1" dirty="0" err="1"/>
              <a:t>Plan</a:t>
            </a:r>
            <a:r>
              <a:rPr lang="cs-CZ" sz="2400" b="1" dirty="0"/>
              <a:t> </a:t>
            </a:r>
            <a:endParaRPr lang="cs-CZ" sz="2400" b="1" dirty="0" smtClean="0"/>
          </a:p>
          <a:p>
            <a:pPr marL="355600"/>
            <a:endParaRPr lang="en-GB" sz="1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5536" y="764704"/>
            <a:ext cx="9155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/>
            <a:endParaRPr lang="cs-CZ" sz="2000" b="1" dirty="0" smtClean="0"/>
          </a:p>
          <a:p>
            <a:r>
              <a:rPr lang="cs-CZ" sz="2000" b="1" dirty="0"/>
              <a:t>Alena </a:t>
            </a:r>
            <a:r>
              <a:rPr lang="cs-CZ" sz="2000" b="1" dirty="0" err="1"/>
              <a:t>Švandelíková</a:t>
            </a:r>
            <a:r>
              <a:rPr lang="cs-CZ" sz="2000" b="1" dirty="0"/>
              <a:t>, Milan Svoboda</a:t>
            </a:r>
          </a:p>
          <a:p>
            <a:r>
              <a:rPr lang="cs-CZ" sz="2000" b="1" dirty="0" err="1"/>
              <a:t>October</a:t>
            </a:r>
            <a:r>
              <a:rPr lang="cs-CZ" sz="2000" b="1" dirty="0"/>
              <a:t> 2022 </a:t>
            </a:r>
          </a:p>
          <a:p>
            <a:pPr marL="355600"/>
            <a:endParaRPr 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39630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484" y="547366"/>
            <a:ext cx="5843828" cy="599065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New </a:t>
            </a:r>
            <a:r>
              <a:rPr lang="cs-CZ" sz="2400" b="1" dirty="0" err="1" smtClean="0"/>
              <a:t>Rustavi</a:t>
            </a:r>
            <a:endParaRPr lang="cs-CZ" sz="2400" b="1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Detail </a:t>
            </a:r>
            <a:r>
              <a:rPr lang="cs-CZ" sz="2400" b="1" dirty="0" err="1"/>
              <a:t>assessment</a:t>
            </a:r>
            <a:r>
              <a:rPr lang="cs-CZ" sz="2400" b="1" dirty="0"/>
              <a:t> </a:t>
            </a:r>
            <a:r>
              <a:rPr lang="cs-CZ" sz="2400" b="1" dirty="0" err="1"/>
              <a:t>cards</a:t>
            </a:r>
            <a:r>
              <a:rPr lang="cs-CZ" sz="2400" b="1" dirty="0"/>
              <a:t> are </a:t>
            </a:r>
            <a:r>
              <a:rPr lang="cs-CZ" sz="2400" b="1" dirty="0" err="1"/>
              <a:t>processed</a:t>
            </a:r>
            <a:r>
              <a:rPr lang="cs-CZ" sz="2400" b="1" dirty="0"/>
              <a:t> </a:t>
            </a:r>
            <a:r>
              <a:rPr lang="cs-CZ" sz="2400" b="1" dirty="0" err="1"/>
              <a:t>for</a:t>
            </a:r>
            <a:r>
              <a:rPr lang="cs-CZ" sz="2400" b="1" dirty="0"/>
              <a:t> </a:t>
            </a:r>
            <a:r>
              <a:rPr lang="cs-CZ" sz="2400" b="1" dirty="0" err="1"/>
              <a:t>all</a:t>
            </a:r>
            <a:r>
              <a:rPr lang="cs-CZ" sz="2400" b="1" dirty="0"/>
              <a:t> </a:t>
            </a:r>
            <a:r>
              <a:rPr lang="cs-CZ" sz="2400" b="1" dirty="0" err="1"/>
              <a:t>main</a:t>
            </a:r>
            <a:r>
              <a:rPr lang="cs-CZ" sz="2400" b="1" dirty="0"/>
              <a:t> </a:t>
            </a:r>
            <a:r>
              <a:rPr lang="cs-CZ" sz="2400" b="1" dirty="0" err="1"/>
              <a:t>functional</a:t>
            </a:r>
            <a:r>
              <a:rPr lang="cs-CZ" sz="2400" b="1" dirty="0"/>
              <a:t> green </a:t>
            </a:r>
            <a:r>
              <a:rPr lang="cs-CZ" sz="2400" b="1" dirty="0" err="1"/>
              <a:t>spaces</a:t>
            </a:r>
            <a:endParaRPr lang="cs-CZ" sz="2400" b="1" dirty="0" smtClean="0"/>
          </a:p>
        </p:txBody>
      </p:sp>
      <p:sp>
        <p:nvSpPr>
          <p:cNvPr id="3" name="Obdélník 2"/>
          <p:cNvSpPr/>
          <p:nvPr/>
        </p:nvSpPr>
        <p:spPr>
          <a:xfrm>
            <a:off x="467544" y="1694998"/>
            <a:ext cx="8136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Number,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name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location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eventually</a:t>
            </a:r>
            <a:endParaRPr lang="cs-CZ" sz="2000" kern="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Location - designation in the drawing of Rustavi General Plan</a:t>
            </a:r>
            <a:endParaRPr lang="cs-CZ" sz="2000" kern="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Category according to Rustavi General Plan</a:t>
            </a:r>
            <a:endParaRPr lang="cs-CZ" sz="2000" kern="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Brief description</a:t>
            </a:r>
            <a:endParaRPr lang="cs-CZ" sz="2000" kern="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Assessment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–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an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overview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assessment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area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according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to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individual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indicators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listed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in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chap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. B.1.2.</a:t>
            </a:r>
            <a:endParaRPr lang="cs-CZ" sz="2000" kern="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Recommendations</a:t>
            </a:r>
            <a:endParaRPr lang="cs-CZ" sz="2000" kern="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kern="50" dirty="0" err="1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Photodocumentation</a:t>
            </a:r>
            <a:r>
              <a:rPr lang="en-US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. </a:t>
            </a:r>
            <a:endParaRPr lang="cs-CZ" kern="50" dirty="0" smtClean="0">
              <a:latin typeface="Calibri" panose="020F0502020204030204" pitchFamily="34" charset="0"/>
              <a:ea typeface="SimSun" panose="02010600030101010101" pitchFamily="2" charset="-122"/>
              <a:cs typeface="Mangal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cs-CZ" sz="2000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Mangal"/>
            </a:endParaRPr>
          </a:p>
          <a:p>
            <a:pPr lvl="0">
              <a:spcAft>
                <a:spcPts val="600"/>
              </a:spcAft>
            </a:pP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An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example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of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detail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assessment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card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is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shown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on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next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slides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. </a:t>
            </a:r>
            <a:endParaRPr lang="cs-CZ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b="1" dirty="0"/>
              <a:t>GREEN SPACE No. 53 | </a:t>
            </a:r>
            <a:r>
              <a:rPr lang="en-US" sz="2400" b="1" dirty="0" err="1"/>
              <a:t>Momenatre</a:t>
            </a:r>
            <a:r>
              <a:rPr lang="en-US" sz="2400" b="1" dirty="0"/>
              <a:t> park</a:t>
            </a:r>
            <a:endParaRPr lang="cs-CZ" sz="2400" b="1" dirty="0" smtClean="0"/>
          </a:p>
        </p:txBody>
      </p:sp>
      <p:sp>
        <p:nvSpPr>
          <p:cNvPr id="3" name="Obdélník 2"/>
          <p:cNvSpPr/>
          <p:nvPr/>
        </p:nvSpPr>
        <p:spPr>
          <a:xfrm>
            <a:off x="395536" y="1124744"/>
            <a:ext cx="99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1800"/>
              </a:spcBef>
              <a:spcAft>
                <a:spcPts val="600"/>
              </a:spcAft>
              <a:tabLst>
                <a:tab pos="365760" algn="l"/>
              </a:tabLst>
            </a:pPr>
            <a:r>
              <a:rPr lang="en-US" b="1" i="1" kern="50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Location</a:t>
            </a:r>
            <a:endParaRPr lang="cs-CZ" b="1" i="1" kern="50" dirty="0">
              <a:effectLst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mapa&#10;&#10;Popis byl vytvořen automatic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465476" cy="38164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484784"/>
            <a:ext cx="3744706" cy="382395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b="1" dirty="0"/>
              <a:t>GREEN SPACE No. 53 | </a:t>
            </a:r>
            <a:r>
              <a:rPr lang="en-US" sz="2400" b="1" dirty="0" err="1"/>
              <a:t>Momenatre</a:t>
            </a:r>
            <a:r>
              <a:rPr lang="en-US" sz="2400" b="1" dirty="0"/>
              <a:t> park</a:t>
            </a:r>
            <a:endParaRPr lang="cs-CZ" sz="2400" b="1" dirty="0" smtClean="0"/>
          </a:p>
        </p:txBody>
      </p:sp>
      <p:sp>
        <p:nvSpPr>
          <p:cNvPr id="3" name="Obdélník 2"/>
          <p:cNvSpPr/>
          <p:nvPr/>
        </p:nvSpPr>
        <p:spPr>
          <a:xfrm>
            <a:off x="395536" y="1124744"/>
            <a:ext cx="4334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1800"/>
              </a:spcBef>
              <a:spcAft>
                <a:spcPts val="600"/>
              </a:spcAft>
              <a:tabLst>
                <a:tab pos="365760" algn="l"/>
              </a:tabLst>
            </a:pPr>
            <a:r>
              <a:rPr lang="en-US" b="1" i="1" dirty="0"/>
              <a:t>Category according to Rustavi General Plan</a:t>
            </a:r>
            <a:endParaRPr lang="cs-CZ" sz="1600" b="1" i="1" kern="50" dirty="0">
              <a:effectLst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5536" y="1466057"/>
            <a:ext cx="1911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partly green space</a:t>
            </a:r>
            <a:endParaRPr lang="cs-CZ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103" y="1466057"/>
            <a:ext cx="5784520" cy="5241089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5148064" y="4226074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b="1" dirty="0"/>
              <a:t>GREEN SPACE No. 53 | </a:t>
            </a:r>
            <a:r>
              <a:rPr lang="en-US" sz="2400" b="1" dirty="0" err="1"/>
              <a:t>Momenatre</a:t>
            </a:r>
            <a:r>
              <a:rPr lang="en-US" sz="2400" b="1" dirty="0"/>
              <a:t> park</a:t>
            </a:r>
            <a:endParaRPr lang="cs-CZ" sz="2400" b="1" dirty="0" smtClean="0"/>
          </a:p>
        </p:txBody>
      </p:sp>
      <p:sp>
        <p:nvSpPr>
          <p:cNvPr id="3" name="Obdélník 2"/>
          <p:cNvSpPr/>
          <p:nvPr/>
        </p:nvSpPr>
        <p:spPr>
          <a:xfrm>
            <a:off x="395536" y="1124744"/>
            <a:ext cx="6480813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b="1" i="1" dirty="0" smtClean="0"/>
              <a:t>Brief </a:t>
            </a:r>
            <a:r>
              <a:rPr lang="en-US" b="1" i="1" dirty="0"/>
              <a:t>description</a:t>
            </a:r>
            <a:endParaRPr lang="cs-CZ" b="1" i="1" dirty="0"/>
          </a:p>
          <a:p>
            <a:endParaRPr lang="cs-CZ" dirty="0" smtClean="0"/>
          </a:p>
          <a:p>
            <a:r>
              <a:rPr lang="en-GB" dirty="0" smtClean="0"/>
              <a:t>A </a:t>
            </a:r>
            <a:r>
              <a:rPr lang="en-GB" dirty="0"/>
              <a:t>revitalized park with complete equipment.</a:t>
            </a:r>
            <a:endParaRPr lang="cs-CZ" dirty="0"/>
          </a:p>
          <a:p>
            <a:r>
              <a:rPr lang="en-GB" dirty="0"/>
              <a:t>The only park with a distinctive composition of plantings in Rustavi.</a:t>
            </a:r>
            <a:endParaRPr lang="cs-CZ" dirty="0"/>
          </a:p>
          <a:p>
            <a:r>
              <a:rPr lang="en-GB" dirty="0"/>
              <a:t>The trees are vital, additions of new plantings have been made</a:t>
            </a:r>
            <a:r>
              <a:rPr lang="en-GB" dirty="0" smtClean="0"/>
              <a:t>.</a:t>
            </a:r>
            <a:endParaRPr lang="cs-CZ" dirty="0"/>
          </a:p>
          <a:p>
            <a:endParaRPr lang="cs-CZ" dirty="0" smtClean="0"/>
          </a:p>
          <a:p>
            <a:r>
              <a:rPr lang="en-US" b="1" i="1" dirty="0"/>
              <a:t>Assessment</a:t>
            </a:r>
            <a:endParaRPr lang="cs-CZ" b="1" i="1" dirty="0"/>
          </a:p>
          <a:p>
            <a:endParaRPr lang="cs-CZ" dirty="0"/>
          </a:p>
          <a:p>
            <a:pPr marL="0" lvl="1">
              <a:spcBef>
                <a:spcPts val="1800"/>
              </a:spcBef>
              <a:spcAft>
                <a:spcPts val="600"/>
              </a:spcAft>
              <a:tabLst>
                <a:tab pos="365760" algn="l"/>
              </a:tabLst>
            </a:pPr>
            <a:endParaRPr lang="cs-CZ" sz="1300" b="1" i="1" kern="50" dirty="0">
              <a:effectLst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80" y="3140968"/>
            <a:ext cx="4676576" cy="263188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95536" y="5880179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Bef>
                <a:spcPts val="1800"/>
              </a:spcBef>
              <a:spcAft>
                <a:spcPts val="600"/>
              </a:spcAft>
              <a:tabLst>
                <a:tab pos="365760" algn="l"/>
              </a:tabLst>
            </a:pPr>
            <a:r>
              <a:rPr lang="en-US" b="1" i="1" kern="50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Recommendations</a:t>
            </a:r>
            <a:endParaRPr lang="cs-CZ" b="1" i="1" kern="50" dirty="0"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GB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 measures recommended. </a:t>
            </a:r>
            <a:endParaRPr lang="cs-CZ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7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b="1" dirty="0"/>
              <a:t>GREEN SPACE No. 53 | </a:t>
            </a:r>
            <a:r>
              <a:rPr lang="en-US" sz="2400" b="1" dirty="0" err="1"/>
              <a:t>Momenatre</a:t>
            </a:r>
            <a:r>
              <a:rPr lang="en-US" sz="2400" b="1" dirty="0"/>
              <a:t> park</a:t>
            </a:r>
            <a:endParaRPr lang="cs-CZ" sz="2400" b="1" dirty="0" smtClean="0"/>
          </a:p>
        </p:txBody>
      </p:sp>
      <p:sp>
        <p:nvSpPr>
          <p:cNvPr id="3" name="Obdélník 2"/>
          <p:cNvSpPr/>
          <p:nvPr/>
        </p:nvSpPr>
        <p:spPr>
          <a:xfrm>
            <a:off x="395536" y="1124744"/>
            <a:ext cx="2262864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cs-CZ" b="1" i="1" dirty="0" err="1" smtClean="0"/>
              <a:t>Photodocumentation</a:t>
            </a:r>
            <a:r>
              <a:rPr lang="cs-CZ" b="1" i="1" dirty="0" smtClean="0"/>
              <a:t> </a:t>
            </a:r>
            <a:endParaRPr lang="cs-CZ" b="1" i="1" dirty="0"/>
          </a:p>
          <a:p>
            <a:endParaRPr lang="cs-CZ" dirty="0" smtClean="0"/>
          </a:p>
          <a:p>
            <a:endParaRPr lang="cs-CZ" dirty="0"/>
          </a:p>
          <a:p>
            <a:pPr marL="0" lvl="1">
              <a:spcBef>
                <a:spcPts val="1800"/>
              </a:spcBef>
              <a:spcAft>
                <a:spcPts val="600"/>
              </a:spcAft>
              <a:tabLst>
                <a:tab pos="365760" algn="l"/>
              </a:tabLst>
            </a:pPr>
            <a:endParaRPr lang="cs-CZ" sz="1300" b="1" i="1" kern="50" dirty="0">
              <a:effectLst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Obrázek 5" descr="C:\Users\Admin\AppData\Local\Microsoft\Windows\INetCache\Content.Word\20220916_19051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75"/>
          <a:stretch/>
        </p:blipFill>
        <p:spPr bwMode="auto">
          <a:xfrm>
            <a:off x="429940" y="1611909"/>
            <a:ext cx="3710012" cy="275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Admin\AppData\Local\Microsoft\Windows\INetCache\Content.Word\20220916_19052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22177"/>
          <a:stretch/>
        </p:blipFill>
        <p:spPr bwMode="auto">
          <a:xfrm>
            <a:off x="408499" y="4509120"/>
            <a:ext cx="3731453" cy="2059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 descr="C:\Users\Admin\AppData\Local\Microsoft\Windows\INetCache\Content.Word\20220916_19051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0"/>
          <a:stretch/>
        </p:blipFill>
        <p:spPr bwMode="auto">
          <a:xfrm>
            <a:off x="4716016" y="1598464"/>
            <a:ext cx="4055346" cy="211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Admin\AppData\Local\Microsoft\Windows\INetCache\Content.Word\20220916_190344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/>
          <a:stretch/>
        </p:blipFill>
        <p:spPr bwMode="auto">
          <a:xfrm>
            <a:off x="4716016" y="3861047"/>
            <a:ext cx="4055346" cy="27073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4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General </a:t>
            </a:r>
            <a:r>
              <a:rPr lang="cs-CZ" sz="2400" b="1" dirty="0" err="1" smtClean="0"/>
              <a:t>recommendations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main</a:t>
            </a:r>
            <a:r>
              <a:rPr lang="cs-CZ" sz="2400" b="1" dirty="0" smtClean="0"/>
              <a:t> non </a:t>
            </a:r>
            <a:r>
              <a:rPr lang="cs-CZ" sz="2400" b="1" dirty="0" err="1" smtClean="0"/>
              <a:t>functional</a:t>
            </a:r>
            <a:r>
              <a:rPr lang="cs-CZ" sz="2400" b="1" dirty="0" smtClean="0"/>
              <a:t> </a:t>
            </a:r>
            <a:r>
              <a:rPr lang="cs-CZ" sz="2400" b="1" dirty="0"/>
              <a:t>green </a:t>
            </a:r>
            <a:r>
              <a:rPr lang="cs-CZ" sz="2400" b="1" dirty="0" err="1"/>
              <a:t>spaces</a:t>
            </a:r>
            <a:endParaRPr lang="cs-CZ" sz="2400" b="1" dirty="0" smtClean="0"/>
          </a:p>
        </p:txBody>
      </p:sp>
      <p:sp>
        <p:nvSpPr>
          <p:cNvPr id="3" name="Obdélník 2"/>
          <p:cNvSpPr/>
          <p:nvPr/>
        </p:nvSpPr>
        <p:spPr>
          <a:xfrm>
            <a:off x="467544" y="1694998"/>
            <a:ext cx="813690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cs-CZ" dirty="0" err="1"/>
              <a:t>Characteristics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non-</a:t>
            </a:r>
            <a:r>
              <a:rPr lang="cs-CZ" dirty="0" err="1"/>
              <a:t>functional</a:t>
            </a:r>
            <a:r>
              <a:rPr lang="cs-CZ" dirty="0"/>
              <a:t> green </a:t>
            </a:r>
            <a:r>
              <a:rPr lang="cs-CZ" dirty="0" err="1"/>
              <a:t>spaces</a:t>
            </a:r>
            <a:r>
              <a:rPr lang="cs-CZ" dirty="0"/>
              <a:t> </a:t>
            </a:r>
            <a:endParaRPr lang="cs-CZ" dirty="0" smtClean="0"/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Forms of ensuring the implementation and maintenance of green </a:t>
            </a:r>
            <a:r>
              <a:rPr lang="en-GB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spaces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Mangal"/>
            </a:endParaRPr>
          </a:p>
          <a:p>
            <a:pPr marL="74250" lvl="0"/>
            <a:r>
              <a:rPr lang="cs-CZ" dirty="0" smtClean="0"/>
              <a:t>      - </a:t>
            </a:r>
            <a:r>
              <a:rPr lang="en-GB" dirty="0" smtClean="0"/>
              <a:t>in </a:t>
            </a:r>
            <a:r>
              <a:rPr lang="en-GB" dirty="0"/>
              <a:t>the classic, still used way, i.e. as an investment by the municipality of Rustavi</a:t>
            </a:r>
            <a:endParaRPr lang="cs-CZ" dirty="0"/>
          </a:p>
          <a:p>
            <a:pPr marL="74250" lvl="0"/>
            <a:r>
              <a:rPr lang="cs-CZ" dirty="0" smtClean="0"/>
              <a:t>      - </a:t>
            </a:r>
            <a:r>
              <a:rPr lang="en-GB" dirty="0" smtClean="0"/>
              <a:t>an </a:t>
            </a:r>
            <a:r>
              <a:rPr lang="en-GB" dirty="0"/>
              <a:t>alternative form of ensuring implementation and maintenance.</a:t>
            </a:r>
            <a:endParaRPr lang="cs-CZ" dirty="0"/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cs-CZ" kern="50" dirty="0" smtClean="0">
              <a:latin typeface="Calibri" panose="020F0502020204030204" pitchFamily="34" charset="0"/>
              <a:ea typeface="SimSun" panose="02010600030101010101" pitchFamily="2" charset="-122"/>
              <a:cs typeface="Mangal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kern="50" dirty="0" smtClean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Alternative </a:t>
            </a:r>
            <a:r>
              <a:rPr lang="en-GB" kern="50" dirty="0">
                <a:latin typeface="Calibri" panose="020F0502020204030204" pitchFamily="34" charset="0"/>
                <a:ea typeface="SimSun" panose="02010600030101010101" pitchFamily="2" charset="-122"/>
                <a:cs typeface="Mangal"/>
              </a:rPr>
              <a:t>forms of architectural solutions </a:t>
            </a:r>
            <a:endParaRPr lang="cs-CZ" kern="50" dirty="0" smtClean="0">
              <a:latin typeface="Calibri" panose="020F0502020204030204" pitchFamily="34" charset="0"/>
              <a:ea typeface="SimSun" panose="02010600030101010101" pitchFamily="2" charset="-122"/>
              <a:cs typeface="Mangal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cs-CZ" dirty="0" err="1"/>
              <a:t>Increasing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kern="50" dirty="0" smtClean="0">
              <a:latin typeface="Calibri" panose="020F0502020204030204" pitchFamily="34" charset="0"/>
              <a:ea typeface="SimSun" panose="02010600030101010101" pitchFamily="2" charset="-122"/>
              <a:cs typeface="Mang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General </a:t>
            </a:r>
            <a:r>
              <a:rPr lang="cs-CZ" sz="2400" b="1" dirty="0" err="1" smtClean="0"/>
              <a:t>recommendations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main</a:t>
            </a:r>
            <a:r>
              <a:rPr lang="cs-CZ" sz="2400" b="1" dirty="0" smtClean="0"/>
              <a:t> non </a:t>
            </a:r>
            <a:r>
              <a:rPr lang="cs-CZ" sz="2400" b="1" dirty="0" err="1" smtClean="0"/>
              <a:t>functional</a:t>
            </a:r>
            <a:r>
              <a:rPr lang="cs-CZ" sz="2400" b="1" dirty="0" smtClean="0"/>
              <a:t> </a:t>
            </a:r>
            <a:r>
              <a:rPr lang="cs-CZ" sz="2400" b="1" dirty="0"/>
              <a:t>green </a:t>
            </a:r>
            <a:r>
              <a:rPr lang="cs-CZ" sz="2400" b="1" dirty="0" err="1"/>
              <a:t>spaces</a:t>
            </a:r>
            <a:endParaRPr lang="cs-CZ" sz="2400" b="1" dirty="0" smtClean="0"/>
          </a:p>
        </p:txBody>
      </p:sp>
      <p:sp>
        <p:nvSpPr>
          <p:cNvPr id="6" name="Obdélník 5"/>
          <p:cNvSpPr/>
          <p:nvPr/>
        </p:nvSpPr>
        <p:spPr>
          <a:xfrm>
            <a:off x="395536" y="1124744"/>
            <a:ext cx="62536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/>
              <a:t>Implementation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a </a:t>
            </a:r>
            <a:r>
              <a:rPr lang="cs-CZ" b="1" i="1" dirty="0" err="1"/>
              <a:t>community</a:t>
            </a:r>
            <a:r>
              <a:rPr lang="cs-CZ" b="1" i="1" dirty="0"/>
              <a:t> park in </a:t>
            </a:r>
            <a:r>
              <a:rPr lang="cs-CZ" b="1" i="1" dirty="0" smtClean="0"/>
              <a:t>Beroun, Czech Republic</a:t>
            </a:r>
            <a:endParaRPr lang="cs-CZ" b="1" i="1" dirty="0"/>
          </a:p>
          <a:p>
            <a:endParaRPr lang="cs-CZ" dirty="0"/>
          </a:p>
          <a:p>
            <a:pPr marL="0" lvl="1">
              <a:spcBef>
                <a:spcPts val="1800"/>
              </a:spcBef>
              <a:spcAft>
                <a:spcPts val="600"/>
              </a:spcAft>
              <a:tabLst>
                <a:tab pos="365760" algn="l"/>
              </a:tabLst>
            </a:pPr>
            <a:endParaRPr lang="cs-CZ" sz="1300" b="1" i="1" kern="50" dirty="0">
              <a:effectLst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/>
          </p:cNvPicPr>
          <p:nvPr/>
        </p:nvPicPr>
        <p:blipFill rotWithShape="1">
          <a:blip r:embed="rId3"/>
          <a:srcRect t="2771" b="3198"/>
          <a:stretch/>
        </p:blipFill>
        <p:spPr bwMode="auto">
          <a:xfrm>
            <a:off x="430575" y="1663104"/>
            <a:ext cx="8245881" cy="4934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31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General </a:t>
            </a:r>
            <a:r>
              <a:rPr lang="cs-CZ" sz="2400" b="1" dirty="0" err="1" smtClean="0"/>
              <a:t>recommendations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main</a:t>
            </a:r>
            <a:r>
              <a:rPr lang="cs-CZ" sz="2400" b="1" dirty="0" smtClean="0"/>
              <a:t> non </a:t>
            </a:r>
            <a:r>
              <a:rPr lang="cs-CZ" sz="2400" b="1" dirty="0" err="1" smtClean="0"/>
              <a:t>functional</a:t>
            </a:r>
            <a:r>
              <a:rPr lang="cs-CZ" sz="2400" b="1" dirty="0" smtClean="0"/>
              <a:t> </a:t>
            </a:r>
            <a:r>
              <a:rPr lang="cs-CZ" sz="2400" b="1" dirty="0"/>
              <a:t>green </a:t>
            </a:r>
            <a:r>
              <a:rPr lang="cs-CZ" sz="2400" b="1" dirty="0" err="1"/>
              <a:t>spaces</a:t>
            </a:r>
            <a:endParaRPr lang="cs-CZ" sz="2400" b="1" dirty="0" smtClean="0"/>
          </a:p>
        </p:txBody>
      </p:sp>
      <p:sp>
        <p:nvSpPr>
          <p:cNvPr id="6" name="Obdélník 5"/>
          <p:cNvSpPr/>
          <p:nvPr/>
        </p:nvSpPr>
        <p:spPr>
          <a:xfrm>
            <a:off x="395536" y="1124744"/>
            <a:ext cx="663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/>
              <a:t>Nature like vegetation elements in a park in Prague, Czech </a:t>
            </a:r>
            <a:r>
              <a:rPr lang="en-GB" b="1" i="1" dirty="0" smtClean="0"/>
              <a:t>Republic</a:t>
            </a:r>
            <a:endParaRPr lang="cs-CZ" sz="1300" b="1" i="1" kern="50" dirty="0">
              <a:effectLst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strom, exteriér, obloha, den&#10;&#10;Popis byl vytvořen automaticky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"/>
          <a:stretch/>
        </p:blipFill>
        <p:spPr bwMode="auto">
          <a:xfrm>
            <a:off x="430575" y="1628801"/>
            <a:ext cx="8245881" cy="496855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0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t="4154" r="-425" b="308"/>
          <a:stretch/>
        </p:blipFill>
        <p:spPr bwMode="auto">
          <a:xfrm>
            <a:off x="430575" y="1628801"/>
            <a:ext cx="8245881" cy="4968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General </a:t>
            </a:r>
            <a:r>
              <a:rPr lang="cs-CZ" sz="2400" b="1" dirty="0" err="1" smtClean="0"/>
              <a:t>recommendations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main</a:t>
            </a:r>
            <a:r>
              <a:rPr lang="cs-CZ" sz="2400" b="1" dirty="0" smtClean="0"/>
              <a:t> non </a:t>
            </a:r>
            <a:r>
              <a:rPr lang="cs-CZ" sz="2400" b="1" dirty="0" err="1" smtClean="0"/>
              <a:t>functional</a:t>
            </a:r>
            <a:r>
              <a:rPr lang="cs-CZ" sz="2400" b="1" dirty="0" smtClean="0"/>
              <a:t> </a:t>
            </a:r>
            <a:r>
              <a:rPr lang="cs-CZ" sz="2400" b="1" dirty="0"/>
              <a:t>green </a:t>
            </a:r>
            <a:r>
              <a:rPr lang="cs-CZ" sz="2400" b="1" dirty="0" err="1"/>
              <a:t>spaces</a:t>
            </a:r>
            <a:endParaRPr lang="cs-CZ" sz="2400" b="1" dirty="0" smtClean="0"/>
          </a:p>
        </p:txBody>
      </p:sp>
      <p:sp>
        <p:nvSpPr>
          <p:cNvPr id="6" name="Obdélník 5"/>
          <p:cNvSpPr/>
          <p:nvPr/>
        </p:nvSpPr>
        <p:spPr>
          <a:xfrm>
            <a:off x="395536" y="1124744"/>
            <a:ext cx="6289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/>
              <a:t>The nature garden of the kindergarten in </a:t>
            </a:r>
            <a:r>
              <a:rPr lang="en-GB" b="1" i="1" dirty="0" err="1"/>
              <a:t>Švihov</a:t>
            </a:r>
            <a:r>
              <a:rPr lang="en-GB" b="1" i="1" dirty="0"/>
              <a:t>, Czech Republic</a:t>
            </a:r>
            <a:endParaRPr lang="cs-CZ" sz="1300" b="1" i="1" kern="50" dirty="0">
              <a:effectLst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4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t="6223" b="29529"/>
          <a:stretch/>
        </p:blipFill>
        <p:spPr bwMode="auto">
          <a:xfrm>
            <a:off x="5001057" y="5019862"/>
            <a:ext cx="4140200" cy="1862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INTRODUCTION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4717876" cy="2616002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/>
              <a:t>Project </a:t>
            </a:r>
            <a:r>
              <a:rPr lang="cs-CZ" sz="2400" b="1" dirty="0" err="1" smtClean="0"/>
              <a:t>description</a:t>
            </a:r>
            <a:endParaRPr lang="cs-CZ" sz="2400" b="1" dirty="0" smtClean="0"/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dirty="0" smtClean="0"/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err="1" smtClean="0"/>
              <a:t>Evaluation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existing</a:t>
            </a:r>
            <a:r>
              <a:rPr lang="cs-CZ" sz="2000" dirty="0" smtClean="0"/>
              <a:t> green </a:t>
            </a:r>
            <a:r>
              <a:rPr lang="cs-CZ" sz="2000" dirty="0" err="1" smtClean="0"/>
              <a:t>spaces</a:t>
            </a:r>
            <a:r>
              <a:rPr lang="cs-CZ" sz="2000" dirty="0" smtClean="0"/>
              <a:t> in </a:t>
            </a:r>
            <a:r>
              <a:rPr lang="cs-CZ" sz="2000" dirty="0" err="1" smtClean="0"/>
              <a:t>Rustavi</a:t>
            </a:r>
            <a:r>
              <a:rPr lang="cs-CZ" sz="2000" dirty="0" smtClean="0"/>
              <a:t> Municipality and </a:t>
            </a:r>
            <a:r>
              <a:rPr lang="cs-CZ" sz="2000" dirty="0" err="1" smtClean="0"/>
              <a:t>recommendations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its</a:t>
            </a:r>
            <a:r>
              <a:rPr lang="cs-CZ" sz="2000" dirty="0" smtClean="0"/>
              <a:t> </a:t>
            </a:r>
            <a:r>
              <a:rPr lang="cs-CZ" sz="2000" dirty="0" err="1" smtClean="0"/>
              <a:t>further</a:t>
            </a:r>
            <a:r>
              <a:rPr lang="cs-CZ" sz="2000" dirty="0" smtClean="0"/>
              <a:t> use in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process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creating</a:t>
            </a:r>
            <a:r>
              <a:rPr lang="cs-CZ" sz="2000" dirty="0" smtClean="0"/>
              <a:t> a </a:t>
            </a:r>
            <a:r>
              <a:rPr lang="cs-CZ" sz="2000" dirty="0" err="1" smtClean="0"/>
              <a:t>Rustavi</a:t>
            </a:r>
            <a:r>
              <a:rPr lang="cs-CZ" sz="2000" dirty="0" smtClean="0"/>
              <a:t> Urban </a:t>
            </a:r>
            <a:r>
              <a:rPr lang="cs-CZ" sz="2000" dirty="0" err="1" smtClean="0"/>
              <a:t>Development</a:t>
            </a:r>
            <a:r>
              <a:rPr lang="cs-CZ" sz="2000" dirty="0" smtClean="0"/>
              <a:t> </a:t>
            </a:r>
            <a:r>
              <a:rPr lang="cs-CZ" sz="2000" dirty="0" err="1" smtClean="0"/>
              <a:t>Plan</a:t>
            </a:r>
            <a:r>
              <a:rPr lang="cs-CZ" sz="2000" dirty="0" smtClean="0"/>
              <a:t>.   </a:t>
            </a:r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GB" altLang="cs-CZ" sz="1100" b="1" dirty="0" smtClean="0"/>
          </a:p>
          <a:p>
            <a:pPr marL="270000" indent="-2700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b="4673"/>
          <a:stretch/>
        </p:blipFill>
        <p:spPr bwMode="auto">
          <a:xfrm>
            <a:off x="5001057" y="8012"/>
            <a:ext cx="4140835" cy="2622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Obsah obrázku strom, exteriér, rostlina&#10;&#10;Popis byl vytvořen automaticky"/>
          <p:cNvPicPr>
            <a:picLocks noChangeAspect="1"/>
          </p:cNvPicPr>
          <p:nvPr/>
        </p:nvPicPr>
        <p:blipFill rotWithShape="1">
          <a:blip r:embed="rId5"/>
          <a:srcRect t="10040"/>
          <a:stretch/>
        </p:blipFill>
        <p:spPr bwMode="auto">
          <a:xfrm>
            <a:off x="5003800" y="2397312"/>
            <a:ext cx="4140200" cy="2628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297" y="3207916"/>
            <a:ext cx="4142695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Based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experience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from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Czech Republic and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other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EU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countries</a:t>
            </a:r>
            <a:r>
              <a:rPr lang="cs-CZ" sz="2000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2000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document</a:t>
            </a:r>
            <a:r>
              <a:rPr lang="cs-CZ" sz="2000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contains</a:t>
            </a:r>
            <a:r>
              <a:rPr lang="cs-CZ" sz="2000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recommendations</a:t>
            </a:r>
            <a:r>
              <a:rPr lang="cs-CZ" sz="2000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marL="342900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  <a:tabLst>
                <a:tab pos="228600" algn="l"/>
                <a:tab pos="449580" algn="l"/>
              </a:tabLst>
            </a:pP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supplementing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urban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green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system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in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Rustavi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Urban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Development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Plan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spcBef>
                <a:spcPts val="600"/>
              </a:spcBef>
              <a:buFont typeface="Calibri" panose="020F0502020204030204" pitchFamily="34" charset="0"/>
              <a:buChar char="-"/>
              <a:tabLst>
                <a:tab pos="228600" algn="l"/>
                <a:tab pos="449580" algn="l"/>
              </a:tabLst>
            </a:pP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application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green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infrastructure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principles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  <a:tabLst>
                <a:tab pos="228600" algn="l"/>
                <a:tab pos="449580" algn="l"/>
              </a:tabLst>
            </a:pP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solution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some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types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secondary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areas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residential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greenery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cs-CZ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LANDSCAPE GREEN AREAS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1967929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Kura </a:t>
            </a:r>
            <a:r>
              <a:rPr lang="cs-CZ" sz="2400" b="1" dirty="0" err="1"/>
              <a:t>flood</a:t>
            </a:r>
            <a:r>
              <a:rPr lang="cs-CZ" sz="2400" b="1" dirty="0"/>
              <a:t> </a:t>
            </a:r>
            <a:r>
              <a:rPr lang="cs-CZ" sz="2400" b="1" dirty="0" err="1"/>
              <a:t>plain</a:t>
            </a:r>
            <a:r>
              <a:rPr lang="cs-CZ" sz="2400" b="1" dirty="0"/>
              <a:t> </a:t>
            </a:r>
            <a:endParaRPr lang="cs-CZ" sz="2400" b="1" dirty="0" smtClean="0"/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/>
              <a:t>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Rustavi</a:t>
            </a:r>
            <a:r>
              <a:rPr lang="cs-CZ" sz="2000" dirty="0"/>
              <a:t> Urban </a:t>
            </a:r>
            <a:r>
              <a:rPr lang="cs-CZ" sz="2000" dirty="0" err="1"/>
              <a:t>Development</a:t>
            </a:r>
            <a:r>
              <a:rPr lang="cs-CZ" sz="2000" dirty="0"/>
              <a:t> </a:t>
            </a:r>
            <a:r>
              <a:rPr lang="cs-CZ" sz="2000" dirty="0" err="1"/>
              <a:t>Plan,</a:t>
            </a:r>
            <a:r>
              <a:rPr lang="cs-CZ" sz="2000" dirty="0" err="1" smtClean="0"/>
              <a:t>it</a:t>
            </a:r>
            <a:r>
              <a:rPr lang="cs-CZ" sz="2000" dirty="0" smtClean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desirable</a:t>
            </a:r>
            <a:r>
              <a:rPr lang="cs-CZ" sz="2000" dirty="0"/>
              <a:t> to </a:t>
            </a:r>
            <a:r>
              <a:rPr lang="cs-CZ" sz="2000" b="1" dirty="0" err="1"/>
              <a:t>define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floodplain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Kura </a:t>
            </a:r>
            <a:r>
              <a:rPr lang="cs-CZ" sz="2000" b="1" dirty="0" err="1"/>
              <a:t>river</a:t>
            </a:r>
            <a:r>
              <a:rPr lang="cs-CZ" sz="2000" b="1" dirty="0"/>
              <a:t> as a </a:t>
            </a:r>
            <a:r>
              <a:rPr lang="cs-CZ" sz="2000" b="1" dirty="0" err="1"/>
              <a:t>specific</a:t>
            </a:r>
            <a:r>
              <a:rPr lang="cs-CZ" sz="2000" b="1" dirty="0"/>
              <a:t> area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suburban</a:t>
            </a:r>
            <a:r>
              <a:rPr lang="cs-CZ" sz="2000" b="1" dirty="0"/>
              <a:t> </a:t>
            </a:r>
            <a:r>
              <a:rPr lang="cs-CZ" sz="2000" b="1" dirty="0" smtClean="0"/>
              <a:t>park</a:t>
            </a:r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b="1" dirty="0"/>
          </a:p>
          <a:p>
            <a:pPr marL="698500" fontAlgn="auto">
              <a:spcBef>
                <a:spcPts val="0"/>
              </a:spcBef>
              <a:spcAft>
                <a:spcPts val="600"/>
              </a:spcAft>
              <a:buFontTx/>
              <a:buChar char="-"/>
              <a:defRPr/>
            </a:pPr>
            <a:endParaRPr lang="cs-CZ" sz="2400" dirty="0" smtClean="0"/>
          </a:p>
        </p:txBody>
      </p:sp>
      <p:sp>
        <p:nvSpPr>
          <p:cNvPr id="2" name="Obdélník 1"/>
          <p:cNvSpPr/>
          <p:nvPr/>
        </p:nvSpPr>
        <p:spPr>
          <a:xfrm>
            <a:off x="395536" y="2060848"/>
            <a:ext cx="2304256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err="1"/>
              <a:t>Recreational</a:t>
            </a:r>
            <a:r>
              <a:rPr lang="cs-CZ" sz="2000" dirty="0"/>
              <a:t> use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err="1"/>
              <a:t>Agricultural</a:t>
            </a:r>
            <a:r>
              <a:rPr lang="cs-CZ" sz="2000" dirty="0"/>
              <a:t> use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Support </a:t>
            </a:r>
            <a:r>
              <a:rPr lang="cs-CZ" sz="2000" dirty="0" err="1"/>
              <a:t>of</a:t>
            </a:r>
            <a:r>
              <a:rPr lang="cs-CZ" sz="2000" dirty="0"/>
              <a:t> biodiversity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err="1"/>
              <a:t>Improvement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water</a:t>
            </a:r>
            <a:r>
              <a:rPr lang="cs-CZ" sz="2000" dirty="0"/>
              <a:t> </a:t>
            </a:r>
            <a:r>
              <a:rPr lang="cs-CZ" sz="2000" dirty="0" err="1"/>
              <a:t>regime</a:t>
            </a:r>
            <a:r>
              <a:rPr lang="cs-CZ" sz="2000" dirty="0"/>
              <a:t> and </a:t>
            </a:r>
            <a:r>
              <a:rPr lang="cs-CZ" sz="2000" dirty="0" err="1"/>
              <a:t>flood</a:t>
            </a:r>
            <a:r>
              <a:rPr lang="cs-CZ" sz="2000" dirty="0"/>
              <a:t> </a:t>
            </a:r>
            <a:r>
              <a:rPr lang="cs-CZ" sz="2000" dirty="0" err="1"/>
              <a:t>protection</a:t>
            </a:r>
            <a:r>
              <a:rPr lang="cs-CZ" sz="2000" dirty="0"/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060848"/>
            <a:ext cx="6199940" cy="43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LANDSCAPE GREEN AREAS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1967929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Kura </a:t>
            </a:r>
            <a:r>
              <a:rPr lang="cs-CZ" sz="2400" b="1" dirty="0" err="1"/>
              <a:t>flood</a:t>
            </a:r>
            <a:r>
              <a:rPr lang="cs-CZ" sz="2400" b="1" dirty="0"/>
              <a:t> </a:t>
            </a:r>
            <a:r>
              <a:rPr lang="cs-CZ" sz="2400" b="1" dirty="0" err="1"/>
              <a:t>plain</a:t>
            </a:r>
            <a:r>
              <a:rPr lang="cs-CZ" sz="2400" b="1" dirty="0"/>
              <a:t> </a:t>
            </a:r>
            <a:endParaRPr lang="cs-CZ" sz="2400" b="1" dirty="0" smtClean="0"/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err="1" smtClean="0"/>
              <a:t>Inspiration</a:t>
            </a:r>
            <a:endParaRPr lang="cs-CZ" sz="2000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b="1" i="1" dirty="0"/>
              <a:t>IBA </a:t>
            </a:r>
            <a:r>
              <a:rPr lang="cs-CZ" sz="2000" b="1" i="1" dirty="0" err="1"/>
              <a:t>Emscher</a:t>
            </a:r>
            <a:r>
              <a:rPr lang="cs-CZ" sz="2000" b="1" i="1" dirty="0"/>
              <a:t> Park </a:t>
            </a:r>
            <a:endParaRPr lang="cs-CZ" sz="2000" b="1" i="1" dirty="0" smtClean="0"/>
          </a:p>
          <a:p>
            <a:pPr marL="360000" indent="0">
              <a:buNone/>
            </a:pP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suburban</a:t>
            </a:r>
            <a:r>
              <a:rPr lang="cs-CZ" sz="2000" dirty="0" smtClean="0"/>
              <a:t> park in </a:t>
            </a:r>
            <a:r>
              <a:rPr lang="cs-CZ" sz="2000" dirty="0" err="1" smtClean="0"/>
              <a:t>Rustavi</a:t>
            </a:r>
            <a:r>
              <a:rPr lang="cs-CZ" sz="2000" dirty="0" smtClean="0"/>
              <a:t>, </a:t>
            </a:r>
            <a:r>
              <a:rPr lang="cs-CZ" sz="2000" dirty="0" err="1" smtClean="0"/>
              <a:t>the</a:t>
            </a:r>
            <a:r>
              <a:rPr lang="cs-CZ" sz="2000" dirty="0" smtClean="0"/>
              <a:t> most </a:t>
            </a:r>
            <a:r>
              <a:rPr lang="cs-CZ" sz="2000" dirty="0" err="1" smtClean="0"/>
              <a:t>inspiring</a:t>
            </a:r>
            <a:r>
              <a:rPr lang="cs-CZ" sz="2000" dirty="0" smtClean="0"/>
              <a:t> part </a:t>
            </a:r>
            <a:r>
              <a:rPr lang="cs-CZ" sz="2000" dirty="0" err="1" smtClean="0"/>
              <a:t>is</a:t>
            </a:r>
            <a:r>
              <a:rPr lang="cs-CZ" sz="2000" dirty="0" smtClean="0"/>
              <a:t> a </a:t>
            </a:r>
            <a:r>
              <a:rPr lang="cs-CZ" sz="2000" dirty="0" err="1" smtClean="0"/>
              <a:t>process</a:t>
            </a:r>
            <a:r>
              <a:rPr lang="cs-CZ" sz="2000" dirty="0" smtClean="0"/>
              <a:t> </a:t>
            </a:r>
            <a:r>
              <a:rPr lang="cs-CZ" sz="2000" dirty="0" err="1" smtClean="0"/>
              <a:t>based</a:t>
            </a:r>
            <a:r>
              <a:rPr lang="cs-CZ" sz="2000" dirty="0" smtClean="0"/>
              <a:t> on:</a:t>
            </a:r>
          </a:p>
          <a:p>
            <a:pPr marL="360000" lvl="0"/>
            <a:r>
              <a:rPr lang="cs-CZ" sz="2000" dirty="0" err="1" smtClean="0"/>
              <a:t>comprehensive</a:t>
            </a:r>
            <a:r>
              <a:rPr lang="cs-CZ" sz="2000" dirty="0" smtClean="0"/>
              <a:t> </a:t>
            </a:r>
            <a:r>
              <a:rPr lang="cs-CZ" sz="2000" dirty="0" err="1" smtClean="0"/>
              <a:t>planning</a:t>
            </a:r>
            <a:r>
              <a:rPr lang="cs-CZ" sz="2000" dirty="0" smtClean="0"/>
              <a:t> </a:t>
            </a:r>
            <a:r>
              <a:rPr lang="cs-CZ" sz="2000" dirty="0" err="1" smtClean="0"/>
              <a:t>framework</a:t>
            </a:r>
            <a:r>
              <a:rPr lang="cs-CZ" sz="2000" dirty="0" smtClean="0"/>
              <a:t>,</a:t>
            </a:r>
          </a:p>
          <a:p>
            <a:pPr marL="360000" lvl="0"/>
            <a:r>
              <a:rPr lang="cs-CZ" sz="2000" dirty="0" err="1" smtClean="0"/>
              <a:t>involvement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stakeholders</a:t>
            </a:r>
            <a:r>
              <a:rPr lang="cs-CZ" sz="2000" dirty="0" smtClean="0"/>
              <a:t> and </a:t>
            </a:r>
            <a:r>
              <a:rPr lang="cs-CZ" sz="2000" dirty="0" err="1" smtClean="0"/>
              <a:t>consultations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cs-CZ" sz="2000" dirty="0" smtClean="0"/>
              <a:t> </a:t>
            </a:r>
            <a:r>
              <a:rPr lang="cs-CZ" sz="2000" dirty="0" err="1" smtClean="0"/>
              <a:t>them</a:t>
            </a:r>
            <a:endParaRPr lang="cs-CZ" sz="2000" dirty="0" smtClean="0"/>
          </a:p>
          <a:p>
            <a:pPr marL="360000" lvl="0"/>
            <a:r>
              <a:rPr lang="cs-CZ" sz="2000" dirty="0" err="1" smtClean="0"/>
              <a:t>creating</a:t>
            </a:r>
            <a:r>
              <a:rPr lang="cs-CZ" sz="2000" dirty="0" smtClean="0"/>
              <a:t> </a:t>
            </a:r>
            <a:r>
              <a:rPr lang="cs-CZ" sz="2000" dirty="0" err="1" smtClean="0"/>
              <a:t>relational</a:t>
            </a:r>
            <a:r>
              <a:rPr lang="cs-CZ" sz="2000" dirty="0" smtClean="0"/>
              <a:t> </a:t>
            </a:r>
            <a:r>
              <a:rPr lang="cs-CZ" sz="2000" dirty="0" err="1" smtClean="0"/>
              <a:t>networks</a:t>
            </a:r>
            <a:endParaRPr lang="cs-CZ" sz="2000" dirty="0" smtClean="0"/>
          </a:p>
          <a:p>
            <a:pPr marL="360000" lvl="0"/>
            <a:r>
              <a:rPr lang="cs-CZ" sz="2000" dirty="0" err="1" smtClean="0"/>
              <a:t>organizing</a:t>
            </a:r>
            <a:r>
              <a:rPr lang="cs-CZ" sz="2000" dirty="0" smtClean="0"/>
              <a:t> </a:t>
            </a:r>
            <a:r>
              <a:rPr lang="cs-CZ" sz="2000" dirty="0" err="1" smtClean="0"/>
              <a:t>processes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cs-CZ" sz="2000" dirty="0" smtClean="0"/>
              <a:t> </a:t>
            </a:r>
            <a:r>
              <a:rPr lang="cs-CZ" sz="2000" dirty="0" err="1" smtClean="0"/>
              <a:t>an</a:t>
            </a:r>
            <a:r>
              <a:rPr lang="cs-CZ" sz="2000" dirty="0" smtClean="0"/>
              <a:t> open </a:t>
            </a:r>
            <a:r>
              <a:rPr lang="cs-CZ" sz="2000" dirty="0" err="1" smtClean="0"/>
              <a:t>outcome</a:t>
            </a:r>
            <a:r>
              <a:rPr lang="cs-CZ" sz="2000" dirty="0" smtClean="0"/>
              <a:t>, </a:t>
            </a:r>
            <a:r>
              <a:rPr lang="cs-CZ" sz="2000" dirty="0" err="1" smtClean="0"/>
              <a:t>i.e</a:t>
            </a:r>
            <a:r>
              <a:rPr lang="cs-CZ" sz="2000" dirty="0" smtClean="0"/>
              <a:t>. </a:t>
            </a:r>
            <a:r>
              <a:rPr lang="cs-CZ" sz="2000" dirty="0" err="1" smtClean="0"/>
              <a:t>with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possibility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revising</a:t>
            </a:r>
            <a:r>
              <a:rPr lang="cs-CZ" sz="2000" dirty="0" smtClean="0"/>
              <a:t> </a:t>
            </a:r>
            <a:r>
              <a:rPr lang="cs-CZ" sz="2000" dirty="0" err="1" smtClean="0"/>
              <a:t>decisions</a:t>
            </a:r>
            <a:endParaRPr lang="cs-CZ" sz="2000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b="1" i="1" dirty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b="1" i="1" dirty="0"/>
              <a:t>Prague </a:t>
            </a:r>
            <a:r>
              <a:rPr lang="cs-CZ" sz="2000" b="1" i="1" dirty="0" err="1"/>
              <a:t>Confluence</a:t>
            </a:r>
            <a:r>
              <a:rPr lang="cs-CZ" sz="2000" b="1" i="1" dirty="0"/>
              <a:t> (Praha Soutok)</a:t>
            </a:r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err="1"/>
              <a:t>Recently</a:t>
            </a:r>
            <a:r>
              <a:rPr lang="cs-CZ" sz="2000" dirty="0"/>
              <a:t>,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dirty="0" err="1"/>
              <a:t>international</a:t>
            </a:r>
            <a:r>
              <a:rPr lang="cs-CZ" sz="2000" dirty="0"/>
              <a:t> </a:t>
            </a:r>
            <a:r>
              <a:rPr lang="cs-CZ" sz="2000" dirty="0" err="1"/>
              <a:t>architectural</a:t>
            </a:r>
            <a:r>
              <a:rPr lang="cs-CZ" sz="2000" dirty="0"/>
              <a:t> </a:t>
            </a:r>
            <a:r>
              <a:rPr lang="cs-CZ" sz="2000" dirty="0" err="1"/>
              <a:t>competition</a:t>
            </a:r>
            <a:r>
              <a:rPr lang="cs-CZ" sz="2000" dirty="0"/>
              <a:t>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announced</a:t>
            </a:r>
            <a:r>
              <a:rPr lang="cs-CZ" sz="2000" dirty="0"/>
              <a:t>,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aim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which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to </a:t>
            </a:r>
            <a:r>
              <a:rPr lang="cs-CZ" sz="2000" dirty="0" err="1"/>
              <a:t>select</a:t>
            </a:r>
            <a:r>
              <a:rPr lang="cs-CZ" sz="2000" dirty="0"/>
              <a:t> a team </a:t>
            </a:r>
            <a:r>
              <a:rPr lang="cs-CZ" sz="2000" dirty="0" err="1"/>
              <a:t>who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design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future</a:t>
            </a:r>
            <a:r>
              <a:rPr lang="cs-CZ" sz="2000" dirty="0"/>
              <a:t> </a:t>
            </a:r>
            <a:r>
              <a:rPr lang="cs-CZ" sz="2000" dirty="0" err="1"/>
              <a:t>form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this</a:t>
            </a:r>
            <a:r>
              <a:rPr lang="cs-CZ" sz="2000" dirty="0"/>
              <a:t> </a:t>
            </a:r>
            <a:r>
              <a:rPr lang="cs-CZ" sz="2000" dirty="0" err="1"/>
              <a:t>river</a:t>
            </a:r>
            <a:r>
              <a:rPr lang="cs-CZ" sz="2000" dirty="0"/>
              <a:t> </a:t>
            </a:r>
            <a:r>
              <a:rPr lang="cs-CZ" sz="2000" dirty="0" err="1"/>
              <a:t>landscape</a:t>
            </a:r>
            <a:r>
              <a:rPr lang="cs-CZ" sz="2000" dirty="0"/>
              <a:t> and </a:t>
            </a:r>
            <a:r>
              <a:rPr lang="cs-CZ" sz="2000" dirty="0" err="1"/>
              <a:t>its</a:t>
            </a:r>
            <a:r>
              <a:rPr lang="cs-CZ" sz="2000" dirty="0"/>
              <a:t> long-term </a:t>
            </a:r>
            <a:r>
              <a:rPr lang="cs-CZ" sz="2000" dirty="0" err="1"/>
              <a:t>development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form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a </a:t>
            </a:r>
            <a:r>
              <a:rPr lang="cs-CZ" sz="2000" dirty="0" err="1"/>
              <a:t>suburban</a:t>
            </a:r>
            <a:r>
              <a:rPr lang="cs-CZ" sz="2000" dirty="0"/>
              <a:t> park.</a:t>
            </a:r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b="1" dirty="0" smtClean="0"/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b="1" dirty="0"/>
          </a:p>
          <a:p>
            <a:pPr marL="698500" fontAlgn="auto">
              <a:spcBef>
                <a:spcPts val="0"/>
              </a:spcBef>
              <a:spcAft>
                <a:spcPts val="600"/>
              </a:spcAft>
              <a:buFontTx/>
              <a:buChar char="-"/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47886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LANDSCAPE GREEN AREAS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1967929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Kura </a:t>
            </a:r>
            <a:r>
              <a:rPr lang="cs-CZ" sz="2400" b="1" dirty="0" err="1"/>
              <a:t>flood</a:t>
            </a:r>
            <a:r>
              <a:rPr lang="cs-CZ" sz="2400" b="1" dirty="0"/>
              <a:t> </a:t>
            </a:r>
            <a:r>
              <a:rPr lang="cs-CZ" sz="2400" b="1" dirty="0" err="1" smtClean="0"/>
              <a:t>plain</a:t>
            </a:r>
            <a:r>
              <a:rPr lang="cs-CZ" sz="2400" b="1" dirty="0" smtClean="0"/>
              <a:t> - </a:t>
            </a:r>
            <a:r>
              <a:rPr lang="cs-CZ" sz="2400" b="1" dirty="0" err="1" smtClean="0"/>
              <a:t>inspiration</a:t>
            </a:r>
            <a:r>
              <a:rPr lang="cs-CZ" sz="2400" b="1" dirty="0" smtClean="0"/>
              <a:t> </a:t>
            </a:r>
            <a:endParaRPr lang="cs-CZ" sz="2400" b="1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b="1" i="1" dirty="0" smtClean="0"/>
              <a:t>IBA </a:t>
            </a:r>
            <a:r>
              <a:rPr lang="cs-CZ" sz="2000" b="1" i="1" dirty="0" err="1"/>
              <a:t>Emscher</a:t>
            </a:r>
            <a:r>
              <a:rPr lang="cs-CZ" sz="2000" b="1" i="1" dirty="0"/>
              <a:t> Park </a:t>
            </a:r>
            <a:endParaRPr lang="cs-CZ" sz="2000" b="1" i="1" dirty="0" smtClean="0"/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b="1" dirty="0" smtClean="0"/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b="1" dirty="0"/>
          </a:p>
          <a:p>
            <a:pPr marL="698500" fontAlgn="auto">
              <a:spcBef>
                <a:spcPts val="0"/>
              </a:spcBef>
              <a:spcAft>
                <a:spcPts val="600"/>
              </a:spcAft>
              <a:buFontTx/>
              <a:buChar char="-"/>
              <a:defRPr/>
            </a:pPr>
            <a:endParaRPr lang="cs-CZ" sz="2400" dirty="0" smtClean="0"/>
          </a:p>
        </p:txBody>
      </p:sp>
      <p:pic>
        <p:nvPicPr>
          <p:cNvPr id="6" name="Zástupný symbol pro 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"/>
          <a:stretch/>
        </p:blipFill>
        <p:spPr>
          <a:xfrm>
            <a:off x="429940" y="1503925"/>
            <a:ext cx="8318524" cy="4902327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639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LANDSCAPE GREEN AREAS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4645868" cy="6072385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Kura </a:t>
            </a:r>
            <a:r>
              <a:rPr lang="cs-CZ" sz="2400" b="1" dirty="0" err="1"/>
              <a:t>flood</a:t>
            </a:r>
            <a:r>
              <a:rPr lang="cs-CZ" sz="2400" b="1" dirty="0"/>
              <a:t> </a:t>
            </a:r>
            <a:r>
              <a:rPr lang="cs-CZ" sz="2400" b="1" dirty="0" err="1"/>
              <a:t>plain</a:t>
            </a:r>
            <a:r>
              <a:rPr lang="cs-CZ" sz="2400" b="1" dirty="0"/>
              <a:t> </a:t>
            </a:r>
            <a:r>
              <a:rPr lang="cs-CZ" sz="2400" b="1" dirty="0" smtClean="0"/>
              <a:t>- </a:t>
            </a:r>
            <a:r>
              <a:rPr lang="cs-CZ" sz="2400" b="1" dirty="0" err="1" smtClean="0"/>
              <a:t>inspiration</a:t>
            </a:r>
            <a:endParaRPr lang="cs-CZ" sz="2400" b="1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b="1" i="1" dirty="0" smtClean="0"/>
              <a:t>Prague </a:t>
            </a:r>
            <a:r>
              <a:rPr lang="cs-CZ" sz="2000" b="1" i="1" dirty="0" err="1"/>
              <a:t>Confluence</a:t>
            </a:r>
            <a:r>
              <a:rPr lang="cs-CZ" sz="2000" b="1" i="1" dirty="0"/>
              <a:t> (Praha Soutok)</a:t>
            </a:r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b="1" dirty="0" smtClean="0"/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b="1" dirty="0"/>
          </a:p>
          <a:p>
            <a:pPr marL="698500" fontAlgn="auto">
              <a:spcBef>
                <a:spcPts val="0"/>
              </a:spcBef>
              <a:spcAft>
                <a:spcPts val="600"/>
              </a:spcAft>
              <a:buFontTx/>
              <a:buChar char="-"/>
              <a:defRPr/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4"/>
          <a:stretch/>
        </p:blipFill>
        <p:spPr bwMode="auto">
          <a:xfrm>
            <a:off x="400487" y="1497549"/>
            <a:ext cx="8347977" cy="4980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54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1124744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</a:t>
            </a:r>
            <a:r>
              <a:rPr lang="en-GB" sz="2800" b="1" dirty="0">
                <a:latin typeface="+mn-lt"/>
                <a:cs typeface="Arial" charset="0"/>
              </a:rPr>
              <a:t>FOR SOLVING URBAN GREEN SYSTEM IN THE NEW RUSTAVI URBAN DEVELOPMENT PLAN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30796" y="1310556"/>
            <a:ext cx="8478688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 the creation of a new development plan and specifically the implementation of the green system in land use, it is necessary to emphasize the following important principles: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lphaLcParenR"/>
            </a:pPr>
            <a:r>
              <a:rPr lang="en-US" b="1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main green areas must always be separately defined </a:t>
            </a:r>
            <a:r>
              <a:rPr lang="en-US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in order to ensure their protection within the urban structure of the city</a:t>
            </a:r>
            <a:endParaRPr lang="cs-CZ" dirty="0">
              <a:latin typeface="Calibri" panose="020F0502020204030204" pitchFamily="34" charset="0"/>
              <a:ea typeface="Batang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lphaLcParenR"/>
            </a:pPr>
            <a:r>
              <a:rPr lang="en-US" b="1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main green areas, which are evaluated as non-functional but suitable for the future development </a:t>
            </a:r>
            <a:r>
              <a:rPr lang="en-US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of the residential green system, </a:t>
            </a:r>
            <a:r>
              <a:rPr lang="en-US" b="1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must also be defined separately</a:t>
            </a:r>
            <a:r>
              <a:rPr lang="en-US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, even in cases where their implementation is not expected in the long term – addition of green spaces without prior protection of suitable areas is usually impossible (especially if these areas are built up, which is an irreversible process)</a:t>
            </a:r>
            <a:endParaRPr lang="cs-CZ" dirty="0">
              <a:latin typeface="Calibri" panose="020F0502020204030204" pitchFamily="34" charset="0"/>
              <a:ea typeface="Batang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lphaLcParenR"/>
            </a:pPr>
            <a:r>
              <a:rPr lang="en-US" b="1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for minor green spaces it is necessary to establish specific conditions </a:t>
            </a:r>
            <a:r>
              <a:rPr lang="en-US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to ensure the protection of a minimum proportion of greenery, e.g.</a:t>
            </a:r>
            <a:endParaRPr lang="cs-CZ" dirty="0">
              <a:effectLst/>
              <a:latin typeface="Calibri" panose="020F0502020204030204" pitchFamily="34" charset="0"/>
              <a:ea typeface="Batang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1124744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</a:t>
            </a:r>
            <a:r>
              <a:rPr lang="en-GB" sz="2800" b="1" dirty="0">
                <a:latin typeface="+mn-lt"/>
                <a:cs typeface="Arial" charset="0"/>
              </a:rPr>
              <a:t>FOR SOLVING URBAN GREEN SYSTEM IN THE NEW RUSTAVI URBAN DEVELOPMENT PLAN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30796" y="1310556"/>
            <a:ext cx="847868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b="1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 the </a:t>
            </a:r>
            <a:r>
              <a:rPr lang="cs-CZ" b="1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New </a:t>
            </a:r>
            <a:r>
              <a:rPr lang="cs-CZ" b="1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Rustavi</a:t>
            </a:r>
            <a:r>
              <a:rPr lang="cs-CZ" b="1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b="1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development </a:t>
            </a:r>
            <a:r>
              <a:rPr lang="en-US" b="1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plan the main assumptions are: </a:t>
            </a:r>
            <a:endParaRPr lang="cs-CZ" b="1" kern="50" dirty="0" smtClean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</a:pP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en-US" b="1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protection and further development of the Park for Culture and Leisure as a good example of greenery development along the river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en-US" b="1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strengthening and quality improvement of pedestrian links to the parks and other green spaces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en-US" b="1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protection of established public green spaces and their better interconnections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en-US" b="1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definition of the boundary of buildings and recreational / agricultural / natural areas along the river Kura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en-US" b="1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determination of the concept of river area development (see chapter D) 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en-US" b="1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exploiting the potential of the recreational connection towards Tbilisi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en-US" b="1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creation of basic conceptual principles of development of the system of residential greenery, recreational and sports areas within the future development</a:t>
            </a:r>
            <a:endParaRPr lang="cs-CZ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1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1124744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</a:t>
            </a:r>
            <a:r>
              <a:rPr lang="en-GB" sz="2800" b="1" dirty="0">
                <a:latin typeface="+mn-lt"/>
                <a:cs typeface="Arial" charset="0"/>
              </a:rPr>
              <a:t>FOR SOLVING URBAN GREEN SYSTEM IN THE NEW RUSTAVI URBAN DEVELOPMENT PLAN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30796" y="1310556"/>
            <a:ext cx="8478688" cy="164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28575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/>
            </a:pPr>
            <a:endParaRPr lang="cs-CZ" altLang="cs-CZ" b="1" dirty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000" b="1" dirty="0"/>
              <a:t>Urban </a:t>
            </a:r>
            <a:r>
              <a:rPr lang="cs-CZ" altLang="cs-CZ" sz="2000" b="1" dirty="0" smtClean="0"/>
              <a:t>green </a:t>
            </a:r>
            <a:r>
              <a:rPr lang="cs-CZ" altLang="cs-CZ" sz="2000" b="1" dirty="0" err="1" smtClean="0"/>
              <a:t>system</a:t>
            </a:r>
            <a:endParaRPr lang="cs-CZ" altLang="cs-CZ" sz="2000" b="1" dirty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000" b="1" dirty="0" err="1"/>
              <a:t>Specific</a:t>
            </a:r>
            <a:r>
              <a:rPr lang="cs-CZ" altLang="cs-CZ" sz="2000" b="1" dirty="0"/>
              <a:t>  </a:t>
            </a:r>
            <a:r>
              <a:rPr lang="cs-CZ" altLang="cs-CZ" sz="2000" b="1" dirty="0" err="1"/>
              <a:t>conditions</a:t>
            </a:r>
            <a:endParaRPr lang="en-GB" altLang="cs-CZ" sz="2000" b="1" dirty="0"/>
          </a:p>
        </p:txBody>
      </p:sp>
      <p:sp>
        <p:nvSpPr>
          <p:cNvPr id="5" name="Obdélník 4"/>
          <p:cNvSpPr/>
          <p:nvPr/>
        </p:nvSpPr>
        <p:spPr>
          <a:xfrm>
            <a:off x="971600" y="328498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b="1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urban green system = connected system of green spaces and other elements.</a:t>
            </a:r>
            <a:endParaRPr lang="cs-CZ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95536" y="112474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 err="1"/>
              <a:t>Implementation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of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urban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greenery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416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1124744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</a:t>
            </a:r>
            <a:r>
              <a:rPr lang="en-GB" sz="2800" b="1" dirty="0">
                <a:latin typeface="+mn-lt"/>
                <a:cs typeface="Arial" charset="0"/>
              </a:rPr>
              <a:t>FOR SOLVING URBAN GREEN SYSTEM IN THE NEW RUSTAVI URBAN DEVELOPMENT PLAN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95536" y="112474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green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xample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Pardubice City Masterplan</a:t>
            </a:r>
            <a:endParaRPr lang="en-GB" sz="2400" b="1" dirty="0"/>
          </a:p>
        </p:txBody>
      </p:sp>
      <p:sp>
        <p:nvSpPr>
          <p:cNvPr id="7" name="Obdélník 6"/>
          <p:cNvSpPr/>
          <p:nvPr/>
        </p:nvSpPr>
        <p:spPr>
          <a:xfrm>
            <a:off x="395536" y="1586409"/>
            <a:ext cx="5974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smtClean="0"/>
              <a:t>General </a:t>
            </a:r>
            <a:r>
              <a:rPr lang="en-GB" b="1" i="1" dirty="0"/>
              <a:t>schema of the main concept of urban </a:t>
            </a:r>
            <a:r>
              <a:rPr lang="en-GB" b="1" i="1" dirty="0" smtClean="0"/>
              <a:t>green system</a:t>
            </a:r>
            <a:endParaRPr lang="en-GB" b="1" i="1" dirty="0"/>
          </a:p>
        </p:txBody>
      </p:sp>
      <p:pic>
        <p:nvPicPr>
          <p:cNvPr id="8" name="Obrázek 7" descr="Obsah obrázku mapa&#10;&#10;Popis byl vytvořen automaticky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858" r="5128" b="35472"/>
          <a:stretch/>
        </p:blipFill>
        <p:spPr bwMode="auto">
          <a:xfrm>
            <a:off x="467544" y="1988840"/>
            <a:ext cx="8280920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03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apa&#10;&#10;Popis byl vytvořen automaticky"/>
          <p:cNvPicPr>
            <a:picLocks noChangeAspect="1"/>
          </p:cNvPicPr>
          <p:nvPr/>
        </p:nvPicPr>
        <p:blipFill rotWithShape="1">
          <a:blip r:embed="rId3"/>
          <a:srcRect r="4091" b="43119"/>
          <a:stretch/>
        </p:blipFill>
        <p:spPr bwMode="auto">
          <a:xfrm>
            <a:off x="461001" y="1988840"/>
            <a:ext cx="8287463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1124744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</a:t>
            </a:r>
            <a:r>
              <a:rPr lang="en-GB" sz="2800" b="1" dirty="0">
                <a:latin typeface="+mn-lt"/>
                <a:cs typeface="Arial" charset="0"/>
              </a:rPr>
              <a:t>FOR SOLVING URBAN GREEN SYSTEM IN THE NEW RUSTAVI URBAN DEVELOPMENT PLAN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5536" y="1586409"/>
            <a:ext cx="6946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/>
              <a:t>Complex landscape proposal including green spaces in urbanized areas</a:t>
            </a:r>
          </a:p>
        </p:txBody>
      </p:sp>
      <p:sp>
        <p:nvSpPr>
          <p:cNvPr id="9" name="Obdélník 8"/>
          <p:cNvSpPr/>
          <p:nvPr/>
        </p:nvSpPr>
        <p:spPr>
          <a:xfrm>
            <a:off x="395536" y="112474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green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xample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Pardubice City Masterplan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20169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mapa&#10;&#10;Popis byl vytvořen automaticky"/>
          <p:cNvPicPr>
            <a:picLocks noChangeAspect="1"/>
          </p:cNvPicPr>
          <p:nvPr/>
        </p:nvPicPr>
        <p:blipFill rotWithShape="1">
          <a:blip r:embed="rId3"/>
          <a:srcRect b="47958"/>
          <a:stretch/>
        </p:blipFill>
        <p:spPr>
          <a:xfrm>
            <a:off x="464532" y="1988840"/>
            <a:ext cx="8283932" cy="446449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1124744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</a:t>
            </a:r>
            <a:r>
              <a:rPr lang="en-GB" sz="2800" b="1" dirty="0">
                <a:latin typeface="+mn-lt"/>
                <a:cs typeface="Arial" charset="0"/>
              </a:rPr>
              <a:t>FOR SOLVING URBAN GREEN SYSTEM IN THE NEW RUSTAVI URBAN DEVELOPMENT PLAN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5536" y="1586409"/>
            <a:ext cx="7492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/>
              <a:t>Detailed land use plan showing projection </a:t>
            </a:r>
            <a:r>
              <a:rPr lang="en-GB" b="1" i="1" dirty="0" smtClean="0"/>
              <a:t>of </a:t>
            </a:r>
            <a:r>
              <a:rPr lang="en-GB" b="1" i="1" dirty="0"/>
              <a:t>green spaces into </a:t>
            </a:r>
            <a:r>
              <a:rPr lang="cs-CZ" b="1" i="1" dirty="0" err="1" smtClean="0"/>
              <a:t>land</a:t>
            </a:r>
            <a:r>
              <a:rPr lang="cs-CZ" b="1" i="1" dirty="0" smtClean="0"/>
              <a:t> use </a:t>
            </a:r>
            <a:r>
              <a:rPr lang="cs-CZ" b="1" i="1" dirty="0" err="1" smtClean="0"/>
              <a:t>plan</a:t>
            </a:r>
            <a:endParaRPr lang="en-GB" b="1" i="1" dirty="0"/>
          </a:p>
        </p:txBody>
      </p:sp>
      <p:sp>
        <p:nvSpPr>
          <p:cNvPr id="9" name="Obdélník 8"/>
          <p:cNvSpPr/>
          <p:nvPr/>
        </p:nvSpPr>
        <p:spPr>
          <a:xfrm>
            <a:off x="395536" y="112474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green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xample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Pardubice City Masterplan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5853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METHODOLOGY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/>
              <a:t>Green </a:t>
            </a:r>
            <a:r>
              <a:rPr lang="cs-CZ" sz="2400" b="1" dirty="0" err="1"/>
              <a:t>spaces</a:t>
            </a:r>
            <a:r>
              <a:rPr lang="cs-CZ" sz="2400" b="1" dirty="0"/>
              <a:t> </a:t>
            </a:r>
            <a:r>
              <a:rPr lang="cs-CZ" sz="2400" b="1" dirty="0" err="1" smtClean="0"/>
              <a:t>assessment</a:t>
            </a:r>
            <a:endParaRPr lang="cs-CZ" sz="2400" b="1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/>
              <a:t>urban</a:t>
            </a:r>
            <a:r>
              <a:rPr lang="cs-CZ" sz="2000" dirty="0"/>
              <a:t> green </a:t>
            </a:r>
            <a:r>
              <a:rPr lang="cs-CZ" sz="2000" dirty="0" err="1"/>
              <a:t>system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based</a:t>
            </a:r>
            <a:r>
              <a:rPr lang="cs-CZ" sz="2000" dirty="0"/>
              <a:t> 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b="1" dirty="0" err="1"/>
              <a:t>main</a:t>
            </a:r>
            <a:r>
              <a:rPr lang="cs-CZ" sz="2000" b="1" dirty="0"/>
              <a:t> green </a:t>
            </a:r>
            <a:r>
              <a:rPr lang="cs-CZ" sz="2000" b="1" dirty="0" err="1"/>
              <a:t>spaces</a:t>
            </a:r>
            <a:r>
              <a:rPr lang="cs-CZ" sz="2000" b="1" dirty="0"/>
              <a:t> </a:t>
            </a:r>
            <a:r>
              <a:rPr lang="cs-CZ" sz="2000" dirty="0"/>
              <a:t>(so-</a:t>
            </a:r>
            <a:r>
              <a:rPr lang="cs-CZ" sz="2000" dirty="0" err="1"/>
              <a:t>called</a:t>
            </a:r>
            <a:r>
              <a:rPr lang="cs-CZ" sz="2000" dirty="0"/>
              <a:t> green </a:t>
            </a:r>
            <a:r>
              <a:rPr lang="cs-CZ" sz="2000" dirty="0" err="1"/>
              <a:t>spaces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prime </a:t>
            </a:r>
            <a:r>
              <a:rPr lang="cs-CZ" sz="2000" dirty="0" err="1"/>
              <a:t>function</a:t>
            </a:r>
            <a:r>
              <a:rPr lang="cs-CZ" sz="2000" dirty="0"/>
              <a:t>), </a:t>
            </a:r>
            <a:r>
              <a:rPr lang="cs-CZ" sz="2000" dirty="0" err="1"/>
              <a:t>which</a:t>
            </a:r>
            <a:r>
              <a:rPr lang="cs-CZ" sz="2000" dirty="0"/>
              <a:t> are </a:t>
            </a:r>
            <a:r>
              <a:rPr lang="cs-CZ" sz="2000" dirty="0" err="1"/>
              <a:t>parks</a:t>
            </a:r>
            <a:r>
              <a:rPr lang="cs-CZ" sz="2000" dirty="0"/>
              <a:t>, park-style </a:t>
            </a:r>
            <a:r>
              <a:rPr lang="cs-CZ" sz="2000" dirty="0" err="1"/>
              <a:t>squares</a:t>
            </a:r>
            <a:r>
              <a:rPr lang="cs-CZ" sz="2000" dirty="0"/>
              <a:t> and </a:t>
            </a:r>
            <a:r>
              <a:rPr lang="cs-CZ" sz="2000" dirty="0" err="1"/>
              <a:t>boulevards</a:t>
            </a:r>
            <a:r>
              <a:rPr lang="cs-CZ" sz="2000" dirty="0"/>
              <a:t> and </a:t>
            </a:r>
            <a:r>
              <a:rPr lang="cs-CZ" sz="2000" dirty="0" err="1"/>
              <a:t>smaller</a:t>
            </a:r>
            <a:r>
              <a:rPr lang="cs-CZ" sz="2000" dirty="0"/>
              <a:t> </a:t>
            </a:r>
            <a:r>
              <a:rPr lang="cs-CZ" sz="2000" dirty="0" err="1"/>
              <a:t>publicly</a:t>
            </a:r>
            <a:r>
              <a:rPr lang="cs-CZ" sz="2000" dirty="0"/>
              <a:t> </a:t>
            </a:r>
            <a:r>
              <a:rPr lang="cs-CZ" sz="2000" dirty="0" err="1"/>
              <a:t>accessible</a:t>
            </a:r>
            <a:r>
              <a:rPr lang="cs-CZ" sz="2000" dirty="0"/>
              <a:t> green </a:t>
            </a:r>
            <a:r>
              <a:rPr lang="cs-CZ" sz="2000" dirty="0" err="1"/>
              <a:t>spaces</a:t>
            </a:r>
            <a:r>
              <a:rPr lang="cs-CZ" sz="2000" dirty="0"/>
              <a:t>. These </a:t>
            </a:r>
            <a:r>
              <a:rPr lang="cs-CZ" sz="2000" dirty="0" err="1"/>
              <a:t>spaces</a:t>
            </a:r>
            <a:r>
              <a:rPr lang="cs-CZ" sz="2000" dirty="0"/>
              <a:t> are </a:t>
            </a:r>
            <a:r>
              <a:rPr lang="cs-CZ" sz="2000" dirty="0" err="1"/>
              <a:t>defined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Rustavi</a:t>
            </a:r>
            <a:r>
              <a:rPr lang="cs-CZ" sz="2000" dirty="0"/>
              <a:t> General </a:t>
            </a:r>
            <a:r>
              <a:rPr lang="cs-CZ" sz="2000" dirty="0" err="1"/>
              <a:t>Plan</a:t>
            </a:r>
            <a:r>
              <a:rPr lang="cs-CZ" sz="2000" dirty="0"/>
              <a:t> and are </a:t>
            </a:r>
            <a:r>
              <a:rPr lang="cs-CZ" sz="2000" dirty="0" err="1"/>
              <a:t>primarily</a:t>
            </a:r>
            <a:r>
              <a:rPr lang="cs-CZ" sz="2000" dirty="0"/>
              <a:t> </a:t>
            </a:r>
            <a:r>
              <a:rPr lang="cs-CZ" sz="2000" dirty="0" err="1"/>
              <a:t>intended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recreational</a:t>
            </a:r>
            <a:r>
              <a:rPr lang="cs-CZ" sz="2000" dirty="0"/>
              <a:t>, </a:t>
            </a:r>
            <a:r>
              <a:rPr lang="cs-CZ" sz="2000" dirty="0" err="1"/>
              <a:t>aesthetic</a:t>
            </a:r>
            <a:r>
              <a:rPr lang="cs-CZ" sz="2000" dirty="0"/>
              <a:t>, </a:t>
            </a:r>
            <a:r>
              <a:rPr lang="cs-CZ" sz="2000" dirty="0" err="1"/>
              <a:t>health</a:t>
            </a:r>
            <a:r>
              <a:rPr lang="cs-CZ" sz="2000" dirty="0"/>
              <a:t> and </a:t>
            </a:r>
            <a:r>
              <a:rPr lang="cs-CZ" sz="2000" dirty="0" err="1"/>
              <a:t>ecological</a:t>
            </a:r>
            <a:r>
              <a:rPr lang="cs-CZ" sz="2000" dirty="0"/>
              <a:t> </a:t>
            </a:r>
            <a:r>
              <a:rPr lang="cs-CZ" sz="2000" dirty="0" err="1"/>
              <a:t>functions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city's</a:t>
            </a:r>
            <a:r>
              <a:rPr lang="cs-CZ" sz="2000" dirty="0"/>
              <a:t> </a:t>
            </a:r>
            <a:r>
              <a:rPr lang="cs-CZ" sz="2000" dirty="0" err="1"/>
              <a:t>residents</a:t>
            </a:r>
            <a:r>
              <a:rPr lang="cs-CZ" sz="2000" dirty="0"/>
              <a:t>.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fulfilment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these </a:t>
            </a:r>
            <a:r>
              <a:rPr lang="cs-CZ" sz="2000" dirty="0" err="1"/>
              <a:t>functions</a:t>
            </a:r>
            <a:r>
              <a:rPr lang="cs-CZ" sz="2000" dirty="0"/>
              <a:t> </a:t>
            </a:r>
            <a:r>
              <a:rPr lang="cs-CZ" sz="2000" dirty="0" err="1"/>
              <a:t>must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subordinated</a:t>
            </a:r>
            <a:r>
              <a:rPr lang="cs-CZ" sz="2000" dirty="0"/>
              <a:t> to </a:t>
            </a:r>
            <a:r>
              <a:rPr lang="cs-CZ" sz="2000" dirty="0" err="1"/>
              <a:t>all</a:t>
            </a:r>
            <a:r>
              <a:rPr lang="cs-CZ" sz="2000" dirty="0"/>
              <a:t> </a:t>
            </a:r>
            <a:r>
              <a:rPr lang="cs-CZ" sz="2000" dirty="0" err="1"/>
              <a:t>handling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main</a:t>
            </a:r>
            <a:r>
              <a:rPr lang="cs-CZ" sz="2000" dirty="0"/>
              <a:t> green </a:t>
            </a:r>
            <a:r>
              <a:rPr lang="cs-CZ" sz="2000" dirty="0" err="1"/>
              <a:t>spaces</a:t>
            </a:r>
            <a:r>
              <a:rPr lang="cs-CZ" sz="2000" dirty="0" smtClean="0"/>
              <a:t>.</a:t>
            </a:r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current</a:t>
            </a:r>
            <a:r>
              <a:rPr lang="cs-CZ" sz="2000" dirty="0"/>
              <a:t> </a:t>
            </a:r>
            <a:r>
              <a:rPr lang="cs-CZ" sz="2000" dirty="0" err="1"/>
              <a:t>state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main</a:t>
            </a:r>
            <a:r>
              <a:rPr lang="cs-CZ" sz="2000" dirty="0"/>
              <a:t> green </a:t>
            </a:r>
            <a:r>
              <a:rPr lang="cs-CZ" sz="2000" dirty="0" err="1"/>
              <a:t>spaces</a:t>
            </a:r>
            <a:r>
              <a:rPr lang="cs-CZ" sz="2000" dirty="0"/>
              <a:t> </a:t>
            </a:r>
            <a:r>
              <a:rPr lang="cs-CZ" sz="2000" dirty="0" err="1"/>
              <a:t>according</a:t>
            </a:r>
            <a:r>
              <a:rPr lang="cs-CZ" sz="2000" dirty="0"/>
              <a:t> to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Rustavi</a:t>
            </a:r>
            <a:r>
              <a:rPr lang="cs-CZ" sz="2000" dirty="0"/>
              <a:t> General </a:t>
            </a:r>
            <a:r>
              <a:rPr lang="cs-CZ" sz="2000" dirty="0" err="1"/>
              <a:t>Plan</a:t>
            </a:r>
            <a:r>
              <a:rPr lang="cs-CZ" sz="2000" dirty="0"/>
              <a:t>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evaluated</a:t>
            </a:r>
            <a:r>
              <a:rPr lang="cs-CZ" sz="2000" dirty="0"/>
              <a:t> in detail </a:t>
            </a:r>
            <a:r>
              <a:rPr lang="cs-CZ" sz="2000" dirty="0" err="1"/>
              <a:t>during</a:t>
            </a:r>
            <a:r>
              <a:rPr lang="cs-CZ" sz="2000" dirty="0"/>
              <a:t> </a:t>
            </a:r>
            <a:r>
              <a:rPr lang="cs-CZ" sz="2000" dirty="0" err="1"/>
              <a:t>field</a:t>
            </a:r>
            <a:r>
              <a:rPr lang="cs-CZ" sz="2000" dirty="0"/>
              <a:t> </a:t>
            </a:r>
            <a:r>
              <a:rPr lang="cs-CZ" sz="2000" dirty="0" err="1"/>
              <a:t>surveys</a:t>
            </a:r>
            <a:r>
              <a:rPr lang="cs-CZ" sz="2000" dirty="0"/>
              <a:t> </a:t>
            </a:r>
            <a:r>
              <a:rPr lang="cs-CZ" sz="2000" dirty="0" err="1"/>
              <a:t>conducted</a:t>
            </a:r>
            <a:r>
              <a:rPr lang="cs-CZ" sz="2000" dirty="0"/>
              <a:t> on 05/07/2022 (basic </a:t>
            </a:r>
            <a:r>
              <a:rPr lang="cs-CZ" sz="2000" dirty="0" err="1"/>
              <a:t>survey</a:t>
            </a:r>
            <a:r>
              <a:rPr lang="cs-CZ" sz="2000" dirty="0"/>
              <a:t>) and 09/12-17/2022 (</a:t>
            </a:r>
            <a:r>
              <a:rPr lang="cs-CZ" sz="2000" dirty="0" err="1"/>
              <a:t>detailed</a:t>
            </a:r>
            <a:r>
              <a:rPr lang="cs-CZ" sz="2000" dirty="0"/>
              <a:t> </a:t>
            </a:r>
            <a:r>
              <a:rPr lang="cs-CZ" sz="2000" dirty="0" err="1"/>
              <a:t>survey</a:t>
            </a:r>
            <a:r>
              <a:rPr lang="cs-CZ" sz="20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652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4327" y="1772816"/>
            <a:ext cx="9144001" cy="4394076"/>
          </a:xfrm>
        </p:spPr>
        <p:txBody>
          <a:bodyPr rtlCol="0">
            <a:noAutofit/>
          </a:bodyPr>
          <a:lstStyle/>
          <a:p>
            <a:pPr marL="719138" indent="-363538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/>
            </a:pPr>
            <a:r>
              <a:rPr lang="en-GB" altLang="cs-CZ" sz="2000" b="1" dirty="0" smtClean="0"/>
              <a:t>The minimum size of public spaces in the new proposed areas for housing, recreation and public amenities – 1000 m</a:t>
            </a:r>
            <a:r>
              <a:rPr lang="en-GB" altLang="cs-CZ" sz="2000" b="1" baseline="30000" dirty="0" smtClean="0"/>
              <a:t>2</a:t>
            </a:r>
            <a:r>
              <a:rPr lang="en-GB" altLang="cs-CZ" sz="2000" b="1" dirty="0" smtClean="0"/>
              <a:t> per 2 ha</a:t>
            </a:r>
          </a:p>
          <a:p>
            <a:pPr marL="719138" indent="-363538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/>
            </a:pPr>
            <a:r>
              <a:rPr lang="en-GB" altLang="cs-CZ" sz="2000" b="1" dirty="0" smtClean="0"/>
              <a:t>The minimum ratio of greenery on a property</a:t>
            </a:r>
          </a:p>
          <a:p>
            <a:pPr marL="719138" indent="-363538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/>
            </a:pPr>
            <a:r>
              <a:rPr lang="en-GB" altLang="cs-CZ" sz="2000" b="1" dirty="0" smtClean="0"/>
              <a:t>The minimum number of trees for parking lots  - 1 tree per 5 car parking places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860" y="0"/>
            <a:ext cx="9144000" cy="11247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FOR SOLVING URBAN GREEN SYSTEM IN THE NEW RUSTAVI URBAN DEVELOPMENT PLAN</a:t>
            </a:r>
          </a:p>
        </p:txBody>
      </p:sp>
      <p:sp>
        <p:nvSpPr>
          <p:cNvPr id="6" name="Obdélník 5"/>
          <p:cNvSpPr/>
          <p:nvPr/>
        </p:nvSpPr>
        <p:spPr>
          <a:xfrm>
            <a:off x="395536" y="112474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pecific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relating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greenery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3590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744138" cy="740115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2000" b="1" dirty="0" smtClean="0"/>
              <a:t>The minim</a:t>
            </a:r>
            <a:r>
              <a:rPr lang="cs-CZ" altLang="cs-CZ" sz="2000" b="1" dirty="0" smtClean="0"/>
              <a:t>um </a:t>
            </a:r>
            <a:r>
              <a:rPr lang="en-GB" altLang="cs-CZ" sz="2000" b="1" dirty="0" smtClean="0"/>
              <a:t>size of public space</a:t>
            </a:r>
            <a:r>
              <a:rPr lang="cs-CZ" altLang="cs-CZ" sz="2000" b="1" dirty="0" smtClean="0"/>
              <a:t>s</a:t>
            </a:r>
            <a:r>
              <a:rPr lang="en-GB" altLang="cs-CZ" sz="2000" b="1" dirty="0" smtClean="0"/>
              <a:t> in the new proposed areas for housing, recreation and public amenities – 1000 m</a:t>
            </a:r>
            <a:r>
              <a:rPr lang="cs-CZ" altLang="cs-CZ" sz="2000" b="1" baseline="30000" dirty="0" smtClean="0"/>
              <a:t>2</a:t>
            </a:r>
            <a:r>
              <a:rPr lang="en-GB" altLang="cs-CZ" sz="2000" b="1" dirty="0" smtClean="0"/>
              <a:t> per 2 ha</a:t>
            </a:r>
            <a:endParaRPr lang="cs-CZ" altLang="cs-CZ" sz="2000" b="1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0" t="23699" r="4722" b="25921"/>
          <a:stretch/>
        </p:blipFill>
        <p:spPr bwMode="auto">
          <a:xfrm>
            <a:off x="827584" y="2780928"/>
            <a:ext cx="21971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283968" y="2780928"/>
            <a:ext cx="3888432" cy="3505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6012160" y="3356992"/>
            <a:ext cx="1080120" cy="9361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5004048" y="501317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 ha</a:t>
            </a:r>
            <a:endParaRPr lang="en-GB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6138174" y="3624989"/>
            <a:ext cx="828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0,1 ha</a:t>
            </a:r>
            <a:endParaRPr lang="en-GB" b="1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1926134" y="3825044"/>
            <a:ext cx="4014018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-1860" y="0"/>
            <a:ext cx="9144000" cy="11247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FOR SOLVING URBAN GREEN SYSTEM IN THE NEW RUSTAVI URBAN DEVELOPMENT PLAN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95536" y="112474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pecific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relating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greenery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9178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31640" y="3140968"/>
            <a:ext cx="1512168" cy="22322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en-GB" dirty="0"/>
          </a:p>
        </p:txBody>
      </p:sp>
      <p:sp>
        <p:nvSpPr>
          <p:cNvPr id="5" name="Obdélník 4"/>
          <p:cNvSpPr/>
          <p:nvPr/>
        </p:nvSpPr>
        <p:spPr>
          <a:xfrm>
            <a:off x="2843808" y="3140968"/>
            <a:ext cx="1584176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4427984" y="3140968"/>
            <a:ext cx="2664296" cy="22322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4327" y="1772816"/>
            <a:ext cx="9144001" cy="792088"/>
          </a:xfrm>
        </p:spPr>
        <p:txBody>
          <a:bodyPr rtlCol="0">
            <a:noAutofit/>
          </a:bodyPr>
          <a:lstStyle/>
          <a:p>
            <a:pPr marL="355600" indent="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2000" b="1" dirty="0" smtClean="0"/>
              <a:t>The minimum ratio of green</a:t>
            </a:r>
            <a:r>
              <a:rPr lang="cs-CZ" altLang="cs-CZ" sz="2000" b="1" dirty="0" err="1" smtClean="0"/>
              <a:t>ery</a:t>
            </a:r>
            <a:r>
              <a:rPr lang="en-GB" altLang="cs-CZ" sz="2000" b="1" dirty="0" smtClean="0"/>
              <a:t> on a property</a:t>
            </a:r>
            <a:r>
              <a:rPr lang="cs-CZ" altLang="cs-CZ" sz="2000" b="1" dirty="0" smtClean="0"/>
              <a:t>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0276" y="39770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Building</a:t>
            </a:r>
            <a:endParaRPr lang="en-GB" sz="1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843808" y="3287596"/>
            <a:ext cx="1584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Gray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surface</a:t>
            </a:r>
            <a:endParaRPr lang="cs-CZ" sz="2400" b="1" dirty="0" smtClean="0"/>
          </a:p>
          <a:p>
            <a:pPr algn="ctr"/>
            <a:r>
              <a:rPr lang="cs-CZ" sz="2400" b="1" dirty="0" smtClean="0"/>
              <a:t>- </a:t>
            </a:r>
          </a:p>
          <a:p>
            <a:pPr algn="ctr"/>
            <a:r>
              <a:rPr lang="cs-CZ" sz="2400" b="1" dirty="0" smtClean="0"/>
              <a:t>parking</a:t>
            </a:r>
            <a:endParaRPr lang="cs-CZ" sz="2400" b="1" dirty="0"/>
          </a:p>
          <a:p>
            <a:pPr algn="ctr"/>
            <a:r>
              <a:rPr lang="cs-CZ" sz="2400" b="1" dirty="0" err="1"/>
              <a:t>pavements</a:t>
            </a:r>
            <a:endParaRPr lang="en-GB" sz="2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27984" y="397708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Greenery</a:t>
            </a:r>
            <a:endParaRPr lang="cs-CZ" sz="2400" b="1" dirty="0" smtClean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860" y="0"/>
            <a:ext cx="9144000" cy="11247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FOR SOLVING URBAN GREEN SYSTEM IN THE NEW RUSTAVI URBAN DEVELOPMENT PLAN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95536" y="112474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pecific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relating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greenery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9178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744138" cy="550839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2000" b="1" dirty="0" smtClean="0"/>
              <a:t>The minimum </a:t>
            </a:r>
            <a:r>
              <a:rPr lang="cs-CZ" altLang="cs-CZ" sz="2000" b="1" dirty="0" err="1" smtClean="0"/>
              <a:t>number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</a:t>
            </a:r>
            <a:r>
              <a:rPr lang="en-GB" altLang="cs-CZ" sz="2000" b="1" dirty="0" smtClean="0"/>
              <a:t>trees for parking lot</a:t>
            </a:r>
            <a:r>
              <a:rPr lang="cs-CZ" altLang="cs-CZ" sz="2000" b="1" dirty="0" smtClean="0"/>
              <a:t>s</a:t>
            </a:r>
            <a:r>
              <a:rPr lang="en-GB" altLang="cs-CZ" sz="2000" b="1" dirty="0" smtClean="0"/>
              <a:t>  - 1 tree per 5 car parking places</a:t>
            </a:r>
            <a:endParaRPr lang="cs-CZ" altLang="cs-CZ" sz="2000" b="1" dirty="0" smtClean="0"/>
          </a:p>
          <a:p>
            <a:pPr marL="355600" indent="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altLang="cs-CZ" sz="1800" b="1" dirty="0" smtClean="0"/>
          </a:p>
          <a:p>
            <a:pPr marL="355600" indent="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GB" altLang="cs-CZ" sz="1800" b="1" dirty="0"/>
          </a:p>
        </p:txBody>
      </p:sp>
      <p:sp>
        <p:nvSpPr>
          <p:cNvPr id="9" name="Obdélník 8"/>
          <p:cNvSpPr/>
          <p:nvPr/>
        </p:nvSpPr>
        <p:spPr>
          <a:xfrm>
            <a:off x="745952" y="2781128"/>
            <a:ext cx="900000" cy="180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1645952" y="2781128"/>
            <a:ext cx="9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2545952" y="2781128"/>
            <a:ext cx="9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délník 11"/>
          <p:cNvSpPr/>
          <p:nvPr/>
        </p:nvSpPr>
        <p:spPr>
          <a:xfrm>
            <a:off x="3445952" y="2781128"/>
            <a:ext cx="9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           </a:t>
            </a:r>
            <a:endParaRPr lang="en-GB" dirty="0"/>
          </a:p>
        </p:txBody>
      </p:sp>
      <p:sp>
        <p:nvSpPr>
          <p:cNvPr id="13" name="Obdélník 12"/>
          <p:cNvSpPr/>
          <p:nvPr/>
        </p:nvSpPr>
        <p:spPr>
          <a:xfrm>
            <a:off x="6138410" y="2776936"/>
            <a:ext cx="900000" cy="18125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bdélník 13"/>
          <p:cNvSpPr/>
          <p:nvPr/>
        </p:nvSpPr>
        <p:spPr>
          <a:xfrm>
            <a:off x="7045952" y="2781128"/>
            <a:ext cx="9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sp>
        <p:nvSpPr>
          <p:cNvPr id="15" name="Obdélník 14"/>
          <p:cNvSpPr/>
          <p:nvPr/>
        </p:nvSpPr>
        <p:spPr>
          <a:xfrm>
            <a:off x="4345952" y="2781128"/>
            <a:ext cx="9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délník 15"/>
          <p:cNvSpPr/>
          <p:nvPr/>
        </p:nvSpPr>
        <p:spPr>
          <a:xfrm>
            <a:off x="5254088" y="2781128"/>
            <a:ext cx="900000" cy="1808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ál 16"/>
          <p:cNvSpPr/>
          <p:nvPr/>
        </p:nvSpPr>
        <p:spPr>
          <a:xfrm>
            <a:off x="287816" y="2781128"/>
            <a:ext cx="1800000" cy="1800000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ál 17"/>
          <p:cNvSpPr/>
          <p:nvPr/>
        </p:nvSpPr>
        <p:spPr>
          <a:xfrm>
            <a:off x="5695952" y="2785320"/>
            <a:ext cx="1800000" cy="1800000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1860" y="0"/>
            <a:ext cx="9144000" cy="11247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FOR SOLVING URBAN GREEN SYSTEM IN THE NEW RUSTAVI URBAN DEVELOPMENT PLAN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95536" y="112474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pecific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relating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greenery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9178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744138" cy="4394076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2000" b="1" dirty="0" smtClean="0"/>
              <a:t>The </a:t>
            </a:r>
            <a:r>
              <a:rPr lang="en-GB" altLang="cs-CZ" sz="2000" b="1" dirty="0"/>
              <a:t>maximum distance of green </a:t>
            </a:r>
            <a:r>
              <a:rPr lang="en-GB" altLang="cs-CZ" sz="2000" b="1" dirty="0" smtClean="0"/>
              <a:t>area</a:t>
            </a:r>
            <a:r>
              <a:rPr lang="cs-CZ" altLang="cs-CZ" sz="2000" b="1" dirty="0" smtClean="0"/>
              <a:t>s</a:t>
            </a:r>
            <a:r>
              <a:rPr lang="en-GB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minimum </a:t>
            </a:r>
            <a:r>
              <a:rPr lang="en-GB" altLang="cs-CZ" sz="2000" b="1" dirty="0" smtClean="0"/>
              <a:t>size 0,5 </a:t>
            </a:r>
            <a:r>
              <a:rPr lang="en-GB" altLang="cs-CZ" sz="2000" b="1" dirty="0"/>
              <a:t>– 1 ha </a:t>
            </a:r>
            <a:r>
              <a:rPr lang="en-GB" altLang="cs-CZ" sz="2000" b="1" dirty="0" smtClean="0"/>
              <a:t>is</a:t>
            </a:r>
            <a:r>
              <a:rPr lang="cs-CZ" altLang="cs-CZ" sz="2000" b="1" dirty="0" smtClean="0"/>
              <a:t> 300 m </a:t>
            </a:r>
            <a:r>
              <a:rPr lang="en-GB" altLang="cs-CZ" sz="2000" b="1" dirty="0" smtClean="0"/>
              <a:t>from</a:t>
            </a:r>
            <a:r>
              <a:rPr lang="cs-CZ" altLang="cs-CZ" sz="2000" b="1" dirty="0" smtClean="0"/>
              <a:t> </a:t>
            </a:r>
            <a:r>
              <a:rPr lang="en-GB" altLang="cs-CZ" sz="2000" b="1" dirty="0" smtClean="0"/>
              <a:t>housing</a:t>
            </a:r>
            <a:r>
              <a:rPr lang="cs-CZ" altLang="cs-CZ" sz="2000" b="1" dirty="0" smtClean="0"/>
              <a:t> </a:t>
            </a:r>
            <a:r>
              <a:rPr lang="en-GB" altLang="cs-CZ" sz="2000" b="1" dirty="0" smtClean="0"/>
              <a:t>areas</a:t>
            </a:r>
            <a:endParaRPr lang="cs-CZ" altLang="cs-CZ" sz="2000" b="1" dirty="0" smtClean="0"/>
          </a:p>
        </p:txBody>
      </p:sp>
      <p:sp>
        <p:nvSpPr>
          <p:cNvPr id="2" name="Obdélník 1"/>
          <p:cNvSpPr/>
          <p:nvPr/>
        </p:nvSpPr>
        <p:spPr>
          <a:xfrm>
            <a:off x="5081140" y="3068960"/>
            <a:ext cx="756000" cy="75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ál 15"/>
          <p:cNvSpPr/>
          <p:nvPr/>
        </p:nvSpPr>
        <p:spPr>
          <a:xfrm>
            <a:off x="4160360" y="3956840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bdélník 24"/>
          <p:cNvSpPr/>
          <p:nvPr/>
        </p:nvSpPr>
        <p:spPr>
          <a:xfrm>
            <a:off x="3436964" y="3200840"/>
            <a:ext cx="756000" cy="75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sp>
        <p:nvSpPr>
          <p:cNvPr id="27" name="Obdélník 26"/>
          <p:cNvSpPr/>
          <p:nvPr/>
        </p:nvSpPr>
        <p:spPr>
          <a:xfrm>
            <a:off x="3599400" y="5805264"/>
            <a:ext cx="756000" cy="6794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cxnSp>
        <p:nvCxnSpPr>
          <p:cNvPr id="28" name="Přímá spojnice se šipkou 27"/>
          <p:cNvCxnSpPr>
            <a:endCxn id="35" idx="6"/>
          </p:cNvCxnSpPr>
          <p:nvPr/>
        </p:nvCxnSpPr>
        <p:spPr>
          <a:xfrm>
            <a:off x="4700360" y="4475052"/>
            <a:ext cx="1886468" cy="19631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 rot="210072">
            <a:off x="5469531" y="4125786"/>
            <a:ext cx="95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 300 m</a:t>
            </a:r>
            <a:endParaRPr lang="en-GB" b="1" dirty="0"/>
          </a:p>
        </p:txBody>
      </p:sp>
      <p:sp>
        <p:nvSpPr>
          <p:cNvPr id="35" name="Ovál 34"/>
          <p:cNvSpPr/>
          <p:nvPr/>
        </p:nvSpPr>
        <p:spPr>
          <a:xfrm>
            <a:off x="2446828" y="2601368"/>
            <a:ext cx="4140000" cy="414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bdélník 37"/>
          <p:cNvSpPr/>
          <p:nvPr/>
        </p:nvSpPr>
        <p:spPr>
          <a:xfrm>
            <a:off x="5349780" y="5329183"/>
            <a:ext cx="756000" cy="6794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sp>
        <p:nvSpPr>
          <p:cNvPr id="39" name="Obdélník 38"/>
          <p:cNvSpPr/>
          <p:nvPr/>
        </p:nvSpPr>
        <p:spPr>
          <a:xfrm>
            <a:off x="2843400" y="4227497"/>
            <a:ext cx="756000" cy="6794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860" y="0"/>
            <a:ext cx="9144000" cy="11247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FOR SOLVING URBAN GREEN SYSTEM IN THE NEW RUSTAVI URBAN DEVELOPMENT PLAN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95536" y="112474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spatial distribution of green areas ensuring accessibility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9178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586409"/>
            <a:ext cx="8744138" cy="4394076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2000" b="1" i="1" dirty="0"/>
              <a:t>The </a:t>
            </a:r>
            <a:r>
              <a:rPr lang="en-US" sz="2000" b="1" i="1" dirty="0"/>
              <a:t>regulatory plan for new residential area in the Town of </a:t>
            </a:r>
            <a:r>
              <a:rPr lang="en-US" sz="2000" b="1" i="1" dirty="0" smtClean="0"/>
              <a:t>P</a:t>
            </a:r>
            <a:r>
              <a:rPr lang="cs-CZ" sz="2000" b="1" i="1" dirty="0" smtClean="0"/>
              <a:t>ř</a:t>
            </a:r>
            <a:r>
              <a:rPr lang="en-US" sz="2000" b="1" i="1" dirty="0" smtClean="0"/>
              <a:t>e</a:t>
            </a:r>
            <a:r>
              <a:rPr lang="cs-CZ" sz="2000" b="1" i="1" dirty="0" smtClean="0"/>
              <a:t>š</a:t>
            </a:r>
            <a:r>
              <a:rPr lang="en-US" sz="2000" b="1" i="1" dirty="0" smtClean="0"/>
              <a:t>tice </a:t>
            </a:r>
            <a:endParaRPr lang="cs-CZ" altLang="cs-CZ" sz="2000" b="1" i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860" y="0"/>
            <a:ext cx="9144000" cy="11247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FOR SOLVING URBAN GREEN SYSTEM IN THE NEW RUSTAVI URBAN DEVELOPMENT PLAN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95536" y="112474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spatial distribution of green areas ensuring accessibility</a:t>
            </a:r>
            <a:endParaRPr lang="en-GB" sz="2400" b="1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"/>
          <a:stretch/>
        </p:blipFill>
        <p:spPr>
          <a:xfrm>
            <a:off x="1691680" y="2048074"/>
            <a:ext cx="5156109" cy="45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60" y="0"/>
            <a:ext cx="9144000" cy="11247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FOR SOLVING URBAN GREEN SYSTEM IN THE NEW RUSTAVI URBAN DEVELOPMENT PLAN</a:t>
            </a:r>
          </a:p>
        </p:txBody>
      </p:sp>
      <p:sp>
        <p:nvSpPr>
          <p:cNvPr id="5" name="Obdélník 4"/>
          <p:cNvSpPr/>
          <p:nvPr/>
        </p:nvSpPr>
        <p:spPr>
          <a:xfrm>
            <a:off x="395536" y="112474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spatial distribution of green areas ensuring accessibility</a:t>
            </a:r>
            <a:endParaRPr lang="en-GB" sz="2400" b="1" dirty="0"/>
          </a:p>
        </p:txBody>
      </p:sp>
      <p:pic>
        <p:nvPicPr>
          <p:cNvPr id="8" name="Obrázek 7" descr="Obsah obrázku mapa&#10;&#10;Popis byl vytvořen automaticky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/>
          <a:stretch/>
        </p:blipFill>
        <p:spPr>
          <a:xfrm>
            <a:off x="2641717" y="1695332"/>
            <a:ext cx="6106747" cy="5184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65950" y="2451156"/>
            <a:ext cx="2361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accessibility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fuctional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green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spaces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– 300 m distance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80754" y="4037382"/>
            <a:ext cx="21026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insufficient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accessibility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green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spaces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fro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urban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residential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areas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3" y="1678488"/>
            <a:ext cx="831501" cy="7726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09" y="3683803"/>
            <a:ext cx="655377" cy="32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29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860" y="0"/>
            <a:ext cx="9144000" cy="11247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en-GB" sz="2800" b="1" dirty="0" smtClean="0">
                <a:latin typeface="+mn-lt"/>
                <a:cs typeface="Arial" charset="0"/>
              </a:rPr>
              <a:t>RECOM</a:t>
            </a:r>
            <a:r>
              <a:rPr lang="cs-CZ" sz="2800" b="1" dirty="0" smtClean="0">
                <a:latin typeface="+mn-lt"/>
                <a:cs typeface="Arial" charset="0"/>
              </a:rPr>
              <a:t>M</a:t>
            </a:r>
            <a:r>
              <a:rPr lang="en-GB" sz="2800" b="1" dirty="0" smtClean="0">
                <a:latin typeface="+mn-lt"/>
                <a:cs typeface="Arial" charset="0"/>
              </a:rPr>
              <a:t>ENDATION FOR SOLVING URBAN GREEN SYSTEM IN THE NEW RUSTAVI URBAN DEVELOPMENT PLAN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95536" y="112474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spatial distribution of green areas ensuring accessibility</a:t>
            </a:r>
            <a:endParaRPr lang="en-GB" sz="2400" b="1" dirty="0"/>
          </a:p>
        </p:txBody>
      </p:sp>
      <p:pic>
        <p:nvPicPr>
          <p:cNvPr id="9" name="Obrázek 8" descr="Obsah obrázku mapa&#10;&#10;Popis byl vytvořen automaticky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/>
          <a:stretch/>
        </p:blipFill>
        <p:spPr>
          <a:xfrm>
            <a:off x="2627784" y="1674000"/>
            <a:ext cx="6120680" cy="5184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65950" y="2451156"/>
            <a:ext cx="2361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accessibility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fuctional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green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spaces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– 300 m distance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754" y="5602014"/>
            <a:ext cx="2438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insufficient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accessibility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green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spaces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fro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urban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residential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areas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3" y="1678488"/>
            <a:ext cx="831501" cy="7726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09" y="5248435"/>
            <a:ext cx="655377" cy="32126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07" y="3356992"/>
            <a:ext cx="807402" cy="82413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65950" y="4233862"/>
            <a:ext cx="2361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accessibility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potential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green </a:t>
            </a:r>
            <a:r>
              <a:rPr lang="cs-CZ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spaces</a:t>
            </a:r>
            <a:r>
              <a:rPr lang="cs-CZ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– 300 m distance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860" y="0"/>
            <a:ext cx="9144000" cy="5486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GREEN INFRASTRUCTURE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67544" y="908720"/>
            <a:ext cx="8136904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spcAft>
                <a:spcPts val="600"/>
              </a:spcAft>
              <a:tabLst>
                <a:tab pos="274320" algn="l"/>
              </a:tabLst>
            </a:pPr>
            <a:r>
              <a:rPr lang="cs-CZ" sz="2400" b="1" kern="50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Framework </a:t>
            </a:r>
            <a:r>
              <a:rPr lang="cs-CZ" sz="2400" b="1" kern="50" dirty="0" err="1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cs-CZ" sz="2400" b="1" kern="50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cs-CZ" sz="2400" b="1" kern="50" dirty="0" err="1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cs-CZ" sz="2400" b="1" kern="50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cs-CZ" sz="2400" b="1" kern="50" dirty="0" err="1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implementation</a:t>
            </a:r>
            <a:r>
              <a:rPr lang="cs-CZ" sz="2400" b="1" kern="50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cs-CZ" sz="2400" b="1" kern="50" dirty="0" err="1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cs-CZ" sz="2400" b="1" kern="50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green </a:t>
            </a:r>
            <a:r>
              <a:rPr lang="cs-CZ" sz="2400" b="1" kern="50" dirty="0" err="1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infrastructure</a:t>
            </a:r>
            <a:r>
              <a:rPr lang="cs-CZ" sz="2400" b="1" kern="50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in </a:t>
            </a:r>
            <a:r>
              <a:rPr lang="cs-CZ" sz="2400" b="1" kern="50" dirty="0" err="1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Rustavi</a:t>
            </a:r>
            <a:r>
              <a:rPr lang="cs-CZ" sz="2400" b="1" kern="50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Urban </a:t>
            </a:r>
            <a:r>
              <a:rPr lang="cs-CZ" sz="2400" b="1" kern="50" dirty="0" err="1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Development</a:t>
            </a:r>
            <a:r>
              <a:rPr lang="cs-CZ" sz="2400" b="1" kern="50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cs-CZ" sz="2400" b="1" kern="50" dirty="0" err="1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Plan</a:t>
            </a:r>
            <a:endParaRPr lang="cs-CZ" sz="2400" b="1" kern="50" dirty="0"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342900" lvl="0" indent="-342900" algn="just" fontAlgn="auto">
              <a:spcBef>
                <a:spcPts val="1200"/>
              </a:spcBef>
              <a:buFont typeface="+mj-lt"/>
              <a:buAutoNum type="arabicPeriod"/>
            </a:pP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Analysis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protection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existing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valuable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biotopes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occurrence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rare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species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plants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animals</a:t>
            </a:r>
            <a:endParaRPr lang="cs-CZ" kern="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 fontAlgn="auto">
              <a:spcBef>
                <a:spcPts val="1200"/>
              </a:spcBef>
              <a:buFont typeface="+mj-lt"/>
              <a:buAutoNum type="arabicPeriod"/>
            </a:pP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Consideration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possible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synergies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urban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green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system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with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other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requirements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improving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water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regime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landscape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supporting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biodiversity.</a:t>
            </a:r>
          </a:p>
          <a:p>
            <a:pPr marL="342900" lvl="0" indent="-342900" algn="just" fontAlgn="auto">
              <a:spcBef>
                <a:spcPts val="1200"/>
              </a:spcBef>
              <a:buFont typeface="+mj-lt"/>
              <a:buAutoNum type="arabicPeriod"/>
            </a:pP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Creation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suburban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park in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floodplain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Kura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river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342900" lvl="0" indent="-342900" algn="just" fontAlgn="auto">
              <a:spcBef>
                <a:spcPts val="1200"/>
              </a:spcBef>
              <a:buFont typeface="+mj-lt"/>
              <a:buAutoNum type="arabicPeriod"/>
            </a:pP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Determination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conditions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managing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rainwater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buildings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public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342900" lvl="0" indent="-342900" algn="just" fontAlgn="auto">
              <a:spcBef>
                <a:spcPts val="1200"/>
              </a:spcBef>
              <a:buFont typeface="+mj-lt"/>
              <a:buAutoNum type="arabicPeriod"/>
            </a:pP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Determination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conditions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share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greenery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plot and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possible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substitution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greenery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ground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greenery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structures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e.g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roof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gardens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342900" lvl="0" indent="-342900" algn="just" fontAlgn="auto">
              <a:spcBef>
                <a:spcPts val="1200"/>
              </a:spcBef>
              <a:buFont typeface="+mj-lt"/>
              <a:buAutoNum type="arabicPeriod"/>
            </a:pP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Determination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conditions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greening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streets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incl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infiltration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beds</a:t>
            </a:r>
            <a:r>
              <a:rPr lang="cs-CZ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cs-CZ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860" y="0"/>
            <a:ext cx="9144000" cy="5486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GREEN INFRASTRUCTURE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67544" y="90872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spcAft>
                <a:spcPts val="600"/>
              </a:spcAft>
              <a:tabLst>
                <a:tab pos="274320" algn="l"/>
              </a:tabLst>
            </a:pPr>
            <a:r>
              <a:rPr lang="cs-CZ" sz="2400" b="1" dirty="0" err="1"/>
              <a:t>Examples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application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principles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green </a:t>
            </a:r>
            <a:r>
              <a:rPr lang="cs-CZ" sz="2400" b="1" dirty="0" err="1"/>
              <a:t>infrastructure</a:t>
            </a:r>
            <a:r>
              <a:rPr lang="cs-CZ" sz="2400" b="1" dirty="0"/>
              <a:t> in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field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urban</a:t>
            </a:r>
            <a:r>
              <a:rPr lang="cs-CZ" sz="2400" b="1" dirty="0"/>
              <a:t> green </a:t>
            </a:r>
            <a:r>
              <a:rPr lang="cs-CZ" sz="2400" b="1" dirty="0" err="1"/>
              <a:t>system</a:t>
            </a:r>
            <a:r>
              <a:rPr lang="cs-CZ" sz="2400" b="1" dirty="0"/>
              <a:t> </a:t>
            </a:r>
            <a:endParaRPr lang="cs-CZ" b="1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71116" y="1776591"/>
            <a:ext cx="8133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</a:t>
            </a:r>
            <a:r>
              <a:rPr lang="cs-CZ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roof</a:t>
            </a:r>
            <a:r>
              <a:rPr lang="cs-CZ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a panel house in Brno, Czech Republic</a:t>
            </a:r>
            <a:endParaRPr lang="cs-CZ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tráva, obloha, exteriér, pole&#10;&#10;Popis byl vytvořen automatick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4" b="15726"/>
          <a:stretch/>
        </p:blipFill>
        <p:spPr bwMode="auto">
          <a:xfrm>
            <a:off x="465683" y="2300875"/>
            <a:ext cx="8208913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86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METHODOLOGY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/>
              <a:t>Green </a:t>
            </a:r>
            <a:r>
              <a:rPr lang="cs-CZ" sz="2400" b="1" dirty="0" err="1"/>
              <a:t>spaces</a:t>
            </a:r>
            <a:r>
              <a:rPr lang="cs-CZ" sz="2400" b="1" dirty="0"/>
              <a:t> </a:t>
            </a:r>
            <a:r>
              <a:rPr lang="cs-CZ" sz="2400" b="1" dirty="0" err="1" smtClean="0"/>
              <a:t>assessment</a:t>
            </a:r>
            <a:endParaRPr lang="cs-CZ" sz="2400" b="1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err="1" smtClean="0"/>
              <a:t>Main</a:t>
            </a:r>
            <a:r>
              <a:rPr lang="cs-CZ" sz="2000" dirty="0" smtClean="0"/>
              <a:t> green </a:t>
            </a:r>
            <a:r>
              <a:rPr lang="cs-CZ" sz="2000" dirty="0" err="1" smtClean="0"/>
              <a:t>spaces</a:t>
            </a:r>
            <a:r>
              <a:rPr lang="cs-CZ" sz="2000" dirty="0" smtClean="0"/>
              <a:t> in </a:t>
            </a:r>
            <a:r>
              <a:rPr lang="cs-CZ" sz="2000" dirty="0" err="1" smtClean="0"/>
              <a:t>Rustavi</a:t>
            </a:r>
            <a:r>
              <a:rPr lang="cs-CZ" sz="2000" dirty="0" smtClean="0"/>
              <a:t> General </a:t>
            </a:r>
            <a:r>
              <a:rPr lang="cs-CZ" sz="2000" dirty="0" err="1" smtClean="0"/>
              <a:t>Plan</a:t>
            </a:r>
            <a:r>
              <a:rPr lang="cs-CZ" sz="2000" dirty="0" smtClean="0"/>
              <a:t> – </a:t>
            </a:r>
            <a:r>
              <a:rPr lang="cs-CZ" sz="2000" dirty="0" err="1" smtClean="0"/>
              <a:t>assessed</a:t>
            </a:r>
            <a:endParaRPr lang="cs-CZ" sz="2000" dirty="0"/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smtClean="0"/>
              <a:t>	   </a:t>
            </a:r>
            <a:r>
              <a:rPr lang="cs-CZ" sz="2000" dirty="0" err="1" smtClean="0"/>
              <a:t>main</a:t>
            </a:r>
            <a:r>
              <a:rPr lang="cs-CZ" sz="2000" dirty="0" smtClean="0"/>
              <a:t> green </a:t>
            </a:r>
            <a:r>
              <a:rPr lang="cs-CZ" sz="2000" dirty="0" err="1" smtClean="0"/>
              <a:t>spaces</a:t>
            </a:r>
            <a:r>
              <a:rPr lang="cs-CZ" sz="2000" dirty="0" smtClean="0"/>
              <a:t> in </a:t>
            </a:r>
            <a:r>
              <a:rPr lang="cs-CZ" sz="2000" dirty="0" err="1" smtClean="0"/>
              <a:t>Rustavi</a:t>
            </a:r>
            <a:r>
              <a:rPr lang="cs-CZ" sz="2000" dirty="0" smtClean="0"/>
              <a:t> </a:t>
            </a:r>
            <a:r>
              <a:rPr lang="cs-CZ" sz="2000" dirty="0"/>
              <a:t>General </a:t>
            </a:r>
            <a:r>
              <a:rPr lang="cs-CZ" sz="2000" dirty="0" err="1"/>
              <a:t>Plan</a:t>
            </a:r>
            <a:r>
              <a:rPr lang="cs-CZ" sz="2000" dirty="0"/>
              <a:t> </a:t>
            </a:r>
            <a:endParaRPr lang="cs-CZ" sz="2000" dirty="0" smtClean="0"/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smtClean="0"/>
              <a:t>	   </a:t>
            </a:r>
            <a:r>
              <a:rPr lang="cs-CZ" sz="2000" dirty="0" err="1" smtClean="0"/>
              <a:t>main</a:t>
            </a:r>
            <a:r>
              <a:rPr lang="cs-CZ" sz="2000" dirty="0" smtClean="0"/>
              <a:t> </a:t>
            </a:r>
            <a:r>
              <a:rPr lang="cs-CZ" sz="2000" dirty="0"/>
              <a:t>green </a:t>
            </a:r>
            <a:r>
              <a:rPr lang="cs-CZ" sz="2000" dirty="0" err="1" smtClean="0"/>
              <a:t>spaces</a:t>
            </a:r>
            <a:r>
              <a:rPr lang="cs-CZ" sz="2000" dirty="0" smtClean="0"/>
              <a:t> </a:t>
            </a:r>
            <a:r>
              <a:rPr lang="cs-CZ" sz="2000" dirty="0" err="1" smtClean="0"/>
              <a:t>added</a:t>
            </a:r>
            <a:r>
              <a:rPr lang="cs-CZ" sz="2000" dirty="0" smtClean="0"/>
              <a:t> </a:t>
            </a:r>
            <a:r>
              <a:rPr lang="cs-CZ" sz="2000" dirty="0" err="1" smtClean="0"/>
              <a:t>beyond</a:t>
            </a:r>
            <a:r>
              <a:rPr lang="cs-CZ" sz="2000" dirty="0" smtClean="0"/>
              <a:t> </a:t>
            </a:r>
            <a:r>
              <a:rPr lang="cs-CZ" sz="2000" dirty="0" err="1" smtClean="0"/>
              <a:t>Rustavi</a:t>
            </a:r>
            <a:r>
              <a:rPr lang="cs-CZ" sz="2000" dirty="0" smtClean="0"/>
              <a:t> General </a:t>
            </a:r>
            <a:r>
              <a:rPr lang="cs-CZ" sz="2000" dirty="0" err="1" smtClean="0"/>
              <a:t>Plan</a:t>
            </a:r>
            <a:endParaRPr lang="cs-CZ" sz="2000" dirty="0"/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smtClean="0"/>
              <a:t>	   </a:t>
            </a:r>
            <a:r>
              <a:rPr lang="cs-CZ" sz="2000" dirty="0" err="1" smtClean="0"/>
              <a:t>partly</a:t>
            </a:r>
            <a:r>
              <a:rPr lang="cs-CZ" sz="2000" dirty="0" smtClean="0"/>
              <a:t> bulit up green </a:t>
            </a:r>
            <a:r>
              <a:rPr lang="cs-CZ" sz="2000" dirty="0" err="1" smtClean="0"/>
              <a:t>space</a:t>
            </a:r>
            <a:endParaRPr lang="cs-CZ" sz="2000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dirty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err="1"/>
              <a:t>Main</a:t>
            </a:r>
            <a:r>
              <a:rPr lang="cs-CZ" sz="2000" dirty="0"/>
              <a:t> green </a:t>
            </a:r>
            <a:r>
              <a:rPr lang="cs-CZ" sz="2000" dirty="0" err="1"/>
              <a:t>spaces</a:t>
            </a:r>
            <a:r>
              <a:rPr lang="cs-CZ" sz="2000" dirty="0"/>
              <a:t> in </a:t>
            </a:r>
            <a:r>
              <a:rPr lang="cs-CZ" sz="2000" dirty="0" err="1"/>
              <a:t>Rustavi</a:t>
            </a:r>
            <a:r>
              <a:rPr lang="cs-CZ" sz="2000" dirty="0"/>
              <a:t> General </a:t>
            </a:r>
            <a:r>
              <a:rPr lang="cs-CZ" sz="2000" dirty="0" err="1"/>
              <a:t>Plan</a:t>
            </a:r>
            <a:r>
              <a:rPr lang="cs-CZ" sz="2000" dirty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assessed</a:t>
            </a:r>
            <a:endParaRPr lang="cs-CZ" sz="2000" dirty="0" smtClean="0"/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smtClean="0"/>
              <a:t>	   </a:t>
            </a:r>
            <a:r>
              <a:rPr lang="cs-CZ" sz="2000" dirty="0" err="1" smtClean="0"/>
              <a:t>built</a:t>
            </a:r>
            <a:r>
              <a:rPr lang="cs-CZ" sz="2000" dirty="0" smtClean="0"/>
              <a:t> up area</a:t>
            </a:r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smtClean="0"/>
              <a:t>	   </a:t>
            </a:r>
            <a:r>
              <a:rPr lang="cs-CZ" sz="2000" dirty="0" err="1" smtClean="0"/>
              <a:t>physically</a:t>
            </a:r>
            <a:r>
              <a:rPr lang="cs-CZ" sz="2000" dirty="0" smtClean="0"/>
              <a:t> </a:t>
            </a:r>
            <a:r>
              <a:rPr lang="cs-CZ" sz="2000" dirty="0" err="1" smtClean="0"/>
              <a:t>inaccessible</a:t>
            </a:r>
            <a:r>
              <a:rPr lang="cs-CZ" sz="2000" dirty="0" smtClean="0"/>
              <a:t> </a:t>
            </a:r>
            <a:r>
              <a:rPr lang="cs-CZ" sz="2000" dirty="0" err="1" smtClean="0"/>
              <a:t>or</a:t>
            </a:r>
            <a:r>
              <a:rPr lang="cs-CZ" sz="2000" dirty="0" smtClean="0"/>
              <a:t> </a:t>
            </a:r>
            <a:r>
              <a:rPr lang="cs-CZ" sz="2000" dirty="0" err="1" smtClean="0"/>
              <a:t>poorly</a:t>
            </a:r>
            <a:r>
              <a:rPr lang="cs-CZ" sz="2000" dirty="0" smtClean="0"/>
              <a:t> </a:t>
            </a:r>
            <a:r>
              <a:rPr lang="cs-CZ" sz="2000" dirty="0" err="1" smtClean="0"/>
              <a:t>accesible</a:t>
            </a:r>
            <a:r>
              <a:rPr lang="cs-CZ" sz="2000" dirty="0" smtClean="0"/>
              <a:t> </a:t>
            </a:r>
            <a:r>
              <a:rPr lang="cs-CZ" sz="2000" dirty="0" err="1" smtClean="0"/>
              <a:t>space</a:t>
            </a:r>
            <a:endParaRPr lang="cs-CZ" sz="2000" dirty="0" smtClean="0"/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/>
              <a:t>	 </a:t>
            </a:r>
            <a:r>
              <a:rPr lang="cs-CZ" sz="2000" dirty="0" smtClean="0"/>
              <a:t>  sport area</a:t>
            </a:r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/>
              <a:t>	 </a:t>
            </a:r>
            <a:r>
              <a:rPr lang="cs-CZ" sz="2000" dirty="0" smtClean="0"/>
              <a:t>  </a:t>
            </a:r>
            <a:r>
              <a:rPr lang="cs-CZ" sz="2000" dirty="0" err="1" smtClean="0"/>
              <a:t>closed</a:t>
            </a:r>
            <a:r>
              <a:rPr lang="cs-CZ" sz="2000" dirty="0" smtClean="0"/>
              <a:t> </a:t>
            </a:r>
            <a:r>
              <a:rPr lang="cs-CZ" sz="2000" dirty="0" err="1" smtClean="0"/>
              <a:t>or</a:t>
            </a:r>
            <a:r>
              <a:rPr lang="cs-CZ" sz="2000" dirty="0" smtClean="0"/>
              <a:t> </a:t>
            </a:r>
            <a:r>
              <a:rPr lang="cs-CZ" sz="2000" dirty="0" err="1" smtClean="0"/>
              <a:t>restricted</a:t>
            </a:r>
            <a:r>
              <a:rPr lang="cs-CZ" sz="2000" dirty="0" smtClean="0"/>
              <a:t> area</a:t>
            </a:r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/>
              <a:t>	</a:t>
            </a:r>
            <a:r>
              <a:rPr lang="cs-CZ" sz="2000" dirty="0" smtClean="0"/>
              <a:t>   green </a:t>
            </a:r>
            <a:r>
              <a:rPr lang="cs-CZ" sz="2000" dirty="0" err="1" smtClean="0"/>
              <a:t>space</a:t>
            </a:r>
            <a:r>
              <a:rPr lang="cs-CZ" sz="2000" dirty="0" smtClean="0"/>
              <a:t> in </a:t>
            </a:r>
            <a:r>
              <a:rPr lang="cs-CZ" sz="2000" dirty="0" err="1" smtClean="0"/>
              <a:t>secondary</a:t>
            </a:r>
            <a:r>
              <a:rPr lang="cs-CZ" sz="2000" dirty="0" smtClean="0"/>
              <a:t> </a:t>
            </a:r>
            <a:r>
              <a:rPr lang="cs-CZ" sz="2000" dirty="0" err="1" smtClean="0"/>
              <a:t>function</a:t>
            </a:r>
            <a:endParaRPr lang="cs-CZ" sz="2000" dirty="0"/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dirty="0" smtClean="0"/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60" y="1412776"/>
            <a:ext cx="533446" cy="13793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84" y="3607917"/>
            <a:ext cx="66299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0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860" y="0"/>
            <a:ext cx="9144000" cy="5486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GREEN INFRASTRUCTURE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67544" y="90872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spcAft>
                <a:spcPts val="600"/>
              </a:spcAft>
              <a:tabLst>
                <a:tab pos="274320" algn="l"/>
              </a:tabLst>
            </a:pPr>
            <a:r>
              <a:rPr lang="cs-CZ" sz="2400" b="1" dirty="0" err="1"/>
              <a:t>Examples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application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principles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green </a:t>
            </a:r>
            <a:r>
              <a:rPr lang="cs-CZ" sz="2400" b="1" dirty="0" err="1"/>
              <a:t>infrastructure</a:t>
            </a:r>
            <a:r>
              <a:rPr lang="cs-CZ" sz="2400" b="1" dirty="0"/>
              <a:t> in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field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urban</a:t>
            </a:r>
            <a:r>
              <a:rPr lang="cs-CZ" sz="2400" b="1" dirty="0"/>
              <a:t> green </a:t>
            </a:r>
            <a:r>
              <a:rPr lang="cs-CZ" sz="2400" b="1" dirty="0" err="1"/>
              <a:t>system</a:t>
            </a:r>
            <a:r>
              <a:rPr lang="cs-CZ" sz="2400" b="1" dirty="0"/>
              <a:t> </a:t>
            </a:r>
            <a:endParaRPr lang="cs-CZ" b="1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1116" y="1776591"/>
            <a:ext cx="8133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/>
              <a:t>„Dry </a:t>
            </a:r>
            <a:r>
              <a:rPr lang="cs-CZ" sz="2000" b="1" i="1" dirty="0" err="1"/>
              <a:t>creek</a:t>
            </a:r>
            <a:r>
              <a:rPr lang="cs-CZ" sz="2000" b="1" i="1" dirty="0"/>
              <a:t>“ </a:t>
            </a:r>
            <a:r>
              <a:rPr lang="cs-CZ" sz="2000" b="1" i="1" dirty="0" err="1" smtClean="0"/>
              <a:t>enabling</a:t>
            </a:r>
            <a:r>
              <a:rPr lang="cs-CZ" sz="2000" b="1" i="1" dirty="0" smtClean="0"/>
              <a:t> </a:t>
            </a:r>
            <a:r>
              <a:rPr lang="cs-CZ" sz="2000" b="1" i="1" dirty="0" err="1"/>
              <a:t>surface</a:t>
            </a:r>
            <a:r>
              <a:rPr lang="cs-CZ" sz="2000" b="1" i="1" dirty="0"/>
              <a:t> </a:t>
            </a:r>
            <a:r>
              <a:rPr lang="cs-CZ" sz="2000" b="1" i="1" dirty="0" err="1"/>
              <a:t>water</a:t>
            </a:r>
            <a:r>
              <a:rPr lang="cs-CZ" sz="2000" b="1" i="1" dirty="0"/>
              <a:t> </a:t>
            </a:r>
            <a:r>
              <a:rPr lang="cs-CZ" sz="2000" b="1" i="1" dirty="0" err="1"/>
              <a:t>retention</a:t>
            </a:r>
            <a:endParaRPr lang="cs-CZ" sz="2000" b="1" i="1" dirty="0"/>
          </a:p>
        </p:txBody>
      </p:sp>
      <p:pic>
        <p:nvPicPr>
          <p:cNvPr id="6" name="Obrázek 5" descr="Obsah obrázku tráva, exteriér, oblast&#10;&#10;Popis byl vytvořen automatic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148"/>
          <a:stretch/>
        </p:blipFill>
        <p:spPr bwMode="auto">
          <a:xfrm>
            <a:off x="467544" y="2276871"/>
            <a:ext cx="8136904" cy="4291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3276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860" y="0"/>
            <a:ext cx="9144000" cy="5486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GREEN INFRASTRUCTURE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67544" y="90872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spcAft>
                <a:spcPts val="600"/>
              </a:spcAft>
              <a:tabLst>
                <a:tab pos="274320" algn="l"/>
              </a:tabLst>
            </a:pPr>
            <a:r>
              <a:rPr lang="cs-CZ" sz="2400" b="1" dirty="0" err="1"/>
              <a:t>Examples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application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principles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green </a:t>
            </a:r>
            <a:r>
              <a:rPr lang="cs-CZ" sz="2400" b="1" dirty="0" err="1"/>
              <a:t>infrastructure</a:t>
            </a:r>
            <a:r>
              <a:rPr lang="cs-CZ" sz="2400" b="1" dirty="0"/>
              <a:t> in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field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urban</a:t>
            </a:r>
            <a:r>
              <a:rPr lang="cs-CZ" sz="2400" b="1" dirty="0"/>
              <a:t> green </a:t>
            </a:r>
            <a:r>
              <a:rPr lang="cs-CZ" sz="2400" b="1" dirty="0" err="1"/>
              <a:t>system</a:t>
            </a:r>
            <a:r>
              <a:rPr lang="cs-CZ" sz="2400" b="1" dirty="0"/>
              <a:t> </a:t>
            </a:r>
            <a:endParaRPr lang="cs-CZ" b="1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1116" y="1776591"/>
            <a:ext cx="8133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 err="1"/>
              <a:t>Water</a:t>
            </a:r>
            <a:r>
              <a:rPr lang="cs-CZ" sz="2000" b="1" i="1" dirty="0"/>
              <a:t> </a:t>
            </a:r>
            <a:r>
              <a:rPr lang="cs-CZ" sz="2000" b="1" i="1" dirty="0" err="1"/>
              <a:t>retention</a:t>
            </a:r>
            <a:r>
              <a:rPr lang="cs-CZ" sz="2000" b="1" i="1" dirty="0"/>
              <a:t> </a:t>
            </a:r>
            <a:r>
              <a:rPr lang="cs-CZ" sz="2000" b="1" i="1" dirty="0" err="1"/>
              <a:t>tanks</a:t>
            </a:r>
            <a:endParaRPr lang="cs-CZ" sz="2000" b="1" i="1" dirty="0"/>
          </a:p>
        </p:txBody>
      </p:sp>
      <p:pic>
        <p:nvPicPr>
          <p:cNvPr id="6" name="Obrázek 5" descr="Obsah obrázku země, exteriér, několik, ozubené kolo&#10;&#10;Popis byl vytvořen automatick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12" y="2348880"/>
            <a:ext cx="6048412" cy="410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70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860" y="0"/>
            <a:ext cx="9144000" cy="5486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GREEN INFRASTRUCTURE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67544" y="90872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spcAft>
                <a:spcPts val="600"/>
              </a:spcAft>
              <a:tabLst>
                <a:tab pos="274320" algn="l"/>
              </a:tabLst>
            </a:pPr>
            <a:r>
              <a:rPr lang="cs-CZ" sz="2400" b="1" dirty="0" err="1"/>
              <a:t>Examples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application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principles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green </a:t>
            </a:r>
            <a:r>
              <a:rPr lang="cs-CZ" sz="2400" b="1" dirty="0" err="1"/>
              <a:t>infrastructure</a:t>
            </a:r>
            <a:r>
              <a:rPr lang="cs-CZ" sz="2400" b="1" dirty="0"/>
              <a:t> in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field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urban</a:t>
            </a:r>
            <a:r>
              <a:rPr lang="cs-CZ" sz="2400" b="1" dirty="0"/>
              <a:t> green </a:t>
            </a:r>
            <a:r>
              <a:rPr lang="cs-CZ" sz="2400" b="1" dirty="0" err="1"/>
              <a:t>system</a:t>
            </a:r>
            <a:r>
              <a:rPr lang="cs-CZ" sz="2400" b="1" dirty="0"/>
              <a:t> </a:t>
            </a:r>
            <a:endParaRPr lang="cs-CZ" b="1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1116" y="1776591"/>
            <a:ext cx="8133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/>
              <a:t>Scheme of measures to improve the environment for tree roots</a:t>
            </a:r>
            <a:endParaRPr lang="cs-CZ" sz="2000" b="1" i="1" dirty="0"/>
          </a:p>
        </p:txBody>
      </p:sp>
      <p:pic>
        <p:nvPicPr>
          <p:cNvPr id="6" name="Obrázek 5" descr="Obsah obrázku text, budova, exteriér, kámen&#10;&#10;Popis byl vytvořen automatic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1" y="2348880"/>
            <a:ext cx="7416565" cy="41792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168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860" y="0"/>
            <a:ext cx="9144000" cy="5486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GREEN INFRASTRUCTURE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67544" y="90872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spcAft>
                <a:spcPts val="600"/>
              </a:spcAft>
              <a:tabLst>
                <a:tab pos="274320" algn="l"/>
              </a:tabLst>
            </a:pPr>
            <a:r>
              <a:rPr lang="cs-CZ" sz="2400" b="1" dirty="0" err="1"/>
              <a:t>Examples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application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principles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green </a:t>
            </a:r>
            <a:r>
              <a:rPr lang="cs-CZ" sz="2400" b="1" dirty="0" err="1"/>
              <a:t>infrastructure</a:t>
            </a:r>
            <a:r>
              <a:rPr lang="cs-CZ" sz="2400" b="1" dirty="0"/>
              <a:t> in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field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urban</a:t>
            </a:r>
            <a:r>
              <a:rPr lang="cs-CZ" sz="2400" b="1" dirty="0"/>
              <a:t> green </a:t>
            </a:r>
            <a:r>
              <a:rPr lang="cs-CZ" sz="2400" b="1" dirty="0" err="1"/>
              <a:t>system</a:t>
            </a:r>
            <a:r>
              <a:rPr lang="cs-CZ" sz="2400" b="1" dirty="0"/>
              <a:t> </a:t>
            </a:r>
            <a:endParaRPr lang="cs-CZ" b="1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1116" y="1776591"/>
            <a:ext cx="8133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/>
              <a:t>The use of constructions to improve conditions for tree roots at the National Museum in Prague</a:t>
            </a:r>
            <a:endParaRPr lang="cs-CZ" sz="2000" b="1" i="1" dirty="0"/>
          </a:p>
        </p:txBody>
      </p:sp>
      <p:pic>
        <p:nvPicPr>
          <p:cNvPr id="6" name="Obrázek 5" descr="Obsah obrázku exteriér, budova&#10;&#10;Popis byl vytvořen automatic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6479"/>
          <a:stretch/>
        </p:blipFill>
        <p:spPr>
          <a:xfrm>
            <a:off x="569032" y="2613883"/>
            <a:ext cx="5803168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22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860" y="0"/>
            <a:ext cx="9144000" cy="5486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GREEN INFRASTRUCTURE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67544" y="90872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spcAft>
                <a:spcPts val="600"/>
              </a:spcAft>
              <a:tabLst>
                <a:tab pos="274320" algn="l"/>
              </a:tabLst>
            </a:pPr>
            <a:r>
              <a:rPr lang="cs-CZ" sz="2400" b="1" dirty="0" err="1"/>
              <a:t>Examples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application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principles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green </a:t>
            </a:r>
            <a:r>
              <a:rPr lang="cs-CZ" sz="2400" b="1" dirty="0" err="1"/>
              <a:t>infrastructure</a:t>
            </a:r>
            <a:r>
              <a:rPr lang="cs-CZ" sz="2400" b="1" dirty="0"/>
              <a:t> in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field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urban</a:t>
            </a:r>
            <a:r>
              <a:rPr lang="cs-CZ" sz="2400" b="1" dirty="0"/>
              <a:t> green </a:t>
            </a:r>
            <a:r>
              <a:rPr lang="cs-CZ" sz="2400" b="1" dirty="0" err="1"/>
              <a:t>system</a:t>
            </a:r>
            <a:r>
              <a:rPr lang="cs-CZ" sz="2400" b="1" dirty="0"/>
              <a:t> </a:t>
            </a:r>
            <a:endParaRPr lang="cs-CZ" b="1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1116" y="1776591"/>
            <a:ext cx="8133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/>
              <a:t>Drainage of water into the rain bed from the path (revitalized park in Prague)</a:t>
            </a:r>
            <a:endParaRPr lang="cs-CZ" sz="2000" b="1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8" y="2534051"/>
            <a:ext cx="6090747" cy="4063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132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METHODOLOGY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err="1" smtClean="0"/>
              <a:t>Old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Rustavi</a:t>
            </a:r>
            <a:endParaRPr lang="cs-CZ" sz="2400" b="1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585081"/>
            <a:ext cx="5841480" cy="598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547366"/>
            <a:ext cx="5841480" cy="599829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METHODOLOGY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smtClean="0"/>
              <a:t>New </a:t>
            </a:r>
            <a:r>
              <a:rPr lang="cs-CZ" sz="2400" b="1" dirty="0" err="1" smtClean="0"/>
              <a:t>Rustavi</a:t>
            </a:r>
            <a:endParaRPr 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1541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METHODOLOGY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err="1" smtClean="0"/>
              <a:t>Detailed</a:t>
            </a:r>
            <a:r>
              <a:rPr lang="cs-CZ" sz="2400" b="1" dirty="0" smtClean="0"/>
              <a:t> </a:t>
            </a:r>
            <a:r>
              <a:rPr lang="cs-CZ" sz="2400" b="1" dirty="0"/>
              <a:t>green </a:t>
            </a:r>
            <a:r>
              <a:rPr lang="cs-CZ" sz="2400" b="1" dirty="0" err="1"/>
              <a:t>spaces</a:t>
            </a:r>
            <a:r>
              <a:rPr lang="cs-CZ" sz="2400" b="1" dirty="0"/>
              <a:t> </a:t>
            </a:r>
            <a:r>
              <a:rPr lang="cs-CZ" sz="2400" b="1" dirty="0" err="1" smtClean="0"/>
              <a:t>assessment</a:t>
            </a:r>
            <a:endParaRPr lang="cs-CZ" sz="2400" b="1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/>
              <a:t>methodological</a:t>
            </a:r>
            <a:r>
              <a:rPr lang="cs-CZ" sz="2000" dirty="0"/>
              <a:t> </a:t>
            </a:r>
            <a:r>
              <a:rPr lang="cs-CZ" sz="2000" dirty="0" err="1"/>
              <a:t>basis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assessment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methodology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processing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territorial</a:t>
            </a:r>
            <a:r>
              <a:rPr lang="cs-CZ" sz="2000" dirty="0"/>
              <a:t> </a:t>
            </a:r>
            <a:r>
              <a:rPr lang="cs-CZ" sz="2000" dirty="0" err="1"/>
              <a:t>studies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residential</a:t>
            </a:r>
            <a:r>
              <a:rPr lang="cs-CZ" sz="2000" dirty="0"/>
              <a:t> </a:t>
            </a:r>
            <a:r>
              <a:rPr lang="cs-CZ" sz="2000" dirty="0" err="1"/>
              <a:t>greenery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Czech Republic. </a:t>
            </a:r>
            <a:r>
              <a:rPr lang="cs-CZ" sz="2000" dirty="0" err="1"/>
              <a:t>The</a:t>
            </a:r>
            <a:r>
              <a:rPr lang="cs-CZ" sz="2000" dirty="0"/>
              <a:t> expert </a:t>
            </a:r>
            <a:r>
              <a:rPr lang="cs-CZ" sz="2000" dirty="0" err="1"/>
              <a:t>assessment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condition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main</a:t>
            </a:r>
            <a:r>
              <a:rPr lang="cs-CZ" sz="2000" dirty="0"/>
              <a:t> green </a:t>
            </a:r>
            <a:r>
              <a:rPr lang="cs-CZ" sz="2000" dirty="0" err="1"/>
              <a:t>areas</a:t>
            </a:r>
            <a:r>
              <a:rPr lang="cs-CZ" sz="2000" dirty="0"/>
              <a:t> </a:t>
            </a:r>
            <a:r>
              <a:rPr lang="cs-CZ" sz="2000" dirty="0" err="1"/>
              <a:t>takes</a:t>
            </a:r>
            <a:r>
              <a:rPr lang="cs-CZ" sz="2000" dirty="0"/>
              <a:t> </a:t>
            </a:r>
            <a:r>
              <a:rPr lang="cs-CZ" sz="2000" dirty="0" err="1"/>
              <a:t>into</a:t>
            </a:r>
            <a:r>
              <a:rPr lang="cs-CZ" sz="2000" dirty="0"/>
              <a:t> </a:t>
            </a:r>
            <a:r>
              <a:rPr lang="cs-CZ" sz="2000" dirty="0" err="1"/>
              <a:t>account</a:t>
            </a:r>
            <a:r>
              <a:rPr lang="cs-CZ" sz="2000" dirty="0" smtClean="0"/>
              <a:t>:</a:t>
            </a:r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dirty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dirty="0" smtClean="0"/>
          </a:p>
          <a:p>
            <a:pPr marL="35560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dirty="0"/>
          </a:p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400" b="1" dirty="0" smtClean="0"/>
          </a:p>
        </p:txBody>
      </p:sp>
      <p:sp>
        <p:nvSpPr>
          <p:cNvPr id="6" name="Obdélník 5"/>
          <p:cNvSpPr/>
          <p:nvPr/>
        </p:nvSpPr>
        <p:spPr>
          <a:xfrm>
            <a:off x="395536" y="3140968"/>
            <a:ext cx="81369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spatial</a:t>
            </a:r>
            <a:r>
              <a:rPr lang="cs-CZ" sz="2000" dirty="0"/>
              <a:t> </a:t>
            </a:r>
            <a:r>
              <a:rPr lang="cs-CZ" sz="2000" dirty="0" err="1"/>
              <a:t>structure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vegetation</a:t>
            </a:r>
            <a:r>
              <a:rPr lang="cs-CZ" sz="2000" dirty="0"/>
              <a:t> </a:t>
            </a:r>
            <a:r>
              <a:rPr lang="cs-CZ" sz="2000" dirty="0" err="1"/>
              <a:t>elements</a:t>
            </a:r>
            <a:r>
              <a:rPr lang="cs-CZ" sz="2000" dirty="0"/>
              <a:t> (</a:t>
            </a:r>
            <a:r>
              <a:rPr lang="cs-CZ" sz="2000" dirty="0" err="1"/>
              <a:t>trees</a:t>
            </a:r>
            <a:r>
              <a:rPr lang="cs-CZ" sz="2000" dirty="0"/>
              <a:t>, </a:t>
            </a:r>
            <a:r>
              <a:rPr lang="cs-CZ" sz="2000" dirty="0" err="1"/>
              <a:t>shrubs</a:t>
            </a:r>
            <a:r>
              <a:rPr lang="cs-CZ" sz="2000" dirty="0"/>
              <a:t>, </a:t>
            </a:r>
            <a:r>
              <a:rPr lang="cs-CZ" sz="2000" dirty="0" err="1"/>
              <a:t>flowers</a:t>
            </a:r>
            <a:r>
              <a:rPr lang="cs-CZ" sz="2000" dirty="0" smtClean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species </a:t>
            </a:r>
            <a:r>
              <a:rPr lang="cs-CZ" sz="2000" dirty="0" err="1"/>
              <a:t>composition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woody</a:t>
            </a:r>
            <a:r>
              <a:rPr lang="cs-CZ" sz="2000" dirty="0"/>
              <a:t> </a:t>
            </a:r>
            <a:r>
              <a:rPr lang="cs-CZ" sz="2000" dirty="0" err="1"/>
              <a:t>vegetation</a:t>
            </a:r>
            <a:r>
              <a:rPr lang="cs-CZ" sz="2000" dirty="0"/>
              <a:t> </a:t>
            </a:r>
            <a:r>
              <a:rPr lang="cs-CZ" sz="2000" dirty="0" err="1"/>
              <a:t>elements</a:t>
            </a:r>
            <a:r>
              <a:rPr lang="cs-CZ" sz="2000" dirty="0"/>
              <a:t> (</a:t>
            </a:r>
            <a:r>
              <a:rPr lang="cs-CZ" sz="2000" dirty="0" err="1"/>
              <a:t>trees</a:t>
            </a:r>
            <a:r>
              <a:rPr lang="cs-CZ" sz="2000" dirty="0"/>
              <a:t>, </a:t>
            </a:r>
            <a:r>
              <a:rPr lang="cs-CZ" sz="2000" dirty="0" err="1"/>
              <a:t>shrubs</a:t>
            </a:r>
            <a:r>
              <a:rPr lang="cs-CZ" sz="2000" dirty="0" smtClean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age</a:t>
            </a:r>
            <a:r>
              <a:rPr lang="cs-CZ" sz="2000" dirty="0"/>
              <a:t> </a:t>
            </a:r>
            <a:r>
              <a:rPr lang="cs-CZ" sz="2000" dirty="0" err="1"/>
              <a:t>structure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woody</a:t>
            </a:r>
            <a:r>
              <a:rPr lang="cs-CZ" sz="2000" dirty="0"/>
              <a:t> </a:t>
            </a:r>
            <a:r>
              <a:rPr lang="cs-CZ" sz="2000" dirty="0" err="1"/>
              <a:t>vegetation</a:t>
            </a:r>
            <a:r>
              <a:rPr lang="cs-CZ" sz="2000" dirty="0"/>
              <a:t> </a:t>
            </a:r>
            <a:r>
              <a:rPr lang="cs-CZ" sz="2000" dirty="0" err="1" smtClean="0"/>
              <a:t>elements</a:t>
            </a:r>
            <a:endParaRPr lang="cs-CZ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health</a:t>
            </a:r>
            <a:r>
              <a:rPr lang="cs-CZ" sz="2000" dirty="0"/>
              <a:t> and </a:t>
            </a:r>
            <a:r>
              <a:rPr lang="cs-CZ" sz="2000" dirty="0" err="1"/>
              <a:t>growth</a:t>
            </a:r>
            <a:r>
              <a:rPr lang="cs-CZ" sz="2000" dirty="0"/>
              <a:t> status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woody</a:t>
            </a:r>
            <a:r>
              <a:rPr lang="cs-CZ" sz="2000" dirty="0"/>
              <a:t> </a:t>
            </a:r>
            <a:r>
              <a:rPr lang="cs-CZ" sz="2000" dirty="0" err="1"/>
              <a:t>vegetation</a:t>
            </a:r>
            <a:r>
              <a:rPr lang="cs-CZ" sz="2000" dirty="0"/>
              <a:t> </a:t>
            </a:r>
            <a:r>
              <a:rPr lang="cs-CZ" sz="2000" dirty="0" err="1" smtClean="0"/>
              <a:t>elements</a:t>
            </a:r>
            <a:endParaRPr lang="cs-CZ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suitability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furniture</a:t>
            </a:r>
            <a:r>
              <a:rPr lang="cs-CZ" sz="2000" dirty="0"/>
              <a:t> and </a:t>
            </a:r>
            <a:r>
              <a:rPr lang="cs-CZ" sz="2000" dirty="0" err="1" smtClean="0"/>
              <a:t>equipment</a:t>
            </a:r>
            <a:endParaRPr lang="cs-CZ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qualitative</a:t>
            </a:r>
            <a:r>
              <a:rPr lang="cs-CZ" sz="2000" dirty="0"/>
              <a:t> </a:t>
            </a:r>
            <a:r>
              <a:rPr lang="cs-CZ" sz="2000" dirty="0" err="1"/>
              <a:t>state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furniture</a:t>
            </a:r>
            <a:r>
              <a:rPr lang="cs-CZ" sz="2000" dirty="0"/>
              <a:t> and </a:t>
            </a:r>
            <a:r>
              <a:rPr lang="cs-CZ" sz="2000" dirty="0" err="1" smtClean="0"/>
              <a:t>equipment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0066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860" y="0"/>
            <a:ext cx="9144000" cy="576263"/>
          </a:xfrm>
          <a:noFill/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611971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err="1" smtClean="0"/>
              <a:t>Detailed</a:t>
            </a:r>
            <a:r>
              <a:rPr lang="cs-CZ" sz="2400" b="1" dirty="0" smtClean="0"/>
              <a:t> green </a:t>
            </a:r>
            <a:r>
              <a:rPr lang="cs-CZ" sz="2400" b="1" dirty="0" err="1"/>
              <a:t>spaces</a:t>
            </a:r>
            <a:r>
              <a:rPr lang="cs-CZ" sz="2400" b="1" dirty="0"/>
              <a:t> </a:t>
            </a:r>
            <a:r>
              <a:rPr lang="cs-CZ" sz="2400" b="1" dirty="0" err="1" smtClean="0"/>
              <a:t>assessment</a:t>
            </a:r>
            <a:endParaRPr lang="cs-CZ" sz="2400" b="1" dirty="0" smtClean="0"/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000" dirty="0"/>
              <a:t>	</a:t>
            </a:r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dirty="0" smtClean="0"/>
          </a:p>
          <a:p>
            <a:pPr marL="355600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20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b="15883"/>
          <a:stretch/>
        </p:blipFill>
        <p:spPr>
          <a:xfrm>
            <a:off x="251520" y="1052736"/>
            <a:ext cx="864096" cy="475252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317204" y="1196752"/>
            <a:ext cx="7647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 –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is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stable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fully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functional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without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need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measures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Obdélník 8"/>
          <p:cNvSpPr/>
          <p:nvPr/>
        </p:nvSpPr>
        <p:spPr>
          <a:xfrm>
            <a:off x="1317204" y="1844824"/>
            <a:ext cx="7503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2 -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is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stable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sufficiently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functional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without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need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fundamental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measures</a:t>
            </a:r>
            <a:endParaRPr lang="en-GB" sz="2000" dirty="0"/>
          </a:p>
        </p:txBody>
      </p:sp>
      <p:sp>
        <p:nvSpPr>
          <p:cNvPr id="10" name="Obdélník 9"/>
          <p:cNvSpPr/>
          <p:nvPr/>
        </p:nvSpPr>
        <p:spPr>
          <a:xfrm>
            <a:off x="1317204" y="2701369"/>
            <a:ext cx="7503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3 -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is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unstable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in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longer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term,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functionally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limited,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with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b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future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need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fundamental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measures</a:t>
            </a:r>
            <a:endParaRPr lang="en-GB" sz="2000" dirty="0"/>
          </a:p>
        </p:txBody>
      </p:sp>
      <p:sp>
        <p:nvSpPr>
          <p:cNvPr id="11" name="Obdélník 10"/>
          <p:cNvSpPr/>
          <p:nvPr/>
        </p:nvSpPr>
        <p:spPr>
          <a:xfrm>
            <a:off x="1317204" y="3501008"/>
            <a:ext cx="7826796" cy="735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 –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is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unstable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almost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non-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functional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with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urgent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need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measures</a:t>
            </a:r>
            <a:endParaRPr lang="en-GB" sz="2000" dirty="0"/>
          </a:p>
        </p:txBody>
      </p:sp>
      <p:sp>
        <p:nvSpPr>
          <p:cNvPr id="12" name="Obdélník 11"/>
          <p:cNvSpPr/>
          <p:nvPr/>
        </p:nvSpPr>
        <p:spPr>
          <a:xfrm>
            <a:off x="1317204" y="4236190"/>
            <a:ext cx="7503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5 -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is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unstable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non-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functional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with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urgent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need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restoration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or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new</a:t>
            </a:r>
            <a:r>
              <a:rPr lang="cs-CZ" sz="2000" kern="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modification</a:t>
            </a:r>
            <a:endParaRPr lang="en-GB" sz="2000" dirty="0"/>
          </a:p>
        </p:txBody>
      </p:sp>
      <p:sp>
        <p:nvSpPr>
          <p:cNvPr id="13" name="Obdélník 12"/>
          <p:cNvSpPr/>
          <p:nvPr/>
        </p:nvSpPr>
        <p:spPr>
          <a:xfrm>
            <a:off x="1317204" y="4993431"/>
            <a:ext cx="7503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0 – </a:t>
            </a:r>
            <a:r>
              <a:rPr lang="cs-CZ" sz="2000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unassessed</a:t>
            </a:r>
            <a:r>
              <a:rPr lang="cs-CZ" sz="2000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green </a:t>
            </a:r>
            <a:r>
              <a:rPr lang="cs-CZ" sz="2000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space</a:t>
            </a:r>
            <a:r>
              <a:rPr lang="cs-CZ" sz="2000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cs-CZ" sz="2000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currently</a:t>
            </a:r>
            <a:r>
              <a:rPr lang="cs-CZ" sz="2000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in proces </a:t>
            </a:r>
            <a:r>
              <a:rPr lang="cs-CZ" sz="2000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cs-CZ" sz="2000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greenery</a:t>
            </a:r>
            <a:r>
              <a:rPr lang="cs-CZ" sz="2000" kern="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2000" kern="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implementation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331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546808"/>
            <a:ext cx="5841480" cy="59982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-1860" y="596975"/>
            <a:ext cx="9144000" cy="2760017"/>
          </a:xfrm>
        </p:spPr>
        <p:txBody>
          <a:bodyPr rtlCol="0">
            <a:noAutofit/>
          </a:bodyPr>
          <a:lstStyle/>
          <a:p>
            <a:pPr marL="35560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2400" b="1" dirty="0" err="1" smtClean="0"/>
              <a:t>Old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Rustavi</a:t>
            </a:r>
            <a:endParaRPr lang="cs-CZ" sz="2400" b="1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860" y="0"/>
            <a:ext cx="9144000" cy="576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smtClean="0">
                <a:latin typeface="+mn-lt"/>
                <a:cs typeface="Arial" charset="0"/>
              </a:rPr>
              <a:t>GREEN SPACES ASSESSMENT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5992</TotalTime>
  <Words>2394</Words>
  <Application>Microsoft Office PowerPoint</Application>
  <PresentationFormat>Předvádění na obrazovce (4:3)</PresentationFormat>
  <Paragraphs>332</Paragraphs>
  <Slides>44</Slides>
  <Notes>38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44</vt:i4>
      </vt:variant>
    </vt:vector>
  </HeadingPairs>
  <TitlesOfParts>
    <vt:vector size="57" baseType="lpstr">
      <vt:lpstr>Microsoft YaHei</vt:lpstr>
      <vt:lpstr>SimSun</vt:lpstr>
      <vt:lpstr>Arial</vt:lpstr>
      <vt:lpstr>Batang</vt:lpstr>
      <vt:lpstr>Calibri</vt:lpstr>
      <vt:lpstr>Mangal</vt:lpstr>
      <vt:lpstr>Symbol</vt:lpstr>
      <vt:lpstr>Times New Roman</vt:lpstr>
      <vt:lpstr>Wingdings</vt:lpstr>
      <vt:lpstr>Motiv systému Office</vt:lpstr>
      <vt:lpstr>Vlastní návrh</vt:lpstr>
      <vt:lpstr>1_Vlastní návrh</vt:lpstr>
      <vt:lpstr>2_Vlastní návrh</vt:lpstr>
      <vt:lpstr>Prezentace aplikace PowerPoint</vt:lpstr>
      <vt:lpstr>INTRODUCTION</vt:lpstr>
      <vt:lpstr>METHODOLOGY</vt:lpstr>
      <vt:lpstr>METHODOLOGY</vt:lpstr>
      <vt:lpstr>METHODOLOGY</vt:lpstr>
      <vt:lpstr>METHODOLOGY</vt:lpstr>
      <vt:lpstr>METHODOLOGY</vt:lpstr>
      <vt:lpstr>GREEN SPACES ASSESSMENT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LANDSCAPE GREEN AREAS</vt:lpstr>
      <vt:lpstr>LANDSCAPE GREEN AREAS</vt:lpstr>
      <vt:lpstr>LANDSCAPE GREEN AREAS</vt:lpstr>
      <vt:lpstr>LANDSCAPE GREEN AREAS</vt:lpstr>
      <vt:lpstr>RECOMMENDATION FOR SOLVING URBAN GREEN SYSTEM IN THE NEW RUSTAVI URBAN DEVELOPMENT PLAN</vt:lpstr>
      <vt:lpstr>RECOMMENDATION FOR SOLVING URBAN GREEN SYSTEM IN THE NEW RUSTAVI URBAN DEVELOPMENT PLAN</vt:lpstr>
      <vt:lpstr>RECOMMENDATION FOR SOLVING URBAN GREEN SYSTEM IN THE NEW RUSTAVI URBAN DEVELOPMENT PLAN</vt:lpstr>
      <vt:lpstr>RECOMMENDATION FOR SOLVING URBAN GREEN SYSTEM IN THE NEW RUSTAVI URBAN DEVELOPMENT PLAN</vt:lpstr>
      <vt:lpstr>RECOMMENDATION FOR SOLVING URBAN GREEN SYSTEM IN THE NEW RUSTAVI URBAN DEVELOPMENT PLAN</vt:lpstr>
      <vt:lpstr>RECOMMENDATION FOR SOLVING URBAN GREEN SYSTEM IN THE NEW RUSTAVI URBAN DEVELOPMENT PLAN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1</dc:creator>
  <cp:lastModifiedBy>Alena</cp:lastModifiedBy>
  <cp:revision>281</cp:revision>
  <cp:lastPrinted>2021-06-02T08:14:37Z</cp:lastPrinted>
  <dcterms:created xsi:type="dcterms:W3CDTF">2021-05-15T14:57:33Z</dcterms:created>
  <dcterms:modified xsi:type="dcterms:W3CDTF">2022-10-15T23:32:28Z</dcterms:modified>
</cp:coreProperties>
</file>