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2" r:id="rId6"/>
    <p:sldId id="264" r:id="rId7"/>
    <p:sldId id="265" r:id="rId8"/>
    <p:sldId id="266" r:id="rId9"/>
    <p:sldId id="267" r:id="rId10"/>
    <p:sldId id="268" r:id="rId11"/>
    <p:sldId id="271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š Michal" initials="BM" lastIdx="9" clrIdx="0">
    <p:extLst>
      <p:ext uri="{19B8F6BF-5375-455C-9EA6-DF929625EA0E}">
        <p15:presenceInfo xmlns:p15="http://schemas.microsoft.com/office/powerpoint/2012/main" userId="S-1-5-21-105170173-907687475-942124811-258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6"/>
    <a:srgbClr val="00A650"/>
    <a:srgbClr val="0089CF"/>
    <a:srgbClr val="FDB813"/>
    <a:srgbClr val="F58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6-20T14:35:35.530" idx="2">
    <p:pos x="10" y="10"/>
    <p:text>Navrhujeme dát prezentaci na závěr jako shrnutí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D13D6-94A1-4104-8605-F2EE07A4A92D}" type="datetimeFigureOut">
              <a:rPr lang="cs-CZ" smtClean="0"/>
              <a:t>21.06.2022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B548F-15CD-4A7A-94C7-7AD3A6A351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37346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9B32C-81FB-42C3-A009-D4650ECD5696}" type="datetimeFigureOut">
              <a:rPr lang="cs-CZ" smtClean="0"/>
              <a:t>21.06.2022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4F17-70F8-4F77-B10D-DB059F9181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1063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6CC0-6A6B-403D-8F23-198E28499EC6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3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FA79-8AE0-4749-8BEB-A6095CD6C302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76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1427-E797-4E0D-98F6-18B55807E55F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05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F499-AC2D-4761-9A50-3EC3F6AE43FF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6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3E48-E845-4850-A30D-06AC756F0D25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0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9844-65E7-4154-90C5-1D9355B65682}" type="datetime1">
              <a:rPr lang="cs-CZ" smtClean="0"/>
              <a:t>21.06.2022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4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00BD-EA61-4C65-8AE8-81D05E350B07}" type="datetime1">
              <a:rPr lang="cs-CZ" smtClean="0"/>
              <a:t>21.06.2022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5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0A91-2ADD-4A98-8BAF-FE70D4E0386F}" type="datetime1">
              <a:rPr lang="cs-CZ" smtClean="0"/>
              <a:t>21.06.2022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78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E830-F088-4056-85D8-60693AD90B2C}" type="datetime1">
              <a:rPr lang="cs-CZ" smtClean="0"/>
              <a:t>21.06.2022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9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FF77-D4C2-4C59-81BF-EB095ECE37C1}" type="datetime1">
              <a:rPr lang="cs-CZ" smtClean="0"/>
              <a:t>21.06.2022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1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A21-A3E5-4264-8FEE-A4986F209855}" type="datetime1">
              <a:rPr lang="cs-CZ" smtClean="0"/>
              <a:t>21.06.2022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01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5564-E57E-413E-9652-70FAC4F3B2B8}" type="datetime1">
              <a:rPr lang="cs-CZ" smtClean="0"/>
              <a:t>21.06.2022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41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0155" y="2774034"/>
            <a:ext cx="8029006" cy="2178966"/>
          </a:xfrm>
        </p:spPr>
        <p:txBody>
          <a:bodyPr>
            <a:noAutofit/>
          </a:bodyPr>
          <a:lstStyle/>
          <a:p>
            <a:pPr algn="l"/>
            <a:r>
              <a:rPr lang="cs-CZ" sz="5400" dirty="0" smtClean="0">
                <a:latin typeface="Cy" panose="02000000000000000000" pitchFamily="50" charset="0"/>
              </a:rPr>
              <a:t>Priority CZ PRES 2022 </a:t>
            </a:r>
          </a:p>
          <a:p>
            <a:pPr algn="l"/>
            <a:r>
              <a:rPr lang="cs-CZ" sz="5400" dirty="0" smtClean="0">
                <a:latin typeface="Cy" panose="02000000000000000000" pitchFamily="50" charset="0"/>
              </a:rPr>
              <a:t>v oblasti vnějších vztahů</a:t>
            </a:r>
            <a:endParaRPr lang="cs-CZ" sz="5400" dirty="0"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227" y="5543428"/>
            <a:ext cx="3180862" cy="89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47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10261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latin typeface="Cy"/>
              </a:rPr>
              <a:t>Ukrajina a energetika</a:t>
            </a:r>
            <a:endParaRPr lang="cs-CZ" sz="3600" b="1" dirty="0">
              <a:latin typeface="Cy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4"/>
            <a:ext cx="10839450" cy="4175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 Ukrajina</a:t>
            </a:r>
          </a:p>
          <a:p>
            <a:r>
              <a:rPr lang="cs-CZ" sz="2000" dirty="0" smtClean="0">
                <a:latin typeface="Open Sans Light" panose="020B0306030504020204"/>
              </a:rPr>
              <a:t>Podpora územní celistvosti </a:t>
            </a:r>
            <a:endParaRPr lang="cs-CZ" sz="2000" dirty="0" smtClean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r>
              <a:rPr lang="cs-CZ" sz="2000" dirty="0" smtClean="0">
                <a:latin typeface="Open Sans Light" panose="020B0306030504020204"/>
              </a:rPr>
              <a:t>Humanitární pomoc a poválečná rekonstrukce </a:t>
            </a:r>
          </a:p>
          <a:p>
            <a:r>
              <a:rPr lang="cs-CZ" sz="2000" smtClean="0">
                <a:latin typeface="Open Sans Light" panose="020B0306030504020204"/>
              </a:rPr>
              <a:t>Podpora </a:t>
            </a:r>
            <a:r>
              <a:rPr lang="cs-CZ" sz="2000" smtClean="0">
                <a:latin typeface="Open Sans Light" panose="020B0306030504020204"/>
              </a:rPr>
              <a:t>statusu </a:t>
            </a:r>
            <a:r>
              <a:rPr lang="cs-CZ" sz="2000" dirty="0">
                <a:latin typeface="Open Sans Light" panose="020B0306030504020204"/>
              </a:rPr>
              <a:t>kandidátské </a:t>
            </a:r>
            <a:r>
              <a:rPr lang="cs-CZ" sz="2000" dirty="0" smtClean="0">
                <a:latin typeface="Open Sans Light" panose="020B0306030504020204"/>
              </a:rPr>
              <a:t>země EU</a:t>
            </a:r>
          </a:p>
          <a:p>
            <a:pPr marL="0" indent="0">
              <a:spcBef>
                <a:spcPts val="600"/>
              </a:spcBef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2. Energetika</a:t>
            </a:r>
          </a:p>
          <a:p>
            <a:r>
              <a:rPr lang="cs-CZ" sz="2000" dirty="0" smtClean="0">
                <a:latin typeface="Open Sans Light" panose="020B0306030504020204"/>
              </a:rPr>
              <a:t>Ukončení závislosti na energiích z Ruska </a:t>
            </a:r>
            <a:endParaRPr lang="cs-CZ" sz="2000" dirty="0">
              <a:latin typeface="Open Sans Light" panose="020B0306030504020204"/>
            </a:endParaRPr>
          </a:p>
          <a:p>
            <a:r>
              <a:rPr lang="cs-CZ" sz="2000" dirty="0" smtClean="0">
                <a:latin typeface="Open Sans Light" panose="020B0306030504020204"/>
              </a:rPr>
              <a:t>Zajištění alternativních dodavatelů surovin</a:t>
            </a:r>
            <a:r>
              <a:rPr lang="en-US" sz="2000" dirty="0" smtClean="0">
                <a:latin typeface="Open Sans Light" panose="020B0306030504020204"/>
              </a:rPr>
              <a:t> </a:t>
            </a:r>
            <a:endParaRPr lang="cs-CZ" sz="2000" dirty="0" smtClean="0"/>
          </a:p>
          <a:p>
            <a:r>
              <a:rPr lang="cs-CZ" sz="2000" dirty="0" smtClean="0">
                <a:latin typeface="Open Sans Light" panose="020B0306030504020204"/>
              </a:rPr>
              <a:t>Zelená diplomacie </a:t>
            </a:r>
            <a:r>
              <a:rPr lang="en-US" sz="2000" dirty="0" smtClean="0">
                <a:latin typeface="Open Sans Light" panose="020B0306030504020204"/>
              </a:rPr>
              <a:t> </a:t>
            </a:r>
            <a:endParaRPr lang="cs-CZ" sz="2000" dirty="0" smtClean="0">
              <a:latin typeface="Open Sans Light" panose="020B0306030504020204"/>
            </a:endParaRPr>
          </a:p>
          <a:p>
            <a:r>
              <a:rPr lang="cs-CZ" sz="2000" dirty="0" err="1" smtClean="0">
                <a:latin typeface="Open Sans Light" panose="020B0306030504020204"/>
              </a:rPr>
              <a:t>REPowerEU</a:t>
            </a:r>
            <a:endParaRPr lang="cs-CZ" sz="2000" dirty="0">
              <a:latin typeface="Open Sans Light" panose="020B0306030504020204"/>
            </a:endParaRP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36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y"/>
              </a:rPr>
              <a:t>Obrana a ekonomika</a:t>
            </a:r>
            <a:endParaRPr lang="cs-CZ" sz="3600" b="1" dirty="0">
              <a:latin typeface="Cy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4"/>
            <a:ext cx="10839450" cy="4175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3. Obrana</a:t>
            </a:r>
          </a:p>
          <a:p>
            <a:r>
              <a:rPr lang="cs-CZ" sz="2000" dirty="0" smtClean="0">
                <a:latin typeface="Open Sans Light" panose="020B0306030504020204"/>
              </a:rPr>
              <a:t>Implementace Strategického kompasu</a:t>
            </a:r>
          </a:p>
          <a:p>
            <a:r>
              <a:rPr lang="cs-CZ" sz="2000" dirty="0" smtClean="0">
                <a:latin typeface="Open Sans Light" panose="020B0306030504020204"/>
              </a:rPr>
              <a:t>Spolupráce EU-NATO </a:t>
            </a:r>
          </a:p>
          <a:p>
            <a:r>
              <a:rPr lang="cs-CZ" sz="2000" dirty="0" smtClean="0">
                <a:latin typeface="Open Sans Light" panose="020B0306030504020204"/>
              </a:rPr>
              <a:t>Hybridní hrozby a boj proti terorismu</a:t>
            </a:r>
          </a:p>
          <a:p>
            <a:pPr marL="0" indent="0">
              <a:spcBef>
                <a:spcPts val="600"/>
              </a:spcBef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4. Ekonomika</a:t>
            </a:r>
          </a:p>
          <a:p>
            <a:r>
              <a:rPr lang="cs-CZ" sz="2000" dirty="0" smtClean="0">
                <a:latin typeface="Open Sans Light" panose="020B0306030504020204"/>
              </a:rPr>
              <a:t>Dohody o volném obchodu</a:t>
            </a:r>
            <a:endParaRPr lang="cs-CZ" sz="2000" dirty="0" smtClean="0"/>
          </a:p>
          <a:p>
            <a:r>
              <a:rPr lang="cs-CZ" sz="2000" dirty="0" smtClean="0">
                <a:latin typeface="Open Sans Light" panose="020B0306030504020204"/>
              </a:rPr>
              <a:t>Spolupráce s USA v Radě pro obchod a technologie</a:t>
            </a:r>
          </a:p>
          <a:p>
            <a:r>
              <a:rPr lang="cs-CZ" sz="2000" dirty="0" smtClean="0">
                <a:latin typeface="Open Sans Light" panose="020B0306030504020204"/>
              </a:rPr>
              <a:t>Iniciativa </a:t>
            </a:r>
            <a:r>
              <a:rPr lang="cs-CZ" sz="2000" dirty="0" err="1" smtClean="0">
                <a:latin typeface="Open Sans Light" panose="020B0306030504020204"/>
              </a:rPr>
              <a:t>Global</a:t>
            </a:r>
            <a:r>
              <a:rPr lang="cs-CZ" sz="2000" dirty="0" smtClean="0">
                <a:latin typeface="Open Sans Light" panose="020B0306030504020204"/>
              </a:rPr>
              <a:t> </a:t>
            </a:r>
            <a:r>
              <a:rPr lang="cs-CZ" sz="2000" dirty="0" err="1" smtClean="0">
                <a:latin typeface="Open Sans Light" panose="020B0306030504020204"/>
              </a:rPr>
              <a:t>Gateway</a:t>
            </a:r>
            <a:endParaRPr lang="cs-CZ" sz="2000" dirty="0" smtClean="0">
              <a:solidFill>
                <a:srgbClr val="FF0000"/>
              </a:solidFill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991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Demokracie a průřezové priority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4"/>
            <a:ext cx="10839450" cy="4175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5. Demokracie</a:t>
            </a:r>
          </a:p>
          <a:p>
            <a:r>
              <a:rPr lang="cs-CZ" sz="2000" dirty="0" smtClean="0">
                <a:latin typeface="Open Sans Light" panose="020B0306030504020204"/>
              </a:rPr>
              <a:t>Akční plán EU pro demokracii a lidská práva</a:t>
            </a:r>
          </a:p>
          <a:p>
            <a:r>
              <a:rPr lang="cs-CZ" sz="2000" dirty="0" smtClean="0">
                <a:latin typeface="Open Sans Light" panose="020B0306030504020204"/>
              </a:rPr>
              <a:t>Lidskoprávní sankční režim EU</a:t>
            </a:r>
          </a:p>
          <a:p>
            <a:r>
              <a:rPr lang="cs-CZ" sz="2000" dirty="0" smtClean="0">
                <a:latin typeface="Open Sans Light" panose="020B0306030504020204"/>
              </a:rPr>
              <a:t>Podpora občanské společnosti a svobodných médií</a:t>
            </a: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6. Průřezová priorita: transatlantické vztahy</a:t>
            </a:r>
          </a:p>
          <a:p>
            <a:r>
              <a:rPr lang="cs-CZ" sz="2000" dirty="0" smtClean="0">
                <a:latin typeface="Open Sans Light" panose="020B0306030504020204"/>
              </a:rPr>
              <a:t>Bezpečnost (válka na Ukrajině, spolupráce v NATO)</a:t>
            </a:r>
            <a:endParaRPr lang="cs-CZ" sz="2000" dirty="0">
              <a:latin typeface="Open Sans Light" panose="020B0306030504020204"/>
            </a:endParaRPr>
          </a:p>
          <a:p>
            <a:r>
              <a:rPr lang="cs-CZ" sz="2000" dirty="0" smtClean="0">
                <a:latin typeface="Open Sans Light" panose="020B0306030504020204"/>
              </a:rPr>
              <a:t>Ekonomika (Rada pro obchod a technologie) a energetika</a:t>
            </a:r>
            <a:endParaRPr lang="cs-CZ" sz="2000" dirty="0">
              <a:latin typeface="Open Sans Light" panose="020B0306030504020204"/>
            </a:endParaRPr>
          </a:p>
          <a:p>
            <a:r>
              <a:rPr lang="cs-CZ" sz="2000" dirty="0" smtClean="0">
                <a:latin typeface="Open Sans Light" panose="020B0306030504020204"/>
              </a:rPr>
              <a:t>Demokracie a lidská práva</a:t>
            </a:r>
            <a:endParaRPr lang="cs-CZ" sz="2000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61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Geografické priority </a:t>
            </a:r>
            <a:r>
              <a:rPr lang="en-US" sz="3600" b="1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#</a:t>
            </a:r>
            <a:r>
              <a:rPr lang="cs-CZ" sz="3600" b="1" dirty="0" smtClean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CZPRES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4"/>
            <a:ext cx="10839450" cy="417512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 Východní Evropa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Východní sousedství (budoucnost Východního partnerství)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Jednotná a hodnotová politika EU vůči Rusku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2. Západní Balkán</a:t>
            </a:r>
            <a:endParaRPr lang="cs-CZ" sz="2000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Podpora procesu rozšiřování a sektorové integrace, regionální stability a usmíření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3. </a:t>
            </a:r>
            <a:r>
              <a:rPr lang="cs-CZ" sz="2000" dirty="0" err="1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Indo</a:t>
            </a: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-Pacifik</a:t>
            </a:r>
            <a:endParaRPr lang="cs-CZ" sz="2000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Politický dialog, konektivita, </a:t>
            </a:r>
            <a:r>
              <a:rPr lang="cs-CZ" sz="2000" dirty="0" err="1" smtClean="0">
                <a:latin typeface="Open Sans Light" panose="020B0306030504020204"/>
              </a:rPr>
              <a:t>kyberbezpečnost</a:t>
            </a:r>
            <a:r>
              <a:rPr lang="cs-CZ" sz="2000" dirty="0" smtClean="0">
                <a:latin typeface="Open Sans Light" panose="020B0306030504020204"/>
              </a:rPr>
              <a:t>, vesmír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4. Sahel</a:t>
            </a:r>
            <a:endParaRPr lang="cs-CZ" sz="2000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Bezpečnost, regionální stabilita, rozvojová spolupráce, migrace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69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Priority Rady ministrů EU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368302"/>
            <a:ext cx="10839450" cy="417512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Rada GAC 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Jednání </a:t>
            </a:r>
            <a:r>
              <a:rPr lang="cs-CZ" sz="2000" dirty="0">
                <a:latin typeface="Open Sans Light" panose="020B0306030504020204"/>
              </a:rPr>
              <a:t>o rozšíření EU </a:t>
            </a:r>
            <a:r>
              <a:rPr lang="cs-CZ" sz="2000" dirty="0" smtClean="0">
                <a:latin typeface="Open Sans Light" panose="020B0306030504020204"/>
              </a:rPr>
              <a:t>(Ukrajina, západní Balkán, Moldavsko a Gruzie)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Kandidátský status Ukrajiny a podpora evropského </a:t>
            </a:r>
            <a:r>
              <a:rPr lang="cs-CZ" sz="2000" dirty="0">
                <a:latin typeface="Open Sans Light" panose="020B0306030504020204"/>
              </a:rPr>
              <a:t>směřování </a:t>
            </a:r>
            <a:r>
              <a:rPr lang="cs-CZ" sz="2000" dirty="0" smtClean="0">
                <a:latin typeface="Open Sans Light" panose="020B0306030504020204"/>
              </a:rPr>
              <a:t>Moldavska a Gruzie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Rada FAC 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Evropa silná (jednotná a efektivní zahraniční politika, multilateralismus, obrana)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Evropa odolná (energetická bezpečnost, geopolitika nových technologií, boj proti terorismu)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Evropa udržitelná (lidská práva, zelená diplomacie, vnější dimenze migrace)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Rada FAC pro rozvoj</a:t>
            </a:r>
            <a:endParaRPr lang="cs-CZ" sz="2000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Humanitární a rekonstrukční pomoc Ukrajině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Implementace nástroje Globální Evropa a přístupu Team </a:t>
            </a:r>
            <a:r>
              <a:rPr lang="cs-CZ" sz="2000" dirty="0" err="1" smtClean="0">
                <a:latin typeface="Open Sans Light" panose="020B0306030504020204"/>
              </a:rPr>
              <a:t>Europe</a:t>
            </a:r>
            <a:r>
              <a:rPr lang="cs-CZ" sz="2000" dirty="0" smtClean="0">
                <a:latin typeface="Open Sans Light" panose="020B0306030504020204"/>
              </a:rPr>
              <a:t>; </a:t>
            </a:r>
            <a:r>
              <a:rPr lang="cs-CZ" sz="2000" dirty="0">
                <a:latin typeface="Open Sans Light" panose="020B0306030504020204"/>
              </a:rPr>
              <a:t>Z</a:t>
            </a:r>
            <a:r>
              <a:rPr lang="cs-CZ" sz="2000" dirty="0" smtClean="0">
                <a:latin typeface="Open Sans Light" panose="020B0306030504020204"/>
              </a:rPr>
              <a:t>apojení soukromého sektoru</a:t>
            </a:r>
          </a:p>
          <a:p>
            <a:pPr>
              <a:spcBef>
                <a:spcPts val="600"/>
              </a:spcBef>
            </a:pPr>
            <a:r>
              <a:rPr lang="cs-CZ" sz="2000" dirty="0" smtClean="0">
                <a:latin typeface="Open Sans Light" panose="020B0306030504020204"/>
              </a:rPr>
              <a:t>Propojování stabilizačních, humanitárních a rozvojových aktivit; prevence rizika </a:t>
            </a:r>
            <a:br>
              <a:rPr lang="cs-CZ" sz="2000" dirty="0" smtClean="0">
                <a:latin typeface="Open Sans Light" panose="020B0306030504020204"/>
              </a:rPr>
            </a:br>
            <a:r>
              <a:rPr lang="cs-CZ" sz="2000" dirty="0" smtClean="0">
                <a:latin typeface="Open Sans Light" panose="020B0306030504020204"/>
              </a:rPr>
              <a:t>katastrof a potravinové zabezpečení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53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Vybrané akce CZ PRES v gesci MZV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583043"/>
            <a:ext cx="10839450" cy="4175126"/>
          </a:xfrm>
        </p:spPr>
        <p:txBody>
          <a:bodyPr>
            <a:noAutofit/>
          </a:bodyPr>
          <a:lstStyle/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13.-14. června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Pražský dialog na vysoké úrovni k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Indo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-Pacifiku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7.-10. července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Press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Trip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(návštěva bruselských novinářů v ČR)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10.-12.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července  	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Neformální zasedání politický ředitelů EU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13. července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Prezentace priorit ve Výboru EP pro zahraniční vztahy (AFET)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30.-31. srpna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Neformální zasedání ministrů zahraničí (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Gymnich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)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31. srpna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Forum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pro Ukrajinu (v rámci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Forum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2000)</a:t>
            </a:r>
            <a:endParaRPr lang="cs-CZ" sz="2000" dirty="0">
              <a:latin typeface="Open Sans Light" panose="020B0306030504020204"/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3. listopadu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Mezinárodní </a:t>
            </a: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Terezínské 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deklaraci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 prosince 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cs-CZ" sz="2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Eastern</a:t>
            </a: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Partnership</a:t>
            </a: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Media </a:t>
            </a:r>
            <a:r>
              <a:rPr lang="cs-CZ" sz="2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Conference</a:t>
            </a:r>
            <a:endParaRPr lang="cs-CZ" sz="2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Open Sans Light" panose="020B0306030504020204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Role ambasád během CZ PRES 2022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4"/>
            <a:ext cx="10839450" cy="417512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Stálé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zastoupení ČR při EU v Bruselu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cs-CZ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Předsedání pracovním skupinám </a:t>
            </a: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Rady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Zastupitelské úřady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 členských státech EU27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Oboustranná informovanost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Zastupitelské úřady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Teherán </a:t>
            </a: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Dauhá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Místní </a:t>
            </a:r>
            <a:r>
              <a:rPr lang="cs-CZ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předsednictví</a:t>
            </a:r>
            <a:endParaRPr lang="cs-CZ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Ostatní </a:t>
            </a: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zastupitelské úřady, stálé mise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</a:t>
            </a:r>
            <a:r>
              <a:rPr lang="cs-CZ" sz="2000" dirty="0" smtClean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generální konzuláty </a:t>
            </a:r>
            <a:r>
              <a:rPr lang="cs-CZ" sz="2000" dirty="0">
                <a:solidFill>
                  <a:srgbClr val="0054A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 světě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cs-CZ" sz="16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Podpora předsednictví a prezentace </a:t>
            </a: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Česka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54A6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Open Sans Light" panose="020B0306030504020204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209" y="5650523"/>
            <a:ext cx="3347100" cy="93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34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67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8afefe-e8ea-42a7-97a6-9b0a9cec71a5">
      <Terms xmlns="http://schemas.microsoft.com/office/infopath/2007/PartnerControls"/>
    </lcf76f155ced4ddcb4097134ff3c332f>
    <TaxCatchAll xmlns="febbf18c-0139-47d6-b102-97191c6585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97D0E443AE5743ACB6C5DD2A182C1A" ma:contentTypeVersion="10" ma:contentTypeDescription="Vytvoří nový dokument" ma:contentTypeScope="" ma:versionID="9cc6c51cc67d3e3a3f18617404b7b5bd">
  <xsd:schema xmlns:xsd="http://www.w3.org/2001/XMLSchema" xmlns:xs="http://www.w3.org/2001/XMLSchema" xmlns:p="http://schemas.microsoft.com/office/2006/metadata/properties" xmlns:ns2="e28afefe-e8ea-42a7-97a6-9b0a9cec71a5" xmlns:ns3="febbf18c-0139-47d6-b102-97191c658564" targetNamespace="http://schemas.microsoft.com/office/2006/metadata/properties" ma:root="true" ma:fieldsID="6b932462cdd061a2725b6e116d853f16" ns2:_="" ns3:_="">
    <xsd:import namespace="e28afefe-e8ea-42a7-97a6-9b0a9cec71a5"/>
    <xsd:import namespace="febbf18c-0139-47d6-b102-97191c6585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afefe-e8ea-42a7-97a6-9b0a9cec71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878b1145-2734-4df0-b252-269a63a620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bf18c-0139-47d6-b102-97191c65856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bc2b303-16ad-4b0b-afaf-e3bc42fc28bc}" ma:internalName="TaxCatchAll" ma:showField="CatchAllData" ma:web="febbf18c-0139-47d6-b102-97191c6585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8BC29D-DB23-4FBE-8361-96CF1D5BDA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61AB11-8177-4353-8496-B10207293233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28afefe-e8ea-42a7-97a6-9b0a9cec71a5"/>
    <ds:schemaRef ds:uri="http://schemas.openxmlformats.org/package/2006/metadata/core-properties"/>
    <ds:schemaRef ds:uri="febbf18c-0139-47d6-b102-97191c65856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2B1367-A862-48CD-AF1E-8ADDFF256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8afefe-e8ea-42a7-97a6-9b0a9cec71a5"/>
    <ds:schemaRef ds:uri="febbf18c-0139-47d6-b102-97191c658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455</Words>
  <Application>Microsoft Office PowerPoint</Application>
  <PresentationFormat>Širokoúhlá obrazovka</PresentationFormat>
  <Paragraphs>75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Cy</vt:lpstr>
      <vt:lpstr>Open Sans Light</vt:lpstr>
      <vt:lpstr>Open Sans SemiBold</vt:lpstr>
      <vt:lpstr>Motiv Office</vt:lpstr>
      <vt:lpstr>Prezentace aplikace PowerPoint</vt:lpstr>
      <vt:lpstr>Ukrajina a energetika</vt:lpstr>
      <vt:lpstr>Obrana a ekonomika</vt:lpstr>
      <vt:lpstr>Demokracie a průřezové priority</vt:lpstr>
      <vt:lpstr>Geografické priority #CZPRES</vt:lpstr>
      <vt:lpstr>Priority Rady ministrů EU</vt:lpstr>
      <vt:lpstr>Vybrané akce CZ PRES v gesci MZV</vt:lpstr>
      <vt:lpstr>Role ambasád během CZ PRES 2022</vt:lpstr>
      <vt:lpstr>Prezentace aplikace PowerPoint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Sklenářová Barbora</dc:creator>
  <cp:lastModifiedBy>WERNEROVÁ Mariana</cp:lastModifiedBy>
  <cp:revision>83</cp:revision>
  <dcterms:created xsi:type="dcterms:W3CDTF">2022-03-24T14:31:58Z</dcterms:created>
  <dcterms:modified xsi:type="dcterms:W3CDTF">2022-06-21T12:23:08Z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0x010100BB97D0E443AE5743ACB6C5DD2A182C1A</vt:lpwstr>
  </property>
  <property fmtid="{D5CDD505-2E9C-101B-9397-08002B2CF9AE}" pid="3" name="_MarkAsFinal">
    <vt:bool>true</vt:bool>
  </property>
</Properties>
</file>