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19"/>
  </p:notesMasterIdLst>
  <p:sldIdLst>
    <p:sldId id="256" r:id="rId5"/>
    <p:sldId id="298" r:id="rId6"/>
    <p:sldId id="276" r:id="rId7"/>
    <p:sldId id="292" r:id="rId8"/>
    <p:sldId id="277" r:id="rId9"/>
    <p:sldId id="278" r:id="rId10"/>
    <p:sldId id="279" r:id="rId11"/>
    <p:sldId id="281" r:id="rId12"/>
    <p:sldId id="280" r:id="rId13"/>
    <p:sldId id="282" r:id="rId14"/>
    <p:sldId id="291" r:id="rId15"/>
    <p:sldId id="294" r:id="rId16"/>
    <p:sldId id="295" r:id="rId17"/>
    <p:sldId id="297" r:id="rId18"/>
  </p:sldIdLst>
  <p:sldSz cx="9144000" cy="6858000" type="screen4x3"/>
  <p:notesSz cx="6807200" cy="99393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an Svoboda" initials="M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737" autoAdjust="0"/>
  </p:normalViewPr>
  <p:slideViewPr>
    <p:cSldViewPr>
      <p:cViewPr>
        <p:scale>
          <a:sx n="60" d="100"/>
          <a:sy n="60" d="100"/>
        </p:scale>
        <p:origin x="3006" y="110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9" d="100"/>
          <a:sy n="79" d="100"/>
        </p:scale>
        <p:origin x="3954"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54203FE-2302-42A6-ACC4-368BCEA75651}" type="datetimeFigureOut">
              <a:rPr lang="en-GB" smtClean="0"/>
              <a:t>10/06/2021</a:t>
            </a:fld>
            <a:endParaRPr lang="en-GB"/>
          </a:p>
        </p:txBody>
      </p:sp>
      <p:sp>
        <p:nvSpPr>
          <p:cNvPr id="4" name="Zástupný symbol pro obrázek snímku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8301210-8462-4B6D-99FA-951B46BAA4CF}" type="slidenum">
              <a:rPr lang="en-GB" smtClean="0"/>
              <a:t>‹#›</a:t>
            </a:fld>
            <a:endParaRPr lang="en-GB"/>
          </a:p>
        </p:txBody>
      </p:sp>
    </p:spTree>
    <p:extLst>
      <p:ext uri="{BB962C8B-B14F-4D97-AF65-F5344CB8AC3E}">
        <p14:creationId xmlns:p14="http://schemas.microsoft.com/office/powerpoint/2010/main" val="358331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655034" y="4721186"/>
            <a:ext cx="5445760" cy="4472702"/>
          </a:xfrm>
        </p:spPr>
        <p:txBody>
          <a:bodyPr/>
          <a:lstStyle/>
          <a:p>
            <a:r>
              <a:rPr lang="en-GB" dirty="0" smtClean="0"/>
              <a:t>Ladies and </a:t>
            </a:r>
            <a:r>
              <a:rPr lang="en-GB" dirty="0" smtClean="0"/>
              <a:t>Gentlemen,</a:t>
            </a:r>
          </a:p>
          <a:p>
            <a:endParaRPr lang="cs-CZ" dirty="0" smtClean="0"/>
          </a:p>
          <a:p>
            <a:r>
              <a:rPr lang="cs-CZ" dirty="0" err="1" smtClean="0"/>
              <a:t>Welcome</a:t>
            </a:r>
            <a:r>
              <a:rPr lang="cs-CZ" dirty="0" smtClean="0"/>
              <a:t> </a:t>
            </a:r>
            <a:r>
              <a:rPr lang="cs-CZ" dirty="0" err="1" smtClean="0"/>
              <a:t>back</a:t>
            </a:r>
            <a:r>
              <a:rPr lang="cs-CZ" dirty="0" smtClean="0"/>
              <a:t> to </a:t>
            </a:r>
            <a:r>
              <a:rPr lang="cs-CZ" dirty="0" err="1" smtClean="0"/>
              <a:t>the</a:t>
            </a:r>
            <a:r>
              <a:rPr lang="cs-CZ" dirty="0" smtClean="0"/>
              <a:t> </a:t>
            </a:r>
            <a:r>
              <a:rPr lang="cs-CZ" dirty="0" err="1" smtClean="0"/>
              <a:t>presentation</a:t>
            </a:r>
            <a:r>
              <a:rPr lang="cs-CZ" dirty="0" smtClean="0"/>
              <a:t>.</a:t>
            </a:r>
            <a:endParaRPr lang="en-GB" dirty="0" smtClean="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1</a:t>
            </a:fld>
            <a:endParaRPr lang="en-GB" dirty="0"/>
          </a:p>
        </p:txBody>
      </p:sp>
    </p:spTree>
    <p:extLst>
      <p:ext uri="{BB962C8B-B14F-4D97-AF65-F5344CB8AC3E}">
        <p14:creationId xmlns:p14="http://schemas.microsoft.com/office/powerpoint/2010/main" val="240764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Understanding of the benefits of greenery is based on the theory of ecosystem services.</a:t>
            </a:r>
          </a:p>
          <a:p>
            <a:endParaRPr lang="en-GB" dirty="0" smtClean="0"/>
          </a:p>
          <a:p>
            <a:r>
              <a:rPr lang="en-GB" dirty="0" smtClean="0"/>
              <a:t>Main principle of this theory is that nature gives human beings plenty of benefits and we are able value these benefits. </a:t>
            </a:r>
          </a:p>
          <a:p>
            <a:endParaRPr lang="en-GB" dirty="0" smtClean="0"/>
          </a:p>
          <a:p>
            <a:r>
              <a:rPr lang="en-GB" dirty="0" smtClean="0"/>
              <a:t>The picture explains a division of the ecosystem services into four groups.</a:t>
            </a:r>
          </a:p>
          <a:p>
            <a:endParaRPr lang="en-GB" dirty="0" smtClean="0"/>
          </a:p>
          <a:p>
            <a:r>
              <a:rPr lang="en-GB" dirty="0" smtClean="0"/>
              <a:t>Provisioning services are connected with supporting people with food, water and materials.</a:t>
            </a:r>
          </a:p>
          <a:p>
            <a:endParaRPr lang="en-GB" dirty="0" smtClean="0"/>
          </a:p>
          <a:p>
            <a:r>
              <a:rPr lang="en-GB" dirty="0" smtClean="0"/>
              <a:t>Regulating services related to quality of air, water regime etc.</a:t>
            </a:r>
          </a:p>
          <a:p>
            <a:endParaRPr lang="en-GB" dirty="0" smtClean="0"/>
          </a:p>
          <a:p>
            <a:r>
              <a:rPr lang="en-GB" dirty="0" smtClean="0"/>
              <a:t>Cultural services mean for instance legacy, community activities, tourism and sport  </a:t>
            </a:r>
          </a:p>
          <a:p>
            <a:endParaRPr lang="en-GB" dirty="0" smtClean="0"/>
          </a:p>
          <a:p>
            <a:r>
              <a:rPr lang="en-GB" dirty="0" smtClean="0"/>
              <a:t>Supporting services aimed at nature and biodiversity.  </a:t>
            </a:r>
          </a:p>
          <a:p>
            <a:endParaRPr lang="en-GB" dirty="0" smtClean="0"/>
          </a:p>
          <a:p>
            <a:endParaRPr lang="en-GB" dirty="0" smtClean="0"/>
          </a:p>
          <a:p>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10</a:t>
            </a:fld>
            <a:endParaRPr lang="en-GB"/>
          </a:p>
        </p:txBody>
      </p:sp>
    </p:spTree>
    <p:extLst>
      <p:ext uri="{BB962C8B-B14F-4D97-AF65-F5344CB8AC3E}">
        <p14:creationId xmlns:p14="http://schemas.microsoft.com/office/powerpoint/2010/main" val="218580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This slide shows the implementation of green infrastructure principles in a proposal for an architectural competition. The aim of this competition was to design a new park next to the river Vltava in Prague. </a:t>
            </a:r>
          </a:p>
          <a:p>
            <a:endParaRPr lang="en-GB" dirty="0" smtClean="0"/>
          </a:p>
          <a:p>
            <a:r>
              <a:rPr lang="en-GB" dirty="0" smtClean="0"/>
              <a:t>Among other things we proposed to bring rain water from the roofs of the buildings near the future park and also from the streets around and use the water in small nature-like pools with vegetation similar to the wetland ecosystems along the river Vltava.  </a:t>
            </a:r>
          </a:p>
          <a:p>
            <a:endParaRPr lang="en-GB" dirty="0" smtClean="0"/>
          </a:p>
          <a:p>
            <a:r>
              <a:rPr lang="en-GB" dirty="0" smtClean="0"/>
              <a:t>  </a:t>
            </a:r>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11</a:t>
            </a:fld>
            <a:endParaRPr lang="en-GB"/>
          </a:p>
        </p:txBody>
      </p:sp>
    </p:spTree>
    <p:extLst>
      <p:ext uri="{BB962C8B-B14F-4D97-AF65-F5344CB8AC3E}">
        <p14:creationId xmlns:p14="http://schemas.microsoft.com/office/powerpoint/2010/main" val="4042489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9163" y="773113"/>
            <a:ext cx="4968875" cy="3727450"/>
          </a:xfrm>
        </p:spPr>
      </p:sp>
      <p:sp>
        <p:nvSpPr>
          <p:cNvPr id="3" name="Zástupný symbol pro poznámky 2"/>
          <p:cNvSpPr>
            <a:spLocks noGrp="1"/>
          </p:cNvSpPr>
          <p:nvPr>
            <p:ph type="body" idx="1"/>
          </p:nvPr>
        </p:nvSpPr>
        <p:spPr>
          <a:xfrm>
            <a:off x="680720" y="4723612"/>
            <a:ext cx="5445760" cy="4472702"/>
          </a:xfrm>
        </p:spPr>
        <p:txBody>
          <a:bodyPr/>
          <a:lstStyle/>
          <a:p>
            <a:r>
              <a:rPr lang="en-GB" dirty="0" smtClean="0"/>
              <a:t>We used a similar idea for another competition proposal of the urbanisation of a part of the city of </a:t>
            </a:r>
            <a:r>
              <a:rPr lang="en-GB" dirty="0" err="1" smtClean="0"/>
              <a:t>Zlín</a:t>
            </a:r>
            <a:r>
              <a:rPr lang="en-GB" dirty="0" smtClean="0"/>
              <a:t>. </a:t>
            </a:r>
          </a:p>
          <a:p>
            <a:endParaRPr lang="en-GB" dirty="0" smtClean="0"/>
          </a:p>
          <a:p>
            <a:r>
              <a:rPr lang="en-GB" dirty="0" smtClean="0"/>
              <a:t>A comment: </a:t>
            </a:r>
            <a:r>
              <a:rPr lang="en-GB" dirty="0" err="1" smtClean="0"/>
              <a:t>Zlín</a:t>
            </a:r>
            <a:r>
              <a:rPr lang="en-GB" dirty="0" smtClean="0"/>
              <a:t> is the city in which </a:t>
            </a:r>
            <a:r>
              <a:rPr lang="en-GB" dirty="0" err="1" smtClean="0"/>
              <a:t>Baťa</a:t>
            </a:r>
            <a:r>
              <a:rPr lang="en-GB" dirty="0" smtClean="0"/>
              <a:t> Brand shoes were originally  produced. </a:t>
            </a:r>
          </a:p>
          <a:p>
            <a:endParaRPr lang="en-GB" dirty="0" smtClean="0"/>
          </a:p>
          <a:p>
            <a:r>
              <a:rPr lang="en-GB" dirty="0" smtClean="0"/>
              <a:t>We proposed the new urban quarter which includes a new sports hall, six blocks of flats and a community centre near an existing park. We planned a stream with wetland vegetation along the urban quarter. </a:t>
            </a:r>
          </a:p>
          <a:p>
            <a:endParaRPr lang="en-GB" dirty="0" smtClean="0"/>
          </a:p>
          <a:p>
            <a:r>
              <a:rPr lang="en-GB" dirty="0" smtClean="0"/>
              <a:t>This proposed element of green infrastructure is a reference to a destroyed brook which was in this area in the olden days. We also took into account benefits for relax and community activities,  for the water regime, for the microclimate and for nature. </a:t>
            </a:r>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12</a:t>
            </a:fld>
            <a:endParaRPr lang="en-GB"/>
          </a:p>
        </p:txBody>
      </p:sp>
    </p:spTree>
    <p:extLst>
      <p:ext uri="{BB962C8B-B14F-4D97-AF65-F5344CB8AC3E}">
        <p14:creationId xmlns:p14="http://schemas.microsoft.com/office/powerpoint/2010/main" val="247796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The last slide shows several existing buildings  with green roofs and green facades. </a:t>
            </a:r>
          </a:p>
          <a:p>
            <a:endParaRPr lang="en-GB" dirty="0" smtClean="0"/>
          </a:p>
          <a:p>
            <a:r>
              <a:rPr lang="en-GB" dirty="0" smtClean="0"/>
              <a:t>These elements of</a:t>
            </a:r>
            <a:r>
              <a:rPr lang="en-GB" baseline="0" dirty="0" smtClean="0"/>
              <a:t> green infrastructure are connected directly with buildings and bring a lot of benefits such as water retention, slowing down the </a:t>
            </a:r>
            <a:r>
              <a:rPr lang="en-GB" dirty="0" smtClean="0"/>
              <a:t>outflow of water, cooling and humidifying the microclimate and  supporting biodiversity. </a:t>
            </a:r>
          </a:p>
          <a:p>
            <a:endParaRPr lang="en-GB" dirty="0" smtClean="0"/>
          </a:p>
          <a:p>
            <a:r>
              <a:rPr lang="en-GB" dirty="0" smtClean="0"/>
              <a:t>Although these green elements are demanding in terms of the quality of the construction, technology, plants and water system, I hope they will be used to a greater extent and make our cities more liveable. </a:t>
            </a:r>
          </a:p>
          <a:p>
            <a:endParaRPr lang="en-GB" dirty="0" smtClean="0"/>
          </a:p>
          <a:p>
            <a:r>
              <a:rPr lang="en-GB" dirty="0" smtClean="0"/>
              <a:t>Thank you for your attention! </a:t>
            </a:r>
          </a:p>
          <a:p>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13</a:t>
            </a:fld>
            <a:endParaRPr lang="en-GB"/>
          </a:p>
        </p:txBody>
      </p:sp>
    </p:spTree>
    <p:extLst>
      <p:ext uri="{BB962C8B-B14F-4D97-AF65-F5344CB8AC3E}">
        <p14:creationId xmlns:p14="http://schemas.microsoft.com/office/powerpoint/2010/main" val="92801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14</a:t>
            </a:fld>
            <a:endParaRPr lang="en-GB"/>
          </a:p>
        </p:txBody>
      </p:sp>
    </p:spTree>
    <p:extLst>
      <p:ext uri="{BB962C8B-B14F-4D97-AF65-F5344CB8AC3E}">
        <p14:creationId xmlns:p14="http://schemas.microsoft.com/office/powerpoint/2010/main" val="295823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I </a:t>
            </a:r>
            <a:r>
              <a:rPr lang="cs-CZ" dirty="0" err="1" smtClean="0"/>
              <a:t>will</a:t>
            </a:r>
            <a:r>
              <a:rPr lang="cs-CZ" dirty="0" smtClean="0"/>
              <a:t> talk </a:t>
            </a:r>
            <a:r>
              <a:rPr lang="cs-CZ" dirty="0" err="1" smtClean="0"/>
              <a:t>about</a:t>
            </a:r>
            <a:r>
              <a:rPr lang="cs-CZ" dirty="0" smtClean="0"/>
              <a:t> </a:t>
            </a:r>
            <a:r>
              <a:rPr lang="cs-CZ" dirty="0" err="1" smtClean="0"/>
              <a:t>two</a:t>
            </a:r>
            <a:r>
              <a:rPr lang="cs-CZ" dirty="0" smtClean="0"/>
              <a:t> more </a:t>
            </a:r>
            <a:r>
              <a:rPr lang="cs-CZ" dirty="0" err="1" smtClean="0"/>
              <a:t>practical</a:t>
            </a:r>
            <a:r>
              <a:rPr lang="cs-CZ" dirty="0" smtClean="0"/>
              <a:t> </a:t>
            </a:r>
            <a:r>
              <a:rPr lang="cs-CZ" dirty="0" err="1" smtClean="0"/>
              <a:t>topics</a:t>
            </a:r>
            <a:r>
              <a:rPr lang="cs-CZ" dirty="0" smtClean="0"/>
              <a:t> </a:t>
            </a:r>
            <a:r>
              <a:rPr lang="cs-CZ" dirty="0" err="1" smtClean="0"/>
              <a:t>now</a:t>
            </a:r>
            <a:r>
              <a:rPr lang="cs-CZ" dirty="0" smtClean="0"/>
              <a:t>.</a:t>
            </a:r>
          </a:p>
          <a:p>
            <a:endParaRPr lang="cs-CZ" dirty="0" smtClean="0"/>
          </a:p>
          <a:p>
            <a:r>
              <a:rPr lang="en-GB" dirty="0" smtClean="0"/>
              <a:t>I will </a:t>
            </a:r>
            <a:r>
              <a:rPr lang="cs-CZ" dirty="0" err="1" smtClean="0"/>
              <a:t>describe</a:t>
            </a:r>
            <a:r>
              <a:rPr lang="cs-CZ" dirty="0" smtClean="0"/>
              <a:t> </a:t>
            </a:r>
            <a:r>
              <a:rPr lang="cs-CZ" dirty="0" err="1" smtClean="0"/>
              <a:t>the</a:t>
            </a:r>
            <a:r>
              <a:rPr lang="cs-CZ" dirty="0" smtClean="0"/>
              <a:t> </a:t>
            </a:r>
            <a:r>
              <a:rPr lang="en-GB" dirty="0" smtClean="0"/>
              <a:t>territorial stud</a:t>
            </a:r>
            <a:r>
              <a:rPr lang="cs-CZ" dirty="0" smtClean="0"/>
              <a:t>y</a:t>
            </a:r>
            <a:r>
              <a:rPr lang="en-GB" dirty="0" smtClean="0"/>
              <a:t> of urban greenery</a:t>
            </a:r>
            <a:r>
              <a:rPr lang="cs-CZ" dirty="0" smtClean="0"/>
              <a:t> on </a:t>
            </a:r>
            <a:r>
              <a:rPr lang="cs-CZ" dirty="0" err="1" smtClean="0"/>
              <a:t>the</a:t>
            </a:r>
            <a:r>
              <a:rPr lang="cs-CZ" dirty="0" smtClean="0"/>
              <a:t> </a:t>
            </a:r>
            <a:r>
              <a:rPr lang="cs-CZ" dirty="0" err="1" smtClean="0"/>
              <a:t>pracitcla</a:t>
            </a:r>
            <a:r>
              <a:rPr lang="cs-CZ" dirty="0" smtClean="0"/>
              <a:t> </a:t>
            </a:r>
            <a:r>
              <a:rPr lang="en-GB" dirty="0" smtClean="0"/>
              <a:t>, which are comprehensive  documents </a:t>
            </a:r>
            <a:r>
              <a:rPr lang="cs-CZ" dirty="0" err="1" smtClean="0"/>
              <a:t>from</a:t>
            </a:r>
            <a:r>
              <a:rPr lang="cs-CZ" dirty="0" smtClean="0"/>
              <a:t> </a:t>
            </a:r>
            <a:r>
              <a:rPr lang="en-GB" dirty="0" smtClean="0"/>
              <a:t>our point of view. </a:t>
            </a:r>
          </a:p>
          <a:p>
            <a:endParaRPr lang="en-GB" dirty="0" smtClean="0"/>
          </a:p>
          <a:p>
            <a:r>
              <a:rPr lang="en-GB" dirty="0" smtClean="0"/>
              <a:t>The </a:t>
            </a:r>
            <a:r>
              <a:rPr lang="cs-CZ" dirty="0" smtClean="0"/>
              <a:t>second part </a:t>
            </a:r>
            <a:r>
              <a:rPr lang="cs-CZ" dirty="0" err="1" smtClean="0"/>
              <a:t>will</a:t>
            </a:r>
            <a:r>
              <a:rPr lang="cs-CZ" dirty="0" smtClean="0"/>
              <a:t> </a:t>
            </a:r>
            <a:r>
              <a:rPr lang="cs-CZ" dirty="0" err="1" smtClean="0"/>
              <a:t>be</a:t>
            </a:r>
            <a:r>
              <a:rPr lang="cs-CZ" dirty="0" smtClean="0"/>
              <a:t> </a:t>
            </a:r>
            <a:r>
              <a:rPr lang="en-GB" dirty="0" smtClean="0"/>
              <a:t>focused on the green infrastructure concept we are trying  to implement into the Czech building legislation.</a:t>
            </a:r>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2</a:t>
            </a:fld>
            <a:endParaRPr lang="en-GB" dirty="0"/>
          </a:p>
        </p:txBody>
      </p:sp>
    </p:spTree>
    <p:extLst>
      <p:ext uri="{BB962C8B-B14F-4D97-AF65-F5344CB8AC3E}">
        <p14:creationId xmlns:p14="http://schemas.microsoft.com/office/powerpoint/2010/main" val="282270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Territorial studies of urban greenery are generally the very relevant documents in the field of our interest. </a:t>
            </a:r>
            <a:r>
              <a:rPr lang="en-US" altLang="cs-CZ" dirty="0" smtClean="0"/>
              <a:t>The</a:t>
            </a:r>
            <a:r>
              <a:rPr lang="cs-CZ" altLang="cs-CZ" dirty="0" smtClean="0"/>
              <a:t>y </a:t>
            </a:r>
            <a:r>
              <a:rPr lang="cs-CZ" altLang="cs-CZ" dirty="0" err="1" smtClean="0"/>
              <a:t>have</a:t>
            </a:r>
            <a:r>
              <a:rPr lang="cs-CZ" altLang="cs-CZ" dirty="0" smtClean="0"/>
              <a:t> </a:t>
            </a:r>
            <a:r>
              <a:rPr lang="en-US" altLang="cs-CZ" dirty="0" smtClean="0"/>
              <a:t>impacts on the Master plans and </a:t>
            </a:r>
            <a:r>
              <a:rPr lang="cs-CZ" altLang="cs-CZ" dirty="0" err="1" smtClean="0"/>
              <a:t>their</a:t>
            </a:r>
            <a:r>
              <a:rPr lang="cs-CZ" altLang="cs-CZ" dirty="0" smtClean="0"/>
              <a:t> </a:t>
            </a:r>
            <a:r>
              <a:rPr lang="cs-CZ" altLang="cs-CZ" dirty="0" err="1" smtClean="0"/>
              <a:t>changes</a:t>
            </a:r>
            <a:r>
              <a:rPr lang="cs-CZ" altLang="cs-CZ" dirty="0" smtClean="0"/>
              <a:t> and </a:t>
            </a:r>
            <a:r>
              <a:rPr lang="cs-CZ" altLang="cs-CZ" dirty="0" err="1" smtClean="0"/>
              <a:t>also</a:t>
            </a:r>
            <a:r>
              <a:rPr lang="cs-CZ" altLang="cs-CZ" dirty="0" smtClean="0"/>
              <a:t> </a:t>
            </a:r>
            <a:r>
              <a:rPr lang="en-US" altLang="cs-CZ" dirty="0" smtClean="0"/>
              <a:t>on the management of public greenery</a:t>
            </a:r>
          </a:p>
          <a:p>
            <a:endParaRPr lang="en-US" dirty="0" smtClean="0"/>
          </a:p>
          <a:p>
            <a:r>
              <a:rPr lang="en-US" dirty="0" smtClean="0"/>
              <a:t>I´d like to present the territorial study of urban greenery for a small town nearby Pilsen called </a:t>
            </a:r>
            <a:r>
              <a:rPr lang="en-US" dirty="0" err="1" smtClean="0"/>
              <a:t>Přeštice</a:t>
            </a:r>
            <a:r>
              <a:rPr lang="en-US" dirty="0" smtClean="0"/>
              <a:t> </a:t>
            </a:r>
            <a:r>
              <a:rPr lang="cs-CZ" dirty="0" smtClean="0"/>
              <a:t>as a case study</a:t>
            </a:r>
            <a:r>
              <a:rPr lang="en-US" dirty="0" smtClean="0"/>
              <a:t>. </a:t>
            </a:r>
          </a:p>
          <a:p>
            <a:endParaRPr lang="en-US" dirty="0" smtClean="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3</a:t>
            </a:fld>
            <a:endParaRPr lang="en-GB"/>
          </a:p>
        </p:txBody>
      </p:sp>
    </p:spTree>
    <p:extLst>
      <p:ext uri="{BB962C8B-B14F-4D97-AF65-F5344CB8AC3E}">
        <p14:creationId xmlns:p14="http://schemas.microsoft.com/office/powerpoint/2010/main" val="252774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Meet</a:t>
            </a:r>
            <a:r>
              <a:rPr lang="cs-CZ" dirty="0" smtClean="0"/>
              <a:t> </a:t>
            </a:r>
            <a:r>
              <a:rPr lang="cs-CZ" dirty="0" err="1" smtClean="0"/>
              <a:t>the</a:t>
            </a:r>
            <a:r>
              <a:rPr lang="cs-CZ" dirty="0" smtClean="0"/>
              <a:t> </a:t>
            </a:r>
            <a:r>
              <a:rPr lang="cs-CZ" dirty="0" err="1" smtClean="0"/>
              <a:t>town</a:t>
            </a:r>
            <a:r>
              <a:rPr lang="cs-CZ" dirty="0" smtClean="0"/>
              <a:t> </a:t>
            </a:r>
            <a:r>
              <a:rPr lang="cs-CZ" dirty="0" err="1" smtClean="0"/>
              <a:t>first</a:t>
            </a:r>
            <a:r>
              <a:rPr lang="cs-CZ" dirty="0" smtClean="0"/>
              <a:t>. Přeštice </a:t>
            </a:r>
            <a:r>
              <a:rPr lang="en-GB" dirty="0" smtClean="0"/>
              <a:t>boasts this famous baroque church which belongs to the top Czech Baroque Countryside Monuments.      </a:t>
            </a:r>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4</a:t>
            </a:fld>
            <a:endParaRPr lang="en-GB"/>
          </a:p>
        </p:txBody>
      </p:sp>
    </p:spTree>
    <p:extLst>
      <p:ext uri="{BB962C8B-B14F-4D97-AF65-F5344CB8AC3E}">
        <p14:creationId xmlns:p14="http://schemas.microsoft.com/office/powerpoint/2010/main" val="158429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But lets continue with the study. Look at this map of the town. </a:t>
            </a:r>
          </a:p>
          <a:p>
            <a:endParaRPr lang="en-GB" dirty="0" smtClean="0"/>
          </a:p>
          <a:p>
            <a:r>
              <a:rPr lang="en-GB" dirty="0" smtClean="0"/>
              <a:t>Here is the central square, the church is here. </a:t>
            </a:r>
          </a:p>
          <a:p>
            <a:r>
              <a:rPr lang="en-GB" dirty="0" smtClean="0"/>
              <a:t>This part is the housing area with panel houses and this area is the main residential area with family houses. </a:t>
            </a:r>
            <a:endParaRPr lang="cs-CZ" dirty="0" smtClean="0"/>
          </a:p>
          <a:p>
            <a:r>
              <a:rPr lang="en-GB" dirty="0" smtClean="0"/>
              <a:t>The very northern part has been developed for housing since the 1990s, and the western part has been developed for industry.</a:t>
            </a:r>
          </a:p>
          <a:p>
            <a:endParaRPr lang="en-GB" dirty="0" smtClean="0"/>
          </a:p>
          <a:p>
            <a:r>
              <a:rPr lang="en-GB" baseline="0" dirty="0" smtClean="0"/>
              <a:t>This map contains the analysis of existing public green areas and alleys in the town. Different colours express the quality of green areas and elements evaluated with criteria such as the state of the trees and shrubs, the quality of the maintenance</a:t>
            </a:r>
            <a:r>
              <a:rPr lang="en-GB" dirty="0" smtClean="0"/>
              <a:t> and </a:t>
            </a:r>
            <a:r>
              <a:rPr lang="en-GB" baseline="0" dirty="0" smtClean="0"/>
              <a:t>the suitability of the park furniture.</a:t>
            </a:r>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5</a:t>
            </a:fld>
            <a:endParaRPr lang="en-GB"/>
          </a:p>
        </p:txBody>
      </p:sp>
    </p:spTree>
    <p:extLst>
      <p:ext uri="{BB962C8B-B14F-4D97-AF65-F5344CB8AC3E}">
        <p14:creationId xmlns:p14="http://schemas.microsoft.com/office/powerpoint/2010/main" val="198945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The</a:t>
            </a:r>
            <a:r>
              <a:rPr lang="cs-CZ" dirty="0" smtClean="0"/>
              <a:t> </a:t>
            </a:r>
            <a:r>
              <a:rPr lang="cs-CZ" dirty="0" err="1" smtClean="0"/>
              <a:t>proposal</a:t>
            </a:r>
            <a:r>
              <a:rPr lang="cs-CZ" dirty="0" smtClean="0"/>
              <a:t> </a:t>
            </a:r>
            <a:r>
              <a:rPr lang="cs-CZ" dirty="0" err="1" smtClean="0"/>
              <a:t>of</a:t>
            </a:r>
            <a:r>
              <a:rPr lang="cs-CZ" dirty="0" smtClean="0"/>
              <a:t> </a:t>
            </a:r>
            <a:r>
              <a:rPr lang="cs-CZ" dirty="0" err="1" smtClean="0"/>
              <a:t>greenery</a:t>
            </a:r>
            <a:r>
              <a:rPr lang="cs-CZ" dirty="0" smtClean="0"/>
              <a:t> has </a:t>
            </a:r>
            <a:r>
              <a:rPr lang="cs-CZ" dirty="0" err="1" smtClean="0"/>
              <a:t>two</a:t>
            </a:r>
            <a:r>
              <a:rPr lang="cs-CZ" dirty="0" smtClean="0"/>
              <a:t> </a:t>
            </a:r>
            <a:r>
              <a:rPr lang="cs-CZ" dirty="0" err="1" smtClean="0"/>
              <a:t>levels</a:t>
            </a:r>
            <a:r>
              <a:rPr lang="cs-CZ" dirty="0" smtClean="0"/>
              <a:t>.</a:t>
            </a:r>
          </a:p>
          <a:p>
            <a:r>
              <a:rPr lang="cs-CZ" dirty="0" smtClean="0"/>
              <a:t> </a:t>
            </a:r>
          </a:p>
          <a:p>
            <a:r>
              <a:rPr lang="en-GB" dirty="0" smtClean="0"/>
              <a:t>This map includes the green system </a:t>
            </a:r>
            <a:r>
              <a:rPr lang="cs-CZ" dirty="0" smtClean="0"/>
              <a:t>on </a:t>
            </a:r>
            <a:r>
              <a:rPr lang="cs-CZ" dirty="0" err="1" smtClean="0"/>
              <a:t>the</a:t>
            </a:r>
            <a:r>
              <a:rPr lang="cs-CZ" dirty="0" smtClean="0"/>
              <a:t> </a:t>
            </a:r>
            <a:r>
              <a:rPr lang="cs-CZ" dirty="0" err="1" smtClean="0"/>
              <a:t>level</a:t>
            </a:r>
            <a:r>
              <a:rPr lang="cs-CZ" dirty="0" smtClean="0"/>
              <a:t> </a:t>
            </a:r>
            <a:r>
              <a:rPr lang="cs-CZ" dirty="0" err="1" smtClean="0"/>
              <a:t>of</a:t>
            </a:r>
            <a:r>
              <a:rPr lang="cs-CZ" dirty="0" smtClean="0"/>
              <a:t> </a:t>
            </a:r>
            <a:r>
              <a:rPr lang="en-GB" dirty="0" smtClean="0"/>
              <a:t>the whole area of the town</a:t>
            </a:r>
            <a:r>
              <a:rPr lang="cs-CZ" dirty="0" smtClean="0"/>
              <a:t>.  </a:t>
            </a:r>
          </a:p>
          <a:p>
            <a:r>
              <a:rPr lang="en-GB" dirty="0" smtClean="0"/>
              <a:t>You </a:t>
            </a:r>
            <a:r>
              <a:rPr lang="en-GB" dirty="0" smtClean="0"/>
              <a:t>can see the main </a:t>
            </a:r>
            <a:r>
              <a:rPr lang="cs-CZ" dirty="0" err="1" smtClean="0"/>
              <a:t>urban</a:t>
            </a:r>
            <a:r>
              <a:rPr lang="cs-CZ" dirty="0" smtClean="0"/>
              <a:t> </a:t>
            </a:r>
            <a:r>
              <a:rPr lang="en-GB" dirty="0" smtClean="0"/>
              <a:t>green </a:t>
            </a:r>
            <a:r>
              <a:rPr lang="en-GB" dirty="0" smtClean="0"/>
              <a:t>areas </a:t>
            </a:r>
            <a:r>
              <a:rPr lang="en-GB" dirty="0" smtClean="0"/>
              <a:t>in </a:t>
            </a:r>
            <a:r>
              <a:rPr lang="en-GB" dirty="0" smtClean="0"/>
              <a:t>red colour and also </a:t>
            </a:r>
            <a:r>
              <a:rPr lang="cs-CZ" dirty="0" err="1" smtClean="0"/>
              <a:t>main</a:t>
            </a:r>
            <a:r>
              <a:rPr lang="cs-CZ" dirty="0" smtClean="0"/>
              <a:t> green </a:t>
            </a:r>
            <a:r>
              <a:rPr lang="cs-CZ" dirty="0" err="1" smtClean="0"/>
              <a:t>spaces</a:t>
            </a:r>
            <a:r>
              <a:rPr lang="cs-CZ" dirty="0" smtClean="0"/>
              <a:t> </a:t>
            </a:r>
            <a:r>
              <a:rPr lang="en-GB" dirty="0" smtClean="0"/>
              <a:t>in </a:t>
            </a:r>
            <a:r>
              <a:rPr lang="cs-CZ" dirty="0" err="1" smtClean="0"/>
              <a:t>the</a:t>
            </a:r>
            <a:r>
              <a:rPr lang="cs-CZ" dirty="0" smtClean="0"/>
              <a:t> </a:t>
            </a:r>
            <a:r>
              <a:rPr lang="en-GB" dirty="0" smtClean="0"/>
              <a:t>surrounding landscape in green. These </a:t>
            </a:r>
            <a:r>
              <a:rPr lang="en-GB" dirty="0" smtClean="0"/>
              <a:t>areas </a:t>
            </a:r>
            <a:r>
              <a:rPr lang="en-GB" dirty="0" smtClean="0"/>
              <a:t>are connected with existing or proposed green axes. These are for instance  alleys</a:t>
            </a:r>
            <a:r>
              <a:rPr lang="cs-CZ" dirty="0" smtClean="0"/>
              <a:t> and </a:t>
            </a:r>
            <a:r>
              <a:rPr lang="en-GB" dirty="0" smtClean="0"/>
              <a:t>greenery </a:t>
            </a:r>
            <a:r>
              <a:rPr lang="cs-CZ" dirty="0" err="1" smtClean="0"/>
              <a:t>along</a:t>
            </a:r>
            <a:r>
              <a:rPr lang="en-GB" dirty="0" smtClean="0"/>
              <a:t> </a:t>
            </a:r>
            <a:r>
              <a:rPr lang="cs-CZ" dirty="0" err="1" smtClean="0"/>
              <a:t>paths</a:t>
            </a:r>
            <a:r>
              <a:rPr lang="cs-CZ" dirty="0" smtClean="0"/>
              <a:t> and </a:t>
            </a:r>
            <a:r>
              <a:rPr lang="en-GB" dirty="0" smtClean="0"/>
              <a:t>small streams</a:t>
            </a:r>
            <a:r>
              <a:rPr lang="en-GB" dirty="0" smtClean="0"/>
              <a:t>.</a:t>
            </a:r>
            <a:endParaRPr lang="cs-CZ" dirty="0" smtClean="0"/>
          </a:p>
          <a:p>
            <a:endParaRPr lang="cs-CZ" dirty="0" smtClean="0"/>
          </a:p>
          <a:p>
            <a:r>
              <a:rPr lang="cs-CZ" dirty="0" err="1" smtClean="0"/>
              <a:t>The</a:t>
            </a:r>
            <a:r>
              <a:rPr lang="cs-CZ" dirty="0" smtClean="0"/>
              <a:t> </a:t>
            </a:r>
            <a:r>
              <a:rPr lang="cs-CZ" dirty="0" err="1" smtClean="0"/>
              <a:t>proposal</a:t>
            </a:r>
            <a:r>
              <a:rPr lang="cs-CZ" dirty="0" smtClean="0"/>
              <a:t> on </a:t>
            </a:r>
            <a:r>
              <a:rPr lang="cs-CZ" dirty="0" err="1" smtClean="0"/>
              <a:t>this</a:t>
            </a:r>
            <a:r>
              <a:rPr lang="cs-CZ" dirty="0" smtClean="0"/>
              <a:t> </a:t>
            </a:r>
            <a:r>
              <a:rPr lang="cs-CZ" dirty="0" err="1" smtClean="0"/>
              <a:t>level</a:t>
            </a:r>
            <a:r>
              <a:rPr lang="cs-CZ" dirty="0" smtClean="0"/>
              <a:t> </a:t>
            </a:r>
            <a:r>
              <a:rPr lang="cs-CZ" dirty="0" err="1" smtClean="0"/>
              <a:t>also</a:t>
            </a:r>
            <a:r>
              <a:rPr lang="cs-CZ" dirty="0" smtClean="0"/>
              <a:t> </a:t>
            </a:r>
            <a:r>
              <a:rPr lang="cs-CZ" dirty="0" err="1" smtClean="0"/>
              <a:t>solves</a:t>
            </a:r>
            <a:r>
              <a:rPr lang="cs-CZ" dirty="0" smtClean="0"/>
              <a:t> </a:t>
            </a:r>
            <a:r>
              <a:rPr lang="cs-CZ" dirty="0" err="1" smtClean="0"/>
              <a:t>connections</a:t>
            </a:r>
            <a:r>
              <a:rPr lang="cs-CZ" dirty="0" smtClean="0"/>
              <a:t> </a:t>
            </a:r>
            <a:r>
              <a:rPr lang="cs-CZ" dirty="0" err="1" smtClean="0"/>
              <a:t>between</a:t>
            </a:r>
            <a:r>
              <a:rPr lang="cs-CZ" dirty="0" smtClean="0"/>
              <a:t> </a:t>
            </a:r>
            <a:r>
              <a:rPr lang="cs-CZ" dirty="0" err="1" smtClean="0"/>
              <a:t>urban</a:t>
            </a:r>
            <a:r>
              <a:rPr lang="cs-CZ" dirty="0" smtClean="0"/>
              <a:t> area and </a:t>
            </a:r>
            <a:r>
              <a:rPr lang="cs-CZ" dirty="0" err="1" smtClean="0"/>
              <a:t>the</a:t>
            </a:r>
            <a:r>
              <a:rPr lang="cs-CZ" dirty="0" smtClean="0"/>
              <a:t> </a:t>
            </a:r>
            <a:r>
              <a:rPr lang="cs-CZ" dirty="0" err="1" smtClean="0"/>
              <a:t>landscape</a:t>
            </a:r>
            <a:r>
              <a:rPr lang="cs-CZ" dirty="0" smtClean="0"/>
              <a:t> and </a:t>
            </a:r>
            <a:r>
              <a:rPr lang="cs-CZ" dirty="0" err="1" smtClean="0"/>
              <a:t>the</a:t>
            </a:r>
            <a:r>
              <a:rPr lang="cs-CZ" dirty="0" smtClean="0"/>
              <a:t> </a:t>
            </a:r>
            <a:r>
              <a:rPr lang="cs-CZ" dirty="0" err="1" smtClean="0"/>
              <a:t>ecological</a:t>
            </a:r>
            <a:r>
              <a:rPr lang="cs-CZ" dirty="0" smtClean="0"/>
              <a:t> network</a:t>
            </a:r>
            <a:r>
              <a:rPr lang="en-GB" dirty="0" smtClean="0"/>
              <a:t>. </a:t>
            </a:r>
            <a:endParaRPr lang="cs-CZ" dirty="0" smtClean="0"/>
          </a:p>
          <a:p>
            <a:r>
              <a:rPr lang="en-GB" dirty="0" smtClean="0"/>
              <a:t> </a:t>
            </a:r>
            <a:endParaRPr lang="en-GB" dirty="0" smtClean="0"/>
          </a:p>
          <a:p>
            <a:r>
              <a:rPr lang="cs-CZ" dirty="0" smtClean="0"/>
              <a:t>A v</a:t>
            </a:r>
            <a:r>
              <a:rPr lang="en-GB" dirty="0" err="1" smtClean="0"/>
              <a:t>ery</a:t>
            </a:r>
            <a:r>
              <a:rPr lang="en-GB" dirty="0" smtClean="0"/>
              <a:t> important part of the green system are forests  and </a:t>
            </a:r>
            <a:r>
              <a:rPr lang="cs-CZ" dirty="0" smtClean="0"/>
              <a:t>a </a:t>
            </a:r>
            <a:r>
              <a:rPr lang="en-GB" dirty="0" smtClean="0"/>
              <a:t>flat valley of the river </a:t>
            </a:r>
            <a:r>
              <a:rPr lang="en-GB" dirty="0" err="1" smtClean="0"/>
              <a:t>Úslava</a:t>
            </a:r>
            <a:r>
              <a:rPr lang="en-GB" dirty="0" smtClean="0"/>
              <a:t> covered by meadows.      </a:t>
            </a:r>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6</a:t>
            </a:fld>
            <a:endParaRPr lang="en-GB"/>
          </a:p>
        </p:txBody>
      </p:sp>
    </p:spTree>
    <p:extLst>
      <p:ext uri="{BB962C8B-B14F-4D97-AF65-F5344CB8AC3E}">
        <p14:creationId xmlns:p14="http://schemas.microsoft.com/office/powerpoint/2010/main" val="408514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This is a map of the detailed proposal of the green system. It includes several kinds of measures. </a:t>
            </a:r>
          </a:p>
          <a:p>
            <a:r>
              <a:rPr lang="en-GB" dirty="0" smtClean="0"/>
              <a:t>The necessity of intervention in the existing green areas and alleys is expressed by different yellow shades.</a:t>
            </a:r>
          </a:p>
          <a:p>
            <a:r>
              <a:rPr lang="en-GB" dirty="0" smtClean="0"/>
              <a:t>We proposed landscape park near the river. It is not classic urban park. We only proposed slight changes in the landscape such as pedestrian and cycling paths and benches. </a:t>
            </a:r>
            <a:endParaRPr lang="cs-CZ" dirty="0" smtClean="0"/>
          </a:p>
          <a:p>
            <a:endParaRPr lang="en-GB" dirty="0" smtClean="0"/>
          </a:p>
          <a:p>
            <a:r>
              <a:rPr lang="en-GB" dirty="0" smtClean="0"/>
              <a:t>This green area on the opposite side of the town is a former mining area in which we proposed an adventure park.  </a:t>
            </a:r>
          </a:p>
          <a:p>
            <a:endParaRPr lang="en-GB" dirty="0" smtClean="0"/>
          </a:p>
          <a:p>
            <a:r>
              <a:rPr lang="en-GB" dirty="0" smtClean="0"/>
              <a:t>In the industrial area we defined existing greenery which must be protected. </a:t>
            </a:r>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7</a:t>
            </a:fld>
            <a:endParaRPr lang="en-GB"/>
          </a:p>
        </p:txBody>
      </p:sp>
    </p:spTree>
    <p:extLst>
      <p:ext uri="{BB962C8B-B14F-4D97-AF65-F5344CB8AC3E}">
        <p14:creationId xmlns:p14="http://schemas.microsoft.com/office/powerpoint/2010/main" val="119153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We also prepared ideas for redesigning existing green areas such as this main town park.  </a:t>
            </a:r>
          </a:p>
          <a:p>
            <a:r>
              <a:rPr lang="en-GB" dirty="0" smtClean="0"/>
              <a:t>In this proposal we used several principles of green infrastructure. I would like to emphasise this wetland using rain water from the roofs of the kinder garden located close to the park and also this undergrowth formed by natural perennials.   </a:t>
            </a:r>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8</a:t>
            </a:fld>
            <a:endParaRPr lang="en-GB"/>
          </a:p>
        </p:txBody>
      </p:sp>
    </p:spTree>
    <p:extLst>
      <p:ext uri="{BB962C8B-B14F-4D97-AF65-F5344CB8AC3E}">
        <p14:creationId xmlns:p14="http://schemas.microsoft.com/office/powerpoint/2010/main" val="118273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680720" y="4723612"/>
            <a:ext cx="5445760" cy="4472702"/>
          </a:xfrm>
        </p:spPr>
        <p:txBody>
          <a:bodyPr/>
          <a:lstStyle/>
          <a:p>
            <a:r>
              <a:rPr lang="en-GB" dirty="0" smtClean="0"/>
              <a:t>This slide introduces the last topic of my presentation. We try to implement so called green infrastructure into our urban planning system and also into building legislation.</a:t>
            </a:r>
          </a:p>
          <a:p>
            <a:endParaRPr lang="en-GB" dirty="0" smtClean="0"/>
          </a:p>
          <a:p>
            <a:r>
              <a:rPr lang="en-GB" dirty="0" smtClean="0"/>
              <a:t>I suppose you know the green infrastructure concept. </a:t>
            </a:r>
          </a:p>
          <a:p>
            <a:r>
              <a:rPr lang="en-GB" dirty="0" smtClean="0"/>
              <a:t>This concept has been developed in the USA since the 1960s. </a:t>
            </a:r>
          </a:p>
          <a:p>
            <a:r>
              <a:rPr lang="en-GB" dirty="0" smtClean="0"/>
              <a:t>The EU adopted green infrastructure as a tool for the support of the biodiversity </a:t>
            </a:r>
            <a:r>
              <a:rPr lang="en-GB" dirty="0" err="1" smtClean="0"/>
              <a:t>i</a:t>
            </a:r>
            <a:r>
              <a:rPr lang="cs-CZ" dirty="0" smtClean="0"/>
              <a:t>n</a:t>
            </a:r>
            <a:r>
              <a:rPr lang="en-GB" dirty="0" smtClean="0"/>
              <a:t> 2013.</a:t>
            </a:r>
          </a:p>
          <a:p>
            <a:endParaRPr lang="en-GB" dirty="0" smtClean="0"/>
          </a:p>
          <a:p>
            <a:r>
              <a:rPr lang="en-GB" dirty="0" smtClean="0"/>
              <a:t>There are a lot of very complicated and sophisticated definitions of green infrastructure. In my opinion green infrastructure is just a „new perspective on urban and landscape greenery “. </a:t>
            </a:r>
          </a:p>
          <a:p>
            <a:endParaRPr lang="en-GB" dirty="0" smtClean="0"/>
          </a:p>
          <a:p>
            <a:r>
              <a:rPr lang="en-GB" dirty="0" smtClean="0"/>
              <a:t>The difference between classic approach </a:t>
            </a:r>
            <a:r>
              <a:rPr lang="cs-CZ" dirty="0" smtClean="0"/>
              <a:t>to </a:t>
            </a:r>
            <a:r>
              <a:rPr lang="cs-CZ" dirty="0" err="1" smtClean="0"/>
              <a:t>greenery</a:t>
            </a:r>
            <a:r>
              <a:rPr lang="cs-CZ" dirty="0" smtClean="0"/>
              <a:t> </a:t>
            </a:r>
            <a:r>
              <a:rPr lang="en-GB" dirty="0" smtClean="0"/>
              <a:t>and green infrastructure lies in the benefits we expect from green areas. </a:t>
            </a:r>
          </a:p>
          <a:p>
            <a:endParaRPr lang="en-GB" dirty="0" smtClean="0"/>
          </a:p>
          <a:p>
            <a:r>
              <a:rPr lang="en-GB" dirty="0" smtClean="0"/>
              <a:t>Aside from the benefits for people, such as recreational potential, aesthetic and health effects, we should take into account the benefits for nature itself – for instance a water regime and  biodiversity. You certainly know, that everything is related with everything in the environment, therefore benefits for nature are definitely also benefits for people.  </a:t>
            </a:r>
          </a:p>
          <a:p>
            <a:endParaRPr lang="en-GB" dirty="0" smtClean="0"/>
          </a:p>
          <a:p>
            <a:endParaRPr lang="en-GB" dirty="0"/>
          </a:p>
        </p:txBody>
      </p:sp>
      <p:sp>
        <p:nvSpPr>
          <p:cNvPr id="4" name="Zástupný symbol pro číslo snímku 3"/>
          <p:cNvSpPr>
            <a:spLocks noGrp="1"/>
          </p:cNvSpPr>
          <p:nvPr>
            <p:ph type="sldNum" sz="quarter" idx="10"/>
          </p:nvPr>
        </p:nvSpPr>
        <p:spPr/>
        <p:txBody>
          <a:bodyPr/>
          <a:lstStyle/>
          <a:p>
            <a:fld id="{E8301210-8462-4B6D-99FA-951B46BAA4CF}" type="slidenum">
              <a:rPr lang="en-GB" smtClean="0"/>
              <a:t>9</a:t>
            </a:fld>
            <a:endParaRPr lang="en-GB"/>
          </a:p>
        </p:txBody>
      </p:sp>
    </p:spTree>
    <p:extLst>
      <p:ext uri="{BB962C8B-B14F-4D97-AF65-F5344CB8AC3E}">
        <p14:creationId xmlns:p14="http://schemas.microsoft.com/office/powerpoint/2010/main" val="247796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00CBBB0-4431-401C-A5DC-966E55E4DD29}" type="datetimeFigureOut">
              <a:rPr lang="cs-CZ" smtClean="0"/>
              <a:t>10.06.2021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2D714F-F9F9-4E90-83CA-4080765346C4}" type="slidenum">
              <a:rPr lang="cs-CZ" smtClean="0"/>
              <a:t>‹#›</a:t>
            </a:fld>
            <a:endParaRPr lang="cs-CZ"/>
          </a:p>
        </p:txBody>
      </p:sp>
    </p:spTree>
    <p:extLst>
      <p:ext uri="{BB962C8B-B14F-4D97-AF65-F5344CB8AC3E}">
        <p14:creationId xmlns:p14="http://schemas.microsoft.com/office/powerpoint/2010/main" val="159929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00CBBB0-4431-401C-A5DC-966E55E4DD29}" type="datetimeFigureOut">
              <a:rPr lang="cs-CZ" smtClean="0"/>
              <a:t>10.06.2021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2D714F-F9F9-4E90-83CA-4080765346C4}" type="slidenum">
              <a:rPr lang="cs-CZ" smtClean="0"/>
              <a:t>‹#›</a:t>
            </a:fld>
            <a:endParaRPr lang="cs-CZ"/>
          </a:p>
        </p:txBody>
      </p:sp>
    </p:spTree>
    <p:extLst>
      <p:ext uri="{BB962C8B-B14F-4D97-AF65-F5344CB8AC3E}">
        <p14:creationId xmlns:p14="http://schemas.microsoft.com/office/powerpoint/2010/main" val="20184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00CBBB0-4431-401C-A5DC-966E55E4DD29}" type="datetimeFigureOut">
              <a:rPr lang="cs-CZ" smtClean="0"/>
              <a:t>10.06.2021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2D714F-F9F9-4E90-83CA-4080765346C4}" type="slidenum">
              <a:rPr lang="cs-CZ" smtClean="0"/>
              <a:t>‹#›</a:t>
            </a:fld>
            <a:endParaRPr lang="cs-CZ"/>
          </a:p>
        </p:txBody>
      </p:sp>
    </p:spTree>
    <p:extLst>
      <p:ext uri="{BB962C8B-B14F-4D97-AF65-F5344CB8AC3E}">
        <p14:creationId xmlns:p14="http://schemas.microsoft.com/office/powerpoint/2010/main" val="418947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FA405D49-F557-4E0D-9110-7037EC4E33EC}"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2571662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A405D49-F557-4E0D-9110-7037EC4E33EC}"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295935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A405D49-F557-4E0D-9110-7037EC4E33EC}"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59663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FA405D49-F557-4E0D-9110-7037EC4E33EC}" type="datetimeFigureOut">
              <a:rPr lang="en-GB" smtClean="0"/>
              <a:t>10/06/2021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992544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FA405D49-F557-4E0D-9110-7037EC4E33EC}" type="datetimeFigureOut">
              <a:rPr lang="en-GB" smtClean="0"/>
              <a:t>10/06/2021</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178947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FA405D49-F557-4E0D-9110-7037EC4E33EC}" type="datetimeFigureOut">
              <a:rPr lang="en-GB" smtClean="0"/>
              <a:t>10/06/2021</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63040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A405D49-F557-4E0D-9110-7037EC4E33EC}" type="datetimeFigureOut">
              <a:rPr lang="en-GB" smtClean="0"/>
              <a:t>10/06/2021</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191485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A405D49-F557-4E0D-9110-7037EC4E33EC}" type="datetimeFigureOut">
              <a:rPr lang="en-GB" smtClean="0"/>
              <a:t>10/06/2021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24042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556792"/>
            <a:ext cx="8229600" cy="4525963"/>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p>
            <a:fld id="{000CBBB0-4431-401C-A5DC-966E55E4DD29}" type="datetimeFigureOut">
              <a:rPr lang="cs-CZ" smtClean="0"/>
              <a:t>10.06.2021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2D714F-F9F9-4E90-83CA-4080765346C4}" type="slidenum">
              <a:rPr lang="cs-CZ" smtClean="0"/>
              <a:t>‹#›</a:t>
            </a:fld>
            <a:endParaRPr lang="cs-CZ"/>
          </a:p>
        </p:txBody>
      </p:sp>
      <p:sp>
        <p:nvSpPr>
          <p:cNvPr id="7" name="Obdélník 6"/>
          <p:cNvSpPr/>
          <p:nvPr userDrawn="1"/>
        </p:nvSpPr>
        <p:spPr>
          <a:xfrm>
            <a:off x="0" y="0"/>
            <a:ext cx="9144000" cy="769441"/>
          </a:xfrm>
          <a:prstGeom prst="rect">
            <a:avLst/>
          </a:prstGeom>
          <a:solidFill>
            <a:schemeClr val="accent3">
              <a:lumMod val="20000"/>
              <a:lumOff val="80000"/>
            </a:schemeClr>
          </a:solidFill>
        </p:spPr>
        <p:txBody>
          <a:bodyPr wrap="square">
            <a:spAutoFit/>
          </a:bodyPr>
          <a:lstStyle/>
          <a:p>
            <a:pPr marL="360363" indent="0" algn="l"/>
            <a:endParaRPr lang="cs-CZ" sz="1200" b="1" dirty="0" smtClean="0"/>
          </a:p>
          <a:p>
            <a:pPr marL="360363" indent="0" algn="l"/>
            <a:r>
              <a:rPr lang="en-GB" sz="2000" b="1" dirty="0" smtClean="0"/>
              <a:t>URBAN GREENERY AS A PART OF URBAN PLANNING IN THE CZECH REPUBLIC</a:t>
            </a:r>
            <a:endParaRPr lang="cs-CZ" sz="2000" b="1" dirty="0" smtClean="0"/>
          </a:p>
          <a:p>
            <a:pPr marL="360363" indent="0" algn="l"/>
            <a:endParaRPr lang="en-GB" sz="1200" b="1" dirty="0"/>
          </a:p>
        </p:txBody>
      </p:sp>
    </p:spTree>
    <p:extLst>
      <p:ext uri="{BB962C8B-B14F-4D97-AF65-F5344CB8AC3E}">
        <p14:creationId xmlns:p14="http://schemas.microsoft.com/office/powerpoint/2010/main" val="5359601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A405D49-F557-4E0D-9110-7037EC4E33EC}" type="datetimeFigureOut">
              <a:rPr lang="en-GB" smtClean="0"/>
              <a:t>10/06/2021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3136186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A405D49-F557-4E0D-9110-7037EC4E33EC}"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1783215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A405D49-F557-4E0D-9110-7037EC4E33EC}"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2582408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FA405D49-F557-4E0D-9110-7037EC4E33EC}" type="datetimeFigureOut">
              <a:rPr lang="en-GB" smtClean="0"/>
              <a:t>10/06/2021</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AE688A-4938-4319-A82E-98DA1BB7B9AF}" type="slidenum">
              <a:rPr lang="en-GB" smtClean="0"/>
              <a:t>‹#›</a:t>
            </a:fld>
            <a:endParaRPr lang="en-GB"/>
          </a:p>
        </p:txBody>
      </p:sp>
    </p:spTree>
    <p:extLst>
      <p:ext uri="{BB962C8B-B14F-4D97-AF65-F5344CB8AC3E}">
        <p14:creationId xmlns:p14="http://schemas.microsoft.com/office/powerpoint/2010/main" val="4081502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326BA3BD-54F2-405A-AE63-BD625F7B6505}"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2023346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26BA3BD-54F2-405A-AE63-BD625F7B6505}"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1790918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26BA3BD-54F2-405A-AE63-BD625F7B6505}"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2898220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326BA3BD-54F2-405A-AE63-BD625F7B6505}" type="datetimeFigureOut">
              <a:rPr lang="en-GB" smtClean="0"/>
              <a:t>10/06/2021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3400298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326BA3BD-54F2-405A-AE63-BD625F7B6505}" type="datetimeFigureOut">
              <a:rPr lang="en-GB" smtClean="0"/>
              <a:t>10/06/2021</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2985131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326BA3BD-54F2-405A-AE63-BD625F7B6505}" type="datetimeFigureOut">
              <a:rPr lang="en-GB" smtClean="0"/>
              <a:t>10/06/2021</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283205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00CBBB0-4431-401C-A5DC-966E55E4DD29}" type="datetimeFigureOut">
              <a:rPr lang="cs-CZ" smtClean="0"/>
              <a:t>10.06.2021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2D714F-F9F9-4E90-83CA-4080765346C4}" type="slidenum">
              <a:rPr lang="cs-CZ" smtClean="0"/>
              <a:t>‹#›</a:t>
            </a:fld>
            <a:endParaRPr lang="cs-CZ"/>
          </a:p>
        </p:txBody>
      </p:sp>
    </p:spTree>
    <p:extLst>
      <p:ext uri="{BB962C8B-B14F-4D97-AF65-F5344CB8AC3E}">
        <p14:creationId xmlns:p14="http://schemas.microsoft.com/office/powerpoint/2010/main" val="1713113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26BA3BD-54F2-405A-AE63-BD625F7B6505}" type="datetimeFigureOut">
              <a:rPr lang="en-GB" smtClean="0"/>
              <a:t>10/06/2021</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2200628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26BA3BD-54F2-405A-AE63-BD625F7B6505}" type="datetimeFigureOut">
              <a:rPr lang="en-GB" smtClean="0"/>
              <a:t>10/06/2021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2100095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26BA3BD-54F2-405A-AE63-BD625F7B6505}" type="datetimeFigureOut">
              <a:rPr lang="en-GB" smtClean="0"/>
              <a:t>10/06/2021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1092041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26BA3BD-54F2-405A-AE63-BD625F7B6505}"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1655158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26BA3BD-54F2-405A-AE63-BD625F7B6505}"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A0EA645C-A22C-42D5-870D-7CB59126B7EE}" type="slidenum">
              <a:rPr lang="en-GB" smtClean="0"/>
              <a:t>‹#›</a:t>
            </a:fld>
            <a:endParaRPr lang="en-GB"/>
          </a:p>
        </p:txBody>
      </p:sp>
    </p:spTree>
    <p:extLst>
      <p:ext uri="{BB962C8B-B14F-4D97-AF65-F5344CB8AC3E}">
        <p14:creationId xmlns:p14="http://schemas.microsoft.com/office/powerpoint/2010/main" val="409729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90847006-B068-4E0E-83A2-5446B9CF0DFF}"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2653629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90847006-B068-4E0E-83A2-5446B9CF0DFF}"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2197789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0847006-B068-4E0E-83A2-5446B9CF0DFF}"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1925586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90847006-B068-4E0E-83A2-5446B9CF0DFF}" type="datetimeFigureOut">
              <a:rPr lang="en-GB" smtClean="0"/>
              <a:t>10/06/2021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1355673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90847006-B068-4E0E-83A2-5446B9CF0DFF}" type="datetimeFigureOut">
              <a:rPr lang="en-GB" smtClean="0"/>
              <a:t>10/06/2021</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309428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00CBBB0-4431-401C-A5DC-966E55E4DD29}" type="datetimeFigureOut">
              <a:rPr lang="cs-CZ" smtClean="0"/>
              <a:t>10.06.2021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2D714F-F9F9-4E90-83CA-4080765346C4}" type="slidenum">
              <a:rPr lang="cs-CZ" smtClean="0"/>
              <a:t>‹#›</a:t>
            </a:fld>
            <a:endParaRPr lang="cs-CZ"/>
          </a:p>
        </p:txBody>
      </p:sp>
    </p:spTree>
    <p:extLst>
      <p:ext uri="{BB962C8B-B14F-4D97-AF65-F5344CB8AC3E}">
        <p14:creationId xmlns:p14="http://schemas.microsoft.com/office/powerpoint/2010/main" val="3191909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90847006-B068-4E0E-83A2-5446B9CF0DFF}" type="datetimeFigureOut">
              <a:rPr lang="en-GB" smtClean="0"/>
              <a:t>10/06/2021</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359247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0847006-B068-4E0E-83A2-5446B9CF0DFF}" type="datetimeFigureOut">
              <a:rPr lang="en-GB" smtClean="0"/>
              <a:t>10/06/2021</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2657858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0847006-B068-4E0E-83A2-5446B9CF0DFF}" type="datetimeFigureOut">
              <a:rPr lang="en-GB" smtClean="0"/>
              <a:t>10/06/2021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3562411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0847006-B068-4E0E-83A2-5446B9CF0DFF}" type="datetimeFigureOut">
              <a:rPr lang="en-GB" smtClean="0"/>
              <a:t>10/06/2021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398148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90847006-B068-4E0E-83A2-5446B9CF0DFF}"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2984838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90847006-B068-4E0E-83A2-5446B9CF0DFF}" type="datetimeFigureOut">
              <a:rPr lang="en-GB" smtClean="0"/>
              <a:t>10/06/2021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392021B-EC17-4D0A-BEE9-CAB1864C536B}" type="slidenum">
              <a:rPr lang="en-GB" smtClean="0"/>
              <a:t>‹#›</a:t>
            </a:fld>
            <a:endParaRPr lang="en-GB"/>
          </a:p>
        </p:txBody>
      </p:sp>
    </p:spTree>
    <p:extLst>
      <p:ext uri="{BB962C8B-B14F-4D97-AF65-F5344CB8AC3E}">
        <p14:creationId xmlns:p14="http://schemas.microsoft.com/office/powerpoint/2010/main" val="134846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00CBBB0-4431-401C-A5DC-966E55E4DD29}" type="datetimeFigureOut">
              <a:rPr lang="cs-CZ" smtClean="0"/>
              <a:t>10.06.2021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82D714F-F9F9-4E90-83CA-4080765346C4}" type="slidenum">
              <a:rPr lang="cs-CZ" smtClean="0"/>
              <a:t>‹#›</a:t>
            </a:fld>
            <a:endParaRPr lang="cs-CZ"/>
          </a:p>
        </p:txBody>
      </p:sp>
    </p:spTree>
    <p:extLst>
      <p:ext uri="{BB962C8B-B14F-4D97-AF65-F5344CB8AC3E}">
        <p14:creationId xmlns:p14="http://schemas.microsoft.com/office/powerpoint/2010/main" val="41899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00CBBB0-4431-401C-A5DC-966E55E4DD29}" type="datetimeFigureOut">
              <a:rPr lang="cs-CZ" smtClean="0"/>
              <a:t>10.06.2021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2D714F-F9F9-4E90-83CA-4080765346C4}" type="slidenum">
              <a:rPr lang="cs-CZ" smtClean="0"/>
              <a:t>‹#›</a:t>
            </a:fld>
            <a:endParaRPr lang="cs-CZ"/>
          </a:p>
        </p:txBody>
      </p:sp>
    </p:spTree>
    <p:extLst>
      <p:ext uri="{BB962C8B-B14F-4D97-AF65-F5344CB8AC3E}">
        <p14:creationId xmlns:p14="http://schemas.microsoft.com/office/powerpoint/2010/main" val="186148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00CBBB0-4431-401C-A5DC-966E55E4DD29}" type="datetimeFigureOut">
              <a:rPr lang="cs-CZ" smtClean="0"/>
              <a:t>10.06.2021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82D714F-F9F9-4E90-83CA-4080765346C4}" type="slidenum">
              <a:rPr lang="cs-CZ" smtClean="0"/>
              <a:t>‹#›</a:t>
            </a:fld>
            <a:endParaRPr lang="cs-CZ"/>
          </a:p>
        </p:txBody>
      </p:sp>
    </p:spTree>
    <p:extLst>
      <p:ext uri="{BB962C8B-B14F-4D97-AF65-F5344CB8AC3E}">
        <p14:creationId xmlns:p14="http://schemas.microsoft.com/office/powerpoint/2010/main" val="2570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00CBBB0-4431-401C-A5DC-966E55E4DD29}" type="datetimeFigureOut">
              <a:rPr lang="cs-CZ" smtClean="0"/>
              <a:t>10.06.2021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2D714F-F9F9-4E90-83CA-4080765346C4}" type="slidenum">
              <a:rPr lang="cs-CZ" smtClean="0"/>
              <a:t>‹#›</a:t>
            </a:fld>
            <a:endParaRPr lang="cs-CZ"/>
          </a:p>
        </p:txBody>
      </p:sp>
    </p:spTree>
    <p:extLst>
      <p:ext uri="{BB962C8B-B14F-4D97-AF65-F5344CB8AC3E}">
        <p14:creationId xmlns:p14="http://schemas.microsoft.com/office/powerpoint/2010/main" val="93450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00CBBB0-4431-401C-A5DC-966E55E4DD29}" type="datetimeFigureOut">
              <a:rPr lang="cs-CZ" smtClean="0"/>
              <a:t>10.06.2021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2D714F-F9F9-4E90-83CA-4080765346C4}" type="slidenum">
              <a:rPr lang="cs-CZ" smtClean="0"/>
              <a:t>‹#›</a:t>
            </a:fld>
            <a:endParaRPr lang="cs-CZ"/>
          </a:p>
        </p:txBody>
      </p:sp>
    </p:spTree>
    <p:extLst>
      <p:ext uri="{BB962C8B-B14F-4D97-AF65-F5344CB8AC3E}">
        <p14:creationId xmlns:p14="http://schemas.microsoft.com/office/powerpoint/2010/main" val="261255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CBBB0-4431-401C-A5DC-966E55E4DD29}" type="datetimeFigureOut">
              <a:rPr lang="cs-CZ" smtClean="0"/>
              <a:t>10.06.2021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D714F-F9F9-4E90-83CA-4080765346C4}" type="slidenum">
              <a:rPr lang="cs-CZ" smtClean="0"/>
              <a:t>‹#›</a:t>
            </a:fld>
            <a:endParaRPr lang="cs-CZ"/>
          </a:p>
        </p:txBody>
      </p:sp>
    </p:spTree>
    <p:extLst>
      <p:ext uri="{BB962C8B-B14F-4D97-AF65-F5344CB8AC3E}">
        <p14:creationId xmlns:p14="http://schemas.microsoft.com/office/powerpoint/2010/main" val="76210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05D49-F557-4E0D-9110-7037EC4E33EC}" type="datetimeFigureOut">
              <a:rPr lang="en-GB" smtClean="0"/>
              <a:t>10/06/2021</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E688A-4938-4319-A82E-98DA1BB7B9AF}" type="slidenum">
              <a:rPr lang="en-GB" smtClean="0"/>
              <a:t>‹#›</a:t>
            </a:fld>
            <a:endParaRPr lang="en-GB"/>
          </a:p>
        </p:txBody>
      </p:sp>
    </p:spTree>
    <p:extLst>
      <p:ext uri="{BB962C8B-B14F-4D97-AF65-F5344CB8AC3E}">
        <p14:creationId xmlns:p14="http://schemas.microsoft.com/office/powerpoint/2010/main" val="182702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BA3BD-54F2-405A-AE63-BD625F7B6505}" type="datetimeFigureOut">
              <a:rPr lang="en-GB" smtClean="0"/>
              <a:t>10/06/2021</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A645C-A22C-42D5-870D-7CB59126B7EE}" type="slidenum">
              <a:rPr lang="en-GB" smtClean="0"/>
              <a:t>‹#›</a:t>
            </a:fld>
            <a:endParaRPr lang="en-GB"/>
          </a:p>
        </p:txBody>
      </p:sp>
    </p:spTree>
    <p:extLst>
      <p:ext uri="{BB962C8B-B14F-4D97-AF65-F5344CB8AC3E}">
        <p14:creationId xmlns:p14="http://schemas.microsoft.com/office/powerpoint/2010/main" val="7393723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47006-B068-4E0E-83A2-5446B9CF0DFF}" type="datetimeFigureOut">
              <a:rPr lang="en-GB" smtClean="0"/>
              <a:t>10/06/2021</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2021B-EC17-4D0A-BEE9-CAB1864C536B}" type="slidenum">
              <a:rPr lang="en-GB" smtClean="0"/>
              <a:t>‹#›</a:t>
            </a:fld>
            <a:endParaRPr lang="en-GB"/>
          </a:p>
        </p:txBody>
      </p:sp>
    </p:spTree>
    <p:extLst>
      <p:ext uri="{BB962C8B-B14F-4D97-AF65-F5344CB8AC3E}">
        <p14:creationId xmlns:p14="http://schemas.microsoft.com/office/powerpoint/2010/main" val="36630498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27384"/>
            <a:ext cx="9144000" cy="1908215"/>
          </a:xfrm>
          <a:prstGeom prst="rect">
            <a:avLst/>
          </a:prstGeom>
          <a:solidFill>
            <a:schemeClr val="accent3">
              <a:lumMod val="40000"/>
              <a:lumOff val="60000"/>
            </a:schemeClr>
          </a:solidFill>
        </p:spPr>
        <p:txBody>
          <a:bodyPr wrap="square" rtlCol="0">
            <a:spAutoFit/>
          </a:bodyPr>
          <a:lstStyle/>
          <a:p>
            <a:pPr marL="355600"/>
            <a:endParaRPr lang="cs-CZ" sz="1400" b="1" dirty="0" smtClean="0"/>
          </a:p>
          <a:p>
            <a:pPr marL="355600"/>
            <a:r>
              <a:rPr lang="en-GB" sz="2400" b="1" dirty="0" smtClean="0"/>
              <a:t>URBAN GREENERY AS A PART OF URBAN PLANNING </a:t>
            </a:r>
            <a:r>
              <a:rPr lang="cs-CZ" sz="2400" b="1" dirty="0" smtClean="0"/>
              <a:t/>
            </a:r>
            <a:br>
              <a:rPr lang="cs-CZ" sz="2400" b="1" dirty="0" smtClean="0"/>
            </a:br>
            <a:r>
              <a:rPr lang="en-GB" sz="2400" b="1" dirty="0" smtClean="0"/>
              <a:t>IN THE CZECH REPUBLIC</a:t>
            </a:r>
            <a:endParaRPr lang="cs-CZ" sz="2400" b="1" dirty="0" smtClean="0"/>
          </a:p>
          <a:p>
            <a:pPr marL="355600"/>
            <a:endParaRPr lang="cs-CZ" sz="1400" b="1" dirty="0" smtClean="0"/>
          </a:p>
          <a:p>
            <a:pPr marL="355600"/>
            <a:r>
              <a:rPr lang="cs-CZ" sz="2400" b="1" dirty="0" smtClean="0">
                <a:solidFill>
                  <a:srgbClr val="FF0000"/>
                </a:solidFill>
              </a:rPr>
              <a:t>PRACTICE </a:t>
            </a:r>
            <a:endParaRPr lang="en-GB" sz="2400" b="1" dirty="0" smtClean="0">
              <a:solidFill>
                <a:srgbClr val="FF0000"/>
              </a:solidFill>
            </a:endParaRPr>
          </a:p>
          <a:p>
            <a:pPr marL="355600"/>
            <a:endParaRPr lang="en-GB" sz="1400" b="1" dirty="0"/>
          </a:p>
        </p:txBody>
      </p:sp>
      <p:sp>
        <p:nvSpPr>
          <p:cNvPr id="5" name="TextovéPole 4"/>
          <p:cNvSpPr txBox="1"/>
          <p:nvPr/>
        </p:nvSpPr>
        <p:spPr>
          <a:xfrm>
            <a:off x="0" y="5521445"/>
            <a:ext cx="9155842" cy="1323439"/>
          </a:xfrm>
          <a:prstGeom prst="rect">
            <a:avLst/>
          </a:prstGeom>
          <a:solidFill>
            <a:schemeClr val="accent3">
              <a:lumMod val="40000"/>
              <a:lumOff val="60000"/>
            </a:schemeClr>
          </a:solidFill>
        </p:spPr>
        <p:txBody>
          <a:bodyPr wrap="square" rtlCol="0">
            <a:spAutoFit/>
          </a:bodyPr>
          <a:lstStyle/>
          <a:p>
            <a:pPr marL="355600"/>
            <a:endParaRPr lang="cs-CZ" sz="2000" b="1" dirty="0" smtClean="0"/>
          </a:p>
          <a:p>
            <a:pPr marL="355600"/>
            <a:r>
              <a:rPr lang="cs-CZ" sz="2000" b="1" dirty="0" smtClean="0"/>
              <a:t>GREEN CITIES AND URBAN PLANNING </a:t>
            </a:r>
            <a:r>
              <a:rPr lang="cs-CZ" sz="2000" b="1" dirty="0" smtClean="0"/>
              <a:t>                                        </a:t>
            </a:r>
            <a:r>
              <a:rPr lang="cs-CZ" sz="2000" b="1" dirty="0" smtClean="0"/>
              <a:t>MILAN </a:t>
            </a:r>
            <a:r>
              <a:rPr lang="cs-CZ" sz="2000" b="1" dirty="0"/>
              <a:t>SVOBODA</a:t>
            </a:r>
            <a:endParaRPr lang="cs-CZ" sz="2000" b="1" dirty="0" smtClean="0"/>
          </a:p>
          <a:p>
            <a:pPr marL="355600"/>
            <a:r>
              <a:rPr lang="cs-CZ" sz="2000" b="1" dirty="0" smtClean="0"/>
              <a:t>TBILISI, JUNE 16, </a:t>
            </a:r>
            <a:r>
              <a:rPr lang="cs-CZ" sz="2000" b="1" dirty="0" smtClean="0"/>
              <a:t>2021                                                   milan.svoboda@ateliercs.cz</a:t>
            </a:r>
          </a:p>
          <a:p>
            <a:pPr marL="355600"/>
            <a:endParaRPr lang="cs-CZ" sz="2000" b="1" dirty="0" smtClean="0"/>
          </a:p>
        </p:txBody>
      </p:sp>
      <p:pic>
        <p:nvPicPr>
          <p:cNvPr id="7" name="Obrázek 6"/>
          <p:cNvPicPr>
            <a:picLocks noChangeAspect="1"/>
          </p:cNvPicPr>
          <p:nvPr/>
        </p:nvPicPr>
        <p:blipFill rotWithShape="1">
          <a:blip r:embed="rId3" cstate="print">
            <a:extLst>
              <a:ext uri="{28A0092B-C50C-407E-A947-70E740481C1C}">
                <a14:useLocalDpi xmlns:a14="http://schemas.microsoft.com/office/drawing/2010/main" val="0"/>
              </a:ext>
            </a:extLst>
          </a:blip>
          <a:srcRect l="20743" t="8913" r="19610" b="7532"/>
          <a:stretch/>
        </p:blipFill>
        <p:spPr>
          <a:xfrm>
            <a:off x="5470358" y="1880831"/>
            <a:ext cx="3672408" cy="3636401"/>
          </a:xfrm>
          <a:prstGeom prst="rect">
            <a:avLst/>
          </a:prstGeom>
        </p:spPr>
      </p:pic>
      <p:pic>
        <p:nvPicPr>
          <p:cNvPr id="9" name="Obrázek 8"/>
          <p:cNvPicPr>
            <a:picLocks noChangeAspect="1"/>
          </p:cNvPicPr>
          <p:nvPr/>
        </p:nvPicPr>
        <p:blipFill rotWithShape="1">
          <a:blip r:embed="rId4" cstate="print">
            <a:extLst>
              <a:ext uri="{28A0092B-C50C-407E-A947-70E740481C1C}">
                <a14:useLocalDpi xmlns:a14="http://schemas.microsoft.com/office/drawing/2010/main" val="0"/>
              </a:ext>
            </a:extLst>
          </a:blip>
          <a:srcRect l="16195"/>
          <a:stretch/>
        </p:blipFill>
        <p:spPr>
          <a:xfrm>
            <a:off x="0" y="1880831"/>
            <a:ext cx="5400600" cy="3624867"/>
          </a:xfrm>
          <a:prstGeom prst="rect">
            <a:avLst/>
          </a:prstGeom>
        </p:spPr>
      </p:pic>
    </p:spTree>
    <p:extLst>
      <p:ext uri="{BB962C8B-B14F-4D97-AF65-F5344CB8AC3E}">
        <p14:creationId xmlns:p14="http://schemas.microsoft.com/office/powerpoint/2010/main" val="1396300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ology.fnal.gov/wp-content/uploads/2017/08/Ecosystem-Services.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347864" y="1801060"/>
            <a:ext cx="5035206" cy="4941695"/>
          </a:xfrm>
          <a:prstGeom prst="rect">
            <a:avLst/>
          </a:prstGeom>
          <a:noFill/>
          <a:ln>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900000"/>
            <a:ext cx="9144000" cy="65501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19138" indent="-363538" algn="l"/>
            <a:r>
              <a:rPr lang="cs-CZ" sz="2800" b="1" dirty="0" smtClean="0">
                <a:latin typeface="+mn-lt"/>
                <a:cs typeface="Arial" charset="0"/>
              </a:rPr>
              <a:t>2</a:t>
            </a:r>
            <a:r>
              <a:rPr lang="cs-CZ" sz="2800" b="1" dirty="0">
                <a:cs typeface="Arial" charset="0"/>
              </a:rPr>
              <a:t> │	</a:t>
            </a:r>
            <a:r>
              <a:rPr lang="cs-CZ" sz="2800" b="1" dirty="0" smtClean="0">
                <a:cs typeface="Arial" charset="0"/>
              </a:rPr>
              <a:t>GREEN </a:t>
            </a:r>
            <a:r>
              <a:rPr lang="cs-CZ" sz="2800" b="1" dirty="0">
                <a:cs typeface="Arial" charset="0"/>
              </a:rPr>
              <a:t>INFRASTUCTURE</a:t>
            </a:r>
            <a:endParaRPr lang="en-GB" sz="2800" b="1" dirty="0" smtClean="0">
              <a:latin typeface="+mn-lt"/>
              <a:cs typeface="Arial" charset="0"/>
            </a:endParaRPr>
          </a:p>
        </p:txBody>
      </p:sp>
      <p:sp>
        <p:nvSpPr>
          <p:cNvPr id="9" name="Content Placeholder 2"/>
          <p:cNvSpPr>
            <a:spLocks noGrp="1"/>
          </p:cNvSpPr>
          <p:nvPr>
            <p:ph idx="1"/>
          </p:nvPr>
        </p:nvSpPr>
        <p:spPr>
          <a:xfrm>
            <a:off x="-1" y="1800000"/>
            <a:ext cx="9144001" cy="4942755"/>
          </a:xfrm>
        </p:spPr>
        <p:txBody>
          <a:bodyPr rtlCol="0">
            <a:noAutofit/>
          </a:bodyPr>
          <a:lstStyle/>
          <a:p>
            <a:pPr marL="698500">
              <a:lnSpc>
                <a:spcPct val="170000"/>
              </a:lnSpc>
              <a:spcBef>
                <a:spcPts val="0"/>
              </a:spcBef>
              <a:spcAft>
                <a:spcPts val="600"/>
              </a:spcAft>
              <a:buFont typeface="Wingdings" panose="05000000000000000000" pitchFamily="2" charset="2"/>
              <a:buChar char="Ø"/>
              <a:defRPr/>
            </a:pPr>
            <a:r>
              <a:rPr lang="cs-CZ" altLang="cs-CZ" sz="2000" b="1" dirty="0" err="1" smtClean="0"/>
              <a:t>Ecosystem</a:t>
            </a:r>
            <a:r>
              <a:rPr lang="cs-CZ" altLang="cs-CZ" sz="2000" b="1" dirty="0" smtClean="0"/>
              <a:t> </a:t>
            </a:r>
            <a:r>
              <a:rPr lang="cs-CZ" altLang="cs-CZ" sz="2000" b="1" dirty="0" err="1" smtClean="0"/>
              <a:t>services</a:t>
            </a:r>
            <a:endParaRPr lang="en-GB" sz="1800" b="1" dirty="0"/>
          </a:p>
        </p:txBody>
      </p:sp>
    </p:spTree>
    <p:extLst>
      <p:ext uri="{BB962C8B-B14F-4D97-AF65-F5344CB8AC3E}">
        <p14:creationId xmlns:p14="http://schemas.microsoft.com/office/powerpoint/2010/main" val="1359013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Milan\Projekty\Praha_Park_u_vody\RENDER\A5\bloky_A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4680"/>
            <a:ext cx="9144000" cy="64441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Milan\Projekty\Praha_Park_u_vody\SCHEMATA\schema voda.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p:blipFill>
        <p:spPr bwMode="auto">
          <a:xfrm>
            <a:off x="5351205" y="864096"/>
            <a:ext cx="3792796" cy="234888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se šipkou 2"/>
          <p:cNvCxnSpPr/>
          <p:nvPr/>
        </p:nvCxnSpPr>
        <p:spPr>
          <a:xfrm flipV="1">
            <a:off x="5351205" y="2038536"/>
            <a:ext cx="2677179" cy="3595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743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zivatel\Documents\Zlín\JPEG\005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09836"/>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zivatel\Documents\Zlín\JPEG\funkční schém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452320" y="764704"/>
            <a:ext cx="1691681" cy="381577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se šipkou 8"/>
          <p:cNvCxnSpPr/>
          <p:nvPr/>
        </p:nvCxnSpPr>
        <p:spPr>
          <a:xfrm flipV="1">
            <a:off x="5724128" y="3473624"/>
            <a:ext cx="2448272" cy="20882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925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0"/>
            <a:ext cx="9144000" cy="1143000"/>
          </a:xfrm>
          <a:solidFill>
            <a:schemeClr val="bg1"/>
          </a:solidFill>
        </p:spPr>
        <p:txBody>
          <a:bodyPr/>
          <a:lstStyle/>
          <a:p>
            <a:endParaRPr lang="en-GB" dirty="0"/>
          </a:p>
        </p:txBody>
      </p:sp>
      <p:sp>
        <p:nvSpPr>
          <p:cNvPr id="3" name="Zástupný symbol pro obsah 2"/>
          <p:cNvSpPr>
            <a:spLocks noGrp="1"/>
          </p:cNvSpPr>
          <p:nvPr>
            <p:ph idx="1"/>
          </p:nvPr>
        </p:nvSpPr>
        <p:spPr/>
        <p:txBody>
          <a:bodyPr/>
          <a:lstStyle/>
          <a:p>
            <a:endParaRPr lang="en-GB" dirty="0"/>
          </a:p>
        </p:txBody>
      </p:sp>
      <p:pic>
        <p:nvPicPr>
          <p:cNvPr id="6146" name="Picture 2" descr="C:\Users\Uzivatel\OneDrive\Dokumenty\Gruzie\bo-img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88639"/>
            <a:ext cx="4518734" cy="321922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zivatel\OneDrive\Dokumenty\Gruzie\bo-img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824000" y="193223"/>
            <a:ext cx="4327380" cy="32192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zivatel\OneDrive\Dokumenty\Gruzie\bz-img1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0" y="3726000"/>
            <a:ext cx="3638197" cy="3132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zivatel\OneDrive\Dokumenty\Gruzie\titulk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3723379"/>
            <a:ext cx="2681775" cy="3132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Uzivatel\OneDrive\Dokumenty\Gruzie\bz-img2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025255" y="3749097"/>
            <a:ext cx="2118745" cy="31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261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4704"/>
            <a:ext cx="9144000" cy="58283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55600" algn="l"/>
            <a:r>
              <a:rPr lang="cs-CZ" sz="2800" b="1" dirty="0" err="1" smtClean="0">
                <a:solidFill>
                  <a:srgbClr val="C00000"/>
                </a:solidFill>
                <a:latin typeface="+mn-lt"/>
                <a:cs typeface="Arial" charset="0"/>
              </a:rPr>
              <a:t>Thank</a:t>
            </a:r>
            <a:r>
              <a:rPr lang="cs-CZ" sz="2800" b="1" dirty="0" smtClean="0">
                <a:solidFill>
                  <a:srgbClr val="C00000"/>
                </a:solidFill>
                <a:latin typeface="+mn-lt"/>
                <a:cs typeface="Arial" charset="0"/>
              </a:rPr>
              <a:t> </a:t>
            </a:r>
            <a:r>
              <a:rPr lang="cs-CZ" sz="2800" b="1" dirty="0" err="1" smtClean="0">
                <a:solidFill>
                  <a:srgbClr val="C00000"/>
                </a:solidFill>
                <a:latin typeface="+mn-lt"/>
                <a:cs typeface="Arial" charset="0"/>
              </a:rPr>
              <a:t>you</a:t>
            </a:r>
            <a:r>
              <a:rPr lang="cs-CZ" sz="2800" b="1" dirty="0" smtClean="0">
                <a:solidFill>
                  <a:srgbClr val="C00000"/>
                </a:solidFill>
                <a:latin typeface="+mn-lt"/>
                <a:cs typeface="Arial" charset="0"/>
              </a:rPr>
              <a:t> </a:t>
            </a:r>
            <a:r>
              <a:rPr lang="cs-CZ" sz="2800" b="1" dirty="0" err="1" smtClean="0">
                <a:solidFill>
                  <a:srgbClr val="C00000"/>
                </a:solidFill>
                <a:latin typeface="+mn-lt"/>
                <a:cs typeface="Arial" charset="0"/>
              </a:rPr>
              <a:t>for</a:t>
            </a:r>
            <a:r>
              <a:rPr lang="cs-CZ" sz="2800" b="1" dirty="0" smtClean="0">
                <a:solidFill>
                  <a:srgbClr val="C00000"/>
                </a:solidFill>
                <a:latin typeface="+mn-lt"/>
                <a:cs typeface="Arial" charset="0"/>
              </a:rPr>
              <a:t> </a:t>
            </a:r>
            <a:r>
              <a:rPr lang="cs-CZ" sz="2800" b="1" dirty="0" err="1" smtClean="0">
                <a:solidFill>
                  <a:srgbClr val="C00000"/>
                </a:solidFill>
                <a:latin typeface="+mn-lt"/>
                <a:cs typeface="Arial" charset="0"/>
              </a:rPr>
              <a:t>your</a:t>
            </a:r>
            <a:r>
              <a:rPr lang="cs-CZ" sz="2800" b="1" dirty="0" smtClean="0">
                <a:solidFill>
                  <a:srgbClr val="C00000"/>
                </a:solidFill>
                <a:latin typeface="+mn-lt"/>
                <a:cs typeface="Arial" charset="0"/>
              </a:rPr>
              <a:t> </a:t>
            </a:r>
            <a:r>
              <a:rPr lang="cs-CZ" sz="2800" b="1" dirty="0" err="1" smtClean="0">
                <a:solidFill>
                  <a:srgbClr val="C00000"/>
                </a:solidFill>
                <a:latin typeface="+mn-lt"/>
                <a:cs typeface="Arial" charset="0"/>
              </a:rPr>
              <a:t>attention</a:t>
            </a:r>
            <a:r>
              <a:rPr lang="cs-CZ" sz="2800" b="1" dirty="0" smtClean="0">
                <a:solidFill>
                  <a:srgbClr val="C00000"/>
                </a:solidFill>
                <a:latin typeface="+mn-lt"/>
                <a:cs typeface="Arial" charset="0"/>
              </a:rPr>
              <a:t> </a:t>
            </a:r>
            <a:endParaRPr lang="en-GB" sz="2800" b="1" dirty="0" smtClean="0">
              <a:solidFill>
                <a:srgbClr val="C00000"/>
              </a:solidFill>
              <a:latin typeface="+mn-lt"/>
              <a:cs typeface="Arial" charset="0"/>
            </a:endParaRPr>
          </a:p>
        </p:txBody>
      </p:sp>
      <p:pic>
        <p:nvPicPr>
          <p:cNvPr id="2051" name="Picture 3" descr="C:\Users\Uzivatel\Pictures\2019\20191004_Veseli_Bilovice\DSC_36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1448" y="1607234"/>
            <a:ext cx="3960000" cy="243112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C:\Users\Uzivatel\Pictures\2019\20191004_Veseli_Bilovice\DSC_3638.JPG"/>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1448" y="4234723"/>
            <a:ext cx="3960000" cy="24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5" name="Picture 7" descr="C:\Users\Uzivatel\Pictures\2020\2020-04-22_PRESTICE\DSC_7065.JPG"/>
          <p:cNvPicPr preferRelativeResize="0">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88464" y="4234723"/>
            <a:ext cx="3960000" cy="24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3" name="Picture 5" descr="C:\Users\Uzivatel\Pictures\Camera Roll\Mi_a_D_a_Ma\2014\2014_09_20_Švihov\DSC_111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788464" y="1607234"/>
            <a:ext cx="3960000" cy="24311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33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08720"/>
            <a:ext cx="9144000" cy="1224136"/>
          </a:xfrm>
          <a:noFill/>
        </p:spPr>
        <p:txBody>
          <a:bodyPr>
            <a:normAutofit fontScale="90000"/>
          </a:bodyPr>
          <a:lstStyle/>
          <a:p>
            <a:pPr marL="355600" algn="l"/>
            <a:r>
              <a:rPr lang="cs-CZ" sz="2800" b="1" i="1" dirty="0" smtClean="0">
                <a:solidFill>
                  <a:srgbClr val="C00000"/>
                </a:solidFill>
                <a:latin typeface="+mn-lt"/>
                <a:cs typeface="Arial" charset="0"/>
              </a:rPr>
              <a:t>PRACTICE</a:t>
            </a:r>
            <a:br>
              <a:rPr lang="cs-CZ" sz="2800" b="1" i="1" dirty="0" smtClean="0">
                <a:solidFill>
                  <a:srgbClr val="C00000"/>
                </a:solidFill>
                <a:latin typeface="+mn-lt"/>
                <a:cs typeface="Arial" charset="0"/>
              </a:rPr>
            </a:br>
            <a:r>
              <a:rPr lang="cs-CZ" sz="2800" b="1" dirty="0" smtClean="0">
                <a:latin typeface="+mn-lt"/>
                <a:cs typeface="Arial" charset="0"/>
              </a:rPr>
              <a:t/>
            </a:r>
            <a:br>
              <a:rPr lang="cs-CZ" sz="2800" b="1" dirty="0" smtClean="0">
                <a:latin typeface="+mn-lt"/>
                <a:cs typeface="Arial" charset="0"/>
              </a:rPr>
            </a:br>
            <a:r>
              <a:rPr lang="en-GB" sz="2800" b="1" dirty="0" smtClean="0">
                <a:latin typeface="+mn-lt"/>
                <a:cs typeface="Arial" charset="0"/>
              </a:rPr>
              <a:t>CONTENT</a:t>
            </a:r>
            <a:endParaRPr lang="en-GB" sz="2800" b="1" dirty="0" smtClean="0">
              <a:latin typeface="+mn-lt"/>
              <a:cs typeface="Arial" charset="0"/>
            </a:endParaRPr>
          </a:p>
        </p:txBody>
      </p:sp>
      <p:sp>
        <p:nvSpPr>
          <p:cNvPr id="5" name="Content Placeholder 2"/>
          <p:cNvSpPr>
            <a:spLocks noGrp="1"/>
          </p:cNvSpPr>
          <p:nvPr>
            <p:ph idx="1"/>
          </p:nvPr>
        </p:nvSpPr>
        <p:spPr>
          <a:xfrm>
            <a:off x="-2179" y="2564904"/>
            <a:ext cx="9144001" cy="4293096"/>
          </a:xfrm>
        </p:spPr>
        <p:txBody>
          <a:bodyPr rtlCol="0">
            <a:noAutofit/>
          </a:bodyPr>
          <a:lstStyle/>
          <a:p>
            <a:pPr marL="355600" indent="0" fontAlgn="auto">
              <a:lnSpc>
                <a:spcPct val="170000"/>
              </a:lnSpc>
              <a:spcBef>
                <a:spcPts val="0"/>
              </a:spcBef>
              <a:spcAft>
                <a:spcPts val="600"/>
              </a:spcAft>
              <a:buNone/>
              <a:defRPr/>
            </a:pPr>
            <a:r>
              <a:rPr lang="en-GB" altLang="cs-CZ" sz="2400" b="1" dirty="0" smtClean="0"/>
              <a:t>1	</a:t>
            </a:r>
            <a:r>
              <a:rPr lang="cs-CZ" altLang="cs-CZ" sz="2400" b="1" dirty="0" err="1" smtClean="0"/>
              <a:t>Territorial</a:t>
            </a:r>
            <a:r>
              <a:rPr lang="cs-CZ" altLang="cs-CZ" sz="2400" b="1" dirty="0" smtClean="0"/>
              <a:t> study </a:t>
            </a:r>
            <a:r>
              <a:rPr lang="cs-CZ" altLang="cs-CZ" sz="2400" b="1" dirty="0" err="1" smtClean="0"/>
              <a:t>of</a:t>
            </a:r>
            <a:r>
              <a:rPr lang="cs-CZ" altLang="cs-CZ" sz="2400" b="1" dirty="0" smtClean="0"/>
              <a:t> </a:t>
            </a:r>
            <a:r>
              <a:rPr lang="cs-CZ" altLang="cs-CZ" sz="2400" b="1" dirty="0" err="1" smtClean="0"/>
              <a:t>urban</a:t>
            </a:r>
            <a:r>
              <a:rPr lang="cs-CZ" altLang="cs-CZ" sz="2400" b="1" dirty="0" smtClean="0"/>
              <a:t> </a:t>
            </a:r>
            <a:r>
              <a:rPr lang="cs-CZ" altLang="cs-CZ" sz="2400" b="1" dirty="0" err="1" smtClean="0"/>
              <a:t>greenery</a:t>
            </a:r>
            <a:endParaRPr lang="en-GB" altLang="cs-CZ" sz="2400" b="1" dirty="0" smtClean="0"/>
          </a:p>
          <a:p>
            <a:pPr marL="355600" indent="0" fontAlgn="auto">
              <a:lnSpc>
                <a:spcPct val="170000"/>
              </a:lnSpc>
              <a:spcBef>
                <a:spcPts val="0"/>
              </a:spcBef>
              <a:spcAft>
                <a:spcPts val="600"/>
              </a:spcAft>
              <a:buNone/>
              <a:defRPr/>
            </a:pPr>
            <a:r>
              <a:rPr lang="en-GB" altLang="cs-CZ" sz="2400" b="1" dirty="0" smtClean="0"/>
              <a:t>2	</a:t>
            </a:r>
            <a:r>
              <a:rPr lang="cs-CZ" altLang="cs-CZ" sz="2400" b="1" dirty="0" smtClean="0"/>
              <a:t>Green </a:t>
            </a:r>
            <a:r>
              <a:rPr lang="cs-CZ" altLang="cs-CZ" sz="2400" b="1" dirty="0" err="1" smtClean="0"/>
              <a:t>infrastructure</a:t>
            </a:r>
            <a:endParaRPr lang="en-GB" altLang="cs-CZ" sz="2400" b="1" dirty="0" smtClean="0"/>
          </a:p>
          <a:p>
            <a:pPr marL="270000" indent="-270000" fontAlgn="auto">
              <a:spcBef>
                <a:spcPts val="0"/>
              </a:spcBef>
              <a:spcAft>
                <a:spcPts val="0"/>
              </a:spcAft>
              <a:defRPr/>
            </a:pPr>
            <a:endParaRPr lang="en-GB" sz="2400" b="1" dirty="0"/>
          </a:p>
        </p:txBody>
      </p:sp>
    </p:spTree>
    <p:extLst>
      <p:ext uri="{BB962C8B-B14F-4D97-AF65-F5344CB8AC3E}">
        <p14:creationId xmlns:p14="http://schemas.microsoft.com/office/powerpoint/2010/main" val="3717751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836712"/>
            <a:ext cx="9144000" cy="655010"/>
          </a:xfrm>
          <a:noFill/>
        </p:spPr>
        <p:txBody>
          <a:bodyPr>
            <a:normAutofit/>
          </a:bodyPr>
          <a:lstStyle/>
          <a:p>
            <a:pPr marL="719138" indent="-363538" algn="l"/>
            <a:r>
              <a:rPr lang="cs-CZ" sz="2800" b="1" dirty="0" smtClean="0">
                <a:latin typeface="+mn-lt"/>
                <a:cs typeface="Arial" charset="0"/>
              </a:rPr>
              <a:t>1</a:t>
            </a:r>
            <a:r>
              <a:rPr lang="cs-CZ" sz="2800" b="1" dirty="0">
                <a:cs typeface="Arial" charset="0"/>
              </a:rPr>
              <a:t> │	</a:t>
            </a:r>
            <a:r>
              <a:rPr lang="en-GB" sz="2800" b="1" dirty="0" smtClean="0">
                <a:latin typeface="+mn-lt"/>
                <a:cs typeface="Arial" charset="0"/>
              </a:rPr>
              <a:t>TERRITORIAL </a:t>
            </a:r>
            <a:r>
              <a:rPr lang="en-GB" sz="2800" b="1" dirty="0" smtClean="0">
                <a:latin typeface="+mn-lt"/>
                <a:cs typeface="Arial" charset="0"/>
              </a:rPr>
              <a:t>STUDIES</a:t>
            </a:r>
            <a:r>
              <a:rPr lang="cs-CZ" sz="2800" b="1" dirty="0" smtClean="0">
                <a:latin typeface="+mn-lt"/>
                <a:cs typeface="Arial" charset="0"/>
              </a:rPr>
              <a:t> OF URBAN GREENERY </a:t>
            </a:r>
            <a:endParaRPr lang="en-GB" sz="2800" b="1" dirty="0" smtClean="0">
              <a:latin typeface="+mn-lt"/>
              <a:cs typeface="Arial" charset="0"/>
            </a:endParaRPr>
          </a:p>
        </p:txBody>
      </p:sp>
      <p:sp>
        <p:nvSpPr>
          <p:cNvPr id="4" name="Content Placeholder 2"/>
          <p:cNvSpPr>
            <a:spLocks noGrp="1"/>
          </p:cNvSpPr>
          <p:nvPr>
            <p:ph idx="1"/>
          </p:nvPr>
        </p:nvSpPr>
        <p:spPr>
          <a:xfrm>
            <a:off x="-1" y="1800000"/>
            <a:ext cx="9144001" cy="5058000"/>
          </a:xfrm>
        </p:spPr>
        <p:txBody>
          <a:bodyPr rtlCol="0">
            <a:noAutofit/>
          </a:bodyPr>
          <a:lstStyle/>
          <a:p>
            <a:pPr marL="698500" fontAlgn="auto">
              <a:lnSpc>
                <a:spcPct val="170000"/>
              </a:lnSpc>
              <a:spcBef>
                <a:spcPts val="0"/>
              </a:spcBef>
              <a:spcAft>
                <a:spcPts val="600"/>
              </a:spcAft>
              <a:buFont typeface="Wingdings" panose="05000000000000000000" pitchFamily="2" charset="2"/>
              <a:buChar char="Ø"/>
              <a:defRPr/>
            </a:pPr>
            <a:r>
              <a:rPr lang="en-GB" altLang="cs-CZ" sz="2000" b="1" dirty="0" smtClean="0"/>
              <a:t>The </a:t>
            </a:r>
            <a:r>
              <a:rPr lang="en-GB" altLang="cs-CZ" sz="2000" b="1" dirty="0" smtClean="0"/>
              <a:t>impacts on the Master plans and on the management of public </a:t>
            </a:r>
            <a:r>
              <a:rPr lang="en-GB" altLang="cs-CZ" sz="2000" b="1" dirty="0" smtClean="0"/>
              <a:t>greenery</a:t>
            </a:r>
            <a:endParaRPr lang="cs-CZ" altLang="cs-CZ" sz="2000" b="1" dirty="0" smtClean="0"/>
          </a:p>
          <a:p>
            <a:pPr marL="698500" fontAlgn="auto">
              <a:lnSpc>
                <a:spcPct val="170000"/>
              </a:lnSpc>
              <a:spcBef>
                <a:spcPts val="0"/>
              </a:spcBef>
              <a:spcAft>
                <a:spcPts val="600"/>
              </a:spcAft>
              <a:buFont typeface="Wingdings" panose="05000000000000000000" pitchFamily="2" charset="2"/>
              <a:buChar char="Ø"/>
              <a:defRPr/>
            </a:pPr>
            <a:r>
              <a:rPr lang="en-GB" altLang="cs-CZ" sz="2000" b="1" dirty="0" smtClean="0"/>
              <a:t>Evaluation </a:t>
            </a:r>
            <a:r>
              <a:rPr lang="en-GB" altLang="cs-CZ" sz="2000" b="1" dirty="0" smtClean="0"/>
              <a:t>of quality of the green areas </a:t>
            </a:r>
            <a:endParaRPr lang="cs-CZ" altLang="cs-CZ" sz="2000" b="1" dirty="0" smtClean="0"/>
          </a:p>
          <a:p>
            <a:pPr marL="698500" fontAlgn="auto">
              <a:lnSpc>
                <a:spcPct val="170000"/>
              </a:lnSpc>
              <a:spcBef>
                <a:spcPts val="0"/>
              </a:spcBef>
              <a:spcAft>
                <a:spcPts val="600"/>
              </a:spcAft>
              <a:buFont typeface="Wingdings" panose="05000000000000000000" pitchFamily="2" charset="2"/>
              <a:buChar char="Ø"/>
              <a:defRPr/>
            </a:pPr>
            <a:r>
              <a:rPr lang="en-GB" altLang="cs-CZ" sz="2000" b="1" dirty="0" smtClean="0"/>
              <a:t>Proposal </a:t>
            </a:r>
            <a:r>
              <a:rPr lang="en-GB" altLang="cs-CZ" sz="2000" b="1" dirty="0" smtClean="0"/>
              <a:t>of the system of urban greenery </a:t>
            </a:r>
            <a:endParaRPr lang="cs-CZ" altLang="cs-CZ" sz="2000" b="1" dirty="0" smtClean="0"/>
          </a:p>
          <a:p>
            <a:pPr marL="698500" fontAlgn="auto">
              <a:lnSpc>
                <a:spcPct val="170000"/>
              </a:lnSpc>
              <a:spcBef>
                <a:spcPts val="0"/>
              </a:spcBef>
              <a:spcAft>
                <a:spcPts val="600"/>
              </a:spcAft>
              <a:buFont typeface="Wingdings" panose="05000000000000000000" pitchFamily="2" charset="2"/>
              <a:buChar char="Ø"/>
              <a:defRPr/>
            </a:pPr>
            <a:r>
              <a:rPr lang="en-GB" altLang="cs-CZ" sz="2000" b="1" dirty="0" smtClean="0"/>
              <a:t>Proposal </a:t>
            </a:r>
            <a:r>
              <a:rPr lang="en-GB" altLang="cs-CZ" sz="2000" b="1" dirty="0" smtClean="0"/>
              <a:t>of new green areas and other green elements such as alleys </a:t>
            </a:r>
            <a:endParaRPr lang="cs-CZ" altLang="cs-CZ" sz="2000" b="1" dirty="0" smtClean="0"/>
          </a:p>
          <a:p>
            <a:pPr marL="698500" fontAlgn="auto">
              <a:lnSpc>
                <a:spcPct val="170000"/>
              </a:lnSpc>
              <a:spcBef>
                <a:spcPts val="0"/>
              </a:spcBef>
              <a:spcAft>
                <a:spcPts val="600"/>
              </a:spcAft>
              <a:buFont typeface="Wingdings" panose="05000000000000000000" pitchFamily="2" charset="2"/>
              <a:buChar char="Ø"/>
              <a:defRPr/>
            </a:pPr>
            <a:r>
              <a:rPr lang="en-GB" altLang="cs-CZ" sz="2000" b="1" dirty="0" smtClean="0"/>
              <a:t>Proposal </a:t>
            </a:r>
            <a:r>
              <a:rPr lang="en-GB" altLang="cs-CZ" sz="2000" b="1" dirty="0" smtClean="0"/>
              <a:t>of necessary measures for improving quality of existing green areas</a:t>
            </a:r>
          </a:p>
          <a:p>
            <a:pPr marL="1041400" lvl="1">
              <a:lnSpc>
                <a:spcPct val="170000"/>
              </a:lnSpc>
              <a:spcBef>
                <a:spcPts val="0"/>
              </a:spcBef>
              <a:spcAft>
                <a:spcPts val="600"/>
              </a:spcAft>
              <a:buFont typeface="Wingdings" panose="05000000000000000000" pitchFamily="2" charset="2"/>
              <a:buChar char="§"/>
              <a:defRPr/>
            </a:pPr>
            <a:endParaRPr lang="en-GB" altLang="cs-CZ" sz="2000" b="1" dirty="0" smtClean="0"/>
          </a:p>
          <a:p>
            <a:pPr marL="896938" indent="0">
              <a:lnSpc>
                <a:spcPct val="150000"/>
              </a:lnSpc>
              <a:spcBef>
                <a:spcPts val="0"/>
              </a:spcBef>
              <a:spcAft>
                <a:spcPts val="600"/>
              </a:spcAft>
              <a:buNone/>
              <a:defRPr/>
            </a:pPr>
            <a:r>
              <a:rPr lang="en-GB" altLang="cs-CZ" sz="2000" b="1" dirty="0" smtClean="0">
                <a:solidFill>
                  <a:srgbClr val="C00000"/>
                </a:solidFill>
              </a:rPr>
              <a:t>Territorial studies of urban greenery are the base for the Master plans </a:t>
            </a:r>
            <a:br>
              <a:rPr lang="en-GB" altLang="cs-CZ" sz="2000" b="1" dirty="0" smtClean="0">
                <a:solidFill>
                  <a:srgbClr val="C00000"/>
                </a:solidFill>
              </a:rPr>
            </a:br>
            <a:r>
              <a:rPr lang="cs-CZ" altLang="cs-CZ" sz="2000" b="1" dirty="0" smtClean="0">
                <a:solidFill>
                  <a:srgbClr val="C00000"/>
                </a:solidFill>
              </a:rPr>
              <a:t>and </a:t>
            </a:r>
            <a:r>
              <a:rPr lang="en-GB" altLang="cs-CZ" sz="2000" b="1" dirty="0" smtClean="0">
                <a:solidFill>
                  <a:srgbClr val="C00000"/>
                </a:solidFill>
              </a:rPr>
              <a:t>for </a:t>
            </a:r>
            <a:r>
              <a:rPr lang="en-GB" altLang="cs-CZ" sz="2000" b="1" dirty="0" smtClean="0">
                <a:solidFill>
                  <a:srgbClr val="C00000"/>
                </a:solidFill>
              </a:rPr>
              <a:t>their changes</a:t>
            </a:r>
          </a:p>
          <a:p>
            <a:pPr marL="896938" indent="0" fontAlgn="auto">
              <a:lnSpc>
                <a:spcPct val="170000"/>
              </a:lnSpc>
              <a:spcBef>
                <a:spcPts val="0"/>
              </a:spcBef>
              <a:spcAft>
                <a:spcPts val="600"/>
              </a:spcAft>
              <a:buNone/>
              <a:defRPr/>
            </a:pPr>
            <a:endParaRPr lang="en-GB" altLang="cs-CZ" sz="1800" b="1" dirty="0" smtClean="0"/>
          </a:p>
          <a:p>
            <a:pPr marL="355600" indent="0" fontAlgn="auto">
              <a:lnSpc>
                <a:spcPct val="170000"/>
              </a:lnSpc>
              <a:spcBef>
                <a:spcPts val="0"/>
              </a:spcBef>
              <a:spcAft>
                <a:spcPts val="600"/>
              </a:spcAft>
              <a:buNone/>
              <a:defRPr/>
            </a:pPr>
            <a:endParaRPr lang="en-GB" altLang="cs-CZ" sz="2000" b="1" dirty="0" smtClean="0"/>
          </a:p>
        </p:txBody>
      </p:sp>
      <p:sp>
        <p:nvSpPr>
          <p:cNvPr id="9" name="Šipka doprava 8"/>
          <p:cNvSpPr/>
          <p:nvPr/>
        </p:nvSpPr>
        <p:spPr>
          <a:xfrm>
            <a:off x="539552" y="5733256"/>
            <a:ext cx="432048" cy="36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359013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457200" y="274638"/>
            <a:ext cx="8229600" cy="1143000"/>
          </a:xfrm>
        </p:spPr>
        <p:txBody>
          <a:bodyPr/>
          <a:lstStyle/>
          <a:p>
            <a:endParaRPr lang="en-GB"/>
          </a:p>
        </p:txBody>
      </p:sp>
      <p:sp>
        <p:nvSpPr>
          <p:cNvPr id="3" name="Zástupný symbol pro obsah 2"/>
          <p:cNvSpPr>
            <a:spLocks noGrp="1"/>
          </p:cNvSpPr>
          <p:nvPr>
            <p:ph idx="1"/>
          </p:nvPr>
        </p:nvSpPr>
        <p:spPr/>
        <p:txBody>
          <a:bodyPr/>
          <a:lstStyle/>
          <a:p>
            <a:endParaRPr lang="en-GB"/>
          </a:p>
        </p:txBody>
      </p:sp>
      <p:pic>
        <p:nvPicPr>
          <p:cNvPr id="1026" name="Picture 2" descr="C:\Users\Uzivatel\Pictures\2020\2020-03-16_Prestice\DSC_55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59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632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013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013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0"/>
            <a:ext cx="9143999"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013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511"/>
            <a:ext cx="9144000" cy="6850489"/>
          </a:xfrm>
          <a:prstGeom prst="rect">
            <a:avLst/>
          </a:prstGeom>
        </p:spPr>
      </p:pic>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000" y="0"/>
            <a:ext cx="1368000" cy="1368000"/>
          </a:xfrm>
          <a:prstGeom prst="rect">
            <a:avLst/>
          </a:prstGeom>
        </p:spPr>
      </p:pic>
      <p:pic>
        <p:nvPicPr>
          <p:cNvPr id="3" name="Obráze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6000" y="4077043"/>
            <a:ext cx="1368000" cy="1368000"/>
          </a:xfrm>
          <a:prstGeom prst="rect">
            <a:avLst/>
          </a:prstGeom>
        </p:spPr>
      </p:pic>
      <p:pic>
        <p:nvPicPr>
          <p:cNvPr id="4" name="Obráze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6000" y="5445042"/>
            <a:ext cx="1368000" cy="1412957"/>
          </a:xfrm>
          <a:prstGeom prst="rect">
            <a:avLst/>
          </a:prstGeom>
        </p:spPr>
      </p:pic>
      <p:pic>
        <p:nvPicPr>
          <p:cNvPr id="5" name="Obráze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6000" y="1348559"/>
            <a:ext cx="1368000" cy="1368000"/>
          </a:xfrm>
          <a:prstGeom prst="rect">
            <a:avLst/>
          </a:prstGeom>
        </p:spPr>
      </p:pic>
      <p:pic>
        <p:nvPicPr>
          <p:cNvPr id="7" name="Obrázek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6000" y="2716559"/>
            <a:ext cx="1368000" cy="1368000"/>
          </a:xfrm>
          <a:prstGeom prst="rect">
            <a:avLst/>
          </a:prstGeom>
        </p:spPr>
      </p:pic>
      <p:cxnSp>
        <p:nvCxnSpPr>
          <p:cNvPr id="8" name="Přímá spojnice se šipkou 7"/>
          <p:cNvCxnSpPr/>
          <p:nvPr/>
        </p:nvCxnSpPr>
        <p:spPr>
          <a:xfrm flipV="1">
            <a:off x="1547664" y="1432002"/>
            <a:ext cx="6120680" cy="1967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013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900000"/>
            <a:ext cx="9144000" cy="655010"/>
          </a:xfrm>
          <a:noFill/>
        </p:spPr>
        <p:txBody>
          <a:bodyPr>
            <a:normAutofit/>
          </a:bodyPr>
          <a:lstStyle/>
          <a:p>
            <a:pPr marL="719138" indent="-363538" algn="l"/>
            <a:r>
              <a:rPr lang="cs-CZ" sz="2800" b="1" dirty="0" smtClean="0">
                <a:latin typeface="+mn-lt"/>
                <a:cs typeface="Arial" charset="0"/>
              </a:rPr>
              <a:t>2</a:t>
            </a:r>
            <a:r>
              <a:rPr lang="cs-CZ" sz="2800" b="1" dirty="0">
                <a:cs typeface="Arial" charset="0"/>
              </a:rPr>
              <a:t> │	</a:t>
            </a:r>
            <a:r>
              <a:rPr lang="cs-CZ" sz="2800" b="1" dirty="0" smtClean="0">
                <a:latin typeface="+mn-lt"/>
                <a:cs typeface="Arial" charset="0"/>
              </a:rPr>
              <a:t>GREEN </a:t>
            </a:r>
            <a:r>
              <a:rPr lang="cs-CZ" sz="2800" b="1" dirty="0" smtClean="0">
                <a:latin typeface="+mn-lt"/>
                <a:cs typeface="Arial" charset="0"/>
              </a:rPr>
              <a:t>INFRASTUCTURE</a:t>
            </a:r>
            <a:endParaRPr lang="en-GB" sz="2800" b="1" dirty="0" smtClean="0">
              <a:latin typeface="+mn-lt"/>
              <a:cs typeface="Arial" charset="0"/>
            </a:endParaRPr>
          </a:p>
        </p:txBody>
      </p:sp>
      <p:sp>
        <p:nvSpPr>
          <p:cNvPr id="4" name="Content Placeholder 2"/>
          <p:cNvSpPr>
            <a:spLocks noGrp="1"/>
          </p:cNvSpPr>
          <p:nvPr>
            <p:ph idx="1"/>
          </p:nvPr>
        </p:nvSpPr>
        <p:spPr>
          <a:xfrm>
            <a:off x="-1" y="1800000"/>
            <a:ext cx="9144001" cy="4942755"/>
          </a:xfrm>
        </p:spPr>
        <p:txBody>
          <a:bodyPr rtlCol="0">
            <a:noAutofit/>
          </a:bodyPr>
          <a:lstStyle/>
          <a:p>
            <a:pPr marL="698500">
              <a:lnSpc>
                <a:spcPct val="170000"/>
              </a:lnSpc>
              <a:spcBef>
                <a:spcPts val="0"/>
              </a:spcBef>
              <a:spcAft>
                <a:spcPts val="600"/>
              </a:spcAft>
              <a:buFont typeface="Wingdings" panose="05000000000000000000" pitchFamily="2" charset="2"/>
              <a:buChar char="Ø"/>
              <a:defRPr/>
            </a:pPr>
            <a:r>
              <a:rPr lang="en-GB" altLang="cs-CZ" sz="2000" b="1" dirty="0" smtClean="0"/>
              <a:t>New holistic approach to the planning of greenery</a:t>
            </a:r>
          </a:p>
          <a:p>
            <a:pPr marL="698500">
              <a:lnSpc>
                <a:spcPct val="170000"/>
              </a:lnSpc>
              <a:spcBef>
                <a:spcPts val="0"/>
              </a:spcBef>
              <a:spcAft>
                <a:spcPts val="600"/>
              </a:spcAft>
              <a:buFont typeface="Wingdings" panose="05000000000000000000" pitchFamily="2" charset="2"/>
              <a:buChar char="Ø"/>
              <a:defRPr/>
            </a:pPr>
            <a:r>
              <a:rPr lang="en-GB" altLang="cs-CZ" sz="2000" b="1" dirty="0" smtClean="0"/>
              <a:t>Benefits for the people and for also the nature </a:t>
            </a:r>
          </a:p>
          <a:p>
            <a:pPr marL="698500">
              <a:lnSpc>
                <a:spcPct val="170000"/>
              </a:lnSpc>
              <a:spcBef>
                <a:spcPts val="0"/>
              </a:spcBef>
              <a:spcAft>
                <a:spcPts val="600"/>
              </a:spcAft>
              <a:buFont typeface="Wingdings" panose="05000000000000000000" pitchFamily="2" charset="2"/>
              <a:buChar char="Ø"/>
              <a:defRPr/>
            </a:pPr>
            <a:r>
              <a:rPr lang="en-GB" altLang="cs-CZ" sz="2000" b="1" dirty="0" smtClean="0"/>
              <a:t>So called ecosystem services are taken into account </a:t>
            </a:r>
          </a:p>
          <a:p>
            <a:pPr marL="698500">
              <a:lnSpc>
                <a:spcPct val="170000"/>
              </a:lnSpc>
              <a:spcBef>
                <a:spcPts val="0"/>
              </a:spcBef>
              <a:spcAft>
                <a:spcPts val="600"/>
              </a:spcAft>
              <a:buFont typeface="Wingdings" panose="05000000000000000000" pitchFamily="2" charset="2"/>
              <a:buChar char="Ø"/>
              <a:defRPr/>
            </a:pPr>
            <a:r>
              <a:rPr lang="en-GB" altLang="cs-CZ" sz="2000" b="1" dirty="0" smtClean="0"/>
              <a:t>One </a:t>
            </a:r>
            <a:r>
              <a:rPr lang="en-GB" altLang="cs-CZ" sz="2000" b="1" dirty="0" err="1" smtClean="0"/>
              <a:t>ot</a:t>
            </a:r>
            <a:r>
              <a:rPr lang="en-GB" altLang="cs-CZ" sz="2000" b="1" dirty="0" smtClean="0"/>
              <a:t> the measures for an adaptation on the climate changes </a:t>
            </a:r>
          </a:p>
          <a:p>
            <a:pPr marL="719138" indent="-363538">
              <a:lnSpc>
                <a:spcPct val="170000"/>
              </a:lnSpc>
              <a:spcBef>
                <a:spcPts val="0"/>
              </a:spcBef>
              <a:spcAft>
                <a:spcPts val="600"/>
              </a:spcAft>
              <a:buFont typeface="+mj-lt"/>
              <a:buAutoNum type="arabicPeriod"/>
              <a:defRPr/>
            </a:pPr>
            <a:endParaRPr lang="en-GB" sz="2000" dirty="0" smtClean="0"/>
          </a:p>
          <a:p>
            <a:pPr marL="893763" indent="0">
              <a:lnSpc>
                <a:spcPct val="170000"/>
              </a:lnSpc>
              <a:spcBef>
                <a:spcPts val="0"/>
              </a:spcBef>
              <a:spcAft>
                <a:spcPts val="600"/>
              </a:spcAft>
              <a:buNone/>
              <a:defRPr/>
            </a:pPr>
            <a:r>
              <a:rPr lang="en-GB" sz="2000" b="1" dirty="0" smtClean="0">
                <a:solidFill>
                  <a:srgbClr val="C00000"/>
                </a:solidFill>
              </a:rPr>
              <a:t>Green infrastructure is a new perspective on urban and landscape greenery </a:t>
            </a:r>
          </a:p>
          <a:p>
            <a:pPr marL="719138" indent="-363538" fontAlgn="auto">
              <a:lnSpc>
                <a:spcPct val="170000"/>
              </a:lnSpc>
              <a:spcBef>
                <a:spcPts val="0"/>
              </a:spcBef>
              <a:spcAft>
                <a:spcPts val="600"/>
              </a:spcAft>
              <a:buFont typeface="+mj-lt"/>
              <a:buAutoNum type="arabicPeriod"/>
              <a:defRPr/>
            </a:pPr>
            <a:endParaRPr lang="en-GB" altLang="cs-CZ" sz="2000" b="1" dirty="0" smtClean="0"/>
          </a:p>
          <a:p>
            <a:pPr marL="270000" indent="-270000" fontAlgn="auto">
              <a:spcBef>
                <a:spcPts val="0"/>
              </a:spcBef>
              <a:spcAft>
                <a:spcPts val="0"/>
              </a:spcAft>
              <a:defRPr/>
            </a:pPr>
            <a:endParaRPr lang="en-GB" sz="1800" b="1" dirty="0"/>
          </a:p>
        </p:txBody>
      </p:sp>
      <p:sp>
        <p:nvSpPr>
          <p:cNvPr id="5" name="Šipka doprava 4"/>
          <p:cNvSpPr/>
          <p:nvPr/>
        </p:nvSpPr>
        <p:spPr>
          <a:xfrm>
            <a:off x="487790" y="4932020"/>
            <a:ext cx="432048" cy="36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359013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5840</TotalTime>
  <Words>1286</Words>
  <Application>Microsoft Office PowerPoint</Application>
  <PresentationFormat>Předvádění na obrazovce (4:3)</PresentationFormat>
  <Paragraphs>122</Paragraphs>
  <Slides>14</Slides>
  <Notes>14</Notes>
  <HiddenSlides>0</HiddenSlides>
  <MMClips>0</MMClips>
  <ScaleCrop>false</ScaleCrop>
  <HeadingPairs>
    <vt:vector size="6" baseType="variant">
      <vt:variant>
        <vt:lpstr>Použitá písma</vt:lpstr>
      </vt:variant>
      <vt:variant>
        <vt:i4>3</vt:i4>
      </vt:variant>
      <vt:variant>
        <vt:lpstr>Motiv</vt:lpstr>
      </vt:variant>
      <vt:variant>
        <vt:i4>4</vt:i4>
      </vt:variant>
      <vt:variant>
        <vt:lpstr>Nadpisy snímků</vt:lpstr>
      </vt:variant>
      <vt:variant>
        <vt:i4>14</vt:i4>
      </vt:variant>
    </vt:vector>
  </HeadingPairs>
  <TitlesOfParts>
    <vt:vector size="21" baseType="lpstr">
      <vt:lpstr>Arial</vt:lpstr>
      <vt:lpstr>Calibri</vt:lpstr>
      <vt:lpstr>Wingdings</vt:lpstr>
      <vt:lpstr>Motiv systému Office</vt:lpstr>
      <vt:lpstr>Vlastní návrh</vt:lpstr>
      <vt:lpstr>1_Vlastní návrh</vt:lpstr>
      <vt:lpstr>2_Vlastní návrh</vt:lpstr>
      <vt:lpstr>Prezentace aplikace PowerPoint</vt:lpstr>
      <vt:lpstr>PRACTICE  CONTENT</vt:lpstr>
      <vt:lpstr>1 │ TERRITORIAL STUDIES OF URBAN GREENERY </vt:lpstr>
      <vt:lpstr>Prezentace aplikace PowerPoint</vt:lpstr>
      <vt:lpstr>Prezentace aplikace PowerPoint</vt:lpstr>
      <vt:lpstr>Prezentace aplikace PowerPoint</vt:lpstr>
      <vt:lpstr>Prezentace aplikace PowerPoint</vt:lpstr>
      <vt:lpstr>Prezentace aplikace PowerPoint</vt:lpstr>
      <vt:lpstr>2 │ GREEN INFRASTUCTURE</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1</dc:creator>
  <cp:lastModifiedBy>Milan Svoboda</cp:lastModifiedBy>
  <cp:revision>249</cp:revision>
  <cp:lastPrinted>2021-06-02T08:14:37Z</cp:lastPrinted>
  <dcterms:created xsi:type="dcterms:W3CDTF">2021-05-15T14:57:33Z</dcterms:created>
  <dcterms:modified xsi:type="dcterms:W3CDTF">2021-06-10T19:12:34Z</dcterms:modified>
</cp:coreProperties>
</file>