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5"/>
  </p:notesMasterIdLst>
  <p:sldIdLst>
    <p:sldId id="256" r:id="rId5"/>
    <p:sldId id="257" r:id="rId6"/>
    <p:sldId id="285" r:id="rId7"/>
    <p:sldId id="300" r:id="rId8"/>
    <p:sldId id="299" r:id="rId9"/>
    <p:sldId id="286" r:id="rId10"/>
    <p:sldId id="301" r:id="rId11"/>
    <p:sldId id="287" r:id="rId12"/>
    <p:sldId id="302" r:id="rId13"/>
    <p:sldId id="274" r:id="rId14"/>
    <p:sldId id="293" r:id="rId15"/>
    <p:sldId id="289" r:id="rId16"/>
    <p:sldId id="290" r:id="rId17"/>
    <p:sldId id="275" r:id="rId18"/>
    <p:sldId id="304" r:id="rId19"/>
    <p:sldId id="303" r:id="rId20"/>
    <p:sldId id="305" r:id="rId21"/>
    <p:sldId id="306" r:id="rId22"/>
    <p:sldId id="298" r:id="rId23"/>
    <p:sldId id="296" r:id="rId24"/>
  </p:sldIdLst>
  <p:sldSz cx="9144000" cy="6858000" type="screen4x3"/>
  <p:notesSz cx="6807200" cy="99393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lan Svoboda" initials="M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>
      <p:cViewPr>
        <p:scale>
          <a:sx n="60" d="100"/>
          <a:sy n="60" d="100"/>
        </p:scale>
        <p:origin x="1386" y="9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2124" y="5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203FE-2302-42A6-ACC4-368BCEA75651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01210-8462-4B6D-99FA-951B46BA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3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55034" y="4721186"/>
            <a:ext cx="5445760" cy="4472702"/>
          </a:xfrm>
        </p:spPr>
        <p:txBody>
          <a:bodyPr/>
          <a:lstStyle/>
          <a:p>
            <a:r>
              <a:rPr lang="en-GB" dirty="0" smtClean="0"/>
              <a:t>Good </a:t>
            </a:r>
            <a:r>
              <a:rPr lang="cs-CZ" dirty="0" err="1" smtClean="0"/>
              <a:t>afternoon</a:t>
            </a:r>
            <a:r>
              <a:rPr lang="cs-CZ" dirty="0" smtClean="0"/>
              <a:t> </a:t>
            </a:r>
            <a:r>
              <a:rPr lang="en-GB" dirty="0" smtClean="0"/>
              <a:t>Ladies </a:t>
            </a:r>
            <a:r>
              <a:rPr lang="en-GB" dirty="0" smtClean="0"/>
              <a:t>and Gentlemen,</a:t>
            </a:r>
          </a:p>
          <a:p>
            <a:endParaRPr lang="en-GB" dirty="0" smtClean="0"/>
          </a:p>
          <a:p>
            <a:r>
              <a:rPr lang="en-GB" dirty="0" smtClean="0"/>
              <a:t>I am glad to be here in your beautiful city. This is my second time here. I first visited Tbilisi almost 40 years ago with my schoolmates from university.</a:t>
            </a:r>
          </a:p>
          <a:p>
            <a:endParaRPr lang="en-GB" dirty="0" smtClean="0"/>
          </a:p>
          <a:p>
            <a:r>
              <a:rPr lang="en-GB" dirty="0" smtClean="0"/>
              <a:t>Let me briefly introduce myself. Although I studied landscape ecology and nature  protection,  my professional life  is connected with urbanism an</a:t>
            </a:r>
            <a:r>
              <a:rPr lang="cs-CZ" dirty="0" smtClean="0"/>
              <a:t>d </a:t>
            </a:r>
            <a:r>
              <a:rPr lang="en-GB" dirty="0" smtClean="0"/>
              <a:t>landscape architecture. I worked as a city planner in the Urban planning institute of the city of Pilsen. I hope you know Pilsen, it is the 4th biggest city in the Czech Republic and also the capital of beer. </a:t>
            </a:r>
          </a:p>
          <a:p>
            <a:endParaRPr lang="en-GB" dirty="0" smtClean="0"/>
          </a:p>
          <a:p>
            <a:r>
              <a:rPr lang="en-GB" dirty="0" smtClean="0"/>
              <a:t>I have worked as an urbanist and landscape architect since </a:t>
            </a:r>
            <a:r>
              <a:rPr lang="en-GB" dirty="0" smtClean="0"/>
              <a:t>2007, </a:t>
            </a:r>
            <a:r>
              <a:rPr lang="en-GB" dirty="0" smtClean="0"/>
              <a:t>in 2019 I established my own company. </a:t>
            </a:r>
          </a:p>
          <a:p>
            <a:endParaRPr lang="en-GB" dirty="0" smtClean="0"/>
          </a:p>
          <a:p>
            <a:r>
              <a:rPr lang="en-GB" dirty="0" smtClean="0"/>
              <a:t>I also work for the Czech Chamber of Architects, I am responsible for architectural contests. </a:t>
            </a:r>
          </a:p>
          <a:p>
            <a:endParaRPr lang="en-GB" dirty="0" smtClean="0"/>
          </a:p>
          <a:p>
            <a:r>
              <a:rPr lang="en-GB" dirty="0" smtClean="0"/>
              <a:t>I have been asked to present how we implement the system of urban greenery into our urban plans. </a:t>
            </a:r>
            <a:r>
              <a:rPr lang="cs-CZ" dirty="0" smtClean="0"/>
              <a:t>I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persuaded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greenery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topic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countries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climate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, so I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thankful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opportunity</a:t>
            </a:r>
            <a:r>
              <a:rPr lang="cs-CZ" dirty="0" smtClean="0"/>
              <a:t> to </a:t>
            </a:r>
            <a:r>
              <a:rPr lang="cs-CZ" dirty="0" err="1" smtClean="0"/>
              <a:t>discuss</a:t>
            </a:r>
            <a:r>
              <a:rPr lang="cs-CZ" dirty="0" smtClean="0"/>
              <a:t> and </a:t>
            </a:r>
            <a:r>
              <a:rPr lang="cs-CZ" dirty="0" err="1" smtClean="0"/>
              <a:t>exchange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experiences</a:t>
            </a:r>
            <a:r>
              <a:rPr lang="cs-CZ" dirty="0" smtClean="0"/>
              <a:t> </a:t>
            </a:r>
            <a:r>
              <a:rPr lang="cs-CZ" dirty="0" smtClean="0"/>
              <a:t>in </a:t>
            </a:r>
            <a:r>
              <a:rPr lang="cs-CZ" dirty="0" err="1" smtClean="0"/>
              <a:t>this</a:t>
            </a:r>
            <a:r>
              <a:rPr lang="cs-CZ" dirty="0" smtClean="0"/>
              <a:t> area.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64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Urban greenery concept represents the connected system of the main green areas such as parks and also the additional </a:t>
            </a:r>
            <a:r>
              <a:rPr lang="en-GB" dirty="0" smtClean="0"/>
              <a:t>green</a:t>
            </a:r>
            <a:r>
              <a:rPr lang="cs-CZ" dirty="0" err="1" smtClean="0"/>
              <a:t>ery</a:t>
            </a:r>
            <a:r>
              <a:rPr lang="en-GB" dirty="0" smtClean="0"/>
              <a:t>, </a:t>
            </a:r>
            <a:r>
              <a:rPr lang="en-GB" dirty="0" smtClean="0"/>
              <a:t>e.g. small gardens and alleys. </a:t>
            </a:r>
          </a:p>
          <a:p>
            <a:endParaRPr lang="en-GB" dirty="0" smtClean="0"/>
          </a:p>
          <a:p>
            <a:r>
              <a:rPr lang="en-GB" dirty="0" smtClean="0"/>
              <a:t>The urban greenery concept </a:t>
            </a:r>
            <a:r>
              <a:rPr lang="en-GB" dirty="0" smtClean="0"/>
              <a:t>do</a:t>
            </a:r>
            <a:r>
              <a:rPr lang="cs-CZ" dirty="0" smtClean="0"/>
              <a:t>es</a:t>
            </a:r>
            <a:r>
              <a:rPr lang="en-GB" dirty="0" err="1" smtClean="0"/>
              <a:t>n´t</a:t>
            </a:r>
            <a:r>
              <a:rPr lang="en-GB" dirty="0" smtClean="0"/>
              <a:t> </a:t>
            </a:r>
            <a:r>
              <a:rPr lang="en-GB" dirty="0" smtClean="0"/>
              <a:t>have any special plan. This concept is mainly reflected  in the land use plan and the landscape plan.</a:t>
            </a:r>
          </a:p>
          <a:p>
            <a:endParaRPr lang="en-GB" dirty="0" smtClean="0"/>
          </a:p>
          <a:p>
            <a:r>
              <a:rPr lang="en-GB" dirty="0" smtClean="0"/>
              <a:t>I will show you it using examples from the </a:t>
            </a:r>
            <a:r>
              <a:rPr lang="en-GB" dirty="0" smtClean="0"/>
              <a:t>Master </a:t>
            </a:r>
            <a:r>
              <a:rPr lang="en-GB" dirty="0" smtClean="0"/>
              <a:t>of the city of </a:t>
            </a:r>
            <a:r>
              <a:rPr lang="en-GB" dirty="0" smtClean="0"/>
              <a:t>Pardubice,</a:t>
            </a:r>
            <a:r>
              <a:rPr lang="cs-CZ" dirty="0" smtClean="0"/>
              <a:t>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currently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prepared</a:t>
            </a:r>
            <a:r>
              <a:rPr lang="en-GB" dirty="0" smtClean="0"/>
              <a:t>. 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959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 this aerial view of the centre of Pardubice you can see the confluence of two rivers – Elbe and </a:t>
            </a:r>
            <a:r>
              <a:rPr lang="en-GB" dirty="0" err="1" smtClean="0"/>
              <a:t>Chrudimka</a:t>
            </a:r>
            <a:r>
              <a:rPr lang="en-GB" dirty="0" smtClean="0"/>
              <a:t>, Pardubice Castle </a:t>
            </a:r>
            <a:r>
              <a:rPr lang="en-GB" dirty="0" smtClean="0"/>
              <a:t>surround</a:t>
            </a:r>
            <a:r>
              <a:rPr lang="cs-CZ" dirty="0" err="1" smtClean="0"/>
              <a:t>ed</a:t>
            </a:r>
            <a:r>
              <a:rPr lang="cs-CZ" dirty="0" smtClean="0"/>
              <a:t> by a </a:t>
            </a:r>
            <a:r>
              <a:rPr lang="en-GB" dirty="0" smtClean="0"/>
              <a:t>recently </a:t>
            </a:r>
            <a:r>
              <a:rPr lang="en-GB" dirty="0" smtClean="0"/>
              <a:t>reconstructed park, another recently reconstructed park next to the confluence, fish ponds, proposed landscape park near </a:t>
            </a:r>
            <a:r>
              <a:rPr lang="en-GB" dirty="0" smtClean="0"/>
              <a:t>Elbe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historical</a:t>
            </a:r>
            <a:r>
              <a:rPr lang="cs-CZ" dirty="0" smtClean="0"/>
              <a:t> </a:t>
            </a:r>
            <a:r>
              <a:rPr lang="cs-CZ" dirty="0" err="1" smtClean="0"/>
              <a:t>quarter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en-GB" dirty="0" smtClean="0"/>
              <a:t>square</a:t>
            </a:r>
            <a:r>
              <a:rPr lang="en-GB" dirty="0" smtClean="0"/>
              <a:t>. 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932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1700" y="509588"/>
            <a:ext cx="4968875" cy="37274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here you can see the same area </a:t>
            </a:r>
            <a:r>
              <a:rPr lang="cs-CZ" dirty="0" smtClean="0"/>
              <a:t>on </a:t>
            </a:r>
            <a:r>
              <a:rPr lang="en-GB" dirty="0" smtClean="0"/>
              <a:t>the </a:t>
            </a:r>
            <a:r>
              <a:rPr lang="en-GB" dirty="0" smtClean="0"/>
              <a:t>Land use plan. </a:t>
            </a:r>
          </a:p>
          <a:p>
            <a:endParaRPr lang="en-GB" dirty="0" smtClean="0"/>
          </a:p>
          <a:p>
            <a:r>
              <a:rPr lang="en-GB" dirty="0" smtClean="0"/>
              <a:t>The land use plan defines areas according to their specific kind of use - for instance housing, civic amenities, industry, sport and leisure and, of course, greenery. </a:t>
            </a:r>
          </a:p>
          <a:p>
            <a:endParaRPr lang="en-GB" dirty="0" smtClean="0"/>
          </a:p>
          <a:p>
            <a:r>
              <a:rPr lang="en-GB" dirty="0" smtClean="0"/>
              <a:t>You can see a lot of existing residential areas in red solid colour fill. You can also see several proposed transformation areas for housing - red pattern fill. </a:t>
            </a:r>
          </a:p>
          <a:p>
            <a:endParaRPr lang="en-GB" dirty="0" smtClean="0"/>
          </a:p>
          <a:p>
            <a:r>
              <a:rPr lang="en-GB" dirty="0" smtClean="0"/>
              <a:t>These small circles with the letters PV are relevant from the perspective of our task, I will return to </a:t>
            </a:r>
            <a:r>
              <a:rPr lang="en-GB" dirty="0" err="1" smtClean="0"/>
              <a:t>th</a:t>
            </a:r>
            <a:r>
              <a:rPr lang="cs-CZ" dirty="0" err="1" smtClean="0"/>
              <a:t>em</a:t>
            </a:r>
            <a:r>
              <a:rPr lang="cs-CZ" dirty="0" smtClean="0"/>
              <a:t> </a:t>
            </a:r>
            <a:r>
              <a:rPr lang="en-GB" dirty="0" smtClean="0"/>
              <a:t>in </a:t>
            </a:r>
            <a:r>
              <a:rPr lang="en-GB" dirty="0" smtClean="0"/>
              <a:t>a moment. </a:t>
            </a:r>
          </a:p>
          <a:p>
            <a:endParaRPr lang="en-GB" dirty="0" smtClean="0"/>
          </a:p>
          <a:p>
            <a:r>
              <a:rPr lang="en-GB" dirty="0" smtClean="0"/>
              <a:t>The jagged green lines </a:t>
            </a:r>
            <a:r>
              <a:rPr lang="en-GB" dirty="0" smtClean="0"/>
              <a:t>define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GB" dirty="0" smtClean="0"/>
              <a:t>ecological network. </a:t>
            </a:r>
            <a:r>
              <a:rPr lang="cs-CZ" dirty="0" smtClean="0"/>
              <a:t>E</a:t>
            </a:r>
            <a:r>
              <a:rPr lang="en-GB" dirty="0" err="1" smtClean="0"/>
              <a:t>xplain</a:t>
            </a:r>
            <a:r>
              <a:rPr lang="cs-CZ" dirty="0" err="1" smtClean="0"/>
              <a:t>ing</a:t>
            </a:r>
            <a:r>
              <a:rPr lang="cs-CZ" dirty="0" smtClean="0"/>
              <a:t> </a:t>
            </a:r>
            <a:r>
              <a:rPr lang="en-GB" dirty="0" smtClean="0"/>
              <a:t>the </a:t>
            </a:r>
            <a:r>
              <a:rPr lang="cs-CZ" dirty="0" err="1" smtClean="0"/>
              <a:t>prinicples</a:t>
            </a:r>
            <a:r>
              <a:rPr lang="cs-CZ" dirty="0" smtClean="0"/>
              <a:t> od </a:t>
            </a:r>
            <a:r>
              <a:rPr lang="cs-CZ" dirty="0" err="1" smtClean="0"/>
              <a:t>ecological</a:t>
            </a:r>
            <a:r>
              <a:rPr lang="cs-CZ" dirty="0" smtClean="0"/>
              <a:t> network </a:t>
            </a:r>
            <a:r>
              <a:rPr lang="cs-CZ" dirty="0" err="1" smtClean="0"/>
              <a:t>would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topic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GB" dirty="0" smtClean="0"/>
              <a:t>another presentation</a:t>
            </a:r>
            <a:r>
              <a:rPr lang="cs-CZ" dirty="0" smtClean="0"/>
              <a:t>. But </a:t>
            </a:r>
            <a:r>
              <a:rPr lang="cs-CZ" dirty="0" err="1" smtClean="0"/>
              <a:t>briefly</a:t>
            </a:r>
            <a:r>
              <a:rPr lang="cs-CZ" dirty="0" smtClean="0"/>
              <a:t> </a:t>
            </a:r>
            <a:r>
              <a:rPr lang="en-GB" dirty="0" smtClean="0"/>
              <a:t>– </a:t>
            </a:r>
            <a:r>
              <a:rPr lang="en-GB" dirty="0" smtClean="0"/>
              <a:t>it is a net of nature-like places connected by nature-like corridors.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en-GB" dirty="0" err="1" smtClean="0"/>
              <a:t>defin</a:t>
            </a:r>
            <a:r>
              <a:rPr lang="cs-CZ" dirty="0" smtClean="0"/>
              <a:t>e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en-GB" dirty="0" smtClean="0"/>
              <a:t>to </a:t>
            </a:r>
            <a:r>
              <a:rPr lang="en-GB" dirty="0" smtClean="0"/>
              <a:t>support the biodiversity.</a:t>
            </a:r>
          </a:p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9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1700" y="509588"/>
            <a:ext cx="4968875" cy="37274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picture displays the </a:t>
            </a:r>
            <a:r>
              <a:rPr lang="cs-CZ" dirty="0" err="1" smtClean="0"/>
              <a:t>same</a:t>
            </a:r>
            <a:r>
              <a:rPr lang="cs-CZ" dirty="0" smtClean="0"/>
              <a:t> area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GB" dirty="0" smtClean="0"/>
              <a:t>Landscape plan. </a:t>
            </a:r>
            <a:r>
              <a:rPr lang="en-GB" dirty="0" smtClean="0"/>
              <a:t>The landscape plan is not obligatory but is usually included in the Master plans of big cities.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 smtClean="0"/>
              <a:t>urban </a:t>
            </a:r>
            <a:r>
              <a:rPr lang="en-GB" dirty="0" smtClean="0"/>
              <a:t>greenery </a:t>
            </a:r>
            <a:r>
              <a:rPr lang="cs-CZ" dirty="0" err="1" smtClean="0"/>
              <a:t>concept</a:t>
            </a:r>
            <a:r>
              <a:rPr lang="cs-CZ" dirty="0" smtClean="0"/>
              <a:t> </a:t>
            </a:r>
            <a:r>
              <a:rPr lang="en-GB" dirty="0" smtClean="0"/>
              <a:t>in </a:t>
            </a:r>
            <a:r>
              <a:rPr lang="en-GB" dirty="0" smtClean="0"/>
              <a:t>this case is based on the chateau park </a:t>
            </a:r>
            <a:r>
              <a:rPr lang="en-GB" dirty="0" smtClean="0"/>
              <a:t>an</a:t>
            </a:r>
            <a:r>
              <a:rPr lang="cs-CZ" dirty="0" smtClean="0"/>
              <a:t>d</a:t>
            </a:r>
            <a:r>
              <a:rPr lang="en-GB" dirty="0" smtClean="0"/>
              <a:t> </a:t>
            </a:r>
            <a:r>
              <a:rPr lang="en-GB" dirty="0" smtClean="0"/>
              <a:t>rivers with parks on their </a:t>
            </a:r>
            <a:r>
              <a:rPr lang="en-GB" dirty="0" smtClean="0"/>
              <a:t>banks</a:t>
            </a:r>
            <a:r>
              <a:rPr lang="cs-CZ" dirty="0" smtClean="0"/>
              <a:t>, as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saw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en-GB" dirty="0" smtClean="0"/>
              <a:t>.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landscape</a:t>
            </a:r>
            <a:r>
              <a:rPr lang="cs-CZ" dirty="0" smtClean="0"/>
              <a:t> </a:t>
            </a:r>
            <a:r>
              <a:rPr lang="cs-CZ" dirty="0" err="1" smtClean="0"/>
              <a:t>plan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more </a:t>
            </a:r>
            <a:r>
              <a:rPr lang="cs-CZ" dirty="0" err="1" smtClean="0"/>
              <a:t>detailed</a:t>
            </a:r>
            <a:r>
              <a:rPr lang="cs-CZ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contains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green </a:t>
            </a:r>
            <a:r>
              <a:rPr lang="cs-CZ" dirty="0" err="1" smtClean="0"/>
              <a:t>elements</a:t>
            </a:r>
            <a:r>
              <a:rPr lang="cs-CZ" dirty="0" smtClean="0"/>
              <a:t> - </a:t>
            </a:r>
            <a:r>
              <a:rPr lang="en-GB" dirty="0" smtClean="0"/>
              <a:t>alleys</a:t>
            </a:r>
            <a:r>
              <a:rPr lang="en-GB" dirty="0" smtClean="0"/>
              <a:t>, „green“ streets and small green segments.</a:t>
            </a:r>
          </a:p>
          <a:p>
            <a:endParaRPr lang="en-GB" dirty="0" smtClean="0"/>
          </a:p>
          <a:p>
            <a:endParaRPr lang="en-GB" i="1" dirty="0" smtClean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094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Besides planning the urban greenery concept we use several conditions for urban greenery in the text part of Master plans. These conditions are relevant for the spatial parameters </a:t>
            </a:r>
            <a:r>
              <a:rPr lang="en-GB" dirty="0" smtClean="0"/>
              <a:t>of greenery.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 will go through them.    </a:t>
            </a:r>
          </a:p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 hope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remember</a:t>
            </a:r>
            <a:r>
              <a:rPr lang="cs-CZ" dirty="0" smtClean="0"/>
              <a:t> </a:t>
            </a:r>
            <a:r>
              <a:rPr lang="en-GB" dirty="0" smtClean="0"/>
              <a:t>the </a:t>
            </a:r>
            <a:r>
              <a:rPr lang="en-GB" dirty="0" smtClean="0"/>
              <a:t>circles with the letters PV I mentioned before. </a:t>
            </a:r>
          </a:p>
          <a:p>
            <a:r>
              <a:rPr lang="cs-CZ" dirty="0" err="1" smtClean="0"/>
              <a:t>What</a:t>
            </a:r>
            <a:r>
              <a:rPr lang="cs-CZ" dirty="0" smtClean="0"/>
              <a:t> do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mean</a:t>
            </a:r>
            <a:r>
              <a:rPr lang="cs-CZ" dirty="0" smtClean="0"/>
              <a:t>? </a:t>
            </a:r>
          </a:p>
          <a:p>
            <a:endParaRPr lang="en-GB" dirty="0" smtClean="0"/>
          </a:p>
          <a:p>
            <a:r>
              <a:rPr lang="en-GB" dirty="0" smtClean="0"/>
              <a:t>According to the legislation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to </a:t>
            </a:r>
            <a:r>
              <a:rPr lang="cs-CZ" dirty="0" err="1" smtClean="0"/>
              <a:t>propose</a:t>
            </a:r>
            <a:r>
              <a:rPr lang="cs-CZ" dirty="0" smtClean="0"/>
              <a:t> </a:t>
            </a:r>
            <a:r>
              <a:rPr lang="en-GB" dirty="0" smtClean="0"/>
              <a:t>for </a:t>
            </a:r>
            <a:r>
              <a:rPr lang="en-GB" dirty="0" smtClean="0"/>
              <a:t>every 2 ha of newly proposed areas for housing, recreation and public amenities </a:t>
            </a:r>
            <a:r>
              <a:rPr lang="en-GB" dirty="0" smtClean="0"/>
              <a:t>1000 </a:t>
            </a:r>
            <a:r>
              <a:rPr lang="en-GB" dirty="0" err="1" smtClean="0"/>
              <a:t>sqm</a:t>
            </a:r>
            <a:r>
              <a:rPr lang="en-GB" dirty="0" smtClean="0"/>
              <a:t> of public space, ideally greenery.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next condition is minimum ratio of greenery </a:t>
            </a:r>
          </a:p>
          <a:p>
            <a:endParaRPr lang="en-GB" dirty="0" smtClean="0"/>
          </a:p>
          <a:p>
            <a:r>
              <a:rPr lang="en-GB" dirty="0" smtClean="0"/>
              <a:t>It is an obligatory regulation and means the percentage of property which must be used for greenery. We usually define 40-50 % for housing areas, 50-60 % for recreational areas and about 20 %  for industrial areas. </a:t>
            </a:r>
          </a:p>
          <a:p>
            <a:r>
              <a:rPr lang="en-GB" dirty="0" smtClean="0"/>
              <a:t>But it is not defined generally and depends on the city and also on the architect.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When </a:t>
            </a:r>
            <a:r>
              <a:rPr lang="cs-CZ" dirty="0" smtClean="0"/>
              <a:t>I</a:t>
            </a:r>
            <a:r>
              <a:rPr lang="en-GB" dirty="0" smtClean="0"/>
              <a:t> worked for The Pilsen Urban Planning Institution, we applied the condition of the minimum number o</a:t>
            </a:r>
            <a:r>
              <a:rPr lang="cs-CZ" dirty="0" smtClean="0"/>
              <a:t>f </a:t>
            </a:r>
            <a:r>
              <a:rPr lang="en-GB" dirty="0" smtClean="0"/>
              <a:t>trees </a:t>
            </a:r>
            <a:r>
              <a:rPr lang="cs-CZ" dirty="0" smtClean="0"/>
              <a:t>in </a:t>
            </a:r>
            <a:r>
              <a:rPr lang="en-GB" dirty="0" smtClean="0"/>
              <a:t>parking lots.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must</a:t>
            </a:r>
            <a:r>
              <a:rPr lang="cs-CZ" dirty="0" smtClean="0"/>
              <a:t> by 1 </a:t>
            </a:r>
            <a:r>
              <a:rPr lang="cs-CZ" dirty="0" err="1" smtClean="0"/>
              <a:t>tree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every</a:t>
            </a:r>
            <a:r>
              <a:rPr lang="cs-CZ" dirty="0" smtClean="0"/>
              <a:t> 5 parking </a:t>
            </a:r>
            <a:r>
              <a:rPr lang="cs-CZ" dirty="0" err="1" smtClean="0"/>
              <a:t>places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en-GB" dirty="0" smtClean="0"/>
              <a:t>It</a:t>
            </a:r>
            <a:r>
              <a:rPr lang="cs-CZ" dirty="0" smtClean="0"/>
              <a:t> </a:t>
            </a:r>
            <a:r>
              <a:rPr lang="cs-CZ" dirty="0" smtClean="0"/>
              <a:t>has </a:t>
            </a:r>
            <a:r>
              <a:rPr lang="en-GB" dirty="0" smtClean="0"/>
              <a:t>also</a:t>
            </a:r>
            <a:r>
              <a:rPr lang="cs-CZ" dirty="0" smtClean="0"/>
              <a:t> </a:t>
            </a:r>
            <a:r>
              <a:rPr lang="en-GB" dirty="0" smtClean="0"/>
              <a:t>been applied in Prague and other cities.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last condition, I want to mention, is focused on the accessibility of green areas. There is the rule, that green area of minimum size up to 1 ha should be accessible within 300 m from housing areas . </a:t>
            </a: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Here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summary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normative Framework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break</a:t>
            </a:r>
            <a:r>
              <a:rPr lang="cs-CZ" dirty="0" smtClean="0"/>
              <a:t>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5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can see the content of my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en-GB" dirty="0" smtClean="0"/>
              <a:t>presentation on this slide.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en-GB" dirty="0" smtClean="0"/>
              <a:t>be focused on normative framework. </a:t>
            </a:r>
          </a:p>
          <a:p>
            <a:endParaRPr lang="en-GB" dirty="0" smtClean="0"/>
          </a:p>
          <a:p>
            <a:r>
              <a:rPr lang="en-GB" dirty="0" smtClean="0"/>
              <a:t>First of all I would like to briefly explain our system of urban planning.   </a:t>
            </a:r>
          </a:p>
          <a:p>
            <a:endParaRPr lang="en-GB" dirty="0" smtClean="0"/>
          </a:p>
          <a:p>
            <a:r>
              <a:rPr lang="en-GB" dirty="0" smtClean="0"/>
              <a:t>Then the next slides will show the urban greenery concept and the specific conditions we use in our urban plans. </a:t>
            </a:r>
          </a:p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52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Short</a:t>
            </a:r>
            <a:r>
              <a:rPr lang="cs-CZ" dirty="0" smtClean="0"/>
              <a:t> </a:t>
            </a:r>
            <a:r>
              <a:rPr lang="cs-CZ" dirty="0" err="1" smtClean="0"/>
              <a:t>introduction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legislation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en-GB" dirty="0" smtClean="0"/>
              <a:t>Dating </a:t>
            </a:r>
            <a:r>
              <a:rPr lang="en-GB" dirty="0" smtClean="0"/>
              <a:t>back to the 1880s the urban planning in </a:t>
            </a:r>
            <a:r>
              <a:rPr lang="en-GB" dirty="0" err="1" smtClean="0"/>
              <a:t>Czechia</a:t>
            </a:r>
            <a:r>
              <a:rPr lang="en-GB" dirty="0" smtClean="0"/>
              <a:t> has always been connected with building legislation. </a:t>
            </a:r>
            <a:r>
              <a:rPr lang="cs-CZ" dirty="0" err="1" smtClean="0"/>
              <a:t>We´ve</a:t>
            </a:r>
            <a:r>
              <a:rPr lang="cs-CZ" dirty="0" smtClean="0"/>
              <a:t> </a:t>
            </a:r>
            <a:r>
              <a:rPr lang="cs-CZ" dirty="0" err="1" smtClean="0"/>
              <a:t>never</a:t>
            </a:r>
            <a:r>
              <a:rPr lang="cs-CZ" dirty="0" smtClean="0"/>
              <a:t> had </a:t>
            </a:r>
            <a:r>
              <a:rPr lang="cs-CZ" dirty="0" smtClean="0"/>
              <a:t>a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act</a:t>
            </a:r>
            <a:r>
              <a:rPr lang="cs-CZ" dirty="0" smtClean="0"/>
              <a:t> </a:t>
            </a:r>
            <a:r>
              <a:rPr lang="cs-CZ" dirty="0" err="1" smtClean="0"/>
              <a:t>neither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urban</a:t>
            </a:r>
            <a:r>
              <a:rPr lang="cs-CZ" dirty="0" smtClean="0"/>
              <a:t> </a:t>
            </a:r>
            <a:r>
              <a:rPr lang="cs-CZ" dirty="0" err="1" smtClean="0"/>
              <a:t>planning</a:t>
            </a:r>
            <a:r>
              <a:rPr lang="cs-CZ" dirty="0" smtClean="0"/>
              <a:t> nor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spatial</a:t>
            </a:r>
            <a:r>
              <a:rPr lang="cs-CZ" dirty="0" smtClean="0"/>
              <a:t> </a:t>
            </a:r>
            <a:r>
              <a:rPr lang="cs-CZ" dirty="0" err="1" smtClean="0"/>
              <a:t>planning</a:t>
            </a:r>
            <a:r>
              <a:rPr lang="cs-CZ" dirty="0" smtClean="0"/>
              <a:t>. </a:t>
            </a:r>
          </a:p>
          <a:p>
            <a:endParaRPr lang="cs-CZ" dirty="0" smtClean="0"/>
          </a:p>
          <a:p>
            <a:r>
              <a:rPr lang="cs-CZ" dirty="0" err="1" smtClean="0"/>
              <a:t>Now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use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GB" dirty="0" smtClean="0"/>
              <a:t>Building </a:t>
            </a:r>
            <a:r>
              <a:rPr lang="en-GB" dirty="0" smtClean="0"/>
              <a:t>Act</a:t>
            </a:r>
            <a:r>
              <a:rPr lang="en-GB" baseline="0" dirty="0" smtClean="0"/>
              <a:t> </a:t>
            </a:r>
            <a:r>
              <a:rPr lang="cs-CZ" baseline="0" dirty="0" err="1" smtClean="0"/>
              <a:t>which</a:t>
            </a:r>
            <a:r>
              <a:rPr lang="cs-CZ" baseline="0" dirty="0" smtClean="0"/>
              <a:t> </a:t>
            </a:r>
            <a:r>
              <a:rPr lang="en-GB" baseline="0" dirty="0" smtClean="0"/>
              <a:t>has </a:t>
            </a:r>
            <a:r>
              <a:rPr lang="en-GB" baseline="0" dirty="0" smtClean="0"/>
              <a:t>been in force since </a:t>
            </a:r>
            <a:r>
              <a:rPr lang="en-GB" baseline="0" dirty="0" smtClean="0"/>
              <a:t>200</a:t>
            </a:r>
            <a:r>
              <a:rPr lang="cs-CZ" baseline="0" dirty="0" smtClean="0"/>
              <a:t>7</a:t>
            </a:r>
            <a:r>
              <a:rPr lang="en-GB" baseline="0" dirty="0" smtClean="0"/>
              <a:t>. 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The Czech parliament is currently discussing a new building law. Due to the large number of amendments, the situation around this law is </a:t>
            </a:r>
            <a:r>
              <a:rPr lang="cs-CZ" dirty="0" err="1" smtClean="0"/>
              <a:t>confused</a:t>
            </a:r>
            <a:r>
              <a:rPr lang="cs-CZ" dirty="0" smtClean="0"/>
              <a:t> </a:t>
            </a:r>
            <a:r>
              <a:rPr lang="en-GB" baseline="0" dirty="0" smtClean="0"/>
              <a:t>and I am curious to see the result. </a:t>
            </a:r>
            <a:endParaRPr lang="cs-CZ" baseline="0" dirty="0" smtClean="0"/>
          </a:p>
          <a:p>
            <a:endParaRPr lang="cs-CZ" dirty="0"/>
          </a:p>
          <a:p>
            <a:r>
              <a:rPr lang="cs-CZ" baseline="0" dirty="0" smtClean="0"/>
              <a:t>But </a:t>
            </a:r>
            <a:r>
              <a:rPr lang="cs-CZ" baseline="0" dirty="0" smtClean="0"/>
              <a:t>I </a:t>
            </a:r>
            <a:r>
              <a:rPr lang="cs-CZ" baseline="0" dirty="0" err="1" smtClean="0"/>
              <a:t>think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building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law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doesn´t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elminite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weaknesses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en-GB" baseline="0" dirty="0" smtClean="0"/>
              <a:t>the current building act</a:t>
            </a:r>
            <a:r>
              <a:rPr lang="cs-CZ" baseline="0" dirty="0" smtClean="0"/>
              <a:t> in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field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urban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planning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most </a:t>
            </a:r>
            <a:r>
              <a:rPr lang="cs-CZ" baseline="0" dirty="0" err="1" smtClean="0"/>
              <a:t>problematic</a:t>
            </a:r>
            <a:r>
              <a:rPr lang="cs-CZ" baseline="0" dirty="0" smtClean="0"/>
              <a:t> are a </a:t>
            </a:r>
            <a:r>
              <a:rPr lang="en-GB" baseline="0" dirty="0" smtClean="0"/>
              <a:t>disconnection </a:t>
            </a:r>
            <a:r>
              <a:rPr lang="en-GB" baseline="0" dirty="0" smtClean="0"/>
              <a:t>from strategic planning and </a:t>
            </a:r>
            <a:r>
              <a:rPr lang="cs-CZ" baseline="0" dirty="0" smtClean="0"/>
              <a:t>a </a:t>
            </a:r>
            <a:r>
              <a:rPr lang="en-GB" baseline="0" dirty="0" smtClean="0"/>
              <a:t>reduction </a:t>
            </a:r>
            <a:r>
              <a:rPr lang="en-GB" baseline="0" dirty="0" smtClean="0"/>
              <a:t>of the role of local governments.</a:t>
            </a:r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2650" y="720725"/>
            <a:ext cx="4965700" cy="372586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According to the current Building Act we have five obligatory tools in the Czech </a:t>
            </a:r>
            <a:r>
              <a:rPr lang="en-GB" noProof="0" dirty="0" smtClean="0"/>
              <a:t>Republic</a:t>
            </a:r>
            <a:r>
              <a:rPr lang="cs-CZ" noProof="0" dirty="0" smtClean="0"/>
              <a:t> on </a:t>
            </a:r>
            <a:r>
              <a:rPr lang="cs-CZ" noProof="0" dirty="0" err="1" smtClean="0"/>
              <a:t>national</a:t>
            </a:r>
            <a:r>
              <a:rPr lang="cs-CZ" noProof="0" dirty="0" smtClean="0"/>
              <a:t>, </a:t>
            </a:r>
            <a:r>
              <a:rPr lang="cs-CZ" noProof="0" dirty="0" err="1" smtClean="0"/>
              <a:t>regional</a:t>
            </a:r>
            <a:r>
              <a:rPr lang="cs-CZ" noProof="0" dirty="0" smtClean="0"/>
              <a:t> and </a:t>
            </a:r>
            <a:r>
              <a:rPr lang="cs-CZ" noProof="0" dirty="0" err="1" smtClean="0"/>
              <a:t>local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r>
              <a:rPr lang="cs-CZ" noProof="0" dirty="0" smtClean="0"/>
              <a:t>. </a:t>
            </a:r>
            <a:r>
              <a:rPr lang="en-GB" noProof="0" dirty="0" smtClean="0"/>
              <a:t> </a:t>
            </a:r>
            <a:endParaRPr lang="cs-CZ" noProof="0" dirty="0" smtClean="0"/>
          </a:p>
          <a:p>
            <a:endParaRPr lang="en-GB" noProof="0" dirty="0" smtClean="0"/>
          </a:p>
          <a:p>
            <a:r>
              <a:rPr lang="cs-CZ" dirty="0" smtClean="0"/>
              <a:t>Let </a:t>
            </a:r>
            <a:r>
              <a:rPr lang="cs-CZ" dirty="0" err="1" smtClean="0"/>
              <a:t>me</a:t>
            </a:r>
            <a:r>
              <a:rPr lang="cs-CZ" dirty="0" smtClean="0"/>
              <a:t> </a:t>
            </a:r>
            <a:r>
              <a:rPr lang="cs-CZ" dirty="0" err="1" smtClean="0"/>
              <a:t>introduce</a:t>
            </a:r>
            <a:r>
              <a:rPr lang="cs-CZ" dirty="0" smtClean="0"/>
              <a:t> </a:t>
            </a:r>
            <a:r>
              <a:rPr lang="cs-CZ" dirty="0" err="1" smtClean="0"/>
              <a:t>them</a:t>
            </a:r>
            <a:r>
              <a:rPr lang="cs-CZ" dirty="0" smtClean="0"/>
              <a:t> </a:t>
            </a:r>
            <a:r>
              <a:rPr lang="cs-CZ" dirty="0" err="1" smtClean="0"/>
              <a:t>briefly</a:t>
            </a:r>
            <a:r>
              <a:rPr lang="cs-CZ" dirty="0" smtClean="0"/>
              <a:t>.</a:t>
            </a:r>
            <a:endParaRPr lang="en-GB" dirty="0" smtClean="0"/>
          </a:p>
          <a:p>
            <a:endParaRPr lang="en-GB" noProof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most general tool is </a:t>
            </a:r>
            <a:r>
              <a:rPr lang="en-GB" dirty="0" smtClean="0"/>
              <a:t>The</a:t>
            </a:r>
            <a:r>
              <a:rPr lang="en-GB" noProof="0" dirty="0" smtClean="0"/>
              <a:t> Spatial Development Policy which defines the principles of sustainable urban planning and the main development areas, development axes and specific areas. </a:t>
            </a:r>
          </a:p>
          <a:p>
            <a:endParaRPr lang="en-GB" noProof="0" dirty="0" smtClean="0"/>
          </a:p>
          <a:p>
            <a:r>
              <a:rPr lang="en-GB" noProof="0" dirty="0" smtClean="0"/>
              <a:t>The Spatial Development Policy also includes important infrastructure measures on the</a:t>
            </a:r>
            <a:r>
              <a:rPr lang="en-GB" baseline="0" noProof="0" dirty="0" smtClean="0"/>
              <a:t> national level, for instance highways, railways, main power lines and dams. </a:t>
            </a:r>
          </a:p>
          <a:p>
            <a:endParaRPr lang="en-GB" dirty="0" smtClean="0"/>
          </a:p>
          <a:p>
            <a:r>
              <a:rPr lang="en-GB" dirty="0" smtClean="0"/>
              <a:t>The example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en-GB" dirty="0" smtClean="0"/>
              <a:t>side </a:t>
            </a:r>
            <a:r>
              <a:rPr lang="en-GB" dirty="0" smtClean="0"/>
              <a:t>is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GB" dirty="0" smtClean="0"/>
              <a:t>scheme </a:t>
            </a:r>
            <a:r>
              <a:rPr lang="en-GB" dirty="0" smtClean="0"/>
              <a:t>of the development areas a development axes. On the </a:t>
            </a:r>
            <a:r>
              <a:rPr lang="cs-CZ" dirty="0" err="1" smtClean="0"/>
              <a:t>right</a:t>
            </a:r>
            <a:r>
              <a:rPr lang="cs-CZ" dirty="0" smtClean="0"/>
              <a:t> </a:t>
            </a:r>
            <a:r>
              <a:rPr lang="en-GB" dirty="0" smtClean="0"/>
              <a:t>side </a:t>
            </a:r>
            <a:r>
              <a:rPr lang="en-GB" dirty="0" smtClean="0"/>
              <a:t>you can see the part of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railways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r>
              <a:rPr lang="cs-CZ" dirty="0" smtClean="0"/>
              <a:t> </a:t>
            </a:r>
            <a:r>
              <a:rPr lang="cs-CZ" dirty="0" err="1" smtClean="0"/>
              <a:t>scheme</a:t>
            </a:r>
            <a:r>
              <a:rPr lang="en-GB" dirty="0" smtClean="0"/>
              <a:t>.  </a:t>
            </a:r>
            <a:endParaRPr lang="en-GB" baseline="0" noProof="0" dirty="0" smtClean="0"/>
          </a:p>
          <a:p>
            <a:endParaRPr lang="en-GB" dirty="0" smtClean="0"/>
          </a:p>
          <a:p>
            <a:r>
              <a:rPr lang="en-GB" baseline="0" dirty="0" smtClean="0"/>
              <a:t>The national level of tools will be complemented</a:t>
            </a:r>
            <a:r>
              <a:rPr lang="en-GB" dirty="0" smtClean="0"/>
              <a:t> by The Spatial </a:t>
            </a:r>
            <a:r>
              <a:rPr lang="en-GB" baseline="0" dirty="0" smtClean="0"/>
              <a:t>Development Plan which has already been prepared.</a:t>
            </a:r>
            <a:endParaRPr lang="en-GB" baseline="0" noProof="0" dirty="0" smtClean="0"/>
          </a:p>
          <a:p>
            <a:endParaRPr lang="en-GB" noProof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noProof="0" dirty="0" smtClean="0"/>
              <a:t>We use The Principles of Regional Development for regions. These documents define principles of urban planning on a regional level and  divide regions into development areas, specific areas and  development axes as it is shown on the example. </a:t>
            </a:r>
          </a:p>
          <a:p>
            <a:endParaRPr lang="en-GB" dirty="0" smtClean="0"/>
          </a:p>
          <a:p>
            <a:r>
              <a:rPr lang="en-GB" baseline="0" noProof="0" dirty="0" smtClean="0"/>
              <a:t>Regional principles also propose measures in the field of infrastructure. Moreover they are focused  on </a:t>
            </a:r>
            <a:r>
              <a:rPr lang="cs-CZ" baseline="0" noProof="0" dirty="0" err="1" smtClean="0"/>
              <a:t>the</a:t>
            </a:r>
            <a:r>
              <a:rPr lang="cs-CZ" baseline="0" noProof="0" dirty="0" smtClean="0"/>
              <a:t> </a:t>
            </a:r>
            <a:r>
              <a:rPr lang="en-GB" baseline="0" noProof="0" dirty="0" smtClean="0"/>
              <a:t>ecological </a:t>
            </a:r>
            <a:r>
              <a:rPr lang="en-GB" baseline="0" noProof="0" dirty="0" smtClean="0"/>
              <a:t>network and </a:t>
            </a:r>
            <a:r>
              <a:rPr lang="cs-CZ" baseline="0" noProof="0" dirty="0" err="1" smtClean="0"/>
              <a:t>the</a:t>
            </a:r>
            <a:r>
              <a:rPr lang="cs-CZ" baseline="0" noProof="0" dirty="0" smtClean="0"/>
              <a:t> </a:t>
            </a:r>
            <a:r>
              <a:rPr lang="en-GB" baseline="0" noProof="0" dirty="0" smtClean="0"/>
              <a:t>quality </a:t>
            </a:r>
            <a:r>
              <a:rPr lang="en-GB" baseline="0" noProof="0" dirty="0" smtClean="0"/>
              <a:t>of </a:t>
            </a:r>
            <a:r>
              <a:rPr lang="en-GB" baseline="0" noProof="0" dirty="0" smtClean="0"/>
              <a:t>landscapes </a:t>
            </a:r>
            <a:r>
              <a:rPr lang="en-GB" baseline="0" noProof="0" dirty="0" smtClean="0"/>
              <a:t>according to the European Landscape Convention.</a:t>
            </a:r>
          </a:p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2650" y="720725"/>
            <a:ext cx="4965700" cy="372586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our point of view The Master Plan is the most important tool, which comprises the solutions of urban greenery. Master plans are prepared for cities, towns and villages. </a:t>
            </a:r>
          </a:p>
          <a:p>
            <a:endParaRPr lang="en-GB" dirty="0" smtClean="0"/>
          </a:p>
          <a:p>
            <a:r>
              <a:rPr lang="en-GB" dirty="0" smtClean="0"/>
              <a:t>Regulatory plans solve more detailed regulations. They are used for the parts of </a:t>
            </a:r>
            <a:r>
              <a:rPr lang="en-GB" dirty="0" smtClean="0"/>
              <a:t>cities, </a:t>
            </a:r>
            <a:r>
              <a:rPr lang="en-GB" dirty="0" smtClean="0"/>
              <a:t>especially for new proposed building areas and for transformation areas.  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Master plan is a complex document including component plans such as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dirty="0" smtClean="0"/>
              <a:t>Land use plan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dirty="0" smtClean="0"/>
              <a:t>Urban structure plan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dirty="0" smtClean="0"/>
              <a:t>Landscape plan 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dirty="0" smtClean="0"/>
              <a:t>Plan of public infrastructure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dirty="0" smtClean="0"/>
              <a:t>Plan of the measures in the public interest</a:t>
            </a:r>
          </a:p>
          <a:p>
            <a:r>
              <a:rPr lang="cs-CZ" dirty="0" smtClean="0"/>
              <a:t>A t</a:t>
            </a:r>
            <a:r>
              <a:rPr lang="en-GB" dirty="0" err="1" smtClean="0"/>
              <a:t>ext</a:t>
            </a:r>
            <a:r>
              <a:rPr lang="en-GB" dirty="0" smtClean="0"/>
              <a:t> </a:t>
            </a:r>
            <a:r>
              <a:rPr lang="cs-CZ" dirty="0" err="1" smtClean="0"/>
              <a:t>document</a:t>
            </a:r>
            <a:r>
              <a:rPr lang="cs-CZ" dirty="0" smtClean="0"/>
              <a:t> </a:t>
            </a:r>
            <a:r>
              <a:rPr lang="en-GB" dirty="0" smtClean="0"/>
              <a:t>with </a:t>
            </a:r>
            <a:r>
              <a:rPr lang="en-GB" dirty="0" smtClean="0"/>
              <a:t>specific </a:t>
            </a:r>
            <a:r>
              <a:rPr lang="en-GB" dirty="0" smtClean="0"/>
              <a:t>rules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a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Master </a:t>
            </a:r>
            <a:r>
              <a:rPr lang="cs-CZ" dirty="0" err="1" smtClean="0"/>
              <a:t>plan</a:t>
            </a:r>
            <a:r>
              <a:rPr lang="cs-CZ" dirty="0" smtClean="0"/>
              <a:t> </a:t>
            </a:r>
            <a:r>
              <a:rPr lang="en-GB" dirty="0" smtClean="0"/>
              <a:t>.</a:t>
            </a:r>
            <a:r>
              <a:rPr lang="en-GB" dirty="0" smtClean="0"/>
              <a:t> </a:t>
            </a:r>
          </a:p>
          <a:p>
            <a:endParaRPr lang="en-GB" dirty="0" smtClean="0"/>
          </a:p>
          <a:p>
            <a:r>
              <a:rPr lang="en-GB" dirty="0" smtClean="0"/>
              <a:t>Unfortunately we don´t have time to deal with </a:t>
            </a:r>
            <a:r>
              <a:rPr lang="en-GB" dirty="0" smtClean="0"/>
              <a:t>the</a:t>
            </a:r>
            <a:r>
              <a:rPr lang="cs-CZ" dirty="0" smtClean="0"/>
              <a:t> Master </a:t>
            </a:r>
            <a:r>
              <a:rPr lang="cs-CZ" dirty="0" err="1" smtClean="0"/>
              <a:t>plan</a:t>
            </a:r>
            <a:r>
              <a:rPr lang="cs-CZ" dirty="0" smtClean="0"/>
              <a:t> </a:t>
            </a:r>
            <a:r>
              <a:rPr lang="en-GB" dirty="0" smtClean="0"/>
              <a:t>in detail. </a:t>
            </a:r>
            <a:r>
              <a:rPr lang="cs-CZ" dirty="0" smtClean="0"/>
              <a:t>But </a:t>
            </a:r>
            <a:r>
              <a:rPr lang="en-GB" dirty="0" smtClean="0"/>
              <a:t>I </a:t>
            </a:r>
            <a:r>
              <a:rPr lang="en-GB" dirty="0" smtClean="0"/>
              <a:t>will </a:t>
            </a:r>
            <a:r>
              <a:rPr lang="cs-CZ" dirty="0" smtClean="0"/>
              <a:t>talk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parts</a:t>
            </a:r>
            <a:r>
              <a:rPr lang="cs-CZ" dirty="0" smtClean="0"/>
              <a:t> </a:t>
            </a:r>
            <a:r>
              <a:rPr lang="en-GB" dirty="0" smtClean="0"/>
              <a:t>which </a:t>
            </a:r>
            <a:r>
              <a:rPr lang="en-GB" dirty="0" smtClean="0"/>
              <a:t>are relevant for urban greenery in the next slides.</a:t>
            </a: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  </a:t>
            </a:r>
            <a:endParaRPr lang="en-GB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main question of my presentation is how we implement urban greenery </a:t>
            </a:r>
            <a:r>
              <a:rPr lang="en-GB" dirty="0" smtClean="0"/>
              <a:t>in</a:t>
            </a:r>
            <a:r>
              <a:rPr lang="cs-CZ" dirty="0" smtClean="0"/>
              <a:t>to</a:t>
            </a:r>
            <a:r>
              <a:rPr lang="en-GB" dirty="0" smtClean="0"/>
              <a:t> </a:t>
            </a:r>
            <a:r>
              <a:rPr lang="en-GB" dirty="0" smtClean="0"/>
              <a:t>our urban </a:t>
            </a:r>
            <a:r>
              <a:rPr lang="en-GB" dirty="0" smtClean="0"/>
              <a:t>planning, especially in</a:t>
            </a:r>
            <a:r>
              <a:rPr lang="cs-CZ" dirty="0" smtClean="0"/>
              <a:t>to</a:t>
            </a:r>
            <a:r>
              <a:rPr lang="en-GB" dirty="0" smtClean="0"/>
              <a:t> the Master plan. </a:t>
            </a:r>
            <a:endParaRPr lang="en-GB" dirty="0" smtClean="0"/>
          </a:p>
          <a:p>
            <a:endParaRPr lang="cs-CZ" dirty="0" smtClean="0"/>
          </a:p>
          <a:p>
            <a:r>
              <a:rPr lang="en-GB" dirty="0" smtClean="0"/>
              <a:t>We </a:t>
            </a:r>
            <a:r>
              <a:rPr lang="en-GB" dirty="0" smtClean="0"/>
              <a:t>use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measures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firest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i </a:t>
            </a:r>
            <a:r>
              <a:rPr lang="en-GB" dirty="0" smtClean="0"/>
              <a:t>the </a:t>
            </a:r>
            <a:r>
              <a:rPr lang="cs-CZ" dirty="0" err="1" smtClean="0"/>
              <a:t>proposal</a:t>
            </a:r>
            <a:r>
              <a:rPr lang="cs-CZ" dirty="0" smtClean="0"/>
              <a:t> </a:t>
            </a:r>
            <a:r>
              <a:rPr lang="en-GB" dirty="0" smtClean="0"/>
              <a:t>of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GB" dirty="0" smtClean="0"/>
              <a:t>urban </a:t>
            </a:r>
            <a:r>
              <a:rPr lang="en-GB" dirty="0" smtClean="0"/>
              <a:t>greenery </a:t>
            </a:r>
            <a:r>
              <a:rPr lang="en-GB" dirty="0" smtClean="0"/>
              <a:t>concept</a:t>
            </a:r>
            <a:r>
              <a:rPr lang="cs-CZ" dirty="0" smtClean="0"/>
              <a:t>. </a:t>
            </a:r>
          </a:p>
          <a:p>
            <a:endParaRPr lang="cs-CZ" dirty="0"/>
          </a:p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 </a:t>
            </a:r>
            <a:r>
              <a:rPr lang="cs-CZ" dirty="0" err="1" smtClean="0"/>
              <a:t>define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GB" dirty="0" smtClean="0"/>
              <a:t>specific condition</a:t>
            </a:r>
            <a:r>
              <a:rPr lang="cs-CZ" dirty="0" smtClean="0"/>
              <a:t>s</a:t>
            </a:r>
            <a:r>
              <a:rPr lang="en-GB" dirty="0" smtClean="0"/>
              <a:t> </a:t>
            </a:r>
            <a:r>
              <a:rPr lang="en-GB" dirty="0" smtClean="0"/>
              <a:t>for greenery in the text part of the Master plan.  </a:t>
            </a:r>
            <a:endParaRPr lang="en-GB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01210-8462-4B6D-99FA-951B46BAA4C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29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4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47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6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5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31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544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73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0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85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60363" indent="0" algn="l"/>
            <a:endParaRPr lang="cs-CZ" sz="1200" b="1" dirty="0" smtClean="0"/>
          </a:p>
          <a:p>
            <a:pPr marL="360363" indent="0" algn="l"/>
            <a:r>
              <a:rPr lang="en-GB" sz="2000" b="1" dirty="0" smtClean="0"/>
              <a:t>URBAN GREENERY AS A PART OF URBAN PLANNING IN THE CZECH REPUBLIC</a:t>
            </a:r>
            <a:endParaRPr lang="cs-CZ" sz="2000" b="1" dirty="0" smtClean="0"/>
          </a:p>
          <a:p>
            <a:pPr marL="360363" indent="0" algn="l"/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53596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86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15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08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02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46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18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220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9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131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0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113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28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095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041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58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9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62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789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586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673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28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909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47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858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11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8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83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46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9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48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0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55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CBBB0-4431-401C-A5DC-966E55E4DD29}" type="datetimeFigureOut">
              <a:rPr lang="cs-CZ" smtClean="0"/>
              <a:t>10.06.2021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D714F-F9F9-4E90-83CA-408076534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10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5D49-F557-4E0D-9110-7037EC4E33EC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E688A-4938-4319-A82E-98DA1BB7B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2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BA3BD-54F2-405A-AE63-BD625F7B6505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A645C-A22C-42D5-870D-7CB59126B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37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47006-B068-4E0E-83A2-5446B9CF0DFF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2021B-EC17-4D0A-BEE9-CAB1864C5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04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27384"/>
            <a:ext cx="9144000" cy="21821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55600"/>
            <a:endParaRPr lang="cs-CZ" sz="1400" b="1" dirty="0" smtClean="0"/>
          </a:p>
          <a:p>
            <a:pPr marL="355600"/>
            <a:r>
              <a:rPr lang="en-GB" sz="2400" b="1" dirty="0" smtClean="0"/>
              <a:t>URBAN GREENERY AS A PART OF URBAN PLANNING 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en-GB" sz="2400" b="1" dirty="0" smtClean="0"/>
              <a:t>IN THE CZECH REPUBLIC</a:t>
            </a:r>
            <a:endParaRPr lang="cs-CZ" sz="2400" b="1" dirty="0" smtClean="0"/>
          </a:p>
          <a:p>
            <a:pPr marL="355600"/>
            <a:endParaRPr lang="cs-CZ" sz="1400" b="1" dirty="0" smtClean="0"/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altLang="cs-CZ" sz="2400" b="1" i="1" dirty="0" smtClean="0">
                <a:solidFill>
                  <a:srgbClr val="C00000"/>
                </a:solidFill>
                <a:cs typeface="Calibri"/>
              </a:rPr>
              <a:t>NORMATIVE </a:t>
            </a:r>
            <a:r>
              <a:rPr lang="cs-CZ" altLang="cs-CZ" sz="2400" b="1" i="1" dirty="0">
                <a:solidFill>
                  <a:srgbClr val="C00000"/>
                </a:solidFill>
                <a:cs typeface="Calibri"/>
              </a:rPr>
              <a:t>FRAMEWORK OF </a:t>
            </a:r>
            <a:r>
              <a:rPr lang="cs-CZ" altLang="cs-CZ" sz="2400" b="1" i="1" dirty="0">
                <a:solidFill>
                  <a:srgbClr val="C00000"/>
                </a:solidFill>
              </a:rPr>
              <a:t>URBAN PLANNING</a:t>
            </a:r>
          </a:p>
          <a:p>
            <a:pPr marL="355600"/>
            <a:endParaRPr lang="en-GB" sz="1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5" b="36609"/>
          <a:stretch/>
        </p:blipFill>
        <p:spPr>
          <a:xfrm>
            <a:off x="5205248" y="1885044"/>
            <a:ext cx="3938752" cy="3632188"/>
          </a:xfrm>
          <a:prstGeom prst="rect">
            <a:avLst/>
          </a:prstGeom>
        </p:spPr>
      </p:pic>
      <p:pic>
        <p:nvPicPr>
          <p:cNvPr id="1026" name="Picture 2" descr="E:\park u vody\_FINAL\RENDER\A5\bloky_A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3"/>
          <a:stretch/>
        </p:blipFill>
        <p:spPr bwMode="auto">
          <a:xfrm>
            <a:off x="0" y="1880831"/>
            <a:ext cx="5220072" cy="363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0" y="5521445"/>
            <a:ext cx="9155842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55600"/>
            <a:endParaRPr lang="cs-CZ" sz="2000" b="1" dirty="0" smtClean="0"/>
          </a:p>
          <a:p>
            <a:pPr marL="355600"/>
            <a:r>
              <a:rPr lang="cs-CZ" sz="2000" b="1" dirty="0" smtClean="0"/>
              <a:t>GREEN CITIES AND URBAN PLANNING </a:t>
            </a:r>
            <a:r>
              <a:rPr lang="cs-CZ" sz="2000" b="1" dirty="0" smtClean="0"/>
              <a:t>                                        </a:t>
            </a:r>
            <a:r>
              <a:rPr lang="cs-CZ" sz="2000" b="1" dirty="0" smtClean="0"/>
              <a:t>MILAN </a:t>
            </a:r>
            <a:r>
              <a:rPr lang="cs-CZ" sz="2000" b="1" dirty="0"/>
              <a:t>SVOBODA</a:t>
            </a:r>
            <a:endParaRPr lang="cs-CZ" sz="2000" b="1" dirty="0" smtClean="0"/>
          </a:p>
          <a:p>
            <a:pPr marL="355600"/>
            <a:r>
              <a:rPr lang="cs-CZ" sz="2000" b="1" dirty="0" smtClean="0"/>
              <a:t>TBILISI, JUNE 16, </a:t>
            </a:r>
            <a:r>
              <a:rPr lang="cs-CZ" sz="2000" b="1" dirty="0" smtClean="0"/>
              <a:t>2021                                                   milan.svoboda@ateliercs.cz</a:t>
            </a:r>
          </a:p>
          <a:p>
            <a:pPr marL="355600"/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963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00000"/>
            <a:ext cx="9144000" cy="655010"/>
          </a:xfrm>
          <a:noFill/>
        </p:spPr>
        <p:txBody>
          <a:bodyPr>
            <a:normAutofit/>
          </a:bodyPr>
          <a:lstStyle/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2</a:t>
            </a:r>
            <a:r>
              <a:rPr lang="cs-CZ" sz="2800" b="1" dirty="0" smtClean="0">
                <a:cs typeface="Arial" charset="0"/>
              </a:rPr>
              <a:t> </a:t>
            </a:r>
            <a:r>
              <a:rPr lang="cs-CZ" sz="2800" b="1" dirty="0">
                <a:cs typeface="Arial" charset="0"/>
              </a:rPr>
              <a:t>│	</a:t>
            </a:r>
            <a:r>
              <a:rPr lang="en-GB" sz="2800" b="1" dirty="0" smtClean="0">
                <a:latin typeface="+mn-lt"/>
                <a:cs typeface="Arial" charset="0"/>
              </a:rPr>
              <a:t>URBAN </a:t>
            </a:r>
            <a:r>
              <a:rPr lang="en-GB" sz="2800" b="1" dirty="0" smtClean="0">
                <a:latin typeface="+mn-lt"/>
                <a:cs typeface="Arial" charset="0"/>
              </a:rPr>
              <a:t>GREENERY </a:t>
            </a:r>
            <a:r>
              <a:rPr lang="cs-CZ" sz="2800" b="1" dirty="0" smtClean="0">
                <a:latin typeface="+mn-lt"/>
                <a:cs typeface="Arial" charset="0"/>
              </a:rPr>
              <a:t>CONCEPT </a:t>
            </a:r>
            <a:r>
              <a:rPr lang="en-GB" sz="2800" b="1" dirty="0" smtClean="0">
                <a:latin typeface="+mn-lt"/>
                <a:cs typeface="Arial" charset="0"/>
              </a:rPr>
              <a:t>IN THE </a:t>
            </a:r>
            <a:r>
              <a:rPr lang="cs-CZ" sz="2800" b="1" dirty="0" smtClean="0">
                <a:latin typeface="+mn-lt"/>
                <a:cs typeface="Arial" charset="0"/>
              </a:rPr>
              <a:t>MASTER </a:t>
            </a:r>
            <a:r>
              <a:rPr lang="en-GB" sz="2800" b="1" dirty="0" smtClean="0">
                <a:latin typeface="+mn-lt"/>
                <a:cs typeface="Arial" charset="0"/>
              </a:rPr>
              <a:t>PLANS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800000"/>
            <a:ext cx="9144001" cy="4942756"/>
          </a:xfrm>
        </p:spPr>
        <p:txBody>
          <a:bodyPr rtlCol="0">
            <a:noAutofit/>
          </a:bodyPr>
          <a:lstStyle/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err="1" smtClean="0"/>
              <a:t>The</a:t>
            </a:r>
            <a:r>
              <a:rPr lang="cs-CZ" altLang="cs-CZ" sz="2000" b="1" dirty="0" smtClean="0"/>
              <a:t> u</a:t>
            </a:r>
            <a:r>
              <a:rPr lang="en-GB" altLang="cs-CZ" sz="2000" b="1" dirty="0" err="1" smtClean="0"/>
              <a:t>rban</a:t>
            </a:r>
            <a:r>
              <a:rPr lang="en-GB" altLang="cs-CZ" sz="2000" b="1" dirty="0" smtClean="0"/>
              <a:t> </a:t>
            </a:r>
            <a:r>
              <a:rPr lang="cs-CZ" altLang="cs-CZ" sz="2000" b="1" dirty="0" err="1" smtClean="0"/>
              <a:t>greenery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concept</a:t>
            </a:r>
            <a:r>
              <a:rPr lang="cs-CZ" altLang="cs-CZ" sz="2000" b="1" dirty="0" smtClean="0"/>
              <a:t> = </a:t>
            </a:r>
            <a:r>
              <a:rPr lang="cs-CZ" altLang="cs-CZ" sz="2000" b="1" dirty="0" err="1" smtClean="0"/>
              <a:t>connected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system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green </a:t>
            </a:r>
            <a:r>
              <a:rPr lang="cs-CZ" altLang="cs-CZ" sz="2000" b="1" dirty="0" err="1" smtClean="0"/>
              <a:t>areas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other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elements</a:t>
            </a:r>
            <a:endParaRPr lang="cs-CZ" altLang="cs-CZ" sz="2000" b="1" dirty="0" smtClean="0"/>
          </a:p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err="1" smtClean="0"/>
              <a:t>It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includes</a:t>
            </a:r>
            <a:r>
              <a:rPr lang="cs-CZ" altLang="cs-CZ" sz="2000" b="1" dirty="0" smtClean="0"/>
              <a:t>    </a:t>
            </a:r>
            <a:endParaRPr lang="en-GB" altLang="cs-CZ" sz="2000" b="1" dirty="0" smtClean="0"/>
          </a:p>
          <a:p>
            <a:pPr marL="982663" lvl="1" indent="-2667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The main green </a:t>
            </a:r>
            <a:r>
              <a:rPr lang="en-GB" altLang="cs-CZ" sz="1800" dirty="0" smtClean="0"/>
              <a:t>areas such as parks, green squares, public green</a:t>
            </a:r>
            <a:r>
              <a:rPr lang="cs-CZ" altLang="cs-CZ" sz="1800" dirty="0" err="1" smtClean="0"/>
              <a:t>ery</a:t>
            </a:r>
            <a:r>
              <a:rPr lang="en-GB" altLang="cs-CZ" sz="1800" dirty="0" smtClean="0"/>
              <a:t> in the housing areas, cemeteries, botanical gardens etc. </a:t>
            </a:r>
          </a:p>
          <a:p>
            <a:pPr marL="982663" lvl="1" indent="-2667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The additional green elements </a:t>
            </a:r>
            <a:r>
              <a:rPr lang="en-GB" altLang="cs-CZ" sz="1800" dirty="0" smtClean="0"/>
              <a:t>such as private gardens, school gardens, hospital gardens, alleys, trees on parking lots etc. </a:t>
            </a:r>
            <a:r>
              <a:rPr lang="en-GB" altLang="cs-CZ" sz="1800" b="1" dirty="0" smtClean="0"/>
              <a:t>	</a:t>
            </a:r>
          </a:p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Connection to the landscape and the ecological network</a:t>
            </a:r>
            <a:endParaRPr lang="cs-CZ" altLang="cs-CZ" sz="2000" b="1" dirty="0" smtClean="0"/>
          </a:p>
          <a:p>
            <a:pPr marL="893763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altLang="cs-CZ" sz="2000" b="1" dirty="0" err="1" smtClean="0">
                <a:solidFill>
                  <a:srgbClr val="C00000"/>
                </a:solidFill>
              </a:rPr>
              <a:t>The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urban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greenery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concept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is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the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o</a:t>
            </a:r>
            <a:r>
              <a:rPr lang="en-GB" altLang="cs-CZ" sz="2000" b="1" dirty="0" err="1" smtClean="0">
                <a:solidFill>
                  <a:srgbClr val="C00000"/>
                </a:solidFill>
              </a:rPr>
              <a:t>bligatory</a:t>
            </a:r>
            <a:r>
              <a:rPr lang="en-GB" altLang="cs-CZ" sz="2000" b="1" dirty="0" smtClean="0">
                <a:solidFill>
                  <a:srgbClr val="C00000"/>
                </a:solidFill>
              </a:rPr>
              <a:t> </a:t>
            </a:r>
            <a:r>
              <a:rPr lang="en-GB" altLang="cs-CZ" sz="2000" b="1" dirty="0">
                <a:solidFill>
                  <a:srgbClr val="C00000"/>
                </a:solidFill>
              </a:rPr>
              <a:t>part of the </a:t>
            </a:r>
            <a:r>
              <a:rPr lang="cs-CZ" altLang="cs-CZ" sz="2000" b="1" dirty="0">
                <a:solidFill>
                  <a:srgbClr val="C00000"/>
                </a:solidFill>
              </a:rPr>
              <a:t>Master </a:t>
            </a:r>
            <a:r>
              <a:rPr lang="en-GB" altLang="cs-CZ" sz="2000" b="1" dirty="0" err="1" smtClean="0">
                <a:solidFill>
                  <a:srgbClr val="C00000"/>
                </a:solidFill>
              </a:rPr>
              <a:t>pla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ns</a:t>
            </a:r>
            <a:endParaRPr lang="en-GB" altLang="cs-CZ" sz="2000" b="1" dirty="0" smtClean="0">
              <a:solidFill>
                <a:srgbClr val="C00000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478509" y="5950892"/>
            <a:ext cx="43204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 rot="20550086">
            <a:off x="4715405" y="66309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Elbe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 rot="2611923">
            <a:off x="4816683" y="23453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Chrudimka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4" y="1063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PARDUBICE</a:t>
            </a:r>
            <a:endParaRPr lang="cs-CZ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rot="19849320">
            <a:off x="400634" y="952142"/>
            <a:ext cx="217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River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landscape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park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1595588">
            <a:off x="3364718" y="314373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Chateau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park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 rot="20550086">
            <a:off x="5752791" y="118293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Park </a:t>
            </a:r>
            <a:br>
              <a:rPr lang="cs-CZ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„At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the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Peak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“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 rot="20550086">
            <a:off x="4592538" y="6306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square 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 rot="1443231">
            <a:off x="3501493" y="403620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Castle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 rot="19431951">
            <a:off x="8123596" y="3508831"/>
            <a:ext cx="91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Fish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ponds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 rot="20550086">
            <a:off x="5035364" y="52063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Elbe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 rot="2611923">
            <a:off x="5035364" y="1875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Chrudimka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7504" y="1063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PARDUBICE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19849320">
            <a:off x="216223" y="887801"/>
            <a:ext cx="217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River </a:t>
            </a:r>
            <a:r>
              <a:rPr lang="cs-CZ" dirty="0" err="1" smtClean="0"/>
              <a:t>landscape</a:t>
            </a:r>
            <a:r>
              <a:rPr lang="cs-CZ" dirty="0" smtClean="0"/>
              <a:t> park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1595588">
            <a:off x="3630297" y="267319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Chateau</a:t>
            </a:r>
            <a:r>
              <a:rPr lang="cs-CZ" dirty="0" smtClean="0"/>
              <a:t> park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 rot="20550086">
            <a:off x="6121705" y="102482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Park </a:t>
            </a:r>
            <a:br>
              <a:rPr lang="cs-CZ" dirty="0" smtClean="0"/>
            </a:br>
            <a:r>
              <a:rPr lang="cs-CZ" dirty="0" smtClean="0"/>
              <a:t>„At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Peak</a:t>
            </a:r>
            <a:r>
              <a:rPr lang="cs-CZ" dirty="0" smtClean="0"/>
              <a:t>“ 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 rot="20550086">
            <a:off x="4975837" y="621277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Main</a:t>
            </a:r>
            <a:r>
              <a:rPr lang="cs-CZ" dirty="0" smtClean="0"/>
              <a:t> sq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uare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 rot="1443231">
            <a:off x="3815915" y="420371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Castle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 rot="19431951">
            <a:off x="8343859" y="3205493"/>
            <a:ext cx="91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Fish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ponds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20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308"/>
            <a:ext cx="9144000" cy="687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 rot="20550086">
            <a:off x="3835492" y="11633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Elbe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063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PARDUBICE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 rot="19849320">
            <a:off x="216223" y="1492095"/>
            <a:ext cx="217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River </a:t>
            </a:r>
            <a:r>
              <a:rPr lang="cs-CZ" dirty="0" err="1" smtClean="0"/>
              <a:t>landscape</a:t>
            </a:r>
            <a:r>
              <a:rPr lang="cs-CZ" dirty="0" smtClean="0"/>
              <a:t> park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1595588">
            <a:off x="1838375" y="39639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Chateau</a:t>
            </a:r>
            <a:r>
              <a:rPr lang="cs-CZ" dirty="0" smtClean="0"/>
              <a:t> park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0550086">
            <a:off x="6121705" y="102482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Park </a:t>
            </a:r>
            <a:br>
              <a:rPr lang="cs-CZ" dirty="0" smtClean="0"/>
            </a:br>
            <a:r>
              <a:rPr lang="cs-CZ" dirty="0" smtClean="0"/>
              <a:t>„At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Peak</a:t>
            </a:r>
            <a:r>
              <a:rPr lang="cs-CZ" dirty="0" smtClean="0"/>
              <a:t>“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20550086">
            <a:off x="3224386" y="458389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Main</a:t>
            </a:r>
            <a:r>
              <a:rPr lang="cs-CZ" dirty="0" smtClean="0"/>
              <a:t> square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1443231">
            <a:off x="2590066" y="34603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Castle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19431951">
            <a:off x="6610798" y="2341397"/>
            <a:ext cx="91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Fish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ponds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3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00000"/>
            <a:ext cx="9144000" cy="655010"/>
          </a:xfrm>
          <a:noFill/>
        </p:spPr>
        <p:txBody>
          <a:bodyPr>
            <a:normAutofit/>
          </a:bodyPr>
          <a:lstStyle/>
          <a:p>
            <a:pPr marL="719138" indent="-363538" algn="l"/>
            <a:r>
              <a:rPr lang="en-GB" sz="2800" b="1" dirty="0" smtClean="0">
                <a:latin typeface="+mn-lt"/>
                <a:cs typeface="Arial" charset="0"/>
              </a:rPr>
              <a:t>3</a:t>
            </a:r>
            <a:r>
              <a:rPr lang="cs-CZ" sz="2800" b="1" dirty="0">
                <a:cs typeface="Arial" charset="0"/>
              </a:rPr>
              <a:t> </a:t>
            </a:r>
            <a:r>
              <a:rPr lang="cs-CZ" sz="2800" b="1" dirty="0" smtClean="0">
                <a:cs typeface="Arial" charset="0"/>
              </a:rPr>
              <a:t>│ </a:t>
            </a:r>
            <a:r>
              <a:rPr lang="en-GB" sz="2800" b="1" dirty="0" smtClean="0">
                <a:latin typeface="+mn-lt"/>
                <a:cs typeface="Arial" charset="0"/>
              </a:rPr>
              <a:t>SPECIFIC </a:t>
            </a:r>
            <a:r>
              <a:rPr lang="en-US" sz="2800" b="1" dirty="0" smtClean="0">
                <a:latin typeface="+mn-lt"/>
                <a:cs typeface="Arial" charset="0"/>
              </a:rPr>
              <a:t>CONDITIONS</a:t>
            </a:r>
            <a:r>
              <a:rPr lang="cs-CZ" sz="2800" b="1" dirty="0" smtClean="0">
                <a:latin typeface="+mn-lt"/>
                <a:cs typeface="Arial" charset="0"/>
              </a:rPr>
              <a:t> RELATING TO URBAN GREENERY </a:t>
            </a:r>
            <a:endParaRPr lang="en-US" sz="2800" b="1" dirty="0" smtClean="0">
              <a:latin typeface="+mn-lt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4394076"/>
          </a:xfrm>
        </p:spPr>
        <p:txBody>
          <a:bodyPr rtlCol="0">
            <a:noAutofit/>
          </a:bodyPr>
          <a:lstStyle/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minimum size of public spaces in the new proposed areas for housing, recreation and public amenities – 1000 m</a:t>
            </a:r>
            <a:r>
              <a:rPr lang="en-GB" altLang="cs-CZ" sz="2000" b="1" baseline="30000" dirty="0" smtClean="0"/>
              <a:t>2</a:t>
            </a:r>
            <a:r>
              <a:rPr lang="en-GB" altLang="cs-CZ" sz="2000" b="1" dirty="0" smtClean="0"/>
              <a:t> per 2 ha</a:t>
            </a:r>
          </a:p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minimum ratio of greenery on a property</a:t>
            </a:r>
          </a:p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minimum number of trees for parking lots  - 1 tree per 5 car parking places</a:t>
            </a:r>
          </a:p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maximum distance of green areas of minimum size 0,5 – 1 ha is 300 m from housing areas</a:t>
            </a:r>
          </a:p>
        </p:txBody>
      </p:sp>
    </p:spTree>
    <p:extLst>
      <p:ext uri="{BB962C8B-B14F-4D97-AF65-F5344CB8AC3E}">
        <p14:creationId xmlns:p14="http://schemas.microsoft.com/office/powerpoint/2010/main" val="13590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4394076"/>
          </a:xfrm>
        </p:spPr>
        <p:txBody>
          <a:bodyPr rtlCol="0">
            <a:noAutofit/>
          </a:bodyPr>
          <a:lstStyle/>
          <a:p>
            <a:pPr marL="719138" indent="-363538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minim</a:t>
            </a:r>
            <a:r>
              <a:rPr lang="cs-CZ" altLang="cs-CZ" sz="2000" b="1" dirty="0" smtClean="0"/>
              <a:t>um </a:t>
            </a:r>
            <a:r>
              <a:rPr lang="en-GB" altLang="cs-CZ" sz="2000" b="1" dirty="0" smtClean="0"/>
              <a:t>size of public space</a:t>
            </a:r>
            <a:r>
              <a:rPr lang="cs-CZ" altLang="cs-CZ" sz="2000" b="1" dirty="0" smtClean="0"/>
              <a:t>s</a:t>
            </a:r>
            <a:r>
              <a:rPr lang="en-GB" altLang="cs-CZ" sz="2000" b="1" dirty="0" smtClean="0"/>
              <a:t> in the new proposed areas for housing, recreation and public amenities – 1000 m</a:t>
            </a:r>
            <a:r>
              <a:rPr lang="cs-CZ" altLang="cs-CZ" sz="2000" b="1" baseline="30000" dirty="0" smtClean="0"/>
              <a:t>2</a:t>
            </a:r>
            <a:r>
              <a:rPr lang="en-GB" altLang="cs-CZ" sz="2000" b="1" dirty="0" smtClean="0"/>
              <a:t> per 2 ha</a:t>
            </a:r>
            <a:endParaRPr lang="cs-CZ" altLang="cs-CZ" sz="2000" b="1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 t="23699" r="4722" b="25921"/>
          <a:stretch/>
        </p:blipFill>
        <p:spPr bwMode="auto">
          <a:xfrm>
            <a:off x="827584" y="2780928"/>
            <a:ext cx="21971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283968" y="2780928"/>
            <a:ext cx="3888432" cy="3505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6012160" y="3356992"/>
            <a:ext cx="1080120" cy="9361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5004048" y="50131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2 ha</a:t>
            </a:r>
            <a:endParaRPr lang="en-GB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38174" y="3624989"/>
            <a:ext cx="82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0,1 ha</a:t>
            </a:r>
            <a:endParaRPr lang="en-GB" b="1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1926134" y="3825044"/>
            <a:ext cx="401401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900000"/>
            <a:ext cx="9144000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en-GB" sz="2800" b="1" smtClean="0">
                <a:latin typeface="+mn-lt"/>
                <a:cs typeface="Arial" charset="0"/>
              </a:rPr>
              <a:t>3</a:t>
            </a:r>
            <a:r>
              <a:rPr lang="cs-CZ" sz="2800" b="1" smtClean="0">
                <a:cs typeface="Arial" charset="0"/>
              </a:rPr>
              <a:t> │ </a:t>
            </a:r>
            <a:r>
              <a:rPr lang="en-GB" sz="2800" b="1" smtClean="0">
                <a:latin typeface="+mn-lt"/>
                <a:cs typeface="Arial" charset="0"/>
              </a:rPr>
              <a:t>SPECIFIC </a:t>
            </a:r>
            <a:r>
              <a:rPr lang="en-US" sz="2800" b="1" smtClean="0">
                <a:latin typeface="+mn-lt"/>
                <a:cs typeface="Arial" charset="0"/>
              </a:rPr>
              <a:t>CONDITIONS</a:t>
            </a:r>
            <a:r>
              <a:rPr lang="cs-CZ" sz="2800" b="1" smtClean="0">
                <a:latin typeface="+mn-lt"/>
                <a:cs typeface="Arial" charset="0"/>
              </a:rPr>
              <a:t> RELATING TO URBAN GREENERY </a:t>
            </a:r>
            <a:endParaRPr lang="en-US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3140968"/>
            <a:ext cx="1512168" cy="22322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843808" y="3140968"/>
            <a:ext cx="1584176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4427984" y="3140968"/>
            <a:ext cx="2664296" cy="22322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792088"/>
          </a:xfrm>
        </p:spPr>
        <p:txBody>
          <a:bodyPr rtlCol="0">
            <a:noAutofit/>
          </a:bodyPr>
          <a:lstStyle/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minimum ratio of green</a:t>
            </a:r>
            <a:r>
              <a:rPr lang="cs-CZ" altLang="cs-CZ" sz="2000" b="1" dirty="0" err="1" smtClean="0"/>
              <a:t>ery</a:t>
            </a:r>
            <a:r>
              <a:rPr lang="en-GB" altLang="cs-CZ" sz="2000" b="1" dirty="0" smtClean="0"/>
              <a:t> on a property</a:t>
            </a:r>
            <a:r>
              <a:rPr lang="cs-CZ" altLang="cs-CZ" sz="2000" b="1" dirty="0" smtClean="0"/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0276" y="39770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Building</a:t>
            </a:r>
            <a:endParaRPr lang="en-GB" sz="1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843808" y="3287596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Gray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surface</a:t>
            </a:r>
            <a:endParaRPr lang="cs-CZ" sz="2400" b="1" dirty="0" smtClean="0"/>
          </a:p>
          <a:p>
            <a:pPr algn="ctr"/>
            <a:r>
              <a:rPr lang="cs-CZ" sz="2400" b="1" dirty="0" smtClean="0"/>
              <a:t>- </a:t>
            </a:r>
          </a:p>
          <a:p>
            <a:pPr algn="ctr"/>
            <a:r>
              <a:rPr lang="cs-CZ" sz="2400" b="1" dirty="0" smtClean="0"/>
              <a:t>parking</a:t>
            </a:r>
            <a:endParaRPr lang="cs-CZ" sz="2400" b="1" dirty="0"/>
          </a:p>
          <a:p>
            <a:pPr algn="ctr"/>
            <a:r>
              <a:rPr lang="cs-CZ" sz="2400" b="1" dirty="0" err="1"/>
              <a:t>pavements</a:t>
            </a:r>
            <a:endParaRPr lang="en-GB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27984" y="397708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Greenery</a:t>
            </a:r>
            <a:endParaRPr lang="cs-CZ" sz="2400" b="1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900000"/>
            <a:ext cx="9144000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en-GB" sz="2800" b="1" smtClean="0">
                <a:latin typeface="+mn-lt"/>
                <a:cs typeface="Arial" charset="0"/>
              </a:rPr>
              <a:t>3</a:t>
            </a:r>
            <a:r>
              <a:rPr lang="cs-CZ" sz="2800" b="1" smtClean="0">
                <a:cs typeface="Arial" charset="0"/>
              </a:rPr>
              <a:t> │ </a:t>
            </a:r>
            <a:r>
              <a:rPr lang="en-GB" sz="2800" b="1" smtClean="0">
                <a:latin typeface="+mn-lt"/>
                <a:cs typeface="Arial" charset="0"/>
              </a:rPr>
              <a:t>SPECIFIC </a:t>
            </a:r>
            <a:r>
              <a:rPr lang="en-US" sz="2800" b="1" smtClean="0">
                <a:latin typeface="+mn-lt"/>
                <a:cs typeface="Arial" charset="0"/>
              </a:rPr>
              <a:t>CONDITIONS</a:t>
            </a:r>
            <a:r>
              <a:rPr lang="cs-CZ" sz="2800" b="1" smtClean="0">
                <a:latin typeface="+mn-lt"/>
                <a:cs typeface="Arial" charset="0"/>
              </a:rPr>
              <a:t> RELATING TO URBAN GREENERY </a:t>
            </a:r>
            <a:endParaRPr lang="en-US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4394076"/>
          </a:xfrm>
        </p:spPr>
        <p:txBody>
          <a:bodyPr rtlCol="0">
            <a:noAutofit/>
          </a:bodyPr>
          <a:lstStyle/>
          <a:p>
            <a:pPr marL="719138" indent="-363538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minimum </a:t>
            </a:r>
            <a:r>
              <a:rPr lang="cs-CZ" altLang="cs-CZ" sz="2000" b="1" dirty="0" err="1" smtClean="0"/>
              <a:t>number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trees for parking lot</a:t>
            </a:r>
            <a:r>
              <a:rPr lang="cs-CZ" altLang="cs-CZ" sz="2000" b="1" dirty="0" smtClean="0"/>
              <a:t>s</a:t>
            </a:r>
            <a:r>
              <a:rPr lang="en-GB" altLang="cs-CZ" sz="2000" b="1" dirty="0" smtClean="0"/>
              <a:t>  - 1 tree per 5 car parking places</a:t>
            </a:r>
            <a:endParaRPr lang="cs-CZ" altLang="cs-CZ" sz="2000" b="1" dirty="0" smtClean="0"/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altLang="cs-CZ" sz="1800" b="1" dirty="0" smtClean="0"/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GB" altLang="cs-CZ" sz="1800" b="1" dirty="0"/>
          </a:p>
        </p:txBody>
      </p:sp>
      <p:sp>
        <p:nvSpPr>
          <p:cNvPr id="9" name="Obdélník 8"/>
          <p:cNvSpPr/>
          <p:nvPr/>
        </p:nvSpPr>
        <p:spPr>
          <a:xfrm>
            <a:off x="745952" y="2781128"/>
            <a:ext cx="900000" cy="180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16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25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/>
          <p:cNvSpPr/>
          <p:nvPr/>
        </p:nvSpPr>
        <p:spPr>
          <a:xfrm>
            <a:off x="34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   </a:t>
            </a:r>
            <a:endParaRPr lang="en-GB" dirty="0"/>
          </a:p>
        </p:txBody>
      </p:sp>
      <p:sp>
        <p:nvSpPr>
          <p:cNvPr id="13" name="Obdélník 12"/>
          <p:cNvSpPr/>
          <p:nvPr/>
        </p:nvSpPr>
        <p:spPr>
          <a:xfrm>
            <a:off x="6138410" y="2776936"/>
            <a:ext cx="900000" cy="1812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70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15" name="Obdélník 14"/>
          <p:cNvSpPr/>
          <p:nvPr/>
        </p:nvSpPr>
        <p:spPr>
          <a:xfrm>
            <a:off x="4345952" y="2781128"/>
            <a:ext cx="9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 15"/>
          <p:cNvSpPr/>
          <p:nvPr/>
        </p:nvSpPr>
        <p:spPr>
          <a:xfrm>
            <a:off x="5254088" y="2781128"/>
            <a:ext cx="900000" cy="1808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ál 16"/>
          <p:cNvSpPr/>
          <p:nvPr/>
        </p:nvSpPr>
        <p:spPr>
          <a:xfrm>
            <a:off x="287816" y="2781128"/>
            <a:ext cx="1800000" cy="18000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ál 17"/>
          <p:cNvSpPr/>
          <p:nvPr/>
        </p:nvSpPr>
        <p:spPr>
          <a:xfrm>
            <a:off x="5695952" y="2785320"/>
            <a:ext cx="1800000" cy="18000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900000"/>
            <a:ext cx="9144000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en-GB" sz="2800" b="1" smtClean="0">
                <a:latin typeface="+mn-lt"/>
                <a:cs typeface="Arial" charset="0"/>
              </a:rPr>
              <a:t>3</a:t>
            </a:r>
            <a:r>
              <a:rPr lang="cs-CZ" sz="2800" b="1" smtClean="0">
                <a:cs typeface="Arial" charset="0"/>
              </a:rPr>
              <a:t> │ </a:t>
            </a:r>
            <a:r>
              <a:rPr lang="en-GB" sz="2800" b="1" smtClean="0">
                <a:latin typeface="+mn-lt"/>
                <a:cs typeface="Arial" charset="0"/>
              </a:rPr>
              <a:t>SPECIFIC </a:t>
            </a:r>
            <a:r>
              <a:rPr lang="en-US" sz="2800" b="1" smtClean="0">
                <a:latin typeface="+mn-lt"/>
                <a:cs typeface="Arial" charset="0"/>
              </a:rPr>
              <a:t>CONDITIONS</a:t>
            </a:r>
            <a:r>
              <a:rPr lang="cs-CZ" sz="2800" b="1" smtClean="0">
                <a:latin typeface="+mn-lt"/>
                <a:cs typeface="Arial" charset="0"/>
              </a:rPr>
              <a:t> RELATING TO URBAN GREENERY </a:t>
            </a:r>
            <a:endParaRPr lang="en-US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4327" y="1772816"/>
            <a:ext cx="9144001" cy="4394076"/>
          </a:xfrm>
        </p:spPr>
        <p:txBody>
          <a:bodyPr rtlCol="0">
            <a:noAutofit/>
          </a:bodyPr>
          <a:lstStyle/>
          <a:p>
            <a:pPr marL="719138" indent="-363538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</a:t>
            </a:r>
            <a:r>
              <a:rPr lang="en-GB" altLang="cs-CZ" sz="2000" b="1" dirty="0"/>
              <a:t>maximum distance of green </a:t>
            </a:r>
            <a:r>
              <a:rPr lang="en-GB" altLang="cs-CZ" sz="2000" b="1" dirty="0" smtClean="0"/>
              <a:t>area</a:t>
            </a:r>
            <a:r>
              <a:rPr lang="cs-CZ" altLang="cs-CZ" sz="2000" b="1" dirty="0" smtClean="0"/>
              <a:t>s</a:t>
            </a:r>
            <a:r>
              <a:rPr lang="en-GB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minimum </a:t>
            </a:r>
            <a:r>
              <a:rPr lang="en-GB" altLang="cs-CZ" sz="2000" b="1" dirty="0" smtClean="0"/>
              <a:t>size 0,5 </a:t>
            </a:r>
            <a:r>
              <a:rPr lang="en-GB" altLang="cs-CZ" sz="2000" b="1" dirty="0"/>
              <a:t>– 1 ha </a:t>
            </a:r>
            <a:r>
              <a:rPr lang="en-GB" altLang="cs-CZ" sz="2000" b="1" dirty="0" smtClean="0"/>
              <a:t>is</a:t>
            </a:r>
            <a:r>
              <a:rPr lang="cs-CZ" altLang="cs-CZ" sz="2000" b="1" dirty="0" smtClean="0"/>
              <a:t> 300 m </a:t>
            </a:r>
            <a:r>
              <a:rPr lang="en-GB" altLang="cs-CZ" sz="2000" b="1" dirty="0" smtClean="0"/>
              <a:t>from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housing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areas</a:t>
            </a:r>
            <a:endParaRPr lang="cs-CZ" altLang="cs-CZ" sz="2000" b="1" dirty="0" smtClean="0"/>
          </a:p>
        </p:txBody>
      </p:sp>
      <p:sp>
        <p:nvSpPr>
          <p:cNvPr id="2" name="Obdélník 1"/>
          <p:cNvSpPr/>
          <p:nvPr/>
        </p:nvSpPr>
        <p:spPr>
          <a:xfrm>
            <a:off x="5081140" y="3068960"/>
            <a:ext cx="75600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ál 15"/>
          <p:cNvSpPr/>
          <p:nvPr/>
        </p:nvSpPr>
        <p:spPr>
          <a:xfrm>
            <a:off x="4160360" y="395684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3436964" y="3200840"/>
            <a:ext cx="75600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27" name="Obdélník 26"/>
          <p:cNvSpPr/>
          <p:nvPr/>
        </p:nvSpPr>
        <p:spPr>
          <a:xfrm>
            <a:off x="3599400" y="5805264"/>
            <a:ext cx="756000" cy="6794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cxnSp>
        <p:nvCxnSpPr>
          <p:cNvPr id="28" name="Přímá spojnice se šipkou 27"/>
          <p:cNvCxnSpPr>
            <a:endCxn id="35" idx="6"/>
          </p:cNvCxnSpPr>
          <p:nvPr/>
        </p:nvCxnSpPr>
        <p:spPr>
          <a:xfrm>
            <a:off x="4700360" y="4460896"/>
            <a:ext cx="1886468" cy="19631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 rot="210072">
            <a:off x="5469531" y="4125786"/>
            <a:ext cx="95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300 m</a:t>
            </a:r>
            <a:endParaRPr lang="en-GB" b="1" dirty="0"/>
          </a:p>
        </p:txBody>
      </p:sp>
      <p:sp>
        <p:nvSpPr>
          <p:cNvPr id="35" name="Ovál 34"/>
          <p:cNvSpPr/>
          <p:nvPr/>
        </p:nvSpPr>
        <p:spPr>
          <a:xfrm>
            <a:off x="2446828" y="2587212"/>
            <a:ext cx="4140000" cy="414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bdélník 37"/>
          <p:cNvSpPr/>
          <p:nvPr/>
        </p:nvSpPr>
        <p:spPr>
          <a:xfrm>
            <a:off x="5349780" y="5329183"/>
            <a:ext cx="756000" cy="6794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39" name="Obdélník 38"/>
          <p:cNvSpPr/>
          <p:nvPr/>
        </p:nvSpPr>
        <p:spPr>
          <a:xfrm>
            <a:off x="2843400" y="4227497"/>
            <a:ext cx="756000" cy="6794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900000"/>
            <a:ext cx="9144000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en-GB" sz="2800" b="1" smtClean="0">
                <a:latin typeface="+mn-lt"/>
                <a:cs typeface="Arial" charset="0"/>
              </a:rPr>
              <a:t>3</a:t>
            </a:r>
            <a:r>
              <a:rPr lang="cs-CZ" sz="2800" b="1" smtClean="0">
                <a:cs typeface="Arial" charset="0"/>
              </a:rPr>
              <a:t> │ </a:t>
            </a:r>
            <a:r>
              <a:rPr lang="en-GB" sz="2800" b="1" smtClean="0">
                <a:latin typeface="+mn-lt"/>
                <a:cs typeface="Arial" charset="0"/>
              </a:rPr>
              <a:t>SPECIFIC </a:t>
            </a:r>
            <a:r>
              <a:rPr lang="en-US" sz="2800" b="1" smtClean="0">
                <a:latin typeface="+mn-lt"/>
                <a:cs typeface="Arial" charset="0"/>
              </a:rPr>
              <a:t>CONDITIONS</a:t>
            </a:r>
            <a:r>
              <a:rPr lang="cs-CZ" sz="2800" b="1" smtClean="0">
                <a:latin typeface="+mn-lt"/>
                <a:cs typeface="Arial" charset="0"/>
              </a:rPr>
              <a:t> RELATING TO URBAN GREENERY </a:t>
            </a:r>
            <a:endParaRPr lang="en-US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900000"/>
            <a:ext cx="9144000" cy="90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en-GB" altLang="cs-CZ" sz="2800" b="1" i="1" dirty="0">
                <a:solidFill>
                  <a:srgbClr val="C00000"/>
                </a:solidFill>
                <a:cs typeface="Calibri"/>
              </a:rPr>
              <a:t>NORMATIVE FRAMEWORK OF </a:t>
            </a:r>
            <a:r>
              <a:rPr lang="en-GB" altLang="cs-CZ" sz="2800" b="1" i="1" dirty="0">
                <a:solidFill>
                  <a:srgbClr val="C00000"/>
                </a:solidFill>
              </a:rPr>
              <a:t>URBAN PLANNING </a:t>
            </a:r>
            <a:endParaRPr lang="cs-CZ" altLang="cs-CZ" sz="2800" b="1" i="1" dirty="0" smtClean="0">
              <a:solidFill>
                <a:srgbClr val="C00000"/>
              </a:solidFill>
            </a:endParaRPr>
          </a:p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SUMMARY</a:t>
            </a:r>
            <a:endParaRPr lang="en-US" sz="2800" b="1" dirty="0" smtClean="0">
              <a:latin typeface="+mn-lt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820473" cy="4394076"/>
          </a:xfrm>
        </p:spPr>
        <p:txBody>
          <a:bodyPr rtlCol="0">
            <a:noAutofit/>
          </a:bodyPr>
          <a:lstStyle/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Urban greenery is solved in the Master Plans</a:t>
            </a:r>
          </a:p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smtClean="0"/>
              <a:t>U</a:t>
            </a:r>
            <a:r>
              <a:rPr lang="en-GB" altLang="cs-CZ" sz="2000" b="1" dirty="0" err="1" smtClean="0"/>
              <a:t>rban</a:t>
            </a:r>
            <a:r>
              <a:rPr lang="en-GB" altLang="cs-CZ" sz="2000" b="1" dirty="0" smtClean="0"/>
              <a:t> </a:t>
            </a:r>
            <a:r>
              <a:rPr lang="en-GB" altLang="cs-CZ" sz="2000" b="1" dirty="0" smtClean="0"/>
              <a:t>greenery is defined as a specific kind of use in the land use plan</a:t>
            </a:r>
          </a:p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urban greenery concept is specified in the text part of the Master plans </a:t>
            </a:r>
          </a:p>
          <a:p>
            <a:pPr marL="719138" indent="-363538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The Landscape plan is </a:t>
            </a:r>
            <a:r>
              <a:rPr lang="cs-CZ" altLang="cs-CZ" sz="2000" b="1" dirty="0" err="1" smtClean="0"/>
              <a:t>the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most </a:t>
            </a:r>
            <a:r>
              <a:rPr lang="en-GB" altLang="cs-CZ" sz="2000" b="1" dirty="0" smtClean="0"/>
              <a:t>relevant </a:t>
            </a:r>
            <a:r>
              <a:rPr lang="cs-CZ" altLang="cs-CZ" sz="2000" b="1" dirty="0" err="1" smtClean="0"/>
              <a:t>plan</a:t>
            </a:r>
            <a:r>
              <a:rPr lang="cs-CZ" altLang="cs-CZ" sz="2000" b="1" dirty="0" smtClean="0"/>
              <a:t> </a:t>
            </a:r>
            <a:r>
              <a:rPr lang="en-GB" altLang="cs-CZ" sz="2000" b="1" dirty="0" smtClean="0"/>
              <a:t>for </a:t>
            </a:r>
            <a:r>
              <a:rPr lang="en-GB" altLang="cs-CZ" sz="2000" b="1" dirty="0" smtClean="0"/>
              <a:t>definition of the urban greenery concept</a:t>
            </a:r>
          </a:p>
        </p:txBody>
      </p:sp>
    </p:spTree>
    <p:extLst>
      <p:ext uri="{BB962C8B-B14F-4D97-AF65-F5344CB8AC3E}">
        <p14:creationId xmlns:p14="http://schemas.microsoft.com/office/powerpoint/2010/main" val="31357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0" y="908720"/>
            <a:ext cx="9144000" cy="1296144"/>
          </a:xfrm>
          <a:noFill/>
        </p:spPr>
        <p:txBody>
          <a:bodyPr>
            <a:normAutofit fontScale="90000"/>
          </a:bodyPr>
          <a:lstStyle/>
          <a:p>
            <a:pPr marL="355600" algn="l"/>
            <a:r>
              <a:rPr lang="en-GB" altLang="cs-CZ" sz="2800" b="1" i="1" dirty="0">
                <a:solidFill>
                  <a:srgbClr val="C00000"/>
                </a:solidFill>
                <a:cs typeface="Calibri"/>
              </a:rPr>
              <a:t>NORMATIVE FRAMEWORK OF </a:t>
            </a:r>
            <a:r>
              <a:rPr lang="en-GB" altLang="cs-CZ" sz="2800" b="1" i="1" dirty="0">
                <a:solidFill>
                  <a:srgbClr val="C00000"/>
                </a:solidFill>
              </a:rPr>
              <a:t>URBAN </a:t>
            </a:r>
            <a:r>
              <a:rPr lang="en-GB" altLang="cs-CZ" sz="2800" b="1" i="1" dirty="0" smtClean="0">
                <a:solidFill>
                  <a:srgbClr val="C00000"/>
                </a:solidFill>
              </a:rPr>
              <a:t>PLANNING</a:t>
            </a:r>
            <a:r>
              <a:rPr lang="cs-CZ" altLang="cs-CZ" sz="2800" b="1" i="1" dirty="0" smtClean="0">
                <a:solidFill>
                  <a:srgbClr val="C00000"/>
                </a:solidFill>
              </a:rPr>
              <a:t/>
            </a:r>
            <a:br>
              <a:rPr lang="cs-CZ" altLang="cs-CZ" sz="2800" b="1" i="1" dirty="0" smtClean="0">
                <a:solidFill>
                  <a:srgbClr val="C00000"/>
                </a:solidFill>
              </a:rPr>
            </a:br>
            <a:r>
              <a:rPr lang="en-GB" altLang="cs-CZ" sz="2800" b="1" i="1" dirty="0">
                <a:solidFill>
                  <a:srgbClr val="C00000"/>
                </a:solidFill>
              </a:rPr>
              <a:t/>
            </a:r>
            <a:br>
              <a:rPr lang="en-GB" altLang="cs-CZ" sz="2800" b="1" i="1" dirty="0">
                <a:solidFill>
                  <a:srgbClr val="C00000"/>
                </a:solidFill>
              </a:rPr>
            </a:br>
            <a:r>
              <a:rPr lang="en-GB" sz="2800" b="1" dirty="0" smtClean="0">
                <a:latin typeface="+mn-lt"/>
                <a:cs typeface="Arial" charset="0"/>
              </a:rPr>
              <a:t>CONTENT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5334" y="2636912"/>
            <a:ext cx="9144001" cy="4221088"/>
          </a:xfrm>
        </p:spPr>
        <p:txBody>
          <a:bodyPr rtlCol="0">
            <a:noAutofit/>
          </a:bodyPr>
          <a:lstStyle/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400" b="1" dirty="0" smtClean="0"/>
              <a:t>1	Urban planning in the Czech Republic</a:t>
            </a:r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400" b="1" dirty="0" smtClean="0"/>
              <a:t>2	The Urban Greenery Concept as a part of Master plans  </a:t>
            </a:r>
          </a:p>
          <a:p>
            <a:pPr marL="355600" indent="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400" b="1" dirty="0" smtClean="0"/>
              <a:t>3	Specific conditions relating to urban greenery </a:t>
            </a:r>
          </a:p>
          <a:p>
            <a:pPr marL="719138" indent="-363538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GB" altLang="cs-CZ" sz="1200" b="1" dirty="0" smtClean="0"/>
          </a:p>
          <a:p>
            <a:pPr marL="270000" indent="-2700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150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764704"/>
            <a:ext cx="9144000" cy="582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/>
            <a:r>
              <a:rPr lang="cs-CZ" sz="2800" b="1" dirty="0" smtClean="0">
                <a:solidFill>
                  <a:srgbClr val="C00000"/>
                </a:solidFill>
                <a:latin typeface="+mn-lt"/>
                <a:cs typeface="Arial" charset="0"/>
              </a:rPr>
              <a:t>SEE YOU AFTER THE BREAK </a:t>
            </a:r>
            <a:endParaRPr lang="en-GB" sz="2800" b="1" dirty="0" smtClean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1560"/>
          <a:stretch/>
        </p:blipFill>
        <p:spPr bwMode="auto">
          <a:xfrm>
            <a:off x="467544" y="4293096"/>
            <a:ext cx="8191193" cy="23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1555"/>
            <a:ext cx="387071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348" r="2238" b="3877"/>
          <a:stretch/>
        </p:blipFill>
        <p:spPr bwMode="auto">
          <a:xfrm>
            <a:off x="467544" y="1491555"/>
            <a:ext cx="388549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3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00000"/>
            <a:ext cx="8676456" cy="655010"/>
          </a:xfrm>
          <a:noFill/>
        </p:spPr>
        <p:txBody>
          <a:bodyPr>
            <a:normAutofit/>
          </a:bodyPr>
          <a:lstStyle/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 │</a:t>
            </a:r>
            <a:r>
              <a:rPr lang="cs-CZ" sz="2800" b="1" dirty="0" smtClean="0">
                <a:latin typeface="+mn-lt"/>
                <a:cs typeface="Arial" charset="0"/>
              </a:rPr>
              <a:t>	</a:t>
            </a:r>
            <a:r>
              <a:rPr lang="cs-CZ" altLang="cs-CZ" sz="2800" b="1" dirty="0" smtClean="0"/>
              <a:t>URBAN 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Czech legislation in the field of urban planning</a:t>
            </a:r>
          </a:p>
          <a:p>
            <a:pPr marL="985838" lvl="1" indent="-2667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Act No. 183 from 2006 </a:t>
            </a:r>
          </a:p>
          <a:p>
            <a:pPr marL="985838" lvl="1" indent="-2667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smtClean="0"/>
              <a:t>N</a:t>
            </a:r>
            <a:r>
              <a:rPr lang="en-GB" altLang="cs-CZ" sz="1800" b="1" dirty="0" err="1" smtClean="0"/>
              <a:t>ew</a:t>
            </a:r>
            <a:r>
              <a:rPr lang="en-GB" altLang="cs-CZ" sz="1800" b="1" dirty="0" smtClean="0"/>
              <a:t> Building Act</a:t>
            </a:r>
            <a:endParaRPr lang="cs-CZ" altLang="cs-CZ" sz="1800" b="1" dirty="0" smtClean="0"/>
          </a:p>
          <a:p>
            <a:pPr marL="1041400"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/>
          </a:p>
          <a:p>
            <a:pPr marL="896938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The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n</a:t>
            </a:r>
            <a:r>
              <a:rPr lang="en-GB" altLang="cs-CZ" sz="2000" b="1" dirty="0" err="1" smtClean="0">
                <a:solidFill>
                  <a:srgbClr val="C00000"/>
                </a:solidFill>
              </a:rPr>
              <a:t>ew</a:t>
            </a:r>
            <a:r>
              <a:rPr lang="en-GB" altLang="cs-CZ" sz="2000" b="1" dirty="0" smtClean="0">
                <a:solidFill>
                  <a:srgbClr val="C00000"/>
                </a:solidFill>
              </a:rPr>
              <a:t> Building Act probably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won´t</a:t>
            </a:r>
            <a:r>
              <a:rPr lang="en-GB" altLang="cs-CZ" sz="2000" b="1" dirty="0" smtClean="0">
                <a:solidFill>
                  <a:srgbClr val="C00000"/>
                </a:solidFill>
              </a:rPr>
              <a:t> bring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any</a:t>
            </a:r>
            <a:r>
              <a:rPr lang="en-GB" altLang="cs-CZ" sz="2000" b="1" dirty="0" smtClean="0">
                <a:solidFill>
                  <a:srgbClr val="C00000"/>
                </a:solidFill>
              </a:rPr>
              <a:t>thing new in the field </a:t>
            </a:r>
            <a:br>
              <a:rPr lang="en-GB" altLang="cs-CZ" sz="2000" b="1" dirty="0" smtClean="0">
                <a:solidFill>
                  <a:srgbClr val="C00000"/>
                </a:solidFill>
              </a:rPr>
            </a:br>
            <a:r>
              <a:rPr lang="en-GB" altLang="cs-CZ" sz="2000" b="1" dirty="0" smtClean="0">
                <a:solidFill>
                  <a:srgbClr val="C00000"/>
                </a:solidFill>
              </a:rPr>
              <a:t> of urban planning   </a:t>
            </a:r>
          </a:p>
          <a:p>
            <a:pPr marL="755650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sz="1800" b="1" dirty="0">
              <a:solidFill>
                <a:srgbClr val="C00000"/>
              </a:solidFill>
            </a:endParaRPr>
          </a:p>
          <a:p>
            <a:pPr marL="755650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GB" sz="1800" b="1" dirty="0"/>
          </a:p>
        </p:txBody>
      </p:sp>
      <p:sp>
        <p:nvSpPr>
          <p:cNvPr id="2" name="Šipka doprava 1"/>
          <p:cNvSpPr/>
          <p:nvPr/>
        </p:nvSpPr>
        <p:spPr>
          <a:xfrm>
            <a:off x="468000" y="4221088"/>
            <a:ext cx="43204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altLang="cs-CZ" sz="2000" b="1" dirty="0" smtClean="0"/>
              <a:t>Urban planning tools according to the Czech Building Act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err="1" smtClean="0"/>
              <a:t>National</a:t>
            </a:r>
            <a:r>
              <a:rPr lang="cs-CZ" altLang="cs-CZ" sz="1800" b="1" dirty="0" smtClean="0"/>
              <a:t> </a:t>
            </a:r>
            <a:r>
              <a:rPr lang="en-GB" altLang="cs-CZ" sz="1800" b="1" dirty="0" smtClean="0"/>
              <a:t>level: 	The </a:t>
            </a:r>
            <a:r>
              <a:rPr lang="cs-CZ" altLang="cs-CZ" sz="1800" b="1" dirty="0" err="1" smtClean="0"/>
              <a:t>Spatial</a:t>
            </a:r>
            <a:r>
              <a:rPr lang="cs-CZ" altLang="cs-CZ" sz="1800" b="1" dirty="0" smtClean="0"/>
              <a:t> </a:t>
            </a:r>
            <a:r>
              <a:rPr lang="en-GB" altLang="cs-CZ" sz="1800" b="1" dirty="0" smtClean="0"/>
              <a:t>Development Policy</a:t>
            </a:r>
          </a:p>
          <a:p>
            <a:pPr marL="35560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1800" b="1" dirty="0" smtClean="0"/>
              <a:t>		  	The </a:t>
            </a:r>
            <a:r>
              <a:rPr lang="cs-CZ" altLang="cs-CZ" sz="1800" b="1" dirty="0" err="1" smtClean="0"/>
              <a:t>Spatial</a:t>
            </a:r>
            <a:r>
              <a:rPr lang="cs-CZ" altLang="cs-CZ" sz="1800" b="1" dirty="0" smtClean="0"/>
              <a:t> </a:t>
            </a:r>
            <a:r>
              <a:rPr lang="en-GB" altLang="cs-CZ" sz="1800" b="1" dirty="0" smtClean="0"/>
              <a:t>Development Plan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Regional level :	Principles of Regional Development</a:t>
            </a: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Local level:	Master plan</a:t>
            </a:r>
          </a:p>
          <a:p>
            <a:pPr marL="35560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GB" altLang="cs-CZ" sz="1800" b="1" dirty="0" smtClean="0"/>
              <a:t>			Regulatory plan</a:t>
            </a:r>
            <a:r>
              <a:rPr lang="en-GB" altLang="cs-CZ" sz="1600" b="1" dirty="0" smtClean="0"/>
              <a:t>	 	</a:t>
            </a:r>
          </a:p>
          <a:p>
            <a:pPr marL="90000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altLang="cs-CZ" sz="2000" b="1" dirty="0" smtClean="0"/>
          </a:p>
          <a:p>
            <a:pPr marL="270000" indent="-270000">
              <a:spcBef>
                <a:spcPts val="0"/>
              </a:spcBef>
              <a:defRPr/>
            </a:pPr>
            <a:endParaRPr lang="en-GB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00000"/>
            <a:ext cx="8676456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 </a:t>
            </a:r>
            <a:r>
              <a:rPr lang="cs-CZ" sz="2800" b="1" dirty="0" smtClean="0">
                <a:cs typeface="Arial" charset="0"/>
              </a:rPr>
              <a:t>│ </a:t>
            </a:r>
            <a:r>
              <a:rPr lang="cs-CZ" altLang="cs-CZ" sz="2800" b="1" dirty="0" smtClean="0"/>
              <a:t>URBAN </a:t>
            </a:r>
            <a:r>
              <a:rPr lang="cs-CZ" altLang="cs-CZ" sz="2800" b="1" dirty="0" smtClean="0"/>
              <a:t>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err="1" smtClean="0"/>
              <a:t>National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level</a:t>
            </a:r>
            <a:endParaRPr lang="en-GB" altLang="cs-CZ" sz="20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The </a:t>
            </a:r>
            <a:r>
              <a:rPr lang="cs-CZ" altLang="cs-CZ" sz="1800" b="1" dirty="0" err="1" smtClean="0"/>
              <a:t>Spatial</a:t>
            </a:r>
            <a:r>
              <a:rPr lang="cs-CZ" altLang="cs-CZ" sz="1800" b="1" dirty="0" smtClean="0"/>
              <a:t> </a:t>
            </a:r>
            <a:r>
              <a:rPr lang="en-GB" altLang="cs-CZ" sz="1800" b="1" dirty="0" smtClean="0"/>
              <a:t>Development Policy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since</a:t>
            </a:r>
            <a:r>
              <a:rPr lang="cs-CZ" altLang="cs-CZ" sz="1800" b="1" dirty="0" smtClean="0"/>
              <a:t> 2008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000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The </a:t>
            </a:r>
            <a:r>
              <a:rPr lang="cs-CZ" altLang="cs-CZ" sz="1800" b="1" dirty="0" err="1" smtClean="0"/>
              <a:t>Spatial</a:t>
            </a:r>
            <a:r>
              <a:rPr lang="cs-CZ" altLang="cs-CZ" sz="1800" b="1" dirty="0" smtClean="0"/>
              <a:t> </a:t>
            </a:r>
            <a:r>
              <a:rPr lang="en-GB" altLang="cs-CZ" sz="1800" b="1" dirty="0" smtClean="0"/>
              <a:t>Development Plan</a:t>
            </a:r>
            <a:r>
              <a:rPr lang="cs-CZ" altLang="cs-CZ" sz="1800" b="1" dirty="0" smtClean="0"/>
              <a:t> (</a:t>
            </a:r>
            <a:r>
              <a:rPr lang="cs-CZ" altLang="cs-CZ" sz="1800" b="1" dirty="0" err="1" smtClean="0"/>
              <a:t>currently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being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prepared</a:t>
            </a:r>
            <a:r>
              <a:rPr lang="cs-CZ" altLang="cs-CZ" sz="1800" b="1" dirty="0" smtClean="0"/>
              <a:t>)  </a:t>
            </a:r>
            <a:endParaRPr lang="en-GB" altLang="cs-CZ" sz="1800" b="1" dirty="0" smtClean="0"/>
          </a:p>
          <a:p>
            <a:pPr marL="270000" indent="-270000">
              <a:spcBef>
                <a:spcPts val="0"/>
              </a:spcBef>
              <a:defRPr/>
            </a:pPr>
            <a:endParaRPr lang="en-GB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00000"/>
            <a:ext cx="8676456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</a:t>
            </a:r>
            <a:r>
              <a:rPr lang="cs-CZ" sz="2800" b="1" dirty="0">
                <a:cs typeface="Arial" charset="0"/>
              </a:rPr>
              <a:t> │	</a:t>
            </a:r>
            <a:r>
              <a:rPr lang="cs-CZ" altLang="cs-CZ" sz="2800" b="1" dirty="0" smtClean="0"/>
              <a:t>URBAN </a:t>
            </a:r>
            <a:r>
              <a:rPr lang="cs-CZ" altLang="cs-CZ" sz="2800" b="1" dirty="0" smtClean="0"/>
              <a:t>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1" t="30007" b="1470"/>
          <a:stretch/>
        </p:blipFill>
        <p:spPr bwMode="auto">
          <a:xfrm rot="5400000">
            <a:off x="5225175" y="2713706"/>
            <a:ext cx="2880000" cy="373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26383" r="35584" b="18109"/>
          <a:stretch/>
        </p:blipFill>
        <p:spPr bwMode="auto">
          <a:xfrm>
            <a:off x="783208" y="3140968"/>
            <a:ext cx="384009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8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err="1" smtClean="0"/>
              <a:t>Regional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level</a:t>
            </a:r>
            <a:endParaRPr lang="en-GB" altLang="cs-CZ" sz="20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Principles of Regional Development</a:t>
            </a:r>
            <a:endParaRPr lang="cs-CZ" altLang="cs-CZ" sz="18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00000"/>
            <a:ext cx="8676456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</a:t>
            </a:r>
            <a:r>
              <a:rPr lang="cs-CZ" sz="2800" b="1" dirty="0">
                <a:cs typeface="Arial" charset="0"/>
              </a:rPr>
              <a:t> │	</a:t>
            </a:r>
            <a:r>
              <a:rPr lang="cs-CZ" altLang="cs-CZ" sz="2800" b="1" dirty="0" smtClean="0"/>
              <a:t>URBAN </a:t>
            </a:r>
            <a:r>
              <a:rPr lang="cs-CZ" altLang="cs-CZ" sz="2800" b="1" dirty="0" smtClean="0"/>
              <a:t>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6713"/>
          <a:stretch/>
        </p:blipFill>
        <p:spPr bwMode="auto">
          <a:xfrm>
            <a:off x="216000" y="2924944"/>
            <a:ext cx="8712000" cy="371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err="1" smtClean="0"/>
              <a:t>Local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level</a:t>
            </a:r>
            <a:endParaRPr lang="en-GB" altLang="cs-CZ" sz="20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Master plan</a:t>
            </a:r>
            <a:r>
              <a:rPr lang="cs-CZ" altLang="cs-CZ" sz="1800" b="1" dirty="0" smtClean="0"/>
              <a:t> 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cs-CZ" sz="1800" b="1" dirty="0" smtClean="0"/>
              <a:t>Regulatory plan</a:t>
            </a:r>
            <a:r>
              <a:rPr lang="en-GB" altLang="cs-CZ" sz="1600" b="1" dirty="0" smtClean="0"/>
              <a:t>	 	</a:t>
            </a:r>
          </a:p>
          <a:p>
            <a:pPr marL="90000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altLang="cs-CZ" sz="2000" b="1" dirty="0">
              <a:solidFill>
                <a:srgbClr val="C00000"/>
              </a:solidFill>
            </a:endParaRPr>
          </a:p>
          <a:p>
            <a:pPr marL="90000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cs-CZ" altLang="cs-CZ" sz="2000" b="1" dirty="0" smtClean="0">
              <a:solidFill>
                <a:srgbClr val="C00000"/>
              </a:solidFill>
            </a:endParaRPr>
          </a:p>
          <a:p>
            <a:pPr marL="90000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</a:rPr>
              <a:t>T</a:t>
            </a:r>
            <a:r>
              <a:rPr lang="en-GB" altLang="cs-CZ" sz="2000" b="1" dirty="0" smtClean="0">
                <a:solidFill>
                  <a:srgbClr val="C00000"/>
                </a:solidFill>
              </a:rPr>
              <a:t>he Master Plan is the most important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t</a:t>
            </a:r>
            <a:r>
              <a:rPr lang="en-GB" altLang="cs-CZ" sz="2000" b="1" dirty="0" err="1" smtClean="0">
                <a:solidFill>
                  <a:srgbClr val="C00000"/>
                </a:solidFill>
              </a:rPr>
              <a:t>ool</a:t>
            </a:r>
            <a:r>
              <a:rPr lang="en-GB" altLang="cs-CZ" sz="2000" b="1" dirty="0" smtClean="0">
                <a:solidFill>
                  <a:srgbClr val="C00000"/>
                </a:solidFill>
              </a:rPr>
              <a:t> regarding urban greenery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endParaRPr lang="en-GB" altLang="cs-CZ" sz="2000" b="1" dirty="0" smtClean="0">
              <a:solidFill>
                <a:srgbClr val="C00000"/>
              </a:solidFill>
            </a:endParaRPr>
          </a:p>
          <a:p>
            <a:pPr marL="270000" indent="-270000">
              <a:spcBef>
                <a:spcPts val="0"/>
              </a:spcBef>
              <a:defRPr/>
            </a:pPr>
            <a:endParaRPr lang="en-GB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00000"/>
            <a:ext cx="8676456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</a:t>
            </a:r>
            <a:r>
              <a:rPr lang="cs-CZ" sz="2800" b="1" dirty="0">
                <a:cs typeface="Arial" charset="0"/>
              </a:rPr>
              <a:t> │	</a:t>
            </a:r>
            <a:r>
              <a:rPr lang="cs-CZ" altLang="cs-CZ" sz="2800" b="1" dirty="0" smtClean="0"/>
              <a:t>URBAN </a:t>
            </a:r>
            <a:r>
              <a:rPr lang="cs-CZ" altLang="cs-CZ" sz="2800" b="1" dirty="0" smtClean="0"/>
              <a:t>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468000" y="6192000"/>
            <a:ext cx="43204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1923" r="4"/>
          <a:stretch/>
        </p:blipFill>
        <p:spPr bwMode="auto">
          <a:xfrm>
            <a:off x="2834456" y="2420888"/>
            <a:ext cx="5842000" cy="178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/>
          <a:stretch/>
        </p:blipFill>
        <p:spPr bwMode="auto">
          <a:xfrm>
            <a:off x="2822499" y="4365104"/>
            <a:ext cx="5842001" cy="178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06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cs-CZ" sz="2000" b="1" dirty="0" smtClean="0"/>
              <a:t>Master plan</a:t>
            </a:r>
            <a:endParaRPr lang="cs-CZ" altLang="cs-CZ" sz="20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smtClean="0"/>
              <a:t>Land use </a:t>
            </a:r>
            <a:r>
              <a:rPr lang="cs-CZ" altLang="cs-CZ" sz="1800" b="1" dirty="0" err="1" smtClean="0"/>
              <a:t>plan</a:t>
            </a: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smtClean="0"/>
              <a:t>Urban </a:t>
            </a:r>
            <a:r>
              <a:rPr lang="cs-CZ" altLang="cs-CZ" sz="1800" b="1" dirty="0" err="1" smtClean="0"/>
              <a:t>structure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plan</a:t>
            </a: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err="1" smtClean="0"/>
              <a:t>Landscape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plan</a:t>
            </a:r>
            <a:r>
              <a:rPr lang="cs-CZ" altLang="cs-CZ" sz="1800" b="1" dirty="0" smtClean="0"/>
              <a:t> </a:t>
            </a:r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err="1" smtClean="0"/>
              <a:t>Plan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of</a:t>
            </a:r>
            <a:r>
              <a:rPr lang="cs-CZ" altLang="cs-CZ" sz="1800" b="1" dirty="0" smtClean="0"/>
              <a:t> public </a:t>
            </a:r>
            <a:r>
              <a:rPr lang="cs-CZ" altLang="cs-CZ" sz="1800" b="1" dirty="0" err="1" smtClean="0"/>
              <a:t>infrastructure</a:t>
            </a: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err="1" smtClean="0"/>
              <a:t>Plan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of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the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measures</a:t>
            </a:r>
            <a:r>
              <a:rPr lang="cs-CZ" altLang="cs-CZ" sz="1800" b="1" dirty="0" smtClean="0"/>
              <a:t> in </a:t>
            </a:r>
            <a:r>
              <a:rPr lang="cs-CZ" altLang="cs-CZ" sz="1800" b="1" dirty="0" err="1" smtClean="0"/>
              <a:t>the</a:t>
            </a:r>
            <a:r>
              <a:rPr lang="cs-CZ" altLang="cs-CZ" sz="1800" b="1" dirty="0" smtClean="0"/>
              <a:t> public </a:t>
            </a:r>
            <a:r>
              <a:rPr lang="cs-CZ" altLang="cs-CZ" sz="1800" b="1" dirty="0" err="1" smtClean="0"/>
              <a:t>interest</a:t>
            </a: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smtClean="0"/>
              <a:t>Text part </a:t>
            </a:r>
            <a:r>
              <a:rPr lang="cs-CZ" altLang="cs-CZ" sz="1800" b="1" dirty="0" err="1" smtClean="0"/>
              <a:t>including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the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specific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rules</a:t>
            </a:r>
            <a:r>
              <a:rPr lang="cs-CZ" altLang="cs-CZ" sz="1800" b="1" dirty="0" smtClean="0"/>
              <a:t> </a:t>
            </a:r>
            <a:endParaRPr lang="en-GB" altLang="cs-CZ" sz="1800" b="1" dirty="0"/>
          </a:p>
          <a:p>
            <a:pPr marL="35560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altLang="cs-CZ" sz="2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00000"/>
            <a:ext cx="9144000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</a:t>
            </a:r>
            <a:r>
              <a:rPr lang="cs-CZ" sz="2800" b="1" dirty="0">
                <a:cs typeface="Arial" charset="0"/>
              </a:rPr>
              <a:t> │	</a:t>
            </a:r>
            <a:r>
              <a:rPr lang="cs-CZ" altLang="cs-CZ" sz="2800" b="1" dirty="0" smtClean="0"/>
              <a:t>URBAN </a:t>
            </a:r>
            <a:r>
              <a:rPr lang="cs-CZ" altLang="cs-CZ" sz="2800" b="1" dirty="0" smtClean="0"/>
              <a:t>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800000"/>
            <a:ext cx="9144001" cy="494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err="1" smtClean="0"/>
              <a:t>Implementation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urban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greenery</a:t>
            </a:r>
            <a:r>
              <a:rPr lang="cs-CZ" altLang="cs-CZ" sz="2000" b="1" dirty="0" smtClean="0"/>
              <a:t> in </a:t>
            </a:r>
            <a:r>
              <a:rPr lang="cs-CZ" altLang="cs-CZ" sz="2000" b="1" dirty="0" err="1" smtClean="0"/>
              <a:t>the</a:t>
            </a:r>
            <a:r>
              <a:rPr lang="cs-CZ" altLang="cs-CZ" sz="2000" b="1" dirty="0" smtClean="0"/>
              <a:t> </a:t>
            </a:r>
            <a:r>
              <a:rPr lang="en-US" altLang="cs-CZ" sz="2000" b="1" dirty="0" smtClean="0"/>
              <a:t>Master </a:t>
            </a:r>
            <a:r>
              <a:rPr lang="en-US" altLang="cs-CZ" sz="2000" b="1" dirty="0" smtClean="0"/>
              <a:t>plan</a:t>
            </a:r>
            <a:r>
              <a:rPr lang="cs-CZ" altLang="cs-CZ" sz="2000" b="1" dirty="0" smtClean="0"/>
              <a:t>s</a:t>
            </a:r>
            <a:endParaRPr lang="cs-CZ" altLang="cs-CZ" sz="20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smtClean="0"/>
              <a:t>Urban </a:t>
            </a:r>
            <a:r>
              <a:rPr lang="cs-CZ" altLang="cs-CZ" sz="1800" b="1" dirty="0" err="1" smtClean="0"/>
              <a:t>greenery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concept</a:t>
            </a:r>
            <a:endParaRPr lang="cs-CZ" altLang="cs-CZ" sz="1800" b="1" dirty="0" smtClean="0"/>
          </a:p>
          <a:p>
            <a:pPr marL="1004888" indent="-2857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 err="1" smtClean="0"/>
              <a:t>Specific</a:t>
            </a:r>
            <a:r>
              <a:rPr lang="cs-CZ" altLang="cs-CZ" sz="1800" b="1" dirty="0" smtClean="0"/>
              <a:t>  </a:t>
            </a:r>
            <a:r>
              <a:rPr lang="cs-CZ" altLang="cs-CZ" sz="1800" b="1" dirty="0" err="1" smtClean="0"/>
              <a:t>conditions</a:t>
            </a:r>
            <a:endParaRPr lang="en-GB" altLang="cs-CZ" sz="1800" b="1" dirty="0"/>
          </a:p>
          <a:p>
            <a:pPr marL="35560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altLang="cs-CZ" sz="2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00000"/>
            <a:ext cx="9144000" cy="65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indent="-363538" algn="l"/>
            <a:r>
              <a:rPr lang="cs-CZ" sz="2800" b="1" dirty="0" smtClean="0">
                <a:latin typeface="+mn-lt"/>
                <a:cs typeface="Arial" charset="0"/>
              </a:rPr>
              <a:t>1</a:t>
            </a:r>
            <a:r>
              <a:rPr lang="cs-CZ" sz="2800" b="1" dirty="0">
                <a:cs typeface="Arial" charset="0"/>
              </a:rPr>
              <a:t> │	</a:t>
            </a:r>
            <a:r>
              <a:rPr lang="cs-CZ" altLang="cs-CZ" sz="2800" b="1" dirty="0" smtClean="0"/>
              <a:t>URBAN </a:t>
            </a:r>
            <a:r>
              <a:rPr lang="cs-CZ" altLang="cs-CZ" sz="2800" b="1" dirty="0" smtClean="0"/>
              <a:t>PLANNING IN THE CZECH REPUBLIC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5799</TotalTime>
  <Words>1846</Words>
  <Application>Microsoft Office PowerPoint</Application>
  <PresentationFormat>Předvádění na obrazovce (4:3)</PresentationFormat>
  <Paragraphs>274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Wingdings</vt:lpstr>
      <vt:lpstr>Motiv systému Office</vt:lpstr>
      <vt:lpstr>Vlastní návrh</vt:lpstr>
      <vt:lpstr>1_Vlastní návrh</vt:lpstr>
      <vt:lpstr>2_Vlastní návrh</vt:lpstr>
      <vt:lpstr>Prezentace aplikace PowerPoint</vt:lpstr>
      <vt:lpstr>NORMATIVE FRAMEWORK OF URBAN PLANNING  CONTENT</vt:lpstr>
      <vt:lpstr>1 │ URBAN PLANNING IN THE CZECH REPUBLIC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 │ URBAN GREENERY CONCEPT IN THE MASTER PLANS</vt:lpstr>
      <vt:lpstr>Prezentace aplikace PowerPoint</vt:lpstr>
      <vt:lpstr>Prezentace aplikace PowerPoint</vt:lpstr>
      <vt:lpstr>Prezentace aplikace PowerPoint</vt:lpstr>
      <vt:lpstr>3 │ SPECIFIC CONDITIONS RELATING TO URBAN GREENERY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1</dc:creator>
  <cp:lastModifiedBy>Milan Svoboda</cp:lastModifiedBy>
  <cp:revision>257</cp:revision>
  <cp:lastPrinted>2021-06-02T08:14:37Z</cp:lastPrinted>
  <dcterms:created xsi:type="dcterms:W3CDTF">2021-05-15T14:57:33Z</dcterms:created>
  <dcterms:modified xsi:type="dcterms:W3CDTF">2021-06-10T18:16:19Z</dcterms:modified>
</cp:coreProperties>
</file>