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304" r:id="rId1"/>
  </p:sldMasterIdLst>
  <p:notesMasterIdLst>
    <p:notesMasterId r:id="rId11"/>
  </p:notesMasterIdLst>
  <p:handoutMasterIdLst>
    <p:handoutMasterId r:id="rId12"/>
  </p:handoutMasterIdLst>
  <p:sldIdLst>
    <p:sldId id="523" r:id="rId2"/>
    <p:sldId id="516" r:id="rId3"/>
    <p:sldId id="544" r:id="rId4"/>
    <p:sldId id="522" r:id="rId5"/>
    <p:sldId id="545" r:id="rId6"/>
    <p:sldId id="547" r:id="rId7"/>
    <p:sldId id="546" r:id="rId8"/>
    <p:sldId id="539" r:id="rId9"/>
    <p:sldId id="526" r:id="rId10"/>
  </p:sldIdLst>
  <p:sldSz cx="10691813" cy="8064500"/>
  <p:notesSz cx="6797675" cy="9926638"/>
  <p:defaultTextStyle>
    <a:defPPr>
      <a:defRPr lang="en-US"/>
    </a:defPPr>
    <a:lvl1pPr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35884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1768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7652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3536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679421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215305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751189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287073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96" userDrawn="1">
          <p15:clr>
            <a:srgbClr val="A4A3A4"/>
          </p15:clr>
        </p15:guide>
        <p15:guide id="2" orient="horz" pos="855" userDrawn="1">
          <p15:clr>
            <a:srgbClr val="A4A3A4"/>
          </p15:clr>
        </p15:guide>
        <p15:guide id="3" orient="horz" pos="215" userDrawn="1">
          <p15:clr>
            <a:srgbClr val="A4A3A4"/>
          </p15:clr>
        </p15:guide>
        <p15:guide id="4" orient="horz" pos="901" userDrawn="1">
          <p15:clr>
            <a:srgbClr val="A4A3A4"/>
          </p15:clr>
        </p15:guide>
        <p15:guide id="5" pos="185" userDrawn="1">
          <p15:clr>
            <a:srgbClr val="A4A3A4"/>
          </p15:clr>
        </p15:guide>
        <p15:guide id="6" pos="2993" userDrawn="1">
          <p15:clr>
            <a:srgbClr val="A4A3A4"/>
          </p15:clr>
        </p15:guide>
        <p15:guide id="7" pos="6548" userDrawn="1">
          <p15:clr>
            <a:srgbClr val="A4A3A4"/>
          </p15:clr>
        </p15:guide>
        <p15:guide id="8" pos="357" userDrawn="1">
          <p15:clr>
            <a:srgbClr val="A4A3A4"/>
          </p15:clr>
        </p15:guide>
        <p15:guide id="9" pos="64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dfjklů" initials="as" lastIdx="1" clrIdx="0"/>
  <p:cmAuthor id="1" name="Luboš LAŠTŮVKA" initials="LL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96"/>
    <a:srgbClr val="24559D"/>
    <a:srgbClr val="004A9B"/>
    <a:srgbClr val="970000"/>
    <a:srgbClr val="D52B1E"/>
    <a:srgbClr val="E41B13"/>
    <a:srgbClr val="7F7F7F"/>
    <a:srgbClr val="FFFFFF"/>
    <a:srgbClr val="301515"/>
    <a:srgbClr val="FF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1" autoAdjust="0"/>
    <p:restoredTop sz="96144" autoAdjust="0"/>
  </p:normalViewPr>
  <p:slideViewPr>
    <p:cSldViewPr snapToGrid="0">
      <p:cViewPr varScale="1">
        <p:scale>
          <a:sx n="73" d="100"/>
          <a:sy n="73" d="100"/>
        </p:scale>
        <p:origin x="1056" y="84"/>
      </p:cViewPr>
      <p:guideLst>
        <p:guide orient="horz" pos="3796"/>
        <p:guide orient="horz" pos="855"/>
        <p:guide orient="horz" pos="215"/>
        <p:guide orient="horz" pos="901"/>
        <p:guide pos="185"/>
        <p:guide pos="2993"/>
        <p:guide pos="6548"/>
        <p:guide pos="357"/>
        <p:guide pos="6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1896" y="90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2"/>
            <a:ext cx="2946576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700" rIns="91399" bIns="45700" numCol="1" anchor="t" anchorCtr="0" compatLnSpc="1">
            <a:prstTxWarp prst="textNoShape">
              <a:avLst/>
            </a:prstTxWarp>
          </a:bodyPr>
          <a:lstStyle>
            <a:lvl1pPr defTabSz="456394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9482" y="2"/>
            <a:ext cx="2946575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700" rIns="91399" bIns="45700" numCol="1" anchor="t" anchorCtr="0" compatLnSpc="1">
            <a:prstTxWarp prst="textNoShape">
              <a:avLst/>
            </a:prstTxWarp>
          </a:bodyPr>
          <a:lstStyle>
            <a:lvl1pPr algn="r" defTabSz="456394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09E8E0-A6A9-4B00-BBC5-0F79D2DC3847}" type="datetimeFigureOut">
              <a:rPr lang="en-US" altLang="cs-CZ"/>
              <a:pPr>
                <a:defRPr/>
              </a:pPr>
              <a:t>6/28/2021</a:t>
            </a:fld>
            <a:endParaRPr lang="en-US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28717"/>
            <a:ext cx="2946576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700" rIns="91399" bIns="45700" numCol="1" anchor="b" anchorCtr="0" compatLnSpc="1">
            <a:prstTxWarp prst="textNoShape">
              <a:avLst/>
            </a:prstTxWarp>
          </a:bodyPr>
          <a:lstStyle>
            <a:lvl1pPr defTabSz="456394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9482" y="9428717"/>
            <a:ext cx="2946575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700" rIns="91399" bIns="45700" numCol="1" anchor="b" anchorCtr="0" compatLnSpc="1">
            <a:prstTxWarp prst="textNoShape">
              <a:avLst/>
            </a:prstTxWarp>
          </a:bodyPr>
          <a:lstStyle>
            <a:lvl1pPr algn="r" defTabSz="456394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E5759A-664B-41D1-BA11-6D64E4BF4D4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30016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2"/>
            <a:ext cx="2946576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700" rIns="91399" bIns="45700" numCol="1" anchor="t" anchorCtr="0" compatLnSpc="1">
            <a:prstTxWarp prst="textNoShape">
              <a:avLst/>
            </a:prstTxWarp>
          </a:bodyPr>
          <a:lstStyle>
            <a:lvl1pPr defTabSz="456394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9482" y="2"/>
            <a:ext cx="2946575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700" rIns="91399" bIns="45700" numCol="1" anchor="t" anchorCtr="0" compatLnSpc="1">
            <a:prstTxWarp prst="textNoShape">
              <a:avLst/>
            </a:prstTxWarp>
          </a:bodyPr>
          <a:lstStyle>
            <a:lvl1pPr algn="r" defTabSz="456394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2E39A6-C2EE-4351-8FC4-F4AF2A1CE671}" type="datetimeFigureOut">
              <a:rPr lang="en-US" altLang="cs-CZ"/>
              <a:pPr>
                <a:defRPr/>
              </a:pPr>
              <a:t>6/28/2021</a:t>
            </a:fld>
            <a:endParaRPr lang="en-US" alt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4538"/>
            <a:ext cx="4932363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9" tIns="46119" rIns="92239" bIns="4611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606" y="4715154"/>
            <a:ext cx="5438464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700" rIns="91399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noProof="0"/>
              <a:t>Click to edit Master text styles</a:t>
            </a:r>
          </a:p>
          <a:p>
            <a:pPr lvl="1"/>
            <a:r>
              <a:rPr lang="ga-IE" noProof="0"/>
              <a:t>Second level</a:t>
            </a:r>
          </a:p>
          <a:p>
            <a:pPr lvl="2"/>
            <a:r>
              <a:rPr lang="ga-IE" noProof="0"/>
              <a:t>Third level</a:t>
            </a:r>
          </a:p>
          <a:p>
            <a:pPr lvl="3"/>
            <a:r>
              <a:rPr lang="ga-IE" noProof="0"/>
              <a:t>Fourth level</a:t>
            </a:r>
          </a:p>
          <a:p>
            <a:pPr lvl="4"/>
            <a:r>
              <a:rPr lang="ga-I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717"/>
            <a:ext cx="2946576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700" rIns="91399" bIns="45700" numCol="1" anchor="b" anchorCtr="0" compatLnSpc="1">
            <a:prstTxWarp prst="textNoShape">
              <a:avLst/>
            </a:prstTxWarp>
          </a:bodyPr>
          <a:lstStyle>
            <a:lvl1pPr defTabSz="456394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9482" y="9428717"/>
            <a:ext cx="2946575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700" rIns="91399" bIns="45700" numCol="1" anchor="b" anchorCtr="0" compatLnSpc="1">
            <a:prstTxWarp prst="textNoShape">
              <a:avLst/>
            </a:prstTxWarp>
          </a:bodyPr>
          <a:lstStyle>
            <a:lvl1pPr algn="r" defTabSz="456394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3055BC-144E-4EA1-8FAE-EFD2BCE4ED0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1989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1pPr>
    <a:lvl2pPr marL="535884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2pPr>
    <a:lvl3pPr marL="1071768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3pPr>
    <a:lvl4pPr marL="1607652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4pPr>
    <a:lvl5pPr marL="2143536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5pPr>
    <a:lvl6pPr marL="2679421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6pPr>
    <a:lvl7pPr marL="3215305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7pPr>
    <a:lvl8pPr marL="3751189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8pPr>
    <a:lvl9pPr marL="4287073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7360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3152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040" indent="-28504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384" indent="-22739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79" indent="-22739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773" indent="-22739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970" indent="-2273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0168" indent="-2273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1365" indent="-2273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562" indent="-2273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5BEA44-F089-4109-87D9-5AAB8C39D089}" type="slidenum">
              <a:rPr lang="cs-CZ" altLang="cs-CZ" sz="1100"/>
              <a:pPr>
                <a:spcBef>
                  <a:spcPct val="0"/>
                </a:spcBef>
              </a:pPr>
              <a:t>4</a:t>
            </a:fld>
            <a:endParaRPr lang="cs-CZ" altLang="cs-CZ" sz="11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6125"/>
            <a:ext cx="4943475" cy="372903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7" y="4726289"/>
            <a:ext cx="5440081" cy="447812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540570" eaLnBrk="1" hangingPunct="1">
              <a:defRPr/>
            </a:pPr>
            <a:r>
              <a:rPr lang="cs-CZ" sz="1400" dirty="0"/>
              <a:t>ROSTE Význam regionů: (čím dále od centra, tím více o vlastní problém s menším politickým vlivem – základní line je vždy dodržována)</a:t>
            </a:r>
          </a:p>
          <a:p>
            <a:pPr defTabSz="540570" eaLnBrk="1" hangingPunct="1">
              <a:defRPr/>
            </a:pPr>
            <a:r>
              <a:rPr lang="cs-CZ" sz="1400" dirty="0"/>
              <a:t>ZO: </a:t>
            </a:r>
          </a:p>
          <a:p>
            <a:pPr marL="288249" indent="-288249" defTabSz="540570" eaLnBrk="1" hangingPunct="1">
              <a:buFontTx/>
              <a:buChar char="-"/>
              <a:defRPr/>
            </a:pPr>
            <a:r>
              <a:rPr lang="cs-CZ" sz="1400" dirty="0"/>
              <a:t>Regiony Severozápadního federálního okruhu Ruské federace (</a:t>
            </a:r>
            <a:r>
              <a:rPr lang="cs-CZ" sz="1400" dirty="0" err="1"/>
              <a:t>SzFO</a:t>
            </a:r>
            <a:r>
              <a:rPr lang="cs-CZ" sz="1400" dirty="0"/>
              <a:t>) zaujímají specifické postavení v obchodních vztazích ČR s RU. Vzájemný obchod zde dlouhodobě vykazuje kladné saldo ve prospěch ČR. Za 11 měsíců  roku 2018 dosáhlo objemu 570 mil. USD, což představuje nárůst o 24 %.</a:t>
            </a:r>
          </a:p>
          <a:p>
            <a:pPr marL="288249" indent="-288249" defTabSz="540570" eaLnBrk="1" hangingPunct="1">
              <a:buFontTx/>
              <a:buChar char="-"/>
              <a:defRPr/>
            </a:pPr>
            <a:r>
              <a:rPr lang="cs-CZ" sz="1400" dirty="0"/>
              <a:t>Podíl exportu do regionů </a:t>
            </a:r>
            <a:r>
              <a:rPr lang="cs-CZ" sz="1400" dirty="0" err="1"/>
              <a:t>SzFO</a:t>
            </a:r>
            <a:r>
              <a:rPr lang="cs-CZ" sz="1400" dirty="0"/>
              <a:t> na celkovém exportu z ČR do RU se od roku 2013 zvyšuje  z 11,8 % na 22,4 % v listopadu 2018. </a:t>
            </a:r>
          </a:p>
          <a:p>
            <a:pPr eaLnBrk="1" hangingPunct="1"/>
            <a:endParaRPr lang="cs-CZ" altLang="cs-CZ" dirty="0">
              <a:latin typeface="Arial" panose="020B0604020202020204" pitchFamily="34" charset="0"/>
            </a:endParaRPr>
          </a:p>
          <a:p>
            <a:pPr marL="288249" indent="-288249" eaLnBrk="1" hangingPunct="1">
              <a:buFontTx/>
              <a:buChar char="-"/>
            </a:pPr>
            <a:r>
              <a:rPr lang="cs-CZ" altLang="cs-CZ" dirty="0">
                <a:latin typeface="Arial" panose="020B0604020202020204" pitchFamily="34" charset="0"/>
              </a:rPr>
              <a:t>Východní regiony – </a:t>
            </a:r>
          </a:p>
          <a:p>
            <a:pPr marL="288249" indent="-288249" eaLnBrk="1" hangingPunct="1">
              <a:buFontTx/>
              <a:buChar char="-"/>
            </a:pPr>
            <a:endParaRPr lang="cs-CZ" altLang="cs-CZ" dirty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Ostatní regiony - </a:t>
            </a:r>
          </a:p>
        </p:txBody>
      </p:sp>
    </p:spTree>
    <p:extLst>
      <p:ext uri="{BB962C8B-B14F-4D97-AF65-F5344CB8AC3E}">
        <p14:creationId xmlns:p14="http://schemas.microsoft.com/office/powerpoint/2010/main" val="439370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5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09288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6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13956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7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54595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040" indent="-28504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384" indent="-22739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79" indent="-22739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773" indent="-22739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970" indent="-2273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0168" indent="-2273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1365" indent="-2273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562" indent="-2273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97CA6A-58F4-4AF5-BB1A-7C3DE4C8850E}" type="slidenum">
              <a:rPr lang="cs-CZ" altLang="cs-CZ" sz="1100"/>
              <a:pPr>
                <a:spcBef>
                  <a:spcPct val="0"/>
                </a:spcBef>
              </a:pPr>
              <a:t>9</a:t>
            </a:fld>
            <a:endParaRPr lang="cs-CZ" altLang="cs-CZ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6125"/>
            <a:ext cx="4943475" cy="372903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7" y="4726289"/>
            <a:ext cx="5440081" cy="447812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16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trana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998" y="2880000"/>
            <a:ext cx="8640000" cy="71667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800" b="0" cap="none" spc="117" baseline="0">
                <a:solidFill>
                  <a:srgbClr val="D52B1E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/>
              <a:t>Hlavní titulek prezentace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250" y="406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/>
              <a:t>Podtitul prezentace</a:t>
            </a:r>
          </a:p>
        </p:txBody>
      </p:sp>
      <p:sp>
        <p:nvSpPr>
          <p:cNvPr id="11" name="Zástupný symbol pro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1619250" y="442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/>
              <a:t>00. měsíc 2000, Praha</a:t>
            </a:r>
          </a:p>
        </p:txBody>
      </p:sp>
      <p:sp>
        <p:nvSpPr>
          <p:cNvPr id="13" name="Zástupný symbol pro nadpis 1"/>
          <p:cNvSpPr txBox="1">
            <a:spLocks/>
          </p:cNvSpPr>
          <p:nvPr userDrawn="1"/>
        </p:nvSpPr>
        <p:spPr>
          <a:xfrm>
            <a:off x="1620000" y="360000"/>
            <a:ext cx="2808576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Ministerstvo zahraničních věcí</a:t>
            </a:r>
            <a:br>
              <a:rPr lang="cs-CZ" dirty="0"/>
            </a:br>
            <a:r>
              <a:rPr lang="cs-CZ" dirty="0"/>
              <a:t>České republiky</a:t>
            </a:r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360000"/>
            <a:ext cx="36576" cy="89916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8" y="7051357"/>
            <a:ext cx="3240134" cy="908563"/>
          </a:xfrm>
          <a:prstGeom prst="rect">
            <a:avLst/>
          </a:prstGeom>
        </p:spPr>
      </p:pic>
      <p:sp>
        <p:nvSpPr>
          <p:cNvPr id="12" name="Zástupný symbol pro nadpis 1"/>
          <p:cNvSpPr txBox="1">
            <a:spLocks/>
          </p:cNvSpPr>
          <p:nvPr userDrawn="1"/>
        </p:nvSpPr>
        <p:spPr>
          <a:xfrm>
            <a:off x="5040000" y="360000"/>
            <a:ext cx="5219250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Odbor ekonomické</a:t>
            </a:r>
            <a:r>
              <a:rPr lang="cs-CZ" baseline="0" dirty="0"/>
              <a:t> diplomacie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62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trana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998" y="2880000"/>
            <a:ext cx="8640000" cy="71667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800" b="0" cap="none" spc="117" baseline="0">
                <a:solidFill>
                  <a:srgbClr val="D52B1E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/>
              <a:t>Hlavní titulek prezentace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250" y="406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/>
              <a:t>Podtitul prezentace</a:t>
            </a:r>
          </a:p>
        </p:txBody>
      </p:sp>
      <p:sp>
        <p:nvSpPr>
          <p:cNvPr id="11" name="Zástupný symbol pro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1619250" y="442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/>
              <a:t>00. měsíc 2000, Praha</a:t>
            </a:r>
          </a:p>
        </p:txBody>
      </p:sp>
      <p:sp>
        <p:nvSpPr>
          <p:cNvPr id="13" name="Zástupný symbol pro nadpis 1"/>
          <p:cNvSpPr txBox="1">
            <a:spLocks/>
          </p:cNvSpPr>
          <p:nvPr userDrawn="1"/>
        </p:nvSpPr>
        <p:spPr>
          <a:xfrm>
            <a:off x="1620000" y="360000"/>
            <a:ext cx="2808576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Ministerstvo zahraničních věcí</a:t>
            </a:r>
            <a:br>
              <a:rPr lang="cs-CZ" dirty="0"/>
            </a:br>
            <a:r>
              <a:rPr lang="cs-CZ" dirty="0"/>
              <a:t>České republiky</a:t>
            </a:r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360000"/>
            <a:ext cx="36576" cy="899160"/>
          </a:xfrm>
          <a:prstGeom prst="rect">
            <a:avLst/>
          </a:prstGeom>
        </p:spPr>
      </p:pic>
      <p:sp>
        <p:nvSpPr>
          <p:cNvPr id="12" name="Zástupný symbol pro nadpis 1"/>
          <p:cNvSpPr txBox="1">
            <a:spLocks/>
          </p:cNvSpPr>
          <p:nvPr userDrawn="1"/>
        </p:nvSpPr>
        <p:spPr>
          <a:xfrm>
            <a:off x="5040000" y="360000"/>
            <a:ext cx="5219250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Odbor ekonomické</a:t>
            </a:r>
            <a:r>
              <a:rPr lang="cs-CZ" baseline="0" dirty="0"/>
              <a:t> diplomacie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8" y="7051357"/>
            <a:ext cx="3240134" cy="90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57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8064500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1042587" y="3342497"/>
            <a:ext cx="7785219" cy="201327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0000" y="3342497"/>
            <a:ext cx="8070931" cy="18838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>
            <a:normAutofit/>
          </a:bodyPr>
          <a:lstStyle>
            <a:lvl1pPr algn="l">
              <a:lnSpc>
                <a:spcPts val="4200"/>
              </a:lnSpc>
              <a:defRPr sz="4000" b="0" cap="none" spc="117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+mj-cs"/>
              </a:defRPr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9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drážkami - 1 rámeč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6000" y="1800225"/>
            <a:ext cx="8964000" cy="576000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pt-BR" dirty="0"/>
              <a:t>Zápatí = název prezentace | 00. MĚSÍC 2000</a:t>
            </a:r>
            <a:endParaRPr lang="cs-CZ" dirty="0"/>
          </a:p>
        </p:txBody>
      </p:sp>
      <p:sp>
        <p:nvSpPr>
          <p:cNvPr id="13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/>
              <a:t>Záhlaví –</a:t>
            </a:r>
            <a:r>
              <a:rPr lang="cs-CZ" sz="2800" baseline="0" dirty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57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drážkami - 2 rámeč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6000" y="1800225"/>
            <a:ext cx="4176000" cy="5760000"/>
          </a:xfrm>
        </p:spPr>
        <p:txBody>
          <a:bodyPr/>
          <a:lstStyle>
            <a:lvl2pPr>
              <a:lnSpc>
                <a:spcPts val="2000"/>
              </a:lnSpc>
              <a:spcBef>
                <a:spcPts val="200"/>
              </a:spcBef>
              <a:defRPr sz="1800"/>
            </a:lvl2pPr>
            <a:lvl3pPr>
              <a:lnSpc>
                <a:spcPts val="2000"/>
              </a:lnSpc>
              <a:spcBef>
                <a:spcPts val="200"/>
              </a:spcBef>
              <a:defRPr sz="1800"/>
            </a:lvl3pPr>
            <a:lvl4pPr>
              <a:lnSpc>
                <a:spcPts val="2000"/>
              </a:lnSpc>
              <a:spcBef>
                <a:spcPts val="200"/>
              </a:spcBef>
              <a:defRPr sz="1800"/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pt-BR" dirty="0"/>
              <a:t>Zápatí = název prezentace | 00. MĚSÍC 2000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2"/>
          </p:nvPr>
        </p:nvSpPr>
        <p:spPr>
          <a:xfrm>
            <a:off x="6084000" y="1800000"/>
            <a:ext cx="4176000" cy="576000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/>
              <a:t>Záhlaví –</a:t>
            </a:r>
            <a:r>
              <a:rPr lang="cs-CZ" sz="2800" baseline="0" dirty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506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odrážek - 1 rámeč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20000" y="1800225"/>
            <a:ext cx="8640000" cy="576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pt-BR" dirty="0"/>
              <a:t>Zápatí = název prezentace | 00. MĚSÍC 2000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/>
              <a:t>Záhlaví –</a:t>
            </a:r>
            <a:r>
              <a:rPr lang="cs-CZ" sz="2800" baseline="0" dirty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911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odrážek - 2 rámeč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20000" y="1800225"/>
            <a:ext cx="4176000" cy="576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2pPr>
            <a:lvl3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3pPr>
            <a:lvl4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pt-BR" dirty="0"/>
              <a:t>Zápatí = název prezentace | 00. MĚSÍC 2000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3"/>
          </p:nvPr>
        </p:nvSpPr>
        <p:spPr>
          <a:xfrm>
            <a:off x="6084000" y="1800000"/>
            <a:ext cx="4176000" cy="576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2pPr>
            <a:lvl3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3pPr>
            <a:lvl4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/>
              <a:t>Záhlaví –</a:t>
            </a:r>
            <a:r>
              <a:rPr lang="cs-CZ" sz="2800" baseline="0" dirty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43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998" y="2880000"/>
            <a:ext cx="8640000" cy="71667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800" b="0" cap="none" spc="117" baseline="0">
                <a:solidFill>
                  <a:srgbClr val="D52B1E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/>
              <a:t>Děkuji Vám za pozornost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250" y="4067999"/>
            <a:ext cx="8640000" cy="3042101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/>
              <a:t>Jmeno_Prijmeni@mzv.cz</a:t>
            </a:r>
          </a:p>
        </p:txBody>
      </p:sp>
      <p:sp>
        <p:nvSpPr>
          <p:cNvPr id="13" name="Zástupný symbol pro nadpis 1"/>
          <p:cNvSpPr txBox="1">
            <a:spLocks/>
          </p:cNvSpPr>
          <p:nvPr userDrawn="1"/>
        </p:nvSpPr>
        <p:spPr>
          <a:xfrm>
            <a:off x="1620000" y="360000"/>
            <a:ext cx="2808576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Ministerstvo zahraničních věcí</a:t>
            </a:r>
            <a:br>
              <a:rPr lang="cs-CZ" dirty="0"/>
            </a:br>
            <a:r>
              <a:rPr lang="cs-CZ" dirty="0"/>
              <a:t>České republiky</a:t>
            </a:r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360000"/>
            <a:ext cx="36576" cy="899160"/>
          </a:xfrm>
          <a:prstGeom prst="rect">
            <a:avLst/>
          </a:prstGeom>
        </p:spPr>
      </p:pic>
      <p:sp>
        <p:nvSpPr>
          <p:cNvPr id="20" name="Zástupný symbol pro nadpis 1"/>
          <p:cNvSpPr txBox="1">
            <a:spLocks/>
          </p:cNvSpPr>
          <p:nvPr userDrawn="1"/>
        </p:nvSpPr>
        <p:spPr>
          <a:xfrm>
            <a:off x="5040000" y="360000"/>
            <a:ext cx="5219250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Odbor ekonomické</a:t>
            </a:r>
            <a:r>
              <a:rPr lang="cs-CZ" baseline="0" dirty="0"/>
              <a:t> diplomacie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398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65B17-0ECC-4C3B-BDBC-2879F457DBC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998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6000" y="1800000"/>
            <a:ext cx="8964000" cy="57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38612" y="6911503"/>
            <a:ext cx="338317" cy="21166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2B1C6FFC-D040-034F-8B69-20295064E64D}" type="slidenum">
              <a:rPr lang="fr-FR" sz="1403" smtClean="0"/>
              <a:pPr/>
              <a:t>‹#›</a:t>
            </a:fld>
            <a:endParaRPr lang="fr-FR" sz="1403" dirty="0"/>
          </a:p>
        </p:txBody>
      </p:sp>
      <p:sp>
        <p:nvSpPr>
          <p:cNvPr id="1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323788" y="7538400"/>
            <a:ext cx="57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0" cap="all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Zápatí = název prezentace | 00. MĚSÍC 2000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0" y="360000"/>
            <a:ext cx="36576" cy="899160"/>
          </a:xfrm>
          <a:prstGeom prst="rect">
            <a:avLst/>
          </a:prstGeom>
        </p:spPr>
      </p:pic>
      <p:sp>
        <p:nvSpPr>
          <p:cNvPr id="19" name="Zástupný symbol pro zápatí 4"/>
          <p:cNvSpPr txBox="1">
            <a:spLocks/>
          </p:cNvSpPr>
          <p:nvPr userDrawn="1"/>
        </p:nvSpPr>
        <p:spPr>
          <a:xfrm>
            <a:off x="10083788" y="7538400"/>
            <a:ext cx="25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r" defTabSz="535884" rtl="0" fontAlgn="base">
              <a:spcBef>
                <a:spcPct val="0"/>
              </a:spcBef>
              <a:spcAft>
                <a:spcPct val="0"/>
              </a:spcAft>
              <a:defRPr sz="700" b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535884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71768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7652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143536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679421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215305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751189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287073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cs-CZ" dirty="0"/>
              <a:t> </a:t>
            </a:r>
            <a:r>
              <a:rPr lang="en-US" dirty="0"/>
              <a:t>| </a:t>
            </a:r>
            <a:fld id="{2424A685-3999-4799-8F83-85BB25330F29}" type="slidenum">
              <a:rPr lang="cs-CZ" smtClean="0"/>
              <a:pPr algn="l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773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2" r:id="rId1"/>
    <p:sldLayoutId id="2147485321" r:id="rId2"/>
    <p:sldLayoutId id="2147485314" r:id="rId3"/>
    <p:sldLayoutId id="2147485306" r:id="rId4"/>
    <p:sldLayoutId id="2147485317" r:id="rId5"/>
    <p:sldLayoutId id="2147485319" r:id="rId6"/>
    <p:sldLayoutId id="2147485320" r:id="rId7"/>
    <p:sldLayoutId id="2147485318" r:id="rId8"/>
    <p:sldLayoutId id="2147485322" r:id="rId9"/>
  </p:sldLayoutIdLst>
  <p:hf hdr="0" dt="0"/>
  <p:txStyles>
    <p:titleStyle>
      <a:lvl1pPr algn="l" defTabSz="1069208" rtl="0" eaLnBrk="1" latinLnBrk="0" hangingPunct="1">
        <a:lnSpc>
          <a:spcPts val="2000"/>
        </a:lnSpc>
        <a:spcBef>
          <a:spcPct val="0"/>
        </a:spcBef>
        <a:buNone/>
        <a:defRPr sz="1500" b="0" kern="1200" cap="none" baseline="0">
          <a:solidFill>
            <a:schemeClr val="tx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324000" indent="-324000" algn="l" defTabSz="1069208" rtl="0" eaLnBrk="1" latinLnBrk="0" hangingPunct="1">
        <a:lnSpc>
          <a:spcPts val="2600"/>
        </a:lnSpc>
        <a:spcBef>
          <a:spcPts val="0"/>
        </a:spcBef>
        <a:spcAft>
          <a:spcPts val="200"/>
        </a:spcAft>
        <a:buClr>
          <a:srgbClr val="970000"/>
        </a:buClr>
        <a:buSzPct val="100000"/>
        <a:buFontTx/>
        <a:buBlip>
          <a:blip r:embed="rId14"/>
        </a:buBlip>
        <a:defRPr sz="2400" kern="1200">
          <a:solidFill>
            <a:srgbClr val="D52B1E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1pPr>
      <a:lvl2pPr marL="648000" indent="-324000" algn="l" defTabSz="1069208" rtl="0" eaLnBrk="1" latinLnBrk="0" hangingPunct="1">
        <a:lnSpc>
          <a:spcPts val="2000"/>
        </a:lnSpc>
        <a:spcBef>
          <a:spcPts val="2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2pPr>
      <a:lvl3pPr marL="972000" indent="-324000" algn="l" defTabSz="1069208" rtl="0" eaLnBrk="1" latinLnBrk="0" hangingPunct="1">
        <a:lnSpc>
          <a:spcPts val="2000"/>
        </a:lnSpc>
        <a:spcBef>
          <a:spcPts val="2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3pPr>
      <a:lvl4pPr marL="1296000" indent="-324000" algn="l" defTabSz="1069208" rtl="0" eaLnBrk="1" latinLnBrk="0" hangingPunct="1">
        <a:lnSpc>
          <a:spcPts val="2000"/>
        </a:lnSpc>
        <a:spcBef>
          <a:spcPts val="2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4pPr>
      <a:lvl5pPr marL="1052370" indent="-210474" algn="l" defTabSz="1069208" rtl="0" eaLnBrk="1" latinLnBrk="0" hangingPunct="1">
        <a:lnSpc>
          <a:spcPct val="90000"/>
        </a:lnSpc>
        <a:spcBef>
          <a:spcPts val="585"/>
        </a:spcBef>
        <a:buFont typeface="Open Sans Light" panose="020B0306030504020204" pitchFamily="34" charset="0"/>
        <a:buChar char="–"/>
        <a:defRPr sz="1169" kern="1200">
          <a:solidFill>
            <a:schemeClr val="tx1"/>
          </a:solidFill>
          <a:latin typeface="Azo Sans" panose="020B0603030303020204" pitchFamily="34" charset="-18"/>
          <a:ea typeface="Open Sans Light" panose="020B0306030504020204" pitchFamily="34" charset="0"/>
          <a:cs typeface="Open Sans Light" panose="020B0306030504020204" pitchFamily="34" charset="0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ommerce_petersburg@mzv.cz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fo.gov.ru/district/" TargetMode="External"/><Relationship Id="rId13" Type="http://schemas.openxmlformats.org/officeDocument/2006/relationships/hyperlink" Target="http://www.fondugra.ru/" TargetMode="External"/><Relationship Id="rId18" Type="http://schemas.openxmlformats.org/officeDocument/2006/relationships/image" Target="../media/image20.png"/><Relationship Id="rId3" Type="http://schemas.openxmlformats.org/officeDocument/2006/relationships/hyperlink" Target="http://www.regions.ru/" TargetMode="External"/><Relationship Id="rId21" Type="http://schemas.openxmlformats.org/officeDocument/2006/relationships/image" Target="../media/image23.png"/><Relationship Id="rId7" Type="http://schemas.openxmlformats.org/officeDocument/2006/relationships/hyperlink" Target="http://www.sfo.gov.ru/okrug/" TargetMode="External"/><Relationship Id="rId12" Type="http://schemas.openxmlformats.org/officeDocument/2006/relationships/hyperlink" Target="http://www.investural.com/" TargetMode="Externa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ralfo.gov.ru/" TargetMode="External"/><Relationship Id="rId11" Type="http://schemas.openxmlformats.org/officeDocument/2006/relationships/hyperlink" Target="https://egrul.nalog.ru/" TargetMode="External"/><Relationship Id="rId5" Type="http://schemas.openxmlformats.org/officeDocument/2006/relationships/hyperlink" Target="http://www.fontanka.ru/" TargetMode="External"/><Relationship Id="rId15" Type="http://schemas.openxmlformats.org/officeDocument/2006/relationships/hyperlink" Target="http://spbinvestment.ru/ru" TargetMode="External"/><Relationship Id="rId10" Type="http://schemas.openxmlformats.org/officeDocument/2006/relationships/hyperlink" Target="http://www.customs.ru/" TargetMode="External"/><Relationship Id="rId19" Type="http://schemas.openxmlformats.org/officeDocument/2006/relationships/image" Target="../media/image21.png"/><Relationship Id="rId4" Type="http://schemas.openxmlformats.org/officeDocument/2006/relationships/hyperlink" Target="http://www.ura.ru/" TargetMode="External"/><Relationship Id="rId9" Type="http://schemas.openxmlformats.org/officeDocument/2006/relationships/hyperlink" Target="http://szfo.gov.ru/" TargetMode="External"/><Relationship Id="rId14" Type="http://schemas.openxmlformats.org/officeDocument/2006/relationships/hyperlink" Target="http://www.iato.ru/" TargetMode="External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03ADD40-E440-45E5-A2FC-9FE9EFF5D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015" y="1981857"/>
            <a:ext cx="8471775" cy="4794964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 bwMode="auto">
          <a:xfrm>
            <a:off x="1147015" y="1392000"/>
            <a:ext cx="8471776" cy="1179715"/>
          </a:xfrm>
          <a:prstGeom prst="rect">
            <a:avLst/>
          </a:prstGeom>
          <a:solidFill>
            <a:srgbClr val="00509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77800" indent="-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7800" indent="-177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77800" indent="-177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6350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10922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15494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20066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3600" b="1" dirty="0">
                <a:solidFill>
                  <a:schemeClr val="bg1"/>
                </a:solidFill>
                <a:latin typeface="Calibri" pitchFamily="34" charset="0"/>
              </a:rPr>
              <a:t>Severozápadní ruské regiony </a:t>
            </a:r>
          </a:p>
          <a:p>
            <a:pPr marL="0" marR="0" lvl="0" indent="0" algn="ctr" defTabSz="535884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Exportní příležitosti pro české firmy</a:t>
            </a:r>
            <a:r>
              <a:rPr lang="cs-CZ" altLang="cs-CZ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cs-CZ" alt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474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 bwMode="auto">
          <a:xfrm>
            <a:off x="1477549" y="1779357"/>
            <a:ext cx="8471776" cy="1095168"/>
          </a:xfrm>
          <a:prstGeom prst="rect">
            <a:avLst/>
          </a:prstGeom>
          <a:solidFill>
            <a:srgbClr val="00509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77800" indent="-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7800" indent="-177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77800" indent="-177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6350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10922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15494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20066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468"/>
              </a:spcBef>
              <a:buClr>
                <a:srgbClr val="BE0000"/>
              </a:buClr>
              <a:buNone/>
            </a:pPr>
            <a:r>
              <a:rPr lang="cs-CZ" alt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Obsah prezentace</a:t>
            </a:r>
            <a:r>
              <a:rPr lang="cs-CZ" altLang="cs-CZ" b="1" dirty="0">
                <a:solidFill>
                  <a:srgbClr val="005096"/>
                </a:solidFill>
                <a:latin typeface="Calibri" panose="020F0502020204030204" pitchFamily="34" charset="0"/>
              </a:rPr>
              <a:t>: </a:t>
            </a:r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 bwMode="auto">
          <a:xfrm>
            <a:off x="1477549" y="3161211"/>
            <a:ext cx="8224900" cy="306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BE0000"/>
              </a:buClr>
              <a:buFont typeface="Arial Black" panose="020B0A04020102020204" pitchFamily="34" charset="0"/>
              <a:buChar char="►"/>
            </a:pPr>
            <a:r>
              <a:rPr lang="cs-CZ" altLang="cs-CZ" sz="2339" b="1" dirty="0">
                <a:solidFill>
                  <a:srgbClr val="005096"/>
                </a:solidFill>
                <a:latin typeface="Calibri" panose="020F0502020204030204" pitchFamily="34" charset="0"/>
              </a:rPr>
              <a:t>1 – Regionální specifika </a:t>
            </a:r>
            <a:r>
              <a:rPr lang="cs-CZ" altLang="cs-CZ" sz="2339" b="1" dirty="0" err="1">
                <a:solidFill>
                  <a:srgbClr val="005096"/>
                </a:solidFill>
                <a:latin typeface="Calibri" panose="020F0502020204030204" pitchFamily="34" charset="0"/>
              </a:rPr>
              <a:t>SzFO</a:t>
            </a:r>
            <a:endParaRPr lang="cs-CZ" altLang="cs-CZ" sz="2339" b="1" dirty="0">
              <a:solidFill>
                <a:srgbClr val="005096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BE0000"/>
              </a:buClr>
              <a:buFont typeface="Arial Black" panose="020B0A04020102020204" pitchFamily="34" charset="0"/>
              <a:buChar char="►"/>
            </a:pPr>
            <a:r>
              <a:rPr lang="cs-CZ" altLang="cs-CZ" sz="2339" b="1" dirty="0">
                <a:solidFill>
                  <a:srgbClr val="005096"/>
                </a:solidFill>
                <a:latin typeface="Calibri" panose="020F0502020204030204" pitchFamily="34" charset="0"/>
              </a:rPr>
              <a:t>2 – Obchodní vztahy s ČR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BE0000"/>
              </a:buClr>
              <a:buFont typeface="Arial Black" panose="020B0A04020102020204" pitchFamily="34" charset="0"/>
              <a:buChar char="►"/>
            </a:pPr>
            <a:r>
              <a:rPr lang="cs-CZ" altLang="cs-CZ" sz="2339" b="1" dirty="0">
                <a:solidFill>
                  <a:srgbClr val="005096"/>
                </a:solidFill>
                <a:latin typeface="Calibri" panose="020F0502020204030204" pitchFamily="34" charset="0"/>
              </a:rPr>
              <a:t>3 - Příležitosti ve vybraných oborech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BE0000"/>
              </a:buClr>
              <a:buFont typeface="Arial Black" panose="020B0A04020102020204" pitchFamily="34" charset="0"/>
              <a:buChar char="►"/>
            </a:pPr>
            <a:r>
              <a:rPr lang="cs-CZ" altLang="cs-CZ" sz="2339" b="1" dirty="0">
                <a:solidFill>
                  <a:srgbClr val="005096"/>
                </a:solidFill>
                <a:latin typeface="Calibri" panose="020F0502020204030204" pitchFamily="34" charset="0"/>
              </a:rPr>
              <a:t>4 - Podpora českým firmám a připravované akce</a:t>
            </a:r>
          </a:p>
          <a:p>
            <a:pPr>
              <a:spcBef>
                <a:spcPts val="468"/>
              </a:spcBef>
              <a:buClr>
                <a:srgbClr val="BE0000"/>
              </a:buClr>
              <a:buFont typeface="Arial Black" panose="020B0A04020102020204" pitchFamily="34" charset="0"/>
              <a:buChar char="►"/>
            </a:pPr>
            <a:endParaRPr lang="cs-CZ" altLang="cs-CZ" sz="2339" dirty="0">
              <a:solidFill>
                <a:srgbClr val="005096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CC7B24E-7F11-4359-BE78-2A122D481521}"/>
              </a:ext>
            </a:extLst>
          </p:cNvPr>
          <p:cNvSpPr txBox="1"/>
          <p:nvPr/>
        </p:nvSpPr>
        <p:spPr>
          <a:xfrm>
            <a:off x="1477548" y="6118598"/>
            <a:ext cx="8818847" cy="399071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cs-CZ" altLang="cs-CZ" b="1" dirty="0" err="1">
                <a:solidFill>
                  <a:srgbClr val="005096"/>
                </a:solidFill>
                <a:latin typeface="Calibri" panose="020F0502020204030204" pitchFamily="34" charset="0"/>
              </a:rPr>
              <a:t>Makroek</a:t>
            </a:r>
            <a:r>
              <a:rPr lang="cs-CZ" altLang="cs-CZ" b="1" dirty="0">
                <a:solidFill>
                  <a:srgbClr val="005096"/>
                </a:solidFill>
                <a:latin typeface="Calibri" panose="020F0502020204030204" pitchFamily="34" charset="0"/>
              </a:rPr>
              <a:t>. stabilita + příležitosti                              Nepředvídatelnost + nejistota + rizika</a:t>
            </a:r>
          </a:p>
          <a:p>
            <a:pPr fontAlgn="auto">
              <a:spcAft>
                <a:spcPts val="0"/>
              </a:spcAft>
            </a:pPr>
            <a:endParaRPr lang="cs-CZ" dirty="0"/>
          </a:p>
        </p:txBody>
      </p:sp>
      <p:sp>
        <p:nvSpPr>
          <p:cNvPr id="5" name="Obousměrná vodorovná šipka 14">
            <a:extLst>
              <a:ext uri="{FF2B5EF4-FFF2-40B4-BE49-F238E27FC236}">
                <a16:creationId xmlns:a16="http://schemas.microsoft.com/office/drawing/2014/main" id="{6393AD98-A0D6-4337-BEFA-7E5D8C8F0AF3}"/>
              </a:ext>
            </a:extLst>
          </p:cNvPr>
          <p:cNvSpPr/>
          <p:nvPr/>
        </p:nvSpPr>
        <p:spPr>
          <a:xfrm>
            <a:off x="4605481" y="6013532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24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9F6330B-77D2-4495-BB64-7E1DCFADE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259" y="2718131"/>
            <a:ext cx="3310726" cy="2187444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8D9C2D9F-9243-4CF6-B3E1-458556833B97}"/>
              </a:ext>
            </a:extLst>
          </p:cNvPr>
          <p:cNvSpPr txBox="1">
            <a:spLocks/>
          </p:cNvSpPr>
          <p:nvPr/>
        </p:nvSpPr>
        <p:spPr bwMode="auto">
          <a:xfrm>
            <a:off x="1154978" y="1398111"/>
            <a:ext cx="8471776" cy="850148"/>
          </a:xfrm>
          <a:prstGeom prst="rect">
            <a:avLst/>
          </a:prstGeom>
          <a:solidFill>
            <a:srgbClr val="00509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77800" indent="-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7800" indent="-177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77800" indent="-177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6350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10922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15494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20066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b="1" dirty="0">
                <a:solidFill>
                  <a:schemeClr val="bg1"/>
                </a:solidFill>
                <a:latin typeface="Calibri" pitchFamily="34" charset="0"/>
              </a:rPr>
              <a:t>1-Regionální specifika</a:t>
            </a:r>
          </a:p>
        </p:txBody>
      </p:sp>
      <p:sp>
        <p:nvSpPr>
          <p:cNvPr id="5" name="Obdélník 1">
            <a:extLst>
              <a:ext uri="{FF2B5EF4-FFF2-40B4-BE49-F238E27FC236}">
                <a16:creationId xmlns:a16="http://schemas.microsoft.com/office/drawing/2014/main" id="{4A519A1E-93D4-4217-ABF6-77BFA07A3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977" y="2289474"/>
            <a:ext cx="8695008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2913" indent="-177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>
                <a:srgbClr val="BE0000"/>
              </a:buClr>
              <a:buFont typeface="Arial Black" panose="020B0A04020102020204" pitchFamily="34" charset="0"/>
              <a:buChar char="►"/>
            </a:pPr>
            <a:r>
              <a:rPr lang="cs-CZ" altLang="cs-CZ" sz="2400" b="1" dirty="0">
                <a:solidFill>
                  <a:srgbClr val="005096"/>
                </a:solidFill>
                <a:latin typeface="Calibri" panose="020F0502020204030204" pitchFamily="34" charset="0"/>
              </a:rPr>
              <a:t>RF a </a:t>
            </a:r>
            <a:r>
              <a:rPr lang="cs-CZ" altLang="cs-CZ" sz="2400" b="1" dirty="0" err="1">
                <a:solidFill>
                  <a:srgbClr val="005096"/>
                </a:solidFill>
                <a:latin typeface="Calibri" panose="020F0502020204030204" pitchFamily="34" charset="0"/>
              </a:rPr>
              <a:t>SzFO</a:t>
            </a:r>
            <a:endParaRPr lang="cs-CZ" sz="2400" dirty="0">
              <a:solidFill>
                <a:srgbClr val="0050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000" lvl="1" eaLnBrk="1" hangingPunct="1">
              <a:spcBef>
                <a:spcPts val="0"/>
              </a:spcBef>
              <a:buClr>
                <a:srgbClr val="BE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50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Geografická poloha </a:t>
            </a:r>
          </a:p>
          <a:p>
            <a:pPr marL="396000" lvl="1" eaLnBrk="1" hangingPunct="1">
              <a:spcBef>
                <a:spcPts val="0"/>
              </a:spcBef>
              <a:buClr>
                <a:srgbClr val="BE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50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Klimatická </a:t>
            </a:r>
            <a:r>
              <a:rPr lang="cs-CZ" sz="2400" dirty="0">
                <a:solidFill>
                  <a:srgbClr val="0050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specifika – sever, Arktida</a:t>
            </a:r>
          </a:p>
          <a:p>
            <a:pPr marL="396000" lvl="1" eaLnBrk="1" hangingPunct="1">
              <a:spcBef>
                <a:spcPts val="0"/>
              </a:spcBef>
              <a:buClr>
                <a:srgbClr val="BE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50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Přírodní zdroje a nerostné bohatství </a:t>
            </a:r>
            <a:endParaRPr lang="cs-CZ" altLang="cs-CZ" sz="2400" dirty="0">
              <a:solidFill>
                <a:srgbClr val="005096"/>
              </a:solidFill>
              <a:latin typeface="Calibri" panose="020F0502020204030204" pitchFamily="34" charset="0"/>
            </a:endParaRPr>
          </a:p>
          <a:p>
            <a:pPr marL="396000" lvl="1" eaLnBrk="1" hangingPunct="1">
              <a:spcBef>
                <a:spcPts val="0"/>
              </a:spcBef>
              <a:buClr>
                <a:srgbClr val="BE0000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5096"/>
                </a:solidFill>
                <a:latin typeface="Calibri" panose="020F0502020204030204" pitchFamily="34" charset="0"/>
              </a:rPr>
              <a:t>Vysoká míra urbanizace (84 % města)</a:t>
            </a:r>
          </a:p>
          <a:p>
            <a:pPr marL="396000" lvl="1" eaLnBrk="1" hangingPunct="1">
              <a:spcBef>
                <a:spcPts val="0"/>
              </a:spcBef>
              <a:buClr>
                <a:srgbClr val="BE0000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5096"/>
                </a:solidFill>
                <a:latin typeface="Calibri" panose="020F0502020204030204" pitchFamily="34" charset="0"/>
              </a:rPr>
              <a:t>Rozvinutá infrastruktura, průmysl, </a:t>
            </a:r>
            <a:r>
              <a:rPr lang="cs-CZ" altLang="cs-CZ" sz="2400" dirty="0" err="1">
                <a:solidFill>
                  <a:srgbClr val="005096"/>
                </a:solidFill>
                <a:latin typeface="Calibri" panose="020F0502020204030204" pitchFamily="34" charset="0"/>
              </a:rPr>
              <a:t>VaV</a:t>
            </a:r>
            <a:r>
              <a:rPr lang="cs-CZ" altLang="cs-CZ" sz="2400" dirty="0">
                <a:solidFill>
                  <a:srgbClr val="005096"/>
                </a:solidFill>
                <a:latin typeface="Calibri" panose="020F0502020204030204" pitchFamily="34" charset="0"/>
              </a:rPr>
              <a:t> </a:t>
            </a:r>
          </a:p>
          <a:p>
            <a:pPr marL="396000" lvl="1" eaLnBrk="1" hangingPunct="1">
              <a:spcBef>
                <a:spcPts val="0"/>
              </a:spcBef>
              <a:buClr>
                <a:srgbClr val="BE0000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5096"/>
                </a:solidFill>
                <a:latin typeface="Calibri" panose="020F0502020204030204" pitchFamily="34" charset="0"/>
              </a:rPr>
              <a:t>Kvalita života – vysoký index</a:t>
            </a:r>
          </a:p>
          <a:p>
            <a:pPr marL="396000" lvl="1" eaLnBrk="1" hangingPunct="1">
              <a:spcBef>
                <a:spcPts val="0"/>
              </a:spcBef>
              <a:buClr>
                <a:srgbClr val="BE0000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5096"/>
                </a:solidFill>
                <a:latin typeface="Calibri" panose="020F0502020204030204" pitchFamily="34" charset="0"/>
              </a:rPr>
              <a:t>Pandemie – </a:t>
            </a:r>
            <a:r>
              <a:rPr lang="cs-CZ" sz="2400" dirty="0">
                <a:solidFill>
                  <a:srgbClr val="0050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-3% průmysl, -6% staveb, ↓ </a:t>
            </a:r>
            <a:r>
              <a:rPr lang="cs-CZ" sz="2400" dirty="0" err="1">
                <a:solidFill>
                  <a:srgbClr val="00509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cs-CZ" sz="2400" dirty="0" err="1">
                <a:solidFill>
                  <a:srgbClr val="0050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utom</a:t>
            </a:r>
            <a:r>
              <a:rPr lang="cs-CZ" sz="2400" dirty="0">
                <a:solidFill>
                  <a:srgbClr val="0050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těžařský </a:t>
            </a:r>
            <a:r>
              <a:rPr lang="cs-CZ" sz="2400" dirty="0" err="1">
                <a:solidFill>
                  <a:srgbClr val="0050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prům</a:t>
            </a:r>
            <a:r>
              <a:rPr lang="cs-CZ" sz="2400" dirty="0">
                <a:solidFill>
                  <a:srgbClr val="0050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cs-CZ" altLang="cs-CZ" sz="2400" dirty="0">
              <a:solidFill>
                <a:srgbClr val="005096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BE0000"/>
              </a:buClr>
              <a:buFont typeface="Arial Black" panose="020B0A04020102020204" pitchFamily="34" charset="0"/>
              <a:buChar char="►"/>
            </a:pPr>
            <a:r>
              <a:rPr lang="cs-CZ" altLang="cs-CZ" sz="2400" b="1" dirty="0">
                <a:solidFill>
                  <a:srgbClr val="005096"/>
                </a:solidFill>
                <a:latin typeface="Calibri" panose="020F0502020204030204" pitchFamily="34" charset="0"/>
              </a:rPr>
              <a:t>ČR a </a:t>
            </a:r>
            <a:r>
              <a:rPr lang="cs-CZ" altLang="cs-CZ" sz="2400" b="1" dirty="0" err="1">
                <a:solidFill>
                  <a:srgbClr val="005096"/>
                </a:solidFill>
                <a:latin typeface="Calibri" panose="020F0502020204030204" pitchFamily="34" charset="0"/>
              </a:rPr>
              <a:t>SzFO</a:t>
            </a:r>
            <a:endParaRPr lang="cs-CZ" altLang="cs-CZ" sz="2400" b="1" dirty="0">
              <a:solidFill>
                <a:srgbClr val="005096"/>
              </a:solidFill>
              <a:latin typeface="Calibri" panose="020F0502020204030204" pitchFamily="34" charset="0"/>
            </a:endParaRPr>
          </a:p>
          <a:p>
            <a:pPr marL="396000" lvl="1" eaLnBrk="1" hangingPunct="1">
              <a:spcBef>
                <a:spcPts val="0"/>
              </a:spcBef>
              <a:buClr>
                <a:srgbClr val="BE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50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Aktivní saldo vzájemného obchodu – (automobilový průmysl, vozy do metra, energetika a strojírenství)</a:t>
            </a:r>
          </a:p>
          <a:p>
            <a:pPr marL="218200" lvl="1" indent="0" eaLnBrk="1" hangingPunct="1">
              <a:spcBef>
                <a:spcPts val="0"/>
              </a:spcBef>
              <a:buClr>
                <a:srgbClr val="BE0000"/>
              </a:buClr>
              <a:buNone/>
            </a:pPr>
            <a:r>
              <a:rPr lang="cs-CZ" altLang="cs-CZ" sz="2200" dirty="0">
                <a:solidFill>
                  <a:srgbClr val="005096"/>
                </a:solidFill>
                <a:latin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7142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 bwMode="auto">
          <a:xfrm>
            <a:off x="1499824" y="383725"/>
            <a:ext cx="8471776" cy="850148"/>
          </a:xfrm>
          <a:prstGeom prst="rect">
            <a:avLst/>
          </a:prstGeom>
          <a:solidFill>
            <a:srgbClr val="00509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77800" indent="-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7800" indent="-177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77800" indent="-177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6350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10922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15494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20066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cs-CZ" altLang="cs-CZ" b="1" dirty="0">
                <a:solidFill>
                  <a:schemeClr val="bg1"/>
                </a:solidFill>
                <a:latin typeface="Calibri" pitchFamily="34" charset="0"/>
              </a:rPr>
              <a:t>2 – Export z ČR do </a:t>
            </a:r>
            <a:r>
              <a:rPr lang="cs-CZ" altLang="cs-CZ" b="1" dirty="0" err="1">
                <a:solidFill>
                  <a:schemeClr val="bg1"/>
                </a:solidFill>
                <a:latin typeface="Calibri" pitchFamily="34" charset="0"/>
              </a:rPr>
              <a:t>SzFO</a:t>
            </a:r>
            <a:endParaRPr lang="cs-CZ" altLang="cs-CZ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70997" y="4626591"/>
            <a:ext cx="1201003" cy="968991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476466" y="286603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endParaRPr lang="cs-CZ" dirty="0"/>
          </a:p>
        </p:txBody>
      </p:sp>
      <p:sp>
        <p:nvSpPr>
          <p:cNvPr id="6" name="Obdélník 3"/>
          <p:cNvSpPr>
            <a:spLocks noChangeArrowheads="1"/>
          </p:cNvSpPr>
          <p:nvPr/>
        </p:nvSpPr>
        <p:spPr bwMode="auto">
          <a:xfrm>
            <a:off x="1035050" y="2238375"/>
            <a:ext cx="3934446" cy="36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 </a:t>
            </a:r>
          </a:p>
        </p:txBody>
      </p:sp>
      <p:sp>
        <p:nvSpPr>
          <p:cNvPr id="14" name="Zástupný symbol pro obsah 3"/>
          <p:cNvSpPr txBox="1">
            <a:spLocks/>
          </p:cNvSpPr>
          <p:nvPr/>
        </p:nvSpPr>
        <p:spPr bwMode="auto">
          <a:xfrm>
            <a:off x="1553121" y="5761830"/>
            <a:ext cx="3934447" cy="13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200"/>
              </a:spcBef>
              <a:buClr>
                <a:srgbClr val="BE0000"/>
              </a:buClr>
              <a:buFont typeface="Arial Black" panose="020B0A04020102020204" pitchFamily="34" charset="0"/>
              <a:buChar char="►"/>
            </a:pPr>
            <a:r>
              <a:rPr lang="cs-CZ" altLang="cs-CZ" sz="2000" b="1" dirty="0">
                <a:solidFill>
                  <a:srgbClr val="005096"/>
                </a:solidFill>
                <a:latin typeface="Calibri" panose="020F0502020204030204" pitchFamily="34" charset="0"/>
              </a:rPr>
              <a:t>Export z ČR do </a:t>
            </a:r>
            <a:r>
              <a:rPr lang="cs-CZ" altLang="cs-CZ" sz="2000" b="1" dirty="0" err="1">
                <a:solidFill>
                  <a:srgbClr val="005096"/>
                </a:solidFill>
                <a:latin typeface="Calibri" panose="020F0502020204030204" pitchFamily="34" charset="0"/>
              </a:rPr>
              <a:t>SzFO</a:t>
            </a:r>
            <a:r>
              <a:rPr lang="cs-CZ" altLang="cs-CZ" sz="2000" b="1" dirty="0">
                <a:solidFill>
                  <a:srgbClr val="005096"/>
                </a:solidFill>
                <a:latin typeface="Calibri" panose="020F0502020204030204" pitchFamily="34" charset="0"/>
              </a:rPr>
              <a:t>: </a:t>
            </a:r>
          </a:p>
          <a:p>
            <a:pPr marL="540000" lvl="1">
              <a:spcBef>
                <a:spcPts val="400"/>
              </a:spcBef>
              <a:buClr>
                <a:srgbClr val="BE0000"/>
              </a:buClr>
              <a:buFont typeface="Wingdings" panose="05000000000000000000" pitchFamily="2" charset="2"/>
              <a:buChar char="Ø"/>
            </a:pPr>
            <a:r>
              <a:rPr lang="cs-CZ" altLang="cs-CZ" sz="1800" dirty="0">
                <a:solidFill>
                  <a:srgbClr val="005096"/>
                </a:solidFill>
                <a:latin typeface="Calibri" panose="020F0502020204030204" pitchFamily="34" charset="0"/>
              </a:rPr>
              <a:t>↑ do 2019 </a:t>
            </a:r>
          </a:p>
          <a:p>
            <a:pPr marL="540000" lvl="1">
              <a:spcBef>
                <a:spcPts val="400"/>
              </a:spcBef>
              <a:buClr>
                <a:srgbClr val="BE0000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50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↓ od 2020 (objem a podíl)</a:t>
            </a:r>
            <a:r>
              <a:rPr lang="cs-CZ" altLang="cs-CZ" sz="1800" dirty="0">
                <a:solidFill>
                  <a:srgbClr val="005096"/>
                </a:solidFill>
                <a:latin typeface="Calibri" panose="020F0502020204030204" pitchFamily="34" charset="0"/>
              </a:rPr>
              <a:t> </a:t>
            </a:r>
          </a:p>
          <a:p>
            <a:pPr marL="540000" lvl="1">
              <a:spcBef>
                <a:spcPts val="400"/>
              </a:spcBef>
              <a:buClr>
                <a:srgbClr val="BE0000"/>
              </a:buClr>
              <a:buFont typeface="Wingdings" panose="05000000000000000000" pitchFamily="2" charset="2"/>
              <a:buChar char="Ø"/>
            </a:pPr>
            <a:r>
              <a:rPr lang="cs-CZ" altLang="cs-CZ" sz="1800" dirty="0">
                <a:solidFill>
                  <a:srgbClr val="005096"/>
                </a:solidFill>
                <a:latin typeface="Calibri" panose="020F0502020204030204" pitchFamily="34" charset="0"/>
              </a:rPr>
              <a:t>78 % </a:t>
            </a:r>
            <a:r>
              <a:rPr lang="cs-CZ" altLang="cs-CZ" sz="1800" dirty="0" err="1">
                <a:solidFill>
                  <a:srgbClr val="005096"/>
                </a:solidFill>
                <a:latin typeface="Calibri" panose="020F0502020204030204" pitchFamily="34" charset="0"/>
              </a:rPr>
              <a:t>Sankt</a:t>
            </a:r>
            <a:r>
              <a:rPr lang="cs-CZ" altLang="cs-CZ" sz="1800" dirty="0">
                <a:solidFill>
                  <a:srgbClr val="00509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00" dirty="0" err="1">
                <a:solidFill>
                  <a:srgbClr val="005096"/>
                </a:solidFill>
                <a:latin typeface="Calibri" panose="020F0502020204030204" pitchFamily="34" charset="0"/>
              </a:rPr>
              <a:t>Peterburg</a:t>
            </a:r>
            <a:r>
              <a:rPr lang="cs-CZ" altLang="cs-CZ" sz="1800" dirty="0">
                <a:solidFill>
                  <a:srgbClr val="005096"/>
                </a:solidFill>
                <a:latin typeface="Calibri" panose="020F0502020204030204" pitchFamily="34" charset="0"/>
              </a:rPr>
              <a:t> </a:t>
            </a:r>
          </a:p>
          <a:p>
            <a:pPr lvl="1">
              <a:spcBef>
                <a:spcPts val="400"/>
              </a:spcBef>
              <a:buClr>
                <a:srgbClr val="BE0000"/>
              </a:buClr>
              <a:buFont typeface="Arial Black" panose="020B0A04020102020204" pitchFamily="34" charset="0"/>
              <a:buChar char="►"/>
            </a:pPr>
            <a:endParaRPr lang="cs-CZ" altLang="cs-CZ" sz="1600" dirty="0">
              <a:solidFill>
                <a:srgbClr val="005096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400"/>
              </a:spcBef>
              <a:buClr>
                <a:srgbClr val="BE0000"/>
              </a:buClr>
              <a:buFont typeface="Arial Black" panose="020B0A04020102020204" pitchFamily="34" charset="0"/>
              <a:buChar char="►"/>
            </a:pPr>
            <a:endParaRPr lang="cs-CZ" altLang="cs-CZ" sz="1600" dirty="0">
              <a:solidFill>
                <a:srgbClr val="005096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400"/>
              </a:spcBef>
              <a:buClr>
                <a:srgbClr val="BE0000"/>
              </a:buClr>
              <a:buFont typeface="Arial Black" panose="020B0A04020102020204" pitchFamily="34" charset="0"/>
              <a:buChar char="►"/>
            </a:pPr>
            <a:endParaRPr lang="cs-CZ" altLang="cs-CZ" sz="2000" dirty="0">
              <a:solidFill>
                <a:srgbClr val="005096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400"/>
              </a:spcBef>
              <a:buClr>
                <a:srgbClr val="BE0000"/>
              </a:buClr>
              <a:buNone/>
            </a:pPr>
            <a:endParaRPr lang="cs-CZ" altLang="cs-CZ" sz="2000" dirty="0">
              <a:solidFill>
                <a:srgbClr val="005096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400"/>
              </a:spcBef>
              <a:buClr>
                <a:srgbClr val="BE0000"/>
              </a:buClr>
              <a:buFont typeface="Arial Black" panose="020B0A04020102020204" pitchFamily="34" charset="0"/>
              <a:buChar char="►"/>
            </a:pPr>
            <a:endParaRPr lang="cs-CZ" altLang="cs-CZ" sz="2000" dirty="0">
              <a:solidFill>
                <a:srgbClr val="005096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400"/>
              </a:spcBef>
              <a:buClr>
                <a:srgbClr val="BE0000"/>
              </a:buClr>
              <a:buNone/>
            </a:pPr>
            <a:endParaRPr lang="cs-CZ" altLang="cs-CZ" sz="2000" dirty="0">
              <a:solidFill>
                <a:srgbClr val="005096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487568" y="5646864"/>
            <a:ext cx="4444429" cy="161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buClr>
                <a:srgbClr val="BE0000"/>
              </a:buClr>
              <a:buFont typeface="Arial Black" panose="020B0A04020102020204" pitchFamily="34" charset="0"/>
              <a:buChar char="►"/>
            </a:pPr>
            <a:r>
              <a:rPr lang="cs-CZ" altLang="cs-CZ" sz="2000" b="1" dirty="0">
                <a:solidFill>
                  <a:srgbClr val="005096"/>
                </a:solidFill>
                <a:latin typeface="Calibri" panose="020F0502020204030204" pitchFamily="34" charset="0"/>
              </a:rPr>
              <a:t>ZO ČR - </a:t>
            </a:r>
            <a:r>
              <a:rPr lang="cs-CZ" altLang="cs-CZ" sz="2000" b="1" dirty="0" err="1">
                <a:solidFill>
                  <a:srgbClr val="005096"/>
                </a:solidFill>
                <a:latin typeface="Calibri" panose="020F0502020204030204" pitchFamily="34" charset="0"/>
              </a:rPr>
              <a:t>SzFO</a:t>
            </a:r>
            <a:r>
              <a:rPr lang="cs-CZ" altLang="cs-CZ" sz="2000" b="1" dirty="0">
                <a:solidFill>
                  <a:srgbClr val="005096"/>
                </a:solidFill>
                <a:latin typeface="Calibri" panose="020F0502020204030204" pitchFamily="34" charset="0"/>
              </a:rPr>
              <a:t>:</a:t>
            </a:r>
          </a:p>
          <a:p>
            <a:pPr marL="540000" lvl="1" indent="-285750">
              <a:spcBef>
                <a:spcPts val="400"/>
              </a:spcBef>
              <a:buClr>
                <a:srgbClr val="BE0000"/>
              </a:buClr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rgbClr val="005096"/>
                </a:solidFill>
                <a:latin typeface="Calibri" panose="020F0502020204030204" pitchFamily="34" charset="0"/>
              </a:rPr>
              <a:t>Export: motor. vozidla, strojírenství,  nábytek, energetika </a:t>
            </a:r>
          </a:p>
          <a:p>
            <a:pPr marL="540000" lvl="1" indent="-285750">
              <a:spcBef>
                <a:spcPts val="400"/>
              </a:spcBef>
              <a:buClr>
                <a:srgbClr val="BE0000"/>
              </a:buClr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rgbClr val="005096"/>
                </a:solidFill>
                <a:latin typeface="Calibri" panose="020F0502020204030204" pitchFamily="34" charset="0"/>
              </a:rPr>
              <a:t>Import: železo, ocel, gumárenské výr., papírové a dřevěné výrobky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5F0FC785-0907-431B-87AA-8B0083840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439555"/>
              </p:ext>
            </p:extLst>
          </p:nvPr>
        </p:nvGraphicFramePr>
        <p:xfrm>
          <a:off x="1612999" y="1610223"/>
          <a:ext cx="8245425" cy="3943962"/>
        </p:xfrm>
        <a:graphic>
          <a:graphicData uri="http://schemas.openxmlformats.org/drawingml/2006/table">
            <a:tbl>
              <a:tblPr/>
              <a:tblGrid>
                <a:gridCol w="1944394">
                  <a:extLst>
                    <a:ext uri="{9D8B030D-6E8A-4147-A177-3AD203B41FA5}">
                      <a16:colId xmlns:a16="http://schemas.microsoft.com/office/drawing/2014/main" val="1690655483"/>
                    </a:ext>
                  </a:extLst>
                </a:gridCol>
                <a:gridCol w="1203060">
                  <a:extLst>
                    <a:ext uri="{9D8B030D-6E8A-4147-A177-3AD203B41FA5}">
                      <a16:colId xmlns:a16="http://schemas.microsoft.com/office/drawing/2014/main" val="254110912"/>
                    </a:ext>
                  </a:extLst>
                </a:gridCol>
                <a:gridCol w="992526">
                  <a:extLst>
                    <a:ext uri="{9D8B030D-6E8A-4147-A177-3AD203B41FA5}">
                      <a16:colId xmlns:a16="http://schemas.microsoft.com/office/drawing/2014/main" val="4069475888"/>
                    </a:ext>
                  </a:extLst>
                </a:gridCol>
                <a:gridCol w="857181">
                  <a:extLst>
                    <a:ext uri="{9D8B030D-6E8A-4147-A177-3AD203B41FA5}">
                      <a16:colId xmlns:a16="http://schemas.microsoft.com/office/drawing/2014/main" val="474549102"/>
                    </a:ext>
                  </a:extLst>
                </a:gridCol>
                <a:gridCol w="1007563">
                  <a:extLst>
                    <a:ext uri="{9D8B030D-6E8A-4147-A177-3AD203B41FA5}">
                      <a16:colId xmlns:a16="http://schemas.microsoft.com/office/drawing/2014/main" val="1920058118"/>
                    </a:ext>
                  </a:extLst>
                </a:gridCol>
                <a:gridCol w="1107307">
                  <a:extLst>
                    <a:ext uri="{9D8B030D-6E8A-4147-A177-3AD203B41FA5}">
                      <a16:colId xmlns:a16="http://schemas.microsoft.com/office/drawing/2014/main" val="630511615"/>
                    </a:ext>
                  </a:extLst>
                </a:gridCol>
                <a:gridCol w="1133394">
                  <a:extLst>
                    <a:ext uri="{9D8B030D-6E8A-4147-A177-3AD203B41FA5}">
                      <a16:colId xmlns:a16="http://schemas.microsoft.com/office/drawing/2014/main" val="3942083271"/>
                    </a:ext>
                  </a:extLst>
                </a:gridCol>
              </a:tblGrid>
              <a:tr h="473282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 mil. USD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2013</a:t>
                      </a:r>
                      <a:r>
                        <a:rPr lang="cs-CZ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          (do </a:t>
                      </a:r>
                      <a:r>
                        <a:rPr lang="cs-CZ" sz="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sankcní</a:t>
                      </a:r>
                      <a:r>
                        <a:rPr lang="cs-CZ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cs-C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2018       </a:t>
                      </a:r>
                      <a:r>
                        <a:rPr lang="cs-CZ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(do COVID-19)</a:t>
                      </a:r>
                      <a:endParaRPr lang="cs-C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1-4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Změna                        </a:t>
                      </a:r>
                      <a:r>
                        <a:rPr lang="cs-CZ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2021 1-4 </a:t>
                      </a:r>
                      <a:endParaRPr lang="cs-C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590375"/>
                  </a:ext>
                </a:extLst>
              </a:tr>
              <a:tr h="3632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Export z ČR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434789"/>
                  </a:ext>
                </a:extLst>
              </a:tr>
              <a:tr h="3632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 do ČR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820284"/>
                  </a:ext>
                </a:extLst>
              </a:tr>
              <a:tr h="3632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Obchodní obrat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6 110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61400"/>
                  </a:ext>
                </a:extLst>
              </a:tr>
              <a:tr h="33644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-1 122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1 246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354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020527"/>
                  </a:ext>
                </a:extLst>
              </a:tr>
              <a:tr h="72646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Export z ČR do </a:t>
                      </a:r>
                      <a:r>
                        <a:rPr lang="cs-CZ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reg</a:t>
                      </a:r>
                      <a:r>
                        <a:rPr lang="cs-CZ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. RF (podíl)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1341 </a:t>
                      </a:r>
                    </a:p>
                    <a:p>
                      <a:pPr algn="ctr" rtl="0" fontAlgn="b"/>
                      <a:r>
                        <a:rPr lang="cs-CZ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(25%)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1593 (42%)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1591 (43%)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1300</a:t>
                      </a:r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(35%)</a:t>
                      </a:r>
                      <a:endParaRPr lang="cs-CZ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  <a:r>
                        <a:rPr lang="cs-CZ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rtl="0" fontAlgn="b"/>
                      <a:r>
                        <a:rPr lang="cs-CZ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(31%)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804401"/>
                  </a:ext>
                </a:extLst>
              </a:tr>
              <a:tr h="72646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Export ČR do </a:t>
                      </a:r>
                      <a:r>
                        <a:rPr lang="cs-CZ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SzFO</a:t>
                      </a:r>
                      <a:r>
                        <a:rPr lang="cs-CZ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(podíl)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625     </a:t>
                      </a:r>
                    </a:p>
                    <a:p>
                      <a:pPr algn="ctr" rtl="0" fontAlgn="b"/>
                      <a:r>
                        <a:rPr lang="cs-CZ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(12%)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849 </a:t>
                      </a:r>
                    </a:p>
                    <a:p>
                      <a:pPr algn="ctr" rtl="0" fontAlgn="b"/>
                      <a:r>
                        <a:rPr lang="cs-CZ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(23%)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813 (22%)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699 </a:t>
                      </a:r>
                    </a:p>
                    <a:p>
                      <a:pPr algn="ctr" rtl="0" fontAlgn="b"/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(19%)</a:t>
                      </a:r>
                      <a:endParaRPr lang="cs-C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rtl="0" fontAlgn="b"/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(13%)</a:t>
                      </a:r>
                      <a:endParaRPr lang="cs-C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40694"/>
                  </a:ext>
                </a:extLst>
              </a:tr>
              <a:tr h="11624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cs-CZ" sz="12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Zdroj: Celní statistika 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327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791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3885E1D-6165-4793-8351-AE2B3FD58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505" y="4990011"/>
            <a:ext cx="2183001" cy="2662029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E6CAE135-4B7D-485C-9131-C9148D22D675}"/>
              </a:ext>
            </a:extLst>
          </p:cNvPr>
          <p:cNvSpPr txBox="1">
            <a:spLocks/>
          </p:cNvSpPr>
          <p:nvPr/>
        </p:nvSpPr>
        <p:spPr bwMode="auto">
          <a:xfrm>
            <a:off x="1512350" y="1248021"/>
            <a:ext cx="8471776" cy="850148"/>
          </a:xfrm>
          <a:prstGeom prst="rect">
            <a:avLst/>
          </a:prstGeom>
          <a:solidFill>
            <a:srgbClr val="00509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77800" indent="-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7800" indent="-177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77800" indent="-177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6350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10922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15494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20066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b="1" dirty="0">
                <a:solidFill>
                  <a:schemeClr val="bg1"/>
                </a:solidFill>
                <a:latin typeface="Calibri" pitchFamily="34" charset="0"/>
              </a:rPr>
              <a:t>3 – Příležitosti ve vybraných oborech</a:t>
            </a:r>
          </a:p>
        </p:txBody>
      </p:sp>
      <p:sp>
        <p:nvSpPr>
          <p:cNvPr id="6" name="TextovéPole 1">
            <a:extLst>
              <a:ext uri="{FF2B5EF4-FFF2-40B4-BE49-F238E27FC236}">
                <a16:creationId xmlns:a16="http://schemas.microsoft.com/office/drawing/2014/main" id="{51ABE89D-0D49-43E2-8962-2AAA299A5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619" y="2246856"/>
            <a:ext cx="9034567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BE0000"/>
              </a:buClr>
              <a:buFont typeface="Arial Black" panose="020B0A04020102020204" pitchFamily="34" charset="0"/>
              <a:buChar char="►"/>
            </a:pPr>
            <a:r>
              <a:rPr lang="cs-CZ" altLang="cs-CZ" sz="2400" dirty="0">
                <a:solidFill>
                  <a:srgbClr val="005096"/>
                </a:solidFill>
                <a:latin typeface="Calibri" panose="020F0502020204030204" pitchFamily="34" charset="0"/>
              </a:rPr>
              <a:t>Vliv nepříznivé politické situace (sankce + seznam)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BE0000"/>
              </a:buClr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005096"/>
                </a:solidFill>
                <a:latin typeface="Calibri" panose="020F0502020204030204" pitchFamily="34" charset="0"/>
              </a:rPr>
              <a:t>Nejistota, překážky, přístup do strategických podniků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BE0000"/>
              </a:buClr>
              <a:buFont typeface="Arial" panose="020B0604020202020204" pitchFamily="34" charset="0"/>
              <a:buChar char="•"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509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COVID – větší vliv státu (podpora) 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BE0000"/>
              </a:buClr>
              <a:buFont typeface="Arial Black" panose="020B0A04020102020204" pitchFamily="34" charset="0"/>
              <a:buChar char="►"/>
            </a:pPr>
            <a:r>
              <a:rPr lang="cs-CZ" altLang="cs-CZ" sz="2400" dirty="0">
                <a:solidFill>
                  <a:srgbClr val="005096"/>
                </a:solidFill>
                <a:latin typeface="Calibri" panose="020F0502020204030204" pitchFamily="34" charset="0"/>
              </a:rPr>
              <a:t>Mapa strategických příležitostí </a:t>
            </a:r>
            <a:endParaRPr lang="ru-RU" altLang="cs-CZ" sz="2400" dirty="0">
              <a:solidFill>
                <a:srgbClr val="005096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BE0000"/>
              </a:buClr>
              <a:buFont typeface="Arial Black" panose="020B0A04020102020204" pitchFamily="34" charset="0"/>
              <a:buChar char="►"/>
            </a:pPr>
            <a:r>
              <a:rPr lang="cs-CZ" altLang="cs-CZ" sz="2400" dirty="0">
                <a:solidFill>
                  <a:srgbClr val="005096"/>
                </a:solidFill>
                <a:latin typeface="Calibri" panose="020F0502020204030204" pitchFamily="34" charset="0"/>
              </a:rPr>
              <a:t>Příklady projektů v </a:t>
            </a:r>
            <a:r>
              <a:rPr lang="cs-CZ" altLang="cs-CZ" sz="2400" dirty="0" err="1">
                <a:solidFill>
                  <a:srgbClr val="005096"/>
                </a:solidFill>
                <a:latin typeface="Calibri" panose="020F0502020204030204" pitchFamily="34" charset="0"/>
              </a:rPr>
              <a:t>SzFO</a:t>
            </a:r>
            <a:endParaRPr lang="cs-CZ" altLang="cs-CZ" sz="2400" dirty="0">
              <a:solidFill>
                <a:srgbClr val="005096"/>
              </a:solidFill>
              <a:latin typeface="Calibri" panose="020F0502020204030204" pitchFamily="34" charset="0"/>
            </a:endParaRPr>
          </a:p>
          <a:p>
            <a:pPr marL="274638" indent="-274638">
              <a:spcBef>
                <a:spcPts val="0"/>
              </a:spcBef>
              <a:spcAft>
                <a:spcPts val="0"/>
              </a:spcAft>
              <a:buClr>
                <a:srgbClr val="BE0000"/>
              </a:buClr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cs-CZ" altLang="cs-CZ" sz="2400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Zdravotnictví -</a:t>
            </a:r>
            <a:r>
              <a:rPr lang="cs-CZ" altLang="cs-CZ" sz="1800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0050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PHARMASYNTEZ-NORD - „Sputnik V“.  </a:t>
            </a:r>
            <a:r>
              <a:rPr lang="cs-CZ" sz="1800" dirty="0" err="1">
                <a:solidFill>
                  <a:srgbClr val="0050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Acticomp</a:t>
            </a:r>
            <a:r>
              <a:rPr lang="cs-CZ" sz="1800" dirty="0">
                <a:solidFill>
                  <a:srgbClr val="0050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substance pro léky    </a:t>
            </a:r>
          </a:p>
          <a:p>
            <a:pPr marL="274638" indent="-274638">
              <a:spcBef>
                <a:spcPts val="0"/>
              </a:spcBef>
              <a:spcAft>
                <a:spcPts val="0"/>
              </a:spcAft>
              <a:buClr>
                <a:srgbClr val="BE0000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Loďařský průmysl </a:t>
            </a:r>
            <a:r>
              <a:rPr lang="cs-CZ" altLang="cs-CZ" sz="1800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1800" dirty="0" err="1">
                <a:solidFill>
                  <a:srgbClr val="0050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Baltijský</a:t>
            </a:r>
            <a:r>
              <a:rPr lang="cs-CZ" sz="1800" dirty="0">
                <a:solidFill>
                  <a:srgbClr val="0050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závod </a:t>
            </a:r>
            <a:r>
              <a:rPr lang="cs-CZ" sz="1800" dirty="0" err="1">
                <a:solidFill>
                  <a:srgbClr val="0050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SPb</a:t>
            </a:r>
            <a:r>
              <a:rPr lang="cs-CZ" sz="1800" dirty="0">
                <a:solidFill>
                  <a:srgbClr val="0050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atom. Ledoborce</a:t>
            </a:r>
          </a:p>
          <a:p>
            <a:pPr marL="274638" indent="-274638">
              <a:spcBef>
                <a:spcPts val="0"/>
              </a:spcBef>
              <a:spcAft>
                <a:spcPts val="0"/>
              </a:spcAft>
              <a:buClr>
                <a:srgbClr val="BE0000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Energetika </a:t>
            </a:r>
            <a:r>
              <a:rPr lang="cs-CZ" altLang="cs-CZ" sz="1800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k</a:t>
            </a:r>
            <a:r>
              <a:rPr lang="cs-CZ" sz="1800" kern="1800" dirty="0">
                <a:solidFill>
                  <a:srgbClr val="0050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omplex na zpracování plynu a výrobu LNG (LO)</a:t>
            </a:r>
          </a:p>
          <a:p>
            <a:pPr marL="274638" indent="-274638">
              <a:spcBef>
                <a:spcPts val="0"/>
              </a:spcBef>
              <a:spcAft>
                <a:spcPts val="0"/>
              </a:spcAft>
              <a:buClr>
                <a:srgbClr val="BE0000"/>
              </a:buClr>
              <a:buFont typeface="Arial" panose="020B0604020202020204" pitchFamily="34" charset="0"/>
              <a:buChar char="•"/>
            </a:pPr>
            <a:r>
              <a:rPr lang="cs-CZ" altLang="cs-CZ" sz="2400" kern="1800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Chemický průmysl </a:t>
            </a:r>
            <a:r>
              <a:rPr lang="cs-CZ" altLang="cs-CZ" sz="1800" kern="1800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1800" kern="1800" dirty="0">
                <a:solidFill>
                  <a:srgbClr val="0050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komplex výroby fosforečných hnojiv (LO)</a:t>
            </a:r>
            <a:endParaRPr lang="cs-CZ" sz="1800" dirty="0">
              <a:solidFill>
                <a:srgbClr val="0050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4638" indent="-274638">
              <a:spcBef>
                <a:spcPts val="0"/>
              </a:spcBef>
              <a:spcAft>
                <a:spcPts val="0"/>
              </a:spcAft>
              <a:buClr>
                <a:srgbClr val="BE0000"/>
              </a:buClr>
              <a:buFont typeface="Arial" panose="020B0604020202020204" pitchFamily="34" charset="0"/>
              <a:buChar char="•"/>
            </a:pPr>
            <a:r>
              <a:rPr lang="cs-CZ" altLang="cs-CZ" sz="2400" kern="1800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Infrastruktura</a:t>
            </a:r>
            <a:r>
              <a:rPr lang="cs-CZ" altLang="cs-CZ" sz="1800" kern="1800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l</a:t>
            </a:r>
            <a:r>
              <a:rPr lang="cs-CZ" sz="1800" dirty="0">
                <a:solidFill>
                  <a:srgbClr val="0050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etištní terminál, oprava 150 km tramvajových  tratí,                       nákup </a:t>
            </a:r>
            <a:r>
              <a:rPr lang="cs-CZ" sz="1800" dirty="0">
                <a:solidFill>
                  <a:srgbClr val="0050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dodávky </a:t>
            </a:r>
            <a:r>
              <a:rPr lang="cs-CZ" sz="1800" dirty="0">
                <a:solidFill>
                  <a:srgbClr val="0050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vozů metra v Petrohradu</a:t>
            </a:r>
          </a:p>
          <a:p>
            <a:pPr marL="274638" indent="-274638">
              <a:spcBef>
                <a:spcPts val="0"/>
              </a:spcBef>
              <a:spcAft>
                <a:spcPts val="0"/>
              </a:spcAft>
              <a:buClr>
                <a:srgbClr val="BE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50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Arktické projekty</a:t>
            </a:r>
            <a:endParaRPr lang="cs-CZ" altLang="cs-CZ" sz="2800" dirty="0">
              <a:solidFill>
                <a:srgbClr val="00509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1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5203AF7-3402-4AD1-8D2F-746485A88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916" y="5737011"/>
            <a:ext cx="2362581" cy="50350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1C1A3D5-1F1D-438D-8A33-8FDB5E100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916" y="2601011"/>
            <a:ext cx="2204511" cy="91986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5FCB031-6C42-4C64-8EAC-38669E778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52" y="4044023"/>
            <a:ext cx="2315487" cy="525862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E8D82260-6EA9-407F-815C-48058E2384FE}"/>
              </a:ext>
            </a:extLst>
          </p:cNvPr>
          <p:cNvSpPr txBox="1">
            <a:spLocks/>
          </p:cNvSpPr>
          <p:nvPr/>
        </p:nvSpPr>
        <p:spPr bwMode="auto">
          <a:xfrm>
            <a:off x="1236777" y="1298125"/>
            <a:ext cx="8471776" cy="850148"/>
          </a:xfrm>
          <a:prstGeom prst="rect">
            <a:avLst/>
          </a:prstGeom>
          <a:solidFill>
            <a:srgbClr val="00509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77800" indent="-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7800" indent="-177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77800" indent="-177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6350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10922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15494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20066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b="1" dirty="0">
                <a:solidFill>
                  <a:schemeClr val="bg1"/>
                </a:solidFill>
                <a:latin typeface="Calibri" pitchFamily="34" charset="0"/>
              </a:rPr>
              <a:t>3 – Příležitosti ve vybraných oborech</a:t>
            </a:r>
          </a:p>
        </p:txBody>
      </p:sp>
      <p:sp>
        <p:nvSpPr>
          <p:cNvPr id="9" name="TextovéPole 1">
            <a:extLst>
              <a:ext uri="{FF2B5EF4-FFF2-40B4-BE49-F238E27FC236}">
                <a16:creationId xmlns:a16="http://schemas.microsoft.com/office/drawing/2014/main" id="{EF6F0663-4390-40B6-89AF-5D25651B8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768" y="2601011"/>
            <a:ext cx="793227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Clr>
                <a:srgbClr val="BE0000"/>
              </a:buClr>
              <a:buFont typeface="Arial Black" panose="020B0A04020102020204" pitchFamily="34" charset="0"/>
              <a:buChar char="►"/>
            </a:pPr>
            <a:r>
              <a:rPr lang="cs-CZ" altLang="cs-CZ" sz="2400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ŠKODA TRANSPORTATION a.s. (VAGONMAŠ) </a:t>
            </a:r>
            <a:endParaRPr lang="cs-CZ" altLang="cs-CZ" sz="2400" dirty="0">
              <a:solidFill>
                <a:srgbClr val="0050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BE0000"/>
              </a:buClr>
              <a:buFont typeface="Arial" panose="020B0604020202020204" pitchFamily="34" charset="0"/>
              <a:buChar char="•"/>
            </a:pPr>
            <a:r>
              <a:rPr lang="cs-CZ" altLang="cs-CZ" sz="2200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Založení společného podniku na výrobu městských         dopravních prostředků se společností </a:t>
            </a:r>
            <a:r>
              <a:rPr lang="cs-CZ" altLang="cs-CZ" sz="2200" dirty="0" err="1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Sinara</a:t>
            </a:r>
            <a:r>
              <a:rPr lang="cs-CZ" altLang="cs-CZ" sz="2200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Transport </a:t>
            </a:r>
            <a:r>
              <a:rPr lang="cs-CZ" altLang="cs-CZ" sz="2200" dirty="0" err="1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Machines</a:t>
            </a:r>
            <a:r>
              <a:rPr lang="cs-CZ" altLang="cs-CZ" sz="2200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00509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(12/2019) </a:t>
            </a:r>
            <a:endParaRPr lang="cs-CZ" altLang="cs-CZ" sz="2200" dirty="0">
              <a:solidFill>
                <a:srgbClr val="0050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BE0000"/>
              </a:buClr>
              <a:buFont typeface="Arial Black" panose="020B0A04020102020204" pitchFamily="34" charset="0"/>
              <a:buChar char="►"/>
            </a:pPr>
            <a:r>
              <a:rPr lang="cs-CZ" altLang="cs-CZ" sz="2400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PPF Real </a:t>
            </a:r>
            <a:r>
              <a:rPr lang="cs-CZ" altLang="cs-CZ" sz="2400" b="1" dirty="0" err="1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Estate</a:t>
            </a:r>
            <a:r>
              <a:rPr lang="cs-CZ" altLang="cs-CZ" sz="2400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Russia</a:t>
            </a:r>
            <a:r>
              <a:rPr lang="cs-CZ" altLang="cs-CZ" sz="2400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(investice 171 mil. EUR)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BE0000"/>
              </a:buClr>
              <a:buFont typeface="Arial" panose="020B0604020202020204" pitchFamily="34" charset="0"/>
              <a:buChar char="•"/>
            </a:pPr>
            <a:r>
              <a:rPr lang="cs-CZ" altLang="cs-CZ" sz="2200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 </a:t>
            </a:r>
            <a:r>
              <a:rPr lang="cs-CZ" altLang="cs-CZ" sz="2200" dirty="0" err="1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Nevskij</a:t>
            </a:r>
            <a:r>
              <a:rPr lang="cs-CZ" altLang="cs-CZ" sz="2200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Centr v Petrohradě (10/2018 – 1/2019)</a:t>
            </a:r>
          </a:p>
          <a:p>
            <a:pPr>
              <a:spcBef>
                <a:spcPts val="0"/>
              </a:spcBef>
              <a:buClr>
                <a:srgbClr val="BE0000"/>
              </a:buClr>
              <a:buFont typeface="Arial Black" panose="020B0A04020102020204" pitchFamily="34" charset="0"/>
              <a:buChar char="►"/>
            </a:pPr>
            <a:r>
              <a:rPr lang="cs-CZ" altLang="cs-CZ" sz="2400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TACHTECH s.r.o. </a:t>
            </a:r>
          </a:p>
          <a:p>
            <a:pPr marL="342900" indent="-342900">
              <a:spcBef>
                <a:spcPts val="0"/>
              </a:spcBef>
              <a:buClr>
                <a:srgbClr val="BE0000"/>
              </a:buClr>
              <a:buFont typeface="Arial" panose="020B0604020202020204" pitchFamily="34" charset="0"/>
              <a:buChar char="•"/>
            </a:pPr>
            <a:r>
              <a:rPr lang="cs-CZ" altLang="cs-CZ" sz="2200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Vstup do ruského konsorcia OOO "OPK„ - upevnění pozice na ruském trhu a exportního potenciálu firmy (3/2021) </a:t>
            </a:r>
          </a:p>
          <a:p>
            <a:pPr lvl="0">
              <a:spcBef>
                <a:spcPts val="0"/>
              </a:spcBef>
              <a:buClr>
                <a:srgbClr val="BE0000"/>
              </a:buClr>
              <a:buNone/>
            </a:pPr>
            <a:endParaRPr lang="cs-CZ" altLang="cs-CZ" sz="1200" dirty="0">
              <a:solidFill>
                <a:srgbClr val="0050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buClr>
                <a:srgbClr val="BE0000"/>
              </a:buClr>
              <a:buNone/>
            </a:pPr>
            <a:r>
              <a:rPr lang="cs-CZ" altLang="cs-CZ" sz="2200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Lokalizace v RF = jedna z důležitých podmínek úspěchu</a:t>
            </a:r>
          </a:p>
          <a:p>
            <a:pPr lvl="0">
              <a:spcBef>
                <a:spcPts val="0"/>
              </a:spcBef>
              <a:buClr>
                <a:srgbClr val="BE0000"/>
              </a:buClr>
              <a:buNone/>
            </a:pPr>
            <a:r>
              <a:rPr lang="cs-CZ" altLang="cs-CZ" sz="2200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Pandemie = upřednostňování komplexních řešení</a:t>
            </a:r>
            <a:endParaRPr lang="cs-CZ" altLang="cs-CZ" sz="2105" b="1" dirty="0">
              <a:solidFill>
                <a:srgbClr val="005096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6B024F2-E11E-4972-A6D0-B64FE3CAC1FF}"/>
              </a:ext>
            </a:extLst>
          </p:cNvPr>
          <p:cNvSpPr txBox="1"/>
          <p:nvPr/>
        </p:nvSpPr>
        <p:spPr>
          <a:xfrm>
            <a:off x="4196218" y="2148273"/>
            <a:ext cx="3093929" cy="37419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cs-CZ" dirty="0">
                <a:solidFill>
                  <a:srgbClr val="005096"/>
                </a:solidFill>
              </a:rPr>
              <a:t>Příklady realizace příležitostí</a:t>
            </a:r>
          </a:p>
        </p:txBody>
      </p:sp>
    </p:spTree>
    <p:extLst>
      <p:ext uri="{BB962C8B-B14F-4D97-AF65-F5344CB8AC3E}">
        <p14:creationId xmlns:p14="http://schemas.microsoft.com/office/powerpoint/2010/main" val="283475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0BADE7A4-57A5-4D71-A423-E49096C0AB32}"/>
              </a:ext>
            </a:extLst>
          </p:cNvPr>
          <p:cNvSpPr txBox="1">
            <a:spLocks/>
          </p:cNvSpPr>
          <p:nvPr/>
        </p:nvSpPr>
        <p:spPr bwMode="auto">
          <a:xfrm>
            <a:off x="1424667" y="1460964"/>
            <a:ext cx="8471776" cy="850148"/>
          </a:xfrm>
          <a:prstGeom prst="rect">
            <a:avLst/>
          </a:prstGeom>
          <a:solidFill>
            <a:srgbClr val="00509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77800" indent="-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7800" indent="-177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77800" indent="-177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6350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10922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15494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20066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BE0000"/>
              </a:buClr>
              <a:buNone/>
            </a:pPr>
            <a:r>
              <a:rPr lang="cs-CZ" altLang="cs-CZ" b="1" dirty="0">
                <a:solidFill>
                  <a:schemeClr val="bg1"/>
                </a:solidFill>
                <a:latin typeface="Calibri" pitchFamily="34" charset="0"/>
              </a:rPr>
              <a:t>4 – Připravované akce na podporu </a:t>
            </a:r>
            <a:r>
              <a:rPr lang="cs-CZ" alt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cz</a:t>
            </a:r>
            <a:r>
              <a:rPr lang="cs-CZ" alt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 firem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DD56097-7A25-4E4E-8198-C0223EF34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837" y="5109775"/>
            <a:ext cx="3272494" cy="184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B894D257-D7EA-404D-8378-4D5744259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676088"/>
              </p:ext>
            </p:extLst>
          </p:nvPr>
        </p:nvGraphicFramePr>
        <p:xfrm>
          <a:off x="1478071" y="2470290"/>
          <a:ext cx="8418372" cy="2158148"/>
        </p:xfrm>
        <a:graphic>
          <a:graphicData uri="http://schemas.openxmlformats.org/drawingml/2006/table">
            <a:tbl>
              <a:tblPr/>
              <a:tblGrid>
                <a:gridCol w="3530957">
                  <a:extLst>
                    <a:ext uri="{9D8B030D-6E8A-4147-A177-3AD203B41FA5}">
                      <a16:colId xmlns:a16="http://schemas.microsoft.com/office/drawing/2014/main" val="1861680272"/>
                    </a:ext>
                  </a:extLst>
                </a:gridCol>
                <a:gridCol w="4887415">
                  <a:extLst>
                    <a:ext uri="{9D8B030D-6E8A-4147-A177-3AD203B41FA5}">
                      <a16:colId xmlns:a16="http://schemas.microsoft.com/office/drawing/2014/main" val="1372351934"/>
                    </a:ext>
                  </a:extLst>
                </a:gridCol>
              </a:tblGrid>
              <a:tr h="308416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GK </a:t>
                      </a:r>
                      <a:r>
                        <a:rPr lang="cs-CZ" sz="1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Sankt</a:t>
                      </a:r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Peterburg</a:t>
                      </a:r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cs-C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záměry prezenčních akcí</a:t>
                      </a:r>
                      <a:endParaRPr lang="cs-CZ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2" marR="8812" marT="88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737696"/>
                  </a:ext>
                </a:extLst>
              </a:tr>
              <a:tr h="625643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Podpora lázeňské a léčebné turistiky do ČR </a:t>
                      </a:r>
                    </a:p>
                  </a:txBody>
                  <a:tcPr marL="8812" marR="8812" marT="88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Poslední akce 3/2021 (další dle možností mezinárodní turistiky - ve spolupráci s </a:t>
                      </a:r>
                      <a:r>
                        <a:rPr lang="cs-CZ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CzechTourism</a:t>
                      </a:r>
                      <a:r>
                        <a:rPr lang="cs-C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8812" marR="8812" marT="8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3563"/>
                  </a:ext>
                </a:extLst>
              </a:tr>
              <a:tr h="452339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Podnikatelská mise do regionů SzFO</a:t>
                      </a:r>
                    </a:p>
                  </a:txBody>
                  <a:tcPr marL="8812" marR="8812" marT="88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pol. 2021 (ve spolupráci s MPO ČR) </a:t>
                      </a:r>
                    </a:p>
                  </a:txBody>
                  <a:tcPr marL="8812" marR="8812" marT="8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991347"/>
                  </a:ext>
                </a:extLst>
              </a:tr>
              <a:tr h="51990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Podnikatelská mise do regionů SzFO</a:t>
                      </a:r>
                    </a:p>
                  </a:txBody>
                  <a:tcPr marL="8812" marR="8812" marT="88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pol. 2021  (ve spolupráci s CzechTrade) </a:t>
                      </a:r>
                    </a:p>
                  </a:txBody>
                  <a:tcPr marL="8812" marR="8812" marT="8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852343"/>
                  </a:ext>
                </a:extLst>
              </a:tr>
            </a:tbl>
          </a:graphicData>
        </a:graphic>
      </p:graphicFrame>
      <p:pic>
        <p:nvPicPr>
          <p:cNvPr id="11" name="Picture 8" descr="CzTrade (1)">
            <a:extLst>
              <a:ext uri="{FF2B5EF4-FFF2-40B4-BE49-F238E27FC236}">
                <a16:creationId xmlns:a16="http://schemas.microsoft.com/office/drawing/2014/main" id="{D0864688-1501-4C5A-A105-5A84CDC6F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78" y="6581760"/>
            <a:ext cx="1553653" cy="7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59AE060A-CC1F-48FA-B7F8-AA25B1AC8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78" y="4950086"/>
            <a:ext cx="2325841" cy="47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24C31E0-E58B-4A40-A993-DE62F664F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8478" y="5623955"/>
            <a:ext cx="1381516" cy="7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99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 bwMode="auto">
          <a:xfrm>
            <a:off x="1110018" y="1591325"/>
            <a:ext cx="8276874" cy="822304"/>
          </a:xfrm>
          <a:prstGeom prst="rect">
            <a:avLst/>
          </a:prstGeom>
          <a:solidFill>
            <a:srgbClr val="0050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7800" indent="-177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7800" indent="-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7800" indent="-177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7800" indent="-177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6350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0922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5494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0066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339" b="1">
                <a:solidFill>
                  <a:schemeClr val="bg1"/>
                </a:solidFill>
                <a:latin typeface="Georgia" panose="02040502050405020303" pitchFamily="18" charset="0"/>
              </a:rPr>
              <a:t>Děkuji za pozornost                                                          </a:t>
            </a:r>
            <a:endParaRPr lang="ru-RU" altLang="cs-CZ" sz="2339" b="1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 bwMode="auto">
          <a:xfrm>
            <a:off x="1110018" y="6066606"/>
            <a:ext cx="6656396" cy="673806"/>
          </a:xfrm>
          <a:prstGeom prst="rect">
            <a:avLst/>
          </a:prstGeom>
          <a:solidFill>
            <a:srgbClr val="00509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77800" indent="-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7800" indent="-177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77800" indent="-177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6350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10922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15494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20066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71" b="1" dirty="0">
                <a:solidFill>
                  <a:schemeClr val="bg1"/>
                </a:solidFill>
                <a:latin typeface="Calibri" pitchFamily="34" charset="0"/>
              </a:rPr>
              <a:t>Luboš Laštůvka</a:t>
            </a:r>
            <a:r>
              <a:rPr lang="ru-RU" altLang="cs-CZ" sz="1871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altLang="cs-CZ" sz="1871" b="1" dirty="0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       </a:t>
            </a:r>
            <a:endParaRPr lang="ru-RU" altLang="cs-CZ" sz="1871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506706" y="3337000"/>
            <a:ext cx="3105127" cy="140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05234" tIns="54722" rIns="105234" bIns="54722" anchor="ctr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cs-CZ" sz="2000" b="1" dirty="0" err="1">
                <a:solidFill>
                  <a:srgbClr val="005096"/>
                </a:solidFill>
                <a:latin typeface="Calibri" panose="020F0502020204030204" pitchFamily="34" charset="0"/>
              </a:rPr>
              <a:t>Gener</a:t>
            </a:r>
            <a:r>
              <a:rPr lang="cs-CZ" altLang="cs-CZ" sz="2000" b="1" dirty="0" err="1">
                <a:solidFill>
                  <a:srgbClr val="005096"/>
                </a:solidFill>
                <a:latin typeface="Calibri" panose="020F0502020204030204" pitchFamily="34" charset="0"/>
              </a:rPr>
              <a:t>ální</a:t>
            </a:r>
            <a:r>
              <a:rPr lang="cs-CZ" altLang="cs-CZ" sz="2000" b="1" dirty="0">
                <a:solidFill>
                  <a:srgbClr val="005096"/>
                </a:solidFill>
                <a:latin typeface="Calibri" panose="020F0502020204030204" pitchFamily="34" charset="0"/>
              </a:rPr>
              <a:t> konzulát ČR</a:t>
            </a:r>
          </a:p>
          <a:p>
            <a:pPr>
              <a:spcBef>
                <a:spcPts val="0"/>
              </a:spcBef>
              <a:buNone/>
            </a:pPr>
            <a:r>
              <a:rPr lang="cs-CZ" altLang="cs-CZ" sz="2000" b="1" dirty="0">
                <a:solidFill>
                  <a:srgbClr val="005096"/>
                </a:solidFill>
                <a:latin typeface="Calibri" panose="020F0502020204030204" pitchFamily="34" charset="0"/>
              </a:rPr>
              <a:t>v Sankt </a:t>
            </a:r>
            <a:r>
              <a:rPr lang="cs-CZ" altLang="cs-CZ" sz="2000" b="1" dirty="0" err="1">
                <a:solidFill>
                  <a:srgbClr val="005096"/>
                </a:solidFill>
                <a:latin typeface="Calibri" panose="020F0502020204030204" pitchFamily="34" charset="0"/>
              </a:rPr>
              <a:t>Peterburgu</a:t>
            </a:r>
            <a:endParaRPr lang="en-US" altLang="cs-CZ" sz="2000" b="1" dirty="0">
              <a:solidFill>
                <a:srgbClr val="005096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cs-CZ" altLang="cs-CZ" sz="2000" b="1" dirty="0">
                <a:solidFill>
                  <a:srgbClr val="005096"/>
                </a:solidFill>
                <a:latin typeface="Calibri" panose="020F0502020204030204" pitchFamily="34" charset="0"/>
              </a:rPr>
              <a:t>Tel. :  + 7 (</a:t>
            </a:r>
            <a:r>
              <a:rPr lang="ru-RU" altLang="cs-CZ" sz="2000" b="1" dirty="0">
                <a:solidFill>
                  <a:srgbClr val="005096"/>
                </a:solidFill>
                <a:latin typeface="Calibri" panose="020F0502020204030204" pitchFamily="34" charset="0"/>
              </a:rPr>
              <a:t>812</a:t>
            </a:r>
            <a:r>
              <a:rPr lang="cs-CZ" altLang="cs-CZ" sz="2000" b="1" dirty="0">
                <a:solidFill>
                  <a:srgbClr val="005096"/>
                </a:solidFill>
                <a:latin typeface="Calibri" panose="020F0502020204030204" pitchFamily="34" charset="0"/>
              </a:rPr>
              <a:t>) </a:t>
            </a:r>
            <a:r>
              <a:rPr lang="ru-RU" altLang="cs-CZ" sz="2000" b="1" dirty="0">
                <a:solidFill>
                  <a:srgbClr val="005096"/>
                </a:solidFill>
                <a:latin typeface="Calibri" panose="020F0502020204030204" pitchFamily="34" charset="0"/>
              </a:rPr>
              <a:t>271</a:t>
            </a:r>
            <a:r>
              <a:rPr lang="cs-CZ" altLang="cs-CZ" sz="2000" b="1" dirty="0">
                <a:solidFill>
                  <a:srgbClr val="005096"/>
                </a:solidFill>
                <a:latin typeface="Calibri" panose="020F0502020204030204" pitchFamily="34" charset="0"/>
              </a:rPr>
              <a:t> </a:t>
            </a:r>
            <a:r>
              <a:rPr lang="ru-RU" altLang="cs-CZ" sz="2000" b="1" dirty="0">
                <a:solidFill>
                  <a:srgbClr val="005096"/>
                </a:solidFill>
                <a:latin typeface="Calibri" panose="020F0502020204030204" pitchFamily="34" charset="0"/>
              </a:rPr>
              <a:t>04</a:t>
            </a:r>
            <a:r>
              <a:rPr lang="cs-CZ" altLang="cs-CZ" sz="2000" b="1" dirty="0">
                <a:solidFill>
                  <a:srgbClr val="005096"/>
                </a:solidFill>
                <a:latin typeface="Calibri" panose="020F0502020204030204" pitchFamily="34" charset="0"/>
              </a:rPr>
              <a:t> </a:t>
            </a:r>
            <a:r>
              <a:rPr lang="ru-RU" altLang="cs-CZ" sz="2000" b="1" dirty="0">
                <a:solidFill>
                  <a:srgbClr val="005096"/>
                </a:solidFill>
                <a:latin typeface="Calibri" panose="020F0502020204030204" pitchFamily="34" charset="0"/>
              </a:rPr>
              <a:t>59</a:t>
            </a:r>
            <a:endParaRPr lang="cs-CZ" altLang="cs-CZ" sz="2000" b="1" dirty="0">
              <a:solidFill>
                <a:srgbClr val="005096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cs-CZ" altLang="cs-CZ" sz="2400" b="1" dirty="0">
              <a:solidFill>
                <a:srgbClr val="005096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18" y="2615647"/>
            <a:ext cx="5207000" cy="2667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110018" y="5524133"/>
            <a:ext cx="7959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cs-CZ" altLang="cs-CZ" b="1" dirty="0">
                <a:solidFill>
                  <a:srgbClr val="24559D"/>
                </a:solidFill>
                <a:latin typeface="Calibri" panose="020F0502020204030204" pitchFamily="34" charset="0"/>
              </a:rPr>
              <a:t>E-mail: </a:t>
            </a:r>
            <a:r>
              <a:rPr lang="cs-CZ" altLang="cs-CZ" b="1" dirty="0">
                <a:solidFill>
                  <a:srgbClr val="24559D"/>
                </a:solidFill>
                <a:latin typeface="Calibri" panose="020F0502020204030204" pitchFamily="34" charset="0"/>
                <a:hlinkClick r:id="rId3"/>
              </a:rPr>
              <a:t>commerce_petersburg@mzv.cz</a:t>
            </a:r>
            <a:r>
              <a:rPr lang="cs-CZ" altLang="cs-CZ" b="1" dirty="0">
                <a:solidFill>
                  <a:srgbClr val="24559D"/>
                </a:solidFill>
                <a:latin typeface="Calibri" panose="020F0502020204030204" pitchFamily="34" charset="0"/>
              </a:rPr>
              <a:t>      Web: www.mzv.cz/petersburg</a:t>
            </a:r>
          </a:p>
        </p:txBody>
      </p:sp>
    </p:spTree>
    <p:extLst>
      <p:ext uri="{BB962C8B-B14F-4D97-AF65-F5344CB8AC3E}">
        <p14:creationId xmlns:p14="http://schemas.microsoft.com/office/powerpoint/2010/main" val="304410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Zástupný symbol pro obsah 3"/>
          <p:cNvSpPr txBox="1">
            <a:spLocks/>
          </p:cNvSpPr>
          <p:nvPr/>
        </p:nvSpPr>
        <p:spPr bwMode="auto">
          <a:xfrm>
            <a:off x="1332411" y="1811417"/>
            <a:ext cx="9149649" cy="445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>
                <a:srgbClr val="BE0000"/>
              </a:buClr>
              <a:buFont typeface="Arial Black" panose="020B0A04020102020204" pitchFamily="34" charset="0"/>
              <a:buChar char="►"/>
            </a:pPr>
            <a:r>
              <a:rPr lang="cs-CZ" altLang="cs-CZ" sz="2339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ru-RU" altLang="cs-CZ" sz="2339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altLang="cs-CZ" sz="2339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Regionální informace a média</a:t>
            </a:r>
            <a:endParaRPr lang="ru-RU" altLang="cs-CZ" sz="2339" b="1" dirty="0">
              <a:solidFill>
                <a:srgbClr val="0050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BE0000"/>
              </a:buClr>
              <a:buNone/>
            </a:pPr>
            <a:r>
              <a:rPr lang="ru-RU" altLang="cs-CZ" sz="2339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339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cs-CZ" sz="2339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altLang="cs-CZ" sz="2000" b="1" dirty="0">
                <a:solidFill>
                  <a:srgbClr val="24559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www.regions.ru</a:t>
            </a:r>
            <a:r>
              <a:rPr lang="cs-CZ" altLang="cs-CZ" sz="2000" b="1" dirty="0">
                <a:solidFill>
                  <a:srgbClr val="2455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000" b="1" dirty="0">
                <a:solidFill>
                  <a:srgbClr val="24559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www.ura.ru</a:t>
            </a:r>
            <a:r>
              <a:rPr lang="cs-CZ" altLang="cs-CZ" sz="2000" b="1" dirty="0">
                <a:solidFill>
                  <a:srgbClr val="2455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000" b="1" dirty="0">
                <a:solidFill>
                  <a:srgbClr val="24559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www.fontanka.ru</a:t>
            </a:r>
            <a:endParaRPr lang="ru-RU" altLang="cs-CZ" sz="2000" b="1" dirty="0">
              <a:solidFill>
                <a:srgbClr val="2455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000"/>
              </a:spcBef>
              <a:buClr>
                <a:srgbClr val="BE0000"/>
              </a:buClr>
              <a:buFont typeface="Arial Black" panose="020B0A04020102020204" pitchFamily="34" charset="0"/>
              <a:buChar char="►"/>
            </a:pPr>
            <a:r>
              <a:rPr lang="cs-CZ" altLang="cs-CZ" sz="2339" b="1" dirty="0">
                <a:solidFill>
                  <a:srgbClr val="2455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cs-CZ" sz="2339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cs-CZ" altLang="cs-CZ" sz="2339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Oficiální informace k regionům</a:t>
            </a:r>
            <a:r>
              <a:rPr lang="ru-RU" altLang="cs-CZ" sz="2339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Clr>
                <a:srgbClr val="BE0000"/>
              </a:buClr>
              <a:buNone/>
            </a:pPr>
            <a:r>
              <a:rPr lang="ru-RU" altLang="cs-CZ" sz="2339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cs-CZ" altLang="cs-CZ" sz="2339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uralfo.gov.ru</a:t>
            </a:r>
            <a:r>
              <a:rPr lang="cs-CZ" altLang="cs-CZ" sz="2000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sfo.gov.ru/</a:t>
            </a:r>
            <a:r>
              <a:rPr lang="cs-CZ" altLang="cs-CZ" sz="2000" b="1" dirty="0" err="1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okrug</a:t>
            </a:r>
            <a:r>
              <a:rPr lang="ru-RU" altLang="cs-CZ" sz="2000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www.dfo.gov.ru/district</a:t>
            </a:r>
            <a:r>
              <a:rPr lang="ru-RU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szfo.gov.ru</a:t>
            </a:r>
            <a:endParaRPr lang="ru-RU" altLang="cs-CZ" sz="2000" b="1" dirty="0">
              <a:solidFill>
                <a:srgbClr val="0050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000"/>
              </a:spcBef>
              <a:buClr>
                <a:srgbClr val="BE0000"/>
              </a:buClr>
              <a:buFont typeface="Arial Black" panose="020B0A04020102020204" pitchFamily="34" charset="0"/>
              <a:buChar char="►"/>
            </a:pPr>
            <a:r>
              <a:rPr lang="ru-RU" altLang="cs-CZ" sz="2339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339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 Statistiky dovozu, vývozu - regiony</a:t>
            </a:r>
          </a:p>
          <a:p>
            <a:pPr marL="0" indent="0" eaLnBrk="1" hangingPunct="1">
              <a:spcBef>
                <a:spcPts val="0"/>
              </a:spcBef>
              <a:buClr>
                <a:srgbClr val="BE0000"/>
              </a:buClr>
              <a:buNone/>
            </a:pPr>
            <a:r>
              <a:rPr lang="ru-RU" altLang="cs-CZ" sz="2000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cs-CZ" altLang="cs-CZ" sz="2000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cs-CZ" sz="2000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cs-CZ" altLang="cs-CZ" sz="2000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www.customs.ru</a:t>
            </a:r>
            <a:endParaRPr lang="cs-CZ" altLang="cs-CZ" sz="2000" b="1" dirty="0">
              <a:solidFill>
                <a:srgbClr val="0050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000"/>
              </a:spcBef>
              <a:buClr>
                <a:srgbClr val="BE0000"/>
              </a:buClr>
              <a:buFont typeface="Arial Black" panose="020B0A04020102020204" pitchFamily="34" charset="0"/>
              <a:buChar char="►"/>
            </a:pPr>
            <a:r>
              <a:rPr lang="cs-CZ" altLang="cs-CZ" sz="2339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4.  Obchodní rejstřík</a:t>
            </a:r>
          </a:p>
          <a:p>
            <a:pPr marL="0" indent="0" eaLnBrk="1" hangingPunct="1">
              <a:spcBef>
                <a:spcPts val="0"/>
              </a:spcBef>
              <a:buClr>
                <a:srgbClr val="BE0000"/>
              </a:buClr>
              <a:buNone/>
            </a:pPr>
            <a:r>
              <a:rPr lang="cs-CZ" altLang="cs-CZ" sz="2339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cs-CZ" altLang="cs-CZ" sz="2000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https://egrul.nalog.ru/</a:t>
            </a:r>
            <a:r>
              <a:rPr lang="cs-CZ" altLang="cs-CZ" sz="2000" b="1" dirty="0">
                <a:solidFill>
                  <a:srgbClr val="005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spcBef>
                <a:spcPts val="1000"/>
              </a:spcBef>
              <a:buClr>
                <a:srgbClr val="BE0000"/>
              </a:buClr>
              <a:buFont typeface="Arial Black" panose="020B0A04020102020204" pitchFamily="34" charset="0"/>
              <a:buChar char="►"/>
            </a:pPr>
            <a:r>
              <a:rPr lang="cs-CZ" altLang="cs-CZ" sz="2339" b="1" dirty="0">
                <a:solidFill>
                  <a:srgbClr val="005096"/>
                </a:solidFill>
                <a:latin typeface="Calibri" panose="020F0502020204030204" pitchFamily="34" charset="0"/>
              </a:rPr>
              <a:t> 5.  Investiční agentury</a:t>
            </a:r>
          </a:p>
          <a:p>
            <a:pPr marL="0" indent="0">
              <a:spcBef>
                <a:spcPts val="0"/>
              </a:spcBef>
              <a:buClr>
                <a:srgbClr val="BE0000"/>
              </a:buClr>
              <a:buNone/>
            </a:pPr>
            <a:r>
              <a:rPr lang="cs-CZ" altLang="cs-CZ" sz="2339" b="1" dirty="0">
                <a:solidFill>
                  <a:srgbClr val="005096"/>
                </a:solidFill>
                <a:latin typeface="Calibri" panose="020F0502020204030204" pitchFamily="34" charset="0"/>
              </a:rPr>
              <a:t>            </a:t>
            </a:r>
            <a:r>
              <a:rPr lang="cs-CZ" altLang="cs-CZ" sz="2000" b="1" dirty="0">
                <a:solidFill>
                  <a:srgbClr val="005096"/>
                </a:solidFill>
                <a:latin typeface="Calibri" panose="020F0502020204030204" pitchFamily="34" charset="0"/>
                <a:hlinkClick r:id="rId12"/>
              </a:rPr>
              <a:t>www.investural.com</a:t>
            </a:r>
            <a:r>
              <a:rPr lang="cs-CZ" altLang="cs-CZ" sz="2000" b="1" dirty="0">
                <a:solidFill>
                  <a:srgbClr val="005096"/>
                </a:solidFill>
                <a:latin typeface="Calibri" panose="020F0502020204030204" pitchFamily="34" charset="0"/>
              </a:rPr>
              <a:t>, </a:t>
            </a:r>
            <a:r>
              <a:rPr lang="cs-CZ" altLang="cs-CZ" sz="2000" b="1" dirty="0">
                <a:solidFill>
                  <a:srgbClr val="005096"/>
                </a:solidFill>
                <a:latin typeface="Calibri" panose="020F0502020204030204" pitchFamily="34" charset="0"/>
                <a:hlinkClick r:id="rId13"/>
              </a:rPr>
              <a:t>www.fondugra.ru</a:t>
            </a:r>
            <a:r>
              <a:rPr lang="cs-CZ" altLang="cs-CZ" sz="2000" b="1" dirty="0">
                <a:solidFill>
                  <a:srgbClr val="005096"/>
                </a:solidFill>
                <a:latin typeface="Calibri" panose="020F0502020204030204" pitchFamily="34" charset="0"/>
              </a:rPr>
              <a:t>, </a:t>
            </a:r>
            <a:r>
              <a:rPr lang="cs-CZ" altLang="cs-CZ" sz="2000" b="1" dirty="0">
                <a:solidFill>
                  <a:srgbClr val="005096"/>
                </a:solidFill>
                <a:latin typeface="Calibri" panose="020F0502020204030204" pitchFamily="34" charset="0"/>
                <a:hlinkClick r:id="rId14"/>
              </a:rPr>
              <a:t>www.iato.ru</a:t>
            </a:r>
            <a:r>
              <a:rPr lang="ru-RU" altLang="cs-CZ" sz="2000" b="1" dirty="0">
                <a:solidFill>
                  <a:srgbClr val="005096"/>
                </a:solidFill>
                <a:latin typeface="Calibri" panose="020F0502020204030204" pitchFamily="34" charset="0"/>
              </a:rPr>
              <a:t>, </a:t>
            </a:r>
            <a:r>
              <a:rPr lang="cs-CZ" altLang="cs-CZ" sz="2000" b="1" dirty="0">
                <a:solidFill>
                  <a:srgbClr val="005096"/>
                </a:solidFill>
                <a:latin typeface="Calibri" panose="020F0502020204030204" pitchFamily="34" charset="0"/>
                <a:hlinkClick r:id="rId15"/>
              </a:rPr>
              <a:t>spbinvestment.ru/</a:t>
            </a:r>
            <a:r>
              <a:rPr lang="cs-CZ" altLang="cs-CZ" sz="2000" b="1" dirty="0" err="1">
                <a:solidFill>
                  <a:srgbClr val="005096"/>
                </a:solidFill>
                <a:latin typeface="Calibri" panose="020F0502020204030204" pitchFamily="34" charset="0"/>
                <a:hlinkClick r:id="rId15"/>
              </a:rPr>
              <a:t>ru</a:t>
            </a:r>
            <a:endParaRPr lang="ru-RU" altLang="cs-CZ" sz="2000" b="1" dirty="0">
              <a:solidFill>
                <a:srgbClr val="005096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BE0000"/>
              </a:buClr>
              <a:buNone/>
            </a:pPr>
            <a:endParaRPr lang="cs-CZ" altLang="cs-CZ" sz="2339" b="1" dirty="0">
              <a:solidFill>
                <a:srgbClr val="005096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rgbClr val="BE0000"/>
              </a:buClr>
              <a:buNone/>
            </a:pPr>
            <a:endParaRPr lang="cs-CZ" altLang="cs-CZ" sz="2339" b="1" dirty="0">
              <a:solidFill>
                <a:srgbClr val="005096"/>
              </a:solidFill>
              <a:latin typeface="Calibri" panose="020F0502020204030204" pitchFamily="34" charset="0"/>
            </a:endParaRPr>
          </a:p>
          <a:p>
            <a:pPr>
              <a:spcBef>
                <a:spcPts val="468"/>
              </a:spcBef>
              <a:buClr>
                <a:srgbClr val="BE0000"/>
              </a:buClr>
              <a:buFont typeface="Arial Black" panose="020B0A04020102020204" pitchFamily="34" charset="0"/>
              <a:buChar char="►"/>
            </a:pPr>
            <a:endParaRPr lang="cs-CZ" altLang="cs-CZ" sz="2339" b="1" dirty="0">
              <a:solidFill>
                <a:srgbClr val="005096"/>
              </a:solidFill>
              <a:latin typeface="Calibri" panose="020F0502020204030204" pitchFamily="34" charset="0"/>
            </a:endParaRPr>
          </a:p>
          <a:p>
            <a:pPr>
              <a:spcBef>
                <a:spcPts val="468"/>
              </a:spcBef>
              <a:buClr>
                <a:srgbClr val="BE0000"/>
              </a:buClr>
              <a:buFont typeface="Arial Black" panose="020B0A04020102020204" pitchFamily="34" charset="0"/>
              <a:buChar char="►"/>
            </a:pPr>
            <a:endParaRPr lang="cs-CZ" altLang="cs-CZ" sz="2339" dirty="0">
              <a:solidFill>
                <a:srgbClr val="005096"/>
              </a:solidFill>
              <a:latin typeface="Calibri" panose="020F0502020204030204" pitchFamily="34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46" y="6258193"/>
            <a:ext cx="995296" cy="10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890" y="6884626"/>
            <a:ext cx="2239481" cy="61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274" y="6335685"/>
            <a:ext cx="1436712" cy="4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230" y="7038391"/>
            <a:ext cx="1937730" cy="55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618" y="6221531"/>
            <a:ext cx="1147963" cy="53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Nadpis 1"/>
          <p:cNvSpPr txBox="1">
            <a:spLocks/>
          </p:cNvSpPr>
          <p:nvPr/>
        </p:nvSpPr>
        <p:spPr bwMode="auto">
          <a:xfrm>
            <a:off x="1499824" y="383725"/>
            <a:ext cx="8471776" cy="850148"/>
          </a:xfrm>
          <a:prstGeom prst="rect">
            <a:avLst/>
          </a:prstGeom>
          <a:solidFill>
            <a:srgbClr val="00509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77800" indent="-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7800" indent="-177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77800" indent="-177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6350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10922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15494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2006600" indent="-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BE0000"/>
              </a:buClr>
              <a:buNone/>
            </a:pPr>
            <a:r>
              <a:rPr lang="cs-CZ" altLang="cs-CZ" b="1" dirty="0">
                <a:solidFill>
                  <a:schemeClr val="bg1"/>
                </a:solidFill>
                <a:latin typeface="Calibri" pitchFamily="34" charset="0"/>
              </a:rPr>
              <a:t>Doporučení a zdroje informací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61011" y="6245824"/>
            <a:ext cx="990600" cy="6286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95586" y="6441695"/>
            <a:ext cx="1899367" cy="5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95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lastní návrh">
  <a:themeElements>
    <a:clrScheme name="MZV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004A9B"/>
      </a:accent1>
      <a:accent2>
        <a:srgbClr val="D52B1E"/>
      </a:accent2>
      <a:accent3>
        <a:srgbClr val="A1D1F4"/>
      </a:accent3>
      <a:accent4>
        <a:srgbClr val="A185B9"/>
      </a:accent4>
      <a:accent5>
        <a:srgbClr val="E3E8A4"/>
      </a:accent5>
      <a:accent6>
        <a:srgbClr val="FDCD4B"/>
      </a:accent6>
      <a:hlink>
        <a:srgbClr val="0563C1"/>
      </a:hlink>
      <a:folHlink>
        <a:srgbClr val="954F72"/>
      </a:folHlink>
    </a:clrScheme>
    <a:fontScheme name="MZV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 anchorCtr="0">
        <a:normAutofit/>
      </a:bodyPr>
      <a:lstStyle>
        <a:defPPr fontAlgn="auto">
          <a:spcAft>
            <a:spcPts val="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</TotalTime>
  <Words>885</Words>
  <Application>Microsoft Office PowerPoint</Application>
  <PresentationFormat>Vlastní</PresentationFormat>
  <Paragraphs>167</Paragraphs>
  <Slides>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Azo Sans</vt:lpstr>
      <vt:lpstr>Calibri</vt:lpstr>
      <vt:lpstr>Georgia</vt:lpstr>
      <vt:lpstr>Open Sans</vt:lpstr>
      <vt:lpstr>Open Sans Light</vt:lpstr>
      <vt:lpstr>Wingdings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Sub title appears here</dc:title>
  <dc:creator>Prasath T</dc:creator>
  <cp:lastModifiedBy>LAŠTŮVKA Luboš</cp:lastModifiedBy>
  <cp:revision>1689</cp:revision>
  <cp:lastPrinted>2021-06-27T22:11:48Z</cp:lastPrinted>
  <dcterms:created xsi:type="dcterms:W3CDTF">2013-04-23T12:07:07Z</dcterms:created>
  <dcterms:modified xsi:type="dcterms:W3CDTF">2021-06-27T22:23:58Z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5</vt:i4>
  </property>
  <property fmtid="{D5CDD505-2E9C-101B-9397-08002B2CF9AE}" pid="4" name="Order">
    <vt:r8>271000</vt:r8>
  </property>
  <property fmtid="{D5CDD505-2E9C-101B-9397-08002B2CF9AE}" pid="5" name="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ntentTypeId">
    <vt:lpwstr>0x0101000971E2086CA670469D05A9C4DE9DDC08</vt:lpwstr>
  </property>
  <property fmtid="{D5CDD505-2E9C-101B-9397-08002B2CF9AE}" pid="9" name="TemplateUrl">
    <vt:lpwstr/>
  </property>
  <property fmtid="{D5CDD505-2E9C-101B-9397-08002B2CF9AE}" pid="10" name="Language">
    <vt:lpwstr>;#English;#</vt:lpwstr>
  </property>
  <property fmtid="{D5CDD505-2E9C-101B-9397-08002B2CF9AE}" pid="11" name="Portfolio">
    <vt:lpwstr>65;#</vt:lpwstr>
  </property>
  <property fmtid="{D5CDD505-2E9C-101B-9397-08002B2CF9AE}" pid="12" name="Compliance Status">
    <vt:lpwstr>Approved B/D, incl Miami</vt:lpwstr>
  </property>
  <property fmtid="{D5CDD505-2E9C-101B-9397-08002B2CF9AE}" pid="13" name="IconOverlay">
    <vt:lpwstr/>
  </property>
  <property fmtid="{D5CDD505-2E9C-101B-9397-08002B2CF9AE}" pid="14" name="Category0">
    <vt:lpwstr>5</vt:lpwstr>
  </property>
</Properties>
</file>