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304" r:id="rId1"/>
  </p:sldMasterIdLst>
  <p:notesMasterIdLst>
    <p:notesMasterId r:id="rId37"/>
  </p:notesMasterIdLst>
  <p:handoutMasterIdLst>
    <p:handoutMasterId r:id="rId38"/>
  </p:handoutMasterIdLst>
  <p:sldIdLst>
    <p:sldId id="513" r:id="rId2"/>
    <p:sldId id="503" r:id="rId3"/>
    <p:sldId id="518" r:id="rId4"/>
    <p:sldId id="517" r:id="rId5"/>
    <p:sldId id="522" r:id="rId6"/>
    <p:sldId id="506" r:id="rId7"/>
    <p:sldId id="525" r:id="rId8"/>
    <p:sldId id="533" r:id="rId9"/>
    <p:sldId id="550" r:id="rId10"/>
    <p:sldId id="536" r:id="rId11"/>
    <p:sldId id="535" r:id="rId12"/>
    <p:sldId id="546" r:id="rId13"/>
    <p:sldId id="548" r:id="rId14"/>
    <p:sldId id="547" r:id="rId15"/>
    <p:sldId id="545" r:id="rId16"/>
    <p:sldId id="539" r:id="rId17"/>
    <p:sldId id="540" r:id="rId18"/>
    <p:sldId id="541" r:id="rId19"/>
    <p:sldId id="538" r:id="rId20"/>
    <p:sldId id="542" r:id="rId21"/>
    <p:sldId id="504" r:id="rId22"/>
    <p:sldId id="519" r:id="rId23"/>
    <p:sldId id="520" r:id="rId24"/>
    <p:sldId id="523" r:id="rId25"/>
    <p:sldId id="543" r:id="rId26"/>
    <p:sldId id="544" r:id="rId27"/>
    <p:sldId id="502" r:id="rId28"/>
    <p:sldId id="532" r:id="rId29"/>
    <p:sldId id="516" r:id="rId30"/>
    <p:sldId id="515" r:id="rId31"/>
    <p:sldId id="511" r:id="rId32"/>
    <p:sldId id="491" r:id="rId33"/>
    <p:sldId id="531" r:id="rId34"/>
    <p:sldId id="505" r:id="rId35"/>
    <p:sldId id="478" r:id="rId36"/>
  </p:sldIdLst>
  <p:sldSz cx="10691813" cy="8064500"/>
  <p:notesSz cx="6669088" cy="9926638"/>
  <p:defaultTextStyle>
    <a:defPPr>
      <a:defRPr lang="en-US"/>
    </a:defPPr>
    <a:lvl1pPr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35884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1768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607652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143536" algn="l" defTabSz="535884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679421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215305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751189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287073" algn="l" defTabSz="1071768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96" userDrawn="1">
          <p15:clr>
            <a:srgbClr val="A4A3A4"/>
          </p15:clr>
        </p15:guide>
        <p15:guide id="2" orient="horz" pos="855" userDrawn="1">
          <p15:clr>
            <a:srgbClr val="A4A3A4"/>
          </p15:clr>
        </p15:guide>
        <p15:guide id="3" orient="horz" pos="215" userDrawn="1">
          <p15:clr>
            <a:srgbClr val="A4A3A4"/>
          </p15:clr>
        </p15:guide>
        <p15:guide id="4" orient="horz" pos="901" userDrawn="1">
          <p15:clr>
            <a:srgbClr val="A4A3A4"/>
          </p15:clr>
        </p15:guide>
        <p15:guide id="5" pos="185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6548" userDrawn="1">
          <p15:clr>
            <a:srgbClr val="A4A3A4"/>
          </p15:clr>
        </p15:guide>
        <p15:guide id="8" pos="357" userDrawn="1">
          <p15:clr>
            <a:srgbClr val="A4A3A4"/>
          </p15:clr>
        </p15:guide>
        <p15:guide id="9" pos="6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dfjklů" initials="a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52B1E"/>
    <a:srgbClr val="004A9B"/>
    <a:srgbClr val="24559D"/>
    <a:srgbClr val="E41B13"/>
    <a:srgbClr val="970000"/>
    <a:srgbClr val="7F7F7F"/>
    <a:srgbClr val="301515"/>
    <a:srgbClr val="FF7900"/>
    <a:srgbClr val="D0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3" autoAdjust="0"/>
    <p:restoredTop sz="93140" autoAdjust="0"/>
  </p:normalViewPr>
  <p:slideViewPr>
    <p:cSldViewPr snapToGrid="0">
      <p:cViewPr varScale="1">
        <p:scale>
          <a:sx n="91" d="100"/>
          <a:sy n="91" d="100"/>
        </p:scale>
        <p:origin x="1794" y="102"/>
      </p:cViewPr>
      <p:guideLst>
        <p:guide orient="horz" pos="3796"/>
        <p:guide orient="horz" pos="855"/>
        <p:guide orient="horz" pos="215"/>
        <p:guide orient="horz" pos="901"/>
        <p:guide pos="185"/>
        <p:guide pos="2993"/>
        <p:guide pos="6548"/>
        <p:guide pos="357"/>
        <p:guide pos="6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8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776666" y="0"/>
            <a:ext cx="2890837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6/26/2021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8717"/>
            <a:ext cx="28908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776666" y="9428717"/>
            <a:ext cx="2890837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8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776666" y="0"/>
            <a:ext cx="2890837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6/26/2021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44538"/>
            <a:ext cx="49339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6750" y="4715155"/>
            <a:ext cx="5335588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/>
              <a:t>Click to edit Master text styles</a:t>
            </a:r>
          </a:p>
          <a:p>
            <a:pPr lvl="1"/>
            <a:r>
              <a:rPr lang="ga-IE" noProof="0"/>
              <a:t>Second level</a:t>
            </a:r>
          </a:p>
          <a:p>
            <a:pPr lvl="2"/>
            <a:r>
              <a:rPr lang="ga-IE" noProof="0"/>
              <a:t>Third level</a:t>
            </a:r>
          </a:p>
          <a:p>
            <a:pPr lvl="3"/>
            <a:r>
              <a:rPr lang="ga-IE" noProof="0"/>
              <a:t>Fourth level</a:t>
            </a:r>
          </a:p>
          <a:p>
            <a:pPr lvl="4"/>
            <a:r>
              <a:rPr lang="ga-I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717"/>
            <a:ext cx="2890838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776666" y="9428717"/>
            <a:ext cx="2890837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456510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1pPr>
    <a:lvl2pPr marL="535884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2pPr>
    <a:lvl3pPr marL="1071768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3pPr>
    <a:lvl4pPr marL="1607652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4pPr>
    <a:lvl5pPr marL="2143536" algn="l" defTabSz="535884" rtl="0" eaLnBrk="0" fontAlgn="base" hangingPunct="0">
      <a:spcBef>
        <a:spcPct val="30000"/>
      </a:spcBef>
      <a:spcAft>
        <a:spcPct val="0"/>
      </a:spcAft>
      <a:defRPr sz="1407" kern="1200">
        <a:solidFill>
          <a:schemeClr val="tx1"/>
        </a:solidFill>
        <a:latin typeface="+mn-lt"/>
        <a:ea typeface="+mn-ea"/>
        <a:cs typeface="+mn-cs"/>
      </a:defRPr>
    </a:lvl5pPr>
    <a:lvl6pPr marL="2679421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6pPr>
    <a:lvl7pPr marL="3215305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7pPr>
    <a:lvl8pPr marL="3751189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8pPr>
    <a:lvl9pPr marL="4287073" algn="l" defTabSz="535884" rtl="0" eaLnBrk="1" latinLnBrk="0" hangingPunct="1">
      <a:defRPr sz="14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ten-point-plan-for-a-green-industrial-revolutio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75" y="747713"/>
            <a:ext cx="4951413" cy="3735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6715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75" y="747713"/>
            <a:ext cx="4951413" cy="3735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7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4709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75" y="747713"/>
            <a:ext cx="4951413" cy="3735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5681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6638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Náklady programu byly vyčísleny na 12 mld. GBP, přičemž u 8 mld. GBP je nové financování. </a:t>
            </a:r>
            <a:r>
              <a:rPr lang="cs-CZ" sz="1407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Desetibodový plán</a:t>
            </a:r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zahrnuje: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Zákaz prodeje spalovacích motorů od roku 2030 s dotacemi pro elektromobily a financování dobíjecích stanic. Prodej některých hybridních automobilů a dodávek bude pokračovat až do roku 2035.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Dříve oznámený závazek čtyřnásobného využívání větrné </a:t>
            </a:r>
            <a:r>
              <a:rPr lang="cs-CZ" sz="1407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offshore</a:t>
            </a:r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energie do roku 2030 na 40 GW (dostatečné množství energie pro zásobování všech domácnosti v UK).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Zvýšení produkce vodíku s příslibem 100% vyhřívání 1 města vodíkem do konce tohoto desetiletí.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Investice ve výši 525 mil. GBP do nové jaderné energetiky založené na nové generaci malých a pokročilých reaktorů.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Příští rok bude alokována 1 mld. GBP na izolaci domů a veřejných budov s využitím stávajícího dotací na „zelené domovy“ a dekarbonizačního systému veřejného sektoru.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Investice dalších 200 mil. GBP do iniciativ na zachycování uhlíku.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 ekologičtějších pohonů v leteckém a námořním sektoru (alokace 20 mil. GBP)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rámci úsilí o ochranu přírody bude každoročně vysazeno 30 tis. hektarů stromů.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Aktivity na podporu veřejné dopravy, cyklistiky a chůze, ačkoliv zatím nebyly oznámeny žádné nové programy.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407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Závazek učinit z Londýna „globální centrum zeleného financování“.</a:t>
            </a:r>
            <a:endParaRPr lang="en-US" sz="1407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2827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Připojení - </a:t>
            </a:r>
            <a:r>
              <a:rPr lang="en-US" dirty="0" err="1"/>
              <a:t>Aktuálně</a:t>
            </a:r>
            <a:r>
              <a:rPr lang="en-US" dirty="0"/>
              <a:t> </a:t>
            </a:r>
            <a:r>
              <a:rPr lang="en-US" dirty="0" err="1"/>
              <a:t>takovou</a:t>
            </a:r>
            <a:r>
              <a:rPr lang="en-US" dirty="0"/>
              <a:t>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4 mil. </a:t>
            </a:r>
            <a:r>
              <a:rPr lang="en-US" dirty="0" err="1"/>
              <a:t>domácností</a:t>
            </a:r>
            <a:r>
              <a:rPr lang="en-US" dirty="0"/>
              <a:t> a </a:t>
            </a:r>
            <a:r>
              <a:rPr lang="en-US" dirty="0" err="1"/>
              <a:t>dalších</a:t>
            </a:r>
            <a:r>
              <a:rPr lang="en-US" dirty="0"/>
              <a:t> 26 mil.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potřebuje</a:t>
            </a:r>
            <a:r>
              <a:rPr lang="en-US" dirty="0"/>
              <a:t> </a:t>
            </a:r>
            <a:r>
              <a:rPr lang="en-US" dirty="0" err="1"/>
              <a:t>modernizaci</a:t>
            </a:r>
            <a:r>
              <a:rPr lang="en-US" dirty="0"/>
              <a:t> </a:t>
            </a:r>
            <a:r>
              <a:rPr lang="en-US" dirty="0" err="1"/>
              <a:t>připojení</a:t>
            </a:r>
            <a:r>
              <a:rPr lang="en-US" dirty="0"/>
              <a:t> (v </a:t>
            </a:r>
            <a:r>
              <a:rPr lang="en-US" dirty="0" err="1"/>
              <a:t>současné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 je </a:t>
            </a:r>
            <a:r>
              <a:rPr lang="en-US" dirty="0" err="1"/>
              <a:t>optikou</a:t>
            </a:r>
            <a:r>
              <a:rPr lang="en-US" dirty="0"/>
              <a:t> </a:t>
            </a:r>
            <a:r>
              <a:rPr lang="en-US" dirty="0" err="1"/>
              <a:t>připojeno</a:t>
            </a:r>
            <a:r>
              <a:rPr lang="en-US" dirty="0"/>
              <a:t> </a:t>
            </a:r>
            <a:r>
              <a:rPr lang="en-US" dirty="0" err="1"/>
              <a:t>pouze</a:t>
            </a:r>
            <a:r>
              <a:rPr lang="en-US" dirty="0"/>
              <a:t> 13 %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nemovitostí</a:t>
            </a:r>
            <a:r>
              <a:rPr lang="en-US" dirty="0"/>
              <a:t> v  </a:t>
            </a:r>
            <a:r>
              <a:rPr lang="en-US" dirty="0" err="1"/>
              <a:t>zemi</a:t>
            </a:r>
            <a:endParaRPr lang="cs-CZ" dirty="0"/>
          </a:p>
          <a:p>
            <a:endParaRPr lang="cs-CZ" dirty="0"/>
          </a:p>
          <a:p>
            <a:r>
              <a:rPr lang="cs-CZ" dirty="0"/>
              <a:t>Finanční služby -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hrát</a:t>
            </a:r>
            <a:r>
              <a:rPr lang="en-US" dirty="0"/>
              <a:t> </a:t>
            </a:r>
            <a:r>
              <a:rPr lang="en-US" dirty="0" err="1"/>
              <a:t>inovace</a:t>
            </a:r>
            <a:r>
              <a:rPr lang="en-US" dirty="0"/>
              <a:t> </a:t>
            </a:r>
            <a:r>
              <a:rPr lang="en-US" dirty="0" err="1"/>
              <a:t>zásadní</a:t>
            </a:r>
            <a:r>
              <a:rPr lang="en-US" dirty="0"/>
              <a:t> </a:t>
            </a:r>
            <a:r>
              <a:rPr lang="en-US" dirty="0" err="1"/>
              <a:t>roli</a:t>
            </a:r>
            <a:r>
              <a:rPr lang="en-US" dirty="0"/>
              <a:t>, </a:t>
            </a:r>
            <a:r>
              <a:rPr lang="en-US" dirty="0" err="1"/>
              <a:t>zejména</a:t>
            </a:r>
            <a:r>
              <a:rPr lang="en-US" dirty="0"/>
              <a:t> v </a:t>
            </a:r>
            <a:r>
              <a:rPr lang="en-US" dirty="0" err="1"/>
              <a:t>oblastech</a:t>
            </a:r>
            <a:r>
              <a:rPr lang="en-US" dirty="0"/>
              <a:t> </a:t>
            </a:r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inkluze</a:t>
            </a:r>
            <a:r>
              <a:rPr lang="en-US" dirty="0"/>
              <a:t>, </a:t>
            </a:r>
            <a:r>
              <a:rPr lang="en-US" dirty="0" err="1"/>
              <a:t>financování</a:t>
            </a:r>
            <a:r>
              <a:rPr lang="en-US" dirty="0"/>
              <a:t> </a:t>
            </a:r>
            <a:r>
              <a:rPr lang="en-US" dirty="0" err="1"/>
              <a:t>malých</a:t>
            </a:r>
            <a:r>
              <a:rPr lang="en-US" dirty="0"/>
              <a:t> a </a:t>
            </a:r>
            <a:r>
              <a:rPr lang="en-US" dirty="0" err="1"/>
              <a:t>středních</a:t>
            </a:r>
            <a:r>
              <a:rPr lang="en-US" dirty="0"/>
              <a:t> </a:t>
            </a:r>
            <a:r>
              <a:rPr lang="en-US" dirty="0" err="1"/>
              <a:t>podniků</a:t>
            </a:r>
            <a:r>
              <a:rPr lang="en-US" dirty="0"/>
              <a:t> a </a:t>
            </a:r>
            <a:r>
              <a:rPr lang="en-US" dirty="0" err="1"/>
              <a:t>digitální</a:t>
            </a:r>
            <a:r>
              <a:rPr lang="en-US" dirty="0"/>
              <a:t> </a:t>
            </a:r>
            <a:r>
              <a:rPr lang="en-US" dirty="0" err="1"/>
              <a:t>transformace</a:t>
            </a:r>
            <a:r>
              <a:rPr lang="en-US" dirty="0"/>
              <a:t> </a:t>
            </a:r>
            <a:r>
              <a:rPr lang="en-US" dirty="0" err="1"/>
              <a:t>sektoru</a:t>
            </a:r>
            <a:r>
              <a:rPr lang="en-US" dirty="0"/>
              <a:t> </a:t>
            </a:r>
            <a:r>
              <a:rPr lang="en-US" dirty="0" err="1"/>
              <a:t>finančních</a:t>
            </a:r>
            <a:r>
              <a:rPr lang="en-US" dirty="0"/>
              <a:t> </a:t>
            </a:r>
            <a:r>
              <a:rPr lang="en-US" dirty="0" err="1"/>
              <a:t>služeb</a:t>
            </a:r>
            <a:r>
              <a:rPr lang="en-US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25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87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75" y="747713"/>
            <a:ext cx="4951413" cy="373697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31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2498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Podtitul prezentace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00. měsíc 2000, Praha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Velvyslanectví</a:t>
            </a:r>
            <a:r>
              <a:rPr lang="cs-CZ" baseline="0" dirty="0"/>
              <a:t> ČR v Londýně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Hlavní titulek prezentace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Podtitul prezentace</a:t>
            </a:r>
          </a:p>
        </p:txBody>
      </p:sp>
      <p:sp>
        <p:nvSpPr>
          <p:cNvPr id="11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1619250" y="4428000"/>
            <a:ext cx="8640000" cy="3600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00. měsíc 2000, Praha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12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Odbor ekonomické</a:t>
            </a:r>
            <a:r>
              <a:rPr lang="cs-CZ" baseline="0" dirty="0"/>
              <a:t> diplomacie</a:t>
            </a:r>
            <a:endParaRPr lang="cs-CZ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8" y="7051357"/>
            <a:ext cx="3240134" cy="9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7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8064500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1042587" y="3342497"/>
            <a:ext cx="7785219" cy="201327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3342497"/>
            <a:ext cx="8070931" cy="18838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 anchorCtr="0">
            <a:normAutofit/>
          </a:bodyPr>
          <a:lstStyle>
            <a:lvl1pPr algn="l">
              <a:lnSpc>
                <a:spcPts val="4200"/>
              </a:lnSpc>
              <a:defRPr sz="4000" b="0" cap="none" spc="117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+mj-cs"/>
              </a:defRPr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9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8964000" cy="576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757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drážkami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6000" y="1800225"/>
            <a:ext cx="4176000" cy="5760000"/>
          </a:xfrm>
        </p:spPr>
        <p:txBody>
          <a:bodyPr/>
          <a:lstStyle>
            <a:lvl2pPr>
              <a:lnSpc>
                <a:spcPts val="2000"/>
              </a:lnSpc>
              <a:spcBef>
                <a:spcPts val="200"/>
              </a:spcBef>
              <a:defRPr sz="1800"/>
            </a:lvl2pPr>
            <a:lvl3pPr>
              <a:lnSpc>
                <a:spcPts val="2000"/>
              </a:lnSpc>
              <a:spcBef>
                <a:spcPts val="200"/>
              </a:spcBef>
              <a:defRPr sz="1800"/>
            </a:lvl3pPr>
            <a:lvl4pPr>
              <a:lnSpc>
                <a:spcPts val="2000"/>
              </a:lnSpc>
              <a:spcBef>
                <a:spcPts val="200"/>
              </a:spcBef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2"/>
          </p:nvPr>
        </p:nvSpPr>
        <p:spPr>
          <a:xfrm>
            <a:off x="6084000" y="1800000"/>
            <a:ext cx="4176000" cy="576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1 rámeč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8640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11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odrážek - 2 rámeč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20000" y="1800225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4323600" y="7538400"/>
            <a:ext cx="5760000" cy="180000"/>
          </a:xfrm>
        </p:spPr>
        <p:txBody>
          <a:bodyPr/>
          <a:lstStyle/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3"/>
          </p:nvPr>
        </p:nvSpPr>
        <p:spPr>
          <a:xfrm>
            <a:off x="6084000" y="1800000"/>
            <a:ext cx="4176000" cy="576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2pPr>
            <a:lvl3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3pPr>
            <a:lvl4pPr marL="0" indent="0">
              <a:lnSpc>
                <a:spcPts val="2000"/>
              </a:lnSpc>
              <a:spcBef>
                <a:spcPts val="200"/>
              </a:spcBef>
              <a:buFontTx/>
              <a:buNone/>
              <a:defRPr sz="1800"/>
            </a:lvl4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360000"/>
            <a:ext cx="8640000" cy="900000"/>
          </a:xfrm>
        </p:spPr>
        <p:txBody>
          <a:bodyPr anchor="ctr" anchorCtr="0"/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sz="2800" dirty="0"/>
              <a:t>Záhlaví –</a:t>
            </a:r>
            <a:r>
              <a:rPr lang="cs-CZ" sz="2800" baseline="0" dirty="0"/>
              <a:t> název stránky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3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9998" y="2880000"/>
            <a:ext cx="8640000" cy="71667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00000"/>
              </a:lnSpc>
              <a:defRPr sz="4800" b="0" cap="none" spc="117" baseline="0">
                <a:solidFill>
                  <a:srgbClr val="D52B1E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/>
              <a:t>Děkuji Vám za pozornost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5" hasCustomPrompt="1"/>
          </p:nvPr>
        </p:nvSpPr>
        <p:spPr>
          <a:xfrm>
            <a:off x="1619250" y="4067999"/>
            <a:ext cx="8640000" cy="3042101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4A9B"/>
                </a:solidFill>
                <a:latin typeface="+mj-lt"/>
              </a:defRPr>
            </a:lvl1pPr>
            <a:lvl2pPr marL="210474" indent="0">
              <a:buFont typeface="Arial" panose="020B0604020202020204" pitchFamily="34" charset="0"/>
              <a:buNone/>
              <a:defRPr>
                <a:latin typeface="+mj-lt"/>
              </a:defRPr>
            </a:lvl2pPr>
            <a:lvl3pPr marL="420948" indent="0">
              <a:buFont typeface="Arial" panose="020B0604020202020204" pitchFamily="34" charset="0"/>
              <a:buNone/>
              <a:defRPr>
                <a:latin typeface="+mj-lt"/>
              </a:defRPr>
            </a:lvl3pPr>
            <a:lvl4pPr marL="631422" indent="0">
              <a:buFont typeface="Arial" panose="020B0604020202020204" pitchFamily="34" charset="0"/>
              <a:buNone/>
              <a:defRPr>
                <a:latin typeface="+mj-lt"/>
              </a:defRPr>
            </a:lvl4pPr>
            <a:lvl5pPr marL="841896" indent="0">
              <a:buNone/>
              <a:defRPr>
                <a:latin typeface="+mj-lt"/>
              </a:defRPr>
            </a:lvl5pPr>
          </a:lstStyle>
          <a:p>
            <a:pPr lvl="0"/>
            <a:r>
              <a:rPr lang="cs-CZ" dirty="0"/>
              <a:t>Jmeno_Prijmeni@mzv.cz</a:t>
            </a:r>
          </a:p>
        </p:txBody>
      </p:sp>
      <p:sp>
        <p:nvSpPr>
          <p:cNvPr id="13" name="Zástupný symbol pro nadpis 1"/>
          <p:cNvSpPr txBox="1">
            <a:spLocks/>
          </p:cNvSpPr>
          <p:nvPr userDrawn="1"/>
        </p:nvSpPr>
        <p:spPr>
          <a:xfrm>
            <a:off x="1620000" y="360000"/>
            <a:ext cx="2808576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Ministerstvo zahraničních věcí</a:t>
            </a:r>
            <a:br>
              <a:rPr lang="cs-CZ" dirty="0"/>
            </a:br>
            <a:r>
              <a:rPr lang="cs-CZ" dirty="0"/>
              <a:t>České republiky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360000"/>
            <a:ext cx="36576" cy="899160"/>
          </a:xfrm>
          <a:prstGeom prst="rect">
            <a:avLst/>
          </a:prstGeom>
        </p:spPr>
      </p:pic>
      <p:sp>
        <p:nvSpPr>
          <p:cNvPr id="20" name="Zástupný symbol pro nadpis 1"/>
          <p:cNvSpPr txBox="1">
            <a:spLocks/>
          </p:cNvSpPr>
          <p:nvPr userDrawn="1"/>
        </p:nvSpPr>
        <p:spPr>
          <a:xfrm>
            <a:off x="5040000" y="360000"/>
            <a:ext cx="5219250" cy="900000"/>
          </a:xfrm>
          <a:prstGeom prst="rect">
            <a:avLst/>
          </a:prstGeom>
        </p:spPr>
        <p:txBody>
          <a:bodyPr vert="horz" lIns="0" tIns="190800" rIns="0" bIns="0" rtlCol="0" anchor="t" anchorCtr="0">
            <a:normAutofit/>
          </a:bodyPr>
          <a:lstStyle>
            <a:lvl1pPr algn="l" defTabSz="1069208" rtl="0" eaLnBrk="1" latinLnBrk="0" hangingPunct="1">
              <a:lnSpc>
                <a:spcPts val="2000"/>
              </a:lnSpc>
              <a:spcBef>
                <a:spcPct val="0"/>
              </a:spcBef>
              <a:buNone/>
              <a:defRPr sz="1500" b="0" kern="1200" cap="none" baseline="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dirty="0"/>
              <a:t>Velvyslanectví</a:t>
            </a:r>
            <a:r>
              <a:rPr lang="cs-CZ" baseline="0" dirty="0"/>
              <a:t> ČR v Londýně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539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7" y="1319816"/>
            <a:ext cx="8018860" cy="2807641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235730"/>
            <a:ext cx="8018860" cy="1947053"/>
          </a:xfrm>
        </p:spPr>
        <p:txBody>
          <a:bodyPr/>
          <a:lstStyle>
            <a:lvl1pPr marL="0" indent="0" algn="ctr">
              <a:buNone/>
              <a:defRPr sz="2105"/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pPr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0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6000" y="1800000"/>
            <a:ext cx="8964000" cy="57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38612" y="6911503"/>
            <a:ext cx="338317" cy="21166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z="1403" smtClean="0"/>
              <a:pPr/>
              <a:t>‹#›</a:t>
            </a:fld>
            <a:endParaRPr lang="fr-FR" sz="1403" dirty="0"/>
          </a:p>
        </p:txBody>
      </p:sp>
      <p:sp>
        <p:nvSpPr>
          <p:cNvPr id="1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323788" y="7538400"/>
            <a:ext cx="57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Zápatí = název prezentace | 00. MĚSÍC 2000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60000"/>
            <a:ext cx="720000" cy="9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00" y="360000"/>
            <a:ext cx="36576" cy="89916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0" y="360000"/>
            <a:ext cx="36576" cy="899160"/>
          </a:xfrm>
          <a:prstGeom prst="rect">
            <a:avLst/>
          </a:prstGeom>
        </p:spPr>
      </p:pic>
      <p:sp>
        <p:nvSpPr>
          <p:cNvPr id="19" name="Zástupný symbol pro zápatí 4"/>
          <p:cNvSpPr txBox="1">
            <a:spLocks/>
          </p:cNvSpPr>
          <p:nvPr userDrawn="1"/>
        </p:nvSpPr>
        <p:spPr>
          <a:xfrm>
            <a:off x="10083788" y="75384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algn="r" defTabSz="535884" rtl="0" fontAlgn="base">
              <a:spcBef>
                <a:spcPct val="0"/>
              </a:spcBef>
              <a:spcAft>
                <a:spcPct val="0"/>
              </a:spcAft>
              <a:defRPr sz="700" b="0" kern="1200" cap="all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535884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71768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7652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143536" algn="l" defTabSz="535884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679421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215305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751189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287073" algn="l" defTabSz="1071768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cs-CZ" dirty="0"/>
              <a:t> </a:t>
            </a:r>
            <a:r>
              <a:rPr lang="en-US" dirty="0"/>
              <a:t>| </a:t>
            </a:r>
            <a:fld id="{2424A685-3999-4799-8F83-85BB25330F29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21" r:id="rId2"/>
    <p:sldLayoutId id="2147485314" r:id="rId3"/>
    <p:sldLayoutId id="2147485306" r:id="rId4"/>
    <p:sldLayoutId id="2147485317" r:id="rId5"/>
    <p:sldLayoutId id="2147485319" r:id="rId6"/>
    <p:sldLayoutId id="2147485320" r:id="rId7"/>
    <p:sldLayoutId id="2147485318" r:id="rId8"/>
    <p:sldLayoutId id="2147485322" r:id="rId9"/>
  </p:sldLayoutIdLst>
  <p:hf hdr="0" dt="0"/>
  <p:txStyles>
    <p:titleStyle>
      <a:lvl1pPr algn="l" defTabSz="1069208" rtl="0" eaLnBrk="1" latinLnBrk="0" hangingPunct="1">
        <a:lnSpc>
          <a:spcPts val="2000"/>
        </a:lnSpc>
        <a:spcBef>
          <a:spcPct val="0"/>
        </a:spcBef>
        <a:buNone/>
        <a:defRPr sz="1500" b="0" kern="1200" cap="none" baseline="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324000" indent="-324000" algn="l" defTabSz="1069208" rtl="0" eaLnBrk="1" latinLnBrk="0" hangingPunct="1">
        <a:lnSpc>
          <a:spcPts val="2600"/>
        </a:lnSpc>
        <a:spcBef>
          <a:spcPts val="0"/>
        </a:spcBef>
        <a:spcAft>
          <a:spcPts val="200"/>
        </a:spcAft>
        <a:buClr>
          <a:srgbClr val="970000"/>
        </a:buClr>
        <a:buSzPct val="100000"/>
        <a:buFontTx/>
        <a:buBlip>
          <a:blip r:embed="rId14"/>
        </a:buBlip>
        <a:defRPr sz="2400" kern="1200">
          <a:solidFill>
            <a:srgbClr val="D52B1E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648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972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96000" indent="-324000" algn="l" defTabSz="1069208" rtl="0" eaLnBrk="1" latinLnBrk="0" hangingPunct="1">
        <a:lnSpc>
          <a:spcPts val="2000"/>
        </a:lnSpc>
        <a:spcBef>
          <a:spcPts val="200"/>
        </a:spcBef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052370" indent="-210474" algn="l" defTabSz="1069208" rtl="0" eaLnBrk="1" latinLnBrk="0" hangingPunct="1">
        <a:lnSpc>
          <a:spcPct val="90000"/>
        </a:lnSpc>
        <a:spcBef>
          <a:spcPts val="585"/>
        </a:spcBef>
        <a:buFont typeface="Open Sans Light" panose="020B0306030504020204" pitchFamily="34" charset="0"/>
        <a:buChar char="–"/>
        <a:defRPr sz="1169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uk/browse/business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gov.uk/transi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brexitinfo.cz" TargetMode="External"/><Relationship Id="rId5" Type="http://schemas.openxmlformats.org/officeDocument/2006/relationships/hyperlink" Target="http://www.businessinfo.cz/cs/clanky/special-brexit-ocima-exporteru-81706.html" TargetMode="External"/><Relationship Id="rId10" Type="http://schemas.openxmlformats.org/officeDocument/2006/relationships/hyperlink" Target="https://www.mzv.cz/london/cz/aktuality/rozcestnik_informaci_k_brexitu_co_vas.html" TargetMode="External"/><Relationship Id="rId4" Type="http://schemas.openxmlformats.org/officeDocument/2006/relationships/hyperlink" Target="https://ec.europa.eu/info/european-union-and-united-kingdom-forging-new-partnership/future-partnership/getting-ready-end-transition-period_cs" TargetMode="External"/><Relationship Id="rId9" Type="http://schemas.openxmlformats.org/officeDocument/2006/relationships/hyperlink" Target="https://www.gov.uk/guidance/transporting-goods-between-great-britain-and-the-eu-from-1-january-2021-guidance-for-hauliers.c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taxation_customs/business/calculation-customs-duties/rules-origin/general-aspects-preferential-origin/arrangements-list/generalised-system-preferences/the_register_exporter_system_en#:~:text=The%20Registered%20Exporter%20system%20(the,a%20principle%20of%20self%2Dcertification.&amp;text=The%20REX%20IT%20system%20has,countries%20and%20to%20the%20OCTs." TargetMode="External"/><Relationship Id="rId2" Type="http://schemas.openxmlformats.org/officeDocument/2006/relationships/hyperlink" Target="https://ec.europa.eu/taxation_customs/uk_withdrawal/united-kingdom_en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uk-tariffs-from-1-january-2021" TargetMode="External"/><Relationship Id="rId7" Type="http://schemas.openxmlformats.org/officeDocument/2006/relationships/hyperlink" Target="https://www.gov.uk/prepare-to-import-to-great-britain-from-january-20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v.uk/check-hgv-border/check-an-hgv-is-ready-to-cross-the-border" TargetMode="External"/><Relationship Id="rId5" Type="http://schemas.openxmlformats.org/officeDocument/2006/relationships/hyperlink" Target="https://www.gov.uk/guidance/register-for-the-goods-vehicle-movement-service" TargetMode="External"/><Relationship Id="rId4" Type="http://schemas.openxmlformats.org/officeDocument/2006/relationships/hyperlink" Target="https://assets.publishing.service.gov.uk/government/uploads/system/uploads/attachment_data/file/925140/BordersOpModel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uidance/placing-manufactured-goods-on-the-market-in-northern-ireland-from-1-january-2021" TargetMode="External"/><Relationship Id="rId2" Type="http://schemas.openxmlformats.org/officeDocument/2006/relationships/hyperlink" Target="https://assets.publishing.service.gov.uk/government/uploads/system/uploads/attachment_data/file/925140/BordersOpModel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trading-with-the-uk-as-an-overseas-exporter" TargetMode="External"/><Relationship Id="rId2" Type="http://schemas.openxmlformats.org/officeDocument/2006/relationships/hyperlink" Target="https://www.gov.uk/guidance/immigration-rules/immigration-rules-appendix-visitor-permitted-activities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mzv.cz/london/cz/obchod_a_ekonomika/narust_vyznamu_hybridnich_a_elektrickych.html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he-ten-point-plan-for-a-green-industrial-revolu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s://www.mzv.cz/london/cz/obchod_a_ekonomika/prilezitosti_pro_ceske_firmy_v_1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v.cz/london/cz/obchod_a_ekonomika/projekt_na_podporu_ekonomickych_aktivit.html" TargetMode="External"/><Relationship Id="rId2" Type="http://schemas.openxmlformats.org/officeDocument/2006/relationships/hyperlink" Target="https://www.businessinfo.cz/klientske-centrum-pro-export/sluzby/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v.cz/london" TargetMode="External"/><Relationship Id="rId2" Type="http://schemas.openxmlformats.org/officeDocument/2006/relationships/hyperlink" Target="mailto:oeu.london@embassy.mzv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ondon@czechtrade.c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michaela-chrtov%C3%A1-5226b139/" TargetMode="External"/><Relationship Id="rId2" Type="http://schemas.openxmlformats.org/officeDocument/2006/relationships/hyperlink" Target="mailto:Michaela_Chrtova@mzv.cz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acebook.com/Czech-Embassy-London-147060568717255/" TargetMode="External"/><Relationship Id="rId4" Type="http://schemas.openxmlformats.org/officeDocument/2006/relationships/hyperlink" Target="https://www.mzv.cz/lond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provide-journey-contact-details-before-travel-uk" TargetMode="External"/><Relationship Id="rId2" Type="http://schemas.openxmlformats.org/officeDocument/2006/relationships/hyperlink" Target="https://www.gov.uk/government/publications/coronavirus-covid-19-travellers-exempt-from-uk-border-rules/coronavirus-covid-19-travellers-exempt-from-uk-border-rule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352369" y="3482166"/>
            <a:ext cx="8640000" cy="716679"/>
          </a:xfrm>
        </p:spPr>
        <p:txBody>
          <a:bodyPr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GB" b="1" dirty="0" err="1">
                <a:cs typeface="Lato" charset="0"/>
                <a:sym typeface="Lato" charset="0"/>
              </a:rPr>
              <a:t>Velk</a:t>
            </a:r>
            <a:r>
              <a:rPr lang="cs-CZ" b="1" dirty="0">
                <a:cs typeface="Lato" charset="0"/>
                <a:sym typeface="Lato" charset="0"/>
              </a:rPr>
              <a:t>á Británie</a:t>
            </a:r>
            <a:r>
              <a:rPr lang="cs-CZ" sz="4400" b="1" dirty="0">
                <a:cs typeface="Lato" charset="0"/>
                <a:sym typeface="Lato" charset="0"/>
              </a:rPr>
              <a:t/>
            </a:r>
            <a:br>
              <a:rPr lang="cs-CZ" sz="4400" b="1" dirty="0">
                <a:cs typeface="Lato" charset="0"/>
                <a:sym typeface="Lato" charset="0"/>
              </a:rPr>
            </a:br>
            <a:r>
              <a:rPr lang="cs-CZ" sz="4000" b="1" dirty="0" err="1">
                <a:cs typeface="Lato" charset="0"/>
                <a:sym typeface="Lato" charset="0"/>
              </a:rPr>
              <a:t>Brexit</a:t>
            </a:r>
            <a:r>
              <a:rPr lang="cs-CZ" sz="4000" b="1" dirty="0">
                <a:cs typeface="Lato" charset="0"/>
                <a:sym typeface="Lato" charset="0"/>
              </a:rPr>
              <a:t> a obchodní příležitosti</a:t>
            </a:r>
            <a:r>
              <a:rPr lang="cs-CZ" b="1" dirty="0">
                <a:cs typeface="Lato" charset="0"/>
                <a:sym typeface="Lato" charset="0"/>
              </a:rPr>
              <a:t/>
            </a:r>
            <a:br>
              <a:rPr lang="cs-CZ" b="1" dirty="0">
                <a:cs typeface="Lato" charset="0"/>
                <a:sym typeface="Lato" charset="0"/>
              </a:rPr>
            </a:br>
            <a:r>
              <a:rPr lang="cs-CZ" b="1" dirty="0">
                <a:latin typeface="Lato" charset="0"/>
                <a:cs typeface="Lato" charset="0"/>
                <a:sym typeface="Lato" charset="0"/>
              </a:rPr>
              <a:t> </a:t>
            </a: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Lato" charset="0"/>
                <a:cs typeface="Lato" charset="0"/>
                <a:sym typeface="Lato" charset="0"/>
              </a:rPr>
              <a:t> 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cs typeface="Helvetica Light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357568" y="4596196"/>
            <a:ext cx="8640000" cy="360000"/>
          </a:xfrm>
        </p:spPr>
        <p:txBody>
          <a:bodyPr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dirty="0">
                <a:latin typeface="+mn-lt"/>
                <a:sym typeface="Lato" charset="0"/>
              </a:rPr>
              <a:t>Michaela Chrtová</a:t>
            </a:r>
            <a:endParaRPr lang="en-US" dirty="0">
              <a:latin typeface="+mn-lt"/>
              <a:sym typeface="Lato" charset="0"/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6"/>
          </p:nvPr>
        </p:nvSpPr>
        <p:spPr>
          <a:xfrm>
            <a:off x="1373923" y="4985562"/>
            <a:ext cx="8640000" cy="360000"/>
          </a:xfrm>
        </p:spPr>
        <p:txBody>
          <a:bodyPr/>
          <a:lstStyle/>
          <a:p>
            <a:r>
              <a:rPr lang="cs-CZ" dirty="0" smtClean="0">
                <a:latin typeface="+mn-lt"/>
              </a:rPr>
              <a:t>28</a:t>
            </a:r>
            <a:r>
              <a:rPr lang="cs-CZ" dirty="0" smtClean="0">
                <a:latin typeface="+mn-lt"/>
              </a:rPr>
              <a:t>. června </a:t>
            </a:r>
            <a:r>
              <a:rPr lang="cs-CZ" dirty="0">
                <a:latin typeface="+mn-lt"/>
              </a:rPr>
              <a:t>2021, </a:t>
            </a:r>
            <a:r>
              <a:rPr lang="cs-CZ" dirty="0" smtClean="0">
                <a:latin typeface="+mn-lt"/>
              </a:rPr>
              <a:t>Praha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42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Brexit</a:t>
            </a:r>
            <a:r>
              <a:rPr lang="cs-CZ" dirty="0"/>
              <a:t> – změny v mezinárodním obchodě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err="1"/>
              <a:t>Brexit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1700" y="1654985"/>
            <a:ext cx="9485300" cy="4991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Byla dojednána Dohoda o obchodu a spolupráci mezi EU a UK</a:t>
            </a:r>
            <a:endParaRPr lang="cs-CZ" dirty="0">
              <a:latin typeface="+mn-lt"/>
            </a:endParaRP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b="1" dirty="0">
                <a:latin typeface="+mn-lt"/>
              </a:rPr>
              <a:t>Podniky </a:t>
            </a:r>
            <a:r>
              <a:rPr lang="cs-CZ" dirty="0">
                <a:latin typeface="+mn-lt"/>
              </a:rPr>
              <a:t>naleznou podrobnější informace (včetně doporučení, jak se připravit v oblastech jako je elektronický obchod a komunikace, autorské právo, domény .</a:t>
            </a:r>
            <a:r>
              <a:rPr lang="cs-CZ" dirty="0" err="1">
                <a:latin typeface="+mn-lt"/>
              </a:rPr>
              <a:t>eu</a:t>
            </a:r>
            <a:r>
              <a:rPr lang="cs-CZ" dirty="0">
                <a:latin typeface="+mn-lt"/>
              </a:rPr>
              <a:t>, atd.): 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dirty="0">
                <a:latin typeface="+mn-lt"/>
                <a:hlinkClick r:id="rId4"/>
              </a:rPr>
              <a:t>stránkách Evropské komise</a:t>
            </a:r>
            <a:endParaRPr lang="cs-CZ" dirty="0">
              <a:latin typeface="+mn-lt"/>
            </a:endParaRP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dirty="0">
                <a:latin typeface="+mn-lt"/>
                <a:hlinkClick r:id="rId5"/>
              </a:rPr>
              <a:t>stránce businessinfo.cz</a:t>
            </a:r>
            <a:r>
              <a:rPr lang="cs-CZ" dirty="0">
                <a:latin typeface="+mn-lt"/>
              </a:rPr>
              <a:t> včetně </a:t>
            </a:r>
            <a:r>
              <a:rPr lang="cs-CZ" dirty="0">
                <a:latin typeface="+mn-lt"/>
                <a:hlinkClick r:id="rId6" action="ppaction://hlinkfile"/>
              </a:rPr>
              <a:t>brexitinfo.cz </a:t>
            </a:r>
            <a:endParaRPr lang="cs-CZ" dirty="0">
              <a:latin typeface="+mn-lt"/>
            </a:endParaRP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b="1" dirty="0">
                <a:latin typeface="+mn-lt"/>
              </a:rPr>
              <a:t>Britské úřady </a:t>
            </a:r>
            <a:r>
              <a:rPr lang="cs-CZ" dirty="0">
                <a:latin typeface="+mn-lt"/>
              </a:rPr>
              <a:t>rovněž vydaly </a:t>
            </a:r>
            <a:r>
              <a:rPr lang="cs-CZ" dirty="0">
                <a:latin typeface="+mn-lt"/>
                <a:hlinkClick r:id="rId7"/>
              </a:rPr>
              <a:t>informace pro britské exportéry a importéry</a:t>
            </a:r>
            <a:r>
              <a:rPr lang="cs-CZ" dirty="0">
                <a:latin typeface="+mn-lt"/>
              </a:rPr>
              <a:t> (</a:t>
            </a:r>
            <a:r>
              <a:rPr lang="cs-CZ" dirty="0" err="1">
                <a:latin typeface="+mn-lt"/>
              </a:rPr>
              <a:t>Brexit</a:t>
            </a:r>
            <a:r>
              <a:rPr lang="cs-CZ" dirty="0">
                <a:latin typeface="+mn-lt"/>
              </a:rPr>
              <a:t> checker) a </a:t>
            </a:r>
            <a:r>
              <a:rPr lang="cs-CZ" dirty="0">
                <a:latin typeface="+mn-lt"/>
                <a:hlinkClick r:id="rId8"/>
              </a:rPr>
              <a:t>informace pro podnikatele v UK</a:t>
            </a:r>
            <a:endParaRPr lang="cs-CZ" dirty="0">
              <a:latin typeface="+mn-lt"/>
            </a:endParaRP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Stránky </a:t>
            </a:r>
            <a:r>
              <a:rPr lang="cs-CZ" alt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hlinkClick r:id="rId9"/>
              </a:rPr>
              <a:t>britské vlády k přepravě zboží v češtině</a:t>
            </a:r>
            <a:endParaRPr lang="cs-CZ" altLang="cs-CZ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hlinkClick r:id="rId10"/>
              </a:rPr>
              <a:t>Web Velvyslanectví ČR v Londýně</a:t>
            </a:r>
            <a:r>
              <a:rPr lang="cs-CZ" alt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(cestování, firmy, nákladní doprava)</a:t>
            </a:r>
          </a:p>
          <a:p>
            <a:pPr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defRPr/>
            </a:pPr>
            <a:endParaRPr lang="cs-CZ" altLang="cs-CZ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defRPr/>
            </a:pPr>
            <a:r>
              <a:rPr lang="cs-CZ" altLang="cs-CZ" sz="2400" dirty="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DOHODA NEZNAMENÁ POKRAČOVÁNÍ PRAVIDEL EU!!!</a:t>
            </a:r>
          </a:p>
        </p:txBody>
      </p:sp>
    </p:spTree>
    <p:extLst>
      <p:ext uri="{BB962C8B-B14F-4D97-AF65-F5344CB8AC3E}">
        <p14:creationId xmlns:p14="http://schemas.microsoft.com/office/powerpoint/2010/main" val="564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247" y="1396188"/>
            <a:ext cx="8964000" cy="5760000"/>
          </a:xfrm>
        </p:spPr>
        <p:txBody>
          <a:bodyPr/>
          <a:lstStyle/>
          <a:p>
            <a:r>
              <a:rPr lang="cs-CZ" dirty="0"/>
              <a:t>Nulová cla a kvóty na vzájemný obchod</a:t>
            </a:r>
          </a:p>
          <a:p>
            <a:r>
              <a:rPr lang="cs-CZ" dirty="0"/>
              <a:t>Možnost </a:t>
            </a:r>
            <a:r>
              <a:rPr lang="cs-CZ" dirty="0" err="1"/>
              <a:t>autocertifikace</a:t>
            </a:r>
            <a:r>
              <a:rPr lang="cs-CZ" dirty="0"/>
              <a:t> a „plné kumulace“ pro prokázání původu zboží</a:t>
            </a:r>
          </a:p>
          <a:p>
            <a:r>
              <a:rPr lang="cs-CZ" dirty="0"/>
              <a:t>Vzájemné uznávání </a:t>
            </a:r>
            <a:r>
              <a:rPr lang="cs-CZ" dirty="0" err="1"/>
              <a:t>Authorised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Operator</a:t>
            </a:r>
            <a:endParaRPr lang="cs-CZ" dirty="0"/>
          </a:p>
          <a:p>
            <a:r>
              <a:rPr lang="cs-CZ" dirty="0"/>
              <a:t>Společné definice standardů a možnost u nízko rizikových produktů </a:t>
            </a:r>
            <a:r>
              <a:rPr lang="cs-CZ" dirty="0" err="1"/>
              <a:t>autodeklarovat</a:t>
            </a:r>
            <a:r>
              <a:rPr lang="cs-CZ" dirty="0"/>
              <a:t> konformitu</a:t>
            </a:r>
          </a:p>
          <a:p>
            <a:r>
              <a:rPr lang="cs-CZ" dirty="0"/>
              <a:t>Služby:</a:t>
            </a:r>
          </a:p>
          <a:p>
            <a:pPr lvl="1"/>
            <a:r>
              <a:rPr lang="cs-CZ" dirty="0"/>
              <a:t>Poskytovatelé a investoři z EU stejné zacházení v UK jako britské firmy</a:t>
            </a:r>
          </a:p>
          <a:p>
            <a:pPr lvl="1"/>
            <a:r>
              <a:rPr lang="cs-CZ" dirty="0"/>
              <a:t>Přístup k veřejným zakázkám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400" dirty="0">
                <a:solidFill>
                  <a:srgbClr val="D52B1E"/>
                </a:solidFill>
              </a:rPr>
              <a:t>Přístup ke zdravotnímu systému v rámci „nezbytné“ péče díky EHIC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400" dirty="0">
                <a:solidFill>
                  <a:srgbClr val="D52B1E"/>
                </a:solidFill>
              </a:rPr>
              <a:t>Doprava: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Neomezená point-to-point doprava EU-UK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TIR –  + možnost dvou extra kabotážních operací na území UK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Letectví - + extra-EU </a:t>
            </a:r>
            <a:r>
              <a:rPr lang="cs-CZ" dirty="0" err="1"/>
              <a:t>cargo</a:t>
            </a:r>
            <a:r>
              <a:rPr lang="cs-CZ" dirty="0"/>
              <a:t> (Paris-London-NYC)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400" dirty="0">
                <a:solidFill>
                  <a:srgbClr val="D52B1E"/>
                </a:solidFill>
              </a:rPr>
              <a:t>Pokračuje spolupráce např. v rámci </a:t>
            </a:r>
            <a:r>
              <a:rPr lang="cs-CZ" sz="2400" dirty="0" err="1">
                <a:solidFill>
                  <a:srgbClr val="D52B1E"/>
                </a:solidFill>
              </a:rPr>
              <a:t>Horizon</a:t>
            </a:r>
            <a:r>
              <a:rPr lang="cs-CZ" sz="2400" dirty="0">
                <a:solidFill>
                  <a:srgbClr val="D52B1E"/>
                </a:solidFill>
              </a:rPr>
              <a:t> </a:t>
            </a:r>
            <a:r>
              <a:rPr lang="cs-CZ" sz="2400" dirty="0" err="1">
                <a:solidFill>
                  <a:srgbClr val="D52B1E"/>
                </a:solidFill>
              </a:rPr>
              <a:t>Europe</a:t>
            </a:r>
            <a:r>
              <a:rPr lang="cs-CZ" sz="2400" dirty="0">
                <a:solidFill>
                  <a:srgbClr val="D52B1E"/>
                </a:solidFill>
              </a:rPr>
              <a:t>, EU </a:t>
            </a:r>
            <a:r>
              <a:rPr lang="cs-CZ" sz="2400" dirty="0" err="1">
                <a:solidFill>
                  <a:srgbClr val="D52B1E"/>
                </a:solidFill>
              </a:rPr>
              <a:t>satellite</a:t>
            </a:r>
            <a:r>
              <a:rPr lang="cs-CZ" sz="2400" dirty="0">
                <a:solidFill>
                  <a:srgbClr val="D52B1E"/>
                </a:solidFill>
              </a:rPr>
              <a:t> </a:t>
            </a:r>
            <a:r>
              <a:rPr lang="cs-CZ" sz="2400" dirty="0" err="1">
                <a:solidFill>
                  <a:srgbClr val="D52B1E"/>
                </a:solidFill>
              </a:rPr>
              <a:t>surveillance</a:t>
            </a:r>
            <a:r>
              <a:rPr lang="cs-CZ" sz="2400" dirty="0">
                <a:solidFill>
                  <a:srgbClr val="D52B1E"/>
                </a:solidFill>
              </a:rPr>
              <a:t> &amp; </a:t>
            </a:r>
            <a:r>
              <a:rPr lang="cs-CZ" sz="2400" dirty="0" err="1">
                <a:solidFill>
                  <a:srgbClr val="D52B1E"/>
                </a:solidFill>
              </a:rPr>
              <a:t>tracking</a:t>
            </a:r>
            <a:endParaRPr lang="cs-CZ" sz="2400" dirty="0">
              <a:solidFill>
                <a:srgbClr val="D52B1E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Dohoda o obchodu a spolupráci mezi EU a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2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B7E06D5-D312-4BEC-ACE9-2FB175E6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Dohoda TCA </a:t>
            </a:r>
            <a:r>
              <a:rPr lang="cs-CZ" dirty="0"/>
              <a:t>obsahuje detailní přílohu o výpočtu původu </a:t>
            </a:r>
          </a:p>
          <a:p>
            <a:r>
              <a:rPr lang="cs-CZ" dirty="0"/>
              <a:t>Pravidla původu se vždy uplatňují jedním směrem</a:t>
            </a:r>
          </a:p>
          <a:p>
            <a:pPr lvl="1"/>
            <a:r>
              <a:rPr lang="cs-CZ" dirty="0"/>
              <a:t>EU – UK</a:t>
            </a:r>
          </a:p>
          <a:p>
            <a:pPr lvl="1"/>
            <a:r>
              <a:rPr lang="cs-CZ" dirty="0"/>
              <a:t>UK – EU</a:t>
            </a:r>
          </a:p>
          <a:p>
            <a:pPr lvl="1"/>
            <a:r>
              <a:rPr lang="cs-CZ" dirty="0"/>
              <a:t>EU – UK – EU – není možné uplatnit původ z EU</a:t>
            </a:r>
          </a:p>
          <a:p>
            <a:pPr lvl="1"/>
            <a:endParaRPr lang="cs-CZ" dirty="0"/>
          </a:p>
          <a:p>
            <a:r>
              <a:rPr lang="cs-CZ" dirty="0"/>
              <a:t>Možnost </a:t>
            </a:r>
            <a:r>
              <a:rPr lang="cs-CZ" dirty="0" err="1"/>
              <a:t>autocertifikace</a:t>
            </a:r>
            <a:r>
              <a:rPr lang="cs-CZ" dirty="0"/>
              <a:t> a „plné kumulace“ pro prokázání původu </a:t>
            </a:r>
            <a:r>
              <a:rPr lang="cs-CZ" dirty="0" smtClean="0"/>
              <a:t>zboží</a:t>
            </a:r>
          </a:p>
          <a:p>
            <a:r>
              <a:rPr lang="cs-CZ" dirty="0" smtClean="0"/>
              <a:t>Pro </a:t>
            </a:r>
            <a:r>
              <a:rPr lang="cs-CZ" dirty="0"/>
              <a:t>zboží nad 6 000 Euro – registrace v systému </a:t>
            </a:r>
            <a:r>
              <a:rPr lang="cs-CZ" dirty="0" smtClean="0">
                <a:hlinkClick r:id="rId3"/>
              </a:rPr>
              <a:t>REX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Severní Irsko:</a:t>
            </a:r>
          </a:p>
          <a:p>
            <a:pPr lvl="1"/>
            <a:r>
              <a:rPr lang="cs-CZ" dirty="0" smtClean="0"/>
              <a:t>Vláda UK jednostranně prodloužila výjimku z kontrol na hranici Velké Británie a Severního Irska do října 2020</a:t>
            </a:r>
          </a:p>
          <a:p>
            <a:pPr lvl="1"/>
            <a:r>
              <a:rPr lang="cs-CZ" dirty="0" smtClean="0"/>
              <a:t>V rozporu s Protokolem</a:t>
            </a:r>
          </a:p>
          <a:p>
            <a:pPr lvl="1"/>
            <a:r>
              <a:rPr lang="cs-CZ" dirty="0" smtClean="0"/>
              <a:t>EU zahájila </a:t>
            </a:r>
            <a:r>
              <a:rPr lang="cs-CZ" dirty="0" err="1" smtClean="0"/>
              <a:t>infrindgment</a:t>
            </a:r>
            <a:endParaRPr lang="cs-CZ" dirty="0" smtClean="0"/>
          </a:p>
          <a:p>
            <a:pPr marL="324000" lvl="1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F9DCAD-BA44-42E6-ADB7-912FEFCEAD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Pravidla</a:t>
            </a:r>
            <a:r>
              <a:rPr lang="en-US" dirty="0"/>
              <a:t> p</a:t>
            </a:r>
            <a:r>
              <a:rPr lang="cs-CZ" dirty="0" err="1"/>
              <a:t>ůvodu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Ujednání  o službách – UK ztrácí jednotný přístup na trh v oblasti služeb, a to i finančních (6,9 % HDP)</a:t>
            </a:r>
          </a:p>
          <a:p>
            <a:r>
              <a:rPr lang="cs-CZ" dirty="0"/>
              <a:t>Automatické uznávání kvalifikací</a:t>
            </a:r>
          </a:p>
          <a:p>
            <a:r>
              <a:rPr lang="cs-CZ" dirty="0"/>
              <a:t>Občané UK nyní občané třetí země – schengenská víza</a:t>
            </a:r>
          </a:p>
          <a:p>
            <a:r>
              <a:rPr lang="cs-CZ" dirty="0"/>
              <a:t>Erasmus+</a:t>
            </a:r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cs-CZ" dirty="0"/>
              <a:t>Fronty na hranicích (zatím) nenastaly </a:t>
            </a:r>
          </a:p>
          <a:p>
            <a:r>
              <a:rPr lang="cs-CZ" dirty="0"/>
              <a:t>Platba DPH pro zásilky B2C pod 135 GBP - komplikace</a:t>
            </a:r>
          </a:p>
          <a:p>
            <a:r>
              <a:rPr lang="cs-CZ" dirty="0"/>
              <a:t>Přesun finančních operací na kontinent</a:t>
            </a:r>
          </a:p>
          <a:p>
            <a:r>
              <a:rPr lang="cs-CZ" dirty="0"/>
              <a:t>Problémy v dodavatelských řetězcích (GB-Irsko, potraviny)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Co v Dohodě není + první dopady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3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73169" y="1316001"/>
            <a:ext cx="8964000" cy="6405323"/>
          </a:xfrm>
        </p:spPr>
        <p:txBody>
          <a:bodyPr/>
          <a:lstStyle/>
          <a:p>
            <a:r>
              <a:rPr lang="cs-CZ" dirty="0"/>
              <a:t>1. EORI číslo – nutné !!!</a:t>
            </a:r>
          </a:p>
          <a:p>
            <a:pPr lvl="1"/>
            <a:r>
              <a:rPr lang="cs-CZ" dirty="0"/>
              <a:t>Pro export do UK – začíná GB</a:t>
            </a:r>
          </a:p>
          <a:p>
            <a:pPr lvl="1"/>
            <a:r>
              <a:rPr lang="cs-CZ" dirty="0"/>
              <a:t>Pro export z EU – EU EORI</a:t>
            </a:r>
          </a:p>
          <a:p>
            <a:pPr lvl="1"/>
            <a:r>
              <a:rPr lang="cs-CZ" dirty="0" smtClean="0"/>
              <a:t>EORI slouží ke komunikaci s celními správami</a:t>
            </a:r>
            <a:endParaRPr lang="cs-CZ" dirty="0"/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400" dirty="0" smtClean="0">
                <a:solidFill>
                  <a:srgbClr val="D52B1E"/>
                </a:solidFill>
              </a:rPr>
              <a:t>2</a:t>
            </a:r>
            <a:r>
              <a:rPr lang="cs-CZ" sz="2400" dirty="0">
                <a:solidFill>
                  <a:srgbClr val="D52B1E"/>
                </a:solidFill>
              </a:rPr>
              <a:t>. celní náležitosti</a:t>
            </a:r>
          </a:p>
          <a:p>
            <a:pPr lvl="1"/>
            <a:r>
              <a:rPr lang="cs-CZ" dirty="0">
                <a:hlinkClick r:id="rId3"/>
              </a:rPr>
              <a:t>UK Globální celní tarif </a:t>
            </a:r>
            <a:r>
              <a:rPr lang="cs-CZ" dirty="0"/>
              <a:t>– v případě nesplnění pravidel původu</a:t>
            </a:r>
          </a:p>
          <a:p>
            <a:pPr lvl="1"/>
            <a:r>
              <a:rPr lang="cs-CZ" dirty="0"/>
              <a:t>Nová pravidla na hranicích </a:t>
            </a:r>
          </a:p>
          <a:p>
            <a:pPr lvl="2"/>
            <a:r>
              <a:rPr lang="cs-CZ" dirty="0"/>
              <a:t>UK posiluje kapacity na hraničních bodech</a:t>
            </a:r>
          </a:p>
          <a:p>
            <a:pPr lvl="2"/>
            <a:r>
              <a:rPr lang="cs-CZ" dirty="0"/>
              <a:t>Fronty na hranicích (zatím) nenastaly</a:t>
            </a:r>
          </a:p>
          <a:p>
            <a:pPr lvl="1"/>
            <a:r>
              <a:rPr lang="cs-CZ" dirty="0"/>
              <a:t>Kompletní informace </a:t>
            </a:r>
            <a:r>
              <a:rPr lang="cs-CZ" dirty="0" smtClean="0"/>
              <a:t>vč. case </a:t>
            </a:r>
            <a:r>
              <a:rPr lang="cs-CZ" dirty="0" err="1" smtClean="0"/>
              <a:t>studies</a:t>
            </a:r>
            <a:r>
              <a:rPr lang="cs-CZ" dirty="0" smtClean="0"/>
              <a:t> v </a:t>
            </a:r>
            <a:r>
              <a:rPr lang="cs-CZ" dirty="0" err="1">
                <a:hlinkClick r:id="rId4"/>
              </a:rPr>
              <a:t>Border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Operation</a:t>
            </a:r>
            <a:r>
              <a:rPr lang="cs-CZ" dirty="0">
                <a:hlinkClick r:id="rId4"/>
              </a:rPr>
              <a:t> Model </a:t>
            </a:r>
            <a:r>
              <a:rPr lang="cs-CZ" dirty="0"/>
              <a:t>(BOM) </a:t>
            </a:r>
            <a:endParaRPr lang="cs-CZ" dirty="0" smtClean="0"/>
          </a:p>
          <a:p>
            <a:pPr lvl="1"/>
            <a:r>
              <a:rPr lang="cs-CZ" dirty="0" smtClean="0"/>
              <a:t>Celní </a:t>
            </a:r>
            <a:r>
              <a:rPr lang="cs-CZ" dirty="0"/>
              <a:t>deklarace</a:t>
            </a:r>
          </a:p>
          <a:p>
            <a:pPr lvl="2"/>
            <a:r>
              <a:rPr lang="cs-CZ" dirty="0" err="1"/>
              <a:t>Entry</a:t>
            </a:r>
            <a:r>
              <a:rPr lang="cs-CZ" dirty="0"/>
              <a:t> </a:t>
            </a:r>
            <a:r>
              <a:rPr lang="cs-CZ" dirty="0" err="1"/>
              <a:t>Summary</a:t>
            </a:r>
            <a:r>
              <a:rPr lang="cs-CZ" dirty="0"/>
              <a:t> </a:t>
            </a:r>
            <a:r>
              <a:rPr lang="cs-CZ" dirty="0" err="1"/>
              <a:t>Declarations</a:t>
            </a:r>
            <a:endParaRPr lang="cs-CZ" dirty="0"/>
          </a:p>
          <a:p>
            <a:pPr lvl="2"/>
            <a:r>
              <a:rPr lang="cs-CZ" dirty="0"/>
              <a:t>Možný odklad celních náležitostí o 6 měsíců – BOM 1.-1.3</a:t>
            </a:r>
          </a:p>
          <a:p>
            <a:pPr lvl="2"/>
            <a:r>
              <a:rPr lang="cs-CZ" dirty="0">
                <a:hlinkClick r:id="rId5"/>
              </a:rPr>
              <a:t>Goods Vehicle Movement Service </a:t>
            </a:r>
            <a:r>
              <a:rPr lang="cs-CZ" dirty="0"/>
              <a:t>(GMVS)</a:t>
            </a:r>
          </a:p>
          <a:p>
            <a:pPr lvl="1"/>
            <a:r>
              <a:rPr lang="cs-CZ" dirty="0"/>
              <a:t>Kent Access </a:t>
            </a:r>
            <a:r>
              <a:rPr lang="cs-CZ" dirty="0" err="1"/>
              <a:t>Permit</a:t>
            </a:r>
            <a:r>
              <a:rPr lang="cs-CZ" dirty="0"/>
              <a:t> – </a:t>
            </a:r>
            <a:r>
              <a:rPr lang="cs-CZ" dirty="0">
                <a:hlinkClick r:id="rId6"/>
              </a:rPr>
              <a:t>Check an HGV</a:t>
            </a:r>
            <a:endParaRPr lang="cs-CZ" dirty="0"/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NL </a:t>
            </a:r>
            <a:r>
              <a:rPr lang="cs-CZ" dirty="0" err="1"/>
              <a:t>PortBase</a:t>
            </a:r>
            <a:r>
              <a:rPr lang="cs-CZ" dirty="0"/>
              <a:t> systém, FR chytrá hranice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400" dirty="0">
                <a:solidFill>
                  <a:srgbClr val="D52B1E"/>
                </a:solidFill>
              </a:rPr>
              <a:t>3. Certifikace a nové značení UKCA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UKCA, Bio značení potravin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Certifikáty pro EU nebudou v UK dále platit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Jak se připravit na nová pravidla?</a:t>
            </a:r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99938" y="1800225"/>
            <a:ext cx="2874462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0725" y="1557495"/>
            <a:ext cx="1346479" cy="11571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8" name="Výbuch 1 7"/>
          <p:cNvSpPr/>
          <p:nvPr/>
        </p:nvSpPr>
        <p:spPr>
          <a:xfrm>
            <a:off x="7405635" y="5368116"/>
            <a:ext cx="2773345" cy="2192109"/>
          </a:xfrm>
          <a:prstGeom prst="irregularSeal1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7946367" y="6345532"/>
            <a:ext cx="2974312" cy="5325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dirty="0">
                <a:solidFill>
                  <a:schemeClr val="bg1"/>
                </a:solidFill>
                <a:latin typeface="+mj-lt"/>
                <a:hlinkClick r:id="rId7"/>
              </a:rPr>
              <a:t>Krok za krokem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8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24694" y="1448533"/>
            <a:ext cx="8964000" cy="5760000"/>
          </a:xfrm>
        </p:spPr>
        <p:txBody>
          <a:bodyPr/>
          <a:lstStyle/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000" dirty="0" smtClean="0">
                <a:solidFill>
                  <a:srgbClr val="D52B1E"/>
                </a:solidFill>
              </a:rPr>
              <a:t>UK prodloužila přechodná období o 6 měsíců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000" dirty="0" smtClean="0">
                <a:solidFill>
                  <a:srgbClr val="D52B1E"/>
                </a:solidFill>
              </a:rPr>
              <a:t>Zavádění </a:t>
            </a:r>
            <a:r>
              <a:rPr lang="cs-CZ" sz="2000" dirty="0">
                <a:solidFill>
                  <a:srgbClr val="D52B1E"/>
                </a:solidFill>
              </a:rPr>
              <a:t>ve 3 vlnách do </a:t>
            </a:r>
            <a:r>
              <a:rPr lang="cs-CZ" sz="2000" dirty="0" smtClean="0">
                <a:solidFill>
                  <a:srgbClr val="D52B1E"/>
                </a:solidFill>
              </a:rPr>
              <a:t>1/2022 (původně do 7/2021)</a:t>
            </a:r>
            <a:endParaRPr lang="cs-CZ" sz="2000" dirty="0">
              <a:solidFill>
                <a:srgbClr val="D52B1E"/>
              </a:solidFill>
            </a:endParaRPr>
          </a:p>
          <a:p>
            <a:pPr lvl="1"/>
            <a:r>
              <a:rPr lang="cs-CZ" dirty="0"/>
              <a:t>Od 1. 1</a:t>
            </a:r>
            <a:r>
              <a:rPr lang="cs-CZ" dirty="0" smtClean="0"/>
              <a:t>. 2021 </a:t>
            </a:r>
            <a:r>
              <a:rPr lang="cs-CZ" dirty="0"/>
              <a:t>– nutná dokumentace ke zboží, platby DPH, celní deklarace a platby možné odložit o 6 </a:t>
            </a:r>
            <a:r>
              <a:rPr lang="cs-CZ" dirty="0" smtClean="0"/>
              <a:t>měsíců</a:t>
            </a:r>
            <a:endParaRPr lang="cs-CZ" dirty="0"/>
          </a:p>
          <a:p>
            <a:pPr lvl="1"/>
            <a:r>
              <a:rPr lang="cs-CZ" dirty="0"/>
              <a:t>Od 1. </a:t>
            </a:r>
            <a:r>
              <a:rPr lang="cs-CZ" dirty="0" smtClean="0"/>
              <a:t>10. 2021 </a:t>
            </a:r>
            <a:r>
              <a:rPr lang="cs-CZ" dirty="0"/>
              <a:t>– produkty živočišného a rostlinného původu (POAO) – předchozí oznámení, fyzické kontroly na místě </a:t>
            </a:r>
            <a:r>
              <a:rPr lang="cs-CZ" dirty="0" smtClean="0"/>
              <a:t>doručení, zdravotní exportní certifikáty</a:t>
            </a:r>
            <a:endParaRPr lang="cs-CZ" dirty="0"/>
          </a:p>
          <a:p>
            <a:pPr lvl="1"/>
            <a:r>
              <a:rPr lang="cs-CZ" dirty="0"/>
              <a:t>Od 1. </a:t>
            </a:r>
            <a:r>
              <a:rPr lang="cs-CZ" dirty="0" smtClean="0"/>
              <a:t>1. 2022– </a:t>
            </a:r>
            <a:r>
              <a:rPr lang="cs-CZ" dirty="0"/>
              <a:t>plné celní deklarace, nebudou možné odklady, UK </a:t>
            </a:r>
            <a:r>
              <a:rPr lang="cs-CZ" dirty="0" err="1"/>
              <a:t>Safety</a:t>
            </a:r>
            <a:r>
              <a:rPr lang="cs-CZ" dirty="0"/>
              <a:t> and </a:t>
            </a:r>
            <a:r>
              <a:rPr lang="cs-CZ" dirty="0" err="1"/>
              <a:t>Security</a:t>
            </a:r>
            <a:r>
              <a:rPr lang="cs-CZ" dirty="0"/>
              <a:t> deklarace na exporty i importy, u fytosanitárních kontrol </a:t>
            </a:r>
            <a:r>
              <a:rPr lang="cs-CZ" dirty="0" smtClean="0"/>
              <a:t>(SPS) – speciálně určená </a:t>
            </a:r>
            <a:r>
              <a:rPr lang="cs-CZ" dirty="0"/>
              <a:t>místa pro vstup do GB – </a:t>
            </a:r>
            <a:r>
              <a:rPr lang="cs-CZ" dirty="0" err="1"/>
              <a:t>Border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smtClean="0"/>
              <a:t>Post</a:t>
            </a:r>
          </a:p>
          <a:p>
            <a:pPr lvl="1"/>
            <a:r>
              <a:rPr lang="cs-CZ" dirty="0" smtClean="0"/>
              <a:t>Od 1. 3. 2022 – kontroly živých zvířat a rostlinných produktů na BCP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Pro kontrolované látky, alkohol a tabák – povinnost plně platí již od 1. 1. 2021</a:t>
            </a:r>
          </a:p>
          <a:p>
            <a:pPr lvl="1"/>
            <a:r>
              <a:rPr lang="cs-CZ" dirty="0"/>
              <a:t>Duty </a:t>
            </a:r>
            <a:r>
              <a:rPr lang="cs-CZ" dirty="0" err="1"/>
              <a:t>Deferment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(DDA) – platby cel jednou měsíčně, ne při každé dodávce</a:t>
            </a:r>
          </a:p>
          <a:p>
            <a:pPr lvl="1"/>
            <a:r>
              <a:rPr lang="cs-CZ" dirty="0"/>
              <a:t>Kompletní informace o </a:t>
            </a:r>
            <a:r>
              <a:rPr lang="cs-CZ" dirty="0">
                <a:hlinkClick r:id="rId2"/>
              </a:rPr>
              <a:t>Border </a:t>
            </a:r>
            <a:r>
              <a:rPr lang="cs-CZ" dirty="0" err="1">
                <a:hlinkClick r:id="rId2"/>
              </a:rPr>
              <a:t>Operation</a:t>
            </a:r>
            <a:r>
              <a:rPr lang="cs-CZ" dirty="0">
                <a:hlinkClick r:id="rId2"/>
              </a:rPr>
              <a:t> Model </a:t>
            </a:r>
            <a:r>
              <a:rPr lang="cs-CZ" dirty="0"/>
              <a:t>na webu britské vlády</a:t>
            </a:r>
          </a:p>
          <a:p>
            <a:pPr lvl="1"/>
            <a:r>
              <a:rPr lang="cs-CZ" dirty="0"/>
              <a:t>V opačném směru kontroly zavedeny plně již od 1. 1. 2021</a:t>
            </a:r>
          </a:p>
          <a:p>
            <a:pPr lvl="1"/>
            <a:endParaRPr lang="cs-CZ" dirty="0"/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000" dirty="0">
                <a:solidFill>
                  <a:srgbClr val="D52B1E"/>
                </a:solidFill>
              </a:rPr>
              <a:t>!!! – Pravidla platí pro vstup do Velké Británie (ostrov) – pro Severní Irsko platí </a:t>
            </a:r>
            <a:r>
              <a:rPr lang="cs-CZ" sz="2000" dirty="0">
                <a:solidFill>
                  <a:srgbClr val="D52B1E"/>
                </a:solidFill>
                <a:hlinkClick r:id="rId3"/>
              </a:rPr>
              <a:t>odlišná pravidla </a:t>
            </a:r>
            <a:r>
              <a:rPr lang="cs-CZ" sz="2000" dirty="0">
                <a:solidFill>
                  <a:srgbClr val="D52B1E"/>
                </a:solidFill>
              </a:rPr>
              <a:t>(stále součást celní unie a řídí se pravidly EU)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000" dirty="0">
                <a:solidFill>
                  <a:srgbClr val="D52B1E"/>
                </a:solidFill>
              </a:rPr>
              <a:t>Nově otevřené námořní cesty: Amsterdam-Dublin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000" dirty="0">
                <a:solidFill>
                  <a:srgbClr val="D52B1E"/>
                </a:solidFill>
              </a:rPr>
              <a:t>Distributor ve většině případů bude mít povinnosti importéra</a:t>
            </a:r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Zavádění hraničních kontrol v </a:t>
            </a:r>
            <a:r>
              <a:rPr lang="cs-CZ" dirty="0" smtClean="0"/>
              <a:t>UK – NOVÝ HRAMONOGRAM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14646" y="1458581"/>
            <a:ext cx="8964000" cy="5760000"/>
          </a:xfrm>
        </p:spPr>
        <p:txBody>
          <a:bodyPr/>
          <a:lstStyle/>
          <a:p>
            <a:r>
              <a:rPr lang="cs-CZ" dirty="0"/>
              <a:t>Kent Access </a:t>
            </a:r>
            <a:r>
              <a:rPr lang="cs-CZ" dirty="0" err="1"/>
              <a:t>Permit</a:t>
            </a:r>
            <a:endParaRPr lang="cs-CZ" dirty="0"/>
          </a:p>
          <a:p>
            <a:pPr lvl="1"/>
            <a:r>
              <a:rPr lang="cs-CZ" dirty="0" smtClean="0"/>
              <a:t>zrušeno</a:t>
            </a:r>
            <a:endParaRPr lang="cs-CZ" dirty="0"/>
          </a:p>
          <a:p>
            <a:pPr lvl="1"/>
            <a:endParaRPr lang="cs-CZ" dirty="0"/>
          </a:p>
          <a:p>
            <a:pPr marL="324000" lvl="1" indent="0">
              <a:buNone/>
            </a:pPr>
            <a:endParaRPr lang="cs-CZ" dirty="0"/>
          </a:p>
          <a:p>
            <a:r>
              <a:rPr lang="cs-CZ" b="1" dirty="0"/>
              <a:t>Od října 2021 nebude UK akceptovat evropské ID – nutný platný pas pro cestu do UK</a:t>
            </a:r>
          </a:p>
          <a:p>
            <a:r>
              <a:rPr lang="cs-CZ" dirty="0"/>
              <a:t>Víza</a:t>
            </a:r>
          </a:p>
          <a:p>
            <a:pPr lvl="1"/>
            <a:r>
              <a:rPr lang="cs-CZ" dirty="0"/>
              <a:t>Nový bodový imigrační systém</a:t>
            </a:r>
          </a:p>
          <a:p>
            <a:pPr lvl="1"/>
            <a:r>
              <a:rPr lang="cs-CZ" dirty="0"/>
              <a:t>Krátkodobé cesty do 6 měsíců – turistika i </a:t>
            </a:r>
            <a:r>
              <a:rPr lang="cs-CZ" dirty="0">
                <a:hlinkClick r:id="rId2"/>
              </a:rPr>
              <a:t>obchodní cesty</a:t>
            </a:r>
            <a:endParaRPr lang="cs-CZ" dirty="0"/>
          </a:p>
          <a:p>
            <a:pPr lvl="1"/>
            <a:r>
              <a:rPr lang="cs-CZ" dirty="0"/>
              <a:t>Dlouhodobé přesídlení – nutné vízum</a:t>
            </a:r>
          </a:p>
          <a:p>
            <a:pPr lvl="1"/>
            <a:r>
              <a:rPr lang="cs-CZ" dirty="0"/>
              <a:t>Vysílání pracovníků – problematické</a:t>
            </a:r>
          </a:p>
          <a:p>
            <a:pPr lvl="1"/>
            <a:endParaRPr lang="cs-CZ" dirty="0"/>
          </a:p>
          <a:p>
            <a:pPr lvl="1"/>
            <a:r>
              <a:rPr lang="cs-CZ" dirty="0">
                <a:hlinkClick r:id="rId3"/>
              </a:rPr>
              <a:t>Web Trade </a:t>
            </a:r>
            <a:r>
              <a:rPr lang="cs-CZ" dirty="0" err="1">
                <a:hlinkClick r:id="rId3"/>
              </a:rPr>
              <a:t>with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the</a:t>
            </a:r>
            <a:r>
              <a:rPr lang="cs-CZ" dirty="0">
                <a:hlinkClick r:id="rId3"/>
              </a:rPr>
              <a:t> </a:t>
            </a:r>
            <a:r>
              <a:rPr lang="cs-CZ" dirty="0" smtClean="0">
                <a:hlinkClick r:id="rId3"/>
              </a:rPr>
              <a:t>UK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Pro výrobce, kteří instalují/opravují vlastní celky, možné cesty až na 6 měsíců</a:t>
            </a:r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Obchod s Velkou Británií po 1. 1. </a:t>
            </a:r>
            <a:r>
              <a:rPr lang="cs-CZ" dirty="0" smtClean="0"/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0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96000" y="1468630"/>
            <a:ext cx="8964000" cy="5760000"/>
          </a:xfrm>
        </p:spPr>
        <p:txBody>
          <a:bodyPr/>
          <a:lstStyle/>
          <a:p>
            <a:r>
              <a:rPr lang="cs-CZ" dirty="0"/>
              <a:t>Nové značení výrobků</a:t>
            </a:r>
          </a:p>
          <a:p>
            <a:r>
              <a:rPr lang="cs-CZ" dirty="0"/>
              <a:t>Nahrazuje CE</a:t>
            </a:r>
          </a:p>
          <a:p>
            <a:r>
              <a:rPr lang="cs-CZ" dirty="0"/>
              <a:t>Povinnost značit zboží UKCA od 1.1. 2021 – pro většinu zboží bude platit odklad o rok</a:t>
            </a:r>
          </a:p>
          <a:p>
            <a:r>
              <a:rPr lang="cs-CZ" dirty="0"/>
              <a:t>Některé zboží však nutné značit již od 2021</a:t>
            </a:r>
          </a:p>
          <a:p>
            <a:r>
              <a:rPr lang="cs-CZ" dirty="0"/>
              <a:t>V roce 2021 bude většina standardů stejná jako v EU, časem se mohou lišit</a:t>
            </a:r>
          </a:p>
          <a:p>
            <a:endParaRPr lang="cs-CZ" dirty="0"/>
          </a:p>
          <a:p>
            <a:r>
              <a:rPr lang="cs-CZ" dirty="0"/>
              <a:t>Speciální pokyny pro</a:t>
            </a:r>
          </a:p>
          <a:p>
            <a:pPr lvl="1"/>
            <a:r>
              <a:rPr lang="cs-CZ" dirty="0"/>
              <a:t>Zdravotnickou techniku</a:t>
            </a:r>
          </a:p>
          <a:p>
            <a:pPr lvl="1"/>
            <a:r>
              <a:rPr lang="cs-CZ" dirty="0"/>
              <a:t>Železniční dopravu</a:t>
            </a:r>
          </a:p>
          <a:p>
            <a:pPr lvl="1"/>
            <a:r>
              <a:rPr lang="cs-CZ" dirty="0"/>
              <a:t>Stavební výrobky</a:t>
            </a:r>
          </a:p>
          <a:p>
            <a:pPr lvl="1"/>
            <a:r>
              <a:rPr lang="cs-CZ" dirty="0"/>
              <a:t>Výbušniny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Odlišná pravidla také platí pro zboží, kde nedošlo k harmonizaci</a:t>
            </a:r>
          </a:p>
          <a:p>
            <a:pPr lvl="1"/>
            <a:r>
              <a:rPr lang="en-US" dirty="0" err="1"/>
              <a:t>Výjimku</a:t>
            </a:r>
            <a:r>
              <a:rPr lang="en-US" dirty="0"/>
              <a:t> z </a:t>
            </a:r>
            <a:r>
              <a:rPr lang="en-US" dirty="0" err="1"/>
              <a:t>těchto</a:t>
            </a:r>
            <a:r>
              <a:rPr lang="en-US" dirty="0"/>
              <a:t> </a:t>
            </a:r>
            <a:r>
              <a:rPr lang="en-US" dirty="0" err="1"/>
              <a:t>pravidel</a:t>
            </a:r>
            <a:r>
              <a:rPr lang="en-US" dirty="0"/>
              <a:t> </a:t>
            </a:r>
            <a:r>
              <a:rPr lang="en-US" dirty="0" err="1"/>
              <a:t>tvoří</a:t>
            </a:r>
            <a:r>
              <a:rPr lang="en-US" dirty="0"/>
              <a:t> </a:t>
            </a:r>
            <a:r>
              <a:rPr lang="cs-CZ" dirty="0"/>
              <a:t>i </a:t>
            </a:r>
            <a:r>
              <a:rPr lang="en-US" dirty="0" err="1"/>
              <a:t>chemikálie</a:t>
            </a:r>
            <a:r>
              <a:rPr lang="en-US" dirty="0"/>
              <a:t> a </a:t>
            </a:r>
            <a:r>
              <a:rPr lang="en-US" dirty="0" err="1"/>
              <a:t>farmaceutické</a:t>
            </a:r>
            <a:r>
              <a:rPr lang="en-US" dirty="0"/>
              <a:t> </a:t>
            </a:r>
            <a:r>
              <a:rPr lang="en-US" dirty="0" err="1"/>
              <a:t>výrobky</a:t>
            </a:r>
            <a:r>
              <a:rPr lang="en-US" dirty="0"/>
              <a:t>, </a:t>
            </a:r>
            <a:r>
              <a:rPr lang="en-US" dirty="0" err="1"/>
              <a:t>dopravní</a:t>
            </a:r>
            <a:r>
              <a:rPr lang="en-US" dirty="0"/>
              <a:t> </a:t>
            </a:r>
            <a:r>
              <a:rPr lang="en-US" dirty="0" err="1"/>
              <a:t>prostředky</a:t>
            </a:r>
            <a:r>
              <a:rPr lang="en-US" dirty="0"/>
              <a:t> a </a:t>
            </a:r>
            <a:r>
              <a:rPr lang="en-US" dirty="0" err="1"/>
              <a:t>letectví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Značení UKCA – UK </a:t>
            </a:r>
            <a:r>
              <a:rPr lang="cs-CZ" dirty="0" err="1"/>
              <a:t>Conformity</a:t>
            </a:r>
            <a:r>
              <a:rPr lang="cs-CZ" dirty="0"/>
              <a:t> </a:t>
            </a:r>
            <a:r>
              <a:rPr lang="cs-CZ" dirty="0" err="1"/>
              <a:t>Accessed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23" y="4149969"/>
            <a:ext cx="2729353" cy="181779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912887" y="6065859"/>
            <a:ext cx="2100106" cy="44212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800" dirty="0">
                <a:latin typeface="+mj-lt"/>
              </a:rPr>
              <a:t>Obrázek: </a:t>
            </a:r>
            <a:r>
              <a:rPr lang="cs-CZ" sz="800" dirty="0" err="1">
                <a:latin typeface="+mj-lt"/>
              </a:rPr>
              <a:t>BakuGLS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34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Založení pobočky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Regionální kontext –Velká Británie</a:t>
            </a:r>
          </a:p>
        </p:txBody>
      </p:sp>
    </p:spTree>
    <p:extLst>
      <p:ext uri="{BB962C8B-B14F-4D97-AF65-F5344CB8AC3E}">
        <p14:creationId xmlns:p14="http://schemas.microsoft.com/office/powerpoint/2010/main" val="2780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14646" y="1346479"/>
            <a:ext cx="8964000" cy="6032875"/>
          </a:xfrm>
        </p:spPr>
        <p:txBody>
          <a:bodyPr/>
          <a:lstStyle/>
          <a:p>
            <a:r>
              <a:rPr lang="cs-CZ" sz="2000" dirty="0"/>
              <a:t>Strategické rozhodnutí ve světle </a:t>
            </a:r>
            <a:r>
              <a:rPr lang="cs-CZ" sz="2000" dirty="0" err="1"/>
              <a:t>Brexitu</a:t>
            </a:r>
            <a:r>
              <a:rPr lang="cs-CZ" sz="2000" dirty="0"/>
              <a:t>?</a:t>
            </a:r>
          </a:p>
          <a:p>
            <a:pPr lvl="1"/>
            <a:r>
              <a:rPr lang="cs-CZ" sz="1600" dirty="0"/>
              <a:t>Distributor nově povinnosti importéra (legislativní důsledky)</a:t>
            </a:r>
          </a:p>
          <a:p>
            <a:pPr lvl="1"/>
            <a:r>
              <a:rPr lang="cs-CZ" sz="1600"/>
              <a:t>Autorizovaný </a:t>
            </a:r>
            <a:r>
              <a:rPr lang="cs-CZ" sz="1600" dirty="0"/>
              <a:t>zástupce v EU nebude možné použít pro UK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000" dirty="0"/>
              <a:t>Jednoduchý proces</a:t>
            </a:r>
          </a:p>
          <a:p>
            <a:r>
              <a:rPr lang="cs-CZ" sz="2000" dirty="0"/>
              <a:t>Nedojde k mnoha změnám – UK neuplatňuje omezení pro vlastníky/manažery britských společností</a:t>
            </a:r>
          </a:p>
          <a:p>
            <a:r>
              <a:rPr lang="cs-CZ" sz="2000" dirty="0"/>
              <a:t>Registrace firmy obvykle trvá 7 dnů</a:t>
            </a:r>
          </a:p>
          <a:p>
            <a:r>
              <a:rPr lang="cs-CZ" sz="2000" dirty="0"/>
              <a:t>Vhodné, aby dokumenty připravil britský právník</a:t>
            </a:r>
          </a:p>
          <a:p>
            <a:r>
              <a:rPr lang="cs-CZ" sz="2000" dirty="0"/>
              <a:t>Dokumenty nutné k registraci firmy:</a:t>
            </a:r>
          </a:p>
          <a:p>
            <a:pPr lvl="1"/>
            <a:r>
              <a:rPr lang="cs-CZ" sz="1600" b="1" dirty="0"/>
              <a:t>Memorandum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Association</a:t>
            </a:r>
            <a:r>
              <a:rPr lang="cs-CZ" sz="1600" dirty="0"/>
              <a:t>: obsahuje jméno a adresu firmy, popis činnosti</a:t>
            </a:r>
            <a:endParaRPr lang="en-US" sz="1600" dirty="0"/>
          </a:p>
          <a:p>
            <a:pPr lvl="1"/>
            <a:r>
              <a:rPr lang="cs-CZ" sz="1600" b="1" dirty="0" err="1"/>
              <a:t>The</a:t>
            </a:r>
            <a:r>
              <a:rPr lang="cs-CZ" sz="1600" b="1" dirty="0"/>
              <a:t> </a:t>
            </a:r>
            <a:r>
              <a:rPr lang="cs-CZ" sz="1600" b="1" dirty="0" err="1"/>
              <a:t>Articles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Association</a:t>
            </a:r>
            <a:r>
              <a:rPr lang="cs-CZ" sz="1600" dirty="0"/>
              <a:t>: stanovují pravidla pro vnitřní chod firmy, základní kapitál, pravomoci společníků</a:t>
            </a:r>
            <a:endParaRPr lang="en-US" sz="1600" dirty="0"/>
          </a:p>
          <a:p>
            <a:pPr lvl="1"/>
            <a:r>
              <a:rPr lang="cs-CZ" sz="1600" b="1" dirty="0"/>
              <a:t>Formulář 10</a:t>
            </a:r>
            <a:r>
              <a:rPr lang="cs-CZ" sz="1600" dirty="0"/>
              <a:t>: vyplňuje ho společník/</a:t>
            </a:r>
            <a:r>
              <a:rPr lang="cs-CZ" sz="1600" dirty="0" err="1"/>
              <a:t>ci</a:t>
            </a:r>
            <a:r>
              <a:rPr lang="cs-CZ" sz="1600" dirty="0"/>
              <a:t> a jednatel firmy (může jít o stejnou osobu). Obsahuje jméno a adresy společníka/ů, datum narození, přehled jejich zaměstnání či řídících funkcí za posledních 5 let. </a:t>
            </a:r>
          </a:p>
          <a:p>
            <a:pPr lvl="1"/>
            <a:r>
              <a:rPr lang="cs-CZ" sz="1600" b="1" dirty="0"/>
              <a:t>Formulář 12</a:t>
            </a:r>
            <a:r>
              <a:rPr lang="cs-CZ" sz="1600" dirty="0"/>
              <a:t>: prohlášení o dodržování pravidel pro řízení firmy. Musí být podepsáno jedním z ředitelů firmy v přítomnosti notáře nebo právníka.</a:t>
            </a:r>
            <a:endParaRPr lang="en-US" sz="1600" dirty="0"/>
          </a:p>
          <a:p>
            <a:r>
              <a:rPr lang="cs-CZ" sz="2000" dirty="0" err="1"/>
              <a:t>Companies</a:t>
            </a:r>
            <a:r>
              <a:rPr lang="cs-CZ" sz="2000" dirty="0"/>
              <a:t> House - obchodní rejstřík pro Anglii, Wales, Skotsko</a:t>
            </a:r>
          </a:p>
          <a:p>
            <a:r>
              <a:rPr lang="cs-CZ" sz="2000" dirty="0" err="1"/>
              <a:t>Companies</a:t>
            </a:r>
            <a:r>
              <a:rPr lang="cs-CZ" sz="2000" dirty="0"/>
              <a:t> Registry - obchodní rejstřík pro Severní Irsko</a:t>
            </a:r>
          </a:p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Založení pobočky ve Velké Británii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Obchodní příležitosti</a:t>
            </a:r>
          </a:p>
        </p:txBody>
      </p:sp>
    </p:spTree>
    <p:extLst>
      <p:ext uri="{BB962C8B-B14F-4D97-AF65-F5344CB8AC3E}">
        <p14:creationId xmlns:p14="http://schemas.microsoft.com/office/powerpoint/2010/main" val="17170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Mapa strategických příležitostí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29470" y="1705247"/>
            <a:ext cx="5730530" cy="5854978"/>
          </a:xfrm>
        </p:spPr>
        <p:txBody>
          <a:bodyPr/>
          <a:lstStyle/>
          <a:p>
            <a:pPr lvl="0"/>
            <a:r>
              <a:rPr lang="cs-CZ" b="1" dirty="0">
                <a:cs typeface="Lato" charset="0"/>
                <a:sym typeface="Lato" charset="0"/>
              </a:rPr>
              <a:t>Doprava, infrastruktura</a:t>
            </a:r>
          </a:p>
          <a:p>
            <a:pPr lvl="0"/>
            <a:endParaRPr lang="cs-CZ" b="1" dirty="0">
              <a:cs typeface="Lato" charset="0"/>
              <a:sym typeface="Lato" charset="0"/>
            </a:endParaRPr>
          </a:p>
          <a:p>
            <a:r>
              <a:rPr lang="cs-CZ" b="1" dirty="0">
                <a:cs typeface="Lato" charset="0"/>
                <a:sym typeface="Lato" charset="0"/>
              </a:rPr>
              <a:t>Energetika</a:t>
            </a:r>
          </a:p>
          <a:p>
            <a:endParaRPr lang="cs-CZ" b="1" dirty="0">
              <a:cs typeface="Lato" charset="0"/>
              <a:sym typeface="Lato" charset="0"/>
            </a:endParaRPr>
          </a:p>
          <a:p>
            <a:r>
              <a:rPr lang="cs-CZ" b="1" dirty="0">
                <a:cs typeface="Lato" charset="0"/>
                <a:sym typeface="Lato" charset="0"/>
              </a:rPr>
              <a:t>ICT</a:t>
            </a:r>
          </a:p>
          <a:p>
            <a:endParaRPr lang="cs-CZ" b="1" dirty="0">
              <a:cs typeface="Lato" charset="0"/>
              <a:sym typeface="Lato" charset="0"/>
            </a:endParaRPr>
          </a:p>
          <a:p>
            <a:pPr lvl="0"/>
            <a:r>
              <a:rPr lang="cs-CZ" b="1" dirty="0">
                <a:cs typeface="Lato" charset="0"/>
                <a:sym typeface="Lato" charset="0"/>
              </a:rPr>
              <a:t>Zdravotnictví a farmaceutický průmysl </a:t>
            </a:r>
          </a:p>
          <a:p>
            <a:pPr lvl="0"/>
            <a:endParaRPr lang="cs-CZ" b="1" dirty="0">
              <a:cs typeface="Lato" charset="0"/>
              <a:sym typeface="Lato" charset="0"/>
            </a:endParaRPr>
          </a:p>
          <a:p>
            <a:pPr lvl="0"/>
            <a:r>
              <a:rPr lang="cs-CZ" b="1" dirty="0">
                <a:cs typeface="Lato" charset="0"/>
                <a:sym typeface="Lato" charset="0"/>
              </a:rPr>
              <a:t>Zábava, volný čas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53" y="2029767"/>
            <a:ext cx="3398675" cy="47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96000" y="1800225"/>
            <a:ext cx="8787600" cy="5760000"/>
          </a:xfrm>
        </p:spPr>
        <p:txBody>
          <a:bodyPr/>
          <a:lstStyle/>
          <a:p>
            <a:r>
              <a:rPr lang="cs-CZ" sz="1800" b="1" dirty="0">
                <a:solidFill>
                  <a:schemeClr val="tx1"/>
                </a:solidFill>
              </a:rPr>
              <a:t>Automobilový průmysl</a:t>
            </a:r>
          </a:p>
          <a:p>
            <a:pPr lvl="1"/>
            <a:r>
              <a:rPr lang="cs-CZ" sz="1600" dirty="0"/>
              <a:t>Přední odvětví britské výroby a vývozu</a:t>
            </a:r>
          </a:p>
          <a:p>
            <a:pPr lvl="1"/>
            <a:r>
              <a:rPr lang="cs-CZ" sz="1600" dirty="0"/>
              <a:t>Velký podíl součástek pocházejících z EU, pouze 41% domácí</a:t>
            </a:r>
          </a:p>
          <a:p>
            <a:pPr lvl="1"/>
            <a:r>
              <a:rPr lang="cs-CZ" sz="1600" dirty="0" err="1"/>
              <a:t>Nízkoemisní</a:t>
            </a:r>
            <a:r>
              <a:rPr lang="cs-CZ" sz="1600" dirty="0"/>
              <a:t> zóny </a:t>
            </a:r>
            <a:r>
              <a:rPr lang="en-GB" sz="1600" dirty="0"/>
              <a:t>(</a:t>
            </a:r>
            <a:r>
              <a:rPr lang="en-GB" sz="1600" dirty="0" err="1"/>
              <a:t>Lond</a:t>
            </a:r>
            <a:r>
              <a:rPr lang="cs-CZ" sz="1600" dirty="0"/>
              <a:t>ý</a:t>
            </a:r>
            <a:r>
              <a:rPr lang="en-GB" sz="1600" dirty="0"/>
              <a:t>n, Cambridge, Birmingham, Leeds, Edinburgh, Glasgow…)</a:t>
            </a:r>
            <a:endParaRPr lang="cs-CZ" sz="1600" dirty="0"/>
          </a:p>
          <a:p>
            <a:pPr lvl="1"/>
            <a:r>
              <a:rPr lang="cs-CZ" sz="1600" dirty="0">
                <a:hlinkClick r:id="rId2"/>
              </a:rPr>
              <a:t>technologie s velmi nízkými emisemi a elektrické automobily</a:t>
            </a:r>
            <a:endParaRPr lang="cs-CZ" sz="1600" dirty="0"/>
          </a:p>
          <a:p>
            <a:pPr lvl="1"/>
            <a:r>
              <a:rPr lang="cs-CZ" sz="1600" dirty="0" err="1"/>
              <a:t>samořídící</a:t>
            </a:r>
            <a:r>
              <a:rPr lang="cs-CZ" sz="1600" dirty="0"/>
              <a:t> technologie</a:t>
            </a:r>
          </a:p>
          <a:p>
            <a:pPr lvl="1"/>
            <a:r>
              <a:rPr lang="cs-CZ" sz="1600" dirty="0"/>
              <a:t>pokročilé materiály</a:t>
            </a:r>
          </a:p>
          <a:p>
            <a:pPr marL="324000" lvl="1" indent="0">
              <a:buNone/>
            </a:pPr>
            <a:endParaRPr lang="cs-CZ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1"/>
                </a:solidFill>
              </a:rPr>
              <a:t>Infrastruktura</a:t>
            </a:r>
          </a:p>
          <a:p>
            <a:pPr lvl="1"/>
            <a:r>
              <a:rPr lang="cs-CZ" sz="1600" b="1" dirty="0" err="1"/>
              <a:t>Social</a:t>
            </a:r>
            <a:r>
              <a:rPr lang="cs-CZ" sz="1600" b="1" dirty="0"/>
              <a:t> </a:t>
            </a:r>
            <a:r>
              <a:rPr lang="cs-CZ" sz="1600" b="1" dirty="0" err="1"/>
              <a:t>distancing</a:t>
            </a:r>
            <a:r>
              <a:rPr lang="cs-CZ" sz="1600" b="1" dirty="0"/>
              <a:t> a alternativní doprava - </a:t>
            </a:r>
            <a:r>
              <a:rPr lang="cs-CZ" sz="1600" dirty="0"/>
              <a:t>cyklostezky, chodníky, </a:t>
            </a:r>
            <a:r>
              <a:rPr lang="cs-CZ" sz="1600" dirty="0" err="1"/>
              <a:t>elektroskútry</a:t>
            </a:r>
            <a:endParaRPr lang="cs-CZ" sz="1600" dirty="0">
              <a:solidFill>
                <a:schemeClr val="tx1"/>
              </a:solidFill>
            </a:endParaRPr>
          </a:p>
          <a:p>
            <a:pPr lvl="1"/>
            <a:r>
              <a:rPr lang="cs-CZ" sz="1600" dirty="0"/>
              <a:t>Obnova a výstavba silniční sítě</a:t>
            </a:r>
          </a:p>
          <a:p>
            <a:pPr lvl="1"/>
            <a:r>
              <a:rPr lang="cs-CZ" sz="1600" b="1" dirty="0"/>
              <a:t>HS2 </a:t>
            </a:r>
            <a:r>
              <a:rPr lang="cs-CZ" sz="1600" dirty="0"/>
              <a:t>– projekt vysokorychlostní železnice Londýn – sever </a:t>
            </a:r>
            <a:r>
              <a:rPr lang="cs-CZ" sz="1600" dirty="0" smtClean="0"/>
              <a:t>Anglie</a:t>
            </a:r>
          </a:p>
          <a:p>
            <a:pPr lvl="1"/>
            <a:r>
              <a:rPr lang="cs-CZ" sz="1600" dirty="0" smtClean="0"/>
              <a:t>Nová železniční strategie</a:t>
            </a:r>
            <a:endParaRPr lang="cs-CZ" sz="1600" dirty="0"/>
          </a:p>
          <a:p>
            <a:pPr marL="324000" lvl="1" indent="0"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marL="324000" lvl="1" indent="0">
              <a:buNone/>
            </a:pPr>
            <a:endParaRPr lang="cs-CZ" dirty="0"/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Příležitosti v dopravě, infrastruktuře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5" y="868034"/>
            <a:ext cx="2139750" cy="14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52106" y="1260000"/>
            <a:ext cx="8787600" cy="597258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Do 2050 – UK má cíl být </a:t>
            </a:r>
            <a:r>
              <a:rPr lang="cs-CZ" sz="1800" b="1" dirty="0" err="1">
                <a:solidFill>
                  <a:schemeClr val="tx1"/>
                </a:solidFill>
              </a:rPr>
              <a:t>carbon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neutral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-&gt; OZE a jádro</a:t>
            </a: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Do 2025 – konec hnědouhelných elektráren</a:t>
            </a: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V příštích 10 letech bude završena životnost 25 % aktuálně fungujících britských elektráren -&gt; </a:t>
            </a:r>
            <a:r>
              <a:rPr lang="cs-CZ" sz="1800" dirty="0" err="1">
                <a:solidFill>
                  <a:schemeClr val="tx1"/>
                </a:solidFill>
              </a:rPr>
              <a:t>decommissioning</a:t>
            </a:r>
            <a:r>
              <a:rPr lang="cs-CZ" sz="1800" dirty="0">
                <a:solidFill>
                  <a:schemeClr val="tx1"/>
                </a:solidFill>
              </a:rPr>
              <a:t> + nové zdroje</a:t>
            </a: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Vládní strategie  - 33% veškeré elektřiny z větru</a:t>
            </a:r>
          </a:p>
          <a:p>
            <a:pPr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Desetibodový </a:t>
            </a:r>
            <a:r>
              <a:rPr lang="cs-CZ" sz="1800" dirty="0">
                <a:solidFill>
                  <a:schemeClr val="tx1"/>
                </a:solidFill>
                <a:hlinkClick r:id="rId3"/>
              </a:rPr>
              <a:t>Green </a:t>
            </a:r>
            <a:r>
              <a:rPr lang="cs-CZ" sz="1800" dirty="0" err="1">
                <a:solidFill>
                  <a:schemeClr val="tx1"/>
                </a:solidFill>
                <a:hlinkClick r:id="rId3"/>
              </a:rPr>
              <a:t>Plan</a:t>
            </a:r>
            <a:r>
              <a:rPr lang="cs-CZ" sz="1800" dirty="0">
                <a:solidFill>
                  <a:schemeClr val="tx1"/>
                </a:solidFill>
                <a:hlinkClick r:id="rId3"/>
              </a:rPr>
              <a:t>  </a:t>
            </a:r>
            <a:r>
              <a:rPr lang="cs-CZ" sz="1800" dirty="0">
                <a:solidFill>
                  <a:schemeClr val="tx1"/>
                </a:solidFill>
              </a:rPr>
              <a:t>- 12 mld. GBP</a:t>
            </a:r>
          </a:p>
          <a:p>
            <a:pPr marL="0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r>
              <a:rPr lang="cs-CZ" sz="1800" b="1" dirty="0">
                <a:solidFill>
                  <a:schemeClr val="tx1"/>
                </a:solidFill>
              </a:rPr>
              <a:t>Příležitosti: </a:t>
            </a:r>
          </a:p>
          <a:p>
            <a:pPr lvl="1"/>
            <a:r>
              <a:rPr lang="cs-CZ" sz="1600" dirty="0"/>
              <a:t>úložiště</a:t>
            </a:r>
          </a:p>
          <a:p>
            <a:pPr lvl="1"/>
            <a:r>
              <a:rPr lang="cs-CZ" sz="1600" dirty="0"/>
              <a:t>technologie k udržení stability elektrické sítě a napětí </a:t>
            </a:r>
          </a:p>
          <a:p>
            <a:pPr lvl="1"/>
            <a:r>
              <a:rPr lang="cs-CZ" sz="1600" dirty="0"/>
              <a:t>úsporná energetická/tepelná/ chladící řešení</a:t>
            </a:r>
          </a:p>
          <a:p>
            <a:pPr lvl="1"/>
            <a:r>
              <a:rPr lang="cs-CZ" sz="1600" dirty="0"/>
              <a:t>specializované strojírenské dodávky</a:t>
            </a:r>
          </a:p>
          <a:p>
            <a:pPr lvl="1"/>
            <a:r>
              <a:rPr lang="cs-CZ" sz="1600" dirty="0"/>
              <a:t>komponenty pro energetickou dimensi tzv. „</a:t>
            </a:r>
            <a:r>
              <a:rPr lang="cs-CZ" sz="1600" dirty="0" err="1"/>
              <a:t>smart</a:t>
            </a:r>
            <a:r>
              <a:rPr lang="cs-CZ" sz="1600" dirty="0"/>
              <a:t> </a:t>
            </a:r>
            <a:r>
              <a:rPr lang="cs-CZ" sz="1600" dirty="0" err="1"/>
              <a:t>energy</a:t>
            </a:r>
            <a:r>
              <a:rPr lang="cs-CZ" sz="1600" dirty="0"/>
              <a:t>“</a:t>
            </a:r>
          </a:p>
          <a:p>
            <a:pPr lvl="1"/>
            <a:r>
              <a:rPr lang="cs-CZ" sz="1600" dirty="0"/>
              <a:t>Včetně „smart homes“ a „smart cities, vodní elektrárny</a:t>
            </a:r>
          </a:p>
          <a:p>
            <a:pPr lvl="1"/>
            <a:r>
              <a:rPr lang="cs-CZ" sz="1600" dirty="0">
                <a:hlinkClick r:id="rId4"/>
              </a:rPr>
              <a:t>Více na webu Velvyslanectví ČR v Londýně</a:t>
            </a:r>
            <a:endParaRPr lang="cs-CZ" sz="1600" dirty="0"/>
          </a:p>
          <a:p>
            <a:pPr marL="0" indent="0">
              <a:spcAft>
                <a:spcPts val="0"/>
              </a:spcAft>
              <a:buNone/>
            </a:pPr>
            <a:r>
              <a:rPr lang="cs-CZ" sz="1400" b="1" dirty="0">
                <a:solidFill>
                  <a:schemeClr val="tx1"/>
                </a:solidFill>
              </a:rPr>
              <a:t>České firmy v UK energetice: </a:t>
            </a:r>
          </a:p>
          <a:p>
            <a:pPr>
              <a:spcAft>
                <a:spcPts val="0"/>
              </a:spcAft>
            </a:pPr>
            <a:r>
              <a:rPr lang="cs-CZ" sz="1400" dirty="0">
                <a:solidFill>
                  <a:schemeClr val="tx1"/>
                </a:solidFill>
              </a:rPr>
              <a:t>EPH – </a:t>
            </a:r>
            <a:r>
              <a:rPr lang="cs-CZ" sz="1400" dirty="0" err="1">
                <a:solidFill>
                  <a:schemeClr val="tx1"/>
                </a:solidFill>
              </a:rPr>
              <a:t>Langage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dirty="0" err="1">
                <a:solidFill>
                  <a:schemeClr val="tx1"/>
                </a:solidFill>
              </a:rPr>
              <a:t>South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Humber</a:t>
            </a:r>
            <a:r>
              <a:rPr lang="cs-CZ" sz="1400" dirty="0">
                <a:solidFill>
                  <a:schemeClr val="tx1"/>
                </a:solidFill>
              </a:rPr>
              <a:t> Bank, </a:t>
            </a:r>
            <a:r>
              <a:rPr lang="cs-CZ" sz="1400" dirty="0" err="1">
                <a:solidFill>
                  <a:schemeClr val="tx1"/>
                </a:solidFill>
              </a:rPr>
              <a:t>Lynemouth</a:t>
            </a:r>
            <a:r>
              <a:rPr lang="cs-CZ" sz="1400" dirty="0">
                <a:solidFill>
                  <a:schemeClr val="tx1"/>
                </a:solidFill>
              </a:rPr>
              <a:t> (+ </a:t>
            </a:r>
            <a:r>
              <a:rPr lang="cs-CZ" sz="1400" dirty="0" err="1">
                <a:solidFill>
                  <a:schemeClr val="tx1"/>
                </a:solidFill>
              </a:rPr>
              <a:t>Eggborough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cs-CZ" sz="1400" dirty="0" err="1">
                <a:solidFill>
                  <a:schemeClr val="tx1"/>
                </a:solidFill>
              </a:rPr>
              <a:t>Sev.en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Energy</a:t>
            </a:r>
            <a:r>
              <a:rPr lang="cs-CZ" sz="1400" dirty="0">
                <a:solidFill>
                  <a:schemeClr val="tx1"/>
                </a:solidFill>
              </a:rPr>
              <a:t>: 50% in </a:t>
            </a:r>
            <a:r>
              <a:rPr lang="cs-CZ" sz="1400" dirty="0" err="1">
                <a:solidFill>
                  <a:schemeClr val="tx1"/>
                </a:solidFill>
              </a:rPr>
              <a:t>InterGen</a:t>
            </a:r>
            <a:r>
              <a:rPr lang="cs-CZ" sz="1400" dirty="0">
                <a:solidFill>
                  <a:schemeClr val="tx1"/>
                </a:solidFill>
              </a:rPr>
              <a:t> (zemní plyn: </a:t>
            </a:r>
            <a:r>
              <a:rPr lang="cs-CZ" sz="1400" dirty="0" err="1">
                <a:solidFill>
                  <a:schemeClr val="tx1"/>
                </a:solidFill>
              </a:rPr>
              <a:t>Rocksavage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dirty="0" err="1">
                <a:solidFill>
                  <a:schemeClr val="tx1"/>
                </a:solidFill>
              </a:rPr>
              <a:t>Coryton</a:t>
            </a:r>
            <a:r>
              <a:rPr lang="cs-CZ" sz="1400" dirty="0">
                <a:solidFill>
                  <a:schemeClr val="tx1"/>
                </a:solidFill>
              </a:rPr>
              <a:t>, </a:t>
            </a:r>
            <a:r>
              <a:rPr lang="cs-CZ" sz="1400" dirty="0" err="1">
                <a:solidFill>
                  <a:schemeClr val="tx1"/>
                </a:solidFill>
              </a:rPr>
              <a:t>Spalding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0"/>
              </a:spcAft>
            </a:pPr>
            <a:r>
              <a:rPr lang="cs-CZ" sz="1400" dirty="0">
                <a:solidFill>
                  <a:schemeClr val="tx1"/>
                </a:solidFill>
              </a:rPr>
              <a:t>Vodní elektrárny (</a:t>
            </a:r>
            <a:r>
              <a:rPr lang="cs-CZ" sz="1400" dirty="0" err="1">
                <a:solidFill>
                  <a:schemeClr val="tx1"/>
                </a:solidFill>
              </a:rPr>
              <a:t>Hydropol</a:t>
            </a:r>
            <a:r>
              <a:rPr lang="cs-CZ" sz="1400" dirty="0">
                <a:solidFill>
                  <a:schemeClr val="tx1"/>
                </a:solidFill>
              </a:rPr>
              <a:t>, Cink, </a:t>
            </a:r>
            <a:r>
              <a:rPr lang="cs-CZ" sz="1400" dirty="0" err="1">
                <a:solidFill>
                  <a:schemeClr val="tx1"/>
                </a:solidFill>
              </a:rPr>
              <a:t>Hydrohrom</a:t>
            </a:r>
            <a:r>
              <a:rPr lang="cs-CZ" sz="1400" dirty="0">
                <a:solidFill>
                  <a:schemeClr val="tx1"/>
                </a:solidFill>
              </a:rPr>
              <a:t>), waste2energy (</a:t>
            </a:r>
            <a:r>
              <a:rPr lang="cs-CZ" sz="1400" dirty="0" err="1">
                <a:solidFill>
                  <a:schemeClr val="tx1"/>
                </a:solidFill>
              </a:rPr>
              <a:t>Hedviga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Příležitosti v energetice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327" y="400322"/>
            <a:ext cx="2110787" cy="118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Poptávka po digitálních a on-line řešení</a:t>
            </a:r>
          </a:p>
          <a:p>
            <a:r>
              <a:rPr lang="cs-CZ" dirty="0"/>
              <a:t>Umocněno pandemií</a:t>
            </a:r>
          </a:p>
          <a:p>
            <a:pPr lvl="1"/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offices</a:t>
            </a:r>
            <a:endParaRPr lang="cs-CZ" dirty="0"/>
          </a:p>
          <a:p>
            <a:pPr lvl="1"/>
            <a:r>
              <a:rPr lang="cs-CZ" dirty="0"/>
              <a:t>Zajištění služeb při zachování fyzických rozestupů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400" dirty="0">
                <a:solidFill>
                  <a:srgbClr val="D52B1E"/>
                </a:solidFill>
              </a:rPr>
              <a:t>Nárůst on-line nakupování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400" dirty="0">
                <a:solidFill>
                  <a:srgbClr val="D52B1E"/>
                </a:solidFill>
              </a:rPr>
              <a:t>Růst poptávky po platformách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E-</a:t>
            </a:r>
            <a:r>
              <a:rPr lang="cs-CZ" dirty="0" err="1"/>
              <a:t>commerce</a:t>
            </a:r>
            <a:endParaRPr lang="cs-CZ" dirty="0"/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Herní průmysl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Rozšířená realita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 err="1"/>
              <a:t>EdTech</a:t>
            </a:r>
            <a:endParaRPr lang="cs-CZ" dirty="0"/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Digitální marketing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Dopravní služby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Finanční služby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endParaRPr lang="cs-CZ" dirty="0"/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400" dirty="0">
                <a:solidFill>
                  <a:srgbClr val="D52B1E"/>
                </a:solidFill>
              </a:rPr>
              <a:t>Fyzická infrastruktura</a:t>
            </a:r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/>
              <a:t>Rozvoj, aby každá</a:t>
            </a:r>
            <a:r>
              <a:rPr lang="en-US" dirty="0"/>
              <a:t> </a:t>
            </a:r>
            <a:r>
              <a:rPr lang="en-US" dirty="0" err="1"/>
              <a:t>domácnost</a:t>
            </a:r>
            <a:r>
              <a:rPr lang="en-US" dirty="0"/>
              <a:t> </a:t>
            </a:r>
            <a:r>
              <a:rPr lang="en-US" dirty="0" err="1"/>
              <a:t>měla</a:t>
            </a:r>
            <a:r>
              <a:rPr lang="cs-CZ" dirty="0"/>
              <a:t> </a:t>
            </a:r>
            <a:r>
              <a:rPr lang="en-US" dirty="0" err="1"/>
              <a:t>gigabitové</a:t>
            </a:r>
            <a:r>
              <a:rPr lang="cs-CZ" dirty="0"/>
              <a:t> </a:t>
            </a:r>
            <a:r>
              <a:rPr lang="en-US" dirty="0" err="1"/>
              <a:t>širokopásmové</a:t>
            </a:r>
            <a:r>
              <a:rPr lang="en-US" dirty="0"/>
              <a:t> </a:t>
            </a:r>
            <a:r>
              <a:rPr lang="en-US" dirty="0" err="1"/>
              <a:t>připojení</a:t>
            </a:r>
            <a:r>
              <a:rPr lang="en-US" dirty="0"/>
              <a:t> </a:t>
            </a:r>
            <a:r>
              <a:rPr lang="en-US" dirty="0" err="1"/>
              <a:t>kabelem</a:t>
            </a:r>
            <a:r>
              <a:rPr lang="en-US" dirty="0"/>
              <a:t> do </a:t>
            </a:r>
            <a:r>
              <a:rPr lang="en-US" dirty="0" err="1"/>
              <a:t>roku</a:t>
            </a:r>
            <a:r>
              <a:rPr lang="en-US" dirty="0"/>
              <a:t> 2025</a:t>
            </a:r>
            <a:endParaRPr lang="cs-CZ" dirty="0"/>
          </a:p>
          <a:p>
            <a:pPr lvl="1">
              <a:spcAft>
                <a:spcPts val="200"/>
              </a:spcAft>
              <a:buClr>
                <a:srgbClr val="970000"/>
              </a:buClr>
              <a:buSzPct val="100000"/>
            </a:pPr>
            <a:endParaRPr lang="cs-CZ" dirty="0"/>
          </a:p>
          <a:p>
            <a:pPr marL="648000" lvl="2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endParaRPr lang="en-US" sz="2400" dirty="0">
              <a:solidFill>
                <a:srgbClr val="D52B1E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Příležitosti v ICT</a:t>
            </a:r>
          </a:p>
        </p:txBody>
      </p:sp>
    </p:spTree>
    <p:extLst>
      <p:ext uri="{BB962C8B-B14F-4D97-AF65-F5344CB8AC3E}">
        <p14:creationId xmlns:p14="http://schemas.microsoft.com/office/powerpoint/2010/main" val="146318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NHS – Národní zdravotní služba – dlouhodobá priorita vlády</a:t>
            </a:r>
          </a:p>
          <a:p>
            <a:r>
              <a:rPr lang="cs-CZ" sz="2200" dirty="0"/>
              <a:t>Nutné investice do obnovy</a:t>
            </a:r>
          </a:p>
          <a:p>
            <a:pPr lvl="1"/>
            <a:r>
              <a:rPr lang="cs-CZ" dirty="0"/>
              <a:t>Nemocnic samotných</a:t>
            </a:r>
          </a:p>
          <a:p>
            <a:pPr lvl="1"/>
            <a:r>
              <a:rPr lang="cs-CZ" dirty="0"/>
              <a:t>Nové přístroje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200" dirty="0">
                <a:solidFill>
                  <a:srgbClr val="D52B1E"/>
                </a:solidFill>
              </a:rPr>
              <a:t>Výstavba nových nemocnic, JIP a operačních sálů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200" dirty="0">
                <a:solidFill>
                  <a:srgbClr val="D52B1E"/>
                </a:solidFill>
              </a:rPr>
              <a:t>Zastaralá IT technika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200" dirty="0">
                <a:solidFill>
                  <a:srgbClr val="D52B1E"/>
                </a:solidFill>
              </a:rPr>
              <a:t>Vybavení psychiatrických klinik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200" dirty="0">
                <a:solidFill>
                  <a:srgbClr val="D52B1E"/>
                </a:solidFill>
              </a:rPr>
              <a:t>Nedostatek magnetických rezonancí, tomografů, mamografů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endParaRPr lang="cs-CZ" sz="2200" dirty="0">
              <a:solidFill>
                <a:srgbClr val="D52B1E"/>
              </a:solidFill>
            </a:endParaRP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200" dirty="0">
                <a:solidFill>
                  <a:srgbClr val="D52B1E"/>
                </a:solidFill>
              </a:rPr>
              <a:t>Školení pracovníků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200" dirty="0">
                <a:solidFill>
                  <a:srgbClr val="D52B1E"/>
                </a:solidFill>
              </a:rPr>
              <a:t>Údržba infrastruktury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endParaRPr lang="cs-CZ" sz="2200" dirty="0">
              <a:solidFill>
                <a:srgbClr val="D52B1E"/>
              </a:solidFill>
            </a:endParaRP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200" dirty="0">
                <a:solidFill>
                  <a:srgbClr val="D52B1E"/>
                </a:solidFill>
              </a:rPr>
              <a:t>Navýšení financí pro období 2021-22 o 6,3 mld. GBP</a:t>
            </a: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sz="2200" dirty="0">
                <a:solidFill>
                  <a:srgbClr val="D52B1E"/>
                </a:solidFill>
              </a:rPr>
              <a:t>Odložená péče + 3 </a:t>
            </a:r>
            <a:r>
              <a:rPr lang="cs-CZ" sz="2200" dirty="0" err="1">
                <a:solidFill>
                  <a:srgbClr val="D52B1E"/>
                </a:solidFill>
              </a:rPr>
              <a:t>mld</a:t>
            </a:r>
            <a:r>
              <a:rPr lang="cs-CZ" sz="2200" dirty="0">
                <a:solidFill>
                  <a:srgbClr val="D52B1E"/>
                </a:solidFill>
              </a:rPr>
              <a:t> GBP</a:t>
            </a:r>
            <a:endParaRPr lang="cs-CZ" dirty="0"/>
          </a:p>
          <a:p>
            <a:pPr marL="0" lvl="1" indent="0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None/>
            </a:pPr>
            <a:endParaRPr lang="cs-CZ" sz="2400" dirty="0">
              <a:solidFill>
                <a:srgbClr val="D52B1E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Příležitosti ve zdravotnickém sektoru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Akce ambasády</a:t>
            </a:r>
          </a:p>
        </p:txBody>
      </p:sp>
    </p:spTree>
    <p:extLst>
      <p:ext uri="{BB962C8B-B14F-4D97-AF65-F5344CB8AC3E}">
        <p14:creationId xmlns:p14="http://schemas.microsoft.com/office/powerpoint/2010/main" val="13236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Firemní služby</a:t>
            </a:r>
            <a:endParaRPr lang="cs-CZ" dirty="0"/>
          </a:p>
          <a:p>
            <a:pPr lvl="1"/>
            <a:r>
              <a:rPr lang="cs-CZ" dirty="0"/>
              <a:t>Individuální podpora firmám se vstupem/působením na britském trhu</a:t>
            </a:r>
          </a:p>
          <a:p>
            <a:pPr lvl="1"/>
            <a:r>
              <a:rPr lang="cs-CZ" dirty="0"/>
              <a:t>Identifikace obchodních příležitostí</a:t>
            </a:r>
          </a:p>
          <a:p>
            <a:pPr lvl="1"/>
            <a:r>
              <a:rPr lang="cs-CZ" dirty="0"/>
              <a:t>Asistence při jednání s místními institucemi a partnery</a:t>
            </a:r>
          </a:p>
          <a:p>
            <a:endParaRPr lang="cs-CZ" dirty="0"/>
          </a:p>
          <a:p>
            <a:r>
              <a:rPr lang="cs-CZ" dirty="0"/>
              <a:t>PROPEA</a:t>
            </a:r>
          </a:p>
          <a:p>
            <a:pPr lvl="1"/>
            <a:r>
              <a:rPr lang="cs-CZ" dirty="0"/>
              <a:t>Spolupráce Velvyslanectví ČR a Česko-britské obchodní komory</a:t>
            </a:r>
          </a:p>
          <a:p>
            <a:pPr lvl="1"/>
            <a:r>
              <a:rPr lang="cs-CZ" dirty="0"/>
              <a:t>Akreditovaný expertní subjekt</a:t>
            </a:r>
          </a:p>
          <a:p>
            <a:pPr lvl="1"/>
            <a:r>
              <a:rPr lang="cs-CZ" dirty="0"/>
              <a:t>Služby dotované programem </a:t>
            </a:r>
            <a:r>
              <a:rPr lang="cs-CZ" dirty="0">
                <a:hlinkClick r:id="rId3"/>
              </a:rPr>
              <a:t>PROPEA</a:t>
            </a:r>
            <a:endParaRPr lang="cs-CZ" dirty="0"/>
          </a:p>
          <a:p>
            <a:pPr lvl="2"/>
            <a:r>
              <a:rPr lang="cs-CZ" dirty="0"/>
              <a:t>zpracování obchodního plánu</a:t>
            </a:r>
          </a:p>
          <a:p>
            <a:pPr lvl="2"/>
            <a:r>
              <a:rPr lang="en-US" dirty="0" err="1"/>
              <a:t>zpracování</a:t>
            </a:r>
            <a:r>
              <a:rPr lang="en-US" dirty="0"/>
              <a:t> </a:t>
            </a:r>
            <a:r>
              <a:rPr lang="en-US" dirty="0" err="1"/>
              <a:t>právní</a:t>
            </a:r>
            <a:r>
              <a:rPr lang="en-US" dirty="0"/>
              <a:t>, </a:t>
            </a:r>
            <a:r>
              <a:rPr lang="en-US" dirty="0" err="1"/>
              <a:t>daňové</a:t>
            </a:r>
            <a:r>
              <a:rPr lang="en-US" dirty="0"/>
              <a:t>, </a:t>
            </a:r>
            <a:r>
              <a:rPr lang="en-US" dirty="0" err="1"/>
              <a:t>finanční</a:t>
            </a:r>
            <a:r>
              <a:rPr lang="en-US" dirty="0"/>
              <a:t> a </a:t>
            </a:r>
            <a:r>
              <a:rPr lang="en-US" dirty="0" err="1"/>
              <a:t>legislativní</a:t>
            </a:r>
            <a:r>
              <a:rPr lang="en-US" dirty="0"/>
              <a:t> </a:t>
            </a:r>
            <a:r>
              <a:rPr lang="en-US" dirty="0" err="1"/>
              <a:t>analýzy</a:t>
            </a:r>
            <a:endParaRPr lang="cs-CZ" dirty="0"/>
          </a:p>
          <a:p>
            <a:pPr lvl="2"/>
            <a:r>
              <a:rPr lang="en-US" dirty="0" err="1"/>
              <a:t>zajištění</a:t>
            </a:r>
            <a:r>
              <a:rPr lang="en-US" dirty="0"/>
              <a:t> </a:t>
            </a:r>
            <a:r>
              <a:rPr lang="en-US" dirty="0" err="1"/>
              <a:t>licencí</a:t>
            </a:r>
            <a:r>
              <a:rPr lang="en-US" dirty="0"/>
              <a:t>, </a:t>
            </a:r>
            <a:r>
              <a:rPr lang="en-US" dirty="0" err="1"/>
              <a:t>certifikací</a:t>
            </a:r>
            <a:r>
              <a:rPr lang="en-US" dirty="0"/>
              <a:t>, </a:t>
            </a:r>
            <a:r>
              <a:rPr lang="en-US" dirty="0" err="1"/>
              <a:t>registrací</a:t>
            </a:r>
            <a:r>
              <a:rPr lang="en-US" dirty="0"/>
              <a:t> </a:t>
            </a:r>
            <a:r>
              <a:rPr lang="en-US" dirty="0" err="1"/>
              <a:t>produktů</a:t>
            </a:r>
            <a:r>
              <a:rPr lang="en-US" dirty="0"/>
              <a:t> a </a:t>
            </a:r>
            <a:r>
              <a:rPr lang="en-US" dirty="0" err="1"/>
              <a:t>ochranných</a:t>
            </a:r>
            <a:r>
              <a:rPr lang="en-US" dirty="0"/>
              <a:t> </a:t>
            </a:r>
            <a:r>
              <a:rPr lang="en-US" dirty="0" err="1"/>
              <a:t>známek</a:t>
            </a:r>
            <a:endParaRPr lang="cs-CZ" dirty="0"/>
          </a:p>
          <a:p>
            <a:pPr lvl="2"/>
            <a:r>
              <a:rPr lang="cs-CZ" dirty="0"/>
              <a:t>podpora při </a:t>
            </a:r>
            <a:r>
              <a:rPr lang="en-US" dirty="0" err="1"/>
              <a:t>zahájení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služeb</a:t>
            </a:r>
            <a:endParaRPr lang="cs-CZ" dirty="0"/>
          </a:p>
          <a:p>
            <a:pPr lvl="1"/>
            <a:r>
              <a:rPr lang="cs-CZ" dirty="0"/>
              <a:t>Dotace ze státního rozpočtu 70 % ceny služby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Služby ambasády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 smtClean="0"/>
              <a:t>2021 (tbc):</a:t>
            </a:r>
          </a:p>
          <a:p>
            <a:pPr lvl="1"/>
            <a:r>
              <a:rPr lang="cs-CZ" dirty="0" smtClean="0"/>
              <a:t>Czech – UK </a:t>
            </a:r>
            <a:r>
              <a:rPr lang="cs-CZ" dirty="0" err="1" smtClean="0"/>
              <a:t>Space</a:t>
            </a:r>
            <a:r>
              <a:rPr lang="cs-CZ" dirty="0" smtClean="0"/>
              <a:t> </a:t>
            </a:r>
            <a:r>
              <a:rPr lang="cs-CZ" dirty="0" err="1" smtClean="0"/>
              <a:t>Industry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– říjen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Czech Beer </a:t>
            </a:r>
            <a:r>
              <a:rPr lang="cs-CZ" dirty="0" err="1"/>
              <a:t>Day</a:t>
            </a:r>
            <a:r>
              <a:rPr lang="cs-CZ" dirty="0"/>
              <a:t> &amp; Czech </a:t>
            </a:r>
            <a:r>
              <a:rPr lang="cs-CZ" dirty="0" err="1"/>
              <a:t>Wine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</a:t>
            </a:r>
            <a:r>
              <a:rPr lang="cs-CZ" dirty="0" smtClean="0"/>
              <a:t>(září) </a:t>
            </a:r>
            <a:endParaRPr lang="cs-CZ" dirty="0"/>
          </a:p>
          <a:p>
            <a:pPr lvl="2"/>
            <a:r>
              <a:rPr lang="cs-CZ" sz="1600" dirty="0"/>
              <a:t>spojeno s marketingovou akcí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r>
              <a:rPr lang="cs-CZ" dirty="0"/>
              <a:t>Mise inovačních a </a:t>
            </a:r>
            <a:r>
              <a:rPr lang="cs-CZ" dirty="0" err="1"/>
              <a:t>nano</a:t>
            </a:r>
            <a:r>
              <a:rPr lang="cs-CZ" dirty="0"/>
              <a:t> firem (podzim)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Mise firem zaměřená na cirkulární ekonomiku (podzim)</a:t>
            </a:r>
          </a:p>
          <a:p>
            <a:pPr marL="324000" lvl="1" indent="0">
              <a:buNone/>
            </a:pPr>
            <a:endParaRPr lang="cs-CZ" dirty="0"/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 smtClean="0"/>
              <a:t>2022 </a:t>
            </a:r>
            <a:r>
              <a:rPr lang="cs-CZ" dirty="0"/>
              <a:t>(tbc):</a:t>
            </a:r>
          </a:p>
          <a:p>
            <a:pPr marL="324000" lvl="1" indent="0">
              <a:buNone/>
            </a:pPr>
            <a:endParaRPr lang="cs-CZ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 err="1"/>
              <a:t>Fairnborough</a:t>
            </a:r>
            <a:r>
              <a:rPr lang="cs-CZ" dirty="0"/>
              <a:t> International </a:t>
            </a:r>
            <a:r>
              <a:rPr lang="cs-CZ" dirty="0" err="1"/>
              <a:t>AirShow</a:t>
            </a:r>
            <a:r>
              <a:rPr lang="cs-CZ" dirty="0"/>
              <a:t> </a:t>
            </a:r>
            <a:endParaRPr lang="cs-CZ" dirty="0"/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r>
              <a:rPr lang="cs-CZ" dirty="0" smtClean="0"/>
              <a:t>DSEI </a:t>
            </a:r>
            <a:r>
              <a:rPr lang="cs-CZ" dirty="0"/>
              <a:t>+ Czech-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Defence</a:t>
            </a:r>
            <a:r>
              <a:rPr lang="cs-CZ" dirty="0"/>
              <a:t> </a:t>
            </a:r>
            <a:r>
              <a:rPr lang="cs-CZ" dirty="0" err="1"/>
              <a:t>Day</a:t>
            </a:r>
            <a:r>
              <a:rPr lang="cs-CZ" dirty="0"/>
              <a:t> (odsunuto </a:t>
            </a:r>
            <a:r>
              <a:rPr lang="cs-CZ" dirty="0" smtClean="0"/>
              <a:t>z podzimu 2021, účast NM Kopečného)</a:t>
            </a:r>
            <a:endParaRPr lang="cs-CZ" dirty="0"/>
          </a:p>
          <a:p>
            <a:pPr marL="324000" lvl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Projekty ekonomické diplomacie a veletrhy</a:t>
            </a:r>
          </a:p>
        </p:txBody>
      </p:sp>
    </p:spTree>
    <p:extLst>
      <p:ext uri="{BB962C8B-B14F-4D97-AF65-F5344CB8AC3E}">
        <p14:creationId xmlns:p14="http://schemas.microsoft.com/office/powerpoint/2010/main" val="545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Regionální kontext – Velká Británie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088572" y="2373086"/>
            <a:ext cx="8305800" cy="3820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40" y="1571107"/>
            <a:ext cx="8128864" cy="542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4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Obchodní kultura a doporučení</a:t>
            </a:r>
          </a:p>
        </p:txBody>
      </p:sp>
    </p:spTree>
    <p:extLst>
      <p:ext uri="{BB962C8B-B14F-4D97-AF65-F5344CB8AC3E}">
        <p14:creationId xmlns:p14="http://schemas.microsoft.com/office/powerpoint/2010/main" val="380142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Doporučení - vstup do Velké Británie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15122" y="1583474"/>
            <a:ext cx="9188605" cy="591014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marL="324000" indent="-324000" defTabSz="1069208" fontAlgn="auto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3"/>
              </a:buBlip>
            </a:pPr>
            <a:r>
              <a:rPr lang="cs-CZ" dirty="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Co lze od vstupu na britský trh očekávat? </a:t>
            </a:r>
          </a:p>
          <a:p>
            <a:pPr defTabSz="1069208" fontAlgn="auto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</a:pPr>
            <a:endParaRPr lang="cs-CZ" dirty="0">
              <a:solidFill>
                <a:srgbClr val="D52B1E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24000" indent="-324000" defTabSz="1069208" fontAlgn="auto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3"/>
              </a:buBlip>
            </a:pPr>
            <a:r>
              <a:rPr lang="cs-CZ" dirty="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Výhody:</a:t>
            </a:r>
          </a:p>
          <a:p>
            <a:pPr marL="324000" indent="-324000" defTabSz="1069208" fontAlgn="auto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3"/>
              </a:buBlip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Angličtina – obchodní jednání, zákony, marketing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Institucionální podpora a zázemí pro české firmy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Velká Británie je 8. v žebříčku WB </a:t>
            </a:r>
            <a:r>
              <a:rPr lang="cs-CZ" dirty="0" err="1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Doing</a:t>
            </a: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Business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Registrace firmy ve Velké Británii (Anglie, Skotsko, Wales) je poměrně jednoduchý proces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</a:pPr>
            <a:endParaRPr lang="cs-CZ" dirty="0">
              <a:latin typeface="+mn-lt"/>
            </a:endParaRPr>
          </a:p>
          <a:p>
            <a:pPr marL="324000" indent="-324000" defTabSz="1069208" fontAlgn="auto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Blip>
                <a:blip r:embed="rId3"/>
              </a:buBlip>
            </a:pPr>
            <a:r>
              <a:rPr lang="cs-CZ" dirty="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Některá úskalí:</a:t>
            </a:r>
            <a:endParaRPr lang="cs-CZ" i="1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Nejistota v podobě obchodních vztahů s EU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Vysoké provozní náklady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Vysoká konkurence na britském trhu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Místní partner – zástupce je  často jediná schůdná cesta, jak se prosadit na britském trhu.</a:t>
            </a:r>
          </a:p>
          <a:p>
            <a:pPr marL="648000" lvl="1" indent="-324000" defTabSz="1069208" fontAlgn="auto">
              <a:lnSpc>
                <a:spcPts val="2000"/>
              </a:lnSpc>
              <a:spcBef>
                <a:spcPts val="200"/>
              </a:spcBef>
              <a:spcAft>
                <a:spcPts val="600"/>
              </a:spcAft>
              <a:buBlip>
                <a:blip r:embed="rId3"/>
              </a:buBlip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 každodenní praxi bývají však častým nešvarem velkých firem platby po lhůtě splatnosti.</a:t>
            </a:r>
          </a:p>
          <a:p>
            <a:pPr fontAlgn="auto">
              <a:spcAft>
                <a:spcPts val="600"/>
              </a:spcAft>
            </a:pPr>
            <a:endParaRPr lang="cs-CZ" sz="2000" dirty="0"/>
          </a:p>
          <a:p>
            <a:pPr marL="285750" indent="-285750" fontAlgn="auto">
              <a:spcAft>
                <a:spcPts val="0"/>
              </a:spcAft>
              <a:buFontTx/>
              <a:buChar char="-"/>
            </a:pPr>
            <a:endParaRPr lang="cs-CZ" sz="2000" dirty="0"/>
          </a:p>
          <a:p>
            <a:pPr marL="285750" indent="-285750" fontAlgn="auto">
              <a:spcAft>
                <a:spcPts val="0"/>
              </a:spcAft>
              <a:buFontTx/>
              <a:buChar char="-"/>
            </a:pPr>
            <a:endParaRPr lang="cs-CZ" dirty="0"/>
          </a:p>
        </p:txBody>
      </p:sp>
      <p:pic>
        <p:nvPicPr>
          <p:cNvPr id="5" name="Picture 2" descr="https://d2v9y0dukr6mq2.cloudfront.net/video/thumbnail/4ZrVLdVKeijzurndz/business-handshake-concept-two-businessmen-shaking-their-hands_nueibrcv3e__F00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304780"/>
            <a:ext cx="2933700" cy="231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Kontaktní místa</a:t>
            </a:r>
          </a:p>
        </p:txBody>
      </p:sp>
    </p:spTree>
    <p:extLst>
      <p:ext uri="{BB962C8B-B14F-4D97-AF65-F5344CB8AC3E}">
        <p14:creationId xmlns:p14="http://schemas.microsoft.com/office/powerpoint/2010/main" val="48353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cs-CZ" dirty="0"/>
              <a:t>Ekonomický tým ČR ve Velké Británii</a:t>
            </a:r>
          </a:p>
        </p:txBody>
      </p:sp>
      <p:pic>
        <p:nvPicPr>
          <p:cNvPr id="5" name="Picture 3" descr="F:\2fe2bbe77c_31557033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937" y="1894430"/>
            <a:ext cx="1561170" cy="104154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6" name="Content Placeholder 5" descr="F:\unionjack300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1362" y="1519509"/>
            <a:ext cx="1620199" cy="162019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8000"/>
              </a:srgbClr>
            </a:outerShdw>
          </a:effectLst>
        </p:spPr>
      </p:pic>
      <p:pic>
        <p:nvPicPr>
          <p:cNvPr id="7" name="Picture 2" descr="C:\Users\Doma\Downloads\Londyn_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2877" y="3249625"/>
            <a:ext cx="5033126" cy="1012411"/>
          </a:xfrm>
          <a:prstGeom prst="rect">
            <a:avLst/>
          </a:prstGeom>
          <a:noFill/>
        </p:spPr>
      </p:pic>
      <p:pic>
        <p:nvPicPr>
          <p:cNvPr id="8" name="Picture 38" descr="http://invest.kraj-jihocesky.cz/images/C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139" y="4907721"/>
            <a:ext cx="1183767" cy="673575"/>
          </a:xfrm>
          <a:prstGeom prst="rect">
            <a:avLst/>
          </a:prstGeom>
          <a:noFill/>
        </p:spPr>
      </p:pic>
      <p:pic>
        <p:nvPicPr>
          <p:cNvPr id="9" name="Picture 2" descr="Generální konzulát České republiky v Mancheste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85" y="4974068"/>
            <a:ext cx="285750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6" descr="http://www.czechinvest.org/img/logo-cz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0418" y="4857172"/>
            <a:ext cx="1431347" cy="536756"/>
          </a:xfrm>
          <a:prstGeom prst="rect">
            <a:avLst/>
          </a:prstGeom>
          <a:noFill/>
        </p:spPr>
      </p:pic>
      <p:pic>
        <p:nvPicPr>
          <p:cNvPr id="11" name="Picture 40" descr="http://wien.czechcentres.cz/public/galleries/35/34459/czechtourism-rgb.jpg?16b46491622617dbd8ca4188373556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0686" y="6327054"/>
            <a:ext cx="1936528" cy="687286"/>
          </a:xfrm>
          <a:prstGeom prst="rect">
            <a:avLst/>
          </a:prstGeom>
          <a:noFill/>
        </p:spPr>
      </p:pic>
      <p:pic>
        <p:nvPicPr>
          <p:cNvPr id="12" name="Picture 42" descr="http://www.czechcentres.cz/webs/ceska-centra/images/cc-logo-to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09027" y="6402447"/>
            <a:ext cx="1790344" cy="53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96000" y="1417453"/>
            <a:ext cx="8964000" cy="5760000"/>
          </a:xfrm>
        </p:spPr>
        <p:txBody>
          <a:bodyPr/>
          <a:lstStyle/>
          <a:p>
            <a:r>
              <a:rPr lang="cs-CZ" sz="2200" dirty="0"/>
              <a:t>Ambasáda (zejména B2G kontakty)</a:t>
            </a:r>
          </a:p>
          <a:p>
            <a:pPr marL="0" indent="0">
              <a:buNone/>
            </a:pPr>
            <a:r>
              <a:rPr lang="cs-CZ" sz="1800" b="1" dirty="0" err="1">
                <a:solidFill>
                  <a:schemeClr val="tx1"/>
                </a:solidFill>
              </a:rPr>
              <a:t>Embassy</a:t>
            </a:r>
            <a:r>
              <a:rPr lang="cs-CZ" sz="1800" b="1" dirty="0">
                <a:solidFill>
                  <a:schemeClr val="tx1"/>
                </a:solidFill>
              </a:rPr>
              <a:t> of the Czech Republic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26 Kensington Palace </a:t>
            </a:r>
            <a:r>
              <a:rPr lang="cs-CZ" sz="1800" dirty="0" err="1">
                <a:solidFill>
                  <a:schemeClr val="tx1"/>
                </a:solidFill>
              </a:rPr>
              <a:t>Gardens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London W8 4QY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tel.: 0044 (0)20 7243 7900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hlinkClick r:id="rId2"/>
              </a:rPr>
              <a:t>oeu.london@embassy.mzv.cz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web: </a:t>
            </a:r>
            <a:r>
              <a:rPr lang="cs-CZ" sz="1800" dirty="0">
                <a:solidFill>
                  <a:schemeClr val="tx1"/>
                </a:solidFill>
                <a:hlinkClick r:id="rId3"/>
              </a:rPr>
              <a:t>www.mzv.cz/london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r>
              <a:rPr lang="cs-CZ" sz="2200" dirty="0" err="1"/>
              <a:t>CzechTrade</a:t>
            </a:r>
            <a:r>
              <a:rPr lang="cs-CZ" sz="2200" dirty="0"/>
              <a:t> (zejména B2B kontakty)</a:t>
            </a:r>
          </a:p>
          <a:p>
            <a:pPr marL="0" indent="0">
              <a:buNone/>
            </a:pPr>
            <a:r>
              <a:rPr lang="en-GB" sz="1800" b="1" dirty="0" err="1">
                <a:solidFill>
                  <a:schemeClr val="tx1"/>
                </a:solidFill>
              </a:rPr>
              <a:t>CzechTrade</a:t>
            </a:r>
            <a:endParaRPr lang="en-GB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30 Kensington Palace Gardens 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London W8 4QY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tel.: 0044 (0)207 7925 951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  <a:hlinkClick r:id="rId4"/>
              </a:rPr>
              <a:t>london@czechtrade.cz</a:t>
            </a:r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web: www.czechtrade.cz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</a:rPr>
              <a:t>Jiří Rak </a:t>
            </a:r>
            <a:r>
              <a:rPr lang="en-GB" sz="1800" dirty="0">
                <a:solidFill>
                  <a:schemeClr val="tx1"/>
                </a:solidFill>
              </a:rPr>
              <a:t>- </a:t>
            </a:r>
            <a:r>
              <a:rPr lang="en-GB" sz="1800" dirty="0" err="1">
                <a:solidFill>
                  <a:schemeClr val="tx1"/>
                </a:solidFill>
              </a:rPr>
              <a:t>ředitel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kanceláře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CzechTrade</a:t>
            </a:r>
            <a:r>
              <a:rPr lang="en-GB" sz="1800" dirty="0">
                <a:solidFill>
                  <a:schemeClr val="tx1"/>
                </a:solidFill>
              </a:rPr>
              <a:t> v </a:t>
            </a:r>
            <a:r>
              <a:rPr lang="en-GB" sz="1800" dirty="0" err="1">
                <a:solidFill>
                  <a:schemeClr val="tx1"/>
                </a:solidFill>
              </a:rPr>
              <a:t>Londýně</a:t>
            </a:r>
            <a:endParaRPr lang="en-GB" sz="18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Podpora českých firem ve Velké Británii</a:t>
            </a:r>
          </a:p>
        </p:txBody>
      </p:sp>
    </p:spTree>
    <p:extLst>
      <p:ext uri="{BB962C8B-B14F-4D97-AF65-F5344CB8AC3E}">
        <p14:creationId xmlns:p14="http://schemas.microsoft.com/office/powerpoint/2010/main" val="41497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Vám za pozornost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Michaela_Chrtova@mzv.cz</a:t>
            </a:r>
            <a:endParaRPr lang="cs-CZ" dirty="0"/>
          </a:p>
          <a:p>
            <a:endParaRPr lang="cs-CZ" dirty="0"/>
          </a:p>
          <a:p>
            <a:r>
              <a:rPr lang="cs-CZ" sz="1800" dirty="0">
                <a:hlinkClick r:id="rId3"/>
              </a:rPr>
              <a:t>https://www.linkedin.com/in/michaela-chrtov%C3%A1-5226b139/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>
                <a:hlinkClick r:id="rId4"/>
              </a:rPr>
              <a:t>https://www.mzv.cz/london</a:t>
            </a:r>
            <a:endParaRPr lang="cs-CZ" sz="1800" dirty="0"/>
          </a:p>
          <a:p>
            <a:endParaRPr lang="cs-CZ" sz="1800" dirty="0"/>
          </a:p>
          <a:p>
            <a:r>
              <a:rPr lang="cs-CZ" sz="1800" dirty="0">
                <a:hlinkClick r:id="rId5"/>
              </a:rPr>
              <a:t>https://www.facebook.com/Czech-Embassy-London-147060568717255/</a:t>
            </a:r>
            <a:endParaRPr lang="cs-CZ" sz="1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6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Proč Velká Británie?</a:t>
            </a:r>
          </a:p>
        </p:txBody>
      </p:sp>
    </p:spTree>
    <p:extLst>
      <p:ext uri="{BB962C8B-B14F-4D97-AF65-F5344CB8AC3E}">
        <p14:creationId xmlns:p14="http://schemas.microsoft.com/office/powerpoint/2010/main" val="28963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6147" y="1212979"/>
            <a:ext cx="8137247" cy="14309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velký trh a bohatý (66 mil. obyvatel)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 </a:t>
            </a:r>
            <a:r>
              <a:rPr lang="cs-CZ" sz="1700" dirty="0">
                <a:solidFill>
                  <a:schemeClr val="tx1"/>
                </a:solidFill>
              </a:rPr>
              <a:t>6. největší globálně a 2. největší ekonomika v Evropě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jaderná velmoc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globální centrum obchodu</a:t>
            </a:r>
            <a:endParaRPr lang="en-US" dirty="0">
              <a:solidFill>
                <a:schemeClr val="tx1"/>
              </a:solidFill>
            </a:endParaRPr>
          </a:p>
          <a:p>
            <a:pPr lvl="2"/>
            <a:endParaRPr lang="cs-CZ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46147" y="2836527"/>
            <a:ext cx="7774696" cy="13430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cs-CZ" sz="1700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 </a:t>
            </a:r>
            <a:r>
              <a:rPr lang="cs-CZ" sz="1700" dirty="0">
                <a:solidFill>
                  <a:schemeClr val="tx1"/>
                </a:solidFill>
              </a:rPr>
              <a:t>dopady brexitu 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silná konkurence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zpomalení ekonomiky a zvýšení nezaměstnanosti – COVID-19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6147" y="4326406"/>
            <a:ext cx="8137247" cy="14973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stavebnictví – řada nových projektů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automotive sektor a kolejová doprava – tramvajová a vlaková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 </a:t>
            </a:r>
            <a:r>
              <a:rPr lang="cs-CZ" sz="1700" dirty="0" err="1">
                <a:solidFill>
                  <a:schemeClr val="tx1"/>
                </a:solidFill>
              </a:rPr>
              <a:t>decommissioning</a:t>
            </a:r>
            <a:r>
              <a:rPr lang="cs-CZ" sz="1700" dirty="0">
                <a:solidFill>
                  <a:schemeClr val="tx1"/>
                </a:solidFill>
              </a:rPr>
              <a:t> jaderných elektráren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obnovitelné zdroje </a:t>
            </a:r>
            <a:r>
              <a:rPr lang="cs-CZ" sz="1700" dirty="0" smtClean="0">
                <a:solidFill>
                  <a:schemeClr val="tx1"/>
                </a:solidFill>
              </a:rPr>
              <a:t>– větrné </a:t>
            </a:r>
            <a:r>
              <a:rPr lang="cs-CZ" sz="1700" dirty="0">
                <a:solidFill>
                  <a:schemeClr val="tx1"/>
                </a:solidFill>
              </a:rPr>
              <a:t>elektrárny, </a:t>
            </a:r>
            <a:r>
              <a:rPr lang="cs-CZ" sz="1700" dirty="0" err="1">
                <a:solidFill>
                  <a:schemeClr val="tx1"/>
                </a:solidFill>
              </a:rPr>
              <a:t>smart</a:t>
            </a:r>
            <a:r>
              <a:rPr lang="cs-CZ" sz="1700" dirty="0">
                <a:solidFill>
                  <a:schemeClr val="tx1"/>
                </a:solidFill>
              </a:rPr>
              <a:t> </a:t>
            </a:r>
            <a:r>
              <a:rPr lang="cs-CZ" sz="1700" dirty="0" smtClean="0">
                <a:solidFill>
                  <a:schemeClr val="tx1"/>
                </a:solidFill>
              </a:rPr>
              <a:t>řešení, úložišt</a:t>
            </a:r>
            <a:r>
              <a:rPr lang="cs-CZ" sz="1700" dirty="0">
                <a:solidFill>
                  <a:schemeClr val="tx1"/>
                </a:solidFill>
              </a:rPr>
              <a:t>ě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6147" y="5908994"/>
            <a:ext cx="7774696" cy="14201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dirty="0">
                <a:solidFill>
                  <a:schemeClr val="tx1"/>
                </a:solidFill>
              </a:rPr>
              <a:t>•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1700" dirty="0">
                <a:solidFill>
                  <a:schemeClr val="tx1"/>
                </a:solidFill>
              </a:rPr>
              <a:t>dopady brexitu – ztížení obchodu, celní i regulatorní bariéry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zpomalení ekonomiky a zvýšení nezaměstnanosti – COVID-19</a:t>
            </a:r>
            <a:endParaRPr lang="en-US" sz="1700" dirty="0">
              <a:solidFill>
                <a:schemeClr val="tx1"/>
              </a:solidFill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•</a:t>
            </a:r>
            <a:r>
              <a:rPr lang="cs-CZ" sz="1700" dirty="0">
                <a:solidFill>
                  <a:schemeClr val="tx1"/>
                </a:solidFill>
              </a:rPr>
              <a:t> riziko podvodného jednání, kyberkriminalita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15" name="Round Single Corner Rectangle 14"/>
          <p:cNvSpPr/>
          <p:nvPr/>
        </p:nvSpPr>
        <p:spPr>
          <a:xfrm>
            <a:off x="113479" y="6016363"/>
            <a:ext cx="2828165" cy="1433159"/>
          </a:xfrm>
          <a:prstGeom prst="round1Rect">
            <a:avLst>
              <a:gd name="adj" fmla="val 10185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Hrozby</a:t>
            </a:r>
            <a:r>
              <a:rPr lang="en-US" b="1" dirty="0">
                <a:ea typeface="Arial" charset="0"/>
                <a:cs typeface="Arial" charset="0"/>
              </a:rPr>
              <a:t> (–)</a:t>
            </a:r>
            <a:endParaRPr lang="en-US" dirty="0"/>
          </a:p>
        </p:txBody>
      </p:sp>
      <p:sp>
        <p:nvSpPr>
          <p:cNvPr id="2" name="Round Single Corner Rectangle 1"/>
          <p:cNvSpPr/>
          <p:nvPr/>
        </p:nvSpPr>
        <p:spPr>
          <a:xfrm>
            <a:off x="110602" y="1304442"/>
            <a:ext cx="2824285" cy="1443492"/>
          </a:xfrm>
          <a:prstGeom prst="round1Rect">
            <a:avLst>
              <a:gd name="adj" fmla="val 11111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Silné stránky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(+)</a:t>
            </a:r>
          </a:p>
        </p:txBody>
      </p:sp>
      <p:sp>
        <p:nvSpPr>
          <p:cNvPr id="11" name="Round Single Corner Rectangle 10"/>
          <p:cNvSpPr/>
          <p:nvPr/>
        </p:nvSpPr>
        <p:spPr>
          <a:xfrm>
            <a:off x="128709" y="2853119"/>
            <a:ext cx="2812935" cy="1365918"/>
          </a:xfrm>
          <a:prstGeom prst="round1Rect">
            <a:avLst>
              <a:gd name="adj" fmla="val 111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Slabé stránky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 (–)</a:t>
            </a:r>
            <a:endParaRPr lang="en-US" dirty="0"/>
          </a:p>
        </p:txBody>
      </p:sp>
      <p:sp>
        <p:nvSpPr>
          <p:cNvPr id="13" name="Round Single Corner Rectangle 12"/>
          <p:cNvSpPr/>
          <p:nvPr/>
        </p:nvSpPr>
        <p:spPr>
          <a:xfrm>
            <a:off x="101555" y="4352611"/>
            <a:ext cx="2818611" cy="1530178"/>
          </a:xfrm>
          <a:prstGeom prst="round1Rect">
            <a:avLst>
              <a:gd name="adj" fmla="val 13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283" rtlCol="0" anchor="t" anchorCtr="0"/>
          <a:lstStyle/>
          <a:p>
            <a:pPr lvl="0" algn="ctr"/>
            <a:r>
              <a:rPr lang="cs-CZ" b="1" dirty="0">
                <a:ea typeface="Arial" charset="0"/>
                <a:cs typeface="Arial" charset="0"/>
              </a:rPr>
              <a:t>Příležitosti</a:t>
            </a:r>
            <a:r>
              <a:rPr lang="en-US" b="1" dirty="0">
                <a:ea typeface="Arial" charset="0"/>
                <a:cs typeface="Arial" charset="0"/>
              </a:rPr>
              <a:t> (+)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 flipV="1">
            <a:off x="1067025" y="2166692"/>
            <a:ext cx="914175" cy="532964"/>
            <a:chOff x="1092200" y="1177152"/>
            <a:chExt cx="3659192" cy="1802176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grpSpPr>
        <p:grpSp>
          <p:nvGrpSpPr>
            <p:cNvPr id="23" name="Group 22"/>
            <p:cNvGrpSpPr/>
            <p:nvPr/>
          </p:nvGrpSpPr>
          <p:grpSpPr>
            <a:xfrm>
              <a:off x="1092200" y="1177152"/>
              <a:ext cx="1097885" cy="1802176"/>
              <a:chOff x="1092200" y="1177152"/>
              <a:chExt cx="1097885" cy="1802176"/>
            </a:xfrm>
            <a:grpFill/>
          </p:grpSpPr>
          <p:sp>
            <p:nvSpPr>
              <p:cNvPr id="9" name="Rectangle 8"/>
              <p:cNvSpPr/>
              <p:nvPr/>
            </p:nvSpPr>
            <p:spPr>
              <a:xfrm>
                <a:off x="1092200" y="1892300"/>
                <a:ext cx="1397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333500" y="1297190"/>
                <a:ext cx="357938" cy="1562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849523" y="1177152"/>
                <a:ext cx="340562" cy="18021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flipH="1">
              <a:off x="3653507" y="1177152"/>
              <a:ext cx="1097885" cy="1802176"/>
              <a:chOff x="1092200" y="1177152"/>
              <a:chExt cx="1097885" cy="1802176"/>
            </a:xfrm>
            <a:grpFill/>
          </p:grpSpPr>
          <p:sp>
            <p:nvSpPr>
              <p:cNvPr id="26" name="Rectangle 25"/>
              <p:cNvSpPr/>
              <p:nvPr/>
            </p:nvSpPr>
            <p:spPr>
              <a:xfrm>
                <a:off x="1092200" y="1892300"/>
                <a:ext cx="139700" cy="4826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33500" y="1297190"/>
                <a:ext cx="357938" cy="1562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49523" y="1177152"/>
                <a:ext cx="340562" cy="18021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2291685" y="1892300"/>
              <a:ext cx="1249275" cy="4297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102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929" y1="83165" x2="9929" y2="831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1127764" y="3639193"/>
            <a:ext cx="594015" cy="62561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2162" y1="86694" x2="52162" y2="86694"/>
                        <a14:foregroundMark x1="50349" y1="93548" x2="50349" y2="93548"/>
                        <a14:foregroundMark x1="52441" y1="68011" x2="52441" y2="68011"/>
                        <a14:foregroundMark x1="47699" y1="68280" x2="47699" y2="68280"/>
                        <a14:foregroundMark x1="49093" y1="50403" x2="49093" y2="50403"/>
                        <a14:foregroundMark x1="81450" y1="65323" x2="81450" y2="65323"/>
                        <a14:foregroundMark x1="86471" y1="47715" x2="86471" y2="47715"/>
                        <a14:foregroundMark x1="83682" y1="28495" x2="83682" y2="28495"/>
                        <a14:foregroundMark x1="69177" y1="16263" x2="69177" y2="16263"/>
                        <a14:foregroundMark x1="50070" y1="12097" x2="50070" y2="12097"/>
                        <a14:foregroundMark x1="30404" y1="15188" x2="30404" y2="15188"/>
                        <a14:foregroundMark x1="17573" y1="29839" x2="17573" y2="29839"/>
                        <a14:foregroundMark x1="15063" y1="48118" x2="15063" y2="48118"/>
                        <a14:foregroundMark x1="19247" y1="65188" x2="19247" y2="65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279" y="5135671"/>
            <a:ext cx="890984" cy="9245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687">
                        <a14:foregroundMark x1="56681" y1="16255" x2="56681" y2="16255"/>
                        <a14:foregroundMark x1="66075" y1="7257" x2="66075" y2="72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475" y="6501139"/>
            <a:ext cx="951407" cy="6842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Zástupný symbol pro text 9"/>
          <p:cNvSpPr txBox="1">
            <a:spLocks/>
          </p:cNvSpPr>
          <p:nvPr/>
        </p:nvSpPr>
        <p:spPr>
          <a:xfrm>
            <a:off x="1620000" y="360000"/>
            <a:ext cx="8640000" cy="900000"/>
          </a:xfrm>
          <a:prstGeom prst="rect">
            <a:avLst/>
          </a:prstGeom>
        </p:spPr>
        <p:txBody>
          <a:bodyPr/>
          <a:lstStyle>
            <a:lvl1pPr marL="324000" indent="-324000" algn="l" defTabSz="1069208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200"/>
              </a:spcAft>
              <a:buClr>
                <a:srgbClr val="970000"/>
              </a:buClr>
              <a:buSzPct val="100000"/>
              <a:buFontTx/>
              <a:buBlip>
                <a:blip r:embed="rId8"/>
              </a:buBlip>
              <a:defRPr sz="2400" kern="1200">
                <a:solidFill>
                  <a:srgbClr val="D52B1E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48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72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296000" indent="-324000" algn="l" defTabSz="1069208" rtl="0" eaLnBrk="1" latinLnBrk="0" hangingPunct="1">
              <a:lnSpc>
                <a:spcPts val="2000"/>
              </a:lnSpc>
              <a:spcBef>
                <a:spcPts val="200"/>
              </a:spcBef>
              <a:buFontTx/>
              <a:buBlip>
                <a:blip r:embed="rId8"/>
              </a:buBlip>
              <a:defRPr sz="1800" kern="12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052370" indent="-210474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Open Sans Light" panose="020B0306030504020204" pitchFamily="34" charset="0"/>
              <a:buChar char="–"/>
              <a:defRPr sz="1169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940322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74926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9530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44134" indent="-267302" algn="l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cs-CZ" dirty="0">
                <a:solidFill>
                  <a:schemeClr val="tx1"/>
                </a:solidFill>
              </a:rPr>
              <a:t>Proč Velká Británie? </a:t>
            </a:r>
            <a:r>
              <a:rPr lang="cs-CZ" dirty="0" err="1">
                <a:solidFill>
                  <a:schemeClr val="tx1"/>
                </a:solidFill>
              </a:rPr>
              <a:t>Swot</a:t>
            </a:r>
            <a:r>
              <a:rPr lang="cs-CZ" dirty="0">
                <a:solidFill>
                  <a:schemeClr val="tx1"/>
                </a:solidFill>
              </a:rPr>
              <a:t> analýza </a:t>
            </a:r>
          </a:p>
        </p:txBody>
      </p:sp>
    </p:spTree>
    <p:extLst>
      <p:ext uri="{BB962C8B-B14F-4D97-AF65-F5344CB8AC3E}">
        <p14:creationId xmlns:p14="http://schemas.microsoft.com/office/powerpoint/2010/main" val="26307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Politicko-ekonomické trendy</a:t>
            </a:r>
          </a:p>
        </p:txBody>
      </p:sp>
    </p:spTree>
    <p:extLst>
      <p:ext uri="{BB962C8B-B14F-4D97-AF65-F5344CB8AC3E}">
        <p14:creationId xmlns:p14="http://schemas.microsoft.com/office/powerpoint/2010/main" val="4504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Politicko-ekonomické trendy – Velká Británie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656" y="1652256"/>
            <a:ext cx="9180500" cy="5144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31. ledna 2020 Spojené království po 47 letech opustilo EU</a:t>
            </a:r>
          </a:p>
          <a:p>
            <a:pPr marL="1066950" lvl="1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Dohoda o obchodu a spolupráci EU-UK 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Do EU nadále směřuje 44% celkového exportu UK </a:t>
            </a:r>
          </a:p>
          <a:p>
            <a:pPr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defRPr/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      (54% zboží, 39% exportu služeb) 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2019 byl </a:t>
            </a:r>
            <a:r>
              <a:rPr lang="cs-CZ" altLang="cs-CZ" dirty="0" smtClean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nejnižší </a:t>
            </a:r>
            <a:r>
              <a:rPr lang="cs-CZ" alt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růst britské ekonomiky (1-1,2%) od druhé světové války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2017-02/2020 – nejnižší nezaměstnanost za 43 let (pokles investic do inovací)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Průmysl 10% britského HDP, služby 80% HDP, stavebnictví 10%; UK 9. nejprůmyslovější zemí světa 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UK je 5. největším exportním trhem pro ČR  a 15. největším importním trhem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alt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Vyváženy hlavně automobily (180 tis. ročně) a komponenty, dále PC, TV a stroje </a:t>
            </a:r>
          </a:p>
          <a:p>
            <a:pPr marL="324000" indent="-324000" defTabSz="1069208" eaLnBrk="1" fontAlgn="auto" hangingPunct="1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  <a:buClr>
                <a:srgbClr val="970000"/>
              </a:buClr>
              <a:buSzPct val="100000"/>
              <a:buBlip>
                <a:blip r:embed="rId3"/>
              </a:buBlip>
              <a:defRPr/>
            </a:pPr>
            <a:r>
              <a:rPr lang="cs-CZ" dirty="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Obchod s Velkou Británií je 3. nejefektivnější relací českého zahraničního obchodu</a:t>
            </a:r>
            <a:endParaRPr lang="cs-CZ" altLang="cs-CZ" dirty="0"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00" y="1652256"/>
            <a:ext cx="2576500" cy="17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04614" y="1428085"/>
            <a:ext cx="8964000" cy="5760000"/>
          </a:xfrm>
        </p:spPr>
        <p:txBody>
          <a:bodyPr/>
          <a:lstStyle/>
          <a:p>
            <a:r>
              <a:rPr lang="cs-CZ" dirty="0"/>
              <a:t>Pokles HDP v Q2 2020 – 20 %, Q3 oživení, Q4 opět propad</a:t>
            </a:r>
          </a:p>
          <a:p>
            <a:r>
              <a:rPr lang="cs-CZ" dirty="0"/>
              <a:t>Pokles HDP za 2020 – </a:t>
            </a:r>
            <a:r>
              <a:rPr lang="cs-CZ" dirty="0" smtClean="0"/>
              <a:t>10 </a:t>
            </a:r>
            <a:r>
              <a:rPr lang="cs-CZ" dirty="0"/>
              <a:t>%</a:t>
            </a:r>
          </a:p>
          <a:p>
            <a:r>
              <a:rPr lang="cs-CZ" dirty="0"/>
              <a:t>Dluh veřejných financí </a:t>
            </a:r>
            <a:r>
              <a:rPr lang="cs-CZ" dirty="0" smtClean="0"/>
              <a:t>okolo </a:t>
            </a:r>
            <a:r>
              <a:rPr lang="cs-CZ" dirty="0"/>
              <a:t>100 % HDP</a:t>
            </a:r>
          </a:p>
          <a:p>
            <a:r>
              <a:rPr lang="cs-CZ" dirty="0"/>
              <a:t>Největší krize od Druhé světové války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Nárůst </a:t>
            </a:r>
            <a:r>
              <a:rPr lang="cs-CZ" dirty="0" smtClean="0"/>
              <a:t>nezaměstnanosti  </a:t>
            </a:r>
          </a:p>
          <a:p>
            <a:pPr lvl="1"/>
            <a:r>
              <a:rPr lang="cs-CZ" dirty="0" smtClean="0"/>
              <a:t>zmizelo 820 000 míst, 80 % pod 35 let</a:t>
            </a:r>
          </a:p>
          <a:p>
            <a:r>
              <a:rPr lang="cs-CZ" dirty="0" smtClean="0"/>
              <a:t>Od března/dubna 2021 hlavně „</a:t>
            </a:r>
            <a:r>
              <a:rPr lang="cs-CZ" dirty="0" err="1" smtClean="0"/>
              <a:t>recovery</a:t>
            </a:r>
            <a:r>
              <a:rPr lang="cs-CZ" dirty="0" smtClean="0"/>
              <a:t>“ programy</a:t>
            </a:r>
            <a:endParaRPr lang="cs-CZ" dirty="0"/>
          </a:p>
          <a:p>
            <a:endParaRPr lang="cs-CZ" dirty="0"/>
          </a:p>
          <a:p>
            <a:r>
              <a:rPr lang="cs-CZ" dirty="0"/>
              <a:t>Zaváděna místní opatření </a:t>
            </a:r>
            <a:r>
              <a:rPr lang="cs-CZ" dirty="0" smtClean="0"/>
              <a:t>– </a:t>
            </a:r>
            <a:r>
              <a:rPr lang="cs-CZ" dirty="0" err="1" smtClean="0"/>
              <a:t>roadmaps</a:t>
            </a:r>
            <a:r>
              <a:rPr lang="cs-CZ" dirty="0" smtClean="0"/>
              <a:t> postupného rozvolňování</a:t>
            </a:r>
            <a:endParaRPr lang="cs-CZ" dirty="0"/>
          </a:p>
          <a:p>
            <a:pPr lvl="1"/>
            <a:r>
              <a:rPr lang="cs-CZ" dirty="0"/>
              <a:t>!! Opatření se mohou </a:t>
            </a:r>
            <a:r>
              <a:rPr lang="cs-CZ" dirty="0" smtClean="0"/>
              <a:t>lišit (a liší) </a:t>
            </a:r>
            <a:r>
              <a:rPr lang="cs-CZ" dirty="0"/>
              <a:t>v Anglii, Walesu, Skotsku a v Severním Irsku</a:t>
            </a:r>
          </a:p>
          <a:p>
            <a:endParaRPr lang="cs-CZ" dirty="0"/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Dopady epidemie COVID-19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Stále platí povinná příjezdová karanténa pro většinu zemí</a:t>
            </a:r>
          </a:p>
          <a:p>
            <a:r>
              <a:rPr lang="cs-CZ" dirty="0"/>
              <a:t>Seznam zemí – </a:t>
            </a:r>
            <a:r>
              <a:rPr lang="cs-CZ" dirty="0" smtClean="0"/>
              <a:t>semafor</a:t>
            </a:r>
          </a:p>
          <a:p>
            <a:pPr lvl="1"/>
            <a:r>
              <a:rPr lang="cs-CZ" dirty="0" smtClean="0"/>
              <a:t>Zelená – test pro vstup do země, test 2. den po příletu</a:t>
            </a:r>
          </a:p>
          <a:p>
            <a:pPr lvl="1"/>
            <a:r>
              <a:rPr lang="cs-CZ" dirty="0" smtClean="0"/>
              <a:t>Oranžová – domácí izolace 10 dní, nutný PCR test pro vstup do země - </a:t>
            </a:r>
            <a:r>
              <a:rPr lang="cs-CZ" sz="2400" dirty="0">
                <a:solidFill>
                  <a:srgbClr val="D52B1E"/>
                </a:solidFill>
              </a:rPr>
              <a:t>ČR</a:t>
            </a:r>
          </a:p>
          <a:p>
            <a:pPr lvl="1"/>
            <a:r>
              <a:rPr lang="cs-CZ" dirty="0" smtClean="0"/>
              <a:t>Červená – hotelová karanténa 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Revize seznamu každých 14 dní, debata o vstupu očkovaných bez karantény</a:t>
            </a:r>
          </a:p>
          <a:p>
            <a:pPr lvl="1"/>
            <a:endParaRPr lang="cs-CZ" dirty="0"/>
          </a:p>
          <a:p>
            <a:r>
              <a:rPr lang="cs-CZ" dirty="0"/>
              <a:t>povinná karanténa po příjezdu do </a:t>
            </a:r>
            <a:r>
              <a:rPr lang="cs-CZ" dirty="0" smtClean="0"/>
              <a:t>země – i pro ČR</a:t>
            </a:r>
            <a:endParaRPr lang="cs-CZ" dirty="0"/>
          </a:p>
          <a:p>
            <a:pPr lvl="1"/>
            <a:r>
              <a:rPr lang="cs-CZ" dirty="0"/>
              <a:t>Karanténu lze zkrátit po 5. dni od 15. 12. 2020 – Anglie, Wales, Skotsko ne</a:t>
            </a:r>
          </a:p>
          <a:p>
            <a:pPr lvl="1"/>
            <a:r>
              <a:rPr lang="cs-CZ" dirty="0"/>
              <a:t>Povinný test 2. a 8. den, nelze obejít</a:t>
            </a:r>
          </a:p>
          <a:p>
            <a:pPr lvl="1"/>
            <a:r>
              <a:rPr lang="cs-CZ" dirty="0"/>
              <a:t>Povinná hotelová karanténa pro vybrané země (Anglie, Skotsko)</a:t>
            </a:r>
          </a:p>
          <a:p>
            <a:pPr lvl="1"/>
            <a:r>
              <a:rPr lang="cs-CZ" dirty="0"/>
              <a:t>Seznam výjimek z karantény </a:t>
            </a:r>
            <a:r>
              <a:rPr lang="cs-CZ" dirty="0">
                <a:hlinkClick r:id="rId2"/>
              </a:rPr>
              <a:t>na webu britské vlády</a:t>
            </a:r>
            <a:endParaRPr lang="cs-CZ" dirty="0"/>
          </a:p>
          <a:p>
            <a:pPr lvl="1"/>
            <a:r>
              <a:rPr lang="cs-CZ" dirty="0"/>
              <a:t>Před příjezdem nutné vyplnit </a:t>
            </a:r>
            <a:r>
              <a:rPr lang="cs-CZ" dirty="0" err="1">
                <a:hlinkClick r:id="rId3"/>
              </a:rPr>
              <a:t>Passenger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Locator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Form</a:t>
            </a:r>
            <a:endParaRPr lang="cs-CZ" dirty="0"/>
          </a:p>
          <a:p>
            <a:pPr lvl="1"/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Cestování do Velké Británie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68883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MZV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4A9B"/>
      </a:accent1>
      <a:accent2>
        <a:srgbClr val="D52B1E"/>
      </a:accent2>
      <a:accent3>
        <a:srgbClr val="A1D1F4"/>
      </a:accent3>
      <a:accent4>
        <a:srgbClr val="A185B9"/>
      </a:accent4>
      <a:accent5>
        <a:srgbClr val="E3E8A4"/>
      </a:accent5>
      <a:accent6>
        <a:srgbClr val="FDCD4B"/>
      </a:accent6>
      <a:hlink>
        <a:srgbClr val="0563C1"/>
      </a:hlink>
      <a:folHlink>
        <a:srgbClr val="954F72"/>
      </a:folHlink>
    </a:clrScheme>
    <a:fontScheme name="MZV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3297</TotalTime>
  <Words>2600</Words>
  <Application>Microsoft Office PowerPoint</Application>
  <PresentationFormat>Vlastní</PresentationFormat>
  <Paragraphs>385</Paragraphs>
  <Slides>35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4" baseType="lpstr">
      <vt:lpstr>Arial</vt:lpstr>
      <vt:lpstr>Azo Sans</vt:lpstr>
      <vt:lpstr>Calibri</vt:lpstr>
      <vt:lpstr>Georgia</vt:lpstr>
      <vt:lpstr>Helvetica Light</vt:lpstr>
      <vt:lpstr>Lato</vt:lpstr>
      <vt:lpstr>Open Sans</vt:lpstr>
      <vt:lpstr>Open Sans Light</vt:lpstr>
      <vt:lpstr>Vlastní návrh</vt:lpstr>
      <vt:lpstr>Velká Británie Brexit a obchodní příležitosti   </vt:lpstr>
      <vt:lpstr>Regionální kontext –Velká Británie</vt:lpstr>
      <vt:lpstr>Prezentace aplikace PowerPoint</vt:lpstr>
      <vt:lpstr>Proč Velká Británie?</vt:lpstr>
      <vt:lpstr>Prezentace aplikace PowerPoint</vt:lpstr>
      <vt:lpstr>Politicko-ekonomické trendy</vt:lpstr>
      <vt:lpstr>Prezentace aplikace PowerPoint</vt:lpstr>
      <vt:lpstr>Prezentace aplikace PowerPoint</vt:lpstr>
      <vt:lpstr>Prezentace aplikace PowerPoint</vt:lpstr>
      <vt:lpstr>Brexit – změny v mezinárodním obchodě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Založení pobočky</vt:lpstr>
      <vt:lpstr>Prezentace aplikace PowerPoint</vt:lpstr>
      <vt:lpstr>Obchodní příležitosti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Akce ambasády</vt:lpstr>
      <vt:lpstr>Prezentace aplikace PowerPoint</vt:lpstr>
      <vt:lpstr>Prezentace aplikace PowerPoint</vt:lpstr>
      <vt:lpstr>Obchodní kultura a doporučení</vt:lpstr>
      <vt:lpstr>Prezentace aplikace PowerPoint</vt:lpstr>
      <vt:lpstr>Kontaktní místa</vt:lpstr>
      <vt:lpstr>Prezentace aplikace PowerPoint</vt:lpstr>
      <vt:lpstr>Prezentace aplikace PowerPoint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josslate</dc:creator>
  <cp:lastModifiedBy>Česáková Jana</cp:lastModifiedBy>
  <cp:revision>1819</cp:revision>
  <cp:lastPrinted>2020-10-13T09:24:11Z</cp:lastPrinted>
  <dcterms:created xsi:type="dcterms:W3CDTF">2013-04-23T12:07:07Z</dcterms:created>
  <dcterms:modified xsi:type="dcterms:W3CDTF">2021-06-26T16:33:59Z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