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27"/>
  </p:notesMasterIdLst>
  <p:handoutMasterIdLst>
    <p:handoutMasterId r:id="rId28"/>
  </p:handoutMasterIdLst>
  <p:sldIdLst>
    <p:sldId id="473" r:id="rId2"/>
    <p:sldId id="521" r:id="rId3"/>
    <p:sldId id="524" r:id="rId4"/>
    <p:sldId id="554" r:id="rId5"/>
    <p:sldId id="555" r:id="rId6"/>
    <p:sldId id="542" r:id="rId7"/>
    <p:sldId id="541" r:id="rId8"/>
    <p:sldId id="549" r:id="rId9"/>
    <p:sldId id="545" r:id="rId10"/>
    <p:sldId id="551" r:id="rId11"/>
    <p:sldId id="547" r:id="rId12"/>
    <p:sldId id="553" r:id="rId13"/>
    <p:sldId id="546" r:id="rId14"/>
    <p:sldId id="511" r:id="rId15"/>
    <p:sldId id="489" r:id="rId16"/>
    <p:sldId id="557" r:id="rId17"/>
    <p:sldId id="488" r:id="rId18"/>
    <p:sldId id="490" r:id="rId19"/>
    <p:sldId id="556" r:id="rId20"/>
    <p:sldId id="531" r:id="rId21"/>
    <p:sldId id="552" r:id="rId22"/>
    <p:sldId id="532" r:id="rId23"/>
    <p:sldId id="540" r:id="rId24"/>
    <p:sldId id="535" r:id="rId25"/>
    <p:sldId id="478" r:id="rId26"/>
  </p:sldIdLst>
  <p:sldSz cx="10691813" cy="8064500"/>
  <p:notesSz cx="7010400" cy="9296400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13"/>
    <a:srgbClr val="D52B1E"/>
    <a:srgbClr val="004A9B"/>
    <a:srgbClr val="24559D"/>
    <a:srgbClr val="970000"/>
    <a:srgbClr val="7F7F7F"/>
    <a:srgbClr val="FFFFFF"/>
    <a:srgbClr val="301515"/>
    <a:srgbClr val="FF7900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6897" autoAdjust="0"/>
  </p:normalViewPr>
  <p:slideViewPr>
    <p:cSldViewPr snapToGrid="0">
      <p:cViewPr>
        <p:scale>
          <a:sx n="107" d="100"/>
          <a:sy n="107" d="100"/>
        </p:scale>
        <p:origin x="200" y="52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9946" y="0"/>
            <a:ext cx="3038785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6/27/2021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0091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9946" y="8830091"/>
            <a:ext cx="3038785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9946" y="0"/>
            <a:ext cx="3038785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6/27/2021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6913"/>
            <a:ext cx="46212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873" y="4415790"/>
            <a:ext cx="5608654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091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9946" y="8830091"/>
            <a:ext cx="3038785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9981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299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0707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06132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419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7840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27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4233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42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34956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7363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1852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22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2205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99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92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711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6126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7722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336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9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2765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849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955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Velvyslanectví</a:t>
            </a:r>
            <a:r>
              <a:rPr lang="cs-CZ" baseline="0" dirty="0"/>
              <a:t> ČR ve Washingtonu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Jmeno_Prijmeni@mzv.cz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Velvyslanectví</a:t>
            </a:r>
            <a:r>
              <a:rPr lang="cs-CZ" baseline="0" dirty="0"/>
              <a:t> ČR ve Washingtonu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319816"/>
            <a:ext cx="8018860" cy="2807641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235730"/>
            <a:ext cx="8018860" cy="1947053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8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/>
              <a:t> </a:t>
            </a:r>
            <a:r>
              <a:rPr lang="en-US" dirty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  <p:sldLayoutId id="2147485322" r:id="rId9"/>
  </p:sldLayoutIdLst>
  <p:hf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4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matej.zahradnik@czechtrade.cz" TargetMode="External"/><Relationship Id="rId3" Type="http://schemas.openxmlformats.org/officeDocument/2006/relationships/hyperlink" Target="mailto:eco_washington@embassy.mzv.cz" TargetMode="External"/><Relationship Id="rId7" Type="http://schemas.openxmlformats.org/officeDocument/2006/relationships/hyperlink" Target="mailto:lubos.matejka@czechtrade.cz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osangeles@embassy.mzv.cz" TargetMode="External"/><Relationship Id="rId5" Type="http://schemas.openxmlformats.org/officeDocument/2006/relationships/hyperlink" Target="mailto:chicago@embassy.mzv.cz" TargetMode="External"/><Relationship Id="rId4" Type="http://schemas.openxmlformats.org/officeDocument/2006/relationships/hyperlink" Target="mailto:commerce_newyork@mzv.cz" TargetMode="External"/><Relationship Id="rId9" Type="http://schemas.openxmlformats.org/officeDocument/2006/relationships/hyperlink" Target="mailto:miroslav.tenkl@czechtrade.cz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iri_Janicek@mzv.cz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619998" y="1847013"/>
            <a:ext cx="8640000" cy="659520"/>
          </a:xfrm>
        </p:spPr>
        <p:txBody>
          <a:bodyPr/>
          <a:lstStyle/>
          <a:p>
            <a:br>
              <a:rPr lang="en-US" sz="4400" dirty="0"/>
            </a:br>
            <a:r>
              <a:rPr lang="cs-CZ" sz="3200" dirty="0">
                <a:solidFill>
                  <a:srgbClr val="C00000"/>
                </a:solidFill>
                <a:latin typeface="+mn-lt"/>
              </a:rPr>
              <a:t>Podpora exportu na mimoevropských trzích</a:t>
            </a:r>
            <a:br>
              <a:rPr lang="en-US" sz="3200" dirty="0">
                <a:latin typeface="+mn-lt"/>
              </a:rPr>
            </a:br>
            <a:r>
              <a:rPr lang="cs-CZ" sz="4400" dirty="0">
                <a:solidFill>
                  <a:srgbClr val="C00000"/>
                </a:solidFill>
                <a:latin typeface="+mn-lt"/>
              </a:rPr>
              <a:t>Spojené</a:t>
            </a:r>
            <a:r>
              <a:rPr lang="cs-CZ" sz="4400" dirty="0">
                <a:latin typeface="+mn-lt"/>
              </a:rPr>
              <a:t> státy americké</a:t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619250" y="3657599"/>
            <a:ext cx="3361541" cy="1043609"/>
          </a:xfrm>
        </p:spPr>
        <p:txBody>
          <a:bodyPr/>
          <a:lstStyle/>
          <a:p>
            <a:r>
              <a:rPr lang="cs-CZ" sz="1800" dirty="0"/>
              <a:t>Jiří Janíček</a:t>
            </a:r>
          </a:p>
          <a:p>
            <a:r>
              <a:rPr lang="cs-CZ" sz="1800" dirty="0"/>
              <a:t>ZÚ Washington</a:t>
            </a:r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1619251" y="5307497"/>
            <a:ext cx="3200176" cy="681970"/>
          </a:xfrm>
        </p:spPr>
        <p:txBody>
          <a:bodyPr/>
          <a:lstStyle/>
          <a:p>
            <a:r>
              <a:rPr lang="cs-CZ" sz="1800" dirty="0"/>
              <a:t>28. června 2021, </a:t>
            </a:r>
            <a:r>
              <a:rPr lang="cs-CZ" sz="1800" dirty="0">
                <a:latin typeface="+mn-lt"/>
              </a:rPr>
              <a:t>Praha</a:t>
            </a:r>
          </a:p>
        </p:txBody>
      </p:sp>
      <p:pic>
        <p:nvPicPr>
          <p:cNvPr id="1026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29" y="3239229"/>
            <a:ext cx="5349677" cy="41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8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505607" y="1480930"/>
            <a:ext cx="8754392" cy="60792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Ochrana životního prostředí a boje proti klimatickým změnám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Prezident </a:t>
            </a:r>
            <a:r>
              <a:rPr lang="cs-CZ" sz="1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Biden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 vyhlásil boj proti klimatickým změnám za zásadní východisko zahraniční politiky USA a národní bezpečnosti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000000"/>
                </a:solidFill>
              </a:rPr>
              <a:t>-    první den ve funkci – </a:t>
            </a:r>
            <a:r>
              <a:rPr lang="cs-CZ" dirty="0" err="1">
                <a:solidFill>
                  <a:srgbClr val="000000"/>
                </a:solidFill>
              </a:rPr>
              <a:t>znovupřistoupení</a:t>
            </a:r>
            <a:r>
              <a:rPr lang="cs-CZ" dirty="0">
                <a:solidFill>
                  <a:srgbClr val="000000"/>
                </a:solidFill>
              </a:rPr>
              <a:t> k Pařížské klimatické úmluvě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000000"/>
                </a:solidFill>
              </a:rPr>
              <a:t>-    Spojené státy se mají stát lídrem ještě většího posílení ochrany klimatu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000000"/>
                </a:solidFill>
              </a:rPr>
              <a:t>hostil globální klimatický summit 22. dubna 2021 (na Den země).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Helv"/>
              </a:rPr>
              <a:t>j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eho cílem je mj. vyrábět v US zcela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bezuhlíkovou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energii do roku 2035 </a:t>
            </a:r>
          </a:p>
          <a:p>
            <a:pPr lvl="1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dosáhnout uhlíkově neutrální ekonomiky roce 2050. </a:t>
            </a:r>
          </a:p>
          <a:p>
            <a:pPr lvl="1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nařídil eliminovat podpory fosilním palivům</a:t>
            </a:r>
          </a:p>
          <a:p>
            <a:pPr lvl="1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zmrazil nové kontrakty na těžbu ropy a plynu na federální půdě </a:t>
            </a:r>
          </a:p>
          <a:p>
            <a:pPr lvl="1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závazky v oblasti ochrany životního prostředí, jako je ochrana alespoň 30 % plochy půdy a moří do roku 2030 před </a:t>
            </a:r>
            <a:r>
              <a:rPr lang="cs-CZ" dirty="0" err="1">
                <a:solidFill>
                  <a:srgbClr val="000000"/>
                </a:solidFill>
                <a:ea typeface="Calibri" panose="020F0502020204030204" pitchFamily="34" charset="0"/>
                <a:cs typeface="Helv"/>
              </a:rPr>
              <a:t>ekonomickou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ou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činností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Helv"/>
              </a:rPr>
              <a:t>f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ederální investice do infrastruktury by rovněž měly směřovat k snížení emisí.</a:t>
            </a:r>
          </a:p>
          <a:p>
            <a:pPr lvl="1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nařídil federálním agenturám poptávat čistou energii a bezemisní automobily, 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přičemž tyto zakázky musí poptávat zboží a služby vzniklé v USA</a:t>
            </a:r>
            <a:endParaRPr lang="cs-CZ" dirty="0">
              <a:solidFill>
                <a:srgbClr val="C00000"/>
              </a:solidFill>
              <a:ea typeface="Calibri" panose="020F0502020204030204" pitchFamily="34" charset="0"/>
              <a:cs typeface="Helv"/>
            </a:endParaRPr>
          </a:p>
          <a:p>
            <a:pPr marL="324000" lvl="1" indent="0">
              <a:buNone/>
            </a:pP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Helv"/>
            </a:endParaRPr>
          </a:p>
          <a:p>
            <a:pPr marL="324000" lvl="1" indent="0">
              <a:buNone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Helv"/>
              </a:rPr>
              <a:t>Cílem zavádění nových (</a:t>
            </a:r>
            <a:r>
              <a:rPr lang="cs-CZ" dirty="0">
                <a:solidFill>
                  <a:srgbClr val="C00000"/>
                </a:solidFill>
                <a:ea typeface="Calibri" panose="020F0502020204030204" pitchFamily="34" charset="0"/>
                <a:cs typeface="Helv"/>
              </a:rPr>
              <a:t>zelených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Helv"/>
              </a:rPr>
              <a:t>) technologií je: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FF0000"/>
                </a:solidFill>
                <a:ea typeface="Calibri" panose="020F0502020204030204" pitchFamily="34" charset="0"/>
                <a:cs typeface="Helv"/>
              </a:rPr>
              <a:t>vytvořit n</a:t>
            </a:r>
            <a:r>
              <a:rPr lang="cs-CZ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Helv"/>
              </a:rPr>
              <a:t>ová čistá pracovní místa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FF0000"/>
                </a:solidFill>
                <a:ea typeface="Calibri" panose="020F0502020204030204" pitchFamily="34" charset="0"/>
                <a:cs typeface="Helv"/>
              </a:rPr>
              <a:t>zajistit hospodářský růst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FF0000"/>
                </a:solidFill>
                <a:ea typeface="Calibri" panose="020F0502020204030204" pitchFamily="34" charset="0"/>
                <a:cs typeface="Helv"/>
              </a:rPr>
              <a:t>p</a:t>
            </a:r>
            <a:r>
              <a:rPr lang="cs-CZ" sz="1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Helv"/>
              </a:rPr>
              <a:t>osílit konkurenceschopnost USA</a:t>
            </a:r>
          </a:p>
          <a:p>
            <a:pPr lvl="1"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latin typeface="Helv"/>
              <a:ea typeface="Calibri" panose="020F0502020204030204" pitchFamily="34" charset="0"/>
              <a:cs typeface="Helv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latin typeface="Helv"/>
              <a:ea typeface="Calibri" panose="020F0502020204030204" pitchFamily="34" charset="0"/>
              <a:cs typeface="Helv"/>
            </a:endParaRPr>
          </a:p>
          <a:p>
            <a:pPr lvl="1">
              <a:buFontTx/>
              <a:buChar char="-"/>
            </a:pPr>
            <a:endParaRPr lang="en-US" dirty="0">
              <a:solidFill>
                <a:srgbClr val="000000"/>
              </a:solidFill>
              <a:latin typeface="Helv"/>
              <a:ea typeface="Calibri" panose="020F0502020204030204" pitchFamily="34" charset="0"/>
              <a:cs typeface="Helv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latin typeface="Helv"/>
              <a:ea typeface="Calibri" panose="020F0502020204030204" pitchFamily="34" charset="0"/>
              <a:cs typeface="Helv"/>
            </a:endParaRP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Plány pro obnovu ekonomiky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8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11356" y="1480930"/>
            <a:ext cx="8848643" cy="60792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rgbClr val="C00000"/>
                </a:solidFill>
              </a:rPr>
              <a:t>Státní rozpočet – 28. května – 6 bilionů</a:t>
            </a:r>
            <a:r>
              <a:rPr lang="en-US" dirty="0">
                <a:solidFill>
                  <a:srgbClr val="C00000"/>
                </a:solidFill>
              </a:rPr>
              <a:t> USD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en-US" dirty="0"/>
              <a:t>v</a:t>
            </a:r>
            <a:r>
              <a:rPr lang="cs-CZ" dirty="0" err="1"/>
              <a:t>yšší</a:t>
            </a:r>
            <a:r>
              <a:rPr lang="cs-CZ" dirty="0"/>
              <a:t> než obvykle – o 1,3 bilionu </a:t>
            </a:r>
            <a:r>
              <a:rPr lang="en-US" dirty="0"/>
              <a:t>USD </a:t>
            </a:r>
            <a:r>
              <a:rPr lang="cs-CZ" dirty="0"/>
              <a:t>vyšší než rozpočet před pandemií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en-US" dirty="0"/>
              <a:t>e</a:t>
            </a:r>
            <a:r>
              <a:rPr lang="cs-CZ" dirty="0" err="1"/>
              <a:t>xtrémní</a:t>
            </a:r>
            <a:r>
              <a:rPr lang="cs-CZ" dirty="0"/>
              <a:t> na výdajové stránce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en-US" dirty="0"/>
              <a:t>n</a:t>
            </a:r>
            <a:r>
              <a:rPr lang="cs-CZ" dirty="0" err="1"/>
              <a:t>utné</a:t>
            </a:r>
            <a:r>
              <a:rPr lang="cs-CZ" dirty="0"/>
              <a:t> pro splnění ambiciózních plánů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Státní rozpočet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98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11356" y="1480930"/>
            <a:ext cx="8848643" cy="60792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i="1" dirty="0"/>
              <a:t>   </a:t>
            </a:r>
            <a:endParaRPr lang="cs-CZ" dirty="0"/>
          </a:p>
          <a:p>
            <a:pPr lvl="1"/>
            <a:r>
              <a:rPr lang="cs-CZ" dirty="0">
                <a:solidFill>
                  <a:srgbClr val="C00000"/>
                </a:solidFill>
              </a:rPr>
              <a:t>EU už není hrozbou</a:t>
            </a:r>
            <a:r>
              <a:rPr lang="cs-CZ" dirty="0"/>
              <a:t>, ale spojencem a partnerem pro spolupráci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rvní</a:t>
            </a:r>
            <a:r>
              <a:rPr lang="cs-CZ" dirty="0"/>
              <a:t> zahraniční cesta prezidenta </a:t>
            </a:r>
            <a:r>
              <a:rPr lang="en-US" dirty="0" err="1"/>
              <a:t>Bidena</a:t>
            </a:r>
            <a:r>
              <a:rPr lang="cs-CZ" dirty="0"/>
              <a:t> vedla do EU na EU-US summit v týdnu od 14. </a:t>
            </a:r>
            <a:r>
              <a:rPr lang="en-US" dirty="0" err="1"/>
              <a:t>června</a:t>
            </a:r>
            <a:r>
              <a:rPr lang="en-US" dirty="0"/>
              <a:t> 2021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en-US" dirty="0"/>
              <a:t>d</a:t>
            </a:r>
            <a:r>
              <a:rPr lang="cs-CZ" dirty="0" err="1"/>
              <a:t>ohoda</a:t>
            </a:r>
            <a:r>
              <a:rPr lang="cs-CZ" dirty="0"/>
              <a:t> o ukončení </a:t>
            </a:r>
            <a:r>
              <a:rPr lang="cs-CZ" dirty="0">
                <a:solidFill>
                  <a:srgbClr val="C00000"/>
                </a:solidFill>
              </a:rPr>
              <a:t>sporu Airbus – Boeing </a:t>
            </a:r>
            <a:r>
              <a:rPr lang="cs-CZ" dirty="0"/>
              <a:t>– pozastavení uplatňování dodatečných cel na dobu pěti let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en-US" dirty="0"/>
              <a:t>o</a:t>
            </a:r>
            <a:r>
              <a:rPr lang="cs-CZ" dirty="0" err="1"/>
              <a:t>tázka</a:t>
            </a:r>
            <a:r>
              <a:rPr lang="cs-CZ" dirty="0"/>
              <a:t> dodatečných </a:t>
            </a:r>
            <a:r>
              <a:rPr lang="cs-CZ" dirty="0">
                <a:solidFill>
                  <a:srgbClr val="C00000"/>
                </a:solidFill>
              </a:rPr>
              <a:t>cel na dovoz hliník</a:t>
            </a:r>
            <a:r>
              <a:rPr lang="en-US" dirty="0">
                <a:solidFill>
                  <a:srgbClr val="C00000"/>
                </a:solidFill>
              </a:rPr>
              <a:t>u a o</a:t>
            </a:r>
            <a:r>
              <a:rPr lang="cs-CZ" dirty="0" err="1">
                <a:solidFill>
                  <a:srgbClr val="C00000"/>
                </a:solidFill>
              </a:rPr>
              <a:t>celi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/>
              <a:t>do USA podle Sekce 232 by mohla být vyřešena do konce letošního roku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en-US" dirty="0"/>
              <a:t>d</a:t>
            </a:r>
            <a:r>
              <a:rPr lang="cs-CZ" dirty="0" err="1"/>
              <a:t>ohoda</a:t>
            </a:r>
            <a:r>
              <a:rPr lang="cs-CZ" dirty="0"/>
              <a:t> na vytvoření </a:t>
            </a:r>
            <a:r>
              <a:rPr lang="en-US" dirty="0">
                <a:solidFill>
                  <a:srgbClr val="C00000"/>
                </a:solidFill>
              </a:rPr>
              <a:t>Trade and Technology Council 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  <a:p>
            <a:r>
              <a:rPr lang="cs-CZ" dirty="0"/>
              <a:t>Transatlantické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231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999" y="1480930"/>
            <a:ext cx="8640000" cy="60792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Buy American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změna kritérií pro kvalifikaci amerického produktu</a:t>
            </a:r>
            <a:r>
              <a:rPr lang="cs-CZ" sz="18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omezení výjimek 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ze strany federálních agentur při zadávání zakázek, které by obcházely povinnost zadávat podle "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Buy American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" zakázky americkým společnostem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povinný 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americký podíl v produktu by </a:t>
            </a:r>
            <a:r>
              <a:rPr lang="en-US" sz="1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byl</a:t>
            </a:r>
            <a:r>
              <a:rPr lang="en-US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dále zvýšen z 50</a:t>
            </a:r>
            <a:r>
              <a:rPr lang="en-US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Helv"/>
              </a:rPr>
              <a:t>% na 75 %</a:t>
            </a:r>
            <a:endParaRPr lang="en-US" sz="1800" dirty="0">
              <a:solidFill>
                <a:srgbClr val="C00000"/>
              </a:solidFill>
              <a:effectLst/>
              <a:ea typeface="Calibri" panose="020F0502020204030204" pitchFamily="34" charset="0"/>
              <a:cs typeface="Helv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výjimky budou zveřejňovány na webu, s detailním zdůvodněním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Helv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Vznik</a:t>
            </a:r>
            <a:r>
              <a:rPr lang="en-US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ne 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nový úřad “Made in America Office”, v rámci Office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Management and Budget, který by měl na starosti mj. kontrolu výjimek.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Helv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Ochrana trhu </a:t>
            </a:r>
          </a:p>
        </p:txBody>
      </p:sp>
    </p:spTree>
    <p:extLst>
      <p:ext uri="{BB962C8B-B14F-4D97-AF65-F5344CB8AC3E}">
        <p14:creationId xmlns:p14="http://schemas.microsoft.com/office/powerpoint/2010/main" val="26373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na americkém trhu</a:t>
            </a:r>
          </a:p>
        </p:txBody>
      </p:sp>
      <p:sp>
        <p:nvSpPr>
          <p:cNvPr id="29" name="AutoShape 13"/>
          <p:cNvSpPr>
            <a:spLocks/>
          </p:cNvSpPr>
          <p:nvPr/>
        </p:nvSpPr>
        <p:spPr bwMode="auto">
          <a:xfrm>
            <a:off x="1991544" y="1700808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cs-CZ" sz="1300" dirty="0">
              <a:cs typeface="Helvetica Light" charset="0"/>
            </a:endParaRPr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>
            <a:off x="2718808" y="1692422"/>
            <a:ext cx="4298159" cy="3130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>
                <a:latin typeface="+mn-lt"/>
                <a:cs typeface="Lato" charset="0"/>
                <a:sym typeface="Lato" charset="0"/>
              </a:rPr>
              <a:t>Energetika </a:t>
            </a:r>
            <a:endParaRPr lang="en-US" sz="1400" b="1" dirty="0">
              <a:latin typeface="+mn-lt"/>
              <a:cs typeface="Lato" charset="0"/>
              <a:sym typeface="Lato" charset="0"/>
            </a:endParaRPr>
          </a:p>
        </p:txBody>
      </p:sp>
      <p:sp>
        <p:nvSpPr>
          <p:cNvPr id="31" name="AutoShape 16"/>
          <p:cNvSpPr>
            <a:spLocks/>
          </p:cNvSpPr>
          <p:nvPr/>
        </p:nvSpPr>
        <p:spPr bwMode="auto">
          <a:xfrm>
            <a:off x="2678665" y="1931986"/>
            <a:ext cx="7265624" cy="686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Obnovitelné zdroje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Baterie pro skladování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Jaderná energetika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</p:txBody>
      </p:sp>
      <p:sp>
        <p:nvSpPr>
          <p:cNvPr id="32" name="AutoShape 22"/>
          <p:cNvSpPr>
            <a:spLocks/>
          </p:cNvSpPr>
          <p:nvPr/>
        </p:nvSpPr>
        <p:spPr bwMode="auto">
          <a:xfrm>
            <a:off x="2104691" y="1944286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3" name="AutoShape 13"/>
          <p:cNvSpPr>
            <a:spLocks/>
          </p:cNvSpPr>
          <p:nvPr/>
        </p:nvSpPr>
        <p:spPr bwMode="auto">
          <a:xfrm>
            <a:off x="1991544" y="2856608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cs-CZ" sz="1300" dirty="0">
              <a:cs typeface="Helvetica Light" charset="0"/>
            </a:endParaRPr>
          </a:p>
        </p:txBody>
      </p:sp>
      <p:sp>
        <p:nvSpPr>
          <p:cNvPr id="34" name="AutoShape 15"/>
          <p:cNvSpPr>
            <a:spLocks/>
          </p:cNvSpPr>
          <p:nvPr/>
        </p:nvSpPr>
        <p:spPr bwMode="auto">
          <a:xfrm>
            <a:off x="2692671" y="2874072"/>
            <a:ext cx="4298159" cy="260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>
                <a:latin typeface="+mn-lt"/>
                <a:cs typeface="Lato" charset="0"/>
                <a:sym typeface="Lato" charset="0"/>
              </a:rPr>
              <a:t>Těžební průmysl</a:t>
            </a:r>
            <a:endParaRPr lang="en-US" sz="1400" b="1" dirty="0">
              <a:latin typeface="+mn-lt"/>
              <a:cs typeface="Lato" charset="0"/>
            </a:endParaRPr>
          </a:p>
        </p:txBody>
      </p:sp>
      <p:sp>
        <p:nvSpPr>
          <p:cNvPr id="35" name="AutoShape 16"/>
          <p:cNvSpPr>
            <a:spLocks/>
          </p:cNvSpPr>
          <p:nvPr/>
        </p:nvSpPr>
        <p:spPr bwMode="auto">
          <a:xfrm>
            <a:off x="2718846" y="3100087"/>
            <a:ext cx="7265624" cy="7608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Těžební zařízení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Geologický průzkum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Digitalizace 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</p:txBody>
      </p:sp>
      <p:sp>
        <p:nvSpPr>
          <p:cNvPr id="36" name="AutoShape 22"/>
          <p:cNvSpPr>
            <a:spLocks/>
          </p:cNvSpPr>
          <p:nvPr/>
        </p:nvSpPr>
        <p:spPr bwMode="auto">
          <a:xfrm>
            <a:off x="2104691" y="3100086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7" name="AutoShape 13"/>
          <p:cNvSpPr>
            <a:spLocks/>
          </p:cNvSpPr>
          <p:nvPr/>
        </p:nvSpPr>
        <p:spPr bwMode="auto">
          <a:xfrm>
            <a:off x="5807930" y="2856608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solidFill>
              <a:schemeClr val="accent5"/>
            </a:solidFill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cs-CZ" sz="1300" dirty="0">
              <a:cs typeface="Helvetica Light" charset="0"/>
            </a:endParaRPr>
          </a:p>
        </p:txBody>
      </p:sp>
      <p:sp>
        <p:nvSpPr>
          <p:cNvPr id="38" name="AutoShape 15"/>
          <p:cNvSpPr>
            <a:spLocks/>
          </p:cNvSpPr>
          <p:nvPr/>
        </p:nvSpPr>
        <p:spPr bwMode="auto">
          <a:xfrm>
            <a:off x="6509057" y="2874072"/>
            <a:ext cx="4298159" cy="260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>
                <a:latin typeface="+mn-lt"/>
                <a:cs typeface="Lato" charset="0"/>
                <a:sym typeface="Lato" charset="0"/>
              </a:rPr>
              <a:t>ICT</a:t>
            </a:r>
            <a:endParaRPr lang="en-US" sz="2400" dirty="0">
              <a:latin typeface="+mn-lt"/>
              <a:cs typeface="Helvetica Light" charset="0"/>
            </a:endParaRPr>
          </a:p>
        </p:txBody>
      </p:sp>
      <p:sp>
        <p:nvSpPr>
          <p:cNvPr id="39" name="AutoShape 22"/>
          <p:cNvSpPr>
            <a:spLocks/>
          </p:cNvSpPr>
          <p:nvPr/>
        </p:nvSpPr>
        <p:spPr bwMode="auto">
          <a:xfrm>
            <a:off x="5921077" y="3100086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0" name="AutoShape 13"/>
          <p:cNvSpPr>
            <a:spLocks/>
          </p:cNvSpPr>
          <p:nvPr/>
        </p:nvSpPr>
        <p:spPr bwMode="auto">
          <a:xfrm>
            <a:off x="5807930" y="1700808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solidFill>
              <a:schemeClr val="accent5"/>
            </a:solidFill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cs-CZ" sz="1300" dirty="0">
              <a:cs typeface="Helvetica Light" charset="0"/>
            </a:endParaRPr>
          </a:p>
        </p:txBody>
      </p:sp>
      <p:sp>
        <p:nvSpPr>
          <p:cNvPr id="41" name="AutoShape 15"/>
          <p:cNvSpPr>
            <a:spLocks/>
          </p:cNvSpPr>
          <p:nvPr/>
        </p:nvSpPr>
        <p:spPr bwMode="auto">
          <a:xfrm>
            <a:off x="6509057" y="1668148"/>
            <a:ext cx="4298159" cy="2318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>
                <a:latin typeface="+mn-lt"/>
                <a:cs typeface="Lato" charset="0"/>
                <a:sym typeface="Lato" charset="0"/>
              </a:rPr>
              <a:t>Lehký průmysl </a:t>
            </a:r>
            <a:endParaRPr lang="en-US" sz="2400" dirty="0">
              <a:latin typeface="+mn-lt"/>
              <a:cs typeface="Helvetica Light" charset="0"/>
            </a:endParaRPr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>
            <a:off x="5921077" y="1944286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3" name="AutoShape 13"/>
          <p:cNvSpPr>
            <a:spLocks/>
          </p:cNvSpPr>
          <p:nvPr/>
        </p:nvSpPr>
        <p:spPr bwMode="auto">
          <a:xfrm>
            <a:off x="1991506" y="4090618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1"/>
          </a:solidFill>
          <a:ln>
            <a:solidFill>
              <a:schemeClr val="accent5"/>
            </a:solidFill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cs-CZ" sz="1300" dirty="0">
              <a:cs typeface="Helvetica Light" charset="0"/>
            </a:endParaRPr>
          </a:p>
        </p:txBody>
      </p:sp>
      <p:sp>
        <p:nvSpPr>
          <p:cNvPr id="44" name="AutoShape 15"/>
          <p:cNvSpPr>
            <a:spLocks/>
          </p:cNvSpPr>
          <p:nvPr/>
        </p:nvSpPr>
        <p:spPr bwMode="auto">
          <a:xfrm>
            <a:off x="2692633" y="4094536"/>
            <a:ext cx="4298159" cy="260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>
                <a:latin typeface="+mn-lt"/>
                <a:cs typeface="Lato" charset="0"/>
                <a:sym typeface="Lato" charset="0"/>
              </a:rPr>
              <a:t>Chemický průmysl </a:t>
            </a:r>
            <a:endParaRPr lang="en-US" sz="2400" dirty="0">
              <a:latin typeface="+mn-lt"/>
              <a:cs typeface="Helvetica Light" charset="0"/>
            </a:endParaRPr>
          </a:p>
        </p:txBody>
      </p:sp>
      <p:sp>
        <p:nvSpPr>
          <p:cNvPr id="45" name="AutoShape 16"/>
          <p:cNvSpPr>
            <a:spLocks/>
          </p:cNvSpPr>
          <p:nvPr/>
        </p:nvSpPr>
        <p:spPr bwMode="auto">
          <a:xfrm>
            <a:off x="2718808" y="4320551"/>
            <a:ext cx="7265624" cy="6143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Technologie pro výrobu chemikálií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Výstavba terminálů na LNG 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+mn-lt"/>
              <a:cs typeface="Lato" charset="0"/>
              <a:sym typeface="Lato" charset="0"/>
            </a:endParaRPr>
          </a:p>
          <a:p>
            <a:pPr defTabSz="272028">
              <a:lnSpc>
                <a:spcPct val="120000"/>
              </a:lnSpc>
              <a:defRPr/>
            </a:pPr>
            <a:endParaRPr lang="en-US" sz="1400" dirty="0">
              <a:latin typeface="+mn-lt"/>
              <a:cs typeface="Lato" charset="0"/>
              <a:sym typeface="Lato" charset="0"/>
            </a:endParaRPr>
          </a:p>
        </p:txBody>
      </p:sp>
      <p:sp>
        <p:nvSpPr>
          <p:cNvPr id="46" name="AutoShape 22"/>
          <p:cNvSpPr>
            <a:spLocks/>
          </p:cNvSpPr>
          <p:nvPr/>
        </p:nvSpPr>
        <p:spPr bwMode="auto">
          <a:xfrm>
            <a:off x="2104653" y="4320550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" name="AutoShape 13">
            <a:extLst>
              <a:ext uri="{FF2B5EF4-FFF2-40B4-BE49-F238E27FC236}">
                <a16:creationId xmlns:a16="http://schemas.microsoft.com/office/drawing/2014/main" id="{DAEFDB95-5409-4347-8A45-DA6A190936AE}"/>
              </a:ext>
            </a:extLst>
          </p:cNvPr>
          <p:cNvSpPr>
            <a:spLocks/>
          </p:cNvSpPr>
          <p:nvPr/>
        </p:nvSpPr>
        <p:spPr bwMode="auto">
          <a:xfrm>
            <a:off x="5842622" y="4077072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2"/>
          </a:solidFill>
          <a:ln>
            <a:solidFill>
              <a:schemeClr val="accent5"/>
            </a:solidFill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cs-CZ" sz="1300" dirty="0">
              <a:cs typeface="Helvetica Light" charset="0"/>
            </a:endParaRPr>
          </a:p>
        </p:txBody>
      </p:sp>
      <p:sp>
        <p:nvSpPr>
          <p:cNvPr id="48" name="AutoShape 22">
            <a:extLst>
              <a:ext uri="{FF2B5EF4-FFF2-40B4-BE49-F238E27FC236}">
                <a16:creationId xmlns:a16="http://schemas.microsoft.com/office/drawing/2014/main" id="{8B42D017-B14A-4A9F-8C7D-3EA031976FA1}"/>
              </a:ext>
            </a:extLst>
          </p:cNvPr>
          <p:cNvSpPr>
            <a:spLocks/>
          </p:cNvSpPr>
          <p:nvPr/>
        </p:nvSpPr>
        <p:spPr bwMode="auto">
          <a:xfrm>
            <a:off x="5970679" y="4318915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5">
            <a:extLst>
              <a:ext uri="{FF2B5EF4-FFF2-40B4-BE49-F238E27FC236}">
                <a16:creationId xmlns:a16="http://schemas.microsoft.com/office/drawing/2014/main" id="{A0A8B05F-42E3-4B85-B77C-95CBFEBD6E48}"/>
              </a:ext>
            </a:extLst>
          </p:cNvPr>
          <p:cNvSpPr>
            <a:spLocks/>
          </p:cNvSpPr>
          <p:nvPr/>
        </p:nvSpPr>
        <p:spPr bwMode="auto">
          <a:xfrm>
            <a:off x="6547217" y="4077072"/>
            <a:ext cx="4298159" cy="260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>
                <a:latin typeface="+mn-lt"/>
                <a:cs typeface="Lato" charset="0"/>
                <a:sym typeface="Lato" charset="0"/>
              </a:rPr>
              <a:t>Další odvětví </a:t>
            </a:r>
            <a:endParaRPr lang="en-US" sz="2400" dirty="0">
              <a:latin typeface="+mn-lt"/>
              <a:cs typeface="Helvetica Light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509057" y="2007278"/>
            <a:ext cx="53435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Civilní letecký průmysl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Automobilová doprava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Strojírenství 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>
            <a:off x="6632154" y="3166373"/>
            <a:ext cx="7040000" cy="711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j-lt"/>
                <a:cs typeface="Lato" charset="0"/>
                <a:sym typeface="Lato" charset="0"/>
              </a:rPr>
              <a:t>Počítačová grafika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j-lt"/>
                <a:cs typeface="Lato" charset="0"/>
                <a:sym typeface="Lato" charset="0"/>
              </a:rPr>
              <a:t>Umělá inteligence </a:t>
            </a:r>
            <a:endParaRPr lang="en-US" sz="1400" dirty="0">
              <a:latin typeface="+mj-lt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j-lt"/>
                <a:cs typeface="Lato" charset="0"/>
                <a:sym typeface="Lato" charset="0"/>
              </a:rPr>
              <a:t>Kybernetická bezpečnost</a:t>
            </a:r>
            <a:endParaRPr lang="en-US" sz="1400" dirty="0">
              <a:latin typeface="+mj-lt"/>
              <a:cs typeface="Lato" charset="0"/>
              <a:sym typeface="Lato" charset="0"/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134FA821-C075-4B1B-97DA-2BAD6BDE13E7}"/>
              </a:ext>
            </a:extLst>
          </p:cNvPr>
          <p:cNvSpPr/>
          <p:nvPr/>
        </p:nvSpPr>
        <p:spPr>
          <a:xfrm>
            <a:off x="6457951" y="4318915"/>
            <a:ext cx="524540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Zdravotnictví 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Zemědělství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latin typeface="+mn-lt"/>
                <a:cs typeface="Lato" charset="0"/>
                <a:sym typeface="Lato" charset="0"/>
              </a:rPr>
              <a:t>R</a:t>
            </a:r>
            <a:r>
              <a:rPr lang="en-US" sz="1400" dirty="0">
                <a:latin typeface="+mn-lt"/>
                <a:cs typeface="Lato" charset="0"/>
                <a:sym typeface="Lato" charset="0"/>
              </a:rPr>
              <a:t>&amp;D</a:t>
            </a:r>
            <a:r>
              <a:rPr lang="cs-CZ" sz="1400" dirty="0">
                <a:latin typeface="+mn-lt"/>
                <a:cs typeface="Lato" charset="0"/>
                <a:sym typeface="Lato" charset="0"/>
              </a:rPr>
              <a:t> </a:t>
            </a:r>
            <a:endParaRPr lang="en-US" sz="1400" dirty="0">
              <a:latin typeface="+mn-lt"/>
              <a:cs typeface="Lato" charset="0"/>
              <a:sym typeface="Lato" charset="0"/>
            </a:endParaRP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972">
            <a:off x="7651556" y="4336427"/>
            <a:ext cx="2095518" cy="29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5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r>
              <a:rPr lang="cs-CZ" dirty="0"/>
              <a:t>Energetika </a:t>
            </a:r>
          </a:p>
          <a:p>
            <a:pPr lvl="2"/>
            <a:r>
              <a:rPr lang="cs-CZ" dirty="0"/>
              <a:t>výstavba </a:t>
            </a:r>
            <a:r>
              <a:rPr lang="cs-CZ" dirty="0">
                <a:solidFill>
                  <a:srgbClr val="C00000"/>
                </a:solidFill>
              </a:rPr>
              <a:t>obnovitelných zdrojů </a:t>
            </a:r>
            <a:r>
              <a:rPr lang="cs-CZ" dirty="0"/>
              <a:t>energie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baterie</a:t>
            </a:r>
            <a:r>
              <a:rPr lang="cs-CZ" dirty="0"/>
              <a:t> pro skladování energie 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jaderná energetika </a:t>
            </a:r>
            <a:r>
              <a:rPr lang="cs-CZ" dirty="0"/>
              <a:t>(modulární reaktory)</a:t>
            </a:r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Těžební průmysl</a:t>
            </a:r>
          </a:p>
          <a:p>
            <a:pPr lvl="2"/>
            <a:r>
              <a:rPr lang="cs-CZ" dirty="0"/>
              <a:t>dodávky </a:t>
            </a:r>
            <a:r>
              <a:rPr lang="cs-CZ" dirty="0">
                <a:solidFill>
                  <a:srgbClr val="C00000"/>
                </a:solidFill>
              </a:rPr>
              <a:t>těžebních zařízeních a jejich komponentů </a:t>
            </a:r>
          </a:p>
          <a:p>
            <a:pPr lvl="2"/>
            <a:r>
              <a:rPr lang="cs-CZ" dirty="0"/>
              <a:t>technologie používané v </a:t>
            </a:r>
            <a:r>
              <a:rPr lang="cs-CZ" dirty="0">
                <a:solidFill>
                  <a:srgbClr val="C00000"/>
                </a:solidFill>
              </a:rPr>
              <a:t>geologickém průzkumu</a:t>
            </a:r>
          </a:p>
          <a:p>
            <a:pPr lvl="2"/>
            <a:r>
              <a:rPr lang="cs-CZ" dirty="0"/>
              <a:t>automatizace a </a:t>
            </a:r>
            <a:r>
              <a:rPr lang="cs-CZ" dirty="0">
                <a:solidFill>
                  <a:srgbClr val="C00000"/>
                </a:solidFill>
              </a:rPr>
              <a:t>digitalizace</a:t>
            </a:r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Chemický průmysl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technologie pro výrobu</a:t>
            </a:r>
            <a:r>
              <a:rPr lang="cs-CZ" dirty="0"/>
              <a:t> hnojiv, metanolu, etylenu 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výstavba terminálů </a:t>
            </a:r>
            <a:r>
              <a:rPr lang="cs-CZ" dirty="0"/>
              <a:t>zaměřených na zkapalňování zemního plynu</a:t>
            </a:r>
            <a:endParaRPr lang="en-US" dirty="0"/>
          </a:p>
          <a:p>
            <a:pPr lvl="2"/>
            <a:r>
              <a:rPr lang="cs-CZ" dirty="0"/>
              <a:t>Využití vodíku v automobilové dopravě </a:t>
            </a:r>
          </a:p>
          <a:p>
            <a:pPr lvl="2"/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Oborové příležitosti pro český export do USA</a:t>
            </a:r>
          </a:p>
          <a:p>
            <a:r>
              <a:rPr lang="cs-CZ" dirty="0"/>
              <a:t>- energetika, těžební a chemický průmysl</a:t>
            </a:r>
          </a:p>
        </p:txBody>
      </p:sp>
    </p:spTree>
    <p:extLst>
      <p:ext uri="{BB962C8B-B14F-4D97-AF65-F5344CB8AC3E}">
        <p14:creationId xmlns:p14="http://schemas.microsoft.com/office/powerpoint/2010/main" val="365082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361661"/>
            <a:ext cx="8964000" cy="6198564"/>
          </a:xfrm>
        </p:spPr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Důležitá je </a:t>
            </a:r>
            <a:r>
              <a:rPr lang="cs-CZ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přestavba rozpadajících se silnic a mostů</a:t>
            </a:r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podpora stárnoucí vodní infrastruktury a </a:t>
            </a:r>
            <a:r>
              <a:rPr lang="cs-CZ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rozšiřování širokopásmového připojení </a:t>
            </a:r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venkovských oblastech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plánu je i budování a </a:t>
            </a:r>
            <a:r>
              <a:rPr lang="cs-CZ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dostavba národní vysokorychlostní železniční sítě </a:t>
            </a:r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zahrnující projekty národního významu v Kalifornii, Texasu, New </a:t>
            </a:r>
            <a:r>
              <a:rPr lang="cs-CZ" sz="18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Yorkua</a:t>
            </a:r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Floridě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Významné je také </a:t>
            </a:r>
            <a:r>
              <a:rPr lang="cs-CZ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urychlení rozvoje nízkouhlíkové letecké a lodní technologie</a:t>
            </a:r>
            <a:endParaRPr lang="en-US" sz="1800" dirty="0">
              <a:solidFill>
                <a:srgbClr val="C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 zájmu snížení emisí je prioritní </a:t>
            </a:r>
            <a:r>
              <a:rPr lang="cs-CZ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přechod na elektrická vozidla</a:t>
            </a:r>
            <a:endParaRPr lang="en-US" sz="1800" dirty="0">
              <a:solidFill>
                <a:srgbClr val="C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návaznosti na to se připravuje </a:t>
            </a:r>
            <a:r>
              <a:rPr lang="cs-CZ" sz="1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budování národního systému elektrického nabíjení vozidel</a:t>
            </a:r>
            <a:r>
              <a:rPr lang="cs-CZ" sz="18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do roku 2030 počítá s vybudováním 500 tisíc veřejných nabíjecích stanic</a:t>
            </a: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Oborové příležitosti pro český export do USA</a:t>
            </a:r>
          </a:p>
          <a:p>
            <a:r>
              <a:rPr lang="cs-CZ" dirty="0"/>
              <a:t>- </a:t>
            </a:r>
            <a:r>
              <a:rPr lang="en-US" dirty="0"/>
              <a:t>d</a:t>
            </a:r>
            <a:r>
              <a:rPr lang="cs-CZ" dirty="0"/>
              <a:t>opravní průmysl a infrastruktura </a:t>
            </a:r>
          </a:p>
        </p:txBody>
      </p:sp>
    </p:spTree>
    <p:extLst>
      <p:ext uri="{BB962C8B-B14F-4D97-AF65-F5344CB8AC3E}">
        <p14:creationId xmlns:p14="http://schemas.microsoft.com/office/powerpoint/2010/main" val="279295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Civilní letecký průmysl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dodávky pro letecký průmysl </a:t>
            </a:r>
            <a:r>
              <a:rPr lang="cs-CZ" dirty="0"/>
              <a:t>(GE </a:t>
            </a:r>
            <a:r>
              <a:rPr lang="cs-CZ" dirty="0" err="1"/>
              <a:t>Aviation</a:t>
            </a:r>
            <a:r>
              <a:rPr lang="cs-CZ" dirty="0"/>
              <a:t>, </a:t>
            </a:r>
            <a:r>
              <a:rPr lang="cs-CZ" dirty="0" err="1"/>
              <a:t>Honeywell</a:t>
            </a:r>
            <a:r>
              <a:rPr lang="cs-CZ" dirty="0"/>
              <a:t>, PBS, CZ)</a:t>
            </a:r>
          </a:p>
          <a:p>
            <a:pPr lvl="2"/>
            <a:r>
              <a:rPr lang="cs-CZ" dirty="0"/>
              <a:t>dodávky </a:t>
            </a:r>
            <a:r>
              <a:rPr lang="cs-CZ" dirty="0">
                <a:solidFill>
                  <a:srgbClr val="C00000"/>
                </a:solidFill>
              </a:rPr>
              <a:t>malých sportovních letadel</a:t>
            </a:r>
          </a:p>
          <a:p>
            <a:pPr lvl="2"/>
            <a:r>
              <a:rPr lang="cs-CZ" dirty="0"/>
              <a:t>bezpilotní letadla (</a:t>
            </a:r>
            <a:r>
              <a:rPr lang="cs-CZ" dirty="0" err="1">
                <a:solidFill>
                  <a:srgbClr val="C00000"/>
                </a:solidFill>
              </a:rPr>
              <a:t>drony</a:t>
            </a:r>
            <a:r>
              <a:rPr lang="cs-CZ" dirty="0"/>
              <a:t>)</a:t>
            </a:r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Automobilová doprava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dodávky autodílů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autonomní řízení </a:t>
            </a:r>
            <a:r>
              <a:rPr lang="cs-CZ" dirty="0"/>
              <a:t>(umělá inteligence)</a:t>
            </a:r>
          </a:p>
          <a:p>
            <a:pPr lvl="2"/>
            <a:r>
              <a:rPr lang="cs-CZ" dirty="0" err="1">
                <a:solidFill>
                  <a:srgbClr val="C00000"/>
                </a:solidFill>
              </a:rPr>
              <a:t>elektromobilita</a:t>
            </a:r>
            <a:endParaRPr lang="cs-CZ" dirty="0">
              <a:solidFill>
                <a:srgbClr val="C00000"/>
              </a:solidFill>
            </a:endParaRPr>
          </a:p>
          <a:p>
            <a:pPr lvl="2"/>
            <a:endParaRPr lang="cs-CZ" dirty="0"/>
          </a:p>
          <a:p>
            <a:pPr lvl="1"/>
            <a:r>
              <a:rPr lang="cs-CZ" dirty="0"/>
              <a:t>Strojírenství - </a:t>
            </a:r>
            <a:r>
              <a:rPr lang="cs-CZ" dirty="0">
                <a:solidFill>
                  <a:srgbClr val="C00000"/>
                </a:solidFill>
              </a:rPr>
              <a:t>výroba strojů pro průmysl</a:t>
            </a:r>
          </a:p>
          <a:p>
            <a:pPr lvl="2"/>
            <a:r>
              <a:rPr lang="cs-CZ" dirty="0"/>
              <a:t>letecký </a:t>
            </a:r>
          </a:p>
          <a:p>
            <a:pPr lvl="2"/>
            <a:r>
              <a:rPr lang="cs-CZ" dirty="0"/>
              <a:t>automobilový </a:t>
            </a:r>
          </a:p>
          <a:p>
            <a:pPr lvl="2"/>
            <a:r>
              <a:rPr lang="cs-CZ" dirty="0"/>
              <a:t>pro výrobu zbraní</a:t>
            </a:r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Sklářský a keramický průmysl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výstavby nových </a:t>
            </a:r>
            <a:r>
              <a:rPr lang="cs-CZ" dirty="0"/>
              <a:t>obytných domů, </a:t>
            </a:r>
            <a:r>
              <a:rPr lang="cs-CZ" dirty="0">
                <a:solidFill>
                  <a:srgbClr val="C00000"/>
                </a:solidFill>
              </a:rPr>
              <a:t>hotelů</a:t>
            </a:r>
            <a:r>
              <a:rPr lang="cs-CZ" dirty="0"/>
              <a:t>, kancelářských a komerčních prostor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designové sklo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okrasné </a:t>
            </a:r>
            <a:r>
              <a:rPr lang="cs-CZ" dirty="0"/>
              <a:t>a užitkové </a:t>
            </a:r>
            <a:r>
              <a:rPr lang="cs-CZ" dirty="0">
                <a:solidFill>
                  <a:srgbClr val="C00000"/>
                </a:solidFill>
              </a:rPr>
              <a:t>sklo</a:t>
            </a:r>
            <a:r>
              <a:rPr lang="cs-CZ" dirty="0"/>
              <a:t> (pro hotely)</a:t>
            </a:r>
          </a:p>
          <a:p>
            <a:pPr marL="648000" lvl="2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1620000" y="381516"/>
            <a:ext cx="8640000" cy="900000"/>
          </a:xfrm>
        </p:spPr>
        <p:txBody>
          <a:bodyPr/>
          <a:lstStyle/>
          <a:p>
            <a:r>
              <a:rPr lang="cs-CZ" dirty="0"/>
              <a:t>Oborové příležitosti pro český export do USA</a:t>
            </a:r>
          </a:p>
          <a:p>
            <a:r>
              <a:rPr lang="cs-CZ" dirty="0"/>
              <a:t>- lehký průmysl</a:t>
            </a:r>
          </a:p>
        </p:txBody>
      </p:sp>
    </p:spTree>
    <p:extLst>
      <p:ext uri="{BB962C8B-B14F-4D97-AF65-F5344CB8AC3E}">
        <p14:creationId xmlns:p14="http://schemas.microsoft.com/office/powerpoint/2010/main" val="301585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361661"/>
            <a:ext cx="8964000" cy="6198564"/>
          </a:xfrm>
        </p:spPr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en-US" dirty="0"/>
          </a:p>
          <a:p>
            <a:pPr lvl="1"/>
            <a:endParaRPr lang="cs-CZ" dirty="0"/>
          </a:p>
          <a:p>
            <a:pPr lvl="1"/>
            <a:r>
              <a:rPr lang="cs-CZ" dirty="0"/>
              <a:t>ICT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počítačová grafika </a:t>
            </a:r>
            <a:r>
              <a:rPr lang="cs-CZ" dirty="0"/>
              <a:t>(pro počítačové hry), 3D a virtuální realita</a:t>
            </a:r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Umělá  inteligence (AI) a internet věcí </a:t>
            </a:r>
          </a:p>
          <a:p>
            <a:pPr lvl="2"/>
            <a:r>
              <a:rPr lang="cs-CZ" dirty="0"/>
              <a:t>včetně </a:t>
            </a:r>
            <a:r>
              <a:rPr lang="cs-CZ" dirty="0">
                <a:solidFill>
                  <a:srgbClr val="C00000"/>
                </a:solidFill>
              </a:rPr>
              <a:t>konektivity autonomních automobilů </a:t>
            </a:r>
            <a:r>
              <a:rPr lang="cs-CZ" dirty="0"/>
              <a:t>či technologií e-</a:t>
            </a:r>
            <a:r>
              <a:rPr lang="cs-CZ" dirty="0" err="1"/>
              <a:t>commerce</a:t>
            </a:r>
            <a:r>
              <a:rPr lang="cs-CZ" dirty="0"/>
              <a:t>, </a:t>
            </a:r>
            <a:r>
              <a:rPr lang="cs-CZ" dirty="0" err="1"/>
              <a:t>smarthomes</a:t>
            </a:r>
            <a:r>
              <a:rPr lang="cs-CZ" dirty="0"/>
              <a:t>, </a:t>
            </a:r>
            <a:r>
              <a:rPr lang="cs-CZ" dirty="0" err="1"/>
              <a:t>smartcities</a:t>
            </a:r>
            <a:r>
              <a:rPr lang="cs-CZ" dirty="0"/>
              <a:t>, </a:t>
            </a:r>
            <a:r>
              <a:rPr lang="cs-CZ" dirty="0" err="1"/>
              <a:t>advance</a:t>
            </a:r>
            <a:r>
              <a:rPr lang="cs-CZ" dirty="0"/>
              <a:t> </a:t>
            </a:r>
            <a:r>
              <a:rPr lang="cs-CZ" dirty="0" err="1"/>
              <a:t>maniufacturing</a:t>
            </a:r>
            <a:r>
              <a:rPr lang="cs-CZ" dirty="0"/>
              <a:t> (</a:t>
            </a:r>
            <a:r>
              <a:rPr lang="cs-CZ" dirty="0" err="1"/>
              <a:t>industry</a:t>
            </a:r>
            <a:r>
              <a:rPr lang="cs-CZ" dirty="0"/>
              <a:t> 4.0), </a:t>
            </a:r>
          </a:p>
          <a:p>
            <a:pPr marL="648000" lvl="2" indent="0">
              <a:buNone/>
            </a:pPr>
            <a:r>
              <a:rPr lang="cs-CZ" dirty="0"/>
              <a:t>      vyžadujících ultrarychlé </a:t>
            </a:r>
            <a:r>
              <a:rPr lang="cs-CZ" dirty="0">
                <a:solidFill>
                  <a:srgbClr val="C00000"/>
                </a:solidFill>
              </a:rPr>
              <a:t>datové přenosy 5G </a:t>
            </a:r>
            <a:r>
              <a:rPr lang="cs-CZ" dirty="0"/>
              <a:t>a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</a:t>
            </a:r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Kybernetická bezpečnost</a:t>
            </a:r>
          </a:p>
          <a:p>
            <a:pPr lvl="2"/>
            <a:r>
              <a:rPr lang="cs-CZ" dirty="0"/>
              <a:t>nástrojích zajištujících </a:t>
            </a:r>
            <a:r>
              <a:rPr lang="cs-CZ" dirty="0">
                <a:solidFill>
                  <a:srgbClr val="C00000"/>
                </a:solidFill>
              </a:rPr>
              <a:t>autenticitu uživatelů/plátců</a:t>
            </a:r>
            <a:r>
              <a:rPr lang="cs-CZ" dirty="0"/>
              <a:t>, autonomní řízení</a:t>
            </a:r>
          </a:p>
          <a:p>
            <a:pPr lvl="2"/>
            <a:r>
              <a:rPr lang="cs-CZ" dirty="0"/>
              <a:t>nedostatek odborníků pro </a:t>
            </a:r>
            <a:r>
              <a:rPr lang="cs-CZ" dirty="0">
                <a:solidFill>
                  <a:srgbClr val="C00000"/>
                </a:solidFill>
              </a:rPr>
              <a:t>zpracování a analýzu dat </a:t>
            </a:r>
          </a:p>
          <a:p>
            <a:pPr marL="648000" lvl="2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Oborové příležitosti pro český export do USA</a:t>
            </a:r>
          </a:p>
          <a:p>
            <a:r>
              <a:rPr lang="cs-CZ" dirty="0"/>
              <a:t>- ICT, AI, kybernetická bezpečnost </a:t>
            </a:r>
          </a:p>
        </p:txBody>
      </p:sp>
    </p:spTree>
    <p:extLst>
      <p:ext uri="{BB962C8B-B14F-4D97-AF65-F5344CB8AC3E}">
        <p14:creationId xmlns:p14="http://schemas.microsoft.com/office/powerpoint/2010/main" val="318036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339836"/>
            <a:ext cx="8964000" cy="6198564"/>
          </a:xfrm>
        </p:spPr>
        <p:txBody>
          <a:bodyPr/>
          <a:lstStyle/>
          <a:p>
            <a:pPr marL="324000" lvl="1" indent="0">
              <a:buNone/>
            </a:pPr>
            <a:endParaRPr lang="cs-CZ" dirty="0"/>
          </a:p>
          <a:p>
            <a:pPr marL="648000" lvl="2" indent="0">
              <a:buNone/>
            </a:pPr>
            <a:endParaRPr lang="cs-CZ" dirty="0"/>
          </a:p>
          <a:p>
            <a:pPr lvl="1"/>
            <a:r>
              <a:rPr lang="cs-CZ" dirty="0"/>
              <a:t>Zdravotnictví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chytrá lůžka</a:t>
            </a:r>
            <a:r>
              <a:rPr lang="cs-CZ" dirty="0"/>
              <a:t>, monitorovací zařízení (náhrada personálu)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zdravotní a rehabilitační pomůcky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(centra pro seniory)</a:t>
            </a:r>
          </a:p>
          <a:p>
            <a:pPr lvl="2"/>
            <a:r>
              <a:rPr lang="cs-CZ" dirty="0"/>
              <a:t>farmaceutický průmysl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Joe Biden </a:t>
            </a:r>
            <a:r>
              <a:rPr lang="cs-CZ" sz="1800" dirty="0">
                <a:solidFill>
                  <a:schemeClr val="tx1"/>
                </a:solidFill>
              </a:rPr>
              <a:t>podepsal v únoru 2021 exekutivní příkaz, jehož cílem </a:t>
            </a:r>
            <a:r>
              <a:rPr lang="cs-CZ" sz="1800" dirty="0">
                <a:solidFill>
                  <a:srgbClr val="C00000"/>
                </a:solidFill>
              </a:rPr>
              <a:t>je učinit </a:t>
            </a:r>
            <a:r>
              <a:rPr lang="en-US" sz="1800" dirty="0">
                <a:solidFill>
                  <a:srgbClr val="C00000"/>
                </a:solidFill>
              </a:rPr>
              <a:t>  </a:t>
            </a:r>
            <a:r>
              <a:rPr lang="cs-CZ" sz="1800" dirty="0">
                <a:solidFill>
                  <a:srgbClr val="C00000"/>
                </a:solidFill>
              </a:rPr>
              <a:t>dodavatelské řetězce pro kritické produkty ve Spojených státech odolnější a bezpečnější 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Zdravotnictví je </a:t>
            </a:r>
            <a:r>
              <a:rPr lang="cs-CZ" sz="1800" dirty="0">
                <a:solidFill>
                  <a:srgbClr val="C00000"/>
                </a:solidFill>
              </a:rPr>
              <a:t>jedním z šesti sektorů</a:t>
            </a:r>
            <a:r>
              <a:rPr lang="cs-CZ" sz="1800" dirty="0">
                <a:solidFill>
                  <a:schemeClr val="tx1"/>
                </a:solidFill>
              </a:rPr>
              <a:t>, kde bude probíhat hloubková analýza celé průmyslové základny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chemeClr val="tx1"/>
                </a:solidFill>
              </a:rPr>
              <a:t>Je tedy třeba počítat </a:t>
            </a:r>
            <a:r>
              <a:rPr lang="cs-CZ" sz="1800" dirty="0">
                <a:solidFill>
                  <a:srgbClr val="C00000"/>
                </a:solidFill>
              </a:rPr>
              <a:t>s velkým akcentem na soběstačnost USA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Oborové příležitosti pro český export do USA</a:t>
            </a:r>
          </a:p>
          <a:p>
            <a:r>
              <a:rPr lang="cs-CZ" dirty="0"/>
              <a:t>-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302185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6147" y="1510037"/>
            <a:ext cx="8137247" cy="14309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sz="1700" dirty="0">
                <a:solidFill>
                  <a:schemeClr val="tx1"/>
                </a:solidFill>
              </a:rPr>
              <a:t>• silný ekonomický partner</a:t>
            </a:r>
          </a:p>
          <a:p>
            <a:pPr lvl="2"/>
            <a:r>
              <a:rPr lang="cs-CZ" sz="1700" dirty="0">
                <a:solidFill>
                  <a:schemeClr val="tx1"/>
                </a:solidFill>
              </a:rPr>
              <a:t>• vyspělé R&amp;D a moderní technologie</a:t>
            </a:r>
            <a:r>
              <a:rPr lang="cs-CZ" sz="1600" dirty="0"/>
              <a:t> a technologie</a:t>
            </a:r>
          </a:p>
          <a:p>
            <a:pPr lvl="2"/>
            <a:r>
              <a:rPr lang="cs-CZ" sz="1700" dirty="0">
                <a:solidFill>
                  <a:schemeClr val="tx1"/>
                </a:solidFill>
              </a:rPr>
              <a:t>• politická stabilita</a:t>
            </a:r>
          </a:p>
          <a:p>
            <a:pPr lvl="2"/>
            <a:r>
              <a:rPr lang="cs-CZ" sz="1700" dirty="0">
                <a:solidFill>
                  <a:schemeClr val="tx1"/>
                </a:solidFill>
              </a:rPr>
              <a:t>• fungující podnikatelské prostředí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4931" y="3118357"/>
            <a:ext cx="7774696" cy="1343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cs-CZ" sz="1700" dirty="0">
                <a:solidFill>
                  <a:schemeClr val="tx1"/>
                </a:solidFill>
              </a:rPr>
              <a:t> </a:t>
            </a:r>
          </a:p>
          <a:p>
            <a:pPr lvl="2"/>
            <a:endParaRPr lang="cs-CZ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 </a:t>
            </a:r>
            <a:r>
              <a:rPr lang="cs-CZ" sz="1700" dirty="0">
                <a:solidFill>
                  <a:schemeClr val="tx1"/>
                </a:solidFill>
              </a:rPr>
              <a:t>trvalý deficit zahraničního obchodu 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trvalý deficit státního rozpočtu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stále se zvyšující státní dluh</a:t>
            </a:r>
          </a:p>
          <a:p>
            <a:pPr lvl="2"/>
            <a:endParaRPr lang="en-US" sz="1700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6147" y="4638740"/>
            <a:ext cx="8137247" cy="1497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těžební průmysl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energetika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letecký průmysl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ITC s využitím AI a mnoho dalších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6147" y="6377612"/>
            <a:ext cx="7774696" cy="1420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cs-CZ" dirty="0">
                <a:solidFill>
                  <a:schemeClr val="tx1"/>
                </a:solidFill>
              </a:rPr>
              <a:t> rostoucí inflace</a:t>
            </a:r>
          </a:p>
          <a:p>
            <a:pPr lvl="2"/>
            <a:r>
              <a:rPr lang="cs-CZ" sz="1700" dirty="0">
                <a:solidFill>
                  <a:schemeClr val="tx1"/>
                </a:solidFill>
              </a:rPr>
              <a:t>• politika ochrany trhu </a:t>
            </a:r>
          </a:p>
        </p:txBody>
      </p:sp>
      <p:sp>
        <p:nvSpPr>
          <p:cNvPr id="15" name="Round Single Corner Rectangle 14"/>
          <p:cNvSpPr/>
          <p:nvPr/>
        </p:nvSpPr>
        <p:spPr>
          <a:xfrm>
            <a:off x="113479" y="6374663"/>
            <a:ext cx="2828165" cy="1433159"/>
          </a:xfrm>
          <a:prstGeom prst="round1Rect">
            <a:avLst>
              <a:gd name="adj" fmla="val 1018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Hrozby</a:t>
            </a:r>
            <a:r>
              <a:rPr lang="en-US" b="1" dirty="0">
                <a:ea typeface="Arial" charset="0"/>
                <a:cs typeface="Arial" charset="0"/>
              </a:rPr>
              <a:t> (–)</a:t>
            </a:r>
            <a:endParaRPr lang="en-US" dirty="0"/>
          </a:p>
        </p:txBody>
      </p:sp>
      <p:sp>
        <p:nvSpPr>
          <p:cNvPr id="2" name="Round Single Corner Rectangle 1"/>
          <p:cNvSpPr/>
          <p:nvPr/>
        </p:nvSpPr>
        <p:spPr>
          <a:xfrm>
            <a:off x="123033" y="1535119"/>
            <a:ext cx="2824285" cy="1443492"/>
          </a:xfrm>
          <a:prstGeom prst="round1Rect">
            <a:avLst>
              <a:gd name="adj" fmla="val 11111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Silné stránky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(+)</a:t>
            </a:r>
          </a:p>
        </p:txBody>
      </p:sp>
      <p:sp>
        <p:nvSpPr>
          <p:cNvPr id="11" name="Round Single Corner Rectangle 10"/>
          <p:cNvSpPr/>
          <p:nvPr/>
        </p:nvSpPr>
        <p:spPr>
          <a:xfrm>
            <a:off x="128709" y="3106902"/>
            <a:ext cx="2812935" cy="1365918"/>
          </a:xfrm>
          <a:prstGeom prst="round1Rect">
            <a:avLst>
              <a:gd name="adj" fmla="val 111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Slabé stránky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(–)</a:t>
            </a:r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123033" y="4605870"/>
            <a:ext cx="2818611" cy="1530178"/>
          </a:xfrm>
          <a:prstGeom prst="round1Rect">
            <a:avLst>
              <a:gd name="adj" fmla="val 13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Příležitosti</a:t>
            </a:r>
            <a:r>
              <a:rPr lang="en-US" b="1" dirty="0">
                <a:ea typeface="Arial" charset="0"/>
                <a:cs typeface="Arial" charset="0"/>
              </a:rPr>
              <a:t> (+)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 flipV="1">
            <a:off x="1067025" y="2166692"/>
            <a:ext cx="914175" cy="532964"/>
            <a:chOff x="1092200" y="1177152"/>
            <a:chExt cx="3659192" cy="1802176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1092200" y="1177152"/>
              <a:ext cx="1097885" cy="1802176"/>
              <a:chOff x="1092200" y="1177152"/>
              <a:chExt cx="1097885" cy="1802176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1092200" y="1892300"/>
                <a:ext cx="1397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33500" y="1297190"/>
                <a:ext cx="357938" cy="1562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49523" y="1177152"/>
                <a:ext cx="340562" cy="1802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3653507" y="1177152"/>
              <a:ext cx="1097885" cy="1802176"/>
              <a:chOff x="1092200" y="1177152"/>
              <a:chExt cx="1097885" cy="1802176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>
                <a:off x="1092200" y="1892300"/>
                <a:ext cx="1397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33500" y="1297190"/>
                <a:ext cx="357938" cy="1562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49523" y="1177152"/>
                <a:ext cx="340562" cy="1802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91685" y="1892300"/>
              <a:ext cx="1249275" cy="429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10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29" y1="83165" x2="9929" y2="83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27764" y="3639193"/>
            <a:ext cx="594015" cy="6256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162" y1="86694" x2="52162" y2="86694"/>
                        <a14:foregroundMark x1="50349" y1="93548" x2="50349" y2="93548"/>
                        <a14:foregroundMark x1="52441" y1="68011" x2="52441" y2="68011"/>
                        <a14:foregroundMark x1="47699" y1="68280" x2="47699" y2="68280"/>
                        <a14:foregroundMark x1="49093" y1="50403" x2="49093" y2="50403"/>
                        <a14:foregroundMark x1="81450" y1="65323" x2="81450" y2="65323"/>
                        <a14:foregroundMark x1="86471" y1="47715" x2="86471" y2="47715"/>
                        <a14:foregroundMark x1="83682" y1="28495" x2="83682" y2="28495"/>
                        <a14:foregroundMark x1="69177" y1="16263" x2="69177" y2="16263"/>
                        <a14:foregroundMark x1="50070" y1="12097" x2="50070" y2="12097"/>
                        <a14:foregroundMark x1="30404" y1="15188" x2="30404" y2="15188"/>
                        <a14:foregroundMark x1="17573" y1="29839" x2="17573" y2="29839"/>
                        <a14:foregroundMark x1="15063" y1="48118" x2="15063" y2="48118"/>
                        <a14:foregroundMark x1="19247" y1="65188" x2="19247" y2="65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79" y="5135671"/>
            <a:ext cx="890984" cy="9245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87">
                        <a14:foregroundMark x1="56681" y1="16255" x2="56681" y2="16255"/>
                        <a14:foregroundMark x1="66075" y1="7257" x2="66075" y2="7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783" y="6976598"/>
            <a:ext cx="951407" cy="684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Zástupný symbol pro text 9"/>
          <p:cNvSpPr txBox="1">
            <a:spLocks/>
          </p:cNvSpPr>
          <p:nvPr/>
        </p:nvSpPr>
        <p:spPr>
          <a:xfrm>
            <a:off x="1620000" y="360000"/>
            <a:ext cx="8640000" cy="900000"/>
          </a:xfrm>
          <a:prstGeom prst="rect">
            <a:avLst/>
          </a:prstGeom>
        </p:spPr>
        <p:txBody>
          <a:bodyPr/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8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fontAlgn="auto">
              <a:buNone/>
            </a:pPr>
            <a:r>
              <a:rPr lang="cs-CZ" dirty="0">
                <a:solidFill>
                  <a:schemeClr val="tx1"/>
                </a:solidFill>
              </a:rPr>
              <a:t>Proč USA? </a:t>
            </a:r>
            <a:r>
              <a:rPr lang="cs-CZ" dirty="0" err="1">
                <a:solidFill>
                  <a:schemeClr val="tx1"/>
                </a:solidFill>
              </a:rPr>
              <a:t>Swot</a:t>
            </a:r>
            <a:r>
              <a:rPr lang="cs-CZ" dirty="0">
                <a:solidFill>
                  <a:schemeClr val="tx1"/>
                </a:solidFill>
              </a:rPr>
              <a:t> analýza </a:t>
            </a:r>
          </a:p>
        </p:txBody>
      </p:sp>
    </p:spTree>
    <p:extLst>
      <p:ext uri="{BB962C8B-B14F-4D97-AF65-F5344CB8AC3E}">
        <p14:creationId xmlns:p14="http://schemas.microsoft.com/office/powerpoint/2010/main" val="233310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1669" y="1467967"/>
            <a:ext cx="6675121" cy="4823502"/>
          </a:xfrm>
          <a:prstGeom prst="rect">
            <a:avLst/>
          </a:prstGeom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Investice – bezpečná cesta k trvalé</a:t>
            </a:r>
            <a:r>
              <a:rPr lang="en-US" dirty="0"/>
              <a:t> </a:t>
            </a:r>
            <a:r>
              <a:rPr lang="cs-CZ" dirty="0"/>
              <a:t>přítomnosti na trh USA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58548" y="6499436"/>
            <a:ext cx="880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indent="0">
              <a:buNone/>
            </a:pPr>
            <a:r>
              <a:rPr lang="cs-CZ" sz="1600" dirty="0">
                <a:latin typeface="+mn-lt"/>
              </a:rPr>
              <a:t>Investice CZ firem v USA</a:t>
            </a:r>
          </a:p>
          <a:p>
            <a:pPr marL="324000" lvl="1" indent="0">
              <a:buNone/>
            </a:pPr>
            <a:r>
              <a:rPr lang="cs-CZ" sz="1600" dirty="0">
                <a:latin typeface="+mn-lt"/>
              </a:rPr>
              <a:t>vytvořily				6 800 pracovních míst</a:t>
            </a:r>
          </a:p>
          <a:p>
            <a:pPr marL="324000" lvl="1" indent="0">
              <a:buNone/>
            </a:pPr>
            <a:r>
              <a:rPr lang="cs-CZ" sz="1600" dirty="0">
                <a:latin typeface="+mn-lt"/>
              </a:rPr>
              <a:t>+ plánované investice	 	9 000 pracovních míst</a:t>
            </a:r>
          </a:p>
        </p:txBody>
      </p:sp>
    </p:spTree>
    <p:extLst>
      <p:ext uri="{BB962C8B-B14F-4D97-AF65-F5344CB8AC3E}">
        <p14:creationId xmlns:p14="http://schemas.microsoft.com/office/powerpoint/2010/main" val="312986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500809"/>
            <a:ext cx="8964000" cy="6059416"/>
          </a:xfrm>
        </p:spPr>
        <p:txBody>
          <a:bodyPr/>
          <a:lstStyle/>
          <a:p>
            <a:pPr marL="0" indent="0">
              <a:buNone/>
            </a:pPr>
            <a:endParaRPr lang="cs-CZ" i="1" dirty="0"/>
          </a:p>
          <a:p>
            <a:pPr lvl="1"/>
            <a:r>
              <a:rPr lang="cs-CZ" dirty="0"/>
              <a:t>dřívější investice: </a:t>
            </a:r>
          </a:p>
          <a:p>
            <a:pPr marL="324000" lvl="1" indent="0">
              <a:buNone/>
            </a:pPr>
            <a:r>
              <a:rPr lang="cs-CZ" dirty="0"/>
              <a:t>      		</a:t>
            </a:r>
            <a:r>
              <a:rPr lang="cs-CZ" dirty="0" err="1"/>
              <a:t>Mitas</a:t>
            </a:r>
            <a:r>
              <a:rPr lang="cs-CZ" dirty="0"/>
              <a:t> 			(Iowa)</a:t>
            </a:r>
          </a:p>
          <a:p>
            <a:pPr marL="324000" lvl="1" indent="0">
              <a:buNone/>
            </a:pPr>
            <a:r>
              <a:rPr lang="cs-CZ" dirty="0"/>
              <a:t>		Česká zbrojovka </a:t>
            </a:r>
            <a:r>
              <a:rPr lang="en-US" dirty="0"/>
              <a:t>	</a:t>
            </a:r>
            <a:r>
              <a:rPr lang="cs-CZ" dirty="0"/>
              <a:t>	</a:t>
            </a:r>
            <a:r>
              <a:rPr lang="en-US" dirty="0"/>
              <a:t>(Missouri)</a:t>
            </a:r>
          </a:p>
          <a:p>
            <a:pPr marL="324000" lvl="1" indent="0">
              <a:buNone/>
            </a:pPr>
            <a:r>
              <a:rPr lang="en-US" dirty="0"/>
              <a:t>		Avast 		</a:t>
            </a:r>
            <a:r>
              <a:rPr lang="cs-CZ" dirty="0"/>
              <a:t>	</a:t>
            </a:r>
            <a:r>
              <a:rPr lang="en-US" dirty="0"/>
              <a:t>(California)</a:t>
            </a:r>
          </a:p>
          <a:p>
            <a:pPr marL="324000" lvl="1" indent="0">
              <a:buNone/>
            </a:pPr>
            <a:r>
              <a:rPr lang="en-US" dirty="0"/>
              <a:t>		</a:t>
            </a:r>
            <a:r>
              <a:rPr lang="cs-CZ" dirty="0" err="1"/>
              <a:t>Meopta</a:t>
            </a:r>
            <a:r>
              <a:rPr lang="cs-CZ" dirty="0"/>
              <a:t> 			(Florida)</a:t>
            </a:r>
          </a:p>
          <a:p>
            <a:pPr marL="324000" lvl="1" indent="0">
              <a:buNone/>
            </a:pPr>
            <a:r>
              <a:rPr lang="cs-CZ" dirty="0"/>
              <a:t>		</a:t>
            </a:r>
            <a:r>
              <a:rPr lang="cs-CZ" dirty="0" err="1"/>
              <a:t>Albaform</a:t>
            </a:r>
            <a:r>
              <a:rPr lang="cs-CZ" dirty="0"/>
              <a:t> </a:t>
            </a:r>
            <a:r>
              <a:rPr lang="en-US" dirty="0"/>
              <a:t>		</a:t>
            </a:r>
            <a:r>
              <a:rPr lang="cs-CZ" dirty="0"/>
              <a:t>	</a:t>
            </a:r>
            <a:r>
              <a:rPr lang="en-US" dirty="0"/>
              <a:t>(Georgia)</a:t>
            </a:r>
          </a:p>
          <a:p>
            <a:pPr marL="324000" lvl="1" indent="0">
              <a:buNone/>
            </a:pPr>
            <a:r>
              <a:rPr lang="en-US" dirty="0"/>
              <a:t>		Home Credit 	</a:t>
            </a:r>
            <a:r>
              <a:rPr lang="cs-CZ" dirty="0"/>
              <a:t>	</a:t>
            </a:r>
            <a:r>
              <a:rPr lang="en-US" dirty="0"/>
              <a:t>(Missouri)</a:t>
            </a:r>
          </a:p>
          <a:p>
            <a:pPr marL="324000" lvl="1" indent="0">
              <a:buNone/>
            </a:pPr>
            <a:r>
              <a:rPr lang="en-US" dirty="0"/>
              <a:t>		</a:t>
            </a:r>
            <a:r>
              <a:rPr lang="en-US" dirty="0" err="1"/>
              <a:t>Javlin</a:t>
            </a:r>
            <a:r>
              <a:rPr lang="en-US" dirty="0"/>
              <a:t>/Clover DX 	</a:t>
            </a:r>
            <a:r>
              <a:rPr lang="cs-CZ" dirty="0"/>
              <a:t>	</a:t>
            </a:r>
            <a:r>
              <a:rPr lang="en-US" dirty="0"/>
              <a:t>(Virginia) </a:t>
            </a:r>
          </a:p>
          <a:p>
            <a:pPr lvl="1"/>
            <a:r>
              <a:rPr lang="cs-CZ" dirty="0"/>
              <a:t>nové investice:</a:t>
            </a:r>
          </a:p>
          <a:p>
            <a:pPr marL="324000" lvl="1" indent="0">
              <a:buNone/>
            </a:pPr>
            <a:r>
              <a:rPr lang="cs-CZ" dirty="0"/>
              <a:t>		Česká zbrojovka </a:t>
            </a:r>
            <a:r>
              <a:rPr lang="en-US" dirty="0"/>
              <a:t>	</a:t>
            </a:r>
            <a:r>
              <a:rPr lang="cs-CZ" dirty="0"/>
              <a:t>	</a:t>
            </a:r>
            <a:r>
              <a:rPr lang="en-US" dirty="0"/>
              <a:t>(Connecticut)</a:t>
            </a:r>
          </a:p>
          <a:p>
            <a:pPr marL="324000" lvl="1" indent="0">
              <a:buNone/>
            </a:pPr>
            <a:r>
              <a:rPr lang="en-US" dirty="0"/>
              <a:t>		KV Final Spartanburg</a:t>
            </a:r>
            <a:r>
              <a:rPr lang="cs-CZ" dirty="0"/>
              <a:t>	</a:t>
            </a:r>
            <a:r>
              <a:rPr lang="en-US" dirty="0"/>
              <a:t>(South Carolina)</a:t>
            </a:r>
          </a:p>
          <a:p>
            <a:pPr marL="324000" lvl="1" indent="0">
              <a:buNone/>
            </a:pPr>
            <a:r>
              <a:rPr lang="en-US" dirty="0"/>
              <a:t>		</a:t>
            </a:r>
            <a:r>
              <a:rPr lang="cs-CZ" dirty="0"/>
              <a:t>Silon</a:t>
            </a:r>
            <a:r>
              <a:rPr lang="en-US" dirty="0"/>
              <a:t>		</a:t>
            </a:r>
            <a:r>
              <a:rPr lang="cs-CZ" dirty="0"/>
              <a:t>	</a:t>
            </a:r>
            <a:r>
              <a:rPr lang="en-US" dirty="0"/>
              <a:t>(Georgia) </a:t>
            </a:r>
          </a:p>
          <a:p>
            <a:pPr marL="324000" lvl="1" indent="0">
              <a:buNone/>
            </a:pPr>
            <a:r>
              <a:rPr lang="en-US" dirty="0"/>
              <a:t>		United Hydrogen	</a:t>
            </a:r>
            <a:r>
              <a:rPr lang="cs-CZ" dirty="0"/>
              <a:t>	</a:t>
            </a:r>
            <a:r>
              <a:rPr lang="en-US" dirty="0"/>
              <a:t>(</a:t>
            </a:r>
            <a:r>
              <a:rPr lang="cs-CZ" dirty="0"/>
              <a:t>Tennessee</a:t>
            </a:r>
            <a:r>
              <a:rPr lang="en-US" dirty="0"/>
              <a:t>) </a:t>
            </a:r>
          </a:p>
          <a:p>
            <a:pPr marL="324000" lvl="1" indent="0">
              <a:buNone/>
            </a:pPr>
            <a:r>
              <a:rPr lang="en-US" dirty="0"/>
              <a:t>		US Methanol		(West Virginia)</a:t>
            </a:r>
          </a:p>
          <a:p>
            <a:pPr marL="324000" lvl="1" indent="0">
              <a:buNone/>
            </a:pPr>
            <a:r>
              <a:rPr lang="en-US" dirty="0"/>
              <a:t>		R2G		</a:t>
            </a:r>
            <a:r>
              <a:rPr lang="cs-CZ" dirty="0"/>
              <a:t>	</a:t>
            </a:r>
            <a:r>
              <a:rPr lang="en-US" dirty="0"/>
              <a:t>(P</a:t>
            </a:r>
            <a:r>
              <a:rPr lang="cs-CZ" dirty="0"/>
              <a:t>A</a:t>
            </a:r>
            <a:r>
              <a:rPr lang="en-US" dirty="0"/>
              <a:t>, S</a:t>
            </a:r>
            <a:r>
              <a:rPr lang="cs-CZ" dirty="0"/>
              <a:t>C</a:t>
            </a:r>
            <a:r>
              <a:rPr lang="en-US" dirty="0"/>
              <a:t>, G</a:t>
            </a:r>
            <a:r>
              <a:rPr lang="cs-CZ" dirty="0"/>
              <a:t>A</a:t>
            </a:r>
            <a:r>
              <a:rPr lang="en-US" dirty="0"/>
              <a:t>)</a:t>
            </a:r>
          </a:p>
          <a:p>
            <a:pPr marL="324000" lvl="1" indent="0">
              <a:buNone/>
            </a:pPr>
            <a:r>
              <a:rPr lang="en-US" dirty="0"/>
              <a:t>		</a:t>
            </a:r>
            <a:r>
              <a:rPr lang="en-US" dirty="0" err="1"/>
              <a:t>Okin</a:t>
            </a:r>
            <a:r>
              <a:rPr lang="en-US" dirty="0"/>
              <a:t>		</a:t>
            </a:r>
            <a:r>
              <a:rPr lang="cs-CZ" dirty="0"/>
              <a:t>	</a:t>
            </a:r>
            <a:r>
              <a:rPr lang="en-US" dirty="0"/>
              <a:t>(Texas)</a:t>
            </a:r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Investice českých firem v USA</a:t>
            </a:r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67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Obchodní výměna ČR - USA</a:t>
            </a:r>
          </a:p>
        </p:txBody>
      </p:sp>
      <p:graphicFrame>
        <p:nvGraphicFramePr>
          <p:cNvPr id="5" name="Graf 9">
            <a:extLst>
              <a:ext uri="{FF2B5EF4-FFF2-40B4-BE49-F238E27FC236}">
                <a16:creationId xmlns:a16="http://schemas.microsoft.com/office/drawing/2014/main" id="{AEC12A55-3184-48E1-BDD5-E512771AB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3100"/>
              </p:ext>
            </p:extLst>
          </p:nvPr>
        </p:nvGraphicFramePr>
        <p:xfrm>
          <a:off x="1437861" y="1431234"/>
          <a:ext cx="8640000" cy="5529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6316003" imgH="3151905" progId="Excel.Chart.8">
                  <p:embed/>
                </p:oleObj>
              </mc:Choice>
              <mc:Fallback>
                <p:oleObj name="Graf" r:id="rId3" imgW="6316003" imgH="3151905" progId="Excel.Chart.8">
                  <p:embed/>
                  <p:pic>
                    <p:nvPicPr>
                      <p:cNvPr id="10249" name="Graf 9">
                        <a:extLst>
                          <a:ext uri="{FF2B5EF4-FFF2-40B4-BE49-F238E27FC236}">
                            <a16:creationId xmlns:a16="http://schemas.microsoft.com/office/drawing/2014/main" id="{D6F10251-4EDD-4004-8173-C011215D576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861" y="1431234"/>
                        <a:ext cx="8640000" cy="5529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39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463040"/>
            <a:ext cx="8964000" cy="6097185"/>
          </a:xfrm>
        </p:spPr>
        <p:txBody>
          <a:bodyPr/>
          <a:lstStyle/>
          <a:p>
            <a:pPr marL="648000" lvl="2" indent="0">
              <a:buNone/>
            </a:pPr>
            <a:endParaRPr lang="en-US" sz="1400" i="1" dirty="0"/>
          </a:p>
          <a:p>
            <a:pPr marL="648000" lvl="2" indent="0">
              <a:buNone/>
            </a:pPr>
            <a:endParaRPr lang="en-US" sz="1400" i="1" dirty="0"/>
          </a:p>
          <a:p>
            <a:pPr marL="648000" lvl="2" indent="0">
              <a:buNone/>
            </a:pPr>
            <a:r>
              <a:rPr lang="cs-CZ" sz="1400" i="1" dirty="0"/>
              <a:t>	</a:t>
            </a:r>
            <a:r>
              <a:rPr lang="cs-CZ" dirty="0">
                <a:solidFill>
                  <a:schemeClr val="tx1"/>
                </a:solidFill>
              </a:rPr>
              <a:t>ZÚ Washington</a:t>
            </a:r>
            <a:endParaRPr lang="en-US" dirty="0">
              <a:solidFill>
                <a:schemeClr val="tx1"/>
              </a:solidFill>
            </a:endParaRPr>
          </a:p>
          <a:p>
            <a:pPr marL="648000" lvl="2" indent="0">
              <a:buNone/>
            </a:pPr>
            <a:endParaRPr lang="cs-CZ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C00000"/>
                </a:solidFill>
              </a:rPr>
              <a:t>Mise českých firem v oblasti obranného a bezpečnostního průmyslu </a:t>
            </a:r>
            <a:r>
              <a:rPr lang="cs-CZ" sz="2000" dirty="0">
                <a:solidFill>
                  <a:schemeClr val="tx1"/>
                </a:solidFill>
              </a:rPr>
              <a:t>do USA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Mise českých firem na Portoriko a Jamajku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Veletrh </a:t>
            </a:r>
            <a:r>
              <a:rPr lang="cs-CZ" sz="2000" dirty="0" err="1">
                <a:solidFill>
                  <a:schemeClr val="tx1"/>
                </a:solidFill>
              </a:rPr>
              <a:t>Craft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Brewers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Conference</a:t>
            </a:r>
            <a:r>
              <a:rPr lang="cs-CZ" sz="2000" dirty="0">
                <a:solidFill>
                  <a:schemeClr val="tx1"/>
                </a:solidFill>
              </a:rPr>
              <a:t> – pivovarnictví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chemeClr val="tx1"/>
                </a:solidFill>
              </a:rPr>
              <a:t>Fancy</a:t>
            </a:r>
            <a:r>
              <a:rPr lang="cs-CZ" sz="2000" dirty="0">
                <a:solidFill>
                  <a:schemeClr val="tx1"/>
                </a:solidFill>
              </a:rPr>
              <a:t> Food Show NY - potravinářství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Dny české zemědělské techniky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Svatováclavský pivní festival v Nebrasce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Incomingová mise v oblasti pivovarnictví do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C00000"/>
                </a:solidFill>
              </a:rPr>
              <a:t>TechConnect</a:t>
            </a:r>
            <a:r>
              <a:rPr lang="cs-CZ" sz="2000" dirty="0">
                <a:solidFill>
                  <a:srgbClr val="C00000"/>
                </a:solidFill>
              </a:rPr>
              <a:t> </a:t>
            </a:r>
            <a:r>
              <a:rPr lang="cs-CZ" sz="2000" dirty="0" err="1">
                <a:solidFill>
                  <a:srgbClr val="C00000"/>
                </a:solidFill>
              </a:rPr>
              <a:t>World</a:t>
            </a:r>
            <a:r>
              <a:rPr lang="cs-CZ" sz="2000" dirty="0">
                <a:solidFill>
                  <a:srgbClr val="C00000"/>
                </a:solidFill>
              </a:rPr>
              <a:t> 2021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/>
                </a:solidFill>
              </a:rPr>
              <a:t>.......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1620000" y="381516"/>
            <a:ext cx="8640000" cy="900000"/>
          </a:xfrm>
        </p:spPr>
        <p:txBody>
          <a:bodyPr/>
          <a:lstStyle/>
          <a:p>
            <a:r>
              <a:rPr lang="cs-CZ" dirty="0"/>
              <a:t>Projekty ekonomické diplomacie 2021</a:t>
            </a:r>
          </a:p>
        </p:txBody>
      </p:sp>
    </p:spTree>
    <p:extLst>
      <p:ext uri="{BB962C8B-B14F-4D97-AF65-F5344CB8AC3E}">
        <p14:creationId xmlns:p14="http://schemas.microsoft.com/office/powerpoint/2010/main" val="180303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96000" y="1358900"/>
            <a:ext cx="8964000" cy="62013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cs-CZ" dirty="0"/>
              <a:t>ZÚ Washington 		</a:t>
            </a:r>
            <a:r>
              <a:rPr lang="cs-CZ" dirty="0">
                <a:hlinkClick r:id="rId3"/>
              </a:rPr>
              <a:t>eco_washington@embassy.mzv.cz</a:t>
            </a:r>
            <a:endParaRPr lang="cs-CZ" dirty="0"/>
          </a:p>
          <a:p>
            <a:pPr lvl="1"/>
            <a:r>
              <a:rPr lang="cs-CZ" dirty="0"/>
              <a:t>GK New York 			</a:t>
            </a:r>
            <a:r>
              <a:rPr lang="cs-CZ" dirty="0">
                <a:hlinkClick r:id="rId4"/>
              </a:rPr>
              <a:t>commerce_newyork@mzv.cz</a:t>
            </a:r>
            <a:endParaRPr lang="cs-CZ" dirty="0"/>
          </a:p>
          <a:p>
            <a:pPr lvl="1"/>
            <a:r>
              <a:rPr lang="cs-CZ" dirty="0"/>
              <a:t>GK Chicago 			</a:t>
            </a:r>
            <a:r>
              <a:rPr lang="cs-CZ" dirty="0">
                <a:hlinkClick r:id="rId5"/>
              </a:rPr>
              <a:t>chicago@embassy.mzv.cz</a:t>
            </a:r>
            <a:endParaRPr lang="cs-CZ" dirty="0"/>
          </a:p>
          <a:p>
            <a:pPr lvl="1"/>
            <a:r>
              <a:rPr lang="cs-CZ" dirty="0"/>
              <a:t>GK Los Angeles 		</a:t>
            </a:r>
            <a:r>
              <a:rPr lang="cs-CZ" dirty="0">
                <a:hlinkClick r:id="rId6"/>
              </a:rPr>
              <a:t>losangeles@embassy.mzv.cz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CzechTrade</a:t>
            </a:r>
            <a:r>
              <a:rPr lang="cs-CZ" dirty="0"/>
              <a:t> Chicago 		</a:t>
            </a:r>
            <a:r>
              <a:rPr lang="cs-CZ" dirty="0">
                <a:hlinkClick r:id="rId7"/>
              </a:rPr>
              <a:t>lubos.matejka@czechtrade.cz</a:t>
            </a:r>
            <a:endParaRPr lang="cs-CZ" dirty="0"/>
          </a:p>
          <a:p>
            <a:pPr lvl="1"/>
            <a:r>
              <a:rPr lang="cs-CZ" dirty="0" err="1"/>
              <a:t>CzechTrade</a:t>
            </a:r>
            <a:r>
              <a:rPr lang="cs-CZ" dirty="0"/>
              <a:t> New York		</a:t>
            </a:r>
            <a:r>
              <a:rPr lang="cs-CZ" dirty="0">
                <a:hlinkClick r:id="rId8"/>
              </a:rPr>
              <a:t>matej.zahradnik@czechtrade.cz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CzechTrade</a:t>
            </a:r>
            <a:r>
              <a:rPr lang="cs-CZ" dirty="0"/>
              <a:t> San Francisco 	</a:t>
            </a:r>
            <a:r>
              <a:rPr lang="en-US" dirty="0">
                <a:solidFill>
                  <a:srgbClr val="0070C0"/>
                </a:solidFill>
              </a:rPr>
              <a:t>anna</a:t>
            </a:r>
            <a:r>
              <a:rPr lang="cs-CZ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dirty="0" err="1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hight</a:t>
            </a:r>
            <a:r>
              <a:rPr lang="cs-CZ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@czechtrade.cz</a:t>
            </a:r>
            <a:r>
              <a:rPr lang="cs-CZ" dirty="0"/>
              <a:t>	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Ekonomický tým ČR v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67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Jiri_</a:t>
            </a:r>
            <a:r>
              <a:rPr lang="cs-CZ" dirty="0">
                <a:latin typeface="+mn-lt"/>
                <a:hlinkClick r:id="rId2"/>
              </a:rPr>
              <a:t>Janicek</a:t>
            </a:r>
            <a:r>
              <a:rPr lang="cs-CZ" dirty="0">
                <a:hlinkClick r:id="rId2"/>
              </a:rPr>
              <a:t>@mzv.cz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63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11356" y="1480930"/>
            <a:ext cx="8848643" cy="607929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Chronické nemoci US ekonomiky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trvalý deficit zahraničního obchodu </a:t>
            </a:r>
            <a:endParaRPr lang="en-US" dirty="0"/>
          </a:p>
          <a:p>
            <a:pPr lvl="1"/>
            <a:r>
              <a:rPr lang="cs-CZ" dirty="0"/>
              <a:t>dlouhodobý (rostoucí) deficit státního rozpočtu</a:t>
            </a:r>
            <a:endParaRPr lang="en-US" dirty="0"/>
          </a:p>
          <a:p>
            <a:pPr lvl="1"/>
            <a:r>
              <a:rPr lang="cs-CZ" dirty="0"/>
              <a:t>zvyšující se státní dluh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sz="2400" dirty="0">
                <a:solidFill>
                  <a:srgbClr val="C00000"/>
                </a:solidFill>
              </a:rPr>
              <a:t>  </a:t>
            </a:r>
            <a:r>
              <a:rPr lang="cs-CZ" dirty="0">
                <a:solidFill>
                  <a:srgbClr val="C00000"/>
                </a:solidFill>
              </a:rPr>
              <a:t>D</a:t>
            </a:r>
            <a:r>
              <a:rPr lang="cs-CZ" dirty="0"/>
              <a:t>o března 2020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růst DPH</a:t>
            </a:r>
          </a:p>
          <a:p>
            <a:pPr lvl="1"/>
            <a:r>
              <a:rPr lang="cs-CZ" dirty="0"/>
              <a:t>nízká nezaměstnanost (4 % - nejnižší od roku 1969)</a:t>
            </a:r>
          </a:p>
          <a:p>
            <a:pPr lvl="1"/>
            <a:r>
              <a:rPr lang="cs-CZ" dirty="0"/>
              <a:t>nízká inflace (2 – 3 %)</a:t>
            </a:r>
          </a:p>
          <a:p>
            <a:pPr lvl="1"/>
            <a:r>
              <a:rPr lang="cs-CZ" dirty="0"/>
              <a:t>akciové trhy byly na vysoké úrovni</a:t>
            </a:r>
          </a:p>
          <a:p>
            <a:pPr lvl="1"/>
            <a:r>
              <a:rPr lang="cs-CZ" dirty="0"/>
              <a:t>docházelo k postupnému (mírnému) zvyšování příjmů střední třídy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Ekonomika </a:t>
            </a:r>
            <a:r>
              <a:rPr lang="en-US" dirty="0"/>
              <a:t>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21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324304" y="1480930"/>
            <a:ext cx="8935696" cy="6079295"/>
          </a:xfrm>
        </p:spPr>
        <p:txBody>
          <a:bodyPr/>
          <a:lstStyle/>
          <a:p>
            <a:pPr marL="324000" lvl="1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Ekonomické důsledky </a:t>
            </a:r>
            <a:r>
              <a:rPr lang="cs-CZ" sz="2400" dirty="0" err="1">
                <a:solidFill>
                  <a:srgbClr val="C00000"/>
                </a:solidFill>
              </a:rPr>
              <a:t>koronavirové</a:t>
            </a:r>
            <a:r>
              <a:rPr lang="cs-CZ" sz="2400" dirty="0">
                <a:solidFill>
                  <a:srgbClr val="C00000"/>
                </a:solidFill>
              </a:rPr>
              <a:t> krize</a:t>
            </a:r>
          </a:p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lvl="1"/>
            <a:r>
              <a:rPr lang="cs-CZ" dirty="0">
                <a:solidFill>
                  <a:srgbClr val="C00000"/>
                </a:solidFill>
              </a:rPr>
              <a:t>propad růstu HDP </a:t>
            </a:r>
            <a:r>
              <a:rPr lang="cs-CZ" dirty="0"/>
              <a:t>– ekonomika se ve II. čtvrtletí 2020 propadla o 9,7 % v meziročním srovnání  </a:t>
            </a:r>
            <a:endParaRPr lang="en-US" sz="2400" dirty="0">
              <a:solidFill>
                <a:srgbClr val="D52B1E"/>
              </a:solidFill>
            </a:endParaRPr>
          </a:p>
          <a:p>
            <a:pPr lvl="1"/>
            <a:r>
              <a:rPr lang="cs-CZ" dirty="0"/>
              <a:t>výrazný </a:t>
            </a:r>
            <a:r>
              <a:rPr lang="cs-CZ" dirty="0">
                <a:solidFill>
                  <a:srgbClr val="C00000"/>
                </a:solidFill>
              </a:rPr>
              <a:t>růst nezaměstnanosti (</a:t>
            </a:r>
            <a:r>
              <a:rPr lang="cs-CZ" dirty="0"/>
              <a:t>duben </a:t>
            </a:r>
            <a:r>
              <a:rPr lang="en-US" dirty="0"/>
              <a:t>2020 </a:t>
            </a:r>
            <a:r>
              <a:rPr lang="cs-CZ" dirty="0"/>
              <a:t>– 14,7 %)</a:t>
            </a:r>
          </a:p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Ekonomické záchranné balíčky</a:t>
            </a:r>
          </a:p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D. </a:t>
            </a:r>
            <a:r>
              <a:rPr lang="cs-CZ" dirty="0">
                <a:solidFill>
                  <a:srgbClr val="C00000"/>
                </a:solidFill>
              </a:rPr>
              <a:t>Trump – 2,2 </a:t>
            </a:r>
            <a:r>
              <a:rPr lang="en-US" dirty="0" err="1">
                <a:solidFill>
                  <a:srgbClr val="C00000"/>
                </a:solidFill>
              </a:rPr>
              <a:t>bilionu</a:t>
            </a:r>
            <a:r>
              <a:rPr lang="cs-CZ" dirty="0">
                <a:solidFill>
                  <a:srgbClr val="C00000"/>
                </a:solidFill>
              </a:rPr>
              <a:t> USD (</a:t>
            </a:r>
            <a:r>
              <a:rPr lang="en-US" dirty="0">
                <a:solidFill>
                  <a:srgbClr val="C00000"/>
                </a:solidFill>
              </a:rPr>
              <a:t>Rescue Package</a:t>
            </a:r>
            <a:r>
              <a:rPr lang="cs-CZ" dirty="0">
                <a:solidFill>
                  <a:srgbClr val="C00000"/>
                </a:solidFill>
              </a:rPr>
              <a:t>); březen 2020 </a:t>
            </a:r>
          </a:p>
          <a:p>
            <a:pPr lvl="1"/>
            <a:r>
              <a:rPr lang="cs-CZ" dirty="0"/>
              <a:t>Podpora v nezaměstnanosti 600 USD za týden</a:t>
            </a:r>
            <a:endParaRPr lang="en-US" dirty="0"/>
          </a:p>
          <a:p>
            <a:pPr lvl="1"/>
            <a:r>
              <a:rPr lang="cs-CZ" dirty="0"/>
              <a:t>Jednorázové přímé platby ve výši 1 200 USD</a:t>
            </a:r>
            <a:endParaRPr lang="en-US" dirty="0"/>
          </a:p>
          <a:p>
            <a:pPr lvl="1"/>
            <a:r>
              <a:rPr lang="cs-CZ" dirty="0"/>
              <a:t>Podpora korporátní sféry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J. Biden </a:t>
            </a:r>
            <a:r>
              <a:rPr lang="cs-CZ" dirty="0">
                <a:solidFill>
                  <a:srgbClr val="C00000"/>
                </a:solidFill>
              </a:rPr>
              <a:t>– 1,9 bilionu USD (</a:t>
            </a:r>
            <a:r>
              <a:rPr lang="en-US" dirty="0">
                <a:solidFill>
                  <a:srgbClr val="C00000"/>
                </a:solidFill>
              </a:rPr>
              <a:t>American Rescue Plan</a:t>
            </a:r>
            <a:r>
              <a:rPr lang="cs-CZ" dirty="0">
                <a:solidFill>
                  <a:srgbClr val="C00000"/>
                </a:solidFill>
              </a:rPr>
              <a:t>); březen 2021</a:t>
            </a:r>
          </a:p>
          <a:p>
            <a:pPr lvl="1"/>
            <a:r>
              <a:rPr lang="cs-CZ" dirty="0"/>
              <a:t>Podpora v nezaměstnanosti 400 USD za týden </a:t>
            </a:r>
            <a:endParaRPr lang="en-US" dirty="0"/>
          </a:p>
          <a:p>
            <a:pPr lvl="1"/>
            <a:r>
              <a:rPr lang="cs-CZ" dirty="0"/>
              <a:t>Jednorázové přímé platby ve výši 1 400 USD </a:t>
            </a:r>
            <a:endParaRPr lang="en-US" dirty="0"/>
          </a:p>
          <a:p>
            <a:pPr lvl="1"/>
            <a:r>
              <a:rPr lang="cs-CZ" dirty="0"/>
              <a:t>350 miliard USD na pomoc místním vládám a samosprávám </a:t>
            </a:r>
            <a:endParaRPr lang="en-US" dirty="0"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1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Zdroj financování </a:t>
            </a:r>
            <a:r>
              <a:rPr lang="cs-CZ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– státní rozpočet</a:t>
            </a:r>
            <a:endParaRPr lang="en-US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Ekonomika </a:t>
            </a:r>
            <a:r>
              <a:rPr lang="en-US" dirty="0"/>
              <a:t>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07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347952" y="1480930"/>
            <a:ext cx="8912047" cy="6079295"/>
          </a:xfrm>
        </p:spPr>
        <p:txBody>
          <a:bodyPr/>
          <a:lstStyle/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Současný stav</a:t>
            </a:r>
          </a:p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cs-CZ" dirty="0">
                <a:solidFill>
                  <a:srgbClr val="C00000"/>
                </a:solidFill>
              </a:rPr>
              <a:t>Pozitivní fa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cs-CZ" dirty="0">
                <a:solidFill>
                  <a:srgbClr val="C00000"/>
                </a:solidFill>
              </a:rPr>
              <a:t>tory</a:t>
            </a:r>
          </a:p>
          <a:p>
            <a:pPr marL="324000" lvl="1" indent="0">
              <a:buNone/>
            </a:pPr>
            <a:endParaRPr lang="cs-CZ" sz="2400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Růst HDP v I. čtvrtlet</a:t>
            </a:r>
            <a:r>
              <a:rPr lang="en-US" dirty="0"/>
              <a:t>í</a:t>
            </a:r>
            <a:r>
              <a:rPr lang="cs-CZ" dirty="0"/>
              <a:t> 2021 – 6,1 %</a:t>
            </a:r>
          </a:p>
          <a:p>
            <a:pPr marL="324000" lvl="1" indent="0">
              <a:buNone/>
            </a:pPr>
            <a:r>
              <a:rPr lang="cs-CZ" dirty="0"/>
              <a:t>      6,0 %/2021, 3,7 %/2022, 2,2 %/2023</a:t>
            </a:r>
          </a:p>
          <a:p>
            <a:pPr marL="324000"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/>
              <a:t>Nezaměstnanost – 5,5 % a měla by se d</a:t>
            </a:r>
            <a:r>
              <a:rPr lang="en-US" dirty="0"/>
              <a:t>á</a:t>
            </a:r>
            <a:r>
              <a:rPr lang="cs-CZ" dirty="0" err="1"/>
              <a:t>le</a:t>
            </a:r>
            <a:r>
              <a:rPr lang="cs-CZ" dirty="0"/>
              <a:t> snižovat 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>
                <a:solidFill>
                  <a:srgbClr val="C00000"/>
                </a:solidFill>
              </a:rPr>
              <a:t>Negativní fa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cs-CZ" dirty="0">
                <a:solidFill>
                  <a:srgbClr val="C00000"/>
                </a:solidFill>
              </a:rPr>
              <a:t>tory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Prohloubení deficitu státního rozpočtu</a:t>
            </a:r>
          </a:p>
          <a:p>
            <a:pPr marL="324000" lvl="1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Vysoký státní dluh </a:t>
            </a:r>
            <a:endParaRPr lang="en-US" dirty="0"/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Inflace – 3,1 % (potenciální nebezpečí negativního vlivu na ekonomiku)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Ekonomika </a:t>
            </a:r>
            <a:r>
              <a:rPr lang="en-US" dirty="0"/>
              <a:t>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14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332187" y="1359552"/>
            <a:ext cx="8927814" cy="6079295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cs-CZ" dirty="0"/>
              <a:t>Prezident Donald Trump</a:t>
            </a:r>
            <a:r>
              <a:rPr lang="cs-CZ" dirty="0">
                <a:solidFill>
                  <a:srgbClr val="D52B1E"/>
                </a:solidFill>
              </a:rPr>
              <a:t> </a:t>
            </a:r>
            <a:endParaRPr lang="en-US" dirty="0">
              <a:solidFill>
                <a:srgbClr val="D52B1E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D52B1E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     - politika tvrdé ruky (transakční)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     - primární cíl: vyrovnání obchodních deficitů</a:t>
            </a:r>
          </a:p>
          <a:p>
            <a:pPr marL="0" indent="0">
              <a:buNone/>
            </a:pPr>
            <a:r>
              <a:rPr lang="cs-CZ" sz="1800" dirty="0"/>
              <a:t>      	</a:t>
            </a:r>
            <a:r>
              <a:rPr lang="cs-CZ" sz="1800" dirty="0">
                <a:solidFill>
                  <a:schemeClr val="tx1"/>
                </a:solidFill>
              </a:rPr>
              <a:t>(největší obchodní partneři – Čína, EU, Kanada, Mexiko, Německo, 	Japonsko – mají ve vzájemném obchodě největší přebytky)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    </a:t>
            </a:r>
            <a:r>
              <a:rPr lang="cs-CZ" sz="1800" dirty="0">
                <a:solidFill>
                  <a:srgbClr val="C00000"/>
                </a:solidFill>
              </a:rPr>
              <a:t>Charakteristika</a:t>
            </a:r>
          </a:p>
          <a:p>
            <a:pPr lvl="1"/>
            <a:r>
              <a:rPr lang="cs-CZ" dirty="0"/>
              <a:t>kritika fungování multilaterálního obchodního systému (WTO a OECD)</a:t>
            </a:r>
          </a:p>
          <a:p>
            <a:pPr lvl="1"/>
            <a:r>
              <a:rPr lang="cs-CZ" dirty="0"/>
              <a:t>vystoupení z TPP </a:t>
            </a:r>
          </a:p>
          <a:p>
            <a:pPr lvl="1"/>
            <a:r>
              <a:rPr lang="cs-CZ" dirty="0"/>
              <a:t>ukončení jednání o TTIP</a:t>
            </a:r>
          </a:p>
          <a:p>
            <a:pPr lvl="1"/>
            <a:r>
              <a:rPr lang="cs-CZ" dirty="0"/>
              <a:t>uvalení dodatečných cel na ocel a hliník (25 %, resp. 10 %)</a:t>
            </a:r>
          </a:p>
          <a:p>
            <a:pPr lvl="1"/>
            <a:r>
              <a:rPr lang="cs-CZ" dirty="0"/>
              <a:t>masivní uvalení dodatečných cel na čínské zboží (250 mld. USD/25 %; 300/15</a:t>
            </a:r>
            <a:r>
              <a:rPr lang="en-US" dirty="0"/>
              <a:t> %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uvalení cel v důsledku EU podpory společnosti Airbus (říjen 2019)</a:t>
            </a:r>
          </a:p>
          <a:p>
            <a:pPr lvl="1"/>
            <a:r>
              <a:rPr lang="cs-CZ" dirty="0"/>
              <a:t>hrozba uvalení cel na dovoz automobilů (listopad 2019)</a:t>
            </a:r>
          </a:p>
          <a:p>
            <a:pPr lvl="1"/>
            <a:r>
              <a:rPr lang="cs-CZ" dirty="0"/>
              <a:t>hrozba uvalení cel za zavedení daně z digitálních služeb</a:t>
            </a:r>
          </a:p>
          <a:p>
            <a:pPr marL="324000" lvl="1" indent="0">
              <a:buNone/>
            </a:pPr>
            <a:r>
              <a:rPr lang="cs-CZ" dirty="0"/>
              <a:t>      </a:t>
            </a:r>
            <a:r>
              <a:rPr lang="cs-CZ" dirty="0">
                <a:solidFill>
                  <a:srgbClr val="C00000"/>
                </a:solidFill>
              </a:rPr>
              <a:t>(obchodní války – jedno z hlavních rizik pro světovou ekonomiku)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en-US" dirty="0"/>
              <a:t>  </a:t>
            </a: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Změna obchodní politiky</a:t>
            </a:r>
          </a:p>
        </p:txBody>
      </p:sp>
    </p:spTree>
    <p:extLst>
      <p:ext uri="{BB962C8B-B14F-4D97-AF65-F5344CB8AC3E}">
        <p14:creationId xmlns:p14="http://schemas.microsoft.com/office/powerpoint/2010/main" val="329465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332186" y="1260000"/>
            <a:ext cx="8927813" cy="63002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  <a:endParaRPr lang="en-US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   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cs-CZ" dirty="0">
                <a:solidFill>
                  <a:srgbClr val="C00000"/>
                </a:solidFill>
              </a:rPr>
              <a:t>rezident </a:t>
            </a:r>
            <a:r>
              <a:rPr lang="en-US" dirty="0">
                <a:solidFill>
                  <a:srgbClr val="C00000"/>
                </a:solidFill>
              </a:rPr>
              <a:t>Joe Biden</a:t>
            </a:r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    - politika spíše levicového charakteru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    - primární cíl: budování americké střední třídy, vybudování infrastruktury, vytváření    	           pracovních míst, zvyšování mezd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    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    Charakteristika</a:t>
            </a:r>
          </a:p>
          <a:p>
            <a:pPr lvl="1"/>
            <a:r>
              <a:rPr lang="cs-CZ" dirty="0"/>
              <a:t>Podpora výroby v USA a následný </a:t>
            </a:r>
            <a:r>
              <a:rPr lang="cs-CZ" dirty="0">
                <a:solidFill>
                  <a:srgbClr val="C00000"/>
                </a:solidFill>
              </a:rPr>
              <a:t>export </a:t>
            </a:r>
            <a:r>
              <a:rPr lang="cs-CZ" dirty="0"/>
              <a:t>amerických výrobků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C00000"/>
                </a:solidFill>
              </a:rPr>
              <a:t>	- snaha regulovat dovoz</a:t>
            </a:r>
          </a:p>
          <a:p>
            <a:pPr lvl="1"/>
            <a:r>
              <a:rPr lang="cs-CZ" dirty="0"/>
              <a:t>Důraznější uplatňování </a:t>
            </a:r>
            <a:r>
              <a:rPr lang="cs-CZ" dirty="0">
                <a:solidFill>
                  <a:srgbClr val="C00000"/>
                </a:solidFill>
              </a:rPr>
              <a:t>zákona Buy </a:t>
            </a:r>
            <a:r>
              <a:rPr lang="cs-CZ" dirty="0" err="1">
                <a:solidFill>
                  <a:srgbClr val="C00000"/>
                </a:solidFill>
              </a:rPr>
              <a:t>American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marL="324000" lvl="1" indent="0">
              <a:buNone/>
            </a:pPr>
            <a:r>
              <a:rPr lang="cs-CZ" dirty="0">
                <a:solidFill>
                  <a:srgbClr val="C00000"/>
                </a:solidFill>
              </a:rPr>
              <a:t>	- výroba v USA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Námořní doprava </a:t>
            </a:r>
            <a:r>
              <a:rPr lang="en-US" dirty="0" err="1">
                <a:solidFill>
                  <a:srgbClr val="C00000"/>
                </a:solidFill>
              </a:rPr>
              <a:t>mezi</a:t>
            </a:r>
            <a:r>
              <a:rPr lang="cs-CZ" dirty="0"/>
              <a:t> US přístav</a:t>
            </a:r>
            <a:r>
              <a:rPr lang="en-US" dirty="0"/>
              <a:t>y</a:t>
            </a:r>
            <a:r>
              <a:rPr lang="cs-CZ" dirty="0"/>
              <a:t> - </a:t>
            </a:r>
            <a:r>
              <a:rPr lang="cs-CZ" dirty="0">
                <a:solidFill>
                  <a:srgbClr val="C00000"/>
                </a:solidFill>
              </a:rPr>
              <a:t>pouze US společnosti</a:t>
            </a:r>
          </a:p>
          <a:p>
            <a:pPr lvl="1"/>
            <a:r>
              <a:rPr lang="cs-CZ" dirty="0"/>
              <a:t>Revize uplatněných </a:t>
            </a:r>
            <a:r>
              <a:rPr lang="cs-CZ" dirty="0">
                <a:solidFill>
                  <a:srgbClr val="C00000"/>
                </a:solidFill>
              </a:rPr>
              <a:t>dodatečných cel </a:t>
            </a:r>
            <a:r>
              <a:rPr lang="cs-CZ" dirty="0"/>
              <a:t>– jako nástroj budou </a:t>
            </a:r>
            <a:r>
              <a:rPr lang="cs-CZ" dirty="0">
                <a:solidFill>
                  <a:srgbClr val="C00000"/>
                </a:solidFill>
              </a:rPr>
              <a:t>využívána i nadále</a:t>
            </a:r>
          </a:p>
          <a:p>
            <a:pPr lvl="1"/>
            <a:r>
              <a:rPr lang="cs-CZ" dirty="0"/>
              <a:t>Plán zaměřený na změny klimatu – </a:t>
            </a:r>
            <a:r>
              <a:rPr lang="cs-CZ" dirty="0">
                <a:solidFill>
                  <a:srgbClr val="C00000"/>
                </a:solidFill>
              </a:rPr>
              <a:t>investice do </a:t>
            </a:r>
            <a:r>
              <a:rPr lang="en-US" dirty="0" err="1">
                <a:solidFill>
                  <a:srgbClr val="C00000"/>
                </a:solidFill>
              </a:rPr>
              <a:t>nových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technologií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Náhrada vozů se spalovacími motory </a:t>
            </a:r>
            <a:r>
              <a:rPr lang="cs-CZ" dirty="0">
                <a:solidFill>
                  <a:srgbClr val="C00000"/>
                </a:solidFill>
              </a:rPr>
              <a:t>elektromobily</a:t>
            </a:r>
            <a:r>
              <a:rPr lang="cs-CZ" dirty="0"/>
              <a:t> – stimulace výroby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Budování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infrastruktury</a:t>
            </a:r>
          </a:p>
          <a:p>
            <a:pPr marL="324000" lvl="1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Změna obchodní politiky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158766" y="1480930"/>
            <a:ext cx="9101233" cy="60792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</a:t>
            </a:r>
            <a:r>
              <a:rPr lang="en-US" dirty="0">
                <a:solidFill>
                  <a:srgbClr val="C00000"/>
                </a:solidFill>
              </a:rPr>
              <a:t>American Jobs Plan </a:t>
            </a:r>
            <a:r>
              <a:rPr lang="cs-CZ" dirty="0">
                <a:solidFill>
                  <a:srgbClr val="C00000"/>
                </a:solidFill>
              </a:rPr>
              <a:t>– 2,25 bilionu USD v rozmezí 8 let</a:t>
            </a:r>
          </a:p>
          <a:p>
            <a:pPr marL="324000" lvl="1" indent="0">
              <a:buNone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-    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podpora dopravy: 620 miliard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USD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: </a:t>
            </a:r>
            <a:r>
              <a:rPr lang="cs-CZ" dirty="0">
                <a:cs typeface="Times New Roman" panose="02020603050405020304" pitchFamily="18" charset="0"/>
              </a:rPr>
              <a:t>z toho 115 miliard na modernizaci mostů,</a:t>
            </a:r>
            <a:r>
              <a:rPr lang="en-US" dirty="0">
                <a:cs typeface="Times New Roman" panose="02020603050405020304" pitchFamily="18" charset="0"/>
              </a:rPr>
              <a:t>   	</a:t>
            </a:r>
            <a:r>
              <a:rPr lang="en-US" dirty="0" err="1">
                <a:cs typeface="Times New Roman" panose="02020603050405020304" pitchFamily="18" charset="0"/>
              </a:rPr>
              <a:t>dálnic</a:t>
            </a:r>
            <a:r>
              <a:rPr lang="en-US" dirty="0">
                <a:cs typeface="Times New Roman" panose="02020603050405020304" pitchFamily="18" charset="0"/>
              </a:rPr>
              <a:t> a </a:t>
            </a:r>
            <a:r>
              <a:rPr lang="en-US" dirty="0" err="1">
                <a:cs typeface="Times New Roman" panose="02020603050405020304" pitchFamily="18" charset="0"/>
              </a:rPr>
              <a:t>silnic</a:t>
            </a:r>
            <a:endParaRPr lang="cs-CZ" dirty="0"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podpora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výroby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elektrických vozidel: 174 miliard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USD</a:t>
            </a:r>
            <a:r>
              <a:rPr lang="cs-CZ" dirty="0">
                <a:cs typeface="Times New Roman" panose="02020603050405020304" pitchFamily="18" charset="0"/>
              </a:rPr>
              <a:t>, včetně pobídek na kupování domácích, tj. amerických vozů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cs-CZ" dirty="0">
                <a:cs typeface="Times New Roman" panose="02020603050405020304" pitchFamily="18" charset="0"/>
              </a:rPr>
              <a:t>500</a:t>
            </a:r>
            <a:r>
              <a:rPr lang="en-US" dirty="0">
                <a:cs typeface="Times New Roman" panose="02020603050405020304" pitchFamily="18" charset="0"/>
              </a:rPr>
              <a:t> tis.</a:t>
            </a:r>
            <a:r>
              <a:rPr lang="cs-CZ" dirty="0">
                <a:cs typeface="Times New Roman" panose="02020603050405020304" pitchFamily="18" charset="0"/>
              </a:rPr>
              <a:t> dobíjecích stanic v roce 2030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věda a výzkum: 180 miliard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USD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(včetně výzkumu orientovaného na boj s klimatickou změnou či na odstraňování rasové a genderové nerovnosti ve výzkumu);</a:t>
            </a:r>
          </a:p>
          <a:p>
            <a:pPr lvl="1">
              <a:buFontTx/>
              <a:buChar char="-"/>
            </a:pPr>
            <a:r>
              <a:rPr lang="cs-CZ" dirty="0">
                <a:cs typeface="Times New Roman" panose="02020603050405020304" pitchFamily="18" charset="0"/>
              </a:rPr>
              <a:t>výroba: 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300 miliard 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USD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(např. 50 miliard </a:t>
            </a:r>
            <a:r>
              <a:rPr lang="en-US" dirty="0">
                <a:cs typeface="Times New Roman" panose="02020603050405020304" pitchFamily="18" charset="0"/>
              </a:rPr>
              <a:t>USD</a:t>
            </a:r>
            <a:r>
              <a:rPr lang="cs-CZ" dirty="0">
                <a:cs typeface="Times New Roman" panose="02020603050405020304" pitchFamily="18" charset="0"/>
              </a:rPr>
              <a:t> na výzkum a výrobu polovodičů, či dalších 50 miliard k posílení domácí kapacity pro výrobu kritického zboží)</a:t>
            </a:r>
          </a:p>
          <a:p>
            <a:pPr marL="324000" lvl="1" indent="0">
              <a:buNone/>
            </a:pPr>
            <a:endParaRPr lang="cs-CZ" dirty="0">
              <a:cs typeface="Times New Roman" panose="02020603050405020304" pitchFamily="18" charset="0"/>
            </a:endParaRPr>
          </a:p>
          <a:p>
            <a:pPr marL="324000" lvl="1" indent="0">
              <a:buNone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Zdroj financování </a:t>
            </a:r>
            <a:r>
              <a:rPr lang="cs-CZ" dirty="0">
                <a:cs typeface="Times New Roman" panose="02020603050405020304" pitchFamily="18" charset="0"/>
              </a:rPr>
              <a:t>– zvýšení daní korporátní sféře</a:t>
            </a:r>
            <a:r>
              <a:rPr lang="cs-CZ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</a:p>
          <a:p>
            <a:pPr lvl="1">
              <a:buFontTx/>
              <a:buChar char="-"/>
            </a:pPr>
            <a:r>
              <a:rPr lang="cs-CZ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zvýšení korporátní daně z 21</a:t>
            </a:r>
            <a:r>
              <a:rPr lang="en-US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cs-CZ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 28 </a:t>
            </a:r>
            <a:r>
              <a:rPr lang="en-US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cs-CZ" dirty="0">
              <a:solidFill>
                <a:srgbClr val="C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cs-CZ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zvýšení </a:t>
            </a:r>
            <a:r>
              <a:rPr lang="en-US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daně</a:t>
            </a:r>
            <a:r>
              <a:rPr lang="en-US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z GILTI </a:t>
            </a:r>
            <a:r>
              <a:rPr lang="cs-CZ" dirty="0">
                <a:effectLst/>
                <a:ea typeface="Times New Roman" panose="02020603050405020304" pitchFamily="18" charset="0"/>
              </a:rPr>
              <a:t>(</a:t>
            </a:r>
            <a:r>
              <a:rPr lang="cs-CZ" dirty="0" err="1">
                <a:effectLst/>
                <a:ea typeface="Calibri" panose="020F0502020204030204" pitchFamily="34" charset="0"/>
              </a:rPr>
              <a:t>Global</a:t>
            </a:r>
            <a:r>
              <a:rPr lang="cs-CZ" dirty="0"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</a:rPr>
              <a:t>Intangible</a:t>
            </a:r>
            <a:r>
              <a:rPr lang="cs-CZ" dirty="0"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</a:rPr>
              <a:t>Low-Taxed</a:t>
            </a:r>
            <a:r>
              <a:rPr lang="cs-CZ" dirty="0">
                <a:effectLst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</a:rPr>
              <a:t>Income</a:t>
            </a:r>
            <a:r>
              <a:rPr lang="cs-CZ" dirty="0">
                <a:effectLst/>
                <a:ea typeface="Calibri" panose="020F0502020204030204" pitchFamily="34" charset="0"/>
              </a:rPr>
              <a:t>) </a:t>
            </a: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ze současných 10,5 (až 13,12 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</a:rPr>
              <a:t>%</a:t>
            </a: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) na 21 </a:t>
            </a:r>
            <a:r>
              <a:rPr lang="en-US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%</a:t>
            </a:r>
            <a:endParaRPr lang="cs-CZ" b="1" dirty="0">
              <a:solidFill>
                <a:srgbClr val="C00000"/>
              </a:solidFill>
              <a:effectLst/>
              <a:ea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stanovení minimální globální firemní daně ve výši </a:t>
            </a:r>
            <a:r>
              <a:rPr lang="cs-CZ" dirty="0">
                <a:solidFill>
                  <a:srgbClr val="C00000"/>
                </a:solidFill>
                <a:ea typeface="Calibri" panose="020F0502020204030204" pitchFamily="34" charset="0"/>
              </a:rPr>
              <a:t>15</a:t>
            </a: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</a:rPr>
              <a:t>%</a:t>
            </a:r>
            <a:endParaRPr lang="cs-CZ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cs-CZ" dirty="0">
                <a:effectLst/>
                <a:ea typeface="Calibri" panose="020F0502020204030204" pitchFamily="34" charset="0"/>
              </a:rPr>
              <a:t>návrh pro pilíř 1 daně z digitálních služeb na bázi OECD </a:t>
            </a: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- 100 největších globálních firem (s ročními výnosy převyšují</a:t>
            </a:r>
            <a:r>
              <a:rPr lang="en-US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cími</a:t>
            </a: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20 miliard </a:t>
            </a:r>
            <a:r>
              <a:rPr lang="en-US" dirty="0">
                <a:solidFill>
                  <a:srgbClr val="C00000"/>
                </a:solidFill>
                <a:ea typeface="Calibri" panose="020F0502020204030204" pitchFamily="34" charset="0"/>
              </a:rPr>
              <a:t>USD</a:t>
            </a:r>
            <a:r>
              <a:rPr lang="cs-CZ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by mělo platit daně zvlášť v každé jednotlivé zemi podle toho, jak vysoké v ní mají příjmy</a:t>
            </a:r>
            <a:endParaRPr lang="cs-CZ" dirty="0">
              <a:solidFill>
                <a:srgbClr val="C00000"/>
              </a:solidFill>
            </a:endParaRP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cs-CZ" dirty="0"/>
              <a:t>Plány na obnovu ekonomiky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39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999" y="1480930"/>
            <a:ext cx="8640000" cy="607929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American Families Plan - 1,9 billion USD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200 miliard na bezplatnou předškolní výchovu</a:t>
            </a:r>
            <a:r>
              <a:rPr lang="cs-CZ" sz="18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 děti ve věku 3 a 4 roky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110 miliard na komunitní školy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colleges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 s docházkou bez placení školného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85 miliard na granty pro studenty </a:t>
            </a:r>
            <a:r>
              <a:rPr lang="cs-CZ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 nízkými příjmy a studenty pocházející z menšin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225 miliard na federální program placené rodičovské dovolené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225 miliard na péči o děti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Zdroj financování – zvýšení daní bohatým </a:t>
            </a: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 err="1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meričanům</a:t>
            </a:r>
            <a:endParaRPr lang="cs-CZ" sz="180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kupinu lidí s ročním příjmem nad 518,4 tisíce dolarů, a to 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ze současných 37 </a:t>
            </a:r>
            <a:r>
              <a:rPr lang="en-US" sz="1800" dirty="0">
                <a:solidFill>
                  <a:srgbClr val="C00000"/>
                </a:solidFill>
                <a:ea typeface="Calibri" panose="020F0502020204030204" pitchFamily="34" charset="0"/>
              </a:rPr>
              <a:t>%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na 39,6 </a:t>
            </a:r>
            <a:r>
              <a:rPr lang="en-US" sz="1800" dirty="0">
                <a:solidFill>
                  <a:srgbClr val="C00000"/>
                </a:solidFill>
                <a:ea typeface="Calibri" panose="020F0502020204030204" pitchFamily="34" charset="0"/>
              </a:rPr>
              <a:t>%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Platí tedy nadále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Bidenův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dřívější příslib, že se daně nezvýší nikomu, kdo nedosahuje ročního příjmu vyššího než 400 tisíc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USD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Zvýšit se však má také tax on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capital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gains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tedy daň z kapitálových výnosů, a to 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z 20</a:t>
            </a:r>
            <a:r>
              <a:rPr lang="en-US" sz="1800" dirty="0">
                <a:solidFill>
                  <a:srgbClr val="C00000"/>
                </a:solidFill>
                <a:ea typeface="Calibri" panose="020F0502020204030204" pitchFamily="34" charset="0"/>
              </a:rPr>
              <a:t>%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na 39,6 </a:t>
            </a:r>
            <a:r>
              <a:rPr lang="en-US" sz="1800" dirty="0">
                <a:solidFill>
                  <a:srgbClr val="C00000"/>
                </a:solidFill>
                <a:ea typeface="Calibri" panose="020F0502020204030204" pitchFamily="34" charset="0"/>
              </a:rPr>
              <a:t>%</a:t>
            </a:r>
            <a:r>
              <a:rPr lang="cs-CZ" sz="18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 osoby s ročními příjmy nad 1 milion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</a:rPr>
              <a:t>USD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Daň z kapitálových výnosů je daň ze zisku realizovaného z prodeje majetku, který není předmětem inventury. Nejběžnější kapitálové výnosy jsou realizovány prodejem akcií, dluhopisů, drahých kovů, nemovitostí a majetku.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ms Rmn"/>
              </a:rPr>
              <a:t> </a:t>
            </a: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Exportní příležitosti V USA</a:t>
            </a:r>
            <a:r>
              <a:rPr lang="pt-BR" dirty="0"/>
              <a:t> | </a:t>
            </a:r>
            <a:r>
              <a:rPr lang="cs-CZ" dirty="0"/>
              <a:t>20. října</a:t>
            </a:r>
            <a:r>
              <a:rPr lang="pt-BR" dirty="0"/>
              <a:t> 20</a:t>
            </a:r>
            <a:r>
              <a:rPr lang="cs-CZ" dirty="0"/>
              <a:t>20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cs-CZ" dirty="0"/>
              <a:t>Plány na obnovu ekonomiky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62462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2437</Words>
  <Application>Microsoft Office PowerPoint</Application>
  <PresentationFormat>Custom</PresentationFormat>
  <Paragraphs>460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Azo Sans</vt:lpstr>
      <vt:lpstr>Calibri</vt:lpstr>
      <vt:lpstr>Courier New</vt:lpstr>
      <vt:lpstr>Georgia</vt:lpstr>
      <vt:lpstr>Gill Sans</vt:lpstr>
      <vt:lpstr>Helv</vt:lpstr>
      <vt:lpstr>Open Sans</vt:lpstr>
      <vt:lpstr>Open Sans Light</vt:lpstr>
      <vt:lpstr>Wingdings</vt:lpstr>
      <vt:lpstr>Vlastní návrh</vt:lpstr>
      <vt:lpstr>Graf</vt:lpstr>
      <vt:lpstr> Podpora exportu na mimoevropských trzích Spojené státy americké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Olga Janickova</cp:lastModifiedBy>
  <cp:revision>1845</cp:revision>
  <cp:lastPrinted>2020-10-16T19:02:12Z</cp:lastPrinted>
  <dcterms:created xsi:type="dcterms:W3CDTF">2013-04-23T12:07:07Z</dcterms:created>
  <dcterms:modified xsi:type="dcterms:W3CDTF">2021-06-27T19:12:40Z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