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62" r:id="rId4"/>
    <p:sldId id="263" r:id="rId5"/>
    <p:sldId id="270" r:id="rId6"/>
    <p:sldId id="267" r:id="rId7"/>
    <p:sldId id="265" r:id="rId8"/>
    <p:sldId id="266" r:id="rId9"/>
    <p:sldId id="261" r:id="rId10"/>
    <p:sldId id="271" r:id="rId11"/>
    <p:sldId id="272" r:id="rId12"/>
    <p:sldId id="273" r:id="rId13"/>
    <p:sldId id="274" r:id="rId14"/>
    <p:sldId id="275" r:id="rId15"/>
    <p:sldId id="264" r:id="rId16"/>
    <p:sldId id="276" r:id="rId17"/>
    <p:sldId id="268" r:id="rId1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onvi/Library/Mobile%20Documents/com~apple~CloudDocs/TC/Vy&#769;sledky%20TX/tx%20aktivita%2020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onvi/Library/Mobile%20Documents/com~apple~CloudDocs/Prezentace/Transplantace/TX%20od%20z&#780;iji&#769;ci&#769;ch%20da&#769;rcu&#778;/KPD/ABOi%20KPD%20IK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Deceased donor kidney TX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List1!$B$1:$W$1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List1!$B$3:$W$3</c:f>
              <c:numCache>
                <c:formatCode>General</c:formatCode>
                <c:ptCount val="22"/>
                <c:pt idx="0">
                  <c:v>159</c:v>
                </c:pt>
                <c:pt idx="1">
                  <c:v>157</c:v>
                </c:pt>
                <c:pt idx="2">
                  <c:v>125</c:v>
                </c:pt>
                <c:pt idx="3">
                  <c:v>136</c:v>
                </c:pt>
                <c:pt idx="4">
                  <c:v>142</c:v>
                </c:pt>
                <c:pt idx="5">
                  <c:v>109</c:v>
                </c:pt>
                <c:pt idx="6">
                  <c:v>137</c:v>
                </c:pt>
                <c:pt idx="7">
                  <c:v>174</c:v>
                </c:pt>
                <c:pt idx="8">
                  <c:v>162</c:v>
                </c:pt>
                <c:pt idx="9">
                  <c:v>169</c:v>
                </c:pt>
                <c:pt idx="10">
                  <c:v>200</c:v>
                </c:pt>
                <c:pt idx="11">
                  <c:v>152</c:v>
                </c:pt>
                <c:pt idx="12">
                  <c:v>160</c:v>
                </c:pt>
                <c:pt idx="13">
                  <c:v>163</c:v>
                </c:pt>
                <c:pt idx="14">
                  <c:v>157</c:v>
                </c:pt>
                <c:pt idx="15">
                  <c:v>160</c:v>
                </c:pt>
                <c:pt idx="16">
                  <c:v>187</c:v>
                </c:pt>
                <c:pt idx="17">
                  <c:v>181</c:v>
                </c:pt>
                <c:pt idx="18">
                  <c:v>189</c:v>
                </c:pt>
                <c:pt idx="19">
                  <c:v>187</c:v>
                </c:pt>
                <c:pt idx="20">
                  <c:v>174</c:v>
                </c:pt>
                <c:pt idx="2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8-BC4C-9007-67DBDC788699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Living donor kidney TX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List1!$B$1:$W$1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List1!$B$4:$W$4</c:f>
              <c:numCache>
                <c:formatCode>General</c:formatCode>
                <c:ptCount val="22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15</c:v>
                </c:pt>
                <c:pt idx="4">
                  <c:v>12</c:v>
                </c:pt>
                <c:pt idx="5">
                  <c:v>35</c:v>
                </c:pt>
                <c:pt idx="6">
                  <c:v>29</c:v>
                </c:pt>
                <c:pt idx="7">
                  <c:v>25</c:v>
                </c:pt>
                <c:pt idx="8">
                  <c:v>20</c:v>
                </c:pt>
                <c:pt idx="9">
                  <c:v>20</c:v>
                </c:pt>
                <c:pt idx="10">
                  <c:v>29</c:v>
                </c:pt>
                <c:pt idx="11">
                  <c:v>19</c:v>
                </c:pt>
                <c:pt idx="12">
                  <c:v>19</c:v>
                </c:pt>
                <c:pt idx="13">
                  <c:v>14</c:v>
                </c:pt>
                <c:pt idx="14">
                  <c:v>29</c:v>
                </c:pt>
                <c:pt idx="15">
                  <c:v>52</c:v>
                </c:pt>
                <c:pt idx="16">
                  <c:v>65</c:v>
                </c:pt>
                <c:pt idx="17">
                  <c:v>51</c:v>
                </c:pt>
                <c:pt idx="18">
                  <c:v>43</c:v>
                </c:pt>
                <c:pt idx="19">
                  <c:v>40</c:v>
                </c:pt>
                <c:pt idx="20">
                  <c:v>45</c:v>
                </c:pt>
                <c:pt idx="2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8-BC4C-9007-67DBDC788699}"/>
            </c:ext>
          </c:extLst>
        </c:ser>
        <c:ser>
          <c:idx val="2"/>
          <c:order val="2"/>
          <c:tx>
            <c:strRef>
              <c:f>List1!$A$7</c:f>
              <c:strCache>
                <c:ptCount val="1"/>
                <c:pt idx="0">
                  <c:v>Kidney + pancreas transplantation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List1!$B$1:$W$1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List1!$B$7:$W$7</c:f>
              <c:numCache>
                <c:formatCode>General</c:formatCode>
                <c:ptCount val="22"/>
                <c:pt idx="0">
                  <c:v>20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20</c:v>
                </c:pt>
                <c:pt idx="5">
                  <c:v>23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22</c:v>
                </c:pt>
                <c:pt idx="10">
                  <c:v>22</c:v>
                </c:pt>
                <c:pt idx="11">
                  <c:v>23</c:v>
                </c:pt>
                <c:pt idx="12">
                  <c:v>26</c:v>
                </c:pt>
                <c:pt idx="13">
                  <c:v>16</c:v>
                </c:pt>
                <c:pt idx="14">
                  <c:v>28</c:v>
                </c:pt>
                <c:pt idx="15">
                  <c:v>23</c:v>
                </c:pt>
                <c:pt idx="16">
                  <c:v>30</c:v>
                </c:pt>
                <c:pt idx="17">
                  <c:v>33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8-BC4C-9007-67DBDC78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736496"/>
        <c:axId val="-2076733456"/>
      </c:barChart>
      <c:catAx>
        <c:axId val="-207673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76733456"/>
        <c:crosses val="autoZero"/>
        <c:auto val="1"/>
        <c:lblAlgn val="ctr"/>
        <c:lblOffset val="100"/>
        <c:noMultiLvlLbl val="0"/>
      </c:catAx>
      <c:valAx>
        <c:axId val="-207673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7673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KPD a ABOi transplantace v IKEM </a:t>
            </a:r>
          </a:p>
        </c:rich>
      </c:tx>
      <c:layout>
        <c:manualLayout>
          <c:xMode val="edge"/>
          <c:yMode val="edge"/>
          <c:x val="0.36323423080495609"/>
          <c:y val="1.900176808352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ABOc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List1!$B$2:$I$2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List1!$B$3:$I$3</c:f>
              <c:numCache>
                <c:formatCode>General</c:formatCode>
                <c:ptCount val="8"/>
                <c:pt idx="0">
                  <c:v>25</c:v>
                </c:pt>
                <c:pt idx="1">
                  <c:v>44</c:v>
                </c:pt>
                <c:pt idx="2">
                  <c:v>46</c:v>
                </c:pt>
                <c:pt idx="3">
                  <c:v>31</c:v>
                </c:pt>
                <c:pt idx="4">
                  <c:v>30</c:v>
                </c:pt>
                <c:pt idx="5">
                  <c:v>31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8-8245-BBA4-4C3C6EF6969C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List1!$B$2:$I$2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List1!$B$4:$I$4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  <c:pt idx="4">
                  <c:v>4</c:v>
                </c:pt>
                <c:pt idx="5">
                  <c:v>3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8-8245-BBA4-4C3C6EF6969C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ABOi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List1!$B$2:$I$2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List1!$B$5:$I$5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8-8245-BBA4-4C3C6EF6969C}"/>
            </c:ext>
          </c:extLst>
        </c:ser>
        <c:ser>
          <c:idx val="3"/>
          <c:order val="3"/>
          <c:tx>
            <c:strRef>
              <c:f>List1!$A$6</c:f>
              <c:strCache>
                <c:ptCount val="1"/>
                <c:pt idx="0">
                  <c:v>KPD/ABOi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List1!$B$2:$I$2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8-8245-BBA4-4C3C6EF69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9044704"/>
        <c:axId val="-2099041856"/>
      </c:barChart>
      <c:catAx>
        <c:axId val="-20990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99041856"/>
        <c:crosses val="autoZero"/>
        <c:auto val="1"/>
        <c:lblAlgn val="ctr"/>
        <c:lblOffset val="100"/>
        <c:noMultiLvlLbl val="0"/>
      </c:catAx>
      <c:valAx>
        <c:axId val="-209904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990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BB6E-F33F-4045-A336-A518A910365A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3487-ECCC-4258-BDB3-9DDEAFF82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87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6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3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1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2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16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7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2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C165-D5A8-4FBC-B1EF-B0DB044ED7FE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47F7-CFA0-46CB-98A1-B29204227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76973" y="1277246"/>
            <a:ext cx="4847150" cy="16334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První česko-izraelská párová výměna ledvin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76972" y="3044858"/>
            <a:ext cx="4986781" cy="603315"/>
          </a:xfrm>
        </p:spPr>
        <p:txBody>
          <a:bodyPr anchor="ctr"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cs-CZ" sz="2000" dirty="0">
                <a:solidFill>
                  <a:schemeClr val="bg1"/>
                </a:solidFill>
              </a:rPr>
              <a:t>17. 12. 2019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39C82-260F-C14B-B424-0C1169BF6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40" y="1019964"/>
            <a:ext cx="4085569" cy="27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61C5F5-0949-3844-B137-44C22DE2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29" y="1712632"/>
            <a:ext cx="5583545" cy="458700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FF62BDC-1C4C-FC46-8428-1BF28B8FBB3F}"/>
              </a:ext>
            </a:extLst>
          </p:cNvPr>
          <p:cNvSpPr/>
          <p:nvPr/>
        </p:nvSpPr>
        <p:spPr>
          <a:xfrm>
            <a:off x="0" y="6488668"/>
            <a:ext cx="437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www.hopkinsmedicine.org</a:t>
            </a:r>
            <a:r>
              <a:rPr lang="cs-CZ" dirty="0"/>
              <a:t>/</a:t>
            </a:r>
            <a:r>
              <a:rPr lang="cs-CZ" dirty="0" err="1"/>
              <a:t>transplant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BB01C384-E612-8840-BCA8-519AF4D0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6" y="177498"/>
            <a:ext cx="960144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Párové výměny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90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3BBAE10-2CE4-6D44-9109-ED75029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6" y="177498"/>
            <a:ext cx="960144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Výměna ledvin mezi více páry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3AC7E607-031E-544F-9470-01CC6E826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19" y="1325563"/>
            <a:ext cx="4132162" cy="5129956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A9575C9-0AAB-4A4E-8244-9C2BE5FCA7A9}"/>
              </a:ext>
            </a:extLst>
          </p:cNvPr>
          <p:cNvSpPr/>
          <p:nvPr/>
        </p:nvSpPr>
        <p:spPr>
          <a:xfrm>
            <a:off x="0" y="6432972"/>
            <a:ext cx="437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www.hopkinsmedicine.org</a:t>
            </a:r>
            <a:r>
              <a:rPr lang="cs-CZ" dirty="0"/>
              <a:t>/</a:t>
            </a:r>
            <a:r>
              <a:rPr lang="cs-CZ" dirty="0" err="1"/>
              <a:t>transplant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35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4350E745-D218-0C43-87A5-5C44019C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99" y="1845408"/>
            <a:ext cx="6289933" cy="492746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8856F2-F159-EA44-BBD0-E0A3E60784C2}"/>
              </a:ext>
            </a:extLst>
          </p:cNvPr>
          <p:cNvSpPr txBox="1"/>
          <p:nvPr/>
        </p:nvSpPr>
        <p:spPr>
          <a:xfrm>
            <a:off x="628079" y="1185342"/>
            <a:ext cx="905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zahájeny altruistickým dárcem a končí přemosťujícím dárcem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BC8990C1-31D8-5A40-ABE1-03FFE24C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6" y="177498"/>
            <a:ext cx="960144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Řetězové transplantace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72A15997-F898-3C46-A44B-702DB78B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6030"/>
            <a:ext cx="3520725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3BBAE10-2CE4-6D44-9109-ED75029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77498"/>
            <a:ext cx="10629900" cy="80128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Výměna ledvin mezi centry: prodloužení studené ischemie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F280327-31C4-D642-876F-28AD148AC599}"/>
              </a:ext>
            </a:extLst>
          </p:cNvPr>
          <p:cNvSpPr txBox="1"/>
          <p:nvPr/>
        </p:nvSpPr>
        <p:spPr>
          <a:xfrm>
            <a:off x="3419420" y="1328737"/>
            <a:ext cx="479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N=1267 </a:t>
            </a:r>
            <a:r>
              <a:rPr lang="cs-CZ" dirty="0" err="1"/>
              <a:t>shipped</a:t>
            </a:r>
            <a:r>
              <a:rPr lang="cs-CZ" dirty="0"/>
              <a:t> </a:t>
            </a:r>
            <a:r>
              <a:rPr lang="cs-CZ" dirty="0" err="1"/>
              <a:t>kidneys</a:t>
            </a:r>
            <a:r>
              <a:rPr lang="cs-CZ" dirty="0"/>
              <a:t>, distance 1,5-2717 </a:t>
            </a:r>
            <a:r>
              <a:rPr lang="cs-CZ" dirty="0" err="1"/>
              <a:t>miles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5820E83-620E-DB4D-B71A-93B993F3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7"/>
          <a:stretch/>
        </p:blipFill>
        <p:spPr>
          <a:xfrm>
            <a:off x="1816425" y="1936568"/>
            <a:ext cx="7784366" cy="44447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98CA5E6-2229-994C-AD93-61A220E94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44"/>
          <a:stretch/>
        </p:blipFill>
        <p:spPr>
          <a:xfrm>
            <a:off x="114300" y="6500813"/>
            <a:ext cx="2725899" cy="2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3BBAE10-2CE4-6D44-9109-ED75029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6" y="177498"/>
            <a:ext cx="9601442" cy="80128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Česko-rakouská párová výměna – od roku 2016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09409CE-83AE-F94F-9927-9B97EA8EEC72}"/>
              </a:ext>
            </a:extLst>
          </p:cNvPr>
          <p:cNvGrpSpPr/>
          <p:nvPr/>
        </p:nvGrpSpPr>
        <p:grpSpPr>
          <a:xfrm>
            <a:off x="2634264" y="1457350"/>
            <a:ext cx="6624736" cy="5295480"/>
            <a:chOff x="539552" y="120655"/>
            <a:chExt cx="7911687" cy="6692721"/>
          </a:xfrm>
        </p:grpSpPr>
        <p:sp>
          <p:nvSpPr>
            <p:cNvPr id="10" name="Line 25">
              <a:extLst>
                <a:ext uri="{FF2B5EF4-FFF2-40B4-BE49-F238E27FC236}">
                  <a16:creationId xmlns:a16="http://schemas.microsoft.com/office/drawing/2014/main" id="{B1441C68-3E8C-B441-9464-7E9E0688B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644" y="5060359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E713D766-C72F-084F-B24E-4275CA560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0997" y="4822234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2DD277AE-E890-2B4D-9AAA-EEEE2B2B0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4660" y="4822234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15834290-5FA5-D54A-BF2A-26234813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091" y="1430825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DB576372-1BF7-BF4B-A9E8-F760B65AE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7292" y="1214925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6C26E117-359C-0542-8469-0AF27FB3D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0955" y="1214925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id="{46D705DF-B82E-D344-9A4D-8F7A5E28F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7208" y="4612828"/>
              <a:ext cx="1547226" cy="105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AT" sz="1600" b="1" err="1"/>
                <a:t>Wife</a:t>
              </a:r>
              <a:endParaRPr lang="de-AT" sz="1600" b="1"/>
            </a:p>
            <a:p>
              <a:pPr algn="ctr"/>
              <a:r>
                <a:rPr lang="de-AT" sz="1600" b="1"/>
                <a:t>(75 </a:t>
              </a:r>
              <a:r>
                <a:rPr lang="de-AT" sz="1600" b="1" err="1"/>
                <a:t>yrs</a:t>
              </a:r>
              <a:r>
                <a:rPr lang="de-AT" sz="1600" b="1"/>
                <a:t>)</a:t>
              </a:r>
            </a:p>
            <a:p>
              <a:pPr algn="ctr"/>
              <a:r>
                <a:rPr lang="de-AT" sz="1600" b="1"/>
                <a:t>Blood type O</a:t>
              </a:r>
              <a:endParaRPr lang="de-DE" sz="1600" b="1"/>
            </a:p>
          </p:txBody>
        </p:sp>
        <p:sp>
          <p:nvSpPr>
            <p:cNvPr id="17" name="Text Box 34">
              <a:extLst>
                <a:ext uri="{FF2B5EF4-FFF2-40B4-BE49-F238E27FC236}">
                  <a16:creationId xmlns:a16="http://schemas.microsoft.com/office/drawing/2014/main" id="{07A78ED6-0DF7-8342-8CBB-D6ECA6474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1696" y="889993"/>
              <a:ext cx="977575" cy="136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AT" sz="1600" b="1" err="1"/>
                <a:t>Wife</a:t>
              </a:r>
              <a:endParaRPr lang="de-AT" sz="1600" b="1"/>
            </a:p>
            <a:p>
              <a:pPr algn="ctr"/>
              <a:r>
                <a:rPr lang="de-AT" sz="1600" b="1"/>
                <a:t>(</a:t>
              </a:r>
              <a:r>
                <a:rPr lang="cs-CZ" sz="1600" b="1"/>
                <a:t>45</a:t>
              </a:r>
              <a:r>
                <a:rPr lang="de-AT" sz="1600" b="1"/>
                <a:t> </a:t>
              </a:r>
              <a:r>
                <a:rPr lang="de-AT" sz="1600" b="1" err="1"/>
                <a:t>yrs</a:t>
              </a:r>
              <a:r>
                <a:rPr lang="de-AT" sz="1600" b="1"/>
                <a:t>)</a:t>
              </a:r>
            </a:p>
            <a:p>
              <a:pPr algn="ctr"/>
              <a:r>
                <a:rPr lang="de-AT" sz="1600" b="1"/>
                <a:t>ABO B</a:t>
              </a:r>
            </a:p>
            <a:p>
              <a:pPr algn="ctr"/>
              <a:endParaRPr lang="de-DE" sz="1600" b="1"/>
            </a:p>
          </p:txBody>
        </p:sp>
        <p:sp>
          <p:nvSpPr>
            <p:cNvPr id="18" name="Text Box 35">
              <a:extLst>
                <a:ext uri="{FF2B5EF4-FFF2-40B4-BE49-F238E27FC236}">
                  <a16:creationId xmlns:a16="http://schemas.microsoft.com/office/drawing/2014/main" id="{3319729B-122C-D54D-A202-AA79604CD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258" y="3657645"/>
              <a:ext cx="2924831" cy="128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AT" sz="1200" b="1" err="1"/>
                <a:t>Cytotoxic</a:t>
              </a:r>
              <a:r>
                <a:rPr lang="de-AT" sz="1200" b="1"/>
                <a:t> XM negative</a:t>
              </a:r>
            </a:p>
            <a:p>
              <a:pPr algn="ctr"/>
              <a:r>
                <a:rPr lang="de-AT" sz="1200" b="1"/>
                <a:t>Flow XM positive</a:t>
              </a:r>
            </a:p>
            <a:p>
              <a:pPr algn="ctr"/>
              <a:r>
                <a:rPr lang="de-AT" sz="1200" b="1"/>
                <a:t>3 DSAs: A2, DR7, DR53 (MFI 2,300-20,000)</a:t>
              </a:r>
            </a:p>
            <a:p>
              <a:pPr algn="ctr"/>
              <a:r>
                <a:rPr lang="de-AT" sz="1200" b="1"/>
                <a:t>HLA </a:t>
              </a:r>
              <a:r>
                <a:rPr lang="de-AT" sz="1200" b="1" err="1"/>
                <a:t>mismatch</a:t>
              </a:r>
              <a:r>
                <a:rPr lang="de-AT" sz="1200" b="1"/>
                <a:t>: 2-1-1</a:t>
              </a:r>
              <a:endParaRPr lang="de-DE" sz="1200" b="1"/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6439BDD3-4390-C347-B745-9D3D265DD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064" y="120655"/>
              <a:ext cx="3122480" cy="105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AT" sz="1200" b="1" err="1"/>
                <a:t>Cytotoxic</a:t>
              </a:r>
              <a:r>
                <a:rPr lang="de-AT" sz="1200" b="1"/>
                <a:t> XM </a:t>
              </a:r>
              <a:r>
                <a:rPr lang="cs-CZ" sz="1200" b="1"/>
                <a:t>negative</a:t>
              </a:r>
              <a:endParaRPr lang="de-AT" sz="1200" b="1">
                <a:solidFill>
                  <a:srgbClr val="FF0000"/>
                </a:solidFill>
              </a:endParaRPr>
            </a:p>
            <a:p>
              <a:pPr algn="ctr"/>
              <a:r>
                <a:rPr lang="de-AT" sz="1200" b="1"/>
                <a:t>Flow </a:t>
              </a:r>
              <a:r>
                <a:rPr lang="cs-CZ" sz="1200" b="1"/>
                <a:t>XM</a:t>
              </a:r>
              <a:r>
                <a:rPr lang="de-AT" sz="1200" b="1"/>
                <a:t> positive</a:t>
              </a:r>
            </a:p>
            <a:p>
              <a:pPr algn="ctr"/>
              <a:r>
                <a:rPr lang="cs-CZ" sz="1200" b="1"/>
                <a:t>2 </a:t>
              </a:r>
              <a:r>
                <a:rPr lang="de-AT" sz="1200" b="1"/>
                <a:t>DSA</a:t>
              </a:r>
              <a:r>
                <a:rPr lang="cs-CZ" sz="1200" b="1"/>
                <a:t>s: A24,  B51 (MFI 12,100;  2,400)</a:t>
              </a:r>
            </a:p>
            <a:p>
              <a:pPr algn="ctr"/>
              <a:r>
                <a:rPr lang="de-AT" sz="1200" b="1"/>
                <a:t>HLA </a:t>
              </a:r>
              <a:r>
                <a:rPr lang="de-AT" sz="1200" b="1" err="1"/>
                <a:t>mismatch</a:t>
              </a:r>
              <a:r>
                <a:rPr lang="de-AT" sz="1200" b="1"/>
                <a:t> </a:t>
              </a:r>
              <a:r>
                <a:rPr lang="cs-CZ" sz="1200" b="1"/>
                <a:t>1-2-2</a:t>
              </a:r>
              <a:endParaRPr lang="de-DE" sz="1200" b="1"/>
            </a:p>
          </p:txBody>
        </p:sp>
        <p:sp>
          <p:nvSpPr>
            <p:cNvPr id="20" name="Text Box 42">
              <a:extLst>
                <a:ext uri="{FF2B5EF4-FFF2-40B4-BE49-F238E27FC236}">
                  <a16:creationId xmlns:a16="http://schemas.microsoft.com/office/drawing/2014/main" id="{77F856FF-C840-2444-A4E5-26FE8659A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466" y="4622634"/>
              <a:ext cx="1547226" cy="105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AT" sz="1600" b="1" err="1"/>
                <a:t>Husband</a:t>
              </a:r>
              <a:endParaRPr lang="de-AT" sz="1600" b="1"/>
            </a:p>
            <a:p>
              <a:pPr algn="ctr"/>
              <a:r>
                <a:rPr lang="de-AT" sz="1600" b="1"/>
                <a:t>(72 </a:t>
              </a:r>
              <a:r>
                <a:rPr lang="de-AT" sz="1600" b="1" err="1"/>
                <a:t>yrs</a:t>
              </a:r>
              <a:r>
                <a:rPr lang="de-AT" sz="1600" b="1"/>
                <a:t>)</a:t>
              </a:r>
            </a:p>
            <a:p>
              <a:pPr algn="ctr"/>
              <a:r>
                <a:rPr lang="de-AT" sz="1600" b="1"/>
                <a:t>Blood type O</a:t>
              </a:r>
            </a:p>
          </p:txBody>
        </p:sp>
        <p:sp>
          <p:nvSpPr>
            <p:cNvPr id="21" name="Text Box 43">
              <a:extLst>
                <a:ext uri="{FF2B5EF4-FFF2-40B4-BE49-F238E27FC236}">
                  <a16:creationId xmlns:a16="http://schemas.microsoft.com/office/drawing/2014/main" id="{AB0D5285-0816-D740-B07A-165CA8AEB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861" y="931360"/>
              <a:ext cx="1122228" cy="167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AT" sz="1600" b="1" err="1"/>
                <a:t>Husband</a:t>
              </a:r>
              <a:endParaRPr lang="de-AT" sz="1600" b="1"/>
            </a:p>
            <a:p>
              <a:pPr algn="ctr"/>
              <a:r>
                <a:rPr lang="de-AT" sz="1600" b="1"/>
                <a:t>(48 </a:t>
              </a:r>
              <a:r>
                <a:rPr lang="de-AT" sz="1600" b="1" err="1"/>
                <a:t>yrs</a:t>
              </a:r>
              <a:r>
                <a:rPr lang="de-AT" sz="1600" b="1"/>
                <a:t>)</a:t>
              </a:r>
            </a:p>
            <a:p>
              <a:pPr algn="ctr"/>
              <a:r>
                <a:rPr lang="de-AT" sz="1600" b="1"/>
                <a:t>ABO B</a:t>
              </a:r>
            </a:p>
            <a:p>
              <a:pPr algn="ctr"/>
              <a:endParaRPr lang="de-AT" sz="1600" b="1"/>
            </a:p>
            <a:p>
              <a:pPr algn="ctr"/>
              <a:endParaRPr lang="de-DE" sz="1600" b="1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1199BAC9-E814-2A48-99CB-5A6875818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360" y="1965211"/>
              <a:ext cx="3325873" cy="21620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271F9E96-458A-B143-953C-A16C1F091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1362" y="1957372"/>
              <a:ext cx="3272870" cy="21833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2E6BED73-203A-F54E-84EA-33811C78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35" y="5733876"/>
              <a:ext cx="1827173" cy="1079500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400" b="1"/>
                <a:t>ABO-</a:t>
              </a:r>
              <a:r>
                <a:rPr lang="de-AT" sz="1400" b="1" err="1"/>
                <a:t>incompatible</a:t>
              </a:r>
              <a:r>
                <a:rPr lang="de-AT" sz="1400" b="1"/>
                <a:t> (B </a:t>
              </a:r>
              <a:r>
                <a:rPr lang="de-AT" sz="1400" b="1" err="1"/>
                <a:t>to</a:t>
              </a:r>
              <a:r>
                <a:rPr lang="de-AT" sz="1400" b="1"/>
                <a:t> O)</a:t>
              </a:r>
            </a:p>
            <a:p>
              <a:pPr algn="ctr"/>
              <a:r>
                <a:rPr lang="de-AT" sz="1400" b="1"/>
                <a:t>Anti-DR53 DSA (MFI 2,300)</a:t>
              </a:r>
            </a:p>
            <a:p>
              <a:pPr algn="ctr"/>
              <a:r>
                <a:rPr lang="de-AT" sz="1400" b="1"/>
                <a:t>Flow </a:t>
              </a:r>
              <a:r>
                <a:rPr lang="de-AT" sz="1400" b="1" err="1"/>
                <a:t>crossmatch</a:t>
              </a:r>
              <a:r>
                <a:rPr lang="de-AT" sz="1400" b="1"/>
                <a:t> negative</a:t>
              </a:r>
            </a:p>
            <a:p>
              <a:pPr algn="ctr"/>
              <a:r>
                <a:rPr lang="de-AT" sz="1400" b="1"/>
                <a:t>HLA </a:t>
              </a:r>
              <a:r>
                <a:rPr lang="de-AT" sz="1400" b="1" err="1"/>
                <a:t>mismatch</a:t>
              </a:r>
              <a:r>
                <a:rPr lang="de-AT" sz="1400" b="1"/>
                <a:t>: 1-0-2</a:t>
              </a:r>
              <a:endParaRPr lang="de-DE" sz="1400" b="1"/>
            </a:p>
            <a:p>
              <a:pPr algn="ctr"/>
              <a:endParaRPr lang="de-DE" sz="1400" b="1"/>
            </a:p>
          </p:txBody>
        </p:sp>
        <p:sp>
          <p:nvSpPr>
            <p:cNvPr id="25" name="Oval 37">
              <a:extLst>
                <a:ext uri="{FF2B5EF4-FFF2-40B4-BE49-F238E27FC236}">
                  <a16:creationId xmlns:a16="http://schemas.microsoft.com/office/drawing/2014/main" id="{0D1F8D2B-098E-3D41-A6B7-7FE59E9FA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233" y="1942217"/>
              <a:ext cx="1898748" cy="1079500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400" b="1"/>
                <a:t>ABO-</a:t>
              </a:r>
              <a:r>
                <a:rPr lang="de-AT" sz="1400" b="1" err="1"/>
                <a:t>compatible</a:t>
              </a:r>
              <a:endParaRPr lang="de-AT" sz="1400" b="1"/>
            </a:p>
            <a:p>
              <a:pPr algn="ctr"/>
              <a:r>
                <a:rPr lang="de-AT" sz="1400" b="1" err="1"/>
                <a:t>No</a:t>
              </a:r>
              <a:r>
                <a:rPr lang="de-AT" sz="1400" b="1"/>
                <a:t> DSA</a:t>
              </a:r>
            </a:p>
            <a:p>
              <a:pPr algn="ctr"/>
              <a:r>
                <a:rPr lang="de-AT" sz="1400" b="1"/>
                <a:t>Flow </a:t>
              </a:r>
              <a:r>
                <a:rPr lang="de-AT" sz="1400" b="1" err="1"/>
                <a:t>crossmatch</a:t>
              </a:r>
              <a:r>
                <a:rPr lang="de-AT" sz="1400" b="1"/>
                <a:t> negative</a:t>
              </a:r>
            </a:p>
            <a:p>
              <a:pPr algn="ctr"/>
              <a:r>
                <a:rPr lang="de-AT" sz="1400" b="1"/>
                <a:t>HLA </a:t>
              </a:r>
              <a:r>
                <a:rPr lang="de-AT" sz="1400" b="1" err="1"/>
                <a:t>mismatch</a:t>
              </a:r>
              <a:r>
                <a:rPr lang="de-AT" sz="1400" b="1"/>
                <a:t>: </a:t>
              </a:r>
              <a:r>
                <a:rPr lang="cs-CZ" sz="1400" b="1"/>
                <a:t>1-2-1</a:t>
              </a:r>
              <a:endParaRPr lang="de-DE" sz="1400" b="1">
                <a:solidFill>
                  <a:srgbClr val="FF0000"/>
                </a:solidFill>
              </a:endParaRPr>
            </a:p>
          </p:txBody>
        </p:sp>
        <p:sp>
          <p:nvSpPr>
            <p:cNvPr id="26" name="Textfeld 1">
              <a:extLst>
                <a:ext uri="{FF2B5EF4-FFF2-40B4-BE49-F238E27FC236}">
                  <a16:creationId xmlns:a16="http://schemas.microsoft.com/office/drawing/2014/main" id="{DB2C4E74-4F38-3845-BF6E-4B8F06F1D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828" y="531250"/>
              <a:ext cx="1562541" cy="50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2000" b="1" dirty="0" err="1"/>
                <a:t>Donor</a:t>
              </a:r>
              <a:r>
                <a:rPr lang="de-AT" sz="2000" b="1" dirty="0"/>
                <a:t> (</a:t>
              </a:r>
              <a:r>
                <a:rPr lang="de-AT" sz="2000" b="1" dirty="0" err="1"/>
                <a:t>Cz</a:t>
              </a:r>
              <a:r>
                <a:rPr lang="de-AT" sz="2000" b="1" dirty="0"/>
                <a:t>)</a:t>
              </a:r>
            </a:p>
          </p:txBody>
        </p:sp>
        <p:sp>
          <p:nvSpPr>
            <p:cNvPr id="27" name="Textfeld 1">
              <a:extLst>
                <a:ext uri="{FF2B5EF4-FFF2-40B4-BE49-F238E27FC236}">
                  <a16:creationId xmlns:a16="http://schemas.microsoft.com/office/drawing/2014/main" id="{E1AF150E-C4F0-544D-A8B2-8AB500E6B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767" y="453093"/>
              <a:ext cx="1953388" cy="50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2000" b="1" err="1"/>
                <a:t>Recipient</a:t>
              </a:r>
              <a:r>
                <a:rPr lang="de-AT" sz="2000" b="1"/>
                <a:t> (</a:t>
              </a:r>
              <a:r>
                <a:rPr lang="de-AT" sz="2000" b="1" err="1"/>
                <a:t>Cz</a:t>
              </a:r>
              <a:r>
                <a:rPr lang="de-AT" sz="2000" b="1"/>
                <a:t>)</a:t>
              </a:r>
            </a:p>
          </p:txBody>
        </p:sp>
        <p:sp>
          <p:nvSpPr>
            <p:cNvPr id="28" name="Textfeld 1">
              <a:extLst>
                <a:ext uri="{FF2B5EF4-FFF2-40B4-BE49-F238E27FC236}">
                  <a16:creationId xmlns:a16="http://schemas.microsoft.com/office/drawing/2014/main" id="{9BE2792A-73D2-BF4B-A15F-5027FB889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2681432"/>
              <a:ext cx="4213058" cy="427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AT" sz="1600" b="1"/>
                <a:t>Trans-</a:t>
              </a:r>
              <a:r>
                <a:rPr lang="de-AT" sz="1600" b="1" err="1"/>
                <a:t>border</a:t>
              </a:r>
              <a:r>
                <a:rPr lang="de-AT" sz="1600" b="1"/>
                <a:t> </a:t>
              </a:r>
              <a:r>
                <a:rPr lang="de-AT" sz="1600" b="1" err="1"/>
                <a:t>kidney</a:t>
              </a:r>
              <a:r>
                <a:rPr lang="de-AT" sz="1600" b="1"/>
                <a:t> </a:t>
              </a:r>
              <a:r>
                <a:rPr lang="de-AT" sz="1600" b="1" err="1"/>
                <a:t>shipment</a:t>
              </a:r>
              <a:endParaRPr lang="de-AT" sz="1600" b="1"/>
            </a:p>
          </p:txBody>
        </p:sp>
        <p:cxnSp>
          <p:nvCxnSpPr>
            <p:cNvPr id="29" name="Gerader Verbinder 2">
              <a:extLst>
                <a:ext uri="{FF2B5EF4-FFF2-40B4-BE49-F238E27FC236}">
                  <a16:creationId xmlns:a16="http://schemas.microsoft.com/office/drawing/2014/main" id="{408CC321-B51B-A14B-9A07-EA88881CC187}"/>
                </a:ext>
              </a:extLst>
            </p:cNvPr>
            <p:cNvCxnSpPr/>
            <p:nvPr/>
          </p:nvCxnSpPr>
          <p:spPr>
            <a:xfrm flipV="1">
              <a:off x="1096646" y="3070728"/>
              <a:ext cx="7354593" cy="734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7416C1A8-EB6E-6349-B2F3-7F8E456E91C1}"/>
                </a:ext>
              </a:extLst>
            </p:cNvPr>
            <p:cNvSpPr/>
            <p:nvPr/>
          </p:nvSpPr>
          <p:spPr>
            <a:xfrm>
              <a:off x="6353767" y="453093"/>
              <a:ext cx="1974715" cy="1504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5">
              <a:extLst>
                <a:ext uri="{FF2B5EF4-FFF2-40B4-BE49-F238E27FC236}">
                  <a16:creationId xmlns:a16="http://schemas.microsoft.com/office/drawing/2014/main" id="{4FFA6CE1-1ABC-F840-BEC0-764A5054A2F5}"/>
                </a:ext>
              </a:extLst>
            </p:cNvPr>
            <p:cNvSpPr/>
            <p:nvPr/>
          </p:nvSpPr>
          <p:spPr>
            <a:xfrm>
              <a:off x="6397234" y="4132989"/>
              <a:ext cx="1974715" cy="1504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Textfeld 1">
              <a:extLst>
                <a:ext uri="{FF2B5EF4-FFF2-40B4-BE49-F238E27FC236}">
                  <a16:creationId xmlns:a16="http://schemas.microsoft.com/office/drawing/2014/main" id="{691D22BC-7C00-5B49-AEAB-2A3983B5B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9182" y="4150538"/>
              <a:ext cx="1853838" cy="50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2000" b="1" err="1"/>
                <a:t>Recipient</a:t>
              </a:r>
              <a:r>
                <a:rPr lang="de-AT" sz="2000" b="1"/>
                <a:t> (A)</a:t>
              </a:r>
            </a:p>
          </p:txBody>
        </p:sp>
        <p:sp>
          <p:nvSpPr>
            <p:cNvPr id="33" name="Textfeld 1">
              <a:extLst>
                <a:ext uri="{FF2B5EF4-FFF2-40B4-BE49-F238E27FC236}">
                  <a16:creationId xmlns:a16="http://schemas.microsoft.com/office/drawing/2014/main" id="{43CA15BB-E270-EF4A-A764-4723C7ADE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949" y="4160550"/>
              <a:ext cx="1462992" cy="50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2000" b="1" err="1"/>
                <a:t>Donor</a:t>
              </a:r>
              <a:r>
                <a:rPr lang="de-AT" sz="2000" b="1"/>
                <a:t> (A)</a:t>
              </a:r>
            </a:p>
          </p:txBody>
        </p:sp>
        <p:sp>
          <p:nvSpPr>
            <p:cNvPr id="34" name="Rechteck 38">
              <a:extLst>
                <a:ext uri="{FF2B5EF4-FFF2-40B4-BE49-F238E27FC236}">
                  <a16:creationId xmlns:a16="http://schemas.microsoft.com/office/drawing/2014/main" id="{0DD9612B-019B-8249-92C8-BEEEADF02D81}"/>
                </a:ext>
              </a:extLst>
            </p:cNvPr>
            <p:cNvSpPr/>
            <p:nvPr/>
          </p:nvSpPr>
          <p:spPr>
            <a:xfrm>
              <a:off x="1096646" y="4140681"/>
              <a:ext cx="1974715" cy="1504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echteck 39">
              <a:extLst>
                <a:ext uri="{FF2B5EF4-FFF2-40B4-BE49-F238E27FC236}">
                  <a16:creationId xmlns:a16="http://schemas.microsoft.com/office/drawing/2014/main" id="{223A9D36-8017-0243-87BC-B2C783DA7E5D}"/>
                </a:ext>
              </a:extLst>
            </p:cNvPr>
            <p:cNvSpPr/>
            <p:nvPr/>
          </p:nvSpPr>
          <p:spPr>
            <a:xfrm>
              <a:off x="1096646" y="460931"/>
              <a:ext cx="1974715" cy="1504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ADD8A31-77A5-3743-B408-7565A3677C31}"/>
              </a:ext>
            </a:extLst>
          </p:cNvPr>
          <p:cNvSpPr txBox="1"/>
          <p:nvPr/>
        </p:nvSpPr>
        <p:spPr>
          <a:xfrm>
            <a:off x="394548" y="6497213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/>
              <a:t>Böhmig</a:t>
            </a:r>
            <a:r>
              <a:rPr lang="cs-CZ" sz="1100" dirty="0"/>
              <a:t> G. et al. </a:t>
            </a:r>
            <a:r>
              <a:rPr lang="cs-CZ" sz="1100" dirty="0" err="1"/>
              <a:t>Transplant</a:t>
            </a:r>
            <a:r>
              <a:rPr lang="cs-CZ" sz="1100" dirty="0"/>
              <a:t> </a:t>
            </a:r>
            <a:r>
              <a:rPr lang="cs-CZ" sz="1100" dirty="0" err="1"/>
              <a:t>Int</a:t>
            </a:r>
            <a:r>
              <a:rPr lang="cs-CZ" sz="11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39625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99846" y="2728945"/>
            <a:ext cx="7152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/>
              <a:t>doc. MUDr. Jiří Froněk, Ph.D., FRCS</a:t>
            </a:r>
            <a:br>
              <a:rPr lang="cs-CZ" sz="2800" dirty="0"/>
            </a:br>
            <a:r>
              <a:rPr lang="cs-CZ" sz="2800" dirty="0">
                <a:solidFill>
                  <a:schemeClr val="bg2">
                    <a:lumMod val="75000"/>
                  </a:schemeClr>
                </a:solidFill>
              </a:rPr>
              <a:t>přednosta, Klinika transplantační chirurgie IKEM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1E39F4F-203E-8D4A-A859-676CFB8B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77800"/>
            <a:ext cx="9141142" cy="801688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První česko-izraelská párová výměna ledvin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04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51E39F4F-203E-8D4A-A859-676CFB8B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77800"/>
            <a:ext cx="9141142" cy="801688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První česko-izraelská párová výměna ledvin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561FA9-36FE-6749-8DFA-D25352276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4172" y="1189037"/>
            <a:ext cx="9167178" cy="5283201"/>
          </a:xfrm>
          <a:prstGeom prst="rect">
            <a:avLst/>
          </a:prstGeom>
        </p:spPr>
      </p:pic>
      <p:sp>
        <p:nvSpPr>
          <p:cNvPr id="8" name="TextovéPole 176">
            <a:extLst>
              <a:ext uri="{FF2B5EF4-FFF2-40B4-BE49-F238E27FC236}">
                <a16:creationId xmlns:a16="http://schemas.microsoft.com/office/drawing/2014/main" id="{4A2D8793-E078-4601-9B0E-87A9BFA02B2E}"/>
              </a:ext>
            </a:extLst>
          </p:cNvPr>
          <p:cNvSpPr txBox="1"/>
          <p:nvPr/>
        </p:nvSpPr>
        <p:spPr>
          <a:xfrm>
            <a:off x="5473541" y="2373040"/>
            <a:ext cx="1488440" cy="321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1600" kern="120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Česká</a:t>
            </a:r>
            <a:r>
              <a:rPr lang="cs-CZ" sz="16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600" kern="120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republika</a:t>
            </a:r>
            <a:endParaRPr lang="cs-CZ" sz="120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extovéPole 244">
            <a:extLst>
              <a:ext uri="{FF2B5EF4-FFF2-40B4-BE49-F238E27FC236}">
                <a16:creationId xmlns:a16="http://schemas.microsoft.com/office/drawing/2014/main" id="{71CD7CDE-476F-467F-B1E6-610719160525}"/>
              </a:ext>
            </a:extLst>
          </p:cNvPr>
          <p:cNvSpPr txBox="1"/>
          <p:nvPr/>
        </p:nvSpPr>
        <p:spPr>
          <a:xfrm>
            <a:off x="6627971" y="3830637"/>
            <a:ext cx="66802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Izrael</a:t>
            </a:r>
            <a:endParaRPr lang="cs-CZ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6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CB85F84-AC61-D945-BFF2-30A55F8CA1BA}"/>
              </a:ext>
            </a:extLst>
          </p:cNvPr>
          <p:cNvSpPr txBox="1"/>
          <p:nvPr/>
        </p:nvSpPr>
        <p:spPr>
          <a:xfrm>
            <a:off x="3943350" y="3097530"/>
            <a:ext cx="441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DĚKUJEME ZA POZORNOST!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65F12BD-97D0-D640-AD87-62250EEB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77800"/>
            <a:ext cx="8832532" cy="801688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První česko-izraelská párová výměna ledvin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7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778899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Spolupráce IKEM a Stát Izrael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9846" y="2728945"/>
            <a:ext cx="4613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/>
              <a:t>Ing. Michal Stiborek, MBA</a:t>
            </a:r>
            <a:br>
              <a:rPr lang="cs-CZ" sz="2800" dirty="0"/>
            </a:br>
            <a:r>
              <a:rPr lang="cs-CZ" sz="2800" dirty="0">
                <a:solidFill>
                  <a:schemeClr val="bg2">
                    <a:lumMod val="75000"/>
                  </a:schemeClr>
                </a:solidFill>
              </a:rPr>
              <a:t>ředitel IKEM </a:t>
            </a:r>
          </a:p>
        </p:txBody>
      </p:sp>
    </p:spTree>
    <p:extLst>
      <p:ext uri="{BB962C8B-B14F-4D97-AF65-F5344CB8AC3E}">
        <p14:creationId xmlns:p14="http://schemas.microsoft.com/office/powerpoint/2010/main" val="8497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778899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Spolupráce IKEM a Stát Izrael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9846" y="1260709"/>
            <a:ext cx="5220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r>
              <a:rPr lang="cs-CZ" sz="2400" b="1" dirty="0">
                <a:solidFill>
                  <a:srgbClr val="FF0000"/>
                </a:solidFill>
              </a:rPr>
              <a:t>MEMORANDUM O SPOLUPRÁCI </a:t>
            </a:r>
          </a:p>
          <a:p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podepsáno v srpnu 2019</a:t>
            </a: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2400" dirty="0">
                <a:solidFill>
                  <a:srgbClr val="FF0000"/>
                </a:solidFill>
              </a:rPr>
              <a:t>rozšíření poolu dárců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nová naděje pro pacienty obou států</a:t>
            </a:r>
          </a:p>
        </p:txBody>
      </p:sp>
      <p:sp>
        <p:nvSpPr>
          <p:cNvPr id="5" name="Šipka vpravo 4">
            <a:extLst>
              <a:ext uri="{FF2B5EF4-FFF2-40B4-BE49-F238E27FC236}">
                <a16:creationId xmlns:a16="http://schemas.microsoft.com/office/drawing/2014/main" id="{DB0B8091-F5C6-7149-BBFD-6B87DD0EF3E3}"/>
              </a:ext>
            </a:extLst>
          </p:cNvPr>
          <p:cNvSpPr/>
          <p:nvPr/>
        </p:nvSpPr>
        <p:spPr>
          <a:xfrm>
            <a:off x="2026227" y="3261707"/>
            <a:ext cx="146304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00B70A-84FA-174D-A9C3-739B5FB8E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2626608"/>
            <a:ext cx="6149340" cy="41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778899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Spolupráce IKEM a Stát Izrael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9846" y="1332407"/>
            <a:ext cx="1073846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TC IKEM</a:t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b="1" dirty="0"/>
              <a:t>náročná příprava a logistika – první párová výměna mimo Evropu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zastupitelský úřad ČR v Izraeli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Ministerstvo zdravotnictví + KST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Celní správa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lékaři, koordinátoři IKEM a izraelských nemocnic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řidiči sanitek, piloti letadla..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34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9095664" cy="80128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První česko-izraelská párová výměna ledvin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9846" y="2728945"/>
            <a:ext cx="582492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/>
              <a:t>prof. MUDr. Ondřej Viklický, CSc.</a:t>
            </a:r>
            <a:br>
              <a:rPr lang="cs-CZ" sz="3200" b="1" dirty="0"/>
            </a:b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přednosta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Transplantcentra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 IKEM</a:t>
            </a:r>
            <a:br>
              <a:rPr lang="cs-CZ" sz="4400" dirty="0">
                <a:solidFill>
                  <a:schemeClr val="bg1">
                    <a:lumMod val="50000"/>
                  </a:schemeClr>
                </a:solidFill>
              </a:rPr>
            </a:b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5" y="177498"/>
            <a:ext cx="10034829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Transplantace orgánů v Evropě v roce 2018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1BD72E2-E58E-724B-AA90-C6BC0309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t="2924"/>
          <a:stretch/>
        </p:blipFill>
        <p:spPr>
          <a:xfrm>
            <a:off x="1503462" y="1420586"/>
            <a:ext cx="7890707" cy="52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8992794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Transplantace ledvin v IKEM 1997 - 2018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0F63C88-4472-7445-AF18-C560C9936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57416"/>
              </p:ext>
            </p:extLst>
          </p:nvPr>
        </p:nvGraphicFramePr>
        <p:xfrm>
          <a:off x="623392" y="1224644"/>
          <a:ext cx="10945216" cy="53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3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902994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Ledviny od žijícího dárce – lepší funkce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907E83-E05A-0745-90B3-A804A888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6" y="1371601"/>
            <a:ext cx="6991350" cy="5243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1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99846" y="177498"/>
            <a:ext cx="9601442" cy="801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Transplantace od žijícího dárce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3D6C70B-215E-0F49-BF95-DE233E569B77}"/>
              </a:ext>
            </a:extLst>
          </p:cNvPr>
          <p:cNvSpPr/>
          <p:nvPr/>
        </p:nvSpPr>
        <p:spPr>
          <a:xfrm>
            <a:off x="561975" y="1392793"/>
            <a:ext cx="1136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Párové výměny představují menší část programu transplantací ledvin od žijících dárců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D734C7-F829-1843-8852-FEDFE29FF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156772"/>
              </p:ext>
            </p:extLst>
          </p:nvPr>
        </p:nvGraphicFramePr>
        <p:xfrm>
          <a:off x="2785939" y="2179488"/>
          <a:ext cx="8784976" cy="467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7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328</Words>
  <Application>Microsoft Macintosh PowerPoint</Application>
  <PresentationFormat>Širokoúhlá obrazovka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MS Mincho</vt:lpstr>
      <vt:lpstr>Arial</vt:lpstr>
      <vt:lpstr>Calibri</vt:lpstr>
      <vt:lpstr>Calibri Light</vt:lpstr>
      <vt:lpstr>Times New Roman</vt:lpstr>
      <vt:lpstr>Motiv Office</vt:lpstr>
      <vt:lpstr>První česko-izraelská párová výměna ledvin</vt:lpstr>
      <vt:lpstr>Spolupráce IKEM a Stát Izrael</vt:lpstr>
      <vt:lpstr>Spolupráce IKEM a Stát Izrael</vt:lpstr>
      <vt:lpstr>Spolupráce IKEM a Stát Izrael</vt:lpstr>
      <vt:lpstr>První česko-izraelská párová výměna ledvin</vt:lpstr>
      <vt:lpstr>Transplantace orgánů v Evropě v roce 2018</vt:lpstr>
      <vt:lpstr>Transplantace ledvin v IKEM 1997 - 2018</vt:lpstr>
      <vt:lpstr>Ledviny od žijícího dárce – lepší funkce</vt:lpstr>
      <vt:lpstr>Transplantace od žijícího dárce</vt:lpstr>
      <vt:lpstr>Párové výměny</vt:lpstr>
      <vt:lpstr>Výměna ledvin mezi více páry</vt:lpstr>
      <vt:lpstr>Řetězové transplantace</vt:lpstr>
      <vt:lpstr>Výměna ledvin mezi centry: prodloužení studené ischemie</vt:lpstr>
      <vt:lpstr>Česko-rakouská párová výměna – od roku 2016</vt:lpstr>
      <vt:lpstr>První česko-izraelská párová výměna ledvin</vt:lpstr>
      <vt:lpstr>První česko-izraelská párová výměna ledvin</vt:lpstr>
      <vt:lpstr>První česko-izraelská párová výměna ledvin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NADPIS NADPIS</dc:title>
  <dc:creator>Brat</dc:creator>
  <cp:lastModifiedBy>Microsoft Office User</cp:lastModifiedBy>
  <cp:revision>61</cp:revision>
  <cp:lastPrinted>2019-11-19T14:49:16Z</cp:lastPrinted>
  <dcterms:created xsi:type="dcterms:W3CDTF">2016-12-12T13:23:45Z</dcterms:created>
  <dcterms:modified xsi:type="dcterms:W3CDTF">2019-12-16T22:09:04Z</dcterms:modified>
</cp:coreProperties>
</file>