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04" r:id="rId1"/>
  </p:sldMasterIdLst>
  <p:notesMasterIdLst>
    <p:notesMasterId r:id="rId18"/>
  </p:notesMasterIdLst>
  <p:handoutMasterIdLst>
    <p:handoutMasterId r:id="rId19"/>
  </p:handoutMasterIdLst>
  <p:sldIdLst>
    <p:sldId id="512" r:id="rId2"/>
    <p:sldId id="472" r:id="rId3"/>
    <p:sldId id="513" r:id="rId4"/>
    <p:sldId id="503" r:id="rId5"/>
    <p:sldId id="477" r:id="rId6"/>
    <p:sldId id="506" r:id="rId7"/>
    <p:sldId id="510" r:id="rId8"/>
    <p:sldId id="504" r:id="rId9"/>
    <p:sldId id="490" r:id="rId10"/>
    <p:sldId id="511" r:id="rId11"/>
    <p:sldId id="508" r:id="rId12"/>
    <p:sldId id="491" r:id="rId13"/>
    <p:sldId id="505" r:id="rId14"/>
    <p:sldId id="502" r:id="rId15"/>
    <p:sldId id="515" r:id="rId16"/>
    <p:sldId id="514" r:id="rId17"/>
  </p:sldIdLst>
  <p:sldSz cx="10691813" cy="8064500"/>
  <p:notesSz cx="6735763" cy="9866313"/>
  <p:defaultTextStyle>
    <a:defPPr>
      <a:defRPr lang="en-US"/>
    </a:defPPr>
    <a:lvl1pPr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5884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768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7652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3536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679421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215305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751189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287073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96" userDrawn="1">
          <p15:clr>
            <a:srgbClr val="A4A3A4"/>
          </p15:clr>
        </p15:guide>
        <p15:guide id="2" orient="horz" pos="855" userDrawn="1">
          <p15:clr>
            <a:srgbClr val="A4A3A4"/>
          </p15:clr>
        </p15:guide>
        <p15:guide id="3" orient="horz" pos="215" userDrawn="1">
          <p15:clr>
            <a:srgbClr val="A4A3A4"/>
          </p15:clr>
        </p15:guide>
        <p15:guide id="4" orient="horz" pos="901" userDrawn="1">
          <p15:clr>
            <a:srgbClr val="A4A3A4"/>
          </p15:clr>
        </p15:guide>
        <p15:guide id="5" pos="185" userDrawn="1">
          <p15:clr>
            <a:srgbClr val="A4A3A4"/>
          </p15:clr>
        </p15:guide>
        <p15:guide id="6" pos="2993" userDrawn="1">
          <p15:clr>
            <a:srgbClr val="A4A3A4"/>
          </p15:clr>
        </p15:guide>
        <p15:guide id="7" pos="6548" userDrawn="1">
          <p15:clr>
            <a:srgbClr val="A4A3A4"/>
          </p15:clr>
        </p15:guide>
        <p15:guide id="8" pos="357" userDrawn="1">
          <p15:clr>
            <a:srgbClr val="A4A3A4"/>
          </p15:clr>
        </p15:guide>
        <p15:guide id="9" pos="64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dfjklů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515"/>
    <a:srgbClr val="D52B1E"/>
    <a:srgbClr val="004A9B"/>
    <a:srgbClr val="24559D"/>
    <a:srgbClr val="E41B13"/>
    <a:srgbClr val="970000"/>
    <a:srgbClr val="7F7F7F"/>
    <a:srgbClr val="FFFFFF"/>
    <a:srgbClr val="FF7900"/>
    <a:srgbClr val="D0D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3" autoAdjust="0"/>
    <p:restoredTop sz="96897" autoAdjust="0"/>
  </p:normalViewPr>
  <p:slideViewPr>
    <p:cSldViewPr snapToGrid="0">
      <p:cViewPr varScale="1">
        <p:scale>
          <a:sx n="95" d="100"/>
          <a:sy n="95" d="100"/>
        </p:scale>
        <p:origin x="1656" y="78"/>
      </p:cViewPr>
      <p:guideLst>
        <p:guide orient="horz" pos="3796"/>
        <p:guide orient="horz" pos="855"/>
        <p:guide orient="horz" pos="215"/>
        <p:guide orient="horz" pos="901"/>
        <p:guide pos="185"/>
        <p:guide pos="2993"/>
        <p:guide pos="6548"/>
        <p:guide pos="357"/>
        <p:guide pos="6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3300" y="-10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4D6D86-F24E-4AC4-BB70-D37CC4E987A3}" type="doc">
      <dgm:prSet loTypeId="urn:microsoft.com/office/officeart/2005/8/layout/radial4" loCatId="relationship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593B55B1-903F-4E56-AFB8-4948EF626595}">
      <dgm:prSet phldrT="[Text]"/>
      <dgm:spPr/>
      <dgm:t>
        <a:bodyPr/>
        <a:lstStyle/>
        <a:p>
          <a:r>
            <a:rPr lang="cs-CZ" dirty="0" smtClean="0"/>
            <a:t>Chorvatsko </a:t>
          </a:r>
          <a:endParaRPr lang="cs-CZ" dirty="0"/>
        </a:p>
      </dgm:t>
    </dgm:pt>
    <dgm:pt modelId="{2C0FAA7C-3ED3-4EE5-8E17-30DC4BFF0B51}" type="parTrans" cxnId="{992F2A5E-2ACD-4571-B11A-B3B9C3B7EEFC}">
      <dgm:prSet/>
      <dgm:spPr/>
      <dgm:t>
        <a:bodyPr/>
        <a:lstStyle/>
        <a:p>
          <a:endParaRPr lang="cs-CZ"/>
        </a:p>
      </dgm:t>
    </dgm:pt>
    <dgm:pt modelId="{902899ED-9549-4277-BF30-CEF76E00D5B1}" type="sibTrans" cxnId="{992F2A5E-2ACD-4571-B11A-B3B9C3B7EEFC}">
      <dgm:prSet/>
      <dgm:spPr/>
      <dgm:t>
        <a:bodyPr/>
        <a:lstStyle/>
        <a:p>
          <a:endParaRPr lang="cs-CZ"/>
        </a:p>
      </dgm:t>
    </dgm:pt>
    <dgm:pt modelId="{A0F2A8C3-0233-43DB-B26C-EE2778D7E673}">
      <dgm:prSet phldrT="[Text]"/>
      <dgm:spPr/>
      <dgm:t>
        <a:bodyPr/>
        <a:lstStyle/>
        <a:p>
          <a:r>
            <a:rPr lang="cs-CZ" noProof="0" dirty="0" smtClean="0"/>
            <a:t>Historická a jazyková blízkost</a:t>
          </a:r>
          <a:endParaRPr lang="en-US" noProof="0" dirty="0"/>
        </a:p>
      </dgm:t>
    </dgm:pt>
    <dgm:pt modelId="{E5B8D6B6-6AC4-4443-8CD7-866EB97DFCDD}" type="parTrans" cxnId="{5425534C-0BE8-4020-A2B2-F7366DA8175D}">
      <dgm:prSet/>
      <dgm:spPr/>
      <dgm:t>
        <a:bodyPr/>
        <a:lstStyle/>
        <a:p>
          <a:endParaRPr lang="cs-CZ"/>
        </a:p>
      </dgm:t>
    </dgm:pt>
    <dgm:pt modelId="{007A0D92-E306-43B9-8BC5-DC1561DAD466}" type="sibTrans" cxnId="{5425534C-0BE8-4020-A2B2-F7366DA8175D}">
      <dgm:prSet/>
      <dgm:spPr/>
      <dgm:t>
        <a:bodyPr/>
        <a:lstStyle/>
        <a:p>
          <a:endParaRPr lang="cs-CZ"/>
        </a:p>
      </dgm:t>
    </dgm:pt>
    <dgm:pt modelId="{11ED299C-558C-4665-8642-F7507792FB2E}">
      <dgm:prSet phldrT="[Text]"/>
      <dgm:spPr/>
      <dgm:t>
        <a:bodyPr/>
        <a:lstStyle/>
        <a:p>
          <a:r>
            <a:rPr lang="cs-CZ" noProof="0" dirty="0" smtClean="0"/>
            <a:t>Sympatie k českým výrobkům a ČR</a:t>
          </a:r>
          <a:endParaRPr lang="en-US" noProof="0" dirty="0"/>
        </a:p>
      </dgm:t>
    </dgm:pt>
    <dgm:pt modelId="{C72E87A4-E8EF-4FB5-B42A-BFDF7FF59772}" type="parTrans" cxnId="{A147CAB3-97F9-4BE9-BD29-E570314EE644}">
      <dgm:prSet/>
      <dgm:spPr/>
      <dgm:t>
        <a:bodyPr/>
        <a:lstStyle/>
        <a:p>
          <a:endParaRPr lang="cs-CZ"/>
        </a:p>
      </dgm:t>
    </dgm:pt>
    <dgm:pt modelId="{651447E4-668C-4BE7-B8EA-C3720D11DEED}" type="sibTrans" cxnId="{A147CAB3-97F9-4BE9-BD29-E570314EE644}">
      <dgm:prSet/>
      <dgm:spPr/>
      <dgm:t>
        <a:bodyPr/>
        <a:lstStyle/>
        <a:p>
          <a:endParaRPr lang="cs-CZ"/>
        </a:p>
      </dgm:t>
    </dgm:pt>
    <dgm:pt modelId="{7657E5B9-26B3-4452-8CB6-DF76045B94A3}">
      <dgm:prSet phldrT="[Text]"/>
      <dgm:spPr/>
      <dgm:t>
        <a:bodyPr/>
        <a:lstStyle/>
        <a:p>
          <a:r>
            <a:rPr lang="cs-CZ" noProof="0" dirty="0" smtClean="0"/>
            <a:t>Krajanská komunita</a:t>
          </a:r>
          <a:endParaRPr lang="en-US" noProof="0" dirty="0"/>
        </a:p>
      </dgm:t>
    </dgm:pt>
    <dgm:pt modelId="{318B4FDF-63C8-4871-8049-BC82842710AC}" type="parTrans" cxnId="{842AE338-86E8-45C5-9083-E2453FCAE897}">
      <dgm:prSet/>
      <dgm:spPr/>
      <dgm:t>
        <a:bodyPr/>
        <a:lstStyle/>
        <a:p>
          <a:endParaRPr lang="cs-CZ"/>
        </a:p>
      </dgm:t>
    </dgm:pt>
    <dgm:pt modelId="{65DF0B20-65A2-4E4C-A7FA-B0779ABF0BEC}" type="sibTrans" cxnId="{842AE338-86E8-45C5-9083-E2453FCAE897}">
      <dgm:prSet/>
      <dgm:spPr/>
      <dgm:t>
        <a:bodyPr/>
        <a:lstStyle/>
        <a:p>
          <a:endParaRPr lang="cs-CZ"/>
        </a:p>
      </dgm:t>
    </dgm:pt>
    <dgm:pt modelId="{A3D9B317-0D4B-4D6D-BBFA-44D530D9013B}">
      <dgm:prSet phldrT="[Text]"/>
      <dgm:spPr/>
      <dgm:t>
        <a:bodyPr/>
        <a:lstStyle/>
        <a:p>
          <a:r>
            <a:rPr lang="cs-CZ" noProof="0" dirty="0" smtClean="0"/>
            <a:t>Vnitřní trh EU</a:t>
          </a:r>
          <a:endParaRPr lang="en-US" noProof="0" dirty="0"/>
        </a:p>
      </dgm:t>
    </dgm:pt>
    <dgm:pt modelId="{73ABA92F-2EA9-4515-AB90-D435F66567E1}" type="parTrans" cxnId="{1587F372-98CE-444D-AEC1-B68C92020D43}">
      <dgm:prSet/>
      <dgm:spPr/>
      <dgm:t>
        <a:bodyPr/>
        <a:lstStyle/>
        <a:p>
          <a:endParaRPr lang="en-US"/>
        </a:p>
      </dgm:t>
    </dgm:pt>
    <dgm:pt modelId="{14EC5859-C11A-4367-97AE-1E82807630A4}" type="sibTrans" cxnId="{1587F372-98CE-444D-AEC1-B68C92020D43}">
      <dgm:prSet/>
      <dgm:spPr/>
      <dgm:t>
        <a:bodyPr/>
        <a:lstStyle/>
        <a:p>
          <a:endParaRPr lang="en-US"/>
        </a:p>
      </dgm:t>
    </dgm:pt>
    <dgm:pt modelId="{BEE81FC6-BC7A-441E-AABF-6F4223E6552E}">
      <dgm:prSet phldrT="[Text]"/>
      <dgm:spPr/>
      <dgm:t>
        <a:bodyPr/>
        <a:lstStyle/>
        <a:p>
          <a:r>
            <a:rPr lang="cs-CZ" noProof="0" dirty="0" smtClean="0"/>
            <a:t>Investice do infrastruktury</a:t>
          </a:r>
          <a:endParaRPr lang="en-US" noProof="0" dirty="0"/>
        </a:p>
      </dgm:t>
    </dgm:pt>
    <dgm:pt modelId="{330718A6-3C21-4747-B1D0-EAA9B3F571C8}" type="parTrans" cxnId="{F878A77F-3C9F-455E-9B61-68DF2C5C9120}">
      <dgm:prSet/>
      <dgm:spPr/>
      <dgm:t>
        <a:bodyPr/>
        <a:lstStyle/>
        <a:p>
          <a:endParaRPr lang="en-US"/>
        </a:p>
      </dgm:t>
    </dgm:pt>
    <dgm:pt modelId="{26DC45FB-056E-4E37-8FEE-18188F8C34A9}" type="sibTrans" cxnId="{F878A77F-3C9F-455E-9B61-68DF2C5C9120}">
      <dgm:prSet/>
      <dgm:spPr/>
      <dgm:t>
        <a:bodyPr/>
        <a:lstStyle/>
        <a:p>
          <a:endParaRPr lang="en-US"/>
        </a:p>
      </dgm:t>
    </dgm:pt>
    <dgm:pt modelId="{A131CC0A-A9CD-4A58-BD79-523C5D15F490}">
      <dgm:prSet phldrT="[Text]"/>
      <dgm:spPr/>
      <dgm:t>
        <a:bodyPr/>
        <a:lstStyle/>
        <a:p>
          <a:r>
            <a:rPr lang="cs-CZ" noProof="0" dirty="0" smtClean="0"/>
            <a:t>Financování z fondů EU</a:t>
          </a:r>
          <a:endParaRPr lang="en-US" noProof="0" dirty="0"/>
        </a:p>
      </dgm:t>
    </dgm:pt>
    <dgm:pt modelId="{FEC41AE6-5F17-453F-8A76-B425126E7253}" type="parTrans" cxnId="{15860E05-3128-48A3-8B97-92C847FDC559}">
      <dgm:prSet/>
      <dgm:spPr/>
      <dgm:t>
        <a:bodyPr/>
        <a:lstStyle/>
        <a:p>
          <a:endParaRPr lang="cs-CZ"/>
        </a:p>
      </dgm:t>
    </dgm:pt>
    <dgm:pt modelId="{93280F0A-36CD-49D4-A5D2-501B90BD9E2D}" type="sibTrans" cxnId="{15860E05-3128-48A3-8B97-92C847FDC559}">
      <dgm:prSet/>
      <dgm:spPr/>
      <dgm:t>
        <a:bodyPr/>
        <a:lstStyle/>
        <a:p>
          <a:endParaRPr lang="cs-CZ"/>
        </a:p>
      </dgm:t>
    </dgm:pt>
    <dgm:pt modelId="{928597BB-83AD-4A19-B991-74FF1BCE5C41}" type="pres">
      <dgm:prSet presAssocID="{294D6D86-F24E-4AC4-BB70-D37CC4E987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A4F3F1-B728-452B-A2FB-711BDD05CE98}" type="pres">
      <dgm:prSet presAssocID="{593B55B1-903F-4E56-AFB8-4948EF626595}" presName="centerShape" presStyleLbl="node0" presStyleIdx="0" presStyleCnt="1"/>
      <dgm:spPr/>
      <dgm:t>
        <a:bodyPr/>
        <a:lstStyle/>
        <a:p>
          <a:endParaRPr lang="cs-CZ"/>
        </a:p>
      </dgm:t>
    </dgm:pt>
    <dgm:pt modelId="{F04766E4-FE30-4ACD-83CA-663028D1843A}" type="pres">
      <dgm:prSet presAssocID="{E5B8D6B6-6AC4-4443-8CD7-866EB97DFCDD}" presName="parTrans" presStyleLbl="bgSibTrans2D1" presStyleIdx="0" presStyleCnt="6"/>
      <dgm:spPr/>
      <dgm:t>
        <a:bodyPr/>
        <a:lstStyle/>
        <a:p>
          <a:endParaRPr lang="cs-CZ"/>
        </a:p>
      </dgm:t>
    </dgm:pt>
    <dgm:pt modelId="{5A40946D-3AA1-4CB3-8038-2386A904180A}" type="pres">
      <dgm:prSet presAssocID="{A0F2A8C3-0233-43DB-B26C-EE2778D7E67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141B29-A92F-4501-9C89-D72CDE29F330}" type="pres">
      <dgm:prSet presAssocID="{C72E87A4-E8EF-4FB5-B42A-BFDF7FF59772}" presName="parTrans" presStyleLbl="bgSibTrans2D1" presStyleIdx="1" presStyleCnt="6"/>
      <dgm:spPr/>
      <dgm:t>
        <a:bodyPr/>
        <a:lstStyle/>
        <a:p>
          <a:endParaRPr lang="cs-CZ"/>
        </a:p>
      </dgm:t>
    </dgm:pt>
    <dgm:pt modelId="{2CCD13E6-93D4-40AC-923E-C714DC1E2735}" type="pres">
      <dgm:prSet presAssocID="{11ED299C-558C-4665-8642-F7507792FB2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BCB41E-9EA3-4D89-8BBE-4DA3A99546E8}" type="pres">
      <dgm:prSet presAssocID="{318B4FDF-63C8-4871-8049-BC82842710AC}" presName="parTrans" presStyleLbl="bgSibTrans2D1" presStyleIdx="2" presStyleCnt="6"/>
      <dgm:spPr/>
      <dgm:t>
        <a:bodyPr/>
        <a:lstStyle/>
        <a:p>
          <a:endParaRPr lang="cs-CZ"/>
        </a:p>
      </dgm:t>
    </dgm:pt>
    <dgm:pt modelId="{00F69F3E-8B24-435B-9EF1-732D1DC44AA0}" type="pres">
      <dgm:prSet presAssocID="{7657E5B9-26B3-4452-8CB6-DF76045B94A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F49415-0291-4B14-8822-F4A0AE17BA16}" type="pres">
      <dgm:prSet presAssocID="{73ABA92F-2EA9-4515-AB90-D435F66567E1}" presName="parTrans" presStyleLbl="bgSibTrans2D1" presStyleIdx="3" presStyleCnt="6"/>
      <dgm:spPr/>
      <dgm:t>
        <a:bodyPr/>
        <a:lstStyle/>
        <a:p>
          <a:endParaRPr lang="cs-CZ"/>
        </a:p>
      </dgm:t>
    </dgm:pt>
    <dgm:pt modelId="{CA8FE93D-3A62-4E1F-BC32-AA00AA05609C}" type="pres">
      <dgm:prSet presAssocID="{A3D9B317-0D4B-4D6D-BBFA-44D530D9013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F46A26-1CC4-44DB-80FA-BCCCBB1D5CC0}" type="pres">
      <dgm:prSet presAssocID="{330718A6-3C21-4747-B1D0-EAA9B3F571C8}" presName="parTrans" presStyleLbl="bgSibTrans2D1" presStyleIdx="4" presStyleCnt="6"/>
      <dgm:spPr/>
      <dgm:t>
        <a:bodyPr/>
        <a:lstStyle/>
        <a:p>
          <a:endParaRPr lang="cs-CZ"/>
        </a:p>
      </dgm:t>
    </dgm:pt>
    <dgm:pt modelId="{2180B28A-8D90-4599-9FB3-B30DD952098B}" type="pres">
      <dgm:prSet presAssocID="{BEE81FC6-BC7A-441E-AABF-6F4223E655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8DEFCF-3347-4079-86D9-598D92CA5A90}" type="pres">
      <dgm:prSet presAssocID="{FEC41AE6-5F17-453F-8A76-B425126E7253}" presName="parTrans" presStyleLbl="bgSibTrans2D1" presStyleIdx="5" presStyleCnt="6"/>
      <dgm:spPr/>
      <dgm:t>
        <a:bodyPr/>
        <a:lstStyle/>
        <a:p>
          <a:endParaRPr lang="cs-CZ"/>
        </a:p>
      </dgm:t>
    </dgm:pt>
    <dgm:pt modelId="{3DD3FC23-D373-4ED9-8207-1B59AF2D37B7}" type="pres">
      <dgm:prSet presAssocID="{A131CC0A-A9CD-4A58-BD79-523C5D15F49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587F372-98CE-444D-AEC1-B68C92020D43}" srcId="{593B55B1-903F-4E56-AFB8-4948EF626595}" destId="{A3D9B317-0D4B-4D6D-BBFA-44D530D9013B}" srcOrd="3" destOrd="0" parTransId="{73ABA92F-2EA9-4515-AB90-D435F66567E1}" sibTransId="{14EC5859-C11A-4367-97AE-1E82807630A4}"/>
    <dgm:cxn modelId="{15860E05-3128-48A3-8B97-92C847FDC559}" srcId="{593B55B1-903F-4E56-AFB8-4948EF626595}" destId="{A131CC0A-A9CD-4A58-BD79-523C5D15F490}" srcOrd="5" destOrd="0" parTransId="{FEC41AE6-5F17-453F-8A76-B425126E7253}" sibTransId="{93280F0A-36CD-49D4-A5D2-501B90BD9E2D}"/>
    <dgm:cxn modelId="{842AE338-86E8-45C5-9083-E2453FCAE897}" srcId="{593B55B1-903F-4E56-AFB8-4948EF626595}" destId="{7657E5B9-26B3-4452-8CB6-DF76045B94A3}" srcOrd="2" destOrd="0" parTransId="{318B4FDF-63C8-4871-8049-BC82842710AC}" sibTransId="{65DF0B20-65A2-4E4C-A7FA-B0779ABF0BEC}"/>
    <dgm:cxn modelId="{865D7753-FBEB-4E01-88FF-52E893F29273}" type="presOf" srcId="{330718A6-3C21-4747-B1D0-EAA9B3F571C8}" destId="{16F46A26-1CC4-44DB-80FA-BCCCBB1D5CC0}" srcOrd="0" destOrd="0" presId="urn:microsoft.com/office/officeart/2005/8/layout/radial4"/>
    <dgm:cxn modelId="{992F2A5E-2ACD-4571-B11A-B3B9C3B7EEFC}" srcId="{294D6D86-F24E-4AC4-BB70-D37CC4E987A3}" destId="{593B55B1-903F-4E56-AFB8-4948EF626595}" srcOrd="0" destOrd="0" parTransId="{2C0FAA7C-3ED3-4EE5-8E17-30DC4BFF0B51}" sibTransId="{902899ED-9549-4277-BF30-CEF76E00D5B1}"/>
    <dgm:cxn modelId="{E7149FF5-CC66-45D9-A616-04F96826D834}" type="presOf" srcId="{593B55B1-903F-4E56-AFB8-4948EF626595}" destId="{75A4F3F1-B728-452B-A2FB-711BDD05CE98}" srcOrd="0" destOrd="0" presId="urn:microsoft.com/office/officeart/2005/8/layout/radial4"/>
    <dgm:cxn modelId="{F878A77F-3C9F-455E-9B61-68DF2C5C9120}" srcId="{593B55B1-903F-4E56-AFB8-4948EF626595}" destId="{BEE81FC6-BC7A-441E-AABF-6F4223E6552E}" srcOrd="4" destOrd="0" parTransId="{330718A6-3C21-4747-B1D0-EAA9B3F571C8}" sibTransId="{26DC45FB-056E-4E37-8FEE-18188F8C34A9}"/>
    <dgm:cxn modelId="{F59A372D-51E1-4399-85CA-F4A094968209}" type="presOf" srcId="{BEE81FC6-BC7A-441E-AABF-6F4223E6552E}" destId="{2180B28A-8D90-4599-9FB3-B30DD952098B}" srcOrd="0" destOrd="0" presId="urn:microsoft.com/office/officeart/2005/8/layout/radial4"/>
    <dgm:cxn modelId="{F1448554-9784-4F08-9DED-8CF11A65105B}" type="presOf" srcId="{A131CC0A-A9CD-4A58-BD79-523C5D15F490}" destId="{3DD3FC23-D373-4ED9-8207-1B59AF2D37B7}" srcOrd="0" destOrd="0" presId="urn:microsoft.com/office/officeart/2005/8/layout/radial4"/>
    <dgm:cxn modelId="{BFD2408C-1E6D-4E9A-9362-E6090DFC0924}" type="presOf" srcId="{A0F2A8C3-0233-43DB-B26C-EE2778D7E673}" destId="{5A40946D-3AA1-4CB3-8038-2386A904180A}" srcOrd="0" destOrd="0" presId="urn:microsoft.com/office/officeart/2005/8/layout/radial4"/>
    <dgm:cxn modelId="{616FEF05-72AA-4B80-B584-DB7EA27C209C}" type="presOf" srcId="{FEC41AE6-5F17-453F-8A76-B425126E7253}" destId="{8D8DEFCF-3347-4079-86D9-598D92CA5A90}" srcOrd="0" destOrd="0" presId="urn:microsoft.com/office/officeart/2005/8/layout/radial4"/>
    <dgm:cxn modelId="{35066BC8-DF0E-4377-B3A6-6CDCA400B791}" type="presOf" srcId="{73ABA92F-2EA9-4515-AB90-D435F66567E1}" destId="{34F49415-0291-4B14-8822-F4A0AE17BA16}" srcOrd="0" destOrd="0" presId="urn:microsoft.com/office/officeart/2005/8/layout/radial4"/>
    <dgm:cxn modelId="{A147CAB3-97F9-4BE9-BD29-E570314EE644}" srcId="{593B55B1-903F-4E56-AFB8-4948EF626595}" destId="{11ED299C-558C-4665-8642-F7507792FB2E}" srcOrd="1" destOrd="0" parTransId="{C72E87A4-E8EF-4FB5-B42A-BFDF7FF59772}" sibTransId="{651447E4-668C-4BE7-B8EA-C3720D11DEED}"/>
    <dgm:cxn modelId="{B2421716-883E-4D7B-8DE8-4092B9D109E1}" type="presOf" srcId="{A3D9B317-0D4B-4D6D-BBFA-44D530D9013B}" destId="{CA8FE93D-3A62-4E1F-BC32-AA00AA05609C}" srcOrd="0" destOrd="0" presId="urn:microsoft.com/office/officeart/2005/8/layout/radial4"/>
    <dgm:cxn modelId="{0797BC15-D7BE-481A-80B7-D30550166DC7}" type="presOf" srcId="{C72E87A4-E8EF-4FB5-B42A-BFDF7FF59772}" destId="{B9141B29-A92F-4501-9C89-D72CDE29F330}" srcOrd="0" destOrd="0" presId="urn:microsoft.com/office/officeart/2005/8/layout/radial4"/>
    <dgm:cxn modelId="{DA891791-7382-48A4-9D13-3A12335C913E}" type="presOf" srcId="{E5B8D6B6-6AC4-4443-8CD7-866EB97DFCDD}" destId="{F04766E4-FE30-4ACD-83CA-663028D1843A}" srcOrd="0" destOrd="0" presId="urn:microsoft.com/office/officeart/2005/8/layout/radial4"/>
    <dgm:cxn modelId="{5425534C-0BE8-4020-A2B2-F7366DA8175D}" srcId="{593B55B1-903F-4E56-AFB8-4948EF626595}" destId="{A0F2A8C3-0233-43DB-B26C-EE2778D7E673}" srcOrd="0" destOrd="0" parTransId="{E5B8D6B6-6AC4-4443-8CD7-866EB97DFCDD}" sibTransId="{007A0D92-E306-43B9-8BC5-DC1561DAD466}"/>
    <dgm:cxn modelId="{99CE002D-8645-47B0-A675-694FE6CACCBB}" type="presOf" srcId="{11ED299C-558C-4665-8642-F7507792FB2E}" destId="{2CCD13E6-93D4-40AC-923E-C714DC1E2735}" srcOrd="0" destOrd="0" presId="urn:microsoft.com/office/officeart/2005/8/layout/radial4"/>
    <dgm:cxn modelId="{7E94B451-D82C-4E53-BDB1-D89E84630426}" type="presOf" srcId="{7657E5B9-26B3-4452-8CB6-DF76045B94A3}" destId="{00F69F3E-8B24-435B-9EF1-732D1DC44AA0}" srcOrd="0" destOrd="0" presId="urn:microsoft.com/office/officeart/2005/8/layout/radial4"/>
    <dgm:cxn modelId="{417240E7-68FE-4EE2-BB0C-714EEC073D2C}" type="presOf" srcId="{294D6D86-F24E-4AC4-BB70-D37CC4E987A3}" destId="{928597BB-83AD-4A19-B991-74FF1BCE5C41}" srcOrd="0" destOrd="0" presId="urn:microsoft.com/office/officeart/2005/8/layout/radial4"/>
    <dgm:cxn modelId="{15294765-A6B3-4C4B-8773-28AF9621A953}" type="presOf" srcId="{318B4FDF-63C8-4871-8049-BC82842710AC}" destId="{B0BCB41E-9EA3-4D89-8BBE-4DA3A99546E8}" srcOrd="0" destOrd="0" presId="urn:microsoft.com/office/officeart/2005/8/layout/radial4"/>
    <dgm:cxn modelId="{9F0CC226-1FAD-451F-99B1-9827DAF63276}" type="presParOf" srcId="{928597BB-83AD-4A19-B991-74FF1BCE5C41}" destId="{75A4F3F1-B728-452B-A2FB-711BDD05CE98}" srcOrd="0" destOrd="0" presId="urn:microsoft.com/office/officeart/2005/8/layout/radial4"/>
    <dgm:cxn modelId="{35B328FC-F8E2-4625-9A05-768EDA5B3988}" type="presParOf" srcId="{928597BB-83AD-4A19-B991-74FF1BCE5C41}" destId="{F04766E4-FE30-4ACD-83CA-663028D1843A}" srcOrd="1" destOrd="0" presId="urn:microsoft.com/office/officeart/2005/8/layout/radial4"/>
    <dgm:cxn modelId="{C14F4F21-3251-42A4-989A-9F1D47B795B9}" type="presParOf" srcId="{928597BB-83AD-4A19-B991-74FF1BCE5C41}" destId="{5A40946D-3AA1-4CB3-8038-2386A904180A}" srcOrd="2" destOrd="0" presId="urn:microsoft.com/office/officeart/2005/8/layout/radial4"/>
    <dgm:cxn modelId="{5BBDDD5E-3CE8-4378-8236-5685637E7165}" type="presParOf" srcId="{928597BB-83AD-4A19-B991-74FF1BCE5C41}" destId="{B9141B29-A92F-4501-9C89-D72CDE29F330}" srcOrd="3" destOrd="0" presId="urn:microsoft.com/office/officeart/2005/8/layout/radial4"/>
    <dgm:cxn modelId="{421C896B-889E-4FAE-858C-54203021F895}" type="presParOf" srcId="{928597BB-83AD-4A19-B991-74FF1BCE5C41}" destId="{2CCD13E6-93D4-40AC-923E-C714DC1E2735}" srcOrd="4" destOrd="0" presId="urn:microsoft.com/office/officeart/2005/8/layout/radial4"/>
    <dgm:cxn modelId="{0E079BE1-E0E3-4504-B067-F28F135C5C3B}" type="presParOf" srcId="{928597BB-83AD-4A19-B991-74FF1BCE5C41}" destId="{B0BCB41E-9EA3-4D89-8BBE-4DA3A99546E8}" srcOrd="5" destOrd="0" presId="urn:microsoft.com/office/officeart/2005/8/layout/radial4"/>
    <dgm:cxn modelId="{29F3EC4B-E793-4AED-91DD-E1210AB601BF}" type="presParOf" srcId="{928597BB-83AD-4A19-B991-74FF1BCE5C41}" destId="{00F69F3E-8B24-435B-9EF1-732D1DC44AA0}" srcOrd="6" destOrd="0" presId="urn:microsoft.com/office/officeart/2005/8/layout/radial4"/>
    <dgm:cxn modelId="{95369532-E856-45FF-95FE-58C2E7B3973C}" type="presParOf" srcId="{928597BB-83AD-4A19-B991-74FF1BCE5C41}" destId="{34F49415-0291-4B14-8822-F4A0AE17BA16}" srcOrd="7" destOrd="0" presId="urn:microsoft.com/office/officeart/2005/8/layout/radial4"/>
    <dgm:cxn modelId="{788069F6-75FA-43F2-85BC-E7035BDF458B}" type="presParOf" srcId="{928597BB-83AD-4A19-B991-74FF1BCE5C41}" destId="{CA8FE93D-3A62-4E1F-BC32-AA00AA05609C}" srcOrd="8" destOrd="0" presId="urn:microsoft.com/office/officeart/2005/8/layout/radial4"/>
    <dgm:cxn modelId="{C7404FAA-BB02-427A-8331-EAFD3B763879}" type="presParOf" srcId="{928597BB-83AD-4A19-B991-74FF1BCE5C41}" destId="{16F46A26-1CC4-44DB-80FA-BCCCBB1D5CC0}" srcOrd="9" destOrd="0" presId="urn:microsoft.com/office/officeart/2005/8/layout/radial4"/>
    <dgm:cxn modelId="{50EEA260-7ACF-4C1C-9AF3-FD2FB4FAE0A1}" type="presParOf" srcId="{928597BB-83AD-4A19-B991-74FF1BCE5C41}" destId="{2180B28A-8D90-4599-9FB3-B30DD952098B}" srcOrd="10" destOrd="0" presId="urn:microsoft.com/office/officeart/2005/8/layout/radial4"/>
    <dgm:cxn modelId="{DE188011-21B7-4C0B-A3A5-4F7757F48BBC}" type="presParOf" srcId="{928597BB-83AD-4A19-B991-74FF1BCE5C41}" destId="{8D8DEFCF-3347-4079-86D9-598D92CA5A90}" srcOrd="11" destOrd="0" presId="urn:microsoft.com/office/officeart/2005/8/layout/radial4"/>
    <dgm:cxn modelId="{DAC11A1C-E4FD-4943-8D4D-0FF1D41D8F0D}" type="presParOf" srcId="{928597BB-83AD-4A19-B991-74FF1BCE5C41}" destId="{3DD3FC23-D373-4ED9-8207-1B59AF2D37B7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A1E2F7-5FCA-480E-85A9-8A81767EC6A1}" type="doc">
      <dgm:prSet loTypeId="urn:microsoft.com/office/officeart/2005/8/layout/cycle2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F800402-23CF-4A33-AB99-5E84A36652FF}">
      <dgm:prSet phldrT="[Text]"/>
      <dgm:spPr/>
      <dgm:t>
        <a:bodyPr/>
        <a:lstStyle/>
        <a:p>
          <a:r>
            <a:rPr lang="cs-CZ" dirty="0" smtClean="0"/>
            <a:t>Nabídněte financování</a:t>
          </a:r>
          <a:endParaRPr lang="cs-CZ" b="1" dirty="0"/>
        </a:p>
      </dgm:t>
    </dgm:pt>
    <dgm:pt modelId="{BD991080-F037-4E4C-9C7E-BD44AD38144C}" type="parTrans" cxnId="{5A689E72-C280-4F4A-8DCA-9E1357F6D575}">
      <dgm:prSet/>
      <dgm:spPr/>
      <dgm:t>
        <a:bodyPr/>
        <a:lstStyle/>
        <a:p>
          <a:endParaRPr lang="cs-CZ"/>
        </a:p>
      </dgm:t>
    </dgm:pt>
    <dgm:pt modelId="{E37573D5-375A-48C8-B02B-9F6944AEE4A7}" type="sibTrans" cxnId="{5A689E72-C280-4F4A-8DCA-9E1357F6D575}">
      <dgm:prSet/>
      <dgm:spPr/>
      <dgm:t>
        <a:bodyPr/>
        <a:lstStyle/>
        <a:p>
          <a:endParaRPr lang="cs-CZ"/>
        </a:p>
      </dgm:t>
    </dgm:pt>
    <dgm:pt modelId="{B8DA2B49-FC1D-4A06-A648-490C05E24B2D}">
      <dgm:prSet/>
      <dgm:spPr/>
      <dgm:t>
        <a:bodyPr/>
        <a:lstStyle/>
        <a:p>
          <a:r>
            <a:rPr lang="cs-CZ" dirty="0" smtClean="0"/>
            <a:t>Vyčleňte si dost času na jednání</a:t>
          </a:r>
        </a:p>
      </dgm:t>
    </dgm:pt>
    <dgm:pt modelId="{D3DCB2BD-DBB9-44E7-8EAF-D41950A75E30}" type="parTrans" cxnId="{75C65B35-E6BC-41D5-B682-3D8E1F3FCCE0}">
      <dgm:prSet/>
      <dgm:spPr/>
      <dgm:t>
        <a:bodyPr/>
        <a:lstStyle/>
        <a:p>
          <a:endParaRPr lang="cs-CZ"/>
        </a:p>
      </dgm:t>
    </dgm:pt>
    <dgm:pt modelId="{3B888A01-ED9C-436E-8CD4-3E7022C3DDCD}" type="sibTrans" cxnId="{75C65B35-E6BC-41D5-B682-3D8E1F3FCCE0}">
      <dgm:prSet/>
      <dgm:spPr/>
      <dgm:t>
        <a:bodyPr/>
        <a:lstStyle/>
        <a:p>
          <a:endParaRPr lang="cs-CZ"/>
        </a:p>
      </dgm:t>
    </dgm:pt>
    <dgm:pt modelId="{74CD53BD-BE49-45E8-A860-51A74048127D}">
      <dgm:prSet/>
      <dgm:spPr/>
      <dgm:t>
        <a:bodyPr/>
        <a:lstStyle/>
        <a:p>
          <a:r>
            <a:rPr lang="cs-CZ" dirty="0" smtClean="0"/>
            <a:t>Jednejte osobně</a:t>
          </a:r>
        </a:p>
      </dgm:t>
    </dgm:pt>
    <dgm:pt modelId="{4808BA4E-EC0D-43DD-B839-1E99BC8AC79D}" type="parTrans" cxnId="{24FB239C-00F3-42F6-9DDC-4910C2ADAD0D}">
      <dgm:prSet/>
      <dgm:spPr/>
      <dgm:t>
        <a:bodyPr/>
        <a:lstStyle/>
        <a:p>
          <a:endParaRPr lang="cs-CZ"/>
        </a:p>
      </dgm:t>
    </dgm:pt>
    <dgm:pt modelId="{99C70DAD-ACE6-460C-AA30-453503F7D94E}" type="sibTrans" cxnId="{24FB239C-00F3-42F6-9DDC-4910C2ADAD0D}">
      <dgm:prSet/>
      <dgm:spPr/>
      <dgm:t>
        <a:bodyPr/>
        <a:lstStyle/>
        <a:p>
          <a:endParaRPr lang="cs-CZ"/>
        </a:p>
      </dgm:t>
    </dgm:pt>
    <dgm:pt modelId="{9DE4E501-BE15-409E-9774-9C96037EF397}">
      <dgm:prSet/>
      <dgm:spPr/>
      <dgm:t>
        <a:bodyPr/>
        <a:lstStyle/>
        <a:p>
          <a:r>
            <a:rPr lang="cs-CZ" dirty="0" smtClean="0"/>
            <a:t>Spolehlivý místní partner je velkou výhodou</a:t>
          </a:r>
        </a:p>
      </dgm:t>
    </dgm:pt>
    <dgm:pt modelId="{18B063AB-FD6F-4657-8D8B-403A6F66A865}" type="parTrans" cxnId="{465B36CA-1245-41EA-B764-A9BCC97F7A75}">
      <dgm:prSet/>
      <dgm:spPr/>
      <dgm:t>
        <a:bodyPr/>
        <a:lstStyle/>
        <a:p>
          <a:endParaRPr lang="cs-CZ"/>
        </a:p>
      </dgm:t>
    </dgm:pt>
    <dgm:pt modelId="{EB74A25C-FECA-49AC-BC19-91982FB98959}" type="sibTrans" cxnId="{465B36CA-1245-41EA-B764-A9BCC97F7A75}">
      <dgm:prSet/>
      <dgm:spPr/>
      <dgm:t>
        <a:bodyPr/>
        <a:lstStyle/>
        <a:p>
          <a:endParaRPr lang="cs-CZ"/>
        </a:p>
      </dgm:t>
    </dgm:pt>
    <dgm:pt modelId="{391C18E8-F737-431C-B3AF-C8BD97972B8A}">
      <dgm:prSet/>
      <dgm:spPr/>
      <dgm:t>
        <a:bodyPr/>
        <a:lstStyle/>
        <a:p>
          <a:r>
            <a:rPr lang="cs-CZ" dirty="0" smtClean="0"/>
            <a:t>Dobře se informujte o teritoriu</a:t>
          </a:r>
        </a:p>
      </dgm:t>
    </dgm:pt>
    <dgm:pt modelId="{CFAE7DA7-0F28-4D88-B445-ED966FB6ECB9}" type="parTrans" cxnId="{83877243-8844-4B25-90E4-5A165D8F177E}">
      <dgm:prSet/>
      <dgm:spPr/>
      <dgm:t>
        <a:bodyPr/>
        <a:lstStyle/>
        <a:p>
          <a:endParaRPr lang="cs-CZ"/>
        </a:p>
      </dgm:t>
    </dgm:pt>
    <dgm:pt modelId="{5603D3F9-7FDE-46DD-A5B0-A67CA6881FAB}" type="sibTrans" cxnId="{83877243-8844-4B25-90E4-5A165D8F177E}">
      <dgm:prSet/>
      <dgm:spPr/>
      <dgm:t>
        <a:bodyPr/>
        <a:lstStyle/>
        <a:p>
          <a:endParaRPr lang="cs-CZ"/>
        </a:p>
      </dgm:t>
    </dgm:pt>
    <dgm:pt modelId="{411FC7B7-5F82-4C45-9424-580CEED978DE}" type="pres">
      <dgm:prSet presAssocID="{BDA1E2F7-5FCA-480E-85A9-8A81767EC6A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8F64B2-1A2A-45A6-9CCC-0ECBA0DB37F2}" type="pres">
      <dgm:prSet presAssocID="{391C18E8-F737-431C-B3AF-C8BD97972B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785306-2E8B-4BC4-A5C0-DE7A83ED7CC0}" type="pres">
      <dgm:prSet presAssocID="{5603D3F9-7FDE-46DD-A5B0-A67CA6881FAB}" presName="sibTrans" presStyleLbl="sibTrans2D1" presStyleIdx="0" presStyleCnt="5"/>
      <dgm:spPr/>
      <dgm:t>
        <a:bodyPr/>
        <a:lstStyle/>
        <a:p>
          <a:endParaRPr lang="cs-CZ"/>
        </a:p>
      </dgm:t>
    </dgm:pt>
    <dgm:pt modelId="{8E785C8A-FF22-42E2-8374-9E11710170B1}" type="pres">
      <dgm:prSet presAssocID="{5603D3F9-7FDE-46DD-A5B0-A67CA6881FAB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918FE583-CFF2-4964-8844-930200DA4481}" type="pres">
      <dgm:prSet presAssocID="{9DE4E501-BE15-409E-9774-9C96037EF39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F903AD-ED58-4598-AA4C-3C000BBD9820}" type="pres">
      <dgm:prSet presAssocID="{EB74A25C-FECA-49AC-BC19-91982FB98959}" presName="sibTrans" presStyleLbl="sibTrans2D1" presStyleIdx="1" presStyleCnt="5"/>
      <dgm:spPr/>
      <dgm:t>
        <a:bodyPr/>
        <a:lstStyle/>
        <a:p>
          <a:endParaRPr lang="cs-CZ"/>
        </a:p>
      </dgm:t>
    </dgm:pt>
    <dgm:pt modelId="{A088DF47-4BA0-44E4-9A2C-AB129428CA0E}" type="pres">
      <dgm:prSet presAssocID="{EB74A25C-FECA-49AC-BC19-91982FB98959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B7E5469F-C54C-4421-A5AF-6D0D678EA4BF}" type="pres">
      <dgm:prSet presAssocID="{74CD53BD-BE49-45E8-A860-51A74048127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A173BC-D9BA-478C-87B1-C1A0C310F2E1}" type="pres">
      <dgm:prSet presAssocID="{99C70DAD-ACE6-460C-AA30-453503F7D94E}" presName="sibTrans" presStyleLbl="sibTrans2D1" presStyleIdx="2" presStyleCnt="5"/>
      <dgm:spPr/>
      <dgm:t>
        <a:bodyPr/>
        <a:lstStyle/>
        <a:p>
          <a:endParaRPr lang="cs-CZ"/>
        </a:p>
      </dgm:t>
    </dgm:pt>
    <dgm:pt modelId="{22A8E1ED-A03E-453C-8B9A-B86F1A589CEA}" type="pres">
      <dgm:prSet presAssocID="{99C70DAD-ACE6-460C-AA30-453503F7D94E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3724E290-B024-48BC-9FD4-FFB4AF3F5D98}" type="pres">
      <dgm:prSet presAssocID="{B8DA2B49-FC1D-4A06-A648-490C05E24B2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AE4308-7759-488B-96A6-EEEBD1ED597B}" type="pres">
      <dgm:prSet presAssocID="{3B888A01-ED9C-436E-8CD4-3E7022C3DDCD}" presName="sibTrans" presStyleLbl="sibTrans2D1" presStyleIdx="3" presStyleCnt="5"/>
      <dgm:spPr/>
      <dgm:t>
        <a:bodyPr/>
        <a:lstStyle/>
        <a:p>
          <a:endParaRPr lang="cs-CZ"/>
        </a:p>
      </dgm:t>
    </dgm:pt>
    <dgm:pt modelId="{BE4B76FB-B65D-4F26-B988-BDF17CAE7086}" type="pres">
      <dgm:prSet presAssocID="{3B888A01-ED9C-436E-8CD4-3E7022C3DDCD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109FE34C-C25B-45EB-871C-DED28AE3D085}" type="pres">
      <dgm:prSet presAssocID="{EF800402-23CF-4A33-AB99-5E84A36652F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C38F72-F3EB-47CA-B1FC-F98211A5527E}" type="pres">
      <dgm:prSet presAssocID="{E37573D5-375A-48C8-B02B-9F6944AEE4A7}" presName="sibTrans" presStyleLbl="sibTrans2D1" presStyleIdx="4" presStyleCnt="5"/>
      <dgm:spPr/>
      <dgm:t>
        <a:bodyPr/>
        <a:lstStyle/>
        <a:p>
          <a:endParaRPr lang="cs-CZ"/>
        </a:p>
      </dgm:t>
    </dgm:pt>
    <dgm:pt modelId="{A271D0EA-3B14-456B-8F41-A05770075F20}" type="pres">
      <dgm:prSet presAssocID="{E37573D5-375A-48C8-B02B-9F6944AEE4A7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9B8068A5-ADF4-4739-A16F-BD90BD06BC49}" type="presOf" srcId="{3B888A01-ED9C-436E-8CD4-3E7022C3DDCD}" destId="{BE4B76FB-B65D-4F26-B988-BDF17CAE7086}" srcOrd="1" destOrd="0" presId="urn:microsoft.com/office/officeart/2005/8/layout/cycle2"/>
    <dgm:cxn modelId="{E0E8DF9A-B8B5-41EC-A4F9-F8ABF768D48D}" type="presOf" srcId="{5603D3F9-7FDE-46DD-A5B0-A67CA6881FAB}" destId="{8E785C8A-FF22-42E2-8374-9E11710170B1}" srcOrd="1" destOrd="0" presId="urn:microsoft.com/office/officeart/2005/8/layout/cycle2"/>
    <dgm:cxn modelId="{317AB1B2-12FA-488C-A197-97EC153ED0E5}" type="presOf" srcId="{74CD53BD-BE49-45E8-A860-51A74048127D}" destId="{B7E5469F-C54C-4421-A5AF-6D0D678EA4BF}" srcOrd="0" destOrd="0" presId="urn:microsoft.com/office/officeart/2005/8/layout/cycle2"/>
    <dgm:cxn modelId="{C186D872-0C0C-43AA-A9D1-73C99FFEBB25}" type="presOf" srcId="{5603D3F9-7FDE-46DD-A5B0-A67CA6881FAB}" destId="{0F785306-2E8B-4BC4-A5C0-DE7A83ED7CC0}" srcOrd="0" destOrd="0" presId="urn:microsoft.com/office/officeart/2005/8/layout/cycle2"/>
    <dgm:cxn modelId="{1C093225-85EA-41DD-AC35-85B79517F654}" type="presOf" srcId="{EF800402-23CF-4A33-AB99-5E84A36652FF}" destId="{109FE34C-C25B-45EB-871C-DED28AE3D085}" srcOrd="0" destOrd="0" presId="urn:microsoft.com/office/officeart/2005/8/layout/cycle2"/>
    <dgm:cxn modelId="{648BB8BE-DF73-4EF5-BACB-E16660E08877}" type="presOf" srcId="{BDA1E2F7-5FCA-480E-85A9-8A81767EC6A1}" destId="{411FC7B7-5F82-4C45-9424-580CEED978DE}" srcOrd="0" destOrd="0" presId="urn:microsoft.com/office/officeart/2005/8/layout/cycle2"/>
    <dgm:cxn modelId="{84F32DE2-8378-4E17-8B44-4F71E85063F9}" type="presOf" srcId="{EB74A25C-FECA-49AC-BC19-91982FB98959}" destId="{A088DF47-4BA0-44E4-9A2C-AB129428CA0E}" srcOrd="1" destOrd="0" presId="urn:microsoft.com/office/officeart/2005/8/layout/cycle2"/>
    <dgm:cxn modelId="{85D73797-A591-4213-A650-1B4919BB69BA}" type="presOf" srcId="{9DE4E501-BE15-409E-9774-9C96037EF397}" destId="{918FE583-CFF2-4964-8844-930200DA4481}" srcOrd="0" destOrd="0" presId="urn:microsoft.com/office/officeart/2005/8/layout/cycle2"/>
    <dgm:cxn modelId="{5A689E72-C280-4F4A-8DCA-9E1357F6D575}" srcId="{BDA1E2F7-5FCA-480E-85A9-8A81767EC6A1}" destId="{EF800402-23CF-4A33-AB99-5E84A36652FF}" srcOrd="4" destOrd="0" parTransId="{BD991080-F037-4E4C-9C7E-BD44AD38144C}" sibTransId="{E37573D5-375A-48C8-B02B-9F6944AEE4A7}"/>
    <dgm:cxn modelId="{A11DBB35-ECDE-46D0-A8DA-2137C6526F92}" type="presOf" srcId="{E37573D5-375A-48C8-B02B-9F6944AEE4A7}" destId="{C1C38F72-F3EB-47CA-B1FC-F98211A5527E}" srcOrd="0" destOrd="0" presId="urn:microsoft.com/office/officeart/2005/8/layout/cycle2"/>
    <dgm:cxn modelId="{51F3CDEA-EA03-48AA-B405-29F69A7512D0}" type="presOf" srcId="{99C70DAD-ACE6-460C-AA30-453503F7D94E}" destId="{EFA173BC-D9BA-478C-87B1-C1A0C310F2E1}" srcOrd="0" destOrd="0" presId="urn:microsoft.com/office/officeart/2005/8/layout/cycle2"/>
    <dgm:cxn modelId="{83877243-8844-4B25-90E4-5A165D8F177E}" srcId="{BDA1E2F7-5FCA-480E-85A9-8A81767EC6A1}" destId="{391C18E8-F737-431C-B3AF-C8BD97972B8A}" srcOrd="0" destOrd="0" parTransId="{CFAE7DA7-0F28-4D88-B445-ED966FB6ECB9}" sibTransId="{5603D3F9-7FDE-46DD-A5B0-A67CA6881FAB}"/>
    <dgm:cxn modelId="{82DE048B-CAEC-4D3E-9623-0A61D472D280}" type="presOf" srcId="{3B888A01-ED9C-436E-8CD4-3E7022C3DDCD}" destId="{A0AE4308-7759-488B-96A6-EEEBD1ED597B}" srcOrd="0" destOrd="0" presId="urn:microsoft.com/office/officeart/2005/8/layout/cycle2"/>
    <dgm:cxn modelId="{465B36CA-1245-41EA-B764-A9BCC97F7A75}" srcId="{BDA1E2F7-5FCA-480E-85A9-8A81767EC6A1}" destId="{9DE4E501-BE15-409E-9774-9C96037EF397}" srcOrd="1" destOrd="0" parTransId="{18B063AB-FD6F-4657-8D8B-403A6F66A865}" sibTransId="{EB74A25C-FECA-49AC-BC19-91982FB98959}"/>
    <dgm:cxn modelId="{75C65B35-E6BC-41D5-B682-3D8E1F3FCCE0}" srcId="{BDA1E2F7-5FCA-480E-85A9-8A81767EC6A1}" destId="{B8DA2B49-FC1D-4A06-A648-490C05E24B2D}" srcOrd="3" destOrd="0" parTransId="{D3DCB2BD-DBB9-44E7-8EAF-D41950A75E30}" sibTransId="{3B888A01-ED9C-436E-8CD4-3E7022C3DDCD}"/>
    <dgm:cxn modelId="{24FB239C-00F3-42F6-9DDC-4910C2ADAD0D}" srcId="{BDA1E2F7-5FCA-480E-85A9-8A81767EC6A1}" destId="{74CD53BD-BE49-45E8-A860-51A74048127D}" srcOrd="2" destOrd="0" parTransId="{4808BA4E-EC0D-43DD-B839-1E99BC8AC79D}" sibTransId="{99C70DAD-ACE6-460C-AA30-453503F7D94E}"/>
    <dgm:cxn modelId="{8A49E3B6-5242-41A4-AC62-7544472964BE}" type="presOf" srcId="{EB74A25C-FECA-49AC-BC19-91982FB98959}" destId="{DAF903AD-ED58-4598-AA4C-3C000BBD9820}" srcOrd="0" destOrd="0" presId="urn:microsoft.com/office/officeart/2005/8/layout/cycle2"/>
    <dgm:cxn modelId="{E9C9ABEA-6F07-4077-82D4-8BD50AB05AD3}" type="presOf" srcId="{391C18E8-F737-431C-B3AF-C8BD97972B8A}" destId="{618F64B2-1A2A-45A6-9CCC-0ECBA0DB37F2}" srcOrd="0" destOrd="0" presId="urn:microsoft.com/office/officeart/2005/8/layout/cycle2"/>
    <dgm:cxn modelId="{768F7426-CE19-4046-884F-70A3245498B3}" type="presOf" srcId="{B8DA2B49-FC1D-4A06-A648-490C05E24B2D}" destId="{3724E290-B024-48BC-9FD4-FFB4AF3F5D98}" srcOrd="0" destOrd="0" presId="urn:microsoft.com/office/officeart/2005/8/layout/cycle2"/>
    <dgm:cxn modelId="{341548AD-0675-4561-B3F8-92A1C8143DD8}" type="presOf" srcId="{99C70DAD-ACE6-460C-AA30-453503F7D94E}" destId="{22A8E1ED-A03E-453C-8B9A-B86F1A589CEA}" srcOrd="1" destOrd="0" presId="urn:microsoft.com/office/officeart/2005/8/layout/cycle2"/>
    <dgm:cxn modelId="{7536A842-F325-4270-9F69-A596917FB24F}" type="presOf" srcId="{E37573D5-375A-48C8-B02B-9F6944AEE4A7}" destId="{A271D0EA-3B14-456B-8F41-A05770075F20}" srcOrd="1" destOrd="0" presId="urn:microsoft.com/office/officeart/2005/8/layout/cycle2"/>
    <dgm:cxn modelId="{CEDA7A6F-FDCC-4A10-9E6D-C77AEA672058}" type="presParOf" srcId="{411FC7B7-5F82-4C45-9424-580CEED978DE}" destId="{618F64B2-1A2A-45A6-9CCC-0ECBA0DB37F2}" srcOrd="0" destOrd="0" presId="urn:microsoft.com/office/officeart/2005/8/layout/cycle2"/>
    <dgm:cxn modelId="{A327A596-0859-46B4-80D5-6312B66CC555}" type="presParOf" srcId="{411FC7B7-5F82-4C45-9424-580CEED978DE}" destId="{0F785306-2E8B-4BC4-A5C0-DE7A83ED7CC0}" srcOrd="1" destOrd="0" presId="urn:microsoft.com/office/officeart/2005/8/layout/cycle2"/>
    <dgm:cxn modelId="{3281B4C1-A060-4FE0-A0D8-E5D7ACFBC9DB}" type="presParOf" srcId="{0F785306-2E8B-4BC4-A5C0-DE7A83ED7CC0}" destId="{8E785C8A-FF22-42E2-8374-9E11710170B1}" srcOrd="0" destOrd="0" presId="urn:microsoft.com/office/officeart/2005/8/layout/cycle2"/>
    <dgm:cxn modelId="{B2FA03BD-AF7E-4AD4-93BC-B309AF6406ED}" type="presParOf" srcId="{411FC7B7-5F82-4C45-9424-580CEED978DE}" destId="{918FE583-CFF2-4964-8844-930200DA4481}" srcOrd="2" destOrd="0" presId="urn:microsoft.com/office/officeart/2005/8/layout/cycle2"/>
    <dgm:cxn modelId="{A505EC23-3AAA-455F-9E69-45927DEC4F08}" type="presParOf" srcId="{411FC7B7-5F82-4C45-9424-580CEED978DE}" destId="{DAF903AD-ED58-4598-AA4C-3C000BBD9820}" srcOrd="3" destOrd="0" presId="urn:microsoft.com/office/officeart/2005/8/layout/cycle2"/>
    <dgm:cxn modelId="{9D1590E7-02AD-41DF-862D-017948E5B043}" type="presParOf" srcId="{DAF903AD-ED58-4598-AA4C-3C000BBD9820}" destId="{A088DF47-4BA0-44E4-9A2C-AB129428CA0E}" srcOrd="0" destOrd="0" presId="urn:microsoft.com/office/officeart/2005/8/layout/cycle2"/>
    <dgm:cxn modelId="{0653823A-BFBC-4517-962E-916D5F7939E4}" type="presParOf" srcId="{411FC7B7-5F82-4C45-9424-580CEED978DE}" destId="{B7E5469F-C54C-4421-A5AF-6D0D678EA4BF}" srcOrd="4" destOrd="0" presId="urn:microsoft.com/office/officeart/2005/8/layout/cycle2"/>
    <dgm:cxn modelId="{AC804EAB-26D5-415E-A5D7-BD544C1EFF7C}" type="presParOf" srcId="{411FC7B7-5F82-4C45-9424-580CEED978DE}" destId="{EFA173BC-D9BA-478C-87B1-C1A0C310F2E1}" srcOrd="5" destOrd="0" presId="urn:microsoft.com/office/officeart/2005/8/layout/cycle2"/>
    <dgm:cxn modelId="{B3E2EE9D-2A26-4FBF-AB10-56DF8DD94102}" type="presParOf" srcId="{EFA173BC-D9BA-478C-87B1-C1A0C310F2E1}" destId="{22A8E1ED-A03E-453C-8B9A-B86F1A589CEA}" srcOrd="0" destOrd="0" presId="urn:microsoft.com/office/officeart/2005/8/layout/cycle2"/>
    <dgm:cxn modelId="{7F72CE8B-B0AA-46C1-8DF3-1D9348E53B09}" type="presParOf" srcId="{411FC7B7-5F82-4C45-9424-580CEED978DE}" destId="{3724E290-B024-48BC-9FD4-FFB4AF3F5D98}" srcOrd="6" destOrd="0" presId="urn:microsoft.com/office/officeart/2005/8/layout/cycle2"/>
    <dgm:cxn modelId="{AD996B2A-6CCC-403B-8A4B-5F03A130587A}" type="presParOf" srcId="{411FC7B7-5F82-4C45-9424-580CEED978DE}" destId="{A0AE4308-7759-488B-96A6-EEEBD1ED597B}" srcOrd="7" destOrd="0" presId="urn:microsoft.com/office/officeart/2005/8/layout/cycle2"/>
    <dgm:cxn modelId="{B0C1A4DF-222B-4F76-9983-B7D2562F0FC5}" type="presParOf" srcId="{A0AE4308-7759-488B-96A6-EEEBD1ED597B}" destId="{BE4B76FB-B65D-4F26-B988-BDF17CAE7086}" srcOrd="0" destOrd="0" presId="urn:microsoft.com/office/officeart/2005/8/layout/cycle2"/>
    <dgm:cxn modelId="{B09F6024-16BB-4797-B18A-D5D1BB313E32}" type="presParOf" srcId="{411FC7B7-5F82-4C45-9424-580CEED978DE}" destId="{109FE34C-C25B-45EB-871C-DED28AE3D085}" srcOrd="8" destOrd="0" presId="urn:microsoft.com/office/officeart/2005/8/layout/cycle2"/>
    <dgm:cxn modelId="{58DF3656-2EA8-4AB5-BE76-E38C3FDFF13E}" type="presParOf" srcId="{411FC7B7-5F82-4C45-9424-580CEED978DE}" destId="{C1C38F72-F3EB-47CA-B1FC-F98211A5527E}" srcOrd="9" destOrd="0" presId="urn:microsoft.com/office/officeart/2005/8/layout/cycle2"/>
    <dgm:cxn modelId="{FD9326A8-4FE5-4DAE-9772-0C82E8C1F3C2}" type="presParOf" srcId="{C1C38F72-F3EB-47CA-B1FC-F98211A5527E}" destId="{A271D0EA-3B14-456B-8F41-A05770075F2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4F3F1-B728-452B-A2FB-711BDD05CE98}">
      <dsp:nvSpPr>
        <dsp:cNvPr id="0" name=""/>
        <dsp:cNvSpPr/>
      </dsp:nvSpPr>
      <dsp:spPr>
        <a:xfrm>
          <a:off x="2868396" y="2713220"/>
          <a:ext cx="2099185" cy="2099185"/>
        </a:xfrm>
        <a:prstGeom prst="ellipse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Chorvatsko </a:t>
          </a:r>
          <a:endParaRPr lang="cs-CZ" sz="2200" kern="1200" dirty="0"/>
        </a:p>
      </dsp:txBody>
      <dsp:txXfrm>
        <a:off x="3175815" y="3020639"/>
        <a:ext cx="1484347" cy="1484347"/>
      </dsp:txXfrm>
    </dsp:sp>
    <dsp:sp modelId="{F04766E4-FE30-4ACD-83CA-663028D1843A}">
      <dsp:nvSpPr>
        <dsp:cNvPr id="0" name=""/>
        <dsp:cNvSpPr/>
      </dsp:nvSpPr>
      <dsp:spPr>
        <a:xfrm rot="10800000">
          <a:off x="735506" y="3463679"/>
          <a:ext cx="2015581" cy="598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40946D-3AA1-4CB3-8038-2386A904180A}">
      <dsp:nvSpPr>
        <dsp:cNvPr id="0" name=""/>
        <dsp:cNvSpPr/>
      </dsp:nvSpPr>
      <dsp:spPr>
        <a:xfrm>
          <a:off x="791" y="3175041"/>
          <a:ext cx="1469429" cy="1175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Historická a jazyková blízkost</a:t>
          </a:r>
          <a:endParaRPr lang="en-US" sz="1600" kern="1200" noProof="0" dirty="0"/>
        </a:p>
      </dsp:txBody>
      <dsp:txXfrm>
        <a:off x="35221" y="3209471"/>
        <a:ext cx="1400569" cy="1106683"/>
      </dsp:txXfrm>
    </dsp:sp>
    <dsp:sp modelId="{B9141B29-A92F-4501-9C89-D72CDE29F330}">
      <dsp:nvSpPr>
        <dsp:cNvPr id="0" name=""/>
        <dsp:cNvSpPr/>
      </dsp:nvSpPr>
      <dsp:spPr>
        <a:xfrm rot="12960000">
          <a:off x="1150835" y="2185427"/>
          <a:ext cx="2015581" cy="598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81523"/>
                <a:satOff val="-15393"/>
                <a:lumOff val="99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181523"/>
                <a:satOff val="-15393"/>
                <a:lumOff val="99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181523"/>
                <a:satOff val="-15393"/>
                <a:lumOff val="99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CD13E6-93D4-40AC-923E-C714DC1E2735}">
      <dsp:nvSpPr>
        <dsp:cNvPr id="0" name=""/>
        <dsp:cNvSpPr/>
      </dsp:nvSpPr>
      <dsp:spPr>
        <a:xfrm>
          <a:off x="608591" y="1304424"/>
          <a:ext cx="1469429" cy="1175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Sympatie k českým výrobkům a ČR</a:t>
          </a:r>
          <a:endParaRPr lang="en-US" sz="1600" kern="1200" noProof="0" dirty="0"/>
        </a:p>
      </dsp:txBody>
      <dsp:txXfrm>
        <a:off x="643021" y="1338854"/>
        <a:ext cx="1400569" cy="1106683"/>
      </dsp:txXfrm>
    </dsp:sp>
    <dsp:sp modelId="{B0BCB41E-9EA3-4D89-8BBE-4DA3A99546E8}">
      <dsp:nvSpPr>
        <dsp:cNvPr id="0" name=""/>
        <dsp:cNvSpPr/>
      </dsp:nvSpPr>
      <dsp:spPr>
        <a:xfrm rot="15120000">
          <a:off x="2238181" y="1395424"/>
          <a:ext cx="2015581" cy="598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363047"/>
                <a:satOff val="-30785"/>
                <a:lumOff val="198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363047"/>
                <a:satOff val="-30785"/>
                <a:lumOff val="198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363047"/>
                <a:satOff val="-30785"/>
                <a:lumOff val="198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F69F3E-8B24-435B-9EF1-732D1DC44AA0}">
      <dsp:nvSpPr>
        <dsp:cNvPr id="0" name=""/>
        <dsp:cNvSpPr/>
      </dsp:nvSpPr>
      <dsp:spPr>
        <a:xfrm>
          <a:off x="2199833" y="148320"/>
          <a:ext cx="1469429" cy="1175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Krajanská komunita</a:t>
          </a:r>
          <a:endParaRPr lang="en-US" sz="1600" kern="1200" noProof="0" dirty="0"/>
        </a:p>
      </dsp:txBody>
      <dsp:txXfrm>
        <a:off x="2234263" y="182750"/>
        <a:ext cx="1400569" cy="1106683"/>
      </dsp:txXfrm>
    </dsp:sp>
    <dsp:sp modelId="{34F49415-0291-4B14-8822-F4A0AE17BA16}">
      <dsp:nvSpPr>
        <dsp:cNvPr id="0" name=""/>
        <dsp:cNvSpPr/>
      </dsp:nvSpPr>
      <dsp:spPr>
        <a:xfrm rot="17280000">
          <a:off x="3582215" y="1395424"/>
          <a:ext cx="2015581" cy="598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44570"/>
                <a:satOff val="-46178"/>
                <a:lumOff val="297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544570"/>
                <a:satOff val="-46178"/>
                <a:lumOff val="297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544570"/>
                <a:satOff val="-46178"/>
                <a:lumOff val="297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A8FE93D-3A62-4E1F-BC32-AA00AA05609C}">
      <dsp:nvSpPr>
        <dsp:cNvPr id="0" name=""/>
        <dsp:cNvSpPr/>
      </dsp:nvSpPr>
      <dsp:spPr>
        <a:xfrm>
          <a:off x="4166715" y="148320"/>
          <a:ext cx="1469429" cy="1175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Vnitřní trh EU</a:t>
          </a:r>
          <a:endParaRPr lang="en-US" sz="1600" kern="1200" noProof="0" dirty="0"/>
        </a:p>
      </dsp:txBody>
      <dsp:txXfrm>
        <a:off x="4201145" y="182750"/>
        <a:ext cx="1400569" cy="1106683"/>
      </dsp:txXfrm>
    </dsp:sp>
    <dsp:sp modelId="{16F46A26-1CC4-44DB-80FA-BCCCBB1D5CC0}">
      <dsp:nvSpPr>
        <dsp:cNvPr id="0" name=""/>
        <dsp:cNvSpPr/>
      </dsp:nvSpPr>
      <dsp:spPr>
        <a:xfrm rot="19440000">
          <a:off x="4669561" y="2185427"/>
          <a:ext cx="2015581" cy="598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726093"/>
                <a:satOff val="-61570"/>
                <a:lumOff val="396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726093"/>
                <a:satOff val="-61570"/>
                <a:lumOff val="396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726093"/>
                <a:satOff val="-61570"/>
                <a:lumOff val="396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80B28A-8D90-4599-9FB3-B30DD952098B}">
      <dsp:nvSpPr>
        <dsp:cNvPr id="0" name=""/>
        <dsp:cNvSpPr/>
      </dsp:nvSpPr>
      <dsp:spPr>
        <a:xfrm>
          <a:off x="5757957" y="1304424"/>
          <a:ext cx="1469429" cy="1175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Investice do infrastruktury</a:t>
          </a:r>
          <a:endParaRPr lang="en-US" sz="1600" kern="1200" noProof="0" dirty="0"/>
        </a:p>
      </dsp:txBody>
      <dsp:txXfrm>
        <a:off x="5792387" y="1338854"/>
        <a:ext cx="1400569" cy="1106683"/>
      </dsp:txXfrm>
    </dsp:sp>
    <dsp:sp modelId="{8D8DEFCF-3347-4079-86D9-598D92CA5A90}">
      <dsp:nvSpPr>
        <dsp:cNvPr id="0" name=""/>
        <dsp:cNvSpPr/>
      </dsp:nvSpPr>
      <dsp:spPr>
        <a:xfrm>
          <a:off x="5084891" y="3463679"/>
          <a:ext cx="2015581" cy="598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907616"/>
                <a:satOff val="-76963"/>
                <a:lumOff val="495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907616"/>
                <a:satOff val="-76963"/>
                <a:lumOff val="495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907616"/>
                <a:satOff val="-76963"/>
                <a:lumOff val="495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D3FC23-D373-4ED9-8207-1B59AF2D37B7}">
      <dsp:nvSpPr>
        <dsp:cNvPr id="0" name=""/>
        <dsp:cNvSpPr/>
      </dsp:nvSpPr>
      <dsp:spPr>
        <a:xfrm>
          <a:off x="6365757" y="3175041"/>
          <a:ext cx="1469429" cy="1175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Financování z fondů EU</a:t>
          </a:r>
          <a:endParaRPr lang="en-US" sz="1600" kern="1200" noProof="0" dirty="0"/>
        </a:p>
      </dsp:txBody>
      <dsp:txXfrm>
        <a:off x="6400187" y="3209471"/>
        <a:ext cx="1400569" cy="1106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F64B2-1A2A-45A6-9CCC-0ECBA0DB37F2}">
      <dsp:nvSpPr>
        <dsp:cNvPr id="0" name=""/>
        <dsp:cNvSpPr/>
      </dsp:nvSpPr>
      <dsp:spPr>
        <a:xfrm>
          <a:off x="4159655" y="1762"/>
          <a:ext cx="1632762" cy="16327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Dobře se informujte o teritoriu</a:t>
          </a:r>
        </a:p>
      </dsp:txBody>
      <dsp:txXfrm>
        <a:off x="4398767" y="240874"/>
        <a:ext cx="1154538" cy="1154538"/>
      </dsp:txXfrm>
    </dsp:sp>
    <dsp:sp modelId="{0F785306-2E8B-4BC4-A5C0-DE7A83ED7CC0}">
      <dsp:nvSpPr>
        <dsp:cNvPr id="0" name=""/>
        <dsp:cNvSpPr/>
      </dsp:nvSpPr>
      <dsp:spPr>
        <a:xfrm rot="2160000">
          <a:off x="5741054" y="1256469"/>
          <a:ext cx="435038" cy="551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5753517" y="1328324"/>
        <a:ext cx="304527" cy="330635"/>
      </dsp:txXfrm>
    </dsp:sp>
    <dsp:sp modelId="{918FE583-CFF2-4964-8844-930200DA4481}">
      <dsp:nvSpPr>
        <dsp:cNvPr id="0" name=""/>
        <dsp:cNvSpPr/>
      </dsp:nvSpPr>
      <dsp:spPr>
        <a:xfrm>
          <a:off x="6144650" y="1443945"/>
          <a:ext cx="1632762" cy="16327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Spolehlivý místní partner je velkou výhodou</a:t>
          </a:r>
        </a:p>
      </dsp:txBody>
      <dsp:txXfrm>
        <a:off x="6383762" y="1683057"/>
        <a:ext cx="1154538" cy="1154538"/>
      </dsp:txXfrm>
    </dsp:sp>
    <dsp:sp modelId="{DAF903AD-ED58-4598-AA4C-3C000BBD9820}">
      <dsp:nvSpPr>
        <dsp:cNvPr id="0" name=""/>
        <dsp:cNvSpPr/>
      </dsp:nvSpPr>
      <dsp:spPr>
        <a:xfrm rot="6480000">
          <a:off x="6368217" y="3139839"/>
          <a:ext cx="435038" cy="551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6453638" y="3187988"/>
        <a:ext cx="304527" cy="330635"/>
      </dsp:txXfrm>
    </dsp:sp>
    <dsp:sp modelId="{B7E5469F-C54C-4421-A5AF-6D0D678EA4BF}">
      <dsp:nvSpPr>
        <dsp:cNvPr id="0" name=""/>
        <dsp:cNvSpPr/>
      </dsp:nvSpPr>
      <dsp:spPr>
        <a:xfrm>
          <a:off x="5386450" y="3777447"/>
          <a:ext cx="1632762" cy="16327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Jednejte osobně</a:t>
          </a:r>
        </a:p>
      </dsp:txBody>
      <dsp:txXfrm>
        <a:off x="5625562" y="4016559"/>
        <a:ext cx="1154538" cy="1154538"/>
      </dsp:txXfrm>
    </dsp:sp>
    <dsp:sp modelId="{EFA173BC-D9BA-478C-87B1-C1A0C310F2E1}">
      <dsp:nvSpPr>
        <dsp:cNvPr id="0" name=""/>
        <dsp:cNvSpPr/>
      </dsp:nvSpPr>
      <dsp:spPr>
        <a:xfrm rot="10800000">
          <a:off x="4770830" y="4318299"/>
          <a:ext cx="435038" cy="551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4901341" y="4428510"/>
        <a:ext cx="304527" cy="330635"/>
      </dsp:txXfrm>
    </dsp:sp>
    <dsp:sp modelId="{3724E290-B024-48BC-9FD4-FFB4AF3F5D98}">
      <dsp:nvSpPr>
        <dsp:cNvPr id="0" name=""/>
        <dsp:cNvSpPr/>
      </dsp:nvSpPr>
      <dsp:spPr>
        <a:xfrm>
          <a:off x="2932861" y="3777447"/>
          <a:ext cx="1632762" cy="16327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Vyčleňte si dost času na jednání</a:t>
          </a:r>
        </a:p>
      </dsp:txBody>
      <dsp:txXfrm>
        <a:off x="3171973" y="4016559"/>
        <a:ext cx="1154538" cy="1154538"/>
      </dsp:txXfrm>
    </dsp:sp>
    <dsp:sp modelId="{A0AE4308-7759-488B-96A6-EEEBD1ED597B}">
      <dsp:nvSpPr>
        <dsp:cNvPr id="0" name=""/>
        <dsp:cNvSpPr/>
      </dsp:nvSpPr>
      <dsp:spPr>
        <a:xfrm rot="15120000">
          <a:off x="3156427" y="3163258"/>
          <a:ext cx="435038" cy="551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3241848" y="3335531"/>
        <a:ext cx="304527" cy="330635"/>
      </dsp:txXfrm>
    </dsp:sp>
    <dsp:sp modelId="{109FE34C-C25B-45EB-871C-DED28AE3D085}">
      <dsp:nvSpPr>
        <dsp:cNvPr id="0" name=""/>
        <dsp:cNvSpPr/>
      </dsp:nvSpPr>
      <dsp:spPr>
        <a:xfrm>
          <a:off x="2174660" y="1443945"/>
          <a:ext cx="1632762" cy="16327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Nabídněte financování</a:t>
          </a:r>
          <a:endParaRPr lang="cs-CZ" sz="1600" b="1" kern="1200" dirty="0"/>
        </a:p>
      </dsp:txBody>
      <dsp:txXfrm>
        <a:off x="2413772" y="1683057"/>
        <a:ext cx="1154538" cy="1154538"/>
      </dsp:txXfrm>
    </dsp:sp>
    <dsp:sp modelId="{C1C38F72-F3EB-47CA-B1FC-F98211A5527E}">
      <dsp:nvSpPr>
        <dsp:cNvPr id="0" name=""/>
        <dsp:cNvSpPr/>
      </dsp:nvSpPr>
      <dsp:spPr>
        <a:xfrm rot="19440000">
          <a:off x="3756059" y="1270943"/>
          <a:ext cx="435038" cy="551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3768522" y="1419510"/>
        <a:ext cx="304527" cy="330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739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t" anchorCtr="0" compatLnSpc="1">
            <a:prstTxWarp prst="textNoShape">
              <a:avLst/>
            </a:prstTxWarp>
          </a:bodyPr>
          <a:lstStyle>
            <a:lvl1pPr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14422" y="0"/>
            <a:ext cx="2919738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t" anchorCtr="0" compatLnSpc="1">
            <a:prstTxWarp prst="textNoShape">
              <a:avLst/>
            </a:prstTxWarp>
          </a:bodyPr>
          <a:lstStyle>
            <a:lvl1pPr algn="r"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09E8E0-A6A9-4B00-BBC5-0F79D2DC3847}" type="datetimeFigureOut">
              <a:rPr lang="en-US" altLang="cs-CZ"/>
              <a:pPr>
                <a:defRPr/>
              </a:pPr>
              <a:t>10/27/2019</a:t>
            </a:fld>
            <a:endParaRPr lang="en-US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371417"/>
            <a:ext cx="2919739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b" anchorCtr="0" compatLnSpc="1">
            <a:prstTxWarp prst="textNoShape">
              <a:avLst/>
            </a:prstTxWarp>
          </a:bodyPr>
          <a:lstStyle>
            <a:lvl1pPr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14422" y="9371417"/>
            <a:ext cx="2919738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b" anchorCtr="0" compatLnSpc="1">
            <a:prstTxWarp prst="textNoShape">
              <a:avLst/>
            </a:prstTxWarp>
          </a:bodyPr>
          <a:lstStyle>
            <a:lvl1pPr algn="r"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E5759A-664B-41D1-BA11-6D64E4BF4D4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001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739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t" anchorCtr="0" compatLnSpc="1">
            <a:prstTxWarp prst="textNoShape">
              <a:avLst/>
            </a:prstTxWarp>
          </a:bodyPr>
          <a:lstStyle>
            <a:lvl1pPr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14422" y="0"/>
            <a:ext cx="2919738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t" anchorCtr="0" compatLnSpc="1">
            <a:prstTxWarp prst="textNoShape">
              <a:avLst/>
            </a:prstTxWarp>
          </a:bodyPr>
          <a:lstStyle>
            <a:lvl1pPr algn="r"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62E39A6-C2EE-4351-8FC4-F4AF2A1CE671}" type="datetimeFigureOut">
              <a:rPr lang="en-US" altLang="cs-CZ"/>
              <a:pPr>
                <a:defRPr/>
              </a:pPr>
              <a:t>10/27/2019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05375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0" tIns="45790" rIns="91580" bIns="457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3416" y="4686499"/>
            <a:ext cx="5388931" cy="443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noProof="0" smtClean="0"/>
              <a:t>Click to edit Master text styles</a:t>
            </a:r>
          </a:p>
          <a:p>
            <a:pPr lvl="1"/>
            <a:r>
              <a:rPr lang="ga-IE" noProof="0" smtClean="0"/>
              <a:t>Second level</a:t>
            </a:r>
          </a:p>
          <a:p>
            <a:pPr lvl="2"/>
            <a:r>
              <a:rPr lang="ga-IE" noProof="0" smtClean="0"/>
              <a:t>Third level</a:t>
            </a:r>
          </a:p>
          <a:p>
            <a:pPr lvl="3"/>
            <a:r>
              <a:rPr lang="ga-IE" noProof="0" smtClean="0"/>
              <a:t>Fourth level</a:t>
            </a:r>
          </a:p>
          <a:p>
            <a:pPr lvl="4"/>
            <a:r>
              <a:rPr lang="ga-I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71417"/>
            <a:ext cx="2919739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b" anchorCtr="0" compatLnSpc="1">
            <a:prstTxWarp prst="textNoShape">
              <a:avLst/>
            </a:prstTxWarp>
          </a:bodyPr>
          <a:lstStyle>
            <a:lvl1pPr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14422" y="9371417"/>
            <a:ext cx="2919738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6" tIns="45374" rIns="90746" bIns="45374" numCol="1" anchor="b" anchorCtr="0" compatLnSpc="1">
            <a:prstTxWarp prst="textNoShape">
              <a:avLst/>
            </a:prstTxWarp>
          </a:bodyPr>
          <a:lstStyle>
            <a:lvl1pPr algn="r" defTabSz="453132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3055BC-144E-4EA1-8FAE-EFD2BCE4ED0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01989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1pPr>
    <a:lvl2pPr marL="535884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2pPr>
    <a:lvl3pPr marL="1071768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3pPr>
    <a:lvl4pPr marL="1607652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4pPr>
    <a:lvl5pPr marL="2143536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5pPr>
    <a:lvl6pPr marL="2679421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6pPr>
    <a:lvl7pPr marL="3215305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7pPr>
    <a:lvl8pPr marL="3751189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8pPr>
    <a:lvl9pPr marL="4287073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5988" y="739775"/>
            <a:ext cx="4905375" cy="37004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1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73750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5988" y="739775"/>
            <a:ext cx="4905375" cy="37004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Představení ambasády +</a:t>
            </a:r>
            <a:r>
              <a:rPr lang="cs-CZ" baseline="0" dirty="0" smtClean="0"/>
              <a:t> foto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78336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5988" y="739775"/>
            <a:ext cx="4905375" cy="37004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Představení ambasády +</a:t>
            </a:r>
            <a:r>
              <a:rPr lang="cs-CZ" baseline="0" dirty="0" smtClean="0"/>
              <a:t> foto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91809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54088" y="742950"/>
            <a:ext cx="4921250" cy="37131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7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7759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5988" y="739775"/>
            <a:ext cx="4905375" cy="37004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9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78336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52500" y="742950"/>
            <a:ext cx="4924425" cy="37147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24981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Podtitul prezentace</a:t>
            </a:r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00. měsíc 2000, Praha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8" y="7051357"/>
            <a:ext cx="3240134" cy="908563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62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Podtitul prezentace</a:t>
            </a:r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00. měsíc 2000, Praha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8" y="7051357"/>
            <a:ext cx="3240134" cy="9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578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8064500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1042587" y="3342497"/>
            <a:ext cx="7785219" cy="201327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0000" y="3342497"/>
            <a:ext cx="8070931" cy="188380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4200"/>
              </a:lnSpc>
              <a:defRPr sz="4000" b="0" cap="none" spc="117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+mj-cs"/>
              </a:defRPr>
            </a:lvl1pPr>
          </a:lstStyle>
          <a:p>
            <a:r>
              <a:rPr lang="cs-CZ" dirty="0" smtClean="0"/>
              <a:t>Nadpis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9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8964000" cy="576000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13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57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4176000" cy="5760000"/>
          </a:xfrm>
        </p:spPr>
        <p:txBody>
          <a:bodyPr/>
          <a:lstStyle>
            <a:lvl2pPr>
              <a:lnSpc>
                <a:spcPts val="2000"/>
              </a:lnSpc>
              <a:spcBef>
                <a:spcPts val="200"/>
              </a:spcBef>
              <a:defRPr sz="1800"/>
            </a:lvl2pPr>
            <a:lvl3pPr>
              <a:lnSpc>
                <a:spcPts val="2000"/>
              </a:lnSpc>
              <a:spcBef>
                <a:spcPts val="200"/>
              </a:spcBef>
              <a:defRPr sz="1800"/>
            </a:lvl3pPr>
            <a:lvl4pPr>
              <a:lnSpc>
                <a:spcPts val="2000"/>
              </a:lnSpc>
              <a:spcBef>
                <a:spcPts val="200"/>
              </a:spcBef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2"/>
          </p:nvPr>
        </p:nvSpPr>
        <p:spPr>
          <a:xfrm>
            <a:off x="6084000" y="1800000"/>
            <a:ext cx="4176000" cy="576000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6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8640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11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3"/>
          </p:nvPr>
        </p:nvSpPr>
        <p:spPr>
          <a:xfrm>
            <a:off x="6084000" y="1800000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3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Děkuji Vám za pozornost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7999"/>
            <a:ext cx="8640000" cy="304210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Jmeno_Prijmeni@mzv.cz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20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39840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6000" y="1800000"/>
            <a:ext cx="8964000" cy="57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38612" y="6911503"/>
            <a:ext cx="338317" cy="2116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2B1C6FFC-D040-034F-8B69-20295064E64D}" type="slidenum">
              <a:rPr lang="fr-FR" sz="1403" smtClean="0"/>
              <a:pPr/>
              <a:t>‹#›</a:t>
            </a:fld>
            <a:endParaRPr lang="fr-FR" sz="1403" dirty="0"/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323788" y="7538400"/>
            <a:ext cx="576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000" y="360000"/>
            <a:ext cx="36576" cy="899160"/>
          </a:xfrm>
          <a:prstGeom prst="rect">
            <a:avLst/>
          </a:prstGeom>
        </p:spPr>
      </p:pic>
      <p:sp>
        <p:nvSpPr>
          <p:cNvPr id="19" name="Zástupný symbol pro zápatí 4"/>
          <p:cNvSpPr txBox="1">
            <a:spLocks/>
          </p:cNvSpPr>
          <p:nvPr userDrawn="1"/>
        </p:nvSpPr>
        <p:spPr>
          <a:xfrm>
            <a:off x="10083788" y="7538400"/>
            <a:ext cx="2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algn="r" defTabSz="535884" rtl="0" fontAlgn="base">
              <a:spcBef>
                <a:spcPct val="0"/>
              </a:spcBef>
              <a:spcAft>
                <a:spcPct val="0"/>
              </a:spcAft>
              <a:defRPr sz="700" b="0" kern="120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  <a:lvl2pPr marL="535884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071768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7652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143536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679421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3215305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751189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4287073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/>
            <a:r>
              <a:rPr lang="cs-CZ" dirty="0" smtClean="0"/>
              <a:t> </a:t>
            </a:r>
            <a:r>
              <a:rPr lang="en-US" dirty="0" smtClean="0"/>
              <a:t>| </a:t>
            </a:r>
            <a:fld id="{2424A685-3999-4799-8F83-85BB25330F29}" type="slidenum">
              <a:rPr lang="cs-CZ" smtClean="0"/>
              <a:pPr algn="l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7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2" r:id="rId1"/>
    <p:sldLayoutId id="2147485321" r:id="rId2"/>
    <p:sldLayoutId id="2147485314" r:id="rId3"/>
    <p:sldLayoutId id="2147485306" r:id="rId4"/>
    <p:sldLayoutId id="2147485317" r:id="rId5"/>
    <p:sldLayoutId id="2147485319" r:id="rId6"/>
    <p:sldLayoutId id="2147485320" r:id="rId7"/>
    <p:sldLayoutId id="214748531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69208" rtl="0" eaLnBrk="1" latinLnBrk="0" hangingPunct="1">
        <a:lnSpc>
          <a:spcPts val="2000"/>
        </a:lnSpc>
        <a:spcBef>
          <a:spcPct val="0"/>
        </a:spcBef>
        <a:buNone/>
        <a:defRPr sz="1500" b="0" kern="1200" cap="none" baseline="0">
          <a:solidFill>
            <a:schemeClr val="tx1"/>
          </a:solidFill>
          <a:latin typeface="+mj-lt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324000" indent="-324000" algn="l" defTabSz="1069208" rtl="0" eaLnBrk="1" latinLnBrk="0" hangingPunct="1">
        <a:lnSpc>
          <a:spcPts val="2600"/>
        </a:lnSpc>
        <a:spcBef>
          <a:spcPts val="0"/>
        </a:spcBef>
        <a:spcAft>
          <a:spcPts val="200"/>
        </a:spcAft>
        <a:buClr>
          <a:srgbClr val="970000"/>
        </a:buClr>
        <a:buSzPct val="100000"/>
        <a:buFontTx/>
        <a:buBlip>
          <a:blip r:embed="rId13"/>
        </a:buBlip>
        <a:defRPr sz="2400" kern="1200">
          <a:solidFill>
            <a:srgbClr val="D52B1E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1pPr>
      <a:lvl2pPr marL="648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2pPr>
      <a:lvl3pPr marL="972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3pPr>
      <a:lvl4pPr marL="1296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4pPr>
      <a:lvl5pPr marL="1052370" indent="-210474" algn="l" defTabSz="1069208" rtl="0" eaLnBrk="1" latinLnBrk="0" hangingPunct="1">
        <a:lnSpc>
          <a:spcPct val="90000"/>
        </a:lnSpc>
        <a:spcBef>
          <a:spcPts val="585"/>
        </a:spcBef>
        <a:buFont typeface="Open Sans Light" panose="020B0306030504020204" pitchFamily="34" charset="0"/>
        <a:buChar char="–"/>
        <a:defRPr sz="1169" kern="1200">
          <a:solidFill>
            <a:schemeClr val="tx1"/>
          </a:solidFill>
          <a:latin typeface="Azo Sans" panose="020B0603030303020204" pitchFamily="34" charset="-18"/>
          <a:ea typeface="Open Sans Light" panose="020B0306030504020204" pitchFamily="34" charset="0"/>
          <a:cs typeface="Open Sans Light" panose="020B0306030504020204" pitchFamily="34" charset="0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Úvod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Příležitosti pro české podnikatele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Ekonomika /obchodní vztahy s ČR</a:t>
            </a:r>
            <a:r>
              <a:rPr lang="cs-CZ" dirty="0" smtClean="0"/>
              <a:t>/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Obchodní </a:t>
            </a:r>
            <a:r>
              <a:rPr lang="cs-CZ" dirty="0"/>
              <a:t>kultura a </a:t>
            </a:r>
            <a:r>
              <a:rPr lang="cs-CZ" dirty="0" smtClean="0"/>
              <a:t>doporučení</a:t>
            </a:r>
          </a:p>
          <a:p>
            <a:endParaRPr lang="cs-CZ" dirty="0" smtClean="0"/>
          </a:p>
          <a:p>
            <a:r>
              <a:rPr lang="cs-CZ" dirty="0"/>
              <a:t>Oborové příležitosti</a:t>
            </a:r>
          </a:p>
          <a:p>
            <a:endParaRPr lang="cs-CZ" dirty="0" smtClean="0"/>
          </a:p>
          <a:p>
            <a:r>
              <a:rPr lang="cs-CZ" dirty="0" smtClean="0"/>
              <a:t>Podpora poskytovaná českým podnikatelům</a:t>
            </a:r>
          </a:p>
          <a:p>
            <a:endParaRPr lang="cs-CZ" dirty="0"/>
          </a:p>
          <a:p>
            <a:r>
              <a:rPr lang="cs-CZ" dirty="0" smtClean="0"/>
              <a:t>Ekonomická diplomacie (projekty/ uskutečněné </a:t>
            </a:r>
            <a:r>
              <a:rPr lang="cs-CZ" dirty="0" err="1" smtClean="0"/>
              <a:t>eventy</a:t>
            </a:r>
            <a:r>
              <a:rPr lang="cs-CZ" dirty="0" smtClean="0"/>
              <a:t>, apod.)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47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Doporučení - vstup do Chorvatska 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15122" y="1583474"/>
            <a:ext cx="9188605" cy="591014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 lnSpcReduction="10000"/>
          </a:bodyPr>
          <a:lstStyle/>
          <a:p>
            <a:pPr marL="324000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3"/>
              </a:buBlip>
            </a:pPr>
            <a:r>
              <a:rPr lang="cs-CZ" sz="2400" dirty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Co lze od vstupu </a:t>
            </a:r>
            <a:r>
              <a:rPr lang="cs-CZ" sz="2400" dirty="0" smtClean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na chorvatský trh </a:t>
            </a:r>
            <a:r>
              <a:rPr lang="cs-CZ" sz="2400" dirty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očekávat? </a:t>
            </a:r>
          </a:p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sz="2000" dirty="0" smtClean="0"/>
          </a:p>
          <a:p>
            <a:pPr marL="324000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3"/>
              </a:buBlip>
            </a:pPr>
            <a:r>
              <a:rPr lang="cs-CZ" sz="2400" dirty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Některá úskalí </a:t>
            </a: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Špatná platební morálka, cash-</a:t>
            </a:r>
            <a:r>
              <a:rPr lang="cs-CZ" sz="2000" dirty="0" err="1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flow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 firem na dýchacím přístroji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Byrokracie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– špatná vymahatelnost práva (pravdu má domácí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firma, instituce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…)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Korupce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(v posledních letech se situace zlepšuje u státních zakázek)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Vysoké daňové zatížení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práce (téměř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50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%), DPH 25 %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Nedostatek kvalitních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zaměstnanců, nízká ekonomická aktivita obyvatelstva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fontAlgn="auto">
              <a:spcAft>
                <a:spcPts val="600"/>
              </a:spcAft>
              <a:buFontTx/>
              <a:buChar char="-"/>
            </a:pPr>
            <a:endParaRPr lang="cs-CZ" sz="2000" dirty="0"/>
          </a:p>
          <a:p>
            <a:pPr marL="324000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3"/>
              </a:buBlip>
            </a:pPr>
            <a:r>
              <a:rPr lang="cs-CZ" sz="2400" dirty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Výhody </a:t>
            </a: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Geografická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blízkost (Praha – Záhřeb, 700 km)</a:t>
            </a:r>
            <a:endParaRPr lang="cs-CZ" sz="2000" dirty="0" smtClean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Kulturní porozumění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Relativně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levná </a:t>
            </a:r>
            <a:r>
              <a:rPr lang="cs-CZ" sz="20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pracovní 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síla (průměrná hrubá mzda 28 tis. Kč)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Měnová a ekonomická stabilita (směřování do </a:t>
            </a:r>
            <a:r>
              <a:rPr lang="cs-CZ" sz="2000" dirty="0" err="1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EUROzóny</a:t>
            </a: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)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Existuje mnoho obchodních příležitostí</a:t>
            </a:r>
            <a:endParaRPr lang="cs-CZ" sz="20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648000" lvl="1" indent="-324000" defTabSz="1069208" fontAlgn="auto">
              <a:lnSpc>
                <a:spcPts val="2000"/>
              </a:lnSpc>
              <a:spcBef>
                <a:spcPts val="200"/>
              </a:spcBef>
              <a:spcAft>
                <a:spcPts val="600"/>
              </a:spcAft>
              <a:buBlip>
                <a:blip r:embed="rId3"/>
              </a:buBlip>
            </a:pPr>
            <a:r>
              <a:rPr lang="cs-CZ" sz="20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Kladné vnímání </a:t>
            </a:r>
            <a:r>
              <a:rPr lang="cs-CZ" sz="20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Česka</a:t>
            </a:r>
            <a:r>
              <a:rPr lang="cs-CZ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sz="2000" dirty="0" smtClean="0"/>
          </a:p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dirty="0" smtClean="0"/>
          </a:p>
        </p:txBody>
      </p:sp>
      <p:sp>
        <p:nvSpPr>
          <p:cNvPr id="4" name="Zástupný symbol pro zápatí 22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9608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Mapa globálních oborových příležitostí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29470" y="1705247"/>
            <a:ext cx="5730530" cy="5854978"/>
          </a:xfrm>
        </p:spPr>
        <p:txBody>
          <a:bodyPr/>
          <a:lstStyle/>
          <a:p>
            <a:pPr lvl="0"/>
            <a:r>
              <a:rPr lang="cs-CZ" b="1" dirty="0">
                <a:cs typeface="Lato" charset="0"/>
              </a:rPr>
              <a:t>Služby, cestovní ruch</a:t>
            </a:r>
          </a:p>
          <a:p>
            <a:pPr lvl="0"/>
            <a:r>
              <a:rPr lang="cs-CZ" dirty="0" smtClean="0"/>
              <a:t>- Smart </a:t>
            </a:r>
            <a:r>
              <a:rPr lang="cs-CZ" dirty="0" err="1" smtClean="0"/>
              <a:t>cities</a:t>
            </a:r>
            <a:r>
              <a:rPr lang="cs-CZ" dirty="0" smtClean="0"/>
              <a:t>, modernizace </a:t>
            </a:r>
            <a:r>
              <a:rPr lang="cs-CZ" dirty="0" err="1" smtClean="0"/>
              <a:t>marín</a:t>
            </a:r>
            <a:r>
              <a:rPr lang="cs-CZ" dirty="0" smtClean="0"/>
              <a:t> a přístavů, studie proveditelnosti</a:t>
            </a:r>
          </a:p>
          <a:p>
            <a:pPr lvl="0"/>
            <a:endParaRPr lang="cs-CZ" dirty="0"/>
          </a:p>
          <a:p>
            <a:pPr lvl="0"/>
            <a:r>
              <a:rPr lang="cs-CZ" b="1" dirty="0">
                <a:cs typeface="Lato" charset="0"/>
                <a:sym typeface="Lato" charset="0"/>
              </a:rPr>
              <a:t>Železniční a kolejová </a:t>
            </a:r>
            <a:r>
              <a:rPr lang="cs-CZ" b="1" dirty="0" smtClean="0">
                <a:cs typeface="Lato" charset="0"/>
                <a:sym typeface="Lato" charset="0"/>
              </a:rPr>
              <a:t>doprava</a:t>
            </a:r>
          </a:p>
          <a:p>
            <a:pPr lvl="0"/>
            <a:r>
              <a:rPr lang="cs-CZ" dirty="0" smtClean="0"/>
              <a:t>Zanedbaná železniční síť, investice do infrastruktury, EU fondy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>
                <a:cs typeface="Lato" charset="0"/>
              </a:rPr>
              <a:t>Zdravotnictví a farmaceutický průmysl</a:t>
            </a:r>
          </a:p>
          <a:p>
            <a:pPr lvl="0"/>
            <a:r>
              <a:rPr lang="cs-CZ" dirty="0" smtClean="0"/>
              <a:t>Modernizace nemocnic (Pula, </a:t>
            </a:r>
            <a:r>
              <a:rPr lang="cs-CZ" dirty="0" err="1" smtClean="0"/>
              <a:t>Osijek</a:t>
            </a:r>
            <a:r>
              <a:rPr lang="cs-CZ" dirty="0" smtClean="0"/>
              <a:t>, Rijeka)</a:t>
            </a:r>
          </a:p>
          <a:p>
            <a:pPr lvl="0"/>
            <a:endParaRPr lang="cs-CZ" dirty="0"/>
          </a:p>
          <a:p>
            <a:pPr lvl="0"/>
            <a:r>
              <a:rPr lang="cs-CZ" b="1" dirty="0" smtClean="0">
                <a:cs typeface="Lato" charset="0"/>
                <a:sym typeface="Lato" charset="0"/>
              </a:rPr>
              <a:t>Energetika</a:t>
            </a:r>
            <a:endParaRPr lang="cs-CZ" sz="2800" dirty="0"/>
          </a:p>
          <a:p>
            <a:r>
              <a:rPr lang="cs-CZ" dirty="0" smtClean="0"/>
              <a:t>Nová energetická strategie 2020, obnovitelné zdroje (vítr, </a:t>
            </a:r>
            <a:r>
              <a:rPr lang="cs-CZ" dirty="0" err="1" smtClean="0"/>
              <a:t>solár</a:t>
            </a:r>
            <a:r>
              <a:rPr lang="cs-CZ" dirty="0" smtClean="0"/>
              <a:t>), LNG terminál (Krk)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39" y="1705246"/>
            <a:ext cx="3700332" cy="583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08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Podpora poskytovaná českým podnikatelům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53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96000" y="1800225"/>
            <a:ext cx="8964000" cy="5062799"/>
          </a:xfrm>
        </p:spPr>
        <p:txBody>
          <a:bodyPr/>
          <a:lstStyle/>
          <a:p>
            <a:r>
              <a:rPr lang="cs-CZ" sz="2000" dirty="0"/>
              <a:t>Poskytnutí základních informací o ekonomických vztazích s </a:t>
            </a:r>
            <a:r>
              <a:rPr lang="cs-CZ" sz="2000" dirty="0" smtClean="0"/>
              <a:t>Chorvatskem</a:t>
            </a:r>
          </a:p>
          <a:p>
            <a:endParaRPr lang="cs-CZ" sz="2000" dirty="0"/>
          </a:p>
          <a:p>
            <a:r>
              <a:rPr lang="cs-CZ" sz="2000" dirty="0"/>
              <a:t>Poskytnutí kontaktu na obchodní partnery (státní instituce a státní firmy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Konzultace o obchodně-ekonomickém a podnikatelském prostředí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D</a:t>
            </a:r>
            <a:r>
              <a:rPr lang="cs-CZ" sz="2000" dirty="0" smtClean="0"/>
              <a:t>oporučení </a:t>
            </a:r>
            <a:r>
              <a:rPr lang="cs-CZ" sz="2000" dirty="0"/>
              <a:t>služeb právních kanceláří, obchodních komor, bank apod.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Podpora při navazování kontaktů s vládními institucemi příslušné </a:t>
            </a:r>
            <a:r>
              <a:rPr lang="cs-CZ" sz="2000" dirty="0" smtClean="0"/>
              <a:t>země</a:t>
            </a:r>
          </a:p>
          <a:p>
            <a:endParaRPr lang="cs-CZ" sz="2000" dirty="0"/>
          </a:p>
          <a:p>
            <a:r>
              <a:rPr lang="cs-CZ" sz="2000" dirty="0"/>
              <a:t>Pomoc při zabezpečování podnikatelských misí (PROPED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Poskytnutí </a:t>
            </a:r>
            <a:r>
              <a:rPr lang="cs-CZ" sz="2000" dirty="0"/>
              <a:t>informací o obchodních a investičních příležitostech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Podpora českých firem v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69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Projekty ekonomické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9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1900" b="1" dirty="0" smtClean="0"/>
          </a:p>
          <a:p>
            <a:pPr marL="0" indent="0" algn="ctr">
              <a:buNone/>
            </a:pPr>
            <a:r>
              <a:rPr lang="cs-CZ" sz="1900" b="1" dirty="0" smtClean="0"/>
              <a:t>Sedm projektů   2017 – 2019 </a:t>
            </a:r>
          </a:p>
          <a:p>
            <a:pPr marL="0" indent="0" algn="ctr">
              <a:buNone/>
            </a:pPr>
            <a:r>
              <a:rPr lang="cs-CZ" sz="1900" dirty="0" smtClean="0"/>
              <a:t>Zdravotnictví, sportovní potřeby, komunální služby a výrobky, vodohospodářství, dopravní infrastruktura</a:t>
            </a:r>
            <a:endParaRPr lang="cs-CZ" sz="1900" dirty="0"/>
          </a:p>
          <a:p>
            <a:pPr marL="0" indent="0" algn="ctr">
              <a:buNone/>
            </a:pPr>
            <a:endParaRPr lang="cs-CZ" sz="1900" b="1" dirty="0" smtClean="0"/>
          </a:p>
          <a:p>
            <a:pPr marL="0" indent="0" algn="ctr">
              <a:buNone/>
            </a:pPr>
            <a:r>
              <a:rPr lang="cs-CZ" sz="1900" b="1" dirty="0" smtClean="0"/>
              <a:t>Plánované projekty 2020</a:t>
            </a:r>
            <a:endParaRPr lang="cs-CZ" sz="1900" b="1" dirty="0" smtClean="0"/>
          </a:p>
          <a:p>
            <a:pPr marL="0" indent="0" algn="ctr">
              <a:buNone/>
            </a:pPr>
            <a:r>
              <a:rPr lang="cs-CZ" sz="1900" b="1" dirty="0" smtClean="0"/>
              <a:t>Incomingová </a:t>
            </a:r>
            <a:r>
              <a:rPr lang="cs-CZ" sz="1900" b="1" dirty="0"/>
              <a:t>mise představitelů železničního sektoru Chorvatska do </a:t>
            </a:r>
            <a:r>
              <a:rPr lang="cs-CZ" sz="1900" b="1" dirty="0" smtClean="0"/>
              <a:t>ČR </a:t>
            </a:r>
            <a:r>
              <a:rPr lang="cs-CZ" sz="1900" dirty="0" smtClean="0"/>
              <a:t>9</a:t>
            </a:r>
            <a:r>
              <a:rPr lang="cs-CZ" sz="1900" dirty="0"/>
              <a:t>. – 12. březen 2020 (Brno, Praha)</a:t>
            </a:r>
          </a:p>
          <a:p>
            <a:pPr marL="0" indent="0" algn="ctr">
              <a:buNone/>
            </a:pPr>
            <a:endParaRPr lang="cs-CZ" sz="1900" b="1" dirty="0"/>
          </a:p>
          <a:p>
            <a:pPr algn="ctr"/>
            <a:endParaRPr lang="cs-CZ" sz="1900" dirty="0" smtClean="0"/>
          </a:p>
          <a:p>
            <a:pPr marL="0" indent="0" algn="ctr">
              <a:buNone/>
            </a:pPr>
            <a:r>
              <a:rPr lang="cs-CZ" sz="1900" b="1" dirty="0" smtClean="0"/>
              <a:t>Prezentace </a:t>
            </a:r>
            <a:r>
              <a:rPr lang="cs-CZ" sz="1900" b="1" dirty="0"/>
              <a:t>českých exportérů – vybavení měst a obcí v Chorvatsku</a:t>
            </a:r>
          </a:p>
          <a:p>
            <a:pPr marL="0" indent="0" algn="ctr">
              <a:buNone/>
            </a:pPr>
            <a:r>
              <a:rPr lang="cs-CZ" sz="1900" dirty="0"/>
              <a:t>Duben 2020 (Zadar) </a:t>
            </a:r>
          </a:p>
          <a:p>
            <a:pPr algn="ctr"/>
            <a:endParaRPr lang="cs-CZ" sz="1900" dirty="0" smtClean="0"/>
          </a:p>
          <a:p>
            <a:pPr marL="0" indent="0" algn="ctr">
              <a:buNone/>
            </a:pPr>
            <a:endParaRPr lang="cs-CZ" sz="1900" b="1" i="1" dirty="0" smtClean="0"/>
          </a:p>
          <a:p>
            <a:pPr marL="0" indent="0" algn="ctr">
              <a:buNone/>
            </a:pPr>
            <a:r>
              <a:rPr lang="cs-CZ" sz="1900" b="1" i="1" dirty="0" smtClean="0"/>
              <a:t>Jsme </a:t>
            </a:r>
            <a:r>
              <a:rPr lang="cs-CZ" sz="1900" b="1" i="1" dirty="0"/>
              <a:t>otevření Vašim návrhům na realizaci obchodních prezentací v Chorvatsku, případně incomingových misí v ČR.</a:t>
            </a:r>
          </a:p>
          <a:p>
            <a:pPr marL="0" indent="0">
              <a:buNone/>
            </a:pPr>
            <a:endParaRPr lang="cs-CZ" sz="1900" dirty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Plánované projekty (PROPED) v roce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216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Petr_Kasicka@mzv.cz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0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83533" y="1517301"/>
            <a:ext cx="8829307" cy="5627076"/>
          </a:xfrm>
        </p:spPr>
        <p:txBody>
          <a:bodyPr/>
          <a:lstStyle/>
          <a:p>
            <a:r>
              <a:rPr lang="cs-CZ" dirty="0" smtClean="0"/>
              <a:t>Základní </a:t>
            </a:r>
            <a:r>
              <a:rPr lang="cs-CZ" dirty="0"/>
              <a:t>informace</a:t>
            </a:r>
          </a:p>
          <a:p>
            <a:endParaRPr lang="cs-CZ" dirty="0" smtClean="0"/>
          </a:p>
          <a:p>
            <a:endParaRPr lang="cs-CZ" dirty="0" smtClean="0"/>
          </a:p>
          <a:p>
            <a:pPr fontAlgn="ctr"/>
            <a:r>
              <a:rPr lang="cs-CZ" altLang="cs-CZ" sz="1800" dirty="0" smtClean="0">
                <a:solidFill>
                  <a:srgbClr val="301515"/>
                </a:solidFill>
              </a:rPr>
              <a:t>Počet </a:t>
            </a:r>
            <a:r>
              <a:rPr lang="cs-CZ" altLang="cs-CZ" sz="1800" dirty="0">
                <a:solidFill>
                  <a:srgbClr val="301515"/>
                </a:solidFill>
              </a:rPr>
              <a:t>obyvatel: </a:t>
            </a:r>
            <a:r>
              <a:rPr lang="cs-CZ" altLang="cs-CZ" sz="1800" b="1" dirty="0">
                <a:solidFill>
                  <a:srgbClr val="301515"/>
                </a:solidFill>
              </a:rPr>
              <a:t>4,2 mil. (2011), </a:t>
            </a:r>
            <a:r>
              <a:rPr lang="cs-CZ" altLang="cs-CZ" sz="1800" dirty="0">
                <a:solidFill>
                  <a:srgbClr val="301515"/>
                </a:solidFill>
              </a:rPr>
              <a:t>diaspora 4 mil. (BA, DE, USA</a:t>
            </a:r>
            <a:r>
              <a:rPr lang="cs-CZ" altLang="cs-CZ" sz="1800" dirty="0" smtClean="0">
                <a:solidFill>
                  <a:srgbClr val="301515"/>
                </a:solidFill>
              </a:rPr>
              <a:t>)</a:t>
            </a:r>
          </a:p>
          <a:p>
            <a:pPr fontAlgn="ctr"/>
            <a:endParaRPr lang="cs-CZ" altLang="cs-CZ" sz="1800" dirty="0">
              <a:solidFill>
                <a:srgbClr val="301515"/>
              </a:solidFill>
            </a:endParaRPr>
          </a:p>
          <a:p>
            <a:pPr fontAlgn="ctr"/>
            <a:r>
              <a:rPr lang="cs-CZ" sz="1800" dirty="0" smtClean="0">
                <a:solidFill>
                  <a:schemeClr val="tx1"/>
                </a:solidFill>
              </a:rPr>
              <a:t>Rozloha </a:t>
            </a:r>
            <a:r>
              <a:rPr lang="cs-CZ" sz="1800" dirty="0">
                <a:solidFill>
                  <a:schemeClr val="tx1"/>
                </a:solidFill>
              </a:rPr>
              <a:t>HR: </a:t>
            </a:r>
            <a:r>
              <a:rPr lang="cs-CZ" sz="1800" b="1" dirty="0">
                <a:solidFill>
                  <a:schemeClr val="tx1"/>
                </a:solidFill>
              </a:rPr>
              <a:t>57 tis. km2</a:t>
            </a:r>
            <a:r>
              <a:rPr lang="cs-CZ" sz="1800" dirty="0">
                <a:solidFill>
                  <a:schemeClr val="tx1"/>
                </a:solidFill>
              </a:rPr>
              <a:t>, délka pobřeží 5835 km, 1185 </a:t>
            </a:r>
            <a:r>
              <a:rPr lang="cs-CZ" sz="1800" dirty="0" smtClean="0">
                <a:solidFill>
                  <a:schemeClr val="tx1"/>
                </a:solidFill>
              </a:rPr>
              <a:t>ostrovů</a:t>
            </a:r>
          </a:p>
          <a:p>
            <a:pPr fontAlgn="ctr"/>
            <a:endParaRPr lang="cs-CZ" sz="1800" dirty="0">
              <a:solidFill>
                <a:schemeClr val="tx1"/>
              </a:solidFill>
            </a:endParaRPr>
          </a:p>
          <a:p>
            <a:pPr fontAlgn="ctr"/>
            <a:r>
              <a:rPr lang="cs-CZ" sz="1800" dirty="0">
                <a:solidFill>
                  <a:schemeClr val="tx1"/>
                </a:solidFill>
              </a:rPr>
              <a:t>Největší </a:t>
            </a:r>
            <a:r>
              <a:rPr lang="cs-CZ" sz="1800" dirty="0" smtClean="0">
                <a:solidFill>
                  <a:schemeClr val="tx1"/>
                </a:solidFill>
              </a:rPr>
              <a:t>města (populace): </a:t>
            </a:r>
            <a:r>
              <a:rPr lang="cs-CZ" sz="1800" b="1" dirty="0">
                <a:solidFill>
                  <a:schemeClr val="tx1"/>
                </a:solidFill>
              </a:rPr>
              <a:t>Záhřeb (802 000), </a:t>
            </a:r>
            <a:r>
              <a:rPr lang="cs-CZ" sz="1800" dirty="0">
                <a:solidFill>
                  <a:schemeClr val="tx1"/>
                </a:solidFill>
              </a:rPr>
              <a:t>Split (178 000), Rijeka (128 000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fontAlgn="ctr"/>
            <a:endParaRPr lang="cs-CZ" sz="1800" dirty="0">
              <a:solidFill>
                <a:schemeClr val="tx1"/>
              </a:solidFill>
            </a:endParaRPr>
          </a:p>
          <a:p>
            <a:pPr fontAlgn="ctr"/>
            <a:r>
              <a:rPr lang="cs-CZ" sz="1800" dirty="0">
                <a:solidFill>
                  <a:schemeClr val="tx1"/>
                </a:solidFill>
              </a:rPr>
              <a:t>Měna: Chorvatská kuna (HRK), kurz cca </a:t>
            </a:r>
            <a:r>
              <a:rPr lang="cs-CZ" sz="1800" b="1" dirty="0">
                <a:solidFill>
                  <a:schemeClr val="tx1"/>
                </a:solidFill>
              </a:rPr>
              <a:t>1 HRK = 3,5 </a:t>
            </a:r>
            <a:r>
              <a:rPr lang="cs-CZ" sz="1800" b="1" dirty="0" smtClean="0">
                <a:solidFill>
                  <a:schemeClr val="tx1"/>
                </a:solidFill>
              </a:rPr>
              <a:t>CZK</a:t>
            </a:r>
            <a:endParaRPr lang="cs-CZ" sz="1800" b="1" dirty="0">
              <a:solidFill>
                <a:schemeClr val="tx1"/>
              </a:solidFill>
            </a:endParaRPr>
          </a:p>
          <a:p>
            <a:pPr lvl="1" fontAlgn="ctr"/>
            <a:r>
              <a:rPr lang="cs-CZ" dirty="0"/>
              <a:t>Připravuje se na vstup </a:t>
            </a:r>
            <a:r>
              <a:rPr lang="cs-CZ" dirty="0" smtClean="0"/>
              <a:t>do Eurozóny po </a:t>
            </a:r>
            <a:r>
              <a:rPr lang="cs-CZ" dirty="0"/>
              <a:t>roce 2023</a:t>
            </a:r>
          </a:p>
          <a:p>
            <a:pPr fontAlgn="ctr"/>
            <a:endParaRPr lang="cs-CZ" sz="1800" dirty="0" smtClean="0">
              <a:solidFill>
                <a:schemeClr val="tx1"/>
              </a:solidFill>
            </a:endParaRPr>
          </a:p>
          <a:p>
            <a:pPr fontAlgn="ctr"/>
            <a:r>
              <a:rPr lang="cs-CZ" sz="1800" b="1" dirty="0" err="1" smtClean="0">
                <a:solidFill>
                  <a:schemeClr val="tx1"/>
                </a:solidFill>
              </a:rPr>
              <a:t>Schengen</a:t>
            </a:r>
            <a:r>
              <a:rPr lang="cs-CZ" sz="1800" b="1" dirty="0">
                <a:solidFill>
                  <a:schemeClr val="tx1"/>
                </a:solidFill>
              </a:rPr>
              <a:t>: NE, </a:t>
            </a:r>
            <a:r>
              <a:rPr lang="cs-CZ" sz="1800" dirty="0">
                <a:solidFill>
                  <a:schemeClr val="tx1"/>
                </a:solidFill>
              </a:rPr>
              <a:t>usiluje o </a:t>
            </a:r>
            <a:r>
              <a:rPr lang="cs-CZ" sz="1800" dirty="0" smtClean="0">
                <a:solidFill>
                  <a:schemeClr val="tx1"/>
                </a:solidFill>
              </a:rPr>
              <a:t>vstup, problematické hranice, sousedé</a:t>
            </a:r>
          </a:p>
          <a:p>
            <a:pPr fontAlgn="ctr"/>
            <a:endParaRPr lang="cs-CZ" sz="1800" dirty="0">
              <a:solidFill>
                <a:schemeClr val="tx1"/>
              </a:solidFill>
            </a:endParaRPr>
          </a:p>
          <a:p>
            <a:pPr fontAlgn="ctr"/>
            <a:r>
              <a:rPr lang="cs-CZ" sz="1800" dirty="0">
                <a:solidFill>
                  <a:schemeClr val="tx1"/>
                </a:solidFill>
              </a:rPr>
              <a:t>Náboženství: katolíci (87 %), pravoslavní (5 %), muslimové (1,5 </a:t>
            </a:r>
            <a:r>
              <a:rPr lang="cs-CZ" sz="1800" dirty="0" smtClean="0">
                <a:solidFill>
                  <a:schemeClr val="tx1"/>
                </a:solidFill>
              </a:rPr>
              <a:t>%)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Chorvatsko, exportní seminář, 5. – 6. 11.</a:t>
            </a:r>
            <a:r>
              <a:rPr lang="pt-BR" dirty="0" smtClean="0"/>
              <a:t> 20</a:t>
            </a:r>
            <a:r>
              <a:rPr lang="cs-CZ" dirty="0" smtClean="0"/>
              <a:t>19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1665720" y="299040"/>
            <a:ext cx="8640000" cy="900000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27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83533" y="1517301"/>
            <a:ext cx="8829307" cy="5627076"/>
          </a:xfrm>
        </p:spPr>
        <p:txBody>
          <a:bodyPr/>
          <a:lstStyle/>
          <a:p>
            <a:r>
              <a:rPr lang="cs-CZ" dirty="0" smtClean="0"/>
              <a:t>Hlavní makroekonomické indikátory 2014 - 2018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Chorvatsko, exportní seminář, 5. – 6. 11.</a:t>
            </a:r>
            <a:r>
              <a:rPr lang="pt-BR" dirty="0" smtClean="0"/>
              <a:t> 20</a:t>
            </a:r>
            <a:r>
              <a:rPr lang="cs-CZ" dirty="0" smtClean="0"/>
              <a:t>19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1665720" y="299040"/>
            <a:ext cx="8640000" cy="900000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82032"/>
              </p:ext>
            </p:extLst>
          </p:nvPr>
        </p:nvGraphicFramePr>
        <p:xfrm>
          <a:off x="1083385" y="2244160"/>
          <a:ext cx="8229601" cy="4630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8191">
                  <a:extLst>
                    <a:ext uri="{9D8B030D-6E8A-4147-A177-3AD203B41FA5}">
                      <a16:colId xmlns:a16="http://schemas.microsoft.com/office/drawing/2014/main" val="870854830"/>
                    </a:ext>
                  </a:extLst>
                </a:gridCol>
                <a:gridCol w="848282">
                  <a:extLst>
                    <a:ext uri="{9D8B030D-6E8A-4147-A177-3AD203B41FA5}">
                      <a16:colId xmlns:a16="http://schemas.microsoft.com/office/drawing/2014/main" val="3728693487"/>
                    </a:ext>
                  </a:extLst>
                </a:gridCol>
                <a:gridCol w="848282">
                  <a:extLst>
                    <a:ext uri="{9D8B030D-6E8A-4147-A177-3AD203B41FA5}">
                      <a16:colId xmlns:a16="http://schemas.microsoft.com/office/drawing/2014/main" val="3751314678"/>
                    </a:ext>
                  </a:extLst>
                </a:gridCol>
                <a:gridCol w="848282">
                  <a:extLst>
                    <a:ext uri="{9D8B030D-6E8A-4147-A177-3AD203B41FA5}">
                      <a16:colId xmlns:a16="http://schemas.microsoft.com/office/drawing/2014/main" val="709811649"/>
                    </a:ext>
                  </a:extLst>
                </a:gridCol>
                <a:gridCol w="848282">
                  <a:extLst>
                    <a:ext uri="{9D8B030D-6E8A-4147-A177-3AD203B41FA5}">
                      <a16:colId xmlns:a16="http://schemas.microsoft.com/office/drawing/2014/main" val="4010172322"/>
                    </a:ext>
                  </a:extLst>
                </a:gridCol>
                <a:gridCol w="848282">
                  <a:extLst>
                    <a:ext uri="{9D8B030D-6E8A-4147-A177-3AD203B41FA5}">
                      <a16:colId xmlns:a16="http://schemas.microsoft.com/office/drawing/2014/main" val="748111022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2014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2015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2016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2017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</a:rPr>
                        <a:t>2018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594265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HDP (mld. EUR)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50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266456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HDP na osobu ( EUR)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10160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10448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10880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11698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12038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035455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Reálný růst HDP (v %)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-0,4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1,6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2,8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2,6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830092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Inflace (průměr v %)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-0,2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-0,5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-1,1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1,1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1,5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503519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Nezaměstnanost (v % dle ILO)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17,3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16,2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12,5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12,1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8,4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897501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Vývoz (v mld. EUR)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10,3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11,5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14,1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14,5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33403427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Dovoz (v mld. EUR)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16,7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18,5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19,7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22,0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23,7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56350448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Průměrná hrubá mzda (HRK)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7953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7610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7752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8055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8448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815635047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Státní dluh (% HDP)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80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74,6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046690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FDI (v mil. EUR)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2281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1714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1840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970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043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Příležitosti pro české podnikatele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5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Proč Chorvatsko?</a:t>
            </a:r>
            <a:endParaRPr 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34830699"/>
              </p:ext>
            </p:extLst>
          </p:nvPr>
        </p:nvGraphicFramePr>
        <p:xfrm>
          <a:off x="1932860" y="1699154"/>
          <a:ext cx="7835979" cy="496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307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Ekonomika /obchodní vztahy s ČR/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435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zápatí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Obchodní vztahy s Chorvatskem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83473" y="2158694"/>
            <a:ext cx="8943278" cy="43755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24000" indent="-324000" defTabSz="1069208" eaLnBrk="1" fontAlgn="auto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Clr>
                <a:srgbClr val="970000"/>
              </a:buClr>
              <a:buSzPct val="100000"/>
              <a:buBlip>
                <a:blip r:embed="rId3"/>
              </a:buBlip>
              <a:defRPr/>
            </a:pPr>
            <a:r>
              <a:rPr lang="cs-CZ" altLang="cs-CZ" sz="28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vývoz do </a:t>
            </a: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Chorvatska </a:t>
            </a:r>
            <a:r>
              <a:rPr lang="cs-CZ" altLang="cs-CZ" sz="28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v roce </a:t>
            </a: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2018 </a:t>
            </a:r>
            <a:r>
              <a:rPr lang="cs-CZ" altLang="cs-CZ" sz="28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dosáhl historicky nejvyšší </a:t>
            </a: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hodnoty – přes 600 mil. EUR</a:t>
            </a:r>
            <a:endParaRPr lang="cs-CZ" altLang="cs-CZ" sz="28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24000" indent="-324000" defTabSz="1069208" eaLnBrk="1" fontAlgn="auto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Clr>
                <a:srgbClr val="970000"/>
              </a:buClr>
              <a:buSzPct val="100000"/>
              <a:buBlip>
                <a:blip r:embed="rId3"/>
              </a:buBlip>
              <a:defRPr/>
            </a:pP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Vývoz vzrostl na téměř dvojnásobek od vstupu Chorvatska do EU v r. 2013</a:t>
            </a:r>
            <a:endParaRPr lang="cs-CZ" altLang="cs-CZ" sz="28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24000" indent="-324000" defTabSz="1069208" eaLnBrk="1" fontAlgn="auto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Clr>
                <a:srgbClr val="970000"/>
              </a:buClr>
              <a:buSzPct val="100000"/>
              <a:buBlip>
                <a:blip r:embed="rId3"/>
              </a:buBlip>
              <a:defRPr/>
            </a:pP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Největšími položkami </a:t>
            </a: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českého vývozu </a:t>
            </a: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jsou osobní auta, mobilní telefony a léky (20 % exportu)</a:t>
            </a:r>
            <a:endParaRPr lang="cs-CZ" altLang="cs-CZ" sz="28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24000" indent="-324000" defTabSz="1069208" eaLnBrk="1" fontAlgn="auto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Clr>
                <a:srgbClr val="970000"/>
              </a:buClr>
              <a:buSzPct val="100000"/>
              <a:buBlip>
                <a:blip r:embed="rId3"/>
              </a:buBlip>
              <a:defRPr/>
            </a:pP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Od vstupu Chorvatska do EU dochází k jeho hlubšímu zapojování do obchodních a hodnotových řetězců</a:t>
            </a:r>
            <a:endParaRPr lang="cs-CZ" altLang="cs-CZ" sz="28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24000" indent="-324000" defTabSz="1069208" eaLnBrk="1" fontAlgn="auto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Clr>
                <a:srgbClr val="970000"/>
              </a:buClr>
              <a:buSzPct val="100000"/>
              <a:buBlip>
                <a:blip r:embed="rId3"/>
              </a:buBlip>
              <a:defRPr/>
            </a:pPr>
            <a:r>
              <a:rPr lang="cs-CZ" altLang="cs-CZ" sz="2800" dirty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tempo růstu českého vývozu do </a:t>
            </a:r>
            <a:r>
              <a:rPr lang="cs-CZ" altLang="cs-CZ" sz="2800" dirty="0" smtClean="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Chorvatska od ledna do srpna 2019 překonalo 11 % </a:t>
            </a:r>
            <a:endParaRPr lang="cs-CZ" altLang="cs-CZ" sz="2800" dirty="0"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Obchodní kultura a doporučení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5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zápatí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Chorvatsko, exportní seminář, 5. – 6. 11.</a:t>
            </a:r>
            <a:r>
              <a:rPr lang="pt-BR" dirty="0"/>
              <a:t> 20</a:t>
            </a:r>
            <a:r>
              <a:rPr lang="cs-CZ" dirty="0"/>
              <a:t>19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Chorvatsko - obchodní kultura</a:t>
            </a:r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62486999"/>
              </p:ext>
            </p:extLst>
          </p:nvPr>
        </p:nvGraphicFramePr>
        <p:xfrm>
          <a:off x="0" y="1552353"/>
          <a:ext cx="9952074" cy="5411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07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MZV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004A9B"/>
      </a:accent1>
      <a:accent2>
        <a:srgbClr val="D52B1E"/>
      </a:accent2>
      <a:accent3>
        <a:srgbClr val="A1D1F4"/>
      </a:accent3>
      <a:accent4>
        <a:srgbClr val="A185B9"/>
      </a:accent4>
      <a:accent5>
        <a:srgbClr val="E3E8A4"/>
      </a:accent5>
      <a:accent6>
        <a:srgbClr val="FDCD4B"/>
      </a:accent6>
      <a:hlink>
        <a:srgbClr val="0563C1"/>
      </a:hlink>
      <a:folHlink>
        <a:srgbClr val="954F72"/>
      </a:folHlink>
    </a:clrScheme>
    <a:fontScheme name="MZV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880</Words>
  <Application>Microsoft Office PowerPoint</Application>
  <PresentationFormat>Vlastní</PresentationFormat>
  <Paragraphs>201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Azo Sans</vt:lpstr>
      <vt:lpstr>Calibri</vt:lpstr>
      <vt:lpstr>Georgia</vt:lpstr>
      <vt:lpstr>Lato</vt:lpstr>
      <vt:lpstr>Open Sans</vt:lpstr>
      <vt:lpstr>Open Sans Light</vt:lpstr>
      <vt:lpstr>Times New Roman</vt:lpstr>
      <vt:lpstr>Vlastní návrh</vt:lpstr>
      <vt:lpstr>Prezentace aplikace PowerPoint</vt:lpstr>
      <vt:lpstr>Prezentace aplikace PowerPoint</vt:lpstr>
      <vt:lpstr>Prezentace aplikace PowerPoint</vt:lpstr>
      <vt:lpstr>Příležitosti pro české podnikatele</vt:lpstr>
      <vt:lpstr>Prezentace aplikace PowerPoint</vt:lpstr>
      <vt:lpstr>Ekonomika /obchodní vztahy s ČR/</vt:lpstr>
      <vt:lpstr>Prezentace aplikace PowerPoint</vt:lpstr>
      <vt:lpstr>Obchodní kultura a doporučení</vt:lpstr>
      <vt:lpstr>Prezentace aplikace PowerPoint</vt:lpstr>
      <vt:lpstr>Prezentace aplikace PowerPoint</vt:lpstr>
      <vt:lpstr>Prezentace aplikace PowerPoint</vt:lpstr>
      <vt:lpstr>Podpora poskytovaná českým podnikatelům</vt:lpstr>
      <vt:lpstr>Prezentace aplikace PowerPoint</vt:lpstr>
      <vt:lpstr>Projekty ekonomické diplomacie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Sub title appears here</dc:title>
  <dc:creator>Prasath T</dc:creator>
  <cp:lastModifiedBy>Petr KAŠIČKA</cp:lastModifiedBy>
  <cp:revision>1562</cp:revision>
  <cp:lastPrinted>2019-10-17T08:47:23Z</cp:lastPrinted>
  <dcterms:created xsi:type="dcterms:W3CDTF">2013-04-23T12:07:07Z</dcterms:created>
  <dcterms:modified xsi:type="dcterms:W3CDTF">2019-10-27T16:27:20Z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Order">
    <vt:r8>271000</vt:r8>
  </property>
  <property fmtid="{D5CDD505-2E9C-101B-9397-08002B2CF9AE}" pid="5" name="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ntentTypeId">
    <vt:lpwstr>0x0101000971E2086CA670469D05A9C4DE9DDC08</vt:lpwstr>
  </property>
  <property fmtid="{D5CDD505-2E9C-101B-9397-08002B2CF9AE}" pid="9" name="TemplateUrl">
    <vt:lpwstr/>
  </property>
  <property fmtid="{D5CDD505-2E9C-101B-9397-08002B2CF9AE}" pid="10" name="Language">
    <vt:lpwstr>;#English;#</vt:lpwstr>
  </property>
  <property fmtid="{D5CDD505-2E9C-101B-9397-08002B2CF9AE}" pid="11" name="Portfolio">
    <vt:lpwstr>65;#</vt:lpwstr>
  </property>
  <property fmtid="{D5CDD505-2E9C-101B-9397-08002B2CF9AE}" pid="12" name="Compliance Status">
    <vt:lpwstr>Approved B/D, incl Miami</vt:lpwstr>
  </property>
  <property fmtid="{D5CDD505-2E9C-101B-9397-08002B2CF9AE}" pid="13" name="IconOverlay">
    <vt:lpwstr/>
  </property>
  <property fmtid="{D5CDD505-2E9C-101B-9397-08002B2CF9AE}" pid="14" name="Category0">
    <vt:lpwstr>5</vt:lpwstr>
  </property>
</Properties>
</file>