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304" r:id="rId1"/>
  </p:sldMasterIdLst>
  <p:notesMasterIdLst>
    <p:notesMasterId r:id="rId14"/>
  </p:notesMasterIdLst>
  <p:handoutMasterIdLst>
    <p:handoutMasterId r:id="rId15"/>
  </p:handoutMasterIdLst>
  <p:sldIdLst>
    <p:sldId id="549" r:id="rId2"/>
    <p:sldId id="543" r:id="rId3"/>
    <p:sldId id="544" r:id="rId4"/>
    <p:sldId id="507" r:id="rId5"/>
    <p:sldId id="545" r:id="rId6"/>
    <p:sldId id="546" r:id="rId7"/>
    <p:sldId id="547" r:id="rId8"/>
    <p:sldId id="538" r:id="rId9"/>
    <p:sldId id="541" r:id="rId10"/>
    <p:sldId id="552" r:id="rId11"/>
    <p:sldId id="551" r:id="rId12"/>
    <p:sldId id="550" r:id="rId13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Light" panose="020B0306030504020204" pitchFamily="34" charset="0"/>
      <p:regular r:id="rId20"/>
      <p: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28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pos="158">
          <p15:clr>
            <a:srgbClr val="A4A3A4"/>
          </p15:clr>
        </p15:guide>
        <p15:guide id="6" pos="2560">
          <p15:clr>
            <a:srgbClr val="A4A3A4"/>
          </p15:clr>
        </p15:guide>
        <p15:guide id="7" pos="5600">
          <p15:clr>
            <a:srgbClr val="A4A3A4"/>
          </p15:clr>
        </p15:guide>
        <p15:guide id="8" pos="305">
          <p15:clr>
            <a:srgbClr val="A4A3A4"/>
          </p15:clr>
        </p15:guide>
        <p15:guide id="9" pos="54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D73571"/>
    <a:srgbClr val="A7C54C"/>
    <a:srgbClr val="00AFD4"/>
    <a:srgbClr val="E9F0D2"/>
    <a:srgbClr val="BFEBF4"/>
    <a:srgbClr val="404042"/>
    <a:srgbClr val="F0D7DE"/>
    <a:srgbClr val="EEF2D7"/>
    <a:srgbClr val="DD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3" autoAdjust="0"/>
    <p:restoredTop sz="96897" autoAdjust="0"/>
  </p:normalViewPr>
  <p:slideViewPr>
    <p:cSldViewPr snapToGrid="0">
      <p:cViewPr varScale="1">
        <p:scale>
          <a:sx n="115" d="100"/>
          <a:sy n="115" d="100"/>
        </p:scale>
        <p:origin x="-1548" y="-102"/>
      </p:cViewPr>
      <p:guideLst>
        <p:guide orient="horz" pos="2194"/>
        <p:guide orient="horz" pos="727"/>
        <p:guide orient="horz" pos="183"/>
        <p:guide orient="horz" pos="766"/>
        <p:guide pos="158"/>
        <p:guide pos="2565"/>
        <p:guide pos="5600"/>
        <p:guide pos="300"/>
        <p:guide pos="5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24116075877022"/>
          <c:y val="0.13135025483041324"/>
          <c:w val="0.41418068831422833"/>
          <c:h val="0.699049327851278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Země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1.5598136146751795E-2"/>
                  <c:y val="2.8228017551302904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ČÍNA</a:t>
                    </a:r>
                    <a:r>
                      <a:rPr lang="en-US" dirty="0"/>
                      <a:t>
</a:t>
                    </a:r>
                    <a:r>
                      <a:rPr lang="cs-CZ" dirty="0" smtClean="0"/>
                      <a:t>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822289149459921E-2"/>
                  <c:y val="-3.101776955973761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8147415145615912E-3"/>
                  <c:y val="-3.0559570762900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6902533627923156E-2"/>
                  <c:y val="-3.686472353164051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9361917682670037E-2"/>
                  <c:y val="-6.5293730125727575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PAP. NOVÁ GUINEA</a:t>
                    </a:r>
                    <a:r>
                      <a:rPr lang="en-US" dirty="0"/>
                      <a:t>
</a:t>
                    </a:r>
                    <a:r>
                      <a:rPr lang="cs-CZ" baseline="0" dirty="0" smtClean="0"/>
                      <a:t> 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446544367159293"/>
                  <c:y val="9.649421699708717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JIŽNÍ</a:t>
                    </a:r>
                    <a:r>
                      <a:rPr lang="cs-CZ" baseline="0" dirty="0" smtClean="0"/>
                      <a:t> KOREA</a:t>
                    </a:r>
                    <a:r>
                      <a:rPr lang="en-US" dirty="0"/>
                      <a:t>
</a:t>
                    </a:r>
                    <a:r>
                      <a:rPr lang="cs-CZ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0984666323729625E-3"/>
                  <c:y val="-6.81762463077549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5753385871585042E-3"/>
                  <c:y val="-3.66002854004249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1343222998563374E-2"/>
                  <c:y val="2.90062728258597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98219993499735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OSTATNÍ </a:t>
                    </a:r>
                    <a:r>
                      <a:rPr lang="cs-CZ" dirty="0" smtClean="0"/>
                      <a:t/>
                    </a:r>
                    <a:br>
                      <a:rPr lang="cs-CZ" dirty="0" smtClean="0"/>
                    </a:br>
                    <a:r>
                      <a:rPr lang="en-US" dirty="0" smtClean="0"/>
                      <a:t>(2</a:t>
                    </a:r>
                    <a:r>
                      <a:rPr lang="cs-CZ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ZEMÍ)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2553904369976391E-2"/>
                  <c:y val="5.7375243731842464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OSTATNÍ </a:t>
                    </a:r>
                    <a:r>
                      <a:rPr lang="cs-CZ" b="1" smtClean="0"/>
                      <a:t/>
                    </a:r>
                    <a:br>
                      <a:rPr lang="cs-CZ" b="1" smtClean="0"/>
                    </a:br>
                    <a:r>
                      <a:rPr lang="en-US" b="1" smtClean="0"/>
                      <a:t>(</a:t>
                    </a:r>
                    <a:r>
                      <a:rPr lang="en-US" b="1"/>
                      <a:t>23 ZEMÍ)
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List1!$A$2:$A$11</c:f>
              <c:strCache>
                <c:ptCount val="10"/>
                <c:pt idx="0">
                  <c:v>ČÍNA</c:v>
                </c:pt>
                <c:pt idx="1">
                  <c:v>EGYPT</c:v>
                </c:pt>
                <c:pt idx="2">
                  <c:v>GRUZIE</c:v>
                </c:pt>
                <c:pt idx="3">
                  <c:v>INDIE</c:v>
                </c:pt>
                <c:pt idx="4">
                  <c:v>JIŽNÍ KOREA</c:v>
                </c:pt>
                <c:pt idx="5">
                  <c:v>PAP. NOVÁ GUINEA</c:v>
                </c:pt>
                <c:pt idx="6">
                  <c:v>POB. SLONOVINY</c:v>
                </c:pt>
                <c:pt idx="7">
                  <c:v>RUSKO</c:v>
                </c:pt>
                <c:pt idx="8">
                  <c:v>SLOVENSKO</c:v>
                </c:pt>
                <c:pt idx="9">
                  <c:v>OSTATNÍ (26 ZEMÍ)</c:v>
                </c:pt>
              </c:strCache>
            </c:strRef>
          </c:cat>
          <c:val>
            <c:numRef>
              <c:f>List1!$B$2:$B$11</c:f>
              <c:numCache>
                <c:formatCode>#,##0</c:formatCode>
                <c:ptCount val="10"/>
                <c:pt idx="0">
                  <c:v>7141036636</c:v>
                </c:pt>
                <c:pt idx="1">
                  <c:v>3438418233</c:v>
                </c:pt>
                <c:pt idx="2">
                  <c:v>5309500000</c:v>
                </c:pt>
                <c:pt idx="3">
                  <c:v>4127056135</c:v>
                </c:pt>
                <c:pt idx="4">
                  <c:v>731856296</c:v>
                </c:pt>
                <c:pt idx="5">
                  <c:v>1760689535</c:v>
                </c:pt>
                <c:pt idx="6">
                  <c:v>2371591872</c:v>
                </c:pt>
                <c:pt idx="7">
                  <c:v>4050331650</c:v>
                </c:pt>
                <c:pt idx="8">
                  <c:v>5099273417</c:v>
                </c:pt>
                <c:pt idx="9">
                  <c:v>1801479493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cat>
            <c:strRef>
              <c:f>List1!$A$2:$A$11</c:f>
              <c:strCache>
                <c:ptCount val="10"/>
                <c:pt idx="0">
                  <c:v>ČÍNA</c:v>
                </c:pt>
                <c:pt idx="1">
                  <c:v>EGYPT</c:v>
                </c:pt>
                <c:pt idx="2">
                  <c:v>GRUZIE</c:v>
                </c:pt>
                <c:pt idx="3">
                  <c:v>INDIE</c:v>
                </c:pt>
                <c:pt idx="4">
                  <c:v>JIŽNÍ KOREA</c:v>
                </c:pt>
                <c:pt idx="5">
                  <c:v>PAP. NOVÁ GUINEA</c:v>
                </c:pt>
                <c:pt idx="6">
                  <c:v>POB. SLONOVINY</c:v>
                </c:pt>
                <c:pt idx="7">
                  <c:v>RUSKO</c:v>
                </c:pt>
                <c:pt idx="8">
                  <c:v>SLOVENSKO</c:v>
                </c:pt>
                <c:pt idx="9">
                  <c:v>OSTATNÍ (26 ZEMÍ)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19.935335797437258</c:v>
                </c:pt>
                <c:pt idx="1">
                  <c:v>9.5988895703637525</c:v>
                </c:pt>
                <c:pt idx="2">
                  <c:v>14.82231093492644</c:v>
                </c:pt>
                <c:pt idx="3">
                  <c:v>11.521331439658301</c:v>
                </c:pt>
                <c:pt idx="4">
                  <c:v>2.0430928673124704</c:v>
                </c:pt>
                <c:pt idx="5">
                  <c:v>4.9152439490801481</c:v>
                </c:pt>
                <c:pt idx="6">
                  <c:v>6.6206746656988917</c:v>
                </c:pt>
                <c:pt idx="7">
                  <c:v>11.307142877083274</c:v>
                </c:pt>
                <c:pt idx="8">
                  <c:v>14.235430102453867</c:v>
                </c:pt>
                <c:pt idx="9">
                  <c:v>5.0291155830378829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Objem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50</c:v>
                </c:pt>
                <c:pt idx="1">
                  <c:v>43</c:v>
                </c:pt>
                <c:pt idx="2">
                  <c:v>61.8</c:v>
                </c:pt>
                <c:pt idx="3">
                  <c:v>67.2</c:v>
                </c:pt>
                <c:pt idx="4">
                  <c:v>53</c:v>
                </c:pt>
                <c:pt idx="5">
                  <c:v>72.099999999999994</c:v>
                </c:pt>
                <c:pt idx="6">
                  <c:v>63.4</c:v>
                </c:pt>
                <c:pt idx="7">
                  <c:v>47.2</c:v>
                </c:pt>
                <c:pt idx="8">
                  <c:v>40.5</c:v>
                </c:pt>
                <c:pt idx="9">
                  <c:v>31.9</c:v>
                </c:pt>
                <c:pt idx="10">
                  <c:v>42.8</c:v>
                </c:pt>
                <c:pt idx="11">
                  <c:v>35.799999999999997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30624"/>
        <c:axId val="37880576"/>
      </c:barChart>
      <c:catAx>
        <c:axId val="3753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37880576"/>
        <c:crosses val="autoZero"/>
        <c:auto val="1"/>
        <c:lblAlgn val="ctr"/>
        <c:lblOffset val="100"/>
        <c:noMultiLvlLbl val="0"/>
      </c:catAx>
      <c:valAx>
        <c:axId val="3788057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V Mld. Kč</a:t>
                </a:r>
                <a:endParaRPr lang="cs-CZ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53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0.76511</cdr:x>
      <cdr:y>0.72454</cdr:y>
    </cdr:from>
    <cdr:to>
      <cdr:x>0.95405</cdr:x>
      <cdr:y>0.87593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431361" y="3608460"/>
          <a:ext cx="1588168" cy="753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tIns="0" rIns="0" bIns="0" rtlCol="0" anchor="t" anchorCtr="0">
          <a:normAutofit/>
        </a:bodyPr>
        <a:lstStyle xmlns:a="http://schemas.openxmlformats.org/drawingml/2006/main"/>
        <a:p xmlns:a="http://schemas.openxmlformats.org/drawingml/2006/main">
          <a:pPr fontAlgn="auto">
            <a:spcAft>
              <a:spcPts val="0"/>
            </a:spcAft>
          </a:pPr>
          <a:endParaRPr lang="cs-CZ" sz="1100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11/4/2019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11/4/2019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416" y="4686499"/>
            <a:ext cx="5388931" cy="4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570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2639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00AFD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A7C54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7999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D7357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C54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35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690359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6903590" cy="45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rgbClr val="414042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rgbClr val="414042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80000" y="1477670"/>
            <a:ext cx="7559999" cy="49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80000" y="2340000"/>
            <a:ext cx="7560000" cy="3446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17209" y="5877499"/>
            <a:ext cx="28934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861878" y="1008000"/>
            <a:ext cx="7778121" cy="2311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r>
              <a:rPr lang="cs-CZ" dirty="0" smtClean="0"/>
              <a:t>kapitola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34" r:id="rId2"/>
    <p:sldLayoutId id="2147485335" r:id="rId3"/>
    <p:sldLayoutId id="2147485327" r:id="rId4"/>
    <p:sldLayoutId id="2147485328" r:id="rId5"/>
    <p:sldLayoutId id="2147485329" r:id="rId6"/>
    <p:sldLayoutId id="2147485332" r:id="rId7"/>
    <p:sldLayoutId id="2147485333" r:id="rId8"/>
    <p:sldLayoutId id="2147485324" r:id="rId9"/>
    <p:sldLayoutId id="2147485336" r:id="rId10"/>
    <p:sldLayoutId id="21474853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200" baseline="0">
          <a:solidFill>
            <a:srgbClr val="41404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SzPct val="100000"/>
        <a:buFont typeface="Open Sans" panose="020B0606030504020204" pitchFamily="34" charset="0"/>
        <a:buChar char="›"/>
        <a:defRPr sz="28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360000" indent="-216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48000" indent="-252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FontTx/>
        <a:buBlip>
          <a:blip r:embed="rId14"/>
        </a:buBlip>
        <a:defRPr sz="22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Open Sans Light" panose="020B0306030504020204" pitchFamily="34" charset="0"/>
        <a:buChar char="–"/>
        <a:defRPr sz="1000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0" y="2425260"/>
            <a:ext cx="9144000" cy="825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endParaRPr lang="cs-CZ" sz="4000" dirty="0" smtClean="0"/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sz="4000" dirty="0" smtClean="0"/>
              <a:t>CHORVATSKO A SRBSKO</a:t>
            </a:r>
          </a:p>
          <a:p>
            <a:pPr>
              <a:lnSpc>
                <a:spcPct val="100000"/>
              </a:lnSpc>
            </a:pPr>
            <a:r>
              <a:rPr lang="cs-CZ" sz="3600" dirty="0" smtClean="0"/>
              <a:t> </a:t>
            </a:r>
            <a:r>
              <a:rPr lang="cs-CZ" sz="3200" dirty="0" smtClean="0"/>
              <a:t>exportní </a:t>
            </a:r>
            <a:r>
              <a:rPr lang="cs-CZ" sz="3200" dirty="0"/>
              <a:t>příležitosti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pro </a:t>
            </a:r>
            <a:r>
              <a:rPr lang="cs-CZ" sz="3200" dirty="0"/>
              <a:t>české firmy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695061" y="4746698"/>
            <a:ext cx="7704000" cy="252000"/>
          </a:xfrm>
        </p:spPr>
        <p:txBody>
          <a:bodyPr/>
          <a:lstStyle/>
          <a:p>
            <a:r>
              <a:rPr lang="cs-CZ" dirty="0" smtClean="0"/>
              <a:t>05. </a:t>
            </a:r>
            <a:r>
              <a:rPr lang="cs-CZ" dirty="0" smtClean="0"/>
              <a:t>11. 2019	</a:t>
            </a:r>
            <a:r>
              <a:rPr lang="cs-CZ" dirty="0" err="1" smtClean="0"/>
              <a:t>jAN</a:t>
            </a:r>
            <a:r>
              <a:rPr lang="cs-CZ" dirty="0" smtClean="0"/>
              <a:t> DUBEC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1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KLIKNI PRO EXPORT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1525451"/>
            <a:ext cx="7667625" cy="4184923"/>
          </a:xfrm>
        </p:spPr>
      </p:pic>
    </p:spTree>
    <p:extLst>
      <p:ext uri="{BB962C8B-B14F-4D97-AF65-F5344CB8AC3E}">
        <p14:creationId xmlns:p14="http://schemas.microsoft.com/office/powerpoint/2010/main" val="4324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KLIKNI PRO EXPORT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92000" y="1367999"/>
            <a:ext cx="7656432" cy="46342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nová služba zkrátí Vaši cestu do světa</a:t>
            </a:r>
            <a:endParaRPr lang="cs-CZ" sz="22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klientský portál pro exportéry</a:t>
            </a:r>
            <a:endParaRPr lang="cs-CZ" sz="22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méně administrativy </a:t>
            </a:r>
            <a:endParaRPr lang="cs-CZ" sz="22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prověření bonity kupujícího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zajištění platebních rizik v zahraničí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snadnější financování pro Vaši firmu</a:t>
            </a:r>
            <a:br>
              <a:rPr lang="cs-CZ" sz="2200" dirty="0" smtClean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038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618153" y="2844800"/>
            <a:ext cx="4095261" cy="17897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62500" lnSpcReduction="2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cs-CZ" sz="3600" b="1" dirty="0" smtClean="0"/>
              <a:t>Ing. JAN DUBEC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cs-CZ" sz="3200" dirty="0" smtClean="0"/>
              <a:t>ředitel odboru akvizic a pojištění dodavatelských úvěrů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cs-CZ" sz="3200" dirty="0" smtClean="0"/>
              <a:t>dubec@egap.cz</a:t>
            </a:r>
          </a:p>
        </p:txBody>
      </p:sp>
    </p:spTree>
    <p:extLst>
      <p:ext uri="{BB962C8B-B14F-4D97-AF65-F5344CB8AC3E}">
        <p14:creationId xmlns:p14="http://schemas.microsoft.com/office/powerpoint/2010/main" val="17238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Egap</a:t>
            </a:r>
            <a:r>
              <a:rPr lang="cs-CZ" dirty="0" smtClean="0"/>
              <a:t> v roce 2018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92000" y="1367999"/>
            <a:ext cx="7656432" cy="46342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pojištěný vývoz za 36 mld. Kč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c</a:t>
            </a:r>
            <a:r>
              <a:rPr lang="cs-CZ" sz="2200" dirty="0" smtClean="0"/>
              <a:t>elkem uzavřeno </a:t>
            </a:r>
            <a:r>
              <a:rPr lang="cs-CZ" sz="2200" dirty="0"/>
              <a:t>203 PS do </a:t>
            </a:r>
            <a:r>
              <a:rPr lang="cs-CZ" sz="2200" dirty="0" smtClean="0"/>
              <a:t>37 </a:t>
            </a:r>
            <a:r>
              <a:rPr lang="cs-CZ" sz="2200" dirty="0"/>
              <a:t>zemí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104 PS </a:t>
            </a:r>
            <a:r>
              <a:rPr lang="cs-CZ" sz="2200" dirty="0" smtClean="0"/>
              <a:t>uskutečněno </a:t>
            </a:r>
            <a:r>
              <a:rPr lang="cs-CZ" sz="2200" dirty="0"/>
              <a:t>v</a:t>
            </a:r>
            <a:r>
              <a:rPr lang="cs-CZ" sz="2200" dirty="0" smtClean="0"/>
              <a:t> kategorii </a:t>
            </a:r>
            <a:r>
              <a:rPr lang="cs-CZ" sz="2200" dirty="0"/>
              <a:t>MSP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err="1"/>
              <a:t>nejpoptávanější</a:t>
            </a:r>
            <a:r>
              <a:rPr lang="cs-CZ" sz="2200" dirty="0"/>
              <a:t> produkt – pojištění pohledávek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hlavní </a:t>
            </a:r>
            <a:r>
              <a:rPr lang="cs-CZ" sz="2200" dirty="0"/>
              <a:t>podíl na celkovém pojištěném objemu </a:t>
            </a:r>
            <a:r>
              <a:rPr lang="cs-CZ" sz="2200" dirty="0" smtClean="0"/>
              <a:t>produkt</a:t>
            </a:r>
            <a:br>
              <a:rPr lang="cs-CZ" sz="2200" dirty="0" smtClean="0"/>
            </a:br>
            <a:r>
              <a:rPr lang="cs-CZ" sz="2200" dirty="0" smtClean="0"/>
              <a:t>– </a:t>
            </a:r>
            <a:r>
              <a:rPr lang="cs-CZ" sz="2200" dirty="0"/>
              <a:t>pojištění zahraničních </a:t>
            </a:r>
            <a:r>
              <a:rPr lang="cs-CZ" sz="2200" dirty="0" smtClean="0"/>
              <a:t>investic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vymožené pohledávky – 1,65 mld. Kč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709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Egap</a:t>
            </a:r>
            <a:r>
              <a:rPr lang="cs-CZ" dirty="0" smtClean="0"/>
              <a:t> v roce 2018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92000" y="1367999"/>
            <a:ext cx="7656432" cy="46342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poptávané </a:t>
            </a:r>
            <a:r>
              <a:rPr lang="cs-CZ" sz="2200" dirty="0"/>
              <a:t>sektory: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strojní zařízení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potravinářské produkty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zemědělská technika</a:t>
            </a:r>
          </a:p>
          <a:p>
            <a:pPr marL="144000" lvl="1" indent="-144000">
              <a:lnSpc>
                <a:spcPct val="150000"/>
              </a:lnSpc>
              <a:spcBef>
                <a:spcPts val="1000"/>
              </a:spcBef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</a:pPr>
            <a:r>
              <a:rPr lang="cs-CZ" sz="2200" dirty="0"/>
              <a:t>zrychlený proces zpracování poptávek po pojištění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zrušení podmínky 50% českého podílů u MSP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6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Teritoriální rozdělení </a:t>
            </a:r>
            <a:br>
              <a:rPr lang="cs-CZ" sz="3200" dirty="0" smtClean="0"/>
            </a:br>
            <a:r>
              <a:rPr lang="cs-CZ" sz="3200" dirty="0" smtClean="0"/>
              <a:t>v roce 2018</a:t>
            </a:r>
            <a:r>
              <a:rPr lang="fr-FR" dirty="0"/>
              <a:t/>
            </a:r>
            <a:br>
              <a:rPr lang="fr-FR" dirty="0"/>
            </a:br>
            <a:endParaRPr lang="cs-CZ" dirty="0"/>
          </a:p>
        </p:txBody>
      </p:sp>
      <p:graphicFrame>
        <p:nvGraphicFramePr>
          <p:cNvPr id="7" name="Zástupný symbol pro obsah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523768"/>
              </p:ext>
            </p:extLst>
          </p:nvPr>
        </p:nvGraphicFramePr>
        <p:xfrm>
          <a:off x="250825" y="1285688"/>
          <a:ext cx="8405812" cy="49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675648" y="5847962"/>
            <a:ext cx="3015915" cy="418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2400" b="1" dirty="0" smtClean="0"/>
              <a:t>Celkem 35,8 mld. Kč</a:t>
            </a:r>
          </a:p>
        </p:txBody>
      </p:sp>
    </p:spTree>
    <p:extLst>
      <p:ext uri="{BB962C8B-B14F-4D97-AF65-F5344CB8AC3E}">
        <p14:creationId xmlns:p14="http://schemas.microsoft.com/office/powerpoint/2010/main" val="27427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Objem pojištěného vývozu </a:t>
            </a:r>
            <a:br>
              <a:rPr lang="cs-CZ" sz="3200" dirty="0"/>
            </a:br>
            <a:r>
              <a:rPr lang="cs-CZ" sz="3200" dirty="0"/>
              <a:t>v letech 2007 - </a:t>
            </a:r>
            <a:r>
              <a:rPr lang="cs-CZ" sz="3200" dirty="0" smtClean="0"/>
              <a:t>2018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167963455"/>
              </p:ext>
            </p:extLst>
          </p:nvPr>
        </p:nvGraphicFramePr>
        <p:xfrm>
          <a:off x="581115" y="1501656"/>
          <a:ext cx="8024990" cy="411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39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Doplňujeme komerční pojišťovny</a:t>
            </a:r>
            <a:br>
              <a:rPr lang="cs-CZ" sz="3200" dirty="0"/>
            </a:br>
            <a:endParaRPr lang="cs-CZ" sz="32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796061" y="968066"/>
            <a:ext cx="7205316" cy="5178482"/>
            <a:chOff x="2914049" y="1988838"/>
            <a:chExt cx="5474375" cy="4139905"/>
          </a:xfrm>
        </p:grpSpPr>
        <p:sp>
          <p:nvSpPr>
            <p:cNvPr id="23" name="Obdélník 22"/>
            <p:cNvSpPr/>
            <p:nvPr/>
          </p:nvSpPr>
          <p:spPr>
            <a:xfrm>
              <a:off x="3497215" y="2204864"/>
              <a:ext cx="4891209" cy="338437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497215" y="5661248"/>
              <a:ext cx="2445605" cy="270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Tržně pojistitelné země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942819" y="5661248"/>
              <a:ext cx="2445605" cy="46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Tržně nepojistitelné </a:t>
              </a:r>
              <a:b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(rizikové) země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 rot="16200000">
              <a:off x="1913393" y="4504330"/>
              <a:ext cx="2445605" cy="4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Krátkodobé</a:t>
              </a:r>
            </a:p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úvěry (&lt; 2 roky)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 rot="16200000">
              <a:off x="2056077" y="2846812"/>
              <a:ext cx="2160241" cy="4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Středně- a dlouhodobé úvěry (&gt; 2 roky)</a:t>
              </a:r>
            </a:p>
          </p:txBody>
        </p:sp>
      </p:grpSp>
      <p:sp>
        <p:nvSpPr>
          <p:cNvPr id="26" name="Obdélník 25"/>
          <p:cNvSpPr/>
          <p:nvPr/>
        </p:nvSpPr>
        <p:spPr>
          <a:xfrm>
            <a:off x="1563618" y="3354995"/>
            <a:ext cx="3225778" cy="2116704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Pojistí komerční pojišťovny</a:t>
            </a:r>
          </a:p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Atradius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Coface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Credendo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Euler-Hermes</a:t>
            </a:r>
          </a:p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ětiúhelník 26"/>
          <p:cNvSpPr/>
          <p:nvPr/>
        </p:nvSpPr>
        <p:spPr>
          <a:xfrm rot="10800000">
            <a:off x="1577538" y="1238286"/>
            <a:ext cx="3211858" cy="2116708"/>
          </a:xfrm>
          <a:prstGeom prst="homePlate">
            <a:avLst>
              <a:gd name="adj" fmla="val 31809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ětiúhelník 27"/>
          <p:cNvSpPr/>
          <p:nvPr/>
        </p:nvSpPr>
        <p:spPr>
          <a:xfrm rot="5400000">
            <a:off x="5333570" y="2803920"/>
            <a:ext cx="2116706" cy="3218855"/>
          </a:xfrm>
          <a:prstGeom prst="homePlate">
            <a:avLst>
              <a:gd name="adj" fmla="val 23249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782497" y="1238287"/>
            <a:ext cx="3222391" cy="2116706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Pojistí</a:t>
            </a:r>
          </a:p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EGAP</a:t>
            </a:r>
          </a:p>
        </p:txBody>
      </p:sp>
    </p:spTree>
    <p:extLst>
      <p:ext uri="{BB962C8B-B14F-4D97-AF65-F5344CB8AC3E}">
        <p14:creationId xmlns:p14="http://schemas.microsoft.com/office/powerpoint/2010/main" val="17924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" y="1445010"/>
            <a:ext cx="8407478" cy="422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92000" y="288000"/>
            <a:ext cx="7668000" cy="900000"/>
          </a:xfrm>
        </p:spPr>
        <p:txBody>
          <a:bodyPr/>
          <a:lstStyle/>
          <a:p>
            <a:pPr algn="ctr"/>
            <a:r>
              <a:rPr lang="cs-CZ" sz="3200" dirty="0"/>
              <a:t>Produktová nabídka ošetřuje vaše rizika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1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/>
          <p:cNvSpPr txBox="1">
            <a:spLocks/>
          </p:cNvSpPr>
          <p:nvPr/>
        </p:nvSpPr>
        <p:spPr>
          <a:xfrm>
            <a:off x="792000" y="1368000"/>
            <a:ext cx="76680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440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  <a:defRPr sz="28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6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64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2"/>
              </a:buClr>
              <a:buFontTx/>
              <a:buBlip>
                <a:blip r:embed="rId4"/>
              </a:buBlip>
              <a:defRPr sz="22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 Light" panose="020B0306030504020204" pitchFamily="34" charset="0"/>
              <a:buChar char="–"/>
              <a:defRPr sz="1000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tx1"/>
                </a:solidFill>
              </a:rPr>
              <a:t>objem pojištěných vývozů za posledních 10 let – 456 mil. CZK, 8 pojistných smluv, poslední v roce 2016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>
                <a:solidFill>
                  <a:schemeClr val="tx1"/>
                </a:solidFill>
              </a:rPr>
              <a:t>dle OECD kat. rizik – 4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>
                <a:solidFill>
                  <a:schemeClr val="tx1"/>
                </a:solidFill>
              </a:rPr>
              <a:t>dle EGAP barometr rizik </a:t>
            </a:r>
            <a:r>
              <a:rPr lang="cs-CZ" sz="2200" dirty="0" smtClean="0">
                <a:solidFill>
                  <a:schemeClr val="tx1"/>
                </a:solidFill>
              </a:rPr>
              <a:t>– C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tx1"/>
                </a:solidFill>
              </a:rPr>
              <a:t>volný pojistný limit – z důvodu nulové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  poptávky není stanoven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tx1"/>
                </a:solidFill>
              </a:rPr>
              <a:t>realizované obchodní případy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pneumatiky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barvy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sz="2600" dirty="0"/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endParaRPr lang="cs-CZ" sz="2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144000" lvl="1" indent="0" fontAlgn="auto">
              <a:spcAft>
                <a:spcPts val="0"/>
              </a:spcAft>
              <a:buNone/>
            </a:pPr>
            <a:endParaRPr lang="cs-CZ" dirty="0"/>
          </a:p>
          <a:p>
            <a:pPr fontAlgn="auto">
              <a:spcAft>
                <a:spcPts val="0"/>
              </a:spcAft>
            </a:pPr>
            <a:endParaRPr lang="cs-CZ" dirty="0" smtClean="0"/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Chorvatsko a EGAP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87" y="3898669"/>
            <a:ext cx="3956460" cy="21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Výsledek obrázku pro chorvatsko"/>
          <p:cNvSpPr>
            <a:spLocks noChangeAspect="1" noChangeArrowheads="1"/>
          </p:cNvSpPr>
          <p:nvPr/>
        </p:nvSpPr>
        <p:spPr bwMode="auto">
          <a:xfrm>
            <a:off x="63500" y="-136525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Srbsko a EGAP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56" y="3744039"/>
            <a:ext cx="4445109" cy="24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792000" y="1368000"/>
            <a:ext cx="76680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44000" indent="-14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2"/>
              </a:buClr>
              <a:buSzPct val="100000"/>
              <a:buFont typeface="Open Sans" panose="020B0606030504020204" pitchFamily="34" charset="0"/>
              <a:buChar char="›"/>
              <a:defRPr sz="28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6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64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2"/>
              </a:buClr>
              <a:buFontTx/>
              <a:buBlip>
                <a:blip r:embed="rId4"/>
              </a:buBlip>
              <a:defRPr sz="22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 Light" panose="020B0306030504020204" pitchFamily="34" charset="0"/>
              <a:buChar char="–"/>
              <a:defRPr sz="1000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tx1"/>
                </a:solidFill>
              </a:rPr>
              <a:t>objem pojištěných vývozů za posledních 10 let – 9,38 mld. CZK, 21 pojistných smluv, poslední v roce 2019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>
                <a:solidFill>
                  <a:schemeClr val="tx1"/>
                </a:solidFill>
              </a:rPr>
              <a:t>dle OECD kat. rizik – </a:t>
            </a:r>
            <a:r>
              <a:rPr lang="cs-CZ" sz="2200" dirty="0" smtClean="0">
                <a:solidFill>
                  <a:schemeClr val="tx1"/>
                </a:solidFill>
              </a:rPr>
              <a:t>5</a:t>
            </a:r>
            <a:endParaRPr lang="cs-CZ" sz="22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>
                <a:solidFill>
                  <a:schemeClr val="tx1"/>
                </a:solidFill>
              </a:rPr>
              <a:t>dle EGAP barometr rizik </a:t>
            </a:r>
            <a:r>
              <a:rPr lang="cs-CZ" sz="2200" dirty="0" smtClean="0">
                <a:solidFill>
                  <a:schemeClr val="tx1"/>
                </a:solidFill>
              </a:rPr>
              <a:t>– D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tx1"/>
                </a:solidFill>
              </a:rPr>
              <a:t>volný pojistný limit – 3,4 mld. CZK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endParaRPr lang="cs-CZ" sz="22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tx1"/>
                </a:solidFill>
              </a:rPr>
              <a:t>realizované obchodní případy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autobusy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zemědělská technika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pneumatiky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sz="2600" dirty="0"/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endParaRPr lang="cs-CZ" sz="2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144000" lvl="1" indent="0" fontAlgn="auto">
              <a:spcAft>
                <a:spcPts val="0"/>
              </a:spcAft>
              <a:buNone/>
            </a:pPr>
            <a:endParaRPr lang="cs-CZ" dirty="0"/>
          </a:p>
          <a:p>
            <a:pPr fontAlgn="auto">
              <a:spcAft>
                <a:spcPts val="0"/>
              </a:spcAft>
            </a:pPr>
            <a:endParaRPr lang="cs-CZ" dirty="0" smtClean="0"/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EGAP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00AFD4"/>
      </a:accent1>
      <a:accent2>
        <a:srgbClr val="D73571"/>
      </a:accent2>
      <a:accent3>
        <a:srgbClr val="A7C54C"/>
      </a:accent3>
      <a:accent4>
        <a:srgbClr val="EBE369"/>
      </a:accent4>
      <a:accent5>
        <a:srgbClr val="BBBBBB"/>
      </a:accent5>
      <a:accent6>
        <a:srgbClr val="E4E4E4"/>
      </a:accent6>
      <a:hlink>
        <a:srgbClr val="5EB2D8"/>
      </a:hlink>
      <a:folHlink>
        <a:srgbClr val="6F6E6E"/>
      </a:folHlink>
    </a:clrScheme>
    <a:fontScheme name="EG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</TotalTime>
  <Words>294</Words>
  <Application>Microsoft Office PowerPoint</Application>
  <PresentationFormat>Předvádění na obrazovce (4:3)</PresentationFormat>
  <Paragraphs>92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 Light</vt:lpstr>
      <vt:lpstr>Azo Sans</vt:lpstr>
      <vt:lpstr>Open Sans</vt:lpstr>
      <vt:lpstr>Vlastní návrh</vt:lpstr>
      <vt:lpstr>Prezentace aplikace PowerPoint</vt:lpstr>
      <vt:lpstr>Egap v roce 2018</vt:lpstr>
      <vt:lpstr>Egap v roce 2018</vt:lpstr>
      <vt:lpstr>Teritoriální rozdělení  v roce 2018 </vt:lpstr>
      <vt:lpstr>Objem pojištěného vývozu  v letech 2007 - 2018 </vt:lpstr>
      <vt:lpstr>Doplňujeme komerční pojišťovny </vt:lpstr>
      <vt:lpstr>Produktová nabídka ošetřuje vaše rizika </vt:lpstr>
      <vt:lpstr>Chorvatsko a EGAP</vt:lpstr>
      <vt:lpstr>Srbsko a EGAP</vt:lpstr>
      <vt:lpstr>KLIKNI PRO EXPORT</vt:lpstr>
      <vt:lpstr>KLIKNI PRO EXPORT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keywords>EGAPDocsOldFormat</cp:keywords>
  <cp:lastModifiedBy>Dubec Jan</cp:lastModifiedBy>
  <cp:revision>1742</cp:revision>
  <cp:lastPrinted>2019-11-04T07:01:57Z</cp:lastPrinted>
  <dcterms:created xsi:type="dcterms:W3CDTF">2013-04-23T12:07:07Z</dcterms:created>
  <dcterms:modified xsi:type="dcterms:W3CDTF">2019-11-04T09:14:02Z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