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  <p:sldMasterId id="2147485322" r:id="rId2"/>
  </p:sldMasterIdLst>
  <p:notesMasterIdLst>
    <p:notesMasterId r:id="rId60"/>
  </p:notesMasterIdLst>
  <p:handoutMasterIdLst>
    <p:handoutMasterId r:id="rId61"/>
  </p:handoutMasterIdLst>
  <p:sldIdLst>
    <p:sldId id="473" r:id="rId3"/>
    <p:sldId id="495" r:id="rId4"/>
    <p:sldId id="541" r:id="rId5"/>
    <p:sldId id="552" r:id="rId6"/>
    <p:sldId id="551" r:id="rId7"/>
    <p:sldId id="550" r:id="rId8"/>
    <p:sldId id="553" r:id="rId9"/>
    <p:sldId id="542" r:id="rId10"/>
    <p:sldId id="573" r:id="rId11"/>
    <p:sldId id="554" r:id="rId12"/>
    <p:sldId id="543" r:id="rId13"/>
    <p:sldId id="544" r:id="rId14"/>
    <p:sldId id="545" r:id="rId15"/>
    <p:sldId id="546" r:id="rId16"/>
    <p:sldId id="503" r:id="rId17"/>
    <p:sldId id="549" r:id="rId18"/>
    <p:sldId id="477" r:id="rId19"/>
    <p:sldId id="548" r:id="rId20"/>
    <p:sldId id="506" r:id="rId21"/>
    <p:sldId id="525" r:id="rId22"/>
    <p:sldId id="516" r:id="rId23"/>
    <p:sldId id="518" r:id="rId24"/>
    <p:sldId id="576" r:id="rId25"/>
    <p:sldId id="521" r:id="rId26"/>
    <p:sldId id="537" r:id="rId27"/>
    <p:sldId id="526" r:id="rId28"/>
    <p:sldId id="566" r:id="rId29"/>
    <p:sldId id="555" r:id="rId30"/>
    <p:sldId id="567" r:id="rId31"/>
    <p:sldId id="560" r:id="rId32"/>
    <p:sldId id="556" r:id="rId33"/>
    <p:sldId id="568" r:id="rId34"/>
    <p:sldId id="527" r:id="rId35"/>
    <p:sldId id="569" r:id="rId36"/>
    <p:sldId id="558" r:id="rId37"/>
    <p:sldId id="570" r:id="rId38"/>
    <p:sldId id="564" r:id="rId39"/>
    <p:sldId id="557" r:id="rId40"/>
    <p:sldId id="528" r:id="rId41"/>
    <p:sldId id="565" r:id="rId42"/>
    <p:sldId id="529" r:id="rId43"/>
    <p:sldId id="538" r:id="rId44"/>
    <p:sldId id="530" r:id="rId45"/>
    <p:sldId id="531" r:id="rId46"/>
    <p:sldId id="572" r:id="rId47"/>
    <p:sldId id="561" r:id="rId48"/>
    <p:sldId id="539" r:id="rId49"/>
    <p:sldId id="532" r:id="rId50"/>
    <p:sldId id="571" r:id="rId51"/>
    <p:sldId id="574" r:id="rId52"/>
    <p:sldId id="575" r:id="rId53"/>
    <p:sldId id="540" r:id="rId54"/>
    <p:sldId id="533" r:id="rId55"/>
    <p:sldId id="562" r:id="rId56"/>
    <p:sldId id="563" r:id="rId57"/>
    <p:sldId id="535" r:id="rId58"/>
    <p:sldId id="536" r:id="rId59"/>
  </p:sldIdLst>
  <p:sldSz cx="10691813" cy="8064500"/>
  <p:notesSz cx="6797675" cy="9926638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fjklů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004A9B"/>
    <a:srgbClr val="24559D"/>
    <a:srgbClr val="E41B13"/>
    <a:srgbClr val="970000"/>
    <a:srgbClr val="7F7F7F"/>
    <a:srgbClr val="FFFFFF"/>
    <a:srgbClr val="301515"/>
    <a:srgbClr val="FF7900"/>
    <a:srgbClr val="D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3" autoAdjust="0"/>
    <p:restoredTop sz="96897" autoAdjust="0"/>
  </p:normalViewPr>
  <p:slideViewPr>
    <p:cSldViewPr snapToGrid="0">
      <p:cViewPr varScale="1">
        <p:scale>
          <a:sx n="59" d="100"/>
          <a:sy n="59" d="100"/>
        </p:scale>
        <p:origin x="588" y="72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482" y="0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9/23/2019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716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482" y="9428716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482" y="0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9/23/2019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355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606" y="4715153"/>
            <a:ext cx="5438464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716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482" y="9428716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539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7231" indent="-230657" defTabSz="45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98546" indent="-230657" defTabSz="45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59861" indent="-230657" defTabSz="45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21176" indent="-230657" defTabSz="45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3306" algn="l"/>
                <a:tab pos="908214" algn="l"/>
                <a:tab pos="1364723" algn="l"/>
                <a:tab pos="1819631" algn="l"/>
                <a:tab pos="2276141" algn="l"/>
                <a:tab pos="2731048" algn="l"/>
                <a:tab pos="3187557" algn="l"/>
                <a:tab pos="3642465" algn="l"/>
                <a:tab pos="4098975" algn="l"/>
                <a:tab pos="4553882" algn="l"/>
                <a:tab pos="5010391" algn="l"/>
                <a:tab pos="5465299" algn="l"/>
                <a:tab pos="5921809" algn="l"/>
                <a:tab pos="6376717" algn="l"/>
                <a:tab pos="6833225" algn="l"/>
                <a:tab pos="7288133" algn="l"/>
                <a:tab pos="7744643" algn="l"/>
                <a:tab pos="8199551" algn="l"/>
                <a:tab pos="8656060" algn="l"/>
                <a:tab pos="9110967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defTabSz="92263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AECBA8BC-30A3-4755-86A5-01A345A04930}" type="slidenum">
              <a:rPr lang="cs-CZ" altLang="cs-CZ" sz="1100">
                <a:latin typeface="Arial" charset="0"/>
                <a:cs typeface="+mn-cs"/>
              </a:rPr>
              <a:pPr algn="r" defTabSz="92263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57</a:t>
            </a:fld>
            <a:endParaRPr lang="cs-CZ" altLang="cs-CZ" sz="1100">
              <a:latin typeface="Arial" charset="0"/>
              <a:cs typeface="+mn-cs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924997" y="9449029"/>
            <a:ext cx="3000427" cy="4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57" tIns="46010" rIns="91657" bIns="4601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defTabSz="922630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451704" algn="l"/>
                <a:tab pos="905010" algn="l"/>
                <a:tab pos="1358316" algn="l"/>
                <a:tab pos="1811622" algn="l"/>
                <a:tab pos="2264928" algn="l"/>
                <a:tab pos="2718234" algn="l"/>
                <a:tab pos="3171539" algn="l"/>
                <a:tab pos="3624846" algn="l"/>
                <a:tab pos="4078151" algn="l"/>
                <a:tab pos="4531457" algn="l"/>
                <a:tab pos="4984763" algn="l"/>
                <a:tab pos="5438069" algn="l"/>
                <a:tab pos="5891374" algn="l"/>
                <a:tab pos="6344681" algn="l"/>
                <a:tab pos="6797986" algn="l"/>
                <a:tab pos="7251293" algn="l"/>
                <a:tab pos="7704598" algn="l"/>
                <a:tab pos="8157904" algn="l"/>
                <a:tab pos="8611210" algn="l"/>
                <a:tab pos="9064516" algn="l"/>
              </a:tabLst>
              <a:defRPr/>
            </a:pPr>
            <a:fld id="{CE0F8F2F-D581-4CDA-B119-701B94492CEA}" type="slidenum">
              <a:rPr lang="cs-CZ" altLang="cs-CZ" sz="1100">
                <a:latin typeface="Arial" charset="0"/>
                <a:cs typeface="+mn-cs"/>
              </a:rPr>
              <a:pPr algn="r" defTabSz="922630" eaLnBrk="1" fontAlgn="auto" hangingPunct="1">
                <a:spcBef>
                  <a:spcPct val="0"/>
                </a:spcBef>
                <a:spcAft>
                  <a:spcPts val="0"/>
                </a:spcAft>
                <a:tabLst>
                  <a:tab pos="0" algn="l"/>
                  <a:tab pos="451704" algn="l"/>
                  <a:tab pos="905010" algn="l"/>
                  <a:tab pos="1358316" algn="l"/>
                  <a:tab pos="1811622" algn="l"/>
                  <a:tab pos="2264928" algn="l"/>
                  <a:tab pos="2718234" algn="l"/>
                  <a:tab pos="3171539" algn="l"/>
                  <a:tab pos="3624846" algn="l"/>
                  <a:tab pos="4078151" algn="l"/>
                  <a:tab pos="4531457" algn="l"/>
                  <a:tab pos="4984763" algn="l"/>
                  <a:tab pos="5438069" algn="l"/>
                  <a:tab pos="5891374" algn="l"/>
                  <a:tab pos="6344681" algn="l"/>
                  <a:tab pos="6797986" algn="l"/>
                  <a:tab pos="7251293" algn="l"/>
                  <a:tab pos="7704598" algn="l"/>
                  <a:tab pos="8157904" algn="l"/>
                  <a:tab pos="8611210" algn="l"/>
                  <a:tab pos="9064516" algn="l"/>
                </a:tabLst>
                <a:defRPr/>
              </a:pPr>
              <a:t>57</a:t>
            </a:fld>
            <a:endParaRPr lang="cs-CZ" altLang="cs-CZ" sz="1100">
              <a:latin typeface="Arial" charset="0"/>
              <a:cs typeface="+mn-cs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924996" y="9449028"/>
            <a:ext cx="3002639" cy="49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57" tIns="46010" rIns="91657" bIns="46010" anchor="b"/>
          <a:lstStyle>
            <a:lvl1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defTabSz="922630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451704" algn="l"/>
                <a:tab pos="905010" algn="l"/>
                <a:tab pos="1358316" algn="l"/>
                <a:tab pos="1811622" algn="l"/>
                <a:tab pos="2264928" algn="l"/>
                <a:tab pos="2718234" algn="l"/>
                <a:tab pos="3171539" algn="l"/>
                <a:tab pos="3624846" algn="l"/>
                <a:tab pos="4078151" algn="l"/>
                <a:tab pos="4531457" algn="l"/>
                <a:tab pos="4984763" algn="l"/>
                <a:tab pos="5438069" algn="l"/>
                <a:tab pos="5891374" algn="l"/>
                <a:tab pos="6344681" algn="l"/>
                <a:tab pos="6797986" algn="l"/>
                <a:tab pos="7251293" algn="l"/>
                <a:tab pos="7704598" algn="l"/>
                <a:tab pos="8157904" algn="l"/>
                <a:tab pos="8611210" algn="l"/>
                <a:tab pos="9064516" algn="l"/>
              </a:tabLst>
              <a:defRPr/>
            </a:pPr>
            <a:fld id="{93F33C56-B1A2-43F7-ABC8-7FF52547976D}" type="slidenum">
              <a:rPr lang="cs-CZ" altLang="cs-CZ">
                <a:latin typeface="Arial" charset="0"/>
                <a:cs typeface="+mn-cs"/>
              </a:rPr>
              <a:pPr algn="r" defTabSz="922630" eaLnBrk="1" fontAlgn="auto" hangingPunct="1">
                <a:spcBef>
                  <a:spcPct val="0"/>
                </a:spcBef>
                <a:spcAft>
                  <a:spcPts val="0"/>
                </a:spcAft>
                <a:tabLst>
                  <a:tab pos="0" algn="l"/>
                  <a:tab pos="451704" algn="l"/>
                  <a:tab pos="905010" algn="l"/>
                  <a:tab pos="1358316" algn="l"/>
                  <a:tab pos="1811622" algn="l"/>
                  <a:tab pos="2264928" algn="l"/>
                  <a:tab pos="2718234" algn="l"/>
                  <a:tab pos="3171539" algn="l"/>
                  <a:tab pos="3624846" algn="l"/>
                  <a:tab pos="4078151" algn="l"/>
                  <a:tab pos="4531457" algn="l"/>
                  <a:tab pos="4984763" algn="l"/>
                  <a:tab pos="5438069" algn="l"/>
                  <a:tab pos="5891374" algn="l"/>
                  <a:tab pos="6344681" algn="l"/>
                  <a:tab pos="6797986" algn="l"/>
                  <a:tab pos="7251293" algn="l"/>
                  <a:tab pos="7704598" algn="l"/>
                  <a:tab pos="8157904" algn="l"/>
                  <a:tab pos="8611210" algn="l"/>
                  <a:tab pos="9064516" algn="l"/>
                </a:tabLst>
                <a:defRPr/>
              </a:pPr>
              <a:t>57</a:t>
            </a:fld>
            <a:endParaRPr lang="cs-CZ" altLang="cs-CZ">
              <a:latin typeface="Arial" charset="0"/>
              <a:cs typeface="+mn-cs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23900"/>
            <a:ext cx="4799013" cy="36195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661355" y="4581979"/>
            <a:ext cx="5309639" cy="443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2" tIns="46376" rIns="92752" bIns="46376" anchor="ctr"/>
          <a:lstStyle/>
          <a:p>
            <a:pPr defTabSz="92263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57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Podtitul prezentace</a:t>
            </a:r>
            <a:endParaRPr lang="cs-CZ" dirty="0"/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00. měsíc 2000, Praha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DF295-51EE-4FB7-86FA-0F17FF79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E6C135-8E51-421B-BA22-138BF50D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1E43C-2256-4C06-B8A5-4B758899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B4A895-2CE4-4243-AC0D-03577F8B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047D52-65E0-45CF-88D5-BD9D4C22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85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AC50D-C9DC-4B9E-9CEC-524AE359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2010526"/>
            <a:ext cx="9221689" cy="3354607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DAB1CB-F675-4BF0-9186-FB76E474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396869"/>
            <a:ext cx="9221689" cy="1764109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46256B-6553-4942-A668-C55092B0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344D9-EA2C-431D-8ACB-D67A57B1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6093C-6090-4BED-B24D-8091E6E7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0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FE0ED-B1D2-448B-9CD7-120A0AA7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A9098-9862-441D-90B6-7DF736684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146800"/>
            <a:ext cx="4544021" cy="51168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889541-D3E9-4A5F-A579-115DE4D93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146800"/>
            <a:ext cx="4544021" cy="51168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EFEAA4-512E-4475-A65C-FF01567B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8CA33B-034B-4166-BCD6-11709730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A6E875-0504-43D6-A28E-A34552DF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40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DCD86-CC14-4ACB-A7EE-BD317258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29360"/>
            <a:ext cx="9221689" cy="15587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292F42-D187-46C8-8DA8-6399C3189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976923"/>
            <a:ext cx="4523138" cy="96885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9B9127-D25A-4104-8F4D-3436C607F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945782"/>
            <a:ext cx="4523138" cy="43328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97B78B-58B2-41B7-AE87-7B292D406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976923"/>
            <a:ext cx="4545413" cy="96885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382716-7D84-4336-BD56-E39E2B35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945782"/>
            <a:ext cx="4545413" cy="43328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D4F183-75BE-4294-97AA-7808EAF2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2294BA-171A-4CC4-8C09-84881B41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01F02-5870-438D-BB90-6A1D4A61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65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77B21-695A-49CD-8D75-3A884490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2806A5-8BE4-4290-A7B4-27A1024B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16435-41EB-49B1-9263-02D15156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F58EFA-749A-4D5F-AEBF-96C2E144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98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30ACB7-D7F5-4E9D-82FF-4011B81A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89BD53-84E2-453C-AE5C-34F12B3D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8A9087-AA18-4C9F-85BB-8BA85BC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53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714BB-3CE4-4481-A88A-1A1BBA35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37633"/>
            <a:ext cx="3448388" cy="1881717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946014-70F3-4A25-9EC0-EF82F0E0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161139"/>
            <a:ext cx="5412730" cy="5731022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FFA8C5-D142-4148-84C8-0DF74DA0A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419350"/>
            <a:ext cx="3448388" cy="4482145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18E711-D471-4C58-B6C7-45EE65B0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57B9C-EB7F-4536-83AD-A11E87F9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DCDB0-26DC-4281-A8D3-AB1C94DD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17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2175A-315D-4722-998D-359D14E7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37633"/>
            <a:ext cx="3448388" cy="1881717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B57CFE-13FB-4C97-9EB4-BBAFAD771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161139"/>
            <a:ext cx="5412730" cy="5731022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767A04-5055-40D5-856A-2A14DF968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419350"/>
            <a:ext cx="3448388" cy="4482145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8F5518-E5D0-42E8-94BE-2BD315DE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05061F-BEEB-49F3-9CF7-703BE754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26843A-2FFC-4DB6-A175-94CC132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43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2AE7D-903E-44D4-B8AE-C763A514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46D78F-3C9E-465C-B783-4767C665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29BEAC-160B-4030-9E45-4A713AD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A3A60-FDED-49F5-8460-CE2F628D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A5229-F7C8-4E19-A7E9-0CA8022A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19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326F5C-7811-45DE-82F9-91E8FE009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29360"/>
            <a:ext cx="2305422" cy="683429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9AAB79-7A13-47E4-804D-C018D499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29360"/>
            <a:ext cx="6782619" cy="683429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F32811-72C1-4C9B-923F-70480348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DA859-2700-48EF-8C86-B4AAE8C5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2A8DE-401B-405E-AEF3-4FA1B9F1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16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Podtitul prezentace</a:t>
            </a:r>
            <a:endParaRPr lang="cs-CZ" dirty="0"/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00. měsíc 2000, Praha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Jmeno_Prijmeni@mzv.cz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6C237-2D09-49FC-9FC6-0A0D9AB5F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319816"/>
            <a:ext cx="8018860" cy="2807641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3A6798-05A7-4D57-9CFE-D38532959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4235730"/>
            <a:ext cx="8018860" cy="1947053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3334-D7AA-4753-B22F-D69FE61A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6753B5-C506-4ECD-97C2-6EFFED6F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A4B483-E33D-42C2-98B3-7C4DD082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59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 smtClean="0"/>
              <a:t> </a:t>
            </a:r>
            <a:r>
              <a:rPr lang="en-US" dirty="0" smtClean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3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FF2EA4-513E-4C1D-9903-F40A69A1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29360"/>
            <a:ext cx="9221689" cy="155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243140-B2B7-4B28-8D9F-AC1ECA30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146800"/>
            <a:ext cx="9221689" cy="511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8C583-DA86-45CD-82CC-61766F4E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474597"/>
            <a:ext cx="2405658" cy="42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FE72-D065-47C8-A049-AE6D8FCE3A7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E6B9A-125A-4965-8A88-7B16BFF72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474597"/>
            <a:ext cx="3608487" cy="42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6493C3-0C7A-49FC-87B1-ACBD60458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474597"/>
            <a:ext cx="2405658" cy="42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4576-8130-4354-95D4-E3CC8E522E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4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  <p:sldLayoutId id="2147485334" r:id="rId12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jLzvXgjLTXAhXL7xQKHQeoBgwQjRwIBw&amp;url=http://weclipart.com/economic%2Bgrowth%2Bclipart&amp;psig=AOvVaw0FSyEbpHZZ5FB_8laP0Kp6&amp;ust=151040644410306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trade.cz/kalendar-akci/akce-forum-agenti-milano-2015/" TargetMode="External"/><Relationship Id="rId2" Type="http://schemas.openxmlformats.org/officeDocument/2006/relationships/hyperlink" Target="http://www.fnaarc.i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fo.cz/" TargetMode="External"/><Relationship Id="rId2" Type="http://schemas.openxmlformats.org/officeDocument/2006/relationships/hyperlink" Target="http://www.mpo.cz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hyperlink" Target="http://expoit.all.biz/cs/" TargetMode="External"/><Relationship Id="rId4" Type="http://schemas.openxmlformats.org/officeDocument/2006/relationships/hyperlink" Target="http://www.all.biz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rade.cz/kalendar-akci/archiv-akci/aerospace-_-defense-meeting-torino-2019" TargetMode="External"/><Relationship Id="rId2" Type="http://schemas.openxmlformats.org/officeDocument/2006/relationships/hyperlink" Target="https://www.czechtrade.cz/kalendar-akci/archiv-akci/cremona-musica-international-exhibitions-2019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ommerce_rome@mzv.cz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milano@czechtrade.cz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352369" y="3482166"/>
            <a:ext cx="8640000" cy="716679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b="1" dirty="0" smtClean="0">
                <a:cs typeface="Lato" charset="0"/>
                <a:sym typeface="Lato" charset="0"/>
              </a:rPr>
              <a:t>ITÁLIE</a:t>
            </a:r>
            <a:r>
              <a:rPr lang="cs-CZ" sz="4400" b="1" dirty="0" smtClean="0">
                <a:cs typeface="Lato" charset="0"/>
                <a:sym typeface="Lato" charset="0"/>
              </a:rPr>
              <a:t/>
            </a:r>
            <a:br>
              <a:rPr lang="cs-CZ" sz="4400" b="1" dirty="0" smtClean="0">
                <a:cs typeface="Lato" charset="0"/>
                <a:sym typeface="Lato" charset="0"/>
              </a:rPr>
            </a:br>
            <a:r>
              <a:rPr lang="cs-CZ" sz="4400" b="1" dirty="0" smtClean="0">
                <a:cs typeface="Lato" charset="0"/>
                <a:sym typeface="Lato" charset="0"/>
              </a:rPr>
              <a:t>Exportní příležitosti</a:t>
            </a:r>
            <a:r>
              <a:rPr lang="cs-CZ" b="1" dirty="0" smtClean="0">
                <a:cs typeface="Lato" charset="0"/>
                <a:sym typeface="Lato" charset="0"/>
              </a:rPr>
              <a:t/>
            </a:r>
            <a:br>
              <a:rPr lang="cs-CZ" b="1" dirty="0" smtClean="0">
                <a:cs typeface="Lato" charset="0"/>
                <a:sym typeface="Lato" charset="0"/>
              </a:rPr>
            </a:br>
            <a:r>
              <a:rPr lang="cs-CZ" b="1" dirty="0" smtClean="0">
                <a:latin typeface="Lato" charset="0"/>
                <a:cs typeface="Lato" charset="0"/>
                <a:sym typeface="Lato" charset="0"/>
              </a:rPr>
              <a:t>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>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352369" y="4630994"/>
            <a:ext cx="8645199" cy="714568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dirty="0" smtClean="0">
                <a:latin typeface="+mn-lt"/>
                <a:sym typeface="Lato" charset="0"/>
              </a:rPr>
              <a:t>Marcel Sauer</a:t>
            </a:r>
          </a:p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US" dirty="0">
              <a:latin typeface="+mn-lt"/>
              <a:sym typeface="Lato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1373923" y="4985562"/>
            <a:ext cx="8640000" cy="36000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Andrea </a:t>
            </a:r>
            <a:r>
              <a:rPr lang="cs-CZ" dirty="0" err="1" smtClean="0">
                <a:latin typeface="+mn-lt"/>
              </a:rPr>
              <a:t>Nimmerfrohová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25. </a:t>
            </a:r>
            <a:r>
              <a:rPr lang="cs-CZ" dirty="0">
                <a:latin typeface="+mn-lt"/>
              </a:rPr>
              <a:t>z</a:t>
            </a:r>
            <a:r>
              <a:rPr lang="cs-CZ" dirty="0" smtClean="0">
                <a:latin typeface="+mn-lt"/>
              </a:rPr>
              <a:t>áří 2019, Praha</a:t>
            </a:r>
          </a:p>
          <a:p>
            <a:r>
              <a:rPr lang="cs-CZ" dirty="0" smtClean="0">
                <a:latin typeface="+mn-lt"/>
              </a:rPr>
              <a:t>26. září 2019, Pardubice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5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30BFC-5801-4F63-AE79-809EE4FE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48567"/>
            <a:ext cx="9221688" cy="1162457"/>
          </a:xfrm>
        </p:spPr>
        <p:txBody>
          <a:bodyPr/>
          <a:lstStyle/>
          <a:p>
            <a:r>
              <a:rPr lang="cs-CZ" sz="3508" dirty="0"/>
              <a:t/>
            </a:r>
            <a:br>
              <a:rPr lang="cs-CZ" sz="3508" dirty="0"/>
            </a:br>
            <a:r>
              <a:rPr lang="cs-CZ" sz="2806" b="1" dirty="0">
                <a:solidFill>
                  <a:srgbClr val="FF0000"/>
                </a:solidFill>
              </a:rPr>
              <a:t>Itálie: ekonomická situace a výhled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A21CE-5762-4111-829B-A4A11CE2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0388"/>
            <a:ext cx="8159703" cy="38159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endParaRPr lang="cs-CZ" sz="1754" dirty="0" smtClean="0"/>
          </a:p>
          <a:p>
            <a:pPr marL="0" indent="0"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  <a:buNone/>
            </a:pPr>
            <a:r>
              <a:rPr lang="cs-CZ" sz="2900" dirty="0" smtClean="0">
                <a:latin typeface="Georgia" panose="02040502050405020303" pitchFamily="18" charset="0"/>
              </a:rPr>
              <a:t>Dopady </a:t>
            </a:r>
            <a:r>
              <a:rPr lang="cs-CZ" sz="2900" dirty="0" err="1" smtClean="0">
                <a:latin typeface="Georgia" panose="02040502050405020303" pitchFamily="18" charset="0"/>
              </a:rPr>
              <a:t>Brexitu</a:t>
            </a:r>
            <a:endParaRPr lang="cs-CZ" sz="2900" dirty="0" smtClean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Italský vývoz do Velké </a:t>
            </a:r>
            <a:r>
              <a:rPr lang="cs-CZ" dirty="0" smtClean="0">
                <a:latin typeface="Georgia" panose="02040502050405020303" pitchFamily="18" charset="0"/>
              </a:rPr>
              <a:t> Británie </a:t>
            </a:r>
            <a:r>
              <a:rPr lang="cs-CZ" dirty="0" err="1" smtClean="0">
                <a:latin typeface="Georgia" panose="02040502050405020303" pitchFamily="18" charset="0"/>
              </a:rPr>
              <a:t>čini</a:t>
            </a:r>
            <a:r>
              <a:rPr lang="cs-CZ" dirty="0" smtClean="0">
                <a:latin typeface="Georgia" panose="02040502050405020303" pitchFamily="18" charset="0"/>
              </a:rPr>
              <a:t> 24 </a:t>
            </a:r>
            <a:r>
              <a:rPr lang="cs-CZ" dirty="0">
                <a:latin typeface="Georgia" panose="02040502050405020303" pitchFamily="18" charset="0"/>
              </a:rPr>
              <a:t>546 mil. EUR ročně, což představuje 1,4% HDP Itálie.  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Případný divoký </a:t>
            </a:r>
            <a:r>
              <a:rPr lang="cs-CZ" dirty="0" err="1">
                <a:latin typeface="Georgia" panose="02040502050405020303" pitchFamily="18" charset="0"/>
              </a:rPr>
              <a:t>Brexit</a:t>
            </a:r>
            <a:r>
              <a:rPr lang="cs-CZ" dirty="0">
                <a:latin typeface="Georgia" panose="02040502050405020303" pitchFamily="18" charset="0"/>
              </a:rPr>
              <a:t> by v Itálii zasáhl zejména malé podniky, jejichž podíl na vývozu do Velké Británie představuje 33,5%. Sektorově by </a:t>
            </a:r>
            <a:r>
              <a:rPr lang="cs-CZ" dirty="0" err="1">
                <a:latin typeface="Georgia" panose="02040502050405020303" pitchFamily="18" charset="0"/>
              </a:rPr>
              <a:t>Brexit</a:t>
            </a:r>
            <a:r>
              <a:rPr lang="cs-CZ" dirty="0">
                <a:latin typeface="Georgia" panose="02040502050405020303" pitchFamily="18" charset="0"/>
              </a:rPr>
              <a:t> nejvíce dopadl na výrobce nápojů, vína a lihovin, jejichž produkce představuje 12% celkového italského vývozu do Velké Británie</a:t>
            </a:r>
            <a:r>
              <a:rPr lang="cs-CZ" dirty="0" smtClean="0">
                <a:latin typeface="Georgia" panose="02040502050405020303" pitchFamily="18" charset="0"/>
              </a:rPr>
              <a:t>.. </a:t>
            </a:r>
            <a:r>
              <a:rPr lang="cs-CZ" dirty="0">
                <a:latin typeface="Georgia" panose="02040502050405020303" pitchFamily="18" charset="0"/>
              </a:rPr>
              <a:t>Na druhém místě by </a:t>
            </a:r>
            <a:r>
              <a:rPr lang="cs-CZ" dirty="0" err="1">
                <a:latin typeface="Georgia" panose="02040502050405020303" pitchFamily="18" charset="0"/>
              </a:rPr>
              <a:t>Brexit</a:t>
            </a:r>
            <a:r>
              <a:rPr lang="cs-CZ" dirty="0">
                <a:latin typeface="Georgia" panose="02040502050405020303" pitchFamily="18" charset="0"/>
              </a:rPr>
              <a:t> výrazně pocítilo potravinářské odvětví, které se na celkovém vývozu do Velké Británie podílí 7,8</a:t>
            </a:r>
            <a:r>
              <a:rPr lang="cs-CZ" dirty="0" smtClean="0">
                <a:latin typeface="Georgia" panose="02040502050405020303" pitchFamily="18" charset="0"/>
              </a:rPr>
              <a:t>%. </a:t>
            </a:r>
            <a:r>
              <a:rPr lang="cs-CZ" dirty="0">
                <a:latin typeface="Georgia" panose="02040502050405020303" pitchFamily="18" charset="0"/>
              </a:rPr>
              <a:t> 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cs-CZ" dirty="0" smtClean="0">
                <a:latin typeface="Georgia" panose="02040502050405020303" pitchFamily="18" charset="0"/>
              </a:rPr>
              <a:t>Odchod </a:t>
            </a:r>
            <a:r>
              <a:rPr lang="cs-CZ" dirty="0">
                <a:latin typeface="Georgia" panose="02040502050405020303" pitchFamily="18" charset="0"/>
              </a:rPr>
              <a:t>Británie bez dohody </a:t>
            </a:r>
            <a:r>
              <a:rPr lang="cs-CZ" dirty="0" smtClean="0">
                <a:latin typeface="Georgia" panose="02040502050405020303" pitchFamily="18" charset="0"/>
              </a:rPr>
              <a:t>může způsobit </a:t>
            </a:r>
            <a:r>
              <a:rPr lang="cs-CZ" dirty="0">
                <a:latin typeface="Georgia" panose="02040502050405020303" pitchFamily="18" charset="0"/>
              </a:rPr>
              <a:t>v Itálii ztrátu </a:t>
            </a:r>
            <a:r>
              <a:rPr lang="cs-CZ" dirty="0" smtClean="0">
                <a:latin typeface="Georgia" panose="02040502050405020303" pitchFamily="18" charset="0"/>
              </a:rPr>
              <a:t>130 tis. pracovních míst</a:t>
            </a:r>
            <a:r>
              <a:rPr lang="cs-CZ" dirty="0">
                <a:latin typeface="Georgia" panose="02040502050405020303" pitchFamily="18" charset="0"/>
              </a:rPr>
              <a:t>. V případě odchodu s dohodou by Itálie ztratila </a:t>
            </a:r>
            <a:r>
              <a:rPr lang="cs-CZ" dirty="0" smtClean="0">
                <a:latin typeface="Georgia" panose="02040502050405020303" pitchFamily="18" charset="0"/>
              </a:rPr>
              <a:t>téměř 32 tis. pracovních </a:t>
            </a:r>
            <a:r>
              <a:rPr lang="cs-CZ" dirty="0">
                <a:latin typeface="Georgia" panose="02040502050405020303" pitchFamily="18" charset="0"/>
              </a:rPr>
              <a:t>míst. </a:t>
            </a:r>
            <a:endParaRPr lang="cs-CZ" dirty="0" smtClean="0">
              <a:latin typeface="Georgia" panose="02040502050405020303" pitchFamily="18" charset="0"/>
            </a:endParaRPr>
          </a:p>
          <a:p>
            <a:r>
              <a:rPr lang="cs-CZ" dirty="0" smtClean="0">
                <a:latin typeface="Georgia" panose="02040502050405020303" pitchFamily="18" charset="0"/>
              </a:rPr>
              <a:t>Itálie pozorně </a:t>
            </a:r>
            <a:r>
              <a:rPr lang="cs-CZ" dirty="0">
                <a:latin typeface="Georgia" panose="02040502050405020303" pitchFamily="18" charset="0"/>
              </a:rPr>
              <a:t>sleduje </a:t>
            </a:r>
            <a:r>
              <a:rPr lang="cs-CZ" dirty="0" smtClean="0">
                <a:latin typeface="Georgia" panose="02040502050405020303" pitchFamily="18" charset="0"/>
              </a:rPr>
              <a:t>vývoj ohledně přesunu sídel nadnárodních společností z</a:t>
            </a:r>
            <a:r>
              <a:rPr lang="cs-CZ" dirty="0">
                <a:latin typeface="Georgia" panose="02040502050405020303" pitchFamily="18" charset="0"/>
              </a:rPr>
              <a:t> Británie a případnému usazení v Itálii, což by znamenalo příliv přímých zahraničních investic a zvýšení </a:t>
            </a:r>
            <a:r>
              <a:rPr lang="en-US" dirty="0">
                <a:latin typeface="Georgia" panose="02040502050405020303" pitchFamily="18" charset="0"/>
              </a:rPr>
              <a:t>HDP </a:t>
            </a:r>
            <a:r>
              <a:rPr lang="en-US" dirty="0" err="1">
                <a:latin typeface="Georgia" panose="02040502050405020303" pitchFamily="18" charset="0"/>
              </a:rPr>
              <a:t>odhadované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na</a:t>
            </a:r>
            <a:r>
              <a:rPr lang="en-US" dirty="0">
                <a:latin typeface="Georgia" panose="02040502050405020303" pitchFamily="18" charset="0"/>
              </a:rPr>
              <a:t> 0,4%</a:t>
            </a:r>
            <a:r>
              <a:rPr lang="cs-CZ" dirty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  <a:buNone/>
            </a:pPr>
            <a:endParaRPr lang="en-US" sz="2300" dirty="0"/>
          </a:p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endParaRPr lang="cs-CZ" sz="1754" dirty="0"/>
          </a:p>
          <a:p>
            <a:endParaRPr lang="cs-CZ" sz="1754" dirty="0"/>
          </a:p>
          <a:p>
            <a:endParaRPr lang="cs-CZ" sz="1754" dirty="0"/>
          </a:p>
          <a:p>
            <a:endParaRPr lang="cs-CZ" sz="1754" dirty="0"/>
          </a:p>
          <a:p>
            <a:endParaRPr lang="cs-CZ" sz="1754" dirty="0"/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5EB13B-CA71-4401-87A3-CB70F72C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772D79-94E5-4D7C-9E91-7C216A5CB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02" y="1548224"/>
            <a:ext cx="1614449" cy="16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70069-3236-426A-AA78-F73B5B9B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44937"/>
            <a:ext cx="9221688" cy="1162457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Zahraniční obchod Itálie – tendence</a:t>
            </a:r>
            <a:endParaRPr lang="fr-FR" sz="2806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D9B06-5696-4D07-B842-DE204C96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125891"/>
            <a:ext cx="9221688" cy="3815919"/>
          </a:xfrm>
        </p:spPr>
        <p:txBody>
          <a:bodyPr>
            <a:normAutofit/>
          </a:bodyPr>
          <a:lstStyle/>
          <a:p>
            <a:r>
              <a:rPr lang="cs-CZ" sz="1754" b="1" dirty="0">
                <a:latin typeface="Georgia" panose="02040502050405020303" pitchFamily="18" charset="0"/>
              </a:rPr>
              <a:t>i v době hospodářské recese rostl </a:t>
            </a:r>
            <a:r>
              <a:rPr lang="fr-FR" sz="1754" b="1" dirty="0">
                <a:latin typeface="Georgia" panose="02040502050405020303" pitchFamily="18" charset="0"/>
              </a:rPr>
              <a:t>export</a:t>
            </a:r>
            <a:r>
              <a:rPr lang="cs-CZ" sz="1754" b="1" dirty="0">
                <a:latin typeface="Georgia" panose="02040502050405020303" pitchFamily="18" charset="0"/>
              </a:rPr>
              <a:t> i import, byť nižším tempem </a:t>
            </a:r>
            <a:r>
              <a:rPr lang="cs-CZ" sz="1754" dirty="0">
                <a:latin typeface="Georgia" panose="02040502050405020303" pitchFamily="18" charset="0"/>
              </a:rPr>
              <a:t>- úspěchy </a:t>
            </a:r>
            <a:r>
              <a:rPr lang="fr-FR" sz="1754" dirty="0" err="1">
                <a:latin typeface="Georgia" panose="02040502050405020303" pitchFamily="18" charset="0"/>
              </a:rPr>
              <a:t>prokázaly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obory</a:t>
            </a:r>
            <a:r>
              <a:rPr lang="fr-FR" sz="1754" dirty="0">
                <a:latin typeface="Georgia" panose="02040502050405020303" pitchFamily="18" charset="0"/>
              </a:rPr>
              <a:t> s  </a:t>
            </a:r>
            <a:r>
              <a:rPr lang="fr-FR" sz="1754" dirty="0" err="1">
                <a:latin typeface="Georgia" panose="02040502050405020303" pitchFamily="18" charset="0"/>
              </a:rPr>
              <a:t>vysokým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exportním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potenciálem</a:t>
            </a:r>
            <a:r>
              <a:rPr lang="cs-CZ" sz="1754" dirty="0">
                <a:latin typeface="Georgia" panose="02040502050405020303" pitchFamily="18" charset="0"/>
              </a:rPr>
              <a:t> – </a:t>
            </a:r>
            <a:r>
              <a:rPr lang="fr-FR" sz="1754" dirty="0" err="1">
                <a:latin typeface="Georgia" panose="02040502050405020303" pitchFamily="18" charset="0"/>
              </a:rPr>
              <a:t>farmaceutik</a:t>
            </a:r>
            <a:r>
              <a:rPr lang="cs-CZ" sz="1754" dirty="0">
                <a:latin typeface="Georgia" panose="02040502050405020303" pitchFamily="18" charset="0"/>
              </a:rPr>
              <a:t>a</a:t>
            </a:r>
            <a:r>
              <a:rPr lang="fr-FR" sz="1754" dirty="0">
                <a:latin typeface="Georgia" panose="02040502050405020303" pitchFamily="18" charset="0"/>
              </a:rPr>
              <a:t>, </a:t>
            </a:r>
            <a:r>
              <a:rPr lang="fr-FR" sz="1754" dirty="0" err="1">
                <a:latin typeface="Georgia" panose="02040502050405020303" pitchFamily="18" charset="0"/>
              </a:rPr>
              <a:t>chemie</a:t>
            </a:r>
            <a:r>
              <a:rPr lang="fr-FR" sz="1754" dirty="0">
                <a:latin typeface="Georgia" panose="02040502050405020303" pitchFamily="18" charset="0"/>
              </a:rPr>
              <a:t>, </a:t>
            </a:r>
            <a:r>
              <a:rPr lang="cs-CZ" sz="1754" dirty="0">
                <a:latin typeface="Georgia" panose="02040502050405020303" pitchFamily="18" charset="0"/>
              </a:rPr>
              <a:t>udržitelný průmysl – botanika, potravinářský a textilní průmysl</a:t>
            </a:r>
            <a:r>
              <a:rPr lang="fr-FR" sz="1754" dirty="0">
                <a:latin typeface="Georgia" panose="02040502050405020303" pitchFamily="18" charset="0"/>
              </a:rPr>
              <a:t>, </a:t>
            </a:r>
            <a:r>
              <a:rPr lang="fr-FR" sz="1754" dirty="0" err="1">
                <a:latin typeface="Georgia" panose="02040502050405020303" pitchFamily="18" charset="0"/>
              </a:rPr>
              <a:t>strojírenství</a:t>
            </a:r>
            <a:r>
              <a:rPr lang="fr-FR" sz="1754" dirty="0">
                <a:latin typeface="Georgia" panose="02040502050405020303" pitchFamily="18" charset="0"/>
              </a:rPr>
              <a:t> a </a:t>
            </a:r>
            <a:r>
              <a:rPr lang="fr-FR" sz="1754" dirty="0" err="1">
                <a:latin typeface="Georgia" panose="02040502050405020303" pitchFamily="18" charset="0"/>
              </a:rPr>
              <a:t>automobilov</a:t>
            </a:r>
            <a:r>
              <a:rPr lang="cs-CZ" sz="1754" dirty="0">
                <a:latin typeface="Georgia" panose="02040502050405020303" pitchFamily="18" charset="0"/>
              </a:rPr>
              <a:t>ý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průmysl</a:t>
            </a:r>
            <a:endParaRPr lang="cs-CZ" sz="1754" dirty="0">
              <a:latin typeface="Georgia" panose="02040502050405020303" pitchFamily="18" charset="0"/>
            </a:endParaRPr>
          </a:p>
          <a:p>
            <a:r>
              <a:rPr lang="cs-CZ" sz="1754" dirty="0">
                <a:latin typeface="Georgia" panose="02040502050405020303" pitchFamily="18" charset="0"/>
              </a:rPr>
              <a:t>růst exportu - </a:t>
            </a:r>
            <a:r>
              <a:rPr lang="cs-CZ" sz="1754" b="1" dirty="0">
                <a:latin typeface="Georgia" panose="02040502050405020303" pitchFamily="18" charset="0"/>
              </a:rPr>
              <a:t>meziročně (2017/2018) o 3,1 % oproti období 2017/2016, kdy rostl o 7,6%, vyšší nárůst exportu do zemí mimo EU</a:t>
            </a:r>
          </a:p>
          <a:p>
            <a:r>
              <a:rPr lang="cs-CZ" sz="1754" b="1" dirty="0" smtClean="0">
                <a:latin typeface="Georgia" panose="02040502050405020303" pitchFamily="18" charset="0"/>
              </a:rPr>
              <a:t>Růst</a:t>
            </a:r>
            <a:r>
              <a:rPr lang="cs-CZ" sz="1754" dirty="0" smtClean="0">
                <a:latin typeface="Georgia" panose="02040502050405020303" pitchFamily="18" charset="0"/>
              </a:rPr>
              <a:t> </a:t>
            </a:r>
            <a:r>
              <a:rPr lang="cs-CZ" sz="1754" b="1" dirty="0" smtClean="0">
                <a:latin typeface="Georgia" panose="02040502050405020303" pitchFamily="18" charset="0"/>
              </a:rPr>
              <a:t>vývozu </a:t>
            </a:r>
            <a:r>
              <a:rPr lang="cs-CZ" sz="1754" b="1" dirty="0">
                <a:latin typeface="Georgia" panose="02040502050405020303" pitchFamily="18" charset="0"/>
              </a:rPr>
              <a:t>v I. pololetí 2019 (+2,7%) farmaceutický, chemický, lékařský průmysl a botanika (+28%), textilní a oděvní průmysl (+7,3%), potravinářský průmysl 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</a:rPr>
              <a:t>včetně výroby a zpracování nápojů a tabáku (+6,9%) </a:t>
            </a:r>
          </a:p>
          <a:p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</a:rPr>
              <a:t>Meziročně poklesl export dopravních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</a:rPr>
              <a:t>prostředků </a:t>
            </a:r>
            <a:r>
              <a:rPr lang="cs-CZ" sz="1754" dirty="0">
                <a:latin typeface="Georgia" panose="02040502050405020303" pitchFamily="18" charset="0"/>
              </a:rPr>
              <a:t>(-26,4% %) následovaný </a:t>
            </a:r>
            <a:r>
              <a:rPr lang="cs-CZ" sz="1754" b="1" dirty="0">
                <a:latin typeface="Georgia" panose="02040502050405020303" pitchFamily="18" charset="0"/>
              </a:rPr>
              <a:t>výrobky z kovů vyjma strojů a zařízení</a:t>
            </a:r>
            <a:r>
              <a:rPr lang="cs-CZ" sz="1754" dirty="0">
                <a:latin typeface="Georgia" panose="02040502050405020303" pitchFamily="18" charset="0"/>
              </a:rPr>
              <a:t> (-5,9%), </a:t>
            </a:r>
            <a:r>
              <a:rPr lang="cs-CZ" sz="1754" b="1" dirty="0">
                <a:latin typeface="Georgia" panose="02040502050405020303" pitchFamily="18" charset="0"/>
              </a:rPr>
              <a:t>rafinovaných ropných produktů </a:t>
            </a:r>
            <a:r>
              <a:rPr lang="cs-CZ" sz="1754" dirty="0">
                <a:latin typeface="Georgia" panose="02040502050405020303" pitchFamily="18" charset="0"/>
              </a:rPr>
              <a:t>(-14,5%) a </a:t>
            </a:r>
            <a:r>
              <a:rPr lang="cs-CZ" sz="1754" dirty="0" smtClean="0">
                <a:latin typeface="Georgia" panose="02040502050405020303" pitchFamily="18" charset="0"/>
              </a:rPr>
              <a:t>automobilů </a:t>
            </a:r>
            <a:r>
              <a:rPr lang="cs-CZ" sz="1754" dirty="0">
                <a:latin typeface="Georgia" panose="02040502050405020303" pitchFamily="18" charset="0"/>
              </a:rPr>
              <a:t>(-8,3%)</a:t>
            </a:r>
          </a:p>
          <a:p>
            <a:endParaRPr lang="cs-CZ" sz="1754" dirty="0"/>
          </a:p>
          <a:p>
            <a:endParaRPr lang="cs-CZ" sz="1754" dirty="0"/>
          </a:p>
          <a:p>
            <a:endParaRPr lang="cs-CZ" sz="1754" dirty="0"/>
          </a:p>
          <a:p>
            <a:pPr fontAlgn="ctr"/>
            <a:endParaRPr lang="cs-CZ" sz="1754" dirty="0"/>
          </a:p>
          <a:p>
            <a:endParaRPr lang="fr-FR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BB8D80-1854-4C29-8299-62C90342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3" y="716876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Résultat de recherche d'images pour &quot;economic grow clipart&quot;">
            <a:hlinkClick r:id="rId3"/>
            <a:extLst>
              <a:ext uri="{FF2B5EF4-FFF2-40B4-BE49-F238E27FC236}">
                <a16:creationId xmlns:a16="http://schemas.microsoft.com/office/drawing/2014/main" id="{D1DE8B70-1F90-47F7-89CD-9B3A7C1A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6" y="1322527"/>
            <a:ext cx="2161751" cy="179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0BEB1-E36F-436E-BA2C-1B30D71F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Zahraniční obchod Itálie - přehled</a:t>
            </a:r>
            <a:endParaRPr lang="fr-FR" sz="2806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B8B94-168B-40B5-A864-5CAD422D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174678"/>
            <a:ext cx="9221688" cy="3815919"/>
          </a:xfrm>
        </p:spPr>
        <p:txBody>
          <a:bodyPr>
            <a:normAutofit/>
          </a:bodyPr>
          <a:lstStyle/>
          <a:p>
            <a:r>
              <a:rPr lang="cs-CZ" sz="1754" b="1" dirty="0">
                <a:latin typeface="Georgia" panose="02040502050405020303" pitchFamily="18" charset="0"/>
              </a:rPr>
              <a:t>pokles podílu na celosvětovém trhu - v roce 2009 se Itálie podílela 3,3 %, v roce 2018 2,8 %</a:t>
            </a:r>
            <a:r>
              <a:rPr lang="cs-CZ" sz="1754" dirty="0">
                <a:latin typeface="Georgia" panose="02040502050405020303" pitchFamily="18" charset="0"/>
              </a:rPr>
              <a:t> </a:t>
            </a:r>
          </a:p>
          <a:p>
            <a:r>
              <a:rPr lang="cs-CZ" sz="1754" dirty="0">
                <a:latin typeface="Georgia" panose="02040502050405020303" pitchFamily="18" charset="0"/>
              </a:rPr>
              <a:t>celkově se umístila na 9. místě ve světovém vývozu a 11. místě v dovozu</a:t>
            </a:r>
          </a:p>
          <a:p>
            <a:r>
              <a:rPr lang="cs-CZ" sz="1754" dirty="0">
                <a:latin typeface="Georgia" panose="02040502050405020303" pitchFamily="18" charset="0"/>
              </a:rPr>
              <a:t>obchodní bilanci pozitivně ovlivňují </a:t>
            </a:r>
            <a:r>
              <a:rPr lang="cs-CZ" sz="1754" dirty="0" smtClean="0">
                <a:latin typeface="Georgia" panose="02040502050405020303" pitchFamily="18" charset="0"/>
              </a:rPr>
              <a:t>sektory: automobilový průmysl, farmaceutický, chemický </a:t>
            </a:r>
            <a:r>
              <a:rPr lang="cs-CZ" sz="1754" dirty="0">
                <a:latin typeface="Georgia" panose="02040502050405020303" pitchFamily="18" charset="0"/>
              </a:rPr>
              <a:t>a </a:t>
            </a:r>
            <a:r>
              <a:rPr lang="cs-CZ" sz="1754" dirty="0" smtClean="0">
                <a:latin typeface="Georgia" panose="02040502050405020303" pitchFamily="18" charset="0"/>
              </a:rPr>
              <a:t>potravinářský. Pokles </a:t>
            </a:r>
            <a:r>
              <a:rPr lang="cs-CZ" sz="1754" dirty="0">
                <a:latin typeface="Georgia" panose="02040502050405020303" pitchFamily="18" charset="0"/>
              </a:rPr>
              <a:t>u obuvnického, módního a nábytkářského průmyslu</a:t>
            </a:r>
          </a:p>
          <a:p>
            <a:pPr fontAlgn="ctr"/>
            <a:r>
              <a:rPr lang="cs-CZ" sz="1754" dirty="0">
                <a:latin typeface="Georgia" panose="02040502050405020303" pitchFamily="18" charset="0"/>
              </a:rPr>
              <a:t>o</a:t>
            </a:r>
            <a:r>
              <a:rPr lang="fr-FR" sz="1754" dirty="0" err="1">
                <a:latin typeface="Georgia" panose="02040502050405020303" pitchFamily="18" charset="0"/>
              </a:rPr>
              <a:t>bchodní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bilance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cs-CZ" sz="1754" dirty="0" smtClean="0">
                <a:latin typeface="Georgia" panose="02040502050405020303" pitchFamily="18" charset="0"/>
              </a:rPr>
              <a:t>v r. 2018</a:t>
            </a:r>
            <a:r>
              <a:rPr lang="cs-CZ" sz="1754" b="1" dirty="0">
                <a:latin typeface="Georgia" panose="02040502050405020303" pitchFamily="18" charset="0"/>
              </a:rPr>
              <a:t>:  v</a:t>
            </a:r>
            <a:r>
              <a:rPr lang="fr-FR" sz="1754" b="1" dirty="0">
                <a:latin typeface="Georgia" panose="02040502050405020303" pitchFamily="18" charset="0"/>
              </a:rPr>
              <a:t>ývoz</a:t>
            </a:r>
            <a:r>
              <a:rPr lang="cs-CZ" sz="1754" b="1" dirty="0">
                <a:latin typeface="Georgia" panose="02040502050405020303" pitchFamily="18" charset="0"/>
              </a:rPr>
              <a:t> </a:t>
            </a:r>
            <a:r>
              <a:rPr lang="cs-CZ" sz="1754" dirty="0" smtClean="0">
                <a:latin typeface="Georgia" panose="02040502050405020303" pitchFamily="18" charset="0"/>
              </a:rPr>
              <a:t>462 mld. </a:t>
            </a:r>
            <a:r>
              <a:rPr lang="cs-CZ" sz="1754" dirty="0">
                <a:latin typeface="Georgia" panose="02040502050405020303" pitchFamily="18" charset="0"/>
              </a:rPr>
              <a:t>EUR, </a:t>
            </a:r>
            <a:r>
              <a:rPr lang="cs-CZ" sz="1754" b="1" dirty="0">
                <a:latin typeface="Georgia" panose="02040502050405020303" pitchFamily="18" charset="0"/>
              </a:rPr>
              <a:t>d</a:t>
            </a:r>
            <a:r>
              <a:rPr lang="fr-FR" sz="1754" b="1" dirty="0" err="1">
                <a:latin typeface="Georgia" panose="02040502050405020303" pitchFamily="18" charset="0"/>
              </a:rPr>
              <a:t>ovoz</a:t>
            </a:r>
            <a:r>
              <a:rPr lang="cs-CZ" sz="1754" b="1" dirty="0">
                <a:latin typeface="Georgia" panose="02040502050405020303" pitchFamily="18" charset="0"/>
              </a:rPr>
              <a:t> </a:t>
            </a:r>
            <a:r>
              <a:rPr lang="fr-FR" sz="1754" b="1" dirty="0">
                <a:latin typeface="Georgia" panose="02040502050405020303" pitchFamily="18" charset="0"/>
              </a:rPr>
              <a:t> </a:t>
            </a:r>
            <a:r>
              <a:rPr lang="cs-CZ" sz="1754" dirty="0" smtClean="0">
                <a:latin typeface="Georgia" panose="02040502050405020303" pitchFamily="18" charset="0"/>
              </a:rPr>
              <a:t>423 mld. - </a:t>
            </a:r>
            <a:r>
              <a:rPr lang="cs-CZ" sz="1754" b="1" dirty="0">
                <a:latin typeface="Georgia" panose="02040502050405020303" pitchFamily="18" charset="0"/>
              </a:rPr>
              <a:t>s</a:t>
            </a:r>
            <a:r>
              <a:rPr lang="fr-FR" sz="1754" b="1" dirty="0" err="1">
                <a:latin typeface="Georgia" panose="02040502050405020303" pitchFamily="18" charset="0"/>
              </a:rPr>
              <a:t>aldo</a:t>
            </a:r>
            <a:r>
              <a:rPr lang="cs-CZ" sz="1754" b="1" dirty="0">
                <a:latin typeface="Georgia" panose="02040502050405020303" pitchFamily="18" charset="0"/>
              </a:rPr>
              <a:t> </a:t>
            </a:r>
            <a:r>
              <a:rPr lang="cs-CZ" sz="1754" b="1" dirty="0" smtClean="0">
                <a:latin typeface="Georgia" panose="02040502050405020303" pitchFamily="18" charset="0"/>
              </a:rPr>
              <a:t>pozitivní</a:t>
            </a:r>
            <a:r>
              <a:rPr lang="fr-FR" sz="1754" b="1" dirty="0">
                <a:latin typeface="Georgia" panose="02040502050405020303" pitchFamily="18" charset="0"/>
              </a:rPr>
              <a:t> </a:t>
            </a:r>
            <a:endParaRPr lang="cs-CZ" sz="1754" dirty="0">
              <a:latin typeface="Georgia" panose="02040502050405020303" pitchFamily="18" charset="0"/>
            </a:endParaRPr>
          </a:p>
          <a:p>
            <a:pPr fontAlgn="ctr"/>
            <a:r>
              <a:rPr lang="cs-CZ" sz="1754" dirty="0">
                <a:latin typeface="Georgia" panose="02040502050405020303" pitchFamily="18" charset="0"/>
              </a:rPr>
              <a:t>h</a:t>
            </a:r>
            <a:r>
              <a:rPr lang="fr-FR" sz="1754" dirty="0" err="1">
                <a:latin typeface="Georgia" panose="02040502050405020303" pitchFamily="18" charset="0"/>
              </a:rPr>
              <a:t>lavní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cs-CZ" sz="1754" dirty="0">
                <a:latin typeface="Georgia" panose="02040502050405020303" pitchFamily="18" charset="0"/>
              </a:rPr>
              <a:t>obchodní partneři: Německo, Francie, USA , Velká Británie, Švýcarsko, Španělsko, Čína</a:t>
            </a:r>
          </a:p>
          <a:p>
            <a:pPr fontAlgn="ctr"/>
            <a:r>
              <a:rPr lang="cs-CZ" sz="1754" b="1" dirty="0">
                <a:latin typeface="Georgia" panose="02040502050405020303" pitchFamily="18" charset="0"/>
              </a:rPr>
              <a:t>ze 73 % se na italském vývozu podílí severní Itálie:</a:t>
            </a:r>
          </a:p>
          <a:p>
            <a:pPr marL="0" indent="0" fontAlgn="ctr">
              <a:buNone/>
            </a:pPr>
            <a:r>
              <a:rPr lang="cs-CZ" sz="1754" b="1" dirty="0">
                <a:latin typeface="Georgia" panose="02040502050405020303" pitchFamily="18" charset="0"/>
              </a:rPr>
              <a:t>4 regiony - </a:t>
            </a:r>
            <a:r>
              <a:rPr lang="cs-CZ" sz="1754" dirty="0">
                <a:latin typeface="Georgia" panose="02040502050405020303" pitchFamily="18" charset="0"/>
              </a:rPr>
              <a:t>Lombardie, Benátsko, Piemont a Emilia </a:t>
            </a:r>
            <a:r>
              <a:rPr lang="cs-CZ" sz="1754" dirty="0" err="1">
                <a:latin typeface="Georgia" panose="02040502050405020303" pitchFamily="18" charset="0"/>
              </a:rPr>
              <a:t>Romagna</a:t>
            </a:r>
            <a:r>
              <a:rPr lang="cs-CZ" sz="1754" dirty="0">
                <a:latin typeface="Georgia" panose="02040502050405020303" pitchFamily="18" charset="0"/>
              </a:rPr>
              <a:t> – </a:t>
            </a:r>
            <a:r>
              <a:rPr lang="cs-CZ" sz="1754" b="1" dirty="0">
                <a:latin typeface="Georgia" panose="02040502050405020303" pitchFamily="18" charset="0"/>
              </a:rPr>
              <a:t>podíl 66% </a:t>
            </a:r>
            <a:r>
              <a:rPr lang="cs-CZ" sz="1754" dirty="0" smtClean="0">
                <a:latin typeface="Georgia" panose="02040502050405020303" pitchFamily="18" charset="0"/>
              </a:rPr>
              <a:t>(</a:t>
            </a:r>
            <a:r>
              <a:rPr lang="cs-CZ" sz="1754" dirty="0">
                <a:latin typeface="Georgia" panose="02040502050405020303" pitchFamily="18" charset="0"/>
              </a:rPr>
              <a:t>střední Itálie – 23,6 %, jižní Itálie a ostrovy - 10,4 %) </a:t>
            </a:r>
          </a:p>
          <a:p>
            <a:pPr fontAlgn="ctr"/>
            <a:endParaRPr lang="cs-CZ" sz="1754" dirty="0"/>
          </a:p>
          <a:p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49E150-6747-4421-AA2C-A4C405E0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1DC049-DA65-4CF7-85B6-54BECFFC0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29" y="1272983"/>
            <a:ext cx="1559223" cy="18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2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7C56B-5FEC-4A7E-AE8A-8A19689E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44937"/>
            <a:ext cx="9221688" cy="1162457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Zahraniční obchod Itálie – komodity</a:t>
            </a:r>
            <a:endParaRPr lang="fr-FR" sz="2806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43F537-31D7-403C-81E7-BA284C1E4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35985"/>
            <a:ext cx="9221688" cy="3815919"/>
          </a:xfrm>
        </p:spPr>
        <p:txBody>
          <a:bodyPr>
            <a:normAutofit/>
          </a:bodyPr>
          <a:lstStyle/>
          <a:p>
            <a:r>
              <a:rPr lang="cs-CZ" sz="1754" b="1" dirty="0">
                <a:latin typeface="Georgia" panose="02040502050405020303" pitchFamily="18" charset="0"/>
              </a:rPr>
              <a:t>komodity vývoz</a:t>
            </a:r>
            <a:r>
              <a:rPr lang="cs-CZ" sz="1754" dirty="0">
                <a:latin typeface="Georgia" panose="02040502050405020303" pitchFamily="18" charset="0"/>
              </a:rPr>
              <a:t>: s</a:t>
            </a:r>
            <a:r>
              <a:rPr lang="fr-FR" sz="1754" dirty="0" err="1">
                <a:latin typeface="Georgia" panose="02040502050405020303" pitchFamily="18" charset="0"/>
              </a:rPr>
              <a:t>troje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všeobecného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užití</a:t>
            </a:r>
            <a:r>
              <a:rPr lang="cs-CZ" sz="1754" dirty="0">
                <a:latin typeface="Georgia" panose="02040502050405020303" pitchFamily="18" charset="0"/>
              </a:rPr>
              <a:t>, především dopravní (automobily, vlaky, zemědělské stroje), l</a:t>
            </a:r>
            <a:r>
              <a:rPr lang="fr-FR" sz="1754" dirty="0" err="1">
                <a:latin typeface="Georgia" panose="02040502050405020303" pitchFamily="18" charset="0"/>
              </a:rPr>
              <a:t>éky</a:t>
            </a:r>
            <a:r>
              <a:rPr lang="fr-FR" sz="1754" dirty="0">
                <a:latin typeface="Georgia" panose="02040502050405020303" pitchFamily="18" charset="0"/>
              </a:rPr>
              <a:t> a </a:t>
            </a:r>
            <a:r>
              <a:rPr lang="fr-FR" sz="1754" dirty="0" err="1">
                <a:latin typeface="Georgia" panose="02040502050405020303" pitchFamily="18" charset="0"/>
              </a:rPr>
              <a:t>farmaceutické</a:t>
            </a:r>
            <a:r>
              <a:rPr lang="fr-FR" sz="1754" dirty="0">
                <a:latin typeface="Georgia" panose="02040502050405020303" pitchFamily="18" charset="0"/>
              </a:rPr>
              <a:t> </a:t>
            </a:r>
            <a:r>
              <a:rPr lang="fr-FR" sz="1754" dirty="0" err="1">
                <a:latin typeface="Georgia" panose="02040502050405020303" pitchFamily="18" charset="0"/>
              </a:rPr>
              <a:t>přípravky</a:t>
            </a:r>
            <a:r>
              <a:rPr lang="cs-CZ" sz="1754" dirty="0">
                <a:latin typeface="Georgia" panose="02040502050405020303" pitchFamily="18" charset="0"/>
              </a:rPr>
              <a:t>, </a:t>
            </a:r>
            <a:r>
              <a:rPr lang="fr-FR" sz="1754" dirty="0" err="1">
                <a:latin typeface="Georgia" panose="02040502050405020303" pitchFamily="18" charset="0"/>
              </a:rPr>
              <a:t>tradiční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zboží</a:t>
            </a:r>
            <a:r>
              <a:rPr lang="fr-FR" sz="1754" dirty="0">
                <a:latin typeface="Georgia" panose="02040502050405020303" pitchFamily="18" charset="0"/>
              </a:rPr>
              <a:t> Made in </a:t>
            </a:r>
            <a:r>
              <a:rPr lang="fr-FR" sz="1754" dirty="0" err="1">
                <a:latin typeface="Georgia" panose="02040502050405020303" pitchFamily="18" charset="0"/>
              </a:rPr>
              <a:t>Italy</a:t>
            </a:r>
            <a:r>
              <a:rPr lang="cs-CZ" sz="1754" dirty="0">
                <a:latin typeface="Georgia" panose="02040502050405020303" pitchFamily="18" charset="0"/>
              </a:rPr>
              <a:t> (</a:t>
            </a:r>
            <a:r>
              <a:rPr lang="fr-FR" sz="1754" dirty="0" err="1">
                <a:latin typeface="Georgia" panose="02040502050405020303" pitchFamily="18" charset="0"/>
              </a:rPr>
              <a:t>textil</a:t>
            </a:r>
            <a:r>
              <a:rPr lang="fr-FR" sz="1754" dirty="0">
                <a:latin typeface="Georgia" panose="02040502050405020303" pitchFamily="18" charset="0"/>
              </a:rPr>
              <a:t>, </a:t>
            </a:r>
            <a:r>
              <a:rPr lang="fr-FR" sz="1754" dirty="0" err="1">
                <a:latin typeface="Georgia" panose="02040502050405020303" pitchFamily="18" charset="0"/>
              </a:rPr>
              <a:t>kože</a:t>
            </a:r>
            <a:r>
              <a:rPr lang="cs-CZ" sz="1754" dirty="0" err="1">
                <a:latin typeface="Georgia" panose="02040502050405020303" pitchFamily="18" charset="0"/>
              </a:rPr>
              <a:t>né</a:t>
            </a:r>
            <a:r>
              <a:rPr lang="fr-FR" sz="1754" dirty="0">
                <a:latin typeface="Georgia" panose="02040502050405020303" pitchFamily="18" charset="0"/>
              </a:rPr>
              <a:t> </a:t>
            </a:r>
            <a:r>
              <a:rPr lang="fr-FR" sz="1754" dirty="0" err="1">
                <a:latin typeface="Georgia" panose="02040502050405020303" pitchFamily="18" charset="0"/>
              </a:rPr>
              <a:t>výrobk</a:t>
            </a:r>
            <a:r>
              <a:rPr lang="cs-CZ" sz="1754" dirty="0">
                <a:latin typeface="Georgia" panose="02040502050405020303" pitchFamily="18" charset="0"/>
              </a:rPr>
              <a:t>y, </a:t>
            </a:r>
            <a:r>
              <a:rPr lang="fr-FR" sz="1754" dirty="0" err="1">
                <a:latin typeface="Georgia" panose="02040502050405020303" pitchFamily="18" charset="0"/>
              </a:rPr>
              <a:t>oblečení</a:t>
            </a:r>
            <a:r>
              <a:rPr lang="cs-CZ" sz="1754" dirty="0">
                <a:latin typeface="Georgia" panose="02040502050405020303" pitchFamily="18" charset="0"/>
              </a:rPr>
              <a:t>) </a:t>
            </a:r>
          </a:p>
          <a:p>
            <a:r>
              <a:rPr lang="cs-CZ" sz="1754" b="1" dirty="0">
                <a:latin typeface="Georgia" panose="02040502050405020303" pitchFamily="18" charset="0"/>
              </a:rPr>
              <a:t>komodity dovoz</a:t>
            </a:r>
            <a:r>
              <a:rPr lang="cs-CZ" sz="1754" dirty="0">
                <a:latin typeface="Georgia" panose="02040502050405020303" pitchFamily="18" charset="0"/>
              </a:rPr>
              <a:t>: automobily, chemikálie, plasty,  léky a farmaceutické přípravky, suroviny (ropa, zemní plyn), výrobky ze železa a oceli, oděvy, automobilové díly a příslušenství, motory, generátory a elektrické transformátory, telekomunikační přístroje</a:t>
            </a:r>
          </a:p>
          <a:p>
            <a:r>
              <a:rPr lang="cs-CZ" sz="1754" dirty="0" smtClean="0">
                <a:latin typeface="Georgia" panose="02040502050405020303" pitchFamily="18" charset="0"/>
              </a:rPr>
              <a:t>Itálie </a:t>
            </a:r>
            <a:r>
              <a:rPr lang="cs-CZ" sz="1754" dirty="0">
                <a:latin typeface="Georgia" panose="02040502050405020303" pitchFamily="18" charset="0"/>
              </a:rPr>
              <a:t>má malé zásoby paliv, téměř veškerá se dovážejí </a:t>
            </a:r>
            <a:r>
              <a:rPr lang="cs-CZ" sz="1754" dirty="0" smtClean="0">
                <a:latin typeface="Georgia" panose="02040502050405020303" pitchFamily="18" charset="0"/>
              </a:rPr>
              <a:t>, nárůst dovozu zemního plynu</a:t>
            </a:r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ACDF3C-9D4C-4062-8911-C31B2FEC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5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6B44D-1540-4B12-9658-594B3D7E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02" y="2219654"/>
            <a:ext cx="9221688" cy="1162457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Zahraniční obchod Itálie – STAV/TENDENCE</a:t>
            </a:r>
            <a:endParaRPr lang="fr-FR" sz="2806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745" y="3308968"/>
            <a:ext cx="7049400" cy="3815919"/>
          </a:xfrm>
        </p:spPr>
        <p:txBody>
          <a:bodyPr/>
          <a:lstStyle/>
          <a:p>
            <a:r>
              <a:rPr lang="cs-CZ" sz="1754" dirty="0"/>
              <a:t>z </a:t>
            </a:r>
            <a:r>
              <a:rPr lang="cs-CZ" sz="1754" b="1" dirty="0">
                <a:latin typeface="Georgia" panose="02040502050405020303" pitchFamily="18" charset="0"/>
              </a:rPr>
              <a:t>cílových zemí IT vývozu zaznamenala</a:t>
            </a:r>
            <a:r>
              <a:rPr lang="cs-CZ" sz="1754" dirty="0">
                <a:latin typeface="Georgia" panose="02040502050405020303" pitchFamily="18" charset="0"/>
              </a:rPr>
              <a:t> v I. pololetí nejvyšší meziroční nárůst Velká Británie (+17%), Švýcarsko (růst vývozu o +15,6%), Japonsko (+8,8%) a USA (+6,7 %), Francie (+2,3%) a Belgie (+2,3 %)</a:t>
            </a:r>
          </a:p>
          <a:p>
            <a:r>
              <a:rPr lang="cs-CZ" sz="1754" dirty="0">
                <a:latin typeface="Georgia" panose="02040502050405020303" pitchFamily="18" charset="0"/>
              </a:rPr>
              <a:t>Pokles italského vývozu byl ve sledovaném období zaznamenán směrem do Turecka (-22,8%), zemí OPEC (-9,7%), Ruska (-1,6%), </a:t>
            </a:r>
            <a:r>
              <a:rPr lang="cs-CZ" sz="1754" dirty="0" smtClean="0">
                <a:latin typeface="Georgia" panose="02040502050405020303" pitchFamily="18" charset="0"/>
              </a:rPr>
              <a:t>ze zemí EU </a:t>
            </a:r>
            <a:r>
              <a:rPr lang="cs-CZ" sz="1754" dirty="0">
                <a:latin typeface="Georgia" panose="02040502050405020303" pitchFamily="18" charset="0"/>
              </a:rPr>
              <a:t>se pokles týkal především Polska (-8,6%), ČR (-1,2%) a Nizozemska (-1,1%)</a:t>
            </a:r>
          </a:p>
          <a:p>
            <a:r>
              <a:rPr lang="cs-CZ" sz="1754" b="1" dirty="0">
                <a:latin typeface="Georgia" panose="02040502050405020303" pitchFamily="18" charset="0"/>
              </a:rPr>
              <a:t>růst dovozu činil za I. pololetí 2019 +2,9%, nejvíce z </a:t>
            </a:r>
            <a:r>
              <a:rPr lang="cs-CZ" sz="1754" dirty="0">
                <a:latin typeface="Georgia" panose="02040502050405020303" pitchFamily="18" charset="0"/>
              </a:rPr>
              <a:t>Japonska (+ 16,8%) a USA (+ 15,6 %) a Švýcarska (+7,6%). </a:t>
            </a:r>
            <a:r>
              <a:rPr lang="cs-CZ" sz="1754" dirty="0" smtClean="0">
                <a:latin typeface="Georgia" panose="02040502050405020303" pitchFamily="18" charset="0"/>
              </a:rPr>
              <a:t>Důležitý </a:t>
            </a:r>
            <a:r>
              <a:rPr lang="cs-CZ" sz="1754" dirty="0">
                <a:latin typeface="Georgia" panose="02040502050405020303" pitchFamily="18" charset="0"/>
              </a:rPr>
              <a:t>údaj byl zaznamenán u dovozu zemního plynu (+22,6%) i přes pokles v energetickém sektoru, především dovoz ropy se snížil o -11,3% </a:t>
            </a:r>
            <a:endParaRPr lang="cs-CZ" sz="1754" b="1" dirty="0">
              <a:latin typeface="Georgia" panose="02040502050405020303" pitchFamily="18" charset="0"/>
            </a:endParaRPr>
          </a:p>
          <a:p>
            <a:endParaRPr lang="cs-CZ" b="1" i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0C579FE-0EF0-40E1-983C-2E257E90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 4" descr="Une image contenant reptile&#10;&#10;Description générée avec un niveau de confiance élevé">
            <a:extLst>
              <a:ext uri="{FF2B5EF4-FFF2-40B4-BE49-F238E27FC236}">
                <a16:creationId xmlns:a16="http://schemas.microsoft.com/office/drawing/2014/main" id="{86FD0F0B-93C8-4583-9F48-05BE91E0E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04" y="1433789"/>
            <a:ext cx="2456129" cy="21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Příležitosti pro české podnikatele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5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Strategická geografická poloha – i pro vstup na trhy Blízkého východu a severní Afriky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Vyspělá infrastruktura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Lídr v oblasti zpracovatelského průmyslu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Světová špička v oblasti výzkumu a inovace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Vysoce vzdělaná pracovní síla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Itálie dlouhodobě patří mezi deset nejvýznamnějších obchodních partnerů </a:t>
            </a:r>
            <a:r>
              <a:rPr lang="cs-CZ" dirty="0" smtClean="0"/>
              <a:t>ČR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Tradičně přátelské prostředí s </a:t>
            </a:r>
            <a:r>
              <a:rPr lang="cs-CZ" smtClean="0"/>
              <a:t>osobním přístupem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5358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1200" cap="all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Zápatí = název prezentace | 00. MĚSÍC 2000</a:t>
            </a:r>
            <a:endParaRPr kumimoji="0" lang="cs-CZ" sz="7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Proč Itálie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8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Proč Itálie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126671" y="1625829"/>
            <a:ext cx="89569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V </a:t>
            </a:r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žebříčku konkurenceschopnosti, který sestavuje Světové ekonomické fórum (WEF), se </a:t>
            </a: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 Itálie </a:t>
            </a:r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umístila na 31. pozici ze </a:t>
            </a: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140 srovnávaných </a:t>
            </a:r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ekonomik a dle OECD není exportně rizikovou </a:t>
            </a: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zemí</a:t>
            </a:r>
          </a:p>
          <a:p>
            <a:endParaRPr lang="cs-CZ" dirty="0" smtClean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</a:t>
            </a:r>
            <a:r>
              <a:rPr lang="cs-CZ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síť v Itálii je dobře rozvinutá a diverzifikovaná: zahrnuje 6 800 km dálnic (</a:t>
            </a:r>
            <a:r>
              <a:rPr lang="cs-CZ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Aiscat</a:t>
            </a:r>
            <a:r>
              <a:rPr lang="cs-CZ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2014), 1 000 km kolejí pro vysokorychlostní železniční dopravu s maximální rychlostí 300 km / h (190 </a:t>
            </a:r>
            <a:r>
              <a:rPr lang="cs-CZ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mph</a:t>
            </a:r>
            <a:r>
              <a:rPr lang="cs-CZ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přístavy v klíčových místech celého poloostrova pro námořní dopravu a </a:t>
            </a:r>
            <a:r>
              <a:rPr lang="cs-CZ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překládku</a:t>
            </a:r>
          </a:p>
          <a:p>
            <a:endParaRPr lang="cs-CZ" dirty="0" smtClean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Příležitosti pro </a:t>
            </a:r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české firmy  ve formě různých subdodávek a komponent </a:t>
            </a: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otevírají v sektorech, v </a:t>
            </a:r>
            <a:r>
              <a:rPr lang="cs-CZ" dirty="0">
                <a:latin typeface="Georgia" panose="02040502050405020303" pitchFamily="18" charset="0"/>
                <a:cs typeface="Calibri" panose="020F0502020204030204" pitchFamily="34" charset="0"/>
              </a:rPr>
              <a:t>nichž Itálie dosahuje dobrých exportních </a:t>
            </a:r>
            <a:r>
              <a:rPr lang="cs-CZ" dirty="0" smtClean="0">
                <a:latin typeface="Georgia" panose="02040502050405020303" pitchFamily="18" charset="0"/>
                <a:cs typeface="Calibri" panose="020F0502020204030204" pitchFamily="34" charset="0"/>
              </a:rPr>
              <a:t>výsledků</a:t>
            </a:r>
          </a:p>
          <a:p>
            <a:endParaRPr lang="cs-CZ" dirty="0" smtClean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Proč Itálie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460091" y="1625830"/>
            <a:ext cx="8623510" cy="5631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482" lvl="0" indent="-200482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754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00482" lvl="0" indent="-200482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754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lvl="0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</a:pPr>
            <a:endParaRPr lang="cs-CZ" sz="1754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lvl="0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</a:pPr>
            <a:r>
              <a:rPr lang="cs-CZ" sz="1754" b="1" dirty="0" smtClean="0">
                <a:solidFill>
                  <a:prstClr val="black"/>
                </a:solidFill>
                <a:latin typeface="+mj-lt"/>
                <a:cs typeface="+mn-cs"/>
              </a:rPr>
              <a:t>Italský pohled</a:t>
            </a:r>
            <a:endParaRPr lang="cs-CZ" sz="1754" b="1" dirty="0" smtClean="0">
              <a:solidFill>
                <a:prstClr val="black"/>
              </a:solidFill>
              <a:latin typeface="+mj-lt"/>
              <a:cs typeface="+mn-cs"/>
            </a:endParaRPr>
          </a:p>
          <a:p>
            <a:pPr marL="200482" lvl="0" indent="-200482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ČR 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pravidelně zmiňována ve statistikách Itálie jako trh s velkým potenciálem </a:t>
            </a:r>
          </a:p>
          <a:p>
            <a:pPr marL="200482" lvl="0" indent="-200482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54" b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vývoz do ČR zůstává pro Itálii v objemu větší než vývoz do Indie, Austrálie, Brazílie, Kanady, Saudské Arábie či Jižní Korey a je o jen o polovinu nižší než vývoz do Číny. V rámci zemí střední a východní Evropy pak IT vyváží více zboží jen do Polska a </a:t>
            </a:r>
            <a:r>
              <a:rPr lang="cs-CZ" sz="1754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Rumunska</a:t>
            </a:r>
          </a:p>
          <a:p>
            <a:pPr marL="200482" lvl="0" indent="-200482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Na 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celkovém vývozu Itálie v r.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2018 se ČR podílela 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z 1,4% (meziročně se tento podíl lehce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snížil o 0,1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%) a umístila se mezi nejdůležitějšími partnery Itálie na 16.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místě</a:t>
            </a:r>
          </a:p>
          <a:p>
            <a:pPr marL="200482" lvl="0" indent="-200482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Na celkovém dovozu do Itálie (tedy z pohledu českého vývozu) si ani v r.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2018 nevedla ČR 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špatně. Podíl dovozu z ČR v rámci celkového dovozu dosáhl 1,6% (meziročně zůstal tento podíl přibližně stejný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jako vloni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; v r. 2015 činil 1,5%, v r. 2016 vzrostl na 1,7% o další rok poklesl na současnou úroveň 1,6%). ČR se tak umístila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mezi nejdůležitějšími 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partnery Itálie z hlediska dovozu na 15. místě (přičemž z ostatních zemí střední a východní Evropy ji 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v tomto </a:t>
            </a:r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žebříčku předběhlo Polsko - na celkovém 12. místě a Rumunsko na 14. místě</a:t>
            </a:r>
            <a:r>
              <a:rPr lang="cs-CZ" sz="1754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).</a:t>
            </a:r>
          </a:p>
          <a:p>
            <a:pPr marL="200482" lvl="0" indent="-200482" defTabSz="801929" fontAlgn="auto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754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7D1B6B0-EB70-45D8-8274-D97A7644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13" y="1625830"/>
            <a:ext cx="2744767" cy="13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Ekonomika /obchodní vztahy s ČR/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43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Úvod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Příležitosti pro české podnikatele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O</a:t>
            </a:r>
            <a:r>
              <a:rPr lang="cs-CZ" dirty="0" smtClean="0"/>
              <a:t>borové příležitosti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Ekonomika /obchodní vztahy s ČR</a:t>
            </a:r>
            <a:r>
              <a:rPr lang="cs-CZ" dirty="0" smtClean="0"/>
              <a:t>/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Obchodní kultura a doporučení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Podpora poskytovaná českým podnikatelům</a:t>
            </a:r>
          </a:p>
          <a:p>
            <a:endParaRPr lang="cs-CZ" dirty="0"/>
          </a:p>
          <a:p>
            <a:r>
              <a:rPr lang="cs-CZ" dirty="0" smtClean="0"/>
              <a:t>Ekonomická diplomacie (projekty/ proběhlé akce, apod.)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Zápatí = název prezentace | 00. MĚSÍC 2000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Obsah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7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BBD3C-CD10-44F9-991D-7BFAC12A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118690"/>
            <a:ext cx="9221688" cy="1162457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Obchod a ekonomické vztahy - české firmy na italském trhu</a:t>
            </a:r>
            <a:r>
              <a:rPr lang="cs-CZ" sz="2806" dirty="0"/>
              <a:t/>
            </a:r>
            <a:br>
              <a:rPr lang="cs-CZ" sz="2806" dirty="0"/>
            </a:br>
            <a:endParaRPr lang="fr-FR" sz="1052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297" y="5577949"/>
            <a:ext cx="3040484" cy="8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07E8A24-F6C8-4EB1-A0E5-A4E10251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93" y="3423179"/>
            <a:ext cx="1863258" cy="167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7" y="5560773"/>
            <a:ext cx="3316133" cy="9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CB8CEE-F9AA-4F57-9B75-B872855CC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3297884"/>
            <a:ext cx="1670596" cy="16705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629E6D-9E61-4E9E-9823-BFE1BAEC2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77" y="3548474"/>
            <a:ext cx="2171774" cy="1420006"/>
          </a:xfrm>
          <a:prstGeom prst="rect">
            <a:avLst/>
          </a:prstGeom>
        </p:spPr>
      </p:pic>
      <p:pic>
        <p:nvPicPr>
          <p:cNvPr id="16" name="Image 15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20AE61E9-211D-4483-AF89-44EB4D36B6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28" y="5501964"/>
            <a:ext cx="2661941" cy="1035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92EC375-15D3-41B0-AB79-D2FDDB91A1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29" y="3702253"/>
            <a:ext cx="2940248" cy="11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1C30EEB-BE60-4DE4-92A0-C9FF0CE77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78" y="1375968"/>
            <a:ext cx="2444980" cy="19559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6F77DA-FA3E-4F11-8480-FB7F4B2A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55" y="2353959"/>
            <a:ext cx="9221688" cy="907205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Obchod a ekonomické vztahy ČR - Itálie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4FF13-03E9-4B03-8FB7-BF6D0E91A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55" y="3193755"/>
            <a:ext cx="8974641" cy="3703933"/>
          </a:xfrm>
        </p:spPr>
        <p:txBody>
          <a:bodyPr>
            <a:normAutofit/>
          </a:bodyPr>
          <a:lstStyle/>
          <a:p>
            <a:r>
              <a:rPr lang="cs-CZ" sz="1754" b="1" dirty="0">
                <a:latin typeface="Georgia" panose="02040502050405020303" pitchFamily="18" charset="0"/>
              </a:rPr>
              <a:t>Bilaterální obchod s Itálií překonal (posedmé v řadě od r. 2012) v roce 2018 rekord ve výši </a:t>
            </a:r>
            <a:r>
              <a:rPr lang="cs-CZ" sz="1754" b="1" dirty="0" smtClean="0">
                <a:latin typeface="Georgia" panose="02040502050405020303" pitchFamily="18" charset="0"/>
              </a:rPr>
              <a:t>obratu. Stoupající </a:t>
            </a:r>
            <a:r>
              <a:rPr lang="cs-CZ" sz="1754" b="1" dirty="0" smtClean="0">
                <a:latin typeface="Georgia" panose="02040502050405020303" pitchFamily="18" charset="0"/>
              </a:rPr>
              <a:t>tendence </a:t>
            </a:r>
            <a:r>
              <a:rPr lang="cs-CZ" sz="1754" b="1" dirty="0">
                <a:latin typeface="Georgia" panose="02040502050405020303" pitchFamily="18" charset="0"/>
              </a:rPr>
              <a:t>byla mírnější než </a:t>
            </a:r>
            <a:r>
              <a:rPr lang="cs-CZ" sz="1754" b="1" dirty="0" smtClean="0">
                <a:latin typeface="Georgia" panose="02040502050405020303" pitchFamily="18" charset="0"/>
              </a:rPr>
              <a:t>v roce 2017. </a:t>
            </a:r>
            <a:r>
              <a:rPr lang="cs-CZ" sz="1754" b="1" dirty="0">
                <a:latin typeface="Georgia" panose="02040502050405020303" pitchFamily="18" charset="0"/>
              </a:rPr>
              <a:t>V r. 2018 obrat bilaterálního obchodu překonal historicky poprvé hranici 13 </a:t>
            </a:r>
            <a:r>
              <a:rPr lang="cs-CZ" sz="1754" b="1" dirty="0" smtClean="0">
                <a:latin typeface="Georgia" panose="02040502050405020303" pitchFamily="18" charset="0"/>
              </a:rPr>
              <a:t>mld. EUR </a:t>
            </a:r>
            <a:r>
              <a:rPr lang="cs-CZ" sz="1754" b="1" dirty="0">
                <a:latin typeface="Georgia" panose="02040502050405020303" pitchFamily="18" charset="0"/>
              </a:rPr>
              <a:t>a dosáhl hodnoty 13,1 mld. EUR. </a:t>
            </a:r>
            <a:r>
              <a:rPr lang="cs-CZ" sz="1754" b="1" dirty="0" smtClean="0">
                <a:latin typeface="Georgia" panose="02040502050405020303" pitchFamily="18" charset="0"/>
              </a:rPr>
              <a:t>Pokračuje </a:t>
            </a:r>
            <a:r>
              <a:rPr lang="cs-CZ" sz="1754" b="1" dirty="0">
                <a:latin typeface="Georgia" panose="02040502050405020303" pitchFamily="18" charset="0"/>
              </a:rPr>
              <a:t>(již od r. 2006) </a:t>
            </a:r>
            <a:r>
              <a:rPr lang="cs-CZ" sz="1754" b="1" dirty="0" smtClean="0">
                <a:latin typeface="Georgia" panose="02040502050405020303" pitchFamily="18" charset="0"/>
              </a:rPr>
              <a:t>pozitivní saldo </a:t>
            </a:r>
            <a:r>
              <a:rPr lang="cs-CZ" sz="1754" b="1" dirty="0">
                <a:latin typeface="Georgia" panose="02040502050405020303" pitchFamily="18" charset="0"/>
              </a:rPr>
              <a:t>obchodní bilance.</a:t>
            </a:r>
          </a:p>
          <a:p>
            <a:pPr lvl="0"/>
            <a:r>
              <a:rPr lang="cs-CZ" sz="1754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Itálie zůstává v tabulce nejvýznamnějších obchodních partnerů ČR na šestém místě za Německem, Polskem, Čínou, Slovenskem a Francií</a:t>
            </a:r>
          </a:p>
          <a:p>
            <a:r>
              <a:rPr lang="cs-CZ" sz="1754" dirty="0" smtClean="0">
                <a:latin typeface="Georgia" panose="02040502050405020303" pitchFamily="18" charset="0"/>
              </a:rPr>
              <a:t>V </a:t>
            </a:r>
            <a:r>
              <a:rPr lang="cs-CZ" sz="1754" dirty="0">
                <a:latin typeface="Georgia" panose="02040502050405020303" pitchFamily="18" charset="0"/>
              </a:rPr>
              <a:t>procentním vyjádření (přepočítáno v eurech) rostl meziročně obrat o 3,2%, což je údaj nižší než v předchozím roce, </a:t>
            </a:r>
            <a:r>
              <a:rPr lang="cs-CZ" sz="1754" dirty="0" smtClean="0">
                <a:latin typeface="Georgia" panose="02040502050405020303" pitchFamily="18" charset="0"/>
              </a:rPr>
              <a:t>kdy růst </a:t>
            </a:r>
            <a:r>
              <a:rPr lang="cs-CZ" sz="1754" dirty="0">
                <a:latin typeface="Georgia" panose="02040502050405020303" pitchFamily="18" charset="0"/>
              </a:rPr>
              <a:t>dosáhl 5,7%. Celkový objem vývozu z ČR do IT dosáhl hodnoty 6,63 mld. EUR a meziročně růst své tempo zvolnil.</a:t>
            </a:r>
          </a:p>
          <a:p>
            <a:r>
              <a:rPr lang="cs-CZ" sz="1754" dirty="0">
                <a:latin typeface="Georgia" panose="02040502050405020303" pitchFamily="18" charset="0"/>
              </a:rPr>
              <a:t>Český vývoz rostl mírněji (v absolutních číslech o cca 66 mil. EUR) oproti dovozu z Itálie, který dosáhl objemu 6,47 </a:t>
            </a:r>
            <a:r>
              <a:rPr lang="cs-CZ" sz="1754" dirty="0" smtClean="0">
                <a:latin typeface="Georgia" panose="02040502050405020303" pitchFamily="18" charset="0"/>
              </a:rPr>
              <a:t>mld. EUR</a:t>
            </a:r>
            <a:r>
              <a:rPr lang="cs-CZ" sz="1754" dirty="0"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F0CAB7-F1CF-44B5-9625-EF9A7A08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3" y="527948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63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CF325-1AE9-4B95-AC91-EE6E92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312606"/>
            <a:ext cx="9221688" cy="1342104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Obchod a ekonomické vztahy ČR - Itálie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nejvýznamnější položky vývozu</a:t>
            </a:r>
            <a:r>
              <a:rPr lang="fr-FR" sz="2806" b="1" dirty="0">
                <a:solidFill>
                  <a:srgbClr val="FF0000"/>
                </a:solidFill>
              </a:rPr>
              <a:t>/</a:t>
            </a:r>
            <a:r>
              <a:rPr lang="fr-FR" sz="2806" b="1" dirty="0" err="1">
                <a:solidFill>
                  <a:srgbClr val="FF0000"/>
                </a:solidFill>
              </a:rPr>
              <a:t>dovozu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52A3C-DB0E-4650-ABAA-C679DA350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29" y="2954036"/>
            <a:ext cx="9221688" cy="3815919"/>
          </a:xfrm>
        </p:spPr>
        <p:txBody>
          <a:bodyPr>
            <a:normAutofit/>
          </a:bodyPr>
          <a:lstStyle/>
          <a:p>
            <a:r>
              <a:rPr lang="cs-CZ" sz="1900" b="1" dirty="0">
                <a:latin typeface="Georgia" panose="02040502050405020303" pitchFamily="18" charset="0"/>
              </a:rPr>
              <a:t>český vývoz do Itálie: </a:t>
            </a:r>
            <a:endParaRPr lang="cs-CZ" sz="1900" b="1" dirty="0" smtClean="0">
              <a:latin typeface="Georgia" panose="02040502050405020303" pitchFamily="18" charset="0"/>
            </a:endParaRPr>
          </a:p>
          <a:p>
            <a:r>
              <a:rPr lang="cs-CZ" sz="1900" dirty="0" smtClean="0">
                <a:latin typeface="Georgia" panose="02040502050405020303" pitchFamily="18" charset="0"/>
              </a:rPr>
              <a:t>Tradičním </a:t>
            </a:r>
            <a:r>
              <a:rPr lang="cs-CZ" sz="1900" dirty="0">
                <a:latin typeface="Georgia" panose="02040502050405020303" pitchFamily="18" charset="0"/>
              </a:rPr>
              <a:t>tahounem oboustranné obchodní výměny </a:t>
            </a:r>
            <a:r>
              <a:rPr lang="cs-CZ" sz="1900" dirty="0" smtClean="0">
                <a:latin typeface="Georgia" panose="02040502050405020303" pitchFamily="18" charset="0"/>
              </a:rPr>
              <a:t>jsou:</a:t>
            </a:r>
          </a:p>
          <a:p>
            <a:r>
              <a:rPr lang="cs-CZ" sz="1900" dirty="0" smtClean="0">
                <a:latin typeface="Georgia" panose="02040502050405020303" pitchFamily="18" charset="0"/>
              </a:rPr>
              <a:t>dopravní </a:t>
            </a:r>
            <a:r>
              <a:rPr lang="cs-CZ" sz="1900" dirty="0">
                <a:latin typeface="Georgia" panose="02040502050405020303" pitchFamily="18" charset="0"/>
              </a:rPr>
              <a:t>prostředky, zejména automobily, a jejich </a:t>
            </a:r>
            <a:r>
              <a:rPr lang="cs-CZ" sz="1900" dirty="0" smtClean="0">
                <a:latin typeface="Georgia" panose="02040502050405020303" pitchFamily="18" charset="0"/>
              </a:rPr>
              <a:t>součásti. Osobní </a:t>
            </a:r>
            <a:r>
              <a:rPr lang="cs-CZ" sz="1900" dirty="0">
                <a:latin typeface="Georgia" panose="02040502050405020303" pitchFamily="18" charset="0"/>
              </a:rPr>
              <a:t>automobily se umístily na prvním místě s vývozem do Itálie ve výši 876 mil. EUR (v předloňském roce činil </a:t>
            </a:r>
            <a:r>
              <a:rPr lang="cs-CZ" sz="1900" dirty="0" smtClean="0">
                <a:latin typeface="Georgia" panose="02040502050405020303" pitchFamily="18" charset="0"/>
              </a:rPr>
              <a:t>vývoz 1,032 </a:t>
            </a:r>
            <a:r>
              <a:rPr lang="cs-CZ" sz="1900" dirty="0">
                <a:latin typeface="Georgia" panose="02040502050405020303" pitchFamily="18" charset="0"/>
              </a:rPr>
              <a:t>mld. EUR a poprvé tak překročil hodnotu 1 mld. EUR). Pokles vývozu osobních automobilů kompenzoval </a:t>
            </a:r>
            <a:r>
              <a:rPr lang="cs-CZ" sz="1900" dirty="0" smtClean="0">
                <a:latin typeface="Georgia" panose="02040502050405020303" pitchFamily="18" charset="0"/>
              </a:rPr>
              <a:t>nárůst vývozu </a:t>
            </a:r>
            <a:r>
              <a:rPr lang="cs-CZ" sz="1900" dirty="0">
                <a:latin typeface="Georgia" panose="02040502050405020303" pitchFamily="18" charset="0"/>
              </a:rPr>
              <a:t>autobusů, kterých se vyvezlo za 120 mil. EUR (v předloňském roce za 49 mil. EUR). </a:t>
            </a:r>
            <a:endParaRPr lang="cs-CZ" sz="1900" dirty="0" smtClean="0">
              <a:latin typeface="Georgia" panose="02040502050405020303" pitchFamily="18" charset="0"/>
            </a:endParaRPr>
          </a:p>
          <a:p>
            <a:r>
              <a:rPr lang="cs-CZ" sz="1900" dirty="0" smtClean="0">
                <a:latin typeface="Georgia" panose="02040502050405020303" pitchFamily="18" charset="0"/>
              </a:rPr>
              <a:t>Na </a:t>
            </a:r>
            <a:r>
              <a:rPr lang="cs-CZ" sz="1900" dirty="0">
                <a:latin typeface="Georgia" panose="02040502050405020303" pitchFamily="18" charset="0"/>
              </a:rPr>
              <a:t>druhém místě </a:t>
            </a:r>
            <a:r>
              <a:rPr lang="cs-CZ" sz="1900" dirty="0" smtClean="0">
                <a:latin typeface="Georgia" panose="02040502050405020303" pitchFamily="18" charset="0"/>
              </a:rPr>
              <a:t>skončily stroje </a:t>
            </a:r>
            <a:r>
              <a:rPr lang="cs-CZ" sz="1900" dirty="0">
                <a:latin typeface="Georgia" panose="02040502050405020303" pitchFamily="18" charset="0"/>
              </a:rPr>
              <a:t>automatizovaného zpracování dat v objemu 308,5 mil. EUR (meziroční růst o 6,7%) </a:t>
            </a:r>
            <a:endParaRPr lang="cs-CZ" sz="1900" dirty="0" smtClean="0">
              <a:latin typeface="Georgia" panose="02040502050405020303" pitchFamily="18" charset="0"/>
            </a:endParaRPr>
          </a:p>
          <a:p>
            <a:r>
              <a:rPr lang="cs-CZ" sz="1900" dirty="0" smtClean="0">
                <a:latin typeface="Georgia" panose="02040502050405020303" pitchFamily="18" charset="0"/>
              </a:rPr>
              <a:t>Na</a:t>
            </a:r>
            <a:r>
              <a:rPr lang="cs-CZ" sz="1900" dirty="0" smtClean="0">
                <a:latin typeface="Georgia" panose="02040502050405020303" pitchFamily="18" charset="0"/>
              </a:rPr>
              <a:t> </a:t>
            </a:r>
            <a:r>
              <a:rPr lang="cs-CZ" sz="1900" dirty="0">
                <a:latin typeface="Georgia" panose="02040502050405020303" pitchFamily="18" charset="0"/>
              </a:rPr>
              <a:t>třetí </a:t>
            </a:r>
            <a:r>
              <a:rPr lang="cs-CZ" sz="1900" dirty="0" smtClean="0">
                <a:latin typeface="Georgia" panose="02040502050405020303" pitchFamily="18" charset="0"/>
              </a:rPr>
              <a:t>místo spadla </a:t>
            </a:r>
            <a:r>
              <a:rPr lang="cs-CZ" sz="1900" dirty="0">
                <a:latin typeface="Georgia" panose="02040502050405020303" pitchFamily="18" charset="0"/>
              </a:rPr>
              <a:t>položka tabáku s objemem 281 mil. EUR (v r. 2017 činil export 463 mil EUR – meziroční pokles o 39,3%). Čtvrté místo zaujaly automobilové součástky v hodnotě 257,6 mil. EUR (meziroční pokles o 14,1</a:t>
            </a:r>
            <a:r>
              <a:rPr lang="cs-CZ" sz="1900" dirty="0" smtClean="0">
                <a:latin typeface="Georgia" panose="02040502050405020303" pitchFamily="18" charset="0"/>
              </a:rPr>
              <a:t>%).</a:t>
            </a:r>
          </a:p>
          <a:p>
            <a:pPr marL="0" indent="0">
              <a:buNone/>
            </a:pPr>
            <a:endParaRPr lang="fr-FR" sz="1754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0504E4-669F-413B-862F-D237BBFC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483702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DC53F7-13D5-47C6-BE0D-1D823E5B6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01" y="966436"/>
            <a:ext cx="2505379" cy="19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CF325-1AE9-4B95-AC91-EE6E92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312606"/>
            <a:ext cx="9221688" cy="1342104"/>
          </a:xfrm>
        </p:spPr>
        <p:txBody>
          <a:bodyPr>
            <a:norm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Obchod a ekonomické vztahy ČR - Itálie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nejvýznamnější položky vývozu</a:t>
            </a:r>
            <a:r>
              <a:rPr lang="fr-FR" sz="2806" b="1" dirty="0">
                <a:solidFill>
                  <a:srgbClr val="FF0000"/>
                </a:solidFill>
              </a:rPr>
              <a:t>/</a:t>
            </a:r>
            <a:r>
              <a:rPr lang="fr-FR" sz="2806" b="1" dirty="0" err="1">
                <a:solidFill>
                  <a:srgbClr val="FF0000"/>
                </a:solidFill>
              </a:rPr>
              <a:t>dovozu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52A3C-DB0E-4650-ABAA-C679DA350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29" y="2954036"/>
            <a:ext cx="9221688" cy="3815919"/>
          </a:xfrm>
        </p:spPr>
        <p:txBody>
          <a:bodyPr>
            <a:normAutofit/>
          </a:bodyPr>
          <a:lstStyle/>
          <a:p>
            <a:r>
              <a:rPr lang="cs-CZ" sz="1900" b="1" dirty="0">
                <a:latin typeface="Georgia" panose="02040502050405020303" pitchFamily="18" charset="0"/>
              </a:rPr>
              <a:t>exportované služby do Itálie</a:t>
            </a:r>
            <a:r>
              <a:rPr lang="cs-CZ" sz="1900" dirty="0">
                <a:latin typeface="Georgia" panose="02040502050405020303" pitchFamily="18" charset="0"/>
              </a:rPr>
              <a:t>: cestovní ruch (podíl na exportovaných službách do Itálie až 40%) a doprava (podíl až 32%)</a:t>
            </a:r>
          </a:p>
          <a:p>
            <a:r>
              <a:rPr lang="cs-CZ" sz="1900" b="1" dirty="0">
                <a:latin typeface="Georgia" panose="02040502050405020303" pitchFamily="18" charset="0"/>
              </a:rPr>
              <a:t>dovoz z Itálie : </a:t>
            </a:r>
            <a:endParaRPr lang="cs-CZ" sz="1900" b="1" dirty="0" smtClean="0">
              <a:latin typeface="Georgia" panose="02040502050405020303" pitchFamily="18" charset="0"/>
            </a:endParaRPr>
          </a:p>
          <a:p>
            <a:r>
              <a:rPr lang="fr-FR" sz="1900" dirty="0" smtClean="0">
                <a:latin typeface="Georgia" panose="02040502050405020303" pitchFamily="18" charset="0"/>
              </a:rPr>
              <a:t>dominují </a:t>
            </a:r>
            <a:r>
              <a:rPr lang="fr-FR" sz="1900" dirty="0">
                <a:latin typeface="Georgia" panose="02040502050405020303" pitchFamily="18" charset="0"/>
              </a:rPr>
              <a:t>automobilové součástky a příslušenství ve výši 368 mil. </a:t>
            </a:r>
            <a:r>
              <a:rPr lang="fr-FR" sz="1900" dirty="0" smtClean="0">
                <a:latin typeface="Georgia" panose="02040502050405020303" pitchFamily="18" charset="0"/>
              </a:rPr>
              <a:t>EUR</a:t>
            </a:r>
            <a:endParaRPr lang="cs-CZ" sz="1900" dirty="0" smtClean="0">
              <a:latin typeface="Georgia" panose="02040502050405020303" pitchFamily="18" charset="0"/>
            </a:endParaRPr>
          </a:p>
          <a:p>
            <a:r>
              <a:rPr lang="fr-FR" sz="1900" dirty="0" smtClean="0">
                <a:latin typeface="Georgia" panose="02040502050405020303" pitchFamily="18" charset="0"/>
              </a:rPr>
              <a:t>na </a:t>
            </a:r>
            <a:r>
              <a:rPr lang="fr-FR" sz="1900" dirty="0">
                <a:latin typeface="Georgia" panose="02040502050405020303" pitchFamily="18" charset="0"/>
              </a:rPr>
              <a:t>druhém místě</a:t>
            </a:r>
            <a:r>
              <a:rPr lang="cs-CZ" sz="1900" dirty="0">
                <a:latin typeface="Georgia" panose="02040502050405020303" pitchFamily="18" charset="0"/>
              </a:rPr>
              <a:t> </a:t>
            </a:r>
            <a:r>
              <a:rPr lang="fr-FR" sz="1900" dirty="0">
                <a:latin typeface="Georgia" panose="02040502050405020303" pitchFamily="18" charset="0"/>
              </a:rPr>
              <a:t>se umístily léky ve výši 202 mil. EUR </a:t>
            </a:r>
            <a:endParaRPr lang="cs-CZ" sz="1900" dirty="0" smtClean="0">
              <a:latin typeface="Georgia" panose="02040502050405020303" pitchFamily="18" charset="0"/>
            </a:endParaRPr>
          </a:p>
          <a:p>
            <a:r>
              <a:rPr lang="fr-FR" sz="1900" dirty="0" smtClean="0">
                <a:latin typeface="Georgia" panose="02040502050405020303" pitchFamily="18" charset="0"/>
              </a:rPr>
              <a:t>na </a:t>
            </a:r>
            <a:r>
              <a:rPr lang="fr-FR" sz="1900" dirty="0">
                <a:latin typeface="Georgia" panose="02040502050405020303" pitchFamily="18" charset="0"/>
              </a:rPr>
              <a:t>třetím místě nákladní motorová vozidla za 148 mil. EUR. </a:t>
            </a:r>
            <a:endParaRPr lang="cs-CZ" sz="1900" dirty="0" smtClean="0">
              <a:latin typeface="Georgia" panose="02040502050405020303" pitchFamily="18" charset="0"/>
            </a:endParaRPr>
          </a:p>
          <a:p>
            <a:r>
              <a:rPr lang="fr-FR" sz="1900" dirty="0" smtClean="0">
                <a:latin typeface="Georgia" panose="02040502050405020303" pitchFamily="18" charset="0"/>
              </a:rPr>
              <a:t>Kategorií</a:t>
            </a:r>
            <a:r>
              <a:rPr lang="fr-FR" sz="1900" dirty="0">
                <a:latin typeface="Georgia" panose="02040502050405020303" pitchFamily="18" charset="0"/>
              </a:rPr>
              <a:t>, kter</a:t>
            </a:r>
            <a:r>
              <a:rPr lang="cs-CZ" sz="1900" dirty="0">
                <a:latin typeface="Georgia" panose="02040502050405020303" pitchFamily="18" charset="0"/>
              </a:rPr>
              <a:t>á </a:t>
            </a:r>
            <a:r>
              <a:rPr lang="fr-FR" sz="1900" dirty="0">
                <a:latin typeface="Georgia" panose="02040502050405020303" pitchFamily="18" charset="0"/>
              </a:rPr>
              <a:t>zaznamenala nárůst v dovozu z Itálie, jsou výrobky ze železa a oceli, (jejichž dovoz po celkovém sečtení všech položek</a:t>
            </a:r>
            <a:r>
              <a:rPr lang="cs-CZ" sz="1900" dirty="0">
                <a:latin typeface="Georgia" panose="02040502050405020303" pitchFamily="18" charset="0"/>
              </a:rPr>
              <a:t> </a:t>
            </a:r>
            <a:r>
              <a:rPr lang="fr-FR" sz="1900" dirty="0">
                <a:latin typeface="Georgia" panose="02040502050405020303" pitchFamily="18" charset="0"/>
              </a:rPr>
              <a:t>činil celkem 828 mil. EUR, konkrétně tyče a pruty, trubky, následovány výrobky ze železa a oceli válcované za tepla). Další</a:t>
            </a:r>
            <a:r>
              <a:rPr lang="cs-CZ" sz="1900" dirty="0">
                <a:latin typeface="Georgia" panose="02040502050405020303" pitchFamily="18" charset="0"/>
              </a:rPr>
              <a:t> </a:t>
            </a:r>
            <a:r>
              <a:rPr lang="fr-FR" sz="1900" dirty="0">
                <a:latin typeface="Georgia" panose="02040502050405020303" pitchFamily="18" charset="0"/>
              </a:rPr>
              <a:t>významnou položkou italského dovozu zůstávají např. elektrické motory a generátory, elektrická zařízení a tradiční</a:t>
            </a:r>
            <a:r>
              <a:rPr lang="cs-CZ" sz="1900" dirty="0">
                <a:latin typeface="Georgia" panose="02040502050405020303" pitchFamily="18" charset="0"/>
              </a:rPr>
              <a:t> </a:t>
            </a:r>
            <a:r>
              <a:rPr lang="fr-FR" sz="1900" dirty="0">
                <a:latin typeface="Georgia" panose="02040502050405020303" pitchFamily="18" charset="0"/>
              </a:rPr>
              <a:t>keramické obkládací dlaždice.</a:t>
            </a:r>
            <a:endParaRPr lang="cs-CZ" sz="1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1754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0504E4-669F-413B-862F-D237BBFC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483702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DC53F7-13D5-47C6-BE0D-1D823E5B6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01" y="966436"/>
            <a:ext cx="2505379" cy="19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64BEF-97C0-4146-9DA2-93713B1E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49740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Obchod a ekonomické vztahy ČR - Itálie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regionální struktura</a:t>
            </a:r>
            <a:r>
              <a:rPr lang="cs-CZ" sz="2806" dirty="0"/>
              <a:t/>
            </a:r>
            <a:br>
              <a:rPr lang="cs-CZ" sz="2806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424C1-DAF4-4ABD-82D7-3678DB34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349383"/>
            <a:ext cx="9221688" cy="3815919"/>
          </a:xfrm>
        </p:spPr>
        <p:txBody>
          <a:bodyPr>
            <a:normAutofit/>
          </a:bodyPr>
          <a:lstStyle/>
          <a:p>
            <a:r>
              <a:rPr lang="cs-CZ" sz="1754" dirty="0">
                <a:latin typeface="Georgia" panose="02040502050405020303" pitchFamily="18" charset="0"/>
              </a:rPr>
              <a:t>zásadní část zahraničního obchodu s Itálií se týká severoitalských regionů, kam směřuje nejvíce českého vývozu</a:t>
            </a:r>
          </a:p>
          <a:p>
            <a:r>
              <a:rPr lang="cs-CZ" sz="1754" dirty="0">
                <a:latin typeface="Georgia" panose="02040502050405020303" pitchFamily="18" charset="0"/>
              </a:rPr>
              <a:t>z ČR </a:t>
            </a:r>
            <a:r>
              <a:rPr lang="cs-CZ" sz="1754" b="1" dirty="0">
                <a:latin typeface="Georgia" panose="02040502050405020303" pitchFamily="18" charset="0"/>
              </a:rPr>
              <a:t>do severní Itálie</a:t>
            </a:r>
            <a:r>
              <a:rPr lang="cs-CZ" sz="1754" dirty="0">
                <a:latin typeface="Georgia" panose="02040502050405020303" pitchFamily="18" charset="0"/>
              </a:rPr>
              <a:t> směřuje </a:t>
            </a:r>
            <a:r>
              <a:rPr lang="cs-CZ" sz="1754" b="1" dirty="0">
                <a:latin typeface="Georgia" panose="02040502050405020303" pitchFamily="18" charset="0"/>
              </a:rPr>
              <a:t>plných 64 % </a:t>
            </a:r>
            <a:r>
              <a:rPr lang="cs-CZ" sz="1754" b="1" dirty="0" smtClean="0">
                <a:latin typeface="Georgia" panose="02040502050405020303" pitchFamily="18" charset="0"/>
              </a:rPr>
              <a:t>zboží</a:t>
            </a:r>
          </a:p>
          <a:p>
            <a:r>
              <a:rPr lang="cs-CZ" sz="1754" dirty="0" smtClean="0">
                <a:latin typeface="Georgia" panose="02040502050405020303" pitchFamily="18" charset="0"/>
              </a:rPr>
              <a:t>podíl </a:t>
            </a:r>
            <a:r>
              <a:rPr lang="cs-CZ" sz="1754" dirty="0">
                <a:latin typeface="Georgia" panose="02040502050405020303" pitchFamily="18" charset="0"/>
              </a:rPr>
              <a:t>produktů pocházejících z regionů severní Itálie na dovozu do ČR je pak ještě vyšší - </a:t>
            </a:r>
            <a:r>
              <a:rPr lang="cs-CZ" sz="1754" b="1" dirty="0">
                <a:latin typeface="Georgia" panose="02040502050405020303" pitchFamily="18" charset="0"/>
              </a:rPr>
              <a:t>83,5 % </a:t>
            </a:r>
            <a:endParaRPr lang="cs-CZ" sz="1754" b="1" dirty="0" smtClean="0">
              <a:latin typeface="Georgia" panose="02040502050405020303" pitchFamily="18" charset="0"/>
            </a:endParaRPr>
          </a:p>
          <a:p>
            <a:r>
              <a:rPr lang="cs-CZ" sz="1754" dirty="0" smtClean="0">
                <a:latin typeface="Georgia" panose="02040502050405020303" pitchFamily="18" charset="0"/>
              </a:rPr>
              <a:t>velké </a:t>
            </a:r>
            <a:r>
              <a:rPr lang="cs-CZ" sz="1754" dirty="0">
                <a:latin typeface="Georgia" panose="02040502050405020303" pitchFamily="18" charset="0"/>
              </a:rPr>
              <a:t>rozdíly mezi jednotlivými regiony: </a:t>
            </a:r>
            <a:r>
              <a:rPr lang="cs-CZ" sz="1754" b="1" dirty="0">
                <a:latin typeface="Georgia" panose="02040502050405020303" pitchFamily="18" charset="0"/>
              </a:rPr>
              <a:t>region Lombardie s metropolí Milánem se na bilaterálním obchodu podílí z 1/4 – dle </a:t>
            </a:r>
            <a:r>
              <a:rPr lang="cs-CZ" sz="1754" dirty="0">
                <a:latin typeface="Georgia" panose="02040502050405020303" pitchFamily="18" charset="0"/>
              </a:rPr>
              <a:t>statistiky zpracované </a:t>
            </a:r>
            <a:r>
              <a:rPr lang="cs-CZ" sz="1754" dirty="0" err="1">
                <a:latin typeface="Georgia" panose="02040502050405020303" pitchFamily="18" charset="0"/>
              </a:rPr>
              <a:t>CzechTrade</a:t>
            </a:r>
            <a:r>
              <a:rPr lang="cs-CZ" sz="1754" dirty="0">
                <a:latin typeface="Georgia" panose="02040502050405020303" pitchFamily="18" charset="0"/>
              </a:rPr>
              <a:t> </a:t>
            </a:r>
            <a:r>
              <a:rPr lang="cs-CZ" sz="1754" dirty="0" smtClean="0">
                <a:latin typeface="Georgia" panose="02040502050405020303" pitchFamily="18" charset="0"/>
              </a:rPr>
              <a:t>Milán </a:t>
            </a:r>
            <a:r>
              <a:rPr lang="cs-CZ" sz="1754" dirty="0">
                <a:latin typeface="Georgia" panose="02040502050405020303" pitchFamily="18" charset="0"/>
              </a:rPr>
              <a:t>dováží </a:t>
            </a:r>
            <a:r>
              <a:rPr lang="cs-CZ" sz="1754" b="1" dirty="0">
                <a:latin typeface="Georgia" panose="02040502050405020303" pitchFamily="18" charset="0"/>
              </a:rPr>
              <a:t>ze 12 nejvíce vyvážených komodit celkem 9 region Lombardie</a:t>
            </a:r>
            <a:endParaRPr lang="cs-CZ" sz="1754" dirty="0">
              <a:latin typeface="Georgia" panose="02040502050405020303" pitchFamily="18" charset="0"/>
            </a:endParaRPr>
          </a:p>
          <a:p>
            <a:r>
              <a:rPr lang="cs-CZ" sz="1754" dirty="0">
                <a:latin typeface="Georgia" panose="02040502050405020303" pitchFamily="18" charset="0"/>
              </a:rPr>
              <a:t>v případě několika severoitalských regionů převažuje vývoz do ČR </a:t>
            </a:r>
            <a:r>
              <a:rPr lang="cs-CZ" sz="1754" dirty="0" smtClean="0">
                <a:latin typeface="Georgia" panose="02040502050405020303" pitchFamily="18" charset="0"/>
              </a:rPr>
              <a:t>nad </a:t>
            </a:r>
            <a:r>
              <a:rPr lang="cs-CZ" sz="1754" dirty="0">
                <a:latin typeface="Georgia" panose="02040502050405020303" pitchFamily="18" charset="0"/>
              </a:rPr>
              <a:t>dovozem (platí to např. pro Benátsko, Piemont, </a:t>
            </a:r>
            <a:r>
              <a:rPr lang="cs-CZ" sz="1754" dirty="0" err="1">
                <a:latin typeface="Georgia" panose="02040502050405020303" pitchFamily="18" charset="0"/>
              </a:rPr>
              <a:t>Trentino-Alto</a:t>
            </a:r>
            <a:r>
              <a:rPr lang="cs-CZ" sz="1754" dirty="0">
                <a:latin typeface="Georgia" panose="02040502050405020303" pitchFamily="18" charset="0"/>
              </a:rPr>
              <a:t> </a:t>
            </a:r>
            <a:r>
              <a:rPr lang="cs-CZ" sz="1754" dirty="0" err="1">
                <a:latin typeface="Georgia" panose="02040502050405020303" pitchFamily="18" charset="0"/>
              </a:rPr>
              <a:t>Adige</a:t>
            </a:r>
            <a:r>
              <a:rPr lang="cs-CZ" sz="1754" dirty="0">
                <a:latin typeface="Georgia" panose="02040502050405020303" pitchFamily="18" charset="0"/>
              </a:rPr>
              <a:t> a ještě výrazněji i pro regiony Emilia-</a:t>
            </a:r>
            <a:r>
              <a:rPr lang="cs-CZ" sz="1754" dirty="0" err="1">
                <a:latin typeface="Georgia" panose="02040502050405020303" pitchFamily="18" charset="0"/>
              </a:rPr>
              <a:t>Romagna</a:t>
            </a:r>
            <a:r>
              <a:rPr lang="cs-CZ" sz="1754" dirty="0">
                <a:latin typeface="Georgia" panose="02040502050405020303" pitchFamily="18" charset="0"/>
              </a:rPr>
              <a:t>, </a:t>
            </a:r>
            <a:r>
              <a:rPr lang="cs-CZ" sz="1754" dirty="0" err="1">
                <a:latin typeface="Georgia" panose="02040502050405020303" pitchFamily="18" charset="0"/>
              </a:rPr>
              <a:t>Friuli-Venezia</a:t>
            </a:r>
            <a:r>
              <a:rPr lang="cs-CZ" sz="1754" dirty="0">
                <a:latin typeface="Georgia" panose="02040502050405020303" pitchFamily="18" charset="0"/>
              </a:rPr>
              <a:t> Giulia)</a:t>
            </a:r>
          </a:p>
          <a:p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F2622F-937E-4CDB-B5F0-9A913981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8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5358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1200" cap="all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Zápatí = název prezentace | 00. MĚSÍC 2000</a:t>
            </a:r>
            <a:endParaRPr kumimoji="0" lang="cs-CZ" sz="7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Mapa globálních oborových příležitostí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51" y="1260000"/>
            <a:ext cx="4339091" cy="61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2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1393745"/>
            <a:ext cx="9221688" cy="1275714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</a:t>
            </a:r>
            <a:r>
              <a:rPr lang="cs-CZ" sz="3157" b="1" dirty="0" smtClean="0">
                <a:solidFill>
                  <a:srgbClr val="FF0000"/>
                </a:solidFill>
              </a:rPr>
              <a:t>vybraných oborech italské ekonomiky</a:t>
            </a:r>
            <a:br>
              <a:rPr lang="cs-CZ" sz="3157" b="1" dirty="0" smtClean="0">
                <a:solidFill>
                  <a:srgbClr val="FF0000"/>
                </a:solidFill>
              </a:rPr>
            </a:br>
            <a:r>
              <a:rPr lang="cs-CZ" sz="3157" b="1" dirty="0" smtClean="0">
                <a:solidFill>
                  <a:srgbClr val="FF0000"/>
                </a:solidFill>
              </a:rPr>
              <a:t>- s</a:t>
            </a:r>
            <a:r>
              <a:rPr lang="fr-FR" sz="3157" b="1" dirty="0" err="1" smtClean="0">
                <a:solidFill>
                  <a:srgbClr val="FF0000"/>
                </a:solidFill>
              </a:rPr>
              <a:t>ektorové</a:t>
            </a:r>
            <a:r>
              <a:rPr lang="fr-FR" sz="3157" b="1" dirty="0" smtClean="0">
                <a:solidFill>
                  <a:srgbClr val="FF0000"/>
                </a:solidFill>
              </a:rPr>
              <a:t> </a:t>
            </a:r>
            <a:r>
              <a:rPr lang="fr-FR" sz="3157" b="1" dirty="0" err="1" smtClean="0">
                <a:solidFill>
                  <a:srgbClr val="FF0000"/>
                </a:solidFill>
              </a:rPr>
              <a:t>příležitosti</a:t>
            </a:r>
            <a:r>
              <a:rPr lang="fr-FR" sz="3157" b="1" dirty="0" smtClean="0">
                <a:solidFill>
                  <a:srgbClr val="FF0000"/>
                </a:solidFill>
              </a:rPr>
              <a:t> 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34930"/>
            <a:ext cx="9221688" cy="4070554"/>
          </a:xfrm>
        </p:spPr>
        <p:txBody>
          <a:bodyPr>
            <a:normAutofit/>
          </a:bodyPr>
          <a:lstStyle/>
          <a:p>
            <a:endParaRPr lang="cs-CZ" sz="1754" dirty="0"/>
          </a:p>
          <a:p>
            <a:pPr>
              <a:lnSpc>
                <a:spcPct val="100000"/>
              </a:lnSpc>
            </a:pPr>
            <a:r>
              <a:rPr lang="fr-FR" sz="1800" b="1" dirty="0" err="1">
                <a:latin typeface="Georgia" panose="02040502050405020303" pitchFamily="18" charset="0"/>
              </a:rPr>
              <a:t>Automobilový</a:t>
            </a:r>
            <a:r>
              <a:rPr lang="fr-FR" sz="1800" b="1" dirty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- </a:t>
            </a:r>
            <a:r>
              <a:rPr lang="fr-FR" sz="1800" dirty="0" err="1">
                <a:latin typeface="Georgia" panose="02040502050405020303" pitchFamily="18" charset="0"/>
              </a:rPr>
              <a:t>nejvýznamnější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položka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českého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vývozu</a:t>
            </a:r>
            <a:r>
              <a:rPr lang="cs-CZ" sz="1800" dirty="0">
                <a:latin typeface="Georgia" panose="02040502050405020303" pitchFamily="18" charset="0"/>
              </a:rPr>
              <a:t>, </a:t>
            </a:r>
            <a:r>
              <a:rPr lang="fr-FR" sz="1800" dirty="0" err="1" smtClean="0">
                <a:latin typeface="Georgia" panose="02040502050405020303" pitchFamily="18" charset="0"/>
              </a:rPr>
              <a:t>růs</a:t>
            </a:r>
            <a:r>
              <a:rPr lang="cs-CZ" sz="1800" dirty="0">
                <a:latin typeface="Georgia" panose="02040502050405020303" pitchFamily="18" charset="0"/>
              </a:rPr>
              <a:t>t produkce i vývozu, </a:t>
            </a:r>
            <a:r>
              <a:rPr lang="fr-FR" sz="1800" dirty="0">
                <a:latin typeface="Georgia" panose="02040502050405020303" pitchFamily="18" charset="0"/>
              </a:rPr>
              <a:t>šance i pro dodavatele automobilových </a:t>
            </a:r>
            <a:r>
              <a:rPr lang="fr-FR" sz="1800" dirty="0" smtClean="0">
                <a:latin typeface="Georgia" panose="02040502050405020303" pitchFamily="18" charset="0"/>
              </a:rPr>
              <a:t>součástek</a:t>
            </a:r>
            <a:endParaRPr lang="cs-CZ" sz="18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Jeden z hlavních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tahounů italské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ekonomiky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rodej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osobních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vozů zaznamenává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 posledním období výrazný růst v souvislosti s 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mírným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ekonomickým oživením a právě automobilový průmysl je symbolem růstu italského hospodářství. </a:t>
            </a:r>
            <a:endParaRPr lang="cs-CZ" sz="1800" dirty="0" smtClean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sz="1754" dirty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Počty nově imatrikulovaných vozidel se v roce v r. 2017 zvýšily o 7,9 %, v r. 2018 meziročně poklesly o 3,1%, byť v prosinci 2018 byl zaznamenán meziroční růst imatrikulací o 2%. </a:t>
            </a:r>
            <a:endParaRPr lang="fr-FR" sz="1800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8" y="74917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3FA01B-536B-41F1-8680-37595AA7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65" y="1778132"/>
            <a:ext cx="2452090" cy="14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06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1682886"/>
            <a:ext cx="9221688" cy="1119308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s</a:t>
            </a:r>
            <a:r>
              <a:rPr lang="fr-FR" sz="3157" b="1" dirty="0" err="1">
                <a:solidFill>
                  <a:srgbClr val="FF0000"/>
                </a:solidFill>
              </a:rPr>
              <a:t>ektorové</a:t>
            </a:r>
            <a:r>
              <a:rPr lang="fr-FR" sz="3157" b="1" dirty="0">
                <a:solidFill>
                  <a:srgbClr val="FF0000"/>
                </a:solidFill>
              </a:rPr>
              <a:t> </a:t>
            </a:r>
            <a:r>
              <a:rPr lang="fr-FR" sz="3157" b="1" dirty="0" err="1">
                <a:solidFill>
                  <a:srgbClr val="FF0000"/>
                </a:solidFill>
              </a:rPr>
              <a:t>příležitosti</a:t>
            </a:r>
            <a:r>
              <a:rPr lang="fr-FR" sz="3157" b="1" dirty="0">
                <a:solidFill>
                  <a:srgbClr val="FF0000"/>
                </a:solidFill>
              </a:rPr>
              <a:t> 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5422"/>
            <a:ext cx="9221688" cy="3815919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Automobilový průmysl</a:t>
            </a:r>
          </a:p>
          <a:p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Jedná se současně o nejvýznamnější položku českého vývozu, která má na základě výše uvedeného trendu potenciál do budoucna dále růst.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Významněji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roste dovoz – v letech 2017 a 2018 rostl o 8,3% resp. 7,8%. Dovoz součástek a příslušenství rostl ve stejném období v průměru o 2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%. </a:t>
            </a:r>
            <a:endParaRPr lang="cs-CZ" sz="1800" dirty="0" smtClean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Italská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automobilka Fiat vyrábí sice většinu své produkce mimo Itálii,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 Itálii vyrábí segment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dražších a luxusních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vozů. Dle nejnovějších informací hodlá </a:t>
            </a:r>
            <a:r>
              <a:rPr lang="cs-CZ" sz="1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FCA v </a:t>
            </a:r>
            <a:r>
              <a:rPr lang="cs-CZ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Itálii do roku 2021 investovat celkem 5 </a:t>
            </a:r>
            <a:r>
              <a:rPr lang="cs-CZ" sz="1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mld. </a:t>
            </a:r>
            <a:r>
              <a:rPr lang="cs-CZ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 do uvedení prvních elektrických a hybridních modelů, bude vyrábět SUV Alfa Romeo </a:t>
            </a:r>
            <a:r>
              <a:rPr lang="cs-CZ" sz="18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Tonale</a:t>
            </a:r>
            <a:r>
              <a:rPr lang="cs-CZ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hybridní Fiat Panda, elektrické vozidlo Fiat 500 a hybridní verze Jeep </a:t>
            </a:r>
            <a:r>
              <a:rPr lang="cs-CZ" sz="18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Compass</a:t>
            </a:r>
            <a:r>
              <a:rPr lang="cs-CZ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Renegade</a:t>
            </a:r>
            <a:r>
              <a:rPr lang="cs-CZ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(aktuálně vyráběný v </a:t>
            </a:r>
            <a:r>
              <a:rPr lang="cs-CZ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tálii a velmi oblíbený) a </a:t>
            </a:r>
            <a:r>
              <a:rPr lang="cs-CZ" sz="18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Maserato</a:t>
            </a:r>
            <a:r>
              <a:rPr lang="cs-CZ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Levante</a:t>
            </a:r>
            <a:r>
              <a:rPr lang="cs-CZ" sz="1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Růst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by znovu mohl i vývoz autobusů, jejichž výroba se v Itálii potýká s problémy, nebo byla přesunuta do zahraničí, nicméně roste i tlak na zavádění alternativních pohonů autobusů.</a:t>
            </a:r>
            <a:endParaRPr lang="cs-CZ" sz="1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54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707923"/>
            <a:ext cx="3316132" cy="72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3FA01B-536B-41F1-8680-37595AA7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9" y="2126199"/>
            <a:ext cx="1951706" cy="10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1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2604308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s</a:t>
            </a:r>
            <a:r>
              <a:rPr lang="fr-FR" sz="3157" b="1" dirty="0" err="1">
                <a:solidFill>
                  <a:srgbClr val="FF0000"/>
                </a:solidFill>
              </a:rPr>
              <a:t>ektorové</a:t>
            </a:r>
            <a:r>
              <a:rPr lang="fr-FR" sz="3157" b="1" dirty="0">
                <a:solidFill>
                  <a:srgbClr val="FF0000"/>
                </a:solidFill>
              </a:rPr>
              <a:t> </a:t>
            </a:r>
            <a:r>
              <a:rPr lang="fr-FR" sz="3157" b="1" dirty="0" err="1">
                <a:solidFill>
                  <a:srgbClr val="FF0000"/>
                </a:solidFill>
              </a:rPr>
              <a:t>příležitosti</a:t>
            </a:r>
            <a:r>
              <a:rPr lang="fr-FR" sz="3157" b="1" dirty="0">
                <a:solidFill>
                  <a:srgbClr val="FF0000"/>
                </a:solidFill>
              </a:rPr>
              <a:t> 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5422"/>
            <a:ext cx="9221688" cy="3815919"/>
          </a:xfrm>
        </p:spPr>
        <p:txBody>
          <a:bodyPr>
            <a:normAutofit lnSpcReduction="10000"/>
          </a:bodyPr>
          <a:lstStyle/>
          <a:p>
            <a:endParaRPr lang="cs-CZ" sz="1754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1800" b="1" dirty="0" smtClean="0">
                <a:latin typeface="Georgia" panose="02040502050405020303" pitchFamily="18" charset="0"/>
              </a:rPr>
              <a:t>Chemický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Jde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 jeden z úspěšných sektorů italského průmyslu dlouhodobě vykazující velký exportní potenciál, a proto představující i významné příležitosti pro české vývozce. Itálie je v rámci EU druhým největším vývozcem v této sektorové oblasti - v letech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2017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2018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vývoz v sektoru rostl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 3,3%. </a:t>
            </a:r>
          </a:p>
          <a:p>
            <a:pPr lvl="0">
              <a:lnSpc>
                <a:spcPct val="120000"/>
              </a:lnSpc>
            </a:pP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Výroba v  r. 2017 a 2018 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konstantně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rostla o 2,6 %. Růst domácí poptávky chemických produktů současně způsobuje, že Itálie vykazuje i ještě vyšší čísla importu. V letech 2017 a 2018 dovoz chemických produktů rostl o 6,2% resp. 6,3%.</a:t>
            </a:r>
            <a:endParaRPr lang="cs-CZ" sz="18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sz="1800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3FA01B-536B-41F1-8680-37595AA7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9" y="1575083"/>
            <a:ext cx="1951706" cy="21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8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2604308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s</a:t>
            </a:r>
            <a:r>
              <a:rPr lang="fr-FR" sz="3157" b="1" dirty="0" err="1">
                <a:solidFill>
                  <a:srgbClr val="FF0000"/>
                </a:solidFill>
              </a:rPr>
              <a:t>ektorové</a:t>
            </a:r>
            <a:r>
              <a:rPr lang="fr-FR" sz="3157" b="1" dirty="0">
                <a:solidFill>
                  <a:srgbClr val="FF0000"/>
                </a:solidFill>
              </a:rPr>
              <a:t> </a:t>
            </a:r>
            <a:r>
              <a:rPr lang="fr-FR" sz="3157" b="1" dirty="0" err="1">
                <a:solidFill>
                  <a:srgbClr val="FF0000"/>
                </a:solidFill>
              </a:rPr>
              <a:t>příležitosti</a:t>
            </a:r>
            <a:r>
              <a:rPr lang="fr-FR" sz="3157" b="1" dirty="0">
                <a:solidFill>
                  <a:srgbClr val="FF0000"/>
                </a:solidFill>
              </a:rPr>
              <a:t> 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19" y="3766765"/>
            <a:ext cx="9221688" cy="351709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8000" b="1" dirty="0" smtClean="0"/>
              <a:t>Chemický </a:t>
            </a:r>
            <a:r>
              <a:rPr lang="fr-FR" sz="8000" b="1" dirty="0" err="1"/>
              <a:t>průmysl</a:t>
            </a:r>
            <a:r>
              <a:rPr lang="cs-CZ" sz="8000" b="1" dirty="0"/>
              <a:t> </a:t>
            </a:r>
            <a:r>
              <a:rPr lang="cs-CZ" sz="8000" b="1" dirty="0" smtClean="0"/>
              <a:t>– chemické výrobky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Od </a:t>
            </a:r>
            <a:r>
              <a:rPr lang="cs-CZ" sz="72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roku </a:t>
            </a: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2009</a:t>
            </a:r>
            <a:r>
              <a:rPr lang="cs-CZ" sz="72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této skupině výrobků dominují destilované mastné kyseliny. N</a:t>
            </a: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ěkolikanásobně </a:t>
            </a:r>
            <a:r>
              <a:rPr lang="cs-CZ" sz="72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vyšších objemů vývozu z ČR bylo dosaženo například u iniciátorů a urychlovačů reakce nebo u přípravků k čištění kovových povrchů a pájení. Objevují se </a:t>
            </a: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poptávky po chemických látkách do </a:t>
            </a:r>
            <a:r>
              <a:rPr lang="cs-CZ" sz="72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laboratoří, </a:t>
            </a: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výrobcích </a:t>
            </a:r>
            <a:r>
              <a:rPr lang="cs-CZ" sz="72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nátěrových hmot, či </a:t>
            </a: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produktech do </a:t>
            </a:r>
            <a:r>
              <a:rPr lang="cs-CZ" sz="72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plastikářského průmyslu. </a:t>
            </a:r>
            <a:endParaRPr lang="cs-CZ" sz="7200" dirty="0" smtClean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Problémem </a:t>
            </a:r>
            <a:r>
              <a:rPr lang="cs-CZ" sz="72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 české společnosti v tomto sektoru (kyseliny a jiné chemické látky) je, že náklady na přepravu jsou vzhledem k nízké marži v tomto odvětví </a:t>
            </a:r>
            <a:r>
              <a:rPr lang="cs-CZ" sz="72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vysoké.</a:t>
            </a:r>
            <a:endParaRPr lang="cs-CZ" sz="72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3FA01B-536B-41F1-8680-37595AA7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9" y="1575083"/>
            <a:ext cx="1951706" cy="21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44E9F1-25AA-4B99-A1EC-C56C417A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1915658"/>
            <a:ext cx="2793995" cy="13411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ekonomická situace a výhled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547" y="3556494"/>
            <a:ext cx="8344754" cy="3815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Georgia" panose="02040502050405020303" pitchFamily="18" charset="0"/>
              </a:rPr>
              <a:t>Politická situace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Od </a:t>
            </a:r>
            <a:r>
              <a:rPr lang="en-US" sz="2000" dirty="0" err="1">
                <a:latin typeface="Georgia" panose="02040502050405020303" pitchFamily="18" charset="0"/>
              </a:rPr>
              <a:t>roku</a:t>
            </a:r>
            <a:r>
              <a:rPr lang="en-US" sz="2000" dirty="0">
                <a:latin typeface="Georgia" panose="02040502050405020303" pitchFamily="18" charset="0"/>
              </a:rPr>
              <a:t> 1945 se v </a:t>
            </a:r>
            <a:r>
              <a:rPr lang="en-US" sz="2000" dirty="0" err="1">
                <a:latin typeface="Georgia" panose="02040502050405020303" pitchFamily="18" charset="0"/>
              </a:rPr>
              <a:t>Itálii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vystřídalo</a:t>
            </a:r>
            <a:r>
              <a:rPr lang="en-US" sz="2000" dirty="0">
                <a:latin typeface="Georgia" panose="02040502050405020303" pitchFamily="18" charset="0"/>
              </a:rPr>
              <a:t> 62 </a:t>
            </a:r>
            <a:r>
              <a:rPr lang="en-US" sz="2000" dirty="0" err="1">
                <a:latin typeface="Georgia" panose="02040502050405020303" pitchFamily="18" charset="0"/>
              </a:rPr>
              <a:t>vlád</a:t>
            </a:r>
            <a:r>
              <a:rPr lang="en-US" sz="2000" dirty="0">
                <a:latin typeface="Georgia" panose="02040502050405020303" pitchFamily="18" charset="0"/>
              </a:rPr>
              <a:t>. </a:t>
            </a:r>
            <a:endParaRPr lang="cs-CZ" sz="2000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Pro </a:t>
            </a:r>
            <a:r>
              <a:rPr lang="en-US" sz="2000" dirty="0" err="1">
                <a:latin typeface="Georgia" panose="02040502050405020303" pitchFamily="18" charset="0"/>
              </a:rPr>
              <a:t>politický</a:t>
            </a:r>
            <a:r>
              <a:rPr lang="en-US" sz="2000" dirty="0">
                <a:latin typeface="Georgia" panose="02040502050405020303" pitchFamily="18" charset="0"/>
              </a:rPr>
              <a:t> system </a:t>
            </a:r>
            <a:r>
              <a:rPr lang="en-US" sz="2000" dirty="0" err="1">
                <a:latin typeface="Georgia" panose="02040502050405020303" pitchFamily="18" charset="0"/>
              </a:rPr>
              <a:t>Itálie</a:t>
            </a:r>
            <a:r>
              <a:rPr lang="en-US" sz="2000" dirty="0">
                <a:latin typeface="Georgia" panose="02040502050405020303" pitchFamily="18" charset="0"/>
              </a:rPr>
              <a:t> je </a:t>
            </a:r>
            <a:r>
              <a:rPr lang="en-US" sz="2000" dirty="0" err="1">
                <a:latin typeface="Georgia" panose="02040502050405020303" pitchFamily="18" charset="0"/>
              </a:rPr>
              <a:t>tradičně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typická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fragmentace</a:t>
            </a:r>
            <a:r>
              <a:rPr lang="en-US" sz="2000" dirty="0">
                <a:latin typeface="Georgia" panose="02040502050405020303" pitchFamily="18" charset="0"/>
              </a:rPr>
              <a:t> a </a:t>
            </a:r>
            <a:r>
              <a:rPr lang="en-US" sz="2000" dirty="0" err="1">
                <a:latin typeface="Georgia" panose="02040502050405020303" pitchFamily="18" charset="0"/>
              </a:rPr>
              <a:t>malá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latin typeface="Georgia" panose="02040502050405020303" pitchFamily="18" charset="0"/>
              </a:rPr>
              <a:t>stabilita</a:t>
            </a:r>
            <a:r>
              <a:rPr lang="en-US" sz="2000" dirty="0">
                <a:latin typeface="Georgia" panose="02040502050405020303" pitchFamily="18" charset="0"/>
              </a:rPr>
              <a:t>. </a:t>
            </a:r>
            <a:endParaRPr lang="cs-CZ" sz="2000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V </a:t>
            </a:r>
            <a:r>
              <a:rPr lang="en-US" sz="2000" dirty="0" err="1">
                <a:latin typeface="Georgia" panose="02040502050405020303" pitchFamily="18" charset="0"/>
              </a:rPr>
              <a:t>posledních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letech</a:t>
            </a:r>
            <a:r>
              <a:rPr lang="en-US" sz="2000" dirty="0">
                <a:latin typeface="Georgia" panose="02040502050405020303" pitchFamily="18" charset="0"/>
              </a:rPr>
              <a:t> se </a:t>
            </a:r>
            <a:r>
              <a:rPr lang="en-US" sz="2000" dirty="0" err="1">
                <a:latin typeface="Georgia" panose="02040502050405020303" pitchFamily="18" charset="0"/>
              </a:rPr>
              <a:t>navíc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přidala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účast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populistických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stran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err="1">
                <a:latin typeface="Georgia" panose="02040502050405020303" pitchFamily="18" charset="0"/>
              </a:rPr>
              <a:t>která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vedla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ke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koalici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levicových</a:t>
            </a:r>
            <a:r>
              <a:rPr lang="en-US" sz="2000" dirty="0">
                <a:latin typeface="Georgia" panose="02040502050405020303" pitchFamily="18" charset="0"/>
              </a:rPr>
              <a:t> a </a:t>
            </a:r>
            <a:r>
              <a:rPr lang="en-US" sz="2000" dirty="0" err="1">
                <a:latin typeface="Georgia" panose="02040502050405020303" pitchFamily="18" charset="0"/>
              </a:rPr>
              <a:t>pravicových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populistů</a:t>
            </a:r>
            <a:r>
              <a:rPr lang="en-US" sz="2000" dirty="0">
                <a:latin typeface="Georgia" panose="02040502050405020303" pitchFamily="18" charset="0"/>
              </a:rPr>
              <a:t>. </a:t>
            </a:r>
            <a:r>
              <a:rPr lang="en-US" sz="2000" dirty="0" err="1">
                <a:latin typeface="Georgia" panose="02040502050405020303" pitchFamily="18" charset="0"/>
              </a:rPr>
              <a:t>Trvala</a:t>
            </a:r>
            <a:r>
              <a:rPr lang="en-US" sz="2000" dirty="0">
                <a:latin typeface="Georgia" panose="02040502050405020303" pitchFamily="18" charset="0"/>
              </a:rPr>
              <a:t> 1 </a:t>
            </a:r>
            <a:r>
              <a:rPr lang="en-US" sz="2000" dirty="0" err="1">
                <a:latin typeface="Georgia" panose="02040502050405020303" pitchFamily="18" charset="0"/>
              </a:rPr>
              <a:t>rok</a:t>
            </a:r>
            <a:r>
              <a:rPr lang="en-US" sz="2000" dirty="0">
                <a:latin typeface="Georgia" panose="02040502050405020303" pitchFamily="18" charset="0"/>
              </a:rPr>
              <a:t> do </a:t>
            </a:r>
            <a:r>
              <a:rPr lang="en-US" sz="2000" dirty="0" err="1">
                <a:latin typeface="Georgia" panose="02040502050405020303" pitchFamily="18" charset="0"/>
              </a:rPr>
              <a:t>srpna</a:t>
            </a:r>
            <a:r>
              <a:rPr lang="en-US" sz="2000" dirty="0">
                <a:latin typeface="Georgia" panose="02040502050405020303" pitchFamily="18" charset="0"/>
              </a:rPr>
              <a:t> 2019. </a:t>
            </a:r>
            <a:endParaRPr lang="cs-CZ" sz="2000" dirty="0" smtClean="0">
              <a:latin typeface="Georgia" panose="02040502050405020303" pitchFamily="18" charset="0"/>
            </a:endParaRPr>
          </a:p>
          <a:p>
            <a:r>
              <a:rPr lang="en-US" sz="2000" dirty="0" err="1" smtClean="0">
                <a:latin typeface="Georgia" panose="02040502050405020303" pitchFamily="18" charset="0"/>
              </a:rPr>
              <a:t>Nová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vláda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cs-CZ" sz="2000" dirty="0" smtClean="0">
                <a:latin typeface="Georgia" panose="02040502050405020303" pitchFamily="18" charset="0"/>
              </a:rPr>
              <a:t>(koalice Hnutí pěti hvězd s Demokratickou stranou) </a:t>
            </a:r>
            <a:r>
              <a:rPr lang="en-US" sz="2000" dirty="0" err="1" smtClean="0">
                <a:latin typeface="Georgia" panose="02040502050405020303" pitchFamily="18" charset="0"/>
              </a:rPr>
              <a:t>vznikla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v </a:t>
            </a:r>
            <a:r>
              <a:rPr lang="en-US" sz="2000" dirty="0" err="1">
                <a:latin typeface="Georgia" panose="02040502050405020303" pitchFamily="18" charset="0"/>
              </a:rPr>
              <a:t>září</a:t>
            </a:r>
            <a:r>
              <a:rPr lang="en-US" sz="2000" dirty="0">
                <a:latin typeface="Georgia" panose="02040502050405020303" pitchFamily="18" charset="0"/>
              </a:rPr>
              <a:t> 2019 a </a:t>
            </a:r>
            <a:r>
              <a:rPr lang="en-US" sz="2000" dirty="0" err="1">
                <a:latin typeface="Georgia" panose="02040502050405020303" pitchFamily="18" charset="0"/>
              </a:rPr>
              <a:t>trhy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signalizují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důvěru</a:t>
            </a:r>
            <a:r>
              <a:rPr lang="en-US" sz="2000" dirty="0">
                <a:latin typeface="Georgia" panose="02040502050405020303" pitchFamily="18" charset="0"/>
              </a:rPr>
              <a:t> v </a:t>
            </a:r>
            <a:r>
              <a:rPr lang="en-US" sz="2000" dirty="0" err="1">
                <a:latin typeface="Georgia" panose="02040502050405020303" pitchFamily="18" charset="0"/>
              </a:rPr>
              <a:t>její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větší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stabilitu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endParaRPr lang="cs-CZ" sz="2000" dirty="0">
              <a:latin typeface="Georgia" panose="02040502050405020303" pitchFamily="18" charset="0"/>
            </a:endParaRPr>
          </a:p>
          <a:p>
            <a:endParaRPr lang="fr-FR" sz="2000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4" y="557444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14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1799304"/>
            <a:ext cx="9221688" cy="1224115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s</a:t>
            </a:r>
            <a:r>
              <a:rPr lang="fr-FR" sz="3157" b="1" dirty="0" err="1">
                <a:solidFill>
                  <a:srgbClr val="FF0000"/>
                </a:solidFill>
              </a:rPr>
              <a:t>ektorové</a:t>
            </a:r>
            <a:r>
              <a:rPr lang="fr-FR" sz="3157" b="1" dirty="0">
                <a:solidFill>
                  <a:srgbClr val="FF0000"/>
                </a:solidFill>
              </a:rPr>
              <a:t> </a:t>
            </a:r>
            <a:r>
              <a:rPr lang="fr-FR" sz="3157" b="1" dirty="0" err="1">
                <a:solidFill>
                  <a:srgbClr val="FF0000"/>
                </a:solidFill>
              </a:rPr>
              <a:t>příležitosti</a:t>
            </a:r>
            <a:r>
              <a:rPr lang="fr-FR" sz="3157" b="1" dirty="0">
                <a:solidFill>
                  <a:srgbClr val="FF0000"/>
                </a:solidFill>
              </a:rPr>
              <a:t> 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5422"/>
            <a:ext cx="9221688" cy="3815919"/>
          </a:xfrm>
        </p:spPr>
        <p:txBody>
          <a:bodyPr>
            <a:normAutofit/>
          </a:bodyPr>
          <a:lstStyle/>
          <a:p>
            <a:endParaRPr lang="cs-CZ" sz="1754" dirty="0"/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cs-CZ" sz="1800" b="1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Zdravotnický a farmaceutický průmysl</a:t>
            </a:r>
            <a:endParaRPr lang="cs-CZ" sz="1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Italský farmaceutický průmysl (i díky přítomnosti nadnárodních korporací) patří k evropské špičce a dařilo se mu navzdory recesi. Italský trh se v tomto segmentu vyznačuje velmi ostrou konkurencí a čeští výrobci léčiv s tím musejí počítat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Vývoz farmaceutických výrobků a přípravku rostl v letech 2017 a 2018 o 5% a dovoz stejným tempem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Vývoz antibiotik do Itálie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od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vstupu ČR do EU vzrostl téměř na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dvojnásobek.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Zajímavou položkou z pohledu pozitivní tendence trhu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jsou potravinové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 vitamínové doplňky, jejichž poptávka na italském trhu neustále stoupá. Průměrná spotřeba vitamínu a potravinových doplňků byla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 v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období krize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vysoká (2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mld.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EUR). </a:t>
            </a:r>
            <a:endParaRPr lang="cs-CZ" sz="1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5" y="74917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3FA01B-536B-41F1-8680-37595AA7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01" y="2401081"/>
            <a:ext cx="1951706" cy="10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2604308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s</a:t>
            </a:r>
            <a:r>
              <a:rPr lang="fr-FR" sz="3157" b="1" dirty="0" err="1">
                <a:solidFill>
                  <a:srgbClr val="FF0000"/>
                </a:solidFill>
              </a:rPr>
              <a:t>ektorové</a:t>
            </a:r>
            <a:r>
              <a:rPr lang="fr-FR" sz="3157" b="1" dirty="0">
                <a:solidFill>
                  <a:srgbClr val="FF0000"/>
                </a:solidFill>
              </a:rPr>
              <a:t> </a:t>
            </a:r>
            <a:r>
              <a:rPr lang="fr-FR" sz="3157" b="1" dirty="0" err="1">
                <a:solidFill>
                  <a:srgbClr val="FF0000"/>
                </a:solidFill>
              </a:rPr>
              <a:t>příležitosti</a:t>
            </a:r>
            <a:r>
              <a:rPr lang="fr-FR" sz="3157" b="1" dirty="0">
                <a:solidFill>
                  <a:srgbClr val="FF0000"/>
                </a:solidFill>
              </a:rPr>
              <a:t> 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5422"/>
            <a:ext cx="9221688" cy="3815919"/>
          </a:xfrm>
        </p:spPr>
        <p:txBody>
          <a:bodyPr>
            <a:normAutofit/>
          </a:bodyPr>
          <a:lstStyle/>
          <a:p>
            <a:endParaRPr lang="cs-CZ" sz="1754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b="1" dirty="0" err="1" smtClean="0">
                <a:latin typeface="Georgia" panose="02040502050405020303" pitchFamily="18" charset="0"/>
              </a:rPr>
              <a:t>Kovozpracovatelský</a:t>
            </a:r>
            <a:r>
              <a:rPr lang="fr-FR" sz="1800" b="1" dirty="0" smtClean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  <a:r>
              <a:rPr lang="cs-CZ" sz="1800" b="1" dirty="0" smtClean="0">
                <a:latin typeface="Georgia" panose="02040502050405020303" pitchFamily="18" charset="0"/>
              </a:rPr>
              <a:t>–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 err="1" smtClean="0">
                <a:latin typeface="Georgia" panose="02040502050405020303" pitchFamily="18" charset="0"/>
              </a:rPr>
              <a:t>především</a:t>
            </a:r>
            <a:r>
              <a:rPr lang="fr-FR" sz="1800" dirty="0" smtClean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strojní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</a:rPr>
              <a:t>a </a:t>
            </a:r>
            <a:r>
              <a:rPr lang="fr-FR" sz="1800" dirty="0" err="1">
                <a:latin typeface="Georgia" panose="02040502050405020303" pitchFamily="18" charset="0"/>
              </a:rPr>
              <a:t>stavební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sektor</a:t>
            </a:r>
            <a:r>
              <a:rPr lang="cs-CZ" sz="1800" dirty="0">
                <a:latin typeface="Georgia" panose="02040502050405020303" pitchFamily="18" charset="0"/>
              </a:rPr>
              <a:t>; ž</a:t>
            </a:r>
            <a:r>
              <a:rPr lang="fr-FR" sz="1800" dirty="0" err="1">
                <a:latin typeface="Georgia" panose="02040502050405020303" pitchFamily="18" charset="0"/>
              </a:rPr>
              <a:t>elezo</a:t>
            </a:r>
            <a:r>
              <a:rPr lang="fr-FR" sz="1800" dirty="0">
                <a:latin typeface="Georgia" panose="02040502050405020303" pitchFamily="18" charset="0"/>
              </a:rPr>
              <a:t> a </a:t>
            </a:r>
            <a:r>
              <a:rPr lang="fr-FR" sz="1800" dirty="0" err="1">
                <a:latin typeface="Georgia" panose="02040502050405020303" pitchFamily="18" charset="0"/>
              </a:rPr>
              <a:t>ocel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</a:rPr>
              <a:t>jsou významné komodity </a:t>
            </a:r>
            <a:r>
              <a:rPr lang="fr-FR" sz="1800" dirty="0">
                <a:latin typeface="Georgia" panose="02040502050405020303" pitchFamily="18" charset="0"/>
              </a:rPr>
              <a:t>v </a:t>
            </a:r>
            <a:r>
              <a:rPr lang="fr-FR" sz="1800" dirty="0" err="1">
                <a:latin typeface="Georgia" panose="02040502050405020303" pitchFamily="18" charset="0"/>
              </a:rPr>
              <a:t>obou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směrech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toku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zboží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mezi</a:t>
            </a:r>
            <a:r>
              <a:rPr lang="fr-FR" sz="1800" dirty="0">
                <a:latin typeface="Georgia" panose="02040502050405020303" pitchFamily="18" charset="0"/>
              </a:rPr>
              <a:t> ČR a </a:t>
            </a:r>
            <a:r>
              <a:rPr lang="fr-FR" sz="1800" dirty="0" err="1">
                <a:latin typeface="Georgia" panose="02040502050405020303" pitchFamily="18" charset="0"/>
              </a:rPr>
              <a:t>Itálií</a:t>
            </a:r>
            <a:r>
              <a:rPr lang="cs-CZ" sz="1800" dirty="0">
                <a:latin typeface="Georgia" panose="02040502050405020303" pitchFamily="18" charset="0"/>
              </a:rPr>
              <a:t>, potenciál růstu </a:t>
            </a:r>
            <a:r>
              <a:rPr lang="fr-FR" sz="1800" dirty="0" err="1">
                <a:latin typeface="Georgia" panose="02040502050405020303" pitchFamily="18" charset="0"/>
              </a:rPr>
              <a:t>vývoz</a:t>
            </a:r>
            <a:r>
              <a:rPr lang="cs-CZ" sz="1800" dirty="0">
                <a:latin typeface="Georgia" panose="02040502050405020303" pitchFamily="18" charset="0"/>
              </a:rPr>
              <a:t>u</a:t>
            </a:r>
            <a:r>
              <a:rPr lang="fr-FR" sz="1800" dirty="0">
                <a:latin typeface="Georgia" panose="02040502050405020303" pitchFamily="18" charset="0"/>
              </a:rPr>
              <a:t> z ČR </a:t>
            </a:r>
            <a:r>
              <a:rPr lang="fr-FR" sz="1800" dirty="0" err="1">
                <a:latin typeface="Georgia" panose="02040502050405020303" pitchFamily="18" charset="0"/>
              </a:rPr>
              <a:t>kvůli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problémům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italských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 smtClean="0">
                <a:latin typeface="Georgia" panose="02040502050405020303" pitchFamily="18" charset="0"/>
              </a:rPr>
              <a:t>železáren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dodržováním norem ochrany životního prostředí. </a:t>
            </a:r>
            <a:endParaRPr lang="cs-CZ" sz="1800" dirty="0">
              <a:latin typeface="Georgia" panose="02040502050405020303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Ocel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 železo (hojně využívány především ve stavebním sektoru) trpí konstantně negativním výkonem italského stavebního sektoru, který však zažívá oživení v podobě expanze italských firem do zahraničí. </a:t>
            </a:r>
            <a:endParaRPr lang="cs-CZ" sz="1800" dirty="0" smtClean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Georgia" panose="02040502050405020303" pitchFamily="18" charset="0"/>
            </a:endParaRPr>
          </a:p>
          <a:p>
            <a:endParaRPr lang="cs-CZ" sz="1754" dirty="0"/>
          </a:p>
          <a:p>
            <a:endParaRPr lang="cs-CZ" sz="1754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3FA01B-536B-41F1-8680-37595AA7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9" y="1963557"/>
            <a:ext cx="1951706" cy="13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9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2604308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s</a:t>
            </a:r>
            <a:r>
              <a:rPr lang="fr-FR" sz="3157" b="1" dirty="0" err="1">
                <a:solidFill>
                  <a:srgbClr val="FF0000"/>
                </a:solidFill>
              </a:rPr>
              <a:t>ektorové</a:t>
            </a:r>
            <a:r>
              <a:rPr lang="fr-FR" sz="3157" b="1" dirty="0">
                <a:solidFill>
                  <a:srgbClr val="FF0000"/>
                </a:solidFill>
              </a:rPr>
              <a:t> </a:t>
            </a:r>
            <a:r>
              <a:rPr lang="fr-FR" sz="3157" b="1" dirty="0" err="1">
                <a:solidFill>
                  <a:srgbClr val="FF0000"/>
                </a:solidFill>
              </a:rPr>
              <a:t>příležitosti</a:t>
            </a:r>
            <a:r>
              <a:rPr lang="fr-FR" sz="3157" b="1" dirty="0">
                <a:solidFill>
                  <a:srgbClr val="FF0000"/>
                </a:solidFill>
              </a:rPr>
              <a:t> 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5422"/>
            <a:ext cx="9221688" cy="3815919"/>
          </a:xfrm>
        </p:spPr>
        <p:txBody>
          <a:bodyPr>
            <a:normAutofit/>
          </a:bodyPr>
          <a:lstStyle/>
          <a:p>
            <a:endParaRPr lang="cs-CZ" sz="1754" dirty="0"/>
          </a:p>
          <a:p>
            <a:pPr marL="0" indent="0">
              <a:buNone/>
            </a:pPr>
            <a:r>
              <a:rPr lang="cs-CZ" sz="1800" b="1" dirty="0" smtClean="0">
                <a:latin typeface="Georgia" panose="02040502050405020303" pitchFamily="18" charset="0"/>
              </a:rPr>
              <a:t>Strojírenství 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Itálie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</a:rPr>
              <a:t>je velmoc ve výrobě obráběcích 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strojů</a:t>
            </a:r>
            <a:endParaRPr lang="cs-CZ" sz="1800" dirty="0" smtClean="0">
              <a:latin typeface="Georgia" panose="02040502050405020303" pitchFamily="18" charset="0"/>
            </a:endParaRPr>
          </a:p>
          <a:p>
            <a:r>
              <a:rPr lang="cs-CZ" sz="1800" dirty="0" smtClean="0">
                <a:latin typeface="Georgia" panose="02040502050405020303" pitchFamily="18" charset="0"/>
              </a:rPr>
              <a:t>pozitivní </a:t>
            </a:r>
            <a:r>
              <a:rPr lang="cs-CZ" sz="1800" dirty="0">
                <a:latin typeface="Georgia" panose="02040502050405020303" pitchFamily="18" charset="0"/>
              </a:rPr>
              <a:t>trend </a:t>
            </a:r>
            <a:r>
              <a:rPr lang="cs-CZ" sz="1800" dirty="0" smtClean="0">
                <a:latin typeface="Georgia" panose="02040502050405020303" pitchFamily="18" charset="0"/>
              </a:rPr>
              <a:t>výroby v posledních letech, v </a:t>
            </a:r>
            <a:r>
              <a:rPr lang="cs-CZ" sz="1800" dirty="0">
                <a:latin typeface="Georgia" panose="02040502050405020303" pitchFamily="18" charset="0"/>
              </a:rPr>
              <a:t>roce 2018 vyrobena strojní technologie </a:t>
            </a:r>
            <a:r>
              <a:rPr lang="cs-CZ" sz="1800" dirty="0" smtClean="0">
                <a:latin typeface="Georgia" panose="02040502050405020303" pitchFamily="18" charset="0"/>
              </a:rPr>
              <a:t>za </a:t>
            </a:r>
            <a:r>
              <a:rPr lang="cs-CZ" sz="1800" dirty="0">
                <a:latin typeface="Georgia" panose="02040502050405020303" pitchFamily="18" charset="0"/>
              </a:rPr>
              <a:t>48,5 </a:t>
            </a:r>
            <a:r>
              <a:rPr lang="cs-CZ" sz="1800" dirty="0" smtClean="0">
                <a:latin typeface="Georgia" panose="02040502050405020303" pitchFamily="18" charset="0"/>
              </a:rPr>
              <a:t>mld. eur, což znamená </a:t>
            </a:r>
            <a:r>
              <a:rPr lang="cs-CZ" sz="1800" dirty="0">
                <a:latin typeface="Georgia" panose="02040502050405020303" pitchFamily="18" charset="0"/>
              </a:rPr>
              <a:t>m</a:t>
            </a:r>
            <a:r>
              <a:rPr lang="cs-CZ" sz="1800" dirty="0" smtClean="0">
                <a:latin typeface="Georgia" panose="02040502050405020303" pitchFamily="18" charset="0"/>
              </a:rPr>
              <a:t>eziroční nárůst o </a:t>
            </a:r>
            <a:r>
              <a:rPr lang="cs-CZ" sz="1800" dirty="0">
                <a:latin typeface="Georgia" panose="02040502050405020303" pitchFamily="18" charset="0"/>
              </a:rPr>
              <a:t>2,4% ve srovnání s rokem </a:t>
            </a:r>
            <a:r>
              <a:rPr lang="cs-CZ" sz="1800" dirty="0" smtClean="0">
                <a:latin typeface="Georgia" panose="02040502050405020303" pitchFamily="18" charset="0"/>
              </a:rPr>
              <a:t>2017. Pro r. 2019 se odhaduje mírnější růst o 1</a:t>
            </a:r>
            <a:r>
              <a:rPr lang="cs-CZ" sz="1800" dirty="0">
                <a:latin typeface="Georgia" panose="02040502050405020303" pitchFamily="18" charset="0"/>
              </a:rPr>
              <a:t>%. </a:t>
            </a:r>
            <a:endParaRPr lang="cs-CZ" sz="1800" dirty="0" smtClean="0">
              <a:latin typeface="Georgia" panose="02040502050405020303" pitchFamily="18" charset="0"/>
            </a:endParaRPr>
          </a:p>
          <a:p>
            <a:r>
              <a:rPr lang="cs-CZ" sz="1800" dirty="0" smtClean="0">
                <a:latin typeface="Georgia" panose="02040502050405020303" pitchFamily="18" charset="0"/>
              </a:rPr>
              <a:t>Nejvýraznějším </a:t>
            </a:r>
            <a:r>
              <a:rPr lang="cs-CZ" sz="1800" dirty="0">
                <a:latin typeface="Georgia" panose="02040502050405020303" pitchFamily="18" charset="0"/>
              </a:rPr>
              <a:t>ukazatelem jsou investice, které v roce 2018 vzrostly o </a:t>
            </a:r>
            <a:r>
              <a:rPr lang="cs-CZ" sz="1800" dirty="0" smtClean="0">
                <a:latin typeface="Georgia" panose="02040502050405020303" pitchFamily="18" charset="0"/>
              </a:rPr>
              <a:t>6,9%, měly by se </a:t>
            </a:r>
            <a:r>
              <a:rPr lang="cs-CZ" sz="1800" dirty="0">
                <a:latin typeface="Georgia" panose="02040502050405020303" pitchFamily="18" charset="0"/>
              </a:rPr>
              <a:t>v letošním roce dále zvyšovat </a:t>
            </a:r>
            <a:r>
              <a:rPr lang="cs-CZ" sz="1800" dirty="0" smtClean="0">
                <a:latin typeface="Georgia" panose="02040502050405020303" pitchFamily="18" charset="0"/>
              </a:rPr>
              <a:t>především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do robotů a mechanizace výroby, ve které je řada příležitostí pro české firmy aktivní v těchto sektorech (v r. 2016 bylo zavedeno do výroby 6465 robotů, čímž se Itálie v absolutních hodnotách dostala na 7. příčku na světě a 2. v Evropě).</a:t>
            </a:r>
            <a:endParaRPr lang="cs-CZ" sz="1800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54" dirty="0"/>
          </a:p>
          <a:p>
            <a:endParaRPr lang="cs-CZ" sz="1754" dirty="0"/>
          </a:p>
          <a:p>
            <a:endParaRPr lang="cs-CZ" sz="1754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3FA01B-536B-41F1-8680-37595AA7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9" y="2113187"/>
            <a:ext cx="1951706" cy="10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5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1187-596F-4C4F-B71E-C9F47BF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54479"/>
            <a:ext cx="9221688" cy="1162457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A46D9-BD5E-4CEA-B75D-5448EE91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11882"/>
            <a:ext cx="9221688" cy="3815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500" b="1" dirty="0" smtClean="0"/>
          </a:p>
          <a:p>
            <a:pPr marL="0" indent="0">
              <a:buNone/>
            </a:pPr>
            <a:endParaRPr lang="cs-CZ" sz="1500" b="1" dirty="0"/>
          </a:p>
          <a:p>
            <a:pPr marL="0" indent="0">
              <a:buNone/>
            </a:pPr>
            <a:r>
              <a:rPr lang="fr-FR" sz="1800" b="1" dirty="0" err="1" smtClean="0">
                <a:latin typeface="Georgia" panose="02040502050405020303" pitchFamily="18" charset="0"/>
              </a:rPr>
              <a:t>Vodohospodářský</a:t>
            </a:r>
            <a:r>
              <a:rPr lang="fr-FR" sz="1800" b="1" dirty="0" smtClean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  <a:endParaRPr lang="cs-CZ" sz="18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800" b="1" dirty="0" smtClean="0">
              <a:latin typeface="Georgia" panose="02040502050405020303" pitchFamily="18" charset="0"/>
            </a:endParaRPr>
          </a:p>
          <a:p>
            <a:r>
              <a:rPr lang="fr-FR" sz="1800" dirty="0" smtClean="0">
                <a:latin typeface="Georgia" panose="02040502050405020303" pitchFamily="18" charset="0"/>
              </a:rPr>
              <a:t>silný </a:t>
            </a:r>
            <a:r>
              <a:rPr lang="fr-FR" sz="1800" dirty="0" err="1">
                <a:latin typeface="Georgia" panose="02040502050405020303" pitchFamily="18" charset="0"/>
              </a:rPr>
              <a:t>deficit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infrastruktury</a:t>
            </a:r>
            <a:r>
              <a:rPr lang="cs-CZ" sz="1800" dirty="0">
                <a:latin typeface="Georgia" panose="02040502050405020303" pitchFamily="18" charset="0"/>
              </a:rPr>
              <a:t>, především </a:t>
            </a:r>
            <a:r>
              <a:rPr lang="fr-FR" sz="1800" dirty="0">
                <a:latin typeface="Georgia" panose="02040502050405020303" pitchFamily="18" charset="0"/>
              </a:rPr>
              <a:t>na </a:t>
            </a:r>
            <a:r>
              <a:rPr lang="fr-FR" sz="1800" dirty="0" err="1">
                <a:latin typeface="Georgia" panose="02040502050405020303" pitchFamily="18" charset="0"/>
              </a:rPr>
              <a:t>jihu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podinvestovaná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infrastruktura</a:t>
            </a:r>
            <a:r>
              <a:rPr lang="cs-CZ" sz="1800" dirty="0">
                <a:latin typeface="Georgia" panose="02040502050405020303" pitchFamily="18" charset="0"/>
              </a:rPr>
              <a:t>, velké úniky pitné vody, v</a:t>
            </a:r>
            <a:r>
              <a:rPr lang="fr-FR" sz="1800" dirty="0" err="1">
                <a:latin typeface="Georgia" panose="02040502050405020303" pitchFamily="18" charset="0"/>
              </a:rPr>
              <a:t>oda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nesplňuje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vždy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zdravotní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fr-FR" sz="1800" dirty="0" err="1">
                <a:latin typeface="Georgia" panose="02040502050405020303" pitchFamily="18" charset="0"/>
              </a:rPr>
              <a:t>normy</a:t>
            </a:r>
            <a:endParaRPr lang="cs-CZ" sz="1800" dirty="0"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</a:tabLst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Disponuje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zastaralými zařízeními,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zvláště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na jihu je infrastruktura velmi opotřebovaná a dochází k velkým ztrátám vody (v některých případech až 40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%).</a:t>
            </a:r>
          </a:p>
          <a:p>
            <a:endParaRPr lang="fr-FR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2B050-09B9-40C1-90B9-D45ECAC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993" y="3511881"/>
            <a:ext cx="171529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0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1187-596F-4C4F-B71E-C9F47BF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54479"/>
            <a:ext cx="9221688" cy="1162457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A46D9-BD5E-4CEA-B75D-5448EE91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11882"/>
            <a:ext cx="9221688" cy="3815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500" b="1" dirty="0"/>
          </a:p>
          <a:p>
            <a:pPr marL="0" indent="0">
              <a:buNone/>
            </a:pPr>
            <a:r>
              <a:rPr lang="fr-FR" sz="1800" b="1" dirty="0" err="1" smtClean="0">
                <a:latin typeface="Georgia" panose="02040502050405020303" pitchFamily="18" charset="0"/>
              </a:rPr>
              <a:t>Vodohospodářský</a:t>
            </a:r>
            <a:r>
              <a:rPr lang="fr-FR" sz="1800" b="1" dirty="0" smtClean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  <a:endParaRPr lang="cs-CZ" sz="1800" b="1" dirty="0" smtClean="0">
              <a:latin typeface="Georgia" panose="02040502050405020303" pitchFamily="18" charset="0"/>
            </a:endParaRPr>
          </a:p>
          <a:p>
            <a:pPr lvl="0" algn="just">
              <a:tabLst>
                <a:tab pos="449580" algn="l"/>
              </a:tabLst>
            </a:pP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Podle zdrojů z italského Ministerstva dopravy a infrastruktury je vláda připravena v příštím období alokovat zdroje 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až do výše 300 mil. eur a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udělit koncese na 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opravy vodovodní sítě a na výstavbu a rekonstrukci přehrad v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rámci schváleného národního plánu (Piano </a:t>
            </a:r>
            <a:r>
              <a:rPr lang="cs-CZ" sz="1800" dirty="0" err="1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Nazionale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Grandi </a:t>
            </a:r>
            <a:r>
              <a:rPr lang="cs-CZ" sz="1800" dirty="0" err="1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Dighe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8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449580" algn="l"/>
              </a:tabLst>
            </a:pP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 sektoru je silná konkurence italských firem, které v letech krize stagnovaly. České firmy nicméně mohou uspět jak svými výrobky a 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technologiemi včetně nanotechnologií,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tak i v případných konsorciích s místními firmami. Infrastrukturní projekty ve vodohospodářství vyžadují komplexní dodávky celé</a:t>
            </a:r>
            <a:r>
              <a:rPr lang="cs-CZ" sz="1800" b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řady výrobků a navazujících služeb.</a:t>
            </a:r>
            <a:endParaRPr lang="cs-CZ" sz="18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/>
            <a:endParaRPr lang="fr-FR" sz="1754" dirty="0">
              <a:solidFill>
                <a:prstClr val="black"/>
              </a:solidFill>
            </a:endParaRPr>
          </a:p>
          <a:p>
            <a:endParaRPr lang="fr-FR" sz="1754" dirty="0"/>
          </a:p>
          <a:p>
            <a:endParaRPr lang="fr-FR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2B050-09B9-40C1-90B9-D45ECAC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96" y="2960409"/>
            <a:ext cx="191392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6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1187-596F-4C4F-B71E-C9F47BF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54479"/>
            <a:ext cx="9221688" cy="1162457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A46D9-BD5E-4CEA-B75D-5448EE91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11882"/>
            <a:ext cx="9221688" cy="38159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cs-CZ" sz="1500" b="1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500" b="1" dirty="0" smtClean="0"/>
          </a:p>
          <a:p>
            <a:pPr>
              <a:lnSpc>
                <a:spcPct val="100000"/>
              </a:lnSpc>
            </a:pPr>
            <a:endParaRPr lang="cs-CZ" sz="1500" b="1" dirty="0"/>
          </a:p>
          <a:p>
            <a:pPr marL="0" indent="0">
              <a:lnSpc>
                <a:spcPct val="100000"/>
              </a:lnSpc>
              <a:buNone/>
            </a:pPr>
            <a:endParaRPr lang="cs-CZ" sz="1500" b="1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1800" b="1" dirty="0" smtClean="0">
                <a:latin typeface="Georgia" panose="02040502050405020303" pitchFamily="18" charset="0"/>
              </a:rPr>
              <a:t>Letecký </a:t>
            </a:r>
            <a:r>
              <a:rPr lang="fr-FR" sz="1800" b="1" dirty="0">
                <a:latin typeface="Georgia" panose="02040502050405020303" pitchFamily="18" charset="0"/>
              </a:rPr>
              <a:t>a </a:t>
            </a:r>
            <a:r>
              <a:rPr lang="fr-FR" sz="1800" b="1" dirty="0" err="1">
                <a:latin typeface="Georgia" panose="02040502050405020303" pitchFamily="18" charset="0"/>
              </a:rPr>
              <a:t>kosmický</a:t>
            </a:r>
            <a:r>
              <a:rPr lang="fr-FR" sz="1800" b="1" dirty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1800" dirty="0" smtClean="0">
                <a:latin typeface="Georgia" panose="02040502050405020303" pitchFamily="18" charset="0"/>
              </a:rPr>
              <a:t>konkrétní </a:t>
            </a:r>
            <a:r>
              <a:rPr lang="cs-CZ" sz="1800" dirty="0">
                <a:latin typeface="Georgia" panose="02040502050405020303" pitchFamily="18" charset="0"/>
              </a:rPr>
              <a:t>příležitosti např. lehká vrtulová letadla pro výcvik, komponenty do </a:t>
            </a:r>
            <a:r>
              <a:rPr lang="fr-FR" sz="1800" dirty="0" err="1">
                <a:latin typeface="Georgia" panose="02040502050405020303" pitchFamily="18" charset="0"/>
              </a:rPr>
              <a:t>kosmick</a:t>
            </a:r>
            <a:r>
              <a:rPr lang="cs-CZ" sz="1800" dirty="0" err="1">
                <a:latin typeface="Georgia" panose="02040502050405020303" pitchFamily="18" charset="0"/>
              </a:rPr>
              <a:t>ých</a:t>
            </a:r>
            <a:r>
              <a:rPr lang="fr-FR" sz="1800" dirty="0">
                <a:latin typeface="Georgia" panose="02040502050405020303" pitchFamily="18" charset="0"/>
              </a:rPr>
              <a:t> </a:t>
            </a:r>
            <a:r>
              <a:rPr lang="cs-CZ" sz="1800" dirty="0" smtClean="0">
                <a:latin typeface="Georgia" panose="02040502050405020303" pitchFamily="18" charset="0"/>
              </a:rPr>
              <a:t>lodí.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případech obou sektorů již spolupráce probíhá, zvyšujícím se trendem s dalším potenciálem je spolupráce subjektů v tomto sektoru v rámci projektů Evropské unie.</a:t>
            </a:r>
            <a:r>
              <a:rPr lang="cs-CZ" sz="1800" b="1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cs-CZ" sz="1800" dirty="0" smtClean="0">
                <a:latin typeface="Georgia" panose="02040502050405020303" pitchFamily="18" charset="0"/>
              </a:rPr>
              <a:t>Itálie </a:t>
            </a:r>
            <a:r>
              <a:rPr lang="cs-CZ" sz="1800" dirty="0">
                <a:latin typeface="Georgia" panose="02040502050405020303" pitchFamily="18" charset="0"/>
              </a:rPr>
              <a:t>je jedním ze světových lídrů v kosmickém průmyslu, země je také třetím největším přispěvovatelem do Evropské kosmické agentury (ESA). V rámci ESA patří Itálii rovněž přední místo ve vývoji a výrobě satelitů. Pro jejich vypouštění na oběžnou dráhu slouží nosné rakety, jež Italská kosmická agentura (ASI) vyvinula společně s ESA, a jejichž pohonné jednotky se montují ve společnosti AVIO nedaleko Říma</a:t>
            </a:r>
            <a:endParaRPr lang="cs-CZ" sz="1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r-FR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2B050-09B9-40C1-90B9-D45ECAC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686" y="3511882"/>
            <a:ext cx="189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19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1187-596F-4C4F-B71E-C9F47BF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54479"/>
            <a:ext cx="9221688" cy="1162457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A46D9-BD5E-4CEA-B75D-5448EE91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11882"/>
            <a:ext cx="9221688" cy="38159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15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FR" sz="1800" b="1" dirty="0" smtClean="0">
                <a:latin typeface="Georgia" panose="02040502050405020303" pitchFamily="18" charset="0"/>
              </a:rPr>
              <a:t>Letecký </a:t>
            </a:r>
            <a:r>
              <a:rPr lang="fr-FR" sz="1800" b="1" dirty="0">
                <a:latin typeface="Georgia" panose="02040502050405020303" pitchFamily="18" charset="0"/>
              </a:rPr>
              <a:t>a </a:t>
            </a:r>
            <a:r>
              <a:rPr lang="fr-FR" sz="1800" b="1" dirty="0" err="1">
                <a:latin typeface="Georgia" panose="02040502050405020303" pitchFamily="18" charset="0"/>
              </a:rPr>
              <a:t>kosmický</a:t>
            </a:r>
            <a:r>
              <a:rPr lang="fr-FR" sz="1800" b="1" dirty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  <a:endParaRPr lang="cs-CZ" sz="18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latin typeface="Georgia" panose="02040502050405020303" pitchFamily="18" charset="0"/>
              </a:rPr>
              <a:t>Vzhledem k perspektivám růstu kosmického průmyslu v segmentu satelitů a </a:t>
            </a:r>
            <a:r>
              <a:rPr lang="cs-CZ" sz="1800" dirty="0" err="1" smtClean="0">
                <a:latin typeface="Georgia" panose="02040502050405020303" pitchFamily="18" charset="0"/>
              </a:rPr>
              <a:t>nanosatelitů</a:t>
            </a:r>
            <a:r>
              <a:rPr lang="cs-CZ" sz="1800" dirty="0" smtClean="0">
                <a:latin typeface="Georgia" panose="02040502050405020303" pitchFamily="18" charset="0"/>
              </a:rPr>
              <a:t>, vidíme vzhledem k technologické vyspělosti a konkurenceschopnosti českých firem řadu dalších příležitostí. Příkladem je spolupráce české firmy GL </a:t>
            </a:r>
            <a:r>
              <a:rPr lang="cs-CZ" sz="1800" dirty="0" err="1" smtClean="0">
                <a:latin typeface="Georgia" panose="02040502050405020303" pitchFamily="18" charset="0"/>
              </a:rPr>
              <a:t>Electronics</a:t>
            </a:r>
            <a:r>
              <a:rPr lang="cs-CZ" sz="1800" dirty="0" smtClean="0">
                <a:latin typeface="Georgia" panose="02040502050405020303" pitchFamily="18" charset="0"/>
              </a:rPr>
              <a:t> s lídry italského kosmického průmyslu jako Thales </a:t>
            </a:r>
            <a:r>
              <a:rPr lang="cs-CZ" sz="1800" dirty="0" err="1" smtClean="0">
                <a:latin typeface="Georgia" panose="02040502050405020303" pitchFamily="18" charset="0"/>
              </a:rPr>
              <a:t>Alenia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 err="1" smtClean="0">
                <a:latin typeface="Georgia" panose="02040502050405020303" pitchFamily="18" charset="0"/>
              </a:rPr>
              <a:t>Space</a:t>
            </a:r>
            <a:r>
              <a:rPr lang="cs-CZ" sz="1800" dirty="0" smtClean="0">
                <a:latin typeface="Georgia" panose="02040502050405020303" pitchFamily="18" charset="0"/>
              </a:rPr>
              <a:t>, Leonardo, </a:t>
            </a:r>
            <a:r>
              <a:rPr lang="cs-CZ" sz="1800" dirty="0" err="1" smtClean="0">
                <a:latin typeface="Georgia" panose="02040502050405020303" pitchFamily="18" charset="0"/>
              </a:rPr>
              <a:t>Space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 err="1" smtClean="0">
                <a:latin typeface="Georgia" panose="02040502050405020303" pitchFamily="18" charset="0"/>
              </a:rPr>
              <a:t>Engineering</a:t>
            </a:r>
            <a:r>
              <a:rPr lang="cs-CZ" sz="1800" dirty="0" smtClean="0">
                <a:latin typeface="Georgia" panose="02040502050405020303" pitchFamily="18" charset="0"/>
              </a:rPr>
              <a:t> a </a:t>
            </a:r>
            <a:r>
              <a:rPr lang="cs-CZ" sz="1800" dirty="0" err="1" smtClean="0">
                <a:latin typeface="Georgia" panose="02040502050405020303" pitchFamily="18" charset="0"/>
              </a:rPr>
              <a:t>Telematic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 err="1" smtClean="0">
                <a:latin typeface="Georgia" panose="02040502050405020303" pitchFamily="18" charset="0"/>
              </a:rPr>
              <a:t>Solutions</a:t>
            </a:r>
            <a:r>
              <a:rPr lang="cs-CZ" sz="1800" dirty="0" smtClean="0">
                <a:latin typeface="Georgia" panose="02040502050405020303" pitchFamily="18" charset="0"/>
              </a:rPr>
              <a:t>. Například spolupráce s poslední jmenovanou firmou otevřela české firmě nové možnosti zapojení do zakázek na kosmodromu ESA ve Francouzské Guyaně. Příležitosti může najít celá škála firem nabízející jak kosmické technologie a aplikace, tak např. přesnou mechaniku či například </a:t>
            </a:r>
            <a:r>
              <a:rPr lang="cs-CZ" sz="1800" dirty="0" err="1" smtClean="0">
                <a:latin typeface="Georgia" panose="02040502050405020303" pitchFamily="18" charset="0"/>
              </a:rPr>
              <a:t>high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 err="1" smtClean="0">
                <a:latin typeface="Georgia" panose="02040502050405020303" pitchFamily="18" charset="0"/>
              </a:rPr>
              <a:t>tech</a:t>
            </a:r>
            <a:r>
              <a:rPr lang="cs-CZ" sz="1800" dirty="0" smtClean="0">
                <a:latin typeface="Georgia" panose="02040502050405020303" pitchFamily="18" charset="0"/>
              </a:rPr>
              <a:t> materiály pro kosmické aplikace. Patří sem i družicová navigace, družicové telekomunikace poskytující satelitní vysílání, nebo pozorování Země.</a:t>
            </a:r>
          </a:p>
          <a:p>
            <a:pPr>
              <a:lnSpc>
                <a:spcPct val="100000"/>
              </a:lnSpc>
            </a:pPr>
            <a:endParaRPr lang="fr-FR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2B050-09B9-40C1-90B9-D45ECAC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409" y="3031882"/>
            <a:ext cx="144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69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1187-596F-4C4F-B71E-C9F47BF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54479"/>
            <a:ext cx="9221688" cy="1162457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A46D9-BD5E-4CEA-B75D-5448EE91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11882"/>
            <a:ext cx="9221688" cy="3815919"/>
          </a:xfrm>
        </p:spPr>
        <p:txBody>
          <a:bodyPr>
            <a:normAutofit lnSpcReduction="10000"/>
          </a:bodyPr>
          <a:lstStyle/>
          <a:p>
            <a:pPr lvl="0"/>
            <a:endParaRPr lang="cs-CZ" sz="1754" b="1" dirty="0" smtClean="0">
              <a:solidFill>
                <a:prstClr val="black"/>
              </a:solidFill>
            </a:endParaRPr>
          </a:p>
          <a:p>
            <a:pPr lvl="0"/>
            <a:endParaRPr lang="cs-CZ" sz="1754" b="1" dirty="0">
              <a:solidFill>
                <a:prstClr val="black"/>
              </a:solidFill>
            </a:endParaRPr>
          </a:p>
          <a:p>
            <a:pPr lvl="0"/>
            <a:endParaRPr lang="cs-CZ" sz="1754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1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Průmysl </a:t>
            </a:r>
            <a:r>
              <a:rPr lang="cs-CZ" sz="1800" b="1" dirty="0">
                <a:solidFill>
                  <a:prstClr val="black"/>
                </a:solidFill>
                <a:latin typeface="Georgia" panose="02040502050405020303" pitchFamily="18" charset="0"/>
              </a:rPr>
              <a:t>4.0 </a:t>
            </a:r>
            <a:endParaRPr lang="cs-CZ" sz="1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modernizace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</a:rPr>
              <a:t>průmyslu a výrobní infrastruktury, robotizace, automatizace, inovativní řešení, ICT, podpora digitalizace průmyslu a umělá 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inteligence AI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</a:rPr>
              <a:t>jsou prioritami nové italské vlády</a:t>
            </a:r>
          </a:p>
          <a:p>
            <a:pPr lvl="0"/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</a:rPr>
              <a:t>V kvantitativním vyjádření v roce 2018 dosáhl italský trh </a:t>
            </a:r>
            <a:r>
              <a:rPr lang="cs-CZ" sz="1800" dirty="0" smtClean="0">
                <a:latin typeface="Georgia" panose="02040502050405020303" pitchFamily="18" charset="0"/>
              </a:rPr>
              <a:t>AI hodnoty </a:t>
            </a:r>
            <a:r>
              <a:rPr lang="cs-CZ" sz="1800" dirty="0">
                <a:latin typeface="Georgia" panose="02040502050405020303" pitchFamily="18" charset="0"/>
              </a:rPr>
              <a:t>85 milionů EUR, což je číslo, které se vztahuje na náklady na vývoj a implementaci systémů </a:t>
            </a:r>
            <a:r>
              <a:rPr lang="cs-CZ" sz="1800" dirty="0" smtClean="0">
                <a:latin typeface="Georgia" panose="02040502050405020303" pitchFamily="18" charset="0"/>
              </a:rPr>
              <a:t>AI:</a:t>
            </a:r>
            <a:r>
              <a:rPr lang="cs-CZ" sz="1800" dirty="0">
                <a:latin typeface="Georgia" panose="02040502050405020303" pitchFamily="18" charset="0"/>
              </a:rPr>
              <a:t/>
            </a:r>
            <a:br>
              <a:rPr lang="cs-CZ" sz="1800" dirty="0">
                <a:latin typeface="Georgia" panose="02040502050405020303" pitchFamily="18" charset="0"/>
              </a:rPr>
            </a:br>
            <a:r>
              <a:rPr lang="cs-CZ" sz="1800" dirty="0">
                <a:latin typeface="Georgia" panose="02040502050405020303" pitchFamily="18" charset="0"/>
              </a:rPr>
              <a:t>• vývoj algoritmů AI;</a:t>
            </a:r>
            <a:br>
              <a:rPr lang="cs-CZ" sz="1800" dirty="0">
                <a:latin typeface="Georgia" panose="02040502050405020303" pitchFamily="18" charset="0"/>
              </a:rPr>
            </a:br>
            <a:r>
              <a:rPr lang="cs-CZ" sz="1800" dirty="0">
                <a:latin typeface="Georgia" panose="02040502050405020303" pitchFamily="18" charset="0"/>
              </a:rPr>
              <a:t>• hardware pro ukládání a zpracování dat;</a:t>
            </a:r>
            <a:br>
              <a:rPr lang="cs-CZ" sz="1800" dirty="0">
                <a:latin typeface="Georgia" panose="02040502050405020303" pitchFamily="18" charset="0"/>
              </a:rPr>
            </a:br>
            <a:r>
              <a:rPr lang="cs-CZ" sz="1800" dirty="0">
                <a:latin typeface="Georgia" panose="02040502050405020303" pitchFamily="18" charset="0"/>
              </a:rPr>
              <a:t>• software pro správu dat;</a:t>
            </a:r>
            <a:br>
              <a:rPr lang="cs-CZ" sz="1800" dirty="0">
                <a:latin typeface="Georgia" panose="02040502050405020303" pitchFamily="18" charset="0"/>
              </a:rPr>
            </a:br>
            <a:r>
              <a:rPr lang="cs-CZ" sz="1800" dirty="0">
                <a:latin typeface="Georgia" panose="02040502050405020303" pitchFamily="18" charset="0"/>
              </a:rPr>
              <a:t>• integrační a personalizační služby.</a:t>
            </a:r>
            <a:endParaRPr lang="cs-CZ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endParaRPr lang="fr-FR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2B050-09B9-40C1-90B9-D45ECAC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05" y="3678289"/>
            <a:ext cx="174375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28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1187-596F-4C4F-B71E-C9F47BF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54479"/>
            <a:ext cx="9221688" cy="1162457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A46D9-BD5E-4CEA-B75D-5448EE91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11882"/>
            <a:ext cx="9221688" cy="3815919"/>
          </a:xfrm>
        </p:spPr>
        <p:txBody>
          <a:bodyPr>
            <a:normAutofit/>
          </a:bodyPr>
          <a:lstStyle/>
          <a:p>
            <a:endParaRPr lang="cs-CZ" sz="1500" b="1" dirty="0" smtClean="0"/>
          </a:p>
          <a:p>
            <a:endParaRPr lang="cs-CZ" sz="1500" b="1" dirty="0"/>
          </a:p>
          <a:p>
            <a:pPr marL="0" indent="0">
              <a:buNone/>
            </a:pPr>
            <a:r>
              <a:rPr lang="fr-FR" sz="1800" b="1" dirty="0" err="1" smtClean="0">
                <a:latin typeface="Georgia" panose="02040502050405020303" pitchFamily="18" charset="0"/>
              </a:rPr>
              <a:t>Sklářský</a:t>
            </a:r>
            <a:r>
              <a:rPr lang="fr-FR" sz="1800" b="1" dirty="0" smtClean="0">
                <a:latin typeface="Georgia" panose="02040502050405020303" pitchFamily="18" charset="0"/>
              </a:rPr>
              <a:t> </a:t>
            </a:r>
            <a:r>
              <a:rPr lang="fr-FR" sz="1800" b="1" dirty="0">
                <a:latin typeface="Georgia" panose="02040502050405020303" pitchFamily="18" charset="0"/>
              </a:rPr>
              <a:t>a </a:t>
            </a:r>
            <a:r>
              <a:rPr lang="fr-FR" sz="1800" b="1" dirty="0" err="1">
                <a:latin typeface="Georgia" panose="02040502050405020303" pitchFamily="18" charset="0"/>
              </a:rPr>
              <a:t>keramický</a:t>
            </a:r>
            <a:r>
              <a:rPr lang="fr-FR" sz="1800" b="1" dirty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cs-CZ" sz="1800" b="1" dirty="0" smtClean="0">
              <a:latin typeface="Georgia" panose="02040502050405020303" pitchFamily="18" charset="0"/>
            </a:endParaRPr>
          </a:p>
          <a:p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Tradiční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české dekorativní sklo se v Itálii muselo vypořádat s levnou konkurencí a změnou vkusu. Do budoucna by však mohlo zpátky své pozice získávat v segmentech, v nichž může konkurovat kvalitou a originálním designem. České sklo si zachovává v Itálii stále dobré jméno. Změna vkusu je ale u Italů zřejmá a požadovány jsou především hladší linie a modernější design. Stabilně poptávané jsou vánoční dekorace a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figurky.</a:t>
            </a:r>
            <a:endParaRPr lang="cs-CZ" sz="1800" dirty="0">
              <a:latin typeface="Georgia" panose="02040502050405020303" pitchFamily="18" charset="0"/>
            </a:endParaRPr>
          </a:p>
          <a:p>
            <a:endParaRPr lang="fr-FR" sz="1754" dirty="0"/>
          </a:p>
          <a:p>
            <a:endParaRPr lang="fr-FR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2B050-09B9-40C1-90B9-D45ECAC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43" y="3416936"/>
            <a:ext cx="19786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C357D-4EC6-4D6A-BD1D-86E588DB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575083"/>
            <a:ext cx="9221688" cy="1227650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198C2-21FD-4986-AF4F-F27111D5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143540"/>
            <a:ext cx="8727192" cy="40510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1800" b="1" dirty="0" err="1" smtClean="0">
                <a:latin typeface="Georgia" panose="02040502050405020303" pitchFamily="18" charset="0"/>
              </a:rPr>
              <a:t>Zemědělský</a:t>
            </a:r>
            <a:r>
              <a:rPr lang="fr-FR" sz="1800" b="1" dirty="0" smtClean="0">
                <a:latin typeface="Georgia" panose="02040502050405020303" pitchFamily="18" charset="0"/>
              </a:rPr>
              <a:t> </a:t>
            </a:r>
            <a:r>
              <a:rPr lang="fr-FR" sz="1800" b="1" dirty="0">
                <a:latin typeface="Georgia" panose="02040502050405020303" pitchFamily="18" charset="0"/>
              </a:rPr>
              <a:t>a </a:t>
            </a:r>
            <a:r>
              <a:rPr lang="fr-FR" sz="1800" b="1" dirty="0" err="1">
                <a:latin typeface="Georgia" panose="02040502050405020303" pitchFamily="18" charset="0"/>
              </a:rPr>
              <a:t>potravinářský</a:t>
            </a:r>
            <a:r>
              <a:rPr lang="fr-FR" sz="1800" b="1" dirty="0">
                <a:latin typeface="Georgia" panose="02040502050405020303" pitchFamily="18" charset="0"/>
              </a:rPr>
              <a:t> </a:t>
            </a:r>
            <a:r>
              <a:rPr lang="fr-FR" sz="1800" b="1" dirty="0" err="1">
                <a:latin typeface="Georgia" panose="02040502050405020303" pitchFamily="18" charset="0"/>
              </a:rPr>
              <a:t>průmysl</a:t>
            </a:r>
            <a:r>
              <a:rPr lang="cs-CZ" sz="1800" b="1" dirty="0">
                <a:latin typeface="Georgia" panose="02040502050405020303" pitchFamily="18" charset="0"/>
              </a:rPr>
              <a:t> </a:t>
            </a:r>
            <a:endParaRPr lang="cs-CZ" sz="1800" b="1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b="1" dirty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b="1" dirty="0" smtClean="0">
                <a:latin typeface="Georgia" panose="02040502050405020303" pitchFamily="18" charset="0"/>
              </a:rPr>
              <a:t>Zaznamenán nárůst poptávky ze strany italských firem v ČR po trvanlivém mléku UHT pro výrobu sýrů </a:t>
            </a:r>
          </a:p>
          <a:p>
            <a:pPr>
              <a:lnSpc>
                <a:spcPct val="110000"/>
              </a:lnSpc>
            </a:pPr>
            <a:r>
              <a:rPr lang="cs-CZ" sz="1800" b="1" dirty="0" smtClean="0">
                <a:latin typeface="Georgia" panose="02040502050405020303" pitchFamily="18" charset="0"/>
              </a:rPr>
              <a:t>dlouhodobě žádané je pivo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Při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pohledu na portfolio vývozců piva do Itálie je možno vidět, že ČR by mohla mít větší podíl oproti svým konkurentům a je tu poměrně velký prostor pro další růst. V Itálii v posledních letech velmi vzrostla obliba piva a konzumace tohoto produktu se značně zvýšila. Dle údajů asociace </a:t>
            </a:r>
            <a:r>
              <a:rPr lang="cs-CZ" sz="1800" dirty="0" err="1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Assobira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roste přitom jak výroba, tak spotřeba piva v Itálii (v r.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2018 - 33,6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 na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hlavu, meziroční nárůst 3,4%). Poptávka je soustředěna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především na pivní speciály, piva z </a:t>
            </a:r>
            <a:r>
              <a:rPr lang="cs-CZ" sz="1800" dirty="0" err="1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mikropivovarů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 řemeslně vyráběná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 nefiltrovaná piva.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 posledních letech se také velmi rozmnožily nové italské minipivovary a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řemeslná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výroba piva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(počet </a:t>
            </a:r>
            <a:r>
              <a:rPr lang="cs-CZ" sz="1800" dirty="0" err="1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mikropivovarů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byl v r. 2013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činil zhruba 500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v r.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2018 </a:t>
            </a:r>
            <a:r>
              <a:rPr lang="cs-CZ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již téměř </a:t>
            </a:r>
            <a:r>
              <a:rPr lang="cs-CZ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trojnásobek). </a:t>
            </a:r>
            <a:endParaRPr lang="cs-CZ" sz="1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A47129-184D-42B7-AF94-51D5A172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8" y="700378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FD1FBB-8431-4214-83CC-F3C32133C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08" y="1810248"/>
            <a:ext cx="985846" cy="9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44E9F1-25AA-4B99-A1EC-C56C417A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1901688"/>
            <a:ext cx="2793995" cy="13690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ekonomická situace a výhled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56494"/>
            <a:ext cx="8344754" cy="3815919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Georgia" panose="02040502050405020303" pitchFamily="18" charset="0"/>
              </a:rPr>
              <a:t>3</a:t>
            </a:r>
            <a:r>
              <a:rPr lang="cs-CZ" sz="2000" dirty="0">
                <a:latin typeface="Georgia" panose="02040502050405020303" pitchFamily="18" charset="0"/>
              </a:rPr>
              <a:t>.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největší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ekonomika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eurozóny</a:t>
            </a:r>
            <a:r>
              <a:rPr lang="cs-CZ" sz="2000" dirty="0">
                <a:latin typeface="Georgia" panose="02040502050405020303" pitchFamily="18" charset="0"/>
              </a:rPr>
              <a:t>, </a:t>
            </a:r>
            <a:r>
              <a:rPr lang="cs-CZ" sz="2000" dirty="0" smtClean="0">
                <a:latin typeface="Georgia" panose="02040502050405020303" pitchFamily="18" charset="0"/>
              </a:rPr>
              <a:t>téměř 61 </a:t>
            </a:r>
            <a:r>
              <a:rPr lang="cs-CZ" sz="2000" dirty="0" err="1">
                <a:latin typeface="Georgia" panose="02040502050405020303" pitchFamily="18" charset="0"/>
              </a:rPr>
              <a:t>mil.obyv</a:t>
            </a:r>
            <a:r>
              <a:rPr lang="cs-CZ" sz="2000" dirty="0">
                <a:latin typeface="Georgia" panose="02040502050405020303" pitchFamily="18" charset="0"/>
              </a:rPr>
              <a:t>., nominální HDP na obyvatele </a:t>
            </a:r>
            <a:r>
              <a:rPr lang="fr-FR" sz="2000" dirty="0">
                <a:latin typeface="Georgia" panose="02040502050405020303" pitchFamily="18" charset="0"/>
              </a:rPr>
              <a:t>27</a:t>
            </a:r>
            <a:r>
              <a:rPr lang="cs-CZ" sz="2000" dirty="0">
                <a:latin typeface="Georgia" panose="02040502050405020303" pitchFamily="18" charset="0"/>
              </a:rPr>
              <a:t>.</a:t>
            </a:r>
            <a:r>
              <a:rPr lang="fr-FR" sz="2000" dirty="0">
                <a:latin typeface="Georgia" panose="02040502050405020303" pitchFamily="18" charset="0"/>
              </a:rPr>
              <a:t>600</a:t>
            </a:r>
            <a:r>
              <a:rPr lang="cs-CZ" sz="2000" dirty="0">
                <a:latin typeface="Georgia" panose="02040502050405020303" pitchFamily="18" charset="0"/>
              </a:rPr>
              <a:t> EUR </a:t>
            </a:r>
            <a:endParaRPr lang="cs-CZ" sz="2000" dirty="0" smtClean="0">
              <a:latin typeface="Georgia" panose="02040502050405020303" pitchFamily="18" charset="0"/>
            </a:endParaRPr>
          </a:p>
          <a:p>
            <a:r>
              <a:rPr lang="cs-CZ" sz="2000" dirty="0" smtClean="0">
                <a:latin typeface="Georgia" panose="02040502050405020303" pitchFamily="18" charset="0"/>
              </a:rPr>
              <a:t>8. největší ekonomika světa</a:t>
            </a:r>
          </a:p>
          <a:p>
            <a:r>
              <a:rPr lang="cs-CZ" sz="2000" dirty="0" smtClean="0">
                <a:latin typeface="Georgia" panose="02040502050405020303" pitchFamily="18" charset="0"/>
              </a:rPr>
              <a:t>20 regionů</a:t>
            </a:r>
          </a:p>
          <a:p>
            <a:r>
              <a:rPr lang="cs-CZ" sz="2000" dirty="0" smtClean="0">
                <a:latin typeface="Georgia" panose="02040502050405020303" pitchFamily="18" charset="0"/>
              </a:rPr>
              <a:t>Ekonomická asymetrie mezi regiony</a:t>
            </a:r>
          </a:p>
          <a:p>
            <a:r>
              <a:rPr lang="cs-CZ" sz="2000" dirty="0" smtClean="0">
                <a:latin typeface="Georgia" panose="02040502050405020303" pitchFamily="18" charset="0"/>
              </a:rPr>
              <a:t>Průměrná hrubá mzda v Itálii 2  570 Eur</a:t>
            </a:r>
          </a:p>
          <a:p>
            <a:r>
              <a:rPr lang="cs-CZ" sz="2000" dirty="0" smtClean="0">
                <a:latin typeface="Georgia" panose="02040502050405020303" pitchFamily="18" charset="0"/>
              </a:rPr>
              <a:t>Průměrná čistá mzda 1 324 Eur</a:t>
            </a:r>
          </a:p>
          <a:p>
            <a:endParaRPr lang="cs-CZ" sz="1754" dirty="0"/>
          </a:p>
          <a:p>
            <a:endParaRPr lang="cs-CZ" sz="1754" dirty="0"/>
          </a:p>
          <a:p>
            <a:endParaRPr lang="fr-FR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4" y="557444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332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C357D-4EC6-4D6A-BD1D-86E588DB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6248"/>
            <a:ext cx="9221688" cy="1162457"/>
          </a:xfrm>
        </p:spPr>
        <p:txBody>
          <a:bodyPr>
            <a:noAutofit/>
          </a:bodyPr>
          <a:lstStyle/>
          <a:p>
            <a:r>
              <a:rPr lang="cs-CZ" sz="2806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2806" b="1" dirty="0">
                <a:solidFill>
                  <a:srgbClr val="FF0000"/>
                </a:solidFill>
              </a:rPr>
            </a:br>
            <a:r>
              <a:rPr lang="cs-CZ" sz="2806" b="1" dirty="0">
                <a:solidFill>
                  <a:srgbClr val="FF0000"/>
                </a:solidFill>
              </a:rPr>
              <a:t>- s</a:t>
            </a:r>
            <a:r>
              <a:rPr lang="fr-FR" sz="2806" b="1" dirty="0" err="1">
                <a:solidFill>
                  <a:srgbClr val="FF0000"/>
                </a:solidFill>
              </a:rPr>
              <a:t>ektorové</a:t>
            </a:r>
            <a:r>
              <a:rPr lang="fr-FR" sz="2806" b="1" dirty="0">
                <a:solidFill>
                  <a:srgbClr val="FF0000"/>
                </a:solidFill>
              </a:rPr>
              <a:t> </a:t>
            </a:r>
            <a:r>
              <a:rPr lang="fr-FR" sz="2806" b="1" dirty="0" err="1">
                <a:solidFill>
                  <a:srgbClr val="FF0000"/>
                </a:solidFill>
              </a:rPr>
              <a:t>příležitosti</a:t>
            </a:r>
            <a:r>
              <a:rPr lang="fr-FR" sz="2806" b="1" dirty="0">
                <a:solidFill>
                  <a:srgbClr val="FF0000"/>
                </a:solidFill>
              </a:rPr>
              <a:t> pro </a:t>
            </a:r>
            <a:r>
              <a:rPr lang="fr-FR" sz="2806" b="1" dirty="0" err="1">
                <a:solidFill>
                  <a:srgbClr val="FF0000"/>
                </a:solidFill>
              </a:rPr>
              <a:t>český</a:t>
            </a:r>
            <a:r>
              <a:rPr lang="fr-FR" sz="2806" b="1" dirty="0">
                <a:solidFill>
                  <a:srgbClr val="FF0000"/>
                </a:solidFill>
              </a:rPr>
              <a:t> 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198C2-21FD-4986-AF4F-F27111D5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378704"/>
            <a:ext cx="8727192" cy="3815919"/>
          </a:xfrm>
        </p:spPr>
        <p:txBody>
          <a:bodyPr>
            <a:normAutofit/>
          </a:bodyPr>
          <a:lstStyle/>
          <a:p>
            <a:endParaRPr lang="cs-CZ" sz="1754" b="1" dirty="0"/>
          </a:p>
          <a:p>
            <a:pPr marL="0" indent="0">
              <a:buNone/>
            </a:pPr>
            <a:r>
              <a:rPr lang="cs-CZ" sz="1600" b="1" dirty="0">
                <a:latin typeface="Georgia" panose="02040502050405020303" pitchFamily="18" charset="0"/>
              </a:rPr>
              <a:t>Slad</a:t>
            </a:r>
          </a:p>
          <a:p>
            <a:r>
              <a:rPr lang="cs-CZ" sz="1600" dirty="0">
                <a:latin typeface="Georgia" panose="02040502050405020303" pitchFamily="18" charset="0"/>
              </a:rPr>
              <a:t>Zvýšení domácí výroby piva podpořilo zvýšení výroby italského sladu (+ 5,5%), ze 75 800 tun v roce 2017 na 80 000 v roce 2018 a zvýšení dovozu chmele, který v roce 2018 vzrostl o 20, 8%.</a:t>
            </a:r>
          </a:p>
          <a:p>
            <a:pPr marL="0" indent="0">
              <a:buNone/>
            </a:pPr>
            <a:endParaRPr lang="cs-CZ" sz="1500" b="1" dirty="0"/>
          </a:p>
          <a:p>
            <a:pPr marL="0" indent="0">
              <a:buNone/>
            </a:pPr>
            <a:r>
              <a:rPr lang="cs-CZ" sz="1800" b="1" dirty="0" smtClean="0">
                <a:latin typeface="Georgia" panose="02040502050405020303" pitchFamily="18" charset="0"/>
              </a:rPr>
              <a:t>Mýty a předsudky o pivu</a:t>
            </a:r>
          </a:p>
          <a:p>
            <a:r>
              <a:rPr lang="cs-CZ" sz="1800" dirty="0" smtClean="0">
                <a:latin typeface="Georgia" panose="02040502050405020303" pitchFamily="18" charset="0"/>
              </a:rPr>
              <a:t>Italský pivovar </a:t>
            </a:r>
            <a:r>
              <a:rPr lang="cs-CZ" sz="1800" dirty="0" err="1" smtClean="0">
                <a:latin typeface="Georgia" panose="02040502050405020303" pitchFamily="18" charset="0"/>
              </a:rPr>
              <a:t>Birra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 err="1" smtClean="0">
                <a:latin typeface="Georgia" panose="02040502050405020303" pitchFamily="18" charset="0"/>
              </a:rPr>
              <a:t>Morena</a:t>
            </a:r>
            <a:r>
              <a:rPr lang="cs-CZ" sz="1800" dirty="0">
                <a:latin typeface="Georgia" panose="02040502050405020303" pitchFamily="18" charset="0"/>
              </a:rPr>
              <a:t>,</a:t>
            </a:r>
            <a:r>
              <a:rPr lang="cs-CZ" sz="1800" dirty="0" smtClean="0">
                <a:latin typeface="Georgia" panose="02040502050405020303" pitchFamily="18" charset="0"/>
              </a:rPr>
              <a:t> jedna z nejmladších značek, založený v 80. letech 20. století v regionu </a:t>
            </a:r>
            <a:r>
              <a:rPr lang="cs-CZ" sz="1800" dirty="0" err="1" smtClean="0">
                <a:latin typeface="Georgia" panose="02040502050405020303" pitchFamily="18" charset="0"/>
              </a:rPr>
              <a:t>Basilicata</a:t>
            </a:r>
            <a:r>
              <a:rPr lang="cs-CZ" sz="1800" dirty="0" smtClean="0">
                <a:latin typeface="Georgia" panose="02040502050405020303" pitchFamily="18" charset="0"/>
              </a:rPr>
              <a:t>, dosáhl obrovského celosvětového úspěchu. Keltská </a:t>
            </a:r>
            <a:r>
              <a:rPr lang="cs-CZ" sz="1800" dirty="0" err="1" smtClean="0">
                <a:latin typeface="Georgia" panose="02040502050405020303" pitchFamily="18" charset="0"/>
              </a:rPr>
              <a:t>Stoutová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</a:rPr>
              <a:t>bruneta byla nejlepší v kategorii s vysokou hustotou, s dvojnásobným sladem a 6,8% alkoholem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endParaRPr lang="cs-CZ" sz="15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A47129-184D-42B7-AF94-51D5A172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66" y="240559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06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3263C-5E04-4BC5-AF0C-448210A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1349499"/>
            <a:ext cx="9221688" cy="1305211"/>
          </a:xfrm>
        </p:spPr>
        <p:txBody>
          <a:bodyPr>
            <a:normAutofit fontScale="90000"/>
          </a:bodyPr>
          <a:lstStyle/>
          <a:p>
            <a:r>
              <a:rPr lang="cs-CZ" sz="3157" b="1" dirty="0">
                <a:solidFill>
                  <a:srgbClr val="FF0000"/>
                </a:solidFill>
              </a:rPr>
              <a:t>Příležitosti ve vybraných oborech italské ekonomiky</a:t>
            </a:r>
            <a:br>
              <a:rPr lang="cs-CZ" sz="3157" b="1" dirty="0">
                <a:solidFill>
                  <a:srgbClr val="FF0000"/>
                </a:solidFill>
              </a:rPr>
            </a:br>
            <a:r>
              <a:rPr lang="cs-CZ" sz="3157" b="1" dirty="0">
                <a:solidFill>
                  <a:srgbClr val="FF0000"/>
                </a:solidFill>
              </a:rPr>
              <a:t>- výzvy </a:t>
            </a:r>
            <a:r>
              <a:rPr lang="fr-FR" sz="3157" b="1" dirty="0">
                <a:solidFill>
                  <a:srgbClr val="FF0000"/>
                </a:solidFill>
              </a:rPr>
              <a:t>pro </a:t>
            </a:r>
            <a:r>
              <a:rPr lang="fr-FR" sz="3157" b="1" dirty="0" err="1">
                <a:solidFill>
                  <a:srgbClr val="FF0000"/>
                </a:solidFill>
              </a:rPr>
              <a:t>český</a:t>
            </a:r>
            <a:r>
              <a:rPr lang="fr-FR" sz="3157" b="1" dirty="0">
                <a:solidFill>
                  <a:srgbClr val="FF0000"/>
                </a:solidFill>
              </a:rPr>
              <a:t> export</a:t>
            </a:r>
            <a:r>
              <a:rPr lang="cs-CZ" sz="3157" b="1" dirty="0">
                <a:solidFill>
                  <a:srgbClr val="FF0000"/>
                </a:solidFill>
              </a:rPr>
              <a:t>  nehledejte jen v Itálii</a:t>
            </a:r>
            <a:r>
              <a:rPr lang="cs-CZ" sz="3157" dirty="0"/>
              <a:t/>
            </a:r>
            <a:br>
              <a:rPr lang="cs-CZ" sz="3157" dirty="0"/>
            </a:br>
            <a:endParaRPr lang="fr-FR" sz="315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0B39B-7DCB-4C8D-BF27-14908723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19" y="3038168"/>
            <a:ext cx="9221688" cy="44835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1754" b="1" dirty="0"/>
          </a:p>
          <a:p>
            <a:pPr>
              <a:lnSpc>
                <a:spcPct val="120000"/>
              </a:lnSpc>
            </a:pPr>
            <a:r>
              <a:rPr lang="cs-CZ" sz="6400" b="1" dirty="0">
                <a:latin typeface="Georgia" panose="02040502050405020303" pitchFamily="18" charset="0"/>
              </a:rPr>
              <a:t>spolupráce s italskými firmami a společná účast na místních tendrech (ev. tendrech v ČR)</a:t>
            </a:r>
            <a:r>
              <a:rPr lang="cs-CZ" sz="6400" dirty="0">
                <a:latin typeface="Georgia" panose="02040502050405020303" pitchFamily="18" charset="0"/>
              </a:rPr>
              <a:t>, či další formy spolupráce stimulující inovaci a vysoký technologický </a:t>
            </a:r>
            <a:r>
              <a:rPr lang="cs-CZ" sz="6400" dirty="0" smtClean="0">
                <a:latin typeface="Georgia" panose="02040502050405020303" pitchFamily="18" charset="0"/>
              </a:rPr>
              <a:t>standard, (tam</a:t>
            </a:r>
            <a:r>
              <a:rPr lang="cs-CZ" sz="6400" dirty="0">
                <a:latin typeface="Georgia" panose="02040502050405020303" pitchFamily="18" charset="0"/>
              </a:rPr>
              <a:t>, kde chybí firmám reference, certifikace apod.) – </a:t>
            </a:r>
            <a:r>
              <a:rPr lang="cs-CZ" sz="6400" dirty="0" smtClean="0">
                <a:latin typeface="Georgia" panose="02040502050405020303" pitchFamily="18" charset="0"/>
              </a:rPr>
              <a:t>vodohospodářství a ve specifických oborech, </a:t>
            </a:r>
            <a:r>
              <a:rPr lang="cs-CZ" sz="6400" dirty="0">
                <a:latin typeface="Georgia" panose="02040502050405020303" pitchFamily="18" charset="0"/>
              </a:rPr>
              <a:t>např. </a:t>
            </a:r>
            <a:r>
              <a:rPr lang="cs-CZ" sz="6400" dirty="0" smtClean="0">
                <a:latin typeface="Georgia" panose="02040502050405020303" pitchFamily="18" charset="0"/>
              </a:rPr>
              <a:t>jaderná oblast – při demontáži a dekontaminace vyřazených jaderných elektráren.</a:t>
            </a:r>
          </a:p>
          <a:p>
            <a:pPr>
              <a:lnSpc>
                <a:spcPct val="120000"/>
              </a:lnSpc>
            </a:pP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Italská 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pravidla 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tendrů ve veřejném sektoru odpovídají 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pravidlům jednotného vnitřního trhu EU a pravidlům GATT. 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Jsou 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publikovány v úředních listech (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Úřední 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věstník Itálie (</a:t>
            </a:r>
            <a:r>
              <a:rPr lang="cs-CZ" sz="6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Gazzetta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 </a:t>
            </a:r>
            <a:r>
              <a:rPr lang="cs-CZ" sz="6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Ufficiale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 </a:t>
            </a:r>
            <a:r>
              <a:rPr lang="cs-CZ" sz="64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Italiana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, </a:t>
            </a:r>
            <a:r>
              <a:rPr lang="cs-CZ" sz="6400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le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 </a:t>
            </a:r>
            <a:r>
              <a:rPr lang="cs-CZ" sz="6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Gazzette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 </a:t>
            </a:r>
            <a:r>
              <a:rPr lang="cs-CZ" sz="6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Ufficiali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 </a:t>
            </a:r>
            <a:r>
              <a:rPr lang="cs-CZ" sz="6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Regionali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). Nabídky 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do veřejných 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tendrů musí 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být podány v italském jazyce, jde-li o německy nebo francouzsky mluvící autonomní region, lze je podat i v těchto dvou dalších jazycích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.</a:t>
            </a:r>
            <a:r>
              <a:rPr lang="cs-CZ" sz="6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 Obecně se odhaduje, že podíl zahraničních společností, které se úspěšně účastní tendrů v Itálii je relativně malý. Pro italskou kulturu je typické, že se klade velký důraz na osobní vztahy. To platí i v podnikání a dá se předpokládat, že tato skutečnost může mít vliv na výsledky některých výběrových řízení. Tuto nevýhodu mohou zahraniční společnosti kompenzovat nalezením vhodného lokálního </a:t>
            </a:r>
            <a:r>
              <a:rPr lang="cs-CZ" sz="6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partnera</a:t>
            </a:r>
            <a:endParaRPr lang="cs-CZ" sz="6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6400" b="1" dirty="0">
                <a:latin typeface="Georgia" panose="02040502050405020303" pitchFamily="18" charset="0"/>
              </a:rPr>
              <a:t>spolupráce s italskými firmami na třetích trzích </a:t>
            </a:r>
          </a:p>
          <a:p>
            <a:pPr>
              <a:lnSpc>
                <a:spcPct val="120000"/>
              </a:lnSpc>
            </a:pPr>
            <a:r>
              <a:rPr lang="cs-CZ" sz="6400" b="1" dirty="0" smtClean="0">
                <a:latin typeface="Georgia" panose="02040502050405020303" pitchFamily="18" charset="0"/>
              </a:rPr>
              <a:t>dislokace </a:t>
            </a:r>
            <a:r>
              <a:rPr lang="cs-CZ" sz="6400" b="1" dirty="0">
                <a:latin typeface="Georgia" panose="02040502050405020303" pitchFamily="18" charset="0"/>
              </a:rPr>
              <a:t>výroby mimo apeninský poloostrov</a:t>
            </a:r>
            <a:endParaRPr lang="cs-CZ" sz="6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6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84065-7449-4CB6-A2FF-C832352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0" y="704928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23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Obchodní kultura a doporučení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134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75ABE4-4F5F-401E-AF31-F20324FC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3" y="1026539"/>
            <a:ext cx="2087731" cy="208773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FC977-283C-42D4-B550-C5B80B67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114270"/>
            <a:ext cx="9221688" cy="3815919"/>
          </a:xfrm>
        </p:spPr>
        <p:txBody>
          <a:bodyPr>
            <a:normAutofit fontScale="92500" lnSpcReduction="20000"/>
          </a:bodyPr>
          <a:lstStyle/>
          <a:p>
            <a:r>
              <a:rPr lang="cs-CZ" sz="1900" dirty="0">
                <a:latin typeface="Georgia" panose="02040502050405020303" pitchFamily="18" charset="0"/>
              </a:rPr>
              <a:t>V Itálii je podnikání stále obtížnější. Ve srovnání s r. 2018 spadla Itálie o pět pozic ve světovém žebříčku výroční zprávy „</a:t>
            </a:r>
            <a:r>
              <a:rPr lang="cs-CZ" sz="1900" dirty="0" err="1">
                <a:latin typeface="Georgia" panose="02040502050405020303" pitchFamily="18" charset="0"/>
              </a:rPr>
              <a:t>Doing</a:t>
            </a:r>
            <a:r>
              <a:rPr lang="cs-CZ" sz="1900" dirty="0">
                <a:latin typeface="Georgia" panose="02040502050405020303" pitchFamily="18" charset="0"/>
              </a:rPr>
              <a:t> Business“, kterou každoročně vypracovává Světová banka, a to ze 46. na 51. místo</a:t>
            </a:r>
          </a:p>
          <a:p>
            <a:r>
              <a:rPr lang="cs-CZ" sz="1900" dirty="0">
                <a:latin typeface="Georgia" panose="02040502050405020303" pitchFamily="18" charset="0"/>
              </a:rPr>
              <a:t>Vyloučení Itálie z „top 50“ je způsobeno mnoha faktory. Například Itálie se umístila na 118. místě v oblasti daní a 112. místě v přístupu k </a:t>
            </a:r>
            <a:r>
              <a:rPr lang="cs-CZ" sz="1900" dirty="0" smtClean="0">
                <a:latin typeface="Georgia" panose="02040502050405020303" pitchFamily="18" charset="0"/>
              </a:rPr>
              <a:t>úvěrům, </a:t>
            </a:r>
            <a:r>
              <a:rPr lang="cs-CZ" sz="1900" dirty="0">
                <a:latin typeface="Georgia" panose="02040502050405020303" pitchFamily="18" charset="0"/>
              </a:rPr>
              <a:t>na 104. místě ve správě budov a v dodržování smluv na 111. místě</a:t>
            </a:r>
            <a:endParaRPr lang="cs-CZ" sz="1900" b="1" dirty="0">
              <a:latin typeface="Georgia" panose="02040502050405020303" pitchFamily="18" charset="0"/>
            </a:endParaRPr>
          </a:p>
          <a:p>
            <a:r>
              <a:rPr lang="cs-CZ" sz="1900" b="1" dirty="0">
                <a:latin typeface="Georgia" panose="02040502050405020303" pitchFamily="18" charset="0"/>
              </a:rPr>
              <a:t>regiony - </a:t>
            </a:r>
            <a:r>
              <a:rPr lang="cs-CZ" sz="1900" dirty="0">
                <a:latin typeface="Georgia" panose="02040502050405020303" pitchFamily="18" charset="0"/>
              </a:rPr>
              <a:t>zahraniční obchod kopíruje nerovnoměrný ekonomický výkon italských regionů, p</a:t>
            </a:r>
            <a:r>
              <a:rPr lang="fr-FR" sz="1900" dirty="0" err="1">
                <a:latin typeface="Georgia" panose="02040502050405020303" pitchFamily="18" charset="0"/>
              </a:rPr>
              <a:t>růmyslová</a:t>
            </a:r>
            <a:r>
              <a:rPr lang="fr-FR" sz="1900" dirty="0">
                <a:latin typeface="Georgia" panose="02040502050405020303" pitchFamily="18" charset="0"/>
              </a:rPr>
              <a:t> </a:t>
            </a:r>
            <a:r>
              <a:rPr lang="fr-FR" sz="1900" dirty="0" err="1">
                <a:latin typeface="Georgia" panose="02040502050405020303" pitchFamily="18" charset="0"/>
              </a:rPr>
              <a:t>aktivita</a:t>
            </a:r>
            <a:r>
              <a:rPr lang="cs-CZ" sz="1900" dirty="0">
                <a:latin typeface="Georgia" panose="02040502050405020303" pitchFamily="18" charset="0"/>
              </a:rPr>
              <a:t> soustředěna na severu (Turín, Milán, </a:t>
            </a:r>
            <a:r>
              <a:rPr lang="cs-CZ" sz="1900" dirty="0" err="1">
                <a:latin typeface="Georgia" panose="02040502050405020303" pitchFamily="18" charset="0"/>
              </a:rPr>
              <a:t>Modena</a:t>
            </a:r>
            <a:r>
              <a:rPr lang="cs-CZ" sz="1900" dirty="0">
                <a:latin typeface="Georgia" panose="02040502050405020303" pitchFamily="18" charset="0"/>
              </a:rPr>
              <a:t>, Bologna) jih se potýká s vysokou nezaměstnaností a chudobou</a:t>
            </a:r>
          </a:p>
          <a:p>
            <a:r>
              <a:rPr lang="cs-CZ" sz="1900" b="1" dirty="0">
                <a:latin typeface="Georgia" panose="02040502050405020303" pitchFamily="18" charset="0"/>
              </a:rPr>
              <a:t>orientace na tradiční velké západní ekonomiky </a:t>
            </a:r>
            <a:r>
              <a:rPr lang="cs-CZ" sz="1900" dirty="0">
                <a:latin typeface="Georgia" panose="02040502050405020303" pitchFamily="18" charset="0"/>
              </a:rPr>
              <a:t>– jméno ČR automaticky zboží neprodává!</a:t>
            </a:r>
          </a:p>
          <a:p>
            <a:r>
              <a:rPr lang="cs-CZ" sz="1900" b="1" dirty="0">
                <a:latin typeface="Georgia" panose="02040502050405020303" pitchFamily="18" charset="0"/>
              </a:rPr>
              <a:t>velké množství MSP, (tradičně rodinných) podniků</a:t>
            </a:r>
            <a:r>
              <a:rPr lang="cs-CZ" sz="1900" dirty="0">
                <a:latin typeface="Georgia" panose="02040502050405020303" pitchFamily="18" charset="0"/>
              </a:rPr>
              <a:t>: na území Itálie v současnosti operuje celkem 4,3 mil. MSP; z MPS se mezi </a:t>
            </a:r>
            <a:r>
              <a:rPr lang="cs-CZ" sz="1900" b="1" dirty="0">
                <a:latin typeface="Georgia" panose="02040502050405020303" pitchFamily="18" charset="0"/>
              </a:rPr>
              <a:t>malé podniky </a:t>
            </a:r>
            <a:r>
              <a:rPr lang="cs-CZ" sz="1900" dirty="0">
                <a:latin typeface="Georgia" panose="02040502050405020303" pitchFamily="18" charset="0"/>
              </a:rPr>
              <a:t>řadí 99.9% z nich a tyto malé podniky zaměstnávají celkem 13 mil. osob (odhad ISTAT)</a:t>
            </a:r>
          </a:p>
          <a:p>
            <a:r>
              <a:rPr lang="cs-CZ" sz="1900" dirty="0">
                <a:latin typeface="Georgia" panose="02040502050405020303" pitchFamily="18" charset="0"/>
              </a:rPr>
              <a:t>zahraniční investoři za překážky považují: </a:t>
            </a:r>
            <a:r>
              <a:rPr lang="fr-FR" sz="1900" dirty="0" err="1">
                <a:latin typeface="Georgia" panose="02040502050405020303" pitchFamily="18" charset="0"/>
              </a:rPr>
              <a:t>byrokratické</a:t>
            </a:r>
            <a:r>
              <a:rPr lang="fr-FR" sz="1900" dirty="0">
                <a:latin typeface="Georgia" panose="02040502050405020303" pitchFamily="18" charset="0"/>
              </a:rPr>
              <a:t> </a:t>
            </a:r>
            <a:r>
              <a:rPr lang="fr-FR" sz="1900" dirty="0" err="1">
                <a:latin typeface="Georgia" panose="02040502050405020303" pitchFamily="18" charset="0"/>
              </a:rPr>
              <a:t>překážky</a:t>
            </a:r>
            <a:r>
              <a:rPr lang="fr-FR" sz="1900" dirty="0">
                <a:latin typeface="Georgia" panose="02040502050405020303" pitchFamily="18" charset="0"/>
              </a:rPr>
              <a:t>, </a:t>
            </a:r>
            <a:r>
              <a:rPr lang="fr-FR" sz="1900" dirty="0" err="1">
                <a:latin typeface="Georgia" panose="02040502050405020303" pitchFamily="18" charset="0"/>
              </a:rPr>
              <a:t>vysoké</a:t>
            </a:r>
            <a:r>
              <a:rPr lang="fr-FR" sz="1900" dirty="0">
                <a:latin typeface="Georgia" panose="02040502050405020303" pitchFamily="18" charset="0"/>
              </a:rPr>
              <a:t> </a:t>
            </a:r>
            <a:r>
              <a:rPr lang="fr-FR" sz="1900" dirty="0" err="1">
                <a:latin typeface="Georgia" panose="02040502050405020303" pitchFamily="18" charset="0"/>
              </a:rPr>
              <a:t>daně</a:t>
            </a:r>
            <a:r>
              <a:rPr lang="cs-CZ" sz="1900" dirty="0">
                <a:latin typeface="Georgia" panose="02040502050405020303" pitchFamily="18" charset="0"/>
              </a:rPr>
              <a:t>,</a:t>
            </a:r>
            <a:r>
              <a:rPr lang="fr-FR" sz="1900" dirty="0">
                <a:latin typeface="Georgia" panose="02040502050405020303" pitchFamily="18" charset="0"/>
              </a:rPr>
              <a:t> </a:t>
            </a:r>
            <a:r>
              <a:rPr lang="fr-FR" sz="1900" dirty="0" err="1">
                <a:latin typeface="Georgia" panose="02040502050405020303" pitchFamily="18" charset="0"/>
              </a:rPr>
              <a:t>vysoké</a:t>
            </a:r>
            <a:r>
              <a:rPr lang="fr-FR" sz="1900" dirty="0">
                <a:latin typeface="Georgia" panose="02040502050405020303" pitchFamily="18" charset="0"/>
              </a:rPr>
              <a:t> </a:t>
            </a:r>
            <a:r>
              <a:rPr lang="fr-FR" sz="1900" dirty="0" err="1">
                <a:latin typeface="Georgia" panose="02040502050405020303" pitchFamily="18" charset="0"/>
              </a:rPr>
              <a:t>ceny</a:t>
            </a:r>
            <a:r>
              <a:rPr lang="fr-FR" sz="1900" dirty="0">
                <a:latin typeface="Georgia" panose="02040502050405020303" pitchFamily="18" charset="0"/>
              </a:rPr>
              <a:t> </a:t>
            </a:r>
            <a:r>
              <a:rPr lang="fr-FR" sz="1900" dirty="0" err="1">
                <a:latin typeface="Georgia" panose="02040502050405020303" pitchFamily="18" charset="0"/>
              </a:rPr>
              <a:t>energií</a:t>
            </a:r>
            <a:r>
              <a:rPr lang="cs-CZ" sz="1900" dirty="0">
                <a:latin typeface="Georgia" panose="02040502050405020303" pitchFamily="18" charset="0"/>
              </a:rPr>
              <a:t>, zdlouhavé justiční případy</a:t>
            </a:r>
          </a:p>
          <a:p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CC51A1-C54A-4054-B56F-256B7CC7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8" y="71830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909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CD01F-060E-4DF0-AC79-8577372E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/>
          </a:bodyPr>
          <a:lstStyle/>
          <a:p>
            <a:r>
              <a:rPr lang="fr-FR" sz="2806" b="1" dirty="0" err="1">
                <a:solidFill>
                  <a:srgbClr val="FF0000"/>
                </a:solidFill>
              </a:rPr>
              <a:t>Podnik</a:t>
            </a:r>
            <a:r>
              <a:rPr lang="cs-CZ" sz="2806" b="1" dirty="0" err="1">
                <a:solidFill>
                  <a:srgbClr val="FF0000"/>
                </a:solidFill>
              </a:rPr>
              <a:t>ání</a:t>
            </a:r>
            <a:r>
              <a:rPr lang="cs-CZ" sz="2806" b="1" dirty="0">
                <a:solidFill>
                  <a:srgbClr val="FF0000"/>
                </a:solidFill>
              </a:rPr>
              <a:t> v Itálii – specifika pro podnikatele</a:t>
            </a:r>
            <a:endParaRPr lang="fr-FR" sz="2806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FC977-283C-42D4-B550-C5B80B67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114270"/>
            <a:ext cx="9221688" cy="38159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7200" dirty="0" smtClean="0">
                <a:latin typeface="Georgia" panose="02040502050405020303" pitchFamily="18" charset="0"/>
              </a:rPr>
              <a:t>Při obchodování v Itálii se neobejdete bez italského jazyka, především pro kontakty s malými a středními firmami rodinného typu a ve středu a na jihu Itálie, kde je nedostatečná vybavenost anglickým jazykem, využití tlumočníka ještě lépe služby obchodního zástupce, který zná prostředí a umí se v něm pohybovat (</a:t>
            </a:r>
            <a:r>
              <a:rPr lang="cs-CZ" sz="7200" i="1" dirty="0" smtClean="0">
                <a:latin typeface="Georgia" panose="02040502050405020303" pitchFamily="18" charset="0"/>
              </a:rPr>
              <a:t>úspěšný příklad firmy Sklárny Květná - zástupkyně sklárny, česká podnikatelka L. Košíková získala díky navázání nových kontaktů s obchodními zástupci v r. 2015 cenu o nejlepšího zahraničního podnikatele v Itálii v kategorii „Růst zisku“)</a:t>
            </a:r>
          </a:p>
          <a:p>
            <a:pPr>
              <a:lnSpc>
                <a:spcPct val="120000"/>
              </a:lnSpc>
            </a:pPr>
            <a:r>
              <a:rPr lang="cs-CZ" sz="7200" dirty="0" smtClean="0">
                <a:latin typeface="Georgia" panose="02040502050405020303" pitchFamily="18" charset="0"/>
              </a:rPr>
              <a:t>Prověřit si potencionálního obchodního partnera, buď přes ekonomický úsek velvyslanectví (prověření prostřednictvím webových stránek, příp. uskutečněním telefonu, náhled do obchodního rejstříku je v Itálii zpoplatněn nebo prostřednictvím služby </a:t>
            </a:r>
            <a:r>
              <a:rPr lang="cs-CZ" sz="7200" dirty="0" err="1" smtClean="0">
                <a:latin typeface="Georgia" panose="02040502050405020303" pitchFamily="18" charset="0"/>
              </a:rPr>
              <a:t>CzechTrade</a:t>
            </a:r>
            <a:r>
              <a:rPr lang="cs-CZ" sz="7200" dirty="0" smtClean="0">
                <a:latin typeface="Georgia" panose="02040502050405020303" pitchFamily="18" charset="0"/>
              </a:rPr>
              <a:t>  - Bonita firmy)</a:t>
            </a:r>
          </a:p>
          <a:p>
            <a:pPr>
              <a:lnSpc>
                <a:spcPct val="120000"/>
              </a:lnSpc>
            </a:pPr>
            <a:r>
              <a:rPr lang="cs-CZ" sz="7200" dirty="0" smtClean="0">
                <a:latin typeface="Georgia" panose="02040502050405020303" pitchFamily="18" charset="0"/>
              </a:rPr>
              <a:t>Italové vyvíjejí tlak na cenu, očekávání nabídky nízké ceny, při vyjednávání potřeba počítat s rezervou </a:t>
            </a:r>
          </a:p>
          <a:p>
            <a:pPr>
              <a:lnSpc>
                <a:spcPct val="120000"/>
              </a:lnSpc>
            </a:pPr>
            <a:endParaRPr lang="cs-CZ" sz="1754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CC51A1-C54A-4054-B56F-256B7CC7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1" y="805490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99CB2F-A4C4-4A52-8FB2-0065961C8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19" y="1575083"/>
            <a:ext cx="1453933" cy="18819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78C79C-F7BE-44F8-8EEB-7366BF539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04" y="1897369"/>
            <a:ext cx="1227437" cy="12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3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CD01F-060E-4DF0-AC79-8577372E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/>
          </a:bodyPr>
          <a:lstStyle/>
          <a:p>
            <a:r>
              <a:rPr lang="fr-FR" sz="2806" b="1" dirty="0" err="1">
                <a:solidFill>
                  <a:srgbClr val="FF0000"/>
                </a:solidFill>
              </a:rPr>
              <a:t>Podnik</a:t>
            </a:r>
            <a:r>
              <a:rPr lang="cs-CZ" sz="2806" b="1" dirty="0" err="1">
                <a:solidFill>
                  <a:srgbClr val="FF0000"/>
                </a:solidFill>
              </a:rPr>
              <a:t>ání</a:t>
            </a:r>
            <a:r>
              <a:rPr lang="cs-CZ" sz="2806" b="1" dirty="0">
                <a:solidFill>
                  <a:srgbClr val="FF0000"/>
                </a:solidFill>
              </a:rPr>
              <a:t> v Itálii – specifika pro podnikatele</a:t>
            </a:r>
            <a:endParaRPr lang="fr-FR" sz="2806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FC977-283C-42D4-B550-C5B80B67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114270"/>
            <a:ext cx="9221688" cy="381591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5500" dirty="0" smtClean="0">
                <a:latin typeface="Georgia" panose="02040502050405020303" pitchFamily="18" charset="0"/>
              </a:rPr>
              <a:t>V případě spotřebního zboží je důležitá prezentace výrobku včetně kvalitního a atraktivního balení vzhledem k vysoké konkurenci na italském trhu</a:t>
            </a:r>
          </a:p>
          <a:p>
            <a:pPr>
              <a:lnSpc>
                <a:spcPct val="120000"/>
              </a:lnSpc>
            </a:pPr>
            <a:r>
              <a:rPr lang="cs-CZ" sz="5500" dirty="0" smtClean="0">
                <a:latin typeface="Georgia" panose="02040502050405020303" pitchFamily="18" charset="0"/>
              </a:rPr>
              <a:t>Problémy s platební morálkou, nejlepší platební morálku mají firmy na Severo-východě Itálie a nejhorší na Jihu, ovšem není pravidlem. Jednání mají často časový skluz zejména na jihu Itálie, kde se na 10 minutové zpoždění nehledí</a:t>
            </a:r>
          </a:p>
          <a:p>
            <a:pPr>
              <a:lnSpc>
                <a:spcPct val="120000"/>
              </a:lnSpc>
            </a:pPr>
            <a:r>
              <a:rPr lang="cs-CZ" sz="5500" dirty="0" smtClean="0">
                <a:latin typeface="Georgia" panose="02040502050405020303" pitchFamily="18" charset="0"/>
                <a:ea typeface="Times New Roman" panose="02020603050405020304" pitchFamily="18" charset="0"/>
                <a:cs typeface="VerdanaCE"/>
              </a:rPr>
              <a:t>Ve srovnání s Čechy přecházejí Italové rychleji do neformálního oslovování jménem a do tykání. Nicméně první kontakty jsou přirozeně zpravidla formální, přičemž Italové dbají na používání akademických titulů </a:t>
            </a:r>
            <a:endParaRPr lang="cs-CZ" sz="5500" dirty="0" smtClean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cs-CZ" sz="1754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CC51A1-C54A-4054-B56F-256B7CC7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1" y="805490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99CB2F-A4C4-4A52-8FB2-0065961C8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19" y="1575083"/>
            <a:ext cx="1453933" cy="18819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78C79C-F7BE-44F8-8EEB-7366BF539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04" y="1897369"/>
            <a:ext cx="1227437" cy="12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08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CD01F-060E-4DF0-AC79-8577372E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/>
          </a:bodyPr>
          <a:lstStyle/>
          <a:p>
            <a:r>
              <a:rPr lang="fr-FR" sz="2806" b="1" dirty="0" err="1">
                <a:solidFill>
                  <a:srgbClr val="FF0000"/>
                </a:solidFill>
              </a:rPr>
              <a:t>Podnik</a:t>
            </a:r>
            <a:r>
              <a:rPr lang="cs-CZ" sz="2806" b="1" dirty="0" err="1">
                <a:solidFill>
                  <a:srgbClr val="FF0000"/>
                </a:solidFill>
              </a:rPr>
              <a:t>ání</a:t>
            </a:r>
            <a:r>
              <a:rPr lang="cs-CZ" sz="2806" b="1" dirty="0">
                <a:solidFill>
                  <a:srgbClr val="FF0000"/>
                </a:solidFill>
              </a:rPr>
              <a:t> v Itálii – specifika pro podnikatele</a:t>
            </a:r>
            <a:endParaRPr lang="fr-FR" sz="2806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FC977-283C-42D4-B550-C5B80B67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114270"/>
            <a:ext cx="9221688" cy="4643382"/>
          </a:xfrm>
        </p:spPr>
        <p:txBody>
          <a:bodyPr>
            <a:normAutofit fontScale="25000" lnSpcReduction="20000"/>
          </a:bodyPr>
          <a:lstStyle/>
          <a:p>
            <a:endParaRPr lang="cs-CZ" sz="7200" b="1" dirty="0" smtClean="0">
              <a:latin typeface="Georgia" panose="02040502050405020303" pitchFamily="18" charset="0"/>
            </a:endParaRPr>
          </a:p>
          <a:p>
            <a:pPr algn="just"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7200" b="1" dirty="0">
                <a:solidFill>
                  <a:prstClr val="black"/>
                </a:solidFill>
                <a:latin typeface="Georgia" panose="02040502050405020303" pitchFamily="18" charset="0"/>
              </a:rPr>
              <a:t>obchodní zástupci –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Obchodní zástupce hraje klíčovou roli v italské </a:t>
            </a: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ekonomice. </a:t>
            </a: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Vstup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na italský trh prostřednictvím obchodních zástupců je velmi často využíván. </a:t>
            </a: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Obchodní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zástupci pracující na bázi provize zastupují v Itálii mnoho domácích i zahraničních firem. </a:t>
            </a:r>
            <a:endParaRPr lang="cs-CZ" sz="7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Helv"/>
            </a:endParaRPr>
          </a:p>
          <a:p>
            <a:pPr algn="just"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Podle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údajů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Národní federace asociací obchodních agentů a reprezentantů (zkr. </a:t>
            </a:r>
            <a:r>
              <a:rPr lang="cs-CZ" sz="7200" u="sng" dirty="0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2"/>
              </a:rPr>
              <a:t>FNAARC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) </a:t>
            </a: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funguje v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Itálii </a:t>
            </a: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přes 240 000 obchodních zástupců a  </a:t>
            </a: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70% celkových 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Helv"/>
              </a:rPr>
              <a:t>obratů prodejů spotřebního zboží je realizováno právě prostřednictvím obchodních zástupců</a:t>
            </a:r>
            <a:endParaRPr lang="cs-CZ" sz="72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Na webových stránkách http://agent321.com/ jsou vedle konkrétních inzercí firem hledajících obchodní zástupce také informace o zvlášť organizovaných setkáních firem a obchodních zástupců „</a:t>
            </a:r>
            <a:r>
              <a:rPr lang="cs-CZ" sz="7200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Forum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 Agenti“, která se ve spolupráci s organizací Agent321 a Národní konfederací asociací obchodních agentů a reprezentantů zpravidla v Miláně a v Římě. Detailnější informace může českým firmám poskytnout </a:t>
            </a:r>
            <a:r>
              <a:rPr lang="cs-CZ" sz="7200" u="sng" dirty="0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3"/>
              </a:rPr>
              <a:t>zahraniční kancelář </a:t>
            </a:r>
            <a:r>
              <a:rPr lang="cs-CZ" sz="7200" u="sng" dirty="0" err="1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3"/>
              </a:rPr>
              <a:t>CzechTrade</a:t>
            </a:r>
            <a:r>
              <a:rPr lang="cs-CZ" sz="7200" u="sng" dirty="0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3"/>
              </a:rPr>
              <a:t> v Miláně</a:t>
            </a:r>
            <a:r>
              <a:rPr lang="cs-CZ" sz="72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 a Ekonomický úsek Velvyslanectví ČR v Římě, které každoročně pořádají  kolektivní účast českých firem na Fóru obchodních zástupců v Miláně </a:t>
            </a:r>
            <a:r>
              <a:rPr lang="cs-CZ" sz="7200" dirty="0" smtClean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.</a:t>
            </a:r>
            <a:endParaRPr lang="cs-CZ" sz="72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endParaRPr lang="cs-CZ" sz="1600" dirty="0" smtClean="0">
              <a:solidFill>
                <a:srgbClr val="000000"/>
              </a:solidFill>
              <a:latin typeface="VerdanaCE"/>
              <a:ea typeface="SimSun" panose="02010600030101010101" pitchFamily="2" charset="-122"/>
              <a:cs typeface="VerdanaCE"/>
            </a:endParaRPr>
          </a:p>
          <a:p>
            <a:pPr algn="just"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1600" dirty="0" smtClean="0">
                <a:solidFill>
                  <a:srgbClr val="000000"/>
                </a:solidFill>
                <a:latin typeface="VerdanaCE"/>
                <a:ea typeface="SimSun" panose="02010600030101010101" pitchFamily="2" charset="-122"/>
                <a:cs typeface="VerdanaCE"/>
              </a:rPr>
              <a:t>.</a:t>
            </a:r>
            <a:endParaRPr lang="cs-CZ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CC51A1-C54A-4054-B56F-256B7CC7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1" y="805490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99CB2F-A4C4-4A52-8FB2-0065961C8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19" y="1575083"/>
            <a:ext cx="1453933" cy="18819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78C79C-F7BE-44F8-8EEB-7366BF5393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04" y="1897369"/>
            <a:ext cx="1227437" cy="12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32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Podpora poskytovaná českým podnikatelům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7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2298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podpora českým firmám – co jsme realizovali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88770"/>
            <a:ext cx="9221688" cy="4050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u="sng" dirty="0">
                <a:latin typeface="Georgia" panose="02040502050405020303" pitchFamily="18" charset="0"/>
              </a:rPr>
              <a:t>Průběžná podpora </a:t>
            </a:r>
            <a:r>
              <a:rPr lang="cs-CZ" sz="1800" u="sng" dirty="0" smtClean="0">
                <a:latin typeface="Georgia" panose="02040502050405020303" pitchFamily="18" charset="0"/>
              </a:rPr>
              <a:t>firem ekonomickým úsekem Velvyslanectví ČR v Římě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</a:rPr>
              <a:t>dotazy, poptávky, individuální služby, </a:t>
            </a:r>
            <a:r>
              <a:rPr lang="cs-CZ" sz="1800" dirty="0" smtClean="0">
                <a:latin typeface="Georgia" panose="02040502050405020303" pitchFamily="18" charset="0"/>
              </a:rPr>
              <a:t>vyhledávání obchodních kontaktů, zprostředkování komunikace příp. schůzky, pravidelná </a:t>
            </a:r>
            <a:r>
              <a:rPr lang="cs-CZ" sz="1800" dirty="0">
                <a:latin typeface="Georgia" panose="02040502050405020303" pitchFamily="18" charset="0"/>
              </a:rPr>
              <a:t>setkávání velvyslankyně, obchodního rady a </a:t>
            </a:r>
            <a:r>
              <a:rPr lang="cs-CZ" sz="1800" dirty="0" err="1">
                <a:latin typeface="Georgia" panose="02040502050405020303" pitchFamily="18" charset="0"/>
              </a:rPr>
              <a:t>CzechTrade</a:t>
            </a:r>
            <a:r>
              <a:rPr lang="cs-CZ" sz="1800" dirty="0">
                <a:latin typeface="Georgia" panose="02040502050405020303" pitchFamily="18" charset="0"/>
              </a:rPr>
              <a:t> s českými firmami již působícími na italském </a:t>
            </a:r>
            <a:r>
              <a:rPr lang="cs-CZ" sz="1800" dirty="0" smtClean="0">
                <a:latin typeface="Georgia" panose="02040502050405020303" pitchFamily="18" charset="0"/>
              </a:rPr>
              <a:t>trhu. Poskytování vhodných kontaktů např. seznam advokátních a poradenských italsko-českých společností, kterým disponuje ekonomický úsek Velvyslanectví ČR v Římě.</a:t>
            </a:r>
          </a:p>
          <a:p>
            <a:r>
              <a:rPr lang="cs-CZ" sz="1800" dirty="0" smtClean="0">
                <a:latin typeface="Georgia" panose="02040502050405020303" pitchFamily="18" charset="0"/>
              </a:rPr>
              <a:t>mise </a:t>
            </a:r>
            <a:r>
              <a:rPr lang="cs-CZ" sz="1800" dirty="0">
                <a:latin typeface="Georgia" panose="02040502050405020303" pitchFamily="18" charset="0"/>
              </a:rPr>
              <a:t>velvyslanectví a českých agentur působících v Itálii do regionů (</a:t>
            </a:r>
            <a:r>
              <a:rPr lang="cs-CZ" sz="1800" dirty="0" err="1">
                <a:latin typeface="Georgia" panose="02040502050405020303" pitchFamily="18" charset="0"/>
              </a:rPr>
              <a:t>Marche</a:t>
            </a:r>
            <a:r>
              <a:rPr lang="cs-CZ" sz="1800" dirty="0">
                <a:latin typeface="Georgia" panose="02040502050405020303" pitchFamily="18" charset="0"/>
              </a:rPr>
              <a:t>, </a:t>
            </a:r>
            <a:r>
              <a:rPr lang="cs-CZ" sz="1800" dirty="0" err="1">
                <a:latin typeface="Georgia" panose="02040502050405020303" pitchFamily="18" charset="0"/>
              </a:rPr>
              <a:t>Furlandsko</a:t>
            </a:r>
            <a:r>
              <a:rPr lang="cs-CZ" sz="1800" dirty="0">
                <a:latin typeface="Georgia" panose="02040502050405020303" pitchFamily="18" charset="0"/>
              </a:rPr>
              <a:t>-Julské </a:t>
            </a:r>
            <a:r>
              <a:rPr lang="cs-CZ" sz="1800" dirty="0" smtClean="0">
                <a:latin typeface="Georgia" panose="02040502050405020303" pitchFamily="18" charset="0"/>
              </a:rPr>
              <a:t>Benátsko, Apulie, Ligurie, </a:t>
            </a:r>
            <a:r>
              <a:rPr lang="cs-CZ" sz="1800" dirty="0" err="1" smtClean="0">
                <a:latin typeface="Georgia" panose="02040502050405020303" pitchFamily="18" charset="0"/>
              </a:rPr>
              <a:t>Campania</a:t>
            </a:r>
            <a:r>
              <a:rPr lang="cs-CZ" sz="1800" dirty="0" smtClean="0">
                <a:latin typeface="Georgia" panose="02040502050405020303" pitchFamily="18" charset="0"/>
              </a:rPr>
              <a:t>)</a:t>
            </a:r>
            <a:endParaRPr lang="cs-CZ" sz="1800" dirty="0">
              <a:latin typeface="Georgia" panose="02040502050405020303" pitchFamily="18" charset="0"/>
            </a:endParaRPr>
          </a:p>
          <a:p>
            <a:r>
              <a:rPr lang="cs-CZ" sz="1800" dirty="0">
                <a:latin typeface="Georgia" panose="02040502050405020303" pitchFamily="18" charset="0"/>
              </a:rPr>
              <a:t>prezentace a mise obchodního rady v regionech Itálie</a:t>
            </a:r>
          </a:p>
          <a:p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2" y="573235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446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2298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podpora českým firmám – co jsme realizovali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88770"/>
            <a:ext cx="9221688" cy="4050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Realizované </a:t>
            </a:r>
            <a:r>
              <a:rPr lang="cs-CZ" sz="1800" u="sng" dirty="0">
                <a:solidFill>
                  <a:prstClr val="black"/>
                </a:solidFill>
                <a:latin typeface="Georgia" panose="02040502050405020303" pitchFamily="18" charset="0"/>
              </a:rPr>
              <a:t>projekty ekonomické diplomacie (</a:t>
            </a:r>
            <a:r>
              <a:rPr lang="cs-CZ" sz="1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PROPED)</a:t>
            </a:r>
            <a:endParaRPr lang="cs-CZ" sz="1800" u="sng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zdravotnické prostředky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Vodohospodářství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kosmický průmysl – již 3x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Den českého skla v Itálii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Den českého piva, sladu a chmele u příležitosti EXPO v Miláně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prezentace dodavatelů zboží a služeb do organizací systému OSN v Římě, 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turismus společně s </a:t>
            </a:r>
            <a:r>
              <a:rPr lang="cs-CZ" sz="18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CzechTourism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Milán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malá vrtulová letadla</a:t>
            </a:r>
          </a:p>
          <a:p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hudební nástroje – letos již po druhé</a:t>
            </a:r>
          </a:p>
          <a:p>
            <a:pPr marL="0" indent="0">
              <a:buNone/>
            </a:pPr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2" y="573235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4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44E9F1-25AA-4B99-A1EC-C56C417A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1859778"/>
            <a:ext cx="2793995" cy="1452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ekonomická situace a výhled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56494"/>
            <a:ext cx="8344754" cy="3815919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Georgia" panose="02040502050405020303" pitchFamily="18" charset="0"/>
              </a:rPr>
              <a:t>Očekávaný růst HDP 0,1%, </a:t>
            </a:r>
            <a:r>
              <a:rPr lang="cs-CZ" sz="2000" dirty="0">
                <a:latin typeface="Georgia" panose="02040502050405020303" pitchFamily="18" charset="0"/>
              </a:rPr>
              <a:t>a v r. 2020 0,2% - 0,3%. </a:t>
            </a:r>
            <a:r>
              <a:rPr lang="cs-CZ" sz="2000" dirty="0" smtClean="0">
                <a:latin typeface="Georgia" panose="02040502050405020303" pitchFamily="18" charset="0"/>
              </a:rPr>
              <a:t>Hospodářství zpomalila vládní krize a následný pád vlády.</a:t>
            </a:r>
            <a:endParaRPr lang="cs-CZ" sz="2000" dirty="0">
              <a:latin typeface="Georgia" panose="02040502050405020303" pitchFamily="18" charset="0"/>
            </a:endParaRPr>
          </a:p>
          <a:p>
            <a:r>
              <a:rPr lang="cs-CZ" sz="2000" dirty="0" smtClean="0">
                <a:latin typeface="Georgia" panose="02040502050405020303" pitchFamily="18" charset="0"/>
              </a:rPr>
              <a:t>OECD prognózuje </a:t>
            </a:r>
            <a:r>
              <a:rPr lang="cs-CZ" sz="2000" dirty="0">
                <a:latin typeface="Georgia" panose="02040502050405020303" pitchFamily="18" charset="0"/>
              </a:rPr>
              <a:t>růst italského hospodářství  </a:t>
            </a:r>
            <a:r>
              <a:rPr lang="cs-CZ" sz="2000" dirty="0" smtClean="0">
                <a:latin typeface="Georgia" panose="02040502050405020303" pitchFamily="18" charset="0"/>
              </a:rPr>
              <a:t>v tomto</a:t>
            </a:r>
            <a:r>
              <a:rPr lang="cs-CZ" sz="2000" dirty="0">
                <a:latin typeface="Georgia" panose="02040502050405020303" pitchFamily="18" charset="0"/>
              </a:rPr>
              <a:t> roce </a:t>
            </a:r>
            <a:r>
              <a:rPr lang="cs-CZ" sz="2000" dirty="0" smtClean="0">
                <a:latin typeface="Georgia" panose="02040502050405020303" pitchFamily="18" charset="0"/>
              </a:rPr>
              <a:t>na 0% a v r. 2020 o 0,4%. Nárůst </a:t>
            </a:r>
            <a:r>
              <a:rPr lang="cs-CZ" sz="2000" dirty="0">
                <a:latin typeface="Georgia" panose="02040502050405020303" pitchFamily="18" charset="0"/>
              </a:rPr>
              <a:t>dluhu odhaduje v roce </a:t>
            </a:r>
            <a:r>
              <a:rPr lang="cs-CZ" sz="2000" dirty="0" smtClean="0">
                <a:latin typeface="Georgia" panose="02040502050405020303" pitchFamily="18" charset="0"/>
              </a:rPr>
              <a:t>2020 </a:t>
            </a:r>
            <a:r>
              <a:rPr lang="cs-CZ" sz="2000" dirty="0">
                <a:latin typeface="Georgia" panose="02040502050405020303" pitchFamily="18" charset="0"/>
              </a:rPr>
              <a:t>na </a:t>
            </a:r>
            <a:r>
              <a:rPr lang="cs-CZ" sz="2000" dirty="0" smtClean="0">
                <a:latin typeface="Georgia" panose="02040502050405020303" pitchFamily="18" charset="0"/>
              </a:rPr>
              <a:t>135%. </a:t>
            </a:r>
          </a:p>
          <a:p>
            <a:r>
              <a:rPr lang="cs-CZ" sz="2000" dirty="0" smtClean="0">
                <a:latin typeface="Georgia" panose="02040502050405020303" pitchFamily="18" charset="0"/>
              </a:rPr>
              <a:t>Motorem růstu je zvýšení </a:t>
            </a:r>
            <a:r>
              <a:rPr lang="cs-CZ" sz="2000" dirty="0">
                <a:latin typeface="Georgia" panose="02040502050405020303" pitchFamily="18" charset="0"/>
              </a:rPr>
              <a:t>průmyslové výroby, </a:t>
            </a:r>
            <a:r>
              <a:rPr lang="cs-CZ" sz="2000" dirty="0" smtClean="0">
                <a:latin typeface="Georgia" panose="02040502050405020303" pitchFamily="18" charset="0"/>
              </a:rPr>
              <a:t>exportu, domácí spotřeby, investic</a:t>
            </a:r>
            <a:endParaRPr lang="cs-CZ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endParaRPr lang="fr-FR" sz="2000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4" y="557444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063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2298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</a:t>
            </a:r>
            <a:r>
              <a:rPr lang="cs-CZ" sz="3157" b="1" dirty="0" smtClean="0">
                <a:solidFill>
                  <a:srgbClr val="FF0000"/>
                </a:solidFill>
              </a:rPr>
              <a:t>Veletrhy 2019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88770"/>
            <a:ext cx="9221688" cy="40505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18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Seznamy výstav a veletrhů v Itálii lze nalézt na </a:t>
            </a:r>
            <a:r>
              <a:rPr lang="cs-CZ" sz="1800" dirty="0" smtClean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webových stránkách Velvyslanectví ČR v Itálii v Souhrnné teritoriální informaci, kterou každoročně zpracovává ekonomický úsek </a:t>
            </a:r>
            <a:r>
              <a:rPr lang="cs-CZ" sz="1800" dirty="0" smtClean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velvyslanectví.</a:t>
            </a:r>
            <a:endParaRPr lang="cs-CZ" sz="1800" dirty="0" smtClean="0">
              <a:solidFill>
                <a:srgbClr val="000000"/>
              </a:solidFill>
              <a:latin typeface="Georgia" panose="02040502050405020303" pitchFamily="18" charset="0"/>
              <a:ea typeface="SimSun" panose="02010600030101010101" pitchFamily="2" charset="-122"/>
              <a:cs typeface="VerdanaCE"/>
            </a:endParaRPr>
          </a:p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1800" dirty="0" smtClean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Informace </a:t>
            </a:r>
            <a:r>
              <a:rPr lang="cs-CZ" sz="18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o plánovaných oficiálních účastech ČR na výstavách a veletrzích v zahraničí lze nalézt na stránkách Ministerstva průmyslu a obchodu ČR: </a:t>
            </a:r>
            <a:r>
              <a:rPr lang="cs-CZ" sz="1800" u="sng" dirty="0" smtClean="0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2"/>
              </a:rPr>
              <a:t>www.mpo.cz</a:t>
            </a:r>
            <a:r>
              <a:rPr lang="cs-CZ" sz="18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 </a:t>
            </a:r>
            <a:r>
              <a:rPr lang="cs-CZ" sz="1800" dirty="0" smtClean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a na </a:t>
            </a:r>
            <a:r>
              <a:rPr lang="cs-CZ" sz="18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stránkách </a:t>
            </a:r>
            <a:r>
              <a:rPr lang="cs-CZ" sz="1800" u="sng" dirty="0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3"/>
              </a:rPr>
              <a:t>www.businessinfo.cz</a:t>
            </a:r>
            <a:r>
              <a:rPr lang="cs-CZ" sz="18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 v sekci zahraniční obchod - Itálie.</a:t>
            </a:r>
            <a:endParaRPr lang="cs-CZ" sz="1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cs-CZ" sz="18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Na serveru </a:t>
            </a:r>
            <a:r>
              <a:rPr lang="cs-CZ" sz="1800" u="sng" dirty="0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4"/>
              </a:rPr>
              <a:t>www.all.biz</a:t>
            </a:r>
            <a:r>
              <a:rPr lang="cs-CZ" sz="18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</a:rPr>
              <a:t> (mezinárodní rejstřík firem, zboží, služeb a informací pro podnikatele v několika jazykových mutacích) lze nalézt  také přehled veletrhů v Itálii, </a:t>
            </a:r>
            <a:r>
              <a:rPr lang="cs-CZ" sz="1800" u="sng" dirty="0">
                <a:solidFill>
                  <a:srgbClr val="0000FF"/>
                </a:solidFill>
                <a:latin typeface="Georgia" panose="02040502050405020303" pitchFamily="18" charset="0"/>
                <a:ea typeface="SimSun" panose="02010600030101010101" pitchFamily="2" charset="-122"/>
                <a:cs typeface="VerdanaCE"/>
                <a:hlinkClick r:id="rId5"/>
              </a:rPr>
              <a:t>česky</a:t>
            </a:r>
            <a:endParaRPr lang="cs-CZ" sz="18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2" y="573235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74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2298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</a:t>
            </a:r>
            <a:r>
              <a:rPr lang="cs-CZ" sz="3157" b="1" dirty="0" smtClean="0">
                <a:solidFill>
                  <a:srgbClr val="FF0000"/>
                </a:solidFill>
              </a:rPr>
              <a:t>Veletrhy 2019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88770"/>
            <a:ext cx="9221688" cy="40505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2000" dirty="0" smtClean="0">
                <a:latin typeface="Georgia" panose="02040502050405020303" pitchFamily="18" charset="0"/>
              </a:rPr>
              <a:t>Předním veletrhem v Itálii je </a:t>
            </a:r>
            <a:r>
              <a:rPr lang="cs-CZ" sz="2000" dirty="0">
                <a:latin typeface="Georgia" panose="02040502050405020303" pitchFamily="18" charset="0"/>
              </a:rPr>
              <a:t>mezinárodní veletrh designu a </a:t>
            </a:r>
            <a:r>
              <a:rPr lang="cs-CZ" sz="2000" dirty="0" smtClean="0">
                <a:latin typeface="Georgia" panose="02040502050405020303" pitchFamily="18" charset="0"/>
              </a:rPr>
              <a:t>nábytku Salone </a:t>
            </a:r>
            <a:r>
              <a:rPr lang="cs-CZ" sz="2000" dirty="0" err="1" smtClean="0">
                <a:latin typeface="Georgia" panose="02040502050405020303" pitchFamily="18" charset="0"/>
              </a:rPr>
              <a:t>del</a:t>
            </a:r>
            <a:r>
              <a:rPr lang="cs-CZ" sz="2000" dirty="0" smtClean="0">
                <a:latin typeface="Georgia" panose="02040502050405020303" pitchFamily="18" charset="0"/>
              </a:rPr>
              <a:t> Mobile, </a:t>
            </a:r>
            <a:r>
              <a:rPr lang="cs-CZ" sz="2000" dirty="0">
                <a:latin typeface="Georgia" panose="02040502050405020303" pitchFamily="18" charset="0"/>
              </a:rPr>
              <a:t>který se </a:t>
            </a:r>
            <a:r>
              <a:rPr lang="cs-CZ" sz="2000" dirty="0" smtClean="0">
                <a:latin typeface="Georgia" panose="02040502050405020303" pitchFamily="18" charset="0"/>
              </a:rPr>
              <a:t>koná každoročně v dubnu, navštíví jej pravidelně přes 300 tis. návštěvníků </a:t>
            </a:r>
            <a:r>
              <a:rPr lang="cs-CZ" sz="2000" dirty="0">
                <a:latin typeface="Georgia" panose="02040502050405020303" pitchFamily="18" charset="0"/>
              </a:rPr>
              <a:t>z více než 165 různých </a:t>
            </a:r>
            <a:r>
              <a:rPr lang="cs-CZ" sz="2000" dirty="0" smtClean="0">
                <a:latin typeface="Georgia" panose="02040502050405020303" pitchFamily="18" charset="0"/>
              </a:rPr>
              <a:t>zemí</a:t>
            </a:r>
          </a:p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2000" dirty="0" smtClean="0">
                <a:latin typeface="Georgia" panose="02040502050405020303" pitchFamily="18" charset="0"/>
              </a:rPr>
              <a:t>Nejbližší důležité veletrhy:</a:t>
            </a:r>
          </a:p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CREMONA MUSICA INTERNATIONAL EXHIBITIONS </a:t>
            </a:r>
            <a:r>
              <a:rPr lang="cs-CZ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2019</a:t>
            </a:r>
            <a:r>
              <a:rPr lang="cs-CZ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 9. 2019 - 29. 9. 2019 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r>
              <a:rPr lang="cs-CZ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AEROSPACE &amp; DEFENSE MEETING TORINO 2019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26. 11. 2019 - 27. 11. 2019 </a:t>
            </a:r>
            <a:endParaRPr lang="cs-CZ" sz="2000" dirty="0" smtClean="0">
              <a:latin typeface="Georgia" panose="02040502050405020303" pitchFamily="18" charset="0"/>
            </a:endParaRPr>
          </a:p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endParaRPr lang="cs-CZ" sz="1754" dirty="0" smtClean="0"/>
          </a:p>
          <a:p>
            <a:pPr>
              <a:lnSpc>
                <a:spcPct val="115000"/>
              </a:lnSpc>
              <a:spcBef>
                <a:spcPts val="565"/>
              </a:spcBef>
              <a:spcAft>
                <a:spcPts val="1130"/>
              </a:spcAft>
            </a:pPr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2" y="573235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00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Projekty ekonomické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938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2298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dirty="0"/>
              <a:t/>
            </a:r>
            <a:br>
              <a:rPr lang="cs-CZ" sz="3157" dirty="0"/>
            </a:br>
            <a:r>
              <a:rPr lang="cs-CZ" sz="3157" b="1" dirty="0">
                <a:solidFill>
                  <a:srgbClr val="FF0000"/>
                </a:solidFill>
              </a:rPr>
              <a:t>Itálie: podpora českým firmám – co chystáme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88770"/>
            <a:ext cx="9221688" cy="4050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u="sng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1800" u="sng" dirty="0" smtClean="0">
                <a:latin typeface="Georgia" panose="02040502050405020303" pitchFamily="18" charset="0"/>
              </a:rPr>
              <a:t>Plány </a:t>
            </a:r>
            <a:r>
              <a:rPr lang="cs-CZ" sz="1800" u="sng" dirty="0">
                <a:latin typeface="Georgia" panose="02040502050405020303" pitchFamily="18" charset="0"/>
              </a:rPr>
              <a:t>projektů ekonomické diplomacie a další projekty</a:t>
            </a:r>
          </a:p>
          <a:p>
            <a:pPr lvl="0">
              <a:buFontTx/>
              <a:buChar char="-"/>
            </a:pPr>
            <a:r>
              <a:rPr lang="cs-CZ" sz="1800" dirty="0" smtClean="0">
                <a:latin typeface="Georgia" panose="02040502050405020303" pitchFamily="18" charset="0"/>
              </a:rPr>
              <a:t>plány </a:t>
            </a:r>
            <a:r>
              <a:rPr lang="cs-CZ" sz="1800" dirty="0">
                <a:latin typeface="Georgia" panose="02040502050405020303" pitchFamily="18" charset="0"/>
              </a:rPr>
              <a:t>na r. </a:t>
            </a:r>
            <a:r>
              <a:rPr lang="cs-CZ" sz="1800" dirty="0" smtClean="0">
                <a:latin typeface="Georgia" panose="02040502050405020303" pitchFamily="18" charset="0"/>
              </a:rPr>
              <a:t>2019 </a:t>
            </a:r>
            <a:r>
              <a:rPr lang="cs-CZ" sz="1800" dirty="0">
                <a:latin typeface="Georgia" panose="02040502050405020303" pitchFamily="18" charset="0"/>
              </a:rPr>
              <a:t>dle sektorů: </a:t>
            </a:r>
            <a:r>
              <a:rPr lang="cs-CZ" sz="1800" dirty="0" smtClean="0">
                <a:latin typeface="Georgia" panose="02040502050405020303" pitchFamily="18" charset="0"/>
              </a:rPr>
              <a:t>hudební nástroje - </a:t>
            </a:r>
            <a:r>
              <a:rPr lang="cs-CZ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září </a:t>
            </a:r>
            <a:r>
              <a:rPr lang="cs-CZ" sz="1800" dirty="0">
                <a:solidFill>
                  <a:prstClr val="black"/>
                </a:solidFill>
                <a:latin typeface="Georgia" panose="02040502050405020303" pitchFamily="18" charset="0"/>
              </a:rPr>
              <a:t>2019, nanotechnologie – říjen 2019</a:t>
            </a:r>
          </a:p>
          <a:p>
            <a:pPr>
              <a:buFontTx/>
              <a:buChar char="-"/>
            </a:pPr>
            <a:r>
              <a:rPr lang="cs-CZ" sz="1800" dirty="0" smtClean="0">
                <a:latin typeface="Georgia" panose="02040502050405020303" pitchFamily="18" charset="0"/>
              </a:rPr>
              <a:t>Podnikatelská mise do Milána vedená ministrem zahraničí ČR v listopadu 2019</a:t>
            </a:r>
            <a:endParaRPr lang="cs-CZ" sz="1800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mise velvyslanectví a českých agentur působících v Itálii do </a:t>
            </a:r>
            <a:r>
              <a:rPr lang="cs-CZ" sz="1800" dirty="0" smtClean="0">
                <a:latin typeface="Georgia" panose="02040502050405020303" pitchFamily="18" charset="0"/>
              </a:rPr>
              <a:t>regionů</a:t>
            </a:r>
            <a:endParaRPr lang="cs-CZ" sz="1800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uvítáme náměty na možné mise českých firem do Itálie (PROPED)</a:t>
            </a:r>
          </a:p>
          <a:p>
            <a:pPr marL="0" indent="0">
              <a:buNone/>
            </a:pPr>
            <a:endParaRPr lang="cs-CZ" sz="1800" u="sng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latin typeface="Georgia" panose="02040502050405020303" pitchFamily="18" charset="0"/>
              </a:rPr>
              <a:t>jsme otevřeni pro schůzky či prezentační akce, asistence</a:t>
            </a:r>
          </a:p>
          <a:p>
            <a:pPr marL="0" indent="0">
              <a:buNone/>
            </a:pPr>
            <a:r>
              <a:rPr lang="cs-CZ" sz="1800" u="sng" dirty="0">
                <a:latin typeface="Georgia" panose="02040502050405020303" pitchFamily="18" charset="0"/>
              </a:rPr>
              <a:t>služby kanceláře CZECHTRADE </a:t>
            </a:r>
            <a:r>
              <a:rPr lang="cs-CZ" sz="1800" u="sng" dirty="0" smtClean="0">
                <a:latin typeface="Georgia" panose="02040502050405020303" pitchFamily="18" charset="0"/>
              </a:rPr>
              <a:t>MILÁN</a:t>
            </a:r>
            <a:endParaRPr lang="fr-FR" sz="1800" u="sng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9DBFF1-CE25-4C38-B972-79E3ADE70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50" y="5453988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1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2298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dirty="0"/>
              <a:t/>
            </a:r>
            <a:br>
              <a:rPr lang="cs-CZ" sz="3157" dirty="0"/>
            </a:br>
            <a:r>
              <a:rPr lang="cs-CZ" sz="3157" b="1" dirty="0">
                <a:solidFill>
                  <a:srgbClr val="FF0000"/>
                </a:solidFill>
              </a:rPr>
              <a:t>Itálie: podpora českým firmám – co chystáme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88770"/>
            <a:ext cx="9221688" cy="4050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Georgia" panose="02040502050405020303" pitchFamily="18" charset="0"/>
              </a:rPr>
              <a:t>Podnikatelská mise do Milána vedená ministrem zahraničí ČR </a:t>
            </a:r>
          </a:p>
          <a:p>
            <a:pPr>
              <a:buFontTx/>
              <a:buChar char="-"/>
            </a:pPr>
            <a:r>
              <a:rPr lang="cs-CZ" sz="1800" dirty="0" smtClean="0">
                <a:latin typeface="Georgia" panose="02040502050405020303" pitchFamily="18" charset="0"/>
              </a:rPr>
              <a:t>Partneři na české straně: Hospodářská komora ČR, GK Milán, </a:t>
            </a:r>
            <a:r>
              <a:rPr lang="cs-CZ" sz="1800" dirty="0" err="1" smtClean="0">
                <a:latin typeface="Georgia" panose="02040502050405020303" pitchFamily="18" charset="0"/>
              </a:rPr>
              <a:t>CzechTrade</a:t>
            </a:r>
            <a:endParaRPr lang="cs-CZ" sz="1800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latin typeface="Georgia" panose="02040502050405020303" pitchFamily="18" charset="0"/>
              </a:rPr>
              <a:t>Partner na italské straně:  </a:t>
            </a:r>
            <a:r>
              <a:rPr lang="cs-CZ" sz="1800" dirty="0" err="1" smtClean="0">
                <a:latin typeface="Georgia" panose="02040502050405020303" pitchFamily="18" charset="0"/>
              </a:rPr>
              <a:t>Assolombarda</a:t>
            </a:r>
            <a:r>
              <a:rPr lang="cs-CZ" sz="1800" dirty="0" smtClean="0">
                <a:latin typeface="Georgia" panose="02040502050405020303" pitchFamily="18" charset="0"/>
              </a:rPr>
              <a:t> ( ve spolupráci s ICE/ITA</a:t>
            </a:r>
          </a:p>
          <a:p>
            <a:pPr>
              <a:buFontTx/>
              <a:buChar char="-"/>
            </a:pPr>
            <a:r>
              <a:rPr lang="cs-CZ" sz="1800" dirty="0" smtClean="0">
                <a:latin typeface="Georgia" panose="02040502050405020303" pitchFamily="18" charset="0"/>
              </a:rPr>
              <a:t>Sektory: </a:t>
            </a:r>
            <a:r>
              <a:rPr lang="cs-CZ" sz="1800" dirty="0" err="1" smtClean="0">
                <a:latin typeface="Georgia" panose="02040502050405020303" pitchFamily="18" charset="0"/>
              </a:rPr>
              <a:t>automotive</a:t>
            </a:r>
            <a:r>
              <a:rPr lang="cs-CZ" sz="1800" dirty="0" smtClean="0">
                <a:latin typeface="Georgia" panose="02040502050405020303" pitchFamily="18" charset="0"/>
              </a:rPr>
              <a:t>, </a:t>
            </a:r>
            <a:r>
              <a:rPr lang="cs-CZ" sz="1800" dirty="0" err="1" smtClean="0">
                <a:latin typeface="Georgia" panose="02040502050405020303" pitchFamily="18" charset="0"/>
              </a:rPr>
              <a:t>life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 err="1" smtClean="0">
                <a:latin typeface="Georgia" panose="02040502050405020303" pitchFamily="18" charset="0"/>
              </a:rPr>
              <a:t>sciences</a:t>
            </a:r>
            <a:r>
              <a:rPr lang="cs-CZ" sz="1800" dirty="0" smtClean="0">
                <a:latin typeface="Georgia" panose="02040502050405020303" pitchFamily="18" charset="0"/>
              </a:rPr>
              <a:t>, </a:t>
            </a:r>
            <a:r>
              <a:rPr lang="cs-CZ" sz="1800" dirty="0" err="1" smtClean="0">
                <a:latin typeface="Georgia" panose="02040502050405020303" pitchFamily="18" charset="0"/>
              </a:rPr>
              <a:t>smartcities</a:t>
            </a:r>
            <a:r>
              <a:rPr lang="cs-CZ" sz="1800" dirty="0" smtClean="0">
                <a:latin typeface="Georgia" panose="02040502050405020303" pitchFamily="18" charset="0"/>
              </a:rPr>
              <a:t>, </a:t>
            </a:r>
            <a:r>
              <a:rPr lang="cs-CZ" sz="1800" dirty="0" err="1" smtClean="0">
                <a:latin typeface="Georgia" panose="02040502050405020303" pitchFamily="18" charset="0"/>
              </a:rPr>
              <a:t>cybersecuritiy</a:t>
            </a:r>
            <a:endParaRPr lang="cs-CZ" sz="1800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latin typeface="Georgia" panose="02040502050405020303" pitchFamily="18" charset="0"/>
              </a:rPr>
              <a:t>Zaměřeno na inovace a nové technologie, zahrnutí vzdělávání a center </a:t>
            </a:r>
            <a:r>
              <a:rPr lang="cs-CZ" sz="1800" dirty="0" err="1" smtClean="0">
                <a:latin typeface="Georgia" panose="02040502050405020303" pitchFamily="18" charset="0"/>
              </a:rPr>
              <a:t>of</a:t>
            </a:r>
            <a:r>
              <a:rPr lang="cs-CZ" sz="1800" dirty="0" smtClean="0">
                <a:latin typeface="Georgia" panose="02040502050405020303" pitchFamily="18" charset="0"/>
              </a:rPr>
              <a:t> excellence</a:t>
            </a:r>
          </a:p>
          <a:p>
            <a:pPr>
              <a:buFontTx/>
              <a:buChar char="-"/>
            </a:pPr>
            <a:r>
              <a:rPr lang="cs-CZ" sz="1800" dirty="0" smtClean="0">
                <a:latin typeface="Georgia" panose="02040502050405020303" pitchFamily="18" charset="0"/>
              </a:rPr>
              <a:t>Cíle: B2B jednání, navázání obchodní spolupráce </a:t>
            </a:r>
            <a:endParaRPr lang="cs-CZ" sz="1800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975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2298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3157" dirty="0"/>
              <a:t/>
            </a:r>
            <a:br>
              <a:rPr lang="cs-CZ" sz="3157" dirty="0"/>
            </a:br>
            <a:r>
              <a:rPr lang="cs-CZ" sz="3157" b="1" dirty="0">
                <a:solidFill>
                  <a:srgbClr val="FF0000"/>
                </a:solidFill>
              </a:rPr>
              <a:t>Itálie: podpora českým firmám – co chystáme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988770"/>
            <a:ext cx="9221688" cy="4050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Georgia" panose="02040502050405020303" pitchFamily="18" charset="0"/>
              </a:rPr>
              <a:t>Kdo je </a:t>
            </a:r>
            <a:r>
              <a:rPr lang="cs-CZ" sz="1800" b="1" dirty="0" err="1" smtClean="0">
                <a:latin typeface="Georgia" panose="02040502050405020303" pitchFamily="18" charset="0"/>
              </a:rPr>
              <a:t>Assolombarda</a:t>
            </a:r>
            <a:endParaRPr lang="cs-CZ" sz="1800" b="1" dirty="0" smtClean="0">
              <a:latin typeface="Georgia" panose="02040502050405020303" pitchFamily="18" charset="0"/>
            </a:endParaRPr>
          </a:p>
          <a:p>
            <a:r>
              <a:rPr lang="cs-CZ" sz="1800" dirty="0" err="1">
                <a:latin typeface="Georgia" panose="02040502050405020303" pitchFamily="18" charset="0"/>
              </a:rPr>
              <a:t>Assolombarda</a:t>
            </a:r>
            <a:r>
              <a:rPr lang="cs-CZ" sz="1800" dirty="0">
                <a:latin typeface="Georgia" panose="02040502050405020303" pitchFamily="18" charset="0"/>
              </a:rPr>
              <a:t> je Svaz podniků průmyslu a služeb </a:t>
            </a:r>
            <a:r>
              <a:rPr lang="cs-CZ" sz="1800" dirty="0" smtClean="0">
                <a:latin typeface="Georgia" panose="02040502050405020303" pitchFamily="18" charset="0"/>
              </a:rPr>
              <a:t>působících </a:t>
            </a:r>
            <a:r>
              <a:rPr lang="cs-CZ" sz="1800" dirty="0">
                <a:latin typeface="Georgia" panose="02040502050405020303" pitchFamily="18" charset="0"/>
              </a:rPr>
              <a:t>v </a:t>
            </a:r>
            <a:r>
              <a:rPr lang="cs-CZ" sz="1800" dirty="0" smtClean="0">
                <a:latin typeface="Georgia" panose="02040502050405020303" pitchFamily="18" charset="0"/>
              </a:rPr>
              <a:t>Miláně </a:t>
            </a:r>
            <a:r>
              <a:rPr lang="cs-CZ" sz="1800" dirty="0">
                <a:latin typeface="Georgia" panose="02040502050405020303" pitchFamily="18" charset="0"/>
              </a:rPr>
              <a:t>a v provinciích Lodi, </a:t>
            </a:r>
            <a:r>
              <a:rPr lang="cs-CZ" sz="1800" dirty="0" err="1">
                <a:latin typeface="Georgia" panose="02040502050405020303" pitchFamily="18" charset="0"/>
              </a:rPr>
              <a:t>Monza</a:t>
            </a:r>
            <a:r>
              <a:rPr lang="cs-CZ" sz="1800" dirty="0">
                <a:latin typeface="Georgia" panose="02040502050405020303" pitchFamily="18" charset="0"/>
              </a:rPr>
              <a:t> a </a:t>
            </a:r>
            <a:r>
              <a:rPr lang="cs-CZ" sz="1800" dirty="0" err="1" smtClean="0">
                <a:latin typeface="Georgia" panose="02040502050405020303" pitchFamily="18" charset="0"/>
              </a:rPr>
              <a:t>Brianza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cs-CZ" sz="1800" dirty="0" err="1" smtClean="0">
                <a:latin typeface="Georgia" panose="02040502050405020303" pitchFamily="18" charset="0"/>
              </a:rPr>
              <a:t>Assolombarda</a:t>
            </a:r>
            <a:r>
              <a:rPr lang="cs-CZ" sz="1800" dirty="0" smtClean="0">
                <a:latin typeface="Georgia" panose="02040502050405020303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</a:rPr>
              <a:t>je svou velikostí a reprezentativností nejdůležitějším </a:t>
            </a:r>
            <a:r>
              <a:rPr lang="cs-CZ" sz="1800" dirty="0" smtClean="0">
                <a:latin typeface="Georgia" panose="02040502050405020303" pitchFamily="18" charset="0"/>
              </a:rPr>
              <a:t>svazem spadajícím pod Generální konfederaci italského průmyslu </a:t>
            </a:r>
            <a:r>
              <a:rPr lang="cs-CZ" sz="1800" dirty="0" err="1" smtClean="0">
                <a:latin typeface="Georgia" panose="02040502050405020303" pitchFamily="18" charset="0"/>
              </a:rPr>
              <a:t>Confindustria</a:t>
            </a:r>
            <a:r>
              <a:rPr lang="cs-CZ" sz="1800" dirty="0">
                <a:latin typeface="Georgia" panose="02040502050405020303" pitchFamily="18" charset="0"/>
              </a:rPr>
              <a:t>. </a:t>
            </a:r>
            <a:r>
              <a:rPr lang="cs-CZ" sz="1800" dirty="0" smtClean="0">
                <a:latin typeface="Georgia" panose="02040502050405020303" pitchFamily="18" charset="0"/>
              </a:rPr>
              <a:t>Sdružuje přibližně na 6 </a:t>
            </a:r>
            <a:r>
              <a:rPr lang="cs-CZ" sz="1800" dirty="0">
                <a:latin typeface="Georgia" panose="02040502050405020303" pitchFamily="18" charset="0"/>
              </a:rPr>
              <a:t>000 společností všech velikostí, národních i mezinárodních, vyrábějících zboží a služby ve všech </a:t>
            </a:r>
            <a:r>
              <a:rPr lang="cs-CZ" sz="1800" dirty="0" smtClean="0">
                <a:latin typeface="Georgia" panose="02040502050405020303" pitchFamily="18" charset="0"/>
              </a:rPr>
              <a:t>průmyslových </a:t>
            </a:r>
            <a:r>
              <a:rPr lang="cs-CZ" sz="1800" dirty="0">
                <a:latin typeface="Georgia" panose="02040502050405020303" pitchFamily="18" charset="0"/>
              </a:rPr>
              <a:t>odvětvích. </a:t>
            </a:r>
            <a:r>
              <a:rPr lang="cs-CZ" sz="1800" dirty="0" smtClean="0">
                <a:latin typeface="Georgia" panose="02040502050405020303" pitchFamily="18" charset="0"/>
              </a:rPr>
              <a:t>Čítá </a:t>
            </a:r>
            <a:r>
              <a:rPr lang="cs-CZ" sz="1800" dirty="0">
                <a:latin typeface="Georgia" panose="02040502050405020303" pitchFamily="18" charset="0"/>
              </a:rPr>
              <a:t>více než 357 000 zaměstnanců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cs-CZ" sz="1800" dirty="0" smtClean="0">
                <a:latin typeface="Georgia" panose="02040502050405020303" pitchFamily="18" charset="0"/>
              </a:rPr>
              <a:t>Svaz hájí </a:t>
            </a:r>
            <a:r>
              <a:rPr lang="cs-CZ" sz="1800" dirty="0">
                <a:latin typeface="Georgia" panose="02040502050405020303" pitchFamily="18" charset="0"/>
              </a:rPr>
              <a:t>zájmy </a:t>
            </a:r>
            <a:r>
              <a:rPr lang="cs-CZ" sz="1800" dirty="0" smtClean="0">
                <a:latin typeface="Georgia" panose="02040502050405020303" pitchFamily="18" charset="0"/>
              </a:rPr>
              <a:t>svých členů ve </a:t>
            </a:r>
            <a:r>
              <a:rPr lang="cs-CZ" sz="1800" dirty="0">
                <a:latin typeface="Georgia" panose="02040502050405020303" pitchFamily="18" charset="0"/>
              </a:rPr>
              <a:t>vztahu s institucionálními partnery a místními zainteresovanými stranami působícími v různých oblastech: vzdělávání, životní prostředí, kultura, ekonomika, práce, občanská společnost. Nabízí také specializované poradenské </a:t>
            </a:r>
            <a:r>
              <a:rPr lang="cs-CZ" sz="1800" dirty="0" smtClean="0">
                <a:latin typeface="Georgia" panose="02040502050405020303" pitchFamily="18" charset="0"/>
              </a:rPr>
              <a:t>služby.</a:t>
            </a:r>
            <a:endParaRPr lang="cs-CZ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754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07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93B56-E89C-4C36-90EE-E8733F94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05369"/>
            <a:ext cx="9221688" cy="1162457"/>
          </a:xfrm>
        </p:spPr>
        <p:txBody>
          <a:bodyPr>
            <a:normAutofit/>
          </a:bodyPr>
          <a:lstStyle/>
          <a:p>
            <a:r>
              <a:rPr lang="fr-FR" sz="2806" b="1" dirty="0" err="1">
                <a:solidFill>
                  <a:srgbClr val="FF0000"/>
                </a:solidFill>
              </a:rPr>
              <a:t>Podnik</a:t>
            </a:r>
            <a:r>
              <a:rPr lang="cs-CZ" sz="2806" b="1" dirty="0" err="1">
                <a:solidFill>
                  <a:srgbClr val="FF0000"/>
                </a:solidFill>
              </a:rPr>
              <a:t>ání</a:t>
            </a:r>
            <a:r>
              <a:rPr lang="cs-CZ" sz="2806" b="1" dirty="0">
                <a:solidFill>
                  <a:srgbClr val="FF0000"/>
                </a:solidFill>
              </a:rPr>
              <a:t> v Itálii – kontakty</a:t>
            </a:r>
            <a:endParaRPr lang="fr-FR" sz="2806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23013-22AB-4D7E-A947-48879F8A2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383637"/>
            <a:ext cx="4162611" cy="2500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>
                <a:latin typeface="Georgia" panose="02040502050405020303" pitchFamily="18" charset="0"/>
              </a:rPr>
              <a:t>Velvyslanectví ČR v Římě</a:t>
            </a:r>
          </a:p>
          <a:p>
            <a:pPr marL="0" indent="0">
              <a:buNone/>
            </a:pPr>
            <a:r>
              <a:rPr lang="cs-CZ" sz="1400" b="1" dirty="0" smtClean="0">
                <a:latin typeface="Georgia" panose="02040502050405020303" pitchFamily="18" charset="0"/>
              </a:rPr>
              <a:t>Marcel Sauer - ekonomický rada</a:t>
            </a:r>
          </a:p>
          <a:p>
            <a:pPr marL="0" indent="0">
              <a:buNone/>
            </a:pPr>
            <a:r>
              <a:rPr lang="cs-CZ" sz="1400" b="1" dirty="0" smtClean="0">
                <a:latin typeface="Georgia" panose="02040502050405020303" pitchFamily="18" charset="0"/>
              </a:rPr>
              <a:t>Andrea </a:t>
            </a:r>
            <a:r>
              <a:rPr lang="cs-CZ" sz="1400" b="1" dirty="0" err="1" smtClean="0">
                <a:latin typeface="Georgia" panose="02040502050405020303" pitchFamily="18" charset="0"/>
              </a:rPr>
              <a:t>Nimmerfrohová</a:t>
            </a:r>
            <a:r>
              <a:rPr lang="cs-CZ" sz="1400" b="1" dirty="0" smtClean="0">
                <a:latin typeface="Georgia" panose="02040502050405020303" pitchFamily="18" charset="0"/>
              </a:rPr>
              <a:t> – ekonomický specialista</a:t>
            </a:r>
            <a:endParaRPr lang="cs-CZ" sz="1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1400" dirty="0">
                <a:latin typeface="Georgia" panose="02040502050405020303" pitchFamily="18" charset="0"/>
              </a:rPr>
              <a:t>Ekonomický a obchodní úsek</a:t>
            </a:r>
          </a:p>
          <a:p>
            <a:pPr marL="0" indent="0">
              <a:buNone/>
            </a:pPr>
            <a:r>
              <a:rPr lang="it-IT" sz="1400" dirty="0">
                <a:latin typeface="Georgia" panose="02040502050405020303" pitchFamily="18" charset="0"/>
              </a:rPr>
              <a:t>Via dei Gracchi 322, 00 192 Roma</a:t>
            </a:r>
          </a:p>
          <a:p>
            <a:pPr marL="0" indent="0">
              <a:buNone/>
            </a:pPr>
            <a:r>
              <a:rPr lang="cs-CZ" sz="1400" dirty="0">
                <a:latin typeface="Georgia" panose="02040502050405020303" pitchFamily="18" charset="0"/>
              </a:rPr>
              <a:t>Tel. </a:t>
            </a:r>
            <a:r>
              <a:rPr lang="pl-PL" sz="1400" dirty="0">
                <a:latin typeface="Georgia" panose="02040502050405020303" pitchFamily="18" charset="0"/>
              </a:rPr>
              <a:t>0039/06 360 957 29/30 </a:t>
            </a:r>
          </a:p>
          <a:p>
            <a:pPr marL="0" indent="0">
              <a:buNone/>
            </a:pPr>
            <a:r>
              <a:rPr lang="pl-PL" sz="1400" dirty="0">
                <a:latin typeface="Georgia" panose="02040502050405020303" pitchFamily="18" charset="0"/>
              </a:rPr>
              <a:t>Email: </a:t>
            </a:r>
            <a:r>
              <a:rPr lang="pl-PL" sz="1400" dirty="0">
                <a:latin typeface="Georgia" panose="02040502050405020303" pitchFamily="18" charset="0"/>
                <a:hlinkClick r:id="rId2"/>
              </a:rPr>
              <a:t>commerce_rome@mzv.cz</a:t>
            </a:r>
            <a:endParaRPr lang="pl-PL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579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fr-FR" sz="1579" dirty="0"/>
          </a:p>
          <a:p>
            <a:pPr marL="0" indent="0">
              <a:buNone/>
            </a:pPr>
            <a:endParaRPr lang="fr-FR" sz="1579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9F5D0F-7FFE-4B4E-8CC9-E16F5BE2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4E3232-5DE4-4977-BD93-1C053671D6CF}"/>
              </a:ext>
            </a:extLst>
          </p:cNvPr>
          <p:cNvSpPr txBox="1"/>
          <p:nvPr/>
        </p:nvSpPr>
        <p:spPr>
          <a:xfrm>
            <a:off x="5489834" y="3367826"/>
            <a:ext cx="4021767" cy="316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Czech </a:t>
            </a:r>
            <a:r>
              <a:rPr lang="cs-CZ" sz="1400" b="1" dirty="0" err="1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Trade</a:t>
            </a:r>
            <a:r>
              <a:rPr lang="cs-CZ" sz="1400" b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 Italia</a:t>
            </a:r>
            <a:r>
              <a:rPr lang="cs-CZ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  - zahraniční kancelář </a:t>
            </a:r>
            <a:r>
              <a:rPr lang="cs-CZ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Milán</a:t>
            </a:r>
            <a:endParaRPr lang="cs-CZ" sz="14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  <a:p>
            <a:pPr defTabSz="80192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Marek </a:t>
            </a:r>
            <a:r>
              <a:rPr lang="cs-CZ" sz="1400" b="1" dirty="0" err="1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Atanasčev</a:t>
            </a:r>
            <a:r>
              <a:rPr lang="cs-CZ" sz="14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 - ředitel </a:t>
            </a:r>
            <a:r>
              <a:rPr lang="cs-CZ" sz="1400" b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zahraniční kanceláře</a:t>
            </a:r>
          </a:p>
          <a:p>
            <a:pPr defTabSz="80192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Via Giovanni Battista </a:t>
            </a:r>
            <a:r>
              <a:rPr lang="it-IT" sz="1400" dirty="0" err="1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Morgagni</a:t>
            </a:r>
            <a:r>
              <a:rPr lang="it-IT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 20</a:t>
            </a:r>
            <a:endParaRPr lang="cs-CZ" sz="14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  <a:p>
            <a:pPr defTabSz="80192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20 129 Milano</a:t>
            </a:r>
          </a:p>
          <a:p>
            <a:pPr defTabSz="80192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Tel. 0039/02 29532109</a:t>
            </a:r>
          </a:p>
          <a:p>
            <a:pPr defTabSz="80192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E-mail </a:t>
            </a:r>
            <a:r>
              <a:rPr lang="cs-CZ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  <a:hlinkClick r:id="rId4"/>
              </a:rPr>
              <a:t>milano@czechtrade.cz</a:t>
            </a:r>
            <a:endParaRPr lang="cs-CZ" sz="14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cs-CZ" sz="1579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cs-CZ" sz="1579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8D4E3232-5DE4-4977-BD93-1C053671D6CF}"/>
              </a:ext>
            </a:extLst>
          </p:cNvPr>
          <p:cNvSpPr txBox="1"/>
          <p:nvPr/>
        </p:nvSpPr>
        <p:spPr>
          <a:xfrm>
            <a:off x="719640" y="5774885"/>
            <a:ext cx="7710442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cs-CZ" sz="1579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r>
              <a:rPr lang="cs-CZ" sz="1579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Generální konzulát ČR v Miláně</a:t>
            </a:r>
            <a:endParaRPr lang="cs-CZ" sz="1579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r>
              <a:rPr lang="cs-CZ" sz="1579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Honorární </a:t>
            </a:r>
            <a:r>
              <a:rPr lang="cs-CZ" sz="1579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konzuláty ČR v Itálii </a:t>
            </a:r>
            <a:r>
              <a:rPr lang="cs-CZ" sz="1579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– </a:t>
            </a:r>
            <a:r>
              <a:rPr lang="cs-CZ" sz="1579" b="1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Ancona</a:t>
            </a:r>
            <a:r>
              <a:rPr lang="cs-CZ" sz="1579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, Janov</a:t>
            </a:r>
            <a:r>
              <a:rPr lang="cs-CZ" sz="1579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</a:t>
            </a:r>
            <a:r>
              <a:rPr lang="cs-CZ" sz="1579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Florencie, Neapol, Palermo, </a:t>
            </a:r>
            <a:r>
              <a:rPr lang="cs-CZ" sz="1579" b="1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Udine</a:t>
            </a:r>
            <a:endParaRPr lang="cs-CZ" sz="1579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87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351326" y="6714711"/>
            <a:ext cx="9143727" cy="5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26" tIns="41041" rIns="78926" bIns="4104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801929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  <a:defRPr/>
            </a:pPr>
            <a:r>
              <a:rPr lang="cs-CZ" altLang="cs-CZ" sz="3157" b="1" dirty="0" err="1">
                <a:solidFill>
                  <a:srgbClr val="D52B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cs typeface="+mn-cs"/>
              </a:rPr>
              <a:t>Grazie</a:t>
            </a:r>
            <a:r>
              <a:rPr lang="cs-CZ" altLang="cs-CZ" sz="3157" b="1" dirty="0">
                <a:solidFill>
                  <a:srgbClr val="D52B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cs typeface="+mn-cs"/>
              </a:rPr>
              <a:t> per la </a:t>
            </a:r>
            <a:r>
              <a:rPr lang="cs-CZ" altLang="cs-CZ" sz="3157" b="1" dirty="0" err="1">
                <a:solidFill>
                  <a:srgbClr val="D52B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cs typeface="+mn-cs"/>
              </a:rPr>
              <a:t>Vostra</a:t>
            </a:r>
            <a:r>
              <a:rPr lang="cs-CZ" altLang="cs-CZ" sz="3157" b="1" dirty="0">
                <a:solidFill>
                  <a:srgbClr val="D52B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cs typeface="+mn-cs"/>
              </a:rPr>
              <a:t> </a:t>
            </a:r>
            <a:r>
              <a:rPr lang="cs-CZ" altLang="cs-CZ" sz="3157" b="1" dirty="0" err="1">
                <a:solidFill>
                  <a:srgbClr val="D52B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cs typeface="+mn-cs"/>
              </a:rPr>
              <a:t>attenzione</a:t>
            </a:r>
            <a:r>
              <a:rPr lang="cs-CZ" altLang="cs-CZ" sz="3157" b="1" dirty="0">
                <a:solidFill>
                  <a:srgbClr val="D52B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cs typeface="+mn-cs"/>
              </a:rPr>
              <a:t>.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539857" y="2266356"/>
            <a:ext cx="3607330" cy="251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8926" tIns="41041" rIns="78926" bIns="41041">
            <a:spAutoFit/>
          </a:bodyPr>
          <a:lstStyle>
            <a:lvl1pPr algn="l"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r>
              <a:rPr lang="cs-CZ" altLang="cs-CZ" sz="1579" b="1" dirty="0" smtClean="0">
                <a:solidFill>
                  <a:srgbClr val="003366"/>
                </a:solidFill>
                <a:cs typeface="+mn-cs"/>
              </a:rPr>
              <a:t>Marcel Sauer</a:t>
            </a: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r>
              <a:rPr lang="cs-CZ" altLang="cs-CZ" sz="1579" b="1" dirty="0" smtClean="0">
                <a:solidFill>
                  <a:srgbClr val="003366"/>
                </a:solidFill>
                <a:cs typeface="+mn-cs"/>
              </a:rPr>
              <a:t>Ekonomický a obchodní rada</a:t>
            </a: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r>
              <a:rPr lang="cs-CZ" altLang="cs-CZ" sz="1579" b="1" dirty="0">
                <a:solidFill>
                  <a:srgbClr val="003366"/>
                </a:solidFill>
                <a:cs typeface="+mn-cs"/>
              </a:rPr>
              <a:t>m</a:t>
            </a:r>
            <a:r>
              <a:rPr lang="cs-CZ" altLang="cs-CZ" sz="1579" b="1" dirty="0" smtClean="0">
                <a:solidFill>
                  <a:srgbClr val="003366"/>
                </a:solidFill>
                <a:cs typeface="+mn-cs"/>
              </a:rPr>
              <a:t>arcel_sauer@mzv.cz</a:t>
            </a: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endParaRPr lang="cs-CZ" altLang="cs-CZ" sz="1579" b="1" dirty="0">
              <a:solidFill>
                <a:srgbClr val="003366"/>
              </a:solidFill>
              <a:cs typeface="+mn-cs"/>
            </a:endParaRP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r>
              <a:rPr lang="cs-CZ" altLang="cs-CZ" sz="1579" b="1" dirty="0" smtClean="0">
                <a:solidFill>
                  <a:srgbClr val="003366"/>
                </a:solidFill>
                <a:cs typeface="+mn-cs"/>
              </a:rPr>
              <a:t>Andrea </a:t>
            </a:r>
            <a:r>
              <a:rPr lang="cs-CZ" altLang="cs-CZ" sz="1579" b="1" dirty="0" err="1" smtClean="0">
                <a:solidFill>
                  <a:srgbClr val="003366"/>
                </a:solidFill>
                <a:cs typeface="+mn-cs"/>
              </a:rPr>
              <a:t>Nimmerfrohová</a:t>
            </a:r>
            <a:endParaRPr lang="cs-CZ" altLang="cs-CZ" sz="1579" b="1" dirty="0" smtClean="0">
              <a:solidFill>
                <a:srgbClr val="003366"/>
              </a:solidFill>
              <a:cs typeface="+mn-cs"/>
            </a:endParaRP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r>
              <a:rPr lang="cs-CZ" altLang="cs-CZ" sz="1579" b="1" dirty="0" smtClean="0">
                <a:solidFill>
                  <a:srgbClr val="003366"/>
                </a:solidFill>
                <a:cs typeface="+mn-cs"/>
              </a:rPr>
              <a:t>Ekonomický specialista</a:t>
            </a:r>
            <a:endParaRPr lang="cs-CZ" altLang="cs-CZ" sz="1579" b="1" dirty="0">
              <a:solidFill>
                <a:srgbClr val="003366"/>
              </a:solidFill>
              <a:cs typeface="+mn-cs"/>
            </a:endParaRP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r>
              <a:rPr lang="cs-CZ" altLang="cs-CZ" sz="1579" b="1" dirty="0">
                <a:solidFill>
                  <a:srgbClr val="003366"/>
                </a:solidFill>
                <a:cs typeface="+mn-cs"/>
              </a:rPr>
              <a:t>a</a:t>
            </a:r>
            <a:r>
              <a:rPr lang="cs-CZ" altLang="cs-CZ" sz="1579" b="1" dirty="0" smtClean="0">
                <a:solidFill>
                  <a:srgbClr val="003366"/>
                </a:solidFill>
                <a:cs typeface="+mn-cs"/>
              </a:rPr>
              <a:t>ndrea_nimmerfrohova@mzv.cz</a:t>
            </a:r>
            <a:endParaRPr lang="cs-CZ" altLang="cs-CZ" sz="1579" b="1" dirty="0">
              <a:solidFill>
                <a:srgbClr val="003366"/>
              </a:solidFill>
              <a:cs typeface="+mn-cs"/>
            </a:endParaRP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endParaRPr lang="cs-CZ" altLang="cs-CZ" sz="1579" b="1" dirty="0" smtClean="0">
              <a:solidFill>
                <a:srgbClr val="003366"/>
              </a:solidFill>
              <a:cs typeface="+mn-cs"/>
            </a:endParaRP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r>
              <a:rPr lang="cs-CZ" altLang="cs-CZ" sz="1579" b="1" dirty="0" smtClean="0">
                <a:solidFill>
                  <a:srgbClr val="003366"/>
                </a:solidFill>
                <a:cs typeface="+mn-cs"/>
              </a:rPr>
              <a:t>www.mzv.cz/rome</a:t>
            </a:r>
            <a:endParaRPr lang="cs-CZ" altLang="cs-CZ" sz="1579" b="1" dirty="0">
              <a:solidFill>
                <a:srgbClr val="003366"/>
              </a:solidFill>
              <a:cs typeface="+mn-cs"/>
            </a:endParaRPr>
          </a:p>
          <a:p>
            <a:pPr defTabSz="801929" eaLnBrk="1" fontAlgn="auto" hangingPunct="1">
              <a:spcBef>
                <a:spcPct val="0"/>
              </a:spcBef>
              <a:spcAft>
                <a:spcPts val="0"/>
              </a:spcAft>
              <a:tabLst>
                <a:tab pos="0" algn="l"/>
                <a:tab pos="392611" algn="l"/>
                <a:tab pos="786615" algn="l"/>
                <a:tab pos="1180617" algn="l"/>
                <a:tab pos="1574621" algn="l"/>
                <a:tab pos="1968624" algn="l"/>
                <a:tab pos="2362627" algn="l"/>
                <a:tab pos="2756630" algn="l"/>
                <a:tab pos="3150634" algn="l"/>
                <a:tab pos="3544637" algn="l"/>
                <a:tab pos="3938640" algn="l"/>
                <a:tab pos="4332643" algn="l"/>
                <a:tab pos="4726647" algn="l"/>
                <a:tab pos="5120650" algn="l"/>
                <a:tab pos="5514653" algn="l"/>
                <a:tab pos="5908656" algn="l"/>
                <a:tab pos="6302660" algn="l"/>
                <a:tab pos="6696662" algn="l"/>
                <a:tab pos="7090666" algn="l"/>
                <a:tab pos="7484669" algn="l"/>
                <a:tab pos="7878672" algn="l"/>
              </a:tabLst>
            </a:pPr>
            <a:endParaRPr lang="cs-CZ" altLang="cs-CZ" sz="1579" b="1" dirty="0">
              <a:solidFill>
                <a:srgbClr val="003366"/>
              </a:solidFill>
              <a:cs typeface="+mn-cs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25" y="2434048"/>
            <a:ext cx="4709223" cy="235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AC9C322-91D1-4584-9258-AA3700F199E6}"/>
              </a:ext>
            </a:extLst>
          </p:cNvPr>
          <p:cNvSpPr txBox="1">
            <a:spLocks/>
          </p:cNvSpPr>
          <p:nvPr/>
        </p:nvSpPr>
        <p:spPr>
          <a:xfrm>
            <a:off x="486988" y="5528076"/>
            <a:ext cx="9221688" cy="719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01929" fontAlgn="auto">
              <a:spcAft>
                <a:spcPts val="0"/>
              </a:spcAft>
            </a:pPr>
            <a:endParaRPr lang="fr-FR" sz="3157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9F5D0F-7FFE-4B4E-8CC9-E16F5BE2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8" y="720228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7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44E9F1-25AA-4B99-A1EC-C56C417A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1615940"/>
            <a:ext cx="2793995" cy="19405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ekonomická situace a výhled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56494"/>
            <a:ext cx="8344754" cy="3815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Georgia" panose="02040502050405020303" pitchFamily="18" charset="0"/>
              </a:rPr>
              <a:t>FINANCE</a:t>
            </a:r>
          </a:p>
          <a:p>
            <a:endParaRPr lang="cs-CZ" sz="2000" dirty="0">
              <a:latin typeface="Georgia" panose="02040502050405020303" pitchFamily="18" charset="0"/>
            </a:endParaRPr>
          </a:p>
          <a:p>
            <a:r>
              <a:rPr lang="cs-CZ" sz="2000" dirty="0" smtClean="0">
                <a:latin typeface="Georgia" panose="02040502050405020303" pitchFamily="18" charset="0"/>
              </a:rPr>
              <a:t>b</a:t>
            </a:r>
            <a:r>
              <a:rPr lang="fr-FR" sz="2000" dirty="0" err="1">
                <a:latin typeface="Georgia" panose="02040502050405020303" pitchFamily="18" charset="0"/>
              </a:rPr>
              <a:t>ankovní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sektor</a:t>
            </a:r>
            <a:r>
              <a:rPr lang="cs-CZ" sz="2000" dirty="0">
                <a:latin typeface="Georgia" panose="02040502050405020303" pitchFamily="18" charset="0"/>
              </a:rPr>
              <a:t> stabilizovaný, </a:t>
            </a:r>
            <a:r>
              <a:rPr lang="cs-CZ" sz="2000" dirty="0" smtClean="0">
                <a:latin typeface="Georgia" panose="02040502050405020303" pitchFamily="18" charset="0"/>
              </a:rPr>
              <a:t>banky se snaží zbavit vysokého objemu </a:t>
            </a:r>
            <a:r>
              <a:rPr lang="fr-FR" sz="2000" dirty="0" err="1">
                <a:latin typeface="Georgia" panose="02040502050405020303" pitchFamily="18" charset="0"/>
              </a:rPr>
              <a:t>špatný</a:t>
            </a:r>
            <a:r>
              <a:rPr lang="cs-CZ" sz="2000" dirty="0">
                <a:latin typeface="Georgia" panose="02040502050405020303" pitchFamily="18" charset="0"/>
              </a:rPr>
              <a:t>ch</a:t>
            </a:r>
            <a:r>
              <a:rPr lang="fr-FR" sz="2000" dirty="0">
                <a:latin typeface="Georgia" panose="02040502050405020303" pitchFamily="18" charset="0"/>
              </a:rPr>
              <a:t> </a:t>
            </a:r>
            <a:r>
              <a:rPr lang="fr-FR" sz="2000" dirty="0" err="1">
                <a:latin typeface="Georgia" panose="02040502050405020303" pitchFamily="18" charset="0"/>
              </a:rPr>
              <a:t>úvěr</a:t>
            </a:r>
            <a:r>
              <a:rPr lang="cs-CZ" sz="2000" dirty="0">
                <a:latin typeface="Georgia" panose="02040502050405020303" pitchFamily="18" charset="0"/>
              </a:rPr>
              <a:t>ů, </a:t>
            </a:r>
            <a:r>
              <a:rPr lang="cs-CZ" sz="2000" dirty="0" smtClean="0">
                <a:latin typeface="Georgia" panose="02040502050405020303" pitchFamily="18" charset="0"/>
              </a:rPr>
              <a:t> </a:t>
            </a:r>
            <a:r>
              <a:rPr lang="cs-CZ" sz="2000" dirty="0">
                <a:latin typeface="Georgia" panose="02040502050405020303" pitchFamily="18" charset="0"/>
              </a:rPr>
              <a:t>v r.2018 </a:t>
            </a:r>
            <a:r>
              <a:rPr lang="cs-CZ" sz="2000" dirty="0" smtClean="0">
                <a:latin typeface="Georgia" panose="02040502050405020303" pitchFamily="18" charset="0"/>
              </a:rPr>
              <a:t>se jejich </a:t>
            </a:r>
            <a:r>
              <a:rPr lang="cs-CZ" sz="2000" dirty="0">
                <a:latin typeface="Georgia" panose="02040502050405020303" pitchFamily="18" charset="0"/>
              </a:rPr>
              <a:t>objem snížil o 70 mld. eur, </a:t>
            </a:r>
            <a:endParaRPr lang="cs-CZ" sz="2000" dirty="0" smtClean="0">
              <a:latin typeface="Georgia" panose="02040502050405020303" pitchFamily="18" charset="0"/>
            </a:endParaRPr>
          </a:p>
          <a:p>
            <a:r>
              <a:rPr lang="cs-CZ" sz="2000" dirty="0" smtClean="0">
                <a:latin typeface="Georgia" panose="02040502050405020303" pitchFamily="18" charset="0"/>
              </a:rPr>
              <a:t>veřejný dluh činí </a:t>
            </a:r>
            <a:r>
              <a:rPr lang="cs-CZ" sz="2000" dirty="0">
                <a:latin typeface="Georgia" panose="02040502050405020303" pitchFamily="18" charset="0"/>
              </a:rPr>
              <a:t>více než 2 trilióny </a:t>
            </a:r>
            <a:r>
              <a:rPr lang="cs-CZ" sz="2000" dirty="0" smtClean="0">
                <a:latin typeface="Georgia" panose="02040502050405020303" pitchFamily="18" charset="0"/>
              </a:rPr>
              <a:t>eur </a:t>
            </a:r>
            <a:r>
              <a:rPr lang="cs-CZ" sz="2000" dirty="0">
                <a:latin typeface="Georgia" panose="02040502050405020303" pitchFamily="18" charset="0"/>
              </a:rPr>
              <a:t>a představuje 134 </a:t>
            </a:r>
            <a:r>
              <a:rPr lang="cs-CZ" sz="2000" dirty="0" smtClean="0">
                <a:latin typeface="Georgia" panose="02040502050405020303" pitchFamily="18" charset="0"/>
              </a:rPr>
              <a:t>% ročního HDP</a:t>
            </a:r>
          </a:p>
          <a:p>
            <a:r>
              <a:rPr lang="cs-CZ" sz="2000" dirty="0">
                <a:latin typeface="Georgia" panose="02040502050405020303" pitchFamily="18" charset="0"/>
              </a:rPr>
              <a:t>Zadlužení, stagnace a politická nejistota se </a:t>
            </a:r>
            <a:r>
              <a:rPr lang="cs-CZ" sz="2000" dirty="0" smtClean="0">
                <a:latin typeface="Georgia" panose="02040502050405020303" pitchFamily="18" charset="0"/>
              </a:rPr>
              <a:t>v srpnu odrazilo </a:t>
            </a:r>
            <a:r>
              <a:rPr lang="cs-CZ" sz="2000" dirty="0">
                <a:latin typeface="Georgia" panose="02040502050405020303" pitchFamily="18" charset="0"/>
              </a:rPr>
              <a:t>v ratingu země, </a:t>
            </a:r>
            <a:r>
              <a:rPr lang="cs-CZ" sz="2000" dirty="0" smtClean="0">
                <a:latin typeface="Georgia" panose="02040502050405020303" pitchFamily="18" charset="0"/>
              </a:rPr>
              <a:t>kdy ratingová </a:t>
            </a:r>
            <a:r>
              <a:rPr lang="cs-CZ" sz="2000" dirty="0">
                <a:latin typeface="Georgia" panose="02040502050405020303" pitchFamily="18" charset="0"/>
              </a:rPr>
              <a:t>agentura </a:t>
            </a:r>
            <a:r>
              <a:rPr lang="cs-CZ" sz="2000" dirty="0" err="1">
                <a:latin typeface="Georgia" panose="02040502050405020303" pitchFamily="18" charset="0"/>
              </a:rPr>
              <a:t>Fitch</a:t>
            </a:r>
            <a:r>
              <a:rPr lang="cs-CZ" sz="2000" dirty="0">
                <a:latin typeface="Georgia" panose="02040502050405020303" pitchFamily="18" charset="0"/>
              </a:rPr>
              <a:t> </a:t>
            </a:r>
            <a:r>
              <a:rPr lang="cs-CZ" sz="2000" dirty="0" smtClean="0">
                <a:latin typeface="Georgia" panose="02040502050405020303" pitchFamily="18" charset="0"/>
              </a:rPr>
              <a:t>potvrdila rating </a:t>
            </a:r>
            <a:r>
              <a:rPr lang="cs-CZ" sz="2000" dirty="0">
                <a:latin typeface="Georgia" panose="02040502050405020303" pitchFamily="18" charset="0"/>
              </a:rPr>
              <a:t>Itálie na BBB s negativním </a:t>
            </a:r>
            <a:r>
              <a:rPr lang="cs-CZ" sz="2000" dirty="0" smtClean="0">
                <a:latin typeface="Georgia" panose="02040502050405020303" pitchFamily="18" charset="0"/>
              </a:rPr>
              <a:t>výhledem</a:t>
            </a:r>
          </a:p>
          <a:p>
            <a:r>
              <a:rPr lang="cs-CZ" sz="2000" dirty="0" smtClean="0">
                <a:latin typeface="Georgia" panose="02040502050405020303" pitchFamily="18" charset="0"/>
              </a:rPr>
              <a:t> Agentura </a:t>
            </a:r>
            <a:r>
              <a:rPr lang="cs-CZ" sz="2000" dirty="0" err="1" smtClean="0">
                <a:latin typeface="Georgia" panose="02040502050405020303" pitchFamily="18" charset="0"/>
              </a:rPr>
              <a:t>Moody</a:t>
            </a:r>
            <a:r>
              <a:rPr lang="it-IT" sz="2000" dirty="0" smtClean="0">
                <a:latin typeface="Georgia" panose="02040502050405020303" pitchFamily="18" charset="0"/>
              </a:rPr>
              <a:t>’s </a:t>
            </a:r>
            <a:r>
              <a:rPr lang="it-IT" sz="2000" dirty="0" err="1" smtClean="0">
                <a:latin typeface="Georgia" panose="02040502050405020303" pitchFamily="18" charset="0"/>
              </a:rPr>
              <a:t>potvrdila</a:t>
            </a:r>
            <a:r>
              <a:rPr lang="it-IT" sz="2000" dirty="0" smtClean="0">
                <a:latin typeface="Georgia" panose="02040502050405020303" pitchFamily="18" charset="0"/>
              </a:rPr>
              <a:t> 10. </a:t>
            </a:r>
            <a:r>
              <a:rPr lang="cs-CZ" sz="2000" dirty="0" smtClean="0">
                <a:latin typeface="Georgia" panose="02040502050405020303" pitchFamily="18" charset="0"/>
              </a:rPr>
              <a:t>září (po zvolení nové vlády) rating Itálie na Baa3 se stabilním výhledem</a:t>
            </a:r>
            <a:endParaRPr lang="cs-CZ" sz="2000" dirty="0">
              <a:latin typeface="Georgia" panose="02040502050405020303" pitchFamily="18" charset="0"/>
            </a:endParaRPr>
          </a:p>
          <a:p>
            <a:endParaRPr lang="cs-CZ" sz="2000" dirty="0">
              <a:latin typeface="Georgia" panose="02040502050405020303" pitchFamily="18" charset="0"/>
            </a:endParaRPr>
          </a:p>
          <a:p>
            <a:endParaRPr lang="fr-FR" sz="2000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4" y="557444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7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44E9F1-25AA-4B99-A1EC-C56C417A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96" y="1615940"/>
            <a:ext cx="1940554" cy="19405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B345E4-89CE-4FDA-921C-FD55DA0B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219654"/>
            <a:ext cx="9221688" cy="1162457"/>
          </a:xfrm>
        </p:spPr>
        <p:txBody>
          <a:bodyPr>
            <a:normAutofit fontScale="90000"/>
          </a:bodyPr>
          <a:lstStyle/>
          <a:p>
            <a:r>
              <a:rPr lang="cs-CZ" sz="2806" dirty="0"/>
              <a:t/>
            </a:r>
            <a:br>
              <a:rPr lang="cs-CZ" sz="2806" dirty="0"/>
            </a:br>
            <a:r>
              <a:rPr lang="cs-CZ" sz="3157" b="1" dirty="0">
                <a:solidFill>
                  <a:srgbClr val="FF0000"/>
                </a:solidFill>
              </a:rPr>
              <a:t>Itálie: ekonomická situace a výhled</a:t>
            </a:r>
            <a:r>
              <a:rPr lang="cs-CZ" sz="2806" dirty="0"/>
              <a:t/>
            </a:r>
            <a:br>
              <a:rPr lang="cs-CZ" sz="2806" dirty="0"/>
            </a:br>
            <a:endParaRPr lang="fr-FR" sz="2806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21652-0D05-4ADB-B0FA-D75EB38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556494"/>
            <a:ext cx="8344754" cy="3815919"/>
          </a:xfrm>
        </p:spPr>
        <p:txBody>
          <a:bodyPr>
            <a:normAutofit/>
          </a:bodyPr>
          <a:lstStyle/>
          <a:p>
            <a:endParaRPr lang="cs-CZ" sz="2000" dirty="0" smtClean="0">
              <a:latin typeface="Georgia" panose="02040502050405020303" pitchFamily="18" charset="0"/>
            </a:endParaRPr>
          </a:p>
          <a:p>
            <a:r>
              <a:rPr lang="cs-CZ" sz="2000" dirty="0">
                <a:solidFill>
                  <a:prstClr val="black"/>
                </a:solidFill>
                <a:latin typeface="Georgia" panose="02040502050405020303" pitchFamily="18" charset="0"/>
              </a:rPr>
              <a:t>struktura hospodářství:</a:t>
            </a:r>
            <a:endParaRPr lang="cs-CZ" sz="2000" dirty="0">
              <a:latin typeface="Georgia" panose="02040502050405020303" pitchFamily="18" charset="0"/>
            </a:endParaRPr>
          </a:p>
          <a:p>
            <a:r>
              <a:rPr lang="cs-CZ" sz="2000" dirty="0" smtClean="0">
                <a:latin typeface="Georgia" panose="02040502050405020303" pitchFamily="18" charset="0"/>
              </a:rPr>
              <a:t>Podíl průmyslu na HDP </a:t>
            </a:r>
            <a:r>
              <a:rPr lang="cs-CZ" sz="2000" dirty="0">
                <a:latin typeface="Georgia" panose="02040502050405020303" pitchFamily="18" charset="0"/>
              </a:rPr>
              <a:t>téměř 25 </a:t>
            </a:r>
            <a:r>
              <a:rPr lang="cs-CZ" sz="2000" dirty="0" smtClean="0">
                <a:latin typeface="Georgia" panose="02040502050405020303" pitchFamily="18" charset="0"/>
              </a:rPr>
              <a:t>%</a:t>
            </a:r>
          </a:p>
          <a:p>
            <a:r>
              <a:rPr lang="cs-CZ" sz="2000" dirty="0" smtClean="0">
                <a:latin typeface="Georgia" panose="02040502050405020303" pitchFamily="18" charset="0"/>
              </a:rPr>
              <a:t>dominantním </a:t>
            </a:r>
            <a:r>
              <a:rPr lang="cs-CZ" sz="2000" dirty="0">
                <a:latin typeface="Georgia" panose="02040502050405020303" pitchFamily="18" charset="0"/>
              </a:rPr>
              <a:t>sektorem služby – téměř 75</a:t>
            </a:r>
            <a:r>
              <a:rPr lang="fr-FR" sz="2000" dirty="0">
                <a:latin typeface="Georgia" panose="02040502050405020303" pitchFamily="18" charset="0"/>
              </a:rPr>
              <a:t>% HDP </a:t>
            </a:r>
            <a:r>
              <a:rPr lang="cs-CZ" sz="2000" dirty="0">
                <a:latin typeface="Georgia" panose="02040502050405020303" pitchFamily="18" charset="0"/>
              </a:rPr>
              <a:t>(zaměstnávají 70 % pracující populace) </a:t>
            </a:r>
            <a:endParaRPr lang="cs-CZ" sz="2000" dirty="0" smtClean="0">
              <a:latin typeface="Georgia" panose="02040502050405020303" pitchFamily="18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podíl </a:t>
            </a:r>
            <a:r>
              <a:rPr lang="cs-CZ" sz="2000" dirty="0">
                <a:solidFill>
                  <a:prstClr val="black"/>
                </a:solidFill>
                <a:latin typeface="Georgia" panose="02040502050405020303" pitchFamily="18" charset="0"/>
              </a:rPr>
              <a:t>zemědělství na HDP 2 </a:t>
            </a: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% </a:t>
            </a:r>
            <a:endParaRPr lang="cs-CZ" sz="20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fr-FR" sz="2000" b="1" dirty="0">
              <a:latin typeface="Georgia" panose="02040502050405020303" pitchFamily="18" charset="0"/>
            </a:endParaRPr>
          </a:p>
          <a:p>
            <a:endParaRPr lang="cs-CZ" sz="2000" dirty="0">
              <a:latin typeface="Georgia" panose="02040502050405020303" pitchFamily="18" charset="0"/>
            </a:endParaRPr>
          </a:p>
          <a:p>
            <a:endParaRPr lang="cs-CZ" sz="2000" dirty="0">
              <a:latin typeface="Georgia" panose="02040502050405020303" pitchFamily="18" charset="0"/>
            </a:endParaRPr>
          </a:p>
          <a:p>
            <a:endParaRPr lang="fr-FR" sz="2000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2ECFBE-2EFA-4EE4-BA60-8AE9AD6B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4" y="557444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0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30BFC-5801-4F63-AE79-809EE4FE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48567"/>
            <a:ext cx="9221688" cy="1162457"/>
          </a:xfrm>
        </p:spPr>
        <p:txBody>
          <a:bodyPr/>
          <a:lstStyle/>
          <a:p>
            <a:r>
              <a:rPr lang="cs-CZ" sz="3508" dirty="0"/>
              <a:t/>
            </a:r>
            <a:br>
              <a:rPr lang="cs-CZ" sz="3508" dirty="0"/>
            </a:br>
            <a:r>
              <a:rPr lang="cs-CZ" sz="2806" b="1" dirty="0">
                <a:solidFill>
                  <a:srgbClr val="FF0000"/>
                </a:solidFill>
              </a:rPr>
              <a:t>Itálie: ekonomická situace a výhled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A21CE-5762-4111-829B-A4A11CE2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0388"/>
            <a:ext cx="8159703" cy="381591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endParaRPr lang="cs-CZ" sz="1754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  <a:buNone/>
            </a:pPr>
            <a:r>
              <a:rPr lang="cs-CZ" sz="2100" dirty="0" smtClean="0">
                <a:latin typeface="Georgia" panose="02040502050405020303" pitchFamily="18" charset="0"/>
              </a:rPr>
              <a:t>Problémové oblasti hospodářství</a:t>
            </a:r>
          </a:p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r>
              <a:rPr lang="cs-CZ" sz="2100" dirty="0">
                <a:latin typeface="Georgia" panose="02040502050405020303" pitchFamily="18" charset="0"/>
              </a:rPr>
              <a:t>Nezaměstnanost </a:t>
            </a:r>
            <a:r>
              <a:rPr lang="cs-CZ" sz="2100" dirty="0" smtClean="0">
                <a:latin typeface="Georgia" panose="02040502050405020303" pitchFamily="18" charset="0"/>
              </a:rPr>
              <a:t>činí aktuálně 9,7%, </a:t>
            </a:r>
            <a:r>
              <a:rPr lang="cs-CZ" sz="2100" dirty="0">
                <a:latin typeface="Georgia" panose="02040502050405020303" pitchFamily="18" charset="0"/>
              </a:rPr>
              <a:t>což je nejnižší hodnota od roku 2012, zároveň však toto číslo nevyznívá příliš optimisticky, neboť znamená, že se </a:t>
            </a:r>
            <a:r>
              <a:rPr lang="cs-CZ" sz="2100" dirty="0" smtClean="0">
                <a:latin typeface="Georgia" panose="02040502050405020303" pitchFamily="18" charset="0"/>
              </a:rPr>
              <a:t>nezaměstnanost teprve </a:t>
            </a:r>
            <a:r>
              <a:rPr lang="cs-CZ" sz="2100" dirty="0">
                <a:latin typeface="Georgia" panose="02040502050405020303" pitchFamily="18" charset="0"/>
              </a:rPr>
              <a:t>dostala na úroveň ekonomické krize v roce 2012. Konstantně vysoká je rovněž nezaměstnanost mládeže, která představuje 28,1% </a:t>
            </a:r>
            <a:endParaRPr lang="cs-CZ" sz="2100" dirty="0" smtClean="0">
              <a:latin typeface="Georgia" panose="02040502050405020303" pitchFamily="18" charset="0"/>
            </a:endParaRPr>
          </a:p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r>
              <a:rPr lang="cs-CZ" sz="2100" dirty="0" smtClean="0">
                <a:latin typeface="Georgia" panose="02040502050405020303" pitchFamily="18" charset="0"/>
              </a:rPr>
              <a:t>kromě </a:t>
            </a:r>
            <a:r>
              <a:rPr lang="cs-CZ" sz="2100" dirty="0">
                <a:latin typeface="Georgia" panose="02040502050405020303" pitchFamily="18" charset="0"/>
              </a:rPr>
              <a:t>stavu veřejných financí je skutečným problémem pokles a jen pomalu rostoucí úroveň konkurenceschopnosti a nízká produktivita </a:t>
            </a:r>
            <a:r>
              <a:rPr lang="cs-CZ" sz="2100" dirty="0" smtClean="0">
                <a:latin typeface="Georgia" panose="02040502050405020303" pitchFamily="18" charset="0"/>
              </a:rPr>
              <a:t>práce.</a:t>
            </a: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fr-FR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5EB13B-CA71-4401-87A3-CB70F72C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772D79-94E5-4D7C-9E91-7C216A5CB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02" y="1548224"/>
            <a:ext cx="1614449" cy="16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2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30BFC-5801-4F63-AE79-809EE4FE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2048567"/>
            <a:ext cx="9221688" cy="1162457"/>
          </a:xfrm>
        </p:spPr>
        <p:txBody>
          <a:bodyPr/>
          <a:lstStyle/>
          <a:p>
            <a:r>
              <a:rPr lang="cs-CZ" sz="3508" dirty="0"/>
              <a:t/>
            </a:r>
            <a:br>
              <a:rPr lang="cs-CZ" sz="3508" dirty="0"/>
            </a:br>
            <a:r>
              <a:rPr lang="cs-CZ" sz="2806" b="1" dirty="0">
                <a:solidFill>
                  <a:srgbClr val="FF0000"/>
                </a:solidFill>
              </a:rPr>
              <a:t>Itálie: ekonomická situace a výhled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A21CE-5762-4111-829B-A4A11CE2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3440388"/>
            <a:ext cx="8159703" cy="381591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r>
              <a:rPr lang="cs-CZ" sz="2100" dirty="0" smtClean="0">
                <a:latin typeface="Georgia" panose="02040502050405020303" pitchFamily="18" charset="0"/>
              </a:rPr>
              <a:t>Stagnace spotřeby domácností, tendence spořit</a:t>
            </a:r>
          </a:p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r>
              <a:rPr lang="cs-CZ" sz="2100" dirty="0" smtClean="0">
                <a:latin typeface="Georgia" panose="02040502050405020303" pitchFamily="18" charset="0"/>
              </a:rPr>
              <a:t>Deziluzi </a:t>
            </a:r>
            <a:r>
              <a:rPr lang="cs-CZ" sz="2100" dirty="0">
                <a:latin typeface="Georgia" panose="02040502050405020303" pitchFamily="18" charset="0"/>
              </a:rPr>
              <a:t>veřejnosti posiluje zároveň </a:t>
            </a:r>
            <a:r>
              <a:rPr lang="cs-CZ" sz="2100" dirty="0" smtClean="0">
                <a:latin typeface="Georgia" panose="02040502050405020303" pitchFamily="18" charset="0"/>
              </a:rPr>
              <a:t>realizace </a:t>
            </a:r>
            <a:r>
              <a:rPr lang="cs-CZ" sz="2100" dirty="0">
                <a:latin typeface="Georgia" panose="02040502050405020303" pitchFamily="18" charset="0"/>
              </a:rPr>
              <a:t>nově zavedeného systému základního příjmu, který prosadilo Hnutí pěti hvězd. </a:t>
            </a:r>
            <a:r>
              <a:rPr lang="cs-CZ" sz="2100" dirty="0" smtClean="0">
                <a:latin typeface="Georgia" panose="02040502050405020303" pitchFamily="18" charset="0"/>
              </a:rPr>
              <a:t>Systém</a:t>
            </a:r>
            <a:r>
              <a:rPr lang="cs-CZ" sz="2100" dirty="0">
                <a:latin typeface="Georgia" panose="02040502050405020303" pitchFamily="18" charset="0"/>
              </a:rPr>
              <a:t>, který měl podpořit až devět miliónů lidí s nízkými příjmy či bez zaměstnání, </a:t>
            </a:r>
            <a:r>
              <a:rPr lang="cs-CZ" sz="2100" dirty="0" smtClean="0">
                <a:latin typeface="Georgia" panose="02040502050405020303" pitchFamily="18" charset="0"/>
              </a:rPr>
              <a:t>je velmi přísně nastavený a na </a:t>
            </a:r>
            <a:r>
              <a:rPr lang="cs-CZ" sz="2100" dirty="0">
                <a:latin typeface="Georgia" panose="02040502050405020303" pitchFamily="18" charset="0"/>
              </a:rPr>
              <a:t>čerpání peněz tak v červnu 2019 dosáhlo pouze 674 000 osob.</a:t>
            </a:r>
            <a:endParaRPr lang="en-US" sz="2100" dirty="0">
              <a:latin typeface="Georgia" panose="02040502050405020303" pitchFamily="18" charset="0"/>
            </a:endParaRPr>
          </a:p>
          <a:p>
            <a:pPr>
              <a:lnSpc>
                <a:spcPct val="107000"/>
              </a:lnSpc>
              <a:spcBef>
                <a:spcPts val="329"/>
              </a:spcBef>
              <a:spcAft>
                <a:spcPts val="329"/>
              </a:spcAft>
            </a:pPr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cs-CZ" sz="1754" dirty="0">
              <a:latin typeface="Georgia" panose="02040502050405020303" pitchFamily="18" charset="0"/>
            </a:endParaRPr>
          </a:p>
          <a:p>
            <a:endParaRPr lang="fr-FR" dirty="0">
              <a:latin typeface="Georgia" panose="020405020504050203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5EB13B-CA71-4401-87A3-CB70F72C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1575083"/>
            <a:ext cx="3316132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772D79-94E5-4D7C-9E91-7C216A5CB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02" y="1548224"/>
            <a:ext cx="1614449" cy="16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5858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3375</Words>
  <Application>Microsoft Office PowerPoint</Application>
  <PresentationFormat>Vlastní</PresentationFormat>
  <Paragraphs>373</Paragraphs>
  <Slides>57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73" baseType="lpstr">
      <vt:lpstr>MS Gothic</vt:lpstr>
      <vt:lpstr>SimSun</vt:lpstr>
      <vt:lpstr>Arial</vt:lpstr>
      <vt:lpstr>Azo Sans</vt:lpstr>
      <vt:lpstr>Calibri</vt:lpstr>
      <vt:lpstr>Calibri Light</vt:lpstr>
      <vt:lpstr>Georgia</vt:lpstr>
      <vt:lpstr>Helv</vt:lpstr>
      <vt:lpstr>Helvetica Light</vt:lpstr>
      <vt:lpstr>Lato</vt:lpstr>
      <vt:lpstr>Open Sans</vt:lpstr>
      <vt:lpstr>Open Sans Light</vt:lpstr>
      <vt:lpstr>Times New Roman</vt:lpstr>
      <vt:lpstr>VerdanaCE</vt:lpstr>
      <vt:lpstr>Vlastní návrh</vt:lpstr>
      <vt:lpstr>Thème Office</vt:lpstr>
      <vt:lpstr>ITÁLIE Exportní příležitosti   </vt:lpstr>
      <vt:lpstr>Prezentace aplikace PowerPoint</vt:lpstr>
      <vt:lpstr> Itálie: ekonomická situace a výhled </vt:lpstr>
      <vt:lpstr> Itálie: ekonomická situace a výhled </vt:lpstr>
      <vt:lpstr> Itálie: ekonomická situace a výhled </vt:lpstr>
      <vt:lpstr> Itálie: ekonomická situace a výhled </vt:lpstr>
      <vt:lpstr> Itálie: ekonomická situace a výhled </vt:lpstr>
      <vt:lpstr> Itálie: ekonomická situace a výhled</vt:lpstr>
      <vt:lpstr> Itálie: ekonomická situace a výhled</vt:lpstr>
      <vt:lpstr> Itálie: ekonomická situace a výhled</vt:lpstr>
      <vt:lpstr>Zahraniční obchod Itálie – tendence</vt:lpstr>
      <vt:lpstr>Zahraniční obchod Itálie - přehled</vt:lpstr>
      <vt:lpstr>Zahraniční obchod Itálie – komodity</vt:lpstr>
      <vt:lpstr>Zahraniční obchod Itálie – STAV/TENDENCE</vt:lpstr>
      <vt:lpstr>Příležitosti pro české podnikatele</vt:lpstr>
      <vt:lpstr>Prezentace aplikace PowerPoint</vt:lpstr>
      <vt:lpstr>Prezentace aplikace PowerPoint</vt:lpstr>
      <vt:lpstr>Prezentace aplikace PowerPoint</vt:lpstr>
      <vt:lpstr>Ekonomika /obchodní vztahy s ČR/</vt:lpstr>
      <vt:lpstr>Obchod a ekonomické vztahy - české firmy na italském trhu </vt:lpstr>
      <vt:lpstr>Obchod a ekonomické vztahy ČR - Itálie</vt:lpstr>
      <vt:lpstr>Obchod a ekonomické vztahy ČR - Itálie - nejvýznamnější položky vývozu/dovozu </vt:lpstr>
      <vt:lpstr>Obchod a ekonomické vztahy ČR - Itálie - nejvýznamnější položky vývozu/dovozu </vt:lpstr>
      <vt:lpstr>Obchod a ekonomické vztahy ČR - Itálie - regionální struktura </vt:lpstr>
      <vt:lpstr>Prezentace aplikace PowerPoint</vt:lpstr>
      <vt:lpstr>Příležitosti ve vybraných oborech italské ekonomiky - sektorové příležitosti pro český export  </vt:lpstr>
      <vt:lpstr>Příležitosti ve vybraných oborech italské ekonomiky - sektorové příležitosti pro český export  </vt:lpstr>
      <vt:lpstr>Příležitosti ve vybraných oborech italské ekonomiky - sektorové příležitosti pro český export  </vt:lpstr>
      <vt:lpstr>Příležitosti ve vybraných oborech italské ekonomiky - sektorové příležitosti pro český export  </vt:lpstr>
      <vt:lpstr>Příležitosti ve vybraných oborech italské ekonomiky - sektorové příležitosti pro český export  </vt:lpstr>
      <vt:lpstr>Příležitosti ve vybraných oborech italské ekonomiky - sektorové příležitosti pro český export  </vt:lpstr>
      <vt:lpstr>Příležitosti ve vybraných oborech italské ekonomiky - sektorové příležitosti pro český export  </vt:lpstr>
      <vt:lpstr>Příležitosti ve vybraných oborech italské ekonomiky - sektorové příležitosti pro český export</vt:lpstr>
      <vt:lpstr>Příležitosti ve vybraných oborech italské ekonomiky - sektorové příležitosti pro český export</vt:lpstr>
      <vt:lpstr>Příležitosti ve vybraných oborech italské ekonomiky - sektorové příležitosti pro český export</vt:lpstr>
      <vt:lpstr>Příležitosti ve vybraných oborech italské ekonomiky - sektorové příležitosti pro český export</vt:lpstr>
      <vt:lpstr>Příležitosti ve vybraných oborech italské ekonomiky - sektorové příležitosti pro český export</vt:lpstr>
      <vt:lpstr>Příležitosti ve vybraných oborech italské ekonomiky - sektorové příležitosti pro český export</vt:lpstr>
      <vt:lpstr>Příležitosti ve vybraných oborech italské ekonomiky - sektorové příležitosti pro český export</vt:lpstr>
      <vt:lpstr>Příležitosti ve vybraných oborech italské ekonomiky - sektorové příležitosti pro český export</vt:lpstr>
      <vt:lpstr>Příležitosti ve vybraných oborech italské ekonomiky - výzvy pro český export  nehledejte jen v Itálii </vt:lpstr>
      <vt:lpstr>Obchodní kultura a doporučení</vt:lpstr>
      <vt:lpstr>Prezentace aplikace PowerPoint</vt:lpstr>
      <vt:lpstr>Podnikání v Itálii – specifika pro podnikatele</vt:lpstr>
      <vt:lpstr>Podnikání v Itálii – specifika pro podnikatele</vt:lpstr>
      <vt:lpstr>Podnikání v Itálii – specifika pro podnikatele</vt:lpstr>
      <vt:lpstr>Podpora poskytovaná českým podnikatelům</vt:lpstr>
      <vt:lpstr> Itálie: podpora českým firmám – co jsme realizovali </vt:lpstr>
      <vt:lpstr> Itálie: podpora českým firmám – co jsme realizovali </vt:lpstr>
      <vt:lpstr> Itálie: Veletrhy 2019 </vt:lpstr>
      <vt:lpstr> Itálie: Veletrhy 2019 </vt:lpstr>
      <vt:lpstr>Projekty ekonomické diplomacie</vt:lpstr>
      <vt:lpstr> Itálie: podpora českým firmám – co chystáme </vt:lpstr>
      <vt:lpstr> Itálie: podpora českým firmám – co chystáme </vt:lpstr>
      <vt:lpstr> Itálie: podpora českým firmám – co chystáme </vt:lpstr>
      <vt:lpstr>Podnikání v Itálii – kontakty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OCST</cp:lastModifiedBy>
  <cp:revision>1674</cp:revision>
  <cp:lastPrinted>2019-09-20T08:46:14Z</cp:lastPrinted>
  <dcterms:created xsi:type="dcterms:W3CDTF">2013-04-23T12:07:07Z</dcterms:created>
  <dcterms:modified xsi:type="dcterms:W3CDTF">2019-09-23T10:12:32Z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