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3" r:id="rId3"/>
    <p:sldId id="341" r:id="rId4"/>
    <p:sldId id="390" r:id="rId5"/>
    <p:sldId id="342" r:id="rId6"/>
    <p:sldId id="373" r:id="rId7"/>
    <p:sldId id="393" r:id="rId8"/>
    <p:sldId id="394" r:id="rId9"/>
    <p:sldId id="355" r:id="rId10"/>
    <p:sldId id="395" r:id="rId11"/>
    <p:sldId id="376" r:id="rId12"/>
    <p:sldId id="377" r:id="rId13"/>
    <p:sldId id="378" r:id="rId14"/>
    <p:sldId id="379" r:id="rId15"/>
    <p:sldId id="380" r:id="rId16"/>
    <p:sldId id="396" r:id="rId17"/>
    <p:sldId id="357" r:id="rId18"/>
    <p:sldId id="358" r:id="rId19"/>
    <p:sldId id="397" r:id="rId20"/>
    <p:sldId id="389" r:id="rId21"/>
    <p:sldId id="388" r:id="rId22"/>
    <p:sldId id="398" r:id="rId23"/>
    <p:sldId id="399" r:id="rId24"/>
    <p:sldId id="386" r:id="rId25"/>
    <p:sldId id="369" r:id="rId2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olf KLEPÁČEK" initials="RK" lastIdx="0" clrIdx="0"/>
  <p:cmAuthor id="1" name="Markéta ŠTĚRBOVÁ" initials="MŠ" lastIdx="1" clrIdx="1"/>
  <p:cmAuthor id="2" name="Doma" initials="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9" autoAdjust="0"/>
    <p:restoredTop sz="94343" autoAdjust="0"/>
  </p:normalViewPr>
  <p:slideViewPr>
    <p:cSldViewPr>
      <p:cViewPr>
        <p:scale>
          <a:sx n="80" d="100"/>
          <a:sy n="80" d="100"/>
        </p:scale>
        <p:origin x="131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1770" y="12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6920-8C9A-4EC4-8762-C0A74317CF09}" type="datetimeFigureOut">
              <a:rPr lang="cs-CZ" smtClean="0"/>
              <a:pPr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A3F4C-E7D1-4572-8482-F39B8D4DE0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44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429A-06E5-4000-96D7-4B04549892C0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3EF3-ED88-4687-869F-96D5CDF4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6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98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57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34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98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96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16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8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16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18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89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62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96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95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98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Výrazný deficit 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cs typeface="Lato" charset="0"/>
                <a:sym typeface="Lato" charset="0"/>
              </a:rPr>
              <a:t>nicméně</a:t>
            </a:r>
            <a:r>
              <a:rPr lang="en-GB" sz="1600" dirty="0" smtClean="0">
                <a:cs typeface="Lato" charset="0"/>
                <a:sym typeface="Lato" charset="0"/>
              </a:rPr>
              <a:t> s </a:t>
            </a:r>
            <a:r>
              <a:rPr lang="en-GB" sz="1600" dirty="0" err="1" smtClean="0">
                <a:cs typeface="Lato" charset="0"/>
                <a:sym typeface="Lato" charset="0"/>
              </a:rPr>
              <a:t>ohledem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na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velikost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vnitřního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trhu</a:t>
            </a:r>
            <a:r>
              <a:rPr lang="en-GB" sz="1600" dirty="0" smtClean="0">
                <a:cs typeface="Lato" charset="0"/>
                <a:sym typeface="Lato" charset="0"/>
              </a:rPr>
              <a:t> je EU pro UK </a:t>
            </a:r>
            <a:r>
              <a:rPr lang="en-GB" sz="1600" dirty="0" err="1" smtClean="0">
                <a:cs typeface="Lato" charset="0"/>
                <a:sym typeface="Lato" charset="0"/>
              </a:rPr>
              <a:t>vzájemný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volný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obchod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relativně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důležitější</a:t>
            </a:r>
            <a:r>
              <a:rPr lang="en-GB" sz="1600" dirty="0" smtClean="0">
                <a:cs typeface="Lato" charset="0"/>
                <a:sym typeface="Lato" charset="0"/>
              </a:rPr>
              <a:t>, </a:t>
            </a:r>
            <a:r>
              <a:rPr lang="en-GB" sz="1600" dirty="0" err="1" smtClean="0">
                <a:cs typeface="Lato" charset="0"/>
                <a:sym typeface="Lato" charset="0"/>
              </a:rPr>
              <a:t>než</a:t>
            </a:r>
            <a:r>
              <a:rPr lang="en-GB" sz="1600" dirty="0" smtClean="0">
                <a:cs typeface="Lato" charset="0"/>
                <a:sym typeface="Lato" charset="0"/>
              </a:rPr>
              <a:t> pro EU – </a:t>
            </a:r>
            <a:r>
              <a:rPr lang="en-GB" sz="1600" dirty="0" err="1" smtClean="0">
                <a:cs typeface="Lato" charset="0"/>
                <a:sym typeface="Lato" charset="0"/>
              </a:rPr>
              <a:t>zatímco</a:t>
            </a:r>
            <a:r>
              <a:rPr lang="en-GB" sz="1600" dirty="0" smtClean="0">
                <a:cs typeface="Lato" charset="0"/>
                <a:sym typeface="Lato" charset="0"/>
              </a:rPr>
              <a:t> pro UK </a:t>
            </a:r>
            <a:r>
              <a:rPr lang="en-GB" sz="1600" dirty="0" err="1" smtClean="0">
                <a:cs typeface="Lato" charset="0"/>
                <a:sym typeface="Lato" charset="0"/>
              </a:rPr>
              <a:t>tvoří</a:t>
            </a:r>
            <a:r>
              <a:rPr lang="en-GB" sz="1600" dirty="0" smtClean="0">
                <a:cs typeface="Lato" charset="0"/>
                <a:sym typeface="Lato" charset="0"/>
              </a:rPr>
              <a:t> export do EU 15% </a:t>
            </a:r>
            <a:r>
              <a:rPr lang="en-GB" sz="1600" dirty="0" err="1" smtClean="0">
                <a:cs typeface="Lato" charset="0"/>
                <a:sym typeface="Lato" charset="0"/>
              </a:rPr>
              <a:t>domácího</a:t>
            </a:r>
            <a:r>
              <a:rPr lang="en-GB" sz="1600" dirty="0" smtClean="0">
                <a:cs typeface="Lato" charset="0"/>
                <a:sym typeface="Lato" charset="0"/>
              </a:rPr>
              <a:t> HDP, </a:t>
            </a:r>
            <a:r>
              <a:rPr lang="en-GB" sz="1600" dirty="0" err="1" smtClean="0">
                <a:cs typeface="Lato" charset="0"/>
                <a:sym typeface="Lato" charset="0"/>
              </a:rPr>
              <a:t>zbytek</a:t>
            </a:r>
            <a:r>
              <a:rPr lang="en-GB" sz="1600" dirty="0" smtClean="0">
                <a:cs typeface="Lato" charset="0"/>
                <a:sym typeface="Lato" charset="0"/>
              </a:rPr>
              <a:t> EU </a:t>
            </a:r>
            <a:r>
              <a:rPr lang="en-GB" sz="1600" dirty="0" err="1" smtClean="0">
                <a:cs typeface="Lato" charset="0"/>
                <a:sym typeface="Lato" charset="0"/>
              </a:rPr>
              <a:t>vděčí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exportu</a:t>
            </a:r>
            <a:r>
              <a:rPr lang="en-GB" sz="1600" dirty="0" smtClean="0">
                <a:cs typeface="Lato" charset="0"/>
                <a:sym typeface="Lato" charset="0"/>
              </a:rPr>
              <a:t> do UK </a:t>
            </a:r>
            <a:r>
              <a:rPr lang="en-GB" sz="1600" dirty="0" err="1" smtClean="0">
                <a:cs typeface="Lato" charset="0"/>
                <a:sym typeface="Lato" charset="0"/>
              </a:rPr>
              <a:t>jen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za</a:t>
            </a:r>
            <a:r>
              <a:rPr lang="en-GB" sz="1600" dirty="0" smtClean="0">
                <a:cs typeface="Lato" charset="0"/>
                <a:sym typeface="Lato" charset="0"/>
              </a:rPr>
              <a:t> 5% </a:t>
            </a:r>
            <a:r>
              <a:rPr lang="en-GB" sz="1600" dirty="0" err="1" smtClean="0">
                <a:cs typeface="Lato" charset="0"/>
                <a:sym typeface="Lato" charset="0"/>
              </a:rPr>
              <a:t>svého</a:t>
            </a:r>
            <a:r>
              <a:rPr lang="en-GB" sz="1600" dirty="0" smtClean="0">
                <a:cs typeface="Lato" charset="0"/>
                <a:sym typeface="Lato" charset="0"/>
              </a:rPr>
              <a:t> HDP.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USA </a:t>
            </a:r>
            <a:r>
              <a:rPr lang="en-GB" sz="1600" dirty="0" err="1" smtClean="0">
                <a:cs typeface="Lato" charset="0"/>
                <a:sym typeface="Lato" charset="0"/>
              </a:rPr>
              <a:t>nejdůležitější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exportní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země</a:t>
            </a:r>
            <a:r>
              <a:rPr lang="en-GB" sz="1600" dirty="0" smtClean="0">
                <a:cs typeface="Lato" charset="0"/>
                <a:sym typeface="Lato" charset="0"/>
              </a:rPr>
              <a:t>; </a:t>
            </a:r>
            <a:r>
              <a:rPr lang="en-GB" sz="1600" dirty="0" err="1" smtClean="0">
                <a:cs typeface="Lato" charset="0"/>
                <a:sym typeface="Lato" charset="0"/>
              </a:rPr>
              <a:t>obchodní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cs typeface="Lato" charset="0"/>
                <a:sym typeface="Lato" charset="0"/>
              </a:rPr>
              <a:t>přebytek</a:t>
            </a:r>
            <a:r>
              <a:rPr lang="en-GB" sz="1600" dirty="0" smtClean="0">
                <a:cs typeface="Lato" charset="0"/>
                <a:sym typeface="Lato" charset="0"/>
              </a:rPr>
              <a:t> UK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94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77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0858-D482-4902-AEF3-BBFAA738A940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AB59-62AD-42CD-93AC-FFD8FA29B733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5675-CF91-4EA0-B280-DFF6B878523C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F057-E134-48B8-B3E4-E55E8B9FCE9B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6BDF-20D0-4496-8B3E-40AD25E5A1D9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2F7-8A3B-472A-A880-6ED9FD28FDB9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ED5-5FED-4571-AC1B-DA9317D5051B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A9FF-2A03-41D7-A7DB-3F913472A582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3676-7F66-46AE-A1A2-E42E5A9D98CD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5551-BFB3-4975-BBE7-EB248B3FD9DE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AE1D-7F33-48F8-A340-9C752025FA3E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AC52-7471-445D-8E3C-55066CC3B9BB}" type="datetime1">
              <a:rPr lang="cs-CZ" smtClean="0"/>
              <a:pPr/>
              <a:t>15.04.2019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2.jpeg"/><Relationship Id="rId10" Type="http://schemas.openxmlformats.org/officeDocument/2006/relationships/image" Target="../media/image23.jpeg"/><Relationship Id="rId4" Type="http://schemas.openxmlformats.org/officeDocument/2006/relationships/image" Target="../media/image3.gif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hyperlink" Target="http://www.all-energy.co.uk/" TargetMode="Externa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mzv.cz/london/cz/obchod_a_ekonomika/index.html" TargetMode="External"/><Relationship Id="rId7" Type="http://schemas.openxmlformats.org/officeDocument/2006/relationships/hyperlink" Target="https://www.contracts.mod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contracts-finder" TargetMode="External"/><Relationship Id="rId5" Type="http://schemas.openxmlformats.org/officeDocument/2006/relationships/hyperlink" Target="https://www.mzv.cz/london/cz/obchod_a_ekonomika/zpravodajstvi/vyznamne_mezinarodni_veletrhy_v_uk.html" TargetMode="External"/><Relationship Id="rId4" Type="http://schemas.openxmlformats.org/officeDocument/2006/relationships/hyperlink" Target="https://www.businessinfo.cz/cs/zahranicni-obchod-eu/teritorialni-informace-zeme/velka-britani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temporary-rates-of-customs-duty-on-imports-after-eu-exit/mfn-and-tariff-quota-rates-of-customs-duty-on-imports-if-the-uk-leaves-the-eu-with-no-dea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euexi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c.europa.eu/info/brexit/brexit-preparedness_en" TargetMode="External"/><Relationship Id="rId12" Type="http://schemas.openxmlformats.org/officeDocument/2006/relationships/hyperlink" Target="mailto:queriesattheborder.fr@hmrc.gsi.gov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zv.cz/london/cz/konzularni_a_vizove_informace/brexit/index.html" TargetMode="External"/><Relationship Id="rId11" Type="http://schemas.openxmlformats.org/officeDocument/2006/relationships/hyperlink" Target="https://www.businessinfo.cz/app/content/files/dokumenty/industry-day-prezentace-2.pdf" TargetMode="External"/><Relationship Id="rId5" Type="http://schemas.openxmlformats.org/officeDocument/2006/relationships/hyperlink" Target="https://www.businessinfo.cz/cs/clanky/special-brexit-ocima-exporteru-119098.html#!&amp;chapter=1" TargetMode="External"/><Relationship Id="rId10" Type="http://schemas.openxmlformats.org/officeDocument/2006/relationships/hyperlink" Target="https://www.businessinfo.cz/app/content/files/dokumenty/industry-day-prezentace-1.pdf" TargetMode="External"/><Relationship Id="rId4" Type="http://schemas.openxmlformats.org/officeDocument/2006/relationships/hyperlink" Target="https://www.brexitinfo.cz/" TargetMode="External"/><Relationship Id="rId9" Type="http://schemas.openxmlformats.org/officeDocument/2006/relationships/hyperlink" Target="https://www.gov.uk/government/collections/how-to-prepare-if-the-uk-leaves-the-eu-with-no-dea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67544" y="1571612"/>
            <a:ext cx="8605050" cy="2577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3200" b="1" dirty="0" smtClean="0">
              <a:solidFill>
                <a:srgbClr val="FF0000"/>
              </a:solidFill>
              <a:cs typeface="Helvetica Light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</a:rPr>
              <a:t>United Kingdom of Great Brita</a:t>
            </a: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</a:rPr>
              <a:t>i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</a:rPr>
              <a:t>n and Northern Ireland –  Export Opportunities 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755154" y="3929066"/>
            <a:ext cx="7862292" cy="23802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Aleš</a:t>
            </a:r>
            <a:r>
              <a:rPr lang="en-US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OPATRNÝ 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Economic</a:t>
            </a:r>
            <a:r>
              <a:rPr lang="cs-CZ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diplomat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Embassy</a:t>
            </a:r>
            <a:r>
              <a:rPr lang="cs-CZ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Czech Republic in London</a:t>
            </a:r>
            <a:endParaRPr lang="en-US" b="1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US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i="1" dirty="0">
                <a:cs typeface="Helvetica Light" charset="0"/>
              </a:rPr>
              <a:t>Monday 15th April 2019</a:t>
            </a:r>
            <a:endParaRPr lang="en-GB" i="1" dirty="0">
              <a:cs typeface="Helvetica Light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US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13" name="Picture 3" descr="F:\2fe2bbe77c_31557033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693" y="4532635"/>
            <a:ext cx="1079328" cy="7200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14" name="Picture 5" descr="F:\unionjack3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6844" y="4315395"/>
            <a:ext cx="1154559" cy="11545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10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475656" y="1009211"/>
            <a:ext cx="6192688" cy="13116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for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Czech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Companies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1000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5" name="AutoShape 16"/>
          <p:cNvSpPr>
            <a:spLocks/>
          </p:cNvSpPr>
          <p:nvPr/>
        </p:nvSpPr>
        <p:spPr bwMode="auto">
          <a:xfrm>
            <a:off x="500034" y="1585806"/>
            <a:ext cx="7456342" cy="37874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</p:txBody>
      </p:sp>
      <p:pic>
        <p:nvPicPr>
          <p:cNvPr id="1028" name="Picture 4" descr="na_celou_sir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09" y="2521010"/>
            <a:ext cx="5048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11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Automotive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4856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sz="1600" b="1" u="sng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Leading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sector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British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manufacturing</a:t>
            </a:r>
            <a:r>
              <a:rPr lang="cs-CZ" sz="1600" dirty="0" smtClean="0">
                <a:cs typeface="Lato" charset="0"/>
                <a:sym typeface="Lato" charset="0"/>
              </a:rPr>
              <a:t> and </a:t>
            </a:r>
            <a:r>
              <a:rPr lang="cs-CZ" sz="1600" dirty="0" err="1" smtClean="0">
                <a:cs typeface="Lato" charset="0"/>
                <a:sym typeface="Lato" charset="0"/>
              </a:rPr>
              <a:t>exports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dirty="0"/>
              <a:t>18 </a:t>
            </a:r>
            <a:r>
              <a:rPr lang="cs-CZ" sz="1600" dirty="0" err="1" smtClean="0"/>
              <a:t>of</a:t>
            </a:r>
            <a:r>
              <a:rPr lang="cs-CZ" sz="1600" dirty="0" smtClean="0"/>
              <a:t> 20 TOP </a:t>
            </a:r>
            <a:r>
              <a:rPr lang="cs-CZ" sz="1600" dirty="0" err="1" smtClean="0"/>
              <a:t>carmakers</a:t>
            </a:r>
            <a:r>
              <a:rPr lang="cs-CZ" sz="1600" dirty="0" smtClean="0"/>
              <a:t> in </a:t>
            </a:r>
            <a:r>
              <a:rPr lang="cs-CZ" sz="1600" dirty="0" err="1" smtClean="0"/>
              <a:t>the</a:t>
            </a:r>
            <a:r>
              <a:rPr lang="cs-CZ" sz="1600" dirty="0" smtClean="0"/>
              <a:t> UK</a:t>
            </a: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Large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share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components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originating</a:t>
            </a:r>
            <a:r>
              <a:rPr lang="cs-CZ" sz="1600" dirty="0" smtClean="0">
                <a:cs typeface="Lato" charset="0"/>
                <a:sym typeface="Lato" charset="0"/>
              </a:rPr>
              <a:t> in </a:t>
            </a:r>
            <a:r>
              <a:rPr lang="cs-CZ" sz="1600" dirty="0" err="1" smtClean="0"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cs typeface="Lato" charset="0"/>
                <a:sym typeface="Lato" charset="0"/>
              </a:rPr>
              <a:t> EU, </a:t>
            </a:r>
            <a:r>
              <a:rPr lang="cs-CZ" sz="1600" dirty="0" err="1" smtClean="0">
                <a:cs typeface="Lato" charset="0"/>
                <a:sym typeface="Lato" charset="0"/>
              </a:rPr>
              <a:t>only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b="1" u="sng" dirty="0" smtClean="0">
                <a:cs typeface="Lato" charset="0"/>
                <a:sym typeface="Lato" charset="0"/>
              </a:rPr>
              <a:t>41</a:t>
            </a:r>
            <a:r>
              <a:rPr lang="cs-CZ" sz="1600" b="1" u="sng" dirty="0">
                <a:cs typeface="Lato" charset="0"/>
                <a:sym typeface="Lato" charset="0"/>
              </a:rPr>
              <a:t>%</a:t>
            </a:r>
            <a:r>
              <a:rPr lang="cs-CZ" sz="1600" b="1" dirty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British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national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content</a:t>
            </a: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Risk: </a:t>
            </a:r>
            <a:r>
              <a:rPr lang="cs-CZ" sz="1600" dirty="0" err="1">
                <a:cs typeface="Lato" charset="0"/>
                <a:sym typeface="Lato" charset="0"/>
              </a:rPr>
              <a:t>B</a:t>
            </a:r>
            <a:r>
              <a:rPr lang="cs-CZ" sz="1600" dirty="0" err="1" smtClean="0">
                <a:cs typeface="Lato" charset="0"/>
                <a:sym typeface="Lato" charset="0"/>
              </a:rPr>
              <a:t>rexit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>
                <a:cs typeface="Lato" charset="0"/>
                <a:sym typeface="Lato" charset="0"/>
              </a:rPr>
              <a:t>= </a:t>
            </a:r>
            <a:r>
              <a:rPr lang="cs-CZ" sz="1600" dirty="0" err="1" smtClean="0">
                <a:cs typeface="Lato" charset="0"/>
                <a:sym typeface="Lato" charset="0"/>
              </a:rPr>
              <a:t>decline</a:t>
            </a:r>
            <a:r>
              <a:rPr lang="cs-CZ" sz="1600" dirty="0" smtClean="0">
                <a:cs typeface="Lato" charset="0"/>
                <a:sym typeface="Lato" charset="0"/>
              </a:rPr>
              <a:t> in </a:t>
            </a:r>
            <a:r>
              <a:rPr lang="cs-CZ" sz="1600" dirty="0" err="1" smtClean="0">
                <a:cs typeface="Lato" charset="0"/>
                <a:sym typeface="Lato" charset="0"/>
              </a:rPr>
              <a:t>investments</a:t>
            </a:r>
            <a:r>
              <a:rPr lang="cs-CZ" sz="1600" dirty="0" smtClean="0">
                <a:cs typeface="Lato" charset="0"/>
                <a:sym typeface="Lato" charset="0"/>
              </a:rPr>
              <a:t> 50%, risk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10% tax </a:t>
            </a:r>
            <a:r>
              <a:rPr lang="cs-CZ" sz="1600" dirty="0" err="1" smtClean="0">
                <a:cs typeface="Lato" charset="0"/>
                <a:sym typeface="Lato" charset="0"/>
              </a:rPr>
              <a:t>under</a:t>
            </a:r>
            <a:r>
              <a:rPr lang="cs-CZ" sz="1600" dirty="0" smtClean="0">
                <a:cs typeface="Lato" charset="0"/>
                <a:sym typeface="Lato" charset="0"/>
              </a:rPr>
              <a:t> WTO Framework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cs typeface="Lato" charset="0"/>
                <a:sym typeface="Lato" charset="0"/>
              </a:rPr>
              <a:t>City </a:t>
            </a:r>
            <a:r>
              <a:rPr lang="cs-CZ" sz="1600" dirty="0" err="1">
                <a:cs typeface="Lato" charset="0"/>
                <a:sym typeface="Lato" charset="0"/>
              </a:rPr>
              <a:t>clean</a:t>
            </a:r>
            <a:r>
              <a:rPr lang="cs-CZ" sz="1600" dirty="0">
                <a:cs typeface="Lato" charset="0"/>
                <a:sym typeface="Lato" charset="0"/>
              </a:rPr>
              <a:t> air </a:t>
            </a:r>
            <a:r>
              <a:rPr lang="cs-CZ" sz="1600" dirty="0" err="1">
                <a:cs typeface="Lato" charset="0"/>
                <a:sym typeface="Lato" charset="0"/>
              </a:rPr>
              <a:t>zones</a:t>
            </a:r>
            <a:r>
              <a:rPr lang="cs-CZ" sz="1600" dirty="0">
                <a:cs typeface="Lato" charset="0"/>
                <a:sym typeface="Lato" charset="0"/>
              </a:rPr>
              <a:t> (London, Cambridge, </a:t>
            </a:r>
            <a:r>
              <a:rPr lang="en-GB" sz="1600" dirty="0">
                <a:cs typeface="Lato" charset="0"/>
                <a:sym typeface="Lato" charset="0"/>
              </a:rPr>
              <a:t>Birmingham, Leeds, Edinburgh</a:t>
            </a:r>
            <a:r>
              <a:rPr lang="cs-CZ" sz="1600" dirty="0">
                <a:cs typeface="Lato" charset="0"/>
                <a:sym typeface="Lato" charset="0"/>
              </a:rPr>
              <a:t>, </a:t>
            </a:r>
            <a:r>
              <a:rPr lang="en-GB" sz="1600" dirty="0">
                <a:cs typeface="Lato" charset="0"/>
                <a:sym typeface="Lato" charset="0"/>
              </a:rPr>
              <a:t>Glasgow</a:t>
            </a:r>
            <a:r>
              <a:rPr lang="cs-CZ" sz="1600" dirty="0">
                <a:cs typeface="Lato" charset="0"/>
                <a:sym typeface="Lato" charset="0"/>
              </a:rPr>
              <a:t>…)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Demand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for</a:t>
            </a:r>
            <a:r>
              <a:rPr lang="cs-CZ" sz="1600" dirty="0" smtClean="0">
                <a:cs typeface="Lato" charset="0"/>
                <a:sym typeface="Lato" charset="0"/>
              </a:rPr>
              <a:t>: </a:t>
            </a:r>
          </a:p>
          <a:p>
            <a:pPr marL="1085850" lvl="2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selfdriving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technologies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/>
              <a:t>57% UK </a:t>
            </a:r>
            <a:r>
              <a:rPr lang="cs-CZ" sz="1600" dirty="0" err="1"/>
              <a:t>carmakers</a:t>
            </a:r>
            <a:r>
              <a:rPr lang="cs-CZ" sz="1600" dirty="0"/>
              <a:t> </a:t>
            </a:r>
            <a:r>
              <a:rPr lang="cs-CZ" sz="1600" dirty="0" err="1" smtClean="0"/>
              <a:t>develop</a:t>
            </a:r>
            <a:r>
              <a:rPr lang="cs-CZ" sz="1600" dirty="0" smtClean="0"/>
              <a:t>)</a:t>
            </a:r>
            <a:endParaRPr lang="cs-CZ" sz="1600" b="1" dirty="0"/>
          </a:p>
          <a:p>
            <a:pPr marL="1085850" lvl="2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ultra </a:t>
            </a:r>
            <a:r>
              <a:rPr lang="cs-CZ" sz="1600" b="1" dirty="0" err="1"/>
              <a:t>low</a:t>
            </a:r>
            <a:r>
              <a:rPr lang="cs-CZ" sz="1600" b="1" dirty="0"/>
              <a:t> </a:t>
            </a:r>
            <a:r>
              <a:rPr lang="cs-CZ" sz="1600" b="1" dirty="0" err="1"/>
              <a:t>emission</a:t>
            </a:r>
            <a:r>
              <a:rPr lang="cs-CZ" sz="1600" b="1" dirty="0"/>
              <a:t> </a:t>
            </a:r>
            <a:r>
              <a:rPr lang="cs-CZ" sz="1600" dirty="0"/>
              <a:t>and</a:t>
            </a:r>
            <a:r>
              <a:rPr lang="cs-CZ" sz="1600" b="1" dirty="0"/>
              <a:t> </a:t>
            </a:r>
            <a:r>
              <a:rPr lang="cs-CZ" sz="1600" b="1" dirty="0" err="1"/>
              <a:t>electric</a:t>
            </a:r>
            <a:r>
              <a:rPr lang="cs-CZ" sz="1600" b="1" dirty="0"/>
              <a:t> </a:t>
            </a:r>
            <a:r>
              <a:rPr lang="cs-CZ" sz="1600" b="1" dirty="0" err="1" smtClean="0"/>
              <a:t>cars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technologies</a:t>
            </a:r>
            <a:r>
              <a:rPr lang="cs-CZ" sz="1600" b="1" dirty="0" smtClean="0"/>
              <a:t> (64</a:t>
            </a:r>
            <a:r>
              <a:rPr lang="cs-CZ" sz="1600" b="1" dirty="0"/>
              <a:t>% </a:t>
            </a:r>
            <a:r>
              <a:rPr lang="cs-CZ" sz="1600" dirty="0"/>
              <a:t>UK </a:t>
            </a:r>
            <a:r>
              <a:rPr lang="cs-CZ" sz="1600" dirty="0" err="1"/>
              <a:t>carmakers</a:t>
            </a:r>
            <a:r>
              <a:rPr lang="cs-CZ" sz="1600" dirty="0"/>
              <a:t> </a:t>
            </a:r>
            <a:r>
              <a:rPr lang="cs-CZ" sz="1600" dirty="0" err="1" smtClean="0"/>
              <a:t>develop</a:t>
            </a:r>
            <a:r>
              <a:rPr lang="cs-CZ" sz="1600" dirty="0" smtClean="0"/>
              <a:t>)</a:t>
            </a:r>
          </a:p>
          <a:p>
            <a:pPr marL="1085850" lvl="2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3D </a:t>
            </a:r>
            <a:r>
              <a:rPr lang="cs-CZ" sz="1600" b="1" dirty="0" err="1" smtClean="0"/>
              <a:t>printing</a:t>
            </a:r>
            <a:endParaRPr lang="cs-CZ" sz="1600" b="1" dirty="0" smtClean="0"/>
          </a:p>
          <a:p>
            <a:pPr marL="1085850" lvl="2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/>
              <a:t>a</a:t>
            </a:r>
            <a:r>
              <a:rPr lang="cs-CZ" sz="1600" b="1" dirty="0" err="1" smtClean="0"/>
              <a:t>dvanced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materials</a:t>
            </a:r>
            <a:endParaRPr lang="cs-CZ" sz="1600" b="1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Melrose</a:t>
            </a:r>
            <a:r>
              <a:rPr lang="cs-CZ" sz="1600" dirty="0"/>
              <a:t> </a:t>
            </a:r>
            <a:r>
              <a:rPr lang="cs-CZ" sz="1600" dirty="0" err="1"/>
              <a:t>Industries</a:t>
            </a:r>
            <a:r>
              <a:rPr lang="cs-CZ" sz="1600" dirty="0"/>
              <a:t> / GNK to </a:t>
            </a:r>
            <a:r>
              <a:rPr lang="cs-CZ" sz="1600" dirty="0" err="1"/>
              <a:t>invest</a:t>
            </a:r>
            <a:r>
              <a:rPr lang="cs-CZ" sz="1600" dirty="0"/>
              <a:t> 250 mil. GBP in </a:t>
            </a:r>
            <a:r>
              <a:rPr lang="cs-CZ" sz="1600" dirty="0" err="1" smtClean="0"/>
              <a:t>electric</a:t>
            </a:r>
            <a:r>
              <a:rPr lang="cs-CZ" sz="1600" dirty="0" smtClean="0"/>
              <a:t> </a:t>
            </a:r>
            <a:r>
              <a:rPr lang="cs-CZ" sz="1600" dirty="0" err="1" smtClean="0"/>
              <a:t>cars</a:t>
            </a:r>
            <a:r>
              <a:rPr lang="cs-CZ" sz="1600" dirty="0" smtClean="0"/>
              <a:t> </a:t>
            </a:r>
            <a:r>
              <a:rPr lang="cs-CZ" sz="1600" dirty="0" err="1" smtClean="0"/>
              <a:t>parts</a:t>
            </a:r>
            <a:r>
              <a:rPr lang="cs-CZ" sz="1600" dirty="0" smtClean="0"/>
              <a:t> </a:t>
            </a:r>
            <a:r>
              <a:rPr lang="cs-CZ" sz="1600" dirty="0" err="1" smtClean="0"/>
              <a:t>production</a:t>
            </a:r>
            <a:endParaRPr lang="cs-CZ" sz="1600" b="1" dirty="0" smtClean="0"/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u="sng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15" name="Picture 2" descr="Výsledek obrázku pro british car manufactur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726" y="5013176"/>
            <a:ext cx="2466718" cy="1598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5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12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Defence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&amp;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Aerospace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175346" y="1785926"/>
            <a:ext cx="8784976" cy="4926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UK has </a:t>
            </a:r>
            <a:r>
              <a:rPr lang="en-GB" sz="1600" dirty="0" smtClean="0"/>
              <a:t>the </a:t>
            </a:r>
            <a:r>
              <a:rPr lang="cs-CZ" sz="1600" b="1" dirty="0" smtClean="0"/>
              <a:t>2nd</a:t>
            </a:r>
            <a:r>
              <a:rPr lang="en-GB" sz="1600" b="1" dirty="0" smtClean="0"/>
              <a:t> </a:t>
            </a:r>
            <a:r>
              <a:rPr lang="en-GB" sz="1600" b="1" dirty="0"/>
              <a:t>largest military budget in NATO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Planned</a:t>
            </a:r>
            <a:r>
              <a:rPr lang="cs-CZ" sz="1600" dirty="0" smtClean="0"/>
              <a:t>: </a:t>
            </a:r>
            <a:r>
              <a:rPr lang="en-GB" sz="1600" dirty="0" smtClean="0"/>
              <a:t>new </a:t>
            </a:r>
            <a:r>
              <a:rPr lang="en-GB" sz="1600" b="1" dirty="0"/>
              <a:t>battleships</a:t>
            </a:r>
            <a:r>
              <a:rPr lang="en-GB" sz="1600" dirty="0"/>
              <a:t> and </a:t>
            </a:r>
            <a:r>
              <a:rPr lang="en-GB" sz="1600" b="1" dirty="0"/>
              <a:t>aircraft carrier</a:t>
            </a:r>
            <a:r>
              <a:rPr lang="en-GB" sz="1600" dirty="0"/>
              <a:t>, </a:t>
            </a:r>
            <a:r>
              <a:rPr lang="en-GB" sz="1600" b="1" dirty="0" smtClean="0"/>
              <a:t>4 </a:t>
            </a:r>
            <a:r>
              <a:rPr lang="en-GB" sz="1600" b="1" dirty="0"/>
              <a:t>nuclear submarines </a:t>
            </a:r>
            <a:r>
              <a:rPr lang="cs-CZ" sz="1600" dirty="0" smtClean="0"/>
              <a:t>(</a:t>
            </a:r>
            <a:r>
              <a:rPr lang="en-GB" sz="1600" dirty="0" smtClean="0"/>
              <a:t>31 </a:t>
            </a:r>
            <a:r>
              <a:rPr lang="en-GB" sz="1600" dirty="0"/>
              <a:t>billion </a:t>
            </a:r>
            <a:r>
              <a:rPr lang="en-GB" sz="1600" dirty="0" smtClean="0"/>
              <a:t>pounds</a:t>
            </a:r>
            <a:r>
              <a:rPr lang="cs-CZ" sz="1600" dirty="0" smtClean="0"/>
              <a:t>)</a:t>
            </a:r>
            <a:endParaRPr lang="en-GB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Project </a:t>
            </a:r>
            <a:r>
              <a:rPr lang="en-GB" sz="1600" b="1" dirty="0"/>
              <a:t>Tempest</a:t>
            </a:r>
            <a:r>
              <a:rPr lang="en-GB" sz="1600" dirty="0"/>
              <a:t> - 6th Generation Fighter (BAE Systems, Rolls - Royce, Leonardo and MBDA)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 smtClean="0"/>
              <a:t>Civil </a:t>
            </a:r>
            <a:r>
              <a:rPr lang="en-GB" sz="1600" b="1" dirty="0"/>
              <a:t>Aviation </a:t>
            </a:r>
            <a:r>
              <a:rPr lang="en-GB" sz="1600" dirty="0"/>
              <a:t>- Airbus, Boeing, Bombardier and Rolls Royce, 90% of sector turnover is export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Growing </a:t>
            </a:r>
            <a:r>
              <a:rPr lang="en-GB" sz="1600" b="1" dirty="0"/>
              <a:t>satellite technology sector </a:t>
            </a:r>
            <a:r>
              <a:rPr lang="en-GB" sz="1600" dirty="0"/>
              <a:t>- Britain has </a:t>
            </a:r>
            <a:r>
              <a:rPr lang="en-GB" sz="1600" dirty="0" smtClean="0"/>
              <a:t>7</a:t>
            </a:r>
            <a:r>
              <a:rPr lang="en-GB" sz="1600" dirty="0"/>
              <a:t>% market share </a:t>
            </a:r>
            <a:r>
              <a:rPr lang="en-GB" sz="1600" dirty="0" smtClean="0"/>
              <a:t>globally</a:t>
            </a: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In the next 5 years, global demand for orbiting will be up to 2600 small satellites (up to 50 </a:t>
            </a:r>
            <a:r>
              <a:rPr lang="en-GB" sz="1600" dirty="0" smtClean="0"/>
              <a:t>kg</a:t>
            </a:r>
            <a:r>
              <a:rPr lang="cs-CZ" sz="1600" dirty="0"/>
              <a:t>)</a:t>
            </a:r>
            <a:endParaRPr lang="en-GB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Plan to build the first UK </a:t>
            </a:r>
            <a:r>
              <a:rPr lang="en-GB" sz="1600" b="1" dirty="0"/>
              <a:t>vertical launch spaceport </a:t>
            </a:r>
            <a:r>
              <a:rPr lang="en-GB" sz="1600" dirty="0"/>
              <a:t>in the north of </a:t>
            </a:r>
            <a:r>
              <a:rPr lang="en-GB" sz="1600" dirty="0" smtClean="0"/>
              <a:t>Scotland</a:t>
            </a:r>
            <a:r>
              <a:rPr lang="cs-CZ" sz="1600" dirty="0"/>
              <a:t> (</a:t>
            </a:r>
            <a:r>
              <a:rPr lang="cs-CZ" sz="1600" dirty="0" err="1"/>
              <a:t>Sutherland</a:t>
            </a:r>
            <a:r>
              <a:rPr lang="cs-CZ" sz="1600" dirty="0"/>
              <a:t> </a:t>
            </a:r>
            <a:r>
              <a:rPr lang="cs-CZ" sz="1600" dirty="0" err="1" smtClean="0"/>
              <a:t>coast</a:t>
            </a:r>
            <a:r>
              <a:rPr lang="cs-CZ" sz="1600" dirty="0" smtClean="0"/>
              <a:t>)</a:t>
            </a:r>
            <a:endParaRPr lang="en-GB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/>
              <a:t>Plan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b="1" dirty="0" smtClean="0"/>
              <a:t>3 </a:t>
            </a:r>
            <a:r>
              <a:rPr lang="cs-CZ" sz="1600" b="1" dirty="0" err="1" smtClean="0"/>
              <a:t>horizontal</a:t>
            </a:r>
            <a:r>
              <a:rPr lang="cs-CZ" sz="1600" b="1" dirty="0" smtClean="0"/>
              <a:t> </a:t>
            </a:r>
            <a:r>
              <a:rPr lang="cs-CZ" sz="1600" b="1" dirty="0" err="1"/>
              <a:t>launch</a:t>
            </a:r>
            <a:r>
              <a:rPr lang="cs-CZ" sz="1600" b="1" dirty="0"/>
              <a:t> </a:t>
            </a:r>
            <a:r>
              <a:rPr lang="cs-CZ" sz="1600" b="1" dirty="0" err="1" smtClean="0"/>
              <a:t>spaceports</a:t>
            </a:r>
            <a:r>
              <a:rPr lang="cs-CZ" sz="1600" dirty="0" smtClean="0"/>
              <a:t> </a:t>
            </a:r>
            <a:r>
              <a:rPr lang="en-GB" sz="1600" dirty="0" smtClean="0"/>
              <a:t>in </a:t>
            </a:r>
            <a:r>
              <a:rPr lang="en-GB" sz="1600" dirty="0"/>
              <a:t>Cornwall (Newquay airport </a:t>
            </a:r>
            <a:r>
              <a:rPr lang="en-GB" sz="1600" dirty="0" smtClean="0"/>
              <a:t>from </a:t>
            </a:r>
            <a:r>
              <a:rPr lang="en-GB" sz="1600" dirty="0"/>
              <a:t>2021, Virgin Orbit), Glasgow and </a:t>
            </a:r>
            <a:r>
              <a:rPr lang="en-GB" sz="1600" dirty="0" smtClean="0"/>
              <a:t>Snowdonia</a:t>
            </a:r>
            <a:r>
              <a:rPr lang="cs-CZ" sz="1600" dirty="0" smtClean="0"/>
              <a:t>, to </a:t>
            </a:r>
            <a:r>
              <a:rPr lang="cs-CZ" sz="1600" dirty="0" err="1" smtClean="0"/>
              <a:t>launch</a:t>
            </a:r>
            <a:r>
              <a:rPr lang="cs-CZ" sz="1600" dirty="0" smtClean="0"/>
              <a:t> </a:t>
            </a:r>
            <a:r>
              <a:rPr lang="en-GB" sz="1600" dirty="0" smtClean="0"/>
              <a:t>satellites </a:t>
            </a:r>
            <a:r>
              <a:rPr lang="en-GB" sz="1600" dirty="0"/>
              <a:t>up to 500 kg </a:t>
            </a:r>
            <a:r>
              <a:rPr lang="en-GB" sz="1600" dirty="0" smtClean="0"/>
              <a:t>(conventional aircraft)</a:t>
            </a: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Demand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dirty="0" smtClean="0"/>
              <a:t>: </a:t>
            </a:r>
            <a:r>
              <a:rPr lang="cs-CZ" sz="1600" dirty="0" err="1"/>
              <a:t>steel</a:t>
            </a:r>
            <a:r>
              <a:rPr lang="cs-CZ" sz="1600" dirty="0"/>
              <a:t> </a:t>
            </a:r>
            <a:r>
              <a:rPr lang="cs-CZ" sz="1600" dirty="0" err="1" smtClean="0"/>
              <a:t>structures</a:t>
            </a:r>
            <a:r>
              <a:rPr lang="cs-CZ" sz="1600" dirty="0" smtClean="0"/>
              <a:t>, </a:t>
            </a:r>
            <a:r>
              <a:rPr lang="cs-CZ" sz="1600" dirty="0" err="1" smtClean="0"/>
              <a:t>machine</a:t>
            </a:r>
            <a:r>
              <a:rPr lang="cs-CZ" sz="1600" dirty="0" smtClean="0"/>
              <a:t> </a:t>
            </a:r>
            <a:r>
              <a:rPr lang="cs-CZ" sz="1600" dirty="0" err="1" smtClean="0"/>
              <a:t>processed</a:t>
            </a:r>
            <a:r>
              <a:rPr lang="cs-CZ" sz="1600" dirty="0" smtClean="0"/>
              <a:t> </a:t>
            </a:r>
            <a:r>
              <a:rPr lang="cs-CZ" sz="1600" dirty="0" err="1" smtClean="0"/>
              <a:t>components</a:t>
            </a:r>
            <a:r>
              <a:rPr lang="cs-CZ" sz="1600" dirty="0" smtClean="0"/>
              <a:t>, </a:t>
            </a:r>
            <a:r>
              <a:rPr lang="cs-CZ" sz="1600" dirty="0" err="1" smtClean="0"/>
              <a:t>advanced</a:t>
            </a:r>
            <a:r>
              <a:rPr lang="cs-CZ" sz="1600" dirty="0" smtClean="0"/>
              <a:t> </a:t>
            </a:r>
            <a:r>
              <a:rPr lang="cs-CZ" sz="1600" dirty="0" err="1" smtClean="0"/>
              <a:t>materials</a:t>
            </a:r>
            <a:r>
              <a:rPr lang="cs-CZ" sz="1600" dirty="0" smtClean="0"/>
              <a:t>, </a:t>
            </a:r>
            <a:r>
              <a:rPr lang="cs-CZ" sz="1600" dirty="0" err="1" smtClean="0"/>
              <a:t>composites</a:t>
            </a: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/>
              <a:t>Poss</a:t>
            </a:r>
            <a:r>
              <a:rPr lang="cs-CZ" sz="1600" dirty="0" smtClean="0"/>
              <a:t>.: </a:t>
            </a:r>
            <a:r>
              <a:rPr lang="cs-CZ" sz="1600" dirty="0" err="1" smtClean="0"/>
              <a:t>decommissioning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nuclear</a:t>
            </a:r>
            <a:r>
              <a:rPr lang="cs-CZ" sz="1600" dirty="0" smtClean="0"/>
              <a:t> </a:t>
            </a:r>
            <a:r>
              <a:rPr lang="cs-CZ" sz="1600" dirty="0" err="1" smtClean="0"/>
              <a:t>submarines</a:t>
            </a:r>
            <a:r>
              <a:rPr lang="cs-CZ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future</a:t>
            </a:r>
            <a:r>
              <a:rPr lang="cs-CZ" sz="1600" dirty="0" smtClean="0"/>
              <a:t> </a:t>
            </a:r>
            <a:r>
              <a:rPr lang="cs-CZ" sz="1600" dirty="0" err="1" smtClean="0"/>
              <a:t>estimated</a:t>
            </a:r>
            <a:r>
              <a:rPr lang="cs-CZ" sz="1600" dirty="0" smtClean="0"/>
              <a:t> </a:t>
            </a:r>
            <a:r>
              <a:rPr lang="cs-CZ" sz="1600" dirty="0" err="1" smtClean="0"/>
              <a:t>costs</a:t>
            </a:r>
            <a:r>
              <a:rPr lang="cs-CZ" sz="1600" dirty="0" smtClean="0"/>
              <a:t>: 7,5 bil GBP)</a:t>
            </a: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21" name="Picture 4" descr="HMS Ambush l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12" y="5282265"/>
            <a:ext cx="1896888" cy="12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upload.wikimedia.org/wikipedia/en/thumb/8/8a/Team_tempest.jpg/300px-Team_temp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2" y="5324930"/>
            <a:ext cx="1954715" cy="13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armytimes.com/resizer/WXP5g-kSGzF3nEZDWLdo1SlXNzc=/1200x0/filters:quality(100)/arc-anglerfish-arc2-prod-mco.s3.amazonaws.com/public/TSSZ3HUO4JHW7ESRDIBWVQLTQ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17226" y="5317113"/>
            <a:ext cx="2300565" cy="1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13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Construction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Industry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15848"/>
            <a:ext cx="8072494" cy="49262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sz="1600" u="sng" dirty="0" smtClean="0">
              <a:cs typeface="Lato" charset="0"/>
              <a:sym typeface="Lato" charset="0"/>
            </a:endParaRP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A new £ 23 billion fund for "innovation and infrastructure"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High Speed </a:t>
            </a:r>
            <a:r>
              <a:rPr lang="en-GB" sz="1600" b="1" dirty="0" smtClean="0"/>
              <a:t>Rail </a:t>
            </a:r>
            <a:r>
              <a:rPr lang="en-GB" sz="1600" b="1" dirty="0"/>
              <a:t>(HS2) </a:t>
            </a:r>
            <a:r>
              <a:rPr lang="en-GB" sz="1600" dirty="0"/>
              <a:t>North England - 335 miles long high-speed corridor links London, Birmingham, Manchester, Sheffield and Leeds </a:t>
            </a:r>
            <a:r>
              <a:rPr lang="en-GB" sz="1600" dirty="0" smtClean="0"/>
              <a:t>(by </a:t>
            </a:r>
            <a:r>
              <a:rPr lang="en-GB" sz="1600" dirty="0"/>
              <a:t>2032)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 err="1"/>
              <a:t>Crossrail</a:t>
            </a:r>
            <a:r>
              <a:rPr lang="en-GB" sz="1600" b="1" dirty="0"/>
              <a:t> project </a:t>
            </a:r>
            <a:r>
              <a:rPr lang="en-GB" sz="1600" dirty="0"/>
              <a:t>in progress - modernization and completion of the railway in London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Missing </a:t>
            </a:r>
            <a:r>
              <a:rPr lang="en-GB" sz="1600" b="1" dirty="0"/>
              <a:t>1 million apartments</a:t>
            </a:r>
            <a:r>
              <a:rPr lang="en-GB" sz="1600" dirty="0"/>
              <a:t>, the government's goal </a:t>
            </a:r>
            <a:r>
              <a:rPr lang="en-GB" sz="1600" dirty="0" smtClean="0"/>
              <a:t>to </a:t>
            </a:r>
            <a:r>
              <a:rPr lang="en-GB" sz="1600" dirty="0"/>
              <a:t>build </a:t>
            </a:r>
            <a:r>
              <a:rPr lang="en-GB" sz="1600" b="1" dirty="0"/>
              <a:t>up to </a:t>
            </a:r>
            <a:r>
              <a:rPr lang="en-GB" sz="1600" b="1" dirty="0" smtClean="0"/>
              <a:t>2020</a:t>
            </a:r>
            <a:endParaRPr lang="cs-CZ" sz="1600" b="1" dirty="0" smtClean="0"/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The </a:t>
            </a:r>
            <a:r>
              <a:rPr lang="en-GB" sz="1600" dirty="0"/>
              <a:t>government will release £ 44bn to build </a:t>
            </a:r>
            <a:r>
              <a:rPr lang="en-GB" sz="1600" b="1" dirty="0" smtClean="0"/>
              <a:t>300,000 </a:t>
            </a:r>
            <a:r>
              <a:rPr lang="en-GB" sz="1600" b="1" dirty="0"/>
              <a:t>home annually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S</a:t>
            </a:r>
            <a:r>
              <a:rPr lang="en-GB" sz="1600" dirty="0" smtClean="0"/>
              <a:t>lowdown expected</a:t>
            </a:r>
            <a:r>
              <a:rPr lang="cs-CZ" sz="1600" dirty="0" smtClean="0"/>
              <a:t> in c</a:t>
            </a:r>
            <a:r>
              <a:rPr lang="en-GB" sz="1600" dirty="0" err="1" smtClean="0"/>
              <a:t>ommercial</a:t>
            </a:r>
            <a:r>
              <a:rPr lang="en-GB" sz="1600" dirty="0" smtClean="0"/>
              <a:t> building</a:t>
            </a:r>
            <a:r>
              <a:rPr lang="cs-CZ" sz="1600" dirty="0" smtClean="0"/>
              <a:t>s </a:t>
            </a:r>
            <a:r>
              <a:rPr lang="cs-CZ" sz="1600" dirty="0" err="1" smtClean="0"/>
              <a:t>sector</a:t>
            </a:r>
            <a:r>
              <a:rPr lang="cs-CZ" sz="1600" dirty="0" smtClean="0"/>
              <a:t>, but in London 200 </a:t>
            </a:r>
            <a:r>
              <a:rPr lang="cs-CZ" sz="1600" dirty="0" err="1" smtClean="0"/>
              <a:t>new</a:t>
            </a:r>
            <a:r>
              <a:rPr lang="cs-CZ" sz="1600" dirty="0" smtClean="0"/>
              <a:t> </a:t>
            </a:r>
            <a:r>
              <a:rPr lang="cs-CZ" sz="1600" dirty="0" err="1" smtClean="0"/>
              <a:t>skyscrapers</a:t>
            </a:r>
            <a:r>
              <a:rPr lang="cs-CZ" sz="1600" dirty="0" smtClean="0"/>
              <a:t> </a:t>
            </a:r>
            <a:r>
              <a:rPr lang="cs-CZ" sz="1600" dirty="0" err="1" smtClean="0"/>
              <a:t>plan</a:t>
            </a:r>
            <a:r>
              <a:rPr lang="en-US" sz="1600" dirty="0" smtClean="0"/>
              <a:t>n</a:t>
            </a:r>
            <a:r>
              <a:rPr lang="cs-CZ" sz="1600" dirty="0" err="1" smtClean="0"/>
              <a:t>ed</a:t>
            </a:r>
            <a:endParaRPr lang="cs-CZ" sz="1600" dirty="0" smtClean="0"/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Planned </a:t>
            </a:r>
            <a:r>
              <a:rPr lang="en-GB" sz="1600" dirty="0"/>
              <a:t>expansion of Heathrow, Stanstead and Gatwick airports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G</a:t>
            </a:r>
            <a:r>
              <a:rPr lang="en-GB" sz="1600" dirty="0" err="1" smtClean="0"/>
              <a:t>overnment</a:t>
            </a:r>
            <a:r>
              <a:rPr lang="en-GB" sz="1600" dirty="0" smtClean="0"/>
              <a:t> </a:t>
            </a:r>
            <a:r>
              <a:rPr lang="en-GB" sz="1600" b="1" dirty="0" smtClean="0"/>
              <a:t>will </a:t>
            </a:r>
            <a:r>
              <a:rPr lang="en-GB" sz="1600" b="1" dirty="0"/>
              <a:t>not open any </a:t>
            </a:r>
            <a:r>
              <a:rPr lang="cs-CZ" sz="1600" b="1" dirty="0" err="1" smtClean="0"/>
              <a:t>new</a:t>
            </a:r>
            <a:r>
              <a:rPr lang="en-GB" sz="1600" b="1" dirty="0" smtClean="0"/>
              <a:t> </a:t>
            </a:r>
            <a:r>
              <a:rPr lang="en-GB" sz="1600" b="1" dirty="0"/>
              <a:t>PPP </a:t>
            </a:r>
            <a:r>
              <a:rPr lang="en-GB" sz="1600" b="1" dirty="0" smtClean="0"/>
              <a:t>project</a:t>
            </a:r>
            <a:r>
              <a:rPr lang="cs-CZ" sz="1600" b="1" dirty="0" smtClean="0"/>
              <a:t>s </a:t>
            </a:r>
            <a:r>
              <a:rPr lang="cs-CZ" sz="1600" dirty="0" smtClean="0"/>
              <a:t>(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en-GB" sz="1600" dirty="0" smtClean="0"/>
              <a:t>Carillion</a:t>
            </a:r>
            <a:r>
              <a:rPr lang="en-GB" sz="1600" dirty="0"/>
              <a:t>, the </a:t>
            </a:r>
            <a:r>
              <a:rPr lang="cs-CZ" sz="1600" dirty="0" smtClean="0"/>
              <a:t>2nd </a:t>
            </a:r>
            <a:r>
              <a:rPr lang="en-GB" sz="1600" dirty="0" smtClean="0"/>
              <a:t>largest </a:t>
            </a:r>
            <a:r>
              <a:rPr lang="en-GB" sz="1600" dirty="0"/>
              <a:t>construction company </a:t>
            </a:r>
            <a:r>
              <a:rPr lang="cs-CZ" sz="1600" dirty="0" smtClean="0"/>
              <a:t>and </a:t>
            </a:r>
            <a:r>
              <a:rPr lang="en-GB" sz="1600" dirty="0" smtClean="0"/>
              <a:t>service supplier </a:t>
            </a:r>
            <a:r>
              <a:rPr lang="en-GB" sz="1600" dirty="0"/>
              <a:t>to </a:t>
            </a:r>
            <a:r>
              <a:rPr lang="en-GB" sz="1600" dirty="0" smtClean="0"/>
              <a:t>public </a:t>
            </a:r>
            <a:r>
              <a:rPr lang="en-GB" sz="1600" dirty="0"/>
              <a:t>sector </a:t>
            </a:r>
            <a:r>
              <a:rPr lang="en-GB" sz="1600" dirty="0" smtClean="0"/>
              <a:t>went </a:t>
            </a:r>
            <a:r>
              <a:rPr lang="en-GB" sz="1600" dirty="0"/>
              <a:t>into </a:t>
            </a:r>
            <a:r>
              <a:rPr lang="en-GB" sz="1600" dirty="0" smtClean="0"/>
              <a:t>liquidation </a:t>
            </a:r>
            <a:r>
              <a:rPr lang="cs-CZ" sz="1600" dirty="0" smtClean="0"/>
              <a:t>in 2018)</a:t>
            </a:r>
            <a:endParaRPr lang="en-GB" sz="1600" dirty="0"/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Czech </a:t>
            </a:r>
            <a:r>
              <a:rPr lang="cs-CZ" sz="1600" dirty="0" err="1" smtClean="0"/>
              <a:t>companies</a:t>
            </a:r>
            <a:r>
              <a:rPr lang="cs-CZ" sz="1600" dirty="0" smtClean="0"/>
              <a:t> </a:t>
            </a:r>
            <a:r>
              <a:rPr lang="en-GB" sz="1600" dirty="0" smtClean="0"/>
              <a:t>PPF</a:t>
            </a:r>
            <a:r>
              <a:rPr lang="en-GB" sz="1600" dirty="0"/>
              <a:t>, HB </a:t>
            </a:r>
            <a:r>
              <a:rPr lang="en-GB" sz="1600" dirty="0" err="1"/>
              <a:t>Reavis</a:t>
            </a:r>
            <a:r>
              <a:rPr lang="en-GB" sz="1600" dirty="0"/>
              <a:t> - </a:t>
            </a:r>
            <a:r>
              <a:rPr lang="en-GB" sz="1600" dirty="0" smtClean="0"/>
              <a:t>Projects </a:t>
            </a:r>
            <a:r>
              <a:rPr lang="en-GB" sz="1600" dirty="0"/>
              <a:t>in </a:t>
            </a:r>
            <a:r>
              <a:rPr lang="en-GB" sz="1600" dirty="0" smtClean="0"/>
              <a:t>London</a:t>
            </a:r>
            <a:endParaRPr lang="cs-CZ" sz="1600" dirty="0" smtClean="0"/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/>
              <a:t>SIPRAL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13316" name="Picture 4" descr="VÃ½sledek obrÃ¡zku pro uk constr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98935"/>
            <a:ext cx="2493612" cy="156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14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56884" y="1001390"/>
            <a:ext cx="8094443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Sector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energy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industry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4856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u="sng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/>
          </p:cNvSpPr>
          <p:nvPr/>
        </p:nvSpPr>
        <p:spPr bwMode="auto">
          <a:xfrm>
            <a:off x="571472" y="1556792"/>
            <a:ext cx="8072494" cy="48425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sz="1600" u="sng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>
            <a:off x="571472" y="1340768"/>
            <a:ext cx="8072494" cy="5301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sz="1600" u="sng" dirty="0" smtClean="0">
              <a:cs typeface="Lato" charset="0"/>
              <a:sym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25% of British power plants</a:t>
            </a:r>
            <a:r>
              <a:rPr lang="en-GB" sz="1600" dirty="0" smtClean="0"/>
              <a:t> </a:t>
            </a:r>
            <a:r>
              <a:rPr lang="cs-CZ" sz="1600" dirty="0" err="1" smtClean="0"/>
              <a:t>should</a:t>
            </a:r>
            <a:r>
              <a:rPr lang="en-GB" sz="1600" dirty="0" smtClean="0"/>
              <a:t> be </a:t>
            </a:r>
            <a:r>
              <a:rPr lang="cs-CZ" sz="1600" b="1" dirty="0" err="1" smtClean="0"/>
              <a:t>decommissioned</a:t>
            </a:r>
            <a:r>
              <a:rPr lang="cs-CZ" sz="1600" dirty="0" smtClean="0"/>
              <a:t> in </a:t>
            </a:r>
            <a:r>
              <a:rPr lang="en-GB" sz="1600" dirty="0" smtClean="0"/>
              <a:t>the </a:t>
            </a:r>
            <a:r>
              <a:rPr lang="en-GB" sz="1600" dirty="0"/>
              <a:t>next 10 </a:t>
            </a:r>
            <a:r>
              <a:rPr lang="en-GB" sz="1600" dirty="0" smtClean="0"/>
              <a:t>years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all </a:t>
            </a:r>
            <a:r>
              <a:rPr lang="en-GB" sz="1600" b="1" dirty="0" smtClean="0"/>
              <a:t>lignite power plants </a:t>
            </a:r>
            <a:r>
              <a:rPr lang="cs-CZ" sz="1600" dirty="0" err="1" smtClean="0"/>
              <a:t>must</a:t>
            </a:r>
            <a:r>
              <a:rPr lang="cs-CZ" sz="1600" dirty="0" smtClean="0"/>
              <a:t> </a:t>
            </a:r>
            <a:r>
              <a:rPr lang="cs-CZ" sz="1600" dirty="0" err="1" smtClean="0"/>
              <a:t>be</a:t>
            </a:r>
            <a:r>
              <a:rPr lang="cs-CZ" sz="1600" dirty="0" smtClean="0"/>
              <a:t> </a:t>
            </a:r>
            <a:r>
              <a:rPr lang="cs-CZ" sz="1600" b="1" dirty="0" err="1" smtClean="0"/>
              <a:t>phased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out</a:t>
            </a:r>
            <a:r>
              <a:rPr lang="cs-CZ" sz="1600" b="1" dirty="0" smtClean="0"/>
              <a:t> </a:t>
            </a:r>
            <a:r>
              <a:rPr lang="cs-CZ" sz="1600" dirty="0" smtClean="0"/>
              <a:t>by </a:t>
            </a:r>
            <a:r>
              <a:rPr lang="en-GB" sz="1600" b="1" dirty="0" smtClean="0"/>
              <a:t>2025</a:t>
            </a: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7 </a:t>
            </a:r>
            <a:r>
              <a:rPr lang="en-GB" sz="1600" b="1" dirty="0" smtClean="0"/>
              <a:t>nuclear </a:t>
            </a:r>
            <a:r>
              <a:rPr lang="cs-CZ" sz="1600" b="1" dirty="0" err="1" smtClean="0"/>
              <a:t>blocks</a:t>
            </a:r>
            <a:r>
              <a:rPr lang="cs-CZ" sz="1600" b="1" dirty="0" smtClean="0"/>
              <a:t> </a:t>
            </a:r>
            <a:r>
              <a:rPr lang="en-GB" sz="1600" b="1" dirty="0" smtClean="0"/>
              <a:t>to </a:t>
            </a:r>
            <a:r>
              <a:rPr lang="cs-CZ" sz="1600" b="1" dirty="0" err="1" smtClean="0"/>
              <a:t>be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phase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out</a:t>
            </a:r>
            <a:r>
              <a:rPr lang="cs-CZ" sz="1600" b="1" dirty="0" smtClean="0"/>
              <a:t> </a:t>
            </a:r>
            <a:r>
              <a:rPr lang="en-GB" sz="1600" dirty="0" smtClean="0"/>
              <a:t>by 2030</a:t>
            </a:r>
            <a:r>
              <a:rPr lang="cs-CZ" sz="1600" dirty="0"/>
              <a:t> </a:t>
            </a:r>
            <a:r>
              <a:rPr lang="cs-CZ" sz="1600" dirty="0" smtClean="0"/>
              <a:t>= </a:t>
            </a:r>
            <a:r>
              <a:rPr lang="cs-CZ" sz="1600" dirty="0" err="1" smtClean="0"/>
              <a:t>new</a:t>
            </a:r>
            <a:r>
              <a:rPr lang="cs-CZ" sz="1600" dirty="0" smtClean="0"/>
              <a:t> o</a:t>
            </a:r>
            <a:r>
              <a:rPr lang="en-GB" sz="1600" dirty="0" err="1" smtClean="0"/>
              <a:t>pportunities</a:t>
            </a:r>
            <a:r>
              <a:rPr lang="en-GB" sz="1600" dirty="0" smtClean="0"/>
              <a:t> </a:t>
            </a:r>
            <a:r>
              <a:rPr lang="cs-CZ" sz="1600" dirty="0" smtClean="0"/>
              <a:t>in </a:t>
            </a:r>
            <a:r>
              <a:rPr lang="cs-CZ" sz="1600" b="1" u="sng" dirty="0"/>
              <a:t>d</a:t>
            </a:r>
            <a:r>
              <a:rPr lang="en-GB" sz="1600" b="1" u="sng" dirty="0" err="1"/>
              <a:t>ecommissioning</a:t>
            </a:r>
            <a:r>
              <a:rPr lang="en-GB" sz="1600" dirty="0"/>
              <a:t> </a:t>
            </a:r>
            <a:r>
              <a:rPr lang="en-GB" sz="1600" dirty="0" smtClean="0"/>
              <a:t>(VHM)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Up </a:t>
            </a:r>
            <a:r>
              <a:rPr lang="en-GB" sz="1600" dirty="0"/>
              <a:t>to 6 nuclear sources were planned (</a:t>
            </a:r>
            <a:r>
              <a:rPr lang="en-GB" sz="1600" dirty="0" err="1"/>
              <a:t>Hinkley</a:t>
            </a:r>
            <a:r>
              <a:rPr lang="en-GB" sz="1600" dirty="0"/>
              <a:t> Point C, Sizewell, Oldbury, </a:t>
            </a:r>
            <a:r>
              <a:rPr lang="en-GB" sz="1600" dirty="0" err="1"/>
              <a:t>Bradwell</a:t>
            </a:r>
            <a:r>
              <a:rPr lang="en-GB" sz="1600" dirty="0"/>
              <a:t>, </a:t>
            </a:r>
            <a:r>
              <a:rPr lang="en-GB" sz="1600" dirty="0" err="1" smtClean="0"/>
              <a:t>Moorside</a:t>
            </a:r>
            <a:r>
              <a:rPr lang="cs-CZ" sz="1600" dirty="0" smtClean="0"/>
              <a:t>, </a:t>
            </a:r>
            <a:r>
              <a:rPr lang="en-GB" sz="1600" dirty="0" err="1" smtClean="0"/>
              <a:t>Wylf</a:t>
            </a:r>
            <a:r>
              <a:rPr lang="cs-CZ" sz="1600" dirty="0" smtClean="0"/>
              <a:t>a</a:t>
            </a:r>
            <a:r>
              <a:rPr lang="en-GB" sz="1600" dirty="0" smtClean="0"/>
              <a:t>). 2019</a:t>
            </a:r>
            <a:r>
              <a:rPr lang="cs-CZ" sz="1600" dirty="0" smtClean="0"/>
              <a:t>: </a:t>
            </a:r>
            <a:r>
              <a:rPr lang="cs-CZ" sz="1600" b="1" dirty="0" smtClean="0"/>
              <a:t>3 </a:t>
            </a:r>
            <a:r>
              <a:rPr lang="cs-CZ" sz="1600" b="1" dirty="0" err="1" smtClean="0"/>
              <a:t>nuclear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projects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abandoned</a:t>
            </a:r>
            <a:r>
              <a:rPr lang="en-GB" sz="1600" dirty="0" smtClean="0"/>
              <a:t>: </a:t>
            </a:r>
            <a:r>
              <a:rPr lang="en-GB" sz="1600" dirty="0" err="1"/>
              <a:t>Moorside</a:t>
            </a:r>
            <a:r>
              <a:rPr lang="en-GB" sz="1600" dirty="0"/>
              <a:t> (Toshiba), </a:t>
            </a:r>
            <a:r>
              <a:rPr lang="en-GB" sz="1600" dirty="0" err="1" smtClean="0"/>
              <a:t>Wylf</a:t>
            </a:r>
            <a:r>
              <a:rPr lang="cs-CZ" sz="1600" dirty="0" smtClean="0"/>
              <a:t>a</a:t>
            </a:r>
            <a:r>
              <a:rPr lang="en-GB" sz="1600" dirty="0" smtClean="0"/>
              <a:t> </a:t>
            </a:r>
            <a:r>
              <a:rPr lang="en-GB" sz="1600" dirty="0"/>
              <a:t>and Oldbury (Hitachi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Poss</a:t>
            </a:r>
            <a:r>
              <a:rPr lang="cs-CZ" sz="1600" dirty="0"/>
              <a:t>.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strategy</a:t>
            </a:r>
            <a:r>
              <a:rPr lang="cs-CZ" sz="1600" dirty="0"/>
              <a:t> update</a:t>
            </a:r>
            <a:r>
              <a:rPr lang="cs-CZ" sz="1600" dirty="0" smtClean="0"/>
              <a:t>? </a:t>
            </a:r>
            <a:r>
              <a:rPr lang="cs-CZ" sz="1600" dirty="0" err="1" smtClean="0"/>
              <a:t>Possible</a:t>
            </a:r>
            <a:r>
              <a:rPr lang="cs-CZ" sz="1600" dirty="0" smtClean="0"/>
              <a:t> </a:t>
            </a:r>
            <a:r>
              <a:rPr lang="cs-CZ" sz="1600" dirty="0" err="1" smtClean="0"/>
              <a:t>feed</a:t>
            </a:r>
            <a:r>
              <a:rPr lang="cs-CZ" sz="1600" dirty="0" smtClean="0"/>
              <a:t>-in </a:t>
            </a:r>
            <a:r>
              <a:rPr lang="cs-CZ" sz="1600" dirty="0" err="1" smtClean="0"/>
              <a:t>tariffs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pumped</a:t>
            </a:r>
            <a:r>
              <a:rPr lang="cs-CZ" sz="1600" dirty="0" smtClean="0"/>
              <a:t> </a:t>
            </a:r>
            <a:r>
              <a:rPr lang="cs-CZ" sz="1600" dirty="0" err="1" smtClean="0"/>
              <a:t>storage</a:t>
            </a:r>
            <a:r>
              <a:rPr lang="cs-CZ" sz="1600" dirty="0" smtClean="0"/>
              <a:t> hydro </a:t>
            </a:r>
            <a:r>
              <a:rPr lang="cs-CZ" sz="1600" dirty="0" err="1" smtClean="0"/>
              <a:t>power</a:t>
            </a:r>
            <a:r>
              <a:rPr lang="cs-CZ" sz="1600" dirty="0" smtClean="0"/>
              <a:t> </a:t>
            </a:r>
            <a:r>
              <a:rPr lang="cs-CZ" sz="1600" dirty="0" err="1" smtClean="0"/>
              <a:t>plants</a:t>
            </a:r>
            <a:r>
              <a:rPr lang="cs-CZ" sz="1600" dirty="0" smtClean="0"/>
              <a:t>?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Renewable</a:t>
            </a:r>
            <a:r>
              <a:rPr lang="cs-CZ" sz="1600" b="1" dirty="0" smtClean="0"/>
              <a:t>s</a:t>
            </a:r>
            <a:r>
              <a:rPr lang="cs-CZ" sz="1600" dirty="0" smtClean="0"/>
              <a:t> </a:t>
            </a:r>
            <a:r>
              <a:rPr lang="en-GB" sz="1600" dirty="0" smtClean="0"/>
              <a:t>- wind</a:t>
            </a:r>
            <a:r>
              <a:rPr lang="en-GB" sz="1600" dirty="0"/>
              <a:t>, waves, water, biomass and </a:t>
            </a:r>
            <a:r>
              <a:rPr lang="en-GB" sz="1600" dirty="0" smtClean="0"/>
              <a:t>sun</a:t>
            </a:r>
            <a:r>
              <a:rPr lang="cs-CZ" sz="1600" dirty="0" smtClean="0"/>
              <a:t> = </a:t>
            </a:r>
            <a:r>
              <a:rPr lang="en-GB" sz="1600" dirty="0" smtClean="0"/>
              <a:t>7</a:t>
            </a:r>
            <a:r>
              <a:rPr lang="en-GB" sz="1600" dirty="0"/>
              <a:t>% of British </a:t>
            </a:r>
            <a:r>
              <a:rPr lang="en-GB" sz="1600" dirty="0" err="1" smtClean="0"/>
              <a:t>ele</a:t>
            </a:r>
            <a:r>
              <a:rPr lang="cs-CZ" sz="1600" dirty="0" smtClean="0"/>
              <a:t>c</a:t>
            </a:r>
            <a:r>
              <a:rPr lang="en-GB" sz="1600" dirty="0" err="1" smtClean="0"/>
              <a:t>tricity</a:t>
            </a:r>
            <a:r>
              <a:rPr lang="cs-CZ" sz="1600" dirty="0" smtClean="0"/>
              <a:t>; </a:t>
            </a:r>
            <a:r>
              <a:rPr lang="cs-CZ" sz="1600" dirty="0" err="1" smtClean="0"/>
              <a:t>the</a:t>
            </a:r>
            <a:r>
              <a:rPr lang="en-GB" sz="1600" dirty="0" smtClean="0"/>
              <a:t> </a:t>
            </a:r>
            <a:r>
              <a:rPr lang="en-GB" sz="1600" dirty="0"/>
              <a:t>share is expected to increase to 20-25</a:t>
            </a:r>
            <a:r>
              <a:rPr lang="en-GB" sz="1600" dirty="0" smtClean="0"/>
              <a:t>%</a:t>
            </a:r>
            <a:r>
              <a:rPr lang="cs-CZ" sz="1600" dirty="0" smtClean="0"/>
              <a:t> </a:t>
            </a:r>
            <a:r>
              <a:rPr lang="en-GB" sz="1600" dirty="0"/>
              <a:t>by </a:t>
            </a:r>
            <a:r>
              <a:rPr lang="en-GB" sz="1600" dirty="0" smtClean="0"/>
              <a:t>2020</a:t>
            </a:r>
            <a:r>
              <a:rPr lang="cs-CZ" sz="1600" dirty="0" smtClean="0"/>
              <a:t>; </a:t>
            </a:r>
            <a:r>
              <a:rPr lang="en-GB" sz="1600" b="1" dirty="0"/>
              <a:t>declining feed-in tariffs</a:t>
            </a:r>
            <a:r>
              <a:rPr lang="en-GB" sz="1600" dirty="0"/>
              <a:t>, sector </a:t>
            </a:r>
            <a:r>
              <a:rPr lang="cs-CZ" sz="1600" dirty="0" err="1"/>
              <a:t>already</a:t>
            </a:r>
            <a:r>
              <a:rPr lang="cs-CZ" sz="1600" dirty="0"/>
              <a:t> </a:t>
            </a:r>
            <a:r>
              <a:rPr lang="en-GB" sz="1600" dirty="0" smtClean="0"/>
              <a:t>competitive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Extraction of </a:t>
            </a:r>
            <a:r>
              <a:rPr lang="en-GB" sz="1600" b="1" dirty="0"/>
              <a:t>oil and gas in the North Sea</a:t>
            </a:r>
            <a:r>
              <a:rPr lang="en-GB" sz="1600" dirty="0"/>
              <a:t>: recovery + decommissioning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Test </a:t>
            </a:r>
            <a:r>
              <a:rPr lang="cs-CZ" sz="1600" dirty="0" err="1" smtClean="0"/>
              <a:t>drilling</a:t>
            </a:r>
            <a:r>
              <a:rPr lang="en-GB" sz="1600" dirty="0" smtClean="0"/>
              <a:t> </a:t>
            </a:r>
            <a:r>
              <a:rPr lang="en-GB" sz="1600" dirty="0"/>
              <a:t>of </a:t>
            </a:r>
            <a:r>
              <a:rPr lang="en-GB" sz="1600" b="1" dirty="0"/>
              <a:t>shale gas </a:t>
            </a:r>
            <a:r>
              <a:rPr lang="en-GB" sz="1600" dirty="0" smtClean="0"/>
              <a:t>(25-year)</a:t>
            </a:r>
            <a:endParaRPr lang="en-GB" sz="1600" dirty="0"/>
          </a:p>
          <a:p>
            <a:endParaRPr lang="cs-CZ" sz="1600" u="sng" dirty="0" smtClean="0"/>
          </a:p>
          <a:p>
            <a:r>
              <a:rPr lang="cs-CZ" sz="1600" u="sng" dirty="0" smtClean="0"/>
              <a:t>Czech </a:t>
            </a:r>
            <a:r>
              <a:rPr lang="cs-CZ" sz="1600" u="sng" dirty="0" err="1" smtClean="0"/>
              <a:t>companies</a:t>
            </a:r>
            <a:r>
              <a:rPr lang="cs-CZ" sz="1600" u="sng" dirty="0" smtClean="0"/>
              <a:t> in </a:t>
            </a:r>
            <a:r>
              <a:rPr lang="cs-CZ" sz="1600" u="sng" dirty="0" err="1" smtClean="0"/>
              <a:t>the</a:t>
            </a:r>
            <a:r>
              <a:rPr lang="cs-CZ" sz="1600" u="sng" dirty="0" smtClean="0"/>
              <a:t> UK </a:t>
            </a:r>
            <a:r>
              <a:rPr lang="cs-CZ" sz="1600" u="sng" dirty="0" err="1" smtClean="0"/>
              <a:t>energy</a:t>
            </a:r>
            <a:r>
              <a:rPr lang="cs-CZ" sz="1600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EPH</a:t>
            </a:r>
            <a:r>
              <a:rPr lang="en-GB" sz="1600" dirty="0" smtClean="0"/>
              <a:t> </a:t>
            </a:r>
            <a:r>
              <a:rPr lang="en-GB" sz="1600" dirty="0"/>
              <a:t>- </a:t>
            </a:r>
            <a:r>
              <a:rPr lang="en-GB" sz="1600" dirty="0" err="1"/>
              <a:t>Langage</a:t>
            </a:r>
            <a:r>
              <a:rPr lang="en-GB" sz="1600" dirty="0"/>
              <a:t> and South Humber Bank, </a:t>
            </a:r>
            <a:r>
              <a:rPr lang="en-GB" sz="1600" dirty="0" err="1"/>
              <a:t>Lynemouth</a:t>
            </a:r>
            <a:r>
              <a:rPr lang="en-GB" sz="1600" dirty="0"/>
              <a:t> (+ </a:t>
            </a:r>
            <a:r>
              <a:rPr lang="en-GB" sz="1600" dirty="0" err="1"/>
              <a:t>Eggborough</a:t>
            </a:r>
            <a:r>
              <a:rPr lang="en-GB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/>
              <a:t>Sev.en</a:t>
            </a:r>
            <a:r>
              <a:rPr lang="en-GB" sz="1600" b="1" dirty="0"/>
              <a:t> Energy</a:t>
            </a:r>
            <a:r>
              <a:rPr lang="en-GB" sz="1600" dirty="0"/>
              <a:t>: 50% in </a:t>
            </a:r>
            <a:r>
              <a:rPr lang="en-GB" sz="1600" dirty="0" err="1"/>
              <a:t>InterGen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cs-CZ" sz="1600" dirty="0" smtClean="0"/>
              <a:t>Natural </a:t>
            </a:r>
            <a:r>
              <a:rPr lang="en-GB" sz="1600" dirty="0" smtClean="0"/>
              <a:t>Gas </a:t>
            </a:r>
            <a:r>
              <a:rPr lang="en-GB" sz="1600" dirty="0"/>
              <a:t>Power Plants: </a:t>
            </a:r>
            <a:r>
              <a:rPr lang="en-GB" sz="1600" dirty="0" err="1"/>
              <a:t>Rocksavage</a:t>
            </a:r>
            <a:r>
              <a:rPr lang="en-GB" sz="1600" dirty="0"/>
              <a:t>, </a:t>
            </a:r>
            <a:r>
              <a:rPr lang="en-GB" sz="1600" dirty="0" err="1"/>
              <a:t>Coryton</a:t>
            </a:r>
            <a:r>
              <a:rPr lang="en-GB" sz="1600" dirty="0"/>
              <a:t>, Spalding</a:t>
            </a:r>
            <a:r>
              <a:rPr lang="en-GB" sz="1600" dirty="0" smtClean="0"/>
              <a:t>)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/>
              <a:t>Hydro </a:t>
            </a:r>
            <a:r>
              <a:rPr lang="cs-CZ" sz="1600" b="1" dirty="0" err="1" smtClean="0"/>
              <a:t>power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plants</a:t>
            </a:r>
            <a:r>
              <a:rPr lang="cs-CZ" sz="1600" b="1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Hydropol</a:t>
            </a:r>
            <a:r>
              <a:rPr lang="cs-CZ" sz="1600" dirty="0" smtClean="0"/>
              <a:t>, Cink, </a:t>
            </a:r>
            <a:r>
              <a:rPr lang="cs-CZ" sz="1600" dirty="0" err="1" smtClean="0"/>
              <a:t>Hydrohrom</a:t>
            </a:r>
            <a:r>
              <a:rPr lang="cs-CZ" sz="1600" dirty="0" smtClean="0"/>
              <a:t>), </a:t>
            </a:r>
            <a:r>
              <a:rPr lang="cs-CZ" sz="1600" b="1" dirty="0" smtClean="0"/>
              <a:t>waste2energy</a:t>
            </a:r>
            <a:r>
              <a:rPr lang="cs-CZ" sz="1600" dirty="0" smtClean="0"/>
              <a:t> (</a:t>
            </a:r>
            <a:r>
              <a:rPr lang="cs-CZ" sz="1600" dirty="0" err="1" smtClean="0"/>
              <a:t>Hedviga</a:t>
            </a:r>
            <a:r>
              <a:rPr lang="cs-CZ" sz="1600" dirty="0" smtClean="0"/>
              <a:t>), </a:t>
            </a:r>
            <a:r>
              <a:rPr lang="cs-CZ" sz="1600" b="1" dirty="0" err="1" smtClean="0"/>
              <a:t>tidal</a:t>
            </a:r>
            <a:r>
              <a:rPr lang="cs-CZ" sz="1600" dirty="0" smtClean="0"/>
              <a:t> (</a:t>
            </a:r>
            <a:r>
              <a:rPr lang="cs-CZ" sz="1600" dirty="0" err="1"/>
              <a:t>W</a:t>
            </a:r>
            <a:r>
              <a:rPr lang="cs-CZ" sz="1600" dirty="0" err="1" smtClean="0"/>
              <a:t>ikov</a:t>
            </a:r>
            <a:r>
              <a:rPr lang="cs-CZ" sz="1600" dirty="0" smtClean="0"/>
              <a:t>)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sz="1400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sz="1600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pic>
        <p:nvPicPr>
          <p:cNvPr id="20" name="Picture 2" descr="Hinkley Point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69" y="5382084"/>
            <a:ext cx="2055529" cy="12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15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other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sectors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556792"/>
            <a:ext cx="8072494" cy="50853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b="1" dirty="0" smtClean="0">
              <a:ea typeface="SimSun" pitchFamily="2" charset="-122"/>
              <a:cs typeface="Times New Roman" pitchFamily="18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ym typeface="Lato" charset="0"/>
              </a:rPr>
              <a:t>Glass and </a:t>
            </a:r>
            <a:r>
              <a:rPr lang="en-GB" sz="1600" b="1" dirty="0" smtClean="0">
                <a:sym typeface="Lato" charset="0"/>
              </a:rPr>
              <a:t>ceramic</a:t>
            </a:r>
            <a:r>
              <a:rPr lang="cs-CZ" sz="1600" b="1" dirty="0" smtClean="0">
                <a:sym typeface="Lato" charset="0"/>
              </a:rPr>
              <a:t>s</a:t>
            </a:r>
            <a:r>
              <a:rPr lang="en-GB" sz="1600" b="1" dirty="0" smtClean="0">
                <a:sym typeface="Lato" charset="0"/>
              </a:rPr>
              <a:t> </a:t>
            </a:r>
            <a:r>
              <a:rPr lang="en-GB" sz="1600" b="1" dirty="0">
                <a:sym typeface="Lato" charset="0"/>
              </a:rPr>
              <a:t>industry </a:t>
            </a:r>
            <a:r>
              <a:rPr lang="en-GB" sz="1600" dirty="0">
                <a:sym typeface="Lato" charset="0"/>
              </a:rPr>
              <a:t>- architectural projects for the world (</a:t>
            </a:r>
            <a:r>
              <a:rPr lang="en-GB" sz="1600" dirty="0" err="1">
                <a:sym typeface="Lato" charset="0"/>
              </a:rPr>
              <a:t>Lasvit</a:t>
            </a:r>
            <a:r>
              <a:rPr lang="en-GB" sz="1600" dirty="0">
                <a:sym typeface="Lato" charset="0"/>
              </a:rPr>
              <a:t>, </a:t>
            </a:r>
            <a:r>
              <a:rPr lang="en-GB" sz="1600" dirty="0" err="1">
                <a:sym typeface="Lato" charset="0"/>
              </a:rPr>
              <a:t>Preciosa</a:t>
            </a:r>
            <a:r>
              <a:rPr lang="en-GB" sz="1600" dirty="0" smtClean="0">
                <a:sym typeface="Lato" charset="0"/>
              </a:rPr>
              <a:t>)</a:t>
            </a:r>
            <a:endParaRPr lang="cs-CZ" sz="1600" dirty="0" smtClean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endParaRPr lang="en-GB" sz="1600" dirty="0"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ym typeface="Lato" charset="0"/>
              </a:rPr>
              <a:t>ICT, artificial intelligence</a:t>
            </a:r>
            <a:r>
              <a:rPr lang="en-GB" sz="1600" dirty="0">
                <a:sym typeface="Lato" charset="0"/>
              </a:rPr>
              <a:t> - UK most patents in Europe in the AI area </a:t>
            </a:r>
            <a:r>
              <a:rPr lang="en-GB" sz="1600" dirty="0" smtClean="0">
                <a:sym typeface="Lato" charset="0"/>
              </a:rPr>
              <a:t>after Germany</a:t>
            </a:r>
            <a:endParaRPr lang="cs-CZ" sz="1600" dirty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endParaRPr lang="en-GB" sz="1600" dirty="0"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ym typeface="Lato" charset="0"/>
              </a:rPr>
              <a:t>Medical and Pharmaceutical Industry </a:t>
            </a:r>
            <a:r>
              <a:rPr lang="cs-CZ" sz="1600" dirty="0">
                <a:sym typeface="Lato" charset="0"/>
              </a:rPr>
              <a:t>-</a:t>
            </a:r>
            <a:r>
              <a:rPr lang="cs-CZ" sz="1600" dirty="0" smtClean="0">
                <a:sym typeface="Lato" charset="0"/>
              </a:rPr>
              <a:t> 2nd </a:t>
            </a:r>
            <a:r>
              <a:rPr lang="en-GB" sz="1600" dirty="0" smtClean="0">
                <a:sym typeface="Lato" charset="0"/>
              </a:rPr>
              <a:t>most </a:t>
            </a:r>
            <a:r>
              <a:rPr lang="en-GB" sz="1600" dirty="0">
                <a:sym typeface="Lato" charset="0"/>
              </a:rPr>
              <a:t>important export manufacturing sector </a:t>
            </a:r>
            <a:r>
              <a:rPr lang="en-GB" sz="1600" dirty="0" smtClean="0">
                <a:sym typeface="Lato" charset="0"/>
              </a:rPr>
              <a:t>Opportunities</a:t>
            </a:r>
            <a:r>
              <a:rPr lang="cs-CZ" sz="1600" dirty="0" smtClean="0">
                <a:sym typeface="Lato" charset="0"/>
              </a:rPr>
              <a:t>: </a:t>
            </a:r>
            <a:r>
              <a:rPr lang="en-GB" sz="1600" dirty="0" smtClean="0">
                <a:sym typeface="Lato" charset="0"/>
              </a:rPr>
              <a:t>sub-supplies </a:t>
            </a:r>
            <a:r>
              <a:rPr lang="en-GB" sz="1600" dirty="0">
                <a:sym typeface="Lato" charset="0"/>
              </a:rPr>
              <a:t>of substances and components for the chemical, pharmaceutical and medical industries, including laboratory equipment, </a:t>
            </a:r>
            <a:r>
              <a:rPr lang="en-GB" sz="1600" dirty="0" smtClean="0">
                <a:sym typeface="Lato" charset="0"/>
              </a:rPr>
              <a:t>supplies </a:t>
            </a:r>
            <a:r>
              <a:rPr lang="en-GB" sz="1600" dirty="0">
                <a:sym typeface="Lato" charset="0"/>
              </a:rPr>
              <a:t>of complete medical devices and </a:t>
            </a:r>
            <a:r>
              <a:rPr lang="en-GB" sz="1600" dirty="0" smtClean="0">
                <a:sym typeface="Lato" charset="0"/>
              </a:rPr>
              <a:t>equipment</a:t>
            </a:r>
            <a:endParaRPr lang="cs-CZ" sz="1600" dirty="0" smtClean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endParaRPr lang="en-GB" sz="1600" dirty="0"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ym typeface="Lato" charset="0"/>
              </a:rPr>
              <a:t>Agricultural and food industry </a:t>
            </a:r>
            <a:r>
              <a:rPr lang="en-GB" sz="1600" dirty="0">
                <a:sym typeface="Lato" charset="0"/>
              </a:rPr>
              <a:t>- not only beer, but also malt (whiskey production), </a:t>
            </a:r>
            <a:r>
              <a:rPr lang="cs-CZ" sz="1600" dirty="0" err="1" smtClean="0">
                <a:sym typeface="Lato" charset="0"/>
              </a:rPr>
              <a:t>increasing</a:t>
            </a:r>
            <a:r>
              <a:rPr lang="en-GB" sz="1600" dirty="0" smtClean="0">
                <a:sym typeface="Lato" charset="0"/>
              </a:rPr>
              <a:t> </a:t>
            </a:r>
            <a:r>
              <a:rPr lang="en-GB" sz="1600" dirty="0">
                <a:sym typeface="Lato" charset="0"/>
              </a:rPr>
              <a:t>consumption (and production) of </a:t>
            </a:r>
            <a:r>
              <a:rPr lang="en-GB" sz="1600" dirty="0" smtClean="0">
                <a:sym typeface="Lato" charset="0"/>
              </a:rPr>
              <a:t>wine</a:t>
            </a:r>
            <a:r>
              <a:rPr lang="cs-CZ" sz="1600" dirty="0" smtClean="0">
                <a:sym typeface="Lato" charset="0"/>
              </a:rPr>
              <a:t> in </a:t>
            </a:r>
            <a:r>
              <a:rPr lang="cs-CZ" sz="1600" dirty="0" err="1" smtClean="0">
                <a:sym typeface="Lato" charset="0"/>
              </a:rPr>
              <a:t>the</a:t>
            </a:r>
            <a:r>
              <a:rPr lang="cs-CZ" sz="1600" dirty="0" smtClean="0">
                <a:sym typeface="Lato" charset="0"/>
              </a:rPr>
              <a:t> UK</a:t>
            </a:r>
            <a:endParaRPr lang="cs-CZ" u="sng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u="sng" dirty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u="sng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16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Specifics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of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doing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business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628800"/>
            <a:ext cx="8072494" cy="5013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b="1" dirty="0" smtClean="0">
              <a:ea typeface="SimSun" pitchFamily="2" charset="-122"/>
              <a:cs typeface="Times New Roman" pitchFamily="18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sym typeface="Lato" charset="0"/>
              </a:rPr>
              <a:t>Relatively</a:t>
            </a:r>
            <a:r>
              <a:rPr lang="cs-CZ" sz="1600" dirty="0" smtClean="0">
                <a:sym typeface="Lato" charset="0"/>
              </a:rPr>
              <a:t> </a:t>
            </a:r>
            <a:r>
              <a:rPr lang="cs-CZ" sz="1600" dirty="0" err="1" smtClean="0">
                <a:sym typeface="Lato" charset="0"/>
              </a:rPr>
              <a:t>easy</a:t>
            </a:r>
            <a:r>
              <a:rPr lang="cs-CZ" sz="1600" dirty="0" smtClean="0">
                <a:sym typeface="Lato" charset="0"/>
              </a:rPr>
              <a:t> to set-up business, but…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High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operational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costs</a:t>
            </a:r>
            <a:r>
              <a:rPr lang="cs-CZ" sz="1600" dirty="0" smtClean="0">
                <a:cs typeface="Lato" charset="0"/>
                <a:sym typeface="Lato" charset="0"/>
              </a:rPr>
              <a:t> – </a:t>
            </a:r>
            <a:r>
              <a:rPr lang="cs-CZ" sz="1600" dirty="0" err="1" smtClean="0">
                <a:cs typeface="Lato" charset="0"/>
                <a:sym typeface="Lato" charset="0"/>
              </a:rPr>
              <a:t>employees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cs typeface="Lato" charset="0"/>
                <a:sym typeface="Lato" charset="0"/>
              </a:rPr>
              <a:t>office</a:t>
            </a:r>
            <a:r>
              <a:rPr lang="cs-CZ" sz="1600" dirty="0" smtClean="0">
                <a:cs typeface="Lato" charset="0"/>
                <a:sym typeface="Lato" charset="0"/>
              </a:rPr>
              <a:t> / business </a:t>
            </a:r>
            <a:r>
              <a:rPr lang="cs-CZ" sz="1600" dirty="0" err="1" smtClean="0">
                <a:cs typeface="Lato" charset="0"/>
                <a:sym typeface="Lato" charset="0"/>
              </a:rPr>
              <a:t>space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hire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cs typeface="Lato" charset="0"/>
                <a:sym typeface="Lato" charset="0"/>
              </a:rPr>
              <a:t>energies</a:t>
            </a:r>
            <a:r>
              <a:rPr lang="cs-CZ" sz="1600" dirty="0" smtClean="0">
                <a:cs typeface="Lato" charset="0"/>
                <a:sym typeface="Lato" charset="0"/>
              </a:rPr>
              <a:t>, business </a:t>
            </a:r>
            <a:r>
              <a:rPr lang="cs-CZ" sz="1600" dirty="0" err="1" smtClean="0">
                <a:cs typeface="Lato" charset="0"/>
                <a:sym typeface="Lato" charset="0"/>
              </a:rPr>
              <a:t>services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Lato" charset="0"/>
                <a:sym typeface="Lato" charset="0"/>
              </a:rPr>
              <a:t>„Business </a:t>
            </a:r>
            <a:r>
              <a:rPr lang="cs-CZ" sz="1600" dirty="0" err="1" smtClean="0">
                <a:cs typeface="Lato" charset="0"/>
                <a:sym typeface="Lato" charset="0"/>
              </a:rPr>
              <a:t>rates</a:t>
            </a:r>
            <a:r>
              <a:rPr lang="cs-CZ" sz="1600" dirty="0" smtClean="0">
                <a:cs typeface="Lato" charset="0"/>
                <a:sym typeface="Lato" charset="0"/>
              </a:rPr>
              <a:t>“ – </a:t>
            </a:r>
            <a:r>
              <a:rPr lang="cs-CZ" sz="1600" dirty="0" err="1" smtClean="0">
                <a:cs typeface="Lato" charset="0"/>
                <a:sym typeface="Lato" charset="0"/>
              </a:rPr>
              <a:t>special</a:t>
            </a:r>
            <a:r>
              <a:rPr lang="cs-CZ" sz="1600" dirty="0" smtClean="0">
                <a:cs typeface="Lato" charset="0"/>
                <a:sym typeface="Lato" charset="0"/>
              </a:rPr>
              <a:t> tax</a:t>
            </a:r>
            <a:r>
              <a:rPr lang="en-GB" sz="1600" dirty="0" smtClean="0">
                <a:cs typeface="Lato" charset="0"/>
                <a:sym typeface="Lato" charset="0"/>
              </a:rPr>
              <a:t> </a:t>
            </a:r>
            <a:r>
              <a:rPr lang="en-GB" sz="1600" dirty="0">
                <a:cs typeface="Lato" charset="0"/>
                <a:sym typeface="Lato" charset="0"/>
              </a:rPr>
              <a:t>on the occupation of non-domestic </a:t>
            </a:r>
            <a:r>
              <a:rPr lang="en-GB" sz="1600" dirty="0" smtClean="0">
                <a:cs typeface="Lato" charset="0"/>
                <a:sym typeface="Lato" charset="0"/>
              </a:rPr>
              <a:t>property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cs typeface="Lato" charset="0"/>
                <a:sym typeface="Lato" charset="0"/>
              </a:rPr>
              <a:t>expensive</a:t>
            </a:r>
            <a:r>
              <a:rPr lang="cs-CZ" sz="1600" dirty="0" smtClean="0">
                <a:cs typeface="Lato" charset="0"/>
                <a:sym typeface="Lato" charset="0"/>
              </a:rPr>
              <a:t> in </a:t>
            </a:r>
            <a:r>
              <a:rPr lang="cs-CZ" sz="1600" dirty="0" err="1" smtClean="0">
                <a:cs typeface="Lato" charset="0"/>
                <a:sym typeface="Lato" charset="0"/>
              </a:rPr>
              <a:t>cities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High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competion</a:t>
            </a:r>
            <a:r>
              <a:rPr lang="cs-CZ" sz="1600" dirty="0" smtClean="0">
                <a:cs typeface="Lato" charset="0"/>
                <a:sym typeface="Lato" charset="0"/>
              </a:rPr>
              <a:t>, to </a:t>
            </a:r>
            <a:r>
              <a:rPr lang="cs-CZ" sz="1600" dirty="0" err="1" smtClean="0">
                <a:cs typeface="Lato" charset="0"/>
                <a:sym typeface="Lato" charset="0"/>
              </a:rPr>
              <a:t>suceed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it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requires</a:t>
            </a:r>
            <a:r>
              <a:rPr lang="cs-CZ" sz="1600" dirty="0" smtClean="0">
                <a:cs typeface="Lato" charset="0"/>
                <a:sym typeface="Lato" charset="0"/>
              </a:rPr>
              <a:t>: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Clear</a:t>
            </a:r>
            <a:r>
              <a:rPr lang="cs-CZ" sz="1600" dirty="0" smtClean="0">
                <a:cs typeface="Lato" charset="0"/>
                <a:sym typeface="Lato" charset="0"/>
              </a:rPr>
              <a:t> vision, </a:t>
            </a:r>
            <a:r>
              <a:rPr lang="cs-CZ" sz="1600" dirty="0">
                <a:cs typeface="Lato" charset="0"/>
                <a:sym typeface="Lato" charset="0"/>
              </a:rPr>
              <a:t>„</a:t>
            </a:r>
            <a:r>
              <a:rPr lang="cs-CZ" sz="1600" dirty="0" err="1">
                <a:cs typeface="Lato" charset="0"/>
                <a:sym typeface="Lato" charset="0"/>
              </a:rPr>
              <a:t>unique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cs-CZ" sz="1600" dirty="0" err="1">
                <a:cs typeface="Lato" charset="0"/>
                <a:sym typeface="Lato" charset="0"/>
              </a:rPr>
              <a:t>selling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cs-CZ" sz="1600" dirty="0" err="1">
                <a:cs typeface="Lato" charset="0"/>
                <a:sym typeface="Lato" charset="0"/>
              </a:rPr>
              <a:t>points</a:t>
            </a:r>
            <a:r>
              <a:rPr lang="cs-CZ" sz="1600" dirty="0">
                <a:cs typeface="Lato" charset="0"/>
                <a:sym typeface="Lato" charset="0"/>
              </a:rPr>
              <a:t>“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Excelllent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presentation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company</a:t>
            </a:r>
            <a:r>
              <a:rPr lang="cs-CZ" sz="1600" dirty="0" smtClean="0">
                <a:cs typeface="Lato" charset="0"/>
                <a:sym typeface="Lato" charset="0"/>
              </a:rPr>
              <a:t>/</a:t>
            </a:r>
            <a:r>
              <a:rPr lang="cs-CZ" sz="1600" dirty="0" err="1" smtClean="0">
                <a:cs typeface="Lato" charset="0"/>
                <a:sym typeface="Lato" charset="0"/>
              </a:rPr>
              <a:t>products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Excellent</a:t>
            </a:r>
            <a:r>
              <a:rPr lang="cs-CZ" sz="1600" dirty="0" smtClean="0">
                <a:cs typeface="Lato" charset="0"/>
                <a:sym typeface="Lato" charset="0"/>
              </a:rPr>
              <a:t> marketing </a:t>
            </a:r>
            <a:r>
              <a:rPr lang="cs-CZ" sz="1600" dirty="0" err="1" smtClean="0">
                <a:cs typeface="Lato" charset="0"/>
                <a:sym typeface="Lato" charset="0"/>
              </a:rPr>
              <a:t>materials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cs typeface="Lato" charset="0"/>
                <a:sym typeface="Lato" charset="0"/>
              </a:rPr>
              <a:t>domain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>
                <a:cs typeface="Lato" charset="0"/>
                <a:sym typeface="Lato" charset="0"/>
              </a:rPr>
              <a:t>on </a:t>
            </a:r>
            <a:r>
              <a:rPr lang="cs-CZ" sz="1600" dirty="0" smtClean="0">
                <a:cs typeface="Lato" charset="0"/>
                <a:sym typeface="Lato" charset="0"/>
              </a:rPr>
              <a:t>„.co.uk“ </a:t>
            </a:r>
            <a:r>
              <a:rPr lang="cs-CZ" sz="1600" dirty="0" err="1" smtClean="0">
                <a:cs typeface="Lato" charset="0"/>
                <a:sym typeface="Lato" charset="0"/>
              </a:rPr>
              <a:t>or</a:t>
            </a:r>
            <a:r>
              <a:rPr lang="cs-CZ" sz="1600" dirty="0" smtClean="0">
                <a:cs typeface="Lato" charset="0"/>
                <a:sym typeface="Lato" charset="0"/>
              </a:rPr>
              <a:t> „.</a:t>
            </a:r>
            <a:r>
              <a:rPr lang="cs-CZ" sz="1600" dirty="0" err="1" smtClean="0">
                <a:cs typeface="Lato" charset="0"/>
                <a:sym typeface="Lato" charset="0"/>
              </a:rPr>
              <a:t>com</a:t>
            </a:r>
            <a:r>
              <a:rPr lang="cs-CZ" sz="1600" dirty="0" smtClean="0">
                <a:cs typeface="Lato" charset="0"/>
                <a:sym typeface="Lato" charset="0"/>
              </a:rPr>
              <a:t>“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Establish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local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branch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or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find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local</a:t>
            </a:r>
            <a:r>
              <a:rPr lang="cs-CZ" sz="1600" dirty="0" smtClean="0">
                <a:cs typeface="Lato" charset="0"/>
                <a:sym typeface="Lato" charset="0"/>
              </a:rPr>
              <a:t> partner / distributor / sales </a:t>
            </a:r>
            <a:r>
              <a:rPr lang="cs-CZ" sz="1600" dirty="0" err="1" smtClean="0">
                <a:cs typeface="Lato" charset="0"/>
                <a:sym typeface="Lato" charset="0"/>
              </a:rPr>
              <a:t>representative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Detailed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preparation</a:t>
            </a:r>
            <a:r>
              <a:rPr lang="cs-CZ" sz="1600" dirty="0" smtClean="0">
                <a:cs typeface="Lato" charset="0"/>
                <a:sym typeface="Lato" charset="0"/>
              </a:rPr>
              <a:t>  </a:t>
            </a:r>
            <a:r>
              <a:rPr lang="cs-CZ" sz="1600" dirty="0" err="1" smtClean="0">
                <a:cs typeface="Lato" charset="0"/>
                <a:sym typeface="Lato" charset="0"/>
              </a:rPr>
              <a:t>for</a:t>
            </a:r>
            <a:r>
              <a:rPr lang="cs-CZ" sz="1600" dirty="0" smtClean="0">
                <a:cs typeface="Lato" charset="0"/>
                <a:sym typeface="Lato" charset="0"/>
              </a:rPr>
              <a:t> business </a:t>
            </a:r>
            <a:r>
              <a:rPr lang="cs-CZ" sz="1600" dirty="0" err="1" smtClean="0">
                <a:cs typeface="Lato" charset="0"/>
                <a:sym typeface="Lato" charset="0"/>
              </a:rPr>
              <a:t>meetings</a:t>
            </a:r>
            <a:r>
              <a:rPr lang="cs-CZ" sz="1600" dirty="0" smtClean="0">
                <a:cs typeface="Lato" charset="0"/>
                <a:sym typeface="Lato" charset="0"/>
              </a:rPr>
              <a:t> („</a:t>
            </a:r>
            <a:r>
              <a:rPr lang="cs-CZ" sz="1600" dirty="0" err="1" smtClean="0">
                <a:cs typeface="Lato" charset="0"/>
                <a:sym typeface="Lato" charset="0"/>
              </a:rPr>
              <a:t>time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is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money</a:t>
            </a:r>
            <a:r>
              <a:rPr lang="cs-CZ" sz="1600" dirty="0" smtClean="0">
                <a:cs typeface="Lato" charset="0"/>
                <a:sym typeface="Lato" charset="0"/>
              </a:rPr>
              <a:t>“), </a:t>
            </a:r>
            <a:r>
              <a:rPr lang="cs-CZ" sz="1600" dirty="0" err="1" smtClean="0">
                <a:cs typeface="Lato" charset="0"/>
                <a:sym typeface="Lato" charset="0"/>
              </a:rPr>
              <a:t>technical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details</a:t>
            </a:r>
            <a:endParaRPr lang="cs-CZ" sz="1600" dirty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>
                <a:cs typeface="Lato" charset="0"/>
                <a:sym typeface="Lato" charset="0"/>
              </a:rPr>
              <a:t>Importance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cs-CZ" sz="1600" dirty="0" err="1">
                <a:cs typeface="Lato" charset="0"/>
                <a:sym typeface="Lato" charset="0"/>
              </a:rPr>
              <a:t>of</a:t>
            </a:r>
            <a:r>
              <a:rPr lang="cs-CZ" sz="1600" dirty="0">
                <a:cs typeface="Lato" charset="0"/>
                <a:sym typeface="Lato" charset="0"/>
              </a:rPr>
              <a:t> a </a:t>
            </a:r>
            <a:r>
              <a:rPr lang="en-GB" sz="1600" dirty="0">
                <a:cs typeface="Lato" charset="0"/>
              </a:rPr>
              <a:t>long-term approach, respect </a:t>
            </a:r>
            <a:r>
              <a:rPr lang="cs-CZ" sz="1600" dirty="0" err="1">
                <a:cs typeface="Lato" charset="0"/>
              </a:rPr>
              <a:t>of</a:t>
            </a:r>
            <a:r>
              <a:rPr lang="cs-CZ" sz="1600" dirty="0">
                <a:cs typeface="Lato" charset="0"/>
              </a:rPr>
              <a:t> </a:t>
            </a:r>
            <a:r>
              <a:rPr lang="cs-CZ" sz="1600" dirty="0" err="1">
                <a:cs typeface="Lato" charset="0"/>
              </a:rPr>
              <a:t>British</a:t>
            </a:r>
            <a:r>
              <a:rPr lang="cs-CZ" sz="1600" dirty="0">
                <a:cs typeface="Lato" charset="0"/>
              </a:rPr>
              <a:t> </a:t>
            </a:r>
            <a:r>
              <a:rPr lang="en-GB" sz="1600" dirty="0">
                <a:cs typeface="Lato" charset="0"/>
              </a:rPr>
              <a:t>values of privacy and </a:t>
            </a:r>
            <a:r>
              <a:rPr lang="en-GB" sz="1600" dirty="0" smtClean="0">
                <a:cs typeface="Lato" charset="0"/>
              </a:rPr>
              <a:t>politeness</a:t>
            </a:r>
            <a:endParaRPr lang="cs-CZ" sz="1600" dirty="0" smtClean="0">
              <a:cs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References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Price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is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important</a:t>
            </a:r>
            <a:r>
              <a:rPr lang="cs-CZ" sz="1600" dirty="0" smtClean="0">
                <a:cs typeface="Lato" charset="0"/>
                <a:sym typeface="Lato" charset="0"/>
              </a:rPr>
              <a:t>, „</a:t>
            </a:r>
            <a:r>
              <a:rPr lang="cs-CZ" sz="1600" dirty="0" err="1" smtClean="0"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cs typeface="Lato" charset="0"/>
                <a:sym typeface="Lato" charset="0"/>
              </a:rPr>
              <a:t> business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Britain</a:t>
            </a:r>
            <a:r>
              <a:rPr lang="cs-CZ" sz="1600" dirty="0" smtClean="0">
                <a:cs typeface="Lato" charset="0"/>
                <a:sym typeface="Lato" charset="0"/>
              </a:rPr>
              <a:t> in business“ 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  <a:sym typeface="Lato" charset="0"/>
              </a:rPr>
              <a:t>Follow</a:t>
            </a:r>
            <a:r>
              <a:rPr lang="cs-CZ" sz="1600" dirty="0" smtClean="0">
                <a:cs typeface="Lato" charset="0"/>
                <a:sym typeface="Lato" charset="0"/>
              </a:rPr>
              <a:t>-up </a:t>
            </a:r>
            <a:r>
              <a:rPr lang="cs-CZ" sz="1600" dirty="0" err="1" smtClean="0">
                <a:cs typeface="Lato" charset="0"/>
                <a:sym typeface="Lato" charset="0"/>
              </a:rPr>
              <a:t>is</a:t>
            </a:r>
            <a:r>
              <a:rPr lang="cs-CZ" sz="1600" dirty="0" smtClean="0">
                <a:cs typeface="Lato" charset="0"/>
                <a:sym typeface="Lato" charset="0"/>
              </a:rPr>
              <a:t> a </a:t>
            </a:r>
            <a:r>
              <a:rPr lang="cs-CZ" sz="1600" dirty="0" err="1" smtClean="0">
                <a:cs typeface="Lato" charset="0"/>
                <a:sym typeface="Lato" charset="0"/>
              </a:rPr>
              <a:t>must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cs typeface="Lato" charset="0"/>
              </a:rPr>
              <a:t>Always</a:t>
            </a:r>
            <a:r>
              <a:rPr lang="cs-CZ" sz="1600" dirty="0" smtClean="0">
                <a:cs typeface="Lato" charset="0"/>
              </a:rPr>
              <a:t> </a:t>
            </a:r>
            <a:r>
              <a:rPr lang="cs-CZ" sz="1600" dirty="0" err="1" smtClean="0">
                <a:cs typeface="Lato" charset="0"/>
              </a:rPr>
              <a:t>look</a:t>
            </a:r>
            <a:r>
              <a:rPr lang="cs-CZ" sz="1600" dirty="0" smtClean="0">
                <a:cs typeface="Lato" charset="0"/>
              </a:rPr>
              <a:t> </a:t>
            </a:r>
            <a:r>
              <a:rPr lang="cs-CZ" sz="1600" dirty="0" err="1" smtClean="0">
                <a:cs typeface="Lato" charset="0"/>
              </a:rPr>
              <a:t>for</a:t>
            </a:r>
            <a:r>
              <a:rPr lang="cs-CZ" sz="1600" dirty="0" smtClean="0">
                <a:cs typeface="Lato" charset="0"/>
              </a:rPr>
              <a:t> a </a:t>
            </a:r>
            <a:r>
              <a:rPr lang="en-GB" sz="1600" dirty="0" smtClean="0">
                <a:cs typeface="Lato" charset="0"/>
              </a:rPr>
              <a:t>shared interests</a:t>
            </a:r>
            <a:endParaRPr lang="cs-CZ" sz="1600" dirty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Lato" charset="0"/>
                <a:sym typeface="Lato" charset="0"/>
              </a:rPr>
              <a:t> </a:t>
            </a:r>
            <a:endParaRPr lang="cs-CZ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dirty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u="sng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13" name="Picture 2" descr="https://d2v9y0dukr6mq2.cloudfront.net/video/thumbnail/4ZrVLdVKeijzurndz/business-handshake-concept-two-businessmen-shaking-their-hands_nueibrcv3e__F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59873"/>
            <a:ext cx="2111280" cy="16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17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103406" y="1201826"/>
            <a:ext cx="500066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Czech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Economic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Team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929773"/>
            <a:ext cx="7862292" cy="12304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9538" y="2066475"/>
            <a:ext cx="7862292" cy="45211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1000100" y="192880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23" name="Picture 5" descr="F:\unionjack3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0779" y="1104098"/>
            <a:ext cx="1154559" cy="11545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24" name="Picture 3" descr="F:\2fe2bbe77c_31557033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3248" y="1376121"/>
            <a:ext cx="1079328" cy="7200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61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437" y="2725481"/>
            <a:ext cx="2604403" cy="523874"/>
          </a:xfrm>
          <a:prstGeom prst="rect">
            <a:avLst/>
          </a:prstGeom>
          <a:noFill/>
        </p:spPr>
      </p:pic>
      <p:pic>
        <p:nvPicPr>
          <p:cNvPr id="63" name="Picture 36" descr="http://www.czechinvest.org/img/logo-c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040" y="3837976"/>
            <a:ext cx="1224136" cy="459052"/>
          </a:xfrm>
          <a:prstGeom prst="rect">
            <a:avLst/>
          </a:prstGeom>
          <a:noFill/>
        </p:spPr>
      </p:pic>
      <p:pic>
        <p:nvPicPr>
          <p:cNvPr id="64" name="Picture 42" descr="http://www.czechcentres.cz/webs/ceska-centra/images/cc-logo-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2839" y="3888782"/>
            <a:ext cx="1531163" cy="458833"/>
          </a:xfrm>
          <a:prstGeom prst="rect">
            <a:avLst/>
          </a:prstGeom>
          <a:noFill/>
        </p:spPr>
      </p:pic>
      <p:pic>
        <p:nvPicPr>
          <p:cNvPr id="65" name="Picture 40" descr="http://wien.czechcentres.cz/public/galleries/35/34459/czechtourism-rgb.jpg?16b46491622617dbd8ca4188373556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2454" y="3795887"/>
            <a:ext cx="1656184" cy="587790"/>
          </a:xfrm>
          <a:prstGeom prst="rect">
            <a:avLst/>
          </a:prstGeom>
          <a:noFill/>
        </p:spPr>
      </p:pic>
      <p:pic>
        <p:nvPicPr>
          <p:cNvPr id="68" name="Picture 38" descr="http://invest.kraj-jihocesky.cz/images/C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3750968"/>
            <a:ext cx="1012398" cy="576064"/>
          </a:xfrm>
          <a:prstGeom prst="rect">
            <a:avLst/>
          </a:prstGeom>
          <a:noFill/>
        </p:spPr>
      </p:pic>
      <p:pic>
        <p:nvPicPr>
          <p:cNvPr id="50178" name="Picture 2" descr="Výsledek obrázku pro katalog služeb jk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828" y="4697596"/>
            <a:ext cx="1714500" cy="1143001"/>
          </a:xfrm>
          <a:prstGeom prst="rect">
            <a:avLst/>
          </a:prstGeom>
          <a:noFill/>
        </p:spPr>
      </p:pic>
      <p:pic>
        <p:nvPicPr>
          <p:cNvPr id="50180" name="Picture 4" descr="Czech 10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00575" y="4872965"/>
            <a:ext cx="1500198" cy="643954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103248" y="5640494"/>
            <a:ext cx="736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+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office</a:t>
            </a:r>
            <a:r>
              <a:rPr lang="cs-CZ" dirty="0" smtClean="0"/>
              <a:t> „in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“ – </a:t>
            </a:r>
            <a:r>
              <a:rPr lang="cs-CZ" b="1" dirty="0" err="1" smtClean="0"/>
              <a:t>Consulat</a:t>
            </a:r>
            <a:r>
              <a:rPr lang="cs-CZ" b="1" dirty="0" smtClean="0"/>
              <a:t> General in Manchester </a:t>
            </a:r>
            <a:r>
              <a:rPr lang="cs-CZ" dirty="0" err="1" smtClean="0"/>
              <a:t>since</a:t>
            </a:r>
            <a:r>
              <a:rPr lang="cs-CZ" dirty="0" smtClean="0"/>
              <a:t> 2019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18</a:t>
            </a:fld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683568" y="980728"/>
            <a:ext cx="7637711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Czech Export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events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 in 2019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3929066"/>
            <a:ext cx="7862292" cy="12304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2285992"/>
            <a:ext cx="7862292" cy="4235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1000100" y="192880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dirty="0" smtClean="0"/>
          </a:p>
        </p:txBody>
      </p:sp>
      <p:sp>
        <p:nvSpPr>
          <p:cNvPr id="25" name="Obdélník 24"/>
          <p:cNvSpPr/>
          <p:nvPr/>
        </p:nvSpPr>
        <p:spPr>
          <a:xfrm>
            <a:off x="683568" y="1647478"/>
            <a:ext cx="743651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272028">
              <a:lnSpc>
                <a:spcPct val="120000"/>
              </a:lnSpc>
              <a:defRPr/>
            </a:pPr>
            <a:r>
              <a:rPr lang="cs-CZ" sz="1600" b="1" u="sng" dirty="0" smtClean="0"/>
              <a:t>Czech </a:t>
            </a:r>
            <a:r>
              <a:rPr lang="cs-CZ" sz="1600" b="1" u="sng" dirty="0" err="1" smtClean="0"/>
              <a:t>Official</a:t>
            </a:r>
            <a:r>
              <a:rPr lang="cs-CZ" sz="1600" b="1" u="sng" dirty="0"/>
              <a:t> </a:t>
            </a:r>
            <a:r>
              <a:rPr lang="cs-CZ" sz="1600" b="1" u="sng" dirty="0" err="1" smtClean="0"/>
              <a:t>Pavilions</a:t>
            </a:r>
            <a:r>
              <a:rPr lang="cs-CZ" sz="1600" b="1" u="sng" dirty="0" smtClean="0"/>
              <a:t>: </a:t>
            </a:r>
            <a:endParaRPr lang="cs-CZ" sz="1600" b="1" u="sng" dirty="0"/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Automechanika </a:t>
            </a:r>
            <a:r>
              <a:rPr lang="cs-CZ" sz="1600" dirty="0"/>
              <a:t>(Birmingham, </a:t>
            </a:r>
            <a:r>
              <a:rPr lang="cs-CZ" sz="1600" dirty="0" smtClean="0"/>
              <a:t>4.-6.6.)</a:t>
            </a:r>
            <a:r>
              <a:rPr lang="cs-CZ" sz="1600" b="1" dirty="0"/>
              <a:t> 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DSEI </a:t>
            </a:r>
            <a:r>
              <a:rPr lang="cs-CZ" sz="1600" dirty="0"/>
              <a:t>(Londýn, </a:t>
            </a:r>
            <a:r>
              <a:rPr lang="cs-CZ" sz="1600" dirty="0" smtClean="0"/>
              <a:t>10.-13. </a:t>
            </a:r>
            <a:r>
              <a:rPr lang="cs-CZ" sz="1600" dirty="0"/>
              <a:t>9</a:t>
            </a:r>
            <a:r>
              <a:rPr lang="cs-CZ" sz="1600" dirty="0" smtClean="0"/>
              <a:t>.)</a:t>
            </a:r>
            <a:r>
              <a:rPr lang="cs-CZ" sz="1600" b="1" dirty="0"/>
              <a:t> </a:t>
            </a:r>
          </a:p>
          <a:p>
            <a:endParaRPr lang="cs-CZ" sz="1600" b="1" u="sng" dirty="0" smtClean="0"/>
          </a:p>
          <a:p>
            <a:r>
              <a:rPr lang="cs-CZ" sz="1600" b="1" u="sng" dirty="0" err="1" smtClean="0"/>
              <a:t>Economic</a:t>
            </a:r>
            <a:r>
              <a:rPr lang="cs-CZ" sz="1600" b="1" u="sng" dirty="0"/>
              <a:t> </a:t>
            </a:r>
            <a:r>
              <a:rPr lang="cs-CZ" sz="1600" b="1" u="sng" dirty="0" err="1"/>
              <a:t>Diplomacy</a:t>
            </a:r>
            <a:r>
              <a:rPr lang="cs-CZ" sz="1600" b="1" u="sng" dirty="0"/>
              <a:t> </a:t>
            </a:r>
            <a:r>
              <a:rPr lang="cs-CZ" sz="1600" b="1" u="sng" dirty="0" err="1" smtClean="0"/>
              <a:t>Projects</a:t>
            </a:r>
            <a:r>
              <a:rPr lang="cs-CZ" sz="1600" b="1" u="sng" dirty="0"/>
              <a:t>,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CzechTrade</a:t>
            </a:r>
            <a:r>
              <a:rPr lang="cs-CZ" sz="1600" b="1" u="sng" dirty="0" smtClean="0"/>
              <a:t>, </a:t>
            </a:r>
            <a:r>
              <a:rPr lang="cs-CZ" sz="1600" b="1" u="sng" dirty="0" err="1" smtClean="0"/>
              <a:t>CzechInvest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events</a:t>
            </a:r>
            <a:r>
              <a:rPr lang="cs-CZ" sz="1600" b="1" u="sng" dirty="0" smtClean="0"/>
              <a:t>: 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Mise </a:t>
            </a:r>
            <a:r>
              <a:rPr lang="cs-CZ" sz="1600" b="1" dirty="0" err="1" smtClean="0"/>
              <a:t>Embraer</a:t>
            </a:r>
            <a:r>
              <a:rPr lang="cs-CZ" sz="1600" b="1" dirty="0" smtClean="0"/>
              <a:t> do ČR </a:t>
            </a:r>
            <a:r>
              <a:rPr lang="cs-CZ" sz="1600" dirty="0" smtClean="0"/>
              <a:t>(Praha, Pardubice, Brno, Kunovice, 11.-15.2.)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/>
              <a:t>Doing</a:t>
            </a:r>
            <a:r>
              <a:rPr lang="cs-CZ" sz="1600" b="1" dirty="0"/>
              <a:t> business in </a:t>
            </a:r>
            <a:r>
              <a:rPr lang="cs-CZ" sz="1600" b="1" dirty="0" err="1"/>
              <a:t>the</a:t>
            </a:r>
            <a:r>
              <a:rPr lang="cs-CZ" sz="1600" b="1" dirty="0"/>
              <a:t> Czech Republic </a:t>
            </a:r>
            <a:r>
              <a:rPr lang="cs-CZ" sz="1600" dirty="0" smtClean="0"/>
              <a:t>(London, 14.5)</a:t>
            </a:r>
            <a:endParaRPr lang="cs-CZ" sz="1600" b="1" dirty="0" smtClean="0"/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Czech </a:t>
            </a:r>
            <a:r>
              <a:rPr lang="cs-CZ" sz="1600" b="1" dirty="0" err="1" smtClean="0"/>
              <a:t>Wine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Day</a:t>
            </a:r>
            <a:r>
              <a:rPr lang="cs-CZ" sz="1600" b="1" dirty="0" smtClean="0"/>
              <a:t> </a:t>
            </a:r>
            <a:r>
              <a:rPr lang="cs-CZ" sz="1600" dirty="0" smtClean="0"/>
              <a:t>(London, 21.5.)</a:t>
            </a:r>
            <a:endParaRPr lang="cs-CZ" sz="1600" b="1" dirty="0" smtClean="0"/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Central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European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Investment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Forum</a:t>
            </a:r>
            <a:r>
              <a:rPr lang="cs-CZ" sz="1600" dirty="0" smtClean="0"/>
              <a:t> (London, 12.6.)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Czech Beer </a:t>
            </a:r>
            <a:r>
              <a:rPr lang="cs-CZ" sz="1600" b="1" dirty="0" err="1" smtClean="0"/>
              <a:t>Day</a:t>
            </a:r>
            <a:r>
              <a:rPr lang="cs-CZ" sz="1600" b="1" dirty="0" smtClean="0"/>
              <a:t> </a:t>
            </a:r>
            <a:r>
              <a:rPr lang="cs-CZ" sz="1600" dirty="0" smtClean="0"/>
              <a:t>(London, 19.6.)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CEE Start-</a:t>
            </a:r>
            <a:r>
              <a:rPr lang="cs-CZ" sz="1600" b="1" dirty="0" err="1" smtClean="0"/>
              <a:t>ups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Day</a:t>
            </a:r>
            <a:r>
              <a:rPr lang="cs-CZ" sz="1600" b="1" dirty="0" smtClean="0"/>
              <a:t> </a:t>
            </a:r>
            <a:r>
              <a:rPr lang="cs-CZ" sz="1600" dirty="0" smtClean="0"/>
              <a:t>(Londýn, 1.10.)</a:t>
            </a:r>
            <a:endParaRPr lang="cs-CZ" sz="1600" b="1" dirty="0" smtClean="0"/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London Design Fair</a:t>
            </a:r>
            <a:r>
              <a:rPr lang="cs-CZ" sz="1600" dirty="0" smtClean="0"/>
              <a:t> (19.-22.9.)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Advanced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Engineering</a:t>
            </a:r>
            <a:r>
              <a:rPr lang="cs-CZ" sz="1600" b="1" dirty="0" smtClean="0"/>
              <a:t> </a:t>
            </a:r>
            <a:r>
              <a:rPr lang="cs-CZ" sz="1600" dirty="0" smtClean="0"/>
              <a:t>(Birmingham, 30.-31.10. )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hlinkClick r:id="rId4"/>
            </a:endParaRPr>
          </a:p>
        </p:txBody>
      </p:sp>
      <p:pic>
        <p:nvPicPr>
          <p:cNvPr id="56322" name="Picture 2" descr="F:\2017-06-12-Czech NanoTech Day\shutterstock_57640648_110x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6934" y="4342473"/>
            <a:ext cx="1047750" cy="685800"/>
          </a:xfrm>
          <a:prstGeom prst="rect">
            <a:avLst/>
          </a:prstGeom>
          <a:noFill/>
        </p:spPr>
      </p:pic>
      <p:pic>
        <p:nvPicPr>
          <p:cNvPr id="56323" name="Picture 3" descr="F:\2017-04-27-Wine day\bile, cervene, ro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5430" y="3344474"/>
            <a:ext cx="1143008" cy="857256"/>
          </a:xfrm>
          <a:prstGeom prst="rect">
            <a:avLst/>
          </a:prstGeom>
          <a:noFill/>
        </p:spPr>
      </p:pic>
      <p:pic>
        <p:nvPicPr>
          <p:cNvPr id="28" name="Picture 6" descr="DSEI 2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542" y="1700808"/>
            <a:ext cx="1289842" cy="779661"/>
          </a:xfrm>
          <a:prstGeom prst="rect">
            <a:avLst/>
          </a:prstGeom>
          <a:noFill/>
        </p:spPr>
      </p:pic>
      <p:pic>
        <p:nvPicPr>
          <p:cNvPr id="29" name="Picture 2" descr="Automechanika Birmingham 20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781" y="1778969"/>
            <a:ext cx="1656184" cy="373977"/>
          </a:xfrm>
          <a:prstGeom prst="rect">
            <a:avLst/>
          </a:prstGeom>
          <a:noFill/>
        </p:spPr>
      </p:pic>
      <p:pic>
        <p:nvPicPr>
          <p:cNvPr id="1032" name="Picture 8" descr="VÃ½sledek obrÃ¡zku pro embraer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25" y="2834588"/>
            <a:ext cx="1231134" cy="7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Ã½sledek obrÃ¡zku pro central european startup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7" y="3665069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crypted-tbn0.gstatic.com/images?q=tbn:ANd9GcR0dlI9LZJnEe0gYH_DWlaweGcJztTVWoObDn0wsIOw_oj76p1xF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19" y="5276448"/>
            <a:ext cx="1777841" cy="6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19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00034" y="1180882"/>
            <a:ext cx="793495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information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sources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4856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>
              <a:lnSpc>
                <a:spcPct val="120000"/>
              </a:lnSpc>
              <a:defRPr/>
            </a:pPr>
            <a:r>
              <a:rPr lang="cs-CZ" sz="1600" b="1" dirty="0" smtClean="0">
                <a:sym typeface="Lato" charset="0"/>
              </a:rPr>
              <a:t>Web </a:t>
            </a:r>
            <a:r>
              <a:rPr lang="cs-CZ" sz="1600" b="1" dirty="0" err="1" smtClean="0">
                <a:sym typeface="Lato" charset="0"/>
              </a:rPr>
              <a:t>page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of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the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Embassy</a:t>
            </a:r>
            <a:r>
              <a:rPr lang="cs-CZ" sz="1600" b="1" dirty="0" smtClean="0">
                <a:sym typeface="Lato" charset="0"/>
              </a:rPr>
              <a:t> in London: </a:t>
            </a: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www.mzv.cz/london/cz/obchod_a_ekonomika/index.html</a:t>
            </a:r>
            <a:endParaRPr lang="cs-CZ" sz="1600" dirty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endParaRPr lang="cs-CZ" sz="1600" b="1" dirty="0" smtClean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r>
              <a:rPr lang="cs-CZ" sz="1600" b="1" dirty="0" smtClean="0">
                <a:sym typeface="Lato" charset="0"/>
              </a:rPr>
              <a:t>Business </a:t>
            </a:r>
            <a:r>
              <a:rPr lang="cs-CZ" sz="1600" b="1" dirty="0" err="1" smtClean="0">
                <a:sym typeface="Lato" charset="0"/>
              </a:rPr>
              <a:t>opportunities</a:t>
            </a:r>
            <a:r>
              <a:rPr lang="cs-CZ" sz="1600" b="1" dirty="0" smtClean="0">
                <a:sym typeface="Lato" charset="0"/>
              </a:rPr>
              <a:t>, list </a:t>
            </a:r>
            <a:r>
              <a:rPr lang="cs-CZ" sz="1600" b="1" dirty="0" err="1" smtClean="0">
                <a:sym typeface="Lato" charset="0"/>
              </a:rPr>
              <a:t>of</a:t>
            </a:r>
            <a:r>
              <a:rPr lang="cs-CZ" sz="1600" b="1" dirty="0" smtClean="0">
                <a:sym typeface="Lato" charset="0"/>
              </a:rPr>
              <a:t> export </a:t>
            </a:r>
            <a:r>
              <a:rPr lang="cs-CZ" sz="1600" b="1" dirty="0" err="1" smtClean="0">
                <a:sym typeface="Lato" charset="0"/>
              </a:rPr>
              <a:t>events</a:t>
            </a:r>
            <a:r>
              <a:rPr lang="cs-CZ" sz="1600" b="1" dirty="0" smtClean="0">
                <a:sym typeface="Lato" charset="0"/>
              </a:rPr>
              <a:t> in </a:t>
            </a:r>
            <a:r>
              <a:rPr lang="cs-CZ" sz="1600" b="1" dirty="0" err="1" smtClean="0">
                <a:sym typeface="Lato" charset="0"/>
              </a:rPr>
              <a:t>the</a:t>
            </a:r>
            <a:r>
              <a:rPr lang="cs-CZ" sz="1600" b="1" dirty="0" smtClean="0">
                <a:sym typeface="Lato" charset="0"/>
              </a:rPr>
              <a:t> UK</a:t>
            </a:r>
            <a:r>
              <a:rPr lang="cs-CZ" sz="1600" dirty="0" smtClean="0">
                <a:sym typeface="Lato" charset="0"/>
              </a:rPr>
              <a:t>: </a:t>
            </a: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www.businessinfo.cz/cs/zahranicni-obchod-eu/teritorialni-informace-zeme/velka-britanie.html</a:t>
            </a:r>
            <a:endParaRPr lang="cs-CZ" sz="1600" dirty="0" smtClean="0"/>
          </a:p>
          <a:p>
            <a:pPr marL="0" lvl="1">
              <a:lnSpc>
                <a:spcPct val="120000"/>
              </a:lnSpc>
              <a:defRPr/>
            </a:pPr>
            <a:endParaRPr lang="cs-CZ" sz="1600" b="1" dirty="0">
              <a:sym typeface="Lato" charset="0"/>
            </a:endParaRPr>
          </a:p>
          <a:p>
            <a:pPr marL="0" lvl="1">
              <a:lnSpc>
                <a:spcPct val="120000"/>
              </a:lnSpc>
              <a:defRPr/>
            </a:pPr>
            <a:r>
              <a:rPr lang="cs-CZ" sz="1600" b="1" dirty="0" smtClean="0">
                <a:sym typeface="Lato" charset="0"/>
              </a:rPr>
              <a:t>List </a:t>
            </a:r>
            <a:r>
              <a:rPr lang="cs-CZ" sz="1600" b="1" dirty="0" err="1" smtClean="0">
                <a:sym typeface="Lato" charset="0"/>
              </a:rPr>
              <a:t>of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the</a:t>
            </a:r>
            <a:r>
              <a:rPr lang="cs-CZ" sz="1600" b="1" dirty="0" smtClean="0">
                <a:sym typeface="Lato" charset="0"/>
              </a:rPr>
              <a:t> most </a:t>
            </a:r>
            <a:r>
              <a:rPr lang="cs-CZ" sz="1600" b="1" dirty="0" err="1" smtClean="0">
                <a:sym typeface="Lato" charset="0"/>
              </a:rPr>
              <a:t>important</a:t>
            </a:r>
            <a:r>
              <a:rPr lang="cs-CZ" sz="1600" b="1" dirty="0" smtClean="0">
                <a:sym typeface="Lato" charset="0"/>
              </a:rPr>
              <a:t> business </a:t>
            </a:r>
            <a:r>
              <a:rPr lang="cs-CZ" sz="1600" b="1" dirty="0" err="1" smtClean="0">
                <a:sym typeface="Lato" charset="0"/>
              </a:rPr>
              <a:t>fairs</a:t>
            </a:r>
            <a:r>
              <a:rPr lang="cs-CZ" sz="1600" b="1" dirty="0" smtClean="0">
                <a:sym typeface="Lato" charset="0"/>
              </a:rPr>
              <a:t> in </a:t>
            </a:r>
            <a:r>
              <a:rPr lang="cs-CZ" sz="1600" b="1" dirty="0" err="1" smtClean="0">
                <a:sym typeface="Lato" charset="0"/>
              </a:rPr>
              <a:t>the</a:t>
            </a:r>
            <a:r>
              <a:rPr lang="cs-CZ" sz="1600" b="1" dirty="0" smtClean="0">
                <a:sym typeface="Lato" charset="0"/>
              </a:rPr>
              <a:t> UK: 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 smtClean="0">
                <a:hlinkClick r:id="rId5"/>
              </a:rPr>
              <a:t>https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www.mzv.cz/london/cz/obchod_a_ekonomika/zpravodajstvi/vyznamne_mezinarodni_veletrhy_v_uk.html</a:t>
            </a:r>
            <a:endParaRPr lang="cs-CZ" sz="1600" dirty="0" smtClean="0"/>
          </a:p>
          <a:p>
            <a:pPr>
              <a:lnSpc>
                <a:spcPct val="120000"/>
              </a:lnSpc>
              <a:defRPr/>
            </a:pPr>
            <a:endParaRPr lang="cs-CZ" sz="1600" dirty="0">
              <a:sym typeface="Lato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1600" b="1" dirty="0" smtClean="0">
                <a:sym typeface="Lato" charset="0"/>
              </a:rPr>
              <a:t>Database </a:t>
            </a:r>
            <a:r>
              <a:rPr lang="cs-CZ" sz="1600" b="1" dirty="0" err="1" smtClean="0">
                <a:sym typeface="Lato" charset="0"/>
              </a:rPr>
              <a:t>of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governmental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tenders</a:t>
            </a:r>
            <a:r>
              <a:rPr lang="cs-CZ" sz="1600" b="1" dirty="0" smtClean="0">
                <a:sym typeface="Lato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>
                <a:hlinkClick r:id="rId6"/>
              </a:rPr>
              <a:t>https://www.gov.uk/contracts-finder</a:t>
            </a:r>
            <a:endParaRPr lang="cs-CZ" sz="1600" dirty="0" smtClean="0">
              <a:sym typeface="Lato" charset="0"/>
            </a:endParaRPr>
          </a:p>
          <a:p>
            <a:pPr>
              <a:lnSpc>
                <a:spcPct val="120000"/>
              </a:lnSpc>
              <a:defRPr/>
            </a:pPr>
            <a:endParaRPr lang="cs-CZ" sz="1600" dirty="0">
              <a:sym typeface="Lato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1600" b="1" dirty="0" err="1" smtClean="0">
                <a:sym typeface="Lato" charset="0"/>
              </a:rPr>
              <a:t>Tenders</a:t>
            </a:r>
            <a:r>
              <a:rPr lang="cs-CZ" sz="1600" b="1" dirty="0" smtClean="0">
                <a:sym typeface="Lato" charset="0"/>
              </a:rPr>
              <a:t> in </a:t>
            </a:r>
            <a:r>
              <a:rPr lang="cs-CZ" sz="1600" b="1" dirty="0" err="1" smtClean="0">
                <a:sym typeface="Lato" charset="0"/>
              </a:rPr>
              <a:t>the</a:t>
            </a:r>
            <a:r>
              <a:rPr lang="cs-CZ" sz="1600" b="1" dirty="0" smtClean="0">
                <a:sym typeface="Lato" charset="0"/>
              </a:rPr>
              <a:t> </a:t>
            </a:r>
            <a:r>
              <a:rPr lang="cs-CZ" sz="1600" b="1" dirty="0" err="1" smtClean="0">
                <a:sym typeface="Lato" charset="0"/>
              </a:rPr>
              <a:t>defence</a:t>
            </a:r>
            <a:r>
              <a:rPr lang="cs-CZ" sz="1600" b="1" dirty="0" smtClean="0">
                <a:sym typeface="Lato" charset="0"/>
              </a:rPr>
              <a:t> &amp; </a:t>
            </a:r>
            <a:r>
              <a:rPr lang="cs-CZ" sz="1600" b="1" dirty="0" err="1" smtClean="0">
                <a:sym typeface="Lato" charset="0"/>
              </a:rPr>
              <a:t>Security</a:t>
            </a:r>
            <a:r>
              <a:rPr lang="cs-CZ" sz="1600" b="1" dirty="0" smtClean="0">
                <a:sym typeface="Lato" charset="0"/>
              </a:rPr>
              <a:t> area: </a:t>
            </a:r>
          </a:p>
          <a:p>
            <a:pPr>
              <a:lnSpc>
                <a:spcPct val="120000"/>
              </a:lnSpc>
              <a:defRPr/>
            </a:pPr>
            <a:r>
              <a:rPr lang="en-GB" sz="1600" dirty="0">
                <a:hlinkClick r:id="rId7"/>
              </a:rPr>
              <a:t>https://www.contracts.mod.uk/</a:t>
            </a:r>
            <a:endParaRPr lang="cs-CZ" sz="1600" dirty="0" smtClean="0">
              <a:sym typeface="Lato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u="sng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u="sng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cs-CZ" i="1" dirty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defRPr/>
            </a:pPr>
            <a:endParaRPr lang="en-GB" dirty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733800" cy="28041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571868" y="1428736"/>
            <a:ext cx="1571636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Outline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2000240"/>
            <a:ext cx="7862292" cy="45211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en-GB" sz="1600" b="1" u="sng" dirty="0" smtClean="0">
                <a:solidFill>
                  <a:srgbClr val="0070C0"/>
                </a:solidFill>
                <a:cs typeface="Lato" charset="0"/>
                <a:sym typeface="Lato" charset="0"/>
              </a:rPr>
              <a:t>British</a:t>
            </a:r>
            <a:r>
              <a:rPr lang="cs-CZ" sz="1600" b="1" u="sng" dirty="0" smtClean="0">
                <a:solidFill>
                  <a:srgbClr val="0070C0"/>
                </a:solidFill>
                <a:cs typeface="Lato" charset="0"/>
                <a:sym typeface="Lato" charset="0"/>
              </a:rPr>
              <a:t> </a:t>
            </a:r>
            <a:r>
              <a:rPr lang="en-GB" sz="1600" b="1" u="sng" dirty="0" smtClean="0">
                <a:solidFill>
                  <a:srgbClr val="0070C0"/>
                </a:solidFill>
                <a:cs typeface="Lato" charset="0"/>
                <a:sym typeface="Lato" charset="0"/>
              </a:rPr>
              <a:t>Economy</a:t>
            </a: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en-GB" sz="1600" b="1" u="sng" dirty="0" err="1" smtClean="0">
                <a:solidFill>
                  <a:srgbClr val="0070C0"/>
                </a:solidFill>
              </a:rPr>
              <a:t>Foreig</a:t>
            </a:r>
            <a:r>
              <a:rPr lang="cs-CZ" sz="1600" b="1" u="sng" dirty="0" smtClean="0">
                <a:solidFill>
                  <a:srgbClr val="0070C0"/>
                </a:solidFill>
              </a:rPr>
              <a:t>n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Trade</a:t>
            </a:r>
            <a:endParaRPr lang="cs-CZ" sz="1600" b="1" u="sng" dirty="0" smtClean="0">
              <a:solidFill>
                <a:srgbClr val="0070C0"/>
              </a:solidFill>
            </a:endParaRP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u="sng" dirty="0" err="1" smtClean="0">
                <a:solidFill>
                  <a:srgbClr val="0070C0"/>
                </a:solidFill>
              </a:rPr>
              <a:t>Industrial</a:t>
            </a:r>
            <a:r>
              <a:rPr lang="cs-CZ" sz="1600" b="1" u="sng" dirty="0" smtClean="0">
                <a:solidFill>
                  <a:srgbClr val="0070C0"/>
                </a:solidFill>
              </a:rPr>
              <a:t>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Strategy</a:t>
            </a:r>
            <a:endParaRPr lang="cs-CZ" sz="1600" b="1" u="sng" dirty="0" smtClean="0">
              <a:solidFill>
                <a:srgbClr val="0070C0"/>
              </a:solidFill>
            </a:endParaRP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u="sng" dirty="0" smtClean="0">
                <a:solidFill>
                  <a:srgbClr val="0070C0"/>
                </a:solidFill>
              </a:rPr>
              <a:t>Business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opportunities</a:t>
            </a:r>
            <a:endParaRPr lang="cs-CZ" sz="1600" b="1" u="sng" dirty="0">
              <a:solidFill>
                <a:srgbClr val="0070C0"/>
              </a:solidFill>
            </a:endParaRP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u="sng" dirty="0" err="1" smtClean="0">
                <a:solidFill>
                  <a:srgbClr val="0070C0"/>
                </a:solidFill>
              </a:rPr>
              <a:t>How</a:t>
            </a:r>
            <a:r>
              <a:rPr lang="cs-CZ" sz="1600" b="1" u="sng" dirty="0" smtClean="0">
                <a:solidFill>
                  <a:srgbClr val="0070C0"/>
                </a:solidFill>
              </a:rPr>
              <a:t> to do business in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the</a:t>
            </a:r>
            <a:r>
              <a:rPr lang="cs-CZ" sz="1600" b="1" u="sng" dirty="0" smtClean="0">
                <a:solidFill>
                  <a:srgbClr val="0070C0"/>
                </a:solidFill>
              </a:rPr>
              <a:t> UK</a:t>
            </a: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u="sng" dirty="0" err="1" smtClean="0">
                <a:solidFill>
                  <a:srgbClr val="0070C0"/>
                </a:solidFill>
              </a:rPr>
              <a:t>How</a:t>
            </a:r>
            <a:r>
              <a:rPr lang="cs-CZ" sz="1600" b="1" u="sng" dirty="0" smtClean="0">
                <a:solidFill>
                  <a:srgbClr val="0070C0"/>
                </a:solidFill>
              </a:rPr>
              <a:t>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can</a:t>
            </a:r>
            <a:r>
              <a:rPr lang="cs-CZ" sz="1600" b="1" u="sng" dirty="0" smtClean="0">
                <a:solidFill>
                  <a:srgbClr val="0070C0"/>
                </a:solidFill>
              </a:rPr>
              <a:t>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Embassy</a:t>
            </a:r>
            <a:r>
              <a:rPr lang="cs-CZ" sz="1600" b="1" u="sng" dirty="0" smtClean="0">
                <a:solidFill>
                  <a:srgbClr val="0070C0"/>
                </a:solidFill>
              </a:rPr>
              <a:t> </a:t>
            </a:r>
            <a:r>
              <a:rPr lang="cs-CZ" sz="1600" b="1" u="sng" dirty="0" err="1" smtClean="0">
                <a:solidFill>
                  <a:srgbClr val="0070C0"/>
                </a:solidFill>
              </a:rPr>
              <a:t>help</a:t>
            </a:r>
            <a:endParaRPr lang="cs-CZ" sz="1600" b="1" u="sng" dirty="0" smtClean="0">
              <a:solidFill>
                <a:srgbClr val="0070C0"/>
              </a:solidFill>
            </a:endParaRPr>
          </a:p>
          <a:p>
            <a:pPr marL="8001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u="sng" dirty="0" err="1" smtClean="0">
                <a:solidFill>
                  <a:srgbClr val="0070C0"/>
                </a:solidFill>
              </a:rPr>
              <a:t>Brexit</a:t>
            </a:r>
            <a:r>
              <a:rPr lang="cs-CZ" sz="1600" b="1" u="sng" dirty="0" smtClean="0">
                <a:solidFill>
                  <a:srgbClr val="0070C0"/>
                </a:solidFill>
              </a:rPr>
              <a:t> </a:t>
            </a: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20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15" name="Picture 2" descr="Výsledek obrázku pro bloomberg p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947" y="2297200"/>
            <a:ext cx="7573184" cy="192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21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214546" y="1071546"/>
            <a:ext cx="500066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BREXIT</a:t>
            </a: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2000240"/>
            <a:ext cx="7862292" cy="45211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711967" y="1635836"/>
            <a:ext cx="7643866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Current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state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play: </a:t>
            </a: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The EU and UK have agreed a further delay to </a:t>
            </a:r>
            <a:r>
              <a:rPr lang="en-GB" sz="1600" dirty="0" err="1">
                <a:solidFill>
                  <a:srgbClr val="000000"/>
                </a:solidFill>
                <a:cs typeface="Lato" charset="0"/>
                <a:sym typeface="Lato" charset="0"/>
              </a:rPr>
              <a:t>Brexit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 until 31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October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at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latest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  <a:endParaRPr lang="en-GB" sz="1600" dirty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The UK could leave earlier if a withdrawal agreement has been ratified by MPs. 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must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vote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in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European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Parliament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elections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on 23 May - if it did not the UK would have to leave the EU on 1 June without a deal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</a:t>
            </a:r>
            <a:endParaRPr lang="cs-CZ" sz="1600" dirty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Governement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now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talks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to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opposition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regarding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non-legally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binding </a:t>
            </a:r>
            <a:r>
              <a:rPr lang="en-GB" sz="1600" i="1" dirty="0">
                <a:solidFill>
                  <a:srgbClr val="000000"/>
                </a:solidFill>
                <a:cs typeface="Lato" charset="0"/>
                <a:sym typeface="Lato" charset="0"/>
              </a:rPr>
              <a:t>political declaration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which sets out parameters for the long-term future relationship. 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Next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possible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scenarios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:</a:t>
            </a:r>
          </a:p>
          <a:p>
            <a:pPr marL="3429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leaves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EU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with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„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withrawal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agreement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“</a:t>
            </a:r>
          </a:p>
          <a:p>
            <a:pPr marL="3429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leaves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EU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with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„No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deal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“</a:t>
            </a:r>
          </a:p>
          <a:p>
            <a:pPr marL="3429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Other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options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: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another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referendum,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renegotiation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withdrawal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agreement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(EU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refuses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),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general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elections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in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UK, No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Brexit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(UK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gov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Revokes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Arcitle</a:t>
            </a:r>
            <a:r>
              <a:rPr lang="cs-CZ" sz="1600" i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50), </a:t>
            </a:r>
          </a:p>
          <a:p>
            <a:pPr marL="3429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342900" lvl="1" indent="-342900" algn="just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22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043608" y="1071546"/>
            <a:ext cx="7390156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Option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1/ No-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deal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Brexit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1616101"/>
            <a:ext cx="7862292" cy="490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680685" y="1616101"/>
            <a:ext cx="7643866" cy="512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Politicaly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: 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D</a:t>
            </a:r>
            <a:r>
              <a:rPr lang="en-GB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efault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Brexit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option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–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happens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on:</a:t>
            </a:r>
          </a:p>
          <a:p>
            <a:pPr marL="742950" lvl="2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1st June 2019 –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if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UK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does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not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take part in the European elections on 23 May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742950" lvl="2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31st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October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2019 –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if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Westminster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Parliament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can't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reach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any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agreement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Trade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aspects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: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becomes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3rd country to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EU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Customs declarations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will be needed on UK-EU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trade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(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MRN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or an EORI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number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)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t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emporary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tariff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regime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– NO import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tariffs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on majority (87%)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goods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except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25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cathegories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(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cars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aluminium,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meat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textiles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etc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  <a:hlinkClick r:id="rId4"/>
              </a:rPr>
              <a:t>full list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  <a:hlinkClick r:id="rId4"/>
              </a:rPr>
              <a:t>here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) </a:t>
            </a:r>
            <a:r>
              <a:rPr lang="cs-CZ" sz="1600" dirty="0" err="1">
                <a:solidFill>
                  <a:srgbClr val="000000"/>
                </a:solidFill>
                <a:cs typeface="Lato" charset="0"/>
                <a:sym typeface="Lato" charset="0"/>
              </a:rPr>
              <a:t>for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up to 12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months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 </a:t>
            </a:r>
            <a:endParaRPr lang="cs-CZ" sz="1600" dirty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Harmonised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standards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: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UK will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continue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to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recognise conformity assessment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by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EU notified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bodies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goods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meeting EU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CE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marking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can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still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be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sold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in the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Cars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– type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aprovals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: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manufacturers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with valid EC type-approval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will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NOT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need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to do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duplicate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testing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in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UK (VCA),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but will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need 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to prove compliance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to VCA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00000"/>
              </a:solidFill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23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043608" y="1071546"/>
            <a:ext cx="7390156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No-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deal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Brexit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–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guidance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&amp;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info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1616101"/>
            <a:ext cx="7862292" cy="490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323528" y="1616101"/>
            <a:ext cx="8363271" cy="465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Czech </a:t>
            </a:r>
            <a:r>
              <a:rPr lang="cs-CZ" sz="1600" b="1" dirty="0" err="1" smtClean="0"/>
              <a:t>Governement</a:t>
            </a:r>
            <a:r>
              <a:rPr lang="cs-CZ" sz="1600" dirty="0" smtClean="0"/>
              <a:t>: </a:t>
            </a:r>
            <a:r>
              <a:rPr lang="en-GB" sz="1600" dirty="0">
                <a:hlinkClick r:id="rId4"/>
              </a:rPr>
              <a:t>https://www.brexitinfo.cz</a:t>
            </a:r>
            <a:r>
              <a:rPr lang="en-GB" sz="1600" dirty="0" smtClean="0">
                <a:hlinkClick r:id="rId4"/>
              </a:rPr>
              <a:t>/</a:t>
            </a:r>
            <a:endParaRPr lang="cs-CZ" sz="1600" dirty="0"/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Guidance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b="1" dirty="0" smtClean="0"/>
              <a:t> Czech </a:t>
            </a:r>
            <a:r>
              <a:rPr lang="cs-CZ" sz="1600" b="1" dirty="0" err="1" smtClean="0"/>
              <a:t>businesses</a:t>
            </a:r>
            <a:r>
              <a:rPr lang="cs-CZ" sz="1600" dirty="0" smtClean="0"/>
              <a:t>: </a:t>
            </a:r>
            <a:r>
              <a:rPr lang="en-GB" sz="1600" dirty="0">
                <a:hlinkClick r:id="rId5"/>
              </a:rPr>
              <a:t>https://www.businessinfo.cz/cs/clanky/special-brexit-ocima-exporteru-119098.html#!&amp;</a:t>
            </a:r>
            <a:r>
              <a:rPr lang="en-GB" sz="1600" dirty="0" smtClean="0">
                <a:hlinkClick r:id="rId5"/>
              </a:rPr>
              <a:t>chapter=1</a:t>
            </a:r>
            <a:endParaRPr lang="cs-CZ" sz="1600" dirty="0" smtClean="0"/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Guidance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b="1" dirty="0" smtClean="0"/>
              <a:t> Czech </a:t>
            </a:r>
            <a:r>
              <a:rPr lang="cs-CZ" sz="1600" b="1" dirty="0" err="1" smtClean="0"/>
              <a:t>citizens</a:t>
            </a:r>
            <a:r>
              <a:rPr lang="cs-CZ" sz="1600" b="1" dirty="0" smtClean="0"/>
              <a:t> </a:t>
            </a:r>
            <a:r>
              <a:rPr lang="cs-CZ" sz="1600" dirty="0" smtClean="0"/>
              <a:t>in </a:t>
            </a:r>
            <a:r>
              <a:rPr lang="cs-CZ" sz="1600" dirty="0" err="1" smtClean="0"/>
              <a:t>the</a:t>
            </a:r>
            <a:r>
              <a:rPr lang="cs-CZ" sz="1600" dirty="0" smtClean="0"/>
              <a:t> UK:  </a:t>
            </a:r>
            <a:r>
              <a:rPr lang="en-GB" sz="1600" dirty="0" smtClean="0">
                <a:hlinkClick r:id="rId6"/>
              </a:rPr>
              <a:t>https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www.mzv.cz/london/cz/konzularni_a_vizove_informace/brexit/index.html</a:t>
            </a:r>
            <a:r>
              <a:rPr lang="cs-CZ" sz="1600" dirty="0" smtClean="0"/>
              <a:t> 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European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Commission</a:t>
            </a:r>
            <a:r>
              <a:rPr lang="cs-CZ" sz="1600" dirty="0" smtClean="0"/>
              <a:t>: </a:t>
            </a:r>
            <a:r>
              <a:rPr lang="en-GB" sz="1600" dirty="0">
                <a:hlinkClick r:id="rId7"/>
              </a:rPr>
              <a:t>https://ec.europa.eu/info/brexit/brexit-preparedness_en</a:t>
            </a:r>
            <a:endParaRPr lang="cs-CZ" sz="1600" dirty="0" smtClean="0"/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UK </a:t>
            </a:r>
            <a:r>
              <a:rPr lang="cs-CZ" sz="1600" b="1" dirty="0" err="1" smtClean="0"/>
              <a:t>Governement</a:t>
            </a:r>
            <a:r>
              <a:rPr lang="cs-CZ" sz="1600" b="1" dirty="0" smtClean="0"/>
              <a:t>: </a:t>
            </a:r>
            <a:r>
              <a:rPr lang="cs-CZ" sz="1600" dirty="0" smtClean="0">
                <a:hlinkClick r:id="rId8"/>
              </a:rPr>
              <a:t>www.</a:t>
            </a:r>
            <a:r>
              <a:rPr lang="en-GB" sz="1600" dirty="0" smtClean="0">
                <a:hlinkClick r:id="rId8"/>
              </a:rPr>
              <a:t>Gov.uk/</a:t>
            </a:r>
            <a:r>
              <a:rPr lang="en-GB" sz="1600" dirty="0" err="1" smtClean="0">
                <a:hlinkClick r:id="rId8"/>
              </a:rPr>
              <a:t>euexit</a:t>
            </a:r>
            <a:r>
              <a:rPr lang="cs-CZ" sz="1600" dirty="0" smtClean="0"/>
              <a:t> </a:t>
            </a:r>
            <a:r>
              <a:rPr lang="en-GB" sz="1600" dirty="0" smtClean="0"/>
              <a:t> </a:t>
            </a:r>
            <a:endParaRPr lang="cs-CZ" sz="1600" dirty="0" smtClean="0"/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UK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Gov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Preparadnes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notices</a:t>
            </a:r>
            <a:r>
              <a:rPr lang="cs-CZ" sz="16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 – no </a:t>
            </a:r>
            <a:r>
              <a:rPr lang="cs-CZ" sz="1600" b="1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deal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: </a:t>
            </a:r>
            <a:r>
              <a:rPr lang="en-GB" sz="1600" dirty="0" smtClean="0">
                <a:hlinkClick r:id="rId9"/>
              </a:rPr>
              <a:t>https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www.gov.uk/government/collections/how-to-prepare-if-the-uk-leaves-the-eu-with-no-deal</a:t>
            </a:r>
            <a:r>
              <a:rPr lang="cs-CZ" sz="1600" dirty="0" smtClean="0"/>
              <a:t> 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/>
              <a:t>Detailed</a:t>
            </a:r>
            <a:r>
              <a:rPr lang="cs-CZ" sz="1600" dirty="0" smtClean="0"/>
              <a:t> </a:t>
            </a:r>
            <a:r>
              <a:rPr lang="cs-CZ" sz="1600" dirty="0" err="1" smtClean="0"/>
              <a:t>presentations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UK </a:t>
            </a:r>
            <a:r>
              <a:rPr lang="cs-CZ" sz="1600" dirty="0" err="1" smtClean="0"/>
              <a:t>governement</a:t>
            </a:r>
            <a:r>
              <a:rPr lang="cs-CZ" sz="1600" dirty="0" smtClean="0"/>
              <a:t> on </a:t>
            </a:r>
            <a:r>
              <a:rPr lang="cs-CZ" sz="1600" dirty="0" err="1" smtClean="0"/>
              <a:t>border</a:t>
            </a:r>
            <a:r>
              <a:rPr lang="cs-CZ" sz="1600" dirty="0" smtClean="0"/>
              <a:t> </a:t>
            </a:r>
            <a:r>
              <a:rPr lang="cs-CZ" sz="1600" dirty="0" err="1" smtClean="0"/>
              <a:t>procedures</a:t>
            </a:r>
            <a:r>
              <a:rPr lang="cs-CZ" sz="1600" dirty="0" smtClean="0"/>
              <a:t>: 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hlinkClick r:id="rId10"/>
              </a:rPr>
              <a:t>https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www.businessinfo.cz/app/content/files/dokumenty/industry-day-prezentace-1.pdf</a:t>
            </a:r>
            <a:r>
              <a:rPr lang="cs-CZ" sz="1600" dirty="0" smtClean="0"/>
              <a:t>, </a:t>
            </a:r>
            <a:r>
              <a:rPr lang="en-GB" sz="1600" dirty="0">
                <a:hlinkClick r:id="rId11"/>
              </a:rPr>
              <a:t>https://</a:t>
            </a:r>
            <a:r>
              <a:rPr lang="en-GB" sz="1600" dirty="0" smtClean="0">
                <a:hlinkClick r:id="rId11"/>
              </a:rPr>
              <a:t>www.businessinfo.cz/app/content/files/dokumenty/industry-day-prezentace-2.pdf</a:t>
            </a:r>
            <a:endParaRPr lang="cs-CZ" sz="1600" dirty="0" smtClean="0"/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Inquiries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on UK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border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cs typeface="Lato" charset="0"/>
                <a:sym typeface="Lato" charset="0"/>
              </a:rPr>
              <a:t>procedures</a:t>
            </a:r>
            <a:r>
              <a:rPr lang="cs-CZ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: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  <a:hlinkClick r:id="rId12"/>
              </a:rPr>
              <a:t>queriesattheborder.fr@hmrc.gsi.gov.uk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63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24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043608" y="1071546"/>
            <a:ext cx="7390156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Option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2/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Brexit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with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withrawal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agreement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1616101"/>
            <a:ext cx="7862292" cy="490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680685" y="1616101"/>
            <a:ext cx="7643866" cy="41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Politicaly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: 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If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Westminster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Parliament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ratifies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negotiated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„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withrawal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agreement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“, UK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leaves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EU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beginning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following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month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Transition period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starts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which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cs typeface="Lato" charset="0"/>
                <a:sym typeface="Lato" charset="0"/>
              </a:rPr>
              <a:t>will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last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 till the 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end </a:t>
            </a:r>
            <a:r>
              <a:rPr lang="cs-CZ" sz="1600" dirty="0" err="1">
                <a:solidFill>
                  <a:srgbClr val="000000"/>
                </a:solidFill>
                <a:cs typeface="Lato" charset="0"/>
                <a:sym typeface="Lato" charset="0"/>
              </a:rPr>
              <a:t>of</a:t>
            </a:r>
            <a:r>
              <a:rPr lang="cs-CZ" sz="1600" dirty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2020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</a:t>
            </a: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In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meanwhile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, UK and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EU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will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negotiate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new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comprehensive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trade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agreement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Trade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b="1" u="sng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aspects</a:t>
            </a:r>
            <a:r>
              <a:rPr lang="cs-CZ" sz="1600" b="1" u="sng" dirty="0" smtClean="0">
                <a:solidFill>
                  <a:srgbClr val="000000"/>
                </a:solidFill>
                <a:cs typeface="Lato" charset="0"/>
                <a:sym typeface="Lato" charset="0"/>
              </a:rPr>
              <a:t>:</a:t>
            </a:r>
          </a:p>
          <a:p>
            <a:pPr marL="285750" lvl="1" indent="-285750" algn="just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During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transition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period, t</a:t>
            </a:r>
            <a:r>
              <a:rPr lang="en-GB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rade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cs typeface="Lato" charset="0"/>
                <a:sym typeface="Lato" charset="0"/>
              </a:rPr>
              <a:t>continu</a:t>
            </a:r>
            <a:r>
              <a:rPr lang="cs-CZ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e</a:t>
            </a:r>
            <a:r>
              <a:rPr lang="en-GB" sz="1600" dirty="0" smtClean="0">
                <a:solidFill>
                  <a:srgbClr val="000000"/>
                </a:solidFill>
                <a:cs typeface="Lato" charset="0"/>
                <a:sym typeface="Lato" charset="0"/>
              </a:rPr>
              <a:t>s </a:t>
            </a:r>
            <a:r>
              <a:rPr lang="en-GB" sz="1600" b="1" dirty="0">
                <a:solidFill>
                  <a:srgbClr val="000000"/>
                </a:solidFill>
                <a:cs typeface="Lato" charset="0"/>
                <a:sym typeface="Lato" charset="0"/>
              </a:rPr>
              <a:t>under current terms</a:t>
            </a:r>
            <a:r>
              <a:rPr lang="en-GB" sz="1600" dirty="0">
                <a:solidFill>
                  <a:srgbClr val="000000"/>
                </a:solidFill>
                <a:cs typeface="Lato" charset="0"/>
                <a:sym typeface="Lato" charset="0"/>
              </a:rPr>
              <a:t>. </a:t>
            </a:r>
          </a:p>
          <a:p>
            <a:pPr marL="0" lvl="1" algn="just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buFont typeface="Arial" pitchFamily="34" charset="0"/>
              <a:buChar char="•"/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171450" lvl="1" indent="-171450" algn="just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25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143108" y="3214686"/>
            <a:ext cx="500066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Thank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you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for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your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attention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ales_opatrny@mzv.cz</a:t>
            </a: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2000240"/>
            <a:ext cx="7862292" cy="45211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3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928662" y="1214422"/>
            <a:ext cx="7572428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British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Economy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brief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1785926"/>
            <a:ext cx="7862292" cy="3443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3357562"/>
            <a:ext cx="7862292" cy="32352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2" name="AutoShape 16"/>
          <p:cNvSpPr>
            <a:spLocks/>
          </p:cNvSpPr>
          <p:nvPr/>
        </p:nvSpPr>
        <p:spPr bwMode="auto">
          <a:xfrm>
            <a:off x="500034" y="1785926"/>
            <a:ext cx="7456342" cy="2532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5th </a:t>
            </a:r>
            <a:r>
              <a:rPr lang="cs-CZ" sz="1600" b="1" dirty="0" err="1" smtClean="0">
                <a:cs typeface="Lato" charset="0"/>
                <a:sym typeface="Lato" charset="0"/>
              </a:rPr>
              <a:t>largest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economy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globally</a:t>
            </a:r>
            <a:r>
              <a:rPr lang="cs-CZ" sz="1600" dirty="0" smtClean="0">
                <a:cs typeface="Lato" charset="0"/>
                <a:sym typeface="Lato" charset="0"/>
              </a:rPr>
              <a:t>, </a:t>
            </a:r>
            <a:r>
              <a:rPr lang="cs-CZ" sz="1600" b="1" dirty="0" smtClean="0">
                <a:cs typeface="Lato" charset="0"/>
                <a:sym typeface="Lato" charset="0"/>
              </a:rPr>
              <a:t>2nd in </a:t>
            </a:r>
            <a:r>
              <a:rPr lang="cs-CZ" sz="1600" b="1" dirty="0" err="1" smtClean="0">
                <a:cs typeface="Lato" charset="0"/>
                <a:sym typeface="Lato" charset="0"/>
              </a:rPr>
              <a:t>the</a:t>
            </a:r>
            <a:r>
              <a:rPr lang="cs-CZ" sz="1600" b="1" dirty="0" smtClean="0">
                <a:cs typeface="Lato" charset="0"/>
                <a:sym typeface="Lato" charset="0"/>
              </a:rPr>
              <a:t> EU</a:t>
            </a: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9th </a:t>
            </a:r>
            <a:r>
              <a:rPr lang="cs-CZ" sz="1600" b="1" dirty="0" err="1" smtClean="0">
                <a:cs typeface="Lato" charset="0"/>
                <a:sym typeface="Lato" charset="0"/>
              </a:rPr>
              <a:t>largest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industrial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producer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dirty="0" smtClean="0">
                <a:cs typeface="Lato" charset="0"/>
                <a:sym typeface="Lato" charset="0"/>
              </a:rPr>
              <a:t>in </a:t>
            </a:r>
            <a:r>
              <a:rPr lang="cs-CZ" sz="1600" dirty="0" err="1" smtClean="0">
                <a:cs typeface="Lato" charset="0"/>
                <a:sym typeface="Lato" charset="0"/>
              </a:rPr>
              <a:t>the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world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9th in „</a:t>
            </a:r>
            <a:r>
              <a:rPr lang="en-GB" sz="1600" b="1" dirty="0"/>
              <a:t>Ease of doing </a:t>
            </a:r>
            <a:r>
              <a:rPr lang="en-GB" sz="1600" b="1" dirty="0" smtClean="0"/>
              <a:t>business</a:t>
            </a:r>
            <a:r>
              <a:rPr lang="cs-CZ" sz="1600" dirty="0" smtClean="0"/>
              <a:t>“ WB </a:t>
            </a:r>
            <a:r>
              <a:rPr lang="cs-CZ" sz="1600" dirty="0" err="1"/>
              <a:t>s</a:t>
            </a:r>
            <a:r>
              <a:rPr lang="cs-CZ" sz="1600" dirty="0" err="1" smtClean="0"/>
              <a:t>core</a:t>
            </a:r>
            <a:r>
              <a:rPr lang="cs-CZ" sz="1600" dirty="0" smtClean="0"/>
              <a:t> (CZ: 35th…)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GDP </a:t>
            </a:r>
            <a:r>
              <a:rPr lang="cs-CZ" sz="1600" b="1" dirty="0" err="1" smtClean="0"/>
              <a:t>growth</a:t>
            </a:r>
            <a:r>
              <a:rPr lang="cs-CZ" sz="1600" dirty="0" smtClean="0"/>
              <a:t>: 		2018  - 1,4% HDP</a:t>
            </a:r>
            <a:r>
              <a:rPr lang="cs-CZ" sz="1600" b="1" dirty="0" smtClean="0"/>
              <a:t>			2019 - 1,2% </a:t>
            </a:r>
            <a:r>
              <a:rPr lang="cs-CZ" sz="1600" dirty="0" smtClean="0"/>
              <a:t> (</a:t>
            </a:r>
            <a:r>
              <a:rPr lang="cs-CZ" sz="1600" dirty="0" err="1" smtClean="0"/>
              <a:t>estimate</a:t>
            </a:r>
            <a:r>
              <a:rPr lang="cs-CZ" sz="1600" dirty="0" smtClean="0"/>
              <a:t>)</a:t>
            </a:r>
          </a:p>
          <a:p>
            <a:pPr marL="628650" lvl="1" indent="-171450" algn="just" defTabSz="272028">
              <a:lnSpc>
                <a:spcPct val="120000"/>
              </a:lnSpc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Unemployment</a:t>
            </a:r>
            <a:r>
              <a:rPr lang="cs-CZ" sz="1600" b="1" dirty="0" smtClean="0"/>
              <a:t> </a:t>
            </a:r>
            <a:r>
              <a:rPr lang="cs-CZ" sz="1600" dirty="0" smtClean="0"/>
              <a:t>– </a:t>
            </a:r>
            <a:r>
              <a:rPr lang="cs-CZ" sz="1600" dirty="0" err="1" smtClean="0"/>
              <a:t>only</a:t>
            </a:r>
            <a:r>
              <a:rPr lang="cs-CZ" sz="1600" dirty="0" smtClean="0"/>
              <a:t> 3,9 % (</a:t>
            </a:r>
            <a:r>
              <a:rPr lang="cs-CZ" sz="1600" dirty="0" err="1" smtClean="0"/>
              <a:t>lowest</a:t>
            </a:r>
            <a:r>
              <a:rPr lang="cs-CZ" sz="1600" dirty="0" smtClean="0"/>
              <a:t> </a:t>
            </a:r>
            <a:r>
              <a:rPr lang="cs-CZ" sz="1600" dirty="0" err="1"/>
              <a:t>since</a:t>
            </a:r>
            <a:r>
              <a:rPr lang="cs-CZ" sz="1600" dirty="0"/>
              <a:t> </a:t>
            </a:r>
            <a:r>
              <a:rPr lang="cs-CZ" sz="1600" dirty="0" smtClean="0"/>
              <a:t>1975)</a:t>
            </a:r>
            <a:endParaRPr lang="cs-CZ" sz="1600" dirty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err="1" smtClean="0"/>
              <a:t>Services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form</a:t>
            </a:r>
            <a:r>
              <a:rPr lang="cs-CZ" sz="1600" b="1" dirty="0" smtClean="0"/>
              <a:t> 80% </a:t>
            </a:r>
            <a:r>
              <a:rPr lang="cs-CZ" sz="1600" dirty="0" err="1" smtClean="0"/>
              <a:t>of</a:t>
            </a:r>
            <a:r>
              <a:rPr lang="cs-CZ" sz="1600" dirty="0" smtClean="0"/>
              <a:t> UK </a:t>
            </a:r>
            <a:r>
              <a:rPr lang="cs-CZ" sz="1600" dirty="0" err="1" smtClean="0"/>
              <a:t>economy</a:t>
            </a:r>
            <a:r>
              <a:rPr lang="cs-CZ" sz="1600" dirty="0" smtClean="0"/>
              <a:t>, </a:t>
            </a:r>
            <a:r>
              <a:rPr lang="cs-CZ" sz="1600" b="1" dirty="0" err="1" smtClean="0"/>
              <a:t>industry</a:t>
            </a:r>
            <a:r>
              <a:rPr lang="cs-CZ" sz="1600" dirty="0" smtClean="0"/>
              <a:t> </a:t>
            </a:r>
            <a:r>
              <a:rPr lang="cs-CZ" sz="1600" b="1" dirty="0" smtClean="0"/>
              <a:t>11%</a:t>
            </a:r>
            <a:r>
              <a:rPr lang="cs-CZ" sz="1600" dirty="0" smtClean="0"/>
              <a:t>, </a:t>
            </a:r>
            <a:r>
              <a:rPr lang="cs-CZ" sz="1600" dirty="0" err="1" smtClean="0"/>
              <a:t>construction</a:t>
            </a:r>
            <a:r>
              <a:rPr lang="cs-CZ" sz="1600" dirty="0" smtClean="0"/>
              <a:t> 6%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PMI </a:t>
            </a:r>
            <a:r>
              <a:rPr lang="cs-CZ" sz="1600" dirty="0" smtClean="0"/>
              <a:t>in Q</a:t>
            </a:r>
            <a:r>
              <a:rPr lang="en-US" sz="1600" dirty="0" smtClean="0"/>
              <a:t>1</a:t>
            </a:r>
            <a:r>
              <a:rPr lang="cs-CZ" sz="1600" dirty="0" smtClean="0"/>
              <a:t> 2019: </a:t>
            </a:r>
            <a:r>
              <a:rPr lang="cs-CZ" sz="1600" dirty="0"/>
              <a:t> </a:t>
            </a:r>
            <a:r>
              <a:rPr lang="cs-CZ" sz="1600" b="1" dirty="0"/>
              <a:t>48,9</a:t>
            </a:r>
            <a:r>
              <a:rPr lang="cs-CZ" sz="1600" b="1" dirty="0" smtClean="0"/>
              <a:t>% </a:t>
            </a:r>
            <a:r>
              <a:rPr lang="cs-CZ" sz="1600" b="1" dirty="0" err="1" smtClean="0"/>
              <a:t>services</a:t>
            </a:r>
            <a:r>
              <a:rPr lang="cs-CZ" sz="1600" dirty="0" smtClean="0"/>
              <a:t>, </a:t>
            </a:r>
            <a:r>
              <a:rPr lang="cs-CZ" sz="1600" b="1" dirty="0"/>
              <a:t>55,1% </a:t>
            </a:r>
            <a:r>
              <a:rPr lang="cs-CZ" sz="1600" b="1" dirty="0" err="1" smtClean="0"/>
              <a:t>manufacturing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stockpiling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brexit</a:t>
            </a:r>
            <a:r>
              <a:rPr lang="cs-CZ" sz="1600" dirty="0" smtClean="0"/>
              <a:t>)</a:t>
            </a: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 smtClean="0"/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/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4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928662" y="1214422"/>
            <a:ext cx="7572428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British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Economy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: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Pound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Exchange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rate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1785926"/>
            <a:ext cx="7862292" cy="34432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3357562"/>
            <a:ext cx="7862292" cy="32352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4" y="2253396"/>
            <a:ext cx="66960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5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214546" y="1214422"/>
            <a:ext cx="500066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UK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Trade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with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EU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1000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3" name="Obdélník 22"/>
          <p:cNvSpPr/>
          <p:nvPr/>
        </p:nvSpPr>
        <p:spPr>
          <a:xfrm>
            <a:off x="857224" y="1785926"/>
            <a:ext cx="70271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272028">
              <a:lnSpc>
                <a:spcPct val="120000"/>
              </a:lnSpc>
              <a:defRPr/>
            </a:pPr>
            <a:r>
              <a:rPr lang="cs-CZ" sz="1600" b="1" u="sng" dirty="0" smtClean="0">
                <a:cs typeface="Lato" charset="0"/>
                <a:sym typeface="Lato" charset="0"/>
              </a:rPr>
              <a:t>UK </a:t>
            </a:r>
            <a:r>
              <a:rPr lang="cs-CZ" sz="1600" b="1" u="sng" dirty="0" err="1" smtClean="0">
                <a:cs typeface="Lato" charset="0"/>
                <a:sym typeface="Lato" charset="0"/>
              </a:rPr>
              <a:t>exports</a:t>
            </a:r>
            <a:r>
              <a:rPr lang="cs-CZ" sz="1600" b="1" u="sng" dirty="0" smtClean="0">
                <a:cs typeface="Lato" charset="0"/>
                <a:sym typeface="Lato" charset="0"/>
              </a:rPr>
              <a:t> to </a:t>
            </a:r>
            <a:r>
              <a:rPr lang="cs-CZ" sz="1600" b="1" u="sng" dirty="0" err="1" smtClean="0">
                <a:cs typeface="Lato" charset="0"/>
                <a:sym typeface="Lato" charset="0"/>
              </a:rPr>
              <a:t>the</a:t>
            </a:r>
            <a:r>
              <a:rPr lang="cs-CZ" sz="1600" b="1" u="sng" dirty="0" smtClean="0">
                <a:cs typeface="Lato" charset="0"/>
                <a:sym typeface="Lato" charset="0"/>
              </a:rPr>
              <a:t> EU: </a:t>
            </a: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54%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exports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goods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39% </a:t>
            </a:r>
            <a:r>
              <a:rPr lang="cs-CZ" sz="1600" dirty="0" err="1">
                <a:cs typeface="Lato" charset="0"/>
                <a:sym typeface="Lato" charset="0"/>
              </a:rPr>
              <a:t>of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exports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>
                <a:cs typeface="Lato" charset="0"/>
                <a:sym typeface="Lato" charset="0"/>
              </a:rPr>
              <a:t>of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services</a:t>
            </a:r>
            <a:endParaRPr lang="cs-CZ" sz="1600" b="1" dirty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b="1" u="sng" dirty="0" smtClean="0">
              <a:cs typeface="Lato" charset="0"/>
              <a:sym typeface="Lato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78629" y="2825248"/>
            <a:ext cx="807249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272028">
              <a:lnSpc>
                <a:spcPct val="120000"/>
              </a:lnSpc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	</a:t>
            </a:r>
            <a:r>
              <a:rPr lang="cs-CZ" sz="1600" b="1" u="sng" dirty="0" err="1" smtClean="0">
                <a:cs typeface="Lato" charset="0"/>
                <a:sym typeface="Lato" charset="0"/>
              </a:rPr>
              <a:t>Comparison</a:t>
            </a:r>
            <a:r>
              <a:rPr lang="cs-CZ" sz="1600" b="1" u="sng" dirty="0" smtClean="0">
                <a:cs typeface="Lato" charset="0"/>
                <a:sym typeface="Lato" charset="0"/>
              </a:rPr>
              <a:t>: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E</a:t>
            </a:r>
            <a:r>
              <a:rPr lang="en-GB" sz="1600" b="1" dirty="0" err="1" smtClean="0">
                <a:cs typeface="Lato" charset="0"/>
                <a:sym typeface="Lato" charset="0"/>
              </a:rPr>
              <a:t>xport</a:t>
            </a:r>
            <a:r>
              <a:rPr lang="cs-CZ" sz="1600" b="1" dirty="0" smtClean="0">
                <a:cs typeface="Lato" charset="0"/>
                <a:sym typeface="Lato" charset="0"/>
              </a:rPr>
              <a:t>s</a:t>
            </a:r>
            <a:r>
              <a:rPr lang="en-GB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 smtClean="0">
                <a:cs typeface="Lato" charset="0"/>
                <a:sym typeface="Lato" charset="0"/>
              </a:rPr>
              <a:t>to </a:t>
            </a:r>
            <a:r>
              <a:rPr lang="en-GB" sz="1600" b="1" dirty="0" smtClean="0">
                <a:cs typeface="Lato" charset="0"/>
                <a:sym typeface="Lato" charset="0"/>
              </a:rPr>
              <a:t>EU </a:t>
            </a:r>
            <a:r>
              <a:rPr lang="cs-CZ" sz="1600" dirty="0" err="1" smtClean="0">
                <a:cs typeface="Lato" charset="0"/>
                <a:sym typeface="Lato" charset="0"/>
              </a:rPr>
              <a:t>form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15%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UK GDP</a:t>
            </a: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E</a:t>
            </a:r>
            <a:r>
              <a:rPr lang="en-GB" sz="1600" b="1" dirty="0" err="1" smtClean="0">
                <a:cs typeface="Lato" charset="0"/>
                <a:sym typeface="Lato" charset="0"/>
              </a:rPr>
              <a:t>xport</a:t>
            </a:r>
            <a:r>
              <a:rPr lang="cs-CZ" sz="1600" b="1" dirty="0" smtClean="0">
                <a:cs typeface="Lato" charset="0"/>
                <a:sym typeface="Lato" charset="0"/>
              </a:rPr>
              <a:t>s to </a:t>
            </a:r>
            <a:r>
              <a:rPr lang="en-GB" sz="1600" b="1" dirty="0" smtClean="0">
                <a:cs typeface="Lato" charset="0"/>
                <a:sym typeface="Lato" charset="0"/>
              </a:rPr>
              <a:t>UK </a:t>
            </a:r>
            <a:r>
              <a:rPr lang="cs-CZ" sz="1600" dirty="0" err="1" smtClean="0">
                <a:cs typeface="Lato" charset="0"/>
                <a:sym typeface="Lato" charset="0"/>
              </a:rPr>
              <a:t>form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 err="1" smtClean="0">
                <a:cs typeface="Lato" charset="0"/>
                <a:sym typeface="Lato" charset="0"/>
              </a:rPr>
              <a:t>only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5% </a:t>
            </a:r>
            <a:r>
              <a:rPr lang="cs-CZ" sz="1600" dirty="0" err="1" smtClean="0">
                <a:cs typeface="Lato" charset="0"/>
                <a:sym typeface="Lato" charset="0"/>
              </a:rPr>
              <a:t>of</a:t>
            </a:r>
            <a:r>
              <a:rPr lang="cs-CZ" sz="1600" dirty="0" smtClean="0">
                <a:cs typeface="Lato" charset="0"/>
                <a:sym typeface="Lato" charset="0"/>
              </a:rPr>
              <a:t> </a:t>
            </a:r>
            <a:r>
              <a:rPr lang="cs-CZ" sz="1600" dirty="0">
                <a:cs typeface="Lato" charset="0"/>
                <a:sym typeface="Lato" charset="0"/>
              </a:rPr>
              <a:t>EU27 GDP </a:t>
            </a:r>
            <a:endParaRPr lang="cs-CZ" sz="1600" dirty="0" smtClean="0">
              <a:cs typeface="Lato" charset="0"/>
              <a:sym typeface="Lato" charset="0"/>
            </a:endParaRPr>
          </a:p>
          <a:p>
            <a:pPr lvl="1" algn="just" defTabSz="272028">
              <a:lnSpc>
                <a:spcPct val="120000"/>
              </a:lnSpc>
              <a:defRPr/>
            </a:pPr>
            <a:endParaRPr lang="cs-CZ" sz="1600" dirty="0">
              <a:cs typeface="Lato" charset="0"/>
              <a:sym typeface="Lato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3" y="4032515"/>
            <a:ext cx="5912885" cy="22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6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266932" y="1009212"/>
            <a:ext cx="5401412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Changing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structure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of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exports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1000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pic>
        <p:nvPicPr>
          <p:cNvPr id="2050" name="Picture 2" descr="https://www.ft.com/__origami/service/image/v2/images/raw/http%3A%2F%2Fcom.ft.imagepublish.upp-prod-eu.s3.amazonaws.com%2F27a3e17e-1f0c-11e9-b126-46fc3ad87c65?source=next&amp;fit=scale-down&amp;quality=highest&amp;width=7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68" y="1560711"/>
            <a:ext cx="708835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7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2266932" y="1009212"/>
            <a:ext cx="5401412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Bilateral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trade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CZ - UK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1000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5" name="AutoShape 16"/>
          <p:cNvSpPr>
            <a:spLocks/>
          </p:cNvSpPr>
          <p:nvPr/>
        </p:nvSpPr>
        <p:spPr bwMode="auto">
          <a:xfrm>
            <a:off x="500034" y="1585806"/>
            <a:ext cx="7456342" cy="27331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UK </a:t>
            </a:r>
            <a:r>
              <a:rPr lang="cs-CZ" sz="1600" b="1" dirty="0" err="1" smtClean="0"/>
              <a:t>is</a:t>
            </a:r>
            <a:r>
              <a:rPr lang="cs-CZ" sz="1600" b="1" dirty="0" smtClean="0"/>
              <a:t> 5th </a:t>
            </a:r>
            <a:r>
              <a:rPr lang="cs-CZ" sz="1600" dirty="0" smtClean="0"/>
              <a:t>most </a:t>
            </a:r>
            <a:r>
              <a:rPr lang="en-GB" sz="1600" dirty="0" smtClean="0"/>
              <a:t>important</a:t>
            </a:r>
            <a:r>
              <a:rPr lang="cs-CZ" sz="1600" dirty="0" smtClean="0"/>
              <a:t> </a:t>
            </a:r>
            <a:r>
              <a:rPr lang="cs-CZ" sz="1600" b="1" dirty="0" smtClean="0"/>
              <a:t>export </a:t>
            </a:r>
            <a:r>
              <a:rPr lang="cs-CZ" sz="1600" b="1" dirty="0" err="1" smtClean="0"/>
              <a:t>territory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Czech </a:t>
            </a:r>
            <a:r>
              <a:rPr lang="cs-CZ" sz="1600" dirty="0" err="1" smtClean="0"/>
              <a:t>companies</a:t>
            </a:r>
            <a:endParaRPr lang="cs-CZ" sz="1600" dirty="0" smtClean="0"/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UK </a:t>
            </a:r>
            <a:r>
              <a:rPr lang="cs-CZ" sz="1600" b="1" dirty="0" err="1" smtClean="0"/>
              <a:t>is</a:t>
            </a:r>
            <a:r>
              <a:rPr lang="cs-CZ" sz="1600" b="1" dirty="0" smtClean="0"/>
              <a:t> 7th </a:t>
            </a:r>
            <a:r>
              <a:rPr lang="cs-CZ" sz="1600" b="1" dirty="0" err="1" smtClean="0"/>
              <a:t>largest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trade</a:t>
            </a:r>
            <a:r>
              <a:rPr lang="cs-CZ" sz="1600" b="1" dirty="0" smtClean="0"/>
              <a:t> partner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Czech Republic</a:t>
            </a: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/>
              <a:t>CZ </a:t>
            </a:r>
            <a:r>
              <a:rPr lang="en-GB" sz="1600" dirty="0" smtClean="0"/>
              <a:t>among </a:t>
            </a:r>
            <a:r>
              <a:rPr lang="en-GB" sz="1600" dirty="0"/>
              <a:t>the </a:t>
            </a:r>
            <a:r>
              <a:rPr lang="en-GB" sz="1600" b="1" dirty="0"/>
              <a:t>top 20 importers to the </a:t>
            </a:r>
            <a:r>
              <a:rPr lang="en-GB" sz="1600" b="1" dirty="0" smtClean="0"/>
              <a:t>UK</a:t>
            </a:r>
            <a:endParaRPr lang="cs-CZ" sz="1600" b="1" dirty="0" smtClean="0"/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CZ export to UK: </a:t>
            </a:r>
            <a:r>
              <a:rPr lang="cs-CZ" sz="1600" dirty="0" smtClean="0">
                <a:cs typeface="Lato" charset="0"/>
                <a:sym typeface="Lato" charset="0"/>
              </a:rPr>
              <a:t>1999: </a:t>
            </a:r>
            <a:r>
              <a:rPr lang="cs-CZ" sz="1600" b="1" dirty="0" smtClean="0">
                <a:cs typeface="Lato" charset="0"/>
                <a:sym typeface="Lato" charset="0"/>
              </a:rPr>
              <a:t>30 bil. </a:t>
            </a:r>
            <a:r>
              <a:rPr lang="cs-CZ" sz="1600" dirty="0" smtClean="0">
                <a:cs typeface="Lato" charset="0"/>
                <a:sym typeface="Lato" charset="0"/>
              </a:rPr>
              <a:t>CZK, 2018: </a:t>
            </a:r>
            <a:r>
              <a:rPr lang="cs-CZ" sz="1600" b="1" dirty="0" smtClean="0">
                <a:cs typeface="Lato" charset="0"/>
                <a:sym typeface="Lato" charset="0"/>
              </a:rPr>
              <a:t>203 bil. </a:t>
            </a:r>
            <a:r>
              <a:rPr lang="cs-CZ" sz="1600" dirty="0" smtClean="0">
                <a:cs typeface="Lato" charset="0"/>
                <a:sym typeface="Lato" charset="0"/>
              </a:rPr>
              <a:t>CZK</a:t>
            </a:r>
          </a:p>
          <a:p>
            <a:pPr marL="171450" indent="-171450" defTabSz="272028">
              <a:lnSpc>
                <a:spcPct val="120000"/>
              </a:lnSpc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91" y="3032976"/>
            <a:ext cx="5903246" cy="33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8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1475656" y="1009212"/>
            <a:ext cx="6192688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CZ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Exports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to UK – TOP 10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Com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m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odities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71472" y="1785926"/>
            <a:ext cx="8072494" cy="10001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b="1" dirty="0" smtClean="0">
              <a:cs typeface="Lato" charset="0"/>
              <a:sym typeface="Lato" charset="0"/>
            </a:endParaRPr>
          </a:p>
          <a:p>
            <a:pPr marL="628650" lvl="1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Lato" charset="0"/>
              <a:sym typeface="Lato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00034" y="1785926"/>
            <a:ext cx="7862292" cy="4735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628650" lvl="1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600" dirty="0" smtClean="0">
              <a:cs typeface="Lato" charset="0"/>
              <a:sym typeface="Lato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15" name="AutoShape 16"/>
          <p:cNvSpPr>
            <a:spLocks/>
          </p:cNvSpPr>
          <p:nvPr/>
        </p:nvSpPr>
        <p:spPr bwMode="auto">
          <a:xfrm>
            <a:off x="500034" y="1916832"/>
            <a:ext cx="7456342" cy="4104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GB" sz="1200" dirty="0" smtClean="0">
              <a:latin typeface="Lato" charset="0"/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>
                <a:cs typeface="Lato" charset="0"/>
                <a:sym typeface="Lato" charset="0"/>
              </a:rPr>
              <a:t>R</a:t>
            </a:r>
            <a:r>
              <a:rPr lang="en-GB" sz="1600" b="1" dirty="0" err="1" smtClean="0">
                <a:cs typeface="Lato" charset="0"/>
                <a:sym typeface="Lato" charset="0"/>
              </a:rPr>
              <a:t>oad</a:t>
            </a:r>
            <a:r>
              <a:rPr lang="en-GB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>
                <a:cs typeface="Lato" charset="0"/>
                <a:sym typeface="Lato" charset="0"/>
              </a:rPr>
              <a:t>vehicles </a:t>
            </a:r>
            <a:r>
              <a:rPr lang="en-GB" sz="1600" b="1" dirty="0" smtClean="0">
                <a:cs typeface="Lato" charset="0"/>
                <a:sym typeface="Lato" charset="0"/>
              </a:rPr>
              <a:t>31</a:t>
            </a:r>
            <a:r>
              <a:rPr lang="cs-CZ" sz="1600" b="1" dirty="0">
                <a:cs typeface="Lato" charset="0"/>
                <a:sym typeface="Lato" charset="0"/>
              </a:rPr>
              <a:t> </a:t>
            </a:r>
            <a:r>
              <a:rPr lang="cs-CZ" sz="1600" b="1" dirty="0" smtClean="0">
                <a:cs typeface="Lato" charset="0"/>
                <a:sym typeface="Lato" charset="0"/>
              </a:rPr>
              <a:t>% </a:t>
            </a:r>
            <a:r>
              <a:rPr lang="cs-CZ" sz="1600" dirty="0" smtClean="0">
                <a:cs typeface="Lato" charset="0"/>
                <a:sym typeface="Lato" charset="0"/>
              </a:rPr>
              <a:t>(</a:t>
            </a:r>
            <a:r>
              <a:rPr lang="fr-FR" sz="1600" dirty="0" smtClean="0">
                <a:cs typeface="Lato" charset="0"/>
                <a:sym typeface="Lato" charset="0"/>
              </a:rPr>
              <a:t>177 </a:t>
            </a:r>
            <a:r>
              <a:rPr lang="cs-CZ" sz="1600" dirty="0" err="1" smtClean="0">
                <a:cs typeface="Lato" charset="0"/>
                <a:sym typeface="Lato" charset="0"/>
              </a:rPr>
              <a:t>thousands</a:t>
            </a:r>
            <a:r>
              <a:rPr lang="cs-CZ" sz="1600" dirty="0" smtClean="0">
                <a:cs typeface="Lato" charset="0"/>
                <a:sym typeface="Lato" charset="0"/>
              </a:rPr>
              <a:t> car/</a:t>
            </a:r>
            <a:r>
              <a:rPr lang="cs-CZ" sz="1600" dirty="0" err="1" smtClean="0">
                <a:cs typeface="Lato" charset="0"/>
                <a:sym typeface="Lato" charset="0"/>
              </a:rPr>
              <a:t>year</a:t>
            </a:r>
            <a:r>
              <a:rPr lang="cs-CZ" sz="1600" dirty="0" smtClean="0">
                <a:cs typeface="Lato" charset="0"/>
                <a:sym typeface="Lato" charset="0"/>
              </a:rPr>
              <a:t> =</a:t>
            </a:r>
            <a:r>
              <a:rPr lang="cs-CZ" sz="1600" dirty="0">
                <a:cs typeface="Lato" charset="0"/>
                <a:sym typeface="Lato" charset="0"/>
              </a:rPr>
              <a:t> </a:t>
            </a:r>
            <a:r>
              <a:rPr lang="fr-FR" sz="1600" dirty="0" smtClean="0">
                <a:cs typeface="Lato" charset="0"/>
                <a:sym typeface="Lato" charset="0"/>
              </a:rPr>
              <a:t>8,1</a:t>
            </a:r>
            <a:r>
              <a:rPr lang="fr-FR" sz="1600" dirty="0">
                <a:cs typeface="Lato" charset="0"/>
                <a:sym typeface="Lato" charset="0"/>
              </a:rPr>
              <a:t>% </a:t>
            </a:r>
            <a:r>
              <a:rPr lang="cs-CZ" sz="1600" dirty="0" smtClean="0">
                <a:cs typeface="Lato" charset="0"/>
                <a:sym typeface="Lato" charset="0"/>
              </a:rPr>
              <a:t>UK car </a:t>
            </a:r>
            <a:r>
              <a:rPr lang="cs-CZ" sz="1600" dirty="0" err="1" smtClean="0">
                <a:cs typeface="Lato" charset="0"/>
                <a:sym typeface="Lato" charset="0"/>
              </a:rPr>
              <a:t>imports</a:t>
            </a:r>
            <a:r>
              <a:rPr lang="fr-FR" sz="1600" dirty="0" smtClean="0">
                <a:cs typeface="Lato" charset="0"/>
                <a:sym typeface="Lato" charset="0"/>
              </a:rPr>
              <a:t>)</a:t>
            </a:r>
            <a:r>
              <a:rPr lang="fr-FR" sz="1600" b="1" dirty="0" smtClean="0">
                <a:cs typeface="Lato" charset="0"/>
                <a:sym typeface="Lato" charset="0"/>
              </a:rPr>
              <a:t> 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>
                <a:cs typeface="Lato" charset="0"/>
                <a:sym typeface="Lato" charset="0"/>
              </a:rPr>
              <a:t>O</a:t>
            </a:r>
            <a:r>
              <a:rPr lang="en-GB" sz="1600" b="1" dirty="0" err="1" smtClean="0">
                <a:cs typeface="Lato" charset="0"/>
                <a:sym typeface="Lato" charset="0"/>
              </a:rPr>
              <a:t>ffice</a:t>
            </a:r>
            <a:r>
              <a:rPr lang="en-GB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>
                <a:cs typeface="Lato" charset="0"/>
                <a:sym typeface="Lato" charset="0"/>
              </a:rPr>
              <a:t>machinery and equipment for </a:t>
            </a:r>
            <a:r>
              <a:rPr lang="en-GB" sz="1600" b="1" dirty="0" smtClean="0">
                <a:cs typeface="Lato" charset="0"/>
                <a:sym typeface="Lato" charset="0"/>
              </a:rPr>
              <a:t>cars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9</a:t>
            </a:r>
            <a:r>
              <a:rPr lang="cs-CZ" sz="1600" b="1" dirty="0">
                <a:cs typeface="Lato" charset="0"/>
                <a:sym typeface="Lato" charset="0"/>
              </a:rPr>
              <a:t> </a:t>
            </a:r>
            <a:r>
              <a:rPr lang="cs-CZ" sz="1600" b="1" dirty="0" smtClean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600" b="1" dirty="0" smtClean="0">
                <a:cs typeface="Lato" charset="0"/>
                <a:sym typeface="Lato" charset="0"/>
              </a:rPr>
              <a:t>Electrical equipment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and </a:t>
            </a:r>
            <a:r>
              <a:rPr lang="en-GB" sz="1600" b="1" dirty="0">
                <a:cs typeface="Lato" charset="0"/>
                <a:sym typeface="Lato" charset="0"/>
              </a:rPr>
              <a:t>appliances </a:t>
            </a:r>
            <a:r>
              <a:rPr lang="en-GB" sz="1600" b="1" dirty="0" smtClean="0">
                <a:cs typeface="Lato" charset="0"/>
                <a:sym typeface="Lato" charset="0"/>
              </a:rPr>
              <a:t>8</a:t>
            </a:r>
            <a:r>
              <a:rPr lang="cs-CZ" sz="1600" b="1" dirty="0" smtClean="0">
                <a:cs typeface="Lato" charset="0"/>
                <a:sym typeface="Lato" charset="0"/>
              </a:rPr>
              <a:t> 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 err="1" smtClean="0">
                <a:cs typeface="Lato" charset="0"/>
                <a:sym typeface="Lato" charset="0"/>
              </a:rPr>
              <a:t>Other</a:t>
            </a:r>
            <a:r>
              <a:rPr lang="cs-CZ" sz="1600" b="1" dirty="0" smtClean="0">
                <a:cs typeface="Lato" charset="0"/>
                <a:sym typeface="Lato" charset="0"/>
              </a:rPr>
              <a:t> p</a:t>
            </a:r>
            <a:r>
              <a:rPr lang="en-GB" sz="1600" b="1" dirty="0" err="1" smtClean="0">
                <a:cs typeface="Lato" charset="0"/>
                <a:sym typeface="Lato" charset="0"/>
              </a:rPr>
              <a:t>roducts</a:t>
            </a:r>
            <a:r>
              <a:rPr lang="en-GB" sz="1600" b="1" dirty="0" smtClean="0">
                <a:cs typeface="Lato" charset="0"/>
                <a:sym typeface="Lato" charset="0"/>
              </a:rPr>
              <a:t> 7</a:t>
            </a:r>
            <a:r>
              <a:rPr lang="cs-CZ" sz="1600" b="1" dirty="0" smtClean="0">
                <a:cs typeface="Lato" charset="0"/>
                <a:sym typeface="Lato" charset="0"/>
              </a:rPr>
              <a:t> 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600" b="1" dirty="0" smtClean="0">
                <a:cs typeface="Lato" charset="0"/>
                <a:sym typeface="Lato" charset="0"/>
              </a:rPr>
              <a:t>Equipment </a:t>
            </a:r>
            <a:r>
              <a:rPr lang="en-GB" sz="1600" b="1" dirty="0">
                <a:cs typeface="Lato" charset="0"/>
                <a:sym typeface="Lato" charset="0"/>
              </a:rPr>
              <a:t>for telecommunications, sound </a:t>
            </a:r>
            <a:r>
              <a:rPr lang="en-GB" sz="1600" b="1" dirty="0" smtClean="0">
                <a:cs typeface="Lato" charset="0"/>
                <a:sym typeface="Lato" charset="0"/>
              </a:rPr>
              <a:t>7</a:t>
            </a:r>
            <a:r>
              <a:rPr lang="cs-CZ" sz="1600" b="1" dirty="0" smtClean="0">
                <a:cs typeface="Lato" charset="0"/>
                <a:sym typeface="Lato" charset="0"/>
              </a:rPr>
              <a:t>,</a:t>
            </a:r>
            <a:r>
              <a:rPr lang="en-GB" sz="1600" b="1" dirty="0" smtClean="0">
                <a:cs typeface="Lato" charset="0"/>
                <a:sym typeface="Lato" charset="0"/>
              </a:rPr>
              <a:t>3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>
                <a:cs typeface="Lato" charset="0"/>
                <a:sym typeface="Lato" charset="0"/>
              </a:rPr>
              <a:t>I</a:t>
            </a:r>
            <a:r>
              <a:rPr lang="en-GB" sz="1600" b="1" dirty="0" err="1" smtClean="0">
                <a:cs typeface="Lato" charset="0"/>
                <a:sym typeface="Lato" charset="0"/>
              </a:rPr>
              <a:t>ndustrial</a:t>
            </a:r>
            <a:r>
              <a:rPr lang="en-GB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>
                <a:cs typeface="Lato" charset="0"/>
                <a:sym typeface="Lato" charset="0"/>
              </a:rPr>
              <a:t>machinery and equipment </a:t>
            </a:r>
            <a:r>
              <a:rPr lang="en-GB" sz="1600" b="1" dirty="0" smtClean="0">
                <a:cs typeface="Lato" charset="0"/>
                <a:sym typeface="Lato" charset="0"/>
              </a:rPr>
              <a:t>5,7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600" b="1" dirty="0" smtClean="0">
                <a:cs typeface="Lato" charset="0"/>
                <a:sym typeface="Lato" charset="0"/>
              </a:rPr>
              <a:t>Power </a:t>
            </a:r>
            <a:r>
              <a:rPr lang="en-GB" sz="1600" b="1" dirty="0">
                <a:cs typeface="Lato" charset="0"/>
                <a:sym typeface="Lato" charset="0"/>
              </a:rPr>
              <a:t>generating machinery and equipment </a:t>
            </a:r>
            <a:r>
              <a:rPr lang="en-GB" sz="1600" b="1" dirty="0" smtClean="0">
                <a:cs typeface="Lato" charset="0"/>
                <a:sym typeface="Lato" charset="0"/>
              </a:rPr>
              <a:t>4,0</a:t>
            </a:r>
            <a:r>
              <a:rPr lang="cs-CZ" sz="1600" b="1" dirty="0" smtClean="0">
                <a:cs typeface="Lato" charset="0"/>
                <a:sym typeface="Lato" charset="0"/>
              </a:rPr>
              <a:t> 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1600" b="1" dirty="0" smtClean="0">
                <a:cs typeface="Lato" charset="0"/>
                <a:sym typeface="Lato" charset="0"/>
              </a:rPr>
              <a:t>Metal </a:t>
            </a:r>
            <a:r>
              <a:rPr lang="en-GB" sz="1600" b="1" dirty="0">
                <a:cs typeface="Lato" charset="0"/>
                <a:sym typeface="Lato" charset="0"/>
              </a:rPr>
              <a:t>products </a:t>
            </a:r>
            <a:r>
              <a:rPr lang="en-GB" sz="1600" b="1" dirty="0" smtClean="0">
                <a:cs typeface="Lato" charset="0"/>
                <a:sym typeface="Lato" charset="0"/>
              </a:rPr>
              <a:t>3</a:t>
            </a:r>
            <a:r>
              <a:rPr lang="cs-CZ" sz="1600" b="1" dirty="0" smtClean="0">
                <a:cs typeface="Lato" charset="0"/>
                <a:sym typeface="Lato" charset="0"/>
              </a:rPr>
              <a:t>,</a:t>
            </a:r>
            <a:r>
              <a:rPr lang="en-GB" sz="1600" b="1" dirty="0" smtClean="0">
                <a:cs typeface="Lato" charset="0"/>
                <a:sym typeface="Lato" charset="0"/>
              </a:rPr>
              <a:t>6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>
                <a:cs typeface="Lato" charset="0"/>
                <a:sym typeface="Lato" charset="0"/>
              </a:rPr>
              <a:t>R</a:t>
            </a:r>
            <a:r>
              <a:rPr lang="en-GB" sz="1600" b="1" dirty="0" err="1" smtClean="0">
                <a:cs typeface="Lato" charset="0"/>
                <a:sym typeface="Lato" charset="0"/>
              </a:rPr>
              <a:t>ubber</a:t>
            </a:r>
            <a:r>
              <a:rPr lang="en-GB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 err="1" smtClean="0">
                <a:cs typeface="Lato" charset="0"/>
                <a:sym typeface="Lato" charset="0"/>
              </a:rPr>
              <a:t>products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2</a:t>
            </a:r>
            <a:r>
              <a:rPr lang="cs-CZ" sz="1600" b="1" dirty="0" smtClean="0">
                <a:cs typeface="Lato" charset="0"/>
                <a:sym typeface="Lato" charset="0"/>
              </a:rPr>
              <a:t>,</a:t>
            </a:r>
            <a:r>
              <a:rPr lang="en-GB" sz="1600" b="1" dirty="0" smtClean="0">
                <a:cs typeface="Lato" charset="0"/>
                <a:sym typeface="Lato" charset="0"/>
              </a:rPr>
              <a:t>1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  <a:p>
            <a:pPr marL="1143000" lvl="2" indent="-228600" defTabSz="272028">
              <a:lnSpc>
                <a:spcPct val="150000"/>
              </a:lnSpc>
              <a:buFont typeface="+mj-lt"/>
              <a:buAutoNum type="arabicPeriod"/>
              <a:defRPr/>
            </a:pP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en-GB" sz="1600" b="1" dirty="0" smtClean="0">
                <a:cs typeface="Lato" charset="0"/>
                <a:sym typeface="Lato" charset="0"/>
              </a:rPr>
              <a:t>Iron </a:t>
            </a:r>
            <a:r>
              <a:rPr lang="en-GB" sz="1600" b="1" dirty="0">
                <a:cs typeface="Lato" charset="0"/>
                <a:sym typeface="Lato" charset="0"/>
              </a:rPr>
              <a:t>and Steel </a:t>
            </a:r>
            <a:r>
              <a:rPr lang="en-GB" sz="1600" b="1" dirty="0" smtClean="0">
                <a:cs typeface="Lato" charset="0"/>
                <a:sym typeface="Lato" charset="0"/>
              </a:rPr>
              <a:t>2</a:t>
            </a:r>
            <a:r>
              <a:rPr lang="cs-CZ" sz="1600" b="1" dirty="0" smtClean="0">
                <a:cs typeface="Lato" charset="0"/>
                <a:sym typeface="Lato" charset="0"/>
              </a:rPr>
              <a:t>,</a:t>
            </a:r>
            <a:r>
              <a:rPr lang="en-GB" sz="1600" b="1" dirty="0" smtClean="0">
                <a:cs typeface="Lato" charset="0"/>
                <a:sym typeface="Lato" charset="0"/>
              </a:rPr>
              <a:t>0</a:t>
            </a:r>
            <a:r>
              <a:rPr lang="cs-CZ" sz="1600" b="1" dirty="0" smtClean="0">
                <a:cs typeface="Lato" charset="0"/>
                <a:sym typeface="Lato" charset="0"/>
              </a:rPr>
              <a:t> </a:t>
            </a:r>
            <a:r>
              <a:rPr lang="cs-CZ" sz="1600" b="1" dirty="0">
                <a:cs typeface="Lato" charset="0"/>
                <a:sym typeface="Lato" charset="0"/>
              </a:rPr>
              <a:t>%</a:t>
            </a:r>
            <a:endParaRPr lang="en-GB" sz="1600" b="1" dirty="0"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en-GB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9</a:t>
            </a:fld>
            <a:endParaRPr lang="en-GB" dirty="0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39" y="2132807"/>
            <a:ext cx="458391" cy="458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GB" sz="25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en-GB" dirty="0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971600" y="1052736"/>
            <a:ext cx="7715200" cy="648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Future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business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opportunities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in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the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Helvetica Light" charset="0"/>
                <a:sym typeface="Lato" charset="0"/>
              </a:rPr>
              <a:t> UK</a:t>
            </a:r>
          </a:p>
          <a:p>
            <a:pPr marL="0" lvl="1"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  <a:sym typeface="Lato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02754" y="3212976"/>
            <a:ext cx="7862292" cy="201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GB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571472" y="2000240"/>
            <a:ext cx="7862292" cy="45211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cs-CZ" sz="1600" b="1" u="sng" dirty="0" smtClean="0"/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marL="800100" lvl="1" indent="-342900" defTabSz="272028">
              <a:lnSpc>
                <a:spcPct val="120000"/>
              </a:lnSpc>
              <a:spcBef>
                <a:spcPts val="714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000000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 smtClean="0">
              <a:solidFill>
                <a:srgbClr val="7C7C7C"/>
              </a:solidFill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en-GB" sz="1600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9" name="Picture 2" descr="C:\Users\Doma\Downloads\Londyn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14701" cy="666750"/>
          </a:xfrm>
          <a:prstGeom prst="rect">
            <a:avLst/>
          </a:prstGeom>
          <a:noFill/>
        </p:spPr>
      </p:pic>
      <p:sp>
        <p:nvSpPr>
          <p:cNvPr id="23" name="Obdélník 22"/>
          <p:cNvSpPr/>
          <p:nvPr/>
        </p:nvSpPr>
        <p:spPr>
          <a:xfrm>
            <a:off x="494133" y="1628800"/>
            <a:ext cx="4475209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272028">
              <a:lnSpc>
                <a:spcPct val="120000"/>
              </a:lnSpc>
              <a:defRPr/>
            </a:pPr>
            <a:r>
              <a:rPr lang="cs-CZ" sz="1600" b="1" u="sng" dirty="0" smtClean="0"/>
              <a:t>UK </a:t>
            </a:r>
            <a:r>
              <a:rPr lang="cs-CZ" sz="1600" b="1" u="sng" dirty="0" err="1"/>
              <a:t>I</a:t>
            </a:r>
            <a:r>
              <a:rPr lang="cs-CZ" sz="1600" b="1" u="sng" dirty="0" err="1" smtClean="0"/>
              <a:t>ndustrial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Strategy</a:t>
            </a:r>
            <a:r>
              <a:rPr lang="cs-CZ" sz="1600" b="1" u="sng" dirty="0" smtClean="0"/>
              <a:t> - </a:t>
            </a:r>
            <a:r>
              <a:rPr lang="cs-CZ" sz="1600" u="sng" dirty="0" err="1" smtClean="0"/>
              <a:t>global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future</a:t>
            </a:r>
            <a:r>
              <a:rPr lang="cs-CZ" sz="1600" u="sng" dirty="0" smtClean="0"/>
              <a:t> </a:t>
            </a:r>
            <a:r>
              <a:rPr lang="cs-CZ" sz="1600" u="sng" dirty="0" err="1" smtClean="0"/>
              <a:t>trends</a:t>
            </a:r>
            <a:r>
              <a:rPr lang="cs-CZ" sz="1600" dirty="0" smtClean="0"/>
              <a:t>: </a:t>
            </a:r>
          </a:p>
          <a:p>
            <a:pPr marL="342900" indent="-34290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 smtClean="0"/>
              <a:t>Artificial </a:t>
            </a:r>
            <a:r>
              <a:rPr lang="en-GB" sz="1600" b="1" dirty="0"/>
              <a:t>Intelligence and data</a:t>
            </a:r>
          </a:p>
          <a:p>
            <a:pPr marL="342900" indent="-34290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Ageing society</a:t>
            </a:r>
          </a:p>
          <a:p>
            <a:pPr marL="342900" indent="-34290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Clean growth</a:t>
            </a:r>
          </a:p>
          <a:p>
            <a:pPr marL="342900" indent="-34290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Future of mobility</a:t>
            </a:r>
            <a:endParaRPr lang="cs-CZ" sz="1600" b="1" dirty="0" smtClean="0"/>
          </a:p>
          <a:p>
            <a:pPr marL="171450" indent="-171450" algn="just" defTabSz="272028">
              <a:lnSpc>
                <a:spcPct val="120000"/>
              </a:lnSpc>
              <a:defRPr/>
            </a:pPr>
            <a:endParaRPr lang="cs-CZ" sz="1600" u="sng" dirty="0" smtClean="0"/>
          </a:p>
          <a:p>
            <a:pPr marL="171450" indent="-171450" algn="just" defTabSz="272028">
              <a:lnSpc>
                <a:spcPct val="120000"/>
              </a:lnSpc>
              <a:defRPr/>
            </a:pPr>
            <a:r>
              <a:rPr lang="cs-CZ" sz="1600" b="1" u="sng" dirty="0" err="1" smtClean="0"/>
              <a:t>Industry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Sector</a:t>
            </a:r>
            <a:r>
              <a:rPr lang="cs-CZ" sz="1600" b="1" u="sng" dirty="0" smtClean="0"/>
              <a:t> </a:t>
            </a:r>
            <a:r>
              <a:rPr lang="cs-CZ" sz="1600" b="1" u="sng" dirty="0" err="1" smtClean="0"/>
              <a:t>Deals</a:t>
            </a:r>
            <a:r>
              <a:rPr lang="cs-CZ" sz="1600" b="1" u="sng" dirty="0" smtClean="0"/>
              <a:t>: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Aerospace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Artificial Intelligence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Automotive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Construction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Creative Industries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Life Sciences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Nuclear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Offshore wind</a:t>
            </a:r>
          </a:p>
          <a:p>
            <a:pPr marL="285750" indent="-2857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Rail</a:t>
            </a:r>
            <a:endParaRPr lang="cs-CZ" sz="1600" b="1" dirty="0" smtClean="0"/>
          </a:p>
          <a:p>
            <a:pPr marL="171450" indent="-171450" algn="just" defTabSz="272028">
              <a:lnSpc>
                <a:spcPct val="120000"/>
              </a:lnSpc>
              <a:defRPr/>
            </a:pPr>
            <a:endParaRPr lang="cs-CZ" sz="1600" b="1" dirty="0"/>
          </a:p>
          <a:p>
            <a:pPr marL="171450" indent="-171450" algn="just" defTabSz="272028">
              <a:lnSpc>
                <a:spcPct val="120000"/>
              </a:lnSpc>
              <a:defRPr/>
            </a:pPr>
            <a:endParaRPr lang="cs-CZ" sz="1600" b="1" dirty="0" smtClean="0"/>
          </a:p>
        </p:txBody>
      </p:sp>
      <p:pic>
        <p:nvPicPr>
          <p:cNvPr id="2" name="Picture 4" descr="VÃ½sledek obrÃ¡zku pro industrial strate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3" y="1983240"/>
            <a:ext cx="3840361" cy="20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llustration of DNA editing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74" y="4418133"/>
            <a:ext cx="2726205" cy="18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Microsoft Office PowerPoint</Application>
  <PresentationFormat>Předvádění na obrazovce (4:3)</PresentationFormat>
  <Paragraphs>513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FontAwesome</vt:lpstr>
      <vt:lpstr>Helvetica Light</vt:lpstr>
      <vt:lpstr>Lato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Opatrný</dc:creator>
  <cp:lastModifiedBy>mzv</cp:lastModifiedBy>
  <cp:revision>968</cp:revision>
  <cp:lastPrinted>2016-05-19T10:47:41Z</cp:lastPrinted>
  <dcterms:created xsi:type="dcterms:W3CDTF">2015-09-24T07:46:22Z</dcterms:created>
  <dcterms:modified xsi:type="dcterms:W3CDTF">2019-04-15T09:02:29Z</dcterms:modified>
</cp:coreProperties>
</file>