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329" r:id="rId2"/>
    <p:sldId id="333" r:id="rId3"/>
    <p:sldId id="273" r:id="rId4"/>
    <p:sldId id="338" r:id="rId5"/>
    <p:sldId id="339" r:id="rId6"/>
    <p:sldId id="340" r:id="rId7"/>
    <p:sldId id="341" r:id="rId8"/>
    <p:sldId id="323" r:id="rId9"/>
  </p:sldIdLst>
  <p:sldSz cx="9144000" cy="6858000" type="screen4x3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0080"/>
    <a:srgbClr val="595959"/>
    <a:srgbClr val="6A9949"/>
    <a:srgbClr val="91408E"/>
    <a:srgbClr val="44940C"/>
    <a:srgbClr val="328E0C"/>
    <a:srgbClr val="388A00"/>
    <a:srgbClr val="4C8226"/>
    <a:srgbClr val="87007F"/>
    <a:srgbClr val="801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81" autoAdjust="0"/>
    <p:restoredTop sz="94660"/>
  </p:normalViewPr>
  <p:slideViewPr>
    <p:cSldViewPr snapToObjects="1">
      <p:cViewPr>
        <p:scale>
          <a:sx n="139" d="100"/>
          <a:sy n="139" d="100"/>
        </p:scale>
        <p:origin x="-272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cs typeface="Tahoma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cs typeface="Tahoma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cs typeface="Tahoma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cs typeface="Tahoma" charset="0"/>
              </a:defRPr>
            </a:lvl1pPr>
          </a:lstStyle>
          <a:p>
            <a:pPr>
              <a:defRPr/>
            </a:pPr>
            <a:fld id="{CE8D79AF-A5F6-094A-98C1-F99900D34E0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3783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83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83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83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83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83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9B605F41-C213-4E44-8B47-89C55F8CEF7A}" type="slidenum">
              <a:rPr lang="cs-CZ" sz="1400">
                <a:solidFill>
                  <a:srgbClr val="000000"/>
                </a:solidFill>
                <a:latin typeface="Times New Roman" charset="0"/>
              </a:rPr>
              <a:pPr eaLnBrk="1"/>
              <a:t>1</a:t>
            </a:fld>
            <a:endParaRPr lang="cs-CZ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536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B4440759-C98C-EC4A-934A-6026613F2E68}" type="slidenum">
              <a:rPr lang="cs-CZ" sz="1400">
                <a:solidFill>
                  <a:srgbClr val="000000"/>
                </a:solidFill>
                <a:latin typeface="Times New Roman" charset="0"/>
              </a:rPr>
              <a:pPr eaLnBrk="1"/>
              <a:t>2</a:t>
            </a:fld>
            <a:endParaRPr lang="cs-CZ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5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B4440759-C98C-EC4A-934A-6026613F2E68}" type="slidenum">
              <a:rPr lang="cs-CZ" sz="1400">
                <a:solidFill>
                  <a:srgbClr val="000000"/>
                </a:solidFill>
                <a:latin typeface="Times New Roman" charset="0"/>
              </a:rPr>
              <a:pPr eaLnBrk="1"/>
              <a:t>3</a:t>
            </a:fld>
            <a:endParaRPr lang="cs-CZ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5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B4440759-C98C-EC4A-934A-6026613F2E68}" type="slidenum">
              <a:rPr lang="cs-CZ" sz="1400">
                <a:solidFill>
                  <a:srgbClr val="000000"/>
                </a:solidFill>
                <a:latin typeface="Times New Roman" charset="0"/>
              </a:rPr>
              <a:pPr eaLnBrk="1"/>
              <a:t>4</a:t>
            </a:fld>
            <a:endParaRPr lang="cs-CZ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5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B4440759-C98C-EC4A-934A-6026613F2E68}" type="slidenum">
              <a:rPr lang="cs-CZ" sz="1400">
                <a:solidFill>
                  <a:srgbClr val="000000"/>
                </a:solidFill>
                <a:latin typeface="Times New Roman" charset="0"/>
              </a:rPr>
              <a:pPr eaLnBrk="1"/>
              <a:t>5</a:t>
            </a:fld>
            <a:endParaRPr lang="cs-CZ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5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B4440759-C98C-EC4A-934A-6026613F2E68}" type="slidenum">
              <a:rPr lang="cs-CZ" sz="1400">
                <a:solidFill>
                  <a:srgbClr val="000000"/>
                </a:solidFill>
                <a:latin typeface="Times New Roman" charset="0"/>
              </a:rPr>
              <a:pPr eaLnBrk="1"/>
              <a:t>6</a:t>
            </a:fld>
            <a:endParaRPr lang="cs-CZ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5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B4440759-C98C-EC4A-934A-6026613F2E68}" type="slidenum">
              <a:rPr lang="cs-CZ" sz="1400">
                <a:solidFill>
                  <a:srgbClr val="000000"/>
                </a:solidFill>
                <a:latin typeface="Times New Roman" charset="0"/>
              </a:rPr>
              <a:pPr eaLnBrk="1"/>
              <a:t>7</a:t>
            </a:fld>
            <a:endParaRPr lang="cs-CZ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5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B4440759-C98C-EC4A-934A-6026613F2E68}" type="slidenum">
              <a:rPr lang="cs-CZ" sz="1400">
                <a:solidFill>
                  <a:srgbClr val="000000"/>
                </a:solidFill>
                <a:latin typeface="Times New Roman" charset="0"/>
              </a:rPr>
              <a:pPr eaLnBrk="1"/>
              <a:t>8</a:t>
            </a:fld>
            <a:endParaRPr lang="cs-CZ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5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12.6.2013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168B4-A4AF-F14A-A517-08C4D5825F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6893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12.6.2013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D1442-B47A-E449-A228-B5A7314FA6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383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1604963"/>
            <a:ext cx="2055812" cy="4522787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8213" cy="4522787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12.6.2013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CAE3C-1D5C-834A-A6B8-1067C9BC184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388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12.6.2013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0DA26-86FE-1A45-961C-EC7F90E603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996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12.6.2013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1B30B-DD70-C148-85EF-18976D01E6D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3474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7012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12.6.2013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22486-468C-9F46-8C60-4629638B8F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29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12.6.2013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BC87A-2F38-E449-82E2-1C0A3F5E440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8224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12.6.2013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14DD5-FDD9-3241-A7D2-B6F911A5ECA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0995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12.6.2013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693CA-73FE-7241-B428-6CC246A181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7105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12.6.2013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623CB-74D9-A54E-9119-BAD0AA5A4A2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3713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12.6.2013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86294-F970-9B4E-B101-1662D2E0B3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7449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6922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Klepněte pro úpravu formátu titulního textu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0425" cy="361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>
                <a:solidFill>
                  <a:srgbClr val="000000"/>
                </a:solidFill>
                <a:cs typeface="Tahoma" charset="0"/>
              </a:defRPr>
            </a:lvl1pPr>
          </a:lstStyle>
          <a:p>
            <a:pPr>
              <a:defRPr/>
            </a:pPr>
            <a:r>
              <a:rPr lang="cs-CZ"/>
              <a:t>12.6.2013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Tahoma" charset="0"/>
              </a:defRPr>
            </a:lvl1pPr>
            <a:lvl2pPr marL="37931725" indent="-37474525" eaLnBrk="0">
              <a:defRPr sz="2400">
                <a:solidFill>
                  <a:schemeClr val="bg1"/>
                </a:solidFill>
                <a:latin typeface="Arial" charset="0"/>
                <a:ea typeface="Tahoma" charset="0"/>
                <a:cs typeface="Tahoma" charset="0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Tahoma" charset="0"/>
                <a:cs typeface="Tahoma" charset="0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Tahoma" charset="0"/>
                <a:cs typeface="Tahoma" charset="0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Tahoma" charset="0"/>
                <a:cs typeface="Tahoma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Tahoma" charset="0"/>
                <a:cs typeface="Tahoma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Tahoma" charset="0"/>
                <a:cs typeface="Tahoma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Tahoma" charset="0"/>
                <a:cs typeface="Tahoma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Tahoma" charset="0"/>
                <a:cs typeface="Tahoma" charset="0"/>
              </a:defRPr>
            </a:lvl9pPr>
          </a:lstStyle>
          <a:p>
            <a:pPr eaLnBrk="1">
              <a:defRPr/>
            </a:pPr>
            <a:endParaRPr lang="en-US" sz="180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0425" cy="361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>
                <a:solidFill>
                  <a:srgbClr val="000000"/>
                </a:solidFill>
                <a:cs typeface="Tahoma" charset="0"/>
              </a:defRPr>
            </a:lvl1pPr>
          </a:lstStyle>
          <a:p>
            <a:pPr>
              <a:defRPr/>
            </a:pPr>
            <a:fld id="{9F16FBE7-6583-8747-AF5A-25317A0613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6425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Klepněte pro úpravu formátu textu osnovy</a:t>
            </a:r>
          </a:p>
          <a:p>
            <a:pPr lvl="1"/>
            <a:r>
              <a:rPr lang="en-GB"/>
              <a:t>Druhá úroveň</a:t>
            </a:r>
          </a:p>
          <a:p>
            <a:pPr lvl="2"/>
            <a:r>
              <a:rPr lang="en-GB"/>
              <a:t>Třetí úroveň</a:t>
            </a:r>
          </a:p>
          <a:p>
            <a:pPr lvl="3"/>
            <a:r>
              <a:rPr lang="en-GB"/>
              <a:t>Čtvrtá úroveň osnovy</a:t>
            </a:r>
          </a:p>
          <a:p>
            <a:pPr lvl="4"/>
            <a:r>
              <a:rPr lang="en-GB"/>
              <a:t>Pátá úroveň osnovy</a:t>
            </a:r>
          </a:p>
          <a:p>
            <a:pPr lvl="4"/>
            <a:r>
              <a:rPr lang="en-GB"/>
              <a:t>Šestá úroveň</a:t>
            </a:r>
          </a:p>
          <a:p>
            <a:pPr lvl="4"/>
            <a:r>
              <a:rPr lang="en-GB"/>
              <a:t>Sedmá úroveň</a:t>
            </a:r>
          </a:p>
          <a:p>
            <a:pPr lvl="4"/>
            <a:r>
              <a:rPr lang="en-GB"/>
              <a:t>Osmá úroveň textu</a:t>
            </a:r>
          </a:p>
          <a:p>
            <a:pPr lvl="4"/>
            <a:r>
              <a:rPr lang="en-GB"/>
              <a:t>Devátá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itchFamily="-83" charset="0"/>
          <a:ea typeface="ＭＳ Ｐゴシック" charset="0"/>
          <a:cs typeface="Tahoma" pitchFamily="-83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itchFamily="-83" charset="0"/>
          <a:ea typeface="ＭＳ Ｐゴシック" charset="0"/>
          <a:cs typeface="Tahoma" pitchFamily="-83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itchFamily="-83" charset="0"/>
          <a:ea typeface="ＭＳ Ｐゴシック" charset="0"/>
          <a:cs typeface="Tahoma" pitchFamily="-83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itchFamily="-83" charset="0"/>
          <a:ea typeface="ＭＳ Ｐゴシック" charset="0"/>
          <a:cs typeface="Tahoma" pitchFamily="-83" charset="0"/>
        </a:defRPr>
      </a:lvl5pPr>
      <a:lvl6pPr marL="2514600" indent="-2286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3" charset="0"/>
        <a:defRPr>
          <a:solidFill>
            <a:srgbClr val="000000"/>
          </a:solidFill>
          <a:latin typeface="Calibri" pitchFamily="-83" charset="0"/>
          <a:ea typeface="Tahoma" pitchFamily="-83" charset="0"/>
          <a:cs typeface="Tahoma" pitchFamily="-83" charset="0"/>
        </a:defRPr>
      </a:lvl6pPr>
      <a:lvl7pPr marL="2971800" indent="-2286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3" charset="0"/>
        <a:defRPr>
          <a:solidFill>
            <a:srgbClr val="000000"/>
          </a:solidFill>
          <a:latin typeface="Calibri" pitchFamily="-83" charset="0"/>
          <a:ea typeface="Tahoma" pitchFamily="-83" charset="0"/>
          <a:cs typeface="Tahoma" pitchFamily="-83" charset="0"/>
        </a:defRPr>
      </a:lvl7pPr>
      <a:lvl8pPr marL="3429000" indent="-2286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3" charset="0"/>
        <a:defRPr>
          <a:solidFill>
            <a:srgbClr val="000000"/>
          </a:solidFill>
          <a:latin typeface="Calibri" pitchFamily="-83" charset="0"/>
          <a:ea typeface="Tahoma" pitchFamily="-83" charset="0"/>
          <a:cs typeface="Tahoma" pitchFamily="-83" charset="0"/>
        </a:defRPr>
      </a:lvl8pPr>
      <a:lvl9pPr marL="3886200" indent="-2286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3" charset="0"/>
        <a:defRPr>
          <a:solidFill>
            <a:srgbClr val="000000"/>
          </a:solidFill>
          <a:latin typeface="Calibri" pitchFamily="-83" charset="0"/>
          <a:ea typeface="Tahoma" pitchFamily="-83" charset="0"/>
          <a:cs typeface="Tahoma" pitchFamily="-83" charset="0"/>
        </a:defRPr>
      </a:lvl9pPr>
    </p:titleStyle>
    <p:bodyStyle>
      <a:lvl1pPr marL="342900" indent="-3429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1400">
          <a:solidFill>
            <a:srgbClr val="4C4C4C"/>
          </a:solidFill>
          <a:latin typeface="+mn-lt"/>
          <a:ea typeface="ＭＳ Ｐゴシック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buChar char="–"/>
        <a:defRPr sz="2400">
          <a:solidFill>
            <a:srgbClr val="000000"/>
          </a:solidFill>
          <a:latin typeface="+mj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buChar char="•"/>
        <a:defRPr sz="2000">
          <a:solidFill>
            <a:srgbClr val="000000"/>
          </a:solidFill>
          <a:latin typeface="+mj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+mj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j-lt"/>
          <a:ea typeface="+mn-ea"/>
          <a:cs typeface="+mn-cs"/>
        </a:defRPr>
      </a:lvl5pPr>
      <a:lvl6pPr marL="25146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-83" charset="0"/>
        <a:defRPr sz="2000">
          <a:solidFill>
            <a:srgbClr val="000000"/>
          </a:solidFill>
          <a:latin typeface="+mj-lt"/>
          <a:ea typeface="+mn-ea"/>
          <a:cs typeface="+mn-cs"/>
        </a:defRPr>
      </a:lvl6pPr>
      <a:lvl7pPr marL="29718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-83" charset="0"/>
        <a:defRPr sz="2000">
          <a:solidFill>
            <a:srgbClr val="000000"/>
          </a:solidFill>
          <a:latin typeface="+mj-lt"/>
          <a:ea typeface="+mn-ea"/>
          <a:cs typeface="+mn-cs"/>
        </a:defRPr>
      </a:lvl7pPr>
      <a:lvl8pPr marL="34290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-83" charset="0"/>
        <a:defRPr sz="2000">
          <a:solidFill>
            <a:srgbClr val="000000"/>
          </a:solidFill>
          <a:latin typeface="+mj-lt"/>
          <a:ea typeface="+mn-ea"/>
          <a:cs typeface="+mn-cs"/>
        </a:defRPr>
      </a:lvl8pPr>
      <a:lvl9pPr marL="38862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-83" charset="0"/>
        <a:defRPr sz="2000">
          <a:solidFill>
            <a:srgbClr val="000000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emf"/><Relationship Id="rId9" Type="http://schemas.openxmlformats.org/officeDocument/2006/relationships/image" Target="../media/image13.emf"/><Relationship Id="rId10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6" Type="http://schemas.openxmlformats.org/officeDocument/2006/relationships/hyperlink" Target="https://www.youtube.com/channel/UC0BFWhl6FrebfZI5AICEPxQ" TargetMode="External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http://www.pardam.cz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4568" y="836712"/>
            <a:ext cx="3851767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467" y="2708920"/>
            <a:ext cx="3365024" cy="898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 smtClean="0">
                <a:solidFill>
                  <a:schemeClr val="tx1"/>
                </a:solidFill>
              </a:rPr>
              <a:t>CZECH NANO DAY</a:t>
            </a:r>
          </a:p>
          <a:p>
            <a:pPr algn="ctr"/>
            <a:r>
              <a:rPr lang="cs-CZ" sz="2800" dirty="0" smtClean="0">
                <a:solidFill>
                  <a:schemeClr val="tx1"/>
                </a:solidFill>
                <a:latin typeface="HelveticaNeueLT Pro 75 Bd"/>
                <a:cs typeface="HelveticaNeueLT Pro 75 Bd"/>
              </a:rPr>
              <a:t>LONDON</a:t>
            </a:r>
            <a:endParaRPr lang="cs-CZ" sz="2800" dirty="0" smtClean="0">
              <a:solidFill>
                <a:schemeClr val="tx1"/>
              </a:solidFill>
              <a:latin typeface="HelveticaNeueLT Pro 75 Bd"/>
              <a:cs typeface="HelveticaNeueLT Pro 75 B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6093296"/>
            <a:ext cx="1029971" cy="606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360" y="6182196"/>
            <a:ext cx="1093710" cy="517454"/>
          </a:xfrm>
          <a:prstGeom prst="rect">
            <a:avLst/>
          </a:prstGeom>
        </p:spPr>
      </p:pic>
      <p:pic>
        <p:nvPicPr>
          <p:cNvPr id="5" name="Picture 4" descr="N4F-Group_logo-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82" y="6381328"/>
            <a:ext cx="1061870" cy="333551"/>
          </a:xfrm>
          <a:prstGeom prst="rect">
            <a:avLst/>
          </a:prstGeom>
        </p:spPr>
      </p:pic>
      <p:pic>
        <p:nvPicPr>
          <p:cNvPr id="7" name="Picture 6" descr="N4F-Technology_logo-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471" y="6381328"/>
            <a:ext cx="1296753" cy="3217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3808" y="4515986"/>
            <a:ext cx="3238011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Jan Buk _ COO Pardam s.r.o.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3723898"/>
            <a:ext cx="1776260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June </a:t>
            </a:r>
            <a:r>
              <a:rPr lang="cs-CZ" dirty="0" smtClean="0">
                <a:solidFill>
                  <a:srgbClr val="000000"/>
                </a:solidFill>
              </a:rPr>
              <a:t>12th </a:t>
            </a:r>
            <a:r>
              <a:rPr lang="cs-CZ" dirty="0" smtClean="0">
                <a:solidFill>
                  <a:srgbClr val="000000"/>
                </a:solidFill>
              </a:rPr>
              <a:t>2017</a:t>
            </a:r>
            <a:endParaRPr lang="cs-CZ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007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597" y="1268760"/>
            <a:ext cx="4416643" cy="2882951"/>
          </a:xfrm>
          <a:prstGeom prst="rect">
            <a:avLst/>
          </a:prstGeom>
          <a:effectLst>
            <a:softEdge rad="812800"/>
          </a:effectLst>
        </p:spPr>
      </p:pic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611560" y="1196752"/>
            <a:ext cx="4708877" cy="40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800" dirty="0" smtClean="0">
                <a:solidFill>
                  <a:srgbClr val="595959"/>
                </a:solidFill>
                <a:latin typeface="HelveticaNeueLT Pro 85 Hv"/>
                <a:cs typeface="HelveticaNeueLT Pro 85 Hv"/>
              </a:rPr>
              <a:t>PARDAM </a:t>
            </a:r>
            <a:r>
              <a:rPr lang="en-GB" sz="2800" dirty="0" smtClean="0">
                <a:solidFill>
                  <a:srgbClr val="595959"/>
                </a:solidFill>
                <a:latin typeface="HelveticaNeueLT Pro 45 Lt"/>
                <a:cs typeface="HelveticaNeueLT Pro 45 Lt"/>
              </a:rPr>
              <a:t>– what do we do??</a:t>
            </a:r>
            <a:endParaRPr lang="en-GB" sz="2800" dirty="0">
              <a:solidFill>
                <a:srgbClr val="595959"/>
              </a:solidFill>
              <a:latin typeface="HelveticaNeueLT Pro 45 Lt"/>
              <a:cs typeface="HelveticaNeueLT Pro 45 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29100" y="3886200"/>
            <a:ext cx="184666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>
              <a:latin typeface="HelveticaNeueLT Pro 75 Bd"/>
              <a:cs typeface="HelveticaNeueLT Pro 75 Bd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275856" y="1556792"/>
            <a:ext cx="2520280" cy="86866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kumimoji="0" lang="cs-CZ" sz="2400" b="1" u="none" strike="noStrike" spc="50" normalizeH="0" baseline="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NeueLT Pro 75 Bd"/>
                <a:cs typeface="HelveticaNeueLT Pro 75 Bd"/>
              </a:rPr>
              <a:t>NANOFIBERS</a:t>
            </a: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lang="cs-CZ" sz="2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NeueLT Pro 75 Bd"/>
                <a:cs typeface="HelveticaNeueLT Pro 75 Bd"/>
              </a:rPr>
              <a:t>MADE BY PARDAM</a:t>
            </a:r>
            <a:endParaRPr kumimoji="0" lang="cs-CZ" sz="2400" b="1" u="none" strike="noStrike" spc="50" normalizeH="0" baseline="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elveticaNeueLT Pro 75 Bd"/>
              <a:cs typeface="HelveticaNeueLT Pro 75 Bd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364088" y="2492896"/>
            <a:ext cx="3024336" cy="4320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kumimoji="0" lang="cs-CZ" sz="180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NeueLT Pro 75 Bd"/>
                <a:cs typeface="HelveticaNeueLT Pro 75 Bd"/>
              </a:rPr>
              <a:t>CENTRIFUGAL SPINNING</a:t>
            </a:r>
            <a:endParaRPr kumimoji="0" lang="cs-CZ" sz="18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NeueLT Pro 75 Bd"/>
              <a:cs typeface="HelveticaNeueLT Pro 75 Bd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83568" y="2492896"/>
            <a:ext cx="3024336" cy="4320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kumimoji="0" lang="cs-CZ" sz="180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NeueLT Pro 75 Bd"/>
                <a:cs typeface="HelveticaNeueLT Pro 75 Bd"/>
              </a:rPr>
              <a:t>ELECTROSPINNING</a:t>
            </a:r>
            <a:endParaRPr kumimoji="0" lang="cs-CZ" sz="18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NeueLT Pro 75 Bd"/>
              <a:cs typeface="HelveticaNeueLT Pro 75 Bd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11560" y="4077072"/>
            <a:ext cx="2664296" cy="41376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kumimoji="0" lang="cs-CZ" sz="180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NeueLT Pro 75 Bd"/>
                <a:cs typeface="HelveticaNeueLT Pro 75 Bd"/>
              </a:rPr>
              <a:t>PRODUCTION</a:t>
            </a:r>
            <a:endParaRPr kumimoji="0" lang="cs-CZ" sz="18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NeueLT Pro 75 Bd"/>
              <a:cs typeface="HelveticaNeueLT Pro 75 Bd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3419872" y="4077072"/>
            <a:ext cx="2304256" cy="41376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kumimoji="0" lang="cs-CZ" sz="180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NeueLT Pro 75 Bd"/>
                <a:cs typeface="HelveticaNeueLT Pro 75 Bd"/>
              </a:rPr>
              <a:t>DEVELOPMENT</a:t>
            </a:r>
            <a:endParaRPr kumimoji="0" lang="cs-CZ" sz="18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NeueLT Pro 75 Bd"/>
              <a:cs typeface="HelveticaNeueLT Pro 75 Bd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5868144" y="4077072"/>
            <a:ext cx="2592288" cy="41376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kumimoji="0" lang="cs-CZ" sz="180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NeueLT Pro 75 Bd"/>
                <a:cs typeface="HelveticaNeueLT Pro 75 Bd"/>
              </a:rPr>
              <a:t>OTHER SERVICES</a:t>
            </a:r>
            <a:endParaRPr kumimoji="0" lang="cs-CZ" sz="18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NeueLT Pro 75 Bd"/>
              <a:cs typeface="HelveticaNeueLT Pro 75 Bd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83568" y="3068960"/>
            <a:ext cx="3024336" cy="93610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kumimoji="0" lang="en-GB" sz="140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HelveticaNeueLT Pro 75 Bd"/>
                <a:cs typeface="HelveticaNeueLT Pro 75 Bd"/>
              </a:rPr>
              <a:t>   SOLUTION SPINNING</a:t>
            </a: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kumimoji="0" lang="en-GB" sz="140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HelveticaNeueLT Pro 75 Bd"/>
                <a:cs typeface="HelveticaNeueLT Pro 75 Bd"/>
              </a:rPr>
              <a:t>R</a:t>
            </a:r>
            <a:r>
              <a:rPr kumimoji="0" lang="en-GB" sz="90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HelveticaNeueLT Pro 75 Bd"/>
                <a:cs typeface="HelveticaNeueLT Pro 75 Bd"/>
              </a:rPr>
              <a:t>&amp;</a:t>
            </a:r>
            <a:r>
              <a:rPr kumimoji="0" lang="en-GB" sz="140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HelveticaNeueLT Pro 75 Bd"/>
                <a:cs typeface="HelveticaNeueLT Pro 75 Bd"/>
              </a:rPr>
              <a:t>D   </a:t>
            </a: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kumimoji="0" lang="en-GB" sz="80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HelveticaNeueLT Pro 75 Bd"/>
                <a:cs typeface="HelveticaNeueLT Pro 75 Bd"/>
              </a:rPr>
              <a:t>&amp;</a:t>
            </a: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kumimoji="0" lang="en-GB" sz="120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HelveticaNeueLT Pro 75 Bd"/>
                <a:cs typeface="HelveticaNeueLT Pro 75 Bd"/>
              </a:rPr>
              <a:t>small production</a:t>
            </a:r>
            <a:r>
              <a:rPr kumimoji="0" lang="en-GB" sz="1200" u="none" strike="noStrike" cap="none" normalizeH="0" dirty="0" smtClean="0">
                <a:ln>
                  <a:noFill/>
                </a:ln>
                <a:solidFill>
                  <a:srgbClr val="595959"/>
                </a:solidFill>
                <a:effectLst/>
                <a:latin typeface="HelveticaNeueLT Pro 75 Bd"/>
                <a:cs typeface="HelveticaNeueLT Pro 75 Bd"/>
              </a:rPr>
              <a:t> of ~ 100nm fibers </a:t>
            </a:r>
            <a:r>
              <a:rPr kumimoji="0" lang="en-GB" sz="120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HelveticaNeueLT Pro 75 Bd"/>
                <a:cs typeface="HelveticaNeueLT Pro 75 Bd"/>
              </a:rPr>
              <a:t> </a:t>
            </a: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kumimoji="0" lang="en-GB" sz="140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HelveticaNeueLT Pro 75 Bd"/>
                <a:cs typeface="HelveticaNeueLT Pro 75 Bd"/>
              </a:rPr>
              <a:t>O N L Y </a:t>
            </a:r>
            <a:endParaRPr kumimoji="0" lang="en-GB" sz="1400" u="none" strike="noStrike" cap="none" normalizeH="0" baseline="0" dirty="0">
              <a:ln>
                <a:noFill/>
              </a:ln>
              <a:solidFill>
                <a:srgbClr val="595959"/>
              </a:solidFill>
              <a:effectLst/>
              <a:latin typeface="HelveticaNeueLT Pro 75 Bd"/>
              <a:cs typeface="HelveticaNeueLT Pro 75 Bd"/>
            </a:endParaRPr>
          </a:p>
        </p:txBody>
      </p:sp>
      <p:sp>
        <p:nvSpPr>
          <p:cNvPr id="35" name="Folded Corner 34"/>
          <p:cNvSpPr/>
          <p:nvPr/>
        </p:nvSpPr>
        <p:spPr bwMode="auto">
          <a:xfrm>
            <a:off x="611560" y="4653136"/>
            <a:ext cx="5112568" cy="432048"/>
          </a:xfrm>
          <a:prstGeom prst="foldedCorner">
            <a:avLst/>
          </a:prstGeom>
          <a:noFill/>
          <a:ln>
            <a:solidFill>
              <a:srgbClr val="800080"/>
            </a:solidFill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kumimoji="0" lang="cs-CZ" sz="170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HelveticaNeueLT Pro 75 Bd"/>
                <a:cs typeface="HelveticaNeueLT Pro 75 Bd"/>
              </a:rPr>
              <a:t>CUSTOM MADE - INORGANIC NANOFIBERS</a:t>
            </a:r>
            <a:endParaRPr kumimoji="0" lang="cs-CZ" sz="1700" u="none" strike="noStrike" cap="none" normalizeH="0" baseline="0" dirty="0">
              <a:ln>
                <a:noFill/>
              </a:ln>
              <a:solidFill>
                <a:srgbClr val="800080"/>
              </a:solidFill>
              <a:effectLst/>
              <a:latin typeface="HelveticaNeueLT Pro 75 Bd"/>
              <a:cs typeface="HelveticaNeueLT Pro 75 Bd"/>
            </a:endParaRPr>
          </a:p>
        </p:txBody>
      </p:sp>
      <p:sp>
        <p:nvSpPr>
          <p:cNvPr id="36" name="Folded Corner 35"/>
          <p:cNvSpPr/>
          <p:nvPr/>
        </p:nvSpPr>
        <p:spPr bwMode="auto">
          <a:xfrm>
            <a:off x="611560" y="5157192"/>
            <a:ext cx="5112568" cy="432048"/>
          </a:xfrm>
          <a:prstGeom prst="foldedCorner">
            <a:avLst/>
          </a:prstGeom>
          <a:solidFill>
            <a:srgbClr val="FFFFFF"/>
          </a:solidFill>
          <a:ln>
            <a:solidFill>
              <a:srgbClr val="44940C"/>
            </a:solidFill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kumimoji="0" lang="cs-CZ" sz="1700" u="none" strike="noStrike" cap="none" normalizeH="0" baseline="0" dirty="0" smtClean="0">
                <a:ln>
                  <a:noFill/>
                </a:ln>
                <a:solidFill>
                  <a:srgbClr val="44940C"/>
                </a:solidFill>
                <a:effectLst/>
                <a:latin typeface="HelveticaNeueLT Pro 75 Bd"/>
                <a:cs typeface="HelveticaNeueLT Pro 75 Bd"/>
              </a:rPr>
              <a:t>CUSTOM MADE - POLYMERIC  NANOFIBERS</a:t>
            </a:r>
            <a:endParaRPr kumimoji="0" lang="cs-CZ" sz="1700" u="none" strike="noStrike" cap="none" normalizeH="0" baseline="0" dirty="0">
              <a:ln>
                <a:noFill/>
              </a:ln>
              <a:solidFill>
                <a:srgbClr val="44940C"/>
              </a:solidFill>
              <a:effectLst/>
              <a:latin typeface="HelveticaNeueLT Pro 75 Bd"/>
              <a:cs typeface="HelveticaNeueLT Pro 75 Bd"/>
            </a:endParaRPr>
          </a:p>
        </p:txBody>
      </p:sp>
      <p:sp>
        <p:nvSpPr>
          <p:cNvPr id="37" name="Folded Corner 36"/>
          <p:cNvSpPr/>
          <p:nvPr/>
        </p:nvSpPr>
        <p:spPr bwMode="auto">
          <a:xfrm>
            <a:off x="611560" y="5661248"/>
            <a:ext cx="1944216" cy="720080"/>
          </a:xfrm>
          <a:prstGeom prst="foldedCorner">
            <a:avLst/>
          </a:prstGeom>
          <a:solidFill>
            <a:srgbClr val="FFFFFF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lang="cs-CZ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75 Bd"/>
                <a:cs typeface="HelveticaNeueLT Pro 75 Bd"/>
              </a:rPr>
              <a:t>CONTRACTUAL </a:t>
            </a:r>
          </a:p>
          <a:p>
            <a:pPr marL="0" marR="0" indent="0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lang="cs-CZ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75 Bd"/>
                <a:cs typeface="HelveticaNeueLT Pro 75 Bd"/>
              </a:rPr>
              <a:t>PRODUCTION</a:t>
            </a:r>
            <a:endParaRPr kumimoji="0" lang="cs-CZ" sz="170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HelveticaNeueLT Pro 75 Bd"/>
              <a:cs typeface="HelveticaNeueLT Pro 75 Bd"/>
            </a:endParaRPr>
          </a:p>
        </p:txBody>
      </p:sp>
      <p:sp>
        <p:nvSpPr>
          <p:cNvPr id="38" name="Folded Corner 37"/>
          <p:cNvSpPr/>
          <p:nvPr/>
        </p:nvSpPr>
        <p:spPr bwMode="auto">
          <a:xfrm>
            <a:off x="3520856" y="5688012"/>
            <a:ext cx="1935585" cy="549300"/>
          </a:xfrm>
          <a:prstGeom prst="foldedCorner">
            <a:avLst>
              <a:gd name="adj" fmla="val 0"/>
            </a:avLst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kumimoji="0" lang="cs-CZ" sz="170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NeueLT Pro 75 Bd"/>
                <a:cs typeface="HelveticaNeueLT Pro 75 Bd"/>
              </a:rPr>
              <a:t>PRODUCTS </a:t>
            </a:r>
            <a:r>
              <a:rPr kumimoji="0" lang="cs-CZ" sz="170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NeueLT Pro 45 Lt"/>
                <a:cs typeface="HelveticaNeueLT Pro 45 Lt"/>
              </a:rPr>
              <a:t>&amp;</a:t>
            </a:r>
            <a:r>
              <a:rPr kumimoji="0" lang="cs-CZ" sz="170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NeueLT Pro 75 Bd"/>
                <a:cs typeface="HelveticaNeueLT Pro 75 Bd"/>
              </a:rPr>
              <a:t> </a:t>
            </a:r>
          </a:p>
          <a:p>
            <a:pPr marL="0" marR="0" indent="0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kumimoji="0" lang="cs-CZ" sz="170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NeueLT Pro 75 Bd"/>
                <a:cs typeface="HelveticaNeueLT Pro 75 Bd"/>
              </a:rPr>
              <a:t>APPLICATIONS</a:t>
            </a:r>
            <a:endParaRPr kumimoji="0" lang="cs-CZ" sz="170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HelveticaNeueLT Pro 75 Bd"/>
              <a:cs typeface="HelveticaNeueLT Pro 75 Bd"/>
            </a:endParaRPr>
          </a:p>
        </p:txBody>
      </p:sp>
      <p:sp>
        <p:nvSpPr>
          <p:cNvPr id="39" name="Folded Corner 38"/>
          <p:cNvSpPr/>
          <p:nvPr/>
        </p:nvSpPr>
        <p:spPr bwMode="auto">
          <a:xfrm>
            <a:off x="5868144" y="4658072"/>
            <a:ext cx="864096" cy="432048"/>
          </a:xfrm>
          <a:prstGeom prst="foldedCorner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kumimoji="0" lang="cs-CZ" sz="170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NeueLT Pro 75 Bd"/>
                <a:cs typeface="HelveticaNeueLT Pro 75 Bd"/>
              </a:rPr>
              <a:t>XRD</a:t>
            </a:r>
            <a:endParaRPr kumimoji="0" lang="cs-CZ" sz="170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HelveticaNeueLT Pro 75 Bd"/>
              <a:cs typeface="HelveticaNeueLT Pro 75 Bd"/>
            </a:endParaRPr>
          </a:p>
        </p:txBody>
      </p:sp>
      <p:sp>
        <p:nvSpPr>
          <p:cNvPr id="40" name="Folded Corner 39"/>
          <p:cNvSpPr/>
          <p:nvPr/>
        </p:nvSpPr>
        <p:spPr bwMode="auto">
          <a:xfrm>
            <a:off x="5868144" y="5204792"/>
            <a:ext cx="864096" cy="432048"/>
          </a:xfrm>
          <a:prstGeom prst="foldedCorner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kumimoji="0" lang="cs-CZ" sz="170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NeueLT Pro 75 Bd"/>
                <a:cs typeface="HelveticaNeueLT Pro 75 Bd"/>
              </a:rPr>
              <a:t>SEM</a:t>
            </a:r>
            <a:endParaRPr kumimoji="0" lang="cs-CZ" sz="170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HelveticaNeueLT Pro 75 Bd"/>
              <a:cs typeface="HelveticaNeueLT Pro 75 Bd"/>
            </a:endParaRPr>
          </a:p>
        </p:txBody>
      </p:sp>
      <p:sp>
        <p:nvSpPr>
          <p:cNvPr id="41" name="Folded Corner 40"/>
          <p:cNvSpPr/>
          <p:nvPr/>
        </p:nvSpPr>
        <p:spPr bwMode="auto">
          <a:xfrm>
            <a:off x="5886524" y="5733256"/>
            <a:ext cx="864096" cy="432048"/>
          </a:xfrm>
          <a:prstGeom prst="foldedCorner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kumimoji="0" lang="cs-CZ" sz="170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NeueLT Pro 75 Bd"/>
                <a:cs typeface="HelveticaNeueLT Pro 75 Bd"/>
              </a:rPr>
              <a:t>BET</a:t>
            </a:r>
            <a:endParaRPr kumimoji="0" lang="cs-CZ" sz="170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HelveticaNeueLT Pro 75 Bd"/>
              <a:cs typeface="HelveticaNeueLT Pro 75 Bd"/>
            </a:endParaRPr>
          </a:p>
        </p:txBody>
      </p:sp>
      <p:sp>
        <p:nvSpPr>
          <p:cNvPr id="42" name="Folded Corner 41"/>
          <p:cNvSpPr/>
          <p:nvPr/>
        </p:nvSpPr>
        <p:spPr bwMode="auto">
          <a:xfrm>
            <a:off x="5886524" y="6302424"/>
            <a:ext cx="2655912" cy="432048"/>
          </a:xfrm>
          <a:prstGeom prst="foldedCorner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kumimoji="0" lang="cs-CZ" sz="17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HelveticaNeueLT Pro 75 Bd"/>
                <a:cs typeface="HelveticaNeueLT Pro 75 Bd"/>
              </a:rPr>
              <a:t>RESEARCH STUDIES</a:t>
            </a:r>
            <a:endParaRPr kumimoji="0" lang="cs-CZ" sz="170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HelveticaNeueLT Pro 75 Bd"/>
              <a:cs typeface="HelveticaNeueLT Pro 75 Bd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5004048" y="2996952"/>
            <a:ext cx="1800200" cy="792088"/>
          </a:xfrm>
          <a:prstGeom prst="rect">
            <a:avLst/>
          </a:prstGeom>
          <a:solidFill>
            <a:srgbClr val="91408E"/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lang="en-US" sz="1600" dirty="0" smtClean="0">
                <a:latin typeface="HelveticaNeueLT Pro 75 Bd"/>
                <a:cs typeface="HelveticaNeueLT Pro 75 Bd"/>
              </a:rPr>
              <a:t>SOLUTION</a:t>
            </a: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lang="en-US" sz="1600" dirty="0" smtClean="0">
                <a:latin typeface="HelveticaNeueLT Pro 75 Bd"/>
                <a:cs typeface="HelveticaNeueLT Pro 75 Bd"/>
              </a:rPr>
              <a:t>SPINNING</a:t>
            </a: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kumimoji="0" lang="en-US" sz="120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NeueLT Pro 75 Bd"/>
                <a:cs typeface="HelveticaNeueLT Pro 75 Bd"/>
              </a:rPr>
              <a:t>Fibers ~ </a:t>
            </a:r>
            <a:r>
              <a:rPr lang="en-US" sz="1200" dirty="0" smtClean="0">
                <a:solidFill>
                  <a:schemeClr val="bg1"/>
                </a:solidFill>
                <a:latin typeface="HelveticaNeueLT Pro 75 Bd"/>
                <a:cs typeface="HelveticaNeueLT Pro 75 Bd"/>
              </a:rPr>
              <a:t>25</a:t>
            </a:r>
            <a:r>
              <a:rPr kumimoji="0" lang="en-US" sz="120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NeueLT Pro 75 Bd"/>
                <a:cs typeface="HelveticaNeueLT Pro 75 Bd"/>
              </a:rPr>
              <a:t>0-800nm</a:t>
            </a:r>
            <a:endParaRPr kumimoji="0" lang="cs-CZ" sz="12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NeueLT Pro 75 Bd"/>
              <a:cs typeface="HelveticaNeueLT Pro 75 Bd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6948264" y="2996952"/>
            <a:ext cx="1800200" cy="792088"/>
          </a:xfrm>
          <a:prstGeom prst="rect">
            <a:avLst/>
          </a:prstGeom>
          <a:solidFill>
            <a:srgbClr val="3333CC"/>
          </a:solidFill>
          <a:ln>
            <a:solidFill>
              <a:srgbClr val="CCFFCC"/>
            </a:solidFill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kumimoji="0" lang="cs-CZ" sz="160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NeueLT Pro 75 Bd"/>
                <a:cs typeface="HelveticaNeueLT Pro 75 Bd"/>
              </a:rPr>
              <a:t>MELT </a:t>
            </a: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kumimoji="0" lang="cs-CZ" sz="160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NeueLT Pro 75 Bd"/>
                <a:cs typeface="HelveticaNeueLT Pro 75 Bd"/>
              </a:rPr>
              <a:t>SPINNING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HelveticaNeueLT Pro 75 Bd"/>
                <a:cs typeface="HelveticaNeueLT Pro 75 Bd"/>
              </a:rPr>
              <a:t>Fibers ~ </a:t>
            </a:r>
            <a:r>
              <a:rPr lang="en-US" sz="1200" dirty="0" smtClean="0">
                <a:solidFill>
                  <a:schemeClr val="bg1"/>
                </a:solidFill>
                <a:latin typeface="HelveticaNeueLT Pro 75 Bd"/>
                <a:cs typeface="HelveticaNeueLT Pro 75 Bd"/>
              </a:rPr>
              <a:t>250-800nm</a:t>
            </a:r>
            <a:endParaRPr lang="cs-CZ" sz="1200" dirty="0">
              <a:solidFill>
                <a:schemeClr val="bg1"/>
              </a:solidFill>
              <a:latin typeface="HelveticaNeueLT Pro 75 Bd"/>
              <a:cs typeface="HelveticaNeueLT Pro 75 Bd"/>
            </a:endParaRP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endParaRPr kumimoji="0" lang="cs-CZ" sz="12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NeueLT Pro 75 Bd"/>
              <a:cs typeface="HelveticaNeueLT Pro 75 Bd"/>
            </a:endParaRPr>
          </a:p>
        </p:txBody>
      </p:sp>
      <p:sp>
        <p:nvSpPr>
          <p:cNvPr id="45" name="Folded Corner 44"/>
          <p:cNvSpPr/>
          <p:nvPr/>
        </p:nvSpPr>
        <p:spPr bwMode="auto">
          <a:xfrm>
            <a:off x="3520856" y="6309320"/>
            <a:ext cx="1877140" cy="432048"/>
          </a:xfrm>
          <a:prstGeom prst="foldedCorner">
            <a:avLst/>
          </a:prstGeom>
          <a:solidFill>
            <a:srgbClr val="FFFFFF"/>
          </a:solidFill>
          <a:ln>
            <a:solidFill>
              <a:srgbClr val="000090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r>
              <a:rPr kumimoji="0" lang="cs-CZ" sz="170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HelveticaNeueLT Pro 75 Bd"/>
                <a:cs typeface="HelveticaNeueLT Pro 75 Bd"/>
              </a:rPr>
              <a:t>TECHNOLOGY</a:t>
            </a:r>
            <a:endParaRPr kumimoji="0" lang="cs-CZ" sz="1700" u="none" strike="noStrike" cap="none" normalizeH="0" baseline="0" dirty="0">
              <a:ln>
                <a:noFill/>
              </a:ln>
              <a:solidFill>
                <a:srgbClr val="595959"/>
              </a:solidFill>
              <a:effectLst/>
              <a:latin typeface="HelveticaNeueLT Pro 75 Bd"/>
              <a:cs typeface="HelveticaNeueLT Pro 75 Bd"/>
            </a:endParaRPr>
          </a:p>
        </p:txBody>
      </p:sp>
    </p:spTree>
    <p:extLst>
      <p:ext uri="{BB962C8B-B14F-4D97-AF65-F5344CB8AC3E}">
        <p14:creationId xmlns:p14="http://schemas.microsoft.com/office/powerpoint/2010/main" val="336031420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5" y="5517232"/>
            <a:ext cx="2017922" cy="129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IMG_012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5517232"/>
            <a:ext cx="1997787" cy="12775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823" y="2664296"/>
            <a:ext cx="1269652" cy="18448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3240360"/>
            <a:ext cx="1615895" cy="12687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1806579"/>
            <a:ext cx="9001000" cy="486917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892175" indent="-892175">
              <a:defRPr/>
            </a:pPr>
            <a:endParaRPr lang="en-US" dirty="0" smtClean="0">
              <a:solidFill>
                <a:srgbClr val="801272"/>
              </a:solidFill>
              <a:latin typeface="HelveticaNeueLT Pro 85 Hv"/>
              <a:cs typeface="HelveticaNeueLT Pro 85 Hv"/>
            </a:endParaRPr>
          </a:p>
          <a:p>
            <a:pPr marL="892175" indent="-892175">
              <a:defRPr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65 Md"/>
                <a:cs typeface="HelveticaNeueLT Pro 65 Md"/>
              </a:rPr>
              <a:t>Development and Industrial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65 Md"/>
                <a:cs typeface="HelveticaNeueLT Pro 65 Md"/>
              </a:rPr>
              <a:t>production of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65 Md"/>
                <a:cs typeface="HelveticaNeueLT Pro 65 Md"/>
              </a:rPr>
              <a:t>Inorganic nanofibers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65 Md"/>
                <a:cs typeface="HelveticaNeueLT Pro 65 Md"/>
              </a:rPr>
              <a:t>(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65 Md"/>
                <a:cs typeface="HelveticaNeueLT Pro 65 Md"/>
              </a:rPr>
              <a:t>powders and 3D structures)</a:t>
            </a:r>
          </a:p>
          <a:p>
            <a:pPr marL="892175" indent="-892175">
              <a:defRPr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65 Md"/>
                <a:cs typeface="HelveticaNeueLT Pro 65 Md"/>
              </a:rPr>
              <a:t>TiO</a:t>
            </a:r>
            <a:r>
              <a:rPr lang="en-US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65 Md"/>
                <a:cs typeface="HelveticaNeueLT Pro 65 Md"/>
              </a:rPr>
              <a:t>2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65 Md"/>
                <a:cs typeface="HelveticaNeueLT Pro 65 Md"/>
              </a:rPr>
              <a:t>, SiO</a:t>
            </a:r>
            <a:r>
              <a:rPr lang="en-US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65 Md"/>
                <a:cs typeface="HelveticaNeueLT Pro 65 Md"/>
              </a:rPr>
              <a:t>2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65 Md"/>
                <a:cs typeface="HelveticaNeueLT Pro 65 Md"/>
              </a:rPr>
              <a:t>, ZrO</a:t>
            </a:r>
            <a:r>
              <a:rPr lang="en-US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65 Md"/>
                <a:cs typeface="HelveticaNeueLT Pro 65 Md"/>
              </a:rPr>
              <a:t>2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65 Md"/>
                <a:cs typeface="HelveticaNeueLT Pro 65 Md"/>
              </a:rPr>
              <a:t>, CeZrO</a:t>
            </a:r>
            <a:r>
              <a:rPr lang="en-US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65 Md"/>
                <a:cs typeface="HelveticaNeueLT Pro 65 Md"/>
              </a:rPr>
              <a:t>2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65 Md"/>
                <a:cs typeface="HelveticaNeueLT Pro 65 Md"/>
              </a:rPr>
              <a:t>, LTO, BTO, SBTO, Al</a:t>
            </a:r>
            <a:r>
              <a:rPr lang="en-US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65 Md"/>
                <a:cs typeface="HelveticaNeueLT Pro 65 Md"/>
              </a:rPr>
              <a:t>2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65 Md"/>
                <a:cs typeface="HelveticaNeueLT Pro 65 Md"/>
              </a:rPr>
              <a:t>O</a:t>
            </a:r>
            <a:r>
              <a:rPr lang="en-US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65 Md"/>
                <a:cs typeface="HelveticaNeueLT Pro 65 Md"/>
              </a:rPr>
              <a:t>3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65 Md"/>
                <a:cs typeface="HelveticaNeueLT Pro 65 Md"/>
              </a:rPr>
              <a:t>,, …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NeueLT Pro 85 Hv"/>
              <a:cs typeface="HelveticaNeueLT Pro 85 Hv"/>
            </a:endParaRPr>
          </a:p>
          <a:p>
            <a:pPr marL="892175" indent="-892175">
              <a:defRPr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NeueLT Pro 85 Hv"/>
              <a:cs typeface="HelveticaNeueLT Pro 85 Hv"/>
            </a:endParaRPr>
          </a:p>
          <a:p>
            <a:pPr marL="265113" indent="-265113">
              <a:buFont typeface="Arial"/>
              <a:buChar char="•"/>
              <a:defRPr/>
            </a:pPr>
            <a:r>
              <a:rPr lang="en-US" sz="1400" dirty="0" smtClean="0">
                <a:solidFill>
                  <a:srgbClr val="801272"/>
                </a:solidFill>
                <a:latin typeface="HelveticaNeueLT Pro 65 Md"/>
                <a:cs typeface="HelveticaNeueLT Pro 65 Md"/>
              </a:rPr>
              <a:t>Catalyst / Filtration</a:t>
            </a:r>
          </a:p>
          <a:p>
            <a:pPr marL="265113" indent="-265113">
              <a:buFont typeface="Arial"/>
              <a:buChar char="•"/>
              <a:defRPr/>
            </a:pPr>
            <a:r>
              <a:rPr lang="en-US" sz="1400" dirty="0" smtClean="0">
                <a:solidFill>
                  <a:srgbClr val="801272"/>
                </a:solidFill>
                <a:latin typeface="HelveticaNeueLT Pro 65 Md"/>
                <a:cs typeface="HelveticaNeueLT Pro 65 Md"/>
              </a:rPr>
              <a:t>Energy storage</a:t>
            </a:r>
          </a:p>
          <a:p>
            <a:pPr marL="265113" indent="-265113">
              <a:buFont typeface="Arial"/>
              <a:buChar char="•"/>
              <a:defRPr/>
            </a:pPr>
            <a:r>
              <a:rPr lang="en-US" sz="1400" dirty="0" smtClean="0">
                <a:solidFill>
                  <a:srgbClr val="801272"/>
                </a:solidFill>
                <a:latin typeface="HelveticaNeueLT Pro 65 Md"/>
                <a:cs typeface="HelveticaNeueLT Pro 65 Md"/>
              </a:rPr>
              <a:t>Sorbents / Dehumidifiers</a:t>
            </a:r>
          </a:p>
          <a:p>
            <a:pPr marL="265113" indent="-265113">
              <a:buFont typeface="Arial"/>
              <a:buChar char="•"/>
              <a:defRPr/>
            </a:pPr>
            <a:r>
              <a:rPr lang="en-US" sz="1400" dirty="0" smtClean="0">
                <a:solidFill>
                  <a:srgbClr val="801272"/>
                </a:solidFill>
                <a:latin typeface="HelveticaNeueLT Pro 65 Md"/>
                <a:cs typeface="HelveticaNeueLT Pro 65 Md"/>
              </a:rPr>
              <a:t>Composites</a:t>
            </a:r>
          </a:p>
          <a:p>
            <a:pPr marL="265113" indent="-265113">
              <a:buFont typeface="Arial"/>
              <a:buChar char="•"/>
              <a:defRPr/>
            </a:pPr>
            <a:r>
              <a:rPr lang="en-US" sz="1400" dirty="0" smtClean="0">
                <a:solidFill>
                  <a:srgbClr val="801272"/>
                </a:solidFill>
                <a:latin typeface="HelveticaNeueLT Pro 65 Md"/>
                <a:cs typeface="HelveticaNeueLT Pro 65 Md"/>
              </a:rPr>
              <a:t>………….</a:t>
            </a:r>
          </a:p>
          <a:p>
            <a:pPr marL="265113" indent="-265113">
              <a:buFont typeface="Arial"/>
              <a:buChar char="•"/>
              <a:defRPr/>
            </a:pPr>
            <a:endParaRPr lang="en-US" sz="1400" dirty="0">
              <a:solidFill>
                <a:srgbClr val="801272"/>
              </a:solidFill>
              <a:latin typeface="HelveticaNeueLT Pro 65 Md"/>
              <a:cs typeface="HelveticaNeueLT Pro 65 Md"/>
            </a:endParaRPr>
          </a:p>
          <a:p>
            <a:pPr marL="892175" indent="-892175">
              <a:defRPr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NeueLT Pro 85 Hv"/>
              <a:cs typeface="HelveticaNeueLT Pro 85 Hv"/>
            </a:endParaRPr>
          </a:p>
          <a:p>
            <a:pPr marL="892175" indent="-892175">
              <a:defRPr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lveticaNeueLT Pro 85 Hv"/>
              <a:cs typeface="HelveticaNeueLT Pro 85 Hv"/>
            </a:endParaRPr>
          </a:p>
          <a:p>
            <a:pPr marL="892175" indent="-892175">
              <a:defRPr/>
            </a:pP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NeueLT Pro 65 Md"/>
              <a:cs typeface="HelveticaNeueLT Pro 65 Md"/>
            </a:endParaRPr>
          </a:p>
          <a:p>
            <a:pPr marL="892175" indent="-892175">
              <a:defRPr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65 Md"/>
                <a:cs typeface="HelveticaNeueLT Pro 65 Md"/>
              </a:rPr>
              <a:t>Development and Industrial production of Polymer nanofibers - membranes and 3D structures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lveticaNeueLT Pro 65 Md"/>
              <a:cs typeface="HelveticaNeueLT Pro 65 Md"/>
            </a:endParaRPr>
          </a:p>
          <a:p>
            <a:pPr marL="892175" indent="-892175">
              <a:defRPr/>
            </a:pPr>
            <a:r>
              <a:rPr lang="en-US" sz="1600" dirty="0" smtClean="0">
                <a:solidFill>
                  <a:srgbClr val="595959"/>
                </a:solidFill>
                <a:latin typeface="HelveticaNeueLT Pro 65 Md"/>
                <a:cs typeface="HelveticaNeueLT Pro 65 Md"/>
              </a:rPr>
              <a:t>PA6, PUR, PVB, PCL, PAN, PVDF, PVA,  special polymers…</a:t>
            </a:r>
          </a:p>
          <a:p>
            <a:pPr marL="892175" indent="-892175">
              <a:defRPr/>
            </a:pPr>
            <a:endParaRPr lang="en-US" dirty="0">
              <a:solidFill>
                <a:srgbClr val="008000"/>
              </a:solidFill>
              <a:latin typeface="HelveticaNeueLT Pro 65 Md"/>
              <a:cs typeface="HelveticaNeueLT Pro 65 Md"/>
            </a:endParaRPr>
          </a:p>
          <a:p>
            <a:pPr marL="265113" indent="-265113">
              <a:buFont typeface="Arial"/>
              <a:buChar char="•"/>
              <a:defRPr/>
            </a:pPr>
            <a:r>
              <a:rPr lang="en-US" sz="1400" dirty="0" smtClean="0">
                <a:solidFill>
                  <a:srgbClr val="008000"/>
                </a:solidFill>
                <a:latin typeface="HelveticaNeueLT Pro 65 Md"/>
                <a:cs typeface="HelveticaNeueLT Pro 65 Md"/>
              </a:rPr>
              <a:t>Air / Liquid filtration</a:t>
            </a:r>
          </a:p>
          <a:p>
            <a:pPr marL="265113" indent="-265113">
              <a:buFont typeface="Arial"/>
              <a:buChar char="•"/>
              <a:defRPr/>
            </a:pPr>
            <a:r>
              <a:rPr lang="en-US" sz="1400" dirty="0" smtClean="0">
                <a:solidFill>
                  <a:srgbClr val="008000"/>
                </a:solidFill>
                <a:latin typeface="HelveticaNeueLT Pro 65 Md"/>
                <a:cs typeface="HelveticaNeueLT Pro 65 Md"/>
              </a:rPr>
              <a:t>Sorbents</a:t>
            </a:r>
          </a:p>
          <a:p>
            <a:pPr marL="265113" indent="-265113">
              <a:buFont typeface="Arial"/>
              <a:buChar char="•"/>
              <a:defRPr/>
            </a:pPr>
            <a:r>
              <a:rPr lang="en-US" sz="1400" dirty="0" smtClean="0">
                <a:solidFill>
                  <a:srgbClr val="008000"/>
                </a:solidFill>
                <a:latin typeface="HelveticaNeueLT Pro 65 Md"/>
                <a:cs typeface="HelveticaNeueLT Pro 65 Md"/>
              </a:rPr>
              <a:t>Wounds/Scaffolds</a:t>
            </a:r>
          </a:p>
          <a:p>
            <a:pPr marL="265113" indent="-265113">
              <a:buFont typeface="Arial"/>
              <a:buChar char="•"/>
              <a:defRPr/>
            </a:pPr>
            <a:r>
              <a:rPr lang="en-US" sz="1400" dirty="0" smtClean="0">
                <a:solidFill>
                  <a:srgbClr val="008000"/>
                </a:solidFill>
                <a:latin typeface="HelveticaNeueLT Pro 65 Md"/>
                <a:cs typeface="HelveticaNeueLT Pro 65 Md"/>
              </a:rPr>
              <a:t>Composites</a:t>
            </a:r>
          </a:p>
          <a:p>
            <a:pPr marL="265113" indent="-265113">
              <a:buFont typeface="Arial"/>
              <a:buChar char="•"/>
              <a:defRPr/>
            </a:pPr>
            <a:r>
              <a:rPr lang="en-US" sz="1400" dirty="0" smtClean="0">
                <a:solidFill>
                  <a:srgbClr val="008000"/>
                </a:solidFill>
                <a:latin typeface="HelveticaNeueLT Pro 65 Md"/>
                <a:cs typeface="HelveticaNeueLT Pro 65 Md"/>
              </a:rPr>
              <a:t>……………..</a:t>
            </a:r>
          </a:p>
          <a:p>
            <a:pPr marL="265113" indent="-265113">
              <a:buFont typeface="Arial"/>
              <a:buChar char="•"/>
              <a:defRPr/>
            </a:pPr>
            <a:endParaRPr lang="en-US" dirty="0" smtClean="0">
              <a:solidFill>
                <a:srgbClr val="595959"/>
              </a:solidFill>
              <a:latin typeface="HelveticaNeueLT Pro 65 Md"/>
              <a:cs typeface="HelveticaNeueLT Pro 65 Md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79512" y="1151040"/>
            <a:ext cx="8810104" cy="40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800" dirty="0" smtClean="0">
                <a:solidFill>
                  <a:srgbClr val="595959"/>
                </a:solidFill>
                <a:latin typeface="HelveticaNeueLT Pro 85 Hv"/>
                <a:cs typeface="HelveticaNeueLT Pro 85 Hv"/>
              </a:rPr>
              <a:t>SERVICES _ </a:t>
            </a:r>
            <a:r>
              <a:rPr lang="en-GB" sz="2800" dirty="0" smtClean="0">
                <a:solidFill>
                  <a:srgbClr val="595959"/>
                </a:solidFill>
                <a:latin typeface="HelveticaNeueLT Pro 75 Bd"/>
                <a:cs typeface="HelveticaNeueLT Pro 75 Bd"/>
              </a:rPr>
              <a:t>Production</a:t>
            </a:r>
            <a:r>
              <a:rPr lang="en-GB" sz="2800" dirty="0" smtClean="0">
                <a:solidFill>
                  <a:srgbClr val="595959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GB" sz="2800" dirty="0" smtClean="0">
                <a:solidFill>
                  <a:srgbClr val="595959"/>
                </a:solidFill>
                <a:latin typeface="HelveticaNeueLT Pro 45 Lt"/>
                <a:cs typeface="HelveticaNeueLT Pro 45 Lt"/>
              </a:rPr>
              <a:t>_ </a:t>
            </a:r>
            <a:r>
              <a:rPr lang="en-GB" sz="2400" dirty="0" smtClean="0">
                <a:solidFill>
                  <a:srgbClr val="595959"/>
                </a:solidFill>
                <a:latin typeface="HelveticaNeueLT Pro 45 Lt"/>
                <a:cs typeface="HelveticaNeueLT Pro 45 Lt"/>
              </a:rPr>
              <a:t>Centrifugal Spinning Technology </a:t>
            </a:r>
            <a:endParaRPr lang="en-GB" sz="2400" dirty="0">
              <a:solidFill>
                <a:srgbClr val="595959"/>
              </a:solidFill>
              <a:latin typeface="HelveticaNeueLT Pro 45 Lt"/>
              <a:cs typeface="HelveticaNeueLT Pro 45 Lt"/>
            </a:endParaRPr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1963439" cy="24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432282"/>
            <a:ext cx="1966615" cy="22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983" y="5425311"/>
            <a:ext cx="2231529" cy="146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ÁM_CERAM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3212976"/>
            <a:ext cx="1615895" cy="1299242"/>
          </a:xfrm>
          <a:prstGeom prst="rect">
            <a:avLst/>
          </a:prstGeom>
        </p:spPr>
      </p:pic>
      <p:pic>
        <p:nvPicPr>
          <p:cNvPr id="14" name="Picture 13" descr="RÁM_CERAM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823" y="2646517"/>
            <a:ext cx="1281393" cy="1862603"/>
          </a:xfrm>
          <a:prstGeom prst="rect">
            <a:avLst/>
          </a:prstGeom>
        </p:spPr>
      </p:pic>
      <p:pic>
        <p:nvPicPr>
          <p:cNvPr id="16" name="Picture 15" descr="RÁM_MBRANE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4677" y="5434061"/>
            <a:ext cx="2249725" cy="1460074"/>
          </a:xfrm>
          <a:prstGeom prst="rect">
            <a:avLst/>
          </a:prstGeom>
        </p:spPr>
      </p:pic>
      <p:pic>
        <p:nvPicPr>
          <p:cNvPr id="24" name="Picture 23" descr="RÁM_MBRANE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4402" y="5425311"/>
            <a:ext cx="2144581" cy="1460074"/>
          </a:xfrm>
          <a:prstGeom prst="rect">
            <a:avLst/>
          </a:prstGeom>
        </p:spPr>
      </p:pic>
      <p:pic>
        <p:nvPicPr>
          <p:cNvPr id="19" name="Picture 2" descr="X:\ALD\procesess\Pt\Nanofibers\ALD0039 test 150°C 16 cyklů\SiO2_PDM_Pt\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86550"/>
            <a:ext cx="2279105" cy="1550562"/>
          </a:xfrm>
          <a:prstGeom prst="rect">
            <a:avLst/>
          </a:prstGeom>
          <a:noFill/>
          <a:ln w="88900">
            <a:solidFill>
              <a:srgbClr val="91408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29952" y="1180917"/>
            <a:ext cx="8190218" cy="40575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595959"/>
                </a:solidFill>
                <a:latin typeface="HelveticaNeueLT Pro 75 Bd"/>
                <a:cs typeface="HelveticaNeueLT Pro 75 Bd"/>
              </a:rPr>
              <a:t>Centrifugal forces spinning technology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52" y="1722264"/>
            <a:ext cx="3985738" cy="17145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1722264"/>
            <a:ext cx="3258368" cy="18424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952" y="3909668"/>
            <a:ext cx="2952328" cy="2831701"/>
          </a:xfrm>
          <a:prstGeom prst="rect">
            <a:avLst/>
          </a:prstGeom>
        </p:spPr>
      </p:pic>
      <p:pic>
        <p:nvPicPr>
          <p:cNvPr id="28" name="Picture 27" descr="DSC0177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909667"/>
            <a:ext cx="4643989" cy="2831701"/>
          </a:xfrm>
          <a:prstGeom prst="rect">
            <a:avLst/>
          </a:prstGeom>
          <a:ln w="177800" cap="sq" cmpd="sng">
            <a:solidFill>
              <a:srgbClr val="91408E">
                <a:alpha val="60000"/>
              </a:srgbClr>
            </a:solidFill>
            <a:miter lim="800000"/>
          </a:ln>
        </p:spPr>
      </p:pic>
      <p:sp>
        <p:nvSpPr>
          <p:cNvPr id="29" name="Right Arrow 28"/>
          <p:cNvSpPr/>
          <p:nvPr/>
        </p:nvSpPr>
        <p:spPr bwMode="auto">
          <a:xfrm>
            <a:off x="4274220" y="2059940"/>
            <a:ext cx="822960" cy="504964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cs-CZ">
              <a:solidFill>
                <a:srgbClr val="3366FF"/>
              </a:solidFill>
            </a:endParaRPr>
          </a:p>
        </p:txBody>
      </p:sp>
      <p:sp>
        <p:nvSpPr>
          <p:cNvPr id="30" name="Right Arrow 29"/>
          <p:cNvSpPr/>
          <p:nvPr/>
        </p:nvSpPr>
        <p:spPr bwMode="auto">
          <a:xfrm>
            <a:off x="3082280" y="4869160"/>
            <a:ext cx="999006" cy="504964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cs-CZ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1676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2" y="1071781"/>
            <a:ext cx="9073008" cy="629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12800" algn="l"/>
              </a:tabLst>
            </a:pPr>
            <a:r>
              <a:rPr lang="en-GB" sz="2400" dirty="0" smtClean="0">
                <a:solidFill>
                  <a:srgbClr val="44940C"/>
                </a:solidFill>
                <a:latin typeface="HelveticaNeueLT Pro 85 Hv"/>
                <a:cs typeface="HelveticaNeueLT Pro 85 Hv"/>
              </a:rPr>
              <a:t>NnF MBRANE </a:t>
            </a:r>
            <a:r>
              <a:rPr lang="en-GB" sz="1600" dirty="0" smtClean="0">
                <a:solidFill>
                  <a:srgbClr val="595959"/>
                </a:solidFill>
                <a:latin typeface="HelveticaNeueLT Pro 45 Lt"/>
                <a:cs typeface="HelveticaNeueLT Pro 45 Lt"/>
              </a:rPr>
              <a:t>for</a:t>
            </a:r>
            <a:r>
              <a:rPr lang="en-GB" sz="2400" dirty="0" smtClean="0">
                <a:solidFill>
                  <a:srgbClr val="595959"/>
                </a:solidFill>
                <a:latin typeface="HelveticaNeueLT Pro 85 Hv"/>
                <a:cs typeface="HelveticaNeueLT Pro 85 Hv"/>
              </a:rPr>
              <a:t> </a:t>
            </a:r>
            <a:r>
              <a:rPr lang="en-GB" sz="1600" dirty="0" smtClean="0">
                <a:solidFill>
                  <a:srgbClr val="000000"/>
                </a:solidFill>
                <a:latin typeface="HelveticaNeueLT Pro 75 Bd"/>
                <a:cs typeface="HelveticaNeueLT Pro 75 Bd"/>
              </a:rPr>
              <a:t>SWIMMING POOL WATER PURIFICATION</a:t>
            </a:r>
            <a:r>
              <a:rPr lang="en-GB" sz="2000" baseline="-25000" dirty="0" smtClean="0">
                <a:solidFill>
                  <a:schemeClr val="tx1"/>
                </a:solidFill>
                <a:latin typeface="+mn-lt"/>
              </a:rPr>
              <a:t>							</a:t>
            </a:r>
            <a:endParaRPr lang="en-GB" sz="200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1" name="Picture 10" descr="CAT01_64837_NANOFIBER_EN_AP_v02_2015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74495"/>
            <a:ext cx="9144000" cy="43108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645" y="1524221"/>
            <a:ext cx="9099867" cy="1383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latin typeface="HelveticaNeueLT Pro 45 Lt"/>
                <a:cs typeface="HelveticaNeueLT Pro 45 Lt"/>
              </a:rPr>
              <a:t>New generation of Nanofiber swimming pool filters available on the market in April 2016</a:t>
            </a:r>
          </a:p>
          <a:p>
            <a:r>
              <a:rPr lang="en-GB" dirty="0" smtClean="0">
                <a:solidFill>
                  <a:srgbClr val="000000"/>
                </a:solidFill>
                <a:latin typeface="HelveticaNeueLT Pro 45 Lt"/>
                <a:cs typeface="HelveticaNeueLT Pro 45 Lt"/>
              </a:rPr>
              <a:t>PARDAM in cooperation with LEITAT and SACOPA developed and successfully up scaled</a:t>
            </a:r>
          </a:p>
          <a:p>
            <a:r>
              <a:rPr lang="en-GB" dirty="0" smtClean="0">
                <a:solidFill>
                  <a:srgbClr val="000000"/>
                </a:solidFill>
                <a:latin typeface="HelveticaNeueLT Pro 45 Lt"/>
                <a:cs typeface="HelveticaNeueLT Pro 45 Lt"/>
              </a:rPr>
              <a:t>the production of nanofibrous materials for this </a:t>
            </a:r>
            <a:r>
              <a:rPr lang="en-GB" dirty="0" smtClean="0">
                <a:solidFill>
                  <a:srgbClr val="000000"/>
                </a:solidFill>
                <a:latin typeface="HelveticaNeueLT Pro 65 Md"/>
                <a:cs typeface="HelveticaNeueLT Pro 65 Md"/>
              </a:rPr>
              <a:t>unique and new designed filter</a:t>
            </a:r>
          </a:p>
          <a:p>
            <a:endParaRPr lang="en-GB" dirty="0">
              <a:solidFill>
                <a:srgbClr val="000000"/>
              </a:solidFill>
              <a:latin typeface="HelveticaNeueLT Pro 45 Lt"/>
              <a:cs typeface="HelveticaNeueLT Pro 45 Lt"/>
            </a:endParaRPr>
          </a:p>
          <a:p>
            <a:endParaRPr lang="en-GB" dirty="0">
              <a:solidFill>
                <a:srgbClr val="000000"/>
              </a:solidFill>
              <a:latin typeface="HelveticaNeueLT Pro 45 Lt"/>
              <a:cs typeface="HelveticaNeueLT Pro 45 Lt"/>
            </a:endParaRPr>
          </a:p>
        </p:txBody>
      </p:sp>
    </p:spTree>
    <p:extLst>
      <p:ext uri="{BB962C8B-B14F-4D97-AF65-F5344CB8AC3E}">
        <p14:creationId xmlns:p14="http://schemas.microsoft.com/office/powerpoint/2010/main" val="286297066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1071781"/>
            <a:ext cx="9073008" cy="440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12800" algn="l"/>
              </a:tabLst>
            </a:pPr>
            <a:r>
              <a:rPr lang="en-GB" sz="2400" dirty="0" smtClean="0">
                <a:solidFill>
                  <a:srgbClr val="44940C"/>
                </a:solidFill>
                <a:latin typeface="HelveticaNeueLT Pro 85 Hv"/>
                <a:cs typeface="HelveticaNeueLT Pro 85 Hv"/>
              </a:rPr>
              <a:t>NnF MBRANE </a:t>
            </a:r>
            <a:r>
              <a:rPr lang="en-GB" sz="1600" dirty="0" smtClean="0">
                <a:solidFill>
                  <a:srgbClr val="595959"/>
                </a:solidFill>
                <a:latin typeface="HelveticaNeueLT Pro 45 Lt"/>
                <a:cs typeface="HelveticaNeueLT Pro 45 Lt"/>
              </a:rPr>
              <a:t>for</a:t>
            </a:r>
            <a:r>
              <a:rPr lang="en-GB" sz="2400" dirty="0" smtClean="0">
                <a:solidFill>
                  <a:srgbClr val="595959"/>
                </a:solidFill>
                <a:latin typeface="HelveticaNeueLT Pro 85 Hv"/>
                <a:cs typeface="HelveticaNeueLT Pro 85 Hv"/>
              </a:rPr>
              <a:t> </a:t>
            </a:r>
            <a:r>
              <a:rPr lang="en-GB" sz="1600" dirty="0" smtClean="0">
                <a:solidFill>
                  <a:srgbClr val="000000"/>
                </a:solidFill>
                <a:latin typeface="HelveticaNeueLT Pro 75 Bd"/>
                <a:cs typeface="HelveticaNeueLT Pro 75 Bd"/>
              </a:rPr>
              <a:t>FOOD PRODUCT PURIFICATION</a:t>
            </a:r>
            <a:r>
              <a:rPr lang="en-GB" sz="2000" baseline="-25000" dirty="0" smtClean="0">
                <a:solidFill>
                  <a:schemeClr val="tx1"/>
                </a:solidFill>
                <a:latin typeface="+mn-lt"/>
              </a:rPr>
              <a:t>	 </a:t>
            </a:r>
            <a:r>
              <a:rPr lang="en-GB" sz="1400" dirty="0" smtClean="0">
                <a:solidFill>
                  <a:schemeClr val="tx1"/>
                </a:solidFill>
                <a:latin typeface="+mn-lt"/>
              </a:rPr>
              <a:t>(protected by utility model)	</a:t>
            </a:r>
            <a:endParaRPr lang="en-GB" sz="20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645" y="1524221"/>
            <a:ext cx="184666" cy="610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srgbClr val="000000"/>
              </a:solidFill>
              <a:latin typeface="HelveticaNeueLT Pro 45 Lt"/>
              <a:cs typeface="HelveticaNeueLT Pro 45 Lt"/>
            </a:endParaRPr>
          </a:p>
          <a:p>
            <a:endParaRPr lang="en-GB" dirty="0">
              <a:solidFill>
                <a:srgbClr val="000000"/>
              </a:solidFill>
              <a:latin typeface="HelveticaNeueLT Pro 45 Lt"/>
              <a:cs typeface="HelveticaNeueLT Pro 45 Lt"/>
            </a:endParaRPr>
          </a:p>
        </p:txBody>
      </p:sp>
      <p:pic>
        <p:nvPicPr>
          <p:cNvPr id="7" name="Picture 6" descr="RIFTELEN N15 - Letak_A3_GB (v2-04-2017)_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461"/>
            <a:ext cx="3774836" cy="5339465"/>
          </a:xfrm>
          <a:prstGeom prst="rect">
            <a:avLst/>
          </a:prstGeom>
        </p:spPr>
      </p:pic>
      <p:pic>
        <p:nvPicPr>
          <p:cNvPr id="8" name="Picture 7" descr="472109819 - Atest AJ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556" y="2171142"/>
            <a:ext cx="2618940" cy="37061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95849" y="6381328"/>
            <a:ext cx="5294814" cy="266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>
                <a:solidFill>
                  <a:srgbClr val="000000"/>
                </a:solidFill>
                <a:hlinkClick r:id="rId6"/>
              </a:rPr>
              <a:t>VIDEOS:</a:t>
            </a:r>
            <a:r>
              <a:rPr lang="cs-CZ" sz="1200" dirty="0" smtClean="0">
                <a:solidFill>
                  <a:schemeClr val="tx1"/>
                </a:solidFill>
                <a:hlinkClick r:id="rId6"/>
              </a:rPr>
              <a:t> https</a:t>
            </a:r>
            <a:r>
              <a:rPr lang="cs-CZ" sz="1200" dirty="0">
                <a:solidFill>
                  <a:schemeClr val="tx1"/>
                </a:solidFill>
                <a:hlinkClick r:id="rId6"/>
              </a:rPr>
              <a:t>://www.youtube.com/channel/</a:t>
            </a:r>
            <a:r>
              <a:rPr lang="cs-CZ" sz="1200" dirty="0" smtClean="0">
                <a:solidFill>
                  <a:schemeClr val="tx1"/>
                </a:solidFill>
                <a:hlinkClick r:id="rId6"/>
              </a:rPr>
              <a:t>UC0BFWhl6FrebfZI5AICEPxQ</a:t>
            </a:r>
            <a:r>
              <a:rPr lang="cs-CZ" sz="1200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3" name="Picture 12" descr="ORDERS_RIFTELEN WINE N15 GB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832" y="2135004"/>
            <a:ext cx="2609368" cy="369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3870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2" y="1071781"/>
            <a:ext cx="9073008" cy="5943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12800" algn="l"/>
              </a:tabLst>
            </a:pPr>
            <a:r>
              <a:rPr lang="en-GB" sz="2400" dirty="0" smtClean="0">
                <a:solidFill>
                  <a:srgbClr val="44940C"/>
                </a:solidFill>
                <a:latin typeface="HelveticaNeueLT Pro 85 Hv"/>
                <a:cs typeface="HelveticaNeueLT Pro 85 Hv"/>
              </a:rPr>
              <a:t>NnF MBRANE </a:t>
            </a:r>
            <a:r>
              <a:rPr lang="en-GB" sz="1600" dirty="0" smtClean="0">
                <a:solidFill>
                  <a:srgbClr val="595959"/>
                </a:solidFill>
                <a:latin typeface="HelveticaNeueLT Pro 45 Lt"/>
                <a:cs typeface="HelveticaNeueLT Pro 45 Lt"/>
              </a:rPr>
              <a:t>for</a:t>
            </a:r>
            <a:r>
              <a:rPr lang="en-GB" sz="2400" dirty="0" smtClean="0">
                <a:solidFill>
                  <a:srgbClr val="595959"/>
                </a:solidFill>
                <a:latin typeface="HelveticaNeueLT Pro 85 Hv"/>
                <a:cs typeface="HelveticaNeueLT Pro 85 Hv"/>
              </a:rPr>
              <a:t> </a:t>
            </a:r>
            <a:r>
              <a:rPr lang="en-GB" sz="1600" dirty="0" smtClean="0">
                <a:solidFill>
                  <a:srgbClr val="000000"/>
                </a:solidFill>
                <a:latin typeface="HelveticaNeueLT Pro 75 Bd"/>
                <a:cs typeface="HelveticaNeueLT Pro 75 Bd"/>
              </a:rPr>
              <a:t>anti micro bacterial – AIR PURIFICATION</a:t>
            </a:r>
          </a:p>
          <a:p>
            <a:pPr>
              <a:tabLst>
                <a:tab pos="812800" algn="l"/>
              </a:tabLst>
            </a:pPr>
            <a:endParaRPr lang="en-GB" sz="1600" baseline="-25000" dirty="0">
              <a:solidFill>
                <a:srgbClr val="44940C"/>
              </a:solidFill>
              <a:latin typeface="HelveticaNeueLT Pro 75 Bd"/>
              <a:cs typeface="HelveticaNeueLT Pro 75 Bd"/>
            </a:endParaRPr>
          </a:p>
          <a:p>
            <a:pPr>
              <a:tabLst>
                <a:tab pos="812800" algn="l"/>
              </a:tabLst>
            </a:pPr>
            <a:endParaRPr lang="en-GB" sz="2000" baseline="-25000" dirty="0" smtClean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/>
              <a:buChar char="•"/>
              <a:tabLst>
                <a:tab pos="812800" algn="l"/>
              </a:tabLst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Antibacterial (</a:t>
            </a:r>
            <a:r>
              <a:rPr lang="en-GB" sz="20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up to 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H13) HEPA filters for chirurgical rooms and hospitals</a:t>
            </a:r>
          </a:p>
          <a:p>
            <a:pPr marL="342900" indent="-342900">
              <a:buFont typeface="Arial"/>
              <a:buChar char="•"/>
              <a:tabLst>
                <a:tab pos="812800" algn="l"/>
              </a:tabLst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Antibacterial RESPIRATORS</a:t>
            </a:r>
          </a:p>
          <a:p>
            <a:pPr>
              <a:tabLst>
                <a:tab pos="812800" algn="l"/>
              </a:tabLst>
            </a:pPr>
            <a:endParaRPr lang="en-GB" sz="2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>
              <a:tabLst>
                <a:tab pos="812800" algn="l"/>
              </a:tabLst>
            </a:pPr>
            <a:endParaRPr lang="en-GB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>
              <a:tabLst>
                <a:tab pos="812800" algn="l"/>
              </a:tabLst>
            </a:pPr>
            <a:endParaRPr lang="en-GB" sz="2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>
              <a:tabLst>
                <a:tab pos="812800" algn="l"/>
              </a:tabLst>
            </a:pPr>
            <a:endParaRPr lang="en-GB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marL="342900" indent="-342900">
              <a:buFont typeface="Arial"/>
              <a:buChar char="•"/>
              <a:tabLst>
                <a:tab pos="812800" algn="l"/>
              </a:tabLst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Replacing Glass fiber HEPA FILTERS</a:t>
            </a:r>
          </a:p>
          <a:p>
            <a:pPr>
              <a:tabLst>
                <a:tab pos="812800" algn="l"/>
              </a:tabLst>
            </a:pPr>
            <a:endParaRPr lang="en-GB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marL="342900" indent="-342900">
              <a:buFont typeface="Arial"/>
              <a:buChar char="•"/>
              <a:tabLst>
                <a:tab pos="812800" algn="l"/>
              </a:tabLst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Lower pressure drop</a:t>
            </a:r>
          </a:p>
          <a:p>
            <a:pPr>
              <a:tabLst>
                <a:tab pos="812800" algn="l"/>
              </a:tabLst>
            </a:pPr>
            <a:endParaRPr lang="en-GB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marL="342900" indent="-342900">
              <a:buFont typeface="Arial"/>
              <a:buChar char="•"/>
              <a:tabLst>
                <a:tab pos="812800" algn="l"/>
              </a:tabLst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Antibacterial surface – killing collected bacteria 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(no need of additional disinfection)</a:t>
            </a:r>
          </a:p>
          <a:p>
            <a:pPr>
              <a:tabLst>
                <a:tab pos="812800" algn="l"/>
              </a:tabLst>
            </a:pPr>
            <a:endParaRPr lang="en-GB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marL="342900" indent="-342900">
              <a:buFont typeface="Arial"/>
              <a:buChar char="•"/>
              <a:tabLst>
                <a:tab pos="812800" algn="l"/>
              </a:tabLst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Possible to dope with aromatic essences for improving the air environment</a:t>
            </a:r>
          </a:p>
          <a:p>
            <a:pPr>
              <a:tabLst>
                <a:tab pos="812800" algn="l"/>
              </a:tabLst>
            </a:pPr>
            <a:endParaRPr lang="en-GB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marL="342900" indent="-342900">
              <a:buFont typeface="Arial"/>
              <a:buChar char="•"/>
              <a:tabLst>
                <a:tab pos="812800" algn="l"/>
              </a:tabLst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Tailored design and filter construction</a:t>
            </a:r>
          </a:p>
          <a:p>
            <a:pPr>
              <a:tabLst>
                <a:tab pos="812800" algn="l"/>
              </a:tabLst>
            </a:pPr>
            <a:endParaRPr lang="en-GB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marL="342900" indent="-342900">
              <a:buFont typeface="Arial"/>
              <a:buChar char="•"/>
              <a:tabLst>
                <a:tab pos="812800" algn="l"/>
              </a:tabLst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Combination with active coal textile – to add anti odour function</a:t>
            </a:r>
          </a:p>
          <a:p>
            <a:pPr>
              <a:tabLst>
                <a:tab pos="812800" algn="l"/>
              </a:tabLst>
            </a:pPr>
            <a:endParaRPr lang="en-GB" sz="2000" baseline="-25000" dirty="0">
              <a:solidFill>
                <a:schemeClr val="tx1"/>
              </a:solidFill>
              <a:latin typeface="+mn-lt"/>
            </a:endParaRPr>
          </a:p>
          <a:p>
            <a:pPr>
              <a:tabLst>
                <a:tab pos="812800" algn="l"/>
              </a:tabLst>
            </a:pPr>
            <a:r>
              <a:rPr lang="en-GB" sz="2000" baseline="-25000" dirty="0" smtClean="0">
                <a:solidFill>
                  <a:schemeClr val="tx1"/>
                </a:solidFill>
                <a:latin typeface="+mn-lt"/>
              </a:rPr>
              <a:t>			</a:t>
            </a:r>
            <a:endParaRPr lang="en-GB" sz="20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645" y="1524221"/>
            <a:ext cx="184666" cy="610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srgbClr val="000000"/>
              </a:solidFill>
              <a:latin typeface="HelveticaNeueLT Pro 45 Lt"/>
              <a:cs typeface="HelveticaNeueLT Pro 45 Lt"/>
            </a:endParaRPr>
          </a:p>
          <a:p>
            <a:endParaRPr lang="en-GB" dirty="0">
              <a:solidFill>
                <a:srgbClr val="000000"/>
              </a:solidFill>
              <a:latin typeface="HelveticaNeueLT Pro 45 Lt"/>
              <a:cs typeface="HelveticaNeueLT Pro 45 Lt"/>
            </a:endParaRPr>
          </a:p>
        </p:txBody>
      </p:sp>
      <p:pic>
        <p:nvPicPr>
          <p:cNvPr id="12" name="Picture 11" descr="pardam_newimages_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6" y="2420888"/>
            <a:ext cx="4133056" cy="1033264"/>
          </a:xfrm>
          <a:prstGeom prst="rect">
            <a:avLst/>
          </a:prstGeom>
        </p:spPr>
      </p:pic>
      <p:pic>
        <p:nvPicPr>
          <p:cNvPr id="14" name="Picture 13" descr="pardam_newimages_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088" y="2420888"/>
            <a:ext cx="4133056" cy="103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6698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187624" y="1268760"/>
            <a:ext cx="6840760" cy="412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400" dirty="0" smtClean="0">
                <a:solidFill>
                  <a:srgbClr val="595959"/>
                </a:solidFill>
                <a:latin typeface="HelveticaNeueLT Pro 65 Md"/>
                <a:cs typeface="HelveticaNeueLT Pro 65 Md"/>
              </a:rPr>
              <a:t>More information on our </a:t>
            </a:r>
          </a:p>
          <a:p>
            <a:pPr algn="ctr"/>
            <a:r>
              <a:rPr lang="en-GB" sz="2400" dirty="0" smtClean="0">
                <a:solidFill>
                  <a:srgbClr val="595959"/>
                </a:solidFill>
                <a:latin typeface="HelveticaNeueLT Pro 65 Md"/>
                <a:cs typeface="HelveticaNeueLT Pro 65 Md"/>
              </a:rPr>
              <a:t>Materials, Services and Products </a:t>
            </a:r>
          </a:p>
          <a:p>
            <a:pPr algn="ctr"/>
            <a:r>
              <a:rPr lang="en-GB" sz="2400" dirty="0" smtClean="0">
                <a:solidFill>
                  <a:srgbClr val="595959"/>
                </a:solidFill>
                <a:latin typeface="HelveticaNeueLT Pro 65 Md"/>
                <a:cs typeface="HelveticaNeueLT Pro 65 Md"/>
              </a:rPr>
              <a:t>can be found at our web</a:t>
            </a:r>
          </a:p>
          <a:p>
            <a:pPr algn="ctr"/>
            <a:endParaRPr lang="en-GB" sz="2400" dirty="0">
              <a:solidFill>
                <a:srgbClr val="595959"/>
              </a:solidFill>
              <a:latin typeface="HelveticaNeueLT Pro 85 Hv"/>
              <a:cs typeface="HelveticaNeueLT Pro 85 Hv"/>
            </a:endParaRPr>
          </a:p>
          <a:p>
            <a:pPr algn="ctr"/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HelveticaNeueLT Pro 85 Hv"/>
                <a:cs typeface="HelveticaNeueLT Pro 85 Hv"/>
                <a:hlinkClick r:id="rId4"/>
              </a:rPr>
              <a:t>www.pardam.cz</a:t>
            </a:r>
            <a:endParaRPr lang="en-GB" sz="2400" dirty="0" smtClean="0">
              <a:solidFill>
                <a:schemeClr val="accent6">
                  <a:lumMod val="75000"/>
                </a:schemeClr>
              </a:solidFill>
              <a:latin typeface="HelveticaNeueLT Pro 85 Hv"/>
              <a:cs typeface="HelveticaNeueLT Pro 85 Hv"/>
            </a:endParaRPr>
          </a:p>
          <a:p>
            <a:pPr algn="ctr"/>
            <a:endParaRPr lang="en-GB" sz="2400" dirty="0">
              <a:solidFill>
                <a:srgbClr val="595959"/>
              </a:solidFill>
              <a:latin typeface="HelveticaNeueLT Pro 85 Hv"/>
              <a:cs typeface="HelveticaNeueLT Pro 85 Hv"/>
            </a:endParaRPr>
          </a:p>
          <a:p>
            <a:pPr algn="ctr"/>
            <a:r>
              <a:rPr lang="en-GB" sz="2400" dirty="0" smtClean="0">
                <a:solidFill>
                  <a:srgbClr val="595959"/>
                </a:solidFill>
                <a:latin typeface="HelveticaNeueLT Pro 65 Md"/>
                <a:cs typeface="HelveticaNeueLT Pro 65 Md"/>
              </a:rPr>
              <a:t>Please feel free to contact us </a:t>
            </a:r>
          </a:p>
          <a:p>
            <a:pPr algn="ctr"/>
            <a:r>
              <a:rPr lang="en-GB" sz="2400" dirty="0" smtClean="0">
                <a:solidFill>
                  <a:srgbClr val="595959"/>
                </a:solidFill>
                <a:latin typeface="HelveticaNeueLT Pro 65 Md"/>
                <a:cs typeface="HelveticaNeueLT Pro 65 Md"/>
              </a:rPr>
              <a:t>for farther information</a:t>
            </a:r>
          </a:p>
          <a:p>
            <a:pPr algn="ctr"/>
            <a:endParaRPr lang="en-GB" sz="2400" dirty="0">
              <a:solidFill>
                <a:srgbClr val="595959"/>
              </a:solidFill>
              <a:latin typeface="HelveticaNeueLT Pro 65 Md"/>
              <a:cs typeface="HelveticaNeueLT Pro 65 Md"/>
            </a:endParaRPr>
          </a:p>
          <a:p>
            <a:pPr algn="ctr"/>
            <a:r>
              <a:rPr lang="en-GB" sz="2400" dirty="0">
                <a:solidFill>
                  <a:srgbClr val="595959"/>
                </a:solidFill>
                <a:latin typeface="HelveticaNeueLT Pro 65 Md"/>
                <a:cs typeface="HelveticaNeueLT Pro 65 Md"/>
              </a:rPr>
              <a:t>b</a:t>
            </a:r>
            <a:r>
              <a:rPr lang="en-GB" sz="2400" dirty="0" smtClean="0">
                <a:solidFill>
                  <a:srgbClr val="595959"/>
                </a:solidFill>
                <a:latin typeface="HelveticaNeueLT Pro 65 Md"/>
                <a:cs typeface="HelveticaNeueLT Pro 65 Md"/>
              </a:rPr>
              <a:t>ecause</a:t>
            </a:r>
          </a:p>
          <a:p>
            <a:pPr algn="ctr"/>
            <a:endParaRPr lang="en-GB" sz="2400" dirty="0">
              <a:solidFill>
                <a:srgbClr val="595959"/>
              </a:solidFill>
              <a:latin typeface="HelveticaNeueLT Pro 65 Md"/>
              <a:cs typeface="HelveticaNeueLT Pro 65 Md"/>
            </a:endParaRPr>
          </a:p>
          <a:p>
            <a:pPr algn="ctr"/>
            <a:r>
              <a:rPr lang="en-GB" sz="2400" dirty="0" smtClean="0">
                <a:solidFill>
                  <a:srgbClr val="595959"/>
                </a:solidFill>
                <a:latin typeface="HelveticaNeueLT Pro 65 Md"/>
                <a:cs typeface="HelveticaNeueLT Pro 65 Md"/>
              </a:rPr>
              <a:t>WE MAKE NANOFIBERS!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48281" y="5661248"/>
            <a:ext cx="3095719" cy="1126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>
                <a:solidFill>
                  <a:schemeClr val="tx1"/>
                </a:solidFill>
                <a:latin typeface="HelveticaNeueLT Pro 45 Lt"/>
                <a:cs typeface="HelveticaNeueLT Pro 45 Lt"/>
              </a:rPr>
              <a:t>Production Facility:</a:t>
            </a:r>
          </a:p>
          <a:p>
            <a:r>
              <a:rPr lang="en-GB" dirty="0" err="1" smtClean="0">
                <a:solidFill>
                  <a:schemeClr val="tx1"/>
                </a:solidFill>
                <a:latin typeface="HelveticaNeueLT Pro 45 Lt"/>
                <a:cs typeface="HelveticaNeueLT Pro 45 Lt"/>
              </a:rPr>
              <a:t>Žižkova</a:t>
            </a:r>
            <a:r>
              <a:rPr lang="en-GB" dirty="0" smtClean="0">
                <a:solidFill>
                  <a:schemeClr val="tx1"/>
                </a:solidFill>
                <a:latin typeface="HelveticaNeueLT Pro 45 Lt"/>
                <a:cs typeface="HelveticaNeueLT Pro 45 Lt"/>
              </a:rPr>
              <a:t> 2494</a:t>
            </a:r>
          </a:p>
          <a:p>
            <a:r>
              <a:rPr lang="en-GB" dirty="0" smtClean="0">
                <a:solidFill>
                  <a:schemeClr val="tx1"/>
                </a:solidFill>
                <a:latin typeface="HelveticaNeueLT Pro 45 Lt"/>
                <a:cs typeface="HelveticaNeueLT Pro 45 Lt"/>
              </a:rPr>
              <a:t>413 01 </a:t>
            </a:r>
            <a:r>
              <a:rPr lang="en-GB" dirty="0" err="1" smtClean="0">
                <a:solidFill>
                  <a:schemeClr val="tx1"/>
                </a:solidFill>
                <a:latin typeface="HelveticaNeueLT Pro 45 Lt"/>
                <a:cs typeface="HelveticaNeueLT Pro 45 Lt"/>
              </a:rPr>
              <a:t>Roudnice</a:t>
            </a:r>
            <a:r>
              <a:rPr lang="en-GB" dirty="0" smtClean="0">
                <a:solidFill>
                  <a:schemeClr val="tx1"/>
                </a:solidFill>
                <a:latin typeface="HelveticaNeueLT Pro 45 Lt"/>
                <a:cs typeface="HelveticaNeueLT Pro 45 Lt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HelveticaNeueLT Pro 45 Lt"/>
                <a:cs typeface="HelveticaNeueLT Pro 45 Lt"/>
              </a:rPr>
              <a:t>nad</a:t>
            </a:r>
            <a:r>
              <a:rPr lang="en-GB" dirty="0" smtClean="0">
                <a:solidFill>
                  <a:schemeClr val="tx1"/>
                </a:solidFill>
                <a:latin typeface="HelveticaNeueLT Pro 45 Lt"/>
                <a:cs typeface="HelveticaNeueLT Pro 45 Lt"/>
              </a:rPr>
              <a:t> Labem</a:t>
            </a:r>
          </a:p>
          <a:p>
            <a:r>
              <a:rPr lang="en-GB" dirty="0" smtClean="0">
                <a:solidFill>
                  <a:schemeClr val="tx1"/>
                </a:solidFill>
                <a:latin typeface="HelveticaNeueLT Pro 45 Lt"/>
                <a:cs typeface="HelveticaNeueLT Pro 45 Lt"/>
              </a:rPr>
              <a:t>Czech Republic</a:t>
            </a:r>
            <a:endParaRPr lang="en-GB" dirty="0">
              <a:solidFill>
                <a:schemeClr val="tx1"/>
              </a:solidFill>
              <a:latin typeface="HelveticaNeueLT Pro 45 Lt"/>
              <a:cs typeface="HelveticaNeueLT Pro 45 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08" y="5661248"/>
            <a:ext cx="1994243" cy="1126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>
                <a:solidFill>
                  <a:schemeClr val="tx1"/>
                </a:solidFill>
                <a:latin typeface="HelveticaNeueLT Pro 45 Lt"/>
                <a:cs typeface="HelveticaNeueLT Pro 45 Lt"/>
              </a:rPr>
              <a:t>Head Office:</a:t>
            </a:r>
          </a:p>
          <a:p>
            <a:r>
              <a:rPr lang="en-GB" dirty="0" err="1" smtClean="0">
                <a:solidFill>
                  <a:schemeClr val="tx1"/>
                </a:solidFill>
                <a:latin typeface="HelveticaNeueLT Pro 45 Lt"/>
                <a:cs typeface="HelveticaNeueLT Pro 45 Lt"/>
              </a:rPr>
              <a:t>Jahnova</a:t>
            </a:r>
            <a:r>
              <a:rPr lang="en-GB" dirty="0" smtClean="0">
                <a:solidFill>
                  <a:schemeClr val="tx1"/>
                </a:solidFill>
                <a:latin typeface="HelveticaNeueLT Pro 45 Lt"/>
                <a:cs typeface="HelveticaNeueLT Pro 45 Lt"/>
              </a:rPr>
              <a:t> 8</a:t>
            </a:r>
          </a:p>
          <a:p>
            <a:r>
              <a:rPr lang="en-GB" dirty="0" smtClean="0">
                <a:solidFill>
                  <a:schemeClr val="tx1"/>
                </a:solidFill>
                <a:latin typeface="HelveticaNeueLT Pro 45 Lt"/>
                <a:cs typeface="HelveticaNeueLT Pro 45 Lt"/>
              </a:rPr>
              <a:t>530 02 Pardubice </a:t>
            </a:r>
          </a:p>
          <a:p>
            <a:r>
              <a:rPr lang="en-GB" dirty="0" smtClean="0">
                <a:solidFill>
                  <a:schemeClr val="tx1"/>
                </a:solidFill>
                <a:latin typeface="HelveticaNeueLT Pro 45 Lt"/>
                <a:cs typeface="HelveticaNeueLT Pro 45 Lt"/>
              </a:rPr>
              <a:t>Czech Republic</a:t>
            </a:r>
            <a:endParaRPr lang="en-GB" dirty="0">
              <a:solidFill>
                <a:schemeClr val="tx1"/>
              </a:solidFill>
              <a:latin typeface="HelveticaNeueLT Pro 45 Lt"/>
              <a:cs typeface="HelveticaNeueLT Pro 45 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9872" y="5842000"/>
            <a:ext cx="1787669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3366FF"/>
                </a:solidFill>
                <a:latin typeface="HelveticaNeueLT Pro 45 Lt"/>
                <a:cs typeface="HelveticaNeueLT Pro 45 Lt"/>
              </a:rPr>
              <a:t>info@pardam.cz</a:t>
            </a:r>
            <a:endParaRPr lang="cs-CZ" dirty="0">
              <a:solidFill>
                <a:srgbClr val="3366FF"/>
              </a:solidFill>
              <a:latin typeface="HelveticaNeueLT Pro 45 Lt"/>
              <a:cs typeface="HelveticaNeueLT Pro 45 Lt"/>
            </a:endParaRPr>
          </a:p>
        </p:txBody>
      </p:sp>
    </p:spTree>
    <p:extLst>
      <p:ext uri="{BB962C8B-B14F-4D97-AF65-F5344CB8AC3E}">
        <p14:creationId xmlns:p14="http://schemas.microsoft.com/office/powerpoint/2010/main" val="411392609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Tahoma"/>
        <a:cs typeface="Tahoma"/>
      </a:majorFont>
      <a:minorFont>
        <a:latin typeface="Helvetica Neue"/>
        <a:ea typeface="Tahoma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83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8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83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8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39670</TotalTime>
  <Words>382</Words>
  <Application>Microsoft Macintosh PowerPoint</Application>
  <PresentationFormat>On-screen Show (4:3)</PresentationFormat>
  <Paragraphs>114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p</cp:lastModifiedBy>
  <cp:revision>234</cp:revision>
  <cp:lastPrinted>2015-04-01T08:46:27Z</cp:lastPrinted>
  <dcterms:created xsi:type="dcterms:W3CDTF">2013-06-13T05:40:19Z</dcterms:created>
  <dcterms:modified xsi:type="dcterms:W3CDTF">2017-06-12T14:11:30Z</dcterms:modified>
</cp:coreProperties>
</file>