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/>
          <p:nvPr>
            <p:ph type="title"/>
          </p:nvPr>
        </p:nvSpPr>
        <p:spPr>
          <a:xfrm>
            <a:off x="4833937" y="2303858"/>
            <a:ext cx="14716127" cy="4643439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12" name="Text úrovně 1…"/>
          <p:cNvSpPr/>
          <p:nvPr>
            <p:ph type="body" sz="quarter" idx="1"/>
          </p:nvPr>
        </p:nvSpPr>
        <p:spPr>
          <a:xfrm>
            <a:off x="4833937" y="7072311"/>
            <a:ext cx="14716127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úrovně 1…"/>
          <p:cNvSpPr/>
          <p:nvPr>
            <p:ph type="body" sz="quarter" idx="1"/>
          </p:nvPr>
        </p:nvSpPr>
        <p:spPr>
          <a:xfrm>
            <a:off x="4833937" y="8947546"/>
            <a:ext cx="14716127" cy="6607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839610" indent="-395111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1284110" indent="-395110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1728610" indent="-395110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2173110" indent="-395110" algn="ctr">
              <a:spcBef>
                <a:spcPts val="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4" name="Obdélník"/>
          <p:cNvSpPr/>
          <p:nvPr>
            <p:ph type="body" sz="quarter" idx="13"/>
          </p:nvPr>
        </p:nvSpPr>
        <p:spPr>
          <a:xfrm>
            <a:off x="4833937" y="6000353"/>
            <a:ext cx="14716128" cy="965202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/>
            </a:pPr>
          </a:p>
        </p:txBody>
      </p:sp>
      <p:sp>
        <p:nvSpPr>
          <p:cNvPr id="95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/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 názvu"/>
          <p:cNvSpPr/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lIns="0" tIns="0" rIns="0" bIns="0" anchor="b"/>
          <a:lstStyle/>
          <a:p>
            <a:pPr/>
            <a:r>
              <a:t>Text názvu</a:t>
            </a:r>
          </a:p>
        </p:txBody>
      </p:sp>
      <p:sp>
        <p:nvSpPr>
          <p:cNvPr id="118" name="Text úrovně 1…"/>
          <p:cNvSpPr/>
          <p:nvPr>
            <p:ph type="body" sz="quarter" idx="1"/>
          </p:nvPr>
        </p:nvSpPr>
        <p:spPr>
          <a:xfrm>
            <a:off x="4833937" y="7072310"/>
            <a:ext cx="14716127" cy="158948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19" name="Číslo snímku"/>
          <p:cNvSpPr/>
          <p:nvPr>
            <p:ph type="sldNum" sz="quarter" idx="2"/>
          </p:nvPr>
        </p:nvSpPr>
        <p:spPr>
          <a:xfrm>
            <a:off x="17201593" y="12578081"/>
            <a:ext cx="273607" cy="26923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 názvu"/>
          <p:cNvSpPr/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127" name="Text úrovně 1…"/>
          <p:cNvSpPr/>
          <p:nvPr>
            <p:ph type="body" sz="quarter" idx="1"/>
          </p:nvPr>
        </p:nvSpPr>
        <p:spPr>
          <a:xfrm>
            <a:off x="4833937" y="7072310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8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názvu"/>
          <p:cNvSpPr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/>
          </a:lstStyle>
          <a:p>
            <a:pPr/>
            <a:r>
              <a:t>Text názvu</a:t>
            </a:r>
          </a:p>
        </p:txBody>
      </p:sp>
      <p:sp>
        <p:nvSpPr>
          <p:cNvPr id="136" name="Text úrovně 1…"/>
          <p:cNvSpPr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/>
            </a:lvl1pPr>
            <a:lvl2pPr marL="0" indent="0" algn="ctr" defTabSz="821531">
              <a:spcBef>
                <a:spcPts val="0"/>
              </a:spcBef>
              <a:buSzTx/>
              <a:buNone/>
              <a:defRPr sz="4400"/>
            </a:lvl2pPr>
            <a:lvl3pPr marL="0" indent="0" algn="ctr" defTabSz="821531">
              <a:spcBef>
                <a:spcPts val="0"/>
              </a:spcBef>
              <a:buSzTx/>
              <a:buNone/>
              <a:defRPr sz="4400"/>
            </a:lvl3pPr>
            <a:lvl4pPr marL="0" indent="0" algn="ctr" defTabSz="821531">
              <a:spcBef>
                <a:spcPts val="0"/>
              </a:spcBef>
              <a:buSzTx/>
              <a:buNone/>
              <a:defRPr sz="4400"/>
            </a:lvl4pPr>
            <a:lvl5pPr marL="0" indent="0" algn="ctr" defTabSz="821531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7" name="Číslo snímku"/>
          <p:cNvSpPr/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/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 názvu"/>
          <p:cNvSpPr/>
          <p:nvPr>
            <p:ph type="title"/>
          </p:nvPr>
        </p:nvSpPr>
        <p:spPr>
          <a:xfrm>
            <a:off x="4833937" y="9447609"/>
            <a:ext cx="14716127" cy="2000252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22" name="Text úrovně 1…"/>
          <p:cNvSpPr/>
          <p:nvPr>
            <p:ph type="body" sz="quarter" idx="1"/>
          </p:nvPr>
        </p:nvSpPr>
        <p:spPr>
          <a:xfrm>
            <a:off x="4833937" y="11519296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/>
          <p:nvPr>
            <p:ph type="sldNum" sz="quarter" idx="2"/>
          </p:nvPr>
        </p:nvSpPr>
        <p:spPr>
          <a:xfrm>
            <a:off x="11935814" y="13001625"/>
            <a:ext cx="494513" cy="5111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názvu"/>
          <p:cNvSpPr/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1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/>
          <p:nvPr>
            <p:ph type="pic" sz="half" idx="13"/>
          </p:nvPr>
        </p:nvSpPr>
        <p:spPr>
          <a:xfrm>
            <a:off x="12495609" y="892967"/>
            <a:ext cx="7500939" cy="115728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 názvu"/>
          <p:cNvSpPr/>
          <p:nvPr>
            <p:ph type="title"/>
          </p:nvPr>
        </p:nvSpPr>
        <p:spPr>
          <a:xfrm>
            <a:off x="4387453" y="892967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Text názvu</a:t>
            </a:r>
          </a:p>
        </p:txBody>
      </p:sp>
      <p:sp>
        <p:nvSpPr>
          <p:cNvPr id="40" name="Text úrovně 1…"/>
          <p:cNvSpPr/>
          <p:nvPr>
            <p:ph type="body" sz="quarter" idx="1"/>
          </p:nvPr>
        </p:nvSpPr>
        <p:spPr>
          <a:xfrm>
            <a:off x="4387453" y="6697264"/>
            <a:ext cx="7500939" cy="57685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názvu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9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7" name="Text úrovně 1…"/>
          <p:cNvSpPr/>
          <p:nvPr>
            <p:ph type="body" idx="1"/>
          </p:nvPr>
        </p:nvSpPr>
        <p:spPr>
          <a:xfrm>
            <a:off x="4387453" y="3661171"/>
            <a:ext cx="15609094" cy="8840393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ázev, odrážky a 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/>
          <p:nvPr>
            <p:ph type="pic" sz="quarter" idx="13"/>
          </p:nvPr>
        </p:nvSpPr>
        <p:spPr>
          <a:xfrm>
            <a:off x="12495609" y="3661171"/>
            <a:ext cx="7500939" cy="88403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 názvu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7" name="Text úrovně 1…"/>
          <p:cNvSpPr/>
          <p:nvPr>
            <p:ph type="body" sz="quarter" idx="1"/>
          </p:nvPr>
        </p:nvSpPr>
        <p:spPr>
          <a:xfrm>
            <a:off x="4387453" y="3661171"/>
            <a:ext cx="7500939" cy="8840393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3200"/>
              </a:spcBef>
              <a:defRPr sz="3800"/>
            </a:lvl1pPr>
            <a:lvl2pPr marL="808263" indent="-465363">
              <a:spcBef>
                <a:spcPts val="3200"/>
              </a:spcBef>
              <a:defRPr sz="3800"/>
            </a:lvl2pPr>
            <a:lvl3pPr marL="1151164" indent="-465363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/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/>
          <p:nvPr>
            <p:ph type="pic" sz="quarter" idx="13"/>
          </p:nvPr>
        </p:nvSpPr>
        <p:spPr>
          <a:xfrm>
            <a:off x="12495609" y="7161609"/>
            <a:ext cx="7500939" cy="5304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Obrázek"/>
          <p:cNvSpPr/>
          <p:nvPr>
            <p:ph type="pic" sz="quarter" idx="14"/>
          </p:nvPr>
        </p:nvSpPr>
        <p:spPr>
          <a:xfrm>
            <a:off x="12504353" y="1250155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Obrázek"/>
          <p:cNvSpPr/>
          <p:nvPr>
            <p:ph type="pic" sz="half" idx="15"/>
          </p:nvPr>
        </p:nvSpPr>
        <p:spPr>
          <a:xfrm>
            <a:off x="4387453" y="1250155"/>
            <a:ext cx="7500939" cy="112156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Číslo snímku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/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3" name="Text úrovně 1…"/>
          <p:cNvSpPr/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" name="Číslo snímku"/>
          <p:cNvSpPr/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60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60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6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jpeg"/><Relationship Id="rId3" Type="http://schemas.openxmlformats.org/officeDocument/2006/relationships/image" Target="../media/image31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15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6.tif"/><Relationship Id="rId7" Type="http://schemas.openxmlformats.org/officeDocument/2006/relationships/image" Target="../media/image7.tif"/><Relationship Id="rId8" Type="http://schemas.openxmlformats.org/officeDocument/2006/relationships/image" Target="../media/image8.tif"/><Relationship Id="rId9" Type="http://schemas.openxmlformats.org/officeDocument/2006/relationships/image" Target="../media/image1.tif"/><Relationship Id="rId10" Type="http://schemas.openxmlformats.org/officeDocument/2006/relationships/image" Target="../media/image9.tif"/><Relationship Id="rId11" Type="http://schemas.openxmlformats.org/officeDocument/2006/relationships/image" Target="../media/image2.png"/><Relationship Id="rId12" Type="http://schemas.openxmlformats.org/officeDocument/2006/relationships/image" Target="../media/image10.tif"/><Relationship Id="rId13" Type="http://schemas.openxmlformats.org/officeDocument/2006/relationships/image" Target="../media/image11.tif"/><Relationship Id="rId14" Type="http://schemas.openxmlformats.org/officeDocument/2006/relationships/image" Target="../media/image12.tif"/><Relationship Id="rId15" Type="http://schemas.openxmlformats.org/officeDocument/2006/relationships/image" Target="../media/image13.tif"/><Relationship Id="rId16" Type="http://schemas.openxmlformats.org/officeDocument/2006/relationships/image" Target="../media/image14.tif"/><Relationship Id="rId17" Type="http://schemas.openxmlformats.org/officeDocument/2006/relationships/image" Target="../media/image15.tif"/><Relationship Id="rId18" Type="http://schemas.openxmlformats.org/officeDocument/2006/relationships/image" Target="../media/image16.tif"/><Relationship Id="rId19" Type="http://schemas.openxmlformats.org/officeDocument/2006/relationships/image" Target="../media/image17.tif"/><Relationship Id="rId20" Type="http://schemas.openxmlformats.org/officeDocument/2006/relationships/image" Target="../media/image18.tif"/><Relationship Id="rId21" Type="http://schemas.openxmlformats.org/officeDocument/2006/relationships/image" Target="../media/image19.tif"/><Relationship Id="rId22" Type="http://schemas.openxmlformats.org/officeDocument/2006/relationships/image" Target="../media/image20.tif"/><Relationship Id="rId23" Type="http://schemas.openxmlformats.org/officeDocument/2006/relationships/image" Target="../media/image21.tif"/><Relationship Id="rId24" Type="http://schemas.openxmlformats.org/officeDocument/2006/relationships/image" Target="../media/image22.tif"/><Relationship Id="rId25" Type="http://schemas.openxmlformats.org/officeDocument/2006/relationships/image" Target="../media/image23.tif"/><Relationship Id="rId26" Type="http://schemas.openxmlformats.org/officeDocument/2006/relationships/image" Target="../media/image24.tif"/><Relationship Id="rId27" Type="http://schemas.openxmlformats.org/officeDocument/2006/relationships/image" Target="../media/image25.tif"/><Relationship Id="rId28" Type="http://schemas.openxmlformats.org/officeDocument/2006/relationships/image" Target="../media/image26.tif"/><Relationship Id="rId29" Type="http://schemas.openxmlformats.org/officeDocument/2006/relationships/image" Target="../media/image27.tif"/><Relationship Id="rId30" Type="http://schemas.openxmlformats.org/officeDocument/2006/relationships/image" Target="../media/image28.tif"/><Relationship Id="rId31" Type="http://schemas.openxmlformats.org/officeDocument/2006/relationships/image" Target="../media/image29.tif"/><Relationship Id="rId32" Type="http://schemas.openxmlformats.org/officeDocument/2006/relationships/image" Target="../media/image30.tif"/><Relationship Id="rId33" Type="http://schemas.openxmlformats.org/officeDocument/2006/relationships/image" Target="../media/image3.png"/><Relationship Id="rId34" Type="http://schemas.openxmlformats.org/officeDocument/2006/relationships/image" Target="../media/image5.jpeg"/><Relationship Id="rId35" Type="http://schemas.openxmlformats.org/officeDocument/2006/relationships/image" Target="../media/image6.jpeg"/><Relationship Id="rId36" Type="http://schemas.openxmlformats.org/officeDocument/2006/relationships/image" Target="../media/image4.png"/><Relationship Id="rId37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1.tif" descr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5155" y="9795370"/>
            <a:ext cx="2413002" cy="1397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5908" y="1347953"/>
            <a:ext cx="15764791" cy="930896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JIŘÍ KŮS      Czech Nanotechnology Industries Association"/>
          <p:cNvSpPr/>
          <p:nvPr/>
        </p:nvSpPr>
        <p:spPr>
          <a:xfrm>
            <a:off x="1577615" y="11800995"/>
            <a:ext cx="20682185" cy="1082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/>
          <a:p>
            <a:pPr algn="l" defTabSz="457200">
              <a:defRPr sz="6200">
                <a:latin typeface="+mj-lt"/>
                <a:ea typeface="+mj-ea"/>
                <a:cs typeface="+mj-cs"/>
                <a:sym typeface="Helvetica"/>
              </a:defRPr>
            </a:pPr>
            <a:r>
              <a:t>JIŘÍ KŮS      </a:t>
            </a:r>
            <a:r>
              <a:rPr i="1"/>
              <a:t>Czech Nanotechnology Industries Association</a:t>
            </a:r>
          </a:p>
        </p:txBody>
      </p:sp>
      <p:pic>
        <p:nvPicPr>
          <p:cNvPr id="149" name="image1.jpeg" descr="image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25528" y="1327178"/>
            <a:ext cx="4142831" cy="1632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age9.jpeg" descr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1247" y="-76562"/>
            <a:ext cx="24986494" cy="1665766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NANOOPTICS IS SHAPING THE LIGHT…"/>
          <p:cNvSpPr/>
          <p:nvPr/>
        </p:nvSpPr>
        <p:spPr>
          <a:xfrm>
            <a:off x="502156" y="289455"/>
            <a:ext cx="13923381" cy="6238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NANOOPTICS IS SHAPING THE LIGHT</a:t>
            </a: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New flat plastic lenses for lighting of supermarkets street lights, cars, offices and homes have outstanding properties due to the complex nanostructures inside and on the surface of the plastic.</a:t>
            </a:r>
          </a:p>
        </p:txBody>
      </p:sp>
      <p:pic>
        <p:nvPicPr>
          <p:cNvPr id="215" name="image31.tif" descr="image31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6083" y="12266117"/>
            <a:ext cx="2733746" cy="9097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10.jpeg" descr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29161" y="-34127"/>
            <a:ext cx="33012708" cy="13784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11.jpeg" descr="image11.jpeg"/>
          <p:cNvPicPr>
            <a:picLocks noChangeAspect="1"/>
          </p:cNvPicPr>
          <p:nvPr/>
        </p:nvPicPr>
        <p:blipFill>
          <a:blip r:embed="rId3">
            <a:alphaModFix amt="46165"/>
            <a:extLst/>
          </a:blip>
          <a:stretch>
            <a:fillRect/>
          </a:stretch>
        </p:blipFill>
        <p:spPr>
          <a:xfrm>
            <a:off x="11919631" y="-295282"/>
            <a:ext cx="16591856" cy="1430656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REPLACEMENT HUMAN…"/>
          <p:cNvSpPr/>
          <p:nvPr/>
        </p:nvSpPr>
        <p:spPr>
          <a:xfrm>
            <a:off x="583141" y="1687940"/>
            <a:ext cx="19638483" cy="7508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REPLACEMENT HUMAN </a:t>
            </a:r>
          </a:p>
          <a:p>
            <a:pPr algn="l"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ORGANS</a:t>
            </a: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Czech nano3D printer builds an artificial scaffold around which the stem cells in the laboratory complete the human organ.</a:t>
            </a: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Innovative bone fillings that can fully recover your bone tissue. </a:t>
            </a: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recovered bone tissue is indistinguishable from your original tissue and the recovery process is much faster.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nafta-car.png" descr="nafta-ca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664" y="-3182144"/>
            <a:ext cx="22133125" cy="19673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nafta-car.png" descr="nafta-ca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664" y="-2572544"/>
            <a:ext cx="22133125" cy="19673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maxresdefault.jpg" descr="maxresdefault.jpg"/>
          <p:cNvPicPr>
            <a:picLocks noChangeAspect="1"/>
          </p:cNvPicPr>
          <p:nvPr/>
        </p:nvPicPr>
        <p:blipFill>
          <a:blip r:embed="rId3">
            <a:alphaModFix amt="77028"/>
            <a:extLst/>
          </a:blip>
          <a:stretch>
            <a:fillRect/>
          </a:stretch>
        </p:blipFill>
        <p:spPr>
          <a:xfrm>
            <a:off x="-5937518" y="13978"/>
            <a:ext cx="34956854" cy="1966323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TORAGE OF RENEWABLE ENERGY…"/>
          <p:cNvSpPr/>
          <p:nvPr/>
        </p:nvSpPr>
        <p:spPr>
          <a:xfrm>
            <a:off x="1379078" y="1121166"/>
            <a:ext cx="21988093" cy="319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STORAGE OF RENEWABLE ENERGY</a:t>
            </a:r>
          </a:p>
          <a:p>
            <a:pPr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3D nano battery is 100% safe. It can fast recharge and discharge. It can be perfect reservoir of rapidly available energy for distribution network and electromobility.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20160528-IMG_2761.jpg" descr="20160528-IMG_2761.jpg"/>
          <p:cNvPicPr>
            <a:picLocks noChangeAspect="1"/>
          </p:cNvPicPr>
          <p:nvPr/>
        </p:nvPicPr>
        <p:blipFill>
          <a:blip r:embed="rId2">
            <a:extLst/>
          </a:blip>
          <a:srcRect l="0" t="17425" r="0" b="0"/>
          <a:stretch>
            <a:fillRect/>
          </a:stretch>
        </p:blipFill>
        <p:spPr>
          <a:xfrm>
            <a:off x="19622146" y="-308744"/>
            <a:ext cx="4786357" cy="7352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20160528-IMG_2724.jpg" descr="20160528-IMG_272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053112" y="-361520"/>
            <a:ext cx="21663974" cy="14439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20160528-IMG_2911.jpg" descr="20160528-IMG_2911.jpg"/>
          <p:cNvPicPr>
            <a:picLocks noChangeAspect="1"/>
          </p:cNvPicPr>
          <p:nvPr/>
        </p:nvPicPr>
        <p:blipFill>
          <a:blip r:embed="rId4">
            <a:extLst/>
          </a:blip>
          <a:srcRect l="7291" t="0" r="1990" b="3883"/>
          <a:stretch>
            <a:fillRect/>
          </a:stretch>
        </p:blipFill>
        <p:spPr>
          <a:xfrm>
            <a:off x="9124889" y="-370895"/>
            <a:ext cx="10555048" cy="7453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20160528-IMG_2905.jpg" descr="20160528-IMG_2905.jpg"/>
          <p:cNvPicPr>
            <a:picLocks noChangeAspect="1"/>
          </p:cNvPicPr>
          <p:nvPr/>
        </p:nvPicPr>
        <p:blipFill>
          <a:blip r:embed="rId5">
            <a:extLst/>
          </a:blip>
          <a:srcRect l="16783" t="20103" r="25555" b="37047"/>
          <a:stretch>
            <a:fillRect/>
          </a:stretch>
        </p:blipFill>
        <p:spPr>
          <a:xfrm>
            <a:off x="9099587" y="6408909"/>
            <a:ext cx="15359250" cy="7601735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Obdélník"/>
          <p:cNvSpPr/>
          <p:nvPr/>
        </p:nvSpPr>
        <p:spPr>
          <a:xfrm>
            <a:off x="-665165" y="6456622"/>
            <a:ext cx="25714329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/>
          </a:p>
        </p:txBody>
      </p:sp>
      <p:sp>
        <p:nvSpPr>
          <p:cNvPr id="231" name="NANOTECHNOLOGY FOR EVERY DAY"/>
          <p:cNvSpPr/>
          <p:nvPr/>
        </p:nvSpPr>
        <p:spPr>
          <a:xfrm>
            <a:off x="2339581" y="6448685"/>
            <a:ext cx="20389542" cy="128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b="1" sz="75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NANOTECHNOLOGY FOR EVERY DAY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th_1450435675.jpg" descr="th_1450435675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282"/>
          <a:stretch>
            <a:fillRect/>
          </a:stretch>
        </p:blipFill>
        <p:spPr>
          <a:xfrm>
            <a:off x="-147043" y="-263129"/>
            <a:ext cx="24678177" cy="1424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Obdélník"/>
          <p:cNvSpPr/>
          <p:nvPr/>
        </p:nvSpPr>
        <p:spPr>
          <a:xfrm>
            <a:off x="-244676" y="6456622"/>
            <a:ext cx="24873353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/>
          </a:p>
        </p:txBody>
      </p:sp>
      <p:sp>
        <p:nvSpPr>
          <p:cNvPr id="235" name="NANOTECHNOLOGY FOR EVERY DAY"/>
          <p:cNvSpPr/>
          <p:nvPr/>
        </p:nvSpPr>
        <p:spPr>
          <a:xfrm>
            <a:off x="2339581" y="6448685"/>
            <a:ext cx="20389542" cy="128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 algn="l">
              <a:defRPr b="1" sz="75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NANOTECHNOLOGY FOR EVERY DAY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20160528-IMG_2797.jpg" descr="20160528-IMG_279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26496" y="-2855913"/>
            <a:ext cx="30069874" cy="1942795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Czech is nano!"/>
          <p:cNvSpPr/>
          <p:nvPr/>
        </p:nvSpPr>
        <p:spPr>
          <a:xfrm>
            <a:off x="897942" y="12338050"/>
            <a:ext cx="5443116" cy="1044575"/>
          </a:xfrm>
          <a:prstGeom prst="rect">
            <a:avLst/>
          </a:prstGeom>
          <a:solidFill>
            <a:srgbClr val="424242">
              <a:alpha val="36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defRPr b="1" sz="5900">
                <a:solidFill>
                  <a:srgbClr val="FFFB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Czech is nano!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1424358133-81uvf7kemtl_sl1500_.jpg" descr="1424358133-81uvf7kemtl_sl1500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5128" y="-547261"/>
            <a:ext cx="24794256" cy="1449637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Obdélník"/>
          <p:cNvSpPr/>
          <p:nvPr/>
        </p:nvSpPr>
        <p:spPr>
          <a:xfrm>
            <a:off x="-665165" y="5192575"/>
            <a:ext cx="25714329" cy="2584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/>
          </a:p>
        </p:txBody>
      </p:sp>
      <p:sp>
        <p:nvSpPr>
          <p:cNvPr id="153" name="We stand on the threshold of a new…"/>
          <p:cNvSpPr/>
          <p:nvPr/>
        </p:nvSpPr>
        <p:spPr>
          <a:xfrm>
            <a:off x="250325" y="5080062"/>
            <a:ext cx="23883350" cy="2708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b">
            <a:normAutofit fontScale="100000" lnSpcReduction="0"/>
          </a:bodyPr>
          <a:lstStyle/>
          <a:p>
            <a:pPr defTabSz="245363">
              <a:defRPr b="1" sz="84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We stand on the threshold of a new</a:t>
            </a:r>
          </a:p>
          <a:p>
            <a:pPr defTabSz="245363">
              <a:defRPr b="1" sz="8400">
                <a:solidFill>
                  <a:srgbClr val="FF26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industrial revolution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Jonty-Hurwitz-3d-printed-nano-structure-3.jpg" descr="Jonty-Hurwitz-3d-printed-nano-structure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6916" y="-103236"/>
            <a:ext cx="24677832" cy="1591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1959       Richard Feynman…"/>
          <p:cNvSpPr/>
          <p:nvPr/>
        </p:nvSpPr>
        <p:spPr>
          <a:xfrm>
            <a:off x="814880" y="1795463"/>
            <a:ext cx="23070343" cy="10125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1959       Richard Feynman</a:t>
            </a: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1981       Scanning tunneling microscope STM</a:t>
            </a: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1986       Atomic force microscope AFM</a:t>
            </a: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1986       Eric Drexler Engines of Creation</a:t>
            </a: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1991       Carbon nanotubes</a:t>
            </a: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1997       First nano company Zyvex in USA</a:t>
            </a: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2000       Start of commercial applications of nanotechnology, NNI</a:t>
            </a:r>
          </a:p>
          <a:p>
            <a:pPr lvl="1" indent="228600" algn="l">
              <a:defRPr b="1" sz="4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800">
                <a:solidFill>
                  <a:srgbClr val="FFFB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FFFFFF"/>
                </a:solidFill>
              </a:rPr>
              <a:t>  </a:t>
            </a:r>
            <a:r>
              <a:t>2004      Czech nanospider technology for industrial nanofibres production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2278" y="-489078"/>
            <a:ext cx="24691794" cy="16396894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Nanofiber is thousand times thinner than a human hair"/>
          <p:cNvSpPr/>
          <p:nvPr/>
        </p:nvSpPr>
        <p:spPr>
          <a:xfrm>
            <a:off x="-112822" y="6454773"/>
            <a:ext cx="24609644" cy="1235075"/>
          </a:xfrm>
          <a:prstGeom prst="rect">
            <a:avLst/>
          </a:prstGeom>
          <a:solidFill>
            <a:srgbClr val="424242">
              <a:alpha val="37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defRPr b="1" sz="7200">
                <a:solidFill>
                  <a:srgbClr val="FFFB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Nanofiber is thousand times thinner than a human hair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2.tif" descr="image2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839" y="1802790"/>
            <a:ext cx="3649427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3.tif" descr="image3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03916" y="667648"/>
            <a:ext cx="2794002" cy="582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4.tif" descr="image4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4270" y="6664521"/>
            <a:ext cx="1270002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5.tif" descr="image5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2918" y="10538341"/>
            <a:ext cx="2560671" cy="1792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6.tif" descr="image6.tif"/>
          <p:cNvPicPr>
            <a:picLocks noChangeAspect="1"/>
          </p:cNvPicPr>
          <p:nvPr/>
        </p:nvPicPr>
        <p:blipFill>
          <a:blip r:embed="rId6">
            <a:extLst/>
          </a:blip>
          <a:srcRect l="75634" t="0" r="0" b="0"/>
          <a:stretch>
            <a:fillRect/>
          </a:stretch>
        </p:blipFill>
        <p:spPr>
          <a:xfrm>
            <a:off x="166779" y="4730491"/>
            <a:ext cx="3416319" cy="1241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7.tif" descr="image7.ti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243172" y="3047450"/>
            <a:ext cx="2780796" cy="863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8.tif" descr="image8.ti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489358" y="558973"/>
            <a:ext cx="2628902" cy="800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1.tif" descr="image1.ti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405155" y="9795370"/>
            <a:ext cx="2413002" cy="1397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9.tif" descr="image9.ti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0752875" y="6779356"/>
            <a:ext cx="2413002" cy="1605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3.png" descr="image3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10041" y="8273153"/>
            <a:ext cx="3361963" cy="1026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10.tif" descr="image10.ti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3308431" y="12125764"/>
            <a:ext cx="2528121" cy="1125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11.tif" descr="image11.ti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7820018" y="3697095"/>
            <a:ext cx="2390591" cy="635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12.tif" descr="image12.tif"/>
          <p:cNvPicPr>
            <a:picLocks noChangeAspect="1"/>
          </p:cNvPicPr>
          <p:nvPr/>
        </p:nvPicPr>
        <p:blipFill>
          <a:blip r:embed="rId14">
            <a:extLst/>
          </a:blip>
          <a:srcRect l="8676" t="32946" r="5111" b="28621"/>
          <a:stretch>
            <a:fillRect/>
          </a:stretch>
        </p:blipFill>
        <p:spPr>
          <a:xfrm>
            <a:off x="3315779" y="191360"/>
            <a:ext cx="3452460" cy="1079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13.tif" descr="image13.ti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9409077" y="457373"/>
            <a:ext cx="4508502" cy="901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14.tif" descr="image14.ti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20333559" y="11495724"/>
            <a:ext cx="3556002" cy="812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15.tif" descr="image15.ti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425000" y="2148357"/>
            <a:ext cx="2794002" cy="825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16.tif" descr="image16.ti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53189" y="9703434"/>
            <a:ext cx="3152164" cy="4310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17.tif" descr="image17.ti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1006659" y="2554095"/>
            <a:ext cx="2209802" cy="177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18.tif" descr="image18.tif"/>
          <p:cNvPicPr>
            <a:picLocks noChangeAspect="1"/>
          </p:cNvPicPr>
          <p:nvPr/>
        </p:nvPicPr>
        <p:blipFill>
          <a:blip r:embed="rId20">
            <a:extLst/>
          </a:blip>
          <a:srcRect l="0" t="27246" r="0" b="19233"/>
          <a:stretch>
            <a:fillRect/>
          </a:stretch>
        </p:blipFill>
        <p:spPr>
          <a:xfrm>
            <a:off x="17634559" y="9986870"/>
            <a:ext cx="2372682" cy="1269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19.tif" descr="image19.tif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0087246" y="8930521"/>
            <a:ext cx="3152164" cy="901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0.tif" descr="image20.tif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16324009" y="1640624"/>
            <a:ext cx="3517594" cy="1125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21.tif" descr="image21.tif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4401176" y="9590363"/>
            <a:ext cx="1693335" cy="127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22.tif" descr="image22.tif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19413025" y="5527118"/>
            <a:ext cx="3416302" cy="800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3.tif" descr="image23.tif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290074" y="336723"/>
            <a:ext cx="1422402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24.tif" descr="image24.tif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10226480" y="11536586"/>
            <a:ext cx="2964187" cy="731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25.tif" descr="image25.tif"/>
          <p:cNvPicPr>
            <a:picLocks noChangeAspect="1"/>
          </p:cNvPicPr>
          <p:nvPr/>
        </p:nvPicPr>
        <p:blipFill>
          <a:blip r:embed="rId27">
            <a:extLst/>
          </a:blip>
          <a:srcRect l="0" t="31448" r="0" b="31448"/>
          <a:stretch>
            <a:fillRect/>
          </a:stretch>
        </p:blipFill>
        <p:spPr>
          <a:xfrm>
            <a:off x="17905334" y="12435525"/>
            <a:ext cx="3080100" cy="1142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26.tif" descr="image26.tif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7665235" y="12575224"/>
            <a:ext cx="3175002" cy="863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27.tif" descr="image27.tif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406252" y="497012"/>
            <a:ext cx="2794002" cy="635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8.tif" descr="image28.tif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3261198" y="11144621"/>
            <a:ext cx="4580256" cy="1515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29.tif" descr="image29.tif"/>
          <p:cNvPicPr>
            <a:picLocks noChangeAspect="1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12317192" y="1817920"/>
            <a:ext cx="3152164" cy="770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30.tif" descr="image30.tif"/>
          <p:cNvPicPr>
            <a:picLocks noChangeAspect="1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546944" y="3604722"/>
            <a:ext cx="3488157" cy="901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4.png" descr="image4.png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4167540" y="3245657"/>
            <a:ext cx="2767573" cy="467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5.jpeg" descr="image5.jpeg"/>
          <p:cNvPicPr>
            <a:picLocks noChangeAspect="1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16359308" y="11406824"/>
            <a:ext cx="2209802" cy="990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jpeg" descr="pasted-image.jpeg"/>
          <p:cNvPicPr>
            <a:picLocks noChangeAspect="1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4173529" y="1310431"/>
            <a:ext cx="3517594" cy="566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logo-nanocisticky1-1400x769-59.png" descr="logo-nanocisticky1-1400x769-59.png"/>
          <p:cNvPicPr>
            <a:picLocks noChangeAspect="1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9252736" y="1259468"/>
            <a:ext cx="2209802" cy="1213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5.png" descr="image5.png"/>
          <p:cNvPicPr>
            <a:picLocks noChangeAspect="1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3826178" y="2645041"/>
            <a:ext cx="15764791" cy="9308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6.jpeg" descr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8107" y="-57089"/>
            <a:ext cx="27697136" cy="1383017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DRINKING WATER…"/>
          <p:cNvSpPr/>
          <p:nvPr/>
        </p:nvSpPr>
        <p:spPr>
          <a:xfrm>
            <a:off x="1123687" y="797912"/>
            <a:ext cx="10461754" cy="814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DRINKING WATER </a:t>
            </a:r>
          </a:p>
          <a:p>
            <a:pPr algn="l"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FOR ASTRONAUTS</a:t>
            </a: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Czech nanotechnologies can produce drinking water even from faeces and urine of astronauts on long space missions.</a:t>
            </a: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But also help on earth with water purification from radioactivity or Ebola virus.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nanomembrána_řez (kopie).jpg" descr="nanomembrána_řez (kopie)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2442"/>
          <a:stretch>
            <a:fillRect/>
          </a:stretch>
        </p:blipFill>
        <p:spPr>
          <a:xfrm>
            <a:off x="-342963" y="-517362"/>
            <a:ext cx="24820020" cy="18280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4927" y="-4081509"/>
            <a:ext cx="20659766" cy="206597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NANOTECHNOLOGY HELPS ALLERGIC PERSONS…"/>
          <p:cNvSpPr/>
          <p:nvPr/>
        </p:nvSpPr>
        <p:spPr>
          <a:xfrm>
            <a:off x="417427" y="969938"/>
            <a:ext cx="24275626" cy="11064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NANOTECHNOLOGY HELPS ALLERGIC PERSONS</a:t>
            </a:r>
          </a:p>
          <a:p>
            <a:pPr algn="l"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first concept</a:t>
            </a: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 the world of hypoallergenic </a:t>
            </a: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interior based on nanotechnology.</a:t>
            </a: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Nanofibre barrier bedding is an innovative way </a:t>
            </a: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how to protect against dust mites and their allergens.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734e8ac32623baba4e0f834636f48649.jpg" descr="734e8ac32623baba4e0f834636f486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5" y="-764869"/>
            <a:ext cx="24378630" cy="1524573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NANOPARTICLES PURIFY THE AIR…"/>
          <p:cNvSpPr/>
          <p:nvPr/>
        </p:nvSpPr>
        <p:spPr>
          <a:xfrm>
            <a:off x="481584" y="461963"/>
            <a:ext cx="16429383" cy="6873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NANOPARTICLES PURIFY THE AIR</a:t>
            </a:r>
          </a:p>
          <a:p>
            <a:pPr algn="l">
              <a:defRPr b="1" sz="75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Titanium dioxide nanoparticles in a clever photocatalyst coating purify the air from all organic contaminants, including viruses and bacteria.</a:t>
            </a:r>
          </a:p>
          <a:p>
            <a:pPr algn="l"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005493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Smart coating also prevents dirt depositing on the facade</a:t>
            </a:r>
          </a:p>
          <a:p>
            <a:pPr algn="l">
              <a:defRPr b="1" sz="4200">
                <a:solidFill>
                  <a:srgbClr val="011993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and it keeps looking like new one.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RIFTELEN-WINE-N15-65_A3_CZ.jpg" descr="RIFTELEN-WINE-N15-65_A3_CZ.jpg"/>
          <p:cNvPicPr>
            <a:picLocks noChangeAspect="1"/>
          </p:cNvPicPr>
          <p:nvPr/>
        </p:nvPicPr>
        <p:blipFill>
          <a:blip r:embed="rId2">
            <a:extLst/>
          </a:blip>
          <a:srcRect l="2219" t="0" r="0" b="0"/>
          <a:stretch>
            <a:fillRect/>
          </a:stretch>
        </p:blipFill>
        <p:spPr>
          <a:xfrm>
            <a:off x="-102355" y="-16585148"/>
            <a:ext cx="12829406" cy="45737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3246251_.jpg" descr="3246251_.jpg"/>
          <p:cNvPicPr>
            <a:picLocks noChangeAspect="1"/>
          </p:cNvPicPr>
          <p:nvPr/>
        </p:nvPicPr>
        <p:blipFill>
          <a:blip r:embed="rId3">
            <a:extLst/>
          </a:blip>
          <a:srcRect l="0" t="0" r="49426" b="0"/>
          <a:stretch>
            <a:fillRect/>
          </a:stretch>
        </p:blipFill>
        <p:spPr>
          <a:xfrm>
            <a:off x="10197229" y="-246649"/>
            <a:ext cx="14431979" cy="1498187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Obdélník"/>
          <p:cNvSpPr/>
          <p:nvPr/>
        </p:nvSpPr>
        <p:spPr>
          <a:xfrm>
            <a:off x="-2382" y="4047960"/>
            <a:ext cx="24388763" cy="4707529"/>
          </a:xfrm>
          <a:prstGeom prst="rect">
            <a:avLst/>
          </a:prstGeom>
          <a:solidFill>
            <a:srgbClr val="FFFFFF">
              <a:alpha val="56185"/>
            </a:srgbClr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/>
          </a:p>
        </p:txBody>
      </p:sp>
      <p:sp>
        <p:nvSpPr>
          <p:cNvPr id="211" name="NANOFILTRATION FOR WINEMAKERS…"/>
          <p:cNvSpPr/>
          <p:nvPr/>
        </p:nvSpPr>
        <p:spPr>
          <a:xfrm>
            <a:off x="646619" y="4053010"/>
            <a:ext cx="23688355" cy="446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l">
              <a:defRPr b="1" sz="7500">
                <a:solidFill>
                  <a:schemeClr val="accent5">
                    <a:lumOff val="-8078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NANOFILTRATION FOR WINEMAKERS </a:t>
            </a:r>
          </a:p>
          <a:p>
            <a:pPr algn="l">
              <a:defRPr b="1" sz="4200">
                <a:solidFill>
                  <a:schemeClr val="accent5">
                    <a:lumOff val="-8078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chemeClr val="accent5">
                    <a:lumOff val="-8078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 nanofiber membrane has a lower pressure drop, can be regenerated, no need to flush before filtration, improves filter performance. Financial savings for cellulose plates.</a:t>
            </a:r>
          </a:p>
          <a:p>
            <a:pPr algn="l">
              <a:defRPr b="1" sz="4200">
                <a:solidFill>
                  <a:schemeClr val="accent5">
                    <a:lumOff val="-8078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algn="l">
              <a:defRPr b="1" sz="4200">
                <a:solidFill>
                  <a:schemeClr val="accent5">
                    <a:lumOff val="-8078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 the near future, the use will be extended to oil, beer or spirits filters.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