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4" r:id="rId3"/>
    <p:sldId id="257" r:id="rId4"/>
    <p:sldId id="258" r:id="rId5"/>
    <p:sldId id="262" r:id="rId6"/>
    <p:sldId id="265" r:id="rId7"/>
    <p:sldId id="266" r:id="rId8"/>
    <p:sldId id="267" r:id="rId9"/>
    <p:sldId id="268" r:id="rId10"/>
    <p:sldId id="269" r:id="rId11"/>
    <p:sldId id="275" r:id="rId12"/>
    <p:sldId id="292" r:id="rId13"/>
    <p:sldId id="276" r:id="rId14"/>
    <p:sldId id="259" r:id="rId15"/>
    <p:sldId id="284" r:id="rId16"/>
    <p:sldId id="260" r:id="rId17"/>
    <p:sldId id="291" r:id="rId18"/>
    <p:sldId id="263" r:id="rId19"/>
    <p:sldId id="277" r:id="rId20"/>
    <p:sldId id="285" r:id="rId21"/>
    <p:sldId id="293" r:id="rId22"/>
    <p:sldId id="283" r:id="rId2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6CF"/>
    <a:srgbClr val="3E6FD2"/>
    <a:srgbClr val="2D5EC1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cs-CZ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cs-CZ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cs-CZ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70765A9-F809-4C8A-AA2B-69D25F8082F8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78057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cs-CZ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cs-CZ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Click to edit Master text styles</a:t>
            </a:r>
          </a:p>
          <a:p>
            <a:pPr lvl="1"/>
            <a:r>
              <a:rPr lang="en-GB" altLang="cs-CZ" smtClean="0"/>
              <a:t>Second level</a:t>
            </a:r>
          </a:p>
          <a:p>
            <a:pPr lvl="2"/>
            <a:r>
              <a:rPr lang="en-GB" altLang="cs-CZ" smtClean="0"/>
              <a:t>Third level</a:t>
            </a:r>
          </a:p>
          <a:p>
            <a:pPr lvl="3"/>
            <a:r>
              <a:rPr lang="en-GB" altLang="cs-CZ" smtClean="0"/>
              <a:t>Fourth level</a:t>
            </a:r>
          </a:p>
          <a:p>
            <a:pPr lvl="4"/>
            <a:r>
              <a:rPr lang="en-GB" altLang="cs-CZ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cs-CZ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8A020F66-784D-421D-A101-3762613EEF8D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173990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1761" indent="-285293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1171" indent="-228234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597640" indent="-228234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4108" indent="-228234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fld id="{976B1CDC-7288-4090-8E43-72A61AE1C0B9}" type="slidenum">
              <a:rPr lang="en-GB" altLang="en-US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pPr/>
              <a:t>2</a:t>
            </a:fld>
            <a:endParaRPr lang="en-GB" altLang="en-US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829" y="4716105"/>
            <a:ext cx="5437189" cy="4465719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1761" indent="-285293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1171" indent="-228234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597640" indent="-228234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4108" indent="-228234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fld id="{976B1CDC-7288-4090-8E43-72A61AE1C0B9}" type="slidenum">
              <a:rPr lang="en-GB" altLang="en-US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pPr/>
              <a:t>6</a:t>
            </a:fld>
            <a:endParaRPr lang="en-GB" altLang="en-US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829" y="4716105"/>
            <a:ext cx="5437189" cy="4465719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1761" indent="-285293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1171" indent="-228234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597640" indent="-228234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4108" indent="-228234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fld id="{976B1CDC-7288-4090-8E43-72A61AE1C0B9}" type="slidenum">
              <a:rPr lang="en-GB" altLang="en-US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pPr/>
              <a:t>13</a:t>
            </a:fld>
            <a:endParaRPr lang="en-GB" altLang="en-US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829" y="4716105"/>
            <a:ext cx="5437189" cy="4465719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z="1000" b="1" u="sng">
                <a:solidFill>
                  <a:srgbClr val="103C72"/>
                </a:solidFill>
              </a:rPr>
              <a:t> </a:t>
            </a:r>
            <a:endParaRPr lang="en-GB" altLang="en-US"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0F66-784D-421D-A101-3762613EEF8D}" type="slidenum">
              <a:rPr lang="en-GB" altLang="cs-CZ" smtClean="0"/>
              <a:pPr/>
              <a:t>19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244454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1761" indent="-285293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1171" indent="-228234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597640" indent="-228234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4108" indent="-228234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fld id="{976B1CDC-7288-4090-8E43-72A61AE1C0B9}" type="slidenum">
              <a:rPr lang="en-GB" altLang="en-US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pPr/>
              <a:t>22</a:t>
            </a:fld>
            <a:endParaRPr lang="en-GB" altLang="en-US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829" y="4716105"/>
            <a:ext cx="5437189" cy="4465719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cs-CZ" noProof="0" smtClean="0"/>
              <a:t>Click to edit Master title style</a:t>
            </a:r>
            <a:endParaRPr lang="en-GB" altLang="cs-CZ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cs-CZ" noProof="0" smtClean="0"/>
              <a:t>Click to edit Master subtitle style</a:t>
            </a:r>
            <a:endParaRPr lang="en-GB" altLang="cs-CZ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cs-CZ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F1716D5B-ACBA-4B0F-B989-BA54FD4444AA}" type="slidenum">
              <a:rPr lang="en-GB" altLang="cs-CZ"/>
              <a:pPr/>
              <a:t>‹#›</a:t>
            </a:fld>
            <a:endParaRPr lang="en-GB" altLang="cs-CZ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EF3E3-75D1-467B-A285-B0EC6D449340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4174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C5167-3B51-41E9-8199-9ADD3510ADB2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4378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49530-EE69-4FFA-9DCF-9D0752CA0317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69931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5F63E-7AC5-4AE4-B870-EBABE296ACFE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95233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32B0A-445F-4F90-9EFF-152B4F153670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6728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8BA20-C9C0-45BE-BA04-9680D405DC8C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69599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A3554-AC8B-4AF0-AF44-66EA1D632E72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7726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CFBBC-60EE-4BEE-B1FE-B74903548315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20651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0CCD9-DCE5-47EB-A2FE-F16C1BC3122F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0942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BA216-BA0D-4E59-BBEA-A352C2D8A5E4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45570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cs-CZ" smtClean="0"/>
              <a:t>Second level</a:t>
            </a:r>
            <a:endParaRPr lang="en-GB" altLang="cs-CZ" smtClean="0"/>
          </a:p>
          <a:p>
            <a:pPr lvl="1"/>
            <a:r>
              <a:rPr lang="en-GB" altLang="cs-CZ" smtClean="0"/>
              <a:t>Third level</a:t>
            </a:r>
          </a:p>
          <a:p>
            <a:pPr lvl="2"/>
            <a:r>
              <a:rPr lang="en-GB" altLang="cs-CZ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6FAD6E91-9C3A-4871-AD8F-C2CAE48170D8}" type="slidenum">
              <a:rPr lang="en-GB" altLang="cs-CZ"/>
              <a:pPr/>
              <a:t>‹#›</a:t>
            </a:fld>
            <a:endParaRPr lang="en-GB" altLang="cs-CZ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largement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largement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c.europa.eu/europeaid/pra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1196752"/>
            <a:ext cx="8856538" cy="3096344"/>
          </a:xfrm>
        </p:spPr>
        <p:txBody>
          <a:bodyPr/>
          <a:lstStyle/>
          <a:p>
            <a:r>
              <a:rPr lang="cs-CZ" altLang="cs-CZ" sz="7000" dirty="0" smtClean="0"/>
              <a:t>Finanční příležitosti </a:t>
            </a:r>
            <a:r>
              <a:rPr lang="cs-CZ" altLang="cs-CZ" sz="7000" dirty="0" smtClean="0"/>
              <a:t>ve vnější akci </a:t>
            </a:r>
            <a:r>
              <a:rPr lang="cs-CZ" altLang="cs-CZ" sz="7000" dirty="0" smtClean="0"/>
              <a:t>EU</a:t>
            </a:r>
            <a:endParaRPr lang="en-GB" altLang="cs-CZ" sz="7000" dirty="0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220493"/>
            <a:ext cx="8532812" cy="2304851"/>
          </a:xfrm>
        </p:spPr>
        <p:txBody>
          <a:bodyPr/>
          <a:lstStyle/>
          <a:p>
            <a:r>
              <a:rPr lang="cs-CZ" altLang="cs-CZ" dirty="0" smtClean="0"/>
              <a:t>Kde získat informace a jak rozumět systému?</a:t>
            </a:r>
          </a:p>
          <a:p>
            <a:r>
              <a:rPr lang="cs-CZ" altLang="cs-CZ" sz="2000" b="0" dirty="0" smtClean="0"/>
              <a:t>Jiří Hladík, Evropská komise, GŘ pro sousedství a vyjednávání o rozšíření, odbor komunikace a meziinstitucionálních vztahů</a:t>
            </a:r>
            <a:endParaRPr lang="en-GB" altLang="cs-CZ" sz="2000" b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716D5B-ACBA-4B0F-B989-BA54FD4444AA}" type="slidenum">
              <a:rPr lang="en-GB" altLang="cs-CZ" smtClean="0"/>
              <a:pPr/>
              <a:t>1</a:t>
            </a:fld>
            <a:endParaRPr lang="en-GB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836712"/>
            <a:ext cx="8229600" cy="936625"/>
          </a:xfrm>
        </p:spPr>
        <p:txBody>
          <a:bodyPr/>
          <a:lstStyle/>
          <a:p>
            <a:r>
              <a:rPr lang="cs-CZ" dirty="0"/>
              <a:t>http://ec.europa.eu/europeaid/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530-EE69-4FFA-9DCF-9D0752CA0317}" type="slidenum">
              <a:rPr lang="en-GB" altLang="cs-CZ" smtClean="0"/>
              <a:pPr/>
              <a:t>10</a:t>
            </a:fld>
            <a:endParaRPr lang="en-GB" altLang="cs-CZ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5243141" cy="484177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 rot="12918494">
            <a:off x="6020071" y="1957574"/>
            <a:ext cx="1363831" cy="710603"/>
          </a:xfrm>
          <a:prstGeom prst="rightArrow">
            <a:avLst>
              <a:gd name="adj1" fmla="val 50000"/>
              <a:gd name="adj2" fmla="val 71787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9391891">
            <a:off x="754959" y="3550670"/>
            <a:ext cx="1363831" cy="710603"/>
          </a:xfrm>
          <a:prstGeom prst="rightArrow">
            <a:avLst>
              <a:gd name="adj1" fmla="val 50000"/>
              <a:gd name="adj2" fmla="val 71787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636152">
            <a:off x="713201" y="4622793"/>
            <a:ext cx="1363831" cy="710603"/>
          </a:xfrm>
          <a:prstGeom prst="rightArrow">
            <a:avLst>
              <a:gd name="adj1" fmla="val 50000"/>
              <a:gd name="adj2" fmla="val 71787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1359928" y="5606344"/>
            <a:ext cx="681916" cy="282200"/>
          </a:xfrm>
          <a:prstGeom prst="rightArrow">
            <a:avLst>
              <a:gd name="adj1" fmla="val 50000"/>
              <a:gd name="adj2" fmla="val 71787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9553"/>
            <a:ext cx="7776864" cy="523218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530-EE69-4FFA-9DCF-9D0752CA0317}" type="slidenum">
              <a:rPr lang="en-GB" altLang="cs-CZ" smtClean="0"/>
              <a:pPr/>
              <a:t>11</a:t>
            </a:fld>
            <a:endParaRPr lang="en-GB" altLang="cs-CZ"/>
          </a:p>
        </p:txBody>
      </p:sp>
      <p:sp>
        <p:nvSpPr>
          <p:cNvPr id="6" name="Rectangle 5"/>
          <p:cNvSpPr/>
          <p:nvPr/>
        </p:nvSpPr>
        <p:spPr>
          <a:xfrm>
            <a:off x="1115616" y="1033572"/>
            <a:ext cx="77572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hlinkClick r:id="rId3"/>
              </a:rPr>
              <a:t>http://</a:t>
            </a:r>
            <a:r>
              <a:rPr lang="cs-CZ" sz="2800" b="1" dirty="0" smtClean="0">
                <a:hlinkClick r:id="rId3"/>
              </a:rPr>
              <a:t>ec.europa.eu/neighbourhood-</a:t>
            </a:r>
          </a:p>
          <a:p>
            <a:r>
              <a:rPr lang="en-GB" sz="2800" b="1" dirty="0" smtClean="0">
                <a:hlinkClick r:id="rId3"/>
              </a:rPr>
              <a:t>enlargement/</a:t>
            </a:r>
            <a:endParaRPr lang="cs-CZ" sz="2800" b="1" dirty="0"/>
          </a:p>
        </p:txBody>
      </p:sp>
      <p:sp>
        <p:nvSpPr>
          <p:cNvPr id="7" name="Right Arrow 6"/>
          <p:cNvSpPr/>
          <p:nvPr/>
        </p:nvSpPr>
        <p:spPr bwMode="auto">
          <a:xfrm rot="9514653">
            <a:off x="6378889" y="2292951"/>
            <a:ext cx="1728192" cy="1152128"/>
          </a:xfrm>
          <a:prstGeom prst="rightArrow">
            <a:avLst>
              <a:gd name="adj1" fmla="val 50000"/>
              <a:gd name="adj2" fmla="val 71787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9384253">
            <a:off x="6458535" y="5166879"/>
            <a:ext cx="1728192" cy="1152128"/>
          </a:xfrm>
          <a:prstGeom prst="rightArrow">
            <a:avLst>
              <a:gd name="adj1" fmla="val 50000"/>
              <a:gd name="adj2" fmla="val 71787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59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06" y="1243912"/>
            <a:ext cx="7776864" cy="537281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530-EE69-4FFA-9DCF-9D0752CA0317}" type="slidenum">
              <a:rPr lang="en-GB" altLang="cs-CZ" smtClean="0"/>
              <a:pPr/>
              <a:t>12</a:t>
            </a:fld>
            <a:endParaRPr lang="en-GB" altLang="cs-CZ"/>
          </a:p>
        </p:txBody>
      </p:sp>
      <p:sp>
        <p:nvSpPr>
          <p:cNvPr id="6" name="Rectangle 5"/>
          <p:cNvSpPr/>
          <p:nvPr/>
        </p:nvSpPr>
        <p:spPr>
          <a:xfrm>
            <a:off x="1115616" y="1033572"/>
            <a:ext cx="77572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hlinkClick r:id="rId3"/>
              </a:rPr>
              <a:t>http://</a:t>
            </a:r>
            <a:r>
              <a:rPr lang="cs-CZ" sz="2800" b="1" dirty="0" smtClean="0">
                <a:hlinkClick r:id="rId3"/>
              </a:rPr>
              <a:t>ec.europa.eu/neighbourhood-</a:t>
            </a:r>
          </a:p>
          <a:p>
            <a:r>
              <a:rPr lang="en-GB" sz="2800" b="1" dirty="0" smtClean="0">
                <a:hlinkClick r:id="rId3"/>
              </a:rPr>
              <a:t>enlargement/</a:t>
            </a:r>
            <a:endParaRPr lang="cs-CZ" sz="2800" b="1" dirty="0"/>
          </a:p>
        </p:txBody>
      </p:sp>
      <p:sp>
        <p:nvSpPr>
          <p:cNvPr id="8" name="Right Arrow 7"/>
          <p:cNvSpPr/>
          <p:nvPr/>
        </p:nvSpPr>
        <p:spPr bwMode="auto">
          <a:xfrm rot="1809604">
            <a:off x="3761117" y="3495169"/>
            <a:ext cx="2430582" cy="1660087"/>
          </a:xfrm>
          <a:prstGeom prst="rightArrow">
            <a:avLst>
              <a:gd name="adj1" fmla="val 50000"/>
              <a:gd name="adj2" fmla="val 71787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4464050" cy="578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03C7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37000" b="1" dirty="0">
                <a:solidFill>
                  <a:srgbClr val="C0C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ＭＳ Ｐゴシック" charset="0"/>
              </a:rPr>
              <a:t>3</a:t>
            </a:r>
            <a:endParaRPr lang="en-GB" sz="37000" b="1" dirty="0">
              <a:solidFill>
                <a:srgbClr val="C0C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7538" y="2420888"/>
            <a:ext cx="4573587" cy="3528392"/>
          </a:xfrm>
        </p:spPr>
        <p:txBody>
          <a:bodyPr/>
          <a:lstStyle/>
          <a:p>
            <a:pPr eaLnBrk="1" hangingPunct="1">
              <a:buClrTx/>
              <a:defRPr/>
            </a:pPr>
            <a:r>
              <a:rPr lang="cs-CZ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Pravidla zadávání veřejných </a:t>
            </a:r>
            <a:r>
              <a:rPr lang="cs-CZ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zakázek a grantů</a:t>
            </a:r>
            <a:endParaRPr lang="en-GB" sz="4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fld id="{BCF77A41-16BC-4CE4-9855-9E2EEE96416C}" type="slidenum">
              <a:rPr lang="en-GB" altLang="es-ES_tradnl" sz="1400">
                <a:solidFill>
                  <a:schemeClr val="bg1"/>
                </a:solidFill>
              </a:rPr>
              <a:pPr/>
              <a:t>13</a:t>
            </a:fld>
            <a:endParaRPr lang="en-GB" altLang="es-ES_tradnl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39850"/>
            <a:ext cx="8784976" cy="936625"/>
          </a:xfrm>
        </p:spPr>
        <p:txBody>
          <a:bodyPr/>
          <a:lstStyle/>
          <a:p>
            <a:r>
              <a:rPr lang="cs-CZ" dirty="0" smtClean="0"/>
              <a:t>Pravidla veřejných </a:t>
            </a:r>
            <a:r>
              <a:rPr lang="cs-CZ" dirty="0" smtClean="0"/>
              <a:t>zakázek a grantů </a:t>
            </a:r>
            <a:r>
              <a:rPr lang="cs-CZ" dirty="0" smtClean="0"/>
              <a:t>ve světě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960961"/>
          </a:xfrm>
        </p:spPr>
        <p:txBody>
          <a:bodyPr/>
          <a:lstStyle/>
          <a:p>
            <a:r>
              <a:rPr lang="cs-CZ" dirty="0" smtClean="0"/>
              <a:t>Dodavatel může být vystaven řadě pravidel veřejných zakázek v jednom a témže státě:</a:t>
            </a:r>
          </a:p>
          <a:p>
            <a:pPr>
              <a:buClr>
                <a:srgbClr val="0F5494"/>
              </a:buClr>
            </a:pPr>
            <a:r>
              <a:rPr lang="cs-CZ" dirty="0" smtClean="0"/>
              <a:t>Pravidla státu samotného</a:t>
            </a:r>
          </a:p>
          <a:p>
            <a:pPr>
              <a:buClr>
                <a:srgbClr val="0F5494"/>
              </a:buClr>
            </a:pPr>
            <a:r>
              <a:rPr lang="cs-CZ" dirty="0" smtClean="0"/>
              <a:t>Pravidla mezinárodních organizací tam činných</a:t>
            </a:r>
          </a:p>
          <a:p>
            <a:pPr>
              <a:buClr>
                <a:srgbClr val="0F5494"/>
              </a:buClr>
            </a:pPr>
            <a:r>
              <a:rPr lang="cs-CZ" dirty="0" smtClean="0"/>
              <a:t>Pravidla dárců (států nebo EU), kteří se jimi řídí jednak sami, jednak k jejich použití zavazují i stát-příjemce, pokud ten nakládá s jejich </a:t>
            </a:r>
            <a:r>
              <a:rPr lang="cs-CZ" dirty="0" smtClean="0"/>
              <a:t>prostředky</a:t>
            </a:r>
          </a:p>
          <a:p>
            <a:pPr>
              <a:buClr>
                <a:srgbClr val="0F5494"/>
              </a:buClr>
            </a:pPr>
            <a:r>
              <a:rPr lang="cs-CZ" dirty="0" smtClean="0"/>
              <a:t>Totéž lze říci i o pravidlech grantů</a:t>
            </a:r>
            <a:endParaRPr lang="cs-CZ" dirty="0" smtClean="0"/>
          </a:p>
          <a:p>
            <a:pPr>
              <a:buClr>
                <a:srgbClr val="0F5494"/>
              </a:buClr>
            </a:pPr>
            <a:endParaRPr lang="cs-CZ" dirty="0" smtClean="0"/>
          </a:p>
          <a:p>
            <a:pPr marL="0" indent="0">
              <a:buClr>
                <a:srgbClr val="0F5494"/>
              </a:buClr>
              <a:buNone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530-EE69-4FFA-9DCF-9D0752CA0317}" type="slidenum">
              <a:rPr lang="en-GB" altLang="cs-CZ" smtClean="0"/>
              <a:pPr/>
              <a:t>14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0442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39850"/>
            <a:ext cx="8784976" cy="936625"/>
          </a:xfrm>
        </p:spPr>
        <p:txBody>
          <a:bodyPr/>
          <a:lstStyle/>
          <a:p>
            <a:r>
              <a:rPr lang="cs-CZ" dirty="0" smtClean="0"/>
              <a:t>Přiznejte se k účasti zvednutím ruky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Kdo se účastnil nějakého </a:t>
            </a:r>
            <a:r>
              <a:rPr lang="cs-CZ" dirty="0" smtClean="0"/>
              <a:t>české, evropské nebo jiné veřejné zakázky nebo grantu?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530-EE69-4FFA-9DCF-9D0752CA0317}" type="slidenum">
              <a:rPr lang="en-GB" altLang="cs-CZ" smtClean="0"/>
              <a:pPr/>
              <a:t>15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5979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908720"/>
            <a:ext cx="8229600" cy="936625"/>
          </a:xfrm>
        </p:spPr>
        <p:txBody>
          <a:bodyPr/>
          <a:lstStyle/>
          <a:p>
            <a:r>
              <a:rPr lang="cs-CZ" dirty="0" smtClean="0"/>
              <a:t>Co je PRAG?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/>
          <a:lstStyle/>
          <a:p>
            <a:pPr>
              <a:buClr>
                <a:srgbClr val="0F5494"/>
              </a:buClr>
            </a:pPr>
            <a:r>
              <a:rPr lang="cs-CZ" dirty="0" smtClean="0"/>
              <a:t>"Praha" v </a:t>
            </a:r>
            <a:r>
              <a:rPr lang="cs-CZ" dirty="0" smtClean="0"/>
              <a:t>dánštině a </a:t>
            </a:r>
            <a:r>
              <a:rPr lang="cs-CZ" dirty="0" smtClean="0"/>
              <a:t>švédštině</a:t>
            </a:r>
          </a:p>
          <a:p>
            <a:pPr>
              <a:buClr>
                <a:srgbClr val="0F5494"/>
              </a:buClr>
            </a:pPr>
            <a:r>
              <a:rPr lang="cs-CZ" dirty="0" smtClean="0"/>
              <a:t>Rozsáhlý veřejný dokument v několika jazycích: </a:t>
            </a:r>
            <a:r>
              <a:rPr lang="en-US" altLang="en-US" dirty="0">
                <a:hlinkClick r:id="rId2"/>
              </a:rPr>
              <a:t>http://ec.europa.eu/europeaid/prag</a:t>
            </a:r>
            <a:endParaRPr lang="cs-CZ" dirty="0"/>
          </a:p>
          <a:p>
            <a:pPr>
              <a:buClr>
                <a:srgbClr val="0F5494"/>
              </a:buClr>
            </a:pPr>
            <a:r>
              <a:rPr lang="cs-CZ" dirty="0" smtClean="0"/>
              <a:t>Vytvořený na základě zákonodárství EU (</a:t>
            </a:r>
            <a:r>
              <a:rPr lang="cs-CZ" dirty="0" err="1" smtClean="0"/>
              <a:t>Financial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r>
              <a:rPr lang="cs-CZ" dirty="0"/>
              <a:t> </a:t>
            </a:r>
            <a:r>
              <a:rPr lang="cs-CZ" dirty="0" smtClean="0"/>
              <a:t>966/2012) komisí, hl. generálním ředitelstvím pro </a:t>
            </a:r>
            <a:r>
              <a:rPr lang="en-GB" dirty="0" smtClean="0"/>
              <a:t>me</a:t>
            </a:r>
            <a:r>
              <a:rPr lang="cs-CZ" dirty="0" err="1" smtClean="0"/>
              <a:t>zinárodní</a:t>
            </a:r>
            <a:r>
              <a:rPr lang="cs-CZ" dirty="0" smtClean="0"/>
              <a:t> spolupráci a </a:t>
            </a:r>
            <a:r>
              <a:rPr lang="cs-CZ" dirty="0" smtClean="0"/>
              <a:t>rozvoj (DEVCO/EuropeAid)</a:t>
            </a:r>
            <a:endParaRPr lang="cs-CZ" dirty="0" smtClean="0"/>
          </a:p>
          <a:p>
            <a:pPr>
              <a:buClr>
                <a:srgbClr val="0F5494"/>
              </a:buClr>
            </a:pPr>
            <a:r>
              <a:rPr lang="cs-CZ" dirty="0" smtClean="0"/>
              <a:t>Obsahující postupy zadávání veřejných zakázek (</a:t>
            </a:r>
            <a:r>
              <a:rPr lang="cs-CZ" b="1" dirty="0" err="1" smtClean="0"/>
              <a:t>PR</a:t>
            </a:r>
            <a:r>
              <a:rPr lang="cs-CZ" dirty="0" err="1" smtClean="0"/>
              <a:t>ocurement</a:t>
            </a:r>
            <a:r>
              <a:rPr lang="cs-CZ" dirty="0" smtClean="0"/>
              <a:t>) a grantů (</a:t>
            </a:r>
            <a:r>
              <a:rPr lang="cs-CZ" b="1" dirty="0" smtClean="0"/>
              <a:t>A</a:t>
            </a:r>
            <a:r>
              <a:rPr lang="cs-CZ" dirty="0" smtClean="0"/>
              <a:t>nd </a:t>
            </a:r>
            <a:r>
              <a:rPr lang="cs-CZ" b="1" dirty="0" err="1" smtClean="0"/>
              <a:t>G</a:t>
            </a:r>
            <a:r>
              <a:rPr lang="cs-CZ" dirty="0" err="1" smtClean="0"/>
              <a:t>rants</a:t>
            </a:r>
            <a:r>
              <a:rPr lang="cs-CZ" dirty="0" smtClean="0"/>
              <a:t>) z prostředků vnější akce EU, jakož i modely smluv a jiných potřebných dokumentů</a:t>
            </a:r>
          </a:p>
          <a:p>
            <a:pPr>
              <a:buClr>
                <a:srgbClr val="0F5494"/>
              </a:buClr>
            </a:pPr>
            <a:r>
              <a:rPr lang="cs-CZ" dirty="0" smtClean="0"/>
              <a:t>Závazný pro útvary EU (komisi a delegace EU) a pro státy-příjemce jako zadavatele</a:t>
            </a:r>
          </a:p>
          <a:p>
            <a:pPr>
              <a:buClr>
                <a:srgbClr val="0F5494"/>
              </a:buClr>
            </a:pPr>
            <a:endParaRPr lang="cs-CZ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52736"/>
            <a:ext cx="2694761" cy="100811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530-EE69-4FFA-9DCF-9D0752CA0317}" type="slidenum">
              <a:rPr lang="en-GB" altLang="cs-CZ" smtClean="0"/>
              <a:pPr/>
              <a:t>16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7641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76" y="12576"/>
            <a:ext cx="9166076" cy="547679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530-EE69-4FFA-9DCF-9D0752CA0317}" type="slidenum">
              <a:rPr lang="en-GB" altLang="cs-CZ" smtClean="0"/>
              <a:pPr/>
              <a:t>17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326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15"/>
          <p:cNvSpPr>
            <a:spLocks noChangeShapeType="1"/>
          </p:cNvSpPr>
          <p:nvPr/>
        </p:nvSpPr>
        <p:spPr bwMode="auto">
          <a:xfrm>
            <a:off x="835025" y="2239963"/>
            <a:ext cx="0" cy="4048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grpSp>
        <p:nvGrpSpPr>
          <p:cNvPr id="28675" name="Group 25"/>
          <p:cNvGrpSpPr>
            <a:grpSpLocks/>
          </p:cNvGrpSpPr>
          <p:nvPr/>
        </p:nvGrpSpPr>
        <p:grpSpPr bwMode="auto">
          <a:xfrm>
            <a:off x="979488" y="2714625"/>
            <a:ext cx="1490662" cy="693738"/>
            <a:chOff x="980280" y="2714774"/>
            <a:chExt cx="1490662" cy="693738"/>
          </a:xfrm>
        </p:grpSpPr>
        <p:sp>
          <p:nvSpPr>
            <p:cNvPr id="28714" name="Rectangle 30"/>
            <p:cNvSpPr>
              <a:spLocks noChangeArrowheads="1"/>
            </p:cNvSpPr>
            <p:nvPr/>
          </p:nvSpPr>
          <p:spPr bwMode="auto">
            <a:xfrm>
              <a:off x="980280" y="2714774"/>
              <a:ext cx="1490662" cy="693738"/>
            </a:xfrm>
            <a:prstGeom prst="rect">
              <a:avLst/>
            </a:prstGeom>
            <a:solidFill>
              <a:srgbClr val="00FFFF"/>
            </a:solidFill>
            <a:ln w="165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fr-FR" altLang="en-US"/>
            </a:p>
          </p:txBody>
        </p:sp>
        <p:sp>
          <p:nvSpPr>
            <p:cNvPr id="28715" name="Rectangle 31"/>
            <p:cNvSpPr>
              <a:spLocks noChangeArrowheads="1"/>
            </p:cNvSpPr>
            <p:nvPr/>
          </p:nvSpPr>
          <p:spPr bwMode="auto">
            <a:xfrm>
              <a:off x="1380330" y="2904621"/>
              <a:ext cx="7630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n-US" sz="1400" b="1">
                  <a:solidFill>
                    <a:srgbClr val="000000"/>
                  </a:solidFill>
                </a:rPr>
                <a:t>DIRECT</a:t>
              </a:r>
              <a:endParaRPr lang="en-GB" altLang="en-US" b="1"/>
            </a:p>
          </p:txBody>
        </p:sp>
      </p:grpSp>
      <p:sp>
        <p:nvSpPr>
          <p:cNvPr id="28676" name="Rectangle 32"/>
          <p:cNvSpPr>
            <a:spLocks noChangeArrowheads="1"/>
          </p:cNvSpPr>
          <p:nvPr/>
        </p:nvSpPr>
        <p:spPr bwMode="auto">
          <a:xfrm>
            <a:off x="258763" y="4067175"/>
            <a:ext cx="1358900" cy="693738"/>
          </a:xfrm>
          <a:prstGeom prst="rect">
            <a:avLst/>
          </a:prstGeom>
          <a:solidFill>
            <a:schemeClr val="accent1"/>
          </a:solidFill>
          <a:ln w="1651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 altLang="en-US"/>
          </a:p>
        </p:txBody>
      </p:sp>
      <p:sp>
        <p:nvSpPr>
          <p:cNvPr id="28677" name="Rectangle 33"/>
          <p:cNvSpPr>
            <a:spLocks noChangeArrowheads="1"/>
          </p:cNvSpPr>
          <p:nvPr/>
        </p:nvSpPr>
        <p:spPr bwMode="auto">
          <a:xfrm>
            <a:off x="1730375" y="4067175"/>
            <a:ext cx="1300163" cy="695325"/>
          </a:xfrm>
          <a:prstGeom prst="rect">
            <a:avLst/>
          </a:prstGeom>
          <a:solidFill>
            <a:srgbClr val="CCFFFF"/>
          </a:solidFill>
          <a:ln w="1651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en-US"/>
          </a:p>
        </p:txBody>
      </p:sp>
      <p:sp>
        <p:nvSpPr>
          <p:cNvPr id="28678" name="Rectangle 34"/>
          <p:cNvSpPr>
            <a:spLocks noChangeArrowheads="1"/>
          </p:cNvSpPr>
          <p:nvPr/>
        </p:nvSpPr>
        <p:spPr bwMode="auto">
          <a:xfrm>
            <a:off x="1730375" y="4244975"/>
            <a:ext cx="130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GB" altLang="en-US" b="1">
                <a:solidFill>
                  <a:srgbClr val="000000"/>
                </a:solidFill>
              </a:rPr>
              <a:t>EU </a:t>
            </a:r>
          </a:p>
          <a:p>
            <a:pPr algn="ctr" eaLnBrk="1" hangingPunct="1"/>
            <a:r>
              <a:rPr lang="en-GB" altLang="en-US" b="1">
                <a:solidFill>
                  <a:srgbClr val="000000"/>
                </a:solidFill>
              </a:rPr>
              <a:t>Delegations</a:t>
            </a:r>
          </a:p>
        </p:txBody>
      </p:sp>
      <p:sp>
        <p:nvSpPr>
          <p:cNvPr id="28679" name="Rectangle 35"/>
          <p:cNvSpPr>
            <a:spLocks noChangeArrowheads="1"/>
          </p:cNvSpPr>
          <p:nvPr/>
        </p:nvSpPr>
        <p:spPr bwMode="auto">
          <a:xfrm flipH="1">
            <a:off x="323701" y="4221088"/>
            <a:ext cx="1223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cs-CZ" altLang="en-US" b="1" dirty="0" err="1" smtClean="0">
                <a:solidFill>
                  <a:srgbClr val="000000"/>
                </a:solidFill>
              </a:rPr>
              <a:t>Commission</a:t>
            </a:r>
            <a:r>
              <a:rPr lang="cs-CZ" altLang="en-US" b="1" dirty="0" smtClean="0">
                <a:solidFill>
                  <a:srgbClr val="000000"/>
                </a:solidFill>
              </a:rPr>
              <a:t> in Brussels</a:t>
            </a:r>
            <a:endParaRPr lang="en-GB" altLang="en-US" b="1" dirty="0"/>
          </a:p>
        </p:txBody>
      </p:sp>
      <p:sp>
        <p:nvSpPr>
          <p:cNvPr id="28680" name="Line 40"/>
          <p:cNvSpPr>
            <a:spLocks noChangeShapeType="1"/>
          </p:cNvSpPr>
          <p:nvPr/>
        </p:nvSpPr>
        <p:spPr bwMode="auto">
          <a:xfrm>
            <a:off x="1700213" y="3389313"/>
            <a:ext cx="0" cy="271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28681" name="Line 41"/>
          <p:cNvSpPr>
            <a:spLocks noChangeShapeType="1"/>
          </p:cNvSpPr>
          <p:nvPr/>
        </p:nvSpPr>
        <p:spPr bwMode="auto">
          <a:xfrm flipV="1">
            <a:off x="979488" y="3663950"/>
            <a:ext cx="1401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28682" name="Line 42"/>
          <p:cNvSpPr>
            <a:spLocks noChangeShapeType="1"/>
          </p:cNvSpPr>
          <p:nvPr/>
        </p:nvSpPr>
        <p:spPr bwMode="auto">
          <a:xfrm>
            <a:off x="974725" y="3663950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28683" name="Line 43"/>
          <p:cNvSpPr>
            <a:spLocks noChangeShapeType="1"/>
          </p:cNvSpPr>
          <p:nvPr/>
        </p:nvSpPr>
        <p:spPr bwMode="auto">
          <a:xfrm>
            <a:off x="2381250" y="3660775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27660" name="Rectangle 2"/>
          <p:cNvSpPr>
            <a:spLocks noChangeArrowheads="1"/>
          </p:cNvSpPr>
          <p:nvPr/>
        </p:nvSpPr>
        <p:spPr bwMode="auto">
          <a:xfrm>
            <a:off x="476250" y="1398588"/>
            <a:ext cx="8416925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n-US" sz="2400" b="1" dirty="0" smtClean="0">
                <a:latin typeface="+mn-lt"/>
              </a:rPr>
              <a:t>Management </a:t>
            </a:r>
            <a:r>
              <a:rPr lang="es-ES" altLang="en-US" sz="2400" b="1" dirty="0" err="1" smtClean="0">
                <a:latin typeface="+mn-lt"/>
              </a:rPr>
              <a:t>Modes</a:t>
            </a:r>
            <a:r>
              <a:rPr lang="cs-CZ" altLang="en-US" sz="2400" b="1" dirty="0">
                <a:latin typeface="+mn-lt"/>
              </a:rPr>
              <a:t/>
            </a:r>
            <a:br>
              <a:rPr lang="cs-CZ" altLang="en-US" sz="2400" b="1" dirty="0">
                <a:latin typeface="+mn-lt"/>
              </a:rPr>
            </a:br>
            <a:r>
              <a:rPr lang="cs-CZ" altLang="en-US" sz="2400" b="1" dirty="0" smtClean="0">
                <a:latin typeface="+mn-lt"/>
              </a:rPr>
              <a:t>– způsoby implementace fondů EU</a:t>
            </a:r>
            <a:endParaRPr lang="es-ES" altLang="en-US" sz="2400" b="1" dirty="0" smtClean="0">
              <a:latin typeface="+mn-lt"/>
            </a:endParaRPr>
          </a:p>
        </p:txBody>
      </p:sp>
      <p:grpSp>
        <p:nvGrpSpPr>
          <p:cNvPr id="28686" name="Group 25"/>
          <p:cNvGrpSpPr>
            <a:grpSpLocks/>
          </p:cNvGrpSpPr>
          <p:nvPr/>
        </p:nvGrpSpPr>
        <p:grpSpPr bwMode="auto">
          <a:xfrm>
            <a:off x="7402513" y="2714625"/>
            <a:ext cx="1490662" cy="693738"/>
            <a:chOff x="980280" y="2714774"/>
            <a:chExt cx="1490662" cy="693738"/>
          </a:xfrm>
        </p:grpSpPr>
        <p:sp>
          <p:nvSpPr>
            <p:cNvPr id="28712" name="Rectangle 30"/>
            <p:cNvSpPr>
              <a:spLocks noChangeArrowheads="1"/>
            </p:cNvSpPr>
            <p:nvPr/>
          </p:nvSpPr>
          <p:spPr bwMode="auto">
            <a:xfrm>
              <a:off x="980280" y="2714774"/>
              <a:ext cx="1490662" cy="693738"/>
            </a:xfrm>
            <a:prstGeom prst="rect">
              <a:avLst/>
            </a:prstGeom>
            <a:solidFill>
              <a:srgbClr val="00FFFF"/>
            </a:solidFill>
            <a:ln w="165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fr-FR" altLang="en-US"/>
            </a:p>
          </p:txBody>
        </p:sp>
        <p:sp>
          <p:nvSpPr>
            <p:cNvPr id="28713" name="Rectangle 31"/>
            <p:cNvSpPr>
              <a:spLocks noChangeArrowheads="1"/>
            </p:cNvSpPr>
            <p:nvPr/>
          </p:nvSpPr>
          <p:spPr bwMode="auto">
            <a:xfrm>
              <a:off x="1380330" y="2904621"/>
              <a:ext cx="8319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n-US" sz="1400" b="1">
                  <a:solidFill>
                    <a:srgbClr val="000000"/>
                  </a:solidFill>
                </a:rPr>
                <a:t>SHARED</a:t>
              </a:r>
              <a:endParaRPr lang="en-GB" altLang="en-US" b="1"/>
            </a:p>
          </p:txBody>
        </p:sp>
      </p:grpSp>
      <p:sp>
        <p:nvSpPr>
          <p:cNvPr id="28687" name="Rectangle 32"/>
          <p:cNvSpPr>
            <a:spLocks noChangeArrowheads="1"/>
          </p:cNvSpPr>
          <p:nvPr/>
        </p:nvSpPr>
        <p:spPr bwMode="auto">
          <a:xfrm>
            <a:off x="7445375" y="4067175"/>
            <a:ext cx="1441450" cy="693738"/>
          </a:xfrm>
          <a:prstGeom prst="rect">
            <a:avLst/>
          </a:prstGeom>
          <a:solidFill>
            <a:schemeClr val="accent1"/>
          </a:solidFill>
          <a:ln w="1651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 altLang="en-US"/>
          </a:p>
        </p:txBody>
      </p:sp>
      <p:sp>
        <p:nvSpPr>
          <p:cNvPr id="28688" name="Rectangle 35"/>
          <p:cNvSpPr>
            <a:spLocks noChangeArrowheads="1"/>
          </p:cNvSpPr>
          <p:nvPr/>
        </p:nvSpPr>
        <p:spPr bwMode="auto">
          <a:xfrm flipH="1">
            <a:off x="7700963" y="4291013"/>
            <a:ext cx="985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GB" altLang="en-US" b="1">
                <a:solidFill>
                  <a:srgbClr val="000000"/>
                </a:solidFill>
              </a:rPr>
              <a:t>EU Member </a:t>
            </a:r>
          </a:p>
          <a:p>
            <a:pPr algn="ctr" eaLnBrk="1" hangingPunct="1"/>
            <a:r>
              <a:rPr lang="en-GB" altLang="en-US" b="1">
                <a:solidFill>
                  <a:srgbClr val="000000"/>
                </a:solidFill>
              </a:rPr>
              <a:t>States</a:t>
            </a:r>
            <a:endParaRPr lang="en-GB" altLang="en-US" b="1"/>
          </a:p>
        </p:txBody>
      </p:sp>
      <p:sp>
        <p:nvSpPr>
          <p:cNvPr id="28689" name="Line 40"/>
          <p:cNvSpPr>
            <a:spLocks noChangeShapeType="1"/>
          </p:cNvSpPr>
          <p:nvPr/>
        </p:nvSpPr>
        <p:spPr bwMode="auto">
          <a:xfrm>
            <a:off x="8123238" y="3446463"/>
            <a:ext cx="0" cy="271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28690" name="Line 42"/>
          <p:cNvSpPr>
            <a:spLocks noChangeShapeType="1"/>
          </p:cNvSpPr>
          <p:nvPr/>
        </p:nvSpPr>
        <p:spPr bwMode="auto">
          <a:xfrm>
            <a:off x="8123238" y="3705225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28691" name="Line 15"/>
          <p:cNvSpPr>
            <a:spLocks noChangeShapeType="1"/>
          </p:cNvSpPr>
          <p:nvPr/>
        </p:nvSpPr>
        <p:spPr bwMode="auto">
          <a:xfrm>
            <a:off x="4005263" y="2274888"/>
            <a:ext cx="0" cy="4048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grpSp>
        <p:nvGrpSpPr>
          <p:cNvPr id="28692" name="Group 25"/>
          <p:cNvGrpSpPr>
            <a:grpSpLocks/>
          </p:cNvGrpSpPr>
          <p:nvPr/>
        </p:nvGrpSpPr>
        <p:grpSpPr bwMode="auto">
          <a:xfrm>
            <a:off x="4510088" y="2714625"/>
            <a:ext cx="1490662" cy="693738"/>
            <a:chOff x="980280" y="2714774"/>
            <a:chExt cx="1490662" cy="693738"/>
          </a:xfrm>
        </p:grpSpPr>
        <p:sp>
          <p:nvSpPr>
            <p:cNvPr id="28710" name="Rectangle 30"/>
            <p:cNvSpPr>
              <a:spLocks noChangeArrowheads="1"/>
            </p:cNvSpPr>
            <p:nvPr/>
          </p:nvSpPr>
          <p:spPr bwMode="auto">
            <a:xfrm>
              <a:off x="980280" y="2714774"/>
              <a:ext cx="1490662" cy="693738"/>
            </a:xfrm>
            <a:prstGeom prst="rect">
              <a:avLst/>
            </a:prstGeom>
            <a:solidFill>
              <a:srgbClr val="00FFFF"/>
            </a:solidFill>
            <a:ln w="165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fr-FR" altLang="en-US"/>
            </a:p>
          </p:txBody>
        </p:sp>
        <p:sp>
          <p:nvSpPr>
            <p:cNvPr id="28711" name="Rectangle 31"/>
            <p:cNvSpPr>
              <a:spLocks noChangeArrowheads="1"/>
            </p:cNvSpPr>
            <p:nvPr/>
          </p:nvSpPr>
          <p:spPr bwMode="auto">
            <a:xfrm>
              <a:off x="1219147" y="2904621"/>
              <a:ext cx="10130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n-US" sz="1400" b="1">
                  <a:solidFill>
                    <a:srgbClr val="000000"/>
                  </a:solidFill>
                </a:rPr>
                <a:t>INDIRECT</a:t>
              </a:r>
              <a:endParaRPr lang="en-GB" altLang="en-US" b="1"/>
            </a:p>
          </p:txBody>
        </p:sp>
      </p:grpSp>
      <p:sp>
        <p:nvSpPr>
          <p:cNvPr id="28693" name="Rectangle 32"/>
          <p:cNvSpPr>
            <a:spLocks noChangeArrowheads="1"/>
          </p:cNvSpPr>
          <p:nvPr/>
        </p:nvSpPr>
        <p:spPr bwMode="auto">
          <a:xfrm>
            <a:off x="3225800" y="4067175"/>
            <a:ext cx="1214438" cy="693738"/>
          </a:xfrm>
          <a:prstGeom prst="rect">
            <a:avLst/>
          </a:prstGeom>
          <a:solidFill>
            <a:schemeClr val="accent1"/>
          </a:solidFill>
          <a:ln w="1651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 altLang="en-US"/>
          </a:p>
        </p:txBody>
      </p:sp>
      <p:sp>
        <p:nvSpPr>
          <p:cNvPr id="28694" name="Rectangle 33"/>
          <p:cNvSpPr>
            <a:spLocks noChangeArrowheads="1"/>
          </p:cNvSpPr>
          <p:nvPr/>
        </p:nvSpPr>
        <p:spPr bwMode="auto">
          <a:xfrm>
            <a:off x="4516438" y="4067175"/>
            <a:ext cx="1300162" cy="695325"/>
          </a:xfrm>
          <a:prstGeom prst="rect">
            <a:avLst/>
          </a:prstGeom>
          <a:solidFill>
            <a:srgbClr val="CCFFFF"/>
          </a:solidFill>
          <a:ln w="1651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en-US"/>
          </a:p>
        </p:txBody>
      </p:sp>
      <p:sp>
        <p:nvSpPr>
          <p:cNvPr id="28695" name="Rectangle 34"/>
          <p:cNvSpPr>
            <a:spLocks noChangeArrowheads="1"/>
          </p:cNvSpPr>
          <p:nvPr/>
        </p:nvSpPr>
        <p:spPr bwMode="auto">
          <a:xfrm>
            <a:off x="4562475" y="4229100"/>
            <a:ext cx="130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GB" altLang="en-US" b="1">
                <a:solidFill>
                  <a:srgbClr val="000000"/>
                </a:solidFill>
              </a:rPr>
              <a:t>International</a:t>
            </a:r>
          </a:p>
          <a:p>
            <a:pPr algn="ctr" eaLnBrk="1" hangingPunct="1"/>
            <a:r>
              <a:rPr lang="en-GB" altLang="en-US" b="1">
                <a:solidFill>
                  <a:srgbClr val="000000"/>
                </a:solidFill>
              </a:rPr>
              <a:t>Organisations</a:t>
            </a:r>
          </a:p>
        </p:txBody>
      </p:sp>
      <p:sp>
        <p:nvSpPr>
          <p:cNvPr id="28696" name="Rectangle 35"/>
          <p:cNvSpPr>
            <a:spLocks noChangeArrowheads="1"/>
          </p:cNvSpPr>
          <p:nvPr/>
        </p:nvSpPr>
        <p:spPr bwMode="auto">
          <a:xfrm flipH="1">
            <a:off x="3276600" y="4244975"/>
            <a:ext cx="122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GB" altLang="en-US" b="1">
                <a:solidFill>
                  <a:srgbClr val="000000"/>
                </a:solidFill>
              </a:rPr>
              <a:t>Partner Countries</a:t>
            </a:r>
            <a:endParaRPr lang="en-GB" altLang="en-US" b="1"/>
          </a:p>
        </p:txBody>
      </p:sp>
      <p:sp>
        <p:nvSpPr>
          <p:cNvPr id="28697" name="Line 41"/>
          <p:cNvSpPr>
            <a:spLocks noChangeShapeType="1"/>
          </p:cNvSpPr>
          <p:nvPr/>
        </p:nvSpPr>
        <p:spPr bwMode="auto">
          <a:xfrm flipV="1">
            <a:off x="3797300" y="3698875"/>
            <a:ext cx="2582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28698" name="Line 42"/>
          <p:cNvSpPr>
            <a:spLocks noChangeShapeType="1"/>
          </p:cNvSpPr>
          <p:nvPr/>
        </p:nvSpPr>
        <p:spPr bwMode="auto">
          <a:xfrm>
            <a:off x="3797300" y="3687763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28699" name="Rectangle 32"/>
          <p:cNvSpPr>
            <a:spLocks noChangeArrowheads="1"/>
          </p:cNvSpPr>
          <p:nvPr/>
        </p:nvSpPr>
        <p:spPr bwMode="auto">
          <a:xfrm>
            <a:off x="5888038" y="4067175"/>
            <a:ext cx="1216025" cy="693738"/>
          </a:xfrm>
          <a:prstGeom prst="rect">
            <a:avLst/>
          </a:prstGeom>
          <a:solidFill>
            <a:schemeClr val="accent1"/>
          </a:solidFill>
          <a:ln w="1651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 altLang="en-US"/>
          </a:p>
        </p:txBody>
      </p:sp>
      <p:sp>
        <p:nvSpPr>
          <p:cNvPr id="28700" name="Rectangle 35"/>
          <p:cNvSpPr>
            <a:spLocks noChangeArrowheads="1"/>
          </p:cNvSpPr>
          <p:nvPr/>
        </p:nvSpPr>
        <p:spPr bwMode="auto">
          <a:xfrm flipH="1">
            <a:off x="5938838" y="4221163"/>
            <a:ext cx="1223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GB" altLang="en-US" b="1">
                <a:solidFill>
                  <a:srgbClr val="000000"/>
                </a:solidFill>
              </a:rPr>
              <a:t>EU MS</a:t>
            </a:r>
          </a:p>
          <a:p>
            <a:pPr algn="ctr" eaLnBrk="1" hangingPunct="1"/>
            <a:r>
              <a:rPr lang="en-GB" altLang="en-US" b="1">
                <a:solidFill>
                  <a:srgbClr val="000000"/>
                </a:solidFill>
              </a:rPr>
              <a:t>Agencies</a:t>
            </a:r>
            <a:endParaRPr lang="en-GB" altLang="en-US" b="1"/>
          </a:p>
        </p:txBody>
      </p:sp>
      <p:sp>
        <p:nvSpPr>
          <p:cNvPr id="28701" name="Line 43"/>
          <p:cNvSpPr>
            <a:spLocks noChangeShapeType="1"/>
          </p:cNvSpPr>
          <p:nvPr/>
        </p:nvSpPr>
        <p:spPr bwMode="auto">
          <a:xfrm>
            <a:off x="6388100" y="3705225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cxnSp>
        <p:nvCxnSpPr>
          <p:cNvPr id="28702" name="Straight Connector 3"/>
          <p:cNvCxnSpPr>
            <a:cxnSpLocks noChangeShapeType="1"/>
            <a:stCxn id="28710" idx="2"/>
            <a:endCxn id="28710" idx="2"/>
          </p:cNvCxnSpPr>
          <p:nvPr/>
        </p:nvCxnSpPr>
        <p:spPr bwMode="auto">
          <a:xfrm>
            <a:off x="5254625" y="3408363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703" name="Straight Connector 7"/>
          <p:cNvCxnSpPr>
            <a:cxnSpLocks noChangeShapeType="1"/>
            <a:stCxn id="28710" idx="2"/>
          </p:cNvCxnSpPr>
          <p:nvPr/>
        </p:nvCxnSpPr>
        <p:spPr bwMode="auto">
          <a:xfrm>
            <a:off x="5254625" y="3408363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704" name="Straight Connector 11"/>
          <p:cNvCxnSpPr>
            <a:cxnSpLocks noChangeShapeType="1"/>
            <a:endCxn id="28694" idx="0"/>
          </p:cNvCxnSpPr>
          <p:nvPr/>
        </p:nvCxnSpPr>
        <p:spPr bwMode="auto">
          <a:xfrm>
            <a:off x="5165725" y="3408363"/>
            <a:ext cx="0" cy="6588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705" name="Straight Connector 23"/>
          <p:cNvCxnSpPr>
            <a:cxnSpLocks noChangeShapeType="1"/>
          </p:cNvCxnSpPr>
          <p:nvPr/>
        </p:nvCxnSpPr>
        <p:spPr bwMode="auto">
          <a:xfrm>
            <a:off x="3132138" y="2274888"/>
            <a:ext cx="0" cy="3675062"/>
          </a:xfrm>
          <a:prstGeom prst="line">
            <a:avLst/>
          </a:prstGeom>
          <a:noFill/>
          <a:ln w="9525" algn="ctr">
            <a:solidFill>
              <a:srgbClr val="3166CF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706" name="Straight Connector 131"/>
          <p:cNvCxnSpPr>
            <a:cxnSpLocks noChangeShapeType="1"/>
          </p:cNvCxnSpPr>
          <p:nvPr/>
        </p:nvCxnSpPr>
        <p:spPr bwMode="auto">
          <a:xfrm>
            <a:off x="7235825" y="2230438"/>
            <a:ext cx="0" cy="3673475"/>
          </a:xfrm>
          <a:prstGeom prst="line">
            <a:avLst/>
          </a:prstGeom>
          <a:noFill/>
          <a:ln w="9525" algn="ctr">
            <a:solidFill>
              <a:srgbClr val="3166CF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707" name="Right Arrow 26"/>
          <p:cNvSpPr>
            <a:spLocks noChangeArrowheads="1"/>
          </p:cNvSpPr>
          <p:nvPr/>
        </p:nvSpPr>
        <p:spPr bwMode="auto">
          <a:xfrm rot="-5400000">
            <a:off x="508000" y="5270501"/>
            <a:ext cx="877887" cy="481012"/>
          </a:xfrm>
          <a:prstGeom prst="rightArrow">
            <a:avLst>
              <a:gd name="adj1" fmla="val 50000"/>
              <a:gd name="adj2" fmla="val 50063"/>
            </a:avLst>
          </a:prstGeom>
          <a:noFill/>
          <a:ln w="9525" algn="ctr">
            <a:solidFill>
              <a:srgbClr val="3166C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 eaLnBrk="1" hangingPunct="1"/>
            <a:endParaRPr lang="pt-PT" altLang="en-US"/>
          </a:p>
        </p:txBody>
      </p:sp>
      <p:sp>
        <p:nvSpPr>
          <p:cNvPr id="28708" name="Right Arrow 133"/>
          <p:cNvSpPr>
            <a:spLocks noChangeArrowheads="1"/>
          </p:cNvSpPr>
          <p:nvPr/>
        </p:nvSpPr>
        <p:spPr bwMode="auto">
          <a:xfrm rot="-5400000">
            <a:off x="1941513" y="5270500"/>
            <a:ext cx="877887" cy="481013"/>
          </a:xfrm>
          <a:prstGeom prst="rightArrow">
            <a:avLst>
              <a:gd name="adj1" fmla="val 50000"/>
              <a:gd name="adj2" fmla="val 50063"/>
            </a:avLst>
          </a:prstGeom>
          <a:noFill/>
          <a:ln w="9525" algn="ctr">
            <a:solidFill>
              <a:srgbClr val="3166C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 eaLnBrk="1" hangingPunct="1"/>
            <a:endParaRPr lang="pt-PT" altLang="en-US"/>
          </a:p>
        </p:txBody>
      </p:sp>
      <p:sp>
        <p:nvSpPr>
          <p:cNvPr id="28709" name="Right Arrow 134"/>
          <p:cNvSpPr>
            <a:spLocks noChangeArrowheads="1"/>
          </p:cNvSpPr>
          <p:nvPr/>
        </p:nvSpPr>
        <p:spPr bwMode="auto">
          <a:xfrm rot="-5400000">
            <a:off x="3394075" y="5270501"/>
            <a:ext cx="877887" cy="481012"/>
          </a:xfrm>
          <a:prstGeom prst="rightArrow">
            <a:avLst>
              <a:gd name="adj1" fmla="val 50000"/>
              <a:gd name="adj2" fmla="val 50063"/>
            </a:avLst>
          </a:prstGeom>
          <a:noFill/>
          <a:ln w="9525" algn="ctr">
            <a:solidFill>
              <a:srgbClr val="3166C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 eaLnBrk="1" hangingPunct="1"/>
            <a:endParaRPr lang="pt-PT" altLang="en-US"/>
          </a:p>
        </p:txBody>
      </p:sp>
      <p:sp>
        <p:nvSpPr>
          <p:cNvPr id="2" name="Freeform 1"/>
          <p:cNvSpPr/>
          <p:nvPr/>
        </p:nvSpPr>
        <p:spPr bwMode="auto">
          <a:xfrm>
            <a:off x="177800" y="4851400"/>
            <a:ext cx="4203700" cy="1511300"/>
          </a:xfrm>
          <a:custGeom>
            <a:avLst/>
            <a:gdLst>
              <a:gd name="connsiteX0" fmla="*/ 673100 w 4203700"/>
              <a:gd name="connsiteY0" fmla="*/ 25400 h 1511300"/>
              <a:gd name="connsiteX1" fmla="*/ 1295400 w 4203700"/>
              <a:gd name="connsiteY1" fmla="*/ 0 h 1511300"/>
              <a:gd name="connsiteX2" fmla="*/ 1701800 w 4203700"/>
              <a:gd name="connsiteY2" fmla="*/ 12700 h 1511300"/>
              <a:gd name="connsiteX3" fmla="*/ 2095500 w 4203700"/>
              <a:gd name="connsiteY3" fmla="*/ 38100 h 1511300"/>
              <a:gd name="connsiteX4" fmla="*/ 2413000 w 4203700"/>
              <a:gd name="connsiteY4" fmla="*/ 63500 h 1511300"/>
              <a:gd name="connsiteX5" fmla="*/ 2857500 w 4203700"/>
              <a:gd name="connsiteY5" fmla="*/ 50800 h 1511300"/>
              <a:gd name="connsiteX6" fmla="*/ 2921000 w 4203700"/>
              <a:gd name="connsiteY6" fmla="*/ 38100 h 1511300"/>
              <a:gd name="connsiteX7" fmla="*/ 3606800 w 4203700"/>
              <a:gd name="connsiteY7" fmla="*/ 50800 h 1511300"/>
              <a:gd name="connsiteX8" fmla="*/ 3644900 w 4203700"/>
              <a:gd name="connsiteY8" fmla="*/ 63500 h 1511300"/>
              <a:gd name="connsiteX9" fmla="*/ 3721100 w 4203700"/>
              <a:gd name="connsiteY9" fmla="*/ 114300 h 1511300"/>
              <a:gd name="connsiteX10" fmla="*/ 3873500 w 4203700"/>
              <a:gd name="connsiteY10" fmla="*/ 190500 h 1511300"/>
              <a:gd name="connsiteX11" fmla="*/ 3949700 w 4203700"/>
              <a:gd name="connsiteY11" fmla="*/ 254000 h 1511300"/>
              <a:gd name="connsiteX12" fmla="*/ 4013200 w 4203700"/>
              <a:gd name="connsiteY12" fmla="*/ 368300 h 1511300"/>
              <a:gd name="connsiteX13" fmla="*/ 4038600 w 4203700"/>
              <a:gd name="connsiteY13" fmla="*/ 419100 h 1511300"/>
              <a:gd name="connsiteX14" fmla="*/ 4051300 w 4203700"/>
              <a:gd name="connsiteY14" fmla="*/ 457200 h 1511300"/>
              <a:gd name="connsiteX15" fmla="*/ 4076700 w 4203700"/>
              <a:gd name="connsiteY15" fmla="*/ 495300 h 1511300"/>
              <a:gd name="connsiteX16" fmla="*/ 4102100 w 4203700"/>
              <a:gd name="connsiteY16" fmla="*/ 571500 h 1511300"/>
              <a:gd name="connsiteX17" fmla="*/ 4114800 w 4203700"/>
              <a:gd name="connsiteY17" fmla="*/ 609600 h 1511300"/>
              <a:gd name="connsiteX18" fmla="*/ 4165600 w 4203700"/>
              <a:gd name="connsiteY18" fmla="*/ 723900 h 1511300"/>
              <a:gd name="connsiteX19" fmla="*/ 4178300 w 4203700"/>
              <a:gd name="connsiteY19" fmla="*/ 774700 h 1511300"/>
              <a:gd name="connsiteX20" fmla="*/ 4203700 w 4203700"/>
              <a:gd name="connsiteY20" fmla="*/ 850900 h 1511300"/>
              <a:gd name="connsiteX21" fmla="*/ 4191000 w 4203700"/>
              <a:gd name="connsiteY21" fmla="*/ 1066800 h 1511300"/>
              <a:gd name="connsiteX22" fmla="*/ 4178300 w 4203700"/>
              <a:gd name="connsiteY22" fmla="*/ 1104900 h 1511300"/>
              <a:gd name="connsiteX23" fmla="*/ 4064000 w 4203700"/>
              <a:gd name="connsiteY23" fmla="*/ 1206500 h 1511300"/>
              <a:gd name="connsiteX24" fmla="*/ 4013200 w 4203700"/>
              <a:gd name="connsiteY24" fmla="*/ 1231900 h 1511300"/>
              <a:gd name="connsiteX25" fmla="*/ 3949700 w 4203700"/>
              <a:gd name="connsiteY25" fmla="*/ 1270000 h 1511300"/>
              <a:gd name="connsiteX26" fmla="*/ 3911600 w 4203700"/>
              <a:gd name="connsiteY26" fmla="*/ 1295400 h 1511300"/>
              <a:gd name="connsiteX27" fmla="*/ 3835400 w 4203700"/>
              <a:gd name="connsiteY27" fmla="*/ 1320800 h 1511300"/>
              <a:gd name="connsiteX28" fmla="*/ 3784600 w 4203700"/>
              <a:gd name="connsiteY28" fmla="*/ 1346200 h 1511300"/>
              <a:gd name="connsiteX29" fmla="*/ 3746500 w 4203700"/>
              <a:gd name="connsiteY29" fmla="*/ 1358900 h 1511300"/>
              <a:gd name="connsiteX30" fmla="*/ 3708400 w 4203700"/>
              <a:gd name="connsiteY30" fmla="*/ 1384300 h 1511300"/>
              <a:gd name="connsiteX31" fmla="*/ 3632200 w 4203700"/>
              <a:gd name="connsiteY31" fmla="*/ 1397000 h 1511300"/>
              <a:gd name="connsiteX32" fmla="*/ 3568700 w 4203700"/>
              <a:gd name="connsiteY32" fmla="*/ 1422400 h 1511300"/>
              <a:gd name="connsiteX33" fmla="*/ 3505200 w 4203700"/>
              <a:gd name="connsiteY33" fmla="*/ 1435100 h 1511300"/>
              <a:gd name="connsiteX34" fmla="*/ 3352800 w 4203700"/>
              <a:gd name="connsiteY34" fmla="*/ 1460500 h 1511300"/>
              <a:gd name="connsiteX35" fmla="*/ 2768600 w 4203700"/>
              <a:gd name="connsiteY35" fmla="*/ 1498600 h 1511300"/>
              <a:gd name="connsiteX36" fmla="*/ 2019300 w 4203700"/>
              <a:gd name="connsiteY36" fmla="*/ 1511300 h 1511300"/>
              <a:gd name="connsiteX37" fmla="*/ 1270000 w 4203700"/>
              <a:gd name="connsiteY37" fmla="*/ 1498600 h 1511300"/>
              <a:gd name="connsiteX38" fmla="*/ 1193800 w 4203700"/>
              <a:gd name="connsiteY38" fmla="*/ 1473200 h 1511300"/>
              <a:gd name="connsiteX39" fmla="*/ 1104900 w 4203700"/>
              <a:gd name="connsiteY39" fmla="*/ 1447800 h 1511300"/>
              <a:gd name="connsiteX40" fmla="*/ 1016000 w 4203700"/>
              <a:gd name="connsiteY40" fmla="*/ 1422400 h 1511300"/>
              <a:gd name="connsiteX41" fmla="*/ 952500 w 4203700"/>
              <a:gd name="connsiteY41" fmla="*/ 1397000 h 1511300"/>
              <a:gd name="connsiteX42" fmla="*/ 889000 w 4203700"/>
              <a:gd name="connsiteY42" fmla="*/ 1384300 h 1511300"/>
              <a:gd name="connsiteX43" fmla="*/ 850900 w 4203700"/>
              <a:gd name="connsiteY43" fmla="*/ 1371600 h 1511300"/>
              <a:gd name="connsiteX44" fmla="*/ 800100 w 4203700"/>
              <a:gd name="connsiteY44" fmla="*/ 1358900 h 1511300"/>
              <a:gd name="connsiteX45" fmla="*/ 698500 w 4203700"/>
              <a:gd name="connsiteY45" fmla="*/ 1320800 h 1511300"/>
              <a:gd name="connsiteX46" fmla="*/ 635000 w 4203700"/>
              <a:gd name="connsiteY46" fmla="*/ 1308100 h 1511300"/>
              <a:gd name="connsiteX47" fmla="*/ 584200 w 4203700"/>
              <a:gd name="connsiteY47" fmla="*/ 1282700 h 1511300"/>
              <a:gd name="connsiteX48" fmla="*/ 457200 w 4203700"/>
              <a:gd name="connsiteY48" fmla="*/ 1257300 h 1511300"/>
              <a:gd name="connsiteX49" fmla="*/ 342900 w 4203700"/>
              <a:gd name="connsiteY49" fmla="*/ 1155700 h 1511300"/>
              <a:gd name="connsiteX50" fmla="*/ 304800 w 4203700"/>
              <a:gd name="connsiteY50" fmla="*/ 1130300 h 1511300"/>
              <a:gd name="connsiteX51" fmla="*/ 254000 w 4203700"/>
              <a:gd name="connsiteY51" fmla="*/ 1104900 h 1511300"/>
              <a:gd name="connsiteX52" fmla="*/ 114300 w 4203700"/>
              <a:gd name="connsiteY52" fmla="*/ 952500 h 1511300"/>
              <a:gd name="connsiteX53" fmla="*/ 88900 w 4203700"/>
              <a:gd name="connsiteY53" fmla="*/ 914400 h 1511300"/>
              <a:gd name="connsiteX54" fmla="*/ 76200 w 4203700"/>
              <a:gd name="connsiteY54" fmla="*/ 876300 h 1511300"/>
              <a:gd name="connsiteX55" fmla="*/ 50800 w 4203700"/>
              <a:gd name="connsiteY55" fmla="*/ 838200 h 1511300"/>
              <a:gd name="connsiteX56" fmla="*/ 25400 w 4203700"/>
              <a:gd name="connsiteY56" fmla="*/ 787400 h 1511300"/>
              <a:gd name="connsiteX57" fmla="*/ 12700 w 4203700"/>
              <a:gd name="connsiteY57" fmla="*/ 723900 h 1511300"/>
              <a:gd name="connsiteX58" fmla="*/ 0 w 4203700"/>
              <a:gd name="connsiteY58" fmla="*/ 685800 h 1511300"/>
              <a:gd name="connsiteX59" fmla="*/ 12700 w 4203700"/>
              <a:gd name="connsiteY59" fmla="*/ 393700 h 1511300"/>
              <a:gd name="connsiteX60" fmla="*/ 38100 w 4203700"/>
              <a:gd name="connsiteY60" fmla="*/ 355600 h 1511300"/>
              <a:gd name="connsiteX61" fmla="*/ 114300 w 4203700"/>
              <a:gd name="connsiteY61" fmla="*/ 254000 h 1511300"/>
              <a:gd name="connsiteX62" fmla="*/ 165100 w 4203700"/>
              <a:gd name="connsiteY62" fmla="*/ 228600 h 1511300"/>
              <a:gd name="connsiteX63" fmla="*/ 203200 w 4203700"/>
              <a:gd name="connsiteY63" fmla="*/ 203200 h 1511300"/>
              <a:gd name="connsiteX64" fmla="*/ 304800 w 4203700"/>
              <a:gd name="connsiteY64" fmla="*/ 152400 h 1511300"/>
              <a:gd name="connsiteX65" fmla="*/ 342900 w 4203700"/>
              <a:gd name="connsiteY65" fmla="*/ 127000 h 1511300"/>
              <a:gd name="connsiteX66" fmla="*/ 419100 w 4203700"/>
              <a:gd name="connsiteY66" fmla="*/ 101600 h 1511300"/>
              <a:gd name="connsiteX67" fmla="*/ 457200 w 4203700"/>
              <a:gd name="connsiteY67" fmla="*/ 76200 h 1511300"/>
              <a:gd name="connsiteX68" fmla="*/ 571500 w 4203700"/>
              <a:gd name="connsiteY68" fmla="*/ 38100 h 1511300"/>
              <a:gd name="connsiteX69" fmla="*/ 609600 w 4203700"/>
              <a:gd name="connsiteY69" fmla="*/ 25400 h 1511300"/>
              <a:gd name="connsiteX70" fmla="*/ 673100 w 4203700"/>
              <a:gd name="connsiteY70" fmla="*/ 2540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203700" h="1511300">
                <a:moveTo>
                  <a:pt x="673100" y="25400"/>
                </a:moveTo>
                <a:cubicBezTo>
                  <a:pt x="787400" y="21167"/>
                  <a:pt x="919288" y="0"/>
                  <a:pt x="1295400" y="0"/>
                </a:cubicBezTo>
                <a:cubicBezTo>
                  <a:pt x="1430933" y="0"/>
                  <a:pt x="1566333" y="8467"/>
                  <a:pt x="1701800" y="12700"/>
                </a:cubicBezTo>
                <a:cubicBezTo>
                  <a:pt x="1943752" y="36895"/>
                  <a:pt x="1731090" y="17855"/>
                  <a:pt x="2095500" y="38100"/>
                </a:cubicBezTo>
                <a:cubicBezTo>
                  <a:pt x="2270213" y="47806"/>
                  <a:pt x="2261607" y="48361"/>
                  <a:pt x="2413000" y="63500"/>
                </a:cubicBezTo>
                <a:cubicBezTo>
                  <a:pt x="2561167" y="59267"/>
                  <a:pt x="2709458" y="58202"/>
                  <a:pt x="2857500" y="50800"/>
                </a:cubicBezTo>
                <a:cubicBezTo>
                  <a:pt x="2879059" y="49722"/>
                  <a:pt x="2899414" y="38100"/>
                  <a:pt x="2921000" y="38100"/>
                </a:cubicBezTo>
                <a:cubicBezTo>
                  <a:pt x="3149639" y="38100"/>
                  <a:pt x="3378200" y="46567"/>
                  <a:pt x="3606800" y="50800"/>
                </a:cubicBezTo>
                <a:cubicBezTo>
                  <a:pt x="3619500" y="55033"/>
                  <a:pt x="3633198" y="56999"/>
                  <a:pt x="3644900" y="63500"/>
                </a:cubicBezTo>
                <a:cubicBezTo>
                  <a:pt x="3671585" y="78325"/>
                  <a:pt x="3692140" y="104647"/>
                  <a:pt x="3721100" y="114300"/>
                </a:cubicBezTo>
                <a:cubicBezTo>
                  <a:pt x="3826260" y="149353"/>
                  <a:pt x="3775023" y="124848"/>
                  <a:pt x="3873500" y="190500"/>
                </a:cubicBezTo>
                <a:cubicBezTo>
                  <a:pt x="3907367" y="213078"/>
                  <a:pt x="3923373" y="220151"/>
                  <a:pt x="3949700" y="254000"/>
                </a:cubicBezTo>
                <a:cubicBezTo>
                  <a:pt x="4028454" y="355255"/>
                  <a:pt x="3981844" y="295137"/>
                  <a:pt x="4013200" y="368300"/>
                </a:cubicBezTo>
                <a:cubicBezTo>
                  <a:pt x="4020658" y="385701"/>
                  <a:pt x="4031142" y="401699"/>
                  <a:pt x="4038600" y="419100"/>
                </a:cubicBezTo>
                <a:cubicBezTo>
                  <a:pt x="4043873" y="431405"/>
                  <a:pt x="4045313" y="445226"/>
                  <a:pt x="4051300" y="457200"/>
                </a:cubicBezTo>
                <a:cubicBezTo>
                  <a:pt x="4058126" y="470852"/>
                  <a:pt x="4070501" y="481352"/>
                  <a:pt x="4076700" y="495300"/>
                </a:cubicBezTo>
                <a:cubicBezTo>
                  <a:pt x="4087574" y="519766"/>
                  <a:pt x="4093633" y="546100"/>
                  <a:pt x="4102100" y="571500"/>
                </a:cubicBezTo>
                <a:cubicBezTo>
                  <a:pt x="4106333" y="584200"/>
                  <a:pt x="4107374" y="598461"/>
                  <a:pt x="4114800" y="609600"/>
                </a:cubicBezTo>
                <a:cubicBezTo>
                  <a:pt x="4148159" y="659638"/>
                  <a:pt x="4147464" y="651356"/>
                  <a:pt x="4165600" y="723900"/>
                </a:cubicBezTo>
                <a:cubicBezTo>
                  <a:pt x="4169833" y="740833"/>
                  <a:pt x="4173284" y="757982"/>
                  <a:pt x="4178300" y="774700"/>
                </a:cubicBezTo>
                <a:cubicBezTo>
                  <a:pt x="4185993" y="800345"/>
                  <a:pt x="4203700" y="850900"/>
                  <a:pt x="4203700" y="850900"/>
                </a:cubicBezTo>
                <a:cubicBezTo>
                  <a:pt x="4199467" y="922867"/>
                  <a:pt x="4198173" y="995067"/>
                  <a:pt x="4191000" y="1066800"/>
                </a:cubicBezTo>
                <a:cubicBezTo>
                  <a:pt x="4189668" y="1080121"/>
                  <a:pt x="4186519" y="1094333"/>
                  <a:pt x="4178300" y="1104900"/>
                </a:cubicBezTo>
                <a:cubicBezTo>
                  <a:pt x="4147438" y="1144580"/>
                  <a:pt x="4108137" y="1181279"/>
                  <a:pt x="4064000" y="1206500"/>
                </a:cubicBezTo>
                <a:cubicBezTo>
                  <a:pt x="4047562" y="1215893"/>
                  <a:pt x="4029750" y="1222706"/>
                  <a:pt x="4013200" y="1231900"/>
                </a:cubicBezTo>
                <a:cubicBezTo>
                  <a:pt x="3991622" y="1243888"/>
                  <a:pt x="3970632" y="1256917"/>
                  <a:pt x="3949700" y="1270000"/>
                </a:cubicBezTo>
                <a:cubicBezTo>
                  <a:pt x="3936757" y="1278090"/>
                  <a:pt x="3925548" y="1289201"/>
                  <a:pt x="3911600" y="1295400"/>
                </a:cubicBezTo>
                <a:cubicBezTo>
                  <a:pt x="3887134" y="1306274"/>
                  <a:pt x="3859347" y="1308826"/>
                  <a:pt x="3835400" y="1320800"/>
                </a:cubicBezTo>
                <a:cubicBezTo>
                  <a:pt x="3818467" y="1329267"/>
                  <a:pt x="3802001" y="1338742"/>
                  <a:pt x="3784600" y="1346200"/>
                </a:cubicBezTo>
                <a:cubicBezTo>
                  <a:pt x="3772295" y="1351473"/>
                  <a:pt x="3758474" y="1352913"/>
                  <a:pt x="3746500" y="1358900"/>
                </a:cubicBezTo>
                <a:cubicBezTo>
                  <a:pt x="3732848" y="1365726"/>
                  <a:pt x="3722880" y="1379473"/>
                  <a:pt x="3708400" y="1384300"/>
                </a:cubicBezTo>
                <a:cubicBezTo>
                  <a:pt x="3683971" y="1392443"/>
                  <a:pt x="3657600" y="1392767"/>
                  <a:pt x="3632200" y="1397000"/>
                </a:cubicBezTo>
                <a:cubicBezTo>
                  <a:pt x="3611033" y="1405467"/>
                  <a:pt x="3590536" y="1415849"/>
                  <a:pt x="3568700" y="1422400"/>
                </a:cubicBezTo>
                <a:cubicBezTo>
                  <a:pt x="3548025" y="1428603"/>
                  <a:pt x="3526457" y="1431349"/>
                  <a:pt x="3505200" y="1435100"/>
                </a:cubicBezTo>
                <a:cubicBezTo>
                  <a:pt x="3454483" y="1444050"/>
                  <a:pt x="3403783" y="1453217"/>
                  <a:pt x="3352800" y="1460500"/>
                </a:cubicBezTo>
                <a:cubicBezTo>
                  <a:pt x="3126176" y="1492875"/>
                  <a:pt x="3150583" y="1492126"/>
                  <a:pt x="2768600" y="1498600"/>
                </a:cubicBezTo>
                <a:lnTo>
                  <a:pt x="2019300" y="1511300"/>
                </a:lnTo>
                <a:cubicBezTo>
                  <a:pt x="1769533" y="1507067"/>
                  <a:pt x="1519537" y="1510117"/>
                  <a:pt x="1270000" y="1498600"/>
                </a:cubicBezTo>
                <a:cubicBezTo>
                  <a:pt x="1243255" y="1497366"/>
                  <a:pt x="1219544" y="1480555"/>
                  <a:pt x="1193800" y="1473200"/>
                </a:cubicBezTo>
                <a:lnTo>
                  <a:pt x="1104900" y="1447800"/>
                </a:lnTo>
                <a:cubicBezTo>
                  <a:pt x="1055972" y="1434456"/>
                  <a:pt x="1059262" y="1438623"/>
                  <a:pt x="1016000" y="1422400"/>
                </a:cubicBezTo>
                <a:cubicBezTo>
                  <a:pt x="994654" y="1414395"/>
                  <a:pt x="974336" y="1403551"/>
                  <a:pt x="952500" y="1397000"/>
                </a:cubicBezTo>
                <a:cubicBezTo>
                  <a:pt x="931825" y="1390797"/>
                  <a:pt x="909941" y="1389535"/>
                  <a:pt x="889000" y="1384300"/>
                </a:cubicBezTo>
                <a:cubicBezTo>
                  <a:pt x="876013" y="1381053"/>
                  <a:pt x="863772" y="1375278"/>
                  <a:pt x="850900" y="1371600"/>
                </a:cubicBezTo>
                <a:cubicBezTo>
                  <a:pt x="834117" y="1366805"/>
                  <a:pt x="816659" y="1364420"/>
                  <a:pt x="800100" y="1358900"/>
                </a:cubicBezTo>
                <a:cubicBezTo>
                  <a:pt x="765139" y="1347246"/>
                  <a:pt x="734170" y="1329717"/>
                  <a:pt x="698500" y="1320800"/>
                </a:cubicBezTo>
                <a:cubicBezTo>
                  <a:pt x="677559" y="1315565"/>
                  <a:pt x="656167" y="1312333"/>
                  <a:pt x="635000" y="1308100"/>
                </a:cubicBezTo>
                <a:cubicBezTo>
                  <a:pt x="618067" y="1299633"/>
                  <a:pt x="602465" y="1287681"/>
                  <a:pt x="584200" y="1282700"/>
                </a:cubicBezTo>
                <a:cubicBezTo>
                  <a:pt x="532717" y="1268659"/>
                  <a:pt x="501038" y="1279219"/>
                  <a:pt x="457200" y="1257300"/>
                </a:cubicBezTo>
                <a:cubicBezTo>
                  <a:pt x="383270" y="1220335"/>
                  <a:pt x="443876" y="1223017"/>
                  <a:pt x="342900" y="1155700"/>
                </a:cubicBezTo>
                <a:cubicBezTo>
                  <a:pt x="330200" y="1147233"/>
                  <a:pt x="318052" y="1137873"/>
                  <a:pt x="304800" y="1130300"/>
                </a:cubicBezTo>
                <a:cubicBezTo>
                  <a:pt x="288362" y="1120907"/>
                  <a:pt x="268653" y="1116888"/>
                  <a:pt x="254000" y="1104900"/>
                </a:cubicBezTo>
                <a:cubicBezTo>
                  <a:pt x="203326" y="1063440"/>
                  <a:pt x="154157" y="1005642"/>
                  <a:pt x="114300" y="952500"/>
                </a:cubicBezTo>
                <a:cubicBezTo>
                  <a:pt x="105142" y="940289"/>
                  <a:pt x="95726" y="928052"/>
                  <a:pt x="88900" y="914400"/>
                </a:cubicBezTo>
                <a:cubicBezTo>
                  <a:pt x="82913" y="902426"/>
                  <a:pt x="82187" y="888274"/>
                  <a:pt x="76200" y="876300"/>
                </a:cubicBezTo>
                <a:cubicBezTo>
                  <a:pt x="69374" y="862648"/>
                  <a:pt x="58373" y="851452"/>
                  <a:pt x="50800" y="838200"/>
                </a:cubicBezTo>
                <a:cubicBezTo>
                  <a:pt x="41407" y="821762"/>
                  <a:pt x="33867" y="804333"/>
                  <a:pt x="25400" y="787400"/>
                </a:cubicBezTo>
                <a:cubicBezTo>
                  <a:pt x="21167" y="766233"/>
                  <a:pt x="17935" y="744841"/>
                  <a:pt x="12700" y="723900"/>
                </a:cubicBezTo>
                <a:cubicBezTo>
                  <a:pt x="9453" y="710913"/>
                  <a:pt x="0" y="699187"/>
                  <a:pt x="0" y="685800"/>
                </a:cubicBezTo>
                <a:cubicBezTo>
                  <a:pt x="0" y="588341"/>
                  <a:pt x="1529" y="490516"/>
                  <a:pt x="12700" y="393700"/>
                </a:cubicBezTo>
                <a:cubicBezTo>
                  <a:pt x="14450" y="378537"/>
                  <a:pt x="30010" y="368543"/>
                  <a:pt x="38100" y="355600"/>
                </a:cubicBezTo>
                <a:cubicBezTo>
                  <a:pt x="64374" y="313561"/>
                  <a:pt x="74074" y="282733"/>
                  <a:pt x="114300" y="254000"/>
                </a:cubicBezTo>
                <a:cubicBezTo>
                  <a:pt x="129706" y="242996"/>
                  <a:pt x="148662" y="237993"/>
                  <a:pt x="165100" y="228600"/>
                </a:cubicBezTo>
                <a:cubicBezTo>
                  <a:pt x="178352" y="221027"/>
                  <a:pt x="189800" y="210509"/>
                  <a:pt x="203200" y="203200"/>
                </a:cubicBezTo>
                <a:cubicBezTo>
                  <a:pt x="236441" y="185069"/>
                  <a:pt x="273295" y="173403"/>
                  <a:pt x="304800" y="152400"/>
                </a:cubicBezTo>
                <a:cubicBezTo>
                  <a:pt x="317500" y="143933"/>
                  <a:pt x="328952" y="133199"/>
                  <a:pt x="342900" y="127000"/>
                </a:cubicBezTo>
                <a:cubicBezTo>
                  <a:pt x="367366" y="116126"/>
                  <a:pt x="396823" y="116452"/>
                  <a:pt x="419100" y="101600"/>
                </a:cubicBezTo>
                <a:cubicBezTo>
                  <a:pt x="431800" y="93133"/>
                  <a:pt x="443252" y="82399"/>
                  <a:pt x="457200" y="76200"/>
                </a:cubicBezTo>
                <a:lnTo>
                  <a:pt x="571500" y="38100"/>
                </a:lnTo>
                <a:lnTo>
                  <a:pt x="609600" y="25400"/>
                </a:lnTo>
                <a:cubicBezTo>
                  <a:pt x="651716" y="11361"/>
                  <a:pt x="558800" y="29633"/>
                  <a:pt x="673100" y="25400"/>
                </a:cubicBezTo>
                <a:close/>
              </a:path>
            </a:pathLst>
          </a:custGeom>
          <a:noFill/>
          <a:ln w="63500">
            <a:solidFill>
              <a:srgbClr val="FF0000"/>
            </a:solidFill>
            <a:prstDash val="sys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5312390"/>
            <a:ext cx="2694761" cy="100811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>
            <a:stCxn id="2" idx="20"/>
            <a:endCxn id="45" idx="1"/>
          </p:cNvCxnSpPr>
          <p:nvPr/>
        </p:nvCxnSpPr>
        <p:spPr bwMode="auto">
          <a:xfrm>
            <a:off x="4381500" y="5702300"/>
            <a:ext cx="541338" cy="114146"/>
          </a:xfrm>
          <a:prstGeom prst="line">
            <a:avLst/>
          </a:prstGeom>
          <a:noFill/>
          <a:ln w="63500">
            <a:solidFill>
              <a:srgbClr val="FF0000"/>
            </a:solidFill>
            <a:prstDash val="sysDash"/>
          </a:ln>
          <a:effectLst/>
          <a:ex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FBBC-60EE-4BEE-B1FE-B74903548315}" type="slidenum">
              <a:rPr lang="en-GB" altLang="cs-CZ" smtClean="0"/>
              <a:pPr/>
              <a:t>18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4835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530-EE69-4FFA-9DCF-9D0752CA0317}" type="slidenum">
              <a:rPr lang="en-GB" altLang="cs-CZ" smtClean="0"/>
              <a:pPr/>
              <a:t>19</a:t>
            </a:fld>
            <a:endParaRPr lang="en-GB" alt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6632"/>
            <a:ext cx="74313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980728"/>
            <a:ext cx="4248472" cy="936625"/>
          </a:xfrm>
        </p:spPr>
        <p:txBody>
          <a:bodyPr/>
          <a:lstStyle/>
          <a:p>
            <a:r>
              <a:rPr lang="cs-CZ" dirty="0" smtClean="0"/>
              <a:t>Kde najít PRAG?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3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4464050" cy="578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03C7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v-SE" sz="37000" b="1" dirty="0">
                <a:solidFill>
                  <a:srgbClr val="C0C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ＭＳ Ｐゴシック" charset="0"/>
              </a:rPr>
              <a:t>1</a:t>
            </a:r>
            <a:endParaRPr lang="en-GB" sz="37000" b="1" dirty="0">
              <a:solidFill>
                <a:srgbClr val="C0C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7538" y="2636838"/>
            <a:ext cx="4573587" cy="2736378"/>
          </a:xfrm>
        </p:spPr>
        <p:txBody>
          <a:bodyPr/>
          <a:lstStyle/>
          <a:p>
            <a:pPr eaLnBrk="1" hangingPunct="1">
              <a:buClrTx/>
              <a:defRPr/>
            </a:pPr>
            <a:r>
              <a:rPr lang="cs-CZ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Výdajové programy vnější akce EU</a:t>
            </a:r>
            <a:endParaRPr lang="en-GB" sz="4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fld id="{BCF77A41-16BC-4CE4-9855-9E2EEE96416C}" type="slidenum">
              <a:rPr lang="en-GB" altLang="es-ES_tradnl" sz="1400">
                <a:solidFill>
                  <a:schemeClr val="bg1"/>
                </a:solidFill>
              </a:rPr>
              <a:pPr/>
              <a:t>2</a:t>
            </a:fld>
            <a:endParaRPr lang="en-GB" altLang="es-ES_tradnl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02896" y="6553150"/>
            <a:ext cx="2133600" cy="476250"/>
          </a:xfrm>
        </p:spPr>
        <p:txBody>
          <a:bodyPr/>
          <a:lstStyle/>
          <a:p>
            <a:fld id="{60A49530-EE69-4FFA-9DCF-9D0752CA0317}" type="slidenum">
              <a:rPr lang="en-GB" altLang="cs-CZ" smtClean="0"/>
              <a:pPr/>
              <a:t>20</a:t>
            </a:fld>
            <a:endParaRPr lang="en-GB" altLang="cs-C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95"/>
            <a:ext cx="9144000" cy="59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484784"/>
            <a:ext cx="9375937" cy="42484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530-EE69-4FFA-9DCF-9D0752CA0317}" type="slidenum">
              <a:rPr lang="en-GB" altLang="cs-CZ" smtClean="0"/>
              <a:pPr/>
              <a:t>21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429209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636838"/>
            <a:ext cx="8821613" cy="2736378"/>
          </a:xfrm>
        </p:spPr>
        <p:txBody>
          <a:bodyPr/>
          <a:lstStyle/>
          <a:p>
            <a:pPr eaLnBrk="1" hangingPunct="1">
              <a:buClrTx/>
              <a:defRPr/>
            </a:pPr>
            <a:r>
              <a:rPr lang="cs-CZ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Díky za zájem a pozornost!</a:t>
            </a:r>
          </a:p>
          <a:p>
            <a:pPr eaLnBrk="1" hangingPunct="1">
              <a:buClrTx/>
              <a:defRPr/>
            </a:pPr>
            <a:endParaRPr lang="cs-CZ" sz="4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Tx/>
              <a:defRPr/>
            </a:pPr>
            <a:r>
              <a:rPr lang="cs-CZ" sz="4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Předávám slovo.</a:t>
            </a:r>
            <a:endParaRPr lang="en-GB" sz="4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fld id="{BCF77A41-16BC-4CE4-9855-9E2EEE96416C}" type="slidenum">
              <a:rPr lang="en-GB" altLang="es-ES_tradnl" sz="1400">
                <a:solidFill>
                  <a:schemeClr val="bg1"/>
                </a:solidFill>
              </a:rPr>
              <a:pPr/>
              <a:t>22</a:t>
            </a:fld>
            <a:endParaRPr lang="en-GB" altLang="es-ES_tradnl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Obecný cíl politiky vnější akce EU</a:t>
            </a:r>
            <a:endParaRPr lang="cs-CZ" altLang="cs-CZ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 smtClean="0"/>
          </a:p>
          <a:p>
            <a:r>
              <a:rPr lang="cs-CZ" altLang="cs-CZ" dirty="0" smtClean="0"/>
              <a:t>Na základě hodnot unie</a:t>
            </a:r>
          </a:p>
          <a:p>
            <a:endParaRPr lang="cs-CZ" altLang="cs-CZ" dirty="0"/>
          </a:p>
          <a:p>
            <a:r>
              <a:rPr lang="cs-CZ" altLang="cs-CZ" dirty="0" smtClean="0"/>
              <a:t>Pomáhat třetím zemím a lidem v nich,</a:t>
            </a:r>
          </a:p>
          <a:p>
            <a:endParaRPr lang="cs-CZ" altLang="cs-CZ" dirty="0"/>
          </a:p>
          <a:p>
            <a:r>
              <a:rPr lang="cs-CZ" altLang="cs-CZ" dirty="0" smtClean="0"/>
              <a:t>A tím pomáhat i sobě.</a:t>
            </a:r>
            <a:endParaRPr lang="cs-CZ" altLang="cs-CZ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530-EE69-4FFA-9DCF-9D0752CA0317}" type="slidenum">
              <a:rPr lang="en-GB" altLang="cs-CZ" smtClean="0"/>
              <a:pPr/>
              <a:t>3</a:t>
            </a:fld>
            <a:endParaRPr lang="en-GB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052736"/>
            <a:ext cx="8229600" cy="936625"/>
          </a:xfrm>
        </p:spPr>
        <p:txBody>
          <a:bodyPr/>
          <a:lstStyle/>
          <a:p>
            <a:r>
              <a:rPr lang="cs-CZ" dirty="0" smtClean="0"/>
              <a:t>Výdajové programy vnější akce EU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752528"/>
          </a:xfrm>
        </p:spPr>
        <p:txBody>
          <a:bodyPr/>
          <a:lstStyle/>
          <a:p>
            <a:pPr>
              <a:buClr>
                <a:srgbClr val="0F5494"/>
              </a:buClr>
            </a:pPr>
            <a:r>
              <a:rPr lang="cs-CZ" dirty="0"/>
              <a:t>Kvůli konstrukci evropských smluv je programů bohužel celá řada: </a:t>
            </a:r>
            <a:r>
              <a:rPr lang="cs-CZ" dirty="0" err="1"/>
              <a:t>tématické</a:t>
            </a:r>
            <a:r>
              <a:rPr lang="cs-CZ" dirty="0"/>
              <a:t>, geografické, smíšené; ale i rozpočtové a </a:t>
            </a:r>
            <a:r>
              <a:rPr lang="cs-CZ" dirty="0" smtClean="0"/>
              <a:t>mimorozpočtové</a:t>
            </a:r>
          </a:p>
          <a:p>
            <a:pPr>
              <a:buClr>
                <a:srgbClr val="0F5494"/>
              </a:buClr>
            </a:pPr>
            <a:r>
              <a:rPr lang="cs-CZ" dirty="0" smtClean="0"/>
              <a:t>Jsou to především nařízení přijatá EP a Radou na období 2014-2020, ale i mezistátní smlouva (EDF)</a:t>
            </a:r>
            <a:endParaRPr lang="cs-CZ" dirty="0"/>
          </a:p>
          <a:p>
            <a:pPr>
              <a:buClr>
                <a:srgbClr val="0F5494"/>
              </a:buClr>
            </a:pPr>
            <a:r>
              <a:rPr lang="cs-CZ" dirty="0"/>
              <a:t>Naštěstí se tato rozdílnost ve vztahu k příjemcům (dodavatelům či příjemcům grantů) do velké míry stírá: v zásadě platí stejná pravidla – PRAG</a:t>
            </a:r>
          </a:p>
          <a:p>
            <a:pPr>
              <a:buClr>
                <a:srgbClr val="0F5494"/>
              </a:buClr>
            </a:pPr>
            <a:r>
              <a:rPr lang="cs-CZ" dirty="0"/>
              <a:t>Vnější akce je širší pojem: zahrnuje </a:t>
            </a:r>
            <a:r>
              <a:rPr lang="cs-CZ" dirty="0" smtClean="0"/>
              <a:t>mj. též </a:t>
            </a:r>
            <a:r>
              <a:rPr lang="cs-CZ" dirty="0"/>
              <a:t>společnou obchodní, zahraniční a bezpečnostní politiku, jakož i humanitární akci a vnější část civilní ochrany.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530-EE69-4FFA-9DCF-9D0752CA0317}" type="slidenum">
              <a:rPr lang="en-GB" altLang="cs-CZ" smtClean="0"/>
              <a:pPr/>
              <a:t>4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44170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47253034"/>
              </p:ext>
            </p:extLst>
          </p:nvPr>
        </p:nvGraphicFramePr>
        <p:xfrm>
          <a:off x="539552" y="1484313"/>
          <a:ext cx="7902575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5" name="Worksheet" r:id="rId3" imgW="9220335" imgH="5676811" progId="Excel.Sheet.8">
                  <p:embed/>
                </p:oleObj>
              </mc:Choice>
              <mc:Fallback>
                <p:oleObj name="Worksheet" r:id="rId3" imgW="9220335" imgH="5676811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484313"/>
                        <a:ext cx="7902575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530-EE69-4FFA-9DCF-9D0752CA0317}" type="slidenum">
              <a:rPr lang="en-GB" altLang="cs-CZ" smtClean="0"/>
              <a:pPr/>
              <a:t>5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432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4464050" cy="578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03C7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37000" b="1" dirty="0">
                <a:solidFill>
                  <a:srgbClr val="C0C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ＭＳ Ｐゴシック" charset="0"/>
              </a:rPr>
              <a:t>2</a:t>
            </a:r>
            <a:endParaRPr lang="en-GB" sz="37000" b="1" dirty="0">
              <a:solidFill>
                <a:srgbClr val="C0C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7538" y="2636838"/>
            <a:ext cx="4573587" cy="2736378"/>
          </a:xfrm>
        </p:spPr>
        <p:txBody>
          <a:bodyPr/>
          <a:lstStyle/>
          <a:p>
            <a:pPr eaLnBrk="1" hangingPunct="1">
              <a:buClrTx/>
              <a:defRPr/>
            </a:pPr>
            <a:r>
              <a:rPr lang="cs-CZ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Plánování programů aneb hledání příležitosti</a:t>
            </a:r>
            <a:endParaRPr lang="en-GB" sz="4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fld id="{BCF77A41-16BC-4CE4-9855-9E2EEE96416C}" type="slidenum">
              <a:rPr lang="en-GB" altLang="es-ES_tradnl" sz="1400">
                <a:solidFill>
                  <a:schemeClr val="bg1"/>
                </a:solidFill>
              </a:rPr>
              <a:pPr/>
              <a:t>6</a:t>
            </a:fld>
            <a:endParaRPr lang="en-GB" altLang="es-ES_tradnl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Úroveň 1:</a:t>
            </a:r>
            <a:r>
              <a:rPr lang="cs-CZ" dirty="0"/>
              <a:t> </a:t>
            </a:r>
            <a:r>
              <a:rPr lang="cs-CZ" dirty="0" smtClean="0"/>
              <a:t>Víceleté/strategické/</a:t>
            </a:r>
            <a:br>
              <a:rPr lang="cs-CZ" dirty="0" smtClean="0"/>
            </a:br>
            <a:r>
              <a:rPr lang="cs-CZ" dirty="0" smtClean="0"/>
              <a:t>indikativní plánování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92488"/>
          </a:xfrm>
        </p:spPr>
        <p:txBody>
          <a:bodyPr/>
          <a:lstStyle/>
          <a:p>
            <a:pPr>
              <a:buClr>
                <a:srgbClr val="0F5494"/>
              </a:buClr>
            </a:pPr>
            <a:r>
              <a:rPr lang="cs-CZ" dirty="0" smtClean="0"/>
              <a:t>Rozhodnutí komise, které určuje stěžejní cíle a oblasti financování EU dané země, regionu či tématu na celé období programu 2014-2020 či jeho </a:t>
            </a:r>
            <a:r>
              <a:rPr lang="cs-CZ" dirty="0" smtClean="0"/>
              <a:t>část</a:t>
            </a:r>
            <a:r>
              <a:rPr lang="en-GB" dirty="0" smtClean="0"/>
              <a:t> </a:t>
            </a:r>
            <a:r>
              <a:rPr lang="cs-CZ" dirty="0" smtClean="0"/>
              <a:t>(často do r. 2017)</a:t>
            </a:r>
            <a:endParaRPr lang="cs-CZ" dirty="0" smtClean="0"/>
          </a:p>
          <a:p>
            <a:pPr>
              <a:buClr>
                <a:srgbClr val="0F5494"/>
              </a:buClr>
            </a:pPr>
            <a:r>
              <a:rPr lang="cs-CZ" dirty="0" smtClean="0"/>
              <a:t>Bohužel různé názvy:</a:t>
            </a:r>
          </a:p>
          <a:p>
            <a:pPr lvl="1">
              <a:buClr>
                <a:srgbClr val="0F5494"/>
              </a:buClr>
            </a:pPr>
            <a:r>
              <a:rPr lang="cs-CZ" b="0" dirty="0" smtClean="0"/>
              <a:t>DCI/EDF: </a:t>
            </a:r>
            <a:r>
              <a:rPr lang="cs-CZ" b="0" dirty="0" err="1" smtClean="0"/>
              <a:t>Multiannual</a:t>
            </a:r>
            <a:r>
              <a:rPr lang="cs-CZ" b="0" dirty="0" smtClean="0"/>
              <a:t> </a:t>
            </a:r>
            <a:r>
              <a:rPr lang="cs-CZ" b="0" dirty="0" err="1" smtClean="0"/>
              <a:t>Indicative</a:t>
            </a:r>
            <a:r>
              <a:rPr lang="cs-CZ" b="0" dirty="0" smtClean="0"/>
              <a:t> </a:t>
            </a:r>
            <a:r>
              <a:rPr lang="cs-CZ" b="0" dirty="0" err="1" smtClean="0"/>
              <a:t>Programme</a:t>
            </a:r>
            <a:endParaRPr lang="cs-CZ" b="0" dirty="0" smtClean="0"/>
          </a:p>
          <a:p>
            <a:pPr lvl="1">
              <a:buClr>
                <a:srgbClr val="0F5494"/>
              </a:buClr>
            </a:pPr>
            <a:r>
              <a:rPr lang="cs-CZ" b="0" dirty="0" smtClean="0"/>
              <a:t>ENI: Single </a:t>
            </a:r>
            <a:r>
              <a:rPr lang="cs-CZ" b="0" dirty="0" err="1" smtClean="0"/>
              <a:t>Strategic</a:t>
            </a:r>
            <a:r>
              <a:rPr lang="cs-CZ" b="0" dirty="0" smtClean="0"/>
              <a:t> Framework</a:t>
            </a:r>
          </a:p>
          <a:p>
            <a:pPr lvl="1">
              <a:buClr>
                <a:srgbClr val="0F5494"/>
              </a:buClr>
            </a:pPr>
            <a:r>
              <a:rPr lang="cs-CZ" b="0" dirty="0" smtClean="0"/>
              <a:t>IPA II: Country </a:t>
            </a:r>
            <a:r>
              <a:rPr lang="cs-CZ" b="0" dirty="0" err="1" smtClean="0"/>
              <a:t>Strategy</a:t>
            </a:r>
            <a:r>
              <a:rPr lang="cs-CZ" b="0" dirty="0" smtClean="0"/>
              <a:t> </a:t>
            </a:r>
            <a:r>
              <a:rPr lang="cs-CZ" b="0" dirty="0" err="1" smtClean="0"/>
              <a:t>Paper</a:t>
            </a:r>
            <a:endParaRPr lang="cs-CZ" b="0" dirty="0" smtClean="0"/>
          </a:p>
          <a:p>
            <a:pPr>
              <a:buClr>
                <a:srgbClr val="0F5494"/>
              </a:buClr>
            </a:pPr>
            <a:r>
              <a:rPr lang="cs-CZ" dirty="0" smtClean="0"/>
              <a:t>Zpravidla mlčí o tom, JAK se bude financovat</a:t>
            </a:r>
          </a:p>
          <a:p>
            <a:pPr>
              <a:buClr>
                <a:srgbClr val="0F5494"/>
              </a:buClr>
            </a:pPr>
            <a:r>
              <a:rPr lang="cs-CZ" b="1" dirty="0" smtClean="0"/>
              <a:t>První hrubá představa potenciálního dodavatele o budoucích příležitostech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530-EE69-4FFA-9DCF-9D0752CA0317}" type="slidenum">
              <a:rPr lang="en-GB" altLang="cs-CZ" smtClean="0"/>
              <a:pPr/>
              <a:t>7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2956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Úroveň 2: Roční plánování akcí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4104977"/>
          </a:xfrm>
        </p:spPr>
        <p:txBody>
          <a:bodyPr/>
          <a:lstStyle/>
          <a:p>
            <a:pPr>
              <a:buClr>
                <a:srgbClr val="0F5494"/>
              </a:buClr>
            </a:pPr>
            <a:r>
              <a:rPr lang="cs-CZ" dirty="0" smtClean="0"/>
              <a:t>Rozhodnutí komise, které poměrně konkrétně popisuje, co a jak a kdy asi se bude financovat z rozpočtu toho roku</a:t>
            </a:r>
          </a:p>
          <a:p>
            <a:pPr>
              <a:buClr>
                <a:srgbClr val="0F5494"/>
              </a:buClr>
            </a:pPr>
            <a:r>
              <a:rPr lang="cs-CZ" dirty="0" smtClean="0"/>
              <a:t>Díky finančním pravidlům je většinou možné smlouvy na tyto peníze uzavírat ještě 3 roky poté</a:t>
            </a:r>
          </a:p>
          <a:p>
            <a:pPr>
              <a:buClr>
                <a:srgbClr val="0F5494"/>
              </a:buClr>
            </a:pPr>
            <a:r>
              <a:rPr lang="cs-CZ" dirty="0" smtClean="0"/>
              <a:t>Zpravidla se jmenuje </a:t>
            </a:r>
            <a:r>
              <a:rPr lang="cs-CZ" dirty="0" err="1" smtClean="0"/>
              <a:t>Annual</a:t>
            </a:r>
            <a:r>
              <a:rPr lang="cs-CZ" dirty="0" smtClean="0"/>
              <a:t> </a:t>
            </a:r>
            <a:r>
              <a:rPr lang="cs-CZ" dirty="0" err="1" smtClean="0"/>
              <a:t>Action</a:t>
            </a:r>
            <a:r>
              <a:rPr lang="cs-CZ" dirty="0" smtClean="0"/>
              <a:t> </a:t>
            </a:r>
            <a:r>
              <a:rPr lang="cs-CZ" dirty="0" err="1" smtClean="0"/>
              <a:t>Programme</a:t>
            </a:r>
            <a:r>
              <a:rPr lang="cs-CZ" dirty="0" smtClean="0"/>
              <a:t>, občas též </a:t>
            </a:r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Measure</a:t>
            </a:r>
            <a:endParaRPr lang="cs-CZ" dirty="0" smtClean="0"/>
          </a:p>
          <a:p>
            <a:pPr>
              <a:buClr>
                <a:srgbClr val="0F5494"/>
              </a:buClr>
            </a:pPr>
            <a:r>
              <a:rPr lang="cs-CZ" b="1" dirty="0" smtClean="0"/>
              <a:t>Dobrá představa o budoucích zakázkách před vyhlášením výzev</a:t>
            </a:r>
          </a:p>
          <a:p>
            <a:pPr>
              <a:buClr>
                <a:srgbClr val="0F5494"/>
              </a:buClr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530-EE69-4FFA-9DCF-9D0752CA0317}" type="slidenum">
              <a:rPr lang="en-GB" altLang="cs-CZ" smtClean="0"/>
              <a:pPr/>
              <a:t>8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5701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96752"/>
            <a:ext cx="8229600" cy="936625"/>
          </a:xfrm>
        </p:spPr>
        <p:txBody>
          <a:bodyPr/>
          <a:lstStyle/>
          <a:p>
            <a:r>
              <a:rPr lang="cs-CZ" dirty="0" smtClean="0"/>
              <a:t>Kde je najít?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536503"/>
          </a:xfrm>
        </p:spPr>
        <p:txBody>
          <a:bodyPr/>
          <a:lstStyle/>
          <a:p>
            <a:r>
              <a:rPr lang="cs-CZ" dirty="0" smtClean="0"/>
              <a:t>Musíme se dostat na stránky komise k politikám rozvojové spolupráce, sousedství a rozšíření:</a:t>
            </a:r>
          </a:p>
          <a:p>
            <a:endParaRPr lang="cs-CZ" dirty="0" smtClean="0"/>
          </a:p>
          <a:p>
            <a:r>
              <a:rPr lang="cs-CZ" dirty="0" smtClean="0"/>
              <a:t>EC.EUROPA.EU</a:t>
            </a:r>
          </a:p>
          <a:p>
            <a:endParaRPr lang="cs-CZ" dirty="0"/>
          </a:p>
          <a:p>
            <a:pPr lvl="2"/>
            <a:r>
              <a:rPr lang="cs-CZ" dirty="0" smtClean="0"/>
              <a:t>			</a:t>
            </a:r>
            <a:r>
              <a:rPr lang="cs-CZ" sz="2400" i="1" dirty="0">
                <a:ea typeface="+mn-ea"/>
                <a:cs typeface="+mn-cs"/>
              </a:rPr>
              <a:t>/EuropeAid</a:t>
            </a:r>
          </a:p>
          <a:p>
            <a:pPr lvl="2"/>
            <a:r>
              <a:rPr lang="cs-CZ" sz="2400" i="1" dirty="0">
                <a:ea typeface="+mn-ea"/>
                <a:cs typeface="+mn-cs"/>
              </a:rPr>
              <a:t>			/</a:t>
            </a:r>
            <a:r>
              <a:rPr lang="cs-CZ" sz="2400" i="1" dirty="0" err="1">
                <a:ea typeface="+mn-ea"/>
                <a:cs typeface="+mn-cs"/>
              </a:rPr>
              <a:t>Neighbourhood-Enlargement</a:t>
            </a:r>
            <a:endParaRPr lang="cs-CZ" sz="2400" i="1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530-EE69-4FFA-9DCF-9D0752CA0317}" type="slidenum">
              <a:rPr lang="en-GB" altLang="cs-CZ" smtClean="0"/>
              <a:pPr/>
              <a:t>9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8315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cs-CZ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cs-CZ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EC_Blank</Template>
  <TotalTime>900</TotalTime>
  <Words>578</Words>
  <Application>Microsoft Office PowerPoint</Application>
  <PresentationFormat>On-screen Show (4:3)</PresentationFormat>
  <Paragraphs>107</Paragraphs>
  <Slides>22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EC_Blank</vt:lpstr>
      <vt:lpstr>Worksheet</vt:lpstr>
      <vt:lpstr>Finanční příležitosti ve vnější akci EU</vt:lpstr>
      <vt:lpstr>PowerPoint Presentation</vt:lpstr>
      <vt:lpstr>Obecný cíl politiky vnější akce EU</vt:lpstr>
      <vt:lpstr>Výdajové programy vnější akce EU</vt:lpstr>
      <vt:lpstr>PowerPoint Presentation</vt:lpstr>
      <vt:lpstr>PowerPoint Presentation</vt:lpstr>
      <vt:lpstr>Úroveň 1: Víceleté/strategické/ indikativní plánování</vt:lpstr>
      <vt:lpstr>Úroveň 2: Roční plánování akcí</vt:lpstr>
      <vt:lpstr>Kde je najít?</vt:lpstr>
      <vt:lpstr>http://ec.europa.eu/europeaid/</vt:lpstr>
      <vt:lpstr>PowerPoint Presentation</vt:lpstr>
      <vt:lpstr>PowerPoint Presentation</vt:lpstr>
      <vt:lpstr>PowerPoint Presentation</vt:lpstr>
      <vt:lpstr>Pravidla veřejných zakázek a grantů ve světě</vt:lpstr>
      <vt:lpstr>Přiznejte se k účasti zvednutím ruky</vt:lpstr>
      <vt:lpstr>Co je PRAG?</vt:lpstr>
      <vt:lpstr>PowerPoint Presentation</vt:lpstr>
      <vt:lpstr>PowerPoint Presentation</vt:lpstr>
      <vt:lpstr>Kde najít PRAG?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Zakázky ve vnější akci EU</dc:title>
  <dc:creator>HLADÍK Jiří (DEVCO)</dc:creator>
  <cp:lastModifiedBy>HLADÍK Jiří (DEVCO)</cp:lastModifiedBy>
  <cp:revision>70</cp:revision>
  <dcterms:created xsi:type="dcterms:W3CDTF">2015-06-09T09:26:36Z</dcterms:created>
  <dcterms:modified xsi:type="dcterms:W3CDTF">2017-04-04T14:20:55Z</dcterms:modified>
</cp:coreProperties>
</file>