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35"/>
  </p:notesMasterIdLst>
  <p:handoutMasterIdLst>
    <p:handoutMasterId r:id="rId36"/>
  </p:handoutMasterIdLst>
  <p:sldIdLst>
    <p:sldId id="319" r:id="rId5"/>
    <p:sldId id="322" r:id="rId6"/>
    <p:sldId id="323" r:id="rId7"/>
    <p:sldId id="324" r:id="rId8"/>
    <p:sldId id="325" r:id="rId9"/>
    <p:sldId id="326" r:id="rId10"/>
    <p:sldId id="327" r:id="rId11"/>
    <p:sldId id="328" r:id="rId12"/>
    <p:sldId id="329" r:id="rId13"/>
    <p:sldId id="330" r:id="rId14"/>
    <p:sldId id="331" r:id="rId15"/>
    <p:sldId id="332" r:id="rId16"/>
    <p:sldId id="351" r:id="rId17"/>
    <p:sldId id="334" r:id="rId18"/>
    <p:sldId id="335" r:id="rId19"/>
    <p:sldId id="336" r:id="rId20"/>
    <p:sldId id="337" r:id="rId21"/>
    <p:sldId id="338" r:id="rId22"/>
    <p:sldId id="339" r:id="rId23"/>
    <p:sldId id="340" r:id="rId24"/>
    <p:sldId id="341" r:id="rId25"/>
    <p:sldId id="350" r:id="rId26"/>
    <p:sldId id="343" r:id="rId27"/>
    <p:sldId id="344" r:id="rId28"/>
    <p:sldId id="345" r:id="rId29"/>
    <p:sldId id="346" r:id="rId30"/>
    <p:sldId id="347" r:id="rId31"/>
    <p:sldId id="348" r:id="rId32"/>
    <p:sldId id="349" r:id="rId33"/>
    <p:sldId id="320" r:id="rId34"/>
  </p:sldIdLst>
  <p:sldSz cx="9144000" cy="6858000" type="screen4x3"/>
  <p:notesSz cx="6669088" cy="9928225"/>
  <p:defaultTextStyle>
    <a:defPPr>
      <a:defRPr lang="sv-SE"/>
    </a:defPPr>
    <a:lvl1pPr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4246">
          <p15:clr>
            <a:srgbClr val="A4A3A4"/>
          </p15:clr>
        </p15:guide>
        <p15:guide id="2" pos="8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71D"/>
    <a:srgbClr val="FF6608"/>
    <a:srgbClr val="FF3C00"/>
    <a:srgbClr val="FF3C20"/>
    <a:srgbClr val="FF3E20"/>
    <a:srgbClr val="FF3720"/>
    <a:srgbClr val="FF4920"/>
    <a:srgbClr val="EB66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llanmörkt format 3 - Dekorfärg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llanmörkt format 1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just format 2 - Dekorfär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llanmörkt format 3 - Dekorfärg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just format 2 - Dekorfär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84E427A-3D55-4303-BF80-6455036E1DE7}" styleName="Format med tema 1 - dekorfär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2838BEF-8BB2-4498-84A7-C5851F593DF1}" styleName="Mellanmörkt format 4 - Dekorfär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083E6E3-FA7D-4D7B-A595-EF9225AFEA82}" styleName="Ljust format 1 - Dekorfär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A107856-5554-42FB-B03E-39F5DBC370BA}" styleName="Mellanmörkt format 4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llanmörkt format 3 - Dekorfär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505E3EF-67EA-436B-97B2-0124C06EBD24}" styleName="Mellanmörkt format 4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llanmörkt format 4 - Dekorfär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46F890A9-2807-4EBB-B81D-B2AA78EC7F39}" styleName="Mörkt format 2 - Dekorfärg 5/Dekorfärg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llanmörkt format 3 - Dekorfärg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7853C-536D-4A76-A0AE-DD22124D55A5}" styleName="Format med tema 1 - dekorfär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A111915-BE36-4E01-A7E5-04B1672EAD32}" styleName="Ljust format 2 - Dekorfärg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just format 3 - Dekorfärg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just format 3 - Dekorfär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8FB837D-C827-4EFA-A057-4D05807E0F7C}" styleName="Format med tema 1 - dekorfär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Format med tema 1 - dekorfärg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0A1B5D5-9B99-4C35-A422-299274C87663}" styleName="Mellanmörkt format 1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llanmörkt forma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Mörkt format 2 - Dekorfärg 3/Dekorfärg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7CE84F3-28C3-443E-9E96-99CF82512B78}" styleName="Mörkt format 1 - Dekorfärg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Mörkt format 1 - Dekorfärg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Mörkt format 1 - Dekorfärg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Mörkt forma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llanmörkt format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4C1A8A3-306A-4EB7-A6B1-4F7E0EB9C5D6}" styleName="Mellanmörkt format 3 - Dekorfärg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Format med tema 2 - dekorfärg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7" autoAdjust="0"/>
    <p:restoredTop sz="94245" autoAdjust="0"/>
  </p:normalViewPr>
  <p:slideViewPr>
    <p:cSldViewPr snapToGrid="0" showGuides="1">
      <p:cViewPr varScale="1">
        <p:scale>
          <a:sx n="87" d="100"/>
          <a:sy n="87" d="100"/>
        </p:scale>
        <p:origin x="1620" y="78"/>
      </p:cViewPr>
      <p:guideLst>
        <p:guide orient="horz" pos="4246"/>
        <p:guide pos="847"/>
      </p:guideLst>
    </p:cSldViewPr>
  </p:slideViewPr>
  <p:outlineViewPr>
    <p:cViewPr>
      <p:scale>
        <a:sx n="33" d="100"/>
        <a:sy n="33" d="100"/>
      </p:scale>
      <p:origin x="0" y="5688"/>
    </p:cViewPr>
  </p:outlineViewPr>
  <p:notesTextViewPr>
    <p:cViewPr>
      <p:scale>
        <a:sx n="100" d="100"/>
        <a:sy n="100" d="100"/>
      </p:scale>
      <p:origin x="0" y="0"/>
    </p:cViewPr>
  </p:notesTextViewPr>
  <p:sorterViewPr>
    <p:cViewPr>
      <p:scale>
        <a:sx n="93" d="100"/>
        <a:sy n="93" d="100"/>
      </p:scale>
      <p:origin x="0" y="-42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3119976669582967E-2"/>
          <c:y val="8.0049052599416248E-2"/>
          <c:w val="0.89073794109069659"/>
          <c:h val="0.75149110818410525"/>
        </c:manualLayout>
      </c:layout>
      <c:barChart>
        <c:barDir val="col"/>
        <c:grouping val="clustered"/>
        <c:varyColors val="0"/>
        <c:ser>
          <c:idx val="1"/>
          <c:order val="0"/>
          <c:tx>
            <c:strRef>
              <c:f>'Omsättn rörelseres Eng ver'!$A$4</c:f>
              <c:strCache>
                <c:ptCount val="1"/>
                <c:pt idx="0">
                  <c:v>Operative net sales</c:v>
                </c:pt>
              </c:strCache>
            </c:strRef>
          </c:tx>
          <c:spPr>
            <a:solidFill>
              <a:srgbClr val="F79646">
                <a:lumMod val="75000"/>
              </a:srgbClr>
            </a:solidFill>
            <a:ln w="12700">
              <a:solidFill>
                <a:srgbClr val="000000"/>
              </a:solidFill>
              <a:prstDash val="solid"/>
            </a:ln>
          </c:spPr>
          <c:invertIfNegative val="0"/>
          <c:cat>
            <c:strRef>
              <c:f>'Omsättn rörelseres Eng ver'!$C$3:$X$3</c:f>
              <c:strCach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strCache>
            </c:strRef>
          </c:cat>
          <c:val>
            <c:numRef>
              <c:f>'Omsättn rörelseres Eng ver'!$C$4:$X$4</c:f>
              <c:numCache>
                <c:formatCode>0.000</c:formatCode>
                <c:ptCount val="20"/>
                <c:pt idx="0">
                  <c:v>10.58</c:v>
                </c:pt>
                <c:pt idx="1">
                  <c:v>10.679</c:v>
                </c:pt>
                <c:pt idx="2">
                  <c:v>12.616</c:v>
                </c:pt>
                <c:pt idx="3">
                  <c:v>13.840999999999999</c:v>
                </c:pt>
                <c:pt idx="4">
                  <c:v>15.704000000000001</c:v>
                </c:pt>
                <c:pt idx="5">
                  <c:v>18.721</c:v>
                </c:pt>
                <c:pt idx="6">
                  <c:v>19.818000000000001</c:v>
                </c:pt>
                <c:pt idx="7">
                  <c:v>20.085999999999999</c:v>
                </c:pt>
                <c:pt idx="8">
                  <c:v>22.039000000000001</c:v>
                </c:pt>
                <c:pt idx="9">
                  <c:v>25.501000000000001</c:v>
                </c:pt>
                <c:pt idx="10">
                  <c:v>26.132000000000001</c:v>
                </c:pt>
                <c:pt idx="11">
                  <c:v>36.94</c:v>
                </c:pt>
                <c:pt idx="12">
                  <c:v>39.762</c:v>
                </c:pt>
                <c:pt idx="13">
                  <c:v>35.14</c:v>
                </c:pt>
                <c:pt idx="14">
                  <c:v>38.183999999999997</c:v>
                </c:pt>
                <c:pt idx="15">
                  <c:v>44.015000000000001</c:v>
                </c:pt>
                <c:pt idx="16">
                  <c:v>45.997</c:v>
                </c:pt>
                <c:pt idx="17">
                  <c:v>42.765000000000001</c:v>
                </c:pt>
                <c:pt idx="18">
                  <c:v>43.82</c:v>
                </c:pt>
                <c:pt idx="19">
                  <c:v>44.252000000000002</c:v>
                </c:pt>
              </c:numCache>
            </c:numRef>
          </c:val>
        </c:ser>
        <c:dLbls>
          <c:showLegendKey val="0"/>
          <c:showVal val="0"/>
          <c:showCatName val="0"/>
          <c:showSerName val="0"/>
          <c:showPercent val="0"/>
          <c:showBubbleSize val="0"/>
        </c:dLbls>
        <c:gapWidth val="150"/>
        <c:axId val="369758272"/>
        <c:axId val="369758664"/>
      </c:barChart>
      <c:lineChart>
        <c:grouping val="standard"/>
        <c:varyColors val="0"/>
        <c:ser>
          <c:idx val="0"/>
          <c:order val="1"/>
          <c:tx>
            <c:strRef>
              <c:f>'Omsättn rörelseres Eng ver'!$A$6</c:f>
              <c:strCache>
                <c:ptCount val="1"/>
                <c:pt idx="0">
                  <c:v>Operative operating profit</c:v>
                </c:pt>
              </c:strCache>
            </c:strRef>
          </c:tx>
          <c:spPr>
            <a:ln w="38100">
              <a:solidFill>
                <a:srgbClr val="009900"/>
              </a:solidFill>
              <a:prstDash val="solid"/>
            </a:ln>
          </c:spPr>
          <c:marker>
            <c:symbol val="square"/>
            <c:size val="5"/>
            <c:spPr>
              <a:solidFill>
                <a:srgbClr val="009900"/>
              </a:solidFill>
              <a:ln>
                <a:solidFill>
                  <a:srgbClr val="000080"/>
                </a:solidFill>
                <a:prstDash val="solid"/>
              </a:ln>
            </c:spPr>
          </c:marker>
          <c:cat>
            <c:strRef>
              <c:f>'Omsättn rörelseres Eng ver'!$C$3:$X$3</c:f>
              <c:strCach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strCache>
            </c:strRef>
          </c:cat>
          <c:val>
            <c:numRef>
              <c:f>'Omsättn rörelseres Eng ver'!$C$6:$X$6</c:f>
              <c:numCache>
                <c:formatCode>General</c:formatCode>
                <c:ptCount val="20"/>
                <c:pt idx="0">
                  <c:v>0.14499999999999999</c:v>
                </c:pt>
                <c:pt idx="1">
                  <c:v>0.17199999999999999</c:v>
                </c:pt>
                <c:pt idx="2">
                  <c:v>0.28000000000000003</c:v>
                </c:pt>
                <c:pt idx="3">
                  <c:v>0.246</c:v>
                </c:pt>
                <c:pt idx="4">
                  <c:v>0.46400000000000002</c:v>
                </c:pt>
                <c:pt idx="5">
                  <c:v>0.65500000000000003</c:v>
                </c:pt>
                <c:pt idx="6">
                  <c:v>0.63600000000000001</c:v>
                </c:pt>
                <c:pt idx="7">
                  <c:v>0.30499999999999999</c:v>
                </c:pt>
                <c:pt idx="8">
                  <c:v>0.57699999999999996</c:v>
                </c:pt>
                <c:pt idx="9">
                  <c:v>0.82399999999999995</c:v>
                </c:pt>
                <c:pt idx="10">
                  <c:v>0.72199999999999998</c:v>
                </c:pt>
                <c:pt idx="11">
                  <c:v>2.0230000000000001</c:v>
                </c:pt>
                <c:pt idx="12">
                  <c:v>2.202</c:v>
                </c:pt>
                <c:pt idx="13">
                  <c:v>1.601</c:v>
                </c:pt>
                <c:pt idx="14">
                  <c:v>1.5629999999999999</c:v>
                </c:pt>
                <c:pt idx="15">
                  <c:v>1.4830000000000001</c:v>
                </c:pt>
                <c:pt idx="16">
                  <c:v>1.004</c:v>
                </c:pt>
                <c:pt idx="17">
                  <c:v>0.59299999999999997</c:v>
                </c:pt>
                <c:pt idx="18">
                  <c:v>1.7829999999999999</c:v>
                </c:pt>
                <c:pt idx="19">
                  <c:v>1.052</c:v>
                </c:pt>
              </c:numCache>
            </c:numRef>
          </c:val>
          <c:smooth val="0"/>
        </c:ser>
        <c:dLbls>
          <c:showLegendKey val="0"/>
          <c:showVal val="0"/>
          <c:showCatName val="0"/>
          <c:showSerName val="0"/>
          <c:showPercent val="0"/>
          <c:showBubbleSize val="0"/>
        </c:dLbls>
        <c:marker val="1"/>
        <c:smooth val="0"/>
        <c:axId val="369759056"/>
        <c:axId val="369759448"/>
      </c:lineChart>
      <c:catAx>
        <c:axId val="369758272"/>
        <c:scaling>
          <c:orientation val="minMax"/>
        </c:scaling>
        <c:delete val="0"/>
        <c:axPos val="b"/>
        <c:numFmt formatCode="General" sourceLinked="1"/>
        <c:majorTickMark val="cross"/>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369758664"/>
        <c:crosses val="autoZero"/>
        <c:auto val="0"/>
        <c:lblAlgn val="ctr"/>
        <c:lblOffset val="100"/>
        <c:tickLblSkip val="1"/>
        <c:tickMarkSkip val="1"/>
        <c:noMultiLvlLbl val="0"/>
      </c:catAx>
      <c:valAx>
        <c:axId val="369758664"/>
        <c:scaling>
          <c:orientation val="minMax"/>
        </c:scaling>
        <c:delete val="0"/>
        <c:axPos val="l"/>
        <c:majorGridlines>
          <c:spPr>
            <a:ln w="3175">
              <a:solidFill>
                <a:srgbClr val="000000"/>
              </a:solidFill>
              <a:prstDash val="solid"/>
            </a:ln>
          </c:spPr>
        </c:majorGridlines>
        <c:numFmt formatCode="#,##0.000" sourceLinked="0"/>
        <c:majorTickMark val="cross"/>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369758272"/>
        <c:crosses val="autoZero"/>
        <c:crossBetween val="between"/>
      </c:valAx>
      <c:catAx>
        <c:axId val="369759056"/>
        <c:scaling>
          <c:orientation val="minMax"/>
        </c:scaling>
        <c:delete val="1"/>
        <c:axPos val="b"/>
        <c:numFmt formatCode="General" sourceLinked="1"/>
        <c:majorTickMark val="out"/>
        <c:minorTickMark val="none"/>
        <c:tickLblPos val="none"/>
        <c:crossAx val="369759448"/>
        <c:crosses val="autoZero"/>
        <c:auto val="0"/>
        <c:lblAlgn val="ctr"/>
        <c:lblOffset val="100"/>
        <c:noMultiLvlLbl val="0"/>
      </c:catAx>
      <c:valAx>
        <c:axId val="369759448"/>
        <c:scaling>
          <c:orientation val="minMax"/>
        </c:scaling>
        <c:delete val="0"/>
        <c:axPos val="r"/>
        <c:numFmt formatCode="#,##0.000" sourceLinked="0"/>
        <c:majorTickMark val="cross"/>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369759056"/>
        <c:crosses val="max"/>
        <c:crossBetween val="between"/>
      </c:valAx>
      <c:spPr>
        <a:noFill/>
        <a:ln w="25400">
          <a:noFill/>
        </a:ln>
      </c:spPr>
    </c:plotArea>
    <c:legend>
      <c:legendPos val="b"/>
      <c:overlay val="0"/>
      <c:txPr>
        <a:bodyPr/>
        <a:lstStyle/>
        <a:p>
          <a:pPr>
            <a:defRPr sz="1600"/>
          </a:pPr>
          <a:endParaRPr lang="en-US"/>
        </a:p>
      </c:txPr>
    </c:legend>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0AE5F8-5588-418F-B3C1-38CDC160BD9D}" type="doc">
      <dgm:prSet loTypeId="urn:microsoft.com/office/officeart/2005/8/layout/orgChart1" loCatId="hierarchy" qsTypeId="urn:microsoft.com/office/officeart/2005/8/quickstyle/simple1" qsCatId="simple" csTypeId="urn:microsoft.com/office/officeart/2005/8/colors/accent2_3" csCatId="accent2" phldr="1"/>
      <dgm:spPr/>
      <dgm:t>
        <a:bodyPr/>
        <a:lstStyle/>
        <a:p>
          <a:endParaRPr lang="sv-SE"/>
        </a:p>
      </dgm:t>
    </dgm:pt>
    <dgm:pt modelId="{61C6BAEC-BE98-4FCD-8A66-DD2E184C1420}">
      <dgm:prSet phldrT="[Text]" custT="1"/>
      <dgm:spPr>
        <a:solidFill>
          <a:srgbClr val="EB6631"/>
        </a:solidFill>
        <a:effectLst/>
      </dgm:spPr>
      <dgm:t>
        <a:bodyPr/>
        <a:lstStyle/>
        <a:p>
          <a:r>
            <a:rPr lang="sv-SE" sz="1000" b="1" baseline="0" dirty="0" smtClean="0"/>
            <a:t>Peab Group</a:t>
          </a:r>
          <a:endParaRPr lang="en-GB" sz="1000" b="1" baseline="0" dirty="0"/>
        </a:p>
      </dgm:t>
    </dgm:pt>
    <dgm:pt modelId="{9309048C-153B-4ABC-9E2E-FA7E0944D9C9}" type="parTrans" cxnId="{FAD1F2F5-48AC-4B88-8F4B-1254602D8598}">
      <dgm:prSet/>
      <dgm:spPr/>
      <dgm:t>
        <a:bodyPr/>
        <a:lstStyle/>
        <a:p>
          <a:endParaRPr lang="sv-SE"/>
        </a:p>
      </dgm:t>
    </dgm:pt>
    <dgm:pt modelId="{6F346528-DB47-4A27-8A1D-741D0DBC4FA4}" type="sibTrans" cxnId="{FAD1F2F5-48AC-4B88-8F4B-1254602D8598}">
      <dgm:prSet/>
      <dgm:spPr/>
      <dgm:t>
        <a:bodyPr/>
        <a:lstStyle/>
        <a:p>
          <a:endParaRPr lang="sv-SE"/>
        </a:p>
      </dgm:t>
    </dgm:pt>
    <dgm:pt modelId="{BBFF8FBC-E4A4-4A4B-9A86-E5385E93A46D}">
      <dgm:prSet phldrT="[Text]" custT="1"/>
      <dgm:spPr>
        <a:solidFill>
          <a:srgbClr val="EB6631"/>
        </a:solidFill>
        <a:effectLst/>
      </dgm:spPr>
      <dgm:t>
        <a:bodyPr/>
        <a:lstStyle/>
        <a:p>
          <a:r>
            <a:rPr lang="en-GB" sz="1000" b="1" baseline="0" dirty="0" smtClean="0">
              <a:latin typeface="Arial" pitchFamily="34" charset="0"/>
            </a:rPr>
            <a:t>Business area</a:t>
          </a:r>
        </a:p>
        <a:p>
          <a:r>
            <a:rPr lang="en-GB" sz="1000" b="1" baseline="0" dirty="0" smtClean="0">
              <a:latin typeface="Arial" pitchFamily="34" charset="0"/>
            </a:rPr>
            <a:t>Construction</a:t>
          </a:r>
          <a:endParaRPr lang="en-GB" sz="1000" b="1" baseline="0" dirty="0">
            <a:latin typeface="Arial" pitchFamily="34" charset="0"/>
            <a:cs typeface="Arial" pitchFamily="34" charset="0"/>
          </a:endParaRPr>
        </a:p>
      </dgm:t>
    </dgm:pt>
    <dgm:pt modelId="{2C57B912-2D26-4DB8-AC53-7D631FC48309}" type="parTrans" cxnId="{6A28B432-F237-49C0-869B-AF647C4D6A87}">
      <dgm:prSet/>
      <dgm:spPr>
        <a:ln>
          <a:solidFill>
            <a:srgbClr val="EB6631"/>
          </a:solidFill>
        </a:ln>
      </dgm:spPr>
      <dgm:t>
        <a:bodyPr/>
        <a:lstStyle/>
        <a:p>
          <a:endParaRPr lang="sv-SE"/>
        </a:p>
      </dgm:t>
    </dgm:pt>
    <dgm:pt modelId="{42727EFC-0C3B-4F09-9673-ADDE4231913C}" type="sibTrans" cxnId="{6A28B432-F237-49C0-869B-AF647C4D6A87}">
      <dgm:prSet/>
      <dgm:spPr/>
      <dgm:t>
        <a:bodyPr/>
        <a:lstStyle/>
        <a:p>
          <a:endParaRPr lang="sv-SE"/>
        </a:p>
      </dgm:t>
    </dgm:pt>
    <dgm:pt modelId="{15359EA2-1472-4FDC-8E55-8A9EC0897A0F}">
      <dgm:prSet phldrT="[Text]" custT="1"/>
      <dgm:spPr>
        <a:solidFill>
          <a:srgbClr val="EB6631"/>
        </a:solidFill>
        <a:ln>
          <a:noFill/>
        </a:ln>
        <a:effectLst/>
      </dgm:spPr>
      <dgm:t>
        <a:bodyPr/>
        <a:lstStyle/>
        <a:p>
          <a:r>
            <a:rPr lang="sv-SE" sz="1000" b="1" baseline="0" dirty="0" smtClean="0"/>
            <a:t>Business area</a:t>
          </a:r>
        </a:p>
        <a:p>
          <a:r>
            <a:rPr lang="sv-SE" sz="1000" b="1" baseline="0" dirty="0" smtClean="0"/>
            <a:t>Civil Engineering</a:t>
          </a:r>
          <a:endParaRPr lang="en-GB" sz="1000" b="1" baseline="0" dirty="0"/>
        </a:p>
      </dgm:t>
    </dgm:pt>
    <dgm:pt modelId="{2102C7D9-C5E4-4B1C-A36F-28C00C867E9C}" type="parTrans" cxnId="{5676F06D-BA76-4ADA-83E2-89B383291DED}">
      <dgm:prSet/>
      <dgm:spPr>
        <a:ln>
          <a:solidFill>
            <a:srgbClr val="EB6631"/>
          </a:solidFill>
        </a:ln>
      </dgm:spPr>
      <dgm:t>
        <a:bodyPr/>
        <a:lstStyle/>
        <a:p>
          <a:endParaRPr lang="sv-SE"/>
        </a:p>
      </dgm:t>
    </dgm:pt>
    <dgm:pt modelId="{F6398F01-0B93-4352-BD5C-69B4770E0BF7}" type="sibTrans" cxnId="{5676F06D-BA76-4ADA-83E2-89B383291DED}">
      <dgm:prSet/>
      <dgm:spPr/>
      <dgm:t>
        <a:bodyPr/>
        <a:lstStyle/>
        <a:p>
          <a:endParaRPr lang="sv-SE"/>
        </a:p>
      </dgm:t>
    </dgm:pt>
    <dgm:pt modelId="{2749CD70-BDCE-4290-95D1-80C1C947094B}">
      <dgm:prSet custT="1"/>
      <dgm:spPr>
        <a:solidFill>
          <a:srgbClr val="EB6631"/>
        </a:solidFill>
        <a:effectLst/>
      </dgm:spPr>
      <dgm:t>
        <a:bodyPr/>
        <a:lstStyle/>
        <a:p>
          <a:r>
            <a:rPr lang="sv-SE" sz="1000" b="1" baseline="0" dirty="0" smtClean="0"/>
            <a:t>Business area</a:t>
          </a:r>
        </a:p>
        <a:p>
          <a:r>
            <a:rPr lang="sv-SE" sz="1000" b="1" baseline="0" dirty="0" smtClean="0"/>
            <a:t>Property</a:t>
          </a:r>
          <a:r>
            <a:t/>
          </a:r>
          <a:br/>
          <a:r>
            <a:rPr lang="sv-SE" sz="1000" b="1" baseline="0" dirty="0" smtClean="0"/>
            <a:t>Development</a:t>
          </a:r>
          <a:endParaRPr lang="en-GB" sz="1000" b="1" baseline="0" dirty="0"/>
        </a:p>
      </dgm:t>
    </dgm:pt>
    <dgm:pt modelId="{2630BCB5-F2F4-4569-9458-EAB5D8F45F52}" type="parTrans" cxnId="{A95162A0-0169-44C4-BB6A-354F5F22B56A}">
      <dgm:prSet/>
      <dgm:spPr>
        <a:ln>
          <a:solidFill>
            <a:srgbClr val="EB6631"/>
          </a:solidFill>
        </a:ln>
      </dgm:spPr>
      <dgm:t>
        <a:bodyPr/>
        <a:lstStyle/>
        <a:p>
          <a:endParaRPr lang="sv-SE"/>
        </a:p>
      </dgm:t>
    </dgm:pt>
    <dgm:pt modelId="{1A18F65E-02F0-4991-B132-6B0B54C56E07}" type="sibTrans" cxnId="{A95162A0-0169-44C4-BB6A-354F5F22B56A}">
      <dgm:prSet/>
      <dgm:spPr/>
      <dgm:t>
        <a:bodyPr/>
        <a:lstStyle/>
        <a:p>
          <a:endParaRPr lang="sv-SE"/>
        </a:p>
      </dgm:t>
    </dgm:pt>
    <dgm:pt modelId="{BAEC88F2-7AF4-4725-897A-BAF9DF88605E}">
      <dgm:prSet phldrT="[Text]" custT="1"/>
      <dgm:spPr>
        <a:solidFill>
          <a:srgbClr val="EB6631"/>
        </a:solidFill>
        <a:effectLst/>
      </dgm:spPr>
      <dgm:t>
        <a:bodyPr/>
        <a:lstStyle/>
        <a:p>
          <a:r>
            <a:rPr lang="sv-SE" sz="1000" b="1" baseline="0" dirty="0" smtClean="0"/>
            <a:t>Business area</a:t>
          </a:r>
        </a:p>
        <a:p>
          <a:r>
            <a:rPr lang="sv-SE" sz="1000" b="1" baseline="0" dirty="0" smtClean="0"/>
            <a:t> Industry  </a:t>
          </a:r>
          <a:endParaRPr lang="en-GB" sz="1000" b="1" baseline="0" dirty="0"/>
        </a:p>
      </dgm:t>
    </dgm:pt>
    <dgm:pt modelId="{E60CDB0F-A5EE-477B-BE20-1A8F0D8D40E7}" type="sibTrans" cxnId="{1BCC9E8A-5FC5-444F-BA77-EF6C848661E2}">
      <dgm:prSet/>
      <dgm:spPr/>
      <dgm:t>
        <a:bodyPr/>
        <a:lstStyle/>
        <a:p>
          <a:endParaRPr lang="sv-SE"/>
        </a:p>
      </dgm:t>
    </dgm:pt>
    <dgm:pt modelId="{FC905CF8-C1D2-455A-AA19-55FAF525595C}" type="parTrans" cxnId="{1BCC9E8A-5FC5-444F-BA77-EF6C848661E2}">
      <dgm:prSet/>
      <dgm:spPr>
        <a:ln>
          <a:solidFill>
            <a:srgbClr val="EB6631"/>
          </a:solidFill>
        </a:ln>
      </dgm:spPr>
      <dgm:t>
        <a:bodyPr/>
        <a:lstStyle/>
        <a:p>
          <a:endParaRPr lang="sv-SE"/>
        </a:p>
      </dgm:t>
    </dgm:pt>
    <dgm:pt modelId="{4F2F9CE2-265B-4790-9B06-195B956CE597}" type="pres">
      <dgm:prSet presAssocID="{050AE5F8-5588-418F-B3C1-38CDC160BD9D}" presName="hierChild1" presStyleCnt="0">
        <dgm:presLayoutVars>
          <dgm:orgChart val="1"/>
          <dgm:chPref val="1"/>
          <dgm:dir/>
          <dgm:animOne val="branch"/>
          <dgm:animLvl val="lvl"/>
          <dgm:resizeHandles/>
        </dgm:presLayoutVars>
      </dgm:prSet>
      <dgm:spPr/>
      <dgm:t>
        <a:bodyPr/>
        <a:lstStyle/>
        <a:p>
          <a:endParaRPr lang="sv-SE"/>
        </a:p>
      </dgm:t>
    </dgm:pt>
    <dgm:pt modelId="{14A26463-8E87-4A58-ABF4-5AC240DDB78E}" type="pres">
      <dgm:prSet presAssocID="{61C6BAEC-BE98-4FCD-8A66-DD2E184C1420}" presName="hierRoot1" presStyleCnt="0">
        <dgm:presLayoutVars>
          <dgm:hierBranch val="init"/>
        </dgm:presLayoutVars>
      </dgm:prSet>
      <dgm:spPr/>
      <dgm:t>
        <a:bodyPr/>
        <a:lstStyle/>
        <a:p>
          <a:endParaRPr lang="sv-SE"/>
        </a:p>
      </dgm:t>
    </dgm:pt>
    <dgm:pt modelId="{C3FBED01-C49D-4A9C-ABB3-1E27FDAEA94B}" type="pres">
      <dgm:prSet presAssocID="{61C6BAEC-BE98-4FCD-8A66-DD2E184C1420}" presName="rootComposite1" presStyleCnt="0"/>
      <dgm:spPr/>
      <dgm:t>
        <a:bodyPr/>
        <a:lstStyle/>
        <a:p>
          <a:endParaRPr lang="sv-SE"/>
        </a:p>
      </dgm:t>
    </dgm:pt>
    <dgm:pt modelId="{51593AF5-181D-4B5C-887D-7EC8FC68D8D4}" type="pres">
      <dgm:prSet presAssocID="{61C6BAEC-BE98-4FCD-8A66-DD2E184C1420}" presName="rootText1" presStyleLbl="node0" presStyleIdx="0" presStyleCnt="1" custScaleX="141881" custScaleY="114084">
        <dgm:presLayoutVars>
          <dgm:chPref val="3"/>
        </dgm:presLayoutVars>
      </dgm:prSet>
      <dgm:spPr/>
      <dgm:t>
        <a:bodyPr/>
        <a:lstStyle/>
        <a:p>
          <a:endParaRPr lang="sv-SE"/>
        </a:p>
      </dgm:t>
    </dgm:pt>
    <dgm:pt modelId="{10240359-AB93-47F0-8B2E-8F5D5B314052}" type="pres">
      <dgm:prSet presAssocID="{61C6BAEC-BE98-4FCD-8A66-DD2E184C1420}" presName="rootConnector1" presStyleLbl="node1" presStyleIdx="0" presStyleCnt="0"/>
      <dgm:spPr/>
      <dgm:t>
        <a:bodyPr/>
        <a:lstStyle/>
        <a:p>
          <a:endParaRPr lang="sv-SE"/>
        </a:p>
      </dgm:t>
    </dgm:pt>
    <dgm:pt modelId="{0145E059-F14B-44F4-855B-569C2FCB65E0}" type="pres">
      <dgm:prSet presAssocID="{61C6BAEC-BE98-4FCD-8A66-DD2E184C1420}" presName="hierChild2" presStyleCnt="0"/>
      <dgm:spPr/>
      <dgm:t>
        <a:bodyPr/>
        <a:lstStyle/>
        <a:p>
          <a:endParaRPr lang="sv-SE"/>
        </a:p>
      </dgm:t>
    </dgm:pt>
    <dgm:pt modelId="{A8A27263-0BC9-46DC-9207-D165FBA7B120}" type="pres">
      <dgm:prSet presAssocID="{2C57B912-2D26-4DB8-AC53-7D631FC48309}" presName="Name37" presStyleLbl="parChTrans1D2" presStyleIdx="0" presStyleCnt="4"/>
      <dgm:spPr/>
      <dgm:t>
        <a:bodyPr/>
        <a:lstStyle/>
        <a:p>
          <a:endParaRPr lang="sv-SE"/>
        </a:p>
      </dgm:t>
    </dgm:pt>
    <dgm:pt modelId="{807E0AAD-382E-4B29-8041-317C345DA304}" type="pres">
      <dgm:prSet presAssocID="{BBFF8FBC-E4A4-4A4B-9A86-E5385E93A46D}" presName="hierRoot2" presStyleCnt="0">
        <dgm:presLayoutVars>
          <dgm:hierBranch val="init"/>
        </dgm:presLayoutVars>
      </dgm:prSet>
      <dgm:spPr/>
      <dgm:t>
        <a:bodyPr/>
        <a:lstStyle/>
        <a:p>
          <a:endParaRPr lang="sv-SE"/>
        </a:p>
      </dgm:t>
    </dgm:pt>
    <dgm:pt modelId="{19ED5327-DAA1-4978-9C47-FB8C6DB3D89D}" type="pres">
      <dgm:prSet presAssocID="{BBFF8FBC-E4A4-4A4B-9A86-E5385E93A46D}" presName="rootComposite" presStyleCnt="0"/>
      <dgm:spPr/>
      <dgm:t>
        <a:bodyPr/>
        <a:lstStyle/>
        <a:p>
          <a:endParaRPr lang="sv-SE"/>
        </a:p>
      </dgm:t>
    </dgm:pt>
    <dgm:pt modelId="{A8269148-259B-4978-9268-18BF9C7AD910}" type="pres">
      <dgm:prSet presAssocID="{BBFF8FBC-E4A4-4A4B-9A86-E5385E93A46D}" presName="rootText" presStyleLbl="node2" presStyleIdx="0" presStyleCnt="4" custScaleY="137258">
        <dgm:presLayoutVars>
          <dgm:chPref val="3"/>
        </dgm:presLayoutVars>
      </dgm:prSet>
      <dgm:spPr/>
      <dgm:t>
        <a:bodyPr/>
        <a:lstStyle/>
        <a:p>
          <a:endParaRPr lang="sv-SE"/>
        </a:p>
      </dgm:t>
    </dgm:pt>
    <dgm:pt modelId="{7F7E72C0-A058-4F4B-BB61-1E6702648B89}" type="pres">
      <dgm:prSet presAssocID="{BBFF8FBC-E4A4-4A4B-9A86-E5385E93A46D}" presName="rootConnector" presStyleLbl="node2" presStyleIdx="0" presStyleCnt="4"/>
      <dgm:spPr/>
      <dgm:t>
        <a:bodyPr/>
        <a:lstStyle/>
        <a:p>
          <a:endParaRPr lang="sv-SE"/>
        </a:p>
      </dgm:t>
    </dgm:pt>
    <dgm:pt modelId="{7F52F786-2B26-48FE-A2C3-268C17E03E29}" type="pres">
      <dgm:prSet presAssocID="{BBFF8FBC-E4A4-4A4B-9A86-E5385E93A46D}" presName="hierChild4" presStyleCnt="0"/>
      <dgm:spPr/>
      <dgm:t>
        <a:bodyPr/>
        <a:lstStyle/>
        <a:p>
          <a:endParaRPr lang="sv-SE"/>
        </a:p>
      </dgm:t>
    </dgm:pt>
    <dgm:pt modelId="{6A1EB210-477D-4FDC-8E30-3E7E6F4A0903}" type="pres">
      <dgm:prSet presAssocID="{BBFF8FBC-E4A4-4A4B-9A86-E5385E93A46D}" presName="hierChild5" presStyleCnt="0"/>
      <dgm:spPr/>
      <dgm:t>
        <a:bodyPr/>
        <a:lstStyle/>
        <a:p>
          <a:endParaRPr lang="sv-SE"/>
        </a:p>
      </dgm:t>
    </dgm:pt>
    <dgm:pt modelId="{AC9021F4-08D9-483A-8A32-818F8376A3BE}" type="pres">
      <dgm:prSet presAssocID="{2102C7D9-C5E4-4B1C-A36F-28C00C867E9C}" presName="Name37" presStyleLbl="parChTrans1D2" presStyleIdx="1" presStyleCnt="4"/>
      <dgm:spPr/>
      <dgm:t>
        <a:bodyPr/>
        <a:lstStyle/>
        <a:p>
          <a:endParaRPr lang="sv-SE"/>
        </a:p>
      </dgm:t>
    </dgm:pt>
    <dgm:pt modelId="{88336C15-5166-4B36-9E24-419363FDDDEC}" type="pres">
      <dgm:prSet presAssocID="{15359EA2-1472-4FDC-8E55-8A9EC0897A0F}" presName="hierRoot2" presStyleCnt="0">
        <dgm:presLayoutVars>
          <dgm:hierBranch val="init"/>
        </dgm:presLayoutVars>
      </dgm:prSet>
      <dgm:spPr/>
      <dgm:t>
        <a:bodyPr/>
        <a:lstStyle/>
        <a:p>
          <a:endParaRPr lang="sv-SE"/>
        </a:p>
      </dgm:t>
    </dgm:pt>
    <dgm:pt modelId="{D323338F-91FD-4BF7-A181-D1D49B0C0D24}" type="pres">
      <dgm:prSet presAssocID="{15359EA2-1472-4FDC-8E55-8A9EC0897A0F}" presName="rootComposite" presStyleCnt="0"/>
      <dgm:spPr/>
      <dgm:t>
        <a:bodyPr/>
        <a:lstStyle/>
        <a:p>
          <a:endParaRPr lang="sv-SE"/>
        </a:p>
      </dgm:t>
    </dgm:pt>
    <dgm:pt modelId="{4E4B9552-4045-4164-8ACE-3FA5B654B537}" type="pres">
      <dgm:prSet presAssocID="{15359EA2-1472-4FDC-8E55-8A9EC0897A0F}" presName="rootText" presStyleLbl="node2" presStyleIdx="1" presStyleCnt="4" custScaleY="137258">
        <dgm:presLayoutVars>
          <dgm:chPref val="3"/>
        </dgm:presLayoutVars>
      </dgm:prSet>
      <dgm:spPr/>
      <dgm:t>
        <a:bodyPr/>
        <a:lstStyle/>
        <a:p>
          <a:endParaRPr lang="sv-SE"/>
        </a:p>
      </dgm:t>
    </dgm:pt>
    <dgm:pt modelId="{76DC2319-AF97-4A2E-975B-AEA65950242F}" type="pres">
      <dgm:prSet presAssocID="{15359EA2-1472-4FDC-8E55-8A9EC0897A0F}" presName="rootConnector" presStyleLbl="node2" presStyleIdx="1" presStyleCnt="4"/>
      <dgm:spPr/>
      <dgm:t>
        <a:bodyPr/>
        <a:lstStyle/>
        <a:p>
          <a:endParaRPr lang="sv-SE"/>
        </a:p>
      </dgm:t>
    </dgm:pt>
    <dgm:pt modelId="{27241A44-F12E-448E-8474-B5B71B3D0923}" type="pres">
      <dgm:prSet presAssocID="{15359EA2-1472-4FDC-8E55-8A9EC0897A0F}" presName="hierChild4" presStyleCnt="0"/>
      <dgm:spPr/>
      <dgm:t>
        <a:bodyPr/>
        <a:lstStyle/>
        <a:p>
          <a:endParaRPr lang="sv-SE"/>
        </a:p>
      </dgm:t>
    </dgm:pt>
    <dgm:pt modelId="{1DEE6FAD-A610-4CA2-9351-F8CC8E811055}" type="pres">
      <dgm:prSet presAssocID="{15359EA2-1472-4FDC-8E55-8A9EC0897A0F}" presName="hierChild5" presStyleCnt="0"/>
      <dgm:spPr/>
      <dgm:t>
        <a:bodyPr/>
        <a:lstStyle/>
        <a:p>
          <a:endParaRPr lang="sv-SE"/>
        </a:p>
      </dgm:t>
    </dgm:pt>
    <dgm:pt modelId="{CD83A93C-DAF4-4746-A115-558E36901308}" type="pres">
      <dgm:prSet presAssocID="{FC905CF8-C1D2-455A-AA19-55FAF525595C}" presName="Name37" presStyleLbl="parChTrans1D2" presStyleIdx="2" presStyleCnt="4"/>
      <dgm:spPr/>
      <dgm:t>
        <a:bodyPr/>
        <a:lstStyle/>
        <a:p>
          <a:endParaRPr lang="sv-SE"/>
        </a:p>
      </dgm:t>
    </dgm:pt>
    <dgm:pt modelId="{E39AFBCF-3D4A-4A01-9FE0-3F45B97B868A}" type="pres">
      <dgm:prSet presAssocID="{BAEC88F2-7AF4-4725-897A-BAF9DF88605E}" presName="hierRoot2" presStyleCnt="0">
        <dgm:presLayoutVars>
          <dgm:hierBranch val="init"/>
        </dgm:presLayoutVars>
      </dgm:prSet>
      <dgm:spPr/>
      <dgm:t>
        <a:bodyPr/>
        <a:lstStyle/>
        <a:p>
          <a:endParaRPr lang="sv-SE"/>
        </a:p>
      </dgm:t>
    </dgm:pt>
    <dgm:pt modelId="{98D21CF3-2AE5-4B36-B8C1-F328B33F37CE}" type="pres">
      <dgm:prSet presAssocID="{BAEC88F2-7AF4-4725-897A-BAF9DF88605E}" presName="rootComposite" presStyleCnt="0"/>
      <dgm:spPr/>
      <dgm:t>
        <a:bodyPr/>
        <a:lstStyle/>
        <a:p>
          <a:endParaRPr lang="sv-SE"/>
        </a:p>
      </dgm:t>
    </dgm:pt>
    <dgm:pt modelId="{656434D2-D838-4F53-8A36-FB3307947050}" type="pres">
      <dgm:prSet presAssocID="{BAEC88F2-7AF4-4725-897A-BAF9DF88605E}" presName="rootText" presStyleLbl="node2" presStyleIdx="2" presStyleCnt="4" custScaleY="137258" custLinFactNeighborX="4167" custLinFactNeighborY="-80">
        <dgm:presLayoutVars>
          <dgm:chPref val="3"/>
        </dgm:presLayoutVars>
      </dgm:prSet>
      <dgm:spPr/>
      <dgm:t>
        <a:bodyPr/>
        <a:lstStyle/>
        <a:p>
          <a:endParaRPr lang="sv-SE"/>
        </a:p>
      </dgm:t>
    </dgm:pt>
    <dgm:pt modelId="{2019FF60-A16E-4901-81F6-1B9FCF8B9220}" type="pres">
      <dgm:prSet presAssocID="{BAEC88F2-7AF4-4725-897A-BAF9DF88605E}" presName="rootConnector" presStyleLbl="node2" presStyleIdx="2" presStyleCnt="4"/>
      <dgm:spPr/>
      <dgm:t>
        <a:bodyPr/>
        <a:lstStyle/>
        <a:p>
          <a:endParaRPr lang="sv-SE"/>
        </a:p>
      </dgm:t>
    </dgm:pt>
    <dgm:pt modelId="{D1F3DC87-ACF7-4249-97A9-AC7FFF36DBE4}" type="pres">
      <dgm:prSet presAssocID="{BAEC88F2-7AF4-4725-897A-BAF9DF88605E}" presName="hierChild4" presStyleCnt="0"/>
      <dgm:spPr/>
      <dgm:t>
        <a:bodyPr/>
        <a:lstStyle/>
        <a:p>
          <a:endParaRPr lang="sv-SE"/>
        </a:p>
      </dgm:t>
    </dgm:pt>
    <dgm:pt modelId="{88850750-26A4-4F7C-9107-7611A94ECE64}" type="pres">
      <dgm:prSet presAssocID="{BAEC88F2-7AF4-4725-897A-BAF9DF88605E}" presName="hierChild5" presStyleCnt="0"/>
      <dgm:spPr/>
      <dgm:t>
        <a:bodyPr/>
        <a:lstStyle/>
        <a:p>
          <a:endParaRPr lang="sv-SE"/>
        </a:p>
      </dgm:t>
    </dgm:pt>
    <dgm:pt modelId="{3FFEC602-8061-4E89-AFCE-69D7F05F25AD}" type="pres">
      <dgm:prSet presAssocID="{2630BCB5-F2F4-4569-9458-EAB5D8F45F52}" presName="Name37" presStyleLbl="parChTrans1D2" presStyleIdx="3" presStyleCnt="4"/>
      <dgm:spPr/>
      <dgm:t>
        <a:bodyPr/>
        <a:lstStyle/>
        <a:p>
          <a:endParaRPr lang="sv-SE"/>
        </a:p>
      </dgm:t>
    </dgm:pt>
    <dgm:pt modelId="{EE97EF86-5D4A-4825-8B5D-D90771BE77AE}" type="pres">
      <dgm:prSet presAssocID="{2749CD70-BDCE-4290-95D1-80C1C947094B}" presName="hierRoot2" presStyleCnt="0">
        <dgm:presLayoutVars>
          <dgm:hierBranch val="init"/>
        </dgm:presLayoutVars>
      </dgm:prSet>
      <dgm:spPr/>
      <dgm:t>
        <a:bodyPr/>
        <a:lstStyle/>
        <a:p>
          <a:endParaRPr lang="sv-SE"/>
        </a:p>
      </dgm:t>
    </dgm:pt>
    <dgm:pt modelId="{0952D2CC-4E1B-494C-B2AC-E2348D812C02}" type="pres">
      <dgm:prSet presAssocID="{2749CD70-BDCE-4290-95D1-80C1C947094B}" presName="rootComposite" presStyleCnt="0"/>
      <dgm:spPr/>
      <dgm:t>
        <a:bodyPr/>
        <a:lstStyle/>
        <a:p>
          <a:endParaRPr lang="sv-SE"/>
        </a:p>
      </dgm:t>
    </dgm:pt>
    <dgm:pt modelId="{8E4DF233-D36C-45B2-B6A1-D13E4B0E7179}" type="pres">
      <dgm:prSet presAssocID="{2749CD70-BDCE-4290-95D1-80C1C947094B}" presName="rootText" presStyleLbl="node2" presStyleIdx="3" presStyleCnt="4" custScaleX="117394" custScaleY="135435">
        <dgm:presLayoutVars>
          <dgm:chPref val="3"/>
        </dgm:presLayoutVars>
      </dgm:prSet>
      <dgm:spPr/>
      <dgm:t>
        <a:bodyPr/>
        <a:lstStyle/>
        <a:p>
          <a:endParaRPr lang="sv-SE"/>
        </a:p>
      </dgm:t>
    </dgm:pt>
    <dgm:pt modelId="{280479EC-F421-4F14-BA2E-0BD4E75B4EC0}" type="pres">
      <dgm:prSet presAssocID="{2749CD70-BDCE-4290-95D1-80C1C947094B}" presName="rootConnector" presStyleLbl="node2" presStyleIdx="3" presStyleCnt="4"/>
      <dgm:spPr/>
      <dgm:t>
        <a:bodyPr/>
        <a:lstStyle/>
        <a:p>
          <a:endParaRPr lang="sv-SE"/>
        </a:p>
      </dgm:t>
    </dgm:pt>
    <dgm:pt modelId="{7BCAA760-D224-4242-89CD-B35E64B4AF59}" type="pres">
      <dgm:prSet presAssocID="{2749CD70-BDCE-4290-95D1-80C1C947094B}" presName="hierChild4" presStyleCnt="0"/>
      <dgm:spPr/>
      <dgm:t>
        <a:bodyPr/>
        <a:lstStyle/>
        <a:p>
          <a:endParaRPr lang="sv-SE"/>
        </a:p>
      </dgm:t>
    </dgm:pt>
    <dgm:pt modelId="{A3740627-A3A5-4475-96AC-A3801758750A}" type="pres">
      <dgm:prSet presAssocID="{2749CD70-BDCE-4290-95D1-80C1C947094B}" presName="hierChild5" presStyleCnt="0"/>
      <dgm:spPr/>
      <dgm:t>
        <a:bodyPr/>
        <a:lstStyle/>
        <a:p>
          <a:endParaRPr lang="sv-SE"/>
        </a:p>
      </dgm:t>
    </dgm:pt>
    <dgm:pt modelId="{56B89855-512A-450D-86F8-9929145AFEEE}" type="pres">
      <dgm:prSet presAssocID="{61C6BAEC-BE98-4FCD-8A66-DD2E184C1420}" presName="hierChild3" presStyleCnt="0"/>
      <dgm:spPr/>
      <dgm:t>
        <a:bodyPr/>
        <a:lstStyle/>
        <a:p>
          <a:endParaRPr lang="sv-SE"/>
        </a:p>
      </dgm:t>
    </dgm:pt>
  </dgm:ptLst>
  <dgm:cxnLst>
    <dgm:cxn modelId="{37EA9983-36A2-4D0E-BFD5-0246A39A02E9}" type="presOf" srcId="{2749CD70-BDCE-4290-95D1-80C1C947094B}" destId="{280479EC-F421-4F14-BA2E-0BD4E75B4EC0}" srcOrd="1" destOrd="0" presId="urn:microsoft.com/office/officeart/2005/8/layout/orgChart1"/>
    <dgm:cxn modelId="{F5C1839D-CE1C-4C62-9674-5545AC93C88E}" type="presOf" srcId="{15359EA2-1472-4FDC-8E55-8A9EC0897A0F}" destId="{76DC2319-AF97-4A2E-975B-AEA65950242F}" srcOrd="1" destOrd="0" presId="urn:microsoft.com/office/officeart/2005/8/layout/orgChart1"/>
    <dgm:cxn modelId="{913CACFD-EC25-4B9B-87C7-793A2E49A1BE}" type="presOf" srcId="{050AE5F8-5588-418F-B3C1-38CDC160BD9D}" destId="{4F2F9CE2-265B-4790-9B06-195B956CE597}" srcOrd="0" destOrd="0" presId="urn:microsoft.com/office/officeart/2005/8/layout/orgChart1"/>
    <dgm:cxn modelId="{FAD1F2F5-48AC-4B88-8F4B-1254602D8598}" srcId="{050AE5F8-5588-418F-B3C1-38CDC160BD9D}" destId="{61C6BAEC-BE98-4FCD-8A66-DD2E184C1420}" srcOrd="0" destOrd="0" parTransId="{9309048C-153B-4ABC-9E2E-FA7E0944D9C9}" sibTransId="{6F346528-DB47-4A27-8A1D-741D0DBC4FA4}"/>
    <dgm:cxn modelId="{5676F06D-BA76-4ADA-83E2-89B383291DED}" srcId="{61C6BAEC-BE98-4FCD-8A66-DD2E184C1420}" destId="{15359EA2-1472-4FDC-8E55-8A9EC0897A0F}" srcOrd="1" destOrd="0" parTransId="{2102C7D9-C5E4-4B1C-A36F-28C00C867E9C}" sibTransId="{F6398F01-0B93-4352-BD5C-69B4770E0BF7}"/>
    <dgm:cxn modelId="{A2EB7E36-FF09-4855-9D2F-031B1F3BB976}" type="presOf" srcId="{61C6BAEC-BE98-4FCD-8A66-DD2E184C1420}" destId="{51593AF5-181D-4B5C-887D-7EC8FC68D8D4}" srcOrd="0" destOrd="0" presId="urn:microsoft.com/office/officeart/2005/8/layout/orgChart1"/>
    <dgm:cxn modelId="{1BCC9E8A-5FC5-444F-BA77-EF6C848661E2}" srcId="{61C6BAEC-BE98-4FCD-8A66-DD2E184C1420}" destId="{BAEC88F2-7AF4-4725-897A-BAF9DF88605E}" srcOrd="2" destOrd="0" parTransId="{FC905CF8-C1D2-455A-AA19-55FAF525595C}" sibTransId="{E60CDB0F-A5EE-477B-BE20-1A8F0D8D40E7}"/>
    <dgm:cxn modelId="{D3680DB0-8BED-408A-9F3E-0B92C367685E}" type="presOf" srcId="{61C6BAEC-BE98-4FCD-8A66-DD2E184C1420}" destId="{10240359-AB93-47F0-8B2E-8F5D5B314052}" srcOrd="1" destOrd="0" presId="urn:microsoft.com/office/officeart/2005/8/layout/orgChart1"/>
    <dgm:cxn modelId="{D844905F-33DD-4EA9-99CE-4C04C0F9D837}" type="presOf" srcId="{2630BCB5-F2F4-4569-9458-EAB5D8F45F52}" destId="{3FFEC602-8061-4E89-AFCE-69D7F05F25AD}" srcOrd="0" destOrd="0" presId="urn:microsoft.com/office/officeart/2005/8/layout/orgChart1"/>
    <dgm:cxn modelId="{CA02A20C-0B3B-440A-B56D-11BD06BF99DF}" type="presOf" srcId="{2749CD70-BDCE-4290-95D1-80C1C947094B}" destId="{8E4DF233-D36C-45B2-B6A1-D13E4B0E7179}" srcOrd="0" destOrd="0" presId="urn:microsoft.com/office/officeart/2005/8/layout/orgChart1"/>
    <dgm:cxn modelId="{A4F892B0-0C94-473C-B2C8-76E1187F711C}" type="presOf" srcId="{BBFF8FBC-E4A4-4A4B-9A86-E5385E93A46D}" destId="{7F7E72C0-A058-4F4B-BB61-1E6702648B89}" srcOrd="1" destOrd="0" presId="urn:microsoft.com/office/officeart/2005/8/layout/orgChart1"/>
    <dgm:cxn modelId="{3ED647CF-0569-4953-829B-A6258520060E}" type="presOf" srcId="{BAEC88F2-7AF4-4725-897A-BAF9DF88605E}" destId="{2019FF60-A16E-4901-81F6-1B9FCF8B9220}" srcOrd="1" destOrd="0" presId="urn:microsoft.com/office/officeart/2005/8/layout/orgChart1"/>
    <dgm:cxn modelId="{DB3D385F-B0F5-496B-954C-2826C83F76CD}" type="presOf" srcId="{FC905CF8-C1D2-455A-AA19-55FAF525595C}" destId="{CD83A93C-DAF4-4746-A115-558E36901308}" srcOrd="0" destOrd="0" presId="urn:microsoft.com/office/officeart/2005/8/layout/orgChart1"/>
    <dgm:cxn modelId="{752AC062-891A-4105-BAC6-7E07FF58545F}" type="presOf" srcId="{2102C7D9-C5E4-4B1C-A36F-28C00C867E9C}" destId="{AC9021F4-08D9-483A-8A32-818F8376A3BE}" srcOrd="0" destOrd="0" presId="urn:microsoft.com/office/officeart/2005/8/layout/orgChart1"/>
    <dgm:cxn modelId="{A238BD5A-8555-42F4-81AE-72F6FBD7BDF1}" type="presOf" srcId="{BBFF8FBC-E4A4-4A4B-9A86-E5385E93A46D}" destId="{A8269148-259B-4978-9268-18BF9C7AD910}" srcOrd="0" destOrd="0" presId="urn:microsoft.com/office/officeart/2005/8/layout/orgChart1"/>
    <dgm:cxn modelId="{A95162A0-0169-44C4-BB6A-354F5F22B56A}" srcId="{61C6BAEC-BE98-4FCD-8A66-DD2E184C1420}" destId="{2749CD70-BDCE-4290-95D1-80C1C947094B}" srcOrd="3" destOrd="0" parTransId="{2630BCB5-F2F4-4569-9458-EAB5D8F45F52}" sibTransId="{1A18F65E-02F0-4991-B132-6B0B54C56E07}"/>
    <dgm:cxn modelId="{B560106A-70ED-4DB6-8055-4B87B1868B1F}" type="presOf" srcId="{2C57B912-2D26-4DB8-AC53-7D631FC48309}" destId="{A8A27263-0BC9-46DC-9207-D165FBA7B120}" srcOrd="0" destOrd="0" presId="urn:microsoft.com/office/officeart/2005/8/layout/orgChart1"/>
    <dgm:cxn modelId="{E3E55FDB-29C2-431D-A4FA-E6B6983F2E0D}" type="presOf" srcId="{BAEC88F2-7AF4-4725-897A-BAF9DF88605E}" destId="{656434D2-D838-4F53-8A36-FB3307947050}" srcOrd="0" destOrd="0" presId="urn:microsoft.com/office/officeart/2005/8/layout/orgChart1"/>
    <dgm:cxn modelId="{6A28B432-F237-49C0-869B-AF647C4D6A87}" srcId="{61C6BAEC-BE98-4FCD-8A66-DD2E184C1420}" destId="{BBFF8FBC-E4A4-4A4B-9A86-E5385E93A46D}" srcOrd="0" destOrd="0" parTransId="{2C57B912-2D26-4DB8-AC53-7D631FC48309}" sibTransId="{42727EFC-0C3B-4F09-9673-ADDE4231913C}"/>
    <dgm:cxn modelId="{4DCA28E8-1802-452B-AA3B-F5EB4BFD0822}" type="presOf" srcId="{15359EA2-1472-4FDC-8E55-8A9EC0897A0F}" destId="{4E4B9552-4045-4164-8ACE-3FA5B654B537}" srcOrd="0" destOrd="0" presId="urn:microsoft.com/office/officeart/2005/8/layout/orgChart1"/>
    <dgm:cxn modelId="{6E0062DE-4F72-46AC-9873-E1AB2361D2FA}" type="presParOf" srcId="{4F2F9CE2-265B-4790-9B06-195B956CE597}" destId="{14A26463-8E87-4A58-ABF4-5AC240DDB78E}" srcOrd="0" destOrd="0" presId="urn:microsoft.com/office/officeart/2005/8/layout/orgChart1"/>
    <dgm:cxn modelId="{6EA834EA-073F-46C3-A53A-C75200CF34BD}" type="presParOf" srcId="{14A26463-8E87-4A58-ABF4-5AC240DDB78E}" destId="{C3FBED01-C49D-4A9C-ABB3-1E27FDAEA94B}" srcOrd="0" destOrd="0" presId="urn:microsoft.com/office/officeart/2005/8/layout/orgChart1"/>
    <dgm:cxn modelId="{A95D0D11-4762-454E-A29B-816523511E41}" type="presParOf" srcId="{C3FBED01-C49D-4A9C-ABB3-1E27FDAEA94B}" destId="{51593AF5-181D-4B5C-887D-7EC8FC68D8D4}" srcOrd="0" destOrd="0" presId="urn:microsoft.com/office/officeart/2005/8/layout/orgChart1"/>
    <dgm:cxn modelId="{B1472E37-34B8-40CF-B3F3-107F4DDC6D70}" type="presParOf" srcId="{C3FBED01-C49D-4A9C-ABB3-1E27FDAEA94B}" destId="{10240359-AB93-47F0-8B2E-8F5D5B314052}" srcOrd="1" destOrd="0" presId="urn:microsoft.com/office/officeart/2005/8/layout/orgChart1"/>
    <dgm:cxn modelId="{D7B86ADB-227E-4738-9629-E4F446CFE5D3}" type="presParOf" srcId="{14A26463-8E87-4A58-ABF4-5AC240DDB78E}" destId="{0145E059-F14B-44F4-855B-569C2FCB65E0}" srcOrd="1" destOrd="0" presId="urn:microsoft.com/office/officeart/2005/8/layout/orgChart1"/>
    <dgm:cxn modelId="{B0151AB2-551B-403E-B3C8-A469D352F943}" type="presParOf" srcId="{0145E059-F14B-44F4-855B-569C2FCB65E0}" destId="{A8A27263-0BC9-46DC-9207-D165FBA7B120}" srcOrd="0" destOrd="0" presId="urn:microsoft.com/office/officeart/2005/8/layout/orgChart1"/>
    <dgm:cxn modelId="{8D3BD074-C359-4D4F-AB1D-AB40FA402CD4}" type="presParOf" srcId="{0145E059-F14B-44F4-855B-569C2FCB65E0}" destId="{807E0AAD-382E-4B29-8041-317C345DA304}" srcOrd="1" destOrd="0" presId="urn:microsoft.com/office/officeart/2005/8/layout/orgChart1"/>
    <dgm:cxn modelId="{CEE8CEBB-B58E-4311-A4A3-67339C69F2A6}" type="presParOf" srcId="{807E0AAD-382E-4B29-8041-317C345DA304}" destId="{19ED5327-DAA1-4978-9C47-FB8C6DB3D89D}" srcOrd="0" destOrd="0" presId="urn:microsoft.com/office/officeart/2005/8/layout/orgChart1"/>
    <dgm:cxn modelId="{E65B2E8F-F09F-4A84-9D91-E0A4A96E005C}" type="presParOf" srcId="{19ED5327-DAA1-4978-9C47-FB8C6DB3D89D}" destId="{A8269148-259B-4978-9268-18BF9C7AD910}" srcOrd="0" destOrd="0" presId="urn:microsoft.com/office/officeart/2005/8/layout/orgChart1"/>
    <dgm:cxn modelId="{A5DA70D8-6673-4474-A653-85E6B8207B8C}" type="presParOf" srcId="{19ED5327-DAA1-4978-9C47-FB8C6DB3D89D}" destId="{7F7E72C0-A058-4F4B-BB61-1E6702648B89}" srcOrd="1" destOrd="0" presId="urn:microsoft.com/office/officeart/2005/8/layout/orgChart1"/>
    <dgm:cxn modelId="{3DB6E0A2-82A4-4AC4-B58F-78B1B6128D03}" type="presParOf" srcId="{807E0AAD-382E-4B29-8041-317C345DA304}" destId="{7F52F786-2B26-48FE-A2C3-268C17E03E29}" srcOrd="1" destOrd="0" presId="urn:microsoft.com/office/officeart/2005/8/layout/orgChart1"/>
    <dgm:cxn modelId="{D2F52218-FF3B-402C-AAA4-589CB0B199E6}" type="presParOf" srcId="{807E0AAD-382E-4B29-8041-317C345DA304}" destId="{6A1EB210-477D-4FDC-8E30-3E7E6F4A0903}" srcOrd="2" destOrd="0" presId="urn:microsoft.com/office/officeart/2005/8/layout/orgChart1"/>
    <dgm:cxn modelId="{10B3FBDD-D650-47E1-98BB-3A2AE7CDF27A}" type="presParOf" srcId="{0145E059-F14B-44F4-855B-569C2FCB65E0}" destId="{AC9021F4-08D9-483A-8A32-818F8376A3BE}" srcOrd="2" destOrd="0" presId="urn:microsoft.com/office/officeart/2005/8/layout/orgChart1"/>
    <dgm:cxn modelId="{C8D64FF5-C6BE-44F2-9D2A-04BD7A92460B}" type="presParOf" srcId="{0145E059-F14B-44F4-855B-569C2FCB65E0}" destId="{88336C15-5166-4B36-9E24-419363FDDDEC}" srcOrd="3" destOrd="0" presId="urn:microsoft.com/office/officeart/2005/8/layout/orgChart1"/>
    <dgm:cxn modelId="{ADE26F83-627B-4D00-9908-CD08A7745770}" type="presParOf" srcId="{88336C15-5166-4B36-9E24-419363FDDDEC}" destId="{D323338F-91FD-4BF7-A181-D1D49B0C0D24}" srcOrd="0" destOrd="0" presId="urn:microsoft.com/office/officeart/2005/8/layout/orgChart1"/>
    <dgm:cxn modelId="{2182AD07-E367-4E9A-99CA-5A428FBA386D}" type="presParOf" srcId="{D323338F-91FD-4BF7-A181-D1D49B0C0D24}" destId="{4E4B9552-4045-4164-8ACE-3FA5B654B537}" srcOrd="0" destOrd="0" presId="urn:microsoft.com/office/officeart/2005/8/layout/orgChart1"/>
    <dgm:cxn modelId="{9F1C8A27-0842-4386-811C-E842B2A3E9E4}" type="presParOf" srcId="{D323338F-91FD-4BF7-A181-D1D49B0C0D24}" destId="{76DC2319-AF97-4A2E-975B-AEA65950242F}" srcOrd="1" destOrd="0" presId="urn:microsoft.com/office/officeart/2005/8/layout/orgChart1"/>
    <dgm:cxn modelId="{FCAF56B9-09D3-4FF8-B94E-170DA2462138}" type="presParOf" srcId="{88336C15-5166-4B36-9E24-419363FDDDEC}" destId="{27241A44-F12E-448E-8474-B5B71B3D0923}" srcOrd="1" destOrd="0" presId="urn:microsoft.com/office/officeart/2005/8/layout/orgChart1"/>
    <dgm:cxn modelId="{260175D9-6A12-4B5D-8B01-BC24822C528B}" type="presParOf" srcId="{88336C15-5166-4B36-9E24-419363FDDDEC}" destId="{1DEE6FAD-A610-4CA2-9351-F8CC8E811055}" srcOrd="2" destOrd="0" presId="urn:microsoft.com/office/officeart/2005/8/layout/orgChart1"/>
    <dgm:cxn modelId="{C96C6BE0-38BF-401D-AC92-C28271DF7520}" type="presParOf" srcId="{0145E059-F14B-44F4-855B-569C2FCB65E0}" destId="{CD83A93C-DAF4-4746-A115-558E36901308}" srcOrd="4" destOrd="0" presId="urn:microsoft.com/office/officeart/2005/8/layout/orgChart1"/>
    <dgm:cxn modelId="{D3803E5C-9092-4979-B5F8-B9066BE19776}" type="presParOf" srcId="{0145E059-F14B-44F4-855B-569C2FCB65E0}" destId="{E39AFBCF-3D4A-4A01-9FE0-3F45B97B868A}" srcOrd="5" destOrd="0" presId="urn:microsoft.com/office/officeart/2005/8/layout/orgChart1"/>
    <dgm:cxn modelId="{63E4984E-A954-4233-A554-32C453BFC13F}" type="presParOf" srcId="{E39AFBCF-3D4A-4A01-9FE0-3F45B97B868A}" destId="{98D21CF3-2AE5-4B36-B8C1-F328B33F37CE}" srcOrd="0" destOrd="0" presId="urn:microsoft.com/office/officeart/2005/8/layout/orgChart1"/>
    <dgm:cxn modelId="{7A5B80DC-14E3-4FB2-A571-4E5665F3371F}" type="presParOf" srcId="{98D21CF3-2AE5-4B36-B8C1-F328B33F37CE}" destId="{656434D2-D838-4F53-8A36-FB3307947050}" srcOrd="0" destOrd="0" presId="urn:microsoft.com/office/officeart/2005/8/layout/orgChart1"/>
    <dgm:cxn modelId="{719FC287-58A8-4239-A47A-06E6AD7408F6}" type="presParOf" srcId="{98D21CF3-2AE5-4B36-B8C1-F328B33F37CE}" destId="{2019FF60-A16E-4901-81F6-1B9FCF8B9220}" srcOrd="1" destOrd="0" presId="urn:microsoft.com/office/officeart/2005/8/layout/orgChart1"/>
    <dgm:cxn modelId="{7121AD5D-9E0B-4998-8956-8B5F72A39715}" type="presParOf" srcId="{E39AFBCF-3D4A-4A01-9FE0-3F45B97B868A}" destId="{D1F3DC87-ACF7-4249-97A9-AC7FFF36DBE4}" srcOrd="1" destOrd="0" presId="urn:microsoft.com/office/officeart/2005/8/layout/orgChart1"/>
    <dgm:cxn modelId="{F7FBC7CC-2E65-42D2-BC17-B023E22966B9}" type="presParOf" srcId="{E39AFBCF-3D4A-4A01-9FE0-3F45B97B868A}" destId="{88850750-26A4-4F7C-9107-7611A94ECE64}" srcOrd="2" destOrd="0" presId="urn:microsoft.com/office/officeart/2005/8/layout/orgChart1"/>
    <dgm:cxn modelId="{5C12C09E-2EDC-47BF-8914-5979CDAB7716}" type="presParOf" srcId="{0145E059-F14B-44F4-855B-569C2FCB65E0}" destId="{3FFEC602-8061-4E89-AFCE-69D7F05F25AD}" srcOrd="6" destOrd="0" presId="urn:microsoft.com/office/officeart/2005/8/layout/orgChart1"/>
    <dgm:cxn modelId="{193C32C5-EE17-440C-88E5-80B636DCD1FA}" type="presParOf" srcId="{0145E059-F14B-44F4-855B-569C2FCB65E0}" destId="{EE97EF86-5D4A-4825-8B5D-D90771BE77AE}" srcOrd="7" destOrd="0" presId="urn:microsoft.com/office/officeart/2005/8/layout/orgChart1"/>
    <dgm:cxn modelId="{BD88D081-BA03-4F60-B944-C52348003148}" type="presParOf" srcId="{EE97EF86-5D4A-4825-8B5D-D90771BE77AE}" destId="{0952D2CC-4E1B-494C-B2AC-E2348D812C02}" srcOrd="0" destOrd="0" presId="urn:microsoft.com/office/officeart/2005/8/layout/orgChart1"/>
    <dgm:cxn modelId="{ECCA6952-F195-4574-9BAD-0A9AE477D8A0}" type="presParOf" srcId="{0952D2CC-4E1B-494C-B2AC-E2348D812C02}" destId="{8E4DF233-D36C-45B2-B6A1-D13E4B0E7179}" srcOrd="0" destOrd="0" presId="urn:microsoft.com/office/officeart/2005/8/layout/orgChart1"/>
    <dgm:cxn modelId="{B73FB34C-75A2-4E45-B98D-E19DBDB937D9}" type="presParOf" srcId="{0952D2CC-4E1B-494C-B2AC-E2348D812C02}" destId="{280479EC-F421-4F14-BA2E-0BD4E75B4EC0}" srcOrd="1" destOrd="0" presId="urn:microsoft.com/office/officeart/2005/8/layout/orgChart1"/>
    <dgm:cxn modelId="{AB2E6E92-E565-4B9F-9D9A-BC11EAC06EF1}" type="presParOf" srcId="{EE97EF86-5D4A-4825-8B5D-D90771BE77AE}" destId="{7BCAA760-D224-4242-89CD-B35E64B4AF59}" srcOrd="1" destOrd="0" presId="urn:microsoft.com/office/officeart/2005/8/layout/orgChart1"/>
    <dgm:cxn modelId="{DA494275-238B-41D7-8018-BE2FD18F17D4}" type="presParOf" srcId="{EE97EF86-5D4A-4825-8B5D-D90771BE77AE}" destId="{A3740627-A3A5-4475-96AC-A3801758750A}" srcOrd="2" destOrd="0" presId="urn:microsoft.com/office/officeart/2005/8/layout/orgChart1"/>
    <dgm:cxn modelId="{B372A128-27DA-4136-A68C-7E5FDFCDC44A}" type="presParOf" srcId="{14A26463-8E87-4A58-ABF4-5AC240DDB78E}" destId="{56B89855-512A-450D-86F8-9929145AFEE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sv-SE"/>
          </a:p>
        </p:txBody>
      </p:sp>
      <p:sp>
        <p:nvSpPr>
          <p:cNvPr id="86019" name="Rectangle 3"/>
          <p:cNvSpPr>
            <a:spLocks noGrp="1" noChangeArrowheads="1"/>
          </p:cNvSpPr>
          <p:nvPr>
            <p:ph type="dt" sz="quarter"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sv-SE"/>
          </a:p>
        </p:txBody>
      </p:sp>
      <p:sp>
        <p:nvSpPr>
          <p:cNvPr id="86020" name="Rectangle 4"/>
          <p:cNvSpPr>
            <a:spLocks noGrp="1" noChangeArrowheads="1"/>
          </p:cNvSpPr>
          <p:nvPr>
            <p:ph type="ftr" sz="quarter" idx="2"/>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sv-SE"/>
          </a:p>
        </p:txBody>
      </p:sp>
      <p:sp>
        <p:nvSpPr>
          <p:cNvPr id="86021" name="Rectangle 5"/>
          <p:cNvSpPr>
            <a:spLocks noGrp="1" noChangeArrowheads="1"/>
          </p:cNvSpPr>
          <p:nvPr>
            <p:ph type="sldNum" sz="quarter" idx="3"/>
          </p:nvPr>
        </p:nvSpPr>
        <p:spPr bwMode="auto">
          <a:xfrm>
            <a:off x="377825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F2DF4191-600B-472D-B372-CBE5AB89ABC2}" type="slidenum">
              <a:rPr lang="sv-SE"/>
              <a:pPr>
                <a:defRPr/>
              </a:pPr>
              <a:t>‹#›</a:t>
            </a:fld>
            <a:endParaRPr lang="sv-SE"/>
          </a:p>
        </p:txBody>
      </p:sp>
    </p:spTree>
    <p:extLst>
      <p:ext uri="{BB962C8B-B14F-4D97-AF65-F5344CB8AC3E}">
        <p14:creationId xmlns:p14="http://schemas.microsoft.com/office/powerpoint/2010/main" val="82084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sv-SE"/>
          </a:p>
        </p:txBody>
      </p:sp>
      <p:sp>
        <p:nvSpPr>
          <p:cNvPr id="16387" name="Rectangle 3"/>
          <p:cNvSpPr>
            <a:spLocks noGrp="1" noChangeArrowheads="1"/>
          </p:cNvSpPr>
          <p:nvPr>
            <p:ph type="dt"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sv-SE"/>
          </a:p>
        </p:txBody>
      </p:sp>
      <p:sp>
        <p:nvSpPr>
          <p:cNvPr id="53252"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66750" y="4716463"/>
            <a:ext cx="53355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p>
        </p:txBody>
      </p:sp>
      <p:sp>
        <p:nvSpPr>
          <p:cNvPr id="16390" name="Rectangle 6"/>
          <p:cNvSpPr>
            <a:spLocks noGrp="1" noChangeArrowheads="1"/>
          </p:cNvSpPr>
          <p:nvPr>
            <p:ph type="ftr" sz="quarter" idx="4"/>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sv-SE"/>
          </a:p>
        </p:txBody>
      </p:sp>
      <p:sp>
        <p:nvSpPr>
          <p:cNvPr id="16391" name="Rectangle 7"/>
          <p:cNvSpPr>
            <a:spLocks noGrp="1" noChangeArrowheads="1"/>
          </p:cNvSpPr>
          <p:nvPr>
            <p:ph type="sldNum" sz="quarter" idx="5"/>
          </p:nvPr>
        </p:nvSpPr>
        <p:spPr bwMode="auto">
          <a:xfrm>
            <a:off x="377825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D27AA7F6-B9A8-4D4C-A4B0-DFDA3D500EBB}" type="slidenum">
              <a:rPr lang="sv-SE"/>
              <a:pPr>
                <a:defRPr/>
              </a:pPr>
              <a:t>‹#›</a:t>
            </a:fld>
            <a:endParaRPr lang="sv-SE"/>
          </a:p>
        </p:txBody>
      </p:sp>
    </p:spTree>
    <p:extLst>
      <p:ext uri="{BB962C8B-B14F-4D97-AF65-F5344CB8AC3E}">
        <p14:creationId xmlns:p14="http://schemas.microsoft.com/office/powerpoint/2010/main" val="2699151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D27AA7F6-B9A8-4D4C-A4B0-DFDA3D500EBB}" type="slidenum">
              <a:rPr lang="sv-SE" smtClean="0"/>
              <a:pPr>
                <a:defRPr/>
              </a:pPr>
              <a:t>1</a:t>
            </a:fld>
            <a:endParaRPr lang="en-GB"/>
          </a:p>
        </p:txBody>
      </p:sp>
    </p:spTree>
    <p:extLst>
      <p:ext uri="{BB962C8B-B14F-4D97-AF65-F5344CB8AC3E}">
        <p14:creationId xmlns:p14="http://schemas.microsoft.com/office/powerpoint/2010/main" val="1542887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xfrm>
            <a:off x="555758" y="4908441"/>
            <a:ext cx="5557573" cy="4467701"/>
          </a:xfrm>
          <a:noFill/>
          <a:ln/>
        </p:spPr>
        <p:txBody>
          <a:bodyPr/>
          <a:lstStyle/>
          <a:p>
            <a:pPr eaLnBrk="1" hangingPunct="1">
              <a:spcBef>
                <a:spcPct val="0"/>
              </a:spcBef>
            </a:pPr>
            <a:r>
              <a:rPr lang="en-GB" b="1" baseline="30000" dirty="0" smtClean="0">
                <a:solidFill>
                  <a:srgbClr val="000000"/>
                </a:solidFill>
                <a:latin typeface="Arial" pitchFamily="34" charset="0"/>
              </a:rPr>
              <a:t>MORE DETAILED INFORMATION</a:t>
            </a:r>
          </a:p>
          <a:p>
            <a:pPr eaLnBrk="1" hangingPunct="1">
              <a:spcBef>
                <a:spcPct val="0"/>
              </a:spcBef>
            </a:pPr>
            <a:r>
              <a:rPr lang="en-GB" baseline="30000" dirty="0" smtClean="0">
                <a:solidFill>
                  <a:srgbClr val="000000"/>
                </a:solidFill>
                <a:latin typeface="Arial" pitchFamily="34" charset="0"/>
              </a:rPr>
              <a:t>It is important for us to be able to offer </a:t>
            </a:r>
            <a:r>
              <a:rPr lang="en-GB" b="1" baseline="30000" dirty="0" smtClean="0">
                <a:solidFill>
                  <a:srgbClr val="000000"/>
                </a:solidFill>
                <a:latin typeface="Arial" pitchFamily="34" charset="0"/>
              </a:rPr>
              <a:t>customised solutions</a:t>
            </a:r>
            <a:r>
              <a:rPr lang="en-GB" baseline="30000" dirty="0" smtClean="0">
                <a:solidFill>
                  <a:srgbClr val="000000"/>
                </a:solidFill>
                <a:latin typeface="Arial" pitchFamily="34" charset="0"/>
              </a:rPr>
              <a:t>. That is why we work </a:t>
            </a:r>
            <a:r>
              <a:t/>
            </a:r>
            <a:br/>
            <a:r>
              <a:rPr lang="en-GB" baseline="30000" dirty="0" smtClean="0">
                <a:solidFill>
                  <a:srgbClr val="000000"/>
                </a:solidFill>
                <a:latin typeface="Arial" pitchFamily="34" charset="0"/>
              </a:rPr>
              <a:t>with different forms of collaboration (</a:t>
            </a:r>
            <a:r>
              <a:rPr lang="en-GB" b="1" baseline="30000" dirty="0" smtClean="0">
                <a:solidFill>
                  <a:srgbClr val="000000"/>
                </a:solidFill>
                <a:latin typeface="Arial" pitchFamily="34" charset="0"/>
              </a:rPr>
              <a:t>Peab's Trust-Based Contract and Peab  Partnership</a:t>
            </a:r>
            <a:r>
              <a:rPr lang="en-GB" baseline="30000" dirty="0" smtClean="0">
                <a:solidFill>
                  <a:srgbClr val="000000"/>
                </a:solidFill>
                <a:latin typeface="Arial" pitchFamily="34" charset="0"/>
              </a:rPr>
              <a:t>), </a:t>
            </a:r>
            <a:r>
              <a:t/>
            </a:r>
            <a:br/>
            <a:r>
              <a:rPr lang="en-GB" baseline="30000" dirty="0" smtClean="0">
                <a:solidFill>
                  <a:srgbClr val="000000"/>
                </a:solidFill>
                <a:latin typeface="Arial" pitchFamily="34" charset="0"/>
              </a:rPr>
              <a:t>all kinds of contracts and different payment options. </a:t>
            </a:r>
          </a:p>
          <a:p>
            <a:pPr eaLnBrk="1" hangingPunct="1">
              <a:spcBef>
                <a:spcPct val="0"/>
              </a:spcBef>
            </a:pPr>
            <a:endParaRPr lang="en-GB" baseline="30000" dirty="0" smtClean="0">
              <a:solidFill>
                <a:srgbClr val="000000"/>
              </a:solidFill>
              <a:latin typeface="Arial" pitchFamily="34" charset="0"/>
            </a:endParaRPr>
          </a:p>
          <a:p>
            <a:pPr eaLnBrk="1" hangingPunct="1">
              <a:spcBef>
                <a:spcPct val="0"/>
              </a:spcBef>
            </a:pPr>
            <a:r>
              <a:rPr lang="en-GB" baseline="30000" dirty="0" smtClean="0">
                <a:solidFill>
                  <a:srgbClr val="000000"/>
                </a:solidFill>
                <a:latin typeface="Arial" pitchFamily="34" charset="0"/>
              </a:rPr>
              <a:t>• Collaboration: Everything is based on all parties involved working closely together from an early stage. </a:t>
            </a:r>
            <a:r>
              <a:t/>
            </a:r>
            <a:br/>
            <a:r>
              <a:rPr lang="en-GB" baseline="30000" dirty="0" smtClean="0">
                <a:solidFill>
                  <a:srgbClr val="000000"/>
                </a:solidFill>
                <a:latin typeface="Arial" pitchFamily="34" charset="0"/>
              </a:rPr>
              <a:t>All of the experience within the project is collected, and competence can be shared across specialist borders.</a:t>
            </a:r>
            <a:r>
              <a:rPr lang="en-GB" dirty="0" smtClean="0"/>
              <a:t> </a:t>
            </a:r>
            <a:r>
              <a:rPr lang="en-GB" baseline="30000" dirty="0" smtClean="0">
                <a:solidFill>
                  <a:srgbClr val="000000"/>
                </a:solidFill>
                <a:latin typeface="Arial" pitchFamily="34" charset="0"/>
              </a:rPr>
              <a:t>Having common targets, activities and financial incentives creates the best conditions for a successful project.</a:t>
            </a:r>
            <a:r>
              <a:rPr lang="en-GB" dirty="0" smtClean="0"/>
              <a:t> </a:t>
            </a:r>
            <a:r>
              <a:rPr lang="en-GB" baseline="30000" dirty="0" smtClean="0">
                <a:solidFill>
                  <a:srgbClr val="000000"/>
                </a:solidFill>
                <a:latin typeface="Arial" pitchFamily="34" charset="0"/>
              </a:rPr>
              <a:t>In Peab's Trust-Based Contracts and Peab's Partnership, we work together using a well-defined, structured toolbox. The difference between the options is how involved you want to be in the construction process. In a trust-based contract you pass on more responsibility to us and you are not as involved as in a partnership.</a:t>
            </a:r>
          </a:p>
          <a:p>
            <a:pPr eaLnBrk="1" hangingPunct="1">
              <a:spcBef>
                <a:spcPct val="0"/>
              </a:spcBef>
            </a:pPr>
            <a:r>
              <a:rPr lang="en-GB" baseline="30000" dirty="0" smtClean="0">
                <a:solidFill>
                  <a:srgbClr val="000000"/>
                </a:solidFill>
                <a:latin typeface="Arial" pitchFamily="34" charset="0"/>
              </a:rPr>
              <a:t>• Contracts: We have extensive, solid experience of working with turnkey contracts, general contracts and coordinated general contracts.</a:t>
            </a:r>
          </a:p>
          <a:p>
            <a:pPr eaLnBrk="1" hangingPunct="1">
              <a:spcBef>
                <a:spcPct val="0"/>
              </a:spcBef>
            </a:pPr>
            <a:r>
              <a:rPr lang="en-GB" baseline="30000" dirty="0" smtClean="0">
                <a:solidFill>
                  <a:srgbClr val="000000"/>
                </a:solidFill>
                <a:latin typeface="Arial" pitchFamily="34" charset="0"/>
              </a:rPr>
              <a:t>• Payment: Depending on your needs and the nature of the project, we work on the basis of a fixed price, a unit price or a flexible price (with or without index-linking, bonuses and incentives).</a:t>
            </a:r>
          </a:p>
        </p:txBody>
      </p:sp>
    </p:spTree>
    <p:extLst>
      <p:ext uri="{BB962C8B-B14F-4D97-AF65-F5344CB8AC3E}">
        <p14:creationId xmlns:p14="http://schemas.microsoft.com/office/powerpoint/2010/main" val="4162856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555757" y="4964113"/>
            <a:ext cx="4890665" cy="4467701"/>
          </a:xfrm>
          <a:noFill/>
          <a:ln/>
        </p:spPr>
        <p:txBody>
          <a:bodyPr/>
          <a:lstStyle/>
          <a:p>
            <a:pPr eaLnBrk="1" hangingPunct="1">
              <a:spcBef>
                <a:spcPct val="0"/>
              </a:spcBef>
            </a:pPr>
            <a:endParaRPr lang="sv-SE" b="0" i="0" baseline="30000" dirty="0" smtClean="0"/>
          </a:p>
        </p:txBody>
      </p:sp>
    </p:spTree>
    <p:extLst>
      <p:ext uri="{BB962C8B-B14F-4D97-AF65-F5344CB8AC3E}">
        <p14:creationId xmlns:p14="http://schemas.microsoft.com/office/powerpoint/2010/main" val="4249411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smtClean="0"/>
              <a:t>PLEASE NOTE!</a:t>
            </a:r>
          </a:p>
          <a:p>
            <a:endParaRPr lang="en-GB" dirty="0" smtClean="0"/>
          </a:p>
          <a:p>
            <a:r>
              <a:rPr lang="en-GB" dirty="0" smtClean="0"/>
              <a:t>The key figures shown here are updated as required in connection with the interim reports four times a year.  Sales figures and the number of employees do fluctuate; these figures may be treated as approximate figures, sometimes higher/lower.</a:t>
            </a:r>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12</a:t>
            </a:fld>
            <a:endParaRPr lang="en-GB"/>
          </a:p>
        </p:txBody>
      </p:sp>
    </p:spTree>
    <p:extLst>
      <p:ext uri="{BB962C8B-B14F-4D97-AF65-F5344CB8AC3E}">
        <p14:creationId xmlns:p14="http://schemas.microsoft.com/office/powerpoint/2010/main" val="227041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noFill/>
          <a:ln>
            <a:miter lim="800000"/>
            <a:headEnd/>
            <a:tailEnd/>
          </a:ln>
        </p:spPr>
        <p:txBody>
          <a:bodyPr/>
          <a:lstStyle/>
          <a:p>
            <a:fld id="{B2FB66DB-CECB-40D0-A56D-E11478276B83}" type="slidenum">
              <a:rPr lang="sv-SE" smtClean="0"/>
              <a:pPr/>
              <a:t>14</a:t>
            </a:fld>
            <a:endParaRPr lang="en-GB" smtClean="0"/>
          </a:p>
        </p:txBody>
      </p:sp>
      <p:sp>
        <p:nvSpPr>
          <p:cNvPr id="186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6372" name="Rectangle 3"/>
          <p:cNvSpPr>
            <a:spLocks noGrp="1" noChangeArrowheads="1"/>
          </p:cNvSpPr>
          <p:nvPr>
            <p:ph type="body" idx="1"/>
          </p:nvPr>
        </p:nvSpPr>
        <p:spPr bwMode="auto">
          <a:xfrm>
            <a:off x="666599" y="4717218"/>
            <a:ext cx="5335893" cy="4466351"/>
          </a:xfrm>
          <a:noFill/>
        </p:spPr>
        <p:txBody>
          <a:bodyPr/>
          <a:lstStyle/>
          <a:p>
            <a:endParaRPr lang="en-GB" baseline="30000" dirty="0" smtClean="0"/>
          </a:p>
          <a:p>
            <a:r>
              <a:rPr lang="en-GB" b="1" baseline="30000" dirty="0" smtClean="0"/>
              <a:t>MORE DETAILED INFORMATION</a:t>
            </a:r>
          </a:p>
          <a:p>
            <a:r>
              <a:rPr lang="en-GB" baseline="30000" dirty="0" smtClean="0"/>
              <a:t>A quick</a:t>
            </a:r>
            <a:r>
              <a:rPr lang="en-GB" dirty="0" smtClean="0"/>
              <a:t> </a:t>
            </a:r>
            <a:r>
              <a:rPr lang="en-GB" baseline="30000" dirty="0" smtClean="0"/>
              <a:t>look back – how</a:t>
            </a:r>
            <a:r>
              <a:rPr lang="en-GB" dirty="0" smtClean="0"/>
              <a:t> </a:t>
            </a:r>
            <a:r>
              <a:rPr lang="en-GB" baseline="30000" dirty="0" smtClean="0"/>
              <a:t>did</a:t>
            </a:r>
            <a:r>
              <a:rPr lang="en-GB" dirty="0" smtClean="0"/>
              <a:t> </a:t>
            </a:r>
            <a:r>
              <a:rPr lang="en-GB" baseline="30000" dirty="0" smtClean="0"/>
              <a:t>Peab's</a:t>
            </a:r>
            <a:r>
              <a:rPr lang="en-GB" dirty="0" smtClean="0"/>
              <a:t> </a:t>
            </a:r>
            <a:r>
              <a:rPr lang="en-GB" baseline="30000" dirty="0" smtClean="0"/>
              <a:t>journey start?</a:t>
            </a:r>
          </a:p>
          <a:p>
            <a:endParaRPr lang="en-GB" baseline="30000" dirty="0" smtClean="0"/>
          </a:p>
          <a:p>
            <a:r>
              <a:rPr lang="en-GB" baseline="30000" dirty="0" smtClean="0"/>
              <a:t>It's more than fifty years since two teenage lads snapped up a contract that their father didn't want. It was to be the start on an amazing success story...</a:t>
            </a:r>
          </a:p>
          <a:p>
            <a:endParaRPr lang="en-GB" baseline="30000" dirty="0" smtClean="0"/>
          </a:p>
          <a:p>
            <a:r>
              <a:rPr lang="en-GB" baseline="30000" dirty="0" smtClean="0"/>
              <a:t>Success stories often have some clear common denominators - in this case a large slice of entrepreneurship, innovation and respect for handshakes between people that runs like a common thread throughout the entire history of Peab. This is also why the handshake is the symbol of our core values, of how we work at Peab.</a:t>
            </a:r>
          </a:p>
          <a:p>
            <a:endParaRPr lang="en-GB" dirty="0" smtClean="0"/>
          </a:p>
          <a:p>
            <a:endParaRPr lang="en-GB"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val="3293963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ln>
            <a:miter lim="800000"/>
            <a:headEnd/>
            <a:tailEnd/>
          </a:ln>
        </p:spPr>
        <p:txBody>
          <a:bodyPr/>
          <a:lstStyle/>
          <a:p>
            <a:fld id="{34FCBB05-4362-427D-97A0-10A235E25385}" type="slidenum">
              <a:rPr lang="sv-SE" smtClean="0"/>
              <a:pPr/>
              <a:t>15</a:t>
            </a:fld>
            <a:endParaRPr lang="sv-SE" smtClean="0"/>
          </a:p>
        </p:txBody>
      </p:sp>
      <p:sp>
        <p:nvSpPr>
          <p:cNvPr id="187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xfrm>
            <a:off x="666599" y="4717218"/>
            <a:ext cx="5335893" cy="4466351"/>
          </a:xfrm>
        </p:spPr>
        <p:txBody>
          <a:bodyPr/>
          <a:lstStyle/>
          <a:p>
            <a:pPr>
              <a:defRPr/>
            </a:pPr>
            <a:r>
              <a:rPr lang="en-US" b="1" baseline="30000" dirty="0" smtClean="0"/>
              <a:t>FÖRDJUPAD INFORMATION</a:t>
            </a:r>
          </a:p>
          <a:p>
            <a:pPr>
              <a:defRPr/>
            </a:pPr>
            <a:r>
              <a:rPr lang="en-US" baseline="30000" dirty="0" smtClean="0"/>
              <a:t>Under de </a:t>
            </a:r>
            <a:r>
              <a:rPr lang="en-US" baseline="30000" dirty="0" err="1" smtClean="0"/>
              <a:t>senaste</a:t>
            </a:r>
            <a:r>
              <a:rPr lang="en-US" baseline="30000" dirty="0" smtClean="0"/>
              <a:t> 50 </a:t>
            </a:r>
            <a:r>
              <a:rPr lang="en-US" baseline="30000" dirty="0" err="1" smtClean="0"/>
              <a:t>åren</a:t>
            </a:r>
            <a:r>
              <a:rPr lang="en-US" baseline="30000" dirty="0" smtClean="0"/>
              <a:t> </a:t>
            </a:r>
            <a:r>
              <a:rPr lang="en-US" baseline="30000" dirty="0" err="1" smtClean="0"/>
              <a:t>har</a:t>
            </a:r>
            <a:r>
              <a:rPr lang="en-US" baseline="30000" dirty="0" smtClean="0"/>
              <a:t> </a:t>
            </a:r>
            <a:r>
              <a:rPr lang="en-US" baseline="30000" dirty="0" err="1" smtClean="0"/>
              <a:t>Peab</a:t>
            </a:r>
            <a:r>
              <a:rPr lang="en-US" baseline="30000" dirty="0" smtClean="0"/>
              <a:t> </a:t>
            </a:r>
            <a:r>
              <a:rPr lang="en-US" baseline="30000" dirty="0" err="1" smtClean="0"/>
              <a:t>har</a:t>
            </a:r>
            <a:r>
              <a:rPr lang="en-US" baseline="30000" dirty="0" smtClean="0"/>
              <a:t> </a:t>
            </a:r>
            <a:r>
              <a:rPr lang="en-US" baseline="30000" dirty="0" err="1" smtClean="0"/>
              <a:t>utvecklats</a:t>
            </a:r>
            <a:r>
              <a:rPr lang="en-US" baseline="30000" dirty="0" smtClean="0"/>
              <a:t>  </a:t>
            </a:r>
            <a:r>
              <a:rPr lang="en-US" baseline="30000" dirty="0" err="1" smtClean="0"/>
              <a:t>från</a:t>
            </a:r>
            <a:r>
              <a:rPr lang="en-US" baseline="30000" dirty="0" smtClean="0"/>
              <a:t> </a:t>
            </a:r>
            <a:r>
              <a:rPr lang="en-US" baseline="30000" dirty="0" err="1" smtClean="0"/>
              <a:t>ett</a:t>
            </a:r>
            <a:r>
              <a:rPr lang="en-US" baseline="30000" dirty="0" smtClean="0"/>
              <a:t>  </a:t>
            </a:r>
            <a:r>
              <a:rPr lang="en-US" baseline="30000" dirty="0" err="1" smtClean="0"/>
              <a:t>litet</a:t>
            </a:r>
            <a:r>
              <a:rPr lang="en-US" baseline="30000" dirty="0" smtClean="0"/>
              <a:t>  </a:t>
            </a:r>
            <a:r>
              <a:rPr lang="en-US" baseline="30000" dirty="0" err="1" smtClean="0"/>
              <a:t>bolag</a:t>
            </a:r>
            <a:r>
              <a:rPr lang="en-US" baseline="30000" dirty="0" smtClean="0"/>
              <a:t> </a:t>
            </a:r>
            <a:r>
              <a:rPr lang="en-US" baseline="30000" dirty="0" err="1" smtClean="0"/>
              <a:t>drivet</a:t>
            </a:r>
            <a:r>
              <a:rPr lang="en-US" baseline="0" dirty="0" smtClean="0"/>
              <a:t> </a:t>
            </a:r>
            <a:r>
              <a:rPr lang="en-US" baseline="30000" dirty="0" err="1" smtClean="0"/>
              <a:t>av</a:t>
            </a:r>
            <a:r>
              <a:rPr lang="en-US" baseline="30000" dirty="0" smtClean="0"/>
              <a:t> </a:t>
            </a:r>
            <a:r>
              <a:rPr lang="en-US" baseline="30000" dirty="0" err="1" smtClean="0"/>
              <a:t>entreprenörer</a:t>
            </a:r>
            <a:r>
              <a:rPr lang="en-US" baseline="30000" dirty="0" smtClean="0"/>
              <a:t>, till </a:t>
            </a:r>
            <a:r>
              <a:rPr lang="en-US" baseline="30000" dirty="0" err="1" smtClean="0"/>
              <a:t>ett</a:t>
            </a:r>
            <a:r>
              <a:rPr lang="en-US" baseline="30000" dirty="0" smtClean="0"/>
              <a:t> </a:t>
            </a:r>
            <a:r>
              <a:rPr lang="en-US" baseline="30000" dirty="0" err="1" smtClean="0"/>
              <a:t>av</a:t>
            </a:r>
            <a:r>
              <a:rPr lang="en-US" baseline="30000" dirty="0" smtClean="0"/>
              <a:t> </a:t>
            </a:r>
            <a:r>
              <a:rPr lang="en-US" baseline="30000" dirty="0" err="1" smtClean="0"/>
              <a:t>Sveriges</a:t>
            </a:r>
            <a:r>
              <a:rPr lang="en-US" baseline="30000" dirty="0" smtClean="0"/>
              <a:t> </a:t>
            </a:r>
            <a:r>
              <a:rPr lang="en-US" baseline="30000" dirty="0" err="1" smtClean="0"/>
              <a:t>största</a:t>
            </a:r>
            <a:r>
              <a:rPr lang="en-US" baseline="30000" dirty="0" smtClean="0"/>
              <a:t>  </a:t>
            </a:r>
            <a:r>
              <a:rPr lang="en-US" baseline="30000" dirty="0" err="1" smtClean="0"/>
              <a:t>byggföretag</a:t>
            </a:r>
            <a:r>
              <a:rPr lang="en-US" baseline="30000" dirty="0" smtClean="0"/>
              <a:t>:</a:t>
            </a:r>
          </a:p>
          <a:p>
            <a:pPr>
              <a:defRPr/>
            </a:pPr>
            <a:endParaRPr lang="en-US" baseline="30000" dirty="0" smtClean="0"/>
          </a:p>
          <a:p>
            <a:pPr>
              <a:defRPr/>
            </a:pPr>
            <a:r>
              <a:rPr lang="en-US" b="1" baseline="30000" dirty="0" smtClean="0"/>
              <a:t>Under 60–talet </a:t>
            </a:r>
          </a:p>
          <a:p>
            <a:pPr>
              <a:defRPr/>
            </a:pPr>
            <a:r>
              <a:rPr lang="en-US" baseline="30000" dirty="0" err="1" smtClean="0"/>
              <a:t>etablerades</a:t>
            </a:r>
            <a:r>
              <a:rPr lang="en-US" baseline="30000" dirty="0" smtClean="0"/>
              <a:t> </a:t>
            </a:r>
            <a:r>
              <a:rPr lang="en-US" baseline="30000" dirty="0" err="1" smtClean="0"/>
              <a:t>verksamheten</a:t>
            </a:r>
            <a:endParaRPr lang="en-US" baseline="30000" dirty="0" smtClean="0"/>
          </a:p>
          <a:p>
            <a:pPr>
              <a:defRPr/>
            </a:pPr>
            <a:endParaRPr lang="en-US" baseline="30000" dirty="0" smtClean="0"/>
          </a:p>
          <a:p>
            <a:pPr>
              <a:defRPr/>
            </a:pPr>
            <a:r>
              <a:rPr lang="sv-SE" b="1" baseline="30000" dirty="0" smtClean="0"/>
              <a:t>På 70-talet</a:t>
            </a:r>
          </a:p>
          <a:p>
            <a:pPr>
              <a:defRPr/>
            </a:pPr>
            <a:r>
              <a:rPr lang="sv-SE" baseline="30000" dirty="0" smtClean="0"/>
              <a:t>startade Peab en byggavdelning som uppförde monteringsfärdiga hus</a:t>
            </a:r>
          </a:p>
          <a:p>
            <a:pPr>
              <a:defRPr/>
            </a:pPr>
            <a:endParaRPr lang="sv-SE" b="1" baseline="30000" dirty="0" smtClean="0"/>
          </a:p>
          <a:p>
            <a:pPr>
              <a:defRPr/>
            </a:pPr>
            <a:r>
              <a:rPr lang="sv-SE" b="1" baseline="30000" dirty="0" smtClean="0"/>
              <a:t>80-talet - </a:t>
            </a:r>
            <a:r>
              <a:rPr lang="sv-SE" baseline="30000" dirty="0" smtClean="0"/>
              <a:t>verksamheten expanderade</a:t>
            </a:r>
          </a:p>
          <a:p>
            <a:pPr>
              <a:defRPr/>
            </a:pPr>
            <a:r>
              <a:rPr lang="sv-SE" baseline="30000" dirty="0" smtClean="0"/>
              <a:t>Peab AB förvärvade (nämn några)</a:t>
            </a:r>
          </a:p>
          <a:p>
            <a:pPr>
              <a:defRPr/>
            </a:pPr>
            <a:r>
              <a:rPr lang="sv-SE" baseline="30000" dirty="0" smtClean="0"/>
              <a:t>- Wihlborgbyggen AB</a:t>
            </a:r>
          </a:p>
          <a:p>
            <a:pPr>
              <a:defRPr/>
            </a:pPr>
            <a:r>
              <a:rPr lang="sv-SE" baseline="30000" dirty="0" smtClean="0"/>
              <a:t>- </a:t>
            </a:r>
            <a:r>
              <a:rPr lang="sv-SE" baseline="30000" dirty="0" err="1" smtClean="0"/>
              <a:t>Diös</a:t>
            </a:r>
            <a:r>
              <a:rPr lang="sv-SE" baseline="30000" dirty="0" smtClean="0"/>
              <a:t> Södra Bygg AB </a:t>
            </a:r>
          </a:p>
          <a:p>
            <a:pPr marL="171450" indent="-171450">
              <a:buFontTx/>
              <a:buChar char="-"/>
              <a:defRPr/>
            </a:pPr>
            <a:r>
              <a:rPr lang="sv-SE" baseline="30000" dirty="0" smtClean="0"/>
              <a:t>ett antal bolag i Halmstad/Hjo</a:t>
            </a:r>
          </a:p>
          <a:p>
            <a:pPr marL="171450" indent="-171450">
              <a:buFontTx/>
              <a:buChar char="-"/>
              <a:defRPr/>
            </a:pPr>
            <a:r>
              <a:rPr lang="sv-SE" baseline="30000" dirty="0" smtClean="0"/>
              <a:t>SBB, inom anläggning</a:t>
            </a:r>
          </a:p>
          <a:p>
            <a:pPr>
              <a:defRPr/>
            </a:pPr>
            <a:r>
              <a:rPr lang="sv-SE" b="1" baseline="30000" dirty="0" smtClean="0"/>
              <a:t/>
            </a:r>
            <a:br>
              <a:rPr lang="sv-SE" b="1" baseline="30000" dirty="0" smtClean="0"/>
            </a:br>
            <a:r>
              <a:rPr lang="sv-SE" b="1" baseline="30000" dirty="0" smtClean="0"/>
              <a:t>90-talet  - </a:t>
            </a:r>
            <a:r>
              <a:rPr lang="sv-SE" baseline="30000" dirty="0" smtClean="0"/>
              <a:t>Börsnotering genom att gå samman med det OTC-noterade bygg- och anläggningsföretaget Hallströms &amp; Nisses AB – blev en börsnoterad rikstäckande storkoncern inom bygg- och anläggning.</a:t>
            </a:r>
          </a:p>
          <a:p>
            <a:pPr>
              <a:defRPr/>
            </a:pPr>
            <a:endParaRPr lang="sv-SE" baseline="30000" dirty="0" smtClean="0"/>
          </a:p>
          <a:p>
            <a:pPr>
              <a:defRPr/>
            </a:pPr>
            <a:r>
              <a:rPr lang="sv-SE" baseline="30000" dirty="0" smtClean="0"/>
              <a:t>(Ytterligare förvärv; nämn några) </a:t>
            </a:r>
          </a:p>
          <a:p>
            <a:pPr>
              <a:defRPr/>
            </a:pPr>
            <a:r>
              <a:rPr lang="sv-SE" baseline="30000" dirty="0" smtClean="0"/>
              <a:t>- Peab blev huvudägare i fastighetsbolaget Wihlborg &amp; Son</a:t>
            </a:r>
          </a:p>
          <a:p>
            <a:pPr>
              <a:defRPr/>
            </a:pPr>
            <a:r>
              <a:rPr lang="sv-SE" baseline="30000" dirty="0" smtClean="0"/>
              <a:t>- </a:t>
            </a:r>
            <a:r>
              <a:rPr lang="sv-SE" baseline="30000" dirty="0" err="1" smtClean="0"/>
              <a:t>BPAs</a:t>
            </a:r>
            <a:r>
              <a:rPr lang="sv-SE" baseline="30000" dirty="0" smtClean="0"/>
              <a:t> byggproduktion. </a:t>
            </a:r>
          </a:p>
          <a:p>
            <a:pPr marL="171450" indent="-171450">
              <a:buFontTx/>
              <a:buChar char="-"/>
              <a:defRPr/>
            </a:pPr>
            <a:r>
              <a:rPr lang="sv-SE" baseline="30000" dirty="0" smtClean="0"/>
              <a:t>Kungsfiskaren Bygg &amp; Fastighets AB, verksam inom Stockholms stad, primärt inom husbyggande och ROT.</a:t>
            </a:r>
          </a:p>
          <a:p>
            <a:pPr marL="171450" indent="-171450">
              <a:buFontTx/>
              <a:buChar char="-"/>
              <a:defRPr/>
            </a:pPr>
            <a:r>
              <a:rPr lang="sv-SE" baseline="30000" dirty="0" err="1" smtClean="0"/>
              <a:t>Fagbygg</a:t>
            </a:r>
            <a:r>
              <a:rPr lang="sv-SE" baseline="30000" dirty="0" smtClean="0"/>
              <a:t> A/S ett av de större byggbolagen i Osloregionen</a:t>
            </a:r>
          </a:p>
          <a:p>
            <a:pPr marL="171450" indent="-171450">
              <a:buFontTx/>
              <a:buChar char="-"/>
              <a:defRPr/>
            </a:pPr>
            <a:r>
              <a:rPr lang="sv-SE" baseline="30000" dirty="0" err="1" smtClean="0"/>
              <a:t>Swerock</a:t>
            </a:r>
            <a:endParaRPr lang="sv-SE" baseline="30000" dirty="0" smtClean="0"/>
          </a:p>
          <a:p>
            <a:pPr marL="171450" indent="-171450">
              <a:buFontTx/>
              <a:buChar char="-"/>
              <a:defRPr/>
            </a:pPr>
            <a:r>
              <a:rPr lang="sv-SE" baseline="30000" dirty="0" err="1" smtClean="0"/>
              <a:t>NORgruppen</a:t>
            </a:r>
            <a:endParaRPr lang="sv-SE" baseline="30000" dirty="0" smtClean="0"/>
          </a:p>
          <a:p>
            <a:pPr marL="171450" indent="-171450">
              <a:buFontTx/>
              <a:buChar char="-"/>
              <a:defRPr/>
            </a:pPr>
            <a:r>
              <a:rPr lang="sv-SE" baseline="30000" dirty="0" smtClean="0"/>
              <a:t>Stockholm Entreprenad)</a:t>
            </a:r>
          </a:p>
          <a:p>
            <a:pPr>
              <a:defRPr/>
            </a:pPr>
            <a:endParaRPr lang="sv-SE" b="1" baseline="30000" dirty="0" smtClean="0"/>
          </a:p>
          <a:p>
            <a:pPr>
              <a:defRPr/>
            </a:pPr>
            <a:r>
              <a:rPr lang="sv-SE" b="1" baseline="30000" dirty="0" smtClean="0"/>
              <a:t>2000-talet</a:t>
            </a:r>
            <a:r>
              <a:rPr lang="sv-SE" baseline="30000" dirty="0" smtClean="0"/>
              <a:t/>
            </a:r>
            <a:br>
              <a:rPr lang="sv-SE" baseline="30000" dirty="0" smtClean="0"/>
            </a:br>
            <a:r>
              <a:rPr lang="sv-SE" baseline="30000" dirty="0" smtClean="0"/>
              <a:t>Kraftig organisk tillväxt och fortsatta förvärv</a:t>
            </a:r>
            <a:br>
              <a:rPr lang="sv-SE" baseline="30000" dirty="0" smtClean="0"/>
            </a:br>
            <a:r>
              <a:rPr lang="sv-SE" baseline="30000" dirty="0" err="1" smtClean="0"/>
              <a:t>Brinova</a:t>
            </a:r>
            <a:r>
              <a:rPr lang="sv-SE" baseline="30000" dirty="0" smtClean="0"/>
              <a:t> Fastigheter AB delades ut till aktieägarna. Detta som ett led i Peabs strategi att inte äga färdigförädlade förvaltningsfastigheter.</a:t>
            </a:r>
          </a:p>
          <a:p>
            <a:pPr>
              <a:defRPr/>
            </a:pPr>
            <a:r>
              <a:rPr lang="sv-SE" baseline="30000" dirty="0" smtClean="0"/>
              <a:t>Expansion i Finland inleddes</a:t>
            </a:r>
          </a:p>
          <a:p>
            <a:pPr>
              <a:defRPr/>
            </a:pPr>
            <a:r>
              <a:rPr lang="sv-SE" baseline="30000" dirty="0" smtClean="0"/>
              <a:t>[Peab Industri börsnoterades och delades ut till Peabs aktieägare 2007, återköptes sedan under 2008.]</a:t>
            </a:r>
          </a:p>
          <a:p>
            <a:pPr>
              <a:defRPr/>
            </a:pPr>
            <a:endParaRPr lang="sv-SE" baseline="30000" dirty="0" smtClean="0"/>
          </a:p>
          <a:p>
            <a:pPr>
              <a:defRPr/>
            </a:pPr>
            <a:r>
              <a:rPr lang="sv-SE" b="1" baseline="30000" dirty="0" smtClean="0"/>
              <a:t>2010</a:t>
            </a:r>
          </a:p>
          <a:p>
            <a:pPr>
              <a:defRPr/>
            </a:pPr>
            <a:r>
              <a:rPr lang="sv-SE" baseline="30000" dirty="0" smtClean="0"/>
              <a:t>Resan fram till idag har skapat ett marknadsvärde på idag över 9 miljarder kronor</a:t>
            </a:r>
          </a:p>
          <a:p>
            <a:pPr>
              <a:defRPr/>
            </a:pPr>
            <a:r>
              <a:rPr lang="sv-SE" baseline="30000" dirty="0" smtClean="0"/>
              <a:t>Under 2010 arbetade vi fram en ny strategi för att bli Nordens samhällsbyggare</a:t>
            </a:r>
          </a:p>
          <a:p>
            <a:pPr>
              <a:defRPr/>
            </a:pPr>
            <a:endParaRPr lang="sv-SE" baseline="30000" dirty="0" smtClean="0"/>
          </a:p>
          <a:p>
            <a:pPr>
              <a:defRPr/>
            </a:pPr>
            <a:r>
              <a:rPr lang="sv-SE" b="1" baseline="30000" dirty="0" smtClean="0"/>
              <a:t>2012 </a:t>
            </a:r>
          </a:p>
          <a:p>
            <a:pPr>
              <a:defRPr/>
            </a:pPr>
            <a:r>
              <a:rPr lang="sv-SE" baseline="30000" dirty="0" smtClean="0"/>
              <a:t>Fyra affärsområden bildas</a:t>
            </a:r>
          </a:p>
          <a:p>
            <a:pPr>
              <a:defRPr/>
            </a:pPr>
            <a:endParaRPr lang="sv-SE" baseline="30000" dirty="0" smtClean="0"/>
          </a:p>
          <a:p>
            <a:pPr>
              <a:defRPr/>
            </a:pPr>
            <a:r>
              <a:rPr lang="sv-SE" b="1" baseline="30000" dirty="0" smtClean="0"/>
              <a:t>2013</a:t>
            </a:r>
          </a:p>
          <a:p>
            <a:pPr>
              <a:defRPr/>
            </a:pPr>
            <a:r>
              <a:rPr lang="sv-SE" baseline="30000" dirty="0" smtClean="0"/>
              <a:t>Ett omfattande åtgärdsprogram för ökad lönsamhet genomförs.</a:t>
            </a:r>
          </a:p>
          <a:p>
            <a:pPr>
              <a:defRPr/>
            </a:pPr>
            <a:endParaRPr lang="en-US" baseline="30000" dirty="0" smtClean="0"/>
          </a:p>
        </p:txBody>
      </p:sp>
    </p:spTree>
    <p:extLst>
      <p:ext uri="{BB962C8B-B14F-4D97-AF65-F5344CB8AC3E}">
        <p14:creationId xmlns:p14="http://schemas.microsoft.com/office/powerpoint/2010/main" val="371824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555758" y="4908441"/>
            <a:ext cx="5557573" cy="4467701"/>
          </a:xfrm>
          <a:noFill/>
          <a:ln/>
        </p:spPr>
        <p:txBody>
          <a:bodyPr/>
          <a:lstStyle/>
          <a:p>
            <a:pPr eaLnBrk="1" hangingPunct="1">
              <a:spcBef>
                <a:spcPct val="0"/>
              </a:spcBef>
            </a:pPr>
            <a:endParaRPr lang="en-GB" baseline="30000" dirty="0" smtClean="0">
              <a:solidFill>
                <a:srgbClr val="000000"/>
              </a:solidFill>
              <a:latin typeface="Arial" pitchFamily="34" charset="0"/>
            </a:endParaRPr>
          </a:p>
          <a:p>
            <a:pPr eaLnBrk="1" hangingPunct="1">
              <a:spcBef>
                <a:spcPct val="0"/>
              </a:spcBef>
            </a:pPr>
            <a:r>
              <a:rPr lang="en-GB" b="1" baseline="30000" dirty="0" smtClean="0">
                <a:solidFill>
                  <a:srgbClr val="000000"/>
                </a:solidFill>
                <a:latin typeface="Arial" pitchFamily="34" charset="0"/>
              </a:rPr>
              <a:t>MORE DETAILED INFORMATION</a:t>
            </a:r>
          </a:p>
          <a:p>
            <a:pPr eaLnBrk="1" hangingPunct="1">
              <a:spcBef>
                <a:spcPct val="0"/>
              </a:spcBef>
            </a:pPr>
            <a:r>
              <a:rPr lang="en-GB" baseline="30000" dirty="0" smtClean="0">
                <a:solidFill>
                  <a:srgbClr val="000000"/>
                </a:solidFill>
                <a:latin typeface="Arial" pitchFamily="34" charset="0"/>
              </a:rPr>
              <a:t>• Our most important values.</a:t>
            </a:r>
          </a:p>
          <a:p>
            <a:pPr eaLnBrk="1" hangingPunct="1">
              <a:spcBef>
                <a:spcPct val="0"/>
              </a:spcBef>
            </a:pPr>
            <a:r>
              <a:rPr lang="en-GB" baseline="30000" dirty="0" smtClean="0">
                <a:solidFill>
                  <a:srgbClr val="000000"/>
                </a:solidFill>
                <a:latin typeface="Arial" pitchFamily="34" charset="0"/>
              </a:rPr>
              <a:t>• Strongly embedded in the corporate culture. </a:t>
            </a:r>
          </a:p>
          <a:p>
            <a:pPr eaLnBrk="1" hangingPunct="1">
              <a:spcBef>
                <a:spcPct val="0"/>
              </a:spcBef>
            </a:pPr>
            <a:r>
              <a:rPr lang="en-GB" baseline="30000" dirty="0" smtClean="0">
                <a:solidFill>
                  <a:srgbClr val="000000"/>
                </a:solidFill>
                <a:latin typeface="Arial" pitchFamily="34" charset="0"/>
              </a:rPr>
              <a:t>• Part of our corporate policy.</a:t>
            </a:r>
          </a:p>
          <a:p>
            <a:pPr eaLnBrk="1" hangingPunct="1">
              <a:spcBef>
                <a:spcPct val="0"/>
              </a:spcBef>
            </a:pPr>
            <a:r>
              <a:rPr lang="en-GB" baseline="30000" dirty="0" smtClean="0">
                <a:solidFill>
                  <a:srgbClr val="000000"/>
                </a:solidFill>
                <a:latin typeface="Arial" pitchFamily="34" charset="0"/>
              </a:rPr>
              <a:t>• Management programme to bring our core values to life.</a:t>
            </a:r>
          </a:p>
          <a:p>
            <a:pPr eaLnBrk="1" hangingPunct="1">
              <a:spcBef>
                <a:spcPct val="0"/>
              </a:spcBef>
            </a:pPr>
            <a:r>
              <a:rPr lang="en-GB" baseline="30000" dirty="0" smtClean="0">
                <a:solidFill>
                  <a:srgbClr val="000000"/>
                </a:solidFill>
                <a:latin typeface="Arial" pitchFamily="34" charset="0"/>
              </a:rPr>
              <a:t>• All new staff are introduced to the core values.</a:t>
            </a:r>
          </a:p>
          <a:p>
            <a:pPr eaLnBrk="1" hangingPunct="1">
              <a:spcBef>
                <a:spcPct val="0"/>
              </a:spcBef>
            </a:pPr>
            <a:r>
              <a:rPr lang="en-GB" baseline="30000" dirty="0" smtClean="0">
                <a:solidFill>
                  <a:srgbClr val="000000"/>
                </a:solidFill>
                <a:latin typeface="Arial" pitchFamily="34" charset="0"/>
              </a:rPr>
              <a:t>• Helps to act in a manner that strengthens the brand.</a:t>
            </a:r>
          </a:p>
          <a:p>
            <a:pPr eaLnBrk="1" hangingPunct="1">
              <a:spcBef>
                <a:spcPct val="0"/>
              </a:spcBef>
            </a:pPr>
            <a:endParaRPr lang="en-GB" baseline="30000" dirty="0" smtClean="0">
              <a:solidFill>
                <a:srgbClr val="000000"/>
              </a:solidFill>
              <a:latin typeface="Arial" pitchFamily="34" charset="0"/>
            </a:endParaRPr>
          </a:p>
          <a:p>
            <a:pPr eaLnBrk="1" hangingPunct="1">
              <a:spcBef>
                <a:spcPct val="0"/>
              </a:spcBef>
            </a:pPr>
            <a:r>
              <a:rPr lang="en-GB" baseline="30000" dirty="0" smtClean="0">
                <a:solidFill>
                  <a:srgbClr val="000000"/>
                </a:solidFill>
                <a:latin typeface="Arial" pitchFamily="34" charset="0"/>
              </a:rPr>
              <a:t>• Down to earth - we want to work close to our customers. Before taking on an assignment we need to be sure </a:t>
            </a:r>
            <a:r>
              <a:t/>
            </a:r>
            <a:br/>
            <a:r>
              <a:rPr lang="en-GB" baseline="30000" dirty="0" smtClean="0">
                <a:solidFill>
                  <a:srgbClr val="000000"/>
                </a:solidFill>
                <a:latin typeface="Arial" pitchFamily="34" charset="0"/>
              </a:rPr>
              <a:t>that we have access to the resources required to do a good job. We must be recognised </a:t>
            </a:r>
            <a:r>
              <a:t/>
            </a:r>
            <a:br/>
            <a:r>
              <a:rPr lang="en-GB" baseline="30000" dirty="0" smtClean="0">
                <a:solidFill>
                  <a:srgbClr val="000000"/>
                </a:solidFill>
                <a:latin typeface="Arial" pitchFamily="34" charset="0"/>
              </a:rPr>
              <a:t>for our down-to-earth way of working with short decision-making paths, and be sensitive to </a:t>
            </a:r>
            <a:r>
              <a:t/>
            </a:r>
            <a:br/>
            <a:r>
              <a:rPr lang="en-GB" baseline="30000" dirty="0" smtClean="0">
                <a:solidFill>
                  <a:srgbClr val="000000"/>
                </a:solidFill>
                <a:latin typeface="Arial" pitchFamily="34" charset="0"/>
              </a:rPr>
              <a:t>our customers' interests. </a:t>
            </a:r>
          </a:p>
          <a:p>
            <a:pPr eaLnBrk="1" hangingPunct="1">
              <a:spcBef>
                <a:spcPct val="0"/>
              </a:spcBef>
            </a:pPr>
            <a:r>
              <a:rPr lang="en-GB" baseline="30000" dirty="0" smtClean="0">
                <a:solidFill>
                  <a:srgbClr val="000000"/>
                </a:solidFill>
                <a:latin typeface="Arial" pitchFamily="34" charset="0"/>
              </a:rPr>
              <a:t>• Developmental - we must be innovative, flexible and constantly improving ourselves. We must appreciate </a:t>
            </a:r>
            <a:r>
              <a:t/>
            </a:r>
            <a:br/>
            <a:r>
              <a:rPr lang="en-GB" baseline="30000" dirty="0" smtClean="0">
                <a:solidFill>
                  <a:srgbClr val="000000"/>
                </a:solidFill>
                <a:latin typeface="Arial" pitchFamily="34" charset="0"/>
              </a:rPr>
              <a:t>our employees’ competence and offer good opportunities for development, </a:t>
            </a:r>
            <a:r>
              <a:t/>
            </a:r>
            <a:br/>
            <a:r>
              <a:rPr lang="en-GB" baseline="30000" dirty="0" smtClean="0">
                <a:solidFill>
                  <a:srgbClr val="000000"/>
                </a:solidFill>
                <a:latin typeface="Arial" pitchFamily="34" charset="0"/>
              </a:rPr>
              <a:t>training, promotion and preventive healthcare. We want our employees to be dedicated and </a:t>
            </a:r>
            <a:r>
              <a:t/>
            </a:r>
            <a:br/>
            <a:r>
              <a:rPr lang="en-GB" baseline="30000" dirty="0" smtClean="0">
                <a:solidFill>
                  <a:srgbClr val="000000"/>
                </a:solidFill>
                <a:latin typeface="Arial" pitchFamily="34" charset="0"/>
              </a:rPr>
              <a:t>involved in the business, and to contribute to our positive growth. At Peab we must have </a:t>
            </a:r>
            <a:r>
              <a:t/>
            </a:r>
            <a:br/>
            <a:r>
              <a:rPr lang="en-GB" baseline="30000" dirty="0" smtClean="0">
                <a:solidFill>
                  <a:srgbClr val="000000"/>
                </a:solidFill>
                <a:latin typeface="Arial" pitchFamily="34" charset="0"/>
              </a:rPr>
              <a:t>an opportunity to influence our work situation.</a:t>
            </a:r>
          </a:p>
          <a:p>
            <a:pPr eaLnBrk="1" hangingPunct="1">
              <a:spcBef>
                <a:spcPct val="0"/>
              </a:spcBef>
            </a:pPr>
            <a:r>
              <a:rPr lang="en-GB" baseline="30000" dirty="0" smtClean="0">
                <a:solidFill>
                  <a:srgbClr val="000000"/>
                </a:solidFill>
                <a:latin typeface="Arial" pitchFamily="34" charset="0"/>
              </a:rPr>
              <a:t>• Personal – We must be the personal company. By means of an honest, trusting dialogue </a:t>
            </a:r>
            <a:r>
              <a:t/>
            </a:r>
            <a:br/>
            <a:r>
              <a:rPr lang="en-GB" baseline="30000" dirty="0" smtClean="0">
                <a:solidFill>
                  <a:srgbClr val="000000"/>
                </a:solidFill>
                <a:latin typeface="Arial" pitchFamily="34" charset="0"/>
              </a:rPr>
              <a:t>with our customers and suppliers, we must create and maintain good,  </a:t>
            </a:r>
            <a:r>
              <a:t/>
            </a:r>
            <a:br/>
            <a:r>
              <a:rPr lang="en-GB" baseline="30000" dirty="0" smtClean="0">
                <a:solidFill>
                  <a:srgbClr val="000000"/>
                </a:solidFill>
                <a:latin typeface="Arial" pitchFamily="34" charset="0"/>
              </a:rPr>
              <a:t>long-term relations. We must strive to ensure that the work we do is compatible with </a:t>
            </a:r>
            <a:r>
              <a:t/>
            </a:r>
            <a:br/>
            <a:r>
              <a:rPr lang="en-GB" baseline="30000" dirty="0" smtClean="0">
                <a:solidFill>
                  <a:srgbClr val="000000"/>
                </a:solidFill>
                <a:latin typeface="Arial" pitchFamily="34" charset="0"/>
              </a:rPr>
              <a:t>family life and leisure interests. We want good communication, a good atmosphere and respect for  </a:t>
            </a:r>
            <a:r>
              <a:t/>
            </a:r>
            <a:br/>
            <a:r>
              <a:rPr lang="en-GB" baseline="30000" dirty="0" smtClean="0">
                <a:solidFill>
                  <a:srgbClr val="000000"/>
                </a:solidFill>
                <a:latin typeface="Arial" pitchFamily="34" charset="0"/>
              </a:rPr>
              <a:t>the individual to prevail at Peab.</a:t>
            </a:r>
          </a:p>
          <a:p>
            <a:pPr eaLnBrk="1" hangingPunct="1">
              <a:spcBef>
                <a:spcPct val="0"/>
              </a:spcBef>
            </a:pPr>
            <a:r>
              <a:rPr lang="en-GB" baseline="30000" dirty="0" smtClean="0">
                <a:solidFill>
                  <a:srgbClr val="000000"/>
                </a:solidFill>
                <a:latin typeface="Arial" pitchFamily="34" charset="0"/>
              </a:rPr>
              <a:t>• Reliable – our customers must feel secure when engaging Peab. This means that we </a:t>
            </a:r>
            <a:r>
              <a:t/>
            </a:r>
            <a:br/>
            <a:r>
              <a:rPr lang="en-GB" baseline="30000" dirty="0" smtClean="0">
                <a:solidFill>
                  <a:srgbClr val="000000"/>
                </a:solidFill>
                <a:latin typeface="Arial" pitchFamily="34" charset="0"/>
              </a:rPr>
              <a:t>must always apply good business ethics, competence and professional expertise. We must plan well,</a:t>
            </a:r>
            <a:r>
              <a:t/>
            </a:r>
            <a:br/>
            <a:r>
              <a:rPr lang="en-GB" baseline="30000" dirty="0" smtClean="0">
                <a:solidFill>
                  <a:srgbClr val="000000"/>
                </a:solidFill>
                <a:latin typeface="Arial" pitchFamily="34" charset="0"/>
              </a:rPr>
              <a:t>get it right from the outset, eliminate risks and meet promised deadlines. We must </a:t>
            </a:r>
            <a:r>
              <a:t/>
            </a:r>
            <a:br/>
            <a:r>
              <a:rPr lang="en-GB" baseline="30000" dirty="0" smtClean="0">
                <a:solidFill>
                  <a:srgbClr val="000000"/>
                </a:solidFill>
                <a:latin typeface="Arial" pitchFamily="34" charset="0"/>
              </a:rPr>
              <a:t>comply with laws and requirements, choose the best possible techniques, prioritise renewable resources </a:t>
            </a:r>
            <a:r>
              <a:t/>
            </a:r>
            <a:br/>
            <a:r>
              <a:rPr lang="en-GB" baseline="30000" dirty="0" smtClean="0">
                <a:solidFill>
                  <a:srgbClr val="000000"/>
                </a:solidFill>
                <a:latin typeface="Arial" pitchFamily="34" charset="0"/>
              </a:rPr>
              <a:t>and avoid environmentally harmful substances.</a:t>
            </a:r>
          </a:p>
          <a:p>
            <a:pPr eaLnBrk="1" hangingPunct="1">
              <a:spcBef>
                <a:spcPct val="0"/>
              </a:spcBef>
            </a:pPr>
            <a:endParaRPr lang="en-GB" baseline="30000" dirty="0" smtClean="0">
              <a:solidFill>
                <a:srgbClr val="000000"/>
              </a:solidFill>
              <a:latin typeface="Arial" pitchFamily="34" charset="0"/>
            </a:endParaRPr>
          </a:p>
        </p:txBody>
      </p:sp>
    </p:spTree>
    <p:extLst>
      <p:ext uri="{BB962C8B-B14F-4D97-AF65-F5344CB8AC3E}">
        <p14:creationId xmlns:p14="http://schemas.microsoft.com/office/powerpoint/2010/main" val="219375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latshållare för bildobjekt 1"/>
          <p:cNvSpPr>
            <a:spLocks noGrp="1" noRot="1" noChangeAspect="1" noTextEdit="1"/>
          </p:cNvSpPr>
          <p:nvPr>
            <p:ph type="sldImg"/>
          </p:nvPr>
        </p:nvSpPr>
        <p:spPr>
          <a:ln/>
        </p:spPr>
      </p:sp>
      <p:sp>
        <p:nvSpPr>
          <p:cNvPr id="44035" name="Platshållare för anteckningar 2"/>
          <p:cNvSpPr>
            <a:spLocks noGrp="1"/>
          </p:cNvSpPr>
          <p:nvPr>
            <p:ph type="body" idx="1"/>
          </p:nvPr>
        </p:nvSpPr>
        <p:spPr>
          <a:noFill/>
          <a:ln/>
        </p:spPr>
        <p:txBody>
          <a:bodyPr/>
          <a:lstStyle/>
          <a:p>
            <a:pPr eaLnBrk="1" hangingPunct="1"/>
            <a:r>
              <a:rPr lang="en-GB" b="1" baseline="30000" dirty="0" smtClean="0">
                <a:solidFill>
                  <a:srgbClr val="404040"/>
                </a:solidFill>
                <a:latin typeface="Arial" pitchFamily="34" charset="0"/>
              </a:rPr>
              <a:t>MORE DETAILED INFORMATION</a:t>
            </a:r>
          </a:p>
          <a:p>
            <a:pPr eaLnBrk="1" hangingPunct="1"/>
            <a:endParaRPr lang="en-GB" b="1" baseline="30000" dirty="0" smtClean="0">
              <a:solidFill>
                <a:srgbClr val="404040"/>
              </a:solidFill>
              <a:latin typeface="Arial" pitchFamily="34" charset="0"/>
            </a:endParaRPr>
          </a:p>
          <a:p>
            <a:pPr eaLnBrk="1" hangingPunct="1"/>
            <a:r>
              <a:rPr lang="en-GB" b="1" baseline="30000" dirty="0" smtClean="0">
                <a:solidFill>
                  <a:srgbClr val="404040"/>
                </a:solidFill>
                <a:latin typeface="Arial" pitchFamily="34" charset="0"/>
              </a:rPr>
              <a:t>Peab builds the sustainable society of the future.</a:t>
            </a:r>
          </a:p>
          <a:p>
            <a:pPr eaLnBrk="1" hangingPunct="1"/>
            <a:r>
              <a:rPr lang="en-GB" baseline="30000" dirty="0" smtClean="0">
                <a:solidFill>
                  <a:srgbClr val="404040"/>
                </a:solidFill>
                <a:latin typeface="Arial" pitchFamily="34" charset="0"/>
              </a:rPr>
              <a:t>We are the obvious partner for building society in the Nordic region. We create concepts, seize the initiative and are pioneers. </a:t>
            </a:r>
            <a:r>
              <a:t/>
            </a:r>
            <a:br/>
            <a:r>
              <a:rPr lang="en-GB" baseline="30000" dirty="0" smtClean="0">
                <a:solidFill>
                  <a:srgbClr val="404040"/>
                </a:solidFill>
                <a:latin typeface="Arial" pitchFamily="34" charset="0"/>
              </a:rPr>
              <a:t>We use resources efficiently and our climate-smart solutions are at the cutting edge. What we do is sustainable throughout the entire life cycle.</a:t>
            </a:r>
          </a:p>
          <a:p>
            <a:pPr eaLnBrk="1" hangingPunct="1"/>
            <a:endParaRPr lang="en-GB" baseline="30000" dirty="0" smtClean="0">
              <a:solidFill>
                <a:srgbClr val="404040"/>
              </a:solidFill>
              <a:latin typeface="Arial" pitchFamily="34" charset="0"/>
            </a:endParaRPr>
          </a:p>
          <a:p>
            <a:pPr eaLnBrk="1" hangingPunct="1"/>
            <a:r>
              <a:rPr lang="en-GB" b="1" baseline="30000" dirty="0" smtClean="0">
                <a:solidFill>
                  <a:srgbClr val="404040"/>
                </a:solidFill>
                <a:latin typeface="Arial" pitchFamily="34" charset="0"/>
              </a:rPr>
              <a:t>Peab is the Nordic company.</a:t>
            </a:r>
            <a:r>
              <a:t/>
            </a:r>
            <a:br/>
            <a:r>
              <a:rPr lang="en-GB" baseline="30000" dirty="0" smtClean="0">
                <a:solidFill>
                  <a:srgbClr val="404040"/>
                </a:solidFill>
                <a:latin typeface="Arial" pitchFamily="34" charset="0"/>
              </a:rPr>
              <a:t>We work across borders to exceed our customers’ expectations. At Peab we are close to our customers, whether they are local, national or global. Satisfied customers contribute towards our success throughout the Nordic region.</a:t>
            </a:r>
          </a:p>
          <a:p>
            <a:pPr eaLnBrk="1" hangingPunct="1"/>
            <a:endParaRPr lang="en-GB" baseline="30000" dirty="0" smtClean="0">
              <a:solidFill>
                <a:srgbClr val="404040"/>
              </a:solidFill>
              <a:latin typeface="Arial" pitchFamily="34" charset="0"/>
            </a:endParaRPr>
          </a:p>
          <a:p>
            <a:pPr eaLnBrk="1" hangingPunct="1"/>
            <a:r>
              <a:rPr lang="en-GB" b="1" baseline="30000" dirty="0" smtClean="0">
                <a:solidFill>
                  <a:srgbClr val="404040"/>
                </a:solidFill>
                <a:latin typeface="Arial" pitchFamily="34" charset="0"/>
              </a:rPr>
              <a:t>Peab is a magnet for highly skilled people.</a:t>
            </a:r>
            <a:r>
              <a:t/>
            </a:r>
            <a:br/>
            <a:r>
              <a:rPr lang="en-GB" baseline="30000" dirty="0" smtClean="0">
                <a:solidFill>
                  <a:srgbClr val="404040"/>
                </a:solidFill>
                <a:latin typeface="Arial" pitchFamily="34" charset="0"/>
              </a:rPr>
              <a:t>We are the number one employer in the Nordic region. Our values are simple and clear. Our employees are deeply committed and our managers are driven by a desire to develop people. When our employees grow, so does Peab.</a:t>
            </a:r>
          </a:p>
          <a:p>
            <a:pPr eaLnBrk="1" hangingPunct="1"/>
            <a:endParaRPr lang="en-GB" baseline="30000" dirty="0" smtClean="0">
              <a:solidFill>
                <a:srgbClr val="404040"/>
              </a:solidFill>
              <a:latin typeface="Arial" pitchFamily="34" charset="0"/>
            </a:endParaRPr>
          </a:p>
          <a:p>
            <a:r>
              <a:rPr lang="en-GB" baseline="30000" dirty="0" smtClean="0"/>
              <a:t>We shall be the community builder for the whole Nordic region </a:t>
            </a:r>
          </a:p>
          <a:p>
            <a:r>
              <a:rPr lang="en-GB" baseline="30000" dirty="0" smtClean="0"/>
              <a:t> </a:t>
            </a:r>
          </a:p>
          <a:p>
            <a:r>
              <a:rPr lang="en-GB" baseline="30000" dirty="0" smtClean="0"/>
              <a:t>As the Community Builder, we assume a broad responsibility – social, economic and environmental. We listen to social issues and build communities in which people want to settle and live. We create opportunities for young people to be involved in building communities through our involvement in the Peab College and in the TelgePeab integration project, to name just a couple. We create modern residential concepts for pensioners, allowing them to decide for themselves how they want to live. It is through initiatives such as these that we contribute towards society as a whole.</a:t>
            </a:r>
          </a:p>
          <a:p>
            <a:pPr eaLnBrk="1" hangingPunct="1"/>
            <a:endParaRPr lang="en-GB" baseline="30000" dirty="0" smtClean="0">
              <a:solidFill>
                <a:srgbClr val="404040"/>
              </a:solidFill>
              <a:latin typeface="Arial" pitchFamily="34" charset="0"/>
            </a:endParaRPr>
          </a:p>
          <a:p>
            <a:endParaRPr lang="en-GB" baseline="30000" dirty="0" smtClean="0"/>
          </a:p>
        </p:txBody>
      </p:sp>
      <p:sp>
        <p:nvSpPr>
          <p:cNvPr id="44036" name="Platshållare för bildnummer 3"/>
          <p:cNvSpPr>
            <a:spLocks noGrp="1"/>
          </p:cNvSpPr>
          <p:nvPr>
            <p:ph type="sldNum" sz="quarter" idx="5"/>
          </p:nvPr>
        </p:nvSpPr>
        <p:spPr>
          <a:noFill/>
        </p:spPr>
        <p:txBody>
          <a:bodyPr/>
          <a:lstStyle/>
          <a:p>
            <a:fld id="{EFC36F2B-FDBB-481E-B564-BFC74317628B}" type="slidenum">
              <a:rPr lang="sv-SE" smtClean="0">
                <a:solidFill>
                  <a:srgbClr val="000000"/>
                </a:solidFill>
              </a:rPr>
              <a:pPr/>
              <a:t>17</a:t>
            </a:fld>
            <a:endParaRPr lang="en-GB" smtClean="0">
              <a:solidFill>
                <a:srgbClr val="000000"/>
              </a:solidFill>
            </a:endParaRPr>
          </a:p>
        </p:txBody>
      </p:sp>
    </p:spTree>
    <p:extLst>
      <p:ext uri="{BB962C8B-B14F-4D97-AF65-F5344CB8AC3E}">
        <p14:creationId xmlns:p14="http://schemas.microsoft.com/office/powerpoint/2010/main" val="3200774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baseline="30000" dirty="0" smtClean="0"/>
              <a:t>MORE DETAILED INFORMATION</a:t>
            </a:r>
          </a:p>
          <a:p>
            <a:endParaRPr lang="en-GB" b="1" baseline="30000" dirty="0" smtClean="0"/>
          </a:p>
          <a:p>
            <a:r>
              <a:rPr lang="en-GB" b="1" baseline="30000" dirty="0" smtClean="0"/>
              <a:t>A magnet for skilled employees.</a:t>
            </a:r>
          </a:p>
          <a:p>
            <a:endParaRPr lang="en-GB" b="1" baseline="30000" dirty="0" smtClean="0"/>
          </a:p>
          <a:p>
            <a:pPr marL="0" indent="0">
              <a:buFontTx/>
              <a:buNone/>
            </a:pPr>
            <a:r>
              <a:rPr lang="en-GB" sz="1200" baseline="30000" dirty="0" smtClean="0"/>
              <a:t>A key factor for success: being able to attract committed employees, and to create a climate that people are happy in and that encourages them to stay with the company.</a:t>
            </a:r>
          </a:p>
          <a:p>
            <a:pPr marL="0" indent="0">
              <a:buFontTx/>
              <a:buNone/>
            </a:pPr>
            <a:r>
              <a:rPr lang="en-GB" sz="1200" baseline="30000" dirty="0" smtClean="0"/>
              <a:t>The means of achieving this is through simple, clear values (core values) and using managers who have a burning desire to help people develop and grow. When our employees grow, so does Peab. </a:t>
            </a:r>
          </a:p>
          <a:p>
            <a:pPr marL="0" indent="0">
              <a:buFontTx/>
              <a:buNone/>
            </a:pPr>
            <a:endParaRPr lang="en-GB" sz="1200" baseline="30000" dirty="0" smtClean="0"/>
          </a:p>
        </p:txBody>
      </p:sp>
      <p:sp>
        <p:nvSpPr>
          <p:cNvPr id="4" name="Platshållare för bildnummer 3"/>
          <p:cNvSpPr>
            <a:spLocks noGrp="1"/>
          </p:cNvSpPr>
          <p:nvPr>
            <p:ph type="sldNum" sz="quarter" idx="10"/>
          </p:nvPr>
        </p:nvSpPr>
        <p:spPr/>
        <p:txBody>
          <a:bodyPr/>
          <a:lstStyle/>
          <a:p>
            <a:fld id="{233C6BDB-EA63-40DD-8A83-3D0BCEBD80E2}" type="slidenum">
              <a:rPr lang="sv-SE" smtClean="0">
                <a:solidFill>
                  <a:prstClr val="black"/>
                </a:solidFill>
              </a:rPr>
              <a:pPr/>
              <a:t>18</a:t>
            </a:fld>
            <a:endParaRPr lang="en-GB" dirty="0">
              <a:solidFill>
                <a:prstClr val="black"/>
              </a:solidFill>
            </a:endParaRPr>
          </a:p>
        </p:txBody>
      </p:sp>
    </p:spTree>
    <p:extLst>
      <p:ext uri="{BB962C8B-B14F-4D97-AF65-F5344CB8AC3E}">
        <p14:creationId xmlns:p14="http://schemas.microsoft.com/office/powerpoint/2010/main" val="1515560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555757" y="4964113"/>
            <a:ext cx="4890665" cy="4108152"/>
          </a:xfrm>
          <a:noFill/>
          <a:ln/>
        </p:spPr>
        <p:txBody>
          <a:bodyPr/>
          <a:lstStyle/>
          <a:p>
            <a:r>
              <a:rPr lang="en-GB" b="1" baseline="30000" dirty="0" smtClean="0">
                <a:effectLst/>
              </a:rPr>
              <a:t>MORE DETAILED INFORMATION </a:t>
            </a:r>
          </a:p>
          <a:p>
            <a:r>
              <a:rPr lang="en-GB" baseline="30000" dirty="0" smtClean="0">
                <a:effectLst/>
              </a:rPr>
              <a:t>Group management took a decision that the working environment is a prioritised, predefined item on the agenda at all meetings at all levels of the organisation (during 2012).</a:t>
            </a:r>
          </a:p>
          <a:p>
            <a:endParaRPr lang="en-GB" baseline="30000" dirty="0" smtClean="0">
              <a:effectLst/>
            </a:endParaRPr>
          </a:p>
          <a:p>
            <a:r>
              <a:rPr lang="en-GB" baseline="30000" dirty="0" smtClean="0">
                <a:effectLst/>
              </a:rPr>
              <a:t>Everyone at a workplace - employees, subcontractors, secondary contractor and suppliers - must be introduced with a focus on the working environment, Peab's Order and Safety Rules, introductory film. </a:t>
            </a:r>
          </a:p>
          <a:p>
            <a:endParaRPr lang="en-GB" baseline="30000" dirty="0" smtClean="0">
              <a:effectLst/>
            </a:endParaRPr>
          </a:p>
          <a:p>
            <a:r>
              <a:rPr lang="en-GB" sz="1200" kern="1200" baseline="30000" dirty="0" smtClean="0">
                <a:solidFill>
                  <a:schemeClr val="tx1"/>
                </a:solidFill>
                <a:latin typeface="Arial" charset="0"/>
              </a:rPr>
              <a:t>Reporting of accidents and incidents: forms the basis of conveying knowledge of what has happened within the Peab Group in order to avoid repeats and to prevent new accidents and incidents. Learn lessons.</a:t>
            </a:r>
          </a:p>
          <a:p>
            <a:endParaRPr lang="en-GB" sz="1200" kern="1200" baseline="30000" dirty="0" smtClean="0">
              <a:solidFill>
                <a:schemeClr val="tx1"/>
              </a:solidFill>
              <a:latin typeface="Arial" charset="0"/>
              <a:ea typeface="MS PGothic" pitchFamily="34" charset="-128"/>
              <a:cs typeface="MS PGothic" charset="0"/>
            </a:endParaRPr>
          </a:p>
          <a:p>
            <a:r>
              <a:rPr lang="en-GB" sz="1200" kern="1200" baseline="30000" dirty="0" smtClean="0">
                <a:solidFill>
                  <a:schemeClr val="tx1"/>
                </a:solidFill>
                <a:latin typeface="Arial" charset="0"/>
              </a:rPr>
              <a:t>It is important to adopt a long-term approach to change attitudes and to change "incorrect" behaviour that has become ingrained, often over a long period of time. </a:t>
            </a:r>
          </a:p>
          <a:p>
            <a:endParaRPr lang="en-GB" sz="1200" kern="1200" baseline="30000" dirty="0" smtClean="0">
              <a:solidFill>
                <a:schemeClr val="tx1"/>
              </a:solidFill>
              <a:latin typeface="Arial" charset="0"/>
              <a:ea typeface="MS PGothic" pitchFamily="34" charset="-128"/>
              <a:cs typeface="MS PGothic" charset="0"/>
            </a:endParaRPr>
          </a:p>
          <a:p>
            <a:endParaRPr lang="en-GB" sz="1200" kern="1200" baseline="30000" dirty="0" smtClean="0">
              <a:solidFill>
                <a:schemeClr val="tx1"/>
              </a:solidFill>
              <a:latin typeface="Arial" charset="0"/>
              <a:ea typeface="MS PGothic" pitchFamily="34" charset="-128"/>
              <a:cs typeface="MS PGothic" charset="0"/>
            </a:endParaRPr>
          </a:p>
          <a:p>
            <a:r>
              <a:t/>
            </a:r>
            <a:br/>
            <a:endParaRPr lang="en-GB" baseline="30000" dirty="0">
              <a:effectLst/>
            </a:endParaRPr>
          </a:p>
        </p:txBody>
      </p:sp>
    </p:spTree>
    <p:extLst>
      <p:ext uri="{BB962C8B-B14F-4D97-AF65-F5344CB8AC3E}">
        <p14:creationId xmlns:p14="http://schemas.microsoft.com/office/powerpoint/2010/main" val="229614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baseline="30000" dirty="0" smtClean="0">
                <a:solidFill>
                  <a:schemeClr val="tx1"/>
                </a:solidFill>
                <a:effectLst/>
                <a:latin typeface="Arial" charset="0"/>
              </a:rPr>
              <a:t>MORE DETAILED INFORMATION</a:t>
            </a:r>
          </a:p>
          <a:p>
            <a:endParaRPr lang="en-GB" sz="1200" kern="1200" baseline="0" dirty="0" smtClean="0">
              <a:solidFill>
                <a:schemeClr val="tx1"/>
              </a:solidFill>
              <a:effectLst/>
              <a:latin typeface="Arial" charset="0"/>
              <a:ea typeface="MS PGothic" pitchFamily="34" charset="-128"/>
              <a:cs typeface="MS PGothic" charset="0"/>
            </a:endParaRPr>
          </a:p>
          <a:p>
            <a:r>
              <a:rPr lang="en-GB" sz="1200" kern="1200" baseline="30000" dirty="0" smtClean="0">
                <a:solidFill>
                  <a:schemeClr val="tx1"/>
                </a:solidFill>
                <a:effectLst/>
                <a:latin typeface="Arial" charset="0"/>
              </a:rPr>
              <a:t>The Peab College is an upper secondary course in construction and civil engineering that has existed since 2006.</a:t>
            </a:r>
          </a:p>
          <a:p>
            <a:r>
              <a:rPr lang="en-GB" dirty="0" smtClean="0"/>
              <a:t>  </a:t>
            </a:r>
          </a:p>
          <a:p>
            <a:r>
              <a:rPr lang="en-GB" sz="1200" kern="1200" baseline="30000" dirty="0" smtClean="0">
                <a:solidFill>
                  <a:schemeClr val="tx1"/>
                </a:solidFill>
                <a:effectLst/>
                <a:latin typeface="Arial" charset="0"/>
              </a:rPr>
              <a:t>Why does the Peab College exist?</a:t>
            </a:r>
          </a:p>
          <a:p>
            <a:r>
              <a:rPr lang="en-GB" sz="1200" kern="1200" baseline="30000" dirty="0" smtClean="0">
                <a:solidFill>
                  <a:schemeClr val="tx1"/>
                </a:solidFill>
                <a:effectLst/>
                <a:latin typeface="Arial" charset="0"/>
              </a:rPr>
              <a:t>There are upturns and downturns in the economy, but the industry will need a lot of people  in the next few years. not least in view of the high number of people retiring. Peab also needs to employ skilled construction and</a:t>
            </a:r>
            <a:r>
              <a:rPr lang="en-GB" dirty="0" smtClean="0"/>
              <a:t> </a:t>
            </a:r>
            <a:r>
              <a:rPr lang="en-GB" sz="1200" kern="1200" baseline="30000" dirty="0" smtClean="0">
                <a:solidFill>
                  <a:schemeClr val="tx1"/>
                </a:solidFill>
                <a:effectLst/>
                <a:latin typeface="Arial" charset="0"/>
              </a:rPr>
              <a:t>civil engineering workers. </a:t>
            </a:r>
            <a:r>
              <a:t/>
            </a:r>
            <a:br/>
            <a:r>
              <a:rPr lang="en-GB" sz="1200" kern="1200" baseline="30000" dirty="0" smtClean="0">
                <a:solidFill>
                  <a:schemeClr val="tx1"/>
                </a:solidFill>
                <a:effectLst/>
                <a:latin typeface="Arial" charset="0"/>
              </a:rPr>
              <a:t>In order to develop more competent construction and civil engineering employees, Peab launched the Peab College within the framework of the Upper Secondary Construction Programme.</a:t>
            </a:r>
          </a:p>
          <a:p>
            <a:endParaRPr lang="en-GB" sz="1200" kern="1200" baseline="30000" dirty="0" smtClean="0">
              <a:solidFill>
                <a:schemeClr val="tx1"/>
              </a:solidFill>
              <a:effectLst/>
              <a:latin typeface="Arial" charset="0"/>
              <a:ea typeface="MS PGothic" pitchFamily="34" charset="-128"/>
              <a:cs typeface="MS PGothic" charset="0"/>
            </a:endParaRPr>
          </a:p>
          <a:p>
            <a:r>
              <a:rPr lang="en-GB" sz="1200" kern="1200" baseline="30000" dirty="0" smtClean="0">
                <a:solidFill>
                  <a:schemeClr val="tx1"/>
                </a:solidFill>
                <a:effectLst/>
                <a:latin typeface="Arial" charset="0"/>
              </a:rPr>
              <a:t>All of Peab's colleges are based on the same principle and the same teaching model. </a:t>
            </a:r>
            <a:r>
              <a:t/>
            </a:r>
            <a:br/>
            <a:r>
              <a:rPr lang="en-GB" sz="1200" kern="1200" baseline="30000" dirty="0" smtClean="0">
                <a:solidFill>
                  <a:schemeClr val="tx1"/>
                </a:solidFill>
                <a:effectLst/>
                <a:latin typeface="Arial" charset="0"/>
              </a:rPr>
              <a:t>They are small colleges where all students are able to be seen and to feel that they are making a difference. Every college works in an integrated process, which means that theory is integrated into the practical part of the course in a natural way. </a:t>
            </a:r>
            <a:r>
              <a:t/>
            </a:r>
            <a:br/>
            <a:endParaRPr lang="en-GB" sz="1200" kern="1200" baseline="30000" dirty="0" smtClean="0">
              <a:solidFill>
                <a:schemeClr val="tx1"/>
              </a:solidFill>
              <a:effectLst/>
              <a:latin typeface="Arial" charset="0"/>
              <a:ea typeface="MS PGothic" pitchFamily="34" charset="-128"/>
              <a:cs typeface="MS PGothic" charset="0"/>
            </a:endParaRPr>
          </a:p>
          <a:p>
            <a:r>
              <a:rPr lang="en-GB" sz="1200" kern="1200" baseline="30000" dirty="0" smtClean="0">
                <a:solidFill>
                  <a:schemeClr val="tx1"/>
                </a:solidFill>
                <a:effectLst/>
                <a:latin typeface="Arial" charset="0"/>
              </a:rPr>
              <a:t>There are around 100 students at each Peab College, divided into Years 1-3.</a:t>
            </a:r>
          </a:p>
          <a:p>
            <a:endParaRPr lang="en-GB" sz="1200" kern="1200" baseline="30000" dirty="0" smtClean="0">
              <a:solidFill>
                <a:schemeClr val="tx1"/>
              </a:solidFill>
              <a:effectLst/>
              <a:latin typeface="Arial" charset="0"/>
              <a:ea typeface="MS PGothic" pitchFamily="34" charset="-128"/>
              <a:cs typeface="MS PGothic" charset="0"/>
            </a:endParaRPr>
          </a:p>
          <a:p>
            <a:r>
              <a:rPr lang="en-GB" sz="1200" b="1" kern="1200" baseline="30000" dirty="0" smtClean="0">
                <a:solidFill>
                  <a:schemeClr val="tx1"/>
                </a:solidFill>
                <a:effectLst/>
                <a:latin typeface="Arial" charset="0"/>
              </a:rPr>
              <a:t>The Peab College's teaching model</a:t>
            </a:r>
          </a:p>
          <a:p>
            <a:r>
              <a:rPr lang="en-GB" sz="1200" kern="1200" baseline="30000" dirty="0" smtClean="0">
                <a:solidFill>
                  <a:schemeClr val="tx1"/>
                </a:solidFill>
                <a:effectLst/>
                <a:latin typeface="Arial" charset="0"/>
              </a:rPr>
              <a:t>Tuition at the Peab College is characterised by four fundamental principles: </a:t>
            </a:r>
            <a:r>
              <a:t/>
            </a:r>
            <a:br/>
            <a:r>
              <a:rPr lang="en-GB" sz="1200" kern="1200" baseline="30000" dirty="0" smtClean="0">
                <a:solidFill>
                  <a:schemeClr val="tx1"/>
                </a:solidFill>
                <a:effectLst/>
                <a:latin typeface="Arial" charset="0"/>
              </a:rPr>
              <a:t>collaboration with trade &amp; industry, individualised teaching,</a:t>
            </a:r>
            <a:r>
              <a:rPr lang="en-GB" dirty="0" smtClean="0"/>
              <a:t> </a:t>
            </a:r>
            <a:r>
              <a:t/>
            </a:r>
            <a:br/>
            <a:r>
              <a:rPr lang="en-GB" sz="1200" kern="1200" baseline="30000" dirty="0" smtClean="0">
                <a:solidFill>
                  <a:schemeClr val="tx1"/>
                </a:solidFill>
                <a:effectLst/>
                <a:latin typeface="Arial" charset="0"/>
              </a:rPr>
              <a:t>a cross-functional work method and active work on the value base. </a:t>
            </a:r>
          </a:p>
          <a:p>
            <a:endParaRPr lang="en-GB" sz="1200" b="1" kern="1200" baseline="30000" dirty="0" smtClean="0">
              <a:solidFill>
                <a:schemeClr val="tx1"/>
              </a:solidFill>
              <a:effectLst/>
              <a:latin typeface="Arial" charset="0"/>
              <a:ea typeface="MS PGothic" pitchFamily="34" charset="-128"/>
              <a:cs typeface="MS PGothic" charset="0"/>
            </a:endParaRPr>
          </a:p>
          <a:p>
            <a:r>
              <a:rPr lang="en-GB" sz="1200" b="1" kern="1200" baseline="30000" dirty="0" smtClean="0">
                <a:solidFill>
                  <a:schemeClr val="tx1"/>
                </a:solidFill>
                <a:effectLst/>
                <a:latin typeface="Arial" charset="0"/>
              </a:rPr>
              <a:t>Collaboration with trade and industry </a:t>
            </a:r>
            <a:r>
              <a:rPr lang="en-GB" sz="1200" kern="1200" baseline="30000" dirty="0" smtClean="0">
                <a:solidFill>
                  <a:schemeClr val="tx1"/>
                </a:solidFill>
                <a:effectLst/>
                <a:latin typeface="Arial" charset="0"/>
              </a:rPr>
              <a:t>involves each of the students doing all of their workplace-based learning at Peab's workplaces. </a:t>
            </a:r>
          </a:p>
          <a:p>
            <a:r>
              <a:rPr lang="en-GB" sz="1200" b="1" kern="1200" baseline="30000" dirty="0" smtClean="0">
                <a:solidFill>
                  <a:schemeClr val="tx1"/>
                </a:solidFill>
                <a:effectLst/>
                <a:latin typeface="Arial" charset="0"/>
              </a:rPr>
              <a:t>Individualised teaching </a:t>
            </a:r>
            <a:r>
              <a:rPr lang="en-GB" sz="1200" kern="1200" baseline="30000" dirty="0" smtClean="0">
                <a:solidFill>
                  <a:schemeClr val="tx1"/>
                </a:solidFill>
                <a:effectLst/>
                <a:latin typeface="Arial" charset="0"/>
              </a:rPr>
              <a:t>means that all educational activities are based on the student's situation and needs. We are all different</a:t>
            </a:r>
          </a:p>
          <a:p>
            <a:r>
              <a:rPr lang="en-GB" sz="1200" kern="1200" baseline="30000" dirty="0" smtClean="0">
                <a:solidFill>
                  <a:schemeClr val="tx1"/>
                </a:solidFill>
                <a:effectLst/>
                <a:latin typeface="Arial" charset="0"/>
              </a:rPr>
              <a:t>and reach our goals in different ways. Support for those who need it, challenges for those who want them. </a:t>
            </a:r>
          </a:p>
          <a:p>
            <a:r>
              <a:rPr lang="en-GB" sz="1200" kern="1200" baseline="30000" dirty="0" smtClean="0">
                <a:solidFill>
                  <a:schemeClr val="tx1"/>
                </a:solidFill>
                <a:effectLst/>
                <a:latin typeface="Arial" charset="0"/>
              </a:rPr>
              <a:t>Examples of </a:t>
            </a:r>
            <a:r>
              <a:rPr lang="en-GB" sz="1200" b="1" kern="1200" baseline="30000" dirty="0" smtClean="0">
                <a:solidFill>
                  <a:schemeClr val="tx1"/>
                </a:solidFill>
                <a:effectLst/>
                <a:latin typeface="Arial" charset="0"/>
              </a:rPr>
              <a:t>a cross-functional work method </a:t>
            </a:r>
            <a:r>
              <a:rPr lang="en-GB" sz="1200" kern="1200" baseline="30000" dirty="0" smtClean="0">
                <a:solidFill>
                  <a:schemeClr val="tx1"/>
                </a:solidFill>
                <a:effectLst/>
                <a:latin typeface="Arial" charset="0"/>
              </a:rPr>
              <a:t>involve, for example, having English lessons in the building hall, </a:t>
            </a:r>
          </a:p>
          <a:p>
            <a:r>
              <a:rPr lang="en-GB" sz="1200" kern="1200" baseline="30000" dirty="0" smtClean="0">
                <a:solidFill>
                  <a:schemeClr val="tx1"/>
                </a:solidFill>
                <a:effectLst/>
                <a:latin typeface="Arial" charset="0"/>
              </a:rPr>
              <a:t>sports lessons being integrated into teaching of ergonomics in the construction profession, or the maths teacher using yardsticks and building plans </a:t>
            </a:r>
          </a:p>
          <a:p>
            <a:r>
              <a:rPr lang="en-GB" sz="1200" kern="1200" baseline="30000" dirty="0" smtClean="0">
                <a:solidFill>
                  <a:schemeClr val="tx1"/>
                </a:solidFill>
                <a:effectLst/>
                <a:latin typeface="Arial" charset="0"/>
              </a:rPr>
              <a:t>as key educational aids. At the Peab College they strive to make use of a student's strengths to combat any weaknesses. Put simply, it's all part of the big picture.</a:t>
            </a:r>
          </a:p>
          <a:p>
            <a:endParaRPr lang="en-GB" sz="1200" b="1" kern="1200" baseline="30000" dirty="0" smtClean="0">
              <a:solidFill>
                <a:schemeClr val="tx1"/>
              </a:solidFill>
              <a:effectLst/>
              <a:latin typeface="Arial" charset="0"/>
              <a:ea typeface="MS PGothic" pitchFamily="34" charset="-128"/>
              <a:cs typeface="MS PGothic" charset="0"/>
            </a:endParaRPr>
          </a:p>
          <a:p>
            <a:r>
              <a:rPr lang="en-GB" sz="1200" b="1" kern="1200" baseline="30000" dirty="0" smtClean="0">
                <a:solidFill>
                  <a:schemeClr val="tx1"/>
                </a:solidFill>
                <a:effectLst/>
                <a:latin typeface="Arial" charset="0"/>
              </a:rPr>
              <a:t>Work on the value base</a:t>
            </a:r>
            <a:r>
              <a:rPr lang="en-GB" sz="1200" kern="1200" baseline="30000" dirty="0" smtClean="0">
                <a:solidFill>
                  <a:schemeClr val="tx1"/>
                </a:solidFill>
                <a:effectLst/>
                <a:latin typeface="Arial" charset="0"/>
              </a:rPr>
              <a:t> is ever-present and forms the basis of the student's development as a member of society.</a:t>
            </a:r>
          </a:p>
          <a:p>
            <a:pPr lvl="0"/>
            <a:r>
              <a:rPr lang="en-GB" sz="1200" kern="1200" baseline="30000" dirty="0" smtClean="0">
                <a:solidFill>
                  <a:schemeClr val="tx1"/>
                </a:solidFill>
                <a:effectLst/>
                <a:latin typeface="Arial" charset="0"/>
              </a:rPr>
              <a:t>450 students, at more locations in the country, hopefully in Norway and Finland in due course.</a:t>
            </a:r>
          </a:p>
          <a:p>
            <a:r>
              <a:rPr lang="en-GB" sz="1200" kern="1200" dirty="0" smtClean="0">
                <a:solidFill>
                  <a:schemeClr val="tx1"/>
                </a:solidFill>
                <a:effectLst/>
                <a:latin typeface="Arial" charset="0"/>
              </a:rPr>
              <a:t> </a:t>
            </a:r>
            <a:endParaRPr lang="en-GB" sz="1200" kern="1200" dirty="0">
              <a:solidFill>
                <a:schemeClr val="tx1"/>
              </a:solidFill>
              <a:effectLst/>
              <a:latin typeface="Arial" charset="0"/>
              <a:ea typeface="MS PGothic" pitchFamily="34" charset="-128"/>
              <a:cs typeface="MS PGothic" charset="0"/>
            </a:endParaRPr>
          </a:p>
        </p:txBody>
      </p:sp>
      <p:sp>
        <p:nvSpPr>
          <p:cNvPr id="4" name="Platshållare för bildnummer 3"/>
          <p:cNvSpPr>
            <a:spLocks noGrp="1"/>
          </p:cNvSpPr>
          <p:nvPr>
            <p:ph type="sldNum" sz="quarter" idx="10"/>
          </p:nvPr>
        </p:nvSpPr>
        <p:spPr/>
        <p:txBody>
          <a:bodyPr/>
          <a:lstStyle/>
          <a:p>
            <a:fld id="{50C73E82-FAD2-4AE3-8AF5-62B7AA6F76AA}" type="slidenum">
              <a:rPr lang="sv-SE" smtClean="0"/>
              <a:pPr/>
              <a:t>20</a:t>
            </a:fld>
            <a:endParaRPr lang="en-GB"/>
          </a:p>
        </p:txBody>
      </p:sp>
    </p:spTree>
    <p:extLst>
      <p:ext uri="{BB962C8B-B14F-4D97-AF65-F5344CB8AC3E}">
        <p14:creationId xmlns:p14="http://schemas.microsoft.com/office/powerpoint/2010/main" val="1120339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27AA7F6-B9A8-4D4C-A4B0-DFDA3D500EBB}" type="slidenum">
              <a:rPr lang="sv-SE" smtClean="0"/>
              <a:pPr>
                <a:defRPr/>
              </a:pPr>
              <a:t>2</a:t>
            </a:fld>
            <a:endParaRPr lang="en-GB"/>
          </a:p>
        </p:txBody>
      </p:sp>
    </p:spTree>
    <p:extLst>
      <p:ext uri="{BB962C8B-B14F-4D97-AF65-F5344CB8AC3E}">
        <p14:creationId xmlns:p14="http://schemas.microsoft.com/office/powerpoint/2010/main" val="3227378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30000" dirty="0" smtClean="0">
                <a:solidFill>
                  <a:schemeClr val="tx1"/>
                </a:solidFill>
                <a:latin typeface="Arial" charset="0"/>
              </a:rPr>
              <a:t>MORE DETAILED INFORMATION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30000" dirty="0" smtClean="0">
                <a:solidFill>
                  <a:schemeClr val="tx1"/>
                </a:solidFill>
                <a:latin typeface="Arial" charset="0"/>
              </a:rPr>
              <a:t>Issues relating to sustainability play a central role in Peab's vision to be The Nordic Community Builder.</a:t>
            </a:r>
            <a:r>
              <a:t/>
            </a:r>
            <a:br/>
            <a:r>
              <a:rPr lang="en-GB" sz="1200" b="0" i="0" u="none" strike="noStrike" kern="1200" baseline="30000" dirty="0" smtClean="0">
                <a:solidFill>
                  <a:schemeClr val="tx1"/>
                </a:solidFill>
                <a:latin typeface="Arial" charset="0"/>
              </a:rPr>
              <a:t> We want to lead the way and contribute to a sustainable society. To succeed in this, openness and clear communication are a prerequisite.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30000" dirty="0" smtClean="0">
              <a:solidFill>
                <a:schemeClr val="tx1"/>
              </a:solidFill>
              <a:latin typeface="Arial" charset="0"/>
              <a:ea typeface="MS PGothic" pitchFamily="34" charset="-128"/>
              <a:cs typeface="MS PGothic" charset="0"/>
            </a:endParaRPr>
          </a:p>
          <a:p>
            <a:pPr rtl="0"/>
            <a:r>
              <a:rPr lang="en-GB" sz="1200" b="1" i="0" u="none" strike="noStrike" kern="1200" baseline="30000" dirty="0" smtClean="0">
                <a:solidFill>
                  <a:schemeClr val="tx1"/>
                </a:solidFill>
                <a:latin typeface="Arial" charset="0"/>
              </a:rPr>
              <a:t>A holistic approach to sustainability</a:t>
            </a:r>
          </a:p>
          <a:p>
            <a:pPr rtl="0"/>
            <a:r>
              <a:rPr lang="en-GB" sz="1200" b="0" i="0" u="none" strike="noStrike" kern="1200" baseline="30000" dirty="0" smtClean="0">
                <a:solidFill>
                  <a:schemeClr val="tx1"/>
                </a:solidFill>
                <a:latin typeface="Arial" charset="0"/>
              </a:rPr>
              <a:t>Peab's strategy includes a holistic approach to issues relating to sustainability. This means that we focus not only on issues relating to sustainability, but also social and financial issues throughout the whole life cycle. Our efforts to include the sustainability perspective must pervade everything we do, from how we treat both customers and one another at the workplace to how we minimise the impact on the environment from our processes and contribute to the communities where we operate. </a:t>
            </a:r>
            <a:r>
              <a:t/>
            </a:r>
            <a:br/>
            <a:r>
              <a:t/>
            </a:r>
            <a:br/>
            <a:endParaRPr lang="en-GB" sz="1200" b="0" i="0" u="none" strike="noStrike" kern="1200" baseline="30000" dirty="0" smtClean="0">
              <a:solidFill>
                <a:schemeClr val="tx1"/>
              </a:solidFill>
              <a:latin typeface="Arial" charset="0"/>
              <a:ea typeface="MS PGothic" pitchFamily="34" charset="-128"/>
              <a:cs typeface="MS PGothic" charset="0"/>
            </a:endParaRPr>
          </a:p>
          <a:p>
            <a:endParaRPr lang="en-GB"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21</a:t>
            </a:fld>
            <a:endParaRPr lang="en-GB"/>
          </a:p>
        </p:txBody>
      </p:sp>
    </p:spTree>
    <p:extLst>
      <p:ext uri="{BB962C8B-B14F-4D97-AF65-F5344CB8AC3E}">
        <p14:creationId xmlns:p14="http://schemas.microsoft.com/office/powerpoint/2010/main" val="1357444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ts val="600"/>
              </a:spcBef>
              <a:spcAft>
                <a:spcPct val="0"/>
              </a:spcAft>
              <a:buClrTx/>
              <a:buSzTx/>
              <a:buFont typeface="Arial" pitchFamily="34" charset="0"/>
              <a:buNone/>
              <a:tabLst/>
              <a:defRPr/>
            </a:pPr>
            <a:r>
              <a:rPr lang="en-GB" b="1" baseline="30000" dirty="0" smtClean="0"/>
              <a:t>MORE DETAILED INFORMATION</a:t>
            </a:r>
          </a:p>
          <a:p>
            <a:pPr marL="0" marR="0" indent="0" algn="l" defTabSz="914400" rtl="0" eaLnBrk="0" fontAlgn="base" latinLnBrk="0" hangingPunct="0">
              <a:lnSpc>
                <a:spcPct val="100000"/>
              </a:lnSpc>
              <a:spcBef>
                <a:spcPts val="600"/>
              </a:spcBef>
              <a:spcAft>
                <a:spcPct val="0"/>
              </a:spcAft>
              <a:buClrTx/>
              <a:buSzTx/>
              <a:buFont typeface="Arial" pitchFamily="34" charset="0"/>
              <a:buNone/>
              <a:tabLst/>
              <a:defRPr/>
            </a:pPr>
            <a:r>
              <a:rPr lang="en-GB" baseline="30000" dirty="0" smtClean="0"/>
              <a:t>Together with the City of Solna, Fabege, Jernhusen and the Swedish Football Association, Peab is involved in developing all parts of Arenastaden. </a:t>
            </a:r>
          </a:p>
          <a:p>
            <a:pPr marL="0" marR="0" indent="0" algn="l" defTabSz="914400" rtl="0" eaLnBrk="0" fontAlgn="base" latinLnBrk="0" hangingPunct="0">
              <a:lnSpc>
                <a:spcPct val="100000"/>
              </a:lnSpc>
              <a:spcBef>
                <a:spcPts val="600"/>
              </a:spcBef>
              <a:spcAft>
                <a:spcPct val="0"/>
              </a:spcAft>
              <a:buClrTx/>
              <a:buSzTx/>
              <a:buFont typeface="Arial" pitchFamily="34" charset="0"/>
              <a:buNone/>
              <a:tabLst/>
              <a:defRPr/>
            </a:pPr>
            <a:r>
              <a:rPr lang="en-GB" baseline="30000" dirty="0" smtClean="0">
                <a:effectLst/>
              </a:rPr>
              <a:t>Client: Arenabolaget in Solna, with a contract sum of SEK 2.2 billion. </a:t>
            </a:r>
            <a:r>
              <a:t/>
            </a:r>
            <a:br/>
            <a:r>
              <a:rPr lang="en-GB" baseline="30000" dirty="0" smtClean="0">
                <a:effectLst/>
              </a:rPr>
              <a:t>Turnkey contract, construction started in June 2009. Friends Arena officially opened in October 2012.</a:t>
            </a:r>
            <a:endParaRPr lang="en-GB" baseline="30000" dirty="0" smtClean="0"/>
          </a:p>
          <a:p>
            <a:pPr marL="0" indent="0">
              <a:spcBef>
                <a:spcPts val="600"/>
              </a:spcBef>
              <a:buFont typeface="Arial" pitchFamily="34" charset="0"/>
              <a:buNone/>
            </a:pPr>
            <a:endParaRPr lang="en-GB" baseline="30000" dirty="0" smtClean="0"/>
          </a:p>
          <a:p>
            <a:pPr marL="0" indent="0">
              <a:spcBef>
                <a:spcPts val="600"/>
              </a:spcBef>
              <a:buFont typeface="Arial" pitchFamily="34" charset="0"/>
              <a:buNone/>
            </a:pPr>
            <a:r>
              <a:rPr lang="en-GB" b="1" baseline="30000" dirty="0" smtClean="0"/>
              <a:t>Record</a:t>
            </a:r>
          </a:p>
          <a:p>
            <a:pPr marL="0" indent="0">
              <a:spcBef>
                <a:spcPts val="600"/>
              </a:spcBef>
              <a:buFont typeface="Arial" pitchFamily="34" charset="0"/>
              <a:buNone/>
            </a:pPr>
            <a:r>
              <a:rPr lang="en-GB" baseline="30000" dirty="0" smtClean="0"/>
              <a:t>The roof construction of the Friends Arena contains just as much steel as there is iron in the Eiffel Tower. </a:t>
            </a:r>
            <a:r>
              <a:t/>
            </a:r>
            <a:br/>
            <a:r>
              <a:rPr lang="en-GB" baseline="30000" dirty="0" smtClean="0"/>
              <a:t>The span of the great beams is the same as the height of the Kaknäs Tower. </a:t>
            </a:r>
            <a:r>
              <a:t/>
            </a:r>
            <a:br/>
            <a:r>
              <a:t/>
            </a:r>
            <a:br/>
            <a:r>
              <a:rPr lang="en-GB" b="1" baseline="30000" dirty="0" smtClean="0"/>
              <a:t>Homes and offices at the heart of events</a:t>
            </a:r>
            <a:r>
              <a:t/>
            </a:r>
            <a:br/>
            <a:r>
              <a:rPr lang="en-GB" baseline="30000" dirty="0" smtClean="0"/>
              <a:t>An attractive location with good communications. Peab's five apartment blocks, with 143 apartments in each building, are in the western part of the district and have a design that aims to create the feel of a local suburb. </a:t>
            </a:r>
            <a:r>
              <a:t/>
            </a:r>
            <a:br/>
            <a:r>
              <a:t/>
            </a:r>
            <a:br/>
            <a:r>
              <a:rPr lang="en-GB" baseline="30000" dirty="0" smtClean="0"/>
              <a:t>One of many companies that have already chosen Arenastaden is Vattenfall, who recently moved into the climate-smart head office that Peab has built for them. More big brands have also chosen Arenastaden: </a:t>
            </a:r>
            <a:r>
              <a:t/>
            </a:r>
            <a:br/>
            <a:r>
              <a:rPr lang="en-GB" baseline="30000" dirty="0" smtClean="0"/>
              <a:t>Carlsberg, Apoteket, Adidas, Esprit, Olympus, Egmont, Nike, Nordisk Film and the Swedish Football Association. </a:t>
            </a:r>
            <a:r>
              <a:t/>
            </a:r>
            <a:br/>
            <a:r>
              <a:t/>
            </a:r>
            <a:br/>
            <a:r>
              <a:rPr lang="en-GB" b="1" baseline="30000" dirty="0" smtClean="0"/>
              <a:t>World-class experiences and shopping</a:t>
            </a:r>
            <a:r>
              <a:t/>
            </a:r>
            <a:br/>
            <a:r>
              <a:rPr lang="en-GB" baseline="30000" dirty="0" smtClean="0"/>
              <a:t>Sweden's new national stadium, Friends Arena,  is Sweden's biggest, most flexible stadium. It plays host to world-class concerts, sporting events and shows all year round. Just next door is the 19-story hotel and the </a:t>
            </a:r>
            <a:r>
              <a:t/>
            </a:r>
            <a:br/>
            <a:r>
              <a:rPr lang="en-GB" baseline="30000" dirty="0" smtClean="0"/>
              <a:t>Mall of Scandinavia with its 250 shops. This will be the biggest shopping centre in the Nordic region.</a:t>
            </a:r>
            <a:r>
              <a:t/>
            </a:r>
            <a:br/>
            <a:r>
              <a:t/>
            </a:r>
            <a:br/>
            <a:r>
              <a:rPr lang="en-GB" b="1" baseline="30000" dirty="0" smtClean="0"/>
              <a:t>Developing the infrastructure</a:t>
            </a:r>
            <a:r>
              <a:t/>
            </a:r>
            <a:br/>
            <a:r>
              <a:rPr lang="en-GB" baseline="30000" dirty="0" smtClean="0"/>
              <a:t>The area, which used to be a run-down industrial area, rests on a recent seabed with a lot of clay, which called for a high degree of engineering expertise. In addition to a number of temporary installations during the construction period, at the moment a road bridge and a footbridge are being built over the neighbouring track area. Communications will also be expanded. </a:t>
            </a:r>
            <a:r>
              <a:t/>
            </a:r>
            <a:br/>
            <a:r>
              <a:rPr lang="en-GB" baseline="30000" dirty="0" smtClean="0"/>
              <a:t>The Tvärbanan line is being extended to Solna station in Arenastaden, and the commuter line to Arlanda Airport. At the same time there will be new slip roads and exits on the E4 and E18. </a:t>
            </a:r>
            <a:r>
              <a:t/>
            </a:r>
            <a:br/>
            <a:r>
              <a:t/>
            </a:r>
            <a:br/>
            <a:endParaRPr lang="en-GB" baseline="30000" dirty="0" smtClean="0"/>
          </a:p>
          <a:p>
            <a:pPr marL="0" indent="0">
              <a:spcBef>
                <a:spcPts val="600"/>
              </a:spcBef>
              <a:buFont typeface="Arial" pitchFamily="34" charset="0"/>
              <a:buNone/>
            </a:pPr>
            <a:r>
              <a:rPr lang="en-GB" baseline="30000" dirty="0" smtClean="0"/>
              <a:t>The site now being used was originally little-used industrial land. </a:t>
            </a:r>
          </a:p>
          <a:p>
            <a:pPr marL="171450" indent="-171450">
              <a:spcBef>
                <a:spcPts val="600"/>
              </a:spcBef>
              <a:buFont typeface="Arial" pitchFamily="34" charset="0"/>
              <a:buChar char="•"/>
            </a:pPr>
            <a:r>
              <a:rPr lang="en-GB" baseline="30000" dirty="0" smtClean="0"/>
              <a:t>Environment-friendly materials.</a:t>
            </a:r>
          </a:p>
          <a:p>
            <a:pPr marL="171450" indent="-171450">
              <a:spcBef>
                <a:spcPts val="600"/>
              </a:spcBef>
              <a:buFont typeface="Arial" pitchFamily="34" charset="0"/>
              <a:buChar char="•"/>
            </a:pPr>
            <a:r>
              <a:rPr lang="en-GB" baseline="30000" dirty="0" smtClean="0"/>
              <a:t>Energy and water consumption in the area will be minimised by means of ground source heating and cooling, solar heating and other kinds of renewable energy.</a:t>
            </a:r>
          </a:p>
          <a:p>
            <a:pPr marL="171450" indent="-171450">
              <a:spcBef>
                <a:spcPts val="600"/>
              </a:spcBef>
              <a:buFont typeface="Arial" pitchFamily="34" charset="0"/>
              <a:buChar char="•"/>
            </a:pPr>
            <a:r>
              <a:rPr lang="en-GB" baseline="30000" dirty="0" smtClean="0"/>
              <a:t>Needs-based, healthy indoor environments.</a:t>
            </a:r>
          </a:p>
          <a:p>
            <a:pPr marL="171450" indent="-171450">
              <a:spcBef>
                <a:spcPts val="600"/>
              </a:spcBef>
              <a:buFont typeface="Arial" pitchFamily="34" charset="0"/>
              <a:buChar char="•"/>
            </a:pPr>
            <a:r>
              <a:rPr lang="en-GB" baseline="30000" dirty="0" smtClean="0"/>
              <a:t>Major expansion in public transport. </a:t>
            </a:r>
          </a:p>
          <a:p>
            <a:endParaRPr lang="en-GB"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23</a:t>
            </a:fld>
            <a:endParaRPr lang="en-GB"/>
          </a:p>
        </p:txBody>
      </p:sp>
    </p:spTree>
    <p:extLst>
      <p:ext uri="{BB962C8B-B14F-4D97-AF65-F5344CB8AC3E}">
        <p14:creationId xmlns:p14="http://schemas.microsoft.com/office/powerpoint/2010/main" val="2361168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baseline="30000" dirty="0" smtClean="0">
                <a:solidFill>
                  <a:schemeClr val="tx1"/>
                </a:solidFill>
                <a:effectLst/>
                <a:latin typeface="Arial" charset="0"/>
              </a:rPr>
              <a:t>MORE DETAILED INFORMATION</a:t>
            </a:r>
          </a:p>
          <a:p>
            <a:endParaRPr lang="en-GB" sz="1200" b="1" kern="1200" baseline="30000" dirty="0" smtClean="0">
              <a:solidFill>
                <a:schemeClr val="tx1"/>
              </a:solidFill>
              <a:effectLst/>
              <a:latin typeface="Arial" charset="0"/>
              <a:ea typeface="MS PGothic" pitchFamily="34" charset="-128"/>
              <a:cs typeface="MS PGothic" charset="0"/>
            </a:endParaRPr>
          </a:p>
          <a:p>
            <a:r>
              <a:rPr lang="en-GB" sz="1200" b="1" kern="1200" baseline="30000" dirty="0" smtClean="0">
                <a:solidFill>
                  <a:schemeClr val="tx1"/>
                </a:solidFill>
                <a:effectLst/>
                <a:latin typeface="Arial" charset="0"/>
              </a:rPr>
              <a:t>VISION FOR VARVSSTADEN</a:t>
            </a:r>
            <a:endParaRPr lang="en-GB" sz="1200" kern="1200" baseline="30000" dirty="0" smtClean="0">
              <a:solidFill>
                <a:schemeClr val="tx1"/>
              </a:solidFill>
              <a:effectLst/>
              <a:latin typeface="Arial" charset="0"/>
              <a:ea typeface="MS PGothic" pitchFamily="34" charset="-128"/>
              <a:cs typeface="MS PGothic" charset="0"/>
            </a:endParaRPr>
          </a:p>
          <a:p>
            <a:r>
              <a:rPr lang="en-GB" sz="1200" kern="1200" baseline="30000" dirty="0" smtClean="0">
                <a:solidFill>
                  <a:schemeClr val="tx1"/>
                </a:solidFill>
                <a:effectLst/>
                <a:latin typeface="Arial" charset="0"/>
              </a:rPr>
              <a:t>Innovative urban environment incorporating its historical heritage.</a:t>
            </a:r>
          </a:p>
          <a:p>
            <a:endParaRPr lang="en-GB" sz="1200" b="1" kern="1200" baseline="30000" dirty="0" smtClean="0">
              <a:solidFill>
                <a:schemeClr val="tx1"/>
              </a:solidFill>
              <a:effectLst/>
              <a:latin typeface="Arial" charset="0"/>
              <a:ea typeface="MS PGothic" pitchFamily="34" charset="-128"/>
              <a:cs typeface="MS PGothic" charset="0"/>
            </a:endParaRPr>
          </a:p>
          <a:p>
            <a:r>
              <a:rPr lang="en-GB" sz="1200" b="1" kern="1200" baseline="30000" dirty="0" smtClean="0">
                <a:solidFill>
                  <a:schemeClr val="tx1"/>
                </a:solidFill>
                <a:effectLst/>
                <a:latin typeface="Arial" charset="0"/>
              </a:rPr>
              <a:t>Varvsstaden is a town within the city. Green areas, footpaths and cycle paths, proximity to local and global communication options just around the corner.</a:t>
            </a:r>
            <a:endParaRPr lang="en-GB" sz="1200" kern="1200" baseline="30000" dirty="0" smtClean="0">
              <a:solidFill>
                <a:schemeClr val="tx1"/>
              </a:solidFill>
              <a:effectLst/>
              <a:latin typeface="Arial" charset="0"/>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baseline="30000" dirty="0" smtClean="0">
                <a:solidFill>
                  <a:schemeClr val="tx1"/>
                </a:solidFill>
                <a:effectLst/>
                <a:latin typeface="Arial" charset="0"/>
              </a:rPr>
              <a:t>Living in Varvsstaden is different. </a:t>
            </a:r>
            <a:r>
              <a:rPr lang="en-GB" sz="1200" kern="1200" baseline="30000" dirty="0" smtClean="0">
                <a:solidFill>
                  <a:schemeClr val="tx1"/>
                </a:solidFill>
                <a:effectLst/>
                <a:latin typeface="Arial" charset="0"/>
              </a:rPr>
              <a:t>The district has structures that create a labyrinthine feel, with meeting places and pocket parks created between the buildings. Historical environments combine with innovative architecture. The development involves a high level of ambition in the field of sustainable urban development.</a:t>
            </a:r>
          </a:p>
          <a:p>
            <a:endParaRPr lang="en-GB" sz="1200" kern="1200" baseline="30000" dirty="0" smtClean="0">
              <a:solidFill>
                <a:schemeClr val="tx1"/>
              </a:solidFill>
              <a:effectLst/>
              <a:latin typeface="Arial" charset="0"/>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baseline="30000" dirty="0" smtClean="0">
                <a:solidFill>
                  <a:schemeClr val="tx1"/>
                </a:solidFill>
                <a:effectLst/>
                <a:latin typeface="Arial" charset="0"/>
              </a:rPr>
              <a:t>Media Evolution City (MEC) </a:t>
            </a:r>
            <a:r>
              <a:t/>
            </a:r>
            <a:br/>
            <a:r>
              <a:rPr lang="en-GB" sz="1200" kern="1200" baseline="30000" dirty="0" smtClean="0">
                <a:solidFill>
                  <a:schemeClr val="tx1"/>
                </a:solidFill>
                <a:effectLst/>
                <a:latin typeface="Arial" charset="0"/>
              </a:rPr>
              <a:t>MEC moved into the property on Stora Varvsgatan in spring 2012. The building houses both small and large media companies. This is the first stage in the creation of a physical media centre in Malmö and Southern Sweden, as a hub for media developments in Sweden and Europe.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kern="1200" baseline="30000" dirty="0" smtClean="0">
              <a:solidFill>
                <a:schemeClr val="tx1"/>
              </a:solidFill>
              <a:effectLst/>
              <a:latin typeface="Arial" charset="0"/>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baseline="30000" dirty="0" smtClean="0">
                <a:solidFill>
                  <a:schemeClr val="tx1"/>
                </a:solidFill>
                <a:effectLst/>
                <a:latin typeface="Arial" charset="0"/>
              </a:rPr>
              <a:t>SVT </a:t>
            </a:r>
            <a:r>
              <a:rPr lang="en-GB" sz="1200" kern="1200" baseline="30000" dirty="0" smtClean="0">
                <a:solidFill>
                  <a:schemeClr val="tx1"/>
                </a:solidFill>
                <a:effectLst/>
                <a:latin typeface="Arial" charset="0"/>
              </a:rPr>
              <a:t>first tenant.</a:t>
            </a:r>
            <a:r>
              <a:rPr lang="en-GB" dirty="0" smtClean="0"/>
              <a:t> </a:t>
            </a:r>
            <a:r>
              <a:rPr lang="en-GB" sz="1200" kern="1200" baseline="30000" dirty="0" smtClean="0">
                <a:solidFill>
                  <a:schemeClr val="tx1"/>
                </a:solidFill>
                <a:effectLst/>
                <a:latin typeface="Arial" charset="0"/>
              </a:rPr>
              <a:t>The new SVT building has 5,000 square metres on three floors.  The studio covers 200 square metres, and the Sydnytt programme broadcasts from a base covering 100 square metres.</a:t>
            </a:r>
            <a:r>
              <a:t/>
            </a:r>
            <a:br/>
            <a:r>
              <a:rPr lang="en-GB" sz="1200" kern="1200" baseline="30000" dirty="0" smtClean="0">
                <a:solidFill>
                  <a:schemeClr val="tx1"/>
                </a:solidFill>
                <a:effectLst/>
                <a:latin typeface="Arial" charset="0"/>
              </a:rPr>
              <a:t>SVT in Malmö produces programmes such as Sydnytt, Antiques Show, Amigo, Landfall, Stars in the Castle and Fridays in the Garden.</a:t>
            </a:r>
            <a:endParaRPr lang="en-GB" sz="1200" b="1" kern="1200" baseline="30000" dirty="0" smtClean="0">
              <a:solidFill>
                <a:schemeClr val="tx1"/>
              </a:solidFill>
              <a:effectLst/>
              <a:latin typeface="Arial" charset="0"/>
              <a:ea typeface="MS PGothic" pitchFamily="34" charset="-128"/>
              <a:cs typeface="MS PGothic" charset="0"/>
            </a:endParaRPr>
          </a:p>
          <a:p>
            <a:pPr>
              <a:spcBef>
                <a:spcPts val="600"/>
              </a:spcBef>
              <a:spcAft>
                <a:spcPts val="600"/>
              </a:spcAft>
            </a:pPr>
            <a:endParaRPr lang="en-GB" sz="1200" baseline="30000" dirty="0" smtClean="0"/>
          </a:p>
          <a:p>
            <a:pPr marL="171450" indent="-171450">
              <a:spcBef>
                <a:spcPts val="600"/>
              </a:spcBef>
              <a:spcAft>
                <a:spcPts val="600"/>
              </a:spcAft>
              <a:buFont typeface="Arial" pitchFamily="34" charset="0"/>
              <a:buChar char="•"/>
            </a:pPr>
            <a:r>
              <a:rPr lang="en-GB" sz="1200" baseline="30000" dirty="0" smtClean="0"/>
              <a:t>Development area for homes and commercial premises.</a:t>
            </a:r>
          </a:p>
          <a:p>
            <a:pPr marL="171450" indent="-171450">
              <a:spcBef>
                <a:spcPts val="600"/>
              </a:spcBef>
              <a:spcAft>
                <a:spcPts val="600"/>
              </a:spcAft>
              <a:buFont typeface="Arial" pitchFamily="34" charset="0"/>
              <a:buChar char="•"/>
            </a:pPr>
            <a:r>
              <a:rPr lang="en-GB" sz="1200" baseline="30000" dirty="0" smtClean="0"/>
              <a:t>Land area approx. 19 hectares.</a:t>
            </a:r>
          </a:p>
          <a:p>
            <a:pPr marL="171450" indent="-171450">
              <a:spcBef>
                <a:spcPts val="600"/>
              </a:spcBef>
              <a:spcAft>
                <a:spcPts val="600"/>
              </a:spcAft>
              <a:buFont typeface="Arial" pitchFamily="34" charset="0"/>
              <a:buChar char="•"/>
            </a:pPr>
            <a:r>
              <a:rPr lang="en-GB" sz="1200" baseline="30000" dirty="0" smtClean="0"/>
              <a:t>The original Kockums shipyard development.</a:t>
            </a:r>
          </a:p>
          <a:p>
            <a:pPr marL="171450" indent="-171450">
              <a:spcBef>
                <a:spcPts val="600"/>
              </a:spcBef>
              <a:spcAft>
                <a:spcPts val="600"/>
              </a:spcAft>
              <a:buFont typeface="Arial" pitchFamily="34" charset="0"/>
              <a:buChar char="•"/>
            </a:pPr>
            <a:r>
              <a:rPr lang="en-GB" sz="1200" baseline="30000" dirty="0" smtClean="0"/>
              <a:t>2/3 homes, </a:t>
            </a:r>
            <a:r>
              <a:t/>
            </a:r>
            <a:br/>
            <a:r>
              <a:rPr lang="en-GB" sz="1200" baseline="30000" dirty="0" smtClean="0"/>
              <a:t>1/3 commercial premises</a:t>
            </a:r>
          </a:p>
          <a:p>
            <a:pPr marL="171450" indent="-171450">
              <a:spcBef>
                <a:spcPts val="600"/>
              </a:spcBef>
              <a:spcAft>
                <a:spcPts val="600"/>
              </a:spcAft>
              <a:buFont typeface="Arial" pitchFamily="34" charset="0"/>
              <a:buChar char="•"/>
            </a:pPr>
            <a:r>
              <a:rPr lang="en-GB" sz="1200" baseline="30000" dirty="0" smtClean="0"/>
              <a:t>285,000 sq.m. future development rights.</a:t>
            </a:r>
          </a:p>
          <a:p>
            <a:pPr marL="171450" indent="-171450">
              <a:buFont typeface="Arial" pitchFamily="34" charset="0"/>
              <a:buChar char="•"/>
            </a:pPr>
            <a:r>
              <a:rPr lang="en-GB" sz="1200" baseline="30000" dirty="0" smtClean="0"/>
              <a:t>Environmental certification in accordance with BREEAM</a:t>
            </a:r>
          </a:p>
          <a:p>
            <a:r>
              <a:rPr lang="en-GB" sz="1200" baseline="30000" dirty="0" smtClean="0"/>
              <a:t>Covers social, ecological and financial sustainability.</a:t>
            </a:r>
          </a:p>
          <a:p>
            <a:r>
              <a:rPr lang="en-GB" sz="1200" baseline="30000" dirty="0" smtClean="0"/>
              <a:t>Certification covers eight areas, including climate and energy, social planning and biodiversity.</a:t>
            </a:r>
          </a:p>
          <a:p>
            <a:pPr>
              <a:spcBef>
                <a:spcPts val="600"/>
              </a:spcBef>
              <a:spcAft>
                <a:spcPts val="600"/>
              </a:spcAft>
            </a:pPr>
            <a:endParaRPr lang="en-GB" sz="1200" baseline="30000" dirty="0" smtClean="0"/>
          </a:p>
          <a:p>
            <a:endParaRPr lang="en-GB"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24</a:t>
            </a:fld>
            <a:endParaRPr lang="en-GB"/>
          </a:p>
        </p:txBody>
      </p:sp>
    </p:spTree>
    <p:extLst>
      <p:ext uri="{BB962C8B-B14F-4D97-AF65-F5344CB8AC3E}">
        <p14:creationId xmlns:p14="http://schemas.microsoft.com/office/powerpoint/2010/main" val="149794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en-GB" sz="1200" b="1" i="0" u="none" strike="noStrike" kern="1200" baseline="30000" dirty="0" smtClean="0">
                <a:solidFill>
                  <a:schemeClr val="tx1"/>
                </a:solidFill>
                <a:latin typeface="Arial" charset="0"/>
              </a:rPr>
              <a:t>MORE DETAILED INFORMATION</a:t>
            </a:r>
          </a:p>
          <a:p>
            <a:pPr rtl="0"/>
            <a:endParaRPr lang="en-GB" sz="1200" b="1" i="0" u="none" strike="noStrike" kern="1200" baseline="30000" dirty="0" smtClean="0">
              <a:solidFill>
                <a:schemeClr val="tx1"/>
              </a:solidFill>
              <a:latin typeface="Arial" charset="0"/>
              <a:ea typeface="MS PGothic" pitchFamily="34" charset="-128"/>
              <a:cs typeface="MS PGothic" charset="0"/>
            </a:endParaRPr>
          </a:p>
          <a:p>
            <a:pPr rtl="0"/>
            <a:r>
              <a:rPr lang="en-GB" sz="1200" b="1" i="0" u="none" strike="noStrike" kern="1200" baseline="30000" dirty="0" smtClean="0">
                <a:solidFill>
                  <a:schemeClr val="tx1"/>
                </a:solidFill>
                <a:latin typeface="Arial" charset="0"/>
              </a:rPr>
              <a:t>Trysil is Norway's biggest skiing region</a:t>
            </a:r>
            <a:r>
              <a:rPr lang="en-GB" sz="1200" b="0" i="0" u="none" strike="noStrike" kern="1200" baseline="30000" dirty="0" smtClean="0">
                <a:solidFill>
                  <a:schemeClr val="tx1"/>
                </a:solidFill>
                <a:latin typeface="Arial" charset="0"/>
              </a:rPr>
              <a:t> and a hub for tourism. The local community relies on visitors and the ski centre. The number of visitors is growing every year, and Trysil was facing the challenge of coping with the increase in interest</a:t>
            </a:r>
            <a:r>
              <a:rPr lang="en-GB" dirty="0" smtClean="0"/>
              <a:t> </a:t>
            </a:r>
            <a:r>
              <a:rPr lang="en-GB" sz="1200" b="0" i="0" u="none" strike="noStrike" kern="1200" baseline="30000" dirty="0" smtClean="0">
                <a:solidFill>
                  <a:schemeClr val="tx1"/>
                </a:solidFill>
                <a:latin typeface="Arial" charset="0"/>
              </a:rPr>
              <a:t>by building time-share properties. A project that stalled </a:t>
            </a:r>
            <a:r>
              <a:t/>
            </a:r>
            <a:br/>
            <a:r>
              <a:rPr lang="en-GB" sz="1200" b="0" i="0" u="none" strike="noStrike" kern="1200" baseline="30000" dirty="0" smtClean="0">
                <a:solidFill>
                  <a:schemeClr val="tx1"/>
                </a:solidFill>
                <a:latin typeface="Arial" charset="0"/>
              </a:rPr>
              <a:t>when the former contractor was declared bankrupt.</a:t>
            </a:r>
            <a:r>
              <a:rPr lang="en-GB" dirty="0" smtClean="0"/>
              <a:t> </a:t>
            </a:r>
            <a:r>
              <a:rPr lang="en-GB" sz="1200" b="0" i="0" u="none" strike="noStrike" kern="1200" baseline="30000" dirty="0" smtClean="0">
                <a:solidFill>
                  <a:schemeClr val="tx1"/>
                </a:solidFill>
                <a:latin typeface="Arial" charset="0"/>
              </a:rPr>
              <a:t>Peab stepped in and took over responsibility for completing the project. </a:t>
            </a:r>
            <a:r>
              <a:t/>
            </a:r>
            <a:br/>
            <a:r>
              <a:rPr lang="en-GB" sz="1200" b="0" i="0" u="none" strike="noStrike" kern="1200" baseline="30000" dirty="0" smtClean="0">
                <a:solidFill>
                  <a:schemeClr val="tx1"/>
                </a:solidFill>
                <a:latin typeface="Arial" charset="0"/>
              </a:rPr>
              <a:t>The solution involved a totally new way of thinking. The project plan was torn up and changed from time-share properties to a hotel, which was better in providing Trysil with the increased capacity they needed. In the first season alone, the hotel received 65,000 bookings. </a:t>
            </a:r>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25</a:t>
            </a:fld>
            <a:endParaRPr lang="en-GB"/>
          </a:p>
        </p:txBody>
      </p:sp>
    </p:spTree>
    <p:extLst>
      <p:ext uri="{BB962C8B-B14F-4D97-AF65-F5344CB8AC3E}">
        <p14:creationId xmlns:p14="http://schemas.microsoft.com/office/powerpoint/2010/main" val="1747351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800" b="1" kern="1200" baseline="30000" dirty="0" smtClean="0">
                <a:solidFill>
                  <a:schemeClr val="tx1"/>
                </a:solidFill>
                <a:latin typeface="Arial" charset="0"/>
              </a:rPr>
              <a:t>MORE DETAILED INFORMATION</a:t>
            </a:r>
          </a:p>
          <a:p>
            <a:endParaRPr lang="en-GB" sz="800" b="1" kern="1200" baseline="30000" dirty="0" smtClean="0">
              <a:solidFill>
                <a:schemeClr val="tx1"/>
              </a:solidFill>
              <a:latin typeface="Arial" charset="0"/>
              <a:ea typeface="MS PGothic" pitchFamily="34" charset="-128"/>
              <a:cs typeface="MS PGothic" charset="0"/>
            </a:endParaRPr>
          </a:p>
          <a:p>
            <a:r>
              <a:rPr lang="en-GB" sz="800" b="1" kern="1200" baseline="30000" dirty="0" smtClean="0">
                <a:solidFill>
                  <a:schemeClr val="tx1"/>
                </a:solidFill>
                <a:latin typeface="Arial" charset="0"/>
              </a:rPr>
              <a:t>Healthcare in Finland is under development. </a:t>
            </a:r>
            <a:r>
              <a:rPr lang="en-GB" sz="800" kern="1200" baseline="30000" dirty="0" smtClean="0">
                <a:solidFill>
                  <a:schemeClr val="tx1"/>
                </a:solidFill>
                <a:latin typeface="Arial" charset="0"/>
              </a:rPr>
              <a:t>The aim is to combine smaller units to create bigger hospitals, so that more doctors can work side by side and provide patients with better specialist healthcare under one roof. </a:t>
            </a:r>
            <a:r>
              <a:t/>
            </a:r>
            <a:br/>
            <a:endParaRPr lang="en-GB" sz="800" kern="1200" baseline="30000" dirty="0" smtClean="0">
              <a:solidFill>
                <a:schemeClr val="tx1"/>
              </a:solidFill>
              <a:latin typeface="Arial" charset="0"/>
              <a:ea typeface="MS PGothic" pitchFamily="34" charset="-128"/>
              <a:cs typeface="MS PGothic" charset="0"/>
            </a:endParaRPr>
          </a:p>
          <a:p>
            <a:r>
              <a:rPr lang="en-GB" sz="800" kern="1200" baseline="30000" dirty="0" smtClean="0">
                <a:solidFill>
                  <a:schemeClr val="tx1"/>
                </a:solidFill>
                <a:latin typeface="Arial" charset="0"/>
              </a:rPr>
              <a:t>In Seinäjoki, Peab has extended the local hospital to create Western Finland's biggest and most important hospital.</a:t>
            </a:r>
          </a:p>
          <a:p>
            <a:endParaRPr lang="en-GB" sz="800" kern="1200" baseline="30000" dirty="0" smtClean="0">
              <a:solidFill>
                <a:schemeClr val="tx1"/>
              </a:solidFill>
              <a:latin typeface="Arial" charset="0"/>
              <a:ea typeface="MS PGothic" pitchFamily="34" charset="-128"/>
              <a:cs typeface="MS PGothic" charset="0"/>
            </a:endParaRPr>
          </a:p>
          <a:p>
            <a:r>
              <a:rPr lang="en-GB" sz="800" kern="1200" baseline="30000" dirty="0" smtClean="0">
                <a:solidFill>
                  <a:schemeClr val="tx1"/>
                </a:solidFill>
                <a:latin typeface="Arial" charset="0"/>
              </a:rPr>
              <a:t>The development of the hospital's capacity also means that the local healthcare education system has new opportunities to arrange for students to study close to the actual hospital environment. </a:t>
            </a:r>
          </a:p>
          <a:p>
            <a:r>
              <a:rPr lang="en-GB" sz="800" kern="1200" baseline="30000" dirty="0" smtClean="0">
                <a:solidFill>
                  <a:schemeClr val="tx1"/>
                </a:solidFill>
                <a:latin typeface="Arial" charset="0"/>
              </a:rPr>
              <a:t>When work started, it was the third largest construction project in Finland. Developments took place at all times in collaboration with medical staff in order to find the right solutions that can allow the hospital to continue to develop in the long term.</a:t>
            </a:r>
            <a:endParaRPr lang="en-GB" sz="800" kern="1200" dirty="0" smtClean="0">
              <a:solidFill>
                <a:schemeClr val="tx1"/>
              </a:solidFill>
              <a:latin typeface="Arial" charset="0"/>
              <a:ea typeface="MS PGothic" pitchFamily="34" charset="-128"/>
              <a:cs typeface="MS PGothic" charset="0"/>
            </a:endParaRPr>
          </a:p>
          <a:p>
            <a:endParaRPr lang="en-GB"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26</a:t>
            </a:fld>
            <a:endParaRPr lang="en-GB"/>
          </a:p>
        </p:txBody>
      </p:sp>
    </p:spTree>
    <p:extLst>
      <p:ext uri="{BB962C8B-B14F-4D97-AF65-F5344CB8AC3E}">
        <p14:creationId xmlns:p14="http://schemas.microsoft.com/office/powerpoint/2010/main" val="3647040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en-GB" sz="1200" b="0" i="0" u="none" strike="noStrike" kern="1200" baseline="30000" dirty="0" smtClean="0">
                <a:solidFill>
                  <a:schemeClr val="tx1"/>
                </a:solidFill>
                <a:latin typeface="Arial" charset="0"/>
              </a:rPr>
              <a:t>Helsinki is developing rapidly and has a long-term plan, with a focus on ecological construction. Within the framework of this work, Peab is building one of the city's symbolic projects - a new residential area with Finland's biggest wooden multi-storey building.</a:t>
            </a:r>
          </a:p>
          <a:p>
            <a:pPr rtl="0"/>
            <a:endParaRPr lang="en-GB" sz="1200" b="0" i="0" u="none" strike="noStrike" kern="1200" baseline="30000" dirty="0" smtClean="0">
              <a:solidFill>
                <a:schemeClr val="tx1"/>
              </a:solidFill>
              <a:latin typeface="Arial" charset="0"/>
              <a:ea typeface="MS PGothic" pitchFamily="34" charset="-128"/>
              <a:cs typeface="MS PGothic" charset="0"/>
            </a:endParaRPr>
          </a:p>
          <a:p>
            <a:pPr rtl="0"/>
            <a:r>
              <a:rPr lang="en-GB" sz="1200" b="0" i="0" u="none" strike="noStrike" kern="1200" baseline="30000" dirty="0" smtClean="0">
                <a:solidFill>
                  <a:schemeClr val="tx1"/>
                </a:solidFill>
                <a:latin typeface="Arial" charset="0"/>
              </a:rPr>
              <a:t>Finland has a proud timber and paper industry, and there have long been discussions about the importance of making more out of timber as a raw material.</a:t>
            </a:r>
          </a:p>
          <a:p>
            <a:pPr rtl="0"/>
            <a:endParaRPr lang="en-GB" sz="1200" b="0" i="0" u="none" strike="noStrike" kern="1200" baseline="30000" dirty="0" smtClean="0">
              <a:solidFill>
                <a:schemeClr val="tx1"/>
              </a:solidFill>
              <a:latin typeface="Arial" charset="0"/>
              <a:ea typeface="MS PGothic" pitchFamily="34" charset="-128"/>
              <a:cs typeface="MS PGothic" charset="0"/>
            </a:endParaRPr>
          </a:p>
          <a:p>
            <a:pPr rtl="0"/>
            <a:r>
              <a:rPr lang="en-GB" sz="1200" b="0" i="0" u="none" strike="noStrike" kern="1200" baseline="30000" dirty="0" smtClean="0">
                <a:solidFill>
                  <a:schemeClr val="tx1"/>
                </a:solidFill>
                <a:latin typeface="Arial" charset="0"/>
              </a:rPr>
              <a:t>Viikki is a traditional area of Helsinki, but one that is still growing and developing. Here young families live alongside university students, and the area has a definite environmental profile. It's no coincidence that this initiative is taking place here. </a:t>
            </a:r>
          </a:p>
          <a:p>
            <a:pPr rtl="0"/>
            <a:endParaRPr lang="en-GB" sz="1200" b="0" i="0" u="none" strike="noStrike" kern="1200" baseline="30000" dirty="0" smtClean="0">
              <a:solidFill>
                <a:schemeClr val="tx1"/>
              </a:solidFill>
              <a:latin typeface="Arial" charset="0"/>
              <a:ea typeface="MS PGothic" pitchFamily="34" charset="-128"/>
              <a:cs typeface="MS PGothic" charset="0"/>
            </a:endParaRPr>
          </a:p>
          <a:p>
            <a:pPr rtl="0"/>
            <a:r>
              <a:rPr lang="en-GB" sz="1200" b="0" i="0" u="none" strike="noStrike" kern="1200" baseline="30000" dirty="0" smtClean="0">
                <a:solidFill>
                  <a:schemeClr val="tx1"/>
                </a:solidFill>
                <a:latin typeface="Arial" charset="0"/>
              </a:rPr>
              <a:t>At  the same time more projects using timber are being planned all over Finland, and the benefits are obvious. As well as being environment-friendly, it can be built quickly and in modules. The result is easier to develop and adapt over time. </a:t>
            </a:r>
          </a:p>
          <a:p>
            <a:pPr rtl="0"/>
            <a:endParaRPr lang="en-GB" sz="1200" b="0" i="0" u="none" strike="noStrike" kern="1200" baseline="30000" dirty="0" smtClean="0">
              <a:solidFill>
                <a:schemeClr val="tx1"/>
              </a:solidFill>
              <a:latin typeface="Arial" charset="0"/>
              <a:ea typeface="MS PGothic" pitchFamily="34" charset="-128"/>
              <a:cs typeface="MS PGothic" charset="0"/>
            </a:endParaRPr>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27</a:t>
            </a:fld>
            <a:endParaRPr lang="en-GB"/>
          </a:p>
        </p:txBody>
      </p:sp>
    </p:spTree>
    <p:extLst>
      <p:ext uri="{BB962C8B-B14F-4D97-AF65-F5344CB8AC3E}">
        <p14:creationId xmlns:p14="http://schemas.microsoft.com/office/powerpoint/2010/main" val="795811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baseline="30000" dirty="0" smtClean="0"/>
              <a:t>Peab creates MAX IV in Lund - a world-leading research facility. </a:t>
            </a:r>
          </a:p>
          <a:p>
            <a:r>
              <a:rPr lang="en-GB" baseline="30000" dirty="0" smtClean="0"/>
              <a:t>Peab is building Sweden's biggest-ever infrastructure project for research in North-eastern Lund. Here Peab is building a gigantic super-microscope, and next to the new facility a new area is being developed at the same time in which science and recreation are being combined.</a:t>
            </a:r>
          </a:p>
          <a:p>
            <a:r>
              <a:rPr lang="en-GB" baseline="30000" dirty="0" smtClean="0"/>
              <a:t>The new MAX IV research facility in Lund will use so-called synchrotron light to investigate really small objects, which may result in, among other things, better batteries and solar cells or new, more effective medicines. The facility will be a world leader in the field of synchrotron light and will put Lund and the Öresund region on the international research map. MAX IV is also expected to attract thousands of researchers from all over the world every year.</a:t>
            </a:r>
            <a:r>
              <a:t/>
            </a:r>
            <a:br/>
            <a:r>
              <a:t/>
            </a:r>
            <a:br/>
            <a:r>
              <a:rPr lang="en-GB" b="1" baseline="30000" dirty="0" smtClean="0"/>
              <a:t>Bigger than the Colosseum and very sensitive to vibrations</a:t>
            </a:r>
            <a:r>
              <a:t/>
            </a:r>
            <a:br/>
            <a:r>
              <a:rPr lang="en-GB" baseline="30000" dirty="0" smtClean="0"/>
              <a:t>MAX IV will have a circumference of no less than 528 metres, one metre bigger than the Colosseum in Rome. One of the biggest challenges facing the project was the extremely strict vibration requirements. The research facility is extremely sensitive, as synchron light has a width that is just one quarter of that of a human hair. The vibration requirements are defined down to nanometre level, which is a real challenge bearing in mind the heavy traffic on the E22 motorway just by the area.</a:t>
            </a:r>
            <a:r>
              <a:t/>
            </a:r>
            <a:br/>
            <a:r>
              <a:t/>
            </a:r>
            <a:br/>
            <a:r>
              <a:rPr lang="en-GB" baseline="30000" dirty="0" smtClean="0"/>
              <a:t>In collaboration with professors from Lund University and the Snøhetta firm of architects, Peab has developed a number of innovative solutions to dampen the vibrations. Among other things, the surrounding landscape has been given a functional wave pattern, with hills that contribute to absorbing energy and vibrations in the ground.</a:t>
            </a:r>
            <a:r>
              <a:t/>
            </a:r>
            <a:br/>
            <a:r>
              <a:t/>
            </a:r>
            <a:br/>
            <a:r>
              <a:rPr lang="en-GB" b="1" baseline="30000" dirty="0" smtClean="0"/>
              <a:t>Research for the future</a:t>
            </a:r>
            <a:r>
              <a:t/>
            </a:r>
            <a:br/>
            <a:r>
              <a:rPr lang="en-GB" baseline="30000" dirty="0" smtClean="0"/>
              <a:t>The sustainability requirements for such major project are also a challenge. Vast areas of agricultural land are being used for the construction work. All earth excavated is being taken and reused to create the hills in the surrounding landscape. The nearby Kungsmarken nature reserve has unique flora, and seeds were taken from there to be planted. The plan is for there to be grazing sheep on the grass-covered hills. The area will be a recreational space for the general public, where people can walk, have picnics, jog and study the research facilities. The wave patterns in the landscape will become a symbol of MAX IV and will even be visible on Google Map. It will be a visitor destination that enhances the area's drawing power to attract the best researchers, as well as being a new, exciting district for the general public.</a:t>
            </a:r>
            <a:r>
              <a:t/>
            </a:r>
            <a:br/>
            <a:r>
              <a:t/>
            </a:r>
            <a:br/>
            <a:r>
              <a:rPr lang="en-GB" baseline="30000" dirty="0" smtClean="0"/>
              <a:t>The project is a European role model for sustainable construction. MAX IV has energy solutions based on recycling and renewable energy. The facility has been designed so that energy consumption is minimised and surplus heat generated in the facility - equivalent to 1,800 houses in the Lund area - is used and recycled.</a:t>
            </a:r>
          </a:p>
          <a:p>
            <a:r>
              <a:t/>
            </a:r>
            <a:br/>
            <a:r>
              <a:t/>
            </a:r>
            <a:br/>
            <a:endParaRPr lang="en-GB" dirty="0" smtClean="0"/>
          </a:p>
          <a:p>
            <a:endParaRPr lang="en-GB"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28</a:t>
            </a:fld>
            <a:endParaRPr lang="en-GB"/>
          </a:p>
        </p:txBody>
      </p:sp>
    </p:spTree>
    <p:extLst>
      <p:ext uri="{BB962C8B-B14F-4D97-AF65-F5344CB8AC3E}">
        <p14:creationId xmlns:p14="http://schemas.microsoft.com/office/powerpoint/2010/main" val="989580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baseline="30000" dirty="0" smtClean="0"/>
              <a:t>From Motala to Mjölby - Peab develops tracks and bridges for the transport solutions of the future. </a:t>
            </a:r>
          </a:p>
          <a:p>
            <a:r>
              <a:rPr lang="en-GB" baseline="30000" dirty="0" smtClean="0"/>
              <a:t>Demand for climate-smart, cost-efficient transport solutions is on the increase, and the pressure on the Swedish rail network is tough. The goods traffic corridor from north to south and onward into Europe will need increased capacity within a few years. With advanced railway bridges and double tracks, Peab is working together with the Swedish Transport Administration to create opportunities for the transport solutions of the future.</a:t>
            </a:r>
          </a:p>
          <a:p>
            <a:r>
              <a:rPr lang="en-GB" baseline="30000" dirty="0" smtClean="0"/>
              <a:t>Work is under way at the moment in Motala on Sweden's first swing bridge for a double-track railway. Construction of double tracks on the section between Motala and Mjölby has been under way since 2007, and Peab has carried out most of the land and bridge works on the section. Along the whole section between Motala and Mjölby, double tracks are replacing single tracks in order to meet the capacity required and to provide the facility for smooth goods transport operations throughout the whole country.</a:t>
            </a:r>
            <a:r>
              <a:t/>
            </a:r>
            <a:br/>
            <a:r>
              <a:t/>
            </a:r>
            <a:br/>
            <a:r>
              <a:rPr lang="en-GB" b="1" baseline="30000" dirty="0" smtClean="0"/>
              <a:t>Millimetre precision and advanced hydraulics</a:t>
            </a:r>
            <a:r>
              <a:t/>
            </a:r>
            <a:br/>
            <a:r>
              <a:rPr lang="en-GB" baseline="30000" dirty="0" smtClean="0"/>
              <a:t>Peab has built four bridges in the centre of Motala. The opening swing bridge over the Göta Canal is notable for being Sweden's first swing bridge for a double-track railway.  Step by step, with millimetre precision, the 163-tonne, 35 metre long railway bridge was installed over the Göta Canal. The double-track swing bridge rotates 88 degrees in less than 80 seconds, standing parallel to the Göta Canal when goods or leisure boat traffic has to pass. During the high season the bridge will be opened about 15 times a day. </a:t>
            </a:r>
            <a:r>
              <a:t/>
            </a:r>
            <a:br/>
            <a:r>
              <a:t/>
            </a:r>
            <a:br/>
            <a:r>
              <a:rPr lang="en-GB" baseline="30000" dirty="0" smtClean="0"/>
              <a:t>Advanced technology and precise measurements were required for all four railway bridges, and the challenges include the varying ground conditions. Rock, clay and not least of all rapidly flowing water in the Motala River made laying the foundations difficult and required specialist expertise. </a:t>
            </a:r>
            <a:r>
              <a:t/>
            </a:r>
            <a:br/>
            <a:r>
              <a:t/>
            </a:r>
            <a:br/>
            <a:r>
              <a:rPr lang="en-GB" baseline="30000" dirty="0" smtClean="0"/>
              <a:t>In a small space and in a short time, construction took place alongside the existing railway and ongoing boat and road traffic. </a:t>
            </a:r>
            <a:r>
              <a:t/>
            </a:r>
            <a:br/>
            <a:r>
              <a:t/>
            </a:r>
            <a:br/>
            <a:r>
              <a:rPr lang="en-GB" baseline="30000" dirty="0" smtClean="0"/>
              <a:t>Despite the scope and size of the project, careful planning made it possible to focus on ensuring the least possible impact on ongoing transport operations. Building in parallel with tracks and roads in use places strict demands on safety.</a:t>
            </a:r>
            <a:r>
              <a:t/>
            </a:r>
            <a:br/>
            <a:r>
              <a:t/>
            </a:r>
            <a:br/>
            <a:r>
              <a:rPr lang="en-GB" baseline="30000" dirty="0" smtClean="0"/>
              <a:t>Against the background of Sweden's need for increased capacity for climate-smart transport solutions, Peab has contributed to enhanced opportunities for the traffic of the future.</a:t>
            </a:r>
          </a:p>
          <a:p>
            <a:endParaRPr lang="en-GB" baseline="30000"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29</a:t>
            </a:fld>
            <a:endParaRPr lang="en-GB"/>
          </a:p>
        </p:txBody>
      </p:sp>
    </p:spTree>
    <p:extLst>
      <p:ext uri="{BB962C8B-B14F-4D97-AF65-F5344CB8AC3E}">
        <p14:creationId xmlns:p14="http://schemas.microsoft.com/office/powerpoint/2010/main" val="3669135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cap="all" baseline="30000" dirty="0" smtClean="0"/>
              <a:t>MORE DETAILED INFORMATION</a:t>
            </a:r>
          </a:p>
          <a:p>
            <a:endParaRPr lang="en-GB" b="1" baseline="30000" dirty="0" smtClean="0"/>
          </a:p>
          <a:p>
            <a:r>
              <a:rPr lang="en-GB" b="1" baseline="30000" dirty="0" smtClean="0"/>
              <a:t>From famous old Central Post Office to first-class hotel. </a:t>
            </a:r>
          </a:p>
          <a:p>
            <a:r>
              <a:rPr lang="en-GB" baseline="30000" dirty="0" smtClean="0"/>
              <a:t>On 26 January the Clarion Hotel Post opened, built by Peab for Home</a:t>
            </a:r>
            <a:r>
              <a:rPr lang="en-GB" dirty="0" smtClean="0"/>
              <a:t> </a:t>
            </a:r>
            <a:r>
              <a:rPr lang="en-GB" baseline="30000" dirty="0" smtClean="0"/>
              <a:t>Properties. This famous old Post Office in the heart of Gothenburg has been converted into a hotel and merged together with a newly built 13-storey hotel property.</a:t>
            </a:r>
          </a:p>
          <a:p>
            <a:endParaRPr lang="en-GB" baseline="30000" dirty="0" smtClean="0"/>
          </a:p>
          <a:p>
            <a:r>
              <a:rPr lang="en-GB" baseline="30000" dirty="0" smtClean="0"/>
              <a:t>In its finished state the hotel will have about 500 rooms, 3 of them suites, one with its own terrace and swimming pool, 17 conference rooms, one of which holds almost 1,000 people, a restaurant and bar, and a spa covering approx. 1,200 sq.m.</a:t>
            </a:r>
          </a:p>
          <a:p>
            <a:endParaRPr lang="en-GB" baseline="30000" dirty="0" smtClean="0"/>
          </a:p>
          <a:p>
            <a:r>
              <a:rPr lang="en-GB" baseline="30000" dirty="0" smtClean="0"/>
              <a:t>The project has been carried out with Peab as turnkey contractor in partnership with Home</a:t>
            </a:r>
            <a:r>
              <a:rPr lang="en-GB" dirty="0" smtClean="0"/>
              <a:t> </a:t>
            </a:r>
            <a:r>
              <a:rPr lang="en-GB" baseline="30000" dirty="0" smtClean="0"/>
              <a:t>Properties, with the planning coordinated by Peab. This means that architects and other planners were involved from the beginning of the project, and large parts of the planning process took place at Peab's project office on site at the Central Post Office.</a:t>
            </a:r>
          </a:p>
          <a:p>
            <a:endParaRPr lang="en-GB" baseline="30000" dirty="0" smtClean="0"/>
          </a:p>
          <a:p>
            <a:r>
              <a:rPr lang="en-GB" baseline="30000" dirty="0" smtClean="0"/>
              <a:t>The location, by Drottningtorget in the centre of Gothenburg, with a very limited development area, small to virtually non-existent storage areas and deliveries on average every 18 minutes during the entire construction period, placed major demands on planning logistics. The well-planned logistical work, with timed slots in which all goods transport providers had a pre-booked time for unloading, was a decisive factor. </a:t>
            </a:r>
          </a:p>
          <a:p>
            <a:endParaRPr lang="en-GB"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30</a:t>
            </a:fld>
            <a:endParaRPr lang="en-GB"/>
          </a:p>
        </p:txBody>
      </p:sp>
    </p:spTree>
    <p:extLst>
      <p:ext uri="{BB962C8B-B14F-4D97-AF65-F5344CB8AC3E}">
        <p14:creationId xmlns:p14="http://schemas.microsoft.com/office/powerpoint/2010/main" val="3667235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555758" y="4964113"/>
            <a:ext cx="5557573" cy="3999126"/>
          </a:xfrm>
          <a:noFill/>
          <a:ln/>
        </p:spPr>
        <p:txBody>
          <a:bodyPr/>
          <a:lstStyle/>
          <a:p>
            <a:r>
              <a:rPr lang="en-GB" dirty="0" smtClean="0"/>
              <a:t>With a view to creating a platform for continued growth in order to develop our customer offering, rationalise the organisation and clarify the control structure, as of 1 January 2012 the business was divided into four Nordic business areas: Construction, Civil Engineering, Industry and Property Development. </a:t>
            </a:r>
          </a:p>
          <a:p>
            <a:endParaRPr lang="en-GB" dirty="0" smtClean="0"/>
          </a:p>
          <a:p>
            <a:pPr eaLnBrk="1" hangingPunct="1">
              <a:spcBef>
                <a:spcPct val="0"/>
              </a:spcBef>
            </a:pPr>
            <a:endParaRPr lang="en-GB" baseline="3000" dirty="0" smtClean="0">
              <a:solidFill>
                <a:srgbClr val="000000"/>
              </a:solidFill>
              <a:latin typeface="ArialMT" charset="0"/>
            </a:endParaRPr>
          </a:p>
        </p:txBody>
      </p:sp>
    </p:spTree>
    <p:extLst>
      <p:ext uri="{BB962C8B-B14F-4D97-AF65-F5344CB8AC3E}">
        <p14:creationId xmlns:p14="http://schemas.microsoft.com/office/powerpoint/2010/main" val="252796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000">
              <a:lnSpc>
                <a:spcPct val="90000"/>
              </a:lnSpc>
              <a:spcBef>
                <a:spcPts val="600"/>
              </a:spcBef>
              <a:spcAft>
                <a:spcPts val="600"/>
              </a:spcAft>
              <a:defRPr/>
            </a:pPr>
            <a:endParaRPr lang="en-GB" sz="1800" b="1" i="0" baseline="30000" dirty="0" smtClean="0"/>
          </a:p>
          <a:p>
            <a:pPr marL="342000">
              <a:lnSpc>
                <a:spcPct val="90000"/>
              </a:lnSpc>
              <a:spcBef>
                <a:spcPts val="600"/>
              </a:spcBef>
              <a:spcAft>
                <a:spcPts val="600"/>
              </a:spcAft>
              <a:defRPr/>
            </a:pPr>
            <a:r>
              <a:rPr lang="en-GB" sz="1800" b="1" i="0" baseline="30000" dirty="0" smtClean="0"/>
              <a:t>MORE DETAILED INFORMATION</a:t>
            </a:r>
          </a:p>
          <a:p>
            <a:pPr marL="342000">
              <a:lnSpc>
                <a:spcPct val="90000"/>
              </a:lnSpc>
              <a:spcBef>
                <a:spcPts val="600"/>
              </a:spcBef>
              <a:spcAft>
                <a:spcPts val="600"/>
              </a:spcAft>
              <a:defRPr/>
            </a:pPr>
            <a:r>
              <a:rPr lang="en-GB" sz="1800" baseline="30000" dirty="0" smtClean="0"/>
              <a:t>Contracts for external clients and develop our own production.</a:t>
            </a:r>
          </a:p>
          <a:p>
            <a:pPr marL="342000">
              <a:lnSpc>
                <a:spcPct val="90000"/>
              </a:lnSpc>
              <a:spcBef>
                <a:spcPts val="600"/>
              </a:spcBef>
              <a:spcAft>
                <a:spcPts val="600"/>
              </a:spcAft>
              <a:defRPr/>
            </a:pPr>
            <a:r>
              <a:rPr lang="en-GB" sz="1800" baseline="30000" dirty="0" smtClean="0"/>
              <a:t>Everything from new production to renovation and construction services.</a:t>
            </a:r>
          </a:p>
          <a:p>
            <a:pPr marL="342000">
              <a:lnSpc>
                <a:spcPct val="90000"/>
              </a:lnSpc>
              <a:spcBef>
                <a:spcPts val="600"/>
              </a:spcBef>
              <a:spcAft>
                <a:spcPts val="600"/>
              </a:spcAft>
              <a:defRPr/>
            </a:pPr>
            <a:r>
              <a:rPr lang="en-GB" sz="1800" baseline="30000" dirty="0" smtClean="0"/>
              <a:t>Three market segments:</a:t>
            </a:r>
          </a:p>
          <a:p>
            <a:pPr marL="342000" lvl="1">
              <a:lnSpc>
                <a:spcPct val="90000"/>
              </a:lnSpc>
              <a:spcBef>
                <a:spcPts val="600"/>
              </a:spcBef>
              <a:spcAft>
                <a:spcPts val="600"/>
              </a:spcAft>
              <a:defRPr/>
            </a:pPr>
            <a:r>
              <a:rPr lang="en-GB" sz="1400" baseline="30000" dirty="0" smtClean="0"/>
              <a:t>Residential properties</a:t>
            </a:r>
          </a:p>
          <a:p>
            <a:pPr marL="342000" lvl="1">
              <a:lnSpc>
                <a:spcPct val="90000"/>
              </a:lnSpc>
              <a:spcBef>
                <a:spcPts val="600"/>
              </a:spcBef>
              <a:spcAft>
                <a:spcPts val="600"/>
              </a:spcAft>
              <a:defRPr/>
            </a:pPr>
            <a:r>
              <a:rPr lang="en-GB" sz="1400" baseline="30000" dirty="0" smtClean="0"/>
              <a:t>Construction service</a:t>
            </a:r>
          </a:p>
          <a:p>
            <a:pPr marL="342000" lvl="1">
              <a:lnSpc>
                <a:spcPct val="90000"/>
              </a:lnSpc>
              <a:spcBef>
                <a:spcPts val="600"/>
              </a:spcBef>
              <a:spcAft>
                <a:spcPts val="600"/>
              </a:spcAft>
              <a:defRPr/>
            </a:pPr>
            <a:r>
              <a:rPr lang="en-GB" sz="1400" baseline="30000" dirty="0" smtClean="0"/>
              <a:t>Buildings and industry</a:t>
            </a:r>
          </a:p>
          <a:p>
            <a:endParaRPr lang="en-GB"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4</a:t>
            </a:fld>
            <a:endParaRPr lang="en-GB"/>
          </a:p>
        </p:txBody>
      </p:sp>
    </p:spTree>
    <p:extLst>
      <p:ext uri="{BB962C8B-B14F-4D97-AF65-F5344CB8AC3E}">
        <p14:creationId xmlns:p14="http://schemas.microsoft.com/office/powerpoint/2010/main" val="37827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i="0" baseline="30000" dirty="0" smtClean="0"/>
              <a:t>MORE DETAILED INFORMATION</a:t>
            </a:r>
          </a:p>
          <a:p>
            <a:r>
              <a:rPr lang="en-GB" sz="1200" b="1" kern="1200" baseline="30000" dirty="0" smtClean="0">
                <a:solidFill>
                  <a:schemeClr val="tx1"/>
                </a:solidFill>
                <a:effectLst/>
                <a:latin typeface="Arial" charset="0"/>
              </a:rPr>
              <a:t>Infrastructure:</a:t>
            </a:r>
            <a:r>
              <a:rPr lang="en-GB" sz="1200" kern="1200" baseline="30000" dirty="0" smtClean="0">
                <a:solidFill>
                  <a:schemeClr val="tx1"/>
                </a:solidFill>
                <a:effectLst/>
                <a:latin typeface="Arial" charset="0"/>
              </a:rPr>
              <a:t> Roads, railways, bridges, tunnels, harbours, industrial installations.</a:t>
            </a:r>
          </a:p>
          <a:p>
            <a:r>
              <a:rPr lang="en-GB" sz="1200" kern="1200" baseline="30000" dirty="0" smtClean="0">
                <a:solidFill>
                  <a:schemeClr val="tx1"/>
                </a:solidFill>
                <a:effectLst/>
                <a:latin typeface="Arial" charset="0"/>
              </a:rPr>
              <a:t>Customers:</a:t>
            </a:r>
            <a:r>
              <a:rPr lang="en-GB" dirty="0" smtClean="0"/>
              <a:t> </a:t>
            </a:r>
            <a:r>
              <a:rPr lang="en-GB" sz="1200" kern="1200" baseline="30000" dirty="0" smtClean="0">
                <a:solidFill>
                  <a:schemeClr val="tx1"/>
                </a:solidFill>
                <a:effectLst/>
                <a:latin typeface="Arial" charset="0"/>
              </a:rPr>
              <a:t>National transport authorities, larger municipalities, industrial companies. </a:t>
            </a:r>
          </a:p>
          <a:p>
            <a:r>
              <a:rPr lang="en-GB" sz="1200" kern="1200" baseline="30000" dirty="0" smtClean="0">
                <a:solidFill>
                  <a:schemeClr val="tx1"/>
                </a:solidFill>
                <a:effectLst/>
                <a:latin typeface="Arial" charset="0"/>
              </a:rPr>
              <a:t> </a:t>
            </a:r>
          </a:p>
          <a:p>
            <a:r>
              <a:rPr lang="en-GB" sz="1200" b="1" kern="1200" baseline="30000" dirty="0" smtClean="0">
                <a:solidFill>
                  <a:schemeClr val="tx1"/>
                </a:solidFill>
                <a:effectLst/>
                <a:latin typeface="Arial" charset="0"/>
              </a:rPr>
              <a:t>Land and civil engineering:</a:t>
            </a:r>
            <a:r>
              <a:rPr lang="en-GB" sz="1200" kern="1200" baseline="30000" dirty="0" smtClean="0">
                <a:solidFill>
                  <a:schemeClr val="tx1"/>
                </a:solidFill>
                <a:effectLst/>
                <a:latin typeface="Arial" charset="0"/>
              </a:rPr>
              <a:t> Development areas, foundations for buildings, development and renewal of urban environments, water and drainage installations, cabling and pipeline works, energy installations.</a:t>
            </a:r>
          </a:p>
          <a:p>
            <a:r>
              <a:rPr lang="en-GB" sz="1200" kern="1200" baseline="30000" dirty="0" smtClean="0">
                <a:solidFill>
                  <a:schemeClr val="tx1"/>
                </a:solidFill>
                <a:effectLst/>
                <a:latin typeface="Arial" charset="0"/>
              </a:rPr>
              <a:t>Customers: municipalities, Peab Construction, local trade and industry, energy companies. </a:t>
            </a:r>
          </a:p>
          <a:p>
            <a:r>
              <a:rPr lang="en-GB" sz="1200" kern="1200" baseline="30000" dirty="0" smtClean="0">
                <a:solidFill>
                  <a:schemeClr val="tx1"/>
                </a:solidFill>
                <a:effectLst/>
                <a:latin typeface="Arial" charset="0"/>
              </a:rPr>
              <a:t> </a:t>
            </a:r>
          </a:p>
          <a:p>
            <a:r>
              <a:rPr lang="en-GB" sz="1200" b="1" kern="1200" baseline="30000" dirty="0" smtClean="0">
                <a:solidFill>
                  <a:schemeClr val="tx1"/>
                </a:solidFill>
                <a:effectLst/>
                <a:latin typeface="Arial" charset="0"/>
              </a:rPr>
              <a:t>Operation and maintenance:</a:t>
            </a:r>
            <a:r>
              <a:rPr lang="en-GB" sz="1200" kern="1200" baseline="30000" dirty="0" smtClean="0">
                <a:solidFill>
                  <a:schemeClr val="tx1"/>
                </a:solidFill>
                <a:effectLst/>
                <a:latin typeface="Arial" charset="0"/>
              </a:rPr>
              <a:t> Operation of national road network, operation and maintenance of municipal installations (roads, parks, water and sewage systems), external property maintenance.</a:t>
            </a:r>
          </a:p>
          <a:p>
            <a:r>
              <a:rPr lang="en-GB" sz="1200" kern="1200" baseline="30000" dirty="0" smtClean="0">
                <a:solidFill>
                  <a:schemeClr val="tx1"/>
                </a:solidFill>
                <a:effectLst/>
                <a:latin typeface="Arial" charset="0"/>
              </a:rPr>
              <a:t>Customers: transport authorities, municipalities, property owners. </a:t>
            </a:r>
            <a:endParaRPr lang="en-GB" sz="1200" kern="1200" baseline="30000" dirty="0">
              <a:solidFill>
                <a:schemeClr val="tx1"/>
              </a:solidFill>
              <a:effectLst/>
              <a:latin typeface="Arial" charset="0"/>
              <a:ea typeface="MS PGothic" pitchFamily="34" charset="-128"/>
              <a:cs typeface="MS PGothic" charset="0"/>
            </a:endParaRPr>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5</a:t>
            </a:fld>
            <a:endParaRPr lang="en-GB"/>
          </a:p>
        </p:txBody>
      </p:sp>
    </p:spTree>
    <p:extLst>
      <p:ext uri="{BB962C8B-B14F-4D97-AF65-F5344CB8AC3E}">
        <p14:creationId xmlns:p14="http://schemas.microsoft.com/office/powerpoint/2010/main" val="2567655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pPr>
            <a:r>
              <a:rPr lang="en-GB" b="1" i="0" baseline="3000" dirty="0" smtClean="0">
                <a:solidFill>
                  <a:srgbClr val="000000"/>
                </a:solidFill>
                <a:latin typeface="ArialMT" charset="0"/>
              </a:rPr>
              <a:t>MORE DETAILED INFORMATION</a:t>
            </a:r>
          </a:p>
          <a:p>
            <a:pPr eaLnBrk="1" hangingPunct="1">
              <a:spcBef>
                <a:spcPct val="0"/>
              </a:spcBef>
            </a:pPr>
            <a:r>
              <a:rPr lang="en-GB" baseline="3000" dirty="0" smtClean="0">
                <a:solidFill>
                  <a:srgbClr val="000000"/>
                </a:solidFill>
                <a:latin typeface="ArialMT" charset="0"/>
              </a:rPr>
              <a:t>Consists</a:t>
            </a:r>
            <a:r>
              <a:rPr lang="en-GB" dirty="0" smtClean="0"/>
              <a:t> </a:t>
            </a:r>
            <a:r>
              <a:rPr lang="en-GB" baseline="3000" dirty="0" smtClean="0">
                <a:solidFill>
                  <a:srgbClr val="000000"/>
                </a:solidFill>
                <a:latin typeface="ArialMT" charset="0"/>
              </a:rPr>
              <a:t>of three complementary businesses: machines, products and services. All focusing on the </a:t>
            </a:r>
          </a:p>
          <a:p>
            <a:pPr eaLnBrk="1" hangingPunct="1">
              <a:spcBef>
                <a:spcPct val="0"/>
              </a:spcBef>
            </a:pPr>
            <a:r>
              <a:rPr lang="en-GB" baseline="3000" dirty="0" smtClean="0">
                <a:solidFill>
                  <a:srgbClr val="000000"/>
                </a:solidFill>
                <a:latin typeface="ArialMT" charset="0"/>
              </a:rPr>
              <a:t>Nordic construction and civil engineering market.</a:t>
            </a:r>
          </a:p>
          <a:p>
            <a:endParaRPr lang="en-GB"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6</a:t>
            </a:fld>
            <a:endParaRPr lang="en-GB"/>
          </a:p>
        </p:txBody>
      </p:sp>
    </p:spTree>
    <p:extLst>
      <p:ext uri="{BB962C8B-B14F-4D97-AF65-F5344CB8AC3E}">
        <p14:creationId xmlns:p14="http://schemas.microsoft.com/office/powerpoint/2010/main" val="3142403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0975" indent="-180975">
              <a:lnSpc>
                <a:spcPct val="120000"/>
              </a:lnSpc>
              <a:spcBef>
                <a:spcPts val="1200"/>
              </a:spcBef>
            </a:pPr>
            <a:r>
              <a:rPr lang="en-GB" sz="1200" b="1" i="0" baseline="30000" dirty="0" smtClean="0"/>
              <a:t>MORE DETAILED INFORMATION</a:t>
            </a:r>
          </a:p>
          <a:p>
            <a:pPr>
              <a:lnSpc>
                <a:spcPct val="120000"/>
              </a:lnSpc>
              <a:spcBef>
                <a:spcPts val="1200"/>
              </a:spcBef>
            </a:pPr>
            <a:r>
              <a:rPr lang="en-GB" sz="1200" baseline="30000" dirty="0" smtClean="0"/>
              <a:t>New business area as from 1 January, 2012</a:t>
            </a:r>
          </a:p>
          <a:p>
            <a:pPr>
              <a:lnSpc>
                <a:spcPct val="120000"/>
              </a:lnSpc>
              <a:spcBef>
                <a:spcPts val="1200"/>
              </a:spcBef>
            </a:pPr>
            <a:r>
              <a:rPr lang="en-GB" sz="1200" baseline="30000" dirty="0" smtClean="0"/>
              <a:t>Development of commercial properties from land acquisition to finished projects. </a:t>
            </a:r>
          </a:p>
          <a:p>
            <a:pPr>
              <a:lnSpc>
                <a:spcPct val="120000"/>
              </a:lnSpc>
              <a:spcBef>
                <a:spcPts val="1200"/>
              </a:spcBef>
            </a:pPr>
            <a:r>
              <a:rPr lang="en-GB" sz="1200" baseline="30000" dirty="0" smtClean="0"/>
              <a:t>Generates assignments for construction areas of Peab's business.</a:t>
            </a:r>
          </a:p>
          <a:p>
            <a:pPr>
              <a:lnSpc>
                <a:spcPct val="120000"/>
              </a:lnSpc>
              <a:spcBef>
                <a:spcPts val="1200"/>
              </a:spcBef>
            </a:pPr>
            <a:r>
              <a:rPr lang="en-GB" sz="1200" baseline="30000" dirty="0" smtClean="0"/>
              <a:t>Includes projects such as shops, offices, industrial properties and homes with rights of tenancy.</a:t>
            </a:r>
          </a:p>
          <a:p>
            <a:pPr>
              <a:lnSpc>
                <a:spcPct val="120000"/>
              </a:lnSpc>
              <a:spcBef>
                <a:spcPts val="1200"/>
              </a:spcBef>
            </a:pPr>
            <a:r>
              <a:rPr lang="en-GB" sz="1200" baseline="30000" dirty="0" smtClean="0"/>
              <a:t>Collaborate with property owners, at the same time developing our competence and experience in order to become an even better partner for our customers.</a:t>
            </a:r>
          </a:p>
          <a:p>
            <a:pPr>
              <a:lnSpc>
                <a:spcPct val="120000"/>
              </a:lnSpc>
              <a:spcBef>
                <a:spcPts val="1200"/>
              </a:spcBef>
            </a:pPr>
            <a:endParaRPr lang="en-GB" sz="1200" baseline="30000" dirty="0" smtClean="0"/>
          </a:p>
          <a:p>
            <a:r>
              <a:rPr lang="en-GB" baseline="30000" dirty="0" smtClean="0"/>
              <a:t>Our ambition is to become the leader in the Nordic region in the acquisition, development and sale of both commercial properties and residential properties with rights of tenancy. </a:t>
            </a:r>
          </a:p>
          <a:p>
            <a:endParaRPr lang="en-GB" dirty="0" smtClean="0"/>
          </a:p>
          <a:p>
            <a:pPr marL="180975" indent="-180975">
              <a:lnSpc>
                <a:spcPct val="120000"/>
              </a:lnSpc>
              <a:spcBef>
                <a:spcPts val="1200"/>
              </a:spcBef>
            </a:pPr>
            <a:endParaRPr lang="en-GB" sz="1200" dirty="0" smtClean="0"/>
          </a:p>
          <a:p>
            <a:endParaRPr lang="en-GB"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7</a:t>
            </a:fld>
            <a:endParaRPr lang="en-GB"/>
          </a:p>
        </p:txBody>
      </p:sp>
    </p:spTree>
    <p:extLst>
      <p:ext uri="{BB962C8B-B14F-4D97-AF65-F5344CB8AC3E}">
        <p14:creationId xmlns:p14="http://schemas.microsoft.com/office/powerpoint/2010/main" val="270349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pPr>
            <a:r>
              <a:rPr lang="en-GB" b="1" baseline="30000" dirty="0" smtClean="0">
                <a:solidFill>
                  <a:srgbClr val="000000"/>
                </a:solidFill>
                <a:latin typeface="Arial" pitchFamily="34" charset="0"/>
              </a:rPr>
              <a:t>MORE DETAILED INFORMATION</a:t>
            </a:r>
          </a:p>
          <a:p>
            <a:pPr eaLnBrk="1" hangingPunct="1">
              <a:spcBef>
                <a:spcPct val="0"/>
              </a:spcBef>
            </a:pPr>
            <a:r>
              <a:rPr lang="en-GB" baseline="30000" dirty="0" smtClean="0">
                <a:solidFill>
                  <a:srgbClr val="000000"/>
                </a:solidFill>
                <a:latin typeface="Arial" pitchFamily="34" charset="0"/>
              </a:rPr>
              <a:t>• All-purpose builder with national coverage. </a:t>
            </a:r>
          </a:p>
          <a:p>
            <a:pPr eaLnBrk="1" hangingPunct="1">
              <a:spcBef>
                <a:spcPct val="0"/>
              </a:spcBef>
            </a:pPr>
            <a:r>
              <a:rPr lang="en-GB" baseline="30000" dirty="0" smtClean="0">
                <a:solidFill>
                  <a:srgbClr val="000000"/>
                </a:solidFill>
                <a:latin typeface="Arial" pitchFamily="34" charset="0"/>
              </a:rPr>
              <a:t>• Customers in private and public sectors.</a:t>
            </a:r>
          </a:p>
          <a:p>
            <a:pPr eaLnBrk="1" hangingPunct="1">
              <a:spcBef>
                <a:spcPct val="0"/>
              </a:spcBef>
            </a:pPr>
            <a:r>
              <a:rPr lang="en-GB" baseline="30000" dirty="0" smtClean="0">
                <a:solidFill>
                  <a:srgbClr val="000000"/>
                </a:solidFill>
                <a:latin typeface="Arial" pitchFamily="34" charset="0"/>
              </a:rPr>
              <a:t>• Growing strongly as home-builder (projects run in-house).</a:t>
            </a:r>
          </a:p>
          <a:p>
            <a:pPr eaLnBrk="1" hangingPunct="1">
              <a:spcBef>
                <a:spcPct val="0"/>
              </a:spcBef>
            </a:pPr>
            <a:r>
              <a:rPr lang="en-GB" baseline="30000" dirty="0" smtClean="0">
                <a:solidFill>
                  <a:srgbClr val="000000"/>
                </a:solidFill>
                <a:latin typeface="Arial" pitchFamily="34" charset="0"/>
              </a:rPr>
              <a:t>• Private customers therefore an expanding customer segment.</a:t>
            </a:r>
          </a:p>
          <a:p>
            <a:pPr eaLnBrk="1" hangingPunct="1">
              <a:spcBef>
                <a:spcPct val="0"/>
              </a:spcBef>
            </a:pPr>
            <a:r>
              <a:rPr lang="en-GB" baseline="30000" dirty="0" smtClean="0">
                <a:solidFill>
                  <a:srgbClr val="000000"/>
                </a:solidFill>
                <a:latin typeface="Arial" pitchFamily="34" charset="0"/>
              </a:rPr>
              <a:t>• Construction service – private customers.</a:t>
            </a:r>
          </a:p>
          <a:p>
            <a:endParaRPr lang="en-GB"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8</a:t>
            </a:fld>
            <a:endParaRPr lang="en-GB"/>
          </a:p>
        </p:txBody>
      </p:sp>
    </p:spTree>
    <p:extLst>
      <p:ext uri="{BB962C8B-B14F-4D97-AF65-F5344CB8AC3E}">
        <p14:creationId xmlns:p14="http://schemas.microsoft.com/office/powerpoint/2010/main" val="407009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pPr>
            <a:r>
              <a:rPr lang="en-GB" sz="1200" b="1" baseline="30000" dirty="0" smtClean="0">
                <a:solidFill>
                  <a:srgbClr val="000000"/>
                </a:solidFill>
                <a:latin typeface="Arial" pitchFamily="34" charset="0"/>
              </a:rPr>
              <a:t>MORE DETAILED INFORMATION</a:t>
            </a:r>
            <a:r>
              <a:t/>
            </a:r>
            <a:br/>
            <a:endParaRPr lang="en-GB" sz="1200" baseline="30000" dirty="0" smtClean="0">
              <a:solidFill>
                <a:srgbClr val="000000"/>
              </a:solidFill>
              <a:latin typeface="Arial" pitchFamily="34" charset="0"/>
            </a:endParaRPr>
          </a:p>
          <a:p>
            <a:endParaRPr lang="en-GB" dirty="0"/>
          </a:p>
        </p:txBody>
      </p:sp>
      <p:sp>
        <p:nvSpPr>
          <p:cNvPr id="4" name="Platshållare för bildnummer 3"/>
          <p:cNvSpPr>
            <a:spLocks noGrp="1"/>
          </p:cNvSpPr>
          <p:nvPr>
            <p:ph type="sldNum" sz="quarter" idx="10"/>
          </p:nvPr>
        </p:nvSpPr>
        <p:spPr/>
        <p:txBody>
          <a:bodyPr/>
          <a:lstStyle/>
          <a:p>
            <a:pPr>
              <a:defRPr/>
            </a:pPr>
            <a:fld id="{D27AA7F6-B9A8-4D4C-A4B0-DFDA3D500EBB}" type="slidenum">
              <a:rPr lang="sv-SE" smtClean="0"/>
              <a:pPr>
                <a:defRPr/>
              </a:pPr>
              <a:t>9</a:t>
            </a:fld>
            <a:endParaRPr lang="en-GB"/>
          </a:p>
        </p:txBody>
      </p:sp>
    </p:spTree>
    <p:extLst>
      <p:ext uri="{BB962C8B-B14F-4D97-AF65-F5344CB8AC3E}">
        <p14:creationId xmlns:p14="http://schemas.microsoft.com/office/powerpoint/2010/main" val="2119673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 och innehåll">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p:nvPr>
        </p:nvSpPr>
        <p:spPr>
          <a:xfrm>
            <a:off x="685800" y="332680"/>
            <a:ext cx="7772400" cy="1143000"/>
          </a:xfrm>
        </p:spPr>
        <p:txBody>
          <a:bodyPr lIns="0" anchor="t" anchorCtr="0">
            <a:normAutofit/>
          </a:bodyPr>
          <a:lstStyle>
            <a:lvl1pPr>
              <a:defRPr sz="3000" b="1" i="0" cap="none">
                <a:solidFill>
                  <a:schemeClr val="tx2"/>
                </a:solidFill>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596672" y="1479496"/>
            <a:ext cx="7772400" cy="4114800"/>
          </a:xfrm>
        </p:spPr>
        <p:txBody>
          <a:bodyPr>
            <a:normAutofit/>
          </a:bodyPr>
          <a:lstStyle>
            <a:lvl1pPr marL="177800" indent="-177800">
              <a:spcAft>
                <a:spcPts val="1000"/>
              </a:spcAft>
              <a:buSzPct val="100000"/>
              <a:buFont typeface="Arial"/>
              <a:buChar char="•"/>
              <a:defRPr sz="1800">
                <a:solidFill>
                  <a:schemeClr val="tx1"/>
                </a:solidFill>
              </a:defRPr>
            </a:lvl1pPr>
            <a:lvl2pPr marL="742950" indent="-285750">
              <a:spcAft>
                <a:spcPts val="1000"/>
              </a:spcAft>
              <a:buSzPct val="100000"/>
              <a:buFont typeface="Lucida Grande"/>
              <a:buChar char="‑"/>
              <a:defRPr sz="1500" baseline="0">
                <a:solidFill>
                  <a:schemeClr val="tx1"/>
                </a:solidFill>
              </a:defRPr>
            </a:lvl2pPr>
            <a:lvl3pPr marL="1143000" indent="-228600">
              <a:spcAft>
                <a:spcPts val="1000"/>
              </a:spcAft>
              <a:buSzPct val="100000"/>
              <a:buFont typeface="Lucida Grande"/>
              <a:buChar char="­"/>
              <a:defRPr sz="1200">
                <a:solidFill>
                  <a:schemeClr val="tx1"/>
                </a:solidFill>
              </a:defRPr>
            </a:lvl3pPr>
            <a:lvl4pPr marL="1562100" indent="-228600">
              <a:spcAft>
                <a:spcPts val="1000"/>
              </a:spcAft>
              <a:buSzPct val="100000"/>
              <a:buFontTx/>
              <a:buBlip>
                <a:blip r:embed="rId2"/>
              </a:buBlip>
              <a:defRPr sz="1400">
                <a:solidFill>
                  <a:schemeClr val="tx1"/>
                </a:solidFill>
              </a:defRPr>
            </a:lvl4pPr>
            <a:lvl5pPr marL="1981200" indent="-228600">
              <a:spcAft>
                <a:spcPts val="300"/>
              </a:spcAft>
              <a:buSzPct val="100000"/>
              <a:buFontTx/>
              <a:buBlip>
                <a:blip r:embed="rId2"/>
              </a:buBlip>
              <a:defRPr>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p:txBody>
      </p:sp>
      <p:sp>
        <p:nvSpPr>
          <p:cNvPr id="5" name="Rectangle 5"/>
          <p:cNvSpPr>
            <a:spLocks noGrp="1" noChangeArrowheads="1"/>
          </p:cNvSpPr>
          <p:nvPr>
            <p:ph type="sldNum" sz="quarter" idx="11"/>
          </p:nvPr>
        </p:nvSpPr>
        <p:spPr>
          <a:ln/>
        </p:spPr>
        <p:txBody>
          <a:bodyPr/>
          <a:lstStyle>
            <a:lvl1pPr>
              <a:defRPr/>
            </a:lvl1pPr>
          </a:lstStyle>
          <a:p>
            <a:pPr>
              <a:defRPr/>
            </a:pPr>
            <a:fld id="{A6359BDB-2C3C-4566-9BAF-04E19554A5AB}" type="slidenum">
              <a:rPr lang="sv-SE"/>
              <a:pPr>
                <a:defRPr/>
              </a:pPr>
              <a:t>‹#›</a:t>
            </a:fld>
            <a:endParaRPr lang="sv-SE"/>
          </a:p>
        </p:txBody>
      </p:sp>
      <p:sp>
        <p:nvSpPr>
          <p:cNvPr id="12"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33419206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ÖRSTA/BRYT — Anläggning">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121451"/>
            <a:ext cx="8915398" cy="5612496"/>
          </a:xfrm>
          <a:prstGeom prst="rect">
            <a:avLst/>
          </a:prstGeom>
        </p:spPr>
      </p:pic>
      <p:sp>
        <p:nvSpPr>
          <p:cNvPr id="12" name="Rectangle 2"/>
          <p:cNvSpPr>
            <a:spLocks noGrp="1" noChangeArrowheads="1"/>
          </p:cNvSpPr>
          <p:nvPr>
            <p:ph type="ctrTitle" hasCustomPrompt="1"/>
          </p:nvPr>
        </p:nvSpPr>
        <p:spPr>
          <a:xfrm>
            <a:off x="685800" y="602335"/>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textruta 12"/>
          <p:cNvSpPr txBox="1"/>
          <p:nvPr userDrawn="1"/>
        </p:nvSpPr>
        <p:spPr>
          <a:xfrm>
            <a:off x="140591" y="5383062"/>
            <a:ext cx="2438485" cy="338554"/>
          </a:xfrm>
          <a:prstGeom prst="rect">
            <a:avLst/>
          </a:prstGeom>
          <a:noFill/>
        </p:spPr>
        <p:txBody>
          <a:bodyPr wrap="square" rtlCol="0">
            <a:spAutoFit/>
          </a:bodyPr>
          <a:lstStyle/>
          <a:p>
            <a:r>
              <a:rPr lang="sv-SE" sz="800" b="1" dirty="0" smtClean="0">
                <a:solidFill>
                  <a:schemeClr val="bg1"/>
                </a:solidFill>
                <a:latin typeface="Arial"/>
                <a:cs typeface="Arial"/>
              </a:rPr>
              <a:t>PGA OF SWEDEN</a:t>
            </a:r>
            <a:r>
              <a:rPr lang="sv-SE" sz="800" b="1" baseline="0" dirty="0" smtClean="0">
                <a:solidFill>
                  <a:schemeClr val="bg1"/>
                </a:solidFill>
                <a:latin typeface="Arial"/>
                <a:cs typeface="Arial"/>
              </a:rPr>
              <a:t> NATIONAL</a:t>
            </a:r>
            <a:endParaRPr lang="sv-SE" sz="800" b="1" dirty="0" smtClean="0">
              <a:solidFill>
                <a:schemeClr val="bg1"/>
              </a:solidFill>
              <a:latin typeface="Arial"/>
              <a:cs typeface="Arial"/>
            </a:endParaRPr>
          </a:p>
          <a:p>
            <a:r>
              <a:rPr lang="sv-SE" sz="800" dirty="0" smtClean="0">
                <a:solidFill>
                  <a:schemeClr val="bg1"/>
                </a:solidFill>
                <a:latin typeface="Arial"/>
                <a:cs typeface="Arial"/>
              </a:rPr>
              <a:t>Bara</a:t>
            </a:r>
            <a:endParaRPr lang="sv-SE" sz="800" dirty="0">
              <a:solidFill>
                <a:schemeClr val="bg1"/>
              </a:solidFill>
              <a:latin typeface="Arial"/>
              <a:cs typeface="Arial"/>
            </a:endParaRPr>
          </a:p>
        </p:txBody>
      </p:sp>
      <p:sp>
        <p:nvSpPr>
          <p:cNvPr id="15" name="Rektangel 14"/>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2502638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ÖRSTA/BRYT — Anläggning 2">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8" name="Bildobjekt 27" descr="PEAB Nordens samhallsbyggare vi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60232" y="6021288"/>
            <a:ext cx="2159000" cy="495300"/>
          </a:xfrm>
          <a:prstGeom prst="rect">
            <a:avLst/>
          </a:prstGeom>
        </p:spPr>
      </p:pic>
      <p:pic>
        <p:nvPicPr>
          <p:cNvPr id="2" name="Bildobjekt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300" y="121451"/>
            <a:ext cx="8915398" cy="5612495"/>
          </a:xfrm>
          <a:prstGeom prst="rect">
            <a:avLst/>
          </a:prstGeom>
        </p:spPr>
      </p:pic>
      <p:sp>
        <p:nvSpPr>
          <p:cNvPr id="12" name="Rectangle 2"/>
          <p:cNvSpPr>
            <a:spLocks noGrp="1" noChangeArrowheads="1"/>
          </p:cNvSpPr>
          <p:nvPr>
            <p:ph type="ctrTitle" hasCustomPrompt="1"/>
          </p:nvPr>
        </p:nvSpPr>
        <p:spPr>
          <a:xfrm>
            <a:off x="685800" y="4089126"/>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textruta 12"/>
          <p:cNvSpPr txBox="1"/>
          <p:nvPr userDrawn="1"/>
        </p:nvSpPr>
        <p:spPr>
          <a:xfrm>
            <a:off x="140592" y="5383062"/>
            <a:ext cx="2018408" cy="338554"/>
          </a:xfrm>
          <a:prstGeom prst="rect">
            <a:avLst/>
          </a:prstGeom>
          <a:noFill/>
        </p:spPr>
        <p:txBody>
          <a:bodyPr wrap="square" rtlCol="0">
            <a:spAutoFit/>
          </a:bodyPr>
          <a:lstStyle/>
          <a:p>
            <a:r>
              <a:rPr lang="sv-SE" sz="800" b="1" dirty="0" smtClean="0">
                <a:solidFill>
                  <a:schemeClr val="bg1"/>
                </a:solidFill>
                <a:latin typeface="Arial"/>
                <a:cs typeface="Arial"/>
              </a:rPr>
              <a:t>VALLA IP</a:t>
            </a:r>
          </a:p>
          <a:p>
            <a:r>
              <a:rPr lang="sv-SE" sz="800" dirty="0" smtClean="0">
                <a:solidFill>
                  <a:schemeClr val="bg1"/>
                </a:solidFill>
                <a:latin typeface="Arial"/>
                <a:cs typeface="Arial"/>
              </a:rPr>
              <a:t>Linköping</a:t>
            </a:r>
            <a:endParaRPr lang="sv-SE" sz="800" dirty="0">
              <a:solidFill>
                <a:schemeClr val="bg1"/>
              </a:solidFill>
              <a:latin typeface="Arial"/>
              <a:cs typeface="Arial"/>
            </a:endParaRPr>
          </a:p>
        </p:txBody>
      </p:sp>
      <p:sp>
        <p:nvSpPr>
          <p:cNvPr id="15" name="Rektangel 14"/>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4168431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ÖRSTA/BRYT — Industri">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301" y="121451"/>
            <a:ext cx="8915396" cy="5612494"/>
          </a:xfrm>
          <a:prstGeom prst="rect">
            <a:avLst/>
          </a:prstGeom>
        </p:spPr>
      </p:pic>
      <p:sp>
        <p:nvSpPr>
          <p:cNvPr id="12" name="Rectangle 2"/>
          <p:cNvSpPr>
            <a:spLocks noGrp="1" noChangeArrowheads="1"/>
          </p:cNvSpPr>
          <p:nvPr>
            <p:ph type="ctrTitle" hasCustomPrompt="1"/>
          </p:nvPr>
        </p:nvSpPr>
        <p:spPr>
          <a:xfrm>
            <a:off x="685800" y="2941174"/>
            <a:ext cx="5274651" cy="2217141"/>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Rektangel 12"/>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5" name="Bildobjekt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223902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ÖRSTA/BRYT — Industri 2">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2" y="121451"/>
            <a:ext cx="8915394" cy="5612493"/>
          </a:xfrm>
          <a:prstGeom prst="rect">
            <a:avLst/>
          </a:prstGeom>
        </p:spPr>
      </p:pic>
      <p:sp>
        <p:nvSpPr>
          <p:cNvPr id="12" name="Rectangle 2"/>
          <p:cNvSpPr>
            <a:spLocks noGrp="1" noChangeArrowheads="1"/>
          </p:cNvSpPr>
          <p:nvPr>
            <p:ph type="ctrTitle" hasCustomPrompt="1"/>
          </p:nvPr>
        </p:nvSpPr>
        <p:spPr>
          <a:xfrm>
            <a:off x="685800" y="769436"/>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textruta 12"/>
          <p:cNvSpPr txBox="1"/>
          <p:nvPr userDrawn="1"/>
        </p:nvSpPr>
        <p:spPr>
          <a:xfrm>
            <a:off x="140592" y="5383062"/>
            <a:ext cx="2018408" cy="338554"/>
          </a:xfrm>
          <a:prstGeom prst="rect">
            <a:avLst/>
          </a:prstGeom>
          <a:noFill/>
        </p:spPr>
        <p:txBody>
          <a:bodyPr wrap="square" rtlCol="0">
            <a:spAutoFit/>
          </a:bodyPr>
          <a:lstStyle/>
          <a:p>
            <a:r>
              <a:rPr lang="sv-SE" sz="800" b="1" dirty="0" smtClean="0">
                <a:solidFill>
                  <a:schemeClr val="bg1"/>
                </a:solidFill>
                <a:latin typeface="Arial"/>
                <a:cs typeface="Arial"/>
              </a:rPr>
              <a:t>HAMNEN</a:t>
            </a:r>
          </a:p>
          <a:p>
            <a:r>
              <a:rPr lang="sv-SE" sz="800" dirty="0" smtClean="0">
                <a:solidFill>
                  <a:schemeClr val="bg1"/>
                </a:solidFill>
                <a:latin typeface="Arial"/>
                <a:cs typeface="Arial"/>
              </a:rPr>
              <a:t>Narvik</a:t>
            </a:r>
            <a:endParaRPr lang="sv-SE" sz="800" dirty="0">
              <a:solidFill>
                <a:schemeClr val="bg1"/>
              </a:solidFill>
              <a:latin typeface="Arial"/>
              <a:cs typeface="Arial"/>
            </a:endParaRPr>
          </a:p>
        </p:txBody>
      </p:sp>
      <p:sp>
        <p:nvSpPr>
          <p:cNvPr id="15" name="Rektangel 14"/>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2196736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ÖRSTA/BRYT — Industri väg 3">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2" y="121451"/>
            <a:ext cx="8915394" cy="5612493"/>
          </a:xfrm>
          <a:prstGeom prst="rect">
            <a:avLst/>
          </a:prstGeom>
        </p:spPr>
      </p:pic>
      <p:sp>
        <p:nvSpPr>
          <p:cNvPr id="12" name="Rectangle 2"/>
          <p:cNvSpPr>
            <a:spLocks noGrp="1" noChangeArrowheads="1"/>
          </p:cNvSpPr>
          <p:nvPr>
            <p:ph type="ctrTitle" hasCustomPrompt="1"/>
          </p:nvPr>
        </p:nvSpPr>
        <p:spPr>
          <a:xfrm>
            <a:off x="685800" y="3944308"/>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textruta 12"/>
          <p:cNvSpPr txBox="1"/>
          <p:nvPr userDrawn="1"/>
        </p:nvSpPr>
        <p:spPr>
          <a:xfrm>
            <a:off x="140592" y="5383062"/>
            <a:ext cx="2018408" cy="338554"/>
          </a:xfrm>
          <a:prstGeom prst="rect">
            <a:avLst/>
          </a:prstGeom>
          <a:noFill/>
        </p:spPr>
        <p:txBody>
          <a:bodyPr wrap="square" rtlCol="0">
            <a:spAutoFit/>
          </a:bodyPr>
          <a:lstStyle/>
          <a:p>
            <a:r>
              <a:rPr lang="sv-SE" sz="800" b="1" dirty="0" smtClean="0">
                <a:solidFill>
                  <a:schemeClr val="bg1"/>
                </a:solidFill>
                <a:latin typeface="Arial"/>
                <a:cs typeface="Arial"/>
              </a:rPr>
              <a:t>E4</a:t>
            </a:r>
          </a:p>
          <a:p>
            <a:r>
              <a:rPr lang="sv-SE" sz="800" dirty="0" smtClean="0">
                <a:solidFill>
                  <a:schemeClr val="bg1"/>
                </a:solidFill>
                <a:latin typeface="Arial"/>
                <a:cs typeface="Arial"/>
              </a:rPr>
              <a:t>Sundsvall</a:t>
            </a:r>
            <a:endParaRPr lang="sv-SE" sz="800" dirty="0">
              <a:solidFill>
                <a:schemeClr val="bg1"/>
              </a:solidFill>
              <a:latin typeface="Arial"/>
              <a:cs typeface="Arial"/>
            </a:endParaRPr>
          </a:p>
        </p:txBody>
      </p:sp>
      <p:sp>
        <p:nvSpPr>
          <p:cNvPr id="15" name="Rektangel 14"/>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2987065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ÖRSTA/BRYT — Bostad">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2" y="121451"/>
            <a:ext cx="8915393" cy="5612493"/>
          </a:xfrm>
          <a:prstGeom prst="rect">
            <a:avLst/>
          </a:prstGeom>
        </p:spPr>
      </p:pic>
      <p:sp>
        <p:nvSpPr>
          <p:cNvPr id="12" name="Rectangle 2"/>
          <p:cNvSpPr>
            <a:spLocks noGrp="1" noChangeArrowheads="1"/>
          </p:cNvSpPr>
          <p:nvPr>
            <p:ph type="ctrTitle" hasCustomPrompt="1"/>
          </p:nvPr>
        </p:nvSpPr>
        <p:spPr>
          <a:xfrm>
            <a:off x="685800" y="3821768"/>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textruta 12"/>
          <p:cNvSpPr txBox="1"/>
          <p:nvPr userDrawn="1"/>
        </p:nvSpPr>
        <p:spPr>
          <a:xfrm>
            <a:off x="140592" y="5383062"/>
            <a:ext cx="2018408" cy="338554"/>
          </a:xfrm>
          <a:prstGeom prst="rect">
            <a:avLst/>
          </a:prstGeom>
          <a:noFill/>
        </p:spPr>
        <p:txBody>
          <a:bodyPr wrap="square" rtlCol="0">
            <a:spAutoFit/>
          </a:bodyPr>
          <a:lstStyle/>
          <a:p>
            <a:r>
              <a:rPr lang="sv-SE" sz="800" b="1" dirty="0" smtClean="0">
                <a:solidFill>
                  <a:schemeClr val="bg1"/>
                </a:solidFill>
                <a:latin typeface="Arial"/>
                <a:cs typeface="Arial"/>
              </a:rPr>
              <a:t>BRF</a:t>
            </a:r>
            <a:r>
              <a:rPr lang="sv-SE" sz="800" b="1" baseline="0" dirty="0" smtClean="0">
                <a:solidFill>
                  <a:schemeClr val="bg1"/>
                </a:solidFill>
                <a:latin typeface="Arial"/>
                <a:cs typeface="Arial"/>
              </a:rPr>
              <a:t> </a:t>
            </a:r>
            <a:r>
              <a:rPr lang="sv-SE" sz="800" b="1" dirty="0" smtClean="0">
                <a:solidFill>
                  <a:schemeClr val="bg1"/>
                </a:solidFill>
                <a:latin typeface="Arial"/>
                <a:cs typeface="Arial"/>
              </a:rPr>
              <a:t>KAJPLATSEN &amp; HAMNPIREN</a:t>
            </a:r>
          </a:p>
          <a:p>
            <a:r>
              <a:rPr lang="sv-SE" sz="800" dirty="0" smtClean="0">
                <a:solidFill>
                  <a:schemeClr val="bg1"/>
                </a:solidFill>
                <a:latin typeface="Arial"/>
                <a:cs typeface="Arial"/>
              </a:rPr>
              <a:t>Färjestaden</a:t>
            </a:r>
            <a:endParaRPr lang="sv-SE" sz="800" dirty="0">
              <a:solidFill>
                <a:schemeClr val="bg1"/>
              </a:solidFill>
              <a:latin typeface="Arial"/>
              <a:cs typeface="Arial"/>
            </a:endParaRPr>
          </a:p>
        </p:txBody>
      </p:sp>
      <p:sp>
        <p:nvSpPr>
          <p:cNvPr id="15" name="Rektangel 14"/>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3067892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ÖRSTA/BRYT — Bostad 2">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2" y="121451"/>
            <a:ext cx="8915393" cy="5612492"/>
          </a:xfrm>
          <a:prstGeom prst="rect">
            <a:avLst/>
          </a:prstGeom>
        </p:spPr>
      </p:pic>
      <p:sp>
        <p:nvSpPr>
          <p:cNvPr id="12" name="Rectangle 2"/>
          <p:cNvSpPr>
            <a:spLocks noGrp="1" noChangeArrowheads="1"/>
          </p:cNvSpPr>
          <p:nvPr>
            <p:ph type="ctrTitle" hasCustomPrompt="1"/>
          </p:nvPr>
        </p:nvSpPr>
        <p:spPr>
          <a:xfrm>
            <a:off x="685800" y="3710368"/>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5" name="textruta 14"/>
          <p:cNvSpPr txBox="1"/>
          <p:nvPr userDrawn="1"/>
        </p:nvSpPr>
        <p:spPr>
          <a:xfrm>
            <a:off x="140592" y="5383062"/>
            <a:ext cx="2018408" cy="338554"/>
          </a:xfrm>
          <a:prstGeom prst="rect">
            <a:avLst/>
          </a:prstGeom>
          <a:noFill/>
        </p:spPr>
        <p:txBody>
          <a:bodyPr wrap="square" rtlCol="0">
            <a:spAutoFit/>
          </a:bodyPr>
          <a:lstStyle/>
          <a:p>
            <a:r>
              <a:rPr lang="sv-SE" sz="800" b="1" dirty="0" smtClean="0">
                <a:solidFill>
                  <a:schemeClr val="bg1"/>
                </a:solidFill>
                <a:latin typeface="Arial"/>
                <a:cs typeface="Arial"/>
              </a:rPr>
              <a:t>BRF</a:t>
            </a:r>
            <a:r>
              <a:rPr lang="sv-SE" sz="800" b="1" baseline="0" dirty="0" smtClean="0">
                <a:solidFill>
                  <a:schemeClr val="bg1"/>
                </a:solidFill>
                <a:latin typeface="Arial"/>
                <a:cs typeface="Arial"/>
              </a:rPr>
              <a:t> </a:t>
            </a:r>
            <a:r>
              <a:rPr lang="sv-SE" sz="800" b="1" dirty="0" smtClean="0">
                <a:solidFill>
                  <a:schemeClr val="bg1"/>
                </a:solidFill>
                <a:latin typeface="Arial"/>
                <a:cs typeface="Arial"/>
              </a:rPr>
              <a:t>KAJPLATSEN &amp; HAMNPIREN</a:t>
            </a:r>
          </a:p>
          <a:p>
            <a:r>
              <a:rPr lang="sv-SE" sz="800" dirty="0" smtClean="0">
                <a:solidFill>
                  <a:schemeClr val="bg1"/>
                </a:solidFill>
                <a:latin typeface="Arial"/>
                <a:cs typeface="Arial"/>
              </a:rPr>
              <a:t>Färjestaden</a:t>
            </a:r>
            <a:endParaRPr lang="sv-SE" sz="800" dirty="0">
              <a:solidFill>
                <a:schemeClr val="bg1"/>
              </a:solidFill>
              <a:latin typeface="Arial"/>
              <a:cs typeface="Arial"/>
            </a:endParaRPr>
          </a:p>
        </p:txBody>
      </p:sp>
      <p:sp>
        <p:nvSpPr>
          <p:cNvPr id="13" name="Rektangel 12"/>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2086365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ÖRSTA/BRYT — Koncern 2">
    <p:spTree>
      <p:nvGrpSpPr>
        <p:cNvPr id="1" name=""/>
        <p:cNvGrpSpPr/>
        <p:nvPr/>
      </p:nvGrpSpPr>
      <p:grpSpPr>
        <a:xfrm>
          <a:off x="0" y="0"/>
          <a:ext cx="0" cy="0"/>
          <a:chOff x="0" y="0"/>
          <a:chExt cx="0" cy="0"/>
        </a:xfrm>
      </p:grpSpPr>
      <p:pic>
        <p:nvPicPr>
          <p:cNvPr id="2" name="Bildobjekt 1" descr="Peab_uppdaterade kollage till ppt front bryt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300" y="98720"/>
            <a:ext cx="8915400" cy="5613400"/>
          </a:xfrm>
          <a:prstGeom prst="rect">
            <a:avLst/>
          </a:prstGeom>
        </p:spPr>
      </p:pic>
      <p:sp>
        <p:nvSpPr>
          <p:cNvPr id="5122" name="Rectangle 2"/>
          <p:cNvSpPr>
            <a:spLocks noGrp="1" noChangeArrowheads="1"/>
          </p:cNvSpPr>
          <p:nvPr>
            <p:ph type="ctrTitle" hasCustomPrompt="1"/>
          </p:nvPr>
        </p:nvSpPr>
        <p:spPr>
          <a:xfrm>
            <a:off x="696941" y="325380"/>
            <a:ext cx="7772400" cy="1189641"/>
          </a:xfrm>
        </p:spPr>
        <p:txBody>
          <a:bodyPr/>
          <a:lstStyle>
            <a:lvl1pPr algn="l">
              <a:defRPr sz="3800" cap="none" baseline="0">
                <a:solidFill>
                  <a:srgbClr val="FFFFFF"/>
                </a:solidFill>
              </a:defRPr>
            </a:lvl1pPr>
          </a:lstStyle>
          <a:p>
            <a:pPr lvl="0"/>
            <a:r>
              <a:rPr lang="sv-SE" noProof="0" dirty="0" smtClean="0"/>
              <a:t>Här skrivs rubriken</a:t>
            </a:r>
          </a:p>
        </p:txBody>
      </p:sp>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0" name="Rektangel 9"/>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1" name="Bildobjekt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2709775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ÖRSTA/BRYT — Koncern">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2" y="121451"/>
            <a:ext cx="8915393" cy="5612492"/>
          </a:xfrm>
          <a:prstGeom prst="rect">
            <a:avLst/>
          </a:prstGeom>
        </p:spPr>
      </p:pic>
      <p:sp>
        <p:nvSpPr>
          <p:cNvPr id="12" name="Rectangle 2"/>
          <p:cNvSpPr>
            <a:spLocks noGrp="1" noChangeArrowheads="1"/>
          </p:cNvSpPr>
          <p:nvPr>
            <p:ph type="ctrTitle" hasCustomPrompt="1"/>
          </p:nvPr>
        </p:nvSpPr>
        <p:spPr>
          <a:xfrm>
            <a:off x="685800" y="2418143"/>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textruta 12"/>
          <p:cNvSpPr txBox="1"/>
          <p:nvPr userDrawn="1"/>
        </p:nvSpPr>
        <p:spPr>
          <a:xfrm>
            <a:off x="140592" y="5383062"/>
            <a:ext cx="2018408" cy="338554"/>
          </a:xfrm>
          <a:prstGeom prst="rect">
            <a:avLst/>
          </a:prstGeom>
          <a:noFill/>
        </p:spPr>
        <p:txBody>
          <a:bodyPr wrap="square" rtlCol="0">
            <a:spAutoFit/>
          </a:bodyPr>
          <a:lstStyle/>
          <a:p>
            <a:r>
              <a:rPr lang="sv-SE" sz="800" b="1" dirty="0" smtClean="0">
                <a:solidFill>
                  <a:schemeClr val="bg1"/>
                </a:solidFill>
                <a:latin typeface="Arial"/>
                <a:cs typeface="Arial"/>
              </a:rPr>
              <a:t>E6</a:t>
            </a:r>
          </a:p>
          <a:p>
            <a:r>
              <a:rPr lang="sv-SE" sz="800" dirty="0" smtClean="0">
                <a:solidFill>
                  <a:schemeClr val="bg1"/>
                </a:solidFill>
                <a:latin typeface="Arial"/>
                <a:cs typeface="Arial"/>
              </a:rPr>
              <a:t>Bohuslän</a:t>
            </a:r>
            <a:endParaRPr lang="sv-SE" sz="800" dirty="0">
              <a:solidFill>
                <a:schemeClr val="bg1"/>
              </a:solidFill>
              <a:latin typeface="Arial"/>
              <a:cs typeface="Arial"/>
            </a:endParaRPr>
          </a:p>
        </p:txBody>
      </p:sp>
      <p:sp>
        <p:nvSpPr>
          <p:cNvPr id="15" name="Rektangel 14"/>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749642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ÖRSTA/BRYT — Koncern 3">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121451"/>
            <a:ext cx="8915399" cy="5612497"/>
          </a:xfrm>
          <a:prstGeom prst="rect">
            <a:avLst/>
          </a:prstGeom>
        </p:spPr>
      </p:pic>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2" name="Rectangle 2"/>
          <p:cNvSpPr>
            <a:spLocks noGrp="1" noChangeArrowheads="1"/>
          </p:cNvSpPr>
          <p:nvPr>
            <p:ph type="ctrTitle" hasCustomPrompt="1"/>
          </p:nvPr>
        </p:nvSpPr>
        <p:spPr>
          <a:xfrm>
            <a:off x="685800" y="4177464"/>
            <a:ext cx="7658831" cy="1359067"/>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0" name="Rektangel 9"/>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1" name="Bildobjekt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147655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tom">
    <p:spTree>
      <p:nvGrpSpPr>
        <p:cNvPr id="1" name=""/>
        <p:cNvGrpSpPr/>
        <p:nvPr/>
      </p:nvGrpSpPr>
      <p:grpSpPr>
        <a:xfrm>
          <a:off x="0" y="0"/>
          <a:ext cx="0" cy="0"/>
          <a:chOff x="0" y="0"/>
          <a:chExt cx="0" cy="0"/>
        </a:xfrm>
      </p:grpSpPr>
      <p:sp>
        <p:nvSpPr>
          <p:cNvPr id="2" name="Rubrik 1"/>
          <p:cNvSpPr>
            <a:spLocks noGrp="1"/>
          </p:cNvSpPr>
          <p:nvPr>
            <p:ph type="title"/>
          </p:nvPr>
        </p:nvSpPr>
        <p:spPr>
          <a:xfrm>
            <a:off x="685800" y="332680"/>
            <a:ext cx="7772400" cy="1143000"/>
          </a:xfrm>
        </p:spPr>
        <p:txBody>
          <a:bodyPr lIns="0" anchor="t" anchorCtr="0">
            <a:normAutofit/>
          </a:bodyPr>
          <a:lstStyle>
            <a:lvl1pPr>
              <a:defRPr sz="3000" b="1" i="0" cap="none">
                <a:solidFill>
                  <a:schemeClr val="tx2"/>
                </a:solidFill>
              </a:defRPr>
            </a:lvl1pPr>
          </a:lstStyle>
          <a:p>
            <a:r>
              <a:rPr lang="sv-SE" smtClean="0"/>
              <a:t>Klicka här för att ändra format</a:t>
            </a:r>
            <a:endParaRPr lang="sv-SE" dirty="0"/>
          </a:p>
        </p:txBody>
      </p:sp>
      <p:sp>
        <p:nvSpPr>
          <p:cNvPr id="5" name="Rectangle 5"/>
          <p:cNvSpPr>
            <a:spLocks noGrp="1" noChangeArrowheads="1"/>
          </p:cNvSpPr>
          <p:nvPr>
            <p:ph type="sldNum" sz="quarter" idx="11"/>
          </p:nvPr>
        </p:nvSpPr>
        <p:spPr>
          <a:ln/>
        </p:spPr>
        <p:txBody>
          <a:bodyPr/>
          <a:lstStyle>
            <a:lvl1pPr>
              <a:defRPr/>
            </a:lvl1pPr>
          </a:lstStyle>
          <a:p>
            <a:pPr>
              <a:defRPr/>
            </a:pPr>
            <a:fld id="{A6359BDB-2C3C-4566-9BAF-04E19554A5AB}" type="slidenum">
              <a:rPr lang="sv-SE"/>
              <a:pPr>
                <a:defRPr/>
              </a:pPr>
              <a:t>‹#›</a:t>
            </a:fld>
            <a:endParaRPr lang="sv-SE"/>
          </a:p>
        </p:txBody>
      </p:sp>
      <p:sp>
        <p:nvSpPr>
          <p:cNvPr id="6"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2184009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ÖRSTA/BRYT 3">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121451"/>
            <a:ext cx="8915400" cy="5612497"/>
          </a:xfrm>
          <a:prstGeom prst="rect">
            <a:avLst/>
          </a:prstGeom>
        </p:spPr>
      </p:pic>
      <p:sp>
        <p:nvSpPr>
          <p:cNvPr id="12" name="Rectangle 2"/>
          <p:cNvSpPr>
            <a:spLocks noGrp="1" noChangeArrowheads="1"/>
          </p:cNvSpPr>
          <p:nvPr>
            <p:ph type="ctrTitle" hasCustomPrompt="1"/>
          </p:nvPr>
        </p:nvSpPr>
        <p:spPr>
          <a:xfrm>
            <a:off x="685800" y="2919426"/>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textruta 12"/>
          <p:cNvSpPr txBox="1"/>
          <p:nvPr userDrawn="1"/>
        </p:nvSpPr>
        <p:spPr>
          <a:xfrm>
            <a:off x="140592" y="5383062"/>
            <a:ext cx="2018408" cy="338554"/>
          </a:xfrm>
          <a:prstGeom prst="rect">
            <a:avLst/>
          </a:prstGeom>
          <a:noFill/>
        </p:spPr>
        <p:txBody>
          <a:bodyPr wrap="square" rtlCol="0">
            <a:spAutoFit/>
          </a:bodyPr>
          <a:lstStyle/>
          <a:p>
            <a:r>
              <a:rPr lang="sv-SE" sz="800" b="1" dirty="0" smtClean="0">
                <a:solidFill>
                  <a:schemeClr val="bg1"/>
                </a:solidFill>
                <a:latin typeface="Arial"/>
                <a:cs typeface="Arial"/>
              </a:rPr>
              <a:t>KYRKSLÄTTS</a:t>
            </a:r>
            <a:r>
              <a:rPr lang="sv-SE" sz="800" b="1" baseline="0" dirty="0" smtClean="0">
                <a:solidFill>
                  <a:schemeClr val="bg1"/>
                </a:solidFill>
                <a:latin typeface="Arial"/>
                <a:cs typeface="Arial"/>
              </a:rPr>
              <a:t> KOMMUNHUS</a:t>
            </a:r>
            <a:endParaRPr lang="sv-SE" sz="800" b="1" dirty="0" smtClean="0">
              <a:solidFill>
                <a:schemeClr val="bg1"/>
              </a:solidFill>
              <a:latin typeface="Arial"/>
              <a:cs typeface="Arial"/>
            </a:endParaRPr>
          </a:p>
          <a:p>
            <a:r>
              <a:rPr lang="sv-SE" sz="800" dirty="0" smtClean="0">
                <a:solidFill>
                  <a:schemeClr val="bg1"/>
                </a:solidFill>
                <a:latin typeface="Arial"/>
                <a:cs typeface="Arial"/>
              </a:rPr>
              <a:t>Kyrkslätt</a:t>
            </a:r>
            <a:endParaRPr lang="sv-SE" sz="800" dirty="0">
              <a:solidFill>
                <a:schemeClr val="bg1"/>
              </a:solidFill>
              <a:latin typeface="Arial"/>
              <a:cs typeface="Arial"/>
            </a:endParaRPr>
          </a:p>
        </p:txBody>
      </p:sp>
      <p:sp>
        <p:nvSpPr>
          <p:cNvPr id="15" name="Rektangel 14"/>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478141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ÖRSTA/BRYT — koncern 4">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121451"/>
            <a:ext cx="8915400" cy="5612497"/>
          </a:xfrm>
          <a:prstGeom prst="rect">
            <a:avLst/>
          </a:prstGeom>
        </p:spPr>
      </p:pic>
      <p:sp>
        <p:nvSpPr>
          <p:cNvPr id="12" name="Rectangle 2"/>
          <p:cNvSpPr>
            <a:spLocks noGrp="1" noChangeArrowheads="1"/>
          </p:cNvSpPr>
          <p:nvPr>
            <p:ph type="ctrTitle" hasCustomPrompt="1"/>
          </p:nvPr>
        </p:nvSpPr>
        <p:spPr>
          <a:xfrm>
            <a:off x="685800" y="3766051"/>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Rektangel 12"/>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5" name="Bildobjekt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1041404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ÖRSTA/BRYT — Koncern 5">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121451"/>
            <a:ext cx="8915400" cy="5612497"/>
          </a:xfrm>
          <a:prstGeom prst="rect">
            <a:avLst/>
          </a:prstGeom>
        </p:spPr>
      </p:pic>
      <p:sp>
        <p:nvSpPr>
          <p:cNvPr id="12" name="Rectangle 2"/>
          <p:cNvSpPr>
            <a:spLocks noGrp="1" noChangeArrowheads="1"/>
          </p:cNvSpPr>
          <p:nvPr>
            <p:ph type="ctrTitle" hasCustomPrompt="1"/>
          </p:nvPr>
        </p:nvSpPr>
        <p:spPr>
          <a:xfrm>
            <a:off x="685800" y="3231337"/>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Rektangel 12"/>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5" name="Bildobjekt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643929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ÖRSTA/BRYT — Kollage">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121451"/>
            <a:ext cx="8915399" cy="5612497"/>
          </a:xfrm>
          <a:prstGeom prst="rect">
            <a:avLst/>
          </a:prstGeom>
        </p:spPr>
      </p:pic>
      <p:sp>
        <p:nvSpPr>
          <p:cNvPr id="12" name="Rectangle 2"/>
          <p:cNvSpPr>
            <a:spLocks noGrp="1" noChangeArrowheads="1"/>
          </p:cNvSpPr>
          <p:nvPr>
            <p:ph type="ctrTitle" hasCustomPrompt="1"/>
          </p:nvPr>
        </p:nvSpPr>
        <p:spPr>
          <a:xfrm>
            <a:off x="685800" y="3933161"/>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textruta 12"/>
          <p:cNvSpPr txBox="1"/>
          <p:nvPr userDrawn="1"/>
        </p:nvSpPr>
        <p:spPr>
          <a:xfrm>
            <a:off x="140592" y="2510909"/>
            <a:ext cx="2018408" cy="338554"/>
          </a:xfrm>
          <a:prstGeom prst="rect">
            <a:avLst/>
          </a:prstGeom>
          <a:noFill/>
        </p:spPr>
        <p:txBody>
          <a:bodyPr wrap="square" rtlCol="0">
            <a:spAutoFit/>
          </a:bodyPr>
          <a:lstStyle/>
          <a:p>
            <a:r>
              <a:rPr lang="sv-SE" sz="800" b="1" dirty="0" smtClean="0">
                <a:solidFill>
                  <a:schemeClr val="bg1"/>
                </a:solidFill>
                <a:latin typeface="Arial"/>
                <a:cs typeface="Arial"/>
              </a:rPr>
              <a:t>DJURGÅRDSKAJEN</a:t>
            </a:r>
          </a:p>
          <a:p>
            <a:r>
              <a:rPr lang="sv-SE" sz="800" dirty="0" smtClean="0">
                <a:solidFill>
                  <a:schemeClr val="bg1"/>
                </a:solidFill>
                <a:latin typeface="Arial"/>
                <a:cs typeface="Arial"/>
              </a:rPr>
              <a:t>Stockholm</a:t>
            </a:r>
            <a:endParaRPr lang="sv-SE" sz="800" dirty="0">
              <a:solidFill>
                <a:schemeClr val="bg1"/>
              </a:solidFill>
              <a:latin typeface="Arial"/>
              <a:cs typeface="Arial"/>
            </a:endParaRPr>
          </a:p>
        </p:txBody>
      </p:sp>
      <p:sp>
        <p:nvSpPr>
          <p:cNvPr id="15" name="Rektangel 14"/>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179899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ONT/BRYT — Kollage 2">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121451"/>
            <a:ext cx="8915399" cy="5612497"/>
          </a:xfrm>
          <a:prstGeom prst="rect">
            <a:avLst/>
          </a:prstGeom>
        </p:spPr>
      </p:pic>
      <p:sp>
        <p:nvSpPr>
          <p:cNvPr id="13" name="Rectangle 2"/>
          <p:cNvSpPr>
            <a:spLocks noGrp="1" noChangeArrowheads="1"/>
          </p:cNvSpPr>
          <p:nvPr>
            <p:ph type="ctrTitle" hasCustomPrompt="1"/>
          </p:nvPr>
        </p:nvSpPr>
        <p:spPr>
          <a:xfrm>
            <a:off x="685800" y="3933161"/>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2" name="textruta 11"/>
          <p:cNvSpPr txBox="1"/>
          <p:nvPr userDrawn="1"/>
        </p:nvSpPr>
        <p:spPr>
          <a:xfrm>
            <a:off x="3169053" y="2510909"/>
            <a:ext cx="2018408" cy="338554"/>
          </a:xfrm>
          <a:prstGeom prst="rect">
            <a:avLst/>
          </a:prstGeom>
          <a:noFill/>
        </p:spPr>
        <p:txBody>
          <a:bodyPr wrap="square" rtlCol="0">
            <a:spAutoFit/>
          </a:bodyPr>
          <a:lstStyle/>
          <a:p>
            <a:r>
              <a:rPr lang="sv-SE" sz="800" b="1" dirty="0" smtClean="0">
                <a:solidFill>
                  <a:schemeClr val="bg1"/>
                </a:solidFill>
                <a:latin typeface="Arial"/>
                <a:cs typeface="Arial"/>
              </a:rPr>
              <a:t>VALLA IP</a:t>
            </a:r>
          </a:p>
          <a:p>
            <a:r>
              <a:rPr lang="sv-SE" sz="800" dirty="0" smtClean="0">
                <a:solidFill>
                  <a:schemeClr val="bg1"/>
                </a:solidFill>
                <a:latin typeface="Arial"/>
                <a:cs typeface="Arial"/>
              </a:rPr>
              <a:t>Linköping</a:t>
            </a:r>
            <a:endParaRPr lang="sv-SE" sz="800" dirty="0">
              <a:solidFill>
                <a:schemeClr val="bg1"/>
              </a:solidFill>
              <a:latin typeface="Arial"/>
              <a:cs typeface="Arial"/>
            </a:endParaRPr>
          </a:p>
        </p:txBody>
      </p:sp>
      <p:sp>
        <p:nvSpPr>
          <p:cNvPr id="15" name="textruta 14"/>
          <p:cNvSpPr txBox="1"/>
          <p:nvPr userDrawn="1"/>
        </p:nvSpPr>
        <p:spPr>
          <a:xfrm>
            <a:off x="140592" y="2989601"/>
            <a:ext cx="2018408" cy="338554"/>
          </a:xfrm>
          <a:prstGeom prst="rect">
            <a:avLst/>
          </a:prstGeom>
          <a:noFill/>
        </p:spPr>
        <p:txBody>
          <a:bodyPr wrap="square" rtlCol="0">
            <a:spAutoFit/>
          </a:bodyPr>
          <a:lstStyle/>
          <a:p>
            <a:r>
              <a:rPr lang="sv-SE" sz="800" b="1" dirty="0" smtClean="0">
                <a:solidFill>
                  <a:schemeClr val="bg1"/>
                </a:solidFill>
                <a:latin typeface="Arial"/>
                <a:cs typeface="Arial"/>
              </a:rPr>
              <a:t>KULTURHUSET SPIRA</a:t>
            </a:r>
          </a:p>
          <a:p>
            <a:r>
              <a:rPr lang="sv-SE" sz="800" dirty="0" smtClean="0">
                <a:solidFill>
                  <a:schemeClr val="bg1"/>
                </a:solidFill>
                <a:latin typeface="Arial"/>
                <a:cs typeface="Arial"/>
              </a:rPr>
              <a:t>Jönköping</a:t>
            </a:r>
            <a:endParaRPr lang="sv-SE" sz="800" dirty="0">
              <a:solidFill>
                <a:schemeClr val="bg1"/>
              </a:solidFill>
              <a:latin typeface="Arial"/>
              <a:cs typeface="Arial"/>
            </a:endParaRPr>
          </a:p>
        </p:txBody>
      </p:sp>
      <p:sp>
        <p:nvSpPr>
          <p:cNvPr id="18" name="Rektangel 17"/>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21" name="Bildobjekt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1585237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ONT/BRYT — Kollage 3">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121451"/>
            <a:ext cx="8915399" cy="5612497"/>
          </a:xfrm>
          <a:prstGeom prst="rect">
            <a:avLst/>
          </a:prstGeom>
        </p:spPr>
      </p:pic>
      <p:sp>
        <p:nvSpPr>
          <p:cNvPr id="13" name="Rectangle 2"/>
          <p:cNvSpPr>
            <a:spLocks noGrp="1" noChangeArrowheads="1"/>
          </p:cNvSpPr>
          <p:nvPr>
            <p:ph type="ctrTitle" hasCustomPrompt="1"/>
          </p:nvPr>
        </p:nvSpPr>
        <p:spPr>
          <a:xfrm>
            <a:off x="685800" y="3019682"/>
            <a:ext cx="5865125"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2" name="textruta 11"/>
          <p:cNvSpPr txBox="1"/>
          <p:nvPr userDrawn="1"/>
        </p:nvSpPr>
        <p:spPr>
          <a:xfrm>
            <a:off x="140592" y="5383062"/>
            <a:ext cx="2018408" cy="338554"/>
          </a:xfrm>
          <a:prstGeom prst="rect">
            <a:avLst/>
          </a:prstGeom>
          <a:noFill/>
        </p:spPr>
        <p:txBody>
          <a:bodyPr wrap="square" rtlCol="0">
            <a:spAutoFit/>
          </a:bodyPr>
          <a:lstStyle/>
          <a:p>
            <a:r>
              <a:rPr lang="sv-SE" sz="800" b="1" dirty="0" smtClean="0">
                <a:solidFill>
                  <a:schemeClr val="bg1"/>
                </a:solidFill>
                <a:latin typeface="Arial"/>
                <a:cs typeface="Arial"/>
              </a:rPr>
              <a:t>DJURGÅRDSKAJEN</a:t>
            </a:r>
          </a:p>
          <a:p>
            <a:r>
              <a:rPr lang="sv-SE" sz="800" dirty="0" smtClean="0">
                <a:solidFill>
                  <a:schemeClr val="bg1"/>
                </a:solidFill>
                <a:latin typeface="Arial"/>
                <a:cs typeface="Arial"/>
              </a:rPr>
              <a:t>Stockholm</a:t>
            </a:r>
            <a:endParaRPr lang="sv-SE" sz="800" dirty="0">
              <a:solidFill>
                <a:schemeClr val="bg1"/>
              </a:solidFill>
              <a:latin typeface="Arial"/>
              <a:cs typeface="Arial"/>
            </a:endParaRPr>
          </a:p>
        </p:txBody>
      </p:sp>
      <p:sp>
        <p:nvSpPr>
          <p:cNvPr id="15" name="textruta 14"/>
          <p:cNvSpPr txBox="1"/>
          <p:nvPr userDrawn="1"/>
        </p:nvSpPr>
        <p:spPr>
          <a:xfrm>
            <a:off x="6871592" y="5383062"/>
            <a:ext cx="2018408" cy="338554"/>
          </a:xfrm>
          <a:prstGeom prst="rect">
            <a:avLst/>
          </a:prstGeom>
          <a:noFill/>
        </p:spPr>
        <p:txBody>
          <a:bodyPr wrap="square" rtlCol="0">
            <a:spAutoFit/>
          </a:bodyPr>
          <a:lstStyle/>
          <a:p>
            <a:r>
              <a:rPr lang="sv-SE" sz="800" b="1" dirty="0" smtClean="0">
                <a:solidFill>
                  <a:schemeClr val="bg1"/>
                </a:solidFill>
                <a:latin typeface="Arial"/>
                <a:cs typeface="Arial"/>
              </a:rPr>
              <a:t>BRF KAJPLATSEN &amp; HAMNPIREN</a:t>
            </a:r>
          </a:p>
          <a:p>
            <a:r>
              <a:rPr lang="sv-SE" sz="800" dirty="0" smtClean="0">
                <a:solidFill>
                  <a:schemeClr val="bg1"/>
                </a:solidFill>
                <a:latin typeface="Arial"/>
                <a:cs typeface="Arial"/>
              </a:rPr>
              <a:t>Färjestaden</a:t>
            </a:r>
            <a:endParaRPr lang="sv-SE" sz="800" dirty="0">
              <a:solidFill>
                <a:schemeClr val="bg1"/>
              </a:solidFill>
              <a:latin typeface="Arial"/>
              <a:cs typeface="Arial"/>
            </a:endParaRPr>
          </a:p>
        </p:txBody>
      </p:sp>
      <p:sp>
        <p:nvSpPr>
          <p:cNvPr id="18" name="Rektangel 17"/>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21" name="Bildobjekt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4129146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med helbild höger — Bygg">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baseline="0">
                <a:solidFill>
                  <a:schemeClr val="tx2"/>
                </a:solidFill>
              </a:defRPr>
            </a:lvl1pPr>
          </a:lstStyle>
          <a:p>
            <a:r>
              <a:rPr lang="sv-SE" dirty="0" smtClean="0"/>
              <a:t>Bild till höger, innehåll till vänster</a:t>
            </a:r>
            <a:br>
              <a:rPr lang="sv-SE" dirty="0" smtClean="0"/>
            </a:br>
            <a:r>
              <a:rPr lang="sv-SE" dirty="0" smtClean="0"/>
              <a:t>(bygg)</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9514" y="1480317"/>
            <a:ext cx="3687165" cy="4791444"/>
          </a:xfrm>
          <a:prstGeom prst="rect">
            <a:avLst/>
          </a:prstGeom>
        </p:spPr>
      </p:pic>
      <p:sp>
        <p:nvSpPr>
          <p:cNvPr id="7" name="Platshållare för innehåll 2"/>
          <p:cNvSpPr>
            <a:spLocks noGrp="1"/>
          </p:cNvSpPr>
          <p:nvPr>
            <p:ph sz="half" idx="13"/>
          </p:nvPr>
        </p:nvSpPr>
        <p:spPr>
          <a:xfrm>
            <a:off x="594645" y="1491659"/>
            <a:ext cx="3810000" cy="4782553"/>
          </a:xfrm>
        </p:spPr>
        <p:txBody>
          <a:bodyPr>
            <a:normAutofit/>
          </a:bodyPr>
          <a:lstStyle>
            <a:lvl1pPr marL="177800" indent="-177800">
              <a:spcAft>
                <a:spcPts val="1000"/>
              </a:spcAft>
              <a:buFont typeface="Arial"/>
              <a:buChar char="•"/>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8"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
        <p:nvSpPr>
          <p:cNvPr id="10" name="textruta 9"/>
          <p:cNvSpPr txBox="1"/>
          <p:nvPr userDrawn="1"/>
        </p:nvSpPr>
        <p:spPr>
          <a:xfrm>
            <a:off x="4820053" y="5910600"/>
            <a:ext cx="2018408" cy="338554"/>
          </a:xfrm>
          <a:prstGeom prst="rect">
            <a:avLst/>
          </a:prstGeom>
          <a:noFill/>
        </p:spPr>
        <p:txBody>
          <a:bodyPr wrap="square" rtlCol="0">
            <a:spAutoFit/>
          </a:bodyPr>
          <a:lstStyle/>
          <a:p>
            <a:r>
              <a:rPr lang="sv-SE" sz="800" b="1" dirty="0" smtClean="0">
                <a:solidFill>
                  <a:schemeClr val="bg1"/>
                </a:solidFill>
                <a:latin typeface="Arial"/>
                <a:cs typeface="Arial"/>
              </a:rPr>
              <a:t>HÄKTET</a:t>
            </a:r>
          </a:p>
          <a:p>
            <a:r>
              <a:rPr lang="sv-SE" sz="800" dirty="0" smtClean="0">
                <a:solidFill>
                  <a:schemeClr val="bg1"/>
                </a:solidFill>
                <a:latin typeface="Arial"/>
                <a:cs typeface="Arial"/>
              </a:rPr>
              <a:t>Helsingborg</a:t>
            </a:r>
            <a:endParaRPr lang="sv-SE" sz="800" dirty="0">
              <a:solidFill>
                <a:schemeClr val="bg1"/>
              </a:solidFill>
              <a:latin typeface="Arial"/>
              <a:cs typeface="Arial"/>
            </a:endParaRPr>
          </a:p>
        </p:txBody>
      </p:sp>
    </p:spTree>
    <p:extLst>
      <p:ext uri="{BB962C8B-B14F-4D97-AF65-F5344CB8AC3E}">
        <p14:creationId xmlns:p14="http://schemas.microsoft.com/office/powerpoint/2010/main" val="2753256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med helbild vänster — Bygg">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10" name="Platshållare för innehåll 2"/>
          <p:cNvSpPr>
            <a:spLocks noGrp="1"/>
          </p:cNvSpPr>
          <p:nvPr>
            <p:ph sz="half" idx="1"/>
          </p:nvPr>
        </p:nvSpPr>
        <p:spPr>
          <a:xfrm>
            <a:off x="4783672" y="1491659"/>
            <a:ext cx="3810000" cy="4782553"/>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baseline="0">
                <a:solidFill>
                  <a:schemeClr val="tx2"/>
                </a:solidFill>
              </a:defRPr>
            </a:lvl1pPr>
          </a:lstStyle>
          <a:p>
            <a:r>
              <a:rPr lang="sv-SE" dirty="0" smtClean="0"/>
              <a:t>Bild till vänster, innehåll till höger</a:t>
            </a:r>
            <a:br>
              <a:rPr lang="sv-SE" dirty="0" smtClean="0"/>
            </a:br>
            <a:r>
              <a:rPr lang="sv-SE" dirty="0" smtClean="0"/>
              <a:t>(bygg)</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970" y="1480317"/>
            <a:ext cx="3687165" cy="4791444"/>
          </a:xfrm>
          <a:prstGeom prst="rect">
            <a:avLst/>
          </a:prstGeom>
        </p:spPr>
      </p:pic>
      <p:sp>
        <p:nvSpPr>
          <p:cNvPr id="7"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
        <p:nvSpPr>
          <p:cNvPr id="8" name="textruta 7"/>
          <p:cNvSpPr txBox="1"/>
          <p:nvPr userDrawn="1"/>
        </p:nvSpPr>
        <p:spPr>
          <a:xfrm>
            <a:off x="716976" y="5910600"/>
            <a:ext cx="2018408" cy="338554"/>
          </a:xfrm>
          <a:prstGeom prst="rect">
            <a:avLst/>
          </a:prstGeom>
          <a:noFill/>
        </p:spPr>
        <p:txBody>
          <a:bodyPr wrap="square" rtlCol="0">
            <a:spAutoFit/>
          </a:bodyPr>
          <a:lstStyle/>
          <a:p>
            <a:r>
              <a:rPr lang="sv-SE" sz="800" b="1" dirty="0" smtClean="0">
                <a:solidFill>
                  <a:schemeClr val="bg1"/>
                </a:solidFill>
                <a:latin typeface="Arial"/>
                <a:cs typeface="Arial"/>
              </a:rPr>
              <a:t>RESTAURANT ONDA</a:t>
            </a:r>
          </a:p>
          <a:p>
            <a:r>
              <a:rPr lang="sv-SE" sz="800" dirty="0" smtClean="0">
                <a:solidFill>
                  <a:schemeClr val="bg1"/>
                </a:solidFill>
                <a:latin typeface="Arial"/>
                <a:cs typeface="Arial"/>
              </a:rPr>
              <a:t>Oslo</a:t>
            </a:r>
            <a:endParaRPr lang="sv-SE" sz="800" dirty="0">
              <a:solidFill>
                <a:schemeClr val="bg1"/>
              </a:solidFill>
              <a:latin typeface="Arial"/>
              <a:cs typeface="Arial"/>
            </a:endParaRPr>
          </a:p>
        </p:txBody>
      </p:sp>
    </p:spTree>
    <p:extLst>
      <p:ext uri="{BB962C8B-B14F-4D97-AF65-F5344CB8AC3E}">
        <p14:creationId xmlns:p14="http://schemas.microsoft.com/office/powerpoint/2010/main" val="3535546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med helbild höger — Anläggning">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a:solidFill>
                  <a:schemeClr val="tx2"/>
                </a:solidFill>
              </a:defRPr>
            </a:lvl1pPr>
          </a:lstStyle>
          <a:p>
            <a:r>
              <a:rPr lang="sv-SE" dirty="0" smtClean="0"/>
              <a:t>Bild till höger, innehåll till vänster</a:t>
            </a:r>
            <a:br>
              <a:rPr lang="sv-SE" dirty="0" smtClean="0"/>
            </a:br>
            <a:r>
              <a:rPr lang="sv-SE" dirty="0" smtClean="0"/>
              <a:t>(anläggning)</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9514" y="1480317"/>
            <a:ext cx="3687166" cy="4791444"/>
          </a:xfrm>
          <a:prstGeom prst="rect">
            <a:avLst/>
          </a:prstGeom>
        </p:spPr>
      </p:pic>
      <p:sp>
        <p:nvSpPr>
          <p:cNvPr id="8" name="Platshållare för innehåll 2"/>
          <p:cNvSpPr>
            <a:spLocks noGrp="1"/>
          </p:cNvSpPr>
          <p:nvPr>
            <p:ph sz="half" idx="13"/>
          </p:nvPr>
        </p:nvSpPr>
        <p:spPr>
          <a:xfrm>
            <a:off x="594645" y="1491659"/>
            <a:ext cx="3810000" cy="4782553"/>
          </a:xfrm>
        </p:spPr>
        <p:txBody>
          <a:bodyPr>
            <a:normAutofit/>
          </a:bodyPr>
          <a:lstStyle>
            <a:lvl1pPr marL="177800" indent="-177800">
              <a:spcAft>
                <a:spcPts val="1000"/>
              </a:spcAft>
              <a:buFont typeface="Arial"/>
              <a:buChar char="•"/>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7"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
        <p:nvSpPr>
          <p:cNvPr id="10" name="textruta 9"/>
          <p:cNvSpPr txBox="1"/>
          <p:nvPr userDrawn="1"/>
        </p:nvSpPr>
        <p:spPr>
          <a:xfrm>
            <a:off x="4820053" y="5910600"/>
            <a:ext cx="2018408" cy="338554"/>
          </a:xfrm>
          <a:prstGeom prst="rect">
            <a:avLst/>
          </a:prstGeom>
          <a:noFill/>
        </p:spPr>
        <p:txBody>
          <a:bodyPr wrap="square" rtlCol="0">
            <a:spAutoFit/>
          </a:bodyPr>
          <a:lstStyle/>
          <a:p>
            <a:r>
              <a:rPr lang="sv-SE" sz="800" b="1" dirty="0" smtClean="0">
                <a:solidFill>
                  <a:schemeClr val="bg1"/>
                </a:solidFill>
                <a:latin typeface="Arial"/>
                <a:cs typeface="Arial"/>
              </a:rPr>
              <a:t>VALLA IP</a:t>
            </a:r>
          </a:p>
          <a:p>
            <a:r>
              <a:rPr lang="sv-SE" sz="800" dirty="0" smtClean="0">
                <a:solidFill>
                  <a:schemeClr val="bg1"/>
                </a:solidFill>
                <a:latin typeface="Arial"/>
                <a:cs typeface="Arial"/>
              </a:rPr>
              <a:t>Li</a:t>
            </a:r>
            <a:r>
              <a:rPr lang="sv-SE" sz="800" baseline="0" dirty="0" smtClean="0">
                <a:solidFill>
                  <a:schemeClr val="bg1"/>
                </a:solidFill>
                <a:latin typeface="Arial"/>
                <a:cs typeface="Arial"/>
              </a:rPr>
              <a:t>nköping</a:t>
            </a:r>
            <a:endParaRPr lang="sv-SE" sz="800" dirty="0">
              <a:solidFill>
                <a:schemeClr val="bg1"/>
              </a:solidFill>
              <a:latin typeface="Arial"/>
              <a:cs typeface="Arial"/>
            </a:endParaRPr>
          </a:p>
        </p:txBody>
      </p:sp>
    </p:spTree>
    <p:extLst>
      <p:ext uri="{BB962C8B-B14F-4D97-AF65-F5344CB8AC3E}">
        <p14:creationId xmlns:p14="http://schemas.microsoft.com/office/powerpoint/2010/main" val="1460810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med helbild vänster — Anläggning">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baseline="0">
                <a:solidFill>
                  <a:schemeClr val="tx2"/>
                </a:solidFill>
              </a:defRPr>
            </a:lvl1pPr>
          </a:lstStyle>
          <a:p>
            <a:r>
              <a:rPr lang="sv-SE" dirty="0" smtClean="0"/>
              <a:t>Bild till vänster, innehåll till höger</a:t>
            </a:r>
            <a:br>
              <a:rPr lang="sv-SE" dirty="0" smtClean="0"/>
            </a:br>
            <a:r>
              <a:rPr lang="sv-SE" dirty="0" smtClean="0"/>
              <a:t>(anläggning)</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970" y="1480317"/>
            <a:ext cx="3687166" cy="4791445"/>
          </a:xfrm>
          <a:prstGeom prst="rect">
            <a:avLst/>
          </a:prstGeom>
        </p:spPr>
      </p:pic>
      <p:sp>
        <p:nvSpPr>
          <p:cNvPr id="7" name="Platshållare för innehåll 2"/>
          <p:cNvSpPr>
            <a:spLocks noGrp="1"/>
          </p:cNvSpPr>
          <p:nvPr>
            <p:ph sz="half" idx="1"/>
          </p:nvPr>
        </p:nvSpPr>
        <p:spPr>
          <a:xfrm>
            <a:off x="4783672" y="1491659"/>
            <a:ext cx="3810000" cy="4782553"/>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8"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
        <p:nvSpPr>
          <p:cNvPr id="10" name="textruta 9"/>
          <p:cNvSpPr txBox="1"/>
          <p:nvPr userDrawn="1"/>
        </p:nvSpPr>
        <p:spPr>
          <a:xfrm>
            <a:off x="716976" y="5910600"/>
            <a:ext cx="2018408" cy="338554"/>
          </a:xfrm>
          <a:prstGeom prst="rect">
            <a:avLst/>
          </a:prstGeom>
          <a:noFill/>
        </p:spPr>
        <p:txBody>
          <a:bodyPr wrap="square" rtlCol="0">
            <a:spAutoFit/>
          </a:bodyPr>
          <a:lstStyle/>
          <a:p>
            <a:r>
              <a:rPr lang="sv-SE" sz="800" b="1" dirty="0" smtClean="0">
                <a:solidFill>
                  <a:schemeClr val="bg1"/>
                </a:solidFill>
                <a:latin typeface="Arial"/>
                <a:cs typeface="Arial"/>
              </a:rPr>
              <a:t>VALLSUNDSBRON</a:t>
            </a:r>
          </a:p>
          <a:p>
            <a:r>
              <a:rPr lang="sv-SE" sz="800" dirty="0" smtClean="0">
                <a:solidFill>
                  <a:schemeClr val="bg1"/>
                </a:solidFill>
                <a:latin typeface="Arial"/>
                <a:cs typeface="Arial"/>
              </a:rPr>
              <a:t>Frösön</a:t>
            </a:r>
            <a:endParaRPr lang="sv-SE" sz="800" dirty="0">
              <a:solidFill>
                <a:schemeClr val="bg1"/>
              </a:solidFill>
              <a:latin typeface="Arial"/>
              <a:cs typeface="Arial"/>
            </a:endParaRPr>
          </a:p>
        </p:txBody>
      </p:sp>
    </p:spTree>
    <p:extLst>
      <p:ext uri="{BB962C8B-B14F-4D97-AF65-F5344CB8AC3E}">
        <p14:creationId xmlns:p14="http://schemas.microsoft.com/office/powerpoint/2010/main" val="2940087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7" name="Rektangel 6"/>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sp>
        <p:nvSpPr>
          <p:cNvPr id="3" name="Rectangle 5"/>
          <p:cNvSpPr>
            <a:spLocks noGrp="1" noChangeArrowheads="1"/>
          </p:cNvSpPr>
          <p:nvPr>
            <p:ph type="sldNum" sz="quarter" idx="11"/>
          </p:nvPr>
        </p:nvSpPr>
        <p:spPr>
          <a:ln/>
        </p:spPr>
        <p:txBody>
          <a:bodyPr/>
          <a:lstStyle>
            <a:lvl1pPr>
              <a:defRPr/>
            </a:lvl1pPr>
          </a:lstStyle>
          <a:p>
            <a:pPr>
              <a:defRPr/>
            </a:pPr>
            <a:fld id="{D191EA40-36E3-484E-94BD-BBCB716E9926}" type="slidenum">
              <a:rPr lang="sv-SE"/>
              <a:pPr>
                <a:defRPr/>
              </a:pPr>
              <a:t>‹#›</a:t>
            </a:fld>
            <a:endParaRPr lang="sv-SE"/>
          </a:p>
        </p:txBody>
      </p:sp>
      <p:sp>
        <p:nvSpPr>
          <p:cNvPr id="4"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
        <p:nvSpPr>
          <p:cNvPr id="5" name="Rectangle 2"/>
          <p:cNvSpPr>
            <a:spLocks noGrp="1" noChangeArrowheads="1"/>
          </p:cNvSpPr>
          <p:nvPr>
            <p:ph type="ctrTitle" hasCustomPrompt="1"/>
          </p:nvPr>
        </p:nvSpPr>
        <p:spPr>
          <a:xfrm>
            <a:off x="685800" y="913473"/>
            <a:ext cx="7825947" cy="4433678"/>
          </a:xfrm>
        </p:spPr>
        <p:txBody>
          <a:bodyPr>
            <a:normAutofit/>
          </a:bodyPr>
          <a:lstStyle>
            <a:lvl1pPr algn="l">
              <a:defRPr sz="3800" cap="none" baseline="0">
                <a:solidFill>
                  <a:srgbClr val="EB6631"/>
                </a:solidFill>
              </a:defRPr>
            </a:lvl1pPr>
          </a:lstStyle>
          <a:p>
            <a:pPr lvl="0"/>
            <a:r>
              <a:rPr lang="sv-SE" noProof="0" dirty="0" smtClean="0"/>
              <a:t>Brytbild, kapitelinledning alternativt avslutning. </a:t>
            </a:r>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37469962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med helbild höger — Industri">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baseline="0">
                <a:solidFill>
                  <a:schemeClr val="tx2"/>
                </a:solidFill>
              </a:defRPr>
            </a:lvl1pPr>
          </a:lstStyle>
          <a:p>
            <a:r>
              <a:rPr lang="sv-SE" dirty="0" smtClean="0"/>
              <a:t>Bild till höger, innehåll till vänster</a:t>
            </a:r>
            <a:br>
              <a:rPr lang="sv-SE" dirty="0" smtClean="0"/>
            </a:br>
            <a:r>
              <a:rPr lang="sv-SE" dirty="0" smtClean="0"/>
              <a:t>(industri)</a:t>
            </a:r>
            <a:endParaRPr lang="sv-SE" dirty="0"/>
          </a:p>
        </p:txBody>
      </p:sp>
      <p:sp>
        <p:nvSpPr>
          <p:cNvPr id="8" name="Platshållare för innehåll 2"/>
          <p:cNvSpPr>
            <a:spLocks noGrp="1"/>
          </p:cNvSpPr>
          <p:nvPr>
            <p:ph sz="half" idx="13"/>
          </p:nvPr>
        </p:nvSpPr>
        <p:spPr>
          <a:xfrm>
            <a:off x="594645" y="1491659"/>
            <a:ext cx="3810000" cy="4782553"/>
          </a:xfrm>
        </p:spPr>
        <p:txBody>
          <a:bodyPr>
            <a:normAutofit/>
          </a:bodyPr>
          <a:lstStyle>
            <a:lvl1pPr marL="177800" indent="-177800">
              <a:spcAft>
                <a:spcPts val="1000"/>
              </a:spcAft>
              <a:buFont typeface="Arial"/>
              <a:buChar char="•"/>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p14="http://schemas.microsoft.com/office/powerpoint/2010/main" val="3096011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med helbild vänster — Industri">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a:solidFill>
                  <a:schemeClr val="tx2"/>
                </a:solidFill>
              </a:defRPr>
            </a:lvl1pPr>
          </a:lstStyle>
          <a:p>
            <a:r>
              <a:rPr lang="sv-SE" dirty="0" smtClean="0"/>
              <a:t>Bild till vänster, innehåll till höger</a:t>
            </a:r>
            <a:br>
              <a:rPr lang="sv-SE" dirty="0" smtClean="0"/>
            </a:br>
            <a:r>
              <a:rPr lang="sv-SE" dirty="0" smtClean="0"/>
              <a:t>(industri)</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970" y="1480317"/>
            <a:ext cx="3687165" cy="4791444"/>
          </a:xfrm>
          <a:prstGeom prst="rect">
            <a:avLst/>
          </a:prstGeom>
        </p:spPr>
      </p:pic>
      <p:sp>
        <p:nvSpPr>
          <p:cNvPr id="7" name="Platshållare för innehåll 2"/>
          <p:cNvSpPr>
            <a:spLocks noGrp="1"/>
          </p:cNvSpPr>
          <p:nvPr>
            <p:ph sz="half" idx="1"/>
          </p:nvPr>
        </p:nvSpPr>
        <p:spPr>
          <a:xfrm>
            <a:off x="4783672" y="1491659"/>
            <a:ext cx="3810000" cy="4782553"/>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8"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3745427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med helbild höger — Bostad">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a:solidFill>
                  <a:schemeClr val="tx2"/>
                </a:solidFill>
              </a:defRPr>
            </a:lvl1pPr>
          </a:lstStyle>
          <a:p>
            <a:r>
              <a:rPr lang="sv-SE" dirty="0" smtClean="0"/>
              <a:t>Bild till höger, innehåll till vänster</a:t>
            </a:r>
            <a:br>
              <a:rPr lang="sv-SE" dirty="0" smtClean="0"/>
            </a:br>
            <a:r>
              <a:rPr lang="sv-SE" dirty="0" smtClean="0"/>
              <a:t>(bostad)</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9514" y="1480318"/>
            <a:ext cx="3687164" cy="4791442"/>
          </a:xfrm>
          <a:prstGeom prst="rect">
            <a:avLst/>
          </a:prstGeom>
        </p:spPr>
      </p:pic>
      <p:sp>
        <p:nvSpPr>
          <p:cNvPr id="8" name="Platshållare för innehåll 2"/>
          <p:cNvSpPr>
            <a:spLocks noGrp="1"/>
          </p:cNvSpPr>
          <p:nvPr>
            <p:ph sz="half" idx="13"/>
          </p:nvPr>
        </p:nvSpPr>
        <p:spPr>
          <a:xfrm>
            <a:off x="594645" y="1491659"/>
            <a:ext cx="3810000" cy="4782553"/>
          </a:xfrm>
        </p:spPr>
        <p:txBody>
          <a:bodyPr>
            <a:normAutofit/>
          </a:bodyPr>
          <a:lstStyle>
            <a:lvl1pPr marL="177800" indent="-177800">
              <a:spcAft>
                <a:spcPts val="1000"/>
              </a:spcAft>
              <a:buFont typeface="Arial"/>
              <a:buChar char="•"/>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7"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
        <p:nvSpPr>
          <p:cNvPr id="11" name="textruta 10"/>
          <p:cNvSpPr txBox="1"/>
          <p:nvPr userDrawn="1"/>
        </p:nvSpPr>
        <p:spPr>
          <a:xfrm>
            <a:off x="4820053" y="5910600"/>
            <a:ext cx="2018408" cy="338554"/>
          </a:xfrm>
          <a:prstGeom prst="rect">
            <a:avLst/>
          </a:prstGeom>
          <a:noFill/>
        </p:spPr>
        <p:txBody>
          <a:bodyPr wrap="square" rtlCol="0">
            <a:spAutoFit/>
          </a:bodyPr>
          <a:lstStyle/>
          <a:p>
            <a:r>
              <a:rPr lang="sv-SE" sz="800" b="1" dirty="0" smtClean="0">
                <a:solidFill>
                  <a:schemeClr val="bg1"/>
                </a:solidFill>
                <a:latin typeface="Arial"/>
                <a:cs typeface="Arial"/>
              </a:rPr>
              <a:t>BOSTADSHUS</a:t>
            </a:r>
          </a:p>
          <a:p>
            <a:r>
              <a:rPr lang="sv-SE" sz="800" dirty="0" smtClean="0">
                <a:solidFill>
                  <a:schemeClr val="bg1"/>
                </a:solidFill>
                <a:latin typeface="Arial"/>
                <a:cs typeface="Arial"/>
              </a:rPr>
              <a:t>Ulriksdal</a:t>
            </a:r>
            <a:endParaRPr lang="sv-SE" sz="800" dirty="0">
              <a:solidFill>
                <a:schemeClr val="bg1"/>
              </a:solidFill>
              <a:latin typeface="Arial"/>
              <a:cs typeface="Arial"/>
            </a:endParaRPr>
          </a:p>
        </p:txBody>
      </p:sp>
    </p:spTree>
    <p:extLst>
      <p:ext uri="{BB962C8B-B14F-4D97-AF65-F5344CB8AC3E}">
        <p14:creationId xmlns:p14="http://schemas.microsoft.com/office/powerpoint/2010/main" val="3527764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med helbild vänster — Bostad">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a:solidFill>
                  <a:schemeClr val="tx2"/>
                </a:solidFill>
              </a:defRPr>
            </a:lvl1pPr>
          </a:lstStyle>
          <a:p>
            <a:r>
              <a:rPr lang="sv-SE" dirty="0" smtClean="0"/>
              <a:t>Bild till vänster, innehåll till höger</a:t>
            </a:r>
            <a:br>
              <a:rPr lang="sv-SE" dirty="0" smtClean="0"/>
            </a:br>
            <a:r>
              <a:rPr lang="sv-SE" dirty="0" smtClean="0"/>
              <a:t>(bostad)</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970" y="1480318"/>
            <a:ext cx="3687165" cy="4791442"/>
          </a:xfrm>
          <a:prstGeom prst="rect">
            <a:avLst/>
          </a:prstGeom>
        </p:spPr>
      </p:pic>
      <p:sp>
        <p:nvSpPr>
          <p:cNvPr id="7" name="Platshållare för innehåll 2"/>
          <p:cNvSpPr>
            <a:spLocks noGrp="1"/>
          </p:cNvSpPr>
          <p:nvPr>
            <p:ph sz="half" idx="1"/>
          </p:nvPr>
        </p:nvSpPr>
        <p:spPr>
          <a:xfrm>
            <a:off x="4783672" y="1491659"/>
            <a:ext cx="3810000" cy="4782553"/>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8"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
        <p:nvSpPr>
          <p:cNvPr id="10" name="textruta 9"/>
          <p:cNvSpPr txBox="1"/>
          <p:nvPr userDrawn="1"/>
        </p:nvSpPr>
        <p:spPr>
          <a:xfrm>
            <a:off x="716976" y="5910600"/>
            <a:ext cx="2018408" cy="338554"/>
          </a:xfrm>
          <a:prstGeom prst="rect">
            <a:avLst/>
          </a:prstGeom>
          <a:noFill/>
        </p:spPr>
        <p:txBody>
          <a:bodyPr wrap="square" rtlCol="0">
            <a:spAutoFit/>
          </a:bodyPr>
          <a:lstStyle/>
          <a:p>
            <a:r>
              <a:rPr lang="sv-SE" sz="800" b="1" dirty="0" smtClean="0">
                <a:solidFill>
                  <a:schemeClr val="bg1"/>
                </a:solidFill>
                <a:latin typeface="Arial"/>
                <a:cs typeface="Arial"/>
              </a:rPr>
              <a:t>BRF TEATERN</a:t>
            </a:r>
          </a:p>
          <a:p>
            <a:r>
              <a:rPr lang="sv-SE" sz="800" dirty="0" smtClean="0">
                <a:solidFill>
                  <a:schemeClr val="bg1"/>
                </a:solidFill>
                <a:latin typeface="Arial"/>
                <a:cs typeface="Arial"/>
              </a:rPr>
              <a:t>Sätra</a:t>
            </a:r>
            <a:endParaRPr lang="sv-SE" sz="800" dirty="0">
              <a:solidFill>
                <a:schemeClr val="bg1"/>
              </a:solidFill>
              <a:latin typeface="Arial"/>
              <a:cs typeface="Arial"/>
            </a:endParaRPr>
          </a:p>
        </p:txBody>
      </p:sp>
    </p:spTree>
    <p:extLst>
      <p:ext uri="{BB962C8B-B14F-4D97-AF65-F5344CB8AC3E}">
        <p14:creationId xmlns:p14="http://schemas.microsoft.com/office/powerpoint/2010/main" val="2539382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med helbild höger — Koncern">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a:solidFill>
                  <a:schemeClr val="tx2"/>
                </a:solidFill>
              </a:defRPr>
            </a:lvl1pPr>
          </a:lstStyle>
          <a:p>
            <a:r>
              <a:rPr lang="sv-SE" dirty="0" smtClean="0"/>
              <a:t>Bild till höger, innehåll till vänster</a:t>
            </a:r>
            <a:br>
              <a:rPr lang="sv-SE" dirty="0" smtClean="0"/>
            </a:br>
            <a:r>
              <a:rPr lang="sv-SE" dirty="0" smtClean="0"/>
              <a:t>(koncernen)</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9514" y="1480318"/>
            <a:ext cx="3687164" cy="4791441"/>
          </a:xfrm>
          <a:prstGeom prst="rect">
            <a:avLst/>
          </a:prstGeom>
        </p:spPr>
      </p:pic>
      <p:sp>
        <p:nvSpPr>
          <p:cNvPr id="8" name="Platshållare för innehåll 2"/>
          <p:cNvSpPr>
            <a:spLocks noGrp="1"/>
          </p:cNvSpPr>
          <p:nvPr>
            <p:ph sz="half" idx="13"/>
          </p:nvPr>
        </p:nvSpPr>
        <p:spPr>
          <a:xfrm>
            <a:off x="594645" y="1491659"/>
            <a:ext cx="3810000" cy="4782553"/>
          </a:xfrm>
        </p:spPr>
        <p:txBody>
          <a:bodyPr>
            <a:normAutofit/>
          </a:bodyPr>
          <a:lstStyle>
            <a:lvl1pPr marL="177800" indent="-177800">
              <a:spcAft>
                <a:spcPts val="1000"/>
              </a:spcAft>
              <a:buFont typeface="Arial"/>
              <a:buChar char="•"/>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7"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2184108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med helbild vänster — Koncern">
    <p:spTree>
      <p:nvGrpSpPr>
        <p:cNvPr id="1" name=""/>
        <p:cNvGrpSpPr/>
        <p:nvPr/>
      </p:nvGrpSpPr>
      <p:grpSpPr>
        <a:xfrm>
          <a:off x="0" y="0"/>
          <a:ext cx="0" cy="0"/>
          <a:chOff x="0" y="0"/>
          <a:chExt cx="0" cy="0"/>
        </a:xfrm>
      </p:grpSpPr>
      <p:pic>
        <p:nvPicPr>
          <p:cNvPr id="10" name="Bildobjekt 9"/>
          <p:cNvPicPr>
            <a:picLocks noChangeAspect="1"/>
          </p:cNvPicPr>
          <p:nvPr userDrawn="1"/>
        </p:nvPicPr>
        <p:blipFill rotWithShape="1">
          <a:blip r:embed="rId2">
            <a:extLst>
              <a:ext uri="{28A0092B-C50C-407E-A947-70E740481C1C}">
                <a14:useLocalDpi xmlns:a14="http://schemas.microsoft.com/office/drawing/2010/main" val="0"/>
              </a:ext>
            </a:extLst>
          </a:blip>
          <a:srcRect l="4818" t="-22" r="4818" b="22"/>
          <a:stretch/>
        </p:blipFill>
        <p:spPr>
          <a:xfrm>
            <a:off x="693739" y="1479550"/>
            <a:ext cx="3686174" cy="4791600"/>
          </a:xfrm>
          <a:prstGeom prst="rect">
            <a:avLst/>
          </a:prstGeom>
        </p:spPr>
      </p:pic>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baseline="0">
                <a:solidFill>
                  <a:schemeClr val="tx2"/>
                </a:solidFill>
              </a:defRPr>
            </a:lvl1pPr>
          </a:lstStyle>
          <a:p>
            <a:r>
              <a:rPr lang="sv-SE" dirty="0" smtClean="0"/>
              <a:t>Bild till vänster, innehåll till höger</a:t>
            </a:r>
            <a:br>
              <a:rPr lang="sv-SE" dirty="0" smtClean="0"/>
            </a:br>
            <a:r>
              <a:rPr lang="sv-SE" dirty="0" smtClean="0"/>
              <a:t>(koncernen)</a:t>
            </a:r>
            <a:endParaRPr lang="sv-SE" dirty="0"/>
          </a:p>
        </p:txBody>
      </p:sp>
      <p:sp>
        <p:nvSpPr>
          <p:cNvPr id="7" name="Platshållare för innehåll 2"/>
          <p:cNvSpPr>
            <a:spLocks noGrp="1"/>
          </p:cNvSpPr>
          <p:nvPr>
            <p:ph sz="half" idx="1"/>
          </p:nvPr>
        </p:nvSpPr>
        <p:spPr>
          <a:xfrm>
            <a:off x="4783672" y="1491659"/>
            <a:ext cx="3810000" cy="4782553"/>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8"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326020640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med helbild höger — Koncern 2">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a:solidFill>
                  <a:schemeClr val="tx2"/>
                </a:solidFill>
              </a:defRPr>
            </a:lvl1pPr>
          </a:lstStyle>
          <a:p>
            <a:r>
              <a:rPr lang="sv-SE" dirty="0" smtClean="0"/>
              <a:t>Bild till höger, innehåll till vänster</a:t>
            </a:r>
            <a:br>
              <a:rPr lang="sv-SE" dirty="0" smtClean="0"/>
            </a:br>
            <a:r>
              <a:rPr lang="sv-SE" dirty="0" smtClean="0"/>
              <a:t>(koncernen)</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9514" y="1480318"/>
            <a:ext cx="3687163" cy="4791441"/>
          </a:xfrm>
          <a:prstGeom prst="rect">
            <a:avLst/>
          </a:prstGeom>
        </p:spPr>
      </p:pic>
      <p:sp>
        <p:nvSpPr>
          <p:cNvPr id="8" name="Platshållare för innehåll 2"/>
          <p:cNvSpPr>
            <a:spLocks noGrp="1"/>
          </p:cNvSpPr>
          <p:nvPr>
            <p:ph sz="half" idx="13"/>
          </p:nvPr>
        </p:nvSpPr>
        <p:spPr>
          <a:xfrm>
            <a:off x="594645" y="1491659"/>
            <a:ext cx="3810000" cy="4782553"/>
          </a:xfrm>
        </p:spPr>
        <p:txBody>
          <a:bodyPr>
            <a:normAutofit/>
          </a:bodyPr>
          <a:lstStyle>
            <a:lvl1pPr marL="177800" indent="-177800">
              <a:spcAft>
                <a:spcPts val="1000"/>
              </a:spcAft>
              <a:buFont typeface="Arial"/>
              <a:buChar char="•"/>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7"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66992881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med helbild vänster — Koncern 2">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a:solidFill>
                  <a:schemeClr val="tx2"/>
                </a:solidFill>
              </a:defRPr>
            </a:lvl1pPr>
          </a:lstStyle>
          <a:p>
            <a:r>
              <a:rPr lang="sv-SE" dirty="0" smtClean="0"/>
              <a:t>Bild till vänster, innehåll till höger</a:t>
            </a:r>
            <a:br>
              <a:rPr lang="sv-SE" dirty="0" smtClean="0"/>
            </a:br>
            <a:r>
              <a:rPr lang="sv-SE" dirty="0" smtClean="0"/>
              <a:t>(koncernen)</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970" y="1480318"/>
            <a:ext cx="3687164" cy="4791441"/>
          </a:xfrm>
          <a:prstGeom prst="rect">
            <a:avLst/>
          </a:prstGeom>
        </p:spPr>
      </p:pic>
      <p:sp>
        <p:nvSpPr>
          <p:cNvPr id="7" name="Platshållare för innehåll 2"/>
          <p:cNvSpPr>
            <a:spLocks noGrp="1"/>
          </p:cNvSpPr>
          <p:nvPr>
            <p:ph sz="half" idx="1"/>
          </p:nvPr>
        </p:nvSpPr>
        <p:spPr>
          <a:xfrm>
            <a:off x="4783672" y="1491659"/>
            <a:ext cx="3810000" cy="4782553"/>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8"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3688618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med helbild höger — Koncern 3">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a:solidFill>
                  <a:schemeClr val="tx2"/>
                </a:solidFill>
              </a:defRPr>
            </a:lvl1pPr>
          </a:lstStyle>
          <a:p>
            <a:r>
              <a:rPr lang="sv-SE" dirty="0" smtClean="0"/>
              <a:t>Bild till höger, innehåll till vänster</a:t>
            </a:r>
            <a:br>
              <a:rPr lang="sv-SE" dirty="0" smtClean="0"/>
            </a:br>
            <a:r>
              <a:rPr lang="sv-SE" dirty="0" smtClean="0"/>
              <a:t>(koncernen)</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9514" y="1480318"/>
            <a:ext cx="3687163" cy="4791440"/>
          </a:xfrm>
          <a:prstGeom prst="rect">
            <a:avLst/>
          </a:prstGeom>
        </p:spPr>
      </p:pic>
      <p:sp>
        <p:nvSpPr>
          <p:cNvPr id="8" name="Platshållare för innehåll 2"/>
          <p:cNvSpPr>
            <a:spLocks noGrp="1"/>
          </p:cNvSpPr>
          <p:nvPr>
            <p:ph sz="half" idx="13"/>
          </p:nvPr>
        </p:nvSpPr>
        <p:spPr>
          <a:xfrm>
            <a:off x="594645" y="1491659"/>
            <a:ext cx="3810000" cy="4782553"/>
          </a:xfrm>
        </p:spPr>
        <p:txBody>
          <a:bodyPr>
            <a:normAutofit/>
          </a:bodyPr>
          <a:lstStyle>
            <a:lvl1pPr marL="177800" indent="-177800">
              <a:spcAft>
                <a:spcPts val="1000"/>
              </a:spcAft>
              <a:buFont typeface="Arial"/>
              <a:buChar char="•"/>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7"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602680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med helbild vänster — Koncern 3">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baseline="0">
                <a:solidFill>
                  <a:schemeClr val="tx2"/>
                </a:solidFill>
              </a:defRPr>
            </a:lvl1pPr>
          </a:lstStyle>
          <a:p>
            <a:r>
              <a:rPr lang="sv-SE" dirty="0" smtClean="0"/>
              <a:t>Bild till vänster, innehåll till höger</a:t>
            </a:r>
            <a:br>
              <a:rPr lang="sv-SE" dirty="0" smtClean="0"/>
            </a:br>
            <a:r>
              <a:rPr lang="sv-SE" dirty="0" smtClean="0"/>
              <a:t>(koncernen)</a:t>
            </a:r>
            <a:endParaRPr lang="sv-SE" dirty="0"/>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970" y="1480318"/>
            <a:ext cx="3687163" cy="4791441"/>
          </a:xfrm>
          <a:prstGeom prst="rect">
            <a:avLst/>
          </a:prstGeom>
        </p:spPr>
      </p:pic>
      <p:sp>
        <p:nvSpPr>
          <p:cNvPr id="7" name="Platshållare för innehåll 2"/>
          <p:cNvSpPr>
            <a:spLocks noGrp="1"/>
          </p:cNvSpPr>
          <p:nvPr>
            <p:ph sz="half" idx="1"/>
          </p:nvPr>
        </p:nvSpPr>
        <p:spPr>
          <a:xfrm>
            <a:off x="4783672" y="1491659"/>
            <a:ext cx="3810000" cy="4782553"/>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8"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1418095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10" name="Platshållare för innehåll 2"/>
          <p:cNvSpPr>
            <a:spLocks noGrp="1"/>
          </p:cNvSpPr>
          <p:nvPr>
            <p:ph sz="half" idx="1"/>
          </p:nvPr>
        </p:nvSpPr>
        <p:spPr>
          <a:xfrm>
            <a:off x="594645" y="1491659"/>
            <a:ext cx="3810000" cy="4782553"/>
          </a:xfrm>
        </p:spPr>
        <p:txBody>
          <a:bodyPr>
            <a:normAutofit/>
          </a:bodyPr>
          <a:lstStyle>
            <a:lvl1pPr>
              <a:spcAft>
                <a:spcPts val="1000"/>
              </a:spcAft>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1" name="Platshållare för innehåll 3"/>
          <p:cNvSpPr>
            <a:spLocks noGrp="1"/>
          </p:cNvSpPr>
          <p:nvPr>
            <p:ph sz="half" idx="2"/>
          </p:nvPr>
        </p:nvSpPr>
        <p:spPr>
          <a:xfrm>
            <a:off x="4648200" y="1491659"/>
            <a:ext cx="3810000" cy="4782553"/>
          </a:xfrm>
        </p:spPr>
        <p:txBody>
          <a:bodyPr>
            <a:normAutofit/>
          </a:bodyPr>
          <a:lstStyle>
            <a:lvl1pPr>
              <a:spcAft>
                <a:spcPts val="1000"/>
              </a:spcAft>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9" name="Rubrik 1"/>
          <p:cNvSpPr>
            <a:spLocks noGrp="1"/>
          </p:cNvSpPr>
          <p:nvPr>
            <p:ph type="title"/>
          </p:nvPr>
        </p:nvSpPr>
        <p:spPr>
          <a:xfrm>
            <a:off x="685800" y="332680"/>
            <a:ext cx="7772400" cy="1143000"/>
          </a:xfrm>
        </p:spPr>
        <p:txBody>
          <a:bodyPr lIns="0" anchor="t" anchorCtr="0">
            <a:normAutofit/>
          </a:bodyPr>
          <a:lstStyle>
            <a:lvl1pPr>
              <a:defRPr sz="3000" b="1" i="0" cap="none">
                <a:solidFill>
                  <a:schemeClr val="tx2"/>
                </a:solidFill>
              </a:defRPr>
            </a:lvl1pPr>
          </a:lstStyle>
          <a:p>
            <a:r>
              <a:rPr lang="sv-SE" smtClean="0"/>
              <a:t>Klicka här för att ändra format</a:t>
            </a:r>
            <a:endParaRPr lang="sv-SE" dirty="0"/>
          </a:p>
        </p:txBody>
      </p:sp>
      <p:sp>
        <p:nvSpPr>
          <p:cNvPr id="7"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3915622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Kollage Höger — Bygg ">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43686" y="162000"/>
            <a:ext cx="4389120" cy="6199632"/>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685800" y="332680"/>
            <a:ext cx="3835567" cy="1143000"/>
          </a:xfrm>
        </p:spPr>
        <p:txBody>
          <a:bodyPr lIns="0" anchor="t" anchorCtr="0">
            <a:normAutofit/>
          </a:bodyPr>
          <a:lstStyle>
            <a:lvl1pPr>
              <a:defRPr sz="2400" b="1" i="0" cap="none" baseline="0">
                <a:solidFill>
                  <a:schemeClr val="tx2"/>
                </a:solidFill>
              </a:defRPr>
            </a:lvl1pPr>
          </a:lstStyle>
          <a:p>
            <a:r>
              <a:rPr lang="sv-SE" dirty="0" smtClean="0"/>
              <a:t>Kollage till höger, innehåll till vänster (bygg)</a:t>
            </a:r>
            <a:endParaRPr lang="sv-SE" dirty="0"/>
          </a:p>
        </p:txBody>
      </p:sp>
      <p:sp>
        <p:nvSpPr>
          <p:cNvPr id="12" name="Platshållare för innehåll 2"/>
          <p:cNvSpPr>
            <a:spLocks noGrp="1"/>
          </p:cNvSpPr>
          <p:nvPr>
            <p:ph sz="half" idx="1"/>
          </p:nvPr>
        </p:nvSpPr>
        <p:spPr>
          <a:xfrm>
            <a:off x="611863"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27" name="textruta 26"/>
          <p:cNvSpPr txBox="1"/>
          <p:nvPr userDrawn="1"/>
        </p:nvSpPr>
        <p:spPr>
          <a:xfrm>
            <a:off x="4622029" y="1588493"/>
            <a:ext cx="2221087" cy="338554"/>
          </a:xfrm>
          <a:prstGeom prst="rect">
            <a:avLst/>
          </a:prstGeom>
          <a:noFill/>
        </p:spPr>
        <p:txBody>
          <a:bodyPr wrap="square" rtlCol="0">
            <a:spAutoFit/>
          </a:bodyPr>
          <a:lstStyle/>
          <a:p>
            <a:r>
              <a:rPr lang="sv-SE" sz="800" b="1" dirty="0" smtClean="0">
                <a:solidFill>
                  <a:schemeClr val="bg1"/>
                </a:solidFill>
                <a:latin typeface="Arial"/>
                <a:cs typeface="Arial"/>
              </a:rPr>
              <a:t>BRF KAJPLATSEN &amp; HAMNPIREN</a:t>
            </a:r>
          </a:p>
          <a:p>
            <a:r>
              <a:rPr lang="sv-SE" sz="800" dirty="0" smtClean="0">
                <a:solidFill>
                  <a:schemeClr val="bg1"/>
                </a:solidFill>
                <a:latin typeface="Arial"/>
                <a:cs typeface="Arial"/>
              </a:rPr>
              <a:t>Färjestaden</a:t>
            </a:r>
            <a:endParaRPr lang="sv-SE" sz="800" dirty="0">
              <a:solidFill>
                <a:schemeClr val="bg1"/>
              </a:solidFill>
              <a:latin typeface="Arial"/>
              <a:cs typeface="Arial"/>
            </a:endParaRPr>
          </a:p>
        </p:txBody>
      </p:sp>
      <p:sp>
        <p:nvSpPr>
          <p:cNvPr id="28" name="textruta 27"/>
          <p:cNvSpPr txBox="1"/>
          <p:nvPr userDrawn="1"/>
        </p:nvSpPr>
        <p:spPr>
          <a:xfrm>
            <a:off x="4675995" y="5999378"/>
            <a:ext cx="1348900" cy="338554"/>
          </a:xfrm>
          <a:prstGeom prst="rect">
            <a:avLst/>
          </a:prstGeom>
          <a:noFill/>
        </p:spPr>
        <p:txBody>
          <a:bodyPr wrap="square" rtlCol="0">
            <a:spAutoFit/>
          </a:bodyPr>
          <a:lstStyle/>
          <a:p>
            <a:r>
              <a:rPr lang="sv-SE" sz="800" b="1" dirty="0" smtClean="0">
                <a:solidFill>
                  <a:schemeClr val="bg1"/>
                </a:solidFill>
                <a:latin typeface="Arial"/>
                <a:cs typeface="Arial"/>
              </a:rPr>
              <a:t>KÖPCENTER</a:t>
            </a:r>
          </a:p>
          <a:p>
            <a:r>
              <a:rPr lang="sv-SE" sz="800" dirty="0" smtClean="0">
                <a:solidFill>
                  <a:schemeClr val="bg1"/>
                </a:solidFill>
                <a:latin typeface="Arial"/>
                <a:cs typeface="Arial"/>
              </a:rPr>
              <a:t>Nordby</a:t>
            </a:r>
            <a:endParaRPr lang="sv-SE" sz="800" dirty="0">
              <a:solidFill>
                <a:schemeClr val="bg1"/>
              </a:solidFill>
              <a:latin typeface="Arial"/>
              <a:cs typeface="Arial"/>
            </a:endParaRPr>
          </a:p>
        </p:txBody>
      </p:sp>
      <p:sp>
        <p:nvSpPr>
          <p:cNvPr id="29" name="textruta 28"/>
          <p:cNvSpPr txBox="1"/>
          <p:nvPr userDrawn="1"/>
        </p:nvSpPr>
        <p:spPr>
          <a:xfrm>
            <a:off x="8151997" y="3504039"/>
            <a:ext cx="1348900" cy="338554"/>
          </a:xfrm>
          <a:prstGeom prst="rect">
            <a:avLst/>
          </a:prstGeom>
          <a:noFill/>
        </p:spPr>
        <p:txBody>
          <a:bodyPr wrap="square" rtlCol="0">
            <a:spAutoFit/>
          </a:bodyPr>
          <a:lstStyle/>
          <a:p>
            <a:r>
              <a:rPr lang="sv-SE" sz="800" b="1" dirty="0" smtClean="0">
                <a:solidFill>
                  <a:schemeClr val="bg1"/>
                </a:solidFill>
                <a:latin typeface="Arial"/>
                <a:cs typeface="Arial"/>
              </a:rPr>
              <a:t>RIKSARKIVET</a:t>
            </a:r>
          </a:p>
          <a:p>
            <a:r>
              <a:rPr lang="sv-SE" sz="800" dirty="0" smtClean="0">
                <a:solidFill>
                  <a:schemeClr val="bg1"/>
                </a:solidFill>
                <a:latin typeface="Arial"/>
                <a:cs typeface="Arial"/>
              </a:rPr>
              <a:t>Tavastehus</a:t>
            </a:r>
            <a:endParaRPr lang="sv-SE" sz="800" dirty="0">
              <a:solidFill>
                <a:schemeClr val="bg1"/>
              </a:solidFill>
              <a:latin typeface="Arial"/>
              <a:cs typeface="Arial"/>
            </a:endParaRPr>
          </a:p>
        </p:txBody>
      </p:sp>
      <p:sp>
        <p:nvSpPr>
          <p:cNvPr id="30" name="textruta 29"/>
          <p:cNvSpPr txBox="1"/>
          <p:nvPr userDrawn="1"/>
        </p:nvSpPr>
        <p:spPr>
          <a:xfrm>
            <a:off x="6983927" y="173726"/>
            <a:ext cx="1348900" cy="338554"/>
          </a:xfrm>
          <a:prstGeom prst="rect">
            <a:avLst/>
          </a:prstGeom>
          <a:noFill/>
        </p:spPr>
        <p:txBody>
          <a:bodyPr wrap="square" rtlCol="0">
            <a:spAutoFit/>
          </a:bodyPr>
          <a:lstStyle/>
          <a:p>
            <a:r>
              <a:rPr lang="sv-SE" sz="800" b="1" dirty="0" smtClean="0">
                <a:solidFill>
                  <a:schemeClr val="bg1"/>
                </a:solidFill>
                <a:latin typeface="Arial"/>
                <a:cs typeface="Arial"/>
              </a:rPr>
              <a:t>AKUTEN</a:t>
            </a:r>
          </a:p>
          <a:p>
            <a:r>
              <a:rPr lang="sv-SE" sz="800" dirty="0" smtClean="0">
                <a:solidFill>
                  <a:schemeClr val="bg1"/>
                </a:solidFill>
                <a:latin typeface="Arial"/>
                <a:cs typeface="Arial"/>
              </a:rPr>
              <a:t>Malmö</a:t>
            </a:r>
            <a:endParaRPr lang="sv-SE" sz="800" dirty="0">
              <a:solidFill>
                <a:schemeClr val="bg1"/>
              </a:solidFill>
              <a:latin typeface="Arial"/>
              <a:cs typeface="Arial"/>
            </a:endParaRPr>
          </a:p>
        </p:txBody>
      </p:sp>
      <p:sp>
        <p:nvSpPr>
          <p:cNvPr id="13"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179258971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Kollage Vänster — Bygg ">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948" y="145502"/>
            <a:ext cx="4383028" cy="6196908"/>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4807981" y="332680"/>
            <a:ext cx="3835567" cy="1143000"/>
          </a:xfrm>
        </p:spPr>
        <p:txBody>
          <a:bodyPr lIns="0" anchor="t" anchorCtr="0">
            <a:normAutofit/>
          </a:bodyPr>
          <a:lstStyle>
            <a:lvl1pPr>
              <a:defRPr sz="2400" b="1" i="0" cap="none">
                <a:solidFill>
                  <a:schemeClr val="tx2"/>
                </a:solidFill>
              </a:defRPr>
            </a:lvl1pPr>
          </a:lstStyle>
          <a:p>
            <a:r>
              <a:rPr lang="sv-SE" dirty="0" smtClean="0"/>
              <a:t>Kollage till vänster, innehåll till höger</a:t>
            </a:r>
            <a:br>
              <a:rPr lang="sv-SE" dirty="0" smtClean="0"/>
            </a:br>
            <a:r>
              <a:rPr lang="sv-SE" dirty="0" smtClean="0"/>
              <a:t>(bygg)</a:t>
            </a:r>
            <a:endParaRPr lang="sv-SE" dirty="0"/>
          </a:p>
        </p:txBody>
      </p:sp>
      <p:sp>
        <p:nvSpPr>
          <p:cNvPr id="12" name="Platshållare för innehåll 2"/>
          <p:cNvSpPr>
            <a:spLocks noGrp="1"/>
          </p:cNvSpPr>
          <p:nvPr>
            <p:ph sz="half" idx="1"/>
          </p:nvPr>
        </p:nvSpPr>
        <p:spPr>
          <a:xfrm>
            <a:off x="4734044"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27" name="textruta 26"/>
          <p:cNvSpPr txBox="1"/>
          <p:nvPr userDrawn="1"/>
        </p:nvSpPr>
        <p:spPr>
          <a:xfrm>
            <a:off x="132195" y="3827612"/>
            <a:ext cx="1348900" cy="338554"/>
          </a:xfrm>
          <a:prstGeom prst="rect">
            <a:avLst/>
          </a:prstGeom>
          <a:noFill/>
        </p:spPr>
        <p:txBody>
          <a:bodyPr wrap="square" rtlCol="0">
            <a:spAutoFit/>
          </a:bodyPr>
          <a:lstStyle/>
          <a:p>
            <a:r>
              <a:rPr lang="sv-SE" sz="800" b="1" dirty="0" smtClean="0">
                <a:solidFill>
                  <a:schemeClr val="bg1"/>
                </a:solidFill>
                <a:latin typeface="Arial"/>
                <a:cs typeface="Arial"/>
              </a:rPr>
              <a:t>ASTRA ZENECA</a:t>
            </a:r>
          </a:p>
          <a:p>
            <a:r>
              <a:rPr lang="sv-SE" sz="800" dirty="0" smtClean="0">
                <a:solidFill>
                  <a:schemeClr val="bg1"/>
                </a:solidFill>
                <a:latin typeface="Arial"/>
                <a:cs typeface="Arial"/>
              </a:rPr>
              <a:t>Mölndal</a:t>
            </a:r>
            <a:endParaRPr lang="sv-SE" sz="800" dirty="0">
              <a:solidFill>
                <a:schemeClr val="bg1"/>
              </a:solidFill>
              <a:latin typeface="Arial"/>
              <a:cs typeface="Arial"/>
            </a:endParaRPr>
          </a:p>
        </p:txBody>
      </p:sp>
      <p:sp>
        <p:nvSpPr>
          <p:cNvPr id="28" name="textruta 27"/>
          <p:cNvSpPr txBox="1"/>
          <p:nvPr userDrawn="1"/>
        </p:nvSpPr>
        <p:spPr>
          <a:xfrm>
            <a:off x="141596" y="5988238"/>
            <a:ext cx="1348900" cy="338554"/>
          </a:xfrm>
          <a:prstGeom prst="rect">
            <a:avLst/>
          </a:prstGeom>
          <a:noFill/>
        </p:spPr>
        <p:txBody>
          <a:bodyPr wrap="square" rtlCol="0">
            <a:spAutoFit/>
          </a:bodyPr>
          <a:lstStyle/>
          <a:p>
            <a:r>
              <a:rPr lang="sv-SE" sz="800" b="1" dirty="0" smtClean="0">
                <a:solidFill>
                  <a:schemeClr val="bg1"/>
                </a:solidFill>
                <a:latin typeface="Arial"/>
                <a:cs typeface="Arial"/>
              </a:rPr>
              <a:t>TUREBERGSKYRKAN</a:t>
            </a:r>
          </a:p>
          <a:p>
            <a:r>
              <a:rPr lang="sv-SE" sz="800" dirty="0" smtClean="0">
                <a:solidFill>
                  <a:schemeClr val="bg1"/>
                </a:solidFill>
                <a:latin typeface="Arial"/>
                <a:cs typeface="Arial"/>
              </a:rPr>
              <a:t>Sollentuna</a:t>
            </a:r>
            <a:endParaRPr lang="sv-SE" sz="800" dirty="0">
              <a:solidFill>
                <a:schemeClr val="bg1"/>
              </a:solidFill>
              <a:latin typeface="Arial"/>
              <a:cs typeface="Arial"/>
            </a:endParaRPr>
          </a:p>
        </p:txBody>
      </p:sp>
      <p:sp>
        <p:nvSpPr>
          <p:cNvPr id="30" name="textruta 29"/>
          <p:cNvSpPr txBox="1"/>
          <p:nvPr userDrawn="1"/>
        </p:nvSpPr>
        <p:spPr>
          <a:xfrm>
            <a:off x="2371541" y="1432535"/>
            <a:ext cx="1348900" cy="338554"/>
          </a:xfrm>
          <a:prstGeom prst="rect">
            <a:avLst/>
          </a:prstGeom>
          <a:noFill/>
        </p:spPr>
        <p:txBody>
          <a:bodyPr wrap="square" rtlCol="0">
            <a:spAutoFit/>
          </a:bodyPr>
          <a:lstStyle/>
          <a:p>
            <a:r>
              <a:rPr lang="sv-SE" sz="800" b="1" dirty="0" smtClean="0">
                <a:solidFill>
                  <a:schemeClr val="bg1"/>
                </a:solidFill>
                <a:latin typeface="Arial"/>
                <a:cs typeface="Arial"/>
              </a:rPr>
              <a:t>KULTURHUSET SPIRA</a:t>
            </a:r>
          </a:p>
          <a:p>
            <a:r>
              <a:rPr lang="sv-SE" sz="800" dirty="0" smtClean="0">
                <a:solidFill>
                  <a:schemeClr val="bg1"/>
                </a:solidFill>
                <a:latin typeface="Arial"/>
                <a:cs typeface="Arial"/>
              </a:rPr>
              <a:t>Jönköping</a:t>
            </a:r>
            <a:endParaRPr lang="sv-SE" sz="800" dirty="0">
              <a:solidFill>
                <a:schemeClr val="bg1"/>
              </a:solidFill>
              <a:latin typeface="Arial"/>
              <a:cs typeface="Arial"/>
            </a:endParaRPr>
          </a:p>
        </p:txBody>
      </p:sp>
      <p:sp>
        <p:nvSpPr>
          <p:cNvPr id="10"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2380727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Kollage Höger — Anläggning">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45809" y="145502"/>
            <a:ext cx="4378211" cy="6190098"/>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685800" y="332680"/>
            <a:ext cx="3835567" cy="1143000"/>
          </a:xfrm>
        </p:spPr>
        <p:txBody>
          <a:bodyPr lIns="0" anchor="t" anchorCtr="0">
            <a:normAutofit/>
          </a:bodyPr>
          <a:lstStyle>
            <a:lvl1pPr>
              <a:defRPr sz="2400" b="1" i="0" cap="none">
                <a:solidFill>
                  <a:schemeClr val="tx2"/>
                </a:solidFill>
              </a:defRPr>
            </a:lvl1pPr>
          </a:lstStyle>
          <a:p>
            <a:r>
              <a:rPr lang="sv-SE" dirty="0" smtClean="0"/>
              <a:t>Kollage till höger, innehåll till vänster</a:t>
            </a:r>
            <a:br>
              <a:rPr lang="sv-SE" dirty="0" smtClean="0"/>
            </a:br>
            <a:r>
              <a:rPr lang="sv-SE" dirty="0" smtClean="0"/>
              <a:t>(anläggning)</a:t>
            </a:r>
            <a:endParaRPr lang="sv-SE" dirty="0"/>
          </a:p>
        </p:txBody>
      </p:sp>
      <p:sp>
        <p:nvSpPr>
          <p:cNvPr id="28" name="textruta 27"/>
          <p:cNvSpPr txBox="1"/>
          <p:nvPr userDrawn="1"/>
        </p:nvSpPr>
        <p:spPr>
          <a:xfrm>
            <a:off x="4675994" y="5954818"/>
            <a:ext cx="2175739" cy="338554"/>
          </a:xfrm>
          <a:prstGeom prst="rect">
            <a:avLst/>
          </a:prstGeom>
          <a:noFill/>
        </p:spPr>
        <p:txBody>
          <a:bodyPr wrap="square" rtlCol="0">
            <a:spAutoFit/>
          </a:bodyPr>
          <a:lstStyle/>
          <a:p>
            <a:r>
              <a:rPr lang="sv-SE" sz="800" b="1" dirty="0" smtClean="0">
                <a:solidFill>
                  <a:schemeClr val="bg1"/>
                </a:solidFill>
                <a:latin typeface="Arial"/>
                <a:cs typeface="Arial"/>
              </a:rPr>
              <a:t>KUJ –</a:t>
            </a:r>
            <a:r>
              <a:rPr lang="sv-SE" sz="800" b="1" baseline="0" dirty="0" smtClean="0">
                <a:solidFill>
                  <a:schemeClr val="bg1"/>
                </a:solidFill>
                <a:latin typeface="Arial"/>
                <a:cs typeface="Arial"/>
              </a:rPr>
              <a:t> Kiruna under jord</a:t>
            </a:r>
            <a:endParaRPr lang="sv-SE" sz="800" b="1" dirty="0" smtClean="0">
              <a:solidFill>
                <a:schemeClr val="bg1"/>
              </a:solidFill>
              <a:latin typeface="Arial"/>
              <a:cs typeface="Arial"/>
            </a:endParaRPr>
          </a:p>
          <a:p>
            <a:r>
              <a:rPr lang="sv-SE" sz="800" dirty="0" smtClean="0">
                <a:solidFill>
                  <a:schemeClr val="bg1"/>
                </a:solidFill>
                <a:latin typeface="Arial"/>
                <a:cs typeface="Arial"/>
              </a:rPr>
              <a:t>Kiruna</a:t>
            </a:r>
            <a:endParaRPr lang="sv-SE" sz="800" dirty="0">
              <a:solidFill>
                <a:schemeClr val="bg1"/>
              </a:solidFill>
              <a:latin typeface="Arial"/>
              <a:cs typeface="Arial"/>
            </a:endParaRPr>
          </a:p>
        </p:txBody>
      </p:sp>
      <p:sp>
        <p:nvSpPr>
          <p:cNvPr id="29" name="textruta 28"/>
          <p:cNvSpPr txBox="1"/>
          <p:nvPr userDrawn="1"/>
        </p:nvSpPr>
        <p:spPr>
          <a:xfrm>
            <a:off x="7405546" y="3604299"/>
            <a:ext cx="2019763" cy="338554"/>
          </a:xfrm>
          <a:prstGeom prst="rect">
            <a:avLst/>
          </a:prstGeom>
          <a:noFill/>
        </p:spPr>
        <p:txBody>
          <a:bodyPr wrap="square" rtlCol="0">
            <a:spAutoFit/>
          </a:bodyPr>
          <a:lstStyle/>
          <a:p>
            <a:r>
              <a:rPr lang="sv-SE" sz="800" b="1" dirty="0" smtClean="0">
                <a:solidFill>
                  <a:schemeClr val="bg1"/>
                </a:solidFill>
                <a:latin typeface="Arial"/>
                <a:cs typeface="Arial"/>
              </a:rPr>
              <a:t>PGA OF SWEDEN NATIONAL</a:t>
            </a:r>
          </a:p>
          <a:p>
            <a:r>
              <a:rPr lang="sv-SE" sz="800" dirty="0" smtClean="0">
                <a:solidFill>
                  <a:schemeClr val="bg1"/>
                </a:solidFill>
                <a:latin typeface="Arial"/>
                <a:cs typeface="Arial"/>
              </a:rPr>
              <a:t>Bara</a:t>
            </a:r>
            <a:endParaRPr lang="sv-SE" sz="800" dirty="0">
              <a:solidFill>
                <a:schemeClr val="bg1"/>
              </a:solidFill>
              <a:latin typeface="Arial"/>
              <a:cs typeface="Arial"/>
            </a:endParaRPr>
          </a:p>
        </p:txBody>
      </p:sp>
      <p:sp>
        <p:nvSpPr>
          <p:cNvPr id="30" name="textruta 29"/>
          <p:cNvSpPr txBox="1"/>
          <p:nvPr userDrawn="1"/>
        </p:nvSpPr>
        <p:spPr>
          <a:xfrm>
            <a:off x="6438017" y="2178908"/>
            <a:ext cx="1348900" cy="338554"/>
          </a:xfrm>
          <a:prstGeom prst="rect">
            <a:avLst/>
          </a:prstGeom>
          <a:noFill/>
        </p:spPr>
        <p:txBody>
          <a:bodyPr wrap="square" rtlCol="0">
            <a:spAutoFit/>
          </a:bodyPr>
          <a:lstStyle/>
          <a:p>
            <a:r>
              <a:rPr lang="sv-SE" sz="800" b="1" dirty="0" smtClean="0">
                <a:solidFill>
                  <a:schemeClr val="bg1"/>
                </a:solidFill>
                <a:latin typeface="Arial"/>
                <a:cs typeface="Arial"/>
              </a:rPr>
              <a:t>VÄG 41</a:t>
            </a:r>
          </a:p>
          <a:p>
            <a:r>
              <a:rPr lang="sv-SE" sz="800" dirty="0" smtClean="0">
                <a:solidFill>
                  <a:schemeClr val="bg1"/>
                </a:solidFill>
                <a:latin typeface="Arial"/>
                <a:cs typeface="Arial"/>
              </a:rPr>
              <a:t>Veddige</a:t>
            </a:r>
            <a:endParaRPr lang="sv-SE" sz="800" dirty="0">
              <a:solidFill>
                <a:schemeClr val="bg1"/>
              </a:solidFill>
              <a:latin typeface="Arial"/>
              <a:cs typeface="Arial"/>
            </a:endParaRPr>
          </a:p>
        </p:txBody>
      </p:sp>
      <p:sp>
        <p:nvSpPr>
          <p:cNvPr id="10" name="Platshållare för innehåll 2"/>
          <p:cNvSpPr>
            <a:spLocks noGrp="1"/>
          </p:cNvSpPr>
          <p:nvPr>
            <p:ph sz="half" idx="1"/>
          </p:nvPr>
        </p:nvSpPr>
        <p:spPr>
          <a:xfrm>
            <a:off x="611863"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2"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2044220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Kollage Vänster — Anläggning">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948" y="149872"/>
            <a:ext cx="4383028" cy="6188167"/>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4807981" y="332680"/>
            <a:ext cx="3835567" cy="1143000"/>
          </a:xfrm>
        </p:spPr>
        <p:txBody>
          <a:bodyPr lIns="0" anchor="t" anchorCtr="0">
            <a:normAutofit/>
          </a:bodyPr>
          <a:lstStyle>
            <a:lvl1pPr>
              <a:defRPr sz="2400" b="1" i="0" cap="none">
                <a:solidFill>
                  <a:schemeClr val="tx2"/>
                </a:solidFill>
              </a:defRPr>
            </a:lvl1pPr>
          </a:lstStyle>
          <a:p>
            <a:r>
              <a:rPr lang="sv-SE" dirty="0" smtClean="0"/>
              <a:t>Kollage till vänster, innehåll till höger</a:t>
            </a:r>
            <a:br>
              <a:rPr lang="sv-SE" dirty="0" smtClean="0"/>
            </a:br>
            <a:r>
              <a:rPr lang="sv-SE" dirty="0" smtClean="0"/>
              <a:t>(anläggning)</a:t>
            </a:r>
            <a:endParaRPr lang="sv-SE" dirty="0"/>
          </a:p>
        </p:txBody>
      </p:sp>
      <p:sp>
        <p:nvSpPr>
          <p:cNvPr id="30" name="textruta 29"/>
          <p:cNvSpPr txBox="1"/>
          <p:nvPr userDrawn="1"/>
        </p:nvSpPr>
        <p:spPr>
          <a:xfrm>
            <a:off x="121053" y="207147"/>
            <a:ext cx="1348900" cy="338554"/>
          </a:xfrm>
          <a:prstGeom prst="rect">
            <a:avLst/>
          </a:prstGeom>
          <a:noFill/>
        </p:spPr>
        <p:txBody>
          <a:bodyPr wrap="square" rtlCol="0">
            <a:spAutoFit/>
          </a:bodyPr>
          <a:lstStyle/>
          <a:p>
            <a:r>
              <a:rPr lang="sv-SE" sz="800" b="1" dirty="0" smtClean="0">
                <a:solidFill>
                  <a:schemeClr val="bg1"/>
                </a:solidFill>
                <a:latin typeface="Arial"/>
                <a:cs typeface="Arial"/>
              </a:rPr>
              <a:t>BOTNIABANAN</a:t>
            </a:r>
          </a:p>
          <a:p>
            <a:r>
              <a:rPr lang="sv-SE" sz="800" b="0" dirty="0" smtClean="0">
                <a:solidFill>
                  <a:schemeClr val="bg1"/>
                </a:solidFill>
                <a:latin typeface="Arial"/>
                <a:cs typeface="Arial"/>
              </a:rPr>
              <a:t>Ångermanälven</a:t>
            </a:r>
          </a:p>
        </p:txBody>
      </p:sp>
      <p:sp>
        <p:nvSpPr>
          <p:cNvPr id="9" name="Platshållare för innehåll 2"/>
          <p:cNvSpPr>
            <a:spLocks noGrp="1"/>
          </p:cNvSpPr>
          <p:nvPr>
            <p:ph sz="half" idx="1"/>
          </p:nvPr>
        </p:nvSpPr>
        <p:spPr>
          <a:xfrm>
            <a:off x="4734044"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1287896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Kollage Höger — Industri">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45809" y="149867"/>
            <a:ext cx="4378211" cy="6181367"/>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685800" y="332680"/>
            <a:ext cx="3835567" cy="1143000"/>
          </a:xfrm>
        </p:spPr>
        <p:txBody>
          <a:bodyPr lIns="0" anchor="t" anchorCtr="0">
            <a:normAutofit/>
          </a:bodyPr>
          <a:lstStyle>
            <a:lvl1pPr>
              <a:defRPr sz="2400" b="1" i="0" cap="none">
                <a:solidFill>
                  <a:schemeClr val="tx2"/>
                </a:solidFill>
              </a:defRPr>
            </a:lvl1pPr>
          </a:lstStyle>
          <a:p>
            <a:r>
              <a:rPr lang="sv-SE" dirty="0" smtClean="0"/>
              <a:t>Kollage till höger, innehåll till vänster</a:t>
            </a:r>
            <a:br>
              <a:rPr lang="sv-SE" dirty="0" smtClean="0"/>
            </a:br>
            <a:r>
              <a:rPr lang="sv-SE" dirty="0" smtClean="0"/>
              <a:t>(industri)</a:t>
            </a:r>
            <a:endParaRPr lang="sv-SE" dirty="0"/>
          </a:p>
        </p:txBody>
      </p:sp>
      <p:sp>
        <p:nvSpPr>
          <p:cNvPr id="9" name="Platshållare för innehåll 2"/>
          <p:cNvSpPr>
            <a:spLocks noGrp="1"/>
          </p:cNvSpPr>
          <p:nvPr>
            <p:ph sz="half" idx="1"/>
          </p:nvPr>
        </p:nvSpPr>
        <p:spPr>
          <a:xfrm>
            <a:off x="611863"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135687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Kollage Vänster — Industri">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947" y="138743"/>
            <a:ext cx="4394169" cy="6203897"/>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4807981" y="332680"/>
            <a:ext cx="3835567" cy="1143000"/>
          </a:xfrm>
        </p:spPr>
        <p:txBody>
          <a:bodyPr lIns="0" anchor="t" anchorCtr="0">
            <a:normAutofit/>
          </a:bodyPr>
          <a:lstStyle>
            <a:lvl1pPr>
              <a:defRPr sz="2400" b="1" i="0" cap="none">
                <a:solidFill>
                  <a:schemeClr val="tx2"/>
                </a:solidFill>
              </a:defRPr>
            </a:lvl1pPr>
          </a:lstStyle>
          <a:p>
            <a:r>
              <a:rPr lang="sv-SE" dirty="0" smtClean="0"/>
              <a:t>Kollage till vänster, innehåll till höger</a:t>
            </a:r>
            <a:br>
              <a:rPr lang="sv-SE" dirty="0" smtClean="0"/>
            </a:br>
            <a:r>
              <a:rPr lang="sv-SE" dirty="0" smtClean="0"/>
              <a:t>(industri)</a:t>
            </a:r>
            <a:endParaRPr lang="sv-SE" dirty="0"/>
          </a:p>
        </p:txBody>
      </p:sp>
      <p:sp>
        <p:nvSpPr>
          <p:cNvPr id="9" name="Platshållare för innehåll 2"/>
          <p:cNvSpPr>
            <a:spLocks noGrp="1"/>
          </p:cNvSpPr>
          <p:nvPr>
            <p:ph sz="half" idx="1"/>
          </p:nvPr>
        </p:nvSpPr>
        <p:spPr>
          <a:xfrm>
            <a:off x="4734044"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3445157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Kollage Höger — Bostad">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56950" y="156642"/>
            <a:ext cx="4367070" cy="6174346"/>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685800" y="332680"/>
            <a:ext cx="3835567" cy="1143000"/>
          </a:xfrm>
        </p:spPr>
        <p:txBody>
          <a:bodyPr lIns="0" anchor="t" anchorCtr="0">
            <a:normAutofit/>
          </a:bodyPr>
          <a:lstStyle>
            <a:lvl1pPr>
              <a:defRPr sz="2400" b="1" i="0" cap="none" baseline="0">
                <a:solidFill>
                  <a:schemeClr val="tx2"/>
                </a:solidFill>
              </a:defRPr>
            </a:lvl1pPr>
          </a:lstStyle>
          <a:p>
            <a:r>
              <a:rPr lang="sv-SE" dirty="0" smtClean="0"/>
              <a:t>Kollage till höger, innehåll till vänster</a:t>
            </a:r>
            <a:br>
              <a:rPr lang="sv-SE" dirty="0" smtClean="0"/>
            </a:br>
            <a:r>
              <a:rPr lang="sv-SE" dirty="0" smtClean="0"/>
              <a:t>(bostad)</a:t>
            </a:r>
            <a:endParaRPr lang="sv-SE" dirty="0"/>
          </a:p>
        </p:txBody>
      </p:sp>
      <p:sp>
        <p:nvSpPr>
          <p:cNvPr id="29" name="textruta 28"/>
          <p:cNvSpPr txBox="1"/>
          <p:nvPr userDrawn="1"/>
        </p:nvSpPr>
        <p:spPr>
          <a:xfrm>
            <a:off x="6926481" y="3180982"/>
            <a:ext cx="2019763" cy="338554"/>
          </a:xfrm>
          <a:prstGeom prst="rect">
            <a:avLst/>
          </a:prstGeom>
          <a:noFill/>
        </p:spPr>
        <p:txBody>
          <a:bodyPr wrap="square" rtlCol="0">
            <a:spAutoFit/>
          </a:bodyPr>
          <a:lstStyle/>
          <a:p>
            <a:r>
              <a:rPr lang="sv-SE" sz="800" b="1" dirty="0" smtClean="0">
                <a:solidFill>
                  <a:schemeClr val="bg1"/>
                </a:solidFill>
                <a:latin typeface="Arial"/>
                <a:cs typeface="Arial"/>
              </a:rPr>
              <a:t>HANINGE PARK</a:t>
            </a:r>
          </a:p>
          <a:p>
            <a:r>
              <a:rPr lang="sv-SE" sz="800" dirty="0" smtClean="0">
                <a:solidFill>
                  <a:schemeClr val="bg1"/>
                </a:solidFill>
                <a:latin typeface="Arial"/>
                <a:cs typeface="Arial"/>
              </a:rPr>
              <a:t>Haninge</a:t>
            </a:r>
            <a:endParaRPr lang="sv-SE" sz="800" dirty="0">
              <a:solidFill>
                <a:schemeClr val="bg1"/>
              </a:solidFill>
              <a:latin typeface="Arial"/>
              <a:cs typeface="Arial"/>
            </a:endParaRPr>
          </a:p>
        </p:txBody>
      </p:sp>
      <p:sp>
        <p:nvSpPr>
          <p:cNvPr id="9" name="Platshållare för innehåll 2"/>
          <p:cNvSpPr>
            <a:spLocks noGrp="1"/>
          </p:cNvSpPr>
          <p:nvPr>
            <p:ph sz="half" idx="1"/>
          </p:nvPr>
        </p:nvSpPr>
        <p:spPr>
          <a:xfrm>
            <a:off x="611863"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547972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ext + Kollage Vänster — Koncern 2">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053" y="149872"/>
            <a:ext cx="4389120" cy="6199632"/>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4807981" y="332680"/>
            <a:ext cx="3835567" cy="1143000"/>
          </a:xfrm>
        </p:spPr>
        <p:txBody>
          <a:bodyPr lIns="0" anchor="t" anchorCtr="0">
            <a:normAutofit/>
          </a:bodyPr>
          <a:lstStyle>
            <a:lvl1pPr>
              <a:defRPr sz="2400" b="1" i="0" cap="none">
                <a:solidFill>
                  <a:schemeClr val="tx2"/>
                </a:solidFill>
              </a:defRPr>
            </a:lvl1pPr>
          </a:lstStyle>
          <a:p>
            <a:r>
              <a:rPr lang="sv-SE" dirty="0" smtClean="0"/>
              <a:t>Kollage till vänster, innehåll till höger</a:t>
            </a:r>
            <a:br>
              <a:rPr lang="sv-SE" dirty="0" smtClean="0"/>
            </a:br>
            <a:r>
              <a:rPr lang="sv-SE" dirty="0" smtClean="0"/>
              <a:t>(koncernen)</a:t>
            </a:r>
            <a:endParaRPr lang="sv-SE" dirty="0"/>
          </a:p>
        </p:txBody>
      </p:sp>
      <p:sp>
        <p:nvSpPr>
          <p:cNvPr id="30" name="textruta 29"/>
          <p:cNvSpPr txBox="1"/>
          <p:nvPr userDrawn="1"/>
        </p:nvSpPr>
        <p:spPr>
          <a:xfrm>
            <a:off x="121053" y="235655"/>
            <a:ext cx="1348900" cy="338554"/>
          </a:xfrm>
          <a:prstGeom prst="rect">
            <a:avLst/>
          </a:prstGeom>
          <a:noFill/>
        </p:spPr>
        <p:txBody>
          <a:bodyPr wrap="square" rtlCol="0">
            <a:spAutoFit/>
          </a:bodyPr>
          <a:lstStyle/>
          <a:p>
            <a:r>
              <a:rPr lang="sv-SE" sz="800" b="1" dirty="0" smtClean="0">
                <a:solidFill>
                  <a:schemeClr val="bg1"/>
                </a:solidFill>
                <a:latin typeface="Arial"/>
                <a:cs typeface="Arial"/>
              </a:rPr>
              <a:t>FRIENDS ARENA</a:t>
            </a:r>
          </a:p>
          <a:p>
            <a:r>
              <a:rPr lang="sv-SE" sz="800" dirty="0" smtClean="0">
                <a:solidFill>
                  <a:schemeClr val="bg1"/>
                </a:solidFill>
                <a:latin typeface="Arial"/>
                <a:cs typeface="Arial"/>
              </a:rPr>
              <a:t>Stockholm</a:t>
            </a:r>
            <a:endParaRPr lang="sv-SE" sz="800" dirty="0">
              <a:solidFill>
                <a:schemeClr val="bg1"/>
              </a:solidFill>
              <a:latin typeface="Arial"/>
              <a:cs typeface="Arial"/>
            </a:endParaRPr>
          </a:p>
        </p:txBody>
      </p:sp>
      <p:sp>
        <p:nvSpPr>
          <p:cNvPr id="9" name="Platshållare för innehåll 2"/>
          <p:cNvSpPr>
            <a:spLocks noGrp="1"/>
          </p:cNvSpPr>
          <p:nvPr>
            <p:ph sz="half" idx="1"/>
          </p:nvPr>
        </p:nvSpPr>
        <p:spPr>
          <a:xfrm>
            <a:off x="4734044"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
        <p:nvSpPr>
          <p:cNvPr id="12" name="textruta 11"/>
          <p:cNvSpPr txBox="1"/>
          <p:nvPr userDrawn="1"/>
        </p:nvSpPr>
        <p:spPr>
          <a:xfrm>
            <a:off x="3161273" y="4017080"/>
            <a:ext cx="1348900" cy="338554"/>
          </a:xfrm>
          <a:prstGeom prst="rect">
            <a:avLst/>
          </a:prstGeom>
          <a:noFill/>
        </p:spPr>
        <p:txBody>
          <a:bodyPr wrap="square" rtlCol="0">
            <a:spAutoFit/>
          </a:bodyPr>
          <a:lstStyle/>
          <a:p>
            <a:r>
              <a:rPr lang="sv-SE" sz="800" b="1" dirty="0" smtClean="0">
                <a:solidFill>
                  <a:schemeClr val="bg1"/>
                </a:solidFill>
                <a:latin typeface="Arial"/>
                <a:cs typeface="Arial"/>
              </a:rPr>
              <a:t>SWEDBANK STADION</a:t>
            </a:r>
          </a:p>
          <a:p>
            <a:r>
              <a:rPr lang="sv-SE" sz="800" dirty="0" smtClean="0">
                <a:solidFill>
                  <a:schemeClr val="bg1"/>
                </a:solidFill>
                <a:latin typeface="Arial"/>
                <a:cs typeface="Arial"/>
              </a:rPr>
              <a:t>Malmö</a:t>
            </a:r>
            <a:endParaRPr lang="sv-SE" sz="800" dirty="0">
              <a:solidFill>
                <a:schemeClr val="bg1"/>
              </a:solidFill>
              <a:latin typeface="Arial"/>
              <a:cs typeface="Arial"/>
            </a:endParaRPr>
          </a:p>
        </p:txBody>
      </p:sp>
      <p:sp>
        <p:nvSpPr>
          <p:cNvPr id="13" name="textruta 12"/>
          <p:cNvSpPr txBox="1"/>
          <p:nvPr userDrawn="1"/>
        </p:nvSpPr>
        <p:spPr>
          <a:xfrm>
            <a:off x="151373" y="5988755"/>
            <a:ext cx="1348900" cy="338554"/>
          </a:xfrm>
          <a:prstGeom prst="rect">
            <a:avLst/>
          </a:prstGeom>
          <a:noFill/>
        </p:spPr>
        <p:txBody>
          <a:bodyPr wrap="square" rtlCol="0">
            <a:spAutoFit/>
          </a:bodyPr>
          <a:lstStyle/>
          <a:p>
            <a:r>
              <a:rPr lang="sv-SE" sz="800" b="1" dirty="0" smtClean="0">
                <a:solidFill>
                  <a:schemeClr val="bg1"/>
                </a:solidFill>
                <a:latin typeface="Arial"/>
                <a:cs typeface="Arial"/>
              </a:rPr>
              <a:t>TELE2 ARENA</a:t>
            </a:r>
          </a:p>
          <a:p>
            <a:r>
              <a:rPr lang="sv-SE" sz="800" dirty="0" smtClean="0">
                <a:solidFill>
                  <a:schemeClr val="bg1"/>
                </a:solidFill>
                <a:latin typeface="Arial"/>
                <a:cs typeface="Arial"/>
              </a:rPr>
              <a:t>Stockholm</a:t>
            </a:r>
            <a:endParaRPr lang="sv-SE" sz="800" dirty="0">
              <a:solidFill>
                <a:schemeClr val="bg1"/>
              </a:solidFill>
              <a:latin typeface="Arial"/>
              <a:cs typeface="Arial"/>
            </a:endParaRPr>
          </a:p>
        </p:txBody>
      </p:sp>
    </p:spTree>
    <p:extLst>
      <p:ext uri="{BB962C8B-B14F-4D97-AF65-F5344CB8AC3E}">
        <p14:creationId xmlns:p14="http://schemas.microsoft.com/office/powerpoint/2010/main" val="422606390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Kollage Vänster — Bostad">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800" y="158400"/>
            <a:ext cx="4389120" cy="6199632"/>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4807981" y="332680"/>
            <a:ext cx="3835567" cy="1143000"/>
          </a:xfrm>
        </p:spPr>
        <p:txBody>
          <a:bodyPr lIns="0" anchor="t" anchorCtr="0">
            <a:normAutofit/>
          </a:bodyPr>
          <a:lstStyle>
            <a:lvl1pPr>
              <a:defRPr sz="2400" b="1" i="0" cap="none">
                <a:solidFill>
                  <a:schemeClr val="tx2"/>
                </a:solidFill>
              </a:defRPr>
            </a:lvl1pPr>
          </a:lstStyle>
          <a:p>
            <a:r>
              <a:rPr lang="sv-SE" dirty="0" smtClean="0"/>
              <a:t>Kollage till vänster, innehåll till höger</a:t>
            </a:r>
            <a:br>
              <a:rPr lang="sv-SE" dirty="0" smtClean="0"/>
            </a:br>
            <a:r>
              <a:rPr lang="sv-SE" dirty="0" smtClean="0"/>
              <a:t>(bostad)</a:t>
            </a:r>
            <a:endParaRPr lang="sv-SE" dirty="0"/>
          </a:p>
        </p:txBody>
      </p:sp>
      <p:sp>
        <p:nvSpPr>
          <p:cNvPr id="30" name="textruta 29"/>
          <p:cNvSpPr txBox="1"/>
          <p:nvPr userDrawn="1"/>
        </p:nvSpPr>
        <p:spPr>
          <a:xfrm>
            <a:off x="121053" y="6011035"/>
            <a:ext cx="1348900" cy="338554"/>
          </a:xfrm>
          <a:prstGeom prst="rect">
            <a:avLst/>
          </a:prstGeom>
          <a:noFill/>
        </p:spPr>
        <p:txBody>
          <a:bodyPr wrap="square" rtlCol="0">
            <a:spAutoFit/>
          </a:bodyPr>
          <a:lstStyle/>
          <a:p>
            <a:r>
              <a:rPr lang="sv-SE" sz="800" b="1" dirty="0" smtClean="0">
                <a:solidFill>
                  <a:schemeClr val="bg1"/>
                </a:solidFill>
                <a:latin typeface="Arial"/>
                <a:cs typeface="Arial"/>
              </a:rPr>
              <a:t>VARDENTOPPEN</a:t>
            </a:r>
          </a:p>
          <a:p>
            <a:r>
              <a:rPr lang="sv-SE" sz="800" dirty="0" err="1" smtClean="0">
                <a:solidFill>
                  <a:schemeClr val="bg1"/>
                </a:solidFill>
                <a:latin typeface="Arial"/>
                <a:cs typeface="Arial"/>
              </a:rPr>
              <a:t>Nesodden</a:t>
            </a:r>
            <a:endParaRPr lang="sv-SE" sz="800" dirty="0">
              <a:solidFill>
                <a:schemeClr val="bg1"/>
              </a:solidFill>
              <a:latin typeface="Arial"/>
              <a:cs typeface="Arial"/>
            </a:endParaRPr>
          </a:p>
        </p:txBody>
      </p:sp>
      <p:sp>
        <p:nvSpPr>
          <p:cNvPr id="9" name="textruta 8"/>
          <p:cNvSpPr txBox="1"/>
          <p:nvPr userDrawn="1"/>
        </p:nvSpPr>
        <p:spPr>
          <a:xfrm>
            <a:off x="121053" y="3196888"/>
            <a:ext cx="1348900" cy="307778"/>
          </a:xfrm>
          <a:prstGeom prst="rect">
            <a:avLst/>
          </a:prstGeom>
          <a:noFill/>
        </p:spPr>
        <p:txBody>
          <a:bodyPr wrap="square" rtlCol="0">
            <a:spAutoFit/>
          </a:bodyPr>
          <a:lstStyle/>
          <a:p>
            <a:r>
              <a:rPr lang="sv-SE" sz="800" b="1" dirty="0" smtClean="0">
                <a:solidFill>
                  <a:schemeClr val="bg1"/>
                </a:solidFill>
                <a:latin typeface="Arial"/>
                <a:cs typeface="Arial"/>
              </a:rPr>
              <a:t>HAMMARBY SJÖSTAD</a:t>
            </a:r>
          </a:p>
          <a:p>
            <a:r>
              <a:rPr lang="sv-SE" sz="800" dirty="0" smtClean="0">
                <a:solidFill>
                  <a:schemeClr val="bg1"/>
                </a:solidFill>
                <a:latin typeface="Arial"/>
                <a:cs typeface="Arial"/>
              </a:rPr>
              <a:t>Stockholm</a:t>
            </a:r>
            <a:endParaRPr lang="sv-SE" sz="800" dirty="0">
              <a:solidFill>
                <a:schemeClr val="bg1"/>
              </a:solidFill>
              <a:latin typeface="Arial"/>
              <a:cs typeface="Arial"/>
            </a:endParaRPr>
          </a:p>
        </p:txBody>
      </p:sp>
      <p:sp>
        <p:nvSpPr>
          <p:cNvPr id="10" name="Platshållare för innehåll 2"/>
          <p:cNvSpPr>
            <a:spLocks noGrp="1"/>
          </p:cNvSpPr>
          <p:nvPr>
            <p:ph sz="half" idx="1"/>
          </p:nvPr>
        </p:nvSpPr>
        <p:spPr>
          <a:xfrm>
            <a:off x="4734044"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2"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243902660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Kollage Höger — Koncern">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45809" y="156642"/>
            <a:ext cx="4378211" cy="6190098"/>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685800" y="332680"/>
            <a:ext cx="3835567" cy="1143000"/>
          </a:xfrm>
        </p:spPr>
        <p:txBody>
          <a:bodyPr lIns="0" anchor="t" anchorCtr="0">
            <a:normAutofit/>
          </a:bodyPr>
          <a:lstStyle>
            <a:lvl1pPr>
              <a:defRPr sz="2400" b="1" i="0" cap="none" baseline="0">
                <a:solidFill>
                  <a:schemeClr val="tx2"/>
                </a:solidFill>
              </a:defRPr>
            </a:lvl1pPr>
          </a:lstStyle>
          <a:p>
            <a:r>
              <a:rPr lang="sv-SE" dirty="0" smtClean="0"/>
              <a:t>Kollage till höger, innehåll till vänster</a:t>
            </a:r>
            <a:br>
              <a:rPr lang="sv-SE" dirty="0" smtClean="0"/>
            </a:br>
            <a:r>
              <a:rPr lang="sv-SE" dirty="0" smtClean="0"/>
              <a:t>(koncernen)</a:t>
            </a:r>
            <a:endParaRPr lang="sv-SE" dirty="0"/>
          </a:p>
        </p:txBody>
      </p:sp>
      <p:sp>
        <p:nvSpPr>
          <p:cNvPr id="29" name="textruta 28"/>
          <p:cNvSpPr txBox="1"/>
          <p:nvPr userDrawn="1"/>
        </p:nvSpPr>
        <p:spPr>
          <a:xfrm>
            <a:off x="4664852" y="5999377"/>
            <a:ext cx="2019763" cy="338554"/>
          </a:xfrm>
          <a:prstGeom prst="rect">
            <a:avLst/>
          </a:prstGeom>
          <a:noFill/>
        </p:spPr>
        <p:txBody>
          <a:bodyPr wrap="square" rtlCol="0">
            <a:spAutoFit/>
          </a:bodyPr>
          <a:lstStyle/>
          <a:p>
            <a:r>
              <a:rPr lang="sv-SE" sz="800" b="1" dirty="0" smtClean="0">
                <a:solidFill>
                  <a:schemeClr val="bg1"/>
                </a:solidFill>
                <a:latin typeface="Arial"/>
                <a:cs typeface="Arial"/>
              </a:rPr>
              <a:t>PARK</a:t>
            </a:r>
            <a:r>
              <a:rPr lang="sv-SE" sz="800" b="1" baseline="0" dirty="0" smtClean="0">
                <a:solidFill>
                  <a:schemeClr val="bg1"/>
                </a:solidFill>
                <a:latin typeface="Arial"/>
                <a:cs typeface="Arial"/>
              </a:rPr>
              <a:t> INN MOUNTAIN RESORT</a:t>
            </a:r>
            <a:endParaRPr lang="sv-SE" sz="800" b="1" dirty="0" smtClean="0">
              <a:solidFill>
                <a:schemeClr val="bg1"/>
              </a:solidFill>
              <a:latin typeface="Arial"/>
              <a:cs typeface="Arial"/>
            </a:endParaRPr>
          </a:p>
          <a:p>
            <a:r>
              <a:rPr lang="sv-SE" sz="800" dirty="0" smtClean="0">
                <a:solidFill>
                  <a:schemeClr val="bg1"/>
                </a:solidFill>
                <a:latin typeface="Arial"/>
                <a:cs typeface="Arial"/>
              </a:rPr>
              <a:t>Trysil</a:t>
            </a:r>
            <a:endParaRPr lang="sv-SE" sz="800" dirty="0">
              <a:solidFill>
                <a:schemeClr val="bg1"/>
              </a:solidFill>
              <a:latin typeface="Arial"/>
              <a:cs typeface="Arial"/>
            </a:endParaRPr>
          </a:p>
        </p:txBody>
      </p:sp>
      <p:sp>
        <p:nvSpPr>
          <p:cNvPr id="9" name="Platshållare för innehåll 2"/>
          <p:cNvSpPr>
            <a:spLocks noGrp="1"/>
          </p:cNvSpPr>
          <p:nvPr>
            <p:ph sz="half" idx="1"/>
          </p:nvPr>
        </p:nvSpPr>
        <p:spPr>
          <a:xfrm>
            <a:off x="611863"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32601571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håll med bildtex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3575050" y="336960"/>
            <a:ext cx="5111750" cy="5789203"/>
          </a:xfrm>
        </p:spPr>
        <p:txBody>
          <a:bodyPr/>
          <a:lstStyle>
            <a:lvl1pPr>
              <a:spcAft>
                <a:spcPts val="1000"/>
              </a:spcAft>
              <a:defRPr sz="1800">
                <a:solidFill>
                  <a:srgbClr val="4C4C4C"/>
                </a:solidFill>
              </a:defRPr>
            </a:lvl1pPr>
            <a:lvl2pPr>
              <a:spcAft>
                <a:spcPts val="1000"/>
              </a:spcAft>
              <a:defRPr sz="1800">
                <a:solidFill>
                  <a:srgbClr val="4C4C4C"/>
                </a:solidFill>
              </a:defRPr>
            </a:lvl2pPr>
            <a:lvl3pPr marL="1143000" indent="-228600">
              <a:spcAft>
                <a:spcPts val="1000"/>
              </a:spcAft>
              <a:buFont typeface="Lucida Grande"/>
              <a:buChar char="-"/>
              <a:defRPr sz="1800">
                <a:solidFill>
                  <a:srgbClr val="4C4C4C"/>
                </a:solidFill>
              </a:defRPr>
            </a:lvl3pPr>
            <a:lvl4pPr marL="1562100" indent="-228600">
              <a:spcAft>
                <a:spcPts val="1000"/>
              </a:spcAft>
              <a:buFont typeface="Lucida Grande"/>
              <a:buChar char="-"/>
              <a:defRPr sz="1800">
                <a:solidFill>
                  <a:srgbClr val="4C4C4C"/>
                </a:solidFill>
              </a:defRPr>
            </a:lvl4pPr>
            <a:lvl5pPr marL="1981200" indent="-228600">
              <a:spcAft>
                <a:spcPts val="1000"/>
              </a:spcAft>
              <a:buFont typeface="Lucida Grande"/>
              <a:buChar char="-"/>
              <a:defRPr sz="1800">
                <a:solidFill>
                  <a:srgbClr val="4C4C4C"/>
                </a:solidFill>
              </a:defRPr>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text 3"/>
          <p:cNvSpPr>
            <a:spLocks noGrp="1"/>
          </p:cNvSpPr>
          <p:nvPr>
            <p:ph type="body" sz="half" idx="2"/>
          </p:nvPr>
        </p:nvSpPr>
        <p:spPr>
          <a:xfrm>
            <a:off x="591378" y="1435100"/>
            <a:ext cx="2782980" cy="4691063"/>
          </a:xfrm>
        </p:spPr>
        <p:txBody>
          <a:bodyPr/>
          <a:lstStyle>
            <a:lvl1pPr marL="0" indent="0">
              <a:buNone/>
              <a:defRPr sz="1400">
                <a:solidFill>
                  <a:srgbClr val="80808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4"/>
          <p:cNvSpPr>
            <a:spLocks noGrp="1" noChangeArrowheads="1"/>
          </p:cNvSpPr>
          <p:nvPr>
            <p:ph type="ftr" sz="quarter" idx="10"/>
          </p:nvPr>
        </p:nvSpPr>
        <p:spPr>
          <a:ln/>
        </p:spPr>
        <p:txBody>
          <a:bodyPr/>
          <a:lstStyle>
            <a:lvl1pPr>
              <a:defRPr/>
            </a:lvl1pPr>
          </a:lstStyle>
          <a:p>
            <a:pPr>
              <a:defRPr/>
            </a:pPr>
            <a:endParaRPr lang="sv-SE"/>
          </a:p>
        </p:txBody>
      </p:sp>
      <p:sp>
        <p:nvSpPr>
          <p:cNvPr id="6" name="Rectangle 5"/>
          <p:cNvSpPr>
            <a:spLocks noGrp="1" noChangeArrowheads="1"/>
          </p:cNvSpPr>
          <p:nvPr>
            <p:ph type="sldNum" sz="quarter" idx="11"/>
          </p:nvPr>
        </p:nvSpPr>
        <p:spPr>
          <a:ln/>
        </p:spPr>
        <p:txBody>
          <a:bodyPr/>
          <a:lstStyle>
            <a:lvl1pPr>
              <a:defRPr/>
            </a:lvl1pPr>
          </a:lstStyle>
          <a:p>
            <a:pPr>
              <a:defRPr/>
            </a:pPr>
            <a:fld id="{DD55A279-C197-4966-ACFF-B4888A405552}" type="slidenum">
              <a:rPr lang="sv-SE"/>
              <a:pPr>
                <a:defRPr/>
              </a:pPr>
              <a:t>‹#›</a:t>
            </a:fld>
            <a:endParaRPr lang="sv-SE" dirty="0"/>
          </a:p>
        </p:txBody>
      </p:sp>
      <p:sp>
        <p:nvSpPr>
          <p:cNvPr id="8" name="Rubrik 1"/>
          <p:cNvSpPr>
            <a:spLocks noGrp="1"/>
          </p:cNvSpPr>
          <p:nvPr>
            <p:ph type="title"/>
          </p:nvPr>
        </p:nvSpPr>
        <p:spPr>
          <a:xfrm>
            <a:off x="685800" y="332680"/>
            <a:ext cx="2787343" cy="1143000"/>
          </a:xfrm>
        </p:spPr>
        <p:txBody>
          <a:bodyPr lIns="0" anchor="t" anchorCtr="0">
            <a:normAutofit/>
          </a:bodyPr>
          <a:lstStyle>
            <a:lvl1pPr>
              <a:defRPr sz="2400" b="1" i="0" cap="none">
                <a:solidFill>
                  <a:schemeClr val="tx2"/>
                </a:solidFill>
              </a:defRPr>
            </a:lvl1pPr>
          </a:lstStyle>
          <a:p>
            <a:r>
              <a:rPr lang="sv-SE" smtClean="0"/>
              <a:t>Klicka här för att ändra format</a:t>
            </a:r>
            <a:endParaRPr lang="sv-SE" dirty="0"/>
          </a:p>
        </p:txBody>
      </p:sp>
      <p:sp>
        <p:nvSpPr>
          <p:cNvPr id="9"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36086131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Kollage Vänster — Koncern">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948" y="149872"/>
            <a:ext cx="4383028" cy="6188167"/>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4807981" y="332680"/>
            <a:ext cx="3835567" cy="1143000"/>
          </a:xfrm>
        </p:spPr>
        <p:txBody>
          <a:bodyPr lIns="0" anchor="t" anchorCtr="0">
            <a:normAutofit/>
          </a:bodyPr>
          <a:lstStyle>
            <a:lvl1pPr>
              <a:defRPr sz="2400" b="1" i="0" cap="none">
                <a:solidFill>
                  <a:schemeClr val="tx2"/>
                </a:solidFill>
              </a:defRPr>
            </a:lvl1pPr>
          </a:lstStyle>
          <a:p>
            <a:r>
              <a:rPr lang="sv-SE" dirty="0" smtClean="0"/>
              <a:t>Kollage till vänster, innehåll till höger</a:t>
            </a:r>
            <a:br>
              <a:rPr lang="sv-SE" dirty="0" smtClean="0"/>
            </a:br>
            <a:r>
              <a:rPr lang="sv-SE" dirty="0" smtClean="0"/>
              <a:t>(koncernen)</a:t>
            </a:r>
            <a:endParaRPr lang="sv-SE" dirty="0"/>
          </a:p>
        </p:txBody>
      </p:sp>
      <p:sp>
        <p:nvSpPr>
          <p:cNvPr id="30" name="textruta 29"/>
          <p:cNvSpPr txBox="1"/>
          <p:nvPr userDrawn="1"/>
        </p:nvSpPr>
        <p:spPr>
          <a:xfrm>
            <a:off x="121053" y="5999895"/>
            <a:ext cx="1984602" cy="338554"/>
          </a:xfrm>
          <a:prstGeom prst="rect">
            <a:avLst/>
          </a:prstGeom>
          <a:noFill/>
        </p:spPr>
        <p:txBody>
          <a:bodyPr wrap="square" rtlCol="0">
            <a:spAutoFit/>
          </a:bodyPr>
          <a:lstStyle/>
          <a:p>
            <a:r>
              <a:rPr lang="sv-SE" sz="800" b="1" dirty="0" smtClean="0">
                <a:solidFill>
                  <a:schemeClr val="bg1"/>
                </a:solidFill>
                <a:latin typeface="Arial"/>
                <a:cs typeface="Arial"/>
              </a:rPr>
              <a:t>PARK INN MOUNTAIN RESORT</a:t>
            </a:r>
          </a:p>
          <a:p>
            <a:r>
              <a:rPr lang="sv-SE" sz="800" dirty="0" smtClean="0">
                <a:solidFill>
                  <a:schemeClr val="bg1"/>
                </a:solidFill>
                <a:latin typeface="Arial"/>
                <a:cs typeface="Arial"/>
              </a:rPr>
              <a:t>Trysil</a:t>
            </a:r>
            <a:endParaRPr lang="sv-SE" sz="800" dirty="0">
              <a:solidFill>
                <a:schemeClr val="bg1"/>
              </a:solidFill>
              <a:latin typeface="Arial"/>
              <a:cs typeface="Arial"/>
            </a:endParaRPr>
          </a:p>
        </p:txBody>
      </p:sp>
      <p:sp>
        <p:nvSpPr>
          <p:cNvPr id="9" name="textruta 8"/>
          <p:cNvSpPr txBox="1"/>
          <p:nvPr userDrawn="1"/>
        </p:nvSpPr>
        <p:spPr>
          <a:xfrm>
            <a:off x="2360399" y="2183156"/>
            <a:ext cx="1650371" cy="338554"/>
          </a:xfrm>
          <a:prstGeom prst="rect">
            <a:avLst/>
          </a:prstGeom>
          <a:noFill/>
        </p:spPr>
        <p:txBody>
          <a:bodyPr wrap="square" rtlCol="0">
            <a:spAutoFit/>
          </a:bodyPr>
          <a:lstStyle/>
          <a:p>
            <a:r>
              <a:rPr lang="sv-SE" sz="800" b="1" dirty="0" smtClean="0">
                <a:solidFill>
                  <a:schemeClr val="bg1"/>
                </a:solidFill>
                <a:latin typeface="Arial"/>
                <a:cs typeface="Arial"/>
              </a:rPr>
              <a:t>BEKKESTUA</a:t>
            </a:r>
            <a:r>
              <a:rPr lang="sv-SE" sz="800" b="1" baseline="0" dirty="0" smtClean="0">
                <a:solidFill>
                  <a:schemeClr val="bg1"/>
                </a:solidFill>
                <a:latin typeface="Arial"/>
                <a:cs typeface="Arial"/>
              </a:rPr>
              <a:t> T-BANESTATION</a:t>
            </a:r>
            <a:endParaRPr lang="sv-SE" sz="800" b="1" dirty="0" smtClean="0">
              <a:solidFill>
                <a:schemeClr val="bg1"/>
              </a:solidFill>
              <a:latin typeface="Arial"/>
              <a:cs typeface="Arial"/>
            </a:endParaRPr>
          </a:p>
          <a:p>
            <a:r>
              <a:rPr lang="sv-SE" sz="800" dirty="0" err="1" smtClean="0">
                <a:solidFill>
                  <a:schemeClr val="bg1"/>
                </a:solidFill>
                <a:latin typeface="Arial"/>
                <a:cs typeface="Arial"/>
              </a:rPr>
              <a:t>Bærum</a:t>
            </a:r>
            <a:endParaRPr lang="sv-SE" sz="800" dirty="0">
              <a:solidFill>
                <a:schemeClr val="bg1"/>
              </a:solidFill>
              <a:latin typeface="Arial"/>
              <a:cs typeface="Arial"/>
            </a:endParaRPr>
          </a:p>
        </p:txBody>
      </p:sp>
      <p:sp>
        <p:nvSpPr>
          <p:cNvPr id="10" name="Platshållare för innehåll 2"/>
          <p:cNvSpPr>
            <a:spLocks noGrp="1"/>
          </p:cNvSpPr>
          <p:nvPr>
            <p:ph sz="half" idx="1"/>
          </p:nvPr>
        </p:nvSpPr>
        <p:spPr>
          <a:xfrm>
            <a:off x="4734044"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2"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384479897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Kollage Höger — Koncern 2">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45809" y="134362"/>
            <a:ext cx="4378211" cy="6190098"/>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685800" y="332680"/>
            <a:ext cx="3835567" cy="1143000"/>
          </a:xfrm>
        </p:spPr>
        <p:txBody>
          <a:bodyPr lIns="0" anchor="t" anchorCtr="0">
            <a:noAutofit/>
          </a:bodyPr>
          <a:lstStyle>
            <a:lvl1pPr>
              <a:defRPr sz="2400" b="1" i="0" cap="none">
                <a:solidFill>
                  <a:schemeClr val="tx2"/>
                </a:solidFill>
              </a:defRPr>
            </a:lvl1pPr>
          </a:lstStyle>
          <a:p>
            <a:r>
              <a:rPr lang="sv-SE" dirty="0" smtClean="0"/>
              <a:t>Kollage till höger, innehåll till vänster</a:t>
            </a:r>
            <a:br>
              <a:rPr lang="sv-SE" dirty="0" smtClean="0"/>
            </a:br>
            <a:r>
              <a:rPr lang="sv-SE" dirty="0" smtClean="0"/>
              <a:t>(koncernen)</a:t>
            </a:r>
            <a:endParaRPr lang="sv-SE" dirty="0"/>
          </a:p>
        </p:txBody>
      </p:sp>
      <p:sp>
        <p:nvSpPr>
          <p:cNvPr id="29" name="textruta 28"/>
          <p:cNvSpPr txBox="1"/>
          <p:nvPr userDrawn="1"/>
        </p:nvSpPr>
        <p:spPr>
          <a:xfrm>
            <a:off x="4664852" y="5977097"/>
            <a:ext cx="2019763" cy="338554"/>
          </a:xfrm>
          <a:prstGeom prst="rect">
            <a:avLst/>
          </a:prstGeom>
          <a:noFill/>
        </p:spPr>
        <p:txBody>
          <a:bodyPr wrap="square" rtlCol="0">
            <a:spAutoFit/>
          </a:bodyPr>
          <a:lstStyle/>
          <a:p>
            <a:r>
              <a:rPr lang="sv-SE" sz="800" b="1" dirty="0" smtClean="0">
                <a:solidFill>
                  <a:schemeClr val="bg1"/>
                </a:solidFill>
                <a:latin typeface="Arial"/>
                <a:cs typeface="Arial"/>
              </a:rPr>
              <a:t>VICTORIA TOWER</a:t>
            </a:r>
          </a:p>
          <a:p>
            <a:r>
              <a:rPr lang="sv-SE" sz="800" dirty="0" smtClean="0">
                <a:solidFill>
                  <a:schemeClr val="bg1"/>
                </a:solidFill>
                <a:latin typeface="Arial"/>
                <a:cs typeface="Arial"/>
              </a:rPr>
              <a:t>Kista</a:t>
            </a:r>
            <a:endParaRPr lang="sv-SE" sz="800" dirty="0">
              <a:solidFill>
                <a:schemeClr val="bg1"/>
              </a:solidFill>
              <a:latin typeface="Arial"/>
              <a:cs typeface="Arial"/>
            </a:endParaRPr>
          </a:p>
        </p:txBody>
      </p:sp>
      <p:sp>
        <p:nvSpPr>
          <p:cNvPr id="9" name="Platshållare för innehåll 2"/>
          <p:cNvSpPr>
            <a:spLocks noGrp="1"/>
          </p:cNvSpPr>
          <p:nvPr>
            <p:ph sz="half" idx="1"/>
          </p:nvPr>
        </p:nvSpPr>
        <p:spPr>
          <a:xfrm>
            <a:off x="611863"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82364504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Kollage Vänster — Koncern 2">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948" y="158400"/>
            <a:ext cx="4383027" cy="6188167"/>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4807981" y="332680"/>
            <a:ext cx="3835567" cy="1143000"/>
          </a:xfrm>
        </p:spPr>
        <p:txBody>
          <a:bodyPr lIns="0" anchor="t" anchorCtr="0">
            <a:normAutofit/>
          </a:bodyPr>
          <a:lstStyle>
            <a:lvl1pPr>
              <a:defRPr sz="2400" b="1" i="0" cap="none">
                <a:solidFill>
                  <a:schemeClr val="tx2"/>
                </a:solidFill>
              </a:defRPr>
            </a:lvl1pPr>
          </a:lstStyle>
          <a:p>
            <a:r>
              <a:rPr lang="sv-SE" dirty="0" smtClean="0"/>
              <a:t>Kollage till vänster, innehåll till höger</a:t>
            </a:r>
            <a:br>
              <a:rPr lang="sv-SE" dirty="0" smtClean="0"/>
            </a:br>
            <a:r>
              <a:rPr lang="sv-SE" dirty="0" smtClean="0"/>
              <a:t>(koncernen)</a:t>
            </a:r>
            <a:endParaRPr lang="sv-SE" dirty="0"/>
          </a:p>
        </p:txBody>
      </p:sp>
      <p:sp>
        <p:nvSpPr>
          <p:cNvPr id="30" name="textruta 29"/>
          <p:cNvSpPr txBox="1"/>
          <p:nvPr userDrawn="1"/>
        </p:nvSpPr>
        <p:spPr>
          <a:xfrm>
            <a:off x="121053" y="5988755"/>
            <a:ext cx="1348900" cy="338554"/>
          </a:xfrm>
          <a:prstGeom prst="rect">
            <a:avLst/>
          </a:prstGeom>
          <a:noFill/>
        </p:spPr>
        <p:txBody>
          <a:bodyPr wrap="square" rtlCol="0">
            <a:spAutoFit/>
          </a:bodyPr>
          <a:lstStyle/>
          <a:p>
            <a:r>
              <a:rPr lang="sv-SE" sz="800" b="1" dirty="0" smtClean="0">
                <a:solidFill>
                  <a:schemeClr val="bg1"/>
                </a:solidFill>
                <a:latin typeface="Arial"/>
                <a:cs typeface="Arial"/>
              </a:rPr>
              <a:t>RESTAURANT ONDA</a:t>
            </a:r>
          </a:p>
          <a:p>
            <a:r>
              <a:rPr lang="sv-SE" sz="800" dirty="0" smtClean="0">
                <a:solidFill>
                  <a:schemeClr val="bg1"/>
                </a:solidFill>
                <a:latin typeface="Arial"/>
                <a:cs typeface="Arial"/>
              </a:rPr>
              <a:t>Oslo</a:t>
            </a:r>
            <a:endParaRPr lang="sv-SE" sz="800" dirty="0">
              <a:solidFill>
                <a:schemeClr val="bg1"/>
              </a:solidFill>
              <a:latin typeface="Arial"/>
              <a:cs typeface="Arial"/>
            </a:endParaRPr>
          </a:p>
        </p:txBody>
      </p:sp>
      <p:sp>
        <p:nvSpPr>
          <p:cNvPr id="9" name="Platshållare för innehåll 2"/>
          <p:cNvSpPr>
            <a:spLocks noGrp="1"/>
          </p:cNvSpPr>
          <p:nvPr>
            <p:ph sz="half" idx="1"/>
          </p:nvPr>
        </p:nvSpPr>
        <p:spPr>
          <a:xfrm>
            <a:off x="4734044"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pic>
        <p:nvPicPr>
          <p:cNvPr id="3" name="Bildobjekt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800" y="158400"/>
            <a:ext cx="4389120" cy="6199632"/>
          </a:xfrm>
          <a:prstGeom prst="rect">
            <a:avLst/>
          </a:prstGeom>
        </p:spPr>
      </p:pic>
    </p:spTree>
    <p:extLst>
      <p:ext uri="{BB962C8B-B14F-4D97-AF65-F5344CB8AC3E}">
        <p14:creationId xmlns:p14="http://schemas.microsoft.com/office/powerpoint/2010/main" val="5082679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Kollage Höger — Koncern 3">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34668" y="149877"/>
            <a:ext cx="4389351" cy="6197096"/>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685800" y="332680"/>
            <a:ext cx="3835567" cy="1143000"/>
          </a:xfrm>
        </p:spPr>
        <p:txBody>
          <a:bodyPr lIns="0" anchor="t" anchorCtr="0">
            <a:normAutofit/>
          </a:bodyPr>
          <a:lstStyle>
            <a:lvl1pPr>
              <a:defRPr sz="2400" b="1" i="0" cap="none">
                <a:solidFill>
                  <a:schemeClr val="tx2"/>
                </a:solidFill>
              </a:defRPr>
            </a:lvl1pPr>
          </a:lstStyle>
          <a:p>
            <a:r>
              <a:rPr lang="sv-SE" dirty="0" smtClean="0"/>
              <a:t>Kollage till höger, innehåll till vänster</a:t>
            </a:r>
            <a:br>
              <a:rPr lang="sv-SE" dirty="0" smtClean="0"/>
            </a:br>
            <a:r>
              <a:rPr lang="sv-SE" dirty="0" smtClean="0"/>
              <a:t>(koncernen)</a:t>
            </a:r>
            <a:endParaRPr lang="sv-SE" dirty="0"/>
          </a:p>
        </p:txBody>
      </p:sp>
      <p:sp>
        <p:nvSpPr>
          <p:cNvPr id="29" name="textruta 28"/>
          <p:cNvSpPr txBox="1"/>
          <p:nvPr userDrawn="1"/>
        </p:nvSpPr>
        <p:spPr>
          <a:xfrm>
            <a:off x="7888639" y="3069583"/>
            <a:ext cx="1254114" cy="338554"/>
          </a:xfrm>
          <a:prstGeom prst="rect">
            <a:avLst/>
          </a:prstGeom>
          <a:noFill/>
        </p:spPr>
        <p:txBody>
          <a:bodyPr wrap="square" rtlCol="0">
            <a:spAutoFit/>
          </a:bodyPr>
          <a:lstStyle/>
          <a:p>
            <a:r>
              <a:rPr lang="sv-SE" sz="800" b="1" dirty="0" smtClean="0">
                <a:solidFill>
                  <a:schemeClr val="bg1"/>
                </a:solidFill>
                <a:latin typeface="Arial"/>
                <a:cs typeface="Arial"/>
              </a:rPr>
              <a:t>VÄSTKUSTBANAN</a:t>
            </a:r>
          </a:p>
          <a:p>
            <a:r>
              <a:rPr lang="sv-SE" sz="800" dirty="0" smtClean="0">
                <a:solidFill>
                  <a:schemeClr val="bg1"/>
                </a:solidFill>
                <a:latin typeface="Arial"/>
                <a:cs typeface="Arial"/>
              </a:rPr>
              <a:t>Ängelholm</a:t>
            </a:r>
            <a:endParaRPr lang="sv-SE" sz="800" dirty="0">
              <a:solidFill>
                <a:schemeClr val="bg1"/>
              </a:solidFill>
              <a:latin typeface="Arial"/>
              <a:cs typeface="Arial"/>
            </a:endParaRPr>
          </a:p>
        </p:txBody>
      </p:sp>
      <p:sp>
        <p:nvSpPr>
          <p:cNvPr id="10" name="Platshållare för innehåll 2"/>
          <p:cNvSpPr>
            <a:spLocks noGrp="1"/>
          </p:cNvSpPr>
          <p:nvPr>
            <p:ph sz="half" idx="1"/>
          </p:nvPr>
        </p:nvSpPr>
        <p:spPr>
          <a:xfrm>
            <a:off x="611863"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2"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187586875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våspalt innehåll med kollage under – finland">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pic>
        <p:nvPicPr>
          <p:cNvPr id="3" name="Bildobjekt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882" y="4673963"/>
            <a:ext cx="8918448" cy="1652016"/>
          </a:xfrm>
          <a:prstGeom prst="rect">
            <a:avLst/>
          </a:prstGeom>
        </p:spPr>
      </p:pic>
      <p:sp>
        <p:nvSpPr>
          <p:cNvPr id="8" name="Platshållare för innehåll 2"/>
          <p:cNvSpPr>
            <a:spLocks noGrp="1"/>
          </p:cNvSpPr>
          <p:nvPr>
            <p:ph sz="half" idx="1"/>
          </p:nvPr>
        </p:nvSpPr>
        <p:spPr>
          <a:xfrm>
            <a:off x="594645" y="1491659"/>
            <a:ext cx="3810000" cy="2864041"/>
          </a:xfrm>
        </p:spPr>
        <p:txBody>
          <a:bodyPr>
            <a:normAutofit/>
          </a:bodyPr>
          <a:lstStyle>
            <a:lvl1pPr>
              <a:spcAft>
                <a:spcPts val="1000"/>
              </a:spcAft>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innehåll 3"/>
          <p:cNvSpPr>
            <a:spLocks noGrp="1"/>
          </p:cNvSpPr>
          <p:nvPr>
            <p:ph sz="half" idx="2"/>
          </p:nvPr>
        </p:nvSpPr>
        <p:spPr>
          <a:xfrm>
            <a:off x="4648200" y="1491659"/>
            <a:ext cx="3810000" cy="2864041"/>
          </a:xfrm>
        </p:spPr>
        <p:txBody>
          <a:bodyPr>
            <a:normAutofit/>
          </a:bodyPr>
          <a:lstStyle>
            <a:lvl1pPr>
              <a:spcAft>
                <a:spcPts val="1000"/>
              </a:spcAft>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1" name="Rubrik 1"/>
          <p:cNvSpPr>
            <a:spLocks noGrp="1"/>
          </p:cNvSpPr>
          <p:nvPr>
            <p:ph type="title" hasCustomPrompt="1"/>
          </p:nvPr>
        </p:nvSpPr>
        <p:spPr>
          <a:xfrm>
            <a:off x="685800" y="332680"/>
            <a:ext cx="7772400" cy="1143000"/>
          </a:xfrm>
        </p:spPr>
        <p:txBody>
          <a:bodyPr lIns="0" anchor="t" anchorCtr="0">
            <a:normAutofit/>
          </a:bodyPr>
          <a:lstStyle>
            <a:lvl1pPr>
              <a:defRPr sz="3000" b="1" i="0" cap="none" baseline="0">
                <a:solidFill>
                  <a:schemeClr val="tx2"/>
                </a:solidFill>
              </a:defRPr>
            </a:lvl1pPr>
          </a:lstStyle>
          <a:p>
            <a:r>
              <a:rPr lang="sv-SE" dirty="0" smtClean="0"/>
              <a:t>Bildkollage under, innehåll i </a:t>
            </a:r>
            <a:r>
              <a:rPr lang="sv-SE" dirty="0" err="1" smtClean="0"/>
              <a:t>tvåspalter</a:t>
            </a:r>
            <a:r>
              <a:rPr lang="sv-SE" dirty="0" smtClean="0"/>
              <a:t> över</a:t>
            </a:r>
            <a:endParaRPr lang="sv-SE" dirty="0"/>
          </a:p>
        </p:txBody>
      </p:sp>
      <p:sp>
        <p:nvSpPr>
          <p:cNvPr id="9"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
        <p:nvSpPr>
          <p:cNvPr id="12" name="textruta 11"/>
          <p:cNvSpPr txBox="1"/>
          <p:nvPr userDrawn="1"/>
        </p:nvSpPr>
        <p:spPr>
          <a:xfrm>
            <a:off x="140592" y="5976338"/>
            <a:ext cx="2018408" cy="338554"/>
          </a:xfrm>
          <a:prstGeom prst="rect">
            <a:avLst/>
          </a:prstGeom>
          <a:noFill/>
        </p:spPr>
        <p:txBody>
          <a:bodyPr wrap="square" rtlCol="0">
            <a:spAutoFit/>
          </a:bodyPr>
          <a:lstStyle/>
          <a:p>
            <a:r>
              <a:rPr lang="sv-SE" sz="800" b="1" dirty="0" smtClean="0">
                <a:solidFill>
                  <a:schemeClr val="bg1"/>
                </a:solidFill>
                <a:latin typeface="Arial"/>
                <a:cs typeface="Arial"/>
              </a:rPr>
              <a:t>Y-TALO</a:t>
            </a:r>
          </a:p>
          <a:p>
            <a:r>
              <a:rPr lang="sv-SE" sz="800" dirty="0" smtClean="0">
                <a:solidFill>
                  <a:schemeClr val="bg1"/>
                </a:solidFill>
                <a:latin typeface="Arial"/>
                <a:cs typeface="Arial"/>
              </a:rPr>
              <a:t>Seinäjoki</a:t>
            </a:r>
            <a:endParaRPr lang="sv-SE" sz="800" dirty="0">
              <a:solidFill>
                <a:schemeClr val="bg1"/>
              </a:solidFill>
              <a:latin typeface="Arial"/>
              <a:cs typeface="Arial"/>
            </a:endParaRPr>
          </a:p>
        </p:txBody>
      </p:sp>
      <p:sp>
        <p:nvSpPr>
          <p:cNvPr id="13" name="textruta 12"/>
          <p:cNvSpPr txBox="1"/>
          <p:nvPr userDrawn="1"/>
        </p:nvSpPr>
        <p:spPr>
          <a:xfrm>
            <a:off x="5722027" y="5976338"/>
            <a:ext cx="1096023" cy="338554"/>
          </a:xfrm>
          <a:prstGeom prst="rect">
            <a:avLst/>
          </a:prstGeom>
          <a:noFill/>
        </p:spPr>
        <p:txBody>
          <a:bodyPr wrap="square" rtlCol="0">
            <a:spAutoFit/>
          </a:bodyPr>
          <a:lstStyle/>
          <a:p>
            <a:r>
              <a:rPr lang="sv-SE" sz="800" b="1" dirty="0" smtClean="0">
                <a:solidFill>
                  <a:schemeClr val="bg1"/>
                </a:solidFill>
                <a:latin typeface="Arial"/>
                <a:cs typeface="Arial"/>
              </a:rPr>
              <a:t>KOMMUNHUSET</a:t>
            </a:r>
          </a:p>
          <a:p>
            <a:r>
              <a:rPr lang="sv-SE" sz="800" dirty="0" err="1" smtClean="0">
                <a:solidFill>
                  <a:schemeClr val="bg1"/>
                </a:solidFill>
                <a:latin typeface="Arial"/>
                <a:cs typeface="Arial"/>
              </a:rPr>
              <a:t>Kirkkonummi</a:t>
            </a:r>
            <a:endParaRPr lang="sv-SE" sz="800" dirty="0">
              <a:solidFill>
                <a:schemeClr val="bg1"/>
              </a:solidFill>
              <a:latin typeface="Arial"/>
              <a:cs typeface="Arial"/>
            </a:endParaRPr>
          </a:p>
        </p:txBody>
      </p:sp>
      <p:sp>
        <p:nvSpPr>
          <p:cNvPr id="14" name="textruta 13"/>
          <p:cNvSpPr txBox="1"/>
          <p:nvPr userDrawn="1"/>
        </p:nvSpPr>
        <p:spPr>
          <a:xfrm>
            <a:off x="6866724" y="5976338"/>
            <a:ext cx="1096023" cy="338554"/>
          </a:xfrm>
          <a:prstGeom prst="rect">
            <a:avLst/>
          </a:prstGeom>
          <a:noFill/>
        </p:spPr>
        <p:txBody>
          <a:bodyPr wrap="square" rtlCol="0">
            <a:spAutoFit/>
          </a:bodyPr>
          <a:lstStyle/>
          <a:p>
            <a:r>
              <a:rPr lang="sv-SE" sz="800" b="1" dirty="0" smtClean="0">
                <a:solidFill>
                  <a:schemeClr val="bg1"/>
                </a:solidFill>
                <a:latin typeface="Arial"/>
                <a:cs typeface="Arial"/>
              </a:rPr>
              <a:t>RIKSARKIVET</a:t>
            </a:r>
          </a:p>
          <a:p>
            <a:r>
              <a:rPr lang="sv-SE" sz="800" dirty="0" smtClean="0">
                <a:solidFill>
                  <a:schemeClr val="bg1"/>
                </a:solidFill>
                <a:latin typeface="Arial"/>
                <a:cs typeface="Arial"/>
              </a:rPr>
              <a:t>Tavastehus</a:t>
            </a:r>
            <a:endParaRPr lang="sv-SE" sz="800" dirty="0">
              <a:solidFill>
                <a:schemeClr val="bg1"/>
              </a:solidFill>
              <a:latin typeface="Arial"/>
              <a:cs typeface="Arial"/>
            </a:endParaRPr>
          </a:p>
        </p:txBody>
      </p:sp>
    </p:spTree>
    <p:extLst>
      <p:ext uri="{BB962C8B-B14F-4D97-AF65-F5344CB8AC3E}">
        <p14:creationId xmlns:p14="http://schemas.microsoft.com/office/powerpoint/2010/main" val="153180205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våspalt innehåll med kollage under – sverige">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pic>
        <p:nvPicPr>
          <p:cNvPr id="3" name="Bildobjekt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882" y="4673963"/>
            <a:ext cx="8918448" cy="1652016"/>
          </a:xfrm>
          <a:prstGeom prst="rect">
            <a:avLst/>
          </a:prstGeom>
        </p:spPr>
      </p:pic>
      <p:sp>
        <p:nvSpPr>
          <p:cNvPr id="8" name="Platshållare för innehåll 2"/>
          <p:cNvSpPr>
            <a:spLocks noGrp="1"/>
          </p:cNvSpPr>
          <p:nvPr>
            <p:ph sz="half" idx="1"/>
          </p:nvPr>
        </p:nvSpPr>
        <p:spPr>
          <a:xfrm>
            <a:off x="594645" y="1491659"/>
            <a:ext cx="3810000" cy="2864041"/>
          </a:xfrm>
        </p:spPr>
        <p:txBody>
          <a:bodyPr>
            <a:normAutofit/>
          </a:bodyPr>
          <a:lstStyle>
            <a:lvl1pPr>
              <a:spcAft>
                <a:spcPts val="1000"/>
              </a:spcAft>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innehåll 3"/>
          <p:cNvSpPr>
            <a:spLocks noGrp="1"/>
          </p:cNvSpPr>
          <p:nvPr>
            <p:ph sz="half" idx="2"/>
          </p:nvPr>
        </p:nvSpPr>
        <p:spPr>
          <a:xfrm>
            <a:off x="4648200" y="1491659"/>
            <a:ext cx="3810000" cy="2864041"/>
          </a:xfrm>
        </p:spPr>
        <p:txBody>
          <a:bodyPr>
            <a:normAutofit/>
          </a:bodyPr>
          <a:lstStyle>
            <a:lvl1pPr>
              <a:spcAft>
                <a:spcPts val="1000"/>
              </a:spcAft>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1" name="Rubrik 1"/>
          <p:cNvSpPr>
            <a:spLocks noGrp="1"/>
          </p:cNvSpPr>
          <p:nvPr>
            <p:ph type="title" hasCustomPrompt="1"/>
          </p:nvPr>
        </p:nvSpPr>
        <p:spPr>
          <a:xfrm>
            <a:off x="685800" y="332680"/>
            <a:ext cx="7772400" cy="1143000"/>
          </a:xfrm>
        </p:spPr>
        <p:txBody>
          <a:bodyPr lIns="0" anchor="t" anchorCtr="0">
            <a:normAutofit/>
          </a:bodyPr>
          <a:lstStyle>
            <a:lvl1pPr>
              <a:defRPr sz="3000" b="1" i="0" cap="none" baseline="0">
                <a:solidFill>
                  <a:schemeClr val="tx2"/>
                </a:solidFill>
              </a:defRPr>
            </a:lvl1pPr>
          </a:lstStyle>
          <a:p>
            <a:r>
              <a:rPr lang="sv-SE" dirty="0" smtClean="0"/>
              <a:t>Bildkollage under, innehåll i </a:t>
            </a:r>
            <a:r>
              <a:rPr lang="sv-SE" dirty="0" err="1" smtClean="0"/>
              <a:t>tvåspalter</a:t>
            </a:r>
            <a:r>
              <a:rPr lang="sv-SE" dirty="0" smtClean="0"/>
              <a:t> över</a:t>
            </a:r>
            <a:endParaRPr lang="sv-SE" dirty="0"/>
          </a:p>
        </p:txBody>
      </p:sp>
      <p:sp>
        <p:nvSpPr>
          <p:cNvPr id="9"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85416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våspalt innehåll med kollage under – norge">
    <p:spTree>
      <p:nvGrpSpPr>
        <p:cNvPr id="1" name=""/>
        <p:cNvGrpSpPr/>
        <p:nvPr/>
      </p:nvGrpSpPr>
      <p:grpSpPr>
        <a:xfrm>
          <a:off x="0" y="0"/>
          <a:ext cx="0" cy="0"/>
          <a:chOff x="0" y="0"/>
          <a:chExt cx="0" cy="0"/>
        </a:xfrm>
      </p:grpSpPr>
      <p:sp>
        <p:nvSpPr>
          <p:cNvPr id="6" name="Rectangle 5"/>
          <p:cNvSpPr>
            <a:spLocks noGrp="1" noChangeArrowheads="1"/>
          </p:cNvSpPr>
          <p:nvPr>
            <p:ph type="sldNum" sz="quarter" idx="11"/>
          </p:nvPr>
        </p:nvSpPr>
        <p:spPr>
          <a:ln/>
        </p:spPr>
        <p:txBody>
          <a:bodyPr/>
          <a:lstStyle>
            <a:lvl1pPr>
              <a:defRPr/>
            </a:lvl1pPr>
          </a:lstStyle>
          <a:p>
            <a:pPr>
              <a:defRPr/>
            </a:pPr>
            <a:fld id="{8311542A-5E03-4BB7-8A49-811357120026}" type="slidenum">
              <a:rPr lang="sv-SE"/>
              <a:pPr>
                <a:defRPr/>
              </a:pPr>
              <a:t>‹#›</a:t>
            </a:fld>
            <a:endParaRPr lang="sv-SE"/>
          </a:p>
        </p:txBody>
      </p:sp>
      <p:sp>
        <p:nvSpPr>
          <p:cNvPr id="9" name="Rubrik 1"/>
          <p:cNvSpPr>
            <a:spLocks noGrp="1"/>
          </p:cNvSpPr>
          <p:nvPr>
            <p:ph type="title" hasCustomPrompt="1"/>
          </p:nvPr>
        </p:nvSpPr>
        <p:spPr>
          <a:xfrm>
            <a:off x="685800" y="332680"/>
            <a:ext cx="7772400" cy="1143000"/>
          </a:xfrm>
        </p:spPr>
        <p:txBody>
          <a:bodyPr lIns="0" anchor="t" anchorCtr="0">
            <a:normAutofit/>
          </a:bodyPr>
          <a:lstStyle>
            <a:lvl1pPr>
              <a:defRPr sz="3000" b="1" i="0" cap="none" baseline="0">
                <a:solidFill>
                  <a:schemeClr val="tx2"/>
                </a:solidFill>
              </a:defRPr>
            </a:lvl1pPr>
          </a:lstStyle>
          <a:p>
            <a:r>
              <a:rPr lang="sv-SE" dirty="0" smtClean="0"/>
              <a:t>Bildkollage under, innehåll i </a:t>
            </a:r>
            <a:r>
              <a:rPr lang="sv-SE" dirty="0" err="1" smtClean="0"/>
              <a:t>tvåspalter</a:t>
            </a:r>
            <a:r>
              <a:rPr lang="sv-SE" dirty="0" smtClean="0"/>
              <a:t> över</a:t>
            </a:r>
            <a:endParaRPr lang="sv-SE" dirty="0"/>
          </a:p>
        </p:txBody>
      </p:sp>
      <p:pic>
        <p:nvPicPr>
          <p:cNvPr id="3" name="Bildobjekt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882" y="4673963"/>
            <a:ext cx="8918448" cy="1652016"/>
          </a:xfrm>
          <a:prstGeom prst="rect">
            <a:avLst/>
          </a:prstGeom>
        </p:spPr>
      </p:pic>
      <p:sp>
        <p:nvSpPr>
          <p:cNvPr id="8" name="Platshållare för innehåll 2"/>
          <p:cNvSpPr>
            <a:spLocks noGrp="1"/>
          </p:cNvSpPr>
          <p:nvPr>
            <p:ph sz="half" idx="1"/>
          </p:nvPr>
        </p:nvSpPr>
        <p:spPr>
          <a:xfrm>
            <a:off x="594645" y="1491659"/>
            <a:ext cx="3810000" cy="2864041"/>
          </a:xfrm>
        </p:spPr>
        <p:txBody>
          <a:bodyPr>
            <a:normAutofit/>
          </a:bodyPr>
          <a:lstStyle>
            <a:lvl1pPr>
              <a:spcAft>
                <a:spcPts val="1000"/>
              </a:spcAft>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innehåll 3"/>
          <p:cNvSpPr>
            <a:spLocks noGrp="1"/>
          </p:cNvSpPr>
          <p:nvPr>
            <p:ph sz="half" idx="2"/>
          </p:nvPr>
        </p:nvSpPr>
        <p:spPr>
          <a:xfrm>
            <a:off x="4648200" y="1491659"/>
            <a:ext cx="3810000" cy="2864041"/>
          </a:xfrm>
        </p:spPr>
        <p:txBody>
          <a:bodyPr>
            <a:normAutofit/>
          </a:bodyPr>
          <a:lstStyle>
            <a:lvl1pPr>
              <a:spcAft>
                <a:spcPts val="1000"/>
              </a:spcAft>
              <a:defRPr sz="1800">
                <a:solidFill>
                  <a:srgbClr val="4C4C4C"/>
                </a:solidFill>
              </a:defRPr>
            </a:lvl1pPr>
            <a:lvl2pPr marL="742950" indent="-285750">
              <a:spcAft>
                <a:spcPts val="1000"/>
              </a:spcAft>
              <a:buFont typeface="Lucida Grande"/>
              <a:buChar char="-"/>
              <a:defRPr sz="1500">
                <a:solidFill>
                  <a:srgbClr val="4C4C4C"/>
                </a:solidFill>
              </a:defRPr>
            </a:lvl2pPr>
            <a:lvl3pPr marL="1143000" indent="-228600">
              <a:spcAft>
                <a:spcPts val="1000"/>
              </a:spcAft>
              <a:buFont typeface="Lucida Grande"/>
              <a:buChar char="-"/>
              <a:defRPr sz="1200">
                <a:solidFill>
                  <a:srgbClr val="4C4C4C"/>
                </a:solidFill>
              </a:defRPr>
            </a:lvl3pPr>
            <a:lvl4pPr>
              <a:spcAft>
                <a:spcPts val="1000"/>
              </a:spcAft>
              <a:defRPr sz="1400">
                <a:solidFill>
                  <a:srgbClr val="4C4C4C"/>
                </a:solidFill>
              </a:defRPr>
            </a:lvl4pPr>
            <a:lvl5pPr>
              <a:spcAft>
                <a:spcPts val="1000"/>
              </a:spcAft>
              <a:defRPr sz="14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2" name="textruta 1"/>
          <p:cNvSpPr txBox="1"/>
          <p:nvPr userDrawn="1"/>
        </p:nvSpPr>
        <p:spPr>
          <a:xfrm>
            <a:off x="-924705" y="4823576"/>
            <a:ext cx="184666" cy="369332"/>
          </a:xfrm>
          <a:prstGeom prst="rect">
            <a:avLst/>
          </a:prstGeom>
          <a:noFill/>
        </p:spPr>
        <p:txBody>
          <a:bodyPr wrap="none" rtlCol="0">
            <a:spAutoFit/>
          </a:bodyPr>
          <a:lstStyle/>
          <a:p>
            <a:endParaRPr lang="sv-SE" sz="1800" dirty="0" err="1" smtClean="0">
              <a:latin typeface="+mn-lt"/>
            </a:endParaRPr>
          </a:p>
        </p:txBody>
      </p:sp>
      <p:sp>
        <p:nvSpPr>
          <p:cNvPr id="11"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
        <p:nvSpPr>
          <p:cNvPr id="12" name="textruta 11"/>
          <p:cNvSpPr txBox="1"/>
          <p:nvPr userDrawn="1"/>
        </p:nvSpPr>
        <p:spPr>
          <a:xfrm>
            <a:off x="140592" y="5976338"/>
            <a:ext cx="2018408" cy="338554"/>
          </a:xfrm>
          <a:prstGeom prst="rect">
            <a:avLst/>
          </a:prstGeom>
          <a:noFill/>
        </p:spPr>
        <p:txBody>
          <a:bodyPr wrap="square" rtlCol="0">
            <a:spAutoFit/>
          </a:bodyPr>
          <a:lstStyle/>
          <a:p>
            <a:r>
              <a:rPr lang="sv-SE" sz="800" b="1" dirty="0" smtClean="0">
                <a:solidFill>
                  <a:schemeClr val="bg1"/>
                </a:solidFill>
                <a:latin typeface="Arial"/>
                <a:cs typeface="Arial"/>
              </a:rPr>
              <a:t>HAMNEN</a:t>
            </a:r>
          </a:p>
          <a:p>
            <a:r>
              <a:rPr lang="sv-SE" sz="800" dirty="0" smtClean="0">
                <a:solidFill>
                  <a:schemeClr val="bg1"/>
                </a:solidFill>
                <a:latin typeface="Arial"/>
                <a:cs typeface="Arial"/>
              </a:rPr>
              <a:t>Narvik</a:t>
            </a:r>
            <a:endParaRPr lang="sv-SE" sz="800" dirty="0">
              <a:solidFill>
                <a:schemeClr val="bg1"/>
              </a:solidFill>
              <a:latin typeface="Arial"/>
              <a:cs typeface="Arial"/>
            </a:endParaRPr>
          </a:p>
        </p:txBody>
      </p:sp>
      <p:sp>
        <p:nvSpPr>
          <p:cNvPr id="13" name="textruta 12"/>
          <p:cNvSpPr txBox="1"/>
          <p:nvPr userDrawn="1"/>
        </p:nvSpPr>
        <p:spPr>
          <a:xfrm>
            <a:off x="6866733" y="5976338"/>
            <a:ext cx="2018408" cy="338554"/>
          </a:xfrm>
          <a:prstGeom prst="rect">
            <a:avLst/>
          </a:prstGeom>
          <a:noFill/>
        </p:spPr>
        <p:txBody>
          <a:bodyPr wrap="square" rtlCol="0">
            <a:spAutoFit/>
          </a:bodyPr>
          <a:lstStyle/>
          <a:p>
            <a:r>
              <a:rPr lang="sv-SE" sz="800" b="1" dirty="0" smtClean="0">
                <a:solidFill>
                  <a:schemeClr val="bg1"/>
                </a:solidFill>
                <a:latin typeface="Arial"/>
                <a:cs typeface="Arial"/>
              </a:rPr>
              <a:t>WATERFRONT QUALITY HOTEL</a:t>
            </a:r>
          </a:p>
          <a:p>
            <a:r>
              <a:rPr lang="sv-SE" sz="800" dirty="0" smtClean="0">
                <a:solidFill>
                  <a:schemeClr val="bg1"/>
                </a:solidFill>
                <a:latin typeface="Arial"/>
                <a:cs typeface="Arial"/>
              </a:rPr>
              <a:t>Ålesund</a:t>
            </a:r>
            <a:endParaRPr lang="sv-SE" sz="800" dirty="0">
              <a:solidFill>
                <a:schemeClr val="bg1"/>
              </a:solidFill>
              <a:latin typeface="Arial"/>
              <a:cs typeface="Arial"/>
            </a:endParaRPr>
          </a:p>
        </p:txBody>
      </p:sp>
    </p:spTree>
    <p:extLst>
      <p:ext uri="{BB962C8B-B14F-4D97-AF65-F5344CB8AC3E}">
        <p14:creationId xmlns:p14="http://schemas.microsoft.com/office/powerpoint/2010/main" val="1967879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ext + Kollage Vänster — Koncern 2">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053" y="149872"/>
            <a:ext cx="4389120" cy="6199632"/>
          </a:xfrm>
          <a:prstGeom prst="rect">
            <a:avLst/>
          </a:prstGeom>
        </p:spPr>
      </p:pic>
      <p:sp>
        <p:nvSpPr>
          <p:cNvPr id="8" name="Rectangle 5"/>
          <p:cNvSpPr>
            <a:spLocks noGrp="1" noChangeArrowheads="1"/>
          </p:cNvSpPr>
          <p:nvPr>
            <p:ph type="sldNum" sz="quarter" idx="11"/>
          </p:nvPr>
        </p:nvSpPr>
        <p:spPr>
          <a:ln/>
        </p:spPr>
        <p:txBody>
          <a:bodyPr/>
          <a:lstStyle>
            <a:lvl1pPr>
              <a:defRPr/>
            </a:lvl1pPr>
          </a:lstStyle>
          <a:p>
            <a:pPr>
              <a:defRPr/>
            </a:pPr>
            <a:fld id="{4DCA0860-695D-4B6B-85DE-C22D21D50693}" type="slidenum">
              <a:rPr lang="sv-SE"/>
              <a:pPr>
                <a:defRPr/>
              </a:pPr>
              <a:t>‹#›</a:t>
            </a:fld>
            <a:endParaRPr lang="sv-SE"/>
          </a:p>
        </p:txBody>
      </p:sp>
      <p:sp>
        <p:nvSpPr>
          <p:cNvPr id="11" name="Rubrik 1"/>
          <p:cNvSpPr>
            <a:spLocks noGrp="1"/>
          </p:cNvSpPr>
          <p:nvPr>
            <p:ph type="title" hasCustomPrompt="1"/>
          </p:nvPr>
        </p:nvSpPr>
        <p:spPr>
          <a:xfrm>
            <a:off x="4807981" y="332680"/>
            <a:ext cx="3835567" cy="1143000"/>
          </a:xfrm>
        </p:spPr>
        <p:txBody>
          <a:bodyPr lIns="0" anchor="t" anchorCtr="0">
            <a:normAutofit/>
          </a:bodyPr>
          <a:lstStyle>
            <a:lvl1pPr>
              <a:defRPr sz="2400" b="1" i="0" cap="none">
                <a:solidFill>
                  <a:schemeClr val="tx2"/>
                </a:solidFill>
              </a:defRPr>
            </a:lvl1pPr>
          </a:lstStyle>
          <a:p>
            <a:r>
              <a:rPr lang="sv-SE" dirty="0" smtClean="0"/>
              <a:t>Kollage till vänster, innehåll till höger</a:t>
            </a:r>
            <a:br>
              <a:rPr lang="sv-SE" dirty="0" smtClean="0"/>
            </a:br>
            <a:r>
              <a:rPr lang="sv-SE" dirty="0" smtClean="0"/>
              <a:t>(koncernen)</a:t>
            </a:r>
            <a:endParaRPr lang="sv-SE" dirty="0"/>
          </a:p>
        </p:txBody>
      </p:sp>
      <p:sp>
        <p:nvSpPr>
          <p:cNvPr id="30" name="textruta 29"/>
          <p:cNvSpPr txBox="1"/>
          <p:nvPr userDrawn="1"/>
        </p:nvSpPr>
        <p:spPr>
          <a:xfrm>
            <a:off x="121053" y="235655"/>
            <a:ext cx="1348900" cy="338554"/>
          </a:xfrm>
          <a:prstGeom prst="rect">
            <a:avLst/>
          </a:prstGeom>
          <a:noFill/>
        </p:spPr>
        <p:txBody>
          <a:bodyPr wrap="square" rtlCol="0">
            <a:spAutoFit/>
          </a:bodyPr>
          <a:lstStyle/>
          <a:p>
            <a:r>
              <a:rPr lang="sv-SE" sz="800" b="1" dirty="0" smtClean="0">
                <a:solidFill>
                  <a:schemeClr val="bg1"/>
                </a:solidFill>
                <a:latin typeface="Arial"/>
                <a:cs typeface="Arial"/>
              </a:rPr>
              <a:t>FRIENDS ARENA</a:t>
            </a:r>
          </a:p>
          <a:p>
            <a:r>
              <a:rPr lang="sv-SE" sz="800" dirty="0" smtClean="0">
                <a:solidFill>
                  <a:schemeClr val="bg1"/>
                </a:solidFill>
                <a:latin typeface="Arial"/>
                <a:cs typeface="Arial"/>
              </a:rPr>
              <a:t>Stockholm</a:t>
            </a:r>
            <a:endParaRPr lang="sv-SE" sz="800" dirty="0">
              <a:solidFill>
                <a:schemeClr val="bg1"/>
              </a:solidFill>
              <a:latin typeface="Arial"/>
              <a:cs typeface="Arial"/>
            </a:endParaRPr>
          </a:p>
        </p:txBody>
      </p:sp>
      <p:sp>
        <p:nvSpPr>
          <p:cNvPr id="9" name="Platshållare för innehåll 2"/>
          <p:cNvSpPr>
            <a:spLocks noGrp="1"/>
          </p:cNvSpPr>
          <p:nvPr>
            <p:ph sz="half" idx="1"/>
          </p:nvPr>
        </p:nvSpPr>
        <p:spPr>
          <a:xfrm>
            <a:off x="4734044" y="1576387"/>
            <a:ext cx="3810000" cy="4530726"/>
          </a:xfrm>
        </p:spPr>
        <p:txBody>
          <a:bodyPr>
            <a:normAutofit/>
          </a:bodyPr>
          <a:lstStyle>
            <a:lvl1pPr marL="177800" indent="-177800">
              <a:spcBef>
                <a:spcPts val="300"/>
              </a:spcBef>
              <a:spcAft>
                <a:spcPts val="1000"/>
              </a:spcAft>
              <a:buFont typeface="Arial"/>
              <a:buChar char="•"/>
              <a:defRPr sz="1800">
                <a:solidFill>
                  <a:srgbClr val="4C4C4C"/>
                </a:solidFill>
              </a:defRPr>
            </a:lvl1pPr>
            <a:lvl2pPr marL="742950" indent="-285750">
              <a:spcBef>
                <a:spcPts val="300"/>
              </a:spcBef>
              <a:spcAft>
                <a:spcPts val="1000"/>
              </a:spcAft>
              <a:buFont typeface="Lucida Grande"/>
              <a:buChar char="-"/>
              <a:defRPr sz="1500">
                <a:solidFill>
                  <a:srgbClr val="4C4C4C"/>
                </a:solidFill>
              </a:defRPr>
            </a:lvl2pPr>
            <a:lvl3pPr marL="1143000" indent="-228600">
              <a:spcBef>
                <a:spcPts val="300"/>
              </a:spcBef>
              <a:spcAft>
                <a:spcPts val="1000"/>
              </a:spcAft>
              <a:buFont typeface="Lucida Grande"/>
              <a:buChar char="-"/>
              <a:defRPr sz="1200">
                <a:solidFill>
                  <a:srgbClr val="4C4C4C"/>
                </a:solidFill>
              </a:defRPr>
            </a:lvl3pPr>
            <a:lvl4pPr>
              <a:spcAft>
                <a:spcPts val="1000"/>
              </a:spcAft>
              <a:defRPr sz="1800">
                <a:solidFill>
                  <a:srgbClr val="4C4C4C"/>
                </a:solidFill>
              </a:defRPr>
            </a:lvl4pPr>
            <a:lvl5pPr>
              <a:spcAft>
                <a:spcPts val="1000"/>
              </a:spcAft>
              <a:defRPr sz="1800">
                <a:solidFill>
                  <a:srgbClr val="4C4C4C"/>
                </a:solidFill>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10" name="Platshållare för text 11"/>
          <p:cNvSpPr>
            <a:spLocks noGrp="1"/>
          </p:cNvSpPr>
          <p:nvPr>
            <p:ph type="body" sz="quarter" idx="12"/>
          </p:nvPr>
        </p:nvSpPr>
        <p:spPr>
          <a:xfrm>
            <a:off x="569258" y="6479604"/>
            <a:ext cx="6630330" cy="446087"/>
          </a:xfrm>
        </p:spPr>
        <p:txBody>
          <a:bodyPr/>
          <a:lstStyle>
            <a:lvl1pPr marL="0" indent="0">
              <a:buFontTx/>
              <a:buNone/>
              <a:defRPr sz="1000">
                <a:solidFill>
                  <a:schemeClr val="bg1"/>
                </a:solidFill>
              </a:defRPr>
            </a:lvl1pPr>
          </a:lstStyle>
          <a:p>
            <a:pPr lvl="0"/>
            <a:r>
              <a:rPr lang="sv-SE" smtClean="0"/>
              <a:t>Klicka här för att ändra format på bakgrundstexten</a:t>
            </a:r>
          </a:p>
        </p:txBody>
      </p:sp>
      <p:sp>
        <p:nvSpPr>
          <p:cNvPr id="12" name="textruta 11"/>
          <p:cNvSpPr txBox="1"/>
          <p:nvPr userDrawn="1"/>
        </p:nvSpPr>
        <p:spPr>
          <a:xfrm>
            <a:off x="3161273" y="4017080"/>
            <a:ext cx="1348900" cy="338554"/>
          </a:xfrm>
          <a:prstGeom prst="rect">
            <a:avLst/>
          </a:prstGeom>
          <a:noFill/>
        </p:spPr>
        <p:txBody>
          <a:bodyPr wrap="square" rtlCol="0">
            <a:spAutoFit/>
          </a:bodyPr>
          <a:lstStyle/>
          <a:p>
            <a:r>
              <a:rPr lang="sv-SE" sz="800" b="1" dirty="0" smtClean="0">
                <a:solidFill>
                  <a:schemeClr val="bg1"/>
                </a:solidFill>
                <a:latin typeface="Arial"/>
                <a:cs typeface="Arial"/>
              </a:rPr>
              <a:t>SWEDBANK STADION</a:t>
            </a:r>
          </a:p>
          <a:p>
            <a:r>
              <a:rPr lang="sv-SE" sz="800" dirty="0" smtClean="0">
                <a:solidFill>
                  <a:schemeClr val="bg1"/>
                </a:solidFill>
                <a:latin typeface="Arial"/>
                <a:cs typeface="Arial"/>
              </a:rPr>
              <a:t>Malmö</a:t>
            </a:r>
            <a:endParaRPr lang="sv-SE" sz="800" dirty="0">
              <a:solidFill>
                <a:schemeClr val="bg1"/>
              </a:solidFill>
              <a:latin typeface="Arial"/>
              <a:cs typeface="Arial"/>
            </a:endParaRPr>
          </a:p>
        </p:txBody>
      </p:sp>
      <p:sp>
        <p:nvSpPr>
          <p:cNvPr id="13" name="textruta 12"/>
          <p:cNvSpPr txBox="1"/>
          <p:nvPr userDrawn="1"/>
        </p:nvSpPr>
        <p:spPr>
          <a:xfrm>
            <a:off x="151373" y="5988755"/>
            <a:ext cx="1348900" cy="338554"/>
          </a:xfrm>
          <a:prstGeom prst="rect">
            <a:avLst/>
          </a:prstGeom>
          <a:noFill/>
        </p:spPr>
        <p:txBody>
          <a:bodyPr wrap="square" rtlCol="0">
            <a:spAutoFit/>
          </a:bodyPr>
          <a:lstStyle/>
          <a:p>
            <a:r>
              <a:rPr lang="sv-SE" sz="800" b="1" dirty="0" smtClean="0">
                <a:solidFill>
                  <a:schemeClr val="bg1"/>
                </a:solidFill>
                <a:latin typeface="Arial"/>
                <a:cs typeface="Arial"/>
              </a:rPr>
              <a:t>TELE2 ARENA</a:t>
            </a:r>
          </a:p>
          <a:p>
            <a:r>
              <a:rPr lang="sv-SE" sz="800" dirty="0" smtClean="0">
                <a:solidFill>
                  <a:schemeClr val="bg1"/>
                </a:solidFill>
                <a:latin typeface="Arial"/>
                <a:cs typeface="Arial"/>
              </a:rPr>
              <a:t>Stockholm</a:t>
            </a:r>
            <a:endParaRPr lang="sv-SE" sz="800" dirty="0">
              <a:solidFill>
                <a:schemeClr val="bg1"/>
              </a:solidFill>
              <a:latin typeface="Arial"/>
              <a:cs typeface="Arial"/>
            </a:endParaRPr>
          </a:p>
        </p:txBody>
      </p:sp>
    </p:spTree>
    <p:extLst>
      <p:ext uri="{BB962C8B-B14F-4D97-AF65-F5344CB8AC3E}">
        <p14:creationId xmlns:p14="http://schemas.microsoft.com/office/powerpoint/2010/main" val="249538859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33"/>
          <p:cNvSpPr>
            <a:spLocks noGrp="1" noChangeArrowheads="1"/>
          </p:cNvSpPr>
          <p:nvPr>
            <p:ph type="sldNum" sz="quarter" idx="10"/>
          </p:nvPr>
        </p:nvSpPr>
        <p:spPr>
          <a:ln/>
        </p:spPr>
        <p:txBody>
          <a:bodyPr/>
          <a:lstStyle>
            <a:lvl1pPr>
              <a:defRPr/>
            </a:lvl1pPr>
          </a:lstStyle>
          <a:p>
            <a:pPr>
              <a:defRPr/>
            </a:pPr>
            <a:endParaRPr lang="sv-SE"/>
          </a:p>
          <a:p>
            <a:pPr>
              <a:defRPr/>
            </a:pPr>
            <a:fld id="{7D6BBE39-08A2-4BD4-82B4-D3CFBEB6BC59}" type="slidenum">
              <a:rPr lang="sv-SE"/>
              <a:pPr>
                <a:defRPr/>
              </a:pPr>
              <a:t>‹#›</a:t>
            </a:fld>
            <a:endParaRPr lang="sv-SE"/>
          </a:p>
        </p:txBody>
      </p:sp>
      <p:sp>
        <p:nvSpPr>
          <p:cNvPr id="5" name="Rectangle 34"/>
          <p:cNvSpPr>
            <a:spLocks noGrp="1" noChangeArrowheads="1"/>
          </p:cNvSpPr>
          <p:nvPr>
            <p:ph type="ftr" sz="quarter" idx="11"/>
          </p:nvPr>
        </p:nvSpPr>
        <p:spPr>
          <a:ln/>
        </p:spPr>
        <p:txBody>
          <a:bodyPr/>
          <a:lstStyle>
            <a:lvl1pPr>
              <a:defRPr/>
            </a:lvl1pPr>
          </a:lstStyle>
          <a:p>
            <a:pPr>
              <a:defRPr/>
            </a:pPr>
            <a:r>
              <a:rPr lang="sv-SE"/>
              <a:t> </a:t>
            </a:r>
            <a:fld id="{CD55A0DB-B8FF-498A-88CA-EA256F5C7E03}" type="datetime1">
              <a:rPr lang="sv-SE"/>
              <a:pPr>
                <a:defRPr/>
              </a:pPr>
              <a:t>2017-04-03</a:t>
            </a:fld>
            <a:endParaRPr lang="sv-SE"/>
          </a:p>
        </p:txBody>
      </p:sp>
    </p:spTree>
    <p:extLst>
      <p:ext uri="{BB962C8B-B14F-4D97-AF65-F5344CB8AC3E}">
        <p14:creationId xmlns:p14="http://schemas.microsoft.com/office/powerpoint/2010/main" val="1816408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1_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912813" y="1914525"/>
            <a:ext cx="1638300" cy="2274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2703513" y="1914525"/>
            <a:ext cx="1638300" cy="2274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33"/>
          <p:cNvSpPr>
            <a:spLocks noGrp="1" noChangeArrowheads="1"/>
          </p:cNvSpPr>
          <p:nvPr>
            <p:ph type="sldNum" sz="quarter" idx="10"/>
          </p:nvPr>
        </p:nvSpPr>
        <p:spPr>
          <a:ln/>
        </p:spPr>
        <p:txBody>
          <a:bodyPr/>
          <a:lstStyle>
            <a:lvl1pPr>
              <a:defRPr/>
            </a:lvl1pPr>
          </a:lstStyle>
          <a:p>
            <a:pPr>
              <a:defRPr/>
            </a:pPr>
            <a:endParaRPr lang="sv-SE"/>
          </a:p>
          <a:p>
            <a:pPr>
              <a:defRPr/>
            </a:pPr>
            <a:fld id="{5E244E6D-58D3-4BB3-B3DA-937A4B15FC3D}" type="slidenum">
              <a:rPr lang="sv-SE"/>
              <a:pPr>
                <a:defRPr/>
              </a:pPr>
              <a:t>‹#›</a:t>
            </a:fld>
            <a:endParaRPr lang="sv-SE"/>
          </a:p>
        </p:txBody>
      </p:sp>
      <p:sp>
        <p:nvSpPr>
          <p:cNvPr id="6" name="Rectangle 34"/>
          <p:cNvSpPr>
            <a:spLocks noGrp="1" noChangeArrowheads="1"/>
          </p:cNvSpPr>
          <p:nvPr>
            <p:ph type="ftr" sz="quarter" idx="11"/>
          </p:nvPr>
        </p:nvSpPr>
        <p:spPr>
          <a:ln/>
        </p:spPr>
        <p:txBody>
          <a:bodyPr/>
          <a:lstStyle>
            <a:lvl1pPr>
              <a:defRPr/>
            </a:lvl1pPr>
          </a:lstStyle>
          <a:p>
            <a:pPr>
              <a:defRPr/>
            </a:pPr>
            <a:r>
              <a:rPr lang="sv-SE"/>
              <a:t> </a:t>
            </a:r>
            <a:fld id="{CD55A0DB-B8FF-498A-88CA-EA256F5C7E03}" type="datetime1">
              <a:rPr lang="sv-SE"/>
              <a:pPr>
                <a:defRPr/>
              </a:pPr>
              <a:t>2017-04-03</a:t>
            </a:fld>
            <a:endParaRPr lang="sv-SE"/>
          </a:p>
        </p:txBody>
      </p:sp>
    </p:spTree>
    <p:extLst>
      <p:ext uri="{BB962C8B-B14F-4D97-AF65-F5344CB8AC3E}">
        <p14:creationId xmlns:p14="http://schemas.microsoft.com/office/powerpoint/2010/main" val="2248701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ytbild helbild med rubrik">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3" name="Platshållare för bild 2"/>
          <p:cNvSpPr>
            <a:spLocks noGrp="1"/>
          </p:cNvSpPr>
          <p:nvPr>
            <p:ph type="pic" sz="quarter" idx="10"/>
          </p:nvPr>
        </p:nvSpPr>
        <p:spPr>
          <a:xfrm>
            <a:off x="107950" y="115888"/>
            <a:ext cx="8928100" cy="5616575"/>
          </a:xfrm>
          <a:solidFill>
            <a:schemeClr val="bg2"/>
          </a:solidFill>
        </p:spPr>
        <p:txBody>
          <a:bodyPr/>
          <a:lstStyle/>
          <a:p>
            <a:r>
              <a:rPr lang="sv-SE" smtClean="0"/>
              <a:t>Klicka på ikonen för att lägga till en bild</a:t>
            </a:r>
            <a:endParaRPr lang="sv-SE"/>
          </a:p>
        </p:txBody>
      </p:sp>
      <p:sp>
        <p:nvSpPr>
          <p:cNvPr id="11" name="Rectangle 2"/>
          <p:cNvSpPr>
            <a:spLocks noGrp="1" noChangeArrowheads="1"/>
          </p:cNvSpPr>
          <p:nvPr>
            <p:ph type="ctrTitle" hasCustomPrompt="1"/>
          </p:nvPr>
        </p:nvSpPr>
        <p:spPr>
          <a:xfrm>
            <a:off x="685800" y="3568554"/>
            <a:ext cx="7658831" cy="1617028"/>
          </a:xfrm>
        </p:spPr>
        <p:txBody>
          <a:bodyPr>
            <a:normAutofit/>
          </a:bodyPr>
          <a:lstStyle>
            <a:lvl1pPr algn="l">
              <a:defRPr sz="3800" cap="none" baseline="0">
                <a:solidFill>
                  <a:schemeClr val="bg1"/>
                </a:solidFill>
              </a:defRPr>
            </a:lvl1pPr>
          </a:lstStyle>
          <a:p>
            <a:pPr lvl="0"/>
            <a:r>
              <a:rPr lang="sv-SE" noProof="0" dirty="0" smtClean="0"/>
              <a:t>Här skrivs rubriken, justera rubrikens placering på höjden beroende på bilden.</a:t>
            </a:r>
          </a:p>
        </p:txBody>
      </p:sp>
      <p:sp>
        <p:nvSpPr>
          <p:cNvPr id="13" name="Rektangel 12"/>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2823752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sidfot 3"/>
          <p:cNvSpPr>
            <a:spLocks noGrp="1"/>
          </p:cNvSpPr>
          <p:nvPr>
            <p:ph type="ftr" sz="quarter" idx="10"/>
          </p:nvPr>
        </p:nvSpPr>
        <p:spPr/>
        <p:txBody>
          <a:bodyPr/>
          <a:lstStyle>
            <a:lvl1pPr>
              <a:defRPr>
                <a:latin typeface="Times New Roman" pitchFamily="18" charset="0"/>
                <a:cs typeface="Arial" pitchFamily="34" charset="0"/>
              </a:defRPr>
            </a:lvl1pPr>
          </a:lstStyle>
          <a:p>
            <a:pPr>
              <a:defRPr/>
            </a:pPr>
            <a:r>
              <a:rPr lang="nn-NO" smtClean="0"/>
              <a:t>Kapitalmarknadsdag Peab AB 30 november 2011</a:t>
            </a:r>
            <a:endParaRPr lang="en-US"/>
          </a:p>
        </p:txBody>
      </p:sp>
      <p:sp>
        <p:nvSpPr>
          <p:cNvPr id="4" name="Platshållare för bildnummer 4"/>
          <p:cNvSpPr>
            <a:spLocks noGrp="1"/>
          </p:cNvSpPr>
          <p:nvPr>
            <p:ph type="sldNum" sz="quarter" idx="11"/>
          </p:nvPr>
        </p:nvSpPr>
        <p:spPr>
          <a:xfrm>
            <a:off x="4224338" y="6357938"/>
            <a:ext cx="633412"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785CAF58-1FC7-4128-BB05-51D6B7126204}" type="slidenum">
              <a:rPr lang="sv-SE"/>
              <a:pPr>
                <a:defRPr/>
              </a:pPr>
              <a:t>‹#›</a:t>
            </a:fld>
            <a:endParaRPr lang="sv-SE"/>
          </a:p>
        </p:txBody>
      </p:sp>
    </p:spTree>
    <p:extLst>
      <p:ext uri="{BB962C8B-B14F-4D97-AF65-F5344CB8AC3E}">
        <p14:creationId xmlns:p14="http://schemas.microsoft.com/office/powerpoint/2010/main" val="891954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nchor="t" anchorCtr="0"/>
          <a:lstStyle/>
          <a:p>
            <a:r>
              <a:rPr lang="sv-SE" smtClean="0"/>
              <a:t>Klicka här för att ändra format</a:t>
            </a:r>
            <a:endParaRPr lang="en-GB" dirty="0"/>
          </a:p>
        </p:txBody>
      </p:sp>
      <p:sp>
        <p:nvSpPr>
          <p:cNvPr id="5" name="Rectangle 3"/>
          <p:cNvSpPr>
            <a:spLocks noGrp="1" noChangeArrowheads="1"/>
          </p:cNvSpPr>
          <p:nvPr>
            <p:ph idx="1"/>
          </p:nvPr>
        </p:nvSpPr>
        <p:spPr bwMode="auto">
          <a:xfrm>
            <a:off x="685802" y="1491342"/>
            <a:ext cx="7806705" cy="481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7" name="Platshållare för datum 3"/>
          <p:cNvSpPr>
            <a:spLocks noGrp="1"/>
          </p:cNvSpPr>
          <p:nvPr>
            <p:ph type="dt" sz="half" idx="2"/>
          </p:nvPr>
        </p:nvSpPr>
        <p:spPr>
          <a:xfrm>
            <a:off x="612324" y="6429830"/>
            <a:ext cx="1518557" cy="365125"/>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fld id="{38F4DC98-F431-490A-8488-7BB9995439FE}" type="datetimeFigureOut">
              <a:rPr lang="sv-SE" smtClean="0"/>
              <a:pPr/>
              <a:t>2017-04-03</a:t>
            </a:fld>
            <a:endParaRPr lang="sv-SE"/>
          </a:p>
        </p:txBody>
      </p:sp>
      <p:sp>
        <p:nvSpPr>
          <p:cNvPr id="8" name="Platshållare för sidfot 4"/>
          <p:cNvSpPr>
            <a:spLocks noGrp="1"/>
          </p:cNvSpPr>
          <p:nvPr>
            <p:ph type="ftr" sz="quarter" idx="3"/>
          </p:nvPr>
        </p:nvSpPr>
        <p:spPr>
          <a:xfrm>
            <a:off x="2204358" y="6429830"/>
            <a:ext cx="3592288" cy="365125"/>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endParaRPr lang="sv-SE" dirty="0"/>
          </a:p>
        </p:txBody>
      </p:sp>
      <p:sp>
        <p:nvSpPr>
          <p:cNvPr id="9" name="Platshållare för bildnummer 5"/>
          <p:cNvSpPr>
            <a:spLocks noGrp="1"/>
          </p:cNvSpPr>
          <p:nvPr>
            <p:ph type="sldNum" sz="quarter" idx="4"/>
          </p:nvPr>
        </p:nvSpPr>
        <p:spPr>
          <a:xfrm>
            <a:off x="32660" y="6429829"/>
            <a:ext cx="506187" cy="365125"/>
          </a:xfrm>
          <a:prstGeom prst="rect">
            <a:avLst/>
          </a:prstGeom>
        </p:spPr>
        <p:txBody>
          <a:bodyPr vert="horz" lIns="91440" tIns="45720" rIns="91440" bIns="45720" rtlCol="0" anchor="ctr"/>
          <a:lstStyle>
            <a:lvl1pPr algn="r">
              <a:defRPr sz="450">
                <a:solidFill>
                  <a:schemeClr val="tx1">
                    <a:tint val="75000"/>
                  </a:schemeClr>
                </a:solidFill>
                <a:latin typeface="Arial" panose="020B0604020202020204" pitchFamily="34" charset="0"/>
                <a:cs typeface="Arial" panose="020B0604020202020204" pitchFamily="34" charset="0"/>
              </a:defRPr>
            </a:lvl1pPr>
          </a:lstStyle>
          <a:p>
            <a:fld id="{AC9C5E9F-0436-44A4-B139-FA2EA301F5AD}" type="slidenum">
              <a:rPr lang="sv-SE" smtClean="0"/>
              <a:pPr/>
              <a:t>‹#›</a:t>
            </a:fld>
            <a:endParaRPr lang="sv-SE" dirty="0"/>
          </a:p>
        </p:txBody>
      </p:sp>
    </p:spTree>
    <p:extLst>
      <p:ext uri="{BB962C8B-B14F-4D97-AF65-F5344CB8AC3E}">
        <p14:creationId xmlns:p14="http://schemas.microsoft.com/office/powerpoint/2010/main" val="3497101428"/>
      </p:ext>
    </p:extLst>
  </p:cSld>
  <p:clrMapOvr>
    <a:masterClrMapping/>
  </p:clrMapOvr>
  <p:extLst mod="1">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ÖRSTA/BRYT — Bygg 2">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8" name="Bildobjekt 27" descr="PEAB Nordens samhallsbyggare vi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60232" y="6021288"/>
            <a:ext cx="2159000" cy="495300"/>
          </a:xfrm>
          <a:prstGeom prst="rect">
            <a:avLst/>
          </a:prstGeom>
        </p:spPr>
      </p:pic>
      <p:pic>
        <p:nvPicPr>
          <p:cNvPr id="2" name="Bildobjekt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300" y="121451"/>
            <a:ext cx="8915399" cy="5612497"/>
          </a:xfrm>
          <a:prstGeom prst="rect">
            <a:avLst/>
          </a:prstGeom>
        </p:spPr>
      </p:pic>
      <p:sp>
        <p:nvSpPr>
          <p:cNvPr id="12" name="Rectangle 2"/>
          <p:cNvSpPr>
            <a:spLocks noGrp="1" noChangeArrowheads="1"/>
          </p:cNvSpPr>
          <p:nvPr>
            <p:ph type="ctrTitle" hasCustomPrompt="1"/>
          </p:nvPr>
        </p:nvSpPr>
        <p:spPr>
          <a:xfrm>
            <a:off x="685800" y="2718906"/>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textruta 12"/>
          <p:cNvSpPr txBox="1"/>
          <p:nvPr userDrawn="1"/>
        </p:nvSpPr>
        <p:spPr>
          <a:xfrm>
            <a:off x="140592" y="5383062"/>
            <a:ext cx="1348900" cy="338554"/>
          </a:xfrm>
          <a:prstGeom prst="rect">
            <a:avLst/>
          </a:prstGeom>
          <a:noFill/>
        </p:spPr>
        <p:txBody>
          <a:bodyPr wrap="square" rtlCol="0">
            <a:spAutoFit/>
          </a:bodyPr>
          <a:lstStyle/>
          <a:p>
            <a:r>
              <a:rPr lang="sv-SE" sz="800" b="1" dirty="0" smtClean="0">
                <a:solidFill>
                  <a:schemeClr val="bg1"/>
                </a:solidFill>
                <a:latin typeface="Arial"/>
                <a:cs typeface="Arial"/>
              </a:rPr>
              <a:t>VICTORIA TOWER</a:t>
            </a:r>
          </a:p>
          <a:p>
            <a:r>
              <a:rPr lang="sv-SE" sz="800" dirty="0" smtClean="0">
                <a:solidFill>
                  <a:schemeClr val="bg1"/>
                </a:solidFill>
                <a:latin typeface="Arial"/>
                <a:cs typeface="Arial"/>
              </a:rPr>
              <a:t>Kista</a:t>
            </a:r>
            <a:endParaRPr lang="sv-SE" sz="800" dirty="0">
              <a:solidFill>
                <a:schemeClr val="bg1"/>
              </a:solidFill>
              <a:latin typeface="Arial"/>
              <a:cs typeface="Arial"/>
            </a:endParaRPr>
          </a:p>
        </p:txBody>
      </p:sp>
      <p:sp>
        <p:nvSpPr>
          <p:cNvPr id="15" name="Rektangel 14"/>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3437825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ÖRSTA/BRYT — Bygg">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121451"/>
            <a:ext cx="8915399" cy="5612497"/>
          </a:xfrm>
          <a:prstGeom prst="rect">
            <a:avLst/>
          </a:prstGeom>
        </p:spPr>
      </p:pic>
      <p:sp>
        <p:nvSpPr>
          <p:cNvPr id="12" name="Rectangle 2"/>
          <p:cNvSpPr>
            <a:spLocks noGrp="1" noChangeArrowheads="1"/>
          </p:cNvSpPr>
          <p:nvPr>
            <p:ph type="ctrTitle" hasCustomPrompt="1"/>
          </p:nvPr>
        </p:nvSpPr>
        <p:spPr>
          <a:xfrm>
            <a:off x="685800" y="3561058"/>
            <a:ext cx="7658831" cy="1470025"/>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textruta 12"/>
          <p:cNvSpPr txBox="1"/>
          <p:nvPr userDrawn="1"/>
        </p:nvSpPr>
        <p:spPr>
          <a:xfrm>
            <a:off x="140592" y="5383062"/>
            <a:ext cx="1348900" cy="338554"/>
          </a:xfrm>
          <a:prstGeom prst="rect">
            <a:avLst/>
          </a:prstGeom>
          <a:noFill/>
        </p:spPr>
        <p:txBody>
          <a:bodyPr wrap="square" rtlCol="0">
            <a:spAutoFit/>
          </a:bodyPr>
          <a:lstStyle/>
          <a:p>
            <a:r>
              <a:rPr lang="sv-SE" sz="800" b="1" dirty="0" smtClean="0">
                <a:solidFill>
                  <a:schemeClr val="bg1"/>
                </a:solidFill>
                <a:latin typeface="Arial"/>
                <a:cs typeface="Arial"/>
              </a:rPr>
              <a:t>TAYS RADIUS</a:t>
            </a:r>
          </a:p>
          <a:p>
            <a:r>
              <a:rPr lang="sv-SE" sz="800" dirty="0" smtClean="0">
                <a:solidFill>
                  <a:schemeClr val="bg1"/>
                </a:solidFill>
                <a:latin typeface="Arial"/>
                <a:cs typeface="Arial"/>
              </a:rPr>
              <a:t>Tampere</a:t>
            </a:r>
            <a:endParaRPr lang="sv-SE" sz="800" dirty="0">
              <a:solidFill>
                <a:schemeClr val="bg1"/>
              </a:solidFill>
              <a:latin typeface="Arial"/>
              <a:cs typeface="Arial"/>
            </a:endParaRPr>
          </a:p>
        </p:txBody>
      </p:sp>
      <p:sp>
        <p:nvSpPr>
          <p:cNvPr id="15" name="Rektangel 14"/>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204909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ÖRSTA/BRYT — Bygg 3">
    <p:spTree>
      <p:nvGrpSpPr>
        <p:cNvPr id="1" name=""/>
        <p:cNvGrpSpPr/>
        <p:nvPr/>
      </p:nvGrpSpPr>
      <p:grpSpPr>
        <a:xfrm>
          <a:off x="0" y="0"/>
          <a:ext cx="0" cy="0"/>
          <a:chOff x="0" y="0"/>
          <a:chExt cx="0" cy="0"/>
        </a:xfrm>
      </p:grpSpPr>
      <p:sp>
        <p:nvSpPr>
          <p:cNvPr id="16" name="Rektangel 15"/>
          <p:cNvSpPr/>
          <p:nvPr userDrawn="1"/>
        </p:nvSpPr>
        <p:spPr bwMode="auto">
          <a:xfrm>
            <a:off x="0" y="49265"/>
            <a:ext cx="107504" cy="68087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7" name="Rektangel 16"/>
          <p:cNvSpPr/>
          <p:nvPr userDrawn="1"/>
        </p:nvSpPr>
        <p:spPr bwMode="auto">
          <a:xfrm>
            <a:off x="9036496" y="44624"/>
            <a:ext cx="107504" cy="676775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9" name="Rektangel 18"/>
          <p:cNvSpPr/>
          <p:nvPr userDrawn="1"/>
        </p:nvSpPr>
        <p:spPr bwMode="auto">
          <a:xfrm>
            <a:off x="597564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0" name="Rektangel 19"/>
          <p:cNvSpPr/>
          <p:nvPr userDrawn="1"/>
        </p:nvSpPr>
        <p:spPr bwMode="auto">
          <a:xfrm>
            <a:off x="2483768" y="0"/>
            <a:ext cx="144016" cy="3068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3" name="Rektangel 22"/>
          <p:cNvSpPr/>
          <p:nvPr userDrawn="1"/>
        </p:nvSpPr>
        <p:spPr bwMode="auto">
          <a:xfrm>
            <a:off x="0" y="49265"/>
            <a:ext cx="107504" cy="38117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24" name="Rektangel 23"/>
          <p:cNvSpPr/>
          <p:nvPr userDrawn="1"/>
        </p:nvSpPr>
        <p:spPr bwMode="auto">
          <a:xfrm>
            <a:off x="9036496" y="44624"/>
            <a:ext cx="107504" cy="48965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pic>
        <p:nvPicPr>
          <p:cNvPr id="2" name="Bildobjekt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121451"/>
            <a:ext cx="8915399" cy="5612496"/>
          </a:xfrm>
          <a:prstGeom prst="rect">
            <a:avLst/>
          </a:prstGeom>
        </p:spPr>
      </p:pic>
      <p:sp>
        <p:nvSpPr>
          <p:cNvPr id="12" name="Rectangle 2"/>
          <p:cNvSpPr>
            <a:spLocks noGrp="1" noChangeArrowheads="1"/>
          </p:cNvSpPr>
          <p:nvPr>
            <p:ph type="ctrTitle" hasCustomPrompt="1"/>
          </p:nvPr>
        </p:nvSpPr>
        <p:spPr>
          <a:xfrm>
            <a:off x="685800" y="3721506"/>
            <a:ext cx="7658831" cy="1617028"/>
          </a:xfrm>
        </p:spPr>
        <p:txBody>
          <a:bodyPr>
            <a:normAutofit/>
          </a:bodyPr>
          <a:lstStyle>
            <a:lvl1pPr algn="l">
              <a:defRPr sz="3800" cap="none" baseline="0">
                <a:solidFill>
                  <a:srgbClr val="FFFFFF"/>
                </a:solidFill>
              </a:defRPr>
            </a:lvl1pPr>
          </a:lstStyle>
          <a:p>
            <a:pPr lvl="0"/>
            <a:r>
              <a:rPr lang="sv-SE" noProof="0" dirty="0" smtClean="0"/>
              <a:t>Här skrivs rubriken</a:t>
            </a:r>
          </a:p>
        </p:txBody>
      </p:sp>
      <p:sp>
        <p:nvSpPr>
          <p:cNvPr id="13" name="textruta 12"/>
          <p:cNvSpPr txBox="1"/>
          <p:nvPr userDrawn="1"/>
        </p:nvSpPr>
        <p:spPr>
          <a:xfrm>
            <a:off x="140591" y="5383062"/>
            <a:ext cx="2712024" cy="338554"/>
          </a:xfrm>
          <a:prstGeom prst="rect">
            <a:avLst/>
          </a:prstGeom>
          <a:noFill/>
        </p:spPr>
        <p:txBody>
          <a:bodyPr wrap="square" rtlCol="0">
            <a:spAutoFit/>
          </a:bodyPr>
          <a:lstStyle/>
          <a:p>
            <a:r>
              <a:rPr lang="sv-SE" sz="800" b="1" dirty="0" smtClean="0">
                <a:solidFill>
                  <a:schemeClr val="bg1"/>
                </a:solidFill>
                <a:latin typeface="Arial"/>
                <a:cs typeface="Arial"/>
              </a:rPr>
              <a:t>WATERFRONT CONGRESS</a:t>
            </a:r>
            <a:r>
              <a:rPr lang="sv-SE" sz="800" b="1" baseline="0" dirty="0" smtClean="0">
                <a:solidFill>
                  <a:schemeClr val="bg1"/>
                </a:solidFill>
                <a:latin typeface="Arial"/>
                <a:cs typeface="Arial"/>
              </a:rPr>
              <a:t> CENTRE</a:t>
            </a:r>
            <a:endParaRPr lang="sv-SE" sz="800" b="1" dirty="0" smtClean="0">
              <a:solidFill>
                <a:schemeClr val="bg1"/>
              </a:solidFill>
              <a:latin typeface="Arial"/>
              <a:cs typeface="Arial"/>
            </a:endParaRPr>
          </a:p>
          <a:p>
            <a:r>
              <a:rPr lang="sv-SE" sz="800" dirty="0" smtClean="0">
                <a:solidFill>
                  <a:schemeClr val="bg1"/>
                </a:solidFill>
                <a:latin typeface="Arial"/>
                <a:cs typeface="Arial"/>
              </a:rPr>
              <a:t>Stockholm</a:t>
            </a:r>
            <a:endParaRPr lang="sv-SE" sz="800" dirty="0">
              <a:solidFill>
                <a:schemeClr val="bg1"/>
              </a:solidFill>
              <a:latin typeface="Arial"/>
              <a:cs typeface="Arial"/>
            </a:endParaRPr>
          </a:p>
        </p:txBody>
      </p:sp>
      <p:sp>
        <p:nvSpPr>
          <p:cNvPr id="15" name="Rektangel 14"/>
          <p:cNvSpPr/>
          <p:nvPr userDrawn="1"/>
        </p:nvSpPr>
        <p:spPr bwMode="auto">
          <a:xfrm>
            <a:off x="7587762" y="6444762"/>
            <a:ext cx="1436472" cy="367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000" y="6022800"/>
            <a:ext cx="2183143" cy="496800"/>
          </a:xfrm>
          <a:prstGeom prst="rect">
            <a:avLst/>
          </a:prstGeom>
        </p:spPr>
      </p:pic>
    </p:spTree>
    <p:extLst>
      <p:ext uri="{BB962C8B-B14F-4D97-AF65-F5344CB8AC3E}">
        <p14:creationId xmlns:p14="http://schemas.microsoft.com/office/powerpoint/2010/main" val="24863360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dirty="0" smtClean="0"/>
              <a:t>Klicka här för att ändra format på bakgrundsrubriken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p>
        </p:txBody>
      </p:sp>
      <p:sp>
        <p:nvSpPr>
          <p:cNvPr id="15" name="Rektangel 14"/>
          <p:cNvSpPr/>
          <p:nvPr/>
        </p:nvSpPr>
        <p:spPr bwMode="auto">
          <a:xfrm>
            <a:off x="9036496" y="-4345"/>
            <a:ext cx="107504" cy="681672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16" name="Rektangel 15"/>
          <p:cNvSpPr/>
          <p:nvPr/>
        </p:nvSpPr>
        <p:spPr bwMode="auto">
          <a:xfrm>
            <a:off x="0" y="1"/>
            <a:ext cx="107504" cy="6858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a:endParaRPr>
          </a:p>
        </p:txBody>
      </p:sp>
      <p:sp>
        <p:nvSpPr>
          <p:cNvPr id="4100" name="Rectangle 4"/>
          <p:cNvSpPr>
            <a:spLocks noGrp="1" noChangeArrowheads="1"/>
          </p:cNvSpPr>
          <p:nvPr>
            <p:ph type="ftr" sz="quarter" idx="3"/>
          </p:nvPr>
        </p:nvSpPr>
        <p:spPr bwMode="auto">
          <a:xfrm>
            <a:off x="148605" y="5805264"/>
            <a:ext cx="3343275" cy="357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800">
                <a:solidFill>
                  <a:schemeClr val="bg1"/>
                </a:solidFill>
                <a:latin typeface="+mn-lt"/>
                <a:ea typeface="+mn-ea"/>
                <a:cs typeface="+mn-cs"/>
              </a:defRPr>
            </a:lvl1pPr>
          </a:lstStyle>
          <a:p>
            <a:pPr>
              <a:defRPr/>
            </a:pPr>
            <a:endParaRPr lang="sv-SE" dirty="0"/>
          </a:p>
        </p:txBody>
      </p:sp>
      <p:sp>
        <p:nvSpPr>
          <p:cNvPr id="4101" name="Rectangle 5"/>
          <p:cNvSpPr>
            <a:spLocks noGrp="1" noChangeArrowheads="1"/>
          </p:cNvSpPr>
          <p:nvPr>
            <p:ph type="sldNum" sz="quarter" idx="4"/>
          </p:nvPr>
        </p:nvSpPr>
        <p:spPr bwMode="auto">
          <a:xfrm>
            <a:off x="179512" y="6420863"/>
            <a:ext cx="422087" cy="357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a:defRPr sz="800">
                <a:solidFill>
                  <a:schemeClr val="bg1"/>
                </a:solidFill>
                <a:latin typeface="Arial" pitchFamily="34" charset="0"/>
              </a:defRPr>
            </a:lvl1pPr>
          </a:lstStyle>
          <a:p>
            <a:pPr>
              <a:defRPr/>
            </a:pPr>
            <a:fld id="{B3E15111-98A9-4C4E-A1B7-FA73FD8872CD}" type="slidenum">
              <a:rPr lang="sv-SE" smtClean="0"/>
              <a:pPr>
                <a:defRPr/>
              </a:pPr>
              <a:t>‹#›</a:t>
            </a:fld>
            <a:endParaRPr lang="sv-SE" dirty="0"/>
          </a:p>
        </p:txBody>
      </p:sp>
      <p:pic>
        <p:nvPicPr>
          <p:cNvPr id="10" name="Bildobjekt 9"/>
          <p:cNvPicPr>
            <a:picLocks noChangeAspect="1"/>
          </p:cNvPicPr>
          <p:nvPr userDrawn="1"/>
        </p:nvPicPr>
        <p:blipFill>
          <a:blip r:embed="rId63" cstate="print">
            <a:extLst>
              <a:ext uri="{28A0092B-C50C-407E-A947-70E740481C1C}">
                <a14:useLocalDpi xmlns:a14="http://schemas.microsoft.com/office/drawing/2010/main" val="0"/>
              </a:ext>
            </a:extLst>
          </a:blip>
          <a:stretch>
            <a:fillRect/>
          </a:stretch>
        </p:blipFill>
        <p:spPr>
          <a:xfrm>
            <a:off x="7823753" y="6534635"/>
            <a:ext cx="1176231" cy="162712"/>
          </a:xfrm>
          <a:prstGeom prst="rect">
            <a:avLst/>
          </a:prstGeom>
        </p:spPr>
      </p:pic>
    </p:spTree>
  </p:cSld>
  <p:clrMap bg1="lt1" tx1="dk1" bg2="lt2" tx2="dk2" accent1="accent1" accent2="accent2" accent3="accent3" accent4="accent4" accent5="accent5" accent6="accent6" hlink="hlink" folHlink="folHlink"/>
  <p:sldLayoutIdLst>
    <p:sldLayoutId id="2147484641" r:id="rId1"/>
    <p:sldLayoutId id="2147484704" r:id="rId2"/>
    <p:sldLayoutId id="2147484646" r:id="rId3"/>
    <p:sldLayoutId id="2147484643" r:id="rId4"/>
    <p:sldLayoutId id="2147484647" r:id="rId5"/>
    <p:sldLayoutId id="2147484657" r:id="rId6"/>
    <p:sldLayoutId id="2147484665" r:id="rId7"/>
    <p:sldLayoutId id="2147484652" r:id="rId8"/>
    <p:sldLayoutId id="2147484666" r:id="rId9"/>
    <p:sldLayoutId id="2147484667" r:id="rId10"/>
    <p:sldLayoutId id="2147484668" r:id="rId11"/>
    <p:sldLayoutId id="2147484670" r:id="rId12"/>
    <p:sldLayoutId id="2147484671" r:id="rId13"/>
    <p:sldLayoutId id="2147484672" r:id="rId14"/>
    <p:sldLayoutId id="2147484674" r:id="rId15"/>
    <p:sldLayoutId id="2147484675" r:id="rId16"/>
    <p:sldLayoutId id="2147484651" r:id="rId17"/>
    <p:sldLayoutId id="2147484673" r:id="rId18"/>
    <p:sldLayoutId id="2147484664" r:id="rId19"/>
    <p:sldLayoutId id="2147484659" r:id="rId20"/>
    <p:sldLayoutId id="2147484660" r:id="rId21"/>
    <p:sldLayoutId id="2147484661" r:id="rId22"/>
    <p:sldLayoutId id="2147484662" r:id="rId23"/>
    <p:sldLayoutId id="2147484663" r:id="rId24"/>
    <p:sldLayoutId id="2147484676" r:id="rId25"/>
    <p:sldLayoutId id="2147484692" r:id="rId26"/>
    <p:sldLayoutId id="2147484693" r:id="rId27"/>
    <p:sldLayoutId id="2147484691" r:id="rId28"/>
    <p:sldLayoutId id="2147484690" r:id="rId29"/>
    <p:sldLayoutId id="2147484694" r:id="rId30"/>
    <p:sldLayoutId id="2147484695" r:id="rId31"/>
    <p:sldLayoutId id="2147484696" r:id="rId32"/>
    <p:sldLayoutId id="2147484697" r:id="rId33"/>
    <p:sldLayoutId id="2147484698" r:id="rId34"/>
    <p:sldLayoutId id="2147484699" r:id="rId35"/>
    <p:sldLayoutId id="2147484700" r:id="rId36"/>
    <p:sldLayoutId id="2147484701" r:id="rId37"/>
    <p:sldLayoutId id="2147484702" r:id="rId38"/>
    <p:sldLayoutId id="2147484703" r:id="rId39"/>
    <p:sldLayoutId id="2147484644" r:id="rId40"/>
    <p:sldLayoutId id="2147484677" r:id="rId41"/>
    <p:sldLayoutId id="2147484678" r:id="rId42"/>
    <p:sldLayoutId id="2147484679" r:id="rId43"/>
    <p:sldLayoutId id="2147484680" r:id="rId44"/>
    <p:sldLayoutId id="2147484681" r:id="rId45"/>
    <p:sldLayoutId id="2147484682" r:id="rId46"/>
    <p:sldLayoutId id="2147484714" r:id="rId47"/>
    <p:sldLayoutId id="2147484683" r:id="rId48"/>
    <p:sldLayoutId id="2147484684" r:id="rId49"/>
    <p:sldLayoutId id="2147484685" r:id="rId50"/>
    <p:sldLayoutId id="2147484686" r:id="rId51"/>
    <p:sldLayoutId id="2147484687" r:id="rId52"/>
    <p:sldLayoutId id="2147484688" r:id="rId53"/>
    <p:sldLayoutId id="2147484705" r:id="rId54"/>
    <p:sldLayoutId id="2147484706" r:id="rId55"/>
    <p:sldLayoutId id="2147484707" r:id="rId56"/>
    <p:sldLayoutId id="2147484709" r:id="rId57"/>
    <p:sldLayoutId id="2147484715" r:id="rId58"/>
    <p:sldLayoutId id="2147484716" r:id="rId59"/>
    <p:sldLayoutId id="2147484717" r:id="rId60"/>
    <p:sldLayoutId id="2147484718" r:id="rId61"/>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3000" b="1">
          <a:solidFill>
            <a:schemeClr val="tx2"/>
          </a:solidFill>
          <a:latin typeface="+mj-lt"/>
          <a:ea typeface="MS PGothic" pitchFamily="34" charset="-128"/>
          <a:cs typeface="MS PGothic" charset="0"/>
        </a:defRPr>
      </a:lvl1pPr>
      <a:lvl2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2pPr>
      <a:lvl3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3pPr>
      <a:lvl4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4pPr>
      <a:lvl5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5pPr>
      <a:lvl6pPr marL="457200" algn="l" rtl="0" eaLnBrk="1" fontAlgn="base" hangingPunct="1">
        <a:spcBef>
          <a:spcPct val="0"/>
        </a:spcBef>
        <a:spcAft>
          <a:spcPct val="0"/>
        </a:spcAft>
        <a:defRPr sz="3400" b="1">
          <a:solidFill>
            <a:schemeClr val="tx2"/>
          </a:solidFill>
          <a:latin typeface="Arial" charset="0"/>
        </a:defRPr>
      </a:lvl6pPr>
      <a:lvl7pPr marL="914400" algn="l" rtl="0" eaLnBrk="1" fontAlgn="base" hangingPunct="1">
        <a:spcBef>
          <a:spcPct val="0"/>
        </a:spcBef>
        <a:spcAft>
          <a:spcPct val="0"/>
        </a:spcAft>
        <a:defRPr sz="3400" b="1">
          <a:solidFill>
            <a:schemeClr val="tx2"/>
          </a:solidFill>
          <a:latin typeface="Arial" charset="0"/>
        </a:defRPr>
      </a:lvl7pPr>
      <a:lvl8pPr marL="1371600" algn="l" rtl="0" eaLnBrk="1" fontAlgn="base" hangingPunct="1">
        <a:spcBef>
          <a:spcPct val="0"/>
        </a:spcBef>
        <a:spcAft>
          <a:spcPct val="0"/>
        </a:spcAft>
        <a:defRPr sz="3400" b="1">
          <a:solidFill>
            <a:schemeClr val="tx2"/>
          </a:solidFill>
          <a:latin typeface="Arial" charset="0"/>
        </a:defRPr>
      </a:lvl8pPr>
      <a:lvl9pPr marL="1828800" algn="l" rtl="0" eaLnBrk="1" fontAlgn="base" hangingPunct="1">
        <a:spcBef>
          <a:spcPct val="0"/>
        </a:spcBef>
        <a:spcAft>
          <a:spcPct val="0"/>
        </a:spcAft>
        <a:defRPr sz="3400" b="1">
          <a:solidFill>
            <a:schemeClr val="tx2"/>
          </a:solidFill>
          <a:latin typeface="Arial" charset="0"/>
        </a:defRPr>
      </a:lvl9pPr>
    </p:titleStyle>
    <p:bodyStyle>
      <a:lvl1pPr marL="177800" indent="-177800" algn="l" rtl="0" eaLnBrk="1" fontAlgn="base" hangingPunct="1">
        <a:spcBef>
          <a:spcPct val="20000"/>
        </a:spcBef>
        <a:spcAft>
          <a:spcPct val="0"/>
        </a:spcAft>
        <a:buFont typeface="Arial"/>
        <a:buChar char="•"/>
        <a:defRPr sz="2400">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Font typeface="Lucida Grande"/>
        <a:buChar char="-"/>
        <a:defRPr sz="2000">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Font typeface="Lucida Grande"/>
        <a:buChar char="-"/>
        <a:defRPr>
          <a:solidFill>
            <a:schemeClr val="tx1"/>
          </a:solidFill>
          <a:latin typeface="+mn-lt"/>
          <a:ea typeface="MS PGothic" pitchFamily="34" charset="-128"/>
          <a:cs typeface="MS PGothic" charset="0"/>
        </a:defRPr>
      </a:lvl3pPr>
      <a:lvl4pPr marL="1562100" indent="-228600" algn="l" rtl="0" eaLnBrk="1" fontAlgn="base" hangingPunct="1">
        <a:spcBef>
          <a:spcPct val="20000"/>
        </a:spcBef>
        <a:spcAft>
          <a:spcPct val="0"/>
        </a:spcAft>
        <a:buFont typeface="Lucida Grande"/>
        <a:buChar char="-"/>
        <a:defRPr sz="1600">
          <a:solidFill>
            <a:schemeClr val="tx1"/>
          </a:solidFill>
          <a:latin typeface="+mn-lt"/>
          <a:ea typeface="MS PGothic" pitchFamily="34" charset="-128"/>
          <a:cs typeface="MS PGothic" charset="0"/>
        </a:defRPr>
      </a:lvl4pPr>
      <a:lvl5pPr marL="1981200" indent="-228600" algn="l" rtl="0" eaLnBrk="1" fontAlgn="base" hangingPunct="1">
        <a:spcBef>
          <a:spcPct val="20000"/>
        </a:spcBef>
        <a:spcAft>
          <a:spcPct val="0"/>
        </a:spcAft>
        <a:buFont typeface="Lucida Grande"/>
        <a:buChar char="-"/>
        <a:defRPr sz="1400">
          <a:solidFill>
            <a:schemeClr val="tx1"/>
          </a:solidFill>
          <a:latin typeface="+mn-lt"/>
          <a:ea typeface="MS PGothic" pitchFamily="34" charset="-128"/>
          <a:cs typeface="MS PGothic" charset="0"/>
        </a:defRPr>
      </a:lvl5pPr>
      <a:lvl6pPr marL="2438400" indent="-228600" algn="l" rtl="0" eaLnBrk="1" fontAlgn="base" hangingPunct="1">
        <a:spcBef>
          <a:spcPct val="20000"/>
        </a:spcBef>
        <a:spcAft>
          <a:spcPct val="0"/>
        </a:spcAft>
        <a:buChar char="»"/>
        <a:defRPr sz="1400">
          <a:solidFill>
            <a:schemeClr val="tx1"/>
          </a:solidFill>
          <a:latin typeface="+mn-lt"/>
        </a:defRPr>
      </a:lvl6pPr>
      <a:lvl7pPr marL="2895600" indent="-228600" algn="l" rtl="0" eaLnBrk="1" fontAlgn="base" hangingPunct="1">
        <a:spcBef>
          <a:spcPct val="20000"/>
        </a:spcBef>
        <a:spcAft>
          <a:spcPct val="0"/>
        </a:spcAft>
        <a:buChar char="»"/>
        <a:defRPr sz="1400">
          <a:solidFill>
            <a:schemeClr val="tx1"/>
          </a:solidFill>
          <a:latin typeface="+mn-lt"/>
        </a:defRPr>
      </a:lvl7pPr>
      <a:lvl8pPr marL="3352800" indent="-228600" algn="l" rtl="0" eaLnBrk="1" fontAlgn="base" hangingPunct="1">
        <a:spcBef>
          <a:spcPct val="20000"/>
        </a:spcBef>
        <a:spcAft>
          <a:spcPct val="0"/>
        </a:spcAft>
        <a:buChar char="»"/>
        <a:defRPr sz="1400">
          <a:solidFill>
            <a:schemeClr val="tx1"/>
          </a:solidFill>
          <a:latin typeface="+mn-lt"/>
        </a:defRPr>
      </a:lvl8pPr>
      <a:lvl9pPr marL="3810000" indent="-228600" algn="l" rtl="0" eaLnBrk="1" fontAlgn="base" hangingPunct="1">
        <a:spcBef>
          <a:spcPct val="20000"/>
        </a:spcBef>
        <a:spcAft>
          <a:spcPct val="0"/>
        </a:spcAft>
        <a:buChar char="»"/>
        <a:defRPr sz="14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60.xml"/><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en-GB" dirty="0" smtClean="0"/>
              <a:t>This is Peab</a:t>
            </a:r>
            <a:r>
              <a:rPr dirty="0"/>
              <a:t/>
            </a:r>
            <a:br>
              <a:rPr dirty="0"/>
            </a:br>
            <a:r>
              <a:rPr lang="en-GB" dirty="0" smtClean="0"/>
              <a:t>- the Nordic Community Builder</a:t>
            </a:r>
            <a:endParaRPr lang="en-GB" dirty="0"/>
          </a:p>
        </p:txBody>
      </p:sp>
    </p:spTree>
    <p:extLst>
      <p:ext uri="{BB962C8B-B14F-4D97-AF65-F5344CB8AC3E}">
        <p14:creationId xmlns:p14="http://schemas.microsoft.com/office/powerpoint/2010/main" val="144352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948" y="145502"/>
            <a:ext cx="4383028" cy="6196908"/>
          </a:xfrm>
          <a:prstGeom prst="rect">
            <a:avLst/>
          </a:prstGeom>
        </p:spPr>
      </p:pic>
      <p:sp>
        <p:nvSpPr>
          <p:cNvPr id="11266" name="Rectangle 4"/>
          <p:cNvSpPr>
            <a:spLocks noGrp="1" noChangeArrowheads="1"/>
          </p:cNvSpPr>
          <p:nvPr>
            <p:ph type="title"/>
          </p:nvPr>
        </p:nvSpPr>
        <p:spPr>
          <a:xfrm>
            <a:off x="4831200" y="331200"/>
            <a:ext cx="3446463" cy="762000"/>
          </a:xfrm>
          <a:noFill/>
        </p:spPr>
        <p:txBody>
          <a:bodyPr anchor="t" anchorCtr="0"/>
          <a:lstStyle/>
          <a:p>
            <a:pPr eaLnBrk="1" hangingPunct="1"/>
            <a:r>
              <a:rPr lang="en-GB" smtClean="0"/>
              <a:t>Our offering</a:t>
            </a:r>
          </a:p>
        </p:txBody>
      </p:sp>
      <p:sp>
        <p:nvSpPr>
          <p:cNvPr id="11267" name="Rectangle 5"/>
          <p:cNvSpPr>
            <a:spLocks noChangeArrowheads="1"/>
          </p:cNvSpPr>
          <p:nvPr/>
        </p:nvSpPr>
        <p:spPr bwMode="auto">
          <a:xfrm>
            <a:off x="4831200" y="1479600"/>
            <a:ext cx="4970463" cy="2209800"/>
          </a:xfrm>
          <a:prstGeom prst="rect">
            <a:avLst/>
          </a:prstGeom>
          <a:noFill/>
          <a:ln w="9525">
            <a:noFill/>
            <a:miter lim="800000"/>
            <a:headEnd/>
            <a:tailEnd/>
          </a:ln>
        </p:spPr>
        <p:txBody>
          <a:bodyPr lIns="0" tIns="0" rIns="0" bIns="0"/>
          <a:lstStyle/>
          <a:p>
            <a:pPr marL="176400" indent="-176400" eaLnBrk="1" hangingPunct="1">
              <a:spcBef>
                <a:spcPts val="600"/>
              </a:spcBef>
            </a:pPr>
            <a:r>
              <a:rPr lang="en-GB" sz="1800" dirty="0">
                <a:solidFill>
                  <a:srgbClr val="4C4C4C"/>
                </a:solidFill>
                <a:latin typeface="Arial" pitchFamily="34" charset="0"/>
              </a:rPr>
              <a:t>•</a:t>
            </a:r>
            <a:r>
              <a:rPr lang="en-GB" dirty="0" smtClean="0"/>
              <a:t> </a:t>
            </a:r>
            <a:r>
              <a:rPr lang="en-GB" sz="1800" dirty="0" smtClean="0">
                <a:solidFill>
                  <a:srgbClr val="4C4C4C"/>
                </a:solidFill>
                <a:latin typeface="Arial" pitchFamily="34" charset="0"/>
              </a:rPr>
              <a:t>Collaboration on the customer’s terms</a:t>
            </a:r>
          </a:p>
          <a:p>
            <a:pPr marL="176400" indent="-176400" eaLnBrk="1" hangingPunct="1">
              <a:spcBef>
                <a:spcPts val="600"/>
              </a:spcBef>
            </a:pPr>
            <a:r>
              <a:rPr lang="en-GB" sz="1800" dirty="0" smtClean="0">
                <a:solidFill>
                  <a:srgbClr val="4C4C4C"/>
                </a:solidFill>
                <a:latin typeface="Arial" pitchFamily="34" charset="0"/>
              </a:rPr>
              <a:t>• All kinds of contracts</a:t>
            </a:r>
          </a:p>
          <a:p>
            <a:pPr marL="176400" indent="-176400" eaLnBrk="1" hangingPunct="1">
              <a:spcBef>
                <a:spcPts val="600"/>
              </a:spcBef>
            </a:pPr>
            <a:r>
              <a:rPr lang="en-GB" sz="1800" dirty="0" smtClean="0">
                <a:solidFill>
                  <a:srgbClr val="4C4C4C"/>
                </a:solidFill>
                <a:latin typeface="Arial" pitchFamily="34" charset="0"/>
              </a:rPr>
              <a:t>• Different payment options</a:t>
            </a:r>
            <a:endParaRPr lang="en-GB" sz="1800" dirty="0">
              <a:solidFill>
                <a:srgbClr val="4C4C4C"/>
              </a:solidFill>
              <a:latin typeface="Arial" pitchFamily="34" charset="0"/>
              <a:ea typeface="+mn-ea"/>
            </a:endParaRPr>
          </a:p>
          <a:p>
            <a:pPr eaLnBrk="1" hangingPunct="1"/>
            <a:endParaRPr lang="en-GB" baseline="30000" dirty="0">
              <a:solidFill>
                <a:srgbClr val="333333"/>
              </a:solidFill>
              <a:latin typeface="Arial" pitchFamily="34" charset="0"/>
              <a:ea typeface="+mn-ea"/>
            </a:endParaRPr>
          </a:p>
        </p:txBody>
      </p:sp>
      <p:sp>
        <p:nvSpPr>
          <p:cNvPr id="6" name="textruta 5"/>
          <p:cNvSpPr txBox="1"/>
          <p:nvPr/>
        </p:nvSpPr>
        <p:spPr>
          <a:xfrm>
            <a:off x="132195" y="3827612"/>
            <a:ext cx="1348900" cy="338554"/>
          </a:xfrm>
          <a:prstGeom prst="rect">
            <a:avLst/>
          </a:prstGeom>
          <a:noFill/>
        </p:spPr>
        <p:txBody>
          <a:bodyPr wrap="square" rtlCol="0">
            <a:spAutoFit/>
          </a:bodyPr>
          <a:lstStyle/>
          <a:p>
            <a:r>
              <a:rPr lang="en-GB" sz="800" b="1" smtClean="0">
                <a:solidFill>
                  <a:schemeClr val="bg1"/>
                </a:solidFill>
                <a:latin typeface="Arial"/>
              </a:rPr>
              <a:t>ASTRA ZENECA</a:t>
            </a:r>
          </a:p>
          <a:p>
            <a:r>
              <a:rPr lang="en-GB" sz="800" smtClean="0">
                <a:solidFill>
                  <a:schemeClr val="bg1"/>
                </a:solidFill>
                <a:latin typeface="Arial"/>
              </a:rPr>
              <a:t>Mölndal</a:t>
            </a:r>
            <a:endParaRPr lang="en-GB" sz="800">
              <a:solidFill>
                <a:schemeClr val="bg1"/>
              </a:solidFill>
              <a:latin typeface="Arial"/>
              <a:cs typeface="Arial"/>
            </a:endParaRPr>
          </a:p>
        </p:txBody>
      </p:sp>
      <p:sp>
        <p:nvSpPr>
          <p:cNvPr id="7" name="textruta 6"/>
          <p:cNvSpPr txBox="1"/>
          <p:nvPr/>
        </p:nvSpPr>
        <p:spPr>
          <a:xfrm>
            <a:off x="141596" y="5988238"/>
            <a:ext cx="1348900" cy="338554"/>
          </a:xfrm>
          <a:prstGeom prst="rect">
            <a:avLst/>
          </a:prstGeom>
          <a:noFill/>
        </p:spPr>
        <p:txBody>
          <a:bodyPr wrap="square" rtlCol="0">
            <a:spAutoFit/>
          </a:bodyPr>
          <a:lstStyle/>
          <a:p>
            <a:r>
              <a:rPr lang="en-GB" sz="800" b="1" smtClean="0">
                <a:solidFill>
                  <a:schemeClr val="bg1"/>
                </a:solidFill>
                <a:latin typeface="Arial"/>
              </a:rPr>
              <a:t>TUREBERG CHURCH</a:t>
            </a:r>
          </a:p>
          <a:p>
            <a:r>
              <a:rPr lang="en-GB" sz="800" smtClean="0">
                <a:solidFill>
                  <a:schemeClr val="bg1"/>
                </a:solidFill>
                <a:latin typeface="Arial"/>
              </a:rPr>
              <a:t>Sollentuna</a:t>
            </a:r>
            <a:endParaRPr lang="en-GB" sz="800">
              <a:solidFill>
                <a:schemeClr val="bg1"/>
              </a:solidFill>
              <a:latin typeface="Arial"/>
              <a:cs typeface="Arial"/>
            </a:endParaRPr>
          </a:p>
        </p:txBody>
      </p:sp>
      <p:sp>
        <p:nvSpPr>
          <p:cNvPr id="8" name="textruta 7"/>
          <p:cNvSpPr txBox="1"/>
          <p:nvPr/>
        </p:nvSpPr>
        <p:spPr>
          <a:xfrm>
            <a:off x="2371541" y="1432535"/>
            <a:ext cx="1348900" cy="338554"/>
          </a:xfrm>
          <a:prstGeom prst="rect">
            <a:avLst/>
          </a:prstGeom>
          <a:noFill/>
        </p:spPr>
        <p:txBody>
          <a:bodyPr wrap="square" rtlCol="0">
            <a:spAutoFit/>
          </a:bodyPr>
          <a:lstStyle/>
          <a:p>
            <a:r>
              <a:rPr lang="en-GB" sz="800" b="1" smtClean="0">
                <a:solidFill>
                  <a:schemeClr val="bg1"/>
                </a:solidFill>
                <a:latin typeface="Arial"/>
              </a:rPr>
              <a:t>KULTURHUSET SPIRA</a:t>
            </a:r>
          </a:p>
          <a:p>
            <a:r>
              <a:rPr lang="en-GB" sz="800" smtClean="0">
                <a:solidFill>
                  <a:schemeClr val="bg1"/>
                </a:solidFill>
                <a:latin typeface="Arial"/>
              </a:rPr>
              <a:t>Jönköping</a:t>
            </a:r>
            <a:endParaRPr lang="en-GB" sz="800">
              <a:solidFill>
                <a:schemeClr val="bg1"/>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7600" y="331200"/>
            <a:ext cx="7772400" cy="1143000"/>
          </a:xfrm>
          <a:noFill/>
        </p:spPr>
        <p:txBody>
          <a:bodyPr anchor="t" anchorCtr="0"/>
          <a:lstStyle/>
          <a:p>
            <a:pPr eaLnBrk="1" hangingPunct="1"/>
            <a:r>
              <a:rPr lang="en-GB" smtClean="0"/>
              <a:t>Our resources </a:t>
            </a:r>
            <a:br>
              <a:rPr lang="en-GB" smtClean="0"/>
            </a:br>
            <a:r>
              <a:rPr lang="en-GB" smtClean="0"/>
              <a:t>– the whole chain</a:t>
            </a:r>
          </a:p>
        </p:txBody>
      </p:sp>
      <p:sp>
        <p:nvSpPr>
          <p:cNvPr id="12291" name="Rectangle 3"/>
          <p:cNvSpPr>
            <a:spLocks noGrp="1" noChangeArrowheads="1"/>
          </p:cNvSpPr>
          <p:nvPr>
            <p:ph sz="half" idx="1"/>
          </p:nvPr>
        </p:nvSpPr>
        <p:spPr>
          <a:xfrm>
            <a:off x="687600" y="1479600"/>
            <a:ext cx="3944938" cy="4114800"/>
          </a:xfrm>
          <a:noFill/>
        </p:spPr>
        <p:txBody>
          <a:bodyPr tIns="0" bIns="0"/>
          <a:lstStyle/>
          <a:p>
            <a:pPr marL="0" indent="0" eaLnBrk="1" hangingPunct="1">
              <a:spcBef>
                <a:spcPts val="600"/>
              </a:spcBef>
              <a:buFont typeface="Times" pitchFamily="18" charset="0"/>
              <a:buNone/>
            </a:pPr>
            <a:r>
              <a:rPr lang="en-GB" sz="1800" smtClean="0"/>
              <a:t>From development and land acquisition, through materials, logistics and execution of construction and civil engineering, to operation and maintenance of completed projects.</a:t>
            </a:r>
          </a:p>
          <a:p>
            <a:pPr marL="176400" indent="-176400" eaLnBrk="1" hangingPunct="1">
              <a:spcBef>
                <a:spcPts val="600"/>
              </a:spcBef>
              <a:buFont typeface="Times" pitchFamily="18" charset="0"/>
              <a:buNone/>
            </a:pPr>
            <a:endParaRPr lang="en-GB" sz="1800" smtClean="0"/>
          </a:p>
          <a:p>
            <a:pPr marL="176400" indent="-176400" eaLnBrk="1" hangingPunct="1">
              <a:spcBef>
                <a:spcPts val="600"/>
              </a:spcBef>
            </a:pPr>
            <a:r>
              <a:rPr lang="en-GB" sz="1800" smtClean="0"/>
              <a:t>Guaranteed capacity and </a:t>
            </a:r>
            <a:r>
              <a:rPr lang="en-GB" smtClean="0"/>
              <a:t/>
            </a:r>
            <a:br>
              <a:rPr lang="en-GB" smtClean="0"/>
            </a:br>
            <a:r>
              <a:rPr lang="en-GB" sz="1800" smtClean="0"/>
              <a:t>cost of project.</a:t>
            </a:r>
          </a:p>
          <a:p>
            <a:pPr marL="176400" indent="-176400" eaLnBrk="1" hangingPunct="1">
              <a:spcBef>
                <a:spcPts val="600"/>
              </a:spcBef>
            </a:pPr>
            <a:r>
              <a:rPr lang="en-GB" sz="1800" smtClean="0"/>
              <a:t>Tremendous flexibility.</a:t>
            </a:r>
          </a:p>
          <a:p>
            <a:pPr marL="176400" indent="-176400" eaLnBrk="1" hangingPunct="1">
              <a:spcBef>
                <a:spcPts val="600"/>
              </a:spcBef>
            </a:pPr>
            <a:r>
              <a:rPr lang="en-GB" sz="1800" smtClean="0"/>
              <a:t>Option of one-step solution.</a:t>
            </a:r>
          </a:p>
          <a:p>
            <a:pPr marL="180975" indent="-180975" eaLnBrk="1" hangingPunct="1">
              <a:lnSpc>
                <a:spcPct val="90000"/>
              </a:lnSpc>
            </a:pPr>
            <a:endParaRPr lang="en-GB" sz="1800" smtClean="0"/>
          </a:p>
          <a:p>
            <a:pPr marL="0" indent="0" eaLnBrk="1" hangingPunct="1">
              <a:lnSpc>
                <a:spcPct val="90000"/>
              </a:lnSpc>
              <a:buNone/>
            </a:pPr>
            <a:r>
              <a:rPr lang="en-GB" smtClean="0"/>
              <a:t/>
            </a:r>
            <a:br>
              <a:rPr lang="en-GB" smtClean="0"/>
            </a:br>
            <a:endParaRPr lang="en-GB" sz="1600" smtClean="0"/>
          </a:p>
          <a:p>
            <a:pPr marL="0" indent="0" eaLnBrk="1" hangingPunct="1">
              <a:lnSpc>
                <a:spcPct val="90000"/>
              </a:lnSpc>
              <a:buFont typeface="Times" pitchFamily="18" charset="0"/>
              <a:buNone/>
              <a:tabLst>
                <a:tab pos="174625" algn="l"/>
              </a:tabLst>
            </a:pPr>
            <a:endParaRPr lang="en-GB" sz="1800" smtClean="0"/>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4523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7600" y="331200"/>
            <a:ext cx="8229600" cy="1143000"/>
          </a:xfrm>
        </p:spPr>
        <p:txBody>
          <a:bodyPr anchor="t" anchorCtr="0"/>
          <a:lstStyle/>
          <a:p>
            <a:r>
              <a:rPr lang="en-GB" dirty="0" err="1" smtClean="0"/>
              <a:t>Peab</a:t>
            </a:r>
            <a:r>
              <a:rPr lang="en-GB" dirty="0" smtClean="0"/>
              <a:t> – a Nordic company</a:t>
            </a:r>
          </a:p>
        </p:txBody>
      </p:sp>
      <p:graphicFrame>
        <p:nvGraphicFramePr>
          <p:cNvPr id="8" name="Platshållare för innehåll 7"/>
          <p:cNvGraphicFramePr>
            <a:graphicFrameLocks noGrp="1"/>
          </p:cNvGraphicFramePr>
          <p:nvPr>
            <p:ph idx="1"/>
            <p:extLst>
              <p:ext uri="{D42A27DB-BD31-4B8C-83A1-F6EECF244321}">
                <p14:modId xmlns:p14="http://schemas.microsoft.com/office/powerpoint/2010/main" val="1649621520"/>
              </p:ext>
            </p:extLst>
          </p:nvPr>
        </p:nvGraphicFramePr>
        <p:xfrm>
          <a:off x="251520" y="2553097"/>
          <a:ext cx="5112568" cy="2523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ktangel 10"/>
          <p:cNvSpPr/>
          <p:nvPr/>
        </p:nvSpPr>
        <p:spPr>
          <a:xfrm>
            <a:off x="687600" y="1479600"/>
            <a:ext cx="4572000" cy="1200329"/>
          </a:xfrm>
          <a:prstGeom prst="rect">
            <a:avLst/>
          </a:prstGeom>
        </p:spPr>
        <p:txBody>
          <a:bodyPr>
            <a:spAutoFit/>
          </a:bodyPr>
          <a:lstStyle/>
          <a:p>
            <a:pPr marL="285750" indent="-285750" eaLnBrk="1" fontAlgn="auto" hangingPunct="1">
              <a:spcBef>
                <a:spcPts val="0"/>
              </a:spcBef>
              <a:spcAft>
                <a:spcPts val="0"/>
              </a:spcAft>
              <a:buFont typeface="Arial" pitchFamily="34" charset="0"/>
              <a:buChar char="•"/>
            </a:pPr>
            <a:r>
              <a:rPr lang="en-GB" sz="1800" dirty="0" smtClean="0">
                <a:solidFill>
                  <a:srgbClr val="4C4C4C"/>
                </a:solidFill>
                <a:latin typeface="Arial"/>
              </a:rPr>
              <a:t>Sales: Exceeding </a:t>
            </a:r>
            <a:r>
              <a:rPr lang="en-GB" sz="1800" smtClean="0">
                <a:solidFill>
                  <a:srgbClr val="4C4C4C"/>
                </a:solidFill>
                <a:latin typeface="Arial"/>
              </a:rPr>
              <a:t>SEK 46 </a:t>
            </a:r>
            <a:r>
              <a:rPr lang="en-GB" sz="1800" dirty="0" smtClean="0">
                <a:solidFill>
                  <a:srgbClr val="4C4C4C"/>
                </a:solidFill>
                <a:latin typeface="Arial"/>
              </a:rPr>
              <a:t>billion</a:t>
            </a:r>
          </a:p>
          <a:p>
            <a:pPr marL="285750" indent="-285750" eaLnBrk="1" fontAlgn="auto" hangingPunct="1">
              <a:spcBef>
                <a:spcPts val="0"/>
              </a:spcBef>
              <a:spcAft>
                <a:spcPts val="0"/>
              </a:spcAft>
              <a:buFont typeface="Arial" pitchFamily="34" charset="0"/>
              <a:buChar char="•"/>
            </a:pPr>
            <a:r>
              <a:rPr lang="en-GB" sz="1800" dirty="0" smtClean="0">
                <a:solidFill>
                  <a:srgbClr val="4C4C4C"/>
                </a:solidFill>
                <a:latin typeface="Arial"/>
              </a:rPr>
              <a:t>Employees: More than14,000</a:t>
            </a:r>
            <a:endParaRPr lang="en-GB" sz="1800" dirty="0">
              <a:solidFill>
                <a:srgbClr val="4C4C4C"/>
              </a:solidFill>
              <a:latin typeface="Arial"/>
              <a:ea typeface="+mn-ea"/>
            </a:endParaRPr>
          </a:p>
          <a:p>
            <a:pPr marL="285750" indent="-285750" eaLnBrk="1" fontAlgn="auto" hangingPunct="1">
              <a:spcBef>
                <a:spcPts val="0"/>
              </a:spcBef>
              <a:spcAft>
                <a:spcPts val="0"/>
              </a:spcAft>
              <a:buFont typeface="Arial" pitchFamily="34" charset="0"/>
              <a:buChar char="•"/>
            </a:pPr>
            <a:r>
              <a:rPr lang="en-GB" sz="1800" dirty="0" smtClean="0">
                <a:solidFill>
                  <a:srgbClr val="4C4C4C"/>
                </a:solidFill>
                <a:latin typeface="Arial"/>
              </a:rPr>
              <a:t>Shareholders: 33,000</a:t>
            </a:r>
          </a:p>
          <a:p>
            <a:pPr marL="285750" indent="-285750" eaLnBrk="1" fontAlgn="auto" hangingPunct="1">
              <a:spcBef>
                <a:spcPts val="0"/>
              </a:spcBef>
              <a:spcAft>
                <a:spcPts val="0"/>
              </a:spcAft>
              <a:buFont typeface="Arial" pitchFamily="34" charset="0"/>
              <a:buChar char="•"/>
            </a:pPr>
            <a:r>
              <a:rPr lang="en-GB" sz="1800" dirty="0" smtClean="0">
                <a:solidFill>
                  <a:srgbClr val="4C4C4C"/>
                </a:solidFill>
                <a:latin typeface="Arial"/>
              </a:rPr>
              <a:t>Publicly listed at Nasdaq Stockholm</a:t>
            </a:r>
            <a:endParaRPr lang="en-GB" sz="1800" dirty="0">
              <a:solidFill>
                <a:srgbClr val="4C4C4C"/>
              </a:solidFill>
              <a:latin typeface="Arial"/>
              <a:ea typeface="+mn-ea"/>
            </a:endParaRPr>
          </a:p>
        </p:txBody>
      </p:sp>
      <p:grpSp>
        <p:nvGrpSpPr>
          <p:cNvPr id="3" name="Grupp 2"/>
          <p:cNvGrpSpPr/>
          <p:nvPr/>
        </p:nvGrpSpPr>
        <p:grpSpPr>
          <a:xfrm>
            <a:off x="5508104" y="692696"/>
            <a:ext cx="3530170" cy="4464496"/>
            <a:chOff x="5508104" y="692696"/>
            <a:chExt cx="3530170" cy="4464496"/>
          </a:xfrm>
        </p:grpSpPr>
        <p:pic>
          <p:nvPicPr>
            <p:cNvPr id="5" name="Bildobjekt 6" descr="Norden karta m orter 2011.bmp"/>
            <p:cNvPicPr>
              <a:picLocks noChangeAspect="1"/>
            </p:cNvPicPr>
            <p:nvPr/>
          </p:nvPicPr>
          <p:blipFill>
            <a:blip r:embed="rId8" cstate="print"/>
            <a:srcRect/>
            <a:stretch>
              <a:fillRect/>
            </a:stretch>
          </p:blipFill>
          <p:spPr bwMode="auto">
            <a:xfrm>
              <a:off x="5508104" y="692696"/>
              <a:ext cx="3530170" cy="4464496"/>
            </a:xfrm>
            <a:prstGeom prst="rect">
              <a:avLst/>
            </a:prstGeom>
            <a:noFill/>
            <a:ln w="9525">
              <a:noFill/>
              <a:miter lim="800000"/>
              <a:headEnd/>
              <a:tailEnd/>
            </a:ln>
          </p:spPr>
        </p:pic>
        <p:sp>
          <p:nvSpPr>
            <p:cNvPr id="2" name="Rektangel 1"/>
            <p:cNvSpPr/>
            <p:nvPr/>
          </p:nvSpPr>
          <p:spPr bwMode="auto">
            <a:xfrm>
              <a:off x="7991475" y="1724025"/>
              <a:ext cx="114300" cy="180975"/>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err="1" smtClean="0">
                <a:ln>
                  <a:noFill/>
                </a:ln>
                <a:solidFill>
                  <a:schemeClr val="bg1"/>
                </a:solidFill>
                <a:effectLst/>
                <a:latin typeface="+mn-lt"/>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a:spLocks noGrp="1"/>
          </p:cNvSpPr>
          <p:nvPr>
            <p:ph type="title"/>
          </p:nvPr>
        </p:nvSpPr>
        <p:spPr>
          <a:xfrm>
            <a:off x="685800" y="331200"/>
            <a:ext cx="7772400" cy="1143000"/>
          </a:xfrm>
        </p:spPr>
        <p:txBody>
          <a:bodyPr/>
          <a:lstStyle/>
          <a:p>
            <a:r>
              <a:rPr lang="sv-SE" dirty="0" err="1" smtClean="0"/>
              <a:t>Peab’s</a:t>
            </a:r>
            <a:r>
              <a:rPr lang="sv-SE" dirty="0" smtClean="0"/>
              <a:t> </a:t>
            </a:r>
            <a:r>
              <a:rPr lang="sv-SE" dirty="0" err="1" smtClean="0"/>
              <a:t>development</a:t>
            </a:r>
            <a:r>
              <a:rPr lang="sv-SE" dirty="0" smtClean="0"/>
              <a:t>, 1996-2015</a:t>
            </a:r>
            <a:endParaRPr lang="sv-SE" dirty="0"/>
          </a:p>
        </p:txBody>
      </p:sp>
      <p:graphicFrame>
        <p:nvGraphicFramePr>
          <p:cNvPr id="5" name="Chart 1"/>
          <p:cNvGraphicFramePr>
            <a:graphicFrameLocks noGrp="1"/>
          </p:cNvGraphicFramePr>
          <p:nvPr>
            <p:ph idx="1"/>
            <p:extLst>
              <p:ext uri="{D42A27DB-BD31-4B8C-83A1-F6EECF244321}">
                <p14:modId xmlns:p14="http://schemas.microsoft.com/office/powerpoint/2010/main" val="2555291189"/>
              </p:ext>
            </p:extLst>
          </p:nvPr>
        </p:nvGraphicFramePr>
        <p:xfrm>
          <a:off x="685800" y="1975247"/>
          <a:ext cx="7806929" cy="360878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p:cNvSpPr txBox="1"/>
          <p:nvPr/>
        </p:nvSpPr>
        <p:spPr>
          <a:xfrm>
            <a:off x="630936" y="1934099"/>
            <a:ext cx="566181" cy="253916"/>
          </a:xfrm>
          <a:prstGeom prst="rect">
            <a:avLst/>
          </a:prstGeom>
          <a:noFill/>
        </p:spPr>
        <p:txBody>
          <a:bodyPr wrap="none" rtlCol="0">
            <a:spAutoFit/>
          </a:bodyPr>
          <a:lstStyle/>
          <a:p>
            <a:r>
              <a:rPr lang="sv-SE" sz="1050" dirty="0">
                <a:solidFill>
                  <a:schemeClr val="accent3">
                    <a:lumMod val="50000"/>
                  </a:schemeClr>
                </a:solidFill>
                <a:latin typeface="+mn-lt"/>
              </a:rPr>
              <a:t>MSEK</a:t>
            </a:r>
          </a:p>
        </p:txBody>
      </p:sp>
      <p:sp>
        <p:nvSpPr>
          <p:cNvPr id="8" name="textruta 7"/>
          <p:cNvSpPr txBox="1"/>
          <p:nvPr/>
        </p:nvSpPr>
        <p:spPr>
          <a:xfrm>
            <a:off x="8069580" y="1931813"/>
            <a:ext cx="566181" cy="253916"/>
          </a:xfrm>
          <a:prstGeom prst="rect">
            <a:avLst/>
          </a:prstGeom>
          <a:noFill/>
        </p:spPr>
        <p:txBody>
          <a:bodyPr wrap="none" rtlCol="0">
            <a:spAutoFit/>
          </a:bodyPr>
          <a:lstStyle/>
          <a:p>
            <a:r>
              <a:rPr lang="sv-SE" sz="1050" dirty="0">
                <a:solidFill>
                  <a:schemeClr val="accent3">
                    <a:lumMod val="50000"/>
                  </a:schemeClr>
                </a:solidFill>
                <a:latin typeface="+mn-lt"/>
              </a:rPr>
              <a:t>MSEK</a:t>
            </a:r>
          </a:p>
        </p:txBody>
      </p:sp>
      <p:sp>
        <p:nvSpPr>
          <p:cNvPr id="2" name="Rektangel 1"/>
          <p:cNvSpPr/>
          <p:nvPr/>
        </p:nvSpPr>
        <p:spPr>
          <a:xfrm>
            <a:off x="1179159" y="5719338"/>
            <a:ext cx="6338595" cy="196208"/>
          </a:xfrm>
          <a:prstGeom prst="rect">
            <a:avLst/>
          </a:prstGeom>
        </p:spPr>
        <p:txBody>
          <a:bodyPr wrap="none">
            <a:spAutoFit/>
          </a:bodyPr>
          <a:lstStyle/>
          <a:p>
            <a:r>
              <a:rPr lang="en-US" sz="675" i="1" dirty="0">
                <a:solidFill>
                  <a:schemeClr val="accent3">
                    <a:lumMod val="50000"/>
                  </a:schemeClr>
                </a:solidFill>
                <a:latin typeface="ArialMTStd-LightItalic" panose="020B0302030403090204" pitchFamily="34" charset="0"/>
              </a:rPr>
              <a:t>Operative net sales and operative operating profit are reported according to percentage of completion method corresponding segment reporting.</a:t>
            </a:r>
            <a:endParaRPr lang="sv-SE" sz="675" dirty="0">
              <a:solidFill>
                <a:schemeClr val="accent3">
                  <a:lumMod val="50000"/>
                </a:schemeClr>
              </a:solidFill>
            </a:endParaRPr>
          </a:p>
        </p:txBody>
      </p:sp>
    </p:spTree>
    <p:extLst>
      <p:ext uri="{BB962C8B-B14F-4D97-AF65-F5344CB8AC3E}">
        <p14:creationId xmlns:p14="http://schemas.microsoft.com/office/powerpoint/2010/main" val="570437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7600" y="331200"/>
            <a:ext cx="8229600" cy="1143000"/>
          </a:xfrm>
        </p:spPr>
        <p:txBody>
          <a:bodyPr anchor="t" anchorCtr="0"/>
          <a:lstStyle/>
          <a:p>
            <a:r>
              <a:rPr lang="en-GB" dirty="0" smtClean="0"/>
              <a:t>It all started in Skåne in 1959</a:t>
            </a:r>
          </a:p>
        </p:txBody>
      </p:sp>
      <p:pic>
        <p:nvPicPr>
          <p:cNvPr id="14340" name="Bildobjekt 4" descr="HistorikLow.jpg"/>
          <p:cNvPicPr>
            <a:picLocks noChangeAspect="1"/>
          </p:cNvPicPr>
          <p:nvPr/>
        </p:nvPicPr>
        <p:blipFill>
          <a:blip r:embed="rId3" cstate="print"/>
          <a:srcRect/>
          <a:stretch>
            <a:fillRect/>
          </a:stretch>
        </p:blipFill>
        <p:spPr bwMode="auto">
          <a:xfrm>
            <a:off x="1333500" y="1557338"/>
            <a:ext cx="6477000" cy="44767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ight Arrow 1"/>
          <p:cNvSpPr>
            <a:spLocks noChangeArrowheads="1"/>
          </p:cNvSpPr>
          <p:nvPr/>
        </p:nvSpPr>
        <p:spPr bwMode="auto">
          <a:xfrm>
            <a:off x="0" y="2759075"/>
            <a:ext cx="9010649" cy="1295400"/>
          </a:xfrm>
          <a:prstGeom prst="rightArrow">
            <a:avLst>
              <a:gd name="adj1" fmla="val 50000"/>
              <a:gd name="adj2" fmla="val 50022"/>
            </a:avLst>
          </a:prstGeom>
          <a:gradFill flip="none" rotWithShape="1">
            <a:gsLst>
              <a:gs pos="20000">
                <a:schemeClr val="accent2"/>
              </a:gs>
              <a:gs pos="50000">
                <a:srgbClr val="92D050"/>
              </a:gs>
              <a:gs pos="100000">
                <a:schemeClr val="accent1">
                  <a:tint val="23500"/>
                  <a:satMod val="160000"/>
                </a:schemeClr>
              </a:gs>
            </a:gsLst>
            <a:lin ang="10800000" scaled="1"/>
            <a:tileRect/>
          </a:gradFill>
          <a:ln w="9525" algn="ctr">
            <a:noFill/>
            <a:round/>
            <a:headEnd/>
            <a:tailEnd/>
          </a:ln>
        </p:spPr>
        <p:txBody>
          <a:bodyPr/>
          <a:lstStyle/>
          <a:p>
            <a:pPr eaLnBrk="0" hangingPunct="0">
              <a:defRPr/>
            </a:pPr>
            <a:endParaRPr lang="sv-SE">
              <a:cs typeface="Arial" charset="0"/>
            </a:endParaRPr>
          </a:p>
        </p:txBody>
      </p:sp>
      <p:pic>
        <p:nvPicPr>
          <p:cNvPr id="27" name="Bildobjekt 26" descr="peabgruppen-1980.jpg"/>
          <p:cNvPicPr>
            <a:picLocks noChangeAspect="1"/>
          </p:cNvPicPr>
          <p:nvPr/>
        </p:nvPicPr>
        <p:blipFill>
          <a:blip r:embed="rId3" cstate="print"/>
          <a:stretch>
            <a:fillRect/>
          </a:stretch>
        </p:blipFill>
        <p:spPr>
          <a:xfrm rot="562856">
            <a:off x="2349500" y="3571875"/>
            <a:ext cx="969963" cy="1377950"/>
          </a:xfrm>
          <a:prstGeom prst="rect">
            <a:avLst/>
          </a:prstGeom>
          <a:effectLst>
            <a:outerShdw blurRad="50800" dist="38100" dir="2700000" algn="tl" rotWithShape="0">
              <a:prstClr val="black">
                <a:alpha val="40000"/>
              </a:prstClr>
            </a:outerShdw>
          </a:effectLst>
        </p:spPr>
      </p:pic>
      <p:sp>
        <p:nvSpPr>
          <p:cNvPr id="15364" name="Rectangle 2"/>
          <p:cNvSpPr>
            <a:spLocks noGrp="1" noChangeArrowheads="1"/>
          </p:cNvSpPr>
          <p:nvPr>
            <p:ph type="title"/>
          </p:nvPr>
        </p:nvSpPr>
        <p:spPr>
          <a:xfrm>
            <a:off x="687600" y="331200"/>
            <a:ext cx="7772400" cy="1143000"/>
          </a:xfrm>
        </p:spPr>
        <p:txBody>
          <a:bodyPr anchor="t" anchorCtr="0"/>
          <a:lstStyle/>
          <a:p>
            <a:r>
              <a:rPr lang="sv-SE" sz="3200" dirty="0" err="1" smtClean="0"/>
              <a:t>More</a:t>
            </a:r>
            <a:r>
              <a:rPr lang="sv-SE" sz="3200" dirty="0" smtClean="0"/>
              <a:t> </a:t>
            </a:r>
            <a:r>
              <a:rPr lang="sv-SE" sz="3200" dirty="0" err="1" smtClean="0"/>
              <a:t>than</a:t>
            </a:r>
            <a:r>
              <a:rPr lang="sv-SE" sz="3200" dirty="0" smtClean="0"/>
              <a:t> 50 </a:t>
            </a:r>
            <a:r>
              <a:rPr lang="sv-SE" sz="3200" dirty="0" err="1" smtClean="0"/>
              <a:t>years</a:t>
            </a:r>
            <a:r>
              <a:rPr lang="sv-SE" sz="3200" dirty="0" smtClean="0"/>
              <a:t> </a:t>
            </a:r>
            <a:r>
              <a:rPr lang="sv-SE" sz="3200" dirty="0" err="1" smtClean="0"/>
              <a:t>of</a:t>
            </a:r>
            <a:r>
              <a:rPr lang="sv-SE" sz="3200" dirty="0" smtClean="0"/>
              <a:t> </a:t>
            </a:r>
            <a:r>
              <a:rPr lang="sv-SE" sz="3200" dirty="0" err="1" smtClean="0"/>
              <a:t>growth</a:t>
            </a:r>
            <a:r>
              <a:rPr lang="sv-SE" sz="3200" dirty="0" smtClean="0"/>
              <a:t/>
            </a:r>
            <a:br>
              <a:rPr lang="sv-SE" sz="3200" dirty="0" smtClean="0"/>
            </a:br>
            <a:endParaRPr lang="sv-SE" sz="3200" dirty="0" smtClean="0"/>
          </a:p>
        </p:txBody>
      </p:sp>
      <p:sp>
        <p:nvSpPr>
          <p:cNvPr id="15365" name="Rectangle 7"/>
          <p:cNvSpPr>
            <a:spLocks noChangeArrowheads="1"/>
          </p:cNvSpPr>
          <p:nvPr/>
        </p:nvSpPr>
        <p:spPr bwMode="auto">
          <a:xfrm>
            <a:off x="295275" y="1412875"/>
            <a:ext cx="1584325" cy="242888"/>
          </a:xfrm>
          <a:prstGeom prst="rect">
            <a:avLst/>
          </a:prstGeom>
          <a:noFill/>
          <a:ln w="9525">
            <a:noFill/>
            <a:miter lim="800000"/>
            <a:headEnd/>
            <a:tailEnd/>
          </a:ln>
        </p:spPr>
        <p:txBody>
          <a:bodyPr lIns="0" tIns="0" rIns="0" bIns="0"/>
          <a:lstStyle/>
          <a:p>
            <a:pPr fontAlgn="t">
              <a:spcBef>
                <a:spcPct val="20000"/>
              </a:spcBef>
              <a:buClr>
                <a:schemeClr val="accent1"/>
              </a:buClr>
            </a:pPr>
            <a:r>
              <a:rPr lang="en-GB" sz="1200" dirty="0">
                <a:latin typeface="Arial" pitchFamily="34" charset="0"/>
              </a:rPr>
              <a:t>The business is established and developed</a:t>
            </a:r>
            <a:endParaRPr lang="en-GB" sz="1600" dirty="0">
              <a:latin typeface="Arial" pitchFamily="34" charset="0"/>
            </a:endParaRPr>
          </a:p>
        </p:txBody>
      </p:sp>
      <p:cxnSp>
        <p:nvCxnSpPr>
          <p:cNvPr id="9221" name="Straight Connector 3"/>
          <p:cNvCxnSpPr>
            <a:cxnSpLocks noChangeShapeType="1"/>
          </p:cNvCxnSpPr>
          <p:nvPr/>
        </p:nvCxnSpPr>
        <p:spPr bwMode="auto">
          <a:xfrm flipV="1">
            <a:off x="730250" y="2003425"/>
            <a:ext cx="0" cy="1079500"/>
          </a:xfrm>
          <a:prstGeom prst="line">
            <a:avLst/>
          </a:prstGeom>
          <a:noFill/>
          <a:ln w="38100" algn="ctr">
            <a:solidFill>
              <a:schemeClr val="tx2"/>
            </a:solidFill>
            <a:round/>
            <a:headEnd type="oval" w="med" len="med"/>
            <a:tailEnd type="oval" w="med" len="med"/>
          </a:ln>
          <a:effectLst>
            <a:outerShdw blurRad="50800" dist="38100" dir="2700000" algn="tl" rotWithShape="0">
              <a:prstClr val="black">
                <a:alpha val="40000"/>
              </a:prstClr>
            </a:outerShdw>
          </a:effectLst>
        </p:spPr>
      </p:cxnSp>
      <p:sp>
        <p:nvSpPr>
          <p:cNvPr id="15367" name="TextBox 4"/>
          <p:cNvSpPr txBox="1">
            <a:spLocks noChangeArrowheads="1"/>
          </p:cNvSpPr>
          <p:nvPr/>
        </p:nvSpPr>
        <p:spPr bwMode="auto">
          <a:xfrm>
            <a:off x="288925" y="3099180"/>
            <a:ext cx="1081088" cy="554038"/>
          </a:xfrm>
          <a:prstGeom prst="rect">
            <a:avLst/>
          </a:prstGeom>
          <a:noFill/>
          <a:ln w="9525">
            <a:noFill/>
            <a:miter lim="800000"/>
            <a:headEnd/>
            <a:tailEnd/>
          </a:ln>
          <a:effectLst/>
        </p:spPr>
        <p:txBody>
          <a:bodyPr anchor="ctr"/>
          <a:lstStyle/>
          <a:p>
            <a:pPr eaLnBrk="0" hangingPunct="0"/>
            <a:r>
              <a:rPr lang="sv-SE" sz="2000" b="1" dirty="0">
                <a:solidFill>
                  <a:schemeClr val="bg1"/>
                </a:solidFill>
                <a:latin typeface="Arial" pitchFamily="34" charset="0"/>
              </a:rPr>
              <a:t>1960</a:t>
            </a:r>
          </a:p>
        </p:txBody>
      </p:sp>
      <p:sp>
        <p:nvSpPr>
          <p:cNvPr id="15368" name="TextBox 18"/>
          <p:cNvSpPr txBox="1">
            <a:spLocks noChangeArrowheads="1"/>
          </p:cNvSpPr>
          <p:nvPr/>
        </p:nvSpPr>
        <p:spPr bwMode="auto">
          <a:xfrm>
            <a:off x="1296194" y="3238087"/>
            <a:ext cx="1079500" cy="276225"/>
          </a:xfrm>
          <a:prstGeom prst="rect">
            <a:avLst/>
          </a:prstGeom>
          <a:noFill/>
          <a:ln w="9525">
            <a:noFill/>
            <a:miter lim="800000"/>
            <a:headEnd/>
            <a:tailEnd/>
          </a:ln>
        </p:spPr>
        <p:txBody>
          <a:bodyPr anchor="ctr"/>
          <a:lstStyle/>
          <a:p>
            <a:pPr eaLnBrk="0" hangingPunct="0"/>
            <a:r>
              <a:rPr lang="sv-SE" sz="2000" b="1" dirty="0">
                <a:solidFill>
                  <a:schemeClr val="bg1"/>
                </a:solidFill>
                <a:latin typeface="Arial" pitchFamily="34" charset="0"/>
              </a:rPr>
              <a:t>1970</a:t>
            </a:r>
          </a:p>
        </p:txBody>
      </p:sp>
      <p:cxnSp>
        <p:nvCxnSpPr>
          <p:cNvPr id="9224" name="Straight Connector 19"/>
          <p:cNvCxnSpPr>
            <a:cxnSpLocks noChangeShapeType="1"/>
          </p:cNvCxnSpPr>
          <p:nvPr/>
        </p:nvCxnSpPr>
        <p:spPr bwMode="auto">
          <a:xfrm flipV="1">
            <a:off x="1743075" y="3716338"/>
            <a:ext cx="0" cy="896937"/>
          </a:xfrm>
          <a:prstGeom prst="line">
            <a:avLst/>
          </a:prstGeom>
          <a:noFill/>
          <a:ln w="38100" algn="ctr">
            <a:solidFill>
              <a:schemeClr val="tx2"/>
            </a:solidFill>
            <a:round/>
            <a:headEnd type="oval" w="med" len="med"/>
            <a:tailEnd type="oval" w="med" len="med"/>
          </a:ln>
          <a:effectLst>
            <a:outerShdw blurRad="50800" dist="38100" dir="2700000" algn="tl" rotWithShape="0">
              <a:prstClr val="black">
                <a:alpha val="40000"/>
              </a:prstClr>
            </a:outerShdw>
          </a:effectLst>
        </p:spPr>
      </p:cxnSp>
      <p:sp>
        <p:nvSpPr>
          <p:cNvPr id="15370" name="Rectangle 7"/>
          <p:cNvSpPr>
            <a:spLocks noChangeArrowheads="1"/>
          </p:cNvSpPr>
          <p:nvPr/>
        </p:nvSpPr>
        <p:spPr bwMode="auto">
          <a:xfrm>
            <a:off x="1222375" y="4699000"/>
            <a:ext cx="2665413" cy="242888"/>
          </a:xfrm>
          <a:prstGeom prst="rect">
            <a:avLst/>
          </a:prstGeom>
          <a:noFill/>
          <a:ln w="9525">
            <a:noFill/>
            <a:miter lim="800000"/>
            <a:headEnd/>
            <a:tailEnd/>
          </a:ln>
        </p:spPr>
        <p:txBody>
          <a:bodyPr lIns="0" tIns="0" rIns="0" bIns="0"/>
          <a:lstStyle/>
          <a:p>
            <a:pPr fontAlgn="t">
              <a:spcBef>
                <a:spcPct val="20000"/>
              </a:spcBef>
              <a:buClr>
                <a:schemeClr val="accent1"/>
              </a:buClr>
            </a:pPr>
            <a:r>
              <a:rPr lang="en-GB" sz="1200" dirty="0" err="1">
                <a:latin typeface="Arial" pitchFamily="34" charset="0"/>
              </a:rPr>
              <a:t>Peab</a:t>
            </a:r>
            <a:r>
              <a:rPr lang="en-GB" sz="1200" dirty="0">
                <a:latin typeface="Arial" pitchFamily="34" charset="0"/>
              </a:rPr>
              <a:t> starts the </a:t>
            </a:r>
            <a:r>
              <a:rPr lang="en-GB" sz="1200" dirty="0"/>
              <a:t/>
            </a:r>
            <a:br>
              <a:rPr lang="en-GB" sz="1200" dirty="0"/>
            </a:br>
            <a:r>
              <a:rPr lang="en-GB" sz="1200" dirty="0">
                <a:latin typeface="Arial" pitchFamily="34" charset="0"/>
              </a:rPr>
              <a:t>construction dept.</a:t>
            </a:r>
            <a:endParaRPr lang="en-GB" sz="1600" dirty="0">
              <a:latin typeface="Arial" pitchFamily="34" charset="0"/>
            </a:endParaRPr>
          </a:p>
        </p:txBody>
      </p:sp>
      <p:sp>
        <p:nvSpPr>
          <p:cNvPr id="15371" name="TextBox 22"/>
          <p:cNvSpPr txBox="1">
            <a:spLocks noChangeArrowheads="1"/>
          </p:cNvSpPr>
          <p:nvPr/>
        </p:nvSpPr>
        <p:spPr bwMode="auto">
          <a:xfrm>
            <a:off x="2301875" y="3099180"/>
            <a:ext cx="1079500" cy="554038"/>
          </a:xfrm>
          <a:prstGeom prst="rect">
            <a:avLst/>
          </a:prstGeom>
          <a:noFill/>
          <a:ln w="9525">
            <a:noFill/>
            <a:miter lim="800000"/>
            <a:headEnd/>
            <a:tailEnd/>
          </a:ln>
        </p:spPr>
        <p:txBody>
          <a:bodyPr anchor="ctr"/>
          <a:lstStyle/>
          <a:p>
            <a:pPr eaLnBrk="0" hangingPunct="0"/>
            <a:r>
              <a:rPr lang="sv-SE" sz="2000" b="1">
                <a:solidFill>
                  <a:schemeClr val="bg1"/>
                </a:solidFill>
                <a:latin typeface="Arial" pitchFamily="34" charset="0"/>
              </a:rPr>
              <a:t>1980</a:t>
            </a:r>
          </a:p>
        </p:txBody>
      </p:sp>
      <p:cxnSp>
        <p:nvCxnSpPr>
          <p:cNvPr id="9227" name="Straight Connector 23"/>
          <p:cNvCxnSpPr>
            <a:cxnSpLocks noChangeShapeType="1"/>
          </p:cNvCxnSpPr>
          <p:nvPr/>
        </p:nvCxnSpPr>
        <p:spPr bwMode="auto">
          <a:xfrm flipV="1">
            <a:off x="2743200" y="1773238"/>
            <a:ext cx="0" cy="1296987"/>
          </a:xfrm>
          <a:prstGeom prst="line">
            <a:avLst/>
          </a:prstGeom>
          <a:noFill/>
          <a:ln w="38100" algn="ctr">
            <a:solidFill>
              <a:schemeClr val="tx2"/>
            </a:solidFill>
            <a:round/>
            <a:headEnd type="oval" w="med" len="med"/>
            <a:tailEnd type="oval" w="med" len="med"/>
          </a:ln>
          <a:effectLst>
            <a:outerShdw blurRad="50800" dist="38100" dir="2700000" algn="tl" rotWithShape="0">
              <a:prstClr val="black">
                <a:alpha val="40000"/>
              </a:prstClr>
            </a:outerShdw>
          </a:effectLst>
        </p:spPr>
      </p:cxnSp>
      <p:sp>
        <p:nvSpPr>
          <p:cNvPr id="15373" name="Rectangle 7"/>
          <p:cNvSpPr>
            <a:spLocks noChangeArrowheads="1"/>
          </p:cNvSpPr>
          <p:nvPr/>
        </p:nvSpPr>
        <p:spPr bwMode="auto">
          <a:xfrm>
            <a:off x="2241550" y="1341438"/>
            <a:ext cx="1493838" cy="439737"/>
          </a:xfrm>
          <a:prstGeom prst="rect">
            <a:avLst/>
          </a:prstGeom>
          <a:noFill/>
          <a:ln w="9525">
            <a:noFill/>
            <a:miter lim="800000"/>
            <a:headEnd/>
            <a:tailEnd/>
          </a:ln>
        </p:spPr>
        <p:txBody>
          <a:bodyPr lIns="0" tIns="0" rIns="0" bIns="0"/>
          <a:lstStyle/>
          <a:p>
            <a:pPr fontAlgn="t">
              <a:spcBef>
                <a:spcPct val="20000"/>
              </a:spcBef>
              <a:buClr>
                <a:schemeClr val="accent1"/>
              </a:buClr>
            </a:pPr>
            <a:r>
              <a:rPr lang="en-GB" sz="1200" dirty="0" err="1">
                <a:latin typeface="Arial" pitchFamily="34" charset="0"/>
              </a:rPr>
              <a:t>Peab</a:t>
            </a:r>
            <a:r>
              <a:rPr lang="en-GB" sz="1200" dirty="0">
                <a:latin typeface="Arial" pitchFamily="34" charset="0"/>
              </a:rPr>
              <a:t> starts to grow </a:t>
            </a:r>
            <a:r>
              <a:rPr lang="en-GB" sz="1200" dirty="0"/>
              <a:t/>
            </a:r>
            <a:br>
              <a:rPr lang="en-GB" sz="1200" dirty="0"/>
            </a:br>
            <a:r>
              <a:rPr lang="en-GB" sz="1200" dirty="0">
                <a:latin typeface="Arial" pitchFamily="34" charset="0"/>
              </a:rPr>
              <a:t>through acquisitions</a:t>
            </a:r>
            <a:endParaRPr lang="en-GB" sz="1600" dirty="0">
              <a:solidFill>
                <a:schemeClr val="tx2"/>
              </a:solidFill>
              <a:latin typeface="Arial" pitchFamily="34" charset="0"/>
            </a:endParaRPr>
          </a:p>
        </p:txBody>
      </p:sp>
      <p:sp>
        <p:nvSpPr>
          <p:cNvPr id="15374" name="TextBox 26"/>
          <p:cNvSpPr txBox="1">
            <a:spLocks noChangeArrowheads="1"/>
          </p:cNvSpPr>
          <p:nvPr/>
        </p:nvSpPr>
        <p:spPr bwMode="auto">
          <a:xfrm>
            <a:off x="3307556" y="3099180"/>
            <a:ext cx="1081087" cy="554038"/>
          </a:xfrm>
          <a:prstGeom prst="rect">
            <a:avLst/>
          </a:prstGeom>
          <a:noFill/>
          <a:ln w="9525">
            <a:noFill/>
            <a:miter lim="800000"/>
            <a:headEnd/>
            <a:tailEnd/>
          </a:ln>
        </p:spPr>
        <p:txBody>
          <a:bodyPr anchor="ctr"/>
          <a:lstStyle/>
          <a:p>
            <a:pPr eaLnBrk="0" hangingPunct="0"/>
            <a:r>
              <a:rPr lang="sv-SE" sz="2000" b="1" dirty="0">
                <a:solidFill>
                  <a:schemeClr val="bg1"/>
                </a:solidFill>
                <a:latin typeface="Arial" pitchFamily="34" charset="0"/>
              </a:rPr>
              <a:t>1990</a:t>
            </a:r>
          </a:p>
        </p:txBody>
      </p:sp>
      <p:sp>
        <p:nvSpPr>
          <p:cNvPr id="15375" name="Rectangle 7"/>
          <p:cNvSpPr>
            <a:spLocks noChangeArrowheads="1"/>
          </p:cNvSpPr>
          <p:nvPr/>
        </p:nvSpPr>
        <p:spPr bwMode="auto">
          <a:xfrm>
            <a:off x="2871788" y="5202238"/>
            <a:ext cx="2276475" cy="242887"/>
          </a:xfrm>
          <a:prstGeom prst="rect">
            <a:avLst/>
          </a:prstGeom>
          <a:noFill/>
          <a:ln w="9525">
            <a:noFill/>
            <a:miter lim="800000"/>
            <a:headEnd/>
            <a:tailEnd/>
          </a:ln>
        </p:spPr>
        <p:txBody>
          <a:bodyPr lIns="0" tIns="0" rIns="0" bIns="0"/>
          <a:lstStyle/>
          <a:p>
            <a:pPr fontAlgn="t">
              <a:spcBef>
                <a:spcPct val="20000"/>
              </a:spcBef>
              <a:buClr>
                <a:schemeClr val="accent1"/>
              </a:buClr>
            </a:pPr>
            <a:r>
              <a:rPr lang="en-GB" sz="1200" dirty="0" err="1">
                <a:latin typeface="Arial" pitchFamily="34" charset="0"/>
              </a:rPr>
              <a:t>Peab</a:t>
            </a:r>
            <a:r>
              <a:rPr lang="en-GB" sz="1200" dirty="0">
                <a:latin typeface="Arial" pitchFamily="34" charset="0"/>
              </a:rPr>
              <a:t> is launched on the Stock Exchange and gains national coverage through further acquisitions</a:t>
            </a:r>
            <a:endParaRPr lang="en-GB" sz="1600" dirty="0">
              <a:solidFill>
                <a:schemeClr val="tx2"/>
              </a:solidFill>
              <a:latin typeface="Arial" pitchFamily="34" charset="0"/>
            </a:endParaRPr>
          </a:p>
        </p:txBody>
      </p:sp>
      <p:cxnSp>
        <p:nvCxnSpPr>
          <p:cNvPr id="9231" name="Straight Connector 28"/>
          <p:cNvCxnSpPr>
            <a:cxnSpLocks noChangeShapeType="1"/>
          </p:cNvCxnSpPr>
          <p:nvPr/>
        </p:nvCxnSpPr>
        <p:spPr bwMode="auto">
          <a:xfrm flipV="1">
            <a:off x="3732213" y="3732213"/>
            <a:ext cx="0" cy="1352550"/>
          </a:xfrm>
          <a:prstGeom prst="line">
            <a:avLst/>
          </a:prstGeom>
          <a:noFill/>
          <a:ln w="38100" algn="ctr">
            <a:solidFill>
              <a:schemeClr val="tx2"/>
            </a:solidFill>
            <a:round/>
            <a:headEnd type="oval" w="med" len="med"/>
            <a:tailEnd type="oval" w="med" len="med"/>
          </a:ln>
          <a:effectLst>
            <a:outerShdw blurRad="50800" dist="38100" dir="2700000" algn="tl" rotWithShape="0">
              <a:prstClr val="black">
                <a:alpha val="40000"/>
              </a:prstClr>
            </a:outerShdw>
          </a:effectLst>
        </p:spPr>
      </p:cxnSp>
      <p:sp>
        <p:nvSpPr>
          <p:cNvPr id="15377" name="TextBox 29"/>
          <p:cNvSpPr txBox="1">
            <a:spLocks noChangeArrowheads="1"/>
          </p:cNvSpPr>
          <p:nvPr/>
        </p:nvSpPr>
        <p:spPr bwMode="auto">
          <a:xfrm>
            <a:off x="4314824" y="3099180"/>
            <a:ext cx="1081088" cy="554038"/>
          </a:xfrm>
          <a:prstGeom prst="rect">
            <a:avLst/>
          </a:prstGeom>
          <a:noFill/>
          <a:ln w="9525">
            <a:noFill/>
            <a:miter lim="800000"/>
            <a:headEnd/>
            <a:tailEnd/>
          </a:ln>
        </p:spPr>
        <p:txBody>
          <a:bodyPr anchor="ctr"/>
          <a:lstStyle/>
          <a:p>
            <a:pPr eaLnBrk="0" hangingPunct="0"/>
            <a:r>
              <a:rPr lang="sv-SE" sz="2000" b="1">
                <a:solidFill>
                  <a:schemeClr val="bg1"/>
                </a:solidFill>
                <a:latin typeface="Arial" pitchFamily="34" charset="0"/>
              </a:rPr>
              <a:t>2000</a:t>
            </a:r>
          </a:p>
        </p:txBody>
      </p:sp>
      <p:sp>
        <p:nvSpPr>
          <p:cNvPr id="15378" name="TextBox 30"/>
          <p:cNvSpPr txBox="1">
            <a:spLocks noChangeArrowheads="1"/>
          </p:cNvSpPr>
          <p:nvPr/>
        </p:nvSpPr>
        <p:spPr bwMode="auto">
          <a:xfrm>
            <a:off x="5322093" y="3099180"/>
            <a:ext cx="1079500" cy="554038"/>
          </a:xfrm>
          <a:prstGeom prst="rect">
            <a:avLst/>
          </a:prstGeom>
          <a:noFill/>
          <a:ln w="9525">
            <a:noFill/>
            <a:miter lim="800000"/>
            <a:headEnd/>
            <a:tailEnd/>
          </a:ln>
        </p:spPr>
        <p:txBody>
          <a:bodyPr anchor="ctr"/>
          <a:lstStyle/>
          <a:p>
            <a:pPr eaLnBrk="0" hangingPunct="0"/>
            <a:r>
              <a:rPr lang="sv-SE" sz="2000" b="1" dirty="0">
                <a:solidFill>
                  <a:schemeClr val="bg1"/>
                </a:solidFill>
                <a:latin typeface="Arial" pitchFamily="34" charset="0"/>
              </a:rPr>
              <a:t>2010</a:t>
            </a:r>
          </a:p>
        </p:txBody>
      </p:sp>
      <p:cxnSp>
        <p:nvCxnSpPr>
          <p:cNvPr id="9234" name="Straight Connector 31"/>
          <p:cNvCxnSpPr>
            <a:cxnSpLocks noChangeShapeType="1"/>
          </p:cNvCxnSpPr>
          <p:nvPr/>
        </p:nvCxnSpPr>
        <p:spPr bwMode="auto">
          <a:xfrm flipV="1">
            <a:off x="4703763" y="2003425"/>
            <a:ext cx="0" cy="1079500"/>
          </a:xfrm>
          <a:prstGeom prst="line">
            <a:avLst/>
          </a:prstGeom>
          <a:noFill/>
          <a:ln w="38100" algn="ctr">
            <a:solidFill>
              <a:schemeClr val="tx2"/>
            </a:solidFill>
            <a:round/>
            <a:headEnd type="oval" w="med" len="med"/>
            <a:tailEnd type="oval" w="med" len="med"/>
          </a:ln>
          <a:effectLst>
            <a:outerShdw blurRad="50800" dist="38100" dir="2700000" algn="tl" rotWithShape="0">
              <a:prstClr val="black">
                <a:alpha val="40000"/>
              </a:prstClr>
            </a:outerShdw>
          </a:effectLst>
        </p:spPr>
      </p:cxnSp>
      <p:cxnSp>
        <p:nvCxnSpPr>
          <p:cNvPr id="9235" name="Straight Connector 32"/>
          <p:cNvCxnSpPr>
            <a:cxnSpLocks noChangeShapeType="1"/>
          </p:cNvCxnSpPr>
          <p:nvPr/>
        </p:nvCxnSpPr>
        <p:spPr bwMode="auto">
          <a:xfrm flipV="1">
            <a:off x="5740400" y="3727450"/>
            <a:ext cx="0" cy="854075"/>
          </a:xfrm>
          <a:prstGeom prst="line">
            <a:avLst/>
          </a:prstGeom>
          <a:noFill/>
          <a:ln w="38100" algn="ctr">
            <a:solidFill>
              <a:schemeClr val="tx2"/>
            </a:solidFill>
            <a:round/>
            <a:headEnd type="oval" w="med" len="med"/>
            <a:tailEnd type="oval" w="med" len="med"/>
          </a:ln>
          <a:effectLst>
            <a:outerShdw blurRad="50800" dist="38100" dir="2700000" algn="tl" rotWithShape="0">
              <a:prstClr val="black">
                <a:alpha val="40000"/>
              </a:prstClr>
            </a:outerShdw>
          </a:effectLst>
        </p:spPr>
      </p:cxnSp>
      <p:sp>
        <p:nvSpPr>
          <p:cNvPr id="15381" name="Rectangle 7"/>
          <p:cNvSpPr>
            <a:spLocks noChangeArrowheads="1"/>
          </p:cNvSpPr>
          <p:nvPr/>
        </p:nvSpPr>
        <p:spPr bwMode="auto">
          <a:xfrm>
            <a:off x="5021264" y="4668838"/>
            <a:ext cx="1846261" cy="533400"/>
          </a:xfrm>
          <a:prstGeom prst="rect">
            <a:avLst/>
          </a:prstGeom>
          <a:noFill/>
          <a:ln w="9525">
            <a:noFill/>
            <a:miter lim="800000"/>
            <a:headEnd/>
            <a:tailEnd/>
          </a:ln>
        </p:spPr>
        <p:txBody>
          <a:bodyPr lIns="0" tIns="0" rIns="0" bIns="0"/>
          <a:lstStyle/>
          <a:p>
            <a:pPr fontAlgn="t">
              <a:spcBef>
                <a:spcPct val="20000"/>
              </a:spcBef>
              <a:buClr>
                <a:schemeClr val="accent1"/>
              </a:buClr>
            </a:pPr>
            <a:r>
              <a:rPr lang="en-GB" sz="1200" dirty="0">
                <a:latin typeface="Arial" pitchFamily="34" charset="0"/>
              </a:rPr>
              <a:t>The journey to become the Nordic Community Builder begins</a:t>
            </a:r>
          </a:p>
        </p:txBody>
      </p:sp>
      <p:sp>
        <p:nvSpPr>
          <p:cNvPr id="15382" name="Rectangle 7"/>
          <p:cNvSpPr>
            <a:spLocks noChangeArrowheads="1"/>
          </p:cNvSpPr>
          <p:nvPr/>
        </p:nvSpPr>
        <p:spPr bwMode="auto">
          <a:xfrm>
            <a:off x="3992563" y="1199357"/>
            <a:ext cx="1655762" cy="592137"/>
          </a:xfrm>
          <a:prstGeom prst="rect">
            <a:avLst/>
          </a:prstGeom>
          <a:noFill/>
          <a:ln w="9525">
            <a:noFill/>
            <a:miter lim="800000"/>
            <a:headEnd/>
            <a:tailEnd/>
          </a:ln>
        </p:spPr>
        <p:txBody>
          <a:bodyPr lIns="0" tIns="0" rIns="0" bIns="0"/>
          <a:lstStyle/>
          <a:p>
            <a:pPr fontAlgn="t">
              <a:spcBef>
                <a:spcPct val="20000"/>
              </a:spcBef>
              <a:buClr>
                <a:schemeClr val="accent1"/>
              </a:buClr>
            </a:pPr>
            <a:r>
              <a:rPr lang="en-GB" sz="1200" dirty="0">
                <a:latin typeface="Arial" pitchFamily="34" charset="0"/>
              </a:rPr>
              <a:t>Healthy growth for the Group through organic growth and further acquisitions</a:t>
            </a:r>
          </a:p>
        </p:txBody>
      </p:sp>
      <p:pic>
        <p:nvPicPr>
          <p:cNvPr id="26" name="Bildobjekt 25" descr="HistorikLow.jpg"/>
          <p:cNvPicPr>
            <a:picLocks noChangeAspect="1"/>
          </p:cNvPicPr>
          <p:nvPr/>
        </p:nvPicPr>
        <p:blipFill>
          <a:blip r:embed="rId4" cstate="print"/>
          <a:stretch>
            <a:fillRect/>
          </a:stretch>
        </p:blipFill>
        <p:spPr>
          <a:xfrm rot="395793">
            <a:off x="201613" y="3640138"/>
            <a:ext cx="1223962" cy="846137"/>
          </a:xfrm>
          <a:prstGeom prst="rect">
            <a:avLst/>
          </a:prstGeom>
          <a:ln w="28575">
            <a:solidFill>
              <a:schemeClr val="bg1"/>
            </a:solidFill>
          </a:ln>
          <a:effectLst>
            <a:outerShdw blurRad="63500" sx="102000" sy="102000" algn="ctr" rotWithShape="0">
              <a:prstClr val="black">
                <a:alpha val="40000"/>
              </a:prstClr>
            </a:outerShdw>
          </a:effectLst>
        </p:spPr>
      </p:pic>
      <p:pic>
        <p:nvPicPr>
          <p:cNvPr id="24" name="Picture 6" descr="Bild3silvret"/>
          <p:cNvPicPr>
            <a:picLocks noChangeAspect="1" noChangeArrowheads="1"/>
          </p:cNvPicPr>
          <p:nvPr/>
        </p:nvPicPr>
        <p:blipFill>
          <a:blip r:embed="rId5" cstate="print"/>
          <a:srcRect b="-705"/>
          <a:stretch>
            <a:fillRect/>
          </a:stretch>
        </p:blipFill>
        <p:spPr bwMode="auto">
          <a:xfrm rot="596143">
            <a:off x="5364906" y="1719114"/>
            <a:ext cx="865576" cy="1377974"/>
          </a:xfrm>
          <a:prstGeom prst="rect">
            <a:avLst/>
          </a:prstGeom>
          <a:noFill/>
          <a:ln w="38100">
            <a:solidFill>
              <a:schemeClr val="bg1"/>
            </a:solidFill>
          </a:ln>
          <a:effectLst>
            <a:outerShdw blurRad="50800" dist="38100" dir="2700000" algn="tl" rotWithShape="0">
              <a:prstClr val="black">
                <a:alpha val="40000"/>
              </a:prstClr>
            </a:outerShdw>
          </a:effectLst>
        </p:spPr>
      </p:pic>
      <p:sp>
        <p:nvSpPr>
          <p:cNvPr id="30" name="TextBox 30"/>
          <p:cNvSpPr txBox="1">
            <a:spLocks noChangeArrowheads="1"/>
          </p:cNvSpPr>
          <p:nvPr/>
        </p:nvSpPr>
        <p:spPr bwMode="auto">
          <a:xfrm>
            <a:off x="6327775" y="3099180"/>
            <a:ext cx="1079500" cy="554038"/>
          </a:xfrm>
          <a:prstGeom prst="rect">
            <a:avLst/>
          </a:prstGeom>
          <a:noFill/>
          <a:ln w="9525">
            <a:noFill/>
            <a:miter lim="800000"/>
            <a:headEnd/>
            <a:tailEnd/>
          </a:ln>
        </p:spPr>
        <p:txBody>
          <a:bodyPr anchor="ctr"/>
          <a:lstStyle/>
          <a:p>
            <a:pPr eaLnBrk="0" hangingPunct="0"/>
            <a:r>
              <a:rPr lang="sv-SE" sz="2000" b="1" dirty="0" smtClean="0">
                <a:solidFill>
                  <a:schemeClr val="bg1"/>
                </a:solidFill>
                <a:latin typeface="Arial" pitchFamily="34" charset="0"/>
              </a:rPr>
              <a:t>2012</a:t>
            </a:r>
            <a:endParaRPr lang="sv-SE" sz="2000" b="1" dirty="0">
              <a:solidFill>
                <a:schemeClr val="bg1"/>
              </a:solidFill>
              <a:latin typeface="Arial" pitchFamily="34" charset="0"/>
            </a:endParaRPr>
          </a:p>
        </p:txBody>
      </p:sp>
      <p:cxnSp>
        <p:nvCxnSpPr>
          <p:cNvPr id="32" name="Straight Connector 31"/>
          <p:cNvCxnSpPr>
            <a:cxnSpLocks noChangeShapeType="1"/>
          </p:cNvCxnSpPr>
          <p:nvPr/>
        </p:nvCxnSpPr>
        <p:spPr bwMode="auto">
          <a:xfrm flipV="1">
            <a:off x="6751638" y="1569244"/>
            <a:ext cx="0" cy="1491456"/>
          </a:xfrm>
          <a:prstGeom prst="line">
            <a:avLst/>
          </a:prstGeom>
          <a:noFill/>
          <a:ln w="38100" algn="ctr">
            <a:solidFill>
              <a:schemeClr val="tx2"/>
            </a:solidFill>
            <a:round/>
            <a:headEnd type="oval" w="med" len="med"/>
            <a:tailEnd type="oval" w="med" len="med"/>
          </a:ln>
          <a:effectLst>
            <a:outerShdw blurRad="50800" dist="38100" dir="2700000" algn="tl" rotWithShape="0">
              <a:prstClr val="black">
                <a:alpha val="40000"/>
              </a:prstClr>
            </a:outerShdw>
          </a:effectLst>
        </p:spPr>
      </p:cxnSp>
      <p:sp>
        <p:nvSpPr>
          <p:cNvPr id="33" name="Rectangle 7"/>
          <p:cNvSpPr>
            <a:spLocks noChangeArrowheads="1"/>
          </p:cNvSpPr>
          <p:nvPr/>
        </p:nvSpPr>
        <p:spPr bwMode="auto">
          <a:xfrm>
            <a:off x="6264274" y="1129507"/>
            <a:ext cx="1698625" cy="439737"/>
          </a:xfrm>
          <a:prstGeom prst="rect">
            <a:avLst/>
          </a:prstGeom>
          <a:noFill/>
          <a:ln w="9525">
            <a:noFill/>
            <a:miter lim="800000"/>
            <a:headEnd/>
            <a:tailEnd/>
          </a:ln>
        </p:spPr>
        <p:txBody>
          <a:bodyPr lIns="0" tIns="0" rIns="0" bIns="0"/>
          <a:lstStyle/>
          <a:p>
            <a:pPr fontAlgn="t">
              <a:spcBef>
                <a:spcPct val="20000"/>
              </a:spcBef>
              <a:buClr>
                <a:schemeClr val="accent1"/>
              </a:buClr>
            </a:pPr>
            <a:r>
              <a:rPr lang="en-GB" sz="1200" dirty="0">
                <a:latin typeface="Arial" pitchFamily="34" charset="0"/>
              </a:rPr>
              <a:t>Four business areas are formed</a:t>
            </a:r>
            <a:endParaRPr lang="en-GB" sz="1600" dirty="0">
              <a:solidFill>
                <a:schemeClr val="tx2"/>
              </a:solidFill>
              <a:latin typeface="Arial" pitchFamily="34" charset="0"/>
            </a:endParaRPr>
          </a:p>
        </p:txBody>
      </p:sp>
      <p:sp>
        <p:nvSpPr>
          <p:cNvPr id="28" name="TextBox 30"/>
          <p:cNvSpPr txBox="1">
            <a:spLocks noChangeArrowheads="1"/>
          </p:cNvSpPr>
          <p:nvPr/>
        </p:nvSpPr>
        <p:spPr bwMode="auto">
          <a:xfrm>
            <a:off x="7249319" y="3099180"/>
            <a:ext cx="1079500" cy="554038"/>
          </a:xfrm>
          <a:prstGeom prst="rect">
            <a:avLst/>
          </a:prstGeom>
          <a:noFill/>
          <a:ln w="9525">
            <a:noFill/>
            <a:miter lim="800000"/>
            <a:headEnd/>
            <a:tailEnd/>
          </a:ln>
        </p:spPr>
        <p:txBody>
          <a:bodyPr anchor="ctr"/>
          <a:lstStyle/>
          <a:p>
            <a:pPr eaLnBrk="0" hangingPunct="0"/>
            <a:r>
              <a:rPr lang="sv-SE" sz="2000" b="1" dirty="0" smtClean="0">
                <a:solidFill>
                  <a:schemeClr val="bg1"/>
                </a:solidFill>
                <a:latin typeface="Arial" pitchFamily="34" charset="0"/>
              </a:rPr>
              <a:t>2013</a:t>
            </a:r>
            <a:endParaRPr lang="sv-SE" sz="2000" b="1" dirty="0">
              <a:solidFill>
                <a:schemeClr val="bg1"/>
              </a:solidFill>
              <a:latin typeface="Arial" pitchFamily="34" charset="0"/>
            </a:endParaRPr>
          </a:p>
        </p:txBody>
      </p:sp>
      <p:sp>
        <p:nvSpPr>
          <p:cNvPr id="29" name="Rectangle 7"/>
          <p:cNvSpPr>
            <a:spLocks noChangeArrowheads="1"/>
          </p:cNvSpPr>
          <p:nvPr/>
        </p:nvSpPr>
        <p:spPr bwMode="auto">
          <a:xfrm>
            <a:off x="7162800" y="4273551"/>
            <a:ext cx="2663825" cy="242887"/>
          </a:xfrm>
          <a:prstGeom prst="rect">
            <a:avLst/>
          </a:prstGeom>
          <a:noFill/>
          <a:ln w="9525">
            <a:noFill/>
            <a:miter lim="800000"/>
            <a:headEnd/>
            <a:tailEnd/>
          </a:ln>
        </p:spPr>
        <p:txBody>
          <a:bodyPr lIns="0" tIns="0" rIns="0" bIns="0"/>
          <a:lstStyle/>
          <a:p>
            <a:pPr fontAlgn="t">
              <a:spcBef>
                <a:spcPct val="20000"/>
              </a:spcBef>
              <a:buClr>
                <a:schemeClr val="accent1"/>
              </a:buClr>
            </a:pPr>
            <a:r>
              <a:rPr lang="en-US" sz="1200" smtClean="0">
                <a:latin typeface="Arial" pitchFamily="34" charset="0"/>
              </a:rPr>
              <a:t>Action </a:t>
            </a:r>
            <a:r>
              <a:rPr lang="en-US" sz="1200" dirty="0">
                <a:latin typeface="Arial" pitchFamily="34" charset="0"/>
              </a:rPr>
              <a:t>plan for </a:t>
            </a:r>
            <a:r>
              <a:rPr lang="en-US" sz="1200">
                <a:latin typeface="Arial" pitchFamily="34" charset="0"/>
              </a:rPr>
              <a:t>greater </a:t>
            </a:r>
            <a:r>
              <a:rPr lang="en-US" sz="1200" smtClean="0">
                <a:latin typeface="Arial" pitchFamily="34" charset="0"/>
              </a:rPr>
              <a:t/>
            </a:r>
            <a:br>
              <a:rPr lang="en-US" sz="1200" smtClean="0">
                <a:latin typeface="Arial" pitchFamily="34" charset="0"/>
              </a:rPr>
            </a:br>
            <a:r>
              <a:rPr lang="en-US" sz="1200" smtClean="0">
                <a:latin typeface="Arial" pitchFamily="34" charset="0"/>
              </a:rPr>
              <a:t>profitability</a:t>
            </a:r>
            <a:endParaRPr lang="sv-SE" sz="1200" dirty="0">
              <a:latin typeface="Arial" pitchFamily="34" charset="0"/>
            </a:endParaRPr>
          </a:p>
        </p:txBody>
      </p:sp>
      <p:cxnSp>
        <p:nvCxnSpPr>
          <p:cNvPr id="31" name="Straight Connector 32"/>
          <p:cNvCxnSpPr>
            <a:cxnSpLocks noChangeShapeType="1"/>
          </p:cNvCxnSpPr>
          <p:nvPr/>
        </p:nvCxnSpPr>
        <p:spPr bwMode="auto">
          <a:xfrm flipV="1">
            <a:off x="7685088" y="3695701"/>
            <a:ext cx="0" cy="469105"/>
          </a:xfrm>
          <a:prstGeom prst="line">
            <a:avLst/>
          </a:prstGeom>
          <a:noFill/>
          <a:ln w="38100" algn="ctr">
            <a:solidFill>
              <a:schemeClr val="tx2"/>
            </a:solidFill>
            <a:round/>
            <a:headEnd type="oval" w="med" len="med"/>
            <a:tailEnd type="oval" w="med" len="med"/>
          </a:ln>
          <a:effectLst>
            <a:outerShdw blurRad="50800" dist="38100" dir="2700000" algn="tl" rotWithShape="0">
              <a:prstClr val="black">
                <a:alpha val="40000"/>
              </a:prstClr>
            </a:outerShdw>
          </a:effectLst>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6"/>
          <p:cNvSpPr>
            <a:spLocks noGrp="1" noChangeArrowheads="1"/>
          </p:cNvSpPr>
          <p:nvPr>
            <p:ph type="title"/>
          </p:nvPr>
        </p:nvSpPr>
        <p:spPr>
          <a:xfrm>
            <a:off x="4630950" y="331200"/>
            <a:ext cx="6705600" cy="762000"/>
          </a:xfrm>
          <a:noFill/>
        </p:spPr>
        <p:txBody>
          <a:bodyPr anchor="t" anchorCtr="0"/>
          <a:lstStyle/>
          <a:p>
            <a:pPr eaLnBrk="1" hangingPunct="1"/>
            <a:r>
              <a:rPr lang="en-GB" smtClean="0"/>
              <a:t>Our core values</a:t>
            </a:r>
          </a:p>
        </p:txBody>
      </p:sp>
      <p:sp>
        <p:nvSpPr>
          <p:cNvPr id="9219" name="Rectangle 7"/>
          <p:cNvSpPr>
            <a:spLocks noChangeArrowheads="1"/>
          </p:cNvSpPr>
          <p:nvPr/>
        </p:nvSpPr>
        <p:spPr bwMode="auto">
          <a:xfrm>
            <a:off x="5004000" y="1479600"/>
            <a:ext cx="2743200" cy="1219200"/>
          </a:xfrm>
          <a:prstGeom prst="rect">
            <a:avLst/>
          </a:prstGeom>
          <a:noFill/>
          <a:ln w="9525">
            <a:noFill/>
            <a:miter lim="800000"/>
            <a:headEnd/>
            <a:tailEnd/>
          </a:ln>
        </p:spPr>
        <p:txBody>
          <a:bodyPr lIns="0" tIns="0" rIns="0" bIns="0"/>
          <a:lstStyle/>
          <a:p>
            <a:pPr marL="176400" indent="-176400" eaLnBrk="1" hangingPunct="1">
              <a:spcBef>
                <a:spcPts val="600"/>
              </a:spcBef>
            </a:pPr>
            <a:r>
              <a:rPr lang="en-GB" sz="1800" dirty="0">
                <a:solidFill>
                  <a:srgbClr val="404040"/>
                </a:solidFill>
                <a:latin typeface="Arial" pitchFamily="34" charset="0"/>
              </a:rPr>
              <a:t>• Down to earth</a:t>
            </a:r>
          </a:p>
          <a:p>
            <a:pPr marL="176400" indent="-176400" eaLnBrk="1" hangingPunct="1">
              <a:spcBef>
                <a:spcPts val="600"/>
              </a:spcBef>
            </a:pPr>
            <a:r>
              <a:rPr lang="en-GB" sz="1800" dirty="0" smtClean="0">
                <a:solidFill>
                  <a:srgbClr val="404040"/>
                </a:solidFill>
                <a:latin typeface="Arial" pitchFamily="34" charset="0"/>
              </a:rPr>
              <a:t>• Developmental</a:t>
            </a:r>
          </a:p>
          <a:p>
            <a:pPr marL="176400" indent="-176400" eaLnBrk="1" hangingPunct="1">
              <a:spcBef>
                <a:spcPts val="600"/>
              </a:spcBef>
            </a:pPr>
            <a:r>
              <a:rPr lang="en-GB" sz="1800" dirty="0" smtClean="0">
                <a:solidFill>
                  <a:srgbClr val="404040"/>
                </a:solidFill>
                <a:latin typeface="Arial" pitchFamily="34" charset="0"/>
              </a:rPr>
              <a:t>• Personal</a:t>
            </a:r>
          </a:p>
          <a:p>
            <a:pPr marL="176400" indent="-176400" eaLnBrk="1" hangingPunct="1">
              <a:spcBef>
                <a:spcPts val="600"/>
              </a:spcBef>
            </a:pPr>
            <a:r>
              <a:rPr lang="en-GB" sz="1800" dirty="0" smtClean="0">
                <a:solidFill>
                  <a:srgbClr val="404040"/>
                </a:solidFill>
                <a:latin typeface="Arial" pitchFamily="34" charset="0"/>
              </a:rPr>
              <a:t>• Reliable</a:t>
            </a:r>
            <a:endParaRPr lang="en-GB" sz="1800" dirty="0">
              <a:solidFill>
                <a:srgbClr val="4C4C4C"/>
              </a:solidFill>
              <a:latin typeface="Arial" pitchFamily="34" charset="0"/>
              <a:ea typeface="+mn-ea"/>
            </a:endParaRPr>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 y="-1"/>
            <a:ext cx="4582723" cy="64674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685799" y="331200"/>
            <a:ext cx="8086725" cy="1143000"/>
          </a:xfrm>
        </p:spPr>
        <p:txBody>
          <a:bodyPr anchor="t" anchorCtr="0"/>
          <a:lstStyle/>
          <a:p>
            <a:r>
              <a:rPr lang="en-GB" dirty="0" smtClean="0"/>
              <a:t>Our vision - The Nordic Community Builder</a:t>
            </a:r>
          </a:p>
        </p:txBody>
      </p:sp>
      <p:sp>
        <p:nvSpPr>
          <p:cNvPr id="5123" name="Platshållare för innehåll 2"/>
          <p:cNvSpPr>
            <a:spLocks noGrp="1"/>
          </p:cNvSpPr>
          <p:nvPr>
            <p:ph idx="1"/>
          </p:nvPr>
        </p:nvSpPr>
        <p:spPr>
          <a:xfrm>
            <a:off x="687601" y="1479600"/>
            <a:ext cx="4322550" cy="2274888"/>
          </a:xfrm>
        </p:spPr>
        <p:txBody>
          <a:bodyPr/>
          <a:lstStyle/>
          <a:p>
            <a:pPr>
              <a:spcBef>
                <a:spcPts val="600"/>
              </a:spcBef>
            </a:pPr>
            <a:r>
              <a:rPr lang="en-GB" sz="1800" dirty="0" err="1" smtClean="0"/>
              <a:t>Peab</a:t>
            </a:r>
            <a:r>
              <a:rPr lang="en-GB" sz="1800" dirty="0" smtClean="0"/>
              <a:t> builds the sustainable communities of the </a:t>
            </a:r>
          </a:p>
          <a:p>
            <a:pPr>
              <a:spcBef>
                <a:spcPts val="600"/>
              </a:spcBef>
            </a:pPr>
            <a:r>
              <a:rPr lang="en-GB" sz="1800" dirty="0" err="1" smtClean="0"/>
              <a:t>Peab</a:t>
            </a:r>
            <a:r>
              <a:rPr lang="en-GB" sz="1800" dirty="0" smtClean="0"/>
              <a:t> is the Nordic company </a:t>
            </a:r>
          </a:p>
          <a:p>
            <a:pPr>
              <a:spcBef>
                <a:spcPts val="600"/>
              </a:spcBef>
            </a:pPr>
            <a:r>
              <a:rPr lang="en-GB" sz="1800" dirty="0" err="1" smtClean="0"/>
              <a:t>Peab</a:t>
            </a:r>
            <a:r>
              <a:rPr lang="en-GB" sz="1800" dirty="0" smtClean="0"/>
              <a:t> is a magnet for skilled </a:t>
            </a:r>
            <a:r>
              <a:rPr lang="en-GB" dirty="0" smtClean="0"/>
              <a:t/>
            </a:r>
            <a:br>
              <a:rPr lang="en-GB" dirty="0" smtClean="0"/>
            </a:br>
            <a:r>
              <a:rPr lang="en-GB" sz="1800" dirty="0" smtClean="0"/>
              <a:t>people</a:t>
            </a:r>
          </a:p>
          <a:p>
            <a:pPr>
              <a:buFont typeface="Arial" pitchFamily="34" charset="0"/>
              <a:buNone/>
            </a:pPr>
            <a:r>
              <a:rPr lang="en-GB" dirty="0" smtClean="0"/>
              <a:t>	</a:t>
            </a:r>
          </a:p>
        </p:txBody>
      </p:sp>
      <p:sp>
        <p:nvSpPr>
          <p:cNvPr id="2" name="textruta 1"/>
          <p:cNvSpPr txBox="1"/>
          <p:nvPr/>
        </p:nvSpPr>
        <p:spPr>
          <a:xfrm>
            <a:off x="6057900" y="2609850"/>
            <a:ext cx="2466975" cy="1754326"/>
          </a:xfrm>
          <a:prstGeom prst="rect">
            <a:avLst/>
          </a:prstGeom>
          <a:noFill/>
        </p:spPr>
        <p:txBody>
          <a:bodyPr wrap="square" rtlCol="0">
            <a:spAutoFit/>
          </a:bodyPr>
          <a:lstStyle/>
          <a:p>
            <a:r>
              <a:rPr lang="en-GB" sz="1800">
                <a:solidFill>
                  <a:srgbClr val="404040"/>
                </a:solidFill>
                <a:latin typeface="Arial" pitchFamily="34" charset="0"/>
              </a:rPr>
              <a:t>We work across borders to exceed our customers’ expectations.</a:t>
            </a:r>
          </a:p>
          <a:p>
            <a:endParaRPr lang="en-GB" sz="1800">
              <a:solidFill>
                <a:srgbClr val="404040"/>
              </a:solidFill>
              <a:latin typeface="Arial" pitchFamily="34" charset="0"/>
            </a:endParaRPr>
          </a:p>
          <a:p>
            <a:r>
              <a:rPr lang="en-GB" sz="1800" smtClean="0">
                <a:solidFill>
                  <a:srgbClr val="404040"/>
                </a:solidFill>
                <a:latin typeface="Arial" pitchFamily="34" charset="0"/>
              </a:rPr>
              <a:t>CHILDREN</a:t>
            </a:r>
            <a:endParaRPr lang="en-GB" sz="1800" smtClean="0">
              <a:latin typeface="+mn-lt"/>
            </a:endParaRPr>
          </a:p>
        </p:txBody>
      </p:sp>
      <p:pic>
        <p:nvPicPr>
          <p:cNvPr id="3" name="Bildobjekt 2"/>
          <p:cNvPicPr>
            <a:picLocks noChangeAspect="1"/>
          </p:cNvPicPr>
          <p:nvPr/>
        </p:nvPicPr>
        <p:blipFill rotWithShape="1">
          <a:blip r:embed="rId3">
            <a:extLst>
              <a:ext uri="{28A0092B-C50C-407E-A947-70E740481C1C}">
                <a14:useLocalDpi xmlns:a14="http://schemas.microsoft.com/office/drawing/2010/main" val="0"/>
              </a:ext>
            </a:extLst>
          </a:blip>
          <a:srcRect l="34053" r="7794"/>
          <a:stretch/>
        </p:blipFill>
        <p:spPr>
          <a:xfrm>
            <a:off x="4972050" y="1350687"/>
            <a:ext cx="4029075" cy="490130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5800" y="331200"/>
            <a:ext cx="7772400" cy="1143000"/>
          </a:xfrm>
        </p:spPr>
        <p:txBody>
          <a:bodyPr anchor="t"/>
          <a:lstStyle/>
          <a:p>
            <a:r>
              <a:rPr lang="en-GB" dirty="0" smtClean="0"/>
              <a:t>We want to do </a:t>
            </a:r>
            <a:r>
              <a:t/>
            </a:r>
            <a:br/>
            <a:r>
              <a:rPr lang="en-GB" smtClean="0"/>
              <a:t>the </a:t>
            </a:r>
            <a:r>
              <a:rPr lang="en-GB" dirty="0" smtClean="0"/>
              <a:t>best we can </a:t>
            </a:r>
            <a:r>
              <a:t/>
            </a:r>
            <a:br/>
            <a:r>
              <a:rPr lang="en-GB" smtClean="0"/>
              <a:t>for </a:t>
            </a:r>
            <a:r>
              <a:rPr lang="en-GB" dirty="0" smtClean="0"/>
              <a:t>our employees</a:t>
            </a:r>
            <a:endParaRPr lang="en-GB" dirty="0"/>
          </a:p>
        </p:txBody>
      </p:sp>
      <p:sp>
        <p:nvSpPr>
          <p:cNvPr id="3" name="Platshållare för innehåll 2"/>
          <p:cNvSpPr>
            <a:spLocks noGrp="1"/>
          </p:cNvSpPr>
          <p:nvPr>
            <p:ph idx="1"/>
          </p:nvPr>
        </p:nvSpPr>
        <p:spPr>
          <a:xfrm>
            <a:off x="687600" y="2299871"/>
            <a:ext cx="8229600" cy="4353347"/>
          </a:xfrm>
        </p:spPr>
        <p:txBody>
          <a:bodyPr/>
          <a:lstStyle/>
          <a:p>
            <a:pPr lvl="0">
              <a:spcBef>
                <a:spcPts val="600"/>
              </a:spcBef>
            </a:pPr>
            <a:r>
              <a:rPr lang="en-GB" sz="1800" dirty="0" smtClean="0"/>
              <a:t>Good opportunities for </a:t>
            </a:r>
            <a:br>
              <a:rPr lang="en-GB" sz="1800" dirty="0" smtClean="0"/>
            </a:br>
            <a:r>
              <a:rPr lang="en-GB" sz="1800" dirty="0" smtClean="0"/>
              <a:t>development</a:t>
            </a:r>
          </a:p>
          <a:p>
            <a:pPr lvl="0">
              <a:spcBef>
                <a:spcPts val="600"/>
              </a:spcBef>
            </a:pPr>
            <a:r>
              <a:rPr lang="en-GB" sz="1800" dirty="0" smtClean="0"/>
              <a:t>Good management</a:t>
            </a:r>
          </a:p>
          <a:p>
            <a:pPr lvl="0">
              <a:spcBef>
                <a:spcPts val="600"/>
              </a:spcBef>
            </a:pPr>
            <a:r>
              <a:rPr lang="en-GB" sz="1800" dirty="0" smtClean="0"/>
              <a:t>Healthy working environment</a:t>
            </a:r>
          </a:p>
          <a:p>
            <a:pPr lvl="0">
              <a:spcBef>
                <a:spcPts val="600"/>
              </a:spcBef>
            </a:pPr>
            <a:r>
              <a:rPr lang="en-GB" sz="1800" dirty="0" smtClean="0"/>
              <a:t>Modern work organisation</a:t>
            </a:r>
          </a:p>
          <a:p>
            <a:pPr lvl="0">
              <a:spcBef>
                <a:spcPts val="600"/>
              </a:spcBef>
            </a:pPr>
            <a:r>
              <a:rPr lang="en-GB" sz="1800" dirty="0" smtClean="0"/>
              <a:t>Secure employment and the right </a:t>
            </a:r>
            <a:r>
              <a:rPr dirty="0"/>
              <a:t/>
            </a:r>
            <a:br>
              <a:rPr dirty="0"/>
            </a:br>
            <a:r>
              <a:rPr lang="en-GB" sz="1800" dirty="0" smtClean="0"/>
              <a:t>terms of employment</a:t>
            </a:r>
          </a:p>
          <a:p>
            <a:pPr lvl="0">
              <a:spcBef>
                <a:spcPts val="600"/>
              </a:spcBef>
            </a:pPr>
            <a:r>
              <a:rPr lang="en-GB" sz="1800" dirty="0" smtClean="0"/>
              <a:t>Strong brand and culture</a:t>
            </a:r>
          </a:p>
          <a:p>
            <a:pPr>
              <a:buNone/>
            </a:pPr>
            <a:endParaRPr lang="en-GB" dirty="0"/>
          </a:p>
        </p:txBody>
      </p:sp>
      <p:pic>
        <p:nvPicPr>
          <p:cNvPr id="7" name="Platshållare för innehåll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0" y="12348"/>
            <a:ext cx="4562475" cy="643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4581525" cy="6465785"/>
          </a:xfrm>
          <a:prstGeom prst="rect">
            <a:avLst/>
          </a:prstGeom>
        </p:spPr>
      </p:pic>
      <p:sp>
        <p:nvSpPr>
          <p:cNvPr id="38914" name="Rectangle 6"/>
          <p:cNvSpPr>
            <a:spLocks noGrp="1" noChangeArrowheads="1"/>
          </p:cNvSpPr>
          <p:nvPr>
            <p:ph type="title"/>
          </p:nvPr>
        </p:nvSpPr>
        <p:spPr>
          <a:xfrm>
            <a:off x="4809600" y="588375"/>
            <a:ext cx="4334400" cy="762000"/>
          </a:xfrm>
          <a:noFill/>
        </p:spPr>
        <p:txBody>
          <a:bodyPr/>
          <a:lstStyle/>
          <a:p>
            <a:pPr eaLnBrk="1" hangingPunct="1"/>
            <a:r>
              <a:rPr lang="en-GB" dirty="0" smtClean="0"/>
              <a:t>One important challenge – a safer working environment</a:t>
            </a:r>
          </a:p>
        </p:txBody>
      </p:sp>
      <p:sp>
        <p:nvSpPr>
          <p:cNvPr id="38915" name="Rectangle 7"/>
          <p:cNvSpPr>
            <a:spLocks noChangeArrowheads="1"/>
          </p:cNvSpPr>
          <p:nvPr/>
        </p:nvSpPr>
        <p:spPr bwMode="auto">
          <a:xfrm>
            <a:off x="4983375" y="2184450"/>
            <a:ext cx="4160625" cy="1981200"/>
          </a:xfrm>
          <a:prstGeom prst="rect">
            <a:avLst/>
          </a:prstGeom>
          <a:noFill/>
          <a:ln w="9525">
            <a:noFill/>
            <a:miter lim="800000"/>
            <a:headEnd/>
            <a:tailEnd/>
          </a:ln>
        </p:spPr>
        <p:txBody>
          <a:bodyPr lIns="0" tIns="0" rIns="0" bIns="0"/>
          <a:lstStyle/>
          <a:p>
            <a:pPr marL="180975" indent="-180975" eaLnBrk="1" hangingPunct="1">
              <a:spcBef>
                <a:spcPts val="600"/>
              </a:spcBef>
            </a:pPr>
            <a:r>
              <a:rPr lang="en-GB" sz="1800" dirty="0">
                <a:solidFill>
                  <a:srgbClr val="4C4C4C"/>
                </a:solidFill>
                <a:latin typeface="Arial" pitchFamily="34" charset="0"/>
              </a:rPr>
              <a:t>• Always have the working </a:t>
            </a:r>
            <a:r>
              <a:rPr lang="en-GB" sz="1800" dirty="0" smtClean="0">
                <a:solidFill>
                  <a:srgbClr val="4C4C4C"/>
                </a:solidFill>
                <a:latin typeface="Arial" pitchFamily="34" charset="0"/>
              </a:rPr>
              <a:t>environment on </a:t>
            </a:r>
            <a:r>
              <a:rPr lang="en-GB" sz="1800" dirty="0">
                <a:solidFill>
                  <a:srgbClr val="4C4C4C"/>
                </a:solidFill>
                <a:latin typeface="Arial" pitchFamily="34" charset="0"/>
              </a:rPr>
              <a:t>the agenda</a:t>
            </a:r>
          </a:p>
          <a:p>
            <a:pPr marL="180975" indent="-180975" eaLnBrk="1" hangingPunct="1">
              <a:spcBef>
                <a:spcPts val="600"/>
              </a:spcBef>
            </a:pPr>
            <a:r>
              <a:rPr lang="en-GB" sz="1800" dirty="0" smtClean="0">
                <a:solidFill>
                  <a:srgbClr val="4C4C4C"/>
                </a:solidFill>
                <a:latin typeface="Arial" pitchFamily="34" charset="0"/>
              </a:rPr>
              <a:t>• Workplace introduction for everyone </a:t>
            </a:r>
          </a:p>
          <a:p>
            <a:pPr marL="180975" indent="-180975" eaLnBrk="1" hangingPunct="1">
              <a:spcBef>
                <a:spcPts val="600"/>
              </a:spcBef>
            </a:pPr>
            <a:r>
              <a:rPr lang="en-GB" sz="1800" dirty="0" smtClean="0">
                <a:solidFill>
                  <a:srgbClr val="4C4C4C"/>
                </a:solidFill>
                <a:latin typeface="Arial" pitchFamily="34" charset="0"/>
              </a:rPr>
              <a:t>• Report accident and incidents</a:t>
            </a:r>
          </a:p>
          <a:p>
            <a:pPr marL="180975" indent="-180975" eaLnBrk="1" hangingPunct="1">
              <a:spcBef>
                <a:spcPts val="600"/>
              </a:spcBef>
            </a:pPr>
            <a:r>
              <a:rPr lang="en-GB" sz="1800" dirty="0" smtClean="0">
                <a:solidFill>
                  <a:srgbClr val="4C4C4C"/>
                </a:solidFill>
                <a:latin typeface="Arial" pitchFamily="34" charset="0"/>
              </a:rPr>
              <a:t>• Encourage a safe behaviour</a:t>
            </a:r>
          </a:p>
          <a:p>
            <a:pPr marL="180975" indent="-180975" eaLnBrk="1" hangingPunct="1">
              <a:spcBef>
                <a:spcPts val="600"/>
              </a:spcBef>
            </a:pPr>
            <a:r>
              <a:rPr lang="en-GB" sz="1800" dirty="0">
                <a:solidFill>
                  <a:srgbClr val="4C4C4C"/>
                </a:solidFill>
                <a:latin typeface="Arial" pitchFamily="34" charset="0"/>
              </a:rPr>
              <a:t>• Change attitudes</a:t>
            </a:r>
            <a:endParaRPr lang="en-GB" sz="1800" dirty="0">
              <a:solidFill>
                <a:srgbClr val="333333"/>
              </a:solidFill>
              <a:latin typeface="Arial" pitchFamily="34" charset="0"/>
              <a:ea typeface="+mn-ea"/>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1"/>
          </p:nvPr>
        </p:nvSpPr>
        <p:spPr/>
        <p:txBody>
          <a:bodyPr/>
          <a:lstStyle/>
          <a:p>
            <a:pPr>
              <a:defRPr/>
            </a:pPr>
            <a:fld id="{4DCA0860-695D-4B6B-85DE-C22D21D50693}" type="slidenum">
              <a:rPr lang="en-GB" smtClean="0"/>
              <a:pPr>
                <a:defRPr/>
              </a:pPr>
              <a:t>2</a:t>
            </a:fld>
            <a:endParaRPr lang="en-GB"/>
          </a:p>
        </p:txBody>
      </p:sp>
      <p:sp>
        <p:nvSpPr>
          <p:cNvPr id="5" name="Platshållare för text 4"/>
          <p:cNvSpPr>
            <a:spLocks noGrp="1"/>
          </p:cNvSpPr>
          <p:nvPr>
            <p:ph type="body" sz="quarter" idx="12"/>
          </p:nvPr>
        </p:nvSpPr>
        <p:spPr/>
        <p:txBody>
          <a:bodyPr/>
          <a:lstStyle/>
          <a:p>
            <a:endParaRPr lang="en-GB"/>
          </a:p>
        </p:txBody>
      </p:sp>
      <p:sp>
        <p:nvSpPr>
          <p:cNvPr id="6" name="Rectangle 2"/>
          <p:cNvSpPr txBox="1">
            <a:spLocks noChangeArrowheads="1"/>
          </p:cNvSpPr>
          <p:nvPr/>
        </p:nvSpPr>
        <p:spPr bwMode="auto">
          <a:xfrm>
            <a:off x="685800" y="331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lgn="l" rtl="0" eaLnBrk="1" fontAlgn="base" hangingPunct="1">
              <a:spcBef>
                <a:spcPct val="0"/>
              </a:spcBef>
              <a:spcAft>
                <a:spcPct val="0"/>
              </a:spcAft>
              <a:defRPr sz="2400" b="1" i="0" cap="none">
                <a:solidFill>
                  <a:schemeClr val="tx2"/>
                </a:solidFill>
                <a:latin typeface="+mj-lt"/>
                <a:ea typeface="MS PGothic" pitchFamily="34" charset="-128"/>
                <a:cs typeface="MS PGothic" charset="0"/>
              </a:defRPr>
            </a:lvl1pPr>
            <a:lvl2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2pPr>
            <a:lvl3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3pPr>
            <a:lvl4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4pPr>
            <a:lvl5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5pPr>
            <a:lvl6pPr marL="457200" algn="l" rtl="0" eaLnBrk="1" fontAlgn="base" hangingPunct="1">
              <a:spcBef>
                <a:spcPct val="0"/>
              </a:spcBef>
              <a:spcAft>
                <a:spcPct val="0"/>
              </a:spcAft>
              <a:defRPr sz="3400" b="1">
                <a:solidFill>
                  <a:schemeClr val="tx2"/>
                </a:solidFill>
                <a:latin typeface="Arial" charset="0"/>
              </a:defRPr>
            </a:lvl6pPr>
            <a:lvl7pPr marL="914400" algn="l" rtl="0" eaLnBrk="1" fontAlgn="base" hangingPunct="1">
              <a:spcBef>
                <a:spcPct val="0"/>
              </a:spcBef>
              <a:spcAft>
                <a:spcPct val="0"/>
              </a:spcAft>
              <a:defRPr sz="3400" b="1">
                <a:solidFill>
                  <a:schemeClr val="tx2"/>
                </a:solidFill>
                <a:latin typeface="Arial" charset="0"/>
              </a:defRPr>
            </a:lvl7pPr>
            <a:lvl8pPr marL="1371600" algn="l" rtl="0" eaLnBrk="1" fontAlgn="base" hangingPunct="1">
              <a:spcBef>
                <a:spcPct val="0"/>
              </a:spcBef>
              <a:spcAft>
                <a:spcPct val="0"/>
              </a:spcAft>
              <a:defRPr sz="3400" b="1">
                <a:solidFill>
                  <a:schemeClr val="tx2"/>
                </a:solidFill>
                <a:latin typeface="Arial" charset="0"/>
              </a:defRPr>
            </a:lvl8pPr>
            <a:lvl9pPr marL="1828800" algn="l" rtl="0" eaLnBrk="1" fontAlgn="base" hangingPunct="1">
              <a:spcBef>
                <a:spcPct val="0"/>
              </a:spcBef>
              <a:spcAft>
                <a:spcPct val="0"/>
              </a:spcAft>
              <a:defRPr sz="3400" b="1">
                <a:solidFill>
                  <a:schemeClr val="tx2"/>
                </a:solidFill>
                <a:latin typeface="Arial" charset="0"/>
              </a:defRPr>
            </a:lvl9pPr>
          </a:lstStyle>
          <a:p>
            <a:r>
              <a:rPr lang="en-GB" sz="3000" dirty="0" smtClean="0"/>
              <a:t>Our business </a:t>
            </a:r>
            <a:br>
              <a:rPr lang="en-GB" sz="3000" dirty="0" smtClean="0"/>
            </a:br>
            <a:r>
              <a:rPr lang="en-GB" sz="3000" dirty="0" smtClean="0"/>
              <a:t>concept</a:t>
            </a:r>
          </a:p>
        </p:txBody>
      </p:sp>
      <p:sp>
        <p:nvSpPr>
          <p:cNvPr id="7" name="Rectangle 3"/>
          <p:cNvSpPr>
            <a:spLocks noChangeArrowheads="1"/>
          </p:cNvSpPr>
          <p:nvPr/>
        </p:nvSpPr>
        <p:spPr bwMode="auto">
          <a:xfrm>
            <a:off x="687600" y="1479600"/>
            <a:ext cx="3522450" cy="2274887"/>
          </a:xfrm>
          <a:prstGeom prst="rect">
            <a:avLst/>
          </a:prstGeom>
          <a:noFill/>
          <a:ln w="9525">
            <a:noFill/>
            <a:miter lim="800000"/>
            <a:headEnd/>
            <a:tailEnd/>
          </a:ln>
        </p:spPr>
        <p:txBody>
          <a:bodyPr lIns="0" tIns="0" rIns="0" bIns="0"/>
          <a:lstStyle/>
          <a:p>
            <a:pPr marL="85725" eaLnBrk="1" hangingPunct="1"/>
            <a:r>
              <a:rPr lang="en-GB" sz="1800" dirty="0">
                <a:solidFill>
                  <a:srgbClr val="4C4C4C"/>
                </a:solidFill>
                <a:latin typeface="Arial" pitchFamily="34" charset="0"/>
              </a:rPr>
              <a:t>Peab is a construction and civil engineering company, </a:t>
            </a:r>
            <a:r>
              <a:rPr lang="en-GB" dirty="0" smtClean="0"/>
              <a:t/>
            </a:r>
            <a:br>
              <a:rPr lang="en-GB" dirty="0" smtClean="0"/>
            </a:br>
            <a:r>
              <a:rPr lang="en-GB" sz="1800" dirty="0" smtClean="0">
                <a:solidFill>
                  <a:srgbClr val="4C4C4C"/>
                </a:solidFill>
                <a:latin typeface="Arial" pitchFamily="34" charset="0"/>
              </a:rPr>
              <a:t>whose ultimate guiding principle </a:t>
            </a:r>
            <a:r>
              <a:rPr lang="en-GB" dirty="0" smtClean="0"/>
              <a:t/>
            </a:r>
            <a:br>
              <a:rPr lang="en-GB" dirty="0" smtClean="0"/>
            </a:br>
            <a:r>
              <a:rPr lang="en-GB" sz="1800" dirty="0" smtClean="0">
                <a:solidFill>
                  <a:srgbClr val="4C4C4C"/>
                </a:solidFill>
                <a:latin typeface="Arial" pitchFamily="34" charset="0"/>
              </a:rPr>
              <a:t>is total quality in all </a:t>
            </a:r>
            <a:r>
              <a:rPr lang="en-GB" dirty="0" smtClean="0"/>
              <a:t/>
            </a:r>
            <a:br>
              <a:rPr lang="en-GB" dirty="0" smtClean="0"/>
            </a:br>
            <a:r>
              <a:rPr lang="en-GB" sz="1800" dirty="0" smtClean="0">
                <a:solidFill>
                  <a:srgbClr val="4C4C4C"/>
                </a:solidFill>
                <a:latin typeface="Arial" pitchFamily="34" charset="0"/>
              </a:rPr>
              <a:t>stages of the construction process. </a:t>
            </a:r>
            <a:endParaRPr lang="en-GB" sz="1800" dirty="0" smtClean="0">
              <a:solidFill>
                <a:srgbClr val="4C4C4C"/>
              </a:solidFill>
              <a:latin typeface="Arial" pitchFamily="34" charset="0"/>
              <a:ea typeface="+mn-ea"/>
            </a:endParaRPr>
          </a:p>
          <a:p>
            <a:pPr marL="85725" eaLnBrk="1" hangingPunct="1"/>
            <a:endParaRPr lang="en-GB" sz="1800" dirty="0">
              <a:solidFill>
                <a:srgbClr val="4C4C4C"/>
              </a:solidFill>
              <a:latin typeface="Arial" pitchFamily="34" charset="0"/>
              <a:ea typeface="+mn-ea"/>
            </a:endParaRPr>
          </a:p>
          <a:p>
            <a:pPr marL="85725" eaLnBrk="1" hangingPunct="1"/>
            <a:r>
              <a:rPr lang="en-GB" sz="1800" dirty="0" smtClean="0">
                <a:solidFill>
                  <a:srgbClr val="4C4C4C"/>
                </a:solidFill>
                <a:latin typeface="Arial" pitchFamily="34" charset="0"/>
              </a:rPr>
              <a:t>Through a combination of innovation and sound professional skills, we aim to make our clients’ interest our own and thereby build at all times for the future.</a:t>
            </a:r>
          </a:p>
          <a:p>
            <a:pPr marL="85725" eaLnBrk="1" hangingPunct="1"/>
            <a:endParaRPr lang="en-GB" dirty="0">
              <a:solidFill>
                <a:srgbClr val="000000"/>
              </a:solidFill>
              <a:latin typeface="ArialMT" charset="0"/>
              <a:ea typeface="+mn-ea"/>
            </a:endParaRPr>
          </a:p>
        </p:txBody>
      </p:sp>
    </p:spTree>
    <p:extLst>
      <p:ext uri="{BB962C8B-B14F-4D97-AF65-F5344CB8AC3E}">
        <p14:creationId xmlns:p14="http://schemas.microsoft.com/office/powerpoint/2010/main" val="3969512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4" descr="peab_skola149.jpg"/>
          <p:cNvPicPr>
            <a:picLocks noChangeAspect="1"/>
          </p:cNvPicPr>
          <p:nvPr/>
        </p:nvPicPr>
        <p:blipFill rotWithShape="1">
          <a:blip r:embed="rId3" cstate="screen"/>
          <a:srcRect t="20629"/>
          <a:stretch/>
        </p:blipFill>
        <p:spPr bwMode="auto">
          <a:xfrm>
            <a:off x="5205753" y="1479600"/>
            <a:ext cx="3744416" cy="4389390"/>
          </a:xfrm>
          <a:prstGeom prst="rect">
            <a:avLst/>
          </a:prstGeom>
          <a:noFill/>
          <a:ln w="9525">
            <a:noFill/>
            <a:miter lim="800000"/>
            <a:headEnd/>
            <a:tailEnd/>
          </a:ln>
        </p:spPr>
      </p:pic>
      <p:sp>
        <p:nvSpPr>
          <p:cNvPr id="5" name="Rectangle 2"/>
          <p:cNvSpPr>
            <a:spLocks noGrp="1" noChangeArrowheads="1"/>
          </p:cNvSpPr>
          <p:nvPr>
            <p:ph type="title" idx="4294967295"/>
          </p:nvPr>
        </p:nvSpPr>
        <p:spPr>
          <a:xfrm>
            <a:off x="687600" y="273600"/>
            <a:ext cx="7700824" cy="1143000"/>
          </a:xfrm>
        </p:spPr>
        <p:txBody>
          <a:bodyPr anchor="t" anchorCtr="0">
            <a:normAutofit/>
          </a:bodyPr>
          <a:lstStyle/>
          <a:p>
            <a:r>
              <a:rPr lang="en-GB" sz="3000" smtClean="0"/>
              <a:t>A college based on</a:t>
            </a:r>
            <a:r>
              <a:rPr lang="en-GB" smtClean="0"/>
              <a:t> </a:t>
            </a:r>
            <a:r>
              <a:rPr lang="en-GB" sz="3000" smtClean="0"/>
              <a:t>self-belief</a:t>
            </a:r>
          </a:p>
        </p:txBody>
      </p:sp>
      <p:sp>
        <p:nvSpPr>
          <p:cNvPr id="6" name="Rectangle 3"/>
          <p:cNvSpPr txBox="1">
            <a:spLocks noChangeArrowheads="1"/>
          </p:cNvSpPr>
          <p:nvPr/>
        </p:nvSpPr>
        <p:spPr bwMode="auto">
          <a:xfrm>
            <a:off x="687599" y="1479600"/>
            <a:ext cx="4018871" cy="5429250"/>
          </a:xfrm>
          <a:prstGeom prst="rect">
            <a:avLst/>
          </a:prstGeom>
          <a:noFill/>
          <a:ln w="9525">
            <a:noFill/>
            <a:miter lim="800000"/>
            <a:headEnd/>
            <a:tailEnd/>
          </a:ln>
        </p:spPr>
        <p:txBody>
          <a:bodyPr/>
          <a:lstStyle/>
          <a:p>
            <a:pPr marL="176400" indent="-176400" eaLnBrk="0" fontAlgn="base" hangingPunct="0">
              <a:spcBef>
                <a:spcPts val="600"/>
              </a:spcBef>
              <a:spcAft>
                <a:spcPts val="0"/>
              </a:spcAft>
              <a:buFont typeface="Arial" pitchFamily="34" charset="0"/>
              <a:buChar char="•"/>
            </a:pPr>
            <a:r>
              <a:rPr lang="en-GB" sz="1800" smtClean="0">
                <a:solidFill>
                  <a:srgbClr val="4C4C4C"/>
                </a:solidFill>
                <a:latin typeface="+mn-lt"/>
              </a:rPr>
              <a:t>The Peab College is an upper secondary course in construction and civil engineering. </a:t>
            </a:r>
          </a:p>
          <a:p>
            <a:pPr marL="176400" indent="-176400" eaLnBrk="0" fontAlgn="base" hangingPunct="0">
              <a:spcBef>
                <a:spcPts val="600"/>
              </a:spcBef>
              <a:spcAft>
                <a:spcPts val="0"/>
              </a:spcAft>
              <a:buFont typeface="Arial" pitchFamily="34" charset="0"/>
              <a:buChar char="•"/>
            </a:pPr>
            <a:r>
              <a:rPr lang="en-GB" sz="1800" smtClean="0">
                <a:solidFill>
                  <a:srgbClr val="4C4C4C"/>
                </a:solidFill>
                <a:latin typeface="+mn-lt"/>
              </a:rPr>
              <a:t>Gives large numbers of young people the opportunity for vocational training and real jobs.</a:t>
            </a:r>
            <a:endParaRPr lang="en-GB" sz="1800">
              <a:solidFill>
                <a:srgbClr val="4C4C4C"/>
              </a:solidFill>
              <a:latin typeface="+mn-lt"/>
              <a:cs typeface="Arial" charset="0"/>
            </a:endParaRPr>
          </a:p>
          <a:p>
            <a:pPr marL="176400" indent="-176400" eaLnBrk="0" fontAlgn="base" hangingPunct="0">
              <a:spcBef>
                <a:spcPts val="600"/>
              </a:spcBef>
              <a:spcAft>
                <a:spcPts val="0"/>
              </a:spcAft>
              <a:buFont typeface="Arial" pitchFamily="34" charset="0"/>
              <a:buChar char="•"/>
            </a:pPr>
            <a:r>
              <a:rPr lang="en-GB" sz="1800" smtClean="0">
                <a:solidFill>
                  <a:srgbClr val="4C4C4C"/>
                </a:solidFill>
                <a:latin typeface="+mn-lt"/>
              </a:rPr>
              <a:t>450 students in Ängelholm, Solna, Upplands Väsby, Malmö and Gothenburg.</a:t>
            </a:r>
          </a:p>
          <a:p>
            <a:pPr eaLnBrk="0" fontAlgn="base" hangingPunct="0">
              <a:lnSpc>
                <a:spcPct val="115000"/>
              </a:lnSpc>
              <a:spcBef>
                <a:spcPct val="0"/>
              </a:spcBef>
              <a:spcAft>
                <a:spcPct val="0"/>
              </a:spcAft>
            </a:pPr>
            <a:endParaRPr lang="en-GB" sz="1600" smtClean="0">
              <a:solidFill>
                <a:srgbClr val="4C4C4C"/>
              </a:solidFill>
              <a:cs typeface="Arial" charset="0"/>
            </a:endParaRPr>
          </a:p>
          <a:p>
            <a:pPr eaLnBrk="0" fontAlgn="base" hangingPunct="0">
              <a:lnSpc>
                <a:spcPct val="115000"/>
              </a:lnSpc>
              <a:spcBef>
                <a:spcPct val="0"/>
              </a:spcBef>
              <a:spcAft>
                <a:spcPct val="0"/>
              </a:spcAft>
              <a:buFont typeface="Arial" charset="0"/>
              <a:buChar char="•"/>
            </a:pPr>
            <a:endParaRPr lang="en-GB" sz="1600" smtClean="0">
              <a:solidFill>
                <a:srgbClr val="4C4C4C"/>
              </a:solidFill>
              <a:cs typeface="Arial" charset="0"/>
            </a:endParaRPr>
          </a:p>
          <a:p>
            <a:pPr eaLnBrk="0" fontAlgn="base" hangingPunct="0">
              <a:lnSpc>
                <a:spcPct val="115000"/>
              </a:lnSpc>
              <a:spcBef>
                <a:spcPct val="0"/>
              </a:spcBef>
              <a:spcAft>
                <a:spcPct val="0"/>
              </a:spcAft>
              <a:buFont typeface="Arial" charset="0"/>
              <a:buChar char="•"/>
            </a:pPr>
            <a:endParaRPr lang="en-GB" sz="1600" smtClean="0">
              <a:solidFill>
                <a:srgbClr val="4C4C4C"/>
              </a:solidFill>
              <a:cs typeface="Arial" charset="0"/>
            </a:endParaRPr>
          </a:p>
          <a:p>
            <a:pPr eaLnBrk="0" fontAlgn="base" hangingPunct="0">
              <a:lnSpc>
                <a:spcPct val="115000"/>
              </a:lnSpc>
              <a:spcBef>
                <a:spcPct val="0"/>
              </a:spcBef>
              <a:spcAft>
                <a:spcPct val="0"/>
              </a:spcAft>
              <a:buFont typeface="Arial" charset="0"/>
              <a:buChar char="•"/>
            </a:pPr>
            <a:endParaRPr lang="en-GB" sz="1600" smtClean="0">
              <a:solidFill>
                <a:srgbClr val="4C4C4C"/>
              </a:solidFill>
              <a:cs typeface="Arial" charset="0"/>
            </a:endParaRPr>
          </a:p>
        </p:txBody>
      </p:sp>
    </p:spTree>
    <p:extLst>
      <p:ext uri="{BB962C8B-B14F-4D97-AF65-F5344CB8AC3E}">
        <p14:creationId xmlns:p14="http://schemas.microsoft.com/office/powerpoint/2010/main" val="1722050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1"/>
          </p:nvPr>
        </p:nvSpPr>
        <p:spPr/>
        <p:txBody>
          <a:bodyPr/>
          <a:lstStyle/>
          <a:p>
            <a:pPr>
              <a:defRPr/>
            </a:pPr>
            <a:fld id="{8311542A-5E03-4BB7-8A49-811357120026}" type="slidenum">
              <a:rPr lang="en-GB" smtClean="0"/>
              <a:pPr>
                <a:defRPr/>
              </a:pPr>
              <a:t>21</a:t>
            </a:fld>
            <a:endParaRPr lang="en-GB"/>
          </a:p>
        </p:txBody>
      </p:sp>
      <p:sp>
        <p:nvSpPr>
          <p:cNvPr id="3" name="Rubrik 2"/>
          <p:cNvSpPr>
            <a:spLocks noGrp="1"/>
          </p:cNvSpPr>
          <p:nvPr>
            <p:ph type="title"/>
          </p:nvPr>
        </p:nvSpPr>
        <p:spPr/>
        <p:txBody>
          <a:bodyPr>
            <a:normAutofit/>
          </a:bodyPr>
          <a:lstStyle/>
          <a:p>
            <a:r>
              <a:rPr lang="en-GB" smtClean="0"/>
              <a:t>A sustainable future</a:t>
            </a:r>
            <a:endParaRPr lang="en-GB"/>
          </a:p>
        </p:txBody>
      </p:sp>
      <p:pic>
        <p:nvPicPr>
          <p:cNvPr id="6" name="Platshållare för innehåll 5"/>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4560880" y="0"/>
            <a:ext cx="4583120" cy="6468036"/>
          </a:xfrm>
        </p:spPr>
      </p:pic>
      <p:sp>
        <p:nvSpPr>
          <p:cNvPr id="5" name="Platshållare för text 4"/>
          <p:cNvSpPr>
            <a:spLocks noGrp="1"/>
          </p:cNvSpPr>
          <p:nvPr>
            <p:ph type="body" sz="quarter" idx="12"/>
          </p:nvPr>
        </p:nvSpPr>
        <p:spPr/>
        <p:txBody>
          <a:bodyPr/>
          <a:lstStyle/>
          <a:p>
            <a:endParaRPr lang="en-GB"/>
          </a:p>
        </p:txBody>
      </p:sp>
      <p:sp>
        <p:nvSpPr>
          <p:cNvPr id="7" name="Rectangle 7"/>
          <p:cNvSpPr>
            <a:spLocks noChangeArrowheads="1"/>
          </p:cNvSpPr>
          <p:nvPr/>
        </p:nvSpPr>
        <p:spPr bwMode="auto">
          <a:xfrm>
            <a:off x="687600" y="1479600"/>
            <a:ext cx="3779625" cy="1981200"/>
          </a:xfrm>
          <a:prstGeom prst="rect">
            <a:avLst/>
          </a:prstGeom>
          <a:noFill/>
          <a:ln w="9525">
            <a:noFill/>
            <a:miter lim="800000"/>
            <a:headEnd/>
            <a:tailEnd/>
          </a:ln>
        </p:spPr>
        <p:txBody>
          <a:bodyPr lIns="0" tIns="0" rIns="0" bIns="0"/>
          <a:lstStyle/>
          <a:p>
            <a:pPr eaLnBrk="1" hangingPunct="1">
              <a:spcBef>
                <a:spcPts val="600"/>
              </a:spcBef>
            </a:pPr>
            <a:r>
              <a:rPr lang="en-GB" sz="1800" b="1" smtClean="0">
                <a:solidFill>
                  <a:srgbClr val="4C4C4C"/>
                </a:solidFill>
                <a:latin typeface="Arial" pitchFamily="34" charset="0"/>
              </a:rPr>
              <a:t>A holistic approach to sustainability throughout the whole life cycle.</a:t>
            </a:r>
            <a:endParaRPr lang="en-GB" sz="1800" b="1">
              <a:solidFill>
                <a:srgbClr val="4C4C4C"/>
              </a:solidFill>
              <a:latin typeface="Arial" pitchFamily="34" charset="0"/>
              <a:ea typeface="+mn-ea"/>
            </a:endParaRPr>
          </a:p>
          <a:p>
            <a:pPr marL="176400" indent="-176400" eaLnBrk="1" hangingPunct="1">
              <a:spcBef>
                <a:spcPts val="600"/>
              </a:spcBef>
              <a:buFont typeface="Arial" pitchFamily="34" charset="0"/>
              <a:buChar char="•"/>
            </a:pPr>
            <a:endParaRPr lang="en-GB" sz="1800" smtClean="0">
              <a:solidFill>
                <a:srgbClr val="4C4C4C"/>
              </a:solidFill>
              <a:latin typeface="Arial" pitchFamily="34" charset="0"/>
              <a:ea typeface="+mn-ea"/>
            </a:endParaRPr>
          </a:p>
          <a:p>
            <a:pPr marL="176400" indent="-176400" eaLnBrk="1" hangingPunct="1">
              <a:spcBef>
                <a:spcPts val="600"/>
              </a:spcBef>
              <a:buFont typeface="Arial" pitchFamily="34" charset="0"/>
              <a:buChar char="•"/>
            </a:pPr>
            <a:r>
              <a:rPr lang="en-GB" sz="1800" smtClean="0">
                <a:solidFill>
                  <a:srgbClr val="4C4C4C"/>
                </a:solidFill>
                <a:latin typeface="Arial" pitchFamily="34" charset="0"/>
              </a:rPr>
              <a:t>Environmental issues</a:t>
            </a:r>
          </a:p>
          <a:p>
            <a:pPr marL="176400" indent="-176400" eaLnBrk="1" hangingPunct="1">
              <a:spcBef>
                <a:spcPts val="600"/>
              </a:spcBef>
              <a:buFont typeface="Arial" pitchFamily="34" charset="0"/>
              <a:buChar char="•"/>
            </a:pPr>
            <a:r>
              <a:rPr lang="en-GB" sz="1800" smtClean="0">
                <a:solidFill>
                  <a:srgbClr val="4C4C4C"/>
                </a:solidFill>
                <a:latin typeface="Arial" pitchFamily="34" charset="0"/>
              </a:rPr>
              <a:t>Social issues</a:t>
            </a:r>
          </a:p>
          <a:p>
            <a:pPr marL="176400" indent="-176400" eaLnBrk="1" hangingPunct="1">
              <a:spcBef>
                <a:spcPts val="600"/>
              </a:spcBef>
              <a:buFont typeface="Arial" pitchFamily="34" charset="0"/>
              <a:buChar char="•"/>
            </a:pPr>
            <a:r>
              <a:rPr lang="en-GB" sz="1800" smtClean="0">
                <a:solidFill>
                  <a:srgbClr val="4C4C4C"/>
                </a:solidFill>
                <a:latin typeface="Arial" pitchFamily="34" charset="0"/>
              </a:rPr>
              <a:t>Financial issues</a:t>
            </a:r>
          </a:p>
          <a:p>
            <a:pPr marL="176400" indent="-176400" eaLnBrk="1" hangingPunct="1">
              <a:spcBef>
                <a:spcPts val="600"/>
              </a:spcBef>
            </a:pPr>
            <a:endParaRPr lang="en-GB" sz="1800" smtClean="0">
              <a:solidFill>
                <a:srgbClr val="4C4C4C"/>
              </a:solidFill>
              <a:latin typeface="Arial" pitchFamily="34" charset="0"/>
              <a:ea typeface="+mn-ea"/>
            </a:endParaRPr>
          </a:p>
          <a:p>
            <a:pPr eaLnBrk="1" hangingPunct="1">
              <a:spcBef>
                <a:spcPts val="600"/>
              </a:spcBef>
            </a:pPr>
            <a:r>
              <a:rPr lang="en-GB" sz="1800" smtClean="0">
                <a:solidFill>
                  <a:srgbClr val="4C4C4C"/>
                </a:solidFill>
                <a:latin typeface="Arial" pitchFamily="34" charset="0"/>
              </a:rPr>
              <a:t>How we treat customers and each other, how we minimise the environmental impact in our processes, how we contribute to the communities where we operate.</a:t>
            </a:r>
          </a:p>
          <a:p>
            <a:pPr marL="285750" indent="-285750" eaLnBrk="1" hangingPunct="1">
              <a:buFont typeface="Arial" pitchFamily="34" charset="0"/>
              <a:buChar char="•"/>
            </a:pPr>
            <a:endParaRPr lang="en-GB" sz="1800">
              <a:solidFill>
                <a:srgbClr val="4C4C4C"/>
              </a:solidFill>
              <a:latin typeface="Arial" pitchFamily="34" charset="0"/>
              <a:ea typeface="+mn-ea"/>
            </a:endParaRPr>
          </a:p>
        </p:txBody>
      </p:sp>
    </p:spTree>
    <p:extLst>
      <p:ext uri="{BB962C8B-B14F-4D97-AF65-F5344CB8AC3E}">
        <p14:creationId xmlns:p14="http://schemas.microsoft.com/office/powerpoint/2010/main" val="4164982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2"/>
          </p:nvPr>
        </p:nvSpPr>
        <p:spPr/>
        <p:txBody>
          <a:bodyPr/>
          <a:lstStyle/>
          <a:p>
            <a:endParaRPr lang="sv-SE"/>
          </a:p>
        </p:txBody>
      </p:sp>
      <p:sp>
        <p:nvSpPr>
          <p:cNvPr id="3" name="Rubrik 2"/>
          <p:cNvSpPr>
            <a:spLocks noGrp="1"/>
          </p:cNvSpPr>
          <p:nvPr>
            <p:ph type="ctrTitle"/>
          </p:nvPr>
        </p:nvSpPr>
        <p:spPr/>
        <p:txBody>
          <a:bodyPr/>
          <a:lstStyle/>
          <a:p>
            <a:r>
              <a:rPr lang="sv-SE" dirty="0" err="1" smtClean="0"/>
              <a:t>Some</a:t>
            </a:r>
            <a:r>
              <a:rPr lang="sv-SE" dirty="0" smtClean="0"/>
              <a:t> </a:t>
            </a:r>
            <a:r>
              <a:rPr lang="sv-SE" dirty="0" err="1" smtClean="0"/>
              <a:t>of</a:t>
            </a:r>
            <a:r>
              <a:rPr lang="sv-SE" dirty="0" smtClean="0"/>
              <a:t> </a:t>
            </a:r>
            <a:r>
              <a:rPr lang="sv-SE" dirty="0" err="1" smtClean="0"/>
              <a:t>our</a:t>
            </a:r>
            <a:r>
              <a:rPr lang="sv-SE" dirty="0" smtClean="0"/>
              <a:t> </a:t>
            </a:r>
            <a:r>
              <a:rPr lang="sv-SE" dirty="0" err="1" smtClean="0"/>
              <a:t>projects</a:t>
            </a:r>
            <a:endParaRPr lang="sv-SE" dirty="0"/>
          </a:p>
        </p:txBody>
      </p:sp>
    </p:spTree>
    <p:extLst>
      <p:ext uri="{BB962C8B-B14F-4D97-AF65-F5344CB8AC3E}">
        <p14:creationId xmlns:p14="http://schemas.microsoft.com/office/powerpoint/2010/main" val="752986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enastaden"/>
          <p:cNvPicPr>
            <a:picLocks noChangeAspect="1" noChangeArrowheads="1"/>
          </p:cNvPicPr>
          <p:nvPr/>
        </p:nvPicPr>
        <p:blipFill rotWithShape="1">
          <a:blip r:embed="rId3">
            <a:extLst>
              <a:ext uri="{28A0092B-C50C-407E-A947-70E740481C1C}">
                <a14:useLocalDpi xmlns:a14="http://schemas.microsoft.com/office/drawing/2010/main" val="0"/>
              </a:ext>
            </a:extLst>
          </a:blip>
          <a:srcRect l="-2819" r="22222"/>
          <a:stretch/>
        </p:blipFill>
        <p:spPr bwMode="auto">
          <a:xfrm>
            <a:off x="4191000" y="1479600"/>
            <a:ext cx="4629150" cy="4076701"/>
          </a:xfrm>
          <a:prstGeom prst="rect">
            <a:avLst/>
          </a:prstGeom>
          <a:noFill/>
          <a:extLst>
            <a:ext uri="{909E8E84-426E-40DD-AFC4-6F175D3DCCD1}">
              <a14:hiddenFill xmlns:a14="http://schemas.microsoft.com/office/drawing/2010/main">
                <a:solidFill>
                  <a:srgbClr val="FFFFFF"/>
                </a:solidFill>
              </a14:hiddenFill>
            </a:ext>
          </a:extLst>
        </p:spPr>
      </p:pic>
      <p:sp>
        <p:nvSpPr>
          <p:cNvPr id="59394" name="Rubrik 1"/>
          <p:cNvSpPr>
            <a:spLocks noGrp="1"/>
          </p:cNvSpPr>
          <p:nvPr>
            <p:ph type="title"/>
          </p:nvPr>
        </p:nvSpPr>
        <p:spPr>
          <a:xfrm>
            <a:off x="685800" y="331200"/>
            <a:ext cx="7702550" cy="1955800"/>
          </a:xfrm>
        </p:spPr>
        <p:txBody>
          <a:bodyPr anchor="t"/>
          <a:lstStyle/>
          <a:p>
            <a:r>
              <a:rPr lang="en-GB" smtClean="0"/>
              <a:t>Arenastaden in Solna</a:t>
            </a:r>
          </a:p>
        </p:txBody>
      </p:sp>
      <p:sp>
        <p:nvSpPr>
          <p:cNvPr id="59395" name="Platshållare för innehåll 2"/>
          <p:cNvSpPr>
            <a:spLocks noGrp="1"/>
          </p:cNvSpPr>
          <p:nvPr>
            <p:ph idx="1"/>
          </p:nvPr>
        </p:nvSpPr>
        <p:spPr>
          <a:xfrm>
            <a:off x="687601" y="1479600"/>
            <a:ext cx="3608174" cy="2384425"/>
          </a:xfrm>
        </p:spPr>
        <p:txBody>
          <a:bodyPr>
            <a:noAutofit/>
          </a:bodyPr>
          <a:lstStyle/>
          <a:p>
            <a:pPr marL="0" indent="0">
              <a:spcBef>
                <a:spcPts val="600"/>
              </a:spcBef>
              <a:buNone/>
            </a:pPr>
            <a:r>
              <a:rPr lang="en-GB" sz="1800" b="1" smtClean="0"/>
              <a:t>A unique whole in a totally new district</a:t>
            </a:r>
          </a:p>
          <a:p>
            <a:pPr>
              <a:spcBef>
                <a:spcPts val="600"/>
              </a:spcBef>
            </a:pPr>
            <a:r>
              <a:rPr lang="en-GB" sz="1800" smtClean="0"/>
              <a:t>Homes, hotel, shopping centre, stadium, offices.</a:t>
            </a:r>
          </a:p>
          <a:p>
            <a:pPr>
              <a:spcBef>
                <a:spcPts val="600"/>
              </a:spcBef>
            </a:pPr>
            <a:r>
              <a:rPr lang="en-GB" sz="1800" smtClean="0"/>
              <a:t>Making use of industrial land.</a:t>
            </a:r>
          </a:p>
          <a:p>
            <a:pPr>
              <a:spcBef>
                <a:spcPts val="600"/>
              </a:spcBef>
            </a:pPr>
            <a:r>
              <a:rPr lang="en-GB" sz="1800" smtClean="0"/>
              <a:t>Environment-friendly materials, minimised energy and water consumption.</a:t>
            </a:r>
          </a:p>
          <a:p>
            <a:pPr>
              <a:spcBef>
                <a:spcPts val="600"/>
              </a:spcBef>
            </a:pPr>
            <a:r>
              <a:rPr lang="en-GB" sz="1800" smtClean="0"/>
              <a:t>Needs-based, healthy indoor environments.</a:t>
            </a:r>
          </a:p>
          <a:p>
            <a:pPr>
              <a:spcBef>
                <a:spcPts val="600"/>
              </a:spcBef>
            </a:pPr>
            <a:r>
              <a:rPr lang="en-GB" sz="1800" smtClean="0"/>
              <a:t>Major expansion in public transport. </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p:cNvSpPr>
            <a:spLocks noGrp="1"/>
          </p:cNvSpPr>
          <p:nvPr>
            <p:ph type="title"/>
          </p:nvPr>
        </p:nvSpPr>
        <p:spPr>
          <a:xfrm>
            <a:off x="687600" y="331200"/>
            <a:ext cx="7772400" cy="1143000"/>
          </a:xfrm>
        </p:spPr>
        <p:txBody>
          <a:bodyPr anchor="t">
            <a:normAutofit/>
          </a:bodyPr>
          <a:lstStyle/>
          <a:p>
            <a:pPr eaLnBrk="1" hangingPunct="1"/>
            <a:r>
              <a:rPr lang="en-GB" sz="3000" smtClean="0"/>
              <a:t>Varvsstaden, a sustainable district of Malmö</a:t>
            </a:r>
          </a:p>
        </p:txBody>
      </p:sp>
      <p:sp>
        <p:nvSpPr>
          <p:cNvPr id="4" name="Platshållare för innehåll 2"/>
          <p:cNvSpPr>
            <a:spLocks noGrp="1"/>
          </p:cNvSpPr>
          <p:nvPr>
            <p:ph idx="1"/>
          </p:nvPr>
        </p:nvSpPr>
        <p:spPr>
          <a:xfrm>
            <a:off x="687600" y="1479600"/>
            <a:ext cx="3812392" cy="4114800"/>
          </a:xfrm>
        </p:spPr>
        <p:txBody>
          <a:bodyPr/>
          <a:lstStyle/>
          <a:p>
            <a:pPr marL="0" indent="0">
              <a:buNone/>
            </a:pPr>
            <a:r>
              <a:rPr lang="en-GB" sz="1800" b="1" dirty="0" smtClean="0"/>
              <a:t>A town within the city</a:t>
            </a:r>
          </a:p>
          <a:p>
            <a:pPr>
              <a:spcBef>
                <a:spcPts val="600"/>
              </a:spcBef>
            </a:pPr>
            <a:endParaRPr lang="en-GB" sz="1800" dirty="0" smtClean="0"/>
          </a:p>
          <a:p>
            <a:pPr>
              <a:spcBef>
                <a:spcPts val="600"/>
              </a:spcBef>
            </a:pPr>
            <a:r>
              <a:rPr lang="en-GB" sz="1800" dirty="0" smtClean="0"/>
              <a:t>2/3 homes, 1/3 commercial premises.</a:t>
            </a:r>
            <a:endParaRPr lang="en-GB" sz="1800" dirty="0"/>
          </a:p>
          <a:p>
            <a:pPr>
              <a:spcBef>
                <a:spcPts val="600"/>
              </a:spcBef>
            </a:pPr>
            <a:r>
              <a:rPr lang="en-GB" sz="1800" dirty="0" smtClean="0"/>
              <a:t>Historical and modern </a:t>
            </a:r>
            <a:r>
              <a:rPr lang="en-GB" dirty="0" smtClean="0"/>
              <a:t/>
            </a:r>
            <a:br>
              <a:rPr lang="en-GB" dirty="0" smtClean="0"/>
            </a:br>
            <a:r>
              <a:rPr lang="en-GB" sz="1800" dirty="0" smtClean="0"/>
              <a:t>environments combined.</a:t>
            </a:r>
          </a:p>
          <a:p>
            <a:pPr>
              <a:spcBef>
                <a:spcPts val="600"/>
              </a:spcBef>
            </a:pPr>
            <a:r>
              <a:rPr lang="en-GB" sz="1800" dirty="0"/>
              <a:t>The district has a labyrinthine feel, with meeting places and pocket parks created between the buildings.</a:t>
            </a:r>
          </a:p>
          <a:p>
            <a:pPr>
              <a:spcBef>
                <a:spcPts val="600"/>
              </a:spcBef>
            </a:pPr>
            <a:r>
              <a:rPr lang="en-GB" sz="1800" dirty="0" smtClean="0"/>
              <a:t>Environmental certification in accordance with </a:t>
            </a:r>
            <a:r>
              <a:rPr lang="en-GB" sz="1800" dirty="0" err="1" smtClean="0"/>
              <a:t>BREEAM</a:t>
            </a:r>
            <a:r>
              <a:rPr lang="en-GB" sz="1800" dirty="0" smtClean="0"/>
              <a:t>.</a:t>
            </a:r>
          </a:p>
          <a:p>
            <a:endParaRPr lang="en-GB" sz="1800" dirty="0" smtClean="0"/>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900" y="1130199"/>
            <a:ext cx="3309937" cy="5046764"/>
          </a:xfrm>
          <a:prstGeom prst="rect">
            <a:avLst/>
          </a:prstGeom>
        </p:spPr>
      </p:pic>
    </p:spTree>
    <p:extLst>
      <p:ext uri="{BB962C8B-B14F-4D97-AF65-F5344CB8AC3E}">
        <p14:creationId xmlns:p14="http://schemas.microsoft.com/office/powerpoint/2010/main" val="1643959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smtClean="0"/>
              <a:t>Trysil, tourism hub in Norway</a:t>
            </a:r>
            <a:endParaRPr lang="en-GB"/>
          </a:p>
        </p:txBody>
      </p:sp>
      <p:sp>
        <p:nvSpPr>
          <p:cNvPr id="4" name="Platshållare för bildnummer 3"/>
          <p:cNvSpPr>
            <a:spLocks noGrp="1"/>
          </p:cNvSpPr>
          <p:nvPr>
            <p:ph type="sldNum" sz="quarter" idx="11"/>
          </p:nvPr>
        </p:nvSpPr>
        <p:spPr/>
        <p:txBody>
          <a:bodyPr/>
          <a:lstStyle/>
          <a:p>
            <a:pPr>
              <a:defRPr/>
            </a:pPr>
            <a:fld id="{A6359BDB-2C3C-4566-9BAF-04E19554A5AB}" type="slidenum">
              <a:rPr lang="en-GB" smtClean="0"/>
              <a:pPr>
                <a:defRPr/>
              </a:pPr>
              <a:t>25</a:t>
            </a:fld>
            <a:endParaRPr lang="en-GB"/>
          </a:p>
        </p:txBody>
      </p:sp>
      <p:sp>
        <p:nvSpPr>
          <p:cNvPr id="5" name="Platshållare för text 4"/>
          <p:cNvSpPr>
            <a:spLocks noGrp="1"/>
          </p:cNvSpPr>
          <p:nvPr>
            <p:ph type="body" sz="quarter" idx="12"/>
          </p:nvPr>
        </p:nvSpPr>
        <p:spPr/>
        <p:txBody>
          <a:bodyPr/>
          <a:lstStyle/>
          <a:p>
            <a:endParaRPr lang="en-GB"/>
          </a:p>
        </p:txBody>
      </p:sp>
      <p:sp>
        <p:nvSpPr>
          <p:cNvPr id="6" name="Rektangel 5"/>
          <p:cNvSpPr/>
          <p:nvPr/>
        </p:nvSpPr>
        <p:spPr>
          <a:xfrm>
            <a:off x="687600" y="1479600"/>
            <a:ext cx="4572000" cy="2062103"/>
          </a:xfrm>
          <a:prstGeom prst="rect">
            <a:avLst/>
          </a:prstGeom>
        </p:spPr>
        <p:txBody>
          <a:bodyPr>
            <a:spAutoFit/>
          </a:bodyPr>
          <a:lstStyle/>
          <a:p>
            <a:r>
              <a:rPr lang="en-GB" sz="1800" b="1" smtClean="0">
                <a:latin typeface="+mn-lt"/>
              </a:rPr>
              <a:t>Innovation breathed </a:t>
            </a:r>
            <a:r>
              <a:rPr lang="en-GB" smtClean="0"/>
              <a:t/>
            </a:r>
            <a:br>
              <a:rPr lang="en-GB" smtClean="0"/>
            </a:br>
            <a:r>
              <a:rPr lang="en-GB" sz="1800" b="1" smtClean="0">
                <a:latin typeface="+mn-lt"/>
              </a:rPr>
              <a:t>new life into stalled project</a:t>
            </a:r>
          </a:p>
          <a:p>
            <a:pPr marL="176400" indent="-176400">
              <a:spcBef>
                <a:spcPts val="600"/>
              </a:spcBef>
            </a:pPr>
            <a:endParaRPr lang="en-GB" sz="1800">
              <a:latin typeface="+mn-lt"/>
            </a:endParaRPr>
          </a:p>
          <a:p>
            <a:pPr marL="176400" indent="-176400">
              <a:spcBef>
                <a:spcPts val="600"/>
              </a:spcBef>
              <a:buFont typeface="Arial" pitchFamily="34" charset="0"/>
              <a:buChar char="•"/>
            </a:pPr>
            <a:r>
              <a:rPr lang="en-GB" sz="1800" smtClean="0">
                <a:latin typeface="+mn-lt"/>
              </a:rPr>
              <a:t>Hotel instead of time-share properties.</a:t>
            </a:r>
            <a:endParaRPr lang="en-GB" sz="1800">
              <a:latin typeface="+mn-lt"/>
            </a:endParaRPr>
          </a:p>
          <a:p>
            <a:pPr marL="176400" indent="-176400">
              <a:spcBef>
                <a:spcPts val="600"/>
              </a:spcBef>
              <a:buFont typeface="Arial" pitchFamily="34" charset="0"/>
              <a:buChar char="•"/>
            </a:pPr>
            <a:r>
              <a:rPr lang="en-GB" sz="1800" smtClean="0">
                <a:latin typeface="+mn-lt"/>
              </a:rPr>
              <a:t>Increased capacity for Trysil.</a:t>
            </a:r>
          </a:p>
          <a:p>
            <a:pPr marL="176400" indent="-176400">
              <a:spcBef>
                <a:spcPts val="600"/>
              </a:spcBef>
              <a:buFont typeface="Arial" pitchFamily="34" charset="0"/>
              <a:buChar char="•"/>
            </a:pPr>
            <a:r>
              <a:rPr lang="en-GB" sz="1800" smtClean="0">
                <a:latin typeface="+mn-lt"/>
              </a:rPr>
              <a:t>65,000 bookings for first season. </a:t>
            </a:r>
            <a:endParaRPr lang="en-GB" sz="1800">
              <a:latin typeface="+mn-lt"/>
            </a:endParaRPr>
          </a:p>
        </p:txBody>
      </p:sp>
      <p:pic>
        <p:nvPicPr>
          <p:cNvPr id="7" name="Bildobjekt 6"/>
          <p:cNvPicPr>
            <a:picLocks noChangeAspect="1"/>
          </p:cNvPicPr>
          <p:nvPr/>
        </p:nvPicPr>
        <p:blipFill rotWithShape="1">
          <a:blip r:embed="rId3">
            <a:extLst>
              <a:ext uri="{28A0092B-C50C-407E-A947-70E740481C1C}">
                <a14:useLocalDpi xmlns:a14="http://schemas.microsoft.com/office/drawing/2010/main" val="0"/>
              </a:ext>
            </a:extLst>
          </a:blip>
          <a:srcRect t="1612" r="17035" b="3649"/>
          <a:stretch/>
        </p:blipFill>
        <p:spPr>
          <a:xfrm>
            <a:off x="5004553" y="1156447"/>
            <a:ext cx="4013802" cy="5188256"/>
          </a:xfrm>
          <a:prstGeom prst="rect">
            <a:avLst/>
          </a:prstGeom>
        </p:spPr>
      </p:pic>
    </p:spTree>
    <p:extLst>
      <p:ext uri="{BB962C8B-B14F-4D97-AF65-F5344CB8AC3E}">
        <p14:creationId xmlns:p14="http://schemas.microsoft.com/office/powerpoint/2010/main" val="3395203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5799" y="332680"/>
            <a:ext cx="8029575" cy="1143000"/>
          </a:xfrm>
        </p:spPr>
        <p:txBody>
          <a:bodyPr/>
          <a:lstStyle/>
          <a:p>
            <a:r>
              <a:rPr lang="en-GB" dirty="0" smtClean="0"/>
              <a:t>Western Finland’s biggest hospital in </a:t>
            </a:r>
            <a:r>
              <a:rPr lang="en-GB" dirty="0" err="1" smtClean="0"/>
              <a:t>Seinäjoki</a:t>
            </a:r>
            <a:endParaRPr lang="en-GB" dirty="0"/>
          </a:p>
        </p:txBody>
      </p:sp>
      <p:sp>
        <p:nvSpPr>
          <p:cNvPr id="3" name="Platshållare för bildnummer 2"/>
          <p:cNvSpPr>
            <a:spLocks noGrp="1"/>
          </p:cNvSpPr>
          <p:nvPr>
            <p:ph type="sldNum" sz="quarter" idx="11"/>
          </p:nvPr>
        </p:nvSpPr>
        <p:spPr/>
        <p:txBody>
          <a:bodyPr/>
          <a:lstStyle/>
          <a:p>
            <a:pPr>
              <a:defRPr/>
            </a:pPr>
            <a:fld id="{A6359BDB-2C3C-4566-9BAF-04E19554A5AB}" type="slidenum">
              <a:rPr lang="en-GB" smtClean="0"/>
              <a:pPr>
                <a:defRPr/>
              </a:pPr>
              <a:t>26</a:t>
            </a:fld>
            <a:endParaRPr lang="en-GB"/>
          </a:p>
        </p:txBody>
      </p:sp>
      <p:sp>
        <p:nvSpPr>
          <p:cNvPr id="4" name="Platshållare för text 3"/>
          <p:cNvSpPr>
            <a:spLocks noGrp="1"/>
          </p:cNvSpPr>
          <p:nvPr>
            <p:ph type="body" sz="quarter" idx="12"/>
          </p:nvPr>
        </p:nvSpPr>
        <p:spPr/>
        <p:txBody>
          <a:bodyPr/>
          <a:lstStyle/>
          <a:p>
            <a:endParaRPr lang="en-GB"/>
          </a:p>
        </p:txBody>
      </p:sp>
      <p:sp>
        <p:nvSpPr>
          <p:cNvPr id="6" name="Rektangel 5"/>
          <p:cNvSpPr/>
          <p:nvPr/>
        </p:nvSpPr>
        <p:spPr>
          <a:xfrm>
            <a:off x="687600" y="1479600"/>
            <a:ext cx="4274925" cy="3370153"/>
          </a:xfrm>
          <a:prstGeom prst="rect">
            <a:avLst/>
          </a:prstGeom>
        </p:spPr>
        <p:txBody>
          <a:bodyPr wrap="square">
            <a:spAutoFit/>
          </a:bodyPr>
          <a:lstStyle/>
          <a:p>
            <a:r>
              <a:rPr lang="en-GB" sz="1800" b="1" dirty="0">
                <a:latin typeface="+mn-lt"/>
              </a:rPr>
              <a:t>Smaller units combine to create </a:t>
            </a:r>
            <a:r>
              <a:rPr lang="en-GB" dirty="0" smtClean="0"/>
              <a:t/>
            </a:r>
            <a:br>
              <a:rPr lang="en-GB" dirty="0" smtClean="0"/>
            </a:br>
            <a:r>
              <a:rPr lang="en-GB" sz="1800" b="1" dirty="0" smtClean="0">
                <a:latin typeface="+mn-lt"/>
              </a:rPr>
              <a:t>a </a:t>
            </a:r>
            <a:r>
              <a:rPr lang="en-GB" sz="1800" b="1" dirty="0">
                <a:latin typeface="+mn-lt"/>
              </a:rPr>
              <a:t>bigger hospital in Finland. </a:t>
            </a:r>
          </a:p>
          <a:p>
            <a:endParaRPr lang="en-GB" sz="1800" b="1" dirty="0">
              <a:latin typeface="+mn-lt"/>
            </a:endParaRPr>
          </a:p>
          <a:p>
            <a:r>
              <a:rPr lang="en-GB" sz="1800" b="1" dirty="0" err="1" smtClean="0">
                <a:latin typeface="+mn-lt"/>
              </a:rPr>
              <a:t>Seinäjoki</a:t>
            </a:r>
            <a:r>
              <a:rPr lang="en-GB" sz="1800" b="1" dirty="0" smtClean="0">
                <a:latin typeface="+mn-lt"/>
              </a:rPr>
              <a:t>:</a:t>
            </a:r>
          </a:p>
          <a:p>
            <a:endParaRPr lang="en-GB" sz="1800" dirty="0" smtClean="0">
              <a:latin typeface="+mn-lt"/>
            </a:endParaRPr>
          </a:p>
          <a:p>
            <a:pPr marL="176400" indent="-176400">
              <a:spcBef>
                <a:spcPts val="600"/>
              </a:spcBef>
              <a:buFont typeface="Arial" pitchFamily="34" charset="0"/>
              <a:buChar char="•"/>
            </a:pPr>
            <a:r>
              <a:rPr lang="en-GB" sz="1800" dirty="0" smtClean="0">
                <a:latin typeface="+mn-lt"/>
              </a:rPr>
              <a:t>Specialist healthcare for more than 200,000 people in 25 municipalities.</a:t>
            </a:r>
          </a:p>
          <a:p>
            <a:pPr marL="176400" indent="-176400">
              <a:spcBef>
                <a:spcPts val="600"/>
              </a:spcBef>
              <a:buFont typeface="Arial" pitchFamily="34" charset="0"/>
              <a:buChar char="•"/>
            </a:pPr>
            <a:r>
              <a:rPr lang="en-GB" sz="1800" dirty="0" smtClean="0">
                <a:latin typeface="+mn-lt"/>
              </a:rPr>
              <a:t>Healthcare students can study close to the actual hospital environment. </a:t>
            </a:r>
          </a:p>
          <a:p>
            <a:pPr marL="176400" indent="-176400">
              <a:spcBef>
                <a:spcPts val="600"/>
              </a:spcBef>
              <a:buFont typeface="Arial" pitchFamily="34" charset="0"/>
              <a:buChar char="•"/>
            </a:pPr>
            <a:r>
              <a:rPr lang="en-GB" sz="1800" dirty="0" smtClean="0">
                <a:latin typeface="+mn-lt"/>
              </a:rPr>
              <a:t>Development in partnership with medical staff.</a:t>
            </a:r>
            <a:endParaRPr lang="en-GB" sz="1800" dirty="0">
              <a:latin typeface="+mn-lt"/>
            </a:endParaRPr>
          </a:p>
        </p:txBody>
      </p:sp>
      <p:pic>
        <p:nvPicPr>
          <p:cNvPr id="7" name="Bildobjekt 6"/>
          <p:cNvPicPr>
            <a:picLocks noChangeAspect="1"/>
          </p:cNvPicPr>
          <p:nvPr/>
        </p:nvPicPr>
        <p:blipFill rotWithShape="1">
          <a:blip r:embed="rId3">
            <a:extLst>
              <a:ext uri="{28A0092B-C50C-407E-A947-70E740481C1C}">
                <a14:useLocalDpi xmlns:a14="http://schemas.microsoft.com/office/drawing/2010/main" val="0"/>
              </a:ext>
            </a:extLst>
          </a:blip>
          <a:srcRect l="11540"/>
          <a:stretch/>
        </p:blipFill>
        <p:spPr>
          <a:xfrm>
            <a:off x="4895798" y="1102659"/>
            <a:ext cx="4117934" cy="5269566"/>
          </a:xfrm>
          <a:prstGeom prst="rect">
            <a:avLst/>
          </a:prstGeom>
        </p:spPr>
      </p:pic>
    </p:spTree>
    <p:extLst>
      <p:ext uri="{BB962C8B-B14F-4D97-AF65-F5344CB8AC3E}">
        <p14:creationId xmlns:p14="http://schemas.microsoft.com/office/powerpoint/2010/main" val="2153594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smtClean="0"/>
              <a:t>Ecological construction in Viikki, Helsinki</a:t>
            </a:r>
            <a:endParaRPr lang="en-GB"/>
          </a:p>
        </p:txBody>
      </p:sp>
      <p:sp>
        <p:nvSpPr>
          <p:cNvPr id="3" name="Platshållare för bildnummer 2"/>
          <p:cNvSpPr>
            <a:spLocks noGrp="1"/>
          </p:cNvSpPr>
          <p:nvPr>
            <p:ph type="sldNum" sz="quarter" idx="11"/>
          </p:nvPr>
        </p:nvSpPr>
        <p:spPr/>
        <p:txBody>
          <a:bodyPr/>
          <a:lstStyle/>
          <a:p>
            <a:pPr>
              <a:defRPr/>
            </a:pPr>
            <a:fld id="{A6359BDB-2C3C-4566-9BAF-04E19554A5AB}" type="slidenum">
              <a:rPr lang="en-GB" smtClean="0"/>
              <a:pPr>
                <a:defRPr/>
              </a:pPr>
              <a:t>27</a:t>
            </a:fld>
            <a:endParaRPr lang="en-GB"/>
          </a:p>
        </p:txBody>
      </p:sp>
      <p:sp>
        <p:nvSpPr>
          <p:cNvPr id="4" name="Platshållare för text 3"/>
          <p:cNvSpPr>
            <a:spLocks noGrp="1"/>
          </p:cNvSpPr>
          <p:nvPr>
            <p:ph type="body" sz="quarter" idx="12"/>
          </p:nvPr>
        </p:nvSpPr>
        <p:spPr/>
        <p:txBody>
          <a:bodyPr/>
          <a:lstStyle/>
          <a:p>
            <a:endParaRPr lang="en-GB"/>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993" y="1479600"/>
            <a:ext cx="4322185" cy="4892625"/>
          </a:xfrm>
          <a:prstGeom prst="rect">
            <a:avLst/>
          </a:prstGeom>
        </p:spPr>
      </p:pic>
      <p:sp>
        <p:nvSpPr>
          <p:cNvPr id="6" name="textruta 5"/>
          <p:cNvSpPr txBox="1"/>
          <p:nvPr/>
        </p:nvSpPr>
        <p:spPr>
          <a:xfrm>
            <a:off x="685800" y="1479600"/>
            <a:ext cx="3805518" cy="4878259"/>
          </a:xfrm>
          <a:prstGeom prst="rect">
            <a:avLst/>
          </a:prstGeom>
          <a:noFill/>
        </p:spPr>
        <p:txBody>
          <a:bodyPr wrap="square" rtlCol="0">
            <a:spAutoFit/>
          </a:bodyPr>
          <a:lstStyle/>
          <a:p>
            <a:pPr>
              <a:spcBef>
                <a:spcPts val="600"/>
              </a:spcBef>
            </a:pPr>
            <a:r>
              <a:rPr lang="en-GB" sz="1800" b="1" dirty="0" smtClean="0">
                <a:latin typeface="Arial" charset="0"/>
              </a:rPr>
              <a:t>Finland’s biggest wooden </a:t>
            </a:r>
            <a:r>
              <a:rPr lang="en-GB" dirty="0" smtClean="0"/>
              <a:t/>
            </a:r>
            <a:br>
              <a:rPr lang="en-GB" dirty="0" smtClean="0"/>
            </a:br>
            <a:r>
              <a:rPr lang="en-GB" sz="1800" b="1" dirty="0" smtClean="0">
                <a:latin typeface="Arial" charset="0"/>
              </a:rPr>
              <a:t>multi-storey building in </a:t>
            </a:r>
            <a:r>
              <a:rPr lang="en-GB" sz="1800" b="1" dirty="0" err="1" smtClean="0">
                <a:latin typeface="Arial" charset="0"/>
              </a:rPr>
              <a:t>Viikki</a:t>
            </a:r>
            <a:r>
              <a:rPr lang="en-GB" sz="1800" b="1" dirty="0" smtClean="0">
                <a:latin typeface="Arial" charset="0"/>
              </a:rPr>
              <a:t>.</a:t>
            </a:r>
          </a:p>
          <a:p>
            <a:pPr marL="176400" indent="-176400">
              <a:spcBef>
                <a:spcPts val="600"/>
              </a:spcBef>
            </a:pPr>
            <a:endParaRPr lang="en-GB" sz="1800" dirty="0">
              <a:latin typeface="Arial" charset="0"/>
              <a:cs typeface="MS PGothic" charset="0"/>
            </a:endParaRPr>
          </a:p>
          <a:p>
            <a:pPr marL="176400" indent="-176400">
              <a:spcBef>
                <a:spcPts val="600"/>
              </a:spcBef>
              <a:buFont typeface="Arial" pitchFamily="34" charset="0"/>
              <a:buChar char="•"/>
            </a:pPr>
            <a:r>
              <a:rPr lang="en-GB" sz="1800" dirty="0" smtClean="0">
                <a:latin typeface="Arial" charset="0"/>
              </a:rPr>
              <a:t>Environment-friendly</a:t>
            </a:r>
          </a:p>
          <a:p>
            <a:pPr marL="176400" indent="-176400">
              <a:spcBef>
                <a:spcPts val="600"/>
              </a:spcBef>
              <a:buFont typeface="Arial" pitchFamily="34" charset="0"/>
              <a:buChar char="•"/>
            </a:pPr>
            <a:r>
              <a:rPr lang="en-GB" sz="1800" dirty="0" smtClean="0">
                <a:latin typeface="Arial" charset="0"/>
              </a:rPr>
              <a:t>Quick construction </a:t>
            </a:r>
          </a:p>
          <a:p>
            <a:pPr marL="176400" indent="-176400">
              <a:spcBef>
                <a:spcPts val="600"/>
              </a:spcBef>
              <a:buFont typeface="Arial" pitchFamily="34" charset="0"/>
              <a:buChar char="•"/>
            </a:pPr>
            <a:r>
              <a:rPr lang="en-GB" sz="1800" dirty="0" smtClean="0">
                <a:latin typeface="Arial" charset="0"/>
              </a:rPr>
              <a:t>Modular</a:t>
            </a:r>
          </a:p>
          <a:p>
            <a:pPr marL="176400" indent="-176400">
              <a:spcBef>
                <a:spcPts val="600"/>
              </a:spcBef>
            </a:pPr>
            <a:endParaRPr lang="en-GB" sz="1800" dirty="0">
              <a:latin typeface="Arial" charset="0"/>
              <a:cs typeface="MS PGothic" charset="0"/>
            </a:endParaRPr>
          </a:p>
          <a:p>
            <a:pPr>
              <a:spcBef>
                <a:spcPts val="600"/>
              </a:spcBef>
            </a:pPr>
            <a:r>
              <a:rPr lang="en-GB" sz="1800" dirty="0" smtClean="0">
                <a:latin typeface="Arial" charset="0"/>
              </a:rPr>
              <a:t>Easy to develop and adapt over time.</a:t>
            </a:r>
          </a:p>
          <a:p>
            <a:pPr>
              <a:spcBef>
                <a:spcPts val="600"/>
              </a:spcBef>
            </a:pPr>
            <a:r>
              <a:rPr lang="en-GB" sz="1800" dirty="0" smtClean="0">
                <a:latin typeface="Arial" charset="0"/>
              </a:rPr>
              <a:t>More timber projects are planned in Finland.</a:t>
            </a:r>
          </a:p>
          <a:p>
            <a:r>
              <a:rPr lang="en-GB" dirty="0" smtClean="0"/>
              <a:t> </a:t>
            </a:r>
            <a:endParaRPr lang="en-GB" sz="1800" dirty="0">
              <a:latin typeface="Arial" charset="0"/>
              <a:cs typeface="MS PGothic" charset="0"/>
            </a:endParaRPr>
          </a:p>
          <a:p>
            <a:endParaRPr lang="en-GB" sz="1800" dirty="0" smtClean="0">
              <a:latin typeface="Arial" charset="0"/>
              <a:cs typeface="MS PGothic" charset="0"/>
            </a:endParaRPr>
          </a:p>
          <a:p>
            <a:endParaRPr lang="en-GB" sz="1800" dirty="0">
              <a:latin typeface="Arial" charset="0"/>
              <a:cs typeface="MS PGothic" charset="0"/>
            </a:endParaRPr>
          </a:p>
          <a:p>
            <a:endParaRPr lang="en-GB" sz="1800" dirty="0" smtClean="0">
              <a:latin typeface="+mn-lt"/>
            </a:endParaRPr>
          </a:p>
        </p:txBody>
      </p:sp>
    </p:spTree>
    <p:extLst>
      <p:ext uri="{BB962C8B-B14F-4D97-AF65-F5344CB8AC3E}">
        <p14:creationId xmlns:p14="http://schemas.microsoft.com/office/powerpoint/2010/main" val="3646694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en-GB" smtClean="0"/>
              <a:t>MAX IV in Lund - a world-leading research facility </a:t>
            </a:r>
            <a:br>
              <a:rPr lang="en-GB" smtClean="0"/>
            </a:br>
            <a:endParaRPr lang="en-GB"/>
          </a:p>
        </p:txBody>
      </p:sp>
      <p:sp>
        <p:nvSpPr>
          <p:cNvPr id="3" name="Platshållare för bildnummer 2"/>
          <p:cNvSpPr>
            <a:spLocks noGrp="1"/>
          </p:cNvSpPr>
          <p:nvPr>
            <p:ph type="sldNum" sz="quarter" idx="11"/>
          </p:nvPr>
        </p:nvSpPr>
        <p:spPr/>
        <p:txBody>
          <a:bodyPr/>
          <a:lstStyle/>
          <a:p>
            <a:pPr>
              <a:defRPr/>
            </a:pPr>
            <a:fld id="{A6359BDB-2C3C-4566-9BAF-04E19554A5AB}" type="slidenum">
              <a:rPr lang="en-GB" smtClean="0"/>
              <a:pPr>
                <a:defRPr/>
              </a:pPr>
              <a:t>28</a:t>
            </a:fld>
            <a:endParaRPr lang="en-GB"/>
          </a:p>
        </p:txBody>
      </p:sp>
      <p:sp>
        <p:nvSpPr>
          <p:cNvPr id="4" name="Platshållare för text 3"/>
          <p:cNvSpPr>
            <a:spLocks noGrp="1"/>
          </p:cNvSpPr>
          <p:nvPr>
            <p:ph type="body" sz="quarter" idx="12"/>
          </p:nvPr>
        </p:nvSpPr>
        <p:spPr/>
        <p:txBody>
          <a:bodyPr/>
          <a:lstStyle/>
          <a:p>
            <a:endParaRPr lang="en-GB"/>
          </a:p>
        </p:txBody>
      </p:sp>
      <p:pic>
        <p:nvPicPr>
          <p:cNvPr id="1026" name="Picture 2" descr="Max IV, Lund"/>
          <p:cNvPicPr>
            <a:picLocks noChangeAspect="1" noChangeArrowheads="1"/>
          </p:cNvPicPr>
          <p:nvPr/>
        </p:nvPicPr>
        <p:blipFill rotWithShape="1">
          <a:blip r:embed="rId3">
            <a:extLst>
              <a:ext uri="{28A0092B-C50C-407E-A947-70E740481C1C}">
                <a14:useLocalDpi xmlns:a14="http://schemas.microsoft.com/office/drawing/2010/main" val="0"/>
              </a:ext>
            </a:extLst>
          </a:blip>
          <a:srcRect l="16335" r="16335"/>
          <a:stretch/>
        </p:blipFill>
        <p:spPr bwMode="auto">
          <a:xfrm>
            <a:off x="5038724" y="1706791"/>
            <a:ext cx="3867151" cy="4076700"/>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7600" y="1479600"/>
            <a:ext cx="4446375" cy="4909036"/>
          </a:xfrm>
          <a:prstGeom prst="rect">
            <a:avLst/>
          </a:prstGeom>
        </p:spPr>
        <p:txBody>
          <a:bodyPr wrap="square">
            <a:spAutoFit/>
          </a:bodyPr>
          <a:lstStyle/>
          <a:p>
            <a:pPr>
              <a:spcBef>
                <a:spcPts val="600"/>
              </a:spcBef>
            </a:pPr>
            <a:r>
              <a:rPr lang="en-GB" sz="1800" b="1" dirty="0" smtClean="0">
                <a:latin typeface="+mn-lt"/>
              </a:rPr>
              <a:t>Sweden’s biggest-ever infrastructure project for research</a:t>
            </a:r>
          </a:p>
          <a:p>
            <a:pPr>
              <a:spcBef>
                <a:spcPts val="600"/>
              </a:spcBef>
            </a:pPr>
            <a:endParaRPr lang="en-GB" sz="1800" b="1" dirty="0" smtClean="0">
              <a:latin typeface="+mn-lt"/>
            </a:endParaRPr>
          </a:p>
          <a:p>
            <a:pPr marL="176400" indent="-176400">
              <a:spcBef>
                <a:spcPts val="600"/>
              </a:spcBef>
              <a:buFont typeface="Arial" pitchFamily="34" charset="0"/>
              <a:buChar char="•"/>
            </a:pPr>
            <a:r>
              <a:rPr lang="en-GB" sz="1800" dirty="0" smtClean="0">
                <a:latin typeface="+mn-lt"/>
              </a:rPr>
              <a:t>Energy solutions based on recycling and renewable energy.</a:t>
            </a:r>
            <a:endParaRPr lang="en-GB" sz="1800" dirty="0">
              <a:latin typeface="+mn-lt"/>
            </a:endParaRPr>
          </a:p>
          <a:p>
            <a:pPr marL="176400" indent="-176400">
              <a:spcBef>
                <a:spcPts val="600"/>
              </a:spcBef>
              <a:buFont typeface="Arial" pitchFamily="34" charset="0"/>
              <a:buChar char="•"/>
            </a:pPr>
            <a:r>
              <a:rPr lang="en-GB" sz="1800" dirty="0" smtClean="0">
                <a:latin typeface="+mn-lt"/>
              </a:rPr>
              <a:t>Vibration requirements at nanometre level.</a:t>
            </a:r>
          </a:p>
          <a:p>
            <a:pPr marL="176400" indent="-176400">
              <a:spcBef>
                <a:spcPts val="600"/>
              </a:spcBef>
              <a:buFont typeface="Arial" pitchFamily="34" charset="0"/>
              <a:buChar char="•"/>
            </a:pPr>
            <a:r>
              <a:rPr lang="en-GB" sz="1800" dirty="0" smtClean="0">
                <a:latin typeface="+mn-lt"/>
              </a:rPr>
              <a:t>Innovative solutions to dampen vibrations: wave pattern with hills </a:t>
            </a:r>
            <a:br>
              <a:rPr lang="en-GB" sz="1800" dirty="0" smtClean="0">
                <a:latin typeface="+mn-lt"/>
              </a:rPr>
            </a:br>
            <a:r>
              <a:rPr lang="en-GB" sz="1800" dirty="0" smtClean="0">
                <a:latin typeface="+mn-lt"/>
              </a:rPr>
              <a:t>made from recycled earth.</a:t>
            </a:r>
          </a:p>
          <a:p>
            <a:pPr marL="176400" indent="-176400">
              <a:spcBef>
                <a:spcPts val="600"/>
              </a:spcBef>
              <a:buFont typeface="Arial" pitchFamily="34" charset="0"/>
              <a:buChar char="•"/>
            </a:pPr>
            <a:r>
              <a:rPr lang="en-GB" sz="1800" dirty="0" smtClean="0">
                <a:latin typeface="+mn-lt"/>
              </a:rPr>
              <a:t>Seeds from local nature reserve </a:t>
            </a:r>
            <a:br>
              <a:rPr lang="en-GB" sz="1800" dirty="0" smtClean="0">
                <a:latin typeface="+mn-lt"/>
              </a:rPr>
            </a:br>
            <a:r>
              <a:rPr lang="en-GB" sz="1800" dirty="0" smtClean="0">
                <a:latin typeface="+mn-lt"/>
              </a:rPr>
              <a:t>create unique flora. </a:t>
            </a:r>
            <a:endParaRPr lang="en-GB" sz="1800" dirty="0">
              <a:latin typeface="+mn-lt"/>
            </a:endParaRPr>
          </a:p>
          <a:p>
            <a:r>
              <a:rPr lang="en-GB" dirty="0" smtClean="0"/>
              <a:t/>
            </a:r>
            <a:br>
              <a:rPr lang="en-GB" dirty="0" smtClean="0"/>
            </a:br>
            <a:r>
              <a:rPr lang="en-GB" dirty="0" smtClean="0"/>
              <a:t/>
            </a:r>
            <a:br>
              <a:rPr lang="en-GB" dirty="0" smtClean="0"/>
            </a:br>
            <a:endParaRPr lang="en-GB" dirty="0"/>
          </a:p>
        </p:txBody>
      </p:sp>
    </p:spTree>
    <p:extLst>
      <p:ext uri="{BB962C8B-B14F-4D97-AF65-F5344CB8AC3E}">
        <p14:creationId xmlns:p14="http://schemas.microsoft.com/office/powerpoint/2010/main" val="2077681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smtClean="0"/>
              <a:t>Tracks and bridges for transport solutions of the future, Motala - Mjölby</a:t>
            </a:r>
            <a:endParaRPr lang="en-GB"/>
          </a:p>
        </p:txBody>
      </p:sp>
      <p:sp>
        <p:nvSpPr>
          <p:cNvPr id="3" name="Platshållare för bildnummer 2"/>
          <p:cNvSpPr>
            <a:spLocks noGrp="1"/>
          </p:cNvSpPr>
          <p:nvPr>
            <p:ph type="sldNum" sz="quarter" idx="11"/>
          </p:nvPr>
        </p:nvSpPr>
        <p:spPr/>
        <p:txBody>
          <a:bodyPr/>
          <a:lstStyle/>
          <a:p>
            <a:pPr>
              <a:defRPr/>
            </a:pPr>
            <a:fld id="{A6359BDB-2C3C-4566-9BAF-04E19554A5AB}" type="slidenum">
              <a:rPr lang="en-GB" smtClean="0"/>
              <a:pPr>
                <a:defRPr/>
              </a:pPr>
              <a:t>29</a:t>
            </a:fld>
            <a:endParaRPr lang="en-GB"/>
          </a:p>
        </p:txBody>
      </p:sp>
      <p:sp>
        <p:nvSpPr>
          <p:cNvPr id="4" name="Platshållare för text 3"/>
          <p:cNvSpPr>
            <a:spLocks noGrp="1"/>
          </p:cNvSpPr>
          <p:nvPr>
            <p:ph type="body" sz="quarter" idx="12"/>
          </p:nvPr>
        </p:nvSpPr>
        <p:spPr/>
        <p:txBody>
          <a:bodyPr/>
          <a:lstStyle/>
          <a:p>
            <a:endParaRPr lang="en-GB"/>
          </a:p>
        </p:txBody>
      </p:sp>
      <p:pic>
        <p:nvPicPr>
          <p:cNvPr id="5" name="Bildobjekt 4"/>
          <p:cNvPicPr>
            <a:picLocks noChangeAspect="1"/>
          </p:cNvPicPr>
          <p:nvPr/>
        </p:nvPicPr>
        <p:blipFill rotWithShape="1">
          <a:blip r:embed="rId3">
            <a:extLst>
              <a:ext uri="{28A0092B-C50C-407E-A947-70E740481C1C}">
                <a14:useLocalDpi xmlns:a14="http://schemas.microsoft.com/office/drawing/2010/main" val="0"/>
              </a:ext>
            </a:extLst>
          </a:blip>
          <a:srcRect l="35134" t="3691" r="10292"/>
          <a:stretch/>
        </p:blipFill>
        <p:spPr>
          <a:xfrm>
            <a:off x="4867275" y="1479600"/>
            <a:ext cx="4090987" cy="4806900"/>
          </a:xfrm>
          <a:prstGeom prst="rect">
            <a:avLst/>
          </a:prstGeom>
        </p:spPr>
      </p:pic>
      <p:sp>
        <p:nvSpPr>
          <p:cNvPr id="6" name="textruta 5"/>
          <p:cNvSpPr txBox="1"/>
          <p:nvPr/>
        </p:nvSpPr>
        <p:spPr>
          <a:xfrm>
            <a:off x="685800" y="1479600"/>
            <a:ext cx="3805518" cy="6278642"/>
          </a:xfrm>
          <a:prstGeom prst="rect">
            <a:avLst/>
          </a:prstGeom>
          <a:noFill/>
        </p:spPr>
        <p:txBody>
          <a:bodyPr wrap="square" rtlCol="0">
            <a:spAutoFit/>
          </a:bodyPr>
          <a:lstStyle/>
          <a:p>
            <a:r>
              <a:rPr lang="en-GB" sz="1800" b="1" dirty="0" smtClean="0">
                <a:latin typeface="Arial" charset="0"/>
              </a:rPr>
              <a:t>Increase capacity for climate-smart transport solutions from north to south</a:t>
            </a:r>
            <a:r>
              <a:rPr lang="en-GB" dirty="0" smtClean="0"/>
              <a:t/>
            </a:r>
            <a:br>
              <a:rPr lang="en-GB" dirty="0" smtClean="0"/>
            </a:br>
            <a:endParaRPr lang="en-GB" sz="1800" dirty="0" smtClean="0">
              <a:latin typeface="Arial" charset="0"/>
              <a:cs typeface="MS PGothic" charset="0"/>
            </a:endParaRPr>
          </a:p>
          <a:p>
            <a:pPr marL="285750" indent="-285750">
              <a:buFont typeface="Arial" pitchFamily="34" charset="0"/>
              <a:buChar char="•"/>
            </a:pPr>
            <a:r>
              <a:rPr lang="en-GB" sz="1800" dirty="0" smtClean="0">
                <a:latin typeface="Arial" charset="0"/>
              </a:rPr>
              <a:t>Four bridges in the centre of Motala.</a:t>
            </a:r>
            <a:r>
              <a:rPr lang="en-GB" dirty="0" smtClean="0"/>
              <a:t/>
            </a:r>
            <a:br>
              <a:rPr lang="en-GB" dirty="0" smtClean="0"/>
            </a:br>
            <a:endParaRPr lang="en-GB" sz="1800" dirty="0">
              <a:latin typeface="Arial" charset="0"/>
              <a:cs typeface="MS PGothic" charset="0"/>
            </a:endParaRPr>
          </a:p>
          <a:p>
            <a:pPr marL="285750" indent="-285750">
              <a:buFont typeface="Arial" pitchFamily="34" charset="0"/>
              <a:buChar char="•"/>
            </a:pPr>
            <a:r>
              <a:rPr lang="en-GB" sz="1800" dirty="0" smtClean="0">
                <a:latin typeface="Arial" charset="0"/>
              </a:rPr>
              <a:t>Sweden’s first swing bridge for a double-track railway.</a:t>
            </a:r>
            <a:r>
              <a:rPr lang="en-GB" dirty="0" smtClean="0"/>
              <a:t/>
            </a:r>
            <a:br>
              <a:rPr lang="en-GB" dirty="0" smtClean="0"/>
            </a:br>
            <a:endParaRPr lang="en-GB" sz="1800" dirty="0">
              <a:latin typeface="Arial" charset="0"/>
              <a:cs typeface="MS PGothic" charset="0"/>
            </a:endParaRPr>
          </a:p>
          <a:p>
            <a:pPr marL="285750" indent="-285750">
              <a:buFont typeface="Arial" pitchFamily="34" charset="0"/>
              <a:buChar char="•"/>
            </a:pPr>
            <a:r>
              <a:rPr lang="en-GB" sz="1800" dirty="0" smtClean="0">
                <a:latin typeface="Arial" charset="0"/>
              </a:rPr>
              <a:t>Construction alongside existing railway and ongoing boat and road traffic. </a:t>
            </a:r>
            <a:r>
              <a:rPr lang="en-GB" dirty="0" smtClean="0"/>
              <a:t/>
            </a:r>
            <a:br>
              <a:rPr lang="en-GB" dirty="0" smtClean="0"/>
            </a:br>
            <a:endParaRPr lang="en-GB" sz="1800" dirty="0" smtClean="0">
              <a:latin typeface="Arial" charset="0"/>
              <a:cs typeface="MS PGothic" charset="0"/>
            </a:endParaRPr>
          </a:p>
          <a:p>
            <a:pPr marL="285750" indent="-285750">
              <a:buFont typeface="Arial" pitchFamily="34" charset="0"/>
              <a:buChar char="•"/>
            </a:pPr>
            <a:r>
              <a:rPr lang="en-GB" sz="1800" dirty="0" smtClean="0">
                <a:latin typeface="Arial" charset="0"/>
              </a:rPr>
              <a:t>Least possible impact on existing transport operations.</a:t>
            </a:r>
            <a:endParaRPr lang="en-GB" sz="1800" dirty="0">
              <a:latin typeface="Arial" charset="0"/>
              <a:cs typeface="MS PGothic" charset="0"/>
            </a:endParaRPr>
          </a:p>
          <a:p>
            <a:endParaRPr lang="en-GB" sz="1800" dirty="0">
              <a:latin typeface="Arial" charset="0"/>
              <a:cs typeface="MS PGothic" charset="0"/>
            </a:endParaRPr>
          </a:p>
          <a:p>
            <a:endParaRPr lang="en-GB" sz="1800" dirty="0">
              <a:latin typeface="Arial" charset="0"/>
              <a:cs typeface="MS PGothic" charset="0"/>
            </a:endParaRPr>
          </a:p>
          <a:p>
            <a:r>
              <a:rPr lang="en-GB" dirty="0" smtClean="0"/>
              <a:t> </a:t>
            </a:r>
            <a:endParaRPr lang="en-GB" sz="1800" dirty="0">
              <a:latin typeface="Arial" charset="0"/>
              <a:cs typeface="MS PGothic" charset="0"/>
            </a:endParaRPr>
          </a:p>
          <a:p>
            <a:endParaRPr lang="en-GB" sz="1800" dirty="0" smtClean="0">
              <a:latin typeface="Arial" charset="0"/>
              <a:cs typeface="MS PGothic" charset="0"/>
            </a:endParaRPr>
          </a:p>
          <a:p>
            <a:endParaRPr lang="en-GB" sz="1800" dirty="0">
              <a:latin typeface="Arial" charset="0"/>
              <a:cs typeface="MS PGothic" charset="0"/>
            </a:endParaRPr>
          </a:p>
          <a:p>
            <a:endParaRPr lang="en-GB" sz="1800" dirty="0" smtClean="0">
              <a:latin typeface="+mn-lt"/>
            </a:endParaRPr>
          </a:p>
        </p:txBody>
      </p:sp>
    </p:spTree>
    <p:extLst>
      <p:ext uri="{BB962C8B-B14F-4D97-AF65-F5344CB8AC3E}">
        <p14:creationId xmlns:p14="http://schemas.microsoft.com/office/powerpoint/2010/main" val="1009467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94"/>
            <a:ext cx="4577245" cy="6459744"/>
          </a:xfrm>
          <a:prstGeom prst="rect">
            <a:avLst/>
          </a:prstGeom>
        </p:spPr>
      </p:pic>
      <p:sp>
        <p:nvSpPr>
          <p:cNvPr id="8194" name="Rectangle 4"/>
          <p:cNvSpPr>
            <a:spLocks noGrp="1" noChangeArrowheads="1"/>
          </p:cNvSpPr>
          <p:nvPr>
            <p:ph type="title"/>
          </p:nvPr>
        </p:nvSpPr>
        <p:spPr>
          <a:xfrm>
            <a:off x="4735725" y="331200"/>
            <a:ext cx="6705600" cy="609600"/>
          </a:xfrm>
          <a:noFill/>
        </p:spPr>
        <p:txBody>
          <a:bodyPr anchor="t" anchorCtr="0"/>
          <a:lstStyle/>
          <a:p>
            <a:pPr eaLnBrk="1" hangingPunct="1"/>
            <a:r>
              <a:rPr lang="en-GB" smtClean="0"/>
              <a:t>Our business</a:t>
            </a:r>
          </a:p>
        </p:txBody>
      </p:sp>
      <p:sp>
        <p:nvSpPr>
          <p:cNvPr id="8196" name="Rectangle 9"/>
          <p:cNvSpPr>
            <a:spLocks noChangeArrowheads="1"/>
          </p:cNvSpPr>
          <p:nvPr/>
        </p:nvSpPr>
        <p:spPr bwMode="auto">
          <a:xfrm>
            <a:off x="4840500" y="1479600"/>
            <a:ext cx="3494087" cy="1590228"/>
          </a:xfrm>
          <a:prstGeom prst="rect">
            <a:avLst/>
          </a:prstGeom>
          <a:noFill/>
          <a:ln w="9525">
            <a:noFill/>
            <a:miter lim="800000"/>
            <a:headEnd/>
            <a:tailEnd/>
          </a:ln>
        </p:spPr>
        <p:txBody>
          <a:bodyPr lIns="0" tIns="0" rIns="0" bIns="0"/>
          <a:lstStyle/>
          <a:p>
            <a:pPr marL="176400" indent="-176400" eaLnBrk="1" hangingPunct="1">
              <a:spcBef>
                <a:spcPts val="600"/>
              </a:spcBef>
            </a:pPr>
            <a:r>
              <a:rPr lang="en-GB" sz="1800" b="1" smtClean="0">
                <a:latin typeface="Arial" pitchFamily="34" charset="0"/>
              </a:rPr>
              <a:t>Four business areas</a:t>
            </a:r>
          </a:p>
          <a:p>
            <a:pPr marL="176400" indent="-176400" eaLnBrk="1" hangingPunct="1">
              <a:spcBef>
                <a:spcPts val="600"/>
              </a:spcBef>
            </a:pPr>
            <a:endParaRPr lang="en-GB" sz="1800" smtClean="0">
              <a:latin typeface="Arial" pitchFamily="34" charset="0"/>
              <a:ea typeface="+mn-ea"/>
            </a:endParaRPr>
          </a:p>
          <a:p>
            <a:pPr marL="176400" indent="-176400" eaLnBrk="1" hangingPunct="1">
              <a:spcBef>
                <a:spcPts val="600"/>
              </a:spcBef>
              <a:buFont typeface="Arial" pitchFamily="34" charset="0"/>
              <a:buChar char="•"/>
            </a:pPr>
            <a:r>
              <a:rPr lang="en-GB" sz="1800" smtClean="0">
                <a:latin typeface="Arial" pitchFamily="34" charset="0"/>
              </a:rPr>
              <a:t> Construction</a:t>
            </a:r>
          </a:p>
          <a:p>
            <a:pPr marL="176400" indent="-176400" eaLnBrk="1" hangingPunct="1">
              <a:spcBef>
                <a:spcPts val="600"/>
              </a:spcBef>
              <a:buFont typeface="Arial" pitchFamily="34" charset="0"/>
              <a:buChar char="•"/>
            </a:pPr>
            <a:r>
              <a:rPr lang="en-GB" sz="1800" smtClean="0">
                <a:latin typeface="Arial" pitchFamily="34" charset="0"/>
              </a:rPr>
              <a:t> Civil Engineering</a:t>
            </a:r>
          </a:p>
          <a:p>
            <a:pPr marL="176400" indent="-176400" eaLnBrk="1" hangingPunct="1">
              <a:spcBef>
                <a:spcPts val="600"/>
              </a:spcBef>
              <a:buFont typeface="Arial" pitchFamily="34" charset="0"/>
              <a:buChar char="•"/>
            </a:pPr>
            <a:r>
              <a:rPr lang="en-GB" sz="1800" smtClean="0">
                <a:latin typeface="Arial" pitchFamily="34" charset="0"/>
              </a:rPr>
              <a:t> Industry</a:t>
            </a:r>
          </a:p>
          <a:p>
            <a:pPr marL="176400" indent="-176400" eaLnBrk="1" hangingPunct="1">
              <a:spcBef>
                <a:spcPts val="600"/>
              </a:spcBef>
              <a:buFont typeface="Arial" pitchFamily="34" charset="0"/>
              <a:buChar char="•"/>
            </a:pPr>
            <a:r>
              <a:rPr lang="en-GB" sz="1800" smtClean="0">
                <a:latin typeface="Arial" pitchFamily="34" charset="0"/>
              </a:rPr>
              <a:t> Property Development</a:t>
            </a:r>
            <a:endParaRPr lang="en-GB" sz="1800">
              <a:latin typeface="Arial" pitchFamily="34" charset="0"/>
              <a:ea typeface="+mn-ea"/>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en-GB" dirty="0" smtClean="0"/>
              <a:t>From Central Post Office to </a:t>
            </a:r>
            <a:br>
              <a:rPr lang="en-GB" dirty="0" smtClean="0"/>
            </a:br>
            <a:r>
              <a:rPr lang="en-GB" dirty="0" smtClean="0"/>
              <a:t>first-class hotel in Gothenburg </a:t>
            </a:r>
            <a:br>
              <a:rPr lang="en-GB" dirty="0" smtClean="0"/>
            </a:br>
            <a:endParaRPr lang="en-GB" dirty="0"/>
          </a:p>
        </p:txBody>
      </p:sp>
      <p:sp>
        <p:nvSpPr>
          <p:cNvPr id="3" name="Platshållare för bildnummer 2"/>
          <p:cNvSpPr>
            <a:spLocks noGrp="1"/>
          </p:cNvSpPr>
          <p:nvPr>
            <p:ph type="sldNum" sz="quarter" idx="11"/>
          </p:nvPr>
        </p:nvSpPr>
        <p:spPr/>
        <p:txBody>
          <a:bodyPr/>
          <a:lstStyle/>
          <a:p>
            <a:pPr>
              <a:defRPr/>
            </a:pPr>
            <a:fld id="{A6359BDB-2C3C-4566-9BAF-04E19554A5AB}" type="slidenum">
              <a:rPr lang="en-GB" smtClean="0"/>
              <a:pPr>
                <a:defRPr/>
              </a:pPr>
              <a:t>30</a:t>
            </a:fld>
            <a:endParaRPr lang="en-GB"/>
          </a:p>
        </p:txBody>
      </p:sp>
      <p:sp>
        <p:nvSpPr>
          <p:cNvPr id="4" name="Platshållare för text 3"/>
          <p:cNvSpPr>
            <a:spLocks noGrp="1"/>
          </p:cNvSpPr>
          <p:nvPr>
            <p:ph type="body" sz="quarter" idx="12"/>
          </p:nvPr>
        </p:nvSpPr>
        <p:spPr/>
        <p:txBody>
          <a:bodyPr/>
          <a:lstStyle/>
          <a:p>
            <a:endParaRPr lang="en-GB"/>
          </a:p>
        </p:txBody>
      </p:sp>
      <p:pic>
        <p:nvPicPr>
          <p:cNvPr id="6" name="Bildobjekt 5"/>
          <p:cNvPicPr>
            <a:picLocks noChangeAspect="1"/>
          </p:cNvPicPr>
          <p:nvPr/>
        </p:nvPicPr>
        <p:blipFill rotWithShape="1">
          <a:blip r:embed="rId3">
            <a:extLst>
              <a:ext uri="{28A0092B-C50C-407E-A947-70E740481C1C}">
                <a14:useLocalDpi xmlns:a14="http://schemas.microsoft.com/office/drawing/2010/main" val="0"/>
              </a:ext>
            </a:extLst>
          </a:blip>
          <a:srcRect t="3121"/>
          <a:stretch/>
        </p:blipFill>
        <p:spPr>
          <a:xfrm>
            <a:off x="4743450" y="1381125"/>
            <a:ext cx="4286249" cy="4981575"/>
          </a:xfrm>
          <a:prstGeom prst="rect">
            <a:avLst/>
          </a:prstGeom>
        </p:spPr>
      </p:pic>
      <p:sp>
        <p:nvSpPr>
          <p:cNvPr id="7" name="Rektangel 6"/>
          <p:cNvSpPr/>
          <p:nvPr/>
        </p:nvSpPr>
        <p:spPr>
          <a:xfrm>
            <a:off x="619125" y="1358295"/>
            <a:ext cx="4210050" cy="3724096"/>
          </a:xfrm>
          <a:prstGeom prst="rect">
            <a:avLst/>
          </a:prstGeom>
        </p:spPr>
        <p:txBody>
          <a:bodyPr wrap="square">
            <a:spAutoFit/>
          </a:bodyPr>
          <a:lstStyle/>
          <a:p>
            <a:pPr>
              <a:spcBef>
                <a:spcPts val="600"/>
              </a:spcBef>
            </a:pPr>
            <a:r>
              <a:rPr lang="en-GB" sz="1800" b="1" dirty="0" smtClean="0">
                <a:latin typeface="+mn-lt"/>
              </a:rPr>
              <a:t>Centrally situated, famous old post office in Gothenburg was converted into a hotel</a:t>
            </a:r>
          </a:p>
          <a:p>
            <a:pPr>
              <a:spcBef>
                <a:spcPts val="600"/>
              </a:spcBef>
            </a:pPr>
            <a:endParaRPr lang="en-GB" sz="1800" b="1" dirty="0" smtClean="0"/>
          </a:p>
          <a:p>
            <a:pPr marL="176400" indent="-176400">
              <a:spcBef>
                <a:spcPts val="600"/>
              </a:spcBef>
              <a:buFont typeface="Arial" pitchFamily="34" charset="0"/>
              <a:buChar char="•"/>
            </a:pPr>
            <a:r>
              <a:rPr lang="en-GB" sz="1800" dirty="0" smtClean="0">
                <a:latin typeface="+mn-lt"/>
              </a:rPr>
              <a:t>500 rooms, 17 conference rooms, </a:t>
            </a:r>
            <a:r>
              <a:rPr lang="en-GB" dirty="0" smtClean="0"/>
              <a:t/>
            </a:r>
            <a:br>
              <a:rPr lang="en-GB" dirty="0" smtClean="0"/>
            </a:br>
            <a:r>
              <a:rPr lang="en-GB" sz="1800" dirty="0" smtClean="0">
                <a:latin typeface="+mn-lt"/>
              </a:rPr>
              <a:t>restaurant and bar, and a spa</a:t>
            </a:r>
            <a:r>
              <a:rPr lang="en-GB" dirty="0" smtClean="0"/>
              <a:t/>
            </a:r>
            <a:br>
              <a:rPr lang="en-GB" dirty="0" smtClean="0"/>
            </a:br>
            <a:r>
              <a:rPr lang="en-GB" sz="1800" dirty="0" smtClean="0">
                <a:latin typeface="+mn-lt"/>
              </a:rPr>
              <a:t>covering approx. 1,200 sq.m.</a:t>
            </a:r>
          </a:p>
          <a:p>
            <a:pPr marL="176400" indent="-176400">
              <a:spcBef>
                <a:spcPts val="600"/>
              </a:spcBef>
              <a:buFont typeface="Arial" pitchFamily="34" charset="0"/>
              <a:buChar char="•"/>
            </a:pPr>
            <a:r>
              <a:rPr lang="en-GB" sz="1800" dirty="0" smtClean="0">
                <a:latin typeface="+mn-lt"/>
              </a:rPr>
              <a:t>Peab turnkey contractor in partnership with client Home Properties</a:t>
            </a:r>
            <a:endParaRPr lang="en-GB" dirty="0" smtClean="0"/>
          </a:p>
          <a:p>
            <a:pPr marL="176400" indent="-176400">
              <a:spcBef>
                <a:spcPts val="600"/>
              </a:spcBef>
              <a:buFont typeface="Arial" pitchFamily="34" charset="0"/>
              <a:buChar char="•"/>
            </a:pPr>
            <a:r>
              <a:rPr lang="en-GB" sz="1800" dirty="0" smtClean="0">
                <a:latin typeface="+mn-lt"/>
              </a:rPr>
              <a:t>Logistics a major challenge due to </a:t>
            </a:r>
            <a:r>
              <a:rPr lang="en-GB" dirty="0" smtClean="0"/>
              <a:t/>
            </a:r>
            <a:br>
              <a:rPr lang="en-GB" dirty="0" smtClean="0"/>
            </a:br>
            <a:r>
              <a:rPr lang="en-GB" sz="1800" dirty="0" smtClean="0">
                <a:latin typeface="+mn-lt"/>
              </a:rPr>
              <a:t>the central location </a:t>
            </a:r>
            <a:endParaRPr lang="en-GB" sz="1800" dirty="0"/>
          </a:p>
        </p:txBody>
      </p:sp>
    </p:spTree>
    <p:extLst>
      <p:ext uri="{BB962C8B-B14F-4D97-AF65-F5344CB8AC3E}">
        <p14:creationId xmlns:p14="http://schemas.microsoft.com/office/powerpoint/2010/main" val="2113244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1"/>
          </p:nvPr>
        </p:nvSpPr>
        <p:spPr/>
        <p:txBody>
          <a:bodyPr/>
          <a:lstStyle/>
          <a:p>
            <a:pPr>
              <a:defRPr/>
            </a:pPr>
            <a:fld id="{4DCA0860-695D-4B6B-85DE-C22D21D50693}" type="slidenum">
              <a:rPr lang="en-GB" smtClean="0"/>
              <a:pPr>
                <a:defRPr/>
              </a:pPr>
              <a:t>4</a:t>
            </a:fld>
            <a:endParaRPr lang="en-GB"/>
          </a:p>
        </p:txBody>
      </p:sp>
      <p:sp>
        <p:nvSpPr>
          <p:cNvPr id="5" name="Platshållare för text 4"/>
          <p:cNvSpPr>
            <a:spLocks noGrp="1"/>
          </p:cNvSpPr>
          <p:nvPr>
            <p:ph type="body" sz="quarter" idx="12"/>
          </p:nvPr>
        </p:nvSpPr>
        <p:spPr/>
        <p:txBody>
          <a:bodyPr/>
          <a:lstStyle/>
          <a:p>
            <a:endParaRPr lang="en-GB"/>
          </a:p>
        </p:txBody>
      </p:sp>
      <p:sp>
        <p:nvSpPr>
          <p:cNvPr id="6" name="Rectangle 4"/>
          <p:cNvSpPr txBox="1">
            <a:spLocks noChangeArrowheads="1"/>
          </p:cNvSpPr>
          <p:nvPr/>
        </p:nvSpPr>
        <p:spPr bwMode="auto">
          <a:xfrm>
            <a:off x="688161" y="331200"/>
            <a:ext cx="6705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lgn="l" rtl="0" eaLnBrk="1" fontAlgn="base" hangingPunct="1">
              <a:spcBef>
                <a:spcPct val="0"/>
              </a:spcBef>
              <a:spcAft>
                <a:spcPct val="0"/>
              </a:spcAft>
              <a:defRPr sz="2400" b="1" i="0" cap="none" baseline="0">
                <a:solidFill>
                  <a:schemeClr val="tx2"/>
                </a:solidFill>
                <a:latin typeface="+mj-lt"/>
                <a:ea typeface="MS PGothic" pitchFamily="34" charset="-128"/>
                <a:cs typeface="MS PGothic" charset="0"/>
              </a:defRPr>
            </a:lvl1pPr>
            <a:lvl2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2pPr>
            <a:lvl3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3pPr>
            <a:lvl4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4pPr>
            <a:lvl5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5pPr>
            <a:lvl6pPr marL="457200" algn="l" rtl="0" eaLnBrk="1" fontAlgn="base" hangingPunct="1">
              <a:spcBef>
                <a:spcPct val="0"/>
              </a:spcBef>
              <a:spcAft>
                <a:spcPct val="0"/>
              </a:spcAft>
              <a:defRPr sz="3400" b="1">
                <a:solidFill>
                  <a:schemeClr val="tx2"/>
                </a:solidFill>
                <a:latin typeface="Arial" charset="0"/>
              </a:defRPr>
            </a:lvl6pPr>
            <a:lvl7pPr marL="914400" algn="l" rtl="0" eaLnBrk="1" fontAlgn="base" hangingPunct="1">
              <a:spcBef>
                <a:spcPct val="0"/>
              </a:spcBef>
              <a:spcAft>
                <a:spcPct val="0"/>
              </a:spcAft>
              <a:defRPr sz="3400" b="1">
                <a:solidFill>
                  <a:schemeClr val="tx2"/>
                </a:solidFill>
                <a:latin typeface="Arial" charset="0"/>
              </a:defRPr>
            </a:lvl7pPr>
            <a:lvl8pPr marL="1371600" algn="l" rtl="0" eaLnBrk="1" fontAlgn="base" hangingPunct="1">
              <a:spcBef>
                <a:spcPct val="0"/>
              </a:spcBef>
              <a:spcAft>
                <a:spcPct val="0"/>
              </a:spcAft>
              <a:defRPr sz="3400" b="1">
                <a:solidFill>
                  <a:schemeClr val="tx2"/>
                </a:solidFill>
                <a:latin typeface="Arial" charset="0"/>
              </a:defRPr>
            </a:lvl8pPr>
            <a:lvl9pPr marL="1828800" algn="l" rtl="0" eaLnBrk="1" fontAlgn="base" hangingPunct="1">
              <a:spcBef>
                <a:spcPct val="0"/>
              </a:spcBef>
              <a:spcAft>
                <a:spcPct val="0"/>
              </a:spcAft>
              <a:defRPr sz="3400" b="1">
                <a:solidFill>
                  <a:schemeClr val="tx2"/>
                </a:solidFill>
                <a:latin typeface="Arial" charset="0"/>
              </a:defRPr>
            </a:lvl9pPr>
          </a:lstStyle>
          <a:p>
            <a:r>
              <a:rPr lang="en-GB" sz="3000" smtClean="0"/>
              <a:t>Construction</a:t>
            </a:r>
          </a:p>
        </p:txBody>
      </p:sp>
      <p:sp>
        <p:nvSpPr>
          <p:cNvPr id="7" name="Rectangle 9"/>
          <p:cNvSpPr>
            <a:spLocks noChangeArrowheads="1"/>
          </p:cNvSpPr>
          <p:nvPr/>
        </p:nvSpPr>
        <p:spPr bwMode="auto">
          <a:xfrm>
            <a:off x="687600" y="1479600"/>
            <a:ext cx="3494087" cy="1590228"/>
          </a:xfrm>
          <a:prstGeom prst="rect">
            <a:avLst/>
          </a:prstGeom>
          <a:noFill/>
          <a:ln w="9525">
            <a:noFill/>
            <a:miter lim="800000"/>
            <a:headEnd/>
            <a:tailEnd/>
          </a:ln>
        </p:spPr>
        <p:txBody>
          <a:bodyPr lIns="0" tIns="0" rIns="0" bIns="0"/>
          <a:lstStyle/>
          <a:p>
            <a:pPr eaLnBrk="1" hangingPunct="1"/>
            <a:r>
              <a:rPr lang="en-GB" sz="1800" b="1" dirty="0" smtClean="0">
                <a:latin typeface="Arial" pitchFamily="34" charset="0"/>
              </a:rPr>
              <a:t>Product range</a:t>
            </a:r>
          </a:p>
          <a:p>
            <a:pPr eaLnBrk="1" hangingPunct="1"/>
            <a:endParaRPr lang="en-GB" sz="1800" dirty="0" smtClean="0">
              <a:latin typeface="Arial" pitchFamily="34" charset="0"/>
              <a:ea typeface="+mn-ea"/>
            </a:endParaRPr>
          </a:p>
          <a:p>
            <a:pPr marL="176400" indent="-176400" eaLnBrk="1" hangingPunct="1">
              <a:spcBef>
                <a:spcPts val="600"/>
              </a:spcBef>
              <a:buFont typeface="Arial" pitchFamily="34" charset="0"/>
              <a:buChar char="•"/>
            </a:pPr>
            <a:r>
              <a:rPr lang="en-GB" sz="1800" dirty="0" smtClean="0">
                <a:latin typeface="Arial" pitchFamily="34" charset="0"/>
              </a:rPr>
              <a:t>Residential properties </a:t>
            </a:r>
          </a:p>
          <a:p>
            <a:pPr marL="176400" indent="-176400" eaLnBrk="1" hangingPunct="1">
              <a:spcBef>
                <a:spcPts val="600"/>
              </a:spcBef>
              <a:buFont typeface="Arial" pitchFamily="34" charset="0"/>
              <a:buChar char="•"/>
            </a:pPr>
            <a:r>
              <a:rPr lang="en-GB" sz="1800" dirty="0">
                <a:latin typeface="Arial" pitchFamily="34" charset="0"/>
              </a:rPr>
              <a:t>Schools, sports facilities, stadia, hospitals, etc.</a:t>
            </a:r>
          </a:p>
          <a:p>
            <a:pPr marL="176400" indent="-176400" eaLnBrk="1" hangingPunct="1">
              <a:spcBef>
                <a:spcPts val="600"/>
              </a:spcBef>
              <a:buFont typeface="Arial" pitchFamily="34" charset="0"/>
              <a:buChar char="•"/>
            </a:pPr>
            <a:r>
              <a:rPr lang="en-GB" sz="1800" dirty="0" smtClean="0">
                <a:latin typeface="Arial" pitchFamily="34" charset="0"/>
              </a:rPr>
              <a:t>Commercial properties such as offices, hotels, department stores, etc.</a:t>
            </a:r>
            <a:endParaRPr lang="en-GB" sz="1800" dirty="0" smtClean="0">
              <a:latin typeface="Arial" pitchFamily="34" charset="0"/>
              <a:ea typeface="+mn-ea"/>
            </a:endParaRPr>
          </a:p>
          <a:p>
            <a:pPr marL="176400" indent="-176400" eaLnBrk="1" hangingPunct="1">
              <a:spcBef>
                <a:spcPts val="600"/>
              </a:spcBef>
              <a:buFont typeface="Arial" pitchFamily="34" charset="0"/>
              <a:buChar char="•"/>
            </a:pPr>
            <a:r>
              <a:rPr lang="en-GB" sz="1800" dirty="0" smtClean="0">
                <a:latin typeface="Arial" pitchFamily="34" charset="0"/>
              </a:rPr>
              <a:t>Industrial properties</a:t>
            </a:r>
          </a:p>
          <a:p>
            <a:pPr marL="176400" indent="-176400" eaLnBrk="1" hangingPunct="1">
              <a:spcBef>
                <a:spcPts val="600"/>
              </a:spcBef>
              <a:buFont typeface="Arial" pitchFamily="34" charset="0"/>
              <a:buChar char="•"/>
            </a:pPr>
            <a:r>
              <a:rPr lang="en-GB" sz="1800" dirty="0" smtClean="0">
                <a:latin typeface="Arial" pitchFamily="34" charset="0"/>
              </a:rPr>
              <a:t>Construction service</a:t>
            </a:r>
          </a:p>
          <a:p>
            <a:pPr marL="180975" eaLnBrk="1" hangingPunct="1">
              <a:buFont typeface="Arial" pitchFamily="34" charset="0"/>
              <a:buChar char="•"/>
            </a:pPr>
            <a:endParaRPr lang="en-GB" sz="1800" dirty="0" smtClean="0">
              <a:latin typeface="Arial" pitchFamily="34" charset="0"/>
              <a:ea typeface="+mn-ea"/>
            </a:endParaRPr>
          </a:p>
          <a:p>
            <a:pPr marL="180975" eaLnBrk="1" hangingPunct="1"/>
            <a:endParaRPr lang="en-GB" sz="1800" dirty="0">
              <a:latin typeface="Arial" pitchFamily="34" charset="0"/>
              <a:ea typeface="+mn-ea"/>
            </a:endParaRPr>
          </a:p>
        </p:txBody>
      </p:sp>
    </p:spTree>
    <p:extLst>
      <p:ext uri="{BB962C8B-B14F-4D97-AF65-F5344CB8AC3E}">
        <p14:creationId xmlns:p14="http://schemas.microsoft.com/office/powerpoint/2010/main" val="1591023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1"/>
          </p:nvPr>
        </p:nvSpPr>
        <p:spPr/>
        <p:txBody>
          <a:bodyPr/>
          <a:lstStyle/>
          <a:p>
            <a:pPr>
              <a:defRPr/>
            </a:pPr>
            <a:fld id="{4DCA0860-695D-4B6B-85DE-C22D21D50693}" type="slidenum">
              <a:rPr lang="en-GB" smtClean="0"/>
              <a:pPr>
                <a:defRPr/>
              </a:pPr>
              <a:t>5</a:t>
            </a:fld>
            <a:endParaRPr lang="en-GB"/>
          </a:p>
        </p:txBody>
      </p:sp>
      <p:sp>
        <p:nvSpPr>
          <p:cNvPr id="5" name="Platshållare för text 4"/>
          <p:cNvSpPr>
            <a:spLocks noGrp="1"/>
          </p:cNvSpPr>
          <p:nvPr>
            <p:ph type="body" sz="quarter" idx="12"/>
          </p:nvPr>
        </p:nvSpPr>
        <p:spPr/>
        <p:txBody>
          <a:bodyPr/>
          <a:lstStyle/>
          <a:p>
            <a:endParaRPr lang="en-GB"/>
          </a:p>
        </p:txBody>
      </p:sp>
      <p:sp>
        <p:nvSpPr>
          <p:cNvPr id="6" name="Rectangle 4"/>
          <p:cNvSpPr txBox="1">
            <a:spLocks noChangeArrowheads="1"/>
          </p:cNvSpPr>
          <p:nvPr/>
        </p:nvSpPr>
        <p:spPr bwMode="auto">
          <a:xfrm>
            <a:off x="4735725" y="331200"/>
            <a:ext cx="6705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lgn="l" rtl="0" eaLnBrk="1" fontAlgn="base" hangingPunct="1">
              <a:spcBef>
                <a:spcPct val="0"/>
              </a:spcBef>
              <a:spcAft>
                <a:spcPct val="0"/>
              </a:spcAft>
              <a:defRPr sz="2400" b="1" i="0" cap="none">
                <a:solidFill>
                  <a:schemeClr val="tx2"/>
                </a:solidFill>
                <a:latin typeface="+mj-lt"/>
                <a:ea typeface="MS PGothic" pitchFamily="34" charset="-128"/>
                <a:cs typeface="MS PGothic" charset="0"/>
              </a:defRPr>
            </a:lvl1pPr>
            <a:lvl2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2pPr>
            <a:lvl3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3pPr>
            <a:lvl4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4pPr>
            <a:lvl5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5pPr>
            <a:lvl6pPr marL="457200" algn="l" rtl="0" eaLnBrk="1" fontAlgn="base" hangingPunct="1">
              <a:spcBef>
                <a:spcPct val="0"/>
              </a:spcBef>
              <a:spcAft>
                <a:spcPct val="0"/>
              </a:spcAft>
              <a:defRPr sz="3400" b="1">
                <a:solidFill>
                  <a:schemeClr val="tx2"/>
                </a:solidFill>
                <a:latin typeface="Arial" charset="0"/>
              </a:defRPr>
            </a:lvl6pPr>
            <a:lvl7pPr marL="914400" algn="l" rtl="0" eaLnBrk="1" fontAlgn="base" hangingPunct="1">
              <a:spcBef>
                <a:spcPct val="0"/>
              </a:spcBef>
              <a:spcAft>
                <a:spcPct val="0"/>
              </a:spcAft>
              <a:defRPr sz="3400" b="1">
                <a:solidFill>
                  <a:schemeClr val="tx2"/>
                </a:solidFill>
                <a:latin typeface="Arial" charset="0"/>
              </a:defRPr>
            </a:lvl7pPr>
            <a:lvl8pPr marL="1371600" algn="l" rtl="0" eaLnBrk="1" fontAlgn="base" hangingPunct="1">
              <a:spcBef>
                <a:spcPct val="0"/>
              </a:spcBef>
              <a:spcAft>
                <a:spcPct val="0"/>
              </a:spcAft>
              <a:defRPr sz="3400" b="1">
                <a:solidFill>
                  <a:schemeClr val="tx2"/>
                </a:solidFill>
                <a:latin typeface="Arial" charset="0"/>
              </a:defRPr>
            </a:lvl8pPr>
            <a:lvl9pPr marL="1828800" algn="l" rtl="0" eaLnBrk="1" fontAlgn="base" hangingPunct="1">
              <a:spcBef>
                <a:spcPct val="0"/>
              </a:spcBef>
              <a:spcAft>
                <a:spcPct val="0"/>
              </a:spcAft>
              <a:defRPr sz="3400" b="1">
                <a:solidFill>
                  <a:schemeClr val="tx2"/>
                </a:solidFill>
                <a:latin typeface="Arial" charset="0"/>
              </a:defRPr>
            </a:lvl9pPr>
          </a:lstStyle>
          <a:p>
            <a:r>
              <a:rPr lang="en-GB" sz="3000" smtClean="0"/>
              <a:t>Civil Engineering</a:t>
            </a:r>
          </a:p>
        </p:txBody>
      </p:sp>
      <p:sp>
        <p:nvSpPr>
          <p:cNvPr id="7" name="Rectangle 9"/>
          <p:cNvSpPr>
            <a:spLocks noChangeArrowheads="1"/>
          </p:cNvSpPr>
          <p:nvPr/>
        </p:nvSpPr>
        <p:spPr bwMode="auto">
          <a:xfrm>
            <a:off x="4746371" y="1479600"/>
            <a:ext cx="3494087" cy="1590228"/>
          </a:xfrm>
          <a:prstGeom prst="rect">
            <a:avLst/>
          </a:prstGeom>
          <a:noFill/>
          <a:ln w="9525">
            <a:noFill/>
            <a:miter lim="800000"/>
            <a:headEnd/>
            <a:tailEnd/>
          </a:ln>
        </p:spPr>
        <p:txBody>
          <a:bodyPr lIns="0" tIns="0" rIns="0" bIns="0"/>
          <a:lstStyle/>
          <a:p>
            <a:pPr eaLnBrk="1" hangingPunct="1"/>
            <a:r>
              <a:rPr lang="en-GB" sz="1800" b="1" smtClean="0">
                <a:latin typeface="Arial" pitchFamily="34" charset="0"/>
              </a:rPr>
              <a:t>Product range</a:t>
            </a:r>
          </a:p>
          <a:p>
            <a:pPr eaLnBrk="1" hangingPunct="1"/>
            <a:endParaRPr lang="en-GB" sz="1800" smtClean="0">
              <a:latin typeface="Arial" pitchFamily="34" charset="0"/>
              <a:ea typeface="+mn-ea"/>
            </a:endParaRPr>
          </a:p>
          <a:p>
            <a:pPr marL="176400" indent="-176400" eaLnBrk="1" hangingPunct="1">
              <a:spcBef>
                <a:spcPts val="600"/>
              </a:spcBef>
              <a:buFont typeface="Arial" pitchFamily="34" charset="0"/>
              <a:buChar char="•"/>
            </a:pPr>
            <a:r>
              <a:rPr lang="en-GB" sz="1800" smtClean="0">
                <a:latin typeface="Arial" pitchFamily="34" charset="0"/>
              </a:rPr>
              <a:t> Infrastructure </a:t>
            </a:r>
          </a:p>
          <a:p>
            <a:pPr marL="176400" indent="-176400" eaLnBrk="1" hangingPunct="1">
              <a:spcBef>
                <a:spcPts val="600"/>
              </a:spcBef>
              <a:buFont typeface="Arial" pitchFamily="34" charset="0"/>
              <a:buChar char="•"/>
            </a:pPr>
            <a:r>
              <a:rPr lang="en-GB" sz="1800" smtClean="0">
                <a:latin typeface="Arial" pitchFamily="34" charset="0"/>
              </a:rPr>
              <a:t> Land and civil engineering</a:t>
            </a:r>
          </a:p>
          <a:p>
            <a:pPr marL="176400" indent="-176400" eaLnBrk="1" hangingPunct="1">
              <a:spcBef>
                <a:spcPts val="600"/>
              </a:spcBef>
              <a:buFont typeface="Arial" pitchFamily="34" charset="0"/>
              <a:buChar char="•"/>
            </a:pPr>
            <a:r>
              <a:rPr lang="en-GB" sz="1800" smtClean="0">
                <a:latin typeface="Arial" pitchFamily="34" charset="0"/>
              </a:rPr>
              <a:t> Operation and maintenance</a:t>
            </a:r>
            <a:endParaRPr lang="en-GB" sz="1800">
              <a:latin typeface="Arial" pitchFamily="34" charset="0"/>
              <a:ea typeface="+mn-ea"/>
            </a:endParaRPr>
          </a:p>
        </p:txBody>
      </p:sp>
    </p:spTree>
    <p:extLst>
      <p:ext uri="{BB962C8B-B14F-4D97-AF65-F5344CB8AC3E}">
        <p14:creationId xmlns:p14="http://schemas.microsoft.com/office/powerpoint/2010/main" val="2444707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1"/>
          </p:nvPr>
        </p:nvSpPr>
        <p:spPr/>
        <p:txBody>
          <a:bodyPr/>
          <a:lstStyle/>
          <a:p>
            <a:pPr>
              <a:defRPr/>
            </a:pPr>
            <a:fld id="{4DCA0860-695D-4B6B-85DE-C22D21D50693}" type="slidenum">
              <a:rPr lang="en-GB" smtClean="0"/>
              <a:pPr>
                <a:defRPr/>
              </a:pPr>
              <a:t>6</a:t>
            </a:fld>
            <a:endParaRPr lang="en-GB"/>
          </a:p>
        </p:txBody>
      </p:sp>
      <p:sp>
        <p:nvSpPr>
          <p:cNvPr id="5" name="Platshållare för text 4"/>
          <p:cNvSpPr>
            <a:spLocks noGrp="1"/>
          </p:cNvSpPr>
          <p:nvPr>
            <p:ph type="body" sz="quarter" idx="12"/>
          </p:nvPr>
        </p:nvSpPr>
        <p:spPr/>
        <p:txBody>
          <a:bodyPr/>
          <a:lstStyle/>
          <a:p>
            <a:endParaRPr lang="en-GB"/>
          </a:p>
        </p:txBody>
      </p:sp>
      <p:sp>
        <p:nvSpPr>
          <p:cNvPr id="6" name="Rectangle 4"/>
          <p:cNvSpPr txBox="1">
            <a:spLocks noChangeArrowheads="1"/>
          </p:cNvSpPr>
          <p:nvPr/>
        </p:nvSpPr>
        <p:spPr bwMode="auto">
          <a:xfrm>
            <a:off x="701606" y="331199"/>
            <a:ext cx="6705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lgn="l" rtl="0" eaLnBrk="1" fontAlgn="base" hangingPunct="1">
              <a:spcBef>
                <a:spcPct val="0"/>
              </a:spcBef>
              <a:spcAft>
                <a:spcPct val="0"/>
              </a:spcAft>
              <a:defRPr sz="2400" b="1" i="0" cap="none">
                <a:solidFill>
                  <a:schemeClr val="tx2"/>
                </a:solidFill>
                <a:latin typeface="+mj-lt"/>
                <a:ea typeface="MS PGothic" pitchFamily="34" charset="-128"/>
                <a:cs typeface="MS PGothic" charset="0"/>
              </a:defRPr>
            </a:lvl1pPr>
            <a:lvl2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2pPr>
            <a:lvl3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3pPr>
            <a:lvl4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4pPr>
            <a:lvl5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5pPr>
            <a:lvl6pPr marL="457200" algn="l" rtl="0" eaLnBrk="1" fontAlgn="base" hangingPunct="1">
              <a:spcBef>
                <a:spcPct val="0"/>
              </a:spcBef>
              <a:spcAft>
                <a:spcPct val="0"/>
              </a:spcAft>
              <a:defRPr sz="3400" b="1">
                <a:solidFill>
                  <a:schemeClr val="tx2"/>
                </a:solidFill>
                <a:latin typeface="Arial" charset="0"/>
              </a:defRPr>
            </a:lvl6pPr>
            <a:lvl7pPr marL="914400" algn="l" rtl="0" eaLnBrk="1" fontAlgn="base" hangingPunct="1">
              <a:spcBef>
                <a:spcPct val="0"/>
              </a:spcBef>
              <a:spcAft>
                <a:spcPct val="0"/>
              </a:spcAft>
              <a:defRPr sz="3400" b="1">
                <a:solidFill>
                  <a:schemeClr val="tx2"/>
                </a:solidFill>
                <a:latin typeface="Arial" charset="0"/>
              </a:defRPr>
            </a:lvl7pPr>
            <a:lvl8pPr marL="1371600" algn="l" rtl="0" eaLnBrk="1" fontAlgn="base" hangingPunct="1">
              <a:spcBef>
                <a:spcPct val="0"/>
              </a:spcBef>
              <a:spcAft>
                <a:spcPct val="0"/>
              </a:spcAft>
              <a:defRPr sz="3400" b="1">
                <a:solidFill>
                  <a:schemeClr val="tx2"/>
                </a:solidFill>
                <a:latin typeface="Arial" charset="0"/>
              </a:defRPr>
            </a:lvl8pPr>
            <a:lvl9pPr marL="1828800" algn="l" rtl="0" eaLnBrk="1" fontAlgn="base" hangingPunct="1">
              <a:spcBef>
                <a:spcPct val="0"/>
              </a:spcBef>
              <a:spcAft>
                <a:spcPct val="0"/>
              </a:spcAft>
              <a:defRPr sz="3400" b="1">
                <a:solidFill>
                  <a:schemeClr val="tx2"/>
                </a:solidFill>
                <a:latin typeface="Arial" charset="0"/>
              </a:defRPr>
            </a:lvl9pPr>
          </a:lstStyle>
          <a:p>
            <a:r>
              <a:rPr lang="en-GB" sz="3000" smtClean="0"/>
              <a:t>Industry</a:t>
            </a:r>
          </a:p>
        </p:txBody>
      </p:sp>
      <p:sp>
        <p:nvSpPr>
          <p:cNvPr id="7" name="Rectangle 9"/>
          <p:cNvSpPr>
            <a:spLocks noChangeArrowheads="1"/>
          </p:cNvSpPr>
          <p:nvPr/>
        </p:nvSpPr>
        <p:spPr bwMode="auto">
          <a:xfrm>
            <a:off x="687600" y="1479600"/>
            <a:ext cx="3779625" cy="1590228"/>
          </a:xfrm>
          <a:prstGeom prst="rect">
            <a:avLst/>
          </a:prstGeom>
          <a:noFill/>
          <a:ln w="9525">
            <a:noFill/>
            <a:miter lim="800000"/>
            <a:headEnd/>
            <a:tailEnd/>
          </a:ln>
        </p:spPr>
        <p:txBody>
          <a:bodyPr lIns="0" tIns="0" rIns="0" bIns="0"/>
          <a:lstStyle/>
          <a:p>
            <a:pPr eaLnBrk="1" hangingPunct="1"/>
            <a:r>
              <a:rPr lang="en-GB" sz="1800" b="1" dirty="0" smtClean="0">
                <a:latin typeface="Arial" pitchFamily="34" charset="0"/>
              </a:rPr>
              <a:t>Product range</a:t>
            </a:r>
          </a:p>
          <a:p>
            <a:pPr eaLnBrk="1" hangingPunct="1"/>
            <a:endParaRPr lang="en-GB" sz="1800" dirty="0" smtClean="0">
              <a:latin typeface="Arial" pitchFamily="34" charset="0"/>
              <a:ea typeface="+mn-ea"/>
            </a:endParaRPr>
          </a:p>
          <a:p>
            <a:pPr marL="176400" indent="-176400" eaLnBrk="1" hangingPunct="1">
              <a:spcBef>
                <a:spcPts val="600"/>
              </a:spcBef>
              <a:buFont typeface="Arial" pitchFamily="34" charset="0"/>
              <a:buChar char="•"/>
            </a:pPr>
            <a:r>
              <a:rPr lang="en-GB" sz="1800" dirty="0" smtClean="0">
                <a:latin typeface="Arial" pitchFamily="34" charset="0"/>
              </a:rPr>
              <a:t>Foundations</a:t>
            </a:r>
            <a:endParaRPr lang="en-GB" sz="1800" dirty="0">
              <a:latin typeface="Arial" pitchFamily="34" charset="0"/>
              <a:ea typeface="+mn-ea"/>
            </a:endParaRPr>
          </a:p>
          <a:p>
            <a:pPr marL="176400" indent="-176400" eaLnBrk="1" hangingPunct="1">
              <a:spcBef>
                <a:spcPts val="600"/>
              </a:spcBef>
              <a:buFont typeface="Arial" pitchFamily="34" charset="0"/>
              <a:buChar char="•"/>
            </a:pPr>
            <a:r>
              <a:rPr lang="en-GB" sz="1800" dirty="0" smtClean="0">
                <a:latin typeface="Arial" pitchFamily="34" charset="0"/>
              </a:rPr>
              <a:t>Gravel and rock</a:t>
            </a:r>
            <a:endParaRPr lang="en-GB" sz="1800" dirty="0">
              <a:latin typeface="Arial" pitchFamily="34" charset="0"/>
              <a:ea typeface="+mn-ea"/>
            </a:endParaRPr>
          </a:p>
          <a:p>
            <a:pPr marL="176400" indent="-176400" eaLnBrk="1" hangingPunct="1">
              <a:spcBef>
                <a:spcPts val="600"/>
              </a:spcBef>
              <a:buFont typeface="Arial" pitchFamily="34" charset="0"/>
              <a:buChar char="•"/>
            </a:pPr>
            <a:r>
              <a:rPr lang="en-GB" sz="1800" dirty="0" smtClean="0">
                <a:latin typeface="Arial" pitchFamily="34" charset="0"/>
              </a:rPr>
              <a:t>Ready-mixed concrete</a:t>
            </a:r>
            <a:endParaRPr lang="en-GB" sz="1800" dirty="0">
              <a:latin typeface="Arial" pitchFamily="34" charset="0"/>
              <a:ea typeface="+mn-ea"/>
            </a:endParaRPr>
          </a:p>
          <a:p>
            <a:pPr marL="176400" indent="-176400" eaLnBrk="1" hangingPunct="1">
              <a:spcBef>
                <a:spcPts val="600"/>
              </a:spcBef>
              <a:buFont typeface="Arial" pitchFamily="34" charset="0"/>
              <a:buChar char="•"/>
            </a:pPr>
            <a:r>
              <a:rPr lang="en-GB" sz="1800" dirty="0" smtClean="0">
                <a:latin typeface="Arial" pitchFamily="34" charset="0"/>
              </a:rPr>
              <a:t>Manufacture and laying </a:t>
            </a:r>
            <a:r>
              <a:rPr lang="en-GB" dirty="0" smtClean="0"/>
              <a:t/>
            </a:r>
            <a:br>
              <a:rPr lang="en-GB" dirty="0" smtClean="0"/>
            </a:br>
            <a:r>
              <a:rPr lang="en-GB" sz="1800" dirty="0" smtClean="0">
                <a:latin typeface="Arial" pitchFamily="34" charset="0"/>
              </a:rPr>
              <a:t>of asphalt</a:t>
            </a:r>
          </a:p>
          <a:p>
            <a:pPr marL="176400" indent="-176400" eaLnBrk="1" hangingPunct="1">
              <a:spcBef>
                <a:spcPts val="600"/>
              </a:spcBef>
              <a:buFont typeface="Arial" pitchFamily="34" charset="0"/>
              <a:buChar char="•"/>
            </a:pPr>
            <a:r>
              <a:rPr lang="en-GB" sz="1800" dirty="0" smtClean="0">
                <a:latin typeface="Arial" pitchFamily="34" charset="0"/>
              </a:rPr>
              <a:t>Transport and machine services</a:t>
            </a:r>
          </a:p>
          <a:p>
            <a:pPr marL="176400" indent="-176400" eaLnBrk="1" hangingPunct="1">
              <a:spcBef>
                <a:spcPts val="600"/>
              </a:spcBef>
              <a:buFont typeface="Arial" pitchFamily="34" charset="0"/>
              <a:buChar char="•"/>
            </a:pPr>
            <a:r>
              <a:rPr lang="en-GB" sz="1800" dirty="0" smtClean="0">
                <a:latin typeface="Arial" pitchFamily="34" charset="0"/>
              </a:rPr>
              <a:t>Leasing of machines, cranes, lifts and temporary power</a:t>
            </a:r>
          </a:p>
          <a:p>
            <a:pPr marL="176400" indent="-176400" eaLnBrk="1" hangingPunct="1">
              <a:spcBef>
                <a:spcPts val="600"/>
              </a:spcBef>
              <a:buFont typeface="Arial" pitchFamily="34" charset="0"/>
              <a:buChar char="•"/>
            </a:pPr>
            <a:r>
              <a:rPr lang="en-GB" sz="1800" dirty="0" smtClean="0">
                <a:latin typeface="Arial" pitchFamily="34" charset="0"/>
              </a:rPr>
              <a:t>Street lighting contracts</a:t>
            </a:r>
            <a:endParaRPr lang="en-GB" sz="1800" dirty="0">
              <a:latin typeface="Arial" pitchFamily="34" charset="0"/>
              <a:ea typeface="+mn-ea"/>
            </a:endParaRPr>
          </a:p>
          <a:p>
            <a:pPr marL="176400" indent="-176400" eaLnBrk="1" hangingPunct="1">
              <a:spcBef>
                <a:spcPts val="600"/>
              </a:spcBef>
              <a:buFont typeface="Arial" pitchFamily="34" charset="0"/>
              <a:buChar char="•"/>
            </a:pPr>
            <a:r>
              <a:rPr lang="en-GB" sz="1800" dirty="0" smtClean="0">
                <a:latin typeface="Arial" pitchFamily="34" charset="0"/>
              </a:rPr>
              <a:t>Electricity distribution networks</a:t>
            </a:r>
            <a:endParaRPr lang="en-GB" sz="1800" dirty="0">
              <a:latin typeface="Arial" pitchFamily="34" charset="0"/>
              <a:ea typeface="+mn-ea"/>
            </a:endParaRPr>
          </a:p>
          <a:p>
            <a:pPr marL="176400" indent="-176400" eaLnBrk="1" hangingPunct="1">
              <a:spcBef>
                <a:spcPts val="600"/>
              </a:spcBef>
              <a:buFont typeface="Arial" pitchFamily="34" charset="0"/>
              <a:buChar char="•"/>
            </a:pPr>
            <a:r>
              <a:rPr lang="en-GB" sz="1800" dirty="0" smtClean="0">
                <a:latin typeface="Arial" pitchFamily="34" charset="0"/>
              </a:rPr>
              <a:t>Prefabricated concrete panels</a:t>
            </a:r>
          </a:p>
          <a:p>
            <a:pPr marL="176400" indent="-176400" eaLnBrk="1" hangingPunct="1">
              <a:spcBef>
                <a:spcPts val="600"/>
              </a:spcBef>
              <a:buFont typeface="Arial" pitchFamily="34" charset="0"/>
              <a:buChar char="•"/>
            </a:pPr>
            <a:r>
              <a:rPr lang="en-GB" sz="1800" dirty="0" smtClean="0">
                <a:latin typeface="Arial" pitchFamily="34" charset="0"/>
              </a:rPr>
              <a:t>Construction </a:t>
            </a:r>
            <a:r>
              <a:rPr lang="en-GB" sz="1800" dirty="0">
                <a:latin typeface="Arial" pitchFamily="34" charset="0"/>
              </a:rPr>
              <a:t>systems for apartment blocks</a:t>
            </a:r>
          </a:p>
          <a:p>
            <a:pPr marL="176400" indent="-176400" eaLnBrk="1" hangingPunct="1">
              <a:spcBef>
                <a:spcPts val="600"/>
              </a:spcBef>
              <a:buFont typeface="Arial" pitchFamily="34" charset="0"/>
              <a:buChar char="•"/>
            </a:pPr>
            <a:endParaRPr lang="en-GB" sz="1800" dirty="0" smtClean="0">
              <a:latin typeface="Arial" pitchFamily="34" charset="0"/>
            </a:endParaRPr>
          </a:p>
        </p:txBody>
      </p:sp>
    </p:spTree>
    <p:extLst>
      <p:ext uri="{BB962C8B-B14F-4D97-AF65-F5344CB8AC3E}">
        <p14:creationId xmlns:p14="http://schemas.microsoft.com/office/powerpoint/2010/main" val="996797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1"/>
          </p:nvPr>
        </p:nvSpPr>
        <p:spPr/>
        <p:txBody>
          <a:bodyPr/>
          <a:lstStyle/>
          <a:p>
            <a:pPr>
              <a:defRPr/>
            </a:pPr>
            <a:fld id="{4DCA0860-695D-4B6B-85DE-C22D21D50693}" type="slidenum">
              <a:rPr lang="en-GB" smtClean="0"/>
              <a:pPr>
                <a:defRPr/>
              </a:pPr>
              <a:t>7</a:t>
            </a:fld>
            <a:endParaRPr lang="en-GB"/>
          </a:p>
        </p:txBody>
      </p:sp>
      <p:sp>
        <p:nvSpPr>
          <p:cNvPr id="5" name="Platshållare för text 4"/>
          <p:cNvSpPr>
            <a:spLocks noGrp="1"/>
          </p:cNvSpPr>
          <p:nvPr>
            <p:ph type="body" sz="quarter" idx="12"/>
          </p:nvPr>
        </p:nvSpPr>
        <p:spPr/>
        <p:txBody>
          <a:bodyPr/>
          <a:lstStyle/>
          <a:p>
            <a:endParaRPr lang="en-GB"/>
          </a:p>
        </p:txBody>
      </p:sp>
      <p:sp>
        <p:nvSpPr>
          <p:cNvPr id="6" name="Rectangle 4"/>
          <p:cNvSpPr txBox="1">
            <a:spLocks noChangeArrowheads="1"/>
          </p:cNvSpPr>
          <p:nvPr/>
        </p:nvSpPr>
        <p:spPr bwMode="auto">
          <a:xfrm>
            <a:off x="4829854" y="331200"/>
            <a:ext cx="6705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lgn="l" rtl="0" eaLnBrk="1" fontAlgn="base" hangingPunct="1">
              <a:spcBef>
                <a:spcPct val="0"/>
              </a:spcBef>
              <a:spcAft>
                <a:spcPct val="0"/>
              </a:spcAft>
              <a:defRPr sz="2400" b="1" i="0" cap="none">
                <a:solidFill>
                  <a:schemeClr val="tx2"/>
                </a:solidFill>
                <a:latin typeface="+mj-lt"/>
                <a:ea typeface="MS PGothic" pitchFamily="34" charset="-128"/>
                <a:cs typeface="MS PGothic" charset="0"/>
              </a:defRPr>
            </a:lvl1pPr>
            <a:lvl2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2pPr>
            <a:lvl3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3pPr>
            <a:lvl4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4pPr>
            <a:lvl5pPr algn="l" rtl="0" eaLnBrk="1" fontAlgn="base" hangingPunct="1">
              <a:spcBef>
                <a:spcPct val="0"/>
              </a:spcBef>
              <a:spcAft>
                <a:spcPct val="0"/>
              </a:spcAft>
              <a:defRPr sz="3400" b="1">
                <a:solidFill>
                  <a:schemeClr val="tx2"/>
                </a:solidFill>
                <a:latin typeface="Arial" charset="0"/>
                <a:ea typeface="MS PGothic" pitchFamily="34" charset="-128"/>
                <a:cs typeface="MS PGothic" charset="0"/>
              </a:defRPr>
            </a:lvl5pPr>
            <a:lvl6pPr marL="457200" algn="l" rtl="0" eaLnBrk="1" fontAlgn="base" hangingPunct="1">
              <a:spcBef>
                <a:spcPct val="0"/>
              </a:spcBef>
              <a:spcAft>
                <a:spcPct val="0"/>
              </a:spcAft>
              <a:defRPr sz="3400" b="1">
                <a:solidFill>
                  <a:schemeClr val="tx2"/>
                </a:solidFill>
                <a:latin typeface="Arial" charset="0"/>
              </a:defRPr>
            </a:lvl6pPr>
            <a:lvl7pPr marL="914400" algn="l" rtl="0" eaLnBrk="1" fontAlgn="base" hangingPunct="1">
              <a:spcBef>
                <a:spcPct val="0"/>
              </a:spcBef>
              <a:spcAft>
                <a:spcPct val="0"/>
              </a:spcAft>
              <a:defRPr sz="3400" b="1">
                <a:solidFill>
                  <a:schemeClr val="tx2"/>
                </a:solidFill>
                <a:latin typeface="Arial" charset="0"/>
              </a:defRPr>
            </a:lvl7pPr>
            <a:lvl8pPr marL="1371600" algn="l" rtl="0" eaLnBrk="1" fontAlgn="base" hangingPunct="1">
              <a:spcBef>
                <a:spcPct val="0"/>
              </a:spcBef>
              <a:spcAft>
                <a:spcPct val="0"/>
              </a:spcAft>
              <a:defRPr sz="3400" b="1">
                <a:solidFill>
                  <a:schemeClr val="tx2"/>
                </a:solidFill>
                <a:latin typeface="Arial" charset="0"/>
              </a:defRPr>
            </a:lvl8pPr>
            <a:lvl9pPr marL="1828800" algn="l" rtl="0" eaLnBrk="1" fontAlgn="base" hangingPunct="1">
              <a:spcBef>
                <a:spcPct val="0"/>
              </a:spcBef>
              <a:spcAft>
                <a:spcPct val="0"/>
              </a:spcAft>
              <a:defRPr sz="3400" b="1">
                <a:solidFill>
                  <a:schemeClr val="tx2"/>
                </a:solidFill>
                <a:latin typeface="Arial" charset="0"/>
              </a:defRPr>
            </a:lvl9pPr>
          </a:lstStyle>
          <a:p>
            <a:r>
              <a:rPr lang="en-GB" sz="3000" smtClean="0"/>
              <a:t>Property Development</a:t>
            </a:r>
          </a:p>
        </p:txBody>
      </p:sp>
      <p:sp>
        <p:nvSpPr>
          <p:cNvPr id="7" name="Rectangle 9"/>
          <p:cNvSpPr>
            <a:spLocks noChangeArrowheads="1"/>
          </p:cNvSpPr>
          <p:nvPr/>
        </p:nvSpPr>
        <p:spPr bwMode="auto">
          <a:xfrm>
            <a:off x="4831200" y="1479600"/>
            <a:ext cx="4076995" cy="1590228"/>
          </a:xfrm>
          <a:prstGeom prst="rect">
            <a:avLst/>
          </a:prstGeom>
          <a:noFill/>
          <a:ln w="9525">
            <a:noFill/>
            <a:miter lim="800000"/>
            <a:headEnd/>
            <a:tailEnd/>
          </a:ln>
        </p:spPr>
        <p:txBody>
          <a:bodyPr lIns="0" tIns="0" rIns="0" bIns="0"/>
          <a:lstStyle/>
          <a:p>
            <a:pPr marL="176400" indent="-176400" eaLnBrk="1" hangingPunct="1">
              <a:spcBef>
                <a:spcPts val="600"/>
              </a:spcBef>
            </a:pPr>
            <a:r>
              <a:rPr lang="en-GB" sz="1800" b="1" smtClean="0">
                <a:latin typeface="Arial" pitchFamily="34" charset="0"/>
              </a:rPr>
              <a:t>Product range</a:t>
            </a:r>
          </a:p>
          <a:p>
            <a:pPr marL="176400" indent="-176400" eaLnBrk="1" hangingPunct="1">
              <a:spcBef>
                <a:spcPts val="600"/>
              </a:spcBef>
            </a:pPr>
            <a:endParaRPr lang="en-GB" sz="1800" smtClean="0">
              <a:latin typeface="Arial" pitchFamily="34" charset="0"/>
              <a:ea typeface="+mn-ea"/>
            </a:endParaRPr>
          </a:p>
          <a:p>
            <a:pPr marL="176400" lvl="0" indent="-176400" eaLnBrk="1" fontAlgn="auto" hangingPunct="1">
              <a:spcBef>
                <a:spcPts val="600"/>
              </a:spcBef>
              <a:spcAft>
                <a:spcPts val="0"/>
              </a:spcAft>
              <a:buFont typeface="Arial" pitchFamily="34" charset="0"/>
              <a:buChar char="•"/>
            </a:pPr>
            <a:r>
              <a:rPr lang="en-GB" sz="1800" smtClean="0">
                <a:solidFill>
                  <a:srgbClr val="4C4C4C"/>
                </a:solidFill>
                <a:latin typeface="Arial"/>
              </a:rPr>
              <a:t>Development of commercial properties from land acquisition to </a:t>
            </a:r>
            <a:r>
              <a:rPr lang="en-GB" smtClean="0"/>
              <a:t/>
            </a:r>
            <a:br>
              <a:rPr lang="en-GB" smtClean="0"/>
            </a:br>
            <a:r>
              <a:rPr lang="en-GB" sz="1800" smtClean="0">
                <a:solidFill>
                  <a:srgbClr val="4C4C4C"/>
                </a:solidFill>
                <a:latin typeface="Arial"/>
              </a:rPr>
              <a:t>finished projects </a:t>
            </a:r>
          </a:p>
          <a:p>
            <a:pPr marL="176400" lvl="0" indent="-176400" eaLnBrk="1" fontAlgn="auto" hangingPunct="1">
              <a:spcBef>
                <a:spcPts val="600"/>
              </a:spcBef>
              <a:spcAft>
                <a:spcPts val="0"/>
              </a:spcAft>
              <a:buFont typeface="Arial" pitchFamily="34" charset="0"/>
              <a:buChar char="•"/>
            </a:pPr>
            <a:r>
              <a:rPr lang="en-GB" sz="1800" smtClean="0">
                <a:solidFill>
                  <a:srgbClr val="4C4C4C"/>
                </a:solidFill>
                <a:latin typeface="Arial"/>
              </a:rPr>
              <a:t>Shops, offices, industrial properties and homes with rights of tenancy.</a:t>
            </a:r>
          </a:p>
          <a:p>
            <a:pPr lvl="0" eaLnBrk="1" fontAlgn="auto" hangingPunct="1">
              <a:spcBef>
                <a:spcPts val="1200"/>
              </a:spcBef>
              <a:spcAft>
                <a:spcPts val="0"/>
              </a:spcAft>
            </a:pPr>
            <a:endParaRPr lang="en-GB" sz="1800">
              <a:solidFill>
                <a:srgbClr val="4C4C4C"/>
              </a:solidFill>
              <a:latin typeface="Arial"/>
              <a:ea typeface="+mn-ea"/>
            </a:endParaRPr>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26"/>
            <a:ext cx="4591598" cy="6480000"/>
          </a:xfrm>
          <a:prstGeom prst="rect">
            <a:avLst/>
          </a:prstGeom>
        </p:spPr>
      </p:pic>
    </p:spTree>
    <p:extLst>
      <p:ext uri="{BB962C8B-B14F-4D97-AF65-F5344CB8AC3E}">
        <p14:creationId xmlns:p14="http://schemas.microsoft.com/office/powerpoint/2010/main" val="1524364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1"/>
          </p:nvPr>
        </p:nvSpPr>
        <p:spPr/>
        <p:txBody>
          <a:bodyPr/>
          <a:lstStyle/>
          <a:p>
            <a:pPr>
              <a:defRPr/>
            </a:pPr>
            <a:fld id="{4DCA0860-695D-4B6B-85DE-C22D21D50693}" type="slidenum">
              <a:rPr lang="en-GB" smtClean="0"/>
              <a:pPr>
                <a:defRPr/>
              </a:pPr>
              <a:t>8</a:t>
            </a:fld>
            <a:endParaRPr lang="en-GB"/>
          </a:p>
        </p:txBody>
      </p:sp>
      <p:sp>
        <p:nvSpPr>
          <p:cNvPr id="3" name="Rubrik 2"/>
          <p:cNvSpPr>
            <a:spLocks noGrp="1"/>
          </p:cNvSpPr>
          <p:nvPr>
            <p:ph type="title"/>
          </p:nvPr>
        </p:nvSpPr>
        <p:spPr/>
        <p:txBody>
          <a:bodyPr>
            <a:normAutofit/>
          </a:bodyPr>
          <a:lstStyle/>
          <a:p>
            <a:r>
              <a:rPr lang="en-GB" sz="3000" smtClean="0"/>
              <a:t>Our customers</a:t>
            </a:r>
            <a:endParaRPr lang="en-GB" sz="3000"/>
          </a:p>
        </p:txBody>
      </p:sp>
      <p:sp>
        <p:nvSpPr>
          <p:cNvPr id="5" name="Platshållare för text 4"/>
          <p:cNvSpPr>
            <a:spLocks noGrp="1"/>
          </p:cNvSpPr>
          <p:nvPr>
            <p:ph type="body" sz="quarter" idx="12"/>
          </p:nvPr>
        </p:nvSpPr>
        <p:spPr/>
        <p:txBody>
          <a:bodyPr/>
          <a:lstStyle/>
          <a:p>
            <a:endParaRPr lang="en-GB"/>
          </a:p>
        </p:txBody>
      </p:sp>
      <p:sp>
        <p:nvSpPr>
          <p:cNvPr id="6" name="Content Placeholder 5"/>
          <p:cNvSpPr>
            <a:spLocks noGrp="1" noChangeArrowheads="1"/>
          </p:cNvSpPr>
          <p:nvPr>
            <p:ph sz="half" idx="1"/>
          </p:nvPr>
        </p:nvSpPr>
        <p:spPr bwMode="auto">
          <a:xfrm>
            <a:off x="4807981" y="1479600"/>
            <a:ext cx="3810000" cy="4530726"/>
          </a:xfrm>
          <a:prstGeom prst="rect">
            <a:avLst/>
          </a:prstGeom>
          <a:noFill/>
          <a:ln w="9525">
            <a:noFill/>
            <a:miter lim="800000"/>
            <a:headEnd/>
            <a:tailEnd/>
          </a:ln>
        </p:spPr>
        <p:txBody>
          <a:bodyPr lIns="0" tIns="0" rIns="0" bIns="0"/>
          <a:lstStyle/>
          <a:p>
            <a:pPr marL="176400" indent="-176400" eaLnBrk="1" hangingPunct="1">
              <a:spcBef>
                <a:spcPts val="600"/>
              </a:spcBef>
              <a:spcAft>
                <a:spcPts val="0"/>
              </a:spcAft>
              <a:buNone/>
            </a:pPr>
            <a:r>
              <a:rPr lang="en-GB" sz="1800">
                <a:solidFill>
                  <a:srgbClr val="4C4C4C"/>
                </a:solidFill>
                <a:latin typeface="Arial" pitchFamily="34" charset="0"/>
              </a:rPr>
              <a:t>• Public sector</a:t>
            </a:r>
          </a:p>
          <a:p>
            <a:pPr marL="176400" indent="-176400" eaLnBrk="1" hangingPunct="1">
              <a:spcBef>
                <a:spcPts val="600"/>
              </a:spcBef>
              <a:spcAft>
                <a:spcPts val="0"/>
              </a:spcAft>
              <a:buNone/>
            </a:pPr>
            <a:r>
              <a:rPr lang="en-GB" sz="1800" smtClean="0">
                <a:solidFill>
                  <a:srgbClr val="4C4C4C"/>
                </a:solidFill>
                <a:latin typeface="Arial" pitchFamily="34" charset="0"/>
              </a:rPr>
              <a:t>• Trade and industry</a:t>
            </a:r>
          </a:p>
          <a:p>
            <a:pPr marL="176400" indent="-176400" eaLnBrk="1" hangingPunct="1">
              <a:spcBef>
                <a:spcPts val="600"/>
              </a:spcBef>
              <a:spcAft>
                <a:spcPts val="0"/>
              </a:spcAft>
              <a:buNone/>
            </a:pPr>
            <a:r>
              <a:rPr lang="en-GB" sz="1800" smtClean="0">
                <a:solidFill>
                  <a:srgbClr val="4C4C4C"/>
                </a:solidFill>
                <a:latin typeface="Arial" pitchFamily="34" charset="0"/>
              </a:rPr>
              <a:t>• Property companies</a:t>
            </a:r>
          </a:p>
          <a:p>
            <a:pPr marL="176400" indent="-176400" eaLnBrk="1" hangingPunct="1">
              <a:spcBef>
                <a:spcPts val="600"/>
              </a:spcBef>
              <a:spcAft>
                <a:spcPts val="0"/>
              </a:spcAft>
              <a:buNone/>
            </a:pPr>
            <a:r>
              <a:rPr lang="en-GB" sz="1800" smtClean="0">
                <a:solidFill>
                  <a:srgbClr val="4C4C4C"/>
                </a:solidFill>
                <a:latin typeface="Arial" pitchFamily="34" charset="0"/>
              </a:rPr>
              <a:t>• Private individuals</a:t>
            </a:r>
            <a:endParaRPr lang="en-GB" sz="1800">
              <a:solidFill>
                <a:srgbClr val="4C4C4C"/>
              </a:solidFill>
              <a:latin typeface="Arial" pitchFamily="34" charset="0"/>
              <a:ea typeface="+mn-ea"/>
            </a:endParaRPr>
          </a:p>
        </p:txBody>
      </p:sp>
    </p:spTree>
    <p:extLst>
      <p:ext uri="{BB962C8B-B14F-4D97-AF65-F5344CB8AC3E}">
        <p14:creationId xmlns:p14="http://schemas.microsoft.com/office/powerpoint/2010/main" val="4163116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1"/>
          </p:nvPr>
        </p:nvSpPr>
        <p:spPr/>
        <p:txBody>
          <a:bodyPr/>
          <a:lstStyle/>
          <a:p>
            <a:pPr>
              <a:defRPr/>
            </a:pPr>
            <a:fld id="{8311542A-5E03-4BB7-8A49-811357120026}" type="slidenum">
              <a:rPr lang="en-GB" smtClean="0"/>
              <a:pPr>
                <a:defRPr/>
              </a:pPr>
              <a:t>9</a:t>
            </a:fld>
            <a:endParaRPr lang="en-GB"/>
          </a:p>
        </p:txBody>
      </p:sp>
      <p:sp>
        <p:nvSpPr>
          <p:cNvPr id="3" name="Rubrik 2"/>
          <p:cNvSpPr>
            <a:spLocks noGrp="1"/>
          </p:cNvSpPr>
          <p:nvPr>
            <p:ph type="title"/>
          </p:nvPr>
        </p:nvSpPr>
        <p:spPr/>
        <p:txBody>
          <a:bodyPr/>
          <a:lstStyle/>
          <a:p>
            <a:r>
              <a:rPr lang="en-GB" smtClean="0"/>
              <a:t>A strong partner</a:t>
            </a:r>
            <a:endParaRPr lang="en-GB"/>
          </a:p>
        </p:txBody>
      </p:sp>
      <p:sp>
        <p:nvSpPr>
          <p:cNvPr id="5" name="Rectangle 5"/>
          <p:cNvSpPr>
            <a:spLocks noChangeArrowheads="1"/>
          </p:cNvSpPr>
          <p:nvPr/>
        </p:nvSpPr>
        <p:spPr bwMode="auto">
          <a:xfrm>
            <a:off x="687600" y="1479600"/>
            <a:ext cx="3227175" cy="2209800"/>
          </a:xfrm>
          <a:prstGeom prst="rect">
            <a:avLst/>
          </a:prstGeom>
          <a:noFill/>
          <a:ln w="9525">
            <a:noFill/>
            <a:miter lim="800000"/>
            <a:headEnd/>
            <a:tailEnd/>
          </a:ln>
        </p:spPr>
        <p:txBody>
          <a:bodyPr lIns="0" tIns="0" rIns="0" bIns="0"/>
          <a:lstStyle/>
          <a:p>
            <a:pPr marL="176400" indent="-176400" eaLnBrk="1" hangingPunct="1">
              <a:spcBef>
                <a:spcPts val="600"/>
              </a:spcBef>
              <a:buFontTx/>
              <a:buChar char="•"/>
            </a:pPr>
            <a:r>
              <a:rPr lang="en-GB" sz="1800" smtClean="0">
                <a:latin typeface="Arial" pitchFamily="34" charset="0"/>
              </a:rPr>
              <a:t>Customer focus </a:t>
            </a:r>
          </a:p>
          <a:p>
            <a:pPr marL="176400" indent="-176400" eaLnBrk="1" hangingPunct="1">
              <a:spcBef>
                <a:spcPts val="600"/>
              </a:spcBef>
              <a:buFontTx/>
              <a:buChar char="•"/>
            </a:pPr>
            <a:r>
              <a:rPr lang="en-GB" sz="1800" smtClean="0">
                <a:latin typeface="Arial" pitchFamily="34" charset="0"/>
              </a:rPr>
              <a:t>Cost awareness</a:t>
            </a:r>
          </a:p>
          <a:p>
            <a:pPr marL="176400" indent="-176400" eaLnBrk="1" hangingPunct="1">
              <a:spcBef>
                <a:spcPts val="600"/>
              </a:spcBef>
              <a:buFontTx/>
              <a:buChar char="•"/>
            </a:pPr>
            <a:r>
              <a:rPr lang="en-GB" sz="1800" smtClean="0">
                <a:latin typeface="Arial" pitchFamily="34" charset="0"/>
              </a:rPr>
              <a:t>One-stop supplier</a:t>
            </a:r>
          </a:p>
          <a:p>
            <a:pPr marL="176400" indent="-176400" eaLnBrk="1" hangingPunct="1">
              <a:spcBef>
                <a:spcPts val="600"/>
              </a:spcBef>
              <a:buFontTx/>
              <a:buChar char="•"/>
            </a:pPr>
            <a:r>
              <a:rPr lang="en-GB" sz="1800" smtClean="0">
                <a:latin typeface="Arial" pitchFamily="34" charset="0"/>
              </a:rPr>
              <a:t>Resource-efficient and climate-smart</a:t>
            </a:r>
          </a:p>
          <a:p>
            <a:pPr marL="176400" indent="-176400" eaLnBrk="1" hangingPunct="1">
              <a:spcBef>
                <a:spcPts val="600"/>
              </a:spcBef>
              <a:buFontTx/>
              <a:buChar char="•"/>
            </a:pPr>
            <a:r>
              <a:rPr lang="en-GB" sz="1800" smtClean="0">
                <a:latin typeface="Arial" pitchFamily="34" charset="0"/>
              </a:rPr>
              <a:t>Quality</a:t>
            </a:r>
            <a:endParaRPr lang="en-GB" sz="1800">
              <a:latin typeface="Arial" pitchFamily="34" charset="0"/>
            </a:endParaRPr>
          </a:p>
          <a:p>
            <a:pPr marL="176400" indent="-176400" eaLnBrk="1" hangingPunct="1">
              <a:spcBef>
                <a:spcPts val="600"/>
              </a:spcBef>
              <a:buFontTx/>
              <a:buChar char="•"/>
            </a:pPr>
            <a:r>
              <a:rPr lang="en-GB" sz="1800" smtClean="0">
                <a:latin typeface="Arial" pitchFamily="34" charset="0"/>
              </a:rPr>
              <a:t>Decentralised organisation with short decision-making paths </a:t>
            </a:r>
            <a:endParaRPr lang="en-GB" sz="1800">
              <a:latin typeface="Arial" pitchFamily="34" charset="0"/>
              <a:ea typeface="+mn-ea"/>
            </a:endParaRPr>
          </a:p>
          <a:p>
            <a:pPr marL="176400" indent="-176400" eaLnBrk="1" hangingPunct="1">
              <a:spcBef>
                <a:spcPts val="600"/>
              </a:spcBef>
              <a:buFontTx/>
              <a:buChar char="•"/>
            </a:pPr>
            <a:r>
              <a:rPr lang="en-GB" sz="1800" smtClean="0">
                <a:latin typeface="Arial" pitchFamily="34" charset="0"/>
              </a:rPr>
              <a:t>Efficient processes</a:t>
            </a:r>
            <a:endParaRPr lang="en-GB" sz="1800">
              <a:latin typeface="Arial" pitchFamily="34" charset="0"/>
              <a:ea typeface="+mn-ea"/>
            </a:endParaRPr>
          </a:p>
          <a:p>
            <a:pPr marL="176400" indent="-176400" eaLnBrk="1" hangingPunct="1">
              <a:spcBef>
                <a:spcPts val="600"/>
              </a:spcBef>
              <a:buFontTx/>
              <a:buChar char="•"/>
            </a:pPr>
            <a:r>
              <a:rPr lang="en-GB" sz="1800" smtClean="0">
                <a:latin typeface="Arial" pitchFamily="34" charset="0"/>
              </a:rPr>
              <a:t>Purchasing and logistics</a:t>
            </a:r>
            <a:endParaRPr lang="en-GB" sz="1800">
              <a:latin typeface="Arial" pitchFamily="34" charset="0"/>
              <a:ea typeface="+mn-ea"/>
            </a:endParaRPr>
          </a:p>
          <a:p>
            <a:pPr marL="176400" indent="-176400" eaLnBrk="1" hangingPunct="1">
              <a:spcBef>
                <a:spcPts val="600"/>
              </a:spcBef>
              <a:buFontTx/>
              <a:buChar char="•"/>
            </a:pPr>
            <a:r>
              <a:rPr lang="en-GB" sz="1800" smtClean="0">
                <a:latin typeface="Arial" pitchFamily="34" charset="0"/>
              </a:rPr>
              <a:t>A learning organisation</a:t>
            </a:r>
            <a:r>
              <a:rPr lang="en-GB" smtClean="0"/>
              <a:t/>
            </a:r>
            <a:br>
              <a:rPr lang="en-GB" smtClean="0"/>
            </a:br>
            <a:endParaRPr lang="en-GB" sz="1800">
              <a:latin typeface="Arial" pitchFamily="34" charset="0"/>
              <a:ea typeface="+mn-ea"/>
            </a:endParaRPr>
          </a:p>
        </p:txBody>
      </p:sp>
      <p:pic>
        <p:nvPicPr>
          <p:cNvPr id="6" name="Picture 8" descr="Laying asphalt"/>
          <p:cNvPicPr>
            <a:picLocks noChangeAspect="1" noChangeArrowheads="1"/>
          </p:cNvPicPr>
          <p:nvPr/>
        </p:nvPicPr>
        <p:blipFill>
          <a:blip r:embed="rId3" cstate="print"/>
          <a:srcRect t="674" r="1007"/>
          <a:stretch>
            <a:fillRect/>
          </a:stretch>
        </p:blipFill>
        <p:spPr bwMode="auto">
          <a:xfrm>
            <a:off x="5292725" y="1143000"/>
            <a:ext cx="3289300" cy="4929188"/>
          </a:xfrm>
          <a:prstGeom prst="rect">
            <a:avLst/>
          </a:prstGeom>
          <a:noFill/>
          <a:ln w="9525">
            <a:noFill/>
            <a:miter lim="800000"/>
            <a:headEnd/>
            <a:tailEnd/>
          </a:ln>
        </p:spPr>
      </p:pic>
    </p:spTree>
    <p:extLst>
      <p:ext uri="{BB962C8B-B14F-4D97-AF65-F5344CB8AC3E}">
        <p14:creationId xmlns:p14="http://schemas.microsoft.com/office/powerpoint/2010/main" val="1997465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blank">
  <a:themeElements>
    <a:clrScheme name="Anpassat 3">
      <a:dk1>
        <a:srgbClr val="4C4C4C"/>
      </a:dk1>
      <a:lt1>
        <a:srgbClr val="FFFFFF"/>
      </a:lt1>
      <a:dk2>
        <a:srgbClr val="EB6631"/>
      </a:dk2>
      <a:lt2>
        <a:srgbClr val="BFB8AF"/>
      </a:lt2>
      <a:accent1>
        <a:srgbClr val="EB6631"/>
      </a:accent1>
      <a:accent2>
        <a:srgbClr val="006B4C"/>
      </a:accent2>
      <a:accent3>
        <a:srgbClr val="404040"/>
      </a:accent3>
      <a:accent4>
        <a:srgbClr val="92D050"/>
      </a:accent4>
      <a:accent5>
        <a:srgbClr val="AAB2AE"/>
      </a:accent5>
      <a:accent6>
        <a:srgbClr val="FFAB0C"/>
      </a:accent6>
      <a:hlink>
        <a:srgbClr val="006B4C"/>
      </a:hlink>
      <a:folHlink>
        <a:srgbClr val="EB663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Times New Roman" pitchFamily="18" charset="0"/>
          </a:defRPr>
        </a:defPPr>
      </a:lstStyle>
    </a:lnDef>
    <a:txDef>
      <a:spPr>
        <a:noFill/>
      </a:spPr>
      <a:bodyPr wrap="square" rtlCol="0">
        <a:spAutoFit/>
      </a:bodyPr>
      <a:lstStyle>
        <a:defPPr>
          <a:defRPr sz="1800" dirty="0" err="1" smtClean="0">
            <a:latin typeface="+mn-lt"/>
          </a:defRPr>
        </a:defPPr>
      </a:lstStyle>
    </a:txDef>
  </a:objectDefaults>
  <a:extraClrSchemeLst>
    <a:extraClrScheme>
      <a:clrScheme name="Peabmall liggan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abmall liggan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abmall liggan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abmall liggan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abmall liggan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abmall liggan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abmall liggan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abmall liggande 8">
        <a:dk1>
          <a:srgbClr val="000000"/>
        </a:dk1>
        <a:lt1>
          <a:srgbClr val="FFFFFF"/>
        </a:lt1>
        <a:dk2>
          <a:srgbClr val="000000"/>
        </a:dk2>
        <a:lt2>
          <a:srgbClr val="808080"/>
        </a:lt2>
        <a:accent1>
          <a:srgbClr val="026400"/>
        </a:accent1>
        <a:accent2>
          <a:srgbClr val="FF6600"/>
        </a:accent2>
        <a:accent3>
          <a:srgbClr val="FFFFFF"/>
        </a:accent3>
        <a:accent4>
          <a:srgbClr val="000000"/>
        </a:accent4>
        <a:accent5>
          <a:srgbClr val="AAB8AA"/>
        </a:accent5>
        <a:accent6>
          <a:srgbClr val="E75C00"/>
        </a:accent6>
        <a:hlink>
          <a:srgbClr val="000099"/>
        </a:hlink>
        <a:folHlink>
          <a:srgbClr val="990033"/>
        </a:folHlink>
      </a:clrScheme>
      <a:clrMap bg1="lt1" tx1="dk1" bg2="lt2" tx2="dk2" accent1="accent1" accent2="accent2" accent3="accent3" accent4="accent4" accent5="accent5" accent6="accent6" hlink="hlink" folHlink="folHlink"/>
    </a:extraClrScheme>
    <a:extraClrScheme>
      <a:clrScheme name="Peabmall liggande 9">
        <a:dk1>
          <a:srgbClr val="000000"/>
        </a:dk1>
        <a:lt1>
          <a:srgbClr val="FFFFFF"/>
        </a:lt1>
        <a:dk2>
          <a:srgbClr val="000000"/>
        </a:dk2>
        <a:lt2>
          <a:srgbClr val="808080"/>
        </a:lt2>
        <a:accent1>
          <a:srgbClr val="004C37"/>
        </a:accent1>
        <a:accent2>
          <a:srgbClr val="FF581D"/>
        </a:accent2>
        <a:accent3>
          <a:srgbClr val="FFFFFF"/>
        </a:accent3>
        <a:accent4>
          <a:srgbClr val="000000"/>
        </a:accent4>
        <a:accent5>
          <a:srgbClr val="AAB2AE"/>
        </a:accent5>
        <a:accent6>
          <a:srgbClr val="E74F19"/>
        </a:accent6>
        <a:hlink>
          <a:srgbClr val="000099"/>
        </a:hlink>
        <a:folHlink>
          <a:srgbClr val="990033"/>
        </a:folHlink>
      </a:clrScheme>
      <a:clrMap bg1="lt1" tx1="dk1" bg2="lt2" tx2="dk2" accent1="accent1" accent2="accent2" accent3="accent3" accent4="accent4" accent5="accent5" accent6="accent6" hlink="hlink" folHlink="folHlink"/>
    </a:extraClrScheme>
    <a:extraClrScheme>
      <a:clrScheme name="Peabmall liggande 10">
        <a:dk1>
          <a:srgbClr val="000000"/>
        </a:dk1>
        <a:lt1>
          <a:srgbClr val="FFFFFF"/>
        </a:lt1>
        <a:dk2>
          <a:srgbClr val="000000"/>
        </a:dk2>
        <a:lt2>
          <a:srgbClr val="808080"/>
        </a:lt2>
        <a:accent1>
          <a:srgbClr val="004C37"/>
        </a:accent1>
        <a:accent2>
          <a:srgbClr val="FF581D"/>
        </a:accent2>
        <a:accent3>
          <a:srgbClr val="FFFFFF"/>
        </a:accent3>
        <a:accent4>
          <a:srgbClr val="000000"/>
        </a:accent4>
        <a:accent5>
          <a:srgbClr val="AAB2AE"/>
        </a:accent5>
        <a:accent6>
          <a:srgbClr val="E74F19"/>
        </a:accent6>
        <a:hlink>
          <a:srgbClr val="000099"/>
        </a:hlink>
        <a:folHlink>
          <a:srgbClr val="FFFF00"/>
        </a:folHlink>
      </a:clrScheme>
      <a:clrMap bg1="lt1" tx1="dk1" bg2="lt2" tx2="dk2" accent1="accent1" accent2="accent2" accent3="accent3" accent4="accent4" accent5="accent5" accent6="accent6" hlink="hlink" folHlink="folHlink"/>
    </a:extraClrScheme>
    <a:extraClrScheme>
      <a:clrScheme name="Peabmall liggande 11">
        <a:dk1>
          <a:srgbClr val="000000"/>
        </a:dk1>
        <a:lt1>
          <a:srgbClr val="FFFFFF"/>
        </a:lt1>
        <a:dk2>
          <a:srgbClr val="FF581D"/>
        </a:dk2>
        <a:lt2>
          <a:srgbClr val="808080"/>
        </a:lt2>
        <a:accent1>
          <a:srgbClr val="004C37"/>
        </a:accent1>
        <a:accent2>
          <a:srgbClr val="FF581D"/>
        </a:accent2>
        <a:accent3>
          <a:srgbClr val="FFFFFF"/>
        </a:accent3>
        <a:accent4>
          <a:srgbClr val="000000"/>
        </a:accent4>
        <a:accent5>
          <a:srgbClr val="AAB2AE"/>
        </a:accent5>
        <a:accent6>
          <a:srgbClr val="E74F19"/>
        </a:accent6>
        <a:hlink>
          <a:srgbClr val="000099"/>
        </a:hlink>
        <a:folHlink>
          <a:srgbClr val="FFFF00"/>
        </a:folHlink>
      </a:clrScheme>
      <a:clrMap bg1="lt1" tx1="dk1" bg2="lt2" tx2="dk2" accent1="accent1" accent2="accent2" accent3="accent3" accent4="accent4" accent5="accent5" accent6="accent6" hlink="hlink" folHlink="folHlink"/>
    </a:extraClrScheme>
    <a:extraClrScheme>
      <a:clrScheme name="Peabmall liggande 12">
        <a:dk1>
          <a:srgbClr val="000000"/>
        </a:dk1>
        <a:lt1>
          <a:srgbClr val="FFFFFF"/>
        </a:lt1>
        <a:dk2>
          <a:srgbClr val="FF581D"/>
        </a:dk2>
        <a:lt2>
          <a:srgbClr val="808080"/>
        </a:lt2>
        <a:accent1>
          <a:srgbClr val="004C37"/>
        </a:accent1>
        <a:accent2>
          <a:srgbClr val="FF581D"/>
        </a:accent2>
        <a:accent3>
          <a:srgbClr val="FFFFFF"/>
        </a:accent3>
        <a:accent4>
          <a:srgbClr val="000000"/>
        </a:accent4>
        <a:accent5>
          <a:srgbClr val="AAB2AE"/>
        </a:accent5>
        <a:accent6>
          <a:srgbClr val="E74F19"/>
        </a:accent6>
        <a:hlink>
          <a:srgbClr val="0000CC"/>
        </a:hlink>
        <a:folHlink>
          <a:srgbClr val="FFFF00"/>
        </a:folHlink>
      </a:clrScheme>
      <a:clrMap bg1="lt1" tx1="dk1" bg2="lt2" tx2="dk2" accent1="accent1" accent2="accent2" accent3="accent3" accent4="accent4" accent5="accent5" accent6="accent6" hlink="hlink" folHlink="folHlink"/>
    </a:extraClrScheme>
    <a:extraClrScheme>
      <a:clrScheme name="Peabmall liggande 13">
        <a:dk1>
          <a:srgbClr val="000000"/>
        </a:dk1>
        <a:lt1>
          <a:srgbClr val="FFFFFF"/>
        </a:lt1>
        <a:dk2>
          <a:srgbClr val="EB581D"/>
        </a:dk2>
        <a:lt2>
          <a:srgbClr val="808080"/>
        </a:lt2>
        <a:accent1>
          <a:srgbClr val="004C37"/>
        </a:accent1>
        <a:accent2>
          <a:srgbClr val="EB581D"/>
        </a:accent2>
        <a:accent3>
          <a:srgbClr val="FFFFFF"/>
        </a:accent3>
        <a:accent4>
          <a:srgbClr val="000000"/>
        </a:accent4>
        <a:accent5>
          <a:srgbClr val="AAB2AE"/>
        </a:accent5>
        <a:accent6>
          <a:srgbClr val="D54F19"/>
        </a:accent6>
        <a:hlink>
          <a:srgbClr val="0000CC"/>
        </a:hlink>
        <a:folHlink>
          <a:srgbClr val="FFFF00"/>
        </a:folHlink>
      </a:clrScheme>
      <a:clrMap bg1="lt1" tx1="dk1" bg2="lt2" tx2="dk2" accent1="accent1" accent2="accent2" accent3="accent3" accent4="accent4" accent5="accent5" accent6="accent6" hlink="hlink" folHlink="folHlink"/>
    </a:extraClrScheme>
    <a:extraClrScheme>
      <a:clrScheme name="Peabmall liggande 14">
        <a:dk1>
          <a:srgbClr val="000000"/>
        </a:dk1>
        <a:lt1>
          <a:srgbClr val="FFFFFF"/>
        </a:lt1>
        <a:dk2>
          <a:srgbClr val="EB6631"/>
        </a:dk2>
        <a:lt2>
          <a:srgbClr val="808080"/>
        </a:lt2>
        <a:accent1>
          <a:srgbClr val="004C37"/>
        </a:accent1>
        <a:accent2>
          <a:srgbClr val="EB581D"/>
        </a:accent2>
        <a:accent3>
          <a:srgbClr val="FFFFFF"/>
        </a:accent3>
        <a:accent4>
          <a:srgbClr val="000000"/>
        </a:accent4>
        <a:accent5>
          <a:srgbClr val="AAB2AE"/>
        </a:accent5>
        <a:accent6>
          <a:srgbClr val="D54F19"/>
        </a:accent6>
        <a:hlink>
          <a:srgbClr val="0000CC"/>
        </a:hlink>
        <a:folHlink>
          <a:srgbClr val="FFFF00"/>
        </a:folHlink>
      </a:clrScheme>
      <a:clrMap bg1="lt1" tx1="dk1" bg2="lt2" tx2="dk2" accent1="accent1" accent2="accent2" accent3="accent3" accent4="accent4" accent5="accent5" accent6="accent6" hlink="hlink" folHlink="folHlink"/>
    </a:extraClrScheme>
    <a:extraClrScheme>
      <a:clrScheme name="Peabmall liggande 15">
        <a:dk1>
          <a:srgbClr val="4C4C4C"/>
        </a:dk1>
        <a:lt1>
          <a:srgbClr val="FFFFFF"/>
        </a:lt1>
        <a:dk2>
          <a:srgbClr val="EB6631"/>
        </a:dk2>
        <a:lt2>
          <a:srgbClr val="808080"/>
        </a:lt2>
        <a:accent1>
          <a:srgbClr val="004C37"/>
        </a:accent1>
        <a:accent2>
          <a:srgbClr val="EB581D"/>
        </a:accent2>
        <a:accent3>
          <a:srgbClr val="FFFFFF"/>
        </a:accent3>
        <a:accent4>
          <a:srgbClr val="404040"/>
        </a:accent4>
        <a:accent5>
          <a:srgbClr val="AAB2AE"/>
        </a:accent5>
        <a:accent6>
          <a:srgbClr val="D54F19"/>
        </a:accent6>
        <a:hlink>
          <a:srgbClr val="0000CC"/>
        </a:hlink>
        <a:folHlink>
          <a:srgbClr val="FFFF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2DA7D7CC8CB00489D9C3E52E58E1DF7" ma:contentTypeVersion="1" ma:contentTypeDescription="Skapa ett nytt dokument." ma:contentTypeScope="" ma:versionID="7fd35c4edc0c3c359aca10f197daf9a6">
  <xsd:schema xmlns:xsd="http://www.w3.org/2001/XMLSchema" xmlns:xs="http://www.w3.org/2001/XMLSchema" xmlns:p="http://schemas.microsoft.com/office/2006/metadata/properties" xmlns:ns1="http://schemas.microsoft.com/sharepoint/v3" targetNamespace="http://schemas.microsoft.com/office/2006/metadata/properties" ma:root="true" ma:fieldsID="c3bb40938d256bc12f87662b528d19e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malagt startdatum" ma:description="Schemalagt startdatum är en webbplatskolumn som skapas via publiceringsfunktionen. Den används för att ange datum och tid för när sidan ska visas för besökare på webbplatsen för första gången." ma:hidden="true" ma:internalName="PublishingStartDate">
      <xsd:simpleType>
        <xsd:restriction base="dms:Unknown"/>
      </xsd:simpleType>
    </xsd:element>
    <xsd:element name="PublishingExpirationDate" ma:index="9" nillable="true" ma:displayName="Schemalagt slutdatum" ma:description="Schemalagt slutdatum är en webbplatskolumn som skapas via publiceringsfunktionen. Den används för att ange datum och tid för när sidan inte längre ska visas för besökare på webbplatse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0289BD-C189-4DD5-A237-9FA8F78C25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BB4463-2DB6-4DC2-8A51-1F48522080E9}">
  <ds:schemaRef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dcmitype/"/>
    <ds:schemaRef ds:uri="http://www.w3.org/XML/1998/namespace"/>
    <ds:schemaRef ds:uri="http://schemas.microsoft.com/sharepoint/v3"/>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3E5DEA4-3BA3-48A8-912F-31DA6C8F47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175</TotalTime>
  <Words>2560</Words>
  <Application>Microsoft Office PowerPoint</Application>
  <PresentationFormat>On-screen Show (4:3)</PresentationFormat>
  <Paragraphs>484</Paragraphs>
  <Slides>30</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MS PGothic</vt:lpstr>
      <vt:lpstr>Arial</vt:lpstr>
      <vt:lpstr>ArialMT</vt:lpstr>
      <vt:lpstr>ArialMTStd-LightItalic</vt:lpstr>
      <vt:lpstr>Lucida Grande</vt:lpstr>
      <vt:lpstr>Times</vt:lpstr>
      <vt:lpstr>Times New Roman</vt:lpstr>
      <vt:lpstr>blank</vt:lpstr>
      <vt:lpstr>This is Peab - the Nordic Community Builder</vt:lpstr>
      <vt:lpstr>PowerPoint Presentation</vt:lpstr>
      <vt:lpstr>Our business</vt:lpstr>
      <vt:lpstr>PowerPoint Presentation</vt:lpstr>
      <vt:lpstr>PowerPoint Presentation</vt:lpstr>
      <vt:lpstr>PowerPoint Presentation</vt:lpstr>
      <vt:lpstr>PowerPoint Presentation</vt:lpstr>
      <vt:lpstr>Our customers</vt:lpstr>
      <vt:lpstr>A strong partner</vt:lpstr>
      <vt:lpstr>Our offering</vt:lpstr>
      <vt:lpstr>Our resources  – the whole chain</vt:lpstr>
      <vt:lpstr>Peab – a Nordic company</vt:lpstr>
      <vt:lpstr>Peab’s development, 1996-2015</vt:lpstr>
      <vt:lpstr>It all started in Skåne in 1959</vt:lpstr>
      <vt:lpstr>More than 50 years of growth </vt:lpstr>
      <vt:lpstr>Our core values</vt:lpstr>
      <vt:lpstr>Our vision - The Nordic Community Builder</vt:lpstr>
      <vt:lpstr>We want to do  the best we can  for our employees</vt:lpstr>
      <vt:lpstr>One important challenge – a safer working environment</vt:lpstr>
      <vt:lpstr>A college based on self-belief</vt:lpstr>
      <vt:lpstr>A sustainable future</vt:lpstr>
      <vt:lpstr>Some of our projects</vt:lpstr>
      <vt:lpstr>Arenastaden in Solna</vt:lpstr>
      <vt:lpstr>Varvsstaden, a sustainable district of Malmö</vt:lpstr>
      <vt:lpstr>Trysil, tourism hub in Norway</vt:lpstr>
      <vt:lpstr>Western Finland’s biggest hospital in Seinäjoki</vt:lpstr>
      <vt:lpstr>Ecological construction in Viikki, Helsinki</vt:lpstr>
      <vt:lpstr>MAX IV in Lund - a world-leading research facility  </vt:lpstr>
      <vt:lpstr>Tracks and bridges for transport solutions of the future, Motala - Mjölby</vt:lpstr>
      <vt:lpstr>From Central Post Office to  first-class hotel in Gothenburg  </vt:lpstr>
    </vt:vector>
  </TitlesOfParts>
  <Company>Peab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Peabkoncernen Engelsk</dc:title>
  <dc:creator>Fransson Daniel, Ängelholm</dc:creator>
  <cp:lastModifiedBy>Hermansson Ingvar, Förslöv</cp:lastModifiedBy>
  <cp:revision>37</cp:revision>
  <dcterms:created xsi:type="dcterms:W3CDTF">2013-01-22T14:22:25Z</dcterms:created>
  <dcterms:modified xsi:type="dcterms:W3CDTF">2017-04-03T14:20:06Z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0x01010012DA7D7CC8CB00489D9C3E52E58E1DF7</vt:lpwstr>
  </property>
</Properties>
</file>