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4" r:id="rId2"/>
    <p:sldId id="290" r:id="rId3"/>
    <p:sldId id="287" r:id="rId4"/>
    <p:sldId id="291" r:id="rId5"/>
    <p:sldId id="288" r:id="rId6"/>
    <p:sldId id="292" r:id="rId7"/>
    <p:sldId id="285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570"/>
    <a:srgbClr val="D6DCE9"/>
    <a:srgbClr val="0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420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o 201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" y="1010328"/>
            <a:ext cx="7898572" cy="411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17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hlavní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44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12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4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50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pic>
        <p:nvPicPr>
          <p:cNvPr id="7" name="Picture 2" descr="ano 2011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32" y="5924603"/>
            <a:ext cx="137991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78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90" r:id="rId4"/>
    <p:sldLayoutId id="2147483691" r:id="rId5"/>
  </p:sldLayoutIdLst>
  <p:txStyles>
    <p:titleStyle>
      <a:lvl1pPr algn="ctr" defTabSz="5842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lang="en-US" sz="4800" b="1" kern="1200" dirty="0">
          <a:solidFill>
            <a:srgbClr val="2E1962"/>
          </a:solidFill>
          <a:latin typeface="Gotham Ultra" pitchFamily="50" charset="0"/>
          <a:ea typeface="+mn-ea"/>
          <a:cs typeface="+mn-cs"/>
          <a:sym typeface="Helvetica L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cs-CZ" sz="2400" kern="1200" dirty="0" smtClean="0">
          <a:solidFill>
            <a:srgbClr val="2E1962"/>
          </a:solidFill>
          <a:latin typeface="Gotham"/>
          <a:ea typeface="+mn-ea"/>
          <a:cs typeface="+mn-cs"/>
          <a:sym typeface="Helvetica Light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§"/>
        <a:defRPr lang="cs-CZ" sz="2000" kern="1200" dirty="0" smtClean="0">
          <a:solidFill>
            <a:srgbClr val="2E1962"/>
          </a:solidFill>
          <a:latin typeface="Gotham"/>
          <a:ea typeface="+mn-ea"/>
          <a:cs typeface="+mn-cs"/>
          <a:sym typeface="Helvetica Ligh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cs-CZ" sz="2000" i="1" kern="1200" dirty="0" smtClean="0">
          <a:solidFill>
            <a:srgbClr val="2E1962"/>
          </a:solidFill>
          <a:latin typeface="Gotham"/>
          <a:ea typeface="+mn-ea"/>
          <a:cs typeface="+mn-cs"/>
          <a:sym typeface="Helvetica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-1"/>
            <a:ext cx="9144000" cy="6968492"/>
          </a:xfrm>
          <a:prstGeom prst="rect">
            <a:avLst/>
          </a:prstGeom>
          <a:solidFill>
            <a:srgbClr val="0054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723331" y="2265528"/>
            <a:ext cx="7083188" cy="368490"/>
          </a:xfrm>
          <a:prstGeom prst="rect">
            <a:avLst/>
          </a:prstGeom>
          <a:solidFill>
            <a:srgbClr val="00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1255594" y="1160060"/>
            <a:ext cx="6018663" cy="996286"/>
          </a:xfrm>
          <a:prstGeom prst="rect">
            <a:avLst/>
          </a:prstGeom>
          <a:solidFill>
            <a:srgbClr val="00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1201002" y="1094516"/>
            <a:ext cx="6496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PLANNING OF RAILWAY INFRASTRUCTURE IN THE CZECH REPUBLIC 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667" t="16270" r="30462" b="25778"/>
          <a:stretch/>
        </p:blipFill>
        <p:spPr>
          <a:xfrm>
            <a:off x="0" y="1874921"/>
            <a:ext cx="9151951" cy="5093570"/>
          </a:xfrm>
          <a:prstGeom prst="rect">
            <a:avLst/>
          </a:prstGeom>
        </p:spPr>
      </p:pic>
      <p:sp>
        <p:nvSpPr>
          <p:cNvPr id="9" name="Volný tvar 8"/>
          <p:cNvSpPr/>
          <p:nvPr/>
        </p:nvSpPr>
        <p:spPr>
          <a:xfrm>
            <a:off x="1307913" y="2108365"/>
            <a:ext cx="5471209" cy="4118114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Ministry </a:t>
            </a:r>
            <a:r>
              <a:rPr lang="en-US" sz="1400" dirty="0" smtClean="0">
                <a:solidFill>
                  <a:schemeClr val="bg1"/>
                </a:solidFill>
              </a:rPr>
              <a:t>of</a:t>
            </a:r>
            <a:r>
              <a:rPr lang="cs-CZ" sz="1400" dirty="0" smtClean="0">
                <a:solidFill>
                  <a:schemeClr val="bg1"/>
                </a:solidFill>
              </a:rPr>
              <a:t> Transport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olný tvar 2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5263035" y="197696"/>
            <a:ext cx="3484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Luděk Sosna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 of Strategy department </a:t>
            </a:r>
          </a:p>
          <a:p>
            <a:pPr algn="r"/>
            <a:endParaRPr lang="en-US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256344" y="6660714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27.3.2017, Stockholm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3333" t="10442" r="34338" b="14698"/>
          <a:stretch/>
        </p:blipFill>
        <p:spPr>
          <a:xfrm>
            <a:off x="0" y="1613189"/>
            <a:ext cx="2197291" cy="31799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6" name="Volný tvar 5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ec.europa.eu/transport/sites/transport/files/themes/strategies/images/future-of-mobility-2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15575750"/>
            <a:ext cx="2343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527274" y="5171749"/>
            <a:ext cx="2383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16457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Roadmap to a Single European Transport Area </a:t>
            </a:r>
            <a:endParaRPr lang="cs-CZ" altLang="en-US" sz="1200" dirty="0">
              <a:solidFill>
                <a:srgbClr val="16457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en-US" sz="1200" dirty="0" smtClean="0">
              <a:solidFill>
                <a:srgbClr val="16457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16457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Towards </a:t>
            </a:r>
            <a:r>
              <a:rPr lang="en-US" altLang="en-US" sz="1200" dirty="0">
                <a:solidFill>
                  <a:srgbClr val="16457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 competitive and resource efficient transport system</a:t>
            </a:r>
            <a:endParaRPr lang="en-US" altLang="en-US" sz="1200" dirty="0">
              <a:solidFill>
                <a:srgbClr val="164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201003" y="1094516"/>
            <a:ext cx="6236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FRAMEWORK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Volný tvar 12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globalhighered.files.wordpress.com/2010/03/eu2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"/>
          <a:stretch/>
        </p:blipFill>
        <p:spPr bwMode="auto">
          <a:xfrm>
            <a:off x="6911007" y="1607201"/>
            <a:ext cx="2240368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TRANS EUROPEAN TRANSPORT NETWO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39" y="4991175"/>
            <a:ext cx="1462704" cy="16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/>
          <a:srcRect l="33125" t="10431" r="34271" b="15396"/>
          <a:stretch/>
        </p:blipFill>
        <p:spPr>
          <a:xfrm>
            <a:off x="4607250" y="1613189"/>
            <a:ext cx="2223780" cy="3167955"/>
          </a:xfrm>
          <a:prstGeom prst="rect">
            <a:avLst/>
          </a:prstGeom>
        </p:spPr>
      </p:pic>
      <p:pic>
        <p:nvPicPr>
          <p:cNvPr id="1034" name="Picture 10" descr="http://v2014.my-europa.eu/images/sobipro/entries/70/img_ce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1"/>
          <a:stretch/>
        </p:blipFill>
        <p:spPr bwMode="auto">
          <a:xfrm>
            <a:off x="-8709" y="4980024"/>
            <a:ext cx="4535982" cy="16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2277268" y="1613189"/>
            <a:ext cx="2250006" cy="3179929"/>
            <a:chOff x="2277268" y="1613189"/>
            <a:chExt cx="2250006" cy="3179929"/>
          </a:xfrm>
        </p:grpSpPr>
        <p:pic>
          <p:nvPicPr>
            <p:cNvPr id="14" name="Obrázek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" t="845" r="1250" b="1211"/>
            <a:stretch/>
          </p:blipFill>
          <p:spPr bwMode="auto">
            <a:xfrm>
              <a:off x="2277269" y="1613189"/>
              <a:ext cx="2250005" cy="2922207"/>
            </a:xfrm>
            <a:prstGeom prst="rect">
              <a:avLst/>
            </a:prstGeom>
            <a:solidFill>
              <a:srgbClr val="32527B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5" name="Obrázek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" t="85912" r="1250" b="1211"/>
            <a:stretch/>
          </p:blipFill>
          <p:spPr bwMode="auto">
            <a:xfrm>
              <a:off x="2277268" y="4408916"/>
              <a:ext cx="2250005" cy="384202"/>
            </a:xfrm>
            <a:prstGeom prst="rect">
              <a:avLst/>
            </a:prstGeom>
            <a:solidFill>
              <a:srgbClr val="32527B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954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0887" t="35639" r="10627" b="10333"/>
          <a:stretch/>
        </p:blipFill>
        <p:spPr>
          <a:xfrm>
            <a:off x="-10633" y="1605516"/>
            <a:ext cx="9154633" cy="525248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1201002" y="807425"/>
            <a:ext cx="7528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 EUROPEAN TRANSPORT NETWORK (TEN-T),</a:t>
            </a:r>
          </a:p>
          <a:p>
            <a:r>
              <a:rPr lang="cs-CZ" sz="20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NETWORK CORRIDORS</a:t>
            </a:r>
            <a:endParaRPr lang="en-US" sz="2000" b="1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Volný tvar 5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6778019" y="1605515"/>
            <a:ext cx="2365981" cy="3880885"/>
            <a:chOff x="1581149" y="880745"/>
            <a:chExt cx="1728108" cy="2841838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/>
            <a:srcRect t="6051" r="79896" b="82444"/>
            <a:stretch/>
          </p:blipFill>
          <p:spPr>
            <a:xfrm>
              <a:off x="1581149" y="880745"/>
              <a:ext cx="1728107" cy="618076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/>
            <a:srcRect t="21442" r="79896" b="37796"/>
            <a:stretch/>
          </p:blipFill>
          <p:spPr>
            <a:xfrm>
              <a:off x="1581150" y="1532709"/>
              <a:ext cx="1728107" cy="2189874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2491635" y="1294731"/>
              <a:ext cx="817621" cy="147356"/>
            </a:xfrm>
            <a:prstGeom prst="rect">
              <a:avLst/>
            </a:prstGeom>
            <a:solidFill>
              <a:srgbClr val="006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2491634" y="1194350"/>
              <a:ext cx="817621" cy="83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ál 11"/>
          <p:cNvSpPr/>
          <p:nvPr/>
        </p:nvSpPr>
        <p:spPr>
          <a:xfrm>
            <a:off x="2945217" y="2611573"/>
            <a:ext cx="1621466" cy="1621466"/>
          </a:xfrm>
          <a:prstGeom prst="ellipse">
            <a:avLst/>
          </a:prstGeom>
          <a:noFill/>
          <a:ln w="635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25279" r="104" b="22360"/>
          <a:stretch/>
        </p:blipFill>
        <p:spPr>
          <a:xfrm rot="10800000">
            <a:off x="0" y="3314700"/>
            <a:ext cx="9144000" cy="35909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olný tvar 8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1201002" y="1094516"/>
            <a:ext cx="755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FINANCING: MAIN RESOURCES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784313" y="1736732"/>
            <a:ext cx="8097294" cy="1569660"/>
            <a:chOff x="784313" y="1806404"/>
            <a:chExt cx="8097294" cy="1569660"/>
          </a:xfrm>
        </p:grpSpPr>
        <p:sp>
          <p:nvSpPr>
            <p:cNvPr id="11" name="TextovéPole 10"/>
            <p:cNvSpPr txBox="1"/>
            <p:nvPr/>
          </p:nvSpPr>
          <p:spPr>
            <a:xfrm>
              <a:off x="1201001" y="1806404"/>
              <a:ext cx="76806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State Fund for Infrastructure 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(national budget)</a:t>
              </a:r>
            </a:p>
            <a:p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billion EUR for 2017</a:t>
              </a:r>
            </a:p>
            <a:p>
              <a:endPara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Operational Programme Transport 2014-2020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(EU co-financing 4,7 billion EUR: Cohesion Fund + European Fund for Regional Development)</a:t>
              </a:r>
            </a:p>
            <a:p>
              <a:endPara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1200" b="1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CEF: Connecting Europe Facility </a:t>
              </a:r>
              <a:r>
                <a:rPr lang="en-US" sz="1200" dirty="0" smtClean="0">
                  <a:solidFill>
                    <a:srgbClr val="16457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(Regulation (EU) No. 1316/2013)</a:t>
              </a:r>
            </a:p>
            <a:p>
              <a:endPara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784313" y="1886773"/>
              <a:ext cx="332040" cy="106750"/>
            </a:xfrm>
            <a:custGeom>
              <a:avLst/>
              <a:gdLst>
                <a:gd name="connsiteX0" fmla="*/ 0 w 560981"/>
                <a:gd name="connsiteY0" fmla="*/ 5609 h 201953"/>
                <a:gd name="connsiteX1" fmla="*/ 190734 w 560981"/>
                <a:gd name="connsiteY1" fmla="*/ 201953 h 201953"/>
                <a:gd name="connsiteX2" fmla="*/ 560981 w 560981"/>
                <a:gd name="connsiteY2" fmla="*/ 201953 h 201953"/>
                <a:gd name="connsiteX3" fmla="*/ 375857 w 560981"/>
                <a:gd name="connsiteY3" fmla="*/ 0 h 201953"/>
                <a:gd name="connsiteX4" fmla="*/ 0 w 560981"/>
                <a:gd name="connsiteY4" fmla="*/ 5609 h 20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81" h="201953">
                  <a:moveTo>
                    <a:pt x="0" y="5609"/>
                  </a:moveTo>
                  <a:lnTo>
                    <a:pt x="190734" y="201953"/>
                  </a:lnTo>
                  <a:lnTo>
                    <a:pt x="560981" y="201953"/>
                  </a:lnTo>
                  <a:lnTo>
                    <a:pt x="375857" y="0"/>
                  </a:lnTo>
                  <a:lnTo>
                    <a:pt x="0" y="5609"/>
                  </a:lnTo>
                  <a:close/>
                </a:path>
              </a:pathLst>
            </a:custGeom>
            <a:noFill/>
            <a:ln w="6350">
              <a:solidFill>
                <a:srgbClr val="16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784313" y="2422636"/>
              <a:ext cx="332040" cy="106750"/>
            </a:xfrm>
            <a:custGeom>
              <a:avLst/>
              <a:gdLst>
                <a:gd name="connsiteX0" fmla="*/ 0 w 560981"/>
                <a:gd name="connsiteY0" fmla="*/ 5609 h 201953"/>
                <a:gd name="connsiteX1" fmla="*/ 190734 w 560981"/>
                <a:gd name="connsiteY1" fmla="*/ 201953 h 201953"/>
                <a:gd name="connsiteX2" fmla="*/ 560981 w 560981"/>
                <a:gd name="connsiteY2" fmla="*/ 201953 h 201953"/>
                <a:gd name="connsiteX3" fmla="*/ 375857 w 560981"/>
                <a:gd name="connsiteY3" fmla="*/ 0 h 201953"/>
                <a:gd name="connsiteX4" fmla="*/ 0 w 560981"/>
                <a:gd name="connsiteY4" fmla="*/ 5609 h 20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81" h="201953">
                  <a:moveTo>
                    <a:pt x="0" y="5609"/>
                  </a:moveTo>
                  <a:lnTo>
                    <a:pt x="190734" y="201953"/>
                  </a:lnTo>
                  <a:lnTo>
                    <a:pt x="560981" y="201953"/>
                  </a:lnTo>
                  <a:lnTo>
                    <a:pt x="375857" y="0"/>
                  </a:lnTo>
                  <a:lnTo>
                    <a:pt x="0" y="5609"/>
                  </a:lnTo>
                  <a:close/>
                </a:path>
              </a:pathLst>
            </a:custGeom>
            <a:noFill/>
            <a:ln w="6350">
              <a:solidFill>
                <a:srgbClr val="16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784313" y="2990445"/>
              <a:ext cx="332040" cy="106750"/>
            </a:xfrm>
            <a:custGeom>
              <a:avLst/>
              <a:gdLst>
                <a:gd name="connsiteX0" fmla="*/ 0 w 560981"/>
                <a:gd name="connsiteY0" fmla="*/ 5609 h 201953"/>
                <a:gd name="connsiteX1" fmla="*/ 190734 w 560981"/>
                <a:gd name="connsiteY1" fmla="*/ 201953 h 201953"/>
                <a:gd name="connsiteX2" fmla="*/ 560981 w 560981"/>
                <a:gd name="connsiteY2" fmla="*/ 201953 h 201953"/>
                <a:gd name="connsiteX3" fmla="*/ 375857 w 560981"/>
                <a:gd name="connsiteY3" fmla="*/ 0 h 201953"/>
                <a:gd name="connsiteX4" fmla="*/ 0 w 560981"/>
                <a:gd name="connsiteY4" fmla="*/ 5609 h 20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81" h="201953">
                  <a:moveTo>
                    <a:pt x="0" y="5609"/>
                  </a:moveTo>
                  <a:lnTo>
                    <a:pt x="190734" y="201953"/>
                  </a:lnTo>
                  <a:lnTo>
                    <a:pt x="560981" y="201953"/>
                  </a:lnTo>
                  <a:lnTo>
                    <a:pt x="375857" y="0"/>
                  </a:lnTo>
                  <a:lnTo>
                    <a:pt x="0" y="5609"/>
                  </a:lnTo>
                  <a:close/>
                </a:path>
              </a:pathLst>
            </a:custGeom>
            <a:noFill/>
            <a:ln w="6350">
              <a:solidFill>
                <a:srgbClr val="16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3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2743200" y="1399057"/>
            <a:ext cx="1759131" cy="61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bdélník 17"/>
          <p:cNvSpPr/>
          <p:nvPr/>
        </p:nvSpPr>
        <p:spPr>
          <a:xfrm>
            <a:off x="108856" y="1870833"/>
            <a:ext cx="1615441" cy="943548"/>
          </a:xfrm>
          <a:prstGeom prst="rect">
            <a:avLst/>
          </a:prstGeom>
          <a:solidFill>
            <a:srgbClr val="D6D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ovéPole 18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20" name="Volný tvar 19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Volný tvar 20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ovéPole 21"/>
          <p:cNvSpPr txBox="1"/>
          <p:nvPr/>
        </p:nvSpPr>
        <p:spPr>
          <a:xfrm>
            <a:off x="1201003" y="1094516"/>
            <a:ext cx="6236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PLANNED TEN-T RAILWAY PROJECTS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1201002" y="1954856"/>
            <a:ext cx="886358" cy="991898"/>
          </a:xfrm>
          <a:prstGeom prst="rect">
            <a:avLst/>
          </a:prstGeom>
          <a:solidFill>
            <a:srgbClr val="D6D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Skupina 26"/>
          <p:cNvGrpSpPr/>
          <p:nvPr/>
        </p:nvGrpSpPr>
        <p:grpSpPr>
          <a:xfrm>
            <a:off x="0" y="1590822"/>
            <a:ext cx="8601307" cy="5267178"/>
            <a:chOff x="0" y="1590822"/>
            <a:chExt cx="8601307" cy="5267178"/>
          </a:xfrm>
        </p:grpSpPr>
        <p:sp>
          <p:nvSpPr>
            <p:cNvPr id="16" name="Obdélník 15"/>
            <p:cNvSpPr/>
            <p:nvPr/>
          </p:nvSpPr>
          <p:spPr>
            <a:xfrm>
              <a:off x="0" y="1872343"/>
              <a:ext cx="2743200" cy="4985657"/>
            </a:xfrm>
            <a:prstGeom prst="rect">
              <a:avLst/>
            </a:prstGeom>
            <a:solidFill>
              <a:srgbClr val="D6D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2"/>
            <a:srcRect l="27544" t="13122" r="1755" b="10245"/>
            <a:stretch/>
          </p:blipFill>
          <p:spPr>
            <a:xfrm>
              <a:off x="746149" y="1655925"/>
              <a:ext cx="7461569" cy="5054611"/>
            </a:xfrm>
            <a:prstGeom prst="rect">
              <a:avLst/>
            </a:prstGeom>
            <a:effectLst>
              <a:outerShdw dist="50800" sx="1000" sy="1000" algn="ctr" rotWithShape="0">
                <a:srgbClr val="000000"/>
              </a:outerShdw>
            </a:effectLst>
          </p:spPr>
        </p:pic>
        <p:sp>
          <p:nvSpPr>
            <p:cNvPr id="17" name="Obdélník 16"/>
            <p:cNvSpPr/>
            <p:nvPr/>
          </p:nvSpPr>
          <p:spPr>
            <a:xfrm>
              <a:off x="0" y="1590822"/>
              <a:ext cx="2752136" cy="1173227"/>
            </a:xfrm>
            <a:prstGeom prst="rect">
              <a:avLst/>
            </a:prstGeom>
            <a:solidFill>
              <a:srgbClr val="D6DC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6266985" y="1705368"/>
              <a:ext cx="2334322" cy="877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2752136" y="1590824"/>
              <a:ext cx="3747245" cy="582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098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201002" y="187445"/>
            <a:ext cx="1887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164570"/>
                </a:solidFill>
              </a:rPr>
              <a:t>Ministry </a:t>
            </a:r>
            <a:r>
              <a:rPr lang="en-US" sz="1400" dirty="0" smtClean="0">
                <a:solidFill>
                  <a:srgbClr val="164570"/>
                </a:solidFill>
              </a:rPr>
              <a:t>of</a:t>
            </a:r>
            <a:r>
              <a:rPr lang="cs-CZ" sz="1400" dirty="0" smtClean="0">
                <a:solidFill>
                  <a:srgbClr val="164570"/>
                </a:solidFill>
              </a:rPr>
              <a:t> Transport</a:t>
            </a:r>
            <a:endParaRPr lang="en-US" sz="1400" dirty="0">
              <a:solidFill>
                <a:srgbClr val="16457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43940" y="207705"/>
            <a:ext cx="763973" cy="575033"/>
          </a:xfrm>
          <a:custGeom>
            <a:avLst/>
            <a:gdLst>
              <a:gd name="connsiteX0" fmla="*/ 0 w 885825"/>
              <a:gd name="connsiteY0" fmla="*/ 0 h 666750"/>
              <a:gd name="connsiteX1" fmla="*/ 223837 w 885825"/>
              <a:gd name="connsiteY1" fmla="*/ 223838 h 666750"/>
              <a:gd name="connsiteX2" fmla="*/ 659606 w 885825"/>
              <a:gd name="connsiteY2" fmla="*/ 221456 h 666750"/>
              <a:gd name="connsiteX3" fmla="*/ 440531 w 885825"/>
              <a:gd name="connsiteY3" fmla="*/ 440531 h 666750"/>
              <a:gd name="connsiteX4" fmla="*/ 2381 w 885825"/>
              <a:gd name="connsiteY4" fmla="*/ 440531 h 666750"/>
              <a:gd name="connsiteX5" fmla="*/ 221456 w 885825"/>
              <a:gd name="connsiteY5" fmla="*/ 666750 h 666750"/>
              <a:gd name="connsiteX6" fmla="*/ 659606 w 885825"/>
              <a:gd name="connsiteY6" fmla="*/ 666750 h 666750"/>
              <a:gd name="connsiteX7" fmla="*/ 885825 w 885825"/>
              <a:gd name="connsiteY7" fmla="*/ 440531 h 666750"/>
              <a:gd name="connsiteX8" fmla="*/ 440531 w 885825"/>
              <a:gd name="connsiteY8" fmla="*/ 2381 h 666750"/>
              <a:gd name="connsiteX9" fmla="*/ 0 w 885825"/>
              <a:gd name="connsiteY9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825" h="666750">
                <a:moveTo>
                  <a:pt x="0" y="0"/>
                </a:moveTo>
                <a:lnTo>
                  <a:pt x="223837" y="223838"/>
                </a:lnTo>
                <a:lnTo>
                  <a:pt x="659606" y="221456"/>
                </a:lnTo>
                <a:lnTo>
                  <a:pt x="440531" y="440531"/>
                </a:lnTo>
                <a:lnTo>
                  <a:pt x="2381" y="440531"/>
                </a:lnTo>
                <a:lnTo>
                  <a:pt x="221456" y="666750"/>
                </a:lnTo>
                <a:lnTo>
                  <a:pt x="659606" y="666750"/>
                </a:lnTo>
                <a:lnTo>
                  <a:pt x="885825" y="440531"/>
                </a:lnTo>
                <a:lnTo>
                  <a:pt x="440531" y="2381"/>
                </a:lnTo>
                <a:lnTo>
                  <a:pt x="0" y="0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Volný tvar 8"/>
          <p:cNvSpPr/>
          <p:nvPr/>
        </p:nvSpPr>
        <p:spPr>
          <a:xfrm>
            <a:off x="555372" y="1172452"/>
            <a:ext cx="560981" cy="201953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solidFill>
            <a:srgbClr val="16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1201002" y="1094516"/>
            <a:ext cx="755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CHALLENGES IN PROJECT PREPARATION</a:t>
            </a:r>
            <a:endParaRPr lang="en-US" sz="2000" dirty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01001" y="1806404"/>
            <a:ext cx="7551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Feasibility Studies </a:t>
            </a:r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(high requirements vs. CBA analysis)</a:t>
            </a:r>
          </a:p>
          <a:p>
            <a:endParaRPr lang="en-US" sz="1200" b="1" dirty="0" smtClean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 specific legal processes:</a:t>
            </a:r>
          </a:p>
          <a:p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 Impact Assessment </a:t>
            </a:r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(EIA)</a:t>
            </a:r>
            <a:endParaRPr lang="en-US" sz="1200" b="1" dirty="0" smtClean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protection of strategic corridors in </a:t>
            </a:r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Master Plans</a:t>
            </a:r>
          </a:p>
          <a:p>
            <a:endParaRPr lang="en-US" sz="1200" b="1" dirty="0" smtClean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b="1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 Purchase </a:t>
            </a:r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 future</a:t>
            </a:r>
            <a:r>
              <a:rPr lang="cs-CZ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1200" dirty="0" err="1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n-US" sz="1200" dirty="0" smtClean="0">
                <a:solidFill>
                  <a:srgbClr val="1645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topic for the implementation of HSR/RS in CZ)</a:t>
            </a:r>
          </a:p>
          <a:p>
            <a:endParaRPr lang="en-US" sz="1200" dirty="0" smtClean="0">
              <a:solidFill>
                <a:srgbClr val="1645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164570"/>
              </a:solidFill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784313" y="1886773"/>
            <a:ext cx="332040" cy="106750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noFill/>
          <a:ln w="6350">
            <a:solidFill>
              <a:srgbClr val="16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Volný tvar 13"/>
          <p:cNvSpPr/>
          <p:nvPr/>
        </p:nvSpPr>
        <p:spPr>
          <a:xfrm>
            <a:off x="784313" y="2429119"/>
            <a:ext cx="332040" cy="106750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noFill/>
          <a:ln w="6350">
            <a:solidFill>
              <a:srgbClr val="16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Volný tvar 14"/>
          <p:cNvSpPr/>
          <p:nvPr/>
        </p:nvSpPr>
        <p:spPr>
          <a:xfrm>
            <a:off x="784313" y="2963814"/>
            <a:ext cx="332040" cy="106750"/>
          </a:xfrm>
          <a:custGeom>
            <a:avLst/>
            <a:gdLst>
              <a:gd name="connsiteX0" fmla="*/ 0 w 560981"/>
              <a:gd name="connsiteY0" fmla="*/ 5609 h 201953"/>
              <a:gd name="connsiteX1" fmla="*/ 190734 w 560981"/>
              <a:gd name="connsiteY1" fmla="*/ 201953 h 201953"/>
              <a:gd name="connsiteX2" fmla="*/ 560981 w 560981"/>
              <a:gd name="connsiteY2" fmla="*/ 201953 h 201953"/>
              <a:gd name="connsiteX3" fmla="*/ 375857 w 560981"/>
              <a:gd name="connsiteY3" fmla="*/ 0 h 201953"/>
              <a:gd name="connsiteX4" fmla="*/ 0 w 560981"/>
              <a:gd name="connsiteY4" fmla="*/ 5609 h 20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81" h="201953">
                <a:moveTo>
                  <a:pt x="0" y="5609"/>
                </a:moveTo>
                <a:lnTo>
                  <a:pt x="190734" y="201953"/>
                </a:lnTo>
                <a:lnTo>
                  <a:pt x="560981" y="201953"/>
                </a:lnTo>
                <a:lnTo>
                  <a:pt x="375857" y="0"/>
                </a:lnTo>
                <a:lnTo>
                  <a:pt x="0" y="5609"/>
                </a:lnTo>
                <a:close/>
              </a:path>
            </a:pathLst>
          </a:custGeom>
          <a:noFill/>
          <a:ln w="6350">
            <a:solidFill>
              <a:srgbClr val="16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/>
          <a:srcRect l="4122" t="17613" r="20000" b="37519"/>
          <a:stretch/>
        </p:blipFill>
        <p:spPr>
          <a:xfrm>
            <a:off x="0" y="3498508"/>
            <a:ext cx="9144000" cy="33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807" t="17193" r="32544" b="10106"/>
          <a:stretch/>
        </p:blipFill>
        <p:spPr>
          <a:xfrm>
            <a:off x="0" y="-107575"/>
            <a:ext cx="9144000" cy="696557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438257" y="2745445"/>
            <a:ext cx="2416631" cy="399159"/>
          </a:xfrm>
          <a:prstGeom prst="rect">
            <a:avLst/>
          </a:prstGeom>
          <a:solidFill>
            <a:srgbClr val="00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451907" y="2814812"/>
            <a:ext cx="472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Ministry </a:t>
            </a:r>
            <a:r>
              <a:rPr lang="cs-CZ" sz="2000" dirty="0" err="1" smtClean="0">
                <a:solidFill>
                  <a:schemeClr val="bg1"/>
                </a:solidFill>
              </a:rPr>
              <a:t>of</a:t>
            </a:r>
            <a:r>
              <a:rPr lang="cs-CZ" sz="2000" dirty="0" smtClean="0">
                <a:solidFill>
                  <a:schemeClr val="bg1"/>
                </a:solidFill>
              </a:rPr>
              <a:t> Transport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465553" y="5156850"/>
            <a:ext cx="4491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</a:p>
          <a:p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65095" y="6273225"/>
            <a:ext cx="146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www.mdcr.cz</a:t>
            </a:r>
            <a:endParaRPr lang="en-US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176</Words>
  <Application>Microsoft Office PowerPoint</Application>
  <PresentationFormat>Předvádění na obrazovce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Arial</vt:lpstr>
      <vt:lpstr>Calibri</vt:lpstr>
      <vt:lpstr>Gotham</vt:lpstr>
      <vt:lpstr>Gotham Ultra</vt:lpstr>
      <vt:lpstr>Helvetica Light</vt:lpstr>
      <vt:lpstr>Verdana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Itterheim</dc:creator>
  <cp:lastModifiedBy>Mikulová Eva Ing. arch.</cp:lastModifiedBy>
  <cp:revision>41</cp:revision>
  <dcterms:created xsi:type="dcterms:W3CDTF">2015-06-11T21:39:32Z</dcterms:created>
  <dcterms:modified xsi:type="dcterms:W3CDTF">2017-03-03T11:42:57Z</dcterms:modified>
</cp:coreProperties>
</file>