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4" r:id="rId2"/>
    <p:sldId id="287" r:id="rId3"/>
    <p:sldId id="288" r:id="rId4"/>
    <p:sldId id="290" r:id="rId5"/>
    <p:sldId id="286" r:id="rId6"/>
    <p:sldId id="289" r:id="rId7"/>
    <p:sldId id="285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27B"/>
    <a:srgbClr val="164570"/>
    <a:srgbClr val="0065A2"/>
    <a:srgbClr val="005489"/>
    <a:srgbClr val="D6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42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o 201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" y="1010328"/>
            <a:ext cx="7898572" cy="411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7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hlavní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44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12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4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50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pic>
        <p:nvPicPr>
          <p:cNvPr id="7" name="Picture 2" descr="ano 201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32" y="5924603"/>
            <a:ext cx="137991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8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90" r:id="rId4"/>
    <p:sldLayoutId id="2147483691" r:id="rId5"/>
  </p:sldLayoutIdLst>
  <p:txStyles>
    <p:titleStyle>
      <a:lvl1pPr algn="ctr" defTabSz="5842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lang="en-US" sz="4800" b="1" kern="1200" dirty="0">
          <a:solidFill>
            <a:srgbClr val="2E1962"/>
          </a:solidFill>
          <a:latin typeface="Gotham Ultra" pitchFamily="50" charset="0"/>
          <a:ea typeface="+mn-ea"/>
          <a:cs typeface="+mn-cs"/>
          <a:sym typeface="Helvetica 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cs-CZ" sz="2400" kern="1200" dirty="0" smtClean="0">
          <a:solidFill>
            <a:srgbClr val="2E1962"/>
          </a:solidFill>
          <a:latin typeface="Gotham"/>
          <a:ea typeface="+mn-ea"/>
          <a:cs typeface="+mn-cs"/>
          <a:sym typeface="Helvetica Ligh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lang="cs-CZ" sz="2000" kern="1200" dirty="0" smtClean="0">
          <a:solidFill>
            <a:srgbClr val="2E1962"/>
          </a:solidFill>
          <a:latin typeface="Gotham"/>
          <a:ea typeface="+mn-ea"/>
          <a:cs typeface="+mn-cs"/>
          <a:sym typeface="Helvetica Ligh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cs-CZ" sz="2000" i="1" kern="1200" dirty="0" smtClean="0">
          <a:solidFill>
            <a:srgbClr val="2E1962"/>
          </a:solidFill>
          <a:latin typeface="Gotham"/>
          <a:ea typeface="+mn-ea"/>
          <a:cs typeface="+mn-cs"/>
          <a:sym typeface="Helvetica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-1"/>
            <a:ext cx="9144000" cy="6968492"/>
          </a:xfrm>
          <a:prstGeom prst="rect">
            <a:avLst/>
          </a:prstGeom>
          <a:solidFill>
            <a:srgbClr val="0054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723331" y="2265528"/>
            <a:ext cx="7083188" cy="368490"/>
          </a:xfrm>
          <a:prstGeom prst="rect">
            <a:avLst/>
          </a:prstGeom>
          <a:solidFill>
            <a:srgbClr val="00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1201003" y="1094516"/>
            <a:ext cx="6236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PLANNING OF HIGHWAY INFRASTRUCTURE IN THE CZECH REPUBLIC 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647" t="17474" r="34773" b="32000"/>
          <a:stretch/>
        </p:blipFill>
        <p:spPr>
          <a:xfrm>
            <a:off x="0" y="1867946"/>
            <a:ext cx="9144000" cy="5100545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4264925" y="3031600"/>
            <a:ext cx="4403816" cy="3314700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5263035" y="197696"/>
            <a:ext cx="3484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Luděk Sosna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 of Strategy department </a:t>
            </a:r>
          </a:p>
          <a:p>
            <a:pPr algn="r"/>
            <a:endParaRPr lang="en-US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Ministry </a:t>
            </a:r>
            <a:r>
              <a:rPr lang="en-US" sz="1400" dirty="0" smtClean="0">
                <a:solidFill>
                  <a:schemeClr val="bg1"/>
                </a:solidFill>
              </a:rPr>
              <a:t>of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Transport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Volný tvar 12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Volný tvar 18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7256344" y="6660714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27.3.2017, Stockholm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3333" t="10442" r="34338" b="14698"/>
          <a:stretch/>
        </p:blipFill>
        <p:spPr>
          <a:xfrm>
            <a:off x="0" y="1613189"/>
            <a:ext cx="2197291" cy="31799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6" name="Volný tvar 5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ec.europa.eu/transport/sites/transport/files/themes/strategies/images/future-of-mobility-2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15575750"/>
            <a:ext cx="2343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527274" y="5171749"/>
            <a:ext cx="2383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16457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Roadmap to a Single European Transport Area </a:t>
            </a:r>
            <a:endParaRPr lang="cs-CZ" altLang="en-US" sz="1200" dirty="0">
              <a:solidFill>
                <a:srgbClr val="16457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en-US" sz="1200" dirty="0" smtClean="0">
              <a:solidFill>
                <a:srgbClr val="16457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16457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Towards </a:t>
            </a:r>
            <a:r>
              <a:rPr lang="en-US" altLang="en-US" sz="1200" dirty="0">
                <a:solidFill>
                  <a:srgbClr val="16457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 competitive and resource efficient transport system</a:t>
            </a:r>
            <a:endParaRPr lang="en-US" altLang="en-US" sz="1200" dirty="0">
              <a:solidFill>
                <a:srgbClr val="164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201003" y="1094516"/>
            <a:ext cx="6236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FRAMEWORK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Volný tvar 12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globalhighered.files.wordpress.com/2010/03/eu2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"/>
          <a:stretch/>
        </p:blipFill>
        <p:spPr bwMode="auto">
          <a:xfrm>
            <a:off x="6911007" y="1607201"/>
            <a:ext cx="2240368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TRANS EUROPEAN TRANSPORT NETWO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39" y="4991175"/>
            <a:ext cx="1462704" cy="16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33125" t="10431" r="34271" b="15396"/>
          <a:stretch/>
        </p:blipFill>
        <p:spPr>
          <a:xfrm>
            <a:off x="4607250" y="1613189"/>
            <a:ext cx="2223780" cy="3167955"/>
          </a:xfrm>
          <a:prstGeom prst="rect">
            <a:avLst/>
          </a:prstGeom>
        </p:spPr>
      </p:pic>
      <p:pic>
        <p:nvPicPr>
          <p:cNvPr id="1034" name="Picture 10" descr="http://v2014.my-europa.eu/images/sobipro/entries/70/img_ce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1"/>
          <a:stretch/>
        </p:blipFill>
        <p:spPr bwMode="auto">
          <a:xfrm>
            <a:off x="-8709" y="4980024"/>
            <a:ext cx="4535982" cy="16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2277268" y="1613189"/>
            <a:ext cx="2250006" cy="3179929"/>
            <a:chOff x="2277268" y="1613189"/>
            <a:chExt cx="2250006" cy="3179929"/>
          </a:xfrm>
        </p:grpSpPr>
        <p:pic>
          <p:nvPicPr>
            <p:cNvPr id="14" name="Obrázek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t="845" r="1250" b="1211"/>
            <a:stretch/>
          </p:blipFill>
          <p:spPr bwMode="auto">
            <a:xfrm>
              <a:off x="2277269" y="1613189"/>
              <a:ext cx="2250005" cy="2922207"/>
            </a:xfrm>
            <a:prstGeom prst="rect">
              <a:avLst/>
            </a:prstGeom>
            <a:solidFill>
              <a:srgbClr val="32527B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5" name="Obrázek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t="85912" r="1250" b="1211"/>
            <a:stretch/>
          </p:blipFill>
          <p:spPr bwMode="auto">
            <a:xfrm>
              <a:off x="2277268" y="4408916"/>
              <a:ext cx="2250005" cy="384202"/>
            </a:xfrm>
            <a:prstGeom prst="rect">
              <a:avLst/>
            </a:prstGeom>
            <a:solidFill>
              <a:srgbClr val="32527B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57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5355" t="24026" r="2074" b="9066"/>
          <a:stretch/>
        </p:blipFill>
        <p:spPr>
          <a:xfrm>
            <a:off x="0" y="1567562"/>
            <a:ext cx="9164617" cy="529043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1201002" y="807425"/>
            <a:ext cx="7528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 EUROPEAN TRANSPORT NETWORK </a:t>
            </a:r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(TEN-T),</a:t>
            </a:r>
          </a:p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NETWORK CORRIDORS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Volný tvar 13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6778020" y="6030542"/>
            <a:ext cx="2365980" cy="844060"/>
            <a:chOff x="6778017" y="1555215"/>
            <a:chExt cx="2365980" cy="844060"/>
          </a:xfrm>
        </p:grpSpPr>
        <p:grpSp>
          <p:nvGrpSpPr>
            <p:cNvPr id="4" name="Skupina 3"/>
            <p:cNvGrpSpPr/>
            <p:nvPr/>
          </p:nvGrpSpPr>
          <p:grpSpPr>
            <a:xfrm>
              <a:off x="6778017" y="1555215"/>
              <a:ext cx="2365980" cy="844060"/>
              <a:chOff x="6778019" y="1605515"/>
              <a:chExt cx="2365980" cy="844060"/>
            </a:xfrm>
          </p:grpSpPr>
          <p:pic>
            <p:nvPicPr>
              <p:cNvPr id="16" name="Obrázek 15"/>
              <p:cNvPicPr>
                <a:picLocks noChangeAspect="1"/>
              </p:cNvPicPr>
              <p:nvPr/>
            </p:nvPicPr>
            <p:blipFill rotWithShape="1">
              <a:blip r:embed="rId3"/>
              <a:srcRect t="6051" r="79896" b="82444"/>
              <a:stretch/>
            </p:blipFill>
            <p:spPr>
              <a:xfrm>
                <a:off x="6778019" y="1605515"/>
                <a:ext cx="2365980" cy="844060"/>
              </a:xfrm>
              <a:prstGeom prst="rect">
                <a:avLst/>
              </a:prstGeom>
            </p:spPr>
          </p:pic>
          <p:sp>
            <p:nvSpPr>
              <p:cNvPr id="18" name="Obdélník 17"/>
              <p:cNvSpPr/>
              <p:nvPr/>
            </p:nvSpPr>
            <p:spPr>
              <a:xfrm>
                <a:off x="8024580" y="2170865"/>
                <a:ext cx="1119418" cy="201233"/>
              </a:xfrm>
              <a:prstGeom prst="rect">
                <a:avLst/>
              </a:prstGeom>
              <a:solidFill>
                <a:srgbClr val="0065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bdélník 18"/>
            <p:cNvSpPr/>
            <p:nvPr/>
          </p:nvSpPr>
          <p:spPr>
            <a:xfrm>
              <a:off x="8024578" y="1976216"/>
              <a:ext cx="1119418" cy="114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/>
          <a:srcRect t="26763" r="86968" b="52209"/>
          <a:stretch/>
        </p:blipFill>
        <p:spPr>
          <a:xfrm>
            <a:off x="0" y="5384782"/>
            <a:ext cx="1463656" cy="14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olný tvar 8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1201002" y="1094516"/>
            <a:ext cx="755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FINANCING: MAIN RESOURCES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784313" y="1736732"/>
            <a:ext cx="8097294" cy="1754326"/>
            <a:chOff x="784313" y="1806404"/>
            <a:chExt cx="8097294" cy="1754326"/>
          </a:xfrm>
        </p:grpSpPr>
        <p:sp>
          <p:nvSpPr>
            <p:cNvPr id="11" name="TextovéPole 10"/>
            <p:cNvSpPr txBox="1"/>
            <p:nvPr/>
          </p:nvSpPr>
          <p:spPr>
            <a:xfrm>
              <a:off x="1201001" y="1806404"/>
              <a:ext cx="768060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State Fund for Infrastructure 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(national budget)</a:t>
              </a:r>
              <a:endParaRPr lang="cs-CZ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EUR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2017</a:t>
              </a:r>
              <a:endPara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Operational Programme Transport 2014-2020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co-financing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4,7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EUR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 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CF+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EFRD)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marginally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CEF (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Connecting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Facility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  <a:p>
              <a:endParaRPr lang="cs-CZ" sz="1200" dirty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cs-CZ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Pilot PPP Project: Public – </a:t>
              </a:r>
              <a:r>
                <a:rPr lang="cs-CZ" sz="1200" b="1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Private</a:t>
              </a:r>
              <a:r>
                <a:rPr lang="cs-CZ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1200" b="1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financing</a:t>
              </a:r>
              <a:r>
                <a:rPr lang="cs-CZ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Expressway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D4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connecting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Prague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with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cs-CZ" sz="1200" dirty="0" err="1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South</a:t>
              </a:r>
              <a:r>
                <a:rPr lang="cs-CZ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Bohemia, not on TEN-T)</a:t>
              </a:r>
              <a:endPara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784313" y="1886773"/>
              <a:ext cx="332040" cy="106750"/>
            </a:xfrm>
            <a:custGeom>
              <a:avLst/>
              <a:gdLst>
                <a:gd name="connsiteX0" fmla="*/ 0 w 560981"/>
                <a:gd name="connsiteY0" fmla="*/ 5609 h 201953"/>
                <a:gd name="connsiteX1" fmla="*/ 190734 w 560981"/>
                <a:gd name="connsiteY1" fmla="*/ 201953 h 201953"/>
                <a:gd name="connsiteX2" fmla="*/ 560981 w 560981"/>
                <a:gd name="connsiteY2" fmla="*/ 201953 h 201953"/>
                <a:gd name="connsiteX3" fmla="*/ 375857 w 560981"/>
                <a:gd name="connsiteY3" fmla="*/ 0 h 201953"/>
                <a:gd name="connsiteX4" fmla="*/ 0 w 560981"/>
                <a:gd name="connsiteY4" fmla="*/ 5609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81" h="201953">
                  <a:moveTo>
                    <a:pt x="0" y="5609"/>
                  </a:moveTo>
                  <a:lnTo>
                    <a:pt x="190734" y="201953"/>
                  </a:lnTo>
                  <a:lnTo>
                    <a:pt x="560981" y="201953"/>
                  </a:lnTo>
                  <a:lnTo>
                    <a:pt x="375857" y="0"/>
                  </a:lnTo>
                  <a:lnTo>
                    <a:pt x="0" y="5609"/>
                  </a:lnTo>
                  <a:close/>
                </a:path>
              </a:pathLst>
            </a:custGeom>
            <a:noFill/>
            <a:ln w="6350">
              <a:solidFill>
                <a:srgbClr val="16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784313" y="2422636"/>
              <a:ext cx="332040" cy="106750"/>
            </a:xfrm>
            <a:custGeom>
              <a:avLst/>
              <a:gdLst>
                <a:gd name="connsiteX0" fmla="*/ 0 w 560981"/>
                <a:gd name="connsiteY0" fmla="*/ 5609 h 201953"/>
                <a:gd name="connsiteX1" fmla="*/ 190734 w 560981"/>
                <a:gd name="connsiteY1" fmla="*/ 201953 h 201953"/>
                <a:gd name="connsiteX2" fmla="*/ 560981 w 560981"/>
                <a:gd name="connsiteY2" fmla="*/ 201953 h 201953"/>
                <a:gd name="connsiteX3" fmla="*/ 375857 w 560981"/>
                <a:gd name="connsiteY3" fmla="*/ 0 h 201953"/>
                <a:gd name="connsiteX4" fmla="*/ 0 w 560981"/>
                <a:gd name="connsiteY4" fmla="*/ 5609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81" h="201953">
                  <a:moveTo>
                    <a:pt x="0" y="5609"/>
                  </a:moveTo>
                  <a:lnTo>
                    <a:pt x="190734" y="201953"/>
                  </a:lnTo>
                  <a:lnTo>
                    <a:pt x="560981" y="201953"/>
                  </a:lnTo>
                  <a:lnTo>
                    <a:pt x="375857" y="0"/>
                  </a:lnTo>
                  <a:lnTo>
                    <a:pt x="0" y="5609"/>
                  </a:lnTo>
                  <a:close/>
                </a:path>
              </a:pathLst>
            </a:custGeom>
            <a:noFill/>
            <a:ln w="6350">
              <a:solidFill>
                <a:srgbClr val="16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784313" y="2990445"/>
              <a:ext cx="332040" cy="106750"/>
            </a:xfrm>
            <a:custGeom>
              <a:avLst/>
              <a:gdLst>
                <a:gd name="connsiteX0" fmla="*/ 0 w 560981"/>
                <a:gd name="connsiteY0" fmla="*/ 5609 h 201953"/>
                <a:gd name="connsiteX1" fmla="*/ 190734 w 560981"/>
                <a:gd name="connsiteY1" fmla="*/ 201953 h 201953"/>
                <a:gd name="connsiteX2" fmla="*/ 560981 w 560981"/>
                <a:gd name="connsiteY2" fmla="*/ 201953 h 201953"/>
                <a:gd name="connsiteX3" fmla="*/ 375857 w 560981"/>
                <a:gd name="connsiteY3" fmla="*/ 0 h 201953"/>
                <a:gd name="connsiteX4" fmla="*/ 0 w 560981"/>
                <a:gd name="connsiteY4" fmla="*/ 5609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81" h="201953">
                  <a:moveTo>
                    <a:pt x="0" y="5609"/>
                  </a:moveTo>
                  <a:lnTo>
                    <a:pt x="190734" y="201953"/>
                  </a:lnTo>
                  <a:lnTo>
                    <a:pt x="560981" y="201953"/>
                  </a:lnTo>
                  <a:lnTo>
                    <a:pt x="375857" y="0"/>
                  </a:lnTo>
                  <a:lnTo>
                    <a:pt x="0" y="5609"/>
                  </a:lnTo>
                  <a:close/>
                </a:path>
              </a:pathLst>
            </a:custGeom>
            <a:noFill/>
            <a:ln w="6350">
              <a:solidFill>
                <a:srgbClr val="16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896" t="47969" r="28585" b="8205"/>
          <a:stretch/>
        </p:blipFill>
        <p:spPr>
          <a:xfrm>
            <a:off x="0" y="3314700"/>
            <a:ext cx="9144000" cy="35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743200" y="1399057"/>
            <a:ext cx="1759131" cy="61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Skupina 9"/>
          <p:cNvGrpSpPr/>
          <p:nvPr/>
        </p:nvGrpSpPr>
        <p:grpSpPr>
          <a:xfrm>
            <a:off x="0" y="1590823"/>
            <a:ext cx="8438606" cy="5281806"/>
            <a:chOff x="0" y="1590823"/>
            <a:chExt cx="8438606" cy="52818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27775" t="20864" r="2131" b="7727"/>
            <a:stretch/>
          </p:blipFill>
          <p:spPr>
            <a:xfrm>
              <a:off x="731519" y="1965350"/>
              <a:ext cx="7707087" cy="4907279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0" y="1872343"/>
              <a:ext cx="731519" cy="4985657"/>
            </a:xfrm>
            <a:prstGeom prst="rect">
              <a:avLst/>
            </a:prstGeom>
            <a:solidFill>
              <a:srgbClr val="D6D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0" y="1590823"/>
              <a:ext cx="2743200" cy="751783"/>
            </a:xfrm>
            <a:prstGeom prst="rect">
              <a:avLst/>
            </a:prstGeom>
            <a:solidFill>
              <a:srgbClr val="D6D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08856" y="1870833"/>
              <a:ext cx="1615441" cy="943548"/>
            </a:xfrm>
            <a:prstGeom prst="rect">
              <a:avLst/>
            </a:prstGeom>
            <a:solidFill>
              <a:srgbClr val="D6D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Volný tvar 10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1201003" y="1094516"/>
            <a:ext cx="6236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TEN-T ROAD PROJECTS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olný tvar 8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1201002" y="1094516"/>
            <a:ext cx="755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 IN PROJECT PREPARATION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01001" y="1806404"/>
            <a:ext cx="7551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Feasibility Studies </a:t>
            </a:r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(high requirements vs. CBA analysis)</a:t>
            </a:r>
          </a:p>
          <a:p>
            <a:endParaRPr lang="en-US" sz="1200" b="1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 specific legal processes:</a:t>
            </a:r>
          </a:p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Impact Assessment </a:t>
            </a:r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(EIA)</a:t>
            </a:r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Permitting Procedures overall, </a:t>
            </a:r>
          </a:p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Procurement of Regional Master Plans</a:t>
            </a:r>
          </a:p>
          <a:p>
            <a:endParaRPr lang="en-US" sz="1200" b="1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Purchase</a:t>
            </a:r>
          </a:p>
          <a:p>
            <a:endParaRPr lang="en-US" sz="1200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164570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784313" y="1886773"/>
            <a:ext cx="332040" cy="106750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noFill/>
          <a:ln w="6350">
            <a:solidFill>
              <a:srgbClr val="16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b="28426"/>
          <a:stretch/>
        </p:blipFill>
        <p:spPr>
          <a:xfrm>
            <a:off x="0" y="3506160"/>
            <a:ext cx="9144000" cy="3351840"/>
          </a:xfrm>
          <a:prstGeom prst="rect">
            <a:avLst/>
          </a:prstGeom>
        </p:spPr>
      </p:pic>
      <p:sp>
        <p:nvSpPr>
          <p:cNvPr id="14" name="Volný tvar 13"/>
          <p:cNvSpPr/>
          <p:nvPr/>
        </p:nvSpPr>
        <p:spPr>
          <a:xfrm>
            <a:off x="784313" y="2429119"/>
            <a:ext cx="332040" cy="106750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noFill/>
          <a:ln w="6350">
            <a:solidFill>
              <a:srgbClr val="16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olný tvar 14"/>
          <p:cNvSpPr/>
          <p:nvPr/>
        </p:nvSpPr>
        <p:spPr>
          <a:xfrm>
            <a:off x="784313" y="2963814"/>
            <a:ext cx="332040" cy="106750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noFill/>
          <a:ln w="6350">
            <a:solidFill>
              <a:srgbClr val="16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807" t="17193" r="32544" b="10106"/>
          <a:stretch/>
        </p:blipFill>
        <p:spPr>
          <a:xfrm>
            <a:off x="0" y="-107575"/>
            <a:ext cx="9144000" cy="696557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438257" y="2745445"/>
            <a:ext cx="2416631" cy="399159"/>
          </a:xfrm>
          <a:prstGeom prst="rect">
            <a:avLst/>
          </a:prstGeom>
          <a:solidFill>
            <a:srgbClr val="00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451907" y="2814812"/>
            <a:ext cx="472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Ministry </a:t>
            </a:r>
            <a:r>
              <a:rPr lang="cs-CZ" sz="2000" dirty="0" err="1" smtClean="0">
                <a:solidFill>
                  <a:schemeClr val="bg1"/>
                </a:solidFill>
              </a:rPr>
              <a:t>of</a:t>
            </a:r>
            <a:r>
              <a:rPr lang="cs-CZ" sz="2000" dirty="0" smtClean="0">
                <a:solidFill>
                  <a:schemeClr val="bg1"/>
                </a:solidFill>
              </a:rPr>
              <a:t> Transport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65553" y="5156850"/>
            <a:ext cx="449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</a:p>
          <a:p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65095" y="6273225"/>
            <a:ext cx="146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www.mdcr.cz</a:t>
            </a:r>
            <a:endParaRPr lang="en-US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</TotalTime>
  <Words>172</Words>
  <Application>Microsoft Office PowerPoint</Application>
  <PresentationFormat>Předvádění na obrazovce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Arial</vt:lpstr>
      <vt:lpstr>Calibri</vt:lpstr>
      <vt:lpstr>Gotham</vt:lpstr>
      <vt:lpstr>Gotham Ultra</vt:lpstr>
      <vt:lpstr>Helvetica Light</vt:lpstr>
      <vt:lpstr>Verdana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Itterheim</dc:creator>
  <cp:lastModifiedBy>Mikulová Eva Ing. arch.</cp:lastModifiedBy>
  <cp:revision>68</cp:revision>
  <dcterms:created xsi:type="dcterms:W3CDTF">2015-06-11T21:39:32Z</dcterms:created>
  <dcterms:modified xsi:type="dcterms:W3CDTF">2017-03-03T11:43:16Z</dcterms:modified>
</cp:coreProperties>
</file>