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7"/>
  </p:notesMasterIdLst>
  <p:handoutMasterIdLst>
    <p:handoutMasterId r:id="rId98"/>
  </p:handoutMasterIdLst>
  <p:sldIdLst>
    <p:sldId id="282" r:id="rId2"/>
    <p:sldId id="355" r:id="rId3"/>
    <p:sldId id="297" r:id="rId4"/>
    <p:sldId id="357" r:id="rId5"/>
    <p:sldId id="300" r:id="rId6"/>
    <p:sldId id="441" r:id="rId7"/>
    <p:sldId id="302" r:id="rId8"/>
    <p:sldId id="348" r:id="rId9"/>
    <p:sldId id="303" r:id="rId10"/>
    <p:sldId id="304" r:id="rId11"/>
    <p:sldId id="308" r:id="rId12"/>
    <p:sldId id="442" r:id="rId13"/>
    <p:sldId id="356" r:id="rId14"/>
    <p:sldId id="359" r:id="rId15"/>
    <p:sldId id="440" r:id="rId16"/>
    <p:sldId id="369" r:id="rId17"/>
    <p:sldId id="370" r:id="rId18"/>
    <p:sldId id="375" r:id="rId19"/>
    <p:sldId id="376" r:id="rId20"/>
    <p:sldId id="484" r:id="rId21"/>
    <p:sldId id="378" r:id="rId22"/>
    <p:sldId id="379" r:id="rId23"/>
    <p:sldId id="486" r:id="rId24"/>
    <p:sldId id="487" r:id="rId25"/>
    <p:sldId id="377" r:id="rId26"/>
    <p:sldId id="380" r:id="rId27"/>
    <p:sldId id="382" r:id="rId28"/>
    <p:sldId id="383" r:id="rId29"/>
    <p:sldId id="443" r:id="rId30"/>
    <p:sldId id="444" r:id="rId31"/>
    <p:sldId id="445" r:id="rId32"/>
    <p:sldId id="491" r:id="rId33"/>
    <p:sldId id="492" r:id="rId34"/>
    <p:sldId id="493" r:id="rId35"/>
    <p:sldId id="494" r:id="rId36"/>
    <p:sldId id="495" r:id="rId37"/>
    <p:sldId id="496" r:id="rId38"/>
    <p:sldId id="449" r:id="rId39"/>
    <p:sldId id="450" r:id="rId40"/>
    <p:sldId id="490" r:id="rId41"/>
    <p:sldId id="425" r:id="rId42"/>
    <p:sldId id="427" r:id="rId43"/>
    <p:sldId id="498" r:id="rId44"/>
    <p:sldId id="499" r:id="rId45"/>
    <p:sldId id="500" r:id="rId46"/>
    <p:sldId id="501" r:id="rId47"/>
    <p:sldId id="502" r:id="rId48"/>
    <p:sldId id="503" r:id="rId49"/>
    <p:sldId id="504" r:id="rId50"/>
    <p:sldId id="455" r:id="rId51"/>
    <p:sldId id="456" r:id="rId52"/>
    <p:sldId id="505" r:id="rId53"/>
    <p:sldId id="454" r:id="rId54"/>
    <p:sldId id="473" r:id="rId55"/>
    <p:sldId id="475" r:id="rId56"/>
    <p:sldId id="474" r:id="rId57"/>
    <p:sldId id="476" r:id="rId58"/>
    <p:sldId id="488" r:id="rId59"/>
    <p:sldId id="489" r:id="rId60"/>
    <p:sldId id="477" r:id="rId61"/>
    <p:sldId id="478" r:id="rId62"/>
    <p:sldId id="479" r:id="rId63"/>
    <p:sldId id="480" r:id="rId64"/>
    <p:sldId id="481" r:id="rId65"/>
    <p:sldId id="482" r:id="rId66"/>
    <p:sldId id="483" r:id="rId67"/>
    <p:sldId id="387" r:id="rId68"/>
    <p:sldId id="388" r:id="rId69"/>
    <p:sldId id="390" r:id="rId70"/>
    <p:sldId id="391" r:id="rId71"/>
    <p:sldId id="392" r:id="rId72"/>
    <p:sldId id="393" r:id="rId73"/>
    <p:sldId id="394" r:id="rId74"/>
    <p:sldId id="329" r:id="rId75"/>
    <p:sldId id="330" r:id="rId76"/>
    <p:sldId id="358" r:id="rId77"/>
    <p:sldId id="332" r:id="rId78"/>
    <p:sldId id="333" r:id="rId79"/>
    <p:sldId id="334" r:id="rId80"/>
    <p:sldId id="335" r:id="rId81"/>
    <p:sldId id="336" r:id="rId82"/>
    <p:sldId id="350" r:id="rId83"/>
    <p:sldId id="415" r:id="rId84"/>
    <p:sldId id="352" r:id="rId85"/>
    <p:sldId id="353" r:id="rId86"/>
    <p:sldId id="354" r:id="rId87"/>
    <p:sldId id="322" r:id="rId88"/>
    <p:sldId id="326" r:id="rId89"/>
    <p:sldId id="323" r:id="rId90"/>
    <p:sldId id="506" r:id="rId91"/>
    <p:sldId id="324" r:id="rId92"/>
    <p:sldId id="325" r:id="rId93"/>
    <p:sldId id="340" r:id="rId94"/>
    <p:sldId id="339" r:id="rId95"/>
    <p:sldId id="416" r:id="rId96"/>
  </p:sldIdLst>
  <p:sldSz cx="9144000" cy="6858000" type="screen4x3"/>
  <p:notesSz cx="7099300" cy="10234613"/>
  <p:defaultTextStyle>
    <a:defPPr>
      <a:defRPr lang="cs-CZ"/>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galewa" initials="M" lastIdx="4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9A6"/>
    <a:srgbClr val="E1A358"/>
    <a:srgbClr val="A28A9D"/>
    <a:srgbClr val="D52B1E"/>
    <a:srgbClr val="7D9A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D7B26C5-4107-4FEC-AEDC-1716B250A1EF}" styleName="Styl Světlá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 Středně sytá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62" autoAdjust="0"/>
    <p:restoredTop sz="99771" autoAdjust="0"/>
  </p:normalViewPr>
  <p:slideViewPr>
    <p:cSldViewPr snapToGrid="0">
      <p:cViewPr varScale="1">
        <p:scale>
          <a:sx n="109" d="100"/>
          <a:sy n="109" d="100"/>
        </p:scale>
        <p:origin x="126" y="2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hdr" sz="quarter"/>
          </p:nvPr>
        </p:nvSpPr>
        <p:spPr bwMode="auto">
          <a:xfrm>
            <a:off x="0" y="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68" tIns="47384" rIns="94768" bIns="47384" numCol="1" anchor="t" anchorCtr="0" compatLnSpc="1">
            <a:prstTxWarp prst="textNoShape">
              <a:avLst/>
            </a:prstTxWarp>
          </a:bodyPr>
          <a:lstStyle>
            <a:lvl1pPr algn="l" eaLnBrk="0" hangingPunct="0">
              <a:defRPr sz="1200"/>
            </a:lvl1pPr>
          </a:lstStyle>
          <a:p>
            <a:pPr>
              <a:defRPr/>
            </a:pPr>
            <a:endParaRPr lang="de-DE"/>
          </a:p>
        </p:txBody>
      </p:sp>
      <p:sp>
        <p:nvSpPr>
          <p:cNvPr id="190467" name="Rectangle 3"/>
          <p:cNvSpPr>
            <a:spLocks noGrp="1" noChangeArrowheads="1"/>
          </p:cNvSpPr>
          <p:nvPr>
            <p:ph type="dt" sz="quarter" idx="1"/>
          </p:nvPr>
        </p:nvSpPr>
        <p:spPr bwMode="auto">
          <a:xfrm>
            <a:off x="4021138" y="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68" tIns="47384" rIns="94768" bIns="47384" numCol="1" anchor="t" anchorCtr="0" compatLnSpc="1">
            <a:prstTxWarp prst="textNoShape">
              <a:avLst/>
            </a:prstTxWarp>
          </a:bodyPr>
          <a:lstStyle>
            <a:lvl1pPr algn="r" eaLnBrk="0" hangingPunct="0">
              <a:defRPr sz="1200"/>
            </a:lvl1pPr>
          </a:lstStyle>
          <a:p>
            <a:pPr>
              <a:defRPr/>
            </a:pPr>
            <a:fld id="{B463C794-20EE-4C79-9F9C-484B27B6029D}" type="datetimeFigureOut">
              <a:rPr lang="cs-CZ"/>
              <a:pPr>
                <a:defRPr/>
              </a:pPr>
              <a:t>12.05.2021</a:t>
            </a:fld>
            <a:endParaRPr lang="cs-CZ"/>
          </a:p>
        </p:txBody>
      </p:sp>
      <p:sp>
        <p:nvSpPr>
          <p:cNvPr id="190468" name="Rectangle 4"/>
          <p:cNvSpPr>
            <a:spLocks noGrp="1" noChangeArrowheads="1"/>
          </p:cNvSpPr>
          <p:nvPr>
            <p:ph type="ftr" sz="quarter" idx="2"/>
          </p:nvPr>
        </p:nvSpPr>
        <p:spPr bwMode="auto">
          <a:xfrm>
            <a:off x="0" y="9720263"/>
            <a:ext cx="3076575"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68" tIns="47384" rIns="94768" bIns="47384" numCol="1" anchor="b" anchorCtr="0" compatLnSpc="1">
            <a:prstTxWarp prst="textNoShape">
              <a:avLst/>
            </a:prstTxWarp>
          </a:bodyPr>
          <a:lstStyle>
            <a:lvl1pPr algn="l" eaLnBrk="0" hangingPunct="0">
              <a:defRPr sz="1200"/>
            </a:lvl1pPr>
          </a:lstStyle>
          <a:p>
            <a:pPr>
              <a:defRPr/>
            </a:pPr>
            <a:endParaRPr lang="de-DE"/>
          </a:p>
        </p:txBody>
      </p:sp>
      <p:sp>
        <p:nvSpPr>
          <p:cNvPr id="190469" name="Rectangle 5"/>
          <p:cNvSpPr>
            <a:spLocks noGrp="1" noChangeArrowheads="1"/>
          </p:cNvSpPr>
          <p:nvPr>
            <p:ph type="sldNum" sz="quarter" idx="3"/>
          </p:nvPr>
        </p:nvSpPr>
        <p:spPr bwMode="auto">
          <a:xfrm>
            <a:off x="4021138" y="9720263"/>
            <a:ext cx="3076575"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68" tIns="47384" rIns="94768" bIns="47384" numCol="1" anchor="b" anchorCtr="0" compatLnSpc="1">
            <a:prstTxWarp prst="textNoShape">
              <a:avLst/>
            </a:prstTxWarp>
          </a:bodyPr>
          <a:lstStyle>
            <a:lvl1pPr algn="r" eaLnBrk="0" hangingPunct="0">
              <a:defRPr sz="1200"/>
            </a:lvl1pPr>
          </a:lstStyle>
          <a:p>
            <a:pPr>
              <a:defRPr/>
            </a:pPr>
            <a:fld id="{2BB39F84-852F-4418-8D44-B2F39767DCE0}" type="slidenum">
              <a:rPr lang="cs-CZ"/>
              <a:pPr>
                <a:defRPr/>
              </a:pPr>
              <a:t>‹#›</a:t>
            </a:fld>
            <a:endParaRPr lang="cs-CZ"/>
          </a:p>
        </p:txBody>
      </p:sp>
    </p:spTree>
    <p:extLst>
      <p:ext uri="{BB962C8B-B14F-4D97-AF65-F5344CB8AC3E}">
        <p14:creationId xmlns:p14="http://schemas.microsoft.com/office/powerpoint/2010/main" val="18722643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5890" name="Rectangle 2"/>
          <p:cNvSpPr>
            <a:spLocks noGrp="1" noChangeArrowheads="1"/>
          </p:cNvSpPr>
          <p:nvPr>
            <p:ph type="hdr" sz="quarter"/>
          </p:nvPr>
        </p:nvSpPr>
        <p:spPr bwMode="auto">
          <a:xfrm>
            <a:off x="0" y="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68" tIns="47384" rIns="94768" bIns="47384" numCol="1" anchor="t" anchorCtr="0" compatLnSpc="1">
            <a:prstTxWarp prst="textNoShape">
              <a:avLst/>
            </a:prstTxWarp>
          </a:bodyPr>
          <a:lstStyle>
            <a:lvl1pPr algn="l" eaLnBrk="0" hangingPunct="0">
              <a:defRPr sz="1200"/>
            </a:lvl1pPr>
          </a:lstStyle>
          <a:p>
            <a:pPr>
              <a:defRPr/>
            </a:pPr>
            <a:endParaRPr lang="de-DE"/>
          </a:p>
        </p:txBody>
      </p:sp>
      <p:sp>
        <p:nvSpPr>
          <p:cNvPr id="165891" name="Rectangle 3"/>
          <p:cNvSpPr>
            <a:spLocks noGrp="1" noChangeArrowheads="1"/>
          </p:cNvSpPr>
          <p:nvPr>
            <p:ph type="dt" idx="1"/>
          </p:nvPr>
        </p:nvSpPr>
        <p:spPr bwMode="auto">
          <a:xfrm>
            <a:off x="4021138" y="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68" tIns="47384" rIns="94768" bIns="47384" numCol="1" anchor="t" anchorCtr="0" compatLnSpc="1">
            <a:prstTxWarp prst="textNoShape">
              <a:avLst/>
            </a:prstTxWarp>
          </a:bodyPr>
          <a:lstStyle>
            <a:lvl1pPr algn="r" eaLnBrk="0" hangingPunct="0">
              <a:defRPr sz="1200"/>
            </a:lvl1pPr>
          </a:lstStyle>
          <a:p>
            <a:pPr>
              <a:defRPr/>
            </a:pPr>
            <a:fld id="{0D60B1A4-2131-4688-BF27-14D1E343DA5E}" type="datetimeFigureOut">
              <a:rPr lang="cs-CZ"/>
              <a:pPr>
                <a:defRPr/>
              </a:pPr>
              <a:t>12.05.2021</a:t>
            </a:fld>
            <a:endParaRPr lang="cs-CZ"/>
          </a:p>
        </p:txBody>
      </p:sp>
      <p:sp>
        <p:nvSpPr>
          <p:cNvPr id="103428"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5893" name="Rectangle 5"/>
          <p:cNvSpPr>
            <a:spLocks noGrp="1" noChangeArrowheads="1"/>
          </p:cNvSpPr>
          <p:nvPr>
            <p:ph type="body" sz="quarter" idx="3"/>
          </p:nvPr>
        </p:nvSpPr>
        <p:spPr bwMode="auto">
          <a:xfrm>
            <a:off x="709613" y="4860925"/>
            <a:ext cx="5680075" cy="460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68" tIns="47384" rIns="94768" bIns="47384"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165894" name="Rectangle 6"/>
          <p:cNvSpPr>
            <a:spLocks noGrp="1" noChangeArrowheads="1"/>
          </p:cNvSpPr>
          <p:nvPr>
            <p:ph type="ftr" sz="quarter" idx="4"/>
          </p:nvPr>
        </p:nvSpPr>
        <p:spPr bwMode="auto">
          <a:xfrm>
            <a:off x="0" y="9720263"/>
            <a:ext cx="3076575"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68" tIns="47384" rIns="94768" bIns="47384" numCol="1" anchor="b" anchorCtr="0" compatLnSpc="1">
            <a:prstTxWarp prst="textNoShape">
              <a:avLst/>
            </a:prstTxWarp>
          </a:bodyPr>
          <a:lstStyle>
            <a:lvl1pPr algn="l" eaLnBrk="0" hangingPunct="0">
              <a:defRPr sz="1200"/>
            </a:lvl1pPr>
          </a:lstStyle>
          <a:p>
            <a:pPr>
              <a:defRPr/>
            </a:pPr>
            <a:endParaRPr lang="de-DE"/>
          </a:p>
        </p:txBody>
      </p:sp>
      <p:sp>
        <p:nvSpPr>
          <p:cNvPr id="165895" name="Rectangle 7"/>
          <p:cNvSpPr>
            <a:spLocks noGrp="1" noChangeArrowheads="1"/>
          </p:cNvSpPr>
          <p:nvPr>
            <p:ph type="sldNum" sz="quarter" idx="5"/>
          </p:nvPr>
        </p:nvSpPr>
        <p:spPr bwMode="auto">
          <a:xfrm>
            <a:off x="4021138" y="9720263"/>
            <a:ext cx="3076575"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68" tIns="47384" rIns="94768" bIns="47384" numCol="1" anchor="b" anchorCtr="0" compatLnSpc="1">
            <a:prstTxWarp prst="textNoShape">
              <a:avLst/>
            </a:prstTxWarp>
          </a:bodyPr>
          <a:lstStyle>
            <a:lvl1pPr algn="r" eaLnBrk="0" hangingPunct="0">
              <a:defRPr sz="1200"/>
            </a:lvl1pPr>
          </a:lstStyle>
          <a:p>
            <a:pPr>
              <a:defRPr/>
            </a:pPr>
            <a:fld id="{F511C208-4F20-401B-86C3-1826831C389D}" type="slidenum">
              <a:rPr lang="cs-CZ"/>
              <a:pPr>
                <a:defRPr/>
              </a:pPr>
              <a:t>‹#›</a:t>
            </a:fld>
            <a:endParaRPr lang="cs-CZ"/>
          </a:p>
        </p:txBody>
      </p:sp>
    </p:spTree>
    <p:extLst>
      <p:ext uri="{BB962C8B-B14F-4D97-AF65-F5344CB8AC3E}">
        <p14:creationId xmlns:p14="http://schemas.microsoft.com/office/powerpoint/2010/main" val="18573910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p:spPr>
        <p:txBody>
          <a:bodyPr/>
          <a:lstStyle/>
          <a:p>
            <a:pPr eaLnBrk="1" hangingPunct="1"/>
            <a:endParaRPr lang="de-DE" altLang="cs-CZ"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821C0B7D-E3F7-4812-A30E-F59F693A6902}" type="slidenum">
              <a:rPr lang="cs-CZ"/>
              <a:pPr>
                <a:defRPr/>
              </a:pPr>
              <a:t>‹#›</a:t>
            </a:fld>
            <a:endParaRPr lang="cs-CZ"/>
          </a:p>
        </p:txBody>
      </p:sp>
    </p:spTree>
    <p:extLst>
      <p:ext uri="{BB962C8B-B14F-4D97-AF65-F5344CB8AC3E}">
        <p14:creationId xmlns:p14="http://schemas.microsoft.com/office/powerpoint/2010/main" val="17659670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5C3DC327-9677-4292-BE86-4AEEBA0213D9}" type="slidenum">
              <a:rPr lang="cs-CZ"/>
              <a:pPr>
                <a:defRPr/>
              </a:pPr>
              <a:t>‹#›</a:t>
            </a:fld>
            <a:endParaRPr lang="cs-CZ"/>
          </a:p>
        </p:txBody>
      </p:sp>
    </p:spTree>
    <p:extLst>
      <p:ext uri="{BB962C8B-B14F-4D97-AF65-F5344CB8AC3E}">
        <p14:creationId xmlns:p14="http://schemas.microsoft.com/office/powerpoint/2010/main" val="198160993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3486220D-E43C-4FCF-A3B8-C2CC31FA1F78}" type="slidenum">
              <a:rPr lang="cs-CZ"/>
              <a:pPr>
                <a:defRPr/>
              </a:pPr>
              <a:t>‹#›</a:t>
            </a:fld>
            <a:endParaRPr lang="cs-CZ"/>
          </a:p>
        </p:txBody>
      </p:sp>
    </p:spTree>
    <p:extLst>
      <p:ext uri="{BB962C8B-B14F-4D97-AF65-F5344CB8AC3E}">
        <p14:creationId xmlns:p14="http://schemas.microsoft.com/office/powerpoint/2010/main" val="386613537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CB010AAD-CD85-446E-A8BD-F5871B84A3B7}" type="slidenum">
              <a:rPr lang="cs-CZ"/>
              <a:pPr>
                <a:defRPr/>
              </a:pPr>
              <a:t>‹#›</a:t>
            </a:fld>
            <a:endParaRPr lang="cs-CZ"/>
          </a:p>
        </p:txBody>
      </p:sp>
    </p:spTree>
    <p:extLst>
      <p:ext uri="{BB962C8B-B14F-4D97-AF65-F5344CB8AC3E}">
        <p14:creationId xmlns:p14="http://schemas.microsoft.com/office/powerpoint/2010/main" val="80894783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A0F90BFE-541C-4696-B78C-EEAA7C9E708F}" type="slidenum">
              <a:rPr lang="cs-CZ"/>
              <a:pPr>
                <a:defRPr/>
              </a:pPr>
              <a:t>‹#›</a:t>
            </a:fld>
            <a:endParaRPr lang="cs-CZ"/>
          </a:p>
        </p:txBody>
      </p:sp>
    </p:spTree>
    <p:extLst>
      <p:ext uri="{BB962C8B-B14F-4D97-AF65-F5344CB8AC3E}">
        <p14:creationId xmlns:p14="http://schemas.microsoft.com/office/powerpoint/2010/main" val="335290903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E50625E3-3390-4EF2-822A-AC8DE833D9F0}" type="slidenum">
              <a:rPr lang="cs-CZ"/>
              <a:pPr>
                <a:defRPr/>
              </a:pPr>
              <a:t>‹#›</a:t>
            </a:fld>
            <a:endParaRPr lang="cs-CZ"/>
          </a:p>
        </p:txBody>
      </p:sp>
    </p:spTree>
    <p:extLst>
      <p:ext uri="{BB962C8B-B14F-4D97-AF65-F5344CB8AC3E}">
        <p14:creationId xmlns:p14="http://schemas.microsoft.com/office/powerpoint/2010/main" val="190933452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de-DE"/>
          </a:p>
        </p:txBody>
      </p:sp>
      <p:sp>
        <p:nvSpPr>
          <p:cNvPr id="8" name="Rectangle 5"/>
          <p:cNvSpPr>
            <a:spLocks noGrp="1" noChangeArrowheads="1"/>
          </p:cNvSpPr>
          <p:nvPr>
            <p:ph type="ftr" sz="quarter" idx="11"/>
          </p:nvPr>
        </p:nvSpPr>
        <p:spPr>
          <a:ln/>
        </p:spPr>
        <p:txBody>
          <a:bodyPr/>
          <a:lstStyle>
            <a:lvl1pPr>
              <a:defRPr/>
            </a:lvl1pPr>
          </a:lstStyle>
          <a:p>
            <a:pPr>
              <a:defRPr/>
            </a:pPr>
            <a:endParaRPr lang="de-DE"/>
          </a:p>
        </p:txBody>
      </p:sp>
      <p:sp>
        <p:nvSpPr>
          <p:cNvPr id="9" name="Rectangle 6"/>
          <p:cNvSpPr>
            <a:spLocks noGrp="1" noChangeArrowheads="1"/>
          </p:cNvSpPr>
          <p:nvPr>
            <p:ph type="sldNum" sz="quarter" idx="12"/>
          </p:nvPr>
        </p:nvSpPr>
        <p:spPr>
          <a:ln/>
        </p:spPr>
        <p:txBody>
          <a:bodyPr/>
          <a:lstStyle>
            <a:lvl1pPr>
              <a:defRPr/>
            </a:lvl1pPr>
          </a:lstStyle>
          <a:p>
            <a:pPr>
              <a:defRPr/>
            </a:pPr>
            <a:fld id="{2A09482D-51EC-4012-874A-2D58E0614461}" type="slidenum">
              <a:rPr lang="cs-CZ"/>
              <a:pPr>
                <a:defRPr/>
              </a:pPr>
              <a:t>‹#›</a:t>
            </a:fld>
            <a:endParaRPr lang="cs-CZ"/>
          </a:p>
        </p:txBody>
      </p:sp>
    </p:spTree>
    <p:extLst>
      <p:ext uri="{BB962C8B-B14F-4D97-AF65-F5344CB8AC3E}">
        <p14:creationId xmlns:p14="http://schemas.microsoft.com/office/powerpoint/2010/main" val="371863831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de-DE"/>
          </a:p>
        </p:txBody>
      </p:sp>
      <p:sp>
        <p:nvSpPr>
          <p:cNvPr id="5" name="Rectangle 6"/>
          <p:cNvSpPr>
            <a:spLocks noGrp="1" noChangeArrowheads="1"/>
          </p:cNvSpPr>
          <p:nvPr>
            <p:ph type="sldNum" sz="quarter" idx="12"/>
          </p:nvPr>
        </p:nvSpPr>
        <p:spPr>
          <a:ln/>
        </p:spPr>
        <p:txBody>
          <a:bodyPr/>
          <a:lstStyle>
            <a:lvl1pPr>
              <a:defRPr/>
            </a:lvl1pPr>
          </a:lstStyle>
          <a:p>
            <a:pPr>
              <a:defRPr/>
            </a:pPr>
            <a:fld id="{222EAE28-6A79-49E6-9EB8-7C0C56A4A77D}" type="slidenum">
              <a:rPr lang="cs-CZ"/>
              <a:pPr>
                <a:defRPr/>
              </a:pPr>
              <a:t>‹#›</a:t>
            </a:fld>
            <a:endParaRPr lang="cs-CZ"/>
          </a:p>
        </p:txBody>
      </p:sp>
    </p:spTree>
    <p:extLst>
      <p:ext uri="{BB962C8B-B14F-4D97-AF65-F5344CB8AC3E}">
        <p14:creationId xmlns:p14="http://schemas.microsoft.com/office/powerpoint/2010/main" val="113183145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p>
        </p:txBody>
      </p:sp>
      <p:sp>
        <p:nvSpPr>
          <p:cNvPr id="3" name="Rectangle 5"/>
          <p:cNvSpPr>
            <a:spLocks noGrp="1" noChangeArrowheads="1"/>
          </p:cNvSpPr>
          <p:nvPr>
            <p:ph type="ftr" sz="quarter" idx="11"/>
          </p:nvPr>
        </p:nvSpPr>
        <p:spPr>
          <a:ln/>
        </p:spPr>
        <p:txBody>
          <a:bodyPr/>
          <a:lstStyle>
            <a:lvl1pPr>
              <a:defRPr/>
            </a:lvl1pPr>
          </a:lstStyle>
          <a:p>
            <a:pPr>
              <a:defRPr/>
            </a:pPr>
            <a:endParaRPr lang="de-DE"/>
          </a:p>
        </p:txBody>
      </p:sp>
      <p:sp>
        <p:nvSpPr>
          <p:cNvPr id="4" name="Rectangle 6"/>
          <p:cNvSpPr>
            <a:spLocks noGrp="1" noChangeArrowheads="1"/>
          </p:cNvSpPr>
          <p:nvPr>
            <p:ph type="sldNum" sz="quarter" idx="12"/>
          </p:nvPr>
        </p:nvSpPr>
        <p:spPr>
          <a:ln/>
        </p:spPr>
        <p:txBody>
          <a:bodyPr/>
          <a:lstStyle>
            <a:lvl1pPr>
              <a:defRPr/>
            </a:lvl1pPr>
          </a:lstStyle>
          <a:p>
            <a:pPr>
              <a:defRPr/>
            </a:pPr>
            <a:fld id="{D2A064D9-1E0D-4A7A-8C89-F3746A74FBD6}" type="slidenum">
              <a:rPr lang="cs-CZ"/>
              <a:pPr>
                <a:defRPr/>
              </a:pPr>
              <a:t>‹#›</a:t>
            </a:fld>
            <a:endParaRPr lang="cs-CZ"/>
          </a:p>
        </p:txBody>
      </p:sp>
    </p:spTree>
    <p:extLst>
      <p:ext uri="{BB962C8B-B14F-4D97-AF65-F5344CB8AC3E}">
        <p14:creationId xmlns:p14="http://schemas.microsoft.com/office/powerpoint/2010/main" val="173089998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0DC725DA-5A6E-47EB-9167-F29840C56BDC}" type="slidenum">
              <a:rPr lang="cs-CZ"/>
              <a:pPr>
                <a:defRPr/>
              </a:pPr>
              <a:t>‹#›</a:t>
            </a:fld>
            <a:endParaRPr lang="cs-CZ"/>
          </a:p>
        </p:txBody>
      </p:sp>
    </p:spTree>
    <p:extLst>
      <p:ext uri="{BB962C8B-B14F-4D97-AF65-F5344CB8AC3E}">
        <p14:creationId xmlns:p14="http://schemas.microsoft.com/office/powerpoint/2010/main" val="183563350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8F944903-FE59-4CD5-85D8-189D6F422BFD}" type="slidenum">
              <a:rPr lang="cs-CZ"/>
              <a:pPr>
                <a:defRPr/>
              </a:pPr>
              <a:t>‹#›</a:t>
            </a:fld>
            <a:endParaRPr lang="cs-CZ"/>
          </a:p>
        </p:txBody>
      </p:sp>
    </p:spTree>
    <p:extLst>
      <p:ext uri="{BB962C8B-B14F-4D97-AF65-F5344CB8AC3E}">
        <p14:creationId xmlns:p14="http://schemas.microsoft.com/office/powerpoint/2010/main" val="18951270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pPr>
              <a:defRPr/>
            </a:pPr>
            <a:endParaRPr lang="de-DE"/>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de-DE"/>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42C08468-1E4A-45EA-A1E6-16744200AD42}"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hyperlink" Target="https://edalnice.cz/de/#/validation" TargetMode="External"/><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hyperlink" Target="http://www.czechinvest.org/" TargetMode="External"/><Relationship Id="rId7"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0.jpe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jpeg"/><Relationship Id="rId18" Type="http://schemas.openxmlformats.org/officeDocument/2006/relationships/image" Target="../media/image51.jpeg"/><Relationship Id="rId3" Type="http://schemas.openxmlformats.org/officeDocument/2006/relationships/image" Target="../media/image3.png"/><Relationship Id="rId7" Type="http://schemas.openxmlformats.org/officeDocument/2006/relationships/image" Target="../media/image39.jpeg"/><Relationship Id="rId12" Type="http://schemas.openxmlformats.org/officeDocument/2006/relationships/image" Target="../media/image45.png"/><Relationship Id="rId17" Type="http://schemas.openxmlformats.org/officeDocument/2006/relationships/image" Target="../media/image50.jpeg"/><Relationship Id="rId2" Type="http://schemas.openxmlformats.org/officeDocument/2006/relationships/image" Target="../media/image1.png"/><Relationship Id="rId16"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40.jpeg"/><Relationship Id="rId11" Type="http://schemas.openxmlformats.org/officeDocument/2006/relationships/image" Target="../media/image44.png"/><Relationship Id="rId5" Type="http://schemas.openxmlformats.org/officeDocument/2006/relationships/image" Target="../media/image37.jpeg"/><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38.jpeg"/><Relationship Id="rId9" Type="http://schemas.openxmlformats.org/officeDocument/2006/relationships/image" Target="../media/image42.png"/><Relationship Id="rId1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openxmlformats.org/officeDocument/2006/relationships/image" Target="../media/image52.jpe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hyperlink" Target="http://en.wikipedia.org/wiki/File:United_Nations_Human_Rights_Council_Logo.sv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openxmlformats.org/officeDocument/2006/relationships/hyperlink" Target="http://cs.wikipedia.org/wiki/Soubor:Flag_of_the_president_of_the_Czech_Republic.svg" TargetMode="Externa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77.png"/><Relationship Id="rId4" Type="http://schemas.openxmlformats.org/officeDocument/2006/relationships/oleObject" Target="../embeddings/oleObject1.bin"/></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80.jpeg"/><Relationship Id="rId4" Type="http://schemas.openxmlformats.org/officeDocument/2006/relationships/image" Target="../media/image79.jpeg"/></Relationships>
</file>

<file path=ppt/slides/_rels/slide54.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hyperlink" Target="https://www.cia.gov/library/publications/the-world-factbook/flags/fr-lgflag.gif" TargetMode="External"/><Relationship Id="rId3" Type="http://schemas.openxmlformats.org/officeDocument/2006/relationships/hyperlink" Target="https://www.cia.gov/library/publications/the-world-factbook/flags/sz-lgflag.gif" TargetMode="External"/><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image" Target="../media/image3.png"/><Relationship Id="rId16"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82.jpeg"/><Relationship Id="rId11" Type="http://schemas.openxmlformats.org/officeDocument/2006/relationships/image" Target="../media/image87.png"/><Relationship Id="rId5" Type="http://schemas.openxmlformats.org/officeDocument/2006/relationships/hyperlink" Target="https://www.cia.gov/library/publications/the-world-factbook/flags/gm-lgflag.gif" TargetMode="External"/><Relationship Id="rId15" Type="http://schemas.openxmlformats.org/officeDocument/2006/relationships/image" Target="../media/image90.png"/><Relationship Id="rId10" Type="http://schemas.openxmlformats.org/officeDocument/2006/relationships/image" Target="../media/image86.png"/><Relationship Id="rId4" Type="http://schemas.openxmlformats.org/officeDocument/2006/relationships/image" Target="../media/image81.jpeg"/><Relationship Id="rId9" Type="http://schemas.openxmlformats.org/officeDocument/2006/relationships/image" Target="../media/image85.png"/><Relationship Id="rId14" Type="http://schemas.openxmlformats.org/officeDocument/2006/relationships/image" Target="../media/image89.jpeg"/></Relationships>
</file>

<file path=ppt/slides/_rels/slide55.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89.jpeg"/><Relationship Id="rId3" Type="http://schemas.openxmlformats.org/officeDocument/2006/relationships/image" Target="../media/image84.png"/><Relationship Id="rId7" Type="http://schemas.openxmlformats.org/officeDocument/2006/relationships/image" Target="../media/image82.jpeg"/><Relationship Id="rId12" Type="http://schemas.openxmlformats.org/officeDocument/2006/relationships/hyperlink" Target="https://www.cia.gov/library/publications/the-world-factbook/flags/fr-lgflag.gif" TargetMode="Externa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hyperlink" Target="https://www.cia.gov/library/publications/the-world-factbook/flags/gm-lgflag.gif" TargetMode="External"/><Relationship Id="rId11" Type="http://schemas.openxmlformats.org/officeDocument/2006/relationships/image" Target="../media/image96.png"/><Relationship Id="rId5" Type="http://schemas.openxmlformats.org/officeDocument/2006/relationships/image" Target="../media/image93.png"/><Relationship Id="rId10" Type="http://schemas.openxmlformats.org/officeDocument/2006/relationships/image" Target="../media/image95.png"/><Relationship Id="rId4" Type="http://schemas.openxmlformats.org/officeDocument/2006/relationships/image" Target="../media/image92.png"/><Relationship Id="rId9" Type="http://schemas.openxmlformats.org/officeDocument/2006/relationships/image" Target="../media/image91.png"/></Relationships>
</file>

<file path=ppt/slides/_rels/slide56.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84.png"/><Relationship Id="rId7" Type="http://schemas.openxmlformats.org/officeDocument/2006/relationships/image" Target="../media/image99.png"/><Relationship Id="rId12" Type="http://schemas.openxmlformats.org/officeDocument/2006/relationships/image" Target="../media/image81.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2.png"/><Relationship Id="rId11" Type="http://schemas.openxmlformats.org/officeDocument/2006/relationships/hyperlink" Target="https://www.cia.gov/library/publications/the-world-factbook/flags/sz-lgflag.gif" TargetMode="External"/><Relationship Id="rId5" Type="http://schemas.openxmlformats.org/officeDocument/2006/relationships/image" Target="../media/image98.png"/><Relationship Id="rId10" Type="http://schemas.openxmlformats.org/officeDocument/2006/relationships/image" Target="../media/image82.jpeg"/><Relationship Id="rId4" Type="http://schemas.openxmlformats.org/officeDocument/2006/relationships/image" Target="../media/image97.png"/><Relationship Id="rId9" Type="http://schemas.openxmlformats.org/officeDocument/2006/relationships/hyperlink" Target="https://www.cia.gov/library/publications/the-world-factbook/flags/gm-lgflag.gif" TargetMode="External"/></Relationships>
</file>

<file path=ppt/slides/_rels/slide57.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102.png"/><Relationship Id="rId3" Type="http://schemas.openxmlformats.org/officeDocument/2006/relationships/hyperlink" Target="https://www.cia.gov/library/publications/the-world-factbook/flags/da-lgflag.gif" TargetMode="External"/><Relationship Id="rId7" Type="http://schemas.openxmlformats.org/officeDocument/2006/relationships/image" Target="../media/image83.png"/><Relationship Id="rId12" Type="http://schemas.openxmlformats.org/officeDocument/2006/relationships/image" Target="../media/image81.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2.jpeg"/><Relationship Id="rId11" Type="http://schemas.openxmlformats.org/officeDocument/2006/relationships/hyperlink" Target="https://www.cia.gov/library/publications/the-world-factbook/flags/sz-lgflag.gif" TargetMode="External"/><Relationship Id="rId5" Type="http://schemas.openxmlformats.org/officeDocument/2006/relationships/hyperlink" Target="https://www.cia.gov/library/publications/the-world-factbook/flags/gm-lgflag.gif" TargetMode="External"/><Relationship Id="rId10" Type="http://schemas.openxmlformats.org/officeDocument/2006/relationships/image" Target="../media/image89.jpeg"/><Relationship Id="rId4" Type="http://schemas.openxmlformats.org/officeDocument/2006/relationships/image" Target="../media/image101.jpeg"/><Relationship Id="rId9" Type="http://schemas.openxmlformats.org/officeDocument/2006/relationships/hyperlink" Target="https://www.cia.gov/library/publications/the-world-factbook/flags/fr-lgflag.gif" TargetMode="External"/><Relationship Id="rId14" Type="http://schemas.openxmlformats.org/officeDocument/2006/relationships/image" Target="../media/image88.pn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pn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6.png"/><Relationship Id="rId2"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hyperlink" Target="http://www.google.cz/url?sa=i&amp;rct=j&amp;q=&amp;esrc=s&amp;source=images&amp;cd=&amp;cad=rja&amp;uact=8&amp;docid=4o6oJFq6wbXQpM&amp;tbnid=1HaFT690dHOLPM:&amp;ved=0CAUQjRw&amp;url=http://www.waddensea-worldheritage.org/node/1093&amp;ei=fVa1U9f0Mab54QSV_oDIBA&amp;bvm=bv.70138588,d.bGE&amp;psig=AFQjCNF76y-XbGmLEtJzKMKkQn4_lZZm9w&amp;ust=1404479456680099" TargetMode="External"/><Relationship Id="rId5" Type="http://schemas.openxmlformats.org/officeDocument/2006/relationships/image" Target="../media/image105.png"/><Relationship Id="rId4" Type="http://schemas.openxmlformats.org/officeDocument/2006/relationships/hyperlink" Target="http://www.google.cz/url?sa=i&amp;rct=j&amp;q=&amp;esrc=s&amp;source=images&amp;cd=&amp;cad=rja&amp;uact=8&amp;docid=2zN16iZVinMD_M&amp;tbnid=l4PONiPDgBL7ZM:&amp;ved=0CAUQjRw&amp;url=http://en.czech-unesco.org/&amp;ei=9CW1U4TbJoiMO46SgfAE&amp;bvm=bv.70138588,d.ZGU&amp;psig=AFQjCNEfqgjY0IIoVkUzie-z5hFoa34dYQ&amp;ust=1404467054559737" TargetMode="External"/></Relationships>
</file>

<file path=ppt/slides/_rels/slide61.xml.rels><?xml version="1.0" encoding="UTF-8" standalone="yes"?>
<Relationships xmlns="http://schemas.openxmlformats.org/package/2006/relationships"><Relationship Id="rId8" Type="http://schemas.openxmlformats.org/officeDocument/2006/relationships/image" Target="../media/image112.wmf"/><Relationship Id="rId13" Type="http://schemas.openxmlformats.org/officeDocument/2006/relationships/image" Target="../media/image117.wmf"/><Relationship Id="rId3" Type="http://schemas.openxmlformats.org/officeDocument/2006/relationships/image" Target="../media/image3.png"/><Relationship Id="rId7" Type="http://schemas.openxmlformats.org/officeDocument/2006/relationships/image" Target="../media/image111.wmf"/><Relationship Id="rId12" Type="http://schemas.openxmlformats.org/officeDocument/2006/relationships/image" Target="../media/image116.wmf"/><Relationship Id="rId2" Type="http://schemas.openxmlformats.org/officeDocument/2006/relationships/image" Target="../media/image107.wmf"/><Relationship Id="rId1" Type="http://schemas.openxmlformats.org/officeDocument/2006/relationships/slideLayout" Target="../slideLayouts/slideLayout7.xml"/><Relationship Id="rId6" Type="http://schemas.openxmlformats.org/officeDocument/2006/relationships/image" Target="../media/image110.wmf"/><Relationship Id="rId11" Type="http://schemas.openxmlformats.org/officeDocument/2006/relationships/image" Target="../media/image115.wmf"/><Relationship Id="rId5" Type="http://schemas.openxmlformats.org/officeDocument/2006/relationships/image" Target="../media/image109.wmf"/><Relationship Id="rId15" Type="http://schemas.openxmlformats.org/officeDocument/2006/relationships/image" Target="../media/image119.jpeg"/><Relationship Id="rId10" Type="http://schemas.openxmlformats.org/officeDocument/2006/relationships/image" Target="../media/image114.wmf"/><Relationship Id="rId4" Type="http://schemas.openxmlformats.org/officeDocument/2006/relationships/image" Target="../media/image108.jpeg"/><Relationship Id="rId9" Type="http://schemas.openxmlformats.org/officeDocument/2006/relationships/image" Target="../media/image113.wmf"/><Relationship Id="rId14" Type="http://schemas.openxmlformats.org/officeDocument/2006/relationships/image" Target="../media/image118.wmf"/></Relationships>
</file>

<file path=ppt/slides/_rels/slide62.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121.jpeg"/><Relationship Id="rId7" Type="http://schemas.openxmlformats.org/officeDocument/2006/relationships/image" Target="../media/image124.JPG"/><Relationship Id="rId2" Type="http://schemas.openxmlformats.org/officeDocument/2006/relationships/image" Target="../media/image120.JPG"/><Relationship Id="rId1" Type="http://schemas.openxmlformats.org/officeDocument/2006/relationships/slideLayout" Target="../slideLayouts/slideLayout7.xml"/><Relationship Id="rId6" Type="http://schemas.openxmlformats.org/officeDocument/2006/relationships/image" Target="../media/image123.JPG"/><Relationship Id="rId5" Type="http://schemas.openxmlformats.org/officeDocument/2006/relationships/image" Target="../media/image122.JPG"/><Relationship Id="rId4" Type="http://schemas.openxmlformats.org/officeDocument/2006/relationships/image" Target="../media/image3.png"/><Relationship Id="rId9" Type="http://schemas.openxmlformats.org/officeDocument/2006/relationships/image" Target="../media/image126.png"/></Relationships>
</file>

<file path=ppt/slides/_rels/slide63.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30.JPG"/><Relationship Id="rId5" Type="http://schemas.openxmlformats.org/officeDocument/2006/relationships/image" Target="../media/image129.jpeg"/><Relationship Id="rId4" Type="http://schemas.openxmlformats.org/officeDocument/2006/relationships/image" Target="../media/image128.JPG"/></Relationships>
</file>

<file path=ppt/slides/_rels/slide6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hyperlink" Target="http://www.google.cz/url?sa=i&amp;rct=j&amp;q=&amp;esrc=s&amp;source=images&amp;cd=&amp;cad=rja&amp;uact=8&amp;docid=6p0-HVr3bC3jWM&amp;tbnid=pim1jbjPrtMEuM:&amp;ved=0CAUQjRw&amp;url=http://commons.wikimedia.org/wiki/File:Toulouse_-_Bar_basque_-_Beer_tap.jpg&amp;ei=9j61U4LiNMKtPLmrgNgJ&amp;bvm=bv.70138588,d.ZGU&amp;psig=AFQjCNGiJJrPNMjGlxYO3seI39gVp7gr9A&amp;ust=1404473451222966" TargetMode="Externa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2.jpeg"/><Relationship Id="rId1" Type="http://schemas.openxmlformats.org/officeDocument/2006/relationships/slideLayout" Target="../slideLayouts/slideLayout7.xml"/><Relationship Id="rId4" Type="http://schemas.openxmlformats.org/officeDocument/2006/relationships/hyperlink" Target="https://www.vinazmoravyvinazcech.cz/en"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7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41.jpeg"/></Relationships>
</file>

<file path=ppt/slides/_rels/slide7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hyperlink" Target="http://upload.wikimedia.org/wikipedia/commons/0/09/Kodex_vy%C5%A1ehradsk%C3%BD1.jpg" TargetMode="Externa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4.jpeg"/><Relationship Id="rId5" Type="http://schemas.openxmlformats.org/officeDocument/2006/relationships/hyperlink" Target="http://upload.wikimedia.org/wikipedia/commons/d/d7/Kodex_vy%C5%A1ehradsk%C3%BD2.jpg" TargetMode="External"/><Relationship Id="rId4" Type="http://schemas.openxmlformats.org/officeDocument/2006/relationships/image" Target="../media/image143.jpeg"/></Relationships>
</file>

<file path=ppt/slides/_rels/slide7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146.jpeg"/></Relationships>
</file>

<file path=ppt/slides/_rels/slide7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visitczechrepublic.com/de-DE/36cccac0-7a3d-490e-825c-49c45e9343bd/page/helath-and-insurance" TargetMode="Externa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hyperlink" Target="https://www.mpsv.cz/web/en/responsibilities-of-molsa"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hemeOverride" Target="../theme/themeOverride3.xml"/><Relationship Id="rId4" Type="http://schemas.openxmlformats.org/officeDocument/2006/relationships/image" Target="../media/image149.png"/></Relationships>
</file>

<file path=ppt/slides/_rels/slide82.xml.rels><?xml version="1.0" encoding="UTF-8" standalone="yes"?>
<Relationships xmlns="http://schemas.openxmlformats.org/package/2006/relationships"><Relationship Id="rId8" Type="http://schemas.openxmlformats.org/officeDocument/2006/relationships/image" Target="../media/image152.jpeg"/><Relationship Id="rId3" Type="http://schemas.openxmlformats.org/officeDocument/2006/relationships/image" Target="../media/image3.png"/><Relationship Id="rId7" Type="http://schemas.openxmlformats.org/officeDocument/2006/relationships/image" Target="../media/image151.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upload.wikimedia.org/wikipedia/commons/f/fb/Dvorak1.jpg" TargetMode="External"/><Relationship Id="rId5" Type="http://schemas.openxmlformats.org/officeDocument/2006/relationships/image" Target="../media/image150.jpeg"/><Relationship Id="rId4" Type="http://schemas.openxmlformats.org/officeDocument/2006/relationships/hyperlink" Target="http://upload.wikimedia.org/wikipedia/commons/c/ce/Johan_amos_comenius_1592-1671.jpg"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5.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4.jpeg"/><Relationship Id="rId5" Type="http://schemas.openxmlformats.org/officeDocument/2006/relationships/image" Target="../media/image153.jpeg"/><Relationship Id="rId4" Type="http://schemas.openxmlformats.org/officeDocument/2006/relationships/hyperlink" Target="http://upload.wikimedia.org/wikipedia/commons/2/29/Alfons_Mucha_LOC_3c05828u.jpg"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8.png"/><Relationship Id="rId5" Type="http://schemas.openxmlformats.org/officeDocument/2006/relationships/image" Target="../media/image157.jpeg"/><Relationship Id="rId4" Type="http://schemas.openxmlformats.org/officeDocument/2006/relationships/image" Target="../media/image156.jpeg"/></Relationships>
</file>

<file path=ppt/slides/_rels/slide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1.jpeg"/><Relationship Id="rId5" Type="http://schemas.openxmlformats.org/officeDocument/2006/relationships/image" Target="../media/image160.jpeg"/><Relationship Id="rId4" Type="http://schemas.openxmlformats.org/officeDocument/2006/relationships/image" Target="../media/image159.jpeg"/></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4.jpeg"/><Relationship Id="rId5" Type="http://schemas.openxmlformats.org/officeDocument/2006/relationships/image" Target="../media/image163.jpeg"/><Relationship Id="rId4" Type="http://schemas.openxmlformats.org/officeDocument/2006/relationships/image" Target="../media/image162.jpeg"/></Relationships>
</file>

<file path=ppt/slides/_rels/slide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66.jpeg"/></Relationships>
</file>

<file path=ppt/slides/_rels/slide89.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68.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3.jpeg"/><Relationship Id="rId5" Type="http://schemas.openxmlformats.org/officeDocument/2006/relationships/image" Target="../media/image172.jpeg"/><Relationship Id="rId4" Type="http://schemas.openxmlformats.org/officeDocument/2006/relationships/image" Target="../media/image171.jpeg"/></Relationships>
</file>

<file path=ppt/slides/_rels/slide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4.jpeg"/><Relationship Id="rId1" Type="http://schemas.openxmlformats.org/officeDocument/2006/relationships/slideLayout" Target="../slideLayouts/slideLayout7.xml"/><Relationship Id="rId4" Type="http://schemas.openxmlformats.org/officeDocument/2006/relationships/image" Target="../media/image175.jpeg"/></Relationships>
</file>

<file path=ppt/slides/_rels/slide94.xml.rels><?xml version="1.0" encoding="UTF-8" standalone="yes"?>
<Relationships xmlns="http://schemas.openxmlformats.org/package/2006/relationships"><Relationship Id="rId8" Type="http://schemas.openxmlformats.org/officeDocument/2006/relationships/image" Target="../media/image181.jpeg"/><Relationship Id="rId3" Type="http://schemas.openxmlformats.org/officeDocument/2006/relationships/image" Target="../media/image3.png"/><Relationship Id="rId7" Type="http://schemas.openxmlformats.org/officeDocument/2006/relationships/image" Target="../media/image180.png"/><Relationship Id="rId2" Type="http://schemas.openxmlformats.org/officeDocument/2006/relationships/image" Target="../media/image176.jpeg"/><Relationship Id="rId1" Type="http://schemas.openxmlformats.org/officeDocument/2006/relationships/slideLayout" Target="../slideLayouts/slideLayout7.xml"/><Relationship Id="rId6" Type="http://schemas.openxmlformats.org/officeDocument/2006/relationships/image" Target="../media/image179.jpeg"/><Relationship Id="rId5" Type="http://schemas.openxmlformats.org/officeDocument/2006/relationships/image" Target="../media/image178.jpeg"/><Relationship Id="rId4" Type="http://schemas.openxmlformats.org/officeDocument/2006/relationships/image" Target="../media/image177.jpeg"/></Relationships>
</file>

<file path=ppt/slides/_rels/slide9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7"/>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411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ctrTitle"/>
          </p:nvPr>
        </p:nvSpPr>
        <p:spPr>
          <a:xfrm>
            <a:off x="695325" y="4257675"/>
            <a:ext cx="7772400" cy="523875"/>
          </a:xfrm>
        </p:spPr>
        <p:txBody>
          <a:bodyPr/>
          <a:lstStyle/>
          <a:p>
            <a:pPr eaLnBrk="1" hangingPunct="1">
              <a:defRPr/>
            </a:pPr>
            <a:r>
              <a:rPr lang="de-DE" sz="6000" dirty="0" smtClean="0">
                <a:solidFill>
                  <a:srgbClr val="D52B1E"/>
                </a:solidFill>
                <a:effectLst>
                  <a:outerShdw blurRad="38100" dist="38100" dir="2700000" algn="tl">
                    <a:srgbClr val="C0C0C0"/>
                  </a:outerShdw>
                </a:effectLst>
                <a:latin typeface="Georgia" pitchFamily="18" charset="0"/>
              </a:rPr>
              <a:t>der Tschechischen Republik </a:t>
            </a:r>
          </a:p>
        </p:txBody>
      </p:sp>
      <p:sp>
        <p:nvSpPr>
          <p:cNvPr id="2057" name="Text Box 9"/>
          <p:cNvSpPr txBox="1">
            <a:spLocks noChangeArrowheads="1"/>
          </p:cNvSpPr>
          <p:nvPr/>
        </p:nvSpPr>
        <p:spPr bwMode="auto">
          <a:xfrm>
            <a:off x="1373188" y="2438400"/>
            <a:ext cx="4014787"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defRPr/>
            </a:pPr>
            <a:r>
              <a:rPr lang="de-DE" sz="4000" dirty="0">
                <a:solidFill>
                  <a:srgbClr val="0039A6"/>
                </a:solidFill>
                <a:effectLst>
                  <a:outerShdw blurRad="38100" dist="38100" dir="2700000" algn="tl">
                    <a:srgbClr val="C0C0C0"/>
                  </a:outerShdw>
                </a:effectLst>
                <a:latin typeface="Georgia" pitchFamily="18" charset="0"/>
              </a:rPr>
              <a:t>Willkommen </a:t>
            </a:r>
            <a:r>
              <a:rPr lang="en-US" sz="4000" dirty="0">
                <a:solidFill>
                  <a:srgbClr val="0039A6"/>
                </a:solidFill>
                <a:effectLst>
                  <a:outerShdw blurRad="38100" dist="38100" dir="2700000" algn="tl">
                    <a:srgbClr val="C0C0C0"/>
                  </a:outerShdw>
                </a:effectLst>
                <a:latin typeface="Georgia" pitchFamily="18" charset="0"/>
              </a:rPr>
              <a:t>in</a:t>
            </a:r>
          </a:p>
        </p:txBody>
      </p:sp>
      <p:pic>
        <p:nvPicPr>
          <p:cNvPr id="2053"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563" y="320675"/>
            <a:ext cx="7947026"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300" smtClean="0">
                <a:solidFill>
                  <a:srgbClr val="0039A6"/>
                </a:solidFill>
                <a:latin typeface="Georgia" pitchFamily="18" charset="0"/>
              </a:rPr>
              <a:t>Grundlegende Fakten über die Tschechische Republik</a:t>
            </a:r>
            <a:endParaRPr lang="en-US" altLang="cs-CZ" sz="2300" smtClean="0">
              <a:solidFill>
                <a:srgbClr val="0039A6"/>
              </a:solidFill>
              <a:latin typeface="Georgia" pitchFamily="18" charset="0"/>
            </a:endParaRPr>
          </a:p>
        </p:txBody>
      </p:sp>
      <p:sp>
        <p:nvSpPr>
          <p:cNvPr id="11268" name="Rectangle 3"/>
          <p:cNvSpPr>
            <a:spLocks noGrp="1" noChangeArrowheads="1"/>
          </p:cNvSpPr>
          <p:nvPr>
            <p:ph type="subTitle" idx="4294967295"/>
          </p:nvPr>
        </p:nvSpPr>
        <p:spPr>
          <a:xfrm>
            <a:off x="1000125" y="1343025"/>
            <a:ext cx="7689850" cy="4911725"/>
          </a:xfrm>
        </p:spPr>
        <p:txBody>
          <a:bodyPr/>
          <a:lstStyle/>
          <a:p>
            <a:pPr marL="304800" indent="-304800" algn="just" eaLnBrk="1" hangingPunct="1">
              <a:lnSpc>
                <a:spcPct val="110000"/>
              </a:lnSpc>
              <a:spcBef>
                <a:spcPct val="0"/>
              </a:spcBef>
              <a:spcAft>
                <a:spcPts val="1200"/>
              </a:spcAft>
              <a:buFont typeface="Georgia" pitchFamily="18" charset="0"/>
              <a:buNone/>
            </a:pPr>
            <a:r>
              <a:rPr lang="de-DE" altLang="cs-CZ" sz="2400" smtClean="0">
                <a:solidFill>
                  <a:srgbClr val="0039A6"/>
                </a:solidFill>
                <a:latin typeface="Georgia" pitchFamily="18" charset="0"/>
              </a:rPr>
              <a:t>	</a:t>
            </a:r>
            <a:r>
              <a:rPr lang="de-DE" altLang="cs-CZ" sz="2400" smtClean="0">
                <a:solidFill>
                  <a:srgbClr val="D52B1E"/>
                </a:solidFill>
                <a:latin typeface="Georgia" pitchFamily="18" charset="0"/>
              </a:rPr>
              <a:t>Wichtige Kontakte</a:t>
            </a:r>
            <a:r>
              <a:rPr lang="de-DE" altLang="cs-CZ" smtClean="0">
                <a:solidFill>
                  <a:srgbClr val="D52B1E"/>
                </a:solidFill>
                <a:latin typeface="Georgia" pitchFamily="18" charset="0"/>
              </a:rPr>
              <a:t>:</a:t>
            </a:r>
          </a:p>
          <a:p>
            <a:pPr marL="304800" indent="-304800" algn="just" eaLnBrk="1" hangingPunct="1">
              <a:lnSpc>
                <a:spcPct val="110000"/>
              </a:lnSpc>
              <a:spcBef>
                <a:spcPct val="0"/>
              </a:spcBef>
              <a:spcAft>
                <a:spcPts val="1200"/>
              </a:spcAft>
              <a:buFont typeface="Georgia" pitchFamily="18" charset="0"/>
              <a:buChar char="●"/>
            </a:pPr>
            <a:r>
              <a:rPr lang="de-DE" altLang="cs-CZ" sz="1800" smtClean="0">
                <a:latin typeface="Georgia" pitchFamily="18" charset="0"/>
              </a:rPr>
              <a:t>Integriertes Rettungssystem:</a:t>
            </a:r>
          </a:p>
          <a:p>
            <a:pPr marL="304800" indent="-304800" algn="just" eaLnBrk="1" hangingPunct="1">
              <a:lnSpc>
                <a:spcPct val="110000"/>
              </a:lnSpc>
              <a:spcBef>
                <a:spcPct val="0"/>
              </a:spcBef>
              <a:spcAft>
                <a:spcPts val="1200"/>
              </a:spcAft>
              <a:buFont typeface="Georgia" pitchFamily="18" charset="0"/>
              <a:buChar char="●"/>
            </a:pPr>
            <a:r>
              <a:rPr lang="de-DE" altLang="cs-CZ" sz="1800" b="1" smtClean="0">
                <a:latin typeface="Georgia" pitchFamily="18" charset="0"/>
              </a:rPr>
              <a:t>112</a:t>
            </a:r>
            <a:r>
              <a:rPr lang="de-DE" altLang="cs-CZ" sz="1800" smtClean="0">
                <a:latin typeface="Georgia" pitchFamily="18" charset="0"/>
              </a:rPr>
              <a:t> – Europaweite Notrufnummer</a:t>
            </a:r>
          </a:p>
          <a:p>
            <a:pPr marL="304800" indent="-304800" algn="just" eaLnBrk="1" hangingPunct="1">
              <a:lnSpc>
                <a:spcPct val="110000"/>
              </a:lnSpc>
              <a:spcBef>
                <a:spcPct val="0"/>
              </a:spcBef>
              <a:spcAft>
                <a:spcPts val="1200"/>
              </a:spcAft>
              <a:buFont typeface="Georgia" pitchFamily="18" charset="0"/>
              <a:buChar char="●"/>
            </a:pPr>
            <a:endParaRPr lang="de-DE" altLang="cs-CZ" sz="1800" smtClean="0">
              <a:latin typeface="Georgia" pitchFamily="18" charset="0"/>
            </a:endParaRPr>
          </a:p>
          <a:p>
            <a:pPr lvl="1" algn="just" eaLnBrk="1" hangingPunct="1">
              <a:lnSpc>
                <a:spcPct val="110000"/>
              </a:lnSpc>
              <a:spcBef>
                <a:spcPct val="0"/>
              </a:spcBef>
              <a:spcAft>
                <a:spcPts val="1200"/>
              </a:spcAft>
              <a:buFont typeface="Georgia" pitchFamily="18" charset="0"/>
              <a:buNone/>
            </a:pPr>
            <a:r>
              <a:rPr lang="de-DE" altLang="cs-CZ" sz="1800" smtClean="0">
                <a:latin typeface="Georgia" pitchFamily="18" charset="0"/>
              </a:rPr>
              <a:t>			</a:t>
            </a:r>
            <a:r>
              <a:rPr lang="de-DE" altLang="cs-CZ" sz="1800" b="1" smtClean="0">
                <a:latin typeface="Georgia" pitchFamily="18" charset="0"/>
              </a:rPr>
              <a:t>150</a:t>
            </a:r>
            <a:r>
              <a:rPr lang="de-DE" altLang="cs-CZ" sz="1800" smtClean="0">
                <a:latin typeface="Georgia" pitchFamily="18" charset="0"/>
              </a:rPr>
              <a:t> – Feuerwehr</a:t>
            </a:r>
          </a:p>
          <a:p>
            <a:pPr lvl="1" algn="just" eaLnBrk="1" hangingPunct="1">
              <a:lnSpc>
                <a:spcPct val="110000"/>
              </a:lnSpc>
              <a:spcBef>
                <a:spcPct val="0"/>
              </a:spcBef>
              <a:spcAft>
                <a:spcPts val="1200"/>
              </a:spcAft>
              <a:buFont typeface="Georgia" pitchFamily="18" charset="0"/>
              <a:buNone/>
            </a:pPr>
            <a:endParaRPr lang="de-DE" altLang="cs-CZ" smtClean="0">
              <a:latin typeface="Georgia" pitchFamily="18" charset="0"/>
            </a:endParaRPr>
          </a:p>
          <a:p>
            <a:pPr lvl="1" algn="just" eaLnBrk="1" hangingPunct="1">
              <a:lnSpc>
                <a:spcPct val="110000"/>
              </a:lnSpc>
              <a:spcBef>
                <a:spcPct val="0"/>
              </a:spcBef>
              <a:spcAft>
                <a:spcPts val="1200"/>
              </a:spcAft>
              <a:buFont typeface="Georgia" pitchFamily="18" charset="0"/>
              <a:buNone/>
            </a:pPr>
            <a:r>
              <a:rPr lang="de-DE" altLang="cs-CZ" sz="1800" smtClean="0">
                <a:latin typeface="Georgia" pitchFamily="18" charset="0"/>
              </a:rPr>
              <a:t>			</a:t>
            </a:r>
            <a:r>
              <a:rPr lang="de-DE" altLang="cs-CZ" sz="1800" b="1" smtClean="0">
                <a:latin typeface="Georgia" pitchFamily="18" charset="0"/>
              </a:rPr>
              <a:t>155</a:t>
            </a:r>
            <a:r>
              <a:rPr lang="de-DE" altLang="cs-CZ" sz="1800" smtClean="0">
                <a:latin typeface="Georgia" pitchFamily="18" charset="0"/>
              </a:rPr>
              <a:t> – Rettungsdienst</a:t>
            </a:r>
          </a:p>
          <a:p>
            <a:pPr lvl="1" algn="just" eaLnBrk="1" hangingPunct="1">
              <a:lnSpc>
                <a:spcPct val="110000"/>
              </a:lnSpc>
              <a:spcBef>
                <a:spcPct val="0"/>
              </a:spcBef>
              <a:spcAft>
                <a:spcPts val="1200"/>
              </a:spcAft>
              <a:buFont typeface="Georgia" pitchFamily="18" charset="0"/>
              <a:buNone/>
            </a:pPr>
            <a:endParaRPr lang="de-DE" altLang="cs-CZ" smtClean="0">
              <a:latin typeface="Georgia" pitchFamily="18" charset="0"/>
            </a:endParaRPr>
          </a:p>
          <a:p>
            <a:pPr lvl="1" algn="just" eaLnBrk="1" hangingPunct="1">
              <a:lnSpc>
                <a:spcPct val="110000"/>
              </a:lnSpc>
              <a:spcBef>
                <a:spcPct val="0"/>
              </a:spcBef>
              <a:spcAft>
                <a:spcPts val="1200"/>
              </a:spcAft>
              <a:buFont typeface="Georgia" pitchFamily="18" charset="0"/>
              <a:buNone/>
            </a:pPr>
            <a:r>
              <a:rPr lang="de-DE" altLang="cs-CZ" sz="1800" smtClean="0">
                <a:latin typeface="Georgia" pitchFamily="18" charset="0"/>
              </a:rPr>
              <a:t>			</a:t>
            </a:r>
            <a:r>
              <a:rPr lang="de-DE" altLang="cs-CZ" sz="1800" b="1" smtClean="0">
                <a:latin typeface="Georgia" pitchFamily="18" charset="0"/>
              </a:rPr>
              <a:t>158</a:t>
            </a:r>
            <a:r>
              <a:rPr lang="de-DE" altLang="cs-CZ" sz="1800" smtClean="0">
                <a:latin typeface="Georgia" pitchFamily="18" charset="0"/>
              </a:rPr>
              <a:t> – Polizei</a:t>
            </a:r>
          </a:p>
          <a:p>
            <a:pPr lvl="1" algn="just" eaLnBrk="1" hangingPunct="1">
              <a:lnSpc>
                <a:spcPct val="110000"/>
              </a:lnSpc>
              <a:spcBef>
                <a:spcPct val="0"/>
              </a:spcBef>
              <a:spcAft>
                <a:spcPts val="1200"/>
              </a:spcAft>
              <a:buFont typeface="Georgia" pitchFamily="18" charset="0"/>
              <a:buChar char="●"/>
            </a:pPr>
            <a:endParaRPr lang="de-DE" altLang="cs-CZ" sz="1800" smtClean="0">
              <a:latin typeface="Georgia" pitchFamily="18" charset="0"/>
            </a:endParaRP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11271" name="AutoShape 10" descr="2Q=="/>
          <p:cNvSpPr>
            <a:spLocks noChangeAspect="1" noChangeArrowheads="1"/>
          </p:cNvSpPr>
          <p:nvPr/>
        </p:nvSpPr>
        <p:spPr bwMode="auto">
          <a:xfrm>
            <a:off x="3924300" y="27813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de-DE" altLang="cs-CZ" sz="1800"/>
          </a:p>
        </p:txBody>
      </p:sp>
      <p:sp>
        <p:nvSpPr>
          <p:cNvPr id="11272" name="AutoShape 12" descr="2Q=="/>
          <p:cNvSpPr>
            <a:spLocks noChangeAspect="1" noChangeArrowheads="1"/>
          </p:cNvSpPr>
          <p:nvPr/>
        </p:nvSpPr>
        <p:spPr bwMode="auto">
          <a:xfrm>
            <a:off x="3924300" y="27813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de-DE" altLang="cs-CZ" sz="1800"/>
          </a:p>
        </p:txBody>
      </p:sp>
      <p:sp>
        <p:nvSpPr>
          <p:cNvPr id="11273" name="AutoShape 14" descr="2Q=="/>
          <p:cNvSpPr>
            <a:spLocks noChangeAspect="1" noChangeArrowheads="1"/>
          </p:cNvSpPr>
          <p:nvPr/>
        </p:nvSpPr>
        <p:spPr bwMode="auto">
          <a:xfrm>
            <a:off x="3924300" y="27813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de-DE" altLang="cs-CZ" sz="1800"/>
          </a:p>
        </p:txBody>
      </p:sp>
      <p:pic>
        <p:nvPicPr>
          <p:cNvPr id="11274" name="Picture 16" descr="policie_c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4700" y="5303838"/>
            <a:ext cx="1022350"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8" descr="ANd9GcSF2ex4YnuFBlZ2rNOreYlvwoLUN7lOkVieozt3FICshoT7i-JHU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56463" y="3011488"/>
            <a:ext cx="760412"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6" name="AutoShape 20" descr="9k="/>
          <p:cNvSpPr>
            <a:spLocks noChangeAspect="1" noChangeArrowheads="1"/>
          </p:cNvSpPr>
          <p:nvPr/>
        </p:nvSpPr>
        <p:spPr bwMode="auto">
          <a:xfrm>
            <a:off x="3033713" y="2413000"/>
            <a:ext cx="28479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de-DE" altLang="cs-CZ" sz="1800"/>
          </a:p>
        </p:txBody>
      </p:sp>
      <p:pic>
        <p:nvPicPr>
          <p:cNvPr id="11277" name="Picture 22" descr="205694-top_foto1-iowvs"/>
          <p:cNvPicPr>
            <a:picLocks noChangeAspect="1" noChangeArrowheads="1"/>
          </p:cNvPicPr>
          <p:nvPr/>
        </p:nvPicPr>
        <p:blipFill>
          <a:blip r:embed="rId5">
            <a:extLst>
              <a:ext uri="{28A0092B-C50C-407E-A947-70E740481C1C}">
                <a14:useLocalDpi xmlns:a14="http://schemas.microsoft.com/office/drawing/2010/main" val="0"/>
              </a:ext>
            </a:extLst>
          </a:blip>
          <a:srcRect l="18898" r="18898"/>
          <a:stretch>
            <a:fillRect/>
          </a:stretch>
        </p:blipFill>
        <p:spPr bwMode="auto">
          <a:xfrm>
            <a:off x="7175500" y="4292600"/>
            <a:ext cx="922338"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smtClean="0">
                <a:solidFill>
                  <a:srgbClr val="0039A6"/>
                </a:solidFill>
                <a:latin typeface="Georgia" pitchFamily="18" charset="0"/>
              </a:rPr>
              <a:t>Verkehrsregeln</a:t>
            </a:r>
          </a:p>
        </p:txBody>
      </p:sp>
      <p:sp>
        <p:nvSpPr>
          <p:cNvPr id="12292" name="Rectangle 3"/>
          <p:cNvSpPr>
            <a:spLocks noGrp="1" noChangeArrowheads="1"/>
          </p:cNvSpPr>
          <p:nvPr>
            <p:ph type="subTitle" idx="4294967295"/>
          </p:nvPr>
        </p:nvSpPr>
        <p:spPr>
          <a:xfrm>
            <a:off x="1000125" y="1212850"/>
            <a:ext cx="7632700" cy="5283200"/>
          </a:xfrm>
        </p:spPr>
        <p:txBody>
          <a:bodyPr/>
          <a:lstStyle/>
          <a:p>
            <a:pPr marL="271463" indent="-271463" algn="just" eaLnBrk="1" hangingPunct="1">
              <a:lnSpc>
                <a:spcPct val="110000"/>
              </a:lnSpc>
              <a:spcBef>
                <a:spcPct val="0"/>
              </a:spcBef>
              <a:spcAft>
                <a:spcPts val="1200"/>
              </a:spcAft>
            </a:pPr>
            <a:endParaRPr lang="cs-CZ" altLang="cs-CZ" sz="1800" dirty="0" smtClean="0">
              <a:latin typeface="Georgia" pitchFamily="18" charset="0"/>
            </a:endParaRPr>
          </a:p>
          <a:p>
            <a:pPr marL="271463" indent="-271463" algn="just" eaLnBrk="1" hangingPunct="1">
              <a:lnSpc>
                <a:spcPct val="110000"/>
              </a:lnSpc>
              <a:spcBef>
                <a:spcPct val="0"/>
              </a:spcBef>
              <a:spcAft>
                <a:spcPts val="1200"/>
              </a:spcAft>
            </a:pPr>
            <a:r>
              <a:rPr lang="de-DE" altLang="cs-CZ" sz="1800" dirty="0" smtClean="0">
                <a:latin typeface="Georgia" pitchFamily="18" charset="0"/>
              </a:rPr>
              <a:t>Null-Toleranz bei Alkohol am Steuer</a:t>
            </a:r>
            <a:r>
              <a:rPr lang="cs-CZ" altLang="cs-CZ" sz="1800" dirty="0" smtClean="0">
                <a:latin typeface="Georgia" pitchFamily="18" charset="0"/>
              </a:rPr>
              <a:t>.</a:t>
            </a:r>
            <a:endParaRPr lang="de-DE" altLang="cs-CZ" sz="1800" dirty="0" smtClean="0">
              <a:latin typeface="Georgia" pitchFamily="18" charset="0"/>
            </a:endParaRPr>
          </a:p>
          <a:p>
            <a:pPr marL="271463" indent="-271463" algn="just" eaLnBrk="1" hangingPunct="1">
              <a:lnSpc>
                <a:spcPct val="110000"/>
              </a:lnSpc>
              <a:spcBef>
                <a:spcPct val="0"/>
              </a:spcBef>
              <a:spcAft>
                <a:spcPts val="1200"/>
              </a:spcAft>
            </a:pPr>
            <a:r>
              <a:rPr lang="de-DE" altLang="cs-CZ" sz="1800" dirty="0" smtClean="0">
                <a:latin typeface="Georgia" pitchFamily="18" charset="0"/>
              </a:rPr>
              <a:t>Das Halten von Telefongeräten </a:t>
            </a:r>
            <a:endParaRPr lang="cs-CZ" altLang="cs-CZ" sz="1800" dirty="0" smtClean="0">
              <a:latin typeface="Georgia" pitchFamily="18" charset="0"/>
            </a:endParaRPr>
          </a:p>
          <a:p>
            <a:pPr marL="271463" indent="-271463" algn="just" eaLnBrk="1" hangingPunct="1">
              <a:lnSpc>
                <a:spcPct val="110000"/>
              </a:lnSpc>
              <a:spcBef>
                <a:spcPct val="0"/>
              </a:spcBef>
              <a:spcAft>
                <a:spcPts val="1200"/>
              </a:spcAft>
              <a:buFontTx/>
              <a:buNone/>
            </a:pPr>
            <a:r>
              <a:rPr lang="cs-CZ" altLang="cs-CZ" sz="1800" dirty="0" smtClean="0">
                <a:latin typeface="Georgia" pitchFamily="18" charset="0"/>
              </a:rPr>
              <a:t>     </a:t>
            </a:r>
            <a:r>
              <a:rPr lang="de-DE" altLang="cs-CZ" sz="1800" dirty="0" smtClean="0">
                <a:latin typeface="Georgia" pitchFamily="18" charset="0"/>
              </a:rPr>
              <a:t>und anderen Kommunikationsgeräten während </a:t>
            </a:r>
            <a:endParaRPr lang="cs-CZ" altLang="cs-CZ" sz="1800" dirty="0" smtClean="0">
              <a:latin typeface="Georgia" pitchFamily="18" charset="0"/>
            </a:endParaRPr>
          </a:p>
          <a:p>
            <a:pPr marL="271463" indent="-271463" algn="just" eaLnBrk="1" hangingPunct="1">
              <a:lnSpc>
                <a:spcPct val="110000"/>
              </a:lnSpc>
              <a:spcBef>
                <a:spcPct val="0"/>
              </a:spcBef>
              <a:spcAft>
                <a:spcPts val="1200"/>
              </a:spcAft>
              <a:buFontTx/>
              <a:buNone/>
            </a:pPr>
            <a:r>
              <a:rPr lang="cs-CZ" altLang="cs-CZ" sz="1800" dirty="0" smtClean="0">
                <a:latin typeface="Georgia" pitchFamily="18" charset="0"/>
              </a:rPr>
              <a:t>     </a:t>
            </a:r>
            <a:r>
              <a:rPr lang="de-DE" altLang="cs-CZ" sz="1800" dirty="0" smtClean="0">
                <a:latin typeface="Georgia" pitchFamily="18" charset="0"/>
              </a:rPr>
              <a:t>der Fahrt ist verboten.</a:t>
            </a:r>
          </a:p>
          <a:p>
            <a:pPr marL="271463" indent="-271463" algn="just" eaLnBrk="1" hangingPunct="1">
              <a:lnSpc>
                <a:spcPct val="110000"/>
              </a:lnSpc>
              <a:spcBef>
                <a:spcPct val="0"/>
              </a:spcBef>
              <a:spcAft>
                <a:spcPts val="1200"/>
              </a:spcAft>
            </a:pPr>
            <a:r>
              <a:rPr lang="de-DE" altLang="cs-CZ" sz="1800" dirty="0" smtClean="0">
                <a:latin typeface="Georgia" pitchFamily="18" charset="0"/>
              </a:rPr>
              <a:t>Die Verwendung von Sicherheitsgurten ist obligatorisch.</a:t>
            </a:r>
          </a:p>
          <a:p>
            <a:pPr marL="271463" indent="-271463" algn="just" eaLnBrk="1" hangingPunct="1">
              <a:lnSpc>
                <a:spcPct val="110000"/>
              </a:lnSpc>
              <a:spcBef>
                <a:spcPct val="0"/>
              </a:spcBef>
              <a:spcAft>
                <a:spcPts val="1200"/>
              </a:spcAft>
            </a:pPr>
            <a:r>
              <a:rPr lang="de-DE" altLang="cs-CZ" sz="1800" dirty="0" smtClean="0">
                <a:latin typeface="Georgia" pitchFamily="18" charset="0"/>
              </a:rPr>
              <a:t>Die Lichter müssen während der Fahrt </a:t>
            </a:r>
            <a:endParaRPr lang="cs-CZ" altLang="cs-CZ" sz="1800" dirty="0" smtClean="0">
              <a:latin typeface="Georgia" pitchFamily="18" charset="0"/>
            </a:endParaRPr>
          </a:p>
          <a:p>
            <a:pPr marL="271463" indent="-271463" algn="just" eaLnBrk="1" hangingPunct="1">
              <a:lnSpc>
                <a:spcPct val="110000"/>
              </a:lnSpc>
              <a:spcBef>
                <a:spcPct val="0"/>
              </a:spcBef>
              <a:spcAft>
                <a:spcPts val="1200"/>
              </a:spcAft>
              <a:buFontTx/>
              <a:buNone/>
            </a:pPr>
            <a:r>
              <a:rPr lang="cs-CZ" altLang="cs-CZ" sz="1800" dirty="0" smtClean="0">
                <a:latin typeface="Georgia" pitchFamily="18" charset="0"/>
              </a:rPr>
              <a:t>     </a:t>
            </a:r>
            <a:r>
              <a:rPr lang="de-DE" altLang="cs-CZ" sz="1800" dirty="0" smtClean="0">
                <a:latin typeface="Georgia" pitchFamily="18" charset="0"/>
              </a:rPr>
              <a:t>rund um die Uhr eingeschaltet werden.</a:t>
            </a:r>
          </a:p>
          <a:p>
            <a:pPr marL="271463" indent="-271463" algn="just" eaLnBrk="1" hangingPunct="1">
              <a:lnSpc>
                <a:spcPct val="110000"/>
              </a:lnSpc>
              <a:spcBef>
                <a:spcPct val="0"/>
              </a:spcBef>
              <a:spcAft>
                <a:spcPts val="1200"/>
              </a:spcAft>
            </a:pPr>
            <a:r>
              <a:rPr lang="de-DE" altLang="cs-CZ" sz="1800" dirty="0" smtClean="0">
                <a:latin typeface="Georgia" pitchFamily="18" charset="0"/>
              </a:rPr>
              <a:t>Kinder bis zu 36 kg oder 150 cm müssen </a:t>
            </a:r>
            <a:endParaRPr lang="cs-CZ" altLang="cs-CZ" sz="1800" dirty="0" smtClean="0">
              <a:latin typeface="Georgia" pitchFamily="18" charset="0"/>
            </a:endParaRPr>
          </a:p>
          <a:p>
            <a:pPr marL="271463" indent="-271463" algn="just" eaLnBrk="1" hangingPunct="1">
              <a:lnSpc>
                <a:spcPct val="110000"/>
              </a:lnSpc>
              <a:spcBef>
                <a:spcPct val="0"/>
              </a:spcBef>
              <a:spcAft>
                <a:spcPts val="1200"/>
              </a:spcAft>
              <a:buFontTx/>
              <a:buNone/>
            </a:pPr>
            <a:r>
              <a:rPr lang="cs-CZ" altLang="cs-CZ" sz="1800" dirty="0" smtClean="0">
                <a:latin typeface="Georgia" pitchFamily="18" charset="0"/>
              </a:rPr>
              <a:t>     </a:t>
            </a:r>
            <a:r>
              <a:rPr lang="de-DE" altLang="cs-CZ" sz="1800" dirty="0" smtClean="0">
                <a:latin typeface="Georgia" pitchFamily="18" charset="0"/>
              </a:rPr>
              <a:t>einen Kindersitz benutzen.</a:t>
            </a:r>
          </a:p>
          <a:p>
            <a:pPr marL="271463" indent="-271463" algn="just" eaLnBrk="1" hangingPunct="1">
              <a:lnSpc>
                <a:spcPct val="110000"/>
              </a:lnSpc>
              <a:spcBef>
                <a:spcPct val="0"/>
              </a:spcBef>
              <a:spcAft>
                <a:spcPts val="1200"/>
              </a:spcAft>
            </a:pPr>
            <a:r>
              <a:rPr lang="de-DE" altLang="cs-CZ" sz="1800" dirty="0" smtClean="0">
                <a:latin typeface="Georgia" pitchFamily="18" charset="0"/>
              </a:rPr>
              <a:t>Helmpflicht für Fahrradfahrer und Motorradfahrer.</a:t>
            </a: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pic>
        <p:nvPicPr>
          <p:cNvPr id="12295" name="Picture 11" descr="ANd9GcQlnStJskleNMfTIrWuZsYI8WNRlJ-rw1HslUm-lIWfX-wH2EAI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9038" y="1403350"/>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Rozviť světl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3350" y="4006850"/>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7" descr="00227_tfa0f98e_thum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8538" y="2581275"/>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smtClean="0">
                <a:solidFill>
                  <a:srgbClr val="0039A6"/>
                </a:solidFill>
                <a:latin typeface="Georgia" pitchFamily="18" charset="0"/>
              </a:rPr>
              <a:t>Verkehrsregeln</a:t>
            </a:r>
            <a:endParaRPr lang="en-US" altLang="cs-CZ" sz="2400" smtClean="0">
              <a:solidFill>
                <a:srgbClr val="0039A6"/>
              </a:solidFill>
              <a:latin typeface="Georgia" pitchFamily="18" charset="0"/>
            </a:endParaRPr>
          </a:p>
        </p:txBody>
      </p:sp>
      <p:sp>
        <p:nvSpPr>
          <p:cNvPr id="13316" name="Rectangle 3"/>
          <p:cNvSpPr>
            <a:spLocks noGrp="1" noChangeArrowheads="1"/>
          </p:cNvSpPr>
          <p:nvPr>
            <p:ph type="subTitle" idx="4294967295"/>
          </p:nvPr>
        </p:nvSpPr>
        <p:spPr>
          <a:xfrm>
            <a:off x="1000125" y="1543050"/>
            <a:ext cx="7632700" cy="4710113"/>
          </a:xfrm>
        </p:spPr>
        <p:txBody>
          <a:bodyPr/>
          <a:lstStyle/>
          <a:p>
            <a:pPr marL="304800" indent="-304800" algn="just" eaLnBrk="1" hangingPunct="1">
              <a:lnSpc>
                <a:spcPct val="110000"/>
              </a:lnSpc>
              <a:spcBef>
                <a:spcPct val="0"/>
              </a:spcBef>
              <a:spcAft>
                <a:spcPts val="1200"/>
              </a:spcAft>
              <a:buFont typeface="Georgia" pitchFamily="18" charset="0"/>
              <a:buNone/>
            </a:pPr>
            <a:r>
              <a:rPr lang="en-US" altLang="cs-CZ" sz="2400" dirty="0" smtClean="0">
                <a:solidFill>
                  <a:srgbClr val="0039A6"/>
                </a:solidFill>
                <a:latin typeface="Georgia" pitchFamily="18" charset="0"/>
              </a:rPr>
              <a:t>	</a:t>
            </a:r>
            <a:r>
              <a:rPr lang="de-DE" altLang="cs-CZ" sz="2400" dirty="0" smtClean="0">
                <a:solidFill>
                  <a:srgbClr val="0039A6"/>
                </a:solidFill>
                <a:latin typeface="Georgia" pitchFamily="18" charset="0"/>
              </a:rPr>
              <a:t>Geschwindigkeitsbegrenzungen</a:t>
            </a:r>
            <a:r>
              <a:rPr lang="de-DE" altLang="cs-CZ" dirty="0" smtClean="0">
                <a:solidFill>
                  <a:srgbClr val="0039A6"/>
                </a:solidFill>
                <a:latin typeface="Georgia" pitchFamily="18" charset="0"/>
              </a:rPr>
              <a:t>:</a:t>
            </a:r>
          </a:p>
          <a:p>
            <a:pPr marL="304800" indent="-304800" algn="just" eaLnBrk="1" hangingPunct="1">
              <a:lnSpc>
                <a:spcPct val="110000"/>
              </a:lnSpc>
              <a:spcBef>
                <a:spcPct val="0"/>
              </a:spcBef>
              <a:spcAft>
                <a:spcPts val="1200"/>
              </a:spcAft>
              <a:buFont typeface="Georgia" pitchFamily="18" charset="0"/>
              <a:buChar char="●"/>
            </a:pPr>
            <a:r>
              <a:rPr lang="de-DE" altLang="cs-CZ" sz="1800" dirty="0" smtClean="0">
                <a:latin typeface="Georgia" pitchFamily="18" charset="0"/>
              </a:rPr>
              <a:t>im Ortsgebiet: 50 km/h</a:t>
            </a:r>
          </a:p>
          <a:p>
            <a:pPr marL="304800" indent="-304800" algn="just" eaLnBrk="1" hangingPunct="1">
              <a:lnSpc>
                <a:spcPct val="110000"/>
              </a:lnSpc>
              <a:spcBef>
                <a:spcPct val="0"/>
              </a:spcBef>
              <a:spcAft>
                <a:spcPts val="1200"/>
              </a:spcAft>
              <a:buFont typeface="Georgia" pitchFamily="18" charset="0"/>
              <a:buChar char="●"/>
            </a:pPr>
            <a:r>
              <a:rPr lang="de-DE" altLang="cs-CZ" sz="1800" dirty="0" smtClean="0">
                <a:latin typeface="Georgia" pitchFamily="18" charset="0"/>
              </a:rPr>
              <a:t>Straßen: 90 km/h</a:t>
            </a:r>
          </a:p>
          <a:p>
            <a:pPr marL="304800" indent="-304800" algn="just" eaLnBrk="1" hangingPunct="1">
              <a:lnSpc>
                <a:spcPct val="110000"/>
              </a:lnSpc>
              <a:spcBef>
                <a:spcPct val="0"/>
              </a:spcBef>
              <a:spcAft>
                <a:spcPts val="1200"/>
              </a:spcAft>
              <a:buFont typeface="Georgia" pitchFamily="18" charset="0"/>
              <a:buChar char="●"/>
            </a:pPr>
            <a:r>
              <a:rPr lang="de-DE" altLang="cs-CZ" sz="1800" dirty="0" smtClean="0">
                <a:latin typeface="Georgia" pitchFamily="18" charset="0"/>
              </a:rPr>
              <a:t>Autobahnen: 130 km/h</a:t>
            </a:r>
            <a:endParaRPr lang="cs-CZ" altLang="cs-CZ" sz="1800" dirty="0" smtClean="0">
              <a:latin typeface="Georgia" pitchFamily="18" charset="0"/>
            </a:endParaRPr>
          </a:p>
          <a:p>
            <a:pPr marL="304800" indent="-304800" algn="just" eaLnBrk="1" hangingPunct="1">
              <a:lnSpc>
                <a:spcPct val="110000"/>
              </a:lnSpc>
              <a:spcBef>
                <a:spcPct val="0"/>
              </a:spcBef>
              <a:spcAft>
                <a:spcPts val="1200"/>
              </a:spcAft>
              <a:buFont typeface="Georgia" pitchFamily="18" charset="0"/>
              <a:buChar char="●"/>
            </a:pPr>
            <a:r>
              <a:rPr lang="de-DE" altLang="cs-CZ" sz="1800" dirty="0" smtClean="0">
                <a:latin typeface="Georgia" pitchFamily="18" charset="0"/>
              </a:rPr>
              <a:t>Motorräder</a:t>
            </a:r>
            <a:r>
              <a:rPr lang="cs-CZ" altLang="cs-CZ" sz="1800" dirty="0" smtClean="0">
                <a:latin typeface="Georgia" pitchFamily="18" charset="0"/>
              </a:rPr>
              <a:t>: 90 km/h</a:t>
            </a:r>
            <a:endParaRPr lang="de-DE" altLang="cs-CZ" sz="1800" dirty="0" smtClean="0">
              <a:latin typeface="Georgia" pitchFamily="18" charset="0"/>
            </a:endParaRPr>
          </a:p>
          <a:p>
            <a:pPr marL="304800" indent="-304800" algn="just" eaLnBrk="1" hangingPunct="1">
              <a:lnSpc>
                <a:spcPct val="110000"/>
              </a:lnSpc>
              <a:spcBef>
                <a:spcPct val="0"/>
              </a:spcBef>
              <a:spcAft>
                <a:spcPts val="1200"/>
              </a:spcAft>
              <a:buFont typeface="Georgia" pitchFamily="18" charset="0"/>
              <a:buChar char="●"/>
            </a:pPr>
            <a:r>
              <a:rPr lang="de-DE" altLang="cs-CZ" sz="1800" dirty="0" smtClean="0">
                <a:latin typeface="Georgia" pitchFamily="18" charset="0"/>
              </a:rPr>
              <a:t>LKW über 3,5 t: 80 km/h</a:t>
            </a:r>
          </a:p>
          <a:p>
            <a:pPr marL="304800" indent="-304800" algn="just" eaLnBrk="1" hangingPunct="1">
              <a:lnSpc>
                <a:spcPct val="110000"/>
              </a:lnSpc>
              <a:spcBef>
                <a:spcPct val="0"/>
              </a:spcBef>
              <a:spcAft>
                <a:spcPts val="1200"/>
              </a:spcAft>
              <a:buFont typeface="Georgia" pitchFamily="18" charset="0"/>
              <a:buNone/>
            </a:pPr>
            <a:r>
              <a:rPr lang="de-DE" altLang="cs-CZ" sz="2400" dirty="0" smtClean="0">
                <a:solidFill>
                  <a:srgbClr val="0039A6"/>
                </a:solidFill>
                <a:latin typeface="Georgia" pitchFamily="18" charset="0"/>
              </a:rPr>
              <a:t>	Gebühren/Autobahnvignetten für KFZ bis 3,5 t:</a:t>
            </a:r>
          </a:p>
          <a:p>
            <a:pPr marL="304800" indent="-304800" algn="just" eaLnBrk="1" hangingPunct="1">
              <a:lnSpc>
                <a:spcPct val="110000"/>
              </a:lnSpc>
              <a:spcBef>
                <a:spcPct val="0"/>
              </a:spcBef>
              <a:spcAft>
                <a:spcPts val="1200"/>
              </a:spcAft>
              <a:buFont typeface="Georgia" pitchFamily="18" charset="0"/>
              <a:buNone/>
            </a:pPr>
            <a:r>
              <a:rPr lang="de-DE" altLang="cs-CZ" sz="1800" dirty="0" smtClean="0">
                <a:latin typeface="Georgia" pitchFamily="18" charset="0"/>
              </a:rPr>
              <a:t>	jährlich / monatlich / 10-Tage</a:t>
            </a:r>
          </a:p>
          <a:p>
            <a:pPr marL="304800" indent="-304800" algn="just" eaLnBrk="1" hangingPunct="1">
              <a:lnSpc>
                <a:spcPct val="110000"/>
              </a:lnSpc>
              <a:spcBef>
                <a:spcPct val="0"/>
              </a:spcBef>
              <a:spcAft>
                <a:spcPts val="1200"/>
              </a:spcAft>
              <a:buFont typeface="Georgia" pitchFamily="18" charset="0"/>
              <a:buNone/>
            </a:pPr>
            <a:r>
              <a:rPr lang="de-DE" altLang="cs-CZ" sz="1800" dirty="0" smtClean="0">
                <a:latin typeface="Georgia" pitchFamily="18" charset="0"/>
              </a:rPr>
              <a:t>	Autobahnvignetten können </a:t>
            </a:r>
            <a:r>
              <a:rPr lang="cs-CZ" altLang="cs-CZ" sz="1800" dirty="0" smtClean="0">
                <a:latin typeface="Georgia" pitchFamily="18" charset="0"/>
              </a:rPr>
              <a:t>on-line </a:t>
            </a:r>
            <a:r>
              <a:rPr lang="de-DE" altLang="cs-CZ" sz="1800" dirty="0" smtClean="0">
                <a:latin typeface="Georgia" pitchFamily="18" charset="0"/>
              </a:rPr>
              <a:t>gekauft werden</a:t>
            </a:r>
            <a:r>
              <a:rPr lang="cs-CZ" altLang="cs-CZ" sz="1800" dirty="0" smtClean="0">
                <a:latin typeface="Georgia" pitchFamily="18" charset="0"/>
              </a:rPr>
              <a:t>. </a:t>
            </a:r>
          </a:p>
          <a:p>
            <a:pPr marL="304800" indent="-304800" algn="just" eaLnBrk="1" hangingPunct="1">
              <a:lnSpc>
                <a:spcPct val="110000"/>
              </a:lnSpc>
              <a:spcBef>
                <a:spcPct val="0"/>
              </a:spcBef>
              <a:spcAft>
                <a:spcPts val="1200"/>
              </a:spcAft>
              <a:buNone/>
            </a:pPr>
            <a:r>
              <a:rPr lang="cs-CZ" altLang="cs-CZ" sz="1800" dirty="0">
                <a:latin typeface="Georgia" pitchFamily="18" charset="0"/>
              </a:rPr>
              <a:t>	</a:t>
            </a:r>
            <a:r>
              <a:rPr lang="cs-CZ" sz="1800" dirty="0" err="1">
                <a:hlinkClick r:id="rId3"/>
              </a:rPr>
              <a:t>Digitale</a:t>
            </a:r>
            <a:r>
              <a:rPr lang="cs-CZ" sz="1800" dirty="0">
                <a:hlinkClick r:id="rId3"/>
              </a:rPr>
              <a:t> </a:t>
            </a:r>
            <a:r>
              <a:rPr lang="cs-CZ" sz="1800" dirty="0" err="1">
                <a:hlinkClick r:id="rId3"/>
              </a:rPr>
              <a:t>Vignette</a:t>
            </a:r>
            <a:r>
              <a:rPr lang="cs-CZ" sz="1800" dirty="0">
                <a:hlinkClick r:id="rId3"/>
              </a:rPr>
              <a:t> - </a:t>
            </a:r>
            <a:r>
              <a:rPr lang="cs-CZ" sz="1800" dirty="0" err="1">
                <a:hlinkClick r:id="rId3"/>
              </a:rPr>
              <a:t>eDalnice</a:t>
            </a:r>
            <a:endParaRPr lang="de-DE" altLang="cs-CZ" sz="1800" dirty="0">
              <a:latin typeface="Georgia" pitchFamily="18" charset="0"/>
            </a:endParaRPr>
          </a:p>
          <a:p>
            <a:pPr marL="304800" indent="-304800" algn="just" eaLnBrk="1" hangingPunct="1">
              <a:lnSpc>
                <a:spcPct val="110000"/>
              </a:lnSpc>
              <a:spcBef>
                <a:spcPct val="0"/>
              </a:spcBef>
              <a:spcAft>
                <a:spcPts val="1200"/>
              </a:spcAft>
              <a:buFont typeface="Georgia" pitchFamily="18" charset="0"/>
              <a:buNone/>
            </a:pPr>
            <a:endParaRPr lang="cs-CZ" altLang="cs-CZ" sz="1800" dirty="0" smtClean="0">
              <a:latin typeface="Georgia" pitchFamily="18" charset="0"/>
            </a:endParaRP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en-US" altLang="de-DE" sz="1800" dirty="0" smtClean="0">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en-US" altLang="de-DE" sz="1800" dirty="0" smtClean="0">
              <a:solidFill>
                <a:srgbClr val="FFFFFF"/>
              </a:solidFill>
            </a:endParaRPr>
          </a:p>
        </p:txBody>
      </p:sp>
      <p:pic>
        <p:nvPicPr>
          <p:cNvPr id="13319" name="Picture 11" descr="83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4463" y="1493838"/>
            <a:ext cx="1635125" cy="239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smtClean="0">
                <a:solidFill>
                  <a:srgbClr val="0039A6"/>
                </a:solidFill>
                <a:latin typeface="Georgia" pitchFamily="18" charset="0"/>
              </a:rPr>
              <a:t>Nützliche Links</a:t>
            </a:r>
          </a:p>
        </p:txBody>
      </p:sp>
      <p:sp>
        <p:nvSpPr>
          <p:cNvPr id="14340" name="Rectangle 3"/>
          <p:cNvSpPr>
            <a:spLocks noGrp="1" noChangeArrowheads="1"/>
          </p:cNvSpPr>
          <p:nvPr>
            <p:ph type="subTitle" idx="4294967295"/>
          </p:nvPr>
        </p:nvSpPr>
        <p:spPr>
          <a:xfrm>
            <a:off x="1038225" y="1709738"/>
            <a:ext cx="7753350" cy="4497387"/>
          </a:xfrm>
        </p:spPr>
        <p:txBody>
          <a:bodyPr/>
          <a:lstStyle/>
          <a:p>
            <a:pPr marL="304800" indent="-304800" algn="just" eaLnBrk="1" hangingPunct="1">
              <a:spcBef>
                <a:spcPct val="0"/>
              </a:spcBef>
              <a:spcAft>
                <a:spcPts val="3000"/>
              </a:spcAft>
              <a:buFont typeface="Georgia" pitchFamily="18" charset="0"/>
              <a:buNone/>
              <a:defRPr/>
            </a:pPr>
            <a:r>
              <a:rPr lang="en-US" sz="2000" dirty="0" smtClean="0">
                <a:latin typeface="Georgia" pitchFamily="18" charset="0"/>
              </a:rPr>
              <a:t>			</a:t>
            </a:r>
            <a:r>
              <a:rPr lang="en-US" sz="1800" dirty="0" smtClean="0">
                <a:latin typeface="Georgia" pitchFamily="18" charset="0"/>
              </a:rPr>
              <a:t>	</a:t>
            </a:r>
            <a:r>
              <a:rPr lang="de-DE" sz="2000" dirty="0" smtClean="0">
                <a:latin typeface="Georgia" pitchFamily="18" charset="0"/>
              </a:rPr>
              <a:t>Ministerium für Auswärtige </a:t>
            </a:r>
            <a:r>
              <a:rPr lang="cs-CZ" sz="2000" dirty="0" smtClean="0">
                <a:latin typeface="Georgia" pitchFamily="18" charset="0"/>
              </a:rPr>
              <a:t>					</a:t>
            </a:r>
            <a:r>
              <a:rPr lang="de-DE" sz="2000" dirty="0" smtClean="0">
                <a:latin typeface="Georgia" pitchFamily="18" charset="0"/>
              </a:rPr>
              <a:t>Angelegenheiten</a:t>
            </a:r>
            <a:r>
              <a:rPr lang="de-DE" sz="1800" dirty="0" smtClean="0">
                <a:latin typeface="Georgia" pitchFamily="18" charset="0"/>
              </a:rPr>
              <a:t>				</a:t>
            </a:r>
            <a:r>
              <a:rPr lang="cs-CZ" sz="1800" dirty="0" smtClean="0">
                <a:latin typeface="Georgia" pitchFamily="18" charset="0"/>
              </a:rPr>
              <a:t>		</a:t>
            </a:r>
            <a:r>
              <a:rPr lang="de-DE" sz="2000" dirty="0" smtClean="0">
                <a:solidFill>
                  <a:srgbClr val="0039A6"/>
                </a:solidFill>
                <a:latin typeface="Georgia" pitchFamily="18" charset="0"/>
              </a:rPr>
              <a:t>www.mzv.cz</a:t>
            </a:r>
            <a:endParaRPr lang="de-DE" sz="1800" dirty="0" smtClean="0">
              <a:solidFill>
                <a:srgbClr val="0039A6"/>
              </a:solidFill>
              <a:latin typeface="Georgia" pitchFamily="18" charset="0"/>
            </a:endParaRPr>
          </a:p>
          <a:p>
            <a:pPr marL="304800" indent="-304800" eaLnBrk="1" hangingPunct="1">
              <a:spcBef>
                <a:spcPct val="0"/>
              </a:spcBef>
              <a:spcAft>
                <a:spcPts val="3000"/>
              </a:spcAft>
              <a:buFont typeface="Georgia" pitchFamily="18" charset="0"/>
              <a:buNone/>
              <a:defRPr/>
            </a:pPr>
            <a:r>
              <a:rPr lang="de-DE" sz="1800" dirty="0" smtClean="0">
                <a:latin typeface="Georgia" pitchFamily="18" charset="0"/>
              </a:rPr>
              <a:t>				</a:t>
            </a:r>
            <a:r>
              <a:rPr lang="de-DE" sz="2000" dirty="0" smtClean="0">
                <a:latin typeface="Georgia" pitchFamily="18" charset="0"/>
              </a:rPr>
              <a:t>Handelsförderung </a:t>
            </a:r>
            <a:r>
              <a:rPr lang="de-DE" sz="1800" dirty="0" smtClean="0">
                <a:latin typeface="Georgia" pitchFamily="18" charset="0"/>
              </a:rPr>
              <a:t>						</a:t>
            </a:r>
            <a:r>
              <a:rPr lang="de-DE" sz="2000" dirty="0" smtClean="0">
                <a:solidFill>
                  <a:srgbClr val="0039A6"/>
                </a:solidFill>
                <a:latin typeface="Georgia" pitchFamily="18" charset="0"/>
              </a:rPr>
              <a:t>www.czechtrade.cz</a:t>
            </a:r>
            <a:endParaRPr lang="de-DE" sz="1800" dirty="0" smtClean="0">
              <a:solidFill>
                <a:srgbClr val="0039A6"/>
              </a:solidFill>
              <a:latin typeface="Georgia" pitchFamily="18" charset="0"/>
            </a:endParaRPr>
          </a:p>
          <a:p>
            <a:pPr marL="304800" indent="-304800" eaLnBrk="1" hangingPunct="1">
              <a:spcBef>
                <a:spcPct val="0"/>
              </a:spcBef>
              <a:spcAft>
                <a:spcPts val="3000"/>
              </a:spcAft>
              <a:buFont typeface="Georgia" pitchFamily="18" charset="0"/>
              <a:buNone/>
              <a:defRPr/>
            </a:pPr>
            <a:r>
              <a:rPr lang="de-DE" sz="1800" dirty="0" smtClean="0">
                <a:latin typeface="Georgia" pitchFamily="18" charset="0"/>
              </a:rPr>
              <a:t>				</a:t>
            </a:r>
            <a:r>
              <a:rPr lang="de-DE" sz="2000" dirty="0" smtClean="0">
                <a:latin typeface="Georgia" pitchFamily="18" charset="0"/>
              </a:rPr>
              <a:t>Förderung von Investitionen und</a:t>
            </a:r>
            <a:r>
              <a:rPr lang="cs-CZ" sz="2000" dirty="0" smtClean="0">
                <a:latin typeface="Georgia" pitchFamily="18" charset="0"/>
              </a:rPr>
              <a:t> </a:t>
            </a:r>
            <a:r>
              <a:rPr lang="de-DE" sz="2000" dirty="0" smtClean="0">
                <a:latin typeface="Georgia" pitchFamily="18" charset="0"/>
              </a:rPr>
              <a:t>Handel			</a:t>
            </a:r>
            <a:r>
              <a:rPr lang="de-DE" sz="2000" dirty="0" smtClean="0">
                <a:solidFill>
                  <a:srgbClr val="0039A6"/>
                </a:solidFill>
                <a:latin typeface="Georgia" pitchFamily="18" charset="0"/>
                <a:hlinkClick r:id="rId3"/>
              </a:rPr>
              <a:t>www.czechinvest.</a:t>
            </a:r>
            <a:r>
              <a:rPr lang="cs-CZ" sz="2000" dirty="0" err="1" smtClean="0">
                <a:solidFill>
                  <a:srgbClr val="0039A6"/>
                </a:solidFill>
                <a:latin typeface="Georgia" pitchFamily="18" charset="0"/>
                <a:hlinkClick r:id="rId3"/>
              </a:rPr>
              <a:t>org</a:t>
            </a:r>
            <a:endParaRPr lang="cs-CZ" sz="2000" dirty="0" smtClean="0">
              <a:solidFill>
                <a:srgbClr val="0039A6"/>
              </a:solidFill>
              <a:latin typeface="Georgia" pitchFamily="18" charset="0"/>
            </a:endParaRPr>
          </a:p>
          <a:p>
            <a:pPr marL="304800" indent="-304800" eaLnBrk="1" hangingPunct="1">
              <a:spcBef>
                <a:spcPct val="0"/>
              </a:spcBef>
              <a:spcAft>
                <a:spcPts val="3000"/>
              </a:spcAft>
              <a:buFontTx/>
              <a:buNone/>
            </a:pPr>
            <a:r>
              <a:rPr lang="cs-CZ" altLang="cs-CZ" sz="2000" dirty="0">
                <a:latin typeface="Georgia" panose="02040502050405020303" pitchFamily="18" charset="0"/>
              </a:rPr>
              <a:t>				</a:t>
            </a:r>
            <a:r>
              <a:rPr lang="de-DE" altLang="cs-CZ" sz="2000" dirty="0" smtClean="0">
                <a:latin typeface="Georgia" panose="02040502050405020303" pitchFamily="18" charset="0"/>
              </a:rPr>
              <a:t>Förderung </a:t>
            </a:r>
            <a:r>
              <a:rPr lang="cs-CZ" altLang="cs-CZ" sz="2000" dirty="0" smtClean="0">
                <a:latin typeface="Georgia" panose="02040502050405020303" pitchFamily="18" charset="0"/>
              </a:rPr>
              <a:t>des </a:t>
            </a:r>
            <a:r>
              <a:rPr lang="de-DE" altLang="cs-CZ" sz="2000" dirty="0" smtClean="0">
                <a:latin typeface="Georgia" panose="02040502050405020303" pitchFamily="18" charset="0"/>
              </a:rPr>
              <a:t>Tourismus </a:t>
            </a:r>
            <a:r>
              <a:rPr lang="cs-CZ" altLang="cs-CZ" sz="2000" dirty="0" smtClean="0">
                <a:latin typeface="Georgia" panose="02040502050405020303" pitchFamily="18" charset="0"/>
              </a:rPr>
              <a:t>					</a:t>
            </a:r>
            <a:r>
              <a:rPr lang="en-GB" altLang="cs-CZ" sz="2000" dirty="0" smtClean="0">
                <a:solidFill>
                  <a:srgbClr val="0039A6"/>
                </a:solidFill>
                <a:latin typeface="Georgia" panose="02040502050405020303" pitchFamily="18" charset="0"/>
              </a:rPr>
              <a:t>www.visitczechrepublic.com</a:t>
            </a:r>
            <a:endParaRPr lang="en-GB" altLang="cs-CZ" sz="2000" dirty="0">
              <a:solidFill>
                <a:srgbClr val="0039A6"/>
              </a:solidFill>
              <a:latin typeface="Georgia" panose="02040502050405020303" pitchFamily="18" charset="0"/>
            </a:endParaRPr>
          </a:p>
          <a:p>
            <a:pPr marL="304800" indent="-304800" eaLnBrk="1" hangingPunct="1">
              <a:spcBef>
                <a:spcPct val="0"/>
              </a:spcBef>
              <a:spcAft>
                <a:spcPts val="1200"/>
              </a:spcAft>
              <a:buFont typeface="Georgia" pitchFamily="18" charset="0"/>
              <a:buNone/>
              <a:defRPr/>
            </a:pPr>
            <a:endParaRPr lang="de-DE" sz="2000" dirty="0" smtClean="0">
              <a:solidFill>
                <a:srgbClr val="0039A6"/>
              </a:solidFill>
              <a:latin typeface="Georgia" pitchFamily="18" charset="0"/>
            </a:endParaRP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pic>
        <p:nvPicPr>
          <p:cNvPr id="14343" name="Picture 8" descr="E:\data\MZV_en_lg.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6281" y="1719717"/>
            <a:ext cx="2935287"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5" name="AutoShape 10" descr="Z"/>
          <p:cNvSpPr>
            <a:spLocks noChangeAspect="1" noChangeArrowheads="1"/>
          </p:cNvSpPr>
          <p:nvPr/>
        </p:nvSpPr>
        <p:spPr bwMode="auto">
          <a:xfrm>
            <a:off x="114300" y="-22225"/>
            <a:ext cx="24669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de-DE" altLang="cs-CZ" sz="1800"/>
          </a:p>
        </p:txBody>
      </p:sp>
      <p:pic>
        <p:nvPicPr>
          <p:cNvPr id="14346" name="Picture 11" descr="482-Czech_Trade"/>
          <p:cNvPicPr>
            <a:picLocks noChangeAspect="1" noChangeArrowheads="1"/>
          </p:cNvPicPr>
          <p:nvPr/>
        </p:nvPicPr>
        <p:blipFill>
          <a:blip r:embed="rId5">
            <a:extLst>
              <a:ext uri="{28A0092B-C50C-407E-A947-70E740481C1C}">
                <a14:useLocalDpi xmlns:a14="http://schemas.microsoft.com/office/drawing/2010/main" val="0"/>
              </a:ext>
            </a:extLst>
          </a:blip>
          <a:srcRect b="11900"/>
          <a:stretch>
            <a:fillRect/>
          </a:stretch>
        </p:blipFill>
        <p:spPr bwMode="auto">
          <a:xfrm>
            <a:off x="1444625" y="2810668"/>
            <a:ext cx="1239838"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12" descr="ANd9GcQfnia5Jsb-zMfPpOVfv6N7BjWrY0s5TYqHrPsM5P-srEFMWEm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0475" y="3723481"/>
            <a:ext cx="18669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ázek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89000" y="4973638"/>
            <a:ext cx="2652713"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smtClean="0">
                <a:solidFill>
                  <a:srgbClr val="0039A6"/>
                </a:solidFill>
                <a:latin typeface="Georgia" pitchFamily="18" charset="0"/>
              </a:rPr>
              <a:t>Nützliche Links</a:t>
            </a:r>
            <a:endParaRPr lang="en-US" altLang="cs-CZ" sz="2400" smtClean="0">
              <a:solidFill>
                <a:srgbClr val="0039A6"/>
              </a:solidFill>
              <a:latin typeface="Georgia" pitchFamily="18" charset="0"/>
            </a:endParaRPr>
          </a:p>
        </p:txBody>
      </p:sp>
      <p:sp>
        <p:nvSpPr>
          <p:cNvPr id="15364" name="Rectangle 3"/>
          <p:cNvSpPr>
            <a:spLocks noGrp="1" noChangeArrowheads="1"/>
          </p:cNvSpPr>
          <p:nvPr>
            <p:ph type="subTitle" idx="4294967295"/>
          </p:nvPr>
        </p:nvSpPr>
        <p:spPr>
          <a:xfrm>
            <a:off x="1103313" y="1533525"/>
            <a:ext cx="7735887" cy="5005388"/>
          </a:xfrm>
        </p:spPr>
        <p:txBody>
          <a:bodyPr/>
          <a:lstStyle/>
          <a:p>
            <a:pPr marL="304800" indent="-304800" algn="just" eaLnBrk="1" hangingPunct="1">
              <a:lnSpc>
                <a:spcPct val="80000"/>
              </a:lnSpc>
              <a:spcBef>
                <a:spcPct val="0"/>
              </a:spcBef>
              <a:spcAft>
                <a:spcPts val="800"/>
              </a:spcAft>
              <a:buFont typeface="Georgia" pitchFamily="18" charset="0"/>
              <a:buNone/>
            </a:pPr>
            <a:r>
              <a:rPr lang="en-US" altLang="cs-CZ" sz="2400" dirty="0" smtClean="0">
                <a:latin typeface="Georgia" pitchFamily="18" charset="0"/>
              </a:rPr>
              <a:t>			</a:t>
            </a:r>
            <a:r>
              <a:rPr lang="en-US" altLang="cs-CZ" sz="2000" dirty="0" smtClean="0">
                <a:latin typeface="Georgia" pitchFamily="18" charset="0"/>
              </a:rPr>
              <a:t>	</a:t>
            </a:r>
            <a:r>
              <a:rPr lang="de-DE" altLang="cs-CZ" sz="2000" dirty="0" err="1" smtClean="0">
                <a:latin typeface="Georgia" pitchFamily="18" charset="0"/>
              </a:rPr>
              <a:t>CzechTourism</a:t>
            </a:r>
            <a:r>
              <a:rPr lang="de-DE" altLang="cs-CZ" sz="2000" dirty="0" smtClean="0">
                <a:latin typeface="Georgia" pitchFamily="18" charset="0"/>
              </a:rPr>
              <a:t>–touristische</a:t>
            </a:r>
            <a:r>
              <a:rPr lang="cs-CZ" altLang="cs-CZ" sz="2000" dirty="0" smtClean="0">
                <a:latin typeface="Georgia" pitchFamily="18" charset="0"/>
              </a:rPr>
              <a:t> </a:t>
            </a:r>
            <a:r>
              <a:rPr lang="de-DE" altLang="cs-CZ" sz="2000" dirty="0" smtClean="0">
                <a:latin typeface="Georgia" pitchFamily="18" charset="0"/>
              </a:rPr>
              <a:t>Informationen			</a:t>
            </a:r>
            <a:r>
              <a:rPr lang="de-DE" altLang="cs-CZ" sz="2000" dirty="0" smtClean="0">
                <a:solidFill>
                  <a:srgbClr val="0039A6"/>
                </a:solidFill>
                <a:latin typeface="Georgia" pitchFamily="18" charset="0"/>
              </a:rPr>
              <a:t>www.czechtourism.cz</a:t>
            </a:r>
          </a:p>
          <a:p>
            <a:pPr marL="304800" indent="-304800" algn="just" eaLnBrk="1" hangingPunct="1">
              <a:lnSpc>
                <a:spcPct val="80000"/>
              </a:lnSpc>
              <a:spcBef>
                <a:spcPct val="0"/>
              </a:spcBef>
              <a:spcAft>
                <a:spcPts val="800"/>
              </a:spcAft>
              <a:buFont typeface="Georgia" pitchFamily="18" charset="0"/>
              <a:buNone/>
            </a:pPr>
            <a:endParaRPr lang="de-DE" altLang="cs-CZ" sz="2000" dirty="0" smtClean="0">
              <a:solidFill>
                <a:srgbClr val="0039A6"/>
              </a:solidFill>
              <a:latin typeface="Georgia" pitchFamily="18" charset="0"/>
            </a:endParaRPr>
          </a:p>
          <a:p>
            <a:pPr marL="304800" indent="-304800" algn="just" eaLnBrk="1" hangingPunct="1">
              <a:lnSpc>
                <a:spcPct val="50000"/>
              </a:lnSpc>
              <a:spcBef>
                <a:spcPct val="0"/>
              </a:spcBef>
              <a:spcAft>
                <a:spcPts val="800"/>
              </a:spcAft>
              <a:buFont typeface="Georgia" pitchFamily="18" charset="0"/>
              <a:buNone/>
            </a:pPr>
            <a:r>
              <a:rPr lang="de-DE" altLang="cs-CZ" sz="2000" dirty="0" smtClean="0">
                <a:latin typeface="Georgia" pitchFamily="18" charset="0"/>
              </a:rPr>
              <a:t>				Czech </a:t>
            </a:r>
            <a:r>
              <a:rPr lang="de-DE" altLang="cs-CZ" sz="2000" dirty="0" err="1" smtClean="0">
                <a:latin typeface="Georgia" pitchFamily="18" charset="0"/>
              </a:rPr>
              <a:t>Centres</a:t>
            </a:r>
            <a:r>
              <a:rPr lang="de-DE" altLang="cs-CZ" sz="2000" dirty="0" smtClean="0">
                <a:latin typeface="Georgia" pitchFamily="18" charset="0"/>
              </a:rPr>
              <a:t> – kulturelle Aktivitäten</a:t>
            </a:r>
            <a:endParaRPr lang="cs-CZ" altLang="cs-CZ" sz="2000" dirty="0" smtClean="0">
              <a:latin typeface="Georgia" pitchFamily="18" charset="0"/>
            </a:endParaRPr>
          </a:p>
          <a:p>
            <a:pPr marL="304800" indent="-304800" algn="just" eaLnBrk="1" hangingPunct="1">
              <a:lnSpc>
                <a:spcPct val="50000"/>
              </a:lnSpc>
              <a:spcBef>
                <a:spcPct val="0"/>
              </a:spcBef>
              <a:spcAft>
                <a:spcPts val="800"/>
              </a:spcAft>
              <a:buFont typeface="Georgia" pitchFamily="18" charset="0"/>
              <a:buNone/>
            </a:pPr>
            <a:r>
              <a:rPr lang="cs-CZ" altLang="cs-CZ" sz="2000" dirty="0" smtClean="0">
                <a:latin typeface="Georgia" pitchFamily="18" charset="0"/>
              </a:rPr>
              <a:t>				</a:t>
            </a:r>
            <a:r>
              <a:rPr lang="de-DE" altLang="cs-CZ" sz="2000" dirty="0" smtClean="0">
                <a:latin typeface="Georgia" pitchFamily="18" charset="0"/>
              </a:rPr>
              <a:t>im</a:t>
            </a:r>
            <a:r>
              <a:rPr lang="cs-CZ" altLang="cs-CZ" sz="2000" dirty="0" smtClean="0">
                <a:latin typeface="Georgia" pitchFamily="18" charset="0"/>
              </a:rPr>
              <a:t> </a:t>
            </a:r>
            <a:r>
              <a:rPr lang="de-DE" altLang="cs-CZ" sz="2000" dirty="0" smtClean="0">
                <a:latin typeface="Georgia" pitchFamily="18" charset="0"/>
              </a:rPr>
              <a:t>Ausland</a:t>
            </a:r>
            <a:endParaRPr lang="cs-CZ" altLang="cs-CZ" sz="2000" dirty="0" smtClean="0">
              <a:latin typeface="Georgia" pitchFamily="18" charset="0"/>
            </a:endParaRPr>
          </a:p>
          <a:p>
            <a:pPr marL="304800" indent="-304800" algn="just" eaLnBrk="1" hangingPunct="1">
              <a:lnSpc>
                <a:spcPct val="50000"/>
              </a:lnSpc>
              <a:spcBef>
                <a:spcPct val="0"/>
              </a:spcBef>
              <a:spcAft>
                <a:spcPts val="800"/>
              </a:spcAft>
              <a:buFont typeface="Georgia" pitchFamily="18" charset="0"/>
              <a:buNone/>
            </a:pPr>
            <a:r>
              <a:rPr lang="cs-CZ" altLang="cs-CZ" sz="2000" dirty="0" smtClean="0">
                <a:solidFill>
                  <a:srgbClr val="0039A6"/>
                </a:solidFill>
                <a:latin typeface="Georgia" pitchFamily="18" charset="0"/>
              </a:rPr>
              <a:t>				</a:t>
            </a:r>
            <a:r>
              <a:rPr lang="de-DE" altLang="cs-CZ" sz="2000" dirty="0" smtClean="0">
                <a:solidFill>
                  <a:srgbClr val="0039A6"/>
                </a:solidFill>
                <a:latin typeface="Georgia" pitchFamily="18" charset="0"/>
              </a:rPr>
              <a:t>www.czechcentres.cz</a:t>
            </a:r>
          </a:p>
          <a:p>
            <a:pPr marL="304800" indent="-304800" algn="just" eaLnBrk="1" hangingPunct="1">
              <a:lnSpc>
                <a:spcPct val="80000"/>
              </a:lnSpc>
              <a:spcBef>
                <a:spcPct val="0"/>
              </a:spcBef>
              <a:spcAft>
                <a:spcPts val="800"/>
              </a:spcAft>
              <a:buFont typeface="Georgia" pitchFamily="18" charset="0"/>
              <a:buNone/>
            </a:pPr>
            <a:endParaRPr lang="de-DE" altLang="cs-CZ" sz="2000" dirty="0" smtClean="0">
              <a:solidFill>
                <a:srgbClr val="0039A6"/>
              </a:solidFill>
              <a:latin typeface="Georgia" pitchFamily="18" charset="0"/>
            </a:endParaRPr>
          </a:p>
          <a:p>
            <a:pPr marL="304800" indent="-304800" eaLnBrk="1" hangingPunct="1">
              <a:lnSpc>
                <a:spcPct val="80000"/>
              </a:lnSpc>
              <a:spcBef>
                <a:spcPct val="0"/>
              </a:spcBef>
              <a:spcAft>
                <a:spcPts val="800"/>
              </a:spcAft>
              <a:buFont typeface="Georgia" pitchFamily="18" charset="0"/>
              <a:buNone/>
            </a:pPr>
            <a:r>
              <a:rPr lang="de-DE" altLang="cs-CZ" sz="2000" dirty="0" smtClean="0">
                <a:latin typeface="Georgia" pitchFamily="18" charset="0"/>
              </a:rPr>
              <a:t>				Regierung der Tschechischen Republik				</a:t>
            </a:r>
            <a:r>
              <a:rPr lang="de-DE" altLang="cs-CZ" sz="2000" dirty="0" smtClean="0">
                <a:solidFill>
                  <a:srgbClr val="0039A6"/>
                </a:solidFill>
                <a:latin typeface="Georgia" pitchFamily="18" charset="0"/>
              </a:rPr>
              <a:t>www.vlada.cz</a:t>
            </a:r>
          </a:p>
          <a:p>
            <a:pPr marL="304800" indent="-304800" eaLnBrk="1" hangingPunct="1">
              <a:lnSpc>
                <a:spcPct val="80000"/>
              </a:lnSpc>
              <a:spcBef>
                <a:spcPct val="0"/>
              </a:spcBef>
              <a:spcAft>
                <a:spcPts val="800"/>
              </a:spcAft>
              <a:buFont typeface="Georgia" pitchFamily="18" charset="0"/>
              <a:buChar char="●"/>
            </a:pPr>
            <a:endParaRPr lang="de-DE" altLang="cs-CZ" sz="2000" dirty="0" smtClean="0">
              <a:solidFill>
                <a:srgbClr val="0039A6"/>
              </a:solidFill>
              <a:latin typeface="Georgia" pitchFamily="18" charset="0"/>
            </a:endParaRPr>
          </a:p>
          <a:p>
            <a:pPr marL="304800" indent="-304800" eaLnBrk="1" hangingPunct="1">
              <a:lnSpc>
                <a:spcPct val="80000"/>
              </a:lnSpc>
              <a:spcBef>
                <a:spcPct val="0"/>
              </a:spcBef>
              <a:spcAft>
                <a:spcPts val="800"/>
              </a:spcAft>
              <a:buFont typeface="Georgia" pitchFamily="18" charset="0"/>
              <a:buNone/>
            </a:pPr>
            <a:r>
              <a:rPr lang="de-DE" altLang="cs-CZ" sz="2000" dirty="0" smtClean="0">
                <a:latin typeface="Georgia" pitchFamily="18" charset="0"/>
              </a:rPr>
              <a:t>				Abgeordnetenhaus des Parlaments der 				Tschechischen Republik				</a:t>
            </a:r>
            <a:r>
              <a:rPr lang="cs-CZ" altLang="cs-CZ" sz="2000" dirty="0" smtClean="0">
                <a:latin typeface="Georgia" pitchFamily="18" charset="0"/>
              </a:rPr>
              <a:t>		</a:t>
            </a:r>
            <a:r>
              <a:rPr lang="de-DE" altLang="cs-CZ" sz="2000" dirty="0" smtClean="0">
                <a:solidFill>
                  <a:srgbClr val="0039A6"/>
                </a:solidFill>
                <a:latin typeface="Georgia" pitchFamily="18" charset="0"/>
              </a:rPr>
              <a:t>www.psp.cz</a:t>
            </a:r>
          </a:p>
          <a:p>
            <a:pPr marL="304800" indent="-304800" eaLnBrk="1" hangingPunct="1">
              <a:lnSpc>
                <a:spcPct val="80000"/>
              </a:lnSpc>
              <a:spcBef>
                <a:spcPct val="0"/>
              </a:spcBef>
              <a:spcAft>
                <a:spcPts val="800"/>
              </a:spcAft>
              <a:buFont typeface="Georgia" pitchFamily="18" charset="0"/>
              <a:buNone/>
            </a:pPr>
            <a:endParaRPr lang="de-DE" altLang="cs-CZ" sz="1400" dirty="0" smtClean="0">
              <a:solidFill>
                <a:srgbClr val="0039A6"/>
              </a:solidFill>
              <a:latin typeface="Georgia" pitchFamily="18" charset="0"/>
            </a:endParaRPr>
          </a:p>
          <a:p>
            <a:pPr marL="304800" indent="-304800" eaLnBrk="1" hangingPunct="1">
              <a:lnSpc>
                <a:spcPct val="80000"/>
              </a:lnSpc>
              <a:spcBef>
                <a:spcPct val="0"/>
              </a:spcBef>
              <a:spcAft>
                <a:spcPts val="800"/>
              </a:spcAft>
              <a:buFont typeface="Georgia" pitchFamily="18" charset="0"/>
              <a:buNone/>
            </a:pPr>
            <a:r>
              <a:rPr lang="de-DE" altLang="cs-CZ" sz="2000" dirty="0" smtClean="0">
                <a:latin typeface="Georgia" pitchFamily="18" charset="0"/>
              </a:rPr>
              <a:t>				Senat des Parlaments der Tschechischen 			Republik						</a:t>
            </a:r>
            <a:r>
              <a:rPr lang="cs-CZ" altLang="cs-CZ" sz="2000" dirty="0" smtClean="0">
                <a:latin typeface="Georgia" pitchFamily="18" charset="0"/>
              </a:rPr>
              <a:t>	</a:t>
            </a:r>
            <a:r>
              <a:rPr lang="de-DE" altLang="cs-CZ" sz="2000" dirty="0" smtClean="0">
                <a:solidFill>
                  <a:srgbClr val="0039A6"/>
                </a:solidFill>
                <a:latin typeface="Georgia" pitchFamily="18" charset="0"/>
              </a:rPr>
              <a:t>www.senat.cz</a:t>
            </a: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15367" name="AutoShape 10" descr="Z"/>
          <p:cNvSpPr>
            <a:spLocks noChangeAspect="1" noChangeArrowheads="1"/>
          </p:cNvSpPr>
          <p:nvPr/>
        </p:nvSpPr>
        <p:spPr bwMode="auto">
          <a:xfrm>
            <a:off x="0" y="0"/>
            <a:ext cx="24669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de-DE" altLang="cs-CZ" sz="1800"/>
          </a:p>
        </p:txBody>
      </p:sp>
      <p:pic>
        <p:nvPicPr>
          <p:cNvPr id="15368" name="Picture 13" descr="czechtourism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9393" y="1514477"/>
            <a:ext cx="1644650"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14" descr="ANd9GcRe77gple1tfOahkfzgDyGWdmZzTL_bEnA4sFXkd6sx3uAjc07X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8400" y="2501220"/>
            <a:ext cx="2143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15" descr="ANd9GcTW3GbMUu8KT7ygZV5gshkAmf-oMHSHZpCb59ZZJB4_polxCZxMh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3344" y="3545795"/>
            <a:ext cx="1765300"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9" descr="ANd9GcTFtEKIXpca4iLZDS9s214etZtAAIGasZbWuPPE2K5KwfXeJYVhZ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3313" y="4688343"/>
            <a:ext cx="2184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21" descr="ANd9GcR3RXgfnaHPCuvfwvlYoXxNQDpZ07N03wtEK_Vjti-EJvuJLsx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3319" y="5495928"/>
            <a:ext cx="1617663"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smtClean="0">
                <a:solidFill>
                  <a:srgbClr val="0039A6"/>
                </a:solidFill>
                <a:latin typeface="Georgia" pitchFamily="18" charset="0"/>
              </a:rPr>
              <a:t>Nützliche Links</a:t>
            </a:r>
            <a:endParaRPr lang="en-US" altLang="cs-CZ" sz="2400" smtClean="0">
              <a:solidFill>
                <a:srgbClr val="0039A6"/>
              </a:solidFill>
              <a:latin typeface="Georgia" pitchFamily="18" charset="0"/>
            </a:endParaRPr>
          </a:p>
        </p:txBody>
      </p:sp>
      <p:sp>
        <p:nvSpPr>
          <p:cNvPr id="16388" name="Rectangle 3"/>
          <p:cNvSpPr>
            <a:spLocks noGrp="1" noChangeArrowheads="1"/>
          </p:cNvSpPr>
          <p:nvPr>
            <p:ph type="subTitle" idx="4294967295"/>
          </p:nvPr>
        </p:nvSpPr>
        <p:spPr>
          <a:xfrm>
            <a:off x="1019175" y="1508125"/>
            <a:ext cx="7632700" cy="4906963"/>
          </a:xfrm>
        </p:spPr>
        <p:txBody>
          <a:bodyPr/>
          <a:lstStyle/>
          <a:p>
            <a:pPr marL="304800" indent="-304800" algn="just" eaLnBrk="1" hangingPunct="1">
              <a:lnSpc>
                <a:spcPct val="80000"/>
              </a:lnSpc>
              <a:spcBef>
                <a:spcPct val="0"/>
              </a:spcBef>
              <a:spcAft>
                <a:spcPts val="1200"/>
              </a:spcAft>
              <a:buFont typeface="Georgia" pitchFamily="18" charset="0"/>
              <a:buNone/>
            </a:pPr>
            <a:r>
              <a:rPr lang="cs-CZ" altLang="cs-CZ" sz="2800" dirty="0" smtClean="0">
                <a:latin typeface="Georgia" pitchFamily="18" charset="0"/>
              </a:rPr>
              <a:t>	</a:t>
            </a:r>
          </a:p>
          <a:p>
            <a:pPr marL="304800" indent="-304800">
              <a:lnSpc>
                <a:spcPct val="80000"/>
              </a:lnSpc>
              <a:spcAft>
                <a:spcPts val="600"/>
              </a:spcAft>
            </a:pPr>
            <a:r>
              <a:rPr lang="de-DE" altLang="cs-CZ" sz="2000" dirty="0" smtClean="0">
                <a:solidFill>
                  <a:srgbClr val="D52B1E"/>
                </a:solidFill>
                <a:latin typeface="Georgia" pitchFamily="18" charset="0"/>
              </a:rPr>
              <a:t>Business </a:t>
            </a:r>
            <a:r>
              <a:rPr lang="de-DE" altLang="cs-CZ" sz="2000" dirty="0" err="1" smtClean="0">
                <a:solidFill>
                  <a:srgbClr val="D52B1E"/>
                </a:solidFill>
                <a:latin typeface="Georgia" pitchFamily="18" charset="0"/>
              </a:rPr>
              <a:t>Intelligence</a:t>
            </a:r>
            <a:endParaRPr lang="de-DE" altLang="cs-CZ" sz="2000" dirty="0" smtClean="0">
              <a:solidFill>
                <a:srgbClr val="D52B1E"/>
              </a:solidFill>
              <a:latin typeface="Georgia" pitchFamily="18" charset="0"/>
            </a:endParaRPr>
          </a:p>
          <a:p>
            <a:pPr marL="304800" indent="-304800">
              <a:lnSpc>
                <a:spcPct val="80000"/>
              </a:lnSpc>
              <a:spcAft>
                <a:spcPts val="600"/>
              </a:spcAft>
            </a:pPr>
            <a:r>
              <a:rPr lang="de-DE" altLang="cs-CZ" sz="2000" dirty="0" smtClean="0">
                <a:solidFill>
                  <a:srgbClr val="0039A6"/>
                </a:solidFill>
                <a:latin typeface="Georgia" pitchFamily="18" charset="0"/>
              </a:rPr>
              <a:t>Fördermittel- und Investitionsberatung </a:t>
            </a:r>
          </a:p>
          <a:p>
            <a:pPr marL="304800" indent="-304800">
              <a:lnSpc>
                <a:spcPct val="80000"/>
              </a:lnSpc>
              <a:spcAft>
                <a:spcPts val="600"/>
              </a:spcAft>
            </a:pPr>
            <a:r>
              <a:rPr lang="de-DE" altLang="cs-CZ" sz="2000" dirty="0" smtClean="0">
                <a:solidFill>
                  <a:srgbClr val="D52B1E"/>
                </a:solidFill>
                <a:latin typeface="Georgia" pitchFamily="18" charset="0"/>
              </a:rPr>
              <a:t>Identifizierung von Grün- und Brachflächen, Produktions- und Büroräumlichkeiten</a:t>
            </a:r>
          </a:p>
          <a:p>
            <a:pPr marL="304800" indent="-304800">
              <a:lnSpc>
                <a:spcPct val="80000"/>
              </a:lnSpc>
              <a:spcAft>
                <a:spcPts val="600"/>
              </a:spcAft>
            </a:pPr>
            <a:r>
              <a:rPr lang="de-DE" altLang="cs-CZ" sz="2000" dirty="0" smtClean="0">
                <a:solidFill>
                  <a:srgbClr val="0039A6"/>
                </a:solidFill>
                <a:latin typeface="Georgia" pitchFamily="18" charset="0"/>
              </a:rPr>
              <a:t>Identifizierung von möglichen Akquisitionsobjekten,  Joint-Venture-Partnern und Lieferpartnern</a:t>
            </a:r>
          </a:p>
          <a:p>
            <a:pPr marL="304800" indent="-304800">
              <a:lnSpc>
                <a:spcPct val="80000"/>
              </a:lnSpc>
              <a:spcAft>
                <a:spcPts val="600"/>
              </a:spcAft>
            </a:pPr>
            <a:r>
              <a:rPr lang="de-DE" altLang="cs-CZ" sz="2000" dirty="0" smtClean="0">
                <a:solidFill>
                  <a:srgbClr val="D52B1E"/>
                </a:solidFill>
                <a:latin typeface="Georgia" pitchFamily="18" charset="0"/>
              </a:rPr>
              <a:t>Maßgeschneiderte Reisen in die Tschechische Republik</a:t>
            </a:r>
          </a:p>
          <a:p>
            <a:pPr marL="304800" indent="-304800">
              <a:lnSpc>
                <a:spcPct val="80000"/>
              </a:lnSpc>
              <a:spcAft>
                <a:spcPts val="600"/>
              </a:spcAft>
            </a:pPr>
            <a:r>
              <a:rPr lang="de-DE" altLang="cs-CZ" sz="2000" dirty="0" smtClean="0">
                <a:solidFill>
                  <a:srgbClr val="0039A6"/>
                </a:solidFill>
                <a:latin typeface="Georgia" pitchFamily="18" charset="0"/>
              </a:rPr>
              <a:t>Kontaktvermittlung zu Behörden </a:t>
            </a:r>
          </a:p>
          <a:p>
            <a:pPr marL="304800" indent="-304800">
              <a:lnSpc>
                <a:spcPct val="80000"/>
              </a:lnSpc>
            </a:pPr>
            <a:r>
              <a:rPr lang="de-DE" altLang="cs-CZ" sz="2000" dirty="0" smtClean="0">
                <a:solidFill>
                  <a:srgbClr val="D52B1E"/>
                </a:solidFill>
                <a:latin typeface="Georgia" pitchFamily="18" charset="0"/>
              </a:rPr>
              <a:t>Folgebetreuung</a:t>
            </a:r>
          </a:p>
          <a:p>
            <a:pPr marL="304800" indent="-304800">
              <a:lnSpc>
                <a:spcPct val="80000"/>
              </a:lnSpc>
              <a:buFontTx/>
              <a:buNone/>
            </a:pPr>
            <a:endParaRPr lang="de-DE" altLang="cs-CZ" sz="2000" dirty="0" smtClean="0">
              <a:solidFill>
                <a:srgbClr val="D52B1E"/>
              </a:solidFill>
              <a:latin typeface="Georgia" pitchFamily="18" charset="0"/>
            </a:endParaRPr>
          </a:p>
          <a:p>
            <a:pPr marL="304800" indent="-304800">
              <a:lnSpc>
                <a:spcPct val="80000"/>
              </a:lnSpc>
              <a:buFontTx/>
              <a:buNone/>
            </a:pPr>
            <a:r>
              <a:rPr lang="de-DE" altLang="cs-CZ" sz="2800" dirty="0" smtClean="0">
                <a:solidFill>
                  <a:schemeClr val="tx2"/>
                </a:solidFill>
                <a:latin typeface="Georgia" pitchFamily="18" charset="0"/>
              </a:rPr>
              <a:t>	</a:t>
            </a:r>
            <a:r>
              <a:rPr lang="de-DE" altLang="cs-CZ" sz="2000" dirty="0" smtClean="0">
                <a:solidFill>
                  <a:schemeClr val="tx2"/>
                </a:solidFill>
                <a:latin typeface="Georgia" pitchFamily="18" charset="0"/>
              </a:rPr>
              <a:t>Alle Dienste von </a:t>
            </a:r>
            <a:r>
              <a:rPr lang="de-DE" altLang="cs-CZ" sz="2000" dirty="0" err="1" smtClean="0">
                <a:solidFill>
                  <a:schemeClr val="tx2"/>
                </a:solidFill>
                <a:latin typeface="Georgia" pitchFamily="18" charset="0"/>
              </a:rPr>
              <a:t>CzechInvest</a:t>
            </a:r>
            <a:r>
              <a:rPr lang="de-DE" altLang="cs-CZ" sz="2000" dirty="0" smtClean="0">
                <a:solidFill>
                  <a:schemeClr val="tx2"/>
                </a:solidFill>
                <a:latin typeface="Georgia" pitchFamily="18" charset="0"/>
              </a:rPr>
              <a:t> sind kostenlos.</a:t>
            </a:r>
            <a:endParaRPr lang="de-DE" altLang="cs-CZ" sz="2000" dirty="0" smtClean="0">
              <a:latin typeface="Georgia" pitchFamily="18" charset="0"/>
            </a:endParaRP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16391" name="AutoShape 10" descr="Z"/>
          <p:cNvSpPr>
            <a:spLocks noChangeAspect="1" noChangeArrowheads="1"/>
          </p:cNvSpPr>
          <p:nvPr/>
        </p:nvSpPr>
        <p:spPr bwMode="auto">
          <a:xfrm>
            <a:off x="114300" y="-22225"/>
            <a:ext cx="24669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de-DE" altLang="cs-CZ" sz="1800"/>
          </a:p>
        </p:txBody>
      </p:sp>
      <p:pic>
        <p:nvPicPr>
          <p:cNvPr id="16392" name="Picture 13" descr="czechinv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2438" y="139700"/>
            <a:ext cx="412115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411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smtClean="0">
                <a:solidFill>
                  <a:srgbClr val="0039A6"/>
                </a:solidFill>
                <a:latin typeface="Georgia" pitchFamily="18" charset="0"/>
              </a:rPr>
              <a:t>Außenpolitik der Tschechischen Republik</a:t>
            </a:r>
          </a:p>
        </p:txBody>
      </p:sp>
      <p:sp>
        <p:nvSpPr>
          <p:cNvPr id="17413" name="Rectangle 3"/>
          <p:cNvSpPr>
            <a:spLocks noGrp="1" noChangeArrowheads="1"/>
          </p:cNvSpPr>
          <p:nvPr>
            <p:ph type="subTitle" idx="4294967295"/>
          </p:nvPr>
        </p:nvSpPr>
        <p:spPr>
          <a:xfrm>
            <a:off x="1000125" y="1465263"/>
            <a:ext cx="7632700" cy="5146675"/>
          </a:xfrm>
        </p:spPr>
        <p:txBody>
          <a:bodyPr/>
          <a:lstStyle/>
          <a:p>
            <a:pPr marL="304800" indent="-304800" algn="just" eaLnBrk="1" hangingPunct="1">
              <a:lnSpc>
                <a:spcPct val="110000"/>
              </a:lnSpc>
              <a:spcBef>
                <a:spcPct val="0"/>
              </a:spcBef>
              <a:spcAft>
                <a:spcPts val="1000"/>
              </a:spcAft>
              <a:buFontTx/>
              <a:buNone/>
            </a:pPr>
            <a:r>
              <a:rPr lang="en-US" altLang="cs-CZ" sz="1800" dirty="0" smtClean="0">
                <a:solidFill>
                  <a:srgbClr val="D52B1E"/>
                </a:solidFill>
                <a:latin typeface="Georgia" pitchFamily="18" charset="0"/>
              </a:rPr>
              <a:t>	</a:t>
            </a:r>
            <a:r>
              <a:rPr lang="de-DE" altLang="cs-CZ" sz="1800" dirty="0" smtClean="0">
                <a:solidFill>
                  <a:srgbClr val="D52B1E"/>
                </a:solidFill>
                <a:latin typeface="Georgia" pitchFamily="18" charset="0"/>
              </a:rPr>
              <a:t>Die Hauptprioritäten der tschechischen Außenpolitik sind:</a:t>
            </a:r>
            <a:endParaRPr lang="cs-CZ" altLang="cs-CZ" sz="1800" dirty="0" smtClean="0">
              <a:solidFill>
                <a:srgbClr val="D52B1E"/>
              </a:solidFill>
              <a:latin typeface="Georgia" pitchFamily="18" charset="0"/>
            </a:endParaRPr>
          </a:p>
          <a:p>
            <a:pPr marL="304800" indent="-304800" algn="just" eaLnBrk="1" hangingPunct="1">
              <a:lnSpc>
                <a:spcPct val="110000"/>
              </a:lnSpc>
              <a:spcBef>
                <a:spcPct val="0"/>
              </a:spcBef>
              <a:spcAft>
                <a:spcPts val="1000"/>
              </a:spcAft>
              <a:buFontTx/>
              <a:buNone/>
            </a:pPr>
            <a:endParaRPr lang="en-US" altLang="cs-CZ" sz="900" dirty="0" smtClean="0">
              <a:solidFill>
                <a:srgbClr val="D52B1E"/>
              </a:solidFill>
              <a:latin typeface="Georgia" pitchFamily="18" charset="0"/>
            </a:endParaRPr>
          </a:p>
          <a:p>
            <a:pPr marL="304800" indent="-304800" algn="just" eaLnBrk="1" hangingPunct="1">
              <a:lnSpc>
                <a:spcPct val="110000"/>
              </a:lnSpc>
              <a:spcBef>
                <a:spcPct val="0"/>
              </a:spcBef>
              <a:spcAft>
                <a:spcPts val="1000"/>
              </a:spcAft>
            </a:pPr>
            <a:r>
              <a:rPr lang="de-DE" altLang="cs-CZ" sz="2000" dirty="0" smtClean="0">
                <a:latin typeface="Georgia" pitchFamily="18" charset="0"/>
              </a:rPr>
              <a:t>die Sicherheit der Tschechischen Republik zu stärken, mögliche Bedrohungen zu analysieren und ihnen entgegenzuwirken</a:t>
            </a:r>
            <a:r>
              <a:rPr lang="en-US" altLang="cs-CZ" sz="2000" dirty="0" smtClean="0">
                <a:latin typeface="Georgia" pitchFamily="18" charset="0"/>
              </a:rPr>
              <a:t>;</a:t>
            </a:r>
          </a:p>
          <a:p>
            <a:pPr marL="304800" indent="-304800" algn="just" eaLnBrk="1" hangingPunct="1">
              <a:lnSpc>
                <a:spcPct val="110000"/>
              </a:lnSpc>
              <a:spcBef>
                <a:spcPct val="0"/>
              </a:spcBef>
              <a:spcAft>
                <a:spcPts val="1000"/>
              </a:spcAft>
            </a:pPr>
            <a:endParaRPr lang="en-US" altLang="cs-CZ" sz="800" dirty="0" smtClean="0">
              <a:latin typeface="Georgia" pitchFamily="18" charset="0"/>
            </a:endParaRPr>
          </a:p>
          <a:p>
            <a:pPr marL="304800" indent="-304800" algn="just" eaLnBrk="1" hangingPunct="1">
              <a:lnSpc>
                <a:spcPct val="110000"/>
              </a:lnSpc>
              <a:spcBef>
                <a:spcPct val="0"/>
              </a:spcBef>
              <a:spcAft>
                <a:spcPts val="1000"/>
              </a:spcAft>
            </a:pPr>
            <a:r>
              <a:rPr lang="de-DE" altLang="cs-CZ" sz="2000" dirty="0" smtClean="0">
                <a:latin typeface="Georgia" pitchFamily="18" charset="0"/>
              </a:rPr>
              <a:t>die wirtschaftlichen und handelspolitischen Interessen der Tschechischen Republik im Ausland durchzusetzen und die Energiesicherheit  des Landes zu fördern</a:t>
            </a:r>
            <a:r>
              <a:rPr lang="en-US" altLang="cs-CZ" sz="2000" dirty="0" smtClean="0">
                <a:latin typeface="Georgia" pitchFamily="18" charset="0"/>
              </a:rPr>
              <a:t>;</a:t>
            </a:r>
          </a:p>
          <a:p>
            <a:pPr marL="304800" indent="-304800" algn="just" eaLnBrk="1" hangingPunct="1">
              <a:lnSpc>
                <a:spcPct val="110000"/>
              </a:lnSpc>
              <a:spcBef>
                <a:spcPct val="0"/>
              </a:spcBef>
              <a:spcAft>
                <a:spcPts val="1000"/>
              </a:spcAft>
            </a:pPr>
            <a:endParaRPr lang="en-US" altLang="cs-CZ" sz="800" dirty="0" smtClean="0">
              <a:latin typeface="Georgia" pitchFamily="18" charset="0"/>
            </a:endParaRPr>
          </a:p>
          <a:p>
            <a:pPr marL="304800" indent="-304800" algn="just" eaLnBrk="1" hangingPunct="1">
              <a:lnSpc>
                <a:spcPct val="110000"/>
              </a:lnSpc>
              <a:spcBef>
                <a:spcPct val="0"/>
              </a:spcBef>
              <a:spcAft>
                <a:spcPts val="1000"/>
              </a:spcAft>
            </a:pPr>
            <a:r>
              <a:rPr lang="de-DE" altLang="cs-CZ" sz="2000" dirty="0" smtClean="0">
                <a:latin typeface="Georgia" pitchFamily="18" charset="0"/>
              </a:rPr>
              <a:t>das positive Bild der Tschechischen Republik und ihre positive Wahrnehmung im Ausland zu stärken</a:t>
            </a:r>
            <a:r>
              <a:rPr lang="en-US" altLang="cs-CZ" sz="2000" dirty="0" smtClean="0">
                <a:latin typeface="Georgia" pitchFamily="18" charset="0"/>
              </a:rPr>
              <a:t>;</a:t>
            </a:r>
          </a:p>
          <a:p>
            <a:pPr marL="304800" indent="-304800" algn="just" eaLnBrk="1" hangingPunct="1">
              <a:lnSpc>
                <a:spcPct val="110000"/>
              </a:lnSpc>
              <a:spcBef>
                <a:spcPct val="0"/>
              </a:spcBef>
              <a:spcAft>
                <a:spcPts val="1000"/>
              </a:spcAft>
            </a:pPr>
            <a:endParaRPr lang="en-US" altLang="cs-CZ" sz="800" dirty="0" smtClean="0">
              <a:latin typeface="Georgia" pitchFamily="18" charset="0"/>
            </a:endParaRPr>
          </a:p>
          <a:p>
            <a:pPr marL="304800" indent="-304800" algn="just" eaLnBrk="1" hangingPunct="1">
              <a:lnSpc>
                <a:spcPct val="110000"/>
              </a:lnSpc>
              <a:spcBef>
                <a:spcPct val="0"/>
              </a:spcBef>
              <a:spcAft>
                <a:spcPts val="1000"/>
              </a:spcAft>
            </a:pPr>
            <a:r>
              <a:rPr lang="de-DE" altLang="cs-CZ" sz="2000" dirty="0" smtClean="0">
                <a:latin typeface="Georgia" pitchFamily="18" charset="0"/>
              </a:rPr>
              <a:t>gute Beziehungen mit den Nachbarländern zu fördern und die regionale Zusammenarbeit zu stärken</a:t>
            </a:r>
            <a:r>
              <a:rPr lang="en-US" altLang="cs-CZ" sz="2000" dirty="0" smtClean="0">
                <a:latin typeface="Georgia" pitchFamily="18" charset="0"/>
              </a:rPr>
              <a:t>;</a:t>
            </a: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411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smtClean="0">
                <a:solidFill>
                  <a:srgbClr val="0039A6"/>
                </a:solidFill>
                <a:latin typeface="Georgia" pitchFamily="18" charset="0"/>
              </a:rPr>
              <a:t>Außenpolitik der Tschechischen Republik</a:t>
            </a:r>
            <a:endParaRPr lang="en-US" altLang="cs-CZ" sz="2400" smtClean="0">
              <a:solidFill>
                <a:srgbClr val="0039A6"/>
              </a:solidFill>
              <a:latin typeface="Georgia" pitchFamily="18" charset="0"/>
            </a:endParaRPr>
          </a:p>
        </p:txBody>
      </p:sp>
      <p:sp>
        <p:nvSpPr>
          <p:cNvPr id="18437" name="Rectangle 3"/>
          <p:cNvSpPr>
            <a:spLocks noGrp="1" noChangeArrowheads="1"/>
          </p:cNvSpPr>
          <p:nvPr>
            <p:ph type="subTitle" idx="4294967295"/>
          </p:nvPr>
        </p:nvSpPr>
        <p:spPr>
          <a:xfrm>
            <a:off x="1000125" y="1735138"/>
            <a:ext cx="7632700" cy="4410075"/>
          </a:xfrm>
        </p:spPr>
        <p:txBody>
          <a:bodyPr/>
          <a:lstStyle/>
          <a:p>
            <a:pPr marL="304800" indent="-304800" algn="just" eaLnBrk="1" hangingPunct="1">
              <a:lnSpc>
                <a:spcPct val="110000"/>
              </a:lnSpc>
              <a:spcBef>
                <a:spcPct val="0"/>
              </a:spcBef>
              <a:spcAft>
                <a:spcPts val="1000"/>
              </a:spcAft>
            </a:pPr>
            <a:r>
              <a:rPr lang="de-DE" altLang="cs-CZ" sz="2000" dirty="0" smtClean="0">
                <a:latin typeface="Georgia" pitchFamily="18" charset="0"/>
              </a:rPr>
              <a:t>die politische Aktionsfähigkeit der Europäischen Union  zu stärken und  ihre wirtschaftliche Stärke zu unterstützen</a:t>
            </a:r>
            <a:r>
              <a:rPr lang="en-US" altLang="cs-CZ" sz="2000" dirty="0" smtClean="0">
                <a:latin typeface="Georgia" pitchFamily="18" charset="0"/>
              </a:rPr>
              <a:t>;</a:t>
            </a:r>
          </a:p>
          <a:p>
            <a:pPr marL="304800" indent="-304800" algn="just" eaLnBrk="1" hangingPunct="1">
              <a:lnSpc>
                <a:spcPct val="110000"/>
              </a:lnSpc>
              <a:spcBef>
                <a:spcPct val="0"/>
              </a:spcBef>
              <a:spcAft>
                <a:spcPts val="1000"/>
              </a:spcAft>
            </a:pPr>
            <a:endParaRPr lang="en-US" altLang="cs-CZ" sz="900" dirty="0" smtClean="0">
              <a:latin typeface="Georgia" pitchFamily="18" charset="0"/>
            </a:endParaRPr>
          </a:p>
          <a:p>
            <a:pPr marL="304800" indent="-304800" algn="just" eaLnBrk="1" hangingPunct="1">
              <a:lnSpc>
                <a:spcPct val="110000"/>
              </a:lnSpc>
              <a:spcBef>
                <a:spcPct val="0"/>
              </a:spcBef>
              <a:spcAft>
                <a:spcPts val="1000"/>
              </a:spcAft>
            </a:pPr>
            <a:r>
              <a:rPr lang="de-DE" altLang="cs-CZ" sz="2000" dirty="0" smtClean="0">
                <a:latin typeface="Georgia" pitchFamily="18" charset="0"/>
              </a:rPr>
              <a:t>zur Erhaltung und Stärkung der transatlantischen Bindung beizutragen;</a:t>
            </a:r>
          </a:p>
          <a:p>
            <a:pPr marL="304800" indent="-304800" algn="just" eaLnBrk="1" hangingPunct="1">
              <a:lnSpc>
                <a:spcPct val="110000"/>
              </a:lnSpc>
              <a:spcBef>
                <a:spcPct val="0"/>
              </a:spcBef>
              <a:spcAft>
                <a:spcPts val="1000"/>
              </a:spcAft>
            </a:pPr>
            <a:endParaRPr lang="de-DE" altLang="cs-CZ" sz="2000" dirty="0" smtClean="0">
              <a:latin typeface="Georgia" pitchFamily="18" charset="0"/>
            </a:endParaRPr>
          </a:p>
          <a:p>
            <a:pPr marL="304800" indent="-304800" algn="just" eaLnBrk="1" hangingPunct="1">
              <a:lnSpc>
                <a:spcPct val="110000"/>
              </a:lnSpc>
              <a:spcBef>
                <a:spcPct val="0"/>
              </a:spcBef>
              <a:spcAft>
                <a:spcPts val="1000"/>
              </a:spcAft>
            </a:pPr>
            <a:r>
              <a:rPr lang="de-DE" altLang="cs-CZ" sz="2000" dirty="0" smtClean="0">
                <a:latin typeface="Georgia" pitchFamily="18" charset="0"/>
              </a:rPr>
              <a:t>die Achtung der Menschenrechte und die Demokratie weltweit zu fördern (mit Hilfe von Instrumenten der Umstellungsförderung und Entwicklungszusammenarbeit);</a:t>
            </a:r>
            <a:endParaRPr lang="cs-CZ" altLang="cs-CZ" sz="2000" dirty="0" smtClean="0">
              <a:latin typeface="Georgia" pitchFamily="18" charset="0"/>
            </a:endParaRPr>
          </a:p>
          <a:p>
            <a:pPr marL="304800" indent="-304800" algn="just" eaLnBrk="1" hangingPunct="1">
              <a:lnSpc>
                <a:spcPct val="110000"/>
              </a:lnSpc>
              <a:spcBef>
                <a:spcPct val="0"/>
              </a:spcBef>
              <a:spcAft>
                <a:spcPts val="1000"/>
              </a:spcAft>
            </a:pPr>
            <a:endParaRPr lang="de-DE" altLang="cs-CZ" sz="2000" dirty="0" smtClean="0">
              <a:latin typeface="Georgia" pitchFamily="18" charset="0"/>
            </a:endParaRPr>
          </a:p>
          <a:p>
            <a:pPr marL="304800" indent="-304800" algn="just" eaLnBrk="1" hangingPunct="1">
              <a:lnSpc>
                <a:spcPct val="110000"/>
              </a:lnSpc>
              <a:spcBef>
                <a:spcPct val="0"/>
              </a:spcBef>
              <a:spcAft>
                <a:spcPts val="1000"/>
              </a:spcAft>
            </a:pPr>
            <a:r>
              <a:rPr lang="de-DE" altLang="cs-CZ" sz="2000" dirty="0" smtClean="0">
                <a:latin typeface="Georgia" pitchFamily="18" charset="0"/>
              </a:rPr>
              <a:t>die Integration von Ost-und Südosteuropa in die EU zu unterstützen.</a:t>
            </a:r>
            <a:endParaRPr lang="en-US" altLang="cs-CZ" sz="2000" dirty="0" smtClean="0">
              <a:latin typeface="Georgia" pitchFamily="18" charset="0"/>
            </a:endParaRP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1" descr="ANd9GcQdanXxrxLy5ZptkcMyYWcG6DDuPYLoN_z11fmEKYpcUPDfn1Bnk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1575" y="741363"/>
            <a:ext cx="469900"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2"/>
          <p:cNvPicPr>
            <a:picLocks noChangeAspect="1" noChangeArrowheads="1"/>
          </p:cNvPicPr>
          <p:nvPr/>
        </p:nvPicPr>
        <p:blipFill>
          <a:blip r:embed="rId3">
            <a:lum bright="96000" contrast="-70000"/>
            <a:extLst>
              <a:ext uri="{28A0092B-C50C-407E-A947-70E740481C1C}">
                <a14:useLocalDpi xmlns:a14="http://schemas.microsoft.com/office/drawing/2010/main" val="0"/>
              </a:ext>
            </a:extLst>
          </a:blip>
          <a:srcRect b="7571"/>
          <a:stretch>
            <a:fillRect/>
          </a:stretch>
        </p:blipFill>
        <p:spPr bwMode="auto">
          <a:xfrm>
            <a:off x="2411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smtClean="0">
                <a:solidFill>
                  <a:srgbClr val="0039A6"/>
                </a:solidFill>
                <a:latin typeface="Georgia" pitchFamily="18" charset="0"/>
              </a:rPr>
              <a:t>Außenpolitik der Tschechischen Republik</a:t>
            </a:r>
            <a:endParaRPr lang="en-US" altLang="cs-CZ" sz="2400" smtClean="0">
              <a:solidFill>
                <a:srgbClr val="0039A6"/>
              </a:solidFill>
              <a:latin typeface="Georgia" pitchFamily="18" charset="0"/>
            </a:endParaRPr>
          </a:p>
        </p:txBody>
      </p:sp>
      <p:sp>
        <p:nvSpPr>
          <p:cNvPr id="19462" name="Rectangle 3"/>
          <p:cNvSpPr>
            <a:spLocks noGrp="1" noChangeArrowheads="1"/>
          </p:cNvSpPr>
          <p:nvPr>
            <p:ph type="subTitle" idx="4294967295"/>
          </p:nvPr>
        </p:nvSpPr>
        <p:spPr>
          <a:xfrm>
            <a:off x="1000125" y="1443038"/>
            <a:ext cx="7632700" cy="5146675"/>
          </a:xfrm>
        </p:spPr>
        <p:txBody>
          <a:bodyPr/>
          <a:lstStyle/>
          <a:p>
            <a:pPr marL="304800" indent="-304800" algn="just" eaLnBrk="1" hangingPunct="1">
              <a:lnSpc>
                <a:spcPct val="110000"/>
              </a:lnSpc>
              <a:spcBef>
                <a:spcPct val="0"/>
              </a:spcBef>
              <a:buFont typeface="Georgia" pitchFamily="18" charset="0"/>
              <a:buNone/>
            </a:pPr>
            <a:r>
              <a:rPr lang="en-US" altLang="cs-CZ" sz="2400" dirty="0" smtClean="0">
                <a:solidFill>
                  <a:srgbClr val="D52B1E"/>
                </a:solidFill>
                <a:latin typeface="Georgia" pitchFamily="18" charset="0"/>
              </a:rPr>
              <a:t>	</a:t>
            </a:r>
            <a:r>
              <a:rPr lang="de-DE" altLang="cs-CZ" sz="2000" dirty="0" smtClean="0">
                <a:solidFill>
                  <a:srgbClr val="D52B1E"/>
                </a:solidFill>
                <a:latin typeface="Georgia" pitchFamily="18" charset="0"/>
              </a:rPr>
              <a:t>Sicherheits-und Verteidigungspolitik</a:t>
            </a:r>
          </a:p>
          <a:p>
            <a:pPr marL="304800" indent="-304800" algn="just" eaLnBrk="1" hangingPunct="1">
              <a:lnSpc>
                <a:spcPct val="110000"/>
              </a:lnSpc>
              <a:spcBef>
                <a:spcPct val="0"/>
              </a:spcBef>
              <a:buFont typeface="Georgia" pitchFamily="18" charset="0"/>
              <a:buNone/>
            </a:pPr>
            <a:endParaRPr lang="en-US" altLang="cs-CZ" sz="1000" dirty="0" smtClean="0">
              <a:latin typeface="Georgia" pitchFamily="18" charset="0"/>
            </a:endParaRPr>
          </a:p>
          <a:p>
            <a:pPr marL="304800" indent="-304800" algn="just" eaLnBrk="1" hangingPunct="1">
              <a:lnSpc>
                <a:spcPct val="110000"/>
              </a:lnSpc>
              <a:spcBef>
                <a:spcPct val="0"/>
              </a:spcBef>
            </a:pPr>
            <a:endParaRPr lang="de-DE" altLang="cs-CZ" sz="800" dirty="0" smtClean="0">
              <a:latin typeface="Georgia" pitchFamily="18" charset="0"/>
            </a:endParaRPr>
          </a:p>
          <a:p>
            <a:pPr marL="304800" indent="-304800" algn="just" eaLnBrk="1" hangingPunct="1">
              <a:lnSpc>
                <a:spcPct val="110000"/>
              </a:lnSpc>
              <a:spcBef>
                <a:spcPct val="0"/>
              </a:spcBef>
            </a:pPr>
            <a:r>
              <a:rPr lang="de-DE" altLang="cs-CZ" sz="2000" dirty="0" smtClean="0">
                <a:latin typeface="Georgia" pitchFamily="18" charset="0"/>
              </a:rPr>
              <a:t>Das kollektive Verteidigungssystem der NATO ist ein Grundpfeiler der Sicherheit der Tschechischen Republik .</a:t>
            </a:r>
          </a:p>
          <a:p>
            <a:pPr marL="304800" indent="-304800" algn="just" eaLnBrk="1" hangingPunct="1">
              <a:lnSpc>
                <a:spcPct val="110000"/>
              </a:lnSpc>
              <a:spcBef>
                <a:spcPct val="0"/>
              </a:spcBef>
            </a:pPr>
            <a:endParaRPr lang="de-DE" altLang="cs-CZ" sz="2000" dirty="0" smtClean="0">
              <a:latin typeface="Georgia" pitchFamily="18" charset="0"/>
            </a:endParaRPr>
          </a:p>
          <a:p>
            <a:pPr marL="304800" indent="-304800" algn="just" eaLnBrk="1" hangingPunct="1">
              <a:lnSpc>
                <a:spcPct val="110000"/>
              </a:lnSpc>
              <a:spcBef>
                <a:spcPct val="0"/>
              </a:spcBef>
            </a:pPr>
            <a:r>
              <a:rPr lang="de-DE" altLang="cs-CZ" sz="2000" dirty="0" smtClean="0">
                <a:latin typeface="Georgia" pitchFamily="18" charset="0"/>
              </a:rPr>
              <a:t>Grundlegend ist dabei die Förderung und Entwicklung einer effektiven und anpassungsfähigen europäischen Sicherheits-und Verteidigungspolitik unter Berücksichtigung unserer NATO-Verpflichtungen. Beide Organisationen müssen sich gegenseitig ergänzen. Die Zusammenarbeit mit den Vereinigten Staaten ist für uns ebenfalls von wesentlicher Bedeutung.</a:t>
            </a:r>
          </a:p>
          <a:p>
            <a:pPr marL="304800" indent="-304800" algn="just" eaLnBrk="1" hangingPunct="1">
              <a:lnSpc>
                <a:spcPct val="110000"/>
              </a:lnSpc>
              <a:spcBef>
                <a:spcPct val="0"/>
              </a:spcBef>
            </a:pPr>
            <a:endParaRPr lang="de-DE" altLang="cs-CZ" sz="2000" dirty="0" smtClean="0">
              <a:latin typeface="Georgia" pitchFamily="18" charset="0"/>
            </a:endParaRPr>
          </a:p>
          <a:p>
            <a:pPr marL="304800" indent="-304800" algn="just" eaLnBrk="1" hangingPunct="1">
              <a:lnSpc>
                <a:spcPct val="110000"/>
              </a:lnSpc>
              <a:spcBef>
                <a:spcPct val="0"/>
              </a:spcBef>
            </a:pPr>
            <a:r>
              <a:rPr lang="de-DE" altLang="cs-CZ" sz="2000" dirty="0" smtClean="0">
                <a:latin typeface="Georgia" pitchFamily="18" charset="0"/>
              </a:rPr>
              <a:t>Das aktive militärische und zivile Engagement Tschechiens in der NATO-, EU- und UN-Missionen trägt zur Bewältigung von Krisen und Konsolidierung der Post-Konflikt-Situationen bei.</a:t>
            </a:r>
          </a:p>
          <a:p>
            <a:pPr marL="304800" indent="-304800" algn="just" eaLnBrk="1" hangingPunct="1">
              <a:lnSpc>
                <a:spcPct val="110000"/>
              </a:lnSpc>
              <a:spcBef>
                <a:spcPct val="0"/>
              </a:spcBef>
            </a:pPr>
            <a:endParaRPr lang="de-DE" altLang="cs-CZ" sz="2000" dirty="0" smtClean="0">
              <a:latin typeface="Georgia" pitchFamily="18" charset="0"/>
            </a:endParaRPr>
          </a:p>
          <a:p>
            <a:pPr marL="304800" indent="-304800" algn="just" eaLnBrk="1" hangingPunct="1">
              <a:lnSpc>
                <a:spcPct val="110000"/>
              </a:lnSpc>
              <a:spcBef>
                <a:spcPct val="0"/>
              </a:spcBef>
            </a:pPr>
            <a:endParaRPr lang="de-DE" altLang="cs-CZ" sz="2000" dirty="0" smtClean="0">
              <a:latin typeface="Georgia" pitchFamily="18" charset="0"/>
            </a:endParaRPr>
          </a:p>
          <a:p>
            <a:pPr marL="304800" indent="-304800" algn="just" eaLnBrk="1" hangingPunct="1">
              <a:lnSpc>
                <a:spcPct val="110000"/>
              </a:lnSpc>
              <a:spcBef>
                <a:spcPct val="0"/>
              </a:spcBef>
            </a:pPr>
            <a:endParaRPr lang="de-DE" altLang="cs-CZ" sz="2000" dirty="0" smtClean="0">
              <a:latin typeface="Georgia" pitchFamily="18" charset="0"/>
            </a:endParaRPr>
          </a:p>
          <a:p>
            <a:pPr marL="304800" indent="-304800" algn="just" eaLnBrk="1" hangingPunct="1">
              <a:lnSpc>
                <a:spcPct val="110000"/>
              </a:lnSpc>
              <a:spcBef>
                <a:spcPct val="0"/>
              </a:spcBef>
            </a:pPr>
            <a:endParaRPr lang="de-DE" altLang="cs-CZ" sz="2000" dirty="0" smtClean="0">
              <a:latin typeface="Georgia" pitchFamily="18" charset="0"/>
            </a:endParaRP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pic>
        <p:nvPicPr>
          <p:cNvPr id="19465" name="Picture 30" descr="13914_14945_vlajka_CR_3000x20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3163" y="350838"/>
            <a:ext cx="466725"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32" descr="ANd9GcTSfDr-7Jvsfr7uSsCYyLcqp70YU3nAlIaaBstCD6bBzaQcf5XZr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66088" y="742950"/>
            <a:ext cx="444500"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33" descr="ANd9GcSfCmuUU6PALfdW4kL0dOfrpQj1h2uNGJqc9tuX5yyWIVe8m1wvRg"/>
          <p:cNvPicPr>
            <a:picLocks noChangeAspect="1" noChangeArrowheads="1"/>
          </p:cNvPicPr>
          <p:nvPr/>
        </p:nvPicPr>
        <p:blipFill>
          <a:blip r:embed="rId7">
            <a:extLst>
              <a:ext uri="{28A0092B-C50C-407E-A947-70E740481C1C}">
                <a14:useLocalDpi xmlns:a14="http://schemas.microsoft.com/office/drawing/2010/main" val="0"/>
              </a:ext>
            </a:extLst>
          </a:blip>
          <a:srcRect t="3897" b="3897"/>
          <a:stretch>
            <a:fillRect/>
          </a:stretch>
        </p:blipFill>
        <p:spPr bwMode="auto">
          <a:xfrm>
            <a:off x="8067675" y="346075"/>
            <a:ext cx="446088"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411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dirty="0" smtClean="0">
                <a:solidFill>
                  <a:srgbClr val="0039A6"/>
                </a:solidFill>
                <a:latin typeface="Georgia" pitchFamily="18" charset="0"/>
              </a:rPr>
              <a:t>Außenpolitik der Tschechischen Republik</a:t>
            </a:r>
            <a:endParaRPr lang="en-US" altLang="cs-CZ" sz="2400" dirty="0" smtClean="0">
              <a:solidFill>
                <a:srgbClr val="0039A6"/>
              </a:solidFill>
              <a:latin typeface="Georgia" pitchFamily="18" charset="0"/>
            </a:endParaRPr>
          </a:p>
        </p:txBody>
      </p:sp>
      <p:sp>
        <p:nvSpPr>
          <p:cNvPr id="20485" name="Rectangle 3"/>
          <p:cNvSpPr>
            <a:spLocks noGrp="1" noChangeArrowheads="1"/>
          </p:cNvSpPr>
          <p:nvPr>
            <p:ph type="subTitle" idx="4294967295"/>
          </p:nvPr>
        </p:nvSpPr>
        <p:spPr>
          <a:xfrm>
            <a:off x="1000125" y="1393825"/>
            <a:ext cx="7510463" cy="4691063"/>
          </a:xfrm>
        </p:spPr>
        <p:txBody>
          <a:bodyPr/>
          <a:lstStyle/>
          <a:p>
            <a:pPr marL="304800" indent="-304800" algn="just" eaLnBrk="1" hangingPunct="1">
              <a:lnSpc>
                <a:spcPct val="110000"/>
              </a:lnSpc>
              <a:spcBef>
                <a:spcPct val="0"/>
              </a:spcBef>
            </a:pPr>
            <a:r>
              <a:rPr lang="de-DE" altLang="cs-CZ" sz="2000" dirty="0" smtClean="0">
                <a:latin typeface="Georgia" pitchFamily="18" charset="0"/>
              </a:rPr>
              <a:t>Auslandseinsätze von tschechischen Truppen (</a:t>
            </a:r>
            <a:r>
              <a:rPr lang="de-DE" altLang="cs-CZ" sz="2000" dirty="0" err="1" smtClean="0">
                <a:latin typeface="Georgia" pitchFamily="18" charset="0"/>
              </a:rPr>
              <a:t>u.a</a:t>
            </a:r>
            <a:r>
              <a:rPr lang="de-DE" altLang="cs-CZ" sz="2000" dirty="0" smtClean="0">
                <a:latin typeface="Georgia" pitchFamily="18" charset="0"/>
              </a:rPr>
              <a:t>):</a:t>
            </a:r>
          </a:p>
          <a:p>
            <a:pPr marL="304800" indent="-304800" algn="just" eaLnBrk="1" hangingPunct="1">
              <a:lnSpc>
                <a:spcPct val="110000"/>
              </a:lnSpc>
              <a:spcBef>
                <a:spcPct val="0"/>
              </a:spcBef>
            </a:pPr>
            <a:endParaRPr lang="de-DE" altLang="cs-CZ" sz="1000" dirty="0" smtClean="0">
              <a:latin typeface="Georgia" pitchFamily="18" charset="0"/>
            </a:endParaRPr>
          </a:p>
          <a:p>
            <a:pPr marL="1349375" lvl="1" indent="-358775" algn="just" eaLnBrk="1" hangingPunct="1">
              <a:lnSpc>
                <a:spcPct val="110000"/>
              </a:lnSpc>
              <a:spcBef>
                <a:spcPct val="0"/>
              </a:spcBef>
              <a:spcAft>
                <a:spcPts val="1800"/>
              </a:spcAft>
            </a:pPr>
            <a:r>
              <a:rPr lang="de-DE" altLang="cs-CZ" sz="2000" dirty="0" smtClean="0">
                <a:solidFill>
                  <a:srgbClr val="D52B1E"/>
                </a:solidFill>
                <a:latin typeface="Georgia" pitchFamily="18" charset="0"/>
              </a:rPr>
              <a:t>Afghanistan</a:t>
            </a:r>
            <a:r>
              <a:rPr lang="de-DE" altLang="cs-CZ" sz="2000" dirty="0" smtClean="0">
                <a:latin typeface="Georgia" pitchFamily="18" charset="0"/>
              </a:rPr>
              <a:t> (ISAF - Tschechische regionale Wiederaufbaueinheit in </a:t>
            </a:r>
            <a:r>
              <a:rPr lang="de-DE" altLang="cs-CZ" sz="2000" dirty="0" err="1" smtClean="0">
                <a:latin typeface="Georgia" pitchFamily="18" charset="0"/>
              </a:rPr>
              <a:t>Logar</a:t>
            </a:r>
            <a:r>
              <a:rPr lang="de-DE" altLang="cs-CZ" sz="2000" dirty="0" smtClean="0">
                <a:latin typeface="Georgia" pitchFamily="18" charset="0"/>
              </a:rPr>
              <a:t>, Feldhospital und Anti-Chemie-Waffen-Einheit, Einsatz im Rahmen der Operation </a:t>
            </a:r>
            <a:r>
              <a:rPr lang="de-DE" altLang="cs-CZ" sz="2000" dirty="0" err="1" smtClean="0">
                <a:latin typeface="Georgia" pitchFamily="18" charset="0"/>
              </a:rPr>
              <a:t>Enduring</a:t>
            </a:r>
            <a:r>
              <a:rPr lang="de-DE" altLang="cs-CZ" sz="2000" dirty="0" smtClean="0">
                <a:latin typeface="Georgia" pitchFamily="18" charset="0"/>
              </a:rPr>
              <a:t> Freedom ),</a:t>
            </a:r>
          </a:p>
          <a:p>
            <a:pPr marL="1349375" lvl="1" indent="-358775" algn="just" eaLnBrk="1" hangingPunct="1">
              <a:lnSpc>
                <a:spcPct val="110000"/>
              </a:lnSpc>
              <a:spcBef>
                <a:spcPct val="0"/>
              </a:spcBef>
              <a:spcAft>
                <a:spcPts val="1800"/>
              </a:spcAft>
            </a:pPr>
            <a:r>
              <a:rPr lang="de-DE" altLang="cs-CZ" sz="2000" dirty="0" smtClean="0">
                <a:solidFill>
                  <a:srgbClr val="D52B1E"/>
                </a:solidFill>
                <a:latin typeface="Georgia" pitchFamily="18" charset="0"/>
              </a:rPr>
              <a:t>Länder des ehemaligen Jugoslawiens </a:t>
            </a:r>
            <a:r>
              <a:rPr lang="de-DE" altLang="cs-CZ" sz="2000" dirty="0" smtClean="0">
                <a:latin typeface="Georgia" pitchFamily="18" charset="0"/>
              </a:rPr>
              <a:t>(UNPROFOR, IFOR, SFOR, SFOR II, KFOR, EUFOR </a:t>
            </a:r>
            <a:r>
              <a:rPr lang="de-DE" altLang="cs-CZ" sz="2000" dirty="0" err="1" smtClean="0">
                <a:latin typeface="Georgia" pitchFamily="18" charset="0"/>
              </a:rPr>
              <a:t>Althea</a:t>
            </a:r>
            <a:r>
              <a:rPr lang="de-DE" altLang="cs-CZ" sz="2000" dirty="0" smtClean="0">
                <a:latin typeface="Georgia" pitchFamily="18" charset="0"/>
              </a:rPr>
              <a:t>),</a:t>
            </a:r>
          </a:p>
          <a:p>
            <a:pPr marL="1349375" lvl="1" indent="-358775" algn="just" eaLnBrk="1" hangingPunct="1">
              <a:lnSpc>
                <a:spcPct val="110000"/>
              </a:lnSpc>
              <a:spcBef>
                <a:spcPct val="0"/>
              </a:spcBef>
              <a:spcAft>
                <a:spcPts val="1800"/>
              </a:spcAft>
            </a:pPr>
            <a:r>
              <a:rPr lang="de-DE" altLang="cs-CZ" sz="2000" dirty="0" smtClean="0">
                <a:solidFill>
                  <a:srgbClr val="D52B1E"/>
                </a:solidFill>
                <a:latin typeface="Georgia" pitchFamily="18" charset="0"/>
              </a:rPr>
              <a:t>Kuwait</a:t>
            </a:r>
            <a:r>
              <a:rPr lang="de-DE" altLang="cs-CZ" sz="2000" dirty="0" smtClean="0">
                <a:latin typeface="Georgia" pitchFamily="18" charset="0"/>
              </a:rPr>
              <a:t> und </a:t>
            </a:r>
            <a:r>
              <a:rPr lang="de-DE" altLang="cs-CZ" sz="2000" dirty="0" smtClean="0">
                <a:solidFill>
                  <a:srgbClr val="D52B1E"/>
                </a:solidFill>
                <a:latin typeface="Georgia" pitchFamily="18" charset="0"/>
              </a:rPr>
              <a:t>Irak</a:t>
            </a:r>
            <a:r>
              <a:rPr lang="de-DE" altLang="cs-CZ" sz="2000" dirty="0" smtClean="0">
                <a:latin typeface="Georgia" pitchFamily="18" charset="0"/>
              </a:rPr>
              <a:t> (NATO Ausbildungsmission, Militärpolizei, Feldhospital, </a:t>
            </a:r>
            <a:r>
              <a:rPr lang="de-DE" altLang="cs-CZ" sz="2000" dirty="0" err="1" smtClean="0">
                <a:latin typeface="Georgia" pitchFamily="18" charset="0"/>
              </a:rPr>
              <a:t>ABC-Abwehrtruppe</a:t>
            </a:r>
            <a:r>
              <a:rPr lang="de-DE" altLang="cs-CZ" sz="2000" dirty="0" smtClean="0">
                <a:latin typeface="Georgia" pitchFamily="18" charset="0"/>
              </a:rPr>
              <a:t>)</a:t>
            </a:r>
            <a:endParaRPr lang="cs-CZ" altLang="cs-CZ" sz="2000" dirty="0" smtClean="0">
              <a:latin typeface="Georgia" pitchFamily="18" charset="0"/>
            </a:endParaRPr>
          </a:p>
          <a:p>
            <a:pPr marL="1349375" lvl="1" indent="-358775" algn="just" eaLnBrk="1" hangingPunct="1">
              <a:lnSpc>
                <a:spcPct val="110000"/>
              </a:lnSpc>
              <a:spcBef>
                <a:spcPct val="0"/>
              </a:spcBef>
              <a:spcAft>
                <a:spcPts val="1800"/>
              </a:spcAft>
            </a:pPr>
            <a:r>
              <a:rPr lang="cs-CZ" altLang="cs-CZ" sz="2000" dirty="0">
                <a:solidFill>
                  <a:srgbClr val="D52B1E"/>
                </a:solidFill>
                <a:latin typeface="Georgia" pitchFamily="18" charset="0"/>
              </a:rPr>
              <a:t>Mali</a:t>
            </a:r>
            <a:r>
              <a:rPr lang="cs-CZ" altLang="cs-CZ" sz="2000" dirty="0" smtClean="0">
                <a:latin typeface="Georgia" pitchFamily="18" charset="0"/>
              </a:rPr>
              <a:t> (EUTM, MINUSMA)</a:t>
            </a:r>
          </a:p>
          <a:p>
            <a:pPr marL="1349375" lvl="1" indent="-358775" algn="just" eaLnBrk="1" hangingPunct="1">
              <a:lnSpc>
                <a:spcPct val="110000"/>
              </a:lnSpc>
              <a:spcBef>
                <a:spcPct val="0"/>
              </a:spcBef>
              <a:spcAft>
                <a:spcPts val="1800"/>
              </a:spcAft>
            </a:pPr>
            <a:r>
              <a:rPr lang="de-DE" sz="2000" dirty="0" smtClean="0">
                <a:solidFill>
                  <a:srgbClr val="D52B1E"/>
                </a:solidFill>
                <a:latin typeface="Georgia" pitchFamily="18" charset="0"/>
              </a:rPr>
              <a:t>Sinai-Halbinsel</a:t>
            </a:r>
            <a:r>
              <a:rPr lang="cs-CZ" sz="2000" dirty="0" smtClean="0">
                <a:solidFill>
                  <a:srgbClr val="D52B1E"/>
                </a:solidFill>
                <a:latin typeface="Georgia" pitchFamily="18" charset="0"/>
              </a:rPr>
              <a:t> </a:t>
            </a:r>
            <a:r>
              <a:rPr lang="cs-CZ" sz="2000" dirty="0">
                <a:latin typeface="Georgia" pitchFamily="18" charset="0"/>
              </a:rPr>
              <a:t>(MFO)</a:t>
            </a:r>
          </a:p>
          <a:p>
            <a:pPr marL="1349375" lvl="1" indent="-358775" algn="just" eaLnBrk="1" hangingPunct="1">
              <a:lnSpc>
                <a:spcPct val="110000"/>
              </a:lnSpc>
              <a:spcBef>
                <a:spcPct val="0"/>
              </a:spcBef>
            </a:pPr>
            <a:endParaRPr lang="cs-CZ" altLang="cs-CZ" sz="2000" dirty="0" smtClean="0">
              <a:latin typeface="Georgia" pitchFamily="18" charset="0"/>
            </a:endParaRP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20488" name="AutoShape 11" descr="Z"/>
          <p:cNvSpPr>
            <a:spLocks noChangeAspect="1" noChangeArrowheads="1"/>
          </p:cNvSpPr>
          <p:nvPr/>
        </p:nvSpPr>
        <p:spPr bwMode="auto">
          <a:xfrm>
            <a:off x="3638550" y="2805113"/>
            <a:ext cx="18669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de-DE" altLang="cs-CZ" sz="1800"/>
          </a:p>
        </p:txBody>
      </p:sp>
      <p:sp>
        <p:nvSpPr>
          <p:cNvPr id="20489" name="AutoShape 17" descr="Z"/>
          <p:cNvSpPr>
            <a:spLocks noChangeAspect="1" noChangeArrowheads="1"/>
          </p:cNvSpPr>
          <p:nvPr/>
        </p:nvSpPr>
        <p:spPr bwMode="auto">
          <a:xfrm>
            <a:off x="3262313" y="25574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de-DE" altLang="cs-CZ" sz="1800"/>
          </a:p>
        </p:txBody>
      </p:sp>
      <p:sp>
        <p:nvSpPr>
          <p:cNvPr id="20490" name="AutoShape 19" descr="Z"/>
          <p:cNvSpPr>
            <a:spLocks noChangeAspect="1" noChangeArrowheads="1"/>
          </p:cNvSpPr>
          <p:nvPr/>
        </p:nvSpPr>
        <p:spPr bwMode="auto">
          <a:xfrm>
            <a:off x="3262313" y="25574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de-DE" altLang="cs-CZ" sz="1800"/>
          </a:p>
        </p:txBody>
      </p:sp>
      <p:pic>
        <p:nvPicPr>
          <p:cNvPr id="20491" name="Picture 24" descr="13914_14945_vlajka_CR_3000x20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3163" y="350838"/>
            <a:ext cx="466725"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2" name="Picture 25" descr="ANd9GcQdanXxrxLy5ZptkcMyYWcG6DDuPYLoN_z11fmEKYpcUPDfn1Bnk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1575" y="741363"/>
            <a:ext cx="469900"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3" name="Picture 26" descr="ANd9GcSfCmuUU6PALfdW4kL0dOfrpQj1h2uNGJqc9tuX5yyWIVe8m1wvRg"/>
          <p:cNvPicPr>
            <a:picLocks noChangeAspect="1" noChangeArrowheads="1"/>
          </p:cNvPicPr>
          <p:nvPr/>
        </p:nvPicPr>
        <p:blipFill>
          <a:blip r:embed="rId6">
            <a:extLst>
              <a:ext uri="{28A0092B-C50C-407E-A947-70E740481C1C}">
                <a14:useLocalDpi xmlns:a14="http://schemas.microsoft.com/office/drawing/2010/main" val="0"/>
              </a:ext>
            </a:extLst>
          </a:blip>
          <a:srcRect t="3897" b="3897"/>
          <a:stretch>
            <a:fillRect/>
          </a:stretch>
        </p:blipFill>
        <p:spPr bwMode="auto">
          <a:xfrm>
            <a:off x="8067675" y="346075"/>
            <a:ext cx="446088"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4" name="Picture 27" descr="ANd9GcTSfDr-7Jvsfr7uSsCYyLcqp70YU3nAlIaaBstCD6bBzaQcf5XZr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66088" y="742950"/>
            <a:ext cx="444500"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5" name="AutoShape 17" descr="data:image/jpeg;base64,/9j/4AAQSkZJRgABAQAAAQABAAD/2wCEAAkGBhQQERUTEhIVFBQWGBwVFxgXFxsYHRwbGB0XHB0bHB8fHSggGxwmGhwYIC8gJCgpLy0sGh4xNTAsNScrLCoBCQoKDgwOGg8PGi0kHx4yLC01LC8sLCwsNTIsLC4sLCwwKiwsLCwpKSksKSwsLCwqKSw1NCwsKSwsNCwsLC8sLP/AABEIAJ0AoAMBIgACEQEDEQH/xAAbAAACAwEBAQAAAAAAAAAAAAAABgQFBwIDAf/EAEoQAAECAwUEBgYHAwkJAAAAAAECAwAEEQUGEiExB0FRYRMiMnGBkRRCcqGxwSNSYoKSstFDY6IVJERTc9Lh8PEWJTM0NVSDk8L/xAAZAQACAwEAAAAAAAAAAAAAAAAAAwIEBQH/xAA0EQACAgECBAQDBwMFAAAAAAABAgADESExBBJBURMiMmEjcYEkM0JSobHBQ5HRBRQ04fD/2gAMAwEAAhEDEQA/ANxgggghCCCCCEI8ZucQ0krcWlCRqVEAe+E29O01uXq3L0dcGRV6ifLtHkMue6FGTsCftdQddUcG5bmSQPsJGvgKc4S1uuF1MoW8aA3JUOZv0jda+1eXaqGUqeVx7CfMip8BCw5tCtCaJTLow8mmys+JNflDC3c2zrPSFTTgWrX6Q0r7LYzPjWPGb2rS7IwSsuSBpWjSfAAE+4Qti34mxKtjWf1rAvsN5RfyDbEx2y+K/XdwDyCvlH1Oy2dX21tj2nCfkY4m9q04vsdE2OSa/mJiuXtAnj/SVDuSkfKF5r9zKbPwvUsZaq2WzqOwts+y4ofIR8/2ftiXzQp40+o9jHkVfKKpG0CeH9JUe9KT8ospTatOI7fRODmmn5SIM1+4gr8L0LCere0G0JUhMwjFydbKD4EUr74Z7I2ry7tA8lTCuPbT5gVHiIhSm1dh4YJqXKQdaUcT4ggH3GPdy6FnWikqlXA2v92dPabOnhTvhilvwtmXK2s/o2BvY7x3lZtDqQttaVpOhSQR7o9oxqcu9P2SoutKJQNVt1KafbSfmKc4bbq7TW5ijczRpzQK9RXn2TyOXPdDFt1w2hlqrjQW5LRyt+keIIIIdL8IIIIIQgggJghOHnkoSVKISlIqSTQADeYye9t+nZ1fo0oFBtRw9WuJw/EJ5b9/CPl+L2rnnRKy1VNYsPV1dVX8oOnnwox2NYrFiy5mJggvEUJGZqf2bfzPyiuzFzgbd5k3XNxDFEOEG7SJd7Z+zJt+kT6kEpzwqPUR3/XVy05GK68u1Na6tyY6NGnSEdY+yNEj390LF5r1uz7mJw4UA9RsHJP6q5/CKaENZjRJnWcWEHh0aDv1M7fmFOKKlqKlHUqJJPiY4gghUz94QQQQQhBBBBCEdsvqQoKQopUMwUkgjuIjiCCEf7tbU1t0bnB0iNOkA6w9oaKHv74s7fuGxPN+kSCkBRzonsL5fYV/kgaxlsW9270PSLmJs1Se2g9lQ+R4H/SGrZnR9RNCviww8O8ZHfqIyXTv07Ir9GnAro0nD1q4m/1Ty8uEauw+laQpJCkqFQQagg7xCVa1kS9tywfYIS8BQE6g/wBW58j4jKFu5N612e8ZSaqlvFh637NXH2Tv8xvq9WKHB27zRqubhyEc5Q7NNcggBgixNaEIW0+9XQt+itnruCqyPVQd3er4V4w6WjPpYaW6vsoSVHw3d50jIbrWeq1bQU68KoB6VzhSvVR3aDuBhNrH0jczP421sCpPU37RluHd5EjLqnpnqqKcSa+oj+8r4EDeYRb03mXPvFxVQgZNo+qn9TvP6Qy7U7y9I4JRs9RvNym9e4dyR7zyhBitY2PINhMji7Ao8CvZd/cwggghUz4QQQQQhBBBBCEEEEEIQQQQQhBBBBCW92LyOSLwcRmk5LRuUn9RuP8AjD7fmwW5+WTPS3WWE4jT10DUH7Sc/IjhGVw+bLrzdE76Ks9R01RXcvh3KHvA4w2ts+Q7GaHCWhh4Fnpb9DLzZferpm/RXD9I2KoJ9ZHDvT8KcDD7GOXss9Vl2gl9kUQo9Kgbteujuz8lCNbs+eS+0h1BqlaQoePz3RZqY+k7ibHB2Ng1P6l/aJO1u18DDcuk5uKxK9lH6qI/CY7uq2LNspUyoddaelz31ybT3aH7xhYvuozlqhkHIFDA5VoVHzUT4RfbWp4NsMy6Mgo4iBuS2AEjuqf4YWW1Z+2kqGz4lt/5dBMxeeK1FSjVSiVEneTmT5xxBBFWYUInMWDMOJC0S7yknMKS0sg9xAoYgxp+x55SkTAKiQkt4QSSB/xNBuiaLzNiWeFqF1gQ9Zm03IuMnC62ttRFaLSUmnGhGkekhZL0wSGWluU1wpJp3nQeMSbyuqVNv4lE0dcSKkmgC1UAroOUarbVpJsWTaS0zjzCOArQkqUeJp/mkdVAc52EZTwyuzFjhV/vMln7CmGBV1hxscVJIHnpEGNfuzf1qfS41MobaNNFKGBaTkR1t/LnGXW5KIamHUNqCm0rIQQagp1Ge/I08IHUAZBnOIoRFD1tkH+8jykk48rC02txVK0QkqNONAKx8mpNbSsLiFIVrhWkpOfIisaRsms8NtPzS8h2ATuSjrKPdWn4Y52uWWClmZTn+zURwPWQfzeYjvh+Tmk/9n9n8XOvb2mbsMKcUEoSVKOQSkEk9wGZif8A7MzX/azH/pX/AHYmXDH+8Jf2z+VUaPe+/wB6A8loMdJiQF1x4aVKhTsnhAiArkmco4et6jZY2ADiZO/YUw2kqXLvJSMyVNrAHeSMohQ9W3tSVMsOM+jBHSJw4ukJpXlgFYRYgwUekxFy1qfhtkQjpp0pUFJNFAggjcRmD5xzBEYia3eJItOyUvgDpEJ6XLcU1Dg7qYvIR57JLYxsLYUc2lYk+yuvwUD+IRG2Rz4W2/LqzAIWAeChhUO6oH4oprlkydrFgnIqWz370/ARaDaq/fSbq2eeq/8AN5TOLp/zi2Ss6dI655YqfER82qzWKew/UbSnzqr5x1sqFZ8n92s+ZTFftEVW0X+WEfwphZ+7+ZlRj9kz3aLkEEEJmbCNM2N9mZ72/g5GZxpmxvszPe38HIbT6xL3+n/8hfr+xiHeH/m5j+2c/OqNKu1f6WmWUszZSldAlXSDqLpvqcgeRpnpGd2oUenu9IKt+krx0y6vSHF7qw5312eIS0hyRaJpXGlKlLKgaUUKkk05ceUdTmGSI3hzahd68HG4lvbGzKVmElUv9Co5gpOJB7xuHs0jJ7QkFsOracFFoOEj9ORGcP8AswsibaeUpaXG2MJBSsFIUo6USd4zzAjxtKQTNW9gGaUlCl/+NIJB8aCJOoYAgYzGX1Lci2KvKScYlxbqf5PsVLWi1pDZ9pzrL92IR3Zqf5RsXBqtKCge212fMBPnFjeS/EtKOdC8hS1UCiAlKgK1pqdafGOrs32lptwssoUhQBXRSUpBpStKHWG+Xmxn2xL2K/F5OcbcuJl9wv8AqMv7R/KqNSvNdmTmXErmV4VhOEfSBGQJOh5k5wjS1l+jW6lAFEl0rT7K0qUPKpHhHza6f543/Yj8y4UvlQ5HWUqiKeHcOucNjEp76WUxLTARLKxIKAonGF5kneO4RQQRYWHYbk44W2qYglS88uzu7yaCEHzHSZbfEfyjfpK+CPq0EEgihGRB3Ebo+RyLjdstmsE+E7loUnyor5R73u+gtlLgy67Tn5QfgYqrgKpaMv7R/KqLfauKTyCP6pJ8lKhw+7+Rmkh+yZ7NPLZmcFpFB+q4ny/0iHtJaw2i7zCFeaREyUPotuUOQ6dQ8Ha0/MIk7XZHDMtuUyW3TxQc/cpMGPhkdjOsv2Vl/K3/AFKawbkuzTZeUpDDA1ccNAaa0G8c8hFFNNpStSULxpBICqFOIcaHMRod6quWJKqb7CejxgckqTn9+Ka7Gz8zbBmHHwy11qGlTROqjUgAa+UcKagLF2cNqtdYycZz/wC0xFCGu7d+xIt4W5VBUqmNZcVVRFaGlCBrujm3biKYY9JYeRMMb1J1A0rqQRXLI5QrRDzIYj4vDP2P0k+3LTTMulxLKWcVSoJUpVVEklXW0rXQZZQw3c2lvSjYaWgPITkmpKVJHCtDUcKjxhPggDEHIkUvsRudTgmP9o7XXVoKWWUtqPrFWMjuFAK99e6F67F7VSTrj3Rh1bgoSpRBzNSa0NSTSKGCOmxic5k24q1mDFtRJtt2sqafW8sUKzWgzAAAAA7gI+2Ha6pR9DyBUoOhyBBBBB8IgwRDJzmJ525ufOu8aLQv0Xpxmb6BKVNClAokK7VKmmVMRiBeq8ip94OqbCCEBFASdCTXMDjFNBEixO8m99jggnfWEPOyFP8AO3DwZPvWiEuUlVOrS2hJUtRCUgbyYtrItZ2y5pRABUgqbcSTkQDmK94BBjqHBBMlwzeHYrtsDPG9qcM9Mj96o+Zr84qo06x9oCJx9LS5BJ6RQSpQoulcqnq6fKFfaFYDcnNYWskLSHAn6tSQQOWVRHWXTmBjb6F5TajZGflOdnTWK0WeWI+SVRZ7TT0lpIQPqNp/Eo/rHWySRxTTjlMm26V5rIA9wVHE+fSrdAGYDyR4NUJ96TEgPh47mORfsoX8zT02qyJam2305dIkGv22yPkUmL6/TYnrLbmUDNOF3LcFCix4E/wxa7RbF9JklFIqtr6VPh2h+GvkIoNltrJeYdkncwAVJB3oXkoeBP8AFyhpGHK95cdAt71HawfrKm41vNLYcs+aVhbcr0aiaAE6iu7OihzryhusOyDKyD0vMuthrrhLgVkULTrnoQScozOauutE96HUBRXhQpWQIOaT4injBa105uXNHGVlI0Umq0+BGnjQwtWI3G2kqVXWVjzJnlyM/wAGTrKveGbOelClSluE4TlhCVgVrvrUHzhXhwtKQl2LLaxM0m3jUVriCQo9alchSgApnWJt27uNyimXJoBUy8oBhhXq1/aODlrT56Q5ScAxLU2WFVJ2A+menziGtBBoQQeByj5GjXn2azDri30PJfWo1UFANmvAZ4dKAAkQgz1nOMKwOtqbVwUKeXHwiLIV3ibuHeo+YaSPBBBEZXhBBBBCEEEEEI9bPLPDLb1oOCqWUqDY4qpmfgnxPCIF0pluYmXumLYfeBLS3EhSQ4o17Jyqa0FeFN8eN177Kk0KZW2l6XWTiQdetkaHSh4GG1d2LMCmHukVKleF5CFrw1AIOiq0z4Huh66gY6TVqAdU8Mjy7g6b9f8AEtbKExIMPrnFywSE1QW0hBJAOoCUg7gBSsY/P2g4+4XHVla1ak/5yHIQ17ULXbfmUBpwOJQ3QlJqMRUo91aUhbsOyVTb6GUarNCeA3nwFY5YcnlHSK4uwu4pTUD3zmaVs+ZElZrk0v18Tn3UAhI8TX8UUeyuSL047MKzwJJJ+26T8sUWm1C1EsSzUk1lUAkDc2jJI8SP4TF9s7sb0aSRiFFu/Sq+9TCPw08zDQPMF7TQSsG5KhtWMn5xnIjGLekl2RaKXWh1Cekb4FJ7SPCtO4pMbPFLe27aZ6XLZoFjrNqO5X6HQ/4QyxOYabiW+LoNqZX1LqIvXyslNoyrc7K1LiE4007RTqU5esk1I514wnHaZPYcPSpBpTF0acXvFPdEy5N512c+qWmapbKqKB/Zr0xeyd/ge+XtCuRgJm5YVbV1nEp9Wvrj7J38NdNEMSw5l+sy7GexDdUSD+ID94s2FbI9OafmlFwBYKlKqo6Gh7gaGnKNFVY0vM2g3ONzqFEFJ6MKSquEEUTnUcaU4xkES7ItIyz7byQCW1YqHfy8oWr40Mq0cSE8rjIzn3l9eu13mLSmFNOrbOMdkkeqnUaHxiDatvzc+gdIVOIaGI4UAAfaVhGsMdvT0navRKQUsTBVR0rOEJbCSSonRdKADfuibPzLspMScrZyatFIcrTqvY61K1UzThzruryESIyTrpHtWWZjz+Unprv7e3WZqhBJAAJJyAGZMCkkGhBBGRByh8sxkyJftENNrQl5xlLaTkkYqY0qppXq6aGPK8rLVpMGel04XW8phvfTcvn37xzEQ5NPeVjw2Fznzb49u8R4urm2QianG2nD1DUkVpXCCcNecUyUkmgzJyEO9qXN9DSHpWYDkxLYXHkVFU78QAzw8Qd0cUZ17SFFZY8+Mhd4vXssP0OaW0K4e0gnelWnlp4RATZrpQHA0soJoFBJIrwrSHnaC4iclJaeb1JLaxwrU0PcoKH3oqLp3/ckUFooDrdagE0KSdaGhyPCJMqhsdI2yqtbiCcKdQfnLi6VxUsp9Ln6IQgYg2rloVj4J1O/hC1fK8vp0wXAMLaRgbB1wgk1PMk18oLz3wen1DGcLYzS2nQcz9Y8/KKKBmGOVdpy65OXwqvT36mEavcWxEWfKrnJnqrUmueqUage0o0y9kcYptntx+lImpgUaT1m0q9Yj1j9ke/u18b73nVaL6ZWWqpsKoKftF8fZGdPE8Ikg5BzH6R/Dp4C+M41PpH8yPYcou2LRU64PowcaxuCB2W/GlPxGNlAilundxMjLhsUKz1nFcVfoNBF1FqtOUa7mbPCUGpMt6m1MIIIIZLcT7+XIE4npWgBMJHcFgeqefA+B5K1y78qlD6LN16MHCCoZtnelQ1w/DujWYV733FbnhjTRt8DJdMlcAvj36jnpCXQ55l3mffw7BvGp9XUd4tXt2cBYMxI0UFdYtg5GudW933fLhGcONlJIUCCMiCKEHnDdZlvTljO9C6glutejUciPrNq3eGXEQ3ras+201BwP05JcHeNFjz8IQVD7aHtMxqa+IPk8r9VP8TIYv7Kv1NyyEttugoTolSQrLhWlaeMTrc2aTUvUtjp0cUdrxTr5VhUcaKThUCkjUEUPkYVhkPaUitvDt1Bj4Nq1G8Ak2gDXEK9Q116uHfH2ybVs9DnpTa1SxwkOyxSVpcBB6qN1Cad3AQgQRLxG6xo4yzILYOPb/GJ6ysx0biFgVwqSqh34SDT3RrF3L4S85MlLcmUuOJIcXRB6oHrHUjQeUZGgVIqaDjw5xpUvfCRs6WLcnV10jNRQU1V9ZZUBkPqju5x2o466RnBWchJLAKNff6RCn3lNl2XStXRJdUcNcqpJSFd9Igx2lKnFZAqUToBUkmGmw9ms1MEFaegRxX2vBOvnSFgFtpVWt7WwgJiohBUQACScgBmSeUaLdLZvhAmJ6iUp6waJ4Z1cO4fZ8+EXDcvZ9iJqo436b6KcPcNEDnl3mFG07fnLZd6FlBDevRpOQH1nFb/AIcBWHBQm+p7S8tFfDn4nmboo/mTr536VNH0WTB6MnCSkZufZSNcPx7tWi4dyBJJ6V0AzCh3hAPqjnxPgOfvdC4rciMaqOPkZrpkniEcO/U8tIaIeiHPM2806OHYt413q6DtCCCCHTQhBBBBCEEEEEJEtOyWplBbeQFpPHdzB1B5iM4t3ZS42ccmvGBmEKOFY9lWh8aeMalBEGrVt5Xu4au71DXv1mQSd/Z+RIbmUFYG50EK8Fb+81hgb2g2fNjDNM4T9tAcA7lAVHfQQ8zMoh1OFxCVpO5SQoeRhZtDZlJO5pQpo/u1EDyNR5QvkcbHPzlQ0cRXojBh2aVhu3Y8xm26hPsvYfcomkeZ2Wyas0TK6e0hXyiDamydLYJTMmnBTYPvCh8IUJiwsCinpNPs0+cKbT1LKdp5PvKR9DH4bLJNPbmV/iQPlHYuzY8vm46hXtvV9ySIQpW7xcNOkp92v/1DXZeydLgBVMmnBLYHvKj8IBrss7Wef7ukfUyyc2gWfKJwyrOI/u0BseKiKnvoYoJy/wDPTqi3LIKAdzQKleKt3eKQ5Wfsxkms1IU6ftqNPIUHnDNKyaGk4W0JQnglISPIQ3kc7nHylsUcRZo7BR2WZnYeypx09JOOFNcyhJxLPtK0HhXwjR7MspqWQG2WwhI3DfzJ1J5mJcEMWtV2lunhq6fSNe/WEEEETliEEEEEJ//Z"/>
          <p:cNvSpPr>
            <a:spLocks noChangeAspect="1" noChangeArrowheads="1"/>
          </p:cNvSpPr>
          <p:nvPr/>
        </p:nvSpPr>
        <p:spPr bwMode="auto">
          <a:xfrm>
            <a:off x="4402138" y="-727075"/>
            <a:ext cx="152400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de-DE" altLang="cs-CZ" sz="1800"/>
          </a:p>
        </p:txBody>
      </p:sp>
      <p:pic>
        <p:nvPicPr>
          <p:cNvPr id="20496" name="Picture 19" descr="http://upload.wikimedia.org/wikipedia/commons/thumb/a/aa/ISAF-Logo.svg/200px-ISAF-Logo.svg.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5813" y="1997756"/>
            <a:ext cx="57785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7" name="Picture 21" descr="http://upload.wikimedia.org/wikipedia/commons/thumb/7/76/Badge_of_the_UNPROFOR.svg/220px-Badge_of_the_UNPROFOR.svg.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9454" y="3051063"/>
            <a:ext cx="461963"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8" name="Picture 25" descr="http://upload.wikimedia.org/wikipedia/commons/thumb/c/c6/Insignia_NATO_Army_IFOR.svg/220px-Insignia_NATO_Army_IFOR.svg.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8025" y="3609069"/>
            <a:ext cx="3698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9" name="Picture 27" descr="http://upload.wikimedia.org/wikipedia/commons/thumb/5/5a/Insignia_NATO_Army_SFOR.svg/150px-Insignia_NATO_Army_SFOR.svg.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77132" y="3609068"/>
            <a:ext cx="373062"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0" name="Picture 29" descr="http://upload.wikimedia.org/wikipedia/commons/thumb/0/0b/Insignia_NATO_Army_KFOR.svg/150px-Insignia_NATO_Army_KFOR.svg.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05871" y="3586162"/>
            <a:ext cx="373062"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1" name="Picture 31" descr="http://www.bruxelles2.eu/wp-content/uploads/2011/02/AltheaLogo.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35100" y="3046413"/>
            <a:ext cx="460375"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2" name="Picture 33" descr="http://upload.wikimedia.org/wikipedia/commons/thumb/5/59/NTMI.jpg/250px-NTMI.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0100" y="4314825"/>
            <a:ext cx="563563"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3" name="Picture 39" descr="Kabul International Airport"/>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95413" y="4298950"/>
            <a:ext cx="601662"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4" name="Picture 41" descr="Czech ISAF HELI UNIT in Paktika"/>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10494" y="1987550"/>
            <a:ext cx="571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0" descr="MINUSMA"/>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73929" y="5064919"/>
            <a:ext cx="873125"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8" descr="Egypt Sinaj (MFO - Multinational Force and Observers)"/>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42761" y="5802312"/>
            <a:ext cx="773113"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411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smtClean="0">
                <a:solidFill>
                  <a:srgbClr val="0039A6"/>
                </a:solidFill>
                <a:latin typeface="Georgia" pitchFamily="18" charset="0"/>
              </a:rPr>
              <a:t>Inhalt</a:t>
            </a:r>
          </a:p>
        </p:txBody>
      </p:sp>
      <p:sp>
        <p:nvSpPr>
          <p:cNvPr id="3077" name="Rectangle 3"/>
          <p:cNvSpPr>
            <a:spLocks noGrp="1" noChangeArrowheads="1"/>
          </p:cNvSpPr>
          <p:nvPr>
            <p:ph type="subTitle" idx="4294967295"/>
          </p:nvPr>
        </p:nvSpPr>
        <p:spPr>
          <a:xfrm>
            <a:off x="1266825" y="1085850"/>
            <a:ext cx="7632700" cy="5664200"/>
          </a:xfrm>
        </p:spPr>
        <p:txBody>
          <a:bodyPr/>
          <a:lstStyle/>
          <a:p>
            <a:pPr marL="304800" indent="-304800" algn="just" eaLnBrk="1" hangingPunct="1">
              <a:lnSpc>
                <a:spcPct val="90000"/>
              </a:lnSpc>
              <a:spcBef>
                <a:spcPct val="0"/>
              </a:spcBef>
              <a:spcAft>
                <a:spcPts val="1200"/>
              </a:spcAft>
              <a:buFont typeface="Georgia" pitchFamily="18" charset="0"/>
              <a:buNone/>
              <a:tabLst>
                <a:tab pos="6096000" algn="r"/>
                <a:tab pos="6367463" algn="ctr"/>
                <a:tab pos="6640513" algn="l"/>
              </a:tabLst>
            </a:pPr>
            <a:r>
              <a:rPr lang="de-DE" altLang="cs-CZ" sz="300" dirty="0" smtClean="0">
                <a:latin typeface="Georgia" pitchFamily="18" charset="0"/>
              </a:rPr>
              <a:t>							</a:t>
            </a:r>
            <a:r>
              <a:rPr lang="de-DE" altLang="cs-CZ" sz="1000" dirty="0" smtClean="0">
                <a:latin typeface="Georgia" pitchFamily="18" charset="0"/>
              </a:rPr>
              <a:t>FOLIE</a:t>
            </a:r>
            <a:endParaRPr lang="de-DE" altLang="cs-CZ" sz="1600" dirty="0" smtClean="0">
              <a:latin typeface="Georgia" pitchFamily="18" charset="0"/>
            </a:endParaRPr>
          </a:p>
          <a:p>
            <a:pPr marL="304800" indent="-304800" algn="just" eaLnBrk="1" hangingPunct="1">
              <a:lnSpc>
                <a:spcPct val="90000"/>
              </a:lnSpc>
              <a:spcBef>
                <a:spcPct val="0"/>
              </a:spcBef>
              <a:spcAft>
                <a:spcPts val="1200"/>
              </a:spcAft>
              <a:buFont typeface="Georgia" pitchFamily="18" charset="0"/>
              <a:buNone/>
              <a:tabLst>
                <a:tab pos="6096000" algn="r"/>
                <a:tab pos="6367463" algn="ctr"/>
                <a:tab pos="6640513" algn="l"/>
              </a:tabLst>
            </a:pPr>
            <a:r>
              <a:rPr lang="de-DE" altLang="cs-CZ" sz="1600" dirty="0" smtClean="0">
                <a:latin typeface="Georgia" pitchFamily="18" charset="0"/>
              </a:rPr>
              <a:t>Grundlegende Fakten über die Tschechische Republik	3	-	10</a:t>
            </a:r>
          </a:p>
          <a:p>
            <a:pPr marL="304800" indent="-304800" algn="just" eaLnBrk="1" hangingPunct="1">
              <a:lnSpc>
                <a:spcPct val="90000"/>
              </a:lnSpc>
              <a:spcBef>
                <a:spcPct val="0"/>
              </a:spcBef>
              <a:spcAft>
                <a:spcPts val="1200"/>
              </a:spcAft>
              <a:buFont typeface="Georgia" pitchFamily="18" charset="0"/>
              <a:buNone/>
              <a:tabLst>
                <a:tab pos="6096000" algn="r"/>
                <a:tab pos="6367463" algn="ctr"/>
                <a:tab pos="6640513" algn="l"/>
              </a:tabLst>
            </a:pPr>
            <a:r>
              <a:rPr lang="de-DE" altLang="cs-CZ" sz="1600" dirty="0" smtClean="0">
                <a:latin typeface="Georgia" pitchFamily="18" charset="0"/>
              </a:rPr>
              <a:t>Verkehrsregeln	11	-	12</a:t>
            </a:r>
          </a:p>
          <a:p>
            <a:pPr marL="304800" indent="-304800" algn="just" eaLnBrk="1" hangingPunct="1">
              <a:lnSpc>
                <a:spcPct val="90000"/>
              </a:lnSpc>
              <a:spcBef>
                <a:spcPct val="0"/>
              </a:spcBef>
              <a:spcAft>
                <a:spcPts val="1200"/>
              </a:spcAft>
              <a:buFont typeface="Georgia" pitchFamily="18" charset="0"/>
              <a:buNone/>
              <a:tabLst>
                <a:tab pos="6096000" algn="r"/>
                <a:tab pos="6367463" algn="ctr"/>
                <a:tab pos="6640513" algn="l"/>
              </a:tabLst>
            </a:pPr>
            <a:r>
              <a:rPr lang="de-DE" altLang="cs-CZ" sz="1600" dirty="0" smtClean="0">
                <a:latin typeface="Georgia" pitchFamily="18" charset="0"/>
              </a:rPr>
              <a:t>Nützliche Links	13	-	15</a:t>
            </a:r>
          </a:p>
          <a:p>
            <a:pPr marL="304800" indent="-304800" algn="just" eaLnBrk="1" hangingPunct="1">
              <a:lnSpc>
                <a:spcPct val="90000"/>
              </a:lnSpc>
              <a:spcBef>
                <a:spcPct val="0"/>
              </a:spcBef>
              <a:spcAft>
                <a:spcPts val="1200"/>
              </a:spcAft>
              <a:buFont typeface="Georgia" pitchFamily="18" charset="0"/>
              <a:buNone/>
              <a:tabLst>
                <a:tab pos="6096000" algn="r"/>
                <a:tab pos="6367463" algn="ctr"/>
                <a:tab pos="6640513" algn="l"/>
              </a:tabLst>
            </a:pPr>
            <a:r>
              <a:rPr lang="de-DE" altLang="cs-CZ" sz="1600" dirty="0" smtClean="0">
                <a:latin typeface="Georgia" pitchFamily="18" charset="0"/>
              </a:rPr>
              <a:t>Außenpolitik und internationale Zusammenarbeit 	16	-	2</a:t>
            </a:r>
            <a:r>
              <a:rPr lang="ru-RU" altLang="cs-CZ" sz="1600" dirty="0" smtClean="0">
                <a:latin typeface="Georgia" pitchFamily="18" charset="0"/>
              </a:rPr>
              <a:t>8</a:t>
            </a:r>
            <a:endParaRPr lang="de-DE" altLang="cs-CZ" sz="1600" dirty="0" smtClean="0">
              <a:latin typeface="Georgia" pitchFamily="18" charset="0"/>
            </a:endParaRPr>
          </a:p>
          <a:p>
            <a:pPr marL="304800" indent="-304800" algn="just" eaLnBrk="1" hangingPunct="1">
              <a:lnSpc>
                <a:spcPct val="90000"/>
              </a:lnSpc>
              <a:spcBef>
                <a:spcPct val="0"/>
              </a:spcBef>
              <a:spcAft>
                <a:spcPts val="1200"/>
              </a:spcAft>
              <a:buFont typeface="Georgia" pitchFamily="18" charset="0"/>
              <a:buNone/>
              <a:tabLst>
                <a:tab pos="6096000" algn="r"/>
                <a:tab pos="6367463" algn="ctr"/>
                <a:tab pos="6640513" algn="l"/>
              </a:tabLst>
            </a:pPr>
            <a:r>
              <a:rPr lang="de-DE" altLang="cs-CZ" sz="1600" dirty="0" smtClean="0">
                <a:latin typeface="Georgia" pitchFamily="18" charset="0"/>
              </a:rPr>
              <a:t>Wirtschaft	</a:t>
            </a:r>
            <a:r>
              <a:rPr lang="ru-RU" altLang="cs-CZ" sz="1600" dirty="0" smtClean="0">
                <a:latin typeface="Georgia" pitchFamily="18" charset="0"/>
              </a:rPr>
              <a:t>29</a:t>
            </a:r>
            <a:r>
              <a:rPr lang="de-DE" altLang="cs-CZ" sz="1600" dirty="0" smtClean="0">
                <a:latin typeface="Georgia" pitchFamily="18" charset="0"/>
              </a:rPr>
              <a:t>	-	</a:t>
            </a:r>
            <a:r>
              <a:rPr lang="ru-RU" altLang="cs-CZ" sz="1600" dirty="0" smtClean="0">
                <a:latin typeface="Georgia" pitchFamily="18" charset="0"/>
              </a:rPr>
              <a:t>59</a:t>
            </a:r>
            <a:endParaRPr lang="de-DE" altLang="cs-CZ" sz="1600" dirty="0" smtClean="0">
              <a:latin typeface="Georgia" pitchFamily="18" charset="0"/>
            </a:endParaRPr>
          </a:p>
          <a:p>
            <a:pPr marL="304800" indent="-304800" algn="just" eaLnBrk="1" hangingPunct="1">
              <a:lnSpc>
                <a:spcPct val="90000"/>
              </a:lnSpc>
              <a:spcBef>
                <a:spcPct val="0"/>
              </a:spcBef>
              <a:spcAft>
                <a:spcPts val="1200"/>
              </a:spcAft>
              <a:buFont typeface="Georgia" pitchFamily="18" charset="0"/>
              <a:buNone/>
              <a:tabLst>
                <a:tab pos="6096000" algn="r"/>
                <a:tab pos="6367463" algn="ctr"/>
                <a:tab pos="6640513" algn="l"/>
              </a:tabLst>
            </a:pPr>
            <a:r>
              <a:rPr lang="de-DE" altLang="cs-CZ" sz="1600" dirty="0" smtClean="0">
                <a:latin typeface="Georgia" pitchFamily="18" charset="0"/>
              </a:rPr>
              <a:t>Tourismus	6</a:t>
            </a:r>
            <a:r>
              <a:rPr lang="ru-RU" altLang="cs-CZ" sz="1600" dirty="0" smtClean="0">
                <a:latin typeface="Georgia" pitchFamily="18" charset="0"/>
              </a:rPr>
              <a:t>0</a:t>
            </a:r>
            <a:r>
              <a:rPr lang="de-DE" altLang="cs-CZ" sz="1600" dirty="0" smtClean="0">
                <a:latin typeface="Georgia" pitchFamily="18" charset="0"/>
              </a:rPr>
              <a:t>	-	</a:t>
            </a:r>
            <a:r>
              <a:rPr lang="ru-RU" altLang="cs-CZ" sz="1600" dirty="0" smtClean="0">
                <a:latin typeface="Georgia" pitchFamily="18" charset="0"/>
              </a:rPr>
              <a:t>66</a:t>
            </a:r>
            <a:endParaRPr lang="de-DE" altLang="cs-CZ" sz="1600" dirty="0" smtClean="0">
              <a:latin typeface="Georgia" pitchFamily="18" charset="0"/>
            </a:endParaRPr>
          </a:p>
          <a:p>
            <a:pPr marL="304800" indent="-304800" algn="just" eaLnBrk="1" hangingPunct="1">
              <a:lnSpc>
                <a:spcPct val="90000"/>
              </a:lnSpc>
              <a:spcBef>
                <a:spcPct val="0"/>
              </a:spcBef>
              <a:spcAft>
                <a:spcPts val="1200"/>
              </a:spcAft>
              <a:buFont typeface="Georgia" pitchFamily="18" charset="0"/>
              <a:buNone/>
              <a:tabLst>
                <a:tab pos="6096000" algn="r"/>
                <a:tab pos="6367463" algn="ctr"/>
                <a:tab pos="6640513" algn="l"/>
              </a:tabLst>
            </a:pPr>
            <a:r>
              <a:rPr lang="de-DE" altLang="cs-CZ" sz="1600" dirty="0" smtClean="0">
                <a:latin typeface="Georgia" pitchFamily="18" charset="0"/>
              </a:rPr>
              <a:t>Traditionelle tschechische Marken 	</a:t>
            </a:r>
            <a:r>
              <a:rPr lang="ru-RU" altLang="cs-CZ" sz="1600" dirty="0" smtClean="0">
                <a:latin typeface="Georgia" pitchFamily="18" charset="0"/>
              </a:rPr>
              <a:t>67</a:t>
            </a:r>
            <a:r>
              <a:rPr lang="de-DE" altLang="cs-CZ" sz="1600" dirty="0" smtClean="0">
                <a:latin typeface="Georgia" pitchFamily="18" charset="0"/>
              </a:rPr>
              <a:t>	-	</a:t>
            </a:r>
            <a:r>
              <a:rPr lang="cs-CZ" altLang="cs-CZ" sz="1600" dirty="0" smtClean="0">
                <a:latin typeface="Georgia" pitchFamily="18" charset="0"/>
              </a:rPr>
              <a:t>7</a:t>
            </a:r>
            <a:r>
              <a:rPr lang="ru-RU" altLang="cs-CZ" sz="1600" dirty="0" smtClean="0">
                <a:latin typeface="Georgia" pitchFamily="18" charset="0"/>
              </a:rPr>
              <a:t>3</a:t>
            </a:r>
            <a:endParaRPr lang="de-DE" altLang="cs-CZ" sz="1600" dirty="0" smtClean="0">
              <a:latin typeface="Georgia" pitchFamily="18" charset="0"/>
            </a:endParaRPr>
          </a:p>
          <a:p>
            <a:pPr marL="304800" indent="-304800" algn="just" eaLnBrk="1" hangingPunct="1">
              <a:lnSpc>
                <a:spcPct val="90000"/>
              </a:lnSpc>
              <a:spcBef>
                <a:spcPct val="0"/>
              </a:spcBef>
              <a:spcAft>
                <a:spcPts val="1200"/>
              </a:spcAft>
              <a:buFont typeface="Georgia" pitchFamily="18" charset="0"/>
              <a:buNone/>
              <a:tabLst>
                <a:tab pos="6096000" algn="r"/>
                <a:tab pos="6367463" algn="ctr"/>
                <a:tab pos="6640513" algn="l"/>
              </a:tabLst>
            </a:pPr>
            <a:r>
              <a:rPr lang="de-DE" altLang="cs-CZ" sz="1600" dirty="0" smtClean="0">
                <a:latin typeface="Georgia" pitchFamily="18" charset="0"/>
              </a:rPr>
              <a:t>Geschichte	7</a:t>
            </a:r>
            <a:r>
              <a:rPr lang="ru-RU" altLang="cs-CZ" sz="1600" dirty="0" smtClean="0">
                <a:latin typeface="Georgia" pitchFamily="18" charset="0"/>
              </a:rPr>
              <a:t>4</a:t>
            </a:r>
            <a:r>
              <a:rPr lang="de-DE" altLang="cs-CZ" sz="1600" dirty="0" smtClean="0">
                <a:latin typeface="Georgia" pitchFamily="18" charset="0"/>
              </a:rPr>
              <a:t>	-	8</a:t>
            </a:r>
            <a:r>
              <a:rPr lang="ru-RU" altLang="cs-CZ" sz="1600" dirty="0" smtClean="0">
                <a:latin typeface="Georgia" pitchFamily="18" charset="0"/>
              </a:rPr>
              <a:t>1</a:t>
            </a:r>
            <a:endParaRPr lang="de-DE" altLang="cs-CZ" sz="1600" dirty="0" smtClean="0">
              <a:latin typeface="Georgia" pitchFamily="18" charset="0"/>
            </a:endParaRPr>
          </a:p>
          <a:p>
            <a:pPr marL="304800" indent="-304800" algn="just" eaLnBrk="1" hangingPunct="1">
              <a:lnSpc>
                <a:spcPct val="90000"/>
              </a:lnSpc>
              <a:spcBef>
                <a:spcPct val="0"/>
              </a:spcBef>
              <a:spcAft>
                <a:spcPts val="1200"/>
              </a:spcAft>
              <a:buFont typeface="Georgia" pitchFamily="18" charset="0"/>
              <a:buNone/>
              <a:tabLst>
                <a:tab pos="6096000" algn="r"/>
                <a:tab pos="6367463" algn="ctr"/>
                <a:tab pos="6640513" algn="l"/>
              </a:tabLst>
            </a:pPr>
            <a:r>
              <a:rPr lang="de-DE" altLang="cs-CZ" sz="1600" dirty="0" smtClean="0">
                <a:latin typeface="Georgia" pitchFamily="18" charset="0"/>
              </a:rPr>
              <a:t>Wichtige Persönlichkeiten 	8</a:t>
            </a:r>
            <a:r>
              <a:rPr lang="ru-RU" altLang="cs-CZ" sz="1600" dirty="0" smtClean="0">
                <a:latin typeface="Georgia" pitchFamily="18" charset="0"/>
              </a:rPr>
              <a:t>2</a:t>
            </a:r>
            <a:r>
              <a:rPr lang="de-DE" altLang="cs-CZ" sz="1600" dirty="0" smtClean="0">
                <a:latin typeface="Georgia" pitchFamily="18" charset="0"/>
              </a:rPr>
              <a:t>	-	</a:t>
            </a:r>
            <a:r>
              <a:rPr lang="ru-RU" altLang="cs-CZ" sz="1600" dirty="0" smtClean="0">
                <a:latin typeface="Georgia" pitchFamily="18" charset="0"/>
              </a:rPr>
              <a:t>86</a:t>
            </a:r>
            <a:endParaRPr lang="de-DE" altLang="cs-CZ" sz="1600" dirty="0" smtClean="0">
              <a:latin typeface="Georgia" pitchFamily="18" charset="0"/>
            </a:endParaRPr>
          </a:p>
          <a:p>
            <a:pPr marL="304800" indent="-304800" algn="just" eaLnBrk="1" hangingPunct="1">
              <a:lnSpc>
                <a:spcPct val="90000"/>
              </a:lnSpc>
              <a:spcBef>
                <a:spcPct val="0"/>
              </a:spcBef>
              <a:spcAft>
                <a:spcPts val="1200"/>
              </a:spcAft>
              <a:buFont typeface="Georgia" pitchFamily="18" charset="0"/>
              <a:buNone/>
              <a:tabLst>
                <a:tab pos="6096000" algn="r"/>
                <a:tab pos="6367463" algn="ctr"/>
                <a:tab pos="6640513" algn="l"/>
              </a:tabLst>
            </a:pPr>
            <a:r>
              <a:rPr lang="de-DE" altLang="cs-CZ" sz="1600" dirty="0" smtClean="0">
                <a:latin typeface="Georgia" pitchFamily="18" charset="0"/>
              </a:rPr>
              <a:t>Geografie	</a:t>
            </a:r>
            <a:r>
              <a:rPr lang="ru-RU" altLang="cs-CZ" sz="1600" dirty="0" smtClean="0">
                <a:latin typeface="Georgia" pitchFamily="18" charset="0"/>
              </a:rPr>
              <a:t>87</a:t>
            </a:r>
            <a:endParaRPr lang="de-DE" altLang="cs-CZ" sz="1600" dirty="0" smtClean="0">
              <a:latin typeface="Georgia" pitchFamily="18" charset="0"/>
            </a:endParaRPr>
          </a:p>
          <a:p>
            <a:pPr marL="304800" indent="-304800" algn="just" eaLnBrk="1" hangingPunct="1">
              <a:lnSpc>
                <a:spcPct val="90000"/>
              </a:lnSpc>
              <a:spcBef>
                <a:spcPct val="0"/>
              </a:spcBef>
              <a:spcAft>
                <a:spcPts val="1200"/>
              </a:spcAft>
              <a:buFont typeface="Georgia" pitchFamily="18" charset="0"/>
              <a:buNone/>
              <a:tabLst>
                <a:tab pos="6096000" algn="r"/>
                <a:tab pos="6367463" algn="ctr"/>
                <a:tab pos="6640513" algn="l"/>
              </a:tabLst>
            </a:pPr>
            <a:r>
              <a:rPr lang="de-DE" altLang="cs-CZ" sz="1600" dirty="0" smtClean="0">
                <a:latin typeface="Georgia" pitchFamily="18" charset="0"/>
              </a:rPr>
              <a:t>Bevölkerung	</a:t>
            </a:r>
            <a:r>
              <a:rPr lang="ru-RU" altLang="cs-CZ" sz="1600" dirty="0" smtClean="0">
                <a:latin typeface="Georgia" pitchFamily="18" charset="0"/>
              </a:rPr>
              <a:t>88</a:t>
            </a:r>
            <a:endParaRPr lang="de-DE" altLang="cs-CZ" sz="1600" dirty="0" smtClean="0">
              <a:latin typeface="Georgia" pitchFamily="18" charset="0"/>
            </a:endParaRPr>
          </a:p>
          <a:p>
            <a:pPr marL="304800" indent="-304800" algn="just" eaLnBrk="1" hangingPunct="1">
              <a:lnSpc>
                <a:spcPct val="90000"/>
              </a:lnSpc>
              <a:spcBef>
                <a:spcPct val="0"/>
              </a:spcBef>
              <a:spcAft>
                <a:spcPts val="1200"/>
              </a:spcAft>
              <a:buFont typeface="Georgia" pitchFamily="18" charset="0"/>
              <a:buNone/>
              <a:tabLst>
                <a:tab pos="6096000" algn="r"/>
                <a:tab pos="6367463" algn="ctr"/>
                <a:tab pos="6640513" algn="l"/>
              </a:tabLst>
            </a:pPr>
            <a:r>
              <a:rPr lang="de-DE" altLang="cs-CZ" sz="1600" dirty="0" smtClean="0">
                <a:latin typeface="Georgia" pitchFamily="18" charset="0"/>
              </a:rPr>
              <a:t>Infrastruktur	</a:t>
            </a:r>
            <a:r>
              <a:rPr lang="ru-RU" altLang="cs-CZ" sz="1600" dirty="0" smtClean="0">
                <a:latin typeface="Georgia" pitchFamily="18" charset="0"/>
              </a:rPr>
              <a:t>89</a:t>
            </a:r>
            <a:r>
              <a:rPr lang="de-DE" altLang="cs-CZ" sz="1600" dirty="0" smtClean="0">
                <a:latin typeface="Georgia" pitchFamily="18" charset="0"/>
              </a:rPr>
              <a:t>	-	9</a:t>
            </a:r>
            <a:r>
              <a:rPr lang="ru-RU" altLang="cs-CZ" sz="1600" dirty="0" smtClean="0">
                <a:latin typeface="Georgia" pitchFamily="18" charset="0"/>
              </a:rPr>
              <a:t>2</a:t>
            </a:r>
            <a:endParaRPr lang="de-DE" altLang="cs-CZ" sz="1600" dirty="0" smtClean="0">
              <a:latin typeface="Georgia" pitchFamily="18" charset="0"/>
            </a:endParaRPr>
          </a:p>
          <a:p>
            <a:pPr marL="304800" indent="-304800" algn="just" eaLnBrk="1" hangingPunct="1">
              <a:lnSpc>
                <a:spcPct val="90000"/>
              </a:lnSpc>
              <a:spcBef>
                <a:spcPct val="0"/>
              </a:spcBef>
              <a:spcAft>
                <a:spcPts val="1200"/>
              </a:spcAft>
              <a:buFont typeface="Georgia" pitchFamily="18" charset="0"/>
              <a:buNone/>
              <a:tabLst>
                <a:tab pos="6096000" algn="r"/>
                <a:tab pos="6367463" algn="ctr"/>
                <a:tab pos="6640513" algn="l"/>
              </a:tabLst>
            </a:pPr>
            <a:r>
              <a:rPr lang="de-DE" altLang="cs-CZ" sz="1600" dirty="0" smtClean="0">
                <a:latin typeface="Georgia" pitchFamily="18" charset="0"/>
              </a:rPr>
              <a:t>Landwirtschaft	9</a:t>
            </a:r>
            <a:r>
              <a:rPr lang="ru-RU" altLang="cs-CZ" sz="1600" dirty="0" smtClean="0">
                <a:latin typeface="Georgia" pitchFamily="18" charset="0"/>
              </a:rPr>
              <a:t>3</a:t>
            </a:r>
            <a:endParaRPr lang="de-DE" altLang="cs-CZ" sz="1600" dirty="0" smtClean="0">
              <a:latin typeface="Georgia" pitchFamily="18" charset="0"/>
            </a:endParaRPr>
          </a:p>
          <a:p>
            <a:pPr marL="304800" indent="-304800" algn="just" eaLnBrk="1" hangingPunct="1">
              <a:lnSpc>
                <a:spcPct val="90000"/>
              </a:lnSpc>
              <a:spcBef>
                <a:spcPct val="0"/>
              </a:spcBef>
              <a:spcAft>
                <a:spcPts val="1200"/>
              </a:spcAft>
              <a:buFont typeface="Georgia" pitchFamily="18" charset="0"/>
              <a:buNone/>
              <a:tabLst>
                <a:tab pos="6096000" algn="r"/>
                <a:tab pos="6367463" algn="ctr"/>
                <a:tab pos="6640513" algn="l"/>
              </a:tabLst>
            </a:pPr>
            <a:r>
              <a:rPr lang="de-DE" altLang="cs-CZ" sz="1600" dirty="0" smtClean="0">
                <a:latin typeface="Georgia" pitchFamily="18" charset="0"/>
              </a:rPr>
              <a:t>Umwelt	9</a:t>
            </a:r>
            <a:r>
              <a:rPr lang="ru-RU" altLang="cs-CZ" sz="1600" dirty="0" smtClean="0">
                <a:latin typeface="Georgia" pitchFamily="18" charset="0"/>
              </a:rPr>
              <a:t>4</a:t>
            </a:r>
            <a:endParaRPr lang="de-DE" altLang="cs-CZ" sz="1600" dirty="0" smtClean="0">
              <a:latin typeface="Georgia" pitchFamily="18" charset="0"/>
            </a:endParaRP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e-DE">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e-DE">
              <a:solidFill>
                <a:srgbClr val="FFFFFF"/>
              </a:solidFill>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411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dirty="0">
                <a:solidFill>
                  <a:srgbClr val="0039A6"/>
                </a:solidFill>
                <a:latin typeface="Georgia" pitchFamily="18" charset="0"/>
              </a:rPr>
              <a:t>Außenpolitik der Tschechischen Republik</a:t>
            </a:r>
            <a:endParaRPr lang="en-US" altLang="de-DE" sz="2400" dirty="0" smtClean="0">
              <a:solidFill>
                <a:srgbClr val="0039A6"/>
              </a:solidFill>
              <a:latin typeface="Georgia" pitchFamily="18" charset="0"/>
            </a:endParaRPr>
          </a:p>
        </p:txBody>
      </p:sp>
      <p:sp>
        <p:nvSpPr>
          <p:cNvPr id="20485" name="Rectangle 3"/>
          <p:cNvSpPr>
            <a:spLocks noGrp="1" noChangeArrowheads="1"/>
          </p:cNvSpPr>
          <p:nvPr>
            <p:ph type="subTitle" idx="4294967295"/>
          </p:nvPr>
        </p:nvSpPr>
        <p:spPr>
          <a:xfrm>
            <a:off x="1000125" y="1574800"/>
            <a:ext cx="7510463" cy="4271963"/>
          </a:xfrm>
        </p:spPr>
        <p:txBody>
          <a:bodyPr/>
          <a:lstStyle/>
          <a:p>
            <a:pPr marL="304800" indent="-304800" algn="just" eaLnBrk="1" hangingPunct="1">
              <a:lnSpc>
                <a:spcPct val="110000"/>
              </a:lnSpc>
              <a:spcBef>
                <a:spcPct val="0"/>
              </a:spcBef>
              <a:buNone/>
              <a:defRPr/>
            </a:pPr>
            <a:r>
              <a:rPr lang="de-DE" sz="2400" dirty="0" smtClean="0">
                <a:solidFill>
                  <a:srgbClr val="D52B1E"/>
                </a:solidFill>
                <a:latin typeface="Georgia" charset="0"/>
              </a:rPr>
              <a:t>Die Tschechische Republik und die NATO</a:t>
            </a:r>
          </a:p>
          <a:p>
            <a:pPr marL="0" indent="0" algn="just" eaLnBrk="1" hangingPunct="1">
              <a:lnSpc>
                <a:spcPct val="110000"/>
              </a:lnSpc>
              <a:spcBef>
                <a:spcPct val="0"/>
              </a:spcBef>
              <a:buNone/>
              <a:defRPr/>
            </a:pPr>
            <a:endParaRPr lang="de-DE" sz="2000" dirty="0" smtClean="0">
              <a:latin typeface="Georgia" charset="0"/>
            </a:endParaRPr>
          </a:p>
          <a:p>
            <a:pPr marL="304800" indent="-304800" algn="just" eaLnBrk="1" hangingPunct="1">
              <a:lnSpc>
                <a:spcPct val="110000"/>
              </a:lnSpc>
              <a:spcBef>
                <a:spcPct val="0"/>
              </a:spcBef>
              <a:defRPr/>
            </a:pPr>
            <a:r>
              <a:rPr lang="de-DE" sz="2000" dirty="0" smtClean="0">
                <a:latin typeface="Georgia" charset="0"/>
              </a:rPr>
              <a:t>Mitgliedstaat der NATO seit 12. März 1999</a:t>
            </a:r>
          </a:p>
          <a:p>
            <a:pPr marL="304800" indent="-304800" algn="just" eaLnBrk="1" hangingPunct="1">
              <a:lnSpc>
                <a:spcPct val="110000"/>
              </a:lnSpc>
              <a:spcBef>
                <a:spcPct val="0"/>
              </a:spcBef>
              <a:defRPr/>
            </a:pPr>
            <a:endParaRPr lang="de-DE" sz="2000" dirty="0" smtClean="0">
              <a:latin typeface="Georgia" charset="0"/>
            </a:endParaRPr>
          </a:p>
          <a:p>
            <a:pPr marL="304800" indent="-304800" algn="just" eaLnBrk="1" hangingPunct="1">
              <a:lnSpc>
                <a:spcPct val="110000"/>
              </a:lnSpc>
              <a:spcBef>
                <a:spcPct val="0"/>
              </a:spcBef>
              <a:defRPr/>
            </a:pPr>
            <a:r>
              <a:rPr lang="de-DE" sz="2000" dirty="0" smtClean="0">
                <a:latin typeface="Georgia" charset="0"/>
              </a:rPr>
              <a:t>Unter den ehemaligen Mitgliedern des Warschauer Paktes trat die Tschechische Republik als erste der Nato bei</a:t>
            </a:r>
            <a:r>
              <a:rPr lang="cs-CZ" sz="2000" dirty="0" smtClean="0">
                <a:latin typeface="Georgia" charset="0"/>
              </a:rPr>
              <a:t>.</a:t>
            </a:r>
            <a:endParaRPr lang="de-DE" sz="2000" dirty="0" smtClean="0">
              <a:latin typeface="Georgia" charset="0"/>
            </a:endParaRPr>
          </a:p>
          <a:p>
            <a:pPr marL="304800" indent="-304800" algn="just" eaLnBrk="1" hangingPunct="1">
              <a:lnSpc>
                <a:spcPct val="110000"/>
              </a:lnSpc>
              <a:spcBef>
                <a:spcPct val="0"/>
              </a:spcBef>
              <a:defRPr/>
            </a:pPr>
            <a:endParaRPr lang="de-DE" sz="2000" dirty="0" smtClean="0">
              <a:latin typeface="Georgia" charset="0"/>
            </a:endParaRPr>
          </a:p>
          <a:p>
            <a:pPr marL="304800" indent="-304800" algn="just" eaLnBrk="1" hangingPunct="1">
              <a:lnSpc>
                <a:spcPct val="110000"/>
              </a:lnSpc>
              <a:spcBef>
                <a:spcPct val="0"/>
              </a:spcBef>
              <a:defRPr/>
            </a:pPr>
            <a:r>
              <a:rPr lang="de-DE" sz="2000" dirty="0" smtClean="0">
                <a:latin typeface="Georgia" charset="0"/>
              </a:rPr>
              <a:t>In den Jahren 2015–2018 war der Vorsitzender des NATO-Militärausschusses  der tschechische General Petr Pavel.</a:t>
            </a:r>
          </a:p>
          <a:p>
            <a:pPr marL="304800" indent="-304800" algn="just" eaLnBrk="1" hangingPunct="1">
              <a:lnSpc>
                <a:spcPct val="110000"/>
              </a:lnSpc>
              <a:spcBef>
                <a:spcPct val="0"/>
              </a:spcBef>
              <a:defRPr/>
            </a:pPr>
            <a:endParaRPr lang="de-DE" sz="2000" dirty="0" smtClean="0">
              <a:latin typeface="Georgia" charset="0"/>
            </a:endParaRPr>
          </a:p>
          <a:p>
            <a:pPr marL="304800" indent="-304800" algn="just" eaLnBrk="1" hangingPunct="1">
              <a:lnSpc>
                <a:spcPct val="110000"/>
              </a:lnSpc>
              <a:spcBef>
                <a:spcPct val="0"/>
              </a:spcBef>
              <a:defRPr/>
            </a:pPr>
            <a:r>
              <a:rPr lang="de-DE" sz="2000" dirty="0" smtClean="0">
                <a:latin typeface="Georgia" charset="0"/>
              </a:rPr>
              <a:t>Er war die erste Person aus dem ehemaligen Ostblock, die diese Position innehatte.</a:t>
            </a: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1512" name="AutoShape 11" descr="Z"/>
          <p:cNvSpPr>
            <a:spLocks noChangeAspect="1" noChangeArrowheads="1"/>
          </p:cNvSpPr>
          <p:nvPr/>
        </p:nvSpPr>
        <p:spPr bwMode="auto">
          <a:xfrm>
            <a:off x="3638550" y="2805113"/>
            <a:ext cx="18669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ea typeface="MS PGothic" pitchFamily="34" charset="-128"/>
            </a:endParaRPr>
          </a:p>
        </p:txBody>
      </p:sp>
      <p:sp>
        <p:nvSpPr>
          <p:cNvPr id="21513" name="AutoShape 17" descr="Z"/>
          <p:cNvSpPr>
            <a:spLocks noChangeAspect="1" noChangeArrowheads="1"/>
          </p:cNvSpPr>
          <p:nvPr/>
        </p:nvSpPr>
        <p:spPr bwMode="auto">
          <a:xfrm>
            <a:off x="3262313" y="25574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ea typeface="MS PGothic" pitchFamily="34" charset="-128"/>
            </a:endParaRPr>
          </a:p>
        </p:txBody>
      </p:sp>
      <p:sp>
        <p:nvSpPr>
          <p:cNvPr id="21514" name="AutoShape 19" descr="Z"/>
          <p:cNvSpPr>
            <a:spLocks noChangeAspect="1" noChangeArrowheads="1"/>
          </p:cNvSpPr>
          <p:nvPr/>
        </p:nvSpPr>
        <p:spPr bwMode="auto">
          <a:xfrm>
            <a:off x="147324" y="1933575"/>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ea typeface="MS PGothic" pitchFamily="34" charset="-128"/>
            </a:endParaRPr>
          </a:p>
        </p:txBody>
      </p:sp>
      <p:pic>
        <p:nvPicPr>
          <p:cNvPr id="21515" name="Picture 26" descr="ANd9GcSfCmuUU6PALfdW4kL0dOfrpQj1h2uNGJqc9tuX5yyWIVe8m1wvRg"/>
          <p:cNvPicPr>
            <a:picLocks noChangeAspect="1" noChangeArrowheads="1"/>
          </p:cNvPicPr>
          <p:nvPr/>
        </p:nvPicPr>
        <p:blipFill>
          <a:blip r:embed="rId4">
            <a:extLst>
              <a:ext uri="{28A0092B-C50C-407E-A947-70E740481C1C}">
                <a14:useLocalDpi xmlns:a14="http://schemas.microsoft.com/office/drawing/2010/main" val="0"/>
              </a:ext>
            </a:extLst>
          </a:blip>
          <a:srcRect t="3897" b="3897"/>
          <a:stretch>
            <a:fillRect/>
          </a:stretch>
        </p:blipFill>
        <p:spPr bwMode="auto">
          <a:xfrm>
            <a:off x="7635875" y="346075"/>
            <a:ext cx="87788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6" name="AutoShape 17" descr="data:image/jpeg;base64,/9j/4AAQSkZJRgABAQAAAQABAAD/2wCEAAkGBhQQERUTEhIVFBQWGBwVFxgXFxsYHRwbGB0XHB0bHB8fHSggGxwmGhwYIC8gJCgpLy0sGh4xNTAsNScrLCoBCQoKDgwOGg8PGi0kHx4yLC01LC8sLCwsNTIsLC4sLCwwKiwsLCwpKSksKSwsLCwqKSw1NCwsKSwsNCwsLC8sLP/AABEIAJ0AoAMBIgACEQEDEQH/xAAbAAACAwEBAQAAAAAAAAAAAAAABgQFBwIDAf/EAEoQAAECAwUEBgYHAwkJAAAAAAECAwAEEQUGEiExB0FRYRMiMnGBkRRCcqGxwSNSYoKSstFDY6IVJERTc9Lh8PEWJTM0NVSDk8L/xAAZAQACAwEAAAAAAAAAAAAAAAAAAwIEBQH/xAA0EQACAgECBAQDBwMFAAAAAAABAgADESExBBJBURMiMmEjcYEkM0JSobHBQ5HRBRQ04fD/2gAMAwEAAhEDEQA/ANxgggghCCCCCEI8ZucQ0krcWlCRqVEAe+E29O01uXq3L0dcGRV6ifLtHkMue6FGTsCftdQddUcG5bmSQPsJGvgKc4S1uuF1MoW8aA3JUOZv0jda+1eXaqGUqeVx7CfMip8BCw5tCtCaJTLow8mmys+JNflDC3c2zrPSFTTgWrX6Q0r7LYzPjWPGb2rS7IwSsuSBpWjSfAAE+4Qti34mxKtjWf1rAvsN5RfyDbEx2y+K/XdwDyCvlH1Oy2dX21tj2nCfkY4m9q04vsdE2OSa/mJiuXtAnj/SVDuSkfKF5r9zKbPwvUsZaq2WzqOwts+y4ofIR8/2ftiXzQp40+o9jHkVfKKpG0CeH9JUe9KT8ospTatOI7fRODmmn5SIM1+4gr8L0LCere0G0JUhMwjFydbKD4EUr74Z7I2ry7tA8lTCuPbT5gVHiIhSm1dh4YJqXKQdaUcT4ggH3GPdy6FnWikqlXA2v92dPabOnhTvhilvwtmXK2s/o2BvY7x3lZtDqQttaVpOhSQR7o9oxqcu9P2SoutKJQNVt1KafbSfmKc4bbq7TW5ijczRpzQK9RXn2TyOXPdDFt1w2hlqrjQW5LRyt+keIIIIdL8IIIIIQgggJghOHnkoSVKISlIqSTQADeYye9t+nZ1fo0oFBtRw9WuJw/EJ5b9/CPl+L2rnnRKy1VNYsPV1dVX8oOnnwox2NYrFiy5mJggvEUJGZqf2bfzPyiuzFzgbd5k3XNxDFEOEG7SJd7Z+zJt+kT6kEpzwqPUR3/XVy05GK68u1Na6tyY6NGnSEdY+yNEj390LF5r1uz7mJw4UA9RsHJP6q5/CKaENZjRJnWcWEHh0aDv1M7fmFOKKlqKlHUqJJPiY4gghUz94QQQQQhBBBBCEdsvqQoKQopUMwUkgjuIjiCCEf7tbU1t0bnB0iNOkA6w9oaKHv74s7fuGxPN+kSCkBRzonsL5fYV/kgaxlsW9270PSLmJs1Se2g9lQ+R4H/SGrZnR9RNCviww8O8ZHfqIyXTv07Ir9GnAro0nD1q4m/1Ty8uEauw+laQpJCkqFQQagg7xCVa1kS9tywfYIS8BQE6g/wBW58j4jKFu5N612e8ZSaqlvFh637NXH2Tv8xvq9WKHB27zRqubhyEc5Q7NNcggBgixNaEIW0+9XQt+itnruCqyPVQd3er4V4w6WjPpYaW6vsoSVHw3d50jIbrWeq1bQU68KoB6VzhSvVR3aDuBhNrH0jczP421sCpPU37RluHd5EjLqnpnqqKcSa+oj+8r4EDeYRb03mXPvFxVQgZNo+qn9TvP6Qy7U7y9I4JRs9RvNym9e4dyR7zyhBitY2PINhMji7Ao8CvZd/cwggghUz4QQQQQhBBBBCEEEEEIQQQQQhBBBBCW92LyOSLwcRmk5LRuUn9RuP8AjD7fmwW5+WTPS3WWE4jT10DUH7Sc/IjhGVw+bLrzdE76Ks9R01RXcvh3KHvA4w2ts+Q7GaHCWhh4Fnpb9DLzZferpm/RXD9I2KoJ9ZHDvT8KcDD7GOXss9Vl2gl9kUQo9Kgbteujuz8lCNbs+eS+0h1BqlaQoePz3RZqY+k7ibHB2Ng1P6l/aJO1u18DDcuk5uKxK9lH6qI/CY7uq2LNspUyoddaelz31ybT3aH7xhYvuozlqhkHIFDA5VoVHzUT4RfbWp4NsMy6Mgo4iBuS2AEjuqf4YWW1Z+2kqGz4lt/5dBMxeeK1FSjVSiVEneTmT5xxBBFWYUInMWDMOJC0S7yknMKS0sg9xAoYgxp+x55SkTAKiQkt4QSSB/xNBuiaLzNiWeFqF1gQ9Zm03IuMnC62ttRFaLSUmnGhGkekhZL0wSGWluU1wpJp3nQeMSbyuqVNv4lE0dcSKkmgC1UAroOUarbVpJsWTaS0zjzCOArQkqUeJp/mkdVAc52EZTwyuzFjhV/vMln7CmGBV1hxscVJIHnpEGNfuzf1qfS41MobaNNFKGBaTkR1t/LnGXW5KIamHUNqCm0rIQQagp1Ge/I08IHUAZBnOIoRFD1tkH+8jykk48rC02txVK0QkqNONAKx8mpNbSsLiFIVrhWkpOfIisaRsms8NtPzS8h2ATuSjrKPdWn4Y52uWWClmZTn+zURwPWQfzeYjvh+Tmk/9n9n8XOvb2mbsMKcUEoSVKOQSkEk9wGZif8A7MzX/azH/pX/AHYmXDH+8Jf2z+VUaPe+/wB6A8loMdJiQF1x4aVKhTsnhAiArkmco4et6jZY2ADiZO/YUw2kqXLvJSMyVNrAHeSMohQ9W3tSVMsOM+jBHSJw4ukJpXlgFYRYgwUekxFy1qfhtkQjpp0pUFJNFAggjcRmD5xzBEYia3eJItOyUvgDpEJ6XLcU1Dg7qYvIR57JLYxsLYUc2lYk+yuvwUD+IRG2Rz4W2/LqzAIWAeChhUO6oH4oprlkydrFgnIqWz370/ARaDaq/fSbq2eeq/8AN5TOLp/zi2Ss6dI655YqfER82qzWKew/UbSnzqr5x1sqFZ8n92s+ZTFftEVW0X+WEfwphZ+7+ZlRj9kz3aLkEEEJmbCNM2N9mZ72/g5GZxpmxvszPe38HIbT6xL3+n/8hfr+xiHeH/m5j+2c/OqNKu1f6WmWUszZSldAlXSDqLpvqcgeRpnpGd2oUenu9IKt+krx0y6vSHF7qw5312eIS0hyRaJpXGlKlLKgaUUKkk05ceUdTmGSI3hzahd68HG4lvbGzKVmElUv9Co5gpOJB7xuHs0jJ7QkFsOracFFoOEj9ORGcP8AswsibaeUpaXG2MJBSsFIUo6USd4zzAjxtKQTNW9gGaUlCl/+NIJB8aCJOoYAgYzGX1Lci2KvKScYlxbqf5PsVLWi1pDZ9pzrL92IR3Zqf5RsXBqtKCge212fMBPnFjeS/EtKOdC8hS1UCiAlKgK1pqdafGOrs32lptwssoUhQBXRSUpBpStKHWG+Xmxn2xL2K/F5OcbcuJl9wv8AqMv7R/KqNSvNdmTmXErmV4VhOEfSBGQJOh5k5wjS1l+jW6lAFEl0rT7K0qUPKpHhHza6f543/Yj8y4UvlQ5HWUqiKeHcOucNjEp76WUxLTARLKxIKAonGF5kneO4RQQRYWHYbk44W2qYglS88uzu7yaCEHzHSZbfEfyjfpK+CPq0EEgihGRB3Ebo+RyLjdstmsE+E7loUnyor5R73u+gtlLgy67Tn5QfgYqrgKpaMv7R/KqLfauKTyCP6pJ8lKhw+7+Rmkh+yZ7NPLZmcFpFB+q4ny/0iHtJaw2i7zCFeaREyUPotuUOQ6dQ8Ha0/MIk7XZHDMtuUyW3TxQc/cpMGPhkdjOsv2Vl/K3/AFKawbkuzTZeUpDDA1ccNAaa0G8c8hFFNNpStSULxpBICqFOIcaHMRod6quWJKqb7CejxgckqTn9+Ka7Gz8zbBmHHwy11qGlTROqjUgAa+UcKagLF2cNqtdYycZz/wC0xFCGu7d+xIt4W5VBUqmNZcVVRFaGlCBrujm3biKYY9JYeRMMb1J1A0rqQRXLI5QrRDzIYj4vDP2P0k+3LTTMulxLKWcVSoJUpVVEklXW0rXQZZQw3c2lvSjYaWgPITkmpKVJHCtDUcKjxhPggDEHIkUvsRudTgmP9o7XXVoKWWUtqPrFWMjuFAK99e6F67F7VSTrj3Rh1bgoSpRBzNSa0NSTSKGCOmxic5k24q1mDFtRJtt2sqafW8sUKzWgzAAAAA7gI+2Ha6pR9DyBUoOhyBBBBB8IgwRDJzmJ525ufOu8aLQv0Xpxmb6BKVNClAokK7VKmmVMRiBeq8ip94OqbCCEBFASdCTXMDjFNBEixO8m99jggnfWEPOyFP8AO3DwZPvWiEuUlVOrS2hJUtRCUgbyYtrItZ2y5pRABUgqbcSTkQDmK94BBjqHBBMlwzeHYrtsDPG9qcM9Mj96o+Zr84qo06x9oCJx9LS5BJ6RQSpQoulcqnq6fKFfaFYDcnNYWskLSHAn6tSQQOWVRHWXTmBjb6F5TajZGflOdnTWK0WeWI+SVRZ7TT0lpIQPqNp/Eo/rHWySRxTTjlMm26V5rIA9wVHE+fSrdAGYDyR4NUJ96TEgPh47mORfsoX8zT02qyJam2305dIkGv22yPkUmL6/TYnrLbmUDNOF3LcFCix4E/wxa7RbF9JklFIqtr6VPh2h+GvkIoNltrJeYdkncwAVJB3oXkoeBP8AFyhpGHK95cdAt71HawfrKm41vNLYcs+aVhbcr0aiaAE6iu7OihzryhusOyDKyD0vMuthrrhLgVkULTrnoQScozOauutE96HUBRXhQpWQIOaT4injBa105uXNHGVlI0Umq0+BGnjQwtWI3G2kqVXWVjzJnlyM/wAGTrKveGbOelClSluE4TlhCVgVrvrUHzhXhwtKQl2LLaxM0m3jUVriCQo9alchSgApnWJt27uNyimXJoBUy8oBhhXq1/aODlrT56Q5ScAxLU2WFVJ2A+menziGtBBoQQeByj5GjXn2azDri30PJfWo1UFANmvAZ4dKAAkQgz1nOMKwOtqbVwUKeXHwiLIV3ibuHeo+YaSPBBBEZXhBBBBCEEEEEI9bPLPDLb1oOCqWUqDY4qpmfgnxPCIF0pluYmXumLYfeBLS3EhSQ4o17Jyqa0FeFN8eN177Kk0KZW2l6XWTiQdetkaHSh4GG1d2LMCmHukVKleF5CFrw1AIOiq0z4Huh66gY6TVqAdU8Mjy7g6b9f8AEtbKExIMPrnFywSE1QW0hBJAOoCUg7gBSsY/P2g4+4XHVla1ak/5yHIQ17ULXbfmUBpwOJQ3QlJqMRUo91aUhbsOyVTb6GUarNCeA3nwFY5YcnlHSK4uwu4pTUD3zmaVs+ZElZrk0v18Tn3UAhI8TX8UUeyuSL047MKzwJJJ+26T8sUWm1C1EsSzUk1lUAkDc2jJI8SP4TF9s7sb0aSRiFFu/Sq+9TCPw08zDQPMF7TQSsG5KhtWMn5xnIjGLekl2RaKXWh1Cekb4FJ7SPCtO4pMbPFLe27aZ6XLZoFjrNqO5X6HQ/4QyxOYabiW+LoNqZX1LqIvXyslNoyrc7K1LiE4007RTqU5esk1I514wnHaZPYcPSpBpTF0acXvFPdEy5N512c+qWmapbKqKB/Zr0xeyd/ge+XtCuRgJm5YVbV1nEp9Wvrj7J38NdNEMSw5l+sy7GexDdUSD+ID94s2FbI9OafmlFwBYKlKqo6Gh7gaGnKNFVY0vM2g3ONzqFEFJ6MKSquEEUTnUcaU4xkES7ItIyz7byQCW1YqHfy8oWr40Mq0cSE8rjIzn3l9eu13mLSmFNOrbOMdkkeqnUaHxiDatvzc+gdIVOIaGI4UAAfaVhGsMdvT0navRKQUsTBVR0rOEJbCSSonRdKADfuibPzLspMScrZyatFIcrTqvY61K1UzThzruryESIyTrpHtWWZjz+Unprv7e3WZqhBJAAJJyAGZMCkkGhBBGRByh8sxkyJftENNrQl5xlLaTkkYqY0qppXq6aGPK8rLVpMGel04XW8phvfTcvn37xzEQ5NPeVjw2Fznzb49u8R4urm2QianG2nD1DUkVpXCCcNecUyUkmgzJyEO9qXN9DSHpWYDkxLYXHkVFU78QAzw8Qd0cUZ17SFFZY8+Mhd4vXssP0OaW0K4e0gnelWnlp4RATZrpQHA0soJoFBJIrwrSHnaC4iclJaeb1JLaxwrU0PcoKH3oqLp3/ckUFooDrdagE0KSdaGhyPCJMqhsdI2yqtbiCcKdQfnLi6VxUsp9Ln6IQgYg2rloVj4J1O/hC1fK8vp0wXAMLaRgbB1wgk1PMk18oLz3wen1DGcLYzS2nQcz9Y8/KKKBmGOVdpy65OXwqvT36mEavcWxEWfKrnJnqrUmueqUage0o0y9kcYptntx+lImpgUaT1m0q9Yj1j9ke/u18b73nVaL6ZWWqpsKoKftF8fZGdPE8Ikg5BzH6R/Dp4C+M41PpH8yPYcou2LRU64PowcaxuCB2W/GlPxGNlAilundxMjLhsUKz1nFcVfoNBF1FqtOUa7mbPCUGpMt6m1MIIIIZLcT7+XIE4npWgBMJHcFgeqefA+B5K1y78qlD6LN16MHCCoZtnelQ1w/DujWYV733FbnhjTRt8DJdMlcAvj36jnpCXQ55l3mffw7BvGp9XUd4tXt2cBYMxI0UFdYtg5GudW933fLhGcONlJIUCCMiCKEHnDdZlvTljO9C6glutejUciPrNq3eGXEQ3ras+201BwP05JcHeNFjz8IQVD7aHtMxqa+IPk8r9VP8TIYv7Kv1NyyEttugoTolSQrLhWlaeMTrc2aTUvUtjp0cUdrxTr5VhUcaKThUCkjUEUPkYVhkPaUitvDt1Bj4Nq1G8Ak2gDXEK9Q116uHfH2ybVs9DnpTa1SxwkOyxSVpcBB6qN1Cad3AQgQRLxG6xo4yzILYOPb/GJ6ysx0biFgVwqSqh34SDT3RrF3L4S85MlLcmUuOJIcXRB6oHrHUjQeUZGgVIqaDjw5xpUvfCRs6WLcnV10jNRQU1V9ZZUBkPqju5x2o466RnBWchJLAKNff6RCn3lNl2XStXRJdUcNcqpJSFd9Igx2lKnFZAqUToBUkmGmw9ms1MEFaegRxX2vBOvnSFgFtpVWt7WwgJiohBUQACScgBmSeUaLdLZvhAmJ6iUp6waJ4Z1cO4fZ8+EXDcvZ9iJqo436b6KcPcNEDnl3mFG07fnLZd6FlBDevRpOQH1nFb/AIcBWHBQm+p7S8tFfDn4nmboo/mTr536VNH0WTB6MnCSkZufZSNcPx7tWi4dyBJJ6V0AzCh3hAPqjnxPgOfvdC4rciMaqOPkZrpkniEcO/U8tIaIeiHPM2806OHYt413q6DtCCCCHTQhBBBBCEEEEEJEtOyWplBbeQFpPHdzB1B5iM4t3ZS42ccmvGBmEKOFY9lWh8aeMalBEGrVt5Xu4au71DXv1mQSd/Z+RIbmUFYG50EK8Fb+81hgb2g2fNjDNM4T9tAcA7lAVHfQQ8zMoh1OFxCVpO5SQoeRhZtDZlJO5pQpo/u1EDyNR5QvkcbHPzlQ0cRXojBh2aVhu3Y8xm26hPsvYfcomkeZ2Wyas0TK6e0hXyiDamydLYJTMmnBTYPvCh8IUJiwsCinpNPs0+cKbT1LKdp5PvKR9DH4bLJNPbmV/iQPlHYuzY8vm46hXtvV9ySIQpW7xcNOkp92v/1DXZeydLgBVMmnBLYHvKj8IBrss7Wef7ukfUyyc2gWfKJwyrOI/u0BseKiKnvoYoJy/wDPTqi3LIKAdzQKleKt3eKQ5Wfsxkms1IU6ftqNPIUHnDNKyaGk4W0JQnglISPIQ3kc7nHylsUcRZo7BR2WZnYeypx09JOOFNcyhJxLPtK0HhXwjR7MspqWQG2WwhI3DfzJ1J5mJcEMWtV2lunhq6fSNe/WEEEETliEEEEEJ//Z"/>
          <p:cNvSpPr>
            <a:spLocks noChangeAspect="1" noChangeArrowheads="1"/>
          </p:cNvSpPr>
          <p:nvPr/>
        </p:nvSpPr>
        <p:spPr bwMode="auto">
          <a:xfrm>
            <a:off x="4402138" y="-727075"/>
            <a:ext cx="152400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ea typeface="MS PGothic" pitchFamily="34" charset="-128"/>
            </a:endParaRPr>
          </a:p>
        </p:txBody>
      </p:sp>
    </p:spTree>
    <p:extLst>
      <p:ext uri="{BB962C8B-B14F-4D97-AF65-F5344CB8AC3E}">
        <p14:creationId xmlns:p14="http://schemas.microsoft.com/office/powerpoint/2010/main" val="155759241"/>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411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smtClean="0">
                <a:solidFill>
                  <a:srgbClr val="0039A6"/>
                </a:solidFill>
                <a:latin typeface="Georgia" pitchFamily="18" charset="0"/>
              </a:rPr>
              <a:t>Außenpolitik der Tschechischen Republik</a:t>
            </a:r>
            <a:endParaRPr lang="en-US" altLang="cs-CZ" sz="2400" smtClean="0">
              <a:solidFill>
                <a:srgbClr val="0039A6"/>
              </a:solidFill>
              <a:latin typeface="Georgia" pitchFamily="18" charset="0"/>
            </a:endParaRPr>
          </a:p>
        </p:txBody>
      </p:sp>
      <p:sp>
        <p:nvSpPr>
          <p:cNvPr id="21509" name="Rectangle 3"/>
          <p:cNvSpPr>
            <a:spLocks noGrp="1" noChangeArrowheads="1"/>
          </p:cNvSpPr>
          <p:nvPr>
            <p:ph type="subTitle" idx="4294967295"/>
          </p:nvPr>
        </p:nvSpPr>
        <p:spPr>
          <a:xfrm>
            <a:off x="1000125" y="1584325"/>
            <a:ext cx="7632700" cy="5146675"/>
          </a:xfrm>
        </p:spPr>
        <p:txBody>
          <a:bodyPr/>
          <a:lstStyle/>
          <a:p>
            <a:pPr marL="304800" indent="-304800" algn="just" eaLnBrk="1" hangingPunct="1">
              <a:lnSpc>
                <a:spcPct val="110000"/>
              </a:lnSpc>
              <a:spcBef>
                <a:spcPct val="0"/>
              </a:spcBef>
              <a:buFont typeface="Georgia" pitchFamily="18" charset="0"/>
              <a:buNone/>
            </a:pPr>
            <a:r>
              <a:rPr lang="en-US" altLang="cs-CZ" sz="2000" dirty="0" smtClean="0">
                <a:solidFill>
                  <a:srgbClr val="D52B1E"/>
                </a:solidFill>
                <a:latin typeface="Georgia" pitchFamily="18" charset="0"/>
              </a:rPr>
              <a:t>	Die </a:t>
            </a:r>
            <a:r>
              <a:rPr lang="de-DE" altLang="cs-CZ" sz="2000" dirty="0" smtClean="0">
                <a:solidFill>
                  <a:srgbClr val="D52B1E"/>
                </a:solidFill>
                <a:latin typeface="Georgia" pitchFamily="18" charset="0"/>
              </a:rPr>
              <a:t>Tschechische Republik und die Europäische Union</a:t>
            </a:r>
          </a:p>
          <a:p>
            <a:pPr marL="304800" indent="-304800" algn="just" eaLnBrk="1" hangingPunct="1">
              <a:lnSpc>
                <a:spcPct val="110000"/>
              </a:lnSpc>
              <a:spcBef>
                <a:spcPct val="0"/>
              </a:spcBef>
              <a:buFont typeface="Georgia" pitchFamily="18" charset="0"/>
              <a:buNone/>
            </a:pPr>
            <a:endParaRPr lang="en-US" altLang="cs-CZ" sz="1000" dirty="0" smtClean="0">
              <a:solidFill>
                <a:srgbClr val="D52B1E"/>
              </a:solidFill>
              <a:latin typeface="Georgia" pitchFamily="18" charset="0"/>
            </a:endParaRPr>
          </a:p>
          <a:p>
            <a:pPr marL="304800" indent="-304800" algn="just" eaLnBrk="1" hangingPunct="1">
              <a:lnSpc>
                <a:spcPct val="110000"/>
              </a:lnSpc>
              <a:spcBef>
                <a:spcPct val="0"/>
              </a:spcBef>
            </a:pPr>
            <a:r>
              <a:rPr lang="de-DE" altLang="cs-CZ" sz="2000" dirty="0" smtClean="0">
                <a:latin typeface="Georgia" pitchFamily="18" charset="0"/>
              </a:rPr>
              <a:t>Die Tschechische Republik ist ein mittelgroßes Mitglied der EU (2,1% der Bevölkerung und 1,2% des BIP der EU).</a:t>
            </a:r>
            <a:endParaRPr lang="cs-CZ" altLang="cs-CZ" sz="2000" dirty="0" smtClean="0">
              <a:latin typeface="Georgia" pitchFamily="18" charset="0"/>
            </a:endParaRPr>
          </a:p>
          <a:p>
            <a:pPr marL="304800" indent="-304800" algn="just" eaLnBrk="1" hangingPunct="1">
              <a:lnSpc>
                <a:spcPct val="110000"/>
              </a:lnSpc>
              <a:spcBef>
                <a:spcPct val="0"/>
              </a:spcBef>
            </a:pPr>
            <a:endParaRPr lang="en-US" altLang="cs-CZ" sz="1000" dirty="0" smtClean="0">
              <a:latin typeface="Georgia" pitchFamily="18" charset="0"/>
            </a:endParaRPr>
          </a:p>
          <a:p>
            <a:pPr marL="304800" indent="-304800" algn="just">
              <a:lnSpc>
                <a:spcPct val="110000"/>
              </a:lnSpc>
            </a:pPr>
            <a:r>
              <a:rPr lang="de-DE" altLang="cs-CZ" sz="2000" dirty="0" smtClean="0">
                <a:latin typeface="Georgia" pitchFamily="18" charset="0"/>
              </a:rPr>
              <a:t>Ein funktionierender Binnenmarkt und die Energiesicherheit in Europa sind die wichtigsten Interessen unserer offenen und exportorientierten Wirtschaft</a:t>
            </a:r>
            <a:r>
              <a:rPr lang="en-US" altLang="cs-CZ" sz="2000" dirty="0" smtClean="0">
                <a:latin typeface="Georgia" pitchFamily="18" charset="0"/>
              </a:rPr>
              <a:t>.</a:t>
            </a:r>
          </a:p>
          <a:p>
            <a:pPr marL="304800" indent="-304800" algn="just">
              <a:lnSpc>
                <a:spcPct val="110000"/>
              </a:lnSpc>
              <a:buFontTx/>
              <a:buNone/>
            </a:pPr>
            <a:endParaRPr lang="en-US" altLang="cs-CZ" sz="1000" dirty="0" smtClean="0">
              <a:latin typeface="Georgia" pitchFamily="18" charset="0"/>
            </a:endParaRPr>
          </a:p>
          <a:p>
            <a:pPr marL="304800" indent="-304800" algn="just">
              <a:lnSpc>
                <a:spcPct val="110000"/>
              </a:lnSpc>
            </a:pPr>
            <a:r>
              <a:rPr lang="de-DE" altLang="cs-CZ" sz="2000" dirty="0" smtClean="0">
                <a:latin typeface="Georgia" pitchFamily="18" charset="0"/>
              </a:rPr>
              <a:t>Dank der gemeinsamen Außen-und Sicherheitspolitik (GASP) sowie  der gemeinsamen Handelspolitik und den EU-Finanzinstrumenten für thematische und territoriale Ziele können die Mitgliedstaaten wichtige Prozesse in der internationalen Gemeinschaft beeinflussen und globale Probleme lösen.</a:t>
            </a: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pic>
        <p:nvPicPr>
          <p:cNvPr id="21512" name="Picture 13" descr="ANd9GcQdanXxrxLy5ZptkcMyYWcG6DDuPYLoN_z11fmEKYpcUPDfn1BnkQ"/>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02550" y="439738"/>
            <a:ext cx="8064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411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smtClean="0">
                <a:solidFill>
                  <a:srgbClr val="0039A6"/>
                </a:solidFill>
                <a:latin typeface="Georgia" pitchFamily="18" charset="0"/>
              </a:rPr>
              <a:t>Außenpolitik der Tschechischen Republik</a:t>
            </a:r>
            <a:endParaRPr lang="en-US" altLang="cs-CZ" sz="2400" smtClean="0">
              <a:solidFill>
                <a:srgbClr val="0039A6"/>
              </a:solidFill>
              <a:latin typeface="Georgia" pitchFamily="18" charset="0"/>
            </a:endParaRPr>
          </a:p>
        </p:txBody>
      </p:sp>
      <p:sp>
        <p:nvSpPr>
          <p:cNvPr id="22533" name="Rectangle 3"/>
          <p:cNvSpPr>
            <a:spLocks noGrp="1" noChangeArrowheads="1"/>
          </p:cNvSpPr>
          <p:nvPr>
            <p:ph type="subTitle" idx="4294967295"/>
          </p:nvPr>
        </p:nvSpPr>
        <p:spPr>
          <a:xfrm>
            <a:off x="1000125" y="1465263"/>
            <a:ext cx="7632700" cy="5146675"/>
          </a:xfrm>
        </p:spPr>
        <p:txBody>
          <a:bodyPr/>
          <a:lstStyle/>
          <a:p>
            <a:pPr marL="304800" indent="-304800" algn="just">
              <a:lnSpc>
                <a:spcPct val="110000"/>
              </a:lnSpc>
              <a:spcBef>
                <a:spcPct val="0"/>
              </a:spcBef>
            </a:pPr>
            <a:endParaRPr lang="en-US" altLang="cs-CZ" sz="2000" dirty="0" smtClean="0">
              <a:latin typeface="Georgia" pitchFamily="18" charset="0"/>
            </a:endParaRPr>
          </a:p>
          <a:p>
            <a:pPr marL="304800" indent="-304800" algn="just">
              <a:lnSpc>
                <a:spcPct val="110000"/>
              </a:lnSpc>
              <a:spcBef>
                <a:spcPct val="0"/>
              </a:spcBef>
            </a:pPr>
            <a:r>
              <a:rPr lang="de-DE" altLang="cs-CZ" sz="2000" dirty="0" smtClean="0">
                <a:latin typeface="Georgia" pitchFamily="18" charset="0"/>
              </a:rPr>
              <a:t>Im Mittelpunkt der tschechischen Außenpolitik stehen die gemeinsamen Werte wie Demokratie, Rechtsstaatlichkeit, Freiheit und Achtung der Menschenrechte und Menschenwürde, die ebenfalls Eckpfeiler der EU-Außenpolitik darstellen.</a:t>
            </a:r>
            <a:endParaRPr lang="cs-CZ" altLang="cs-CZ" sz="2000" dirty="0" smtClean="0">
              <a:latin typeface="Georgia" pitchFamily="18" charset="0"/>
            </a:endParaRPr>
          </a:p>
          <a:p>
            <a:pPr marL="304800" indent="-304800" algn="just">
              <a:lnSpc>
                <a:spcPct val="110000"/>
              </a:lnSpc>
              <a:spcBef>
                <a:spcPct val="0"/>
              </a:spcBef>
            </a:pPr>
            <a:endParaRPr lang="de-DE" altLang="cs-CZ" sz="1000" dirty="0" smtClean="0">
              <a:latin typeface="Georgia" pitchFamily="18" charset="0"/>
            </a:endParaRPr>
          </a:p>
          <a:p>
            <a:pPr marL="304800" indent="-304800" algn="just">
              <a:lnSpc>
                <a:spcPct val="110000"/>
              </a:lnSpc>
              <a:spcBef>
                <a:spcPct val="0"/>
              </a:spcBef>
            </a:pPr>
            <a:r>
              <a:rPr lang="de-DE" altLang="cs-CZ" sz="2000" dirty="0" smtClean="0">
                <a:latin typeface="Georgia" pitchFamily="18" charset="0"/>
              </a:rPr>
              <a:t>Es wird ein besonderer Schwerpunkt auf die Wirksamkeit von institutionellen EU-Projekten gelegt – wie die EU-Erweiterung, die Europäische Nachbarschaftspolitik und insbesondere die Östliche Partnerschaft und ähnliche Finanzinstrumente zur Förderung von Stabilität und Wohlstand in den EU-Nachbarländern, einschließlich der Länder des Westbalkans, Osteuropas, Südkaukasus und des Nahen Ostens. </a:t>
            </a: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pic>
        <p:nvPicPr>
          <p:cNvPr id="22536" name="Picture 9" descr="ANd9GcQdanXxrxLy5ZptkcMyYWcG6DDuPYLoN_z11fmEKYpcUPDfn1BnkQ"/>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02550" y="439738"/>
            <a:ext cx="8064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411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dirty="0">
                <a:solidFill>
                  <a:srgbClr val="0039A6"/>
                </a:solidFill>
                <a:latin typeface="Georgia" pitchFamily="18" charset="0"/>
              </a:rPr>
              <a:t>Außenpolitik der Tschechischen Republik</a:t>
            </a:r>
            <a:endParaRPr lang="en-US" altLang="de-DE" sz="2400" dirty="0" smtClean="0">
              <a:solidFill>
                <a:srgbClr val="0039A6"/>
              </a:solidFill>
              <a:latin typeface="Georgia" pitchFamily="18" charset="0"/>
            </a:endParaRPr>
          </a:p>
        </p:txBody>
      </p:sp>
      <p:sp>
        <p:nvSpPr>
          <p:cNvPr id="25605" name="Rectangle 3"/>
          <p:cNvSpPr>
            <a:spLocks noGrp="1" noChangeArrowheads="1"/>
          </p:cNvSpPr>
          <p:nvPr>
            <p:ph type="subTitle" idx="4294967295"/>
          </p:nvPr>
        </p:nvSpPr>
        <p:spPr>
          <a:xfrm>
            <a:off x="1000125" y="1289050"/>
            <a:ext cx="7510463" cy="5061508"/>
          </a:xfrm>
        </p:spPr>
        <p:txBody>
          <a:bodyPr/>
          <a:lstStyle/>
          <a:p>
            <a:pPr marL="304800" indent="-304800" algn="just" eaLnBrk="1" hangingPunct="1">
              <a:lnSpc>
                <a:spcPct val="110000"/>
              </a:lnSpc>
              <a:spcBef>
                <a:spcPct val="0"/>
              </a:spcBef>
              <a:buFontTx/>
              <a:buNone/>
            </a:pPr>
            <a:r>
              <a:rPr lang="de-DE" altLang="cs-CZ" sz="2400" dirty="0" err="1" smtClean="0">
                <a:solidFill>
                  <a:srgbClr val="D52B1E"/>
                </a:solidFill>
                <a:latin typeface="Georgia" pitchFamily="18" charset="0"/>
                <a:ea typeface="MS PGothic" pitchFamily="34" charset="-128"/>
              </a:rPr>
              <a:t>Visegrad</a:t>
            </a:r>
            <a:r>
              <a:rPr lang="de-DE" altLang="cs-CZ" sz="2400" dirty="0" smtClean="0">
                <a:solidFill>
                  <a:srgbClr val="D52B1E"/>
                </a:solidFill>
                <a:latin typeface="Georgia" pitchFamily="18" charset="0"/>
                <a:ea typeface="MS PGothic" pitchFamily="34" charset="-128"/>
              </a:rPr>
              <a:t>-Gruppe</a:t>
            </a:r>
            <a:endParaRPr lang="de-DE" altLang="cs-CZ" sz="2000" dirty="0" smtClean="0">
              <a:solidFill>
                <a:srgbClr val="D52B1E"/>
              </a:solidFill>
              <a:latin typeface="Georgia" pitchFamily="18" charset="0"/>
              <a:ea typeface="MS PGothic" pitchFamily="34" charset="-128"/>
            </a:endParaRPr>
          </a:p>
          <a:p>
            <a:pPr marL="304800" indent="-304800" algn="just" eaLnBrk="1" hangingPunct="1">
              <a:lnSpc>
                <a:spcPct val="110000"/>
              </a:lnSpc>
              <a:spcBef>
                <a:spcPct val="0"/>
              </a:spcBef>
              <a:buFontTx/>
              <a:buNone/>
            </a:pPr>
            <a:endParaRPr lang="de-DE" altLang="cs-CZ" sz="2000" dirty="0" smtClean="0">
              <a:latin typeface="Georgia" pitchFamily="18" charset="0"/>
              <a:ea typeface="MS PGothic" pitchFamily="34" charset="-128"/>
            </a:endParaRPr>
          </a:p>
          <a:p>
            <a:pPr marL="304800" indent="-304800" algn="just" eaLnBrk="1" hangingPunct="1">
              <a:lnSpc>
                <a:spcPct val="110000"/>
              </a:lnSpc>
              <a:spcBef>
                <a:spcPct val="0"/>
              </a:spcBef>
            </a:pPr>
            <a:r>
              <a:rPr lang="de-DE" altLang="cs-CZ" sz="2000" dirty="0" smtClean="0">
                <a:latin typeface="Georgia" pitchFamily="18" charset="0"/>
                <a:ea typeface="MS PGothic" pitchFamily="34" charset="-128"/>
              </a:rPr>
              <a:t>Die </a:t>
            </a:r>
            <a:r>
              <a:rPr lang="de-DE" altLang="cs-CZ" sz="2000" dirty="0" err="1" smtClean="0">
                <a:latin typeface="Georgia" pitchFamily="18" charset="0"/>
                <a:ea typeface="MS PGothic" pitchFamily="34" charset="-128"/>
              </a:rPr>
              <a:t>Visegrad</a:t>
            </a:r>
            <a:r>
              <a:rPr lang="de-DE" altLang="cs-CZ" sz="2000" dirty="0" smtClean="0">
                <a:latin typeface="Georgia" pitchFamily="18" charset="0"/>
                <a:ea typeface="MS PGothic" pitchFamily="34" charset="-128"/>
              </a:rPr>
              <a:t>-Gruppe, auch </a:t>
            </a:r>
            <a:r>
              <a:rPr lang="de-DE" altLang="cs-CZ" sz="2000" dirty="0" err="1" smtClean="0">
                <a:latin typeface="Georgia" pitchFamily="18" charset="0"/>
                <a:ea typeface="MS PGothic" pitchFamily="34" charset="-128"/>
              </a:rPr>
              <a:t>Visegrad</a:t>
            </a:r>
            <a:r>
              <a:rPr lang="de-DE" altLang="cs-CZ" sz="2000" dirty="0" smtClean="0">
                <a:latin typeface="Georgia" pitchFamily="18" charset="0"/>
                <a:ea typeface="MS PGothic" pitchFamily="34" charset="-128"/>
              </a:rPr>
              <a:t>-Staaten genannt und unter der Bezeichnung V4 bekannt, ist ein Bündnis von vier mitteleuropäischen Staaten – Polen, Slowakei, Tschechien und Ungarn.</a:t>
            </a:r>
          </a:p>
          <a:p>
            <a:pPr marL="304800" indent="-304800" algn="just" eaLnBrk="1" hangingPunct="1">
              <a:lnSpc>
                <a:spcPct val="110000"/>
              </a:lnSpc>
              <a:spcBef>
                <a:spcPct val="0"/>
              </a:spcBef>
            </a:pPr>
            <a:endParaRPr lang="de-DE" altLang="cs-CZ" sz="2000" dirty="0" smtClean="0">
              <a:latin typeface="Georgia" pitchFamily="18" charset="0"/>
              <a:ea typeface="MS PGothic" pitchFamily="34" charset="-128"/>
            </a:endParaRPr>
          </a:p>
          <a:p>
            <a:pPr marL="304800" indent="-304800" algn="just" eaLnBrk="1" hangingPunct="1">
              <a:lnSpc>
                <a:spcPct val="110000"/>
              </a:lnSpc>
              <a:spcBef>
                <a:spcPct val="0"/>
              </a:spcBef>
            </a:pPr>
            <a:r>
              <a:rPr lang="de-DE" altLang="cs-CZ" sz="2000" dirty="0" smtClean="0">
                <a:latin typeface="Georgia" pitchFamily="18" charset="0"/>
                <a:ea typeface="MS PGothic" pitchFamily="34" charset="-128"/>
              </a:rPr>
              <a:t> Sie entstand zwecks Förderung europäischer Integration der V4-Staaten sowie zwecks Förderung ihrer militärischen, wirtschaftlichen und energiepolitischen Zusammenarbeit.</a:t>
            </a:r>
          </a:p>
          <a:p>
            <a:pPr marL="304800" indent="-304800" algn="just" eaLnBrk="1" hangingPunct="1">
              <a:lnSpc>
                <a:spcPct val="110000"/>
              </a:lnSpc>
              <a:spcBef>
                <a:spcPct val="0"/>
              </a:spcBef>
            </a:pPr>
            <a:endParaRPr lang="de-DE" altLang="cs-CZ" sz="2000" dirty="0" smtClean="0">
              <a:latin typeface="Georgia" pitchFamily="18" charset="0"/>
              <a:ea typeface="MS PGothic" pitchFamily="34" charset="-128"/>
            </a:endParaRPr>
          </a:p>
          <a:p>
            <a:pPr marL="304800" indent="-304800" algn="just" eaLnBrk="1" hangingPunct="1">
              <a:lnSpc>
                <a:spcPct val="110000"/>
              </a:lnSpc>
              <a:spcBef>
                <a:spcPct val="0"/>
              </a:spcBef>
            </a:pPr>
            <a:r>
              <a:rPr lang="de-DE" altLang="cs-CZ" sz="2000" dirty="0" smtClean="0">
                <a:latin typeface="Georgia" pitchFamily="18" charset="0"/>
                <a:ea typeface="MS PGothic" pitchFamily="34" charset="-128"/>
              </a:rPr>
              <a:t>V4 wurde im Rahmen des Gipfeltreffens der Staatsoberhäupter von Polen, Tschechoslowakei und Ungarn am 15. Februar 1991 in der ungarischen Stadt  </a:t>
            </a:r>
            <a:r>
              <a:rPr lang="de-DE" altLang="cs-CZ" sz="2000" dirty="0" err="1" smtClean="0">
                <a:latin typeface="Georgia" pitchFamily="18" charset="0"/>
                <a:ea typeface="MS PGothic" pitchFamily="34" charset="-128"/>
              </a:rPr>
              <a:t>Visegrád</a:t>
            </a:r>
            <a:r>
              <a:rPr lang="de-DE" altLang="cs-CZ" sz="2000" dirty="0" smtClean="0">
                <a:latin typeface="Georgia" pitchFamily="18" charset="0"/>
                <a:ea typeface="MS PGothic" pitchFamily="34" charset="-128"/>
              </a:rPr>
              <a:t> gegründet.</a:t>
            </a:r>
          </a:p>
          <a:p>
            <a:pPr marL="304800" indent="-304800" algn="just" eaLnBrk="1" hangingPunct="1">
              <a:lnSpc>
                <a:spcPct val="110000"/>
              </a:lnSpc>
              <a:spcBef>
                <a:spcPct val="0"/>
              </a:spcBef>
            </a:pPr>
            <a:endParaRPr lang="en-US" altLang="cs-CZ" sz="2000" dirty="0" smtClean="0">
              <a:latin typeface="Georgia" pitchFamily="18" charset="0"/>
              <a:ea typeface="MS PGothic" pitchFamily="34" charset="-128"/>
            </a:endParaRPr>
          </a:p>
          <a:p>
            <a:pPr marL="304800" indent="-304800" algn="just" eaLnBrk="1" hangingPunct="1">
              <a:lnSpc>
                <a:spcPct val="110000"/>
              </a:lnSpc>
              <a:spcBef>
                <a:spcPct val="0"/>
              </a:spcBef>
            </a:pPr>
            <a:endParaRPr lang="en-US" altLang="cs-CZ" sz="1000" dirty="0" smtClean="0">
              <a:latin typeface="Georgia" pitchFamily="18" charset="0"/>
              <a:ea typeface="MS PGothic" pitchFamily="34" charset="-128"/>
            </a:endParaRP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5608" name="AutoShape 11" descr="Z"/>
          <p:cNvSpPr>
            <a:spLocks noChangeAspect="1" noChangeArrowheads="1"/>
          </p:cNvSpPr>
          <p:nvPr/>
        </p:nvSpPr>
        <p:spPr bwMode="auto">
          <a:xfrm>
            <a:off x="3638550" y="2805113"/>
            <a:ext cx="18669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ea typeface="MS PGothic" pitchFamily="34" charset="-128"/>
            </a:endParaRPr>
          </a:p>
        </p:txBody>
      </p:sp>
      <p:sp>
        <p:nvSpPr>
          <p:cNvPr id="25609" name="AutoShape 17" descr="Z"/>
          <p:cNvSpPr>
            <a:spLocks noChangeAspect="1" noChangeArrowheads="1"/>
          </p:cNvSpPr>
          <p:nvPr/>
        </p:nvSpPr>
        <p:spPr bwMode="auto">
          <a:xfrm>
            <a:off x="3262313" y="25574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ea typeface="MS PGothic" pitchFamily="34" charset="-128"/>
            </a:endParaRPr>
          </a:p>
        </p:txBody>
      </p:sp>
      <p:sp>
        <p:nvSpPr>
          <p:cNvPr id="25610" name="AutoShape 19" descr="Z"/>
          <p:cNvSpPr>
            <a:spLocks noChangeAspect="1" noChangeArrowheads="1"/>
          </p:cNvSpPr>
          <p:nvPr/>
        </p:nvSpPr>
        <p:spPr bwMode="auto">
          <a:xfrm>
            <a:off x="3262313" y="25574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ea typeface="MS PGothic" pitchFamily="34" charset="-128"/>
            </a:endParaRPr>
          </a:p>
        </p:txBody>
      </p:sp>
      <p:sp>
        <p:nvSpPr>
          <p:cNvPr id="25611" name="AutoShape 17" descr="data:image/jpeg;base64,/9j/4AAQSkZJRgABAQAAAQABAAD/2wCEAAkGBhQQERUTEhIVFBQWGBwVFxgXFxsYHRwbGB0XHB0bHB8fHSggGxwmGhwYIC8gJCgpLy0sGh4xNTAsNScrLCoBCQoKDgwOGg8PGi0kHx4yLC01LC8sLCwsNTIsLC4sLCwwKiwsLCwpKSksKSwsLCwqKSw1NCwsKSwsNCwsLC8sLP/AABEIAJ0AoAMBIgACEQEDEQH/xAAbAAACAwEBAQAAAAAAAAAAAAAABgQFBwIDAf/EAEoQAAECAwUEBgYHAwkJAAAAAAECAwAEEQUGEiExB0FRYRMiMnGBkRRCcqGxwSNSYoKSstFDY6IVJERTc9Lh8PEWJTM0NVSDk8L/xAAZAQACAwEAAAAAAAAAAAAAAAAAAwIEBQH/xAA0EQACAgECBAQDBwMFAAAAAAABAgADESExBBJBURMiMmEjcYEkM0JSobHBQ5HRBRQ04fD/2gAMAwEAAhEDEQA/ANxgggghCCCCCEI8ZucQ0krcWlCRqVEAe+E29O01uXq3L0dcGRV6ifLtHkMue6FGTsCftdQddUcG5bmSQPsJGvgKc4S1uuF1MoW8aA3JUOZv0jda+1eXaqGUqeVx7CfMip8BCw5tCtCaJTLow8mmys+JNflDC3c2zrPSFTTgWrX6Q0r7LYzPjWPGb2rS7IwSsuSBpWjSfAAE+4Qti34mxKtjWf1rAvsN5RfyDbEx2y+K/XdwDyCvlH1Oy2dX21tj2nCfkY4m9q04vsdE2OSa/mJiuXtAnj/SVDuSkfKF5r9zKbPwvUsZaq2WzqOwts+y4ofIR8/2ftiXzQp40+o9jHkVfKKpG0CeH9JUe9KT8ospTatOI7fRODmmn5SIM1+4gr8L0LCere0G0JUhMwjFydbKD4EUr74Z7I2ry7tA8lTCuPbT5gVHiIhSm1dh4YJqXKQdaUcT4ggH3GPdy6FnWikqlXA2v92dPabOnhTvhilvwtmXK2s/o2BvY7x3lZtDqQttaVpOhSQR7o9oxqcu9P2SoutKJQNVt1KafbSfmKc4bbq7TW5ijczRpzQK9RXn2TyOXPdDFt1w2hlqrjQW5LRyt+keIIIIdL8IIIIIQgggJghOHnkoSVKISlIqSTQADeYye9t+nZ1fo0oFBtRw9WuJw/EJ5b9/CPl+L2rnnRKy1VNYsPV1dVX8oOnnwox2NYrFiy5mJggvEUJGZqf2bfzPyiuzFzgbd5k3XNxDFEOEG7SJd7Z+zJt+kT6kEpzwqPUR3/XVy05GK68u1Na6tyY6NGnSEdY+yNEj390LF5r1uz7mJw4UA9RsHJP6q5/CKaENZjRJnWcWEHh0aDv1M7fmFOKKlqKlHUqJJPiY4gghUz94QQQQQhBBBBCEdsvqQoKQopUMwUkgjuIjiCCEf7tbU1t0bnB0iNOkA6w9oaKHv74s7fuGxPN+kSCkBRzonsL5fYV/kgaxlsW9270PSLmJs1Se2g9lQ+R4H/SGrZnR9RNCviww8O8ZHfqIyXTv07Ir9GnAro0nD1q4m/1Ty8uEauw+laQpJCkqFQQagg7xCVa1kS9tywfYIS8BQE6g/wBW58j4jKFu5N612e8ZSaqlvFh637NXH2Tv8xvq9WKHB27zRqubhyEc5Q7NNcggBgixNaEIW0+9XQt+itnruCqyPVQd3er4V4w6WjPpYaW6vsoSVHw3d50jIbrWeq1bQU68KoB6VzhSvVR3aDuBhNrH0jczP421sCpPU37RluHd5EjLqnpnqqKcSa+oj+8r4EDeYRb03mXPvFxVQgZNo+qn9TvP6Qy7U7y9I4JRs9RvNym9e4dyR7zyhBitY2PINhMji7Ao8CvZd/cwggghUz4QQQQQhBBBBCEEEEEIQQQQQhBBBBCW92LyOSLwcRmk5LRuUn9RuP8AjD7fmwW5+WTPS3WWE4jT10DUH7Sc/IjhGVw+bLrzdE76Ks9R01RXcvh3KHvA4w2ts+Q7GaHCWhh4Fnpb9DLzZferpm/RXD9I2KoJ9ZHDvT8KcDD7GOXss9Vl2gl9kUQo9Kgbteujuz8lCNbs+eS+0h1BqlaQoePz3RZqY+k7ibHB2Ng1P6l/aJO1u18DDcuk5uKxK9lH6qI/CY7uq2LNspUyoddaelz31ybT3aH7xhYvuozlqhkHIFDA5VoVHzUT4RfbWp4NsMy6Mgo4iBuS2AEjuqf4YWW1Z+2kqGz4lt/5dBMxeeK1FSjVSiVEneTmT5xxBBFWYUInMWDMOJC0S7yknMKS0sg9xAoYgxp+x55SkTAKiQkt4QSSB/xNBuiaLzNiWeFqF1gQ9Zm03IuMnC62ttRFaLSUmnGhGkekhZL0wSGWluU1wpJp3nQeMSbyuqVNv4lE0dcSKkmgC1UAroOUarbVpJsWTaS0zjzCOArQkqUeJp/mkdVAc52EZTwyuzFjhV/vMln7CmGBV1hxscVJIHnpEGNfuzf1qfS41MobaNNFKGBaTkR1t/LnGXW5KIamHUNqCm0rIQQagp1Ge/I08IHUAZBnOIoRFD1tkH+8jykk48rC02txVK0QkqNONAKx8mpNbSsLiFIVrhWkpOfIisaRsms8NtPzS8h2ATuSjrKPdWn4Y52uWWClmZTn+zURwPWQfzeYjvh+Tmk/9n9n8XOvb2mbsMKcUEoSVKOQSkEk9wGZif8A7MzX/azH/pX/AHYmXDH+8Jf2z+VUaPe+/wB6A8loMdJiQF1x4aVKhTsnhAiArkmco4et6jZY2ADiZO/YUw2kqXLvJSMyVNrAHeSMohQ9W3tSVMsOM+jBHSJw4ukJpXlgFYRYgwUekxFy1qfhtkQjpp0pUFJNFAggjcRmD5xzBEYia3eJItOyUvgDpEJ6XLcU1Dg7qYvIR57JLYxsLYUc2lYk+yuvwUD+IRG2Rz4W2/LqzAIWAeChhUO6oH4oprlkydrFgnIqWz370/ARaDaq/fSbq2eeq/8AN5TOLp/zi2Ss6dI655YqfER82qzWKew/UbSnzqr5x1sqFZ8n92s+ZTFftEVW0X+WEfwphZ+7+ZlRj9kz3aLkEEEJmbCNM2N9mZ72/g5GZxpmxvszPe38HIbT6xL3+n/8hfr+xiHeH/m5j+2c/OqNKu1f6WmWUszZSldAlXSDqLpvqcgeRpnpGd2oUenu9IKt+krx0y6vSHF7qw5312eIS0hyRaJpXGlKlLKgaUUKkk05ceUdTmGSI3hzahd68HG4lvbGzKVmElUv9Co5gpOJB7xuHs0jJ7QkFsOracFFoOEj9ORGcP8AswsibaeUpaXG2MJBSsFIUo6USd4zzAjxtKQTNW9gGaUlCl/+NIJB8aCJOoYAgYzGX1Lci2KvKScYlxbqf5PsVLWi1pDZ9pzrL92IR3Zqf5RsXBqtKCge212fMBPnFjeS/EtKOdC8hS1UCiAlKgK1pqdafGOrs32lptwssoUhQBXRSUpBpStKHWG+Xmxn2xL2K/F5OcbcuJl9wv8AqMv7R/KqNSvNdmTmXErmV4VhOEfSBGQJOh5k5wjS1l+jW6lAFEl0rT7K0qUPKpHhHza6f543/Yj8y4UvlQ5HWUqiKeHcOucNjEp76WUxLTARLKxIKAonGF5kneO4RQQRYWHYbk44W2qYglS88uzu7yaCEHzHSZbfEfyjfpK+CPq0EEgihGRB3Ebo+RyLjdstmsE+E7loUnyor5R73u+gtlLgy67Tn5QfgYqrgKpaMv7R/KqLfauKTyCP6pJ8lKhw+7+Rmkh+yZ7NPLZmcFpFB+q4ny/0iHtJaw2i7zCFeaREyUPotuUOQ6dQ8Ha0/MIk7XZHDMtuUyW3TxQc/cpMGPhkdjOsv2Vl/K3/AFKawbkuzTZeUpDDA1ccNAaa0G8c8hFFNNpStSULxpBICqFOIcaHMRod6quWJKqb7CejxgckqTn9+Ka7Gz8zbBmHHwy11qGlTROqjUgAa+UcKagLF2cNqtdYycZz/wC0xFCGu7d+xIt4W5VBUqmNZcVVRFaGlCBrujm3biKYY9JYeRMMb1J1A0rqQRXLI5QrRDzIYj4vDP2P0k+3LTTMulxLKWcVSoJUpVVEklXW0rXQZZQw3c2lvSjYaWgPITkmpKVJHCtDUcKjxhPggDEHIkUvsRudTgmP9o7XXVoKWWUtqPrFWMjuFAK99e6F67F7VSTrj3Rh1bgoSpRBzNSa0NSTSKGCOmxic5k24q1mDFtRJtt2sqafW8sUKzWgzAAAAA7gI+2Ha6pR9DyBUoOhyBBBBB8IgwRDJzmJ525ufOu8aLQv0Xpxmb6BKVNClAokK7VKmmVMRiBeq8ip94OqbCCEBFASdCTXMDjFNBEixO8m99jggnfWEPOyFP8AO3DwZPvWiEuUlVOrS2hJUtRCUgbyYtrItZ2y5pRABUgqbcSTkQDmK94BBjqHBBMlwzeHYrtsDPG9qcM9Mj96o+Zr84qo06x9oCJx9LS5BJ6RQSpQoulcqnq6fKFfaFYDcnNYWskLSHAn6tSQQOWVRHWXTmBjb6F5TajZGflOdnTWK0WeWI+SVRZ7TT0lpIQPqNp/Eo/rHWySRxTTjlMm26V5rIA9wVHE+fSrdAGYDyR4NUJ96TEgPh47mORfsoX8zT02qyJam2305dIkGv22yPkUmL6/TYnrLbmUDNOF3LcFCix4E/wxa7RbF9JklFIqtr6VPh2h+GvkIoNltrJeYdkncwAVJB3oXkoeBP8AFyhpGHK95cdAt71HawfrKm41vNLYcs+aVhbcr0aiaAE6iu7OihzryhusOyDKyD0vMuthrrhLgVkULTrnoQScozOauutE96HUBRXhQpWQIOaT4injBa105uXNHGVlI0Umq0+BGnjQwtWI3G2kqVXWVjzJnlyM/wAGTrKveGbOelClSluE4TlhCVgVrvrUHzhXhwtKQl2LLaxM0m3jUVriCQo9alchSgApnWJt27uNyimXJoBUy8oBhhXq1/aODlrT56Q5ScAxLU2WFVJ2A+menziGtBBoQQeByj5GjXn2azDri30PJfWo1UFANmvAZ4dKAAkQgz1nOMKwOtqbVwUKeXHwiLIV3ibuHeo+YaSPBBBEZXhBBBBCEEEEEI9bPLPDLb1oOCqWUqDY4qpmfgnxPCIF0pluYmXumLYfeBLS3EhSQ4o17Jyqa0FeFN8eN177Kk0KZW2l6XWTiQdetkaHSh4GG1d2LMCmHukVKleF5CFrw1AIOiq0z4Huh66gY6TVqAdU8Mjy7g6b9f8AEtbKExIMPrnFywSE1QW0hBJAOoCUg7gBSsY/P2g4+4XHVla1ak/5yHIQ17ULXbfmUBpwOJQ3QlJqMRUo91aUhbsOyVTb6GUarNCeA3nwFY5YcnlHSK4uwu4pTUD3zmaVs+ZElZrk0v18Tn3UAhI8TX8UUeyuSL047MKzwJJJ+26T8sUWm1C1EsSzUk1lUAkDc2jJI8SP4TF9s7sb0aSRiFFu/Sq+9TCPw08zDQPMF7TQSsG5KhtWMn5xnIjGLekl2RaKXWh1Cekb4FJ7SPCtO4pMbPFLe27aZ6XLZoFjrNqO5X6HQ/4QyxOYabiW+LoNqZX1LqIvXyslNoyrc7K1LiE4007RTqU5esk1I514wnHaZPYcPSpBpTF0acXvFPdEy5N512c+qWmapbKqKB/Zr0xeyd/ge+XtCuRgJm5YVbV1nEp9Wvrj7J38NdNEMSw5l+sy7GexDdUSD+ID94s2FbI9OafmlFwBYKlKqo6Gh7gaGnKNFVY0vM2g3ONzqFEFJ6MKSquEEUTnUcaU4xkES7ItIyz7byQCW1YqHfy8oWr40Mq0cSE8rjIzn3l9eu13mLSmFNOrbOMdkkeqnUaHxiDatvzc+gdIVOIaGI4UAAfaVhGsMdvT0navRKQUsTBVR0rOEJbCSSonRdKADfuibPzLspMScrZyatFIcrTqvY61K1UzThzruryESIyTrpHtWWZjz+Unprv7e3WZqhBJAAJJyAGZMCkkGhBBGRByh8sxkyJftENNrQl5xlLaTkkYqY0qppXq6aGPK8rLVpMGel04XW8phvfTcvn37xzEQ5NPeVjw2Fznzb49u8R4urm2QianG2nD1DUkVpXCCcNecUyUkmgzJyEO9qXN9DSHpWYDkxLYXHkVFU78QAzw8Qd0cUZ17SFFZY8+Mhd4vXssP0OaW0K4e0gnelWnlp4RATZrpQHA0soJoFBJIrwrSHnaC4iclJaeb1JLaxwrU0PcoKH3oqLp3/ckUFooDrdagE0KSdaGhyPCJMqhsdI2yqtbiCcKdQfnLi6VxUsp9Ln6IQgYg2rloVj4J1O/hC1fK8vp0wXAMLaRgbB1wgk1PMk18oLz3wen1DGcLYzS2nQcz9Y8/KKKBmGOVdpy65OXwqvT36mEavcWxEWfKrnJnqrUmueqUage0o0y9kcYptntx+lImpgUaT1m0q9Yj1j9ke/u18b73nVaL6ZWWqpsKoKftF8fZGdPE8Ikg5BzH6R/Dp4C+M41PpH8yPYcou2LRU64PowcaxuCB2W/GlPxGNlAilundxMjLhsUKz1nFcVfoNBF1FqtOUa7mbPCUGpMt6m1MIIIIZLcT7+XIE4npWgBMJHcFgeqefA+B5K1y78qlD6LN16MHCCoZtnelQ1w/DujWYV733FbnhjTRt8DJdMlcAvj36jnpCXQ55l3mffw7BvGp9XUd4tXt2cBYMxI0UFdYtg5GudW933fLhGcONlJIUCCMiCKEHnDdZlvTljO9C6glutejUciPrNq3eGXEQ3ras+201BwP05JcHeNFjz8IQVD7aHtMxqa+IPk8r9VP8TIYv7Kv1NyyEttugoTolSQrLhWlaeMTrc2aTUvUtjp0cUdrxTr5VhUcaKThUCkjUEUPkYVhkPaUitvDt1Bj4Nq1G8Ak2gDXEK9Q116uHfH2ybVs9DnpTa1SxwkOyxSVpcBB6qN1Cad3AQgQRLxG6xo4yzILYOPb/GJ6ysx0biFgVwqSqh34SDT3RrF3L4S85MlLcmUuOJIcXRB6oHrHUjQeUZGgVIqaDjw5xpUvfCRs6WLcnV10jNRQU1V9ZZUBkPqju5x2o466RnBWchJLAKNff6RCn3lNl2XStXRJdUcNcqpJSFd9Igx2lKnFZAqUToBUkmGmw9ms1MEFaegRxX2vBOvnSFgFtpVWt7WwgJiohBUQACScgBmSeUaLdLZvhAmJ6iUp6waJ4Z1cO4fZ8+EXDcvZ9iJqo436b6KcPcNEDnl3mFG07fnLZd6FlBDevRpOQH1nFb/AIcBWHBQm+p7S8tFfDn4nmboo/mTr536VNH0WTB6MnCSkZufZSNcPx7tWi4dyBJJ6V0AzCh3hAPqjnxPgOfvdC4rciMaqOPkZrpkniEcO/U8tIaIeiHPM2806OHYt413q6DtCCCCHTQhBBBBCEEEEEJEtOyWplBbeQFpPHdzB1B5iM4t3ZS42ccmvGBmEKOFY9lWh8aeMalBEGrVt5Xu4au71DXv1mQSd/Z+RIbmUFYG50EK8Fb+81hgb2g2fNjDNM4T9tAcA7lAVHfQQ8zMoh1OFxCVpO5SQoeRhZtDZlJO5pQpo/u1EDyNR5QvkcbHPzlQ0cRXojBh2aVhu3Y8xm26hPsvYfcomkeZ2Wyas0TK6e0hXyiDamydLYJTMmnBTYPvCh8IUJiwsCinpNPs0+cKbT1LKdp5PvKR9DH4bLJNPbmV/iQPlHYuzY8vm46hXtvV9ySIQpW7xcNOkp92v/1DXZeydLgBVMmnBLYHvKj8IBrss7Wef7ukfUyyc2gWfKJwyrOI/u0BseKiKnvoYoJy/wDPTqi3LIKAdzQKleKt3eKQ5Wfsxkms1IU6ftqNPIUHnDNKyaGk4W0JQnglISPIQ3kc7nHylsUcRZo7BR2WZnYeypx09JOOFNcyhJxLPtK0HhXwjR7MspqWQG2WwhI3DfzJ1J5mJcEMWtV2lunhq6fSNe/WEEEETliEEEEEJ//Z"/>
          <p:cNvSpPr>
            <a:spLocks noChangeAspect="1" noChangeArrowheads="1"/>
          </p:cNvSpPr>
          <p:nvPr/>
        </p:nvSpPr>
        <p:spPr bwMode="auto">
          <a:xfrm>
            <a:off x="4402138" y="-727075"/>
            <a:ext cx="152400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ea typeface="MS PGothic" pitchFamily="34" charset="-128"/>
            </a:endParaRPr>
          </a:p>
        </p:txBody>
      </p:sp>
      <p:pic>
        <p:nvPicPr>
          <p:cNvPr id="25612" name="Picture 2" descr="Visegrád_Group_logo.svg.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32488" y="935892"/>
            <a:ext cx="27717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9060975"/>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411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dirty="0">
                <a:solidFill>
                  <a:srgbClr val="0039A6"/>
                </a:solidFill>
                <a:latin typeface="Georgia" pitchFamily="18" charset="0"/>
              </a:rPr>
              <a:t>Außenpolitik der Tschechischen Republik</a:t>
            </a:r>
            <a:endParaRPr lang="en-US" altLang="de-DE" sz="2400" dirty="0" smtClean="0">
              <a:solidFill>
                <a:srgbClr val="0039A6"/>
              </a:solidFill>
              <a:latin typeface="Georgia" pitchFamily="18" charset="0"/>
            </a:endParaRPr>
          </a:p>
        </p:txBody>
      </p:sp>
      <p:sp>
        <p:nvSpPr>
          <p:cNvPr id="26629" name="Rectangle 3"/>
          <p:cNvSpPr>
            <a:spLocks noGrp="1" noChangeArrowheads="1"/>
          </p:cNvSpPr>
          <p:nvPr>
            <p:ph type="subTitle" idx="4294967295"/>
          </p:nvPr>
        </p:nvSpPr>
        <p:spPr>
          <a:xfrm>
            <a:off x="1000125" y="1289050"/>
            <a:ext cx="7510463" cy="5242379"/>
          </a:xfrm>
        </p:spPr>
        <p:txBody>
          <a:bodyPr/>
          <a:lstStyle/>
          <a:p>
            <a:pPr marL="304800" indent="-304800" algn="just" eaLnBrk="1" hangingPunct="1">
              <a:lnSpc>
                <a:spcPct val="110000"/>
              </a:lnSpc>
              <a:spcBef>
                <a:spcPct val="0"/>
              </a:spcBef>
              <a:buFontTx/>
              <a:buNone/>
            </a:pPr>
            <a:r>
              <a:rPr lang="de-DE" altLang="cs-CZ" sz="2400" dirty="0" err="1">
                <a:solidFill>
                  <a:srgbClr val="D52B1E"/>
                </a:solidFill>
                <a:latin typeface="Georgia" pitchFamily="18" charset="0"/>
                <a:ea typeface="MS PGothic" pitchFamily="34" charset="-128"/>
              </a:rPr>
              <a:t>Visegrad</a:t>
            </a:r>
            <a:r>
              <a:rPr lang="de-DE" altLang="cs-CZ" sz="2400" dirty="0">
                <a:solidFill>
                  <a:srgbClr val="D52B1E"/>
                </a:solidFill>
                <a:latin typeface="Georgia" pitchFamily="18" charset="0"/>
                <a:ea typeface="MS PGothic" pitchFamily="34" charset="-128"/>
              </a:rPr>
              <a:t>-Gruppe</a:t>
            </a:r>
            <a:endParaRPr lang="de-DE" altLang="cs-CZ" sz="2000" dirty="0">
              <a:solidFill>
                <a:srgbClr val="D52B1E"/>
              </a:solidFill>
              <a:latin typeface="Georgia" pitchFamily="18" charset="0"/>
              <a:ea typeface="MS PGothic" pitchFamily="34" charset="-128"/>
            </a:endParaRPr>
          </a:p>
          <a:p>
            <a:pPr marL="304800" indent="-304800" algn="just" eaLnBrk="1" hangingPunct="1">
              <a:lnSpc>
                <a:spcPct val="110000"/>
              </a:lnSpc>
              <a:spcBef>
                <a:spcPct val="0"/>
              </a:spcBef>
              <a:buFontTx/>
              <a:buNone/>
            </a:pPr>
            <a:endParaRPr lang="en-US" altLang="de-DE" sz="2000" dirty="0" smtClean="0">
              <a:latin typeface="Georgia" pitchFamily="18" charset="0"/>
            </a:endParaRPr>
          </a:p>
          <a:p>
            <a:pPr marL="304800" indent="-304800" algn="just" eaLnBrk="1" hangingPunct="1">
              <a:lnSpc>
                <a:spcPct val="110000"/>
              </a:lnSpc>
              <a:spcBef>
                <a:spcPct val="0"/>
              </a:spcBef>
            </a:pPr>
            <a:r>
              <a:rPr lang="de-DE" altLang="de-DE" sz="2000" dirty="0">
                <a:latin typeface="Georgia" pitchFamily="18" charset="0"/>
              </a:rPr>
              <a:t>Alle vier </a:t>
            </a:r>
            <a:r>
              <a:rPr lang="de-DE" altLang="de-DE" sz="2000" dirty="0" smtClean="0">
                <a:latin typeface="Georgia" pitchFamily="18" charset="0"/>
              </a:rPr>
              <a:t>Staaten </a:t>
            </a:r>
            <a:r>
              <a:rPr lang="de-DE" altLang="de-DE" sz="2000" dirty="0">
                <a:latin typeface="Georgia" pitchFamily="18" charset="0"/>
              </a:rPr>
              <a:t>der </a:t>
            </a:r>
            <a:r>
              <a:rPr lang="de-DE" altLang="de-DE" sz="2000" dirty="0" err="1">
                <a:latin typeface="Georgia" pitchFamily="18" charset="0"/>
              </a:rPr>
              <a:t>Visegrad</a:t>
            </a:r>
            <a:r>
              <a:rPr lang="de-DE" altLang="de-DE" sz="2000" dirty="0">
                <a:latin typeface="Georgia" pitchFamily="18" charset="0"/>
              </a:rPr>
              <a:t>-Gruppe sind Länder mit hohem Einkommen mit einem sehr hohen Index der menschlichen Entwicklung. </a:t>
            </a:r>
            <a:r>
              <a:rPr lang="de-DE" altLang="de-DE" sz="2000" dirty="0" smtClean="0">
                <a:latin typeface="Georgia" pitchFamily="18" charset="0"/>
              </a:rPr>
              <a:t>Die V4-Länder genießen </a:t>
            </a:r>
            <a:r>
              <a:rPr lang="de-DE" altLang="de-DE" sz="2000" dirty="0">
                <a:latin typeface="Georgia" pitchFamily="18" charset="0"/>
              </a:rPr>
              <a:t>seit über einem </a:t>
            </a:r>
            <a:r>
              <a:rPr lang="de-DE" altLang="de-DE" sz="2000" dirty="0" smtClean="0">
                <a:latin typeface="Georgia" pitchFamily="18" charset="0"/>
              </a:rPr>
              <a:t>Jahrhundert ein mehr </a:t>
            </a:r>
            <a:r>
              <a:rPr lang="de-DE" altLang="de-DE" sz="2000" dirty="0">
                <a:latin typeface="Georgia" pitchFamily="18" charset="0"/>
              </a:rPr>
              <a:t>oder weniger </a:t>
            </a:r>
            <a:r>
              <a:rPr lang="de-DE" altLang="de-DE" sz="2000" dirty="0" smtClean="0">
                <a:latin typeface="Georgia" pitchFamily="18" charset="0"/>
              </a:rPr>
              <a:t>stetiges Wirtschaftswachstum.</a:t>
            </a:r>
            <a:endParaRPr lang="de-DE" altLang="de-DE" sz="2000" dirty="0">
              <a:latin typeface="Georgia" pitchFamily="18" charset="0"/>
            </a:endParaRPr>
          </a:p>
          <a:p>
            <a:pPr marL="304800" indent="-304800" algn="just" eaLnBrk="1" hangingPunct="1">
              <a:lnSpc>
                <a:spcPct val="110000"/>
              </a:lnSpc>
              <a:spcBef>
                <a:spcPct val="0"/>
              </a:spcBef>
            </a:pPr>
            <a:r>
              <a:rPr lang="de-DE" altLang="de-DE" sz="2000" dirty="0">
                <a:latin typeface="Georgia" pitchFamily="18" charset="0"/>
              </a:rPr>
              <a:t>In der Gesamtheit </a:t>
            </a:r>
            <a:r>
              <a:rPr lang="de-DE" altLang="de-DE" sz="2000" dirty="0" smtClean="0">
                <a:latin typeface="Georgia" pitchFamily="18" charset="0"/>
              </a:rPr>
              <a:t>betrachtet, </a:t>
            </a:r>
            <a:r>
              <a:rPr lang="de-DE" altLang="de-DE" sz="2000" dirty="0">
                <a:latin typeface="Georgia" pitchFamily="18" charset="0"/>
              </a:rPr>
              <a:t>ist die </a:t>
            </a:r>
            <a:r>
              <a:rPr lang="de-DE" altLang="de-DE" sz="2000" dirty="0" err="1">
                <a:latin typeface="Georgia" pitchFamily="18" charset="0"/>
              </a:rPr>
              <a:t>Visegrad</a:t>
            </a:r>
            <a:r>
              <a:rPr lang="de-DE" altLang="de-DE" sz="2000" dirty="0">
                <a:latin typeface="Georgia" pitchFamily="18" charset="0"/>
              </a:rPr>
              <a:t>-Gruppe die fünftgrößte Volkswirtschaft </a:t>
            </a:r>
            <a:r>
              <a:rPr lang="de-DE" altLang="de-DE" sz="2000" dirty="0" smtClean="0">
                <a:latin typeface="Georgia" pitchFamily="18" charset="0"/>
              </a:rPr>
              <a:t>Europas </a:t>
            </a:r>
            <a:r>
              <a:rPr lang="de-DE" altLang="de-DE" sz="2000" dirty="0">
                <a:latin typeface="Georgia" pitchFamily="18" charset="0"/>
              </a:rPr>
              <a:t>und </a:t>
            </a:r>
            <a:r>
              <a:rPr lang="de-DE" altLang="de-DE" sz="2000" dirty="0" smtClean="0">
                <a:latin typeface="Georgia" pitchFamily="18" charset="0"/>
              </a:rPr>
              <a:t>die zwölf</a:t>
            </a:r>
            <a:r>
              <a:rPr lang="cs-CZ" altLang="de-DE" sz="2000" dirty="0" smtClean="0">
                <a:latin typeface="Georgia" pitchFamily="18" charset="0"/>
              </a:rPr>
              <a:t>t</a:t>
            </a:r>
            <a:r>
              <a:rPr lang="de-DE" altLang="de-DE" sz="2000" dirty="0" smtClean="0">
                <a:latin typeface="Georgia" pitchFamily="18" charset="0"/>
              </a:rPr>
              <a:t>größte der Welt.</a:t>
            </a:r>
            <a:endParaRPr lang="de-DE" altLang="de-DE" sz="2000" dirty="0">
              <a:latin typeface="Georgia" pitchFamily="18" charset="0"/>
            </a:endParaRPr>
          </a:p>
          <a:p>
            <a:pPr marL="304800" indent="-304800" algn="just" eaLnBrk="1" hangingPunct="1">
              <a:lnSpc>
                <a:spcPct val="110000"/>
              </a:lnSpc>
              <a:spcBef>
                <a:spcPct val="0"/>
              </a:spcBef>
            </a:pPr>
            <a:r>
              <a:rPr lang="de-DE" altLang="de-DE" sz="2000" dirty="0">
                <a:latin typeface="Georgia" pitchFamily="18" charset="0"/>
              </a:rPr>
              <a:t>1999 wurde von den </a:t>
            </a:r>
            <a:r>
              <a:rPr lang="de-DE" altLang="de-DE" sz="2000" dirty="0" smtClean="0">
                <a:latin typeface="Georgia" pitchFamily="18" charset="0"/>
              </a:rPr>
              <a:t>V4-Mitgliedern der </a:t>
            </a:r>
            <a:r>
              <a:rPr lang="de-DE" altLang="de-DE" sz="2000" dirty="0">
                <a:latin typeface="Georgia" pitchFamily="18" charset="0"/>
              </a:rPr>
              <a:t>Internationale </a:t>
            </a:r>
            <a:r>
              <a:rPr lang="de-DE" altLang="de-DE" sz="2000" dirty="0" err="1" smtClean="0">
                <a:latin typeface="Georgia" pitchFamily="18" charset="0"/>
              </a:rPr>
              <a:t>Visegrad</a:t>
            </a:r>
            <a:r>
              <a:rPr lang="de-DE" altLang="de-DE" sz="2000" dirty="0" smtClean="0">
                <a:latin typeface="Georgia" pitchFamily="18" charset="0"/>
              </a:rPr>
              <a:t>-Fonds (</a:t>
            </a:r>
            <a:r>
              <a:rPr lang="de-DE" altLang="de-DE" sz="2000" dirty="0">
                <a:latin typeface="Georgia" pitchFamily="18" charset="0"/>
              </a:rPr>
              <a:t>IVF</a:t>
            </a:r>
            <a:r>
              <a:rPr lang="de-DE" altLang="de-DE" sz="2000" dirty="0" smtClean="0">
                <a:latin typeface="Georgia" pitchFamily="18" charset="0"/>
              </a:rPr>
              <a:t>) gegründet.</a:t>
            </a:r>
            <a:endParaRPr lang="de-DE" altLang="de-DE" sz="2000" dirty="0">
              <a:latin typeface="Georgia" pitchFamily="18" charset="0"/>
            </a:endParaRPr>
          </a:p>
          <a:p>
            <a:pPr marL="304800" indent="-304800" algn="just" eaLnBrk="1" hangingPunct="1">
              <a:lnSpc>
                <a:spcPct val="110000"/>
              </a:lnSpc>
              <a:spcBef>
                <a:spcPct val="0"/>
              </a:spcBef>
            </a:pPr>
            <a:r>
              <a:rPr lang="de-DE" altLang="de-DE" sz="2000" dirty="0">
                <a:latin typeface="Georgia" pitchFamily="18" charset="0"/>
              </a:rPr>
              <a:t>IVF unterstützt </a:t>
            </a:r>
            <a:r>
              <a:rPr lang="de-DE" altLang="de-DE" sz="2000" dirty="0" smtClean="0">
                <a:latin typeface="Georgia" pitchFamily="18" charset="0"/>
              </a:rPr>
              <a:t>Bürger </a:t>
            </a:r>
            <a:r>
              <a:rPr lang="de-DE" altLang="de-DE" sz="2000" dirty="0">
                <a:latin typeface="Georgia" pitchFamily="18" charset="0"/>
              </a:rPr>
              <a:t>und Nichtregierungsorganisationen aus </a:t>
            </a:r>
            <a:r>
              <a:rPr lang="de-DE" altLang="de-DE" sz="2000" dirty="0" smtClean="0">
                <a:latin typeface="Georgia" pitchFamily="18" charset="0"/>
              </a:rPr>
              <a:t>der </a:t>
            </a:r>
            <a:r>
              <a:rPr lang="de-DE" altLang="de-DE" sz="2000" dirty="0">
                <a:latin typeface="Georgia" pitchFamily="18" charset="0"/>
              </a:rPr>
              <a:t>V4-Region, sowie </a:t>
            </a:r>
            <a:r>
              <a:rPr lang="de-DE" altLang="de-DE" sz="2000" dirty="0" smtClean="0">
                <a:latin typeface="Georgia" pitchFamily="18" charset="0"/>
              </a:rPr>
              <a:t>aus den </a:t>
            </a:r>
            <a:r>
              <a:rPr lang="de-DE" altLang="de-DE" sz="2000" dirty="0">
                <a:latin typeface="Georgia" pitchFamily="18" charset="0"/>
              </a:rPr>
              <a:t>Ländern des </a:t>
            </a:r>
            <a:r>
              <a:rPr lang="de-DE" altLang="de-DE" sz="2000" dirty="0" smtClean="0">
                <a:latin typeface="Georgia" pitchFamily="18" charset="0"/>
              </a:rPr>
              <a:t>Westbalkans</a:t>
            </a:r>
            <a:r>
              <a:rPr lang="de-DE" altLang="de-DE" sz="2000" dirty="0">
                <a:latin typeface="Georgia" pitchFamily="18" charset="0"/>
              </a:rPr>
              <a:t>, </a:t>
            </a:r>
            <a:r>
              <a:rPr lang="de-DE" altLang="de-DE" sz="2000" dirty="0" smtClean="0">
                <a:latin typeface="Georgia" pitchFamily="18" charset="0"/>
              </a:rPr>
              <a:t>der Östlichen Partnerschaft </a:t>
            </a:r>
            <a:r>
              <a:rPr lang="de-DE" altLang="de-DE" sz="2000" dirty="0">
                <a:latin typeface="Georgia" pitchFamily="18" charset="0"/>
              </a:rPr>
              <a:t>und </a:t>
            </a:r>
            <a:r>
              <a:rPr lang="de-DE" altLang="de-DE" sz="2000" dirty="0" smtClean="0">
                <a:latin typeface="Georgia" pitchFamily="18" charset="0"/>
              </a:rPr>
              <a:t>anderen Ländern.</a:t>
            </a:r>
            <a:endParaRPr lang="en-US" altLang="de-DE" sz="2000" dirty="0" smtClean="0">
              <a:latin typeface="Georgia" pitchFamily="18" charset="0"/>
            </a:endParaRPr>
          </a:p>
          <a:p>
            <a:pPr marL="304800" indent="-304800" algn="just" eaLnBrk="1" hangingPunct="1">
              <a:lnSpc>
                <a:spcPct val="110000"/>
              </a:lnSpc>
              <a:spcBef>
                <a:spcPct val="0"/>
              </a:spcBef>
            </a:pPr>
            <a:endParaRPr lang="en-US" altLang="de-DE" sz="1000" dirty="0" smtClean="0">
              <a:latin typeface="Georgia" pitchFamily="18" charset="0"/>
            </a:endParaRP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6632" name="AutoShape 11" descr="Z"/>
          <p:cNvSpPr>
            <a:spLocks noChangeAspect="1" noChangeArrowheads="1"/>
          </p:cNvSpPr>
          <p:nvPr/>
        </p:nvSpPr>
        <p:spPr bwMode="auto">
          <a:xfrm>
            <a:off x="3638550" y="2805113"/>
            <a:ext cx="18669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ea typeface="MS PGothic" pitchFamily="34" charset="-128"/>
            </a:endParaRPr>
          </a:p>
        </p:txBody>
      </p:sp>
      <p:sp>
        <p:nvSpPr>
          <p:cNvPr id="26633" name="AutoShape 17" descr="Z"/>
          <p:cNvSpPr>
            <a:spLocks noChangeAspect="1" noChangeArrowheads="1"/>
          </p:cNvSpPr>
          <p:nvPr/>
        </p:nvSpPr>
        <p:spPr bwMode="auto">
          <a:xfrm>
            <a:off x="3262313" y="25574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ea typeface="MS PGothic" pitchFamily="34" charset="-128"/>
            </a:endParaRPr>
          </a:p>
        </p:txBody>
      </p:sp>
      <p:sp>
        <p:nvSpPr>
          <p:cNvPr id="26634" name="AutoShape 19" descr="Z"/>
          <p:cNvSpPr>
            <a:spLocks noChangeAspect="1" noChangeArrowheads="1"/>
          </p:cNvSpPr>
          <p:nvPr/>
        </p:nvSpPr>
        <p:spPr bwMode="auto">
          <a:xfrm>
            <a:off x="3262313" y="25574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ea typeface="MS PGothic" pitchFamily="34" charset="-128"/>
            </a:endParaRPr>
          </a:p>
        </p:txBody>
      </p:sp>
      <p:sp>
        <p:nvSpPr>
          <p:cNvPr id="26635" name="AutoShape 17" descr="data:image/jpeg;base64,/9j/4AAQSkZJRgABAQAAAQABAAD/2wCEAAkGBhQQERUTEhIVFBQWGBwVFxgXFxsYHRwbGB0XHB0bHB8fHSggGxwmGhwYIC8gJCgpLy0sGh4xNTAsNScrLCoBCQoKDgwOGg8PGi0kHx4yLC01LC8sLCwsNTIsLC4sLCwwKiwsLCwpKSksKSwsLCwqKSw1NCwsKSwsNCwsLC8sLP/AABEIAJ0AoAMBIgACEQEDEQH/xAAbAAACAwEBAQAAAAAAAAAAAAAABgQFBwIDAf/EAEoQAAECAwUEBgYHAwkJAAAAAAECAwAEEQUGEiExB0FRYRMiMnGBkRRCcqGxwSNSYoKSstFDY6IVJERTc9Lh8PEWJTM0NVSDk8L/xAAZAQACAwEAAAAAAAAAAAAAAAAAAwIEBQH/xAA0EQACAgECBAQDBwMFAAAAAAABAgADESExBBJBURMiMmEjcYEkM0JSobHBQ5HRBRQ04fD/2gAMAwEAAhEDEQA/ANxgggghCCCCCEI8ZucQ0krcWlCRqVEAe+E29O01uXq3L0dcGRV6ifLtHkMue6FGTsCftdQddUcG5bmSQPsJGvgKc4S1uuF1MoW8aA3JUOZv0jda+1eXaqGUqeVx7CfMip8BCw5tCtCaJTLow8mmys+JNflDC3c2zrPSFTTgWrX6Q0r7LYzPjWPGb2rS7IwSsuSBpWjSfAAE+4Qti34mxKtjWf1rAvsN5RfyDbEx2y+K/XdwDyCvlH1Oy2dX21tj2nCfkY4m9q04vsdE2OSa/mJiuXtAnj/SVDuSkfKF5r9zKbPwvUsZaq2WzqOwts+y4ofIR8/2ftiXzQp40+o9jHkVfKKpG0CeH9JUe9KT8ospTatOI7fRODmmn5SIM1+4gr8L0LCere0G0JUhMwjFydbKD4EUr74Z7I2ry7tA8lTCuPbT5gVHiIhSm1dh4YJqXKQdaUcT4ggH3GPdy6FnWikqlXA2v92dPabOnhTvhilvwtmXK2s/o2BvY7x3lZtDqQttaVpOhSQR7o9oxqcu9P2SoutKJQNVt1KafbSfmKc4bbq7TW5ijczRpzQK9RXn2TyOXPdDFt1w2hlqrjQW5LRyt+keIIIIdL8IIIIIQgggJghOHnkoSVKISlIqSTQADeYye9t+nZ1fo0oFBtRw9WuJw/EJ5b9/CPl+L2rnnRKy1VNYsPV1dVX8oOnnwox2NYrFiy5mJggvEUJGZqf2bfzPyiuzFzgbd5k3XNxDFEOEG7SJd7Z+zJt+kT6kEpzwqPUR3/XVy05GK68u1Na6tyY6NGnSEdY+yNEj390LF5r1uz7mJw4UA9RsHJP6q5/CKaENZjRJnWcWEHh0aDv1M7fmFOKKlqKlHUqJJPiY4gghUz94QQQQQhBBBBCEdsvqQoKQopUMwUkgjuIjiCCEf7tbU1t0bnB0iNOkA6w9oaKHv74s7fuGxPN+kSCkBRzonsL5fYV/kgaxlsW9270PSLmJs1Se2g9lQ+R4H/SGrZnR9RNCviww8O8ZHfqIyXTv07Ir9GnAro0nD1q4m/1Ty8uEauw+laQpJCkqFQQagg7xCVa1kS9tywfYIS8BQE6g/wBW58j4jKFu5N612e8ZSaqlvFh637NXH2Tv8xvq9WKHB27zRqubhyEc5Q7NNcggBgixNaEIW0+9XQt+itnruCqyPVQd3er4V4w6WjPpYaW6vsoSVHw3d50jIbrWeq1bQU68KoB6VzhSvVR3aDuBhNrH0jczP421sCpPU37RluHd5EjLqnpnqqKcSa+oj+8r4EDeYRb03mXPvFxVQgZNo+qn9TvP6Qy7U7y9I4JRs9RvNym9e4dyR7zyhBitY2PINhMji7Ao8CvZd/cwggghUz4QQQQQhBBBBCEEEEEIQQQQQhBBBBCW92LyOSLwcRmk5LRuUn9RuP8AjD7fmwW5+WTPS3WWE4jT10DUH7Sc/IjhGVw+bLrzdE76Ks9R01RXcvh3KHvA4w2ts+Q7GaHCWhh4Fnpb9DLzZferpm/RXD9I2KoJ9ZHDvT8KcDD7GOXss9Vl2gl9kUQo9Kgbteujuz8lCNbs+eS+0h1BqlaQoePz3RZqY+k7ibHB2Ng1P6l/aJO1u18DDcuk5uKxK9lH6qI/CY7uq2LNspUyoddaelz31ybT3aH7xhYvuozlqhkHIFDA5VoVHzUT4RfbWp4NsMy6Mgo4iBuS2AEjuqf4YWW1Z+2kqGz4lt/5dBMxeeK1FSjVSiVEneTmT5xxBBFWYUInMWDMOJC0S7yknMKS0sg9xAoYgxp+x55SkTAKiQkt4QSSB/xNBuiaLzNiWeFqF1gQ9Zm03IuMnC62ttRFaLSUmnGhGkekhZL0wSGWluU1wpJp3nQeMSbyuqVNv4lE0dcSKkmgC1UAroOUarbVpJsWTaS0zjzCOArQkqUeJp/mkdVAc52EZTwyuzFjhV/vMln7CmGBV1hxscVJIHnpEGNfuzf1qfS41MobaNNFKGBaTkR1t/LnGXW5KIamHUNqCm0rIQQagp1Ge/I08IHUAZBnOIoRFD1tkH+8jykk48rC02txVK0QkqNONAKx8mpNbSsLiFIVrhWkpOfIisaRsms8NtPzS8h2ATuSjrKPdWn4Y52uWWClmZTn+zURwPWQfzeYjvh+Tmk/9n9n8XOvb2mbsMKcUEoSVKOQSkEk9wGZif8A7MzX/azH/pX/AHYmXDH+8Jf2z+VUaPe+/wB6A8loMdJiQF1x4aVKhTsnhAiArkmco4et6jZY2ADiZO/YUw2kqXLvJSMyVNrAHeSMohQ9W3tSVMsOM+jBHSJw4ukJpXlgFYRYgwUekxFy1qfhtkQjpp0pUFJNFAggjcRmD5xzBEYia3eJItOyUvgDpEJ6XLcU1Dg7qYvIR57JLYxsLYUc2lYk+yuvwUD+IRG2Rz4W2/LqzAIWAeChhUO6oH4oprlkydrFgnIqWz370/ARaDaq/fSbq2eeq/8AN5TOLp/zi2Ss6dI655YqfER82qzWKew/UbSnzqr5x1sqFZ8n92s+ZTFftEVW0X+WEfwphZ+7+ZlRj9kz3aLkEEEJmbCNM2N9mZ72/g5GZxpmxvszPe38HIbT6xL3+n/8hfr+xiHeH/m5j+2c/OqNKu1f6WmWUszZSldAlXSDqLpvqcgeRpnpGd2oUenu9IKt+krx0y6vSHF7qw5312eIS0hyRaJpXGlKlLKgaUUKkk05ceUdTmGSI3hzahd68HG4lvbGzKVmElUv9Co5gpOJB7xuHs0jJ7QkFsOracFFoOEj9ORGcP8AswsibaeUpaXG2MJBSsFIUo6USd4zzAjxtKQTNW9gGaUlCl/+NIJB8aCJOoYAgYzGX1Lci2KvKScYlxbqf5PsVLWi1pDZ9pzrL92IR3Zqf5RsXBqtKCge212fMBPnFjeS/EtKOdC8hS1UCiAlKgK1pqdafGOrs32lptwssoUhQBXRSUpBpStKHWG+Xmxn2xL2K/F5OcbcuJl9wv8AqMv7R/KqNSvNdmTmXErmV4VhOEfSBGQJOh5k5wjS1l+jW6lAFEl0rT7K0qUPKpHhHza6f543/Yj8y4UvlQ5HWUqiKeHcOucNjEp76WUxLTARLKxIKAonGF5kneO4RQQRYWHYbk44W2qYglS88uzu7yaCEHzHSZbfEfyjfpK+CPq0EEgihGRB3Ebo+RyLjdstmsE+E7loUnyor5R73u+gtlLgy67Tn5QfgYqrgKpaMv7R/KqLfauKTyCP6pJ8lKhw+7+Rmkh+yZ7NPLZmcFpFB+q4ny/0iHtJaw2i7zCFeaREyUPotuUOQ6dQ8Ha0/MIk7XZHDMtuUyW3TxQc/cpMGPhkdjOsv2Vl/K3/AFKawbkuzTZeUpDDA1ccNAaa0G8c8hFFNNpStSULxpBICqFOIcaHMRod6quWJKqb7CejxgckqTn9+Ka7Gz8zbBmHHwy11qGlTROqjUgAa+UcKagLF2cNqtdYycZz/wC0xFCGu7d+xIt4W5VBUqmNZcVVRFaGlCBrujm3biKYY9JYeRMMb1J1A0rqQRXLI5QrRDzIYj4vDP2P0k+3LTTMulxLKWcVSoJUpVVEklXW0rXQZZQw3c2lvSjYaWgPITkmpKVJHCtDUcKjxhPggDEHIkUvsRudTgmP9o7XXVoKWWUtqPrFWMjuFAK99e6F67F7VSTrj3Rh1bgoSpRBzNSa0NSTSKGCOmxic5k24q1mDFtRJtt2sqafW8sUKzWgzAAAAA7gI+2Ha6pR9DyBUoOhyBBBBB8IgwRDJzmJ525ufOu8aLQv0Xpxmb6BKVNClAokK7VKmmVMRiBeq8ip94OqbCCEBFASdCTXMDjFNBEixO8m99jggnfWEPOyFP8AO3DwZPvWiEuUlVOrS2hJUtRCUgbyYtrItZ2y5pRABUgqbcSTkQDmK94BBjqHBBMlwzeHYrtsDPG9qcM9Mj96o+Zr84qo06x9oCJx9LS5BJ6RQSpQoulcqnq6fKFfaFYDcnNYWskLSHAn6tSQQOWVRHWXTmBjb6F5TajZGflOdnTWK0WeWI+SVRZ7TT0lpIQPqNp/Eo/rHWySRxTTjlMm26V5rIA9wVHE+fSrdAGYDyR4NUJ96TEgPh47mORfsoX8zT02qyJam2305dIkGv22yPkUmL6/TYnrLbmUDNOF3LcFCix4E/wxa7RbF9JklFIqtr6VPh2h+GvkIoNltrJeYdkncwAVJB3oXkoeBP8AFyhpGHK95cdAt71HawfrKm41vNLYcs+aVhbcr0aiaAE6iu7OihzryhusOyDKyD0vMuthrrhLgVkULTrnoQScozOauutE96HUBRXhQpWQIOaT4injBa105uXNHGVlI0Umq0+BGnjQwtWI3G2kqVXWVjzJnlyM/wAGTrKveGbOelClSluE4TlhCVgVrvrUHzhXhwtKQl2LLaxM0m3jUVriCQo9alchSgApnWJt27uNyimXJoBUy8oBhhXq1/aODlrT56Q5ScAxLU2WFVJ2A+menziGtBBoQQeByj5GjXn2azDri30PJfWo1UFANmvAZ4dKAAkQgz1nOMKwOtqbVwUKeXHwiLIV3ibuHeo+YaSPBBBEZXhBBBBCEEEEEI9bPLPDLb1oOCqWUqDY4qpmfgnxPCIF0pluYmXumLYfeBLS3EhSQ4o17Jyqa0FeFN8eN177Kk0KZW2l6XWTiQdetkaHSh4GG1d2LMCmHukVKleF5CFrw1AIOiq0z4Huh66gY6TVqAdU8Mjy7g6b9f8AEtbKExIMPrnFywSE1QW0hBJAOoCUg7gBSsY/P2g4+4XHVla1ak/5yHIQ17ULXbfmUBpwOJQ3QlJqMRUo91aUhbsOyVTb6GUarNCeA3nwFY5YcnlHSK4uwu4pTUD3zmaVs+ZElZrk0v18Tn3UAhI8TX8UUeyuSL047MKzwJJJ+26T8sUWm1C1EsSzUk1lUAkDc2jJI8SP4TF9s7sb0aSRiFFu/Sq+9TCPw08zDQPMF7TQSsG5KhtWMn5xnIjGLekl2RaKXWh1Cekb4FJ7SPCtO4pMbPFLe27aZ6XLZoFjrNqO5X6HQ/4QyxOYabiW+LoNqZX1LqIvXyslNoyrc7K1LiE4007RTqU5esk1I514wnHaZPYcPSpBpTF0acXvFPdEy5N512c+qWmapbKqKB/Zr0xeyd/ge+XtCuRgJm5YVbV1nEp9Wvrj7J38NdNEMSw5l+sy7GexDdUSD+ID94s2FbI9OafmlFwBYKlKqo6Gh7gaGnKNFVY0vM2g3ONzqFEFJ6MKSquEEUTnUcaU4xkES7ItIyz7byQCW1YqHfy8oWr40Mq0cSE8rjIzn3l9eu13mLSmFNOrbOMdkkeqnUaHxiDatvzc+gdIVOIaGI4UAAfaVhGsMdvT0navRKQUsTBVR0rOEJbCSSonRdKADfuibPzLspMScrZyatFIcrTqvY61K1UzThzruryESIyTrpHtWWZjz+Unprv7e3WZqhBJAAJJyAGZMCkkGhBBGRByh8sxkyJftENNrQl5xlLaTkkYqY0qppXq6aGPK8rLVpMGel04XW8phvfTcvn37xzEQ5NPeVjw2Fznzb49u8R4urm2QianG2nD1DUkVpXCCcNecUyUkmgzJyEO9qXN9DSHpWYDkxLYXHkVFU78QAzw8Qd0cUZ17SFFZY8+Mhd4vXssP0OaW0K4e0gnelWnlp4RATZrpQHA0soJoFBJIrwrSHnaC4iclJaeb1JLaxwrU0PcoKH3oqLp3/ckUFooDrdagE0KSdaGhyPCJMqhsdI2yqtbiCcKdQfnLi6VxUsp9Ln6IQgYg2rloVj4J1O/hC1fK8vp0wXAMLaRgbB1wgk1PMk18oLz3wen1DGcLYzS2nQcz9Y8/KKKBmGOVdpy65OXwqvT36mEavcWxEWfKrnJnqrUmueqUage0o0y9kcYptntx+lImpgUaT1m0q9Yj1j9ke/u18b73nVaL6ZWWqpsKoKftF8fZGdPE8Ikg5BzH6R/Dp4C+M41PpH8yPYcou2LRU64PowcaxuCB2W/GlPxGNlAilundxMjLhsUKz1nFcVfoNBF1FqtOUa7mbPCUGpMt6m1MIIIIZLcT7+XIE4npWgBMJHcFgeqefA+B5K1y78qlD6LN16MHCCoZtnelQ1w/DujWYV733FbnhjTRt8DJdMlcAvj36jnpCXQ55l3mffw7BvGp9XUd4tXt2cBYMxI0UFdYtg5GudW933fLhGcONlJIUCCMiCKEHnDdZlvTljO9C6glutejUciPrNq3eGXEQ3ras+201BwP05JcHeNFjz8IQVD7aHtMxqa+IPk8r9VP8TIYv7Kv1NyyEttugoTolSQrLhWlaeMTrc2aTUvUtjp0cUdrxTr5VhUcaKThUCkjUEUPkYVhkPaUitvDt1Bj4Nq1G8Ak2gDXEK9Q116uHfH2ybVs9DnpTa1SxwkOyxSVpcBB6qN1Cad3AQgQRLxG6xo4yzILYOPb/GJ6ysx0biFgVwqSqh34SDT3RrF3L4S85MlLcmUuOJIcXRB6oHrHUjQeUZGgVIqaDjw5xpUvfCRs6WLcnV10jNRQU1V9ZZUBkPqju5x2o466RnBWchJLAKNff6RCn3lNl2XStXRJdUcNcqpJSFd9Igx2lKnFZAqUToBUkmGmw9ms1MEFaegRxX2vBOvnSFgFtpVWt7WwgJiohBUQACScgBmSeUaLdLZvhAmJ6iUp6waJ4Z1cO4fZ8+EXDcvZ9iJqo436b6KcPcNEDnl3mFG07fnLZd6FlBDevRpOQH1nFb/AIcBWHBQm+p7S8tFfDn4nmboo/mTr536VNH0WTB6MnCSkZufZSNcPx7tWi4dyBJJ6V0AzCh3hAPqjnxPgOfvdC4rciMaqOPkZrpkniEcO/U8tIaIeiHPM2806OHYt413q6DtCCCCHTQhBBBBCEEEEEJEtOyWplBbeQFpPHdzB1B5iM4t3ZS42ccmvGBmEKOFY9lWh8aeMalBEGrVt5Xu4au71DXv1mQSd/Z+RIbmUFYG50EK8Fb+81hgb2g2fNjDNM4T9tAcA7lAVHfQQ8zMoh1OFxCVpO5SQoeRhZtDZlJO5pQpo/u1EDyNR5QvkcbHPzlQ0cRXojBh2aVhu3Y8xm26hPsvYfcomkeZ2Wyas0TK6e0hXyiDamydLYJTMmnBTYPvCh8IUJiwsCinpNPs0+cKbT1LKdp5PvKR9DH4bLJNPbmV/iQPlHYuzY8vm46hXtvV9ySIQpW7xcNOkp92v/1DXZeydLgBVMmnBLYHvKj8IBrss7Wef7ukfUyyc2gWfKJwyrOI/u0BseKiKnvoYoJy/wDPTqi3LIKAdzQKleKt3eKQ5Wfsxkms1IU6ftqNPIUHnDNKyaGk4W0JQnglISPIQ3kc7nHylsUcRZo7BR2WZnYeypx09JOOFNcyhJxLPtK0HhXwjR7MspqWQG2WwhI3DfzJ1J5mJcEMWtV2lunhq6fSNe/WEEEETliEEEEEJ//Z"/>
          <p:cNvSpPr>
            <a:spLocks noChangeAspect="1" noChangeArrowheads="1"/>
          </p:cNvSpPr>
          <p:nvPr/>
        </p:nvSpPr>
        <p:spPr bwMode="auto">
          <a:xfrm>
            <a:off x="4402138" y="-727075"/>
            <a:ext cx="152400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ea typeface="MS PGothic" pitchFamily="34" charset="-128"/>
            </a:endParaRPr>
          </a:p>
        </p:txBody>
      </p:sp>
      <p:pic>
        <p:nvPicPr>
          <p:cNvPr id="26636" name="Picture 2" descr="Visegrád_Group_logo.svg.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32488" y="905747"/>
            <a:ext cx="27717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1586626"/>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2388" y="0"/>
            <a:ext cx="65516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Rectangle 2"/>
          <p:cNvSpPr>
            <a:spLocks noGrp="1" noChangeArrowheads="1"/>
          </p:cNvSpPr>
          <p:nvPr>
            <p:ph type="ctrTitle" idx="4294967295"/>
          </p:nvPr>
        </p:nvSpPr>
        <p:spPr>
          <a:xfrm>
            <a:off x="1800225" y="401638"/>
            <a:ext cx="7343775" cy="503237"/>
          </a:xfrm>
        </p:spPr>
        <p:txBody>
          <a:bodyPr/>
          <a:lstStyle/>
          <a:p>
            <a:pPr algn="l" eaLnBrk="1" hangingPunct="1"/>
            <a:r>
              <a:rPr lang="de-DE" altLang="cs-CZ" sz="2400" smtClean="0">
                <a:solidFill>
                  <a:srgbClr val="0039A6"/>
                </a:solidFill>
                <a:latin typeface="Georgia" pitchFamily="18" charset="0"/>
              </a:rPr>
              <a:t>Außenpolitik der Tschechischen Republik</a:t>
            </a:r>
            <a:endParaRPr lang="en-US" altLang="cs-CZ" sz="2400" smtClean="0">
              <a:solidFill>
                <a:srgbClr val="0039A6"/>
              </a:solidFill>
              <a:latin typeface="Georgia" pitchFamily="18" charset="0"/>
            </a:endParaRPr>
          </a:p>
        </p:txBody>
      </p:sp>
      <p:sp>
        <p:nvSpPr>
          <p:cNvPr id="147461" name="Rectangle 3"/>
          <p:cNvSpPr>
            <a:spLocks noGrp="1" noChangeArrowheads="1"/>
          </p:cNvSpPr>
          <p:nvPr>
            <p:ph type="subTitle" idx="4294967295"/>
          </p:nvPr>
        </p:nvSpPr>
        <p:spPr>
          <a:xfrm>
            <a:off x="1304925" y="1462088"/>
            <a:ext cx="7839075" cy="5395912"/>
          </a:xfrm>
        </p:spPr>
        <p:txBody>
          <a:bodyPr/>
          <a:lstStyle/>
          <a:p>
            <a:pPr marL="304800" indent="-304800" eaLnBrk="1" hangingPunct="1">
              <a:lnSpc>
                <a:spcPct val="110000"/>
              </a:lnSpc>
              <a:spcBef>
                <a:spcPct val="0"/>
              </a:spcBef>
              <a:spcAft>
                <a:spcPts val="1200"/>
              </a:spcAft>
              <a:buFont typeface="Georgia" pitchFamily="18" charset="0"/>
              <a:buNone/>
              <a:defRPr/>
            </a:pPr>
            <a:r>
              <a:rPr lang="en-US" sz="2400" dirty="0" smtClean="0">
                <a:solidFill>
                  <a:srgbClr val="0039A6"/>
                </a:solidFill>
                <a:effectLst>
                  <a:outerShdw blurRad="38100" dist="38100" dir="2700000" algn="tl">
                    <a:srgbClr val="C0C0C0"/>
                  </a:outerShdw>
                </a:effectLst>
                <a:latin typeface="Georgia" pitchFamily="18" charset="0"/>
              </a:rPr>
              <a:t>	</a:t>
            </a:r>
            <a:r>
              <a:rPr lang="de-DE" sz="2400" dirty="0" smtClean="0">
                <a:solidFill>
                  <a:srgbClr val="C00000"/>
                </a:solidFill>
                <a:latin typeface="Georgia" pitchFamily="18" charset="0"/>
              </a:rPr>
              <a:t>Geschichte der Tschechischen Republik in der EU:</a:t>
            </a:r>
            <a:endParaRPr lang="cs-CZ" sz="2400" dirty="0" smtClean="0">
              <a:solidFill>
                <a:srgbClr val="C00000"/>
              </a:solidFill>
              <a:latin typeface="Georgia" pitchFamily="18" charset="0"/>
            </a:endParaRPr>
          </a:p>
          <a:p>
            <a:pPr eaLnBrk="1" hangingPunct="1">
              <a:lnSpc>
                <a:spcPct val="110000"/>
              </a:lnSpc>
              <a:spcBef>
                <a:spcPct val="0"/>
              </a:spcBef>
              <a:spcAft>
                <a:spcPts val="1200"/>
              </a:spcAft>
              <a:buFont typeface="Arial" panose="020B0604020202020204" pitchFamily="34" charset="0"/>
              <a:buChar char="•"/>
              <a:defRPr/>
            </a:pPr>
            <a:r>
              <a:rPr lang="de-DE" sz="2000" dirty="0" smtClean="0">
                <a:latin typeface="Georgia" pitchFamily="18" charset="0"/>
                <a:ea typeface="MS PGothic" pitchFamily="34" charset="-128"/>
              </a:rPr>
              <a:t>1996 </a:t>
            </a:r>
            <a:r>
              <a:rPr lang="de-DE" sz="2000" dirty="0">
                <a:latin typeface="Georgia" pitchFamily="18" charset="0"/>
                <a:ea typeface="MS PGothic" pitchFamily="34" charset="-128"/>
              </a:rPr>
              <a:t>-</a:t>
            </a:r>
            <a:r>
              <a:rPr lang="cs-CZ" sz="2000" dirty="0">
                <a:latin typeface="Georgia" pitchFamily="18" charset="0"/>
                <a:ea typeface="MS PGothic" pitchFamily="34" charset="-128"/>
              </a:rPr>
              <a:t>	</a:t>
            </a:r>
            <a:r>
              <a:rPr lang="de-DE" sz="2000" dirty="0">
                <a:latin typeface="Georgia" pitchFamily="18" charset="0"/>
                <a:ea typeface="MS PGothic" pitchFamily="34" charset="-128"/>
              </a:rPr>
              <a:t>Antrag auf </a:t>
            </a:r>
            <a:r>
              <a:rPr lang="de-DE" sz="2000" dirty="0" smtClean="0">
                <a:latin typeface="Georgia" pitchFamily="18" charset="0"/>
                <a:ea typeface="MS PGothic" pitchFamily="34" charset="-128"/>
              </a:rPr>
              <a:t>EU-Mitgliedschaft</a:t>
            </a:r>
          </a:p>
          <a:p>
            <a:pPr eaLnBrk="1" hangingPunct="1">
              <a:lnSpc>
                <a:spcPct val="110000"/>
              </a:lnSpc>
              <a:spcBef>
                <a:spcPct val="0"/>
              </a:spcBef>
              <a:spcAft>
                <a:spcPts val="1200"/>
              </a:spcAft>
              <a:buFont typeface="Arial" panose="020B0604020202020204" pitchFamily="34" charset="0"/>
              <a:buChar char="•"/>
              <a:defRPr/>
            </a:pPr>
            <a:endParaRPr lang="de-DE" sz="2000" dirty="0">
              <a:latin typeface="Georgia" pitchFamily="18" charset="0"/>
              <a:ea typeface="MS PGothic" pitchFamily="34" charset="-128"/>
            </a:endParaRPr>
          </a:p>
          <a:p>
            <a:pPr eaLnBrk="1" hangingPunct="1">
              <a:lnSpc>
                <a:spcPct val="110000"/>
              </a:lnSpc>
              <a:spcBef>
                <a:spcPct val="0"/>
              </a:spcBef>
              <a:spcAft>
                <a:spcPts val="1200"/>
              </a:spcAft>
              <a:buFont typeface="Arial" panose="020B0604020202020204" pitchFamily="34" charset="0"/>
              <a:buChar char="•"/>
              <a:defRPr/>
            </a:pPr>
            <a:r>
              <a:rPr lang="de-DE" sz="2000" dirty="0">
                <a:latin typeface="Georgia" pitchFamily="18" charset="0"/>
                <a:ea typeface="MS PGothic" pitchFamily="34" charset="-128"/>
              </a:rPr>
              <a:t>Juni 2003 - 	Referendum über den EU-Beitritt   				(77% der Bürger stimmten für den Beitritt</a:t>
            </a:r>
            <a:r>
              <a:rPr lang="de-DE" sz="2000" dirty="0" smtClean="0">
                <a:latin typeface="Georgia" pitchFamily="18" charset="0"/>
                <a:ea typeface="MS PGothic" pitchFamily="34" charset="-128"/>
              </a:rPr>
              <a:t>)</a:t>
            </a:r>
          </a:p>
          <a:p>
            <a:pPr eaLnBrk="1" hangingPunct="1">
              <a:lnSpc>
                <a:spcPct val="110000"/>
              </a:lnSpc>
              <a:spcBef>
                <a:spcPct val="0"/>
              </a:spcBef>
              <a:spcAft>
                <a:spcPts val="1200"/>
              </a:spcAft>
              <a:buFont typeface="Arial" panose="020B0604020202020204" pitchFamily="34" charset="0"/>
              <a:buChar char="•"/>
              <a:defRPr/>
            </a:pPr>
            <a:r>
              <a:rPr lang="de-DE" sz="2000" dirty="0">
                <a:latin typeface="Georgia" pitchFamily="18" charset="0"/>
                <a:ea typeface="MS PGothic" pitchFamily="34" charset="-128"/>
              </a:rPr>
              <a:t>1. Mai 2004 - Tschechische Republik wurde zum Mitglied der</a:t>
            </a:r>
            <a:r>
              <a:rPr lang="cs-CZ" sz="2000" dirty="0">
                <a:latin typeface="Georgia" pitchFamily="18" charset="0"/>
                <a:ea typeface="MS PGothic" pitchFamily="34" charset="-128"/>
              </a:rPr>
              <a:t> E</a:t>
            </a:r>
            <a:r>
              <a:rPr lang="de-DE" sz="2000" dirty="0" smtClean="0">
                <a:latin typeface="Georgia" pitchFamily="18" charset="0"/>
                <a:ea typeface="MS PGothic" pitchFamily="34" charset="-128"/>
              </a:rPr>
              <a:t>U</a:t>
            </a:r>
          </a:p>
          <a:p>
            <a:pPr eaLnBrk="1" hangingPunct="1">
              <a:lnSpc>
                <a:spcPct val="110000"/>
              </a:lnSpc>
              <a:spcBef>
                <a:spcPct val="0"/>
              </a:spcBef>
              <a:spcAft>
                <a:spcPts val="1200"/>
              </a:spcAft>
              <a:buFont typeface="Arial" panose="020B0604020202020204" pitchFamily="34" charset="0"/>
              <a:buChar char="•"/>
              <a:defRPr/>
            </a:pPr>
            <a:r>
              <a:rPr lang="de-DE" sz="2000" dirty="0">
                <a:latin typeface="Georgia" pitchFamily="18" charset="0"/>
                <a:ea typeface="MS PGothic" pitchFamily="34" charset="-128"/>
              </a:rPr>
              <a:t>Dezember 2007 - Tschechische Republik wurde Teil des</a:t>
            </a:r>
            <a:r>
              <a:rPr lang="cs-CZ" sz="2000" dirty="0">
                <a:latin typeface="Georgia" pitchFamily="18" charset="0"/>
                <a:ea typeface="MS PGothic" pitchFamily="34" charset="-128"/>
              </a:rPr>
              <a:t> 			</a:t>
            </a:r>
            <a:r>
              <a:rPr lang="de-DE" sz="2000" dirty="0" smtClean="0">
                <a:latin typeface="Georgia" pitchFamily="18" charset="0"/>
                <a:ea typeface="MS PGothic" pitchFamily="34" charset="-128"/>
              </a:rPr>
              <a:t>Schengen-Raumes</a:t>
            </a:r>
          </a:p>
          <a:p>
            <a:pPr eaLnBrk="1" hangingPunct="1">
              <a:lnSpc>
                <a:spcPct val="110000"/>
              </a:lnSpc>
              <a:spcBef>
                <a:spcPct val="0"/>
              </a:spcBef>
              <a:spcAft>
                <a:spcPts val="1200"/>
              </a:spcAft>
              <a:buFont typeface="Arial" panose="020B0604020202020204" pitchFamily="34" charset="0"/>
              <a:buChar char="•"/>
              <a:defRPr/>
            </a:pPr>
            <a:r>
              <a:rPr lang="de-DE" sz="2000" dirty="0">
                <a:latin typeface="Georgia" pitchFamily="18" charset="0"/>
                <a:ea typeface="MS PGothic" pitchFamily="34" charset="-128"/>
              </a:rPr>
              <a:t>Januar - Juni 2009 - Tschechische Republik  hatte die EU-			Ratspräsidentschaft </a:t>
            </a:r>
            <a:r>
              <a:rPr lang="de-DE" sz="2000" dirty="0" smtClean="0">
                <a:latin typeface="Georgia" pitchFamily="18" charset="0"/>
                <a:ea typeface="MS PGothic" pitchFamily="34" charset="-128"/>
              </a:rPr>
              <a:t>inne</a:t>
            </a:r>
            <a:endParaRPr lang="cs-CZ" sz="2000" dirty="0" smtClean="0">
              <a:latin typeface="Georgia" pitchFamily="18" charset="0"/>
              <a:ea typeface="MS PGothic" pitchFamily="34" charset="-128"/>
            </a:endParaRPr>
          </a:p>
          <a:p>
            <a:pPr eaLnBrk="1" hangingPunct="1">
              <a:lnSpc>
                <a:spcPct val="110000"/>
              </a:lnSpc>
              <a:spcBef>
                <a:spcPct val="0"/>
              </a:spcBef>
              <a:spcAft>
                <a:spcPts val="1200"/>
              </a:spcAft>
              <a:buFont typeface="Arial" panose="020B0604020202020204" pitchFamily="34" charset="0"/>
              <a:buChar char="•"/>
              <a:defRPr/>
            </a:pPr>
            <a:r>
              <a:rPr lang="de-DE" sz="2000" dirty="0" smtClean="0">
                <a:latin typeface="Georgia" pitchFamily="18" charset="0"/>
                <a:ea typeface="MS PGothic" pitchFamily="34" charset="-128"/>
              </a:rPr>
              <a:t>Juni – Dezember 20</a:t>
            </a:r>
            <a:r>
              <a:rPr lang="cs-CZ" sz="2000" dirty="0" smtClean="0">
                <a:latin typeface="Georgia" pitchFamily="18" charset="0"/>
                <a:ea typeface="MS PGothic" pitchFamily="34" charset="-128"/>
              </a:rPr>
              <a:t>22</a:t>
            </a:r>
            <a:r>
              <a:rPr lang="de-DE" sz="2000" dirty="0" smtClean="0">
                <a:latin typeface="Georgia" pitchFamily="18" charset="0"/>
                <a:ea typeface="MS PGothic" pitchFamily="34" charset="-128"/>
              </a:rPr>
              <a:t> </a:t>
            </a:r>
            <a:r>
              <a:rPr lang="de-DE" sz="2000" dirty="0">
                <a:latin typeface="Georgia" pitchFamily="18" charset="0"/>
                <a:ea typeface="MS PGothic" pitchFamily="34" charset="-128"/>
              </a:rPr>
              <a:t>- Tschechische Republik wird die </a:t>
            </a:r>
            <a:r>
              <a:rPr lang="de-DE" sz="2000" dirty="0" smtClean="0">
                <a:latin typeface="Georgia" pitchFamily="18" charset="0"/>
                <a:ea typeface="MS PGothic" pitchFamily="34" charset="-128"/>
              </a:rPr>
              <a:t>EU-</a:t>
            </a:r>
            <a:r>
              <a:rPr lang="cs-CZ" sz="2000" dirty="0" smtClean="0">
                <a:latin typeface="Georgia" pitchFamily="18" charset="0"/>
                <a:ea typeface="MS PGothic" pitchFamily="34" charset="-128"/>
              </a:rPr>
              <a:t>			</a:t>
            </a:r>
            <a:r>
              <a:rPr lang="de-DE" sz="2000" dirty="0" smtClean="0">
                <a:latin typeface="Georgia" pitchFamily="18" charset="0"/>
                <a:ea typeface="MS PGothic" pitchFamily="34" charset="-128"/>
              </a:rPr>
              <a:t>Ratspräsidentschaft</a:t>
            </a:r>
            <a:r>
              <a:rPr lang="de-DE" sz="2000" dirty="0">
                <a:latin typeface="Georgia" pitchFamily="18" charset="0"/>
                <a:ea typeface="MS PGothic" pitchFamily="34" charset="-128"/>
              </a:rPr>
              <a:t> übernehmen</a:t>
            </a:r>
            <a:br>
              <a:rPr lang="de-DE" sz="2000" dirty="0">
                <a:latin typeface="Georgia" pitchFamily="18" charset="0"/>
                <a:ea typeface="MS PGothic" pitchFamily="34" charset="-128"/>
              </a:rPr>
            </a:br>
            <a:r>
              <a:rPr lang="de-DE" sz="2000" dirty="0">
                <a:latin typeface="Georgia" pitchFamily="18" charset="0"/>
                <a:ea typeface="MS PGothic" pitchFamily="34" charset="-128"/>
              </a:rPr>
              <a:t/>
            </a:r>
            <a:br>
              <a:rPr lang="de-DE" sz="2000" dirty="0">
                <a:latin typeface="Georgia" pitchFamily="18" charset="0"/>
                <a:ea typeface="MS PGothic" pitchFamily="34" charset="-128"/>
              </a:rPr>
            </a:br>
            <a:r>
              <a:rPr lang="de-DE" sz="2000" dirty="0">
                <a:latin typeface="Georgia" pitchFamily="18" charset="0"/>
                <a:ea typeface="MS PGothic" pitchFamily="34" charset="-128"/>
              </a:rPr>
              <a:t/>
            </a:r>
            <a:br>
              <a:rPr lang="de-DE" sz="2000" dirty="0">
                <a:latin typeface="Georgia" pitchFamily="18" charset="0"/>
                <a:ea typeface="MS PGothic" pitchFamily="34" charset="-128"/>
              </a:rPr>
            </a:br>
            <a:r>
              <a:rPr lang="de-DE" sz="2000" dirty="0">
                <a:latin typeface="Georgia" pitchFamily="18" charset="0"/>
                <a:ea typeface="MS PGothic" pitchFamily="34" charset="-128"/>
              </a:rPr>
              <a:t/>
            </a:r>
            <a:br>
              <a:rPr lang="de-DE" sz="2000" dirty="0">
                <a:latin typeface="Georgia" pitchFamily="18" charset="0"/>
                <a:ea typeface="MS PGothic" pitchFamily="34" charset="-128"/>
              </a:rPr>
            </a:br>
            <a:r>
              <a:rPr lang="de-DE" sz="2000" dirty="0">
                <a:latin typeface="Georgia" pitchFamily="18" charset="0"/>
                <a:ea typeface="MS PGothic" pitchFamily="34" charset="-128"/>
              </a:rPr>
              <a:t>	</a:t>
            </a:r>
            <a:br>
              <a:rPr lang="de-DE" sz="2000" dirty="0">
                <a:latin typeface="Georgia" pitchFamily="18" charset="0"/>
                <a:ea typeface="MS PGothic" pitchFamily="34" charset="-128"/>
              </a:rPr>
            </a:br>
            <a:r>
              <a:rPr lang="cs-CZ" sz="2000" dirty="0">
                <a:latin typeface="Georgia" pitchFamily="18" charset="0"/>
                <a:ea typeface="MS PGothic" pitchFamily="34" charset="-128"/>
              </a:rPr>
              <a:t/>
            </a:r>
            <a:br>
              <a:rPr lang="cs-CZ" sz="2000" dirty="0">
                <a:latin typeface="Georgia" pitchFamily="18" charset="0"/>
                <a:ea typeface="MS PGothic" pitchFamily="34" charset="-128"/>
              </a:rPr>
            </a:br>
            <a:r>
              <a:rPr lang="de-DE" sz="2000" dirty="0">
                <a:latin typeface="Georgia" pitchFamily="18" charset="0"/>
                <a:ea typeface="MS PGothic" pitchFamily="34" charset="-128"/>
              </a:rPr>
              <a:t/>
            </a:r>
            <a:br>
              <a:rPr lang="de-DE" sz="2000" dirty="0">
                <a:latin typeface="Georgia" pitchFamily="18" charset="0"/>
                <a:ea typeface="MS PGothic" pitchFamily="34" charset="-128"/>
              </a:rPr>
            </a:br>
            <a:r>
              <a:rPr lang="de-DE" sz="2000" dirty="0">
                <a:latin typeface="Georgia" pitchFamily="18" charset="0"/>
                <a:ea typeface="MS PGothic" pitchFamily="34" charset="-128"/>
              </a:rPr>
              <a:t/>
            </a:r>
            <a:br>
              <a:rPr lang="de-DE" sz="2000" dirty="0">
                <a:latin typeface="Georgia" pitchFamily="18" charset="0"/>
                <a:ea typeface="MS PGothic" pitchFamily="34" charset="-128"/>
              </a:rPr>
            </a:br>
            <a:r>
              <a:rPr lang="de-DE" sz="2000" dirty="0">
                <a:latin typeface="Georgia" pitchFamily="18" charset="0"/>
                <a:ea typeface="MS PGothic" pitchFamily="34" charset="-128"/>
              </a:rPr>
              <a:t/>
            </a:r>
            <a:br>
              <a:rPr lang="de-DE" sz="2000" dirty="0">
                <a:latin typeface="Georgia" pitchFamily="18" charset="0"/>
                <a:ea typeface="MS PGothic" pitchFamily="34" charset="-128"/>
              </a:rPr>
            </a:br>
            <a:endParaRPr lang="en-US" sz="2000" dirty="0">
              <a:latin typeface="Georgia" pitchFamily="18" charset="0"/>
              <a:ea typeface="MS PGothic" pitchFamily="34" charset="-128"/>
            </a:endParaRP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pic>
        <p:nvPicPr>
          <p:cNvPr id="23560" name="Picture 10" descr="ANd9GcQdanXxrxLy5ZptkcMyYWcG6DDuPYLoN_z11fmEKYpcUPDfn1BnkQ"/>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02550" y="439738"/>
            <a:ext cx="8064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411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smtClean="0">
                <a:solidFill>
                  <a:srgbClr val="0039A6"/>
                </a:solidFill>
                <a:latin typeface="Georgia" pitchFamily="18" charset="0"/>
              </a:rPr>
              <a:t>Außenpolitik der Tschechischen Republik</a:t>
            </a:r>
            <a:endParaRPr lang="en-US" altLang="cs-CZ" sz="2400" smtClean="0">
              <a:solidFill>
                <a:srgbClr val="0039A6"/>
              </a:solidFill>
              <a:latin typeface="Georgia" pitchFamily="18" charset="0"/>
            </a:endParaRPr>
          </a:p>
        </p:txBody>
      </p:sp>
      <p:sp>
        <p:nvSpPr>
          <p:cNvPr id="24581" name="Rectangle 3"/>
          <p:cNvSpPr>
            <a:spLocks noGrp="1" noChangeArrowheads="1"/>
          </p:cNvSpPr>
          <p:nvPr>
            <p:ph type="subTitle" idx="4294967295"/>
          </p:nvPr>
        </p:nvSpPr>
        <p:spPr>
          <a:xfrm>
            <a:off x="1000125" y="1365250"/>
            <a:ext cx="7632700" cy="5146675"/>
          </a:xfrm>
        </p:spPr>
        <p:txBody>
          <a:bodyPr/>
          <a:lstStyle/>
          <a:p>
            <a:pPr marL="304800" indent="-304800" algn="just" eaLnBrk="1" hangingPunct="1">
              <a:lnSpc>
                <a:spcPct val="110000"/>
              </a:lnSpc>
              <a:spcBef>
                <a:spcPct val="0"/>
              </a:spcBef>
              <a:buFontTx/>
              <a:buNone/>
            </a:pPr>
            <a:r>
              <a:rPr lang="en-US" altLang="cs-CZ" sz="2000" dirty="0" smtClean="0">
                <a:solidFill>
                  <a:srgbClr val="0039A6"/>
                </a:solidFill>
                <a:latin typeface="Georgia" pitchFamily="18" charset="0"/>
              </a:rPr>
              <a:t>	</a:t>
            </a:r>
            <a:r>
              <a:rPr lang="de-DE" altLang="cs-CZ" sz="1800" dirty="0" smtClean="0">
                <a:solidFill>
                  <a:srgbClr val="D52B1E"/>
                </a:solidFill>
                <a:latin typeface="Georgia" pitchFamily="18" charset="0"/>
              </a:rPr>
              <a:t>Förderung von Demokratie und Menschenrechten</a:t>
            </a:r>
            <a:endParaRPr lang="en-US" altLang="cs-CZ" sz="1800" dirty="0" smtClean="0">
              <a:solidFill>
                <a:srgbClr val="D52B1E"/>
              </a:solidFill>
              <a:latin typeface="Georgia" pitchFamily="18" charset="0"/>
            </a:endParaRPr>
          </a:p>
          <a:p>
            <a:pPr marL="304800" indent="-304800" algn="just" eaLnBrk="1" hangingPunct="1">
              <a:lnSpc>
                <a:spcPct val="110000"/>
              </a:lnSpc>
              <a:spcBef>
                <a:spcPct val="0"/>
              </a:spcBef>
              <a:buFontTx/>
              <a:buNone/>
            </a:pPr>
            <a:endParaRPr lang="en-US" altLang="cs-CZ" sz="1800" dirty="0" smtClean="0">
              <a:solidFill>
                <a:srgbClr val="0039A6"/>
              </a:solidFill>
              <a:latin typeface="Georgia" pitchFamily="18" charset="0"/>
            </a:endParaRPr>
          </a:p>
          <a:p>
            <a:pPr marL="304800" indent="-304800" algn="just">
              <a:lnSpc>
                <a:spcPct val="110000"/>
              </a:lnSpc>
              <a:spcBef>
                <a:spcPct val="0"/>
              </a:spcBef>
            </a:pPr>
            <a:r>
              <a:rPr lang="de-DE" altLang="cs-CZ" sz="1800" dirty="0" smtClean="0">
                <a:latin typeface="Georgia" pitchFamily="18" charset="0"/>
              </a:rPr>
              <a:t>Die tschechische Außenpolitik stützt sich auf spezifische Erfahrungen, die wir im Rahmen der sozialen Umgestaltung und des gewaltfreien Widerstands gegen das totalitäre Regime gewonnen haben.</a:t>
            </a:r>
          </a:p>
          <a:p>
            <a:pPr marL="304800" indent="-304800" algn="just">
              <a:lnSpc>
                <a:spcPct val="110000"/>
              </a:lnSpc>
              <a:spcBef>
                <a:spcPct val="0"/>
              </a:spcBef>
            </a:pPr>
            <a:r>
              <a:rPr lang="de-DE" altLang="cs-CZ" sz="1800" dirty="0" smtClean="0">
                <a:latin typeface="Georgia" pitchFamily="18" charset="0"/>
              </a:rPr>
              <a:t>Im Fokus unserer Außenpolitik stehen: Förderung der Zivilgesellschaft und Menschenrechtsaktivisten, unabhängige Medien und freier Zugang zu Informationen, Stärkung der Rechtsstaatlichkeit sowie gute und demokratische Regierungsführung.</a:t>
            </a:r>
            <a:endParaRPr lang="en-US" altLang="cs-CZ" sz="1800" dirty="0" smtClean="0">
              <a:latin typeface="Georgia" pitchFamily="18" charset="0"/>
            </a:endParaRPr>
          </a:p>
          <a:p>
            <a:pPr marL="304800" indent="-304800" algn="just">
              <a:lnSpc>
                <a:spcPct val="110000"/>
              </a:lnSpc>
              <a:spcBef>
                <a:spcPct val="0"/>
              </a:spcBef>
            </a:pPr>
            <a:r>
              <a:rPr lang="de-DE" altLang="cs-CZ" sz="1800" dirty="0" smtClean="0">
                <a:latin typeface="Georgia" pitchFamily="18" charset="0"/>
              </a:rPr>
              <a:t>Das Übergangshilfe-Programm der Tschechischen Republik ist die Grundlage für eine aktive finanzielle Unterstützung der NRO-Projekte.</a:t>
            </a:r>
            <a:endParaRPr lang="en-US" altLang="cs-CZ" sz="1800" dirty="0" smtClean="0">
              <a:latin typeface="Georgia" pitchFamily="18" charset="0"/>
            </a:endParaRPr>
          </a:p>
          <a:p>
            <a:pPr marL="304800" indent="-304800" algn="just">
              <a:lnSpc>
                <a:spcPct val="110000"/>
              </a:lnSpc>
              <a:spcBef>
                <a:spcPct val="0"/>
              </a:spcBef>
            </a:pPr>
            <a:r>
              <a:rPr lang="de-DE" altLang="cs-CZ" sz="1800" dirty="0" smtClean="0">
                <a:latin typeface="Georgia" pitchFamily="18" charset="0"/>
              </a:rPr>
              <a:t>Wir treten aktiv für Menschenrechte und Demokratie in den internationalen Gremien, einschließlich </a:t>
            </a:r>
            <a:r>
              <a:rPr lang="de-DE" altLang="cs-CZ" sz="1800" dirty="0">
                <a:latin typeface="Georgia" pitchFamily="18" charset="0"/>
              </a:rPr>
              <a:t>der </a:t>
            </a:r>
            <a:r>
              <a:rPr lang="de-DE" altLang="cs-CZ" sz="1800" dirty="0" smtClean="0">
                <a:latin typeface="Georgia" pitchFamily="18" charset="0"/>
              </a:rPr>
              <a:t>EU</a:t>
            </a:r>
            <a:r>
              <a:rPr lang="cs-CZ" altLang="cs-CZ" sz="1800" dirty="0" smtClean="0">
                <a:latin typeface="Georgia" pitchFamily="18" charset="0"/>
              </a:rPr>
              <a:t> </a:t>
            </a:r>
            <a:r>
              <a:rPr lang="de-DE" altLang="cs-CZ" sz="1800" dirty="0" smtClean="0">
                <a:latin typeface="Georgia" pitchFamily="18" charset="0"/>
              </a:rPr>
              <a:t>ein (bestmögliche Verwendung von </a:t>
            </a:r>
            <a:r>
              <a:rPr lang="cs-CZ" altLang="cs-CZ" sz="1800" dirty="0" smtClean="0">
                <a:latin typeface="Georgia" pitchFamily="18" charset="0"/>
              </a:rPr>
              <a:t>EU-</a:t>
            </a:r>
            <a:r>
              <a:rPr lang="de-DE" altLang="cs-CZ" sz="1800" dirty="0" smtClean="0">
                <a:latin typeface="Georgia" pitchFamily="18" charset="0"/>
              </a:rPr>
              <a:t>Finanzinstrumenten).</a:t>
            </a:r>
          </a:p>
          <a:p>
            <a:pPr marL="304800" indent="-304800" algn="just">
              <a:lnSpc>
                <a:spcPct val="110000"/>
              </a:lnSpc>
              <a:spcBef>
                <a:spcPct val="0"/>
              </a:spcBef>
            </a:pPr>
            <a:r>
              <a:rPr lang="de-DE" altLang="cs-CZ" sz="1800" dirty="0" smtClean="0">
                <a:latin typeface="Georgia" pitchFamily="18" charset="0"/>
              </a:rPr>
              <a:t>Tschechien war in den Jahren 2011–2014 sowie in den Jahren 2019– 2021 Mitglied des UN-Menschenrechtsrats.</a:t>
            </a: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pic>
        <p:nvPicPr>
          <p:cNvPr id="24584" name="Picture 10" descr="200px-United_Nations_Human_Rights_Council_Logo">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85075" y="269875"/>
            <a:ext cx="8096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411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200" smtClean="0">
                <a:solidFill>
                  <a:srgbClr val="0039A6"/>
                </a:solidFill>
                <a:latin typeface="Georgia" pitchFamily="18" charset="0"/>
              </a:rPr>
              <a:t>Außenpolitik der Tschechischen Republik</a:t>
            </a:r>
            <a:endParaRPr lang="en-US" altLang="cs-CZ" sz="2200" smtClean="0">
              <a:solidFill>
                <a:srgbClr val="0039A6"/>
              </a:solidFill>
              <a:latin typeface="Georgia" pitchFamily="18" charset="0"/>
            </a:endParaRPr>
          </a:p>
        </p:txBody>
      </p:sp>
      <p:sp>
        <p:nvSpPr>
          <p:cNvPr id="25605" name="Rectangle 3"/>
          <p:cNvSpPr>
            <a:spLocks noGrp="1" noChangeArrowheads="1"/>
          </p:cNvSpPr>
          <p:nvPr>
            <p:ph type="subTitle" idx="4294967295"/>
          </p:nvPr>
        </p:nvSpPr>
        <p:spPr>
          <a:xfrm>
            <a:off x="962025" y="1584325"/>
            <a:ext cx="7632700" cy="5146675"/>
          </a:xfrm>
        </p:spPr>
        <p:txBody>
          <a:bodyPr/>
          <a:lstStyle/>
          <a:p>
            <a:pPr marL="304800" indent="-304800" algn="just" eaLnBrk="1" hangingPunct="1">
              <a:lnSpc>
                <a:spcPct val="110000"/>
              </a:lnSpc>
              <a:spcBef>
                <a:spcPct val="0"/>
              </a:spcBef>
              <a:buFontTx/>
              <a:buNone/>
            </a:pPr>
            <a:r>
              <a:rPr lang="en-US" altLang="cs-CZ" sz="2000" dirty="0" smtClean="0">
                <a:solidFill>
                  <a:srgbClr val="D52B1E"/>
                </a:solidFill>
                <a:latin typeface="Georgia" pitchFamily="18" charset="0"/>
              </a:rPr>
              <a:t>	</a:t>
            </a:r>
            <a:r>
              <a:rPr lang="de-DE" altLang="cs-CZ" sz="2800" dirty="0" smtClean="0">
                <a:solidFill>
                  <a:srgbClr val="D52B1E"/>
                </a:solidFill>
                <a:latin typeface="Georgia" pitchFamily="18" charset="0"/>
              </a:rPr>
              <a:t>Entwicklungszusammenarbeit</a:t>
            </a:r>
          </a:p>
          <a:p>
            <a:pPr marL="304800" indent="-304800" algn="just" eaLnBrk="1" hangingPunct="1">
              <a:lnSpc>
                <a:spcPct val="110000"/>
              </a:lnSpc>
              <a:spcBef>
                <a:spcPct val="0"/>
              </a:spcBef>
              <a:buFontTx/>
              <a:buNone/>
            </a:pPr>
            <a:endParaRPr lang="de-DE" altLang="cs-CZ" sz="2000" dirty="0" smtClean="0">
              <a:solidFill>
                <a:srgbClr val="D52B1E"/>
              </a:solidFill>
              <a:latin typeface="Georgia" pitchFamily="18" charset="0"/>
            </a:endParaRPr>
          </a:p>
          <a:p>
            <a:pPr marL="304800" indent="-304800" algn="just">
              <a:lnSpc>
                <a:spcPct val="110000"/>
              </a:lnSpc>
              <a:spcBef>
                <a:spcPct val="0"/>
              </a:spcBef>
            </a:pPr>
            <a:r>
              <a:rPr lang="de-DE" altLang="cs-CZ" sz="2000" dirty="0" smtClean="0">
                <a:latin typeface="Georgia" pitchFamily="18" charset="0"/>
              </a:rPr>
              <a:t>Die Tschechische Republik kann sich auf ihre eigene Erfahrung aus dem Übergangsprozess zur Demokratie stützen.</a:t>
            </a:r>
          </a:p>
          <a:p>
            <a:pPr marL="304800" indent="-304800" algn="just">
              <a:lnSpc>
                <a:spcPct val="110000"/>
              </a:lnSpc>
              <a:spcBef>
                <a:spcPct val="0"/>
              </a:spcBef>
              <a:buFontTx/>
              <a:buNone/>
            </a:pPr>
            <a:endParaRPr lang="de-DE" altLang="cs-CZ" sz="1000" dirty="0" smtClean="0">
              <a:latin typeface="Georgia" pitchFamily="18" charset="0"/>
            </a:endParaRPr>
          </a:p>
          <a:p>
            <a:pPr marL="304800" indent="-304800" algn="just">
              <a:lnSpc>
                <a:spcPct val="110000"/>
              </a:lnSpc>
              <a:spcBef>
                <a:spcPct val="0"/>
              </a:spcBef>
            </a:pPr>
            <a:endParaRPr lang="de-DE" altLang="cs-CZ" sz="2000" dirty="0" smtClean="0">
              <a:latin typeface="Georgia" pitchFamily="18" charset="0"/>
            </a:endParaRPr>
          </a:p>
          <a:p>
            <a:pPr marL="304800" indent="-304800" algn="just">
              <a:lnSpc>
                <a:spcPct val="110000"/>
              </a:lnSpc>
              <a:spcBef>
                <a:spcPct val="0"/>
              </a:spcBef>
            </a:pPr>
            <a:r>
              <a:rPr lang="de-DE" altLang="cs-CZ" sz="2000" dirty="0" smtClean="0">
                <a:latin typeface="Georgia" pitchFamily="18" charset="0"/>
              </a:rPr>
              <a:t>Die Grundlagen der Entwicklungszusammenarbeit sind: Respekt für die Entwicklungsziele und Bedürfnisse von Partnerländern, langfristige Verpflichtungen und gegenseitige Rechenschaftspflicht, Stärkung der Zivilgesellschaft, gute Regierungsführung und Kapazitätsaufbau sowie Schutz der Menschenrechte, Demokratieentwicklung und Umweltschutz.</a:t>
            </a:r>
          </a:p>
          <a:p>
            <a:pPr marL="304800" indent="-304800" algn="just">
              <a:lnSpc>
                <a:spcPct val="110000"/>
              </a:lnSpc>
              <a:spcBef>
                <a:spcPct val="0"/>
              </a:spcBef>
            </a:pPr>
            <a:endParaRPr lang="de-DE" altLang="cs-CZ" sz="2000" dirty="0" smtClean="0">
              <a:latin typeface="Georgia" pitchFamily="18" charset="0"/>
            </a:endParaRPr>
          </a:p>
          <a:p>
            <a:pPr marL="304800" indent="-304800" algn="just">
              <a:lnSpc>
                <a:spcPct val="110000"/>
              </a:lnSpc>
              <a:spcBef>
                <a:spcPct val="0"/>
              </a:spcBef>
            </a:pPr>
            <a:endParaRPr lang="de-DE" altLang="cs-CZ" sz="2000" dirty="0" smtClean="0">
              <a:latin typeface="Georgia" pitchFamily="18" charset="0"/>
            </a:endParaRPr>
          </a:p>
          <a:p>
            <a:pPr marL="304800" indent="-304800" algn="just">
              <a:lnSpc>
                <a:spcPct val="110000"/>
              </a:lnSpc>
              <a:spcBef>
                <a:spcPct val="0"/>
              </a:spcBef>
            </a:pPr>
            <a:endParaRPr lang="de-DE" altLang="cs-CZ" sz="2000" dirty="0" smtClean="0">
              <a:latin typeface="Georgia" pitchFamily="18" charset="0"/>
            </a:endParaRPr>
          </a:p>
          <a:p>
            <a:pPr marL="304800" indent="-304800" algn="just">
              <a:lnSpc>
                <a:spcPct val="110000"/>
              </a:lnSpc>
              <a:spcBef>
                <a:spcPct val="0"/>
              </a:spcBef>
            </a:pPr>
            <a:endParaRPr lang="de-DE" altLang="cs-CZ" sz="2000" dirty="0" smtClean="0">
              <a:latin typeface="Georgia" pitchFamily="18" charset="0"/>
            </a:endParaRPr>
          </a:p>
          <a:p>
            <a:pPr marL="304800" indent="-304800" algn="just">
              <a:lnSpc>
                <a:spcPct val="110000"/>
              </a:lnSpc>
              <a:spcBef>
                <a:spcPct val="0"/>
              </a:spcBef>
            </a:pPr>
            <a:endParaRPr lang="de-DE" altLang="cs-CZ" sz="2000" dirty="0" smtClean="0">
              <a:latin typeface="Georgia" pitchFamily="18" charset="0"/>
            </a:endParaRPr>
          </a:p>
          <a:p>
            <a:pPr marL="304800" indent="-304800" algn="just">
              <a:lnSpc>
                <a:spcPct val="110000"/>
              </a:lnSpc>
              <a:spcBef>
                <a:spcPct val="0"/>
              </a:spcBef>
            </a:pPr>
            <a:endParaRPr lang="de-DE" altLang="cs-CZ" sz="2000" dirty="0" smtClean="0">
              <a:latin typeface="Georgia" pitchFamily="18" charset="0"/>
            </a:endParaRPr>
          </a:p>
          <a:p>
            <a:pPr marL="304800" indent="-304800" algn="just">
              <a:lnSpc>
                <a:spcPct val="110000"/>
              </a:lnSpc>
              <a:spcBef>
                <a:spcPct val="0"/>
              </a:spcBef>
            </a:pPr>
            <a:endParaRPr lang="de-DE" altLang="cs-CZ" sz="2000" dirty="0" smtClean="0">
              <a:latin typeface="Georgia" pitchFamily="18" charset="0"/>
            </a:endParaRPr>
          </a:p>
          <a:p>
            <a:pPr marL="304800" indent="-304800" algn="just">
              <a:lnSpc>
                <a:spcPct val="110000"/>
              </a:lnSpc>
              <a:spcBef>
                <a:spcPct val="0"/>
              </a:spcBef>
            </a:pPr>
            <a:endParaRPr lang="de-DE" altLang="cs-CZ" sz="2000" dirty="0" smtClean="0">
              <a:latin typeface="Georgia" pitchFamily="18" charset="0"/>
            </a:endParaRPr>
          </a:p>
          <a:p>
            <a:pPr marL="304800" indent="-304800" algn="just">
              <a:lnSpc>
                <a:spcPct val="110000"/>
              </a:lnSpc>
              <a:spcBef>
                <a:spcPct val="0"/>
              </a:spcBef>
            </a:pPr>
            <a:endParaRPr lang="de-DE" altLang="cs-CZ" sz="2000" dirty="0" smtClean="0">
              <a:latin typeface="Georgia" pitchFamily="18" charset="0"/>
            </a:endParaRPr>
          </a:p>
          <a:p>
            <a:pPr marL="304800" indent="-304800" algn="just">
              <a:lnSpc>
                <a:spcPct val="110000"/>
              </a:lnSpc>
              <a:spcBef>
                <a:spcPct val="0"/>
              </a:spcBef>
            </a:pPr>
            <a:endParaRPr lang="de-DE" altLang="cs-CZ" sz="2000" dirty="0" smtClean="0">
              <a:latin typeface="Georgia" pitchFamily="18" charset="0"/>
            </a:endParaRPr>
          </a:p>
          <a:p>
            <a:pPr marL="304800" indent="-304800" algn="just">
              <a:lnSpc>
                <a:spcPct val="110000"/>
              </a:lnSpc>
              <a:spcBef>
                <a:spcPct val="0"/>
              </a:spcBef>
            </a:pPr>
            <a:endParaRPr lang="de-DE" altLang="cs-CZ" sz="2000" dirty="0" smtClean="0">
              <a:latin typeface="Georgia" pitchFamily="18" charset="0"/>
            </a:endParaRPr>
          </a:p>
          <a:p>
            <a:pPr marL="304800" indent="-304800" algn="just">
              <a:lnSpc>
                <a:spcPct val="110000"/>
              </a:lnSpc>
              <a:spcBef>
                <a:spcPct val="0"/>
              </a:spcBef>
            </a:pPr>
            <a:endParaRPr lang="de-DE" altLang="cs-CZ" sz="2000" dirty="0" smtClean="0">
              <a:latin typeface="Georgia" pitchFamily="18" charset="0"/>
            </a:endParaRPr>
          </a:p>
          <a:p>
            <a:pPr marL="304800" indent="-304800" algn="just">
              <a:lnSpc>
                <a:spcPct val="110000"/>
              </a:lnSpc>
              <a:spcBef>
                <a:spcPct val="0"/>
              </a:spcBef>
            </a:pPr>
            <a:endParaRPr lang="de-DE" altLang="cs-CZ" sz="2000" dirty="0" smtClean="0">
              <a:latin typeface="Georgia" pitchFamily="18" charset="0"/>
            </a:endParaRPr>
          </a:p>
          <a:p>
            <a:pPr marL="304800" indent="-304800" algn="just">
              <a:lnSpc>
                <a:spcPct val="110000"/>
              </a:lnSpc>
              <a:spcBef>
                <a:spcPct val="0"/>
              </a:spcBef>
              <a:buFontTx/>
              <a:buNone/>
            </a:pPr>
            <a:endParaRPr lang="en-US" altLang="cs-CZ" sz="2000" dirty="0" smtClean="0">
              <a:latin typeface="Georgia" pitchFamily="18" charset="0"/>
            </a:endParaRP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pic>
        <p:nvPicPr>
          <p:cNvPr id="25608" name="Picture 10" descr="23212_14945_logocrdc_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0988" y="388938"/>
            <a:ext cx="2008187"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411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200" smtClean="0">
                <a:solidFill>
                  <a:srgbClr val="0039A6"/>
                </a:solidFill>
                <a:latin typeface="Georgia" pitchFamily="18" charset="0"/>
              </a:rPr>
              <a:t>Außenpolitik der Tschechischen Republik</a:t>
            </a:r>
            <a:endParaRPr lang="en-US" altLang="cs-CZ" sz="2200" smtClean="0">
              <a:solidFill>
                <a:srgbClr val="0039A6"/>
              </a:solidFill>
              <a:latin typeface="Georgia" pitchFamily="18" charset="0"/>
            </a:endParaRPr>
          </a:p>
        </p:txBody>
      </p:sp>
      <p:sp>
        <p:nvSpPr>
          <p:cNvPr id="26629" name="Rectangle 3"/>
          <p:cNvSpPr>
            <a:spLocks noGrp="1" noChangeArrowheads="1"/>
          </p:cNvSpPr>
          <p:nvPr>
            <p:ph type="subTitle" idx="4294967295"/>
          </p:nvPr>
        </p:nvSpPr>
        <p:spPr>
          <a:xfrm>
            <a:off x="1000125" y="1322388"/>
            <a:ext cx="7632700" cy="5146675"/>
          </a:xfrm>
        </p:spPr>
        <p:txBody>
          <a:bodyPr/>
          <a:lstStyle/>
          <a:p>
            <a:pPr marL="304800" indent="-304800" algn="just">
              <a:lnSpc>
                <a:spcPct val="110000"/>
              </a:lnSpc>
              <a:spcBef>
                <a:spcPct val="0"/>
              </a:spcBef>
            </a:pPr>
            <a:r>
              <a:rPr lang="de-DE" altLang="cs-CZ" sz="2000" dirty="0" smtClean="0">
                <a:latin typeface="Georgia" pitchFamily="18" charset="0"/>
              </a:rPr>
              <a:t>Prioritätsländer:	</a:t>
            </a:r>
            <a:endParaRPr lang="de-DE" altLang="cs-CZ" sz="2000" dirty="0" smtClean="0">
              <a:solidFill>
                <a:srgbClr val="D52B1E"/>
              </a:solidFill>
              <a:latin typeface="Georgia" pitchFamily="18" charset="0"/>
            </a:endParaRPr>
          </a:p>
          <a:p>
            <a:pPr marL="304800" indent="-304800" algn="just">
              <a:lnSpc>
                <a:spcPct val="110000"/>
              </a:lnSpc>
              <a:spcBef>
                <a:spcPct val="0"/>
              </a:spcBef>
              <a:buFontTx/>
              <a:buNone/>
            </a:pPr>
            <a:r>
              <a:rPr lang="de-DE" altLang="cs-CZ" sz="2000" dirty="0" smtClean="0">
                <a:solidFill>
                  <a:srgbClr val="D52B1E"/>
                </a:solidFill>
                <a:latin typeface="Georgia" pitchFamily="18" charset="0"/>
              </a:rPr>
              <a:t>					- Bosnien und Herzegowina</a:t>
            </a:r>
          </a:p>
          <a:p>
            <a:pPr marL="304800" indent="-304800" algn="just">
              <a:lnSpc>
                <a:spcPct val="110000"/>
              </a:lnSpc>
              <a:spcBef>
                <a:spcPct val="0"/>
              </a:spcBef>
              <a:buFontTx/>
              <a:buNone/>
            </a:pPr>
            <a:r>
              <a:rPr lang="de-DE" altLang="cs-CZ" sz="2000" dirty="0" smtClean="0">
                <a:solidFill>
                  <a:srgbClr val="D52B1E"/>
                </a:solidFill>
                <a:latin typeface="Georgia" pitchFamily="18" charset="0"/>
              </a:rPr>
              <a:t>					- Kambodscha</a:t>
            </a:r>
          </a:p>
          <a:p>
            <a:pPr marL="304800" indent="-304800" algn="just">
              <a:lnSpc>
                <a:spcPct val="110000"/>
              </a:lnSpc>
              <a:spcBef>
                <a:spcPct val="0"/>
              </a:spcBef>
              <a:buFontTx/>
              <a:buNone/>
            </a:pPr>
            <a:r>
              <a:rPr lang="de-DE" altLang="cs-CZ" sz="2000" dirty="0" smtClean="0">
                <a:solidFill>
                  <a:srgbClr val="D52B1E"/>
                </a:solidFill>
                <a:latin typeface="Georgia" pitchFamily="18" charset="0"/>
              </a:rPr>
              <a:t>					- Äthiopien</a:t>
            </a:r>
          </a:p>
          <a:p>
            <a:pPr marL="304800" indent="-304800" algn="just">
              <a:lnSpc>
                <a:spcPct val="110000"/>
              </a:lnSpc>
              <a:spcBef>
                <a:spcPct val="0"/>
              </a:spcBef>
              <a:buFontTx/>
              <a:buNone/>
            </a:pPr>
            <a:r>
              <a:rPr lang="de-DE" altLang="cs-CZ" sz="2000" dirty="0" smtClean="0">
                <a:solidFill>
                  <a:srgbClr val="D52B1E"/>
                </a:solidFill>
                <a:latin typeface="Georgia" pitchFamily="18" charset="0"/>
              </a:rPr>
              <a:t>					- Moldawien</a:t>
            </a:r>
          </a:p>
          <a:p>
            <a:pPr marL="304800" indent="-304800" algn="just">
              <a:lnSpc>
                <a:spcPct val="110000"/>
              </a:lnSpc>
              <a:spcBef>
                <a:spcPct val="0"/>
              </a:spcBef>
              <a:buFontTx/>
              <a:buNone/>
            </a:pPr>
            <a:r>
              <a:rPr lang="de-DE" altLang="cs-CZ" sz="2000" dirty="0" smtClean="0">
                <a:solidFill>
                  <a:srgbClr val="D52B1E"/>
                </a:solidFill>
                <a:latin typeface="Georgia" pitchFamily="18" charset="0"/>
              </a:rPr>
              <a:t>					- Sambia</a:t>
            </a:r>
          </a:p>
          <a:p>
            <a:pPr marL="304800" indent="-304800" algn="just">
              <a:lnSpc>
                <a:spcPct val="110000"/>
              </a:lnSpc>
              <a:spcBef>
                <a:spcPct val="0"/>
              </a:spcBef>
              <a:buFontTx/>
              <a:buNone/>
            </a:pPr>
            <a:endParaRPr lang="de-DE" altLang="cs-CZ" sz="2000" dirty="0" smtClean="0">
              <a:solidFill>
                <a:srgbClr val="D52B1E"/>
              </a:solidFill>
              <a:latin typeface="Georgia" pitchFamily="18" charset="0"/>
            </a:endParaRPr>
          </a:p>
          <a:p>
            <a:pPr marL="304800" indent="-304800" algn="just">
              <a:lnSpc>
                <a:spcPct val="110000"/>
              </a:lnSpc>
              <a:spcBef>
                <a:spcPct val="0"/>
              </a:spcBef>
              <a:buFontTx/>
              <a:buNone/>
            </a:pPr>
            <a:endParaRPr lang="de-DE" altLang="cs-CZ" sz="2000" dirty="0" smtClean="0">
              <a:solidFill>
                <a:srgbClr val="D52B1E"/>
              </a:solidFill>
              <a:latin typeface="Georgia" pitchFamily="18" charset="0"/>
            </a:endParaRPr>
          </a:p>
          <a:p>
            <a:pPr marL="304800" indent="-304800" algn="just">
              <a:lnSpc>
                <a:spcPct val="110000"/>
              </a:lnSpc>
              <a:spcBef>
                <a:spcPct val="0"/>
              </a:spcBef>
              <a:buFontTx/>
              <a:buNone/>
            </a:pPr>
            <a:endParaRPr lang="de-DE" altLang="cs-CZ" sz="1000" dirty="0" smtClean="0">
              <a:latin typeface="Georgia" pitchFamily="18" charset="0"/>
            </a:endParaRPr>
          </a:p>
          <a:p>
            <a:pPr marL="304800" indent="-304800" algn="just">
              <a:lnSpc>
                <a:spcPct val="110000"/>
              </a:lnSpc>
              <a:spcBef>
                <a:spcPct val="0"/>
              </a:spcBef>
            </a:pPr>
            <a:r>
              <a:rPr lang="de-DE" altLang="cs-CZ" sz="2000" dirty="0" smtClean="0">
                <a:latin typeface="Georgia" pitchFamily="18" charset="0"/>
              </a:rPr>
              <a:t>Die Entwicklungshilfe konzentriert sich auf folgende Bereiche:  Umwelt, Landwirtschaft, soziale Entwicklung (einschließlich des Bildungs- und Gesundheitssystems) und wirtschaftliche Entwicklung.</a:t>
            </a: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pic>
        <p:nvPicPr>
          <p:cNvPr id="26632" name="Picture 10" descr="23212_14945_logocrdc_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0988" y="388938"/>
            <a:ext cx="2008187"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411414" y="1144588"/>
            <a:ext cx="6030458"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smtClean="0">
                <a:solidFill>
                  <a:srgbClr val="0039A6"/>
                </a:solidFill>
                <a:latin typeface="Georgia" pitchFamily="18" charset="0"/>
              </a:rPr>
              <a:t>Wirtschaft</a:t>
            </a:r>
            <a:endParaRPr lang="cs-CZ" altLang="cs-CZ" sz="2400" smtClean="0">
              <a:solidFill>
                <a:srgbClr val="0039A6"/>
              </a:solidFill>
              <a:latin typeface="Georgia" pitchFamily="18" charset="0"/>
            </a:endParaRPr>
          </a:p>
        </p:txBody>
      </p:sp>
      <p:sp>
        <p:nvSpPr>
          <p:cNvPr id="27653" name="Rectangle 3"/>
          <p:cNvSpPr>
            <a:spLocks noGrp="1" noChangeArrowheads="1"/>
          </p:cNvSpPr>
          <p:nvPr>
            <p:ph type="subTitle" idx="4294967295"/>
          </p:nvPr>
        </p:nvSpPr>
        <p:spPr>
          <a:xfrm>
            <a:off x="1028700" y="1162050"/>
            <a:ext cx="7661275" cy="5091112"/>
          </a:xfrm>
        </p:spPr>
        <p:txBody>
          <a:bodyPr/>
          <a:lstStyle/>
          <a:p>
            <a:pPr marL="304800" indent="-304800" algn="just">
              <a:buFontTx/>
              <a:buNone/>
            </a:pPr>
            <a:r>
              <a:rPr lang="de-DE" altLang="cs-CZ" sz="2400" dirty="0" smtClean="0">
                <a:solidFill>
                  <a:srgbClr val="D52B1E"/>
                </a:solidFill>
                <a:latin typeface="Georgia" pitchFamily="18" charset="0"/>
              </a:rPr>
              <a:t>	</a:t>
            </a:r>
            <a:r>
              <a:rPr lang="de-DE" altLang="cs-CZ" sz="2000" dirty="0" smtClean="0">
                <a:solidFill>
                  <a:srgbClr val="D52B1E"/>
                </a:solidFill>
                <a:latin typeface="Georgia" pitchFamily="18" charset="0"/>
              </a:rPr>
              <a:t>Bonitätsbewertung der Tschechischen Republik</a:t>
            </a:r>
            <a:r>
              <a:rPr lang="cs-CZ" altLang="cs-CZ" sz="2000" dirty="0" smtClean="0">
                <a:solidFill>
                  <a:srgbClr val="D52B1E"/>
                </a:solidFill>
                <a:latin typeface="Georgia" pitchFamily="18" charset="0"/>
              </a:rPr>
              <a:t> (2021)</a:t>
            </a:r>
            <a:endParaRPr lang="de-DE" altLang="cs-CZ" sz="2000" dirty="0" smtClean="0">
              <a:solidFill>
                <a:srgbClr val="D52B1E"/>
              </a:solidFill>
              <a:latin typeface="Georgia" pitchFamily="18" charset="0"/>
            </a:endParaRPr>
          </a:p>
          <a:p>
            <a:pPr marL="304800" indent="-304800" algn="just">
              <a:buFontTx/>
              <a:buNone/>
            </a:pPr>
            <a:endParaRPr lang="de-DE" altLang="cs-CZ" sz="2400" dirty="0" smtClean="0">
              <a:solidFill>
                <a:srgbClr val="D52B1E"/>
              </a:solidFill>
              <a:latin typeface="Georgia" pitchFamily="18" charset="0"/>
            </a:endParaRPr>
          </a:p>
          <a:p>
            <a:pPr marL="304800" indent="-304800" algn="just">
              <a:buFontTx/>
              <a:buNone/>
            </a:pPr>
            <a:endParaRPr lang="cs-CZ" altLang="cs-CZ" sz="3600" dirty="0" smtClean="0">
              <a:solidFill>
                <a:srgbClr val="D52B1E"/>
              </a:solidFill>
              <a:latin typeface="Georgia" pitchFamily="18" charset="0"/>
            </a:endParaRPr>
          </a:p>
          <a:p>
            <a:pPr marL="304800" indent="-304800" algn="just">
              <a:buFontTx/>
              <a:buNone/>
            </a:pPr>
            <a:endParaRPr lang="cs-CZ" altLang="cs-CZ" sz="3600" dirty="0" smtClean="0">
              <a:solidFill>
                <a:srgbClr val="D52B1E"/>
              </a:solidFill>
              <a:latin typeface="Georgia" pitchFamily="18" charset="0"/>
            </a:endParaRPr>
          </a:p>
          <a:p>
            <a:pPr marL="304800" indent="-304800" algn="just">
              <a:buFontTx/>
              <a:buNone/>
            </a:pPr>
            <a:endParaRPr lang="cs-CZ" altLang="cs-CZ" sz="3600" dirty="0" smtClean="0">
              <a:solidFill>
                <a:srgbClr val="D52B1E"/>
              </a:solidFill>
              <a:latin typeface="Georgia" pitchFamily="18" charset="0"/>
            </a:endParaRPr>
          </a:p>
          <a:p>
            <a:pPr marL="304800" indent="-304800" algn="just">
              <a:buFontTx/>
              <a:buNone/>
            </a:pPr>
            <a:endParaRPr lang="cs-CZ" altLang="cs-CZ" sz="3600" dirty="0" smtClean="0">
              <a:solidFill>
                <a:srgbClr val="D52B1E"/>
              </a:solidFill>
              <a:latin typeface="Georgia" pitchFamily="18" charset="0"/>
            </a:endParaRPr>
          </a:p>
          <a:p>
            <a:pPr marL="304800" indent="-304800" algn="just">
              <a:buFontTx/>
              <a:buNone/>
            </a:pPr>
            <a:endParaRPr lang="cs-CZ" altLang="cs-CZ" sz="3600" dirty="0" smtClean="0">
              <a:solidFill>
                <a:srgbClr val="D52B1E"/>
              </a:solidFill>
              <a:latin typeface="Georgia" pitchFamily="18" charset="0"/>
            </a:endParaRPr>
          </a:p>
          <a:p>
            <a:pPr marL="304800" indent="-304800" eaLnBrk="1" hangingPunct="1">
              <a:spcBef>
                <a:spcPct val="0"/>
              </a:spcBef>
              <a:buFontTx/>
              <a:buNone/>
            </a:pPr>
            <a:endParaRPr lang="cs-CZ" altLang="cs-CZ" sz="1600" dirty="0" smtClean="0">
              <a:solidFill>
                <a:srgbClr val="072B51"/>
              </a:solidFill>
              <a:latin typeface="Georgia" pitchFamily="18" charset="0"/>
            </a:endParaRPr>
          </a:p>
          <a:p>
            <a:pPr marL="304800" indent="-304800" eaLnBrk="1" hangingPunct="1">
              <a:spcBef>
                <a:spcPct val="0"/>
              </a:spcBef>
              <a:buFontTx/>
              <a:buNone/>
            </a:pPr>
            <a:r>
              <a:rPr lang="cs-CZ" altLang="cs-CZ" sz="1200" noProof="1" smtClean="0">
                <a:latin typeface="Georgia" pitchFamily="18" charset="0"/>
              </a:rPr>
              <a:t>	</a:t>
            </a:r>
            <a:endParaRPr lang="cs-CZ" altLang="cs-CZ" sz="1600" dirty="0" smtClean="0">
              <a:solidFill>
                <a:srgbClr val="D52B1E"/>
              </a:solidFill>
              <a:latin typeface="Georgia" pitchFamily="18" charset="0"/>
            </a:endParaRPr>
          </a:p>
          <a:p>
            <a:pPr marL="304800" indent="-304800" algn="just">
              <a:buFontTx/>
              <a:buNone/>
            </a:pPr>
            <a:endParaRPr lang="cs-CZ" altLang="cs-CZ" sz="1400" dirty="0" smtClean="0">
              <a:latin typeface="Georgia" pitchFamily="18" charset="0"/>
            </a:endParaRP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en-US" altLang="de-DE" sz="1800" dirty="0" smtClean="0">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en-US" altLang="de-DE" sz="1800" dirty="0" smtClean="0">
              <a:solidFill>
                <a:srgbClr val="FFFFFF"/>
              </a:solidFill>
            </a:endParaRPr>
          </a:p>
        </p:txBody>
      </p:sp>
      <p:sp>
        <p:nvSpPr>
          <p:cNvPr id="27692" name="AutoShape 52" descr="data:image/jpeg;base64,/9j/4AAQSkZJRgABAQAAAQABAAD/2wCEAAkGBhEQERQQEhAVFBUUFhoXFxIYFhYaFBcYGxoYGBMYGhgYHSYeGBsjGRwXHy8gJScpLDgsFR4yNTAqNSYtLCkBCQoKDQwNFA8PFCkYFBgpKS0pKTU1MjU1LikuKSwpKS41LDU1NS0rLCopKSksMCk1NTU2KSk0KSkvKSkpKSksLP/AABEIAMABAAMBIgACEQEDEQH/xAAcAAEAAgMBAQEAAAAAAAAAAAAABgcEBQgDAgH/xABNEAABAwIDBAQHCQ4GAgMAAAABAAIDBBEFEiEGBzFREyJBYRQVMnGBkZIWI1RVk5Sh0dMXMzVCUlNicnSisbKz0iQ0RnOEwoLhJUNE/8QAGAEBAQEBAQAAAAAAAAAAAAAAAAEDAgT/xAApEQEAAQEHBAIBBQAAAAAAAAAAAQIDERIUUWGRUmOS0RNTMSEiMrHw/9oADAMBAAIRAxEAPwC8UREBERAREQEREBERAREQEREBERAREQEREBERAREQEREBERAREQEREBERAREQEREBERAREQEREBERAREQEREBERAREQEREBERAREQEREBERARFHL4tyovXOpM3NbOyx3/ALoi7WUjRRy+LcqL1zpfFuVF651zi2lrlu5TykaKOXxblReudL4tyovXOmLaTLdynlI0Ucvi3Ki9c6XxblReudMW0mW7lPKRoo5fFuVF650vi3Ki9c6YtpMt3KeUjRRy+LcqL1zr7iOK5hmFHluM1jNe19bX7bK4tpMt3KeUgREXTyiIiAiIgIiICIiAiIgIiICIiAiIgIiICwsWxmCkj6WolbEzhmcbXPIDiT3BZqozazEG1m0UVPUH3iGZkQYfJ1aHG/67y0HusEFh/dXw22YyyBhNhIYJRGfM/LYra1u2NLFRivzl8BLbPaDqC7JexsdD/BbOqoI5Y3QvYHRublLCOqW8LWURbsE84dBhr3scyOoa5+rutA2UyBug8otyg9nHVBmfdRwn4fF+/wD2r9+6hhPw6L97+1bMbJUPwKm+Qi/tVB7cUkbMZkjZG1rBNEAxrQGWIjuMoFrcfWgun7qOE/D4v3v7Vsdn9q6avMvgzzI2ItBktZhLhezSdTbt07V9e5Oh+BU3yEX9qxNkdlG4eaprMoZNUGSNrb9RhYxuU35ODj5iEH3tFtvRYfYVE4a42tG3rSWPblGoHeeS3rXAi41B7VzjvBZJVSSYrxhkqH08Z/Ria0Mdfk60ns96uHdXjnheGwkm74veX+dlg31syn0oJLiOIxU8TppnhkbBdzzwA4XNlovulYVYHw6LXvP1KTKht6Wy5kxOUUsQuKcTvY3QusSHua0cXWsbDjY9qC92PDgCCCDqCOBHYVjYpikNLE6aeQRxttmeeAubDh3qnt0u8noS2gqn+9k2hlJ8gnhG4/knsPYdOB0uxBGhvJwu1/DobceJ+pes232HMbG91ZG1szS6MkmzmglpI05gj0KJuwGD3Sg9E3Sm6bLlGXpL5c9uF+2/PVTbayNrqGqD25m9BKSPMxxHHt0QYLt4+FjXw6H2j9S/aXeLhchs2uhv3uy/S6wVQ7kYmuxE5gDaB51AOt266q7MV2Wo6ppbNTRPv2lgDh5nDrD0FBsoZmvaHNcHNOocCCCOYI0K+1QuMOqtmq4Np5HOppOu2J5ux7b2e1w4B4/KGti29+CuzBMYjrKeOpiPUkaHC/Ecwe8G49CD1xHEoaeMyzSNjYOL3EAdw14nuWJs9tLT18bpqd5cxrywkgjUW7DrYggjuKg290yVj4cNh1dkkqpB+jG0iMedzs3pDVG9xOO9HUy0jj1Zm52j9NnH1sP7gQXio/Ubf4bG90b62JrmOLXNLtQ4GzgdOakCq3f7Tt8Ep5MozifLmtrlMchLb8rtabdyCXHePhY//fD7X/pbDC9p6OqOWCpikd+S14Lu85eNu+yhu5igikwvrxsdeaQHM1puLiwNxqq/3q4CzDsQY+l96EjBK0NNujeHEHLbUC4B9JRXQyjr94eGNJaa6EEEgjNwI0I4LL2SxN1TRU87/Kkia53e61nH0nX0qut/1Mzo6WTKM+d7c1tS3KDYntF0ROPujYX8Ph9r/wBLPw3aqjqTlhqopHH8Vr25vZ4/QovuhoIn4VEXRMcS6S5LWknru7SF77Y7raSsjc6GJkFQBdkjAGtLhqA9rdCDz4jigmyKmt1+8adk4w2tc513GOOR5u9kg06NxPEXBAJ1B07dLlQFSu9/d/P07sQgYZGPAMrWi7mOAtmsNS0gDUcLcldS12D42yq6YNBaYJnQvabXzNsb6HgQQR50FJbI75aqlyx1P+JiGlyffmjudwf5nesK8cGxmGshZUQPzRvFweB7wR2EHQhV/vd2FpnUstfGwRzRWc4tFhICQHBwGmbW4dx53XxuDe/wSoB8gT9Xzljc9v3T6SirQXOW334cl/34v4Rro1c4bePvjk3dPEPojQdHqNbxcc8Dw6eUGzy3o2c87+qLd4uT6FJVXW3ETcRxOjwt2sTA6onAJ4WLYxcajt9sIjzxvZ6AYD4EJIzJDEJAA9tzK3rvtY63OYelRbcTjvR1UtI49Wdmdo/TZx9bCfYCnn3G8J+Du+Vk+tU9ikBwfFzkBtTzB7BfUxHrAX72Etuiul1A/wDUn/B/7qcU9Q2RjZGG7XAOaeYIuD6lB/8AUn/B/wC6IiO9rdr0RdiFKzqG5miA8g9sjQPxT+MOzjwvbabpd5PTBtBVP98GkMpPlgcGOJ/HA4HtHeNbVc0EEEXB0I7FQu9Ddy6gf4ZSg+DudcgXvA+9xw4MvwPYdOSKn/8AqT/g/wDdSbaz/I1f7PN/Tcqs3YbSS1+KtlmsZGUZjL/y8rhZxHYTfXzK09rP8jV/s839NyIpvcQP/kJP2d388avpUNuH/CEv7O7+eNXyiyqvf9Tg01LJpdszmd9nMLj9LB9Cz9xk5dhzmk6MneB5iGOP0kqMb9MebLNBRRnMYrveBr132axunblvp+mFIY4nYJs+7N1Z3NOl9RLLoB52j+VBmbCztqq2vxJzhldIKeAkge9R2zEdznZT6CqnxUHCcYc5nkwziRgHbE7rZfYJb6FZ2C7lcPNPEaiOQymNpk99eBmIBcLA2Fjp6FD96+7yDDmQzUrXBjnOY8Oc51nWzMNzwuA8egIL1gna9rXtN2uAcCOBBFwfUq23+f5Kn/aR/SlW13PY54ThrGE3fTkxHnYaxn2SB6Fqt/n+Sp/2kf0pURp93O3kOHYZaanqXNErz0rIrxXcRZuckC/ZZaxlFLtPiDpszYIYmtaWkgytjuSLN7XE5teA7+2W7qMKjqsEfTyi7JJJWnnqRYjvB1HeFWVLUVGA4kb6uidlcODZYjy7nNsRyIHJFdI0VGyGNkMYsyNoa0cg0WA9Sq/f/wDeKT/cf/IFZuF4lHUwsnidmZI0Oae4/wACOBHMKst//wB4pP8Acf8AyBESHc5+CYf1pP53KbKE7nPwTD+tJ/O5TGqqWRMdI9waxgLnOPAAakn0IObN4INPi9S5mhbMJG27HWa+/tarpcLnLB6F2NYy54aejfMZZNPJhaRYHvLQ1vncujkUVfV+ymJ0ldPXYfLFI2oIdJTS3aCQABYjS41N7g9YjVWCsPxxT/n4vlGfWi001VfiL0DxvA8axVvg1QKejgJBfkcZHvtY27xfW2nDUqa7ObPw0FOymhByt4k+U5x1c5x5kr38cU/5+L5Rn1p44p/z8XyjPrUvh18dfTL8xZ1QI/8ADNidJfhK5zWW1ubtBN+GiqTFd0OKVNTJWPnpWySP6SzTLYEWy2uw8ABx5K3PHFP+fi+UZ9aeOKf8/F8oz60vg+OvplrKR+KdC/pGUhmAb0Za+Xo3HXOXgtu3S1rX7eCiuD7J4xT1s1e59HLJO3K4F0zQ1oILWtIZoBYDt4Ke+OKf8/F8oz608cU/5+L5Rn1pfB8dfTLLbe2vFVJtlu0xPE6gVDzRxkMDLNfKbgEm5JZqdbdmgCtDxxT/AJ+L5Rn1p44p/wA/F8oz60vg+OvplGtlMMxWkpfBpPBZOiZlhdnlBJBGVr+p5IbfUa6DTtWhGxuNeMfGfS0Zktk6PNL0eS1svk37734qw/HFP+fi+UZ9a/W4vATYTxknQDOz0dqXwfHX0y/cNdMYwZ2xtk1uI3OczjpYuAPDuXrU0zJWOje0Oa4EOaRcEHiCF6oqzVxspu3kw3FXzRdaldE4NcXDOwkg5COLrW0PK19VJdr6SvnifT0racNljcx0krnhwzXacrWtIPVPEqRIgp3Zbdfi2HTiohmpC7KWlrnSlrmm1wbNB4gHQ9ileIw7QTAxsdRQA/8A2tMrnDnbMDY+hTdEEF2Q3VQUcnhM8hqai+bpHDqtcdS4Akku/ScSeVlibZ7K4tiEkfWpGQwy9IyIukOctd1DJ1der+KNOsfOrFRBgYO+pLD4UyJrwdOic5zCLDXrAEG99FHN4ez9biERpIW04idld0kj35w5pvZrWtIHZr3lTJEFWbD7B4rhUj3MdSyMlyh8ZfIOB0c05OIBd61mbfbJYpitof8ACxwxyF7CXyF79HNaXdWzeqTpzKsdEFe7CbN4rhjBTEUssJkzlwkkD2B1s9hls7hcDmeKy95m73xnG18Ra2oj0a52jXMPFjiB2cQfPzU3RBXGwey2L4ZaEvppadzwXMzvzx38ssOUD0cL8rrw252NxXFSxrhSxRxFxaBJIS4u0uTk06o4d549lnIgrrZbAMaw2nFMwUUrA4luZ8oc3MbkXDQCL39a+MY2QxjE/e6uqgp6e9zFAHuLrc81s3pda/YrIRBptltk6bDouhgaddXyO1e883H+AGgW5REBan3JUXwSH2AtsobttjVV4TSYbSSCGSq6Rz6gtDjHFGAXZGnQvN9OVu+4kxE/l3RaV0fxqmL289yVF8Eh9gJ7kqL4JD7AUN2jpK7BovGEWIz1UUTmmopqgsdnjc4NcY3NaMjhfQcPVY2Mx4cARwIuFMNOjTM232TzLV+5Ki+CQ+wE9yVF8Eh9gL0x2jqZI7U1SIHi5zGNsjXaaAh3AXtqNVT+x23+LYjVspPDGRZ2uOfweN1srS7ybtvy4php0MxbfZPMrc9yVF8Eh9gJ7kqL4JD7AVebX7SY3hD2SSTw1MDzlDuhDOtxyuDTdpIuRYngp3sVtbHidMKhjchBLHx3vleLEi/aCCCDyKYadDMW32TzLI9yVF8Eh9gL89yVF8Eh9gKLbX7zjFOMPoIhUVTnZDf72xx7NPKcO3UAW1PYvam2TxeVuefGXRvI+9wwx9G08ru1d6gmGnQzFt9k8yknuSovgkPsBfrNlqNpDhSxAggg5BcEag+tV3ju0GNYI5r55GVtM426QsyOv+S4t1Y49nlDzqe7I7YU+Jw9NCSC3R8bvLY7kbcQewjQ+tMNOhmLbrnmW8RYWMYxDSQvqJ3hkbBcn+AA7SToAq+wzanFMae80WSjpWOymd7c8rjyAOhdbWwsBfyiumCzkUDq9kcYjbngxp8jwPIlhjDHHldt8vqK0uz+96WGoNHisQie12QzNFg083t1GU8czdLdnagtZFiYhFJLERBMInutllyNeBwPkk2Nx/FUxje8TF6WtfQmpicWyNZ0nQNFw7LZ1r6aHhdBeSKBY7QY9BE6aHEIqgsBcYjStYSBqQ2znXPdosHdzvYdXSikqY2tlcCWSMuGvsLlpab2da5vexseHaFloqz3s7c12HyQspgGMe0uMpZmBdcjIL6CwsefWUn2M2t8Mw5tbNZlg/pSPJHRkh7h3WF0ElRVdge0+IY5USimn8CpYbDO1jXzOvfLq7QEgEnsGnHiszFYsUw6opX+MHVNNLURxSCSOMPbncGjVrRcEm1wBY253QWKiIgIiICIiAiIgKDb1YBFDFibJWRz0Ly+PO6zZWuFpYO8vaNANbj0qcqutlsPGL1c2KVPvkMEz4aKA6xtEZs+Yt4F7ncCeFu4WDFpKybacMOTwfDWPBkYXNdPUSMsejIbpHGDa99Toe3Sz1X20tFJhFS7FqZpdTyEeH0zeXwlg/Kb+NzGvMjdYlti1suHMgLJWV0jgH6/e2xl+ZtjzyjXmgkxXOm5z8LQfqSf0yuiyucd0LScUiDXZSY5QHWBsejNjY8bHVFWbvxqGNw0MNsz5o8o7dLucR/4g+tRXd7XyUGC11aNMz7RX7XZQzMOdnO/cUzrt1rayVstdXT1IZ5MdmRxi/EWYLi9hexB0C+t52EtZg00MLAxkTWEMaNA1r2k2Hm1QQbcThwlq6ipd1nRRgAnU5pXG7r87Nd7RV4KktwdeG1FTCTrJGx478jnA/Q/+Ku1Ea/aDB2VlNLTPGkjC2/I/iu84dY+hUBusxZ9JikUdyBK4wyN7Nb5fSHgfSujiubdh4TU41CWcDUOl04BoLn37hw9aKke/bH3PqI6IHqRMEjhze6+W/OzOH65VpbCYY2nw+liaLe9Nce9zxnefWSqX31UjmYo554SRRub6AWH6QVduxlaJqClkBveFnrDQ130goNyqc394E0GnrWixcTC889C+M+gB49XJXGqz39TAUMDO11QCB3COS5+ketEZ+5jGnVGHBjzc08hiBPHLZrmeoOt/wCKq/b78OS/78X8I1Yu4mhLKCSUj77O4t/Va1rP5g5VxvDZmxuZtyLzRC40IuIxcHsKK6Ira1kMbpZHBrGAuc48ABqVz7urwqSpxWOZjCI4XOlebdVoIcGN85JsB3Hktlvd2YqKTo3ipqJqZ/VtLK9+SQXIvfTUcDbsI5Kd7n8egqKIRRxsilhsJWNAGY/iy9+YDU8we5BsNtRVVTH4fBSkiVoD6qQtEDGk6kC5c94twAFtDdK7ZYU2Dy0NPmcW07wDbrPcQXO05uN9O9SxERz1uq2+jw2SSKcHoZi0l4FyxwuASO1pB1twt51e1JWU1bEHxujnjJBBGVzcwIc3TscDY66gqCba7moapzp6VwhlcbujI95eTxOmrCeYuO7tVW4fX1uB1tiHRvYR0kV+pKzlpo4EcHdiK6cReVLUNkY2RvkvaHDzEXH0FeqIIiICIiAiIgKt9j8XjwiabCaxwhBlklpJnm0UsT3Zsuc6B7SbEG3H12QsPFMHgqo+iqIWSsOuV7Q4X5i/A94QeGKY/SQRGSeoiZHY3LntsRbUAfjXHYLqm9mJ2UeIRYg+CaLCnvljo3SGzIHS5SZMp1ZE+zg0ns17FaFHuywmF4kZQQhw4EtLrd9nEhSKppGSNLJGNe08WuaHNPK4OiDHxPGIKZnSTTMjb2FzgL2FyG3PWNhwGq513X4pFTYnBLM8MZZzS8mzQXMIFz2C/aujKvCYJmtZJBHI1vktexrmt0toHCw000XgdmqO2XwSC3LoY7erKgy6OujmbnikZI3hmY5rm+tpIX3UU7ZGOje0Oa9pa5p4EEWcD5wvOiw+KBuSKJkbb3ysa1rb9ps0AXWQg5/xfZqr2frm1kLDJA112ydhYdHRyEeSbG1+B0I5K3cC3gUFXGHsqY2EjWOR7WSNPaCHHXzi4Uic0EWIuDxC0NVsDhsjszqGAnuYG/Q2wQR3bveNC2F1LRSCoqpgWNbF18mYWLrtuCbE2A7fMm6rd47D2GoqAPCJW2yceiZxy37XE2v5gOd5lheAU1KLQU8cV+JYwAnzkalZ6CGbzdhPGcAMdhUQ3MZOgcD5UZPZewIPYRyJUJ3a7cHDC7DcQa6FocSxzwR0ZPlNd+gTqHDTU9nC6Vh4lg1PUjLPBHKBwzta63muNPQgxJtraFjOkdWQBvG/SsN/NY3PoVV7QdPtLWsZStc2jgu3whzSG3NukdY8XaABvHS5tdWRBu6wtjs7aGG/e249TrhSCGFrGhrWhrQLBoAAA5ADQIMKhpIKGnZE0tjihaGgucAAOZJsLk6k8yud9uMUikxeaeN4fGJmHO03BDQzNY9uoK6SqqSOVpjkY17DxY5oc09ouDoVr/cnQ/Aqb5CL+1B5YhBSYrSyQCVkrJGjrMc1xaTqx2h0IIuL8iqCw6sqcBxLrDrRuyyNB6ssR5dxFnDvA5Lo2gwiCnzdDBHFmtmyMazNa+W+UC9rn1lfFbgdNO4Pmp4pHAWDnxscQNTa7gdLk+tB8YJtBTVsYkp5myCwJAIzNvewc3i06HQ8lr94HSeLaoxOc17Yy5rmkhwLSHaEa9i21BhEFPm6GCOLNbNkY1ma18t8oF7XPrKy0EX2Y3hUdZA2UzxxvyjpInPa1zHfjeUdW34HlZVrvFe3GcThpqG0pYzI+ZurB1iXEuGmRoPHmSBdWnX7A4bO7PJRQud2nLlJPM5bXK2eGYNBStyQQsiaeIY0C/ntx9KD2o6YRRsjbwY0NF+NmgAfwXsiICIiAiIgIiICj3ijEfjJvzVn2ikKKTF7WztarO+6I/XWIn+4lHvFGI/GTfmrPtE8UYj8ZN+as+0UhRTBG/Mtc3aaU+NPpHvFGI/GTfmrPtE8UYj8ZN+as+0UhRMEb8yZu00p8afSPeKMR+Mm/NWfaJ4oxH4yb81Z9opCiYI35kzdppT40+ke8UYj8ZN+as+0TxRiPxk35qz7RSFEwRvzJm7TSnxp9I94oxH4yb81Z9ovuLCcQDgXYi0gEXb4KwXF9RfPpcaXW+RMMf6ZM1aaU+NPoREXTyiIiAiIgIiICIiAiIgIiICIiAiIgIiICIiAiIgIiICIiAiIgIiICIiAiIgIiICIiAiIgIiICIiAiIgIiICIiAiIgIiICIiAiIgIiICIiAiIgIiICIiAiIgIiICIiAiIgIiICIiAiIg//9k="/>
          <p:cNvSpPr>
            <a:spLocks noChangeAspect="1" noChangeArrowheads="1"/>
          </p:cNvSpPr>
          <p:nvPr/>
        </p:nvSpPr>
        <p:spPr bwMode="auto">
          <a:xfrm>
            <a:off x="4365625" y="-887413"/>
            <a:ext cx="2438400" cy="182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de-DE" altLang="cs-CZ" sz="1800"/>
          </a:p>
        </p:txBody>
      </p:sp>
      <p:pic>
        <p:nvPicPr>
          <p:cNvPr id="4" name="Obrázek 3"/>
          <p:cNvPicPr>
            <a:picLocks noChangeAspect="1"/>
          </p:cNvPicPr>
          <p:nvPr/>
        </p:nvPicPr>
        <p:blipFill>
          <a:blip r:embed="rId4"/>
          <a:stretch>
            <a:fillRect/>
          </a:stretch>
        </p:blipFill>
        <p:spPr>
          <a:xfrm>
            <a:off x="1138238" y="1665515"/>
            <a:ext cx="6846433" cy="5078186"/>
          </a:xfrm>
          <a:prstGeom prst="rect">
            <a:avLst/>
          </a:prstGeom>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300" smtClean="0">
                <a:solidFill>
                  <a:srgbClr val="0039A6"/>
                </a:solidFill>
                <a:latin typeface="Georgia" pitchFamily="18" charset="0"/>
              </a:rPr>
              <a:t>Grundlegende Fakten über die Tschechische Republik</a:t>
            </a: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e-DE">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e-DE">
              <a:solidFill>
                <a:srgbClr val="FFFFFF"/>
              </a:solidFill>
            </a:endParaRPr>
          </a:p>
        </p:txBody>
      </p:sp>
      <p:pic>
        <p:nvPicPr>
          <p:cNvPr id="4102" name="Picture 7" descr="13914_14945_vlajka_CR_3000x2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4850" y="1631950"/>
            <a:ext cx="215900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8" descr="18180_14945_velky_zna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1663" y="1635125"/>
            <a:ext cx="118427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4" name="Text Box 9"/>
          <p:cNvSpPr txBox="1">
            <a:spLocks noChangeArrowheads="1"/>
          </p:cNvSpPr>
          <p:nvPr/>
        </p:nvSpPr>
        <p:spPr bwMode="auto">
          <a:xfrm>
            <a:off x="1295400" y="3214688"/>
            <a:ext cx="620077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de-DE" altLang="cs-CZ" sz="1800">
                <a:solidFill>
                  <a:srgbClr val="0039A6"/>
                </a:solidFill>
                <a:latin typeface="Georgia" pitchFamily="18" charset="0"/>
              </a:rPr>
              <a:t>Flagge der  Tschechischen Republik     </a:t>
            </a:r>
            <a:r>
              <a:rPr lang="cs-CZ" altLang="cs-CZ" sz="1800">
                <a:solidFill>
                  <a:srgbClr val="0039A6"/>
                </a:solidFill>
                <a:latin typeface="Georgia" pitchFamily="18" charset="0"/>
              </a:rPr>
              <a:t>    </a:t>
            </a:r>
            <a:r>
              <a:rPr lang="de-DE" altLang="cs-CZ" sz="1800">
                <a:solidFill>
                  <a:srgbClr val="0039A6"/>
                </a:solidFill>
                <a:latin typeface="Georgia" pitchFamily="18" charset="0"/>
              </a:rPr>
              <a:t> Staatswappen</a:t>
            </a:r>
          </a:p>
        </p:txBody>
      </p:sp>
      <p:pic>
        <p:nvPicPr>
          <p:cNvPr id="4105" name="Picture 13" descr="18174_14945_maly_zna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1975" y="4143375"/>
            <a:ext cx="113030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 name="AutoShape 15" descr="9k="/>
          <p:cNvSpPr>
            <a:spLocks noChangeAspect="1" noChangeArrowheads="1"/>
          </p:cNvSpPr>
          <p:nvPr/>
        </p:nvSpPr>
        <p:spPr bwMode="auto">
          <a:xfrm>
            <a:off x="3771900" y="2662238"/>
            <a:ext cx="160020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de-DE" altLang="cs-CZ" sz="1800"/>
          </a:p>
        </p:txBody>
      </p:sp>
      <p:pic>
        <p:nvPicPr>
          <p:cNvPr id="4107" name="Picture 17" descr="s32_atlascesk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4143375"/>
            <a:ext cx="1497013"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19" descr="Vlajka prezidenta České republiky">
            <a:hlinkClick r:id="rId7" tooltip="Vlajka prezidenta České republiky"/>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97013" y="4121150"/>
            <a:ext cx="1439862"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9" name="Text Box 20"/>
          <p:cNvSpPr txBox="1">
            <a:spLocks noChangeArrowheads="1"/>
          </p:cNvSpPr>
          <p:nvPr/>
        </p:nvSpPr>
        <p:spPr bwMode="auto">
          <a:xfrm>
            <a:off x="1006475" y="5767388"/>
            <a:ext cx="75565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de-DE" altLang="cs-CZ" sz="1800">
                <a:solidFill>
                  <a:srgbClr val="0039A6"/>
                </a:solidFill>
                <a:latin typeface="Georgia" pitchFamily="18" charset="0"/>
              </a:rPr>
              <a:t>Flagge des Präsidenten        Kleines Staatswappen           </a:t>
            </a:r>
            <a:r>
              <a:rPr lang="cs-CZ" altLang="cs-CZ" sz="1800">
                <a:solidFill>
                  <a:srgbClr val="0039A6"/>
                </a:solidFill>
                <a:latin typeface="Georgia" pitchFamily="18" charset="0"/>
              </a:rPr>
              <a:t> </a:t>
            </a:r>
            <a:r>
              <a:rPr lang="de-DE" altLang="cs-CZ" sz="1800">
                <a:solidFill>
                  <a:srgbClr val="0039A6"/>
                </a:solidFill>
                <a:latin typeface="Georgia" pitchFamily="18" charset="0"/>
              </a:rPr>
              <a:t>Staatssiegel</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smtClean="0">
                <a:solidFill>
                  <a:srgbClr val="0039A6"/>
                </a:solidFill>
                <a:latin typeface="Georgia" pitchFamily="18" charset="0"/>
              </a:rPr>
              <a:t>Wirtschaft</a:t>
            </a:r>
            <a:endParaRPr lang="cs-CZ" altLang="cs-CZ" sz="2400" smtClean="0">
              <a:solidFill>
                <a:srgbClr val="0039A6"/>
              </a:solidFill>
              <a:latin typeface="Georgia" pitchFamily="18" charset="0"/>
            </a:endParaRPr>
          </a:p>
        </p:txBody>
      </p:sp>
      <p:sp>
        <p:nvSpPr>
          <p:cNvPr id="28676" name="Rectangle 3"/>
          <p:cNvSpPr>
            <a:spLocks noGrp="1" noChangeArrowheads="1"/>
          </p:cNvSpPr>
          <p:nvPr>
            <p:ph type="subTitle" idx="4294967295"/>
          </p:nvPr>
        </p:nvSpPr>
        <p:spPr>
          <a:xfrm>
            <a:off x="1025525" y="1236663"/>
            <a:ext cx="7661275" cy="5295900"/>
          </a:xfrm>
        </p:spPr>
        <p:txBody>
          <a:bodyPr/>
          <a:lstStyle/>
          <a:p>
            <a:pPr marL="304800" indent="-304800" algn="just">
              <a:lnSpc>
                <a:spcPct val="80000"/>
              </a:lnSpc>
              <a:buFontTx/>
              <a:buNone/>
            </a:pPr>
            <a:r>
              <a:rPr lang="cs-CZ" altLang="cs-CZ" sz="2000" dirty="0" smtClean="0">
                <a:solidFill>
                  <a:srgbClr val="D52B1E"/>
                </a:solidFill>
                <a:latin typeface="Georgia" pitchFamily="18" charset="0"/>
              </a:rPr>
              <a:t>	R</a:t>
            </a:r>
            <a:r>
              <a:rPr lang="cs-CZ" altLang="cs-CZ" sz="2400" kern="1200" noProof="1" smtClean="0">
                <a:solidFill>
                  <a:srgbClr val="D52B1E"/>
                </a:solidFill>
                <a:latin typeface="Georgia" panose="02040502050405020303" pitchFamily="18" charset="0"/>
              </a:rPr>
              <a:t>angliste der Wettbewerbsfähigkeit (nach Ländern)</a:t>
            </a:r>
            <a:endParaRPr lang="cs-CZ" altLang="cs-CZ" sz="2400" kern="1200" dirty="0" smtClean="0">
              <a:solidFill>
                <a:srgbClr val="D52B1E"/>
              </a:solidFill>
              <a:latin typeface="Georgia" panose="02040502050405020303" pitchFamily="18" charset="0"/>
            </a:endParaRPr>
          </a:p>
          <a:p>
            <a:pPr marL="304800" indent="-304800" eaLnBrk="1" hangingPunct="1">
              <a:lnSpc>
                <a:spcPct val="80000"/>
              </a:lnSpc>
              <a:spcBef>
                <a:spcPct val="50000"/>
              </a:spcBef>
              <a:buFontTx/>
              <a:buNone/>
            </a:pPr>
            <a:r>
              <a:rPr lang="cs-CZ" altLang="cs-CZ" sz="1800" dirty="0" smtClean="0">
                <a:solidFill>
                  <a:srgbClr val="C00000"/>
                </a:solidFill>
                <a:latin typeface="Georgia" pitchFamily="18" charset="0"/>
              </a:rPr>
              <a:t>	</a:t>
            </a:r>
            <a:endParaRPr lang="cs-CZ" altLang="cs-CZ" sz="1200" dirty="0" smtClean="0">
              <a:latin typeface="Georgia" pitchFamily="18" charset="0"/>
            </a:endParaRP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en-US" altLang="de-DE" sz="1800" dirty="0" smtClean="0">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en-US" altLang="de-DE" sz="1800" dirty="0" smtClean="0">
              <a:solidFill>
                <a:srgbClr val="FFFFFF"/>
              </a:solidFill>
            </a:endParaRPr>
          </a:p>
        </p:txBody>
      </p:sp>
      <p:pic>
        <p:nvPicPr>
          <p:cNvPr id="28726" name="Picture 11" descr="00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2275" y="1654175"/>
            <a:ext cx="1925638" cy="407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ázek 2"/>
          <p:cNvPicPr>
            <a:picLocks noChangeAspect="1"/>
          </p:cNvPicPr>
          <p:nvPr/>
        </p:nvPicPr>
        <p:blipFill>
          <a:blip r:embed="rId4"/>
          <a:stretch>
            <a:fillRect/>
          </a:stretch>
        </p:blipFill>
        <p:spPr>
          <a:xfrm>
            <a:off x="1153319" y="1821413"/>
            <a:ext cx="5212532" cy="3907875"/>
          </a:xfrm>
          <a:prstGeom prst="rect">
            <a:avLst/>
          </a:prstGeom>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Obrázek 4"/>
          <p:cNvPicPr>
            <a:picLocks noChangeAspect="1"/>
          </p:cNvPicPr>
          <p:nvPr/>
        </p:nvPicPr>
        <p:blipFill>
          <a:blip r:embed="rId2">
            <a:extLst>
              <a:ext uri="{28A0092B-C50C-407E-A947-70E740481C1C}">
                <a14:useLocalDpi xmlns:a14="http://schemas.microsoft.com/office/drawing/2010/main" val="0"/>
              </a:ext>
            </a:extLst>
          </a:blip>
          <a:srcRect l="310" t="26820" r="9444"/>
          <a:stretch>
            <a:fillRect/>
          </a:stretch>
        </p:blipFill>
        <p:spPr bwMode="auto">
          <a:xfrm>
            <a:off x="6481763" y="-11113"/>
            <a:ext cx="2665412"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dirty="0" smtClean="0">
                <a:solidFill>
                  <a:srgbClr val="0039A6"/>
                </a:solidFill>
                <a:latin typeface="Georgia" pitchFamily="18" charset="0"/>
              </a:rPr>
              <a:t>Wirtschaft</a:t>
            </a:r>
            <a:endParaRPr lang="cs-CZ" altLang="cs-CZ" sz="2400" dirty="0" smtClean="0">
              <a:solidFill>
                <a:srgbClr val="0039A6"/>
              </a:solidFill>
              <a:latin typeface="Georgia" pitchFamily="18" charset="0"/>
            </a:endParaRPr>
          </a:p>
        </p:txBody>
      </p:sp>
      <p:sp>
        <p:nvSpPr>
          <p:cNvPr id="29701" name="Rectangle 3"/>
          <p:cNvSpPr>
            <a:spLocks noGrp="1" noChangeArrowheads="1"/>
          </p:cNvSpPr>
          <p:nvPr>
            <p:ph type="subTitle" idx="4294967295"/>
          </p:nvPr>
        </p:nvSpPr>
        <p:spPr>
          <a:xfrm>
            <a:off x="995363" y="1071563"/>
            <a:ext cx="7656512" cy="5711073"/>
          </a:xfrm>
        </p:spPr>
        <p:txBody>
          <a:bodyPr/>
          <a:lstStyle/>
          <a:p>
            <a:pPr marL="304800" indent="-304800">
              <a:lnSpc>
                <a:spcPct val="80000"/>
              </a:lnSpc>
              <a:buFontTx/>
              <a:buNone/>
            </a:pPr>
            <a:r>
              <a:rPr lang="cs-CZ" altLang="cs-CZ" sz="2400" dirty="0" smtClean="0">
                <a:solidFill>
                  <a:srgbClr val="D52B1E"/>
                </a:solidFill>
                <a:latin typeface="Georgia" pitchFamily="18" charset="0"/>
              </a:rPr>
              <a:t>	</a:t>
            </a:r>
            <a:r>
              <a:rPr lang="de-DE" altLang="cs-CZ" sz="2400" dirty="0" smtClean="0">
                <a:solidFill>
                  <a:srgbClr val="D52B1E"/>
                </a:solidFill>
                <a:latin typeface="Georgia" pitchFamily="18" charset="0"/>
              </a:rPr>
              <a:t>TSCHECHISCHE REPUBLIK – EINE WETTBEWERBSFÄHIGE WIRTSCHAFT</a:t>
            </a:r>
            <a:r>
              <a:rPr lang="de-DE" altLang="cs-CZ" sz="1600" dirty="0" smtClean="0">
                <a:solidFill>
                  <a:srgbClr val="0039A6"/>
                </a:solidFill>
                <a:latin typeface="Georgia" pitchFamily="18" charset="0"/>
              </a:rPr>
              <a:t>	</a:t>
            </a:r>
          </a:p>
          <a:p>
            <a:pPr marL="304800" indent="-304800" algn="just">
              <a:lnSpc>
                <a:spcPct val="80000"/>
              </a:lnSpc>
              <a:buFontTx/>
              <a:buNone/>
            </a:pPr>
            <a:r>
              <a:rPr lang="cs-CZ" altLang="cs-CZ" sz="1600" dirty="0" smtClean="0">
                <a:solidFill>
                  <a:srgbClr val="0039A6"/>
                </a:solidFill>
                <a:latin typeface="Georgia" pitchFamily="18" charset="0"/>
              </a:rPr>
              <a:t>	</a:t>
            </a:r>
            <a:r>
              <a:rPr lang="de-DE" altLang="cs-CZ" sz="1600" dirty="0" smtClean="0">
                <a:solidFill>
                  <a:srgbClr val="0039A6"/>
                </a:solidFill>
                <a:latin typeface="Georgia" pitchFamily="18" charset="0"/>
              </a:rPr>
              <a:t>Tschechien belegt von 14</a:t>
            </a:r>
            <a:r>
              <a:rPr lang="cs-CZ" altLang="cs-CZ" sz="1600" dirty="0" smtClean="0">
                <a:solidFill>
                  <a:srgbClr val="0039A6"/>
                </a:solidFill>
                <a:latin typeface="Georgia" pitchFamily="18" charset="0"/>
              </a:rPr>
              <a:t>1</a:t>
            </a:r>
            <a:r>
              <a:rPr lang="de-DE" altLang="cs-CZ" sz="1600" dirty="0" smtClean="0">
                <a:solidFill>
                  <a:srgbClr val="0039A6"/>
                </a:solidFill>
                <a:latin typeface="Georgia" pitchFamily="18" charset="0"/>
              </a:rPr>
              <a:t> Weltwirtschaften den 3</a:t>
            </a:r>
            <a:r>
              <a:rPr lang="cs-CZ" altLang="cs-CZ" sz="1600" dirty="0" smtClean="0">
                <a:solidFill>
                  <a:srgbClr val="0039A6"/>
                </a:solidFill>
                <a:latin typeface="Georgia" pitchFamily="18" charset="0"/>
              </a:rPr>
              <a:t>2</a:t>
            </a:r>
            <a:r>
              <a:rPr lang="de-DE" altLang="cs-CZ" sz="1600" dirty="0" smtClean="0">
                <a:solidFill>
                  <a:srgbClr val="0039A6"/>
                </a:solidFill>
                <a:latin typeface="Georgia" pitchFamily="18" charset="0"/>
              </a:rPr>
              <a:t>. Rang.</a:t>
            </a:r>
            <a:endParaRPr lang="ru-RU" altLang="cs-CZ" sz="1600" dirty="0" smtClean="0">
              <a:solidFill>
                <a:srgbClr val="0039A6"/>
              </a:solidFill>
              <a:latin typeface="Georgia" pitchFamily="18" charset="0"/>
            </a:endParaRPr>
          </a:p>
          <a:p>
            <a:pPr marL="304800" indent="-304800" algn="just">
              <a:lnSpc>
                <a:spcPct val="80000"/>
              </a:lnSpc>
              <a:buFontTx/>
              <a:buNone/>
            </a:pPr>
            <a:r>
              <a:rPr lang="de-DE" altLang="cs-CZ" sz="1600" dirty="0" smtClean="0">
                <a:solidFill>
                  <a:srgbClr val="0039A6"/>
                </a:solidFill>
                <a:latin typeface="Georgia" pitchFamily="18" charset="0"/>
              </a:rPr>
              <a:t> </a:t>
            </a:r>
            <a:endParaRPr lang="de-DE" altLang="cs-CZ" sz="1600" dirty="0" smtClean="0">
              <a:latin typeface="Georgia" pitchFamily="18" charset="0"/>
            </a:endParaRPr>
          </a:p>
          <a:p>
            <a:pPr marL="304800" indent="-304800" algn="just">
              <a:lnSpc>
                <a:spcPct val="80000"/>
              </a:lnSpc>
              <a:spcBef>
                <a:spcPts val="0"/>
              </a:spcBef>
              <a:buFontTx/>
              <a:buNone/>
            </a:pPr>
            <a:r>
              <a:rPr lang="de-DE" altLang="cs-CZ" sz="1600" dirty="0" smtClean="0">
                <a:latin typeface="Georgia" pitchFamily="18" charset="0"/>
              </a:rPr>
              <a:t>	</a:t>
            </a:r>
            <a:r>
              <a:rPr lang="de-DE" altLang="cs-CZ" sz="1600" dirty="0" smtClean="0">
                <a:solidFill>
                  <a:srgbClr val="D52B1E"/>
                </a:solidFill>
                <a:latin typeface="Georgia" pitchFamily="18" charset="0"/>
              </a:rPr>
              <a:t>Wettbewerbsvorteile				(Rang)</a:t>
            </a:r>
          </a:p>
          <a:p>
            <a:pPr marL="304800" indent="-304800" eaLnBrk="1" hangingPunct="1">
              <a:lnSpc>
                <a:spcPct val="80000"/>
              </a:lnSpc>
              <a:spcBef>
                <a:spcPts val="0"/>
              </a:spcBef>
              <a:buFont typeface="Times New Roman" pitchFamily="18" charset="0"/>
              <a:buNone/>
            </a:pPr>
            <a:endParaRPr lang="de-DE" altLang="cs-CZ" sz="800" b="1" noProof="1" smtClean="0">
              <a:latin typeface="Georgia" pitchFamily="18" charset="0"/>
            </a:endParaRPr>
          </a:p>
          <a:p>
            <a:pPr marL="304800" indent="-304800" eaLnBrk="1" hangingPunct="1">
              <a:spcBef>
                <a:spcPts val="0"/>
              </a:spcBef>
              <a:buFont typeface="Times New Roman" pitchFamily="18" charset="0"/>
              <a:buNone/>
            </a:pPr>
            <a:r>
              <a:rPr lang="de-DE" altLang="cs-CZ" sz="1400" b="1" noProof="1" smtClean="0">
                <a:latin typeface="Georgia" pitchFamily="18" charset="0"/>
              </a:rPr>
              <a:t>	</a:t>
            </a:r>
            <a:r>
              <a:rPr lang="de-DE" altLang="cs-CZ" sz="1400" noProof="1">
                <a:latin typeface="Georgia" pitchFamily="18" charset="0"/>
              </a:rPr>
              <a:t>Inflation </a:t>
            </a:r>
            <a:r>
              <a:rPr lang="ru-RU" altLang="cs-CZ" sz="1400" noProof="1" smtClean="0">
                <a:latin typeface="Georgia" pitchFamily="18" charset="0"/>
              </a:rPr>
              <a:t>					</a:t>
            </a:r>
            <a:r>
              <a:rPr lang="de-DE" altLang="cs-CZ" sz="1400" noProof="1" smtClean="0">
                <a:latin typeface="Georgia" pitchFamily="18" charset="0"/>
              </a:rPr>
              <a:t>(</a:t>
            </a:r>
            <a:r>
              <a:rPr lang="de-DE" altLang="cs-CZ" sz="1400" noProof="1">
                <a:latin typeface="Georgia" pitchFamily="18" charset="0"/>
              </a:rPr>
              <a:t>1) </a:t>
            </a:r>
            <a:endParaRPr lang="ru-RU" altLang="cs-CZ" sz="1400" noProof="1" smtClean="0">
              <a:latin typeface="Georgia" pitchFamily="18" charset="0"/>
            </a:endParaRPr>
          </a:p>
          <a:p>
            <a:pPr marL="304800" indent="-304800" eaLnBrk="1" hangingPunct="1">
              <a:spcBef>
                <a:spcPts val="0"/>
              </a:spcBef>
              <a:buFont typeface="Times New Roman" pitchFamily="18" charset="0"/>
              <a:buNone/>
            </a:pPr>
            <a:r>
              <a:rPr lang="ru-RU" altLang="cs-CZ" sz="1400" noProof="1">
                <a:latin typeface="Georgia" pitchFamily="18" charset="0"/>
              </a:rPr>
              <a:t>	</a:t>
            </a:r>
            <a:r>
              <a:rPr lang="de-DE" altLang="cs-CZ" sz="1400" noProof="1" smtClean="0">
                <a:latin typeface="Georgia" pitchFamily="18" charset="0"/>
              </a:rPr>
              <a:t>Verschuldungsdynamik </a:t>
            </a:r>
            <a:r>
              <a:rPr lang="ru-RU" altLang="cs-CZ" sz="1400" noProof="1" smtClean="0">
                <a:latin typeface="Georgia" pitchFamily="18" charset="0"/>
              </a:rPr>
              <a:t>				</a:t>
            </a:r>
            <a:r>
              <a:rPr lang="de-DE" altLang="cs-CZ" sz="1400" noProof="1" smtClean="0">
                <a:latin typeface="Georgia" pitchFamily="18" charset="0"/>
              </a:rPr>
              <a:t>(</a:t>
            </a:r>
            <a:r>
              <a:rPr lang="de-DE" altLang="cs-CZ" sz="1400" noProof="1">
                <a:latin typeface="Georgia" pitchFamily="18" charset="0"/>
              </a:rPr>
              <a:t>1) </a:t>
            </a:r>
            <a:endParaRPr lang="ru-RU" altLang="cs-CZ" sz="1400" noProof="1" smtClean="0">
              <a:latin typeface="Georgia" pitchFamily="18" charset="0"/>
            </a:endParaRPr>
          </a:p>
          <a:p>
            <a:pPr marL="304800" indent="-304800" eaLnBrk="1" hangingPunct="1">
              <a:spcBef>
                <a:spcPts val="0"/>
              </a:spcBef>
              <a:buFont typeface="Times New Roman" pitchFamily="18" charset="0"/>
              <a:buNone/>
            </a:pPr>
            <a:r>
              <a:rPr lang="ru-RU" altLang="cs-CZ" sz="1400" noProof="1">
                <a:latin typeface="Georgia" pitchFamily="18" charset="0"/>
              </a:rPr>
              <a:t>	</a:t>
            </a:r>
            <a:r>
              <a:rPr lang="de-DE" altLang="cs-CZ" sz="1400" noProof="1" smtClean="0">
                <a:latin typeface="Georgia" pitchFamily="18" charset="0"/>
              </a:rPr>
              <a:t>Kreditlücke </a:t>
            </a:r>
            <a:r>
              <a:rPr lang="ru-RU" altLang="cs-CZ" sz="1400" noProof="1" smtClean="0">
                <a:latin typeface="Georgia" pitchFamily="18" charset="0"/>
              </a:rPr>
              <a:t>					</a:t>
            </a:r>
            <a:r>
              <a:rPr lang="de-DE" altLang="cs-CZ" sz="1400" noProof="1" smtClean="0">
                <a:latin typeface="Georgia" pitchFamily="18" charset="0"/>
              </a:rPr>
              <a:t>(</a:t>
            </a:r>
            <a:r>
              <a:rPr lang="de-DE" altLang="cs-CZ" sz="1400" noProof="1">
                <a:latin typeface="Georgia" pitchFamily="18" charset="0"/>
              </a:rPr>
              <a:t>1) </a:t>
            </a:r>
            <a:endParaRPr lang="ru-RU" altLang="cs-CZ" sz="1400" noProof="1" smtClean="0">
              <a:latin typeface="Georgia" pitchFamily="18" charset="0"/>
            </a:endParaRPr>
          </a:p>
          <a:p>
            <a:pPr marL="304800" indent="-304800" eaLnBrk="1" hangingPunct="1">
              <a:spcBef>
                <a:spcPts val="0"/>
              </a:spcBef>
              <a:buFont typeface="Times New Roman" pitchFamily="18" charset="0"/>
              <a:buNone/>
            </a:pPr>
            <a:r>
              <a:rPr lang="ru-RU" altLang="cs-CZ" sz="1400" noProof="1">
                <a:latin typeface="Georgia" pitchFamily="18" charset="0"/>
              </a:rPr>
              <a:t>	</a:t>
            </a:r>
            <a:r>
              <a:rPr lang="de-DE" altLang="cs-CZ" sz="1400" noProof="1" smtClean="0">
                <a:latin typeface="Georgia" pitchFamily="18" charset="0"/>
              </a:rPr>
              <a:t>Zugang </a:t>
            </a:r>
            <a:r>
              <a:rPr lang="de-DE" altLang="cs-CZ" sz="1400" noProof="1">
                <a:latin typeface="Georgia" pitchFamily="18" charset="0"/>
              </a:rPr>
              <a:t>zu Elektrizität </a:t>
            </a:r>
            <a:r>
              <a:rPr lang="ru-RU" altLang="cs-CZ" sz="1400" noProof="1" smtClean="0">
                <a:latin typeface="Georgia" pitchFamily="18" charset="0"/>
              </a:rPr>
              <a:t>				</a:t>
            </a:r>
            <a:r>
              <a:rPr lang="de-DE" altLang="cs-CZ" sz="1400" noProof="1" smtClean="0">
                <a:latin typeface="Georgia" pitchFamily="18" charset="0"/>
              </a:rPr>
              <a:t>(</a:t>
            </a:r>
            <a:r>
              <a:rPr lang="de-DE" altLang="cs-CZ" sz="1400" noProof="1">
                <a:latin typeface="Georgia" pitchFamily="18" charset="0"/>
              </a:rPr>
              <a:t>2) </a:t>
            </a:r>
            <a:endParaRPr lang="ru-RU" altLang="cs-CZ" sz="1400" noProof="1" smtClean="0">
              <a:latin typeface="Georgia" pitchFamily="18" charset="0"/>
            </a:endParaRPr>
          </a:p>
          <a:p>
            <a:pPr marL="304800" indent="-304800" eaLnBrk="1" hangingPunct="1">
              <a:spcBef>
                <a:spcPts val="0"/>
              </a:spcBef>
              <a:buFont typeface="Times New Roman" pitchFamily="18" charset="0"/>
              <a:buNone/>
            </a:pPr>
            <a:r>
              <a:rPr lang="ru-RU" altLang="cs-CZ" sz="1400" noProof="1">
                <a:latin typeface="Georgia" pitchFamily="18" charset="0"/>
              </a:rPr>
              <a:t>	</a:t>
            </a:r>
            <a:r>
              <a:rPr lang="de-DE" altLang="cs-CZ" sz="1400" noProof="1" smtClean="0">
                <a:latin typeface="Georgia" pitchFamily="18" charset="0"/>
              </a:rPr>
              <a:t>Eisenbahndichte </a:t>
            </a:r>
            <a:r>
              <a:rPr lang="ru-RU" altLang="cs-CZ" sz="1400" noProof="1" smtClean="0">
                <a:latin typeface="Georgia" pitchFamily="18" charset="0"/>
              </a:rPr>
              <a:t>					</a:t>
            </a:r>
            <a:r>
              <a:rPr lang="de-DE" altLang="cs-CZ" sz="1400" noProof="1" smtClean="0">
                <a:latin typeface="Georgia" pitchFamily="18" charset="0"/>
              </a:rPr>
              <a:t>(</a:t>
            </a:r>
            <a:r>
              <a:rPr lang="de-DE" altLang="cs-CZ" sz="1400" noProof="1">
                <a:latin typeface="Georgia" pitchFamily="18" charset="0"/>
              </a:rPr>
              <a:t>3) </a:t>
            </a:r>
            <a:endParaRPr lang="ru-RU" altLang="cs-CZ" sz="1400" noProof="1" smtClean="0">
              <a:latin typeface="Georgia" pitchFamily="18" charset="0"/>
            </a:endParaRPr>
          </a:p>
          <a:p>
            <a:pPr marL="304800" indent="-304800" eaLnBrk="1" hangingPunct="1">
              <a:spcBef>
                <a:spcPts val="0"/>
              </a:spcBef>
              <a:buFont typeface="Times New Roman" pitchFamily="18" charset="0"/>
              <a:buNone/>
            </a:pPr>
            <a:r>
              <a:rPr lang="ru-RU" altLang="cs-CZ" sz="1400" noProof="1">
                <a:latin typeface="Georgia" pitchFamily="18" charset="0"/>
              </a:rPr>
              <a:t>	</a:t>
            </a:r>
            <a:r>
              <a:rPr lang="de-DE" altLang="cs-CZ" sz="1400" noProof="1" smtClean="0">
                <a:latin typeface="Georgia" pitchFamily="18" charset="0"/>
              </a:rPr>
              <a:t>Elektrifizierungsgrad </a:t>
            </a:r>
            <a:r>
              <a:rPr lang="ru-RU" altLang="cs-CZ" sz="1400" noProof="1" smtClean="0">
                <a:latin typeface="Georgia" pitchFamily="18" charset="0"/>
              </a:rPr>
              <a:t>				</a:t>
            </a:r>
            <a:r>
              <a:rPr lang="de-DE" altLang="cs-CZ" sz="1400" noProof="1" smtClean="0">
                <a:latin typeface="Georgia" pitchFamily="18" charset="0"/>
              </a:rPr>
              <a:t>(</a:t>
            </a:r>
            <a:r>
              <a:rPr lang="de-DE" altLang="cs-CZ" sz="1400" noProof="1">
                <a:latin typeface="Georgia" pitchFamily="18" charset="0"/>
              </a:rPr>
              <a:t>3) </a:t>
            </a:r>
            <a:endParaRPr lang="ru-RU" altLang="cs-CZ" sz="1400" noProof="1" smtClean="0">
              <a:latin typeface="Georgia" pitchFamily="18" charset="0"/>
            </a:endParaRPr>
          </a:p>
          <a:p>
            <a:pPr marL="304800" indent="-304800" eaLnBrk="1" hangingPunct="1">
              <a:spcBef>
                <a:spcPts val="0"/>
              </a:spcBef>
              <a:buFont typeface="Times New Roman" pitchFamily="18" charset="0"/>
              <a:buNone/>
            </a:pPr>
            <a:r>
              <a:rPr lang="ru-RU" altLang="cs-CZ" sz="1400" noProof="1">
                <a:latin typeface="Georgia" pitchFamily="18" charset="0"/>
              </a:rPr>
              <a:t>	</a:t>
            </a:r>
            <a:r>
              <a:rPr lang="de-DE" altLang="cs-CZ" sz="1400" noProof="1" smtClean="0">
                <a:latin typeface="Georgia" pitchFamily="18" charset="0"/>
              </a:rPr>
              <a:t>Handelszölle </a:t>
            </a:r>
            <a:r>
              <a:rPr lang="ru-RU" altLang="cs-CZ" sz="1400" noProof="1" smtClean="0">
                <a:latin typeface="Georgia" pitchFamily="18" charset="0"/>
              </a:rPr>
              <a:t>					</a:t>
            </a:r>
            <a:r>
              <a:rPr lang="de-DE" altLang="cs-CZ" sz="1400" noProof="1" smtClean="0">
                <a:latin typeface="Georgia" pitchFamily="18" charset="0"/>
              </a:rPr>
              <a:t>(</a:t>
            </a:r>
            <a:r>
              <a:rPr lang="de-DE" altLang="cs-CZ" sz="1400" noProof="1">
                <a:latin typeface="Georgia" pitchFamily="18" charset="0"/>
              </a:rPr>
              <a:t>7) </a:t>
            </a:r>
            <a:endParaRPr lang="ru-RU" altLang="cs-CZ" sz="1400" noProof="1" smtClean="0">
              <a:latin typeface="Georgia" pitchFamily="18" charset="0"/>
            </a:endParaRPr>
          </a:p>
          <a:p>
            <a:pPr marL="304800" indent="-304800" eaLnBrk="1" hangingPunct="1">
              <a:spcBef>
                <a:spcPts val="0"/>
              </a:spcBef>
              <a:buFont typeface="Times New Roman" pitchFamily="18" charset="0"/>
              <a:buNone/>
            </a:pPr>
            <a:r>
              <a:rPr lang="ru-RU" altLang="cs-CZ" sz="1400" noProof="1">
                <a:latin typeface="Georgia" pitchFamily="18" charset="0"/>
              </a:rPr>
              <a:t>	</a:t>
            </a:r>
            <a:r>
              <a:rPr lang="de-DE" altLang="cs-CZ" sz="1400" noProof="1" smtClean="0">
                <a:latin typeface="Georgia" pitchFamily="18" charset="0"/>
              </a:rPr>
              <a:t>Regelwerk </a:t>
            </a:r>
            <a:r>
              <a:rPr lang="de-DE" altLang="cs-CZ" sz="1400" noProof="1">
                <a:latin typeface="Georgia" pitchFamily="18" charset="0"/>
              </a:rPr>
              <a:t>für Insolvenzen </a:t>
            </a:r>
            <a:r>
              <a:rPr lang="ru-RU" altLang="cs-CZ" sz="1400" noProof="1" smtClean="0">
                <a:latin typeface="Georgia" pitchFamily="18" charset="0"/>
              </a:rPr>
              <a:t>				</a:t>
            </a:r>
            <a:r>
              <a:rPr lang="de-DE" altLang="cs-CZ" sz="1400" noProof="1" smtClean="0">
                <a:latin typeface="Georgia" pitchFamily="18" charset="0"/>
              </a:rPr>
              <a:t>(</a:t>
            </a:r>
            <a:r>
              <a:rPr lang="de-DE" altLang="cs-CZ" sz="1400" noProof="1">
                <a:latin typeface="Georgia" pitchFamily="18" charset="0"/>
              </a:rPr>
              <a:t>9) </a:t>
            </a:r>
            <a:endParaRPr lang="ru-RU" altLang="cs-CZ" sz="1400" noProof="1" smtClean="0">
              <a:latin typeface="Georgia" pitchFamily="18" charset="0"/>
            </a:endParaRPr>
          </a:p>
          <a:p>
            <a:pPr marL="304800" indent="-304800" eaLnBrk="1" hangingPunct="1">
              <a:spcBef>
                <a:spcPts val="0"/>
              </a:spcBef>
              <a:buFont typeface="Times New Roman" pitchFamily="18" charset="0"/>
              <a:buNone/>
            </a:pPr>
            <a:r>
              <a:rPr lang="ru-RU" altLang="cs-CZ" sz="1400" noProof="1">
                <a:latin typeface="Georgia" pitchFamily="18" charset="0"/>
              </a:rPr>
              <a:t>	</a:t>
            </a:r>
            <a:r>
              <a:rPr lang="de-DE" altLang="cs-CZ" sz="1400" noProof="1" smtClean="0">
                <a:latin typeface="Georgia" pitchFamily="18" charset="0"/>
              </a:rPr>
              <a:t>Aktive </a:t>
            </a:r>
            <a:r>
              <a:rPr lang="de-DE" altLang="cs-CZ" sz="1400" noProof="1">
                <a:latin typeface="Georgia" pitchFamily="18" charset="0"/>
              </a:rPr>
              <a:t>arbeitsmarktpolitische Maßnahmen </a:t>
            </a:r>
            <a:r>
              <a:rPr lang="ru-RU" altLang="cs-CZ" sz="1400" noProof="1" smtClean="0">
                <a:latin typeface="Georgia" pitchFamily="18" charset="0"/>
              </a:rPr>
              <a:t>		</a:t>
            </a:r>
            <a:r>
              <a:rPr lang="de-DE" altLang="cs-CZ" sz="1400" noProof="1" smtClean="0">
                <a:latin typeface="Georgia" pitchFamily="18" charset="0"/>
              </a:rPr>
              <a:t>(</a:t>
            </a:r>
            <a:r>
              <a:rPr lang="de-DE" altLang="cs-CZ" sz="1400" noProof="1">
                <a:latin typeface="Georgia" pitchFamily="18" charset="0"/>
              </a:rPr>
              <a:t>11) </a:t>
            </a:r>
            <a:endParaRPr lang="ru-RU" altLang="cs-CZ" sz="1400" noProof="1" smtClean="0">
              <a:latin typeface="Georgia" pitchFamily="18" charset="0"/>
            </a:endParaRPr>
          </a:p>
          <a:p>
            <a:pPr marL="304800" indent="-304800" eaLnBrk="1" hangingPunct="1">
              <a:spcBef>
                <a:spcPts val="0"/>
              </a:spcBef>
              <a:buFont typeface="Times New Roman" pitchFamily="18" charset="0"/>
              <a:buNone/>
            </a:pPr>
            <a:r>
              <a:rPr lang="ru-RU" altLang="cs-CZ" sz="1400" noProof="1">
                <a:latin typeface="Georgia" pitchFamily="18" charset="0"/>
              </a:rPr>
              <a:t>	</a:t>
            </a:r>
            <a:r>
              <a:rPr lang="de-DE" altLang="cs-CZ" sz="1400" noProof="1" smtClean="0">
                <a:latin typeface="Georgia" pitchFamily="18" charset="0"/>
              </a:rPr>
              <a:t>Rechte </a:t>
            </a:r>
            <a:r>
              <a:rPr lang="de-DE" altLang="cs-CZ" sz="1400" noProof="1">
                <a:latin typeface="Georgia" pitchFamily="18" charset="0"/>
              </a:rPr>
              <a:t>der Arbeitnehmer </a:t>
            </a:r>
            <a:r>
              <a:rPr lang="ru-RU" altLang="cs-CZ" sz="1400" noProof="1" smtClean="0">
                <a:latin typeface="Georgia" pitchFamily="18" charset="0"/>
              </a:rPr>
              <a:t>				</a:t>
            </a:r>
            <a:r>
              <a:rPr lang="de-DE" altLang="cs-CZ" sz="1400" noProof="1" smtClean="0">
                <a:latin typeface="Georgia" pitchFamily="18" charset="0"/>
              </a:rPr>
              <a:t>(</a:t>
            </a:r>
            <a:r>
              <a:rPr lang="de-DE" altLang="cs-CZ" sz="1400" noProof="1">
                <a:latin typeface="Georgia" pitchFamily="18" charset="0"/>
              </a:rPr>
              <a:t>14) </a:t>
            </a:r>
            <a:endParaRPr lang="ru-RU" altLang="cs-CZ" sz="1400" noProof="1" smtClean="0">
              <a:latin typeface="Georgia" pitchFamily="18" charset="0"/>
            </a:endParaRPr>
          </a:p>
          <a:p>
            <a:pPr marL="304800" indent="-304800" eaLnBrk="1" hangingPunct="1">
              <a:spcBef>
                <a:spcPts val="0"/>
              </a:spcBef>
              <a:buFont typeface="Times New Roman" pitchFamily="18" charset="0"/>
              <a:buNone/>
            </a:pPr>
            <a:r>
              <a:rPr lang="ru-RU" altLang="cs-CZ" sz="1400" noProof="1">
                <a:latin typeface="Georgia" pitchFamily="18" charset="0"/>
              </a:rPr>
              <a:t>	</a:t>
            </a:r>
            <a:r>
              <a:rPr lang="cs-CZ" altLang="cs-CZ" sz="1400" noProof="1" smtClean="0">
                <a:latin typeface="Georgia" pitchFamily="18" charset="0"/>
              </a:rPr>
              <a:t>D</a:t>
            </a:r>
            <a:r>
              <a:rPr lang="de-DE" altLang="cs-CZ" sz="1400" noProof="1" smtClean="0">
                <a:latin typeface="Georgia" pitchFamily="18" charset="0"/>
              </a:rPr>
              <a:t>urchschnittliche </a:t>
            </a:r>
            <a:r>
              <a:rPr lang="de-DE" altLang="cs-CZ" sz="1400" noProof="1">
                <a:latin typeface="Georgia" pitchFamily="18" charset="0"/>
              </a:rPr>
              <a:t>Studiendauer </a:t>
            </a:r>
            <a:r>
              <a:rPr lang="ru-RU" altLang="cs-CZ" sz="1400" noProof="1" smtClean="0">
                <a:latin typeface="Georgia" pitchFamily="18" charset="0"/>
              </a:rPr>
              <a:t>			</a:t>
            </a:r>
            <a:r>
              <a:rPr lang="de-DE" altLang="cs-CZ" sz="1400" noProof="1" smtClean="0">
                <a:latin typeface="Georgia" pitchFamily="18" charset="0"/>
              </a:rPr>
              <a:t>(</a:t>
            </a:r>
            <a:r>
              <a:rPr lang="de-DE" altLang="cs-CZ" sz="1400" noProof="1">
                <a:latin typeface="Georgia" pitchFamily="18" charset="0"/>
              </a:rPr>
              <a:t>15) </a:t>
            </a:r>
            <a:endParaRPr lang="ru-RU" altLang="cs-CZ" sz="1400" noProof="1" smtClean="0">
              <a:latin typeface="Georgia" pitchFamily="18" charset="0"/>
            </a:endParaRPr>
          </a:p>
          <a:p>
            <a:pPr marL="304800" indent="-304800" eaLnBrk="1" hangingPunct="1">
              <a:spcBef>
                <a:spcPts val="0"/>
              </a:spcBef>
              <a:buFont typeface="Times New Roman" pitchFamily="18" charset="0"/>
              <a:buNone/>
            </a:pPr>
            <a:r>
              <a:rPr lang="ru-RU" altLang="cs-CZ" sz="1400" noProof="1">
                <a:latin typeface="Georgia" pitchFamily="18" charset="0"/>
              </a:rPr>
              <a:t>	</a:t>
            </a:r>
            <a:r>
              <a:rPr lang="de-DE" altLang="cs-CZ" sz="1400" noProof="1" smtClean="0">
                <a:latin typeface="Georgia" pitchFamily="18" charset="0"/>
              </a:rPr>
              <a:t>Flexibilität </a:t>
            </a:r>
            <a:r>
              <a:rPr lang="de-DE" altLang="cs-CZ" sz="1400" noProof="1">
                <a:latin typeface="Georgia" pitchFamily="18" charset="0"/>
              </a:rPr>
              <a:t>der Lohnfindung </a:t>
            </a:r>
            <a:r>
              <a:rPr lang="ru-RU" altLang="cs-CZ" sz="1400" noProof="1" smtClean="0">
                <a:latin typeface="Georgia" pitchFamily="18" charset="0"/>
              </a:rPr>
              <a:t>				</a:t>
            </a:r>
            <a:r>
              <a:rPr lang="de-DE" altLang="cs-CZ" sz="1400" noProof="1" smtClean="0">
                <a:latin typeface="Georgia" pitchFamily="18" charset="0"/>
              </a:rPr>
              <a:t>(</a:t>
            </a:r>
            <a:r>
              <a:rPr lang="de-DE" altLang="cs-CZ" sz="1400" noProof="1">
                <a:latin typeface="Georgia" pitchFamily="18" charset="0"/>
              </a:rPr>
              <a:t>15) </a:t>
            </a:r>
            <a:endParaRPr lang="ru-RU" altLang="cs-CZ" sz="1400" noProof="1" smtClean="0">
              <a:latin typeface="Georgia" pitchFamily="18" charset="0"/>
            </a:endParaRPr>
          </a:p>
          <a:p>
            <a:pPr marL="304800" indent="-304800" eaLnBrk="1" hangingPunct="1">
              <a:spcBef>
                <a:spcPts val="0"/>
              </a:spcBef>
              <a:buFont typeface="Times New Roman" pitchFamily="18" charset="0"/>
              <a:buNone/>
            </a:pPr>
            <a:r>
              <a:rPr lang="ru-RU" altLang="cs-CZ" sz="1400" noProof="1">
                <a:latin typeface="Georgia" pitchFamily="18" charset="0"/>
              </a:rPr>
              <a:t>	</a:t>
            </a:r>
            <a:r>
              <a:rPr lang="de-DE" altLang="cs-CZ" sz="1400" noProof="1" smtClean="0">
                <a:latin typeface="Georgia" pitchFamily="18" charset="0"/>
              </a:rPr>
              <a:t>Importe </a:t>
            </a:r>
            <a:r>
              <a:rPr lang="ru-RU" altLang="cs-CZ" sz="1400" noProof="1" smtClean="0">
                <a:latin typeface="Georgia" pitchFamily="18" charset="0"/>
              </a:rPr>
              <a:t>					</a:t>
            </a:r>
            <a:r>
              <a:rPr lang="de-DE" altLang="cs-CZ" sz="1400" noProof="1" smtClean="0">
                <a:latin typeface="Georgia" pitchFamily="18" charset="0"/>
              </a:rPr>
              <a:t>(</a:t>
            </a:r>
            <a:r>
              <a:rPr lang="de-DE" altLang="cs-CZ" sz="1400" noProof="1">
                <a:latin typeface="Georgia" pitchFamily="18" charset="0"/>
              </a:rPr>
              <a:t>15) </a:t>
            </a:r>
            <a:endParaRPr lang="ru-RU" altLang="cs-CZ" sz="1400" noProof="1" smtClean="0">
              <a:latin typeface="Georgia" pitchFamily="18" charset="0"/>
            </a:endParaRPr>
          </a:p>
          <a:p>
            <a:pPr marL="304800" indent="-304800" eaLnBrk="1" hangingPunct="1">
              <a:spcBef>
                <a:spcPts val="0"/>
              </a:spcBef>
              <a:buFont typeface="Times New Roman" pitchFamily="18" charset="0"/>
              <a:buNone/>
            </a:pPr>
            <a:r>
              <a:rPr lang="ru-RU" altLang="cs-CZ" sz="1400" noProof="1">
                <a:latin typeface="Georgia" pitchFamily="18" charset="0"/>
              </a:rPr>
              <a:t>	</a:t>
            </a:r>
            <a:r>
              <a:rPr lang="de-DE" altLang="cs-CZ" sz="1400" noProof="1" smtClean="0">
                <a:latin typeface="Georgia" pitchFamily="18" charset="0"/>
              </a:rPr>
              <a:t>Straßen</a:t>
            </a:r>
            <a:r>
              <a:rPr lang="cs-CZ" altLang="cs-CZ" sz="1400" noProof="1" smtClean="0">
                <a:latin typeface="Georgia" pitchFamily="18" charset="0"/>
              </a:rPr>
              <a:t>dichte</a:t>
            </a:r>
            <a:r>
              <a:rPr lang="de-DE" altLang="cs-CZ" sz="1400" noProof="1" smtClean="0">
                <a:latin typeface="Georgia" pitchFamily="18" charset="0"/>
              </a:rPr>
              <a:t> </a:t>
            </a:r>
            <a:r>
              <a:rPr lang="ru-RU" altLang="cs-CZ" sz="1400" noProof="1" smtClean="0">
                <a:latin typeface="Georgia" pitchFamily="18" charset="0"/>
              </a:rPr>
              <a:t>					</a:t>
            </a:r>
            <a:r>
              <a:rPr lang="de-DE" altLang="cs-CZ" sz="1400" noProof="1" smtClean="0">
                <a:latin typeface="Georgia" pitchFamily="18" charset="0"/>
              </a:rPr>
              <a:t>(</a:t>
            </a:r>
            <a:r>
              <a:rPr lang="de-DE" altLang="cs-CZ" sz="1400" noProof="1">
                <a:latin typeface="Georgia" pitchFamily="18" charset="0"/>
              </a:rPr>
              <a:t>17) </a:t>
            </a:r>
            <a:endParaRPr lang="ru-RU" altLang="cs-CZ" sz="1400" noProof="1">
              <a:latin typeface="Georgia" pitchFamily="18" charset="0"/>
            </a:endParaRPr>
          </a:p>
          <a:p>
            <a:pPr marL="304800" indent="-304800" eaLnBrk="1" hangingPunct="1">
              <a:spcBef>
                <a:spcPts val="0"/>
              </a:spcBef>
              <a:buFont typeface="Times New Roman" pitchFamily="18" charset="0"/>
              <a:buNone/>
            </a:pPr>
            <a:r>
              <a:rPr lang="ru-RU" altLang="cs-CZ" sz="1400" noProof="1" smtClean="0">
                <a:latin typeface="Georgia" pitchFamily="18" charset="0"/>
              </a:rPr>
              <a:t>	</a:t>
            </a:r>
            <a:r>
              <a:rPr lang="de-DE" altLang="cs-CZ" sz="1400" noProof="1" smtClean="0">
                <a:latin typeface="Georgia" pitchFamily="18" charset="0"/>
              </a:rPr>
              <a:t>Regulierung </a:t>
            </a:r>
            <a:r>
              <a:rPr lang="de-DE" altLang="cs-CZ" sz="1400" noProof="1">
                <a:latin typeface="Georgia" pitchFamily="18" charset="0"/>
              </a:rPr>
              <a:t>der Energieeffizienz </a:t>
            </a:r>
            <a:r>
              <a:rPr lang="ru-RU" altLang="cs-CZ" sz="1400" noProof="1" smtClean="0">
                <a:latin typeface="Georgia" pitchFamily="18" charset="0"/>
              </a:rPr>
              <a:t>			</a:t>
            </a:r>
            <a:r>
              <a:rPr lang="de-DE" altLang="cs-CZ" sz="1400" noProof="1" smtClean="0">
                <a:latin typeface="Georgia" pitchFamily="18" charset="0"/>
              </a:rPr>
              <a:t>(</a:t>
            </a:r>
            <a:r>
              <a:rPr lang="de-DE" altLang="cs-CZ" sz="1400" noProof="1">
                <a:latin typeface="Georgia" pitchFamily="18" charset="0"/>
              </a:rPr>
              <a:t>18) </a:t>
            </a:r>
            <a:endParaRPr lang="ru-RU" altLang="cs-CZ" sz="1400" noProof="1" smtClean="0">
              <a:latin typeface="Georgia" pitchFamily="18" charset="0"/>
            </a:endParaRPr>
          </a:p>
          <a:p>
            <a:pPr marL="304800" indent="-304800" eaLnBrk="1" hangingPunct="1">
              <a:spcBef>
                <a:spcPts val="0"/>
              </a:spcBef>
              <a:buFont typeface="Times New Roman" pitchFamily="18" charset="0"/>
              <a:buNone/>
            </a:pPr>
            <a:r>
              <a:rPr lang="ru-RU" altLang="cs-CZ" sz="1400" noProof="1">
                <a:latin typeface="Georgia" pitchFamily="18" charset="0"/>
              </a:rPr>
              <a:t>	</a:t>
            </a:r>
            <a:r>
              <a:rPr lang="de-DE" altLang="cs-CZ" sz="1400" noProof="1" smtClean="0">
                <a:latin typeface="Georgia" pitchFamily="18" charset="0"/>
              </a:rPr>
              <a:t>Verlässlichkeit </a:t>
            </a:r>
            <a:r>
              <a:rPr lang="de-DE" altLang="cs-CZ" sz="1400" noProof="1">
                <a:latin typeface="Georgia" pitchFamily="18" charset="0"/>
              </a:rPr>
              <a:t>der Wasserversorgung </a:t>
            </a:r>
            <a:r>
              <a:rPr lang="ru-RU" altLang="cs-CZ" sz="1400" noProof="1" smtClean="0">
                <a:latin typeface="Georgia" pitchFamily="18" charset="0"/>
              </a:rPr>
              <a:t>			</a:t>
            </a:r>
            <a:r>
              <a:rPr lang="de-DE" altLang="cs-CZ" sz="1400" noProof="1" smtClean="0">
                <a:latin typeface="Georgia" pitchFamily="18" charset="0"/>
              </a:rPr>
              <a:t>(</a:t>
            </a:r>
            <a:r>
              <a:rPr lang="de-DE" altLang="cs-CZ" sz="1400" noProof="1">
                <a:latin typeface="Georgia" pitchFamily="18" charset="0"/>
              </a:rPr>
              <a:t>19) </a:t>
            </a:r>
            <a:endParaRPr lang="ru-RU" altLang="cs-CZ" sz="1400" noProof="1" smtClean="0">
              <a:latin typeface="Georgia" pitchFamily="18" charset="0"/>
            </a:endParaRPr>
          </a:p>
          <a:p>
            <a:pPr marL="304800" indent="-304800" eaLnBrk="1" hangingPunct="1">
              <a:spcBef>
                <a:spcPts val="0"/>
              </a:spcBef>
              <a:buFont typeface="Times New Roman" pitchFamily="18" charset="0"/>
              <a:buNone/>
            </a:pPr>
            <a:r>
              <a:rPr lang="ru-RU" altLang="cs-CZ" sz="1400" noProof="1">
                <a:latin typeface="Georgia" pitchFamily="18" charset="0"/>
              </a:rPr>
              <a:t>	</a:t>
            </a:r>
            <a:r>
              <a:rPr lang="de-DE" altLang="cs-CZ" sz="1400" noProof="1">
                <a:latin typeface="Georgia" pitchFamily="18" charset="0"/>
              </a:rPr>
              <a:t>Dauer der Schulzeit</a:t>
            </a:r>
            <a:r>
              <a:rPr lang="ru-RU" altLang="cs-CZ" sz="1400" noProof="1" smtClean="0">
                <a:latin typeface="Georgia" pitchFamily="18" charset="0"/>
              </a:rPr>
              <a:t>				</a:t>
            </a:r>
            <a:r>
              <a:rPr lang="de-DE" altLang="cs-CZ" sz="1400" noProof="1" smtClean="0">
                <a:latin typeface="Georgia" pitchFamily="18" charset="0"/>
              </a:rPr>
              <a:t>(</a:t>
            </a:r>
            <a:r>
              <a:rPr lang="de-DE" altLang="cs-CZ" sz="1400" noProof="1">
                <a:latin typeface="Georgia" pitchFamily="18" charset="0"/>
              </a:rPr>
              <a:t>19) </a:t>
            </a:r>
            <a:endParaRPr lang="ru-RU" altLang="cs-CZ" sz="1400" noProof="1" smtClean="0">
              <a:latin typeface="Georgia" pitchFamily="18" charset="0"/>
            </a:endParaRPr>
          </a:p>
          <a:p>
            <a:pPr marL="304800" indent="-304800" eaLnBrk="1" hangingPunct="1">
              <a:spcBef>
                <a:spcPts val="0"/>
              </a:spcBef>
              <a:buFont typeface="Times New Roman" pitchFamily="18" charset="0"/>
              <a:buNone/>
            </a:pPr>
            <a:r>
              <a:rPr lang="ru-RU" altLang="cs-CZ" sz="1400" noProof="1" smtClean="0">
                <a:latin typeface="Georgia" pitchFamily="18" charset="0"/>
              </a:rPr>
              <a:t>	</a:t>
            </a:r>
            <a:r>
              <a:rPr lang="de-DE" altLang="cs-CZ" sz="1400" noProof="1" smtClean="0">
                <a:latin typeface="Georgia" pitchFamily="18" charset="0"/>
              </a:rPr>
              <a:t>Qualität </a:t>
            </a:r>
            <a:r>
              <a:rPr lang="de-DE" altLang="cs-CZ" sz="1400" noProof="1">
                <a:latin typeface="Georgia" pitchFamily="18" charset="0"/>
              </a:rPr>
              <a:t>der Landverwaltung </a:t>
            </a:r>
            <a:r>
              <a:rPr lang="ru-RU" altLang="cs-CZ" sz="1400" noProof="1" smtClean="0">
                <a:latin typeface="Georgia" pitchFamily="18" charset="0"/>
              </a:rPr>
              <a:t>				</a:t>
            </a:r>
            <a:r>
              <a:rPr lang="de-DE" altLang="cs-CZ" sz="1400" noProof="1" smtClean="0">
                <a:latin typeface="Georgia" pitchFamily="18" charset="0"/>
              </a:rPr>
              <a:t>(20)</a:t>
            </a:r>
            <a:endParaRPr lang="ru-RU" altLang="cs-CZ" sz="1400" noProof="1" smtClean="0">
              <a:latin typeface="Georgia" pitchFamily="18" charset="0"/>
            </a:endParaRPr>
          </a:p>
          <a:p>
            <a:pPr marL="304800" indent="-304800" eaLnBrk="1" hangingPunct="1">
              <a:spcBef>
                <a:spcPts val="0"/>
              </a:spcBef>
              <a:buFont typeface="Times New Roman" pitchFamily="18" charset="0"/>
              <a:buNone/>
            </a:pPr>
            <a:endParaRPr lang="de-DE" altLang="cs-CZ" sz="1200" noProof="1" smtClean="0">
              <a:latin typeface="Georgia" pitchFamily="18" charset="0"/>
            </a:endParaRPr>
          </a:p>
          <a:p>
            <a:pPr marL="304800" indent="-304800" eaLnBrk="1" hangingPunct="1">
              <a:lnSpc>
                <a:spcPct val="80000"/>
              </a:lnSpc>
              <a:spcBef>
                <a:spcPts val="0"/>
              </a:spcBef>
              <a:buNone/>
            </a:pPr>
            <a:r>
              <a:rPr lang="de-DE" altLang="cs-CZ" sz="1200" noProof="1" smtClean="0">
                <a:latin typeface="Georgia" pitchFamily="18" charset="0"/>
              </a:rPr>
              <a:t>	Quelle: World Economic Forum, Global Competitiveness Report</a:t>
            </a:r>
            <a:r>
              <a:rPr lang="ru-RU" altLang="cs-CZ" sz="1200" noProof="1" smtClean="0">
                <a:latin typeface="Georgia" pitchFamily="18" charset="0"/>
              </a:rPr>
              <a:t> </a:t>
            </a:r>
            <a:r>
              <a:rPr lang="ru-RU" altLang="cs-CZ" sz="1400" noProof="1" smtClean="0">
                <a:latin typeface="Georgia" pitchFamily="18" charset="0"/>
              </a:rPr>
              <a:t>2019</a:t>
            </a:r>
            <a:endParaRPr lang="de-DE" altLang="cs-CZ" sz="1400" noProof="1">
              <a:latin typeface="Georgia" pitchFamily="18" charset="0"/>
            </a:endParaRPr>
          </a:p>
          <a:p>
            <a:pPr marL="304800" indent="-304800" eaLnBrk="1" hangingPunct="1">
              <a:lnSpc>
                <a:spcPct val="80000"/>
              </a:lnSpc>
              <a:spcBef>
                <a:spcPts val="0"/>
              </a:spcBef>
              <a:buFontTx/>
              <a:buNone/>
            </a:pPr>
            <a:endParaRPr lang="de-DE" altLang="cs-CZ" sz="1400" noProof="1" smtClean="0">
              <a:solidFill>
                <a:srgbClr val="072B51"/>
              </a:solidFill>
              <a:latin typeface="Georgia" pitchFamily="18" charset="0"/>
            </a:endParaRPr>
          </a:p>
          <a:p>
            <a:pPr marL="304800" indent="-304800" eaLnBrk="1" hangingPunct="1">
              <a:lnSpc>
                <a:spcPct val="80000"/>
              </a:lnSpc>
              <a:buFont typeface="Times New Roman" pitchFamily="18" charset="0"/>
              <a:buNone/>
            </a:pPr>
            <a:endParaRPr lang="de-DE" altLang="cs-CZ" sz="1400" noProof="1" smtClean="0">
              <a:solidFill>
                <a:srgbClr val="072B51"/>
              </a:solidFill>
              <a:latin typeface="Georgia" pitchFamily="18" charset="0"/>
            </a:endParaRP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en-US" altLang="de-DE" sz="1800" dirty="0" smtClean="0">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en-US" altLang="de-DE" sz="1800" dirty="0" smtClean="0">
              <a:solidFill>
                <a:srgbClr val="FFFFFF"/>
              </a:solidFill>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dirty="0">
                <a:solidFill>
                  <a:srgbClr val="0039A6"/>
                </a:solidFill>
                <a:latin typeface="Georgia" pitchFamily="18" charset="0"/>
              </a:rPr>
              <a:t>Wirtschaft</a:t>
            </a:r>
            <a:endParaRPr lang="cs-CZ" altLang="cs-CZ" sz="2400" dirty="0" smtClean="0">
              <a:solidFill>
                <a:srgbClr val="0039A6"/>
              </a:solidFill>
              <a:latin typeface="Georgia" panose="02040502050405020303" pitchFamily="18" charset="0"/>
            </a:endParaRPr>
          </a:p>
        </p:txBody>
      </p:sp>
      <p:sp>
        <p:nvSpPr>
          <p:cNvPr id="36869" name="Rectangle 3"/>
          <p:cNvSpPr>
            <a:spLocks noGrp="1" noChangeArrowheads="1"/>
          </p:cNvSpPr>
          <p:nvPr>
            <p:ph type="subTitle" idx="4294967295"/>
          </p:nvPr>
        </p:nvSpPr>
        <p:spPr>
          <a:xfrm>
            <a:off x="990600" y="1330325"/>
            <a:ext cx="7661275" cy="5357813"/>
          </a:xfrm>
        </p:spPr>
        <p:txBody>
          <a:bodyPr/>
          <a:lstStyle/>
          <a:p>
            <a:pPr marL="304800" indent="-304800">
              <a:lnSpc>
                <a:spcPct val="80000"/>
              </a:lnSpc>
              <a:buFontTx/>
              <a:buNone/>
              <a:defRPr/>
            </a:pPr>
            <a:r>
              <a:rPr lang="cs-CZ" altLang="cs-CZ" sz="2400" dirty="0" smtClean="0">
                <a:solidFill>
                  <a:srgbClr val="D52B1E"/>
                </a:solidFill>
                <a:latin typeface="Georgia" panose="02040502050405020303" pitchFamily="18" charset="0"/>
              </a:rPr>
              <a:t>	</a:t>
            </a:r>
            <a:r>
              <a:rPr lang="cs-CZ" sz="1800" kern="1200" dirty="0">
                <a:solidFill>
                  <a:srgbClr val="D52B1E"/>
                </a:solidFill>
                <a:latin typeface="Georgia" panose="02040502050405020303" pitchFamily="18" charset="0"/>
              </a:rPr>
              <a:t> </a:t>
            </a:r>
            <a:r>
              <a:rPr lang="de-DE" sz="1800" kern="1200" dirty="0" smtClean="0">
                <a:solidFill>
                  <a:srgbClr val="D52B1E"/>
                </a:solidFill>
                <a:latin typeface="Georgia" panose="02040502050405020303" pitchFamily="18" charset="0"/>
              </a:rPr>
              <a:t>BIP pro Kopf  in US-Dollar </a:t>
            </a:r>
            <a:endParaRPr lang="de-DE" altLang="cs-CZ" sz="1400" dirty="0" smtClean="0">
              <a:solidFill>
                <a:srgbClr val="072B51"/>
              </a:solidFill>
              <a:latin typeface="Georgia" panose="02040502050405020303" pitchFamily="18" charset="0"/>
            </a:endParaRP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en-US" altLang="de-DE" sz="1800" smtClean="0">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en-US" altLang="de-DE" sz="1800" smtClean="0">
              <a:solidFill>
                <a:srgbClr val="FFFFFF"/>
              </a:solidFill>
            </a:endParaRPr>
          </a:p>
        </p:txBody>
      </p:sp>
      <p:pic>
        <p:nvPicPr>
          <p:cNvPr id="8" name="Obráze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68400" y="1714500"/>
            <a:ext cx="7435850" cy="475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3115873"/>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dirty="0">
                <a:solidFill>
                  <a:srgbClr val="0039A6"/>
                </a:solidFill>
                <a:latin typeface="Georgia" pitchFamily="18" charset="0"/>
              </a:rPr>
              <a:t>Wirtschaft</a:t>
            </a:r>
            <a:endParaRPr lang="cs-CZ" altLang="cs-CZ" sz="2400" dirty="0" smtClean="0">
              <a:solidFill>
                <a:srgbClr val="0039A6"/>
              </a:solidFill>
              <a:latin typeface="Georgia" panose="02040502050405020303" pitchFamily="18" charset="0"/>
            </a:endParaRPr>
          </a:p>
        </p:txBody>
      </p:sp>
      <p:sp>
        <p:nvSpPr>
          <p:cNvPr id="36869" name="Rectangle 3"/>
          <p:cNvSpPr>
            <a:spLocks noGrp="1" noChangeArrowheads="1"/>
          </p:cNvSpPr>
          <p:nvPr>
            <p:ph type="subTitle" idx="4294967295"/>
          </p:nvPr>
        </p:nvSpPr>
        <p:spPr>
          <a:xfrm>
            <a:off x="990600" y="1330325"/>
            <a:ext cx="7661275" cy="4371975"/>
          </a:xfrm>
        </p:spPr>
        <p:txBody>
          <a:bodyPr/>
          <a:lstStyle/>
          <a:p>
            <a:pPr marL="304800" indent="-304800">
              <a:lnSpc>
                <a:spcPct val="80000"/>
              </a:lnSpc>
              <a:buFontTx/>
              <a:buNone/>
              <a:defRPr/>
            </a:pPr>
            <a:r>
              <a:rPr lang="cs-CZ" altLang="cs-CZ" sz="2400" dirty="0" smtClean="0">
                <a:solidFill>
                  <a:srgbClr val="D52B1E"/>
                </a:solidFill>
                <a:latin typeface="Georgia" panose="02040502050405020303" pitchFamily="18" charset="0"/>
              </a:rPr>
              <a:t>	</a:t>
            </a:r>
            <a:r>
              <a:rPr lang="de-DE" sz="1800" kern="1200" dirty="0" smtClean="0">
                <a:solidFill>
                  <a:srgbClr val="D52B1E"/>
                </a:solidFill>
                <a:latin typeface="Georgia" panose="02040502050405020303" pitchFamily="18" charset="0"/>
              </a:rPr>
              <a:t>Tschechiens Staatsverschuldung</a:t>
            </a:r>
            <a:endParaRPr lang="de-DE" altLang="cs-CZ" sz="1800" kern="1200" dirty="0" smtClean="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smtClean="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smtClean="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smtClean="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smtClean="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smtClean="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smtClean="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smtClean="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smtClean="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ru-RU" altLang="cs-CZ" sz="1000" noProof="1">
              <a:latin typeface="Georgia" panose="02040502050405020303" pitchFamily="18" charset="0"/>
              <a:ea typeface="MS Gothic" panose="020B0609070205080204" pitchFamily="49" charset="-128"/>
            </a:endParaRPr>
          </a:p>
          <a:p>
            <a:pPr marL="304800" indent="-304800" eaLnBrk="1" hangingPunct="1">
              <a:lnSpc>
                <a:spcPct val="80000"/>
              </a:lnSpc>
              <a:buFont typeface="Times New Roman" panose="02020603050405020304" pitchFamily="18" charset="0"/>
              <a:buNone/>
              <a:defRPr/>
            </a:pPr>
            <a:endParaRPr lang="ru-RU" altLang="cs-CZ" sz="1400" noProof="1" smtClean="0">
              <a:solidFill>
                <a:srgbClr val="072B51"/>
              </a:solidFill>
              <a:latin typeface="Georgia" panose="02040502050405020303" pitchFamily="18" charset="0"/>
            </a:endParaRP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en-US" altLang="de-DE" sz="1800" smtClean="0">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en-US" altLang="de-DE" sz="1800" smtClean="0">
              <a:solidFill>
                <a:srgbClr val="FFFFFF"/>
              </a:solidFill>
            </a:endParaRPr>
          </a:p>
        </p:txBody>
      </p:sp>
      <p:pic>
        <p:nvPicPr>
          <p:cNvPr id="39943" name="Obráze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8238" y="1827213"/>
            <a:ext cx="7466012"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8111345"/>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dirty="0">
                <a:solidFill>
                  <a:srgbClr val="0039A6"/>
                </a:solidFill>
                <a:latin typeface="Georgia" pitchFamily="18" charset="0"/>
              </a:rPr>
              <a:t>Wirtschaft</a:t>
            </a:r>
            <a:endParaRPr lang="cs-CZ" altLang="cs-CZ" sz="2400" dirty="0" smtClean="0">
              <a:solidFill>
                <a:srgbClr val="0039A6"/>
              </a:solidFill>
              <a:latin typeface="Georgia" panose="02040502050405020303" pitchFamily="18" charset="0"/>
            </a:endParaRPr>
          </a:p>
        </p:txBody>
      </p:sp>
      <p:sp>
        <p:nvSpPr>
          <p:cNvPr id="36869" name="Rectangle 3"/>
          <p:cNvSpPr>
            <a:spLocks noGrp="1" noChangeArrowheads="1"/>
          </p:cNvSpPr>
          <p:nvPr>
            <p:ph type="subTitle" idx="4294967295"/>
          </p:nvPr>
        </p:nvSpPr>
        <p:spPr>
          <a:xfrm>
            <a:off x="990600" y="1330325"/>
            <a:ext cx="7661275" cy="4371975"/>
          </a:xfrm>
        </p:spPr>
        <p:txBody>
          <a:bodyPr/>
          <a:lstStyle/>
          <a:p>
            <a:pPr marL="304800" indent="-304800">
              <a:lnSpc>
                <a:spcPct val="80000"/>
              </a:lnSpc>
              <a:buFontTx/>
              <a:buNone/>
              <a:defRPr/>
            </a:pPr>
            <a:r>
              <a:rPr lang="cs-CZ" altLang="cs-CZ" sz="2400" dirty="0" smtClean="0">
                <a:solidFill>
                  <a:srgbClr val="D52B1E"/>
                </a:solidFill>
                <a:latin typeface="Georgia" panose="02040502050405020303" pitchFamily="18" charset="0"/>
              </a:rPr>
              <a:t>	</a:t>
            </a:r>
            <a:r>
              <a:rPr lang="de-DE" sz="1800" kern="1200" dirty="0">
                <a:solidFill>
                  <a:srgbClr val="D52B1E"/>
                </a:solidFill>
                <a:latin typeface="Georgia" panose="02040502050405020303" pitchFamily="18" charset="0"/>
              </a:rPr>
              <a:t> </a:t>
            </a:r>
            <a:r>
              <a:rPr lang="de-DE" sz="1800" kern="1200" dirty="0" smtClean="0">
                <a:solidFill>
                  <a:srgbClr val="D52B1E"/>
                </a:solidFill>
                <a:latin typeface="Georgia" panose="02040502050405020303" pitchFamily="18" charset="0"/>
              </a:rPr>
              <a:t>Tschechische Republik</a:t>
            </a:r>
            <a:r>
              <a:rPr lang="cs-CZ" sz="1800" kern="1200" dirty="0" smtClean="0">
                <a:solidFill>
                  <a:srgbClr val="D52B1E"/>
                </a:solidFill>
                <a:latin typeface="Georgia" panose="02040502050405020303" pitchFamily="18" charset="0"/>
              </a:rPr>
              <a:t> - </a:t>
            </a:r>
            <a:r>
              <a:rPr lang="de-DE" sz="1800" kern="1200" dirty="0" smtClean="0">
                <a:solidFill>
                  <a:srgbClr val="D52B1E"/>
                </a:solidFill>
                <a:latin typeface="Georgia" panose="02040502050405020303" pitchFamily="18" charset="0"/>
              </a:rPr>
              <a:t>Inflationsrate</a:t>
            </a:r>
            <a:endParaRPr lang="cs-CZ" sz="1800" kern="1200" dirty="0" smtClean="0">
              <a:solidFill>
                <a:srgbClr val="D52B1E"/>
              </a:solidFill>
              <a:latin typeface="Georgia" panose="02040502050405020303" pitchFamily="18" charset="0"/>
            </a:endParaRPr>
          </a:p>
          <a:p>
            <a:pPr marL="304800" indent="-304800">
              <a:lnSpc>
                <a:spcPct val="80000"/>
              </a:lnSpc>
              <a:buFontTx/>
              <a:buNone/>
              <a:defRPr/>
            </a:pPr>
            <a:endParaRPr lang="cs-CZ" altLang="cs-CZ" sz="1800" kern="1200" dirty="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smtClean="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smtClean="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smtClean="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smtClean="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smtClean="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smtClean="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smtClean="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smtClean="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ru-RU" altLang="cs-CZ" sz="1000" noProof="1">
              <a:latin typeface="Georgia" panose="02040502050405020303" pitchFamily="18" charset="0"/>
              <a:ea typeface="MS Gothic" panose="020B0609070205080204" pitchFamily="49" charset="-128"/>
            </a:endParaRPr>
          </a:p>
          <a:p>
            <a:pPr marL="304800" indent="-304800" eaLnBrk="1" hangingPunct="1">
              <a:lnSpc>
                <a:spcPct val="80000"/>
              </a:lnSpc>
              <a:buFont typeface="Times New Roman" panose="02020603050405020304" pitchFamily="18" charset="0"/>
              <a:buNone/>
              <a:defRPr/>
            </a:pPr>
            <a:endParaRPr lang="ru-RU" altLang="cs-CZ" sz="1400" noProof="1" smtClean="0">
              <a:solidFill>
                <a:srgbClr val="072B51"/>
              </a:solidFill>
              <a:latin typeface="Georgia" panose="02040502050405020303" pitchFamily="18" charset="0"/>
            </a:endParaRP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en-US" altLang="de-DE" sz="1800" smtClean="0">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en-US" altLang="de-DE" sz="1800" smtClean="0">
              <a:solidFill>
                <a:srgbClr val="FFFFFF"/>
              </a:solidFill>
            </a:endParaRPr>
          </a:p>
        </p:txBody>
      </p:sp>
      <p:pic>
        <p:nvPicPr>
          <p:cNvPr id="40967" name="Obrázek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68400" y="2111375"/>
            <a:ext cx="7485063"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0036241"/>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dirty="0">
                <a:solidFill>
                  <a:srgbClr val="0039A6"/>
                </a:solidFill>
                <a:latin typeface="Georgia" pitchFamily="18" charset="0"/>
              </a:rPr>
              <a:t>Wirtschaft</a:t>
            </a:r>
            <a:endParaRPr lang="cs-CZ" altLang="cs-CZ" sz="2400" dirty="0" smtClean="0">
              <a:solidFill>
                <a:srgbClr val="0039A6"/>
              </a:solidFill>
              <a:latin typeface="Georgia" panose="02040502050405020303" pitchFamily="18" charset="0"/>
            </a:endParaRPr>
          </a:p>
        </p:txBody>
      </p:sp>
      <p:sp>
        <p:nvSpPr>
          <p:cNvPr id="36869" name="Rectangle 3"/>
          <p:cNvSpPr>
            <a:spLocks noGrp="1" noChangeArrowheads="1"/>
          </p:cNvSpPr>
          <p:nvPr>
            <p:ph type="subTitle" idx="4294967295"/>
          </p:nvPr>
        </p:nvSpPr>
        <p:spPr>
          <a:xfrm>
            <a:off x="990600" y="1330325"/>
            <a:ext cx="7661275" cy="4371975"/>
          </a:xfrm>
        </p:spPr>
        <p:txBody>
          <a:bodyPr/>
          <a:lstStyle/>
          <a:p>
            <a:pPr marL="304800" indent="-304800">
              <a:lnSpc>
                <a:spcPct val="80000"/>
              </a:lnSpc>
              <a:buFontTx/>
              <a:buNone/>
              <a:defRPr/>
            </a:pPr>
            <a:r>
              <a:rPr lang="cs-CZ" altLang="cs-CZ" sz="2400" dirty="0" smtClean="0">
                <a:solidFill>
                  <a:srgbClr val="D52B1E"/>
                </a:solidFill>
                <a:latin typeface="Georgia" panose="02040502050405020303" pitchFamily="18" charset="0"/>
              </a:rPr>
              <a:t>	</a:t>
            </a:r>
            <a:r>
              <a:rPr lang="de-DE" sz="1800" kern="1200" dirty="0" smtClean="0">
                <a:solidFill>
                  <a:srgbClr val="D52B1E"/>
                </a:solidFill>
                <a:latin typeface="Georgia" panose="02040502050405020303" pitchFamily="18" charset="0"/>
              </a:rPr>
              <a:t> Tschechische Republik</a:t>
            </a:r>
            <a:r>
              <a:rPr lang="cs-CZ" sz="1800" kern="1200" dirty="0" smtClean="0">
                <a:solidFill>
                  <a:srgbClr val="D52B1E"/>
                </a:solidFill>
                <a:latin typeface="Georgia" panose="02040502050405020303" pitchFamily="18" charset="0"/>
              </a:rPr>
              <a:t> - </a:t>
            </a:r>
            <a:r>
              <a:rPr lang="de-DE" sz="1800" kern="1200" dirty="0" smtClean="0">
                <a:solidFill>
                  <a:srgbClr val="D52B1E"/>
                </a:solidFill>
                <a:latin typeface="Georgia" panose="02040502050405020303" pitchFamily="18" charset="0"/>
              </a:rPr>
              <a:t>Arbeitslosenquote</a:t>
            </a:r>
            <a:endParaRPr lang="cs-CZ" altLang="cs-CZ" sz="1800" kern="1200" dirty="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smtClean="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smtClean="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smtClean="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smtClean="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smtClean="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smtClean="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smtClean="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smtClean="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ru-RU" altLang="cs-CZ" sz="1000" noProof="1">
              <a:latin typeface="Georgia" panose="02040502050405020303" pitchFamily="18" charset="0"/>
              <a:ea typeface="MS Gothic" panose="020B0609070205080204" pitchFamily="49" charset="-128"/>
            </a:endParaRPr>
          </a:p>
          <a:p>
            <a:pPr marL="304800" indent="-304800" eaLnBrk="1" hangingPunct="1">
              <a:lnSpc>
                <a:spcPct val="80000"/>
              </a:lnSpc>
              <a:buFont typeface="Times New Roman" panose="02020603050405020304" pitchFamily="18" charset="0"/>
              <a:buNone/>
              <a:defRPr/>
            </a:pPr>
            <a:endParaRPr lang="ru-RU" altLang="cs-CZ" sz="1400" noProof="1" smtClean="0">
              <a:solidFill>
                <a:srgbClr val="072B51"/>
              </a:solidFill>
              <a:latin typeface="Georgia" panose="02040502050405020303" pitchFamily="18" charset="0"/>
            </a:endParaRP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en-US" altLang="de-DE" sz="1800" smtClean="0">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en-US" altLang="de-DE" sz="1800" smtClean="0">
              <a:solidFill>
                <a:srgbClr val="FFFFFF"/>
              </a:solidFill>
            </a:endParaRPr>
          </a:p>
        </p:txBody>
      </p:sp>
      <p:pic>
        <p:nvPicPr>
          <p:cNvPr id="41991" name="Obráze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8238" y="1943100"/>
            <a:ext cx="7513637" cy="351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8959312"/>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dirty="0">
                <a:solidFill>
                  <a:srgbClr val="0039A6"/>
                </a:solidFill>
                <a:latin typeface="Georgia" pitchFamily="18" charset="0"/>
              </a:rPr>
              <a:t>Wirtschaft</a:t>
            </a:r>
            <a:endParaRPr lang="cs-CZ" altLang="cs-CZ" sz="2400" dirty="0" smtClean="0">
              <a:solidFill>
                <a:srgbClr val="0039A6"/>
              </a:solidFill>
              <a:latin typeface="Georgia" panose="02040502050405020303" pitchFamily="18" charset="0"/>
            </a:endParaRPr>
          </a:p>
        </p:txBody>
      </p:sp>
      <p:sp>
        <p:nvSpPr>
          <p:cNvPr id="36869" name="Rectangle 3"/>
          <p:cNvSpPr>
            <a:spLocks noGrp="1" noChangeArrowheads="1"/>
          </p:cNvSpPr>
          <p:nvPr>
            <p:ph type="subTitle" idx="4294967295"/>
          </p:nvPr>
        </p:nvSpPr>
        <p:spPr>
          <a:xfrm>
            <a:off x="990600" y="1330325"/>
            <a:ext cx="7661275" cy="4371975"/>
          </a:xfrm>
        </p:spPr>
        <p:txBody>
          <a:bodyPr/>
          <a:lstStyle/>
          <a:p>
            <a:pPr marL="304800" indent="-304800">
              <a:lnSpc>
                <a:spcPct val="80000"/>
              </a:lnSpc>
              <a:buFontTx/>
              <a:buNone/>
              <a:defRPr/>
            </a:pPr>
            <a:r>
              <a:rPr lang="cs-CZ" altLang="cs-CZ" sz="2400" dirty="0" smtClean="0">
                <a:solidFill>
                  <a:srgbClr val="D52B1E"/>
                </a:solidFill>
                <a:latin typeface="Georgia" panose="02040502050405020303" pitchFamily="18" charset="0"/>
              </a:rPr>
              <a:t>	</a:t>
            </a:r>
            <a:r>
              <a:rPr lang="de-DE" sz="1800" kern="1200" dirty="0">
                <a:solidFill>
                  <a:srgbClr val="D52B1E"/>
                </a:solidFill>
                <a:latin typeface="Georgia" panose="02040502050405020303" pitchFamily="18" charset="0"/>
              </a:rPr>
              <a:t>Arbeitslosenquote in den tschechischen Regionen in Prozent </a:t>
            </a:r>
            <a:endParaRPr lang="cs-CZ" sz="1800" kern="1200" dirty="0" smtClean="0">
              <a:solidFill>
                <a:srgbClr val="D52B1E"/>
              </a:solidFill>
              <a:latin typeface="Georgia" panose="02040502050405020303" pitchFamily="18" charset="0"/>
            </a:endParaRPr>
          </a:p>
          <a:p>
            <a:pPr marL="304800" indent="-304800">
              <a:lnSpc>
                <a:spcPct val="80000"/>
              </a:lnSpc>
              <a:buFontTx/>
              <a:buNone/>
              <a:defRPr/>
            </a:pPr>
            <a:r>
              <a:rPr lang="cs-CZ" sz="1800" kern="1200" dirty="0">
                <a:solidFill>
                  <a:srgbClr val="D52B1E"/>
                </a:solidFill>
                <a:latin typeface="Georgia" panose="02040502050405020303" pitchFamily="18" charset="0"/>
              </a:rPr>
              <a:t>	</a:t>
            </a:r>
            <a:r>
              <a:rPr lang="de-DE" sz="1800" kern="1200" dirty="0" smtClean="0">
                <a:solidFill>
                  <a:srgbClr val="D52B1E"/>
                </a:solidFill>
                <a:latin typeface="Georgia" panose="02040502050405020303" pitchFamily="18" charset="0"/>
              </a:rPr>
              <a:t>(</a:t>
            </a:r>
            <a:r>
              <a:rPr lang="de-DE" sz="1800" kern="1200" dirty="0">
                <a:solidFill>
                  <a:srgbClr val="D52B1E"/>
                </a:solidFill>
                <a:latin typeface="Georgia" panose="02040502050405020303" pitchFamily="18" charset="0"/>
              </a:rPr>
              <a:t>Juli 2019)</a:t>
            </a:r>
            <a:endParaRPr lang="cs-CZ" altLang="cs-CZ" sz="1800" kern="1200" dirty="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smtClean="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smtClean="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smtClean="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smtClean="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smtClean="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smtClean="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smtClean="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smtClean="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ru-RU" altLang="cs-CZ" sz="1000" noProof="1">
              <a:latin typeface="Georgia" panose="02040502050405020303" pitchFamily="18" charset="0"/>
              <a:ea typeface="MS Gothic" panose="020B0609070205080204" pitchFamily="49" charset="-128"/>
            </a:endParaRPr>
          </a:p>
          <a:p>
            <a:pPr marL="304800" indent="-304800" eaLnBrk="1" hangingPunct="1">
              <a:lnSpc>
                <a:spcPct val="80000"/>
              </a:lnSpc>
              <a:buFont typeface="Times New Roman" panose="02020603050405020304" pitchFamily="18" charset="0"/>
              <a:buNone/>
              <a:defRPr/>
            </a:pPr>
            <a:endParaRPr lang="cs-CZ" altLang="cs-CZ" sz="1400" noProof="1" smtClean="0">
              <a:latin typeface="Georgia" panose="02040502050405020303" pitchFamily="18" charset="0"/>
            </a:endParaRPr>
          </a:p>
          <a:p>
            <a:pPr marL="304800" indent="-304800" eaLnBrk="1" hangingPunct="1">
              <a:lnSpc>
                <a:spcPct val="80000"/>
              </a:lnSpc>
              <a:buFont typeface="Times New Roman" panose="02020603050405020304" pitchFamily="18" charset="0"/>
              <a:buNone/>
              <a:defRPr/>
            </a:pPr>
            <a:r>
              <a:rPr lang="de-DE" altLang="cs-CZ" sz="1400" noProof="1" smtClean="0">
                <a:latin typeface="Georgia" panose="02040502050405020303" pitchFamily="18" charset="0"/>
              </a:rPr>
              <a:t>Quelle</a:t>
            </a:r>
            <a:r>
              <a:rPr lang="de-DE" altLang="cs-CZ" sz="1400" noProof="1">
                <a:latin typeface="Georgia" panose="02040502050405020303" pitchFamily="18" charset="0"/>
              </a:rPr>
              <a:t>: Ministerium für Arbeit und Soziales </a:t>
            </a:r>
            <a:endParaRPr lang="ru-RU" altLang="cs-CZ" sz="1400" noProof="1" smtClean="0">
              <a:latin typeface="Georgia" panose="02040502050405020303" pitchFamily="18" charset="0"/>
            </a:endParaRP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en-US" altLang="de-DE" sz="1800" smtClean="0">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en-US" altLang="de-DE" sz="1800" smtClean="0">
              <a:solidFill>
                <a:srgbClr val="FFFFFF"/>
              </a:solidFill>
            </a:endParaRPr>
          </a:p>
        </p:txBody>
      </p:sp>
      <p:pic>
        <p:nvPicPr>
          <p:cNvPr id="43015" name="Obrázek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5063" y="2031321"/>
            <a:ext cx="7516812" cy="424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1917907"/>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dirty="0">
                <a:solidFill>
                  <a:srgbClr val="0039A6"/>
                </a:solidFill>
                <a:latin typeface="Georgia" pitchFamily="18" charset="0"/>
              </a:rPr>
              <a:t>Wirtschaft</a:t>
            </a:r>
            <a:endParaRPr lang="cs-CZ" altLang="cs-CZ" sz="2400" dirty="0" smtClean="0">
              <a:solidFill>
                <a:srgbClr val="0039A6"/>
              </a:solidFill>
              <a:latin typeface="Georgia" panose="02040502050405020303" pitchFamily="18" charset="0"/>
            </a:endParaRPr>
          </a:p>
        </p:txBody>
      </p:sp>
      <p:sp>
        <p:nvSpPr>
          <p:cNvPr id="36869" name="Rectangle 3"/>
          <p:cNvSpPr>
            <a:spLocks noGrp="1" noChangeArrowheads="1"/>
          </p:cNvSpPr>
          <p:nvPr>
            <p:ph type="subTitle" idx="4294967295"/>
          </p:nvPr>
        </p:nvSpPr>
        <p:spPr>
          <a:xfrm>
            <a:off x="990600" y="1330325"/>
            <a:ext cx="7427913" cy="4276725"/>
          </a:xfrm>
        </p:spPr>
        <p:txBody>
          <a:bodyPr/>
          <a:lstStyle/>
          <a:p>
            <a:pPr marL="304800" indent="-304800">
              <a:lnSpc>
                <a:spcPct val="80000"/>
              </a:lnSpc>
              <a:buFontTx/>
              <a:buNone/>
              <a:defRPr/>
            </a:pPr>
            <a:r>
              <a:rPr lang="cs-CZ" altLang="cs-CZ" sz="2400" dirty="0" smtClean="0">
                <a:solidFill>
                  <a:srgbClr val="D52B1E"/>
                </a:solidFill>
                <a:latin typeface="Georgia" panose="02040502050405020303" pitchFamily="18" charset="0"/>
              </a:rPr>
              <a:t>	</a:t>
            </a:r>
            <a:r>
              <a:rPr lang="de-DE" sz="1800" kern="1200" dirty="0">
                <a:solidFill>
                  <a:srgbClr val="D52B1E"/>
                </a:solidFill>
                <a:latin typeface="Georgia" panose="02040502050405020303" pitchFamily="18" charset="0"/>
              </a:rPr>
              <a:t> Arbeitskosten pro Stunde (in Euro)</a:t>
            </a:r>
            <a:endParaRPr lang="ru-RU" altLang="cs-CZ" sz="1800" kern="1200" noProof="1">
              <a:solidFill>
                <a:srgbClr val="D52B1E"/>
              </a:solidFill>
              <a:latin typeface="Georgia" panose="02040502050405020303" pitchFamily="18" charset="0"/>
            </a:endParaRPr>
          </a:p>
          <a:p>
            <a:pPr marL="304800" indent="-304800">
              <a:lnSpc>
                <a:spcPct val="80000"/>
              </a:lnSpc>
              <a:buFontTx/>
              <a:buNone/>
              <a:defRPr/>
            </a:pPr>
            <a:endParaRPr lang="ru-RU" altLang="cs-CZ" sz="1800" kern="1200" noProof="1" smtClean="0">
              <a:solidFill>
                <a:srgbClr val="D52B1E"/>
              </a:solidFill>
              <a:latin typeface="Georgia" panose="02040502050405020303" pitchFamily="18" charset="0"/>
            </a:endParaRPr>
          </a:p>
          <a:p>
            <a:pPr marL="304800" indent="-304800">
              <a:lnSpc>
                <a:spcPct val="80000"/>
              </a:lnSpc>
              <a:buFontTx/>
              <a:buNone/>
              <a:defRPr/>
            </a:pPr>
            <a:endParaRPr lang="ru-RU" altLang="cs-CZ" sz="1800" kern="1200" noProof="1">
              <a:solidFill>
                <a:srgbClr val="D52B1E"/>
              </a:solidFill>
              <a:latin typeface="Georgia" panose="02040502050405020303" pitchFamily="18" charset="0"/>
            </a:endParaRPr>
          </a:p>
          <a:p>
            <a:pPr marL="304800" indent="-304800">
              <a:lnSpc>
                <a:spcPct val="80000"/>
              </a:lnSpc>
              <a:buFontTx/>
              <a:buNone/>
              <a:defRPr/>
            </a:pPr>
            <a:endParaRPr lang="ru-RU" altLang="cs-CZ" sz="1800" kern="1200" noProof="1" smtClean="0">
              <a:solidFill>
                <a:srgbClr val="D52B1E"/>
              </a:solidFill>
              <a:latin typeface="Georgia" panose="02040502050405020303" pitchFamily="18" charset="0"/>
            </a:endParaRPr>
          </a:p>
          <a:p>
            <a:pPr marL="304800" indent="-304800">
              <a:lnSpc>
                <a:spcPct val="80000"/>
              </a:lnSpc>
              <a:buFontTx/>
              <a:buNone/>
              <a:defRPr/>
            </a:pPr>
            <a:endParaRPr lang="ru-RU" altLang="cs-CZ" sz="1800" kern="1200" noProof="1">
              <a:solidFill>
                <a:srgbClr val="D52B1E"/>
              </a:solidFill>
              <a:latin typeface="Georgia" panose="02040502050405020303" pitchFamily="18" charset="0"/>
            </a:endParaRPr>
          </a:p>
          <a:p>
            <a:pPr marL="304800" indent="-304800">
              <a:lnSpc>
                <a:spcPct val="80000"/>
              </a:lnSpc>
              <a:buFontTx/>
              <a:buNone/>
              <a:defRPr/>
            </a:pPr>
            <a:endParaRPr lang="ru-RU" altLang="cs-CZ" sz="1800" kern="1200" noProof="1" smtClean="0">
              <a:solidFill>
                <a:srgbClr val="D52B1E"/>
              </a:solidFill>
              <a:latin typeface="Georgia" panose="02040502050405020303" pitchFamily="18" charset="0"/>
            </a:endParaRPr>
          </a:p>
          <a:p>
            <a:pPr marL="304800" indent="-304800">
              <a:lnSpc>
                <a:spcPct val="80000"/>
              </a:lnSpc>
              <a:buFontTx/>
              <a:buNone/>
              <a:defRPr/>
            </a:pPr>
            <a:endParaRPr lang="ru-RU" altLang="cs-CZ" sz="1800" kern="1200" noProof="1">
              <a:solidFill>
                <a:srgbClr val="D52B1E"/>
              </a:solidFill>
              <a:latin typeface="Georgia" panose="02040502050405020303" pitchFamily="18" charset="0"/>
            </a:endParaRPr>
          </a:p>
          <a:p>
            <a:pPr marL="304800" indent="-304800">
              <a:lnSpc>
                <a:spcPct val="80000"/>
              </a:lnSpc>
              <a:buFontTx/>
              <a:buNone/>
              <a:defRPr/>
            </a:pPr>
            <a:endParaRPr lang="ru-RU" altLang="cs-CZ" sz="1800" kern="1200" noProof="1" smtClean="0">
              <a:solidFill>
                <a:srgbClr val="D52B1E"/>
              </a:solidFill>
              <a:latin typeface="Georgia" panose="02040502050405020303" pitchFamily="18" charset="0"/>
            </a:endParaRPr>
          </a:p>
          <a:p>
            <a:pPr marL="304800" indent="-304800">
              <a:lnSpc>
                <a:spcPct val="80000"/>
              </a:lnSpc>
              <a:buFontTx/>
              <a:buNone/>
              <a:defRPr/>
            </a:pPr>
            <a:endParaRPr lang="ru-RU" altLang="cs-CZ" sz="1800" kern="1200" noProof="1">
              <a:solidFill>
                <a:srgbClr val="D52B1E"/>
              </a:solidFill>
              <a:latin typeface="Georgia" panose="02040502050405020303" pitchFamily="18" charset="0"/>
            </a:endParaRPr>
          </a:p>
          <a:p>
            <a:pPr marL="304800" indent="-304800">
              <a:lnSpc>
                <a:spcPct val="80000"/>
              </a:lnSpc>
              <a:buFontTx/>
              <a:buNone/>
              <a:defRPr/>
            </a:pPr>
            <a:endParaRPr lang="ru-RU" altLang="cs-CZ" sz="1800" kern="1200" noProof="1" smtClean="0">
              <a:solidFill>
                <a:srgbClr val="D52B1E"/>
              </a:solidFill>
              <a:latin typeface="Georgia" panose="02040502050405020303" pitchFamily="18" charset="0"/>
            </a:endParaRPr>
          </a:p>
          <a:p>
            <a:pPr marL="304800" indent="-304800">
              <a:lnSpc>
                <a:spcPct val="80000"/>
              </a:lnSpc>
              <a:buFontTx/>
              <a:buNone/>
              <a:defRPr/>
            </a:pPr>
            <a:endParaRPr lang="ru-RU" altLang="cs-CZ" sz="1800" kern="1200" noProof="1">
              <a:solidFill>
                <a:srgbClr val="D52B1E"/>
              </a:solidFill>
              <a:latin typeface="Georgia" panose="02040502050405020303" pitchFamily="18" charset="0"/>
            </a:endParaRPr>
          </a:p>
          <a:p>
            <a:pPr marL="304800" indent="-304800">
              <a:lnSpc>
                <a:spcPct val="80000"/>
              </a:lnSpc>
              <a:buFontTx/>
              <a:buNone/>
              <a:defRPr/>
            </a:pPr>
            <a:endParaRPr lang="ru-RU" altLang="cs-CZ" sz="1800" kern="1200" noProof="1" smtClean="0">
              <a:solidFill>
                <a:srgbClr val="D52B1E"/>
              </a:solidFill>
              <a:latin typeface="Georgia" panose="02040502050405020303" pitchFamily="18" charset="0"/>
            </a:endParaRPr>
          </a:p>
          <a:p>
            <a:pPr marL="304800" indent="-304800">
              <a:lnSpc>
                <a:spcPct val="80000"/>
              </a:lnSpc>
              <a:buFontTx/>
              <a:buNone/>
              <a:defRPr/>
            </a:pPr>
            <a:endParaRPr lang="ru-RU" altLang="cs-CZ" sz="1800" kern="1200" noProof="1">
              <a:solidFill>
                <a:srgbClr val="D52B1E"/>
              </a:solidFill>
              <a:latin typeface="Georgia" panose="02040502050405020303" pitchFamily="18" charset="0"/>
            </a:endParaRPr>
          </a:p>
          <a:p>
            <a:pPr marL="304800" indent="-304800">
              <a:lnSpc>
                <a:spcPct val="80000"/>
              </a:lnSpc>
              <a:buFontTx/>
              <a:buNone/>
              <a:defRPr/>
            </a:pPr>
            <a:endParaRPr lang="ru-RU" altLang="cs-CZ" sz="1800" kern="1200" noProof="1" smtClean="0">
              <a:solidFill>
                <a:srgbClr val="D52B1E"/>
              </a:solidFill>
              <a:latin typeface="Georgia" panose="02040502050405020303" pitchFamily="18" charset="0"/>
            </a:endParaRPr>
          </a:p>
          <a:p>
            <a:pPr marL="304800" indent="-304800">
              <a:lnSpc>
                <a:spcPct val="80000"/>
              </a:lnSpc>
              <a:buFontTx/>
              <a:buNone/>
              <a:defRPr/>
            </a:pPr>
            <a:endParaRPr lang="ru-RU" altLang="cs-CZ" sz="1800" kern="1200" noProof="1">
              <a:solidFill>
                <a:srgbClr val="D52B1E"/>
              </a:solidFill>
              <a:latin typeface="Georgia" panose="02040502050405020303" pitchFamily="18" charset="0"/>
            </a:endParaRPr>
          </a:p>
          <a:p>
            <a:pPr marL="304800" indent="-304800">
              <a:lnSpc>
                <a:spcPct val="80000"/>
              </a:lnSpc>
              <a:buFontTx/>
              <a:buNone/>
              <a:defRPr/>
            </a:pPr>
            <a:endParaRPr lang="ru-RU" altLang="cs-CZ" sz="1800" kern="1200" noProof="1" smtClean="0">
              <a:solidFill>
                <a:srgbClr val="D52B1E"/>
              </a:solidFill>
              <a:latin typeface="Georgia" panose="02040502050405020303" pitchFamily="18" charset="0"/>
            </a:endParaRPr>
          </a:p>
          <a:p>
            <a:pPr marL="304800" indent="-304800">
              <a:lnSpc>
                <a:spcPct val="80000"/>
              </a:lnSpc>
              <a:buFontTx/>
              <a:buNone/>
              <a:defRPr/>
            </a:pPr>
            <a:endParaRPr lang="ru-RU" altLang="cs-CZ" sz="1200" noProof="1" smtClean="0">
              <a:solidFill>
                <a:srgbClr val="000000"/>
              </a:solidFill>
              <a:latin typeface="Georgia" panose="02040502050405020303" pitchFamily="18" charset="0"/>
            </a:endParaRPr>
          </a:p>
          <a:p>
            <a:pPr marL="304800" indent="-304800">
              <a:lnSpc>
                <a:spcPct val="80000"/>
              </a:lnSpc>
              <a:buNone/>
              <a:defRPr/>
            </a:pPr>
            <a:r>
              <a:rPr lang="de-DE" altLang="cs-CZ" sz="1200" noProof="1">
                <a:latin typeface="Georgia" pitchFamily="18" charset="0"/>
              </a:rPr>
              <a:t>Quelle: </a:t>
            </a:r>
            <a:r>
              <a:rPr lang="cs-CZ" altLang="cs-CZ" sz="1200" noProof="1" smtClean="0">
                <a:latin typeface="Georgia" pitchFamily="18" charset="0"/>
              </a:rPr>
              <a:t>Eurostat</a:t>
            </a:r>
            <a:endParaRPr lang="cs-CZ" altLang="cs-CZ" sz="1800" kern="1200" dirty="0" smtClean="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smtClean="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smtClean="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smtClean="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smtClean="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smtClean="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smtClean="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smtClean="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cs-CZ" altLang="cs-CZ" sz="1800" kern="1200" dirty="0" smtClean="0">
              <a:solidFill>
                <a:srgbClr val="D52B1E"/>
              </a:solidFill>
              <a:latin typeface="Georgia" panose="02040502050405020303" pitchFamily="18" charset="0"/>
              <a:ea typeface="MS Gothic" panose="020B0609070205080204" pitchFamily="49" charset="-128"/>
            </a:endParaRPr>
          </a:p>
          <a:p>
            <a:pPr marL="304800" indent="-304800">
              <a:lnSpc>
                <a:spcPct val="80000"/>
              </a:lnSpc>
              <a:buFontTx/>
              <a:buNone/>
              <a:defRPr/>
            </a:pPr>
            <a:endParaRPr lang="ru-RU" altLang="cs-CZ" sz="1000" noProof="1">
              <a:latin typeface="Georgia" panose="02040502050405020303" pitchFamily="18" charset="0"/>
              <a:ea typeface="MS Gothic" panose="020B0609070205080204" pitchFamily="49" charset="-128"/>
            </a:endParaRPr>
          </a:p>
          <a:p>
            <a:pPr marL="304800" indent="-304800" eaLnBrk="1" hangingPunct="1">
              <a:lnSpc>
                <a:spcPct val="80000"/>
              </a:lnSpc>
              <a:buFont typeface="Times New Roman" panose="02020603050405020304" pitchFamily="18" charset="0"/>
              <a:buNone/>
              <a:defRPr/>
            </a:pPr>
            <a:endParaRPr lang="ru-RU" altLang="cs-CZ" sz="1400" noProof="1" smtClean="0">
              <a:solidFill>
                <a:srgbClr val="072B51"/>
              </a:solidFill>
              <a:latin typeface="Georgia" panose="02040502050405020303" pitchFamily="18" charset="0"/>
            </a:endParaRP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en-US" altLang="de-DE" sz="1800" smtClean="0">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en-US" altLang="de-DE" sz="1800" smtClean="0">
              <a:solidFill>
                <a:srgbClr val="FFFFFF"/>
              </a:solidFill>
            </a:endParaRPr>
          </a:p>
        </p:txBody>
      </p:sp>
      <p:pic>
        <p:nvPicPr>
          <p:cNvPr id="44039" name="Obráze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4588" y="1684338"/>
            <a:ext cx="7507287" cy="417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9687924"/>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411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smtClean="0">
                <a:solidFill>
                  <a:srgbClr val="0039A6"/>
                </a:solidFill>
                <a:latin typeface="Georgia" pitchFamily="18" charset="0"/>
              </a:rPr>
              <a:t>Wirtschaft</a:t>
            </a:r>
          </a:p>
        </p:txBody>
      </p:sp>
      <p:sp>
        <p:nvSpPr>
          <p:cNvPr id="33797" name="Rectangle 3"/>
          <p:cNvSpPr>
            <a:spLocks noGrp="1" noChangeArrowheads="1"/>
          </p:cNvSpPr>
          <p:nvPr>
            <p:ph type="subTitle" idx="4294967295"/>
          </p:nvPr>
        </p:nvSpPr>
        <p:spPr>
          <a:xfrm>
            <a:off x="971550" y="1358900"/>
            <a:ext cx="7661275" cy="5391150"/>
          </a:xfrm>
        </p:spPr>
        <p:txBody>
          <a:bodyPr/>
          <a:lstStyle/>
          <a:p>
            <a:pPr marL="304800" indent="-304800" algn="just">
              <a:buFontTx/>
              <a:buNone/>
            </a:pPr>
            <a:r>
              <a:rPr lang="cs-CZ" altLang="cs-CZ" sz="1900" dirty="0" smtClean="0">
                <a:solidFill>
                  <a:srgbClr val="C00000"/>
                </a:solidFill>
                <a:latin typeface="Georgia" pitchFamily="18" charset="0"/>
              </a:rPr>
              <a:t>	</a:t>
            </a:r>
            <a:r>
              <a:rPr lang="de-DE" altLang="cs-CZ" sz="2000" dirty="0" smtClean="0">
                <a:solidFill>
                  <a:srgbClr val="C00000"/>
                </a:solidFill>
                <a:latin typeface="Georgia" pitchFamily="18" charset="0"/>
              </a:rPr>
              <a:t>LÖHNE IN DEN REGIONEN</a:t>
            </a:r>
          </a:p>
          <a:p>
            <a:pPr marL="304800" indent="-304800" algn="just">
              <a:buFontTx/>
              <a:buNone/>
            </a:pPr>
            <a:r>
              <a:rPr lang="cs-CZ" altLang="cs-CZ" sz="2000" dirty="0" smtClean="0">
                <a:solidFill>
                  <a:srgbClr val="C00000"/>
                </a:solidFill>
                <a:latin typeface="Georgia" pitchFamily="18" charset="0"/>
              </a:rPr>
              <a:t>	</a:t>
            </a:r>
            <a:r>
              <a:rPr lang="de-DE" altLang="cs-CZ" sz="2000" dirty="0" smtClean="0">
                <a:solidFill>
                  <a:srgbClr val="C00000"/>
                </a:solidFill>
                <a:latin typeface="Georgia" pitchFamily="18" charset="0"/>
              </a:rPr>
              <a:t>DER TSCHECHISCHEN REPUBLIK</a:t>
            </a:r>
            <a:endParaRPr lang="de-DE" altLang="cs-CZ" sz="2000" dirty="0" smtClean="0">
              <a:solidFill>
                <a:srgbClr val="D52B1E"/>
              </a:solidFill>
              <a:latin typeface="Georgia" pitchFamily="18" charset="0"/>
            </a:endParaRPr>
          </a:p>
          <a:p>
            <a:pPr marL="304800" indent="-304800" algn="just">
              <a:buFontTx/>
              <a:buNone/>
            </a:pPr>
            <a:r>
              <a:rPr lang="de-DE" altLang="cs-CZ" sz="1400" dirty="0" smtClean="0">
                <a:solidFill>
                  <a:srgbClr val="C00000"/>
                </a:solidFill>
                <a:latin typeface="Georgia" pitchFamily="18" charset="0"/>
              </a:rPr>
              <a:t>	</a:t>
            </a:r>
            <a:endParaRPr lang="cs-CZ" altLang="cs-CZ" sz="1400" dirty="0" smtClean="0">
              <a:solidFill>
                <a:srgbClr val="C00000"/>
              </a:solidFill>
              <a:latin typeface="Georgia" pitchFamily="18" charset="0"/>
            </a:endParaRPr>
          </a:p>
          <a:p>
            <a:pPr marL="304800" indent="-304800" algn="just">
              <a:buFontTx/>
              <a:buNone/>
            </a:pPr>
            <a:r>
              <a:rPr lang="cs-CZ" altLang="cs-CZ" sz="1400" dirty="0" smtClean="0">
                <a:solidFill>
                  <a:srgbClr val="C00000"/>
                </a:solidFill>
                <a:latin typeface="Georgia" pitchFamily="18" charset="0"/>
              </a:rPr>
              <a:t>	</a:t>
            </a:r>
            <a:endParaRPr lang="de-DE" altLang="cs-CZ" sz="1200" dirty="0" smtClean="0">
              <a:solidFill>
                <a:srgbClr val="D52B1E"/>
              </a:solidFill>
              <a:latin typeface="Georgia" pitchFamily="18" charset="0"/>
            </a:endParaRPr>
          </a:p>
          <a:p>
            <a:pPr marL="304800" indent="-304800" algn="just">
              <a:buFontTx/>
              <a:buNone/>
            </a:pPr>
            <a:endParaRPr lang="cs-CZ" altLang="cs-CZ" sz="1200" dirty="0" smtClean="0">
              <a:latin typeface="Georgia" pitchFamily="18" charset="0"/>
            </a:endParaRPr>
          </a:p>
          <a:p>
            <a:pPr marL="304800" indent="-304800" algn="just">
              <a:buFontTx/>
              <a:buNone/>
            </a:pPr>
            <a:endParaRPr lang="cs-CZ" altLang="cs-CZ" sz="1200" dirty="0">
              <a:latin typeface="Georgia" pitchFamily="18" charset="0"/>
            </a:endParaRPr>
          </a:p>
          <a:p>
            <a:pPr marL="304800" indent="-304800" algn="just">
              <a:buFontTx/>
              <a:buNone/>
            </a:pPr>
            <a:endParaRPr lang="cs-CZ" altLang="cs-CZ" sz="1200" dirty="0" smtClean="0">
              <a:latin typeface="Georgia" pitchFamily="18" charset="0"/>
            </a:endParaRPr>
          </a:p>
          <a:p>
            <a:pPr marL="304800" indent="-304800" algn="just">
              <a:buFontTx/>
              <a:buNone/>
            </a:pPr>
            <a:endParaRPr lang="cs-CZ" altLang="cs-CZ" sz="1200" dirty="0">
              <a:latin typeface="Georgia" pitchFamily="18" charset="0"/>
            </a:endParaRPr>
          </a:p>
          <a:p>
            <a:pPr marL="304800" indent="-304800" algn="just">
              <a:buFontTx/>
              <a:buNone/>
            </a:pPr>
            <a:endParaRPr lang="cs-CZ" altLang="cs-CZ" sz="1200" dirty="0" smtClean="0">
              <a:latin typeface="Georgia" pitchFamily="18" charset="0"/>
            </a:endParaRPr>
          </a:p>
          <a:p>
            <a:pPr marL="304800" indent="-304800" algn="just">
              <a:buFontTx/>
              <a:buNone/>
            </a:pPr>
            <a:endParaRPr lang="cs-CZ" altLang="cs-CZ" sz="1200" dirty="0">
              <a:latin typeface="Georgia" pitchFamily="18" charset="0"/>
            </a:endParaRPr>
          </a:p>
          <a:p>
            <a:pPr marL="304800" indent="-304800" algn="just">
              <a:buFontTx/>
              <a:buNone/>
            </a:pPr>
            <a:endParaRPr lang="cs-CZ" altLang="cs-CZ" sz="1200" dirty="0" smtClean="0">
              <a:latin typeface="Georgia" pitchFamily="18" charset="0"/>
            </a:endParaRPr>
          </a:p>
          <a:p>
            <a:pPr marL="304800" indent="-304800" algn="just">
              <a:buFontTx/>
              <a:buNone/>
            </a:pPr>
            <a:endParaRPr lang="cs-CZ" altLang="cs-CZ" sz="1200" dirty="0">
              <a:latin typeface="Georgia" pitchFamily="18" charset="0"/>
            </a:endParaRPr>
          </a:p>
          <a:p>
            <a:pPr marL="304800" indent="-304800" algn="just">
              <a:buFontTx/>
              <a:buNone/>
            </a:pPr>
            <a:endParaRPr lang="cs-CZ" altLang="cs-CZ" sz="1200" dirty="0" smtClean="0">
              <a:latin typeface="Georgia" pitchFamily="18" charset="0"/>
            </a:endParaRPr>
          </a:p>
          <a:p>
            <a:pPr marL="304800" indent="-304800" algn="just">
              <a:buFontTx/>
              <a:buNone/>
            </a:pPr>
            <a:endParaRPr lang="cs-CZ" altLang="cs-CZ" sz="1200" dirty="0">
              <a:latin typeface="Georgia" pitchFamily="18" charset="0"/>
            </a:endParaRPr>
          </a:p>
          <a:p>
            <a:pPr marL="304800" indent="-304800" algn="just">
              <a:buFontTx/>
              <a:buNone/>
            </a:pPr>
            <a:endParaRPr lang="cs-CZ" altLang="cs-CZ" sz="1200" dirty="0" smtClean="0">
              <a:latin typeface="Georgia" pitchFamily="18" charset="0"/>
            </a:endParaRPr>
          </a:p>
          <a:p>
            <a:pPr marL="304800" indent="-304800" algn="just">
              <a:buFontTx/>
              <a:buNone/>
            </a:pPr>
            <a:endParaRPr lang="cs-CZ" altLang="cs-CZ" sz="1200" dirty="0">
              <a:latin typeface="Georgia" pitchFamily="18" charset="0"/>
            </a:endParaRPr>
          </a:p>
          <a:p>
            <a:pPr marL="304800" indent="-304800" algn="just">
              <a:buFontTx/>
              <a:buNone/>
            </a:pPr>
            <a:endParaRPr lang="cs-CZ" altLang="cs-CZ" sz="1200" dirty="0" smtClean="0">
              <a:latin typeface="Georgia" pitchFamily="18" charset="0"/>
            </a:endParaRPr>
          </a:p>
          <a:p>
            <a:pPr marL="304800" indent="-304800" algn="just">
              <a:buFontTx/>
              <a:buNone/>
            </a:pPr>
            <a:endParaRPr lang="cs-CZ" altLang="cs-CZ" sz="1200" dirty="0">
              <a:latin typeface="Georgia" pitchFamily="18" charset="0"/>
            </a:endParaRPr>
          </a:p>
          <a:p>
            <a:pPr marL="304800" indent="-304800" algn="just">
              <a:buFontTx/>
              <a:buNone/>
            </a:pPr>
            <a:endParaRPr lang="cs-CZ" altLang="cs-CZ" sz="1200" dirty="0" smtClean="0">
              <a:latin typeface="Georgia" pitchFamily="18" charset="0"/>
            </a:endParaRPr>
          </a:p>
          <a:p>
            <a:pPr marL="304800" indent="-304800" algn="just">
              <a:buFontTx/>
              <a:buNone/>
            </a:pPr>
            <a:endParaRPr lang="cs-CZ" altLang="cs-CZ" sz="1200" dirty="0">
              <a:latin typeface="Georgia" pitchFamily="18" charset="0"/>
            </a:endParaRPr>
          </a:p>
          <a:p>
            <a:pPr marL="304800" indent="-304800" algn="just">
              <a:buFontTx/>
              <a:buNone/>
            </a:pPr>
            <a:endParaRPr lang="cs-CZ" altLang="cs-CZ" sz="1200" dirty="0" smtClean="0">
              <a:latin typeface="Georgia" pitchFamily="18" charset="0"/>
            </a:endParaRPr>
          </a:p>
          <a:p>
            <a:pPr marL="304800" indent="-304800" algn="just">
              <a:buFontTx/>
              <a:buNone/>
            </a:pPr>
            <a:endParaRPr lang="cs-CZ" altLang="cs-CZ" sz="1200" dirty="0">
              <a:latin typeface="Georgia" pitchFamily="18" charset="0"/>
            </a:endParaRPr>
          </a:p>
          <a:p>
            <a:pPr marL="304800" indent="-304800" algn="just">
              <a:buFontTx/>
              <a:buNone/>
            </a:pPr>
            <a:r>
              <a:rPr lang="de-DE" altLang="cs-CZ" sz="1200" dirty="0" smtClean="0">
                <a:latin typeface="Georgia" pitchFamily="18" charset="0"/>
              </a:rPr>
              <a:t>Quelle</a:t>
            </a:r>
            <a:r>
              <a:rPr lang="de-DE" altLang="cs-CZ" sz="1200" dirty="0">
                <a:latin typeface="Georgia" pitchFamily="18" charset="0"/>
              </a:rPr>
              <a:t>: Tschechisches Statistisches Amt</a:t>
            </a:r>
            <a:endParaRPr lang="de-DE" altLang="cs-CZ" sz="1200" dirty="0" smtClean="0">
              <a:latin typeface="Georgia" pitchFamily="18" charset="0"/>
            </a:endParaRPr>
          </a:p>
          <a:p>
            <a:pPr marL="304800" indent="-304800" algn="just">
              <a:buFontTx/>
              <a:buNone/>
            </a:pPr>
            <a:endParaRPr lang="de-DE" altLang="cs-CZ" sz="1200" dirty="0" smtClean="0">
              <a:solidFill>
                <a:srgbClr val="D52B1E"/>
              </a:solidFill>
              <a:latin typeface="Georgia" pitchFamily="18" charset="0"/>
            </a:endParaRPr>
          </a:p>
          <a:p>
            <a:pPr marL="304800" indent="-304800" algn="just">
              <a:buFontTx/>
              <a:buNone/>
            </a:pPr>
            <a:endParaRPr lang="de-DE" altLang="cs-CZ" sz="1200" dirty="0" smtClean="0">
              <a:solidFill>
                <a:srgbClr val="D52B1E"/>
              </a:solidFill>
              <a:latin typeface="Georgia" pitchFamily="18" charset="0"/>
            </a:endParaRPr>
          </a:p>
          <a:p>
            <a:pPr marL="304800" indent="-304800" algn="just">
              <a:buFontTx/>
              <a:buNone/>
            </a:pPr>
            <a:endParaRPr lang="de-DE" altLang="cs-CZ" sz="1200" dirty="0" smtClean="0">
              <a:solidFill>
                <a:srgbClr val="D52B1E"/>
              </a:solidFill>
              <a:latin typeface="Georgia" pitchFamily="18" charset="0"/>
            </a:endParaRPr>
          </a:p>
          <a:p>
            <a:pPr marL="304800" indent="-304800" algn="just">
              <a:buFontTx/>
              <a:buNone/>
            </a:pPr>
            <a:endParaRPr lang="de-DE" altLang="cs-CZ" sz="1200" dirty="0" smtClean="0">
              <a:solidFill>
                <a:srgbClr val="D52B1E"/>
              </a:solidFill>
              <a:latin typeface="Georgia" pitchFamily="18" charset="0"/>
            </a:endParaRPr>
          </a:p>
          <a:p>
            <a:pPr marL="304800" indent="-304800" algn="just">
              <a:buFontTx/>
              <a:buNone/>
            </a:pPr>
            <a:endParaRPr lang="de-DE" altLang="cs-CZ" sz="1200" dirty="0" smtClean="0">
              <a:solidFill>
                <a:srgbClr val="D52B1E"/>
              </a:solidFill>
              <a:latin typeface="Georgia" pitchFamily="18" charset="0"/>
            </a:endParaRPr>
          </a:p>
          <a:p>
            <a:pPr marL="304800" indent="-304800" algn="just">
              <a:buFontTx/>
              <a:buNone/>
            </a:pPr>
            <a:endParaRPr lang="de-DE" altLang="cs-CZ" sz="1200" dirty="0" smtClean="0">
              <a:solidFill>
                <a:srgbClr val="D52B1E"/>
              </a:solidFill>
              <a:latin typeface="Georgia" pitchFamily="18" charset="0"/>
            </a:endParaRPr>
          </a:p>
          <a:p>
            <a:pPr marL="304800" indent="-304800" algn="just">
              <a:buFontTx/>
              <a:buNone/>
            </a:pPr>
            <a:endParaRPr lang="de-DE" altLang="cs-CZ" sz="1200" dirty="0" smtClean="0">
              <a:solidFill>
                <a:srgbClr val="D52B1E"/>
              </a:solidFill>
              <a:latin typeface="Georgia" pitchFamily="18" charset="0"/>
            </a:endParaRPr>
          </a:p>
          <a:p>
            <a:pPr marL="304800" indent="-304800" algn="just">
              <a:buFontTx/>
              <a:buNone/>
            </a:pPr>
            <a:endParaRPr lang="de-DE" altLang="cs-CZ" sz="1200" dirty="0" smtClean="0">
              <a:solidFill>
                <a:srgbClr val="D52B1E"/>
              </a:solidFill>
              <a:latin typeface="Georgia" pitchFamily="18" charset="0"/>
            </a:endParaRPr>
          </a:p>
          <a:p>
            <a:pPr marL="304800" indent="-304800" algn="just">
              <a:buFontTx/>
              <a:buNone/>
            </a:pPr>
            <a:endParaRPr lang="de-DE" altLang="cs-CZ" sz="1200" dirty="0" smtClean="0">
              <a:solidFill>
                <a:srgbClr val="D52B1E"/>
              </a:solidFill>
              <a:latin typeface="Georgia" pitchFamily="18" charset="0"/>
            </a:endParaRPr>
          </a:p>
          <a:p>
            <a:pPr marL="304800" indent="-304800" algn="just">
              <a:buFontTx/>
              <a:buNone/>
            </a:pPr>
            <a:endParaRPr lang="de-DE" altLang="cs-CZ" sz="1200" dirty="0" smtClean="0">
              <a:solidFill>
                <a:srgbClr val="D52B1E"/>
              </a:solidFill>
              <a:latin typeface="Georgia" pitchFamily="18" charset="0"/>
            </a:endParaRPr>
          </a:p>
          <a:p>
            <a:pPr marL="304800" indent="-304800" algn="just">
              <a:buFontTx/>
              <a:buNone/>
            </a:pPr>
            <a:endParaRPr lang="de-DE" altLang="cs-CZ" sz="3600" dirty="0" smtClean="0">
              <a:solidFill>
                <a:srgbClr val="D52B1E"/>
              </a:solidFill>
              <a:latin typeface="Georgia" pitchFamily="18" charset="0"/>
            </a:endParaRPr>
          </a:p>
          <a:p>
            <a:pPr marL="304800" indent="-304800" algn="just">
              <a:buFontTx/>
              <a:buNone/>
            </a:pPr>
            <a:endParaRPr lang="de-DE" altLang="cs-CZ" sz="1700" dirty="0" smtClean="0">
              <a:solidFill>
                <a:srgbClr val="D52B1E"/>
              </a:solidFill>
              <a:latin typeface="Georgia" pitchFamily="18" charset="0"/>
            </a:endParaRPr>
          </a:p>
          <a:p>
            <a:pPr marL="304800" indent="-304800" algn="just">
              <a:buFontTx/>
              <a:buNone/>
            </a:pPr>
            <a:r>
              <a:rPr lang="de-DE" altLang="cs-CZ" sz="1200" noProof="1" smtClean="0">
                <a:latin typeface="Georgia" pitchFamily="18" charset="0"/>
              </a:rPr>
              <a:t>	</a:t>
            </a:r>
            <a:endParaRPr lang="de-DE" altLang="cs-CZ" sz="1200" dirty="0" smtClean="0">
              <a:solidFill>
                <a:srgbClr val="D52B1E"/>
              </a:solidFill>
              <a:latin typeface="Georgia" pitchFamily="18" charset="0"/>
            </a:endParaRP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de-DE" altLang="de-DE" sz="1800" dirty="0" smtClean="0">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de-DE" altLang="de-DE" sz="1800" dirty="0" smtClean="0">
              <a:solidFill>
                <a:srgbClr val="FFFFFF"/>
              </a:solidFill>
            </a:endParaRPr>
          </a:p>
        </p:txBody>
      </p:sp>
      <p:pic>
        <p:nvPicPr>
          <p:cNvPr id="3380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0688" y="642938"/>
            <a:ext cx="35560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ulka 3"/>
          <p:cNvGraphicFramePr>
            <a:graphicFrameLocks noGrp="1"/>
          </p:cNvGraphicFramePr>
          <p:nvPr>
            <p:extLst>
              <p:ext uri="{D42A27DB-BD31-4B8C-83A1-F6EECF244321}">
                <p14:modId xmlns:p14="http://schemas.microsoft.com/office/powerpoint/2010/main" val="2879816734"/>
              </p:ext>
            </p:extLst>
          </p:nvPr>
        </p:nvGraphicFramePr>
        <p:xfrm>
          <a:off x="1022351" y="2940064"/>
          <a:ext cx="3565525" cy="3470714"/>
        </p:xfrm>
        <a:graphic>
          <a:graphicData uri="http://schemas.openxmlformats.org/drawingml/2006/table">
            <a:tbl>
              <a:tblPr/>
              <a:tblGrid>
                <a:gridCol w="1753506">
                  <a:extLst>
                    <a:ext uri="{9D8B030D-6E8A-4147-A177-3AD203B41FA5}">
                      <a16:colId xmlns:a16="http://schemas.microsoft.com/office/drawing/2014/main" val="20000"/>
                    </a:ext>
                  </a:extLst>
                </a:gridCol>
                <a:gridCol w="1812019">
                  <a:extLst>
                    <a:ext uri="{9D8B030D-6E8A-4147-A177-3AD203B41FA5}">
                      <a16:colId xmlns:a16="http://schemas.microsoft.com/office/drawing/2014/main" val="20001"/>
                    </a:ext>
                  </a:extLst>
                </a:gridCol>
              </a:tblGrid>
              <a:tr h="439243">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de-DE" sz="1200" b="1" i="0" u="none" strike="noStrike" cap="none" normalizeH="0" baseline="0" dirty="0" smtClean="0">
                          <a:ln>
                            <a:noFill/>
                          </a:ln>
                          <a:solidFill>
                            <a:schemeClr val="tx1"/>
                          </a:solidFill>
                          <a:effectLst/>
                          <a:latin typeface="Georgia" pitchFamily="18" charset="0"/>
                        </a:rPr>
                        <a:t>Region</a:t>
                      </a:r>
                    </a:p>
                  </a:txBody>
                  <a:tcPr marL="91429" marR="91429" marT="45687" marB="4568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1" i="0" u="none" strike="noStrike" cap="none" normalizeH="0" baseline="0" dirty="0" smtClean="0">
                          <a:ln>
                            <a:noFill/>
                          </a:ln>
                          <a:solidFill>
                            <a:schemeClr val="tx1"/>
                          </a:solidFill>
                          <a:effectLst/>
                          <a:latin typeface="Georgia" pitchFamily="18" charset="0"/>
                        </a:rPr>
                        <a:t>Lohn</a:t>
                      </a:r>
                      <a:r>
                        <a:rPr kumimoji="0" lang="cs-CZ" altLang="de-DE" sz="1200" b="1" i="0" u="none" strike="noStrike" cap="none" normalizeH="0" baseline="0" dirty="0" smtClean="0">
                          <a:ln>
                            <a:noFill/>
                          </a:ln>
                          <a:solidFill>
                            <a:schemeClr val="tx1"/>
                          </a:solidFill>
                          <a:effectLst/>
                          <a:latin typeface="Georgia" pitchFamily="18" charset="0"/>
                        </a:rPr>
                        <a:t> (CZK)</a:t>
                      </a:r>
                    </a:p>
                  </a:txBody>
                  <a:tcPr marL="91429" marR="91429" marT="45687" marB="4568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55360">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de-DE" sz="1200" b="0" i="0" u="none" strike="noStrike" cap="none" normalizeH="0" baseline="0" dirty="0" smtClean="0">
                          <a:ln>
                            <a:noFill/>
                          </a:ln>
                          <a:solidFill>
                            <a:schemeClr val="tx1"/>
                          </a:solidFill>
                          <a:effectLst/>
                          <a:latin typeface="Georgia" pitchFamily="18" charset="0"/>
                        </a:rPr>
                        <a:t>Prag</a:t>
                      </a:r>
                    </a:p>
                  </a:txBody>
                  <a:tcPr marL="91429" marR="91429" marT="45687" marB="45687"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tx1">
                        <a:alpha val="20000"/>
                      </a:schemeClr>
                    </a:solidFill>
                  </a:tcPr>
                </a:tc>
                <a:tc>
                  <a:txBody>
                    <a:bodyPr/>
                    <a:lstStyle/>
                    <a:p>
                      <a:pPr algn="ctr"/>
                      <a:r>
                        <a:rPr kumimoji="0" lang="cs-CZ" sz="1200" b="0" i="0" u="none" strike="noStrike" kern="1200" cap="none" normalizeH="0" baseline="0" dirty="0">
                          <a:ln>
                            <a:noFill/>
                          </a:ln>
                          <a:solidFill>
                            <a:schemeClr val="tx1"/>
                          </a:solidFill>
                          <a:effectLst/>
                          <a:latin typeface="Georgia" pitchFamily="18" charset="0"/>
                          <a:ea typeface="+mn-ea"/>
                          <a:cs typeface="+mn-cs"/>
                        </a:rPr>
                        <a:t>42 760 </a:t>
                      </a:r>
                    </a:p>
                  </a:txBody>
                  <a:tcPr marL="87299" marR="87299" marT="23647" marB="23647" anchor="ctr">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tx1">
                        <a:alpha val="20000"/>
                      </a:schemeClr>
                    </a:solidFill>
                  </a:tcPr>
                </a:tc>
                <a:extLst>
                  <a:ext uri="{0D108BD9-81ED-4DB2-BD59-A6C34878D82A}">
                    <a16:rowId xmlns:a16="http://schemas.microsoft.com/office/drawing/2014/main" val="10001"/>
                  </a:ext>
                </a:extLst>
              </a:tr>
              <a:tr h="439243">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dirty="0" smtClean="0">
                          <a:ln>
                            <a:noFill/>
                          </a:ln>
                          <a:solidFill>
                            <a:schemeClr val="tx1"/>
                          </a:solidFill>
                          <a:effectLst/>
                          <a:latin typeface="Georgia" pitchFamily="18" charset="0"/>
                        </a:rPr>
                        <a:t>Mittelböhmen</a:t>
                      </a:r>
                    </a:p>
                  </a:txBody>
                  <a:tcPr marL="91429" marR="91429" marT="45687" marB="45687" horzOverflow="overflow">
                    <a:lnL>
                      <a:noFill/>
                    </a:lnL>
                    <a:lnR>
                      <a:noFill/>
                    </a:lnR>
                    <a:lnT>
                      <a:noFill/>
                    </a:lnT>
                    <a:lnB>
                      <a:noFill/>
                    </a:lnB>
                    <a:lnTlToBr>
                      <a:noFill/>
                    </a:lnTlToBr>
                    <a:lnBlToTr>
                      <a:noFill/>
                    </a:lnBlToTr>
                    <a:noFill/>
                  </a:tcPr>
                </a:tc>
                <a:tc>
                  <a:txBody>
                    <a:bodyPr/>
                    <a:lstStyle/>
                    <a:p>
                      <a:pPr algn="ctr"/>
                      <a:r>
                        <a:rPr kumimoji="0" lang="cs-CZ" sz="1200" b="0" i="0" u="none" strike="noStrike" kern="1200" cap="none" normalizeH="0" baseline="0" dirty="0">
                          <a:ln>
                            <a:noFill/>
                          </a:ln>
                          <a:solidFill>
                            <a:schemeClr val="tx1"/>
                          </a:solidFill>
                          <a:effectLst/>
                          <a:latin typeface="Georgia" pitchFamily="18" charset="0"/>
                          <a:ea typeface="+mn-ea"/>
                          <a:cs typeface="+mn-cs"/>
                        </a:rPr>
                        <a:t>34 </a:t>
                      </a:r>
                      <a:r>
                        <a:rPr kumimoji="0" lang="cs-CZ" sz="1200" b="0" i="0" u="none" strike="noStrike" kern="1200" cap="none" normalizeH="0" baseline="0" dirty="0" smtClean="0">
                          <a:ln>
                            <a:noFill/>
                          </a:ln>
                          <a:solidFill>
                            <a:schemeClr val="tx1"/>
                          </a:solidFill>
                          <a:effectLst/>
                          <a:latin typeface="Georgia" pitchFamily="18" charset="0"/>
                          <a:ea typeface="+mn-ea"/>
                          <a:cs typeface="+mn-cs"/>
                        </a:rPr>
                        <a:t>224</a:t>
                      </a:r>
                      <a:endParaRPr kumimoji="0" lang="cs-CZ" sz="1200" b="0" i="0" u="none" strike="noStrike" kern="1200" cap="none" normalizeH="0" baseline="0" dirty="0">
                        <a:ln>
                          <a:noFill/>
                        </a:ln>
                        <a:solidFill>
                          <a:schemeClr val="tx1"/>
                        </a:solidFill>
                        <a:effectLst/>
                        <a:latin typeface="Georgia" pitchFamily="18" charset="0"/>
                        <a:ea typeface="+mn-ea"/>
                        <a:cs typeface="+mn-cs"/>
                      </a:endParaRPr>
                    </a:p>
                  </a:txBody>
                  <a:tcPr marL="87299" marR="87299" marT="23647" marB="23647" anchor="ctr">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55360">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200" b="0" i="0" u="none" strike="noStrike" cap="none" normalizeH="0" baseline="0" dirty="0" smtClean="0">
                          <a:ln>
                            <a:noFill/>
                          </a:ln>
                          <a:solidFill>
                            <a:schemeClr val="tx1"/>
                          </a:solidFill>
                          <a:effectLst/>
                          <a:latin typeface="Georgia" pitchFamily="18" charset="0"/>
                        </a:rPr>
                        <a:t>Südmähren</a:t>
                      </a:r>
                    </a:p>
                  </a:txBody>
                  <a:tcPr marL="91429" marR="91429" marT="45687" marB="45687" horzOverflow="overflow">
                    <a:lnL>
                      <a:noFill/>
                    </a:lnL>
                    <a:lnR>
                      <a:noFill/>
                    </a:lnR>
                    <a:lnT>
                      <a:noFill/>
                    </a:lnT>
                    <a:lnB>
                      <a:noFill/>
                    </a:lnB>
                    <a:lnTlToBr>
                      <a:noFill/>
                    </a:lnTlToBr>
                    <a:lnBlToTr>
                      <a:noFill/>
                    </a:lnBlToTr>
                    <a:solidFill>
                      <a:schemeClr val="tx1">
                        <a:alpha val="20000"/>
                      </a:schemeClr>
                    </a:solidFill>
                  </a:tcPr>
                </a:tc>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r>
                        <a:rPr kumimoji="0" lang="cs-CZ" sz="1200" b="0" i="0" u="none" strike="noStrike" kern="1200" cap="none" normalizeH="0" baseline="0" dirty="0" smtClean="0">
                          <a:ln>
                            <a:noFill/>
                          </a:ln>
                          <a:solidFill>
                            <a:schemeClr val="tx1"/>
                          </a:solidFill>
                          <a:effectLst/>
                          <a:latin typeface="Georgia" pitchFamily="18" charset="0"/>
                          <a:ea typeface="+mn-ea"/>
                          <a:cs typeface="+mn-cs"/>
                        </a:rPr>
                        <a:t>32 880</a:t>
                      </a:r>
                      <a:endParaRPr kumimoji="0" lang="cs-CZ" sz="1200" b="0" i="0" u="none" strike="noStrike" kern="1200" cap="none" normalizeH="0" baseline="0" dirty="0">
                        <a:ln>
                          <a:noFill/>
                        </a:ln>
                        <a:solidFill>
                          <a:schemeClr val="tx1"/>
                        </a:solidFill>
                        <a:effectLst/>
                        <a:latin typeface="Georgia" pitchFamily="18" charset="0"/>
                        <a:ea typeface="+mn-ea"/>
                        <a:cs typeface="+mn-cs"/>
                      </a:endParaRPr>
                    </a:p>
                  </a:txBody>
                  <a:tcPr marL="9526" marR="9526" marT="9525" marB="0" anchor="ctr" anchorCtr="1" horzOverflow="overflow">
                    <a:lnL>
                      <a:noFill/>
                    </a:lnL>
                    <a:lnR>
                      <a:noFill/>
                    </a:lnR>
                    <a:lnT>
                      <a:noFill/>
                    </a:lnT>
                    <a:lnB>
                      <a:noFill/>
                    </a:lnB>
                    <a:lnTlToBr>
                      <a:noFill/>
                    </a:lnTlToBr>
                    <a:lnBlToTr>
                      <a:noFill/>
                    </a:lnBlToTr>
                    <a:solidFill>
                      <a:schemeClr val="tx1">
                        <a:alpha val="20000"/>
                      </a:schemeClr>
                    </a:solidFill>
                  </a:tcPr>
                </a:tc>
                <a:extLst>
                  <a:ext uri="{0D108BD9-81ED-4DB2-BD59-A6C34878D82A}">
                    <a16:rowId xmlns:a16="http://schemas.microsoft.com/office/drawing/2014/main" val="10003"/>
                  </a:ext>
                </a:extLst>
              </a:tr>
              <a:tr h="355360">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dirty="0" smtClean="0">
                          <a:ln>
                            <a:noFill/>
                          </a:ln>
                          <a:solidFill>
                            <a:schemeClr val="tx1"/>
                          </a:solidFill>
                          <a:effectLst/>
                          <a:latin typeface="Georgia" pitchFamily="18" charset="0"/>
                        </a:rPr>
                        <a:t>Pilsen/Plzeň</a:t>
                      </a:r>
                    </a:p>
                  </a:txBody>
                  <a:tcPr marL="91429" marR="91429" marT="45687" marB="45687" horzOverflow="overflow">
                    <a:lnL>
                      <a:noFill/>
                    </a:lnL>
                    <a:lnR>
                      <a:noFill/>
                    </a:lnR>
                    <a:lnT>
                      <a:noFill/>
                    </a:lnT>
                    <a:lnB>
                      <a:noFill/>
                    </a:lnB>
                    <a:lnTlToBr>
                      <a:noFill/>
                    </a:lnTlToBr>
                    <a:lnBlToTr>
                      <a:noFill/>
                    </a:lnBlToTr>
                    <a:noFill/>
                  </a:tcPr>
                </a:tc>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r>
                        <a:rPr kumimoji="0" lang="cs-CZ" sz="1200" b="0" i="0" u="none" strike="noStrike" kern="1200" cap="none" normalizeH="0" baseline="0" dirty="0" smtClean="0">
                          <a:ln>
                            <a:noFill/>
                          </a:ln>
                          <a:solidFill>
                            <a:schemeClr val="tx1"/>
                          </a:solidFill>
                          <a:effectLst/>
                          <a:latin typeface="Georgia" pitchFamily="18" charset="0"/>
                          <a:ea typeface="+mn-ea"/>
                          <a:cs typeface="+mn-cs"/>
                        </a:rPr>
                        <a:t>30 906 </a:t>
                      </a:r>
                      <a:endParaRPr kumimoji="0" lang="cs-CZ" sz="1200" b="0" i="0" u="none" strike="noStrike" kern="1200" cap="none" normalizeH="0" baseline="0" dirty="0">
                        <a:ln>
                          <a:noFill/>
                        </a:ln>
                        <a:solidFill>
                          <a:schemeClr val="tx1"/>
                        </a:solidFill>
                        <a:effectLst/>
                        <a:latin typeface="Georgia" pitchFamily="18" charset="0"/>
                        <a:ea typeface="+mn-ea"/>
                        <a:cs typeface="+mn-cs"/>
                      </a:endParaRPr>
                    </a:p>
                  </a:txBody>
                  <a:tcPr marL="9525" marR="9525" marT="9524" marB="0" anchor="ctr" anchorCtr="1"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439243">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dirty="0" err="1" smtClean="0">
                          <a:ln>
                            <a:noFill/>
                          </a:ln>
                          <a:solidFill>
                            <a:schemeClr val="tx1"/>
                          </a:solidFill>
                          <a:effectLst/>
                          <a:latin typeface="Georgia" pitchFamily="18" charset="0"/>
                        </a:rPr>
                        <a:t>Aussig</a:t>
                      </a:r>
                      <a:r>
                        <a:rPr kumimoji="0" lang="de-DE" altLang="de-DE" sz="1200" b="0" i="0" u="none" strike="noStrike" cap="none" normalizeH="0" baseline="0" dirty="0" smtClean="0">
                          <a:ln>
                            <a:noFill/>
                          </a:ln>
                          <a:solidFill>
                            <a:schemeClr val="tx1"/>
                          </a:solidFill>
                          <a:effectLst/>
                          <a:latin typeface="Georgia"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dirty="0" err="1" smtClean="0">
                          <a:ln>
                            <a:noFill/>
                          </a:ln>
                          <a:solidFill>
                            <a:schemeClr val="tx1"/>
                          </a:solidFill>
                          <a:effectLst/>
                          <a:latin typeface="Georgia" pitchFamily="18" charset="0"/>
                        </a:rPr>
                        <a:t>Ústí</a:t>
                      </a:r>
                      <a:r>
                        <a:rPr kumimoji="0" lang="de-DE" altLang="de-DE" sz="1200" b="0" i="0" u="none" strike="noStrike" cap="none" normalizeH="0" baseline="0" dirty="0" smtClean="0">
                          <a:ln>
                            <a:noFill/>
                          </a:ln>
                          <a:solidFill>
                            <a:schemeClr val="tx1"/>
                          </a:solidFill>
                          <a:effectLst/>
                          <a:latin typeface="Georgia" pitchFamily="18" charset="0"/>
                        </a:rPr>
                        <a:t> n. L. </a:t>
                      </a:r>
                    </a:p>
                  </a:txBody>
                  <a:tcPr marL="91429" marR="91429" marT="45687" marB="45687" horzOverflow="overflow">
                    <a:lnL>
                      <a:noFill/>
                    </a:lnL>
                    <a:lnR>
                      <a:noFill/>
                    </a:lnR>
                    <a:lnT>
                      <a:noFill/>
                    </a:lnT>
                    <a:lnB>
                      <a:noFill/>
                    </a:lnB>
                    <a:lnTlToBr>
                      <a:noFill/>
                    </a:lnTlToBr>
                    <a:lnBlToTr>
                      <a:noFill/>
                    </a:lnBlToTr>
                    <a:solidFill>
                      <a:schemeClr val="tx1">
                        <a:alpha val="20000"/>
                      </a:schemeClr>
                    </a:solidFill>
                  </a:tcPr>
                </a:tc>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r>
                        <a:rPr kumimoji="0" lang="cs-CZ" sz="1200" b="0" i="0" u="none" strike="noStrike" kern="1200" cap="none" normalizeH="0" baseline="0" dirty="0" smtClean="0">
                          <a:ln>
                            <a:noFill/>
                          </a:ln>
                          <a:solidFill>
                            <a:schemeClr val="tx1"/>
                          </a:solidFill>
                          <a:effectLst/>
                          <a:latin typeface="Georgia" pitchFamily="18" charset="0"/>
                          <a:ea typeface="+mn-ea"/>
                          <a:cs typeface="+mn-cs"/>
                        </a:rPr>
                        <a:t>31 530 </a:t>
                      </a:r>
                      <a:endParaRPr kumimoji="0" lang="cs-CZ" sz="1200" b="0" i="0" u="none" strike="noStrike" kern="1200" cap="none" normalizeH="0" baseline="0" dirty="0">
                        <a:ln>
                          <a:noFill/>
                        </a:ln>
                        <a:solidFill>
                          <a:schemeClr val="tx1"/>
                        </a:solidFill>
                        <a:effectLst/>
                        <a:latin typeface="Georgia" pitchFamily="18" charset="0"/>
                        <a:ea typeface="+mn-ea"/>
                        <a:cs typeface="+mn-cs"/>
                      </a:endParaRPr>
                    </a:p>
                  </a:txBody>
                  <a:tcPr marL="9525" marR="9525" marT="9524" marB="0" anchor="ctr" anchorCtr="1" horzOverflow="overflow">
                    <a:lnL>
                      <a:noFill/>
                    </a:lnL>
                    <a:lnR>
                      <a:noFill/>
                    </a:lnR>
                    <a:lnT>
                      <a:noFill/>
                    </a:lnT>
                    <a:lnB>
                      <a:noFill/>
                    </a:lnB>
                    <a:lnTlToBr>
                      <a:noFill/>
                    </a:lnTlToBr>
                    <a:lnBlToTr>
                      <a:noFill/>
                    </a:lnBlToTr>
                    <a:solidFill>
                      <a:schemeClr val="tx1">
                        <a:alpha val="20000"/>
                      </a:schemeClr>
                    </a:solidFill>
                  </a:tcPr>
                </a:tc>
                <a:extLst>
                  <a:ext uri="{0D108BD9-81ED-4DB2-BD59-A6C34878D82A}">
                    <a16:rowId xmlns:a16="http://schemas.microsoft.com/office/drawing/2014/main" val="10005"/>
                  </a:ext>
                </a:extLst>
              </a:tr>
              <a:tr h="520193">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dirty="0" err="1" smtClean="0">
                          <a:ln>
                            <a:noFill/>
                          </a:ln>
                          <a:solidFill>
                            <a:schemeClr val="tx1"/>
                          </a:solidFill>
                          <a:effectLst/>
                          <a:latin typeface="Georgia" pitchFamily="18" charset="0"/>
                        </a:rPr>
                        <a:t>Königgrätz</a:t>
                      </a:r>
                      <a:r>
                        <a:rPr kumimoji="0" lang="de-DE" altLang="de-DE" sz="1200" b="0" i="0" u="none" strike="noStrike" cap="none" normalizeH="0" baseline="0" dirty="0" smtClean="0">
                          <a:ln>
                            <a:noFill/>
                          </a:ln>
                          <a:solidFill>
                            <a:schemeClr val="tx1"/>
                          </a:solidFill>
                          <a:effectLst/>
                          <a:latin typeface="Georgia"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dirty="0" smtClean="0">
                          <a:ln>
                            <a:noFill/>
                          </a:ln>
                          <a:solidFill>
                            <a:schemeClr val="tx1"/>
                          </a:solidFill>
                          <a:effectLst/>
                          <a:latin typeface="Georgia" pitchFamily="18" charset="0"/>
                        </a:rPr>
                        <a:t>Hradec </a:t>
                      </a:r>
                      <a:r>
                        <a:rPr kumimoji="0" lang="de-DE" altLang="de-DE" sz="1200" b="0" i="0" u="none" strike="noStrike" cap="none" normalizeH="0" baseline="0" dirty="0" err="1" smtClean="0">
                          <a:ln>
                            <a:noFill/>
                          </a:ln>
                          <a:solidFill>
                            <a:schemeClr val="tx1"/>
                          </a:solidFill>
                          <a:effectLst/>
                          <a:latin typeface="Georgia" pitchFamily="18" charset="0"/>
                        </a:rPr>
                        <a:t>Kr</a:t>
                      </a:r>
                      <a:r>
                        <a:rPr kumimoji="0" lang="cs-CZ" altLang="de-DE" sz="1200" b="0" i="0" u="none" strike="noStrike" cap="none" normalizeH="0" baseline="0" dirty="0" smtClean="0">
                          <a:ln>
                            <a:noFill/>
                          </a:ln>
                          <a:solidFill>
                            <a:schemeClr val="tx1"/>
                          </a:solidFill>
                          <a:effectLst/>
                          <a:latin typeface="Georgia" pitchFamily="18" charset="0"/>
                        </a:rPr>
                        <a:t>á</a:t>
                      </a:r>
                      <a:r>
                        <a:rPr kumimoji="0" lang="de-DE" altLang="de-DE" sz="1200" b="0" i="0" u="none" strike="noStrike" cap="none" normalizeH="0" baseline="0" dirty="0" err="1" smtClean="0">
                          <a:ln>
                            <a:noFill/>
                          </a:ln>
                          <a:solidFill>
                            <a:schemeClr val="tx1"/>
                          </a:solidFill>
                          <a:effectLst/>
                          <a:latin typeface="Georgia" pitchFamily="18" charset="0"/>
                        </a:rPr>
                        <a:t>lové</a:t>
                      </a:r>
                      <a:endParaRPr kumimoji="0" lang="de-DE" altLang="de-DE" sz="1200" b="0" i="0" u="none" strike="noStrike" cap="none" normalizeH="0" baseline="0" dirty="0" smtClean="0">
                        <a:ln>
                          <a:noFill/>
                        </a:ln>
                        <a:solidFill>
                          <a:schemeClr val="tx1"/>
                        </a:solidFill>
                        <a:effectLst/>
                        <a:latin typeface="Georgia" pitchFamily="18" charset="0"/>
                      </a:endParaRPr>
                    </a:p>
                  </a:txBody>
                  <a:tcPr marL="91429" marR="91429" marT="45687" marB="45687" horzOverflow="overflow">
                    <a:lnL>
                      <a:noFill/>
                    </a:lnL>
                    <a:lnR>
                      <a:noFill/>
                    </a:lnR>
                    <a:lnT>
                      <a:noFill/>
                    </a:lnT>
                    <a:lnB>
                      <a:noFill/>
                    </a:lnB>
                    <a:lnTlToBr>
                      <a:noFill/>
                    </a:lnTlToBr>
                    <a:lnBlToTr>
                      <a:noFill/>
                    </a:lnBlToTr>
                    <a:noFill/>
                  </a:tcPr>
                </a:tc>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r>
                        <a:rPr kumimoji="0" lang="cs-CZ" sz="1200" b="0" i="0" u="none" strike="noStrike" kern="1200" cap="none" normalizeH="0" baseline="0" dirty="0" smtClean="0">
                          <a:ln>
                            <a:noFill/>
                          </a:ln>
                          <a:solidFill>
                            <a:schemeClr val="tx1"/>
                          </a:solidFill>
                          <a:effectLst/>
                          <a:latin typeface="Georgia" pitchFamily="18" charset="0"/>
                          <a:ea typeface="+mn-ea"/>
                          <a:cs typeface="+mn-cs"/>
                        </a:rPr>
                        <a:t>31 289 </a:t>
                      </a:r>
                      <a:endParaRPr kumimoji="0" lang="cs-CZ" sz="1200" b="0" i="0" u="none" strike="noStrike" kern="1200" cap="none" normalizeH="0" baseline="0" dirty="0">
                        <a:ln>
                          <a:noFill/>
                        </a:ln>
                        <a:solidFill>
                          <a:schemeClr val="tx1"/>
                        </a:solidFill>
                        <a:effectLst/>
                        <a:latin typeface="Georgia" pitchFamily="18" charset="0"/>
                        <a:ea typeface="+mn-ea"/>
                        <a:cs typeface="+mn-cs"/>
                      </a:endParaRPr>
                    </a:p>
                  </a:txBody>
                  <a:tcPr marL="9526" marR="9526" marT="9525" marB="0" anchor="ctr" anchorCtr="1"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48821">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dirty="0" smtClean="0">
                          <a:ln>
                            <a:noFill/>
                          </a:ln>
                          <a:solidFill>
                            <a:schemeClr val="tx1"/>
                          </a:solidFill>
                          <a:effectLst/>
                          <a:latin typeface="Georgia" pitchFamily="18" charset="0"/>
                        </a:rPr>
                        <a:t>Reichenberg/</a:t>
                      </a:r>
                    </a:p>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dirty="0" smtClean="0">
                          <a:ln>
                            <a:noFill/>
                          </a:ln>
                          <a:solidFill>
                            <a:schemeClr val="tx1"/>
                          </a:solidFill>
                          <a:effectLst/>
                          <a:latin typeface="Georgia" pitchFamily="18" charset="0"/>
                        </a:rPr>
                        <a:t>Liberec</a:t>
                      </a:r>
                    </a:p>
                  </a:txBody>
                  <a:tcPr marL="91429" marR="91429" marT="45687" marB="45687"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tx1">
                        <a:alpha val="20000"/>
                      </a:schemeClr>
                    </a:solidFill>
                  </a:tcPr>
                </a:tc>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r>
                        <a:rPr kumimoji="0" lang="cs-CZ" sz="1200" b="0" i="0" u="none" strike="noStrike" kern="1200" cap="none" normalizeH="0" baseline="0" dirty="0" smtClean="0">
                          <a:ln>
                            <a:noFill/>
                          </a:ln>
                          <a:solidFill>
                            <a:schemeClr val="tx1"/>
                          </a:solidFill>
                          <a:effectLst/>
                          <a:latin typeface="Georgia" pitchFamily="18" charset="0"/>
                          <a:ea typeface="+mn-ea"/>
                          <a:cs typeface="+mn-cs"/>
                        </a:rPr>
                        <a:t>31 265 </a:t>
                      </a:r>
                      <a:endParaRPr kumimoji="0" lang="cs-CZ" sz="1200" b="0" i="0" u="none" strike="noStrike" kern="1200" cap="none" normalizeH="0" baseline="0" dirty="0">
                        <a:ln>
                          <a:noFill/>
                        </a:ln>
                        <a:solidFill>
                          <a:schemeClr val="tx1"/>
                        </a:solidFill>
                        <a:effectLst/>
                        <a:latin typeface="Georgia" pitchFamily="18" charset="0"/>
                        <a:ea typeface="+mn-ea"/>
                        <a:cs typeface="+mn-cs"/>
                      </a:endParaRPr>
                    </a:p>
                  </a:txBody>
                  <a:tcPr marL="9525" marR="9525" marT="9524" marB="0" anchor="ctr" anchorCtr="1"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tx1">
                        <a:alpha val="20000"/>
                      </a:schemeClr>
                    </a:solidFill>
                  </a:tcPr>
                </a:tc>
                <a:extLst>
                  <a:ext uri="{0D108BD9-81ED-4DB2-BD59-A6C34878D82A}">
                    <a16:rowId xmlns:a16="http://schemas.microsoft.com/office/drawing/2014/main" val="10007"/>
                  </a:ext>
                </a:extLst>
              </a:tr>
            </a:tbl>
          </a:graphicData>
        </a:graphic>
      </p:graphicFrame>
      <p:graphicFrame>
        <p:nvGraphicFramePr>
          <p:cNvPr id="17" name="Tabulka 16"/>
          <p:cNvGraphicFramePr>
            <a:graphicFrameLocks noGrp="1"/>
          </p:cNvGraphicFramePr>
          <p:nvPr>
            <p:extLst>
              <p:ext uri="{D42A27DB-BD31-4B8C-83A1-F6EECF244321}">
                <p14:modId xmlns:p14="http://schemas.microsoft.com/office/powerpoint/2010/main" val="1934575933"/>
              </p:ext>
            </p:extLst>
          </p:nvPr>
        </p:nvGraphicFramePr>
        <p:xfrm>
          <a:off x="4827588" y="2933700"/>
          <a:ext cx="3565525" cy="3482707"/>
        </p:xfrm>
        <a:graphic>
          <a:graphicData uri="http://schemas.openxmlformats.org/drawingml/2006/table">
            <a:tbl>
              <a:tblPr/>
              <a:tblGrid>
                <a:gridCol w="1801812">
                  <a:extLst>
                    <a:ext uri="{9D8B030D-6E8A-4147-A177-3AD203B41FA5}">
                      <a16:colId xmlns:a16="http://schemas.microsoft.com/office/drawing/2014/main" val="20000"/>
                    </a:ext>
                  </a:extLst>
                </a:gridCol>
                <a:gridCol w="1763713">
                  <a:extLst>
                    <a:ext uri="{9D8B030D-6E8A-4147-A177-3AD203B41FA5}">
                      <a16:colId xmlns:a16="http://schemas.microsoft.com/office/drawing/2014/main" val="20001"/>
                    </a:ext>
                  </a:extLst>
                </a:gridCol>
              </a:tblGrid>
              <a:tr h="455807">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de-DE" sz="1200" b="1" i="0" u="none" strike="noStrike" cap="none" normalizeH="0" baseline="0" dirty="0" smtClean="0">
                          <a:ln>
                            <a:noFill/>
                          </a:ln>
                          <a:solidFill>
                            <a:schemeClr val="tx1"/>
                          </a:solidFill>
                          <a:effectLst/>
                          <a:latin typeface="Georgia" pitchFamily="18" charset="0"/>
                        </a:rPr>
                        <a:t>Region</a:t>
                      </a:r>
                    </a:p>
                  </a:txBody>
                  <a:tcPr marL="91429" marR="91429" marT="45729" marB="4572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1" i="0" u="none" strike="noStrike" cap="none" normalizeH="0" baseline="0" dirty="0" smtClean="0">
                          <a:ln>
                            <a:noFill/>
                          </a:ln>
                          <a:solidFill>
                            <a:schemeClr val="tx1"/>
                          </a:solidFill>
                          <a:effectLst/>
                          <a:latin typeface="Georgia" pitchFamily="18" charset="0"/>
                        </a:rPr>
                        <a:t>Lohn</a:t>
                      </a:r>
                      <a:r>
                        <a:rPr kumimoji="0" lang="cs-CZ" altLang="de-DE" sz="1200" b="1" i="0" u="none" strike="noStrike" cap="none" normalizeH="0" baseline="0" dirty="0" smtClean="0">
                          <a:ln>
                            <a:noFill/>
                          </a:ln>
                          <a:solidFill>
                            <a:schemeClr val="tx1"/>
                          </a:solidFill>
                          <a:effectLst/>
                          <a:latin typeface="Georgia" pitchFamily="18" charset="0"/>
                        </a:rPr>
                        <a:t> (CZK)</a:t>
                      </a:r>
                    </a:p>
                  </a:txBody>
                  <a:tcPr marL="91429" marR="91429" marT="45729" marB="4572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5810">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dirty="0" smtClean="0">
                          <a:ln>
                            <a:noFill/>
                          </a:ln>
                          <a:solidFill>
                            <a:schemeClr val="tx1"/>
                          </a:solidFill>
                          <a:effectLst/>
                          <a:latin typeface="Georgia" pitchFamily="18" charset="0"/>
                        </a:rPr>
                        <a:t>Hochland/</a:t>
                      </a:r>
                    </a:p>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dirty="0" err="1" smtClean="0">
                          <a:ln>
                            <a:noFill/>
                          </a:ln>
                          <a:solidFill>
                            <a:schemeClr val="tx1"/>
                          </a:solidFill>
                          <a:effectLst/>
                          <a:latin typeface="Georgia" pitchFamily="18" charset="0"/>
                        </a:rPr>
                        <a:t>Vysočina</a:t>
                      </a:r>
                      <a:endParaRPr kumimoji="0" lang="de-DE" altLang="de-DE" sz="1200" b="0" i="0" u="none" strike="noStrike" cap="none" normalizeH="0" baseline="0" dirty="0" smtClean="0">
                        <a:ln>
                          <a:noFill/>
                        </a:ln>
                        <a:solidFill>
                          <a:schemeClr val="tx1"/>
                        </a:solidFill>
                        <a:effectLst/>
                        <a:latin typeface="Georgia" pitchFamily="18" charset="0"/>
                      </a:endParaRPr>
                    </a:p>
                  </a:txBody>
                  <a:tcPr marL="91429" marR="91429" marT="45729" marB="45729"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tx1">
                        <a:alpha val="20000"/>
                      </a:schemeClr>
                    </a:solidFill>
                  </a:tcPr>
                </a:tc>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r>
                        <a:rPr kumimoji="0" lang="cs-CZ" sz="1200" b="0" i="0" u="none" strike="noStrike" kern="1200" cap="none" normalizeH="0" baseline="0" dirty="0" smtClean="0">
                          <a:ln>
                            <a:noFill/>
                          </a:ln>
                          <a:solidFill>
                            <a:schemeClr val="tx1"/>
                          </a:solidFill>
                          <a:effectLst/>
                          <a:latin typeface="Georgia" pitchFamily="18" charset="0"/>
                          <a:ea typeface="+mn-ea"/>
                          <a:cs typeface="+mn-cs"/>
                        </a:rPr>
                        <a:t>31 181 </a:t>
                      </a:r>
                      <a:endParaRPr kumimoji="0" lang="cs-CZ" sz="1200" b="0" i="0" u="none" strike="noStrike" kern="1200" cap="none" normalizeH="0" baseline="0" dirty="0">
                        <a:ln>
                          <a:noFill/>
                        </a:ln>
                        <a:solidFill>
                          <a:schemeClr val="tx1"/>
                        </a:solidFill>
                        <a:effectLst/>
                        <a:latin typeface="Georgia" pitchFamily="18" charset="0"/>
                        <a:ea typeface="+mn-ea"/>
                        <a:cs typeface="+mn-cs"/>
                      </a:endParaRPr>
                    </a:p>
                  </a:txBody>
                  <a:tcPr marL="9526" marR="9526" marT="9528" marB="0" anchor="ctr" anchorCtr="1"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tx1">
                        <a:alpha val="20000"/>
                      </a:schemeClr>
                    </a:solidFill>
                  </a:tcPr>
                </a:tc>
                <a:extLst>
                  <a:ext uri="{0D108BD9-81ED-4DB2-BD59-A6C34878D82A}">
                    <a16:rowId xmlns:a16="http://schemas.microsoft.com/office/drawing/2014/main" val="10001"/>
                  </a:ext>
                </a:extLst>
              </a:tr>
              <a:tr h="455807">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200" b="0" i="0" u="none" strike="noStrike" cap="none" normalizeH="0" baseline="0" dirty="0" smtClean="0">
                          <a:ln>
                            <a:noFill/>
                          </a:ln>
                          <a:solidFill>
                            <a:schemeClr val="tx1"/>
                          </a:solidFill>
                          <a:effectLst/>
                          <a:latin typeface="Georgia" pitchFamily="18" charset="0"/>
                        </a:rPr>
                        <a:t>Südböhmen</a:t>
                      </a:r>
                    </a:p>
                  </a:txBody>
                  <a:tcPr marL="91429" marR="91429" marT="45729" marB="45729" horzOverflow="overflow">
                    <a:lnL>
                      <a:noFill/>
                    </a:lnL>
                    <a:lnR>
                      <a:noFill/>
                    </a:lnR>
                    <a:lnT>
                      <a:noFill/>
                    </a:lnT>
                    <a:lnB>
                      <a:noFill/>
                    </a:lnB>
                    <a:lnTlToBr>
                      <a:noFill/>
                    </a:lnTlToBr>
                    <a:lnBlToTr>
                      <a:noFill/>
                    </a:lnBlToTr>
                    <a:noFill/>
                  </a:tcPr>
                </a:tc>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altLang="de-DE" sz="1200" b="0" i="0" u="none" strike="noStrike" cap="none" normalizeH="0" baseline="0" dirty="0" smtClean="0">
                          <a:ln>
                            <a:noFill/>
                          </a:ln>
                          <a:solidFill>
                            <a:schemeClr val="tx1"/>
                          </a:solidFill>
                          <a:effectLst/>
                          <a:latin typeface="Georgia" pitchFamily="18" charset="0"/>
                        </a:rPr>
                        <a:t>30 906 </a:t>
                      </a:r>
                    </a:p>
                  </a:txBody>
                  <a:tcPr marL="9525" marR="9525" marT="9527" marB="0" anchor="ctr" anchorCtr="1"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455807">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200" b="0" i="0" u="none" strike="noStrike" cap="none" normalizeH="0" baseline="0" dirty="0" smtClean="0">
                          <a:ln>
                            <a:noFill/>
                          </a:ln>
                          <a:solidFill>
                            <a:schemeClr val="tx1"/>
                          </a:solidFill>
                          <a:effectLst/>
                          <a:latin typeface="Georgia" pitchFamily="18" charset="0"/>
                        </a:rPr>
                        <a:t>Mährisch-Schlesien</a:t>
                      </a:r>
                    </a:p>
                  </a:txBody>
                  <a:tcPr marL="91429" marR="91429" marT="45729" marB="45729" horzOverflow="overflow">
                    <a:lnL>
                      <a:noFill/>
                    </a:lnL>
                    <a:lnR>
                      <a:noFill/>
                    </a:lnR>
                    <a:lnT>
                      <a:noFill/>
                    </a:lnT>
                    <a:lnB>
                      <a:noFill/>
                    </a:lnB>
                    <a:lnTlToBr>
                      <a:noFill/>
                    </a:lnTlToBr>
                    <a:lnBlToTr>
                      <a:noFill/>
                    </a:lnBlToTr>
                    <a:solidFill>
                      <a:schemeClr val="tx1">
                        <a:alpha val="20000"/>
                      </a:schemeClr>
                    </a:solidFill>
                  </a:tcPr>
                </a:tc>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r>
                        <a:rPr kumimoji="0" lang="cs-CZ" sz="1200" b="0" i="0" u="none" strike="noStrike" kern="1200" cap="none" normalizeH="0" baseline="0" dirty="0" smtClean="0">
                          <a:ln>
                            <a:noFill/>
                          </a:ln>
                          <a:solidFill>
                            <a:schemeClr val="tx1"/>
                          </a:solidFill>
                          <a:effectLst/>
                          <a:latin typeface="Georgia" pitchFamily="18" charset="0"/>
                          <a:ea typeface="+mn-ea"/>
                          <a:cs typeface="+mn-cs"/>
                        </a:rPr>
                        <a:t>30 840 </a:t>
                      </a:r>
                      <a:endParaRPr kumimoji="0" lang="cs-CZ" sz="1200" b="0" i="0" u="none" strike="noStrike" kern="1200" cap="none" normalizeH="0" baseline="0" dirty="0">
                        <a:ln>
                          <a:noFill/>
                        </a:ln>
                        <a:solidFill>
                          <a:schemeClr val="tx1"/>
                        </a:solidFill>
                        <a:effectLst/>
                        <a:latin typeface="Georgia" pitchFamily="18" charset="0"/>
                        <a:ea typeface="+mn-ea"/>
                        <a:cs typeface="+mn-cs"/>
                      </a:endParaRPr>
                    </a:p>
                  </a:txBody>
                  <a:tcPr marL="9526" marR="9526" marT="9528" marB="0" anchor="ctr" anchorCtr="1" horzOverflow="overflow">
                    <a:lnL>
                      <a:noFill/>
                    </a:lnL>
                    <a:lnR>
                      <a:noFill/>
                    </a:lnR>
                    <a:lnT>
                      <a:noFill/>
                    </a:lnT>
                    <a:lnB>
                      <a:noFill/>
                    </a:lnB>
                    <a:lnTlToBr>
                      <a:noFill/>
                    </a:lnTlToBr>
                    <a:lnBlToTr>
                      <a:noFill/>
                    </a:lnBlToTr>
                    <a:solidFill>
                      <a:schemeClr val="tx1">
                        <a:alpha val="20000"/>
                      </a:schemeClr>
                    </a:solidFill>
                  </a:tcPr>
                </a:tc>
                <a:extLst>
                  <a:ext uri="{0D108BD9-81ED-4DB2-BD59-A6C34878D82A}">
                    <a16:rowId xmlns:a16="http://schemas.microsoft.com/office/drawing/2014/main" val="10003"/>
                  </a:ext>
                </a:extLst>
              </a:tr>
              <a:tr h="455810">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dirty="0" err="1" smtClean="0">
                          <a:ln>
                            <a:noFill/>
                          </a:ln>
                          <a:solidFill>
                            <a:schemeClr val="tx1"/>
                          </a:solidFill>
                          <a:effectLst/>
                          <a:latin typeface="Georgia" pitchFamily="18" charset="0"/>
                        </a:rPr>
                        <a:t>Olmütz</a:t>
                      </a:r>
                      <a:r>
                        <a:rPr kumimoji="0" lang="de-DE" altLang="de-DE" sz="1200" b="0" i="0" u="none" strike="noStrike" cap="none" normalizeH="0" baseline="0" dirty="0" smtClean="0">
                          <a:ln>
                            <a:noFill/>
                          </a:ln>
                          <a:solidFill>
                            <a:schemeClr val="tx1"/>
                          </a:solidFill>
                          <a:effectLst/>
                          <a:latin typeface="Georgia"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dirty="0" smtClean="0">
                          <a:ln>
                            <a:noFill/>
                          </a:ln>
                          <a:solidFill>
                            <a:schemeClr val="tx1"/>
                          </a:solidFill>
                          <a:effectLst/>
                          <a:latin typeface="Georgia" pitchFamily="18" charset="0"/>
                        </a:rPr>
                        <a:t>Olomouc</a:t>
                      </a:r>
                    </a:p>
                  </a:txBody>
                  <a:tcPr marL="91429" marR="91429" marT="45729" marB="45729" horzOverflow="overflow">
                    <a:lnL>
                      <a:noFill/>
                    </a:lnL>
                    <a:lnR>
                      <a:noFill/>
                    </a:lnR>
                    <a:lnT>
                      <a:noFill/>
                    </a:lnT>
                    <a:lnB>
                      <a:noFill/>
                    </a:lnB>
                    <a:lnTlToBr>
                      <a:noFill/>
                    </a:lnTlToBr>
                    <a:lnBlToTr>
                      <a:noFill/>
                    </a:lnBlToTr>
                    <a:noFill/>
                  </a:tcPr>
                </a:tc>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r>
                        <a:rPr kumimoji="0" lang="cs-CZ" sz="1200" b="0" i="0" u="none" strike="noStrike" kern="1200" cap="none" normalizeH="0" baseline="0" dirty="0" smtClean="0">
                          <a:ln>
                            <a:noFill/>
                          </a:ln>
                          <a:solidFill>
                            <a:schemeClr val="tx1"/>
                          </a:solidFill>
                          <a:effectLst/>
                          <a:latin typeface="Georgia" pitchFamily="18" charset="0"/>
                          <a:ea typeface="+mn-ea"/>
                          <a:cs typeface="+mn-cs"/>
                        </a:rPr>
                        <a:t>30 469 </a:t>
                      </a:r>
                      <a:endParaRPr kumimoji="0" lang="cs-CZ" sz="1200" b="0" i="0" u="none" strike="noStrike" kern="1200" cap="none" normalizeH="0" baseline="0" dirty="0">
                        <a:ln>
                          <a:noFill/>
                        </a:ln>
                        <a:solidFill>
                          <a:schemeClr val="tx1"/>
                        </a:solidFill>
                        <a:effectLst/>
                        <a:latin typeface="Georgia" pitchFamily="18" charset="0"/>
                        <a:ea typeface="+mn-ea"/>
                        <a:cs typeface="+mn-cs"/>
                      </a:endParaRPr>
                    </a:p>
                  </a:txBody>
                  <a:tcPr marL="9526" marR="9526" marT="9528" marB="0" anchor="ctr" anchorCtr="1"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455810">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dirty="0" err="1" smtClean="0">
                          <a:ln>
                            <a:noFill/>
                          </a:ln>
                          <a:solidFill>
                            <a:schemeClr val="tx1"/>
                          </a:solidFill>
                          <a:effectLst/>
                          <a:latin typeface="Georgia" pitchFamily="18" charset="0"/>
                        </a:rPr>
                        <a:t>Pardubitz</a:t>
                      </a:r>
                      <a:r>
                        <a:rPr kumimoji="0" lang="de-DE" altLang="de-DE" sz="1200" b="0" i="0" u="none" strike="noStrike" cap="none" normalizeH="0" baseline="0" dirty="0" smtClean="0">
                          <a:ln>
                            <a:noFill/>
                          </a:ln>
                          <a:solidFill>
                            <a:schemeClr val="tx1"/>
                          </a:solidFill>
                          <a:effectLst/>
                          <a:latin typeface="Georgia"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dirty="0" err="1" smtClean="0">
                          <a:ln>
                            <a:noFill/>
                          </a:ln>
                          <a:solidFill>
                            <a:schemeClr val="tx1"/>
                          </a:solidFill>
                          <a:effectLst/>
                          <a:latin typeface="Georgia" pitchFamily="18" charset="0"/>
                        </a:rPr>
                        <a:t>Pardubice</a:t>
                      </a:r>
                      <a:endParaRPr kumimoji="0" lang="de-DE" altLang="de-DE" sz="1200" b="0" i="0" u="none" strike="noStrike" cap="none" normalizeH="0" baseline="0" dirty="0" smtClean="0">
                        <a:ln>
                          <a:noFill/>
                        </a:ln>
                        <a:solidFill>
                          <a:schemeClr val="tx1"/>
                        </a:solidFill>
                        <a:effectLst/>
                        <a:latin typeface="Georgia" pitchFamily="18" charset="0"/>
                      </a:endParaRPr>
                    </a:p>
                  </a:txBody>
                  <a:tcPr marL="91429" marR="91429" marT="45729" marB="45729" horzOverflow="overflow">
                    <a:lnL>
                      <a:noFill/>
                    </a:lnL>
                    <a:lnR>
                      <a:noFill/>
                    </a:lnR>
                    <a:lnT>
                      <a:noFill/>
                    </a:lnT>
                    <a:lnB>
                      <a:noFill/>
                    </a:lnB>
                    <a:lnTlToBr>
                      <a:noFill/>
                    </a:lnTlToBr>
                    <a:lnBlToTr>
                      <a:noFill/>
                    </a:lnBlToTr>
                    <a:solidFill>
                      <a:schemeClr val="tx1">
                        <a:alpha val="20000"/>
                      </a:schemeClr>
                    </a:solidFill>
                  </a:tcPr>
                </a:tc>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r>
                        <a:rPr kumimoji="0" lang="cs-CZ" sz="1200" b="0" i="0" u="none" strike="noStrike" kern="1200" cap="none" normalizeH="0" baseline="0" dirty="0" smtClean="0">
                          <a:ln>
                            <a:noFill/>
                          </a:ln>
                          <a:solidFill>
                            <a:schemeClr val="tx1"/>
                          </a:solidFill>
                          <a:effectLst/>
                          <a:latin typeface="Georgia" pitchFamily="18" charset="0"/>
                          <a:ea typeface="+mn-ea"/>
                          <a:cs typeface="+mn-cs"/>
                        </a:rPr>
                        <a:t>30 349 </a:t>
                      </a:r>
                      <a:endParaRPr kumimoji="0" lang="cs-CZ" sz="1200" b="0" i="0" u="none" strike="noStrike" kern="1200" cap="none" normalizeH="0" baseline="0" dirty="0">
                        <a:ln>
                          <a:noFill/>
                        </a:ln>
                        <a:solidFill>
                          <a:schemeClr val="tx1"/>
                        </a:solidFill>
                        <a:effectLst/>
                        <a:latin typeface="Georgia" pitchFamily="18" charset="0"/>
                        <a:ea typeface="+mn-ea"/>
                        <a:cs typeface="+mn-cs"/>
                      </a:endParaRPr>
                    </a:p>
                  </a:txBody>
                  <a:tcPr marL="9526" marR="9526" marT="9528" marB="0" anchor="ctr" anchorCtr="1" horzOverflow="overflow">
                    <a:lnL>
                      <a:noFill/>
                    </a:lnL>
                    <a:lnR>
                      <a:noFill/>
                    </a:lnR>
                    <a:lnT>
                      <a:noFill/>
                    </a:lnT>
                    <a:lnB>
                      <a:noFill/>
                    </a:lnB>
                    <a:lnTlToBr>
                      <a:noFill/>
                    </a:lnTlToBr>
                    <a:lnBlToTr>
                      <a:noFill/>
                    </a:lnBlToTr>
                    <a:solidFill>
                      <a:schemeClr val="tx1">
                        <a:alpha val="20000"/>
                      </a:schemeClr>
                    </a:solidFill>
                  </a:tcPr>
                </a:tc>
                <a:extLst>
                  <a:ext uri="{0D108BD9-81ED-4DB2-BD59-A6C34878D82A}">
                    <a16:rowId xmlns:a16="http://schemas.microsoft.com/office/drawing/2014/main" val="10005"/>
                  </a:ext>
                </a:extLst>
              </a:tr>
              <a:tr h="286414">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dirty="0" smtClean="0">
                          <a:ln>
                            <a:noFill/>
                          </a:ln>
                          <a:solidFill>
                            <a:schemeClr val="tx1"/>
                          </a:solidFill>
                          <a:effectLst/>
                          <a:latin typeface="Georgia" pitchFamily="18" charset="0"/>
                        </a:rPr>
                        <a:t>Zlin/Zlín</a:t>
                      </a:r>
                    </a:p>
                  </a:txBody>
                  <a:tcPr marL="91429" marR="91429" marT="45729" marB="45729" horzOverflow="overflow">
                    <a:lnL>
                      <a:noFill/>
                    </a:lnL>
                    <a:lnR>
                      <a:noFill/>
                    </a:lnR>
                    <a:lnT>
                      <a:noFill/>
                    </a:lnT>
                    <a:lnB>
                      <a:noFill/>
                    </a:lnB>
                    <a:lnTlToBr>
                      <a:noFill/>
                    </a:lnTlToBr>
                    <a:lnBlToTr>
                      <a:noFill/>
                    </a:lnBlToTr>
                    <a:noFill/>
                  </a:tcPr>
                </a:tc>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r>
                        <a:rPr kumimoji="0" lang="cs-CZ" sz="1200" b="0" i="0" u="none" strike="noStrike" kern="1200" cap="none" normalizeH="0" baseline="0" dirty="0" smtClean="0">
                          <a:ln>
                            <a:noFill/>
                          </a:ln>
                          <a:solidFill>
                            <a:schemeClr val="tx1"/>
                          </a:solidFill>
                          <a:effectLst/>
                          <a:latin typeface="Georgia" pitchFamily="18" charset="0"/>
                          <a:ea typeface="+mn-ea"/>
                          <a:cs typeface="+mn-cs"/>
                        </a:rPr>
                        <a:t>30 139 </a:t>
                      </a:r>
                      <a:endParaRPr kumimoji="0" lang="cs-CZ" sz="1200" b="0" i="0" u="none" strike="noStrike" kern="1200" cap="none" normalizeH="0" baseline="0" dirty="0">
                        <a:ln>
                          <a:noFill/>
                        </a:ln>
                        <a:solidFill>
                          <a:schemeClr val="tx1"/>
                        </a:solidFill>
                        <a:effectLst/>
                        <a:latin typeface="Georgia" pitchFamily="18" charset="0"/>
                        <a:ea typeface="+mn-ea"/>
                        <a:cs typeface="+mn-cs"/>
                      </a:endParaRPr>
                    </a:p>
                  </a:txBody>
                  <a:tcPr marL="9526" marR="9526" marT="9528" marB="0" anchor="ctr" anchorCtr="1"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455810">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dirty="0" smtClean="0">
                          <a:ln>
                            <a:noFill/>
                          </a:ln>
                          <a:solidFill>
                            <a:schemeClr val="tx1"/>
                          </a:solidFill>
                          <a:effectLst/>
                          <a:latin typeface="Georgia" pitchFamily="18" charset="0"/>
                        </a:rPr>
                        <a:t>Karlsbad/</a:t>
                      </a:r>
                    </a:p>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dirty="0" smtClean="0">
                          <a:ln>
                            <a:noFill/>
                          </a:ln>
                          <a:solidFill>
                            <a:schemeClr val="tx1"/>
                          </a:solidFill>
                          <a:effectLst/>
                          <a:latin typeface="Georgia" pitchFamily="18" charset="0"/>
                        </a:rPr>
                        <a:t>Karlovy </a:t>
                      </a:r>
                      <a:r>
                        <a:rPr kumimoji="0" lang="de-DE" altLang="de-DE" sz="1200" b="0" i="0" u="none" strike="noStrike" cap="none" normalizeH="0" baseline="0" dirty="0" err="1" smtClean="0">
                          <a:ln>
                            <a:noFill/>
                          </a:ln>
                          <a:solidFill>
                            <a:schemeClr val="tx1"/>
                          </a:solidFill>
                          <a:effectLst/>
                          <a:latin typeface="Georgia" pitchFamily="18" charset="0"/>
                        </a:rPr>
                        <a:t>Vary</a:t>
                      </a:r>
                      <a:endParaRPr kumimoji="0" lang="de-DE" altLang="de-DE" sz="1200" b="0" i="0" u="none" strike="noStrike" cap="none" normalizeH="0" baseline="0" dirty="0" smtClean="0">
                        <a:ln>
                          <a:noFill/>
                        </a:ln>
                        <a:solidFill>
                          <a:schemeClr val="tx1"/>
                        </a:solidFill>
                        <a:effectLst/>
                        <a:latin typeface="Georgia" pitchFamily="18" charset="0"/>
                      </a:endParaRPr>
                    </a:p>
                  </a:txBody>
                  <a:tcPr marL="91429" marR="91429" marT="45729" marB="45729"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tx1">
                        <a:alpha val="20000"/>
                      </a:schemeClr>
                    </a:solidFill>
                  </a:tcPr>
                </a:tc>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r>
                        <a:rPr kumimoji="0" lang="cs-CZ" sz="1200" b="0" i="0" u="none" strike="noStrike" kern="1200" cap="none" normalizeH="0" baseline="0" dirty="0" smtClean="0">
                          <a:ln>
                            <a:noFill/>
                          </a:ln>
                          <a:solidFill>
                            <a:schemeClr val="tx1"/>
                          </a:solidFill>
                          <a:effectLst/>
                          <a:latin typeface="Georgia" pitchFamily="18" charset="0"/>
                          <a:ea typeface="+mn-ea"/>
                          <a:cs typeface="+mn-cs"/>
                        </a:rPr>
                        <a:t>29 687 </a:t>
                      </a:r>
                      <a:endParaRPr kumimoji="0" lang="cs-CZ" sz="1200" b="0" i="0" u="none" strike="noStrike" kern="1200" cap="none" normalizeH="0" baseline="0" dirty="0">
                        <a:ln>
                          <a:noFill/>
                        </a:ln>
                        <a:solidFill>
                          <a:schemeClr val="tx1"/>
                        </a:solidFill>
                        <a:effectLst/>
                        <a:latin typeface="Georgia" pitchFamily="18" charset="0"/>
                        <a:ea typeface="+mn-ea"/>
                        <a:cs typeface="+mn-cs"/>
                      </a:endParaRPr>
                    </a:p>
                  </a:txBody>
                  <a:tcPr marL="9525" marR="9525" marT="9527" marB="0" anchor="ctr" anchorCtr="1"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tx1">
                        <a:alpha val="20000"/>
                      </a:schemeClr>
                    </a:solidFill>
                  </a:tcPr>
                </a:tc>
                <a:extLst>
                  <a:ext uri="{0D108BD9-81ED-4DB2-BD59-A6C34878D82A}">
                    <a16:rowId xmlns:a16="http://schemas.microsoft.com/office/drawing/2014/main" val="10007"/>
                  </a:ext>
                </a:extLst>
              </a:tr>
            </a:tbl>
          </a:graphicData>
        </a:graphic>
      </p:graphicFrame>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smtClean="0">
                <a:solidFill>
                  <a:srgbClr val="0039A6"/>
                </a:solidFill>
                <a:latin typeface="Georgia" pitchFamily="18" charset="0"/>
              </a:rPr>
              <a:t>Wirtschaft</a:t>
            </a:r>
          </a:p>
        </p:txBody>
      </p:sp>
      <p:sp>
        <p:nvSpPr>
          <p:cNvPr id="34820" name="Rectangle 3"/>
          <p:cNvSpPr>
            <a:spLocks noGrp="1" noChangeArrowheads="1"/>
          </p:cNvSpPr>
          <p:nvPr>
            <p:ph type="subTitle" idx="4294967295"/>
          </p:nvPr>
        </p:nvSpPr>
        <p:spPr>
          <a:xfrm>
            <a:off x="987425" y="1112838"/>
            <a:ext cx="7661275" cy="5092700"/>
          </a:xfrm>
        </p:spPr>
        <p:txBody>
          <a:bodyPr/>
          <a:lstStyle/>
          <a:p>
            <a:pPr marL="304800" indent="-304800" algn="just">
              <a:buFontTx/>
              <a:buNone/>
            </a:pPr>
            <a:r>
              <a:rPr lang="de-DE" altLang="cs-CZ" sz="2400" dirty="0" smtClean="0">
                <a:solidFill>
                  <a:srgbClr val="C90000"/>
                </a:solidFill>
                <a:latin typeface="Georgia" pitchFamily="18" charset="0"/>
              </a:rPr>
              <a:t>	Wichtigste Universitäten 20</a:t>
            </a:r>
            <a:r>
              <a:rPr lang="cs-CZ" altLang="cs-CZ" sz="2400" dirty="0" smtClean="0">
                <a:solidFill>
                  <a:srgbClr val="C90000"/>
                </a:solidFill>
                <a:latin typeface="Georgia" pitchFamily="18" charset="0"/>
              </a:rPr>
              <a:t>18</a:t>
            </a:r>
            <a:r>
              <a:rPr lang="de-DE" altLang="cs-CZ" sz="2400" dirty="0" smtClean="0">
                <a:solidFill>
                  <a:srgbClr val="C90000"/>
                </a:solidFill>
                <a:latin typeface="Georgia" pitchFamily="18" charset="0"/>
              </a:rPr>
              <a:t>/20</a:t>
            </a:r>
            <a:r>
              <a:rPr lang="cs-CZ" altLang="cs-CZ" sz="2400" dirty="0" smtClean="0">
                <a:solidFill>
                  <a:srgbClr val="C90000"/>
                </a:solidFill>
                <a:latin typeface="Georgia" pitchFamily="18" charset="0"/>
              </a:rPr>
              <a:t>19</a:t>
            </a:r>
            <a:endParaRPr lang="de-DE" altLang="cs-CZ" sz="500" dirty="0" smtClean="0">
              <a:latin typeface="Georgia" pitchFamily="18" charset="0"/>
            </a:endParaRPr>
          </a:p>
          <a:p>
            <a:pPr marL="101600" lvl="3" indent="0">
              <a:lnSpc>
                <a:spcPct val="150000"/>
              </a:lnSpc>
              <a:buClr>
                <a:srgbClr val="FF0000"/>
              </a:buClr>
              <a:buFontTx/>
              <a:buNone/>
            </a:pPr>
            <a:endParaRPr lang="de-DE" altLang="cs-CZ" sz="1000" dirty="0" smtClean="0">
              <a:solidFill>
                <a:srgbClr val="D52B1E"/>
              </a:solidFill>
              <a:latin typeface="Georgia" pitchFamily="18" charset="0"/>
            </a:endParaRPr>
          </a:p>
          <a:p>
            <a:pPr marL="304800" indent="-304800" algn="just">
              <a:buFontTx/>
              <a:buNone/>
            </a:pPr>
            <a:endParaRPr lang="de-DE" altLang="cs-CZ" sz="3600" dirty="0" smtClean="0">
              <a:solidFill>
                <a:srgbClr val="D52B1E"/>
              </a:solidFill>
              <a:latin typeface="Georgia" pitchFamily="18" charset="0"/>
            </a:endParaRPr>
          </a:p>
          <a:p>
            <a:pPr marL="304800" indent="-304800" algn="just">
              <a:buFontTx/>
              <a:buNone/>
            </a:pPr>
            <a:endParaRPr lang="de-DE" altLang="cs-CZ" sz="3600" dirty="0" smtClean="0">
              <a:solidFill>
                <a:srgbClr val="D52B1E"/>
              </a:solidFill>
              <a:latin typeface="Georgia" pitchFamily="18" charset="0"/>
            </a:endParaRPr>
          </a:p>
          <a:p>
            <a:pPr marL="304800" indent="-304800" algn="just">
              <a:buFontTx/>
              <a:buNone/>
            </a:pPr>
            <a:endParaRPr lang="de-DE" altLang="cs-CZ" sz="3600" dirty="0" smtClean="0">
              <a:solidFill>
                <a:srgbClr val="D52B1E"/>
              </a:solidFill>
              <a:latin typeface="Georgia" pitchFamily="18" charset="0"/>
            </a:endParaRPr>
          </a:p>
          <a:p>
            <a:pPr marL="304800" indent="-304800" algn="just">
              <a:buFontTx/>
              <a:buNone/>
            </a:pPr>
            <a:endParaRPr lang="de-DE" altLang="cs-CZ" sz="3600" dirty="0" smtClean="0">
              <a:solidFill>
                <a:srgbClr val="D52B1E"/>
              </a:solidFill>
              <a:latin typeface="Georgia" pitchFamily="18" charset="0"/>
            </a:endParaRP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de-DE" altLang="de-DE" sz="1800" dirty="0" smtClean="0">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de-DE" altLang="de-DE" sz="1800" dirty="0" smtClean="0">
              <a:solidFill>
                <a:srgbClr val="FFFFFF"/>
              </a:solidFill>
            </a:endParaRPr>
          </a:p>
        </p:txBody>
      </p:sp>
      <p:pic>
        <p:nvPicPr>
          <p:cNvPr id="34823" name="Picture 137" descr="obecná mapa_kr mes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313" y="1693863"/>
            <a:ext cx="7807325"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Text Box 103"/>
          <p:cNvSpPr txBox="1">
            <a:spLocks noChangeArrowheads="1"/>
          </p:cNvSpPr>
          <p:nvPr/>
        </p:nvSpPr>
        <p:spPr bwMode="auto">
          <a:xfrm>
            <a:off x="1138238" y="4002088"/>
            <a:ext cx="1233487" cy="581025"/>
          </a:xfrm>
          <a:prstGeom prst="rect">
            <a:avLst/>
          </a:prstGeom>
          <a:solidFill>
            <a:srgbClr val="FFFFFF"/>
          </a:solidFill>
          <a:ln w="28575">
            <a:solidFill>
              <a:schemeClr val="accent1"/>
            </a:solidFill>
            <a:miter lim="800000"/>
            <a:headEnd/>
            <a:tailEnd/>
          </a:ln>
        </p:spPr>
        <p:txBody>
          <a:bodyPr/>
          <a:lstStyle>
            <a:lvl1pPr algn="l" defTabSz="457200" eaLnBrk="0" hangingPunct="0">
              <a:spcBef>
                <a:spcPct val="20000"/>
              </a:spcBef>
              <a:buChar char="•"/>
              <a:defRPr sz="3200">
                <a:solidFill>
                  <a:schemeClr val="tx1"/>
                </a:solidFill>
                <a:latin typeface="Arial" charset="0"/>
              </a:defRPr>
            </a:lvl1pPr>
            <a:lvl2pPr marL="742950" indent="-285750" algn="l" defTabSz="457200" eaLnBrk="0" hangingPunct="0">
              <a:spcBef>
                <a:spcPct val="20000"/>
              </a:spcBef>
              <a:buChar char="–"/>
              <a:defRPr sz="2800">
                <a:solidFill>
                  <a:schemeClr val="tx1"/>
                </a:solidFill>
                <a:latin typeface="Arial" charset="0"/>
              </a:defRPr>
            </a:lvl2pPr>
            <a:lvl3pPr marL="1143000" indent="-228600" algn="l" defTabSz="457200" eaLnBrk="0" hangingPunct="0">
              <a:spcBef>
                <a:spcPct val="20000"/>
              </a:spcBef>
              <a:buChar char="•"/>
              <a:defRPr sz="2400">
                <a:solidFill>
                  <a:schemeClr val="tx1"/>
                </a:solidFill>
                <a:latin typeface="Arial" charset="0"/>
              </a:defRPr>
            </a:lvl3pPr>
            <a:lvl4pPr marL="1600200" indent="-228600" algn="l" defTabSz="457200" eaLnBrk="0" hangingPunct="0">
              <a:spcBef>
                <a:spcPct val="20000"/>
              </a:spcBef>
              <a:buChar char="–"/>
              <a:defRPr sz="2000">
                <a:solidFill>
                  <a:schemeClr val="tx1"/>
                </a:solidFill>
                <a:latin typeface="Arial" charset="0"/>
              </a:defRPr>
            </a:lvl4pPr>
            <a:lvl5pPr marL="2057400" indent="-228600" algn="l" defTabSz="457200" eaLnBrk="0" hangingPunct="0">
              <a:spcBef>
                <a:spcPct val="20000"/>
              </a:spcBef>
              <a:buChar char="»"/>
              <a:defRPr sz="2000">
                <a:solidFill>
                  <a:schemeClr val="tx1"/>
                </a:solidFill>
                <a:latin typeface="Arial" charset="0"/>
              </a:defRPr>
            </a:lvl5pPr>
            <a:lvl6pPr marL="2514600" indent="-228600" defTabSz="457200" eaLnBrk="0" fontAlgn="base" hangingPunct="0">
              <a:spcBef>
                <a:spcPct val="20000"/>
              </a:spcBef>
              <a:spcAft>
                <a:spcPct val="0"/>
              </a:spcAft>
              <a:buChar char="»"/>
              <a:defRPr sz="2000">
                <a:solidFill>
                  <a:schemeClr val="tx1"/>
                </a:solidFill>
                <a:latin typeface="Arial" charset="0"/>
              </a:defRPr>
            </a:lvl6pPr>
            <a:lvl7pPr marL="2971800" indent="-228600" defTabSz="457200" eaLnBrk="0" fontAlgn="base" hangingPunct="0">
              <a:spcBef>
                <a:spcPct val="20000"/>
              </a:spcBef>
              <a:spcAft>
                <a:spcPct val="0"/>
              </a:spcAft>
              <a:buChar char="»"/>
              <a:defRPr sz="2000">
                <a:solidFill>
                  <a:schemeClr val="tx1"/>
                </a:solidFill>
                <a:latin typeface="Arial" charset="0"/>
              </a:defRPr>
            </a:lvl7pPr>
            <a:lvl8pPr marL="3429000" indent="-228600" defTabSz="457200" eaLnBrk="0" fontAlgn="base" hangingPunct="0">
              <a:spcBef>
                <a:spcPct val="20000"/>
              </a:spcBef>
              <a:spcAft>
                <a:spcPct val="0"/>
              </a:spcAft>
              <a:buChar char="»"/>
              <a:defRPr sz="2000">
                <a:solidFill>
                  <a:schemeClr val="tx1"/>
                </a:solidFill>
                <a:latin typeface="Arial" charset="0"/>
              </a:defRPr>
            </a:lvl8pPr>
            <a:lvl9pPr marL="3886200" indent="-228600" defTabSz="4572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de-DE" altLang="cs-CZ" sz="800" b="1" u="sng" dirty="0">
                <a:solidFill>
                  <a:srgbClr val="D12435"/>
                </a:solidFill>
                <a:latin typeface="Georgia" pitchFamily="18" charset="0"/>
                <a:ea typeface="MS Gothic" pitchFamily="49" charset="-128"/>
                <a:cs typeface="Arial" charset="0"/>
              </a:rPr>
              <a:t>Westböhmische Universität Plzeň</a:t>
            </a:r>
          </a:p>
          <a:p>
            <a:pPr algn="ctr">
              <a:spcBef>
                <a:spcPct val="0"/>
              </a:spcBef>
              <a:buFontTx/>
              <a:buNone/>
            </a:pPr>
            <a:r>
              <a:rPr lang="de-DE" altLang="cs-CZ" sz="800" b="1" dirty="0">
                <a:solidFill>
                  <a:srgbClr val="072B51"/>
                </a:solidFill>
                <a:latin typeface="Georgia" pitchFamily="18" charset="0"/>
                <a:ea typeface="Times New Roman" pitchFamily="18" charset="0"/>
                <a:cs typeface="Arial" charset="0"/>
              </a:rPr>
              <a:t>Studenten: </a:t>
            </a:r>
            <a:r>
              <a:rPr lang="en-GB" altLang="cs-CZ" sz="800" b="1" dirty="0" smtClean="0">
                <a:solidFill>
                  <a:srgbClr val="072B51"/>
                </a:solidFill>
                <a:latin typeface="Georgia" pitchFamily="18" charset="0"/>
                <a:ea typeface="Times New Roman" pitchFamily="18" charset="0"/>
                <a:cs typeface="Arial" charset="0"/>
              </a:rPr>
              <a:t>11</a:t>
            </a:r>
            <a:r>
              <a:rPr lang="cs-CZ" altLang="cs-CZ" sz="800" b="1" dirty="0" smtClean="0">
                <a:solidFill>
                  <a:srgbClr val="072B51"/>
                </a:solidFill>
                <a:latin typeface="Georgia" pitchFamily="18" charset="0"/>
                <a:ea typeface="Times New Roman" pitchFamily="18" charset="0"/>
                <a:cs typeface="Arial" charset="0"/>
              </a:rPr>
              <a:t> </a:t>
            </a:r>
            <a:r>
              <a:rPr lang="de-DE" altLang="cs-CZ" sz="800" b="1" dirty="0" smtClean="0">
                <a:solidFill>
                  <a:srgbClr val="072B51"/>
                </a:solidFill>
                <a:latin typeface="Georgia" pitchFamily="18" charset="0"/>
                <a:ea typeface="Times New Roman" pitchFamily="18" charset="0"/>
                <a:cs typeface="Arial" charset="0"/>
              </a:rPr>
              <a:t>526</a:t>
            </a:r>
            <a:r>
              <a:rPr lang="cs-CZ" altLang="cs-CZ" sz="800" b="1" dirty="0" smtClean="0">
                <a:solidFill>
                  <a:srgbClr val="072B51"/>
                </a:solidFill>
                <a:latin typeface="Georgia" pitchFamily="18" charset="0"/>
                <a:ea typeface="Times New Roman" pitchFamily="18" charset="0"/>
                <a:cs typeface="Arial" charset="0"/>
              </a:rPr>
              <a:t> </a:t>
            </a:r>
            <a:r>
              <a:rPr lang="de-DE" altLang="cs-CZ" sz="800" b="1" dirty="0">
                <a:solidFill>
                  <a:srgbClr val="7F4E1B"/>
                </a:solidFill>
                <a:latin typeface="Georgia" pitchFamily="18" charset="0"/>
                <a:cs typeface="Arial" charset="0"/>
              </a:rPr>
              <a:t>Graduierte</a:t>
            </a:r>
            <a:r>
              <a:rPr lang="de-DE" altLang="cs-CZ" sz="800" b="1" dirty="0">
                <a:solidFill>
                  <a:srgbClr val="7F4E1B"/>
                </a:solidFill>
                <a:latin typeface="Georgia" pitchFamily="18" charset="0"/>
                <a:ea typeface="MS Gothic" pitchFamily="49" charset="-128"/>
              </a:rPr>
              <a:t>: </a:t>
            </a:r>
            <a:r>
              <a:rPr lang="de-DE" altLang="cs-CZ" sz="800" b="1" dirty="0" smtClean="0">
                <a:solidFill>
                  <a:srgbClr val="7F4E1B"/>
                </a:solidFill>
                <a:latin typeface="Georgia" pitchFamily="18" charset="0"/>
                <a:ea typeface="MS Gothic" pitchFamily="49" charset="-128"/>
              </a:rPr>
              <a:t>2 903</a:t>
            </a:r>
            <a:endParaRPr lang="en-GB" altLang="cs-CZ" sz="800" b="1" dirty="0">
              <a:solidFill>
                <a:srgbClr val="7F4E1B"/>
              </a:solidFill>
              <a:latin typeface="Georgia" pitchFamily="18" charset="0"/>
              <a:ea typeface="MS Gothic" pitchFamily="49" charset="-128"/>
            </a:endParaRPr>
          </a:p>
        </p:txBody>
      </p:sp>
      <p:sp>
        <p:nvSpPr>
          <p:cNvPr id="34825" name="Rectangle 127"/>
          <p:cNvSpPr>
            <a:spLocks noChangeArrowheads="1"/>
          </p:cNvSpPr>
          <p:nvPr/>
        </p:nvSpPr>
        <p:spPr bwMode="auto">
          <a:xfrm>
            <a:off x="2382838" y="3894138"/>
            <a:ext cx="107950" cy="107950"/>
          </a:xfrm>
          <a:prstGeom prst="rect">
            <a:avLst/>
          </a:prstGeom>
          <a:solidFill>
            <a:schemeClr val="accent1"/>
          </a:solidFill>
          <a:ln>
            <a:noFill/>
          </a:ln>
          <a:extLst>
            <a:ext uri="{91240B29-F687-4F45-9708-019B960494DF}">
              <a14:hiddenLine xmlns:a14="http://schemas.microsoft.com/office/drawing/2010/main" w="14351">
                <a:solidFill>
                  <a:srgbClr val="000000"/>
                </a:solidFill>
                <a:miter lim="800000"/>
                <a:headEnd/>
                <a:tailEnd/>
              </a14:hiddenLine>
            </a:ext>
          </a:extLst>
        </p:spPr>
        <p:txBody>
          <a:bodyPr wrap="none"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de-DE" altLang="cs-CZ" sz="1800"/>
          </a:p>
        </p:txBody>
      </p:sp>
      <p:sp>
        <p:nvSpPr>
          <p:cNvPr id="34826" name="Rectangle 128"/>
          <p:cNvSpPr>
            <a:spLocks noChangeArrowheads="1"/>
          </p:cNvSpPr>
          <p:nvPr/>
        </p:nvSpPr>
        <p:spPr bwMode="auto">
          <a:xfrm>
            <a:off x="3340100" y="2492375"/>
            <a:ext cx="107950" cy="107950"/>
          </a:xfrm>
          <a:prstGeom prst="rect">
            <a:avLst/>
          </a:prstGeom>
          <a:solidFill>
            <a:schemeClr val="tx1"/>
          </a:solidFill>
          <a:ln>
            <a:noFill/>
          </a:ln>
          <a:extLst>
            <a:ext uri="{91240B29-F687-4F45-9708-019B960494DF}">
              <a14:hiddenLine xmlns:a14="http://schemas.microsoft.com/office/drawing/2010/main" w="14351">
                <a:solidFill>
                  <a:srgbClr val="000000"/>
                </a:solidFill>
                <a:miter lim="800000"/>
                <a:headEnd/>
                <a:tailEnd/>
              </a14:hiddenLine>
            </a:ext>
          </a:extLst>
        </p:spPr>
        <p:txBody>
          <a:bodyPr wrap="none"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de-DE" altLang="cs-CZ" sz="1800"/>
          </a:p>
        </p:txBody>
      </p:sp>
      <p:sp>
        <p:nvSpPr>
          <p:cNvPr id="34827" name="Obdélník 71"/>
          <p:cNvSpPr>
            <a:spLocks noChangeArrowheads="1"/>
          </p:cNvSpPr>
          <p:nvPr/>
        </p:nvSpPr>
        <p:spPr bwMode="auto">
          <a:xfrm>
            <a:off x="2106613" y="1784350"/>
            <a:ext cx="1239837" cy="708025"/>
          </a:xfrm>
          <a:prstGeom prst="rect">
            <a:avLst/>
          </a:prstGeom>
          <a:solidFill>
            <a:srgbClr val="FFFFFF"/>
          </a:solidFill>
          <a:ln w="28575">
            <a:solidFill>
              <a:schemeClr val="tx1"/>
            </a:solidFill>
            <a:miter lim="800000"/>
            <a:headEnd/>
            <a:tailEnd/>
          </a:ln>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de-DE" altLang="cs-CZ" sz="800" b="1" u="sng" dirty="0" err="1">
                <a:solidFill>
                  <a:srgbClr val="D12435"/>
                </a:solidFill>
                <a:latin typeface="Georgia" pitchFamily="18" charset="0"/>
                <a:cs typeface="Arial" charset="0"/>
              </a:rPr>
              <a:t>J.E.Purkyně-Universtität</a:t>
            </a:r>
            <a:r>
              <a:rPr lang="de-DE" altLang="cs-CZ" sz="800" b="1" u="sng" dirty="0">
                <a:solidFill>
                  <a:srgbClr val="D12435"/>
                </a:solidFill>
                <a:latin typeface="Georgia" pitchFamily="18" charset="0"/>
                <a:cs typeface="Arial" charset="0"/>
              </a:rPr>
              <a:t> </a:t>
            </a:r>
          </a:p>
          <a:p>
            <a:pPr algn="ctr" eaLnBrk="1" hangingPunct="1">
              <a:spcBef>
                <a:spcPct val="0"/>
              </a:spcBef>
              <a:buFontTx/>
              <a:buNone/>
            </a:pPr>
            <a:r>
              <a:rPr lang="de-DE" altLang="cs-CZ" sz="800" b="1" u="sng" dirty="0" err="1">
                <a:solidFill>
                  <a:srgbClr val="D12435"/>
                </a:solidFill>
                <a:latin typeface="Georgia" pitchFamily="18" charset="0"/>
                <a:cs typeface="Arial" charset="0"/>
              </a:rPr>
              <a:t>Ustí</a:t>
            </a:r>
            <a:r>
              <a:rPr lang="de-DE" altLang="cs-CZ" sz="800" b="1" u="sng" dirty="0">
                <a:solidFill>
                  <a:srgbClr val="D12435"/>
                </a:solidFill>
                <a:latin typeface="Georgia" pitchFamily="18" charset="0"/>
                <a:cs typeface="Arial" charset="0"/>
              </a:rPr>
              <a:t> </a:t>
            </a:r>
            <a:r>
              <a:rPr lang="de-DE" altLang="cs-CZ" sz="800" b="1" u="sng" dirty="0" err="1">
                <a:solidFill>
                  <a:srgbClr val="D12435"/>
                </a:solidFill>
                <a:latin typeface="Georgia" pitchFamily="18" charset="0"/>
                <a:cs typeface="Arial" charset="0"/>
              </a:rPr>
              <a:t>nad</a:t>
            </a:r>
            <a:r>
              <a:rPr lang="de-DE" altLang="cs-CZ" sz="800" b="1" u="sng" dirty="0">
                <a:solidFill>
                  <a:srgbClr val="D12435"/>
                </a:solidFill>
                <a:latin typeface="Georgia" pitchFamily="18" charset="0"/>
                <a:cs typeface="Arial" charset="0"/>
              </a:rPr>
              <a:t> </a:t>
            </a:r>
            <a:r>
              <a:rPr lang="de-DE" altLang="cs-CZ" sz="800" b="1" u="sng" dirty="0" err="1">
                <a:solidFill>
                  <a:srgbClr val="D12435"/>
                </a:solidFill>
                <a:latin typeface="Georgia" pitchFamily="18" charset="0"/>
                <a:cs typeface="Arial" charset="0"/>
              </a:rPr>
              <a:t>Labem</a:t>
            </a:r>
            <a:endParaRPr lang="de-DE" altLang="cs-CZ" sz="800" b="1" u="sng" dirty="0">
              <a:solidFill>
                <a:srgbClr val="D12435"/>
              </a:solidFill>
              <a:latin typeface="Georgia" pitchFamily="18" charset="0"/>
              <a:cs typeface="Arial" charset="0"/>
            </a:endParaRPr>
          </a:p>
          <a:p>
            <a:pPr algn="ctr">
              <a:spcBef>
                <a:spcPct val="0"/>
              </a:spcBef>
              <a:buFontTx/>
              <a:buNone/>
            </a:pPr>
            <a:r>
              <a:rPr lang="de-DE" altLang="cs-CZ" sz="800" b="1" dirty="0">
                <a:solidFill>
                  <a:srgbClr val="072B51"/>
                </a:solidFill>
                <a:latin typeface="Georgia" pitchFamily="18" charset="0"/>
                <a:ea typeface="Times New Roman" pitchFamily="18" charset="0"/>
                <a:cs typeface="Arial" charset="0"/>
              </a:rPr>
              <a:t>Studenten: </a:t>
            </a:r>
            <a:r>
              <a:rPr lang="de-DE" altLang="cs-CZ" sz="800" b="1" dirty="0" smtClean="0">
                <a:solidFill>
                  <a:srgbClr val="072B51"/>
                </a:solidFill>
                <a:latin typeface="Georgia" pitchFamily="18" charset="0"/>
                <a:ea typeface="Times New Roman" pitchFamily="18" charset="0"/>
                <a:cs typeface="Arial" charset="0"/>
              </a:rPr>
              <a:t>8 701</a:t>
            </a:r>
            <a:endParaRPr lang="de-DE" altLang="cs-CZ" sz="800" dirty="0">
              <a:latin typeface="Georgia" pitchFamily="18" charset="0"/>
              <a:cs typeface="Arial" charset="0"/>
            </a:endParaRPr>
          </a:p>
          <a:p>
            <a:pPr algn="ctr">
              <a:spcBef>
                <a:spcPct val="0"/>
              </a:spcBef>
              <a:buFontTx/>
              <a:buNone/>
            </a:pPr>
            <a:r>
              <a:rPr lang="de-DE" altLang="cs-CZ" sz="800" b="1" dirty="0">
                <a:solidFill>
                  <a:srgbClr val="7F4E1B"/>
                </a:solidFill>
                <a:latin typeface="Georgia" pitchFamily="18" charset="0"/>
                <a:cs typeface="Arial" charset="0"/>
              </a:rPr>
              <a:t>Graduierte: </a:t>
            </a:r>
            <a:r>
              <a:rPr lang="de-DE" altLang="cs-CZ" sz="800" b="1" dirty="0" smtClean="0">
                <a:solidFill>
                  <a:srgbClr val="7F4E1B"/>
                </a:solidFill>
                <a:latin typeface="Georgia" pitchFamily="18" charset="0"/>
                <a:cs typeface="Arial" charset="0"/>
              </a:rPr>
              <a:t>1 744</a:t>
            </a:r>
            <a:endParaRPr lang="de-DE" altLang="cs-CZ" sz="800" b="1" dirty="0">
              <a:solidFill>
                <a:srgbClr val="7F4E1B"/>
              </a:solidFill>
              <a:latin typeface="Georgia" pitchFamily="18" charset="0"/>
              <a:cs typeface="Arial" charset="0"/>
            </a:endParaRPr>
          </a:p>
        </p:txBody>
      </p:sp>
      <p:sp>
        <p:nvSpPr>
          <p:cNvPr id="34828" name="Rectangle 126"/>
          <p:cNvSpPr>
            <a:spLocks noChangeArrowheads="1"/>
          </p:cNvSpPr>
          <p:nvPr/>
        </p:nvSpPr>
        <p:spPr bwMode="auto">
          <a:xfrm>
            <a:off x="3759200" y="3441700"/>
            <a:ext cx="107950" cy="107950"/>
          </a:xfrm>
          <a:prstGeom prst="rect">
            <a:avLst/>
          </a:prstGeom>
          <a:solidFill>
            <a:srgbClr val="C00000"/>
          </a:solidFill>
          <a:ln w="14351">
            <a:solidFill>
              <a:srgbClr val="C00000"/>
            </a:solidFill>
            <a:miter lim="800000"/>
            <a:headEnd/>
            <a:tailEnd/>
          </a:ln>
        </p:spPr>
        <p:txBody>
          <a:bodyPr wrap="none"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de-DE" altLang="cs-CZ" sz="1800"/>
          </a:p>
        </p:txBody>
      </p:sp>
      <p:sp>
        <p:nvSpPr>
          <p:cNvPr id="34829" name="Text Box 95"/>
          <p:cNvSpPr txBox="1">
            <a:spLocks noChangeArrowheads="1"/>
          </p:cNvSpPr>
          <p:nvPr/>
        </p:nvSpPr>
        <p:spPr bwMode="auto">
          <a:xfrm>
            <a:off x="3868738" y="2925763"/>
            <a:ext cx="1427162" cy="569912"/>
          </a:xfrm>
          <a:prstGeom prst="rect">
            <a:avLst/>
          </a:prstGeom>
          <a:solidFill>
            <a:srgbClr val="FFFFFF"/>
          </a:solidFill>
          <a:ln w="28575">
            <a:solidFill>
              <a:srgbClr val="C00000"/>
            </a:solidFill>
            <a:miter lim="800000"/>
            <a:headEnd/>
            <a:tailEnd/>
          </a:ln>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de-DE" altLang="cs-CZ" sz="800" b="1" u="sng" dirty="0" smtClean="0">
                <a:solidFill>
                  <a:srgbClr val="D12435"/>
                </a:solidFill>
                <a:latin typeface="Georgia" pitchFamily="18" charset="0"/>
                <a:cs typeface="Arial" charset="0"/>
              </a:rPr>
              <a:t>Karlsuniversität, </a:t>
            </a:r>
            <a:r>
              <a:rPr lang="de-DE" altLang="cs-CZ" sz="800" b="1" u="sng" dirty="0">
                <a:solidFill>
                  <a:srgbClr val="D12435"/>
                </a:solidFill>
                <a:latin typeface="Georgia" pitchFamily="18" charset="0"/>
                <a:cs typeface="Arial" charset="0"/>
              </a:rPr>
              <a:t>Prag</a:t>
            </a:r>
          </a:p>
          <a:p>
            <a:pPr algn="ctr">
              <a:spcBef>
                <a:spcPct val="0"/>
              </a:spcBef>
              <a:buFontTx/>
              <a:buNone/>
            </a:pPr>
            <a:endParaRPr lang="de-DE" altLang="cs-CZ" sz="800" b="1" dirty="0" smtClean="0">
              <a:solidFill>
                <a:srgbClr val="072B51"/>
              </a:solidFill>
              <a:latin typeface="Georgia" pitchFamily="18" charset="0"/>
              <a:ea typeface="Times New Roman" pitchFamily="18" charset="0"/>
              <a:cs typeface="Arial" charset="0"/>
            </a:endParaRPr>
          </a:p>
          <a:p>
            <a:pPr algn="ctr">
              <a:spcBef>
                <a:spcPct val="0"/>
              </a:spcBef>
              <a:buFontTx/>
              <a:buNone/>
            </a:pPr>
            <a:r>
              <a:rPr lang="de-DE" altLang="cs-CZ" sz="800" b="1" dirty="0" smtClean="0">
                <a:solidFill>
                  <a:srgbClr val="072B51"/>
                </a:solidFill>
                <a:latin typeface="Georgia" pitchFamily="18" charset="0"/>
                <a:ea typeface="Times New Roman" pitchFamily="18" charset="0"/>
                <a:cs typeface="Arial" charset="0"/>
              </a:rPr>
              <a:t>Studenten</a:t>
            </a:r>
            <a:r>
              <a:rPr lang="de-DE" altLang="cs-CZ" sz="800" b="1" dirty="0">
                <a:solidFill>
                  <a:srgbClr val="072B51"/>
                </a:solidFill>
                <a:latin typeface="Georgia" pitchFamily="18" charset="0"/>
                <a:ea typeface="Times New Roman" pitchFamily="18" charset="0"/>
                <a:cs typeface="Arial" charset="0"/>
              </a:rPr>
              <a:t>: </a:t>
            </a:r>
            <a:r>
              <a:rPr lang="en-GB" altLang="cs-CZ" sz="800" b="1" dirty="0" smtClean="0">
                <a:solidFill>
                  <a:srgbClr val="072B51"/>
                </a:solidFill>
                <a:latin typeface="Georgia" pitchFamily="18" charset="0"/>
                <a:ea typeface="Times New Roman" pitchFamily="18" charset="0"/>
                <a:cs typeface="Arial" charset="0"/>
              </a:rPr>
              <a:t>47 010</a:t>
            </a:r>
            <a:endParaRPr lang="de-DE" altLang="cs-CZ" sz="800" dirty="0">
              <a:latin typeface="Georgia" pitchFamily="18" charset="0"/>
              <a:cs typeface="Arial" charset="0"/>
            </a:endParaRPr>
          </a:p>
          <a:p>
            <a:pPr algn="ctr">
              <a:spcBef>
                <a:spcPct val="0"/>
              </a:spcBef>
              <a:buFontTx/>
              <a:buNone/>
            </a:pPr>
            <a:r>
              <a:rPr lang="de-DE" altLang="cs-CZ" sz="800" b="1" dirty="0">
                <a:solidFill>
                  <a:srgbClr val="7F4E1B"/>
                </a:solidFill>
                <a:latin typeface="Georgia" pitchFamily="18" charset="0"/>
                <a:cs typeface="Arial" charset="0"/>
              </a:rPr>
              <a:t>Graduierte: </a:t>
            </a:r>
            <a:r>
              <a:rPr lang="de-DE" altLang="cs-CZ" sz="800" b="1" dirty="0" smtClean="0">
                <a:solidFill>
                  <a:srgbClr val="7F4E1B"/>
                </a:solidFill>
                <a:latin typeface="Georgia" pitchFamily="18" charset="0"/>
                <a:cs typeface="Arial" charset="0"/>
              </a:rPr>
              <a:t>8 520</a:t>
            </a:r>
            <a:endParaRPr lang="de-DE" altLang="cs-CZ" sz="800" b="1" dirty="0">
              <a:solidFill>
                <a:srgbClr val="7F4E1B"/>
              </a:solidFill>
              <a:latin typeface="Georgia" pitchFamily="18" charset="0"/>
              <a:cs typeface="Arial" charset="0"/>
            </a:endParaRPr>
          </a:p>
        </p:txBody>
      </p:sp>
      <p:sp>
        <p:nvSpPr>
          <p:cNvPr id="34830" name="Text Box 97"/>
          <p:cNvSpPr txBox="1">
            <a:spLocks noChangeArrowheads="1"/>
          </p:cNvSpPr>
          <p:nvPr/>
        </p:nvSpPr>
        <p:spPr bwMode="auto">
          <a:xfrm>
            <a:off x="2578100" y="3551238"/>
            <a:ext cx="1181100" cy="569912"/>
          </a:xfrm>
          <a:prstGeom prst="rect">
            <a:avLst/>
          </a:prstGeom>
          <a:solidFill>
            <a:srgbClr val="FFFFFF"/>
          </a:solidFill>
          <a:ln w="28575">
            <a:solidFill>
              <a:srgbClr val="C00000"/>
            </a:solidFill>
            <a:miter lim="800000"/>
            <a:headEnd/>
            <a:tailEnd/>
          </a:ln>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de-DE" altLang="cs-CZ" sz="800" b="1" u="sng" dirty="0">
                <a:solidFill>
                  <a:srgbClr val="D12435"/>
                </a:solidFill>
                <a:latin typeface="Georgia" pitchFamily="18" charset="0"/>
                <a:cs typeface="Arial" charset="0"/>
              </a:rPr>
              <a:t>Tschechische TU, Prag</a:t>
            </a:r>
          </a:p>
          <a:p>
            <a:pPr algn="ctr" eaLnBrk="1" hangingPunct="1">
              <a:spcBef>
                <a:spcPct val="0"/>
              </a:spcBef>
              <a:buFontTx/>
              <a:buNone/>
            </a:pPr>
            <a:r>
              <a:rPr lang="de-DE" altLang="cs-CZ" sz="800" b="1" dirty="0">
                <a:solidFill>
                  <a:srgbClr val="072B51"/>
                </a:solidFill>
                <a:latin typeface="Georgia" pitchFamily="18" charset="0"/>
                <a:ea typeface="Times New Roman" pitchFamily="18" charset="0"/>
                <a:cs typeface="Arial" charset="0"/>
              </a:rPr>
              <a:t>Studenten: </a:t>
            </a:r>
            <a:r>
              <a:rPr lang="de-DE" altLang="cs-CZ" sz="800" b="1" dirty="0" smtClean="0">
                <a:solidFill>
                  <a:srgbClr val="072B51"/>
                </a:solidFill>
                <a:latin typeface="Georgia" pitchFamily="18" charset="0"/>
                <a:ea typeface="Times New Roman" pitchFamily="18" charset="0"/>
                <a:cs typeface="Arial" charset="0"/>
              </a:rPr>
              <a:t>20 218</a:t>
            </a:r>
          </a:p>
          <a:p>
            <a:pPr algn="ctr" eaLnBrk="1" hangingPunct="1">
              <a:spcBef>
                <a:spcPct val="0"/>
              </a:spcBef>
              <a:buFontTx/>
              <a:buNone/>
            </a:pPr>
            <a:r>
              <a:rPr lang="de-DE" altLang="cs-CZ" sz="800" b="1" dirty="0" smtClean="0">
                <a:solidFill>
                  <a:srgbClr val="7F4E1B"/>
                </a:solidFill>
                <a:latin typeface="Georgia" pitchFamily="18" charset="0"/>
                <a:cs typeface="Arial" charset="0"/>
              </a:rPr>
              <a:t>Graduierte:4 643</a:t>
            </a:r>
            <a:endParaRPr lang="es-ES" altLang="cs-CZ" sz="800" b="1" dirty="0">
              <a:solidFill>
                <a:srgbClr val="7F4E1B"/>
              </a:solidFill>
              <a:latin typeface="Georgia" pitchFamily="18" charset="0"/>
              <a:cs typeface="Arial" charset="0"/>
            </a:endParaRPr>
          </a:p>
        </p:txBody>
      </p:sp>
      <p:sp>
        <p:nvSpPr>
          <p:cNvPr id="34831" name="Text Box 101"/>
          <p:cNvSpPr txBox="1">
            <a:spLocks noChangeArrowheads="1"/>
          </p:cNvSpPr>
          <p:nvPr/>
        </p:nvSpPr>
        <p:spPr bwMode="auto">
          <a:xfrm>
            <a:off x="3867150" y="3551238"/>
            <a:ext cx="1428750" cy="569912"/>
          </a:xfrm>
          <a:prstGeom prst="rect">
            <a:avLst/>
          </a:prstGeom>
          <a:solidFill>
            <a:srgbClr val="FFFFFF"/>
          </a:solidFill>
          <a:ln w="28575">
            <a:solidFill>
              <a:srgbClr val="C00000"/>
            </a:solidFill>
            <a:miter lim="800000"/>
            <a:headEnd/>
            <a:tailEnd/>
          </a:ln>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de-DE" altLang="cs-CZ" sz="800" b="1" u="sng" dirty="0">
                <a:solidFill>
                  <a:srgbClr val="D12435"/>
                </a:solidFill>
                <a:latin typeface="Georgia" pitchFamily="18" charset="0"/>
                <a:cs typeface="Arial" charset="0"/>
              </a:rPr>
              <a:t>Wirtschaftsuniversität, Prag</a:t>
            </a:r>
          </a:p>
          <a:p>
            <a:pPr algn="ctr" eaLnBrk="1" hangingPunct="1">
              <a:spcBef>
                <a:spcPct val="0"/>
              </a:spcBef>
              <a:buFontTx/>
              <a:buNone/>
            </a:pPr>
            <a:r>
              <a:rPr lang="de-DE" altLang="cs-CZ" sz="800" b="1" dirty="0">
                <a:solidFill>
                  <a:srgbClr val="072B51"/>
                </a:solidFill>
                <a:latin typeface="Georgia" pitchFamily="18" charset="0"/>
                <a:ea typeface="Times New Roman" pitchFamily="18" charset="0"/>
                <a:cs typeface="Arial" charset="0"/>
              </a:rPr>
              <a:t>Studenten: </a:t>
            </a:r>
            <a:r>
              <a:rPr lang="en-GB" altLang="cs-CZ" sz="800" b="1" dirty="0" smtClean="0">
                <a:solidFill>
                  <a:srgbClr val="072B51"/>
                </a:solidFill>
                <a:latin typeface="Georgia" pitchFamily="18" charset="0"/>
                <a:ea typeface="Times New Roman" pitchFamily="18" charset="0"/>
                <a:cs typeface="Arial" charset="0"/>
              </a:rPr>
              <a:t>15 556</a:t>
            </a:r>
            <a:r>
              <a:rPr lang="cs-CZ" altLang="cs-CZ" sz="800" b="1" dirty="0" smtClean="0">
                <a:solidFill>
                  <a:srgbClr val="072B51"/>
                </a:solidFill>
                <a:latin typeface="Georgia" pitchFamily="18" charset="0"/>
                <a:ea typeface="Times New Roman" pitchFamily="18" charset="0"/>
                <a:cs typeface="Arial" charset="0"/>
              </a:rPr>
              <a:t> </a:t>
            </a:r>
            <a:r>
              <a:rPr lang="de-DE" altLang="cs-CZ" sz="800" b="1" dirty="0">
                <a:solidFill>
                  <a:srgbClr val="7F4E1B"/>
                </a:solidFill>
                <a:latin typeface="Georgia" pitchFamily="18" charset="0"/>
                <a:cs typeface="Arial" charset="0"/>
              </a:rPr>
              <a:t>Graduierte: </a:t>
            </a:r>
            <a:r>
              <a:rPr lang="cs-CZ" altLang="cs-CZ" sz="800" b="1" dirty="0">
                <a:solidFill>
                  <a:srgbClr val="7F4E1B"/>
                </a:solidFill>
                <a:latin typeface="Georgia" pitchFamily="18" charset="0"/>
                <a:cs typeface="Arial" charset="0"/>
              </a:rPr>
              <a:t>4 </a:t>
            </a:r>
            <a:r>
              <a:rPr lang="de-DE" altLang="cs-CZ" sz="800" b="1" dirty="0" smtClean="0">
                <a:solidFill>
                  <a:srgbClr val="7F4E1B"/>
                </a:solidFill>
                <a:latin typeface="Georgia" pitchFamily="18" charset="0"/>
                <a:cs typeface="Arial" charset="0"/>
              </a:rPr>
              <a:t>358</a:t>
            </a:r>
            <a:endParaRPr lang="de-DE" altLang="cs-CZ" sz="800" b="1" dirty="0">
              <a:solidFill>
                <a:srgbClr val="7F4E1B"/>
              </a:solidFill>
              <a:latin typeface="Georgia" pitchFamily="18" charset="0"/>
              <a:cs typeface="Arial" charset="0"/>
            </a:endParaRPr>
          </a:p>
        </p:txBody>
      </p:sp>
      <p:sp>
        <p:nvSpPr>
          <p:cNvPr id="34832" name="Rectangle 136"/>
          <p:cNvSpPr>
            <a:spLocks noChangeArrowheads="1"/>
          </p:cNvSpPr>
          <p:nvPr/>
        </p:nvSpPr>
        <p:spPr bwMode="auto">
          <a:xfrm>
            <a:off x="3705225" y="5237163"/>
            <a:ext cx="107950" cy="107950"/>
          </a:xfrm>
          <a:prstGeom prst="rect">
            <a:avLst/>
          </a:prstGeom>
          <a:solidFill>
            <a:srgbClr val="DFDF7F"/>
          </a:solidFill>
          <a:ln>
            <a:noFill/>
          </a:ln>
          <a:extLst>
            <a:ext uri="{91240B29-F687-4F45-9708-019B960494DF}">
              <a14:hiddenLine xmlns:a14="http://schemas.microsoft.com/office/drawing/2010/main" w="14351">
                <a:solidFill>
                  <a:srgbClr val="000000"/>
                </a:solidFill>
                <a:miter lim="800000"/>
                <a:headEnd/>
                <a:tailEnd/>
              </a14:hiddenLine>
            </a:ext>
          </a:extLst>
        </p:spPr>
        <p:txBody>
          <a:bodyPr wrap="none"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de-DE" altLang="cs-CZ" sz="1800"/>
          </a:p>
        </p:txBody>
      </p:sp>
      <p:sp>
        <p:nvSpPr>
          <p:cNvPr id="34833" name="Text Box 120"/>
          <p:cNvSpPr txBox="1">
            <a:spLocks noChangeArrowheads="1"/>
          </p:cNvSpPr>
          <p:nvPr/>
        </p:nvSpPr>
        <p:spPr bwMode="auto">
          <a:xfrm>
            <a:off x="2436813" y="4551363"/>
            <a:ext cx="1268412" cy="701675"/>
          </a:xfrm>
          <a:prstGeom prst="rect">
            <a:avLst/>
          </a:prstGeom>
          <a:solidFill>
            <a:srgbClr val="FFFFFF"/>
          </a:solidFill>
          <a:ln w="28575">
            <a:solidFill>
              <a:srgbClr val="DFDF7F"/>
            </a:solidFill>
            <a:miter lim="800000"/>
            <a:headEnd/>
            <a:tailEnd/>
          </a:ln>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de-DE" altLang="cs-CZ" sz="800" b="1" u="sng" dirty="0">
                <a:solidFill>
                  <a:srgbClr val="D12435"/>
                </a:solidFill>
                <a:latin typeface="Georgia" pitchFamily="18" charset="0"/>
                <a:cs typeface="Arial" charset="0"/>
              </a:rPr>
              <a:t>Südböhmische Universität</a:t>
            </a:r>
          </a:p>
          <a:p>
            <a:pPr algn="ctr" eaLnBrk="1" hangingPunct="1">
              <a:spcBef>
                <a:spcPct val="0"/>
              </a:spcBef>
              <a:buFontTx/>
              <a:buNone/>
            </a:pPr>
            <a:r>
              <a:rPr lang="de-DE" altLang="cs-CZ" sz="800" b="1" dirty="0">
                <a:solidFill>
                  <a:srgbClr val="D12435"/>
                </a:solidFill>
                <a:latin typeface="Georgia" pitchFamily="18" charset="0"/>
                <a:cs typeface="Arial" charset="0"/>
              </a:rPr>
              <a:t> </a:t>
            </a:r>
            <a:r>
              <a:rPr lang="de-DE" altLang="cs-CZ" sz="800" b="1" u="sng" dirty="0" err="1">
                <a:solidFill>
                  <a:srgbClr val="D12435"/>
                </a:solidFill>
                <a:latin typeface="Georgia" pitchFamily="18" charset="0"/>
                <a:cs typeface="Arial" charset="0"/>
              </a:rPr>
              <a:t>České</a:t>
            </a:r>
            <a:r>
              <a:rPr lang="de-DE" altLang="cs-CZ" sz="800" b="1" u="sng" dirty="0">
                <a:solidFill>
                  <a:srgbClr val="D12435"/>
                </a:solidFill>
                <a:latin typeface="Georgia" pitchFamily="18" charset="0"/>
                <a:cs typeface="Arial" charset="0"/>
              </a:rPr>
              <a:t> </a:t>
            </a:r>
            <a:r>
              <a:rPr lang="de-DE" altLang="cs-CZ" sz="800" b="1" u="sng" dirty="0" err="1">
                <a:solidFill>
                  <a:srgbClr val="D12435"/>
                </a:solidFill>
                <a:latin typeface="Georgia" pitchFamily="18" charset="0"/>
                <a:cs typeface="Arial" charset="0"/>
              </a:rPr>
              <a:t>Budějovice</a:t>
            </a:r>
            <a:endParaRPr lang="de-DE" altLang="cs-CZ" sz="800" b="1" u="sng" dirty="0">
              <a:solidFill>
                <a:srgbClr val="D12435"/>
              </a:solidFill>
              <a:latin typeface="Georgia" pitchFamily="18" charset="0"/>
              <a:cs typeface="Arial" charset="0"/>
            </a:endParaRPr>
          </a:p>
          <a:p>
            <a:pPr algn="ctr">
              <a:spcBef>
                <a:spcPct val="0"/>
              </a:spcBef>
              <a:buFontTx/>
              <a:buNone/>
            </a:pPr>
            <a:r>
              <a:rPr lang="de-DE" altLang="cs-CZ" sz="800" b="1" dirty="0">
                <a:solidFill>
                  <a:srgbClr val="072B51"/>
                </a:solidFill>
                <a:latin typeface="Georgia" pitchFamily="18" charset="0"/>
                <a:ea typeface="Times New Roman" pitchFamily="18" charset="0"/>
                <a:cs typeface="Arial" charset="0"/>
              </a:rPr>
              <a:t>Studenten: </a:t>
            </a:r>
            <a:r>
              <a:rPr lang="en-GB" altLang="cs-CZ" sz="800" b="1" dirty="0" smtClean="0">
                <a:solidFill>
                  <a:srgbClr val="072B51"/>
                </a:solidFill>
                <a:latin typeface="Georgia" pitchFamily="18" charset="0"/>
                <a:ea typeface="Times New Roman" pitchFamily="18" charset="0"/>
                <a:cs typeface="Arial" charset="0"/>
              </a:rPr>
              <a:t>10 565</a:t>
            </a:r>
            <a:r>
              <a:rPr lang="cs-CZ" altLang="cs-CZ" sz="800" b="1" dirty="0" smtClean="0">
                <a:solidFill>
                  <a:srgbClr val="072B51"/>
                </a:solidFill>
                <a:latin typeface="Georgia" pitchFamily="18" charset="0"/>
                <a:ea typeface="Times New Roman" pitchFamily="18" charset="0"/>
                <a:cs typeface="Arial" charset="0"/>
              </a:rPr>
              <a:t> </a:t>
            </a:r>
            <a:r>
              <a:rPr lang="de-DE" altLang="cs-CZ" sz="800" b="1" dirty="0">
                <a:solidFill>
                  <a:srgbClr val="7F4E1B"/>
                </a:solidFill>
                <a:latin typeface="Georgia" pitchFamily="18" charset="0"/>
                <a:cs typeface="Arial" charset="0"/>
              </a:rPr>
              <a:t>Graduierte: </a:t>
            </a:r>
            <a:r>
              <a:rPr lang="de-DE" altLang="cs-CZ" sz="800" b="1" dirty="0" smtClean="0">
                <a:solidFill>
                  <a:srgbClr val="7F4E1B"/>
                </a:solidFill>
                <a:latin typeface="Georgia" pitchFamily="18" charset="0"/>
                <a:cs typeface="Arial" charset="0"/>
              </a:rPr>
              <a:t>2 780</a:t>
            </a:r>
            <a:endParaRPr lang="de-DE" altLang="cs-CZ" sz="800" b="1" dirty="0">
              <a:solidFill>
                <a:srgbClr val="7F4E1B"/>
              </a:solidFill>
              <a:latin typeface="Georgia" pitchFamily="18" charset="0"/>
              <a:cs typeface="Arial" charset="0"/>
            </a:endParaRPr>
          </a:p>
        </p:txBody>
      </p:sp>
      <p:sp>
        <p:nvSpPr>
          <p:cNvPr id="34834" name="Rectangle 129"/>
          <p:cNvSpPr>
            <a:spLocks noChangeArrowheads="1"/>
          </p:cNvSpPr>
          <p:nvPr/>
        </p:nvSpPr>
        <p:spPr bwMode="auto">
          <a:xfrm>
            <a:off x="4543425" y="2327275"/>
            <a:ext cx="107950" cy="107950"/>
          </a:xfrm>
          <a:prstGeom prst="rect">
            <a:avLst/>
          </a:prstGeom>
          <a:solidFill>
            <a:srgbClr val="FFC000"/>
          </a:solidFill>
          <a:ln>
            <a:noFill/>
          </a:ln>
          <a:extLst>
            <a:ext uri="{91240B29-F687-4F45-9708-019B960494DF}">
              <a14:hiddenLine xmlns:a14="http://schemas.microsoft.com/office/drawing/2010/main" w="14351">
                <a:solidFill>
                  <a:srgbClr val="000000"/>
                </a:solidFill>
                <a:miter lim="800000"/>
                <a:headEnd/>
                <a:tailEnd/>
              </a14:hiddenLine>
            </a:ext>
          </a:extLst>
        </p:spPr>
        <p:txBody>
          <a:bodyPr wrap="none"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de-DE" altLang="cs-CZ" sz="1800"/>
          </a:p>
        </p:txBody>
      </p:sp>
      <p:sp>
        <p:nvSpPr>
          <p:cNvPr id="34835" name="Text Box 107"/>
          <p:cNvSpPr txBox="1">
            <a:spLocks noChangeArrowheads="1"/>
          </p:cNvSpPr>
          <p:nvPr/>
        </p:nvSpPr>
        <p:spPr bwMode="auto">
          <a:xfrm>
            <a:off x="4651375" y="1908175"/>
            <a:ext cx="1227138" cy="419100"/>
          </a:xfrm>
          <a:prstGeom prst="rect">
            <a:avLst/>
          </a:prstGeom>
          <a:solidFill>
            <a:srgbClr val="FFFFFF"/>
          </a:solidFill>
          <a:ln w="28575">
            <a:solidFill>
              <a:srgbClr val="FFC000"/>
            </a:solidFill>
            <a:miter lim="800000"/>
            <a:headEnd/>
            <a:tailEnd/>
          </a:ln>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de-DE" altLang="cs-CZ" sz="800" b="1" u="sng" dirty="0">
                <a:solidFill>
                  <a:srgbClr val="D12435"/>
                </a:solidFill>
                <a:latin typeface="Georgia" pitchFamily="18" charset="0"/>
                <a:cs typeface="Arial" charset="0"/>
              </a:rPr>
              <a:t>TU Liberec</a:t>
            </a:r>
          </a:p>
          <a:p>
            <a:pPr algn="ctr">
              <a:spcBef>
                <a:spcPct val="0"/>
              </a:spcBef>
              <a:buFontTx/>
              <a:buNone/>
            </a:pPr>
            <a:r>
              <a:rPr lang="de-DE" altLang="cs-CZ" sz="800" b="1" dirty="0">
                <a:solidFill>
                  <a:srgbClr val="072B51"/>
                </a:solidFill>
                <a:latin typeface="Georgia" pitchFamily="18" charset="0"/>
                <a:ea typeface="Times New Roman" pitchFamily="18" charset="0"/>
                <a:cs typeface="Arial" charset="0"/>
              </a:rPr>
              <a:t>Studenten: </a:t>
            </a:r>
            <a:r>
              <a:rPr lang="de-DE" altLang="cs-CZ" sz="800" b="1" dirty="0" smtClean="0">
                <a:solidFill>
                  <a:srgbClr val="072B51"/>
                </a:solidFill>
                <a:latin typeface="Georgia" pitchFamily="18" charset="0"/>
                <a:ea typeface="Times New Roman" pitchFamily="18" charset="0"/>
                <a:cs typeface="Arial" charset="0"/>
              </a:rPr>
              <a:t>6 618</a:t>
            </a:r>
            <a:endParaRPr lang="de-DE" altLang="cs-CZ" sz="800" dirty="0">
              <a:latin typeface="Georgia" pitchFamily="18" charset="0"/>
              <a:cs typeface="Arial" charset="0"/>
            </a:endParaRPr>
          </a:p>
          <a:p>
            <a:pPr algn="ctr">
              <a:spcBef>
                <a:spcPct val="0"/>
              </a:spcBef>
              <a:buFontTx/>
              <a:buNone/>
            </a:pPr>
            <a:r>
              <a:rPr lang="de-DE" altLang="cs-CZ" sz="800" b="1" dirty="0">
                <a:solidFill>
                  <a:srgbClr val="7F4E1B"/>
                </a:solidFill>
                <a:latin typeface="Georgia" pitchFamily="18" charset="0"/>
                <a:cs typeface="Arial" charset="0"/>
              </a:rPr>
              <a:t>Graduierte: </a:t>
            </a:r>
            <a:r>
              <a:rPr lang="de-DE" altLang="cs-CZ" sz="800" b="1" dirty="0" smtClean="0">
                <a:solidFill>
                  <a:srgbClr val="7F4E1B"/>
                </a:solidFill>
                <a:latin typeface="Georgia" pitchFamily="18" charset="0"/>
                <a:cs typeface="Arial" charset="0"/>
              </a:rPr>
              <a:t>1 532</a:t>
            </a:r>
            <a:endParaRPr lang="es-ES" altLang="cs-CZ" sz="800" b="1" dirty="0">
              <a:solidFill>
                <a:srgbClr val="7F4E1B"/>
              </a:solidFill>
              <a:latin typeface="Georgia" pitchFamily="18" charset="0"/>
              <a:cs typeface="Arial" charset="0"/>
            </a:endParaRPr>
          </a:p>
        </p:txBody>
      </p:sp>
      <p:sp>
        <p:nvSpPr>
          <p:cNvPr id="34836" name="Rectangle 130"/>
          <p:cNvSpPr>
            <a:spLocks noChangeArrowheads="1"/>
          </p:cNvSpPr>
          <p:nvPr/>
        </p:nvSpPr>
        <p:spPr bwMode="auto">
          <a:xfrm>
            <a:off x="5459413" y="3109913"/>
            <a:ext cx="107950" cy="107950"/>
          </a:xfrm>
          <a:prstGeom prst="rect">
            <a:avLst/>
          </a:prstGeom>
          <a:solidFill>
            <a:srgbClr val="5B8073"/>
          </a:solidFill>
          <a:ln>
            <a:noFill/>
          </a:ln>
          <a:extLst>
            <a:ext uri="{91240B29-F687-4F45-9708-019B960494DF}">
              <a14:hiddenLine xmlns:a14="http://schemas.microsoft.com/office/drawing/2010/main" w="14351">
                <a:solidFill>
                  <a:srgbClr val="000000"/>
                </a:solidFill>
                <a:miter lim="800000"/>
                <a:headEnd/>
                <a:tailEnd/>
              </a14:hiddenLine>
            </a:ext>
          </a:extLst>
        </p:spPr>
        <p:txBody>
          <a:bodyPr wrap="none"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de-DE" altLang="cs-CZ" sz="1800"/>
          </a:p>
        </p:txBody>
      </p:sp>
      <p:sp>
        <p:nvSpPr>
          <p:cNvPr id="29" name="Text Box 109"/>
          <p:cNvSpPr txBox="1">
            <a:spLocks noChangeArrowheads="1"/>
          </p:cNvSpPr>
          <p:nvPr/>
        </p:nvSpPr>
        <p:spPr bwMode="auto">
          <a:xfrm>
            <a:off x="5567363" y="2546350"/>
            <a:ext cx="1204912" cy="563563"/>
          </a:xfrm>
          <a:prstGeom prst="rect">
            <a:avLst/>
          </a:prstGeom>
          <a:solidFill>
            <a:srgbClr val="FFFFFF"/>
          </a:solidFill>
          <a:ln w="28575">
            <a:solidFill>
              <a:schemeClr val="accent1">
                <a:lumMod val="50000"/>
              </a:schemeClr>
            </a:solidFill>
            <a:miter lim="800000"/>
            <a:headEnd/>
            <a:tailEnd/>
          </a:ln>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r>
              <a:rPr lang="de-DE" altLang="de-DE" sz="800" b="1" u="sng" dirty="0" smtClean="0">
                <a:solidFill>
                  <a:srgbClr val="D12435"/>
                </a:solidFill>
                <a:latin typeface="Georgia" pitchFamily="18" charset="0"/>
                <a:cs typeface="Arial" charset="0"/>
              </a:rPr>
              <a:t>Universität </a:t>
            </a:r>
          </a:p>
          <a:p>
            <a:pPr algn="ctr" eaLnBrk="1" hangingPunct="1">
              <a:spcBef>
                <a:spcPct val="0"/>
              </a:spcBef>
              <a:buFontTx/>
              <a:buNone/>
              <a:defRPr/>
            </a:pPr>
            <a:r>
              <a:rPr lang="de-DE" altLang="de-DE" sz="800" b="1" u="sng" dirty="0" smtClean="0">
                <a:solidFill>
                  <a:srgbClr val="D12435"/>
                </a:solidFill>
                <a:latin typeface="Georgia" pitchFamily="18" charset="0"/>
                <a:cs typeface="Arial" charset="0"/>
              </a:rPr>
              <a:t>Hradec Kralové</a:t>
            </a:r>
          </a:p>
          <a:p>
            <a:pPr algn="ctr">
              <a:spcBef>
                <a:spcPct val="0"/>
              </a:spcBef>
              <a:buFontTx/>
              <a:buNone/>
              <a:defRPr/>
            </a:pPr>
            <a:r>
              <a:rPr lang="de-DE" altLang="de-DE" sz="800" b="1" dirty="0" smtClean="0">
                <a:solidFill>
                  <a:srgbClr val="072B51"/>
                </a:solidFill>
                <a:latin typeface="Georgia" pitchFamily="18" charset="0"/>
                <a:ea typeface="Times New Roman" pitchFamily="18" charset="0"/>
                <a:cs typeface="Arial" charset="0"/>
              </a:rPr>
              <a:t>Studenten: 7 200</a:t>
            </a:r>
          </a:p>
          <a:p>
            <a:pPr algn="ctr">
              <a:spcBef>
                <a:spcPct val="0"/>
              </a:spcBef>
              <a:buFontTx/>
              <a:buNone/>
              <a:defRPr/>
            </a:pPr>
            <a:r>
              <a:rPr lang="de-DE" altLang="de-DE" sz="800" b="1" dirty="0" smtClean="0">
                <a:solidFill>
                  <a:srgbClr val="7F4E1B"/>
                </a:solidFill>
                <a:latin typeface="Georgia" pitchFamily="18" charset="0"/>
                <a:cs typeface="Arial" charset="0"/>
              </a:rPr>
              <a:t>Graduierte: 1 905</a:t>
            </a:r>
          </a:p>
        </p:txBody>
      </p:sp>
      <p:sp>
        <p:nvSpPr>
          <p:cNvPr id="34838" name="Rectangle 131"/>
          <p:cNvSpPr>
            <a:spLocks noChangeArrowheads="1"/>
          </p:cNvSpPr>
          <p:nvPr/>
        </p:nvSpPr>
        <p:spPr bwMode="auto">
          <a:xfrm>
            <a:off x="5414963" y="3551238"/>
            <a:ext cx="107950" cy="107950"/>
          </a:xfrm>
          <a:prstGeom prst="rect">
            <a:avLst/>
          </a:prstGeom>
          <a:solidFill>
            <a:srgbClr val="836080"/>
          </a:solidFill>
          <a:ln>
            <a:noFill/>
          </a:ln>
          <a:extLst>
            <a:ext uri="{91240B29-F687-4F45-9708-019B960494DF}">
              <a14:hiddenLine xmlns:a14="http://schemas.microsoft.com/office/drawing/2010/main" w="14351">
                <a:solidFill>
                  <a:srgbClr val="000000"/>
                </a:solidFill>
                <a:miter lim="800000"/>
                <a:headEnd/>
                <a:tailEnd/>
              </a14:hiddenLine>
            </a:ext>
          </a:extLst>
        </p:spPr>
        <p:txBody>
          <a:bodyPr wrap="none"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de-DE" altLang="cs-CZ" sz="1800"/>
          </a:p>
        </p:txBody>
      </p:sp>
      <p:sp>
        <p:nvSpPr>
          <p:cNvPr id="31" name="Text Box 111"/>
          <p:cNvSpPr txBox="1">
            <a:spLocks noChangeArrowheads="1"/>
          </p:cNvSpPr>
          <p:nvPr/>
        </p:nvSpPr>
        <p:spPr bwMode="auto">
          <a:xfrm>
            <a:off x="5522913" y="3659188"/>
            <a:ext cx="1458912" cy="461962"/>
          </a:xfrm>
          <a:prstGeom prst="rect">
            <a:avLst/>
          </a:prstGeom>
          <a:solidFill>
            <a:schemeClr val="bg1"/>
          </a:solidFill>
          <a:ln w="28575">
            <a:solidFill>
              <a:schemeClr val="accent2">
                <a:lumMod val="40000"/>
                <a:lumOff val="60000"/>
              </a:schemeClr>
            </a:solidFill>
            <a:miter lim="800000"/>
            <a:headEnd/>
            <a:tailEnd/>
          </a:ln>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r>
              <a:rPr lang="de-DE" altLang="de-DE" sz="800" b="1" u="sng" dirty="0" smtClean="0">
                <a:solidFill>
                  <a:srgbClr val="D12435"/>
                </a:solidFill>
                <a:latin typeface="Georgia" pitchFamily="18" charset="0"/>
                <a:cs typeface="Arial" charset="0"/>
              </a:rPr>
              <a:t>Universität Pardubice</a:t>
            </a:r>
          </a:p>
          <a:p>
            <a:pPr algn="ctr">
              <a:spcBef>
                <a:spcPct val="0"/>
              </a:spcBef>
              <a:buFontTx/>
              <a:buNone/>
              <a:defRPr/>
            </a:pPr>
            <a:r>
              <a:rPr lang="de-DE" altLang="de-DE" sz="800" b="1" dirty="0" smtClean="0">
                <a:solidFill>
                  <a:srgbClr val="072B51"/>
                </a:solidFill>
                <a:latin typeface="Georgia" pitchFamily="18" charset="0"/>
                <a:ea typeface="Times New Roman" pitchFamily="18" charset="0"/>
                <a:cs typeface="Arial" charset="0"/>
              </a:rPr>
              <a:t>Studenten: 8 366</a:t>
            </a:r>
            <a:endParaRPr lang="de-DE" altLang="de-DE" sz="800" dirty="0" smtClean="0">
              <a:latin typeface="Georgia" pitchFamily="18" charset="0"/>
              <a:cs typeface="Arial" charset="0"/>
            </a:endParaRPr>
          </a:p>
          <a:p>
            <a:pPr algn="ctr">
              <a:spcBef>
                <a:spcPct val="0"/>
              </a:spcBef>
              <a:buFontTx/>
              <a:buNone/>
              <a:defRPr/>
            </a:pPr>
            <a:r>
              <a:rPr lang="de-DE" altLang="de-DE" sz="800" b="1" dirty="0" smtClean="0">
                <a:solidFill>
                  <a:srgbClr val="7F4E1B"/>
                </a:solidFill>
                <a:latin typeface="Georgia" pitchFamily="18" charset="0"/>
                <a:cs typeface="Arial" charset="0"/>
              </a:rPr>
              <a:t>Graduierte: 1 967</a:t>
            </a:r>
            <a:endParaRPr lang="es-ES" altLang="de-DE" sz="800" b="1" dirty="0" smtClean="0">
              <a:solidFill>
                <a:srgbClr val="7F4E1B"/>
              </a:solidFill>
              <a:latin typeface="Georgia" pitchFamily="18" charset="0"/>
              <a:cs typeface="Arial" charset="0"/>
            </a:endParaRPr>
          </a:p>
        </p:txBody>
      </p:sp>
      <p:sp>
        <p:nvSpPr>
          <p:cNvPr id="34840" name="Rectangle 133"/>
          <p:cNvSpPr>
            <a:spLocks noChangeArrowheads="1"/>
          </p:cNvSpPr>
          <p:nvPr/>
        </p:nvSpPr>
        <p:spPr bwMode="auto">
          <a:xfrm>
            <a:off x="6770688" y="4270375"/>
            <a:ext cx="107950" cy="107950"/>
          </a:xfrm>
          <a:prstGeom prst="rect">
            <a:avLst/>
          </a:prstGeom>
          <a:solidFill>
            <a:srgbClr val="838D50"/>
          </a:solidFill>
          <a:ln>
            <a:noFill/>
          </a:ln>
          <a:extLst>
            <a:ext uri="{91240B29-F687-4F45-9708-019B960494DF}">
              <a14:hiddenLine xmlns:a14="http://schemas.microsoft.com/office/drawing/2010/main" w="14351">
                <a:solidFill>
                  <a:srgbClr val="000000"/>
                </a:solidFill>
                <a:miter lim="800000"/>
                <a:headEnd/>
                <a:tailEnd/>
              </a14:hiddenLine>
            </a:ext>
          </a:extLst>
        </p:spPr>
        <p:txBody>
          <a:bodyPr wrap="none"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de-DE" altLang="cs-CZ" sz="1800"/>
          </a:p>
        </p:txBody>
      </p:sp>
      <p:sp>
        <p:nvSpPr>
          <p:cNvPr id="34841" name="Text Box 113"/>
          <p:cNvSpPr txBox="1">
            <a:spLocks noChangeArrowheads="1"/>
          </p:cNvSpPr>
          <p:nvPr/>
        </p:nvSpPr>
        <p:spPr bwMode="auto">
          <a:xfrm>
            <a:off x="5513388" y="4378325"/>
            <a:ext cx="1257300" cy="581025"/>
          </a:xfrm>
          <a:prstGeom prst="rect">
            <a:avLst/>
          </a:prstGeom>
          <a:solidFill>
            <a:srgbClr val="FFFFFF"/>
          </a:solidFill>
          <a:ln w="28575">
            <a:solidFill>
              <a:srgbClr val="838D50"/>
            </a:solidFill>
            <a:miter lim="800000"/>
            <a:headEnd/>
            <a:tailEnd/>
          </a:ln>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de-DE" altLang="cs-CZ" sz="800" b="1" u="sng" dirty="0" err="1">
                <a:solidFill>
                  <a:srgbClr val="D12435"/>
                </a:solidFill>
                <a:latin typeface="Georgia" pitchFamily="18" charset="0"/>
                <a:cs typeface="Arial" charset="0"/>
              </a:rPr>
              <a:t>Palacky</a:t>
            </a:r>
            <a:r>
              <a:rPr lang="de-DE" altLang="cs-CZ" sz="800" b="1" u="sng" dirty="0">
                <a:solidFill>
                  <a:srgbClr val="D12435"/>
                </a:solidFill>
                <a:latin typeface="Georgia" pitchFamily="18" charset="0"/>
                <a:cs typeface="Arial" charset="0"/>
              </a:rPr>
              <a:t>-Universität Olomouc</a:t>
            </a:r>
          </a:p>
          <a:p>
            <a:pPr algn="ctr">
              <a:spcBef>
                <a:spcPct val="0"/>
              </a:spcBef>
              <a:buFontTx/>
              <a:buNone/>
            </a:pPr>
            <a:r>
              <a:rPr lang="de-DE" altLang="cs-CZ" sz="800" b="1" dirty="0">
                <a:solidFill>
                  <a:srgbClr val="072B51"/>
                </a:solidFill>
                <a:latin typeface="Georgia" pitchFamily="18" charset="0"/>
                <a:ea typeface="Times New Roman" pitchFamily="18" charset="0"/>
                <a:cs typeface="Arial" charset="0"/>
              </a:rPr>
              <a:t>Studenten: </a:t>
            </a:r>
            <a:r>
              <a:rPr lang="en-GB" altLang="cs-CZ" sz="800" b="1" dirty="0" smtClean="0">
                <a:solidFill>
                  <a:srgbClr val="072B51"/>
                </a:solidFill>
                <a:latin typeface="Georgia" pitchFamily="18" charset="0"/>
                <a:ea typeface="Times New Roman" pitchFamily="18" charset="0"/>
                <a:cs typeface="Arial" charset="0"/>
              </a:rPr>
              <a:t>20 897</a:t>
            </a:r>
            <a:r>
              <a:rPr lang="cs-CZ" altLang="cs-CZ" sz="800" b="1" dirty="0" smtClean="0">
                <a:solidFill>
                  <a:srgbClr val="072B51"/>
                </a:solidFill>
                <a:latin typeface="Georgia" pitchFamily="18" charset="0"/>
                <a:ea typeface="Times New Roman" pitchFamily="18" charset="0"/>
                <a:cs typeface="Arial" charset="0"/>
              </a:rPr>
              <a:t> </a:t>
            </a:r>
            <a:r>
              <a:rPr lang="de-DE" altLang="cs-CZ" sz="800" b="1" dirty="0">
                <a:solidFill>
                  <a:srgbClr val="7F4E1B"/>
                </a:solidFill>
                <a:latin typeface="Georgia" pitchFamily="18" charset="0"/>
                <a:cs typeface="Arial" charset="0"/>
              </a:rPr>
              <a:t>Graduierten: </a:t>
            </a:r>
            <a:r>
              <a:rPr lang="en-GB" altLang="cs-CZ" sz="800" b="1" dirty="0">
                <a:solidFill>
                  <a:srgbClr val="7F4E1B"/>
                </a:solidFill>
                <a:latin typeface="Georgia" pitchFamily="18" charset="0"/>
                <a:cs typeface="Arial" charset="0"/>
              </a:rPr>
              <a:t>4</a:t>
            </a:r>
            <a:r>
              <a:rPr lang="cs-CZ" altLang="cs-CZ" sz="800" b="1" dirty="0">
                <a:solidFill>
                  <a:srgbClr val="7F4E1B"/>
                </a:solidFill>
                <a:latin typeface="Georgia" pitchFamily="18" charset="0"/>
                <a:cs typeface="Arial" charset="0"/>
              </a:rPr>
              <a:t> </a:t>
            </a:r>
            <a:r>
              <a:rPr lang="de-DE" altLang="cs-CZ" sz="800" b="1" dirty="0" smtClean="0">
                <a:solidFill>
                  <a:srgbClr val="7F4E1B"/>
                </a:solidFill>
                <a:latin typeface="Georgia" pitchFamily="18" charset="0"/>
                <a:cs typeface="Arial" charset="0"/>
              </a:rPr>
              <a:t>309</a:t>
            </a:r>
            <a:endParaRPr lang="es-ES" altLang="cs-CZ" sz="800" b="1" dirty="0">
              <a:solidFill>
                <a:srgbClr val="7F4E1B"/>
              </a:solidFill>
              <a:latin typeface="Georgia" pitchFamily="18" charset="0"/>
              <a:cs typeface="Arial" charset="0"/>
            </a:endParaRPr>
          </a:p>
          <a:p>
            <a:pPr algn="ctr">
              <a:spcBef>
                <a:spcPct val="0"/>
              </a:spcBef>
              <a:buFontTx/>
              <a:buNone/>
            </a:pPr>
            <a:endParaRPr lang="de-DE" altLang="cs-CZ" sz="800" b="1" dirty="0">
              <a:solidFill>
                <a:srgbClr val="7F4E1B"/>
              </a:solidFill>
              <a:latin typeface="Georgia" pitchFamily="18" charset="0"/>
              <a:cs typeface="Arial" charset="0"/>
            </a:endParaRPr>
          </a:p>
        </p:txBody>
      </p:sp>
      <p:sp>
        <p:nvSpPr>
          <p:cNvPr id="34842" name="Rectangle 132"/>
          <p:cNvSpPr>
            <a:spLocks noChangeArrowheads="1"/>
          </p:cNvSpPr>
          <p:nvPr/>
        </p:nvSpPr>
        <p:spPr bwMode="auto">
          <a:xfrm>
            <a:off x="6199188" y="5118100"/>
            <a:ext cx="107950" cy="107950"/>
          </a:xfrm>
          <a:prstGeom prst="rect">
            <a:avLst/>
          </a:prstGeom>
          <a:solidFill>
            <a:srgbClr val="072B51"/>
          </a:solidFill>
          <a:ln>
            <a:noFill/>
          </a:ln>
          <a:extLst>
            <a:ext uri="{91240B29-F687-4F45-9708-019B960494DF}">
              <a14:hiddenLine xmlns:a14="http://schemas.microsoft.com/office/drawing/2010/main" w="14351">
                <a:solidFill>
                  <a:srgbClr val="000000"/>
                </a:solidFill>
                <a:miter lim="800000"/>
                <a:headEnd/>
                <a:tailEnd/>
              </a14:hiddenLine>
            </a:ext>
          </a:extLst>
        </p:spPr>
        <p:txBody>
          <a:bodyPr wrap="none"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de-DE" altLang="cs-CZ" sz="1800"/>
          </a:p>
        </p:txBody>
      </p:sp>
      <p:sp>
        <p:nvSpPr>
          <p:cNvPr id="34843" name="Text Box 116"/>
          <p:cNvSpPr txBox="1">
            <a:spLocks noChangeArrowheads="1"/>
          </p:cNvSpPr>
          <p:nvPr/>
        </p:nvSpPr>
        <p:spPr bwMode="auto">
          <a:xfrm>
            <a:off x="4965700" y="5226050"/>
            <a:ext cx="1233488" cy="534988"/>
          </a:xfrm>
          <a:prstGeom prst="rect">
            <a:avLst/>
          </a:prstGeom>
          <a:solidFill>
            <a:srgbClr val="FFFFFF"/>
          </a:solidFill>
          <a:ln w="28575">
            <a:solidFill>
              <a:srgbClr val="072B51"/>
            </a:solidFill>
            <a:miter lim="800000"/>
            <a:headEnd/>
            <a:tailEnd/>
          </a:ln>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de-DE" altLang="cs-CZ" sz="800" b="1" u="sng" dirty="0">
                <a:solidFill>
                  <a:srgbClr val="D12435"/>
                </a:solidFill>
                <a:latin typeface="Georgia" pitchFamily="18" charset="0"/>
                <a:cs typeface="Arial" charset="0"/>
              </a:rPr>
              <a:t>TU Brno</a:t>
            </a:r>
          </a:p>
          <a:p>
            <a:pPr algn="ctr">
              <a:spcBef>
                <a:spcPct val="0"/>
              </a:spcBef>
              <a:buFontTx/>
              <a:buNone/>
            </a:pPr>
            <a:r>
              <a:rPr lang="de-DE" altLang="cs-CZ" sz="800" b="1" dirty="0">
                <a:solidFill>
                  <a:srgbClr val="072B51"/>
                </a:solidFill>
                <a:latin typeface="Georgia" pitchFamily="18" charset="0"/>
                <a:ea typeface="Times New Roman" pitchFamily="18" charset="0"/>
                <a:cs typeface="Arial" charset="0"/>
              </a:rPr>
              <a:t>Studenten: </a:t>
            </a:r>
            <a:r>
              <a:rPr lang="en-GB" altLang="cs-CZ" sz="800" b="1" dirty="0" smtClean="0">
                <a:solidFill>
                  <a:srgbClr val="072B51"/>
                </a:solidFill>
                <a:latin typeface="Georgia" pitchFamily="18" charset="0"/>
                <a:ea typeface="Times New Roman" pitchFamily="18" charset="0"/>
                <a:cs typeface="Arial" charset="0"/>
              </a:rPr>
              <a:t>20</a:t>
            </a:r>
            <a:r>
              <a:rPr lang="cs-CZ" altLang="cs-CZ" sz="800" b="1" dirty="0" smtClean="0">
                <a:solidFill>
                  <a:srgbClr val="072B51"/>
                </a:solidFill>
                <a:latin typeface="Georgia" pitchFamily="18" charset="0"/>
                <a:ea typeface="Times New Roman" pitchFamily="18" charset="0"/>
                <a:cs typeface="Arial" charset="0"/>
              </a:rPr>
              <a:t> </a:t>
            </a:r>
            <a:r>
              <a:rPr lang="de-DE" altLang="cs-CZ" sz="800" b="1" dirty="0" smtClean="0">
                <a:solidFill>
                  <a:srgbClr val="072B51"/>
                </a:solidFill>
                <a:latin typeface="Georgia" pitchFamily="18" charset="0"/>
                <a:ea typeface="Times New Roman" pitchFamily="18" charset="0"/>
                <a:cs typeface="Arial" charset="0"/>
              </a:rPr>
              <a:t>741</a:t>
            </a:r>
          </a:p>
          <a:p>
            <a:pPr algn="ctr">
              <a:spcBef>
                <a:spcPct val="0"/>
              </a:spcBef>
              <a:buFontTx/>
              <a:buNone/>
            </a:pPr>
            <a:r>
              <a:rPr lang="de-DE" altLang="cs-CZ" sz="800" b="1" dirty="0" smtClean="0">
                <a:solidFill>
                  <a:srgbClr val="7F4E1B"/>
                </a:solidFill>
                <a:latin typeface="Georgia" pitchFamily="18" charset="0"/>
                <a:cs typeface="Arial" charset="0"/>
              </a:rPr>
              <a:t>Graduierte</a:t>
            </a:r>
            <a:r>
              <a:rPr lang="de-DE" altLang="cs-CZ" sz="800" b="1" dirty="0">
                <a:solidFill>
                  <a:srgbClr val="7F4E1B"/>
                </a:solidFill>
                <a:latin typeface="Georgia" pitchFamily="18" charset="0"/>
                <a:cs typeface="Arial" charset="0"/>
              </a:rPr>
              <a:t>: </a:t>
            </a:r>
            <a:r>
              <a:rPr lang="en-GB" altLang="cs-CZ" sz="800" b="1" dirty="0">
                <a:solidFill>
                  <a:srgbClr val="7F4E1B"/>
                </a:solidFill>
                <a:latin typeface="Georgia" pitchFamily="18" charset="0"/>
                <a:cs typeface="Arial" charset="0"/>
              </a:rPr>
              <a:t>5</a:t>
            </a:r>
            <a:r>
              <a:rPr lang="cs-CZ" altLang="cs-CZ" sz="800" b="1" dirty="0">
                <a:solidFill>
                  <a:srgbClr val="7F4E1B"/>
                </a:solidFill>
                <a:latin typeface="Georgia" pitchFamily="18" charset="0"/>
                <a:cs typeface="Arial" charset="0"/>
              </a:rPr>
              <a:t> </a:t>
            </a:r>
            <a:r>
              <a:rPr lang="de-DE" altLang="cs-CZ" sz="800" b="1" dirty="0" smtClean="0">
                <a:solidFill>
                  <a:srgbClr val="7F4E1B"/>
                </a:solidFill>
                <a:latin typeface="Georgia" pitchFamily="18" charset="0"/>
                <a:cs typeface="Arial" charset="0"/>
              </a:rPr>
              <a:t>478</a:t>
            </a:r>
            <a:endParaRPr lang="en-GB" altLang="cs-CZ" sz="800" b="1" dirty="0">
              <a:solidFill>
                <a:srgbClr val="7F4E1B"/>
              </a:solidFill>
              <a:latin typeface="Georgia" pitchFamily="18" charset="0"/>
              <a:cs typeface="Arial" charset="0"/>
            </a:endParaRPr>
          </a:p>
        </p:txBody>
      </p:sp>
      <p:sp>
        <p:nvSpPr>
          <p:cNvPr id="34844" name="Text Box 122"/>
          <p:cNvSpPr txBox="1">
            <a:spLocks noChangeArrowheads="1"/>
          </p:cNvSpPr>
          <p:nvPr/>
        </p:nvSpPr>
        <p:spPr bwMode="auto">
          <a:xfrm>
            <a:off x="6307138" y="5226050"/>
            <a:ext cx="1300162" cy="609600"/>
          </a:xfrm>
          <a:prstGeom prst="rect">
            <a:avLst/>
          </a:prstGeom>
          <a:solidFill>
            <a:srgbClr val="FFFFFF"/>
          </a:solidFill>
          <a:ln w="28575">
            <a:solidFill>
              <a:srgbClr val="072B51"/>
            </a:solidFill>
            <a:miter lim="800000"/>
            <a:headEnd/>
            <a:tailEnd/>
          </a:ln>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de-DE" altLang="cs-CZ" sz="800" b="1" u="sng" dirty="0">
                <a:solidFill>
                  <a:srgbClr val="D12435"/>
                </a:solidFill>
                <a:latin typeface="Georgia" pitchFamily="18" charset="0"/>
                <a:cs typeface="Arial" charset="0"/>
              </a:rPr>
              <a:t>Masaryk</a:t>
            </a:r>
            <a:r>
              <a:rPr lang="cs-CZ" altLang="cs-CZ" sz="800" b="1" u="sng" dirty="0">
                <a:solidFill>
                  <a:srgbClr val="D12435"/>
                </a:solidFill>
                <a:latin typeface="Georgia" pitchFamily="18" charset="0"/>
                <a:cs typeface="Arial" charset="0"/>
              </a:rPr>
              <a:t>-</a:t>
            </a:r>
            <a:r>
              <a:rPr lang="de-DE" altLang="cs-CZ" sz="800" b="1" u="sng" dirty="0">
                <a:solidFill>
                  <a:srgbClr val="D12435"/>
                </a:solidFill>
                <a:latin typeface="Georgia" pitchFamily="18" charset="0"/>
                <a:cs typeface="Arial" charset="0"/>
              </a:rPr>
              <a:t>Universität </a:t>
            </a:r>
          </a:p>
          <a:p>
            <a:pPr algn="ctr" eaLnBrk="1" hangingPunct="1">
              <a:spcBef>
                <a:spcPct val="0"/>
              </a:spcBef>
              <a:buFontTx/>
              <a:buNone/>
            </a:pPr>
            <a:r>
              <a:rPr lang="de-DE" altLang="cs-CZ" sz="800" b="1" u="sng" dirty="0">
                <a:solidFill>
                  <a:srgbClr val="D12435"/>
                </a:solidFill>
                <a:latin typeface="Georgia" pitchFamily="18" charset="0"/>
                <a:cs typeface="Arial" charset="0"/>
              </a:rPr>
              <a:t>Brno</a:t>
            </a:r>
          </a:p>
          <a:p>
            <a:pPr algn="ctr">
              <a:spcBef>
                <a:spcPct val="0"/>
              </a:spcBef>
              <a:buFontTx/>
              <a:buNone/>
            </a:pPr>
            <a:r>
              <a:rPr lang="de-DE" altLang="cs-CZ" sz="800" b="1" dirty="0">
                <a:solidFill>
                  <a:srgbClr val="072B51"/>
                </a:solidFill>
                <a:latin typeface="Georgia" pitchFamily="18" charset="0"/>
                <a:ea typeface="Times New Roman" pitchFamily="18" charset="0"/>
                <a:cs typeface="Arial" charset="0"/>
              </a:rPr>
              <a:t>Studenten: </a:t>
            </a:r>
            <a:r>
              <a:rPr lang="en-GB" altLang="cs-CZ" sz="800" b="1" dirty="0" smtClean="0">
                <a:solidFill>
                  <a:srgbClr val="072B51"/>
                </a:solidFill>
                <a:latin typeface="Georgia" pitchFamily="18" charset="0"/>
                <a:ea typeface="Times New Roman" pitchFamily="18" charset="0"/>
                <a:cs typeface="Arial" charset="0"/>
              </a:rPr>
              <a:t>32 950</a:t>
            </a:r>
            <a:r>
              <a:rPr lang="cs-CZ" altLang="cs-CZ" sz="800" b="1" dirty="0" smtClean="0">
                <a:solidFill>
                  <a:srgbClr val="072B51"/>
                </a:solidFill>
                <a:latin typeface="Georgia" pitchFamily="18" charset="0"/>
                <a:ea typeface="Times New Roman" pitchFamily="18" charset="0"/>
                <a:cs typeface="Arial" charset="0"/>
              </a:rPr>
              <a:t> </a:t>
            </a:r>
            <a:r>
              <a:rPr lang="de-DE" altLang="cs-CZ" sz="800" b="1" dirty="0">
                <a:solidFill>
                  <a:srgbClr val="7F4E1B"/>
                </a:solidFill>
                <a:latin typeface="Georgia" pitchFamily="18" charset="0"/>
                <a:cs typeface="Arial" charset="0"/>
              </a:rPr>
              <a:t>Graduierte: </a:t>
            </a:r>
            <a:r>
              <a:rPr lang="de-DE" altLang="cs-CZ" sz="800" b="1" dirty="0" smtClean="0">
                <a:solidFill>
                  <a:srgbClr val="7F4E1B"/>
                </a:solidFill>
                <a:latin typeface="Georgia" pitchFamily="18" charset="0"/>
                <a:cs typeface="Arial" charset="0"/>
              </a:rPr>
              <a:t>8 375</a:t>
            </a:r>
            <a:endParaRPr lang="es-ES" altLang="cs-CZ" sz="800" b="1" dirty="0">
              <a:solidFill>
                <a:srgbClr val="7F4E1B"/>
              </a:solidFill>
              <a:latin typeface="Georgia" pitchFamily="18" charset="0"/>
              <a:cs typeface="Arial" charset="0"/>
            </a:endParaRPr>
          </a:p>
        </p:txBody>
      </p:sp>
      <p:sp>
        <p:nvSpPr>
          <p:cNvPr id="34845" name="Rectangle 134"/>
          <p:cNvSpPr>
            <a:spLocks noChangeArrowheads="1"/>
          </p:cNvSpPr>
          <p:nvPr/>
        </p:nvSpPr>
        <p:spPr bwMode="auto">
          <a:xfrm>
            <a:off x="7543800" y="4826000"/>
            <a:ext cx="107950" cy="107950"/>
          </a:xfrm>
          <a:prstGeom prst="rect">
            <a:avLst/>
          </a:prstGeom>
          <a:solidFill>
            <a:srgbClr val="827A75"/>
          </a:solidFill>
          <a:ln>
            <a:noFill/>
          </a:ln>
          <a:extLst>
            <a:ext uri="{91240B29-F687-4F45-9708-019B960494DF}">
              <a14:hiddenLine xmlns:a14="http://schemas.microsoft.com/office/drawing/2010/main" w="14351">
                <a:solidFill>
                  <a:srgbClr val="000000"/>
                </a:solidFill>
                <a:miter lim="800000"/>
                <a:headEnd/>
                <a:tailEnd/>
              </a14:hiddenLine>
            </a:ext>
          </a:extLst>
        </p:spPr>
        <p:txBody>
          <a:bodyPr wrap="none"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de-DE" altLang="cs-CZ" sz="1800"/>
          </a:p>
        </p:txBody>
      </p:sp>
      <p:sp>
        <p:nvSpPr>
          <p:cNvPr id="34846" name="Text Box 114"/>
          <p:cNvSpPr txBox="1">
            <a:spLocks noChangeArrowheads="1"/>
          </p:cNvSpPr>
          <p:nvPr/>
        </p:nvSpPr>
        <p:spPr bwMode="auto">
          <a:xfrm>
            <a:off x="7658100" y="4932363"/>
            <a:ext cx="1174750" cy="598487"/>
          </a:xfrm>
          <a:prstGeom prst="rect">
            <a:avLst/>
          </a:prstGeom>
          <a:solidFill>
            <a:srgbClr val="FFFFFF"/>
          </a:solidFill>
          <a:ln w="28575">
            <a:solidFill>
              <a:srgbClr val="A28A9D"/>
            </a:solidFill>
            <a:miter lim="800000"/>
            <a:headEnd/>
            <a:tailEnd/>
          </a:ln>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de-DE" altLang="cs-CZ" sz="800" b="1" u="sng" dirty="0" err="1">
                <a:solidFill>
                  <a:srgbClr val="D12435"/>
                </a:solidFill>
                <a:latin typeface="Georgia" pitchFamily="18" charset="0"/>
                <a:cs typeface="Arial" charset="0"/>
              </a:rPr>
              <a:t>Tomáš</a:t>
            </a:r>
            <a:r>
              <a:rPr lang="de-DE" altLang="cs-CZ" sz="800" b="1" u="sng" dirty="0">
                <a:solidFill>
                  <a:srgbClr val="D12435"/>
                </a:solidFill>
                <a:latin typeface="Georgia" pitchFamily="18" charset="0"/>
                <a:cs typeface="Arial" charset="0"/>
              </a:rPr>
              <a:t>-</a:t>
            </a:r>
            <a:r>
              <a:rPr lang="de-DE" altLang="cs-CZ" sz="800" b="1" u="sng" dirty="0" err="1">
                <a:solidFill>
                  <a:srgbClr val="D12435"/>
                </a:solidFill>
                <a:latin typeface="Georgia" pitchFamily="18" charset="0"/>
                <a:cs typeface="Arial" charset="0"/>
              </a:rPr>
              <a:t>Baťa</a:t>
            </a:r>
            <a:r>
              <a:rPr lang="de-DE" altLang="cs-CZ" sz="800" b="1" u="sng" dirty="0">
                <a:solidFill>
                  <a:srgbClr val="D12435"/>
                </a:solidFill>
                <a:latin typeface="Georgia" pitchFamily="18" charset="0"/>
                <a:cs typeface="Arial" charset="0"/>
              </a:rPr>
              <a:t>-Universität,  </a:t>
            </a:r>
            <a:r>
              <a:rPr lang="de-DE" altLang="cs-CZ" sz="800" b="1" u="sng" dirty="0" err="1">
                <a:solidFill>
                  <a:srgbClr val="D12435"/>
                </a:solidFill>
                <a:latin typeface="Georgia" pitchFamily="18" charset="0"/>
                <a:cs typeface="Arial" charset="0"/>
              </a:rPr>
              <a:t>Zlín</a:t>
            </a:r>
            <a:r>
              <a:rPr lang="de-DE" altLang="cs-CZ" sz="800" b="1" u="sng" dirty="0">
                <a:solidFill>
                  <a:srgbClr val="D12435"/>
                </a:solidFill>
                <a:latin typeface="Georgia" pitchFamily="18" charset="0"/>
                <a:cs typeface="Arial" charset="0"/>
              </a:rPr>
              <a:t> </a:t>
            </a:r>
          </a:p>
          <a:p>
            <a:pPr algn="ctr">
              <a:spcBef>
                <a:spcPct val="0"/>
              </a:spcBef>
              <a:buFontTx/>
              <a:buNone/>
            </a:pPr>
            <a:r>
              <a:rPr lang="de-DE" altLang="cs-CZ" sz="800" b="1" dirty="0">
                <a:solidFill>
                  <a:srgbClr val="072B51"/>
                </a:solidFill>
                <a:latin typeface="Georgia" pitchFamily="18" charset="0"/>
                <a:ea typeface="Times New Roman" pitchFamily="18" charset="0"/>
                <a:cs typeface="Arial" charset="0"/>
              </a:rPr>
              <a:t>Studenten: </a:t>
            </a:r>
            <a:r>
              <a:rPr lang="de-DE" altLang="cs-CZ" sz="800" b="1" dirty="0" smtClean="0">
                <a:solidFill>
                  <a:srgbClr val="072B51"/>
                </a:solidFill>
                <a:latin typeface="Georgia" pitchFamily="18" charset="0"/>
                <a:ea typeface="Times New Roman" pitchFamily="18" charset="0"/>
                <a:cs typeface="Arial" charset="0"/>
              </a:rPr>
              <a:t>9 427</a:t>
            </a:r>
          </a:p>
          <a:p>
            <a:pPr algn="ctr">
              <a:spcBef>
                <a:spcPct val="0"/>
              </a:spcBef>
              <a:buFontTx/>
              <a:buNone/>
            </a:pPr>
            <a:r>
              <a:rPr lang="de-DE" altLang="cs-CZ" sz="800" b="1" dirty="0" smtClean="0">
                <a:solidFill>
                  <a:srgbClr val="7F4E1B"/>
                </a:solidFill>
                <a:latin typeface="Georgia" pitchFamily="18" charset="0"/>
                <a:cs typeface="Arial" charset="0"/>
              </a:rPr>
              <a:t>Graduierte</a:t>
            </a:r>
            <a:r>
              <a:rPr lang="de-DE" altLang="cs-CZ" sz="800" b="1" dirty="0">
                <a:solidFill>
                  <a:srgbClr val="7F4E1B"/>
                </a:solidFill>
                <a:latin typeface="Georgia" pitchFamily="18" charset="0"/>
                <a:cs typeface="Arial" charset="0"/>
              </a:rPr>
              <a:t>: </a:t>
            </a:r>
            <a:r>
              <a:rPr lang="cs-CZ" altLang="cs-CZ" sz="800" b="1" dirty="0">
                <a:solidFill>
                  <a:srgbClr val="7F4E1B"/>
                </a:solidFill>
                <a:latin typeface="Georgia" pitchFamily="18" charset="0"/>
                <a:cs typeface="Arial" charset="0"/>
              </a:rPr>
              <a:t>2 </a:t>
            </a:r>
            <a:r>
              <a:rPr lang="de-DE" altLang="cs-CZ" sz="800" b="1" dirty="0" smtClean="0">
                <a:solidFill>
                  <a:srgbClr val="7F4E1B"/>
                </a:solidFill>
                <a:latin typeface="Georgia" pitchFamily="18" charset="0"/>
                <a:cs typeface="Arial" charset="0"/>
              </a:rPr>
              <a:t>736</a:t>
            </a:r>
            <a:endParaRPr lang="es-ES" altLang="cs-CZ" sz="800" b="1" dirty="0">
              <a:solidFill>
                <a:srgbClr val="7F4E1B"/>
              </a:solidFill>
              <a:latin typeface="Georgia" pitchFamily="18" charset="0"/>
              <a:cs typeface="Arial" charset="0"/>
            </a:endParaRPr>
          </a:p>
        </p:txBody>
      </p:sp>
      <p:sp>
        <p:nvSpPr>
          <p:cNvPr id="34847" name="Rectangle 135"/>
          <p:cNvSpPr>
            <a:spLocks noChangeArrowheads="1"/>
          </p:cNvSpPr>
          <p:nvPr/>
        </p:nvSpPr>
        <p:spPr bwMode="auto">
          <a:xfrm>
            <a:off x="7940675" y="3983038"/>
            <a:ext cx="107950" cy="107950"/>
          </a:xfrm>
          <a:prstGeom prst="rect">
            <a:avLst/>
          </a:prstGeom>
          <a:solidFill>
            <a:srgbClr val="ABB8C5"/>
          </a:solidFill>
          <a:ln>
            <a:noFill/>
          </a:ln>
          <a:extLst>
            <a:ext uri="{91240B29-F687-4F45-9708-019B960494DF}">
              <a14:hiddenLine xmlns:a14="http://schemas.microsoft.com/office/drawing/2010/main" w="14351">
                <a:solidFill>
                  <a:srgbClr val="000000"/>
                </a:solidFill>
                <a:miter lim="800000"/>
                <a:headEnd/>
                <a:tailEnd/>
              </a14:hiddenLine>
            </a:ext>
          </a:extLst>
        </p:spPr>
        <p:txBody>
          <a:bodyPr wrap="none"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de-DE" altLang="cs-CZ" sz="1800"/>
          </a:p>
        </p:txBody>
      </p:sp>
      <p:sp>
        <p:nvSpPr>
          <p:cNvPr id="34848" name="Text Box 124"/>
          <p:cNvSpPr txBox="1">
            <a:spLocks noChangeArrowheads="1"/>
          </p:cNvSpPr>
          <p:nvPr/>
        </p:nvSpPr>
        <p:spPr bwMode="auto">
          <a:xfrm>
            <a:off x="7400925" y="4100513"/>
            <a:ext cx="1200150" cy="439737"/>
          </a:xfrm>
          <a:prstGeom prst="rect">
            <a:avLst/>
          </a:prstGeom>
          <a:solidFill>
            <a:srgbClr val="FFFFFF"/>
          </a:solidFill>
          <a:ln w="28575">
            <a:solidFill>
              <a:srgbClr val="ABB8C5"/>
            </a:solidFill>
            <a:miter lim="800000"/>
            <a:headEnd/>
            <a:tailEnd/>
          </a:ln>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de-DE" altLang="cs-CZ" sz="800" b="1" u="sng" dirty="0">
                <a:solidFill>
                  <a:srgbClr val="D12435"/>
                </a:solidFill>
                <a:latin typeface="Georgia" pitchFamily="18" charset="0"/>
                <a:cs typeface="Arial" charset="0"/>
              </a:rPr>
              <a:t>VSB-TU Ostrava</a:t>
            </a:r>
          </a:p>
          <a:p>
            <a:pPr algn="ctr">
              <a:spcBef>
                <a:spcPct val="0"/>
              </a:spcBef>
              <a:buFontTx/>
              <a:buNone/>
            </a:pPr>
            <a:r>
              <a:rPr lang="de-DE" altLang="cs-CZ" sz="800" b="1" dirty="0">
                <a:solidFill>
                  <a:srgbClr val="072B51"/>
                </a:solidFill>
                <a:latin typeface="Georgia" pitchFamily="18" charset="0"/>
                <a:ea typeface="Times New Roman" pitchFamily="18" charset="0"/>
                <a:cs typeface="Arial" charset="0"/>
              </a:rPr>
              <a:t>Studenten: </a:t>
            </a:r>
            <a:r>
              <a:rPr lang="cs-CZ" altLang="cs-CZ" sz="800" b="1" dirty="0" smtClean="0">
                <a:solidFill>
                  <a:srgbClr val="072B51"/>
                </a:solidFill>
                <a:latin typeface="Georgia" pitchFamily="18" charset="0"/>
                <a:ea typeface="Times New Roman" pitchFamily="18" charset="0"/>
                <a:cs typeface="Arial" charset="0"/>
              </a:rPr>
              <a:t>1</a:t>
            </a:r>
            <a:r>
              <a:rPr lang="de-DE" altLang="cs-CZ" sz="800" b="1" dirty="0" smtClean="0">
                <a:solidFill>
                  <a:srgbClr val="072B51"/>
                </a:solidFill>
                <a:latin typeface="Georgia" pitchFamily="18" charset="0"/>
                <a:ea typeface="Times New Roman" pitchFamily="18" charset="0"/>
                <a:cs typeface="Arial" charset="0"/>
              </a:rPr>
              <a:t>5</a:t>
            </a:r>
            <a:r>
              <a:rPr lang="cs-CZ" altLang="cs-CZ" sz="800" b="1" dirty="0" smtClean="0">
                <a:solidFill>
                  <a:srgbClr val="072B51"/>
                </a:solidFill>
                <a:latin typeface="Georgia" pitchFamily="18" charset="0"/>
                <a:ea typeface="Times New Roman" pitchFamily="18" charset="0"/>
                <a:cs typeface="Arial" charset="0"/>
              </a:rPr>
              <a:t> </a:t>
            </a:r>
            <a:r>
              <a:rPr lang="de-DE" altLang="cs-CZ" sz="800" b="1" dirty="0" smtClean="0">
                <a:solidFill>
                  <a:srgbClr val="072B51"/>
                </a:solidFill>
                <a:latin typeface="Georgia" pitchFamily="18" charset="0"/>
                <a:ea typeface="Times New Roman" pitchFamily="18" charset="0"/>
                <a:cs typeface="Arial" charset="0"/>
              </a:rPr>
              <a:t>815</a:t>
            </a:r>
            <a:r>
              <a:rPr lang="cs-CZ" altLang="cs-CZ" sz="800" b="1" dirty="0" smtClean="0">
                <a:solidFill>
                  <a:srgbClr val="072B51"/>
                </a:solidFill>
                <a:latin typeface="Georgia" pitchFamily="18" charset="0"/>
                <a:ea typeface="Times New Roman" pitchFamily="18" charset="0"/>
                <a:cs typeface="Arial" charset="0"/>
              </a:rPr>
              <a:t> </a:t>
            </a:r>
            <a:r>
              <a:rPr lang="de-DE" altLang="cs-CZ" sz="800" b="1" dirty="0">
                <a:solidFill>
                  <a:srgbClr val="7F4E1B"/>
                </a:solidFill>
                <a:latin typeface="Georgia" pitchFamily="18" charset="0"/>
                <a:cs typeface="Arial" charset="0"/>
              </a:rPr>
              <a:t>Graduierte: </a:t>
            </a:r>
            <a:r>
              <a:rPr lang="cs-CZ" altLang="cs-CZ" sz="800" b="1" dirty="0">
                <a:solidFill>
                  <a:srgbClr val="7F4E1B"/>
                </a:solidFill>
                <a:latin typeface="Georgia" pitchFamily="18" charset="0"/>
                <a:cs typeface="Arial" charset="0"/>
              </a:rPr>
              <a:t>4 </a:t>
            </a:r>
            <a:r>
              <a:rPr lang="de-DE" altLang="cs-CZ" sz="800" b="1" dirty="0" smtClean="0">
                <a:solidFill>
                  <a:srgbClr val="7F4E1B"/>
                </a:solidFill>
                <a:latin typeface="Georgia" pitchFamily="18" charset="0"/>
                <a:cs typeface="Arial" charset="0"/>
              </a:rPr>
              <a:t>226</a:t>
            </a:r>
            <a:endParaRPr lang="de-DE" altLang="cs-CZ" sz="800" b="1" dirty="0">
              <a:solidFill>
                <a:srgbClr val="7F4E1B"/>
              </a:solidFill>
              <a:latin typeface="Georgia" pitchFamily="18" charset="0"/>
              <a:cs typeface="Arial" charset="0"/>
            </a:endParaRPr>
          </a:p>
        </p:txBody>
      </p:sp>
      <p:sp>
        <p:nvSpPr>
          <p:cNvPr id="34849" name="Text Box 118"/>
          <p:cNvSpPr txBox="1">
            <a:spLocks noChangeArrowheads="1"/>
          </p:cNvSpPr>
          <p:nvPr/>
        </p:nvSpPr>
        <p:spPr bwMode="auto">
          <a:xfrm>
            <a:off x="7400925" y="3438525"/>
            <a:ext cx="1200150" cy="544513"/>
          </a:xfrm>
          <a:prstGeom prst="rect">
            <a:avLst/>
          </a:prstGeom>
          <a:solidFill>
            <a:srgbClr val="FFFFFF"/>
          </a:solidFill>
          <a:ln w="28575">
            <a:solidFill>
              <a:srgbClr val="ABB8C5"/>
            </a:solidFill>
            <a:miter lim="800000"/>
            <a:headEnd/>
            <a:tailEnd/>
          </a:ln>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de-DE" altLang="cs-CZ" sz="800" b="1" u="sng" dirty="0">
                <a:solidFill>
                  <a:srgbClr val="D12435"/>
                </a:solidFill>
                <a:latin typeface="Georgia" pitchFamily="18" charset="0"/>
                <a:cs typeface="Arial" charset="0"/>
              </a:rPr>
              <a:t>Universität Ostrava</a:t>
            </a:r>
          </a:p>
          <a:p>
            <a:pPr algn="ctr">
              <a:spcBef>
                <a:spcPct val="0"/>
              </a:spcBef>
              <a:buFontTx/>
              <a:buNone/>
            </a:pPr>
            <a:r>
              <a:rPr lang="de-DE" altLang="cs-CZ" sz="800" b="1" dirty="0">
                <a:solidFill>
                  <a:srgbClr val="072B51"/>
                </a:solidFill>
                <a:latin typeface="Georgia" pitchFamily="18" charset="0"/>
                <a:ea typeface="Times New Roman" pitchFamily="18" charset="0"/>
                <a:cs typeface="Arial" charset="0"/>
              </a:rPr>
              <a:t>Studenten: </a:t>
            </a:r>
            <a:r>
              <a:rPr lang="en-GB" altLang="cs-CZ" sz="800" b="1" dirty="0" smtClean="0">
                <a:solidFill>
                  <a:srgbClr val="072B51"/>
                </a:solidFill>
                <a:latin typeface="Georgia" pitchFamily="18" charset="0"/>
                <a:ea typeface="Times New Roman" pitchFamily="18" charset="0"/>
                <a:cs typeface="Arial" charset="0"/>
              </a:rPr>
              <a:t>9</a:t>
            </a:r>
            <a:r>
              <a:rPr lang="cs-CZ" altLang="cs-CZ" sz="800" b="1" dirty="0" smtClean="0">
                <a:solidFill>
                  <a:srgbClr val="072B51"/>
                </a:solidFill>
                <a:latin typeface="Georgia" pitchFamily="18" charset="0"/>
                <a:ea typeface="Times New Roman" pitchFamily="18" charset="0"/>
                <a:cs typeface="Arial" charset="0"/>
              </a:rPr>
              <a:t> </a:t>
            </a:r>
            <a:r>
              <a:rPr lang="de-DE" altLang="cs-CZ" sz="800" b="1" dirty="0" smtClean="0">
                <a:solidFill>
                  <a:srgbClr val="072B51"/>
                </a:solidFill>
                <a:latin typeface="Georgia" pitchFamily="18" charset="0"/>
                <a:ea typeface="Times New Roman" pitchFamily="18" charset="0"/>
                <a:cs typeface="Arial" charset="0"/>
              </a:rPr>
              <a:t>189</a:t>
            </a:r>
            <a:endParaRPr lang="es-ES" altLang="cs-CZ" sz="800" dirty="0">
              <a:latin typeface="Georgia" pitchFamily="18" charset="0"/>
              <a:cs typeface="Arial" charset="0"/>
            </a:endParaRPr>
          </a:p>
          <a:p>
            <a:pPr algn="ctr">
              <a:spcBef>
                <a:spcPct val="0"/>
              </a:spcBef>
              <a:buFontTx/>
              <a:buNone/>
            </a:pPr>
            <a:r>
              <a:rPr lang="de-DE" altLang="cs-CZ" sz="800" b="1" dirty="0">
                <a:solidFill>
                  <a:srgbClr val="7F4E1B"/>
                </a:solidFill>
                <a:latin typeface="Georgia" pitchFamily="18" charset="0"/>
                <a:cs typeface="Arial" charset="0"/>
              </a:rPr>
              <a:t>Graduierte: </a:t>
            </a:r>
            <a:r>
              <a:rPr lang="de-DE" altLang="cs-CZ" sz="800" b="1" dirty="0" smtClean="0">
                <a:solidFill>
                  <a:srgbClr val="7F4E1B"/>
                </a:solidFill>
                <a:latin typeface="Georgia" pitchFamily="18" charset="0"/>
                <a:cs typeface="Arial" charset="0"/>
              </a:rPr>
              <a:t>2 411</a:t>
            </a:r>
            <a:endParaRPr lang="de-DE" altLang="cs-CZ" sz="800" b="1" dirty="0">
              <a:solidFill>
                <a:srgbClr val="7F4E1B"/>
              </a:solidFill>
              <a:latin typeface="Georgia" pitchFamily="18" charset="0"/>
              <a:cs typeface="Arial" charset="0"/>
            </a:endParaRPr>
          </a:p>
        </p:txBody>
      </p:sp>
      <p:sp>
        <p:nvSpPr>
          <p:cNvPr id="34850" name="Text Box 133"/>
          <p:cNvSpPr txBox="1">
            <a:spLocks noChangeArrowheads="1"/>
          </p:cNvSpPr>
          <p:nvPr/>
        </p:nvSpPr>
        <p:spPr bwMode="auto">
          <a:xfrm>
            <a:off x="6824663" y="1249363"/>
            <a:ext cx="1824037" cy="979487"/>
          </a:xfrm>
          <a:prstGeom prst="rect">
            <a:avLst/>
          </a:prstGeom>
          <a:noFill/>
          <a:ln w="28575">
            <a:solidFill>
              <a:srgbClr val="D12435"/>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de-DE" altLang="cs-CZ" sz="1200" b="1" u="sng" dirty="0">
                <a:solidFill>
                  <a:srgbClr val="D12435"/>
                </a:solidFill>
                <a:latin typeface="Georgia" pitchFamily="18" charset="0"/>
                <a:cs typeface="Arial" charset="0"/>
              </a:rPr>
              <a:t>TSCHECHISCHE REPUBLIK</a:t>
            </a:r>
          </a:p>
          <a:p>
            <a:pPr algn="ctr">
              <a:spcBef>
                <a:spcPct val="0"/>
              </a:spcBef>
              <a:buFontTx/>
              <a:buNone/>
            </a:pPr>
            <a:endParaRPr lang="de-DE" altLang="cs-CZ" sz="500" b="1" dirty="0">
              <a:solidFill>
                <a:srgbClr val="072B51"/>
              </a:solidFill>
              <a:latin typeface="Georgia" pitchFamily="18" charset="0"/>
              <a:ea typeface="Times New Roman" pitchFamily="18" charset="0"/>
              <a:cs typeface="Arial" charset="0"/>
            </a:endParaRPr>
          </a:p>
          <a:p>
            <a:pPr algn="ctr">
              <a:spcBef>
                <a:spcPct val="0"/>
              </a:spcBef>
              <a:buFontTx/>
              <a:buNone/>
            </a:pPr>
            <a:r>
              <a:rPr lang="de-DE" altLang="cs-CZ" sz="1200" b="1" dirty="0">
                <a:solidFill>
                  <a:srgbClr val="072B51"/>
                </a:solidFill>
                <a:latin typeface="Georgia" pitchFamily="18" charset="0"/>
                <a:ea typeface="Times New Roman" pitchFamily="18" charset="0"/>
                <a:cs typeface="Arial" charset="0"/>
              </a:rPr>
              <a:t>Studenten: </a:t>
            </a:r>
            <a:r>
              <a:rPr lang="cs-CZ" altLang="cs-CZ" sz="1200" b="1" dirty="0" smtClean="0">
                <a:solidFill>
                  <a:srgbClr val="072B51"/>
                </a:solidFill>
                <a:latin typeface="Georgia" pitchFamily="18" charset="0"/>
                <a:cs typeface="Arial" charset="0"/>
              </a:rPr>
              <a:t>288 015</a:t>
            </a:r>
            <a:endParaRPr lang="de-DE" altLang="cs-CZ" sz="1200" dirty="0">
              <a:latin typeface="Georgia" pitchFamily="18" charset="0"/>
            </a:endParaRPr>
          </a:p>
          <a:p>
            <a:pPr>
              <a:spcBef>
                <a:spcPct val="0"/>
              </a:spcBef>
              <a:buFontTx/>
              <a:buNone/>
            </a:pPr>
            <a:r>
              <a:rPr lang="de-DE" altLang="cs-CZ" sz="1200" b="1" dirty="0">
                <a:solidFill>
                  <a:srgbClr val="7F4E1B"/>
                </a:solidFill>
                <a:latin typeface="Georgia" pitchFamily="18" charset="0"/>
                <a:cs typeface="Times New Roman" pitchFamily="18" charset="0"/>
              </a:rPr>
              <a:t>Graduierte: </a:t>
            </a:r>
            <a:r>
              <a:rPr lang="cs-CZ" altLang="cs-CZ" sz="1200" b="1" dirty="0">
                <a:solidFill>
                  <a:srgbClr val="7F4E1B"/>
                </a:solidFill>
                <a:latin typeface="Georgia" panose="02040502050405020303" pitchFamily="18" charset="0"/>
              </a:rPr>
              <a:t>64 186</a:t>
            </a:r>
            <a:endParaRPr lang="de-DE" altLang="cs-CZ" sz="1200" dirty="0">
              <a:latin typeface="Georgia" pitchFamily="18" charset="0"/>
            </a:endParaRPr>
          </a:p>
        </p:txBody>
      </p:sp>
      <p:sp>
        <p:nvSpPr>
          <p:cNvPr id="34851" name="Text Box 99"/>
          <p:cNvSpPr txBox="1">
            <a:spLocks noChangeArrowheads="1"/>
          </p:cNvSpPr>
          <p:nvPr/>
        </p:nvSpPr>
        <p:spPr bwMode="auto">
          <a:xfrm>
            <a:off x="2578100" y="2925763"/>
            <a:ext cx="1181100" cy="569912"/>
          </a:xfrm>
          <a:prstGeom prst="rect">
            <a:avLst/>
          </a:prstGeom>
          <a:solidFill>
            <a:srgbClr val="FFFFFF"/>
          </a:solidFill>
          <a:ln w="28575">
            <a:solidFill>
              <a:srgbClr val="C00000"/>
            </a:solidFill>
            <a:miter lim="800000"/>
            <a:headEnd/>
            <a:tailEnd/>
          </a:ln>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de-DE" altLang="cs-CZ" sz="800" b="1" u="sng" dirty="0">
                <a:solidFill>
                  <a:srgbClr val="D12435"/>
                </a:solidFill>
                <a:latin typeface="Georgia" pitchFamily="18" charset="0"/>
                <a:cs typeface="Arial" charset="0"/>
              </a:rPr>
              <a:t>Landwirtschafts-universität , Prag</a:t>
            </a:r>
            <a:r>
              <a:rPr lang="cs-CZ" altLang="cs-CZ" sz="800" b="1" u="sng" dirty="0">
                <a:solidFill>
                  <a:srgbClr val="D12435"/>
                </a:solidFill>
                <a:latin typeface="Georgia" pitchFamily="18" charset="0"/>
                <a:cs typeface="Arial" charset="0"/>
              </a:rPr>
              <a:t/>
            </a:r>
            <a:br>
              <a:rPr lang="cs-CZ" altLang="cs-CZ" sz="800" b="1" u="sng" dirty="0">
                <a:solidFill>
                  <a:srgbClr val="D12435"/>
                </a:solidFill>
                <a:latin typeface="Georgia" pitchFamily="18" charset="0"/>
                <a:cs typeface="Arial" charset="0"/>
              </a:rPr>
            </a:br>
            <a:r>
              <a:rPr lang="de-DE" altLang="cs-CZ" sz="800" b="1" dirty="0">
                <a:solidFill>
                  <a:srgbClr val="072B51"/>
                </a:solidFill>
                <a:latin typeface="Georgia" pitchFamily="18" charset="0"/>
                <a:ea typeface="Times New Roman" pitchFamily="18" charset="0"/>
                <a:cs typeface="Arial" charset="0"/>
              </a:rPr>
              <a:t>Studenten:  </a:t>
            </a:r>
            <a:r>
              <a:rPr lang="de-DE" altLang="cs-CZ" sz="800" b="1" dirty="0" smtClean="0">
                <a:solidFill>
                  <a:srgbClr val="072B51"/>
                </a:solidFill>
                <a:latin typeface="Georgia" pitchFamily="18" charset="0"/>
                <a:ea typeface="Times New Roman" pitchFamily="18" charset="0"/>
                <a:cs typeface="Arial" charset="0"/>
              </a:rPr>
              <a:t>19 172</a:t>
            </a:r>
            <a:endParaRPr lang="de-DE" altLang="cs-CZ" sz="800" dirty="0">
              <a:latin typeface="Georgia" pitchFamily="18" charset="0"/>
              <a:ea typeface="Times New Roman" pitchFamily="18" charset="0"/>
              <a:cs typeface="Arial" charset="0"/>
            </a:endParaRPr>
          </a:p>
          <a:p>
            <a:pPr algn="ctr" eaLnBrk="1" hangingPunct="1">
              <a:spcBef>
                <a:spcPct val="0"/>
              </a:spcBef>
              <a:buFontTx/>
              <a:buNone/>
            </a:pPr>
            <a:r>
              <a:rPr lang="de-DE" altLang="cs-CZ" sz="800" b="1" dirty="0">
                <a:solidFill>
                  <a:srgbClr val="7F4E1B"/>
                </a:solidFill>
                <a:latin typeface="Georgia" pitchFamily="18" charset="0"/>
                <a:ea typeface="Times New Roman" pitchFamily="18" charset="0"/>
                <a:cs typeface="Arial" charset="0"/>
              </a:rPr>
              <a:t>Graduierte:  5 </a:t>
            </a:r>
            <a:r>
              <a:rPr lang="de-DE" altLang="cs-CZ" sz="800" b="1" dirty="0" smtClean="0">
                <a:solidFill>
                  <a:srgbClr val="7F4E1B"/>
                </a:solidFill>
                <a:latin typeface="Georgia" pitchFamily="18" charset="0"/>
                <a:ea typeface="Times New Roman" pitchFamily="18" charset="0"/>
                <a:cs typeface="Arial" charset="0"/>
              </a:rPr>
              <a:t>487</a:t>
            </a:r>
            <a:endParaRPr lang="de-DE" altLang="cs-CZ" sz="800" b="1" dirty="0">
              <a:solidFill>
                <a:srgbClr val="7F4E1B"/>
              </a:solidFill>
              <a:latin typeface="Georgia" pitchFamily="18" charset="0"/>
              <a:ea typeface="Times New Roman" pitchFamily="18" charset="0"/>
              <a:cs typeface="Arial" charset="0"/>
            </a:endParaRPr>
          </a:p>
        </p:txBody>
      </p:sp>
      <p:sp>
        <p:nvSpPr>
          <p:cNvPr id="34852" name="Obdélník 3"/>
          <p:cNvSpPr>
            <a:spLocks noChangeArrowheads="1"/>
          </p:cNvSpPr>
          <p:nvPr/>
        </p:nvSpPr>
        <p:spPr bwMode="auto">
          <a:xfrm>
            <a:off x="1794506" y="6380163"/>
            <a:ext cx="311976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de-DE" altLang="cs-CZ" sz="1000" dirty="0">
                <a:latin typeface="Georgia" pitchFamily="18" charset="0"/>
                <a:ea typeface="MS Gothic" pitchFamily="49" charset="-128"/>
              </a:rPr>
              <a:t>Quelle: Ministerium für Bildung, Jugend und </a:t>
            </a:r>
            <a:r>
              <a:rPr lang="de-DE" altLang="cs-CZ" sz="1000" dirty="0" smtClean="0">
                <a:latin typeface="Georgia" pitchFamily="18" charset="0"/>
                <a:ea typeface="MS Gothic" pitchFamily="49" charset="-128"/>
              </a:rPr>
              <a:t>Sport</a:t>
            </a:r>
            <a:endParaRPr lang="de-DE" altLang="cs-CZ" sz="1000" dirty="0">
              <a:latin typeface="Georgia" pitchFamily="18" charset="0"/>
              <a:ea typeface="MS Gothic" pitchFamily="49" charset="-128"/>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lum bright="96000" contrast="-70000"/>
            <a:extLst>
              <a:ext uri="{28A0092B-C50C-407E-A947-70E740481C1C}">
                <a14:useLocalDpi xmlns:a14="http://schemas.microsoft.com/office/drawing/2010/main" val="0"/>
              </a:ext>
            </a:extLst>
          </a:blip>
          <a:srcRect b="7571"/>
          <a:stretch>
            <a:fillRect/>
          </a:stretch>
        </p:blipFill>
        <p:spPr bwMode="auto">
          <a:xfrm>
            <a:off x="2411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300" smtClean="0">
                <a:solidFill>
                  <a:srgbClr val="0039A6"/>
                </a:solidFill>
                <a:latin typeface="Georgia" pitchFamily="18" charset="0"/>
              </a:rPr>
              <a:t>Grundlegende Fakten über die Tschechische Republik</a:t>
            </a:r>
            <a:endParaRPr lang="en-US" altLang="cs-CZ" sz="2300" smtClean="0">
              <a:solidFill>
                <a:srgbClr val="0039A6"/>
              </a:solidFill>
              <a:latin typeface="Georgia" pitchFamily="18" charset="0"/>
            </a:endParaRPr>
          </a:p>
        </p:txBody>
      </p:sp>
      <p:sp>
        <p:nvSpPr>
          <p:cNvPr id="5125" name="Rectangle 3"/>
          <p:cNvSpPr>
            <a:spLocks noGrp="1" noChangeArrowheads="1"/>
          </p:cNvSpPr>
          <p:nvPr>
            <p:ph type="subTitle" idx="4294967295"/>
          </p:nvPr>
        </p:nvSpPr>
        <p:spPr>
          <a:xfrm>
            <a:off x="987425" y="1609725"/>
            <a:ext cx="7918450" cy="4862513"/>
          </a:xfrm>
        </p:spPr>
        <p:txBody>
          <a:bodyPr/>
          <a:lstStyle/>
          <a:p>
            <a:pPr marL="304800" indent="-304800" algn="just" eaLnBrk="1" hangingPunct="1">
              <a:lnSpc>
                <a:spcPct val="110000"/>
              </a:lnSpc>
              <a:spcBef>
                <a:spcPct val="0"/>
              </a:spcBef>
              <a:spcAft>
                <a:spcPts val="1200"/>
              </a:spcAft>
              <a:buFont typeface="Georgia" pitchFamily="18" charset="0"/>
              <a:buChar char="●"/>
            </a:pPr>
            <a:r>
              <a:rPr lang="de-DE" altLang="cs-CZ" sz="2000" dirty="0" smtClean="0">
                <a:latin typeface="Georgia" pitchFamily="18" charset="0"/>
              </a:rPr>
              <a:t>Gesamtfläche:</a:t>
            </a:r>
            <a:r>
              <a:rPr lang="cs-CZ" altLang="cs-CZ" sz="2000" dirty="0" smtClean="0">
                <a:latin typeface="Georgia" pitchFamily="18" charset="0"/>
              </a:rPr>
              <a:t>		</a:t>
            </a:r>
            <a:r>
              <a:rPr lang="de-DE" altLang="cs-CZ" sz="2000" dirty="0" smtClean="0">
                <a:latin typeface="Georgia" pitchFamily="18" charset="0"/>
              </a:rPr>
              <a:t>78 86</a:t>
            </a:r>
            <a:r>
              <a:rPr lang="cs-CZ" altLang="cs-CZ" sz="2000" dirty="0" smtClean="0">
                <a:latin typeface="Georgia" pitchFamily="18" charset="0"/>
              </a:rPr>
              <a:t>6</a:t>
            </a:r>
            <a:r>
              <a:rPr lang="de-DE" altLang="cs-CZ" sz="2000" dirty="0" smtClean="0">
                <a:latin typeface="Georgia" pitchFamily="18" charset="0"/>
              </a:rPr>
              <a:t> km</a:t>
            </a:r>
            <a:r>
              <a:rPr lang="de-DE" altLang="cs-CZ" sz="2000" baseline="30000" dirty="0" smtClean="0">
                <a:latin typeface="Georgia" pitchFamily="18" charset="0"/>
              </a:rPr>
              <a:t>2</a:t>
            </a:r>
            <a:endParaRPr lang="de-DE" altLang="cs-CZ" sz="2000" dirty="0" smtClean="0">
              <a:latin typeface="Georgia" pitchFamily="18" charset="0"/>
            </a:endParaRPr>
          </a:p>
          <a:p>
            <a:pPr marL="304800" indent="-304800" algn="just" eaLnBrk="1" hangingPunct="1">
              <a:lnSpc>
                <a:spcPct val="110000"/>
              </a:lnSpc>
              <a:spcBef>
                <a:spcPct val="0"/>
              </a:spcBef>
              <a:spcAft>
                <a:spcPts val="1200"/>
              </a:spcAft>
              <a:buFont typeface="Georgia" pitchFamily="18" charset="0"/>
              <a:buChar char="●"/>
            </a:pPr>
            <a:r>
              <a:rPr lang="de-DE" altLang="cs-CZ" sz="2000" dirty="0" smtClean="0">
                <a:solidFill>
                  <a:srgbClr val="0039A6"/>
                </a:solidFill>
                <a:latin typeface="Georgia" pitchFamily="18" charset="0"/>
              </a:rPr>
              <a:t>Bevölkerung: 	</a:t>
            </a:r>
            <a:r>
              <a:rPr lang="cs-CZ" altLang="cs-CZ" sz="2000" dirty="0" smtClean="0">
                <a:solidFill>
                  <a:srgbClr val="0039A6"/>
                </a:solidFill>
                <a:latin typeface="Georgia" pitchFamily="18" charset="0"/>
              </a:rPr>
              <a:t>	</a:t>
            </a:r>
            <a:r>
              <a:rPr lang="en-US" altLang="cs-CZ" sz="2000" dirty="0">
                <a:solidFill>
                  <a:srgbClr val="0039A6"/>
                </a:solidFill>
                <a:latin typeface="Georgia" panose="02040502050405020303" pitchFamily="18" charset="0"/>
              </a:rPr>
              <a:t>10</a:t>
            </a:r>
            <a:r>
              <a:rPr lang="cs-CZ" altLang="cs-CZ" sz="2000" dirty="0">
                <a:solidFill>
                  <a:srgbClr val="0039A6"/>
                </a:solidFill>
                <a:latin typeface="Georgia" panose="02040502050405020303" pitchFamily="18" charset="0"/>
              </a:rPr>
              <a:t> 701 </a:t>
            </a:r>
            <a:r>
              <a:rPr lang="cs-CZ" altLang="cs-CZ" sz="2000" dirty="0" smtClean="0">
                <a:solidFill>
                  <a:srgbClr val="0039A6"/>
                </a:solidFill>
                <a:latin typeface="Georgia" panose="02040502050405020303" pitchFamily="18" charset="0"/>
              </a:rPr>
              <a:t>777</a:t>
            </a:r>
            <a:endParaRPr lang="de-DE" altLang="cs-CZ" sz="2000" dirty="0" smtClean="0">
              <a:solidFill>
                <a:srgbClr val="0039A6"/>
              </a:solidFill>
              <a:latin typeface="Georgia" pitchFamily="18" charset="0"/>
            </a:endParaRPr>
          </a:p>
          <a:p>
            <a:pPr marL="304800" indent="-304800" algn="just" eaLnBrk="1" hangingPunct="1">
              <a:lnSpc>
                <a:spcPct val="110000"/>
              </a:lnSpc>
              <a:spcBef>
                <a:spcPct val="0"/>
              </a:spcBef>
              <a:spcAft>
                <a:spcPts val="1200"/>
              </a:spcAft>
              <a:buFont typeface="Georgia" pitchFamily="18" charset="0"/>
              <a:buChar char="●"/>
            </a:pPr>
            <a:r>
              <a:rPr lang="de-DE" altLang="cs-CZ" sz="2000" dirty="0" smtClean="0">
                <a:latin typeface="Georgia" pitchFamily="18" charset="0"/>
              </a:rPr>
              <a:t>Amtssprache: 	</a:t>
            </a:r>
            <a:r>
              <a:rPr lang="cs-CZ" altLang="cs-CZ" sz="2000" dirty="0" smtClean="0">
                <a:latin typeface="Georgia" pitchFamily="18" charset="0"/>
              </a:rPr>
              <a:t>	</a:t>
            </a:r>
            <a:r>
              <a:rPr lang="de-DE" altLang="cs-CZ" sz="2000" dirty="0" smtClean="0">
                <a:latin typeface="Georgia" pitchFamily="18" charset="0"/>
              </a:rPr>
              <a:t>tschechisch</a:t>
            </a:r>
          </a:p>
          <a:p>
            <a:pPr marL="304800" indent="-304800" algn="just" eaLnBrk="1" hangingPunct="1">
              <a:lnSpc>
                <a:spcPct val="110000"/>
              </a:lnSpc>
              <a:spcBef>
                <a:spcPct val="0"/>
              </a:spcBef>
              <a:spcAft>
                <a:spcPts val="1200"/>
              </a:spcAft>
              <a:buFont typeface="Georgia" pitchFamily="18" charset="0"/>
              <a:buChar char="●"/>
            </a:pPr>
            <a:r>
              <a:rPr lang="de-DE" altLang="cs-CZ" sz="2000" dirty="0" smtClean="0">
                <a:solidFill>
                  <a:srgbClr val="0039A6"/>
                </a:solidFill>
                <a:latin typeface="Georgia" pitchFamily="18" charset="0"/>
              </a:rPr>
              <a:t>Politisches System: 	</a:t>
            </a:r>
            <a:r>
              <a:rPr lang="cs-CZ" altLang="cs-CZ" sz="2000" dirty="0" smtClean="0">
                <a:solidFill>
                  <a:srgbClr val="0039A6"/>
                </a:solidFill>
                <a:latin typeface="Georgia" pitchFamily="18" charset="0"/>
              </a:rPr>
              <a:t>	</a:t>
            </a:r>
            <a:r>
              <a:rPr lang="de-DE" altLang="cs-CZ" sz="2000" dirty="0" smtClean="0">
                <a:solidFill>
                  <a:srgbClr val="0039A6"/>
                </a:solidFill>
                <a:latin typeface="Georgia" pitchFamily="18" charset="0"/>
              </a:rPr>
              <a:t>parlamentarische Republik</a:t>
            </a:r>
          </a:p>
          <a:p>
            <a:pPr marL="304800" indent="-304800" algn="just" eaLnBrk="1" hangingPunct="1">
              <a:lnSpc>
                <a:spcPct val="110000"/>
              </a:lnSpc>
              <a:spcBef>
                <a:spcPct val="0"/>
              </a:spcBef>
              <a:spcAft>
                <a:spcPts val="1200"/>
              </a:spcAft>
              <a:buFont typeface="Georgia" pitchFamily="18" charset="0"/>
              <a:buChar char="●"/>
            </a:pPr>
            <a:r>
              <a:rPr lang="de-DE" altLang="cs-CZ" sz="2000" dirty="0" smtClean="0">
                <a:latin typeface="Georgia" pitchFamily="18" charset="0"/>
              </a:rPr>
              <a:t>Staatsoberhaupt:	</a:t>
            </a:r>
            <a:r>
              <a:rPr lang="cs-CZ" altLang="cs-CZ" sz="2000" dirty="0" smtClean="0">
                <a:latin typeface="Georgia" pitchFamily="18" charset="0"/>
              </a:rPr>
              <a:t>	</a:t>
            </a:r>
            <a:r>
              <a:rPr lang="de-DE" altLang="cs-CZ" sz="2000" dirty="0" smtClean="0">
                <a:latin typeface="Georgia" pitchFamily="18" charset="0"/>
              </a:rPr>
              <a:t>Präsident </a:t>
            </a:r>
          </a:p>
          <a:p>
            <a:pPr marL="304800" indent="-304800" algn="just" eaLnBrk="1" hangingPunct="1">
              <a:lnSpc>
                <a:spcPct val="110000"/>
              </a:lnSpc>
              <a:spcBef>
                <a:spcPct val="0"/>
              </a:spcBef>
              <a:spcAft>
                <a:spcPts val="1200"/>
              </a:spcAft>
              <a:buFont typeface="Georgia" pitchFamily="18" charset="0"/>
              <a:buChar char="●"/>
            </a:pPr>
            <a:r>
              <a:rPr lang="de-DE" altLang="cs-CZ" sz="2000" dirty="0" smtClean="0">
                <a:solidFill>
                  <a:srgbClr val="0039A6"/>
                </a:solidFill>
                <a:latin typeface="Georgia" pitchFamily="18" charset="0"/>
              </a:rPr>
              <a:t>Währung: 		 </a:t>
            </a:r>
            <a:r>
              <a:rPr lang="cs-CZ" altLang="cs-CZ" sz="2000" dirty="0" smtClean="0">
                <a:solidFill>
                  <a:srgbClr val="0039A6"/>
                </a:solidFill>
                <a:latin typeface="Georgia" pitchFamily="18" charset="0"/>
              </a:rPr>
              <a:t>	</a:t>
            </a:r>
            <a:r>
              <a:rPr lang="de-DE" altLang="cs-CZ" sz="2000" dirty="0" smtClean="0">
                <a:solidFill>
                  <a:srgbClr val="0039A6"/>
                </a:solidFill>
                <a:latin typeface="Georgia" pitchFamily="18" charset="0"/>
              </a:rPr>
              <a:t>1 Tschechische Krone (CZK)</a:t>
            </a:r>
          </a:p>
          <a:p>
            <a:pPr marL="304800" indent="-304800" algn="just" eaLnBrk="1" hangingPunct="1">
              <a:lnSpc>
                <a:spcPct val="110000"/>
              </a:lnSpc>
              <a:spcBef>
                <a:spcPct val="0"/>
              </a:spcBef>
              <a:spcAft>
                <a:spcPts val="1200"/>
              </a:spcAft>
              <a:buFont typeface="Georgia" pitchFamily="18" charset="0"/>
              <a:buChar char="●"/>
            </a:pPr>
            <a:r>
              <a:rPr lang="de-DE" altLang="cs-CZ" sz="2000" dirty="0" smtClean="0">
                <a:latin typeface="Georgia" pitchFamily="18" charset="0"/>
              </a:rPr>
              <a:t>Hauptstadt: 		</a:t>
            </a:r>
            <a:r>
              <a:rPr lang="cs-CZ" altLang="cs-CZ" sz="2000" dirty="0" smtClean="0">
                <a:latin typeface="Georgia" pitchFamily="18" charset="0"/>
              </a:rPr>
              <a:t>	</a:t>
            </a:r>
            <a:r>
              <a:rPr lang="de-DE" altLang="cs-CZ" sz="2000" dirty="0" smtClean="0">
                <a:latin typeface="Georgia" pitchFamily="18" charset="0"/>
              </a:rPr>
              <a:t>Prag</a:t>
            </a:r>
          </a:p>
          <a:p>
            <a:pPr marL="304800" indent="-304800" algn="just" eaLnBrk="1" hangingPunct="1">
              <a:lnSpc>
                <a:spcPct val="110000"/>
              </a:lnSpc>
              <a:spcBef>
                <a:spcPct val="0"/>
              </a:spcBef>
              <a:spcAft>
                <a:spcPts val="1200"/>
              </a:spcAft>
              <a:buFont typeface="Georgia" pitchFamily="18" charset="0"/>
              <a:buChar char="●"/>
            </a:pPr>
            <a:r>
              <a:rPr lang="de-DE" altLang="cs-CZ" sz="2000" dirty="0" smtClean="0">
                <a:solidFill>
                  <a:srgbClr val="0039A6"/>
                </a:solidFill>
                <a:latin typeface="Georgia" pitchFamily="18" charset="0"/>
              </a:rPr>
              <a:t>Verwaltungsgliederung: 	14 Regionen</a:t>
            </a:r>
          </a:p>
          <a:p>
            <a:pPr marL="304800" indent="-304800" algn="just" eaLnBrk="1" hangingPunct="1">
              <a:lnSpc>
                <a:spcPct val="110000"/>
              </a:lnSpc>
              <a:spcBef>
                <a:spcPct val="0"/>
              </a:spcBef>
              <a:spcAft>
                <a:spcPts val="1200"/>
              </a:spcAft>
              <a:buFont typeface="Georgia" pitchFamily="18" charset="0"/>
              <a:buChar char="●"/>
            </a:pPr>
            <a:r>
              <a:rPr lang="de-DE" altLang="cs-CZ" sz="2000" dirty="0" smtClean="0">
                <a:latin typeface="Georgia" pitchFamily="18" charset="0"/>
              </a:rPr>
              <a:t>Mitglied von:			EU, NATO, IWF, WB, </a:t>
            </a:r>
            <a:endParaRPr lang="cs-CZ" altLang="cs-CZ" sz="2000" dirty="0" smtClean="0">
              <a:latin typeface="Georgia" pitchFamily="18" charset="0"/>
            </a:endParaRPr>
          </a:p>
          <a:p>
            <a:pPr marL="0" indent="0" algn="just" eaLnBrk="1" hangingPunct="1">
              <a:lnSpc>
                <a:spcPct val="110000"/>
              </a:lnSpc>
              <a:spcBef>
                <a:spcPct val="0"/>
              </a:spcBef>
              <a:spcAft>
                <a:spcPts val="1200"/>
              </a:spcAft>
              <a:buNone/>
            </a:pPr>
            <a:r>
              <a:rPr lang="cs-CZ" altLang="cs-CZ" sz="2000" dirty="0">
                <a:latin typeface="Georgia" pitchFamily="18" charset="0"/>
              </a:rPr>
              <a:t>	</a:t>
            </a:r>
            <a:r>
              <a:rPr lang="cs-CZ" altLang="cs-CZ" sz="2000" dirty="0" smtClean="0">
                <a:latin typeface="Georgia" pitchFamily="18" charset="0"/>
              </a:rPr>
              <a:t>			</a:t>
            </a:r>
            <a:r>
              <a:rPr lang="de-DE" altLang="cs-CZ" sz="2000" dirty="0" smtClean="0">
                <a:latin typeface="Georgia" pitchFamily="18" charset="0"/>
              </a:rPr>
              <a:t>WTO, OECD, OSZE	</a:t>
            </a: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411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smtClean="0">
                <a:solidFill>
                  <a:srgbClr val="0039A6"/>
                </a:solidFill>
                <a:latin typeface="Georgia" pitchFamily="18" charset="0"/>
              </a:rPr>
              <a:t>Wirtschaft</a:t>
            </a:r>
            <a:endParaRPr lang="cs-CZ" altLang="cs-CZ" sz="2400" smtClean="0">
              <a:solidFill>
                <a:srgbClr val="0039A6"/>
              </a:solidFill>
              <a:latin typeface="Georgia" pitchFamily="18" charset="0"/>
            </a:endParaRPr>
          </a:p>
        </p:txBody>
      </p:sp>
      <p:sp>
        <p:nvSpPr>
          <p:cNvPr id="40965" name="Rectangle 3"/>
          <p:cNvSpPr>
            <a:spLocks noGrp="1" noChangeArrowheads="1"/>
          </p:cNvSpPr>
          <p:nvPr>
            <p:ph type="subTitle" idx="4294967295"/>
          </p:nvPr>
        </p:nvSpPr>
        <p:spPr>
          <a:xfrm>
            <a:off x="1014413" y="1382713"/>
            <a:ext cx="7689850" cy="5091112"/>
          </a:xfrm>
        </p:spPr>
        <p:txBody>
          <a:bodyPr/>
          <a:lstStyle/>
          <a:p>
            <a:pPr marL="304800" indent="-304800" algn="just">
              <a:buFontTx/>
              <a:buNone/>
            </a:pPr>
            <a:r>
              <a:rPr lang="de-DE" altLang="ja-JP" sz="2000" dirty="0" smtClean="0">
                <a:solidFill>
                  <a:srgbClr val="C90000"/>
                </a:solidFill>
                <a:latin typeface="Georgia" panose="02040502050405020303" pitchFamily="18" charset="0"/>
              </a:rPr>
              <a:t>STEUERN </a:t>
            </a:r>
            <a:r>
              <a:rPr lang="de-DE" altLang="ja-JP" sz="2000" dirty="0">
                <a:solidFill>
                  <a:srgbClr val="C90000"/>
                </a:solidFill>
                <a:latin typeface="Georgia" panose="02040502050405020303" pitchFamily="18" charset="0"/>
              </a:rPr>
              <a:t>IN TSCHECHIEN</a:t>
            </a:r>
          </a:p>
          <a:p>
            <a:pPr marL="304800" indent="-304800" algn="just">
              <a:buFontTx/>
              <a:buNone/>
            </a:pPr>
            <a:endParaRPr lang="de-DE" altLang="cs-CZ" sz="2400" dirty="0" smtClean="0">
              <a:solidFill>
                <a:srgbClr val="D52B1E"/>
              </a:solidFill>
              <a:latin typeface="Georgia" pitchFamily="18" charset="0"/>
            </a:endParaRPr>
          </a:p>
          <a:p>
            <a:pPr marL="304800" indent="-304800" algn="just">
              <a:buFontTx/>
              <a:buNone/>
            </a:pPr>
            <a:endParaRPr lang="cs-CZ" altLang="cs-CZ" sz="3600" dirty="0" smtClean="0">
              <a:solidFill>
                <a:srgbClr val="D52B1E"/>
              </a:solidFill>
              <a:latin typeface="Georgia" pitchFamily="18" charset="0"/>
            </a:endParaRPr>
          </a:p>
          <a:p>
            <a:pPr marL="304800" indent="-304800" algn="just">
              <a:buFontTx/>
              <a:buNone/>
            </a:pPr>
            <a:endParaRPr lang="cs-CZ" altLang="cs-CZ" sz="3600" dirty="0" smtClean="0">
              <a:solidFill>
                <a:srgbClr val="D52B1E"/>
              </a:solidFill>
              <a:latin typeface="Georgia" pitchFamily="18" charset="0"/>
            </a:endParaRPr>
          </a:p>
          <a:p>
            <a:pPr marL="304800" indent="-304800" algn="just">
              <a:buFontTx/>
              <a:buNone/>
            </a:pPr>
            <a:endParaRPr lang="cs-CZ" altLang="cs-CZ" sz="3600" dirty="0" smtClean="0">
              <a:solidFill>
                <a:srgbClr val="D52B1E"/>
              </a:solidFill>
              <a:latin typeface="Georgia" pitchFamily="18" charset="0"/>
            </a:endParaRPr>
          </a:p>
          <a:p>
            <a:pPr marL="304800" indent="-304800" algn="just">
              <a:buFontTx/>
              <a:buNone/>
            </a:pPr>
            <a:endParaRPr lang="cs-CZ" altLang="cs-CZ" sz="3600" dirty="0" smtClean="0">
              <a:solidFill>
                <a:srgbClr val="D52B1E"/>
              </a:solidFill>
              <a:latin typeface="Georgia" pitchFamily="18" charset="0"/>
            </a:endParaRPr>
          </a:p>
          <a:p>
            <a:pPr marL="304800" indent="-304800" eaLnBrk="1" hangingPunct="1">
              <a:spcBef>
                <a:spcPct val="0"/>
              </a:spcBef>
              <a:buFontTx/>
              <a:buNone/>
            </a:pPr>
            <a:endParaRPr lang="cs-CZ" altLang="cs-CZ" sz="1600" dirty="0" smtClean="0">
              <a:solidFill>
                <a:srgbClr val="072B51"/>
              </a:solidFill>
              <a:latin typeface="Georgia" pitchFamily="18" charset="0"/>
            </a:endParaRPr>
          </a:p>
          <a:p>
            <a:pPr marL="304800" indent="-304800" algn="just">
              <a:buFontTx/>
              <a:buNone/>
            </a:pPr>
            <a:endParaRPr lang="cs-CZ" altLang="cs-CZ" sz="1600" dirty="0" smtClean="0">
              <a:solidFill>
                <a:srgbClr val="D52B1E"/>
              </a:solidFill>
              <a:latin typeface="Georgia" pitchFamily="18" charset="0"/>
            </a:endParaRPr>
          </a:p>
          <a:p>
            <a:pPr marL="304800" indent="-304800" algn="just">
              <a:buFontTx/>
              <a:buNone/>
            </a:pPr>
            <a:endParaRPr lang="cs-CZ" altLang="cs-CZ" sz="1400" dirty="0" smtClean="0">
              <a:latin typeface="Georgia" pitchFamily="18" charset="0"/>
            </a:endParaRP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pic>
        <p:nvPicPr>
          <p:cNvPr id="40968" name="Picture 51" descr="http://aczprace.cz/images/dane_kolaz_we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00" y="1143000"/>
            <a:ext cx="3941763"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ulka 2"/>
          <p:cNvGraphicFramePr>
            <a:graphicFrameLocks noGrp="1"/>
          </p:cNvGraphicFramePr>
          <p:nvPr>
            <p:extLst>
              <p:ext uri="{D42A27DB-BD31-4B8C-83A1-F6EECF244321}">
                <p14:modId xmlns:p14="http://schemas.microsoft.com/office/powerpoint/2010/main" val="3888505143"/>
              </p:ext>
            </p:extLst>
          </p:nvPr>
        </p:nvGraphicFramePr>
        <p:xfrm>
          <a:off x="1138237" y="2182813"/>
          <a:ext cx="7537451" cy="4420665"/>
        </p:xfrm>
        <a:graphic>
          <a:graphicData uri="http://schemas.openxmlformats.org/drawingml/2006/table">
            <a:tbl>
              <a:tblPr/>
              <a:tblGrid>
                <a:gridCol w="1372734">
                  <a:extLst>
                    <a:ext uri="{9D8B030D-6E8A-4147-A177-3AD203B41FA5}">
                      <a16:colId xmlns:a16="http://schemas.microsoft.com/office/drawing/2014/main" val="2301117228"/>
                    </a:ext>
                  </a:extLst>
                </a:gridCol>
                <a:gridCol w="6164717">
                  <a:extLst>
                    <a:ext uri="{9D8B030D-6E8A-4147-A177-3AD203B41FA5}">
                      <a16:colId xmlns:a16="http://schemas.microsoft.com/office/drawing/2014/main" val="3664607371"/>
                    </a:ext>
                  </a:extLst>
                </a:gridCol>
              </a:tblGrid>
              <a:tr h="66378">
                <a:tc>
                  <a:txBody>
                    <a:bodyPr/>
                    <a:lstStyle/>
                    <a:p>
                      <a:pPr algn="l"/>
                      <a:r>
                        <a:rPr lang="de-DE" sz="800" b="1" noProof="0" dirty="0" smtClean="0">
                          <a:solidFill>
                            <a:schemeClr val="tx1"/>
                          </a:solidFill>
                          <a:effectLst/>
                          <a:latin typeface="Georgia" panose="02040502050405020303" pitchFamily="18" charset="0"/>
                        </a:rPr>
                        <a:t>Steuer</a:t>
                      </a:r>
                      <a:endParaRPr lang="de-DE" sz="800" b="1" noProof="0" dirty="0">
                        <a:solidFill>
                          <a:schemeClr val="tx1"/>
                        </a:solidFill>
                        <a:effectLst/>
                        <a:latin typeface="Georgia" panose="02040502050405020303" pitchFamily="18" charset="0"/>
                      </a:endParaRPr>
                    </a:p>
                  </a:txBody>
                  <a:tcPr marL="0" marR="0" marT="0" marB="0" anchor="ctr">
                    <a:lnL>
                      <a:noFill/>
                    </a:lnL>
                    <a:lnR w="9525" cap="flat" cmpd="sng" algn="ctr">
                      <a:solidFill>
                        <a:srgbClr val="B5B5B5"/>
                      </a:solidFill>
                      <a:prstDash val="solid"/>
                      <a:round/>
                      <a:headEnd type="none" w="med" len="med"/>
                      <a:tailEnd type="none" w="med" len="med"/>
                    </a:lnR>
                    <a:lnT>
                      <a:noFill/>
                    </a:lnT>
                    <a:lnB>
                      <a:noFill/>
                    </a:lnB>
                  </a:tcPr>
                </a:tc>
                <a:tc>
                  <a:txBody>
                    <a:bodyPr/>
                    <a:lstStyle/>
                    <a:p>
                      <a:pPr algn="l"/>
                      <a:r>
                        <a:rPr lang="de-DE" sz="800" b="0" noProof="0" dirty="0" smtClean="0">
                          <a:solidFill>
                            <a:schemeClr val="tx1"/>
                          </a:solidFill>
                          <a:effectLst/>
                          <a:latin typeface="Georgia" panose="02040502050405020303" pitchFamily="18" charset="0"/>
                        </a:rPr>
                        <a:t>Steuersatz</a:t>
                      </a:r>
                      <a:endParaRPr lang="de-DE" sz="800" b="0" noProof="0" dirty="0">
                        <a:solidFill>
                          <a:schemeClr val="tx1"/>
                        </a:solidFill>
                        <a:effectLst/>
                        <a:latin typeface="Georgia" panose="02040502050405020303" pitchFamily="18" charset="0"/>
                      </a:endParaRPr>
                    </a:p>
                  </a:txBody>
                  <a:tcPr marL="0" marR="0" marT="0" marB="0" anchor="ctr">
                    <a:lnL w="9525" cap="flat" cmpd="sng" algn="ctr">
                      <a:solidFill>
                        <a:srgbClr val="B5B5B5"/>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593113189"/>
                  </a:ext>
                </a:extLst>
              </a:tr>
              <a:tr h="436843">
                <a:tc>
                  <a:txBody>
                    <a:bodyPr/>
                    <a:lstStyle/>
                    <a:p>
                      <a:r>
                        <a:rPr lang="de-DE" sz="800" b="1" noProof="0" dirty="0" smtClean="0">
                          <a:effectLst/>
                          <a:latin typeface="Georgia" panose="02040502050405020303" pitchFamily="18" charset="0"/>
                        </a:rPr>
                        <a:t>Körperschaftsteuer</a:t>
                      </a:r>
                      <a:endParaRPr lang="de-DE" sz="800" b="1" noProof="0" dirty="0">
                        <a:effectLst/>
                        <a:latin typeface="Georgia" panose="02040502050405020303" pitchFamily="18" charset="0"/>
                      </a:endParaRPr>
                    </a:p>
                  </a:txBody>
                  <a:tcPr marL="0" marR="0" marT="0" marB="0" anchor="ctr">
                    <a:lnL>
                      <a:noFill/>
                    </a:lnL>
                    <a:lnR w="9525" cap="flat" cmpd="sng" algn="ctr">
                      <a:solidFill>
                        <a:srgbClr val="B5B5B5"/>
                      </a:solidFill>
                      <a:prstDash val="solid"/>
                      <a:round/>
                      <a:headEnd type="none" w="med" len="med"/>
                      <a:tailEnd type="none" w="med" len="med"/>
                    </a:lnR>
                    <a:lnT>
                      <a:noFill/>
                    </a:lnT>
                    <a:lnB>
                      <a:noFill/>
                    </a:lnB>
                    <a:solidFill>
                      <a:srgbClr val="F6F6F6"/>
                    </a:solidFill>
                  </a:tcPr>
                </a:tc>
                <a:tc>
                  <a:txBody>
                    <a:bodyPr/>
                    <a:lstStyle/>
                    <a:p>
                      <a:r>
                        <a:rPr lang="de-DE" sz="800" noProof="0" dirty="0">
                          <a:effectLst/>
                          <a:latin typeface="Georgia" panose="02040502050405020303" pitchFamily="18" charset="0"/>
                        </a:rPr>
                        <a:t>Ab dem 1. Januar 2010 beträgt der übliche Körperschaftsteuersatz 19 %.</a:t>
                      </a:r>
                      <a:br>
                        <a:rPr lang="de-DE" sz="800" noProof="0" dirty="0">
                          <a:effectLst/>
                          <a:latin typeface="Georgia" panose="02040502050405020303" pitchFamily="18" charset="0"/>
                        </a:rPr>
                      </a:br>
                      <a:r>
                        <a:rPr lang="de-DE" sz="800" noProof="0" dirty="0">
                          <a:effectLst/>
                          <a:latin typeface="Georgia" panose="02040502050405020303" pitchFamily="18" charset="0"/>
                        </a:rPr>
                        <a:t>Für kollektive Investmentfonds, für Pensionsfonds </a:t>
                      </a:r>
                      <a:r>
                        <a:rPr lang="de-DE" sz="800" noProof="0" dirty="0" smtClean="0">
                          <a:effectLst/>
                          <a:latin typeface="Georgia" panose="02040502050405020303" pitchFamily="18" charset="0"/>
                        </a:rPr>
                        <a:t>wird </a:t>
                      </a:r>
                      <a:r>
                        <a:rPr lang="de-DE" sz="800" noProof="0" dirty="0">
                          <a:effectLst/>
                          <a:latin typeface="Georgia" panose="02040502050405020303" pitchFamily="18" charset="0"/>
                        </a:rPr>
                        <a:t>ein spezieller Steuersatz von 5 % angewandt.</a:t>
                      </a:r>
                      <a:br>
                        <a:rPr lang="de-DE" sz="800" noProof="0" dirty="0">
                          <a:effectLst/>
                          <a:latin typeface="Georgia" panose="02040502050405020303" pitchFamily="18" charset="0"/>
                        </a:rPr>
                      </a:br>
                      <a:r>
                        <a:rPr lang="de-DE" sz="800" noProof="0" dirty="0">
                          <a:effectLst/>
                          <a:latin typeface="Georgia" panose="02040502050405020303" pitchFamily="18" charset="0"/>
                        </a:rPr>
                        <a:t>Quellensteuer auf das Einkommen von Gebietsfremden 35/15/0 %, je nach Art. Die Quellensteuersätze können durch Doppelbesteuerungsabkommen reduziert werden.</a:t>
                      </a:r>
                    </a:p>
                  </a:txBody>
                  <a:tcPr marL="0" marR="0" marT="0" marB="0" anchor="ctr">
                    <a:lnL w="9525" cap="flat" cmpd="sng" algn="ctr">
                      <a:solidFill>
                        <a:srgbClr val="B5B5B5"/>
                      </a:solidFill>
                      <a:prstDash val="solid"/>
                      <a:round/>
                      <a:headEnd type="none" w="med" len="med"/>
                      <a:tailEnd type="none" w="med" len="med"/>
                    </a:lnL>
                    <a:lnR>
                      <a:noFill/>
                    </a:lnR>
                    <a:lnT>
                      <a:noFill/>
                    </a:lnT>
                    <a:lnB>
                      <a:noFill/>
                    </a:lnB>
                    <a:solidFill>
                      <a:srgbClr val="F6F6F6"/>
                    </a:solidFill>
                  </a:tcPr>
                </a:tc>
                <a:extLst>
                  <a:ext uri="{0D108BD9-81ED-4DB2-BD59-A6C34878D82A}">
                    <a16:rowId xmlns:a16="http://schemas.microsoft.com/office/drawing/2014/main" val="3161449729"/>
                  </a:ext>
                </a:extLst>
              </a:tr>
              <a:tr h="655263">
                <a:tc>
                  <a:txBody>
                    <a:bodyPr/>
                    <a:lstStyle/>
                    <a:p>
                      <a:r>
                        <a:rPr lang="de-DE" sz="800" b="1" noProof="0" dirty="0" smtClean="0">
                          <a:effectLst/>
                          <a:latin typeface="Georgia" panose="02040502050405020303" pitchFamily="18" charset="0"/>
                        </a:rPr>
                        <a:t>Einkommensteuer</a:t>
                      </a:r>
                      <a:endParaRPr lang="de-DE" sz="800" b="1" noProof="0" dirty="0">
                        <a:effectLst/>
                        <a:latin typeface="Georgia" panose="02040502050405020303" pitchFamily="18" charset="0"/>
                      </a:endParaRPr>
                    </a:p>
                  </a:txBody>
                  <a:tcPr marL="0" marR="0" marT="0" marB="0" anchor="ctr">
                    <a:lnL>
                      <a:noFill/>
                    </a:lnL>
                    <a:lnR w="9525" cap="flat" cmpd="sng" algn="ctr">
                      <a:solidFill>
                        <a:srgbClr val="B5B5B5"/>
                      </a:solidFill>
                      <a:prstDash val="solid"/>
                      <a:round/>
                      <a:headEnd type="none" w="med" len="med"/>
                      <a:tailEnd type="none" w="med" len="med"/>
                    </a:lnR>
                    <a:lnT>
                      <a:noFill/>
                    </a:lnT>
                    <a:lnB>
                      <a:noFill/>
                    </a:lnB>
                  </a:tcPr>
                </a:tc>
                <a:tc>
                  <a:txBody>
                    <a:bodyPr/>
                    <a:lstStyle/>
                    <a:p>
                      <a:r>
                        <a:rPr lang="de-DE" sz="800" noProof="0" dirty="0">
                          <a:effectLst/>
                          <a:latin typeface="Georgia" panose="02040502050405020303" pitchFamily="18" charset="0"/>
                        </a:rPr>
                        <a:t>Das persönliche Einkommen unterliegt einem pauschalen Steuersatz von 15 %.</a:t>
                      </a:r>
                      <a:br>
                        <a:rPr lang="de-DE" sz="800" noProof="0" dirty="0">
                          <a:effectLst/>
                          <a:latin typeface="Georgia" panose="02040502050405020303" pitchFamily="18" charset="0"/>
                        </a:rPr>
                      </a:br>
                      <a:r>
                        <a:rPr lang="de-DE" sz="800" noProof="0" dirty="0">
                          <a:effectLst/>
                          <a:latin typeface="Georgia" panose="02040502050405020303" pitchFamily="18" charset="0"/>
                        </a:rPr>
                        <a:t>Die Bemessungsgrundlage für Arbeitnehmer ergibt sich aus dem Bruttogehalt, das durch die Krankenversicherungs- und Sozialversicherungsbeiträge des Arbeitgebers erhöht wird.</a:t>
                      </a:r>
                      <a:br>
                        <a:rPr lang="de-DE" sz="800" noProof="0" dirty="0">
                          <a:effectLst/>
                          <a:latin typeface="Georgia" panose="02040502050405020303" pitchFamily="18" charset="0"/>
                        </a:rPr>
                      </a:br>
                      <a:r>
                        <a:rPr lang="de-DE" sz="800" noProof="0" dirty="0">
                          <a:effectLst/>
                          <a:latin typeface="Georgia" panose="02040502050405020303" pitchFamily="18" charset="0"/>
                        </a:rPr>
                        <a:t>Beschäftigungs- und/oder Unternehmenseinkommen, welches das 48-fache des Durchschnittslohns </a:t>
                      </a:r>
                      <a:r>
                        <a:rPr lang="de-DE" sz="800" noProof="0" dirty="0" smtClean="0">
                          <a:effectLst/>
                          <a:latin typeface="Georgia" panose="02040502050405020303" pitchFamily="18" charset="0"/>
                        </a:rPr>
                        <a:t>überschreitet, </a:t>
                      </a:r>
                      <a:r>
                        <a:rPr lang="de-DE" sz="800" noProof="0" dirty="0">
                          <a:effectLst/>
                          <a:latin typeface="Georgia" panose="02040502050405020303" pitchFamily="18" charset="0"/>
                        </a:rPr>
                        <a:t>unterliegt einer Solidaritätssteuer von 7 %.</a:t>
                      </a:r>
                    </a:p>
                  </a:txBody>
                  <a:tcPr marL="0" marR="0" marT="0" marB="0" anchor="ctr">
                    <a:lnL w="9525" cap="flat" cmpd="sng" algn="ctr">
                      <a:solidFill>
                        <a:srgbClr val="B5B5B5"/>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276381689"/>
                  </a:ext>
                </a:extLst>
              </a:tr>
              <a:tr h="546053">
                <a:tc>
                  <a:txBody>
                    <a:bodyPr/>
                    <a:lstStyle/>
                    <a:p>
                      <a:r>
                        <a:rPr lang="de-DE" sz="800" b="1" noProof="0" dirty="0" smtClean="0">
                          <a:effectLst/>
                          <a:latin typeface="Georgia" panose="02040502050405020303" pitchFamily="18" charset="0"/>
                        </a:rPr>
                        <a:t>Mehrwertsteuer</a:t>
                      </a:r>
                      <a:endParaRPr lang="de-DE" sz="800" b="1" noProof="0" dirty="0">
                        <a:effectLst/>
                        <a:latin typeface="Georgia" panose="02040502050405020303" pitchFamily="18" charset="0"/>
                      </a:endParaRPr>
                    </a:p>
                  </a:txBody>
                  <a:tcPr marL="0" marR="0" marT="0" marB="0" anchor="ctr">
                    <a:lnL>
                      <a:noFill/>
                    </a:lnL>
                    <a:lnR w="9525" cap="flat" cmpd="sng" algn="ctr">
                      <a:solidFill>
                        <a:srgbClr val="B5B5B5"/>
                      </a:solidFill>
                      <a:prstDash val="solid"/>
                      <a:round/>
                      <a:headEnd type="none" w="med" len="med"/>
                      <a:tailEnd type="none" w="med" len="med"/>
                    </a:lnR>
                    <a:lnT>
                      <a:noFill/>
                    </a:lnT>
                    <a:lnB>
                      <a:noFill/>
                    </a:lnB>
                    <a:solidFill>
                      <a:srgbClr val="F6F6F6"/>
                    </a:solidFill>
                  </a:tcPr>
                </a:tc>
                <a:tc>
                  <a:txBody>
                    <a:bodyPr/>
                    <a:lstStyle/>
                    <a:p>
                      <a:r>
                        <a:rPr lang="de-DE" sz="800" noProof="0" dirty="0">
                          <a:effectLst/>
                          <a:latin typeface="Georgia" panose="02040502050405020303" pitchFamily="18" charset="0"/>
                        </a:rPr>
                        <a:t>Standard-Mehrwertsteuersatz 21 %– für die meisten Produkte und Dienstleistungen</a:t>
                      </a:r>
                      <a:br>
                        <a:rPr lang="de-DE" sz="800" noProof="0" dirty="0">
                          <a:effectLst/>
                          <a:latin typeface="Georgia" panose="02040502050405020303" pitchFamily="18" charset="0"/>
                        </a:rPr>
                      </a:br>
                      <a:r>
                        <a:rPr lang="de-DE" sz="800" noProof="0" dirty="0" smtClean="0">
                          <a:effectLst/>
                          <a:latin typeface="Georgia" panose="02040502050405020303" pitchFamily="18" charset="0"/>
                        </a:rPr>
                        <a:t>Ermäßigter </a:t>
                      </a:r>
                      <a:r>
                        <a:rPr lang="de-DE" sz="800" noProof="0" dirty="0">
                          <a:effectLst/>
                          <a:latin typeface="Georgia" panose="02040502050405020303" pitchFamily="18" charset="0"/>
                        </a:rPr>
                        <a:t>Mehrwertsteuersatz 15 %– Grundnahrungsmittel, bestimmte pharmazeutische Produkte, Zeitungen, bestimmte medizinische Ausstattung, Heizung, Sozialwohnungen.</a:t>
                      </a:r>
                      <a:br>
                        <a:rPr lang="de-DE" sz="800" noProof="0" dirty="0">
                          <a:effectLst/>
                          <a:latin typeface="Georgia" panose="02040502050405020303" pitchFamily="18" charset="0"/>
                        </a:rPr>
                      </a:br>
                      <a:r>
                        <a:rPr lang="de-DE" sz="800" noProof="0" dirty="0">
                          <a:effectLst/>
                          <a:latin typeface="Georgia" panose="02040502050405020303" pitchFamily="18" charset="0"/>
                        </a:rPr>
                        <a:t>Ermäßigter Mehrwertsteuersatz 10 % – unverzichtbare Babynahrung, bestimmte Arzneimittel, Bücher, Mühlenprodukte und andere Produkte, die für eine </a:t>
                      </a:r>
                      <a:r>
                        <a:rPr lang="de-DE" sz="800" noProof="0" dirty="0" err="1">
                          <a:effectLst/>
                          <a:latin typeface="Georgia" panose="02040502050405020303" pitchFamily="18" charset="0"/>
                        </a:rPr>
                        <a:t>glutenfreie</a:t>
                      </a:r>
                      <a:r>
                        <a:rPr lang="de-DE" sz="800" noProof="0" dirty="0">
                          <a:effectLst/>
                          <a:latin typeface="Georgia" panose="02040502050405020303" pitchFamily="18" charset="0"/>
                        </a:rPr>
                        <a:t> Diät geeignet sind.</a:t>
                      </a:r>
                    </a:p>
                  </a:txBody>
                  <a:tcPr marL="0" marR="0" marT="0" marB="0" anchor="ctr">
                    <a:lnL w="9525" cap="flat" cmpd="sng" algn="ctr">
                      <a:solidFill>
                        <a:srgbClr val="B5B5B5"/>
                      </a:solidFill>
                      <a:prstDash val="solid"/>
                      <a:round/>
                      <a:headEnd type="none" w="med" len="med"/>
                      <a:tailEnd type="none" w="med" len="med"/>
                    </a:lnL>
                    <a:lnR>
                      <a:noFill/>
                    </a:lnR>
                    <a:lnT>
                      <a:noFill/>
                    </a:lnT>
                    <a:lnB>
                      <a:noFill/>
                    </a:lnB>
                    <a:solidFill>
                      <a:srgbClr val="F6F6F6"/>
                    </a:solidFill>
                  </a:tcPr>
                </a:tc>
                <a:extLst>
                  <a:ext uri="{0D108BD9-81ED-4DB2-BD59-A6C34878D82A}">
                    <a16:rowId xmlns:a16="http://schemas.microsoft.com/office/drawing/2014/main" val="369492122"/>
                  </a:ext>
                </a:extLst>
              </a:tr>
              <a:tr h="764473">
                <a:tc>
                  <a:txBody>
                    <a:bodyPr/>
                    <a:lstStyle/>
                    <a:p>
                      <a:r>
                        <a:rPr lang="de-DE" sz="800" b="1" noProof="0" dirty="0" smtClean="0">
                          <a:effectLst/>
                          <a:latin typeface="Georgia" panose="02040502050405020303" pitchFamily="18" charset="0"/>
                        </a:rPr>
                        <a:t>Grundsteuer</a:t>
                      </a:r>
                      <a:endParaRPr lang="de-DE" sz="800" b="1" noProof="0" dirty="0">
                        <a:effectLst/>
                        <a:latin typeface="Georgia" panose="02040502050405020303" pitchFamily="18" charset="0"/>
                      </a:endParaRPr>
                    </a:p>
                  </a:txBody>
                  <a:tcPr marL="0" marR="0" marT="0" marB="0" anchor="ctr">
                    <a:lnL>
                      <a:noFill/>
                    </a:lnL>
                    <a:lnR w="9525" cap="flat" cmpd="sng" algn="ctr">
                      <a:solidFill>
                        <a:srgbClr val="B5B5B5"/>
                      </a:solidFill>
                      <a:prstDash val="solid"/>
                      <a:round/>
                      <a:headEnd type="none" w="med" len="med"/>
                      <a:tailEnd type="none" w="med" len="med"/>
                    </a:lnR>
                    <a:lnT>
                      <a:noFill/>
                    </a:lnT>
                    <a:lnB>
                      <a:noFill/>
                    </a:lnB>
                  </a:tcPr>
                </a:tc>
                <a:tc>
                  <a:txBody>
                    <a:bodyPr/>
                    <a:lstStyle/>
                    <a:p>
                      <a:r>
                        <a:rPr lang="de-DE" sz="800" noProof="0" dirty="0" smtClean="0">
                          <a:effectLst/>
                          <a:latin typeface="Georgia" panose="02040502050405020303" pitchFamily="18" charset="0"/>
                        </a:rPr>
                        <a:t>Die Gebäudesteuer basiert </a:t>
                      </a:r>
                      <a:r>
                        <a:rPr lang="de-DE" sz="800" noProof="0" dirty="0">
                          <a:effectLst/>
                          <a:latin typeface="Georgia" panose="02040502050405020303" pitchFamily="18" charset="0"/>
                        </a:rPr>
                        <a:t>auf der Fläche des bebauten Landes. Die Quoten </a:t>
                      </a:r>
                      <a:r>
                        <a:rPr lang="de-DE" sz="800" noProof="0" dirty="0" smtClean="0">
                          <a:effectLst/>
                          <a:latin typeface="Georgia" panose="02040502050405020303" pitchFamily="18" charset="0"/>
                        </a:rPr>
                        <a:t>liegen </a:t>
                      </a:r>
                      <a:r>
                        <a:rPr lang="de-DE" sz="800" noProof="0" dirty="0">
                          <a:effectLst/>
                          <a:latin typeface="Georgia" panose="02040502050405020303" pitchFamily="18" charset="0"/>
                        </a:rPr>
                        <a:t>zwischen 2 bis 10 CZK pro Quadratmeter. Unter bestimmten Umständen gelten höhere Quoten. Die Grundsteuer für landwirtschaftliche Flächen beträgt 0,75 % des angenommenen Wertes. Spezielle Quoten gelten für Wälder, Seen und Teiche. Für andere Grundstückstypen basiert die Steuer auf der Fläche; die Quote beträgt 2 CZK pro Quadratmeter für Bauland, 5 CZK pro Quadratmeter für verbesserte Landfläche, genutzt für gewerbliche </a:t>
                      </a:r>
                      <a:r>
                        <a:rPr lang="de-DE" sz="800" noProof="0" dirty="0" smtClean="0">
                          <a:effectLst/>
                          <a:latin typeface="Georgia" panose="02040502050405020303" pitchFamily="18" charset="0"/>
                        </a:rPr>
                        <a:t>Zwecke</a:t>
                      </a:r>
                      <a:r>
                        <a:rPr lang="cs-CZ" sz="800" noProof="0" dirty="0" smtClean="0">
                          <a:effectLst/>
                          <a:latin typeface="Georgia" panose="02040502050405020303" pitchFamily="18" charset="0"/>
                        </a:rPr>
                        <a:t>,</a:t>
                      </a:r>
                      <a:r>
                        <a:rPr lang="de-DE" sz="800" noProof="0" dirty="0" smtClean="0">
                          <a:effectLst/>
                          <a:latin typeface="Georgia" panose="02040502050405020303" pitchFamily="18" charset="0"/>
                        </a:rPr>
                        <a:t> </a:t>
                      </a:r>
                      <a:r>
                        <a:rPr lang="de-DE" sz="800" noProof="0" dirty="0">
                          <a:effectLst/>
                          <a:latin typeface="Georgia" panose="02040502050405020303" pitchFamily="18" charset="0"/>
                        </a:rPr>
                        <a:t>und 0,20 CZK pro Quadratmeter in anderen Fällen. </a:t>
                      </a:r>
                      <a:r>
                        <a:rPr lang="de-DE" sz="800" noProof="0" dirty="0" smtClean="0">
                          <a:effectLst/>
                          <a:latin typeface="Georgia" panose="02040502050405020303" pitchFamily="18" charset="0"/>
                        </a:rPr>
                        <a:t>Die Grundsteuer kann</a:t>
                      </a:r>
                      <a:r>
                        <a:rPr lang="de-DE" sz="800" baseline="0" noProof="0" dirty="0" smtClean="0">
                          <a:effectLst/>
                          <a:latin typeface="Georgia" panose="02040502050405020303" pitchFamily="18" charset="0"/>
                        </a:rPr>
                        <a:t> von der </a:t>
                      </a:r>
                      <a:r>
                        <a:rPr lang="de-DE" sz="800" noProof="0" dirty="0" smtClean="0">
                          <a:effectLst/>
                          <a:latin typeface="Georgia" panose="02040502050405020303" pitchFamily="18" charset="0"/>
                        </a:rPr>
                        <a:t>Körperschaftsteuer abgezogen werden.</a:t>
                      </a:r>
                      <a:endParaRPr lang="de-DE" sz="800" noProof="0" dirty="0">
                        <a:effectLst/>
                        <a:latin typeface="Georgia" panose="02040502050405020303" pitchFamily="18" charset="0"/>
                      </a:endParaRPr>
                    </a:p>
                  </a:txBody>
                  <a:tcPr marL="0" marR="0" marT="0" marB="0" anchor="ctr">
                    <a:lnL w="9525" cap="flat" cmpd="sng" algn="ctr">
                      <a:solidFill>
                        <a:srgbClr val="B5B5B5"/>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136855169"/>
                  </a:ext>
                </a:extLst>
              </a:tr>
              <a:tr h="491446">
                <a:tc>
                  <a:txBody>
                    <a:bodyPr/>
                    <a:lstStyle/>
                    <a:p>
                      <a:r>
                        <a:rPr lang="de-DE" sz="800" b="1" noProof="0" dirty="0" smtClean="0">
                          <a:effectLst/>
                          <a:latin typeface="Georgia" panose="02040502050405020303" pitchFamily="18" charset="0"/>
                        </a:rPr>
                        <a:t>Energiesteuern</a:t>
                      </a:r>
                      <a:endParaRPr lang="de-DE" sz="800" b="1" noProof="0" dirty="0">
                        <a:effectLst/>
                        <a:latin typeface="Georgia" panose="02040502050405020303" pitchFamily="18" charset="0"/>
                      </a:endParaRPr>
                    </a:p>
                  </a:txBody>
                  <a:tcPr marL="0" marR="0" marT="0" marB="0" anchor="ctr">
                    <a:lnL>
                      <a:noFill/>
                    </a:lnL>
                    <a:lnR w="9525" cap="flat" cmpd="sng" algn="ctr">
                      <a:solidFill>
                        <a:srgbClr val="B5B5B5"/>
                      </a:solidFill>
                      <a:prstDash val="solid"/>
                      <a:round/>
                      <a:headEnd type="none" w="med" len="med"/>
                      <a:tailEnd type="none" w="med" len="med"/>
                    </a:lnR>
                    <a:lnT>
                      <a:noFill/>
                    </a:lnT>
                    <a:lnB>
                      <a:noFill/>
                    </a:lnB>
                    <a:solidFill>
                      <a:srgbClr val="F6F6F6"/>
                    </a:solidFill>
                  </a:tcPr>
                </a:tc>
                <a:tc>
                  <a:txBody>
                    <a:bodyPr/>
                    <a:lstStyle/>
                    <a:p>
                      <a:r>
                        <a:rPr lang="de-DE" sz="800" noProof="0" dirty="0">
                          <a:effectLst/>
                          <a:latin typeface="Georgia" panose="02040502050405020303" pitchFamily="18" charset="0"/>
                        </a:rPr>
                        <a:t>Energiesteuern gelten für Erdgas und andere Gase, Elektrizität und feste Brennstoffe. Nur Lieferungen dieser Produkte innerhalb der Tschechischen Republik unterliegen Energiesteuern. Es gibt ein breites Spektrum von Ausnahmen (z.B. für Energie, die in metallurgischen oder mineralogischen Prozessen verwendet wird). Um eine Ausnahme zu beanspruchen, muss die Genehmigung der Zollbehörde eingeholt werden.</a:t>
                      </a:r>
                    </a:p>
                  </a:txBody>
                  <a:tcPr marL="0" marR="0" marT="0" marB="0" anchor="ctr">
                    <a:lnL w="9525" cap="flat" cmpd="sng" algn="ctr">
                      <a:solidFill>
                        <a:srgbClr val="B5B5B5"/>
                      </a:solidFill>
                      <a:prstDash val="solid"/>
                      <a:round/>
                      <a:headEnd type="none" w="med" len="med"/>
                      <a:tailEnd type="none" w="med" len="med"/>
                    </a:lnL>
                    <a:lnR>
                      <a:noFill/>
                    </a:lnR>
                    <a:lnT>
                      <a:noFill/>
                    </a:lnT>
                    <a:lnB>
                      <a:noFill/>
                    </a:lnB>
                    <a:solidFill>
                      <a:srgbClr val="F6F6F6"/>
                    </a:solidFill>
                  </a:tcPr>
                </a:tc>
                <a:extLst>
                  <a:ext uri="{0D108BD9-81ED-4DB2-BD59-A6C34878D82A}">
                    <a16:rowId xmlns:a16="http://schemas.microsoft.com/office/drawing/2014/main" val="2613089932"/>
                  </a:ext>
                </a:extLst>
              </a:tr>
              <a:tr h="436843">
                <a:tc>
                  <a:txBody>
                    <a:bodyPr/>
                    <a:lstStyle/>
                    <a:p>
                      <a:r>
                        <a:rPr lang="de-DE" sz="800" b="1" noProof="0" dirty="0" smtClean="0">
                          <a:effectLst/>
                          <a:latin typeface="Georgia" panose="02040502050405020303" pitchFamily="18" charset="0"/>
                        </a:rPr>
                        <a:t>Verbrauchssteuer</a:t>
                      </a:r>
                      <a:endParaRPr lang="de-DE" sz="800" b="1" noProof="0" dirty="0">
                        <a:effectLst/>
                        <a:latin typeface="Georgia" panose="02040502050405020303" pitchFamily="18" charset="0"/>
                      </a:endParaRPr>
                    </a:p>
                  </a:txBody>
                  <a:tcPr marL="0" marR="0" marT="0" marB="0" anchor="ctr">
                    <a:lnL>
                      <a:noFill/>
                    </a:lnL>
                    <a:lnR w="9525" cap="flat" cmpd="sng" algn="ctr">
                      <a:solidFill>
                        <a:srgbClr val="B5B5B5"/>
                      </a:solidFill>
                      <a:prstDash val="solid"/>
                      <a:round/>
                      <a:headEnd type="none" w="med" len="med"/>
                      <a:tailEnd type="none" w="med" len="med"/>
                    </a:lnR>
                    <a:lnT>
                      <a:noFill/>
                    </a:lnT>
                    <a:lnB>
                      <a:noFill/>
                    </a:lnB>
                  </a:tcPr>
                </a:tc>
                <a:tc>
                  <a:txBody>
                    <a:bodyPr/>
                    <a:lstStyle/>
                    <a:p>
                      <a:r>
                        <a:rPr lang="de-DE" sz="800" noProof="0" dirty="0">
                          <a:effectLst/>
                          <a:latin typeface="Georgia" panose="02040502050405020303" pitchFamily="18" charset="0"/>
                        </a:rPr>
                        <a:t>Die Verbrauchssteuer wird Unternehmen auferlegt, die bestimmte Güter, einschließlich Kohlenwasserstoff-Brennstoffe und Schmierstoffe, Alkohol und Spirituosen, Bier, Wein und Tabakwaren produzieren oder einführen. Die Steuer basiert auf der Warenmenge, angegeben in spezifischen Einheiten; Steuern dürfen nur einmal für eine bestimmte Ware erhoben werden.</a:t>
                      </a:r>
                    </a:p>
                  </a:txBody>
                  <a:tcPr marL="0" marR="0" marT="0" marB="0" anchor="ctr">
                    <a:lnL w="9525" cap="flat" cmpd="sng" algn="ctr">
                      <a:solidFill>
                        <a:srgbClr val="B5B5B5"/>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089950427"/>
                  </a:ext>
                </a:extLst>
              </a:tr>
              <a:tr h="341717">
                <a:tc>
                  <a:txBody>
                    <a:bodyPr/>
                    <a:lstStyle/>
                    <a:p>
                      <a:r>
                        <a:rPr lang="de-DE" sz="800" b="1" noProof="0" dirty="0" smtClean="0">
                          <a:effectLst/>
                          <a:latin typeface="Georgia" panose="02040502050405020303" pitchFamily="18" charset="0"/>
                        </a:rPr>
                        <a:t>Kfz-Steuer</a:t>
                      </a:r>
                      <a:endParaRPr lang="de-DE" sz="800" b="1" noProof="0" dirty="0">
                        <a:effectLst/>
                        <a:latin typeface="Georgia" panose="02040502050405020303" pitchFamily="18" charset="0"/>
                      </a:endParaRPr>
                    </a:p>
                  </a:txBody>
                  <a:tcPr marL="0" marR="0" marT="0" marB="0" anchor="ctr">
                    <a:lnL>
                      <a:noFill/>
                    </a:lnL>
                    <a:lnR w="9525" cap="flat" cmpd="sng" algn="ctr">
                      <a:solidFill>
                        <a:srgbClr val="B5B5B5"/>
                      </a:solidFill>
                      <a:prstDash val="solid"/>
                      <a:round/>
                      <a:headEnd type="none" w="med" len="med"/>
                      <a:tailEnd type="none" w="med" len="med"/>
                    </a:lnR>
                    <a:lnT>
                      <a:noFill/>
                    </a:lnT>
                    <a:lnB>
                      <a:noFill/>
                    </a:lnB>
                    <a:solidFill>
                      <a:srgbClr val="F6F6F6"/>
                    </a:solidFill>
                  </a:tcPr>
                </a:tc>
                <a:tc>
                  <a:txBody>
                    <a:bodyPr/>
                    <a:lstStyle/>
                    <a:p>
                      <a:r>
                        <a:rPr lang="de-DE" sz="800" noProof="0" dirty="0">
                          <a:effectLst/>
                          <a:latin typeface="Georgia" panose="02040502050405020303" pitchFamily="18" charset="0"/>
                        </a:rPr>
                        <a:t>Die Kraftfahrzeugsteuer wird in der Regel vom Betreiber eines in der Tschechischen Republik zugelassenen Fahrzeugs erhoben. Der Steuersatz variiert zwischen 1.200 CZK und 4.200 CZK für Personenkraftwagen, und zwischen 1.800 CZK und 50.400 CZK für andere Fahrzeuge.</a:t>
                      </a:r>
                    </a:p>
                  </a:txBody>
                  <a:tcPr marL="0" marR="0" marT="0" marB="0" anchor="ctr">
                    <a:lnL w="9525" cap="flat" cmpd="sng" algn="ctr">
                      <a:solidFill>
                        <a:srgbClr val="B5B5B5"/>
                      </a:solidFill>
                      <a:prstDash val="solid"/>
                      <a:round/>
                      <a:headEnd type="none" w="med" len="med"/>
                      <a:tailEnd type="none" w="med" len="med"/>
                    </a:lnL>
                    <a:lnR>
                      <a:noFill/>
                    </a:lnR>
                    <a:lnT>
                      <a:noFill/>
                    </a:lnT>
                    <a:lnB>
                      <a:noFill/>
                    </a:lnB>
                    <a:solidFill>
                      <a:srgbClr val="F6F6F6"/>
                    </a:solidFill>
                  </a:tcPr>
                </a:tc>
                <a:extLst>
                  <a:ext uri="{0D108BD9-81ED-4DB2-BD59-A6C34878D82A}">
                    <a16:rowId xmlns:a16="http://schemas.microsoft.com/office/drawing/2014/main" val="1846314399"/>
                  </a:ext>
                </a:extLst>
              </a:tr>
              <a:tr h="218420">
                <a:tc>
                  <a:txBody>
                    <a:bodyPr/>
                    <a:lstStyle/>
                    <a:p>
                      <a:r>
                        <a:rPr lang="de-DE" sz="800" b="1" noProof="0" dirty="0" err="1" smtClean="0">
                          <a:effectLst/>
                          <a:latin typeface="Georgia" panose="02040502050405020303" pitchFamily="18" charset="0"/>
                        </a:rPr>
                        <a:t>Erbschafts</a:t>
                      </a:r>
                      <a:r>
                        <a:rPr lang="cs-CZ" sz="800" b="1" noProof="0" dirty="0" smtClean="0">
                          <a:effectLst/>
                          <a:latin typeface="Georgia" panose="02040502050405020303" pitchFamily="18" charset="0"/>
                        </a:rPr>
                        <a:t>-</a:t>
                      </a:r>
                      <a:r>
                        <a:rPr lang="de-DE" sz="800" b="1" noProof="0" dirty="0" smtClean="0">
                          <a:effectLst/>
                          <a:latin typeface="Georgia" panose="02040502050405020303" pitchFamily="18" charset="0"/>
                        </a:rPr>
                        <a:t> und Schenkungssteuer</a:t>
                      </a:r>
                    </a:p>
                    <a:p>
                      <a:endParaRPr lang="de-DE" sz="800" b="1" noProof="0" dirty="0" smtClean="0">
                        <a:effectLst/>
                        <a:latin typeface="Georgia" panose="02040502050405020303" pitchFamily="18" charset="0"/>
                      </a:endParaRPr>
                    </a:p>
                    <a:p>
                      <a:r>
                        <a:rPr lang="de-DE" sz="800" b="1" noProof="0" dirty="0" smtClean="0">
                          <a:effectLst/>
                          <a:latin typeface="Georgia" panose="02040502050405020303" pitchFamily="18" charset="0"/>
                        </a:rPr>
                        <a:t>Quelle:</a:t>
                      </a:r>
                      <a:r>
                        <a:rPr lang="de-DE" sz="800" b="1" baseline="0" noProof="0" dirty="0" smtClean="0">
                          <a:effectLst/>
                          <a:latin typeface="Georgia" panose="02040502050405020303" pitchFamily="18" charset="0"/>
                        </a:rPr>
                        <a:t> </a:t>
                      </a:r>
                      <a:r>
                        <a:rPr lang="de-DE" sz="800" b="1" baseline="0" noProof="0" dirty="0" err="1" smtClean="0">
                          <a:effectLst/>
                          <a:latin typeface="Georgia" panose="02040502050405020303" pitchFamily="18" charset="0"/>
                        </a:rPr>
                        <a:t>CzechInvest</a:t>
                      </a:r>
                      <a:endParaRPr lang="de-DE" sz="800" b="1" noProof="0" dirty="0">
                        <a:effectLst/>
                        <a:latin typeface="Georgia" panose="02040502050405020303" pitchFamily="18" charset="0"/>
                      </a:endParaRPr>
                    </a:p>
                  </a:txBody>
                  <a:tcPr marL="0" marR="0" marT="0" marB="0" anchor="ctr">
                    <a:lnL>
                      <a:noFill/>
                    </a:lnL>
                    <a:lnR w="9525" cap="flat" cmpd="sng" algn="ctr">
                      <a:solidFill>
                        <a:srgbClr val="B5B5B5"/>
                      </a:solidFill>
                      <a:prstDash val="solid"/>
                      <a:round/>
                      <a:headEnd type="none" w="med" len="med"/>
                      <a:tailEnd type="none" w="med" len="med"/>
                    </a:lnR>
                    <a:lnT>
                      <a:noFill/>
                    </a:lnT>
                    <a:lnB>
                      <a:noFill/>
                    </a:lnB>
                  </a:tcPr>
                </a:tc>
                <a:tc>
                  <a:txBody>
                    <a:bodyPr/>
                    <a:lstStyle/>
                    <a:p>
                      <a:r>
                        <a:rPr lang="de-DE" sz="800" noProof="0" dirty="0">
                          <a:effectLst/>
                          <a:latin typeface="Georgia" panose="02040502050405020303" pitchFamily="18" charset="0"/>
                        </a:rPr>
                        <a:t>Seit dem 1. Januar 2014 gibt es keine Schenkungs- und Erbschaftssteuern. Geschenke unterliegen der Einkommenssteuer, ausgenommen derjenigen zwischen nahen Verwandten.</a:t>
                      </a:r>
                    </a:p>
                  </a:txBody>
                  <a:tcPr marL="0" marR="0" marT="0" marB="0" anchor="ctr">
                    <a:lnL w="9525" cap="flat" cmpd="sng" algn="ctr">
                      <a:solidFill>
                        <a:srgbClr val="B5B5B5"/>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629463725"/>
                  </a:ext>
                </a:extLst>
              </a:tr>
            </a:tbl>
          </a:graphicData>
        </a:graphic>
      </p:graphicFrame>
    </p:spTree>
    <p:extLst>
      <p:ext uri="{BB962C8B-B14F-4D97-AF65-F5344CB8AC3E}">
        <p14:creationId xmlns:p14="http://schemas.microsoft.com/office/powerpoint/2010/main" val="2395577327"/>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411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smtClean="0">
                <a:solidFill>
                  <a:srgbClr val="0039A6"/>
                </a:solidFill>
                <a:latin typeface="Georgia" pitchFamily="18" charset="0"/>
              </a:rPr>
              <a:t>Wirtschaft</a:t>
            </a:r>
            <a:endParaRPr lang="cs-CZ" altLang="cs-CZ" sz="2400" smtClean="0">
              <a:solidFill>
                <a:srgbClr val="0039A6"/>
              </a:solidFill>
              <a:latin typeface="Georgia" pitchFamily="18" charset="0"/>
            </a:endParaRPr>
          </a:p>
        </p:txBody>
      </p:sp>
      <p:sp>
        <p:nvSpPr>
          <p:cNvPr id="41989" name="Rectangle 3"/>
          <p:cNvSpPr>
            <a:spLocks noGrp="1" noChangeArrowheads="1"/>
          </p:cNvSpPr>
          <p:nvPr>
            <p:ph type="subTitle" idx="4294967295"/>
          </p:nvPr>
        </p:nvSpPr>
        <p:spPr>
          <a:xfrm>
            <a:off x="1025525" y="1425575"/>
            <a:ext cx="7661275" cy="5091113"/>
          </a:xfrm>
        </p:spPr>
        <p:txBody>
          <a:bodyPr/>
          <a:lstStyle/>
          <a:p>
            <a:pPr marL="304800" indent="-304800" algn="just">
              <a:buFontTx/>
              <a:buNone/>
            </a:pPr>
            <a:r>
              <a:rPr lang="cs-CZ" altLang="cs-CZ" sz="2400" dirty="0" smtClean="0">
                <a:latin typeface="Georgia" pitchFamily="18" charset="0"/>
              </a:rPr>
              <a:t>	</a:t>
            </a:r>
            <a:r>
              <a:rPr lang="cs-CZ" altLang="cs-CZ" sz="2200" dirty="0" smtClean="0">
                <a:solidFill>
                  <a:srgbClr val="C00000"/>
                </a:solidFill>
                <a:latin typeface="Georgia" pitchFamily="18" charset="0"/>
              </a:rPr>
              <a:t>SOZIAL- UND KRANKENVERSICHERUNGSBEITRÄGE</a:t>
            </a:r>
          </a:p>
          <a:p>
            <a:pPr marL="304800" indent="-304800" algn="just">
              <a:buFontTx/>
              <a:buNone/>
            </a:pPr>
            <a:endParaRPr lang="cs-CZ" altLang="cs-CZ" sz="2400" dirty="0" smtClean="0">
              <a:latin typeface="Georgia" pitchFamily="18" charset="0"/>
            </a:endParaRPr>
          </a:p>
          <a:p>
            <a:pPr marL="304800" indent="-304800" algn="just">
              <a:buFontTx/>
              <a:buNone/>
            </a:pPr>
            <a:endParaRPr lang="cs-CZ" altLang="cs-CZ" sz="2400" dirty="0" smtClean="0">
              <a:latin typeface="Georgia" pitchFamily="18" charset="0"/>
            </a:endParaRPr>
          </a:p>
          <a:p>
            <a:pPr marL="304800" indent="-304800" algn="just">
              <a:buFontTx/>
              <a:buNone/>
            </a:pPr>
            <a:endParaRPr lang="cs-CZ" altLang="cs-CZ" sz="2400" dirty="0" smtClean="0">
              <a:latin typeface="Georgia" pitchFamily="18" charset="0"/>
            </a:endParaRPr>
          </a:p>
          <a:p>
            <a:pPr marL="304800" indent="-304800" algn="just">
              <a:buFontTx/>
              <a:buNone/>
            </a:pPr>
            <a:endParaRPr lang="cs-CZ" altLang="cs-CZ" sz="2400" dirty="0" smtClean="0">
              <a:latin typeface="Georgia" pitchFamily="18" charset="0"/>
            </a:endParaRPr>
          </a:p>
          <a:p>
            <a:pPr marL="304800" indent="-304800" algn="just">
              <a:buFontTx/>
              <a:buNone/>
            </a:pPr>
            <a:endParaRPr lang="cs-CZ" altLang="cs-CZ" sz="2400" dirty="0" smtClean="0">
              <a:latin typeface="Georgia" pitchFamily="18" charset="0"/>
            </a:endParaRPr>
          </a:p>
          <a:p>
            <a:pPr marL="304800" indent="-304800" algn="just">
              <a:buFontTx/>
              <a:buNone/>
            </a:pPr>
            <a:endParaRPr lang="cs-CZ" altLang="cs-CZ" sz="2400" dirty="0" smtClean="0">
              <a:latin typeface="Georgia" pitchFamily="18" charset="0"/>
            </a:endParaRPr>
          </a:p>
          <a:p>
            <a:pPr marL="304800" indent="-304800" algn="just">
              <a:buFontTx/>
              <a:buNone/>
            </a:pPr>
            <a:endParaRPr lang="cs-CZ" altLang="cs-CZ" sz="2400" dirty="0" smtClean="0">
              <a:latin typeface="Georgia" pitchFamily="18" charset="0"/>
            </a:endParaRPr>
          </a:p>
          <a:p>
            <a:pPr marL="304800" indent="-304800" algn="just">
              <a:buFontTx/>
              <a:buNone/>
            </a:pPr>
            <a:endParaRPr lang="cs-CZ" altLang="cs-CZ" sz="2400" dirty="0" smtClean="0">
              <a:latin typeface="Georgia" pitchFamily="18" charset="0"/>
            </a:endParaRPr>
          </a:p>
          <a:p>
            <a:pPr marL="304800" indent="-304800" algn="just">
              <a:buFontTx/>
              <a:buNone/>
            </a:pPr>
            <a:endParaRPr lang="cs-CZ" altLang="cs-CZ" sz="2400" dirty="0" smtClean="0">
              <a:latin typeface="Georgia" pitchFamily="18" charset="0"/>
            </a:endParaRPr>
          </a:p>
          <a:p>
            <a:pPr marL="304800" indent="-304800" algn="just">
              <a:buFontTx/>
              <a:buNone/>
            </a:pPr>
            <a:endParaRPr lang="cs-CZ" altLang="cs-CZ" sz="1400" b="1" dirty="0" smtClean="0">
              <a:latin typeface="Georgia" pitchFamily="18" charset="0"/>
            </a:endParaRPr>
          </a:p>
          <a:p>
            <a:pPr marL="304800" indent="-304800" algn="just">
              <a:buFontTx/>
              <a:buNone/>
            </a:pPr>
            <a:r>
              <a:rPr lang="cs-CZ" altLang="cs-CZ" sz="1200" dirty="0" smtClean="0">
                <a:latin typeface="Georgia" pitchFamily="18" charset="0"/>
              </a:rPr>
              <a:t>	</a:t>
            </a:r>
            <a:r>
              <a:rPr lang="cs-CZ" altLang="cs-CZ" sz="1200" dirty="0" err="1" smtClean="0">
                <a:latin typeface="Georgia" pitchFamily="18" charset="0"/>
              </a:rPr>
              <a:t>Quelle</a:t>
            </a:r>
            <a:r>
              <a:rPr lang="en-US" altLang="cs-CZ" sz="1200" dirty="0" smtClean="0">
                <a:latin typeface="Georgia" pitchFamily="18" charset="0"/>
              </a:rPr>
              <a:t>: </a:t>
            </a:r>
            <a:r>
              <a:rPr lang="cs-CZ" altLang="cs-CZ" sz="1200" dirty="0" err="1" smtClean="0">
                <a:latin typeface="Georgia" pitchFamily="18" charset="0"/>
              </a:rPr>
              <a:t>CzechInvest</a:t>
            </a:r>
            <a:r>
              <a:rPr lang="en-US" altLang="cs-CZ" sz="1200" dirty="0" smtClean="0">
                <a:latin typeface="Georgia" pitchFamily="18" charset="0"/>
              </a:rPr>
              <a:t>, </a:t>
            </a:r>
            <a:r>
              <a:rPr lang="cs-CZ" altLang="cs-CZ" sz="1200" dirty="0" smtClean="0">
                <a:latin typeface="Georgia" pitchFamily="18" charset="0"/>
              </a:rPr>
              <a:t>2020</a:t>
            </a:r>
          </a:p>
          <a:p>
            <a:pPr marL="304800" indent="-304800" algn="just">
              <a:buFontTx/>
              <a:buNone/>
            </a:pPr>
            <a:endParaRPr lang="cs-CZ" altLang="cs-CZ" sz="1400" dirty="0" smtClean="0">
              <a:latin typeface="Georgia" pitchFamily="18" charset="0"/>
            </a:endParaRP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41992" name="AutoShape 52" descr="data:image/jpeg;base64,/9j/4AAQSkZJRgABAQAAAQABAAD/2wCEAAkGBhEQERQQEhAVFBUUFhoXFxIYFhYaFBcYGxoYGBMYGhgYHSYeGBsjGRwXHy8gJScpLDgsFR4yNTAqNSYtLCkBCQoKDQwNFA8PFCkYFBgpKS0pKTU1MjU1LikuKSwpKS41LDU1NS0rLCopKSksMCk1NTU2KSk0KSkvKSkpKSksLP/AABEIAMABAAMBIgACEQEDEQH/xAAcAAEAAgMBAQEAAAAAAAAAAAAABgcEBQgDAgH/xABNEAABAwIDBAQHCQ4GAgMAAAABAAIDBBEFEiEGBzFREyJBYRQVMnGBkZIWI1RVk5Sh0dMXMzVCUlNicnSisbKz0iQ0RnOEwoLhJUNE/8QAGAEBAQEBAQAAAAAAAAAAAAAAAAEDAgT/xAApEQEAAQEHBAIBBQAAAAAAAAAAAQIDERIUUWGRUmOS0RNTMSEiMrHw/9oADAMBAAIRAxEAPwC8UREBERAREQEREBERAREQEREBERAREQEREBERAREQEREBERAREQEREBERAREQEREBERAREQEREBERAREQEREBERAREQEREBERAREQEREBERARFHL4tyovXOpM3NbOyx3/ALoi7WUjRRy+LcqL1zpfFuVF651zi2lrlu5TykaKOXxblReudL4tyovXOmLaTLdynlI0Ucvi3Ki9c6XxblReudMW0mW7lPKRoo5fFuVF650vi3Ki9c6YtpMt3KeUjRRy+LcqL1zr7iOK5hmFHluM1jNe19bX7bK4tpMt3KeUgREXTyiIiAiIgIiICIiAiIgIiICIiAiIgIiICwsWxmCkj6WolbEzhmcbXPIDiT3BZqozazEG1m0UVPUH3iGZkQYfJ1aHG/67y0HusEFh/dXw22YyyBhNhIYJRGfM/LYra1u2NLFRivzl8BLbPaDqC7JexsdD/BbOqoI5Y3QvYHRublLCOqW8LWURbsE84dBhr3scyOoa5+rutA2UyBug8otyg9nHVBmfdRwn4fF+/wD2r9+6hhPw6L97+1bMbJUPwKm+Qi/tVB7cUkbMZkjZG1rBNEAxrQGWIjuMoFrcfWgun7qOE/D4v3v7Vsdn9q6avMvgzzI2ItBktZhLhezSdTbt07V9e5Oh+BU3yEX9qxNkdlG4eaprMoZNUGSNrb9RhYxuU35ODj5iEH3tFtvRYfYVE4a42tG3rSWPblGoHeeS3rXAi41B7VzjvBZJVSSYrxhkqH08Z/Ria0Mdfk60ns96uHdXjnheGwkm74veX+dlg31syn0oJLiOIxU8TppnhkbBdzzwA4XNlovulYVYHw6LXvP1KTKht6Wy5kxOUUsQuKcTvY3QusSHua0cXWsbDjY9qC92PDgCCCDqCOBHYVjYpikNLE6aeQRxttmeeAubDh3qnt0u8noS2gqn+9k2hlJ8gnhG4/knsPYdOB0uxBGhvJwu1/DobceJ+pes232HMbG91ZG1szS6MkmzmglpI05gj0KJuwGD3Sg9E3Sm6bLlGXpL5c9uF+2/PVTbayNrqGqD25m9BKSPMxxHHt0QYLt4+FjXw6H2j9S/aXeLhchs2uhv3uy/S6wVQ7kYmuxE5gDaB51AOt266q7MV2Wo6ppbNTRPv2lgDh5nDrD0FBsoZmvaHNcHNOocCCCOYI0K+1QuMOqtmq4Np5HOppOu2J5ux7b2e1w4B4/KGti29+CuzBMYjrKeOpiPUkaHC/Ecwe8G49CD1xHEoaeMyzSNjYOL3EAdw14nuWJs9tLT18bpqd5cxrywkgjUW7DrYggjuKg290yVj4cNh1dkkqpB+jG0iMedzs3pDVG9xOO9HUy0jj1Zm52j9NnH1sP7gQXio/Ubf4bG90b62JrmOLXNLtQ4GzgdOakCq3f7Tt8Ep5MozifLmtrlMchLb8rtabdyCXHePhY//fD7X/pbDC9p6OqOWCpikd+S14Lu85eNu+yhu5igikwvrxsdeaQHM1puLiwNxqq/3q4CzDsQY+l96EjBK0NNujeHEHLbUC4B9JRXQyjr94eGNJaa6EEEgjNwI0I4LL2SxN1TRU87/Kkia53e61nH0nX0qut/1Mzo6WTKM+d7c1tS3KDYntF0ROPujYX8Ph9r/wBLPw3aqjqTlhqopHH8Vr25vZ4/QovuhoIn4VEXRMcS6S5LWknru7SF77Y7raSsjc6GJkFQBdkjAGtLhqA9rdCDz4jigmyKmt1+8adk4w2tc513GOOR5u9kg06NxPEXBAJ1B07dLlQFSu9/d/P07sQgYZGPAMrWi7mOAtmsNS0gDUcLcldS12D42yq6YNBaYJnQvabXzNsb6HgQQR50FJbI75aqlyx1P+JiGlyffmjudwf5nesK8cGxmGshZUQPzRvFweB7wR2EHQhV/vd2FpnUstfGwRzRWc4tFhICQHBwGmbW4dx53XxuDe/wSoB8gT9Xzljc9v3T6SirQXOW334cl/34v4Rro1c4bePvjk3dPEPojQdHqNbxcc8Dw6eUGzy3o2c87+qLd4uT6FJVXW3ETcRxOjwt2sTA6onAJ4WLYxcajt9sIjzxvZ6AYD4EJIzJDEJAA9tzK3rvtY63OYelRbcTjvR1UtI49Wdmdo/TZx9bCfYCnn3G8J+Du+Vk+tU9ikBwfFzkBtTzB7BfUxHrAX72Etuiul1A/wDUn/B/7qcU9Q2RjZGG7XAOaeYIuD6lB/8AUn/B/wC6IiO9rdr0RdiFKzqG5miA8g9sjQPxT+MOzjwvbabpd5PTBtBVP98GkMpPlgcGOJ/HA4HtHeNbVc0EEEXB0I7FQu9Ddy6gf4ZSg+DudcgXvA+9xw4MvwPYdOSKn/8AqT/g/wDdSbaz/I1f7PN/Tcqs3YbSS1+KtlmsZGUZjL/y8rhZxHYTfXzK09rP8jV/s839NyIpvcQP/kJP2d388avpUNuH/CEv7O7+eNXyiyqvf9Tg01LJpdszmd9nMLj9LB9Cz9xk5dhzmk6MneB5iGOP0kqMb9MebLNBRRnMYrveBr132axunblvp+mFIY4nYJs+7N1Z3NOl9RLLoB52j+VBmbCztqq2vxJzhldIKeAkge9R2zEdznZT6CqnxUHCcYc5nkwziRgHbE7rZfYJb6FZ2C7lcPNPEaiOQymNpk99eBmIBcLA2Fjp6FD96+7yDDmQzUrXBjnOY8Oc51nWzMNzwuA8egIL1gna9rXtN2uAcCOBBFwfUq23+f5Kn/aR/SlW13PY54ThrGE3fTkxHnYaxn2SB6Fqt/n+Sp/2kf0pURp93O3kOHYZaanqXNErz0rIrxXcRZuckC/ZZaxlFLtPiDpszYIYmtaWkgytjuSLN7XE5teA7+2W7qMKjqsEfTyi7JJJWnnqRYjvB1HeFWVLUVGA4kb6uidlcODZYjy7nNsRyIHJFdI0VGyGNkMYsyNoa0cg0WA9Sq/f/wDeKT/cf/IFZuF4lHUwsnidmZI0Oae4/wACOBHMKst//wB4pP8Acf8AyBESHc5+CYf1pP53KbKE7nPwTD+tJ/O5TGqqWRMdI9waxgLnOPAAakn0IObN4INPi9S5mhbMJG27HWa+/tarpcLnLB6F2NYy54aejfMZZNPJhaRYHvLQ1vncujkUVfV+ymJ0ldPXYfLFI2oIdJTS3aCQABYjS41N7g9YjVWCsPxxT/n4vlGfWi001VfiL0DxvA8axVvg1QKejgJBfkcZHvtY27xfW2nDUqa7ObPw0FOymhByt4k+U5x1c5x5kr38cU/5+L5Rn1p44p/z8XyjPrUvh18dfTL8xZ1QI/8ADNidJfhK5zWW1ubtBN+GiqTFd0OKVNTJWPnpWySP6SzTLYEWy2uw8ABx5K3PHFP+fi+UZ9aeOKf8/F8oz60vg+OvplrKR+KdC/pGUhmAb0Za+Xo3HXOXgtu3S1rX7eCiuD7J4xT1s1e59HLJO3K4F0zQ1oILWtIZoBYDt4Ke+OKf8/F8oz608cU/5+L5Rn1pfB8dfTLLbe2vFVJtlu0xPE6gVDzRxkMDLNfKbgEm5JZqdbdmgCtDxxT/AJ+L5Rn1p44p/wA/F8oz60vg+OvplGtlMMxWkpfBpPBZOiZlhdnlBJBGVr+p5IbfUa6DTtWhGxuNeMfGfS0Zktk6PNL0eS1svk37734qw/HFP+fi+UZ9a/W4vATYTxknQDOz0dqXwfHX0y/cNdMYwZ2xtk1uI3OczjpYuAPDuXrU0zJWOje0Oa4EOaRcEHiCF6oqzVxspu3kw3FXzRdaldE4NcXDOwkg5COLrW0PK19VJdr6SvnifT0racNljcx0krnhwzXacrWtIPVPEqRIgp3Zbdfi2HTiohmpC7KWlrnSlrmm1wbNB4gHQ9ileIw7QTAxsdRQA/8A2tMrnDnbMDY+hTdEEF2Q3VQUcnhM8hqai+bpHDqtcdS4Akku/ScSeVlibZ7K4tiEkfWpGQwy9IyIukOctd1DJ1der+KNOsfOrFRBgYO+pLD4UyJrwdOic5zCLDXrAEG99FHN4ez9biERpIW04idld0kj35w5pvZrWtIHZr3lTJEFWbD7B4rhUj3MdSyMlyh8ZfIOB0c05OIBd61mbfbJYpitof8ACxwxyF7CXyF79HNaXdWzeqTpzKsdEFe7CbN4rhjBTEUssJkzlwkkD2B1s9hls7hcDmeKy95m73xnG18Ra2oj0a52jXMPFjiB2cQfPzU3RBXGwey2L4ZaEvppadzwXMzvzx38ssOUD0cL8rrw252NxXFSxrhSxRxFxaBJIS4u0uTk06o4d549lnIgrrZbAMaw2nFMwUUrA4luZ8oc3MbkXDQCL39a+MY2QxjE/e6uqgp6e9zFAHuLrc81s3pda/YrIRBptltk6bDouhgaddXyO1e883H+AGgW5REBan3JUXwSH2AtsobttjVV4TSYbSSCGSq6Rz6gtDjHFGAXZGnQvN9OVu+4kxE/l3RaV0fxqmL289yVF8Eh9gJ7kqL4JD7AUN2jpK7BovGEWIz1UUTmmopqgsdnjc4NcY3NaMjhfQcPVY2Mx4cARwIuFMNOjTM232TzLV+5Ki+CQ+wE9yVF8Eh9gL0x2jqZI7U1SIHi5zGNsjXaaAh3AXtqNVT+x23+LYjVspPDGRZ2uOfweN1srS7ybtvy4php0MxbfZPMrc9yVF8Eh9gJ7kqL4JD7AVebX7SY3hD2SSTw1MDzlDuhDOtxyuDTdpIuRYngp3sVtbHidMKhjchBLHx3vleLEi/aCCCDyKYadDMW32TzLI9yVF8Eh9gL89yVF8Eh9gKLbX7zjFOMPoIhUVTnZDf72xx7NPKcO3UAW1PYvam2TxeVuefGXRvI+9wwx9G08ru1d6gmGnQzFt9k8yknuSovgkPsBfrNlqNpDhSxAggg5BcEag+tV3ju0GNYI5r55GVtM426QsyOv+S4t1Y49nlDzqe7I7YU+Jw9NCSC3R8bvLY7kbcQewjQ+tMNOhmLbrnmW8RYWMYxDSQvqJ3hkbBcn+AA7SToAq+wzanFMae80WSjpWOymd7c8rjyAOhdbWwsBfyiumCzkUDq9kcYjbngxp8jwPIlhjDHHldt8vqK0uz+96WGoNHisQie12QzNFg083t1GU8czdLdnagtZFiYhFJLERBMInutllyNeBwPkk2Nx/FUxje8TF6WtfQmpicWyNZ0nQNFw7LZ1r6aHhdBeSKBY7QY9BE6aHEIqgsBcYjStYSBqQ2znXPdosHdzvYdXSikqY2tlcCWSMuGvsLlpab2da5vexseHaFloqz3s7c12HyQspgGMe0uMpZmBdcjIL6CwsefWUn2M2t8Mw5tbNZlg/pSPJHRkh7h3WF0ElRVdge0+IY5USimn8CpYbDO1jXzOvfLq7QEgEnsGnHiszFYsUw6opX+MHVNNLURxSCSOMPbncGjVrRcEm1wBY253QWKiIgIiICIiAiIgKDb1YBFDFibJWRz0Ly+PO6zZWuFpYO8vaNANbj0qcqutlsPGL1c2KVPvkMEz4aKA6xtEZs+Yt4F7ncCeFu4WDFpKybacMOTwfDWPBkYXNdPUSMsejIbpHGDa99Toe3Sz1X20tFJhFS7FqZpdTyEeH0zeXwlg/Kb+NzGvMjdYlti1suHMgLJWV0jgH6/e2xl+ZtjzyjXmgkxXOm5z8LQfqSf0yuiyucd0LScUiDXZSY5QHWBsejNjY8bHVFWbvxqGNw0MNsz5o8o7dLucR/4g+tRXd7XyUGC11aNMz7RX7XZQzMOdnO/cUzrt1rayVstdXT1IZ5MdmRxi/EWYLi9hexB0C+t52EtZg00MLAxkTWEMaNA1r2k2Hm1QQbcThwlq6ipd1nRRgAnU5pXG7r87Nd7RV4KktwdeG1FTCTrJGx478jnA/Q/+Ku1Ea/aDB2VlNLTPGkjC2/I/iu84dY+hUBusxZ9JikUdyBK4wyN7Nb5fSHgfSujiubdh4TU41CWcDUOl04BoLn37hw9aKke/bH3PqI6IHqRMEjhze6+W/OzOH65VpbCYY2nw+liaLe9Nce9zxnefWSqX31UjmYo554SRRub6AWH6QVduxlaJqClkBveFnrDQ130goNyqc394E0GnrWixcTC889C+M+gB49XJXGqz39TAUMDO11QCB3COS5+ketEZ+5jGnVGHBjzc08hiBPHLZrmeoOt/wCKq/b78OS/78X8I1Yu4mhLKCSUj77O4t/Va1rP5g5VxvDZmxuZtyLzRC40IuIxcHsKK6Ira1kMbpZHBrGAuc48ABqVz7urwqSpxWOZjCI4XOlebdVoIcGN85JsB3Hktlvd2YqKTo3ipqJqZ/VtLK9+SQXIvfTUcDbsI5Kd7n8egqKIRRxsilhsJWNAGY/iy9+YDU8we5BsNtRVVTH4fBSkiVoD6qQtEDGk6kC5c94twAFtDdK7ZYU2Dy0NPmcW07wDbrPcQXO05uN9O9SxERz1uq2+jw2SSKcHoZi0l4FyxwuASO1pB1twt51e1JWU1bEHxujnjJBBGVzcwIc3TscDY66gqCba7moapzp6VwhlcbujI95eTxOmrCeYuO7tVW4fX1uB1tiHRvYR0kV+pKzlpo4EcHdiK6cReVLUNkY2RvkvaHDzEXH0FeqIIiICIiAiIgKt9j8XjwiabCaxwhBlklpJnm0UsT3Zsuc6B7SbEG3H12QsPFMHgqo+iqIWSsOuV7Q4X5i/A94QeGKY/SQRGSeoiZHY3LntsRbUAfjXHYLqm9mJ2UeIRYg+CaLCnvljo3SGzIHS5SZMp1ZE+zg0ns17FaFHuywmF4kZQQhw4EtLrd9nEhSKppGSNLJGNe08WuaHNPK4OiDHxPGIKZnSTTMjb2FzgL2FyG3PWNhwGq513X4pFTYnBLM8MZZzS8mzQXMIFz2C/aujKvCYJmtZJBHI1vktexrmt0toHCw000XgdmqO2XwSC3LoY7erKgy6OujmbnikZI3hmY5rm+tpIX3UU7ZGOje0Oa9pa5p4EEWcD5wvOiw+KBuSKJkbb3ysa1rb9ps0AXWQg5/xfZqr2frm1kLDJA112ydhYdHRyEeSbG1+B0I5K3cC3gUFXGHsqY2EjWOR7WSNPaCHHXzi4Uic0EWIuDxC0NVsDhsjszqGAnuYG/Q2wQR3bveNC2F1LRSCoqpgWNbF18mYWLrtuCbE2A7fMm6rd47D2GoqAPCJW2yceiZxy37XE2v5gOd5lheAU1KLQU8cV+JYwAnzkalZ6CGbzdhPGcAMdhUQ3MZOgcD5UZPZewIPYRyJUJ3a7cHDC7DcQa6FocSxzwR0ZPlNd+gTqHDTU9nC6Vh4lg1PUjLPBHKBwzta63muNPQgxJtraFjOkdWQBvG/SsN/NY3PoVV7QdPtLWsZStc2jgu3whzSG3NukdY8XaABvHS5tdWRBu6wtjs7aGG/e249TrhSCGFrGhrWhrQLBoAAA5ADQIMKhpIKGnZE0tjihaGgucAAOZJsLk6k8yud9uMUikxeaeN4fGJmHO03BDQzNY9uoK6SqqSOVpjkY17DxY5oc09ouDoVr/cnQ/Aqb5CL+1B5YhBSYrSyQCVkrJGjrMc1xaTqx2h0IIuL8iqCw6sqcBxLrDrRuyyNB6ssR5dxFnDvA5Lo2gwiCnzdDBHFmtmyMazNa+W+UC9rn1lfFbgdNO4Pmp4pHAWDnxscQNTa7gdLk+tB8YJtBTVsYkp5myCwJAIzNvewc3i06HQ8lr94HSeLaoxOc17Yy5rmkhwLSHaEa9i21BhEFPm6GCOLNbNkY1ma18t8oF7XPrKy0EX2Y3hUdZA2UzxxvyjpInPa1zHfjeUdW34HlZVrvFe3GcThpqG0pYzI+ZurB1iXEuGmRoPHmSBdWnX7A4bO7PJRQud2nLlJPM5bXK2eGYNBStyQQsiaeIY0C/ntx9KD2o6YRRsjbwY0NF+NmgAfwXsiICIiAiIgIiICj3ijEfjJvzVn2ikKKTF7WztarO+6I/XWIn+4lHvFGI/GTfmrPtE8UYj8ZN+as+0UhRTBG/Mtc3aaU+NPpHvFGI/GTfmrPtE8UYj8ZN+as+0UhRMEb8yZu00p8afSPeKMR+Mm/NWfaJ4oxH4yb81Z9opCiYI35kzdppT40+ke8UYj8ZN+as+0TxRiPxk35qz7RSFEwRvzJm7TSnxp9I94oxH4yb81Z9ovuLCcQDgXYi0gEXb4KwXF9RfPpcaXW+RMMf6ZM1aaU+NPoREXTyiIiAiIgIiICIiAiIgIiICIiAiIgIiICIiAiIgIiICIiAiIgIiICIiAiIgIiICIiAiIgIiICIiAiIgIiICIiAiIgIiICIiAiIgIiICIiAiIgIiICIiAiIgIiICIiAiIgIiICIiAiIg//9k="/>
          <p:cNvSpPr>
            <a:spLocks noChangeAspect="1" noChangeArrowheads="1"/>
          </p:cNvSpPr>
          <p:nvPr/>
        </p:nvSpPr>
        <p:spPr bwMode="auto">
          <a:xfrm>
            <a:off x="4365625" y="-887413"/>
            <a:ext cx="2438400" cy="182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de-DE" altLang="cs-CZ" sz="1800"/>
          </a:p>
        </p:txBody>
      </p:sp>
      <p:graphicFrame>
        <p:nvGraphicFramePr>
          <p:cNvPr id="14" name="Group 3"/>
          <p:cNvGraphicFramePr>
            <a:graphicFrameLocks noGrp="1"/>
          </p:cNvGraphicFramePr>
          <p:nvPr/>
        </p:nvGraphicFramePr>
        <p:xfrm>
          <a:off x="1377950" y="1992313"/>
          <a:ext cx="6872288" cy="3810003"/>
        </p:xfrm>
        <a:graphic>
          <a:graphicData uri="http://schemas.openxmlformats.org/drawingml/2006/table">
            <a:tbl>
              <a:tblPr/>
              <a:tblGrid>
                <a:gridCol w="2289175">
                  <a:extLst>
                    <a:ext uri="{9D8B030D-6E8A-4147-A177-3AD203B41FA5}">
                      <a16:colId xmlns:a16="http://schemas.microsoft.com/office/drawing/2014/main" val="20000"/>
                    </a:ext>
                  </a:extLst>
                </a:gridCol>
                <a:gridCol w="2297113">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tblGrid>
              <a:tr h="544513">
                <a:tc>
                  <a:txBody>
                    <a:bodyPr/>
                    <a:lstStyle/>
                    <a:p>
                      <a:pPr marL="0" marR="0" lvl="0" indent="0" algn="l" defTabSz="914400" rtl="0" eaLnBrk="1" fontAlgn="base" latinLnBrk="0" hangingPunct="1">
                        <a:lnSpc>
                          <a:spcPct val="100000"/>
                        </a:lnSpc>
                        <a:spcBef>
                          <a:spcPct val="20000"/>
                        </a:spcBef>
                        <a:spcAft>
                          <a:spcPct val="0"/>
                        </a:spcAft>
                        <a:buClrTx/>
                        <a:buSzPct val="55000"/>
                        <a:buFont typeface="Times New Roman" pitchFamily="18" charset="0"/>
                        <a:buNone/>
                        <a:tabLst/>
                      </a:pPr>
                      <a:endParaRPr kumimoji="0" lang="de-DE" sz="1400" b="1" i="0" u="none" strike="noStrike" cap="none" normalizeH="0" baseline="0" dirty="0" smtClean="0">
                        <a:ln>
                          <a:noFill/>
                        </a:ln>
                        <a:solidFill>
                          <a:srgbClr val="000066"/>
                        </a:solidFill>
                        <a:effectLst/>
                        <a:latin typeface="Georgia" pitchFamily="18" charset="0"/>
                      </a:endParaRPr>
                    </a:p>
                  </a:txBody>
                  <a:tcPr marL="90006" marR="90006" marT="0" marB="0"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55000"/>
                        <a:buFont typeface="Times New Roman" pitchFamily="18" charset="0"/>
                        <a:buNone/>
                        <a:tabLst/>
                      </a:pPr>
                      <a:r>
                        <a:rPr kumimoji="0" lang="de-DE" sz="1500" b="1" i="0" u="none" strike="noStrike" cap="none" normalizeH="0" baseline="0" dirty="0" smtClean="0">
                          <a:ln>
                            <a:noFill/>
                          </a:ln>
                          <a:solidFill>
                            <a:schemeClr val="tx1"/>
                          </a:solidFill>
                          <a:effectLst/>
                          <a:latin typeface="Georgia" pitchFamily="18" charset="0"/>
                        </a:rPr>
                        <a:t>Arbeitgeber-Anteil</a:t>
                      </a:r>
                      <a:endParaRPr kumimoji="0" lang="de-DE" sz="1500" b="1" i="0" u="none" strike="noStrike" cap="none" normalizeH="0" baseline="0" dirty="0" smtClean="0">
                        <a:ln>
                          <a:noFill/>
                        </a:ln>
                        <a:solidFill>
                          <a:srgbClr val="C00000"/>
                        </a:solidFill>
                        <a:effectLst/>
                        <a:latin typeface="Georgia" pitchFamily="18" charset="0"/>
                      </a:endParaRPr>
                    </a:p>
                  </a:txBody>
                  <a:tcPr marL="90006" marR="90006" marT="0" marB="0"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55000"/>
                        <a:buFont typeface="Times New Roman" pitchFamily="18" charset="0"/>
                        <a:buNone/>
                        <a:tabLst/>
                      </a:pPr>
                      <a:r>
                        <a:rPr kumimoji="0" lang="de-DE" sz="1500" b="1" i="0" u="none" strike="noStrike" cap="none" normalizeH="0" baseline="0" dirty="0" smtClean="0">
                          <a:ln>
                            <a:noFill/>
                          </a:ln>
                          <a:solidFill>
                            <a:schemeClr val="tx1"/>
                          </a:solidFill>
                          <a:effectLst/>
                          <a:latin typeface="Georgia" pitchFamily="18" charset="0"/>
                        </a:rPr>
                        <a:t>Arbeitnehmer-Anteil</a:t>
                      </a:r>
                      <a:endParaRPr kumimoji="0" lang="de-DE" sz="1500" b="1" i="0" u="none" strike="noStrike" cap="none" normalizeH="0" baseline="0" dirty="0" smtClean="0">
                        <a:ln>
                          <a:noFill/>
                        </a:ln>
                        <a:solidFill>
                          <a:srgbClr val="C00000"/>
                        </a:solidFill>
                        <a:effectLst/>
                        <a:latin typeface="Georgia" pitchFamily="18" charset="0"/>
                      </a:endParaRPr>
                    </a:p>
                  </a:txBody>
                  <a:tcPr marL="90006" marR="90006" marT="0" marB="0"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44513">
                <a:tc>
                  <a:txBody>
                    <a:bodyPr/>
                    <a:lstStyle/>
                    <a:p>
                      <a:pPr marL="0" marR="0" lvl="0" indent="0" algn="l" defTabSz="914400" rtl="0" eaLnBrk="1" fontAlgn="base" latinLnBrk="0" hangingPunct="1">
                        <a:lnSpc>
                          <a:spcPct val="100000"/>
                        </a:lnSpc>
                        <a:spcBef>
                          <a:spcPct val="20000"/>
                        </a:spcBef>
                        <a:spcAft>
                          <a:spcPct val="0"/>
                        </a:spcAft>
                        <a:buClrTx/>
                        <a:buSzPct val="55000"/>
                        <a:buFont typeface="Times New Roman" pitchFamily="18" charset="0"/>
                        <a:buNone/>
                        <a:tabLst/>
                      </a:pPr>
                      <a:r>
                        <a:rPr kumimoji="0" lang="de-DE" sz="1500" b="0" i="0" u="none" strike="noStrike" cap="none" normalizeH="0" baseline="0" smtClean="0">
                          <a:ln>
                            <a:noFill/>
                          </a:ln>
                          <a:solidFill>
                            <a:schemeClr val="tx1"/>
                          </a:solidFill>
                          <a:effectLst/>
                          <a:latin typeface="Georgia" pitchFamily="18" charset="0"/>
                        </a:rPr>
                        <a:t>Krankenversicherung</a:t>
                      </a:r>
                      <a:endParaRPr kumimoji="0" lang="de-DE" sz="1500" b="1" i="0" u="none" strike="noStrike" cap="none" normalizeH="0" baseline="0" smtClean="0">
                        <a:ln>
                          <a:noFill/>
                        </a:ln>
                        <a:solidFill>
                          <a:schemeClr val="tx1"/>
                        </a:solidFill>
                        <a:effectLst/>
                        <a:latin typeface="Georgia" pitchFamily="18" charset="0"/>
                      </a:endParaRPr>
                    </a:p>
                  </a:txBody>
                  <a:tcPr marL="90006" marR="90006" marT="0" marB="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tx1">
                        <a:alpha val="2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Pct val="55000"/>
                        <a:buFont typeface="Times New Roman" pitchFamily="18" charset="0"/>
                        <a:buNone/>
                        <a:tabLst/>
                      </a:pPr>
                      <a:r>
                        <a:rPr kumimoji="0" lang="de-DE" sz="1500" b="0" i="0" u="none" strike="noStrike" cap="none" normalizeH="0" baseline="0" smtClean="0">
                          <a:ln>
                            <a:noFill/>
                          </a:ln>
                          <a:solidFill>
                            <a:schemeClr val="tx1"/>
                          </a:solidFill>
                          <a:effectLst/>
                          <a:latin typeface="Georgia" pitchFamily="18" charset="0"/>
                        </a:rPr>
                        <a:t>9,0%</a:t>
                      </a:r>
                    </a:p>
                  </a:txBody>
                  <a:tcPr marL="90006" marR="90006" marT="0" marB="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tx1">
                        <a:alpha val="2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Pct val="55000"/>
                        <a:buFont typeface="Times New Roman" pitchFamily="18" charset="0"/>
                        <a:buNone/>
                        <a:tabLst/>
                      </a:pPr>
                      <a:r>
                        <a:rPr kumimoji="0" lang="de-DE" sz="1500" b="0" i="0" u="none" strike="noStrike" cap="none" normalizeH="0" baseline="0" smtClean="0">
                          <a:ln>
                            <a:noFill/>
                          </a:ln>
                          <a:solidFill>
                            <a:schemeClr val="tx1"/>
                          </a:solidFill>
                          <a:effectLst/>
                          <a:latin typeface="Georgia" pitchFamily="18" charset="0"/>
                        </a:rPr>
                        <a:t>4,5%</a:t>
                      </a:r>
                    </a:p>
                  </a:txBody>
                  <a:tcPr marL="90006" marR="90006" marT="0" marB="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tx1">
                        <a:alpha val="20000"/>
                      </a:schemeClr>
                    </a:solidFill>
                  </a:tcPr>
                </a:tc>
                <a:extLst>
                  <a:ext uri="{0D108BD9-81ED-4DB2-BD59-A6C34878D82A}">
                    <a16:rowId xmlns:a16="http://schemas.microsoft.com/office/drawing/2014/main" val="10001"/>
                  </a:ext>
                </a:extLst>
              </a:tr>
              <a:tr h="544513">
                <a:tc>
                  <a:txBody>
                    <a:bodyPr/>
                    <a:lstStyle/>
                    <a:p>
                      <a:pPr marL="0" marR="0" lvl="0" indent="0" algn="l" defTabSz="914400" rtl="0" eaLnBrk="1" fontAlgn="base" latinLnBrk="0" hangingPunct="1">
                        <a:lnSpc>
                          <a:spcPct val="100000"/>
                        </a:lnSpc>
                        <a:spcBef>
                          <a:spcPct val="20000"/>
                        </a:spcBef>
                        <a:spcAft>
                          <a:spcPct val="0"/>
                        </a:spcAft>
                        <a:buClrTx/>
                        <a:buSzPct val="55000"/>
                        <a:buFont typeface="Times New Roman" pitchFamily="18" charset="0"/>
                        <a:buNone/>
                        <a:tabLst/>
                      </a:pPr>
                      <a:r>
                        <a:rPr kumimoji="0" lang="de-DE" sz="1500" b="0" i="0" u="none" strike="noStrike" cap="none" normalizeH="0" baseline="0" smtClean="0">
                          <a:ln>
                            <a:noFill/>
                          </a:ln>
                          <a:solidFill>
                            <a:schemeClr val="tx1"/>
                          </a:solidFill>
                          <a:effectLst/>
                          <a:latin typeface="Georgia" pitchFamily="18" charset="0"/>
                        </a:rPr>
                        <a:t>Sozialversicherung</a:t>
                      </a:r>
                      <a:endParaRPr kumimoji="0" lang="de-DE" sz="1500" b="1" i="0" u="none" strike="noStrike" cap="none" normalizeH="0" baseline="0" smtClean="0">
                        <a:ln>
                          <a:noFill/>
                        </a:ln>
                        <a:solidFill>
                          <a:schemeClr val="tx1"/>
                        </a:solidFill>
                        <a:effectLst/>
                        <a:latin typeface="Georgia" pitchFamily="18" charset="0"/>
                      </a:endParaRPr>
                    </a:p>
                  </a:txBody>
                  <a:tcPr marL="90006" marR="90006"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55000"/>
                        <a:buFont typeface="Times New Roman" pitchFamily="18" charset="0"/>
                        <a:buNone/>
                        <a:tabLst/>
                      </a:pPr>
                      <a:r>
                        <a:rPr kumimoji="0" lang="de-DE" sz="1500" b="0" i="0" u="none" strike="noStrike" cap="none" normalizeH="0" baseline="0" smtClean="0">
                          <a:ln>
                            <a:noFill/>
                          </a:ln>
                          <a:solidFill>
                            <a:schemeClr val="tx1"/>
                          </a:solidFill>
                          <a:effectLst/>
                          <a:latin typeface="Georgia" pitchFamily="18" charset="0"/>
                        </a:rPr>
                        <a:t>25,0%</a:t>
                      </a:r>
                    </a:p>
                  </a:txBody>
                  <a:tcPr marL="90006" marR="90006"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55000"/>
                        <a:buFont typeface="Times New Roman" pitchFamily="18" charset="0"/>
                        <a:buNone/>
                        <a:tabLst/>
                      </a:pPr>
                      <a:r>
                        <a:rPr kumimoji="0" lang="de-DE" sz="1500" b="0" i="0" u="none" strike="noStrike" cap="none" normalizeH="0" baseline="0" smtClean="0">
                          <a:ln>
                            <a:noFill/>
                          </a:ln>
                          <a:solidFill>
                            <a:schemeClr val="tx1"/>
                          </a:solidFill>
                          <a:effectLst/>
                          <a:latin typeface="Georgia" pitchFamily="18" charset="0"/>
                        </a:rPr>
                        <a:t>6,5%</a:t>
                      </a:r>
                    </a:p>
                  </a:txBody>
                  <a:tcPr marL="90006" marR="90006"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42925">
                <a:tc>
                  <a:txBody>
                    <a:bodyPr/>
                    <a:lstStyle/>
                    <a:p>
                      <a:pPr marL="285750" marR="0" lvl="0" indent="-285750" algn="l" defTabSz="914400" rtl="0" eaLnBrk="1" fontAlgn="base" latinLnBrk="0" hangingPunct="1">
                        <a:lnSpc>
                          <a:spcPct val="100000"/>
                        </a:lnSpc>
                        <a:spcBef>
                          <a:spcPct val="20000"/>
                        </a:spcBef>
                        <a:spcAft>
                          <a:spcPct val="0"/>
                        </a:spcAft>
                        <a:buClrTx/>
                        <a:buSzTx/>
                        <a:buFontTx/>
                        <a:buChar char="•"/>
                        <a:tabLst/>
                      </a:pPr>
                      <a:r>
                        <a:rPr kumimoji="0" lang="de-DE" sz="1500" b="0" i="0" u="none" strike="noStrike" cap="none" normalizeH="0" baseline="0" dirty="0" smtClean="0">
                          <a:ln>
                            <a:noFill/>
                          </a:ln>
                          <a:solidFill>
                            <a:schemeClr val="tx1"/>
                          </a:solidFill>
                          <a:effectLst/>
                          <a:latin typeface="Georgia" pitchFamily="18" charset="0"/>
                        </a:rPr>
                        <a:t>Pensionfonds</a:t>
                      </a:r>
                      <a:endParaRPr kumimoji="0" lang="de-DE" sz="1500" b="1" i="0" u="none" strike="noStrike" cap="none" normalizeH="0" baseline="0" dirty="0" smtClean="0">
                        <a:ln>
                          <a:noFill/>
                        </a:ln>
                        <a:solidFill>
                          <a:schemeClr val="tx1"/>
                        </a:solidFill>
                        <a:effectLst/>
                        <a:latin typeface="Georgia" pitchFamily="18" charset="0"/>
                      </a:endParaRPr>
                    </a:p>
                  </a:txBody>
                  <a:tcPr marL="90006" marR="90006" marT="0" marB="0" anchor="ctr" horzOverflow="overflow">
                    <a:lnL>
                      <a:noFill/>
                    </a:lnL>
                    <a:lnR>
                      <a:noFill/>
                    </a:lnR>
                    <a:lnT>
                      <a:noFill/>
                    </a:lnT>
                    <a:lnB>
                      <a:noFill/>
                    </a:lnB>
                    <a:lnTlToBr>
                      <a:noFill/>
                    </a:lnTlToBr>
                    <a:lnBlToTr>
                      <a:noFill/>
                    </a:lnBlToTr>
                    <a:solidFill>
                      <a:schemeClr val="tx1">
                        <a:alpha val="2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Pct val="55000"/>
                        <a:buFont typeface="Times New Roman" pitchFamily="18" charset="0"/>
                        <a:buNone/>
                        <a:tabLst/>
                      </a:pPr>
                      <a:r>
                        <a:rPr kumimoji="0" lang="de-DE" sz="1500" b="0" i="0" u="none" strike="noStrike" cap="none" normalizeH="0" baseline="0" smtClean="0">
                          <a:ln>
                            <a:noFill/>
                          </a:ln>
                          <a:solidFill>
                            <a:schemeClr val="tx1"/>
                          </a:solidFill>
                          <a:effectLst/>
                          <a:latin typeface="Georgia" pitchFamily="18" charset="0"/>
                        </a:rPr>
                        <a:t>21,5%</a:t>
                      </a:r>
                    </a:p>
                  </a:txBody>
                  <a:tcPr marL="90006" marR="90006" marT="0" marB="0" anchor="ctr" horzOverflow="overflow">
                    <a:lnL>
                      <a:noFill/>
                    </a:lnL>
                    <a:lnR>
                      <a:noFill/>
                    </a:lnR>
                    <a:lnT>
                      <a:noFill/>
                    </a:lnT>
                    <a:lnB>
                      <a:noFill/>
                    </a:lnB>
                    <a:lnTlToBr>
                      <a:noFill/>
                    </a:lnTlToBr>
                    <a:lnBlToTr>
                      <a:noFill/>
                    </a:lnBlToTr>
                    <a:solidFill>
                      <a:schemeClr val="tx1">
                        <a:alpha val="2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Pct val="55000"/>
                        <a:buFont typeface="Times New Roman" pitchFamily="18" charset="0"/>
                        <a:buNone/>
                        <a:tabLst/>
                      </a:pPr>
                      <a:r>
                        <a:rPr kumimoji="0" lang="de-DE" sz="1500" b="0" i="0" u="none" strike="noStrike" cap="none" normalizeH="0" baseline="0" smtClean="0">
                          <a:ln>
                            <a:noFill/>
                          </a:ln>
                          <a:solidFill>
                            <a:schemeClr val="tx1"/>
                          </a:solidFill>
                          <a:effectLst/>
                          <a:latin typeface="Georgia" pitchFamily="18" charset="0"/>
                        </a:rPr>
                        <a:t>6,5%</a:t>
                      </a:r>
                    </a:p>
                  </a:txBody>
                  <a:tcPr marL="90006" marR="90006" marT="0" marB="0" anchor="ctr" horzOverflow="overflow">
                    <a:lnL>
                      <a:noFill/>
                    </a:lnL>
                    <a:lnR>
                      <a:noFill/>
                    </a:lnR>
                    <a:lnT>
                      <a:noFill/>
                    </a:lnT>
                    <a:lnB>
                      <a:noFill/>
                    </a:lnB>
                    <a:lnTlToBr>
                      <a:noFill/>
                    </a:lnTlToBr>
                    <a:lnBlToTr>
                      <a:noFill/>
                    </a:lnBlToTr>
                    <a:solidFill>
                      <a:schemeClr val="tx1">
                        <a:alpha val="20000"/>
                      </a:schemeClr>
                    </a:solidFill>
                  </a:tcPr>
                </a:tc>
                <a:extLst>
                  <a:ext uri="{0D108BD9-81ED-4DB2-BD59-A6C34878D82A}">
                    <a16:rowId xmlns:a16="http://schemas.microsoft.com/office/drawing/2014/main" val="10003"/>
                  </a:ext>
                </a:extLst>
              </a:tr>
              <a:tr h="544513">
                <a:tc>
                  <a:txBody>
                    <a:bodyPr/>
                    <a:lstStyle/>
                    <a:p>
                      <a:pPr marL="285750" marR="0" lvl="0" indent="-285750" algn="l" defTabSz="914400" rtl="0" eaLnBrk="1" fontAlgn="base" latinLnBrk="0" hangingPunct="1">
                        <a:lnSpc>
                          <a:spcPct val="100000"/>
                        </a:lnSpc>
                        <a:spcBef>
                          <a:spcPct val="20000"/>
                        </a:spcBef>
                        <a:spcAft>
                          <a:spcPct val="0"/>
                        </a:spcAft>
                        <a:buClrTx/>
                        <a:buSzTx/>
                        <a:buFontTx/>
                        <a:buChar char="•"/>
                        <a:tabLst/>
                      </a:pPr>
                      <a:r>
                        <a:rPr kumimoji="0" lang="de-DE" sz="1500" b="0" i="0" u="none" strike="noStrike" cap="none" normalizeH="0" baseline="0" dirty="0" smtClean="0">
                          <a:ln>
                            <a:noFill/>
                          </a:ln>
                          <a:solidFill>
                            <a:schemeClr val="tx1"/>
                          </a:solidFill>
                          <a:effectLst/>
                          <a:latin typeface="Georgia" pitchFamily="18" charset="0"/>
                        </a:rPr>
                        <a:t>Krankenversicherung</a:t>
                      </a:r>
                      <a:endParaRPr kumimoji="0" lang="de-DE" sz="1500" b="1" i="0" u="none" strike="noStrike" cap="none" normalizeH="0" baseline="0" dirty="0" smtClean="0">
                        <a:ln>
                          <a:noFill/>
                        </a:ln>
                        <a:solidFill>
                          <a:schemeClr val="tx1"/>
                        </a:solidFill>
                        <a:effectLst/>
                        <a:latin typeface="Georgia" pitchFamily="18" charset="0"/>
                      </a:endParaRPr>
                    </a:p>
                  </a:txBody>
                  <a:tcPr marL="90006" marR="90006"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55000"/>
                        <a:buFont typeface="Times New Roman" pitchFamily="18" charset="0"/>
                        <a:buNone/>
                        <a:tabLst/>
                      </a:pPr>
                      <a:r>
                        <a:rPr kumimoji="0" lang="de-DE" sz="1500" b="0" i="0" u="none" strike="noStrike" cap="none" normalizeH="0" baseline="0" smtClean="0">
                          <a:ln>
                            <a:noFill/>
                          </a:ln>
                          <a:solidFill>
                            <a:schemeClr val="tx1"/>
                          </a:solidFill>
                          <a:effectLst/>
                          <a:latin typeface="Georgia" pitchFamily="18" charset="0"/>
                        </a:rPr>
                        <a:t>2,3%</a:t>
                      </a:r>
                    </a:p>
                  </a:txBody>
                  <a:tcPr marL="90006" marR="90006"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55000"/>
                        <a:buFont typeface="Times New Roman" pitchFamily="18" charset="0"/>
                        <a:buNone/>
                        <a:tabLst/>
                      </a:pPr>
                      <a:r>
                        <a:rPr kumimoji="0" lang="de-DE" sz="1500" b="0" i="0" u="none" strike="noStrike" cap="none" normalizeH="0" baseline="0" smtClean="0">
                          <a:ln>
                            <a:noFill/>
                          </a:ln>
                          <a:solidFill>
                            <a:schemeClr val="tx1"/>
                          </a:solidFill>
                          <a:effectLst/>
                          <a:latin typeface="Georgia" pitchFamily="18" charset="0"/>
                        </a:rPr>
                        <a:t>0%</a:t>
                      </a:r>
                    </a:p>
                  </a:txBody>
                  <a:tcPr marL="90006" marR="90006"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544513">
                <a:tc>
                  <a:txBody>
                    <a:bodyPr/>
                    <a:lstStyle/>
                    <a:p>
                      <a:pPr marL="285750" marR="0" lvl="0" indent="-285750" algn="l" defTabSz="914400" rtl="0" eaLnBrk="1" fontAlgn="base" latinLnBrk="0" hangingPunct="1">
                        <a:lnSpc>
                          <a:spcPct val="100000"/>
                        </a:lnSpc>
                        <a:spcBef>
                          <a:spcPct val="20000"/>
                        </a:spcBef>
                        <a:spcAft>
                          <a:spcPct val="0"/>
                        </a:spcAft>
                        <a:buClrTx/>
                        <a:buSzTx/>
                        <a:buFontTx/>
                        <a:buChar char="•"/>
                        <a:tabLst/>
                      </a:pPr>
                      <a:r>
                        <a:rPr kumimoji="0" lang="de-DE" sz="1500" b="0" i="0" u="none" strike="noStrike" cap="none" normalizeH="0" baseline="0" noProof="1" smtClean="0">
                          <a:ln>
                            <a:noFill/>
                          </a:ln>
                          <a:solidFill>
                            <a:schemeClr val="tx1"/>
                          </a:solidFill>
                          <a:effectLst/>
                          <a:latin typeface="Georgia" pitchFamily="18" charset="0"/>
                        </a:rPr>
                        <a:t>Arbeitslosenfonds</a:t>
                      </a:r>
                      <a:endParaRPr kumimoji="0" lang="de-DE" sz="1500" b="1" i="0" u="none" strike="noStrike" cap="none" normalizeH="0" baseline="0" noProof="1" smtClean="0">
                        <a:ln>
                          <a:noFill/>
                        </a:ln>
                        <a:solidFill>
                          <a:schemeClr val="tx1"/>
                        </a:solidFill>
                        <a:effectLst/>
                        <a:latin typeface="Georgia" pitchFamily="18" charset="0"/>
                      </a:endParaRPr>
                    </a:p>
                  </a:txBody>
                  <a:tcPr marL="90006" marR="90006" marT="0" marB="0" anchor="ctr" horzOverflow="overflow">
                    <a:lnL>
                      <a:noFill/>
                    </a:lnL>
                    <a:lnR>
                      <a:noFill/>
                    </a:lnR>
                    <a:lnT>
                      <a:noFill/>
                    </a:lnT>
                    <a:lnB>
                      <a:noFill/>
                    </a:lnB>
                    <a:lnTlToBr>
                      <a:noFill/>
                    </a:lnTlToBr>
                    <a:lnBlToTr>
                      <a:noFill/>
                    </a:lnBlToTr>
                    <a:solidFill>
                      <a:schemeClr val="tx1">
                        <a:alpha val="2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Pct val="55000"/>
                        <a:buFont typeface="Times New Roman" pitchFamily="18" charset="0"/>
                        <a:buNone/>
                        <a:tabLst/>
                      </a:pPr>
                      <a:r>
                        <a:rPr kumimoji="0" lang="de-DE" sz="1500" b="0" i="0" u="none" strike="noStrike" cap="none" normalizeH="0" baseline="0" smtClean="0">
                          <a:ln>
                            <a:noFill/>
                          </a:ln>
                          <a:solidFill>
                            <a:schemeClr val="tx1"/>
                          </a:solidFill>
                          <a:effectLst/>
                          <a:latin typeface="Georgia" pitchFamily="18" charset="0"/>
                        </a:rPr>
                        <a:t>1,2%</a:t>
                      </a:r>
                    </a:p>
                  </a:txBody>
                  <a:tcPr marL="90006" marR="90006" marT="0" marB="0" anchor="ctr" horzOverflow="overflow">
                    <a:lnL>
                      <a:noFill/>
                    </a:lnL>
                    <a:lnR>
                      <a:noFill/>
                    </a:lnR>
                    <a:lnT>
                      <a:noFill/>
                    </a:lnT>
                    <a:lnB>
                      <a:noFill/>
                    </a:lnB>
                    <a:lnTlToBr>
                      <a:noFill/>
                    </a:lnTlToBr>
                    <a:lnBlToTr>
                      <a:noFill/>
                    </a:lnBlToTr>
                    <a:solidFill>
                      <a:schemeClr val="tx1">
                        <a:alpha val="2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Pct val="55000"/>
                        <a:buFont typeface="Times New Roman" pitchFamily="18" charset="0"/>
                        <a:buNone/>
                        <a:tabLst/>
                      </a:pPr>
                      <a:r>
                        <a:rPr kumimoji="0" lang="de-DE" sz="1500" b="0" i="0" u="none" strike="noStrike" cap="none" normalizeH="0" baseline="0" smtClean="0">
                          <a:ln>
                            <a:noFill/>
                          </a:ln>
                          <a:solidFill>
                            <a:schemeClr val="tx1"/>
                          </a:solidFill>
                          <a:effectLst/>
                          <a:latin typeface="Georgia" pitchFamily="18" charset="0"/>
                        </a:rPr>
                        <a:t>0%</a:t>
                      </a:r>
                    </a:p>
                  </a:txBody>
                  <a:tcPr marL="90006" marR="90006" marT="0" marB="0" anchor="ctr" horzOverflow="overflow">
                    <a:lnL>
                      <a:noFill/>
                    </a:lnL>
                    <a:lnR>
                      <a:noFill/>
                    </a:lnR>
                    <a:lnT>
                      <a:noFill/>
                    </a:lnT>
                    <a:lnB>
                      <a:noFill/>
                    </a:lnB>
                    <a:lnTlToBr>
                      <a:noFill/>
                    </a:lnTlToBr>
                    <a:lnBlToTr>
                      <a:noFill/>
                    </a:lnBlToTr>
                    <a:solidFill>
                      <a:schemeClr val="tx1">
                        <a:alpha val="20000"/>
                      </a:schemeClr>
                    </a:solidFill>
                  </a:tcPr>
                </a:tc>
                <a:extLst>
                  <a:ext uri="{0D108BD9-81ED-4DB2-BD59-A6C34878D82A}">
                    <a16:rowId xmlns:a16="http://schemas.microsoft.com/office/drawing/2014/main" val="10005"/>
                  </a:ext>
                </a:extLst>
              </a:tr>
              <a:tr h="544513">
                <a:tc>
                  <a:txBody>
                    <a:bodyPr/>
                    <a:lstStyle/>
                    <a:p>
                      <a:pPr marL="0" marR="0" lvl="0" indent="0" algn="l" defTabSz="914400" rtl="0" eaLnBrk="1" fontAlgn="base" latinLnBrk="0" hangingPunct="1">
                        <a:lnSpc>
                          <a:spcPct val="100000"/>
                        </a:lnSpc>
                        <a:spcBef>
                          <a:spcPct val="20000"/>
                        </a:spcBef>
                        <a:spcAft>
                          <a:spcPct val="0"/>
                        </a:spcAft>
                        <a:buClrTx/>
                        <a:buSzPct val="55000"/>
                        <a:buFont typeface="Times New Roman" pitchFamily="18" charset="0"/>
                        <a:buNone/>
                        <a:tabLst/>
                      </a:pPr>
                      <a:r>
                        <a:rPr kumimoji="0" lang="de-DE" sz="1500" b="0" i="0" u="none" strike="noStrike" cap="none" normalizeH="0" baseline="0" smtClean="0">
                          <a:ln>
                            <a:noFill/>
                          </a:ln>
                          <a:solidFill>
                            <a:schemeClr val="tx1"/>
                          </a:solidFill>
                          <a:effectLst/>
                          <a:latin typeface="Georgia" pitchFamily="18" charset="0"/>
                        </a:rPr>
                        <a:t>Insgesamt</a:t>
                      </a:r>
                      <a:endParaRPr kumimoji="0" lang="de-DE" sz="1500" b="1" i="0" u="none" strike="noStrike" cap="none" normalizeH="0" baseline="0" smtClean="0">
                        <a:ln>
                          <a:noFill/>
                        </a:ln>
                        <a:solidFill>
                          <a:schemeClr val="tx1"/>
                        </a:solidFill>
                        <a:effectLst/>
                        <a:latin typeface="Georgia" pitchFamily="18" charset="0"/>
                      </a:endParaRPr>
                    </a:p>
                  </a:txBody>
                  <a:tcPr marL="90006" marR="90006"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55000"/>
                        <a:buFont typeface="Times New Roman" pitchFamily="18" charset="0"/>
                        <a:buNone/>
                        <a:tabLst/>
                      </a:pPr>
                      <a:r>
                        <a:rPr kumimoji="0" lang="de-DE" sz="1500" b="0" i="0" u="none" strike="noStrike" cap="none" normalizeH="0" baseline="0" smtClean="0">
                          <a:ln>
                            <a:noFill/>
                          </a:ln>
                          <a:solidFill>
                            <a:schemeClr val="tx1"/>
                          </a:solidFill>
                          <a:effectLst/>
                          <a:latin typeface="Georgia" pitchFamily="18" charset="0"/>
                        </a:rPr>
                        <a:t>34,0%</a:t>
                      </a:r>
                      <a:endParaRPr kumimoji="0" lang="de-DE" sz="1500" b="1" i="0" u="none" strike="noStrike" cap="none" normalizeH="0" baseline="0" smtClean="0">
                        <a:ln>
                          <a:noFill/>
                        </a:ln>
                        <a:solidFill>
                          <a:schemeClr val="tx1"/>
                        </a:solidFill>
                        <a:effectLst/>
                        <a:latin typeface="Georgia" pitchFamily="18" charset="0"/>
                      </a:endParaRPr>
                    </a:p>
                  </a:txBody>
                  <a:tcPr marL="90006" marR="90006"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55000"/>
                        <a:buFont typeface="Times New Roman" pitchFamily="18" charset="0"/>
                        <a:buNone/>
                        <a:tabLst/>
                      </a:pPr>
                      <a:r>
                        <a:rPr kumimoji="0" lang="de-DE" sz="1500" b="0" i="0" u="none" strike="noStrike" cap="none" normalizeH="0" baseline="0" smtClean="0">
                          <a:ln>
                            <a:noFill/>
                          </a:ln>
                          <a:solidFill>
                            <a:schemeClr val="tx1"/>
                          </a:solidFill>
                          <a:effectLst/>
                          <a:latin typeface="Georgia" pitchFamily="18" charset="0"/>
                        </a:rPr>
                        <a:t>11,0%</a:t>
                      </a:r>
                      <a:endParaRPr kumimoji="0" lang="de-DE" sz="1500" b="1" i="0" u="none" strike="noStrike" cap="none" normalizeH="0" baseline="0" smtClean="0">
                        <a:ln>
                          <a:noFill/>
                        </a:ln>
                        <a:solidFill>
                          <a:schemeClr val="tx1"/>
                        </a:solidFill>
                        <a:effectLst/>
                        <a:latin typeface="Georgia" pitchFamily="18" charset="0"/>
                      </a:endParaRPr>
                    </a:p>
                  </a:txBody>
                  <a:tcPr marL="90006" marR="90006"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www.angelsfoster.org/wp-content/uploads/2010/03/Happy-Famil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1663" y="1611313"/>
            <a:ext cx="3462337" cy="524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dirty="0" smtClean="0">
                <a:solidFill>
                  <a:srgbClr val="0039A6"/>
                </a:solidFill>
                <a:latin typeface="Georgia" pitchFamily="18" charset="0"/>
              </a:rPr>
              <a:t>Wirtschaft</a:t>
            </a:r>
            <a:endParaRPr lang="cs-CZ" altLang="cs-CZ" sz="2400" dirty="0" smtClean="0">
              <a:solidFill>
                <a:srgbClr val="0039A6"/>
              </a:solidFill>
              <a:latin typeface="Georgia" pitchFamily="18" charset="0"/>
            </a:endParaRPr>
          </a:p>
        </p:txBody>
      </p:sp>
      <p:sp>
        <p:nvSpPr>
          <p:cNvPr id="37893" name="Rectangle 3"/>
          <p:cNvSpPr>
            <a:spLocks noGrp="1" noChangeArrowheads="1"/>
          </p:cNvSpPr>
          <p:nvPr>
            <p:ph type="subTitle" idx="4294967295"/>
          </p:nvPr>
        </p:nvSpPr>
        <p:spPr>
          <a:xfrm>
            <a:off x="1025525" y="1435100"/>
            <a:ext cx="7661275" cy="5091113"/>
          </a:xfrm>
        </p:spPr>
        <p:txBody>
          <a:bodyPr/>
          <a:lstStyle/>
          <a:p>
            <a:pPr marL="304800" indent="-304800" algn="just">
              <a:buFontTx/>
              <a:buNone/>
            </a:pPr>
            <a:r>
              <a:rPr lang="cs-CZ" altLang="cs-CZ" sz="2400" dirty="0" smtClean="0">
                <a:solidFill>
                  <a:srgbClr val="072B51"/>
                </a:solidFill>
                <a:latin typeface="Georgia" pitchFamily="18" charset="0"/>
              </a:rPr>
              <a:t>	</a:t>
            </a:r>
            <a:r>
              <a:rPr lang="de-DE" altLang="cs-CZ" sz="2400" dirty="0">
                <a:solidFill>
                  <a:srgbClr val="C00000"/>
                </a:solidFill>
                <a:latin typeface="Georgia" pitchFamily="18" charset="0"/>
              </a:rPr>
              <a:t>TSCHECHISCHE REPUBLIK</a:t>
            </a:r>
          </a:p>
          <a:p>
            <a:pPr marL="304800" indent="-304800" algn="just">
              <a:buFontTx/>
              <a:buNone/>
            </a:pPr>
            <a:r>
              <a:rPr lang="de-DE" altLang="cs-CZ" sz="2400" dirty="0">
                <a:solidFill>
                  <a:srgbClr val="C00000"/>
                </a:solidFill>
                <a:latin typeface="Georgia" pitchFamily="18" charset="0"/>
              </a:rPr>
              <a:t>	Globaler Friedensindex</a:t>
            </a:r>
            <a:endParaRPr lang="de-DE" altLang="cs-CZ" sz="1800" b="1" noProof="1" smtClean="0">
              <a:latin typeface="Georgia" pitchFamily="18" charset="0"/>
            </a:endParaRPr>
          </a:p>
          <a:p>
            <a:pPr marL="304800" indent="-304800" algn="just">
              <a:buFontTx/>
              <a:buNone/>
            </a:pPr>
            <a:endParaRPr lang="de-DE" altLang="cs-CZ" sz="1800" b="1" noProof="1" smtClean="0">
              <a:latin typeface="Georgia" pitchFamily="18" charset="0"/>
            </a:endParaRPr>
          </a:p>
          <a:p>
            <a:pPr marL="304800" indent="-304800" algn="just">
              <a:buFontTx/>
              <a:buNone/>
            </a:pPr>
            <a:endParaRPr lang="de-DE" altLang="cs-CZ" sz="1800" b="1" noProof="1" smtClean="0">
              <a:latin typeface="Georgia" pitchFamily="18" charset="0"/>
            </a:endParaRPr>
          </a:p>
          <a:p>
            <a:pPr marL="304800" indent="-304800" algn="just">
              <a:buFontTx/>
              <a:buNone/>
            </a:pPr>
            <a:endParaRPr lang="de-DE" altLang="cs-CZ" sz="1800" b="1" noProof="1" smtClean="0">
              <a:latin typeface="Georgia" pitchFamily="18" charset="0"/>
            </a:endParaRPr>
          </a:p>
          <a:p>
            <a:pPr marL="304800" indent="-304800" algn="just">
              <a:buFontTx/>
              <a:buNone/>
            </a:pPr>
            <a:endParaRPr lang="de-DE" altLang="cs-CZ" sz="1800" b="1" noProof="1" smtClean="0">
              <a:latin typeface="Georgia" pitchFamily="18" charset="0"/>
            </a:endParaRPr>
          </a:p>
          <a:p>
            <a:pPr marL="304800" indent="-304800" algn="just">
              <a:buFontTx/>
              <a:buNone/>
            </a:pPr>
            <a:endParaRPr lang="de-DE" altLang="cs-CZ" sz="1800" b="1" noProof="1" smtClean="0">
              <a:latin typeface="Georgia" pitchFamily="18" charset="0"/>
            </a:endParaRPr>
          </a:p>
          <a:p>
            <a:pPr marL="304800" indent="-304800" algn="just">
              <a:buFontTx/>
              <a:buNone/>
            </a:pPr>
            <a:endParaRPr lang="de-DE" altLang="cs-CZ" sz="1800" b="1" noProof="1" smtClean="0">
              <a:latin typeface="Georgia" pitchFamily="18" charset="0"/>
            </a:endParaRPr>
          </a:p>
          <a:p>
            <a:pPr marL="304800" indent="-304800" algn="just">
              <a:buFontTx/>
              <a:buNone/>
            </a:pPr>
            <a:endParaRPr lang="de-DE" altLang="cs-CZ" sz="1800" b="1" noProof="1" smtClean="0">
              <a:latin typeface="Georgia" pitchFamily="18" charset="0"/>
            </a:endParaRPr>
          </a:p>
          <a:p>
            <a:pPr marL="304800" indent="-304800" algn="just">
              <a:buFontTx/>
              <a:buNone/>
            </a:pPr>
            <a:endParaRPr lang="de-DE" altLang="cs-CZ" sz="1800" b="1" noProof="1" smtClean="0">
              <a:latin typeface="Georgia" pitchFamily="18" charset="0"/>
            </a:endParaRPr>
          </a:p>
          <a:p>
            <a:pPr marL="304800" indent="-304800" algn="just">
              <a:buFontTx/>
              <a:buNone/>
            </a:pPr>
            <a:endParaRPr lang="de-DE" altLang="cs-CZ" sz="1800" b="1" noProof="1" smtClean="0">
              <a:latin typeface="Georgia" pitchFamily="18" charset="0"/>
            </a:endParaRPr>
          </a:p>
          <a:p>
            <a:pPr marL="304800" indent="-304800" algn="just">
              <a:buFontTx/>
              <a:buNone/>
            </a:pPr>
            <a:r>
              <a:rPr lang="de-DE" altLang="cs-CZ" sz="1200" noProof="1" smtClean="0">
                <a:latin typeface="Georgia" pitchFamily="18" charset="0"/>
              </a:rPr>
              <a:t>	</a:t>
            </a:r>
            <a:endParaRPr lang="cs-CZ" altLang="cs-CZ" sz="1600" dirty="0" smtClean="0">
              <a:solidFill>
                <a:srgbClr val="D52B1E"/>
              </a:solidFill>
              <a:latin typeface="Georgia" pitchFamily="18" charset="0"/>
            </a:endParaRPr>
          </a:p>
          <a:p>
            <a:pPr marL="304800" indent="-304800" algn="just">
              <a:buFontTx/>
              <a:buNone/>
            </a:pPr>
            <a:endParaRPr lang="cs-CZ" altLang="cs-CZ" sz="1400" dirty="0" smtClean="0">
              <a:latin typeface="Georgia" pitchFamily="18" charset="0"/>
            </a:endParaRP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37896" name="AutoShape 52" descr="data:image/jpeg;base64,/9j/4AAQSkZJRgABAQAAAQABAAD/2wCEAAkGBhEQERQQEhAVFBUUFhoXFxIYFhYaFBcYGxoYGBMYGhgYHSYeGBsjGRwXHy8gJScpLDgsFR4yNTAqNSYtLCkBCQoKDQwNFA8PFCkYFBgpKS0pKTU1MjU1LikuKSwpKS41LDU1NS0rLCopKSksMCk1NTU2KSk0KSkvKSkpKSksLP/AABEIAMABAAMBIgACEQEDEQH/xAAcAAEAAgMBAQEAAAAAAAAAAAAABgcEBQgDAgH/xABNEAABAwIDBAQHCQ4GAgMAAAABAAIDBBEFEiEGBzFREyJBYRQVMnGBkZIWI1RVk5Sh0dMXMzVCUlNicnSisbKz0iQ0RnOEwoLhJUNE/8QAGAEBAQEBAQAAAAAAAAAAAAAAAAEDAgT/xAApEQEAAQEHBAIBBQAAAAAAAAAAAQIDERIUUWGRUmOS0RNTMSEiMrHw/9oADAMBAAIRAxEAPwC8UREBERAREQEREBERAREQEREBERAREQEREBERAREQEREBERAREQEREBERAREQEREBERAREQEREBERAREQEREBERAREQEREBERAREQEREBERARFHL4tyovXOpM3NbOyx3/ALoi7WUjRRy+LcqL1zpfFuVF651zi2lrlu5TykaKOXxblReudL4tyovXOmLaTLdynlI0Ucvi3Ki9c6XxblReudMW0mW7lPKRoo5fFuVF650vi3Ki9c6YtpMt3KeUjRRy+LcqL1zr7iOK5hmFHluM1jNe19bX7bK4tpMt3KeUgREXTyiIiAiIgIiICIiAiIgIiICIiAiIgIiICwsWxmCkj6WolbEzhmcbXPIDiT3BZqozazEG1m0UVPUH3iGZkQYfJ1aHG/67y0HusEFh/dXw22YyyBhNhIYJRGfM/LYra1u2NLFRivzl8BLbPaDqC7JexsdD/BbOqoI5Y3QvYHRublLCOqW8LWURbsE84dBhr3scyOoa5+rutA2UyBug8otyg9nHVBmfdRwn4fF+/wD2r9+6hhPw6L97+1bMbJUPwKm+Qi/tVB7cUkbMZkjZG1rBNEAxrQGWIjuMoFrcfWgun7qOE/D4v3v7Vsdn9q6avMvgzzI2ItBktZhLhezSdTbt07V9e5Oh+BU3yEX9qxNkdlG4eaprMoZNUGSNrb9RhYxuU35ODj5iEH3tFtvRYfYVE4a42tG3rSWPblGoHeeS3rXAi41B7VzjvBZJVSSYrxhkqH08Z/Ria0Mdfk60ns96uHdXjnheGwkm74veX+dlg31syn0oJLiOIxU8TppnhkbBdzzwA4XNlovulYVYHw6LXvP1KTKht6Wy5kxOUUsQuKcTvY3QusSHua0cXWsbDjY9qC92PDgCCCDqCOBHYVjYpikNLE6aeQRxttmeeAubDh3qnt0u8noS2gqn+9k2hlJ8gnhG4/knsPYdOB0uxBGhvJwu1/DobceJ+pes232HMbG91ZG1szS6MkmzmglpI05gj0KJuwGD3Sg9E3Sm6bLlGXpL5c9uF+2/PVTbayNrqGqD25m9BKSPMxxHHt0QYLt4+FjXw6H2j9S/aXeLhchs2uhv3uy/S6wVQ7kYmuxE5gDaB51AOt266q7MV2Wo6ppbNTRPv2lgDh5nDrD0FBsoZmvaHNcHNOocCCCOYI0K+1QuMOqtmq4Np5HOppOu2J5ux7b2e1w4B4/KGti29+CuzBMYjrKeOpiPUkaHC/Ecwe8G49CD1xHEoaeMyzSNjYOL3EAdw14nuWJs9tLT18bpqd5cxrywkgjUW7DrYggjuKg290yVj4cNh1dkkqpB+jG0iMedzs3pDVG9xOO9HUy0jj1Zm52j9NnH1sP7gQXio/Ubf4bG90b62JrmOLXNLtQ4GzgdOakCq3f7Tt8Ep5MozifLmtrlMchLb8rtabdyCXHePhY//fD7X/pbDC9p6OqOWCpikd+S14Lu85eNu+yhu5igikwvrxsdeaQHM1puLiwNxqq/3q4CzDsQY+l96EjBK0NNujeHEHLbUC4B9JRXQyjr94eGNJaa6EEEgjNwI0I4LL2SxN1TRU87/Kkia53e61nH0nX0qut/1Mzo6WTKM+d7c1tS3KDYntF0ROPujYX8Ph9r/wBLPw3aqjqTlhqopHH8Vr25vZ4/QovuhoIn4VEXRMcS6S5LWknru7SF77Y7raSsjc6GJkFQBdkjAGtLhqA9rdCDz4jigmyKmt1+8adk4w2tc513GOOR5u9kg06NxPEXBAJ1B07dLlQFSu9/d/P07sQgYZGPAMrWi7mOAtmsNS0gDUcLcldS12D42yq6YNBaYJnQvabXzNsb6HgQQR50FJbI75aqlyx1P+JiGlyffmjudwf5nesK8cGxmGshZUQPzRvFweB7wR2EHQhV/vd2FpnUstfGwRzRWc4tFhICQHBwGmbW4dx53XxuDe/wSoB8gT9Xzljc9v3T6SirQXOW334cl/34v4Rro1c4bePvjk3dPEPojQdHqNbxcc8Dw6eUGzy3o2c87+qLd4uT6FJVXW3ETcRxOjwt2sTA6onAJ4WLYxcajt9sIjzxvZ6AYD4EJIzJDEJAA9tzK3rvtY63OYelRbcTjvR1UtI49Wdmdo/TZx9bCfYCnn3G8J+Du+Vk+tU9ikBwfFzkBtTzB7BfUxHrAX72Etuiul1A/wDUn/B/7qcU9Q2RjZGG7XAOaeYIuD6lB/8AUn/B/wC6IiO9rdr0RdiFKzqG5miA8g9sjQPxT+MOzjwvbabpd5PTBtBVP98GkMpPlgcGOJ/HA4HtHeNbVc0EEEXB0I7FQu9Ddy6gf4ZSg+DudcgXvA+9xw4MvwPYdOSKn/8AqT/g/wDdSbaz/I1f7PN/Tcqs3YbSS1+KtlmsZGUZjL/y8rhZxHYTfXzK09rP8jV/s839NyIpvcQP/kJP2d388avpUNuH/CEv7O7+eNXyiyqvf9Tg01LJpdszmd9nMLj9LB9Cz9xk5dhzmk6MneB5iGOP0kqMb9MebLNBRRnMYrveBr132axunblvp+mFIY4nYJs+7N1Z3NOl9RLLoB52j+VBmbCztqq2vxJzhldIKeAkge9R2zEdznZT6CqnxUHCcYc5nkwziRgHbE7rZfYJb6FZ2C7lcPNPEaiOQymNpk99eBmIBcLA2Fjp6FD96+7yDDmQzUrXBjnOY8Oc51nWzMNzwuA8egIL1gna9rXtN2uAcCOBBFwfUq23+f5Kn/aR/SlW13PY54ThrGE3fTkxHnYaxn2SB6Fqt/n+Sp/2kf0pURp93O3kOHYZaanqXNErz0rIrxXcRZuckC/ZZaxlFLtPiDpszYIYmtaWkgytjuSLN7XE5teA7+2W7qMKjqsEfTyi7JJJWnnqRYjvB1HeFWVLUVGA4kb6uidlcODZYjy7nNsRyIHJFdI0VGyGNkMYsyNoa0cg0WA9Sq/f/wDeKT/cf/IFZuF4lHUwsnidmZI0Oae4/wACOBHMKst//wB4pP8Acf8AyBESHc5+CYf1pP53KbKE7nPwTD+tJ/O5TGqqWRMdI9waxgLnOPAAakn0IObN4INPi9S5mhbMJG27HWa+/tarpcLnLB6F2NYy54aejfMZZNPJhaRYHvLQ1vncujkUVfV+ymJ0ldPXYfLFI2oIdJTS3aCQABYjS41N7g9YjVWCsPxxT/n4vlGfWi001VfiL0DxvA8axVvg1QKejgJBfkcZHvtY27xfW2nDUqa7ObPw0FOymhByt4k+U5x1c5x5kr38cU/5+L5Rn1p44p/z8XyjPrUvh18dfTL8xZ1QI/8ADNidJfhK5zWW1ubtBN+GiqTFd0OKVNTJWPnpWySP6SzTLYEWy2uw8ABx5K3PHFP+fi+UZ9aeOKf8/F8oz60vg+OvplrKR+KdC/pGUhmAb0Za+Xo3HXOXgtu3S1rX7eCiuD7J4xT1s1e59HLJO3K4F0zQ1oILWtIZoBYDt4Ke+OKf8/F8oz608cU/5+L5Rn1pfB8dfTLLbe2vFVJtlu0xPE6gVDzRxkMDLNfKbgEm5JZqdbdmgCtDxxT/AJ+L5Rn1p44p/wA/F8oz60vg+OvplGtlMMxWkpfBpPBZOiZlhdnlBJBGVr+p5IbfUa6DTtWhGxuNeMfGfS0Zktk6PNL0eS1svk37734qw/HFP+fi+UZ9a/W4vATYTxknQDOz0dqXwfHX0y/cNdMYwZ2xtk1uI3OczjpYuAPDuXrU0zJWOje0Oa4EOaRcEHiCF6oqzVxspu3kw3FXzRdaldE4NcXDOwkg5COLrW0PK19VJdr6SvnifT0racNljcx0krnhwzXacrWtIPVPEqRIgp3Zbdfi2HTiohmpC7KWlrnSlrmm1wbNB4gHQ9ileIw7QTAxsdRQA/8A2tMrnDnbMDY+hTdEEF2Q3VQUcnhM8hqai+bpHDqtcdS4Akku/ScSeVlibZ7K4tiEkfWpGQwy9IyIukOctd1DJ1der+KNOsfOrFRBgYO+pLD4UyJrwdOic5zCLDXrAEG99FHN4ez9biERpIW04idld0kj35w5pvZrWtIHZr3lTJEFWbD7B4rhUj3MdSyMlyh8ZfIOB0c05OIBd61mbfbJYpitof8ACxwxyF7CXyF79HNaXdWzeqTpzKsdEFe7CbN4rhjBTEUssJkzlwkkD2B1s9hls7hcDmeKy95m73xnG18Ra2oj0a52jXMPFjiB2cQfPzU3RBXGwey2L4ZaEvppadzwXMzvzx38ssOUD0cL8rrw252NxXFSxrhSxRxFxaBJIS4u0uTk06o4d549lnIgrrZbAMaw2nFMwUUrA4luZ8oc3MbkXDQCL39a+MY2QxjE/e6uqgp6e9zFAHuLrc81s3pda/YrIRBptltk6bDouhgaddXyO1e883H+AGgW5REBan3JUXwSH2AtsobttjVV4TSYbSSCGSq6Rz6gtDjHFGAXZGnQvN9OVu+4kxE/l3RaV0fxqmL289yVF8Eh9gJ7kqL4JD7AUN2jpK7BovGEWIz1UUTmmopqgsdnjc4NcY3NaMjhfQcPVY2Mx4cARwIuFMNOjTM232TzLV+5Ki+CQ+wE9yVF8Eh9gL0x2jqZI7U1SIHi5zGNsjXaaAh3AXtqNVT+x23+LYjVspPDGRZ2uOfweN1srS7ybtvy4php0MxbfZPMrc9yVF8Eh9gJ7kqL4JD7AVebX7SY3hD2SSTw1MDzlDuhDOtxyuDTdpIuRYngp3sVtbHidMKhjchBLHx3vleLEi/aCCCDyKYadDMW32TzLI9yVF8Eh9gL89yVF8Eh9gKLbX7zjFOMPoIhUVTnZDf72xx7NPKcO3UAW1PYvam2TxeVuefGXRvI+9wwx9G08ru1d6gmGnQzFt9k8yknuSovgkPsBfrNlqNpDhSxAggg5BcEag+tV3ju0GNYI5r55GVtM426QsyOv+S4t1Y49nlDzqe7I7YU+Jw9NCSC3R8bvLY7kbcQewjQ+tMNOhmLbrnmW8RYWMYxDSQvqJ3hkbBcn+AA7SToAq+wzanFMae80WSjpWOymd7c8rjyAOhdbWwsBfyiumCzkUDq9kcYjbngxp8jwPIlhjDHHldt8vqK0uz+96WGoNHisQie12QzNFg083t1GU8czdLdnagtZFiYhFJLERBMInutllyNeBwPkk2Nx/FUxje8TF6WtfQmpicWyNZ0nQNFw7LZ1r6aHhdBeSKBY7QY9BE6aHEIqgsBcYjStYSBqQ2znXPdosHdzvYdXSikqY2tlcCWSMuGvsLlpab2da5vexseHaFloqz3s7c12HyQspgGMe0uMpZmBdcjIL6CwsefWUn2M2t8Mw5tbNZlg/pSPJHRkh7h3WF0ElRVdge0+IY5USimn8CpYbDO1jXzOvfLq7QEgEnsGnHiszFYsUw6opX+MHVNNLURxSCSOMPbncGjVrRcEm1wBY253QWKiIgIiICIiAiIgKDb1YBFDFibJWRz0Ly+PO6zZWuFpYO8vaNANbj0qcqutlsPGL1c2KVPvkMEz4aKA6xtEZs+Yt4F7ncCeFu4WDFpKybacMOTwfDWPBkYXNdPUSMsejIbpHGDa99Toe3Sz1X20tFJhFS7FqZpdTyEeH0zeXwlg/Kb+NzGvMjdYlti1suHMgLJWV0jgH6/e2xl+ZtjzyjXmgkxXOm5z8LQfqSf0yuiyucd0LScUiDXZSY5QHWBsejNjY8bHVFWbvxqGNw0MNsz5o8o7dLucR/4g+tRXd7XyUGC11aNMz7RX7XZQzMOdnO/cUzrt1rayVstdXT1IZ5MdmRxi/EWYLi9hexB0C+t52EtZg00MLAxkTWEMaNA1r2k2Hm1QQbcThwlq6ipd1nRRgAnU5pXG7r87Nd7RV4KktwdeG1FTCTrJGx478jnA/Q/+Ku1Ea/aDB2VlNLTPGkjC2/I/iu84dY+hUBusxZ9JikUdyBK4wyN7Nb5fSHgfSujiubdh4TU41CWcDUOl04BoLn37hw9aKke/bH3PqI6IHqRMEjhze6+W/OzOH65VpbCYY2nw+liaLe9Nce9zxnefWSqX31UjmYo554SRRub6AWH6QVduxlaJqClkBveFnrDQ130goNyqc394E0GnrWixcTC889C+M+gB49XJXGqz39TAUMDO11QCB3COS5+ketEZ+5jGnVGHBjzc08hiBPHLZrmeoOt/wCKq/b78OS/78X8I1Yu4mhLKCSUj77O4t/Va1rP5g5VxvDZmxuZtyLzRC40IuIxcHsKK6Ira1kMbpZHBrGAuc48ABqVz7urwqSpxWOZjCI4XOlebdVoIcGN85JsB3Hktlvd2YqKTo3ipqJqZ/VtLK9+SQXIvfTUcDbsI5Kd7n8egqKIRRxsilhsJWNAGY/iy9+YDU8we5BsNtRVVTH4fBSkiVoD6qQtEDGk6kC5c94twAFtDdK7ZYU2Dy0NPmcW07wDbrPcQXO05uN9O9SxERz1uq2+jw2SSKcHoZi0l4FyxwuASO1pB1twt51e1JWU1bEHxujnjJBBGVzcwIc3TscDY66gqCba7moapzp6VwhlcbujI95eTxOmrCeYuO7tVW4fX1uB1tiHRvYR0kV+pKzlpo4EcHdiK6cReVLUNkY2RvkvaHDzEXH0FeqIIiICIiAiIgKt9j8XjwiabCaxwhBlklpJnm0UsT3Zsuc6B7SbEG3H12QsPFMHgqo+iqIWSsOuV7Q4X5i/A94QeGKY/SQRGSeoiZHY3LntsRbUAfjXHYLqm9mJ2UeIRYg+CaLCnvljo3SGzIHS5SZMp1ZE+zg0ns17FaFHuywmF4kZQQhw4EtLrd9nEhSKppGSNLJGNe08WuaHNPK4OiDHxPGIKZnSTTMjb2FzgL2FyG3PWNhwGq513X4pFTYnBLM8MZZzS8mzQXMIFz2C/aujKvCYJmtZJBHI1vktexrmt0toHCw000XgdmqO2XwSC3LoY7erKgy6OujmbnikZI3hmY5rm+tpIX3UU7ZGOje0Oa9pa5p4EEWcD5wvOiw+KBuSKJkbb3ysa1rb9ps0AXWQg5/xfZqr2frm1kLDJA112ydhYdHRyEeSbG1+B0I5K3cC3gUFXGHsqY2EjWOR7WSNPaCHHXzi4Uic0EWIuDxC0NVsDhsjszqGAnuYG/Q2wQR3bveNC2F1LRSCoqpgWNbF18mYWLrtuCbE2A7fMm6rd47D2GoqAPCJW2yceiZxy37XE2v5gOd5lheAU1KLQU8cV+JYwAnzkalZ6CGbzdhPGcAMdhUQ3MZOgcD5UZPZewIPYRyJUJ3a7cHDC7DcQa6FocSxzwR0ZPlNd+gTqHDTU9nC6Vh4lg1PUjLPBHKBwzta63muNPQgxJtraFjOkdWQBvG/SsN/NY3PoVV7QdPtLWsZStc2jgu3whzSG3NukdY8XaABvHS5tdWRBu6wtjs7aGG/e249TrhSCGFrGhrWhrQLBoAAA5ADQIMKhpIKGnZE0tjihaGgucAAOZJsLk6k8yud9uMUikxeaeN4fGJmHO03BDQzNY9uoK6SqqSOVpjkY17DxY5oc09ouDoVr/cnQ/Aqb5CL+1B5YhBSYrSyQCVkrJGjrMc1xaTqx2h0IIuL8iqCw6sqcBxLrDrRuyyNB6ssR5dxFnDvA5Lo2gwiCnzdDBHFmtmyMazNa+W+UC9rn1lfFbgdNO4Pmp4pHAWDnxscQNTa7gdLk+tB8YJtBTVsYkp5myCwJAIzNvewc3i06HQ8lr94HSeLaoxOc17Yy5rmkhwLSHaEa9i21BhEFPm6GCOLNbNkY1ma18t8oF7XPrKy0EX2Y3hUdZA2UzxxvyjpInPa1zHfjeUdW34HlZVrvFe3GcThpqG0pYzI+ZurB1iXEuGmRoPHmSBdWnX7A4bO7PJRQud2nLlJPM5bXK2eGYNBStyQQsiaeIY0C/ntx9KD2o6YRRsjbwY0NF+NmgAfwXsiICIiAiIgIiICj3ijEfjJvzVn2ikKKTF7WztarO+6I/XWIn+4lHvFGI/GTfmrPtE8UYj8ZN+as+0UhRTBG/Mtc3aaU+NPpHvFGI/GTfmrPtE8UYj8ZN+as+0UhRMEb8yZu00p8afSPeKMR+Mm/NWfaJ4oxH4yb81Z9opCiYI35kzdppT40+ke8UYj8ZN+as+0TxRiPxk35qz7RSFEwRvzJm7TSnxp9I94oxH4yb81Z9ovuLCcQDgXYi0gEXb4KwXF9RfPpcaXW+RMMf6ZM1aaU+NPoREXTyiIiAiIgIiICIiAiIgIiICIiAiIgIiICIiAiIgIiICIiAiIgIiICIiAiIgIiICIiAiIgIiICIiAiIgIiICIiAiIgIiICIiAiIgIiICIiAiIgIiICIiAiIgIiICIiAiIgIiICIiAiIg//9k="/>
          <p:cNvSpPr>
            <a:spLocks noChangeAspect="1" noChangeArrowheads="1"/>
          </p:cNvSpPr>
          <p:nvPr/>
        </p:nvSpPr>
        <p:spPr bwMode="auto">
          <a:xfrm>
            <a:off x="4365625" y="-887413"/>
            <a:ext cx="2438400" cy="182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de-DE" altLang="cs-CZ" sz="1800"/>
          </a:p>
        </p:txBody>
      </p:sp>
      <p:pic>
        <p:nvPicPr>
          <p:cNvPr id="3" name="Obrázek 2"/>
          <p:cNvPicPr>
            <a:picLocks noChangeAspect="1"/>
          </p:cNvPicPr>
          <p:nvPr/>
        </p:nvPicPr>
        <p:blipFill>
          <a:blip r:embed="rId4"/>
          <a:stretch>
            <a:fillRect/>
          </a:stretch>
        </p:blipFill>
        <p:spPr>
          <a:xfrm>
            <a:off x="1321782" y="2449135"/>
            <a:ext cx="4063625" cy="3821742"/>
          </a:xfrm>
          <a:prstGeom prst="rect">
            <a:avLst/>
          </a:prstGeom>
        </p:spPr>
      </p:pic>
      <p:sp>
        <p:nvSpPr>
          <p:cNvPr id="4" name="Obdélník 3"/>
          <p:cNvSpPr/>
          <p:nvPr/>
        </p:nvSpPr>
        <p:spPr>
          <a:xfrm>
            <a:off x="1255107" y="6368941"/>
            <a:ext cx="4572000" cy="276999"/>
          </a:xfrm>
          <a:prstGeom prst="rect">
            <a:avLst/>
          </a:prstGeom>
        </p:spPr>
        <p:txBody>
          <a:bodyPr>
            <a:spAutoFit/>
          </a:bodyPr>
          <a:lstStyle/>
          <a:p>
            <a:pPr marL="228600" indent="-228600" algn="just" eaLnBrk="1" fontAlgn="auto" hangingPunct="1">
              <a:spcAft>
                <a:spcPts val="0"/>
              </a:spcAft>
              <a:buFont typeface="Arial" panose="020B0604020202020204" pitchFamily="34" charset="0"/>
              <a:buNone/>
              <a:defRPr/>
            </a:pPr>
            <a:r>
              <a:rPr lang="cs-CZ" altLang="cs-CZ" sz="1200" noProof="1" smtClean="0">
                <a:latin typeface="Georgia" panose="02040502050405020303" pitchFamily="18" charset="0"/>
              </a:rPr>
              <a:t>Quelle: </a:t>
            </a:r>
            <a:r>
              <a:rPr lang="de-DE" sz="1200" dirty="0" smtClean="0">
                <a:latin typeface="Georgia" panose="02040502050405020303" pitchFamily="18" charset="0"/>
              </a:rPr>
              <a:t>Institut </a:t>
            </a:r>
            <a:r>
              <a:rPr lang="de-DE" sz="1200" dirty="0">
                <a:latin typeface="Georgia" panose="02040502050405020303" pitchFamily="18" charset="0"/>
              </a:rPr>
              <a:t>für Wirtschaft und Frieden</a:t>
            </a:r>
            <a:r>
              <a:rPr lang="en-US" sz="1200" dirty="0" smtClean="0">
                <a:latin typeface="Georgia" panose="02040502050405020303" pitchFamily="18" charset="0"/>
              </a:rPr>
              <a:t>, </a:t>
            </a:r>
            <a:r>
              <a:rPr lang="en-US" sz="1200" dirty="0">
                <a:latin typeface="Georgia" panose="02040502050405020303" pitchFamily="18" charset="0"/>
              </a:rPr>
              <a:t>2019</a:t>
            </a:r>
            <a:endParaRPr lang="cs-CZ" altLang="cs-CZ" sz="1200" noProof="1">
              <a:latin typeface="Georgia" panose="02040502050405020303" pitchFamily="18" charset="0"/>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411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dirty="0">
                <a:solidFill>
                  <a:srgbClr val="0039A6"/>
                </a:solidFill>
                <a:latin typeface="Georgia" pitchFamily="18" charset="0"/>
              </a:rPr>
              <a:t>Wirtschaft</a:t>
            </a:r>
            <a:endParaRPr lang="cs-CZ" altLang="cs-CZ" sz="2400" dirty="0" smtClean="0">
              <a:solidFill>
                <a:srgbClr val="0039A6"/>
              </a:solidFill>
              <a:latin typeface="Georgia" panose="02040502050405020303" pitchFamily="18" charset="0"/>
            </a:endParaRPr>
          </a:p>
        </p:txBody>
      </p:sp>
      <p:sp>
        <p:nvSpPr>
          <p:cNvPr id="50181" name="Rectangle 3"/>
          <p:cNvSpPr>
            <a:spLocks noGrp="1" noChangeArrowheads="1"/>
          </p:cNvSpPr>
          <p:nvPr>
            <p:ph type="subTitle" idx="4294967295"/>
          </p:nvPr>
        </p:nvSpPr>
        <p:spPr>
          <a:xfrm>
            <a:off x="1025525" y="1373188"/>
            <a:ext cx="7661275" cy="5091112"/>
          </a:xfrm>
        </p:spPr>
        <p:txBody>
          <a:bodyPr/>
          <a:lstStyle/>
          <a:p>
            <a:pPr marL="304800" indent="-304800">
              <a:lnSpc>
                <a:spcPct val="90000"/>
              </a:lnSpc>
              <a:buFontTx/>
              <a:buNone/>
            </a:pPr>
            <a:r>
              <a:rPr lang="cs-CZ" altLang="cs-CZ" sz="2400" dirty="0" smtClean="0">
                <a:solidFill>
                  <a:srgbClr val="D52B1E"/>
                </a:solidFill>
                <a:latin typeface="Georgia" panose="02040502050405020303" pitchFamily="18" charset="0"/>
              </a:rPr>
              <a:t>	</a:t>
            </a:r>
            <a:r>
              <a:rPr lang="de-DE" altLang="cs-CZ" sz="2400" dirty="0">
                <a:solidFill>
                  <a:srgbClr val="D52B1E"/>
                </a:solidFill>
                <a:latin typeface="Georgia" panose="02040502050405020303" pitchFamily="18" charset="0"/>
              </a:rPr>
              <a:t> Außenhandelsbilanz - Tschechische Republik</a:t>
            </a:r>
          </a:p>
          <a:p>
            <a:pPr marL="304800" indent="-304800">
              <a:lnSpc>
                <a:spcPct val="90000"/>
              </a:lnSpc>
              <a:buFontTx/>
              <a:buNone/>
            </a:pPr>
            <a:r>
              <a:rPr lang="de-DE" altLang="cs-CZ" sz="2400" dirty="0">
                <a:solidFill>
                  <a:srgbClr val="D52B1E"/>
                </a:solidFill>
                <a:latin typeface="Georgia" panose="02040502050405020303" pitchFamily="18" charset="0"/>
              </a:rPr>
              <a:t>	</a:t>
            </a:r>
            <a:r>
              <a:rPr lang="de-DE" altLang="cs-CZ" sz="2400" dirty="0">
                <a:latin typeface="Georgia" panose="02040502050405020303" pitchFamily="18" charset="0"/>
              </a:rPr>
              <a:t>(in Millionen CZK)</a:t>
            </a:r>
            <a:endParaRPr lang="cs-CZ" altLang="cs-CZ" sz="3600" dirty="0" smtClean="0">
              <a:latin typeface="Georgia" panose="02040502050405020303" pitchFamily="18" charset="0"/>
            </a:endParaRPr>
          </a:p>
          <a:p>
            <a:pPr marL="304800" indent="-304800" algn="just">
              <a:lnSpc>
                <a:spcPct val="90000"/>
              </a:lnSpc>
              <a:buFontTx/>
              <a:buNone/>
            </a:pPr>
            <a:endParaRPr lang="cs-CZ" altLang="cs-CZ" sz="3600" dirty="0" smtClean="0">
              <a:solidFill>
                <a:srgbClr val="D52B1E"/>
              </a:solidFill>
              <a:latin typeface="Georgia" panose="02040502050405020303" pitchFamily="18" charset="0"/>
            </a:endParaRPr>
          </a:p>
          <a:p>
            <a:pPr marL="304800" indent="-304800" algn="just">
              <a:lnSpc>
                <a:spcPct val="90000"/>
              </a:lnSpc>
              <a:buFontTx/>
              <a:buNone/>
            </a:pPr>
            <a:endParaRPr lang="cs-CZ" altLang="cs-CZ" sz="3600" dirty="0" smtClean="0">
              <a:solidFill>
                <a:srgbClr val="D52B1E"/>
              </a:solidFill>
              <a:latin typeface="Georgia" panose="02040502050405020303" pitchFamily="18" charset="0"/>
            </a:endParaRPr>
          </a:p>
          <a:p>
            <a:pPr marL="304800" indent="-304800" eaLnBrk="1" hangingPunct="1">
              <a:lnSpc>
                <a:spcPct val="90000"/>
              </a:lnSpc>
              <a:spcBef>
                <a:spcPct val="0"/>
              </a:spcBef>
              <a:buFontTx/>
              <a:buNone/>
            </a:pPr>
            <a:endParaRPr lang="cs-CZ" altLang="cs-CZ" sz="1600" dirty="0" smtClean="0">
              <a:solidFill>
                <a:srgbClr val="072B51"/>
              </a:solidFill>
              <a:latin typeface="Georgia" panose="02040502050405020303" pitchFamily="18" charset="0"/>
            </a:endParaRPr>
          </a:p>
          <a:p>
            <a:pPr marL="304800" indent="-304800" eaLnBrk="1" hangingPunct="1">
              <a:lnSpc>
                <a:spcPct val="90000"/>
              </a:lnSpc>
              <a:spcBef>
                <a:spcPct val="0"/>
              </a:spcBef>
              <a:buFontTx/>
              <a:buNone/>
            </a:pPr>
            <a:endParaRPr lang="cs-CZ" altLang="cs-CZ" sz="1600" dirty="0" smtClean="0">
              <a:solidFill>
                <a:srgbClr val="072B51"/>
              </a:solidFill>
              <a:latin typeface="Georgia" panose="02040502050405020303" pitchFamily="18" charset="0"/>
            </a:endParaRPr>
          </a:p>
          <a:p>
            <a:pPr marL="304800" indent="-304800" eaLnBrk="1" hangingPunct="1">
              <a:lnSpc>
                <a:spcPct val="90000"/>
              </a:lnSpc>
              <a:spcBef>
                <a:spcPct val="0"/>
              </a:spcBef>
              <a:buFontTx/>
              <a:buNone/>
            </a:pPr>
            <a:endParaRPr lang="cs-CZ" altLang="cs-CZ" sz="1600" dirty="0" smtClean="0">
              <a:solidFill>
                <a:srgbClr val="072B51"/>
              </a:solidFill>
              <a:latin typeface="Georgia" panose="02040502050405020303" pitchFamily="18" charset="0"/>
            </a:endParaRPr>
          </a:p>
          <a:p>
            <a:pPr marL="304800" indent="-304800" eaLnBrk="1" hangingPunct="1">
              <a:lnSpc>
                <a:spcPct val="90000"/>
              </a:lnSpc>
              <a:spcBef>
                <a:spcPct val="0"/>
              </a:spcBef>
              <a:buFontTx/>
              <a:buNone/>
            </a:pPr>
            <a:endParaRPr lang="cs-CZ" altLang="cs-CZ" sz="1600" noProof="1" smtClean="0">
              <a:solidFill>
                <a:srgbClr val="0039A6"/>
              </a:solidFill>
              <a:latin typeface="Georgia" panose="02040502050405020303" pitchFamily="18" charset="0"/>
            </a:endParaRPr>
          </a:p>
          <a:p>
            <a:pPr marL="304800" indent="-304800" eaLnBrk="1" hangingPunct="1">
              <a:lnSpc>
                <a:spcPct val="90000"/>
              </a:lnSpc>
              <a:spcBef>
                <a:spcPct val="0"/>
              </a:spcBef>
              <a:buFontTx/>
              <a:buNone/>
            </a:pPr>
            <a:r>
              <a:rPr lang="cs-CZ" altLang="cs-CZ" sz="1200" noProof="1" smtClean="0">
                <a:latin typeface="Georgia" panose="02040502050405020303" pitchFamily="18" charset="0"/>
              </a:rPr>
              <a:t>	</a:t>
            </a:r>
            <a:endParaRPr lang="cs-CZ" altLang="cs-CZ" sz="1200" dirty="0" smtClean="0">
              <a:latin typeface="Georgia" panose="02040502050405020303" pitchFamily="18" charset="0"/>
            </a:endParaRP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en-US" altLang="de-DE" sz="1800" smtClean="0">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en-US" altLang="de-DE" sz="1800" smtClean="0">
              <a:solidFill>
                <a:srgbClr val="FFFFFF"/>
              </a:solidFill>
            </a:endParaRPr>
          </a:p>
        </p:txBody>
      </p:sp>
      <p:pic>
        <p:nvPicPr>
          <p:cNvPr id="50184" name="Obrázek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54113" y="2274888"/>
            <a:ext cx="7435850" cy="345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049076"/>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411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dirty="0">
                <a:solidFill>
                  <a:srgbClr val="0039A6"/>
                </a:solidFill>
                <a:latin typeface="Georgia" pitchFamily="18" charset="0"/>
              </a:rPr>
              <a:t>Wirtschaft</a:t>
            </a:r>
            <a:endParaRPr lang="cs-CZ" altLang="cs-CZ" sz="2400" dirty="0" smtClean="0">
              <a:solidFill>
                <a:srgbClr val="0039A6"/>
              </a:solidFill>
              <a:latin typeface="Georgia" panose="02040502050405020303" pitchFamily="18" charset="0"/>
            </a:endParaRPr>
          </a:p>
        </p:txBody>
      </p:sp>
      <p:sp>
        <p:nvSpPr>
          <p:cNvPr id="51205" name="Rectangle 3"/>
          <p:cNvSpPr>
            <a:spLocks noGrp="1" noChangeArrowheads="1"/>
          </p:cNvSpPr>
          <p:nvPr>
            <p:ph type="subTitle" idx="4294967295"/>
          </p:nvPr>
        </p:nvSpPr>
        <p:spPr>
          <a:xfrm>
            <a:off x="1025525" y="1373188"/>
            <a:ext cx="7661275" cy="5091112"/>
          </a:xfrm>
        </p:spPr>
        <p:txBody>
          <a:bodyPr/>
          <a:lstStyle/>
          <a:p>
            <a:pPr marL="304800" indent="-304800">
              <a:lnSpc>
                <a:spcPct val="90000"/>
              </a:lnSpc>
              <a:buFontTx/>
              <a:buNone/>
            </a:pPr>
            <a:r>
              <a:rPr lang="ru-RU" altLang="cs-CZ" sz="2400" dirty="0" smtClean="0">
                <a:solidFill>
                  <a:srgbClr val="D52B1E"/>
                </a:solidFill>
                <a:latin typeface="Georgia" panose="02040502050405020303" pitchFamily="18" charset="0"/>
              </a:rPr>
              <a:t>	</a:t>
            </a:r>
            <a:r>
              <a:rPr lang="de-DE" altLang="cs-CZ" sz="2400" dirty="0">
                <a:solidFill>
                  <a:srgbClr val="D52B1E"/>
                </a:solidFill>
                <a:latin typeface="Georgia" panose="02040502050405020303" pitchFamily="18" charset="0"/>
              </a:rPr>
              <a:t> Export der Tschechischen Republik</a:t>
            </a:r>
          </a:p>
          <a:p>
            <a:pPr marL="304800" indent="-304800">
              <a:lnSpc>
                <a:spcPct val="90000"/>
              </a:lnSpc>
              <a:buFontTx/>
              <a:buNone/>
            </a:pPr>
            <a:r>
              <a:rPr lang="de-DE" altLang="cs-CZ" sz="2400" dirty="0">
                <a:latin typeface="Georgia" panose="02040502050405020303" pitchFamily="18" charset="0"/>
              </a:rPr>
              <a:t>    (in Millionen </a:t>
            </a:r>
            <a:r>
              <a:rPr lang="de-DE" altLang="cs-CZ" sz="2400" dirty="0" smtClean="0">
                <a:latin typeface="Georgia" panose="02040502050405020303" pitchFamily="18" charset="0"/>
              </a:rPr>
              <a:t>CZK</a:t>
            </a:r>
            <a:r>
              <a:rPr lang="cs-CZ" altLang="cs-CZ" sz="2400" dirty="0" smtClean="0">
                <a:latin typeface="Georgia" panose="02040502050405020303" pitchFamily="18" charset="0"/>
              </a:rPr>
              <a:t>)</a:t>
            </a:r>
            <a:r>
              <a:rPr lang="ru-RU" altLang="cs-CZ" sz="2400" dirty="0" smtClean="0">
                <a:latin typeface="Georgia" panose="02040502050405020303" pitchFamily="18" charset="0"/>
              </a:rPr>
              <a:t> </a:t>
            </a:r>
            <a:endParaRPr lang="cs-CZ" altLang="cs-CZ" sz="2400" dirty="0" smtClean="0">
              <a:latin typeface="Georgia" panose="02040502050405020303" pitchFamily="18" charset="0"/>
            </a:endParaRPr>
          </a:p>
          <a:p>
            <a:pPr marL="304800" indent="-304800" algn="just">
              <a:lnSpc>
                <a:spcPct val="90000"/>
              </a:lnSpc>
              <a:buFontTx/>
              <a:buNone/>
            </a:pPr>
            <a:endParaRPr lang="cs-CZ" altLang="cs-CZ" sz="3600" dirty="0" smtClean="0">
              <a:solidFill>
                <a:srgbClr val="D52B1E"/>
              </a:solidFill>
              <a:latin typeface="Georgia" panose="02040502050405020303" pitchFamily="18" charset="0"/>
            </a:endParaRPr>
          </a:p>
          <a:p>
            <a:pPr marL="304800" indent="-304800" algn="just">
              <a:lnSpc>
                <a:spcPct val="90000"/>
              </a:lnSpc>
              <a:buFontTx/>
              <a:buNone/>
            </a:pPr>
            <a:endParaRPr lang="cs-CZ" altLang="cs-CZ" sz="3600" dirty="0" smtClean="0">
              <a:solidFill>
                <a:srgbClr val="D52B1E"/>
              </a:solidFill>
              <a:latin typeface="Georgia" panose="02040502050405020303" pitchFamily="18" charset="0"/>
            </a:endParaRPr>
          </a:p>
          <a:p>
            <a:pPr marL="304800" indent="-304800" algn="just">
              <a:lnSpc>
                <a:spcPct val="90000"/>
              </a:lnSpc>
              <a:buFontTx/>
              <a:buNone/>
            </a:pPr>
            <a:endParaRPr lang="cs-CZ" altLang="cs-CZ" sz="3600" dirty="0" smtClean="0">
              <a:solidFill>
                <a:srgbClr val="D52B1E"/>
              </a:solidFill>
              <a:latin typeface="Georgia" panose="02040502050405020303" pitchFamily="18" charset="0"/>
            </a:endParaRPr>
          </a:p>
          <a:p>
            <a:pPr marL="304800" indent="-304800" eaLnBrk="1" hangingPunct="1">
              <a:lnSpc>
                <a:spcPct val="90000"/>
              </a:lnSpc>
              <a:spcBef>
                <a:spcPct val="0"/>
              </a:spcBef>
              <a:buFontTx/>
              <a:buNone/>
            </a:pPr>
            <a:endParaRPr lang="cs-CZ" altLang="cs-CZ" sz="1600" dirty="0" smtClean="0">
              <a:solidFill>
                <a:srgbClr val="072B51"/>
              </a:solidFill>
              <a:latin typeface="Georgia" panose="02040502050405020303" pitchFamily="18" charset="0"/>
            </a:endParaRPr>
          </a:p>
          <a:p>
            <a:pPr marL="304800" indent="-304800" eaLnBrk="1" hangingPunct="1">
              <a:lnSpc>
                <a:spcPct val="90000"/>
              </a:lnSpc>
              <a:spcBef>
                <a:spcPct val="0"/>
              </a:spcBef>
              <a:buFontTx/>
              <a:buNone/>
            </a:pPr>
            <a:endParaRPr lang="cs-CZ" altLang="cs-CZ" sz="1600" dirty="0" smtClean="0">
              <a:solidFill>
                <a:srgbClr val="072B51"/>
              </a:solidFill>
              <a:latin typeface="Georgia" panose="02040502050405020303" pitchFamily="18" charset="0"/>
            </a:endParaRPr>
          </a:p>
          <a:p>
            <a:pPr marL="304800" indent="-304800" eaLnBrk="1" hangingPunct="1">
              <a:lnSpc>
                <a:spcPct val="90000"/>
              </a:lnSpc>
              <a:spcBef>
                <a:spcPct val="0"/>
              </a:spcBef>
              <a:buFontTx/>
              <a:buNone/>
            </a:pPr>
            <a:endParaRPr lang="cs-CZ" altLang="cs-CZ" sz="1600" dirty="0" smtClean="0">
              <a:solidFill>
                <a:srgbClr val="072B51"/>
              </a:solidFill>
              <a:latin typeface="Georgia" panose="02040502050405020303" pitchFamily="18" charset="0"/>
            </a:endParaRPr>
          </a:p>
          <a:p>
            <a:pPr marL="304800" indent="-304800" eaLnBrk="1" hangingPunct="1">
              <a:lnSpc>
                <a:spcPct val="90000"/>
              </a:lnSpc>
              <a:spcBef>
                <a:spcPct val="0"/>
              </a:spcBef>
              <a:buFontTx/>
              <a:buNone/>
            </a:pPr>
            <a:endParaRPr lang="cs-CZ" altLang="cs-CZ" sz="1600" noProof="1" smtClean="0">
              <a:solidFill>
                <a:srgbClr val="0039A6"/>
              </a:solidFill>
              <a:latin typeface="Georgia" panose="02040502050405020303" pitchFamily="18" charset="0"/>
            </a:endParaRPr>
          </a:p>
          <a:p>
            <a:pPr marL="304800" indent="-304800" eaLnBrk="1" hangingPunct="1">
              <a:lnSpc>
                <a:spcPct val="90000"/>
              </a:lnSpc>
              <a:spcBef>
                <a:spcPct val="0"/>
              </a:spcBef>
              <a:buFontTx/>
              <a:buNone/>
            </a:pPr>
            <a:r>
              <a:rPr lang="cs-CZ" altLang="cs-CZ" sz="1200" noProof="1" smtClean="0">
                <a:latin typeface="Georgia" panose="02040502050405020303" pitchFamily="18" charset="0"/>
              </a:rPr>
              <a:t>	</a:t>
            </a:r>
            <a:endParaRPr lang="cs-CZ" altLang="cs-CZ" sz="1200" dirty="0" smtClean="0">
              <a:latin typeface="Georgia" panose="02040502050405020303" pitchFamily="18" charset="0"/>
            </a:endParaRP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en-US" altLang="de-DE" sz="1800" smtClean="0">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en-US" altLang="de-DE" sz="1800" smtClean="0">
              <a:solidFill>
                <a:srgbClr val="FFFFFF"/>
              </a:solidFill>
            </a:endParaRPr>
          </a:p>
        </p:txBody>
      </p:sp>
      <p:pic>
        <p:nvPicPr>
          <p:cNvPr id="51208" name="Picture 2" descr="Czech Republic Expor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8238" y="2274888"/>
            <a:ext cx="7388225" cy="345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9051716"/>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411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dirty="0">
                <a:solidFill>
                  <a:srgbClr val="0039A6"/>
                </a:solidFill>
                <a:latin typeface="Georgia" pitchFamily="18" charset="0"/>
              </a:rPr>
              <a:t>Wirtschaft</a:t>
            </a:r>
            <a:endParaRPr lang="cs-CZ" altLang="cs-CZ" sz="2400" dirty="0" smtClean="0">
              <a:solidFill>
                <a:srgbClr val="0039A6"/>
              </a:solidFill>
              <a:latin typeface="Georgia" panose="02040502050405020303" pitchFamily="18" charset="0"/>
            </a:endParaRPr>
          </a:p>
        </p:txBody>
      </p:sp>
      <p:sp>
        <p:nvSpPr>
          <p:cNvPr id="52229" name="Rectangle 3"/>
          <p:cNvSpPr>
            <a:spLocks noGrp="1" noChangeArrowheads="1"/>
          </p:cNvSpPr>
          <p:nvPr>
            <p:ph type="subTitle" idx="4294967295"/>
          </p:nvPr>
        </p:nvSpPr>
        <p:spPr>
          <a:xfrm>
            <a:off x="1025525" y="1373188"/>
            <a:ext cx="7661275" cy="5091112"/>
          </a:xfrm>
        </p:spPr>
        <p:txBody>
          <a:bodyPr/>
          <a:lstStyle/>
          <a:p>
            <a:pPr marL="304800" indent="-304800">
              <a:lnSpc>
                <a:spcPct val="90000"/>
              </a:lnSpc>
              <a:buFontTx/>
              <a:buNone/>
            </a:pPr>
            <a:r>
              <a:rPr lang="cs-CZ" altLang="cs-CZ" sz="2400" dirty="0" smtClean="0">
                <a:solidFill>
                  <a:srgbClr val="D52B1E"/>
                </a:solidFill>
                <a:latin typeface="Georgia" panose="02040502050405020303" pitchFamily="18" charset="0"/>
              </a:rPr>
              <a:t>	</a:t>
            </a:r>
            <a:r>
              <a:rPr lang="de-DE" altLang="cs-CZ" sz="2400" dirty="0" smtClean="0">
                <a:solidFill>
                  <a:srgbClr val="D52B1E"/>
                </a:solidFill>
                <a:latin typeface="Georgia" panose="02040502050405020303" pitchFamily="18" charset="0"/>
              </a:rPr>
              <a:t> Import der </a:t>
            </a:r>
            <a:r>
              <a:rPr lang="de-DE" altLang="cs-CZ" sz="2400" dirty="0">
                <a:solidFill>
                  <a:srgbClr val="D52B1E"/>
                </a:solidFill>
                <a:latin typeface="Georgia" panose="02040502050405020303" pitchFamily="18" charset="0"/>
              </a:rPr>
              <a:t>Tschechischen Republik</a:t>
            </a:r>
          </a:p>
          <a:p>
            <a:pPr marL="304800" indent="-304800">
              <a:lnSpc>
                <a:spcPct val="90000"/>
              </a:lnSpc>
              <a:buFontTx/>
              <a:buNone/>
            </a:pPr>
            <a:r>
              <a:rPr lang="de-DE" altLang="cs-CZ" sz="2400" dirty="0">
                <a:latin typeface="Georgia" panose="02040502050405020303" pitchFamily="18" charset="0"/>
              </a:rPr>
              <a:t>    (in Millionen CZK</a:t>
            </a:r>
            <a:r>
              <a:rPr lang="cs-CZ" altLang="cs-CZ" sz="2400" dirty="0">
                <a:latin typeface="Georgia" panose="02040502050405020303" pitchFamily="18" charset="0"/>
              </a:rPr>
              <a:t>)</a:t>
            </a:r>
            <a:r>
              <a:rPr lang="ru-RU" altLang="cs-CZ" sz="2400" dirty="0" smtClean="0">
                <a:solidFill>
                  <a:srgbClr val="D52B1E"/>
                </a:solidFill>
                <a:latin typeface="Georgia" panose="02040502050405020303" pitchFamily="18" charset="0"/>
              </a:rPr>
              <a:t> </a:t>
            </a:r>
            <a:endParaRPr lang="cs-CZ" altLang="cs-CZ" sz="2400" dirty="0" smtClean="0">
              <a:solidFill>
                <a:srgbClr val="D52B1E"/>
              </a:solidFill>
              <a:latin typeface="Georgia" panose="02040502050405020303" pitchFamily="18" charset="0"/>
            </a:endParaRPr>
          </a:p>
          <a:p>
            <a:pPr marL="304800" indent="-304800" algn="just">
              <a:lnSpc>
                <a:spcPct val="90000"/>
              </a:lnSpc>
              <a:buFontTx/>
              <a:buNone/>
            </a:pPr>
            <a:endParaRPr lang="cs-CZ" altLang="cs-CZ" sz="3600" dirty="0" smtClean="0">
              <a:solidFill>
                <a:srgbClr val="D52B1E"/>
              </a:solidFill>
              <a:latin typeface="Georgia" panose="02040502050405020303" pitchFamily="18" charset="0"/>
            </a:endParaRPr>
          </a:p>
          <a:p>
            <a:pPr marL="304800" indent="-304800" algn="just">
              <a:lnSpc>
                <a:spcPct val="90000"/>
              </a:lnSpc>
              <a:buFontTx/>
              <a:buNone/>
            </a:pPr>
            <a:endParaRPr lang="cs-CZ" altLang="cs-CZ" sz="3600" dirty="0" smtClean="0">
              <a:solidFill>
                <a:srgbClr val="D52B1E"/>
              </a:solidFill>
              <a:latin typeface="Georgia" panose="02040502050405020303" pitchFamily="18" charset="0"/>
            </a:endParaRPr>
          </a:p>
          <a:p>
            <a:pPr marL="304800" indent="-304800" algn="just">
              <a:lnSpc>
                <a:spcPct val="90000"/>
              </a:lnSpc>
              <a:buFontTx/>
              <a:buNone/>
            </a:pPr>
            <a:endParaRPr lang="cs-CZ" altLang="cs-CZ" sz="3600" dirty="0" smtClean="0">
              <a:solidFill>
                <a:srgbClr val="D52B1E"/>
              </a:solidFill>
              <a:latin typeface="Georgia" panose="02040502050405020303" pitchFamily="18" charset="0"/>
            </a:endParaRPr>
          </a:p>
          <a:p>
            <a:pPr marL="304800" indent="-304800" eaLnBrk="1" hangingPunct="1">
              <a:lnSpc>
                <a:spcPct val="90000"/>
              </a:lnSpc>
              <a:spcBef>
                <a:spcPct val="0"/>
              </a:spcBef>
              <a:buFontTx/>
              <a:buNone/>
            </a:pPr>
            <a:endParaRPr lang="cs-CZ" altLang="cs-CZ" sz="1600" dirty="0" smtClean="0">
              <a:solidFill>
                <a:srgbClr val="072B51"/>
              </a:solidFill>
              <a:latin typeface="Georgia" panose="02040502050405020303" pitchFamily="18" charset="0"/>
            </a:endParaRPr>
          </a:p>
          <a:p>
            <a:pPr marL="304800" indent="-304800" eaLnBrk="1" hangingPunct="1">
              <a:lnSpc>
                <a:spcPct val="90000"/>
              </a:lnSpc>
              <a:spcBef>
                <a:spcPct val="0"/>
              </a:spcBef>
              <a:buFontTx/>
              <a:buNone/>
            </a:pPr>
            <a:endParaRPr lang="cs-CZ" altLang="cs-CZ" sz="1600" dirty="0" smtClean="0">
              <a:solidFill>
                <a:srgbClr val="072B51"/>
              </a:solidFill>
              <a:latin typeface="Georgia" panose="02040502050405020303" pitchFamily="18" charset="0"/>
            </a:endParaRPr>
          </a:p>
          <a:p>
            <a:pPr marL="304800" indent="-304800" eaLnBrk="1" hangingPunct="1">
              <a:lnSpc>
                <a:spcPct val="90000"/>
              </a:lnSpc>
              <a:spcBef>
                <a:spcPct val="0"/>
              </a:spcBef>
              <a:buFontTx/>
              <a:buNone/>
            </a:pPr>
            <a:endParaRPr lang="cs-CZ" altLang="cs-CZ" sz="1600" dirty="0" smtClean="0">
              <a:solidFill>
                <a:srgbClr val="072B51"/>
              </a:solidFill>
              <a:latin typeface="Georgia" panose="02040502050405020303" pitchFamily="18" charset="0"/>
            </a:endParaRPr>
          </a:p>
          <a:p>
            <a:pPr marL="304800" indent="-304800" eaLnBrk="1" hangingPunct="1">
              <a:lnSpc>
                <a:spcPct val="90000"/>
              </a:lnSpc>
              <a:spcBef>
                <a:spcPct val="0"/>
              </a:spcBef>
              <a:buFontTx/>
              <a:buNone/>
            </a:pPr>
            <a:endParaRPr lang="cs-CZ" altLang="cs-CZ" sz="1600" noProof="1" smtClean="0">
              <a:solidFill>
                <a:srgbClr val="0039A6"/>
              </a:solidFill>
              <a:latin typeface="Georgia" panose="02040502050405020303" pitchFamily="18" charset="0"/>
            </a:endParaRPr>
          </a:p>
          <a:p>
            <a:pPr marL="304800" indent="-304800" eaLnBrk="1" hangingPunct="1">
              <a:lnSpc>
                <a:spcPct val="90000"/>
              </a:lnSpc>
              <a:spcBef>
                <a:spcPct val="0"/>
              </a:spcBef>
              <a:buFontTx/>
              <a:buNone/>
            </a:pPr>
            <a:r>
              <a:rPr lang="cs-CZ" altLang="cs-CZ" sz="1200" noProof="1" smtClean="0">
                <a:latin typeface="Georgia" panose="02040502050405020303" pitchFamily="18" charset="0"/>
              </a:rPr>
              <a:t>	</a:t>
            </a:r>
            <a:endParaRPr lang="cs-CZ" altLang="cs-CZ" sz="1200" dirty="0" smtClean="0">
              <a:latin typeface="Georgia" panose="02040502050405020303" pitchFamily="18" charset="0"/>
            </a:endParaRP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en-US" altLang="de-DE" sz="1800" smtClean="0">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en-US" altLang="de-DE" sz="1800" smtClean="0">
              <a:solidFill>
                <a:srgbClr val="FFFFFF"/>
              </a:solidFill>
            </a:endParaRPr>
          </a:p>
        </p:txBody>
      </p:sp>
      <p:pic>
        <p:nvPicPr>
          <p:cNvPr id="52232" name="Obrázek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39825" y="2332038"/>
            <a:ext cx="7535863"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0405487"/>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Obrázek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06500" y="573088"/>
            <a:ext cx="6731000" cy="571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3"/>
          <p:cNvSpPr>
            <a:spLocks noGrp="1" noChangeArrowheads="1"/>
          </p:cNvSpPr>
          <p:nvPr>
            <p:ph type="subTitle" idx="4294967295"/>
          </p:nvPr>
        </p:nvSpPr>
        <p:spPr>
          <a:xfrm>
            <a:off x="952500" y="1112838"/>
            <a:ext cx="7727950" cy="5643562"/>
          </a:xfrm>
        </p:spPr>
        <p:txBody>
          <a:bodyPr/>
          <a:lstStyle/>
          <a:p>
            <a:pPr marL="304800" lvl="0" indent="-304800" algn="just">
              <a:lnSpc>
                <a:spcPct val="80000"/>
              </a:lnSpc>
              <a:buNone/>
            </a:pPr>
            <a:r>
              <a:rPr lang="en-US" altLang="cs-CZ" sz="2000" dirty="0" smtClean="0">
                <a:solidFill>
                  <a:srgbClr val="D52B1E"/>
                </a:solidFill>
                <a:latin typeface="Georgia" panose="02040502050405020303" pitchFamily="18" charset="0"/>
                <a:cs typeface="Times New Roman" panose="02020603050405020304" pitchFamily="18" charset="0"/>
              </a:rPr>
              <a:t>	</a:t>
            </a:r>
            <a:r>
              <a:rPr lang="de-DE" altLang="cs-CZ" sz="1800" dirty="0" smtClean="0">
                <a:solidFill>
                  <a:srgbClr val="D52B1E"/>
                </a:solidFill>
                <a:latin typeface="Georgia" panose="02040502050405020303" pitchFamily="18" charset="0"/>
                <a:cs typeface="Times New Roman" panose="02020603050405020304" pitchFamily="18" charset="0"/>
              </a:rPr>
              <a:t>Außenhandel - 15  wichtigste Handelspartner Tschechiens  - Export (2020) </a:t>
            </a:r>
            <a:endParaRPr lang="cs-CZ" altLang="cs-CZ" sz="1800" dirty="0" smtClean="0">
              <a:solidFill>
                <a:srgbClr val="D52B1E"/>
              </a:solidFill>
              <a:latin typeface="Georgia" panose="02040502050405020303" pitchFamily="18" charset="0"/>
              <a:cs typeface="Times New Roman" panose="02020603050405020304" pitchFamily="18" charset="0"/>
            </a:endParaRPr>
          </a:p>
          <a:p>
            <a:pPr marL="304800" lvl="0" indent="-304800" algn="just">
              <a:lnSpc>
                <a:spcPct val="80000"/>
              </a:lnSpc>
              <a:buNone/>
            </a:pPr>
            <a:endParaRPr lang="cs-CZ" altLang="cs-CZ" sz="1800" dirty="0">
              <a:solidFill>
                <a:srgbClr val="D52B1E"/>
              </a:solidFill>
              <a:latin typeface="Georgia" panose="02040502050405020303" pitchFamily="18" charset="0"/>
              <a:cs typeface="Times New Roman" panose="02020603050405020304" pitchFamily="18" charset="0"/>
            </a:endParaRPr>
          </a:p>
          <a:p>
            <a:pPr marL="304800" lvl="0" indent="-304800" algn="just">
              <a:lnSpc>
                <a:spcPct val="80000"/>
              </a:lnSpc>
              <a:buNone/>
            </a:pPr>
            <a:endParaRPr lang="cs-CZ" altLang="cs-CZ" sz="1800" dirty="0" smtClean="0">
              <a:solidFill>
                <a:srgbClr val="D52B1E"/>
              </a:solidFill>
              <a:latin typeface="Georgia" panose="02040502050405020303" pitchFamily="18" charset="0"/>
              <a:cs typeface="Times New Roman" panose="02020603050405020304" pitchFamily="18" charset="0"/>
            </a:endParaRPr>
          </a:p>
          <a:p>
            <a:pPr marL="304800" lvl="0" indent="-304800" algn="just">
              <a:lnSpc>
                <a:spcPct val="80000"/>
              </a:lnSpc>
              <a:buNone/>
            </a:pPr>
            <a:endParaRPr lang="cs-CZ" altLang="cs-CZ" sz="1800" dirty="0">
              <a:solidFill>
                <a:srgbClr val="D52B1E"/>
              </a:solidFill>
              <a:latin typeface="Georgia" panose="02040502050405020303" pitchFamily="18" charset="0"/>
              <a:cs typeface="Times New Roman" panose="02020603050405020304" pitchFamily="18" charset="0"/>
            </a:endParaRPr>
          </a:p>
          <a:p>
            <a:pPr marL="304800" lvl="0" indent="-304800" algn="just">
              <a:lnSpc>
                <a:spcPct val="80000"/>
              </a:lnSpc>
              <a:buNone/>
            </a:pPr>
            <a:endParaRPr lang="cs-CZ" altLang="cs-CZ" sz="1800" dirty="0" smtClean="0">
              <a:solidFill>
                <a:srgbClr val="D52B1E"/>
              </a:solidFill>
              <a:latin typeface="Georgia" panose="02040502050405020303" pitchFamily="18" charset="0"/>
              <a:cs typeface="Times New Roman" panose="02020603050405020304" pitchFamily="18" charset="0"/>
            </a:endParaRPr>
          </a:p>
          <a:p>
            <a:pPr marL="304800" lvl="0" indent="-304800" algn="just">
              <a:lnSpc>
                <a:spcPct val="80000"/>
              </a:lnSpc>
              <a:buNone/>
            </a:pPr>
            <a:endParaRPr lang="cs-CZ" altLang="cs-CZ" sz="1800" dirty="0">
              <a:solidFill>
                <a:srgbClr val="D52B1E"/>
              </a:solidFill>
              <a:latin typeface="Georgia" panose="02040502050405020303" pitchFamily="18" charset="0"/>
              <a:cs typeface="Times New Roman" panose="02020603050405020304" pitchFamily="18" charset="0"/>
            </a:endParaRPr>
          </a:p>
          <a:p>
            <a:pPr marL="304800" lvl="0" indent="-304800" algn="just">
              <a:lnSpc>
                <a:spcPct val="80000"/>
              </a:lnSpc>
              <a:buNone/>
            </a:pPr>
            <a:endParaRPr lang="cs-CZ" altLang="cs-CZ" sz="1800" dirty="0" smtClean="0">
              <a:solidFill>
                <a:srgbClr val="D52B1E"/>
              </a:solidFill>
              <a:latin typeface="Georgia" panose="02040502050405020303" pitchFamily="18" charset="0"/>
              <a:cs typeface="Times New Roman" panose="02020603050405020304" pitchFamily="18" charset="0"/>
            </a:endParaRPr>
          </a:p>
          <a:p>
            <a:pPr marL="304800" lvl="0" indent="-304800" algn="just">
              <a:lnSpc>
                <a:spcPct val="80000"/>
              </a:lnSpc>
              <a:buNone/>
            </a:pPr>
            <a:endParaRPr lang="cs-CZ" altLang="cs-CZ" sz="1800" dirty="0">
              <a:solidFill>
                <a:srgbClr val="D52B1E"/>
              </a:solidFill>
              <a:latin typeface="Georgia" panose="02040502050405020303" pitchFamily="18" charset="0"/>
              <a:cs typeface="Times New Roman" panose="02020603050405020304" pitchFamily="18" charset="0"/>
            </a:endParaRPr>
          </a:p>
          <a:p>
            <a:pPr marL="304800" lvl="0" indent="-304800" algn="just">
              <a:lnSpc>
                <a:spcPct val="80000"/>
              </a:lnSpc>
              <a:buNone/>
            </a:pPr>
            <a:endParaRPr lang="cs-CZ" altLang="cs-CZ" sz="1800" dirty="0" smtClean="0">
              <a:solidFill>
                <a:srgbClr val="D52B1E"/>
              </a:solidFill>
              <a:latin typeface="Georgia" panose="02040502050405020303" pitchFamily="18" charset="0"/>
              <a:cs typeface="Times New Roman" panose="02020603050405020304" pitchFamily="18" charset="0"/>
            </a:endParaRPr>
          </a:p>
          <a:p>
            <a:pPr marL="304800" lvl="0" indent="-304800" algn="just">
              <a:lnSpc>
                <a:spcPct val="80000"/>
              </a:lnSpc>
              <a:buNone/>
            </a:pPr>
            <a:endParaRPr lang="cs-CZ" altLang="cs-CZ" sz="1800" dirty="0">
              <a:solidFill>
                <a:srgbClr val="D52B1E"/>
              </a:solidFill>
              <a:latin typeface="Georgia" panose="02040502050405020303" pitchFamily="18" charset="0"/>
              <a:cs typeface="Times New Roman" panose="02020603050405020304" pitchFamily="18" charset="0"/>
            </a:endParaRPr>
          </a:p>
          <a:p>
            <a:pPr marL="304800" lvl="0" indent="-304800" algn="just">
              <a:lnSpc>
                <a:spcPct val="80000"/>
              </a:lnSpc>
              <a:buNone/>
            </a:pPr>
            <a:endParaRPr lang="cs-CZ" altLang="cs-CZ" sz="1800" dirty="0" smtClean="0">
              <a:solidFill>
                <a:srgbClr val="D52B1E"/>
              </a:solidFill>
              <a:latin typeface="Georgia" panose="02040502050405020303" pitchFamily="18" charset="0"/>
              <a:cs typeface="Times New Roman" panose="02020603050405020304" pitchFamily="18" charset="0"/>
            </a:endParaRPr>
          </a:p>
          <a:p>
            <a:pPr marL="304800" lvl="0" indent="-304800" algn="just">
              <a:lnSpc>
                <a:spcPct val="80000"/>
              </a:lnSpc>
              <a:buNone/>
            </a:pPr>
            <a:endParaRPr lang="cs-CZ" altLang="cs-CZ" sz="1800" dirty="0">
              <a:solidFill>
                <a:srgbClr val="D52B1E"/>
              </a:solidFill>
              <a:latin typeface="Georgia" panose="02040502050405020303" pitchFamily="18" charset="0"/>
              <a:cs typeface="Times New Roman" panose="02020603050405020304" pitchFamily="18" charset="0"/>
            </a:endParaRPr>
          </a:p>
          <a:p>
            <a:pPr marL="304800" lvl="0" indent="-304800" algn="just">
              <a:lnSpc>
                <a:spcPct val="80000"/>
              </a:lnSpc>
              <a:buNone/>
            </a:pPr>
            <a:endParaRPr lang="cs-CZ" altLang="cs-CZ" sz="1800" dirty="0" smtClean="0">
              <a:solidFill>
                <a:srgbClr val="D52B1E"/>
              </a:solidFill>
              <a:latin typeface="Georgia" panose="02040502050405020303" pitchFamily="18" charset="0"/>
              <a:cs typeface="Times New Roman" panose="02020603050405020304" pitchFamily="18" charset="0"/>
            </a:endParaRPr>
          </a:p>
          <a:p>
            <a:pPr marL="304800" lvl="0" indent="-304800" algn="just">
              <a:lnSpc>
                <a:spcPct val="80000"/>
              </a:lnSpc>
              <a:buNone/>
            </a:pPr>
            <a:endParaRPr lang="cs-CZ" altLang="cs-CZ" sz="1800" dirty="0">
              <a:solidFill>
                <a:srgbClr val="D52B1E"/>
              </a:solidFill>
              <a:latin typeface="Georgia" panose="02040502050405020303" pitchFamily="18" charset="0"/>
              <a:cs typeface="Times New Roman" panose="02020603050405020304" pitchFamily="18" charset="0"/>
            </a:endParaRPr>
          </a:p>
          <a:p>
            <a:pPr marL="304800" lvl="0" indent="-304800" algn="just">
              <a:lnSpc>
                <a:spcPct val="80000"/>
              </a:lnSpc>
              <a:buNone/>
            </a:pPr>
            <a:endParaRPr lang="cs-CZ" altLang="cs-CZ" sz="1800" dirty="0" smtClean="0">
              <a:solidFill>
                <a:srgbClr val="D52B1E"/>
              </a:solidFill>
              <a:latin typeface="Georgia" panose="02040502050405020303" pitchFamily="18" charset="0"/>
              <a:cs typeface="Times New Roman" panose="02020603050405020304" pitchFamily="18" charset="0"/>
            </a:endParaRPr>
          </a:p>
          <a:p>
            <a:pPr marL="304800" lvl="0" indent="-304800" algn="just">
              <a:lnSpc>
                <a:spcPct val="80000"/>
              </a:lnSpc>
              <a:buNone/>
            </a:pPr>
            <a:endParaRPr lang="cs-CZ" altLang="cs-CZ" sz="1800" dirty="0">
              <a:solidFill>
                <a:srgbClr val="D52B1E"/>
              </a:solidFill>
              <a:latin typeface="Georgia" panose="02040502050405020303" pitchFamily="18" charset="0"/>
              <a:cs typeface="Times New Roman" panose="02020603050405020304" pitchFamily="18" charset="0"/>
            </a:endParaRPr>
          </a:p>
          <a:p>
            <a:pPr marL="304800" lvl="0" indent="-304800" algn="just">
              <a:lnSpc>
                <a:spcPct val="80000"/>
              </a:lnSpc>
              <a:buNone/>
            </a:pPr>
            <a:endParaRPr lang="cs-CZ" altLang="cs-CZ" sz="1800" dirty="0" smtClean="0">
              <a:solidFill>
                <a:srgbClr val="D52B1E"/>
              </a:solidFill>
              <a:latin typeface="Georgia" panose="02040502050405020303" pitchFamily="18" charset="0"/>
              <a:cs typeface="Times New Roman" panose="02020603050405020304" pitchFamily="18" charset="0"/>
            </a:endParaRPr>
          </a:p>
          <a:p>
            <a:pPr marL="304800" lvl="0" indent="-304800" algn="just">
              <a:lnSpc>
                <a:spcPct val="80000"/>
              </a:lnSpc>
              <a:buNone/>
            </a:pPr>
            <a:endParaRPr lang="cs-CZ" altLang="cs-CZ" sz="1800" dirty="0">
              <a:solidFill>
                <a:srgbClr val="D52B1E"/>
              </a:solidFill>
              <a:latin typeface="Georgia" panose="02040502050405020303" pitchFamily="18" charset="0"/>
              <a:cs typeface="Times New Roman" panose="02020603050405020304" pitchFamily="18" charset="0"/>
            </a:endParaRPr>
          </a:p>
          <a:p>
            <a:pPr marL="304800" lvl="0" indent="-304800" algn="just">
              <a:lnSpc>
                <a:spcPct val="80000"/>
              </a:lnSpc>
              <a:buNone/>
            </a:pPr>
            <a:endParaRPr lang="cs-CZ" altLang="cs-CZ" sz="1800" dirty="0" smtClean="0">
              <a:solidFill>
                <a:srgbClr val="D52B1E"/>
              </a:solidFill>
              <a:latin typeface="Georgia" panose="02040502050405020303" pitchFamily="18" charset="0"/>
              <a:cs typeface="Times New Roman" panose="02020603050405020304" pitchFamily="18" charset="0"/>
            </a:endParaRPr>
          </a:p>
          <a:p>
            <a:pPr marL="304800" lvl="0" indent="-304800" algn="just">
              <a:lnSpc>
                <a:spcPct val="80000"/>
              </a:lnSpc>
              <a:buNone/>
            </a:pPr>
            <a:r>
              <a:rPr lang="cs-CZ" altLang="cs-CZ" sz="1200" dirty="0" smtClean="0">
                <a:solidFill>
                  <a:srgbClr val="000000"/>
                </a:solidFill>
                <a:latin typeface="Georgia" panose="02040502050405020303" pitchFamily="18" charset="0"/>
              </a:rPr>
              <a:t>	</a:t>
            </a:r>
            <a:r>
              <a:rPr lang="cs-CZ" altLang="cs-CZ" sz="1200" dirty="0" err="1" smtClean="0">
                <a:solidFill>
                  <a:srgbClr val="000000"/>
                </a:solidFill>
                <a:latin typeface="Georgia" panose="02040502050405020303" pitchFamily="18" charset="0"/>
              </a:rPr>
              <a:t>Quelle:tradingeconomics.com</a:t>
            </a:r>
            <a:endParaRPr lang="en-US" altLang="cs-CZ" sz="1200" dirty="0">
              <a:solidFill>
                <a:srgbClr val="000000"/>
              </a:solidFill>
              <a:latin typeface="Georgia" panose="02040502050405020303" pitchFamily="18" charset="0"/>
            </a:endParaRPr>
          </a:p>
          <a:p>
            <a:pPr marL="304800" indent="-304800">
              <a:spcBef>
                <a:spcPct val="0"/>
              </a:spcBef>
              <a:buFontTx/>
              <a:buNone/>
            </a:pPr>
            <a:endParaRPr lang="de-DE" altLang="cs-CZ" sz="1800" dirty="0" smtClean="0">
              <a:solidFill>
                <a:srgbClr val="D52B1E"/>
              </a:solidFill>
              <a:latin typeface="Georgia" panose="02040502050405020303" pitchFamily="18" charset="0"/>
              <a:cs typeface="Times New Roman" panose="02020603050405020304" pitchFamily="18" charset="0"/>
            </a:endParaRPr>
          </a:p>
        </p:txBody>
      </p:sp>
      <p:pic>
        <p:nvPicPr>
          <p:cNvPr id="5325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dirty="0">
                <a:solidFill>
                  <a:srgbClr val="0039A6"/>
                </a:solidFill>
                <a:latin typeface="Georgia" pitchFamily="18" charset="0"/>
              </a:rPr>
              <a:t>Wirtschaft</a:t>
            </a:r>
            <a:endParaRPr lang="en-US" altLang="cs-CZ" sz="2400" dirty="0" smtClean="0">
              <a:solidFill>
                <a:srgbClr val="0039A6"/>
              </a:solidFill>
              <a:latin typeface="Georgia" panose="02040502050405020303" pitchFamily="18" charset="0"/>
            </a:endParaRP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en-US" altLang="de-DE" sz="1800" dirty="0" smtClean="0">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en-US" altLang="de-DE" sz="1800" dirty="0" smtClean="0">
              <a:solidFill>
                <a:srgbClr val="FFFFFF"/>
              </a:solidFill>
            </a:endParaRPr>
          </a:p>
        </p:txBody>
      </p:sp>
      <p:graphicFrame>
        <p:nvGraphicFramePr>
          <p:cNvPr id="12" name="Tabulka 11"/>
          <p:cNvGraphicFramePr>
            <a:graphicFrameLocks noGrp="1"/>
          </p:cNvGraphicFramePr>
          <p:nvPr>
            <p:extLst>
              <p:ext uri="{D42A27DB-BD31-4B8C-83A1-F6EECF244321}">
                <p14:modId xmlns:p14="http://schemas.microsoft.com/office/powerpoint/2010/main" val="1936137775"/>
              </p:ext>
            </p:extLst>
          </p:nvPr>
        </p:nvGraphicFramePr>
        <p:xfrm>
          <a:off x="1414462" y="1817418"/>
          <a:ext cx="6315075" cy="4597793"/>
        </p:xfrm>
        <a:graphic>
          <a:graphicData uri="http://schemas.openxmlformats.org/drawingml/2006/table">
            <a:tbl>
              <a:tblPr/>
              <a:tblGrid>
                <a:gridCol w="2105025">
                  <a:extLst>
                    <a:ext uri="{9D8B030D-6E8A-4147-A177-3AD203B41FA5}">
                      <a16:colId xmlns:a16="http://schemas.microsoft.com/office/drawing/2014/main" val="1849482121"/>
                    </a:ext>
                  </a:extLst>
                </a:gridCol>
                <a:gridCol w="2105025">
                  <a:extLst>
                    <a:ext uri="{9D8B030D-6E8A-4147-A177-3AD203B41FA5}">
                      <a16:colId xmlns:a16="http://schemas.microsoft.com/office/drawing/2014/main" val="2986832736"/>
                    </a:ext>
                  </a:extLst>
                </a:gridCol>
                <a:gridCol w="2105025">
                  <a:extLst>
                    <a:ext uri="{9D8B030D-6E8A-4147-A177-3AD203B41FA5}">
                      <a16:colId xmlns:a16="http://schemas.microsoft.com/office/drawing/2014/main" val="2361529988"/>
                    </a:ext>
                  </a:extLst>
                </a:gridCol>
              </a:tblGrid>
              <a:tr h="162716">
                <a:tc>
                  <a:txBody>
                    <a:bodyPr/>
                    <a:lstStyle/>
                    <a:p>
                      <a:pPr algn="l" fontAlgn="b"/>
                      <a:endParaRPr lang="de-DE" sz="800" b="0" noProof="0" dirty="0">
                        <a:effectLst/>
                      </a:endParaRPr>
                    </a:p>
                  </a:txBody>
                  <a:tcPr marL="21871" marR="21871" marT="21861" marB="21861" anchor="b">
                    <a:lnL>
                      <a:noFill/>
                    </a:lnL>
                    <a:lnR>
                      <a:noFill/>
                    </a:lnR>
                    <a:lnT>
                      <a:noFill/>
                    </a:lnT>
                    <a:lnB w="9525" cap="flat" cmpd="sng" algn="ctr">
                      <a:solidFill>
                        <a:srgbClr val="DDDDDD"/>
                      </a:solidFill>
                      <a:prstDash val="solid"/>
                      <a:round/>
                      <a:headEnd type="none" w="med" len="med"/>
                      <a:tailEnd type="none" w="med" len="med"/>
                    </a:lnB>
                    <a:solidFill>
                      <a:srgbClr val="F5F5F5"/>
                    </a:solidFill>
                  </a:tcPr>
                </a:tc>
                <a:tc>
                  <a:txBody>
                    <a:bodyPr/>
                    <a:lstStyle/>
                    <a:p>
                      <a:pPr algn="l" fontAlgn="b"/>
                      <a:r>
                        <a:rPr lang="de-DE" sz="800" b="0" noProof="0" dirty="0" smtClean="0">
                          <a:effectLst/>
                        </a:rPr>
                        <a:t>Wert</a:t>
                      </a:r>
                      <a:endParaRPr lang="de-DE" sz="800" b="0" noProof="0" dirty="0">
                        <a:effectLst/>
                      </a:endParaRPr>
                    </a:p>
                  </a:txBody>
                  <a:tcPr marL="21871" marR="21871" marT="21861" marB="21861" anchor="b">
                    <a:lnL>
                      <a:noFill/>
                    </a:lnL>
                    <a:lnR>
                      <a:noFill/>
                    </a:lnR>
                    <a:lnT>
                      <a:noFill/>
                    </a:lnT>
                    <a:lnB w="9525" cap="flat" cmpd="sng" algn="ctr">
                      <a:solidFill>
                        <a:srgbClr val="DDDDDD"/>
                      </a:solidFill>
                      <a:prstDash val="solid"/>
                      <a:round/>
                      <a:headEnd type="none" w="med" len="med"/>
                      <a:tailEnd type="none" w="med" len="med"/>
                    </a:lnB>
                    <a:solidFill>
                      <a:srgbClr val="F5F5F5"/>
                    </a:solidFill>
                  </a:tcPr>
                </a:tc>
                <a:tc>
                  <a:txBody>
                    <a:bodyPr/>
                    <a:lstStyle/>
                    <a:p>
                      <a:pPr algn="l" fontAlgn="b"/>
                      <a:r>
                        <a:rPr lang="de-DE" sz="800" b="0" noProof="0" dirty="0" smtClean="0">
                          <a:effectLst/>
                        </a:rPr>
                        <a:t>Jahr</a:t>
                      </a:r>
                      <a:endParaRPr lang="de-DE" sz="800" b="0" noProof="0" dirty="0">
                        <a:effectLst/>
                      </a:endParaRPr>
                    </a:p>
                  </a:txBody>
                  <a:tcPr marL="21871" marR="21871" marT="21861" marB="21861" anchor="b">
                    <a:lnL>
                      <a:noFill/>
                    </a:lnL>
                    <a:lnR>
                      <a:noFill/>
                    </a:lnR>
                    <a:lnT>
                      <a:noFill/>
                    </a:lnT>
                    <a:lnB w="9525" cap="flat" cmpd="sng" algn="ctr">
                      <a:solidFill>
                        <a:srgbClr val="DDDDDD"/>
                      </a:solidFill>
                      <a:prstDash val="solid"/>
                      <a:round/>
                      <a:headEnd type="none" w="med" len="med"/>
                      <a:tailEnd type="none" w="med" len="med"/>
                    </a:lnB>
                    <a:solidFill>
                      <a:srgbClr val="F5F5F5"/>
                    </a:solidFill>
                  </a:tcPr>
                </a:tc>
                <a:extLst>
                  <a:ext uri="{0D108BD9-81ED-4DB2-BD59-A6C34878D82A}">
                    <a16:rowId xmlns:a16="http://schemas.microsoft.com/office/drawing/2014/main" val="639640859"/>
                  </a:ext>
                </a:extLst>
              </a:tr>
              <a:tr h="162716">
                <a:tc>
                  <a:txBody>
                    <a:bodyPr/>
                    <a:lstStyle/>
                    <a:p>
                      <a:pPr fontAlgn="t"/>
                      <a:r>
                        <a:rPr lang="de-DE" sz="800" u="none" strike="noStrike" noProof="0" dirty="0" smtClean="0">
                          <a:solidFill>
                            <a:srgbClr val="333333"/>
                          </a:solidFill>
                          <a:effectLst/>
                        </a:rPr>
                        <a:t>Deutschland</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$61.92  Mrd.</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2020</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494509396"/>
                  </a:ext>
                </a:extLst>
              </a:tr>
              <a:tr h="162716">
                <a:tc>
                  <a:txBody>
                    <a:bodyPr/>
                    <a:lstStyle/>
                    <a:p>
                      <a:pPr fontAlgn="t"/>
                      <a:r>
                        <a:rPr lang="de-DE" sz="800" u="none" strike="noStrike" noProof="0" dirty="0" smtClean="0">
                          <a:solidFill>
                            <a:srgbClr val="333333"/>
                          </a:solidFill>
                          <a:effectLst/>
                        </a:rPr>
                        <a:t>Slowakei</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$14.47  Mrd.</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2020</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381013578"/>
                  </a:ext>
                </a:extLst>
              </a:tr>
              <a:tr h="162716">
                <a:tc>
                  <a:txBody>
                    <a:bodyPr/>
                    <a:lstStyle/>
                    <a:p>
                      <a:pPr fontAlgn="t"/>
                      <a:r>
                        <a:rPr lang="de-DE" sz="800" u="none" strike="noStrike" noProof="0" dirty="0" smtClean="0">
                          <a:solidFill>
                            <a:srgbClr val="333333"/>
                          </a:solidFill>
                          <a:effectLst/>
                        </a:rPr>
                        <a:t>Polen</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$11.69  Mrd.</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2020</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183155790"/>
                  </a:ext>
                </a:extLst>
              </a:tr>
              <a:tr h="162716">
                <a:tc>
                  <a:txBody>
                    <a:bodyPr/>
                    <a:lstStyle/>
                    <a:p>
                      <a:pPr fontAlgn="t"/>
                      <a:r>
                        <a:rPr lang="de-DE" sz="800" u="none" strike="noStrike" noProof="0" dirty="0" smtClean="0">
                          <a:solidFill>
                            <a:srgbClr val="333333"/>
                          </a:solidFill>
                          <a:effectLst/>
                        </a:rPr>
                        <a:t>Frankreich</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$8.91  Mrd.</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2020</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518438302"/>
                  </a:ext>
                </a:extLst>
              </a:tr>
              <a:tr h="162716">
                <a:tc>
                  <a:txBody>
                    <a:bodyPr/>
                    <a:lstStyle/>
                    <a:p>
                      <a:pPr fontAlgn="t"/>
                      <a:r>
                        <a:rPr lang="de-DE" sz="800" u="none" strike="noStrike" noProof="0" dirty="0" smtClean="0">
                          <a:solidFill>
                            <a:srgbClr val="333333"/>
                          </a:solidFill>
                          <a:effectLst/>
                        </a:rPr>
                        <a:t>Österreich</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$7.87  Mrd.</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2020</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4079531249"/>
                  </a:ext>
                </a:extLst>
              </a:tr>
              <a:tr h="162716">
                <a:tc>
                  <a:txBody>
                    <a:bodyPr/>
                    <a:lstStyle/>
                    <a:p>
                      <a:pPr fontAlgn="t"/>
                      <a:r>
                        <a:rPr lang="de-DE" sz="800" u="none" strike="noStrike" noProof="0" dirty="0" smtClean="0">
                          <a:solidFill>
                            <a:srgbClr val="333333"/>
                          </a:solidFill>
                          <a:effectLst/>
                        </a:rPr>
                        <a:t>Großbritannien</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$7.56  Mrd.</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2020</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656955451"/>
                  </a:ext>
                </a:extLst>
              </a:tr>
              <a:tr h="162716">
                <a:tc>
                  <a:txBody>
                    <a:bodyPr/>
                    <a:lstStyle/>
                    <a:p>
                      <a:pPr fontAlgn="t"/>
                      <a:r>
                        <a:rPr lang="de-DE" sz="800" u="none" strike="noStrike" noProof="0" dirty="0" smtClean="0">
                          <a:solidFill>
                            <a:srgbClr val="333333"/>
                          </a:solidFill>
                          <a:effectLst/>
                        </a:rPr>
                        <a:t>Niederlanden</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$7.51  Mrd.</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2020</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923189028"/>
                  </a:ext>
                </a:extLst>
              </a:tr>
              <a:tr h="162716">
                <a:tc>
                  <a:txBody>
                    <a:bodyPr/>
                    <a:lstStyle/>
                    <a:p>
                      <a:pPr fontAlgn="t"/>
                      <a:r>
                        <a:rPr lang="de-DE" sz="800" u="none" strike="noStrike" noProof="0" dirty="0" smtClean="0">
                          <a:solidFill>
                            <a:srgbClr val="333333"/>
                          </a:solidFill>
                          <a:effectLst/>
                        </a:rPr>
                        <a:t>Italien</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$7.28  Mrd.</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2020</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971545677"/>
                  </a:ext>
                </a:extLst>
              </a:tr>
              <a:tr h="162716">
                <a:tc>
                  <a:txBody>
                    <a:bodyPr/>
                    <a:lstStyle/>
                    <a:p>
                      <a:pPr fontAlgn="t"/>
                      <a:r>
                        <a:rPr lang="de-DE" sz="800" u="none" strike="noStrike" noProof="0" dirty="0" smtClean="0">
                          <a:solidFill>
                            <a:srgbClr val="333333"/>
                          </a:solidFill>
                          <a:effectLst/>
                        </a:rPr>
                        <a:t>Ungarn</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$6.24  Mrd.</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2020</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879554174"/>
                  </a:ext>
                </a:extLst>
              </a:tr>
              <a:tr h="162716">
                <a:tc>
                  <a:txBody>
                    <a:bodyPr/>
                    <a:lstStyle/>
                    <a:p>
                      <a:pPr fontAlgn="t"/>
                      <a:r>
                        <a:rPr lang="de-DE" sz="800" u="none" strike="noStrike" noProof="0" dirty="0" smtClean="0">
                          <a:solidFill>
                            <a:srgbClr val="333333"/>
                          </a:solidFill>
                          <a:effectLst/>
                        </a:rPr>
                        <a:t>Spanien</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$5.36  Mrd.</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2020</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689302605"/>
                  </a:ext>
                </a:extLst>
              </a:tr>
              <a:tr h="162716">
                <a:tc>
                  <a:txBody>
                    <a:bodyPr/>
                    <a:lstStyle/>
                    <a:p>
                      <a:pPr fontAlgn="t"/>
                      <a:r>
                        <a:rPr lang="de-DE" sz="800" u="none" strike="noStrike" noProof="0" dirty="0" smtClean="0">
                          <a:solidFill>
                            <a:srgbClr val="333333"/>
                          </a:solidFill>
                          <a:effectLst/>
                        </a:rPr>
                        <a:t>USA</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$4.49  Mrd.</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2020</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45162494"/>
                  </a:ext>
                </a:extLst>
              </a:tr>
              <a:tr h="162716">
                <a:tc>
                  <a:txBody>
                    <a:bodyPr/>
                    <a:lstStyle/>
                    <a:p>
                      <a:pPr fontAlgn="t"/>
                      <a:r>
                        <a:rPr lang="de-DE" sz="800" u="none" strike="noStrike" noProof="0" dirty="0" smtClean="0">
                          <a:solidFill>
                            <a:srgbClr val="333333"/>
                          </a:solidFill>
                          <a:effectLst/>
                        </a:rPr>
                        <a:t>Russland</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$4.34  Mrd.</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2020</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811918663"/>
                  </a:ext>
                </a:extLst>
              </a:tr>
              <a:tr h="162716">
                <a:tc>
                  <a:txBody>
                    <a:bodyPr/>
                    <a:lstStyle/>
                    <a:p>
                      <a:pPr fontAlgn="t"/>
                      <a:r>
                        <a:rPr lang="de-DE" sz="800" u="none" strike="noStrike" noProof="0" dirty="0" smtClean="0">
                          <a:solidFill>
                            <a:srgbClr val="333333"/>
                          </a:solidFill>
                          <a:effectLst/>
                        </a:rPr>
                        <a:t> Belgien</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$4.02  Mrd.</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2020</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510607224"/>
                  </a:ext>
                </a:extLst>
              </a:tr>
              <a:tr h="162716">
                <a:tc>
                  <a:txBody>
                    <a:bodyPr/>
                    <a:lstStyle/>
                    <a:p>
                      <a:pPr fontAlgn="t"/>
                      <a:r>
                        <a:rPr lang="de-DE" sz="800" u="none" strike="noStrike" noProof="0" dirty="0" smtClean="0">
                          <a:solidFill>
                            <a:srgbClr val="333333"/>
                          </a:solidFill>
                          <a:effectLst/>
                        </a:rPr>
                        <a:t>Schweden</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$3.08  Mrd.</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2020</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188200574"/>
                  </a:ext>
                </a:extLst>
              </a:tr>
              <a:tr h="162716">
                <a:tc>
                  <a:txBody>
                    <a:bodyPr/>
                    <a:lstStyle/>
                    <a:p>
                      <a:pPr fontAlgn="t"/>
                      <a:r>
                        <a:rPr lang="de-DE" sz="800" u="none" strike="noStrike" noProof="0" dirty="0" smtClean="0">
                          <a:solidFill>
                            <a:srgbClr val="333333"/>
                          </a:solidFill>
                          <a:effectLst/>
                        </a:rPr>
                        <a:t>Schweiz</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$3.02  Mrd.</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2020</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85036533"/>
                  </a:ext>
                </a:extLst>
              </a:tr>
              <a:tr h="162716">
                <a:tc>
                  <a:txBody>
                    <a:bodyPr/>
                    <a:lstStyle/>
                    <a:p>
                      <a:pPr fontAlgn="t"/>
                      <a:r>
                        <a:rPr lang="de-DE" sz="800" u="none" strike="noStrike" noProof="0" dirty="0" smtClean="0">
                          <a:solidFill>
                            <a:srgbClr val="333333"/>
                          </a:solidFill>
                          <a:effectLst/>
                        </a:rPr>
                        <a:t>Rumänien</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$2.96  Mrd.</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2020</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659643595"/>
                  </a:ext>
                </a:extLst>
              </a:tr>
              <a:tr h="162716">
                <a:tc>
                  <a:txBody>
                    <a:bodyPr/>
                    <a:lstStyle/>
                    <a:p>
                      <a:pPr fontAlgn="t"/>
                      <a:r>
                        <a:rPr lang="de-DE" sz="800" u="none" strike="noStrike" noProof="0" dirty="0" smtClean="0">
                          <a:solidFill>
                            <a:srgbClr val="333333"/>
                          </a:solidFill>
                          <a:effectLst/>
                        </a:rPr>
                        <a:t>China</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$2.64  Mrd.</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2020</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618542954"/>
                  </a:ext>
                </a:extLst>
              </a:tr>
              <a:tr h="162716">
                <a:tc>
                  <a:txBody>
                    <a:bodyPr/>
                    <a:lstStyle/>
                    <a:p>
                      <a:pPr fontAlgn="t"/>
                      <a:r>
                        <a:rPr lang="de-DE" sz="800" u="none" strike="noStrike" noProof="0" dirty="0" smtClean="0">
                          <a:solidFill>
                            <a:srgbClr val="333333"/>
                          </a:solidFill>
                          <a:effectLst/>
                        </a:rPr>
                        <a:t>Türkei</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$2.33  Mrd.</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2020</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669849982"/>
                  </a:ext>
                </a:extLst>
              </a:tr>
              <a:tr h="162716">
                <a:tc>
                  <a:txBody>
                    <a:bodyPr/>
                    <a:lstStyle/>
                    <a:p>
                      <a:pPr fontAlgn="t"/>
                      <a:r>
                        <a:rPr lang="de-DE" sz="800" u="none" strike="noStrike" noProof="0" dirty="0" smtClean="0">
                          <a:solidFill>
                            <a:srgbClr val="333333"/>
                          </a:solidFill>
                          <a:effectLst/>
                        </a:rPr>
                        <a:t>Dänemark</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$2.07  Mrd.</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2020</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583866056"/>
                  </a:ext>
                </a:extLst>
              </a:tr>
              <a:tr h="162716">
                <a:tc>
                  <a:txBody>
                    <a:bodyPr/>
                    <a:lstStyle/>
                    <a:p>
                      <a:pPr fontAlgn="t"/>
                      <a:r>
                        <a:rPr lang="de-DE" sz="800" u="none" strike="noStrike" noProof="0" dirty="0" smtClean="0">
                          <a:solidFill>
                            <a:srgbClr val="333333"/>
                          </a:solidFill>
                          <a:effectLst/>
                        </a:rPr>
                        <a:t>Ukraine</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$1.41  Mrd.</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2020</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982788211"/>
                  </a:ext>
                </a:extLst>
              </a:tr>
              <a:tr h="162716">
                <a:tc>
                  <a:txBody>
                    <a:bodyPr/>
                    <a:lstStyle/>
                    <a:p>
                      <a:pPr fontAlgn="t"/>
                      <a:r>
                        <a:rPr lang="de-DE" sz="800" u="none" strike="noStrike" noProof="0" dirty="0" smtClean="0">
                          <a:solidFill>
                            <a:srgbClr val="333333"/>
                          </a:solidFill>
                          <a:effectLst/>
                        </a:rPr>
                        <a:t>Irland</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$1.06  Mrd.</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2020</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87471121"/>
                  </a:ext>
                </a:extLst>
              </a:tr>
              <a:tr h="162716">
                <a:tc>
                  <a:txBody>
                    <a:bodyPr/>
                    <a:lstStyle/>
                    <a:p>
                      <a:pPr fontAlgn="t"/>
                      <a:r>
                        <a:rPr lang="de-DE" sz="800" u="none" strike="noStrike" noProof="0" dirty="0" smtClean="0">
                          <a:solidFill>
                            <a:srgbClr val="333333"/>
                          </a:solidFill>
                          <a:effectLst/>
                        </a:rPr>
                        <a:t>Bulgarien</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$993.56 Mio.</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2020</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893607130"/>
                  </a:ext>
                </a:extLst>
              </a:tr>
              <a:tr h="162716">
                <a:tc>
                  <a:txBody>
                    <a:bodyPr/>
                    <a:lstStyle/>
                    <a:p>
                      <a:pPr fontAlgn="t"/>
                      <a:r>
                        <a:rPr lang="de-DE" sz="800" u="none" strike="noStrike" noProof="0" dirty="0" smtClean="0">
                          <a:solidFill>
                            <a:srgbClr val="333333"/>
                          </a:solidFill>
                          <a:effectLst/>
                        </a:rPr>
                        <a:t>Slowenien</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$969.04 Mio.</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2020</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354935433"/>
                  </a:ext>
                </a:extLst>
              </a:tr>
              <a:tr h="162716">
                <a:tc>
                  <a:txBody>
                    <a:bodyPr/>
                    <a:lstStyle/>
                    <a:p>
                      <a:pPr fontAlgn="t"/>
                      <a:r>
                        <a:rPr lang="de-DE" sz="800" u="none" strike="noStrike" noProof="0" dirty="0" smtClean="0">
                          <a:solidFill>
                            <a:srgbClr val="333333"/>
                          </a:solidFill>
                          <a:effectLst/>
                        </a:rPr>
                        <a:t>Finnland</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$968.67 Mio.</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2020</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4119341079"/>
                  </a:ext>
                </a:extLst>
              </a:tr>
              <a:tr h="456743">
                <a:tc>
                  <a:txBody>
                    <a:bodyPr/>
                    <a:lstStyle/>
                    <a:p>
                      <a:pPr fontAlgn="t"/>
                      <a:r>
                        <a:rPr lang="de-DE" sz="800" u="none" strike="noStrike" noProof="0" dirty="0" smtClean="0">
                          <a:solidFill>
                            <a:srgbClr val="333333"/>
                          </a:solidFill>
                          <a:effectLst/>
                        </a:rPr>
                        <a:t>Japan</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a:noFill/>
                    </a:lnB>
                    <a:solidFill>
                      <a:srgbClr val="F5F5F5"/>
                    </a:solidFill>
                  </a:tcPr>
                </a:tc>
                <a:tc>
                  <a:txBody>
                    <a:bodyPr/>
                    <a:lstStyle/>
                    <a:p>
                      <a:pPr fontAlgn="t"/>
                      <a:r>
                        <a:rPr lang="de-DE" sz="800" noProof="0" dirty="0" smtClean="0">
                          <a:effectLst/>
                        </a:rPr>
                        <a:t>$900.79 Mio.</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a:noFill/>
                    </a:lnB>
                    <a:solidFill>
                      <a:srgbClr val="F5F5F5"/>
                    </a:solidFill>
                  </a:tcPr>
                </a:tc>
                <a:tc>
                  <a:txBody>
                    <a:bodyPr/>
                    <a:lstStyle/>
                    <a:p>
                      <a:pPr fontAlgn="t"/>
                      <a:r>
                        <a:rPr lang="de-DE" sz="800" noProof="0" dirty="0" smtClean="0">
                          <a:effectLst/>
                        </a:rPr>
                        <a:t>2020</a:t>
                      </a:r>
                      <a:endParaRPr lang="de-DE" sz="800" noProof="0" dirty="0">
                        <a:effectLst/>
                      </a:endParaRPr>
                    </a:p>
                  </a:txBody>
                  <a:tcPr marL="21871" marR="21871" marT="21861" marB="21861">
                    <a:lnL>
                      <a:noFill/>
                    </a:lnL>
                    <a:lnR>
                      <a:noFill/>
                    </a:lnR>
                    <a:lnT w="9525" cap="flat" cmpd="sng" algn="ctr">
                      <a:solidFill>
                        <a:srgbClr val="DDDDDD"/>
                      </a:solidFill>
                      <a:prstDash val="solid"/>
                      <a:round/>
                      <a:headEnd type="none" w="med" len="med"/>
                      <a:tailEnd type="none" w="med" len="med"/>
                    </a:lnT>
                    <a:lnB>
                      <a:noFill/>
                    </a:lnB>
                    <a:solidFill>
                      <a:srgbClr val="F5F5F5"/>
                    </a:solidFill>
                  </a:tcPr>
                </a:tc>
                <a:extLst>
                  <a:ext uri="{0D108BD9-81ED-4DB2-BD59-A6C34878D82A}">
                    <a16:rowId xmlns:a16="http://schemas.microsoft.com/office/drawing/2014/main" val="2512428931"/>
                  </a:ext>
                </a:extLst>
              </a:tr>
            </a:tbl>
          </a:graphicData>
        </a:graphic>
      </p:graphicFrame>
    </p:spTree>
    <p:extLst>
      <p:ext uri="{BB962C8B-B14F-4D97-AF65-F5344CB8AC3E}">
        <p14:creationId xmlns:p14="http://schemas.microsoft.com/office/powerpoint/2010/main" val="1947063674"/>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Obrázek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06500" y="573088"/>
            <a:ext cx="6731000" cy="571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ctangle 3"/>
          <p:cNvSpPr>
            <a:spLocks noGrp="1" noChangeArrowheads="1"/>
          </p:cNvSpPr>
          <p:nvPr>
            <p:ph type="subTitle" idx="4294967295"/>
          </p:nvPr>
        </p:nvSpPr>
        <p:spPr>
          <a:xfrm>
            <a:off x="952500" y="1112838"/>
            <a:ext cx="7727950" cy="4757737"/>
          </a:xfrm>
        </p:spPr>
        <p:txBody>
          <a:bodyPr/>
          <a:lstStyle/>
          <a:p>
            <a:pPr marL="304800" lvl="0" indent="-304800" algn="just">
              <a:lnSpc>
                <a:spcPct val="80000"/>
              </a:lnSpc>
              <a:buNone/>
            </a:pPr>
            <a:r>
              <a:rPr lang="en-US" altLang="cs-CZ" sz="2000" dirty="0" smtClean="0">
                <a:solidFill>
                  <a:srgbClr val="D52B1E"/>
                </a:solidFill>
                <a:latin typeface="Georgia" panose="02040502050405020303" pitchFamily="18" charset="0"/>
                <a:cs typeface="Times New Roman" panose="02020603050405020304" pitchFamily="18" charset="0"/>
              </a:rPr>
              <a:t>	</a:t>
            </a:r>
            <a:r>
              <a:rPr lang="de-DE" altLang="cs-CZ" sz="1800" dirty="0" smtClean="0">
                <a:solidFill>
                  <a:srgbClr val="D52B1E"/>
                </a:solidFill>
                <a:latin typeface="Georgia" panose="02040502050405020303" pitchFamily="18" charset="0"/>
                <a:cs typeface="Times New Roman" panose="02020603050405020304" pitchFamily="18" charset="0"/>
              </a:rPr>
              <a:t> Außenhandel - 15  wichtigste Handelspartner Tschechiens  - Import (2020)</a:t>
            </a:r>
            <a:r>
              <a:rPr lang="cs-CZ" altLang="cs-CZ" sz="1200" dirty="0">
                <a:solidFill>
                  <a:srgbClr val="000000"/>
                </a:solidFill>
                <a:latin typeface="Georgia" panose="02040502050405020303" pitchFamily="18" charset="0"/>
              </a:rPr>
              <a:t> </a:t>
            </a:r>
            <a:endParaRPr lang="cs-CZ" altLang="cs-CZ" sz="1200" dirty="0" smtClean="0">
              <a:solidFill>
                <a:srgbClr val="000000"/>
              </a:solidFill>
              <a:latin typeface="Georgia" panose="02040502050405020303" pitchFamily="18" charset="0"/>
            </a:endParaRPr>
          </a:p>
          <a:p>
            <a:pPr marL="304800" lvl="0" indent="-304800" algn="just">
              <a:lnSpc>
                <a:spcPct val="80000"/>
              </a:lnSpc>
              <a:buNone/>
            </a:pPr>
            <a:endParaRPr lang="cs-CZ" altLang="cs-CZ" sz="1200" dirty="0">
              <a:solidFill>
                <a:srgbClr val="000000"/>
              </a:solidFill>
              <a:latin typeface="Georgia" panose="02040502050405020303" pitchFamily="18" charset="0"/>
            </a:endParaRPr>
          </a:p>
          <a:p>
            <a:pPr marL="304800" lvl="0" indent="-304800" algn="just">
              <a:lnSpc>
                <a:spcPct val="80000"/>
              </a:lnSpc>
              <a:buNone/>
            </a:pPr>
            <a:endParaRPr lang="cs-CZ" altLang="cs-CZ" sz="1200" dirty="0" smtClean="0">
              <a:solidFill>
                <a:srgbClr val="000000"/>
              </a:solidFill>
              <a:latin typeface="Georgia" panose="02040502050405020303" pitchFamily="18" charset="0"/>
            </a:endParaRPr>
          </a:p>
          <a:p>
            <a:pPr marL="304800" lvl="0" indent="-304800" algn="just">
              <a:lnSpc>
                <a:spcPct val="80000"/>
              </a:lnSpc>
              <a:buNone/>
            </a:pPr>
            <a:endParaRPr lang="cs-CZ" altLang="cs-CZ" sz="1200" dirty="0">
              <a:solidFill>
                <a:srgbClr val="000000"/>
              </a:solidFill>
              <a:latin typeface="Georgia" panose="02040502050405020303" pitchFamily="18" charset="0"/>
            </a:endParaRPr>
          </a:p>
          <a:p>
            <a:pPr marL="304800" lvl="0" indent="-304800" algn="just">
              <a:lnSpc>
                <a:spcPct val="80000"/>
              </a:lnSpc>
              <a:buNone/>
            </a:pPr>
            <a:endParaRPr lang="cs-CZ" altLang="cs-CZ" sz="1200" dirty="0" smtClean="0">
              <a:solidFill>
                <a:srgbClr val="000000"/>
              </a:solidFill>
              <a:latin typeface="Georgia" panose="02040502050405020303" pitchFamily="18" charset="0"/>
            </a:endParaRPr>
          </a:p>
          <a:p>
            <a:pPr marL="304800" lvl="0" indent="-304800" algn="just">
              <a:lnSpc>
                <a:spcPct val="80000"/>
              </a:lnSpc>
              <a:buNone/>
            </a:pPr>
            <a:endParaRPr lang="cs-CZ" altLang="cs-CZ" sz="1200" dirty="0">
              <a:solidFill>
                <a:srgbClr val="000000"/>
              </a:solidFill>
              <a:latin typeface="Georgia" panose="02040502050405020303" pitchFamily="18" charset="0"/>
            </a:endParaRPr>
          </a:p>
          <a:p>
            <a:pPr marL="304800" lvl="0" indent="-304800" algn="just">
              <a:lnSpc>
                <a:spcPct val="80000"/>
              </a:lnSpc>
              <a:buNone/>
            </a:pPr>
            <a:endParaRPr lang="cs-CZ" altLang="cs-CZ" sz="1200" dirty="0" smtClean="0">
              <a:solidFill>
                <a:srgbClr val="000000"/>
              </a:solidFill>
              <a:latin typeface="Georgia" panose="02040502050405020303" pitchFamily="18" charset="0"/>
            </a:endParaRPr>
          </a:p>
          <a:p>
            <a:pPr marL="304800" lvl="0" indent="-304800" algn="just">
              <a:lnSpc>
                <a:spcPct val="80000"/>
              </a:lnSpc>
              <a:buNone/>
            </a:pPr>
            <a:endParaRPr lang="cs-CZ" altLang="cs-CZ" sz="1200" dirty="0">
              <a:solidFill>
                <a:srgbClr val="000000"/>
              </a:solidFill>
              <a:latin typeface="Georgia" panose="02040502050405020303" pitchFamily="18" charset="0"/>
            </a:endParaRPr>
          </a:p>
          <a:p>
            <a:pPr marL="304800" lvl="0" indent="-304800" algn="just">
              <a:lnSpc>
                <a:spcPct val="80000"/>
              </a:lnSpc>
              <a:buNone/>
            </a:pPr>
            <a:endParaRPr lang="cs-CZ" altLang="cs-CZ" sz="1200" dirty="0" smtClean="0">
              <a:solidFill>
                <a:srgbClr val="000000"/>
              </a:solidFill>
              <a:latin typeface="Georgia" panose="02040502050405020303" pitchFamily="18" charset="0"/>
            </a:endParaRPr>
          </a:p>
          <a:p>
            <a:pPr marL="304800" lvl="0" indent="-304800" algn="just">
              <a:lnSpc>
                <a:spcPct val="80000"/>
              </a:lnSpc>
              <a:buNone/>
            </a:pPr>
            <a:endParaRPr lang="cs-CZ" altLang="cs-CZ" sz="1200" dirty="0">
              <a:solidFill>
                <a:srgbClr val="000000"/>
              </a:solidFill>
              <a:latin typeface="Georgia" panose="02040502050405020303" pitchFamily="18" charset="0"/>
            </a:endParaRPr>
          </a:p>
          <a:p>
            <a:pPr marL="304800" lvl="0" indent="-304800" algn="just">
              <a:lnSpc>
                <a:spcPct val="80000"/>
              </a:lnSpc>
              <a:buNone/>
            </a:pPr>
            <a:endParaRPr lang="cs-CZ" altLang="cs-CZ" sz="1200" dirty="0" smtClean="0">
              <a:solidFill>
                <a:srgbClr val="000000"/>
              </a:solidFill>
              <a:latin typeface="Georgia" panose="02040502050405020303" pitchFamily="18" charset="0"/>
            </a:endParaRPr>
          </a:p>
          <a:p>
            <a:pPr marL="304800" lvl="0" indent="-304800" algn="just">
              <a:lnSpc>
                <a:spcPct val="80000"/>
              </a:lnSpc>
              <a:buNone/>
            </a:pPr>
            <a:endParaRPr lang="cs-CZ" altLang="cs-CZ" sz="1200" dirty="0">
              <a:solidFill>
                <a:srgbClr val="000000"/>
              </a:solidFill>
              <a:latin typeface="Georgia" panose="02040502050405020303" pitchFamily="18" charset="0"/>
            </a:endParaRPr>
          </a:p>
          <a:p>
            <a:pPr marL="304800" lvl="0" indent="-304800" algn="just">
              <a:lnSpc>
                <a:spcPct val="80000"/>
              </a:lnSpc>
              <a:buNone/>
            </a:pPr>
            <a:endParaRPr lang="cs-CZ" altLang="cs-CZ" sz="1200" dirty="0" smtClean="0">
              <a:solidFill>
                <a:srgbClr val="000000"/>
              </a:solidFill>
              <a:latin typeface="Georgia" panose="02040502050405020303" pitchFamily="18" charset="0"/>
            </a:endParaRPr>
          </a:p>
          <a:p>
            <a:pPr marL="304800" lvl="0" indent="-304800" algn="just">
              <a:lnSpc>
                <a:spcPct val="80000"/>
              </a:lnSpc>
              <a:buNone/>
            </a:pPr>
            <a:endParaRPr lang="cs-CZ" altLang="cs-CZ" sz="1200" dirty="0">
              <a:solidFill>
                <a:srgbClr val="000000"/>
              </a:solidFill>
              <a:latin typeface="Georgia" panose="02040502050405020303" pitchFamily="18" charset="0"/>
            </a:endParaRPr>
          </a:p>
          <a:p>
            <a:pPr marL="304800" lvl="0" indent="-304800" algn="just">
              <a:lnSpc>
                <a:spcPct val="80000"/>
              </a:lnSpc>
              <a:buNone/>
            </a:pPr>
            <a:endParaRPr lang="cs-CZ" altLang="cs-CZ" sz="1200" dirty="0" smtClean="0">
              <a:solidFill>
                <a:srgbClr val="000000"/>
              </a:solidFill>
              <a:latin typeface="Georgia" panose="02040502050405020303" pitchFamily="18" charset="0"/>
            </a:endParaRPr>
          </a:p>
          <a:p>
            <a:pPr marL="304800" lvl="0" indent="-304800" algn="just">
              <a:lnSpc>
                <a:spcPct val="80000"/>
              </a:lnSpc>
              <a:buNone/>
            </a:pPr>
            <a:endParaRPr lang="cs-CZ" altLang="cs-CZ" sz="1200" dirty="0">
              <a:solidFill>
                <a:srgbClr val="000000"/>
              </a:solidFill>
              <a:latin typeface="Georgia" panose="02040502050405020303" pitchFamily="18" charset="0"/>
            </a:endParaRPr>
          </a:p>
          <a:p>
            <a:pPr marL="304800" lvl="0" indent="-304800" algn="just">
              <a:lnSpc>
                <a:spcPct val="80000"/>
              </a:lnSpc>
              <a:buNone/>
            </a:pPr>
            <a:endParaRPr lang="cs-CZ" altLang="cs-CZ" sz="1200" dirty="0" smtClean="0">
              <a:solidFill>
                <a:srgbClr val="000000"/>
              </a:solidFill>
              <a:latin typeface="Georgia" panose="02040502050405020303" pitchFamily="18" charset="0"/>
            </a:endParaRPr>
          </a:p>
          <a:p>
            <a:pPr marL="304800" lvl="0" indent="-304800" algn="just">
              <a:lnSpc>
                <a:spcPct val="80000"/>
              </a:lnSpc>
              <a:buNone/>
            </a:pPr>
            <a:endParaRPr lang="cs-CZ" altLang="cs-CZ" sz="1200" dirty="0">
              <a:solidFill>
                <a:srgbClr val="000000"/>
              </a:solidFill>
              <a:latin typeface="Georgia" panose="02040502050405020303" pitchFamily="18" charset="0"/>
            </a:endParaRPr>
          </a:p>
          <a:p>
            <a:pPr marL="304800" lvl="0" indent="-304800" algn="just">
              <a:lnSpc>
                <a:spcPct val="80000"/>
              </a:lnSpc>
              <a:buNone/>
            </a:pPr>
            <a:endParaRPr lang="cs-CZ" altLang="cs-CZ" sz="1200" dirty="0" smtClean="0">
              <a:solidFill>
                <a:srgbClr val="000000"/>
              </a:solidFill>
              <a:latin typeface="Georgia" panose="02040502050405020303" pitchFamily="18" charset="0"/>
            </a:endParaRPr>
          </a:p>
          <a:p>
            <a:pPr marL="304800" lvl="0" indent="-304800" algn="just">
              <a:lnSpc>
                <a:spcPct val="80000"/>
              </a:lnSpc>
              <a:buNone/>
            </a:pPr>
            <a:endParaRPr lang="cs-CZ" altLang="cs-CZ" sz="1200" dirty="0">
              <a:solidFill>
                <a:srgbClr val="000000"/>
              </a:solidFill>
              <a:latin typeface="Georgia" panose="02040502050405020303" pitchFamily="18" charset="0"/>
            </a:endParaRPr>
          </a:p>
          <a:p>
            <a:pPr marL="304800" lvl="0" indent="-304800" algn="just">
              <a:lnSpc>
                <a:spcPct val="80000"/>
              </a:lnSpc>
              <a:buNone/>
            </a:pPr>
            <a:endParaRPr lang="cs-CZ" altLang="cs-CZ" sz="1200" dirty="0" smtClean="0">
              <a:solidFill>
                <a:srgbClr val="000000"/>
              </a:solidFill>
              <a:latin typeface="Georgia" panose="02040502050405020303" pitchFamily="18" charset="0"/>
            </a:endParaRPr>
          </a:p>
          <a:p>
            <a:pPr marL="304800" lvl="0" indent="-304800" algn="just">
              <a:lnSpc>
                <a:spcPct val="80000"/>
              </a:lnSpc>
              <a:buNone/>
            </a:pPr>
            <a:endParaRPr lang="cs-CZ" altLang="cs-CZ" sz="1200" dirty="0">
              <a:solidFill>
                <a:srgbClr val="000000"/>
              </a:solidFill>
              <a:latin typeface="Georgia" panose="02040502050405020303" pitchFamily="18" charset="0"/>
            </a:endParaRPr>
          </a:p>
          <a:p>
            <a:pPr marL="304800" lvl="0" indent="-304800" algn="just">
              <a:lnSpc>
                <a:spcPct val="80000"/>
              </a:lnSpc>
              <a:buNone/>
            </a:pPr>
            <a:endParaRPr lang="cs-CZ" altLang="cs-CZ" sz="1200" dirty="0" smtClean="0">
              <a:solidFill>
                <a:srgbClr val="000000"/>
              </a:solidFill>
              <a:latin typeface="Georgia" panose="02040502050405020303" pitchFamily="18" charset="0"/>
            </a:endParaRPr>
          </a:p>
          <a:p>
            <a:pPr marL="304800" lvl="0" indent="-304800" algn="just">
              <a:lnSpc>
                <a:spcPct val="80000"/>
              </a:lnSpc>
              <a:buNone/>
            </a:pPr>
            <a:endParaRPr lang="cs-CZ" altLang="cs-CZ" sz="1200" dirty="0">
              <a:solidFill>
                <a:srgbClr val="000000"/>
              </a:solidFill>
              <a:latin typeface="Georgia" panose="02040502050405020303" pitchFamily="18" charset="0"/>
            </a:endParaRPr>
          </a:p>
          <a:p>
            <a:pPr marL="304800" lvl="0" indent="-304800" algn="just">
              <a:lnSpc>
                <a:spcPct val="80000"/>
              </a:lnSpc>
              <a:buNone/>
            </a:pPr>
            <a:endParaRPr lang="cs-CZ" altLang="cs-CZ" sz="1200" dirty="0" smtClean="0">
              <a:solidFill>
                <a:srgbClr val="000000"/>
              </a:solidFill>
              <a:latin typeface="Georgia" panose="02040502050405020303" pitchFamily="18" charset="0"/>
            </a:endParaRPr>
          </a:p>
          <a:p>
            <a:pPr marL="304800" lvl="0" indent="-304800" algn="just">
              <a:lnSpc>
                <a:spcPct val="80000"/>
              </a:lnSpc>
              <a:buNone/>
            </a:pPr>
            <a:endParaRPr lang="cs-CZ" altLang="cs-CZ" sz="1200" dirty="0">
              <a:solidFill>
                <a:srgbClr val="000000"/>
              </a:solidFill>
              <a:latin typeface="Georgia" panose="02040502050405020303" pitchFamily="18" charset="0"/>
            </a:endParaRPr>
          </a:p>
          <a:p>
            <a:pPr marL="304800" lvl="0" indent="-304800" algn="just">
              <a:lnSpc>
                <a:spcPct val="80000"/>
              </a:lnSpc>
              <a:buNone/>
            </a:pPr>
            <a:endParaRPr lang="cs-CZ" altLang="cs-CZ" sz="1200" dirty="0" smtClean="0">
              <a:solidFill>
                <a:srgbClr val="000000"/>
              </a:solidFill>
              <a:latin typeface="Georgia" panose="02040502050405020303" pitchFamily="18" charset="0"/>
            </a:endParaRPr>
          </a:p>
          <a:p>
            <a:pPr marL="304800" lvl="0" indent="-304800" algn="just">
              <a:lnSpc>
                <a:spcPct val="80000"/>
              </a:lnSpc>
              <a:buNone/>
            </a:pPr>
            <a:endParaRPr lang="cs-CZ" altLang="cs-CZ" sz="1200" dirty="0">
              <a:solidFill>
                <a:srgbClr val="000000"/>
              </a:solidFill>
              <a:latin typeface="Georgia" panose="02040502050405020303" pitchFamily="18" charset="0"/>
            </a:endParaRPr>
          </a:p>
          <a:p>
            <a:pPr marL="304800" lvl="0" indent="-304800" algn="just">
              <a:lnSpc>
                <a:spcPct val="80000"/>
              </a:lnSpc>
              <a:buNone/>
            </a:pPr>
            <a:r>
              <a:rPr lang="cs-CZ" altLang="cs-CZ" sz="1200" dirty="0" smtClean="0">
                <a:solidFill>
                  <a:srgbClr val="000000"/>
                </a:solidFill>
                <a:latin typeface="Georgia" panose="02040502050405020303" pitchFamily="18" charset="0"/>
              </a:rPr>
              <a:t>	</a:t>
            </a:r>
            <a:r>
              <a:rPr lang="cs-CZ" altLang="cs-CZ" sz="1200" dirty="0" err="1" smtClean="0">
                <a:solidFill>
                  <a:srgbClr val="000000"/>
                </a:solidFill>
                <a:latin typeface="Georgia" panose="02040502050405020303" pitchFamily="18" charset="0"/>
              </a:rPr>
              <a:t>Quelle</a:t>
            </a:r>
            <a:r>
              <a:rPr lang="cs-CZ" altLang="cs-CZ" sz="1200" dirty="0" smtClean="0">
                <a:solidFill>
                  <a:srgbClr val="000000"/>
                </a:solidFill>
                <a:latin typeface="Georgia" panose="02040502050405020303" pitchFamily="18" charset="0"/>
              </a:rPr>
              <a:t>: tradingeconomics.com</a:t>
            </a:r>
            <a:endParaRPr lang="en-US" altLang="cs-CZ" sz="1200" dirty="0">
              <a:solidFill>
                <a:srgbClr val="000000"/>
              </a:solidFill>
              <a:latin typeface="Georgia" panose="02040502050405020303" pitchFamily="18" charset="0"/>
            </a:endParaRPr>
          </a:p>
          <a:p>
            <a:pPr marL="304800" indent="-304800">
              <a:buFontTx/>
              <a:buNone/>
            </a:pPr>
            <a:endParaRPr lang="de-DE" altLang="cs-CZ" sz="1800" dirty="0" smtClean="0">
              <a:solidFill>
                <a:srgbClr val="D52B1E"/>
              </a:solidFill>
              <a:latin typeface="Georgia" panose="02040502050405020303" pitchFamily="18" charset="0"/>
              <a:cs typeface="Times New Roman" panose="02020603050405020304" pitchFamily="18" charset="0"/>
            </a:endParaRPr>
          </a:p>
        </p:txBody>
      </p:sp>
      <p:pic>
        <p:nvPicPr>
          <p:cNvPr id="5427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dirty="0">
                <a:solidFill>
                  <a:srgbClr val="0039A6"/>
                </a:solidFill>
                <a:latin typeface="Georgia" pitchFamily="18" charset="0"/>
              </a:rPr>
              <a:t>Wirtschaft</a:t>
            </a:r>
            <a:endParaRPr lang="en-US" altLang="cs-CZ" sz="2400" dirty="0" smtClean="0">
              <a:solidFill>
                <a:srgbClr val="0039A6"/>
              </a:solidFill>
              <a:latin typeface="Georgia" panose="02040502050405020303" pitchFamily="18" charset="0"/>
            </a:endParaRP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en-US" altLang="de-DE" sz="1800" dirty="0" smtClean="0">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en-US" altLang="de-DE" sz="1800" dirty="0" smtClean="0">
              <a:solidFill>
                <a:srgbClr val="FFFFFF"/>
              </a:solidFill>
            </a:endParaRPr>
          </a:p>
        </p:txBody>
      </p:sp>
      <p:graphicFrame>
        <p:nvGraphicFramePr>
          <p:cNvPr id="9" name="Tabulka 8"/>
          <p:cNvGraphicFramePr>
            <a:graphicFrameLocks noGrp="1"/>
          </p:cNvGraphicFramePr>
          <p:nvPr>
            <p:extLst>
              <p:ext uri="{D42A27DB-BD31-4B8C-83A1-F6EECF244321}">
                <p14:modId xmlns:p14="http://schemas.microsoft.com/office/powerpoint/2010/main" val="3590918474"/>
              </p:ext>
            </p:extLst>
          </p:nvPr>
        </p:nvGraphicFramePr>
        <p:xfrm>
          <a:off x="1386681" y="1803398"/>
          <a:ext cx="7091361" cy="4689478"/>
        </p:xfrm>
        <a:graphic>
          <a:graphicData uri="http://schemas.openxmlformats.org/drawingml/2006/table">
            <a:tbl>
              <a:tblPr/>
              <a:tblGrid>
                <a:gridCol w="2363787">
                  <a:extLst>
                    <a:ext uri="{9D8B030D-6E8A-4147-A177-3AD203B41FA5}">
                      <a16:colId xmlns:a16="http://schemas.microsoft.com/office/drawing/2014/main" val="1515828080"/>
                    </a:ext>
                  </a:extLst>
                </a:gridCol>
                <a:gridCol w="2363787">
                  <a:extLst>
                    <a:ext uri="{9D8B030D-6E8A-4147-A177-3AD203B41FA5}">
                      <a16:colId xmlns:a16="http://schemas.microsoft.com/office/drawing/2014/main" val="3544717605"/>
                    </a:ext>
                  </a:extLst>
                </a:gridCol>
                <a:gridCol w="2363787">
                  <a:extLst>
                    <a:ext uri="{9D8B030D-6E8A-4147-A177-3AD203B41FA5}">
                      <a16:colId xmlns:a16="http://schemas.microsoft.com/office/drawing/2014/main" val="3893772419"/>
                    </a:ext>
                  </a:extLst>
                </a:gridCol>
              </a:tblGrid>
              <a:tr h="213353">
                <a:tc>
                  <a:txBody>
                    <a:bodyPr/>
                    <a:lstStyle/>
                    <a:p>
                      <a:pPr algn="l" fontAlgn="b"/>
                      <a:endParaRPr lang="de-DE" sz="800" b="0" noProof="0" dirty="0">
                        <a:effectLst/>
                      </a:endParaRPr>
                    </a:p>
                  </a:txBody>
                  <a:tcPr marL="21875" marR="21875" marT="21871" marB="21871" anchor="b">
                    <a:lnL>
                      <a:noFill/>
                    </a:lnL>
                    <a:lnR>
                      <a:noFill/>
                    </a:lnR>
                    <a:lnT>
                      <a:noFill/>
                    </a:lnT>
                    <a:lnB w="9525" cap="flat" cmpd="sng" algn="ctr">
                      <a:solidFill>
                        <a:srgbClr val="DDDDDD"/>
                      </a:solidFill>
                      <a:prstDash val="solid"/>
                      <a:round/>
                      <a:headEnd type="none" w="med" len="med"/>
                      <a:tailEnd type="none" w="med" len="med"/>
                    </a:lnB>
                    <a:solidFill>
                      <a:srgbClr val="F5F5F5"/>
                    </a:solidFill>
                  </a:tcPr>
                </a:tc>
                <a:tc>
                  <a:txBody>
                    <a:bodyPr/>
                    <a:lstStyle/>
                    <a:p>
                      <a:pPr algn="l" fontAlgn="b"/>
                      <a:r>
                        <a:rPr lang="de-DE" sz="800" b="0" noProof="0" dirty="0" smtClean="0">
                          <a:effectLst/>
                        </a:rPr>
                        <a:t>Wert</a:t>
                      </a:r>
                      <a:endParaRPr lang="de-DE" sz="800" b="0" noProof="0" dirty="0">
                        <a:effectLst/>
                      </a:endParaRPr>
                    </a:p>
                  </a:txBody>
                  <a:tcPr marL="21875" marR="21875" marT="21871" marB="21871" anchor="b">
                    <a:lnL>
                      <a:noFill/>
                    </a:lnL>
                    <a:lnR>
                      <a:noFill/>
                    </a:lnR>
                    <a:lnT>
                      <a:noFill/>
                    </a:lnT>
                    <a:lnB w="9525" cap="flat" cmpd="sng" algn="ctr">
                      <a:solidFill>
                        <a:srgbClr val="DDDDDD"/>
                      </a:solidFill>
                      <a:prstDash val="solid"/>
                      <a:round/>
                      <a:headEnd type="none" w="med" len="med"/>
                      <a:tailEnd type="none" w="med" len="med"/>
                    </a:lnB>
                    <a:solidFill>
                      <a:srgbClr val="F5F5F5"/>
                    </a:solidFill>
                  </a:tcPr>
                </a:tc>
                <a:tc>
                  <a:txBody>
                    <a:bodyPr/>
                    <a:lstStyle/>
                    <a:p>
                      <a:pPr algn="l" fontAlgn="b"/>
                      <a:r>
                        <a:rPr lang="de-DE" sz="800" b="0" noProof="0" dirty="0" smtClean="0">
                          <a:effectLst/>
                        </a:rPr>
                        <a:t>Jahr</a:t>
                      </a:r>
                      <a:endParaRPr lang="de-DE" sz="800" b="0" noProof="0" dirty="0">
                        <a:effectLst/>
                      </a:endParaRPr>
                    </a:p>
                  </a:txBody>
                  <a:tcPr marL="21875" marR="21875" marT="21871" marB="21871" anchor="b">
                    <a:lnL>
                      <a:noFill/>
                    </a:lnL>
                    <a:lnR>
                      <a:noFill/>
                    </a:lnR>
                    <a:lnT>
                      <a:noFill/>
                    </a:lnT>
                    <a:lnB w="9525" cap="flat" cmpd="sng" algn="ctr">
                      <a:solidFill>
                        <a:srgbClr val="DDDDDD"/>
                      </a:solidFill>
                      <a:prstDash val="solid"/>
                      <a:round/>
                      <a:headEnd type="none" w="med" len="med"/>
                      <a:tailEnd type="none" w="med" len="med"/>
                    </a:lnB>
                    <a:solidFill>
                      <a:srgbClr val="F5F5F5"/>
                    </a:solidFill>
                  </a:tcPr>
                </a:tc>
                <a:extLst>
                  <a:ext uri="{0D108BD9-81ED-4DB2-BD59-A6C34878D82A}">
                    <a16:rowId xmlns:a16="http://schemas.microsoft.com/office/drawing/2014/main" val="2762524373"/>
                  </a:ext>
                </a:extLst>
              </a:tr>
              <a:tr h="179045">
                <a:tc>
                  <a:txBody>
                    <a:bodyPr/>
                    <a:lstStyle/>
                    <a:p>
                      <a:pPr fontAlgn="t"/>
                      <a:r>
                        <a:rPr lang="de-DE" sz="800" u="none" strike="noStrike" noProof="0" dirty="0" smtClean="0">
                          <a:solidFill>
                            <a:srgbClr val="333333"/>
                          </a:solidFill>
                          <a:effectLst/>
                        </a:rPr>
                        <a:t>Deutschland</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$39.33  Mrd.</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2020</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796510177"/>
                  </a:ext>
                </a:extLst>
              </a:tr>
              <a:tr h="179045">
                <a:tc>
                  <a:txBody>
                    <a:bodyPr/>
                    <a:lstStyle/>
                    <a:p>
                      <a:pPr fontAlgn="t"/>
                      <a:r>
                        <a:rPr lang="de-DE" sz="800" u="none" strike="noStrike" noProof="0" dirty="0" smtClean="0">
                          <a:solidFill>
                            <a:srgbClr val="333333"/>
                          </a:solidFill>
                          <a:effectLst/>
                        </a:rPr>
                        <a:t>China</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$30.45  Mrd.</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2020</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986955782"/>
                  </a:ext>
                </a:extLst>
              </a:tr>
              <a:tr h="179045">
                <a:tc>
                  <a:txBody>
                    <a:bodyPr/>
                    <a:lstStyle/>
                    <a:p>
                      <a:pPr fontAlgn="t"/>
                      <a:r>
                        <a:rPr lang="de-DE" sz="800" u="none" strike="noStrike" noProof="0" dirty="0" smtClean="0">
                          <a:solidFill>
                            <a:srgbClr val="333333"/>
                          </a:solidFill>
                          <a:effectLst/>
                        </a:rPr>
                        <a:t>Polen</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$13.26  Mrd.</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2020</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441085892"/>
                  </a:ext>
                </a:extLst>
              </a:tr>
              <a:tr h="179045">
                <a:tc>
                  <a:txBody>
                    <a:bodyPr/>
                    <a:lstStyle/>
                    <a:p>
                      <a:pPr fontAlgn="t"/>
                      <a:r>
                        <a:rPr lang="de-DE" sz="800" u="none" strike="noStrike" noProof="0" dirty="0" smtClean="0">
                          <a:solidFill>
                            <a:srgbClr val="333333"/>
                          </a:solidFill>
                          <a:effectLst/>
                        </a:rPr>
                        <a:t>Slowakei</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$6.94  Mrd.</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2020</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959063917"/>
                  </a:ext>
                </a:extLst>
              </a:tr>
              <a:tr h="179045">
                <a:tc>
                  <a:txBody>
                    <a:bodyPr/>
                    <a:lstStyle/>
                    <a:p>
                      <a:pPr fontAlgn="t"/>
                      <a:r>
                        <a:rPr lang="de-DE" sz="800" u="none" strike="noStrike" noProof="0" dirty="0" smtClean="0">
                          <a:solidFill>
                            <a:srgbClr val="333333"/>
                          </a:solidFill>
                          <a:effectLst/>
                        </a:rPr>
                        <a:t>Italien</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$6.72  Mrd.</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2020</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727570178"/>
                  </a:ext>
                </a:extLst>
              </a:tr>
              <a:tr h="179045">
                <a:tc>
                  <a:txBody>
                    <a:bodyPr/>
                    <a:lstStyle/>
                    <a:p>
                      <a:pPr fontAlgn="t"/>
                      <a:r>
                        <a:rPr lang="de-DE" sz="800" u="none" strike="noStrike" noProof="0" dirty="0" smtClean="0">
                          <a:solidFill>
                            <a:srgbClr val="333333"/>
                          </a:solidFill>
                          <a:effectLst/>
                        </a:rPr>
                        <a:t>Frankreich</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$4.88  Mrd.</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2020</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57741437"/>
                  </a:ext>
                </a:extLst>
              </a:tr>
              <a:tr h="179045">
                <a:tc>
                  <a:txBody>
                    <a:bodyPr/>
                    <a:lstStyle/>
                    <a:p>
                      <a:pPr fontAlgn="t"/>
                      <a:r>
                        <a:rPr lang="de-DE" sz="800" u="none" strike="noStrike" noProof="0" dirty="0" smtClean="0">
                          <a:solidFill>
                            <a:srgbClr val="333333"/>
                          </a:solidFill>
                          <a:effectLst/>
                        </a:rPr>
                        <a:t>Niederlande</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$4.85  Mrd.</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2020</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986114300"/>
                  </a:ext>
                </a:extLst>
              </a:tr>
              <a:tr h="179045">
                <a:tc>
                  <a:txBody>
                    <a:bodyPr/>
                    <a:lstStyle/>
                    <a:p>
                      <a:pPr fontAlgn="t"/>
                      <a:r>
                        <a:rPr lang="de-DE" sz="800" u="none" strike="noStrike" noProof="0" dirty="0" smtClean="0">
                          <a:solidFill>
                            <a:srgbClr val="333333"/>
                          </a:solidFill>
                          <a:effectLst/>
                        </a:rPr>
                        <a:t>Ungarn</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$4.48  Mrd.</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2020</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742154533"/>
                  </a:ext>
                </a:extLst>
              </a:tr>
              <a:tr h="179045">
                <a:tc>
                  <a:txBody>
                    <a:bodyPr/>
                    <a:lstStyle/>
                    <a:p>
                      <a:pPr fontAlgn="t"/>
                      <a:r>
                        <a:rPr lang="de-DE" sz="800" u="none" strike="noStrike" noProof="0" dirty="0" smtClean="0">
                          <a:solidFill>
                            <a:srgbClr val="333333"/>
                          </a:solidFill>
                          <a:effectLst/>
                        </a:rPr>
                        <a:t>Österreich</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$4.47  Mrd.</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2020</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84412100"/>
                  </a:ext>
                </a:extLst>
              </a:tr>
              <a:tr h="179045">
                <a:tc>
                  <a:txBody>
                    <a:bodyPr/>
                    <a:lstStyle/>
                    <a:p>
                      <a:pPr fontAlgn="t"/>
                      <a:r>
                        <a:rPr lang="de-DE" sz="800" u="none" strike="noStrike" noProof="0" dirty="0" smtClean="0">
                          <a:solidFill>
                            <a:srgbClr val="333333"/>
                          </a:solidFill>
                          <a:effectLst/>
                        </a:rPr>
                        <a:t>USA</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$4.29  Mrd.</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2020</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919552441"/>
                  </a:ext>
                </a:extLst>
              </a:tr>
              <a:tr h="179045">
                <a:tc>
                  <a:txBody>
                    <a:bodyPr/>
                    <a:lstStyle/>
                    <a:p>
                      <a:pPr fontAlgn="t"/>
                      <a:r>
                        <a:rPr lang="de-DE" sz="800" u="none" strike="noStrike" noProof="0" dirty="0" smtClean="0">
                          <a:solidFill>
                            <a:srgbClr val="333333"/>
                          </a:solidFill>
                          <a:effectLst/>
                        </a:rPr>
                        <a:t>Südkorea</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5F5F5"/>
                    </a:solidFill>
                  </a:tcPr>
                </a:tc>
                <a:tc>
                  <a:txBody>
                    <a:bodyPr/>
                    <a:lstStyle/>
                    <a:p>
                      <a:pPr fontAlgn="t"/>
                      <a:r>
                        <a:rPr lang="de-DE" sz="800" noProof="0" dirty="0" smtClean="0">
                          <a:effectLst/>
                        </a:rPr>
                        <a:t>$3.87  Mrd.</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5F5F5"/>
                    </a:solidFill>
                  </a:tcPr>
                </a:tc>
                <a:tc>
                  <a:txBody>
                    <a:bodyPr/>
                    <a:lstStyle/>
                    <a:p>
                      <a:pPr fontAlgn="t"/>
                      <a:r>
                        <a:rPr lang="de-DE" sz="800" noProof="0" dirty="0" smtClean="0">
                          <a:effectLst/>
                        </a:rPr>
                        <a:t>2020</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5F5F5"/>
                    </a:solidFill>
                  </a:tcPr>
                </a:tc>
                <a:extLst>
                  <a:ext uri="{0D108BD9-81ED-4DB2-BD59-A6C34878D82A}">
                    <a16:rowId xmlns:a16="http://schemas.microsoft.com/office/drawing/2014/main" val="3785380990"/>
                  </a:ext>
                </a:extLst>
              </a:tr>
              <a:tr h="179045">
                <a:tc>
                  <a:txBody>
                    <a:bodyPr/>
                    <a:lstStyle/>
                    <a:p>
                      <a:pPr fontAlgn="t"/>
                      <a:r>
                        <a:rPr lang="de-DE" sz="800" u="none" strike="noStrike" noProof="0" dirty="0" smtClean="0">
                          <a:solidFill>
                            <a:srgbClr val="333333"/>
                          </a:solidFill>
                          <a:effectLst/>
                        </a:rPr>
                        <a:t>Spanien</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$3.00  Mrd.</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2020</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796996984"/>
                  </a:ext>
                </a:extLst>
              </a:tr>
              <a:tr h="179045">
                <a:tc>
                  <a:txBody>
                    <a:bodyPr/>
                    <a:lstStyle/>
                    <a:p>
                      <a:pPr fontAlgn="t"/>
                      <a:r>
                        <a:rPr lang="de-DE" sz="800" u="none" strike="noStrike" noProof="0" dirty="0" smtClean="0">
                          <a:solidFill>
                            <a:srgbClr val="333333"/>
                          </a:solidFill>
                          <a:effectLst/>
                        </a:rPr>
                        <a:t>Russland</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$2.89  Mrd.</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2020</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896913200"/>
                  </a:ext>
                </a:extLst>
              </a:tr>
              <a:tr h="179045">
                <a:tc>
                  <a:txBody>
                    <a:bodyPr/>
                    <a:lstStyle/>
                    <a:p>
                      <a:pPr fontAlgn="t"/>
                      <a:r>
                        <a:rPr lang="de-DE" sz="800" u="none" strike="noStrike" noProof="0" dirty="0" smtClean="0">
                          <a:solidFill>
                            <a:srgbClr val="333333"/>
                          </a:solidFill>
                          <a:effectLst/>
                        </a:rPr>
                        <a:t>Japan</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$2.87  Mrd.</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2020</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909617383"/>
                  </a:ext>
                </a:extLst>
              </a:tr>
              <a:tr h="179045">
                <a:tc>
                  <a:txBody>
                    <a:bodyPr/>
                    <a:lstStyle/>
                    <a:p>
                      <a:pPr fontAlgn="t"/>
                      <a:r>
                        <a:rPr lang="de-DE" sz="800" u="none" strike="noStrike" noProof="0" dirty="0" smtClean="0">
                          <a:solidFill>
                            <a:srgbClr val="333333"/>
                          </a:solidFill>
                          <a:effectLst/>
                        </a:rPr>
                        <a:t>Großbritannien</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$2.79  Mrd.</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2020</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410299349"/>
                  </a:ext>
                </a:extLst>
              </a:tr>
              <a:tr h="179045">
                <a:tc>
                  <a:txBody>
                    <a:bodyPr/>
                    <a:lstStyle/>
                    <a:p>
                      <a:pPr fontAlgn="t"/>
                      <a:r>
                        <a:rPr lang="de-DE" sz="800" u="none" strike="noStrike" noProof="0" dirty="0" smtClean="0">
                          <a:solidFill>
                            <a:srgbClr val="333333"/>
                          </a:solidFill>
                          <a:effectLst/>
                        </a:rPr>
                        <a:t>Belgien</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$2.55  Mrd.</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2020</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990992678"/>
                  </a:ext>
                </a:extLst>
              </a:tr>
              <a:tr h="179045">
                <a:tc>
                  <a:txBody>
                    <a:bodyPr/>
                    <a:lstStyle/>
                    <a:p>
                      <a:pPr fontAlgn="t"/>
                      <a:r>
                        <a:rPr lang="de-DE" sz="800" u="none" strike="noStrike" noProof="0" dirty="0" smtClean="0">
                          <a:solidFill>
                            <a:srgbClr val="333333"/>
                          </a:solidFill>
                          <a:effectLst/>
                        </a:rPr>
                        <a:t>Rumänien</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$2.26  Mrd.</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2020</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585414150"/>
                  </a:ext>
                </a:extLst>
              </a:tr>
              <a:tr h="179045">
                <a:tc>
                  <a:txBody>
                    <a:bodyPr/>
                    <a:lstStyle/>
                    <a:p>
                      <a:pPr fontAlgn="t"/>
                      <a:r>
                        <a:rPr lang="de-DE" sz="800" u="none" strike="noStrike" noProof="0" dirty="0" smtClean="0">
                          <a:solidFill>
                            <a:srgbClr val="333333"/>
                          </a:solidFill>
                          <a:effectLst/>
                        </a:rPr>
                        <a:t>Malaysia</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$2.11  Mrd.</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2020</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585475064"/>
                  </a:ext>
                </a:extLst>
              </a:tr>
              <a:tr h="179045">
                <a:tc>
                  <a:txBody>
                    <a:bodyPr/>
                    <a:lstStyle/>
                    <a:p>
                      <a:pPr fontAlgn="t"/>
                      <a:r>
                        <a:rPr lang="de-DE" sz="800" u="none" strike="noStrike" noProof="0" dirty="0" smtClean="0">
                          <a:solidFill>
                            <a:srgbClr val="333333"/>
                          </a:solidFill>
                          <a:effectLst/>
                        </a:rPr>
                        <a:t>Schweiz</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$1.76  Mrd.</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2020</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464105674"/>
                  </a:ext>
                </a:extLst>
              </a:tr>
              <a:tr h="179045">
                <a:tc>
                  <a:txBody>
                    <a:bodyPr/>
                    <a:lstStyle/>
                    <a:p>
                      <a:pPr fontAlgn="t"/>
                      <a:r>
                        <a:rPr lang="de-DE" sz="800" u="none" strike="noStrike" noProof="0" dirty="0" smtClean="0">
                          <a:solidFill>
                            <a:srgbClr val="333333"/>
                          </a:solidFill>
                          <a:effectLst/>
                        </a:rPr>
                        <a:t>Türkei</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$1.61  Mrd.</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2020</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954428109"/>
                  </a:ext>
                </a:extLst>
              </a:tr>
              <a:tr h="179045">
                <a:tc>
                  <a:txBody>
                    <a:bodyPr/>
                    <a:lstStyle/>
                    <a:p>
                      <a:pPr fontAlgn="t"/>
                      <a:r>
                        <a:rPr lang="de-DE" sz="800" noProof="0" dirty="0" smtClean="0">
                          <a:effectLst/>
                        </a:rPr>
                        <a:t>Vietnam</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$1.42  Mrd.</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2020</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974490446"/>
                  </a:ext>
                </a:extLst>
              </a:tr>
              <a:tr h="179045">
                <a:tc>
                  <a:txBody>
                    <a:bodyPr/>
                    <a:lstStyle/>
                    <a:p>
                      <a:pPr fontAlgn="t"/>
                      <a:r>
                        <a:rPr lang="de-DE" sz="800" u="none" strike="noStrike" noProof="0" dirty="0" smtClean="0">
                          <a:solidFill>
                            <a:srgbClr val="333333"/>
                          </a:solidFill>
                          <a:effectLst/>
                        </a:rPr>
                        <a:t>Thailand</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$1.31  Mrd.</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2020</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128536254"/>
                  </a:ext>
                </a:extLst>
              </a:tr>
              <a:tr h="179045">
                <a:tc>
                  <a:txBody>
                    <a:bodyPr/>
                    <a:lstStyle/>
                    <a:p>
                      <a:pPr fontAlgn="t"/>
                      <a:r>
                        <a:rPr lang="de-DE" sz="800" u="none" strike="noStrike" noProof="0" dirty="0" smtClean="0">
                          <a:solidFill>
                            <a:srgbClr val="333333"/>
                          </a:solidFill>
                          <a:effectLst/>
                        </a:rPr>
                        <a:t>Schweden</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$1.28  Mrd.</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2020</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20028197"/>
                  </a:ext>
                </a:extLst>
              </a:tr>
              <a:tr h="179045">
                <a:tc>
                  <a:txBody>
                    <a:bodyPr/>
                    <a:lstStyle/>
                    <a:p>
                      <a:pPr fontAlgn="t"/>
                      <a:r>
                        <a:rPr lang="de-DE" sz="800" u="none" strike="noStrike" noProof="0" dirty="0" smtClean="0">
                          <a:solidFill>
                            <a:srgbClr val="333333"/>
                          </a:solidFill>
                          <a:effectLst/>
                        </a:rPr>
                        <a:t>Dänemark</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$1.25  Mrd.</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de-DE" sz="800" noProof="0" dirty="0" smtClean="0">
                          <a:effectLst/>
                        </a:rPr>
                        <a:t>2020</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422163681"/>
                  </a:ext>
                </a:extLst>
              </a:tr>
              <a:tr h="179045">
                <a:tc>
                  <a:txBody>
                    <a:bodyPr/>
                    <a:lstStyle/>
                    <a:p>
                      <a:pPr fontAlgn="t"/>
                      <a:r>
                        <a:rPr lang="de-DE" sz="800" u="none" strike="noStrike" noProof="0" dirty="0" smtClean="0">
                          <a:solidFill>
                            <a:srgbClr val="333333"/>
                          </a:solidFill>
                          <a:effectLst/>
                        </a:rPr>
                        <a:t>Andere</a:t>
                      </a:r>
                      <a:r>
                        <a:rPr lang="de-DE" sz="800" u="none" strike="noStrike" baseline="0" noProof="0" dirty="0" smtClean="0">
                          <a:solidFill>
                            <a:srgbClr val="333333"/>
                          </a:solidFill>
                          <a:effectLst/>
                        </a:rPr>
                        <a:t> Asienländer</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a:noFill/>
                    </a:lnB>
                  </a:tcPr>
                </a:tc>
                <a:tc>
                  <a:txBody>
                    <a:bodyPr/>
                    <a:lstStyle/>
                    <a:p>
                      <a:pPr fontAlgn="t"/>
                      <a:r>
                        <a:rPr lang="de-DE" sz="800" noProof="0" dirty="0" smtClean="0">
                          <a:effectLst/>
                        </a:rPr>
                        <a:t>$1.23  Mrd.</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a:noFill/>
                    </a:lnB>
                  </a:tcPr>
                </a:tc>
                <a:tc>
                  <a:txBody>
                    <a:bodyPr/>
                    <a:lstStyle/>
                    <a:p>
                      <a:pPr fontAlgn="t"/>
                      <a:r>
                        <a:rPr lang="de-DE" sz="800" noProof="0" dirty="0" smtClean="0">
                          <a:effectLst/>
                        </a:rPr>
                        <a:t>2020</a:t>
                      </a:r>
                      <a:endParaRPr lang="de-DE" sz="800" noProof="0" dirty="0">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a:noFill/>
                    </a:lnB>
                  </a:tcPr>
                </a:tc>
                <a:extLst>
                  <a:ext uri="{0D108BD9-81ED-4DB2-BD59-A6C34878D82A}">
                    <a16:rowId xmlns:a16="http://schemas.microsoft.com/office/drawing/2014/main" val="1571552378"/>
                  </a:ext>
                </a:extLst>
              </a:tr>
            </a:tbl>
          </a:graphicData>
        </a:graphic>
      </p:graphicFrame>
    </p:spTree>
    <p:extLst>
      <p:ext uri="{BB962C8B-B14F-4D97-AF65-F5344CB8AC3E}">
        <p14:creationId xmlns:p14="http://schemas.microsoft.com/office/powerpoint/2010/main" val="1909832099"/>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125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dirty="0">
                <a:solidFill>
                  <a:srgbClr val="0039A6"/>
                </a:solidFill>
                <a:latin typeface="Georgia" pitchFamily="18" charset="0"/>
              </a:rPr>
              <a:t>Wirtschaft</a:t>
            </a:r>
            <a:endParaRPr lang="en-US" altLang="cs-CZ" sz="2400" dirty="0" smtClean="0">
              <a:solidFill>
                <a:srgbClr val="0039A6"/>
              </a:solidFill>
              <a:latin typeface="Georgia" panose="02040502050405020303" pitchFamily="18" charset="0"/>
            </a:endParaRPr>
          </a:p>
        </p:txBody>
      </p:sp>
      <p:sp>
        <p:nvSpPr>
          <p:cNvPr id="55301" name="Rectangle 3"/>
          <p:cNvSpPr>
            <a:spLocks noGrp="1" noChangeArrowheads="1"/>
          </p:cNvSpPr>
          <p:nvPr>
            <p:ph type="subTitle" idx="4294967295"/>
          </p:nvPr>
        </p:nvSpPr>
        <p:spPr>
          <a:xfrm>
            <a:off x="1014413" y="1144588"/>
            <a:ext cx="7661275" cy="5159375"/>
          </a:xfrm>
        </p:spPr>
        <p:txBody>
          <a:bodyPr/>
          <a:lstStyle/>
          <a:p>
            <a:pPr marL="304800" lvl="0" indent="-304800" algn="just">
              <a:lnSpc>
                <a:spcPct val="80000"/>
              </a:lnSpc>
              <a:buNone/>
            </a:pPr>
            <a:r>
              <a:rPr lang="en-US" altLang="cs-CZ" sz="2000" dirty="0" smtClean="0">
                <a:solidFill>
                  <a:srgbClr val="D52B1E"/>
                </a:solidFill>
                <a:latin typeface="Georgia" panose="02040502050405020303" pitchFamily="18" charset="0"/>
              </a:rPr>
              <a:t>	</a:t>
            </a:r>
            <a:r>
              <a:rPr lang="de-DE" altLang="cs-CZ" sz="1900" dirty="0" smtClean="0">
                <a:solidFill>
                  <a:srgbClr val="D52B1E"/>
                </a:solidFill>
                <a:latin typeface="Georgia" panose="02040502050405020303" pitchFamily="18" charset="0"/>
              </a:rPr>
              <a:t> Außenhandel nach einzelnen Gütern</a:t>
            </a:r>
            <a:r>
              <a:rPr lang="cs-CZ" altLang="cs-CZ" sz="1900" dirty="0" smtClean="0">
                <a:solidFill>
                  <a:srgbClr val="D52B1E"/>
                </a:solidFill>
                <a:latin typeface="Georgia" panose="02040502050405020303" pitchFamily="18" charset="0"/>
              </a:rPr>
              <a:t> </a:t>
            </a:r>
            <a:r>
              <a:rPr lang="de-DE" altLang="cs-CZ" sz="1900" dirty="0" smtClean="0">
                <a:solidFill>
                  <a:srgbClr val="D52B1E"/>
                </a:solidFill>
                <a:latin typeface="Georgia" panose="02040502050405020303" pitchFamily="18" charset="0"/>
              </a:rPr>
              <a:t>- tschechische Exporte (2019)</a:t>
            </a:r>
            <a:r>
              <a:rPr lang="cs-CZ" altLang="cs-CZ" sz="1200" dirty="0">
                <a:solidFill>
                  <a:srgbClr val="000000"/>
                </a:solidFill>
                <a:latin typeface="Georgia" panose="02040502050405020303" pitchFamily="18" charset="0"/>
              </a:rPr>
              <a:t> </a:t>
            </a:r>
            <a:endParaRPr lang="cs-CZ" altLang="cs-CZ" sz="1200" dirty="0" smtClean="0">
              <a:solidFill>
                <a:srgbClr val="000000"/>
              </a:solidFill>
              <a:latin typeface="Georgia" panose="02040502050405020303" pitchFamily="18" charset="0"/>
            </a:endParaRPr>
          </a:p>
          <a:p>
            <a:pPr marL="304800" lvl="0" indent="-304800" algn="just">
              <a:lnSpc>
                <a:spcPct val="80000"/>
              </a:lnSpc>
              <a:buNone/>
            </a:pPr>
            <a:endParaRPr lang="cs-CZ" altLang="cs-CZ" sz="1200" dirty="0">
              <a:solidFill>
                <a:srgbClr val="000000"/>
              </a:solidFill>
              <a:latin typeface="Georgia" panose="02040502050405020303" pitchFamily="18" charset="0"/>
            </a:endParaRPr>
          </a:p>
          <a:p>
            <a:pPr marL="304800" lvl="0" indent="-304800" algn="just">
              <a:lnSpc>
                <a:spcPct val="80000"/>
              </a:lnSpc>
              <a:buNone/>
            </a:pPr>
            <a:endParaRPr lang="cs-CZ" altLang="cs-CZ" sz="1200" dirty="0" smtClean="0">
              <a:solidFill>
                <a:srgbClr val="000000"/>
              </a:solidFill>
              <a:latin typeface="Georgia" panose="02040502050405020303" pitchFamily="18" charset="0"/>
            </a:endParaRPr>
          </a:p>
          <a:p>
            <a:pPr marL="304800" lvl="0" indent="-304800" algn="just">
              <a:lnSpc>
                <a:spcPct val="80000"/>
              </a:lnSpc>
              <a:buNone/>
            </a:pPr>
            <a:endParaRPr lang="cs-CZ" altLang="cs-CZ" sz="1200" dirty="0">
              <a:solidFill>
                <a:srgbClr val="000000"/>
              </a:solidFill>
              <a:latin typeface="Georgia" panose="02040502050405020303" pitchFamily="18" charset="0"/>
            </a:endParaRPr>
          </a:p>
          <a:p>
            <a:pPr marL="304800" lvl="0" indent="-304800" algn="just">
              <a:lnSpc>
                <a:spcPct val="80000"/>
              </a:lnSpc>
              <a:buNone/>
            </a:pPr>
            <a:endParaRPr lang="cs-CZ" altLang="cs-CZ" sz="1200" dirty="0" smtClean="0">
              <a:solidFill>
                <a:srgbClr val="000000"/>
              </a:solidFill>
              <a:latin typeface="Georgia" panose="02040502050405020303" pitchFamily="18" charset="0"/>
            </a:endParaRPr>
          </a:p>
          <a:p>
            <a:pPr marL="304800" lvl="0" indent="-304800" algn="just">
              <a:lnSpc>
                <a:spcPct val="80000"/>
              </a:lnSpc>
              <a:buNone/>
            </a:pPr>
            <a:endParaRPr lang="cs-CZ" altLang="cs-CZ" sz="1200" dirty="0">
              <a:solidFill>
                <a:srgbClr val="000000"/>
              </a:solidFill>
              <a:latin typeface="Georgia" panose="02040502050405020303" pitchFamily="18" charset="0"/>
            </a:endParaRPr>
          </a:p>
          <a:p>
            <a:pPr marL="304800" lvl="0" indent="-304800" algn="just">
              <a:lnSpc>
                <a:spcPct val="80000"/>
              </a:lnSpc>
              <a:buNone/>
            </a:pPr>
            <a:endParaRPr lang="cs-CZ" altLang="cs-CZ" sz="1200" dirty="0" smtClean="0">
              <a:solidFill>
                <a:srgbClr val="000000"/>
              </a:solidFill>
              <a:latin typeface="Georgia" panose="02040502050405020303" pitchFamily="18" charset="0"/>
            </a:endParaRPr>
          </a:p>
          <a:p>
            <a:pPr marL="304800" lvl="0" indent="-304800" algn="just">
              <a:lnSpc>
                <a:spcPct val="80000"/>
              </a:lnSpc>
              <a:buNone/>
            </a:pPr>
            <a:endParaRPr lang="cs-CZ" altLang="cs-CZ" sz="1200" dirty="0">
              <a:solidFill>
                <a:srgbClr val="000000"/>
              </a:solidFill>
              <a:latin typeface="Georgia" panose="02040502050405020303" pitchFamily="18" charset="0"/>
            </a:endParaRPr>
          </a:p>
          <a:p>
            <a:pPr marL="304800" lvl="0" indent="-304800" algn="just">
              <a:lnSpc>
                <a:spcPct val="80000"/>
              </a:lnSpc>
              <a:buNone/>
            </a:pPr>
            <a:endParaRPr lang="cs-CZ" altLang="cs-CZ" sz="1200" dirty="0" smtClean="0">
              <a:solidFill>
                <a:srgbClr val="000000"/>
              </a:solidFill>
              <a:latin typeface="Georgia" panose="02040502050405020303" pitchFamily="18" charset="0"/>
            </a:endParaRPr>
          </a:p>
          <a:p>
            <a:pPr marL="304800" lvl="0" indent="-304800" algn="just">
              <a:lnSpc>
                <a:spcPct val="80000"/>
              </a:lnSpc>
              <a:buNone/>
            </a:pPr>
            <a:endParaRPr lang="cs-CZ" altLang="cs-CZ" sz="1200" dirty="0">
              <a:solidFill>
                <a:srgbClr val="000000"/>
              </a:solidFill>
              <a:latin typeface="Georgia" panose="02040502050405020303" pitchFamily="18" charset="0"/>
            </a:endParaRPr>
          </a:p>
          <a:p>
            <a:pPr marL="304800" lvl="0" indent="-304800" algn="just">
              <a:lnSpc>
                <a:spcPct val="80000"/>
              </a:lnSpc>
              <a:buNone/>
            </a:pPr>
            <a:endParaRPr lang="cs-CZ" altLang="cs-CZ" sz="1200" dirty="0" smtClean="0">
              <a:solidFill>
                <a:srgbClr val="000000"/>
              </a:solidFill>
              <a:latin typeface="Georgia" panose="02040502050405020303" pitchFamily="18" charset="0"/>
            </a:endParaRPr>
          </a:p>
          <a:p>
            <a:pPr marL="304800" lvl="0" indent="-304800" algn="just">
              <a:lnSpc>
                <a:spcPct val="80000"/>
              </a:lnSpc>
              <a:buNone/>
            </a:pPr>
            <a:endParaRPr lang="cs-CZ" altLang="cs-CZ" sz="1200" dirty="0">
              <a:solidFill>
                <a:srgbClr val="000000"/>
              </a:solidFill>
              <a:latin typeface="Georgia" panose="02040502050405020303" pitchFamily="18" charset="0"/>
            </a:endParaRPr>
          </a:p>
          <a:p>
            <a:pPr marL="304800" lvl="0" indent="-304800" algn="just">
              <a:lnSpc>
                <a:spcPct val="80000"/>
              </a:lnSpc>
              <a:buNone/>
            </a:pPr>
            <a:endParaRPr lang="cs-CZ" altLang="cs-CZ" sz="1200" dirty="0" smtClean="0">
              <a:solidFill>
                <a:srgbClr val="000000"/>
              </a:solidFill>
              <a:latin typeface="Georgia" panose="02040502050405020303" pitchFamily="18" charset="0"/>
            </a:endParaRPr>
          </a:p>
          <a:p>
            <a:pPr marL="304800" lvl="0" indent="-304800" algn="just">
              <a:lnSpc>
                <a:spcPct val="80000"/>
              </a:lnSpc>
              <a:buNone/>
            </a:pPr>
            <a:endParaRPr lang="cs-CZ" altLang="cs-CZ" sz="1200" dirty="0">
              <a:solidFill>
                <a:srgbClr val="000000"/>
              </a:solidFill>
              <a:latin typeface="Georgia" panose="02040502050405020303" pitchFamily="18" charset="0"/>
            </a:endParaRPr>
          </a:p>
          <a:p>
            <a:pPr marL="304800" lvl="0" indent="-304800" algn="just">
              <a:lnSpc>
                <a:spcPct val="80000"/>
              </a:lnSpc>
              <a:buNone/>
            </a:pPr>
            <a:endParaRPr lang="cs-CZ" altLang="cs-CZ" sz="1200" dirty="0" smtClean="0">
              <a:solidFill>
                <a:srgbClr val="000000"/>
              </a:solidFill>
              <a:latin typeface="Georgia" panose="02040502050405020303" pitchFamily="18" charset="0"/>
            </a:endParaRPr>
          </a:p>
          <a:p>
            <a:pPr marL="304800" lvl="0" indent="-304800" algn="just">
              <a:lnSpc>
                <a:spcPct val="80000"/>
              </a:lnSpc>
              <a:buNone/>
            </a:pPr>
            <a:endParaRPr lang="cs-CZ" altLang="cs-CZ" sz="1200" dirty="0">
              <a:solidFill>
                <a:srgbClr val="000000"/>
              </a:solidFill>
              <a:latin typeface="Georgia" panose="02040502050405020303" pitchFamily="18" charset="0"/>
            </a:endParaRPr>
          </a:p>
          <a:p>
            <a:pPr marL="304800" lvl="0" indent="-304800" algn="just">
              <a:lnSpc>
                <a:spcPct val="80000"/>
              </a:lnSpc>
              <a:buNone/>
            </a:pPr>
            <a:endParaRPr lang="cs-CZ" altLang="cs-CZ" sz="1200" dirty="0" smtClean="0">
              <a:solidFill>
                <a:srgbClr val="000000"/>
              </a:solidFill>
              <a:latin typeface="Georgia" panose="02040502050405020303" pitchFamily="18" charset="0"/>
            </a:endParaRPr>
          </a:p>
          <a:p>
            <a:pPr marL="304800" lvl="0" indent="-304800" algn="just">
              <a:lnSpc>
                <a:spcPct val="80000"/>
              </a:lnSpc>
              <a:buNone/>
            </a:pPr>
            <a:endParaRPr lang="cs-CZ" altLang="cs-CZ" sz="1200" dirty="0">
              <a:solidFill>
                <a:srgbClr val="000000"/>
              </a:solidFill>
              <a:latin typeface="Georgia" panose="02040502050405020303" pitchFamily="18" charset="0"/>
            </a:endParaRPr>
          </a:p>
          <a:p>
            <a:pPr marL="304800" lvl="0" indent="-304800" algn="just">
              <a:lnSpc>
                <a:spcPct val="80000"/>
              </a:lnSpc>
              <a:buNone/>
            </a:pPr>
            <a:endParaRPr lang="cs-CZ" altLang="cs-CZ" sz="1200" dirty="0" smtClean="0">
              <a:solidFill>
                <a:srgbClr val="000000"/>
              </a:solidFill>
              <a:latin typeface="Georgia" panose="02040502050405020303" pitchFamily="18" charset="0"/>
            </a:endParaRPr>
          </a:p>
          <a:p>
            <a:pPr marL="304800" lvl="0" indent="-304800" algn="just">
              <a:lnSpc>
                <a:spcPct val="80000"/>
              </a:lnSpc>
              <a:buNone/>
            </a:pPr>
            <a:endParaRPr lang="cs-CZ" altLang="cs-CZ" sz="1200" dirty="0">
              <a:solidFill>
                <a:srgbClr val="000000"/>
              </a:solidFill>
              <a:latin typeface="Georgia" panose="02040502050405020303" pitchFamily="18" charset="0"/>
            </a:endParaRPr>
          </a:p>
          <a:p>
            <a:pPr marL="304800" lvl="0" indent="-304800" algn="just">
              <a:lnSpc>
                <a:spcPct val="80000"/>
              </a:lnSpc>
              <a:buNone/>
            </a:pPr>
            <a:endParaRPr lang="cs-CZ" altLang="cs-CZ" sz="1200" dirty="0" smtClean="0">
              <a:solidFill>
                <a:srgbClr val="000000"/>
              </a:solidFill>
              <a:latin typeface="Georgia" panose="02040502050405020303" pitchFamily="18" charset="0"/>
            </a:endParaRPr>
          </a:p>
          <a:p>
            <a:pPr marL="304800" lvl="0" indent="-304800" algn="just">
              <a:lnSpc>
                <a:spcPct val="80000"/>
              </a:lnSpc>
              <a:buNone/>
            </a:pPr>
            <a:endParaRPr lang="cs-CZ" altLang="cs-CZ" sz="1200" dirty="0">
              <a:solidFill>
                <a:srgbClr val="000000"/>
              </a:solidFill>
              <a:latin typeface="Georgia" panose="02040502050405020303" pitchFamily="18" charset="0"/>
            </a:endParaRPr>
          </a:p>
          <a:p>
            <a:pPr marL="304800" lvl="0" indent="-304800" algn="just">
              <a:lnSpc>
                <a:spcPct val="80000"/>
              </a:lnSpc>
              <a:buNone/>
            </a:pPr>
            <a:endParaRPr lang="cs-CZ" altLang="cs-CZ" sz="1200" dirty="0" smtClean="0">
              <a:solidFill>
                <a:srgbClr val="000000"/>
              </a:solidFill>
              <a:latin typeface="Georgia" panose="02040502050405020303" pitchFamily="18" charset="0"/>
            </a:endParaRPr>
          </a:p>
          <a:p>
            <a:pPr marL="304800" lvl="0" indent="-304800" algn="just">
              <a:lnSpc>
                <a:spcPct val="80000"/>
              </a:lnSpc>
              <a:buNone/>
            </a:pPr>
            <a:endParaRPr lang="cs-CZ" altLang="cs-CZ" sz="1200" dirty="0">
              <a:solidFill>
                <a:srgbClr val="000000"/>
              </a:solidFill>
              <a:latin typeface="Georgia" panose="02040502050405020303" pitchFamily="18" charset="0"/>
            </a:endParaRPr>
          </a:p>
          <a:p>
            <a:pPr marL="304800" lvl="0" indent="-304800" algn="just">
              <a:lnSpc>
                <a:spcPct val="80000"/>
              </a:lnSpc>
              <a:buNone/>
            </a:pPr>
            <a:endParaRPr lang="cs-CZ" altLang="cs-CZ" sz="1200" dirty="0" smtClean="0">
              <a:solidFill>
                <a:srgbClr val="000000"/>
              </a:solidFill>
              <a:latin typeface="Georgia" panose="02040502050405020303" pitchFamily="18" charset="0"/>
            </a:endParaRPr>
          </a:p>
          <a:p>
            <a:pPr marL="304800" lvl="0" indent="-304800" algn="just">
              <a:lnSpc>
                <a:spcPct val="80000"/>
              </a:lnSpc>
              <a:buNone/>
            </a:pPr>
            <a:endParaRPr lang="cs-CZ" altLang="cs-CZ" sz="1200" dirty="0">
              <a:solidFill>
                <a:srgbClr val="000000"/>
              </a:solidFill>
              <a:latin typeface="Georgia" panose="02040502050405020303" pitchFamily="18" charset="0"/>
            </a:endParaRPr>
          </a:p>
          <a:p>
            <a:pPr marL="304800" lvl="0" indent="-304800" algn="just">
              <a:lnSpc>
                <a:spcPct val="80000"/>
              </a:lnSpc>
              <a:buNone/>
            </a:pPr>
            <a:endParaRPr lang="cs-CZ" altLang="cs-CZ" sz="1200" dirty="0" smtClean="0">
              <a:solidFill>
                <a:srgbClr val="000000"/>
              </a:solidFill>
              <a:latin typeface="Georgia" panose="02040502050405020303" pitchFamily="18" charset="0"/>
            </a:endParaRPr>
          </a:p>
          <a:p>
            <a:pPr marL="304800" lvl="0" indent="-304800" algn="just">
              <a:lnSpc>
                <a:spcPct val="80000"/>
              </a:lnSpc>
              <a:buNone/>
            </a:pPr>
            <a:endParaRPr lang="cs-CZ" altLang="cs-CZ" sz="1200" dirty="0">
              <a:solidFill>
                <a:srgbClr val="000000"/>
              </a:solidFill>
              <a:latin typeface="Georgia" panose="02040502050405020303" pitchFamily="18" charset="0"/>
            </a:endParaRPr>
          </a:p>
          <a:p>
            <a:pPr marL="304800" lvl="0" indent="-304800" algn="just">
              <a:lnSpc>
                <a:spcPct val="80000"/>
              </a:lnSpc>
              <a:buNone/>
            </a:pPr>
            <a:endParaRPr lang="cs-CZ" altLang="cs-CZ" sz="1200" dirty="0" smtClean="0">
              <a:solidFill>
                <a:srgbClr val="000000"/>
              </a:solidFill>
              <a:latin typeface="Georgia" panose="02040502050405020303" pitchFamily="18" charset="0"/>
            </a:endParaRPr>
          </a:p>
          <a:p>
            <a:pPr marL="304800" lvl="0" indent="-304800" algn="just">
              <a:lnSpc>
                <a:spcPct val="80000"/>
              </a:lnSpc>
              <a:buNone/>
            </a:pPr>
            <a:r>
              <a:rPr lang="cs-CZ" altLang="cs-CZ" sz="1200" dirty="0" err="1" smtClean="0">
                <a:solidFill>
                  <a:srgbClr val="000000"/>
                </a:solidFill>
                <a:latin typeface="Georgia" panose="02040502050405020303" pitchFamily="18" charset="0"/>
              </a:rPr>
              <a:t>Quelle</a:t>
            </a:r>
            <a:r>
              <a:rPr lang="cs-CZ" altLang="cs-CZ" sz="1200" dirty="0" smtClean="0">
                <a:solidFill>
                  <a:srgbClr val="000000"/>
                </a:solidFill>
                <a:latin typeface="Georgia" panose="02040502050405020303" pitchFamily="18" charset="0"/>
              </a:rPr>
              <a:t>: tradingeconomics.com</a:t>
            </a:r>
            <a:endParaRPr lang="en-US" altLang="cs-CZ" sz="1200" dirty="0">
              <a:solidFill>
                <a:srgbClr val="000000"/>
              </a:solidFill>
              <a:latin typeface="Georgia" panose="02040502050405020303" pitchFamily="18" charset="0"/>
            </a:endParaRPr>
          </a:p>
          <a:p>
            <a:pPr marL="304800" indent="-304800" algn="just">
              <a:buFontTx/>
              <a:buNone/>
            </a:pPr>
            <a:r>
              <a:rPr lang="de-DE" altLang="cs-CZ" sz="1900" dirty="0" smtClean="0">
                <a:solidFill>
                  <a:srgbClr val="D52B1E"/>
                </a:solidFill>
                <a:latin typeface="Georgia" panose="02040502050405020303" pitchFamily="18" charset="0"/>
              </a:rPr>
              <a:t> </a:t>
            </a: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en-US" altLang="de-DE" sz="1800" smtClean="0">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en-US" altLang="de-DE" sz="1800" smtClean="0">
              <a:solidFill>
                <a:srgbClr val="FFFFFF"/>
              </a:solidFill>
            </a:endParaRPr>
          </a:p>
        </p:txBody>
      </p:sp>
      <p:graphicFrame>
        <p:nvGraphicFramePr>
          <p:cNvPr id="3" name="Tabulka 2"/>
          <p:cNvGraphicFramePr>
            <a:graphicFrameLocks noGrp="1"/>
          </p:cNvGraphicFramePr>
          <p:nvPr>
            <p:extLst>
              <p:ext uri="{D42A27DB-BD31-4B8C-83A1-F6EECF244321}">
                <p14:modId xmlns:p14="http://schemas.microsoft.com/office/powerpoint/2010/main" val="3487210746"/>
              </p:ext>
            </p:extLst>
          </p:nvPr>
        </p:nvGraphicFramePr>
        <p:xfrm>
          <a:off x="1138254" y="1698178"/>
          <a:ext cx="7566009" cy="4605784"/>
        </p:xfrm>
        <a:graphic>
          <a:graphicData uri="http://schemas.openxmlformats.org/drawingml/2006/table">
            <a:tbl>
              <a:tblPr/>
              <a:tblGrid>
                <a:gridCol w="3282434">
                  <a:extLst>
                    <a:ext uri="{9D8B030D-6E8A-4147-A177-3AD203B41FA5}">
                      <a16:colId xmlns:a16="http://schemas.microsoft.com/office/drawing/2014/main" val="3976520200"/>
                    </a:ext>
                  </a:extLst>
                </a:gridCol>
                <a:gridCol w="3101899">
                  <a:extLst>
                    <a:ext uri="{9D8B030D-6E8A-4147-A177-3AD203B41FA5}">
                      <a16:colId xmlns:a16="http://schemas.microsoft.com/office/drawing/2014/main" val="1381124667"/>
                    </a:ext>
                  </a:extLst>
                </a:gridCol>
                <a:gridCol w="1181676">
                  <a:extLst>
                    <a:ext uri="{9D8B030D-6E8A-4147-A177-3AD203B41FA5}">
                      <a16:colId xmlns:a16="http://schemas.microsoft.com/office/drawing/2014/main" val="3614999568"/>
                    </a:ext>
                  </a:extLst>
                </a:gridCol>
              </a:tblGrid>
              <a:tr h="286428">
                <a:tc>
                  <a:txBody>
                    <a:bodyPr/>
                    <a:lstStyle/>
                    <a:p>
                      <a:pPr>
                        <a:lnSpc>
                          <a:spcPct val="107000"/>
                        </a:lnSpc>
                        <a:spcAft>
                          <a:spcPts val="800"/>
                        </a:spcAft>
                      </a:pPr>
                      <a:r>
                        <a:rPr lang="de-DE" sz="700" dirty="0">
                          <a:effectLst/>
                          <a:latin typeface="Calibri" panose="020F0502020204030204" pitchFamily="34" charset="0"/>
                          <a:ea typeface="Calibri" panose="020F0502020204030204" pitchFamily="34" charset="0"/>
                          <a:cs typeface="Times New Roman" panose="02020603050405020304" pitchFamily="18" charset="0"/>
                        </a:rPr>
                        <a:t>Tschechische Republik – Export (</a:t>
                      </a:r>
                      <a:r>
                        <a:rPr lang="cs-CZ" sz="700" dirty="0">
                          <a:effectLst/>
                          <a:latin typeface="Calibri" panose="020F0502020204030204" pitchFamily="34" charset="0"/>
                          <a:ea typeface="Calibri" panose="020F0502020204030204" pitchFamily="34" charset="0"/>
                          <a:cs typeface="Times New Roman" panose="02020603050405020304" pitchFamily="18" charset="0"/>
                        </a:rPr>
                        <a:t>nach </a:t>
                      </a:r>
                      <a:r>
                        <a:rPr lang="cs-CZ" sz="700" dirty="0" err="1">
                          <a:effectLst/>
                          <a:latin typeface="Calibri" panose="020F0502020204030204" pitchFamily="34" charset="0"/>
                          <a:ea typeface="Calibri" panose="020F0502020204030204" pitchFamily="34" charset="0"/>
                          <a:cs typeface="Times New Roman" panose="02020603050405020304" pitchFamily="18" charset="0"/>
                        </a:rPr>
                        <a:t>Artikelk</a:t>
                      </a:r>
                      <a:r>
                        <a:rPr lang="de-DE" sz="700" dirty="0" err="1">
                          <a:effectLst/>
                          <a:latin typeface="Calibri" panose="020F0502020204030204" pitchFamily="34" charset="0"/>
                          <a:ea typeface="Calibri" panose="020F0502020204030204" pitchFamily="34" charset="0"/>
                          <a:cs typeface="Times New Roman" panose="02020603050405020304" pitchFamily="18" charset="0"/>
                        </a:rPr>
                        <a:t>ategorie</a:t>
                      </a:r>
                      <a:r>
                        <a:rPr lang="de-DE" sz="700" dirty="0">
                          <a:effectLst/>
                          <a:latin typeface="Calibri" panose="020F0502020204030204" pitchFamily="34" charset="0"/>
                          <a:ea typeface="Calibri" panose="020F0502020204030204" pitchFamily="34" charset="0"/>
                          <a:cs typeface="Times New Roman" panose="02020603050405020304" pitchFamily="18" charset="0"/>
                        </a:rPr>
                        <a:t>)</a:t>
                      </a:r>
                      <a:endParaRPr lang="cs-CZ" sz="700" dirty="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nchor="b">
                    <a:lnL>
                      <a:noFill/>
                    </a:lnL>
                    <a:lnR>
                      <a:noFill/>
                    </a:lnR>
                    <a:lnT>
                      <a:noFill/>
                    </a:lnT>
                    <a:lnB w="12700" cap="flat" cmpd="sng" algn="ctr">
                      <a:solidFill>
                        <a:srgbClr val="DDDDDD"/>
                      </a:solidFill>
                      <a:prstDash val="solid"/>
                      <a:round/>
                      <a:headEnd type="none" w="med" len="med"/>
                      <a:tailEnd type="none" w="med" len="med"/>
                    </a:lnB>
                    <a:solidFill>
                      <a:srgbClr val="F5F5F5"/>
                    </a:solidFill>
                  </a:tcPr>
                </a:tc>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Wert</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nchor="b">
                    <a:lnL>
                      <a:noFill/>
                    </a:lnL>
                    <a:lnR>
                      <a:noFill/>
                    </a:lnR>
                    <a:lnT>
                      <a:noFill/>
                    </a:lnT>
                    <a:lnB w="12700" cap="flat" cmpd="sng" algn="ctr">
                      <a:solidFill>
                        <a:srgbClr val="DDDDDD"/>
                      </a:solidFill>
                      <a:prstDash val="solid"/>
                      <a:round/>
                      <a:headEnd type="none" w="med" len="med"/>
                      <a:tailEnd type="none" w="med" len="med"/>
                    </a:lnB>
                    <a:solidFill>
                      <a:srgbClr val="F5F5F5"/>
                    </a:solidFill>
                  </a:tcPr>
                </a:tc>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Jahr</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nchor="b">
                    <a:lnL>
                      <a:noFill/>
                    </a:lnL>
                    <a:lnR>
                      <a:noFill/>
                    </a:lnR>
                    <a:lnT>
                      <a:noFill/>
                    </a:lnT>
                    <a:lnB w="12700" cap="flat" cmpd="sng" algn="ctr">
                      <a:solidFill>
                        <a:srgbClr val="DDDDDD"/>
                      </a:solidFill>
                      <a:prstDash val="solid"/>
                      <a:round/>
                      <a:headEnd type="none" w="med" len="med"/>
                      <a:tailEnd type="none" w="med" len="med"/>
                    </a:lnB>
                    <a:solidFill>
                      <a:srgbClr val="F5F5F5"/>
                    </a:solidFill>
                  </a:tcPr>
                </a:tc>
                <a:extLst>
                  <a:ext uri="{0D108BD9-81ED-4DB2-BD59-A6C34878D82A}">
                    <a16:rowId xmlns:a16="http://schemas.microsoft.com/office/drawing/2014/main" val="3883272345"/>
                  </a:ext>
                </a:extLst>
              </a:tr>
              <a:tr h="192645">
                <a:tc>
                  <a:txBody>
                    <a:bodyPr/>
                    <a:lstStyle/>
                    <a:p>
                      <a:pPr>
                        <a:lnSpc>
                          <a:spcPct val="107000"/>
                        </a:lnSpc>
                        <a:spcAft>
                          <a:spcPts val="800"/>
                        </a:spcAft>
                      </a:pPr>
                      <a:r>
                        <a:rPr lang="de-DE" sz="700" dirty="0">
                          <a:effectLst/>
                          <a:latin typeface="Calibri" panose="020F0502020204030204" pitchFamily="34" charset="0"/>
                          <a:ea typeface="Calibri" panose="020F0502020204030204" pitchFamily="34" charset="0"/>
                          <a:cs typeface="Times New Roman" panose="02020603050405020304" pitchFamily="18" charset="0"/>
                        </a:rPr>
                        <a:t>Andere Fahrzeuge als </a:t>
                      </a:r>
                      <a:r>
                        <a:rPr lang="de-DE" sz="700" dirty="0" smtClean="0">
                          <a:effectLst/>
                          <a:latin typeface="Calibri" panose="020F0502020204030204" pitchFamily="34" charset="0"/>
                          <a:ea typeface="Calibri" panose="020F0502020204030204" pitchFamily="34" charset="0"/>
                          <a:cs typeface="Times New Roman" panose="02020603050405020304" pitchFamily="18" charset="0"/>
                        </a:rPr>
                        <a:t>Eisen</a:t>
                      </a:r>
                      <a:r>
                        <a:rPr lang="cs-CZ" sz="700" dirty="0" smtClean="0">
                          <a:effectLst/>
                          <a:latin typeface="Calibri" panose="020F0502020204030204" pitchFamily="34" charset="0"/>
                          <a:ea typeface="Calibri" panose="020F0502020204030204" pitchFamily="34" charset="0"/>
                          <a:cs typeface="Times New Roman" panose="02020603050405020304" pitchFamily="18" charset="0"/>
                        </a:rPr>
                        <a:t>b</a:t>
                      </a:r>
                      <a:r>
                        <a:rPr lang="de-DE" sz="700" dirty="0" smtClean="0">
                          <a:effectLst/>
                          <a:latin typeface="Calibri" panose="020F0502020204030204" pitchFamily="34" charset="0"/>
                          <a:ea typeface="Calibri" panose="020F0502020204030204" pitchFamily="34" charset="0"/>
                          <a:cs typeface="Times New Roman" panose="02020603050405020304" pitchFamily="18" charset="0"/>
                        </a:rPr>
                        <a:t>ahn</a:t>
                      </a:r>
                      <a:r>
                        <a:rPr lang="de-DE" sz="700" dirty="0">
                          <a:effectLst/>
                          <a:latin typeface="Calibri" panose="020F0502020204030204" pitchFamily="34" charset="0"/>
                          <a:ea typeface="Calibri" panose="020F0502020204030204" pitchFamily="34" charset="0"/>
                          <a:cs typeface="Times New Roman" panose="02020603050405020304" pitchFamily="18" charset="0"/>
                        </a:rPr>
                        <a:t>, Straßenbahn</a:t>
                      </a:r>
                      <a:endParaRPr lang="cs-CZ" sz="700" dirty="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$40.45 Mrd.</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2019</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527238341"/>
                  </a:ext>
                </a:extLst>
              </a:tr>
              <a:tr h="153849">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Maschinen, Kernreaktoren, Kessel</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$39.37 Mrd.</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2019</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913932964"/>
                  </a:ext>
                </a:extLst>
              </a:tr>
              <a:tr h="171738">
                <a:tc>
                  <a:txBody>
                    <a:bodyPr/>
                    <a:lstStyle/>
                    <a:p>
                      <a:pPr>
                        <a:lnSpc>
                          <a:spcPct val="107000"/>
                        </a:lnSpc>
                        <a:spcAft>
                          <a:spcPts val="800"/>
                        </a:spcAft>
                      </a:pPr>
                      <a:r>
                        <a:rPr lang="de-DE" sz="700" dirty="0">
                          <a:effectLst/>
                          <a:latin typeface="Calibri" panose="020F0502020204030204" pitchFamily="34" charset="0"/>
                          <a:ea typeface="Calibri" panose="020F0502020204030204" pitchFamily="34" charset="0"/>
                          <a:cs typeface="Times New Roman" panose="02020603050405020304" pitchFamily="18" charset="0"/>
                        </a:rPr>
                        <a:t>Elektrische, elektronische </a:t>
                      </a:r>
                      <a:r>
                        <a:rPr lang="de-DE" sz="700" dirty="0" smtClean="0">
                          <a:effectLst/>
                          <a:latin typeface="Calibri" panose="020F0502020204030204" pitchFamily="34" charset="0"/>
                          <a:ea typeface="Calibri" panose="020F0502020204030204" pitchFamily="34" charset="0"/>
                          <a:cs typeface="Times New Roman" panose="02020603050405020304" pitchFamily="18" charset="0"/>
                        </a:rPr>
                        <a:t>Geräte</a:t>
                      </a:r>
                      <a:endParaRPr lang="cs-CZ" sz="700" dirty="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$36.93 Mrd.</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2019</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4050123792"/>
                  </a:ext>
                </a:extLst>
              </a:tr>
              <a:tr h="153849">
                <a:tc>
                  <a:txBody>
                    <a:bodyPr/>
                    <a:lstStyle/>
                    <a:p>
                      <a:pPr marL="0" marR="0" indent="0" algn="l" defTabSz="914400" rtl="0" eaLnBrk="1" fontAlgn="auto" latinLnBrk="0" hangingPunct="1">
                        <a:lnSpc>
                          <a:spcPct val="107000"/>
                        </a:lnSpc>
                        <a:spcBef>
                          <a:spcPts val="0"/>
                        </a:spcBef>
                        <a:spcAft>
                          <a:spcPts val="800"/>
                        </a:spcAft>
                        <a:buClrTx/>
                        <a:buSzTx/>
                        <a:buFontTx/>
                        <a:buNone/>
                        <a:tabLst/>
                        <a:defRPr/>
                      </a:pPr>
                      <a:r>
                        <a:rPr lang="de-DE" sz="700" dirty="0" smtClean="0">
                          <a:effectLst/>
                          <a:latin typeface="Calibri" panose="020F0502020204030204" pitchFamily="34" charset="0"/>
                          <a:ea typeface="Calibri" panose="020F0502020204030204" pitchFamily="34" charset="0"/>
                          <a:cs typeface="Times New Roman" panose="02020603050405020304" pitchFamily="18" charset="0"/>
                        </a:rPr>
                        <a:t>Erzeugnisse </a:t>
                      </a:r>
                      <a:r>
                        <a:rPr lang="de-DE" sz="700" noProof="0" dirty="0" smtClean="0">
                          <a:effectLst/>
                          <a:latin typeface="Calibri" panose="020F0502020204030204" pitchFamily="34" charset="0"/>
                          <a:ea typeface="Calibri" panose="020F0502020204030204" pitchFamily="34" charset="0"/>
                          <a:cs typeface="Times New Roman" panose="02020603050405020304" pitchFamily="18" charset="0"/>
                        </a:rPr>
                        <a:t>aus Eisen </a:t>
                      </a:r>
                      <a:r>
                        <a:rPr lang="de-DE" sz="700" dirty="0" smtClean="0">
                          <a:effectLst/>
                          <a:latin typeface="Calibri" panose="020F0502020204030204" pitchFamily="34" charset="0"/>
                          <a:ea typeface="Calibri" panose="020F0502020204030204" pitchFamily="34" charset="0"/>
                          <a:cs typeface="Times New Roman" panose="02020603050405020304" pitchFamily="18" charset="0"/>
                        </a:rPr>
                        <a:t>und Stahl</a:t>
                      </a:r>
                      <a:endParaRPr lang="cs-CZ" sz="7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$6.88 Mrd.</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2019</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130094802"/>
                  </a:ext>
                </a:extLst>
              </a:tr>
              <a:tr h="153849">
                <a:tc>
                  <a:txBody>
                    <a:bodyPr/>
                    <a:lstStyle/>
                    <a:p>
                      <a:pPr marL="0" marR="0" indent="0" algn="l" defTabSz="914400" rtl="0" eaLnBrk="1" fontAlgn="auto" latinLnBrk="0" hangingPunct="1">
                        <a:lnSpc>
                          <a:spcPct val="107000"/>
                        </a:lnSpc>
                        <a:spcBef>
                          <a:spcPts val="0"/>
                        </a:spcBef>
                        <a:spcAft>
                          <a:spcPts val="800"/>
                        </a:spcAft>
                        <a:buClrTx/>
                        <a:buSzTx/>
                        <a:buFontTx/>
                        <a:buNone/>
                        <a:tabLst/>
                        <a:defRPr/>
                      </a:pPr>
                      <a:r>
                        <a:rPr lang="de-DE" sz="700" dirty="0" smtClean="0">
                          <a:effectLst/>
                          <a:latin typeface="Calibri" panose="020F0502020204030204" pitchFamily="34" charset="0"/>
                          <a:ea typeface="Calibri" panose="020F0502020204030204" pitchFamily="34" charset="0"/>
                          <a:cs typeface="Times New Roman" panose="02020603050405020304" pitchFamily="18" charset="0"/>
                        </a:rPr>
                        <a:t>Kunststoffe</a:t>
                      </a:r>
                      <a:endParaRPr lang="cs-CZ" sz="7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$6.66 Mrd.</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2019</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868449660"/>
                  </a:ext>
                </a:extLst>
              </a:tr>
              <a:tr h="210031">
                <a:tc>
                  <a:txBody>
                    <a:bodyPr/>
                    <a:lstStyle/>
                    <a:p>
                      <a:pPr>
                        <a:lnSpc>
                          <a:spcPct val="107000"/>
                        </a:lnSpc>
                        <a:spcAft>
                          <a:spcPts val="800"/>
                        </a:spcAft>
                      </a:pPr>
                      <a:r>
                        <a:rPr lang="de-DE" sz="700" dirty="0">
                          <a:effectLst/>
                          <a:latin typeface="Calibri" panose="020F0502020204030204" pitchFamily="34" charset="0"/>
                          <a:ea typeface="Calibri" panose="020F0502020204030204" pitchFamily="34" charset="0"/>
                          <a:cs typeface="Times New Roman" panose="02020603050405020304" pitchFamily="18" charset="0"/>
                        </a:rPr>
                        <a:t>Möbel, Lichtschilder, vorgefertigte Gebäude</a:t>
                      </a:r>
                      <a:endParaRPr lang="cs-CZ" sz="700" dirty="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$5.36 Mrd.</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2019</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193555424"/>
                  </a:ext>
                </a:extLst>
              </a:tr>
              <a:tr h="219772">
                <a:tc>
                  <a:txBody>
                    <a:bodyPr/>
                    <a:lstStyle/>
                    <a:p>
                      <a:pPr>
                        <a:lnSpc>
                          <a:spcPct val="107000"/>
                        </a:lnSpc>
                        <a:spcAft>
                          <a:spcPts val="800"/>
                        </a:spcAft>
                      </a:pPr>
                      <a:r>
                        <a:rPr lang="de-DE" sz="700" dirty="0">
                          <a:effectLst/>
                          <a:latin typeface="Calibri" panose="020F0502020204030204" pitchFamily="34" charset="0"/>
                          <a:ea typeface="Calibri" panose="020F0502020204030204" pitchFamily="34" charset="0"/>
                          <a:cs typeface="Times New Roman" panose="02020603050405020304" pitchFamily="18" charset="0"/>
                        </a:rPr>
                        <a:t>Optische, Foto-, technische, medizinische Geräte</a:t>
                      </a:r>
                      <a:endParaRPr lang="cs-CZ" sz="700" dirty="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$4.23 Mrd.</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2019</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591987271"/>
                  </a:ext>
                </a:extLst>
              </a:tr>
              <a:tr h="153849">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Eisen und Stahl</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$4.02 Mrd.</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2019</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237000307"/>
                  </a:ext>
                </a:extLst>
              </a:tr>
              <a:tr h="153849">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Gummi</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$3.89 Mrd.</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2019</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278202320"/>
                  </a:ext>
                </a:extLst>
              </a:tr>
              <a:tr h="184590">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Mineralische  Brennstoffe, Öle, Destillationsprodukte</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$3.44 Mrd.</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2019</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762531408"/>
                  </a:ext>
                </a:extLst>
              </a:tr>
              <a:tr h="153849">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Spielzeug, Spiele, Sportartikel</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$3.38 Mrd.</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2019</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716346064"/>
                  </a:ext>
                </a:extLst>
              </a:tr>
              <a:tr h="153849">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Pharmazeutische Produkte</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$3.03 Mrd.</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2019</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116047799"/>
                  </a:ext>
                </a:extLst>
              </a:tr>
              <a:tr h="153849">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Holz und Holzgegenstände, Holzkohle</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$2.54 Mrd.</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2019</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350344815"/>
                  </a:ext>
                </a:extLst>
              </a:tr>
              <a:tr h="153849">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Glas und Glaswaren</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$1.88 Mrd.</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2019</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500429757"/>
                  </a:ext>
                </a:extLst>
              </a:tr>
              <a:tr h="153849">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Aluminium</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$1.85 Mrd.</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2019</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619065965"/>
                  </a:ext>
                </a:extLst>
              </a:tr>
              <a:tr h="215330">
                <a:tc>
                  <a:txBody>
                    <a:bodyPr/>
                    <a:lstStyle/>
                    <a:p>
                      <a:pPr>
                        <a:lnSpc>
                          <a:spcPct val="107000"/>
                        </a:lnSpc>
                        <a:spcAft>
                          <a:spcPts val="800"/>
                        </a:spcAft>
                      </a:pPr>
                      <a:r>
                        <a:rPr lang="de-DE" sz="700" dirty="0">
                          <a:effectLst/>
                          <a:latin typeface="Calibri" panose="020F0502020204030204" pitchFamily="34" charset="0"/>
                          <a:ea typeface="Calibri" panose="020F0502020204030204" pitchFamily="34" charset="0"/>
                          <a:cs typeface="Times New Roman" panose="02020603050405020304" pitchFamily="18" charset="0"/>
                        </a:rPr>
                        <a:t>Papier und Pappe, </a:t>
                      </a:r>
                      <a:r>
                        <a:rPr lang="de-DE" sz="700" dirty="0" smtClean="0">
                          <a:effectLst/>
                          <a:latin typeface="Calibri" panose="020F0502020204030204" pitchFamily="34" charset="0"/>
                          <a:ea typeface="Calibri" panose="020F0502020204030204" pitchFamily="34" charset="0"/>
                          <a:cs typeface="Times New Roman" panose="02020603050405020304" pitchFamily="18" charset="0"/>
                        </a:rPr>
                        <a:t>Zellstoff</a:t>
                      </a:r>
                      <a:endParaRPr lang="cs-CZ" sz="700" dirty="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$1.77 Mrd.</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2019</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4273546783"/>
                  </a:ext>
                </a:extLst>
              </a:tr>
              <a:tr h="202190">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Ätherische Öle, Parfums, Kosmetika, Toilettenartikel</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$1.67 Mrd.</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2019</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357616407"/>
                  </a:ext>
                </a:extLst>
              </a:tr>
              <a:tr h="202190">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Verschiedene Gegenstände aus unedlen Metallen</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$1.61 Mrd.</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2019</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470002484"/>
                  </a:ext>
                </a:extLst>
              </a:tr>
              <a:tr h="153849">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Verschiedene hergestellte Artikel</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$1.30 Mrd.</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2019</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366317371"/>
                  </a:ext>
                </a:extLst>
              </a:tr>
              <a:tr h="206577">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Kleidungsstücke, nicht gestrickt oder gehäkelt</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$1.18 Mrd.</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2019</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4236101926"/>
                  </a:ext>
                </a:extLst>
              </a:tr>
              <a:tr h="153849">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Kleidungsstücke, gestrickt oder gehäkelt</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$1.12 Mrd.</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2019</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520792663"/>
                  </a:ext>
                </a:extLst>
              </a:tr>
              <a:tr h="153849">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Verschiedene chemische Produkte</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$1.10 Mrd.</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2019</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512357501"/>
                  </a:ext>
                </a:extLst>
              </a:tr>
              <a:tr h="153849">
                <a:tc>
                  <a:txBody>
                    <a:bodyPr/>
                    <a:lstStyle/>
                    <a:p>
                      <a:pPr>
                        <a:lnSpc>
                          <a:spcPct val="107000"/>
                        </a:lnSpc>
                        <a:spcAft>
                          <a:spcPts val="800"/>
                        </a:spcAft>
                      </a:pPr>
                      <a:r>
                        <a:rPr lang="de-DE" sz="700" dirty="0">
                          <a:effectLst/>
                          <a:latin typeface="Calibri" panose="020F0502020204030204" pitchFamily="34" charset="0"/>
                          <a:ea typeface="Calibri" panose="020F0502020204030204" pitchFamily="34" charset="0"/>
                          <a:cs typeface="Times New Roman" panose="02020603050405020304" pitchFamily="18" charset="0"/>
                        </a:rPr>
                        <a:t>Organische Chemikalien</a:t>
                      </a:r>
                      <a:endParaRPr lang="cs-CZ" sz="700" dirty="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$1.10 Mrd.</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2019</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963000159"/>
                  </a:ext>
                </a:extLst>
              </a:tr>
              <a:tr h="206558">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Werkzeuge, Geräte,  Besteck aus unedlen Metallen</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$1.06 Mrd.</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2019</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432277522"/>
                  </a:ext>
                </a:extLst>
              </a:tr>
              <a:tr h="153849">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Gedruckte  Bücher, Zeitungen,  Bilder </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a:noFill/>
                    </a:lnB>
                    <a:solidFill>
                      <a:srgbClr val="F5F5F5"/>
                    </a:solidFill>
                  </a:tcPr>
                </a:tc>
                <a:tc>
                  <a:txBody>
                    <a:bodyPr/>
                    <a:lstStyle/>
                    <a:p>
                      <a:pPr>
                        <a:lnSpc>
                          <a:spcPct val="107000"/>
                        </a:lnSpc>
                        <a:spcAft>
                          <a:spcPts val="800"/>
                        </a:spcAft>
                      </a:pPr>
                      <a:r>
                        <a:rPr lang="de-DE" sz="700">
                          <a:effectLst/>
                          <a:latin typeface="Calibri" panose="020F0502020204030204" pitchFamily="34" charset="0"/>
                          <a:ea typeface="Calibri" panose="020F0502020204030204" pitchFamily="34" charset="0"/>
                          <a:cs typeface="Times New Roman" panose="02020603050405020304" pitchFamily="18" charset="0"/>
                        </a:rPr>
                        <a:t>$994.30 Mio.</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a:noFill/>
                    </a:lnB>
                    <a:solidFill>
                      <a:srgbClr val="F5F5F5"/>
                    </a:solidFill>
                  </a:tcPr>
                </a:tc>
                <a:tc>
                  <a:txBody>
                    <a:bodyPr/>
                    <a:lstStyle/>
                    <a:p>
                      <a:pPr>
                        <a:lnSpc>
                          <a:spcPct val="107000"/>
                        </a:lnSpc>
                        <a:spcAft>
                          <a:spcPts val="800"/>
                        </a:spcAft>
                      </a:pPr>
                      <a:r>
                        <a:rPr lang="de-DE" sz="700" dirty="0">
                          <a:effectLst/>
                          <a:latin typeface="Calibri" panose="020F0502020204030204" pitchFamily="34" charset="0"/>
                          <a:ea typeface="Calibri" panose="020F0502020204030204" pitchFamily="34" charset="0"/>
                          <a:cs typeface="Times New Roman" panose="02020603050405020304" pitchFamily="18" charset="0"/>
                        </a:rPr>
                        <a:t>2019</a:t>
                      </a:r>
                      <a:endParaRPr lang="cs-CZ" sz="700" dirty="0">
                        <a:effectLst/>
                        <a:latin typeface="Calibri" panose="020F0502020204030204" pitchFamily="34" charset="0"/>
                        <a:ea typeface="Calibri" panose="020F0502020204030204" pitchFamily="34" charset="0"/>
                        <a:cs typeface="Times New Roman" panose="02020603050405020304" pitchFamily="18" charset="0"/>
                      </a:endParaRPr>
                    </a:p>
                  </a:txBody>
                  <a:tcPr marL="9159" marR="9159" marT="9159" marB="9159">
                    <a:lnL>
                      <a:noFill/>
                    </a:lnL>
                    <a:lnR>
                      <a:noFill/>
                    </a:lnR>
                    <a:lnT w="12700" cap="flat" cmpd="sng" algn="ctr">
                      <a:solidFill>
                        <a:srgbClr val="DDDDDD"/>
                      </a:solidFill>
                      <a:prstDash val="solid"/>
                      <a:round/>
                      <a:headEnd type="none" w="med" len="med"/>
                      <a:tailEnd type="none" w="med" len="med"/>
                    </a:lnT>
                    <a:lnB>
                      <a:noFill/>
                    </a:lnB>
                    <a:solidFill>
                      <a:srgbClr val="F5F5F5"/>
                    </a:solidFill>
                  </a:tcPr>
                </a:tc>
                <a:extLst>
                  <a:ext uri="{0D108BD9-81ED-4DB2-BD59-A6C34878D82A}">
                    <a16:rowId xmlns:a16="http://schemas.microsoft.com/office/drawing/2014/main" val="523365085"/>
                  </a:ext>
                </a:extLst>
              </a:tr>
            </a:tbl>
          </a:graphicData>
        </a:graphic>
      </p:graphicFrame>
      <p:sp>
        <p:nvSpPr>
          <p:cNvPr id="4" name="Rectangle 1"/>
          <p:cNvSpPr>
            <a:spLocks noChangeArrowheads="1"/>
          </p:cNvSpPr>
          <p:nvPr/>
        </p:nvSpPr>
        <p:spPr bwMode="auto">
          <a:xfrm>
            <a:off x="2736850" y="15128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spTree>
    <p:extLst>
      <p:ext uri="{BB962C8B-B14F-4D97-AF65-F5344CB8AC3E}">
        <p14:creationId xmlns:p14="http://schemas.microsoft.com/office/powerpoint/2010/main" val="4141744238"/>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125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dirty="0">
                <a:solidFill>
                  <a:srgbClr val="0039A6"/>
                </a:solidFill>
                <a:latin typeface="Georgia" pitchFamily="18" charset="0"/>
              </a:rPr>
              <a:t>Wirtschaft</a:t>
            </a:r>
            <a:endParaRPr lang="en-US" altLang="cs-CZ" sz="2400" dirty="0" smtClean="0">
              <a:solidFill>
                <a:srgbClr val="0039A6"/>
              </a:solidFill>
              <a:latin typeface="Georgia" panose="02040502050405020303" pitchFamily="18" charset="0"/>
            </a:endParaRPr>
          </a:p>
        </p:txBody>
      </p:sp>
      <p:sp>
        <p:nvSpPr>
          <p:cNvPr id="56325" name="Rectangle 3"/>
          <p:cNvSpPr>
            <a:spLocks noGrp="1" noChangeArrowheads="1"/>
          </p:cNvSpPr>
          <p:nvPr>
            <p:ph type="subTitle" idx="4294967295"/>
          </p:nvPr>
        </p:nvSpPr>
        <p:spPr>
          <a:xfrm>
            <a:off x="1014413" y="1144588"/>
            <a:ext cx="7661275" cy="5159375"/>
          </a:xfrm>
        </p:spPr>
        <p:txBody>
          <a:bodyPr/>
          <a:lstStyle/>
          <a:p>
            <a:pPr marL="304800" indent="-304800" algn="just">
              <a:buFontTx/>
              <a:buNone/>
            </a:pPr>
            <a:r>
              <a:rPr lang="en-US" altLang="cs-CZ" sz="2000" dirty="0" smtClean="0">
                <a:solidFill>
                  <a:srgbClr val="D52B1E"/>
                </a:solidFill>
                <a:latin typeface="Georgia" panose="02040502050405020303" pitchFamily="18" charset="0"/>
              </a:rPr>
              <a:t>	</a:t>
            </a:r>
            <a:r>
              <a:rPr lang="de-DE" altLang="cs-CZ" sz="1900" dirty="0">
                <a:solidFill>
                  <a:srgbClr val="D52B1E"/>
                </a:solidFill>
                <a:latin typeface="Georgia" panose="02040502050405020303" pitchFamily="18" charset="0"/>
              </a:rPr>
              <a:t>Außenhandel nach einzelnen </a:t>
            </a:r>
            <a:r>
              <a:rPr lang="de-DE" altLang="cs-CZ" sz="1900" dirty="0" smtClean="0">
                <a:solidFill>
                  <a:srgbClr val="D52B1E"/>
                </a:solidFill>
                <a:latin typeface="Georgia" panose="02040502050405020303" pitchFamily="18" charset="0"/>
              </a:rPr>
              <a:t>Gütern</a:t>
            </a:r>
            <a:r>
              <a:rPr lang="cs-CZ" altLang="cs-CZ" sz="1900" dirty="0" smtClean="0">
                <a:solidFill>
                  <a:srgbClr val="D52B1E"/>
                </a:solidFill>
                <a:latin typeface="Georgia" panose="02040502050405020303" pitchFamily="18" charset="0"/>
              </a:rPr>
              <a:t> </a:t>
            </a:r>
            <a:r>
              <a:rPr lang="de-DE" altLang="cs-CZ" sz="1900" dirty="0" smtClean="0">
                <a:solidFill>
                  <a:srgbClr val="D52B1E"/>
                </a:solidFill>
                <a:latin typeface="Georgia" panose="02040502050405020303" pitchFamily="18" charset="0"/>
              </a:rPr>
              <a:t>- tschechische Importe (2019)</a:t>
            </a:r>
            <a:r>
              <a:rPr lang="cs-CZ" altLang="cs-CZ" sz="1200" dirty="0">
                <a:solidFill>
                  <a:srgbClr val="000000"/>
                </a:solidFill>
                <a:latin typeface="Georgia" panose="02040502050405020303" pitchFamily="18" charset="0"/>
              </a:rPr>
              <a:t> </a:t>
            </a:r>
            <a:endParaRPr lang="cs-CZ" altLang="cs-CZ" sz="1200" dirty="0" smtClean="0">
              <a:solidFill>
                <a:srgbClr val="000000"/>
              </a:solidFill>
              <a:latin typeface="Georgia" panose="02040502050405020303" pitchFamily="18" charset="0"/>
            </a:endParaRPr>
          </a:p>
          <a:p>
            <a:pPr marL="304800" lvl="0" indent="-304800" algn="just">
              <a:lnSpc>
                <a:spcPct val="80000"/>
              </a:lnSpc>
              <a:buNone/>
            </a:pPr>
            <a:endParaRPr lang="cs-CZ" altLang="cs-CZ" sz="1200" dirty="0">
              <a:solidFill>
                <a:srgbClr val="000000"/>
              </a:solidFill>
              <a:latin typeface="Georgia" panose="02040502050405020303" pitchFamily="18" charset="0"/>
            </a:endParaRPr>
          </a:p>
          <a:p>
            <a:pPr marL="304800" lvl="0" indent="-304800" algn="just">
              <a:lnSpc>
                <a:spcPct val="80000"/>
              </a:lnSpc>
              <a:buNone/>
            </a:pPr>
            <a:endParaRPr lang="cs-CZ" altLang="cs-CZ" sz="1200" dirty="0" smtClean="0">
              <a:solidFill>
                <a:srgbClr val="000000"/>
              </a:solidFill>
              <a:latin typeface="Georgia" panose="02040502050405020303" pitchFamily="18" charset="0"/>
            </a:endParaRPr>
          </a:p>
          <a:p>
            <a:pPr marL="304800" lvl="0" indent="-304800" algn="just">
              <a:lnSpc>
                <a:spcPct val="80000"/>
              </a:lnSpc>
              <a:buNone/>
            </a:pPr>
            <a:endParaRPr lang="cs-CZ" altLang="cs-CZ" sz="1200" dirty="0">
              <a:solidFill>
                <a:srgbClr val="000000"/>
              </a:solidFill>
              <a:latin typeface="Georgia" panose="02040502050405020303" pitchFamily="18" charset="0"/>
            </a:endParaRPr>
          </a:p>
          <a:p>
            <a:pPr marL="304800" lvl="0" indent="-304800" algn="just">
              <a:lnSpc>
                <a:spcPct val="80000"/>
              </a:lnSpc>
              <a:buNone/>
            </a:pPr>
            <a:endParaRPr lang="cs-CZ" altLang="cs-CZ" sz="1200" dirty="0" smtClean="0">
              <a:solidFill>
                <a:srgbClr val="000000"/>
              </a:solidFill>
              <a:latin typeface="Georgia" panose="02040502050405020303" pitchFamily="18" charset="0"/>
            </a:endParaRPr>
          </a:p>
          <a:p>
            <a:pPr marL="304800" lvl="0" indent="-304800" algn="just">
              <a:lnSpc>
                <a:spcPct val="80000"/>
              </a:lnSpc>
              <a:buNone/>
            </a:pPr>
            <a:endParaRPr lang="cs-CZ" altLang="cs-CZ" sz="1200" dirty="0">
              <a:solidFill>
                <a:srgbClr val="000000"/>
              </a:solidFill>
              <a:latin typeface="Georgia" panose="02040502050405020303" pitchFamily="18" charset="0"/>
            </a:endParaRPr>
          </a:p>
          <a:p>
            <a:pPr marL="304800" lvl="0" indent="-304800" algn="just">
              <a:lnSpc>
                <a:spcPct val="80000"/>
              </a:lnSpc>
              <a:buNone/>
            </a:pPr>
            <a:endParaRPr lang="cs-CZ" altLang="cs-CZ" sz="1200" dirty="0" smtClean="0">
              <a:solidFill>
                <a:srgbClr val="000000"/>
              </a:solidFill>
              <a:latin typeface="Georgia" panose="02040502050405020303" pitchFamily="18" charset="0"/>
            </a:endParaRPr>
          </a:p>
          <a:p>
            <a:pPr marL="304800" lvl="0" indent="-304800" algn="just">
              <a:lnSpc>
                <a:spcPct val="80000"/>
              </a:lnSpc>
              <a:buNone/>
            </a:pPr>
            <a:endParaRPr lang="cs-CZ" altLang="cs-CZ" sz="1200" dirty="0">
              <a:solidFill>
                <a:srgbClr val="000000"/>
              </a:solidFill>
              <a:latin typeface="Georgia" panose="02040502050405020303" pitchFamily="18" charset="0"/>
            </a:endParaRPr>
          </a:p>
          <a:p>
            <a:pPr marL="304800" lvl="0" indent="-304800" algn="just">
              <a:lnSpc>
                <a:spcPct val="80000"/>
              </a:lnSpc>
              <a:buNone/>
            </a:pPr>
            <a:endParaRPr lang="cs-CZ" altLang="cs-CZ" sz="1200" dirty="0" smtClean="0">
              <a:solidFill>
                <a:srgbClr val="000000"/>
              </a:solidFill>
              <a:latin typeface="Georgia" panose="02040502050405020303" pitchFamily="18" charset="0"/>
            </a:endParaRPr>
          </a:p>
          <a:p>
            <a:pPr marL="304800" lvl="0" indent="-304800" algn="just">
              <a:lnSpc>
                <a:spcPct val="80000"/>
              </a:lnSpc>
              <a:buNone/>
            </a:pPr>
            <a:endParaRPr lang="cs-CZ" altLang="cs-CZ" sz="1200" dirty="0">
              <a:solidFill>
                <a:srgbClr val="000000"/>
              </a:solidFill>
              <a:latin typeface="Georgia" panose="02040502050405020303" pitchFamily="18" charset="0"/>
            </a:endParaRPr>
          </a:p>
          <a:p>
            <a:pPr marL="304800" lvl="0" indent="-304800" algn="just">
              <a:lnSpc>
                <a:spcPct val="80000"/>
              </a:lnSpc>
              <a:buNone/>
            </a:pPr>
            <a:endParaRPr lang="cs-CZ" altLang="cs-CZ" sz="1200" dirty="0" smtClean="0">
              <a:solidFill>
                <a:srgbClr val="000000"/>
              </a:solidFill>
              <a:latin typeface="Georgia" panose="02040502050405020303" pitchFamily="18" charset="0"/>
            </a:endParaRPr>
          </a:p>
          <a:p>
            <a:pPr marL="304800" lvl="0" indent="-304800" algn="just">
              <a:lnSpc>
                <a:spcPct val="80000"/>
              </a:lnSpc>
              <a:buNone/>
            </a:pPr>
            <a:endParaRPr lang="cs-CZ" altLang="cs-CZ" sz="1200" dirty="0">
              <a:solidFill>
                <a:srgbClr val="000000"/>
              </a:solidFill>
              <a:latin typeface="Georgia" panose="02040502050405020303" pitchFamily="18" charset="0"/>
            </a:endParaRPr>
          </a:p>
          <a:p>
            <a:pPr marL="304800" lvl="0" indent="-304800" algn="just">
              <a:lnSpc>
                <a:spcPct val="80000"/>
              </a:lnSpc>
              <a:buNone/>
            </a:pPr>
            <a:endParaRPr lang="cs-CZ" altLang="cs-CZ" sz="1200" dirty="0" smtClean="0">
              <a:solidFill>
                <a:srgbClr val="000000"/>
              </a:solidFill>
              <a:latin typeface="Georgia" panose="02040502050405020303" pitchFamily="18" charset="0"/>
            </a:endParaRPr>
          </a:p>
          <a:p>
            <a:pPr marL="304800" lvl="0" indent="-304800" algn="just">
              <a:lnSpc>
                <a:spcPct val="80000"/>
              </a:lnSpc>
              <a:buNone/>
            </a:pPr>
            <a:endParaRPr lang="cs-CZ" altLang="cs-CZ" sz="1200" dirty="0">
              <a:solidFill>
                <a:srgbClr val="000000"/>
              </a:solidFill>
              <a:latin typeface="Georgia" panose="02040502050405020303" pitchFamily="18" charset="0"/>
            </a:endParaRPr>
          </a:p>
          <a:p>
            <a:pPr marL="304800" lvl="0" indent="-304800" algn="just">
              <a:lnSpc>
                <a:spcPct val="80000"/>
              </a:lnSpc>
              <a:buNone/>
            </a:pPr>
            <a:endParaRPr lang="cs-CZ" altLang="cs-CZ" sz="1200" dirty="0" smtClean="0">
              <a:solidFill>
                <a:srgbClr val="000000"/>
              </a:solidFill>
              <a:latin typeface="Georgia" panose="02040502050405020303" pitchFamily="18" charset="0"/>
            </a:endParaRPr>
          </a:p>
          <a:p>
            <a:pPr marL="304800" lvl="0" indent="-304800" algn="just">
              <a:lnSpc>
                <a:spcPct val="80000"/>
              </a:lnSpc>
              <a:buNone/>
            </a:pPr>
            <a:endParaRPr lang="cs-CZ" altLang="cs-CZ" sz="1200" dirty="0">
              <a:solidFill>
                <a:srgbClr val="000000"/>
              </a:solidFill>
              <a:latin typeface="Georgia" panose="02040502050405020303" pitchFamily="18" charset="0"/>
            </a:endParaRPr>
          </a:p>
          <a:p>
            <a:pPr marL="304800" lvl="0" indent="-304800" algn="just">
              <a:lnSpc>
                <a:spcPct val="80000"/>
              </a:lnSpc>
              <a:buNone/>
            </a:pPr>
            <a:endParaRPr lang="cs-CZ" altLang="cs-CZ" sz="1200" dirty="0" smtClean="0">
              <a:solidFill>
                <a:srgbClr val="000000"/>
              </a:solidFill>
              <a:latin typeface="Georgia" panose="02040502050405020303" pitchFamily="18" charset="0"/>
            </a:endParaRPr>
          </a:p>
          <a:p>
            <a:pPr marL="304800" lvl="0" indent="-304800" algn="just">
              <a:lnSpc>
                <a:spcPct val="80000"/>
              </a:lnSpc>
              <a:buNone/>
            </a:pPr>
            <a:endParaRPr lang="cs-CZ" altLang="cs-CZ" sz="1200" dirty="0">
              <a:solidFill>
                <a:srgbClr val="000000"/>
              </a:solidFill>
              <a:latin typeface="Georgia" panose="02040502050405020303" pitchFamily="18" charset="0"/>
            </a:endParaRPr>
          </a:p>
          <a:p>
            <a:pPr marL="304800" lvl="0" indent="-304800" algn="just">
              <a:lnSpc>
                <a:spcPct val="80000"/>
              </a:lnSpc>
              <a:buNone/>
            </a:pPr>
            <a:endParaRPr lang="cs-CZ" altLang="cs-CZ" sz="1200" dirty="0" smtClean="0">
              <a:solidFill>
                <a:srgbClr val="000000"/>
              </a:solidFill>
              <a:latin typeface="Georgia" panose="02040502050405020303" pitchFamily="18" charset="0"/>
            </a:endParaRPr>
          </a:p>
          <a:p>
            <a:pPr marL="304800" lvl="0" indent="-304800" algn="just">
              <a:lnSpc>
                <a:spcPct val="80000"/>
              </a:lnSpc>
              <a:buNone/>
            </a:pPr>
            <a:endParaRPr lang="cs-CZ" altLang="cs-CZ" sz="1200" dirty="0">
              <a:solidFill>
                <a:srgbClr val="000000"/>
              </a:solidFill>
              <a:latin typeface="Georgia" panose="02040502050405020303" pitchFamily="18" charset="0"/>
            </a:endParaRPr>
          </a:p>
          <a:p>
            <a:pPr marL="304800" lvl="0" indent="-304800" algn="just">
              <a:lnSpc>
                <a:spcPct val="80000"/>
              </a:lnSpc>
              <a:buNone/>
            </a:pPr>
            <a:endParaRPr lang="cs-CZ" altLang="cs-CZ" sz="1200" dirty="0" smtClean="0">
              <a:solidFill>
                <a:srgbClr val="000000"/>
              </a:solidFill>
              <a:latin typeface="Georgia" panose="02040502050405020303" pitchFamily="18" charset="0"/>
            </a:endParaRPr>
          </a:p>
          <a:p>
            <a:pPr marL="304800" lvl="0" indent="-304800" algn="just">
              <a:lnSpc>
                <a:spcPct val="80000"/>
              </a:lnSpc>
              <a:buNone/>
            </a:pPr>
            <a:endParaRPr lang="cs-CZ" altLang="cs-CZ" sz="1200" dirty="0">
              <a:solidFill>
                <a:srgbClr val="000000"/>
              </a:solidFill>
              <a:latin typeface="Georgia" panose="02040502050405020303" pitchFamily="18" charset="0"/>
            </a:endParaRPr>
          </a:p>
          <a:p>
            <a:pPr marL="304800" lvl="0" indent="-304800" algn="just">
              <a:lnSpc>
                <a:spcPct val="80000"/>
              </a:lnSpc>
              <a:buNone/>
            </a:pPr>
            <a:endParaRPr lang="cs-CZ" altLang="cs-CZ" sz="1200" dirty="0" smtClean="0">
              <a:solidFill>
                <a:srgbClr val="000000"/>
              </a:solidFill>
              <a:latin typeface="Georgia" panose="02040502050405020303" pitchFamily="18" charset="0"/>
            </a:endParaRPr>
          </a:p>
          <a:p>
            <a:pPr marL="304800" lvl="0" indent="-304800" algn="just">
              <a:lnSpc>
                <a:spcPct val="80000"/>
              </a:lnSpc>
              <a:buNone/>
            </a:pPr>
            <a:endParaRPr lang="cs-CZ" altLang="cs-CZ" sz="1200" dirty="0">
              <a:solidFill>
                <a:srgbClr val="000000"/>
              </a:solidFill>
              <a:latin typeface="Georgia" panose="02040502050405020303" pitchFamily="18" charset="0"/>
            </a:endParaRPr>
          </a:p>
          <a:p>
            <a:pPr marL="304800" lvl="0" indent="-304800" algn="just">
              <a:lnSpc>
                <a:spcPct val="80000"/>
              </a:lnSpc>
              <a:buNone/>
            </a:pPr>
            <a:endParaRPr lang="cs-CZ" altLang="cs-CZ" sz="1200" dirty="0" smtClean="0">
              <a:solidFill>
                <a:srgbClr val="000000"/>
              </a:solidFill>
              <a:latin typeface="Georgia" panose="02040502050405020303" pitchFamily="18" charset="0"/>
            </a:endParaRPr>
          </a:p>
          <a:p>
            <a:pPr marL="304800" lvl="0" indent="-304800" algn="just">
              <a:lnSpc>
                <a:spcPct val="80000"/>
              </a:lnSpc>
              <a:buNone/>
            </a:pPr>
            <a:endParaRPr lang="cs-CZ" altLang="cs-CZ" sz="1200" dirty="0">
              <a:solidFill>
                <a:srgbClr val="000000"/>
              </a:solidFill>
              <a:latin typeface="Georgia" panose="02040502050405020303" pitchFamily="18" charset="0"/>
            </a:endParaRPr>
          </a:p>
          <a:p>
            <a:pPr marL="304800" lvl="0" indent="-304800" algn="just">
              <a:lnSpc>
                <a:spcPct val="80000"/>
              </a:lnSpc>
              <a:buNone/>
            </a:pPr>
            <a:endParaRPr lang="cs-CZ" altLang="cs-CZ" sz="1200" dirty="0" smtClean="0">
              <a:solidFill>
                <a:srgbClr val="000000"/>
              </a:solidFill>
              <a:latin typeface="Georgia" panose="02040502050405020303" pitchFamily="18" charset="0"/>
            </a:endParaRPr>
          </a:p>
          <a:p>
            <a:pPr marL="304800" lvl="0" indent="-304800" algn="just">
              <a:lnSpc>
                <a:spcPct val="80000"/>
              </a:lnSpc>
              <a:buNone/>
            </a:pPr>
            <a:endParaRPr lang="cs-CZ" altLang="cs-CZ" sz="1200" dirty="0">
              <a:solidFill>
                <a:srgbClr val="000000"/>
              </a:solidFill>
              <a:latin typeface="Georgia" panose="02040502050405020303" pitchFamily="18" charset="0"/>
            </a:endParaRPr>
          </a:p>
          <a:p>
            <a:pPr marL="304800" lvl="0" indent="-304800" algn="just">
              <a:lnSpc>
                <a:spcPct val="80000"/>
              </a:lnSpc>
              <a:buNone/>
            </a:pPr>
            <a:r>
              <a:rPr lang="cs-CZ" altLang="cs-CZ" sz="1200" dirty="0" err="1" smtClean="0">
                <a:solidFill>
                  <a:srgbClr val="000000"/>
                </a:solidFill>
                <a:latin typeface="Georgia" panose="02040502050405020303" pitchFamily="18" charset="0"/>
              </a:rPr>
              <a:t>Quelle</a:t>
            </a:r>
            <a:r>
              <a:rPr lang="cs-CZ" altLang="cs-CZ" sz="1200" dirty="0" smtClean="0">
                <a:solidFill>
                  <a:srgbClr val="000000"/>
                </a:solidFill>
                <a:latin typeface="Georgia" panose="02040502050405020303" pitchFamily="18" charset="0"/>
              </a:rPr>
              <a:t>: tradingeconomics.com</a:t>
            </a:r>
            <a:endParaRPr lang="en-US" altLang="cs-CZ" sz="1200" dirty="0">
              <a:solidFill>
                <a:srgbClr val="000000"/>
              </a:solidFill>
              <a:latin typeface="Georgia" panose="02040502050405020303" pitchFamily="18" charset="0"/>
            </a:endParaRPr>
          </a:p>
          <a:p>
            <a:pPr marL="304800" indent="-304800" algn="just">
              <a:buFontTx/>
              <a:buNone/>
            </a:pPr>
            <a:r>
              <a:rPr lang="de-DE" altLang="cs-CZ" sz="1900" dirty="0" smtClean="0">
                <a:solidFill>
                  <a:srgbClr val="D52B1E"/>
                </a:solidFill>
                <a:latin typeface="Georgia" panose="02040502050405020303" pitchFamily="18" charset="0"/>
              </a:rPr>
              <a:t> </a:t>
            </a:r>
          </a:p>
          <a:p>
            <a:pPr marL="304800" indent="-304800" algn="just">
              <a:buFontTx/>
              <a:buNone/>
            </a:pPr>
            <a:r>
              <a:rPr lang="ru-RU" altLang="cs-CZ" sz="1900" dirty="0" smtClean="0">
                <a:solidFill>
                  <a:srgbClr val="D52B1E"/>
                </a:solidFill>
                <a:latin typeface="Georgia" panose="02040502050405020303" pitchFamily="18" charset="0"/>
              </a:rPr>
              <a:t> </a:t>
            </a:r>
            <a:endParaRPr lang="en-US" altLang="cs-CZ" sz="1900" dirty="0" smtClean="0">
              <a:solidFill>
                <a:srgbClr val="D52B1E"/>
              </a:solidFill>
              <a:latin typeface="Georgia" panose="02040502050405020303" pitchFamily="18" charset="0"/>
            </a:endParaRP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en-US" altLang="de-DE" sz="1800" smtClean="0">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en-US" altLang="de-DE" sz="1800" smtClean="0">
              <a:solidFill>
                <a:srgbClr val="FFFFFF"/>
              </a:solidFill>
            </a:endParaRPr>
          </a:p>
        </p:txBody>
      </p:sp>
      <p:sp>
        <p:nvSpPr>
          <p:cNvPr id="4" name="Rectangle 1"/>
          <p:cNvSpPr>
            <a:spLocks noChangeArrowheads="1"/>
          </p:cNvSpPr>
          <p:nvPr/>
        </p:nvSpPr>
        <p:spPr bwMode="auto">
          <a:xfrm>
            <a:off x="2736850" y="15128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graphicFrame>
        <p:nvGraphicFramePr>
          <p:cNvPr id="5" name="Tabulka 4"/>
          <p:cNvGraphicFramePr>
            <a:graphicFrameLocks noGrp="1"/>
          </p:cNvGraphicFramePr>
          <p:nvPr>
            <p:extLst>
              <p:ext uri="{D42A27DB-BD31-4B8C-83A1-F6EECF244321}">
                <p14:modId xmlns:p14="http://schemas.microsoft.com/office/powerpoint/2010/main" val="2000096141"/>
              </p:ext>
            </p:extLst>
          </p:nvPr>
        </p:nvGraphicFramePr>
        <p:xfrm>
          <a:off x="1182689" y="1576931"/>
          <a:ext cx="7537449" cy="4727031"/>
        </p:xfrm>
        <a:graphic>
          <a:graphicData uri="http://schemas.openxmlformats.org/drawingml/2006/table">
            <a:tbl>
              <a:tblPr>
                <a:tableStyleId>{5C22544A-7EE6-4342-B048-85BDC9FD1C3A}</a:tableStyleId>
              </a:tblPr>
              <a:tblGrid>
                <a:gridCol w="3270043">
                  <a:extLst>
                    <a:ext uri="{9D8B030D-6E8A-4147-A177-3AD203B41FA5}">
                      <a16:colId xmlns:a16="http://schemas.microsoft.com/office/drawing/2014/main" val="2110206409"/>
                    </a:ext>
                  </a:extLst>
                </a:gridCol>
                <a:gridCol w="3090190">
                  <a:extLst>
                    <a:ext uri="{9D8B030D-6E8A-4147-A177-3AD203B41FA5}">
                      <a16:colId xmlns:a16="http://schemas.microsoft.com/office/drawing/2014/main" val="2715672618"/>
                    </a:ext>
                  </a:extLst>
                </a:gridCol>
                <a:gridCol w="1177216">
                  <a:extLst>
                    <a:ext uri="{9D8B030D-6E8A-4147-A177-3AD203B41FA5}">
                      <a16:colId xmlns:a16="http://schemas.microsoft.com/office/drawing/2014/main" val="1890277347"/>
                    </a:ext>
                  </a:extLst>
                </a:gridCol>
              </a:tblGrid>
              <a:tr h="224568">
                <a:tc>
                  <a:txBody>
                    <a:bodyPr/>
                    <a:lstStyle/>
                    <a:p>
                      <a:pPr>
                        <a:lnSpc>
                          <a:spcPct val="107000"/>
                        </a:lnSpc>
                        <a:spcAft>
                          <a:spcPts val="800"/>
                        </a:spcAft>
                      </a:pPr>
                      <a:r>
                        <a:rPr lang="de-DE" sz="700" noProof="0" dirty="0" smtClean="0">
                          <a:effectLst/>
                          <a:latin typeface="Calibri" panose="020F0502020204030204" pitchFamily="34" charset="0"/>
                          <a:ea typeface="Calibri" panose="020F0502020204030204" pitchFamily="34" charset="0"/>
                          <a:cs typeface="Times New Roman" panose="02020603050405020304" pitchFamily="18" charset="0"/>
                        </a:rPr>
                        <a:t>Tschechische Republik – Import (nach Artikelkategorie)</a:t>
                      </a:r>
                      <a:endParaRPr lang="de-DE" sz="7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chor="b">
                    <a:solidFill>
                      <a:schemeClr val="bg2">
                        <a:lumMod val="20000"/>
                        <a:lumOff val="80000"/>
                      </a:schemeClr>
                    </a:solidFill>
                  </a:tcPr>
                </a:tc>
                <a:tc>
                  <a:txBody>
                    <a:bodyPr/>
                    <a:lstStyle/>
                    <a:p>
                      <a:pPr>
                        <a:lnSpc>
                          <a:spcPct val="107000"/>
                        </a:lnSpc>
                        <a:spcAft>
                          <a:spcPts val="800"/>
                        </a:spcAft>
                      </a:pPr>
                      <a:r>
                        <a:rPr lang="de-DE" sz="700" dirty="0">
                          <a:effectLst/>
                        </a:rPr>
                        <a:t>Wert</a:t>
                      </a:r>
                      <a:endParaRPr lang="cs-CZ" sz="700" dirty="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chor="b">
                    <a:solidFill>
                      <a:schemeClr val="bg2">
                        <a:lumMod val="20000"/>
                        <a:lumOff val="80000"/>
                      </a:schemeClr>
                    </a:solidFill>
                  </a:tcPr>
                </a:tc>
                <a:tc>
                  <a:txBody>
                    <a:bodyPr/>
                    <a:lstStyle/>
                    <a:p>
                      <a:pPr>
                        <a:lnSpc>
                          <a:spcPct val="107000"/>
                        </a:lnSpc>
                        <a:spcAft>
                          <a:spcPts val="800"/>
                        </a:spcAft>
                      </a:pPr>
                      <a:r>
                        <a:rPr lang="de-DE" sz="700" dirty="0">
                          <a:effectLst/>
                        </a:rPr>
                        <a:t>Jahr</a:t>
                      </a:r>
                      <a:endParaRPr lang="cs-CZ" sz="700" dirty="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chor="b">
                    <a:solidFill>
                      <a:schemeClr val="bg2">
                        <a:lumMod val="20000"/>
                        <a:lumOff val="80000"/>
                      </a:schemeClr>
                    </a:solidFill>
                  </a:tcPr>
                </a:tc>
                <a:extLst>
                  <a:ext uri="{0D108BD9-81ED-4DB2-BD59-A6C34878D82A}">
                    <a16:rowId xmlns:a16="http://schemas.microsoft.com/office/drawing/2014/main" val="1033420972"/>
                  </a:ext>
                </a:extLst>
              </a:tr>
              <a:tr h="224568">
                <a:tc>
                  <a:txBody>
                    <a:bodyPr/>
                    <a:lstStyle/>
                    <a:p>
                      <a:pPr>
                        <a:lnSpc>
                          <a:spcPct val="107000"/>
                        </a:lnSpc>
                        <a:spcAft>
                          <a:spcPts val="800"/>
                        </a:spcAft>
                      </a:pPr>
                      <a:r>
                        <a:rPr lang="de-DE" sz="700" dirty="0">
                          <a:effectLst/>
                        </a:rPr>
                        <a:t>Elektrische, elektronische </a:t>
                      </a:r>
                      <a:r>
                        <a:rPr lang="de-DE" sz="700" dirty="0" smtClean="0">
                          <a:effectLst/>
                        </a:rPr>
                        <a:t>Geräte</a:t>
                      </a:r>
                      <a:endParaRPr lang="cs-CZ" sz="700" dirty="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tc>
                  <a:txBody>
                    <a:bodyPr/>
                    <a:lstStyle/>
                    <a:p>
                      <a:pPr>
                        <a:lnSpc>
                          <a:spcPct val="107000"/>
                        </a:lnSpc>
                        <a:spcAft>
                          <a:spcPts val="800"/>
                        </a:spcAft>
                      </a:pPr>
                      <a:r>
                        <a:rPr lang="de-DE" sz="700" dirty="0" smtClean="0">
                          <a:effectLst/>
                        </a:rPr>
                        <a:t>$36.16 Mrd.</a:t>
                      </a:r>
                      <a:endParaRPr lang="cs-CZ" sz="700" dirty="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tc>
                  <a:txBody>
                    <a:bodyPr/>
                    <a:lstStyle/>
                    <a:p>
                      <a:pPr>
                        <a:lnSpc>
                          <a:spcPct val="107000"/>
                        </a:lnSpc>
                        <a:spcAft>
                          <a:spcPts val="800"/>
                        </a:spcAft>
                      </a:pPr>
                      <a:r>
                        <a:rPr lang="de-DE" sz="700">
                          <a:effectLst/>
                        </a:rPr>
                        <a:t>2019</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extLst>
                  <a:ext uri="{0D108BD9-81ED-4DB2-BD59-A6C34878D82A}">
                    <a16:rowId xmlns:a16="http://schemas.microsoft.com/office/drawing/2014/main" val="2735601605"/>
                  </a:ext>
                </a:extLst>
              </a:tr>
              <a:tr h="140482">
                <a:tc>
                  <a:txBody>
                    <a:bodyPr/>
                    <a:lstStyle/>
                    <a:p>
                      <a:pPr>
                        <a:lnSpc>
                          <a:spcPct val="107000"/>
                        </a:lnSpc>
                        <a:spcAft>
                          <a:spcPts val="800"/>
                        </a:spcAft>
                      </a:pPr>
                      <a:r>
                        <a:rPr lang="de-DE" sz="700" dirty="0">
                          <a:effectLst/>
                        </a:rPr>
                        <a:t>Maschinen, Kernreaktoren, Kessel</a:t>
                      </a:r>
                      <a:endParaRPr lang="cs-CZ" sz="700" dirty="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tc>
                  <a:txBody>
                    <a:bodyPr/>
                    <a:lstStyle/>
                    <a:p>
                      <a:pPr>
                        <a:lnSpc>
                          <a:spcPct val="107000"/>
                        </a:lnSpc>
                        <a:spcAft>
                          <a:spcPts val="800"/>
                        </a:spcAft>
                      </a:pPr>
                      <a:r>
                        <a:rPr lang="de-DE" sz="700" dirty="0">
                          <a:effectLst/>
                        </a:rPr>
                        <a:t>$31.04 Mrd.</a:t>
                      </a:r>
                      <a:endParaRPr lang="cs-CZ" sz="700" dirty="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tc>
                  <a:txBody>
                    <a:bodyPr/>
                    <a:lstStyle/>
                    <a:p>
                      <a:pPr>
                        <a:lnSpc>
                          <a:spcPct val="107000"/>
                        </a:lnSpc>
                        <a:spcAft>
                          <a:spcPts val="800"/>
                        </a:spcAft>
                      </a:pPr>
                      <a:r>
                        <a:rPr lang="de-DE" sz="700">
                          <a:effectLst/>
                        </a:rPr>
                        <a:t>2019</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extLst>
                  <a:ext uri="{0D108BD9-81ED-4DB2-BD59-A6C34878D82A}">
                    <a16:rowId xmlns:a16="http://schemas.microsoft.com/office/drawing/2014/main" val="535510366"/>
                  </a:ext>
                </a:extLst>
              </a:tr>
              <a:tr h="170742">
                <a:tc>
                  <a:txBody>
                    <a:bodyPr/>
                    <a:lstStyle/>
                    <a:p>
                      <a:pPr>
                        <a:lnSpc>
                          <a:spcPct val="107000"/>
                        </a:lnSpc>
                        <a:spcAft>
                          <a:spcPts val="800"/>
                        </a:spcAft>
                      </a:pPr>
                      <a:r>
                        <a:rPr lang="de-DE" sz="700" dirty="0">
                          <a:effectLst/>
                        </a:rPr>
                        <a:t>Andere Fahrzeuge als </a:t>
                      </a:r>
                      <a:r>
                        <a:rPr lang="de-DE" sz="700" dirty="0" smtClean="0">
                          <a:effectLst/>
                        </a:rPr>
                        <a:t>Eisen</a:t>
                      </a:r>
                      <a:r>
                        <a:rPr lang="cs-CZ" sz="700" dirty="0" smtClean="0">
                          <a:effectLst/>
                        </a:rPr>
                        <a:t>b</a:t>
                      </a:r>
                      <a:r>
                        <a:rPr lang="de-DE" sz="700" dirty="0" smtClean="0">
                          <a:effectLst/>
                        </a:rPr>
                        <a:t>ahn</a:t>
                      </a:r>
                      <a:r>
                        <a:rPr lang="de-DE" sz="700" dirty="0">
                          <a:effectLst/>
                        </a:rPr>
                        <a:t>, Straßenbahn</a:t>
                      </a:r>
                      <a:endParaRPr lang="cs-CZ" sz="700" dirty="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tc>
                  <a:txBody>
                    <a:bodyPr/>
                    <a:lstStyle/>
                    <a:p>
                      <a:pPr>
                        <a:lnSpc>
                          <a:spcPct val="107000"/>
                        </a:lnSpc>
                        <a:spcAft>
                          <a:spcPts val="800"/>
                        </a:spcAft>
                      </a:pPr>
                      <a:r>
                        <a:rPr lang="de-DE" sz="700">
                          <a:effectLst/>
                        </a:rPr>
                        <a:t>$18.47 Mrd.</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tc>
                  <a:txBody>
                    <a:bodyPr/>
                    <a:lstStyle/>
                    <a:p>
                      <a:pPr>
                        <a:lnSpc>
                          <a:spcPct val="107000"/>
                        </a:lnSpc>
                        <a:spcAft>
                          <a:spcPts val="800"/>
                        </a:spcAft>
                      </a:pPr>
                      <a:r>
                        <a:rPr lang="de-DE" sz="700">
                          <a:effectLst/>
                        </a:rPr>
                        <a:t>2019</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extLst>
                  <a:ext uri="{0D108BD9-81ED-4DB2-BD59-A6C34878D82A}">
                    <a16:rowId xmlns:a16="http://schemas.microsoft.com/office/drawing/2014/main" val="3145803791"/>
                  </a:ext>
                </a:extLst>
              </a:tr>
              <a:tr h="165779">
                <a:tc>
                  <a:txBody>
                    <a:bodyPr/>
                    <a:lstStyle/>
                    <a:p>
                      <a:pPr>
                        <a:lnSpc>
                          <a:spcPct val="107000"/>
                        </a:lnSpc>
                        <a:spcAft>
                          <a:spcPts val="800"/>
                        </a:spcAft>
                      </a:pPr>
                      <a:r>
                        <a:rPr lang="de-DE" sz="700" dirty="0">
                          <a:effectLst/>
                        </a:rPr>
                        <a:t>Mineralische  Brennstoffe, Öle, Destillationsprodukte </a:t>
                      </a:r>
                      <a:endParaRPr lang="cs-CZ" sz="700" dirty="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tc>
                  <a:txBody>
                    <a:bodyPr/>
                    <a:lstStyle/>
                    <a:p>
                      <a:pPr>
                        <a:lnSpc>
                          <a:spcPct val="107000"/>
                        </a:lnSpc>
                        <a:spcAft>
                          <a:spcPts val="800"/>
                        </a:spcAft>
                      </a:pPr>
                      <a:r>
                        <a:rPr lang="de-DE" sz="700">
                          <a:effectLst/>
                        </a:rPr>
                        <a:t>$9.54 Mrd.</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tc>
                  <a:txBody>
                    <a:bodyPr/>
                    <a:lstStyle/>
                    <a:p>
                      <a:pPr>
                        <a:lnSpc>
                          <a:spcPct val="107000"/>
                        </a:lnSpc>
                        <a:spcAft>
                          <a:spcPts val="800"/>
                        </a:spcAft>
                      </a:pPr>
                      <a:r>
                        <a:rPr lang="de-DE" sz="700">
                          <a:effectLst/>
                        </a:rPr>
                        <a:t>2019</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extLst>
                  <a:ext uri="{0D108BD9-81ED-4DB2-BD59-A6C34878D82A}">
                    <a16:rowId xmlns:a16="http://schemas.microsoft.com/office/drawing/2014/main" val="925417313"/>
                  </a:ext>
                </a:extLst>
              </a:tr>
              <a:tr h="140482">
                <a:tc>
                  <a:txBody>
                    <a:bodyPr/>
                    <a:lstStyle/>
                    <a:p>
                      <a:pPr>
                        <a:lnSpc>
                          <a:spcPct val="107000"/>
                        </a:lnSpc>
                        <a:spcAft>
                          <a:spcPts val="800"/>
                        </a:spcAft>
                      </a:pPr>
                      <a:r>
                        <a:rPr lang="de-DE" sz="700">
                          <a:effectLst/>
                        </a:rPr>
                        <a:t>Kunststoffe</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tc>
                  <a:txBody>
                    <a:bodyPr/>
                    <a:lstStyle/>
                    <a:p>
                      <a:pPr>
                        <a:lnSpc>
                          <a:spcPct val="107000"/>
                        </a:lnSpc>
                        <a:spcAft>
                          <a:spcPts val="800"/>
                        </a:spcAft>
                      </a:pPr>
                      <a:r>
                        <a:rPr lang="de-DE" sz="700" dirty="0">
                          <a:effectLst/>
                        </a:rPr>
                        <a:t>$9.22 Mrd.</a:t>
                      </a:r>
                      <a:endParaRPr lang="cs-CZ" sz="700" dirty="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tc>
                  <a:txBody>
                    <a:bodyPr/>
                    <a:lstStyle/>
                    <a:p>
                      <a:pPr>
                        <a:lnSpc>
                          <a:spcPct val="107000"/>
                        </a:lnSpc>
                        <a:spcAft>
                          <a:spcPts val="800"/>
                        </a:spcAft>
                      </a:pPr>
                      <a:r>
                        <a:rPr lang="de-DE" sz="700">
                          <a:effectLst/>
                        </a:rPr>
                        <a:t>2019</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extLst>
                  <a:ext uri="{0D108BD9-81ED-4DB2-BD59-A6C34878D82A}">
                    <a16:rowId xmlns:a16="http://schemas.microsoft.com/office/drawing/2014/main" val="3189620174"/>
                  </a:ext>
                </a:extLst>
              </a:tr>
              <a:tr h="140482">
                <a:tc>
                  <a:txBody>
                    <a:bodyPr/>
                    <a:lstStyle/>
                    <a:p>
                      <a:pPr>
                        <a:lnSpc>
                          <a:spcPct val="107000"/>
                        </a:lnSpc>
                        <a:spcAft>
                          <a:spcPts val="800"/>
                        </a:spcAft>
                      </a:pPr>
                      <a:r>
                        <a:rPr lang="de-DE" sz="700">
                          <a:effectLst/>
                        </a:rPr>
                        <a:t>Eisen und Stahl</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tc>
                  <a:txBody>
                    <a:bodyPr/>
                    <a:lstStyle/>
                    <a:p>
                      <a:pPr>
                        <a:lnSpc>
                          <a:spcPct val="107000"/>
                        </a:lnSpc>
                        <a:spcAft>
                          <a:spcPts val="800"/>
                        </a:spcAft>
                      </a:pPr>
                      <a:r>
                        <a:rPr lang="de-DE" sz="700">
                          <a:effectLst/>
                        </a:rPr>
                        <a:t>$6.04 Mrd.</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tc>
                  <a:txBody>
                    <a:bodyPr/>
                    <a:lstStyle/>
                    <a:p>
                      <a:pPr>
                        <a:lnSpc>
                          <a:spcPct val="107000"/>
                        </a:lnSpc>
                        <a:spcAft>
                          <a:spcPts val="800"/>
                        </a:spcAft>
                      </a:pPr>
                      <a:r>
                        <a:rPr lang="de-DE" sz="700">
                          <a:effectLst/>
                        </a:rPr>
                        <a:t>2019</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extLst>
                  <a:ext uri="{0D108BD9-81ED-4DB2-BD59-A6C34878D82A}">
                    <a16:rowId xmlns:a16="http://schemas.microsoft.com/office/drawing/2014/main" val="1315074057"/>
                  </a:ext>
                </a:extLst>
              </a:tr>
              <a:tr h="140482">
                <a:tc>
                  <a:txBody>
                    <a:bodyPr/>
                    <a:lstStyle/>
                    <a:p>
                      <a:pPr>
                        <a:lnSpc>
                          <a:spcPct val="107000"/>
                        </a:lnSpc>
                        <a:spcAft>
                          <a:spcPts val="800"/>
                        </a:spcAft>
                      </a:pPr>
                      <a:r>
                        <a:rPr lang="de-DE" sz="700">
                          <a:effectLst/>
                        </a:rPr>
                        <a:t>Pharmazeutische Produkte</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tc>
                  <a:txBody>
                    <a:bodyPr/>
                    <a:lstStyle/>
                    <a:p>
                      <a:pPr>
                        <a:lnSpc>
                          <a:spcPct val="107000"/>
                        </a:lnSpc>
                        <a:spcAft>
                          <a:spcPts val="800"/>
                        </a:spcAft>
                      </a:pPr>
                      <a:r>
                        <a:rPr lang="de-DE" sz="700">
                          <a:effectLst/>
                        </a:rPr>
                        <a:t>$5.44 Mrd.</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tc>
                  <a:txBody>
                    <a:bodyPr/>
                    <a:lstStyle/>
                    <a:p>
                      <a:pPr>
                        <a:lnSpc>
                          <a:spcPct val="107000"/>
                        </a:lnSpc>
                        <a:spcAft>
                          <a:spcPts val="800"/>
                        </a:spcAft>
                      </a:pPr>
                      <a:r>
                        <a:rPr lang="de-DE" sz="700">
                          <a:effectLst/>
                        </a:rPr>
                        <a:t>2019</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extLst>
                  <a:ext uri="{0D108BD9-81ED-4DB2-BD59-A6C34878D82A}">
                    <a16:rowId xmlns:a16="http://schemas.microsoft.com/office/drawing/2014/main" val="868481216"/>
                  </a:ext>
                </a:extLst>
              </a:tr>
              <a:tr h="140482">
                <a:tc>
                  <a:txBody>
                    <a:bodyPr/>
                    <a:lstStyle/>
                    <a:p>
                      <a:pPr>
                        <a:lnSpc>
                          <a:spcPct val="107000"/>
                        </a:lnSpc>
                        <a:spcAft>
                          <a:spcPts val="800"/>
                        </a:spcAft>
                      </a:pPr>
                      <a:r>
                        <a:rPr lang="de-DE" sz="700" noProof="0" dirty="0" smtClean="0">
                          <a:effectLst/>
                        </a:rPr>
                        <a:t>Erzeugnisse aus Eisen </a:t>
                      </a:r>
                      <a:r>
                        <a:rPr lang="de-DE" sz="700" dirty="0" smtClean="0">
                          <a:effectLst/>
                        </a:rPr>
                        <a:t>und </a:t>
                      </a:r>
                      <a:r>
                        <a:rPr lang="de-DE" sz="700" dirty="0">
                          <a:effectLst/>
                        </a:rPr>
                        <a:t>Stahl</a:t>
                      </a:r>
                      <a:endParaRPr lang="cs-CZ" sz="700" dirty="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tc>
                  <a:txBody>
                    <a:bodyPr/>
                    <a:lstStyle/>
                    <a:p>
                      <a:pPr>
                        <a:lnSpc>
                          <a:spcPct val="107000"/>
                        </a:lnSpc>
                        <a:spcAft>
                          <a:spcPts val="800"/>
                        </a:spcAft>
                      </a:pPr>
                      <a:r>
                        <a:rPr lang="de-DE" sz="700" dirty="0">
                          <a:effectLst/>
                        </a:rPr>
                        <a:t>$5.06 Mrd.</a:t>
                      </a:r>
                      <a:endParaRPr lang="cs-CZ" sz="700" dirty="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tc>
                  <a:txBody>
                    <a:bodyPr/>
                    <a:lstStyle/>
                    <a:p>
                      <a:pPr>
                        <a:lnSpc>
                          <a:spcPct val="107000"/>
                        </a:lnSpc>
                        <a:spcAft>
                          <a:spcPts val="800"/>
                        </a:spcAft>
                      </a:pPr>
                      <a:r>
                        <a:rPr lang="de-DE" sz="700">
                          <a:effectLst/>
                        </a:rPr>
                        <a:t>2019</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extLst>
                  <a:ext uri="{0D108BD9-81ED-4DB2-BD59-A6C34878D82A}">
                    <a16:rowId xmlns:a16="http://schemas.microsoft.com/office/drawing/2014/main" val="297731609"/>
                  </a:ext>
                </a:extLst>
              </a:tr>
              <a:tr h="224568">
                <a:tc>
                  <a:txBody>
                    <a:bodyPr/>
                    <a:lstStyle/>
                    <a:p>
                      <a:pPr>
                        <a:lnSpc>
                          <a:spcPct val="107000"/>
                        </a:lnSpc>
                        <a:spcAft>
                          <a:spcPts val="800"/>
                        </a:spcAft>
                      </a:pPr>
                      <a:r>
                        <a:rPr lang="de-DE" sz="700" dirty="0">
                          <a:effectLst/>
                        </a:rPr>
                        <a:t>Optische, Foto-, technische, medizinische Geräte</a:t>
                      </a:r>
                      <a:endParaRPr lang="cs-CZ" sz="700" dirty="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tc>
                  <a:txBody>
                    <a:bodyPr/>
                    <a:lstStyle/>
                    <a:p>
                      <a:pPr>
                        <a:lnSpc>
                          <a:spcPct val="107000"/>
                        </a:lnSpc>
                        <a:spcAft>
                          <a:spcPts val="800"/>
                        </a:spcAft>
                      </a:pPr>
                      <a:r>
                        <a:rPr lang="de-DE" sz="700">
                          <a:effectLst/>
                        </a:rPr>
                        <a:t>$4.21 Mrd.</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tc>
                  <a:txBody>
                    <a:bodyPr/>
                    <a:lstStyle/>
                    <a:p>
                      <a:pPr>
                        <a:lnSpc>
                          <a:spcPct val="107000"/>
                        </a:lnSpc>
                        <a:spcAft>
                          <a:spcPts val="800"/>
                        </a:spcAft>
                      </a:pPr>
                      <a:r>
                        <a:rPr lang="de-DE" sz="700">
                          <a:effectLst/>
                        </a:rPr>
                        <a:t>2019</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extLst>
                  <a:ext uri="{0D108BD9-81ED-4DB2-BD59-A6C34878D82A}">
                    <a16:rowId xmlns:a16="http://schemas.microsoft.com/office/drawing/2014/main" val="1293955834"/>
                  </a:ext>
                </a:extLst>
              </a:tr>
              <a:tr h="224568">
                <a:tc>
                  <a:txBody>
                    <a:bodyPr/>
                    <a:lstStyle/>
                    <a:p>
                      <a:pPr>
                        <a:lnSpc>
                          <a:spcPct val="107000"/>
                        </a:lnSpc>
                        <a:spcAft>
                          <a:spcPts val="800"/>
                        </a:spcAft>
                      </a:pPr>
                      <a:r>
                        <a:rPr lang="de-DE" sz="700" dirty="0">
                          <a:effectLst/>
                        </a:rPr>
                        <a:t>Möbel, Lichtschilder, vorgefertigte Gebäude</a:t>
                      </a:r>
                      <a:endParaRPr lang="cs-CZ" sz="700" dirty="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tc>
                  <a:txBody>
                    <a:bodyPr/>
                    <a:lstStyle/>
                    <a:p>
                      <a:pPr>
                        <a:lnSpc>
                          <a:spcPct val="107000"/>
                        </a:lnSpc>
                        <a:spcAft>
                          <a:spcPts val="800"/>
                        </a:spcAft>
                      </a:pPr>
                      <a:r>
                        <a:rPr lang="de-DE" sz="700" dirty="0">
                          <a:effectLst/>
                        </a:rPr>
                        <a:t>$3.49 Mrd.</a:t>
                      </a:r>
                      <a:endParaRPr lang="cs-CZ" sz="700" dirty="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tc>
                  <a:txBody>
                    <a:bodyPr/>
                    <a:lstStyle/>
                    <a:p>
                      <a:pPr>
                        <a:lnSpc>
                          <a:spcPct val="107000"/>
                        </a:lnSpc>
                        <a:spcAft>
                          <a:spcPts val="800"/>
                        </a:spcAft>
                      </a:pPr>
                      <a:r>
                        <a:rPr lang="de-DE" sz="700">
                          <a:effectLst/>
                        </a:rPr>
                        <a:t>2019</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extLst>
                  <a:ext uri="{0D108BD9-81ED-4DB2-BD59-A6C34878D82A}">
                    <a16:rowId xmlns:a16="http://schemas.microsoft.com/office/drawing/2014/main" val="2059025240"/>
                  </a:ext>
                </a:extLst>
              </a:tr>
              <a:tr h="140482">
                <a:tc>
                  <a:txBody>
                    <a:bodyPr/>
                    <a:lstStyle/>
                    <a:p>
                      <a:pPr>
                        <a:lnSpc>
                          <a:spcPct val="107000"/>
                        </a:lnSpc>
                        <a:spcAft>
                          <a:spcPts val="800"/>
                        </a:spcAft>
                      </a:pPr>
                      <a:r>
                        <a:rPr lang="de-DE" sz="700">
                          <a:effectLst/>
                        </a:rPr>
                        <a:t>Gummi</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tc>
                  <a:txBody>
                    <a:bodyPr/>
                    <a:lstStyle/>
                    <a:p>
                      <a:pPr>
                        <a:lnSpc>
                          <a:spcPct val="107000"/>
                        </a:lnSpc>
                        <a:spcAft>
                          <a:spcPts val="800"/>
                        </a:spcAft>
                      </a:pPr>
                      <a:r>
                        <a:rPr lang="de-DE" sz="700">
                          <a:effectLst/>
                        </a:rPr>
                        <a:t>$2.69 Mrd.</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tc>
                  <a:txBody>
                    <a:bodyPr/>
                    <a:lstStyle/>
                    <a:p>
                      <a:pPr>
                        <a:lnSpc>
                          <a:spcPct val="107000"/>
                        </a:lnSpc>
                        <a:spcAft>
                          <a:spcPts val="800"/>
                        </a:spcAft>
                      </a:pPr>
                      <a:r>
                        <a:rPr lang="de-DE" sz="700">
                          <a:effectLst/>
                        </a:rPr>
                        <a:t>2019</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extLst>
                  <a:ext uri="{0D108BD9-81ED-4DB2-BD59-A6C34878D82A}">
                    <a16:rowId xmlns:a16="http://schemas.microsoft.com/office/drawing/2014/main" val="3208607841"/>
                  </a:ext>
                </a:extLst>
              </a:tr>
              <a:tr h="140482">
                <a:tc>
                  <a:txBody>
                    <a:bodyPr/>
                    <a:lstStyle/>
                    <a:p>
                      <a:pPr>
                        <a:lnSpc>
                          <a:spcPct val="107000"/>
                        </a:lnSpc>
                        <a:spcAft>
                          <a:spcPts val="800"/>
                        </a:spcAft>
                      </a:pPr>
                      <a:r>
                        <a:rPr lang="de-DE" sz="700">
                          <a:effectLst/>
                        </a:rPr>
                        <a:t>Aluminium</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tc>
                  <a:txBody>
                    <a:bodyPr/>
                    <a:lstStyle/>
                    <a:p>
                      <a:pPr>
                        <a:lnSpc>
                          <a:spcPct val="107000"/>
                        </a:lnSpc>
                        <a:spcAft>
                          <a:spcPts val="800"/>
                        </a:spcAft>
                      </a:pPr>
                      <a:r>
                        <a:rPr lang="de-DE" sz="700">
                          <a:effectLst/>
                        </a:rPr>
                        <a:t>$2.64 Mrd.</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tc>
                  <a:txBody>
                    <a:bodyPr/>
                    <a:lstStyle/>
                    <a:p>
                      <a:pPr>
                        <a:lnSpc>
                          <a:spcPct val="107000"/>
                        </a:lnSpc>
                        <a:spcAft>
                          <a:spcPts val="800"/>
                        </a:spcAft>
                      </a:pPr>
                      <a:r>
                        <a:rPr lang="de-DE" sz="700">
                          <a:effectLst/>
                        </a:rPr>
                        <a:t>2019</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extLst>
                  <a:ext uri="{0D108BD9-81ED-4DB2-BD59-A6C34878D82A}">
                    <a16:rowId xmlns:a16="http://schemas.microsoft.com/office/drawing/2014/main" val="1366463136"/>
                  </a:ext>
                </a:extLst>
              </a:tr>
              <a:tr h="224568">
                <a:tc>
                  <a:txBody>
                    <a:bodyPr/>
                    <a:lstStyle/>
                    <a:p>
                      <a:pPr>
                        <a:lnSpc>
                          <a:spcPct val="107000"/>
                        </a:lnSpc>
                        <a:spcAft>
                          <a:spcPts val="800"/>
                        </a:spcAft>
                      </a:pPr>
                      <a:r>
                        <a:rPr lang="de-DE" sz="700" dirty="0">
                          <a:effectLst/>
                        </a:rPr>
                        <a:t>Papier und Pappe, </a:t>
                      </a:r>
                      <a:r>
                        <a:rPr lang="de-DE" sz="700" dirty="0" smtClean="0">
                          <a:effectLst/>
                        </a:rPr>
                        <a:t>Zellstoff</a:t>
                      </a:r>
                      <a:endParaRPr lang="cs-CZ" sz="700" dirty="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tc>
                  <a:txBody>
                    <a:bodyPr/>
                    <a:lstStyle/>
                    <a:p>
                      <a:pPr>
                        <a:lnSpc>
                          <a:spcPct val="107000"/>
                        </a:lnSpc>
                        <a:spcAft>
                          <a:spcPts val="800"/>
                        </a:spcAft>
                      </a:pPr>
                      <a:r>
                        <a:rPr lang="de-DE" sz="700">
                          <a:effectLst/>
                        </a:rPr>
                        <a:t>$2.20 Mrd.</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tc>
                  <a:txBody>
                    <a:bodyPr/>
                    <a:lstStyle/>
                    <a:p>
                      <a:pPr>
                        <a:lnSpc>
                          <a:spcPct val="107000"/>
                        </a:lnSpc>
                        <a:spcAft>
                          <a:spcPts val="800"/>
                        </a:spcAft>
                      </a:pPr>
                      <a:r>
                        <a:rPr lang="de-DE" sz="700">
                          <a:effectLst/>
                        </a:rPr>
                        <a:t>2019</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extLst>
                  <a:ext uri="{0D108BD9-81ED-4DB2-BD59-A6C34878D82A}">
                    <a16:rowId xmlns:a16="http://schemas.microsoft.com/office/drawing/2014/main" val="3804079016"/>
                  </a:ext>
                </a:extLst>
              </a:tr>
              <a:tr h="140482">
                <a:tc>
                  <a:txBody>
                    <a:bodyPr/>
                    <a:lstStyle/>
                    <a:p>
                      <a:pPr>
                        <a:lnSpc>
                          <a:spcPct val="107000"/>
                        </a:lnSpc>
                        <a:spcAft>
                          <a:spcPts val="800"/>
                        </a:spcAft>
                      </a:pPr>
                      <a:r>
                        <a:rPr lang="de-DE" sz="700">
                          <a:effectLst/>
                        </a:rPr>
                        <a:t>Verschiedene chemische Produkte</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tc>
                  <a:txBody>
                    <a:bodyPr/>
                    <a:lstStyle/>
                    <a:p>
                      <a:pPr>
                        <a:lnSpc>
                          <a:spcPct val="107000"/>
                        </a:lnSpc>
                        <a:spcAft>
                          <a:spcPts val="800"/>
                        </a:spcAft>
                      </a:pPr>
                      <a:r>
                        <a:rPr lang="de-DE" sz="700">
                          <a:effectLst/>
                        </a:rPr>
                        <a:t>$1.97 Mrd.</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tc>
                  <a:txBody>
                    <a:bodyPr/>
                    <a:lstStyle/>
                    <a:p>
                      <a:pPr>
                        <a:lnSpc>
                          <a:spcPct val="107000"/>
                        </a:lnSpc>
                        <a:spcAft>
                          <a:spcPts val="800"/>
                        </a:spcAft>
                      </a:pPr>
                      <a:r>
                        <a:rPr lang="de-DE" sz="700">
                          <a:effectLst/>
                        </a:rPr>
                        <a:t>2019</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extLst>
                  <a:ext uri="{0D108BD9-81ED-4DB2-BD59-A6C34878D82A}">
                    <a16:rowId xmlns:a16="http://schemas.microsoft.com/office/drawing/2014/main" val="4096387028"/>
                  </a:ext>
                </a:extLst>
              </a:tr>
              <a:tr h="224568">
                <a:tc>
                  <a:txBody>
                    <a:bodyPr/>
                    <a:lstStyle/>
                    <a:p>
                      <a:pPr>
                        <a:lnSpc>
                          <a:spcPct val="107000"/>
                        </a:lnSpc>
                        <a:spcAft>
                          <a:spcPts val="800"/>
                        </a:spcAft>
                      </a:pPr>
                      <a:r>
                        <a:rPr lang="de-DE" sz="700" dirty="0">
                          <a:effectLst/>
                        </a:rPr>
                        <a:t>Ätherische Öle, Parfums, Kosmetika, Toilettenartikel</a:t>
                      </a:r>
                      <a:endParaRPr lang="cs-CZ" sz="700" dirty="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tc>
                  <a:txBody>
                    <a:bodyPr/>
                    <a:lstStyle/>
                    <a:p>
                      <a:pPr>
                        <a:lnSpc>
                          <a:spcPct val="107000"/>
                        </a:lnSpc>
                        <a:spcAft>
                          <a:spcPts val="800"/>
                        </a:spcAft>
                      </a:pPr>
                      <a:r>
                        <a:rPr lang="de-DE" sz="700">
                          <a:effectLst/>
                        </a:rPr>
                        <a:t>$1.96 Mrd.</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tc>
                  <a:txBody>
                    <a:bodyPr/>
                    <a:lstStyle/>
                    <a:p>
                      <a:pPr>
                        <a:lnSpc>
                          <a:spcPct val="107000"/>
                        </a:lnSpc>
                        <a:spcAft>
                          <a:spcPts val="800"/>
                        </a:spcAft>
                      </a:pPr>
                      <a:r>
                        <a:rPr lang="de-DE" sz="700">
                          <a:effectLst/>
                        </a:rPr>
                        <a:t>2019</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extLst>
                  <a:ext uri="{0D108BD9-81ED-4DB2-BD59-A6C34878D82A}">
                    <a16:rowId xmlns:a16="http://schemas.microsoft.com/office/drawing/2014/main" val="3187089850"/>
                  </a:ext>
                </a:extLst>
              </a:tr>
              <a:tr h="140482">
                <a:tc>
                  <a:txBody>
                    <a:bodyPr/>
                    <a:lstStyle/>
                    <a:p>
                      <a:pPr>
                        <a:lnSpc>
                          <a:spcPct val="107000"/>
                        </a:lnSpc>
                        <a:spcAft>
                          <a:spcPts val="800"/>
                        </a:spcAft>
                      </a:pPr>
                      <a:r>
                        <a:rPr lang="de-DE" sz="700">
                          <a:effectLst/>
                        </a:rPr>
                        <a:t>Spielzeug, Spiele, Sportartikel</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tc>
                  <a:txBody>
                    <a:bodyPr/>
                    <a:lstStyle/>
                    <a:p>
                      <a:pPr>
                        <a:lnSpc>
                          <a:spcPct val="107000"/>
                        </a:lnSpc>
                        <a:spcAft>
                          <a:spcPts val="800"/>
                        </a:spcAft>
                      </a:pPr>
                      <a:r>
                        <a:rPr lang="de-DE" sz="700">
                          <a:effectLst/>
                        </a:rPr>
                        <a:t>$1.73 Mrd.</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tc>
                  <a:txBody>
                    <a:bodyPr/>
                    <a:lstStyle/>
                    <a:p>
                      <a:pPr>
                        <a:lnSpc>
                          <a:spcPct val="107000"/>
                        </a:lnSpc>
                        <a:spcAft>
                          <a:spcPts val="800"/>
                        </a:spcAft>
                      </a:pPr>
                      <a:r>
                        <a:rPr lang="de-DE" sz="700">
                          <a:effectLst/>
                        </a:rPr>
                        <a:t>2019</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extLst>
                  <a:ext uri="{0D108BD9-81ED-4DB2-BD59-A6C34878D82A}">
                    <a16:rowId xmlns:a16="http://schemas.microsoft.com/office/drawing/2014/main" val="370324670"/>
                  </a:ext>
                </a:extLst>
              </a:tr>
              <a:tr h="224568">
                <a:tc>
                  <a:txBody>
                    <a:bodyPr/>
                    <a:lstStyle/>
                    <a:p>
                      <a:pPr>
                        <a:lnSpc>
                          <a:spcPct val="107000"/>
                        </a:lnSpc>
                        <a:spcAft>
                          <a:spcPts val="800"/>
                        </a:spcAft>
                      </a:pPr>
                      <a:r>
                        <a:rPr lang="de-DE" sz="700" dirty="0">
                          <a:effectLst/>
                        </a:rPr>
                        <a:t>Kleidungsstücke, gestrickt oder gehäkelt</a:t>
                      </a:r>
                      <a:endParaRPr lang="cs-CZ" sz="700" dirty="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tc>
                  <a:txBody>
                    <a:bodyPr/>
                    <a:lstStyle/>
                    <a:p>
                      <a:pPr>
                        <a:lnSpc>
                          <a:spcPct val="107000"/>
                        </a:lnSpc>
                        <a:spcAft>
                          <a:spcPts val="800"/>
                        </a:spcAft>
                      </a:pPr>
                      <a:r>
                        <a:rPr lang="de-DE" sz="700" dirty="0">
                          <a:effectLst/>
                        </a:rPr>
                        <a:t>$1.67 Mrd.</a:t>
                      </a:r>
                      <a:endParaRPr lang="cs-CZ" sz="700" dirty="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tc>
                  <a:txBody>
                    <a:bodyPr/>
                    <a:lstStyle/>
                    <a:p>
                      <a:pPr>
                        <a:lnSpc>
                          <a:spcPct val="107000"/>
                        </a:lnSpc>
                        <a:spcAft>
                          <a:spcPts val="800"/>
                        </a:spcAft>
                      </a:pPr>
                      <a:r>
                        <a:rPr lang="de-DE" sz="700">
                          <a:effectLst/>
                        </a:rPr>
                        <a:t>2019</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extLst>
                  <a:ext uri="{0D108BD9-81ED-4DB2-BD59-A6C34878D82A}">
                    <a16:rowId xmlns:a16="http://schemas.microsoft.com/office/drawing/2014/main" val="1659191833"/>
                  </a:ext>
                </a:extLst>
              </a:tr>
              <a:tr h="224568">
                <a:tc>
                  <a:txBody>
                    <a:bodyPr/>
                    <a:lstStyle/>
                    <a:p>
                      <a:pPr>
                        <a:lnSpc>
                          <a:spcPct val="107000"/>
                        </a:lnSpc>
                        <a:spcAft>
                          <a:spcPts val="800"/>
                        </a:spcAft>
                      </a:pPr>
                      <a:r>
                        <a:rPr lang="de-DE" sz="700" dirty="0">
                          <a:effectLst/>
                        </a:rPr>
                        <a:t>Kleidungsstücke, nicht gestrickt oder gehäkelt</a:t>
                      </a:r>
                      <a:endParaRPr lang="cs-CZ" sz="700" dirty="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tc>
                  <a:txBody>
                    <a:bodyPr/>
                    <a:lstStyle/>
                    <a:p>
                      <a:pPr>
                        <a:lnSpc>
                          <a:spcPct val="107000"/>
                        </a:lnSpc>
                        <a:spcAft>
                          <a:spcPts val="800"/>
                        </a:spcAft>
                      </a:pPr>
                      <a:r>
                        <a:rPr lang="de-DE" sz="700">
                          <a:effectLst/>
                        </a:rPr>
                        <a:t>$1.48 Mrd.</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tc>
                  <a:txBody>
                    <a:bodyPr/>
                    <a:lstStyle/>
                    <a:p>
                      <a:pPr>
                        <a:lnSpc>
                          <a:spcPct val="107000"/>
                        </a:lnSpc>
                        <a:spcAft>
                          <a:spcPts val="800"/>
                        </a:spcAft>
                      </a:pPr>
                      <a:r>
                        <a:rPr lang="de-DE" sz="700">
                          <a:effectLst/>
                        </a:rPr>
                        <a:t>2019</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extLst>
                  <a:ext uri="{0D108BD9-81ED-4DB2-BD59-A6C34878D82A}">
                    <a16:rowId xmlns:a16="http://schemas.microsoft.com/office/drawing/2014/main" val="2424646276"/>
                  </a:ext>
                </a:extLst>
              </a:tr>
              <a:tr h="224568">
                <a:tc>
                  <a:txBody>
                    <a:bodyPr/>
                    <a:lstStyle/>
                    <a:p>
                      <a:pPr>
                        <a:lnSpc>
                          <a:spcPct val="107000"/>
                        </a:lnSpc>
                        <a:spcAft>
                          <a:spcPts val="800"/>
                        </a:spcAft>
                      </a:pPr>
                      <a:r>
                        <a:rPr lang="de-DE" sz="700">
                          <a:effectLst/>
                        </a:rPr>
                        <a:t>Schuhe, Gamaschen und ähnliche Waren</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tc>
                  <a:txBody>
                    <a:bodyPr/>
                    <a:lstStyle/>
                    <a:p>
                      <a:pPr>
                        <a:lnSpc>
                          <a:spcPct val="107000"/>
                        </a:lnSpc>
                        <a:spcAft>
                          <a:spcPts val="800"/>
                        </a:spcAft>
                      </a:pPr>
                      <a:r>
                        <a:rPr lang="de-DE" sz="700">
                          <a:effectLst/>
                        </a:rPr>
                        <a:t>$1.32 Mrd.</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tc>
                  <a:txBody>
                    <a:bodyPr/>
                    <a:lstStyle/>
                    <a:p>
                      <a:pPr>
                        <a:lnSpc>
                          <a:spcPct val="107000"/>
                        </a:lnSpc>
                        <a:spcAft>
                          <a:spcPts val="800"/>
                        </a:spcAft>
                      </a:pPr>
                      <a:r>
                        <a:rPr lang="de-DE" sz="700">
                          <a:effectLst/>
                        </a:rPr>
                        <a:t>2019</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extLst>
                  <a:ext uri="{0D108BD9-81ED-4DB2-BD59-A6C34878D82A}">
                    <a16:rowId xmlns:a16="http://schemas.microsoft.com/office/drawing/2014/main" val="3228588222"/>
                  </a:ext>
                </a:extLst>
              </a:tr>
              <a:tr h="224568">
                <a:tc>
                  <a:txBody>
                    <a:bodyPr/>
                    <a:lstStyle/>
                    <a:p>
                      <a:pPr>
                        <a:lnSpc>
                          <a:spcPct val="107000"/>
                        </a:lnSpc>
                        <a:spcAft>
                          <a:spcPts val="800"/>
                        </a:spcAft>
                      </a:pPr>
                      <a:r>
                        <a:rPr lang="de-DE" sz="700">
                          <a:effectLst/>
                        </a:rPr>
                        <a:t>Fleisch und essbare Fleischnebenerzeugnisse</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tc>
                  <a:txBody>
                    <a:bodyPr/>
                    <a:lstStyle/>
                    <a:p>
                      <a:pPr>
                        <a:lnSpc>
                          <a:spcPct val="107000"/>
                        </a:lnSpc>
                        <a:spcAft>
                          <a:spcPts val="800"/>
                        </a:spcAft>
                      </a:pPr>
                      <a:r>
                        <a:rPr lang="de-DE" sz="700" dirty="0">
                          <a:effectLst/>
                        </a:rPr>
                        <a:t>$1.32 Mrd.</a:t>
                      </a:r>
                      <a:endParaRPr lang="cs-CZ" sz="700" dirty="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tc>
                  <a:txBody>
                    <a:bodyPr/>
                    <a:lstStyle/>
                    <a:p>
                      <a:pPr>
                        <a:lnSpc>
                          <a:spcPct val="107000"/>
                        </a:lnSpc>
                        <a:spcAft>
                          <a:spcPts val="800"/>
                        </a:spcAft>
                      </a:pPr>
                      <a:r>
                        <a:rPr lang="de-DE" sz="700">
                          <a:effectLst/>
                        </a:rPr>
                        <a:t>2019</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extLst>
                  <a:ext uri="{0D108BD9-81ED-4DB2-BD59-A6C34878D82A}">
                    <a16:rowId xmlns:a16="http://schemas.microsoft.com/office/drawing/2014/main" val="1224348095"/>
                  </a:ext>
                </a:extLst>
              </a:tr>
              <a:tr h="224568">
                <a:tc>
                  <a:txBody>
                    <a:bodyPr/>
                    <a:lstStyle/>
                    <a:p>
                      <a:pPr>
                        <a:lnSpc>
                          <a:spcPct val="107000"/>
                        </a:lnSpc>
                        <a:spcAft>
                          <a:spcPts val="800"/>
                        </a:spcAft>
                      </a:pPr>
                      <a:r>
                        <a:rPr lang="de-DE" sz="700">
                          <a:effectLst/>
                        </a:rPr>
                        <a:t>Verschiedene Gegenstände aus unedlen Metallen</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tc>
                  <a:txBody>
                    <a:bodyPr/>
                    <a:lstStyle/>
                    <a:p>
                      <a:pPr>
                        <a:lnSpc>
                          <a:spcPct val="107000"/>
                        </a:lnSpc>
                        <a:spcAft>
                          <a:spcPts val="800"/>
                        </a:spcAft>
                      </a:pPr>
                      <a:r>
                        <a:rPr lang="de-DE" sz="700">
                          <a:effectLst/>
                        </a:rPr>
                        <a:t>$1.29 Mrd.</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tc>
                  <a:txBody>
                    <a:bodyPr/>
                    <a:lstStyle/>
                    <a:p>
                      <a:pPr>
                        <a:lnSpc>
                          <a:spcPct val="107000"/>
                        </a:lnSpc>
                        <a:spcAft>
                          <a:spcPts val="800"/>
                        </a:spcAft>
                      </a:pPr>
                      <a:r>
                        <a:rPr lang="de-DE" sz="700">
                          <a:effectLst/>
                        </a:rPr>
                        <a:t>2019</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extLst>
                  <a:ext uri="{0D108BD9-81ED-4DB2-BD59-A6C34878D82A}">
                    <a16:rowId xmlns:a16="http://schemas.microsoft.com/office/drawing/2014/main" val="1482826683"/>
                  </a:ext>
                </a:extLst>
              </a:tr>
              <a:tr h="140482">
                <a:tc>
                  <a:txBody>
                    <a:bodyPr/>
                    <a:lstStyle/>
                    <a:p>
                      <a:pPr>
                        <a:lnSpc>
                          <a:spcPct val="107000"/>
                        </a:lnSpc>
                        <a:spcAft>
                          <a:spcPts val="800"/>
                        </a:spcAft>
                      </a:pPr>
                      <a:r>
                        <a:rPr lang="de-DE" sz="700">
                          <a:effectLst/>
                        </a:rPr>
                        <a:t>Kupfer</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tc>
                  <a:txBody>
                    <a:bodyPr/>
                    <a:lstStyle/>
                    <a:p>
                      <a:pPr>
                        <a:lnSpc>
                          <a:spcPct val="107000"/>
                        </a:lnSpc>
                        <a:spcAft>
                          <a:spcPts val="800"/>
                        </a:spcAft>
                      </a:pPr>
                      <a:r>
                        <a:rPr lang="de-DE" sz="700">
                          <a:effectLst/>
                        </a:rPr>
                        <a:t>$1.28 Mrd.</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tc>
                  <a:txBody>
                    <a:bodyPr/>
                    <a:lstStyle/>
                    <a:p>
                      <a:pPr>
                        <a:lnSpc>
                          <a:spcPct val="107000"/>
                        </a:lnSpc>
                        <a:spcAft>
                          <a:spcPts val="800"/>
                        </a:spcAft>
                      </a:pPr>
                      <a:r>
                        <a:rPr lang="de-DE" sz="700">
                          <a:effectLst/>
                        </a:rPr>
                        <a:t>2019</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extLst>
                  <a:ext uri="{0D108BD9-81ED-4DB2-BD59-A6C34878D82A}">
                    <a16:rowId xmlns:a16="http://schemas.microsoft.com/office/drawing/2014/main" val="2038589173"/>
                  </a:ext>
                </a:extLst>
              </a:tr>
              <a:tr h="140482">
                <a:tc>
                  <a:txBody>
                    <a:bodyPr/>
                    <a:lstStyle/>
                    <a:p>
                      <a:pPr>
                        <a:lnSpc>
                          <a:spcPct val="107000"/>
                        </a:lnSpc>
                        <a:spcAft>
                          <a:spcPts val="800"/>
                        </a:spcAft>
                      </a:pPr>
                      <a:r>
                        <a:rPr lang="de-DE" sz="700">
                          <a:effectLst/>
                        </a:rPr>
                        <a:t>Organische Chemikalien</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tc>
                  <a:txBody>
                    <a:bodyPr/>
                    <a:lstStyle/>
                    <a:p>
                      <a:pPr>
                        <a:lnSpc>
                          <a:spcPct val="107000"/>
                        </a:lnSpc>
                        <a:spcAft>
                          <a:spcPts val="800"/>
                        </a:spcAft>
                      </a:pPr>
                      <a:r>
                        <a:rPr lang="de-DE" sz="700">
                          <a:effectLst/>
                        </a:rPr>
                        <a:t>$1.23 Mrd.</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tc>
                  <a:txBody>
                    <a:bodyPr/>
                    <a:lstStyle/>
                    <a:p>
                      <a:pPr>
                        <a:lnSpc>
                          <a:spcPct val="107000"/>
                        </a:lnSpc>
                        <a:spcAft>
                          <a:spcPts val="800"/>
                        </a:spcAft>
                      </a:pPr>
                      <a:r>
                        <a:rPr lang="de-DE" sz="700">
                          <a:effectLst/>
                        </a:rPr>
                        <a:t>2019</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extLst>
                  <a:ext uri="{0D108BD9-81ED-4DB2-BD59-A6C34878D82A}">
                    <a16:rowId xmlns:a16="http://schemas.microsoft.com/office/drawing/2014/main" val="1970783791"/>
                  </a:ext>
                </a:extLst>
              </a:tr>
              <a:tr h="234478">
                <a:tc>
                  <a:txBody>
                    <a:bodyPr/>
                    <a:lstStyle/>
                    <a:p>
                      <a:pPr>
                        <a:lnSpc>
                          <a:spcPct val="107000"/>
                        </a:lnSpc>
                        <a:spcAft>
                          <a:spcPts val="800"/>
                        </a:spcAft>
                      </a:pPr>
                      <a:r>
                        <a:rPr lang="de-DE" sz="700" dirty="0">
                          <a:effectLst/>
                        </a:rPr>
                        <a:t>Anorganische Chemieprodukte; Verbindungen von Edelmetallen, Isotopen</a:t>
                      </a:r>
                      <a:endParaRPr lang="cs-CZ" sz="700" dirty="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tc>
                  <a:txBody>
                    <a:bodyPr/>
                    <a:lstStyle/>
                    <a:p>
                      <a:pPr>
                        <a:lnSpc>
                          <a:spcPct val="107000"/>
                        </a:lnSpc>
                        <a:spcAft>
                          <a:spcPts val="800"/>
                        </a:spcAft>
                      </a:pPr>
                      <a:r>
                        <a:rPr lang="de-DE" sz="700" dirty="0">
                          <a:effectLst/>
                        </a:rPr>
                        <a:t>$1.14 Mrd.</a:t>
                      </a:r>
                      <a:endParaRPr lang="cs-CZ" sz="700" dirty="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tc>
                  <a:txBody>
                    <a:bodyPr/>
                    <a:lstStyle/>
                    <a:p>
                      <a:pPr>
                        <a:lnSpc>
                          <a:spcPct val="107000"/>
                        </a:lnSpc>
                        <a:spcAft>
                          <a:spcPts val="800"/>
                        </a:spcAft>
                      </a:pPr>
                      <a:r>
                        <a:rPr lang="de-DE" sz="700" dirty="0">
                          <a:effectLst/>
                        </a:rPr>
                        <a:t>2019</a:t>
                      </a:r>
                      <a:endParaRPr lang="cs-CZ" sz="700" dirty="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extLst>
                  <a:ext uri="{0D108BD9-81ED-4DB2-BD59-A6C34878D82A}">
                    <a16:rowId xmlns:a16="http://schemas.microsoft.com/office/drawing/2014/main" val="1816687605"/>
                  </a:ext>
                </a:extLst>
              </a:tr>
              <a:tr h="140482">
                <a:tc>
                  <a:txBody>
                    <a:bodyPr/>
                    <a:lstStyle/>
                    <a:p>
                      <a:pPr>
                        <a:lnSpc>
                          <a:spcPct val="107000"/>
                        </a:lnSpc>
                        <a:spcAft>
                          <a:spcPts val="800"/>
                        </a:spcAft>
                      </a:pPr>
                      <a:r>
                        <a:rPr lang="de-DE" sz="700">
                          <a:effectLst/>
                        </a:rPr>
                        <a:t>Holz und Holzgegenstände, Holzkohle</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tc>
                  <a:txBody>
                    <a:bodyPr/>
                    <a:lstStyle/>
                    <a:p>
                      <a:pPr>
                        <a:lnSpc>
                          <a:spcPct val="107000"/>
                        </a:lnSpc>
                        <a:spcAft>
                          <a:spcPts val="800"/>
                        </a:spcAft>
                      </a:pPr>
                      <a:r>
                        <a:rPr lang="de-DE" sz="700">
                          <a:effectLst/>
                        </a:rPr>
                        <a:t>$1.14 Mrd.</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tc>
                  <a:txBody>
                    <a:bodyPr/>
                    <a:lstStyle/>
                    <a:p>
                      <a:pPr>
                        <a:lnSpc>
                          <a:spcPct val="107000"/>
                        </a:lnSpc>
                        <a:spcAft>
                          <a:spcPts val="800"/>
                        </a:spcAft>
                      </a:pPr>
                      <a:r>
                        <a:rPr lang="de-DE" sz="700" dirty="0">
                          <a:effectLst/>
                        </a:rPr>
                        <a:t>2019</a:t>
                      </a:r>
                      <a:endParaRPr lang="cs-CZ" sz="700" dirty="0">
                        <a:effectLst/>
                        <a:latin typeface="Calibri" panose="020F0502020204030204" pitchFamily="34" charset="0"/>
                        <a:ea typeface="Calibri" panose="020F0502020204030204" pitchFamily="34" charset="0"/>
                        <a:cs typeface="Times New Roman" panose="02020603050405020304" pitchFamily="18" charset="0"/>
                      </a:endParaRPr>
                    </a:p>
                  </a:txBody>
                  <a:tcPr marL="8937" marR="8937" marT="8937" marB="8937">
                    <a:noFill/>
                  </a:tcPr>
                </a:tc>
                <a:extLst>
                  <a:ext uri="{0D108BD9-81ED-4DB2-BD59-A6C34878D82A}">
                    <a16:rowId xmlns:a16="http://schemas.microsoft.com/office/drawing/2014/main" val="3842382840"/>
                  </a:ext>
                </a:extLst>
              </a:tr>
            </a:tbl>
          </a:graphicData>
        </a:graphic>
      </p:graphicFrame>
      <p:sp>
        <p:nvSpPr>
          <p:cNvPr id="7" name="Rectangle 2"/>
          <p:cNvSpPr>
            <a:spLocks noChangeArrowheads="1"/>
          </p:cNvSpPr>
          <p:nvPr/>
        </p:nvSpPr>
        <p:spPr bwMode="auto">
          <a:xfrm>
            <a:off x="2781300" y="14620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spTree>
    <p:extLst>
      <p:ext uri="{BB962C8B-B14F-4D97-AF65-F5344CB8AC3E}">
        <p14:creationId xmlns:p14="http://schemas.microsoft.com/office/powerpoint/2010/main" val="2236879192"/>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9"/>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411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300" smtClean="0">
                <a:solidFill>
                  <a:srgbClr val="0039A6"/>
                </a:solidFill>
                <a:latin typeface="Georgia" pitchFamily="18" charset="0"/>
              </a:rPr>
              <a:t>Grundlegende Fakten über die Tschechische Republik</a:t>
            </a:r>
            <a:endParaRPr lang="en-US" altLang="cs-CZ" sz="2300" smtClean="0">
              <a:solidFill>
                <a:srgbClr val="0039A6"/>
              </a:solidFill>
              <a:latin typeface="Georgia" pitchFamily="18" charset="0"/>
            </a:endParaRPr>
          </a:p>
        </p:txBody>
      </p:sp>
      <p:sp>
        <p:nvSpPr>
          <p:cNvPr id="6149" name="Rectangle 3"/>
          <p:cNvSpPr>
            <a:spLocks noGrp="1" noChangeArrowheads="1"/>
          </p:cNvSpPr>
          <p:nvPr>
            <p:ph type="subTitle" idx="4294967295"/>
          </p:nvPr>
        </p:nvSpPr>
        <p:spPr>
          <a:xfrm>
            <a:off x="987425" y="1851025"/>
            <a:ext cx="7632700" cy="4700588"/>
          </a:xfrm>
        </p:spPr>
        <p:txBody>
          <a:bodyPr/>
          <a:lstStyle/>
          <a:p>
            <a:pPr marL="304800" indent="-304800" algn="just" eaLnBrk="1" hangingPunct="1">
              <a:lnSpc>
                <a:spcPct val="110000"/>
              </a:lnSpc>
              <a:spcBef>
                <a:spcPct val="0"/>
              </a:spcBef>
              <a:spcAft>
                <a:spcPts val="1200"/>
              </a:spcAft>
              <a:buFont typeface="Georgia" pitchFamily="18" charset="0"/>
              <a:buChar char="●"/>
            </a:pPr>
            <a:r>
              <a:rPr lang="de-DE" altLang="cs-CZ" sz="2000" smtClean="0">
                <a:solidFill>
                  <a:srgbClr val="0039A6"/>
                </a:solidFill>
                <a:latin typeface="Georgia" pitchFamily="18" charset="0"/>
              </a:rPr>
              <a:t>Zeitzone:</a:t>
            </a:r>
            <a:r>
              <a:rPr lang="de-DE" altLang="cs-CZ" sz="1800" smtClean="0">
                <a:solidFill>
                  <a:srgbClr val="0039A6"/>
                </a:solidFill>
                <a:latin typeface="Georgia" pitchFamily="18" charset="0"/>
              </a:rPr>
              <a:t> 			UTC + 1</a:t>
            </a:r>
            <a:endParaRPr lang="de-DE" altLang="cs-CZ" sz="1800" baseline="30000" smtClean="0">
              <a:solidFill>
                <a:srgbClr val="0039A6"/>
              </a:solidFill>
              <a:latin typeface="Georgia" pitchFamily="18" charset="0"/>
            </a:endParaRPr>
          </a:p>
          <a:p>
            <a:pPr marL="304800" indent="-304800" algn="just" eaLnBrk="1" hangingPunct="1">
              <a:lnSpc>
                <a:spcPct val="110000"/>
              </a:lnSpc>
              <a:spcBef>
                <a:spcPct val="0"/>
              </a:spcBef>
              <a:spcAft>
                <a:spcPts val="1200"/>
              </a:spcAft>
              <a:buFont typeface="Georgia" pitchFamily="18" charset="0"/>
              <a:buChar char="●"/>
            </a:pPr>
            <a:r>
              <a:rPr lang="de-DE" altLang="cs-CZ" sz="2000" smtClean="0">
                <a:latin typeface="Georgia" pitchFamily="18" charset="0"/>
              </a:rPr>
              <a:t>Durchschnittstemperaturen:</a:t>
            </a:r>
            <a:r>
              <a:rPr lang="de-DE" altLang="cs-CZ" sz="1800" smtClean="0">
                <a:latin typeface="Georgia" pitchFamily="18" charset="0"/>
              </a:rPr>
              <a:t> 	Sommer: +20°C / 68°F</a:t>
            </a:r>
          </a:p>
          <a:p>
            <a:pPr marL="304800" indent="-304800" algn="just" eaLnBrk="1" hangingPunct="1">
              <a:lnSpc>
                <a:spcPct val="110000"/>
              </a:lnSpc>
              <a:spcBef>
                <a:spcPct val="0"/>
              </a:spcBef>
              <a:spcAft>
                <a:spcPts val="1200"/>
              </a:spcAft>
              <a:buFont typeface="Georgia" pitchFamily="18" charset="0"/>
              <a:buNone/>
            </a:pPr>
            <a:r>
              <a:rPr lang="de-DE" altLang="cs-CZ" sz="1800" smtClean="0">
                <a:latin typeface="Georgia" pitchFamily="18" charset="0"/>
              </a:rPr>
              <a:t>					Winter: -5°C / 23°F</a:t>
            </a:r>
          </a:p>
          <a:p>
            <a:pPr marL="304800" indent="-304800" algn="just" eaLnBrk="1" hangingPunct="1">
              <a:lnSpc>
                <a:spcPct val="110000"/>
              </a:lnSpc>
              <a:spcBef>
                <a:spcPct val="0"/>
              </a:spcBef>
              <a:spcAft>
                <a:spcPts val="1200"/>
              </a:spcAft>
              <a:buFont typeface="Georgia" pitchFamily="18" charset="0"/>
              <a:buChar char="●"/>
            </a:pPr>
            <a:r>
              <a:rPr lang="de-DE" altLang="cs-CZ" sz="2000" smtClean="0">
                <a:solidFill>
                  <a:srgbClr val="0039A6"/>
                </a:solidFill>
                <a:latin typeface="Georgia" pitchFamily="18" charset="0"/>
              </a:rPr>
              <a:t>Telefonvorwahl:</a:t>
            </a:r>
            <a:r>
              <a:rPr lang="de-DE" altLang="cs-CZ" sz="1800" smtClean="0">
                <a:solidFill>
                  <a:srgbClr val="0039A6"/>
                </a:solidFill>
                <a:latin typeface="Georgia" pitchFamily="18" charset="0"/>
              </a:rPr>
              <a:t> 		+420</a:t>
            </a:r>
            <a:r>
              <a:rPr lang="de-DE" altLang="cs-CZ" sz="1800" smtClean="0">
                <a:solidFill>
                  <a:srgbClr val="D52B1E"/>
                </a:solidFill>
                <a:latin typeface="Georgia" pitchFamily="18" charset="0"/>
              </a:rPr>
              <a:t>	</a:t>
            </a:r>
          </a:p>
          <a:p>
            <a:pPr marL="304800" indent="-304800" algn="just" eaLnBrk="1" hangingPunct="1">
              <a:lnSpc>
                <a:spcPct val="110000"/>
              </a:lnSpc>
              <a:spcBef>
                <a:spcPct val="0"/>
              </a:spcBef>
              <a:spcAft>
                <a:spcPts val="1200"/>
              </a:spcAft>
              <a:buFont typeface="Georgia" pitchFamily="18" charset="0"/>
              <a:buNone/>
            </a:pPr>
            <a:r>
              <a:rPr lang="de-DE" altLang="cs-CZ" sz="1800" smtClean="0">
                <a:solidFill>
                  <a:srgbClr val="0039A6"/>
                </a:solidFill>
                <a:latin typeface="Georgia" pitchFamily="18" charset="0"/>
              </a:rPr>
              <a:t>(Anrufe ins Ausland:  00 + internationale Vorwahl+ Nummer)</a:t>
            </a:r>
          </a:p>
          <a:p>
            <a:pPr marL="304800" indent="-304800" algn="just" eaLnBrk="1" hangingPunct="1">
              <a:lnSpc>
                <a:spcPct val="110000"/>
              </a:lnSpc>
              <a:spcBef>
                <a:spcPct val="0"/>
              </a:spcBef>
              <a:spcAft>
                <a:spcPts val="1200"/>
              </a:spcAft>
              <a:buFont typeface="Georgia" pitchFamily="18" charset="0"/>
              <a:buChar char="●"/>
            </a:pPr>
            <a:r>
              <a:rPr lang="de-DE" altLang="cs-CZ" sz="2000" smtClean="0">
                <a:latin typeface="Georgia" pitchFamily="18" charset="0"/>
              </a:rPr>
              <a:t>TV / Video System:	</a:t>
            </a:r>
            <a:r>
              <a:rPr lang="de-DE" altLang="cs-CZ" sz="1800" smtClean="0">
                <a:latin typeface="Georgia" pitchFamily="18" charset="0"/>
              </a:rPr>
              <a:t>	PAL</a:t>
            </a:r>
          </a:p>
          <a:p>
            <a:pPr marL="304800" indent="-304800" algn="just" eaLnBrk="1" hangingPunct="1">
              <a:lnSpc>
                <a:spcPct val="110000"/>
              </a:lnSpc>
              <a:spcBef>
                <a:spcPct val="0"/>
              </a:spcBef>
              <a:spcAft>
                <a:spcPts val="1200"/>
              </a:spcAft>
              <a:buFont typeface="Georgia" pitchFamily="18" charset="0"/>
              <a:buChar char="●"/>
            </a:pPr>
            <a:r>
              <a:rPr lang="de-DE" altLang="cs-CZ" sz="2000" smtClean="0">
                <a:solidFill>
                  <a:srgbClr val="0039A6"/>
                </a:solidFill>
                <a:latin typeface="Georgia" pitchFamily="18" charset="0"/>
              </a:rPr>
              <a:t>Spannung:</a:t>
            </a:r>
            <a:r>
              <a:rPr lang="de-DE" altLang="cs-CZ" sz="1800" smtClean="0">
                <a:solidFill>
                  <a:srgbClr val="0039A6"/>
                </a:solidFill>
                <a:latin typeface="Georgia" pitchFamily="18" charset="0"/>
              </a:rPr>
              <a:t>			120/230V, 50Hz/AC</a:t>
            </a:r>
          </a:p>
          <a:p>
            <a:pPr marL="304800" indent="-304800" algn="just" eaLnBrk="1" hangingPunct="1">
              <a:lnSpc>
                <a:spcPct val="110000"/>
              </a:lnSpc>
              <a:spcBef>
                <a:spcPct val="0"/>
              </a:spcBef>
              <a:spcAft>
                <a:spcPts val="1200"/>
              </a:spcAft>
              <a:buFont typeface="Georgia" pitchFamily="18" charset="0"/>
              <a:buNone/>
            </a:pPr>
            <a:endParaRPr lang="de-DE" altLang="cs-CZ" sz="2400" smtClean="0">
              <a:solidFill>
                <a:srgbClr val="D52B1E"/>
              </a:solidFill>
              <a:latin typeface="Georgia" pitchFamily="18" charset="0"/>
            </a:endParaRPr>
          </a:p>
          <a:p>
            <a:pPr marL="304800" indent="-304800" eaLnBrk="1" hangingPunct="1">
              <a:lnSpc>
                <a:spcPct val="90000"/>
              </a:lnSpc>
              <a:spcBef>
                <a:spcPct val="0"/>
              </a:spcBef>
              <a:buFontTx/>
              <a:buNone/>
            </a:pPr>
            <a:r>
              <a:rPr lang="de-DE" altLang="cs-CZ" sz="2400" smtClean="0">
                <a:latin typeface="Georgia" pitchFamily="18" charset="0"/>
              </a:rPr>
              <a:t>					</a:t>
            </a: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smtClean="0">
                <a:solidFill>
                  <a:srgbClr val="0039A6"/>
                </a:solidFill>
                <a:latin typeface="Georgia" pitchFamily="18" charset="0"/>
              </a:rPr>
              <a:t>Wirtschaft</a:t>
            </a:r>
            <a:endParaRPr lang="cs-CZ" altLang="cs-CZ" sz="2400" smtClean="0">
              <a:solidFill>
                <a:srgbClr val="0039A6"/>
              </a:solidFill>
              <a:latin typeface="Georgia" pitchFamily="18" charset="0"/>
            </a:endParaRP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en-US" altLang="de-DE" sz="1800" dirty="0" smtClean="0">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en-US" altLang="de-DE" sz="1800" dirty="0" smtClean="0">
              <a:solidFill>
                <a:srgbClr val="FFFFFF"/>
              </a:solidFill>
            </a:endParaRPr>
          </a:p>
        </p:txBody>
      </p:sp>
      <p:sp>
        <p:nvSpPr>
          <p:cNvPr id="44040" name="AutoShape 52" descr="data:image/jpeg;base64,/9j/4AAQSkZJRgABAQAAAQABAAD/2wCEAAkGBhEQERQQEhAVFBUUFhoXFxIYFhYaFBcYGxoYGBMYGhgYHSYeGBsjGRwXHy8gJScpLDgsFR4yNTAqNSYtLCkBCQoKDQwNFA8PFCkYFBgpKS0pKTU1MjU1LikuKSwpKS41LDU1NS0rLCopKSksMCk1NTU2KSk0KSkvKSkpKSksLP/AABEIAMABAAMBIgACEQEDEQH/xAAcAAEAAgMBAQEAAAAAAAAAAAAABgcEBQgDAgH/xABNEAABAwIDBAQHCQ4GAgMAAAABAAIDBBEFEiEGBzFREyJBYRQVMnGBkZIWI1RVk5Sh0dMXMzVCUlNicnSisbKz0iQ0RnOEwoLhJUNE/8QAGAEBAQEBAQAAAAAAAAAAAAAAAAEDAgT/xAApEQEAAQEHBAIBBQAAAAAAAAAAAQIDERIUUWGRUmOS0RNTMSEiMrHw/9oADAMBAAIRAxEAPwC8UREBERAREQEREBERAREQEREBERAREQEREBERAREQEREBERAREQEREBERAREQEREBERAREQEREBERAREQEREBERAREQEREBERAREQEREBERARFHL4tyovXOpM3NbOyx3/ALoi7WUjRRy+LcqL1zpfFuVF651zi2lrlu5TykaKOXxblReudL4tyovXOmLaTLdynlI0Ucvi3Ki9c6XxblReudMW0mW7lPKRoo5fFuVF650vi3Ki9c6YtpMt3KeUjRRy+LcqL1zr7iOK5hmFHluM1jNe19bX7bK4tpMt3KeUgREXTyiIiAiIgIiICIiAiIgIiICIiAiIgIiICwsWxmCkj6WolbEzhmcbXPIDiT3BZqozazEG1m0UVPUH3iGZkQYfJ1aHG/67y0HusEFh/dXw22YyyBhNhIYJRGfM/LYra1u2NLFRivzl8BLbPaDqC7JexsdD/BbOqoI5Y3QvYHRublLCOqW8LWURbsE84dBhr3scyOoa5+rutA2UyBug8otyg9nHVBmfdRwn4fF+/wD2r9+6hhPw6L97+1bMbJUPwKm+Qi/tVB7cUkbMZkjZG1rBNEAxrQGWIjuMoFrcfWgun7qOE/D4v3v7Vsdn9q6avMvgzzI2ItBktZhLhezSdTbt07V9e5Oh+BU3yEX9qxNkdlG4eaprMoZNUGSNrb9RhYxuU35ODj5iEH3tFtvRYfYVE4a42tG3rSWPblGoHeeS3rXAi41B7VzjvBZJVSSYrxhkqH08Z/Ria0Mdfk60ns96uHdXjnheGwkm74veX+dlg31syn0oJLiOIxU8TppnhkbBdzzwA4XNlovulYVYHw6LXvP1KTKht6Wy5kxOUUsQuKcTvY3QusSHua0cXWsbDjY9qC92PDgCCCDqCOBHYVjYpikNLE6aeQRxttmeeAubDh3qnt0u8noS2gqn+9k2hlJ8gnhG4/knsPYdOB0uxBGhvJwu1/DobceJ+pes232HMbG91ZG1szS6MkmzmglpI05gj0KJuwGD3Sg9E3Sm6bLlGXpL5c9uF+2/PVTbayNrqGqD25m9BKSPMxxHHt0QYLt4+FjXw6H2j9S/aXeLhchs2uhv3uy/S6wVQ7kYmuxE5gDaB51AOt266q7MV2Wo6ppbNTRPv2lgDh5nDrD0FBsoZmvaHNcHNOocCCCOYI0K+1QuMOqtmq4Np5HOppOu2J5ux7b2e1w4B4/KGti29+CuzBMYjrKeOpiPUkaHC/Ecwe8G49CD1xHEoaeMyzSNjYOL3EAdw14nuWJs9tLT18bpqd5cxrywkgjUW7DrYggjuKg290yVj4cNh1dkkqpB+jG0iMedzs3pDVG9xOO9HUy0jj1Zm52j9NnH1sP7gQXio/Ubf4bG90b62JrmOLXNLtQ4GzgdOakCq3f7Tt8Ep5MozifLmtrlMchLb8rtabdyCXHePhY//fD7X/pbDC9p6OqOWCpikd+S14Lu85eNu+yhu5igikwvrxsdeaQHM1puLiwNxqq/3q4CzDsQY+l96EjBK0NNujeHEHLbUC4B9JRXQyjr94eGNJaa6EEEgjNwI0I4LL2SxN1TRU87/Kkia53e61nH0nX0qut/1Mzo6WTKM+d7c1tS3KDYntF0ROPujYX8Ph9r/wBLPw3aqjqTlhqopHH8Vr25vZ4/QovuhoIn4VEXRMcS6S5LWknru7SF77Y7raSsjc6GJkFQBdkjAGtLhqA9rdCDz4jigmyKmt1+8adk4w2tc513GOOR5u9kg06NxPEXBAJ1B07dLlQFSu9/d/P07sQgYZGPAMrWi7mOAtmsNS0gDUcLcldS12D42yq6YNBaYJnQvabXzNsb6HgQQR50FJbI75aqlyx1P+JiGlyffmjudwf5nesK8cGxmGshZUQPzRvFweB7wR2EHQhV/vd2FpnUstfGwRzRWc4tFhICQHBwGmbW4dx53XxuDe/wSoB8gT9Xzljc9v3T6SirQXOW334cl/34v4Rro1c4bePvjk3dPEPojQdHqNbxcc8Dw6eUGzy3o2c87+qLd4uT6FJVXW3ETcRxOjwt2sTA6onAJ4WLYxcajt9sIjzxvZ6AYD4EJIzJDEJAA9tzK3rvtY63OYelRbcTjvR1UtI49Wdmdo/TZx9bCfYCnn3G8J+Du+Vk+tU9ikBwfFzkBtTzB7BfUxHrAX72Etuiul1A/wDUn/B/7qcU9Q2RjZGG7XAOaeYIuD6lB/8AUn/B/wC6IiO9rdr0RdiFKzqG5miA8g9sjQPxT+MOzjwvbabpd5PTBtBVP98GkMpPlgcGOJ/HA4HtHeNbVc0EEEXB0I7FQu9Ddy6gf4ZSg+DudcgXvA+9xw4MvwPYdOSKn/8AqT/g/wDdSbaz/I1f7PN/Tcqs3YbSS1+KtlmsZGUZjL/y8rhZxHYTfXzK09rP8jV/s839NyIpvcQP/kJP2d388avpUNuH/CEv7O7+eNXyiyqvf9Tg01LJpdszmd9nMLj9LB9Cz9xk5dhzmk6MneB5iGOP0kqMb9MebLNBRRnMYrveBr132axunblvp+mFIY4nYJs+7N1Z3NOl9RLLoB52j+VBmbCztqq2vxJzhldIKeAkge9R2zEdznZT6CqnxUHCcYc5nkwziRgHbE7rZfYJb6FZ2C7lcPNPEaiOQymNpk99eBmIBcLA2Fjp6FD96+7yDDmQzUrXBjnOY8Oc51nWzMNzwuA8egIL1gna9rXtN2uAcCOBBFwfUq23+f5Kn/aR/SlW13PY54ThrGE3fTkxHnYaxn2SB6Fqt/n+Sp/2kf0pURp93O3kOHYZaanqXNErz0rIrxXcRZuckC/ZZaxlFLtPiDpszYIYmtaWkgytjuSLN7XE5teA7+2W7qMKjqsEfTyi7JJJWnnqRYjvB1HeFWVLUVGA4kb6uidlcODZYjy7nNsRyIHJFdI0VGyGNkMYsyNoa0cg0WA9Sq/f/wDeKT/cf/IFZuF4lHUwsnidmZI0Oae4/wACOBHMKst//wB4pP8Acf8AyBESHc5+CYf1pP53KbKE7nPwTD+tJ/O5TGqqWRMdI9waxgLnOPAAakn0IObN4INPi9S5mhbMJG27HWa+/tarpcLnLB6F2NYy54aejfMZZNPJhaRYHvLQ1vncujkUVfV+ymJ0ldPXYfLFI2oIdJTS3aCQABYjS41N7g9YjVWCsPxxT/n4vlGfWi001VfiL0DxvA8axVvg1QKejgJBfkcZHvtY27xfW2nDUqa7ObPw0FOymhByt4k+U5x1c5x5kr38cU/5+L5Rn1p44p/z8XyjPrUvh18dfTL8xZ1QI/8ADNidJfhK5zWW1ubtBN+GiqTFd0OKVNTJWPnpWySP6SzTLYEWy2uw8ABx5K3PHFP+fi+UZ9aeOKf8/F8oz60vg+OvplrKR+KdC/pGUhmAb0Za+Xo3HXOXgtu3S1rX7eCiuD7J4xT1s1e59HLJO3K4F0zQ1oILWtIZoBYDt4Ke+OKf8/F8oz608cU/5+L5Rn1pfB8dfTLLbe2vFVJtlu0xPE6gVDzRxkMDLNfKbgEm5JZqdbdmgCtDxxT/AJ+L5Rn1p44p/wA/F8oz60vg+OvplGtlMMxWkpfBpPBZOiZlhdnlBJBGVr+p5IbfUa6DTtWhGxuNeMfGfS0Zktk6PNL0eS1svk37734qw/HFP+fi+UZ9a/W4vATYTxknQDOz0dqXwfHX0y/cNdMYwZ2xtk1uI3OczjpYuAPDuXrU0zJWOje0Oa4EOaRcEHiCF6oqzVxspu3kw3FXzRdaldE4NcXDOwkg5COLrW0PK19VJdr6SvnifT0racNljcx0krnhwzXacrWtIPVPEqRIgp3Zbdfi2HTiohmpC7KWlrnSlrmm1wbNB4gHQ9ileIw7QTAxsdRQA/8A2tMrnDnbMDY+hTdEEF2Q3VQUcnhM8hqai+bpHDqtcdS4Akku/ScSeVlibZ7K4tiEkfWpGQwy9IyIukOctd1DJ1der+KNOsfOrFRBgYO+pLD4UyJrwdOic5zCLDXrAEG99FHN4ez9biERpIW04idld0kj35w5pvZrWtIHZr3lTJEFWbD7B4rhUj3MdSyMlyh8ZfIOB0c05OIBd61mbfbJYpitof8ACxwxyF7CXyF79HNaXdWzeqTpzKsdEFe7CbN4rhjBTEUssJkzlwkkD2B1s9hls7hcDmeKy95m73xnG18Ra2oj0a52jXMPFjiB2cQfPzU3RBXGwey2L4ZaEvppadzwXMzvzx38ssOUD0cL8rrw252NxXFSxrhSxRxFxaBJIS4u0uTk06o4d549lnIgrrZbAMaw2nFMwUUrA4luZ8oc3MbkXDQCL39a+MY2QxjE/e6uqgp6e9zFAHuLrc81s3pda/YrIRBptltk6bDouhgaddXyO1e883H+AGgW5REBan3JUXwSH2AtsobttjVV4TSYbSSCGSq6Rz6gtDjHFGAXZGnQvN9OVu+4kxE/l3RaV0fxqmL289yVF8Eh9gJ7kqL4JD7AUN2jpK7BovGEWIz1UUTmmopqgsdnjc4NcY3NaMjhfQcPVY2Mx4cARwIuFMNOjTM232TzLV+5Ki+CQ+wE9yVF8Eh9gL0x2jqZI7U1SIHi5zGNsjXaaAh3AXtqNVT+x23+LYjVspPDGRZ2uOfweN1srS7ybtvy4php0MxbfZPMrc9yVF8Eh9gJ7kqL4JD7AVebX7SY3hD2SSTw1MDzlDuhDOtxyuDTdpIuRYngp3sVtbHidMKhjchBLHx3vleLEi/aCCCDyKYadDMW32TzLI9yVF8Eh9gL89yVF8Eh9gKLbX7zjFOMPoIhUVTnZDf72xx7NPKcO3UAW1PYvam2TxeVuefGXRvI+9wwx9G08ru1d6gmGnQzFt9k8yknuSovgkPsBfrNlqNpDhSxAggg5BcEag+tV3ju0GNYI5r55GVtM426QsyOv+S4t1Y49nlDzqe7I7YU+Jw9NCSC3R8bvLY7kbcQewjQ+tMNOhmLbrnmW8RYWMYxDSQvqJ3hkbBcn+AA7SToAq+wzanFMae80WSjpWOymd7c8rjyAOhdbWwsBfyiumCzkUDq9kcYjbngxp8jwPIlhjDHHldt8vqK0uz+96WGoNHisQie12QzNFg083t1GU8czdLdnagtZFiYhFJLERBMInutllyNeBwPkk2Nx/FUxje8TF6WtfQmpicWyNZ0nQNFw7LZ1r6aHhdBeSKBY7QY9BE6aHEIqgsBcYjStYSBqQ2znXPdosHdzvYdXSikqY2tlcCWSMuGvsLlpab2da5vexseHaFloqz3s7c12HyQspgGMe0uMpZmBdcjIL6CwsefWUn2M2t8Mw5tbNZlg/pSPJHRkh7h3WF0ElRVdge0+IY5USimn8CpYbDO1jXzOvfLq7QEgEnsGnHiszFYsUw6opX+MHVNNLURxSCSOMPbncGjVrRcEm1wBY253QWKiIgIiICIiAiIgKDb1YBFDFibJWRz0Ly+PO6zZWuFpYO8vaNANbj0qcqutlsPGL1c2KVPvkMEz4aKA6xtEZs+Yt4F7ncCeFu4WDFpKybacMOTwfDWPBkYXNdPUSMsejIbpHGDa99Toe3Sz1X20tFJhFS7FqZpdTyEeH0zeXwlg/Kb+NzGvMjdYlti1suHMgLJWV0jgH6/e2xl+ZtjzyjXmgkxXOm5z8LQfqSf0yuiyucd0LScUiDXZSY5QHWBsejNjY8bHVFWbvxqGNw0MNsz5o8o7dLucR/4g+tRXd7XyUGC11aNMz7RX7XZQzMOdnO/cUzrt1rayVstdXT1IZ5MdmRxi/EWYLi9hexB0C+t52EtZg00MLAxkTWEMaNA1r2k2Hm1QQbcThwlq6ipd1nRRgAnU5pXG7r87Nd7RV4KktwdeG1FTCTrJGx478jnA/Q/+Ku1Ea/aDB2VlNLTPGkjC2/I/iu84dY+hUBusxZ9JikUdyBK4wyN7Nb5fSHgfSujiubdh4TU41CWcDUOl04BoLn37hw9aKke/bH3PqI6IHqRMEjhze6+W/OzOH65VpbCYY2nw+liaLe9Nce9zxnefWSqX31UjmYo554SRRub6AWH6QVduxlaJqClkBveFnrDQ130goNyqc394E0GnrWixcTC889C+M+gB49XJXGqz39TAUMDO11QCB3COS5+ketEZ+5jGnVGHBjzc08hiBPHLZrmeoOt/wCKq/b78OS/78X8I1Yu4mhLKCSUj77O4t/Va1rP5g5VxvDZmxuZtyLzRC40IuIxcHsKK6Ira1kMbpZHBrGAuc48ABqVz7urwqSpxWOZjCI4XOlebdVoIcGN85JsB3Hktlvd2YqKTo3ipqJqZ/VtLK9+SQXIvfTUcDbsI5Kd7n8egqKIRRxsilhsJWNAGY/iy9+YDU8we5BsNtRVVTH4fBSkiVoD6qQtEDGk6kC5c94twAFtDdK7ZYU2Dy0NPmcW07wDbrPcQXO05uN9O9SxERz1uq2+jw2SSKcHoZi0l4FyxwuASO1pB1twt51e1JWU1bEHxujnjJBBGVzcwIc3TscDY66gqCba7moapzp6VwhlcbujI95eTxOmrCeYuO7tVW4fX1uB1tiHRvYR0kV+pKzlpo4EcHdiK6cReVLUNkY2RvkvaHDzEXH0FeqIIiICIiAiIgKt9j8XjwiabCaxwhBlklpJnm0UsT3Zsuc6B7SbEG3H12QsPFMHgqo+iqIWSsOuV7Q4X5i/A94QeGKY/SQRGSeoiZHY3LntsRbUAfjXHYLqm9mJ2UeIRYg+CaLCnvljo3SGzIHS5SZMp1ZE+zg0ns17FaFHuywmF4kZQQhw4EtLrd9nEhSKppGSNLJGNe08WuaHNPK4OiDHxPGIKZnSTTMjb2FzgL2FyG3PWNhwGq513X4pFTYnBLM8MZZzS8mzQXMIFz2C/aujKvCYJmtZJBHI1vktexrmt0toHCw000XgdmqO2XwSC3LoY7erKgy6OujmbnikZI3hmY5rm+tpIX3UU7ZGOje0Oa9pa5p4EEWcD5wvOiw+KBuSKJkbb3ysa1rb9ps0AXWQg5/xfZqr2frm1kLDJA112ydhYdHRyEeSbG1+B0I5K3cC3gUFXGHsqY2EjWOR7WSNPaCHHXzi4Uic0EWIuDxC0NVsDhsjszqGAnuYG/Q2wQR3bveNC2F1LRSCoqpgWNbF18mYWLrtuCbE2A7fMm6rd47D2GoqAPCJW2yceiZxy37XE2v5gOd5lheAU1KLQU8cV+JYwAnzkalZ6CGbzdhPGcAMdhUQ3MZOgcD5UZPZewIPYRyJUJ3a7cHDC7DcQa6FocSxzwR0ZPlNd+gTqHDTU9nC6Vh4lg1PUjLPBHKBwzta63muNPQgxJtraFjOkdWQBvG/SsN/NY3PoVV7QdPtLWsZStc2jgu3whzSG3NukdY8XaABvHS5tdWRBu6wtjs7aGG/e249TrhSCGFrGhrWhrQLBoAAA5ADQIMKhpIKGnZE0tjihaGgucAAOZJsLk6k8yud9uMUikxeaeN4fGJmHO03BDQzNY9uoK6SqqSOVpjkY17DxY5oc09ouDoVr/cnQ/Aqb5CL+1B5YhBSYrSyQCVkrJGjrMc1xaTqx2h0IIuL8iqCw6sqcBxLrDrRuyyNB6ssR5dxFnDvA5Lo2gwiCnzdDBHFmtmyMazNa+W+UC9rn1lfFbgdNO4Pmp4pHAWDnxscQNTa7gdLk+tB8YJtBTVsYkp5myCwJAIzNvewc3i06HQ8lr94HSeLaoxOc17Yy5rmkhwLSHaEa9i21BhEFPm6GCOLNbNkY1ma18t8oF7XPrKy0EX2Y3hUdZA2UzxxvyjpInPa1zHfjeUdW34HlZVrvFe3GcThpqG0pYzI+ZurB1iXEuGmRoPHmSBdWnX7A4bO7PJRQud2nLlJPM5bXK2eGYNBStyQQsiaeIY0C/ntx9KD2o6YRRsjbwY0NF+NmgAfwXsiICIiAiIgIiICj3ijEfjJvzVn2ikKKTF7WztarO+6I/XWIn+4lHvFGI/GTfmrPtE8UYj8ZN+as+0UhRTBG/Mtc3aaU+NPpHvFGI/GTfmrPtE8UYj8ZN+as+0UhRMEb8yZu00p8afSPeKMR+Mm/NWfaJ4oxH4yb81Z9opCiYI35kzdppT40+ke8UYj8ZN+as+0TxRiPxk35qz7RSFEwRvzJm7TSnxp9I94oxH4yb81Z9ovuLCcQDgXYi0gEXb4KwXF9RfPpcaXW+RMMf6ZM1aaU+NPoREXTyiIiAiIgIiICIiAiIgIiICIiAiIgIiICIiAiIgIiICIiAiIgIiICIiAiIgIiICIiAiIgIiICIiAiIgIiICIiAiIgIiICIiAiIgIiICIiAiIgIiICIiAiIgIiICIiAiIgIiICIiAiIg//9k="/>
          <p:cNvSpPr>
            <a:spLocks noChangeAspect="1" noChangeArrowheads="1"/>
          </p:cNvSpPr>
          <p:nvPr/>
        </p:nvSpPr>
        <p:spPr bwMode="auto">
          <a:xfrm>
            <a:off x="4365625" y="-887413"/>
            <a:ext cx="2438400" cy="182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de-DE" altLang="cs-CZ" sz="1800"/>
          </a:p>
        </p:txBody>
      </p:sp>
      <p:sp>
        <p:nvSpPr>
          <p:cNvPr id="44041" name="Text Box 5"/>
          <p:cNvSpPr txBox="1">
            <a:spLocks noChangeArrowheads="1"/>
          </p:cNvSpPr>
          <p:nvPr/>
        </p:nvSpPr>
        <p:spPr bwMode="auto">
          <a:xfrm>
            <a:off x="5810158" y="2252663"/>
            <a:ext cx="31053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de-DE" altLang="cs-CZ" sz="1800" dirty="0">
                <a:latin typeface="Georgia" pitchFamily="18" charset="0"/>
              </a:rPr>
              <a:t>Insgesamt</a:t>
            </a:r>
            <a:r>
              <a:rPr lang="en-GB" altLang="cs-CZ" sz="1800" dirty="0">
                <a:latin typeface="Georgia" pitchFamily="18" charset="0"/>
              </a:rPr>
              <a:t> EUR:</a:t>
            </a:r>
            <a:r>
              <a:rPr lang="cs-CZ" altLang="cs-CZ" sz="1800" dirty="0">
                <a:latin typeface="Georgia" pitchFamily="18" charset="0"/>
              </a:rPr>
              <a:t> </a:t>
            </a:r>
            <a:r>
              <a:rPr lang="de-DE" altLang="cs-CZ" sz="1800" dirty="0" smtClean="0">
                <a:solidFill>
                  <a:srgbClr val="C00000"/>
                </a:solidFill>
                <a:latin typeface="Georgia" pitchFamily="18" charset="0"/>
              </a:rPr>
              <a:t>1</a:t>
            </a:r>
            <a:r>
              <a:rPr lang="cs-CZ" altLang="cs-CZ" sz="1800" dirty="0" smtClean="0">
                <a:solidFill>
                  <a:srgbClr val="C00000"/>
                </a:solidFill>
                <a:latin typeface="Georgia" pitchFamily="18" charset="0"/>
              </a:rPr>
              <a:t>52</a:t>
            </a:r>
            <a:r>
              <a:rPr lang="de-DE" altLang="cs-CZ" sz="1800" dirty="0" smtClean="0">
                <a:solidFill>
                  <a:srgbClr val="C00000"/>
                </a:solidFill>
                <a:latin typeface="Georgia" pitchFamily="18" charset="0"/>
              </a:rPr>
              <a:t>,</a:t>
            </a:r>
            <a:r>
              <a:rPr lang="cs-CZ" altLang="cs-CZ" sz="1800" dirty="0" smtClean="0">
                <a:solidFill>
                  <a:srgbClr val="C00000"/>
                </a:solidFill>
                <a:latin typeface="Georgia" pitchFamily="18" charset="0"/>
              </a:rPr>
              <a:t>5 </a:t>
            </a:r>
            <a:r>
              <a:rPr lang="cs-CZ" altLang="cs-CZ" sz="1800" dirty="0" err="1">
                <a:solidFill>
                  <a:srgbClr val="C00000"/>
                </a:solidFill>
                <a:latin typeface="Georgia" pitchFamily="18" charset="0"/>
              </a:rPr>
              <a:t>Mrd</a:t>
            </a:r>
            <a:r>
              <a:rPr lang="cs-CZ" altLang="cs-CZ" sz="1800" dirty="0">
                <a:solidFill>
                  <a:srgbClr val="C00000"/>
                </a:solidFill>
                <a:latin typeface="Georgia" pitchFamily="18" charset="0"/>
              </a:rPr>
              <a:t>.</a:t>
            </a:r>
            <a:endParaRPr lang="en-GB" altLang="cs-CZ" sz="1800" dirty="0">
              <a:solidFill>
                <a:srgbClr val="C00000"/>
              </a:solidFill>
              <a:latin typeface="Georgia" pitchFamily="18" charset="0"/>
            </a:endParaRPr>
          </a:p>
        </p:txBody>
      </p:sp>
      <p:sp>
        <p:nvSpPr>
          <p:cNvPr id="44042" name="Text Box 6"/>
          <p:cNvSpPr txBox="1">
            <a:spLocks noChangeArrowheads="1"/>
          </p:cNvSpPr>
          <p:nvPr/>
        </p:nvSpPr>
        <p:spPr bwMode="auto">
          <a:xfrm>
            <a:off x="5807051" y="2627313"/>
            <a:ext cx="30909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de-DE" altLang="cs-CZ" sz="1800" dirty="0">
                <a:latin typeface="Georgia" pitchFamily="18" charset="0"/>
              </a:rPr>
              <a:t>Insgesamt</a:t>
            </a:r>
            <a:r>
              <a:rPr lang="en-GB" altLang="cs-CZ" sz="1800" dirty="0">
                <a:latin typeface="Georgia" pitchFamily="18" charset="0"/>
              </a:rPr>
              <a:t> </a:t>
            </a:r>
            <a:r>
              <a:rPr lang="cs-CZ" altLang="cs-CZ" sz="1800" dirty="0">
                <a:latin typeface="Georgia" pitchFamily="18" charset="0"/>
              </a:rPr>
              <a:t>USD</a:t>
            </a:r>
            <a:r>
              <a:rPr lang="en-GB" altLang="cs-CZ" sz="1800" dirty="0">
                <a:latin typeface="Georgia" pitchFamily="18" charset="0"/>
              </a:rPr>
              <a:t>:</a:t>
            </a:r>
            <a:r>
              <a:rPr lang="cs-CZ" altLang="cs-CZ" sz="1800" dirty="0">
                <a:latin typeface="Georgia" pitchFamily="18" charset="0"/>
              </a:rPr>
              <a:t> </a:t>
            </a:r>
            <a:r>
              <a:rPr lang="de-DE" altLang="cs-CZ" sz="1800" dirty="0" smtClean="0">
                <a:solidFill>
                  <a:srgbClr val="C00000"/>
                </a:solidFill>
                <a:latin typeface="Georgia" pitchFamily="18" charset="0"/>
              </a:rPr>
              <a:t>1</a:t>
            </a:r>
            <a:r>
              <a:rPr lang="cs-CZ" altLang="cs-CZ" sz="1800" dirty="0" smtClean="0">
                <a:solidFill>
                  <a:srgbClr val="C00000"/>
                </a:solidFill>
                <a:latin typeface="Georgia" pitchFamily="18" charset="0"/>
              </a:rPr>
              <a:t>7</a:t>
            </a:r>
            <a:r>
              <a:rPr lang="de-DE" altLang="cs-CZ" sz="1800" dirty="0" smtClean="0">
                <a:solidFill>
                  <a:srgbClr val="C00000"/>
                </a:solidFill>
                <a:latin typeface="Georgia" pitchFamily="18" charset="0"/>
              </a:rPr>
              <a:t>1</a:t>
            </a:r>
            <a:r>
              <a:rPr lang="cs-CZ" altLang="cs-CZ" sz="1800" dirty="0" smtClean="0">
                <a:solidFill>
                  <a:srgbClr val="C00000"/>
                </a:solidFill>
                <a:latin typeface="Georgia" pitchFamily="18" charset="0"/>
              </a:rPr>
              <a:t>,</a:t>
            </a:r>
            <a:r>
              <a:rPr lang="de-DE" altLang="cs-CZ" sz="1800" dirty="0" smtClean="0">
                <a:solidFill>
                  <a:srgbClr val="C00000"/>
                </a:solidFill>
                <a:latin typeface="Georgia" pitchFamily="18" charset="0"/>
              </a:rPr>
              <a:t>5</a:t>
            </a:r>
            <a:r>
              <a:rPr lang="cs-CZ" altLang="cs-CZ" sz="1800" dirty="0" smtClean="0">
                <a:solidFill>
                  <a:srgbClr val="C00000"/>
                </a:solidFill>
                <a:latin typeface="Georgia" pitchFamily="18" charset="0"/>
              </a:rPr>
              <a:t>9 </a:t>
            </a:r>
            <a:r>
              <a:rPr lang="cs-CZ" altLang="cs-CZ" sz="1800" dirty="0" err="1">
                <a:solidFill>
                  <a:srgbClr val="C00000"/>
                </a:solidFill>
                <a:latin typeface="Georgia" pitchFamily="18" charset="0"/>
              </a:rPr>
              <a:t>Mrd</a:t>
            </a:r>
            <a:r>
              <a:rPr lang="cs-CZ" altLang="cs-CZ" sz="1800" dirty="0">
                <a:solidFill>
                  <a:srgbClr val="C00000"/>
                </a:solidFill>
                <a:latin typeface="Georgia" pitchFamily="18" charset="0"/>
              </a:rPr>
              <a:t>.</a:t>
            </a:r>
            <a:endParaRPr lang="en-GB" altLang="cs-CZ" sz="1800" dirty="0">
              <a:solidFill>
                <a:srgbClr val="C00000"/>
              </a:solidFill>
              <a:latin typeface="Georgia" pitchFamily="18" charset="0"/>
            </a:endParaRPr>
          </a:p>
        </p:txBody>
      </p:sp>
      <p:sp>
        <p:nvSpPr>
          <p:cNvPr id="12" name="Text Box 5"/>
          <p:cNvSpPr txBox="1">
            <a:spLocks noChangeArrowheads="1"/>
          </p:cNvSpPr>
          <p:nvPr/>
        </p:nvSpPr>
        <p:spPr bwMode="auto">
          <a:xfrm>
            <a:off x="956952" y="1419226"/>
            <a:ext cx="5586723"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304800" indent="-304800" algn="just">
              <a:buFontTx/>
              <a:buNone/>
            </a:pPr>
            <a:r>
              <a:rPr lang="cs-CZ" altLang="cs-CZ" sz="1800" dirty="0">
                <a:solidFill>
                  <a:srgbClr val="FF0000"/>
                </a:solidFill>
                <a:latin typeface="Georgia" pitchFamily="18" charset="0"/>
              </a:rPr>
              <a:t>GESAMTE </a:t>
            </a:r>
            <a:r>
              <a:rPr lang="de-DE" altLang="cs-CZ" sz="1800" dirty="0" smtClean="0">
                <a:solidFill>
                  <a:srgbClr val="FF0000"/>
                </a:solidFill>
                <a:latin typeface="Georgia" pitchFamily="18" charset="0"/>
              </a:rPr>
              <a:t>FDI-ZUFLÜSSE NACH </a:t>
            </a:r>
            <a:r>
              <a:rPr lang="cs-CZ" altLang="cs-CZ" sz="1800" dirty="0">
                <a:solidFill>
                  <a:srgbClr val="FF0000"/>
                </a:solidFill>
                <a:latin typeface="Georgia" pitchFamily="18" charset="0"/>
              </a:rPr>
              <a:t>SEKTOREN</a:t>
            </a:r>
            <a:r>
              <a:rPr lang="de-DE" altLang="cs-CZ" sz="1800" dirty="0">
                <a:solidFill>
                  <a:srgbClr val="FF0000"/>
                </a:solidFill>
                <a:latin typeface="Georgia" pitchFamily="18" charset="0"/>
              </a:rPr>
              <a:t> </a:t>
            </a:r>
            <a:endParaRPr lang="de-DE" altLang="cs-CZ" sz="1800" dirty="0" smtClean="0">
              <a:solidFill>
                <a:srgbClr val="FF0000"/>
              </a:solidFill>
              <a:latin typeface="Georgia" pitchFamily="18" charset="0"/>
            </a:endParaRPr>
          </a:p>
          <a:p>
            <a:pPr marL="304800" indent="-304800" algn="just">
              <a:buFontTx/>
              <a:buNone/>
            </a:pPr>
            <a:r>
              <a:rPr lang="de-DE" altLang="cs-CZ" sz="1800" dirty="0" smtClean="0">
                <a:solidFill>
                  <a:srgbClr val="FF0000"/>
                </a:solidFill>
                <a:latin typeface="Georgia" pitchFamily="18" charset="0"/>
              </a:rPr>
              <a:t>(</a:t>
            </a:r>
            <a:r>
              <a:rPr lang="cs-CZ" altLang="cs-CZ" sz="1800" dirty="0" smtClean="0">
                <a:solidFill>
                  <a:srgbClr val="FF0000"/>
                </a:solidFill>
                <a:latin typeface="Georgia" pitchFamily="18" charset="0"/>
              </a:rPr>
              <a:t>1993 - 2019</a:t>
            </a:r>
            <a:r>
              <a:rPr lang="de-DE" altLang="cs-CZ" sz="1800" dirty="0" smtClean="0">
                <a:solidFill>
                  <a:srgbClr val="FF0000"/>
                </a:solidFill>
                <a:latin typeface="Georgia" pitchFamily="18" charset="0"/>
              </a:rPr>
              <a:t>)</a:t>
            </a:r>
            <a:endParaRPr lang="cs-CZ" altLang="cs-CZ" sz="2800" dirty="0">
              <a:solidFill>
                <a:srgbClr val="FF0000"/>
              </a:solidFill>
              <a:latin typeface="Georgia" pitchFamily="18" charset="0"/>
            </a:endParaRPr>
          </a:p>
        </p:txBody>
      </p:sp>
      <p:sp>
        <p:nvSpPr>
          <p:cNvPr id="3" name="Obdélník 2"/>
          <p:cNvSpPr/>
          <p:nvPr/>
        </p:nvSpPr>
        <p:spPr>
          <a:xfrm>
            <a:off x="5717659" y="6388450"/>
            <a:ext cx="3044423" cy="276999"/>
          </a:xfrm>
          <a:prstGeom prst="rect">
            <a:avLst/>
          </a:prstGeom>
        </p:spPr>
        <p:txBody>
          <a:bodyPr wrap="none">
            <a:spAutoFit/>
          </a:bodyPr>
          <a:lstStyle/>
          <a:p>
            <a:pPr marL="304800" indent="-304800" algn="r"/>
            <a:r>
              <a:rPr lang="cs-CZ" altLang="cs-CZ" sz="1200" noProof="1">
                <a:latin typeface="Georgia" pitchFamily="18" charset="0"/>
              </a:rPr>
              <a:t>Quelle: Tschechische </a:t>
            </a:r>
            <a:r>
              <a:rPr lang="cs-CZ" altLang="cs-CZ" sz="1200" noProof="1" smtClean="0">
                <a:latin typeface="Georgia" pitchFamily="18" charset="0"/>
              </a:rPr>
              <a:t>Nationalbank, 2020 </a:t>
            </a:r>
            <a:endParaRPr lang="cs-CZ" altLang="cs-CZ" sz="1200" dirty="0">
              <a:latin typeface="Georgia" pitchFamily="18" charset="0"/>
            </a:endParaRPr>
          </a:p>
        </p:txBody>
      </p:sp>
      <p:pic>
        <p:nvPicPr>
          <p:cNvPr id="4" name="Obrázek 3"/>
          <p:cNvPicPr>
            <a:picLocks noChangeAspect="1"/>
          </p:cNvPicPr>
          <p:nvPr/>
        </p:nvPicPr>
        <p:blipFill>
          <a:blip r:embed="rId3"/>
          <a:stretch>
            <a:fillRect/>
          </a:stretch>
        </p:blipFill>
        <p:spPr>
          <a:xfrm>
            <a:off x="-268945" y="1419226"/>
            <a:ext cx="5798887" cy="5334194"/>
          </a:xfrm>
          <a:prstGeom prst="rect">
            <a:avLst/>
          </a:prstGeom>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dirty="0" smtClean="0">
                <a:solidFill>
                  <a:srgbClr val="0039A6"/>
                </a:solidFill>
                <a:latin typeface="Georgia" pitchFamily="18" charset="0"/>
              </a:rPr>
              <a:t>Wirtschaft</a:t>
            </a:r>
            <a:endParaRPr lang="cs-CZ" altLang="cs-CZ" sz="2400" dirty="0" smtClean="0">
              <a:solidFill>
                <a:srgbClr val="0039A6"/>
              </a:solidFill>
              <a:latin typeface="Georgia" pitchFamily="18" charset="0"/>
            </a:endParaRPr>
          </a:p>
        </p:txBody>
      </p:sp>
      <p:sp>
        <p:nvSpPr>
          <p:cNvPr id="45060" name="Rectangle 3"/>
          <p:cNvSpPr>
            <a:spLocks noGrp="1" noChangeArrowheads="1"/>
          </p:cNvSpPr>
          <p:nvPr>
            <p:ph type="subTitle" idx="4294967295"/>
          </p:nvPr>
        </p:nvSpPr>
        <p:spPr>
          <a:xfrm>
            <a:off x="906463" y="1235075"/>
            <a:ext cx="7661275" cy="5348288"/>
          </a:xfrm>
        </p:spPr>
        <p:txBody>
          <a:bodyPr/>
          <a:lstStyle/>
          <a:p>
            <a:pPr marL="304800" indent="-304800" algn="just">
              <a:buFontTx/>
              <a:buNone/>
            </a:pPr>
            <a:r>
              <a:rPr lang="cs-CZ" altLang="cs-CZ" sz="2400" dirty="0" smtClean="0">
                <a:latin typeface="Georgia" pitchFamily="18" charset="0"/>
              </a:rPr>
              <a:t>	</a:t>
            </a:r>
            <a:endParaRPr lang="cs-CZ" altLang="cs-CZ" sz="3600" dirty="0" smtClean="0">
              <a:solidFill>
                <a:srgbClr val="D52B1E"/>
              </a:solidFill>
              <a:latin typeface="Georgia" pitchFamily="18" charset="0"/>
            </a:endParaRPr>
          </a:p>
          <a:p>
            <a:pPr marL="304800" indent="-304800" algn="just">
              <a:buFontTx/>
              <a:buNone/>
            </a:pPr>
            <a:endParaRPr lang="cs-CZ" altLang="cs-CZ" sz="3600" dirty="0" smtClean="0">
              <a:solidFill>
                <a:srgbClr val="D52B1E"/>
              </a:solidFill>
              <a:latin typeface="Georgia" pitchFamily="18" charset="0"/>
            </a:endParaRPr>
          </a:p>
          <a:p>
            <a:pPr marL="304800" indent="-304800" algn="just">
              <a:buFontTx/>
              <a:buNone/>
            </a:pPr>
            <a:endParaRPr lang="cs-CZ" altLang="cs-CZ" sz="3600" dirty="0" smtClean="0">
              <a:solidFill>
                <a:srgbClr val="D52B1E"/>
              </a:solidFill>
              <a:latin typeface="Georgia" pitchFamily="18" charset="0"/>
            </a:endParaRPr>
          </a:p>
          <a:p>
            <a:pPr marL="304800" indent="-304800" eaLnBrk="1" hangingPunct="1">
              <a:spcBef>
                <a:spcPct val="0"/>
              </a:spcBef>
              <a:buFontTx/>
              <a:buNone/>
            </a:pPr>
            <a:endParaRPr lang="cs-CZ" altLang="cs-CZ" sz="1600" dirty="0" smtClean="0">
              <a:solidFill>
                <a:srgbClr val="072B51"/>
              </a:solidFill>
              <a:latin typeface="Georgia" pitchFamily="18" charset="0"/>
            </a:endParaRPr>
          </a:p>
          <a:p>
            <a:pPr marL="304800" indent="-304800" eaLnBrk="1" hangingPunct="1">
              <a:spcBef>
                <a:spcPct val="0"/>
              </a:spcBef>
              <a:buFontTx/>
              <a:buNone/>
            </a:pPr>
            <a:r>
              <a:rPr lang="cs-CZ" altLang="cs-CZ" sz="1400" noProof="1" smtClean="0">
                <a:solidFill>
                  <a:srgbClr val="072B51"/>
                </a:solidFill>
                <a:latin typeface="Georgia" pitchFamily="18" charset="0"/>
              </a:rPr>
              <a:t>	</a:t>
            </a:r>
          </a:p>
          <a:p>
            <a:pPr marL="304800" indent="-304800" eaLnBrk="1" hangingPunct="1">
              <a:spcBef>
                <a:spcPct val="0"/>
              </a:spcBef>
              <a:buFontTx/>
              <a:buNone/>
            </a:pPr>
            <a:endParaRPr lang="cs-CZ" altLang="cs-CZ" sz="1400" dirty="0" smtClean="0">
              <a:solidFill>
                <a:srgbClr val="072B51"/>
              </a:solidFill>
              <a:latin typeface="Georgia" pitchFamily="18" charset="0"/>
            </a:endParaRPr>
          </a:p>
          <a:p>
            <a:pPr marL="304800" indent="-304800" eaLnBrk="1" hangingPunct="1">
              <a:spcBef>
                <a:spcPct val="0"/>
              </a:spcBef>
              <a:buFontTx/>
              <a:buNone/>
            </a:pPr>
            <a:endParaRPr lang="cs-CZ" altLang="cs-CZ" sz="1400" noProof="1" smtClean="0">
              <a:solidFill>
                <a:srgbClr val="072B51"/>
              </a:solidFill>
              <a:latin typeface="Georgia" pitchFamily="18" charset="0"/>
            </a:endParaRPr>
          </a:p>
          <a:p>
            <a:pPr marL="304800" indent="-304800" eaLnBrk="1" hangingPunct="1">
              <a:spcBef>
                <a:spcPct val="0"/>
              </a:spcBef>
              <a:buFontTx/>
              <a:buNone/>
            </a:pPr>
            <a:r>
              <a:rPr lang="cs-CZ" altLang="cs-CZ" sz="1200" noProof="1" smtClean="0">
                <a:latin typeface="Georgia" pitchFamily="18" charset="0"/>
              </a:rPr>
              <a:t>	</a:t>
            </a:r>
          </a:p>
          <a:p>
            <a:pPr marL="304800" indent="-304800" eaLnBrk="1" hangingPunct="1">
              <a:spcBef>
                <a:spcPct val="0"/>
              </a:spcBef>
              <a:buFontTx/>
              <a:buNone/>
            </a:pPr>
            <a:endParaRPr lang="cs-CZ" altLang="cs-CZ" sz="1200" noProof="1" smtClean="0">
              <a:latin typeface="Georgia" pitchFamily="18" charset="0"/>
            </a:endParaRPr>
          </a:p>
          <a:p>
            <a:pPr marL="304800" indent="-304800" eaLnBrk="1" hangingPunct="1">
              <a:spcBef>
                <a:spcPct val="0"/>
              </a:spcBef>
              <a:buFontTx/>
              <a:buNone/>
            </a:pPr>
            <a:endParaRPr lang="cs-CZ" altLang="cs-CZ" sz="1200" noProof="1" smtClean="0">
              <a:latin typeface="Georgia" pitchFamily="18" charset="0"/>
            </a:endParaRPr>
          </a:p>
          <a:p>
            <a:pPr marL="304800" indent="-304800" eaLnBrk="1" hangingPunct="1">
              <a:spcBef>
                <a:spcPct val="0"/>
              </a:spcBef>
              <a:buFontTx/>
              <a:buNone/>
            </a:pPr>
            <a:endParaRPr lang="cs-CZ" altLang="cs-CZ" sz="1200" noProof="1" smtClean="0">
              <a:latin typeface="Georgia" pitchFamily="18" charset="0"/>
            </a:endParaRPr>
          </a:p>
          <a:p>
            <a:pPr marL="304800" indent="-304800" eaLnBrk="1" hangingPunct="1">
              <a:spcBef>
                <a:spcPct val="0"/>
              </a:spcBef>
              <a:buFontTx/>
              <a:buNone/>
            </a:pPr>
            <a:r>
              <a:rPr lang="cs-CZ" altLang="cs-CZ" sz="1200" noProof="1" smtClean="0">
                <a:latin typeface="Georgia" pitchFamily="18" charset="0"/>
              </a:rPr>
              <a:t>	</a:t>
            </a:r>
            <a:endParaRPr lang="de-DE" altLang="cs-CZ" sz="1200" noProof="1" smtClean="0">
              <a:latin typeface="Georgia" pitchFamily="18" charset="0"/>
            </a:endParaRPr>
          </a:p>
          <a:p>
            <a:pPr marL="304800" indent="-304800" eaLnBrk="1" hangingPunct="1">
              <a:spcBef>
                <a:spcPct val="0"/>
              </a:spcBef>
              <a:buFontTx/>
              <a:buNone/>
            </a:pPr>
            <a:endParaRPr lang="de-DE" altLang="cs-CZ" sz="1200" noProof="1">
              <a:latin typeface="Georgia" pitchFamily="18" charset="0"/>
            </a:endParaRPr>
          </a:p>
          <a:p>
            <a:pPr marL="304800" indent="-304800" eaLnBrk="1" hangingPunct="1">
              <a:spcBef>
                <a:spcPct val="0"/>
              </a:spcBef>
              <a:buFontTx/>
              <a:buNone/>
            </a:pPr>
            <a:endParaRPr lang="de-DE" altLang="cs-CZ" sz="1200" noProof="1" smtClean="0">
              <a:latin typeface="Georgia" pitchFamily="18" charset="0"/>
            </a:endParaRPr>
          </a:p>
          <a:p>
            <a:pPr marL="304800" indent="-304800" eaLnBrk="1" hangingPunct="1">
              <a:spcBef>
                <a:spcPct val="0"/>
              </a:spcBef>
              <a:buFontTx/>
              <a:buNone/>
            </a:pPr>
            <a:endParaRPr lang="de-DE" altLang="cs-CZ" sz="1200" noProof="1">
              <a:latin typeface="Georgia" pitchFamily="18" charset="0"/>
            </a:endParaRPr>
          </a:p>
          <a:p>
            <a:pPr marL="304800" indent="-304800" eaLnBrk="1" hangingPunct="1">
              <a:spcBef>
                <a:spcPct val="0"/>
              </a:spcBef>
              <a:buFontTx/>
              <a:buNone/>
            </a:pPr>
            <a:endParaRPr lang="de-DE" altLang="cs-CZ" sz="1200" noProof="1" smtClean="0">
              <a:latin typeface="Georgia" pitchFamily="18" charset="0"/>
            </a:endParaRPr>
          </a:p>
          <a:p>
            <a:pPr marL="304800" indent="-304800" eaLnBrk="1" hangingPunct="1">
              <a:spcBef>
                <a:spcPct val="0"/>
              </a:spcBef>
              <a:buFontTx/>
              <a:buNone/>
            </a:pPr>
            <a:endParaRPr lang="de-DE" altLang="cs-CZ" sz="1200" noProof="1">
              <a:latin typeface="Georgia" pitchFamily="18" charset="0"/>
            </a:endParaRPr>
          </a:p>
          <a:p>
            <a:pPr marL="304800" indent="-304800" eaLnBrk="1" hangingPunct="1">
              <a:spcBef>
                <a:spcPct val="0"/>
              </a:spcBef>
              <a:buFontTx/>
              <a:buNone/>
            </a:pPr>
            <a:endParaRPr lang="de-DE" altLang="cs-CZ" sz="1200" noProof="1" smtClean="0">
              <a:latin typeface="Georgia" pitchFamily="18" charset="0"/>
            </a:endParaRPr>
          </a:p>
          <a:p>
            <a:pPr marL="304800" indent="-304800" eaLnBrk="1" hangingPunct="1">
              <a:spcBef>
                <a:spcPct val="0"/>
              </a:spcBef>
              <a:buFontTx/>
              <a:buNone/>
            </a:pPr>
            <a:endParaRPr lang="de-DE" altLang="cs-CZ" sz="1200" noProof="1">
              <a:latin typeface="Georgia" pitchFamily="18" charset="0"/>
            </a:endParaRPr>
          </a:p>
          <a:p>
            <a:pPr marL="304800" indent="-304800" eaLnBrk="1" hangingPunct="1">
              <a:spcBef>
                <a:spcPct val="0"/>
              </a:spcBef>
              <a:buFontTx/>
              <a:buNone/>
            </a:pPr>
            <a:endParaRPr lang="de-DE" altLang="cs-CZ" sz="1200" noProof="1" smtClean="0">
              <a:latin typeface="Georgia" pitchFamily="18" charset="0"/>
            </a:endParaRPr>
          </a:p>
          <a:p>
            <a:pPr marL="304800" indent="-304800" eaLnBrk="1" hangingPunct="1">
              <a:spcBef>
                <a:spcPct val="0"/>
              </a:spcBef>
              <a:buFontTx/>
              <a:buNone/>
            </a:pPr>
            <a:endParaRPr lang="de-DE" altLang="cs-CZ" sz="1200" noProof="1">
              <a:latin typeface="Georgia" pitchFamily="18" charset="0"/>
            </a:endParaRPr>
          </a:p>
          <a:p>
            <a:pPr marL="304800" indent="-304800" algn="r" eaLnBrk="1" hangingPunct="1">
              <a:spcBef>
                <a:spcPct val="0"/>
              </a:spcBef>
              <a:buFontTx/>
              <a:buNone/>
            </a:pPr>
            <a:r>
              <a:rPr lang="cs-CZ" altLang="cs-CZ" sz="1200" noProof="1" smtClean="0">
                <a:latin typeface="Georgia" pitchFamily="18" charset="0"/>
              </a:rPr>
              <a:t>Quelle: Tschechische Nationalbank, 2020 </a:t>
            </a:r>
            <a:endParaRPr lang="cs-CZ" altLang="cs-CZ" sz="1400" dirty="0" smtClean="0">
              <a:latin typeface="Georgia" pitchFamily="18" charset="0"/>
            </a:endParaRP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en-US" altLang="de-DE" sz="1800" dirty="0" smtClean="0">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en-US" altLang="de-DE" sz="1800" dirty="0" smtClean="0">
              <a:solidFill>
                <a:srgbClr val="FFFFFF"/>
              </a:solidFill>
            </a:endParaRPr>
          </a:p>
        </p:txBody>
      </p:sp>
      <p:sp>
        <p:nvSpPr>
          <p:cNvPr id="45063" name="AutoShape 52" descr="data:image/jpeg;base64,/9j/4AAQSkZJRgABAQAAAQABAAD/2wCEAAkGBhEQERQQEhAVFBUUFhoXFxIYFhYaFBcYGxoYGBMYGhgYHSYeGBsjGRwXHy8gJScpLDgsFR4yNTAqNSYtLCkBCQoKDQwNFA8PFCkYFBgpKS0pKTU1MjU1LikuKSwpKS41LDU1NS0rLCopKSksMCk1NTU2KSk0KSkvKSkpKSksLP/AABEIAMABAAMBIgACEQEDEQH/xAAcAAEAAgMBAQEAAAAAAAAAAAAABgcEBQgDAgH/xABNEAABAwIDBAQHCQ4GAgMAAAABAAIDBBEFEiEGBzFREyJBYRQVMnGBkZIWI1RVk5Sh0dMXMzVCUlNicnSisbKz0iQ0RnOEwoLhJUNE/8QAGAEBAQEBAQAAAAAAAAAAAAAAAAEDAgT/xAApEQEAAQEHBAIBBQAAAAAAAAAAAQIDERIUUWGRUmOS0RNTMSEiMrHw/9oADAMBAAIRAxEAPwC8UREBERAREQEREBERAREQEREBERAREQEREBERAREQEREBERAREQEREBERAREQEREBERAREQEREBERAREQEREBERAREQEREBERAREQEREBERARFHL4tyovXOpM3NbOyx3/ALoi7WUjRRy+LcqL1zpfFuVF651zi2lrlu5TykaKOXxblReudL4tyovXOmLaTLdynlI0Ucvi3Ki9c6XxblReudMW0mW7lPKRoo5fFuVF650vi3Ki9c6YtpMt3KeUjRRy+LcqL1zr7iOK5hmFHluM1jNe19bX7bK4tpMt3KeUgREXTyiIiAiIgIiICIiAiIgIiICIiAiIgIiICwsWxmCkj6WolbEzhmcbXPIDiT3BZqozazEG1m0UVPUH3iGZkQYfJ1aHG/67y0HusEFh/dXw22YyyBhNhIYJRGfM/LYra1u2NLFRivzl8BLbPaDqC7JexsdD/BbOqoI5Y3QvYHRublLCOqW8LWURbsE84dBhr3scyOoa5+rutA2UyBug8otyg9nHVBmfdRwn4fF+/wD2r9+6hhPw6L97+1bMbJUPwKm+Qi/tVB7cUkbMZkjZG1rBNEAxrQGWIjuMoFrcfWgun7qOE/D4v3v7Vsdn9q6avMvgzzI2ItBktZhLhezSdTbt07V9e5Oh+BU3yEX9qxNkdlG4eaprMoZNUGSNrb9RhYxuU35ODj5iEH3tFtvRYfYVE4a42tG3rSWPblGoHeeS3rXAi41B7VzjvBZJVSSYrxhkqH08Z/Ria0Mdfk60ns96uHdXjnheGwkm74veX+dlg31syn0oJLiOIxU8TppnhkbBdzzwA4XNlovulYVYHw6LXvP1KTKht6Wy5kxOUUsQuKcTvY3QusSHua0cXWsbDjY9qC92PDgCCCDqCOBHYVjYpikNLE6aeQRxttmeeAubDh3qnt0u8noS2gqn+9k2hlJ8gnhG4/knsPYdOB0uxBGhvJwu1/DobceJ+pes232HMbG91ZG1szS6MkmzmglpI05gj0KJuwGD3Sg9E3Sm6bLlGXpL5c9uF+2/PVTbayNrqGqD25m9BKSPMxxHHt0QYLt4+FjXw6H2j9S/aXeLhchs2uhv3uy/S6wVQ7kYmuxE5gDaB51AOt266q7MV2Wo6ppbNTRPv2lgDh5nDrD0FBsoZmvaHNcHNOocCCCOYI0K+1QuMOqtmq4Np5HOppOu2J5ux7b2e1w4B4/KGti29+CuzBMYjrKeOpiPUkaHC/Ecwe8G49CD1xHEoaeMyzSNjYOL3EAdw14nuWJs9tLT18bpqd5cxrywkgjUW7DrYggjuKg290yVj4cNh1dkkqpB+jG0iMedzs3pDVG9xOO9HUy0jj1Zm52j9NnH1sP7gQXio/Ubf4bG90b62JrmOLXNLtQ4GzgdOakCq3f7Tt8Ep5MozifLmtrlMchLb8rtabdyCXHePhY//fD7X/pbDC9p6OqOWCpikd+S14Lu85eNu+yhu5igikwvrxsdeaQHM1puLiwNxqq/3q4CzDsQY+l96EjBK0NNujeHEHLbUC4B9JRXQyjr94eGNJaa6EEEgjNwI0I4LL2SxN1TRU87/Kkia53e61nH0nX0qut/1Mzo6WTKM+d7c1tS3KDYntF0ROPujYX8Ph9r/wBLPw3aqjqTlhqopHH8Vr25vZ4/QovuhoIn4VEXRMcS6S5LWknru7SF77Y7raSsjc6GJkFQBdkjAGtLhqA9rdCDz4jigmyKmt1+8adk4w2tc513GOOR5u9kg06NxPEXBAJ1B07dLlQFSu9/d/P07sQgYZGPAMrWi7mOAtmsNS0gDUcLcldS12D42yq6YNBaYJnQvabXzNsb6HgQQR50FJbI75aqlyx1P+JiGlyffmjudwf5nesK8cGxmGshZUQPzRvFweB7wR2EHQhV/vd2FpnUstfGwRzRWc4tFhICQHBwGmbW4dx53XxuDe/wSoB8gT9Xzljc9v3T6SirQXOW334cl/34v4Rro1c4bePvjk3dPEPojQdHqNbxcc8Dw6eUGzy3o2c87+qLd4uT6FJVXW3ETcRxOjwt2sTA6onAJ4WLYxcajt9sIjzxvZ6AYD4EJIzJDEJAA9tzK3rvtY63OYelRbcTjvR1UtI49Wdmdo/TZx9bCfYCnn3G8J+Du+Vk+tU9ikBwfFzkBtTzB7BfUxHrAX72Etuiul1A/wDUn/B/7qcU9Q2RjZGG7XAOaeYIuD6lB/8AUn/B/wC6IiO9rdr0RdiFKzqG5miA8g9sjQPxT+MOzjwvbabpd5PTBtBVP98GkMpPlgcGOJ/HA4HtHeNbVc0EEEXB0I7FQu9Ddy6gf4ZSg+DudcgXvA+9xw4MvwPYdOSKn/8AqT/g/wDdSbaz/I1f7PN/Tcqs3YbSS1+KtlmsZGUZjL/y8rhZxHYTfXzK09rP8jV/s839NyIpvcQP/kJP2d388avpUNuH/CEv7O7+eNXyiyqvf9Tg01LJpdszmd9nMLj9LB9Cz9xk5dhzmk6MneB5iGOP0kqMb9MebLNBRRnMYrveBr132axunblvp+mFIY4nYJs+7N1Z3NOl9RLLoB52j+VBmbCztqq2vxJzhldIKeAkge9R2zEdznZT6CqnxUHCcYc5nkwziRgHbE7rZfYJb6FZ2C7lcPNPEaiOQymNpk99eBmIBcLA2Fjp6FD96+7yDDmQzUrXBjnOY8Oc51nWzMNzwuA8egIL1gna9rXtN2uAcCOBBFwfUq23+f5Kn/aR/SlW13PY54ThrGE3fTkxHnYaxn2SB6Fqt/n+Sp/2kf0pURp93O3kOHYZaanqXNErz0rIrxXcRZuckC/ZZaxlFLtPiDpszYIYmtaWkgytjuSLN7XE5teA7+2W7qMKjqsEfTyi7JJJWnnqRYjvB1HeFWVLUVGA4kb6uidlcODZYjy7nNsRyIHJFdI0VGyGNkMYsyNoa0cg0WA9Sq/f/wDeKT/cf/IFZuF4lHUwsnidmZI0Oae4/wACOBHMKst//wB4pP8Acf8AyBESHc5+CYf1pP53KbKE7nPwTD+tJ/O5TGqqWRMdI9waxgLnOPAAakn0IObN4INPi9S5mhbMJG27HWa+/tarpcLnLB6F2NYy54aejfMZZNPJhaRYHvLQ1vncujkUVfV+ymJ0ldPXYfLFI2oIdJTS3aCQABYjS41N7g9YjVWCsPxxT/n4vlGfWi001VfiL0DxvA8axVvg1QKejgJBfkcZHvtY27xfW2nDUqa7ObPw0FOymhByt4k+U5x1c5x5kr38cU/5+L5Rn1p44p/z8XyjPrUvh18dfTL8xZ1QI/8ADNidJfhK5zWW1ubtBN+GiqTFd0OKVNTJWPnpWySP6SzTLYEWy2uw8ABx5K3PHFP+fi+UZ9aeOKf8/F8oz60vg+OvplrKR+KdC/pGUhmAb0Za+Xo3HXOXgtu3S1rX7eCiuD7J4xT1s1e59HLJO3K4F0zQ1oILWtIZoBYDt4Ke+OKf8/F8oz608cU/5+L5Rn1pfB8dfTLLbe2vFVJtlu0xPE6gVDzRxkMDLNfKbgEm5JZqdbdmgCtDxxT/AJ+L5Rn1p44p/wA/F8oz60vg+OvplGtlMMxWkpfBpPBZOiZlhdnlBJBGVr+p5IbfUa6DTtWhGxuNeMfGfS0Zktk6PNL0eS1svk37734qw/HFP+fi+UZ9a/W4vATYTxknQDOz0dqXwfHX0y/cNdMYwZ2xtk1uI3OczjpYuAPDuXrU0zJWOje0Oa4EOaRcEHiCF6oqzVxspu3kw3FXzRdaldE4NcXDOwkg5COLrW0PK19VJdr6SvnifT0racNljcx0krnhwzXacrWtIPVPEqRIgp3Zbdfi2HTiohmpC7KWlrnSlrmm1wbNB4gHQ9ileIw7QTAxsdRQA/8A2tMrnDnbMDY+hTdEEF2Q3VQUcnhM8hqai+bpHDqtcdS4Akku/ScSeVlibZ7K4tiEkfWpGQwy9IyIukOctd1DJ1der+KNOsfOrFRBgYO+pLD4UyJrwdOic5zCLDXrAEG99FHN4ez9biERpIW04idld0kj35w5pvZrWtIHZr3lTJEFWbD7B4rhUj3MdSyMlyh8ZfIOB0c05OIBd61mbfbJYpitof8ACxwxyF7CXyF79HNaXdWzeqTpzKsdEFe7CbN4rhjBTEUssJkzlwkkD2B1s9hls7hcDmeKy95m73xnG18Ra2oj0a52jXMPFjiB2cQfPzU3RBXGwey2L4ZaEvppadzwXMzvzx38ssOUD0cL8rrw252NxXFSxrhSxRxFxaBJIS4u0uTk06o4d549lnIgrrZbAMaw2nFMwUUrA4luZ8oc3MbkXDQCL39a+MY2QxjE/e6uqgp6e9zFAHuLrc81s3pda/YrIRBptltk6bDouhgaddXyO1e883H+AGgW5REBan3JUXwSH2AtsobttjVV4TSYbSSCGSq6Rz6gtDjHFGAXZGnQvN9OVu+4kxE/l3RaV0fxqmL289yVF8Eh9gJ7kqL4JD7AUN2jpK7BovGEWIz1UUTmmopqgsdnjc4NcY3NaMjhfQcPVY2Mx4cARwIuFMNOjTM232TzLV+5Ki+CQ+wE9yVF8Eh9gL0x2jqZI7U1SIHi5zGNsjXaaAh3AXtqNVT+x23+LYjVspPDGRZ2uOfweN1srS7ybtvy4php0MxbfZPMrc9yVF8Eh9gJ7kqL4JD7AVebX7SY3hD2SSTw1MDzlDuhDOtxyuDTdpIuRYngp3sVtbHidMKhjchBLHx3vleLEi/aCCCDyKYadDMW32TzLI9yVF8Eh9gL89yVF8Eh9gKLbX7zjFOMPoIhUVTnZDf72xx7NPKcO3UAW1PYvam2TxeVuefGXRvI+9wwx9G08ru1d6gmGnQzFt9k8yknuSovgkPsBfrNlqNpDhSxAggg5BcEag+tV3ju0GNYI5r55GVtM426QsyOv+S4t1Y49nlDzqe7I7YU+Jw9NCSC3R8bvLY7kbcQewjQ+tMNOhmLbrnmW8RYWMYxDSQvqJ3hkbBcn+AA7SToAq+wzanFMae80WSjpWOymd7c8rjyAOhdbWwsBfyiumCzkUDq9kcYjbngxp8jwPIlhjDHHldt8vqK0uz+96WGoNHisQie12QzNFg083t1GU8czdLdnagtZFiYhFJLERBMInutllyNeBwPkk2Nx/FUxje8TF6WtfQmpicWyNZ0nQNFw7LZ1r6aHhdBeSKBY7QY9BE6aHEIqgsBcYjStYSBqQ2znXPdosHdzvYdXSikqY2tlcCWSMuGvsLlpab2da5vexseHaFloqz3s7c12HyQspgGMe0uMpZmBdcjIL6CwsefWUn2M2t8Mw5tbNZlg/pSPJHRkh7h3WF0ElRVdge0+IY5USimn8CpYbDO1jXzOvfLq7QEgEnsGnHiszFYsUw6opX+MHVNNLURxSCSOMPbncGjVrRcEm1wBY253QWKiIgIiICIiAiIgKDb1YBFDFibJWRz0Ly+PO6zZWuFpYO8vaNANbj0qcqutlsPGL1c2KVPvkMEz4aKA6xtEZs+Yt4F7ncCeFu4WDFpKybacMOTwfDWPBkYXNdPUSMsejIbpHGDa99Toe3Sz1X20tFJhFS7FqZpdTyEeH0zeXwlg/Kb+NzGvMjdYlti1suHMgLJWV0jgH6/e2xl+ZtjzyjXmgkxXOm5z8LQfqSf0yuiyucd0LScUiDXZSY5QHWBsejNjY8bHVFWbvxqGNw0MNsz5o8o7dLucR/4g+tRXd7XyUGC11aNMz7RX7XZQzMOdnO/cUzrt1rayVstdXT1IZ5MdmRxi/EWYLi9hexB0C+t52EtZg00MLAxkTWEMaNA1r2k2Hm1QQbcThwlq6ipd1nRRgAnU5pXG7r87Nd7RV4KktwdeG1FTCTrJGx478jnA/Q/+Ku1Ea/aDB2VlNLTPGkjC2/I/iu84dY+hUBusxZ9JikUdyBK4wyN7Nb5fSHgfSujiubdh4TU41CWcDUOl04BoLn37hw9aKke/bH3PqI6IHqRMEjhze6+W/OzOH65VpbCYY2nw+liaLe9Nce9zxnefWSqX31UjmYo554SRRub6AWH6QVduxlaJqClkBveFnrDQ130goNyqc394E0GnrWixcTC889C+M+gB49XJXGqz39TAUMDO11QCB3COS5+ketEZ+5jGnVGHBjzc08hiBPHLZrmeoOt/wCKq/b78OS/78X8I1Yu4mhLKCSUj77O4t/Va1rP5g5VxvDZmxuZtyLzRC40IuIxcHsKK6Ira1kMbpZHBrGAuc48ABqVz7urwqSpxWOZjCI4XOlebdVoIcGN85JsB3Hktlvd2YqKTo3ipqJqZ/VtLK9+SQXIvfTUcDbsI5Kd7n8egqKIRRxsilhsJWNAGY/iy9+YDU8we5BsNtRVVTH4fBSkiVoD6qQtEDGk6kC5c94twAFtDdK7ZYU2Dy0NPmcW07wDbrPcQXO05uN9O9SxERz1uq2+jw2SSKcHoZi0l4FyxwuASO1pB1twt51e1JWU1bEHxujnjJBBGVzcwIc3TscDY66gqCba7moapzp6VwhlcbujI95eTxOmrCeYuO7tVW4fX1uB1tiHRvYR0kV+pKzlpo4EcHdiK6cReVLUNkY2RvkvaHDzEXH0FeqIIiICIiAiIgKt9j8XjwiabCaxwhBlklpJnm0UsT3Zsuc6B7SbEG3H12QsPFMHgqo+iqIWSsOuV7Q4X5i/A94QeGKY/SQRGSeoiZHY3LntsRbUAfjXHYLqm9mJ2UeIRYg+CaLCnvljo3SGzIHS5SZMp1ZE+zg0ns17FaFHuywmF4kZQQhw4EtLrd9nEhSKppGSNLJGNe08WuaHNPK4OiDHxPGIKZnSTTMjb2FzgL2FyG3PWNhwGq513X4pFTYnBLM8MZZzS8mzQXMIFz2C/aujKvCYJmtZJBHI1vktexrmt0toHCw000XgdmqO2XwSC3LoY7erKgy6OujmbnikZI3hmY5rm+tpIX3UU7ZGOje0Oa9pa5p4EEWcD5wvOiw+KBuSKJkbb3ysa1rb9ps0AXWQg5/xfZqr2frm1kLDJA112ydhYdHRyEeSbG1+B0I5K3cC3gUFXGHsqY2EjWOR7WSNPaCHHXzi4Uic0EWIuDxC0NVsDhsjszqGAnuYG/Q2wQR3bveNC2F1LRSCoqpgWNbF18mYWLrtuCbE2A7fMm6rd47D2GoqAPCJW2yceiZxy37XE2v5gOd5lheAU1KLQU8cV+JYwAnzkalZ6CGbzdhPGcAMdhUQ3MZOgcD5UZPZewIPYRyJUJ3a7cHDC7DcQa6FocSxzwR0ZPlNd+gTqHDTU9nC6Vh4lg1PUjLPBHKBwzta63muNPQgxJtraFjOkdWQBvG/SsN/NY3PoVV7QdPtLWsZStc2jgu3whzSG3NukdY8XaABvHS5tdWRBu6wtjs7aGG/e249TrhSCGFrGhrWhrQLBoAAA5ADQIMKhpIKGnZE0tjihaGgucAAOZJsLk6k8yud9uMUikxeaeN4fGJmHO03BDQzNY9uoK6SqqSOVpjkY17DxY5oc09ouDoVr/cnQ/Aqb5CL+1B5YhBSYrSyQCVkrJGjrMc1xaTqx2h0IIuL8iqCw6sqcBxLrDrRuyyNB6ssR5dxFnDvA5Lo2gwiCnzdDBHFmtmyMazNa+W+UC9rn1lfFbgdNO4Pmp4pHAWDnxscQNTa7gdLk+tB8YJtBTVsYkp5myCwJAIzNvewc3i06HQ8lr94HSeLaoxOc17Yy5rmkhwLSHaEa9i21BhEFPm6GCOLNbNkY1ma18t8oF7XPrKy0EX2Y3hUdZA2UzxxvyjpInPa1zHfjeUdW34HlZVrvFe3GcThpqG0pYzI+ZurB1iXEuGmRoPHmSBdWnX7A4bO7PJRQud2nLlJPM5bXK2eGYNBStyQQsiaeIY0C/ntx9KD2o6YRRsjbwY0NF+NmgAfwXsiICIiAiIgIiICj3ijEfjJvzVn2ikKKTF7WztarO+6I/XWIn+4lHvFGI/GTfmrPtE8UYj8ZN+as+0UhRTBG/Mtc3aaU+NPpHvFGI/GTfmrPtE8UYj8ZN+as+0UhRMEb8yZu00p8afSPeKMR+Mm/NWfaJ4oxH4yb81Z9opCiYI35kzdppT40+ke8UYj8ZN+as+0TxRiPxk35qz7RSFEwRvzJm7TSnxp9I94oxH4yb81Z9ovuLCcQDgXYi0gEXb4KwXF9RfPpcaXW+RMMf6ZM1aaU+NPoREXTyiIiAiIgIiICIiAiIgIiICIiAiIgIiICIiAiIgIiICIiAiIgIiICIiAiIgIiICIiAiIgIiICIiAiIgIiICIiAiIgIiICIiAiIgIiICIiAiIgIiICIiAiIgIiICIiAiIgIiICIiAiIg//9k="/>
          <p:cNvSpPr>
            <a:spLocks noChangeAspect="1" noChangeArrowheads="1"/>
          </p:cNvSpPr>
          <p:nvPr/>
        </p:nvSpPr>
        <p:spPr bwMode="auto">
          <a:xfrm>
            <a:off x="4365625" y="-887413"/>
            <a:ext cx="2438400" cy="182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de-DE" altLang="cs-CZ" sz="1800"/>
          </a:p>
        </p:txBody>
      </p:sp>
      <p:sp>
        <p:nvSpPr>
          <p:cNvPr id="45064" name="Text Box 5"/>
          <p:cNvSpPr txBox="1">
            <a:spLocks noChangeArrowheads="1"/>
          </p:cNvSpPr>
          <p:nvPr/>
        </p:nvSpPr>
        <p:spPr bwMode="auto">
          <a:xfrm>
            <a:off x="5810157" y="2252663"/>
            <a:ext cx="31053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de-DE" altLang="cs-CZ" sz="1800" dirty="0">
                <a:latin typeface="Georgia" pitchFamily="18" charset="0"/>
              </a:rPr>
              <a:t>Insgesamt</a:t>
            </a:r>
            <a:r>
              <a:rPr lang="en-GB" altLang="cs-CZ" sz="1800" dirty="0">
                <a:latin typeface="Georgia" pitchFamily="18" charset="0"/>
              </a:rPr>
              <a:t> EUR:</a:t>
            </a:r>
            <a:r>
              <a:rPr lang="cs-CZ" altLang="cs-CZ" sz="1800" dirty="0">
                <a:latin typeface="Georgia" pitchFamily="18" charset="0"/>
              </a:rPr>
              <a:t> </a:t>
            </a:r>
            <a:r>
              <a:rPr lang="de-DE" altLang="cs-CZ" sz="1800" dirty="0" smtClean="0">
                <a:solidFill>
                  <a:srgbClr val="C00000"/>
                </a:solidFill>
                <a:latin typeface="Georgia" pitchFamily="18" charset="0"/>
              </a:rPr>
              <a:t>1</a:t>
            </a:r>
            <a:r>
              <a:rPr lang="cs-CZ" altLang="cs-CZ" sz="1800" dirty="0" smtClean="0">
                <a:solidFill>
                  <a:srgbClr val="C00000"/>
                </a:solidFill>
                <a:latin typeface="Georgia" pitchFamily="18" charset="0"/>
              </a:rPr>
              <a:t>52</a:t>
            </a:r>
            <a:r>
              <a:rPr lang="de-DE" altLang="cs-CZ" sz="1800" dirty="0" smtClean="0">
                <a:solidFill>
                  <a:srgbClr val="C00000"/>
                </a:solidFill>
                <a:latin typeface="Georgia" pitchFamily="18" charset="0"/>
              </a:rPr>
              <a:t>,</a:t>
            </a:r>
            <a:r>
              <a:rPr lang="cs-CZ" altLang="cs-CZ" sz="1800" dirty="0" smtClean="0">
                <a:solidFill>
                  <a:srgbClr val="C00000"/>
                </a:solidFill>
                <a:latin typeface="Georgia" pitchFamily="18" charset="0"/>
              </a:rPr>
              <a:t>5 </a:t>
            </a:r>
            <a:r>
              <a:rPr lang="cs-CZ" altLang="cs-CZ" sz="1800" dirty="0" err="1">
                <a:solidFill>
                  <a:srgbClr val="C00000"/>
                </a:solidFill>
                <a:latin typeface="Georgia" pitchFamily="18" charset="0"/>
              </a:rPr>
              <a:t>Mrd</a:t>
            </a:r>
            <a:r>
              <a:rPr lang="cs-CZ" altLang="cs-CZ" sz="1800" dirty="0">
                <a:solidFill>
                  <a:srgbClr val="C00000"/>
                </a:solidFill>
                <a:latin typeface="Georgia" pitchFamily="18" charset="0"/>
              </a:rPr>
              <a:t>.</a:t>
            </a:r>
            <a:endParaRPr lang="en-GB" altLang="cs-CZ" sz="1800" dirty="0">
              <a:solidFill>
                <a:srgbClr val="C00000"/>
              </a:solidFill>
              <a:latin typeface="Georgia" pitchFamily="18" charset="0"/>
            </a:endParaRPr>
          </a:p>
          <a:p>
            <a:pPr algn="ctr" eaLnBrk="1" hangingPunct="1">
              <a:spcBef>
                <a:spcPct val="0"/>
              </a:spcBef>
              <a:buFontTx/>
              <a:buNone/>
            </a:pPr>
            <a:r>
              <a:rPr lang="de-DE" altLang="cs-CZ" sz="1800" dirty="0">
                <a:solidFill>
                  <a:srgbClr val="C00000"/>
                </a:solidFill>
                <a:latin typeface="Georgia" pitchFamily="18" charset="0"/>
              </a:rPr>
              <a:t>.</a:t>
            </a:r>
          </a:p>
        </p:txBody>
      </p:sp>
      <p:sp>
        <p:nvSpPr>
          <p:cNvPr id="45065" name="Text Box 6"/>
          <p:cNvSpPr txBox="1">
            <a:spLocks noChangeArrowheads="1"/>
          </p:cNvSpPr>
          <p:nvPr/>
        </p:nvSpPr>
        <p:spPr bwMode="auto">
          <a:xfrm>
            <a:off x="5808640" y="2627313"/>
            <a:ext cx="30909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de-DE" altLang="cs-CZ" sz="1800" dirty="0">
                <a:latin typeface="Georgia" pitchFamily="18" charset="0"/>
              </a:rPr>
              <a:t>Insgesamt</a:t>
            </a:r>
            <a:r>
              <a:rPr lang="en-GB" altLang="cs-CZ" sz="1800" dirty="0">
                <a:latin typeface="Georgia" pitchFamily="18" charset="0"/>
              </a:rPr>
              <a:t> </a:t>
            </a:r>
            <a:r>
              <a:rPr lang="cs-CZ" altLang="cs-CZ" sz="1800" dirty="0">
                <a:latin typeface="Georgia" pitchFamily="18" charset="0"/>
              </a:rPr>
              <a:t>USD</a:t>
            </a:r>
            <a:r>
              <a:rPr lang="en-GB" altLang="cs-CZ" sz="1800" dirty="0">
                <a:latin typeface="Georgia" pitchFamily="18" charset="0"/>
              </a:rPr>
              <a:t>:</a:t>
            </a:r>
            <a:r>
              <a:rPr lang="cs-CZ" altLang="cs-CZ" sz="1800" dirty="0">
                <a:latin typeface="Georgia" pitchFamily="18" charset="0"/>
              </a:rPr>
              <a:t> </a:t>
            </a:r>
            <a:r>
              <a:rPr lang="de-DE" altLang="cs-CZ" sz="1800" dirty="0" smtClean="0">
                <a:solidFill>
                  <a:srgbClr val="C00000"/>
                </a:solidFill>
                <a:latin typeface="Georgia" pitchFamily="18" charset="0"/>
              </a:rPr>
              <a:t>1</a:t>
            </a:r>
            <a:r>
              <a:rPr lang="cs-CZ" altLang="cs-CZ" sz="1800" dirty="0" smtClean="0">
                <a:solidFill>
                  <a:srgbClr val="C00000"/>
                </a:solidFill>
                <a:latin typeface="Georgia" pitchFamily="18" charset="0"/>
              </a:rPr>
              <a:t>7</a:t>
            </a:r>
            <a:r>
              <a:rPr lang="de-DE" altLang="cs-CZ" sz="1800" dirty="0" smtClean="0">
                <a:solidFill>
                  <a:srgbClr val="C00000"/>
                </a:solidFill>
                <a:latin typeface="Georgia" pitchFamily="18" charset="0"/>
              </a:rPr>
              <a:t>1</a:t>
            </a:r>
            <a:r>
              <a:rPr lang="cs-CZ" altLang="cs-CZ" sz="1800" dirty="0" smtClean="0">
                <a:solidFill>
                  <a:srgbClr val="C00000"/>
                </a:solidFill>
                <a:latin typeface="Georgia" pitchFamily="18" charset="0"/>
              </a:rPr>
              <a:t>,</a:t>
            </a:r>
            <a:r>
              <a:rPr lang="de-DE" altLang="cs-CZ" sz="1800" dirty="0" smtClean="0">
                <a:solidFill>
                  <a:srgbClr val="C00000"/>
                </a:solidFill>
                <a:latin typeface="Georgia" pitchFamily="18" charset="0"/>
              </a:rPr>
              <a:t>5</a:t>
            </a:r>
            <a:r>
              <a:rPr lang="cs-CZ" altLang="cs-CZ" sz="1800" dirty="0" smtClean="0">
                <a:solidFill>
                  <a:srgbClr val="C00000"/>
                </a:solidFill>
                <a:latin typeface="Georgia" pitchFamily="18" charset="0"/>
              </a:rPr>
              <a:t>9 </a:t>
            </a:r>
            <a:r>
              <a:rPr lang="cs-CZ" altLang="cs-CZ" sz="1800" dirty="0" err="1">
                <a:solidFill>
                  <a:srgbClr val="C00000"/>
                </a:solidFill>
                <a:latin typeface="Georgia" pitchFamily="18" charset="0"/>
              </a:rPr>
              <a:t>Mrd</a:t>
            </a:r>
            <a:r>
              <a:rPr lang="cs-CZ" altLang="cs-CZ" sz="1800" dirty="0">
                <a:solidFill>
                  <a:srgbClr val="C00000"/>
                </a:solidFill>
                <a:latin typeface="Georgia" pitchFamily="18" charset="0"/>
              </a:rPr>
              <a:t>.</a:t>
            </a:r>
            <a:endParaRPr lang="en-GB" altLang="cs-CZ" sz="1800" dirty="0">
              <a:solidFill>
                <a:srgbClr val="C00000"/>
              </a:solidFill>
              <a:latin typeface="Georgia" pitchFamily="18" charset="0"/>
            </a:endParaRPr>
          </a:p>
        </p:txBody>
      </p:sp>
      <p:sp>
        <p:nvSpPr>
          <p:cNvPr id="11" name="Text Box 5"/>
          <p:cNvSpPr txBox="1">
            <a:spLocks noChangeArrowheads="1"/>
          </p:cNvSpPr>
          <p:nvPr/>
        </p:nvSpPr>
        <p:spPr bwMode="auto">
          <a:xfrm>
            <a:off x="1246549" y="1401348"/>
            <a:ext cx="55574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304800" indent="-304800" algn="just">
              <a:buFontTx/>
              <a:buNone/>
            </a:pPr>
            <a:r>
              <a:rPr lang="cs-CZ" altLang="cs-CZ" sz="1800" dirty="0">
                <a:solidFill>
                  <a:srgbClr val="FF0000"/>
                </a:solidFill>
                <a:latin typeface="Georgia" pitchFamily="18" charset="0"/>
              </a:rPr>
              <a:t>GESAMTE </a:t>
            </a:r>
            <a:r>
              <a:rPr lang="de-DE" altLang="cs-CZ" sz="1800" dirty="0" smtClean="0">
                <a:solidFill>
                  <a:srgbClr val="FF0000"/>
                </a:solidFill>
                <a:latin typeface="Georgia" pitchFamily="18" charset="0"/>
              </a:rPr>
              <a:t>FDI-ZUFLÜSSE NACH </a:t>
            </a:r>
            <a:r>
              <a:rPr lang="de-DE" altLang="cs-CZ" sz="1800" dirty="0">
                <a:solidFill>
                  <a:srgbClr val="FF0000"/>
                </a:solidFill>
                <a:latin typeface="Georgia" pitchFamily="18" charset="0"/>
              </a:rPr>
              <a:t>LÄNDERN </a:t>
            </a:r>
            <a:endParaRPr lang="de-DE" altLang="cs-CZ" sz="1800" dirty="0" smtClean="0">
              <a:solidFill>
                <a:srgbClr val="FF0000"/>
              </a:solidFill>
              <a:latin typeface="Georgia" pitchFamily="18" charset="0"/>
            </a:endParaRPr>
          </a:p>
          <a:p>
            <a:pPr eaLnBrk="1" hangingPunct="1">
              <a:spcBef>
                <a:spcPct val="0"/>
              </a:spcBef>
              <a:buFontTx/>
              <a:buNone/>
            </a:pPr>
            <a:r>
              <a:rPr lang="cs-CZ" altLang="cs-CZ" sz="1800" dirty="0">
                <a:solidFill>
                  <a:srgbClr val="FF0000"/>
                </a:solidFill>
                <a:latin typeface="Georgia" pitchFamily="18" charset="0"/>
              </a:rPr>
              <a:t>(1993 – 2019</a:t>
            </a:r>
            <a:r>
              <a:rPr lang="cs-CZ" altLang="cs-CZ" sz="1800" dirty="0" smtClean="0">
                <a:solidFill>
                  <a:srgbClr val="FF0000"/>
                </a:solidFill>
                <a:latin typeface="Georgia" pitchFamily="18" charset="0"/>
              </a:rPr>
              <a:t>)</a:t>
            </a:r>
            <a:endParaRPr lang="de-DE" altLang="cs-CZ" sz="1800" dirty="0">
              <a:solidFill>
                <a:srgbClr val="FF0000"/>
              </a:solidFill>
              <a:latin typeface="Georgia" pitchFamily="18" charset="0"/>
            </a:endParaRPr>
          </a:p>
        </p:txBody>
      </p:sp>
      <p:graphicFrame>
        <p:nvGraphicFramePr>
          <p:cNvPr id="12" name="Graf 12"/>
          <p:cNvGraphicFramePr>
            <a:graphicFrameLocks noChangeAspect="1"/>
          </p:cNvGraphicFramePr>
          <p:nvPr>
            <p:extLst>
              <p:ext uri="{D42A27DB-BD31-4B8C-83A1-F6EECF244321}">
                <p14:modId xmlns:p14="http://schemas.microsoft.com/office/powerpoint/2010/main" val="3043710803"/>
              </p:ext>
            </p:extLst>
          </p:nvPr>
        </p:nvGraphicFramePr>
        <p:xfrm>
          <a:off x="914736" y="2050619"/>
          <a:ext cx="5477016" cy="3924103"/>
        </p:xfrm>
        <a:graphic>
          <a:graphicData uri="http://schemas.openxmlformats.org/presentationml/2006/ole">
            <mc:AlternateContent xmlns:mc="http://schemas.openxmlformats.org/markup-compatibility/2006">
              <mc:Choice xmlns:v="urn:schemas-microsoft-com:vml" Requires="v">
                <p:oleObj spid="_x0000_s45191" name="Graf" r:id="rId4" imgW="5084505" imgH="3688400" progId="Excel.Chart.8">
                  <p:embed/>
                </p:oleObj>
              </mc:Choice>
              <mc:Fallback>
                <p:oleObj name="Graf" r:id="rId4" imgW="5084505" imgH="3688400" progId="Excel.Chart.8">
                  <p:embed/>
                  <p:pic>
                    <p:nvPicPr>
                      <p:cNvPr id="57356" name="Graf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736" y="2050619"/>
                        <a:ext cx="5477016" cy="3924103"/>
                      </a:xfrm>
                      <a:prstGeom prst="rect">
                        <a:avLst/>
                      </a:prstGeom>
                      <a:noFill/>
                      <a:ln>
                        <a:noFill/>
                      </a:ln>
                    </p:spPr>
                  </p:pic>
                </p:oleObj>
              </mc:Fallback>
            </mc:AlternateContent>
          </a:graphicData>
        </a:graphic>
      </p:graphicFrame>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dirty="0">
                <a:solidFill>
                  <a:srgbClr val="0039A6"/>
                </a:solidFill>
                <a:latin typeface="Georgia" pitchFamily="18" charset="0"/>
              </a:rPr>
              <a:t>Wirtschaft</a:t>
            </a:r>
            <a:endParaRPr lang="en-US" altLang="cs-CZ" sz="2400" dirty="0" smtClean="0">
              <a:solidFill>
                <a:srgbClr val="0039A6"/>
              </a:solidFill>
              <a:latin typeface="Georgia" panose="02040502050405020303" pitchFamily="18" charset="0"/>
            </a:endParaRP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en-US" altLang="de-DE" sz="1800" smtClean="0">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en-US" altLang="de-DE" sz="1800" smtClean="0">
              <a:solidFill>
                <a:srgbClr val="FFFFFF"/>
              </a:solidFill>
            </a:endParaRPr>
          </a:p>
        </p:txBody>
      </p:sp>
      <p:sp>
        <p:nvSpPr>
          <p:cNvPr id="58374" name="Obdélník 2"/>
          <p:cNvSpPr>
            <a:spLocks noChangeArrowheads="1"/>
          </p:cNvSpPr>
          <p:nvPr/>
        </p:nvSpPr>
        <p:spPr bwMode="auto">
          <a:xfrm>
            <a:off x="1292225" y="1239838"/>
            <a:ext cx="7553325" cy="586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cs-CZ" sz="2100" dirty="0" smtClean="0">
                <a:solidFill>
                  <a:srgbClr val="D52B1E"/>
                </a:solidFill>
                <a:latin typeface="Georgia" panose="02040502050405020303" pitchFamily="18" charset="0"/>
              </a:rPr>
              <a:t>Automobilindustrie in der Tschechischen Republik</a:t>
            </a:r>
          </a:p>
          <a:p>
            <a:pPr eaLnBrk="1" hangingPunct="1">
              <a:spcBef>
                <a:spcPct val="0"/>
              </a:spcBef>
              <a:buFontTx/>
              <a:buNone/>
            </a:pPr>
            <a:r>
              <a:rPr lang="de-DE" altLang="cs-CZ" sz="2100" dirty="0" smtClean="0">
                <a:solidFill>
                  <a:srgbClr val="D52B1E"/>
                </a:solidFill>
                <a:latin typeface="Georgia" panose="02040502050405020303" pitchFamily="18" charset="0"/>
              </a:rPr>
              <a:t>  -  wichtigste Unternehmen </a:t>
            </a:r>
            <a:endParaRPr lang="de-DE" altLang="cs-CZ" sz="1200" dirty="0" smtClean="0">
              <a:solidFill>
                <a:srgbClr val="000000"/>
              </a:solidFill>
              <a:latin typeface="Georgia" panose="02040502050405020303" pitchFamily="18" charset="0"/>
            </a:endParaRPr>
          </a:p>
          <a:p>
            <a:pPr eaLnBrk="1" hangingPunct="1">
              <a:spcBef>
                <a:spcPct val="0"/>
              </a:spcBef>
              <a:buFontTx/>
              <a:buNone/>
            </a:pPr>
            <a:endParaRPr lang="ru-RU" altLang="cs-CZ" sz="1200" dirty="0">
              <a:solidFill>
                <a:srgbClr val="000000"/>
              </a:solidFill>
              <a:latin typeface="Georgia" panose="02040502050405020303" pitchFamily="18" charset="0"/>
            </a:endParaRPr>
          </a:p>
          <a:p>
            <a:pPr eaLnBrk="1" hangingPunct="1">
              <a:spcBef>
                <a:spcPct val="0"/>
              </a:spcBef>
              <a:buFontTx/>
              <a:buNone/>
            </a:pPr>
            <a:endParaRPr lang="ru-RU" altLang="cs-CZ" sz="1200" dirty="0">
              <a:solidFill>
                <a:srgbClr val="000000"/>
              </a:solidFill>
              <a:latin typeface="Georgia" panose="02040502050405020303" pitchFamily="18" charset="0"/>
            </a:endParaRPr>
          </a:p>
          <a:p>
            <a:pPr eaLnBrk="1" hangingPunct="1">
              <a:spcBef>
                <a:spcPct val="0"/>
              </a:spcBef>
              <a:buFontTx/>
              <a:buNone/>
            </a:pPr>
            <a:endParaRPr lang="ru-RU" altLang="cs-CZ" sz="1200" dirty="0">
              <a:solidFill>
                <a:srgbClr val="000000"/>
              </a:solidFill>
              <a:latin typeface="Georgia" panose="02040502050405020303" pitchFamily="18" charset="0"/>
            </a:endParaRPr>
          </a:p>
          <a:p>
            <a:pPr eaLnBrk="1" hangingPunct="1">
              <a:spcBef>
                <a:spcPct val="0"/>
              </a:spcBef>
              <a:buFontTx/>
              <a:buNone/>
            </a:pPr>
            <a:endParaRPr lang="ru-RU" altLang="cs-CZ" sz="1200" dirty="0">
              <a:solidFill>
                <a:srgbClr val="000000"/>
              </a:solidFill>
              <a:latin typeface="Georgia" panose="02040502050405020303" pitchFamily="18" charset="0"/>
            </a:endParaRPr>
          </a:p>
          <a:p>
            <a:pPr eaLnBrk="1" hangingPunct="1">
              <a:spcBef>
                <a:spcPct val="0"/>
              </a:spcBef>
              <a:buFontTx/>
              <a:buNone/>
            </a:pPr>
            <a:endParaRPr lang="ru-RU" altLang="cs-CZ" sz="1200" dirty="0">
              <a:solidFill>
                <a:srgbClr val="000000"/>
              </a:solidFill>
              <a:latin typeface="Georgia" panose="02040502050405020303" pitchFamily="18" charset="0"/>
            </a:endParaRPr>
          </a:p>
          <a:p>
            <a:pPr eaLnBrk="1" hangingPunct="1">
              <a:spcBef>
                <a:spcPct val="0"/>
              </a:spcBef>
              <a:buFontTx/>
              <a:buNone/>
            </a:pPr>
            <a:endParaRPr lang="ru-RU" altLang="cs-CZ" sz="1200" dirty="0">
              <a:solidFill>
                <a:srgbClr val="000000"/>
              </a:solidFill>
              <a:latin typeface="Georgia" panose="02040502050405020303" pitchFamily="18" charset="0"/>
            </a:endParaRPr>
          </a:p>
          <a:p>
            <a:pPr eaLnBrk="1" hangingPunct="1">
              <a:spcBef>
                <a:spcPct val="0"/>
              </a:spcBef>
              <a:buFontTx/>
              <a:buNone/>
            </a:pPr>
            <a:endParaRPr lang="ru-RU" altLang="cs-CZ" sz="1200" dirty="0">
              <a:solidFill>
                <a:srgbClr val="000000"/>
              </a:solidFill>
              <a:latin typeface="Georgia" panose="02040502050405020303" pitchFamily="18" charset="0"/>
            </a:endParaRPr>
          </a:p>
          <a:p>
            <a:pPr eaLnBrk="1" hangingPunct="1">
              <a:spcBef>
                <a:spcPct val="0"/>
              </a:spcBef>
              <a:buFontTx/>
              <a:buNone/>
            </a:pPr>
            <a:endParaRPr lang="ru-RU" altLang="cs-CZ" sz="1200" dirty="0">
              <a:solidFill>
                <a:srgbClr val="000000"/>
              </a:solidFill>
              <a:latin typeface="Georgia" panose="02040502050405020303" pitchFamily="18" charset="0"/>
            </a:endParaRPr>
          </a:p>
          <a:p>
            <a:pPr eaLnBrk="1" hangingPunct="1">
              <a:spcBef>
                <a:spcPct val="0"/>
              </a:spcBef>
              <a:buFontTx/>
              <a:buNone/>
            </a:pPr>
            <a:endParaRPr lang="ru-RU" altLang="cs-CZ" sz="1200" dirty="0">
              <a:solidFill>
                <a:srgbClr val="000000"/>
              </a:solidFill>
              <a:latin typeface="Georgia" panose="02040502050405020303" pitchFamily="18" charset="0"/>
            </a:endParaRPr>
          </a:p>
          <a:p>
            <a:pPr eaLnBrk="1" hangingPunct="1">
              <a:spcBef>
                <a:spcPct val="0"/>
              </a:spcBef>
              <a:buFontTx/>
              <a:buNone/>
            </a:pPr>
            <a:endParaRPr lang="ru-RU" altLang="cs-CZ" sz="1200" dirty="0">
              <a:solidFill>
                <a:srgbClr val="000000"/>
              </a:solidFill>
              <a:latin typeface="Georgia" panose="02040502050405020303" pitchFamily="18" charset="0"/>
            </a:endParaRPr>
          </a:p>
          <a:p>
            <a:pPr eaLnBrk="1" hangingPunct="1">
              <a:spcBef>
                <a:spcPct val="0"/>
              </a:spcBef>
              <a:buFontTx/>
              <a:buNone/>
            </a:pPr>
            <a:endParaRPr lang="ru-RU" altLang="cs-CZ" sz="1200" dirty="0">
              <a:solidFill>
                <a:srgbClr val="000000"/>
              </a:solidFill>
              <a:latin typeface="Georgia" panose="02040502050405020303" pitchFamily="18" charset="0"/>
            </a:endParaRPr>
          </a:p>
          <a:p>
            <a:pPr eaLnBrk="1" hangingPunct="1">
              <a:spcBef>
                <a:spcPct val="0"/>
              </a:spcBef>
              <a:buFontTx/>
              <a:buNone/>
            </a:pPr>
            <a:endParaRPr lang="ru-RU" altLang="cs-CZ" sz="1200" dirty="0">
              <a:solidFill>
                <a:srgbClr val="000000"/>
              </a:solidFill>
              <a:latin typeface="Georgia" panose="02040502050405020303" pitchFamily="18" charset="0"/>
            </a:endParaRPr>
          </a:p>
          <a:p>
            <a:pPr eaLnBrk="1" hangingPunct="1">
              <a:spcBef>
                <a:spcPct val="0"/>
              </a:spcBef>
              <a:buFontTx/>
              <a:buNone/>
            </a:pPr>
            <a:endParaRPr lang="ru-RU" altLang="cs-CZ" sz="1200" dirty="0">
              <a:solidFill>
                <a:srgbClr val="000000"/>
              </a:solidFill>
              <a:latin typeface="Georgia" panose="02040502050405020303" pitchFamily="18" charset="0"/>
            </a:endParaRPr>
          </a:p>
          <a:p>
            <a:pPr eaLnBrk="1" hangingPunct="1">
              <a:spcBef>
                <a:spcPct val="0"/>
              </a:spcBef>
              <a:buFontTx/>
              <a:buNone/>
            </a:pPr>
            <a:endParaRPr lang="ru-RU" altLang="cs-CZ" sz="1200" dirty="0">
              <a:solidFill>
                <a:srgbClr val="000000"/>
              </a:solidFill>
              <a:latin typeface="Georgia" panose="02040502050405020303" pitchFamily="18" charset="0"/>
            </a:endParaRPr>
          </a:p>
          <a:p>
            <a:pPr eaLnBrk="1" hangingPunct="1">
              <a:spcBef>
                <a:spcPct val="0"/>
              </a:spcBef>
              <a:buFontTx/>
              <a:buNone/>
            </a:pPr>
            <a:endParaRPr lang="ru-RU" altLang="cs-CZ" sz="1200" dirty="0">
              <a:solidFill>
                <a:srgbClr val="000000"/>
              </a:solidFill>
              <a:latin typeface="Georgia" panose="02040502050405020303" pitchFamily="18" charset="0"/>
            </a:endParaRPr>
          </a:p>
          <a:p>
            <a:pPr eaLnBrk="1" hangingPunct="1">
              <a:spcBef>
                <a:spcPct val="0"/>
              </a:spcBef>
              <a:buFontTx/>
              <a:buNone/>
            </a:pPr>
            <a:endParaRPr lang="ru-RU" altLang="cs-CZ" sz="1200" dirty="0">
              <a:solidFill>
                <a:srgbClr val="000000"/>
              </a:solidFill>
              <a:latin typeface="Georgia" panose="02040502050405020303" pitchFamily="18" charset="0"/>
            </a:endParaRPr>
          </a:p>
          <a:p>
            <a:pPr eaLnBrk="1" hangingPunct="1">
              <a:spcBef>
                <a:spcPct val="0"/>
              </a:spcBef>
              <a:buFontTx/>
              <a:buNone/>
            </a:pPr>
            <a:endParaRPr lang="ru-RU" altLang="cs-CZ" sz="1200" dirty="0">
              <a:solidFill>
                <a:srgbClr val="000000"/>
              </a:solidFill>
              <a:latin typeface="Georgia" panose="02040502050405020303" pitchFamily="18" charset="0"/>
            </a:endParaRPr>
          </a:p>
          <a:p>
            <a:pPr eaLnBrk="1" hangingPunct="1">
              <a:spcBef>
                <a:spcPct val="0"/>
              </a:spcBef>
              <a:buFontTx/>
              <a:buNone/>
            </a:pPr>
            <a:endParaRPr lang="ru-RU" altLang="cs-CZ" sz="1200" dirty="0">
              <a:solidFill>
                <a:srgbClr val="000000"/>
              </a:solidFill>
              <a:latin typeface="Georgia" panose="02040502050405020303" pitchFamily="18" charset="0"/>
            </a:endParaRPr>
          </a:p>
          <a:p>
            <a:pPr eaLnBrk="1" hangingPunct="1">
              <a:spcBef>
                <a:spcPct val="0"/>
              </a:spcBef>
              <a:buFontTx/>
              <a:buNone/>
            </a:pPr>
            <a:endParaRPr lang="ru-RU" altLang="cs-CZ" sz="1200" dirty="0">
              <a:solidFill>
                <a:srgbClr val="000000"/>
              </a:solidFill>
              <a:latin typeface="Georgia" panose="02040502050405020303" pitchFamily="18" charset="0"/>
            </a:endParaRPr>
          </a:p>
          <a:p>
            <a:pPr eaLnBrk="1" hangingPunct="1">
              <a:spcBef>
                <a:spcPct val="0"/>
              </a:spcBef>
              <a:buFontTx/>
              <a:buNone/>
            </a:pPr>
            <a:endParaRPr lang="ru-RU" altLang="cs-CZ" sz="1200" dirty="0">
              <a:solidFill>
                <a:srgbClr val="000000"/>
              </a:solidFill>
              <a:latin typeface="Georgia" panose="02040502050405020303" pitchFamily="18" charset="0"/>
            </a:endParaRPr>
          </a:p>
          <a:p>
            <a:pPr eaLnBrk="1" hangingPunct="1">
              <a:spcBef>
                <a:spcPct val="0"/>
              </a:spcBef>
              <a:buFontTx/>
              <a:buNone/>
            </a:pPr>
            <a:endParaRPr lang="ru-RU" altLang="cs-CZ" sz="1200" dirty="0">
              <a:solidFill>
                <a:srgbClr val="000000"/>
              </a:solidFill>
              <a:latin typeface="Georgia" panose="02040502050405020303" pitchFamily="18" charset="0"/>
            </a:endParaRPr>
          </a:p>
          <a:p>
            <a:pPr eaLnBrk="1" hangingPunct="1">
              <a:spcBef>
                <a:spcPct val="0"/>
              </a:spcBef>
              <a:buFontTx/>
              <a:buNone/>
            </a:pPr>
            <a:endParaRPr lang="ru-RU" altLang="cs-CZ" sz="1200" dirty="0">
              <a:solidFill>
                <a:srgbClr val="000000"/>
              </a:solidFill>
              <a:latin typeface="Georgia" panose="02040502050405020303" pitchFamily="18" charset="0"/>
            </a:endParaRPr>
          </a:p>
          <a:p>
            <a:pPr eaLnBrk="1" hangingPunct="1">
              <a:spcBef>
                <a:spcPct val="0"/>
              </a:spcBef>
              <a:buFontTx/>
              <a:buNone/>
            </a:pPr>
            <a:endParaRPr lang="ru-RU" altLang="cs-CZ" sz="1200" dirty="0" smtClean="0">
              <a:solidFill>
                <a:srgbClr val="000000"/>
              </a:solidFill>
              <a:latin typeface="Georgia" panose="02040502050405020303" pitchFamily="18" charset="0"/>
            </a:endParaRPr>
          </a:p>
          <a:p>
            <a:pPr eaLnBrk="1" hangingPunct="1">
              <a:spcBef>
                <a:spcPct val="0"/>
              </a:spcBef>
              <a:buFontTx/>
              <a:buNone/>
            </a:pPr>
            <a:endParaRPr lang="ru-RU" altLang="cs-CZ" sz="1200" dirty="0" smtClean="0">
              <a:solidFill>
                <a:srgbClr val="000000"/>
              </a:solidFill>
              <a:latin typeface="Georgia" panose="02040502050405020303" pitchFamily="18" charset="0"/>
            </a:endParaRPr>
          </a:p>
          <a:p>
            <a:pPr algn="l" eaLnBrk="1" hangingPunct="1">
              <a:spcBef>
                <a:spcPct val="0"/>
              </a:spcBef>
              <a:buFontTx/>
              <a:buNone/>
            </a:pPr>
            <a:r>
              <a:rPr lang="cs-CZ" altLang="cs-CZ" sz="1200" dirty="0" err="1" smtClean="0">
                <a:solidFill>
                  <a:srgbClr val="000000"/>
                </a:solidFill>
                <a:latin typeface="Georgia" panose="02040502050405020303" pitchFamily="18" charset="0"/>
              </a:rPr>
              <a:t>Quelle</a:t>
            </a:r>
            <a:r>
              <a:rPr lang="ru-RU" altLang="cs-CZ" sz="1200" noProof="1" smtClean="0">
                <a:solidFill>
                  <a:srgbClr val="000000"/>
                </a:solidFill>
                <a:latin typeface="Georgia" panose="02040502050405020303" pitchFamily="18" charset="0"/>
              </a:rPr>
              <a:t>: </a:t>
            </a:r>
            <a:r>
              <a:rPr lang="cs-CZ" altLang="cs-CZ" sz="1200" dirty="0" err="1">
                <a:solidFill>
                  <a:srgbClr val="000000"/>
                </a:solidFill>
                <a:latin typeface="Georgia" panose="02040502050405020303" pitchFamily="18" charset="0"/>
              </a:rPr>
              <a:t>CzechInvest</a:t>
            </a:r>
            <a:r>
              <a:rPr lang="cs-CZ" altLang="cs-CZ" sz="1200" noProof="1">
                <a:solidFill>
                  <a:srgbClr val="000000"/>
                </a:solidFill>
                <a:latin typeface="Georgia" panose="02040502050405020303" pitchFamily="18" charset="0"/>
              </a:rPr>
              <a:t> </a:t>
            </a:r>
            <a:endParaRPr lang="ru-RU" altLang="cs-CZ" sz="2100" dirty="0">
              <a:solidFill>
                <a:srgbClr val="D52B1E"/>
              </a:solidFill>
              <a:latin typeface="Georgia" panose="02040502050405020303" pitchFamily="18" charset="0"/>
            </a:endParaRPr>
          </a:p>
          <a:p>
            <a:pPr eaLnBrk="1" hangingPunct="1">
              <a:spcBef>
                <a:spcPct val="0"/>
              </a:spcBef>
              <a:buFontTx/>
              <a:buNone/>
            </a:pPr>
            <a:r>
              <a:rPr lang="ru-RU" altLang="cs-CZ" sz="2100" dirty="0">
                <a:solidFill>
                  <a:srgbClr val="D52B1E"/>
                </a:solidFill>
                <a:latin typeface="Georgia" panose="02040502050405020303" pitchFamily="18" charset="0"/>
              </a:rPr>
              <a:t> </a:t>
            </a:r>
            <a:endParaRPr lang="cs-CZ" altLang="cs-CZ" sz="2100" dirty="0">
              <a:solidFill>
                <a:srgbClr val="D52B1E"/>
              </a:solidFill>
              <a:latin typeface="Georgia" panose="02040502050405020303" pitchFamily="18" charset="0"/>
            </a:endParaRPr>
          </a:p>
        </p:txBody>
      </p:sp>
      <p:sp>
        <p:nvSpPr>
          <p:cNvPr id="58375" name="TextovéPole 4"/>
          <p:cNvSpPr txBox="1">
            <a:spLocks noChangeArrowheads="1"/>
          </p:cNvSpPr>
          <p:nvPr/>
        </p:nvSpPr>
        <p:spPr bwMode="auto">
          <a:xfrm>
            <a:off x="1304925" y="5838825"/>
            <a:ext cx="61499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cs-CZ" sz="900">
                <a:latin typeface="Georgia" panose="02040502050405020303" pitchFamily="18" charset="0"/>
              </a:rPr>
              <a:t>Источник: Чешское статистическое управление, Министерство финансов , 2016</a:t>
            </a:r>
            <a:endParaRPr lang="cs-CZ" altLang="cs-CZ" sz="900">
              <a:latin typeface="Georgia" panose="02040502050405020303" pitchFamily="18" charset="0"/>
            </a:endParaRPr>
          </a:p>
        </p:txBody>
      </p:sp>
      <p:pic>
        <p:nvPicPr>
          <p:cNvPr id="58376" name="Obráze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8238" y="2002971"/>
            <a:ext cx="7537450" cy="4209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1760771"/>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411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smtClean="0">
                <a:solidFill>
                  <a:srgbClr val="0039A6"/>
                </a:solidFill>
                <a:latin typeface="Georgia" pitchFamily="18" charset="0"/>
              </a:rPr>
              <a:t>Wirtschaft</a:t>
            </a:r>
          </a:p>
        </p:txBody>
      </p:sp>
      <p:sp>
        <p:nvSpPr>
          <p:cNvPr id="43013" name="Rectangle 3"/>
          <p:cNvSpPr>
            <a:spLocks noGrp="1" noChangeArrowheads="1"/>
          </p:cNvSpPr>
          <p:nvPr>
            <p:ph type="subTitle" idx="4294967295"/>
          </p:nvPr>
        </p:nvSpPr>
        <p:spPr>
          <a:xfrm>
            <a:off x="1027113" y="1455738"/>
            <a:ext cx="7661275" cy="5091112"/>
          </a:xfrm>
        </p:spPr>
        <p:txBody>
          <a:bodyPr/>
          <a:lstStyle/>
          <a:p>
            <a:pPr marL="304800" indent="-304800" algn="just">
              <a:buFontTx/>
              <a:buNone/>
            </a:pPr>
            <a:r>
              <a:rPr lang="de-DE" altLang="cs-CZ" sz="2800" dirty="0" smtClean="0">
                <a:latin typeface="Georgia" pitchFamily="18" charset="0"/>
              </a:rPr>
              <a:t>	</a:t>
            </a:r>
            <a:r>
              <a:rPr lang="de-DE" altLang="cs-CZ" sz="2600" dirty="0" smtClean="0">
                <a:solidFill>
                  <a:srgbClr val="D52B1E"/>
                </a:solidFill>
                <a:latin typeface="Georgia" pitchFamily="18" charset="0"/>
              </a:rPr>
              <a:t>INVESTIEREN IN TSCHECHIEN - VORTEILE</a:t>
            </a:r>
          </a:p>
          <a:p>
            <a:pPr marL="304800" indent="-304800" algn="just">
              <a:buFontTx/>
              <a:buNone/>
            </a:pPr>
            <a:endParaRPr lang="de-DE" altLang="cs-CZ" sz="1000" dirty="0" smtClean="0">
              <a:latin typeface="Georgia" pitchFamily="18" charset="0"/>
            </a:endParaRPr>
          </a:p>
          <a:p>
            <a:pPr marL="304800" indent="-304800">
              <a:lnSpc>
                <a:spcPct val="130000"/>
              </a:lnSpc>
            </a:pPr>
            <a:r>
              <a:rPr lang="de-DE" altLang="cs-CZ" sz="2000" dirty="0" smtClean="0">
                <a:latin typeface="Georgia" pitchFamily="18" charset="0"/>
              </a:rPr>
              <a:t>hervorragende geographische Lage</a:t>
            </a:r>
          </a:p>
          <a:p>
            <a:pPr marL="304800" indent="-304800">
              <a:lnSpc>
                <a:spcPct val="130000"/>
              </a:lnSpc>
            </a:pPr>
            <a:r>
              <a:rPr lang="de-DE" altLang="cs-CZ" sz="2000" dirty="0" smtClean="0">
                <a:latin typeface="Georgia" pitchFamily="18" charset="0"/>
              </a:rPr>
              <a:t>gute Verkehrsinfrastruktur</a:t>
            </a:r>
          </a:p>
          <a:p>
            <a:pPr marL="304800" indent="-304800">
              <a:lnSpc>
                <a:spcPct val="130000"/>
              </a:lnSpc>
            </a:pPr>
            <a:r>
              <a:rPr lang="de-DE" altLang="cs-CZ" sz="2000" dirty="0" smtClean="0">
                <a:latin typeface="Georgia" pitchFamily="18" charset="0"/>
              </a:rPr>
              <a:t>transparente Investitionsanreize</a:t>
            </a:r>
          </a:p>
          <a:p>
            <a:pPr marL="304800" indent="-304800">
              <a:lnSpc>
                <a:spcPct val="130000"/>
              </a:lnSpc>
            </a:pPr>
            <a:r>
              <a:rPr lang="de-DE" altLang="cs-CZ" sz="2000" dirty="0" smtClean="0">
                <a:latin typeface="Georgia" pitchFamily="18" charset="0"/>
              </a:rPr>
              <a:t>hochqualifizierte und gut ausgebildete </a:t>
            </a:r>
          </a:p>
          <a:p>
            <a:pPr marL="304800" indent="-304800">
              <a:lnSpc>
                <a:spcPct val="130000"/>
              </a:lnSpc>
              <a:buFontTx/>
              <a:buNone/>
            </a:pPr>
            <a:r>
              <a:rPr lang="de-DE" altLang="cs-CZ" sz="2000" dirty="0" smtClean="0">
                <a:latin typeface="Georgia" pitchFamily="18" charset="0"/>
              </a:rPr>
              <a:t>	Arbeitskräfte</a:t>
            </a:r>
          </a:p>
          <a:p>
            <a:pPr marL="304800" indent="-304800">
              <a:lnSpc>
                <a:spcPct val="130000"/>
              </a:lnSpc>
            </a:pPr>
            <a:r>
              <a:rPr lang="de-DE" altLang="cs-CZ" sz="2000" dirty="0" smtClean="0">
                <a:latin typeface="Georgia" pitchFamily="18" charset="0"/>
              </a:rPr>
              <a:t>gutes Niveau der Sprachkenntnisse</a:t>
            </a:r>
          </a:p>
          <a:p>
            <a:pPr marL="304800" indent="-304800">
              <a:lnSpc>
                <a:spcPct val="130000"/>
              </a:lnSpc>
            </a:pPr>
            <a:r>
              <a:rPr lang="de-DE" altLang="cs-CZ" sz="2000" dirty="0" smtClean="0">
                <a:latin typeface="Georgia" pitchFamily="18" charset="0"/>
              </a:rPr>
              <a:t>gut entwickelte Lieferantenbasis</a:t>
            </a:r>
          </a:p>
          <a:p>
            <a:pPr marL="304800" indent="-304800">
              <a:lnSpc>
                <a:spcPct val="130000"/>
              </a:lnSpc>
            </a:pPr>
            <a:r>
              <a:rPr lang="de-DE" altLang="cs-CZ" sz="2000" dirty="0" smtClean="0">
                <a:latin typeface="Georgia" pitchFamily="18" charset="0"/>
              </a:rPr>
              <a:t>attraktive Lebensbedingungen</a:t>
            </a:r>
          </a:p>
          <a:p>
            <a:pPr marL="304800" indent="-304800" eaLnBrk="1" hangingPunct="1">
              <a:spcBef>
                <a:spcPts val="750"/>
              </a:spcBef>
              <a:buClr>
                <a:srgbClr val="000000"/>
              </a:buClr>
              <a:buFont typeface="Times New Roman" pitchFamily="18" charset="0"/>
              <a:buNone/>
            </a:pPr>
            <a:endParaRPr lang="de-DE" altLang="cs-CZ" sz="1200" b="1" dirty="0" smtClean="0">
              <a:solidFill>
                <a:srgbClr val="072B51"/>
              </a:solidFill>
              <a:latin typeface="Georgia" pitchFamily="18" charset="0"/>
            </a:endParaRPr>
          </a:p>
          <a:p>
            <a:pPr marL="304800" indent="-304800" eaLnBrk="1" hangingPunct="1">
              <a:spcBef>
                <a:spcPts val="750"/>
              </a:spcBef>
              <a:buClr>
                <a:srgbClr val="000000"/>
              </a:buClr>
              <a:buFont typeface="Times New Roman" pitchFamily="18" charset="0"/>
              <a:buNone/>
            </a:pPr>
            <a:r>
              <a:rPr lang="cs-CZ" altLang="cs-CZ" sz="1200" dirty="0" smtClean="0">
                <a:latin typeface="Georgia" pitchFamily="18" charset="0"/>
              </a:rPr>
              <a:t>	</a:t>
            </a:r>
            <a:r>
              <a:rPr lang="de-DE" altLang="cs-CZ" sz="1200" dirty="0" smtClean="0">
                <a:latin typeface="Georgia" pitchFamily="18" charset="0"/>
              </a:rPr>
              <a:t>Quelle: Tschechische Regierung, 2016</a:t>
            </a: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de-DE" altLang="de-DE" sz="1800" dirty="0" smtClean="0">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de-DE" altLang="de-DE" sz="1800" dirty="0" smtClean="0">
              <a:solidFill>
                <a:srgbClr val="FFFFFF"/>
              </a:solidFill>
            </a:endParaRPr>
          </a:p>
        </p:txBody>
      </p:sp>
      <p:sp>
        <p:nvSpPr>
          <p:cNvPr id="43016" name="AutoShape 52" descr="data:image/jpeg;base64,/9j/4AAQSkZJRgABAQAAAQABAAD/2wCEAAkGBhEQERQQEhAVFBUUFhoXFxIYFhYaFBcYGxoYGBMYGhgYHSYeGBsjGRwXHy8gJScpLDgsFR4yNTAqNSYtLCkBCQoKDQwNFA8PFCkYFBgpKS0pKTU1MjU1LikuKSwpKS41LDU1NS0rLCopKSksMCk1NTU2KSk0KSkvKSkpKSksLP/AABEIAMABAAMBIgACEQEDEQH/xAAcAAEAAgMBAQEAAAAAAAAAAAAABgcEBQgDAgH/xABNEAABAwIDBAQHCQ4GAgMAAAABAAIDBBEFEiEGBzFREyJBYRQVMnGBkZIWI1RVk5Sh0dMXMzVCUlNicnSisbKz0iQ0RnOEwoLhJUNE/8QAGAEBAQEBAQAAAAAAAAAAAAAAAAEDAgT/xAApEQEAAQEHBAIBBQAAAAAAAAAAAQIDERIUUWGRUmOS0RNTMSEiMrHw/9oADAMBAAIRAxEAPwC8UREBERAREQEREBERAREQEREBERAREQEREBERAREQEREBERAREQEREBERAREQEREBERAREQEREBERAREQEREBERAREQEREBERAREQEREBERARFHL4tyovXOpM3NbOyx3/ALoi7WUjRRy+LcqL1zpfFuVF651zi2lrlu5TykaKOXxblReudL4tyovXOmLaTLdynlI0Ucvi3Ki9c6XxblReudMW0mW7lPKRoo5fFuVF650vi3Ki9c6YtpMt3KeUjRRy+LcqL1zr7iOK5hmFHluM1jNe19bX7bK4tpMt3KeUgREXTyiIiAiIgIiICIiAiIgIiICIiAiIgIiICwsWxmCkj6WolbEzhmcbXPIDiT3BZqozazEG1m0UVPUH3iGZkQYfJ1aHG/67y0HusEFh/dXw22YyyBhNhIYJRGfM/LYra1u2NLFRivzl8BLbPaDqC7JexsdD/BbOqoI5Y3QvYHRublLCOqW8LWURbsE84dBhr3scyOoa5+rutA2UyBug8otyg9nHVBmfdRwn4fF+/wD2r9+6hhPw6L97+1bMbJUPwKm+Qi/tVB7cUkbMZkjZG1rBNEAxrQGWIjuMoFrcfWgun7qOE/D4v3v7Vsdn9q6avMvgzzI2ItBktZhLhezSdTbt07V9e5Oh+BU3yEX9qxNkdlG4eaprMoZNUGSNrb9RhYxuU35ODj5iEH3tFtvRYfYVE4a42tG3rSWPblGoHeeS3rXAi41B7VzjvBZJVSSYrxhkqH08Z/Ria0Mdfk60ns96uHdXjnheGwkm74veX+dlg31syn0oJLiOIxU8TppnhkbBdzzwA4XNlovulYVYHw6LXvP1KTKht6Wy5kxOUUsQuKcTvY3QusSHua0cXWsbDjY9qC92PDgCCCDqCOBHYVjYpikNLE6aeQRxttmeeAubDh3qnt0u8noS2gqn+9k2hlJ8gnhG4/knsPYdOB0uxBGhvJwu1/DobceJ+pes232HMbG91ZG1szS6MkmzmglpI05gj0KJuwGD3Sg9E3Sm6bLlGXpL5c9uF+2/PVTbayNrqGqD25m9BKSPMxxHHt0QYLt4+FjXw6H2j9S/aXeLhchs2uhv3uy/S6wVQ7kYmuxE5gDaB51AOt266q7MV2Wo6ppbNTRPv2lgDh5nDrD0FBsoZmvaHNcHNOocCCCOYI0K+1QuMOqtmq4Np5HOppOu2J5ux7b2e1w4B4/KGti29+CuzBMYjrKeOpiPUkaHC/Ecwe8G49CD1xHEoaeMyzSNjYOL3EAdw14nuWJs9tLT18bpqd5cxrywkgjUW7DrYggjuKg290yVj4cNh1dkkqpB+jG0iMedzs3pDVG9xOO9HUy0jj1Zm52j9NnH1sP7gQXio/Ubf4bG90b62JrmOLXNLtQ4GzgdOakCq3f7Tt8Ep5MozifLmtrlMchLb8rtabdyCXHePhY//fD7X/pbDC9p6OqOWCpikd+S14Lu85eNu+yhu5igikwvrxsdeaQHM1puLiwNxqq/3q4CzDsQY+l96EjBK0NNujeHEHLbUC4B9JRXQyjr94eGNJaa6EEEgjNwI0I4LL2SxN1TRU87/Kkia53e61nH0nX0qut/1Mzo6WTKM+d7c1tS3KDYntF0ROPujYX8Ph9r/wBLPw3aqjqTlhqopHH8Vr25vZ4/QovuhoIn4VEXRMcS6S5LWknru7SF77Y7raSsjc6GJkFQBdkjAGtLhqA9rdCDz4jigmyKmt1+8adk4w2tc513GOOR5u9kg06NxPEXBAJ1B07dLlQFSu9/d/P07sQgYZGPAMrWi7mOAtmsNS0gDUcLcldS12D42yq6YNBaYJnQvabXzNsb6HgQQR50FJbI75aqlyx1P+JiGlyffmjudwf5nesK8cGxmGshZUQPzRvFweB7wR2EHQhV/vd2FpnUstfGwRzRWc4tFhICQHBwGmbW4dx53XxuDe/wSoB8gT9Xzljc9v3T6SirQXOW334cl/34v4Rro1c4bePvjk3dPEPojQdHqNbxcc8Dw6eUGzy3o2c87+qLd4uT6FJVXW3ETcRxOjwt2sTA6onAJ4WLYxcajt9sIjzxvZ6AYD4EJIzJDEJAA9tzK3rvtY63OYelRbcTjvR1UtI49Wdmdo/TZx9bCfYCnn3G8J+Du+Vk+tU9ikBwfFzkBtTzB7BfUxHrAX72Etuiul1A/wDUn/B/7qcU9Q2RjZGG7XAOaeYIuD6lB/8AUn/B/wC6IiO9rdr0RdiFKzqG5miA8g9sjQPxT+MOzjwvbabpd5PTBtBVP98GkMpPlgcGOJ/HA4HtHeNbVc0EEEXB0I7FQu9Ddy6gf4ZSg+DudcgXvA+9xw4MvwPYdOSKn/8AqT/g/wDdSbaz/I1f7PN/Tcqs3YbSS1+KtlmsZGUZjL/y8rhZxHYTfXzK09rP8jV/s839NyIpvcQP/kJP2d388avpUNuH/CEv7O7+eNXyiyqvf9Tg01LJpdszmd9nMLj9LB9Cz9xk5dhzmk6MneB5iGOP0kqMb9MebLNBRRnMYrveBr132axunblvp+mFIY4nYJs+7N1Z3NOl9RLLoB52j+VBmbCztqq2vxJzhldIKeAkge9R2zEdznZT6CqnxUHCcYc5nkwziRgHbE7rZfYJb6FZ2C7lcPNPEaiOQymNpk99eBmIBcLA2Fjp6FD96+7yDDmQzUrXBjnOY8Oc51nWzMNzwuA8egIL1gna9rXtN2uAcCOBBFwfUq23+f5Kn/aR/SlW13PY54ThrGE3fTkxHnYaxn2SB6Fqt/n+Sp/2kf0pURp93O3kOHYZaanqXNErz0rIrxXcRZuckC/ZZaxlFLtPiDpszYIYmtaWkgytjuSLN7XE5teA7+2W7qMKjqsEfTyi7JJJWnnqRYjvB1HeFWVLUVGA4kb6uidlcODZYjy7nNsRyIHJFdI0VGyGNkMYsyNoa0cg0WA9Sq/f/wDeKT/cf/IFZuF4lHUwsnidmZI0Oae4/wACOBHMKst//wB4pP8Acf8AyBESHc5+CYf1pP53KbKE7nPwTD+tJ/O5TGqqWRMdI9waxgLnOPAAakn0IObN4INPi9S5mhbMJG27HWa+/tarpcLnLB6F2NYy54aejfMZZNPJhaRYHvLQ1vncujkUVfV+ymJ0ldPXYfLFI2oIdJTS3aCQABYjS41N7g9YjVWCsPxxT/n4vlGfWi001VfiL0DxvA8axVvg1QKejgJBfkcZHvtY27xfW2nDUqa7ObPw0FOymhByt4k+U5x1c5x5kr38cU/5+L5Rn1p44p/z8XyjPrUvh18dfTL8xZ1QI/8ADNidJfhK5zWW1ubtBN+GiqTFd0OKVNTJWPnpWySP6SzTLYEWy2uw8ABx5K3PHFP+fi+UZ9aeOKf8/F8oz60vg+OvplrKR+KdC/pGUhmAb0Za+Xo3HXOXgtu3S1rX7eCiuD7J4xT1s1e59HLJO3K4F0zQ1oILWtIZoBYDt4Ke+OKf8/F8oz608cU/5+L5Rn1pfB8dfTLLbe2vFVJtlu0xPE6gVDzRxkMDLNfKbgEm5JZqdbdmgCtDxxT/AJ+L5Rn1p44p/wA/F8oz60vg+OvplGtlMMxWkpfBpPBZOiZlhdnlBJBGVr+p5IbfUa6DTtWhGxuNeMfGfS0Zktk6PNL0eS1svk37734qw/HFP+fi+UZ9a/W4vATYTxknQDOz0dqXwfHX0y/cNdMYwZ2xtk1uI3OczjpYuAPDuXrU0zJWOje0Oa4EOaRcEHiCF6oqzVxspu3kw3FXzRdaldE4NcXDOwkg5COLrW0PK19VJdr6SvnifT0racNljcx0krnhwzXacrWtIPVPEqRIgp3Zbdfi2HTiohmpC7KWlrnSlrmm1wbNB4gHQ9ileIw7QTAxsdRQA/8A2tMrnDnbMDY+hTdEEF2Q3VQUcnhM8hqai+bpHDqtcdS4Akku/ScSeVlibZ7K4tiEkfWpGQwy9IyIukOctd1DJ1der+KNOsfOrFRBgYO+pLD4UyJrwdOic5zCLDXrAEG99FHN4ez9biERpIW04idld0kj35w5pvZrWtIHZr3lTJEFWbD7B4rhUj3MdSyMlyh8ZfIOB0c05OIBd61mbfbJYpitof8ACxwxyF7CXyF79HNaXdWzeqTpzKsdEFe7CbN4rhjBTEUssJkzlwkkD2B1s9hls7hcDmeKy95m73xnG18Ra2oj0a52jXMPFjiB2cQfPzU3RBXGwey2L4ZaEvppadzwXMzvzx38ssOUD0cL8rrw252NxXFSxrhSxRxFxaBJIS4u0uTk06o4d549lnIgrrZbAMaw2nFMwUUrA4luZ8oc3MbkXDQCL39a+MY2QxjE/e6uqgp6e9zFAHuLrc81s3pda/YrIRBptltk6bDouhgaddXyO1e883H+AGgW5REBan3JUXwSH2AtsobttjVV4TSYbSSCGSq6Rz6gtDjHFGAXZGnQvN9OVu+4kxE/l3RaV0fxqmL289yVF8Eh9gJ7kqL4JD7AUN2jpK7BovGEWIz1UUTmmopqgsdnjc4NcY3NaMjhfQcPVY2Mx4cARwIuFMNOjTM232TzLV+5Ki+CQ+wE9yVF8Eh9gL0x2jqZI7U1SIHi5zGNsjXaaAh3AXtqNVT+x23+LYjVspPDGRZ2uOfweN1srS7ybtvy4php0MxbfZPMrc9yVF8Eh9gJ7kqL4JD7AVebX7SY3hD2SSTw1MDzlDuhDOtxyuDTdpIuRYngp3sVtbHidMKhjchBLHx3vleLEi/aCCCDyKYadDMW32TzLI9yVF8Eh9gL89yVF8Eh9gKLbX7zjFOMPoIhUVTnZDf72xx7NPKcO3UAW1PYvam2TxeVuefGXRvI+9wwx9G08ru1d6gmGnQzFt9k8yknuSovgkPsBfrNlqNpDhSxAggg5BcEag+tV3ju0GNYI5r55GVtM426QsyOv+S4t1Y49nlDzqe7I7YU+Jw9NCSC3R8bvLY7kbcQewjQ+tMNOhmLbrnmW8RYWMYxDSQvqJ3hkbBcn+AA7SToAq+wzanFMae80WSjpWOymd7c8rjyAOhdbWwsBfyiumCzkUDq9kcYjbngxp8jwPIlhjDHHldt8vqK0uz+96WGoNHisQie12QzNFg083t1GU8czdLdnagtZFiYhFJLERBMInutllyNeBwPkk2Nx/FUxje8TF6WtfQmpicWyNZ0nQNFw7LZ1r6aHhdBeSKBY7QY9BE6aHEIqgsBcYjStYSBqQ2znXPdosHdzvYdXSikqY2tlcCWSMuGvsLlpab2da5vexseHaFloqz3s7c12HyQspgGMe0uMpZmBdcjIL6CwsefWUn2M2t8Mw5tbNZlg/pSPJHRkh7h3WF0ElRVdge0+IY5USimn8CpYbDO1jXzOvfLq7QEgEnsGnHiszFYsUw6opX+MHVNNLURxSCSOMPbncGjVrRcEm1wBY253QWKiIgIiICIiAiIgKDb1YBFDFibJWRz0Ly+PO6zZWuFpYO8vaNANbj0qcqutlsPGL1c2KVPvkMEz4aKA6xtEZs+Yt4F7ncCeFu4WDFpKybacMOTwfDWPBkYXNdPUSMsejIbpHGDa99Toe3Sz1X20tFJhFS7FqZpdTyEeH0zeXwlg/Kb+NzGvMjdYlti1suHMgLJWV0jgH6/e2xl+ZtjzyjXmgkxXOm5z8LQfqSf0yuiyucd0LScUiDXZSY5QHWBsejNjY8bHVFWbvxqGNw0MNsz5o8o7dLucR/4g+tRXd7XyUGC11aNMz7RX7XZQzMOdnO/cUzrt1rayVstdXT1IZ5MdmRxi/EWYLi9hexB0C+t52EtZg00MLAxkTWEMaNA1r2k2Hm1QQbcThwlq6ipd1nRRgAnU5pXG7r87Nd7RV4KktwdeG1FTCTrJGx478jnA/Q/+Ku1Ea/aDB2VlNLTPGkjC2/I/iu84dY+hUBusxZ9JikUdyBK4wyN7Nb5fSHgfSujiubdh4TU41CWcDUOl04BoLn37hw9aKke/bH3PqI6IHqRMEjhze6+W/OzOH65VpbCYY2nw+liaLe9Nce9zxnefWSqX31UjmYo554SRRub6AWH6QVduxlaJqClkBveFnrDQ130goNyqc394E0GnrWixcTC889C+M+gB49XJXGqz39TAUMDO11QCB3COS5+ketEZ+5jGnVGHBjzc08hiBPHLZrmeoOt/wCKq/b78OS/78X8I1Yu4mhLKCSUj77O4t/Va1rP5g5VxvDZmxuZtyLzRC40IuIxcHsKK6Ira1kMbpZHBrGAuc48ABqVz7urwqSpxWOZjCI4XOlebdVoIcGN85JsB3Hktlvd2YqKTo3ipqJqZ/VtLK9+SQXIvfTUcDbsI5Kd7n8egqKIRRxsilhsJWNAGY/iy9+YDU8we5BsNtRVVTH4fBSkiVoD6qQtEDGk6kC5c94twAFtDdK7ZYU2Dy0NPmcW07wDbrPcQXO05uN9O9SxERz1uq2+jw2SSKcHoZi0l4FyxwuASO1pB1twt51e1JWU1bEHxujnjJBBGVzcwIc3TscDY66gqCba7moapzp6VwhlcbujI95eTxOmrCeYuO7tVW4fX1uB1tiHRvYR0kV+pKzlpo4EcHdiK6cReVLUNkY2RvkvaHDzEXH0FeqIIiICIiAiIgKt9j8XjwiabCaxwhBlklpJnm0UsT3Zsuc6B7SbEG3H12QsPFMHgqo+iqIWSsOuV7Q4X5i/A94QeGKY/SQRGSeoiZHY3LntsRbUAfjXHYLqm9mJ2UeIRYg+CaLCnvljo3SGzIHS5SZMp1ZE+zg0ns17FaFHuywmF4kZQQhw4EtLrd9nEhSKppGSNLJGNe08WuaHNPK4OiDHxPGIKZnSTTMjb2FzgL2FyG3PWNhwGq513X4pFTYnBLM8MZZzS8mzQXMIFz2C/aujKvCYJmtZJBHI1vktexrmt0toHCw000XgdmqO2XwSC3LoY7erKgy6OujmbnikZI3hmY5rm+tpIX3UU7ZGOje0Oa9pa5p4EEWcD5wvOiw+KBuSKJkbb3ysa1rb9ps0AXWQg5/xfZqr2frm1kLDJA112ydhYdHRyEeSbG1+B0I5K3cC3gUFXGHsqY2EjWOR7WSNPaCHHXzi4Uic0EWIuDxC0NVsDhsjszqGAnuYG/Q2wQR3bveNC2F1LRSCoqpgWNbF18mYWLrtuCbE2A7fMm6rd47D2GoqAPCJW2yceiZxy37XE2v5gOd5lheAU1KLQU8cV+JYwAnzkalZ6CGbzdhPGcAMdhUQ3MZOgcD5UZPZewIPYRyJUJ3a7cHDC7DcQa6FocSxzwR0ZPlNd+gTqHDTU9nC6Vh4lg1PUjLPBHKBwzta63muNPQgxJtraFjOkdWQBvG/SsN/NY3PoVV7QdPtLWsZStc2jgu3whzSG3NukdY8XaABvHS5tdWRBu6wtjs7aGG/e249TrhSCGFrGhrWhrQLBoAAA5ADQIMKhpIKGnZE0tjihaGgucAAOZJsLk6k8yud9uMUikxeaeN4fGJmHO03BDQzNY9uoK6SqqSOVpjkY17DxY5oc09ouDoVr/cnQ/Aqb5CL+1B5YhBSYrSyQCVkrJGjrMc1xaTqx2h0IIuL8iqCw6sqcBxLrDrRuyyNB6ssR5dxFnDvA5Lo2gwiCnzdDBHFmtmyMazNa+W+UC9rn1lfFbgdNO4Pmp4pHAWDnxscQNTa7gdLk+tB8YJtBTVsYkp5myCwJAIzNvewc3i06HQ8lr94HSeLaoxOc17Yy5rmkhwLSHaEa9i21BhEFPm6GCOLNbNkY1ma18t8oF7XPrKy0EX2Y3hUdZA2UzxxvyjpInPa1zHfjeUdW34HlZVrvFe3GcThpqG0pYzI+ZurB1iXEuGmRoPHmSBdWnX7A4bO7PJRQud2nLlJPM5bXK2eGYNBStyQQsiaeIY0C/ntx9KD2o6YRRsjbwY0NF+NmgAfwXsiICIiAiIgIiICj3ijEfjJvzVn2ikKKTF7WztarO+6I/XWIn+4lHvFGI/GTfmrPtE8UYj8ZN+as+0UhRTBG/Mtc3aaU+NPpHvFGI/GTfmrPtE8UYj8ZN+as+0UhRMEb8yZu00p8afSPeKMR+Mm/NWfaJ4oxH4yb81Z9opCiYI35kzdppT40+ke8UYj8ZN+as+0TxRiPxk35qz7RSFEwRvzJm7TSnxp9I94oxH4yb81Z9ovuLCcQDgXYi0gEXb4KwXF9RfPpcaXW+RMMf6ZM1aaU+NPoREXTyiIiAiIgIiICIiAiIgIiICIiAiIgIiICIiAiIgIiICIiAiIgIiICIiAiIgIiICIiAiIgIiICIiAiIgIiICIiAiIgIiICIiAiIgIiICIiAiIgIiICIiAiIgIiICIiAiIgIiICIiAiIg//9k="/>
          <p:cNvSpPr>
            <a:spLocks noChangeAspect="1" noChangeArrowheads="1"/>
          </p:cNvSpPr>
          <p:nvPr/>
        </p:nvSpPr>
        <p:spPr bwMode="auto">
          <a:xfrm>
            <a:off x="4365625" y="-887413"/>
            <a:ext cx="2438400" cy="182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de-DE" altLang="cs-CZ" sz="1800"/>
          </a:p>
        </p:txBody>
      </p:sp>
      <p:pic>
        <p:nvPicPr>
          <p:cNvPr id="43017" name="Picture 60" descr="http://info-koktejl.cz/gallery/1236464465.jpg"/>
          <p:cNvPicPr>
            <a:picLocks noChangeAspect="1" noChangeArrowheads="1"/>
          </p:cNvPicPr>
          <p:nvPr/>
        </p:nvPicPr>
        <p:blipFill>
          <a:blip r:embed="rId4">
            <a:extLst>
              <a:ext uri="{28A0092B-C50C-407E-A947-70E740481C1C}">
                <a14:useLocalDpi xmlns:a14="http://schemas.microsoft.com/office/drawing/2010/main" val="0"/>
              </a:ext>
            </a:extLst>
          </a:blip>
          <a:srcRect l="2872" t="4207" r="2872" b="4207"/>
          <a:stretch>
            <a:fillRect/>
          </a:stretch>
        </p:blipFill>
        <p:spPr bwMode="auto">
          <a:xfrm>
            <a:off x="6232525" y="2168525"/>
            <a:ext cx="238760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8" name="Picture 58" descr="http://www.apela.cz/images/partneri/karlstejn-golf-resort.jpg"/>
          <p:cNvPicPr>
            <a:picLocks noChangeAspect="1" noChangeArrowheads="1"/>
          </p:cNvPicPr>
          <p:nvPr/>
        </p:nvPicPr>
        <p:blipFill>
          <a:blip r:embed="rId5">
            <a:extLst>
              <a:ext uri="{28A0092B-C50C-407E-A947-70E740481C1C}">
                <a14:useLocalDpi xmlns:a14="http://schemas.microsoft.com/office/drawing/2010/main" val="0"/>
              </a:ext>
            </a:extLst>
          </a:blip>
          <a:srcRect l="7559" b="6810"/>
          <a:stretch>
            <a:fillRect/>
          </a:stretch>
        </p:blipFill>
        <p:spPr bwMode="auto">
          <a:xfrm>
            <a:off x="6232525" y="4114800"/>
            <a:ext cx="238760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smtClean="0">
                <a:solidFill>
                  <a:srgbClr val="0039A6"/>
                </a:solidFill>
                <a:latin typeface="Georgia" pitchFamily="18" charset="0"/>
              </a:rPr>
              <a:t>Wirtschaft</a:t>
            </a:r>
            <a:endParaRPr lang="cs-CZ" altLang="cs-CZ" sz="2400" smtClean="0">
              <a:solidFill>
                <a:srgbClr val="0039A6"/>
              </a:solidFill>
              <a:latin typeface="Georgia" pitchFamily="18" charset="0"/>
            </a:endParaRPr>
          </a:p>
        </p:txBody>
      </p:sp>
      <p:sp>
        <p:nvSpPr>
          <p:cNvPr id="62468" name="Rectangle 3"/>
          <p:cNvSpPr>
            <a:spLocks noGrp="1" noChangeArrowheads="1"/>
          </p:cNvSpPr>
          <p:nvPr>
            <p:ph type="subTitle" idx="4294967295"/>
          </p:nvPr>
        </p:nvSpPr>
        <p:spPr>
          <a:xfrm>
            <a:off x="1014413" y="1247775"/>
            <a:ext cx="7661275" cy="5381625"/>
          </a:xfrm>
        </p:spPr>
        <p:txBody>
          <a:bodyPr/>
          <a:lstStyle/>
          <a:p>
            <a:pPr marL="304800" indent="-304800">
              <a:buFontTx/>
              <a:buNone/>
            </a:pPr>
            <a:r>
              <a:rPr lang="cs-CZ" altLang="ja-JP" sz="2400" dirty="0" smtClean="0">
                <a:solidFill>
                  <a:srgbClr val="D52B1E"/>
                </a:solidFill>
                <a:latin typeface="Georgia" pitchFamily="18" charset="0"/>
              </a:rPr>
              <a:t>	</a:t>
            </a:r>
            <a:r>
              <a:rPr lang="de-DE" altLang="ja-JP" sz="2400" dirty="0" smtClean="0">
                <a:solidFill>
                  <a:srgbClr val="D52B1E"/>
                </a:solidFill>
                <a:latin typeface="Georgia" pitchFamily="18" charset="0"/>
                <a:ea typeface="MS PGothic" pitchFamily="34" charset="-128"/>
              </a:rPr>
              <a:t> HAUPTINVESTOREN</a:t>
            </a:r>
            <a:r>
              <a:rPr lang="cs-CZ" altLang="ja-JP" sz="2400" dirty="0" smtClean="0">
                <a:solidFill>
                  <a:srgbClr val="D52B1E"/>
                </a:solidFill>
                <a:latin typeface="Georgia" pitchFamily="18" charset="0"/>
              </a:rPr>
              <a:t>– </a:t>
            </a:r>
            <a:r>
              <a:rPr lang="de-DE" altLang="ja-JP" sz="2400" dirty="0" smtClean="0">
                <a:solidFill>
                  <a:srgbClr val="D52B1E"/>
                </a:solidFill>
                <a:latin typeface="Georgia" pitchFamily="18" charset="0"/>
                <a:ea typeface="MS PGothic" pitchFamily="34" charset="-128"/>
              </a:rPr>
              <a:t>Produktion</a:t>
            </a:r>
            <a:endParaRPr lang="cs-CZ" altLang="ja-JP" sz="2400" dirty="0" smtClean="0">
              <a:solidFill>
                <a:srgbClr val="D52B1E"/>
              </a:solidFill>
              <a:latin typeface="Georgia" pitchFamily="18" charset="0"/>
            </a:endParaRPr>
          </a:p>
          <a:p>
            <a:pPr marL="304800" indent="-304800">
              <a:buFontTx/>
              <a:buNone/>
            </a:pPr>
            <a:endParaRPr lang="cs-CZ" altLang="ja-JP" sz="800" dirty="0" smtClean="0">
              <a:solidFill>
                <a:srgbClr val="D52B1E"/>
              </a:solidFill>
              <a:latin typeface="Georgia" pitchFamily="18" charset="0"/>
            </a:endParaRPr>
          </a:p>
          <a:p>
            <a:pPr marL="304800" lvl="3" indent="-304800">
              <a:lnSpc>
                <a:spcPct val="150000"/>
              </a:lnSpc>
              <a:buFontTx/>
              <a:buNone/>
            </a:pPr>
            <a:r>
              <a:rPr lang="cs-CZ" altLang="cs-CZ" sz="1400" dirty="0" smtClean="0">
                <a:latin typeface="Georgia" pitchFamily="18" charset="0"/>
              </a:rPr>
              <a:t>	ABB 			</a:t>
            </a:r>
            <a:r>
              <a:rPr lang="de-DE" altLang="cs-CZ" sz="1400" dirty="0" smtClean="0">
                <a:latin typeface="Georgia" pitchFamily="18" charset="0"/>
              </a:rPr>
              <a:t>	</a:t>
            </a:r>
            <a:r>
              <a:rPr lang="cs-CZ" altLang="ja-JP" sz="1400" dirty="0" smtClean="0">
                <a:latin typeface="Georgia" pitchFamily="18" charset="0"/>
              </a:rPr>
              <a:t>NEMAK </a:t>
            </a:r>
            <a:r>
              <a:rPr lang="cs-CZ" altLang="cs-CZ" sz="1400" dirty="0" smtClean="0">
                <a:latin typeface="Georgia" pitchFamily="18" charset="0"/>
              </a:rPr>
              <a:t>	</a:t>
            </a:r>
          </a:p>
          <a:p>
            <a:pPr marL="304800" lvl="3" indent="-304800">
              <a:lnSpc>
                <a:spcPct val="150000"/>
              </a:lnSpc>
              <a:buFontTx/>
              <a:buNone/>
            </a:pPr>
            <a:r>
              <a:rPr lang="cs-CZ" altLang="cs-CZ" sz="1400" dirty="0" smtClean="0">
                <a:latin typeface="Georgia" pitchFamily="18" charset="0"/>
              </a:rPr>
              <a:t>	BOSCH 			</a:t>
            </a:r>
            <a:r>
              <a:rPr lang="en-US" altLang="cs-CZ" sz="1400" dirty="0" smtClean="0">
                <a:latin typeface="Georgia" pitchFamily="18" charset="0"/>
              </a:rPr>
              <a:t>PANASONIC</a:t>
            </a:r>
            <a:endParaRPr lang="cs-CZ" altLang="cs-CZ" sz="1400" dirty="0" smtClean="0">
              <a:latin typeface="Georgia" pitchFamily="18" charset="0"/>
            </a:endParaRPr>
          </a:p>
          <a:p>
            <a:pPr marL="304800" lvl="3" indent="-304800">
              <a:lnSpc>
                <a:spcPct val="150000"/>
              </a:lnSpc>
              <a:buFontTx/>
              <a:buNone/>
            </a:pPr>
            <a:r>
              <a:rPr lang="cs-CZ" altLang="cs-CZ" sz="1400" dirty="0" smtClean="0">
                <a:latin typeface="Georgia" pitchFamily="18" charset="0"/>
              </a:rPr>
              <a:t>	CATERPILLAR 		</a:t>
            </a:r>
            <a:r>
              <a:rPr lang="de-DE" altLang="cs-CZ" sz="1400" dirty="0" smtClean="0">
                <a:latin typeface="Georgia" pitchFamily="18" charset="0"/>
              </a:rPr>
              <a:t>	</a:t>
            </a:r>
            <a:r>
              <a:rPr lang="cs-CZ" altLang="cs-CZ" sz="1400" dirty="0" smtClean="0">
                <a:latin typeface="Georgia" pitchFamily="18" charset="0"/>
              </a:rPr>
              <a:t>SAINT GOBAIN</a:t>
            </a:r>
          </a:p>
          <a:p>
            <a:pPr marL="304800" lvl="3" indent="-304800">
              <a:lnSpc>
                <a:spcPct val="150000"/>
              </a:lnSpc>
              <a:buFontTx/>
              <a:buNone/>
            </a:pPr>
            <a:r>
              <a:rPr lang="cs-CZ" altLang="cs-CZ" sz="1400" dirty="0" smtClean="0">
                <a:latin typeface="Georgia" pitchFamily="18" charset="0"/>
              </a:rPr>
              <a:t>	CONTINE</a:t>
            </a:r>
            <a:r>
              <a:rPr lang="en-US" altLang="cs-CZ" sz="1400" dirty="0" smtClean="0">
                <a:latin typeface="Georgia" pitchFamily="18" charset="0"/>
              </a:rPr>
              <a:t>N</a:t>
            </a:r>
            <a:r>
              <a:rPr lang="cs-CZ" altLang="cs-CZ" sz="1400" dirty="0" smtClean="0">
                <a:latin typeface="Georgia" pitchFamily="18" charset="0"/>
              </a:rPr>
              <a:t>TAL 		</a:t>
            </a:r>
            <a:r>
              <a:rPr lang="de-DE" altLang="cs-CZ" sz="1400" dirty="0" smtClean="0">
                <a:latin typeface="Georgia" pitchFamily="18" charset="0"/>
              </a:rPr>
              <a:t>	</a:t>
            </a:r>
            <a:r>
              <a:rPr lang="en-US" altLang="cs-CZ" sz="1400" dirty="0" smtClean="0">
                <a:latin typeface="Georgia" pitchFamily="18" charset="0"/>
              </a:rPr>
              <a:t>S</a:t>
            </a:r>
            <a:r>
              <a:rPr lang="cs-CZ" altLang="cs-CZ" sz="1400" dirty="0" smtClean="0">
                <a:latin typeface="Georgia" pitchFamily="18" charset="0"/>
              </a:rPr>
              <a:t>HIMANO 	</a:t>
            </a:r>
          </a:p>
          <a:p>
            <a:pPr marL="304800" lvl="3" indent="-304800">
              <a:lnSpc>
                <a:spcPct val="150000"/>
              </a:lnSpc>
              <a:buFontTx/>
              <a:buNone/>
            </a:pPr>
            <a:r>
              <a:rPr lang="cs-CZ" altLang="cs-CZ" sz="1400" dirty="0" smtClean="0">
                <a:latin typeface="Georgia" pitchFamily="18" charset="0"/>
              </a:rPr>
              <a:t>	DAIKIN 			SIEMENS</a:t>
            </a:r>
          </a:p>
          <a:p>
            <a:pPr marL="304800" lvl="3" indent="-304800">
              <a:lnSpc>
                <a:spcPct val="150000"/>
              </a:lnSpc>
              <a:buFontTx/>
              <a:buNone/>
            </a:pPr>
            <a:r>
              <a:rPr lang="cs-CZ" altLang="cs-CZ" sz="1400" dirty="0" smtClean="0">
                <a:latin typeface="Georgia" pitchFamily="18" charset="0"/>
              </a:rPr>
              <a:t>	DENSO 			SYNTHOS</a:t>
            </a:r>
          </a:p>
          <a:p>
            <a:pPr marL="304800" lvl="3" indent="-304800">
              <a:lnSpc>
                <a:spcPct val="150000"/>
              </a:lnSpc>
              <a:buFontTx/>
              <a:buNone/>
            </a:pPr>
            <a:r>
              <a:rPr lang="cs-CZ" altLang="cs-CZ" sz="1400" dirty="0" smtClean="0">
                <a:latin typeface="Georgia" pitchFamily="18" charset="0"/>
              </a:rPr>
              <a:t>	FOXCONN 			TEVA</a:t>
            </a:r>
          </a:p>
          <a:p>
            <a:pPr marL="304800" lvl="3" indent="-304800">
              <a:lnSpc>
                <a:spcPct val="150000"/>
              </a:lnSpc>
              <a:buFontTx/>
              <a:buNone/>
            </a:pPr>
            <a:r>
              <a:rPr lang="cs-CZ" altLang="cs-CZ" sz="1400" dirty="0" smtClean="0">
                <a:latin typeface="Georgia" pitchFamily="18" charset="0"/>
              </a:rPr>
              <a:t>	</a:t>
            </a:r>
            <a:r>
              <a:rPr lang="en-US" altLang="cs-CZ" sz="1400" dirty="0" smtClean="0">
                <a:latin typeface="Georgia" pitchFamily="18" charset="0"/>
              </a:rPr>
              <a:t>HONEYWELL</a:t>
            </a:r>
            <a:r>
              <a:rPr lang="cs-CZ" altLang="cs-CZ" sz="1400" dirty="0" smtClean="0">
                <a:latin typeface="Georgia" pitchFamily="18" charset="0"/>
              </a:rPr>
              <a:t> 		</a:t>
            </a:r>
            <a:r>
              <a:rPr lang="de-DE" altLang="cs-CZ" sz="1400" dirty="0" smtClean="0">
                <a:latin typeface="Georgia" pitchFamily="18" charset="0"/>
              </a:rPr>
              <a:t>	</a:t>
            </a:r>
            <a:r>
              <a:rPr lang="cs-CZ" altLang="cs-CZ" sz="1400" dirty="0" smtClean="0">
                <a:latin typeface="Georgia" pitchFamily="18" charset="0"/>
              </a:rPr>
              <a:t>T</a:t>
            </a:r>
            <a:r>
              <a:rPr lang="en-US" altLang="cs-CZ" sz="1400" dirty="0" smtClean="0">
                <a:latin typeface="Georgia" pitchFamily="18" charset="0"/>
              </a:rPr>
              <a:t>ORAY</a:t>
            </a:r>
            <a:endParaRPr lang="cs-CZ" altLang="cs-CZ" sz="1400" dirty="0" smtClean="0">
              <a:latin typeface="Georgia" pitchFamily="18" charset="0"/>
            </a:endParaRPr>
          </a:p>
          <a:p>
            <a:pPr marL="304800" lvl="3" indent="-304800">
              <a:lnSpc>
                <a:spcPct val="150000"/>
              </a:lnSpc>
              <a:buFontTx/>
              <a:buNone/>
            </a:pPr>
            <a:r>
              <a:rPr lang="cs-CZ" altLang="cs-CZ" sz="1400" dirty="0" smtClean="0">
                <a:latin typeface="Georgia" pitchFamily="18" charset="0"/>
              </a:rPr>
              <a:t>	HYUNDAI 			</a:t>
            </a:r>
            <a:r>
              <a:rPr lang="en-US" altLang="cs-CZ" sz="1400" dirty="0" smtClean="0">
                <a:latin typeface="Georgia" pitchFamily="18" charset="0"/>
              </a:rPr>
              <a:t>TOYOTA+PEUGEOT+CITROEN</a:t>
            </a:r>
            <a:endParaRPr lang="cs-CZ" altLang="cs-CZ" sz="1400" dirty="0" smtClean="0">
              <a:latin typeface="Georgia" pitchFamily="18" charset="0"/>
            </a:endParaRPr>
          </a:p>
          <a:p>
            <a:pPr marL="304800" lvl="3" indent="-304800">
              <a:lnSpc>
                <a:spcPct val="150000"/>
              </a:lnSpc>
              <a:buFontTx/>
              <a:buNone/>
            </a:pPr>
            <a:r>
              <a:rPr lang="cs-CZ" altLang="cs-CZ" sz="1400" dirty="0" smtClean="0">
                <a:latin typeface="Georgia" pitchFamily="18" charset="0"/>
              </a:rPr>
              <a:t>	JOHNSON CONTROLS 		</a:t>
            </a:r>
            <a:r>
              <a:rPr lang="en-US" altLang="ja-JP" sz="1400" dirty="0" smtClean="0">
                <a:latin typeface="Georgia" pitchFamily="18" charset="0"/>
                <a:ea typeface="MS PGothic" pitchFamily="34" charset="-128"/>
              </a:rPr>
              <a:t>TRW</a:t>
            </a:r>
            <a:r>
              <a:rPr lang="cs-CZ" altLang="ja-JP" sz="1400" dirty="0" smtClean="0">
                <a:latin typeface="Georgia" pitchFamily="18" charset="0"/>
              </a:rPr>
              <a:t> </a:t>
            </a:r>
            <a:endParaRPr lang="cs-CZ" altLang="cs-CZ" sz="1400" dirty="0" smtClean="0">
              <a:latin typeface="Georgia" pitchFamily="18" charset="0"/>
              <a:ea typeface="MS PGothic" pitchFamily="34" charset="-128"/>
            </a:endParaRPr>
          </a:p>
          <a:p>
            <a:pPr marL="304800" lvl="3" indent="-304800">
              <a:lnSpc>
                <a:spcPct val="150000"/>
              </a:lnSpc>
              <a:buFontTx/>
              <a:buNone/>
            </a:pPr>
            <a:r>
              <a:rPr lang="cs-CZ" altLang="cs-CZ" sz="1400" dirty="0" smtClean="0">
                <a:latin typeface="Georgia" pitchFamily="18" charset="0"/>
              </a:rPr>
              <a:t>	KIMBERLY CLARK </a:t>
            </a:r>
            <a:r>
              <a:rPr lang="cs-CZ" altLang="ja-JP" sz="1400" dirty="0" smtClean="0">
                <a:latin typeface="Georgia" pitchFamily="18" charset="0"/>
                <a:ea typeface="MS PGothic" pitchFamily="34" charset="-128"/>
              </a:rPr>
              <a:t>		</a:t>
            </a:r>
            <a:r>
              <a:rPr lang="en-US" altLang="ja-JP" sz="1400" dirty="0" smtClean="0">
                <a:latin typeface="Georgia" pitchFamily="18" charset="0"/>
                <a:ea typeface="MS PGothic" pitchFamily="34" charset="-128"/>
              </a:rPr>
              <a:t>VOLKSWAGEN</a:t>
            </a:r>
            <a:endParaRPr lang="cs-CZ" altLang="ja-JP" sz="1400" dirty="0" smtClean="0">
              <a:latin typeface="Georgia" pitchFamily="18" charset="0"/>
              <a:ea typeface="MS PGothic" pitchFamily="34" charset="-128"/>
            </a:endParaRPr>
          </a:p>
          <a:p>
            <a:pPr marL="304800" lvl="3" indent="-304800">
              <a:lnSpc>
                <a:spcPct val="150000"/>
              </a:lnSpc>
              <a:buFontTx/>
              <a:buNone/>
            </a:pPr>
            <a:r>
              <a:rPr lang="cs-CZ" altLang="ja-JP" sz="1400" dirty="0" smtClean="0">
                <a:latin typeface="Georgia" pitchFamily="18" charset="0"/>
                <a:ea typeface="MS PGothic" pitchFamily="34" charset="-128"/>
              </a:rPr>
              <a:t>	</a:t>
            </a:r>
            <a:r>
              <a:rPr lang="en-US" altLang="ja-JP" sz="1400" dirty="0" smtClean="0">
                <a:latin typeface="Georgia" pitchFamily="18" charset="0"/>
                <a:ea typeface="MS PGothic" pitchFamily="34" charset="-128"/>
              </a:rPr>
              <a:t>MA</a:t>
            </a:r>
            <a:r>
              <a:rPr lang="cs-CZ" altLang="ja-JP" sz="1400" dirty="0" smtClean="0">
                <a:latin typeface="Georgia" pitchFamily="18" charset="0"/>
              </a:rPr>
              <a:t>FRA </a:t>
            </a:r>
            <a:r>
              <a:rPr lang="cs-CZ" altLang="ja-JP" sz="1400" dirty="0" smtClean="0">
                <a:latin typeface="Georgia" pitchFamily="18" charset="0"/>
                <a:ea typeface="MS PGothic" pitchFamily="34" charset="-128"/>
              </a:rPr>
              <a:t>			</a:t>
            </a:r>
            <a:endParaRPr lang="cs-CZ" altLang="cs-CZ" sz="1400" dirty="0" smtClean="0">
              <a:latin typeface="Georgia" pitchFamily="18" charset="0"/>
            </a:endParaRPr>
          </a:p>
          <a:p>
            <a:pPr marL="304800" lvl="3" indent="-304800">
              <a:lnSpc>
                <a:spcPct val="150000"/>
              </a:lnSpc>
              <a:buFontTx/>
              <a:buNone/>
            </a:pPr>
            <a:r>
              <a:rPr lang="cs-CZ" altLang="ja-JP" sz="1400" dirty="0" smtClean="0">
                <a:latin typeface="Georgia" pitchFamily="18" charset="0"/>
                <a:ea typeface="MS PGothic" pitchFamily="34" charset="-128"/>
              </a:rPr>
              <a:t>	</a:t>
            </a:r>
            <a:r>
              <a:rPr lang="en-US" altLang="ja-JP" sz="1400" dirty="0" smtClean="0">
                <a:latin typeface="Georgia" pitchFamily="18" charset="0"/>
                <a:ea typeface="MS PGothic" pitchFamily="34" charset="-128"/>
              </a:rPr>
              <a:t>MAGNA</a:t>
            </a:r>
            <a:r>
              <a:rPr lang="cs-CZ" altLang="ja-JP" sz="1400" dirty="0" smtClean="0">
                <a:latin typeface="Georgia" pitchFamily="18" charset="0"/>
              </a:rPr>
              <a:t> </a:t>
            </a:r>
            <a:r>
              <a:rPr lang="cs-CZ" altLang="cs-CZ" sz="1400" dirty="0" smtClean="0">
                <a:latin typeface="Georgia" pitchFamily="18" charset="0"/>
              </a:rPr>
              <a:t>					     </a:t>
            </a:r>
            <a:r>
              <a:rPr lang="de-DE" altLang="cs-CZ" sz="1200" dirty="0" smtClean="0">
                <a:latin typeface="Georgia" pitchFamily="18" charset="0"/>
              </a:rPr>
              <a:t>Quelle: </a:t>
            </a:r>
            <a:r>
              <a:rPr lang="de-DE" altLang="cs-CZ" sz="1200" dirty="0" err="1" smtClean="0">
                <a:latin typeface="Georgia" pitchFamily="18" charset="0"/>
              </a:rPr>
              <a:t>CzechInvest</a:t>
            </a:r>
            <a:endParaRPr lang="de-DE" altLang="cs-CZ" sz="1200" dirty="0" smtClean="0">
              <a:latin typeface="Georgia" pitchFamily="18" charset="0"/>
            </a:endParaRPr>
          </a:p>
          <a:p>
            <a:pPr marL="304800" lvl="3" indent="-304800">
              <a:lnSpc>
                <a:spcPct val="150000"/>
              </a:lnSpc>
              <a:buFontTx/>
              <a:buNone/>
            </a:pPr>
            <a:r>
              <a:rPr lang="cs-CZ" altLang="ja-JP" sz="1400" dirty="0" smtClean="0">
                <a:latin typeface="Georgia" pitchFamily="18" charset="0"/>
                <a:ea typeface="MS PGothic" pitchFamily="34" charset="-128"/>
              </a:rPr>
              <a:t>	</a:t>
            </a:r>
            <a:r>
              <a:rPr lang="cs-CZ" altLang="cs-CZ" sz="1400" dirty="0" smtClean="0">
                <a:latin typeface="Georgia" pitchFamily="18" charset="0"/>
              </a:rPr>
              <a:t>			</a:t>
            </a:r>
            <a:r>
              <a:rPr lang="cs-CZ" altLang="ja-JP" sz="1400" dirty="0" smtClean="0">
                <a:latin typeface="Georgia" pitchFamily="18" charset="0"/>
              </a:rPr>
              <a:t>				</a:t>
            </a:r>
            <a:r>
              <a:rPr lang="cs-CZ" altLang="cs-CZ" sz="1400" dirty="0" smtClean="0">
                <a:latin typeface="Georgia" pitchFamily="18" charset="0"/>
              </a:rPr>
              <a:t>	</a:t>
            </a:r>
            <a:endParaRPr lang="cs-CZ" altLang="cs-CZ" sz="3600" dirty="0" smtClean="0">
              <a:solidFill>
                <a:srgbClr val="D52B1E"/>
              </a:solidFill>
              <a:latin typeface="Georgia" pitchFamily="18" charset="0"/>
            </a:endParaRPr>
          </a:p>
          <a:p>
            <a:pPr marL="304800" indent="-304800" algn="just">
              <a:buFontTx/>
              <a:buNone/>
            </a:pPr>
            <a:endParaRPr lang="cs-CZ" altLang="cs-CZ" sz="3600" dirty="0" smtClean="0">
              <a:solidFill>
                <a:srgbClr val="D52B1E"/>
              </a:solidFill>
              <a:latin typeface="Georgia" pitchFamily="18" charset="0"/>
            </a:endParaRPr>
          </a:p>
          <a:p>
            <a:pPr marL="304800" indent="-304800" algn="just">
              <a:buFontTx/>
              <a:buNone/>
            </a:pPr>
            <a:endParaRPr lang="cs-CZ" altLang="cs-CZ" sz="3600" dirty="0" smtClean="0">
              <a:solidFill>
                <a:srgbClr val="D52B1E"/>
              </a:solidFill>
              <a:latin typeface="Georgia" pitchFamily="18" charset="0"/>
            </a:endParaRPr>
          </a:p>
          <a:p>
            <a:pPr marL="304800" indent="-304800" algn="just">
              <a:buFontTx/>
              <a:buNone/>
            </a:pPr>
            <a:endParaRPr lang="cs-CZ" altLang="cs-CZ" sz="3600" dirty="0" smtClean="0">
              <a:solidFill>
                <a:srgbClr val="D52B1E"/>
              </a:solidFill>
              <a:latin typeface="Georgia" pitchFamily="18" charset="0"/>
            </a:endParaRPr>
          </a:p>
          <a:p>
            <a:pPr marL="304800" indent="-304800" eaLnBrk="1" hangingPunct="1">
              <a:spcBef>
                <a:spcPct val="0"/>
              </a:spcBef>
              <a:buFontTx/>
              <a:buNone/>
            </a:pPr>
            <a:endParaRPr lang="cs-CZ" altLang="cs-CZ" sz="1600" dirty="0" smtClean="0">
              <a:solidFill>
                <a:srgbClr val="072B51"/>
              </a:solidFill>
              <a:latin typeface="Georgia" pitchFamily="18" charset="0"/>
            </a:endParaRPr>
          </a:p>
          <a:p>
            <a:pPr marL="304800" indent="-304800" eaLnBrk="1" hangingPunct="1">
              <a:spcBef>
                <a:spcPct val="0"/>
              </a:spcBef>
              <a:buFontTx/>
              <a:buNone/>
            </a:pPr>
            <a:r>
              <a:rPr lang="cs-CZ" altLang="cs-CZ" sz="1400" noProof="1" smtClean="0">
                <a:solidFill>
                  <a:srgbClr val="072B51"/>
                </a:solidFill>
                <a:latin typeface="Georgia" pitchFamily="18" charset="0"/>
              </a:rPr>
              <a:t>	</a:t>
            </a:r>
          </a:p>
          <a:p>
            <a:pPr marL="304800" indent="-304800" eaLnBrk="1" hangingPunct="1">
              <a:spcBef>
                <a:spcPct val="0"/>
              </a:spcBef>
              <a:buFontTx/>
              <a:buNone/>
            </a:pPr>
            <a:endParaRPr lang="cs-CZ" altLang="cs-CZ" sz="1400" noProof="1" smtClean="0">
              <a:solidFill>
                <a:srgbClr val="072B51"/>
              </a:solidFill>
              <a:latin typeface="Georgia" pitchFamily="18" charset="0"/>
            </a:endParaRPr>
          </a:p>
          <a:p>
            <a:pPr marL="304800" indent="-304800" eaLnBrk="1" hangingPunct="1">
              <a:spcBef>
                <a:spcPct val="0"/>
              </a:spcBef>
              <a:buFontTx/>
              <a:buNone/>
            </a:pPr>
            <a:endParaRPr lang="cs-CZ" altLang="cs-CZ" sz="1400" noProof="1" smtClean="0">
              <a:solidFill>
                <a:srgbClr val="072B51"/>
              </a:solidFill>
              <a:latin typeface="Georgia" pitchFamily="18" charset="0"/>
            </a:endParaRPr>
          </a:p>
          <a:p>
            <a:pPr marL="304800" indent="-304800" eaLnBrk="1" hangingPunct="1">
              <a:spcBef>
                <a:spcPct val="0"/>
              </a:spcBef>
              <a:buFontTx/>
              <a:buNone/>
            </a:pPr>
            <a:endParaRPr lang="cs-CZ" altLang="cs-CZ" sz="1400" noProof="1" smtClean="0">
              <a:solidFill>
                <a:srgbClr val="072B51"/>
              </a:solidFill>
              <a:latin typeface="Georgia" pitchFamily="18" charset="0"/>
            </a:endParaRPr>
          </a:p>
          <a:p>
            <a:pPr marL="304800" indent="-304800" eaLnBrk="1" hangingPunct="1">
              <a:spcBef>
                <a:spcPct val="0"/>
              </a:spcBef>
              <a:buFontTx/>
              <a:buNone/>
            </a:pPr>
            <a:r>
              <a:rPr lang="cs-CZ" altLang="cs-CZ" sz="1400" noProof="1" smtClean="0">
                <a:latin typeface="Georgia" pitchFamily="18" charset="0"/>
              </a:rPr>
              <a:t>	</a:t>
            </a:r>
            <a:endParaRPr lang="cs-CZ" altLang="cs-CZ" sz="1400" dirty="0" smtClean="0">
              <a:latin typeface="Georgia" pitchFamily="18" charset="0"/>
            </a:endParaRP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en-US" altLang="de-DE" sz="1800" dirty="0" smtClean="0">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en-US" altLang="de-DE" sz="1800" dirty="0" smtClean="0">
              <a:solidFill>
                <a:srgbClr val="FFFFFF"/>
              </a:solidFill>
            </a:endParaRPr>
          </a:p>
        </p:txBody>
      </p:sp>
      <p:sp>
        <p:nvSpPr>
          <p:cNvPr id="62471" name="AutoShape 52" descr="data:image/jpeg;base64,/9j/4AAQSkZJRgABAQAAAQABAAD/2wCEAAkGBhEQERQQEhAVFBUUFhoXFxIYFhYaFBcYGxoYGBMYGhgYHSYeGBsjGRwXHy8gJScpLDgsFR4yNTAqNSYtLCkBCQoKDQwNFA8PFCkYFBgpKS0pKTU1MjU1LikuKSwpKS41LDU1NS0rLCopKSksMCk1NTU2KSk0KSkvKSkpKSksLP/AABEIAMABAAMBIgACEQEDEQH/xAAcAAEAAgMBAQEAAAAAAAAAAAAABgcEBQgDAgH/xABNEAABAwIDBAQHCQ4GAgMAAAABAAIDBBEFEiEGBzFREyJBYRQVMnGBkZIWI1RVk5Sh0dMXMzVCUlNicnSisbKz0iQ0RnOEwoLhJUNE/8QAGAEBAQEBAQAAAAAAAAAAAAAAAAEDAgT/xAApEQEAAQEHBAIBBQAAAAAAAAAAAQIDERIUUWGRUmOS0RNTMSEiMrHw/9oADAMBAAIRAxEAPwC8UREBERAREQEREBERAREQEREBERAREQEREBERAREQEREBERAREQEREBERAREQEREBERAREQEREBERAREQEREBERAREQEREBERAREQEREBERARFHL4tyovXOpM3NbOyx3/ALoi7WUjRRy+LcqL1zpfFuVF651zi2lrlu5TykaKOXxblReudL4tyovXOmLaTLdynlI0Ucvi3Ki9c6XxblReudMW0mW7lPKRoo5fFuVF650vi3Ki9c6YtpMt3KeUjRRy+LcqL1zr7iOK5hmFHluM1jNe19bX7bK4tpMt3KeUgREXTyiIiAiIgIiICIiAiIgIiICIiAiIgIiICwsWxmCkj6WolbEzhmcbXPIDiT3BZqozazEG1m0UVPUH3iGZkQYfJ1aHG/67y0HusEFh/dXw22YyyBhNhIYJRGfM/LYra1u2NLFRivzl8BLbPaDqC7JexsdD/BbOqoI5Y3QvYHRublLCOqW8LWURbsE84dBhr3scyOoa5+rutA2UyBug8otyg9nHVBmfdRwn4fF+/wD2r9+6hhPw6L97+1bMbJUPwKm+Qi/tVB7cUkbMZkjZG1rBNEAxrQGWIjuMoFrcfWgun7qOE/D4v3v7Vsdn9q6avMvgzzI2ItBktZhLhezSdTbt07V9e5Oh+BU3yEX9qxNkdlG4eaprMoZNUGSNrb9RhYxuU35ODj5iEH3tFtvRYfYVE4a42tG3rSWPblGoHeeS3rXAi41B7VzjvBZJVSSYrxhkqH08Z/Ria0Mdfk60ns96uHdXjnheGwkm74veX+dlg31syn0oJLiOIxU8TppnhkbBdzzwA4XNlovulYVYHw6LXvP1KTKht6Wy5kxOUUsQuKcTvY3QusSHua0cXWsbDjY9qC92PDgCCCDqCOBHYVjYpikNLE6aeQRxttmeeAubDh3qnt0u8noS2gqn+9k2hlJ8gnhG4/knsPYdOB0uxBGhvJwu1/DobceJ+pes232HMbG91ZG1szS6MkmzmglpI05gj0KJuwGD3Sg9E3Sm6bLlGXpL5c9uF+2/PVTbayNrqGqD25m9BKSPMxxHHt0QYLt4+FjXw6H2j9S/aXeLhchs2uhv3uy/S6wVQ7kYmuxE5gDaB51AOt266q7MV2Wo6ppbNTRPv2lgDh5nDrD0FBsoZmvaHNcHNOocCCCOYI0K+1QuMOqtmq4Np5HOppOu2J5ux7b2e1w4B4/KGti29+CuzBMYjrKeOpiPUkaHC/Ecwe8G49CD1xHEoaeMyzSNjYOL3EAdw14nuWJs9tLT18bpqd5cxrywkgjUW7DrYggjuKg290yVj4cNh1dkkqpB+jG0iMedzs3pDVG9xOO9HUy0jj1Zm52j9NnH1sP7gQXio/Ubf4bG90b62JrmOLXNLtQ4GzgdOakCq3f7Tt8Ep5MozifLmtrlMchLb8rtabdyCXHePhY//fD7X/pbDC9p6OqOWCpikd+S14Lu85eNu+yhu5igikwvrxsdeaQHM1puLiwNxqq/3q4CzDsQY+l96EjBK0NNujeHEHLbUC4B9JRXQyjr94eGNJaa6EEEgjNwI0I4LL2SxN1TRU87/Kkia53e61nH0nX0qut/1Mzo6WTKM+d7c1tS3KDYntF0ROPujYX8Ph9r/wBLPw3aqjqTlhqopHH8Vr25vZ4/QovuhoIn4VEXRMcS6S5LWknru7SF77Y7raSsjc6GJkFQBdkjAGtLhqA9rdCDz4jigmyKmt1+8adk4w2tc513GOOR5u9kg06NxPEXBAJ1B07dLlQFSu9/d/P07sQgYZGPAMrWi7mOAtmsNS0gDUcLcldS12D42yq6YNBaYJnQvabXzNsb6HgQQR50FJbI75aqlyx1P+JiGlyffmjudwf5nesK8cGxmGshZUQPzRvFweB7wR2EHQhV/vd2FpnUstfGwRzRWc4tFhICQHBwGmbW4dx53XxuDe/wSoB8gT9Xzljc9v3T6SirQXOW334cl/34v4Rro1c4bePvjk3dPEPojQdHqNbxcc8Dw6eUGzy3o2c87+qLd4uT6FJVXW3ETcRxOjwt2sTA6onAJ4WLYxcajt9sIjzxvZ6AYD4EJIzJDEJAA9tzK3rvtY63OYelRbcTjvR1UtI49Wdmdo/TZx9bCfYCnn3G8J+Du+Vk+tU9ikBwfFzkBtTzB7BfUxHrAX72Etuiul1A/wDUn/B/7qcU9Q2RjZGG7XAOaeYIuD6lB/8AUn/B/wC6IiO9rdr0RdiFKzqG5miA8g9sjQPxT+MOzjwvbabpd5PTBtBVP98GkMpPlgcGOJ/HA4HtHeNbVc0EEEXB0I7FQu9Ddy6gf4ZSg+DudcgXvA+9xw4MvwPYdOSKn/8AqT/g/wDdSbaz/I1f7PN/Tcqs3YbSS1+KtlmsZGUZjL/y8rhZxHYTfXzK09rP8jV/s839NyIpvcQP/kJP2d388avpUNuH/CEv7O7+eNXyiyqvf9Tg01LJpdszmd9nMLj9LB9Cz9xk5dhzmk6MneB5iGOP0kqMb9MebLNBRRnMYrveBr132axunblvp+mFIY4nYJs+7N1Z3NOl9RLLoB52j+VBmbCztqq2vxJzhldIKeAkge9R2zEdznZT6CqnxUHCcYc5nkwziRgHbE7rZfYJb6FZ2C7lcPNPEaiOQymNpk99eBmIBcLA2Fjp6FD96+7yDDmQzUrXBjnOY8Oc51nWzMNzwuA8egIL1gna9rXtN2uAcCOBBFwfUq23+f5Kn/aR/SlW13PY54ThrGE3fTkxHnYaxn2SB6Fqt/n+Sp/2kf0pURp93O3kOHYZaanqXNErz0rIrxXcRZuckC/ZZaxlFLtPiDpszYIYmtaWkgytjuSLN7XE5teA7+2W7qMKjqsEfTyi7JJJWnnqRYjvB1HeFWVLUVGA4kb6uidlcODZYjy7nNsRyIHJFdI0VGyGNkMYsyNoa0cg0WA9Sq/f/wDeKT/cf/IFZuF4lHUwsnidmZI0Oae4/wACOBHMKst//wB4pP8Acf8AyBESHc5+CYf1pP53KbKE7nPwTD+tJ/O5TGqqWRMdI9waxgLnOPAAakn0IObN4INPi9S5mhbMJG27HWa+/tarpcLnLB6F2NYy54aejfMZZNPJhaRYHvLQ1vncujkUVfV+ymJ0ldPXYfLFI2oIdJTS3aCQABYjS41N7g9YjVWCsPxxT/n4vlGfWi001VfiL0DxvA8axVvg1QKejgJBfkcZHvtY27xfW2nDUqa7ObPw0FOymhByt4k+U5x1c5x5kr38cU/5+L5Rn1p44p/z8XyjPrUvh18dfTL8xZ1QI/8ADNidJfhK5zWW1ubtBN+GiqTFd0OKVNTJWPnpWySP6SzTLYEWy2uw8ABx5K3PHFP+fi+UZ9aeOKf8/F8oz60vg+OvplrKR+KdC/pGUhmAb0Za+Xo3HXOXgtu3S1rX7eCiuD7J4xT1s1e59HLJO3K4F0zQ1oILWtIZoBYDt4Ke+OKf8/F8oz608cU/5+L5Rn1pfB8dfTLLbe2vFVJtlu0xPE6gVDzRxkMDLNfKbgEm5JZqdbdmgCtDxxT/AJ+L5Rn1p44p/wA/F8oz60vg+OvplGtlMMxWkpfBpPBZOiZlhdnlBJBGVr+p5IbfUa6DTtWhGxuNeMfGfS0Zktk6PNL0eS1svk37734qw/HFP+fi+UZ9a/W4vATYTxknQDOz0dqXwfHX0y/cNdMYwZ2xtk1uI3OczjpYuAPDuXrU0zJWOje0Oa4EOaRcEHiCF6oqzVxspu3kw3FXzRdaldE4NcXDOwkg5COLrW0PK19VJdr6SvnifT0racNljcx0krnhwzXacrWtIPVPEqRIgp3Zbdfi2HTiohmpC7KWlrnSlrmm1wbNB4gHQ9ileIw7QTAxsdRQA/8A2tMrnDnbMDY+hTdEEF2Q3VQUcnhM8hqai+bpHDqtcdS4Akku/ScSeVlibZ7K4tiEkfWpGQwy9IyIukOctd1DJ1der+KNOsfOrFRBgYO+pLD4UyJrwdOic5zCLDXrAEG99FHN4ez9biERpIW04idld0kj35w5pvZrWtIHZr3lTJEFWbD7B4rhUj3MdSyMlyh8ZfIOB0c05OIBd61mbfbJYpitof8ACxwxyF7CXyF79HNaXdWzeqTpzKsdEFe7CbN4rhjBTEUssJkzlwkkD2B1s9hls7hcDmeKy95m73xnG18Ra2oj0a52jXMPFjiB2cQfPzU3RBXGwey2L4ZaEvppadzwXMzvzx38ssOUD0cL8rrw252NxXFSxrhSxRxFxaBJIS4u0uTk06o4d549lnIgrrZbAMaw2nFMwUUrA4luZ8oc3MbkXDQCL39a+MY2QxjE/e6uqgp6e9zFAHuLrc81s3pda/YrIRBptltk6bDouhgaddXyO1e883H+AGgW5REBan3JUXwSH2AtsobttjVV4TSYbSSCGSq6Rz6gtDjHFGAXZGnQvN9OVu+4kxE/l3RaV0fxqmL289yVF8Eh9gJ7kqL4JD7AUN2jpK7BovGEWIz1UUTmmopqgsdnjc4NcY3NaMjhfQcPVY2Mx4cARwIuFMNOjTM232TzLV+5Ki+CQ+wE9yVF8Eh9gL0x2jqZI7U1SIHi5zGNsjXaaAh3AXtqNVT+x23+LYjVspPDGRZ2uOfweN1srS7ybtvy4php0MxbfZPMrc9yVF8Eh9gJ7kqL4JD7AVebX7SY3hD2SSTw1MDzlDuhDOtxyuDTdpIuRYngp3sVtbHidMKhjchBLHx3vleLEi/aCCCDyKYadDMW32TzLI9yVF8Eh9gL89yVF8Eh9gKLbX7zjFOMPoIhUVTnZDf72xx7NPKcO3UAW1PYvam2TxeVuefGXRvI+9wwx9G08ru1d6gmGnQzFt9k8yknuSovgkPsBfrNlqNpDhSxAggg5BcEag+tV3ju0GNYI5r55GVtM426QsyOv+S4t1Y49nlDzqe7I7YU+Jw9NCSC3R8bvLY7kbcQewjQ+tMNOhmLbrnmW8RYWMYxDSQvqJ3hkbBcn+AA7SToAq+wzanFMae80WSjpWOymd7c8rjyAOhdbWwsBfyiumCzkUDq9kcYjbngxp8jwPIlhjDHHldt8vqK0uz+96WGoNHisQie12QzNFg083t1GU8czdLdnagtZFiYhFJLERBMInutllyNeBwPkk2Nx/FUxje8TF6WtfQmpicWyNZ0nQNFw7LZ1r6aHhdBeSKBY7QY9BE6aHEIqgsBcYjStYSBqQ2znXPdosHdzvYdXSikqY2tlcCWSMuGvsLlpab2da5vexseHaFloqz3s7c12HyQspgGMe0uMpZmBdcjIL6CwsefWUn2M2t8Mw5tbNZlg/pSPJHRkh7h3WF0ElRVdge0+IY5USimn8CpYbDO1jXzOvfLq7QEgEnsGnHiszFYsUw6opX+MHVNNLURxSCSOMPbncGjVrRcEm1wBY253QWKiIgIiICIiAiIgKDb1YBFDFibJWRz0Ly+PO6zZWuFpYO8vaNANbj0qcqutlsPGL1c2KVPvkMEz4aKA6xtEZs+Yt4F7ncCeFu4WDFpKybacMOTwfDWPBkYXNdPUSMsejIbpHGDa99Toe3Sz1X20tFJhFS7FqZpdTyEeH0zeXwlg/Kb+NzGvMjdYlti1suHMgLJWV0jgH6/e2xl+ZtjzyjXmgkxXOm5z8LQfqSf0yuiyucd0LScUiDXZSY5QHWBsejNjY8bHVFWbvxqGNw0MNsz5o8o7dLucR/4g+tRXd7XyUGC11aNMz7RX7XZQzMOdnO/cUzrt1rayVstdXT1IZ5MdmRxi/EWYLi9hexB0C+t52EtZg00MLAxkTWEMaNA1r2k2Hm1QQbcThwlq6ipd1nRRgAnU5pXG7r87Nd7RV4KktwdeG1FTCTrJGx478jnA/Q/+Ku1Ea/aDB2VlNLTPGkjC2/I/iu84dY+hUBusxZ9JikUdyBK4wyN7Nb5fSHgfSujiubdh4TU41CWcDUOl04BoLn37hw9aKke/bH3PqI6IHqRMEjhze6+W/OzOH65VpbCYY2nw+liaLe9Nce9zxnefWSqX31UjmYo554SRRub6AWH6QVduxlaJqClkBveFnrDQ130goNyqc394E0GnrWixcTC889C+M+gB49XJXGqz39TAUMDO11QCB3COS5+ketEZ+5jGnVGHBjzc08hiBPHLZrmeoOt/wCKq/b78OS/78X8I1Yu4mhLKCSUj77O4t/Va1rP5g5VxvDZmxuZtyLzRC40IuIxcHsKK6Ira1kMbpZHBrGAuc48ABqVz7urwqSpxWOZjCI4XOlebdVoIcGN85JsB3Hktlvd2YqKTo3ipqJqZ/VtLK9+SQXIvfTUcDbsI5Kd7n8egqKIRRxsilhsJWNAGY/iy9+YDU8we5BsNtRVVTH4fBSkiVoD6qQtEDGk6kC5c94twAFtDdK7ZYU2Dy0NPmcW07wDbrPcQXO05uN9O9SxERz1uq2+jw2SSKcHoZi0l4FyxwuASO1pB1twt51e1JWU1bEHxujnjJBBGVzcwIc3TscDY66gqCba7moapzp6VwhlcbujI95eTxOmrCeYuO7tVW4fX1uB1tiHRvYR0kV+pKzlpo4EcHdiK6cReVLUNkY2RvkvaHDzEXH0FeqIIiICIiAiIgKt9j8XjwiabCaxwhBlklpJnm0UsT3Zsuc6B7SbEG3H12QsPFMHgqo+iqIWSsOuV7Q4X5i/A94QeGKY/SQRGSeoiZHY3LntsRbUAfjXHYLqm9mJ2UeIRYg+CaLCnvljo3SGzIHS5SZMp1ZE+zg0ns17FaFHuywmF4kZQQhw4EtLrd9nEhSKppGSNLJGNe08WuaHNPK4OiDHxPGIKZnSTTMjb2FzgL2FyG3PWNhwGq513X4pFTYnBLM8MZZzS8mzQXMIFz2C/aujKvCYJmtZJBHI1vktexrmt0toHCw000XgdmqO2XwSC3LoY7erKgy6OujmbnikZI3hmY5rm+tpIX3UU7ZGOje0Oa9pa5p4EEWcD5wvOiw+KBuSKJkbb3ysa1rb9ps0AXWQg5/xfZqr2frm1kLDJA112ydhYdHRyEeSbG1+B0I5K3cC3gUFXGHsqY2EjWOR7WSNPaCHHXzi4Uic0EWIuDxC0NVsDhsjszqGAnuYG/Q2wQR3bveNC2F1LRSCoqpgWNbF18mYWLrtuCbE2A7fMm6rd47D2GoqAPCJW2yceiZxy37XE2v5gOd5lheAU1KLQU8cV+JYwAnzkalZ6CGbzdhPGcAMdhUQ3MZOgcD5UZPZewIPYRyJUJ3a7cHDC7DcQa6FocSxzwR0ZPlNd+gTqHDTU9nC6Vh4lg1PUjLPBHKBwzta63muNPQgxJtraFjOkdWQBvG/SsN/NY3PoVV7QdPtLWsZStc2jgu3whzSG3NukdY8XaABvHS5tdWRBu6wtjs7aGG/e249TrhSCGFrGhrWhrQLBoAAA5ADQIMKhpIKGnZE0tjihaGgucAAOZJsLk6k8yud9uMUikxeaeN4fGJmHO03BDQzNY9uoK6SqqSOVpjkY17DxY5oc09ouDoVr/cnQ/Aqb5CL+1B5YhBSYrSyQCVkrJGjrMc1xaTqx2h0IIuL8iqCw6sqcBxLrDrRuyyNB6ssR5dxFnDvA5Lo2gwiCnzdDBHFmtmyMazNa+W+UC9rn1lfFbgdNO4Pmp4pHAWDnxscQNTa7gdLk+tB8YJtBTVsYkp5myCwJAIzNvewc3i06HQ8lr94HSeLaoxOc17Yy5rmkhwLSHaEa9i21BhEFPm6GCOLNbNkY1ma18t8oF7XPrKy0EX2Y3hUdZA2UzxxvyjpInPa1zHfjeUdW34HlZVrvFe3GcThpqG0pYzI+ZurB1iXEuGmRoPHmSBdWnX7A4bO7PJRQud2nLlJPM5bXK2eGYNBStyQQsiaeIY0C/ntx9KD2o6YRRsjbwY0NF+NmgAfwXsiICIiAiIgIiICj3ijEfjJvzVn2ikKKTF7WztarO+6I/XWIn+4lHvFGI/GTfmrPtE8UYj8ZN+as+0UhRTBG/Mtc3aaU+NPpHvFGI/GTfmrPtE8UYj8ZN+as+0UhRMEb8yZu00p8afSPeKMR+Mm/NWfaJ4oxH4yb81Z9opCiYI35kzdppT40+ke8UYj8ZN+as+0TxRiPxk35qz7RSFEwRvzJm7TSnxp9I94oxH4yb81Z9ovuLCcQDgXYi0gEXb4KwXF9RfPpcaXW+RMMf6ZM1aaU+NPoREXTyiIiAiIgIiICIiAiIgIiICIiAiIgIiICIiAiIgIiICIiAiIgIiICIiAiIgIiICIiAiIgIiICIiAiIgIiICIiAiIgIiICIiAiIgIiICIiAiIgIiICIiAiIgIiICIiAiIgIiICIiAiIg//9k="/>
          <p:cNvSpPr>
            <a:spLocks noChangeAspect="1" noChangeArrowheads="1"/>
          </p:cNvSpPr>
          <p:nvPr/>
        </p:nvSpPr>
        <p:spPr bwMode="auto">
          <a:xfrm>
            <a:off x="4365625" y="-887413"/>
            <a:ext cx="2438400" cy="182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de-DE" altLang="cs-CZ" sz="1800"/>
          </a:p>
        </p:txBody>
      </p:sp>
      <p:pic>
        <p:nvPicPr>
          <p:cNvPr id="62472" name="Picture 2069" descr="switzerland">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2713" y="1866900"/>
            <a:ext cx="360362"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3" name="Picture 2060" descr="germany">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1750" y="2235200"/>
            <a:ext cx="504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4" name="Picture 2060" descr="germany">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1750" y="2970213"/>
            <a:ext cx="504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5" name="Picture 207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51275" y="3346450"/>
            <a:ext cx="504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6" name="Picture 207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41750" y="3698875"/>
            <a:ext cx="504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7" name="Picture 208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41750" y="2601913"/>
            <a:ext cx="504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8" name="Picture 2074" descr="TAIW000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41750" y="4070350"/>
            <a:ext cx="50482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9" name="Picture 208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41750" y="4468813"/>
            <a:ext cx="504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0" name="Picture 2057" descr="SKOR000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43338" y="4808538"/>
            <a:ext cx="50323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1" name="Picture 208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41750" y="5162550"/>
            <a:ext cx="504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2" name="Picture 208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41750" y="5521325"/>
            <a:ext cx="504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3" name="Picture 2087" descr="germany">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1750" y="5880100"/>
            <a:ext cx="50482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4" name="Picture 2089" descr="CANA000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841750" y="6256338"/>
            <a:ext cx="504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5" name="Picture 2068" descr="MEXC000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477125" y="1866900"/>
            <a:ext cx="50482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6" name="Picture 206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78713" y="2235200"/>
            <a:ext cx="504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7" name="Picture 2082" descr="france">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78713" y="2601913"/>
            <a:ext cx="503237"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8" name="Picture 208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78713" y="2970213"/>
            <a:ext cx="504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9" name="Picture 2059" descr="germany">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78713" y="3346450"/>
            <a:ext cx="504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90" name="Picture 2079" descr="POLA0001"/>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478713" y="3697288"/>
            <a:ext cx="50482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91" name="Picture 2085" descr="ISRA0001"/>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478713" y="4070350"/>
            <a:ext cx="504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92" name="Picture 208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78713" y="4425950"/>
            <a:ext cx="504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93" name="Picture 2055" descr="france">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89900" y="4808538"/>
            <a:ext cx="503238"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94" name="Picture 205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78713" y="4808538"/>
            <a:ext cx="504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95" name="Picture 208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78713" y="5162550"/>
            <a:ext cx="504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96" name="Picture 2058" descr="germany">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77125" y="5521325"/>
            <a:ext cx="50482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smtClean="0">
                <a:solidFill>
                  <a:srgbClr val="0039A6"/>
                </a:solidFill>
                <a:latin typeface="Georgia" pitchFamily="18" charset="0"/>
              </a:rPr>
              <a:t>Wirtschaft</a:t>
            </a:r>
            <a:endParaRPr lang="cs-CZ" altLang="cs-CZ" sz="2400" smtClean="0">
              <a:solidFill>
                <a:srgbClr val="0039A6"/>
              </a:solidFill>
              <a:latin typeface="Georgia" pitchFamily="18" charset="0"/>
            </a:endParaRPr>
          </a:p>
        </p:txBody>
      </p:sp>
      <p:sp>
        <p:nvSpPr>
          <p:cNvPr id="64516" name="Rectangle 3"/>
          <p:cNvSpPr>
            <a:spLocks noGrp="1" noChangeArrowheads="1"/>
          </p:cNvSpPr>
          <p:nvPr>
            <p:ph type="subTitle" idx="4294967295"/>
          </p:nvPr>
        </p:nvSpPr>
        <p:spPr>
          <a:xfrm>
            <a:off x="1014413" y="1225550"/>
            <a:ext cx="7661275" cy="5381625"/>
          </a:xfrm>
        </p:spPr>
        <p:txBody>
          <a:bodyPr/>
          <a:lstStyle/>
          <a:p>
            <a:pPr marL="304800" indent="-304800">
              <a:buFontTx/>
              <a:buNone/>
            </a:pPr>
            <a:r>
              <a:rPr lang="cs-CZ" altLang="ja-JP" sz="2400" dirty="0" smtClean="0">
                <a:solidFill>
                  <a:srgbClr val="D52B1E"/>
                </a:solidFill>
                <a:latin typeface="Georgia" pitchFamily="18" charset="0"/>
              </a:rPr>
              <a:t>	</a:t>
            </a:r>
            <a:r>
              <a:rPr lang="de-DE" altLang="ja-JP" sz="2200" dirty="0" smtClean="0">
                <a:solidFill>
                  <a:srgbClr val="D52B1E"/>
                </a:solidFill>
                <a:latin typeface="Georgia" pitchFamily="18" charset="0"/>
                <a:ea typeface="MS PGothic" pitchFamily="34" charset="-128"/>
              </a:rPr>
              <a:t>HAUPTINVESTOREN</a:t>
            </a:r>
            <a:r>
              <a:rPr lang="cs-CZ" altLang="ja-JP" sz="2200" dirty="0" smtClean="0">
                <a:solidFill>
                  <a:srgbClr val="D52B1E"/>
                </a:solidFill>
                <a:latin typeface="Georgia" pitchFamily="18" charset="0"/>
              </a:rPr>
              <a:t>– </a:t>
            </a:r>
            <a:r>
              <a:rPr lang="de-DE" altLang="ja-JP" sz="2200" dirty="0" smtClean="0">
                <a:solidFill>
                  <a:srgbClr val="D52B1E"/>
                </a:solidFill>
                <a:latin typeface="Georgia" pitchFamily="18" charset="0"/>
                <a:ea typeface="MS PGothic" pitchFamily="34" charset="-128"/>
              </a:rPr>
              <a:t>Entwicklung von </a:t>
            </a:r>
            <a:r>
              <a:rPr lang="cs-CZ" altLang="ja-JP" sz="2200" dirty="0" smtClean="0">
                <a:solidFill>
                  <a:srgbClr val="D52B1E"/>
                </a:solidFill>
                <a:latin typeface="Georgia" pitchFamily="18" charset="0"/>
              </a:rPr>
              <a:t>IT &amp; Software</a:t>
            </a:r>
          </a:p>
          <a:p>
            <a:pPr marL="304800" indent="-304800">
              <a:buFontTx/>
              <a:buNone/>
            </a:pPr>
            <a:endParaRPr lang="cs-CZ" altLang="cs-CZ" sz="1000" dirty="0" smtClean="0">
              <a:solidFill>
                <a:srgbClr val="D52B1E"/>
              </a:solidFill>
              <a:latin typeface="Georgia" pitchFamily="18" charset="0"/>
            </a:endParaRPr>
          </a:p>
          <a:p>
            <a:pPr marL="304800" indent="-304800">
              <a:lnSpc>
                <a:spcPct val="150000"/>
              </a:lnSpc>
              <a:buFontTx/>
              <a:buNone/>
            </a:pPr>
            <a:r>
              <a:rPr lang="cs-CZ" altLang="cs-CZ" sz="1400" dirty="0" smtClean="0">
                <a:latin typeface="Georgia" pitchFamily="18" charset="0"/>
              </a:rPr>
              <a:t>	</a:t>
            </a:r>
            <a:r>
              <a:rPr lang="en-US" altLang="cs-CZ" sz="1400" dirty="0" smtClean="0">
                <a:latin typeface="Georgia" pitchFamily="18" charset="0"/>
              </a:rPr>
              <a:t>ACISION</a:t>
            </a:r>
            <a:r>
              <a:rPr lang="cs-CZ" altLang="cs-CZ" sz="1400" dirty="0" smtClean="0">
                <a:latin typeface="Georgia" pitchFamily="18" charset="0"/>
              </a:rPr>
              <a:t>			ORACLE</a:t>
            </a:r>
          </a:p>
          <a:p>
            <a:pPr marL="304800" lvl="3" indent="-304800">
              <a:lnSpc>
                <a:spcPct val="150000"/>
              </a:lnSpc>
              <a:buFontTx/>
              <a:buNone/>
            </a:pPr>
            <a:r>
              <a:rPr lang="cs-CZ" altLang="cs-CZ" sz="1400" dirty="0" smtClean="0">
                <a:latin typeface="Georgia" pitchFamily="18" charset="0"/>
              </a:rPr>
              <a:t>	ADOBE			P</a:t>
            </a:r>
            <a:r>
              <a:rPr lang="de-DE" altLang="cs-CZ" sz="1400" dirty="0" smtClean="0">
                <a:latin typeface="Georgia" pitchFamily="18" charset="0"/>
              </a:rPr>
              <a:t>IXMANIA</a:t>
            </a:r>
            <a:endParaRPr lang="cs-CZ" altLang="cs-CZ" sz="1400" dirty="0" smtClean="0">
              <a:latin typeface="Georgia" pitchFamily="18" charset="0"/>
            </a:endParaRPr>
          </a:p>
          <a:p>
            <a:pPr marL="304800" lvl="3" indent="-304800">
              <a:lnSpc>
                <a:spcPct val="150000"/>
              </a:lnSpc>
              <a:buFontTx/>
              <a:buNone/>
            </a:pPr>
            <a:r>
              <a:rPr lang="cs-CZ" altLang="cs-CZ" sz="1400" dirty="0" smtClean="0">
                <a:latin typeface="Georgia" pitchFamily="18" charset="0"/>
              </a:rPr>
              <a:t>	AVG TECHNOLOGIES 		RED HAT</a:t>
            </a:r>
          </a:p>
          <a:p>
            <a:pPr marL="304800" lvl="3" indent="-304800">
              <a:lnSpc>
                <a:spcPct val="150000"/>
              </a:lnSpc>
              <a:buFontTx/>
              <a:buNone/>
            </a:pPr>
            <a:r>
              <a:rPr lang="cs-CZ" altLang="cs-CZ" sz="1400" dirty="0" smtClean="0">
                <a:latin typeface="Georgia" pitchFamily="18" charset="0"/>
              </a:rPr>
              <a:t>	BOHEMIA INTERACTIVE		</a:t>
            </a:r>
            <a:r>
              <a:rPr lang="cs-CZ" altLang="ja-JP" sz="1400" dirty="0" smtClean="0">
                <a:latin typeface="Georgia" pitchFamily="18" charset="0"/>
              </a:rPr>
              <a:t>SKYPE</a:t>
            </a:r>
          </a:p>
          <a:p>
            <a:pPr marL="304800" lvl="3" indent="-304800">
              <a:lnSpc>
                <a:spcPct val="150000"/>
              </a:lnSpc>
              <a:buFontTx/>
              <a:buNone/>
            </a:pPr>
            <a:r>
              <a:rPr lang="cs-CZ" altLang="cs-CZ" sz="1400" dirty="0" smtClean="0">
                <a:latin typeface="Georgia" pitchFamily="18" charset="0"/>
              </a:rPr>
              <a:t>	COMPUTER ASSOCIATES		</a:t>
            </a:r>
            <a:r>
              <a:rPr lang="cs-CZ" altLang="ja-JP" sz="1400" dirty="0" smtClean="0">
                <a:latin typeface="Georgia" pitchFamily="18" charset="0"/>
              </a:rPr>
              <a:t>SOLARWINDS</a:t>
            </a:r>
          </a:p>
          <a:p>
            <a:pPr marL="304800" lvl="3" indent="-304800">
              <a:lnSpc>
                <a:spcPct val="150000"/>
              </a:lnSpc>
              <a:buFontTx/>
              <a:buNone/>
            </a:pPr>
            <a:r>
              <a:rPr lang="cs-CZ" altLang="cs-CZ" sz="1400" dirty="0" smtClean="0">
                <a:latin typeface="Georgia" pitchFamily="18" charset="0"/>
              </a:rPr>
              <a:t>	DEUTSCHE BÖRSE		</a:t>
            </a:r>
            <a:r>
              <a:rPr lang="en-US" altLang="ja-JP" sz="1400" dirty="0" smtClean="0">
                <a:latin typeface="Georgia" pitchFamily="18" charset="0"/>
                <a:ea typeface="MS PGothic" pitchFamily="34" charset="-128"/>
              </a:rPr>
              <a:t>STORA ENSO</a:t>
            </a:r>
            <a:endParaRPr lang="cs-CZ" altLang="ja-JP" sz="1400" dirty="0" smtClean="0">
              <a:latin typeface="Georgia" pitchFamily="18" charset="0"/>
              <a:ea typeface="MS PGothic" pitchFamily="34" charset="-128"/>
            </a:endParaRPr>
          </a:p>
          <a:p>
            <a:pPr marL="304800" lvl="3" indent="-304800">
              <a:lnSpc>
                <a:spcPct val="150000"/>
              </a:lnSpc>
              <a:buFontTx/>
              <a:buNone/>
            </a:pPr>
            <a:r>
              <a:rPr lang="cs-CZ" altLang="ja-JP" sz="1400" dirty="0" smtClean="0">
                <a:latin typeface="Georgia" pitchFamily="18" charset="0"/>
                <a:ea typeface="MS PGothic" pitchFamily="34" charset="-128"/>
              </a:rPr>
              <a:t>	</a:t>
            </a:r>
            <a:r>
              <a:rPr lang="cs-CZ" altLang="cs-CZ" sz="1400" dirty="0" smtClean="0">
                <a:latin typeface="Georgia" pitchFamily="18" charset="0"/>
              </a:rPr>
              <a:t>DHL				</a:t>
            </a:r>
            <a:r>
              <a:rPr lang="cs-CZ" altLang="ja-JP" sz="1400" dirty="0" smtClean="0">
                <a:latin typeface="Georgia" pitchFamily="18" charset="0"/>
              </a:rPr>
              <a:t>TELEFÓNICA</a:t>
            </a:r>
          </a:p>
          <a:p>
            <a:pPr marL="304800" lvl="3" indent="-304800">
              <a:lnSpc>
                <a:spcPct val="150000"/>
              </a:lnSpc>
              <a:buFontTx/>
              <a:buNone/>
            </a:pPr>
            <a:r>
              <a:rPr lang="en-US" altLang="cs-CZ" sz="1400" dirty="0" smtClean="0">
                <a:latin typeface="Georgia" pitchFamily="18" charset="0"/>
              </a:rPr>
              <a:t>	H</a:t>
            </a:r>
            <a:r>
              <a:rPr lang="cs-CZ" altLang="cs-CZ" sz="1400" dirty="0" smtClean="0">
                <a:latin typeface="Georgia" pitchFamily="18" charset="0"/>
              </a:rPr>
              <a:t>EWLETT PACKARD</a:t>
            </a:r>
            <a:r>
              <a:rPr lang="de-DE" altLang="cs-CZ" sz="1400" dirty="0" smtClean="0">
                <a:latin typeface="Georgia" pitchFamily="18" charset="0"/>
              </a:rPr>
              <a:t>		SUSE LINUX</a:t>
            </a:r>
          </a:p>
          <a:p>
            <a:pPr marL="304800" lvl="3" indent="-304800">
              <a:lnSpc>
                <a:spcPct val="150000"/>
              </a:lnSpc>
              <a:buFontTx/>
              <a:buNone/>
            </a:pPr>
            <a:r>
              <a:rPr lang="de-DE" altLang="cs-CZ" sz="1400" dirty="0" smtClean="0">
                <a:latin typeface="Georgia" pitchFamily="18" charset="0"/>
              </a:rPr>
              <a:t>	</a:t>
            </a:r>
            <a:r>
              <a:rPr lang="cs-CZ" altLang="ja-JP" sz="1400" dirty="0" smtClean="0">
                <a:latin typeface="Georgia" pitchFamily="18" charset="0"/>
              </a:rPr>
              <a:t>IBM				 TELOGIC</a:t>
            </a:r>
          </a:p>
          <a:p>
            <a:pPr marL="304800" lvl="3" indent="-304800">
              <a:lnSpc>
                <a:spcPct val="150000"/>
              </a:lnSpc>
              <a:buFontTx/>
              <a:buNone/>
            </a:pPr>
            <a:r>
              <a:rPr lang="cs-CZ" altLang="cs-CZ" sz="1400" dirty="0" smtClean="0">
                <a:latin typeface="Georgia" pitchFamily="18" charset="0"/>
              </a:rPr>
              <a:t>	INFOSYS			</a:t>
            </a:r>
            <a:r>
              <a:rPr lang="cs-CZ" altLang="ja-JP" sz="1400" dirty="0" smtClean="0">
                <a:latin typeface="Georgia" pitchFamily="18" charset="0"/>
              </a:rPr>
              <a:t>TERADATA</a:t>
            </a:r>
          </a:p>
          <a:p>
            <a:pPr marL="304800" lvl="3" indent="-304800">
              <a:lnSpc>
                <a:spcPct val="150000"/>
              </a:lnSpc>
              <a:buFontTx/>
              <a:buNone/>
            </a:pPr>
            <a:r>
              <a:rPr lang="cs-CZ" altLang="cs-CZ" sz="1400" dirty="0" smtClean="0">
                <a:latin typeface="Georgia" pitchFamily="18" charset="0"/>
              </a:rPr>
              <a:t>	MICROSOFT			</a:t>
            </a:r>
            <a:r>
              <a:rPr lang="cs-CZ" altLang="ja-JP" sz="1400" dirty="0" smtClean="0">
                <a:latin typeface="Georgia" pitchFamily="18" charset="0"/>
              </a:rPr>
              <a:t>TIETO</a:t>
            </a:r>
            <a:endParaRPr lang="cs-CZ" altLang="cs-CZ" sz="1400" dirty="0" smtClean="0">
              <a:latin typeface="Georgia" pitchFamily="18" charset="0"/>
            </a:endParaRPr>
          </a:p>
          <a:p>
            <a:pPr marL="304800" lvl="3" indent="-304800">
              <a:lnSpc>
                <a:spcPct val="150000"/>
              </a:lnSpc>
              <a:buFontTx/>
              <a:buNone/>
            </a:pPr>
            <a:r>
              <a:rPr lang="cs-CZ" altLang="cs-CZ" sz="1400" dirty="0" smtClean="0">
                <a:latin typeface="Georgia" pitchFamily="18" charset="0"/>
              </a:rPr>
              <a:t>	NESS TECHNOLOGIES		</a:t>
            </a:r>
            <a:r>
              <a:rPr lang="cs-CZ" altLang="cs-CZ" sz="1200" dirty="0" smtClean="0">
                <a:latin typeface="Georgia" pitchFamily="18" charset="0"/>
              </a:rPr>
              <a:t>		</a:t>
            </a:r>
            <a:r>
              <a:rPr lang="de-DE" altLang="cs-CZ" sz="1200" dirty="0" smtClean="0">
                <a:latin typeface="Georgia" pitchFamily="18" charset="0"/>
              </a:rPr>
              <a:t>Quelle</a:t>
            </a:r>
            <a:r>
              <a:rPr lang="en-GB" altLang="cs-CZ" sz="1200" dirty="0" smtClean="0">
                <a:latin typeface="Georgia" pitchFamily="18" charset="0"/>
              </a:rPr>
              <a:t>: </a:t>
            </a:r>
            <a:r>
              <a:rPr lang="en-GB" altLang="cs-CZ" sz="1200" dirty="0" err="1" smtClean="0">
                <a:latin typeface="Georgia" pitchFamily="18" charset="0"/>
              </a:rPr>
              <a:t>CzechInvest</a:t>
            </a:r>
            <a:endParaRPr lang="cs-CZ" altLang="ja-JP" sz="1200" dirty="0" smtClean="0">
              <a:latin typeface="Georgia" pitchFamily="18" charset="0"/>
            </a:endParaRPr>
          </a:p>
          <a:p>
            <a:pPr marL="304800" lvl="3" indent="-304800">
              <a:lnSpc>
                <a:spcPct val="150000"/>
              </a:lnSpc>
              <a:buFontTx/>
              <a:buNone/>
            </a:pPr>
            <a:endParaRPr lang="cs-CZ" altLang="cs-CZ" sz="1900" dirty="0" smtClean="0">
              <a:latin typeface="Georgia" pitchFamily="18" charset="0"/>
            </a:endParaRP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en-US" altLang="de-DE" sz="1800" dirty="0" smtClean="0">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en-US" altLang="de-DE" sz="1800" dirty="0" smtClean="0">
              <a:solidFill>
                <a:srgbClr val="FFFFFF"/>
              </a:solidFill>
            </a:endParaRPr>
          </a:p>
        </p:txBody>
      </p:sp>
      <p:sp>
        <p:nvSpPr>
          <p:cNvPr id="64519" name="AutoShape 52" descr="data:image/jpeg;base64,/9j/4AAQSkZJRgABAQAAAQABAAD/2wCEAAkGBhEQERQQEhAVFBUUFhoXFxIYFhYaFBcYGxoYGBMYGhgYHSYeGBsjGRwXHy8gJScpLDgsFR4yNTAqNSYtLCkBCQoKDQwNFA8PFCkYFBgpKS0pKTU1MjU1LikuKSwpKS41LDU1NS0rLCopKSksMCk1NTU2KSk0KSkvKSkpKSksLP/AABEIAMABAAMBIgACEQEDEQH/xAAcAAEAAgMBAQEAAAAAAAAAAAAABgcEBQgDAgH/xABNEAABAwIDBAQHCQ4GAgMAAAABAAIDBBEFEiEGBzFREyJBYRQVMnGBkZIWI1RVk5Sh0dMXMzVCUlNicnSisbKz0iQ0RnOEwoLhJUNE/8QAGAEBAQEBAQAAAAAAAAAAAAAAAAEDAgT/xAApEQEAAQEHBAIBBQAAAAAAAAAAAQIDERIUUWGRUmOS0RNTMSEiMrHw/9oADAMBAAIRAxEAPwC8UREBERAREQEREBERAREQEREBERAREQEREBERAREQEREBERAREQEREBERAREQEREBERAREQEREBERAREQEREBERAREQEREBERAREQEREBERARFHL4tyovXOpM3NbOyx3/ALoi7WUjRRy+LcqL1zpfFuVF651zi2lrlu5TykaKOXxblReudL4tyovXOmLaTLdynlI0Ucvi3Ki9c6XxblReudMW0mW7lPKRoo5fFuVF650vi3Ki9c6YtpMt3KeUjRRy+LcqL1zr7iOK5hmFHluM1jNe19bX7bK4tpMt3KeUgREXTyiIiAiIgIiICIiAiIgIiICIiAiIgIiICwsWxmCkj6WolbEzhmcbXPIDiT3BZqozazEG1m0UVPUH3iGZkQYfJ1aHG/67y0HusEFh/dXw22YyyBhNhIYJRGfM/LYra1u2NLFRivzl8BLbPaDqC7JexsdD/BbOqoI5Y3QvYHRublLCOqW8LWURbsE84dBhr3scyOoa5+rutA2UyBug8otyg9nHVBmfdRwn4fF+/wD2r9+6hhPw6L97+1bMbJUPwKm+Qi/tVB7cUkbMZkjZG1rBNEAxrQGWIjuMoFrcfWgun7qOE/D4v3v7Vsdn9q6avMvgzzI2ItBktZhLhezSdTbt07V9e5Oh+BU3yEX9qxNkdlG4eaprMoZNUGSNrb9RhYxuU35ODj5iEH3tFtvRYfYVE4a42tG3rSWPblGoHeeS3rXAi41B7VzjvBZJVSSYrxhkqH08Z/Ria0Mdfk60ns96uHdXjnheGwkm74veX+dlg31syn0oJLiOIxU8TppnhkbBdzzwA4XNlovulYVYHw6LXvP1KTKht6Wy5kxOUUsQuKcTvY3QusSHua0cXWsbDjY9qC92PDgCCCDqCOBHYVjYpikNLE6aeQRxttmeeAubDh3qnt0u8noS2gqn+9k2hlJ8gnhG4/knsPYdOB0uxBGhvJwu1/DobceJ+pes232HMbG91ZG1szS6MkmzmglpI05gj0KJuwGD3Sg9E3Sm6bLlGXpL5c9uF+2/PVTbayNrqGqD25m9BKSPMxxHHt0QYLt4+FjXw6H2j9S/aXeLhchs2uhv3uy/S6wVQ7kYmuxE5gDaB51AOt266q7MV2Wo6ppbNTRPv2lgDh5nDrD0FBsoZmvaHNcHNOocCCCOYI0K+1QuMOqtmq4Np5HOppOu2J5ux7b2e1w4B4/KGti29+CuzBMYjrKeOpiPUkaHC/Ecwe8G49CD1xHEoaeMyzSNjYOL3EAdw14nuWJs9tLT18bpqd5cxrywkgjUW7DrYggjuKg290yVj4cNh1dkkqpB+jG0iMedzs3pDVG9xOO9HUy0jj1Zm52j9NnH1sP7gQXio/Ubf4bG90b62JrmOLXNLtQ4GzgdOakCq3f7Tt8Ep5MozifLmtrlMchLb8rtabdyCXHePhY//fD7X/pbDC9p6OqOWCpikd+S14Lu85eNu+yhu5igikwvrxsdeaQHM1puLiwNxqq/3q4CzDsQY+l96EjBK0NNujeHEHLbUC4B9JRXQyjr94eGNJaa6EEEgjNwI0I4LL2SxN1TRU87/Kkia53e61nH0nX0qut/1Mzo6WTKM+d7c1tS3KDYntF0ROPujYX8Ph9r/wBLPw3aqjqTlhqopHH8Vr25vZ4/QovuhoIn4VEXRMcS6S5LWknru7SF77Y7raSsjc6GJkFQBdkjAGtLhqA9rdCDz4jigmyKmt1+8adk4w2tc513GOOR5u9kg06NxPEXBAJ1B07dLlQFSu9/d/P07sQgYZGPAMrWi7mOAtmsNS0gDUcLcldS12D42yq6YNBaYJnQvabXzNsb6HgQQR50FJbI75aqlyx1P+JiGlyffmjudwf5nesK8cGxmGshZUQPzRvFweB7wR2EHQhV/vd2FpnUstfGwRzRWc4tFhICQHBwGmbW4dx53XxuDe/wSoB8gT9Xzljc9v3T6SirQXOW334cl/34v4Rro1c4bePvjk3dPEPojQdHqNbxcc8Dw6eUGzy3o2c87+qLd4uT6FJVXW3ETcRxOjwt2sTA6onAJ4WLYxcajt9sIjzxvZ6AYD4EJIzJDEJAA9tzK3rvtY63OYelRbcTjvR1UtI49Wdmdo/TZx9bCfYCnn3G8J+Du+Vk+tU9ikBwfFzkBtTzB7BfUxHrAX72Etuiul1A/wDUn/B/7qcU9Q2RjZGG7XAOaeYIuD6lB/8AUn/B/wC6IiO9rdr0RdiFKzqG5miA8g9sjQPxT+MOzjwvbabpd5PTBtBVP98GkMpPlgcGOJ/HA4HtHeNbVc0EEEXB0I7FQu9Ddy6gf4ZSg+DudcgXvA+9xw4MvwPYdOSKn/8AqT/g/wDdSbaz/I1f7PN/Tcqs3YbSS1+KtlmsZGUZjL/y8rhZxHYTfXzK09rP8jV/s839NyIpvcQP/kJP2d388avpUNuH/CEv7O7+eNXyiyqvf9Tg01LJpdszmd9nMLj9LB9Cz9xk5dhzmk6MneB5iGOP0kqMb9MebLNBRRnMYrveBr132axunblvp+mFIY4nYJs+7N1Z3NOl9RLLoB52j+VBmbCztqq2vxJzhldIKeAkge9R2zEdznZT6CqnxUHCcYc5nkwziRgHbE7rZfYJb6FZ2C7lcPNPEaiOQymNpk99eBmIBcLA2Fjp6FD96+7yDDmQzUrXBjnOY8Oc51nWzMNzwuA8egIL1gna9rXtN2uAcCOBBFwfUq23+f5Kn/aR/SlW13PY54ThrGE3fTkxHnYaxn2SB6Fqt/n+Sp/2kf0pURp93O3kOHYZaanqXNErz0rIrxXcRZuckC/ZZaxlFLtPiDpszYIYmtaWkgytjuSLN7XE5teA7+2W7qMKjqsEfTyi7JJJWnnqRYjvB1HeFWVLUVGA4kb6uidlcODZYjy7nNsRyIHJFdI0VGyGNkMYsyNoa0cg0WA9Sq/f/wDeKT/cf/IFZuF4lHUwsnidmZI0Oae4/wACOBHMKst//wB4pP8Acf8AyBESHc5+CYf1pP53KbKE7nPwTD+tJ/O5TGqqWRMdI9waxgLnOPAAakn0IObN4INPi9S5mhbMJG27HWa+/tarpcLnLB6F2NYy54aejfMZZNPJhaRYHvLQ1vncujkUVfV+ymJ0ldPXYfLFI2oIdJTS3aCQABYjS41N7g9YjVWCsPxxT/n4vlGfWi001VfiL0DxvA8axVvg1QKejgJBfkcZHvtY27xfW2nDUqa7ObPw0FOymhByt4k+U5x1c5x5kr38cU/5+L5Rn1p44p/z8XyjPrUvh18dfTL8xZ1QI/8ADNidJfhK5zWW1ubtBN+GiqTFd0OKVNTJWPnpWySP6SzTLYEWy2uw8ABx5K3PHFP+fi+UZ9aeOKf8/F8oz60vg+OvplrKR+KdC/pGUhmAb0Za+Xo3HXOXgtu3S1rX7eCiuD7J4xT1s1e59HLJO3K4F0zQ1oILWtIZoBYDt4Ke+OKf8/F8oz608cU/5+L5Rn1pfB8dfTLLbe2vFVJtlu0xPE6gVDzRxkMDLNfKbgEm5JZqdbdmgCtDxxT/AJ+L5Rn1p44p/wA/F8oz60vg+OvplGtlMMxWkpfBpPBZOiZlhdnlBJBGVr+p5IbfUa6DTtWhGxuNeMfGfS0Zktk6PNL0eS1svk37734qw/HFP+fi+UZ9a/W4vATYTxknQDOz0dqXwfHX0y/cNdMYwZ2xtk1uI3OczjpYuAPDuXrU0zJWOje0Oa4EOaRcEHiCF6oqzVxspu3kw3FXzRdaldE4NcXDOwkg5COLrW0PK19VJdr6SvnifT0racNljcx0krnhwzXacrWtIPVPEqRIgp3Zbdfi2HTiohmpC7KWlrnSlrmm1wbNB4gHQ9ileIw7QTAxsdRQA/8A2tMrnDnbMDY+hTdEEF2Q3VQUcnhM8hqai+bpHDqtcdS4Akku/ScSeVlibZ7K4tiEkfWpGQwy9IyIukOctd1DJ1der+KNOsfOrFRBgYO+pLD4UyJrwdOic5zCLDXrAEG99FHN4ez9biERpIW04idld0kj35w5pvZrWtIHZr3lTJEFWbD7B4rhUj3MdSyMlyh8ZfIOB0c05OIBd61mbfbJYpitof8ACxwxyF7CXyF79HNaXdWzeqTpzKsdEFe7CbN4rhjBTEUssJkzlwkkD2B1s9hls7hcDmeKy95m73xnG18Ra2oj0a52jXMPFjiB2cQfPzU3RBXGwey2L4ZaEvppadzwXMzvzx38ssOUD0cL8rrw252NxXFSxrhSxRxFxaBJIS4u0uTk06o4d549lnIgrrZbAMaw2nFMwUUrA4luZ8oc3MbkXDQCL39a+MY2QxjE/e6uqgp6e9zFAHuLrc81s3pda/YrIRBptltk6bDouhgaddXyO1e883H+AGgW5REBan3JUXwSH2AtsobttjVV4TSYbSSCGSq6Rz6gtDjHFGAXZGnQvN9OVu+4kxE/l3RaV0fxqmL289yVF8Eh9gJ7kqL4JD7AUN2jpK7BovGEWIz1UUTmmopqgsdnjc4NcY3NaMjhfQcPVY2Mx4cARwIuFMNOjTM232TzLV+5Ki+CQ+wE9yVF8Eh9gL0x2jqZI7U1SIHi5zGNsjXaaAh3AXtqNVT+x23+LYjVspPDGRZ2uOfweN1srS7ybtvy4php0MxbfZPMrc9yVF8Eh9gJ7kqL4JD7AVebX7SY3hD2SSTw1MDzlDuhDOtxyuDTdpIuRYngp3sVtbHidMKhjchBLHx3vleLEi/aCCCDyKYadDMW32TzLI9yVF8Eh9gL89yVF8Eh9gKLbX7zjFOMPoIhUVTnZDf72xx7NPKcO3UAW1PYvam2TxeVuefGXRvI+9wwx9G08ru1d6gmGnQzFt9k8yknuSovgkPsBfrNlqNpDhSxAggg5BcEag+tV3ju0GNYI5r55GVtM426QsyOv+S4t1Y49nlDzqe7I7YU+Jw9NCSC3R8bvLY7kbcQewjQ+tMNOhmLbrnmW8RYWMYxDSQvqJ3hkbBcn+AA7SToAq+wzanFMae80WSjpWOymd7c8rjyAOhdbWwsBfyiumCzkUDq9kcYjbngxp8jwPIlhjDHHldt8vqK0uz+96WGoNHisQie12QzNFg083t1GU8czdLdnagtZFiYhFJLERBMInutllyNeBwPkk2Nx/FUxje8TF6WtfQmpicWyNZ0nQNFw7LZ1r6aHhdBeSKBY7QY9BE6aHEIqgsBcYjStYSBqQ2znXPdosHdzvYdXSikqY2tlcCWSMuGvsLlpab2da5vexseHaFloqz3s7c12HyQspgGMe0uMpZmBdcjIL6CwsefWUn2M2t8Mw5tbNZlg/pSPJHRkh7h3WF0ElRVdge0+IY5USimn8CpYbDO1jXzOvfLq7QEgEnsGnHiszFYsUw6opX+MHVNNLURxSCSOMPbncGjVrRcEm1wBY253QWKiIgIiICIiAiIgKDb1YBFDFibJWRz0Ly+PO6zZWuFpYO8vaNANbj0qcqutlsPGL1c2KVPvkMEz4aKA6xtEZs+Yt4F7ncCeFu4WDFpKybacMOTwfDWPBkYXNdPUSMsejIbpHGDa99Toe3Sz1X20tFJhFS7FqZpdTyEeH0zeXwlg/Kb+NzGvMjdYlti1suHMgLJWV0jgH6/e2xl+ZtjzyjXmgkxXOm5z8LQfqSf0yuiyucd0LScUiDXZSY5QHWBsejNjY8bHVFWbvxqGNw0MNsz5o8o7dLucR/4g+tRXd7XyUGC11aNMz7RX7XZQzMOdnO/cUzrt1rayVstdXT1IZ5MdmRxi/EWYLi9hexB0C+t52EtZg00MLAxkTWEMaNA1r2k2Hm1QQbcThwlq6ipd1nRRgAnU5pXG7r87Nd7RV4KktwdeG1FTCTrJGx478jnA/Q/+Ku1Ea/aDB2VlNLTPGkjC2/I/iu84dY+hUBusxZ9JikUdyBK4wyN7Nb5fSHgfSujiubdh4TU41CWcDUOl04BoLn37hw9aKke/bH3PqI6IHqRMEjhze6+W/OzOH65VpbCYY2nw+liaLe9Nce9zxnefWSqX31UjmYo554SRRub6AWH6QVduxlaJqClkBveFnrDQ130goNyqc394E0GnrWixcTC889C+M+gB49XJXGqz39TAUMDO11QCB3COS5+ketEZ+5jGnVGHBjzc08hiBPHLZrmeoOt/wCKq/b78OS/78X8I1Yu4mhLKCSUj77O4t/Va1rP5g5VxvDZmxuZtyLzRC40IuIxcHsKK6Ira1kMbpZHBrGAuc48ABqVz7urwqSpxWOZjCI4XOlebdVoIcGN85JsB3Hktlvd2YqKTo3ipqJqZ/VtLK9+SQXIvfTUcDbsI5Kd7n8egqKIRRxsilhsJWNAGY/iy9+YDU8we5BsNtRVVTH4fBSkiVoD6qQtEDGk6kC5c94twAFtDdK7ZYU2Dy0NPmcW07wDbrPcQXO05uN9O9SxERz1uq2+jw2SSKcHoZi0l4FyxwuASO1pB1twt51e1JWU1bEHxujnjJBBGVzcwIc3TscDY66gqCba7moapzp6VwhlcbujI95eTxOmrCeYuO7tVW4fX1uB1tiHRvYR0kV+pKzlpo4EcHdiK6cReVLUNkY2RvkvaHDzEXH0FeqIIiICIiAiIgKt9j8XjwiabCaxwhBlklpJnm0UsT3Zsuc6B7SbEG3H12QsPFMHgqo+iqIWSsOuV7Q4X5i/A94QeGKY/SQRGSeoiZHY3LntsRbUAfjXHYLqm9mJ2UeIRYg+CaLCnvljo3SGzIHS5SZMp1ZE+zg0ns17FaFHuywmF4kZQQhw4EtLrd9nEhSKppGSNLJGNe08WuaHNPK4OiDHxPGIKZnSTTMjb2FzgL2FyG3PWNhwGq513X4pFTYnBLM8MZZzS8mzQXMIFz2C/aujKvCYJmtZJBHI1vktexrmt0toHCw000XgdmqO2XwSC3LoY7erKgy6OujmbnikZI3hmY5rm+tpIX3UU7ZGOje0Oa9pa5p4EEWcD5wvOiw+KBuSKJkbb3ysa1rb9ps0AXWQg5/xfZqr2frm1kLDJA112ydhYdHRyEeSbG1+B0I5K3cC3gUFXGHsqY2EjWOR7WSNPaCHHXzi4Uic0EWIuDxC0NVsDhsjszqGAnuYG/Q2wQR3bveNC2F1LRSCoqpgWNbF18mYWLrtuCbE2A7fMm6rd47D2GoqAPCJW2yceiZxy37XE2v5gOd5lheAU1KLQU8cV+JYwAnzkalZ6CGbzdhPGcAMdhUQ3MZOgcD5UZPZewIPYRyJUJ3a7cHDC7DcQa6FocSxzwR0ZPlNd+gTqHDTU9nC6Vh4lg1PUjLPBHKBwzta63muNPQgxJtraFjOkdWQBvG/SsN/NY3PoVV7QdPtLWsZStc2jgu3whzSG3NukdY8XaABvHS5tdWRBu6wtjs7aGG/e249TrhSCGFrGhrWhrQLBoAAA5ADQIMKhpIKGnZE0tjihaGgucAAOZJsLk6k8yud9uMUikxeaeN4fGJmHO03BDQzNY9uoK6SqqSOVpjkY17DxY5oc09ouDoVr/cnQ/Aqb5CL+1B5YhBSYrSyQCVkrJGjrMc1xaTqx2h0IIuL8iqCw6sqcBxLrDrRuyyNB6ssR5dxFnDvA5Lo2gwiCnzdDBHFmtmyMazNa+W+UC9rn1lfFbgdNO4Pmp4pHAWDnxscQNTa7gdLk+tB8YJtBTVsYkp5myCwJAIzNvewc3i06HQ8lr94HSeLaoxOc17Yy5rmkhwLSHaEa9i21BhEFPm6GCOLNbNkY1ma18t8oF7XPrKy0EX2Y3hUdZA2UzxxvyjpInPa1zHfjeUdW34HlZVrvFe3GcThpqG0pYzI+ZurB1iXEuGmRoPHmSBdWnX7A4bO7PJRQud2nLlJPM5bXK2eGYNBStyQQsiaeIY0C/ntx9KD2o6YRRsjbwY0NF+NmgAfwXsiICIiAiIgIiICj3ijEfjJvzVn2ikKKTF7WztarO+6I/XWIn+4lHvFGI/GTfmrPtE8UYj8ZN+as+0UhRTBG/Mtc3aaU+NPpHvFGI/GTfmrPtE8UYj8ZN+as+0UhRMEb8yZu00p8afSPeKMR+Mm/NWfaJ4oxH4yb81Z9opCiYI35kzdppT40+ke8UYj8ZN+as+0TxRiPxk35qz7RSFEwRvzJm7TSnxp9I94oxH4yb81Z9ovuLCcQDgXYi0gEXb4KwXF9RfPpcaXW+RMMf6ZM1aaU+NPoREXTyiIiAiIgIiICIiAiIgIiICIiAiIgIiICIiAiIgIiICIiAiIgIiICIiAiIgIiICIiAiIgIiICIiAiIgIiICIiAiIgIiICIiAiIgIiICIiAiIgIiICIiAiIgIiICIiAiIgIiICIiAiIg//9k="/>
          <p:cNvSpPr>
            <a:spLocks noChangeAspect="1" noChangeArrowheads="1"/>
          </p:cNvSpPr>
          <p:nvPr/>
        </p:nvSpPr>
        <p:spPr bwMode="auto">
          <a:xfrm>
            <a:off x="4365625" y="-887413"/>
            <a:ext cx="2438400" cy="182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de-DE" altLang="cs-CZ" sz="1800"/>
          </a:p>
        </p:txBody>
      </p:sp>
      <p:pic>
        <p:nvPicPr>
          <p:cNvPr id="64520" name="Picture 208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6525" y="2255838"/>
            <a:ext cx="504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1" name="Picture 6" descr="UNKG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6525" y="1895475"/>
            <a:ext cx="504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2" name="Picture 31" descr="ASTL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48113" y="2971800"/>
            <a:ext cx="503237"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3" name="Picture 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8113" y="3332163"/>
            <a:ext cx="50323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4" name="Picture 24" descr="germany">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48113" y="3686175"/>
            <a:ext cx="504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5"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9700" y="4408488"/>
            <a:ext cx="503238"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6"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9700" y="4772025"/>
            <a:ext cx="503238"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7" name="Picture 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1925" y="5492750"/>
            <a:ext cx="504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8" name="Picture 21" descr="INDA000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37000" y="5127625"/>
            <a:ext cx="503238"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9" name="Picture 28" descr="ISRA000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71925" y="5922963"/>
            <a:ext cx="504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0" name="Picture 2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7750" y="1895475"/>
            <a:ext cx="503238"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1"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9338" y="2606675"/>
            <a:ext cx="503237"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2" name="Picture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00925" y="3332163"/>
            <a:ext cx="503238"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3"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7750" y="4408488"/>
            <a:ext cx="503238"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4" name="Picture 23" descr="germany">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80288" y="4811713"/>
            <a:ext cx="504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5"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78700" y="5205413"/>
            <a:ext cx="503238"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6" name="Picture 33" descr="FINL000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89813" y="5561013"/>
            <a:ext cx="50323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7" name="Picture 3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99338" y="4030663"/>
            <a:ext cx="485775" cy="33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38" name="Picture 3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46525" y="2606675"/>
            <a:ext cx="485775" cy="33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39" name="Picture 6" descr="UNKG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71925" y="4005263"/>
            <a:ext cx="504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40" name="Picture 33" descr="FINL000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00925" y="3686175"/>
            <a:ext cx="503238"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41" name="Picture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00925" y="2962275"/>
            <a:ext cx="503238"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42" name="Picture 23" descr="france">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97750" y="2255838"/>
            <a:ext cx="503238"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smtClean="0">
                <a:solidFill>
                  <a:srgbClr val="0039A6"/>
                </a:solidFill>
                <a:latin typeface="Georgia" pitchFamily="18" charset="0"/>
              </a:rPr>
              <a:t>Wirtschaft</a:t>
            </a:r>
            <a:endParaRPr lang="cs-CZ" altLang="cs-CZ" sz="2400" smtClean="0">
              <a:solidFill>
                <a:srgbClr val="0039A6"/>
              </a:solidFill>
              <a:latin typeface="Georgia" pitchFamily="18" charset="0"/>
            </a:endParaRPr>
          </a:p>
        </p:txBody>
      </p:sp>
      <p:sp>
        <p:nvSpPr>
          <p:cNvPr id="63492" name="Rectangle 3"/>
          <p:cNvSpPr>
            <a:spLocks noGrp="1" noChangeArrowheads="1"/>
          </p:cNvSpPr>
          <p:nvPr>
            <p:ph type="subTitle" idx="4294967295"/>
          </p:nvPr>
        </p:nvSpPr>
        <p:spPr>
          <a:xfrm>
            <a:off x="1014413" y="1095375"/>
            <a:ext cx="7661275" cy="5381625"/>
          </a:xfrm>
        </p:spPr>
        <p:txBody>
          <a:bodyPr/>
          <a:lstStyle/>
          <a:p>
            <a:pPr marL="304800" indent="-304800">
              <a:buFontTx/>
              <a:buNone/>
            </a:pPr>
            <a:r>
              <a:rPr lang="de-DE" altLang="ja-JP" sz="2400" dirty="0" smtClean="0">
                <a:solidFill>
                  <a:srgbClr val="D52B1E"/>
                </a:solidFill>
                <a:latin typeface="Georgia" pitchFamily="18" charset="0"/>
                <a:ea typeface="MS PGothic" pitchFamily="34" charset="-128"/>
              </a:rPr>
              <a:t>	HAUPTINVESTOREN– Unterstützungsdienste für Unternehmen</a:t>
            </a:r>
          </a:p>
          <a:p>
            <a:pPr marL="304800" indent="-304800">
              <a:buFontTx/>
              <a:buNone/>
            </a:pPr>
            <a:endParaRPr lang="de-DE" altLang="ja-JP" sz="800" dirty="0" smtClean="0">
              <a:solidFill>
                <a:srgbClr val="D52B1E"/>
              </a:solidFill>
              <a:latin typeface="Georgia" pitchFamily="18" charset="0"/>
              <a:ea typeface="MS PGothic" pitchFamily="34" charset="-128"/>
            </a:endParaRPr>
          </a:p>
          <a:p>
            <a:pPr marL="304800" lvl="3" indent="-304800">
              <a:lnSpc>
                <a:spcPct val="150000"/>
              </a:lnSpc>
              <a:buFontTx/>
              <a:buNone/>
            </a:pPr>
            <a:r>
              <a:rPr lang="de-DE" altLang="ja-JP" sz="1400" dirty="0" smtClean="0">
                <a:latin typeface="Georgia" pitchFamily="18" charset="0"/>
                <a:ea typeface="MS PGothic" pitchFamily="34" charset="-128"/>
              </a:rPr>
              <a:t>	</a:t>
            </a:r>
            <a:r>
              <a:rPr lang="de-DE" altLang="cs-CZ" sz="1400" dirty="0" smtClean="0">
                <a:latin typeface="Georgia" pitchFamily="18" charset="0"/>
              </a:rPr>
              <a:t>ACCENTURE (</a:t>
            </a:r>
            <a:r>
              <a:rPr lang="de-DE" altLang="cs-CZ" sz="1400" dirty="0" err="1" smtClean="0">
                <a:latin typeface="Georgia" pitchFamily="18" charset="0"/>
              </a:rPr>
              <a:t>ss</a:t>
            </a:r>
            <a:r>
              <a:rPr lang="de-DE" altLang="cs-CZ" sz="1400" dirty="0" smtClean="0">
                <a:latin typeface="Georgia" pitchFamily="18" charset="0"/>
              </a:rPr>
              <a:t>)			INBEV (</a:t>
            </a:r>
            <a:r>
              <a:rPr lang="de-DE" altLang="cs-CZ" sz="1400" dirty="0" err="1" smtClean="0">
                <a:latin typeface="Georgia" pitchFamily="18" charset="0"/>
              </a:rPr>
              <a:t>ss</a:t>
            </a:r>
            <a:r>
              <a:rPr lang="de-DE" altLang="cs-CZ" sz="1400" dirty="0" smtClean="0">
                <a:latin typeface="Georgia" pitchFamily="18" charset="0"/>
              </a:rPr>
              <a:t>)</a:t>
            </a:r>
          </a:p>
          <a:p>
            <a:pPr marL="304800" lvl="3" indent="-304800">
              <a:lnSpc>
                <a:spcPct val="150000"/>
              </a:lnSpc>
              <a:buFontTx/>
              <a:buNone/>
            </a:pPr>
            <a:r>
              <a:rPr lang="de-DE" altLang="cs-CZ" sz="1400" dirty="0" smtClean="0">
                <a:latin typeface="Georgia" pitchFamily="18" charset="0"/>
              </a:rPr>
              <a:t>	ADP (</a:t>
            </a:r>
            <a:r>
              <a:rPr lang="de-DE" altLang="cs-CZ" sz="1400" dirty="0" err="1" smtClean="0">
                <a:latin typeface="Georgia" pitchFamily="18" charset="0"/>
              </a:rPr>
              <a:t>bpo</a:t>
            </a:r>
            <a:r>
              <a:rPr lang="de-DE" altLang="cs-CZ" sz="1400" dirty="0" smtClean="0">
                <a:latin typeface="Georgia" pitchFamily="18" charset="0"/>
              </a:rPr>
              <a:t>)			JOHNSON&amp;JOHNSON (</a:t>
            </a:r>
            <a:r>
              <a:rPr lang="de-DE" altLang="cs-CZ" sz="1400" dirty="0" err="1" smtClean="0">
                <a:latin typeface="Georgia" pitchFamily="18" charset="0"/>
              </a:rPr>
              <a:t>ss+cc</a:t>
            </a:r>
            <a:r>
              <a:rPr lang="de-DE" altLang="cs-CZ" sz="1400" dirty="0" smtClean="0">
                <a:latin typeface="Georgia" pitchFamily="18" charset="0"/>
              </a:rPr>
              <a:t>)</a:t>
            </a:r>
          </a:p>
          <a:p>
            <a:pPr marL="304800" lvl="3" indent="-304800">
              <a:lnSpc>
                <a:spcPct val="150000"/>
              </a:lnSpc>
              <a:buFontTx/>
              <a:buNone/>
            </a:pPr>
            <a:r>
              <a:rPr lang="de-DE" altLang="cs-CZ" sz="1400" dirty="0" smtClean="0">
                <a:latin typeface="Georgia" pitchFamily="18" charset="0"/>
              </a:rPr>
              <a:t>	BANK AUSTRIA CREDIT. (</a:t>
            </a:r>
            <a:r>
              <a:rPr lang="de-DE" altLang="cs-CZ" sz="1400" dirty="0" err="1" smtClean="0">
                <a:latin typeface="Georgia" pitchFamily="18" charset="0"/>
              </a:rPr>
              <a:t>ss</a:t>
            </a:r>
            <a:r>
              <a:rPr lang="de-DE" altLang="cs-CZ" sz="1400" dirty="0" smtClean="0">
                <a:latin typeface="Georgia" pitchFamily="18" charset="0"/>
              </a:rPr>
              <a:t>)		LUFTHANSA (cc)</a:t>
            </a:r>
          </a:p>
          <a:p>
            <a:pPr marL="304800" lvl="3" indent="-304800">
              <a:lnSpc>
                <a:spcPct val="150000"/>
              </a:lnSpc>
              <a:buFontTx/>
              <a:buNone/>
            </a:pPr>
            <a:r>
              <a:rPr lang="de-DE" altLang="cs-CZ" sz="1400" dirty="0" smtClean="0">
                <a:latin typeface="Georgia" pitchFamily="18" charset="0"/>
              </a:rPr>
              <a:t>	COVIDIEN (</a:t>
            </a:r>
            <a:r>
              <a:rPr lang="de-DE" altLang="cs-CZ" sz="1400" dirty="0" err="1" smtClean="0">
                <a:latin typeface="Georgia" pitchFamily="18" charset="0"/>
              </a:rPr>
              <a:t>ss</a:t>
            </a:r>
            <a:r>
              <a:rPr lang="de-DE" altLang="cs-CZ" sz="1400" dirty="0" smtClean="0">
                <a:latin typeface="Georgia" pitchFamily="18" charset="0"/>
              </a:rPr>
              <a:t>)			MONSTER (</a:t>
            </a:r>
            <a:r>
              <a:rPr lang="de-DE" altLang="cs-CZ" sz="1400" dirty="0" err="1" smtClean="0">
                <a:latin typeface="Georgia" pitchFamily="18" charset="0"/>
              </a:rPr>
              <a:t>ss+cc</a:t>
            </a:r>
            <a:r>
              <a:rPr lang="de-DE" altLang="cs-CZ" sz="1400" dirty="0" smtClean="0">
                <a:latin typeface="Georgia" pitchFamily="18" charset="0"/>
              </a:rPr>
              <a:t>)</a:t>
            </a:r>
          </a:p>
          <a:p>
            <a:pPr marL="304800" lvl="3" indent="-304800">
              <a:lnSpc>
                <a:spcPct val="150000"/>
              </a:lnSpc>
              <a:buFontTx/>
              <a:buNone/>
            </a:pPr>
            <a:r>
              <a:rPr lang="de-DE" altLang="cs-CZ" sz="1400" dirty="0" smtClean="0">
                <a:latin typeface="Georgia" pitchFamily="18" charset="0"/>
              </a:rPr>
              <a:t>	DSG INTERNATIONAL (</a:t>
            </a:r>
            <a:r>
              <a:rPr lang="de-DE" altLang="cs-CZ" sz="1400" dirty="0" err="1" smtClean="0">
                <a:latin typeface="Georgia" pitchFamily="18" charset="0"/>
              </a:rPr>
              <a:t>ss+cc</a:t>
            </a:r>
            <a:r>
              <a:rPr lang="de-DE" altLang="cs-CZ" sz="1400" dirty="0" smtClean="0">
                <a:latin typeface="Georgia" pitchFamily="18" charset="0"/>
              </a:rPr>
              <a:t>)	MOTOROLA (</a:t>
            </a:r>
            <a:r>
              <a:rPr lang="de-DE" altLang="cs-CZ" sz="1400" dirty="0" err="1" smtClean="0">
                <a:latin typeface="Georgia" pitchFamily="18" charset="0"/>
              </a:rPr>
              <a:t>ss</a:t>
            </a:r>
            <a:r>
              <a:rPr lang="de-DE" altLang="cs-CZ" sz="1400" dirty="0" smtClean="0">
                <a:latin typeface="Georgia" pitchFamily="18" charset="0"/>
              </a:rPr>
              <a:t>)</a:t>
            </a:r>
          </a:p>
          <a:p>
            <a:pPr marL="304800" lvl="3" indent="-304800">
              <a:lnSpc>
                <a:spcPct val="150000"/>
              </a:lnSpc>
              <a:buFontTx/>
              <a:buNone/>
            </a:pPr>
            <a:r>
              <a:rPr lang="de-DE" altLang="cs-CZ" sz="1400" dirty="0" smtClean="0">
                <a:latin typeface="Georgia" pitchFamily="18" charset="0"/>
              </a:rPr>
              <a:t>	EBAY (</a:t>
            </a:r>
            <a:r>
              <a:rPr lang="de-DE" altLang="cs-CZ" sz="1400" dirty="0" err="1" smtClean="0">
                <a:latin typeface="Georgia" pitchFamily="18" charset="0"/>
              </a:rPr>
              <a:t>ss</a:t>
            </a:r>
            <a:r>
              <a:rPr lang="de-DE" altLang="cs-CZ" sz="1400" dirty="0" smtClean="0">
                <a:latin typeface="Georgia" pitchFamily="18" charset="0"/>
              </a:rPr>
              <a:t>)			REGUS (</a:t>
            </a:r>
            <a:r>
              <a:rPr lang="de-DE" altLang="cs-CZ" sz="1400" dirty="0" err="1" smtClean="0">
                <a:latin typeface="Georgia" pitchFamily="18" charset="0"/>
              </a:rPr>
              <a:t>ss</a:t>
            </a:r>
            <a:r>
              <a:rPr lang="de-DE" altLang="cs-CZ" sz="1400" dirty="0" smtClean="0">
                <a:latin typeface="Georgia" pitchFamily="18" charset="0"/>
              </a:rPr>
              <a:t>)</a:t>
            </a:r>
          </a:p>
          <a:p>
            <a:pPr marL="304800" lvl="3" indent="-304800">
              <a:lnSpc>
                <a:spcPct val="150000"/>
              </a:lnSpc>
              <a:buFontTx/>
              <a:buNone/>
            </a:pPr>
            <a:r>
              <a:rPr lang="de-DE" altLang="cs-CZ" sz="1400" dirty="0" smtClean="0">
                <a:latin typeface="Georgia" pitchFamily="18" charset="0"/>
              </a:rPr>
              <a:t>	</a:t>
            </a:r>
            <a:r>
              <a:rPr lang="de-DE" altLang="ja-JP" sz="1400" dirty="0" smtClean="0">
                <a:latin typeface="Georgia" pitchFamily="18" charset="0"/>
                <a:ea typeface="MS PGothic" pitchFamily="34" charset="-128"/>
              </a:rPr>
              <a:t>EXL SERVICE (</a:t>
            </a:r>
            <a:r>
              <a:rPr lang="de-DE" altLang="ja-JP" sz="1400" dirty="0" err="1" smtClean="0">
                <a:latin typeface="Georgia" pitchFamily="18" charset="0"/>
                <a:ea typeface="MS PGothic" pitchFamily="34" charset="-128"/>
              </a:rPr>
              <a:t>ss</a:t>
            </a:r>
            <a:r>
              <a:rPr lang="de-DE" altLang="ja-JP" sz="1400" dirty="0" smtClean="0">
                <a:latin typeface="Georgia" pitchFamily="18" charset="0"/>
                <a:ea typeface="MS PGothic" pitchFamily="34" charset="-128"/>
              </a:rPr>
              <a:t>)			</a:t>
            </a:r>
            <a:r>
              <a:rPr lang="de-DE" altLang="cs-CZ" sz="1400" dirty="0" smtClean="0">
                <a:latin typeface="Georgia" pitchFamily="18" charset="0"/>
              </a:rPr>
              <a:t>SAP (</a:t>
            </a:r>
            <a:r>
              <a:rPr lang="de-DE" altLang="cs-CZ" sz="1400" dirty="0" err="1" smtClean="0">
                <a:latin typeface="Georgia" pitchFamily="18" charset="0"/>
              </a:rPr>
              <a:t>ss</a:t>
            </a:r>
            <a:r>
              <a:rPr lang="de-DE" altLang="cs-CZ" sz="1400" dirty="0" smtClean="0">
                <a:latin typeface="Georgia" pitchFamily="18" charset="0"/>
              </a:rPr>
              <a:t>)</a:t>
            </a:r>
            <a:endParaRPr lang="de-DE" altLang="ja-JP" sz="1400" dirty="0" smtClean="0">
              <a:latin typeface="Georgia" pitchFamily="18" charset="0"/>
              <a:ea typeface="MS PGothic" pitchFamily="34" charset="-128"/>
            </a:endParaRPr>
          </a:p>
          <a:p>
            <a:pPr marL="304800" lvl="3" indent="-304800">
              <a:lnSpc>
                <a:spcPct val="150000"/>
              </a:lnSpc>
              <a:buFontTx/>
              <a:buNone/>
            </a:pPr>
            <a:r>
              <a:rPr lang="de-DE" altLang="cs-CZ" sz="1400" dirty="0" smtClean="0">
                <a:latin typeface="Georgia" pitchFamily="18" charset="0"/>
              </a:rPr>
              <a:t>	EXXONMOBIL (</a:t>
            </a:r>
            <a:r>
              <a:rPr lang="de-DE" altLang="cs-CZ" sz="1400" dirty="0" err="1" smtClean="0">
                <a:latin typeface="Georgia" pitchFamily="18" charset="0"/>
              </a:rPr>
              <a:t>ss</a:t>
            </a:r>
            <a:r>
              <a:rPr lang="de-DE" altLang="cs-CZ" sz="1400" dirty="0" smtClean="0">
                <a:latin typeface="Georgia" pitchFamily="18" charset="0"/>
              </a:rPr>
              <a:t>)		</a:t>
            </a:r>
            <a:r>
              <a:rPr lang="de-DE" altLang="ja-JP" sz="1400" dirty="0" smtClean="0">
                <a:latin typeface="Georgia" pitchFamily="18" charset="0"/>
                <a:ea typeface="MS PGothic" pitchFamily="34" charset="-128"/>
              </a:rPr>
              <a:t>SIEMENS (</a:t>
            </a:r>
            <a:r>
              <a:rPr lang="de-DE" altLang="ja-JP" sz="1400" dirty="0" err="1" smtClean="0">
                <a:latin typeface="Georgia" pitchFamily="18" charset="0"/>
                <a:ea typeface="MS PGothic" pitchFamily="34" charset="-128"/>
              </a:rPr>
              <a:t>ss</a:t>
            </a:r>
            <a:r>
              <a:rPr lang="de-DE" altLang="ja-JP" sz="1400" dirty="0" smtClean="0">
                <a:latin typeface="Georgia" pitchFamily="18" charset="0"/>
                <a:ea typeface="MS PGothic" pitchFamily="34" charset="-128"/>
              </a:rPr>
              <a:t>)</a:t>
            </a:r>
          </a:p>
          <a:p>
            <a:pPr marL="304800" lvl="3" indent="-304800">
              <a:lnSpc>
                <a:spcPct val="150000"/>
              </a:lnSpc>
              <a:buFontTx/>
              <a:buNone/>
            </a:pPr>
            <a:r>
              <a:rPr lang="de-DE" altLang="cs-CZ" sz="1400" dirty="0" smtClean="0">
                <a:latin typeface="Georgia" pitchFamily="18" charset="0"/>
              </a:rPr>
              <a:t>	GARDNER DENVER		</a:t>
            </a:r>
            <a:r>
              <a:rPr lang="de-DE" altLang="ja-JP" sz="1400" dirty="0" smtClean="0">
                <a:latin typeface="Georgia" pitchFamily="18" charset="0"/>
                <a:ea typeface="MS PGothic" pitchFamily="34" charset="-128"/>
              </a:rPr>
              <a:t>SITA (</a:t>
            </a:r>
            <a:r>
              <a:rPr lang="de-DE" altLang="ja-JP" sz="1400" dirty="0" err="1" smtClean="0">
                <a:latin typeface="Georgia" pitchFamily="18" charset="0"/>
                <a:ea typeface="MS PGothic" pitchFamily="34" charset="-128"/>
              </a:rPr>
              <a:t>ss</a:t>
            </a:r>
            <a:r>
              <a:rPr lang="de-DE" altLang="ja-JP" sz="1400" dirty="0" smtClean="0">
                <a:latin typeface="Georgia" pitchFamily="18" charset="0"/>
                <a:ea typeface="MS PGothic" pitchFamily="34" charset="-128"/>
              </a:rPr>
              <a:t>)</a:t>
            </a:r>
          </a:p>
          <a:p>
            <a:pPr marL="304800" lvl="3" indent="-304800">
              <a:lnSpc>
                <a:spcPct val="150000"/>
              </a:lnSpc>
              <a:buFontTx/>
              <a:buNone/>
            </a:pPr>
            <a:r>
              <a:rPr lang="de-DE" altLang="cs-CZ" sz="1400" dirty="0" smtClean="0">
                <a:latin typeface="Georgia" pitchFamily="18" charset="0"/>
              </a:rPr>
              <a:t>	GE MONEY BANK (cc)		ORACLE (</a:t>
            </a:r>
            <a:r>
              <a:rPr lang="de-DE" altLang="cs-CZ" sz="1400" dirty="0" err="1" smtClean="0">
                <a:latin typeface="Georgia" pitchFamily="18" charset="0"/>
              </a:rPr>
              <a:t>ss</a:t>
            </a:r>
            <a:r>
              <a:rPr lang="de-DE" altLang="cs-CZ" sz="1400" dirty="0" smtClean="0">
                <a:latin typeface="Georgia" pitchFamily="18" charset="0"/>
              </a:rPr>
              <a:t>)</a:t>
            </a:r>
          </a:p>
          <a:p>
            <a:pPr marL="304800" lvl="3" indent="-304800">
              <a:lnSpc>
                <a:spcPct val="150000"/>
              </a:lnSpc>
              <a:buFontTx/>
              <a:buNone/>
            </a:pPr>
            <a:r>
              <a:rPr lang="de-DE" altLang="cs-CZ" sz="1400" dirty="0" smtClean="0">
                <a:latin typeface="Georgia" pitchFamily="18" charset="0"/>
              </a:rPr>
              <a:t>	GRUPO ATENTO (cc)		TESCO STORES </a:t>
            </a:r>
            <a:r>
              <a:rPr lang="de-DE" altLang="ja-JP" sz="1400" dirty="0" smtClean="0">
                <a:latin typeface="Georgia" pitchFamily="18" charset="0"/>
                <a:ea typeface="MS PGothic" pitchFamily="34" charset="-128"/>
              </a:rPr>
              <a:t>(</a:t>
            </a:r>
            <a:r>
              <a:rPr lang="de-DE" altLang="ja-JP" sz="1400" dirty="0" err="1" smtClean="0">
                <a:latin typeface="Georgia" pitchFamily="18" charset="0"/>
                <a:ea typeface="MS PGothic" pitchFamily="34" charset="-128"/>
              </a:rPr>
              <a:t>ss</a:t>
            </a:r>
            <a:r>
              <a:rPr lang="de-DE" altLang="ja-JP" sz="1400" dirty="0" smtClean="0">
                <a:latin typeface="Georgia" pitchFamily="18" charset="0"/>
                <a:ea typeface="MS PGothic" pitchFamily="34" charset="-128"/>
              </a:rPr>
              <a:t>)</a:t>
            </a:r>
          </a:p>
          <a:p>
            <a:pPr marL="304800" lvl="3" indent="-304800">
              <a:lnSpc>
                <a:spcPct val="150000"/>
              </a:lnSpc>
              <a:buFontTx/>
              <a:buNone/>
            </a:pPr>
            <a:r>
              <a:rPr lang="de-DE" altLang="cs-CZ" sz="1400" dirty="0" smtClean="0">
                <a:latin typeface="Georgia" pitchFamily="18" charset="0"/>
              </a:rPr>
              <a:t>	</a:t>
            </a:r>
            <a:r>
              <a:rPr lang="de-DE" altLang="ja-JP" sz="1400" dirty="0" smtClean="0">
                <a:latin typeface="Georgia" pitchFamily="18" charset="0"/>
                <a:ea typeface="MS PGothic" pitchFamily="34" charset="-128"/>
              </a:rPr>
              <a:t>IBM (</a:t>
            </a:r>
            <a:r>
              <a:rPr lang="de-DE" altLang="ja-JP" sz="1400" dirty="0" err="1" smtClean="0">
                <a:latin typeface="Georgia" pitchFamily="18" charset="0"/>
                <a:ea typeface="MS PGothic" pitchFamily="34" charset="-128"/>
              </a:rPr>
              <a:t>bpo</a:t>
            </a:r>
            <a:r>
              <a:rPr lang="de-DE" altLang="ja-JP" sz="1400" dirty="0" smtClean="0">
                <a:latin typeface="Georgia" pitchFamily="18" charset="0"/>
                <a:ea typeface="MS PGothic" pitchFamily="34" charset="-128"/>
              </a:rPr>
              <a:t>)			</a:t>
            </a:r>
            <a:r>
              <a:rPr lang="de-DE" altLang="cs-CZ" sz="1600" dirty="0" smtClean="0">
                <a:latin typeface="Georgia" pitchFamily="18" charset="0"/>
              </a:rPr>
              <a:t>		    </a:t>
            </a:r>
            <a:r>
              <a:rPr lang="de-DE" altLang="cs-CZ" sz="1200" dirty="0" smtClean="0">
                <a:latin typeface="Georgia" pitchFamily="18" charset="0"/>
              </a:rPr>
              <a:t>Quelle: </a:t>
            </a:r>
            <a:r>
              <a:rPr lang="de-DE" altLang="cs-CZ" sz="1200" dirty="0" err="1" smtClean="0">
                <a:latin typeface="Georgia" pitchFamily="18" charset="0"/>
              </a:rPr>
              <a:t>CzechInvest</a:t>
            </a:r>
            <a:endParaRPr lang="de-DE" altLang="ja-JP" sz="1200" dirty="0" smtClean="0">
              <a:latin typeface="Georgia" pitchFamily="18" charset="0"/>
              <a:ea typeface="MS PGothic" pitchFamily="34" charset="-128"/>
            </a:endParaRPr>
          </a:p>
          <a:p>
            <a:pPr marL="304800" lvl="3" indent="-304800">
              <a:lnSpc>
                <a:spcPct val="150000"/>
              </a:lnSpc>
              <a:buFontTx/>
              <a:buNone/>
            </a:pPr>
            <a:r>
              <a:rPr lang="de-DE" altLang="cs-CZ" sz="1400" b="1" dirty="0" smtClean="0">
                <a:solidFill>
                  <a:srgbClr val="000066"/>
                </a:solidFill>
              </a:rPr>
              <a:t>	</a:t>
            </a:r>
            <a:r>
              <a:rPr lang="de-DE" altLang="cs-CZ" sz="1400" dirty="0" err="1" smtClean="0">
                <a:solidFill>
                  <a:srgbClr val="D52B1E"/>
                </a:solidFill>
                <a:latin typeface="Georgia" pitchFamily="18" charset="0"/>
              </a:rPr>
              <a:t>bpo</a:t>
            </a:r>
            <a:r>
              <a:rPr lang="de-DE" altLang="cs-CZ" sz="1400" dirty="0" smtClean="0">
                <a:solidFill>
                  <a:srgbClr val="D52B1E"/>
                </a:solidFill>
                <a:latin typeface="Georgia" pitchFamily="18" charset="0"/>
              </a:rPr>
              <a:t> = </a:t>
            </a:r>
            <a:r>
              <a:rPr lang="de-DE" altLang="cs-CZ" sz="1400" dirty="0" err="1" smtClean="0">
                <a:solidFill>
                  <a:srgbClr val="D52B1E"/>
                </a:solidFill>
                <a:latin typeface="Georgia" pitchFamily="18" charset="0"/>
              </a:rPr>
              <a:t>business</a:t>
            </a:r>
            <a:r>
              <a:rPr lang="de-DE" altLang="cs-CZ" sz="1400" dirty="0" smtClean="0">
                <a:solidFill>
                  <a:srgbClr val="D52B1E"/>
                </a:solidFill>
                <a:latin typeface="Georgia" pitchFamily="18" charset="0"/>
              </a:rPr>
              <a:t> </a:t>
            </a:r>
            <a:r>
              <a:rPr lang="de-DE" altLang="cs-CZ" sz="1400" dirty="0" err="1" smtClean="0">
                <a:solidFill>
                  <a:srgbClr val="D52B1E"/>
                </a:solidFill>
                <a:latin typeface="Georgia" pitchFamily="18" charset="0"/>
              </a:rPr>
              <a:t>process</a:t>
            </a:r>
            <a:r>
              <a:rPr lang="de-DE" altLang="cs-CZ" sz="1400" dirty="0" smtClean="0">
                <a:solidFill>
                  <a:srgbClr val="D52B1E"/>
                </a:solidFill>
                <a:latin typeface="Georgia" pitchFamily="18" charset="0"/>
              </a:rPr>
              <a:t> </a:t>
            </a:r>
            <a:r>
              <a:rPr lang="de-DE" altLang="cs-CZ" sz="1400" dirty="0" err="1" smtClean="0">
                <a:solidFill>
                  <a:srgbClr val="D52B1E"/>
                </a:solidFill>
                <a:latin typeface="Georgia" pitchFamily="18" charset="0"/>
              </a:rPr>
              <a:t>outsourcing</a:t>
            </a:r>
            <a:r>
              <a:rPr lang="de-DE" altLang="cs-CZ" sz="1400" dirty="0" smtClean="0">
                <a:solidFill>
                  <a:srgbClr val="D52B1E"/>
                </a:solidFill>
                <a:latin typeface="Georgia" pitchFamily="18" charset="0"/>
              </a:rPr>
              <a:t> cc = </a:t>
            </a:r>
            <a:r>
              <a:rPr lang="de-DE" altLang="cs-CZ" sz="1400" dirty="0" err="1" smtClean="0">
                <a:solidFill>
                  <a:srgbClr val="D52B1E"/>
                </a:solidFill>
                <a:latin typeface="Georgia" pitchFamily="18" charset="0"/>
              </a:rPr>
              <a:t>call</a:t>
            </a:r>
            <a:r>
              <a:rPr lang="de-DE" altLang="cs-CZ" sz="1400" dirty="0" smtClean="0">
                <a:solidFill>
                  <a:srgbClr val="D52B1E"/>
                </a:solidFill>
                <a:latin typeface="Georgia" pitchFamily="18" charset="0"/>
              </a:rPr>
              <a:t> </a:t>
            </a:r>
            <a:r>
              <a:rPr lang="de-DE" altLang="cs-CZ" sz="1400" dirty="0" err="1" smtClean="0">
                <a:solidFill>
                  <a:srgbClr val="D52B1E"/>
                </a:solidFill>
                <a:latin typeface="Georgia" pitchFamily="18" charset="0"/>
              </a:rPr>
              <a:t>centres</a:t>
            </a:r>
            <a:r>
              <a:rPr lang="de-DE" altLang="cs-CZ" sz="1400" dirty="0" smtClean="0">
                <a:solidFill>
                  <a:srgbClr val="D52B1E"/>
                </a:solidFill>
                <a:latin typeface="Georgia" pitchFamily="18" charset="0"/>
              </a:rPr>
              <a:t>, </a:t>
            </a:r>
            <a:r>
              <a:rPr lang="de-DE" altLang="cs-CZ" sz="1400" dirty="0" err="1" smtClean="0">
                <a:solidFill>
                  <a:srgbClr val="D52B1E"/>
                </a:solidFill>
                <a:latin typeface="Georgia" pitchFamily="18" charset="0"/>
              </a:rPr>
              <a:t>ss</a:t>
            </a:r>
            <a:r>
              <a:rPr lang="de-DE" altLang="cs-CZ" sz="1400" dirty="0" smtClean="0">
                <a:solidFill>
                  <a:srgbClr val="D52B1E"/>
                </a:solidFill>
                <a:latin typeface="Georgia" pitchFamily="18" charset="0"/>
              </a:rPr>
              <a:t> = </a:t>
            </a:r>
            <a:r>
              <a:rPr lang="de-DE" altLang="cs-CZ" sz="1400" dirty="0" err="1" smtClean="0">
                <a:solidFill>
                  <a:srgbClr val="D52B1E"/>
                </a:solidFill>
                <a:latin typeface="Georgia" pitchFamily="18" charset="0"/>
              </a:rPr>
              <a:t>shared</a:t>
            </a:r>
            <a:r>
              <a:rPr lang="de-DE" altLang="cs-CZ" sz="1400" dirty="0" smtClean="0">
                <a:solidFill>
                  <a:srgbClr val="D52B1E"/>
                </a:solidFill>
                <a:latin typeface="Georgia" pitchFamily="18" charset="0"/>
              </a:rPr>
              <a:t> </a:t>
            </a:r>
            <a:r>
              <a:rPr lang="de-DE" altLang="cs-CZ" sz="1400" dirty="0" err="1" smtClean="0">
                <a:solidFill>
                  <a:srgbClr val="D52B1E"/>
                </a:solidFill>
                <a:latin typeface="Georgia" pitchFamily="18" charset="0"/>
              </a:rPr>
              <a:t>services</a:t>
            </a:r>
            <a:endParaRPr lang="de-DE" altLang="cs-CZ" sz="1400" dirty="0" smtClean="0">
              <a:solidFill>
                <a:srgbClr val="D52B1E"/>
              </a:solidFill>
              <a:latin typeface="Georgia" pitchFamily="18" charset="0"/>
            </a:endParaRPr>
          </a:p>
          <a:p>
            <a:pPr marL="304800" lvl="3" indent="-304800">
              <a:lnSpc>
                <a:spcPct val="150000"/>
              </a:lnSpc>
              <a:buFontTx/>
              <a:buNone/>
            </a:pPr>
            <a:endParaRPr lang="de-DE" altLang="cs-CZ" sz="1400" dirty="0" smtClean="0">
              <a:latin typeface="Georgia" pitchFamily="18" charset="0"/>
            </a:endParaRP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en-US" altLang="de-DE" sz="1800" dirty="0" smtClean="0">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en-US" altLang="de-DE" sz="1800" dirty="0" smtClean="0">
              <a:solidFill>
                <a:srgbClr val="FFFFFF"/>
              </a:solidFill>
            </a:endParaRPr>
          </a:p>
        </p:txBody>
      </p:sp>
      <p:sp>
        <p:nvSpPr>
          <p:cNvPr id="63495" name="AutoShape 52" descr="data:image/jpeg;base64,/9j/4AAQSkZJRgABAQAAAQABAAD/2wCEAAkGBhEQERQQEhAVFBUUFhoXFxIYFhYaFBcYGxoYGBMYGhgYHSYeGBsjGRwXHy8gJScpLDgsFR4yNTAqNSYtLCkBCQoKDQwNFA8PFCkYFBgpKS0pKTU1MjU1LikuKSwpKS41LDU1NS0rLCopKSksMCk1NTU2KSk0KSkvKSkpKSksLP/AABEIAMABAAMBIgACEQEDEQH/xAAcAAEAAgMBAQEAAAAAAAAAAAAABgcEBQgDAgH/xABNEAABAwIDBAQHCQ4GAgMAAAABAAIDBBEFEiEGBzFREyJBYRQVMnGBkZIWI1RVk5Sh0dMXMzVCUlNicnSisbKz0iQ0RnOEwoLhJUNE/8QAGAEBAQEBAQAAAAAAAAAAAAAAAAEDAgT/xAApEQEAAQEHBAIBBQAAAAAAAAAAAQIDERIUUWGRUmOS0RNTMSEiMrHw/9oADAMBAAIRAxEAPwC8UREBERAREQEREBERAREQEREBERAREQEREBERAREQEREBERAREQEREBERAREQEREBERAREQEREBERAREQEREBERAREQEREBERAREQEREBERARFHL4tyovXOpM3NbOyx3/ALoi7WUjRRy+LcqL1zpfFuVF651zi2lrlu5TykaKOXxblReudL4tyovXOmLaTLdynlI0Ucvi3Ki9c6XxblReudMW0mW7lPKRoo5fFuVF650vi3Ki9c6YtpMt3KeUjRRy+LcqL1zr7iOK5hmFHluM1jNe19bX7bK4tpMt3KeUgREXTyiIiAiIgIiICIiAiIgIiICIiAiIgIiICwsWxmCkj6WolbEzhmcbXPIDiT3BZqozazEG1m0UVPUH3iGZkQYfJ1aHG/67y0HusEFh/dXw22YyyBhNhIYJRGfM/LYra1u2NLFRivzl8BLbPaDqC7JexsdD/BbOqoI5Y3QvYHRublLCOqW8LWURbsE84dBhr3scyOoa5+rutA2UyBug8otyg9nHVBmfdRwn4fF+/wD2r9+6hhPw6L97+1bMbJUPwKm+Qi/tVB7cUkbMZkjZG1rBNEAxrQGWIjuMoFrcfWgun7qOE/D4v3v7Vsdn9q6avMvgzzI2ItBktZhLhezSdTbt07V9e5Oh+BU3yEX9qxNkdlG4eaprMoZNUGSNrb9RhYxuU35ODj5iEH3tFtvRYfYVE4a42tG3rSWPblGoHeeS3rXAi41B7VzjvBZJVSSYrxhkqH08Z/Ria0Mdfk60ns96uHdXjnheGwkm74veX+dlg31syn0oJLiOIxU8TppnhkbBdzzwA4XNlovulYVYHw6LXvP1KTKht6Wy5kxOUUsQuKcTvY3QusSHua0cXWsbDjY9qC92PDgCCCDqCOBHYVjYpikNLE6aeQRxttmeeAubDh3qnt0u8noS2gqn+9k2hlJ8gnhG4/knsPYdOB0uxBGhvJwu1/DobceJ+pes232HMbG91ZG1szS6MkmzmglpI05gj0KJuwGD3Sg9E3Sm6bLlGXpL5c9uF+2/PVTbayNrqGqD25m9BKSPMxxHHt0QYLt4+FjXw6H2j9S/aXeLhchs2uhv3uy/S6wVQ7kYmuxE5gDaB51AOt266q7MV2Wo6ppbNTRPv2lgDh5nDrD0FBsoZmvaHNcHNOocCCCOYI0K+1QuMOqtmq4Np5HOppOu2J5ux7b2e1w4B4/KGti29+CuzBMYjrKeOpiPUkaHC/Ecwe8G49CD1xHEoaeMyzSNjYOL3EAdw14nuWJs9tLT18bpqd5cxrywkgjUW7DrYggjuKg290yVj4cNh1dkkqpB+jG0iMedzs3pDVG9xOO9HUy0jj1Zm52j9NnH1sP7gQXio/Ubf4bG90b62JrmOLXNLtQ4GzgdOakCq3f7Tt8Ep5MozifLmtrlMchLb8rtabdyCXHePhY//fD7X/pbDC9p6OqOWCpikd+S14Lu85eNu+yhu5igikwvrxsdeaQHM1puLiwNxqq/3q4CzDsQY+l96EjBK0NNujeHEHLbUC4B9JRXQyjr94eGNJaa6EEEgjNwI0I4LL2SxN1TRU87/Kkia53e61nH0nX0qut/1Mzo6WTKM+d7c1tS3KDYntF0ROPujYX8Ph9r/wBLPw3aqjqTlhqopHH8Vr25vZ4/QovuhoIn4VEXRMcS6S5LWknru7SF77Y7raSsjc6GJkFQBdkjAGtLhqA9rdCDz4jigmyKmt1+8adk4w2tc513GOOR5u9kg06NxPEXBAJ1B07dLlQFSu9/d/P07sQgYZGPAMrWi7mOAtmsNS0gDUcLcldS12D42yq6YNBaYJnQvabXzNsb6HgQQR50FJbI75aqlyx1P+JiGlyffmjudwf5nesK8cGxmGshZUQPzRvFweB7wR2EHQhV/vd2FpnUstfGwRzRWc4tFhICQHBwGmbW4dx53XxuDe/wSoB8gT9Xzljc9v3T6SirQXOW334cl/34v4Rro1c4bePvjk3dPEPojQdHqNbxcc8Dw6eUGzy3o2c87+qLd4uT6FJVXW3ETcRxOjwt2sTA6onAJ4WLYxcajt9sIjzxvZ6AYD4EJIzJDEJAA9tzK3rvtY63OYelRbcTjvR1UtI49Wdmdo/TZx9bCfYCnn3G8J+Du+Vk+tU9ikBwfFzkBtTzB7BfUxHrAX72Etuiul1A/wDUn/B/7qcU9Q2RjZGG7XAOaeYIuD6lB/8AUn/B/wC6IiO9rdr0RdiFKzqG5miA8g9sjQPxT+MOzjwvbabpd5PTBtBVP98GkMpPlgcGOJ/HA4HtHeNbVc0EEEXB0I7FQu9Ddy6gf4ZSg+DudcgXvA+9xw4MvwPYdOSKn/8AqT/g/wDdSbaz/I1f7PN/Tcqs3YbSS1+KtlmsZGUZjL/y8rhZxHYTfXzK09rP8jV/s839NyIpvcQP/kJP2d388avpUNuH/CEv7O7+eNXyiyqvf9Tg01LJpdszmd9nMLj9LB9Cz9xk5dhzmk6MneB5iGOP0kqMb9MebLNBRRnMYrveBr132axunblvp+mFIY4nYJs+7N1Z3NOl9RLLoB52j+VBmbCztqq2vxJzhldIKeAkge9R2zEdznZT6CqnxUHCcYc5nkwziRgHbE7rZfYJb6FZ2C7lcPNPEaiOQymNpk99eBmIBcLA2Fjp6FD96+7yDDmQzUrXBjnOY8Oc51nWzMNzwuA8egIL1gna9rXtN2uAcCOBBFwfUq23+f5Kn/aR/SlW13PY54ThrGE3fTkxHnYaxn2SB6Fqt/n+Sp/2kf0pURp93O3kOHYZaanqXNErz0rIrxXcRZuckC/ZZaxlFLtPiDpszYIYmtaWkgytjuSLN7XE5teA7+2W7qMKjqsEfTyi7JJJWnnqRYjvB1HeFWVLUVGA4kb6uidlcODZYjy7nNsRyIHJFdI0VGyGNkMYsyNoa0cg0WA9Sq/f/wDeKT/cf/IFZuF4lHUwsnidmZI0Oae4/wACOBHMKst//wB4pP8Acf8AyBESHc5+CYf1pP53KbKE7nPwTD+tJ/O5TGqqWRMdI9waxgLnOPAAakn0IObN4INPi9S5mhbMJG27HWa+/tarpcLnLB6F2NYy54aejfMZZNPJhaRYHvLQ1vncujkUVfV+ymJ0ldPXYfLFI2oIdJTS3aCQABYjS41N7g9YjVWCsPxxT/n4vlGfWi001VfiL0DxvA8axVvg1QKejgJBfkcZHvtY27xfW2nDUqa7ObPw0FOymhByt4k+U5x1c5x5kr38cU/5+L5Rn1p44p/z8XyjPrUvh18dfTL8xZ1QI/8ADNidJfhK5zWW1ubtBN+GiqTFd0OKVNTJWPnpWySP6SzTLYEWy2uw8ABx5K3PHFP+fi+UZ9aeOKf8/F8oz60vg+OvplrKR+KdC/pGUhmAb0Za+Xo3HXOXgtu3S1rX7eCiuD7J4xT1s1e59HLJO3K4F0zQ1oILWtIZoBYDt4Ke+OKf8/F8oz608cU/5+L5Rn1pfB8dfTLLbe2vFVJtlu0xPE6gVDzRxkMDLNfKbgEm5JZqdbdmgCtDxxT/AJ+L5Rn1p44p/wA/F8oz60vg+OvplGtlMMxWkpfBpPBZOiZlhdnlBJBGVr+p5IbfUa6DTtWhGxuNeMfGfS0Zktk6PNL0eS1svk37734qw/HFP+fi+UZ9a/W4vATYTxknQDOz0dqXwfHX0y/cNdMYwZ2xtk1uI3OczjpYuAPDuXrU0zJWOje0Oa4EOaRcEHiCF6oqzVxspu3kw3FXzRdaldE4NcXDOwkg5COLrW0PK19VJdr6SvnifT0racNljcx0krnhwzXacrWtIPVPEqRIgp3Zbdfi2HTiohmpC7KWlrnSlrmm1wbNB4gHQ9ileIw7QTAxsdRQA/8A2tMrnDnbMDY+hTdEEF2Q3VQUcnhM8hqai+bpHDqtcdS4Akku/ScSeVlibZ7K4tiEkfWpGQwy9IyIukOctd1DJ1der+KNOsfOrFRBgYO+pLD4UyJrwdOic5zCLDXrAEG99FHN4ez9biERpIW04idld0kj35w5pvZrWtIHZr3lTJEFWbD7B4rhUj3MdSyMlyh8ZfIOB0c05OIBd61mbfbJYpitof8ACxwxyF7CXyF79HNaXdWzeqTpzKsdEFe7CbN4rhjBTEUssJkzlwkkD2B1s9hls7hcDmeKy95m73xnG18Ra2oj0a52jXMPFjiB2cQfPzU3RBXGwey2L4ZaEvppadzwXMzvzx38ssOUD0cL8rrw252NxXFSxrhSxRxFxaBJIS4u0uTk06o4d549lnIgrrZbAMaw2nFMwUUrA4luZ8oc3MbkXDQCL39a+MY2QxjE/e6uqgp6e9zFAHuLrc81s3pda/YrIRBptltk6bDouhgaddXyO1e883H+AGgW5REBan3JUXwSH2AtsobttjVV4TSYbSSCGSq6Rz6gtDjHFGAXZGnQvN9OVu+4kxE/l3RaV0fxqmL289yVF8Eh9gJ7kqL4JD7AUN2jpK7BovGEWIz1UUTmmopqgsdnjc4NcY3NaMjhfQcPVY2Mx4cARwIuFMNOjTM232TzLV+5Ki+CQ+wE9yVF8Eh9gL0x2jqZI7U1SIHi5zGNsjXaaAh3AXtqNVT+x23+LYjVspPDGRZ2uOfweN1srS7ybtvy4php0MxbfZPMrc9yVF8Eh9gJ7kqL4JD7AVebX7SY3hD2SSTw1MDzlDuhDOtxyuDTdpIuRYngp3sVtbHidMKhjchBLHx3vleLEi/aCCCDyKYadDMW32TzLI9yVF8Eh9gL89yVF8Eh9gKLbX7zjFOMPoIhUVTnZDf72xx7NPKcO3UAW1PYvam2TxeVuefGXRvI+9wwx9G08ru1d6gmGnQzFt9k8yknuSovgkPsBfrNlqNpDhSxAggg5BcEag+tV3ju0GNYI5r55GVtM426QsyOv+S4t1Y49nlDzqe7I7YU+Jw9NCSC3R8bvLY7kbcQewjQ+tMNOhmLbrnmW8RYWMYxDSQvqJ3hkbBcn+AA7SToAq+wzanFMae80WSjpWOymd7c8rjyAOhdbWwsBfyiumCzkUDq9kcYjbngxp8jwPIlhjDHHldt8vqK0uz+96WGoNHisQie12QzNFg083t1GU8czdLdnagtZFiYhFJLERBMInutllyNeBwPkk2Nx/FUxje8TF6WtfQmpicWyNZ0nQNFw7LZ1r6aHhdBeSKBY7QY9BE6aHEIqgsBcYjStYSBqQ2znXPdosHdzvYdXSikqY2tlcCWSMuGvsLlpab2da5vexseHaFloqz3s7c12HyQspgGMe0uMpZmBdcjIL6CwsefWUn2M2t8Mw5tbNZlg/pSPJHRkh7h3WF0ElRVdge0+IY5USimn8CpYbDO1jXzOvfLq7QEgEnsGnHiszFYsUw6opX+MHVNNLURxSCSOMPbncGjVrRcEm1wBY253QWKiIgIiICIiAiIgKDb1YBFDFibJWRz0Ly+PO6zZWuFpYO8vaNANbj0qcqutlsPGL1c2KVPvkMEz4aKA6xtEZs+Yt4F7ncCeFu4WDFpKybacMOTwfDWPBkYXNdPUSMsejIbpHGDa99Toe3Sz1X20tFJhFS7FqZpdTyEeH0zeXwlg/Kb+NzGvMjdYlti1suHMgLJWV0jgH6/e2xl+ZtjzyjXmgkxXOm5z8LQfqSf0yuiyucd0LScUiDXZSY5QHWBsejNjY8bHVFWbvxqGNw0MNsz5o8o7dLucR/4g+tRXd7XyUGC11aNMz7RX7XZQzMOdnO/cUzrt1rayVstdXT1IZ5MdmRxi/EWYLi9hexB0C+t52EtZg00MLAxkTWEMaNA1r2k2Hm1QQbcThwlq6ipd1nRRgAnU5pXG7r87Nd7RV4KktwdeG1FTCTrJGx478jnA/Q/+Ku1Ea/aDB2VlNLTPGkjC2/I/iu84dY+hUBusxZ9JikUdyBK4wyN7Nb5fSHgfSujiubdh4TU41CWcDUOl04BoLn37hw9aKke/bH3PqI6IHqRMEjhze6+W/OzOH65VpbCYY2nw+liaLe9Nce9zxnefWSqX31UjmYo554SRRub6AWH6QVduxlaJqClkBveFnrDQ130goNyqc394E0GnrWixcTC889C+M+gB49XJXGqz39TAUMDO11QCB3COS5+ketEZ+5jGnVGHBjzc08hiBPHLZrmeoOt/wCKq/b78OS/78X8I1Yu4mhLKCSUj77O4t/Va1rP5g5VxvDZmxuZtyLzRC40IuIxcHsKK6Ira1kMbpZHBrGAuc48ABqVz7urwqSpxWOZjCI4XOlebdVoIcGN85JsB3Hktlvd2YqKTo3ipqJqZ/VtLK9+SQXIvfTUcDbsI5Kd7n8egqKIRRxsilhsJWNAGY/iy9+YDU8we5BsNtRVVTH4fBSkiVoD6qQtEDGk6kC5c94twAFtDdK7ZYU2Dy0NPmcW07wDbrPcQXO05uN9O9SxERz1uq2+jw2SSKcHoZi0l4FyxwuASO1pB1twt51e1JWU1bEHxujnjJBBGVzcwIc3TscDY66gqCba7moapzp6VwhlcbujI95eTxOmrCeYuO7tVW4fX1uB1tiHRvYR0kV+pKzlpo4EcHdiK6cReVLUNkY2RvkvaHDzEXH0FeqIIiICIiAiIgKt9j8XjwiabCaxwhBlklpJnm0UsT3Zsuc6B7SbEG3H12QsPFMHgqo+iqIWSsOuV7Q4X5i/A94QeGKY/SQRGSeoiZHY3LntsRbUAfjXHYLqm9mJ2UeIRYg+CaLCnvljo3SGzIHS5SZMp1ZE+zg0ns17FaFHuywmF4kZQQhw4EtLrd9nEhSKppGSNLJGNe08WuaHNPK4OiDHxPGIKZnSTTMjb2FzgL2FyG3PWNhwGq513X4pFTYnBLM8MZZzS8mzQXMIFz2C/aujKvCYJmtZJBHI1vktexrmt0toHCw000XgdmqO2XwSC3LoY7erKgy6OujmbnikZI3hmY5rm+tpIX3UU7ZGOje0Oa9pa5p4EEWcD5wvOiw+KBuSKJkbb3ysa1rb9ps0AXWQg5/xfZqr2frm1kLDJA112ydhYdHRyEeSbG1+B0I5K3cC3gUFXGHsqY2EjWOR7WSNPaCHHXzi4Uic0EWIuDxC0NVsDhsjszqGAnuYG/Q2wQR3bveNC2F1LRSCoqpgWNbF18mYWLrtuCbE2A7fMm6rd47D2GoqAPCJW2yceiZxy37XE2v5gOd5lheAU1KLQU8cV+JYwAnzkalZ6CGbzdhPGcAMdhUQ3MZOgcD5UZPZewIPYRyJUJ3a7cHDC7DcQa6FocSxzwR0ZPlNd+gTqHDTU9nC6Vh4lg1PUjLPBHKBwzta63muNPQgxJtraFjOkdWQBvG/SsN/NY3PoVV7QdPtLWsZStc2jgu3whzSG3NukdY8XaABvHS5tdWRBu6wtjs7aGG/e249TrhSCGFrGhrWhrQLBoAAA5ADQIMKhpIKGnZE0tjihaGgucAAOZJsLk6k8yud9uMUikxeaeN4fGJmHO03BDQzNY9uoK6SqqSOVpjkY17DxY5oc09ouDoVr/cnQ/Aqb5CL+1B5YhBSYrSyQCVkrJGjrMc1xaTqx2h0IIuL8iqCw6sqcBxLrDrRuyyNB6ssR5dxFnDvA5Lo2gwiCnzdDBHFmtmyMazNa+W+UC9rn1lfFbgdNO4Pmp4pHAWDnxscQNTa7gdLk+tB8YJtBTVsYkp5myCwJAIzNvewc3i06HQ8lr94HSeLaoxOc17Yy5rmkhwLSHaEa9i21BhEFPm6GCOLNbNkY1ma18t8oF7XPrKy0EX2Y3hUdZA2UzxxvyjpInPa1zHfjeUdW34HlZVrvFe3GcThpqG0pYzI+ZurB1iXEuGmRoPHmSBdWnX7A4bO7PJRQud2nLlJPM5bXK2eGYNBStyQQsiaeIY0C/ntx9KD2o6YRRsjbwY0NF+NmgAfwXsiICIiAiIgIiICj3ijEfjJvzVn2ikKKTF7WztarO+6I/XWIn+4lHvFGI/GTfmrPtE8UYj8ZN+as+0UhRTBG/Mtc3aaU+NPpHvFGI/GTfmrPtE8UYj8ZN+as+0UhRMEb8yZu00p8afSPeKMR+Mm/NWfaJ4oxH4yb81Z9opCiYI35kzdppT40+ke8UYj8ZN+as+0TxRiPxk35qz7RSFEwRvzJm7TSnxp9I94oxH4yb81Z9ovuLCcQDgXYi0gEXb4KwXF9RfPpcaXW+RMMf6ZM1aaU+NPoREXTyiIiAiIgIiICIiAiIgIiICIiAiIgIiICIiAiIgIiICIiAiIgIiICIiAiIgIiICIiAiIgIiICIiAiIgIiICIiAiIgIiICIiAiIgIiICIiAiIgIiICIiAiIgIiICIiAiIgIiICIiAiIg//9k="/>
          <p:cNvSpPr>
            <a:spLocks noChangeAspect="1" noChangeArrowheads="1"/>
          </p:cNvSpPr>
          <p:nvPr/>
        </p:nvSpPr>
        <p:spPr bwMode="auto">
          <a:xfrm>
            <a:off x="4365625" y="-887413"/>
            <a:ext cx="2438400" cy="182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de-DE" altLang="cs-CZ" sz="1800"/>
          </a:p>
        </p:txBody>
      </p:sp>
      <p:pic>
        <p:nvPicPr>
          <p:cNvPr id="63496" name="Picture 208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9700" y="2101850"/>
            <a:ext cx="504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7" name="Picture 22" descr="NETH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6525" y="2462213"/>
            <a:ext cx="504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8" name="Picture 24" descr="AUST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46525" y="2824163"/>
            <a:ext cx="503238"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9" name="Picture 3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9700" y="3198813"/>
            <a:ext cx="503238"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0" name="Picture 33" descr="UNKG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44938" y="3560763"/>
            <a:ext cx="504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1"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6525" y="3913188"/>
            <a:ext cx="503238"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2"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6525" y="4273550"/>
            <a:ext cx="503238"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3"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6525" y="4640263"/>
            <a:ext cx="503238"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4"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8113" y="5010150"/>
            <a:ext cx="503237"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5"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1288" y="5373688"/>
            <a:ext cx="50323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6"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8113" y="6124575"/>
            <a:ext cx="503237"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7" name="Picture 31" descr="SPAN00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49700" y="5748338"/>
            <a:ext cx="504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8" name="Picture 26" descr="BELG000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97750" y="2101850"/>
            <a:ext cx="503238"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9"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6638" y="2462213"/>
            <a:ext cx="50323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0" name="Picture 17" descr="germany">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94575" y="2824163"/>
            <a:ext cx="504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1" name="Picture 3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7750" y="3198813"/>
            <a:ext cx="503238"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2" name="Picture 3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00925" y="3560763"/>
            <a:ext cx="503238"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3" name="Picture 21" descr="UNKG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97750" y="3913188"/>
            <a:ext cx="504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4" name="Picture 18" descr="germany">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94575" y="4273550"/>
            <a:ext cx="504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5" name="Picture 18" descr="germany">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96163" y="4640263"/>
            <a:ext cx="504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6" name="Picture 29" descr="switzerland">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72363" y="5008563"/>
            <a:ext cx="35877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7"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6163" y="5373688"/>
            <a:ext cx="50323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8" name="Picture 35" descr="UNKG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99338" y="5748338"/>
            <a:ext cx="504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smtClean="0">
                <a:solidFill>
                  <a:srgbClr val="0039A6"/>
                </a:solidFill>
                <a:latin typeface="Georgia" pitchFamily="18" charset="0"/>
              </a:rPr>
              <a:t>Wirtschaft</a:t>
            </a:r>
            <a:endParaRPr lang="cs-CZ" altLang="cs-CZ" sz="2400" smtClean="0">
              <a:solidFill>
                <a:srgbClr val="0039A6"/>
              </a:solidFill>
              <a:latin typeface="Georgia" pitchFamily="18" charset="0"/>
            </a:endParaRPr>
          </a:p>
        </p:txBody>
      </p:sp>
      <p:sp>
        <p:nvSpPr>
          <p:cNvPr id="65540" name="Rectangle 3"/>
          <p:cNvSpPr>
            <a:spLocks noGrp="1" noChangeArrowheads="1"/>
          </p:cNvSpPr>
          <p:nvPr>
            <p:ph type="subTitle" idx="4294967295"/>
          </p:nvPr>
        </p:nvSpPr>
        <p:spPr>
          <a:xfrm>
            <a:off x="1014413" y="1247775"/>
            <a:ext cx="7661275" cy="5381625"/>
          </a:xfrm>
        </p:spPr>
        <p:txBody>
          <a:bodyPr/>
          <a:lstStyle/>
          <a:p>
            <a:pPr marL="304800" indent="-304800">
              <a:buFontTx/>
              <a:buNone/>
            </a:pPr>
            <a:r>
              <a:rPr lang="cs-CZ" altLang="ja-JP" sz="2400" dirty="0" smtClean="0">
                <a:solidFill>
                  <a:srgbClr val="D52B1E"/>
                </a:solidFill>
                <a:latin typeface="Georgia" pitchFamily="18" charset="0"/>
              </a:rPr>
              <a:t>	</a:t>
            </a:r>
            <a:r>
              <a:rPr lang="de-DE" altLang="ja-JP" sz="2400" dirty="0" smtClean="0">
                <a:solidFill>
                  <a:srgbClr val="D52B1E"/>
                </a:solidFill>
                <a:latin typeface="Georgia" pitchFamily="18" charset="0"/>
                <a:ea typeface="MS PGothic" pitchFamily="34" charset="-128"/>
              </a:rPr>
              <a:t>HAUPTINVESTOREN – Technologiezentren</a:t>
            </a:r>
          </a:p>
          <a:p>
            <a:pPr marL="304800" indent="-304800">
              <a:buFontTx/>
              <a:buNone/>
            </a:pPr>
            <a:endParaRPr lang="cs-CZ" altLang="ja-JP" sz="800" dirty="0" smtClean="0">
              <a:solidFill>
                <a:srgbClr val="D52B1E"/>
              </a:solidFill>
              <a:latin typeface="Georgia" pitchFamily="18" charset="0"/>
            </a:endParaRPr>
          </a:p>
          <a:p>
            <a:pPr marL="304800" lvl="3" indent="-304800">
              <a:lnSpc>
                <a:spcPct val="150000"/>
              </a:lnSpc>
              <a:buFontTx/>
              <a:buNone/>
            </a:pPr>
            <a:r>
              <a:rPr lang="cs-CZ" altLang="cs-CZ" sz="1400" dirty="0" smtClean="0">
                <a:solidFill>
                  <a:srgbClr val="D52B1E"/>
                </a:solidFill>
                <a:latin typeface="Georgia" pitchFamily="18" charset="0"/>
              </a:rPr>
              <a:t>	</a:t>
            </a:r>
            <a:r>
              <a:rPr lang="en-GB" altLang="cs-CZ" sz="1600" dirty="0" smtClean="0">
                <a:latin typeface="Georgia" pitchFamily="18" charset="0"/>
              </a:rPr>
              <a:t>BANG &amp; OLUFSEN </a:t>
            </a:r>
            <a:r>
              <a:rPr lang="en-GB" altLang="cs-CZ" sz="1600" dirty="0" smtClean="0">
                <a:solidFill>
                  <a:srgbClr val="D52B1E"/>
                </a:solidFill>
                <a:latin typeface="Georgia" pitchFamily="18" charset="0"/>
              </a:rPr>
              <a:t>		</a:t>
            </a:r>
            <a:r>
              <a:rPr lang="en-GB" altLang="cs-CZ" sz="1600" dirty="0" smtClean="0">
                <a:latin typeface="Georgia" pitchFamily="18" charset="0"/>
              </a:rPr>
              <a:t>OLYMPUS</a:t>
            </a:r>
          </a:p>
          <a:p>
            <a:pPr marL="304800" lvl="3" indent="-304800">
              <a:lnSpc>
                <a:spcPct val="150000"/>
              </a:lnSpc>
              <a:buFontTx/>
              <a:buNone/>
            </a:pPr>
            <a:r>
              <a:rPr lang="en-GB" altLang="ja-JP" sz="1600" dirty="0" smtClean="0">
                <a:latin typeface="Georgia" pitchFamily="18" charset="0"/>
                <a:ea typeface="MS PGothic" pitchFamily="34" charset="-128"/>
              </a:rPr>
              <a:t>	ROBERT </a:t>
            </a:r>
            <a:r>
              <a:rPr lang="en-GB" altLang="cs-CZ" sz="1600" dirty="0" smtClean="0">
                <a:latin typeface="Georgia" pitchFamily="18" charset="0"/>
              </a:rPr>
              <a:t>BOSCH 		ON SEMICONDUCTOR</a:t>
            </a:r>
          </a:p>
          <a:p>
            <a:pPr marL="304800" lvl="3" indent="-304800">
              <a:lnSpc>
                <a:spcPct val="150000"/>
              </a:lnSpc>
              <a:buFontTx/>
              <a:buNone/>
            </a:pPr>
            <a:r>
              <a:rPr lang="en-GB" altLang="ja-JP" sz="1600" dirty="0" smtClean="0">
                <a:latin typeface="Georgia" pitchFamily="18" charset="0"/>
                <a:ea typeface="MS PGothic" pitchFamily="34" charset="-128"/>
              </a:rPr>
              <a:t>	</a:t>
            </a:r>
            <a:r>
              <a:rPr lang="en-GB" altLang="cs-CZ" sz="1600" dirty="0" smtClean="0">
                <a:latin typeface="Georgia" pitchFamily="18" charset="0"/>
              </a:rPr>
              <a:t>DENSO 			PANASONIC </a:t>
            </a:r>
            <a:r>
              <a:rPr lang="en-GB" altLang="ja-JP" sz="1600" dirty="0" smtClean="0">
                <a:latin typeface="Georgia" pitchFamily="18" charset="0"/>
                <a:ea typeface="MS PGothic" pitchFamily="34" charset="-128"/>
              </a:rPr>
              <a:t>	</a:t>
            </a:r>
          </a:p>
          <a:p>
            <a:pPr marL="304800" lvl="3" indent="-304800">
              <a:lnSpc>
                <a:spcPct val="150000"/>
              </a:lnSpc>
              <a:buFontTx/>
              <a:buNone/>
            </a:pPr>
            <a:r>
              <a:rPr lang="en-GB" altLang="cs-CZ" sz="1600" dirty="0" smtClean="0">
                <a:latin typeface="Georgia" pitchFamily="18" charset="0"/>
              </a:rPr>
              <a:t>	EMERSON 			</a:t>
            </a:r>
            <a:r>
              <a:rPr lang="en-GB" altLang="ja-JP" sz="1600" dirty="0" smtClean="0">
                <a:latin typeface="Georgia" pitchFamily="18" charset="0"/>
                <a:ea typeface="MS PGothic" pitchFamily="34" charset="-128"/>
              </a:rPr>
              <a:t>PROCTER&amp;GAMBLE</a:t>
            </a:r>
          </a:p>
          <a:p>
            <a:pPr marL="304800" lvl="3" indent="-304800">
              <a:lnSpc>
                <a:spcPct val="150000"/>
              </a:lnSpc>
              <a:buFontTx/>
              <a:buNone/>
            </a:pPr>
            <a:r>
              <a:rPr lang="en-GB" altLang="cs-CZ" sz="1600" dirty="0" smtClean="0">
                <a:latin typeface="Georgia" pitchFamily="18" charset="0"/>
              </a:rPr>
              <a:t>	GE AVIATION 			RICARDO</a:t>
            </a:r>
            <a:endParaRPr lang="en-GB" altLang="ja-JP" sz="1600" dirty="0" smtClean="0">
              <a:latin typeface="Georgia" pitchFamily="18" charset="0"/>
              <a:ea typeface="MS PGothic" pitchFamily="34" charset="-128"/>
            </a:endParaRPr>
          </a:p>
          <a:p>
            <a:pPr marL="304800" lvl="3" indent="-304800">
              <a:lnSpc>
                <a:spcPct val="150000"/>
              </a:lnSpc>
              <a:buFontTx/>
              <a:buNone/>
            </a:pPr>
            <a:r>
              <a:rPr lang="en-GB" altLang="ja-JP" sz="1600" dirty="0" smtClean="0">
                <a:latin typeface="Georgia" pitchFamily="18" charset="0"/>
                <a:ea typeface="MS PGothic" pitchFamily="34" charset="-128"/>
              </a:rPr>
              <a:t>	</a:t>
            </a:r>
            <a:r>
              <a:rPr lang="en-GB" altLang="cs-CZ" sz="1600" dirty="0" smtClean="0">
                <a:latin typeface="Georgia" pitchFamily="18" charset="0"/>
              </a:rPr>
              <a:t>HONEYWELL 		</a:t>
            </a:r>
            <a:r>
              <a:rPr lang="en-GB" altLang="ja-JP" sz="1600" dirty="0" smtClean="0">
                <a:latin typeface="Georgia" pitchFamily="18" charset="0"/>
                <a:ea typeface="MS PGothic" pitchFamily="34" charset="-128"/>
              </a:rPr>
              <a:t>	RIETER</a:t>
            </a:r>
          </a:p>
          <a:p>
            <a:pPr marL="304800" lvl="3" indent="-304800">
              <a:lnSpc>
                <a:spcPct val="150000"/>
              </a:lnSpc>
              <a:buFontTx/>
              <a:buNone/>
            </a:pPr>
            <a:r>
              <a:rPr lang="en-GB" altLang="cs-CZ" sz="1600" dirty="0" smtClean="0">
                <a:latin typeface="Georgia" pitchFamily="18" charset="0"/>
              </a:rPr>
              <a:t>	INGERSOLL RAND		</a:t>
            </a:r>
            <a:r>
              <a:rPr lang="en-GB" altLang="ja-JP" sz="1600" dirty="0" smtClean="0">
                <a:latin typeface="Georgia" pitchFamily="18" charset="0"/>
                <a:ea typeface="MS PGothic" pitchFamily="34" charset="-128"/>
              </a:rPr>
              <a:t>SIEMENS</a:t>
            </a:r>
          </a:p>
          <a:p>
            <a:pPr marL="304800" lvl="3" indent="-304800">
              <a:lnSpc>
                <a:spcPct val="150000"/>
              </a:lnSpc>
              <a:buFontTx/>
              <a:buNone/>
            </a:pPr>
            <a:r>
              <a:rPr lang="en-GB" altLang="cs-CZ" sz="1600" dirty="0" smtClean="0">
                <a:latin typeface="Georgia" pitchFamily="18" charset="0"/>
              </a:rPr>
              <a:t>	LATÉCOÈRE 			VARROC LIGHTING</a:t>
            </a:r>
            <a:endParaRPr lang="en-GB" altLang="ja-JP" sz="1600" dirty="0" smtClean="0">
              <a:latin typeface="Georgia" pitchFamily="18" charset="0"/>
              <a:ea typeface="MS PGothic" pitchFamily="34" charset="-128"/>
            </a:endParaRPr>
          </a:p>
          <a:p>
            <a:pPr marL="304800" lvl="3" indent="-304800">
              <a:lnSpc>
                <a:spcPct val="150000"/>
              </a:lnSpc>
              <a:buFontTx/>
              <a:buNone/>
            </a:pPr>
            <a:r>
              <a:rPr lang="en-GB" altLang="cs-CZ" sz="1600" dirty="0" smtClean="0">
                <a:latin typeface="Georgia" pitchFamily="18" charset="0"/>
              </a:rPr>
              <a:t>	LONZA</a:t>
            </a:r>
            <a:r>
              <a:rPr lang="en-GB" altLang="ja-JP" sz="1600" dirty="0" smtClean="0">
                <a:latin typeface="Georgia" pitchFamily="18" charset="0"/>
                <a:ea typeface="MS PGothic" pitchFamily="34" charset="-128"/>
              </a:rPr>
              <a:t> 			VOLKSWAGEN </a:t>
            </a:r>
          </a:p>
          <a:p>
            <a:pPr marL="304800" lvl="3" indent="-304800">
              <a:lnSpc>
                <a:spcPct val="150000"/>
              </a:lnSpc>
              <a:buFontTx/>
              <a:buNone/>
            </a:pPr>
            <a:r>
              <a:rPr lang="en-GB" altLang="cs-CZ" sz="1600" dirty="0" smtClean="0">
                <a:latin typeface="Georgia" pitchFamily="18" charset="0"/>
              </a:rPr>
              <a:t>	MERCEDES-BENZ </a:t>
            </a:r>
            <a:r>
              <a:rPr lang="en-GB" altLang="ja-JP" sz="1600" dirty="0" smtClean="0">
                <a:latin typeface="Georgia" pitchFamily="18" charset="0"/>
                <a:ea typeface="MS PGothic" pitchFamily="34" charset="-128"/>
              </a:rPr>
              <a:t>		VISTEON</a:t>
            </a:r>
          </a:p>
          <a:p>
            <a:pPr marL="304800" lvl="3" indent="-304800">
              <a:lnSpc>
                <a:spcPct val="150000"/>
              </a:lnSpc>
              <a:buFontTx/>
              <a:buNone/>
            </a:pPr>
            <a:r>
              <a:rPr lang="cs-CZ" altLang="ja-JP" sz="1600" dirty="0" smtClean="0">
                <a:latin typeface="Georgia" pitchFamily="18" charset="0"/>
                <a:ea typeface="MS PGothic" pitchFamily="34" charset="-128"/>
              </a:rPr>
              <a:t>					</a:t>
            </a:r>
            <a:r>
              <a:rPr lang="cs-CZ" altLang="cs-CZ" sz="1200" dirty="0" smtClean="0">
                <a:latin typeface="Georgia" pitchFamily="18" charset="0"/>
              </a:rPr>
              <a:t>		    </a:t>
            </a:r>
            <a:r>
              <a:rPr lang="de-DE" altLang="cs-CZ" sz="1200" dirty="0" smtClean="0">
                <a:latin typeface="Georgia" pitchFamily="18" charset="0"/>
              </a:rPr>
              <a:t>Quelle:</a:t>
            </a:r>
            <a:r>
              <a:rPr lang="en-GB" altLang="cs-CZ" sz="1200" dirty="0" smtClean="0">
                <a:latin typeface="Georgia" pitchFamily="18" charset="0"/>
              </a:rPr>
              <a:t> </a:t>
            </a:r>
            <a:r>
              <a:rPr lang="en-GB" altLang="cs-CZ" sz="1200" dirty="0" err="1" smtClean="0">
                <a:latin typeface="Georgia" pitchFamily="18" charset="0"/>
              </a:rPr>
              <a:t>CzechInvest</a:t>
            </a:r>
            <a:endParaRPr lang="cs-CZ" altLang="ja-JP" sz="1200" dirty="0" smtClean="0">
              <a:latin typeface="Georgia" pitchFamily="18" charset="0"/>
            </a:endParaRPr>
          </a:p>
          <a:p>
            <a:pPr marL="304800" lvl="3" indent="-304800">
              <a:lnSpc>
                <a:spcPct val="150000"/>
              </a:lnSpc>
              <a:buFontTx/>
              <a:buNone/>
            </a:pPr>
            <a:endParaRPr lang="en-US" altLang="ja-JP" sz="1400" dirty="0" smtClean="0">
              <a:latin typeface="Georgia" pitchFamily="18" charset="0"/>
              <a:ea typeface="MS PGothic" pitchFamily="34" charset="-128"/>
            </a:endParaRP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en-US" altLang="de-DE" sz="1800" dirty="0" smtClean="0">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en-US" altLang="de-DE" sz="1800" dirty="0" smtClean="0">
              <a:solidFill>
                <a:srgbClr val="FFFFFF"/>
              </a:solidFill>
            </a:endParaRPr>
          </a:p>
        </p:txBody>
      </p:sp>
      <p:sp>
        <p:nvSpPr>
          <p:cNvPr id="65543" name="AutoShape 52" descr="data:image/jpeg;base64,/9j/4AAQSkZJRgABAQAAAQABAAD/2wCEAAkGBhEQERQQEhAVFBUUFhoXFxIYFhYaFBcYGxoYGBMYGhgYHSYeGBsjGRwXHy8gJScpLDgsFR4yNTAqNSYtLCkBCQoKDQwNFA8PFCkYFBgpKS0pKTU1MjU1LikuKSwpKS41LDU1NS0rLCopKSksMCk1NTU2KSk0KSkvKSkpKSksLP/AABEIAMABAAMBIgACEQEDEQH/xAAcAAEAAgMBAQEAAAAAAAAAAAAABgcEBQgDAgH/xABNEAABAwIDBAQHCQ4GAgMAAAABAAIDBBEFEiEGBzFREyJBYRQVMnGBkZIWI1RVk5Sh0dMXMzVCUlNicnSisbKz0iQ0RnOEwoLhJUNE/8QAGAEBAQEBAQAAAAAAAAAAAAAAAAEDAgT/xAApEQEAAQEHBAIBBQAAAAAAAAAAAQIDERIUUWGRUmOS0RNTMSEiMrHw/9oADAMBAAIRAxEAPwC8UREBERAREQEREBERAREQEREBERAREQEREBERAREQEREBERAREQEREBERAREQEREBERAREQEREBERAREQEREBERAREQEREBERAREQEREBERARFHL4tyovXOpM3NbOyx3/ALoi7WUjRRy+LcqL1zpfFuVF651zi2lrlu5TykaKOXxblReudL4tyovXOmLaTLdynlI0Ucvi3Ki9c6XxblReudMW0mW7lPKRoo5fFuVF650vi3Ki9c6YtpMt3KeUjRRy+LcqL1zr7iOK5hmFHluM1jNe19bX7bK4tpMt3KeUgREXTyiIiAiIgIiICIiAiIgIiICIiAiIgIiICwsWxmCkj6WolbEzhmcbXPIDiT3BZqozazEG1m0UVPUH3iGZkQYfJ1aHG/67y0HusEFh/dXw22YyyBhNhIYJRGfM/LYra1u2NLFRivzl8BLbPaDqC7JexsdD/BbOqoI5Y3QvYHRublLCOqW8LWURbsE84dBhr3scyOoa5+rutA2UyBug8otyg9nHVBmfdRwn4fF+/wD2r9+6hhPw6L97+1bMbJUPwKm+Qi/tVB7cUkbMZkjZG1rBNEAxrQGWIjuMoFrcfWgun7qOE/D4v3v7Vsdn9q6avMvgzzI2ItBktZhLhezSdTbt07V9e5Oh+BU3yEX9qxNkdlG4eaprMoZNUGSNrb9RhYxuU35ODj5iEH3tFtvRYfYVE4a42tG3rSWPblGoHeeS3rXAi41B7VzjvBZJVSSYrxhkqH08Z/Ria0Mdfk60ns96uHdXjnheGwkm74veX+dlg31syn0oJLiOIxU8TppnhkbBdzzwA4XNlovulYVYHw6LXvP1KTKht6Wy5kxOUUsQuKcTvY3QusSHua0cXWsbDjY9qC92PDgCCCDqCOBHYVjYpikNLE6aeQRxttmeeAubDh3qnt0u8noS2gqn+9k2hlJ8gnhG4/knsPYdOB0uxBGhvJwu1/DobceJ+pes232HMbG91ZG1szS6MkmzmglpI05gj0KJuwGD3Sg9E3Sm6bLlGXpL5c9uF+2/PVTbayNrqGqD25m9BKSPMxxHHt0QYLt4+FjXw6H2j9S/aXeLhchs2uhv3uy/S6wVQ7kYmuxE5gDaB51AOt266q7MV2Wo6ppbNTRPv2lgDh5nDrD0FBsoZmvaHNcHNOocCCCOYI0K+1QuMOqtmq4Np5HOppOu2J5ux7b2e1w4B4/KGti29+CuzBMYjrKeOpiPUkaHC/Ecwe8G49CD1xHEoaeMyzSNjYOL3EAdw14nuWJs9tLT18bpqd5cxrywkgjUW7DrYggjuKg290yVj4cNh1dkkqpB+jG0iMedzs3pDVG9xOO9HUy0jj1Zm52j9NnH1sP7gQXio/Ubf4bG90b62JrmOLXNLtQ4GzgdOakCq3f7Tt8Ep5MozifLmtrlMchLb8rtabdyCXHePhY//fD7X/pbDC9p6OqOWCpikd+S14Lu85eNu+yhu5igikwvrxsdeaQHM1puLiwNxqq/3q4CzDsQY+l96EjBK0NNujeHEHLbUC4B9JRXQyjr94eGNJaa6EEEgjNwI0I4LL2SxN1TRU87/Kkia53e61nH0nX0qut/1Mzo6WTKM+d7c1tS3KDYntF0ROPujYX8Ph9r/wBLPw3aqjqTlhqopHH8Vr25vZ4/QovuhoIn4VEXRMcS6S5LWknru7SF77Y7raSsjc6GJkFQBdkjAGtLhqA9rdCDz4jigmyKmt1+8adk4w2tc513GOOR5u9kg06NxPEXBAJ1B07dLlQFSu9/d/P07sQgYZGPAMrWi7mOAtmsNS0gDUcLcldS12D42yq6YNBaYJnQvabXzNsb6HgQQR50FJbI75aqlyx1P+JiGlyffmjudwf5nesK8cGxmGshZUQPzRvFweB7wR2EHQhV/vd2FpnUstfGwRzRWc4tFhICQHBwGmbW4dx53XxuDe/wSoB8gT9Xzljc9v3T6SirQXOW334cl/34v4Rro1c4bePvjk3dPEPojQdHqNbxcc8Dw6eUGzy3o2c87+qLd4uT6FJVXW3ETcRxOjwt2sTA6onAJ4WLYxcajt9sIjzxvZ6AYD4EJIzJDEJAA9tzK3rvtY63OYelRbcTjvR1UtI49Wdmdo/TZx9bCfYCnn3G8J+Du+Vk+tU9ikBwfFzkBtTzB7BfUxHrAX72Etuiul1A/wDUn/B/7qcU9Q2RjZGG7XAOaeYIuD6lB/8AUn/B/wC6IiO9rdr0RdiFKzqG5miA8g9sjQPxT+MOzjwvbabpd5PTBtBVP98GkMpPlgcGOJ/HA4HtHeNbVc0EEEXB0I7FQu9Ddy6gf4ZSg+DudcgXvA+9xw4MvwPYdOSKn/8AqT/g/wDdSbaz/I1f7PN/Tcqs3YbSS1+KtlmsZGUZjL/y8rhZxHYTfXzK09rP8jV/s839NyIpvcQP/kJP2d388avpUNuH/CEv7O7+eNXyiyqvf9Tg01LJpdszmd9nMLj9LB9Cz9xk5dhzmk6MneB5iGOP0kqMb9MebLNBRRnMYrveBr132axunblvp+mFIY4nYJs+7N1Z3NOl9RLLoB52j+VBmbCztqq2vxJzhldIKeAkge9R2zEdznZT6CqnxUHCcYc5nkwziRgHbE7rZfYJb6FZ2C7lcPNPEaiOQymNpk99eBmIBcLA2Fjp6FD96+7yDDmQzUrXBjnOY8Oc51nWzMNzwuA8egIL1gna9rXtN2uAcCOBBFwfUq23+f5Kn/aR/SlW13PY54ThrGE3fTkxHnYaxn2SB6Fqt/n+Sp/2kf0pURp93O3kOHYZaanqXNErz0rIrxXcRZuckC/ZZaxlFLtPiDpszYIYmtaWkgytjuSLN7XE5teA7+2W7qMKjqsEfTyi7JJJWnnqRYjvB1HeFWVLUVGA4kb6uidlcODZYjy7nNsRyIHJFdI0VGyGNkMYsyNoa0cg0WA9Sq/f/wDeKT/cf/IFZuF4lHUwsnidmZI0Oae4/wACOBHMKst//wB4pP8Acf8AyBESHc5+CYf1pP53KbKE7nPwTD+tJ/O5TGqqWRMdI9waxgLnOPAAakn0IObN4INPi9S5mhbMJG27HWa+/tarpcLnLB6F2NYy54aejfMZZNPJhaRYHvLQ1vncujkUVfV+ymJ0ldPXYfLFI2oIdJTS3aCQABYjS41N7g9YjVWCsPxxT/n4vlGfWi001VfiL0DxvA8axVvg1QKejgJBfkcZHvtY27xfW2nDUqa7ObPw0FOymhByt4k+U5x1c5x5kr38cU/5+L5Rn1p44p/z8XyjPrUvh18dfTL8xZ1QI/8ADNidJfhK5zWW1ubtBN+GiqTFd0OKVNTJWPnpWySP6SzTLYEWy2uw8ABx5K3PHFP+fi+UZ9aeOKf8/F8oz60vg+OvplrKR+KdC/pGUhmAb0Za+Xo3HXOXgtu3S1rX7eCiuD7J4xT1s1e59HLJO3K4F0zQ1oILWtIZoBYDt4Ke+OKf8/F8oz608cU/5+L5Rn1pfB8dfTLLbe2vFVJtlu0xPE6gVDzRxkMDLNfKbgEm5JZqdbdmgCtDxxT/AJ+L5Rn1p44p/wA/F8oz60vg+OvplGtlMMxWkpfBpPBZOiZlhdnlBJBGVr+p5IbfUa6DTtWhGxuNeMfGfS0Zktk6PNL0eS1svk37734qw/HFP+fi+UZ9a/W4vATYTxknQDOz0dqXwfHX0y/cNdMYwZ2xtk1uI3OczjpYuAPDuXrU0zJWOje0Oa4EOaRcEHiCF6oqzVxspu3kw3FXzRdaldE4NcXDOwkg5COLrW0PK19VJdr6SvnifT0racNljcx0krnhwzXacrWtIPVPEqRIgp3Zbdfi2HTiohmpC7KWlrnSlrmm1wbNB4gHQ9ileIw7QTAxsdRQA/8A2tMrnDnbMDY+hTdEEF2Q3VQUcnhM8hqai+bpHDqtcdS4Akku/ScSeVlibZ7K4tiEkfWpGQwy9IyIukOctd1DJ1der+KNOsfOrFRBgYO+pLD4UyJrwdOic5zCLDXrAEG99FHN4ez9biERpIW04idld0kj35w5pvZrWtIHZr3lTJEFWbD7B4rhUj3MdSyMlyh8ZfIOB0c05OIBd61mbfbJYpitof8ACxwxyF7CXyF79HNaXdWzeqTpzKsdEFe7CbN4rhjBTEUssJkzlwkkD2B1s9hls7hcDmeKy95m73xnG18Ra2oj0a52jXMPFjiB2cQfPzU3RBXGwey2L4ZaEvppadzwXMzvzx38ssOUD0cL8rrw252NxXFSxrhSxRxFxaBJIS4u0uTk06o4d549lnIgrrZbAMaw2nFMwUUrA4luZ8oc3MbkXDQCL39a+MY2QxjE/e6uqgp6e9zFAHuLrc81s3pda/YrIRBptltk6bDouhgaddXyO1e883H+AGgW5REBan3JUXwSH2AtsobttjVV4TSYbSSCGSq6Rz6gtDjHFGAXZGnQvN9OVu+4kxE/l3RaV0fxqmL289yVF8Eh9gJ7kqL4JD7AUN2jpK7BovGEWIz1UUTmmopqgsdnjc4NcY3NaMjhfQcPVY2Mx4cARwIuFMNOjTM232TzLV+5Ki+CQ+wE9yVF8Eh9gL0x2jqZI7U1SIHi5zGNsjXaaAh3AXtqNVT+x23+LYjVspPDGRZ2uOfweN1srS7ybtvy4php0MxbfZPMrc9yVF8Eh9gJ7kqL4JD7AVebX7SY3hD2SSTw1MDzlDuhDOtxyuDTdpIuRYngp3sVtbHidMKhjchBLHx3vleLEi/aCCCDyKYadDMW32TzLI9yVF8Eh9gL89yVF8Eh9gKLbX7zjFOMPoIhUVTnZDf72xx7NPKcO3UAW1PYvam2TxeVuefGXRvI+9wwx9G08ru1d6gmGnQzFt9k8yknuSovgkPsBfrNlqNpDhSxAggg5BcEag+tV3ju0GNYI5r55GVtM426QsyOv+S4t1Y49nlDzqe7I7YU+Jw9NCSC3R8bvLY7kbcQewjQ+tMNOhmLbrnmW8RYWMYxDSQvqJ3hkbBcn+AA7SToAq+wzanFMae80WSjpWOymd7c8rjyAOhdbWwsBfyiumCzkUDq9kcYjbngxp8jwPIlhjDHHldt8vqK0uz+96WGoNHisQie12QzNFg083t1GU8czdLdnagtZFiYhFJLERBMInutllyNeBwPkk2Nx/FUxje8TF6WtfQmpicWyNZ0nQNFw7LZ1r6aHhdBeSKBY7QY9BE6aHEIqgsBcYjStYSBqQ2znXPdosHdzvYdXSikqY2tlcCWSMuGvsLlpab2da5vexseHaFloqz3s7c12HyQspgGMe0uMpZmBdcjIL6CwsefWUn2M2t8Mw5tbNZlg/pSPJHRkh7h3WF0ElRVdge0+IY5USimn8CpYbDO1jXzOvfLq7QEgEnsGnHiszFYsUw6opX+MHVNNLURxSCSOMPbncGjVrRcEm1wBY253QWKiIgIiICIiAiIgKDb1YBFDFibJWRz0Ly+PO6zZWuFpYO8vaNANbj0qcqutlsPGL1c2KVPvkMEz4aKA6xtEZs+Yt4F7ncCeFu4WDFpKybacMOTwfDWPBkYXNdPUSMsejIbpHGDa99Toe3Sz1X20tFJhFS7FqZpdTyEeH0zeXwlg/Kb+NzGvMjdYlti1suHMgLJWV0jgH6/e2xl+ZtjzyjXmgkxXOm5z8LQfqSf0yuiyucd0LScUiDXZSY5QHWBsejNjY8bHVFWbvxqGNw0MNsz5o8o7dLucR/4g+tRXd7XyUGC11aNMz7RX7XZQzMOdnO/cUzrt1rayVstdXT1IZ5MdmRxi/EWYLi9hexB0C+t52EtZg00MLAxkTWEMaNA1r2k2Hm1QQbcThwlq6ipd1nRRgAnU5pXG7r87Nd7RV4KktwdeG1FTCTrJGx478jnA/Q/+Ku1Ea/aDB2VlNLTPGkjC2/I/iu84dY+hUBusxZ9JikUdyBK4wyN7Nb5fSHgfSujiubdh4TU41CWcDUOl04BoLn37hw9aKke/bH3PqI6IHqRMEjhze6+W/OzOH65VpbCYY2nw+liaLe9Nce9zxnefWSqX31UjmYo554SRRub6AWH6QVduxlaJqClkBveFnrDQ130goNyqc394E0GnrWixcTC889C+M+gB49XJXGqz39TAUMDO11QCB3COS5+ketEZ+5jGnVGHBjzc08hiBPHLZrmeoOt/wCKq/b78OS/78X8I1Yu4mhLKCSUj77O4t/Va1rP5g5VxvDZmxuZtyLzRC40IuIxcHsKK6Ira1kMbpZHBrGAuc48ABqVz7urwqSpxWOZjCI4XOlebdVoIcGN85JsB3Hktlvd2YqKTo3ipqJqZ/VtLK9+SQXIvfTUcDbsI5Kd7n8egqKIRRxsilhsJWNAGY/iy9+YDU8we5BsNtRVVTH4fBSkiVoD6qQtEDGk6kC5c94twAFtDdK7ZYU2Dy0NPmcW07wDbrPcQXO05uN9O9SxERz1uq2+jw2SSKcHoZi0l4FyxwuASO1pB1twt51e1JWU1bEHxujnjJBBGVzcwIc3TscDY66gqCba7moapzp6VwhlcbujI95eTxOmrCeYuO7tVW4fX1uB1tiHRvYR0kV+pKzlpo4EcHdiK6cReVLUNkY2RvkvaHDzEXH0FeqIIiICIiAiIgKt9j8XjwiabCaxwhBlklpJnm0UsT3Zsuc6B7SbEG3H12QsPFMHgqo+iqIWSsOuV7Q4X5i/A94QeGKY/SQRGSeoiZHY3LntsRbUAfjXHYLqm9mJ2UeIRYg+CaLCnvljo3SGzIHS5SZMp1ZE+zg0ns17FaFHuywmF4kZQQhw4EtLrd9nEhSKppGSNLJGNe08WuaHNPK4OiDHxPGIKZnSTTMjb2FzgL2FyG3PWNhwGq513X4pFTYnBLM8MZZzS8mzQXMIFz2C/aujKvCYJmtZJBHI1vktexrmt0toHCw000XgdmqO2XwSC3LoY7erKgy6OujmbnikZI3hmY5rm+tpIX3UU7ZGOje0Oa9pa5p4EEWcD5wvOiw+KBuSKJkbb3ysa1rb9ps0AXWQg5/xfZqr2frm1kLDJA112ydhYdHRyEeSbG1+B0I5K3cC3gUFXGHsqY2EjWOR7WSNPaCHHXzi4Uic0EWIuDxC0NVsDhsjszqGAnuYG/Q2wQR3bveNC2F1LRSCoqpgWNbF18mYWLrtuCbE2A7fMm6rd47D2GoqAPCJW2yceiZxy37XE2v5gOd5lheAU1KLQU8cV+JYwAnzkalZ6CGbzdhPGcAMdhUQ3MZOgcD5UZPZewIPYRyJUJ3a7cHDC7DcQa6FocSxzwR0ZPlNd+gTqHDTU9nC6Vh4lg1PUjLPBHKBwzta63muNPQgxJtraFjOkdWQBvG/SsN/NY3PoVV7QdPtLWsZStc2jgu3whzSG3NukdY8XaABvHS5tdWRBu6wtjs7aGG/e249TrhSCGFrGhrWhrQLBoAAA5ADQIMKhpIKGnZE0tjihaGgucAAOZJsLk6k8yud9uMUikxeaeN4fGJmHO03BDQzNY9uoK6SqqSOVpjkY17DxY5oc09ouDoVr/cnQ/Aqb5CL+1B5YhBSYrSyQCVkrJGjrMc1xaTqx2h0IIuL8iqCw6sqcBxLrDrRuyyNB6ssR5dxFnDvA5Lo2gwiCnzdDBHFmtmyMazNa+W+UC9rn1lfFbgdNO4Pmp4pHAWDnxscQNTa7gdLk+tB8YJtBTVsYkp5myCwJAIzNvewc3i06HQ8lr94HSeLaoxOc17Yy5rmkhwLSHaEa9i21BhEFPm6GCOLNbNkY1ma18t8oF7XPrKy0EX2Y3hUdZA2UzxxvyjpInPa1zHfjeUdW34HlZVrvFe3GcThpqG0pYzI+ZurB1iXEuGmRoPHmSBdWnX7A4bO7PJRQud2nLlJPM5bXK2eGYNBStyQQsiaeIY0C/ntx9KD2o6YRRsjbwY0NF+NmgAfwXsiICIiAiIgIiICj3ijEfjJvzVn2ikKKTF7WztarO+6I/XWIn+4lHvFGI/GTfmrPtE8UYj8ZN+as+0UhRTBG/Mtc3aaU+NPpHvFGI/GTfmrPtE8UYj8ZN+as+0UhRMEb8yZu00p8afSPeKMR+Mm/NWfaJ4oxH4yb81Z9opCiYI35kzdppT40+ke8UYj8ZN+as+0TxRiPxk35qz7RSFEwRvzJm7TSnxp9I94oxH4yb81Z9ovuLCcQDgXYi0gEXb4KwXF9RfPpcaXW+RMMf6ZM1aaU+NPoREXTyiIiAiIgIiICIiAiIgIiICIiAiIgIiICIiAiIgIiICIiAiIgIiICIiAiIgIiICIiAiIgIiICIiAiIgIiICIiAiIgIiICIiAiIgIiICIiAiIgIiICIiAiIgIiICIiAiIgIiICIiAiIg//9k="/>
          <p:cNvSpPr>
            <a:spLocks noChangeAspect="1" noChangeArrowheads="1"/>
          </p:cNvSpPr>
          <p:nvPr/>
        </p:nvSpPr>
        <p:spPr bwMode="auto">
          <a:xfrm>
            <a:off x="4365625" y="-887413"/>
            <a:ext cx="2438400" cy="182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de-DE" altLang="cs-CZ" sz="1800"/>
          </a:p>
        </p:txBody>
      </p:sp>
      <p:pic>
        <p:nvPicPr>
          <p:cNvPr id="65544" name="Picture 32" descr="denmark">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4938" y="1895475"/>
            <a:ext cx="503237"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5" name="Picture 29" descr="germany">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6525" y="2259013"/>
            <a:ext cx="504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6" name="Picture 3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48113" y="2692400"/>
            <a:ext cx="504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7" name="Picture 1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59225" y="3122613"/>
            <a:ext cx="503238"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8"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59225" y="3536950"/>
            <a:ext cx="503238"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9" name="Picture 3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43350" y="4438650"/>
            <a:ext cx="504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0" name="Picture 3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51288" y="3989388"/>
            <a:ext cx="504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1" name="Picture 34" descr="france">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43350" y="4806950"/>
            <a:ext cx="503238"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2" name="Picture 2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96163" y="2692400"/>
            <a:ext cx="504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3" name="Picture 21" descr="germany">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9500" y="5248275"/>
            <a:ext cx="504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4" name="Picture 21" descr="germany">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5213" y="4438650"/>
            <a:ext cx="504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5" name="Picture 1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99338" y="3122613"/>
            <a:ext cx="50323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6" name="Picture 1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31088" y="5626100"/>
            <a:ext cx="503237"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7" name="Picture 36" descr="switzerland">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72363" y="3983038"/>
            <a:ext cx="360362"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8" name="Picture 1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99338" y="3563938"/>
            <a:ext cx="50482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9" name="Picture 36" descr="switzerland">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05263" y="5246688"/>
            <a:ext cx="360362"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60" name="Picture 21" descr="germany">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2238" y="5600700"/>
            <a:ext cx="504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61" name="Picture 2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94575" y="1895475"/>
            <a:ext cx="504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62" name="Picture 1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99338" y="2259013"/>
            <a:ext cx="50323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63" name="Picture 15" descr="MEXC000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418388" y="4806950"/>
            <a:ext cx="50482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411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Rectangle 2"/>
          <p:cNvSpPr>
            <a:spLocks noGrp="1" noChangeArrowheads="1"/>
          </p:cNvSpPr>
          <p:nvPr>
            <p:ph type="ctrTitle" idx="4294967295"/>
          </p:nvPr>
        </p:nvSpPr>
        <p:spPr>
          <a:xfrm>
            <a:off x="1260475" y="401638"/>
            <a:ext cx="7343775" cy="503237"/>
          </a:xfrm>
        </p:spPr>
        <p:txBody>
          <a:bodyPr/>
          <a:lstStyle/>
          <a:p>
            <a:pPr algn="l" eaLnBrk="1" hangingPunct="1"/>
            <a:r>
              <a:rPr lang="de-DE" altLang="de-DE" sz="2400" dirty="0" smtClean="0">
                <a:solidFill>
                  <a:srgbClr val="0039A6"/>
                </a:solidFill>
                <a:latin typeface="Georgia" pitchFamily="18" charset="0"/>
              </a:rPr>
              <a:t>Wirtschaft und Tourismus </a:t>
            </a:r>
          </a:p>
        </p:txBody>
      </p:sp>
      <p:sp>
        <p:nvSpPr>
          <p:cNvPr id="20485" name="Rectangle 3"/>
          <p:cNvSpPr>
            <a:spLocks noGrp="1" noChangeArrowheads="1"/>
          </p:cNvSpPr>
          <p:nvPr>
            <p:ph type="subTitle" idx="4294967295"/>
          </p:nvPr>
        </p:nvSpPr>
        <p:spPr>
          <a:xfrm>
            <a:off x="1000125" y="1289050"/>
            <a:ext cx="7510463" cy="5264150"/>
          </a:xfrm>
        </p:spPr>
        <p:txBody>
          <a:bodyPr/>
          <a:lstStyle/>
          <a:p>
            <a:pPr marL="304800" indent="-304800" algn="just" eaLnBrk="1" hangingPunct="1">
              <a:lnSpc>
                <a:spcPct val="110000"/>
              </a:lnSpc>
              <a:spcBef>
                <a:spcPct val="0"/>
              </a:spcBef>
              <a:buFontTx/>
              <a:buNone/>
              <a:defRPr/>
            </a:pPr>
            <a:r>
              <a:rPr lang="de-DE" sz="2400" dirty="0" smtClean="0">
                <a:solidFill>
                  <a:srgbClr val="D52B1E"/>
                </a:solidFill>
                <a:latin typeface="Georgia" charset="0"/>
              </a:rPr>
              <a:t>Tschechische Filmindustrie </a:t>
            </a:r>
          </a:p>
          <a:p>
            <a:pPr marL="304800" indent="-304800" algn="just" eaLnBrk="1" hangingPunct="1">
              <a:lnSpc>
                <a:spcPct val="110000"/>
              </a:lnSpc>
              <a:spcBef>
                <a:spcPct val="0"/>
              </a:spcBef>
              <a:buFontTx/>
              <a:buNone/>
              <a:defRPr/>
            </a:pPr>
            <a:endParaRPr lang="de-DE" sz="2000" dirty="0" smtClean="0">
              <a:latin typeface="Georgia" charset="0"/>
            </a:endParaRPr>
          </a:p>
          <a:p>
            <a:pPr marL="304800" indent="-304800" algn="just" eaLnBrk="1" hangingPunct="1">
              <a:lnSpc>
                <a:spcPct val="110000"/>
              </a:lnSpc>
              <a:spcBef>
                <a:spcPct val="0"/>
              </a:spcBef>
              <a:defRPr/>
            </a:pPr>
            <a:r>
              <a:rPr lang="de-DE" sz="2000" dirty="0" smtClean="0">
                <a:latin typeface="Georgia" charset="0"/>
              </a:rPr>
              <a:t>Das Zentrum der Filmindustrie in der Tschechischen Republik sind „</a:t>
            </a:r>
            <a:r>
              <a:rPr lang="de-DE" sz="2000" dirty="0" err="1" smtClean="0">
                <a:latin typeface="Georgia" charset="0"/>
              </a:rPr>
              <a:t>Barrandov</a:t>
            </a:r>
            <a:r>
              <a:rPr lang="de-DE" sz="2000" dirty="0" smtClean="0">
                <a:latin typeface="Georgia" charset="0"/>
              </a:rPr>
              <a:t> Studios“.</a:t>
            </a:r>
          </a:p>
          <a:p>
            <a:pPr marL="304800" indent="-304800" algn="just" eaLnBrk="1" hangingPunct="1">
              <a:lnSpc>
                <a:spcPct val="110000"/>
              </a:lnSpc>
              <a:spcBef>
                <a:spcPct val="0"/>
              </a:spcBef>
              <a:defRPr/>
            </a:pPr>
            <a:endParaRPr lang="de-DE" sz="2000" dirty="0" smtClean="0">
              <a:latin typeface="Georgia" charset="0"/>
            </a:endParaRPr>
          </a:p>
          <a:p>
            <a:pPr marL="304800" indent="-304800" algn="just" eaLnBrk="1" hangingPunct="1">
              <a:lnSpc>
                <a:spcPct val="110000"/>
              </a:lnSpc>
              <a:spcBef>
                <a:spcPct val="0"/>
              </a:spcBef>
              <a:defRPr/>
            </a:pPr>
            <a:r>
              <a:rPr lang="de-DE" sz="2000" dirty="0" smtClean="0">
                <a:latin typeface="Georgia" charset="0"/>
              </a:rPr>
              <a:t>Es ist das größte Filmstudio  im Land und eines der größten in Europa.</a:t>
            </a:r>
          </a:p>
          <a:p>
            <a:pPr marL="304800" indent="-304800" algn="just" eaLnBrk="1" hangingPunct="1">
              <a:lnSpc>
                <a:spcPct val="110000"/>
              </a:lnSpc>
              <a:spcBef>
                <a:spcPct val="0"/>
              </a:spcBef>
              <a:defRPr/>
            </a:pPr>
            <a:endParaRPr lang="de-DE" sz="2000" dirty="0" smtClean="0">
              <a:latin typeface="Georgia" charset="0"/>
            </a:endParaRPr>
          </a:p>
          <a:p>
            <a:pPr marL="304800" indent="-304800" algn="just" eaLnBrk="1" hangingPunct="1">
              <a:lnSpc>
                <a:spcPct val="110000"/>
              </a:lnSpc>
              <a:spcBef>
                <a:spcPct val="0"/>
              </a:spcBef>
              <a:defRPr/>
            </a:pPr>
            <a:r>
              <a:rPr lang="de-DE" sz="2000" dirty="0" smtClean="0">
                <a:latin typeface="Georgia" charset="0"/>
              </a:rPr>
              <a:t>Der bekannte Regisseur Roman Polanski behauptete, </a:t>
            </a:r>
            <a:r>
              <a:rPr lang="de-DE" sz="2000" dirty="0" err="1" smtClean="0">
                <a:latin typeface="Georgia" charset="0"/>
              </a:rPr>
              <a:t>Barrandov</a:t>
            </a:r>
            <a:r>
              <a:rPr lang="de-DE" sz="2000" dirty="0" smtClean="0">
                <a:latin typeface="Georgia" charset="0"/>
              </a:rPr>
              <a:t> sei eines der besten Filmstudios der Welt.</a:t>
            </a:r>
          </a:p>
          <a:p>
            <a:pPr marL="304800" indent="-304800" algn="just" eaLnBrk="1" hangingPunct="1">
              <a:lnSpc>
                <a:spcPct val="110000"/>
              </a:lnSpc>
              <a:spcBef>
                <a:spcPct val="0"/>
              </a:spcBef>
              <a:defRPr/>
            </a:pPr>
            <a:endParaRPr lang="de-DE" sz="2000" dirty="0" smtClean="0">
              <a:latin typeface="Georgia" charset="0"/>
            </a:endParaRPr>
          </a:p>
          <a:p>
            <a:pPr marL="304800" indent="-304800" algn="just" eaLnBrk="1" hangingPunct="1">
              <a:lnSpc>
                <a:spcPct val="110000"/>
              </a:lnSpc>
              <a:spcBef>
                <a:spcPct val="0"/>
              </a:spcBef>
              <a:defRPr/>
            </a:pPr>
            <a:r>
              <a:rPr lang="de-DE" sz="2000" dirty="0" smtClean="0">
                <a:latin typeface="Georgia" charset="0"/>
              </a:rPr>
              <a:t>Einige hier gedrehte Filme haben Oscar gewonnen.</a:t>
            </a:r>
          </a:p>
          <a:p>
            <a:pPr marL="304800" indent="-304800" algn="just" eaLnBrk="1" hangingPunct="1">
              <a:lnSpc>
                <a:spcPct val="110000"/>
              </a:lnSpc>
              <a:spcBef>
                <a:spcPct val="0"/>
              </a:spcBef>
              <a:defRPr/>
            </a:pPr>
            <a:endParaRPr lang="de-DE" sz="2000" dirty="0" smtClean="0">
              <a:latin typeface="Georgia" charset="0"/>
            </a:endParaRPr>
          </a:p>
          <a:p>
            <a:pPr marL="304800" indent="-304800" algn="just" eaLnBrk="1" hangingPunct="1">
              <a:lnSpc>
                <a:spcPct val="110000"/>
              </a:lnSpc>
              <a:spcBef>
                <a:spcPct val="0"/>
              </a:spcBef>
              <a:defRPr/>
            </a:pPr>
            <a:r>
              <a:rPr lang="de-DE" sz="2000" dirty="0" smtClean="0">
                <a:latin typeface="Georgia" charset="0"/>
              </a:rPr>
              <a:t>Seit 2010 wurden in </a:t>
            </a:r>
            <a:r>
              <a:rPr lang="de-DE" sz="2000" dirty="0" err="1" smtClean="0">
                <a:latin typeface="Georgia" charset="0"/>
              </a:rPr>
              <a:t>Barrandov</a:t>
            </a:r>
            <a:r>
              <a:rPr lang="de-DE" sz="2000" dirty="0" smtClean="0">
                <a:latin typeface="Georgia" charset="0"/>
              </a:rPr>
              <a:t> Studios etwa 50 internationale Filme gedreht.</a:t>
            </a:r>
          </a:p>
          <a:p>
            <a:pPr marL="304800" indent="-304800" algn="just" eaLnBrk="1" hangingPunct="1">
              <a:lnSpc>
                <a:spcPct val="110000"/>
              </a:lnSpc>
              <a:spcBef>
                <a:spcPct val="0"/>
              </a:spcBef>
              <a:defRPr/>
            </a:pPr>
            <a:endParaRPr lang="en-US" sz="2000" dirty="0" smtClean="0">
              <a:latin typeface="Georgia" charset="0"/>
            </a:endParaRPr>
          </a:p>
          <a:p>
            <a:pPr marL="304800" indent="-304800" algn="just" eaLnBrk="1" hangingPunct="1">
              <a:lnSpc>
                <a:spcPct val="110000"/>
              </a:lnSpc>
              <a:spcBef>
                <a:spcPct val="0"/>
              </a:spcBef>
              <a:defRPr/>
            </a:pPr>
            <a:endParaRPr lang="en-US" sz="2000" dirty="0" smtClean="0">
              <a:latin typeface="Georgia" charset="0"/>
            </a:endParaRPr>
          </a:p>
          <a:p>
            <a:pPr marL="304800" indent="-304800" algn="just" eaLnBrk="1" hangingPunct="1">
              <a:lnSpc>
                <a:spcPct val="110000"/>
              </a:lnSpc>
              <a:spcBef>
                <a:spcPct val="0"/>
              </a:spcBef>
              <a:defRPr/>
            </a:pPr>
            <a:endParaRPr lang="en-US" sz="2000" dirty="0" smtClean="0">
              <a:latin typeface="Georgia" charset="0"/>
            </a:endParaRPr>
          </a:p>
          <a:p>
            <a:pPr marL="304800" indent="-304800" algn="just" eaLnBrk="1" hangingPunct="1">
              <a:lnSpc>
                <a:spcPct val="110000"/>
              </a:lnSpc>
              <a:spcBef>
                <a:spcPct val="0"/>
              </a:spcBef>
              <a:defRPr/>
            </a:pPr>
            <a:endParaRPr lang="en-US" sz="1000" dirty="0" smtClean="0">
              <a:latin typeface="Georgia" charset="0"/>
            </a:endParaRP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70664" name="AutoShape 11" descr="Z"/>
          <p:cNvSpPr>
            <a:spLocks noChangeAspect="1" noChangeArrowheads="1"/>
          </p:cNvSpPr>
          <p:nvPr/>
        </p:nvSpPr>
        <p:spPr bwMode="auto">
          <a:xfrm>
            <a:off x="3638550" y="2805113"/>
            <a:ext cx="18669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ea typeface="MS PGothic" pitchFamily="34" charset="-128"/>
            </a:endParaRPr>
          </a:p>
        </p:txBody>
      </p:sp>
      <p:sp>
        <p:nvSpPr>
          <p:cNvPr id="70665" name="AutoShape 17" descr="Z"/>
          <p:cNvSpPr>
            <a:spLocks noChangeAspect="1" noChangeArrowheads="1"/>
          </p:cNvSpPr>
          <p:nvPr/>
        </p:nvSpPr>
        <p:spPr bwMode="auto">
          <a:xfrm>
            <a:off x="3262313" y="25574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ea typeface="MS PGothic" pitchFamily="34" charset="-128"/>
            </a:endParaRPr>
          </a:p>
        </p:txBody>
      </p:sp>
      <p:sp>
        <p:nvSpPr>
          <p:cNvPr id="70666" name="AutoShape 19" descr="Z"/>
          <p:cNvSpPr>
            <a:spLocks noChangeAspect="1" noChangeArrowheads="1"/>
          </p:cNvSpPr>
          <p:nvPr/>
        </p:nvSpPr>
        <p:spPr bwMode="auto">
          <a:xfrm>
            <a:off x="3262313" y="25574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ea typeface="MS PGothic" pitchFamily="34" charset="-128"/>
            </a:endParaRPr>
          </a:p>
        </p:txBody>
      </p:sp>
      <p:sp>
        <p:nvSpPr>
          <p:cNvPr id="70667" name="AutoShape 17" descr="data:image/jpeg;base64,/9j/4AAQSkZJRgABAQAAAQABAAD/2wCEAAkGBhQQERUTEhIVFBQWGBwVFxgXFxsYHRwbGB0XHB0bHB8fHSggGxwmGhwYIC8gJCgpLy0sGh4xNTAsNScrLCoBCQoKDgwOGg8PGi0kHx4yLC01LC8sLCwsNTIsLC4sLCwwKiwsLCwpKSksKSwsLCwqKSw1NCwsKSwsNCwsLC8sLP/AABEIAJ0AoAMBIgACEQEDEQH/xAAbAAACAwEBAQAAAAAAAAAAAAAABgQFBwIDAf/EAEoQAAECAwUEBgYHAwkJAAAAAAECAwAEEQUGEiExB0FRYRMiMnGBkRRCcqGxwSNSYoKSstFDY6IVJERTc9Lh8PEWJTM0NVSDk8L/xAAZAQACAwEAAAAAAAAAAAAAAAAAAwIEBQH/xAA0EQACAgECBAQDBwMFAAAAAAABAgADESExBBJBURMiMmEjcYEkM0JSobHBQ5HRBRQ04fD/2gAMAwEAAhEDEQA/ANxgggghCCCCCEI8ZucQ0krcWlCRqVEAe+E29O01uXq3L0dcGRV6ifLtHkMue6FGTsCftdQddUcG5bmSQPsJGvgKc4S1uuF1MoW8aA3JUOZv0jda+1eXaqGUqeVx7CfMip8BCw5tCtCaJTLow8mmys+JNflDC3c2zrPSFTTgWrX6Q0r7LYzPjWPGb2rS7IwSsuSBpWjSfAAE+4Qti34mxKtjWf1rAvsN5RfyDbEx2y+K/XdwDyCvlH1Oy2dX21tj2nCfkY4m9q04vsdE2OSa/mJiuXtAnj/SVDuSkfKF5r9zKbPwvUsZaq2WzqOwts+y4ofIR8/2ftiXzQp40+o9jHkVfKKpG0CeH9JUe9KT8ospTatOI7fRODmmn5SIM1+4gr8L0LCere0G0JUhMwjFydbKD4EUr74Z7I2ry7tA8lTCuPbT5gVHiIhSm1dh4YJqXKQdaUcT4ggH3GPdy6FnWikqlXA2v92dPabOnhTvhilvwtmXK2s/o2BvY7x3lZtDqQttaVpOhSQR7o9oxqcu9P2SoutKJQNVt1KafbSfmKc4bbq7TW5ijczRpzQK9RXn2TyOXPdDFt1w2hlqrjQW5LRyt+keIIIIdL8IIIIIQgggJghOHnkoSVKISlIqSTQADeYye9t+nZ1fo0oFBtRw9WuJw/EJ5b9/CPl+L2rnnRKy1VNYsPV1dVX8oOnnwox2NYrFiy5mJggvEUJGZqf2bfzPyiuzFzgbd5k3XNxDFEOEG7SJd7Z+zJt+kT6kEpzwqPUR3/XVy05GK68u1Na6tyY6NGnSEdY+yNEj390LF5r1uz7mJw4UA9RsHJP6q5/CKaENZjRJnWcWEHh0aDv1M7fmFOKKlqKlHUqJJPiY4gghUz94QQQQQhBBBBCEdsvqQoKQopUMwUkgjuIjiCCEf7tbU1t0bnB0iNOkA6w9oaKHv74s7fuGxPN+kSCkBRzonsL5fYV/kgaxlsW9270PSLmJs1Se2g9lQ+R4H/SGrZnR9RNCviww8O8ZHfqIyXTv07Ir9GnAro0nD1q4m/1Ty8uEauw+laQpJCkqFQQagg7xCVa1kS9tywfYIS8BQE6g/wBW58j4jKFu5N612e8ZSaqlvFh637NXH2Tv8xvq9WKHB27zRqubhyEc5Q7NNcggBgixNaEIW0+9XQt+itnruCqyPVQd3er4V4w6WjPpYaW6vsoSVHw3d50jIbrWeq1bQU68KoB6VzhSvVR3aDuBhNrH0jczP421sCpPU37RluHd5EjLqnpnqqKcSa+oj+8r4EDeYRb03mXPvFxVQgZNo+qn9TvP6Qy7U7y9I4JRs9RvNym9e4dyR7zyhBitY2PINhMji7Ao8CvZd/cwggghUz4QQQQQhBBBBCEEEEEIQQQQQhBBBBCW92LyOSLwcRmk5LRuUn9RuP8AjD7fmwW5+WTPS3WWE4jT10DUH7Sc/IjhGVw+bLrzdE76Ks9R01RXcvh3KHvA4w2ts+Q7GaHCWhh4Fnpb9DLzZferpm/RXD9I2KoJ9ZHDvT8KcDD7GOXss9Vl2gl9kUQo9Kgbteujuz8lCNbs+eS+0h1BqlaQoePz3RZqY+k7ibHB2Ng1P6l/aJO1u18DDcuk5uKxK9lH6qI/CY7uq2LNspUyoddaelz31ybT3aH7xhYvuozlqhkHIFDA5VoVHzUT4RfbWp4NsMy6Mgo4iBuS2AEjuqf4YWW1Z+2kqGz4lt/5dBMxeeK1FSjVSiVEneTmT5xxBBFWYUInMWDMOJC0S7yknMKS0sg9xAoYgxp+x55SkTAKiQkt4QSSB/xNBuiaLzNiWeFqF1gQ9Zm03IuMnC62ttRFaLSUmnGhGkekhZL0wSGWluU1wpJp3nQeMSbyuqVNv4lE0dcSKkmgC1UAroOUarbVpJsWTaS0zjzCOArQkqUeJp/mkdVAc52EZTwyuzFjhV/vMln7CmGBV1hxscVJIHnpEGNfuzf1qfS41MobaNNFKGBaTkR1t/LnGXW5KIamHUNqCm0rIQQagp1Ge/I08IHUAZBnOIoRFD1tkH+8jykk48rC02txVK0QkqNONAKx8mpNbSsLiFIVrhWkpOfIisaRsms8NtPzS8h2ATuSjrKPdWn4Y52uWWClmZTn+zURwPWQfzeYjvh+Tmk/9n9n8XOvb2mbsMKcUEoSVKOQSkEk9wGZif8A7MzX/azH/pX/AHYmXDH+8Jf2z+VUaPe+/wB6A8loMdJiQF1x4aVKhTsnhAiArkmco4et6jZY2ADiZO/YUw2kqXLvJSMyVNrAHeSMohQ9W3tSVMsOM+jBHSJw4ukJpXlgFYRYgwUekxFy1qfhtkQjpp0pUFJNFAggjcRmD5xzBEYia3eJItOyUvgDpEJ6XLcU1Dg7qYvIR57JLYxsLYUc2lYk+yuvwUD+IRG2Rz4W2/LqzAIWAeChhUO6oH4oprlkydrFgnIqWz370/ARaDaq/fSbq2eeq/8AN5TOLp/zi2Ss6dI655YqfER82qzWKew/UbSnzqr5x1sqFZ8n92s+ZTFftEVW0X+WEfwphZ+7+ZlRj9kz3aLkEEEJmbCNM2N9mZ72/g5GZxpmxvszPe38HIbT6xL3+n/8hfr+xiHeH/m5j+2c/OqNKu1f6WmWUszZSldAlXSDqLpvqcgeRpnpGd2oUenu9IKt+krx0y6vSHF7qw5312eIS0hyRaJpXGlKlLKgaUUKkk05ceUdTmGSI3hzahd68HG4lvbGzKVmElUv9Co5gpOJB7xuHs0jJ7QkFsOracFFoOEj9ORGcP8AswsibaeUpaXG2MJBSsFIUo6USd4zzAjxtKQTNW9gGaUlCl/+NIJB8aCJOoYAgYzGX1Lci2KvKScYlxbqf5PsVLWi1pDZ9pzrL92IR3Zqf5RsXBqtKCge212fMBPnFjeS/EtKOdC8hS1UCiAlKgK1pqdafGOrs32lptwssoUhQBXRSUpBpStKHWG+Xmxn2xL2K/F5OcbcuJl9wv8AqMv7R/KqNSvNdmTmXErmV4VhOEfSBGQJOh5k5wjS1l+jW6lAFEl0rT7K0qUPKpHhHza6f543/Yj8y4UvlQ5HWUqiKeHcOucNjEp76WUxLTARLKxIKAonGF5kneO4RQQRYWHYbk44W2qYglS88uzu7yaCEHzHSZbfEfyjfpK+CPq0EEgihGRB3Ebo+RyLjdstmsE+E7loUnyor5R73u+gtlLgy67Tn5QfgYqrgKpaMv7R/KqLfauKTyCP6pJ8lKhw+7+Rmkh+yZ7NPLZmcFpFB+q4ny/0iHtJaw2i7zCFeaREyUPotuUOQ6dQ8Ha0/MIk7XZHDMtuUyW3TxQc/cpMGPhkdjOsv2Vl/K3/AFKawbkuzTZeUpDDA1ccNAaa0G8c8hFFNNpStSULxpBICqFOIcaHMRod6quWJKqb7CejxgckqTn9+Ka7Gz8zbBmHHwy11qGlTROqjUgAa+UcKagLF2cNqtdYycZz/wC0xFCGu7d+xIt4W5VBUqmNZcVVRFaGlCBrujm3biKYY9JYeRMMb1J1A0rqQRXLI5QrRDzIYj4vDP2P0k+3LTTMulxLKWcVSoJUpVVEklXW0rXQZZQw3c2lvSjYaWgPITkmpKVJHCtDUcKjxhPggDEHIkUvsRudTgmP9o7XXVoKWWUtqPrFWMjuFAK99e6F67F7VSTrj3Rh1bgoSpRBzNSa0NSTSKGCOmxic5k24q1mDFtRJtt2sqafW8sUKzWgzAAAAA7gI+2Ha6pR9DyBUoOhyBBBBB8IgwRDJzmJ525ufOu8aLQv0Xpxmb6BKVNClAokK7VKmmVMRiBeq8ip94OqbCCEBFASdCTXMDjFNBEixO8m99jggnfWEPOyFP8AO3DwZPvWiEuUlVOrS2hJUtRCUgbyYtrItZ2y5pRABUgqbcSTkQDmK94BBjqHBBMlwzeHYrtsDPG9qcM9Mj96o+Zr84qo06x9oCJx9LS5BJ6RQSpQoulcqnq6fKFfaFYDcnNYWskLSHAn6tSQQOWVRHWXTmBjb6F5TajZGflOdnTWK0WeWI+SVRZ7TT0lpIQPqNp/Eo/rHWySRxTTjlMm26V5rIA9wVHE+fSrdAGYDyR4NUJ96TEgPh47mORfsoX8zT02qyJam2305dIkGv22yPkUmL6/TYnrLbmUDNOF3LcFCix4E/wxa7RbF9JklFIqtr6VPh2h+GvkIoNltrJeYdkncwAVJB3oXkoeBP8AFyhpGHK95cdAt71HawfrKm41vNLYcs+aVhbcr0aiaAE6iu7OihzryhusOyDKyD0vMuthrrhLgVkULTrnoQScozOauutE96HUBRXhQpWQIOaT4injBa105uXNHGVlI0Umq0+BGnjQwtWI3G2kqVXWVjzJnlyM/wAGTrKveGbOelClSluE4TlhCVgVrvrUHzhXhwtKQl2LLaxM0m3jUVriCQo9alchSgApnWJt27uNyimXJoBUy8oBhhXq1/aODlrT56Q5ScAxLU2WFVJ2A+menziGtBBoQQeByj5GjXn2azDri30PJfWo1UFANmvAZ4dKAAkQgz1nOMKwOtqbVwUKeXHwiLIV3ibuHeo+YaSPBBBEZXhBBBBCEEEEEI9bPLPDLb1oOCqWUqDY4qpmfgnxPCIF0pluYmXumLYfeBLS3EhSQ4o17Jyqa0FeFN8eN177Kk0KZW2l6XWTiQdetkaHSh4GG1d2LMCmHukVKleF5CFrw1AIOiq0z4Huh66gY6TVqAdU8Mjy7g6b9f8AEtbKExIMPrnFywSE1QW0hBJAOoCUg7gBSsY/P2g4+4XHVla1ak/5yHIQ17ULXbfmUBpwOJQ3QlJqMRUo91aUhbsOyVTb6GUarNCeA3nwFY5YcnlHSK4uwu4pTUD3zmaVs+ZElZrk0v18Tn3UAhI8TX8UUeyuSL047MKzwJJJ+26T8sUWm1C1EsSzUk1lUAkDc2jJI8SP4TF9s7sb0aSRiFFu/Sq+9TCPw08zDQPMF7TQSsG5KhtWMn5xnIjGLekl2RaKXWh1Cekb4FJ7SPCtO4pMbPFLe27aZ6XLZoFjrNqO5X6HQ/4QyxOYabiW+LoNqZX1LqIvXyslNoyrc7K1LiE4007RTqU5esk1I514wnHaZPYcPSpBpTF0acXvFPdEy5N512c+qWmapbKqKB/Zr0xeyd/ge+XtCuRgJm5YVbV1nEp9Wvrj7J38NdNEMSw5l+sy7GexDdUSD+ID94s2FbI9OafmlFwBYKlKqo6Gh7gaGnKNFVY0vM2g3ONzqFEFJ6MKSquEEUTnUcaU4xkES7ItIyz7byQCW1YqHfy8oWr40Mq0cSE8rjIzn3l9eu13mLSmFNOrbOMdkkeqnUaHxiDatvzc+gdIVOIaGI4UAAfaVhGsMdvT0navRKQUsTBVR0rOEJbCSSonRdKADfuibPzLspMScrZyatFIcrTqvY61K1UzThzruryESIyTrpHtWWZjz+Unprv7e3WZqhBJAAJJyAGZMCkkGhBBGRByh8sxkyJftENNrQl5xlLaTkkYqY0qppXq6aGPK8rLVpMGel04XW8phvfTcvn37xzEQ5NPeVjw2Fznzb49u8R4urm2QianG2nD1DUkVpXCCcNecUyUkmgzJyEO9qXN9DSHpWYDkxLYXHkVFU78QAzw8Qd0cUZ17SFFZY8+Mhd4vXssP0OaW0K4e0gnelWnlp4RATZrpQHA0soJoFBJIrwrSHnaC4iclJaeb1JLaxwrU0PcoKH3oqLp3/ckUFooDrdagE0KSdaGhyPCJMqhsdI2yqtbiCcKdQfnLi6VxUsp9Ln6IQgYg2rloVj4J1O/hC1fK8vp0wXAMLaRgbB1wgk1PMk18oLz3wen1DGcLYzS2nQcz9Y8/KKKBmGOVdpy65OXwqvT36mEavcWxEWfKrnJnqrUmueqUage0o0y9kcYptntx+lImpgUaT1m0q9Yj1j9ke/u18b73nVaL6ZWWqpsKoKftF8fZGdPE8Ikg5BzH6R/Dp4C+M41PpH8yPYcou2LRU64PowcaxuCB2W/GlPxGNlAilundxMjLhsUKz1nFcVfoNBF1FqtOUa7mbPCUGpMt6m1MIIIIZLcT7+XIE4npWgBMJHcFgeqefA+B5K1y78qlD6LN16MHCCoZtnelQ1w/DujWYV733FbnhjTRt8DJdMlcAvj36jnpCXQ55l3mffw7BvGp9XUd4tXt2cBYMxI0UFdYtg5GudW933fLhGcONlJIUCCMiCKEHnDdZlvTljO9C6glutejUciPrNq3eGXEQ3ras+201BwP05JcHeNFjz8IQVD7aHtMxqa+IPk8r9VP8TIYv7Kv1NyyEttugoTolSQrLhWlaeMTrc2aTUvUtjp0cUdrxTr5VhUcaKThUCkjUEUPkYVhkPaUitvDt1Bj4Nq1G8Ak2gDXEK9Q116uHfH2ybVs9DnpTa1SxwkOyxSVpcBB6qN1Cad3AQgQRLxG6xo4yzILYOPb/GJ6ysx0biFgVwqSqh34SDT3RrF3L4S85MlLcmUuOJIcXRB6oHrHUjQeUZGgVIqaDjw5xpUvfCRs6WLcnV10jNRQU1V9ZZUBkPqju5x2o466RnBWchJLAKNff6RCn3lNl2XStXRJdUcNcqpJSFd9Igx2lKnFZAqUToBUkmGmw9ms1MEFaegRxX2vBOvnSFgFtpVWt7WwgJiohBUQACScgBmSeUaLdLZvhAmJ6iUp6waJ4Z1cO4fZ8+EXDcvZ9iJqo436b6KcPcNEDnl3mFG07fnLZd6FlBDevRpOQH1nFb/AIcBWHBQm+p7S8tFfDn4nmboo/mTr536VNH0WTB6MnCSkZufZSNcPx7tWi4dyBJJ6V0AzCh3hAPqjnxPgOfvdC4rciMaqOPkZrpkniEcO/U8tIaIeiHPM2806OHYt413q6DtCCCCHTQhBBBBCEEEEEJEtOyWplBbeQFpPHdzB1B5iM4t3ZS42ccmvGBmEKOFY9lWh8aeMalBEGrVt5Xu4au71DXv1mQSd/Z+RIbmUFYG50EK8Fb+81hgb2g2fNjDNM4T9tAcA7lAVHfQQ8zMoh1OFxCVpO5SQoeRhZtDZlJO5pQpo/u1EDyNR5QvkcbHPzlQ0cRXojBh2aVhu3Y8xm26hPsvYfcomkeZ2Wyas0TK6e0hXyiDamydLYJTMmnBTYPvCh8IUJiwsCinpNPs0+cKbT1LKdp5PvKR9DH4bLJNPbmV/iQPlHYuzY8vm46hXtvV9ySIQpW7xcNOkp92v/1DXZeydLgBVMmnBLYHvKj8IBrss7Wef7ukfUyyc2gWfKJwyrOI/u0BseKiKnvoYoJy/wDPTqi3LIKAdzQKleKt3eKQ5Wfsxkms1IU6ftqNPIUHnDNKyaGk4W0JQnglISPIQ3kc7nHylsUcRZo7BR2WZnYeypx09JOOFNcyhJxLPtK0HhXwjR7MspqWQG2WwhI3DfzJ1J5mJcEMWtV2lunhq6fSNe/WEEEETliEEEEEJ//Z"/>
          <p:cNvSpPr>
            <a:spLocks noChangeAspect="1" noChangeArrowheads="1"/>
          </p:cNvSpPr>
          <p:nvPr/>
        </p:nvSpPr>
        <p:spPr bwMode="auto">
          <a:xfrm>
            <a:off x="4402138" y="-727075"/>
            <a:ext cx="152400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ea typeface="MS PGothic" pitchFamily="34" charset="-128"/>
            </a:endParaRPr>
          </a:p>
        </p:txBody>
      </p:sp>
      <p:pic>
        <p:nvPicPr>
          <p:cNvPr id="70668" name="Picture 2" descr="042476-black-ink-grunge-stamp-textures-icon-sports-hobbies-film-reel1-p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31050" y="0"/>
            <a:ext cx="1806575"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5708358"/>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411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Rectangle 2"/>
          <p:cNvSpPr>
            <a:spLocks noGrp="1" noChangeArrowheads="1"/>
          </p:cNvSpPr>
          <p:nvPr>
            <p:ph type="ctrTitle" idx="4294967295"/>
          </p:nvPr>
        </p:nvSpPr>
        <p:spPr>
          <a:xfrm>
            <a:off x="1260475" y="401638"/>
            <a:ext cx="7343775" cy="503237"/>
          </a:xfrm>
        </p:spPr>
        <p:txBody>
          <a:bodyPr/>
          <a:lstStyle/>
          <a:p>
            <a:pPr algn="l" eaLnBrk="1" hangingPunct="1"/>
            <a:r>
              <a:rPr lang="de-DE" altLang="de-DE" sz="2400" dirty="0">
                <a:solidFill>
                  <a:srgbClr val="0039A6"/>
                </a:solidFill>
                <a:latin typeface="Georgia" pitchFamily="18" charset="0"/>
              </a:rPr>
              <a:t>Wirtschaft und Tourismus </a:t>
            </a:r>
            <a:endParaRPr lang="en-US" altLang="de-DE" sz="2400" dirty="0" smtClean="0">
              <a:solidFill>
                <a:srgbClr val="0039A6"/>
              </a:solidFill>
              <a:latin typeface="Georgia" pitchFamily="18" charset="0"/>
            </a:endParaRPr>
          </a:p>
        </p:txBody>
      </p:sp>
      <p:sp>
        <p:nvSpPr>
          <p:cNvPr id="71685" name="Rectangle 3"/>
          <p:cNvSpPr>
            <a:spLocks noGrp="1" noChangeArrowheads="1"/>
          </p:cNvSpPr>
          <p:nvPr>
            <p:ph type="subTitle" idx="4294967295"/>
          </p:nvPr>
        </p:nvSpPr>
        <p:spPr>
          <a:xfrm>
            <a:off x="1000125" y="1289050"/>
            <a:ext cx="7510463" cy="5273675"/>
          </a:xfrm>
        </p:spPr>
        <p:txBody>
          <a:bodyPr/>
          <a:lstStyle/>
          <a:p>
            <a:pPr marL="304800" indent="-304800" algn="just" eaLnBrk="1" hangingPunct="1">
              <a:lnSpc>
                <a:spcPct val="110000"/>
              </a:lnSpc>
              <a:spcBef>
                <a:spcPct val="0"/>
              </a:spcBef>
              <a:buFontTx/>
              <a:buNone/>
              <a:defRPr/>
            </a:pPr>
            <a:r>
              <a:rPr lang="de-DE" sz="2400" dirty="0" smtClean="0">
                <a:solidFill>
                  <a:srgbClr val="D52B1E"/>
                </a:solidFill>
                <a:latin typeface="Georgia" charset="0"/>
              </a:rPr>
              <a:t>Tschechische Filmindustrie </a:t>
            </a:r>
          </a:p>
          <a:p>
            <a:pPr marL="304800" indent="-304800" algn="just" eaLnBrk="1" hangingPunct="1">
              <a:lnSpc>
                <a:spcPct val="110000"/>
              </a:lnSpc>
              <a:spcBef>
                <a:spcPct val="0"/>
              </a:spcBef>
              <a:buFontTx/>
              <a:buNone/>
            </a:pPr>
            <a:endParaRPr lang="de-DE" altLang="cs-CZ" sz="2000" dirty="0" smtClean="0">
              <a:latin typeface="Georgia" pitchFamily="18" charset="0"/>
              <a:ea typeface="MS PGothic" pitchFamily="34" charset="-128"/>
            </a:endParaRPr>
          </a:p>
          <a:p>
            <a:pPr marL="304800" indent="-304800" algn="just" eaLnBrk="1" hangingPunct="1">
              <a:lnSpc>
                <a:spcPct val="110000"/>
              </a:lnSpc>
              <a:spcBef>
                <a:spcPct val="0"/>
              </a:spcBef>
            </a:pPr>
            <a:r>
              <a:rPr lang="de-DE" altLang="cs-CZ" sz="2000" dirty="0" smtClean="0">
                <a:latin typeface="Georgia" pitchFamily="18" charset="0"/>
                <a:ea typeface="MS PGothic" pitchFamily="34" charset="-128"/>
              </a:rPr>
              <a:t>Derzeit sind </a:t>
            </a:r>
            <a:r>
              <a:rPr lang="de-DE" altLang="cs-CZ" sz="2000" dirty="0" err="1" smtClean="0">
                <a:latin typeface="Georgia" pitchFamily="18" charset="0"/>
                <a:ea typeface="MS PGothic" pitchFamily="34" charset="-128"/>
              </a:rPr>
              <a:t>Barrandov</a:t>
            </a:r>
            <a:r>
              <a:rPr lang="de-DE" altLang="cs-CZ" sz="2000" dirty="0" smtClean="0">
                <a:latin typeface="Georgia" pitchFamily="18" charset="0"/>
                <a:ea typeface="MS PGothic" pitchFamily="34" charset="-128"/>
              </a:rPr>
              <a:t> Studios oft als </a:t>
            </a:r>
            <a:r>
              <a:rPr lang="cs-CZ" altLang="cs-CZ" sz="2000" dirty="0" smtClean="0">
                <a:latin typeface="Georgia" pitchFamily="18" charset="0"/>
                <a:ea typeface="MS PGothic" pitchFamily="34" charset="-128"/>
              </a:rPr>
              <a:t>„</a:t>
            </a:r>
            <a:r>
              <a:rPr lang="de-DE" altLang="cs-CZ" sz="2000" dirty="0" smtClean="0">
                <a:latin typeface="Georgia" pitchFamily="18" charset="0"/>
                <a:ea typeface="MS PGothic" pitchFamily="34" charset="-128"/>
              </a:rPr>
              <a:t>Europäisches Hollywood</a:t>
            </a:r>
            <a:r>
              <a:rPr lang="cs-CZ" altLang="cs-CZ" sz="2000" dirty="0" smtClean="0">
                <a:latin typeface="Georgia" pitchFamily="18" charset="0"/>
                <a:ea typeface="MS PGothic" pitchFamily="34" charset="-128"/>
              </a:rPr>
              <a:t>“</a:t>
            </a:r>
            <a:r>
              <a:rPr lang="de-DE" altLang="cs-CZ" sz="2000" dirty="0" smtClean="0">
                <a:latin typeface="Georgia" pitchFamily="18" charset="0"/>
                <a:ea typeface="MS PGothic" pitchFamily="34" charset="-128"/>
              </a:rPr>
              <a:t> oder </a:t>
            </a:r>
            <a:r>
              <a:rPr lang="cs-CZ" altLang="cs-CZ" sz="2000" dirty="0" smtClean="0">
                <a:latin typeface="Georgia" pitchFamily="18" charset="0"/>
                <a:ea typeface="MS PGothic" pitchFamily="34" charset="-128"/>
              </a:rPr>
              <a:t>„</a:t>
            </a:r>
            <a:r>
              <a:rPr lang="de-DE" altLang="cs-CZ" sz="2000" dirty="0" smtClean="0">
                <a:latin typeface="Georgia" pitchFamily="18" charset="0"/>
                <a:ea typeface="MS PGothic" pitchFamily="34" charset="-128"/>
              </a:rPr>
              <a:t>Hollywood des Ostens</a:t>
            </a:r>
            <a:r>
              <a:rPr lang="cs-CZ" altLang="cs-CZ" sz="2000" dirty="0" smtClean="0">
                <a:latin typeface="Georgia" pitchFamily="18" charset="0"/>
                <a:ea typeface="MS PGothic" pitchFamily="34" charset="-128"/>
              </a:rPr>
              <a:t>“</a:t>
            </a:r>
            <a:r>
              <a:rPr lang="de-DE" altLang="cs-CZ" sz="2000" dirty="0" smtClean="0">
                <a:latin typeface="Georgia" pitchFamily="18" charset="0"/>
                <a:ea typeface="MS PGothic" pitchFamily="34" charset="-128"/>
              </a:rPr>
              <a:t> bezeichnet, wegen des zunehmenden Interesses von westlichen Produzenten, hier Filme zu drehen (Es wurden hier z.B. „Mission </a:t>
            </a:r>
            <a:r>
              <a:rPr lang="de-DE" altLang="cs-CZ" sz="2000" dirty="0" err="1" smtClean="0">
                <a:latin typeface="Georgia" pitchFamily="18" charset="0"/>
                <a:ea typeface="MS PGothic" pitchFamily="34" charset="-128"/>
              </a:rPr>
              <a:t>Impossible</a:t>
            </a:r>
            <a:r>
              <a:rPr lang="de-DE" altLang="cs-CZ" sz="2000" dirty="0" smtClean="0">
                <a:latin typeface="Georgia" pitchFamily="18" charset="0"/>
                <a:ea typeface="MS PGothic" pitchFamily="34" charset="-128"/>
              </a:rPr>
              <a:t>“, „Die </a:t>
            </a:r>
            <a:r>
              <a:rPr lang="de-DE" altLang="cs-CZ" sz="2000" dirty="0" err="1" smtClean="0">
                <a:latin typeface="Georgia" pitchFamily="18" charset="0"/>
                <a:ea typeface="MS PGothic" pitchFamily="34" charset="-128"/>
              </a:rPr>
              <a:t>Bourne</a:t>
            </a:r>
            <a:r>
              <a:rPr lang="de-DE" altLang="cs-CZ" sz="2000" dirty="0" smtClean="0">
                <a:latin typeface="Georgia" pitchFamily="18" charset="0"/>
                <a:ea typeface="MS PGothic" pitchFamily="34" charset="-128"/>
              </a:rPr>
              <a:t> Identität“, „Casino Royale“, „Prinz </a:t>
            </a:r>
            <a:r>
              <a:rPr lang="de-DE" altLang="cs-CZ" sz="2000" dirty="0" err="1" smtClean="0">
                <a:latin typeface="Georgia" pitchFamily="18" charset="0"/>
                <a:ea typeface="MS PGothic" pitchFamily="34" charset="-128"/>
              </a:rPr>
              <a:t>Kaspian</a:t>
            </a:r>
            <a:r>
              <a:rPr lang="de-DE" altLang="cs-CZ" sz="2000" dirty="0" smtClean="0">
                <a:latin typeface="Georgia" pitchFamily="18" charset="0"/>
                <a:ea typeface="MS PGothic" pitchFamily="34" charset="-128"/>
              </a:rPr>
              <a:t>“ und viele andere Filme gedreht).</a:t>
            </a:r>
          </a:p>
          <a:p>
            <a:pPr marL="304800" indent="-304800" algn="just" eaLnBrk="1" hangingPunct="1">
              <a:lnSpc>
                <a:spcPct val="110000"/>
              </a:lnSpc>
              <a:spcBef>
                <a:spcPct val="0"/>
              </a:spcBef>
            </a:pPr>
            <a:r>
              <a:rPr lang="de-DE" altLang="cs-CZ" sz="2000" dirty="0" smtClean="0">
                <a:latin typeface="Georgia" pitchFamily="18" charset="0"/>
                <a:ea typeface="MS PGothic" pitchFamily="34" charset="-128"/>
              </a:rPr>
              <a:t>Das Filmstudio erteilt alljährlich die Auszeichnung „Goldener Trilobit“.</a:t>
            </a:r>
          </a:p>
          <a:p>
            <a:pPr marL="304800" indent="-304800" algn="just" eaLnBrk="1" hangingPunct="1">
              <a:lnSpc>
                <a:spcPct val="110000"/>
              </a:lnSpc>
              <a:spcBef>
                <a:spcPct val="0"/>
              </a:spcBef>
            </a:pPr>
            <a:r>
              <a:rPr lang="de-DE" altLang="cs-CZ" sz="2000" dirty="0" smtClean="0">
                <a:latin typeface="Georgia" pitchFamily="18" charset="0"/>
                <a:ea typeface="MS PGothic" pitchFamily="34" charset="-128"/>
              </a:rPr>
              <a:t>Im Juli findet alljährlich das internationale Filmfestival in Karlsbad statt. </a:t>
            </a:r>
          </a:p>
          <a:p>
            <a:pPr marL="304800" indent="-304800" algn="just" eaLnBrk="1" hangingPunct="1">
              <a:lnSpc>
                <a:spcPct val="110000"/>
              </a:lnSpc>
              <a:spcBef>
                <a:spcPct val="0"/>
              </a:spcBef>
            </a:pPr>
            <a:r>
              <a:rPr lang="de-DE" altLang="cs-CZ" sz="2000" dirty="0" smtClean="0">
                <a:latin typeface="Georgia" pitchFamily="18" charset="0"/>
                <a:ea typeface="MS PGothic" pitchFamily="34" charset="-128"/>
              </a:rPr>
              <a:t>Das Karlsbader </a:t>
            </a:r>
            <a:r>
              <a:rPr lang="cs-CZ" altLang="cs-CZ" sz="2000" dirty="0" err="1" smtClean="0">
                <a:latin typeface="Georgia" pitchFamily="18" charset="0"/>
                <a:ea typeface="MS PGothic" pitchFamily="34" charset="-128"/>
              </a:rPr>
              <a:t>Filmf</a:t>
            </a:r>
            <a:r>
              <a:rPr lang="de-DE" altLang="cs-CZ" sz="2000" dirty="0" err="1" smtClean="0">
                <a:latin typeface="Georgia" pitchFamily="18" charset="0"/>
                <a:ea typeface="MS PGothic" pitchFamily="34" charset="-128"/>
              </a:rPr>
              <a:t>estival</a:t>
            </a:r>
            <a:r>
              <a:rPr lang="de-DE" altLang="cs-CZ" sz="2000" dirty="0" smtClean="0">
                <a:latin typeface="Georgia" pitchFamily="18" charset="0"/>
                <a:ea typeface="MS PGothic" pitchFamily="34" charset="-128"/>
              </a:rPr>
              <a:t> ist eines der ältesten der Welt und wurde zum führenden Filmereignis in Mittel- und Osteuropa.</a:t>
            </a:r>
          </a:p>
          <a:p>
            <a:pPr marL="304800" indent="-304800" algn="just" eaLnBrk="1" hangingPunct="1">
              <a:lnSpc>
                <a:spcPct val="110000"/>
              </a:lnSpc>
              <a:spcBef>
                <a:spcPct val="0"/>
              </a:spcBef>
            </a:pPr>
            <a:endParaRPr lang="en-US" altLang="cs-CZ" sz="2000" dirty="0" smtClean="0">
              <a:latin typeface="Georgia" pitchFamily="18" charset="0"/>
              <a:ea typeface="MS PGothic" pitchFamily="34" charset="-128"/>
            </a:endParaRPr>
          </a:p>
          <a:p>
            <a:pPr marL="304800" indent="-304800" algn="just" eaLnBrk="1" hangingPunct="1">
              <a:lnSpc>
                <a:spcPct val="110000"/>
              </a:lnSpc>
              <a:spcBef>
                <a:spcPct val="0"/>
              </a:spcBef>
            </a:pPr>
            <a:endParaRPr lang="en-US" altLang="cs-CZ" sz="2000" dirty="0" smtClean="0">
              <a:latin typeface="Georgia" pitchFamily="18" charset="0"/>
              <a:ea typeface="MS PGothic" pitchFamily="34" charset="-128"/>
            </a:endParaRPr>
          </a:p>
          <a:p>
            <a:pPr marL="304800" indent="-304800" algn="just" eaLnBrk="1" hangingPunct="1">
              <a:lnSpc>
                <a:spcPct val="110000"/>
              </a:lnSpc>
              <a:spcBef>
                <a:spcPct val="0"/>
              </a:spcBef>
            </a:pPr>
            <a:endParaRPr lang="en-US" altLang="cs-CZ" sz="1000" dirty="0" smtClean="0">
              <a:latin typeface="Georgia" pitchFamily="18" charset="0"/>
              <a:ea typeface="MS PGothic" pitchFamily="34" charset="-128"/>
            </a:endParaRP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71688" name="AutoShape 11" descr="Z"/>
          <p:cNvSpPr>
            <a:spLocks noChangeAspect="1" noChangeArrowheads="1"/>
          </p:cNvSpPr>
          <p:nvPr/>
        </p:nvSpPr>
        <p:spPr bwMode="auto">
          <a:xfrm>
            <a:off x="3638550" y="2805113"/>
            <a:ext cx="18669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ea typeface="MS PGothic" pitchFamily="34" charset="-128"/>
            </a:endParaRPr>
          </a:p>
        </p:txBody>
      </p:sp>
      <p:sp>
        <p:nvSpPr>
          <p:cNvPr id="71689" name="AutoShape 17" descr="Z"/>
          <p:cNvSpPr>
            <a:spLocks noChangeAspect="1" noChangeArrowheads="1"/>
          </p:cNvSpPr>
          <p:nvPr/>
        </p:nvSpPr>
        <p:spPr bwMode="auto">
          <a:xfrm>
            <a:off x="3262313" y="25574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ea typeface="MS PGothic" pitchFamily="34" charset="-128"/>
            </a:endParaRPr>
          </a:p>
        </p:txBody>
      </p:sp>
      <p:sp>
        <p:nvSpPr>
          <p:cNvPr id="71690" name="AutoShape 19" descr="Z"/>
          <p:cNvSpPr>
            <a:spLocks noChangeAspect="1" noChangeArrowheads="1"/>
          </p:cNvSpPr>
          <p:nvPr/>
        </p:nvSpPr>
        <p:spPr bwMode="auto">
          <a:xfrm>
            <a:off x="3262313" y="25574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dirty="0">
              <a:ea typeface="MS PGothic" pitchFamily="34" charset="-128"/>
            </a:endParaRPr>
          </a:p>
        </p:txBody>
      </p:sp>
      <p:sp>
        <p:nvSpPr>
          <p:cNvPr id="71691" name="AutoShape 17" descr="data:image/jpeg;base64,/9j/4AAQSkZJRgABAQAAAQABAAD/2wCEAAkGBhQQERUTEhIVFBQWGBwVFxgXFxsYHRwbGB0XHB0bHB8fHSggGxwmGhwYIC8gJCgpLy0sGh4xNTAsNScrLCoBCQoKDgwOGg8PGi0kHx4yLC01LC8sLCwsNTIsLC4sLCwwKiwsLCwpKSksKSwsLCwqKSw1NCwsKSwsNCwsLC8sLP/AABEIAJ0AoAMBIgACEQEDEQH/xAAbAAACAwEBAQAAAAAAAAAAAAAABgQFBwIDAf/EAEoQAAECAwUEBgYHAwkJAAAAAAECAwAEEQUGEiExB0FRYRMiMnGBkRRCcqGxwSNSYoKSstFDY6IVJERTc9Lh8PEWJTM0NVSDk8L/xAAZAQACAwEAAAAAAAAAAAAAAAAAAwIEBQH/xAA0EQACAgECBAQDBwMFAAAAAAABAgADESExBBJBURMiMmEjcYEkM0JSobHBQ5HRBRQ04fD/2gAMAwEAAhEDEQA/ANxgggghCCCCCEI8ZucQ0krcWlCRqVEAe+E29O01uXq3L0dcGRV6ifLtHkMue6FGTsCftdQddUcG5bmSQPsJGvgKc4S1uuF1MoW8aA3JUOZv0jda+1eXaqGUqeVx7CfMip8BCw5tCtCaJTLow8mmys+JNflDC3c2zrPSFTTgWrX6Q0r7LYzPjWPGb2rS7IwSsuSBpWjSfAAE+4Qti34mxKtjWf1rAvsN5RfyDbEx2y+K/XdwDyCvlH1Oy2dX21tj2nCfkY4m9q04vsdE2OSa/mJiuXtAnj/SVDuSkfKF5r9zKbPwvUsZaq2WzqOwts+y4ofIR8/2ftiXzQp40+o9jHkVfKKpG0CeH9JUe9KT8ospTatOI7fRODmmn5SIM1+4gr8L0LCere0G0JUhMwjFydbKD4EUr74Z7I2ry7tA8lTCuPbT5gVHiIhSm1dh4YJqXKQdaUcT4ggH3GPdy6FnWikqlXA2v92dPabOnhTvhilvwtmXK2s/o2BvY7x3lZtDqQttaVpOhSQR7o9oxqcu9P2SoutKJQNVt1KafbSfmKc4bbq7TW5ijczRpzQK9RXn2TyOXPdDFt1w2hlqrjQW5LRyt+keIIIIdL8IIIIIQgggJghOHnkoSVKISlIqSTQADeYye9t+nZ1fo0oFBtRw9WuJw/EJ5b9/CPl+L2rnnRKy1VNYsPV1dVX8oOnnwox2NYrFiy5mJggvEUJGZqf2bfzPyiuzFzgbd5k3XNxDFEOEG7SJd7Z+zJt+kT6kEpzwqPUR3/XVy05GK68u1Na6tyY6NGnSEdY+yNEj390LF5r1uz7mJw4UA9RsHJP6q5/CKaENZjRJnWcWEHh0aDv1M7fmFOKKlqKlHUqJJPiY4gghUz94QQQQQhBBBBCEdsvqQoKQopUMwUkgjuIjiCCEf7tbU1t0bnB0iNOkA6w9oaKHv74s7fuGxPN+kSCkBRzonsL5fYV/kgaxlsW9270PSLmJs1Se2g9lQ+R4H/SGrZnR9RNCviww8O8ZHfqIyXTv07Ir9GnAro0nD1q4m/1Ty8uEauw+laQpJCkqFQQagg7xCVa1kS9tywfYIS8BQE6g/wBW58j4jKFu5N612e8ZSaqlvFh637NXH2Tv8xvq9WKHB27zRqubhyEc5Q7NNcggBgixNaEIW0+9XQt+itnruCqyPVQd3er4V4w6WjPpYaW6vsoSVHw3d50jIbrWeq1bQU68KoB6VzhSvVR3aDuBhNrH0jczP421sCpPU37RluHd5EjLqnpnqqKcSa+oj+8r4EDeYRb03mXPvFxVQgZNo+qn9TvP6Qy7U7y9I4JRs9RvNym9e4dyR7zyhBitY2PINhMji7Ao8CvZd/cwggghUz4QQQQQhBBBBCEEEEEIQQQQQhBBBBCW92LyOSLwcRmk5LRuUn9RuP8AjD7fmwW5+WTPS3WWE4jT10DUH7Sc/IjhGVw+bLrzdE76Ks9R01RXcvh3KHvA4w2ts+Q7GaHCWhh4Fnpb9DLzZferpm/RXD9I2KoJ9ZHDvT8KcDD7GOXss9Vl2gl9kUQo9Kgbteujuz8lCNbs+eS+0h1BqlaQoePz3RZqY+k7ibHB2Ng1P6l/aJO1u18DDcuk5uKxK9lH6qI/CY7uq2LNspUyoddaelz31ybT3aH7xhYvuozlqhkHIFDA5VoVHzUT4RfbWp4NsMy6Mgo4iBuS2AEjuqf4YWW1Z+2kqGz4lt/5dBMxeeK1FSjVSiVEneTmT5xxBBFWYUInMWDMOJC0S7yknMKS0sg9xAoYgxp+x55SkTAKiQkt4QSSB/xNBuiaLzNiWeFqF1gQ9Zm03IuMnC62ttRFaLSUmnGhGkekhZL0wSGWluU1wpJp3nQeMSbyuqVNv4lE0dcSKkmgC1UAroOUarbVpJsWTaS0zjzCOArQkqUeJp/mkdVAc52EZTwyuzFjhV/vMln7CmGBV1hxscVJIHnpEGNfuzf1qfS41MobaNNFKGBaTkR1t/LnGXW5KIamHUNqCm0rIQQagp1Ge/I08IHUAZBnOIoRFD1tkH+8jykk48rC02txVK0QkqNONAKx8mpNbSsLiFIVrhWkpOfIisaRsms8NtPzS8h2ATuSjrKPdWn4Y52uWWClmZTn+zURwPWQfzeYjvh+Tmk/9n9n8XOvb2mbsMKcUEoSVKOQSkEk9wGZif8A7MzX/azH/pX/AHYmXDH+8Jf2z+VUaPe+/wB6A8loMdJiQF1x4aVKhTsnhAiArkmco4et6jZY2ADiZO/YUw2kqXLvJSMyVNrAHeSMohQ9W3tSVMsOM+jBHSJw4ukJpXlgFYRYgwUekxFy1qfhtkQjpp0pUFJNFAggjcRmD5xzBEYia3eJItOyUvgDpEJ6XLcU1Dg7qYvIR57JLYxsLYUc2lYk+yuvwUD+IRG2Rz4W2/LqzAIWAeChhUO6oH4oprlkydrFgnIqWz370/ARaDaq/fSbq2eeq/8AN5TOLp/zi2Ss6dI655YqfER82qzWKew/UbSnzqr5x1sqFZ8n92s+ZTFftEVW0X+WEfwphZ+7+ZlRj9kz3aLkEEEJmbCNM2N9mZ72/g5GZxpmxvszPe38HIbT6xL3+n/8hfr+xiHeH/m5j+2c/OqNKu1f6WmWUszZSldAlXSDqLpvqcgeRpnpGd2oUenu9IKt+krx0y6vSHF7qw5312eIS0hyRaJpXGlKlLKgaUUKkk05ceUdTmGSI3hzahd68HG4lvbGzKVmElUv9Co5gpOJB7xuHs0jJ7QkFsOracFFoOEj9ORGcP8AswsibaeUpaXG2MJBSsFIUo6USd4zzAjxtKQTNW9gGaUlCl/+NIJB8aCJOoYAgYzGX1Lci2KvKScYlxbqf5PsVLWi1pDZ9pzrL92IR3Zqf5RsXBqtKCge212fMBPnFjeS/EtKOdC8hS1UCiAlKgK1pqdafGOrs32lptwssoUhQBXRSUpBpStKHWG+Xmxn2xL2K/F5OcbcuJl9wv8AqMv7R/KqNSvNdmTmXErmV4VhOEfSBGQJOh5k5wjS1l+jW6lAFEl0rT7K0qUPKpHhHza6f543/Yj8y4UvlQ5HWUqiKeHcOucNjEp76WUxLTARLKxIKAonGF5kneO4RQQRYWHYbk44W2qYglS88uzu7yaCEHzHSZbfEfyjfpK+CPq0EEgihGRB3Ebo+RyLjdstmsE+E7loUnyor5R73u+gtlLgy67Tn5QfgYqrgKpaMv7R/KqLfauKTyCP6pJ8lKhw+7+Rmkh+yZ7NPLZmcFpFB+q4ny/0iHtJaw2i7zCFeaREyUPotuUOQ6dQ8Ha0/MIk7XZHDMtuUyW3TxQc/cpMGPhkdjOsv2Vl/K3/AFKawbkuzTZeUpDDA1ccNAaa0G8c8hFFNNpStSULxpBICqFOIcaHMRod6quWJKqb7CejxgckqTn9+Ka7Gz8zbBmHHwy11qGlTROqjUgAa+UcKagLF2cNqtdYycZz/wC0xFCGu7d+xIt4W5VBUqmNZcVVRFaGlCBrujm3biKYY9JYeRMMb1J1A0rqQRXLI5QrRDzIYj4vDP2P0k+3LTTMulxLKWcVSoJUpVVEklXW0rXQZZQw3c2lvSjYaWgPITkmpKVJHCtDUcKjxhPggDEHIkUvsRudTgmP9o7XXVoKWWUtqPrFWMjuFAK99e6F67F7VSTrj3Rh1bgoSpRBzNSa0NSTSKGCOmxic5k24q1mDFtRJtt2sqafW8sUKzWgzAAAAA7gI+2Ha6pR9DyBUoOhyBBBBB8IgwRDJzmJ525ufOu8aLQv0Xpxmb6BKVNClAokK7VKmmVMRiBeq8ip94OqbCCEBFASdCTXMDjFNBEixO8m99jggnfWEPOyFP8AO3DwZPvWiEuUlVOrS2hJUtRCUgbyYtrItZ2y5pRABUgqbcSTkQDmK94BBjqHBBMlwzeHYrtsDPG9qcM9Mj96o+Zr84qo06x9oCJx9LS5BJ6RQSpQoulcqnq6fKFfaFYDcnNYWskLSHAn6tSQQOWVRHWXTmBjb6F5TajZGflOdnTWK0WeWI+SVRZ7TT0lpIQPqNp/Eo/rHWySRxTTjlMm26V5rIA9wVHE+fSrdAGYDyR4NUJ96TEgPh47mORfsoX8zT02qyJam2305dIkGv22yPkUmL6/TYnrLbmUDNOF3LcFCix4E/wxa7RbF9JklFIqtr6VPh2h+GvkIoNltrJeYdkncwAVJB3oXkoeBP8AFyhpGHK95cdAt71HawfrKm41vNLYcs+aVhbcr0aiaAE6iu7OihzryhusOyDKyD0vMuthrrhLgVkULTrnoQScozOauutE96HUBRXhQpWQIOaT4injBa105uXNHGVlI0Umq0+BGnjQwtWI3G2kqVXWVjzJnlyM/wAGTrKveGbOelClSluE4TlhCVgVrvrUHzhXhwtKQl2LLaxM0m3jUVriCQo9alchSgApnWJt27uNyimXJoBUy8oBhhXq1/aODlrT56Q5ScAxLU2WFVJ2A+menziGtBBoQQeByj5GjXn2azDri30PJfWo1UFANmvAZ4dKAAkQgz1nOMKwOtqbVwUKeXHwiLIV3ibuHeo+YaSPBBBEZXhBBBBCEEEEEI9bPLPDLb1oOCqWUqDY4qpmfgnxPCIF0pluYmXumLYfeBLS3EhSQ4o17Jyqa0FeFN8eN177Kk0KZW2l6XWTiQdetkaHSh4GG1d2LMCmHukVKleF5CFrw1AIOiq0z4Huh66gY6TVqAdU8Mjy7g6b9f8AEtbKExIMPrnFywSE1QW0hBJAOoCUg7gBSsY/P2g4+4XHVla1ak/5yHIQ17ULXbfmUBpwOJQ3QlJqMRUo91aUhbsOyVTb6GUarNCeA3nwFY5YcnlHSK4uwu4pTUD3zmaVs+ZElZrk0v18Tn3UAhI8TX8UUeyuSL047MKzwJJJ+26T8sUWm1C1EsSzUk1lUAkDc2jJI8SP4TF9s7sb0aSRiFFu/Sq+9TCPw08zDQPMF7TQSsG5KhtWMn5xnIjGLekl2RaKXWh1Cekb4FJ7SPCtO4pMbPFLe27aZ6XLZoFjrNqO5X6HQ/4QyxOYabiW+LoNqZX1LqIvXyslNoyrc7K1LiE4007RTqU5esk1I514wnHaZPYcPSpBpTF0acXvFPdEy5N512c+qWmapbKqKB/Zr0xeyd/ge+XtCuRgJm5YVbV1nEp9Wvrj7J38NdNEMSw5l+sy7GexDdUSD+ID94s2FbI9OafmlFwBYKlKqo6Gh7gaGnKNFVY0vM2g3ONzqFEFJ6MKSquEEUTnUcaU4xkES7ItIyz7byQCW1YqHfy8oWr40Mq0cSE8rjIzn3l9eu13mLSmFNOrbOMdkkeqnUaHxiDatvzc+gdIVOIaGI4UAAfaVhGsMdvT0navRKQUsTBVR0rOEJbCSSonRdKADfuibPzLspMScrZyatFIcrTqvY61K1UzThzruryESIyTrpHtWWZjz+Unprv7e3WZqhBJAAJJyAGZMCkkGhBBGRByh8sxkyJftENNrQl5xlLaTkkYqY0qppXq6aGPK8rLVpMGel04XW8phvfTcvn37xzEQ5NPeVjw2Fznzb49u8R4urm2QianG2nD1DUkVpXCCcNecUyUkmgzJyEO9qXN9DSHpWYDkxLYXHkVFU78QAzw8Qd0cUZ17SFFZY8+Mhd4vXssP0OaW0K4e0gnelWnlp4RATZrpQHA0soJoFBJIrwrSHnaC4iclJaeb1JLaxwrU0PcoKH3oqLp3/ckUFooDrdagE0KSdaGhyPCJMqhsdI2yqtbiCcKdQfnLi6VxUsp9Ln6IQgYg2rloVj4J1O/hC1fK8vp0wXAMLaRgbB1wgk1PMk18oLz3wen1DGcLYzS2nQcz9Y8/KKKBmGOVdpy65OXwqvT36mEavcWxEWfKrnJnqrUmueqUage0o0y9kcYptntx+lImpgUaT1m0q9Yj1j9ke/u18b73nVaL6ZWWqpsKoKftF8fZGdPE8Ikg5BzH6R/Dp4C+M41PpH8yPYcou2LRU64PowcaxuCB2W/GlPxGNlAilundxMjLhsUKz1nFcVfoNBF1FqtOUa7mbPCUGpMt6m1MIIIIZLcT7+XIE4npWgBMJHcFgeqefA+B5K1y78qlD6LN16MHCCoZtnelQ1w/DujWYV733FbnhjTRt8DJdMlcAvj36jnpCXQ55l3mffw7BvGp9XUd4tXt2cBYMxI0UFdYtg5GudW933fLhGcONlJIUCCMiCKEHnDdZlvTljO9C6glutejUciPrNq3eGXEQ3ras+201BwP05JcHeNFjz8IQVD7aHtMxqa+IPk8r9VP8TIYv7Kv1NyyEttugoTolSQrLhWlaeMTrc2aTUvUtjp0cUdrxTr5VhUcaKThUCkjUEUPkYVhkPaUitvDt1Bj4Nq1G8Ak2gDXEK9Q116uHfH2ybVs9DnpTa1SxwkOyxSVpcBB6qN1Cad3AQgQRLxG6xo4yzILYOPb/GJ6ysx0biFgVwqSqh34SDT3RrF3L4S85MlLcmUuOJIcXRB6oHrHUjQeUZGgVIqaDjw5xpUvfCRs6WLcnV10jNRQU1V9ZZUBkPqju5x2o466RnBWchJLAKNff6RCn3lNl2XStXRJdUcNcqpJSFd9Igx2lKnFZAqUToBUkmGmw9ms1MEFaegRxX2vBOvnSFgFtpVWt7WwgJiohBUQACScgBmSeUaLdLZvhAmJ6iUp6waJ4Z1cO4fZ8+EXDcvZ9iJqo436b6KcPcNEDnl3mFG07fnLZd6FlBDevRpOQH1nFb/AIcBWHBQm+p7S8tFfDn4nmboo/mTr536VNH0WTB6MnCSkZufZSNcPx7tWi4dyBJJ6V0AzCh3hAPqjnxPgOfvdC4rciMaqOPkZrpkniEcO/U8tIaIeiHPM2806OHYt413q6DtCCCCHTQhBBBBCEEEEEJEtOyWplBbeQFpPHdzB1B5iM4t3ZS42ccmvGBmEKOFY9lWh8aeMalBEGrVt5Xu4au71DXv1mQSd/Z+RIbmUFYG50EK8Fb+81hgb2g2fNjDNM4T9tAcA7lAVHfQQ8zMoh1OFxCVpO5SQoeRhZtDZlJO5pQpo/u1EDyNR5QvkcbHPzlQ0cRXojBh2aVhu3Y8xm26hPsvYfcomkeZ2Wyas0TK6e0hXyiDamydLYJTMmnBTYPvCh8IUJiwsCinpNPs0+cKbT1LKdp5PvKR9DH4bLJNPbmV/iQPlHYuzY8vm46hXtvV9ySIQpW7xcNOkp92v/1DXZeydLgBVMmnBLYHvKj8IBrss7Wef7ukfUyyc2gWfKJwyrOI/u0BseKiKnvoYoJy/wDPTqi3LIKAdzQKleKt3eKQ5Wfsxkms1IU6ftqNPIUHnDNKyaGk4W0JQnglISPIQ3kc7nHylsUcRZo7BR2WZnYeypx09JOOFNcyhJxLPtK0HhXwjR7MspqWQG2WwhI3DfzJ1J5mJcEMWtV2lunhq6fSNe/WEEEETliEEEEEJ//Z"/>
          <p:cNvSpPr>
            <a:spLocks noChangeAspect="1" noChangeArrowheads="1"/>
          </p:cNvSpPr>
          <p:nvPr/>
        </p:nvSpPr>
        <p:spPr bwMode="auto">
          <a:xfrm>
            <a:off x="4402138" y="-727075"/>
            <a:ext cx="152400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ea typeface="MS PGothic" pitchFamily="34" charset="-128"/>
            </a:endParaRPr>
          </a:p>
        </p:txBody>
      </p:sp>
      <p:pic>
        <p:nvPicPr>
          <p:cNvPr id="71692" name="Picture 2" descr="042476-black-ink-grunge-stamp-textures-icon-sports-hobbies-film-reel1-p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31050" y="0"/>
            <a:ext cx="1806575"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5978461"/>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300" smtClean="0">
                <a:solidFill>
                  <a:srgbClr val="0039A6"/>
                </a:solidFill>
                <a:latin typeface="Georgia" pitchFamily="18" charset="0"/>
              </a:rPr>
              <a:t>Grundlegende Fakten über die Tschechische Republik</a:t>
            </a:r>
            <a:endParaRPr lang="en-US" altLang="cs-CZ" sz="2300" smtClean="0">
              <a:solidFill>
                <a:srgbClr val="0039A6"/>
              </a:solidFill>
              <a:latin typeface="Georgia" pitchFamily="18" charset="0"/>
            </a:endParaRPr>
          </a:p>
        </p:txBody>
      </p:sp>
      <p:sp>
        <p:nvSpPr>
          <p:cNvPr id="7172" name="Rectangle 3"/>
          <p:cNvSpPr>
            <a:spLocks noGrp="1" noChangeArrowheads="1"/>
          </p:cNvSpPr>
          <p:nvPr>
            <p:ph type="subTitle" idx="4294967295"/>
          </p:nvPr>
        </p:nvSpPr>
        <p:spPr>
          <a:xfrm>
            <a:off x="987425" y="1546225"/>
            <a:ext cx="7632700" cy="5081588"/>
          </a:xfrm>
        </p:spPr>
        <p:txBody>
          <a:bodyPr/>
          <a:lstStyle/>
          <a:p>
            <a:pPr marL="304800" indent="-304800" algn="just" eaLnBrk="1" hangingPunct="1">
              <a:lnSpc>
                <a:spcPct val="110000"/>
              </a:lnSpc>
              <a:spcBef>
                <a:spcPct val="0"/>
              </a:spcBef>
              <a:spcAft>
                <a:spcPts val="1200"/>
              </a:spcAft>
              <a:buFont typeface="Georgia" pitchFamily="18" charset="0"/>
              <a:buChar char="●"/>
            </a:pPr>
            <a:r>
              <a:rPr lang="de-DE" altLang="cs-CZ" sz="2000" smtClean="0">
                <a:solidFill>
                  <a:srgbClr val="0039A6"/>
                </a:solidFill>
                <a:latin typeface="Georgia" pitchFamily="18" charset="0"/>
              </a:rPr>
              <a:t>Zahlungssystem:</a:t>
            </a:r>
          </a:p>
          <a:p>
            <a:pPr lvl="1" algn="just" eaLnBrk="1" hangingPunct="1">
              <a:lnSpc>
                <a:spcPct val="110000"/>
              </a:lnSpc>
              <a:spcBef>
                <a:spcPct val="0"/>
              </a:spcBef>
              <a:spcAft>
                <a:spcPts val="1200"/>
              </a:spcAft>
              <a:buFont typeface="Georgia" pitchFamily="18" charset="0"/>
              <a:buChar char="●"/>
            </a:pPr>
            <a:r>
              <a:rPr lang="de-DE" altLang="cs-CZ" sz="1800" smtClean="0">
                <a:latin typeface="Georgia" pitchFamily="18" charset="0"/>
              </a:rPr>
              <a:t>Es werden folgende internationale Kreditkarten akzeptiert: (Eurocard/MasterCard, American Express, VISA, Diner’s Club, Japan Credit Bureau, Access und Carte Blanche)</a:t>
            </a:r>
          </a:p>
          <a:p>
            <a:pPr marL="304800" indent="-304800" algn="just" eaLnBrk="1" hangingPunct="1">
              <a:lnSpc>
                <a:spcPct val="110000"/>
              </a:lnSpc>
              <a:spcBef>
                <a:spcPct val="0"/>
              </a:spcBef>
              <a:spcAft>
                <a:spcPts val="1200"/>
              </a:spcAft>
              <a:buFont typeface="Georgia" pitchFamily="18" charset="0"/>
              <a:buChar char="●"/>
            </a:pPr>
            <a:endParaRPr lang="de-DE" altLang="cs-CZ" sz="2000" smtClean="0">
              <a:solidFill>
                <a:srgbClr val="0039A6"/>
              </a:solidFill>
              <a:latin typeface="Georgia" pitchFamily="18" charset="0"/>
            </a:endParaRPr>
          </a:p>
          <a:p>
            <a:pPr marL="304800" indent="-304800" algn="just" eaLnBrk="1" hangingPunct="1">
              <a:lnSpc>
                <a:spcPct val="110000"/>
              </a:lnSpc>
              <a:spcBef>
                <a:spcPct val="0"/>
              </a:spcBef>
              <a:spcAft>
                <a:spcPts val="1200"/>
              </a:spcAft>
              <a:buFont typeface="Georgia" pitchFamily="18" charset="0"/>
              <a:buChar char="●"/>
            </a:pPr>
            <a:r>
              <a:rPr lang="de-DE" altLang="cs-CZ" sz="2000" smtClean="0">
                <a:solidFill>
                  <a:srgbClr val="0039A6"/>
                </a:solidFill>
                <a:latin typeface="Georgia" pitchFamily="18" charset="0"/>
              </a:rPr>
              <a:t>System für Maße und Gewichte :</a:t>
            </a:r>
          </a:p>
          <a:p>
            <a:pPr lvl="1" algn="just" eaLnBrk="1" hangingPunct="1">
              <a:lnSpc>
                <a:spcPct val="110000"/>
              </a:lnSpc>
              <a:spcBef>
                <a:spcPct val="0"/>
              </a:spcBef>
              <a:spcAft>
                <a:spcPts val="1200"/>
              </a:spcAft>
              <a:buFont typeface="Georgia" pitchFamily="18" charset="0"/>
              <a:buChar char="●"/>
            </a:pPr>
            <a:r>
              <a:rPr lang="de-DE" altLang="cs-CZ" sz="1800" smtClean="0">
                <a:latin typeface="Georgia" pitchFamily="18" charset="0"/>
              </a:rPr>
              <a:t>Metrisches System (Kilometer, Meter, Kilogramm, Gramm)</a:t>
            </a:r>
          </a:p>
          <a:p>
            <a:pPr marL="304800" indent="-304800" algn="just" eaLnBrk="1" hangingPunct="1">
              <a:lnSpc>
                <a:spcPct val="110000"/>
              </a:lnSpc>
              <a:spcBef>
                <a:spcPct val="0"/>
              </a:spcBef>
              <a:spcAft>
                <a:spcPts val="1200"/>
              </a:spcAft>
              <a:buFont typeface="Georgia" pitchFamily="18" charset="0"/>
              <a:buChar char="●"/>
            </a:pPr>
            <a:r>
              <a:rPr lang="de-DE" altLang="cs-CZ" sz="2000" smtClean="0">
                <a:solidFill>
                  <a:srgbClr val="0039A6"/>
                </a:solidFill>
                <a:latin typeface="Georgia" pitchFamily="18" charset="0"/>
              </a:rPr>
              <a:t>Mobilfunkbetreiber:</a:t>
            </a:r>
          </a:p>
          <a:p>
            <a:pPr lvl="1" algn="just" eaLnBrk="1" hangingPunct="1">
              <a:lnSpc>
                <a:spcPct val="110000"/>
              </a:lnSpc>
              <a:spcBef>
                <a:spcPct val="0"/>
              </a:spcBef>
              <a:spcAft>
                <a:spcPts val="1200"/>
              </a:spcAft>
              <a:buFont typeface="Georgia" pitchFamily="18" charset="0"/>
              <a:buChar char="●"/>
            </a:pPr>
            <a:r>
              <a:rPr lang="de-DE" altLang="cs-CZ" sz="1800" smtClean="0">
                <a:latin typeface="Georgia" pitchFamily="18" charset="0"/>
              </a:rPr>
              <a:t>Zellularsystem– GSM</a:t>
            </a:r>
          </a:p>
          <a:p>
            <a:pPr lvl="1" algn="just" eaLnBrk="1" hangingPunct="1">
              <a:lnSpc>
                <a:spcPct val="110000"/>
              </a:lnSpc>
              <a:spcBef>
                <a:spcPct val="0"/>
              </a:spcBef>
              <a:spcAft>
                <a:spcPts val="1200"/>
              </a:spcAft>
              <a:buFont typeface="Georgia" pitchFamily="18" charset="0"/>
              <a:buChar char="●"/>
            </a:pPr>
            <a:r>
              <a:rPr lang="de-DE" altLang="cs-CZ" sz="1800" smtClean="0">
                <a:latin typeface="Georgia" pitchFamily="18" charset="0"/>
              </a:rPr>
              <a:t>O2,     </a:t>
            </a:r>
            <a:r>
              <a:rPr lang="cs-CZ" altLang="cs-CZ" sz="1800" smtClean="0">
                <a:latin typeface="Georgia" pitchFamily="18" charset="0"/>
              </a:rPr>
              <a:t> </a:t>
            </a:r>
            <a:r>
              <a:rPr lang="de-DE" altLang="cs-CZ" sz="1800" smtClean="0">
                <a:latin typeface="Georgia" pitchFamily="18" charset="0"/>
              </a:rPr>
              <a:t> </a:t>
            </a:r>
            <a:r>
              <a:rPr lang="cs-CZ" altLang="cs-CZ" sz="1800" smtClean="0">
                <a:latin typeface="Georgia" pitchFamily="18" charset="0"/>
              </a:rPr>
              <a:t>   </a:t>
            </a:r>
            <a:r>
              <a:rPr lang="de-DE" altLang="cs-CZ" sz="1800" smtClean="0">
                <a:latin typeface="Georgia" pitchFamily="18" charset="0"/>
              </a:rPr>
              <a:t>T-Mobile,     </a:t>
            </a:r>
            <a:r>
              <a:rPr lang="cs-CZ" altLang="cs-CZ" sz="1800" smtClean="0">
                <a:latin typeface="Georgia" pitchFamily="18" charset="0"/>
              </a:rPr>
              <a:t>     </a:t>
            </a:r>
            <a:r>
              <a:rPr lang="de-DE" altLang="cs-CZ" sz="1800" smtClean="0">
                <a:latin typeface="Georgia" pitchFamily="18" charset="0"/>
              </a:rPr>
              <a:t>Vodafone</a:t>
            </a:r>
            <a:endParaRPr lang="de-DE" altLang="cs-CZ" sz="2400" smtClean="0">
              <a:latin typeface="Georgia" pitchFamily="18" charset="0"/>
            </a:endParaRPr>
          </a:p>
          <a:p>
            <a:pPr marL="304800" indent="-304800" eaLnBrk="1" hangingPunct="1">
              <a:lnSpc>
                <a:spcPct val="80000"/>
              </a:lnSpc>
              <a:spcBef>
                <a:spcPct val="0"/>
              </a:spcBef>
              <a:buFontTx/>
              <a:buNone/>
            </a:pPr>
            <a:r>
              <a:rPr lang="de-DE" altLang="cs-CZ" sz="2800" smtClean="0">
                <a:latin typeface="Georgia" pitchFamily="18" charset="0"/>
              </a:rPr>
              <a:t>					</a:t>
            </a: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en-US" altLang="de-DE" sz="1800" dirty="0" smtClean="0">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en-US" altLang="de-DE" sz="1800" dirty="0" smtClean="0">
              <a:solidFill>
                <a:srgbClr val="FFFFFF"/>
              </a:solidFill>
            </a:endParaRPr>
          </a:p>
        </p:txBody>
      </p:sp>
      <p:sp>
        <p:nvSpPr>
          <p:cNvPr id="7175" name="AutoShape 13" descr="2Q=="/>
          <p:cNvSpPr>
            <a:spLocks noChangeAspect="1" noChangeArrowheads="1"/>
          </p:cNvSpPr>
          <p:nvPr/>
        </p:nvSpPr>
        <p:spPr bwMode="auto">
          <a:xfrm>
            <a:off x="3810000" y="26670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de-DE" altLang="cs-CZ" sz="1800"/>
          </a:p>
        </p:txBody>
      </p:sp>
      <p:sp>
        <p:nvSpPr>
          <p:cNvPr id="7176" name="AutoShape 15" descr="2Q=="/>
          <p:cNvSpPr>
            <a:spLocks noChangeAspect="1" noChangeArrowheads="1"/>
          </p:cNvSpPr>
          <p:nvPr/>
        </p:nvSpPr>
        <p:spPr bwMode="auto">
          <a:xfrm>
            <a:off x="3810000" y="26670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de-DE" altLang="cs-CZ" sz="1800"/>
          </a:p>
        </p:txBody>
      </p:sp>
      <p:sp>
        <p:nvSpPr>
          <p:cNvPr id="7177" name="AutoShape 17" descr="Z"/>
          <p:cNvSpPr>
            <a:spLocks noChangeAspect="1" noChangeArrowheads="1"/>
          </p:cNvSpPr>
          <p:nvPr/>
        </p:nvSpPr>
        <p:spPr bwMode="auto">
          <a:xfrm>
            <a:off x="3157538" y="2619375"/>
            <a:ext cx="282892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de-DE" altLang="cs-CZ" sz="1800"/>
          </a:p>
        </p:txBody>
      </p:sp>
      <p:pic>
        <p:nvPicPr>
          <p:cNvPr id="7178" name="Picture 19" descr="ANd9GcTo5I3Nhe-bHDzu6kxJTlhsr1o0GAXd2s2D6Mlks0HXnMJwn61unQ"/>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3150" y="3036888"/>
            <a:ext cx="6858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23" descr="ANd9GcTJg4MBa0gYi52wySSfIEa6aWDb8V8jYomXJiuwddnP4WW1j09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5613" y="3036888"/>
            <a:ext cx="71755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Picture 27" descr="acces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3163" y="2935288"/>
            <a:ext cx="9112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1" name="AutoShape 29" descr="Z"/>
          <p:cNvSpPr>
            <a:spLocks noChangeAspect="1" noChangeArrowheads="1"/>
          </p:cNvSpPr>
          <p:nvPr/>
        </p:nvSpPr>
        <p:spPr bwMode="auto">
          <a:xfrm>
            <a:off x="3529013" y="2771775"/>
            <a:ext cx="20859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de-DE" altLang="cs-CZ" sz="1800"/>
          </a:p>
        </p:txBody>
      </p:sp>
      <p:pic>
        <p:nvPicPr>
          <p:cNvPr id="7182" name="Picture 33" descr="ANd9GcTVhxxQog9Szv9XnqVnrZTGwHVRn2ldPbUuhbL9YNQqzvN3ppZtk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14800" y="3087688"/>
            <a:ext cx="681038"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3" name="AutoShape 35" descr="Z"/>
          <p:cNvSpPr>
            <a:spLocks noChangeAspect="1" noChangeArrowheads="1"/>
          </p:cNvSpPr>
          <p:nvPr/>
        </p:nvSpPr>
        <p:spPr bwMode="auto">
          <a:xfrm>
            <a:off x="3140075" y="2422525"/>
            <a:ext cx="27622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de-DE" altLang="cs-CZ" sz="1800"/>
          </a:p>
        </p:txBody>
      </p:sp>
      <p:pic>
        <p:nvPicPr>
          <p:cNvPr id="7184" name="Picture 37" descr="ANd9GcSj9BiuqUuq7BKmpG6CCZJrlssX1qqcH0z-rUWLaFWfW8n0sr_V"/>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73625" y="2955925"/>
            <a:ext cx="6985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5" name="AutoShape 39" descr="9k="/>
          <p:cNvSpPr>
            <a:spLocks noChangeAspect="1" noChangeArrowheads="1"/>
          </p:cNvSpPr>
          <p:nvPr/>
        </p:nvSpPr>
        <p:spPr bwMode="auto">
          <a:xfrm>
            <a:off x="3557588" y="2790825"/>
            <a:ext cx="20288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de-DE" altLang="cs-CZ" sz="1800"/>
          </a:p>
        </p:txBody>
      </p:sp>
      <p:sp>
        <p:nvSpPr>
          <p:cNvPr id="7186" name="AutoShape 43" descr="9k="/>
          <p:cNvSpPr>
            <a:spLocks noChangeAspect="1" noChangeArrowheads="1"/>
          </p:cNvSpPr>
          <p:nvPr/>
        </p:nvSpPr>
        <p:spPr bwMode="auto">
          <a:xfrm>
            <a:off x="3486150" y="2376488"/>
            <a:ext cx="21717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de-DE" altLang="cs-CZ" sz="1800"/>
          </a:p>
        </p:txBody>
      </p:sp>
      <p:pic>
        <p:nvPicPr>
          <p:cNvPr id="7187" name="Picture 45" descr="american-expres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57850" y="3038475"/>
            <a:ext cx="4953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8" name="AutoShape 47" descr="Z"/>
          <p:cNvSpPr>
            <a:spLocks noChangeAspect="1" noChangeArrowheads="1"/>
          </p:cNvSpPr>
          <p:nvPr/>
        </p:nvSpPr>
        <p:spPr bwMode="auto">
          <a:xfrm>
            <a:off x="3338513" y="2505075"/>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de-DE" altLang="cs-CZ" sz="1800"/>
          </a:p>
        </p:txBody>
      </p:sp>
      <p:sp>
        <p:nvSpPr>
          <p:cNvPr id="7189" name="AutoShape 51" descr="Z"/>
          <p:cNvSpPr>
            <a:spLocks noChangeAspect="1" noChangeArrowheads="1"/>
          </p:cNvSpPr>
          <p:nvPr/>
        </p:nvSpPr>
        <p:spPr bwMode="auto">
          <a:xfrm>
            <a:off x="3262313" y="25574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de-DE" altLang="cs-CZ" sz="1800"/>
          </a:p>
        </p:txBody>
      </p:sp>
      <p:pic>
        <p:nvPicPr>
          <p:cNvPr id="7190" name="Picture 53" descr="26-tmobile-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71750" y="5865813"/>
            <a:ext cx="13335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1" name="AutoShape 55" descr="9k="/>
          <p:cNvSpPr>
            <a:spLocks noChangeAspect="1" noChangeArrowheads="1"/>
          </p:cNvSpPr>
          <p:nvPr/>
        </p:nvSpPr>
        <p:spPr bwMode="auto">
          <a:xfrm>
            <a:off x="3562350" y="2771775"/>
            <a:ext cx="20193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de-DE" altLang="cs-CZ" sz="1800"/>
          </a:p>
        </p:txBody>
      </p:sp>
      <p:pic>
        <p:nvPicPr>
          <p:cNvPr id="7192" name="Picture 57" descr="vodafone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89425" y="5983288"/>
            <a:ext cx="1001713"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3" name="Picture 27" descr="http://www.o2.cz/_pub/a6/fb/2b/237540_504860_O2_RGB.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76375" y="5829300"/>
            <a:ext cx="925513"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2388" y="3213100"/>
            <a:ext cx="5913437" cy="349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smtClean="0">
                <a:solidFill>
                  <a:srgbClr val="0039A6"/>
                </a:solidFill>
                <a:latin typeface="Georgia" pitchFamily="18" charset="0"/>
              </a:rPr>
              <a:t>Tourismus</a:t>
            </a:r>
          </a:p>
        </p:txBody>
      </p:sp>
      <p:sp>
        <p:nvSpPr>
          <p:cNvPr id="66565" name="Rectangle 3"/>
          <p:cNvSpPr>
            <a:spLocks noGrp="1" noChangeArrowheads="1"/>
          </p:cNvSpPr>
          <p:nvPr>
            <p:ph type="subTitle" idx="4294967295"/>
          </p:nvPr>
        </p:nvSpPr>
        <p:spPr>
          <a:xfrm>
            <a:off x="1260475" y="1196975"/>
            <a:ext cx="7443788" cy="5472113"/>
          </a:xfrm>
        </p:spPr>
        <p:txBody>
          <a:bodyPr/>
          <a:lstStyle/>
          <a:p>
            <a:pPr marL="0" indent="0" algn="just" eaLnBrk="1" hangingPunct="1">
              <a:lnSpc>
                <a:spcPct val="110000"/>
              </a:lnSpc>
              <a:spcBef>
                <a:spcPct val="0"/>
              </a:spcBef>
              <a:spcAft>
                <a:spcPts val="1200"/>
              </a:spcAft>
              <a:buFontTx/>
              <a:buNone/>
            </a:pPr>
            <a:r>
              <a:rPr lang="de-DE" altLang="cs-CZ" sz="1800" smtClean="0">
                <a:solidFill>
                  <a:srgbClr val="C00000"/>
                </a:solidFill>
                <a:latin typeface="Georgia" pitchFamily="18" charset="0"/>
              </a:rPr>
              <a:t>Tourismus in der Tschechischen Republik </a:t>
            </a:r>
          </a:p>
          <a:p>
            <a:pPr marL="0" indent="0" algn="just" eaLnBrk="1" hangingPunct="1">
              <a:lnSpc>
                <a:spcPct val="110000"/>
              </a:lnSpc>
              <a:spcBef>
                <a:spcPct val="0"/>
              </a:spcBef>
              <a:spcAft>
                <a:spcPts val="1200"/>
              </a:spcAft>
              <a:buFontTx/>
              <a:buNone/>
            </a:pPr>
            <a:r>
              <a:rPr lang="de-DE" altLang="cs-CZ" sz="1600" smtClean="0">
                <a:latin typeface="Georgia" pitchFamily="18" charset="0"/>
              </a:rPr>
              <a:t>Die Tschechische Republik, gelegen im Herzen Europas, an der Kreuzung von verschiedenen Kulturen, verfügt über unzählige kulturelle und historische Sehenswürdigkeiten. Die Tschechische Republik ist ein Land mit reichen historischen und kulturellen Traditionen. Viele historische Denkmäler, darunter auch ganze Stadtkomplexe, sind in der Welterbeliste eingeschrieben.</a:t>
            </a:r>
          </a:p>
          <a:p>
            <a:pPr marL="0" indent="0" algn="just" eaLnBrk="1" hangingPunct="1">
              <a:lnSpc>
                <a:spcPct val="110000"/>
              </a:lnSpc>
              <a:spcBef>
                <a:spcPct val="0"/>
              </a:spcBef>
              <a:spcAft>
                <a:spcPts val="1200"/>
              </a:spcAft>
              <a:buFontTx/>
              <a:buNone/>
            </a:pPr>
            <a:endParaRPr lang="de-DE" altLang="cs-CZ" sz="1800" smtClean="0">
              <a:solidFill>
                <a:srgbClr val="C00000"/>
              </a:solidFill>
              <a:latin typeface="Georgia" pitchFamily="18" charset="0"/>
            </a:endParaRPr>
          </a:p>
          <a:p>
            <a:pPr marL="0" indent="0" algn="just" eaLnBrk="1" hangingPunct="1">
              <a:lnSpc>
                <a:spcPct val="110000"/>
              </a:lnSpc>
              <a:spcBef>
                <a:spcPct val="0"/>
              </a:spcBef>
              <a:spcAft>
                <a:spcPts val="1200"/>
              </a:spcAft>
              <a:buFontTx/>
              <a:buNone/>
            </a:pPr>
            <a:endParaRPr lang="de-DE" altLang="cs-CZ" sz="1800" smtClean="0">
              <a:solidFill>
                <a:srgbClr val="C00000"/>
              </a:solidFill>
              <a:latin typeface="Georgia" pitchFamily="18" charset="0"/>
            </a:endParaRPr>
          </a:p>
          <a:p>
            <a:pPr marL="0" indent="0" algn="just" eaLnBrk="1" hangingPunct="1">
              <a:lnSpc>
                <a:spcPct val="110000"/>
              </a:lnSpc>
              <a:spcBef>
                <a:spcPct val="0"/>
              </a:spcBef>
              <a:spcAft>
                <a:spcPts val="1200"/>
              </a:spcAft>
              <a:buFontTx/>
              <a:buNone/>
            </a:pPr>
            <a:endParaRPr lang="de-DE" altLang="cs-CZ" sz="1800" smtClean="0">
              <a:solidFill>
                <a:srgbClr val="C00000"/>
              </a:solidFill>
              <a:latin typeface="Georgia" pitchFamily="18" charset="0"/>
            </a:endParaRPr>
          </a:p>
          <a:p>
            <a:pPr marL="0" indent="0" algn="just" eaLnBrk="1" hangingPunct="1">
              <a:lnSpc>
                <a:spcPct val="110000"/>
              </a:lnSpc>
              <a:spcBef>
                <a:spcPct val="0"/>
              </a:spcBef>
              <a:spcAft>
                <a:spcPts val="1200"/>
              </a:spcAft>
              <a:buFontTx/>
              <a:buNone/>
            </a:pPr>
            <a:endParaRPr lang="de-DE" altLang="cs-CZ" sz="1800" smtClean="0">
              <a:solidFill>
                <a:srgbClr val="C00000"/>
              </a:solidFill>
              <a:latin typeface="Georgia" pitchFamily="18" charset="0"/>
            </a:endParaRPr>
          </a:p>
          <a:p>
            <a:pPr marL="0" indent="0" algn="just" eaLnBrk="1" hangingPunct="1">
              <a:lnSpc>
                <a:spcPct val="110000"/>
              </a:lnSpc>
              <a:spcBef>
                <a:spcPct val="0"/>
              </a:spcBef>
              <a:spcAft>
                <a:spcPts val="1200"/>
              </a:spcAft>
              <a:buFontTx/>
              <a:buNone/>
            </a:pPr>
            <a:endParaRPr lang="de-DE" altLang="cs-CZ" sz="1800" smtClean="0">
              <a:solidFill>
                <a:srgbClr val="C00000"/>
              </a:solidFill>
              <a:latin typeface="Georgia" pitchFamily="18" charset="0"/>
            </a:endParaRPr>
          </a:p>
          <a:p>
            <a:pPr marL="0" indent="0" algn="just" eaLnBrk="1" hangingPunct="1">
              <a:lnSpc>
                <a:spcPct val="110000"/>
              </a:lnSpc>
              <a:spcBef>
                <a:spcPct val="0"/>
              </a:spcBef>
              <a:spcAft>
                <a:spcPts val="1200"/>
              </a:spcAft>
              <a:buFontTx/>
              <a:buNone/>
            </a:pPr>
            <a:endParaRPr lang="de-DE" altLang="cs-CZ" sz="1800" smtClean="0">
              <a:solidFill>
                <a:srgbClr val="C00000"/>
              </a:solidFill>
              <a:latin typeface="Georgia" pitchFamily="18" charset="0"/>
            </a:endParaRPr>
          </a:p>
          <a:p>
            <a:pPr marL="0" indent="0" algn="just" eaLnBrk="1" hangingPunct="1">
              <a:lnSpc>
                <a:spcPct val="110000"/>
              </a:lnSpc>
              <a:spcBef>
                <a:spcPct val="0"/>
              </a:spcBef>
              <a:spcAft>
                <a:spcPts val="1200"/>
              </a:spcAft>
              <a:buFontTx/>
              <a:buNone/>
            </a:pPr>
            <a:endParaRPr lang="de-DE" altLang="cs-CZ" sz="1800" smtClean="0">
              <a:solidFill>
                <a:srgbClr val="C00000"/>
              </a:solidFill>
              <a:latin typeface="Georgia" pitchFamily="18" charset="0"/>
            </a:endParaRPr>
          </a:p>
          <a:p>
            <a:pPr marL="0" indent="0" algn="just" eaLnBrk="1" hangingPunct="1">
              <a:lnSpc>
                <a:spcPct val="110000"/>
              </a:lnSpc>
              <a:spcBef>
                <a:spcPct val="0"/>
              </a:spcBef>
              <a:spcAft>
                <a:spcPts val="1200"/>
              </a:spcAft>
              <a:buFontTx/>
              <a:buNone/>
            </a:pPr>
            <a:endParaRPr lang="de-DE" altLang="cs-CZ" sz="1800" smtClean="0">
              <a:solidFill>
                <a:srgbClr val="C00000"/>
              </a:solidFill>
              <a:latin typeface="Georgia" pitchFamily="18" charset="0"/>
            </a:endParaRPr>
          </a:p>
          <a:p>
            <a:pPr marL="0" indent="0" algn="just" eaLnBrk="1" hangingPunct="1">
              <a:lnSpc>
                <a:spcPct val="110000"/>
              </a:lnSpc>
              <a:spcBef>
                <a:spcPct val="0"/>
              </a:spcBef>
              <a:spcAft>
                <a:spcPts val="1200"/>
              </a:spcAft>
              <a:buFontTx/>
              <a:buNone/>
            </a:pPr>
            <a:endParaRPr lang="de-DE" altLang="cs-CZ" sz="1800" smtClean="0">
              <a:latin typeface="Georgia" pitchFamily="18" charset="0"/>
            </a:endParaRP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e-DE" dirty="0"/>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e-DE" dirty="0"/>
          </a:p>
        </p:txBody>
      </p:sp>
      <p:sp>
        <p:nvSpPr>
          <p:cNvPr id="66568" name="AutoShape 10" descr="data:image/jpeg;base64,/9j/4AAQSkZJRgABAQAAAQABAAD/2wCEAAkGBhQSERUUERQWFRQWFhgYGRgYFxgYFRgVGhoWFxUUFhgXHiYfGBwlGRgXHy8hIycpLCwsGh4xNTAqNSYrLCkBCQoKDgwOGg8PGi8lHyUvNC8qMDAsLCoyKiwsNDEsLi8sNC0qLC8sLC4qLCkqLywvLCksLCwsLTQsLCwpLCwpLP/AABEIAMwA+AMBIgACEQEDEQH/xAAcAAEAAQUBAQAAAAAAAAAAAAAABAEDBQYHAgj/xABBEAABAwIEAwYDBQYFBAMBAAABAAIRAyEEEjFBBSJRBhNhcYGRBzKhQlKx0fAUIzOCwfFTYnKS4SRDssIWY9IV/8QAGwEBAAIDAQEAAAAAAAAAAAAAAAQGAgMFAQf/xAAyEQABBAECBAMIAAcBAAAAAAABAAIDEQQhMQUSQVETYXEigZGhscHR8AYUIzJC4fEz/9oADAMBAAIRAxEAPwDuKIiIiIiIiIiIiIqFyIqosNjO2GDpEtfiKQI1GaSPRsqG74jYGY7+fJjyPfKsxG8i6Kw523VrZUWEodtcG8AtxFODuZAnoSQIPgp+G4vRqfw6tNx6BwJ9pWJBG6zBvZTERF4iIiIiIiIiIiIiKiqqIiIiIiIiIiIiIiIiIiIiIiqiIiIiIiIvFWqGgucQABJJMAAakk6BW8bjWUmOqVHBrGiSTsFxntn2wrY12QAtw8nLTFnVCL5qnsYatkcfOaulqkk5Bta2ntD8VmhzqeCa2oRY1HGKYP8AlGrvP8VpmM43ia5mvWNQGeSYYJ2DWkAecKNw3hj6rLNDGMa7MGtl+xDjN4Mi9gFsj+y1R4aaVMtYGCSXM5yZksIMOHn0XUx5cPm8J7O9lxH78FzsiHL5fFa7tQA3/Hv1WIp1WtF6DOkCY8ueZ9fdVxWBpuaHZAzW8/Nf5d/7QslT4BWgNa0AuzQ03flYOd48JIAAmSfArLv7JsDGt+d7+UPyuLWcpIcA2NxoT5oY+H4rxJHY12BJBHmLpYsPEMgFr623IAIPwtaKeGjSLDS+1zePNSME11wA5w8JJtaQb+C3TCdiQH/vamZrACWAZSS6RY6xbRZSl2fpMLXYcFkTzg3I6GfmHt5nQ55vEsSSIxct+mnz0K9wsDMZKJHOrvevy1BWjYDtnjMM+M7oaP4dUFzSBrB1afIgWNl0Ps58QKGKIY79zWNsjyIcf8jtD5WK0rtbkcHM7otqtIJcIuwiMzyNdrybnXVapUEgSOb9dFhicOZNBziwfP8AdQfNbMvPdFNymj6dfwR5L6JRcx7E9vzTLaGLcSwwKdVx+XoyoTt0dtuunArmzQuhdyuU6KZsreZqIiLStqIiIiKiqiIqIkKqIqIqqiIiIiIiIiIiIiIqoiIiKhKqtT+JHHv2fCOa0xUrfu2+up9pWTWlxDQsXuDWlxWi9uu2Rxtf9novDcOx0F+znXGY9QDoPVSeA8LbUqxzEM+eQCDkEZQAZDjJIGi1jhHC3Gk8jLDiIB+Z2UZjksQTqALaWW04Wuyjh21TUe2qQW7ZCP8ADI1FouSD4qNlY7pZCI6PKeUgWSTV7V616HZMXJMYDrqxzEmhptQ+XxW24KoXVCLDKxo/diRrytqsmPr9k3AIm8XvdSDnsESGta0gtc4uu4jrAMRI36EaNheMupMN/m5gDq22XNA3AOsKRS7TVgC0VWuEFrebra7T01122UD+abYFIc6PcX+FtoyuDnNBpuMEmHgZWxaTs7mjaCehUl7qZptAc4kFuhcTAIbaPAlQeHcWDhmNX7AGTKGmmSWgt6nSxvYepmYusW02tY1vKyZDso00HKdR5QV0GAyajVSQ9tWFFxlJ5IhvM0auaGgtE3gPDiIj18YjzxHDmlRL4Jys5Yl7u8Mc0XABcAdDBnqr9fGkMBqOH2jmDhyl2Yg5YkgSAAdYCg4bjrmUstRwqudpPKb20aL79NLLaIX3dWB81sax0rTyrTjiKrHlz8wJkPzTmc0/M0zpPgsPWYCXQDAJgHXKdL7/ANVsnaRpytqPeXPc90tFhlb/AAzAkm03JI1Gy1lz5drDTIAm5iPYaq44ErJGh9AE6V6fj7qj58L4JHRFxIGuvc/n92UV7Zncafn+vNdM+GXa/vG/slZ0vYP3bjq5g+yfFv1Hkub1Gxpoo7Ma6jVp1aZh7XAjzG3kRZe8QxRKw9+izwckxuHZfSKKJwriArUmVB9oCR0O4UtU8itFaQbREReL1ERERERERERERURVREVEVVREREREVURERFyn4l1DVxJEktoMBIEWzTJv6ey6q4wFx7tRjB3teb2BJi3ywAfCSf0Fkx7mu9nfovfDDwb2AsrFcDxrqTi54DmsdzN1LHWAJAuZI8bgFT8dTearnHM5oPeGAHAF2UugHoDEdBpda/wjFNpQcpdDgYGoMloM+5vay3FrxmcA0sc4jcDObjQ73JkdBdbcaJsz5clw9p9gkdPT3LT4kL4I42DRu4PWjpfrvoolThYc8ubmYS3kLDymLFpBs05RmHqoeI4dVc5rMoJmIczIYJiZiHCAf1CzmIxFPD0y4UnUubM8VJyuHRjmuyyXAH3Ks8KxhfDiC6HCDnNwADMzcCZg+Wy4keI4z+26xWnUitK18lMZi42U7nYC0X5AE+Sn0sA5hAIBeSOZuYCBJ+0CB7rKVuEl4kNYZiTUObaABlAEaq2MYOUm3ML+jlnsfxBvcF7BIBA+6JidYsrC2owGsGi3ZOMwcrQK6LWsPQLWgONOzRYNNoFyAXX9ljcbjmwR3gLTOYODhpBjKACb7E/SVMbjDbM2HF7jEi0SPmNtxAWE4o9pBeARzcziQYOgbmkz6W02uZTae4NJ30Xr2nEx3SRCyBZvrSwmKxPeNl0CCYY2zWNJ5eUaugAkmd1DwtdhzNaL7mLxq2T9V5x4vAdmbOUnMIa3oAPM6RaFTCYYMHKL3lx33nKutiMlDmNIA5Rr5k9vr76VEy5Gyl8nMTzGx5f82Xus+Bf9FY3EWuf0Oim4lwFzqbflCx9d/wDwF0JXaLRA1dd+E/FS+j3bjJDQfbl/CPZdAXHvhpi+7xFJv3szfUtc78RHquwql5TeWU0rZjO5owiIijKQiIiIiIiIiIiIiIiIiFERFREREVUREReKuh8iuJdr6UPcY+aGB3jMlrvCwIXbyFy/jeBzioxwaeZwId8sgy2Y0M76Lzn8Mhx7hbmWWPYNyP8AX3XOsJQ5+cQ4utrHLExHiJgrbqtSph3FmIBcMudvMHgAixaYkgEOEG9lCpV6+GkFtnTYiTlIixOvnM+KsUsUHOJJuTvY+y6vC8DJIPjUGG9AQST3BG3z9FW8jLjxjcB5nCjqCKrof0eqmsrGqc+clugAkARBgh03028k4JjCwyWQMsiWtIJJuZaRBkuOnRY/FuIJLWmTvYAwHamZt0heKdaoDzZozdBYXiYJ3j6qt5+K/AmLWu13BO9fu6nji0mTyyjSth0B6/FbbW4lOUNewF3MCQbCS0yJ1naVWrxC+aQQ7kJl+X/LvGWR5SZWpPp1HlucggEDQ3An7J+iydKuWg3eGZTlk0WsOW4y6GZj+qmSZM8Hh+Oyg7r+9f2lYsPOZmAmxpv5H8abqRSa5rzctZIIyUxOki4BJ2jpEnVXMbhuQi2RzHT3jsnMQI5GtFwBpvKx1DH0gM+HBc5wbJNSOuYco0sImND0WLpg1XFzzUDupjQSQJj0sZ08I7mNC+enN2UTL4vjwRkbny6X6rywSMreo+zEjeATKuVnGTsCPw3/AF0VKNdrbQAZN5En+pKt414MWkA76XtorGx4c3mBVBkY4ScpCjVXggxfx8R4/kojbuH3ReV7cHfa9tvO6g4vG5QWi5/NRpZKbZUuKOzQW+fDevmxbf8AK8AeVv8AldtC+dewuOdRbWqAw9oBbvDiQAb6rtPZHtW3GU7w2q0czdv9TfD8FVZyXuLuiskIDWhq2FERR1vRUlVWn8S4kHVqge4wwloGwjw8dZUDPzRhx+IW3rVLfBAZnUFuCpKwPZLi3fMqAuzd2/KCdYyh0TvErQPip2zrMxrcKys7D0msa57mzmcXSZJbfKBsNTKkQTiWISgVYWjI/okg9Fnvit21q4JtGnhyGPrFxNQgHKxsAhoNpJOu0eKxPw07e162LOFxFTv2ua4sqQAQW3N4EtInUSIXNuNdp6mKwZpV3mpUo1Guo1HGX5XBwqU3HVwsxwm9ipXw57RswAxOIe0PrNphtFpmMznNa6Y2AufAEbrO71ULnJcH3p2X0qi4hwT4t4tlekcQ+nVpVCA5jWtDmAuyyMtwRrDpkecrtwWQcCpMcgfsqoiLJbFREREVURERFpXaKkKdZ5Is8ZiegiCfHot1Wv8AbHAh9HNuLe+n1WLmB4or0GrrsuXVMR3hJM+vTQQoXdQTbfp4AKdWYRMA2/XkVHDiZtb2M+IKu+MWsYGN6KlTtLnlx6qPiafIYB02PlaNLqNgbF2RpAkSDAIN7gRe2il4hpFw7fQ2j1iUrYUuux+W22n0hRcjFbLkMnq+Xpp7j7ivY38sZYTv6rzWq7nS8y09DbVecNjnUs3d5QC0i8iNSIDgR6nqpFSnpPX+hVKGHInKQT906kEEWnXymdws+I40eRA5sgB7eR+3qt3D5ZI5R4f/AEff0UIYjva5DnAsaxwLyWg5ZBYOQff0AvcqgeXHV0esDxOghXhi2zHQHz2t9FarPcXQHBrbSXQNdwSei5+AyDAhL2vJadhsfSu/dT8l8udI2MR04bnX47baLH12ZKge2ACTmgQbTfyOn4KuLxGZuhG4vc+2ytYnEBpIHOJIDttbLH1sU6+kX/4UtsrWgvGx1rseqxdjuLgxw9oaXe/ZX8Vieuh6LHVDLujf1AUl+UNbcg7zrPht9VFFOYAkk++q5GTneJYFil1IsHwaJIN9ith4K6KDj95waPIcxPvlWx9kOLGhiqTwbFwa7xa6x/P0WtsGUBn3Z/3H5vy9ApuCkvaBqSAPORH1UZjaZRWTjbrC7NW4497nGm4Na0kCwJdBib/gFleD8T76nmiCHFrgNJEG3oQVpWMwzm4mrSYQGhwPlmAcWj+YlZ7sxVbR/wCndOdznOzH7TtSCNiGj2CpmHmStz3xTSaEkAdL6V2XfmgZ4Acwa7+7raymL49TpuLYc4jXKAQPC5F1oHbVor1X1MO4x3YmLZnAG0dYgeikcT4v+z1a1N5uHH1a7mafYhReGd4Wue5pGdxcBaQ2ABbraVEzeI5BL2SNAAOnuUvHxGx08HcfVcipcTABfneK2YEOBiNZuLgzEQs58ROJHFYXhtd5nEvoVBUOhcxtTLSe4dTDz6latxrDf9TVsWt7x/LpAk2jZe31qYpACc0mdMsQIjedforZGRyghVF39Nx62Va4aGf9xxFjNp5osIkWmAqV3S0x6el1CqtJMjosjgWU8jszjMDKInMZvJm1r/RZlYOFe0vPBMeadVr3tDwwg5SSA4gyASLx1hdX4H8X8U2vS/axSfRqkTkADmAnLmEE6HVrrwuQ4k8pjUXCl9nMc1ldj64LqbCHOaNXRcME6SYE+Ka9FmC7dui+ukXEMN8acYHCrUZRNEuINNoIdAiQHZiZg6kQV2nB4ttWmyoy7Xta5vk4Aj6FbQQVKZI1+yvIiL1bEREREXitSDmlrhIIgr2iIuX9o+A9xUd0Nx4iYWt1Hwf1+t11ftm4Nwj6hZnFOHED5skgPLfENk+i5picM2o0VKTg+m7Rw69DuCNwu9g5RrlK4ObigGwsfmzC2lxfyXrIOgVjIQYBI6dF7oucLOjouuyUHdcl8RGyrVpgiPEbnqlTD2vPuUqvsbfgpdSo2P7fmvXuCMae6w+LeyATSDHCxcIIcPEQoD8U5omnAGa0Na503JNjpKyuJdpbfqOhUHEUjcyPqVB/lmAcvTejqus3Ol5uf/KqsGvj3WGLjH2iRoDbYa6+a8Npud9nQX6aeN1lsPwV7uZxygEWIIn01hZUcPlsRY9BA8fNV/iHF2xO8KDU9T0H5K6mLhGT25f9rVGYRxDpaR92bGVKw+B7loc8/vHXa37rfvnxO3v0Wcxz6WGHND6p0ZNm+Lug+q18VC9xc4kk3JUPHkkmJfJsVKlayMBrFKw7CSANSYH9F0TgnZJtE06xOZzHB0GzZFwOuq0bg+CqVKrGUmlzy4ZQOuvtvK6hVwlS7MwJbYkTEj5o8Jkei4/8QZeRA1hhdQ6+vT7qVw+COS+fdY6ti3A97q5xdmHV0kz+P0VzhWJq1MQyoLd26wN8xIIj2crGF/id2ZJY3MTsS4umPb6qQQ9tSKYsRJM6HT9eSp3iua/nH929/NWXlbyFlf8AFXjFPvqz3VIzOAiNIAA3UKn2ihmT7UxEXzC0LzVqObXJrEAZTlvqTr+H1VKuHFNveASWnMesbrNzjIbkNk/UrNjGhob06LRu1HZLFE1MQWNLSZIaZcB1I39JWv8AZHhlOpimCtdgkwdCRoD1G/oul8Y7a0xRIBBsQI/V1ygYktOYGDMghWrhpyMmIwuHKdmnbfT5d1Ws2FmLO156myF13tFh8M7DFpa2Mp2AynYtjRcSLDeNJsszxDiDzTANYvLmyRJsZIh07722IWOoyGidV1IeES8LHLI4O5tdFDzMpk5DmNqu6kYAMynMbxa0yZFj0t+Ct1QIO0j+34KuBwrXOMuAsTcwLAmBG/TxVquIMDQrcubXtK/w7MbuFt41hfU/ZDi9DEYSk/DE921oYA75mlgDSx3iLfivlPBY9zSWgkTymNxMweosF9BfBKgG4F/NLnViSPu8jI9xdZDQrdFYeV0NERbFLREREREREXirSDmlrhIIIIOhBsQVwXtRwbE8HxBdS5sPUPLImm4f4dQbOA313G676o3EOHU69N1OswPY4QWuEj/g+IWyN/KVrkZzBcNwfH8PiYg9zV+488pP+R+h8jBUyrw0zdvqFf7V/BOo0l+Cd3jP8N5AePBrjZ/rB81oz8RjcE7I41KcfYqC3oHbeS6sWSfVcuXGF9ltTsIRIv0vdR6jTuSFhqXb2sD+8pMd4iWn+oXqp2+B1w59H7b7KScttb/VRhivvb6LIPw5tcqVw3DkVASCRfWIHjK17/5ydqHu78grFftjiHWY1rB4Ak/VRJ5o5Y3MJ3HS1JigkY4OA29FuuMxDGAlzgPYD8z9FrOO7WmYoH+b/wDK117alQzUcXeZWxcC7EYrER3NF5b94jKz/c6B7LlMxYI201vvOp/C6PiSOPtO9wWIYwuMkkk9VnuAdm62KfkosLjudGtHVztAug9nvg41sOxdTN/9dOQP5nm59APNTKnxHwmFd3OGw5dSYYLmZWtkWJaDd3mYnxXkkjWDdS8bEmyHVG21leA9l6fDMO+pZ9bIS58b7Mb0bMeJWtYvjJotJcToST1vJn1W5Yri1PFYLvaJzMfHgQQ4S0jYghc/7Rvpmi9r3ta50loJuYMgAdLKqcZf4s8cR1G/xO/wC7XC4aJDh1o+5QuGdqafeudVDm5iAHRYAfe3Fysxi+MijUk6HQ7SNR9QuY4jihLRT8YAjdy37DYQd21lQiaTQ1xOzgBmknyXOzMOOItfrrpXorBPFEHeyb7rHcT7SMq1m5pytOYkCeaQp/aXGg4Jz6Tpa6Lj7s83/PqtEdj+7ztdBMkE66HVp8eo2KzfC6jmcPc+p8lXvTTHUGKX/m1/sVKlwWsDHs6Ee9ePbGzlDTr2WvY3HM7sDLBAMmfm9NuijYLhAGHxRqEcjRlM72cI9YHuoOPZkyzoVa4himERSzNaQ2QTqRE6bZtFcsThrp4fEbJWv0I+CrnGM25wx7Nh9QsdTeZHmsvVAczOXguc50gWdsZI0i9vIrEFTMHgnPBInlEmNh1Phce6scEbHO/qN5jSrUmysFxDraKjqptPSR6q9TbEyhYHOANvHzXCbjudN4QGt9U5gpNCqzJvnzSOkRr5yuy/A/ifNWonUsY/wsL/APlHoFxwYdrXmCHAbj5SJAOuy3T4XY80uKU72e9zfAteDl/p7Lq8VNMa3lqisGGnAhfRSIi4anKqIiIiIiIiIqIiqrOJwjKgy1GNe3o5ocPYq6qoi1fHfDTh9XXDtaTuwuZ9GmPosVU+C+AOnfN8ng/i0rfUWzxH91r8NvZc+Z8EsCNXVz/Mwf8AopuG+EXD2a03v/1VHf8ArC3RF5zu7r3w29lieH9lMJQ/hYek09cgLv8AcZKk4/jFChHfVWU50zOAnyBU1cM7X1Hft+INYFxzODbxDf8Atx4AQY8VHml8Ntrq8MwBmSll0ALXbWVW1GSxwc1ws5pkEHcEar5241nwdSrh3WgwRsQLtP8AVdA+DmOfGKaT+5ZkcJ0a8h+eP5Q0n06rR+0WOGJxVSs4We8xvDRAH0hRpnB8YcV2+FwSY2VLC0ggVr57j7ro3wxwpbwhz3wRVdVqNHQCGD6sn1XN+O4jLiq3eCb2nZsDJHpCynZDj76OKZQpuc+jWd3bmXgh1g9o+y4a+8qF8RMLTGOLGOzd21rHHTmu7KfIOAUKQFz2uA0AIJ+YUnFY/Hy3h2pdr7vstXqva55jWJCyuM4q6o0F7p7x73vGgL+XUes+qj4gMFMEHmvIiw6Qd1jXPJbl6kO8jBB9wfoELQ6j2XSkHK7mqyr/ABirTJAbIBIiTJ9wruM4+79ko4cgRh88H7zXOzNafJzn+46L3w3g4qNcSWkhsnMRpI+Wd/K6xPEGgOLdjb0UhgaaB1Ch5LXf+poHp5adVYr5X0szqkun5LyIjm6ReNZ1WFcFew9Fz7D3XlzC2xV0IY5jfDZyj0pfPHPe5xL3WfM2r1HCOcJH914p1S0x+oV7C8Qc0OaCQHCCOokH8YXnEUSHcwiwI8Qbg2UoUAHMOq1a2QVSjUkq7RwZqO5Z0OlzYE6LOfD3s9TxuPp4eq5zA9riC0tmWtLo5gZ0UTi9BlLG16eHe402VHsa4kZiAS0nljUz6LnwxXll0h80IIFhRHDLTkbuDXeVz9SAukfBjg1PEYkPe4h2HAe1oHzSYEnYNN43lc+Y0DK0/bkny0H1k+i6N8D6FQY55DTkFJwedhcZQT1JGnmpWa0OifqvGakWu6IiKtKaqoiIiIiIiKiqqIiKqIiIiIiIiIiIuOfFPFMfjC1sS2mGu/1XP0BC7BVqZQSdACfZfPXFsSalZ9R2r3Fx8ySVEyn8rK7qx/w9j+JO552A+qk9n+OYnD4ath6OXK8uc8lsuEtbTImbC3uVgi1zswbrbS8z/b6KXiHcpcNwTHjMFYnDV3F5InXbZQrc7forRyRRaMFF26k8Kc9lUPFRzHiQHNJaWyMpMi+hI8k4o6Hul2cuJl0ky65zSbmTe6t13mRl3sozKRe/msB0Qa6nZCA3Rotx6/7Ueqx0XXt2IDcxNwI06kAx9YWR4hhu7sSDpoQRfxCw2Op8ro25vNboQ172h+1qHk88LHPj1IF/I0pFbEGmxrodzA6iBG2U/aHU2WNxjiabnuiczWxImCHGQJkiAb+XUK1XxLi0BxdAHLMwBN46XlUxIDmg9P7Kw5uLjwyM8IVe6qMObkzxPEjrrb77KnD8caZlusEXAIuCDqvGIdmcfBTaL2d2RBzE/wAuWDr4z/VQajywuAAOZuUyJiSDI6G2viVYJGviiA3XBFOdat4exWUxTw/RoaABvNwLn1N1imhZJz5bA1ge4WUB5WEUvHjW1Ts/xY4XFUa41pVGu82g8w9WyPVRKTzmzG5Mk+Z1W+0vhcW8Nq4+rVYWik5zGMknPOUB7nAAQdhM9QtFo01rgaySQlvTRZOJA1U2hzjxbceX2h/X3X0v8O8p4dhy1obLOaABmcCWlxjUmNV818MIbUaSJEiR1G49RZfWGApMbSY2k0NphrcoFgGxygeigcW9kNb31WUG5KkIqIuCpSqqqiqiIiIiIiIiIiIiIiIiIiIiKPxCmXUqjW6ljgPMggLgWIw5Di1wIcDBBEEHoQV9CrC9qcFTOHrVHU2Oe2m4hxaC4GLEEibKPPD4g32Xa4TxH+TeQW3zUuEYgfZ2Aj8/rKph2BpByhwjS+sQdPG6uV6at0nQ2+5n00XL6q+kU0EbqDWcBUvaQvL35TIurHFKRnMFep3PosyKAKjte5xc0ij0Vri1WC0RaxP5LH4x0gRv9VlsbTkXWI4lV/gBsANa4kA6OLspnzDGnyIXT4aAZmGtja4HGnviicD/AJaeiYlzXNADMsC5JmTufDyUGkR3ZU3EPDmkDcKDg8QxtOsxzMz3hgYZPIQ4F5jeW29VbOKRePyADqqXhTeCXHuCruBdy36qLVabz1KusCyfB+z9XGVmUaABqPmJIAsCSSTsBJ9FMdHTRzHZRb1WKdhXMdlcIMA6g2IDhp4EKRSas92j7IVMHiH0qpktIyuIgPbAhw8NvRY40CNVLgYDGHA7ha3u1pdt+H2Fbj+COwrzlAL6UjXUVGOjf5h5wtC4l8G8dScRTptrN2cx7RI/0vII+vmt9+CeAqswtV72lrKj2lk2zAAhzgOmgneCujqsOy34s7xHVWpYYHtFrgvZ/wCDOMqPBxAbQpzeXNc8jcNawkT5kLu1CiGNa0aNAA8gICuIoeTlyZJBf0WxjAzZERFFWaKqoiIiqqIiKqKkpKIqoiIiIiIiIiIiKxjsIKtN9N3yvaWmNYIiyvoi9BINhco4h8MMS1x7ssqN2ObKY8QbD0JWkYmnDoG1vZfRdUS0gdCvn/G4VzKjmvBDmkggiCCubkRNYLarvwbiEuUS2Uj2dlh8TSkLzRYJ5SSLaiLwMw9DIWSNCTAEk2AGpPQBbrgfhI52HY8P7uuZLmP+WCeUWu0xE6rSxjnigupk5cOO8GV1Wud4ilYrXMTS5iuyj4R4hxh1Sk0dQXuPtlH4rSu3PZEYHEd20uc1zGuDnADNaHRG2abbWXd4HAf5kcyrHH8+CWHljdZtaY1qtYnDQZ3O0WjrPmsmaPgugfCPs6zEVa3fUhUo90WOzCW5i5pa3/VabXEK65ZbFF4juipDCS6guZUqVltvwza7/wDpYbKDOfb7sHMfLLK6tW+DOAJkd80fdFS3lzNJ+q2Ls/2PwuCB/Z6Qa4iC8y6oR0LnXjwEBcrJ4rC+ItYDZC3shddlT8fwulXblr02VG9HtDgPETosbhexGBpuzMwtEO2OQGPLNMLOIq82R7RQJr1UotB1pUAVURa16iIiIiIiIiIiIiIiIiqqIiIqoiIiIiIiIiIiIiIih47g9Gt/FpMeermgn31UxEItZNcWm2mlBwXA6FEzSo02HqGgH31U6EReAAbI57nm3G0UPifCKOIZkr02VG9HCYPUHUHxCmIsgSDYWJFrVmfDLh4M/s4PgX1CPYuhbFhMGyk0MpMaxg0a0BoHoFfVFsfNJJ/e4n1NrENa3YIiItSyREREREREREREREREX//Z"/>
          <p:cNvSpPr>
            <a:spLocks noChangeAspect="1" noChangeArrowheads="1"/>
          </p:cNvSpPr>
          <p:nvPr/>
        </p:nvSpPr>
        <p:spPr bwMode="auto">
          <a:xfrm>
            <a:off x="4352925" y="-939800"/>
            <a:ext cx="23622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de-DE" altLang="cs-CZ" sz="1800"/>
          </a:p>
        </p:txBody>
      </p:sp>
      <p:pic>
        <p:nvPicPr>
          <p:cNvPr id="66569" name="Picture 6" descr="http://en.czech-unesco.org/repository/65fc9fb4897a89789352e211ca2d398f1ecd7">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5475" y="3603625"/>
            <a:ext cx="17145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0" name="Picture 16" descr="http://www.waddensea-worldheritage.org/sites/default/files/images/logo.pn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86538" y="5478463"/>
            <a:ext cx="2087562"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685925"/>
            <a:ext cx="1930400" cy="150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8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smtClean="0">
                <a:solidFill>
                  <a:srgbClr val="0039A6"/>
                </a:solidFill>
                <a:latin typeface="Georgia" pitchFamily="18" charset="0"/>
              </a:rPr>
              <a:t>Tourismus</a:t>
            </a:r>
            <a:endParaRPr lang="en-US" altLang="cs-CZ" sz="2400" smtClean="0">
              <a:solidFill>
                <a:srgbClr val="0039A6"/>
              </a:solidFill>
              <a:latin typeface="Georgia" pitchFamily="18" charset="0"/>
            </a:endParaRP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en-US" altLang="de-DE" sz="1800" dirty="0" smtClean="0">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en-US" altLang="de-DE" sz="1800" dirty="0" smtClean="0">
              <a:solidFill>
                <a:srgbClr val="FFFFFF"/>
              </a:solidFill>
            </a:endParaRPr>
          </a:p>
        </p:txBody>
      </p:sp>
      <p:pic>
        <p:nvPicPr>
          <p:cNvPr id="67591" name="Picture 7" descr="unesco_logo_bi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5675" y="292100"/>
            <a:ext cx="9906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2"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050" y="4879975"/>
            <a:ext cx="1936750" cy="150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93"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5400" y="1684338"/>
            <a:ext cx="1930400" cy="149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94"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7050" y="3294063"/>
            <a:ext cx="1946275" cy="148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95"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71750" y="3298825"/>
            <a:ext cx="1914525" cy="148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96"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59050" y="4886325"/>
            <a:ext cx="1938338"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97" name="Picture 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8350" y="1692275"/>
            <a:ext cx="1933575" cy="150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98" name="Picture 1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91050" y="3298825"/>
            <a:ext cx="1939925" cy="147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99" name="Picture 1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91050" y="4905375"/>
            <a:ext cx="1935163" cy="147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600" name="Picture 2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10350" y="1704975"/>
            <a:ext cx="1924050" cy="151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601" name="Picture 2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10350" y="3298825"/>
            <a:ext cx="1917700" cy="152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602" name="Picture 29" descr="ANd9GcTAuS2-QoOgahlS1l1vbmoaDl_zrqpscvhYoWFzdydYb1al38uxcA"/>
          <p:cNvPicPr>
            <a:picLocks noChangeAspect="1" noChangeArrowheads="1"/>
          </p:cNvPicPr>
          <p:nvPr/>
        </p:nvPicPr>
        <p:blipFill>
          <a:blip r:embed="rId15">
            <a:extLst>
              <a:ext uri="{28A0092B-C50C-407E-A947-70E740481C1C}">
                <a14:useLocalDpi xmlns:a14="http://schemas.microsoft.com/office/drawing/2010/main" val="0"/>
              </a:ext>
            </a:extLst>
          </a:blip>
          <a:srcRect l="4214" r="4214"/>
          <a:stretch>
            <a:fillRect/>
          </a:stretch>
        </p:blipFill>
        <p:spPr bwMode="auto">
          <a:xfrm>
            <a:off x="6618288" y="4906963"/>
            <a:ext cx="192722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603" name="TextovéPole 2"/>
          <p:cNvSpPr txBox="1">
            <a:spLocks noChangeArrowheads="1"/>
          </p:cNvSpPr>
          <p:nvPr/>
        </p:nvSpPr>
        <p:spPr bwMode="auto">
          <a:xfrm>
            <a:off x="1279525" y="1246188"/>
            <a:ext cx="6662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cs-CZ" sz="1800">
                <a:solidFill>
                  <a:srgbClr val="C00000"/>
                </a:solidFill>
                <a:latin typeface="Georgia" pitchFamily="18" charset="0"/>
              </a:rPr>
              <a:t>UNESCO-Denkmäler </a:t>
            </a:r>
            <a:r>
              <a:rPr lang="cs-CZ" altLang="cs-CZ" sz="1800">
                <a:solidFill>
                  <a:srgbClr val="C00000"/>
                </a:solidFill>
                <a:latin typeface="Georgia" pitchFamily="18" charset="0"/>
              </a:rPr>
              <a:t> </a:t>
            </a:r>
            <a:r>
              <a:rPr lang="de-DE" altLang="cs-CZ" sz="1800">
                <a:solidFill>
                  <a:srgbClr val="C00000"/>
                </a:solidFill>
                <a:latin typeface="Georgia" pitchFamily="18" charset="0"/>
              </a:rPr>
              <a:t>in der Tschechischen  Republik</a:t>
            </a:r>
            <a:endParaRPr lang="cs-CZ" altLang="cs-CZ" sz="1800">
              <a:solidFill>
                <a:srgbClr val="C00000"/>
              </a:solidFill>
            </a:endParaRP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1556">
            <a:off x="5847878" y="1558139"/>
            <a:ext cx="2521761" cy="154703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4424" y="1412776"/>
            <a:ext cx="1531392" cy="214989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8612"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smtClean="0">
                <a:solidFill>
                  <a:srgbClr val="0039A6"/>
                </a:solidFill>
                <a:latin typeface="Georgia" pitchFamily="18" charset="0"/>
              </a:rPr>
              <a:t>Tourismus</a:t>
            </a:r>
            <a:endParaRPr lang="en-GB" altLang="cs-CZ" sz="2400" smtClean="0">
              <a:solidFill>
                <a:srgbClr val="0039A6"/>
              </a:solidFill>
              <a:latin typeface="Georgia" pitchFamily="18" charset="0"/>
            </a:endParaRPr>
          </a:p>
        </p:txBody>
      </p:sp>
      <p:sp>
        <p:nvSpPr>
          <p:cNvPr id="68614" name="Rectangle 3"/>
          <p:cNvSpPr>
            <a:spLocks noGrp="1" noChangeArrowheads="1"/>
          </p:cNvSpPr>
          <p:nvPr>
            <p:ph type="subTitle" idx="4294967295"/>
          </p:nvPr>
        </p:nvSpPr>
        <p:spPr>
          <a:xfrm>
            <a:off x="1403350" y="1308100"/>
            <a:ext cx="7561263" cy="5472113"/>
          </a:xfrm>
        </p:spPr>
        <p:txBody>
          <a:bodyPr/>
          <a:lstStyle/>
          <a:p>
            <a:pPr marL="0" indent="0">
              <a:lnSpc>
                <a:spcPct val="110000"/>
              </a:lnSpc>
              <a:spcBef>
                <a:spcPct val="0"/>
              </a:spcBef>
              <a:spcAft>
                <a:spcPts val="1200"/>
              </a:spcAft>
              <a:buFontTx/>
              <a:buNone/>
            </a:pPr>
            <a:endParaRPr lang="de-DE" altLang="cs-CZ" sz="1800" dirty="0" smtClean="0">
              <a:latin typeface="Georgia" pitchFamily="18" charset="0"/>
            </a:endParaRPr>
          </a:p>
          <a:p>
            <a:pPr marL="0" indent="0">
              <a:lnSpc>
                <a:spcPct val="110000"/>
              </a:lnSpc>
              <a:spcBef>
                <a:spcPct val="0"/>
              </a:spcBef>
              <a:spcAft>
                <a:spcPts val="1200"/>
              </a:spcAft>
              <a:buFontTx/>
              <a:buNone/>
            </a:pPr>
            <a:endParaRPr lang="de-DE" altLang="cs-CZ" sz="1800" dirty="0" smtClean="0">
              <a:latin typeface="Georgia" pitchFamily="18" charset="0"/>
            </a:endParaRPr>
          </a:p>
          <a:p>
            <a:pPr marL="0" indent="0">
              <a:lnSpc>
                <a:spcPct val="110000"/>
              </a:lnSpc>
              <a:spcBef>
                <a:spcPct val="0"/>
              </a:spcBef>
              <a:spcAft>
                <a:spcPts val="1200"/>
              </a:spcAft>
              <a:buFontTx/>
              <a:buNone/>
            </a:pPr>
            <a:endParaRPr lang="de-DE" altLang="cs-CZ" sz="1800" dirty="0" smtClean="0">
              <a:latin typeface="Georgia" pitchFamily="18" charset="0"/>
            </a:endParaRPr>
          </a:p>
          <a:p>
            <a:pPr marL="0" indent="0">
              <a:lnSpc>
                <a:spcPct val="110000"/>
              </a:lnSpc>
              <a:spcBef>
                <a:spcPct val="0"/>
              </a:spcBef>
              <a:spcAft>
                <a:spcPts val="1200"/>
              </a:spcAft>
              <a:buFontTx/>
              <a:buNone/>
            </a:pPr>
            <a:endParaRPr lang="de-DE" altLang="cs-CZ" sz="1800" dirty="0" smtClean="0">
              <a:latin typeface="Georgia" pitchFamily="18" charset="0"/>
            </a:endParaRPr>
          </a:p>
          <a:p>
            <a:pPr marL="0" indent="0">
              <a:lnSpc>
                <a:spcPct val="110000"/>
              </a:lnSpc>
              <a:spcBef>
                <a:spcPct val="0"/>
              </a:spcBef>
              <a:spcAft>
                <a:spcPts val="1200"/>
              </a:spcAft>
              <a:buFontTx/>
              <a:buNone/>
            </a:pPr>
            <a:endParaRPr lang="de-DE" altLang="cs-CZ" sz="1800" dirty="0" smtClean="0">
              <a:latin typeface="Georgia" pitchFamily="18" charset="0"/>
            </a:endParaRPr>
          </a:p>
          <a:p>
            <a:pPr marL="0" indent="0">
              <a:lnSpc>
                <a:spcPct val="110000"/>
              </a:lnSpc>
              <a:spcBef>
                <a:spcPct val="0"/>
              </a:spcBef>
              <a:spcAft>
                <a:spcPts val="1200"/>
              </a:spcAft>
              <a:buFontTx/>
              <a:buNone/>
            </a:pPr>
            <a:r>
              <a:rPr lang="de-DE" altLang="cs-CZ" sz="1800" dirty="0" smtClean="0">
                <a:latin typeface="Georgia" pitchFamily="18" charset="0"/>
              </a:rPr>
              <a:t>		 </a:t>
            </a:r>
            <a:r>
              <a:rPr lang="de-DE" altLang="cs-CZ" sz="1800" dirty="0" smtClean="0">
                <a:solidFill>
                  <a:srgbClr val="C00000"/>
                </a:solidFill>
                <a:latin typeface="Georgia" pitchFamily="18" charset="0"/>
              </a:rPr>
              <a:t>Prag </a:t>
            </a:r>
            <a:r>
              <a:rPr lang="de-DE" altLang="cs-CZ" sz="1800" dirty="0" smtClean="0">
                <a:latin typeface="Georgia" pitchFamily="18" charset="0"/>
              </a:rPr>
              <a:t>ist das beliebteste Reiseziel in der Tschechischen Republik. Eine der schönsten Hauptstädte der Welt hat </a:t>
            </a:r>
            <a:r>
              <a:rPr lang="de-DE" altLang="cs-CZ" sz="1800" dirty="0" smtClean="0">
                <a:solidFill>
                  <a:srgbClr val="C00000"/>
                </a:solidFill>
                <a:latin typeface="Georgia" pitchFamily="18" charset="0"/>
              </a:rPr>
              <a:t>eine hervorragend erhaltene Altstadt.</a:t>
            </a:r>
            <a:endParaRPr lang="de-DE" altLang="cs-CZ" sz="1800" dirty="0" smtClean="0">
              <a:latin typeface="Georgia" pitchFamily="18" charset="0"/>
            </a:endParaRPr>
          </a:p>
          <a:p>
            <a:pPr marL="0" indent="0">
              <a:lnSpc>
                <a:spcPct val="110000"/>
              </a:lnSpc>
              <a:spcBef>
                <a:spcPct val="0"/>
              </a:spcBef>
              <a:spcAft>
                <a:spcPts val="1200"/>
              </a:spcAft>
              <a:buFontTx/>
              <a:buNone/>
            </a:pPr>
            <a:endParaRPr lang="de-DE" altLang="cs-CZ" sz="1800" dirty="0" smtClean="0">
              <a:latin typeface="Georgia" pitchFamily="18" charset="0"/>
            </a:endParaRP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68617" name="AutoShape 10" descr="data:image/jpeg;base64,/9j/4AAQSkZJRgABAQAAAQABAAD/2wCEAAkGBhQSERUUERQWFRQWFhgYGRgYFxgYFRgVGhoWFxUUFhgXHiYfGBwlGRgXHy8hIycpLCwsGh4xNTAqNSYrLCkBCQoKDgwOGg8PGi8lHyUvNC8qMDAsLCoyKiwsNDEsLi8sNC0qLC8sLC4qLCkqLywvLCksLCwsLTQsLCwpLCwpLP/AABEIAMwA+AMBIgACEQEDEQH/xAAcAAEAAQUBAQAAAAAAAAAAAAAABAEDBQYHAgj/xABBEAABAwIEAwYDBQYFBAMBAAABAAIRAyEEEjFBBSJRBhNhcYGRBzKhQlKx0fAUIzOCwfFTYnKS4SRDssIWY9IV/8QAGwEBAAIDAQEAAAAAAAAAAAAAAAQGAgMFAQf/xAAyEQABBAECBAMIAAcBAAAAAAABAAIDEQQhMQUSQVETYXEigZGhscHR8AYUIzJC4fEz/9oADAMBAAIRAxEAPwDuKIiIiIiIiIiIiIqFyIqosNjO2GDpEtfiKQI1GaSPRsqG74jYGY7+fJjyPfKsxG8i6Kw523VrZUWEodtcG8AtxFODuZAnoSQIPgp+G4vRqfw6tNx6BwJ9pWJBG6zBvZTERF4iIiIiIiIiIiIiKiqqIiIiIiIiIiIiIiIiIiIiIiqiIiIiIiIvFWqGgucQABJJMAAakk6BW8bjWUmOqVHBrGiSTsFxntn2wrY12QAtw8nLTFnVCL5qnsYatkcfOaulqkk5Bta2ntD8VmhzqeCa2oRY1HGKYP8AlGrvP8VpmM43ia5mvWNQGeSYYJ2DWkAecKNw3hj6rLNDGMa7MGtl+xDjN4Mi9gFsj+y1R4aaVMtYGCSXM5yZksIMOHn0XUx5cPm8J7O9lxH78FzsiHL5fFa7tQA3/Hv1WIp1WtF6DOkCY8ueZ9fdVxWBpuaHZAzW8/Nf5d/7QslT4BWgNa0AuzQ03flYOd48JIAAmSfArLv7JsDGt+d7+UPyuLWcpIcA2NxoT5oY+H4rxJHY12BJBHmLpYsPEMgFr623IAIPwtaKeGjSLDS+1zePNSME11wA5w8JJtaQb+C3TCdiQH/vamZrACWAZSS6RY6xbRZSl2fpMLXYcFkTzg3I6GfmHt5nQ55vEsSSIxct+mnz0K9wsDMZKJHOrvevy1BWjYDtnjMM+M7oaP4dUFzSBrB1afIgWNl0Ps58QKGKIY79zWNsjyIcf8jtD5WK0rtbkcHM7otqtIJcIuwiMzyNdrybnXVapUEgSOb9dFhicOZNBziwfP8AdQfNbMvPdFNymj6dfwR5L6JRcx7E9vzTLaGLcSwwKdVx+XoyoTt0dtuunArmzQuhdyuU6KZsreZqIiLStqIiIiKiqiIqIkKqIqIqqiIiIiIiIiIiIiIqoiIiKhKqtT+JHHv2fCOa0xUrfu2+up9pWTWlxDQsXuDWlxWi9uu2Rxtf9novDcOx0F+znXGY9QDoPVSeA8LbUqxzEM+eQCDkEZQAZDjJIGi1jhHC3Gk8jLDiIB+Z2UZjksQTqALaWW04Wuyjh21TUe2qQW7ZCP8ADI1FouSD4qNlY7pZCI6PKeUgWSTV7V616HZMXJMYDrqxzEmhptQ+XxW24KoXVCLDKxo/diRrytqsmPr9k3AIm8XvdSDnsESGta0gtc4uu4jrAMRI36EaNheMupMN/m5gDq22XNA3AOsKRS7TVgC0VWuEFrebra7T01122UD+abYFIc6PcX+FtoyuDnNBpuMEmHgZWxaTs7mjaCehUl7qZptAc4kFuhcTAIbaPAlQeHcWDhmNX7AGTKGmmSWgt6nSxvYepmYusW02tY1vKyZDso00HKdR5QV0GAyajVSQ9tWFFxlJ5IhvM0auaGgtE3gPDiIj18YjzxHDmlRL4Jys5Yl7u8Mc0XABcAdDBnqr9fGkMBqOH2jmDhyl2Yg5YkgSAAdYCg4bjrmUstRwqudpPKb20aL79NLLaIX3dWB81sax0rTyrTjiKrHlz8wJkPzTmc0/M0zpPgsPWYCXQDAJgHXKdL7/ANVsnaRpytqPeXPc90tFhlb/AAzAkm03JI1Gy1lz5drDTIAm5iPYaq44ErJGh9AE6V6fj7qj58L4JHRFxIGuvc/n92UV7Zncafn+vNdM+GXa/vG/slZ0vYP3bjq5g+yfFv1Hkub1Gxpoo7Ma6jVp1aZh7XAjzG3kRZe8QxRKw9+izwckxuHZfSKKJwriArUmVB9oCR0O4UtU8itFaQbREReL1ERERERERERERURVREVEVVREREREVURERFyn4l1DVxJEktoMBIEWzTJv6ey6q4wFx7tRjB3teb2BJi3ywAfCSf0Fkx7mu9nfovfDDwb2AsrFcDxrqTi54DmsdzN1LHWAJAuZI8bgFT8dTearnHM5oPeGAHAF2UugHoDEdBpda/wjFNpQcpdDgYGoMloM+5vay3FrxmcA0sc4jcDObjQ73JkdBdbcaJsz5clw9p9gkdPT3LT4kL4I42DRu4PWjpfrvoolThYc8ubmYS3kLDymLFpBs05RmHqoeI4dVc5rMoJmIczIYJiZiHCAf1CzmIxFPD0y4UnUubM8VJyuHRjmuyyXAH3Ks8KxhfDiC6HCDnNwADMzcCZg+Wy4keI4z+26xWnUitK18lMZi42U7nYC0X5AE+Sn0sA5hAIBeSOZuYCBJ+0CB7rKVuEl4kNYZiTUObaABlAEaq2MYOUm3ML+jlnsfxBvcF7BIBA+6JidYsrC2owGsGi3ZOMwcrQK6LWsPQLWgONOzRYNNoFyAXX9ljcbjmwR3gLTOYODhpBjKACb7E/SVMbjDbM2HF7jEi0SPmNtxAWE4o9pBeARzcziQYOgbmkz6W02uZTae4NJ30Xr2nEx3SRCyBZvrSwmKxPeNl0CCYY2zWNJ5eUaugAkmd1DwtdhzNaL7mLxq2T9V5x4vAdmbOUnMIa3oAPM6RaFTCYYMHKL3lx33nKutiMlDmNIA5Rr5k9vr76VEy5Gyl8nMTzGx5f82Xus+Bf9FY3EWuf0Oim4lwFzqbflCx9d/wDwF0JXaLRA1dd+E/FS+j3bjJDQfbl/CPZdAXHvhpi+7xFJv3szfUtc78RHquwql5TeWU0rZjO5owiIijKQiIiIiIiIiIiIiIiIiFERFREREVUREReKuh8iuJdr6UPcY+aGB3jMlrvCwIXbyFy/jeBzioxwaeZwId8sgy2Y0M76Lzn8Mhx7hbmWWPYNyP8AX3XOsJQ5+cQ4utrHLExHiJgrbqtSph3FmIBcMudvMHgAixaYkgEOEG9lCpV6+GkFtnTYiTlIixOvnM+KsUsUHOJJuTvY+y6vC8DJIPjUGG9AQST3BG3z9FW8jLjxjcB5nCjqCKrof0eqmsrGqc+clugAkARBgh03028k4JjCwyWQMsiWtIJJuZaRBkuOnRY/FuIJLWmTvYAwHamZt0heKdaoDzZozdBYXiYJ3j6qt5+K/AmLWu13BO9fu6nji0mTyyjSth0B6/FbbW4lOUNewF3MCQbCS0yJ1naVWrxC+aQQ7kJl+X/LvGWR5SZWpPp1HlucggEDQ3An7J+iydKuWg3eGZTlk0WsOW4y6GZj+qmSZM8Hh+Oyg7r+9f2lYsPOZmAmxpv5H8abqRSa5rzctZIIyUxOki4BJ2jpEnVXMbhuQi2RzHT3jsnMQI5GtFwBpvKx1DH0gM+HBc5wbJNSOuYco0sImND0WLpg1XFzzUDupjQSQJj0sZ08I7mNC+enN2UTL4vjwRkbny6X6rywSMreo+zEjeATKuVnGTsCPw3/AF0VKNdrbQAZN5En+pKt414MWkA76XtorGx4c3mBVBkY4ScpCjVXggxfx8R4/kojbuH3ReV7cHfa9tvO6g4vG5QWi5/NRpZKbZUuKOzQW+fDevmxbf8AK8AeVv8AldtC+dewuOdRbWqAw9oBbvDiQAb6rtPZHtW3GU7w2q0czdv9TfD8FVZyXuLuiskIDWhq2FERR1vRUlVWn8S4kHVqge4wwloGwjw8dZUDPzRhx+IW3rVLfBAZnUFuCpKwPZLi3fMqAuzd2/KCdYyh0TvErQPip2zrMxrcKys7D0msa57mzmcXSZJbfKBsNTKkQTiWISgVYWjI/okg9Fnvit21q4JtGnhyGPrFxNQgHKxsAhoNpJOu0eKxPw07e162LOFxFTv2ua4sqQAQW3N4EtInUSIXNuNdp6mKwZpV3mpUo1Guo1HGX5XBwqU3HVwsxwm9ipXw57RswAxOIe0PrNphtFpmMznNa6Y2AufAEbrO71ULnJcH3p2X0qi4hwT4t4tlekcQ+nVpVCA5jWtDmAuyyMtwRrDpkecrtwWQcCpMcgfsqoiLJbFREREVURERFpXaKkKdZ5Is8ZiegiCfHot1Wv8AbHAh9HNuLe+n1WLmB4or0GrrsuXVMR3hJM+vTQQoXdQTbfp4AKdWYRMA2/XkVHDiZtb2M+IKu+MWsYGN6KlTtLnlx6qPiafIYB02PlaNLqNgbF2RpAkSDAIN7gRe2il4hpFw7fQ2j1iUrYUuux+W22n0hRcjFbLkMnq+Xpp7j7ivY38sZYTv6rzWq7nS8y09DbVecNjnUs3d5QC0i8iNSIDgR6nqpFSnpPX+hVKGHInKQT906kEEWnXymdws+I40eRA5sgB7eR+3qt3D5ZI5R4f/AEff0UIYjva5DnAsaxwLyWg5ZBYOQff0AvcqgeXHV0esDxOghXhi2zHQHz2t9FarPcXQHBrbSXQNdwSei5+AyDAhL2vJadhsfSu/dT8l8udI2MR04bnX47baLH12ZKge2ACTmgQbTfyOn4KuLxGZuhG4vc+2ytYnEBpIHOJIDttbLH1sU6+kX/4UtsrWgvGx1rseqxdjuLgxw9oaXe/ZX8Vieuh6LHVDLujf1AUl+UNbcg7zrPht9VFFOYAkk++q5GTneJYFil1IsHwaJIN9ith4K6KDj95waPIcxPvlWx9kOLGhiqTwbFwa7xa6x/P0WtsGUBn3Z/3H5vy9ApuCkvaBqSAPORH1UZjaZRWTjbrC7NW4497nGm4Na0kCwJdBib/gFleD8T76nmiCHFrgNJEG3oQVpWMwzm4mrSYQGhwPlmAcWj+YlZ7sxVbR/wCndOdznOzH7TtSCNiGj2CpmHmStz3xTSaEkAdL6V2XfmgZ4Acwa7+7raymL49TpuLYc4jXKAQPC5F1oHbVor1X1MO4x3YmLZnAG0dYgeikcT4v+z1a1N5uHH1a7mafYhReGd4Wue5pGdxcBaQ2ABbraVEzeI5BL2SNAAOnuUvHxGx08HcfVcipcTABfneK2YEOBiNZuLgzEQs58ROJHFYXhtd5nEvoVBUOhcxtTLSe4dTDz6latxrDf9TVsWt7x/LpAk2jZe31qYpACc0mdMsQIjedforZGRyghVF39Nx62Va4aGf9xxFjNp5osIkWmAqV3S0x6el1CqtJMjosjgWU8jszjMDKInMZvJm1r/RZlYOFe0vPBMeadVr3tDwwg5SSA4gyASLx1hdX4H8X8U2vS/axSfRqkTkADmAnLmEE6HVrrwuQ4k8pjUXCl9nMc1ldj64LqbCHOaNXRcME6SYE+Ka9FmC7dui+ukXEMN8acYHCrUZRNEuINNoIdAiQHZiZg6kQV2nB4ttWmyoy7Xta5vk4Aj6FbQQVKZI1+yvIiL1bEREREXitSDmlrhIIgr2iIuX9o+A9xUd0Nx4iYWt1Hwf1+t11ftm4Nwj6hZnFOHED5skgPLfENk+i5picM2o0VKTg+m7Rw69DuCNwu9g5RrlK4ObigGwsfmzC2lxfyXrIOgVjIQYBI6dF7oucLOjouuyUHdcl8RGyrVpgiPEbnqlTD2vPuUqvsbfgpdSo2P7fmvXuCMae6w+LeyATSDHCxcIIcPEQoD8U5omnAGa0Na503JNjpKyuJdpbfqOhUHEUjcyPqVB/lmAcvTejqus3Ol5uf/KqsGvj3WGLjH2iRoDbYa6+a8Npud9nQX6aeN1lsPwV7uZxygEWIIn01hZUcPlsRY9BA8fNV/iHF2xO8KDU9T0H5K6mLhGT25f9rVGYRxDpaR92bGVKw+B7loc8/vHXa37rfvnxO3v0Wcxz6WGHND6p0ZNm+Lug+q18VC9xc4kk3JUPHkkmJfJsVKlayMBrFKw7CSANSYH9F0TgnZJtE06xOZzHB0GzZFwOuq0bg+CqVKrGUmlzy4ZQOuvtvK6hVwlS7MwJbYkTEj5o8Jkei4/8QZeRA1hhdQ6+vT7qVw+COS+fdY6ti3A97q5xdmHV0kz+P0VzhWJq1MQyoLd26wN8xIIj2crGF/id2ZJY3MTsS4umPb6qQQ9tSKYsRJM6HT9eSp3iua/nH929/NWXlbyFlf8AFXjFPvqz3VIzOAiNIAA3UKn2ihmT7UxEXzC0LzVqObXJrEAZTlvqTr+H1VKuHFNveASWnMesbrNzjIbkNk/UrNjGhob06LRu1HZLFE1MQWNLSZIaZcB1I39JWv8AZHhlOpimCtdgkwdCRoD1G/oul8Y7a0xRIBBsQI/V1ygYktOYGDMghWrhpyMmIwuHKdmnbfT5d1Ws2FmLO156myF13tFh8M7DFpa2Mp2AynYtjRcSLDeNJsszxDiDzTANYvLmyRJsZIh07722IWOoyGidV1IeES8LHLI4O5tdFDzMpk5DmNqu6kYAMynMbxa0yZFj0t+Ct1QIO0j+34KuBwrXOMuAsTcwLAmBG/TxVquIMDQrcubXtK/w7MbuFt41hfU/ZDi9DEYSk/DE921oYA75mlgDSx3iLfivlPBY9zSWgkTymNxMweosF9BfBKgG4F/NLnViSPu8jI9xdZDQrdFYeV0NERbFLREREREREXirSDmlrhIIIIOhBsQVwXtRwbE8HxBdS5sPUPLImm4f4dQbOA313G676o3EOHU69N1OswPY4QWuEj/g+IWyN/KVrkZzBcNwfH8PiYg9zV+488pP+R+h8jBUyrw0zdvqFf7V/BOo0l+Cd3jP8N5AePBrjZ/rB81oz8RjcE7I41KcfYqC3oHbeS6sWSfVcuXGF9ltTsIRIv0vdR6jTuSFhqXb2sD+8pMd4iWn+oXqp2+B1w59H7b7KScttb/VRhivvb6LIPw5tcqVw3DkVASCRfWIHjK17/5ydqHu78grFftjiHWY1rB4Ak/VRJ5o5Y3MJ3HS1JigkY4OA29FuuMxDGAlzgPYD8z9FrOO7WmYoH+b/wDK117alQzUcXeZWxcC7EYrER3NF5b94jKz/c6B7LlMxYI201vvOp/C6PiSOPtO9wWIYwuMkkk9VnuAdm62KfkosLjudGtHVztAug9nvg41sOxdTN/9dOQP5nm59APNTKnxHwmFd3OGw5dSYYLmZWtkWJaDd3mYnxXkkjWDdS8bEmyHVG21leA9l6fDMO+pZ9bIS58b7Mb0bMeJWtYvjJotJcToST1vJn1W5Yri1PFYLvaJzMfHgQQ4S0jYghc/7Rvpmi9r3ta50loJuYMgAdLKqcZf4s8cR1G/xO/wC7XC4aJDh1o+5QuGdqafeudVDm5iAHRYAfe3Fysxi+MijUk6HQ7SNR9QuY4jihLRT8YAjdy37DYQd21lQiaTQ1xOzgBmknyXOzMOOItfrrpXorBPFEHeyb7rHcT7SMq1m5pytOYkCeaQp/aXGg4Jz6Tpa6Lj7s83/PqtEdj+7ztdBMkE66HVp8eo2KzfC6jmcPc+p8lXvTTHUGKX/m1/sVKlwWsDHs6Ee9ePbGzlDTr2WvY3HM7sDLBAMmfm9NuijYLhAGHxRqEcjRlM72cI9YHuoOPZkyzoVa4himERSzNaQ2QTqRE6bZtFcsThrp4fEbJWv0I+CrnGM25wx7Nh9QsdTeZHmsvVAczOXguc50gWdsZI0i9vIrEFTMHgnPBInlEmNh1Phce6scEbHO/qN5jSrUmysFxDraKjqptPSR6q9TbEyhYHOANvHzXCbjudN4QGt9U5gpNCqzJvnzSOkRr5yuy/A/ifNWonUsY/wsL/APlHoFxwYdrXmCHAbj5SJAOuy3T4XY80uKU72e9zfAteDl/p7Lq8VNMa3lqisGGnAhfRSIi4anKqIiIiIiIiIqIiqrOJwjKgy1GNe3o5ocPYq6qoi1fHfDTh9XXDtaTuwuZ9GmPosVU+C+AOnfN8ng/i0rfUWzxH91r8NvZc+Z8EsCNXVz/Mwf8AopuG+EXD2a03v/1VHf8ArC3RF5zu7r3w29lieH9lMJQ/hYek09cgLv8AcZKk4/jFChHfVWU50zOAnyBU1cM7X1Hft+INYFxzODbxDf8Atx4AQY8VHml8Ntrq8MwBmSll0ALXbWVW1GSxwc1ws5pkEHcEar5241nwdSrh3WgwRsQLtP8AVdA+DmOfGKaT+5ZkcJ0a8h+eP5Q0n06rR+0WOGJxVSs4We8xvDRAH0hRpnB8YcV2+FwSY2VLC0ggVr57j7ro3wxwpbwhz3wRVdVqNHQCGD6sn1XN+O4jLiq3eCb2nZsDJHpCynZDj76OKZQpuc+jWd3bmXgh1g9o+y4a+8qF8RMLTGOLGOzd21rHHTmu7KfIOAUKQFz2uA0AIJ+YUnFY/Hy3h2pdr7vstXqva55jWJCyuM4q6o0F7p7x73vGgL+XUes+qj4gMFMEHmvIiw6Qd1jXPJbl6kO8jBB9wfoELQ6j2XSkHK7mqyr/ABirTJAbIBIiTJ9wruM4+79ko4cgRh88H7zXOzNafJzn+46L3w3g4qNcSWkhsnMRpI+Wd/K6xPEGgOLdjb0UhgaaB1Ch5LXf+poHp5adVYr5X0szqkun5LyIjm6ReNZ1WFcFew9Fz7D3XlzC2xV0IY5jfDZyj0pfPHPe5xL3WfM2r1HCOcJH914p1S0x+oV7C8Qc0OaCQHCCOokH8YXnEUSHcwiwI8Qbg2UoUAHMOq1a2QVSjUkq7RwZqO5Z0OlzYE6LOfD3s9TxuPp4eq5zA9riC0tmWtLo5gZ0UTi9BlLG16eHe402VHsa4kZiAS0nljUz6LnwxXll0h80IIFhRHDLTkbuDXeVz9SAukfBjg1PEYkPe4h2HAe1oHzSYEnYNN43lc+Y0DK0/bkny0H1k+i6N8D6FQY55DTkFJwedhcZQT1JGnmpWa0OifqvGakWu6IiKtKaqoiIiIiIiKiqqIiKqIiIiIiIiIiIuOfFPFMfjC1sS2mGu/1XP0BC7BVqZQSdACfZfPXFsSalZ9R2r3Fx8ySVEyn8rK7qx/w9j+JO552A+qk9n+OYnD4ath6OXK8uc8lsuEtbTImbC3uVgi1zswbrbS8z/b6KXiHcpcNwTHjMFYnDV3F5InXbZQrc7forRyRRaMFF26k8Kc9lUPFRzHiQHNJaWyMpMi+hI8k4o6Hul2cuJl0ky65zSbmTe6t13mRl3sozKRe/msB0Qa6nZCA3Rotx6/7Ueqx0XXt2IDcxNwI06kAx9YWR4hhu7sSDpoQRfxCw2Op8ro25vNboQ172h+1qHk88LHPj1IF/I0pFbEGmxrodzA6iBG2U/aHU2WNxjiabnuiczWxImCHGQJkiAb+XUK1XxLi0BxdAHLMwBN46XlUxIDmg9P7Kw5uLjwyM8IVe6qMObkzxPEjrrb77KnD8caZlusEXAIuCDqvGIdmcfBTaL2d2RBzE/wAuWDr4z/VQajywuAAOZuUyJiSDI6G2viVYJGviiA3XBFOdat4exWUxTw/RoaABvNwLn1N1imhZJz5bA1ge4WUB5WEUvHjW1Ts/xY4XFUa41pVGu82g8w9WyPVRKTzmzG5Mk+Z1W+0vhcW8Nq4+rVYWik5zGMknPOUB7nAAQdhM9QtFo01rgaySQlvTRZOJA1U2hzjxbceX2h/X3X0v8O8p4dhy1obLOaABmcCWlxjUmNV818MIbUaSJEiR1G49RZfWGApMbSY2k0NphrcoFgGxygeigcW9kNb31WUG5KkIqIuCpSqqqiqiIiIiIiIiIiIiIiIiIiIiKPxCmXUqjW6ljgPMggLgWIw5Di1wIcDBBEEHoQV9CrC9qcFTOHrVHU2Oe2m4hxaC4GLEEibKPPD4g32Xa4TxH+TeQW3zUuEYgfZ2Aj8/rKph2BpByhwjS+sQdPG6uV6at0nQ2+5n00XL6q+kU0EbqDWcBUvaQvL35TIurHFKRnMFep3PosyKAKjte5xc0ij0Vri1WC0RaxP5LH4x0gRv9VlsbTkXWI4lV/gBsANa4kA6OLspnzDGnyIXT4aAZmGtja4HGnviicD/AJaeiYlzXNADMsC5JmTufDyUGkR3ZU3EPDmkDcKDg8QxtOsxzMz3hgYZPIQ4F5jeW29VbOKRePyADqqXhTeCXHuCruBdy36qLVabz1KusCyfB+z9XGVmUaABqPmJIAsCSSTsBJ9FMdHTRzHZRb1WKdhXMdlcIMA6g2IDhp4EKRSas92j7IVMHiH0qpktIyuIgPbAhw8NvRY40CNVLgYDGHA7ha3u1pdt+H2Fbj+COwrzlAL6UjXUVGOjf5h5wtC4l8G8dScRTptrN2cx7RI/0vII+vmt9+CeAqswtV72lrKj2lk2zAAhzgOmgneCujqsOy34s7xHVWpYYHtFrgvZ/wCDOMqPBxAbQpzeXNc8jcNawkT5kLu1CiGNa0aNAA8gICuIoeTlyZJBf0WxjAzZERFFWaKqoiIiqqIiKqKkpKIqoiIiIiIiIiIiKxjsIKtN9N3yvaWmNYIiyvoi9BINhco4h8MMS1x7ssqN2ObKY8QbD0JWkYmnDoG1vZfRdUS0gdCvn/G4VzKjmvBDmkggiCCubkRNYLarvwbiEuUS2Uj2dlh8TSkLzRYJ5SSLaiLwMw9DIWSNCTAEk2AGpPQBbrgfhI52HY8P7uuZLmP+WCeUWu0xE6rSxjnigupk5cOO8GV1Wud4ilYrXMTS5iuyj4R4hxh1Sk0dQXuPtlH4rSu3PZEYHEd20uc1zGuDnADNaHRG2abbWXd4HAf5kcyrHH8+CWHljdZtaY1qtYnDQZ3O0WjrPmsmaPgugfCPs6zEVa3fUhUo90WOzCW5i5pa3/VabXEK65ZbFF4juipDCS6guZUqVltvwza7/wDpYbKDOfb7sHMfLLK6tW+DOAJkd80fdFS3lzNJ+q2Ls/2PwuCB/Z6Qa4iC8y6oR0LnXjwEBcrJ4rC+ItYDZC3shddlT8fwulXblr02VG9HtDgPETosbhexGBpuzMwtEO2OQGPLNMLOIq82R7RQJr1UotB1pUAVURa16iIiIiIiIiIiIiIiIiqqIiIqoiIiIiIiIiIiIiIih47g9Gt/FpMeermgn31UxEItZNcWm2mlBwXA6FEzSo02HqGgH31U6EReAAbI57nm3G0UPifCKOIZkr02VG9HCYPUHUHxCmIsgSDYWJFrVmfDLh4M/s4PgX1CPYuhbFhMGyk0MpMaxg0a0BoHoFfVFsfNJJ/e4n1NrENa3YIiItSyREREREREREREREREX//Z"/>
          <p:cNvSpPr>
            <a:spLocks noChangeAspect="1" noChangeArrowheads="1"/>
          </p:cNvSpPr>
          <p:nvPr/>
        </p:nvSpPr>
        <p:spPr bwMode="auto">
          <a:xfrm>
            <a:off x="4352925" y="-939800"/>
            <a:ext cx="23622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800"/>
          </a:p>
        </p:txBody>
      </p:sp>
      <p:pic>
        <p:nvPicPr>
          <p:cNvPr id="4" name="Obrázek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6109" y="1230401"/>
            <a:ext cx="3006051" cy="188209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Obrázek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78774">
            <a:off x="6051399" y="4887767"/>
            <a:ext cx="2227756" cy="156768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Obrázek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351726">
            <a:off x="1453642" y="4952152"/>
            <a:ext cx="2496271" cy="147586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Obrázek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39953" y="4710064"/>
            <a:ext cx="1530449" cy="179044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8622" name="Picture 2" descr="Praha.eu – Portal of Pragu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10313" y="336550"/>
            <a:ext cx="24193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smtClean="0">
                <a:solidFill>
                  <a:srgbClr val="0039A6"/>
                </a:solidFill>
                <a:latin typeface="Georgia" pitchFamily="18" charset="0"/>
              </a:rPr>
              <a:t>Tourismus</a:t>
            </a:r>
            <a:endParaRPr lang="en-GB" altLang="cs-CZ" sz="2400" smtClean="0">
              <a:solidFill>
                <a:srgbClr val="0039A6"/>
              </a:solidFill>
              <a:latin typeface="Georgia" pitchFamily="18" charset="0"/>
            </a:endParaRPr>
          </a:p>
        </p:txBody>
      </p:sp>
      <p:sp>
        <p:nvSpPr>
          <p:cNvPr id="69636" name="Rectangle 3"/>
          <p:cNvSpPr>
            <a:spLocks noGrp="1" noChangeArrowheads="1"/>
          </p:cNvSpPr>
          <p:nvPr>
            <p:ph type="subTitle" idx="4294967295"/>
          </p:nvPr>
        </p:nvSpPr>
        <p:spPr>
          <a:xfrm>
            <a:off x="1260475" y="1196975"/>
            <a:ext cx="7443788" cy="5472113"/>
          </a:xfrm>
        </p:spPr>
        <p:txBody>
          <a:bodyPr/>
          <a:lstStyle/>
          <a:p>
            <a:pPr marL="0" indent="0">
              <a:lnSpc>
                <a:spcPct val="110000"/>
              </a:lnSpc>
              <a:spcBef>
                <a:spcPct val="0"/>
              </a:spcBef>
              <a:spcAft>
                <a:spcPts val="1200"/>
              </a:spcAft>
              <a:buFontTx/>
              <a:buNone/>
            </a:pPr>
            <a:r>
              <a:rPr lang="de-DE" altLang="cs-CZ" sz="1700" smtClean="0">
                <a:solidFill>
                  <a:srgbClr val="C00000"/>
                </a:solidFill>
                <a:latin typeface="Georgia" pitchFamily="18" charset="0"/>
              </a:rPr>
              <a:t>Tschechische Kurorte </a:t>
            </a:r>
            <a:r>
              <a:rPr lang="de-DE" altLang="cs-CZ" sz="1700" smtClean="0">
                <a:latin typeface="Georgia" pitchFamily="18" charset="0"/>
              </a:rPr>
              <a:t>sind ebenfalls sehr beliebte Reiseziele.</a:t>
            </a:r>
            <a:r>
              <a:rPr lang="de-DE" altLang="cs-CZ" sz="1700" smtClean="0">
                <a:solidFill>
                  <a:srgbClr val="D52B1E"/>
                </a:solidFill>
                <a:latin typeface="Georgia" pitchFamily="18" charset="0"/>
              </a:rPr>
              <a:t> </a:t>
            </a:r>
          </a:p>
          <a:p>
            <a:pPr marL="0" indent="0">
              <a:lnSpc>
                <a:spcPct val="110000"/>
              </a:lnSpc>
              <a:spcBef>
                <a:spcPct val="0"/>
              </a:spcBef>
              <a:spcAft>
                <a:spcPts val="1200"/>
              </a:spcAft>
              <a:buFontTx/>
              <a:buNone/>
            </a:pPr>
            <a:endParaRPr lang="de-DE" altLang="cs-CZ" sz="1700" smtClean="0">
              <a:solidFill>
                <a:srgbClr val="D52B1E"/>
              </a:solidFill>
              <a:latin typeface="Georgia" pitchFamily="18" charset="0"/>
            </a:endParaRPr>
          </a:p>
          <a:p>
            <a:pPr marL="0" indent="0">
              <a:lnSpc>
                <a:spcPct val="110000"/>
              </a:lnSpc>
              <a:spcBef>
                <a:spcPct val="0"/>
              </a:spcBef>
              <a:spcAft>
                <a:spcPts val="1200"/>
              </a:spcAft>
              <a:buFontTx/>
              <a:buNone/>
            </a:pPr>
            <a:endParaRPr lang="de-DE" altLang="cs-CZ" sz="1700" smtClean="0">
              <a:solidFill>
                <a:srgbClr val="D52B1E"/>
              </a:solidFill>
              <a:latin typeface="Georgia" pitchFamily="18" charset="0"/>
            </a:endParaRPr>
          </a:p>
          <a:p>
            <a:pPr marL="0" indent="0">
              <a:lnSpc>
                <a:spcPct val="110000"/>
              </a:lnSpc>
              <a:spcBef>
                <a:spcPct val="0"/>
              </a:spcBef>
              <a:spcAft>
                <a:spcPts val="1200"/>
              </a:spcAft>
              <a:buFontTx/>
              <a:buNone/>
            </a:pPr>
            <a:endParaRPr lang="de-DE" altLang="cs-CZ" sz="1700" smtClean="0">
              <a:solidFill>
                <a:srgbClr val="D52B1E"/>
              </a:solidFill>
              <a:latin typeface="Georgia" pitchFamily="18" charset="0"/>
            </a:endParaRPr>
          </a:p>
          <a:p>
            <a:pPr marL="0" indent="0">
              <a:lnSpc>
                <a:spcPct val="110000"/>
              </a:lnSpc>
              <a:spcBef>
                <a:spcPct val="0"/>
              </a:spcBef>
              <a:spcAft>
                <a:spcPts val="1200"/>
              </a:spcAft>
              <a:buFontTx/>
              <a:buNone/>
            </a:pPr>
            <a:endParaRPr lang="de-DE" altLang="cs-CZ" sz="1700" smtClean="0">
              <a:solidFill>
                <a:srgbClr val="D52B1E"/>
              </a:solidFill>
              <a:latin typeface="Georgia" pitchFamily="18" charset="0"/>
            </a:endParaRPr>
          </a:p>
          <a:p>
            <a:pPr marL="0" indent="0">
              <a:lnSpc>
                <a:spcPct val="110000"/>
              </a:lnSpc>
              <a:spcBef>
                <a:spcPct val="0"/>
              </a:spcBef>
              <a:spcAft>
                <a:spcPts val="1200"/>
              </a:spcAft>
              <a:buFontTx/>
              <a:buNone/>
            </a:pPr>
            <a:endParaRPr lang="de-DE" altLang="cs-CZ" sz="1700" smtClean="0">
              <a:solidFill>
                <a:srgbClr val="D52B1E"/>
              </a:solidFill>
              <a:latin typeface="Georgia" pitchFamily="18" charset="0"/>
            </a:endParaRPr>
          </a:p>
          <a:p>
            <a:pPr marL="0" indent="0">
              <a:lnSpc>
                <a:spcPct val="110000"/>
              </a:lnSpc>
              <a:spcBef>
                <a:spcPct val="0"/>
              </a:spcBef>
              <a:spcAft>
                <a:spcPts val="1200"/>
              </a:spcAft>
              <a:buFontTx/>
              <a:buNone/>
            </a:pPr>
            <a:r>
              <a:rPr lang="de-DE" altLang="cs-CZ" sz="1700" smtClean="0">
                <a:latin typeface="Georgia" pitchFamily="18" charset="0"/>
              </a:rPr>
              <a:t>Die Kurorte </a:t>
            </a:r>
            <a:r>
              <a:rPr lang="de-DE" altLang="cs-CZ" sz="1700" smtClean="0">
                <a:solidFill>
                  <a:srgbClr val="C00000"/>
                </a:solidFill>
                <a:latin typeface="Georgia" pitchFamily="18" charset="0"/>
              </a:rPr>
              <a:t>Karlovy Vary (Karlsbad) </a:t>
            </a:r>
            <a:r>
              <a:rPr lang="de-DE" altLang="cs-CZ" sz="1700" smtClean="0">
                <a:latin typeface="Georgia" pitchFamily="18" charset="0"/>
              </a:rPr>
              <a:t>und</a:t>
            </a:r>
            <a:r>
              <a:rPr lang="de-DE" altLang="cs-CZ" sz="1700" smtClean="0">
                <a:solidFill>
                  <a:srgbClr val="D52B1E"/>
                </a:solidFill>
                <a:latin typeface="Georgia" pitchFamily="18" charset="0"/>
              </a:rPr>
              <a:t> </a:t>
            </a:r>
            <a:r>
              <a:rPr lang="de-DE" altLang="cs-CZ" sz="1700" smtClean="0">
                <a:solidFill>
                  <a:srgbClr val="C00000"/>
                </a:solidFill>
                <a:latin typeface="Georgia" pitchFamily="18" charset="0"/>
              </a:rPr>
              <a:t>Mariánské Lázně (Marienbad) </a:t>
            </a:r>
            <a:r>
              <a:rPr lang="de-DE" altLang="cs-CZ" sz="1700" smtClean="0">
                <a:latin typeface="Georgia" pitchFamily="18" charset="0"/>
              </a:rPr>
              <a:t>haben eine sehr lange Geschichte und genießen internationale Anerkennung.  </a:t>
            </a:r>
          </a:p>
          <a:p>
            <a:pPr marL="0" indent="0">
              <a:lnSpc>
                <a:spcPct val="110000"/>
              </a:lnSpc>
              <a:spcBef>
                <a:spcPct val="0"/>
              </a:spcBef>
              <a:spcAft>
                <a:spcPts val="1200"/>
              </a:spcAft>
              <a:buFontTx/>
              <a:buNone/>
            </a:pPr>
            <a:r>
              <a:rPr lang="de-DE" altLang="cs-CZ" sz="1700" smtClean="0">
                <a:latin typeface="Georgia" pitchFamily="18" charset="0"/>
              </a:rPr>
              <a:t>		Der Kurort </a:t>
            </a:r>
            <a:r>
              <a:rPr lang="de-DE" altLang="cs-CZ" sz="1700" smtClean="0">
                <a:solidFill>
                  <a:srgbClr val="C00000"/>
                </a:solidFill>
                <a:latin typeface="Georgia" pitchFamily="18" charset="0"/>
              </a:rPr>
              <a:t>Jáchymov (Joachimsthal) </a:t>
            </a:r>
            <a:r>
              <a:rPr lang="de-DE" altLang="cs-CZ" sz="1700" smtClean="0">
                <a:latin typeface="Georgia" pitchFamily="18" charset="0"/>
              </a:rPr>
              <a:t>ist berühmt für seine 		seine radioaktive Thermalquellen</a:t>
            </a:r>
            <a:r>
              <a:rPr lang="cs-CZ" altLang="cs-CZ" sz="1700" smtClean="0">
                <a:latin typeface="Georgia" pitchFamily="18" charset="0"/>
              </a:rPr>
              <a:t>.</a:t>
            </a:r>
            <a:endParaRPr lang="de-DE" altLang="cs-CZ" sz="1700" smtClean="0">
              <a:latin typeface="Georgia" pitchFamily="18" charset="0"/>
            </a:endParaRP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69639" name="AutoShape 10" descr="data:image/jpeg;base64,/9j/4AAQSkZJRgABAQAAAQABAAD/2wCEAAkGBhQSERUUERQWFRQWFhgYGRgYFxgYFRgVGhoWFxUUFhgXHiYfGBwlGRgXHy8hIycpLCwsGh4xNTAqNSYrLCkBCQoKDgwOGg8PGi8lHyUvNC8qMDAsLCoyKiwsNDEsLi8sNC0qLC8sLC4qLCkqLywvLCksLCwsLTQsLCwpLCwpLP/AABEIAMwA+AMBIgACEQEDEQH/xAAcAAEAAQUBAQAAAAAAAAAAAAAABAEDBQYHAgj/xABBEAABAwIEAwYDBQYFBAMBAAABAAIRAyEEEjFBBSJRBhNhcYGRBzKhQlKx0fAUIzOCwfFTYnKS4SRDssIWY9IV/8QAGwEBAAIDAQEAAAAAAAAAAAAAAAQGAgMFAQf/xAAyEQABBAECBAMIAAcBAAAAAAABAAIDEQQhMQUSQVETYXEigZGhscHR8AYUIzJC4fEz/9oADAMBAAIRAxEAPwDuKIiIiIiIiIiIiIqFyIqosNjO2GDpEtfiKQI1GaSPRsqG74jYGY7+fJjyPfKsxG8i6Kw523VrZUWEodtcG8AtxFODuZAnoSQIPgp+G4vRqfw6tNx6BwJ9pWJBG6zBvZTERF4iIiIiIiIiIiIiKiqqIiIiIiIiIiIiIiIiIiIiIiqiIiIiIiIvFWqGgucQABJJMAAakk6BW8bjWUmOqVHBrGiSTsFxntn2wrY12QAtw8nLTFnVCL5qnsYatkcfOaulqkk5Bta2ntD8VmhzqeCa2oRY1HGKYP8AlGrvP8VpmM43ia5mvWNQGeSYYJ2DWkAecKNw3hj6rLNDGMa7MGtl+xDjN4Mi9gFsj+y1R4aaVMtYGCSXM5yZksIMOHn0XUx5cPm8J7O9lxH78FzsiHL5fFa7tQA3/Hv1WIp1WtF6DOkCY8ueZ9fdVxWBpuaHZAzW8/Nf5d/7QslT4BWgNa0AuzQ03flYOd48JIAAmSfArLv7JsDGt+d7+UPyuLWcpIcA2NxoT5oY+H4rxJHY12BJBHmLpYsPEMgFr623IAIPwtaKeGjSLDS+1zePNSME11wA5w8JJtaQb+C3TCdiQH/vamZrACWAZSS6RY6xbRZSl2fpMLXYcFkTzg3I6GfmHt5nQ55vEsSSIxct+mnz0K9wsDMZKJHOrvevy1BWjYDtnjMM+M7oaP4dUFzSBrB1afIgWNl0Ps58QKGKIY79zWNsjyIcf8jtD5WK0rtbkcHM7otqtIJcIuwiMzyNdrybnXVapUEgSOb9dFhicOZNBziwfP8AdQfNbMvPdFNymj6dfwR5L6JRcx7E9vzTLaGLcSwwKdVx+XoyoTt0dtuunArmzQuhdyuU6KZsreZqIiLStqIiIiKiqiIqIkKqIqIqqiIiIiIiIiIiIiIqoiIiKhKqtT+JHHv2fCOa0xUrfu2+up9pWTWlxDQsXuDWlxWi9uu2Rxtf9novDcOx0F+znXGY9QDoPVSeA8LbUqxzEM+eQCDkEZQAZDjJIGi1jhHC3Gk8jLDiIB+Z2UZjksQTqALaWW04Wuyjh21TUe2qQW7ZCP8ADI1FouSD4qNlY7pZCI6PKeUgWSTV7V616HZMXJMYDrqxzEmhptQ+XxW24KoXVCLDKxo/diRrytqsmPr9k3AIm8XvdSDnsESGta0gtc4uu4jrAMRI36EaNheMupMN/m5gDq22XNA3AOsKRS7TVgC0VWuEFrebra7T01122UD+abYFIc6PcX+FtoyuDnNBpuMEmHgZWxaTs7mjaCehUl7qZptAc4kFuhcTAIbaPAlQeHcWDhmNX7AGTKGmmSWgt6nSxvYepmYusW02tY1vKyZDso00HKdR5QV0GAyajVSQ9tWFFxlJ5IhvM0auaGgtE3gPDiIj18YjzxHDmlRL4Jys5Yl7u8Mc0XABcAdDBnqr9fGkMBqOH2jmDhyl2Yg5YkgSAAdYCg4bjrmUstRwqudpPKb20aL79NLLaIX3dWB81sax0rTyrTjiKrHlz8wJkPzTmc0/M0zpPgsPWYCXQDAJgHXKdL7/ANVsnaRpytqPeXPc90tFhlb/AAzAkm03JI1Gy1lz5drDTIAm5iPYaq44ErJGh9AE6V6fj7qj58L4JHRFxIGuvc/n92UV7Zncafn+vNdM+GXa/vG/slZ0vYP3bjq5g+yfFv1Hkub1Gxpoo7Ma6jVp1aZh7XAjzG3kRZe8QxRKw9+izwckxuHZfSKKJwriArUmVB9oCR0O4UtU8itFaQbREReL1ERERERERERERURVREVEVVREREREVURERFyn4l1DVxJEktoMBIEWzTJv6ey6q4wFx7tRjB3teb2BJi3ywAfCSf0Fkx7mu9nfovfDDwb2AsrFcDxrqTi54DmsdzN1LHWAJAuZI8bgFT8dTearnHM5oPeGAHAF2UugHoDEdBpda/wjFNpQcpdDgYGoMloM+5vay3FrxmcA0sc4jcDObjQ73JkdBdbcaJsz5clw9p9gkdPT3LT4kL4I42DRu4PWjpfrvoolThYc8ubmYS3kLDymLFpBs05RmHqoeI4dVc5rMoJmIczIYJiZiHCAf1CzmIxFPD0y4UnUubM8VJyuHRjmuyyXAH3Ks8KxhfDiC6HCDnNwADMzcCZg+Wy4keI4z+26xWnUitK18lMZi42U7nYC0X5AE+Sn0sA5hAIBeSOZuYCBJ+0CB7rKVuEl4kNYZiTUObaABlAEaq2MYOUm3ML+jlnsfxBvcF7BIBA+6JidYsrC2owGsGi3ZOMwcrQK6LWsPQLWgONOzRYNNoFyAXX9ljcbjmwR3gLTOYODhpBjKACb7E/SVMbjDbM2HF7jEi0SPmNtxAWE4o9pBeARzcziQYOgbmkz6W02uZTae4NJ30Xr2nEx3SRCyBZvrSwmKxPeNl0CCYY2zWNJ5eUaugAkmd1DwtdhzNaL7mLxq2T9V5x4vAdmbOUnMIa3oAPM6RaFTCYYMHKL3lx33nKutiMlDmNIA5Rr5k9vr76VEy5Gyl8nMTzGx5f82Xus+Bf9FY3EWuf0Oim4lwFzqbflCx9d/wDwF0JXaLRA1dd+E/FS+j3bjJDQfbl/CPZdAXHvhpi+7xFJv3szfUtc78RHquwql5TeWU0rZjO5owiIijKQiIiIiIiIiIiIiIiIiFERFREREVUREReKuh8iuJdr6UPcY+aGB3jMlrvCwIXbyFy/jeBzioxwaeZwId8sgy2Y0M76Lzn8Mhx7hbmWWPYNyP8AX3XOsJQ5+cQ4utrHLExHiJgrbqtSph3FmIBcMudvMHgAixaYkgEOEG9lCpV6+GkFtnTYiTlIixOvnM+KsUsUHOJJuTvY+y6vC8DJIPjUGG9AQST3BG3z9FW8jLjxjcB5nCjqCKrof0eqmsrGqc+clugAkARBgh03028k4JjCwyWQMsiWtIJJuZaRBkuOnRY/FuIJLWmTvYAwHamZt0heKdaoDzZozdBYXiYJ3j6qt5+K/AmLWu13BO9fu6nji0mTyyjSth0B6/FbbW4lOUNewF3MCQbCS0yJ1naVWrxC+aQQ7kJl+X/LvGWR5SZWpPp1HlucggEDQ3An7J+iydKuWg3eGZTlk0WsOW4y6GZj+qmSZM8Hh+Oyg7r+9f2lYsPOZmAmxpv5H8abqRSa5rzctZIIyUxOki4BJ2jpEnVXMbhuQi2RzHT3jsnMQI5GtFwBpvKx1DH0gM+HBc5wbJNSOuYco0sImND0WLpg1XFzzUDupjQSQJj0sZ08I7mNC+enN2UTL4vjwRkbny6X6rywSMreo+zEjeATKuVnGTsCPw3/AF0VKNdrbQAZN5En+pKt414MWkA76XtorGx4c3mBVBkY4ScpCjVXggxfx8R4/kojbuH3ReV7cHfa9tvO6g4vG5QWi5/NRpZKbZUuKOzQW+fDevmxbf8AK8AeVv8AldtC+dewuOdRbWqAw9oBbvDiQAb6rtPZHtW3GU7w2q0czdv9TfD8FVZyXuLuiskIDWhq2FERR1vRUlVWn8S4kHVqge4wwloGwjw8dZUDPzRhx+IW3rVLfBAZnUFuCpKwPZLi3fMqAuzd2/KCdYyh0TvErQPip2zrMxrcKys7D0msa57mzmcXSZJbfKBsNTKkQTiWISgVYWjI/okg9Fnvit21q4JtGnhyGPrFxNQgHKxsAhoNpJOu0eKxPw07e162LOFxFTv2ua4sqQAQW3N4EtInUSIXNuNdp6mKwZpV3mpUo1Guo1HGX5XBwqU3HVwsxwm9ipXw57RswAxOIe0PrNphtFpmMznNa6Y2AufAEbrO71ULnJcH3p2X0qi4hwT4t4tlekcQ+nVpVCA5jWtDmAuyyMtwRrDpkecrtwWQcCpMcgfsqoiLJbFREREVURERFpXaKkKdZ5Is8ZiegiCfHot1Wv8AbHAh9HNuLe+n1WLmB4or0GrrsuXVMR3hJM+vTQQoXdQTbfp4AKdWYRMA2/XkVHDiZtb2M+IKu+MWsYGN6KlTtLnlx6qPiafIYB02PlaNLqNgbF2RpAkSDAIN7gRe2il4hpFw7fQ2j1iUrYUuux+W22n0hRcjFbLkMnq+Xpp7j7ivY38sZYTv6rzWq7nS8y09DbVecNjnUs3d5QC0i8iNSIDgR6nqpFSnpPX+hVKGHInKQT906kEEWnXymdws+I40eRA5sgB7eR+3qt3D5ZI5R4f/AEff0UIYjva5DnAsaxwLyWg5ZBYOQff0AvcqgeXHV0esDxOghXhi2zHQHz2t9FarPcXQHBrbSXQNdwSei5+AyDAhL2vJadhsfSu/dT8l8udI2MR04bnX47baLH12ZKge2ACTmgQbTfyOn4KuLxGZuhG4vc+2ytYnEBpIHOJIDttbLH1sU6+kX/4UtsrWgvGx1rseqxdjuLgxw9oaXe/ZX8Vieuh6LHVDLujf1AUl+UNbcg7zrPht9VFFOYAkk++q5GTneJYFil1IsHwaJIN9ith4K6KDj95waPIcxPvlWx9kOLGhiqTwbFwa7xa6x/P0WtsGUBn3Z/3H5vy9ApuCkvaBqSAPORH1UZjaZRWTjbrC7NW4497nGm4Na0kCwJdBib/gFleD8T76nmiCHFrgNJEG3oQVpWMwzm4mrSYQGhwPlmAcWj+YlZ7sxVbR/wCndOdznOzH7TtSCNiGj2CpmHmStz3xTSaEkAdL6V2XfmgZ4Acwa7+7raymL49TpuLYc4jXKAQPC5F1oHbVor1X1MO4x3YmLZnAG0dYgeikcT4v+z1a1N5uHH1a7mafYhReGd4Wue5pGdxcBaQ2ABbraVEzeI5BL2SNAAOnuUvHxGx08HcfVcipcTABfneK2YEOBiNZuLgzEQs58ROJHFYXhtd5nEvoVBUOhcxtTLSe4dTDz6latxrDf9TVsWt7x/LpAk2jZe31qYpACc0mdMsQIjedforZGRyghVF39Nx62Va4aGf9xxFjNp5osIkWmAqV3S0x6el1CqtJMjosjgWU8jszjMDKInMZvJm1r/RZlYOFe0vPBMeadVr3tDwwg5SSA4gyASLx1hdX4H8X8U2vS/axSfRqkTkADmAnLmEE6HVrrwuQ4k8pjUXCl9nMc1ldj64LqbCHOaNXRcME6SYE+Ka9FmC7dui+ukXEMN8acYHCrUZRNEuINNoIdAiQHZiZg6kQV2nB4ttWmyoy7Xta5vk4Aj6FbQQVKZI1+yvIiL1bEREREXitSDmlrhIIgr2iIuX9o+A9xUd0Nx4iYWt1Hwf1+t11ftm4Nwj6hZnFOHED5skgPLfENk+i5picM2o0VKTg+m7Rw69DuCNwu9g5RrlK4ObigGwsfmzC2lxfyXrIOgVjIQYBI6dF7oucLOjouuyUHdcl8RGyrVpgiPEbnqlTD2vPuUqvsbfgpdSo2P7fmvXuCMae6w+LeyATSDHCxcIIcPEQoD8U5omnAGa0Na503JNjpKyuJdpbfqOhUHEUjcyPqVB/lmAcvTejqus3Ol5uf/KqsGvj3WGLjH2iRoDbYa6+a8Npud9nQX6aeN1lsPwV7uZxygEWIIn01hZUcPlsRY9BA8fNV/iHF2xO8KDU9T0H5K6mLhGT25f9rVGYRxDpaR92bGVKw+B7loc8/vHXa37rfvnxO3v0Wcxz6WGHND6p0ZNm+Lug+q18VC9xc4kk3JUPHkkmJfJsVKlayMBrFKw7CSANSYH9F0TgnZJtE06xOZzHB0GzZFwOuq0bg+CqVKrGUmlzy4ZQOuvtvK6hVwlS7MwJbYkTEj5o8Jkei4/8QZeRA1hhdQ6+vT7qVw+COS+fdY6ti3A97q5xdmHV0kz+P0VzhWJq1MQyoLd26wN8xIIj2crGF/id2ZJY3MTsS4umPb6qQQ9tSKYsRJM6HT9eSp3iua/nH929/NWXlbyFlf8AFXjFPvqz3VIzOAiNIAA3UKn2ihmT7UxEXzC0LzVqObXJrEAZTlvqTr+H1VKuHFNveASWnMesbrNzjIbkNk/UrNjGhob06LRu1HZLFE1MQWNLSZIaZcB1I39JWv8AZHhlOpimCtdgkwdCRoD1G/oul8Y7a0xRIBBsQI/V1ygYktOYGDMghWrhpyMmIwuHKdmnbfT5d1Ws2FmLO156myF13tFh8M7DFpa2Mp2AynYtjRcSLDeNJsszxDiDzTANYvLmyRJsZIh07722IWOoyGidV1IeES8LHLI4O5tdFDzMpk5DmNqu6kYAMynMbxa0yZFj0t+Ct1QIO0j+34KuBwrXOMuAsTcwLAmBG/TxVquIMDQrcubXtK/w7MbuFt41hfU/ZDi9DEYSk/DE921oYA75mlgDSx3iLfivlPBY9zSWgkTymNxMweosF9BfBKgG4F/NLnViSPu8jI9xdZDQrdFYeV0NERbFLREREREREXirSDmlrhIIIIOhBsQVwXtRwbE8HxBdS5sPUPLImm4f4dQbOA313G676o3EOHU69N1OswPY4QWuEj/g+IWyN/KVrkZzBcNwfH8PiYg9zV+488pP+R+h8jBUyrw0zdvqFf7V/BOo0l+Cd3jP8N5AePBrjZ/rB81oz8RjcE7I41KcfYqC3oHbeS6sWSfVcuXGF9ltTsIRIv0vdR6jTuSFhqXb2sD+8pMd4iWn+oXqp2+B1w59H7b7KScttb/VRhivvb6LIPw5tcqVw3DkVASCRfWIHjK17/5ydqHu78grFftjiHWY1rB4Ak/VRJ5o5Y3MJ3HS1JigkY4OA29FuuMxDGAlzgPYD8z9FrOO7WmYoH+b/wDK117alQzUcXeZWxcC7EYrER3NF5b94jKz/c6B7LlMxYI201vvOp/C6PiSOPtO9wWIYwuMkkk9VnuAdm62KfkosLjudGtHVztAug9nvg41sOxdTN/9dOQP5nm59APNTKnxHwmFd3OGw5dSYYLmZWtkWJaDd3mYnxXkkjWDdS8bEmyHVG21leA9l6fDMO+pZ9bIS58b7Mb0bMeJWtYvjJotJcToST1vJn1W5Yri1PFYLvaJzMfHgQQ4S0jYghc/7Rvpmi9r3ta50loJuYMgAdLKqcZf4s8cR1G/xO/wC7XC4aJDh1o+5QuGdqafeudVDm5iAHRYAfe3Fysxi+MijUk6HQ7SNR9QuY4jihLRT8YAjdy37DYQd21lQiaTQ1xOzgBmknyXOzMOOItfrrpXorBPFEHeyb7rHcT7SMq1m5pytOYkCeaQp/aXGg4Jz6Tpa6Lj7s83/PqtEdj+7ztdBMkE66HVp8eo2KzfC6jmcPc+p8lXvTTHUGKX/m1/sVKlwWsDHs6Ee9ePbGzlDTr2WvY3HM7sDLBAMmfm9NuijYLhAGHxRqEcjRlM72cI9YHuoOPZkyzoVa4himERSzNaQ2QTqRE6bZtFcsThrp4fEbJWv0I+CrnGM25wx7Nh9QsdTeZHmsvVAczOXguc50gWdsZI0i9vIrEFTMHgnPBInlEmNh1Phce6scEbHO/qN5jSrUmysFxDraKjqptPSR6q9TbEyhYHOANvHzXCbjudN4QGt9U5gpNCqzJvnzSOkRr5yuy/A/ifNWonUsY/wsL/APlHoFxwYdrXmCHAbj5SJAOuy3T4XY80uKU72e9zfAteDl/p7Lq8VNMa3lqisGGnAhfRSIi4anKqIiIiIiIiIqIiqrOJwjKgy1GNe3o5ocPYq6qoi1fHfDTh9XXDtaTuwuZ9GmPosVU+C+AOnfN8ng/i0rfUWzxH91r8NvZc+Z8EsCNXVz/Mwf8AopuG+EXD2a03v/1VHf8ArC3RF5zu7r3w29lieH9lMJQ/hYek09cgLv8AcZKk4/jFChHfVWU50zOAnyBU1cM7X1Hft+INYFxzODbxDf8Atx4AQY8VHml8Ntrq8MwBmSll0ALXbWVW1GSxwc1ws5pkEHcEar5241nwdSrh3WgwRsQLtP8AVdA+DmOfGKaT+5ZkcJ0a8h+eP5Q0n06rR+0WOGJxVSs4We8xvDRAH0hRpnB8YcV2+FwSY2VLC0ggVr57j7ro3wxwpbwhz3wRVdVqNHQCGD6sn1XN+O4jLiq3eCb2nZsDJHpCynZDj76OKZQpuc+jWd3bmXgh1g9o+y4a+8qF8RMLTGOLGOzd21rHHTmu7KfIOAUKQFz2uA0AIJ+YUnFY/Hy3h2pdr7vstXqva55jWJCyuM4q6o0F7p7x73vGgL+XUes+qj4gMFMEHmvIiw6Qd1jXPJbl6kO8jBB9wfoELQ6j2XSkHK7mqyr/ABirTJAbIBIiTJ9wruM4+79ko4cgRh88H7zXOzNafJzn+46L3w3g4qNcSWkhsnMRpI+Wd/K6xPEGgOLdjb0UhgaaB1Ch5LXf+poHp5adVYr5X0szqkun5LyIjm6ReNZ1WFcFew9Fz7D3XlzC2xV0IY5jfDZyj0pfPHPe5xL3WfM2r1HCOcJH914p1S0x+oV7C8Qc0OaCQHCCOokH8YXnEUSHcwiwI8Qbg2UoUAHMOq1a2QVSjUkq7RwZqO5Z0OlzYE6LOfD3s9TxuPp4eq5zA9riC0tmWtLo5gZ0UTi9BlLG16eHe402VHsa4kZiAS0nljUz6LnwxXll0h80IIFhRHDLTkbuDXeVz9SAukfBjg1PEYkPe4h2HAe1oHzSYEnYNN43lc+Y0DK0/bkny0H1k+i6N8D6FQY55DTkFJwedhcZQT1JGnmpWa0OifqvGakWu6IiKtKaqoiIiIiIiKiqqIiKqIiIiIiIiIiIuOfFPFMfjC1sS2mGu/1XP0BC7BVqZQSdACfZfPXFsSalZ9R2r3Fx8ySVEyn8rK7qx/w9j+JO552A+qk9n+OYnD4ath6OXK8uc8lsuEtbTImbC3uVgi1zswbrbS8z/b6KXiHcpcNwTHjMFYnDV3F5InXbZQrc7forRyRRaMFF26k8Kc9lUPFRzHiQHNJaWyMpMi+hI8k4o6Hul2cuJl0ky65zSbmTe6t13mRl3sozKRe/msB0Qa6nZCA3Rotx6/7Ueqx0XXt2IDcxNwI06kAx9YWR4hhu7sSDpoQRfxCw2Op8ro25vNboQ172h+1qHk88LHPj1IF/I0pFbEGmxrodzA6iBG2U/aHU2WNxjiabnuiczWxImCHGQJkiAb+XUK1XxLi0BxdAHLMwBN46XlUxIDmg9P7Kw5uLjwyM8IVe6qMObkzxPEjrrb77KnD8caZlusEXAIuCDqvGIdmcfBTaL2d2RBzE/wAuWDr4z/VQajywuAAOZuUyJiSDI6G2viVYJGviiA3XBFOdat4exWUxTw/RoaABvNwLn1N1imhZJz5bA1ge4WUB5WEUvHjW1Ts/xY4XFUa41pVGu82g8w9WyPVRKTzmzG5Mk+Z1W+0vhcW8Nq4+rVYWik5zGMknPOUB7nAAQdhM9QtFo01rgaySQlvTRZOJA1U2hzjxbceX2h/X3X0v8O8p4dhy1obLOaABmcCWlxjUmNV818MIbUaSJEiR1G49RZfWGApMbSY2k0NphrcoFgGxygeigcW9kNb31WUG5KkIqIuCpSqqqiqiIiIiIiIiIiIiIiIiIiIiKPxCmXUqjW6ljgPMggLgWIw5Di1wIcDBBEEHoQV9CrC9qcFTOHrVHU2Oe2m4hxaC4GLEEibKPPD4g32Xa4TxH+TeQW3zUuEYgfZ2Aj8/rKph2BpByhwjS+sQdPG6uV6at0nQ2+5n00XL6q+kU0EbqDWcBUvaQvL35TIurHFKRnMFep3PosyKAKjte5xc0ij0Vri1WC0RaxP5LH4x0gRv9VlsbTkXWI4lV/gBsANa4kA6OLspnzDGnyIXT4aAZmGtja4HGnviicD/AJaeiYlzXNADMsC5JmTufDyUGkR3ZU3EPDmkDcKDg8QxtOsxzMz3hgYZPIQ4F5jeW29VbOKRePyADqqXhTeCXHuCruBdy36qLVabz1KusCyfB+z9XGVmUaABqPmJIAsCSSTsBJ9FMdHTRzHZRb1WKdhXMdlcIMA6g2IDhp4EKRSas92j7IVMHiH0qpktIyuIgPbAhw8NvRY40CNVLgYDGHA7ha3u1pdt+H2Fbj+COwrzlAL6UjXUVGOjf5h5wtC4l8G8dScRTptrN2cx7RI/0vII+vmt9+CeAqswtV72lrKj2lk2zAAhzgOmgneCujqsOy34s7xHVWpYYHtFrgvZ/wCDOMqPBxAbQpzeXNc8jcNawkT5kLu1CiGNa0aNAA8gICuIoeTlyZJBf0WxjAzZERFFWaKqoiIiqqIiKqKkpKIqoiIiIiIiIiIiKxjsIKtN9N3yvaWmNYIiyvoi9BINhco4h8MMS1x7ssqN2ObKY8QbD0JWkYmnDoG1vZfRdUS0gdCvn/G4VzKjmvBDmkggiCCubkRNYLarvwbiEuUS2Uj2dlh8TSkLzRYJ5SSLaiLwMw9DIWSNCTAEk2AGpPQBbrgfhI52HY8P7uuZLmP+WCeUWu0xE6rSxjnigupk5cOO8GV1Wud4ilYrXMTS5iuyj4R4hxh1Sk0dQXuPtlH4rSu3PZEYHEd20uc1zGuDnADNaHRG2abbWXd4HAf5kcyrHH8+CWHljdZtaY1qtYnDQZ3O0WjrPmsmaPgugfCPs6zEVa3fUhUo90WOzCW5i5pa3/VabXEK65ZbFF4juipDCS6guZUqVltvwza7/wDpYbKDOfb7sHMfLLK6tW+DOAJkd80fdFS3lzNJ+q2Ls/2PwuCB/Z6Qa4iC8y6oR0LnXjwEBcrJ4rC+ItYDZC3shddlT8fwulXblr02VG9HtDgPETosbhexGBpuzMwtEO2OQGPLNMLOIq82R7RQJr1UotB1pUAVURa16iIiIiIiIiIiIiIiIiqqIiIqoiIiIiIiIiIiIiIih47g9Gt/FpMeermgn31UxEItZNcWm2mlBwXA6FEzSo02HqGgH31U6EReAAbI57nm3G0UPifCKOIZkr02VG9HCYPUHUHxCmIsgSDYWJFrVmfDLh4M/s4PgX1CPYuhbFhMGyk0MpMaxg0a0BoHoFfVFsfNJJ/e4n1NrENa3YIiItSyREREREREREREREREX//Z"/>
          <p:cNvSpPr>
            <a:spLocks noChangeAspect="1" noChangeArrowheads="1"/>
          </p:cNvSpPr>
          <p:nvPr/>
        </p:nvSpPr>
        <p:spPr bwMode="auto">
          <a:xfrm>
            <a:off x="4352925" y="-939800"/>
            <a:ext cx="23622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800"/>
          </a:p>
        </p:txBody>
      </p:sp>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327" y="1860551"/>
            <a:ext cx="2673222" cy="175423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Obráze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7632" y="1860553"/>
            <a:ext cx="3256219" cy="175423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Obráze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1489" y="4863820"/>
            <a:ext cx="1421419" cy="184557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Obrázek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68205" y="5376560"/>
            <a:ext cx="1903120" cy="116076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4" descr="http://upload.wikimedia.org/wikipedia/commons/c/c2/Toulouse_-_Bar_basque_-_Beer_tap.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8400" y="1557338"/>
            <a:ext cx="7507288"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smtClean="0">
                <a:solidFill>
                  <a:srgbClr val="0039A6"/>
                </a:solidFill>
                <a:latin typeface="Georgia" pitchFamily="18" charset="0"/>
              </a:rPr>
              <a:t>Tourismus</a:t>
            </a:r>
          </a:p>
        </p:txBody>
      </p:sp>
      <p:sp>
        <p:nvSpPr>
          <p:cNvPr id="70661" name="Rectangle 3"/>
          <p:cNvSpPr>
            <a:spLocks noGrp="1" noChangeArrowheads="1"/>
          </p:cNvSpPr>
          <p:nvPr>
            <p:ph type="subTitle" idx="4294967295"/>
          </p:nvPr>
        </p:nvSpPr>
        <p:spPr>
          <a:xfrm>
            <a:off x="1260475" y="1125538"/>
            <a:ext cx="7415213" cy="5472112"/>
          </a:xfrm>
        </p:spPr>
        <p:txBody>
          <a:bodyPr/>
          <a:lstStyle/>
          <a:p>
            <a:pPr marL="0" indent="0">
              <a:lnSpc>
                <a:spcPct val="130000"/>
              </a:lnSpc>
              <a:spcBef>
                <a:spcPct val="0"/>
              </a:spcBef>
              <a:spcAft>
                <a:spcPts val="1200"/>
              </a:spcAft>
              <a:buFontTx/>
              <a:buNone/>
            </a:pPr>
            <a:r>
              <a:rPr lang="de-DE" altLang="cs-CZ" sz="2000" dirty="0" smtClean="0">
                <a:solidFill>
                  <a:srgbClr val="C00000"/>
                </a:solidFill>
                <a:latin typeface="Georgia" pitchFamily="18" charset="0"/>
              </a:rPr>
              <a:t>Bier und Bierbäder </a:t>
            </a:r>
          </a:p>
          <a:p>
            <a:pPr marL="0" indent="0">
              <a:lnSpc>
                <a:spcPct val="130000"/>
              </a:lnSpc>
              <a:spcBef>
                <a:spcPct val="0"/>
              </a:spcBef>
              <a:spcAft>
                <a:spcPts val="1200"/>
              </a:spcAft>
              <a:buFontTx/>
              <a:buNone/>
            </a:pPr>
            <a:r>
              <a:rPr lang="de-DE" altLang="cs-CZ" sz="1700" dirty="0" smtClean="0">
                <a:solidFill>
                  <a:schemeClr val="bg1"/>
                </a:solidFill>
                <a:latin typeface="Georgia" pitchFamily="18" charset="0"/>
              </a:rPr>
              <a:t>Das tschechische Bier ist ein nationales Symbol. Seit 2008 trägt es den Status  „geschützte geografische Angabe“.  Mit einer Jahresproduktion von fast 20 Millionen Hektoliter  belegt die Tschechische Republik unter den Bierproduzenten den 15. Platz  in der Welt. (Der größte Produzent sind die USA, gefolgt von China und Deutschland).</a:t>
            </a:r>
          </a:p>
          <a:p>
            <a:pPr marL="0" indent="0">
              <a:lnSpc>
                <a:spcPct val="130000"/>
              </a:lnSpc>
              <a:spcBef>
                <a:spcPct val="0"/>
              </a:spcBef>
              <a:spcAft>
                <a:spcPts val="1200"/>
              </a:spcAft>
              <a:buFontTx/>
              <a:buNone/>
            </a:pPr>
            <a:r>
              <a:rPr lang="de-DE" altLang="cs-CZ" sz="1700" dirty="0" smtClean="0">
                <a:solidFill>
                  <a:schemeClr val="bg1"/>
                </a:solidFill>
                <a:latin typeface="Georgia" pitchFamily="18" charset="0"/>
              </a:rPr>
              <a:t>Ein Bierbad ist ein äußerst beliebtes Wellness-Verfahren. Es vereint die heilende Wirkung von Mineralwasser, Bier und anderen Zutaten , die zur Bierherstellung verwendet werden. Die vielen Vorteile der Bierbäder waren schon im Mittelalter bekannt. Mittelalterliche Ärzte und Naturheilkundler empfohlen Bierbäder als heilende sowie präventive Therapie.</a:t>
            </a:r>
            <a:r>
              <a:rPr lang="de-DE" altLang="cs-CZ" sz="1800" dirty="0" smtClean="0">
                <a:solidFill>
                  <a:schemeClr val="bg1"/>
                </a:solidFill>
                <a:latin typeface="Georgia" pitchFamily="18" charset="0"/>
              </a:rPr>
              <a:t/>
            </a:r>
            <a:br>
              <a:rPr lang="de-DE" altLang="cs-CZ" sz="1800" dirty="0" smtClean="0">
                <a:solidFill>
                  <a:schemeClr val="bg1"/>
                </a:solidFill>
                <a:latin typeface="Georgia" pitchFamily="18" charset="0"/>
              </a:rPr>
            </a:br>
            <a:r>
              <a:rPr lang="cs-CZ" altLang="cs-CZ" sz="1800" dirty="0" smtClean="0">
                <a:solidFill>
                  <a:schemeClr val="bg1"/>
                </a:solidFill>
                <a:latin typeface="Georgia" pitchFamily="18" charset="0"/>
              </a:rPr>
              <a:t/>
            </a:r>
            <a:br>
              <a:rPr lang="cs-CZ" altLang="cs-CZ" sz="1800" dirty="0" smtClean="0">
                <a:solidFill>
                  <a:schemeClr val="bg1"/>
                </a:solidFill>
                <a:latin typeface="Georgia" pitchFamily="18" charset="0"/>
              </a:rPr>
            </a:br>
            <a:r>
              <a:rPr lang="cs-CZ" altLang="cs-CZ" sz="1800" dirty="0" smtClean="0">
                <a:solidFill>
                  <a:schemeClr val="bg1"/>
                </a:solidFill>
                <a:latin typeface="Georgia" pitchFamily="18" charset="0"/>
              </a:rPr>
              <a:t/>
            </a:r>
            <a:br>
              <a:rPr lang="cs-CZ" altLang="cs-CZ" sz="1800" dirty="0" smtClean="0">
                <a:solidFill>
                  <a:schemeClr val="bg1"/>
                </a:solidFill>
                <a:latin typeface="Georgia" pitchFamily="18" charset="0"/>
              </a:rPr>
            </a:br>
            <a:endParaRPr lang="de-DE" altLang="cs-CZ" sz="1200" dirty="0" smtClean="0">
              <a:solidFill>
                <a:schemeClr val="bg1"/>
              </a:solidFill>
              <a:latin typeface="Georgia" pitchFamily="18" charset="0"/>
            </a:endParaRP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e-DE" dirty="0"/>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e-DE" dirty="0"/>
          </a:p>
        </p:txBody>
      </p:sp>
      <p:sp>
        <p:nvSpPr>
          <p:cNvPr id="70664" name="AutoShape 10" descr="data:image/jpeg;base64,/9j/4AAQSkZJRgABAQAAAQABAAD/2wCEAAkGBhQSERUUERQWFRQWFhgYGRgYFxgYFRgVGhoWFxUUFhgXHiYfGBwlGRgXHy8hIycpLCwsGh4xNTAqNSYrLCkBCQoKDgwOGg8PGi8lHyUvNC8qMDAsLCoyKiwsNDEsLi8sNC0qLC8sLC4qLCkqLywvLCksLCwsLTQsLCwpLCwpLP/AABEIAMwA+AMBIgACEQEDEQH/xAAcAAEAAQUBAQAAAAAAAAAAAAAABAEDBQYHAgj/xABBEAABAwIEAwYDBQYFBAMBAAABAAIRAyEEEjFBBSJRBhNhcYGRBzKhQlKx0fAUIzOCwfFTYnKS4SRDssIWY9IV/8QAGwEBAAIDAQEAAAAAAAAAAAAAAAQGAgMFAQf/xAAyEQABBAECBAMIAAcBAAAAAAABAAIDEQQhMQUSQVETYXEigZGhscHR8AYUIzJC4fEz/9oADAMBAAIRAxEAPwDuKIiIiIiIiIiIiIqFyIqosNjO2GDpEtfiKQI1GaSPRsqG74jYGY7+fJjyPfKsxG8i6Kw523VrZUWEodtcG8AtxFODuZAnoSQIPgp+G4vRqfw6tNx6BwJ9pWJBG6zBvZTERF4iIiIiIiIiIiIiKiqqIiIiIiIiIiIiIiIiIiIiIiqiIiIiIiIvFWqGgucQABJJMAAakk6BW8bjWUmOqVHBrGiSTsFxntn2wrY12QAtw8nLTFnVCL5qnsYatkcfOaulqkk5Bta2ntD8VmhzqeCa2oRY1HGKYP8AlGrvP8VpmM43ia5mvWNQGeSYYJ2DWkAecKNw3hj6rLNDGMa7MGtl+xDjN4Mi9gFsj+y1R4aaVMtYGCSXM5yZksIMOHn0XUx5cPm8J7O9lxH78FzsiHL5fFa7tQA3/Hv1WIp1WtF6DOkCY8ueZ9fdVxWBpuaHZAzW8/Nf5d/7QslT4BWgNa0AuzQ03flYOd48JIAAmSfArLv7JsDGt+d7+UPyuLWcpIcA2NxoT5oY+H4rxJHY12BJBHmLpYsPEMgFr623IAIPwtaKeGjSLDS+1zePNSME11wA5w8JJtaQb+C3TCdiQH/vamZrACWAZSS6RY6xbRZSl2fpMLXYcFkTzg3I6GfmHt5nQ55vEsSSIxct+mnz0K9wsDMZKJHOrvevy1BWjYDtnjMM+M7oaP4dUFzSBrB1afIgWNl0Ps58QKGKIY79zWNsjyIcf8jtD5WK0rtbkcHM7otqtIJcIuwiMzyNdrybnXVapUEgSOb9dFhicOZNBziwfP8AdQfNbMvPdFNymj6dfwR5L6JRcx7E9vzTLaGLcSwwKdVx+XoyoTt0dtuunArmzQuhdyuU6KZsreZqIiLStqIiIiKiqiIqIkKqIqIqqiIiIiIiIiIiIiIqoiIiKhKqtT+JHHv2fCOa0xUrfu2+up9pWTWlxDQsXuDWlxWi9uu2Rxtf9novDcOx0F+znXGY9QDoPVSeA8LbUqxzEM+eQCDkEZQAZDjJIGi1jhHC3Gk8jLDiIB+Z2UZjksQTqALaWW04Wuyjh21TUe2qQW7ZCP8ADI1FouSD4qNlY7pZCI6PKeUgWSTV7V616HZMXJMYDrqxzEmhptQ+XxW24KoXVCLDKxo/diRrytqsmPr9k3AIm8XvdSDnsESGta0gtc4uu4jrAMRI36EaNheMupMN/m5gDq22XNA3AOsKRS7TVgC0VWuEFrebra7T01122UD+abYFIc6PcX+FtoyuDnNBpuMEmHgZWxaTs7mjaCehUl7qZptAc4kFuhcTAIbaPAlQeHcWDhmNX7AGTKGmmSWgt6nSxvYepmYusW02tY1vKyZDso00HKdR5QV0GAyajVSQ9tWFFxlJ5IhvM0auaGgtE3gPDiIj18YjzxHDmlRL4Jys5Yl7u8Mc0XABcAdDBnqr9fGkMBqOH2jmDhyl2Yg5YkgSAAdYCg4bjrmUstRwqudpPKb20aL79NLLaIX3dWB81sax0rTyrTjiKrHlz8wJkPzTmc0/M0zpPgsPWYCXQDAJgHXKdL7/ANVsnaRpytqPeXPc90tFhlb/AAzAkm03JI1Gy1lz5drDTIAm5iPYaq44ErJGh9AE6V6fj7qj58L4JHRFxIGuvc/n92UV7Zncafn+vNdM+GXa/vG/slZ0vYP3bjq5g+yfFv1Hkub1Gxpoo7Ma6jVp1aZh7XAjzG3kRZe8QxRKw9+izwckxuHZfSKKJwriArUmVB9oCR0O4UtU8itFaQbREReL1ERERERERERERURVREVEVVREREREVURERFyn4l1DVxJEktoMBIEWzTJv6ey6q4wFx7tRjB3teb2BJi3ywAfCSf0Fkx7mu9nfovfDDwb2AsrFcDxrqTi54DmsdzN1LHWAJAuZI8bgFT8dTearnHM5oPeGAHAF2UugHoDEdBpda/wjFNpQcpdDgYGoMloM+5vay3FrxmcA0sc4jcDObjQ73JkdBdbcaJsz5clw9p9gkdPT3LT4kL4I42DRu4PWjpfrvoolThYc8ubmYS3kLDymLFpBs05RmHqoeI4dVc5rMoJmIczIYJiZiHCAf1CzmIxFPD0y4UnUubM8VJyuHRjmuyyXAH3Ks8KxhfDiC6HCDnNwADMzcCZg+Wy4keI4z+26xWnUitK18lMZi42U7nYC0X5AE+Sn0sA5hAIBeSOZuYCBJ+0CB7rKVuEl4kNYZiTUObaABlAEaq2MYOUm3ML+jlnsfxBvcF7BIBA+6JidYsrC2owGsGi3ZOMwcrQK6LWsPQLWgONOzRYNNoFyAXX9ljcbjmwR3gLTOYODhpBjKACb7E/SVMbjDbM2HF7jEi0SPmNtxAWE4o9pBeARzcziQYOgbmkz6W02uZTae4NJ30Xr2nEx3SRCyBZvrSwmKxPeNl0CCYY2zWNJ5eUaugAkmd1DwtdhzNaL7mLxq2T9V5x4vAdmbOUnMIa3oAPM6RaFTCYYMHKL3lx33nKutiMlDmNIA5Rr5k9vr76VEy5Gyl8nMTzGx5f82Xus+Bf9FY3EWuf0Oim4lwFzqbflCx9d/wDwF0JXaLRA1dd+E/FS+j3bjJDQfbl/CPZdAXHvhpi+7xFJv3szfUtc78RHquwql5TeWU0rZjO5owiIijKQiIiIiIiIiIiIiIiIiFERFREREVUREReKuh8iuJdr6UPcY+aGB3jMlrvCwIXbyFy/jeBzioxwaeZwId8sgy2Y0M76Lzn8Mhx7hbmWWPYNyP8AX3XOsJQ5+cQ4utrHLExHiJgrbqtSph3FmIBcMudvMHgAixaYkgEOEG9lCpV6+GkFtnTYiTlIixOvnM+KsUsUHOJJuTvY+y6vC8DJIPjUGG9AQST3BG3z9FW8jLjxjcB5nCjqCKrof0eqmsrGqc+clugAkARBgh03028k4JjCwyWQMsiWtIJJuZaRBkuOnRY/FuIJLWmTvYAwHamZt0heKdaoDzZozdBYXiYJ3j6qt5+K/AmLWu13BO9fu6nji0mTyyjSth0B6/FbbW4lOUNewF3MCQbCS0yJ1naVWrxC+aQQ7kJl+X/LvGWR5SZWpPp1HlucggEDQ3An7J+iydKuWg3eGZTlk0WsOW4y6GZj+qmSZM8Hh+Oyg7r+9f2lYsPOZmAmxpv5H8abqRSa5rzctZIIyUxOki4BJ2jpEnVXMbhuQi2RzHT3jsnMQI5GtFwBpvKx1DH0gM+HBc5wbJNSOuYco0sImND0WLpg1XFzzUDupjQSQJj0sZ08I7mNC+enN2UTL4vjwRkbny6X6rywSMreo+zEjeATKuVnGTsCPw3/AF0VKNdrbQAZN5En+pKt414MWkA76XtorGx4c3mBVBkY4ScpCjVXggxfx8R4/kojbuH3ReV7cHfa9tvO6g4vG5QWi5/NRpZKbZUuKOzQW+fDevmxbf8AK8AeVv8AldtC+dewuOdRbWqAw9oBbvDiQAb6rtPZHtW3GU7w2q0czdv9TfD8FVZyXuLuiskIDWhq2FERR1vRUlVWn8S4kHVqge4wwloGwjw8dZUDPzRhx+IW3rVLfBAZnUFuCpKwPZLi3fMqAuzd2/KCdYyh0TvErQPip2zrMxrcKys7D0msa57mzmcXSZJbfKBsNTKkQTiWISgVYWjI/okg9Fnvit21q4JtGnhyGPrFxNQgHKxsAhoNpJOu0eKxPw07e162LOFxFTv2ua4sqQAQW3N4EtInUSIXNuNdp6mKwZpV3mpUo1Guo1HGX5XBwqU3HVwsxwm9ipXw57RswAxOIe0PrNphtFpmMznNa6Y2AufAEbrO71ULnJcH3p2X0qi4hwT4t4tlekcQ+nVpVCA5jWtDmAuyyMtwRrDpkecrtwWQcCpMcgfsqoiLJbFREREVURERFpXaKkKdZ5Is8ZiegiCfHot1Wv8AbHAh9HNuLe+n1WLmB4or0GrrsuXVMR3hJM+vTQQoXdQTbfp4AKdWYRMA2/XkVHDiZtb2M+IKu+MWsYGN6KlTtLnlx6qPiafIYB02PlaNLqNgbF2RpAkSDAIN7gRe2il4hpFw7fQ2j1iUrYUuux+W22n0hRcjFbLkMnq+Xpp7j7ivY38sZYTv6rzWq7nS8y09DbVecNjnUs3d5QC0i8iNSIDgR6nqpFSnpPX+hVKGHInKQT906kEEWnXymdws+I40eRA5sgB7eR+3qt3D5ZI5R4f/AEff0UIYjva5DnAsaxwLyWg5ZBYOQff0AvcqgeXHV0esDxOghXhi2zHQHz2t9FarPcXQHBrbSXQNdwSei5+AyDAhL2vJadhsfSu/dT8l8udI2MR04bnX47baLH12ZKge2ACTmgQbTfyOn4KuLxGZuhG4vc+2ytYnEBpIHOJIDttbLH1sU6+kX/4UtsrWgvGx1rseqxdjuLgxw9oaXe/ZX8Vieuh6LHVDLujf1AUl+UNbcg7zrPht9VFFOYAkk++q5GTneJYFil1IsHwaJIN9ith4K6KDj95waPIcxPvlWx9kOLGhiqTwbFwa7xa6x/P0WtsGUBn3Z/3H5vy9ApuCkvaBqSAPORH1UZjaZRWTjbrC7NW4497nGm4Na0kCwJdBib/gFleD8T76nmiCHFrgNJEG3oQVpWMwzm4mrSYQGhwPlmAcWj+YlZ7sxVbR/wCndOdznOzH7TtSCNiGj2CpmHmStz3xTSaEkAdL6V2XfmgZ4Acwa7+7raymL49TpuLYc4jXKAQPC5F1oHbVor1X1MO4x3YmLZnAG0dYgeikcT4v+z1a1N5uHH1a7mafYhReGd4Wue5pGdxcBaQ2ABbraVEzeI5BL2SNAAOnuUvHxGx08HcfVcipcTABfneK2YEOBiNZuLgzEQs58ROJHFYXhtd5nEvoVBUOhcxtTLSe4dTDz6latxrDf9TVsWt7x/LpAk2jZe31qYpACc0mdMsQIjedforZGRyghVF39Nx62Va4aGf9xxFjNp5osIkWmAqV3S0x6el1CqtJMjosjgWU8jszjMDKInMZvJm1r/RZlYOFe0vPBMeadVr3tDwwg5SSA4gyASLx1hdX4H8X8U2vS/axSfRqkTkADmAnLmEE6HVrrwuQ4k8pjUXCl9nMc1ldj64LqbCHOaNXRcME6SYE+Ka9FmC7dui+ukXEMN8acYHCrUZRNEuINNoIdAiQHZiZg6kQV2nB4ttWmyoy7Xta5vk4Aj6FbQQVKZI1+yvIiL1bEREREXitSDmlrhIIgr2iIuX9o+A9xUd0Nx4iYWt1Hwf1+t11ftm4Nwj6hZnFOHED5skgPLfENk+i5picM2o0VKTg+m7Rw69DuCNwu9g5RrlK4ObigGwsfmzC2lxfyXrIOgVjIQYBI6dF7oucLOjouuyUHdcl8RGyrVpgiPEbnqlTD2vPuUqvsbfgpdSo2P7fmvXuCMae6w+LeyATSDHCxcIIcPEQoD8U5omnAGa0Na503JNjpKyuJdpbfqOhUHEUjcyPqVB/lmAcvTejqus3Ol5uf/KqsGvj3WGLjH2iRoDbYa6+a8Npud9nQX6aeN1lsPwV7uZxygEWIIn01hZUcPlsRY9BA8fNV/iHF2xO8KDU9T0H5K6mLhGT25f9rVGYRxDpaR92bGVKw+B7loc8/vHXa37rfvnxO3v0Wcxz6WGHND6p0ZNm+Lug+q18VC9xc4kk3JUPHkkmJfJsVKlayMBrFKw7CSANSYH9F0TgnZJtE06xOZzHB0GzZFwOuq0bg+CqVKrGUmlzy4ZQOuvtvK6hVwlS7MwJbYkTEj5o8Jkei4/8QZeRA1hhdQ6+vT7qVw+COS+fdY6ti3A97q5xdmHV0kz+P0VzhWJq1MQyoLd26wN8xIIj2crGF/id2ZJY3MTsS4umPb6qQQ9tSKYsRJM6HT9eSp3iua/nH929/NWXlbyFlf8AFXjFPvqz3VIzOAiNIAA3UKn2ihmT7UxEXzC0LzVqObXJrEAZTlvqTr+H1VKuHFNveASWnMesbrNzjIbkNk/UrNjGhob06LRu1HZLFE1MQWNLSZIaZcB1I39JWv8AZHhlOpimCtdgkwdCRoD1G/oul8Y7a0xRIBBsQI/V1ygYktOYGDMghWrhpyMmIwuHKdmnbfT5d1Ws2FmLO156myF13tFh8M7DFpa2Mp2AynYtjRcSLDeNJsszxDiDzTANYvLmyRJsZIh07722IWOoyGidV1IeES8LHLI4O5tdFDzMpk5DmNqu6kYAMynMbxa0yZFj0t+Ct1QIO0j+34KuBwrXOMuAsTcwLAmBG/TxVquIMDQrcubXtK/w7MbuFt41hfU/ZDi9DEYSk/DE921oYA75mlgDSx3iLfivlPBY9zSWgkTymNxMweosF9BfBKgG4F/NLnViSPu8jI9xdZDQrdFYeV0NERbFLREREREREXirSDmlrhIIIIOhBsQVwXtRwbE8HxBdS5sPUPLImm4f4dQbOA313G676o3EOHU69N1OswPY4QWuEj/g+IWyN/KVrkZzBcNwfH8PiYg9zV+488pP+R+h8jBUyrw0zdvqFf7V/BOo0l+Cd3jP8N5AePBrjZ/rB81oz8RjcE7I41KcfYqC3oHbeS6sWSfVcuXGF9ltTsIRIv0vdR6jTuSFhqXb2sD+8pMd4iWn+oXqp2+B1w59H7b7KScttb/VRhivvb6LIPw5tcqVw3DkVASCRfWIHjK17/5ydqHu78grFftjiHWY1rB4Ak/VRJ5o5Y3MJ3HS1JigkY4OA29FuuMxDGAlzgPYD8z9FrOO7WmYoH+b/wDK117alQzUcXeZWxcC7EYrER3NF5b94jKz/c6B7LlMxYI201vvOp/C6PiSOPtO9wWIYwuMkkk9VnuAdm62KfkosLjudGtHVztAug9nvg41sOxdTN/9dOQP5nm59APNTKnxHwmFd3OGw5dSYYLmZWtkWJaDd3mYnxXkkjWDdS8bEmyHVG21leA9l6fDMO+pZ9bIS58b7Mb0bMeJWtYvjJotJcToST1vJn1W5Yri1PFYLvaJzMfHgQQ4S0jYghc/7Rvpmi9r3ta50loJuYMgAdLKqcZf4s8cR1G/xO/wC7XC4aJDh1o+5QuGdqafeudVDm5iAHRYAfe3Fysxi+MijUk6HQ7SNR9QuY4jihLRT8YAjdy37DYQd21lQiaTQ1xOzgBmknyXOzMOOItfrrpXorBPFEHeyb7rHcT7SMq1m5pytOYkCeaQp/aXGg4Jz6Tpa6Lj7s83/PqtEdj+7ztdBMkE66HVp8eo2KzfC6jmcPc+p8lXvTTHUGKX/m1/sVKlwWsDHs6Ee9ePbGzlDTr2WvY3HM7sDLBAMmfm9NuijYLhAGHxRqEcjRlM72cI9YHuoOPZkyzoVa4himERSzNaQ2QTqRE6bZtFcsThrp4fEbJWv0I+CrnGM25wx7Nh9QsdTeZHmsvVAczOXguc50gWdsZI0i9vIrEFTMHgnPBInlEmNh1Phce6scEbHO/qN5jSrUmysFxDraKjqptPSR6q9TbEyhYHOANvHzXCbjudN4QGt9U5gpNCqzJvnzSOkRr5yuy/A/ifNWonUsY/wsL/APlHoFxwYdrXmCHAbj5SJAOuy3T4XY80uKU72e9zfAteDl/p7Lq8VNMa3lqisGGnAhfRSIi4anKqIiIiIiIiIqIiqrOJwjKgy1GNe3o5ocPYq6qoi1fHfDTh9XXDtaTuwuZ9GmPosVU+C+AOnfN8ng/i0rfUWzxH91r8NvZc+Z8EsCNXVz/Mwf8AopuG+EXD2a03v/1VHf8ArC3RF5zu7r3w29lieH9lMJQ/hYek09cgLv8AcZKk4/jFChHfVWU50zOAnyBU1cM7X1Hft+INYFxzODbxDf8Atx4AQY8VHml8Ntrq8MwBmSll0ALXbWVW1GSxwc1ws5pkEHcEar5241nwdSrh3WgwRsQLtP8AVdA+DmOfGKaT+5ZkcJ0a8h+eP5Q0n06rR+0WOGJxVSs4We8xvDRAH0hRpnB8YcV2+FwSY2VLC0ggVr57j7ro3wxwpbwhz3wRVdVqNHQCGD6sn1XN+O4jLiq3eCb2nZsDJHpCynZDj76OKZQpuc+jWd3bmXgh1g9o+y4a+8qF8RMLTGOLGOzd21rHHTmu7KfIOAUKQFz2uA0AIJ+YUnFY/Hy3h2pdr7vstXqva55jWJCyuM4q6o0F7p7x73vGgL+XUes+qj4gMFMEHmvIiw6Qd1jXPJbl6kO8jBB9wfoELQ6j2XSkHK7mqyr/ABirTJAbIBIiTJ9wruM4+79ko4cgRh88H7zXOzNafJzn+46L3w3g4qNcSWkhsnMRpI+Wd/K6xPEGgOLdjb0UhgaaB1Ch5LXf+poHp5adVYr5X0szqkun5LyIjm6ReNZ1WFcFew9Fz7D3XlzC2xV0IY5jfDZyj0pfPHPe5xL3WfM2r1HCOcJH914p1S0x+oV7C8Qc0OaCQHCCOokH8YXnEUSHcwiwI8Qbg2UoUAHMOq1a2QVSjUkq7RwZqO5Z0OlzYE6LOfD3s9TxuPp4eq5zA9riC0tmWtLo5gZ0UTi9BlLG16eHe402VHsa4kZiAS0nljUz6LnwxXll0h80IIFhRHDLTkbuDXeVz9SAukfBjg1PEYkPe4h2HAe1oHzSYEnYNN43lc+Y0DK0/bkny0H1k+i6N8D6FQY55DTkFJwedhcZQT1JGnmpWa0OifqvGakWu6IiKtKaqoiIiIiIiKiqqIiKqIiIiIiIiIiIuOfFPFMfjC1sS2mGu/1XP0BC7BVqZQSdACfZfPXFsSalZ9R2r3Fx8ySVEyn8rK7qx/w9j+JO552A+qk9n+OYnD4ath6OXK8uc8lsuEtbTImbC3uVgi1zswbrbS8z/b6KXiHcpcNwTHjMFYnDV3F5InXbZQrc7forRyRRaMFF26k8Kc9lUPFRzHiQHNJaWyMpMi+hI8k4o6Hul2cuJl0ky65zSbmTe6t13mRl3sozKRe/msB0Qa6nZCA3Rotx6/7Ueqx0XXt2IDcxNwI06kAx9YWR4hhu7sSDpoQRfxCw2Op8ro25vNboQ172h+1qHk88LHPj1IF/I0pFbEGmxrodzA6iBG2U/aHU2WNxjiabnuiczWxImCHGQJkiAb+XUK1XxLi0BxdAHLMwBN46XlUxIDmg9P7Kw5uLjwyM8IVe6qMObkzxPEjrrb77KnD8caZlusEXAIuCDqvGIdmcfBTaL2d2RBzE/wAuWDr4z/VQajywuAAOZuUyJiSDI6G2viVYJGviiA3XBFOdat4exWUxTw/RoaABvNwLn1N1imhZJz5bA1ge4WUB5WEUvHjW1Ts/xY4XFUa41pVGu82g8w9WyPVRKTzmzG5Mk+Z1W+0vhcW8Nq4+rVYWik5zGMknPOUB7nAAQdhM9QtFo01rgaySQlvTRZOJA1U2hzjxbceX2h/X3X0v8O8p4dhy1obLOaABmcCWlxjUmNV818MIbUaSJEiR1G49RZfWGApMbSY2k0NphrcoFgGxygeigcW9kNb31WUG5KkIqIuCpSqqqiqiIiIiIiIiIiIiIiIiIiIiKPxCmXUqjW6ljgPMggLgWIw5Di1wIcDBBEEHoQV9CrC9qcFTOHrVHU2Oe2m4hxaC4GLEEibKPPD4g32Xa4TxH+TeQW3zUuEYgfZ2Aj8/rKph2BpByhwjS+sQdPG6uV6at0nQ2+5n00XL6q+kU0EbqDWcBUvaQvL35TIurHFKRnMFep3PosyKAKjte5xc0ij0Vri1WC0RaxP5LH4x0gRv9VlsbTkXWI4lV/gBsANa4kA6OLspnzDGnyIXT4aAZmGtja4HGnviicD/AJaeiYlzXNADMsC5JmTufDyUGkR3ZU3EPDmkDcKDg8QxtOsxzMz3hgYZPIQ4F5jeW29VbOKRePyADqqXhTeCXHuCruBdy36qLVabz1KusCyfB+z9XGVmUaABqPmJIAsCSSTsBJ9FMdHTRzHZRb1WKdhXMdlcIMA6g2IDhp4EKRSas92j7IVMHiH0qpktIyuIgPbAhw8NvRY40CNVLgYDGHA7ha3u1pdt+H2Fbj+COwrzlAL6UjXUVGOjf5h5wtC4l8G8dScRTptrN2cx7RI/0vII+vmt9+CeAqswtV72lrKj2lk2zAAhzgOmgneCujqsOy34s7xHVWpYYHtFrgvZ/wCDOMqPBxAbQpzeXNc8jcNawkT5kLu1CiGNa0aNAA8gICuIoeTlyZJBf0WxjAzZERFFWaKqoiIiqqIiKqKkpKIqoiIiIiIiIiIiKxjsIKtN9N3yvaWmNYIiyvoi9BINhco4h8MMS1x7ssqN2ObKY8QbD0JWkYmnDoG1vZfRdUS0gdCvn/G4VzKjmvBDmkggiCCubkRNYLarvwbiEuUS2Uj2dlh8TSkLzRYJ5SSLaiLwMw9DIWSNCTAEk2AGpPQBbrgfhI52HY8P7uuZLmP+WCeUWu0xE6rSxjnigupk5cOO8GV1Wud4ilYrXMTS5iuyj4R4hxh1Sk0dQXuPtlH4rSu3PZEYHEd20uc1zGuDnADNaHRG2abbWXd4HAf5kcyrHH8+CWHljdZtaY1qtYnDQZ3O0WjrPmsmaPgugfCPs6zEVa3fUhUo90WOzCW5i5pa3/VabXEK65ZbFF4juipDCS6guZUqVltvwza7/wDpYbKDOfb7sHMfLLK6tW+DOAJkd80fdFS3lzNJ+q2Ls/2PwuCB/Z6Qa4iC8y6oR0LnXjwEBcrJ4rC+ItYDZC3shddlT8fwulXblr02VG9HtDgPETosbhexGBpuzMwtEO2OQGPLNMLOIq82R7RQJr1UotB1pUAVURa16iIiIiIiIiIiIiIiIiqqIiIqoiIiIiIiIiIiIiIih47g9Gt/FpMeermgn31UxEItZNcWm2mlBwXA6FEzSo02HqGgH31U6EReAAbI57nm3G0UPifCKOIZkr02VG9HCYPUHUHxCmIsgSDYWJFrVmfDLh4M/s4PgX1CPYuhbFhMGyk0MpMaxg0a0BoHoFfVFsfNJJ/e4n1NrENa3YIiItSyREREREREREREREREX//Z"/>
          <p:cNvSpPr>
            <a:spLocks noChangeAspect="1" noChangeArrowheads="1"/>
          </p:cNvSpPr>
          <p:nvPr/>
        </p:nvSpPr>
        <p:spPr bwMode="auto">
          <a:xfrm>
            <a:off x="4352925" y="-939800"/>
            <a:ext cx="23622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de-DE" altLang="cs-CZ" sz="1800"/>
          </a:p>
        </p:txBody>
      </p:sp>
    </p:spTree>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http://www.hotelhappystar.cz/wp-content/uploads/img_1586-rek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484313"/>
            <a:ext cx="7507288"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smtClean="0">
                <a:solidFill>
                  <a:srgbClr val="0039A6"/>
                </a:solidFill>
                <a:latin typeface="Georgia" pitchFamily="18" charset="0"/>
              </a:rPr>
              <a:t>Tourismus</a:t>
            </a:r>
            <a:endParaRPr lang="en-GB" altLang="cs-CZ" sz="2400" smtClean="0">
              <a:solidFill>
                <a:srgbClr val="0039A6"/>
              </a:solidFill>
              <a:latin typeface="Georgia" pitchFamily="18" charset="0"/>
            </a:endParaRPr>
          </a:p>
        </p:txBody>
      </p:sp>
      <p:sp>
        <p:nvSpPr>
          <p:cNvPr id="71685" name="Rectangle 3"/>
          <p:cNvSpPr>
            <a:spLocks noGrp="1" noChangeArrowheads="1"/>
          </p:cNvSpPr>
          <p:nvPr>
            <p:ph type="subTitle" idx="4294967295"/>
          </p:nvPr>
        </p:nvSpPr>
        <p:spPr>
          <a:xfrm>
            <a:off x="1258888" y="1162050"/>
            <a:ext cx="7516812" cy="5311775"/>
          </a:xfrm>
        </p:spPr>
        <p:txBody>
          <a:bodyPr/>
          <a:lstStyle/>
          <a:p>
            <a:pPr marL="0" indent="0" algn="just" eaLnBrk="1" hangingPunct="1">
              <a:lnSpc>
                <a:spcPct val="80000"/>
              </a:lnSpc>
              <a:spcBef>
                <a:spcPct val="0"/>
              </a:spcBef>
              <a:spcAft>
                <a:spcPts val="1200"/>
              </a:spcAft>
              <a:buFontTx/>
              <a:buNone/>
            </a:pPr>
            <a:r>
              <a:rPr lang="de-DE" altLang="cs-CZ" sz="2000" dirty="0" smtClean="0">
                <a:solidFill>
                  <a:srgbClr val="C00000"/>
                </a:solidFill>
                <a:latin typeface="Georgia" pitchFamily="18" charset="0"/>
              </a:rPr>
              <a:t>Wein und Weinanbau in der Tschechischen Republik</a:t>
            </a:r>
          </a:p>
          <a:p>
            <a:pPr marL="0" indent="0">
              <a:lnSpc>
                <a:spcPct val="80000"/>
              </a:lnSpc>
              <a:spcBef>
                <a:spcPct val="0"/>
              </a:spcBef>
              <a:spcAft>
                <a:spcPts val="1200"/>
              </a:spcAft>
              <a:buFontTx/>
              <a:buNone/>
            </a:pPr>
            <a:endParaRPr lang="de-DE" altLang="de-DE" sz="2000" dirty="0" smtClean="0">
              <a:latin typeface="Georgia" pitchFamily="18" charset="0"/>
            </a:endParaRPr>
          </a:p>
          <a:p>
            <a:pPr marL="0" indent="0">
              <a:lnSpc>
                <a:spcPct val="80000"/>
              </a:lnSpc>
              <a:spcBef>
                <a:spcPct val="0"/>
              </a:spcBef>
              <a:spcAft>
                <a:spcPts val="1200"/>
              </a:spcAft>
              <a:buFontTx/>
              <a:buNone/>
            </a:pPr>
            <a:r>
              <a:rPr lang="de-DE" altLang="de-DE" sz="1800" dirty="0" smtClean="0">
                <a:latin typeface="Georgia" pitchFamily="18" charset="0"/>
              </a:rPr>
              <a:t>Die Qualität der mährischen Weißweine ist auf Spitzenniveau, wovon auch eine Reihe internationaler Preise zeugt. Mährische Weine wurden sogar höher bewertet als die Weine aus traditionellen Weinbauländern wie Frankreich oder Deutschland.</a:t>
            </a:r>
            <a:br>
              <a:rPr lang="de-DE" altLang="de-DE" sz="1800" dirty="0" smtClean="0">
                <a:latin typeface="Georgia" pitchFamily="18" charset="0"/>
              </a:rPr>
            </a:br>
            <a:endParaRPr lang="de-DE" altLang="de-DE" sz="1800" dirty="0" smtClean="0">
              <a:solidFill>
                <a:schemeClr val="bg1"/>
              </a:solidFill>
              <a:latin typeface="Georgia" pitchFamily="18" charset="0"/>
            </a:endParaRPr>
          </a:p>
          <a:p>
            <a:pPr marL="0" indent="0">
              <a:lnSpc>
                <a:spcPct val="80000"/>
              </a:lnSpc>
              <a:spcBef>
                <a:spcPct val="0"/>
              </a:spcBef>
              <a:spcAft>
                <a:spcPts val="1200"/>
              </a:spcAft>
              <a:buFontTx/>
              <a:buNone/>
            </a:pPr>
            <a:r>
              <a:rPr lang="de-DE" altLang="de-DE" sz="1800" dirty="0" smtClean="0">
                <a:solidFill>
                  <a:schemeClr val="bg1"/>
                </a:solidFill>
                <a:latin typeface="Georgia" pitchFamily="18" charset="0"/>
              </a:rPr>
              <a:t>In der Tschechischen Republik finden Sie zwei große Weinregionen – Böhmen und Mähren. Diese werden nachfolgend in kleinere Gebiete unterteilt. </a:t>
            </a:r>
            <a:br>
              <a:rPr lang="de-DE" altLang="de-DE" sz="1800" dirty="0" smtClean="0">
                <a:solidFill>
                  <a:schemeClr val="bg1"/>
                </a:solidFill>
                <a:latin typeface="Georgia" pitchFamily="18" charset="0"/>
              </a:rPr>
            </a:br>
            <a:endParaRPr lang="de-DE" altLang="de-DE" sz="1800" dirty="0" smtClean="0">
              <a:solidFill>
                <a:schemeClr val="bg1"/>
              </a:solidFill>
              <a:latin typeface="Georgia" pitchFamily="18" charset="0"/>
            </a:endParaRPr>
          </a:p>
          <a:p>
            <a:pPr marL="0" indent="0">
              <a:lnSpc>
                <a:spcPct val="80000"/>
              </a:lnSpc>
              <a:spcBef>
                <a:spcPct val="0"/>
              </a:spcBef>
              <a:spcAft>
                <a:spcPts val="1200"/>
              </a:spcAft>
              <a:buNone/>
            </a:pPr>
            <a:r>
              <a:rPr lang="de-DE" altLang="de-DE" sz="1800" dirty="0" smtClean="0">
                <a:solidFill>
                  <a:schemeClr val="bg1"/>
                </a:solidFill>
                <a:latin typeface="Georgia" pitchFamily="18" charset="0"/>
              </a:rPr>
              <a:t>Die Weintradition des Landes ist sehr lang, sie geht bis ins 3. Jahrhundert zurück, als die Römer die ersten Weinreben auf </a:t>
            </a:r>
            <a:r>
              <a:rPr lang="cs-CZ" altLang="de-DE" sz="1800" dirty="0" smtClean="0">
                <a:solidFill>
                  <a:schemeClr val="bg1"/>
                </a:solidFill>
                <a:latin typeface="Georgia" pitchFamily="18" charset="0"/>
              </a:rPr>
              <a:t>dem </a:t>
            </a:r>
            <a:r>
              <a:rPr lang="de-DE" altLang="de-DE" sz="1800" dirty="0" smtClean="0">
                <a:solidFill>
                  <a:schemeClr val="bg1"/>
                </a:solidFill>
                <a:latin typeface="Georgia" pitchFamily="18" charset="0"/>
              </a:rPr>
              <a:t>Gebiet der heutigen Tschechischen Republik pflanzten. Den größten Aufschwung erfuhr die hiesige Weinwirtschaft vor dem Dreißigjährigen Krieg. Heutzutage gibt es in der Tschechischen Republik 19 Tsd. Hektar Weinberge, die sich vor allem in Mähren befinden.</a:t>
            </a:r>
            <a:r>
              <a:rPr lang="de-DE" altLang="de-DE" sz="2000" dirty="0" smtClean="0">
                <a:solidFill>
                  <a:schemeClr val="bg1"/>
                </a:solidFill>
                <a:latin typeface="Georgia" pitchFamily="18" charset="0"/>
              </a:rPr>
              <a:t>  </a:t>
            </a:r>
            <a:br>
              <a:rPr lang="de-DE" altLang="de-DE" sz="2000" dirty="0" smtClean="0">
                <a:solidFill>
                  <a:schemeClr val="bg1"/>
                </a:solidFill>
                <a:latin typeface="Georgia" pitchFamily="18" charset="0"/>
              </a:rPr>
            </a:br>
            <a:r>
              <a:rPr lang="cs-CZ" altLang="de-DE" sz="2000" dirty="0" smtClean="0">
                <a:solidFill>
                  <a:schemeClr val="bg1"/>
                </a:solidFill>
                <a:latin typeface="Georgia" pitchFamily="18" charset="0"/>
              </a:rPr>
              <a:t/>
            </a:r>
            <a:br>
              <a:rPr lang="cs-CZ" altLang="de-DE" sz="2000" dirty="0" smtClean="0">
                <a:solidFill>
                  <a:schemeClr val="bg1"/>
                </a:solidFill>
                <a:latin typeface="Georgia" pitchFamily="18" charset="0"/>
              </a:rPr>
            </a:br>
            <a:r>
              <a:rPr lang="cs-CZ" altLang="cs-CZ" sz="2000" dirty="0" err="1">
                <a:solidFill>
                  <a:schemeClr val="bg1"/>
                </a:solidFill>
                <a:latin typeface="Georgia" panose="02040502050405020303" pitchFamily="18" charset="0"/>
                <a:hlinkClick r:id="rId4"/>
              </a:rPr>
              <a:t>Home</a:t>
            </a:r>
            <a:r>
              <a:rPr lang="cs-CZ" altLang="cs-CZ" sz="2000" dirty="0">
                <a:solidFill>
                  <a:schemeClr val="bg1"/>
                </a:solidFill>
                <a:latin typeface="Georgia" panose="02040502050405020303" pitchFamily="18" charset="0"/>
                <a:hlinkClick r:id="rId4"/>
              </a:rPr>
              <a:t> | </a:t>
            </a:r>
            <a:r>
              <a:rPr lang="cs-CZ" altLang="cs-CZ" sz="2000" dirty="0" err="1">
                <a:solidFill>
                  <a:schemeClr val="bg1"/>
                </a:solidFill>
                <a:latin typeface="Georgia" panose="02040502050405020303" pitchFamily="18" charset="0"/>
                <a:hlinkClick r:id="rId4"/>
              </a:rPr>
              <a:t>Wines</a:t>
            </a:r>
            <a:r>
              <a:rPr lang="cs-CZ" altLang="cs-CZ" sz="2000" dirty="0">
                <a:solidFill>
                  <a:schemeClr val="bg1"/>
                </a:solidFill>
                <a:latin typeface="Georgia" panose="02040502050405020303" pitchFamily="18" charset="0"/>
                <a:hlinkClick r:id="rId4"/>
              </a:rPr>
              <a:t> </a:t>
            </a:r>
            <a:r>
              <a:rPr lang="cs-CZ" altLang="cs-CZ" sz="2000" dirty="0" err="1">
                <a:solidFill>
                  <a:schemeClr val="bg1"/>
                </a:solidFill>
                <a:latin typeface="Georgia" panose="02040502050405020303" pitchFamily="18" charset="0"/>
                <a:hlinkClick r:id="rId4"/>
              </a:rPr>
              <a:t>from</a:t>
            </a:r>
            <a:r>
              <a:rPr lang="cs-CZ" altLang="cs-CZ" sz="2000" dirty="0">
                <a:solidFill>
                  <a:schemeClr val="bg1"/>
                </a:solidFill>
                <a:latin typeface="Georgia" panose="02040502050405020303" pitchFamily="18" charset="0"/>
                <a:hlinkClick r:id="rId4"/>
              </a:rPr>
              <a:t> Czech Republic (vinazmoravyvinazcech.cz)</a:t>
            </a:r>
            <a:endParaRPr lang="es-ES" altLang="cs-CZ" sz="2000" dirty="0">
              <a:solidFill>
                <a:schemeClr val="bg1"/>
              </a:solidFill>
              <a:latin typeface="Georgia" panose="02040502050405020303" pitchFamily="18" charset="0"/>
            </a:endParaRPr>
          </a:p>
          <a:p>
            <a:pPr marL="0" indent="0">
              <a:lnSpc>
                <a:spcPct val="80000"/>
              </a:lnSpc>
              <a:spcBef>
                <a:spcPct val="0"/>
              </a:spcBef>
              <a:spcAft>
                <a:spcPts val="1200"/>
              </a:spcAft>
              <a:buFontTx/>
              <a:buNone/>
            </a:pPr>
            <a:r>
              <a:rPr lang="de-DE" altLang="de-DE" sz="2000" dirty="0" smtClean="0">
                <a:latin typeface="Georgia" pitchFamily="18" charset="0"/>
              </a:rPr>
              <a:t/>
            </a:r>
            <a:br>
              <a:rPr lang="de-DE" altLang="de-DE" sz="2000" dirty="0" smtClean="0">
                <a:latin typeface="Georgia" pitchFamily="18" charset="0"/>
              </a:rPr>
            </a:br>
            <a:endParaRPr lang="de-DE" altLang="cs-CZ" sz="1200" dirty="0" smtClean="0">
              <a:solidFill>
                <a:schemeClr val="bg1"/>
              </a:solidFill>
              <a:latin typeface="Georgia" pitchFamily="18" charset="0"/>
            </a:endParaRP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71688" name="AutoShape 10" descr="data:image/jpeg;base64,/9j/4AAQSkZJRgABAQAAAQABAAD/2wCEAAkGBhQSERUUERQWFRQWFhgYGRgYFxgYFRgVGhoWFxUUFhgXHiYfGBwlGRgXHy8hIycpLCwsGh4xNTAqNSYrLCkBCQoKDgwOGg8PGi8lHyUvNC8qMDAsLCoyKiwsNDEsLi8sNC0qLC8sLC4qLCkqLywvLCksLCwsLTQsLCwpLCwpLP/AABEIAMwA+AMBIgACEQEDEQH/xAAcAAEAAQUBAQAAAAAAAAAAAAAABAEDBQYHAgj/xABBEAABAwIEAwYDBQYFBAMBAAABAAIRAyEEEjFBBSJRBhNhcYGRBzKhQlKx0fAUIzOCwfFTYnKS4SRDssIWY9IV/8QAGwEBAAIDAQEAAAAAAAAAAAAAAAQGAgMFAQf/xAAyEQABBAECBAMIAAcBAAAAAAABAAIDEQQhMQUSQVETYXEigZGhscHR8AYUIzJC4fEz/9oADAMBAAIRAxEAPwDuKIiIiIiIiIiIiIqFyIqosNjO2GDpEtfiKQI1GaSPRsqG74jYGY7+fJjyPfKsxG8i6Kw523VrZUWEodtcG8AtxFODuZAnoSQIPgp+G4vRqfw6tNx6BwJ9pWJBG6zBvZTERF4iIiIiIiIiIiIiKiqqIiIiIiIiIiIiIiIiIiIiIiqiIiIiIiIvFWqGgucQABJJMAAakk6BW8bjWUmOqVHBrGiSTsFxntn2wrY12QAtw8nLTFnVCL5qnsYatkcfOaulqkk5Bta2ntD8VmhzqeCa2oRY1HGKYP8AlGrvP8VpmM43ia5mvWNQGeSYYJ2DWkAecKNw3hj6rLNDGMa7MGtl+xDjN4Mi9gFsj+y1R4aaVMtYGCSXM5yZksIMOHn0XUx5cPm8J7O9lxH78FzsiHL5fFa7tQA3/Hv1WIp1WtF6DOkCY8ueZ9fdVxWBpuaHZAzW8/Nf5d/7QslT4BWgNa0AuzQ03flYOd48JIAAmSfArLv7JsDGt+d7+UPyuLWcpIcA2NxoT5oY+H4rxJHY12BJBHmLpYsPEMgFr623IAIPwtaKeGjSLDS+1zePNSME11wA5w8JJtaQb+C3TCdiQH/vamZrACWAZSS6RY6xbRZSl2fpMLXYcFkTzg3I6GfmHt5nQ55vEsSSIxct+mnz0K9wsDMZKJHOrvevy1BWjYDtnjMM+M7oaP4dUFzSBrB1afIgWNl0Ps58QKGKIY79zWNsjyIcf8jtD5WK0rtbkcHM7otqtIJcIuwiMzyNdrybnXVapUEgSOb9dFhicOZNBziwfP8AdQfNbMvPdFNymj6dfwR5L6JRcx7E9vzTLaGLcSwwKdVx+XoyoTt0dtuunArmzQuhdyuU6KZsreZqIiLStqIiIiKiqiIqIkKqIqIqqiIiIiIiIiIiIiIqoiIiKhKqtT+JHHv2fCOa0xUrfu2+up9pWTWlxDQsXuDWlxWi9uu2Rxtf9novDcOx0F+znXGY9QDoPVSeA8LbUqxzEM+eQCDkEZQAZDjJIGi1jhHC3Gk8jLDiIB+Z2UZjksQTqALaWW04Wuyjh21TUe2qQW7ZCP8ADI1FouSD4qNlY7pZCI6PKeUgWSTV7V616HZMXJMYDrqxzEmhptQ+XxW24KoXVCLDKxo/diRrytqsmPr9k3AIm8XvdSDnsESGta0gtc4uu4jrAMRI36EaNheMupMN/m5gDq22XNA3AOsKRS7TVgC0VWuEFrebra7T01122UD+abYFIc6PcX+FtoyuDnNBpuMEmHgZWxaTs7mjaCehUl7qZptAc4kFuhcTAIbaPAlQeHcWDhmNX7AGTKGmmSWgt6nSxvYepmYusW02tY1vKyZDso00HKdR5QV0GAyajVSQ9tWFFxlJ5IhvM0auaGgtE3gPDiIj18YjzxHDmlRL4Jys5Yl7u8Mc0XABcAdDBnqr9fGkMBqOH2jmDhyl2Yg5YkgSAAdYCg4bjrmUstRwqudpPKb20aL79NLLaIX3dWB81sax0rTyrTjiKrHlz8wJkPzTmc0/M0zpPgsPWYCXQDAJgHXKdL7/ANVsnaRpytqPeXPc90tFhlb/AAzAkm03JI1Gy1lz5drDTIAm5iPYaq44ErJGh9AE6V6fj7qj58L4JHRFxIGuvc/n92UV7Zncafn+vNdM+GXa/vG/slZ0vYP3bjq5g+yfFv1Hkub1Gxpoo7Ma6jVp1aZh7XAjzG3kRZe8QxRKw9+izwckxuHZfSKKJwriArUmVB9oCR0O4UtU8itFaQbREReL1ERERERERERERURVREVEVVREREREVURERFyn4l1DVxJEktoMBIEWzTJv6ey6q4wFx7tRjB3teb2BJi3ywAfCSf0Fkx7mu9nfovfDDwb2AsrFcDxrqTi54DmsdzN1LHWAJAuZI8bgFT8dTearnHM5oPeGAHAF2UugHoDEdBpda/wjFNpQcpdDgYGoMloM+5vay3FrxmcA0sc4jcDObjQ73JkdBdbcaJsz5clw9p9gkdPT3LT4kL4I42DRu4PWjpfrvoolThYc8ubmYS3kLDymLFpBs05RmHqoeI4dVc5rMoJmIczIYJiZiHCAf1CzmIxFPD0y4UnUubM8VJyuHRjmuyyXAH3Ks8KxhfDiC6HCDnNwADMzcCZg+Wy4keI4z+26xWnUitK18lMZi42U7nYC0X5AE+Sn0sA5hAIBeSOZuYCBJ+0CB7rKVuEl4kNYZiTUObaABlAEaq2MYOUm3ML+jlnsfxBvcF7BIBA+6JidYsrC2owGsGi3ZOMwcrQK6LWsPQLWgONOzRYNNoFyAXX9ljcbjmwR3gLTOYODhpBjKACb7E/SVMbjDbM2HF7jEi0SPmNtxAWE4o9pBeARzcziQYOgbmkz6W02uZTae4NJ30Xr2nEx3SRCyBZvrSwmKxPeNl0CCYY2zWNJ5eUaugAkmd1DwtdhzNaL7mLxq2T9V5x4vAdmbOUnMIa3oAPM6RaFTCYYMHKL3lx33nKutiMlDmNIA5Rr5k9vr76VEy5Gyl8nMTzGx5f82Xus+Bf9FY3EWuf0Oim4lwFzqbflCx9d/wDwF0JXaLRA1dd+E/FS+j3bjJDQfbl/CPZdAXHvhpi+7xFJv3szfUtc78RHquwql5TeWU0rZjO5owiIijKQiIiIiIiIiIiIiIiIiFERFREREVUREReKuh8iuJdr6UPcY+aGB3jMlrvCwIXbyFy/jeBzioxwaeZwId8sgy2Y0M76Lzn8Mhx7hbmWWPYNyP8AX3XOsJQ5+cQ4utrHLExHiJgrbqtSph3FmIBcMudvMHgAixaYkgEOEG9lCpV6+GkFtnTYiTlIixOvnM+KsUsUHOJJuTvY+y6vC8DJIPjUGG9AQST3BG3z9FW8jLjxjcB5nCjqCKrof0eqmsrGqc+clugAkARBgh03028k4JjCwyWQMsiWtIJJuZaRBkuOnRY/FuIJLWmTvYAwHamZt0heKdaoDzZozdBYXiYJ3j6qt5+K/AmLWu13BO9fu6nji0mTyyjSth0B6/FbbW4lOUNewF3MCQbCS0yJ1naVWrxC+aQQ7kJl+X/LvGWR5SZWpPp1HlucggEDQ3An7J+iydKuWg3eGZTlk0WsOW4y6GZj+qmSZM8Hh+Oyg7r+9f2lYsPOZmAmxpv5H8abqRSa5rzctZIIyUxOki4BJ2jpEnVXMbhuQi2RzHT3jsnMQI5GtFwBpvKx1DH0gM+HBc5wbJNSOuYco0sImND0WLpg1XFzzUDupjQSQJj0sZ08I7mNC+enN2UTL4vjwRkbny6X6rywSMreo+zEjeATKuVnGTsCPw3/AF0VKNdrbQAZN5En+pKt414MWkA76XtorGx4c3mBVBkY4ScpCjVXggxfx8R4/kojbuH3ReV7cHfa9tvO6g4vG5QWi5/NRpZKbZUuKOzQW+fDevmxbf8AK8AeVv8AldtC+dewuOdRbWqAw9oBbvDiQAb6rtPZHtW3GU7w2q0czdv9TfD8FVZyXuLuiskIDWhq2FERR1vRUlVWn8S4kHVqge4wwloGwjw8dZUDPzRhx+IW3rVLfBAZnUFuCpKwPZLi3fMqAuzd2/KCdYyh0TvErQPip2zrMxrcKys7D0msa57mzmcXSZJbfKBsNTKkQTiWISgVYWjI/okg9Fnvit21q4JtGnhyGPrFxNQgHKxsAhoNpJOu0eKxPw07e162LOFxFTv2ua4sqQAQW3N4EtInUSIXNuNdp6mKwZpV3mpUo1Guo1HGX5XBwqU3HVwsxwm9ipXw57RswAxOIe0PrNphtFpmMznNa6Y2AufAEbrO71ULnJcH3p2X0qi4hwT4t4tlekcQ+nVpVCA5jWtDmAuyyMtwRrDpkecrtwWQcCpMcgfsqoiLJbFREREVURERFpXaKkKdZ5Is8ZiegiCfHot1Wv8AbHAh9HNuLe+n1WLmB4or0GrrsuXVMR3hJM+vTQQoXdQTbfp4AKdWYRMA2/XkVHDiZtb2M+IKu+MWsYGN6KlTtLnlx6qPiafIYB02PlaNLqNgbF2RpAkSDAIN7gRe2il4hpFw7fQ2j1iUrYUuux+W22n0hRcjFbLkMnq+Xpp7j7ivY38sZYTv6rzWq7nS8y09DbVecNjnUs3d5QC0i8iNSIDgR6nqpFSnpPX+hVKGHInKQT906kEEWnXymdws+I40eRA5sgB7eR+3qt3D5ZI5R4f/AEff0UIYjva5DnAsaxwLyWg5ZBYOQff0AvcqgeXHV0esDxOghXhi2zHQHz2t9FarPcXQHBrbSXQNdwSei5+AyDAhL2vJadhsfSu/dT8l8udI2MR04bnX47baLH12ZKge2ACTmgQbTfyOn4KuLxGZuhG4vc+2ytYnEBpIHOJIDttbLH1sU6+kX/4UtsrWgvGx1rseqxdjuLgxw9oaXe/ZX8Vieuh6LHVDLujf1AUl+UNbcg7zrPht9VFFOYAkk++q5GTneJYFil1IsHwaJIN9ith4K6KDj95waPIcxPvlWx9kOLGhiqTwbFwa7xa6x/P0WtsGUBn3Z/3H5vy9ApuCkvaBqSAPORH1UZjaZRWTjbrC7NW4497nGm4Na0kCwJdBib/gFleD8T76nmiCHFrgNJEG3oQVpWMwzm4mrSYQGhwPlmAcWj+YlZ7sxVbR/wCndOdznOzH7TtSCNiGj2CpmHmStz3xTSaEkAdL6V2XfmgZ4Acwa7+7raymL49TpuLYc4jXKAQPC5F1oHbVor1X1MO4x3YmLZnAG0dYgeikcT4v+z1a1N5uHH1a7mafYhReGd4Wue5pGdxcBaQ2ABbraVEzeI5BL2SNAAOnuUvHxGx08HcfVcipcTABfneK2YEOBiNZuLgzEQs58ROJHFYXhtd5nEvoVBUOhcxtTLSe4dTDz6latxrDf9TVsWt7x/LpAk2jZe31qYpACc0mdMsQIjedforZGRyghVF39Nx62Va4aGf9xxFjNp5osIkWmAqV3S0x6el1CqtJMjosjgWU8jszjMDKInMZvJm1r/RZlYOFe0vPBMeadVr3tDwwg5SSA4gyASLx1hdX4H8X8U2vS/axSfRqkTkADmAnLmEE6HVrrwuQ4k8pjUXCl9nMc1ldj64LqbCHOaNXRcME6SYE+Ka9FmC7dui+ukXEMN8acYHCrUZRNEuINNoIdAiQHZiZg6kQV2nB4ttWmyoy7Xta5vk4Aj6FbQQVKZI1+yvIiL1bEREREXitSDmlrhIIgr2iIuX9o+A9xUd0Nx4iYWt1Hwf1+t11ftm4Nwj6hZnFOHED5skgPLfENk+i5picM2o0VKTg+m7Rw69DuCNwu9g5RrlK4ObigGwsfmzC2lxfyXrIOgVjIQYBI6dF7oucLOjouuyUHdcl8RGyrVpgiPEbnqlTD2vPuUqvsbfgpdSo2P7fmvXuCMae6w+LeyATSDHCxcIIcPEQoD8U5omnAGa0Na503JNjpKyuJdpbfqOhUHEUjcyPqVB/lmAcvTejqus3Ol5uf/KqsGvj3WGLjH2iRoDbYa6+a8Npud9nQX6aeN1lsPwV7uZxygEWIIn01hZUcPlsRY9BA8fNV/iHF2xO8KDU9T0H5K6mLhGT25f9rVGYRxDpaR92bGVKw+B7loc8/vHXa37rfvnxO3v0Wcxz6WGHND6p0ZNm+Lug+q18VC9xc4kk3JUPHkkmJfJsVKlayMBrFKw7CSANSYH9F0TgnZJtE06xOZzHB0GzZFwOuq0bg+CqVKrGUmlzy4ZQOuvtvK6hVwlS7MwJbYkTEj5o8Jkei4/8QZeRA1hhdQ6+vT7qVw+COS+fdY6ti3A97q5xdmHV0kz+P0VzhWJq1MQyoLd26wN8xIIj2crGF/id2ZJY3MTsS4umPb6qQQ9tSKYsRJM6HT9eSp3iua/nH929/NWXlbyFlf8AFXjFPvqz3VIzOAiNIAA3UKn2ihmT7UxEXzC0LzVqObXJrEAZTlvqTr+H1VKuHFNveASWnMesbrNzjIbkNk/UrNjGhob06LRu1HZLFE1MQWNLSZIaZcB1I39JWv8AZHhlOpimCtdgkwdCRoD1G/oul8Y7a0xRIBBsQI/V1ygYktOYGDMghWrhpyMmIwuHKdmnbfT5d1Ws2FmLO156myF13tFh8M7DFpa2Mp2AynYtjRcSLDeNJsszxDiDzTANYvLmyRJsZIh07722IWOoyGidV1IeES8LHLI4O5tdFDzMpk5DmNqu6kYAMynMbxa0yZFj0t+Ct1QIO0j+34KuBwrXOMuAsTcwLAmBG/TxVquIMDQrcubXtK/w7MbuFt41hfU/ZDi9DEYSk/DE921oYA75mlgDSx3iLfivlPBY9zSWgkTymNxMweosF9BfBKgG4F/NLnViSPu8jI9xdZDQrdFYeV0NERbFLREREREREXirSDmlrhIIIIOhBsQVwXtRwbE8HxBdS5sPUPLImm4f4dQbOA313G676o3EOHU69N1OswPY4QWuEj/g+IWyN/KVrkZzBcNwfH8PiYg9zV+488pP+R+h8jBUyrw0zdvqFf7V/BOo0l+Cd3jP8N5AePBrjZ/rB81oz8RjcE7I41KcfYqC3oHbeS6sWSfVcuXGF9ltTsIRIv0vdR6jTuSFhqXb2sD+8pMd4iWn+oXqp2+B1w59H7b7KScttb/VRhivvb6LIPw5tcqVw3DkVASCRfWIHjK17/5ydqHu78grFftjiHWY1rB4Ak/VRJ5o5Y3MJ3HS1JigkY4OA29FuuMxDGAlzgPYD8z9FrOO7WmYoH+b/wDK117alQzUcXeZWxcC7EYrER3NF5b94jKz/c6B7LlMxYI201vvOp/C6PiSOPtO9wWIYwuMkkk9VnuAdm62KfkosLjudGtHVztAug9nvg41sOxdTN/9dOQP5nm59APNTKnxHwmFd3OGw5dSYYLmZWtkWJaDd3mYnxXkkjWDdS8bEmyHVG21leA9l6fDMO+pZ9bIS58b7Mb0bMeJWtYvjJotJcToST1vJn1W5Yri1PFYLvaJzMfHgQQ4S0jYghc/7Rvpmi9r3ta50loJuYMgAdLKqcZf4s8cR1G/xO/wC7XC4aJDh1o+5QuGdqafeudVDm5iAHRYAfe3Fysxi+MijUk6HQ7SNR9QuY4jihLRT8YAjdy37DYQd21lQiaTQ1xOzgBmknyXOzMOOItfrrpXorBPFEHeyb7rHcT7SMq1m5pytOYkCeaQp/aXGg4Jz6Tpa6Lj7s83/PqtEdj+7ztdBMkE66HVp8eo2KzfC6jmcPc+p8lXvTTHUGKX/m1/sVKlwWsDHs6Ee9ePbGzlDTr2WvY3HM7sDLBAMmfm9NuijYLhAGHxRqEcjRlM72cI9YHuoOPZkyzoVa4himERSzNaQ2QTqRE6bZtFcsThrp4fEbJWv0I+CrnGM25wx7Nh9QsdTeZHmsvVAczOXguc50gWdsZI0i9vIrEFTMHgnPBInlEmNh1Phce6scEbHO/qN5jSrUmysFxDraKjqptPSR6q9TbEyhYHOANvHzXCbjudN4QGt9U5gpNCqzJvnzSOkRr5yuy/A/ifNWonUsY/wsL/APlHoFxwYdrXmCHAbj5SJAOuy3T4XY80uKU72e9zfAteDl/p7Lq8VNMa3lqisGGnAhfRSIi4anKqIiIiIiIiIqIiqrOJwjKgy1GNe3o5ocPYq6qoi1fHfDTh9XXDtaTuwuZ9GmPosVU+C+AOnfN8ng/i0rfUWzxH91r8NvZc+Z8EsCNXVz/Mwf8AopuG+EXD2a03v/1VHf8ArC3RF5zu7r3w29lieH9lMJQ/hYek09cgLv8AcZKk4/jFChHfVWU50zOAnyBU1cM7X1Hft+INYFxzODbxDf8Atx4AQY8VHml8Ntrq8MwBmSll0ALXbWVW1GSxwc1ws5pkEHcEar5241nwdSrh3WgwRsQLtP8AVdA+DmOfGKaT+5ZkcJ0a8h+eP5Q0n06rR+0WOGJxVSs4We8xvDRAH0hRpnB8YcV2+FwSY2VLC0ggVr57j7ro3wxwpbwhz3wRVdVqNHQCGD6sn1XN+O4jLiq3eCb2nZsDJHpCynZDj76OKZQpuc+jWd3bmXgh1g9o+y4a+8qF8RMLTGOLGOzd21rHHTmu7KfIOAUKQFz2uA0AIJ+YUnFY/Hy3h2pdr7vstXqva55jWJCyuM4q6o0F7p7x73vGgL+XUes+qj4gMFMEHmvIiw6Qd1jXPJbl6kO8jBB9wfoELQ6j2XSkHK7mqyr/ABirTJAbIBIiTJ9wruM4+79ko4cgRh88H7zXOzNafJzn+46L3w3g4qNcSWkhsnMRpI+Wd/K6xPEGgOLdjb0UhgaaB1Ch5LXf+poHp5adVYr5X0szqkun5LyIjm6ReNZ1WFcFew9Fz7D3XlzC2xV0IY5jfDZyj0pfPHPe5xL3WfM2r1HCOcJH914p1S0x+oV7C8Qc0OaCQHCCOokH8YXnEUSHcwiwI8Qbg2UoUAHMOq1a2QVSjUkq7RwZqO5Z0OlzYE6LOfD3s9TxuPp4eq5zA9riC0tmWtLo5gZ0UTi9BlLG16eHe402VHsa4kZiAS0nljUz6LnwxXll0h80IIFhRHDLTkbuDXeVz9SAukfBjg1PEYkPe4h2HAe1oHzSYEnYNN43lc+Y0DK0/bkny0H1k+i6N8D6FQY55DTkFJwedhcZQT1JGnmpWa0OifqvGakWu6IiKtKaqoiIiIiIiKiqqIiKqIiIiIiIiIiIuOfFPFMfjC1sS2mGu/1XP0BC7BVqZQSdACfZfPXFsSalZ9R2r3Fx8ySVEyn8rK7qx/w9j+JO552A+qk9n+OYnD4ath6OXK8uc8lsuEtbTImbC3uVgi1zswbrbS8z/b6KXiHcpcNwTHjMFYnDV3F5InXbZQrc7forRyRRaMFF26k8Kc9lUPFRzHiQHNJaWyMpMi+hI8k4o6Hul2cuJl0ky65zSbmTe6t13mRl3sozKRe/msB0Qa6nZCA3Rotx6/7Ueqx0XXt2IDcxNwI06kAx9YWR4hhu7sSDpoQRfxCw2Op8ro25vNboQ172h+1qHk88LHPj1IF/I0pFbEGmxrodzA6iBG2U/aHU2WNxjiabnuiczWxImCHGQJkiAb+XUK1XxLi0BxdAHLMwBN46XlUxIDmg9P7Kw5uLjwyM8IVe6qMObkzxPEjrrb77KnD8caZlusEXAIuCDqvGIdmcfBTaL2d2RBzE/wAuWDr4z/VQajywuAAOZuUyJiSDI6G2viVYJGviiA3XBFOdat4exWUxTw/RoaABvNwLn1N1imhZJz5bA1ge4WUB5WEUvHjW1Ts/xY4XFUa41pVGu82g8w9WyPVRKTzmzG5Mk+Z1W+0vhcW8Nq4+rVYWik5zGMknPOUB7nAAQdhM9QtFo01rgaySQlvTRZOJA1U2hzjxbceX2h/X3X0v8O8p4dhy1obLOaABmcCWlxjUmNV818MIbUaSJEiR1G49RZfWGApMbSY2k0NphrcoFgGxygeigcW9kNb31WUG5KkIqIuCpSqqqiqiIiIiIiIiIiIiIiIiIiIiKPxCmXUqjW6ljgPMggLgWIw5Di1wIcDBBEEHoQV9CrC9qcFTOHrVHU2Oe2m4hxaC4GLEEibKPPD4g32Xa4TxH+TeQW3zUuEYgfZ2Aj8/rKph2BpByhwjS+sQdPG6uV6at0nQ2+5n00XL6q+kU0EbqDWcBUvaQvL35TIurHFKRnMFep3PosyKAKjte5xc0ij0Vri1WC0RaxP5LH4x0gRv9VlsbTkXWI4lV/gBsANa4kA6OLspnzDGnyIXT4aAZmGtja4HGnviicD/AJaeiYlzXNADMsC5JmTufDyUGkR3ZU3EPDmkDcKDg8QxtOsxzMz3hgYZPIQ4F5jeW29VbOKRePyADqqXhTeCXHuCruBdy36qLVabz1KusCyfB+z9XGVmUaABqPmJIAsCSSTsBJ9FMdHTRzHZRb1WKdhXMdlcIMA6g2IDhp4EKRSas92j7IVMHiH0qpktIyuIgPbAhw8NvRY40CNVLgYDGHA7ha3u1pdt+H2Fbj+COwrzlAL6UjXUVGOjf5h5wtC4l8G8dScRTptrN2cx7RI/0vII+vmt9+CeAqswtV72lrKj2lk2zAAhzgOmgneCujqsOy34s7xHVWpYYHtFrgvZ/wCDOMqPBxAbQpzeXNc8jcNawkT5kLu1CiGNa0aNAA8gICuIoeTlyZJBf0WxjAzZERFFWaKqoiIiqqIiKqKkpKIqoiIiIiIiIiIiKxjsIKtN9N3yvaWmNYIiyvoi9BINhco4h8MMS1x7ssqN2ObKY8QbD0JWkYmnDoG1vZfRdUS0gdCvn/G4VzKjmvBDmkggiCCubkRNYLarvwbiEuUS2Uj2dlh8TSkLzRYJ5SSLaiLwMw9DIWSNCTAEk2AGpPQBbrgfhI52HY8P7uuZLmP+WCeUWu0xE6rSxjnigupk5cOO8GV1Wud4ilYrXMTS5iuyj4R4hxh1Sk0dQXuPtlH4rSu3PZEYHEd20uc1zGuDnADNaHRG2abbWXd4HAf5kcyrHH8+CWHljdZtaY1qtYnDQZ3O0WjrPmsmaPgugfCPs6zEVa3fUhUo90WOzCW5i5pa3/VabXEK65ZbFF4juipDCS6guZUqVltvwza7/wDpYbKDOfb7sHMfLLK6tW+DOAJkd80fdFS3lzNJ+q2Ls/2PwuCB/Z6Qa4iC8y6oR0LnXjwEBcrJ4rC+ItYDZC3shddlT8fwulXblr02VG9HtDgPETosbhexGBpuzMwtEO2OQGPLNMLOIq82R7RQJr1UotB1pUAVURa16iIiIiIiIiIiIiIiIiqqIiIqoiIiIiIiIiIiIiIih47g9Gt/FpMeermgn31UxEItZNcWm2mlBwXA6FEzSo02HqGgH31U6EReAAbI57nm3G0UPifCKOIZkr02VG9HCYPUHUHxCmIsgSDYWJFrVmfDLh4M/s4PgX1CPYuhbFhMGyk0MpMaxg0a0BoHoFfVFsfNJJ/e4n1NrENa3YIiItSyREREREREREREREREX//Z"/>
          <p:cNvSpPr>
            <a:spLocks noChangeAspect="1" noChangeArrowheads="1"/>
          </p:cNvSpPr>
          <p:nvPr/>
        </p:nvSpPr>
        <p:spPr bwMode="auto">
          <a:xfrm>
            <a:off x="4352925" y="-939800"/>
            <a:ext cx="23622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800"/>
          </a:p>
        </p:txBody>
      </p:sp>
    </p:spTree>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ttp://www.hotelhappystar.cz/wp-content/uploads/img_1586-rek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8400" y="1484313"/>
            <a:ext cx="7507288"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smtClean="0">
                <a:solidFill>
                  <a:srgbClr val="0039A6"/>
                </a:solidFill>
                <a:latin typeface="Georgia" pitchFamily="18" charset="0"/>
              </a:rPr>
              <a:t>Tourismus</a:t>
            </a:r>
            <a:endParaRPr lang="en-GB" altLang="cs-CZ" sz="2400" smtClean="0">
              <a:solidFill>
                <a:srgbClr val="0039A6"/>
              </a:solidFill>
              <a:latin typeface="Georgia" pitchFamily="18" charset="0"/>
            </a:endParaRPr>
          </a:p>
        </p:txBody>
      </p:sp>
      <p:sp>
        <p:nvSpPr>
          <p:cNvPr id="72709" name="Rectangle 3"/>
          <p:cNvSpPr>
            <a:spLocks noGrp="1" noChangeArrowheads="1"/>
          </p:cNvSpPr>
          <p:nvPr>
            <p:ph type="subTitle" idx="4294967295"/>
          </p:nvPr>
        </p:nvSpPr>
        <p:spPr>
          <a:xfrm>
            <a:off x="1260475" y="1125538"/>
            <a:ext cx="7443788" cy="5543550"/>
          </a:xfrm>
        </p:spPr>
        <p:txBody>
          <a:bodyPr/>
          <a:lstStyle/>
          <a:p>
            <a:pPr marL="0" indent="0">
              <a:lnSpc>
                <a:spcPct val="110000"/>
              </a:lnSpc>
              <a:spcBef>
                <a:spcPct val="0"/>
              </a:spcBef>
              <a:spcAft>
                <a:spcPts val="1200"/>
              </a:spcAft>
              <a:buFontTx/>
              <a:buNone/>
            </a:pPr>
            <a:r>
              <a:rPr lang="de-DE" altLang="cs-CZ" sz="1800" dirty="0" smtClean="0">
                <a:solidFill>
                  <a:srgbClr val="C00000"/>
                </a:solidFill>
                <a:latin typeface="Georgia" pitchFamily="18" charset="0"/>
              </a:rPr>
              <a:t>Wein &amp; Tourismus</a:t>
            </a:r>
            <a:r>
              <a:rPr lang="de-DE" altLang="cs-CZ" sz="1500" dirty="0" smtClean="0">
                <a:solidFill>
                  <a:srgbClr val="C00000"/>
                </a:solidFill>
                <a:latin typeface="Georgia" pitchFamily="18" charset="0"/>
              </a:rPr>
              <a:t/>
            </a:r>
            <a:br>
              <a:rPr lang="de-DE" altLang="cs-CZ" sz="1500" dirty="0" smtClean="0">
                <a:solidFill>
                  <a:srgbClr val="C00000"/>
                </a:solidFill>
                <a:latin typeface="Georgia" pitchFamily="18" charset="0"/>
              </a:rPr>
            </a:br>
            <a:r>
              <a:rPr lang="de-DE" altLang="cs-CZ" sz="1500" dirty="0" smtClean="0">
                <a:solidFill>
                  <a:srgbClr val="C00000"/>
                </a:solidFill>
                <a:latin typeface="Georgia" pitchFamily="18" charset="0"/>
              </a:rPr>
              <a:t/>
            </a:r>
            <a:br>
              <a:rPr lang="de-DE" altLang="cs-CZ" sz="1500" dirty="0" smtClean="0">
                <a:solidFill>
                  <a:srgbClr val="C00000"/>
                </a:solidFill>
                <a:latin typeface="Georgia" pitchFamily="18" charset="0"/>
              </a:rPr>
            </a:br>
            <a:r>
              <a:rPr lang="de-DE" altLang="cs-CZ" sz="1600" dirty="0" smtClean="0">
                <a:latin typeface="Georgia" pitchFamily="18" charset="0"/>
              </a:rPr>
              <a:t>Verschiedene klimatische Faktoren der Weinanbaugebiete Mährens  geben mährischen Weinen ihren unverwechselbaren Charakter. </a:t>
            </a:r>
            <a:endParaRPr lang="cs-CZ" altLang="cs-CZ" sz="1600" dirty="0" smtClean="0">
              <a:latin typeface="Georgia" pitchFamily="18" charset="0"/>
            </a:endParaRPr>
          </a:p>
          <a:p>
            <a:pPr marL="0" indent="0">
              <a:lnSpc>
                <a:spcPct val="110000"/>
              </a:lnSpc>
              <a:spcBef>
                <a:spcPct val="0"/>
              </a:spcBef>
              <a:spcAft>
                <a:spcPts val="1200"/>
              </a:spcAft>
              <a:buFontTx/>
              <a:buNone/>
            </a:pPr>
            <a:r>
              <a:rPr lang="cs-CZ" altLang="cs-CZ" sz="1600" dirty="0" smtClean="0">
                <a:latin typeface="Georgia" pitchFamily="18" charset="0"/>
              </a:rPr>
              <a:t/>
            </a:r>
            <a:br>
              <a:rPr lang="cs-CZ" altLang="cs-CZ" sz="1600" dirty="0" smtClean="0">
                <a:latin typeface="Georgia" pitchFamily="18" charset="0"/>
              </a:rPr>
            </a:br>
            <a:r>
              <a:rPr lang="de-DE" altLang="cs-CZ" sz="1600" dirty="0" smtClean="0">
                <a:latin typeface="Georgia" pitchFamily="18" charset="0"/>
              </a:rPr>
              <a:t>Das Gebiet zwischen </a:t>
            </a:r>
            <a:r>
              <a:rPr lang="de-DE" altLang="cs-CZ" sz="1600" dirty="0" err="1" smtClean="0">
                <a:latin typeface="Georgia" pitchFamily="18" charset="0"/>
              </a:rPr>
              <a:t>Znojmo</a:t>
            </a:r>
            <a:r>
              <a:rPr lang="de-DE" altLang="cs-CZ" sz="1600" dirty="0" smtClean="0">
                <a:latin typeface="Georgia" pitchFamily="18" charset="0"/>
              </a:rPr>
              <a:t> und </a:t>
            </a:r>
            <a:r>
              <a:rPr lang="de-DE" altLang="cs-CZ" sz="1600" dirty="0" err="1" smtClean="0">
                <a:latin typeface="Georgia" pitchFamily="18" charset="0"/>
              </a:rPr>
              <a:t>Uherské</a:t>
            </a:r>
            <a:r>
              <a:rPr lang="de-DE" altLang="cs-CZ" sz="1600" dirty="0" smtClean="0">
                <a:latin typeface="Georgia" pitchFamily="18" charset="0"/>
              </a:rPr>
              <a:t> </a:t>
            </a:r>
            <a:r>
              <a:rPr lang="de-DE" altLang="cs-CZ" sz="1600" dirty="0" err="1" smtClean="0">
                <a:latin typeface="Georgia" pitchFamily="18" charset="0"/>
              </a:rPr>
              <a:t>Hradiště</a:t>
            </a:r>
            <a:r>
              <a:rPr lang="de-DE" altLang="cs-CZ" sz="1600" dirty="0" smtClean="0">
                <a:latin typeface="Georgia" pitchFamily="18" charset="0"/>
              </a:rPr>
              <a:t> mit seinen vielen Weinbergen, Weinanbautraditionen, Rebsorten und Weinherstellungsmethoden </a:t>
            </a:r>
            <a:r>
              <a:rPr lang="de-DE" altLang="cs-CZ" sz="1600" dirty="0" smtClean="0">
                <a:solidFill>
                  <a:schemeClr val="bg1"/>
                </a:solidFill>
                <a:latin typeface="Georgia" pitchFamily="18" charset="0"/>
              </a:rPr>
              <a:t>hat eine faszinierende Atmosphäre, man spürt hier deutlich den Genius Loci, Geist des Ortes. </a:t>
            </a:r>
            <a:r>
              <a:rPr lang="cs-CZ" altLang="cs-CZ" sz="1600" dirty="0" smtClean="0">
                <a:latin typeface="Georgia" pitchFamily="18" charset="0"/>
              </a:rPr>
              <a:t/>
            </a:r>
            <a:br>
              <a:rPr lang="cs-CZ" altLang="cs-CZ" sz="1600" dirty="0" smtClean="0">
                <a:latin typeface="Georgia" pitchFamily="18" charset="0"/>
              </a:rPr>
            </a:br>
            <a:r>
              <a:rPr lang="de-DE" altLang="de-DE" sz="1600" dirty="0" smtClean="0">
                <a:latin typeface="Georgia" pitchFamily="18" charset="0"/>
              </a:rPr>
              <a:t/>
            </a:r>
            <a:br>
              <a:rPr lang="de-DE" altLang="de-DE" sz="1600" dirty="0" smtClean="0">
                <a:latin typeface="Georgia" pitchFamily="18" charset="0"/>
              </a:rPr>
            </a:br>
            <a:r>
              <a:rPr lang="de-DE" altLang="de-DE" sz="1600" dirty="0" smtClean="0">
                <a:solidFill>
                  <a:schemeClr val="bg1"/>
                </a:solidFill>
                <a:latin typeface="Georgia" pitchFamily="18" charset="0"/>
              </a:rPr>
              <a:t>Mehr als 1.200 Kilometer markierter Radwege – die sogenannten Mährischen </a:t>
            </a:r>
            <a:r>
              <a:rPr lang="de-DE" altLang="de-DE" sz="1600" dirty="0" err="1" smtClean="0">
                <a:solidFill>
                  <a:schemeClr val="bg1"/>
                </a:solidFill>
                <a:latin typeface="Georgia" pitchFamily="18" charset="0"/>
              </a:rPr>
              <a:t>Weinwege</a:t>
            </a:r>
            <a:r>
              <a:rPr lang="de-DE" altLang="de-DE" sz="1600" dirty="0" smtClean="0">
                <a:solidFill>
                  <a:schemeClr val="bg1"/>
                </a:solidFill>
                <a:latin typeface="Georgia" pitchFamily="18" charset="0"/>
              </a:rPr>
              <a:t> -  führen durch malerische Weinberge, Weinkellergassen und viele berühmte Weindörfer. Bei einer Radtour können Sie die herrliche mährische Landschaft mit ihren historischen Sehenswürdigkeiten kennenlernen und köstliche Weine probieren.</a:t>
            </a:r>
            <a:r>
              <a:rPr lang="de-DE" altLang="de-DE" sz="1000" dirty="0" smtClean="0">
                <a:solidFill>
                  <a:schemeClr val="bg1"/>
                </a:solidFill>
                <a:latin typeface="Georgia" pitchFamily="18" charset="0"/>
              </a:rPr>
              <a:t/>
            </a:r>
            <a:br>
              <a:rPr lang="de-DE" altLang="de-DE" sz="1000" dirty="0" smtClean="0">
                <a:solidFill>
                  <a:schemeClr val="bg1"/>
                </a:solidFill>
                <a:latin typeface="Georgia" pitchFamily="18" charset="0"/>
              </a:rPr>
            </a:br>
            <a:endParaRPr lang="de-DE" altLang="de-DE" sz="1000" dirty="0" smtClean="0">
              <a:solidFill>
                <a:schemeClr val="bg1"/>
              </a:solidFill>
              <a:latin typeface="Georgia" pitchFamily="18" charset="0"/>
            </a:endParaRP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72712" name="AutoShape 10" descr="data:image/jpeg;base64,/9j/4AAQSkZJRgABAQAAAQABAAD/2wCEAAkGBhQSERUUERQWFRQWFhgYGRgYFxgYFRgVGhoWFxUUFhgXHiYfGBwlGRgXHy8hIycpLCwsGh4xNTAqNSYrLCkBCQoKDgwOGg8PGi8lHyUvNC8qMDAsLCoyKiwsNDEsLi8sNC0qLC8sLC4qLCkqLywvLCksLCwsLTQsLCwpLCwpLP/AABEIAMwA+AMBIgACEQEDEQH/xAAcAAEAAQUBAQAAAAAAAAAAAAAABAEDBQYHAgj/xABBEAABAwIEAwYDBQYFBAMBAAABAAIRAyEEEjFBBSJRBhNhcYGRBzKhQlKx0fAUIzOCwfFTYnKS4SRDssIWY9IV/8QAGwEBAAIDAQEAAAAAAAAAAAAAAAQGAgMFAQf/xAAyEQABBAECBAMIAAcBAAAAAAABAAIDEQQhMQUSQVETYXEigZGhscHR8AYUIzJC4fEz/9oADAMBAAIRAxEAPwDuKIiIiIiIiIiIiIqFyIqosNjO2GDpEtfiKQI1GaSPRsqG74jYGY7+fJjyPfKsxG8i6Kw523VrZUWEodtcG8AtxFODuZAnoSQIPgp+G4vRqfw6tNx6BwJ9pWJBG6zBvZTERF4iIiIiIiIiIiIiKiqqIiIiIiIiIiIiIiIiIiIiIiqiIiIiIiIvFWqGgucQABJJMAAakk6BW8bjWUmOqVHBrGiSTsFxntn2wrY12QAtw8nLTFnVCL5qnsYatkcfOaulqkk5Bta2ntD8VmhzqeCa2oRY1HGKYP8AlGrvP8VpmM43ia5mvWNQGeSYYJ2DWkAecKNw3hj6rLNDGMa7MGtl+xDjN4Mi9gFsj+y1R4aaVMtYGCSXM5yZksIMOHn0XUx5cPm8J7O9lxH78FzsiHL5fFa7tQA3/Hv1WIp1WtF6DOkCY8ueZ9fdVxWBpuaHZAzW8/Nf5d/7QslT4BWgNa0AuzQ03flYOd48JIAAmSfArLv7JsDGt+d7+UPyuLWcpIcA2NxoT5oY+H4rxJHY12BJBHmLpYsPEMgFr623IAIPwtaKeGjSLDS+1zePNSME11wA5w8JJtaQb+C3TCdiQH/vamZrACWAZSS6RY6xbRZSl2fpMLXYcFkTzg3I6GfmHt5nQ55vEsSSIxct+mnz0K9wsDMZKJHOrvevy1BWjYDtnjMM+M7oaP4dUFzSBrB1afIgWNl0Ps58QKGKIY79zWNsjyIcf8jtD5WK0rtbkcHM7otqtIJcIuwiMzyNdrybnXVapUEgSOb9dFhicOZNBziwfP8AdQfNbMvPdFNymj6dfwR5L6JRcx7E9vzTLaGLcSwwKdVx+XoyoTt0dtuunArmzQuhdyuU6KZsreZqIiLStqIiIiKiqiIqIkKqIqIqqiIiIiIiIiIiIiIqoiIiKhKqtT+JHHv2fCOa0xUrfu2+up9pWTWlxDQsXuDWlxWi9uu2Rxtf9novDcOx0F+znXGY9QDoPVSeA8LbUqxzEM+eQCDkEZQAZDjJIGi1jhHC3Gk8jLDiIB+Z2UZjksQTqALaWW04Wuyjh21TUe2qQW7ZCP8ADI1FouSD4qNlY7pZCI6PKeUgWSTV7V616HZMXJMYDrqxzEmhptQ+XxW24KoXVCLDKxo/diRrytqsmPr9k3AIm8XvdSDnsESGta0gtc4uu4jrAMRI36EaNheMupMN/m5gDq22XNA3AOsKRS7TVgC0VWuEFrebra7T01122UD+abYFIc6PcX+FtoyuDnNBpuMEmHgZWxaTs7mjaCehUl7qZptAc4kFuhcTAIbaPAlQeHcWDhmNX7AGTKGmmSWgt6nSxvYepmYusW02tY1vKyZDso00HKdR5QV0GAyajVSQ9tWFFxlJ5IhvM0auaGgtE3gPDiIj18YjzxHDmlRL4Jys5Yl7u8Mc0XABcAdDBnqr9fGkMBqOH2jmDhyl2Yg5YkgSAAdYCg4bjrmUstRwqudpPKb20aL79NLLaIX3dWB81sax0rTyrTjiKrHlz8wJkPzTmc0/M0zpPgsPWYCXQDAJgHXKdL7/ANVsnaRpytqPeXPc90tFhlb/AAzAkm03JI1Gy1lz5drDTIAm5iPYaq44ErJGh9AE6V6fj7qj58L4JHRFxIGuvc/n92UV7Zncafn+vNdM+GXa/vG/slZ0vYP3bjq5g+yfFv1Hkub1Gxpoo7Ma6jVp1aZh7XAjzG3kRZe8QxRKw9+izwckxuHZfSKKJwriArUmVB9oCR0O4UtU8itFaQbREReL1ERERERERERERURVREVEVVREREREVURERFyn4l1DVxJEktoMBIEWzTJv6ey6q4wFx7tRjB3teb2BJi3ywAfCSf0Fkx7mu9nfovfDDwb2AsrFcDxrqTi54DmsdzN1LHWAJAuZI8bgFT8dTearnHM5oPeGAHAF2UugHoDEdBpda/wjFNpQcpdDgYGoMloM+5vay3FrxmcA0sc4jcDObjQ73JkdBdbcaJsz5clw9p9gkdPT3LT4kL4I42DRu4PWjpfrvoolThYc8ubmYS3kLDymLFpBs05RmHqoeI4dVc5rMoJmIczIYJiZiHCAf1CzmIxFPD0y4UnUubM8VJyuHRjmuyyXAH3Ks8KxhfDiC6HCDnNwADMzcCZg+Wy4keI4z+26xWnUitK18lMZi42U7nYC0X5AE+Sn0sA5hAIBeSOZuYCBJ+0CB7rKVuEl4kNYZiTUObaABlAEaq2MYOUm3ML+jlnsfxBvcF7BIBA+6JidYsrC2owGsGi3ZOMwcrQK6LWsPQLWgONOzRYNNoFyAXX9ljcbjmwR3gLTOYODhpBjKACb7E/SVMbjDbM2HF7jEi0SPmNtxAWE4o9pBeARzcziQYOgbmkz6W02uZTae4NJ30Xr2nEx3SRCyBZvrSwmKxPeNl0CCYY2zWNJ5eUaugAkmd1DwtdhzNaL7mLxq2T9V5x4vAdmbOUnMIa3oAPM6RaFTCYYMHKL3lx33nKutiMlDmNIA5Rr5k9vr76VEy5Gyl8nMTzGx5f82Xus+Bf9FY3EWuf0Oim4lwFzqbflCx9d/wDwF0JXaLRA1dd+E/FS+j3bjJDQfbl/CPZdAXHvhpi+7xFJv3szfUtc78RHquwql5TeWU0rZjO5owiIijKQiIiIiIiIiIiIiIiIiFERFREREVUREReKuh8iuJdr6UPcY+aGB3jMlrvCwIXbyFy/jeBzioxwaeZwId8sgy2Y0M76Lzn8Mhx7hbmWWPYNyP8AX3XOsJQ5+cQ4utrHLExHiJgrbqtSph3FmIBcMudvMHgAixaYkgEOEG9lCpV6+GkFtnTYiTlIixOvnM+KsUsUHOJJuTvY+y6vC8DJIPjUGG9AQST3BG3z9FW8jLjxjcB5nCjqCKrof0eqmsrGqc+clugAkARBgh03028k4JjCwyWQMsiWtIJJuZaRBkuOnRY/FuIJLWmTvYAwHamZt0heKdaoDzZozdBYXiYJ3j6qt5+K/AmLWu13BO9fu6nji0mTyyjSth0B6/FbbW4lOUNewF3MCQbCS0yJ1naVWrxC+aQQ7kJl+X/LvGWR5SZWpPp1HlucggEDQ3An7J+iydKuWg3eGZTlk0WsOW4y6GZj+qmSZM8Hh+Oyg7r+9f2lYsPOZmAmxpv5H8abqRSa5rzctZIIyUxOki4BJ2jpEnVXMbhuQi2RzHT3jsnMQI5GtFwBpvKx1DH0gM+HBc5wbJNSOuYco0sImND0WLpg1XFzzUDupjQSQJj0sZ08I7mNC+enN2UTL4vjwRkbny6X6rywSMreo+zEjeATKuVnGTsCPw3/AF0VKNdrbQAZN5En+pKt414MWkA76XtorGx4c3mBVBkY4ScpCjVXggxfx8R4/kojbuH3ReV7cHfa9tvO6g4vG5QWi5/NRpZKbZUuKOzQW+fDevmxbf8AK8AeVv8AldtC+dewuOdRbWqAw9oBbvDiQAb6rtPZHtW3GU7w2q0czdv9TfD8FVZyXuLuiskIDWhq2FERR1vRUlVWn8S4kHVqge4wwloGwjw8dZUDPzRhx+IW3rVLfBAZnUFuCpKwPZLi3fMqAuzd2/KCdYyh0TvErQPip2zrMxrcKys7D0msa57mzmcXSZJbfKBsNTKkQTiWISgVYWjI/okg9Fnvit21q4JtGnhyGPrFxNQgHKxsAhoNpJOu0eKxPw07e162LOFxFTv2ua4sqQAQW3N4EtInUSIXNuNdp6mKwZpV3mpUo1Guo1HGX5XBwqU3HVwsxwm9ipXw57RswAxOIe0PrNphtFpmMznNa6Y2AufAEbrO71ULnJcH3p2X0qi4hwT4t4tlekcQ+nVpVCA5jWtDmAuyyMtwRrDpkecrtwWQcCpMcgfsqoiLJbFREREVURERFpXaKkKdZ5Is8ZiegiCfHot1Wv8AbHAh9HNuLe+n1WLmB4or0GrrsuXVMR3hJM+vTQQoXdQTbfp4AKdWYRMA2/XkVHDiZtb2M+IKu+MWsYGN6KlTtLnlx6qPiafIYB02PlaNLqNgbF2RpAkSDAIN7gRe2il4hpFw7fQ2j1iUrYUuux+W22n0hRcjFbLkMnq+Xpp7j7ivY38sZYTv6rzWq7nS8y09DbVecNjnUs3d5QC0i8iNSIDgR6nqpFSnpPX+hVKGHInKQT906kEEWnXymdws+I40eRA5sgB7eR+3qt3D5ZI5R4f/AEff0UIYjva5DnAsaxwLyWg5ZBYOQff0AvcqgeXHV0esDxOghXhi2zHQHz2t9FarPcXQHBrbSXQNdwSei5+AyDAhL2vJadhsfSu/dT8l8udI2MR04bnX47baLH12ZKge2ACTmgQbTfyOn4KuLxGZuhG4vc+2ytYnEBpIHOJIDttbLH1sU6+kX/4UtsrWgvGx1rseqxdjuLgxw9oaXe/ZX8Vieuh6LHVDLujf1AUl+UNbcg7zrPht9VFFOYAkk++q5GTneJYFil1IsHwaJIN9ith4K6KDj95waPIcxPvlWx9kOLGhiqTwbFwa7xa6x/P0WtsGUBn3Z/3H5vy9ApuCkvaBqSAPORH1UZjaZRWTjbrC7NW4497nGm4Na0kCwJdBib/gFleD8T76nmiCHFrgNJEG3oQVpWMwzm4mrSYQGhwPlmAcWj+YlZ7sxVbR/wCndOdznOzH7TtSCNiGj2CpmHmStz3xTSaEkAdL6V2XfmgZ4Acwa7+7raymL49TpuLYc4jXKAQPC5F1oHbVor1X1MO4x3YmLZnAG0dYgeikcT4v+z1a1N5uHH1a7mafYhReGd4Wue5pGdxcBaQ2ABbraVEzeI5BL2SNAAOnuUvHxGx08HcfVcipcTABfneK2YEOBiNZuLgzEQs58ROJHFYXhtd5nEvoVBUOhcxtTLSe4dTDz6latxrDf9TVsWt7x/LpAk2jZe31qYpACc0mdMsQIjedforZGRyghVF39Nx62Va4aGf9xxFjNp5osIkWmAqV3S0x6el1CqtJMjosjgWU8jszjMDKInMZvJm1r/RZlYOFe0vPBMeadVr3tDwwg5SSA4gyASLx1hdX4H8X8U2vS/axSfRqkTkADmAnLmEE6HVrrwuQ4k8pjUXCl9nMc1ldj64LqbCHOaNXRcME6SYE+Ka9FmC7dui+ukXEMN8acYHCrUZRNEuINNoIdAiQHZiZg6kQV2nB4ttWmyoy7Xta5vk4Aj6FbQQVKZI1+yvIiL1bEREREXitSDmlrhIIgr2iIuX9o+A9xUd0Nx4iYWt1Hwf1+t11ftm4Nwj6hZnFOHED5skgPLfENk+i5picM2o0VKTg+m7Rw69DuCNwu9g5RrlK4ObigGwsfmzC2lxfyXrIOgVjIQYBI6dF7oucLOjouuyUHdcl8RGyrVpgiPEbnqlTD2vPuUqvsbfgpdSo2P7fmvXuCMae6w+LeyATSDHCxcIIcPEQoD8U5omnAGa0Na503JNjpKyuJdpbfqOhUHEUjcyPqVB/lmAcvTejqus3Ol5uf/KqsGvj3WGLjH2iRoDbYa6+a8Npud9nQX6aeN1lsPwV7uZxygEWIIn01hZUcPlsRY9BA8fNV/iHF2xO8KDU9T0H5K6mLhGT25f9rVGYRxDpaR92bGVKw+B7loc8/vHXa37rfvnxO3v0Wcxz6WGHND6p0ZNm+Lug+q18VC9xc4kk3JUPHkkmJfJsVKlayMBrFKw7CSANSYH9F0TgnZJtE06xOZzHB0GzZFwOuq0bg+CqVKrGUmlzy4ZQOuvtvK6hVwlS7MwJbYkTEj5o8Jkei4/8QZeRA1hhdQ6+vT7qVw+COS+fdY6ti3A97q5xdmHV0kz+P0VzhWJq1MQyoLd26wN8xIIj2crGF/id2ZJY3MTsS4umPb6qQQ9tSKYsRJM6HT9eSp3iua/nH929/NWXlbyFlf8AFXjFPvqz3VIzOAiNIAA3UKn2ihmT7UxEXzC0LzVqObXJrEAZTlvqTr+H1VKuHFNveASWnMesbrNzjIbkNk/UrNjGhob06LRu1HZLFE1MQWNLSZIaZcB1I39JWv8AZHhlOpimCtdgkwdCRoD1G/oul8Y7a0xRIBBsQI/V1ygYktOYGDMghWrhpyMmIwuHKdmnbfT5d1Ws2FmLO156myF13tFh8M7DFpa2Mp2AynYtjRcSLDeNJsszxDiDzTANYvLmyRJsZIh07722IWOoyGidV1IeES8LHLI4O5tdFDzMpk5DmNqu6kYAMynMbxa0yZFj0t+Ct1QIO0j+34KuBwrXOMuAsTcwLAmBG/TxVquIMDQrcubXtK/w7MbuFt41hfU/ZDi9DEYSk/DE921oYA75mlgDSx3iLfivlPBY9zSWgkTymNxMweosF9BfBKgG4F/NLnViSPu8jI9xdZDQrdFYeV0NERbFLREREREREXirSDmlrhIIIIOhBsQVwXtRwbE8HxBdS5sPUPLImm4f4dQbOA313G676o3EOHU69N1OswPY4QWuEj/g+IWyN/KVrkZzBcNwfH8PiYg9zV+488pP+R+h8jBUyrw0zdvqFf7V/BOo0l+Cd3jP8N5AePBrjZ/rB81oz8RjcE7I41KcfYqC3oHbeS6sWSfVcuXGF9ltTsIRIv0vdR6jTuSFhqXb2sD+8pMd4iWn+oXqp2+B1w59H7b7KScttb/VRhivvb6LIPw5tcqVw3DkVASCRfWIHjK17/5ydqHu78grFftjiHWY1rB4Ak/VRJ5o5Y3MJ3HS1JigkY4OA29FuuMxDGAlzgPYD8z9FrOO7WmYoH+b/wDK117alQzUcXeZWxcC7EYrER3NF5b94jKz/c6B7LlMxYI201vvOp/C6PiSOPtO9wWIYwuMkkk9VnuAdm62KfkosLjudGtHVztAug9nvg41sOxdTN/9dOQP5nm59APNTKnxHwmFd3OGw5dSYYLmZWtkWJaDd3mYnxXkkjWDdS8bEmyHVG21leA9l6fDMO+pZ9bIS58b7Mb0bMeJWtYvjJotJcToST1vJn1W5Yri1PFYLvaJzMfHgQQ4S0jYghc/7Rvpmi9r3ta50loJuYMgAdLKqcZf4s8cR1G/xO/wC7XC4aJDh1o+5QuGdqafeudVDm5iAHRYAfe3Fysxi+MijUk6HQ7SNR9QuY4jihLRT8YAjdy37DYQd21lQiaTQ1xOzgBmknyXOzMOOItfrrpXorBPFEHeyb7rHcT7SMq1m5pytOYkCeaQp/aXGg4Jz6Tpa6Lj7s83/PqtEdj+7ztdBMkE66HVp8eo2KzfC6jmcPc+p8lXvTTHUGKX/m1/sVKlwWsDHs6Ee9ePbGzlDTr2WvY3HM7sDLBAMmfm9NuijYLhAGHxRqEcjRlM72cI9YHuoOPZkyzoVa4himERSzNaQ2QTqRE6bZtFcsThrp4fEbJWv0I+CrnGM25wx7Nh9QsdTeZHmsvVAczOXguc50gWdsZI0i9vIrEFTMHgnPBInlEmNh1Phce6scEbHO/qN5jSrUmysFxDraKjqptPSR6q9TbEyhYHOANvHzXCbjudN4QGt9U5gpNCqzJvnzSOkRr5yuy/A/ifNWonUsY/wsL/APlHoFxwYdrXmCHAbj5SJAOuy3T4XY80uKU72e9zfAteDl/p7Lq8VNMa3lqisGGnAhfRSIi4anKqIiIiIiIiIqIiqrOJwjKgy1GNe3o5ocPYq6qoi1fHfDTh9XXDtaTuwuZ9GmPosVU+C+AOnfN8ng/i0rfUWzxH91r8NvZc+Z8EsCNXVz/Mwf8AopuG+EXD2a03v/1VHf8ArC3RF5zu7r3w29lieH9lMJQ/hYek09cgLv8AcZKk4/jFChHfVWU50zOAnyBU1cM7X1Hft+INYFxzODbxDf8Atx4AQY8VHml8Ntrq8MwBmSll0ALXbWVW1GSxwc1ws5pkEHcEar5241nwdSrh3WgwRsQLtP8AVdA+DmOfGKaT+5ZkcJ0a8h+eP5Q0n06rR+0WOGJxVSs4We8xvDRAH0hRpnB8YcV2+FwSY2VLC0ggVr57j7ro3wxwpbwhz3wRVdVqNHQCGD6sn1XN+O4jLiq3eCb2nZsDJHpCynZDj76OKZQpuc+jWd3bmXgh1g9o+y4a+8qF8RMLTGOLGOzd21rHHTmu7KfIOAUKQFz2uA0AIJ+YUnFY/Hy3h2pdr7vstXqva55jWJCyuM4q6o0F7p7x73vGgL+XUes+qj4gMFMEHmvIiw6Qd1jXPJbl6kO8jBB9wfoELQ6j2XSkHK7mqyr/ABirTJAbIBIiTJ9wruM4+79ko4cgRh88H7zXOzNafJzn+46L3w3g4qNcSWkhsnMRpI+Wd/K6xPEGgOLdjb0UhgaaB1Ch5LXf+poHp5adVYr5X0szqkun5LyIjm6ReNZ1WFcFew9Fz7D3XlzC2xV0IY5jfDZyj0pfPHPe5xL3WfM2r1HCOcJH914p1S0x+oV7C8Qc0OaCQHCCOokH8YXnEUSHcwiwI8Qbg2UoUAHMOq1a2QVSjUkq7RwZqO5Z0OlzYE6LOfD3s9TxuPp4eq5zA9riC0tmWtLo5gZ0UTi9BlLG16eHe402VHsa4kZiAS0nljUz6LnwxXll0h80IIFhRHDLTkbuDXeVz9SAukfBjg1PEYkPe4h2HAe1oHzSYEnYNN43lc+Y0DK0/bkny0H1k+i6N8D6FQY55DTkFJwedhcZQT1JGnmpWa0OifqvGakWu6IiKtKaqoiIiIiIiKiqqIiKqIiIiIiIiIiIuOfFPFMfjC1sS2mGu/1XP0BC7BVqZQSdACfZfPXFsSalZ9R2r3Fx8ySVEyn8rK7qx/w9j+JO552A+qk9n+OYnD4ath6OXK8uc8lsuEtbTImbC3uVgi1zswbrbS8z/b6KXiHcpcNwTHjMFYnDV3F5InXbZQrc7forRyRRaMFF26k8Kc9lUPFRzHiQHNJaWyMpMi+hI8k4o6Hul2cuJl0ky65zSbmTe6t13mRl3sozKRe/msB0Qa6nZCA3Rotx6/7Ueqx0XXt2IDcxNwI06kAx9YWR4hhu7sSDpoQRfxCw2Op8ro25vNboQ172h+1qHk88LHPj1IF/I0pFbEGmxrodzA6iBG2U/aHU2WNxjiabnuiczWxImCHGQJkiAb+XUK1XxLi0BxdAHLMwBN46XlUxIDmg9P7Kw5uLjwyM8IVe6qMObkzxPEjrrb77KnD8caZlusEXAIuCDqvGIdmcfBTaL2d2RBzE/wAuWDr4z/VQajywuAAOZuUyJiSDI6G2viVYJGviiA3XBFOdat4exWUxTw/RoaABvNwLn1N1imhZJz5bA1ge4WUB5WEUvHjW1Ts/xY4XFUa41pVGu82g8w9WyPVRKTzmzG5Mk+Z1W+0vhcW8Nq4+rVYWik5zGMknPOUB7nAAQdhM9QtFo01rgaySQlvTRZOJA1U2hzjxbceX2h/X3X0v8O8p4dhy1obLOaABmcCWlxjUmNV818MIbUaSJEiR1G49RZfWGApMbSY2k0NphrcoFgGxygeigcW9kNb31WUG5KkIqIuCpSqqqiqiIiIiIiIiIiIiIiIiIiIiKPxCmXUqjW6ljgPMggLgWIw5Di1wIcDBBEEHoQV9CrC9qcFTOHrVHU2Oe2m4hxaC4GLEEibKPPD4g32Xa4TxH+TeQW3zUuEYgfZ2Aj8/rKph2BpByhwjS+sQdPG6uV6at0nQ2+5n00XL6q+kU0EbqDWcBUvaQvL35TIurHFKRnMFep3PosyKAKjte5xc0ij0Vri1WC0RaxP5LH4x0gRv9VlsbTkXWI4lV/gBsANa4kA6OLspnzDGnyIXT4aAZmGtja4HGnviicD/AJaeiYlzXNADMsC5JmTufDyUGkR3ZU3EPDmkDcKDg8QxtOsxzMz3hgYZPIQ4F5jeW29VbOKRePyADqqXhTeCXHuCruBdy36qLVabz1KusCyfB+z9XGVmUaABqPmJIAsCSSTsBJ9FMdHTRzHZRb1WKdhXMdlcIMA6g2IDhp4EKRSas92j7IVMHiH0qpktIyuIgPbAhw8NvRY40CNVLgYDGHA7ha3u1pdt+H2Fbj+COwrzlAL6UjXUVGOjf5h5wtC4l8G8dScRTptrN2cx7RI/0vII+vmt9+CeAqswtV72lrKj2lk2zAAhzgOmgneCujqsOy34s7xHVWpYYHtFrgvZ/wCDOMqPBxAbQpzeXNc8jcNawkT5kLu1CiGNa0aNAA8gICuIoeTlyZJBf0WxjAzZERFFWaKqoiIiqqIiKqKkpKIqoiIiIiIiIiIiKxjsIKtN9N3yvaWmNYIiyvoi9BINhco4h8MMS1x7ssqN2ObKY8QbD0JWkYmnDoG1vZfRdUS0gdCvn/G4VzKjmvBDmkggiCCubkRNYLarvwbiEuUS2Uj2dlh8TSkLzRYJ5SSLaiLwMw9DIWSNCTAEk2AGpPQBbrgfhI52HY8P7uuZLmP+WCeUWu0xE6rSxjnigupk5cOO8GV1Wud4ilYrXMTS5iuyj4R4hxh1Sk0dQXuPtlH4rSu3PZEYHEd20uc1zGuDnADNaHRG2abbWXd4HAf5kcyrHH8+CWHljdZtaY1qtYnDQZ3O0WjrPmsmaPgugfCPs6zEVa3fUhUo90WOzCW5i5pa3/VabXEK65ZbFF4juipDCS6guZUqVltvwza7/wDpYbKDOfb7sHMfLLK6tW+DOAJkd80fdFS3lzNJ+q2Ls/2PwuCB/Z6Qa4iC8y6oR0LnXjwEBcrJ4rC+ItYDZC3shddlT8fwulXblr02VG9HtDgPETosbhexGBpuzMwtEO2OQGPLNMLOIq82R7RQJr1UotB1pUAVURa16iIiIiIiIiIiIiIiIiqqIiIqoiIiIiIiIiIiIiIih47g9Gt/FpMeermgn31UxEItZNcWm2mlBwXA6FEzSo02HqGgH31U6EReAAbI57nm3G0UPifCKOIZkr02VG9HCYPUHUHxCmIsgSDYWJFrVmfDLh4M/s4PgX1CPYuhbFhMGyk0MpMaxg0a0BoHoFfVFsfNJJ/e4n1NrENa3YIiItSyREREREREREREREREX//Z"/>
          <p:cNvSpPr>
            <a:spLocks noChangeAspect="1" noChangeArrowheads="1"/>
          </p:cNvSpPr>
          <p:nvPr/>
        </p:nvSpPr>
        <p:spPr bwMode="auto">
          <a:xfrm>
            <a:off x="4352925" y="-939800"/>
            <a:ext cx="23622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800"/>
          </a:p>
        </p:txBody>
      </p:sp>
    </p:spTree>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smtClean="0">
                <a:solidFill>
                  <a:srgbClr val="0039A6"/>
                </a:solidFill>
                <a:latin typeface="Georgia" pitchFamily="18" charset="0"/>
              </a:rPr>
              <a:t>Traditionelle tschechische Marken</a:t>
            </a:r>
            <a:endParaRPr lang="en-US" altLang="cs-CZ" sz="2400" smtClean="0">
              <a:solidFill>
                <a:srgbClr val="0039A6"/>
              </a:solidFill>
              <a:latin typeface="Georgia" pitchFamily="18" charset="0"/>
            </a:endParaRPr>
          </a:p>
        </p:txBody>
      </p:sp>
      <p:sp>
        <p:nvSpPr>
          <p:cNvPr id="73732" name="Rectangle 3"/>
          <p:cNvSpPr>
            <a:spLocks noGrp="1" noChangeArrowheads="1"/>
          </p:cNvSpPr>
          <p:nvPr>
            <p:ph type="subTitle" idx="4294967295"/>
          </p:nvPr>
        </p:nvSpPr>
        <p:spPr>
          <a:xfrm>
            <a:off x="930275" y="2970213"/>
            <a:ext cx="7632700" cy="3090862"/>
          </a:xfrm>
        </p:spPr>
        <p:txBody>
          <a:bodyPr/>
          <a:lstStyle/>
          <a:p>
            <a:pPr marL="304800" indent="-304800" algn="just">
              <a:lnSpc>
                <a:spcPct val="120000"/>
              </a:lnSpc>
              <a:spcBef>
                <a:spcPct val="0"/>
              </a:spcBef>
              <a:buFontTx/>
              <a:buNone/>
            </a:pPr>
            <a:r>
              <a:rPr lang="en-US" altLang="cs-CZ" sz="1600" dirty="0" smtClean="0">
                <a:latin typeface="Georgia" pitchFamily="18" charset="0"/>
              </a:rPr>
              <a:t>	</a:t>
            </a:r>
            <a:r>
              <a:rPr lang="de-DE" altLang="cs-CZ" sz="1500" dirty="0" err="1" smtClean="0">
                <a:latin typeface="Georgia" pitchFamily="18" charset="0"/>
              </a:rPr>
              <a:t>Barum</a:t>
            </a:r>
            <a:r>
              <a:rPr lang="de-DE" altLang="cs-CZ" sz="1500" dirty="0" smtClean="0">
                <a:latin typeface="Georgia" pitchFamily="18" charset="0"/>
              </a:rPr>
              <a:t> Continental </a:t>
            </a:r>
            <a:r>
              <a:rPr lang="de-DE" altLang="cs-CZ" sz="1500" dirty="0" err="1" smtClean="0">
                <a:latin typeface="Georgia" pitchFamily="18" charset="0"/>
              </a:rPr>
              <a:t>spol</a:t>
            </a:r>
            <a:r>
              <a:rPr lang="de-DE" altLang="cs-CZ" sz="1500" dirty="0" smtClean="0">
                <a:latin typeface="Georgia" pitchFamily="18" charset="0"/>
              </a:rPr>
              <a:t>. s r. o. ist der größte tschechische Reifenhersteller und seit</a:t>
            </a:r>
          </a:p>
          <a:p>
            <a:pPr marL="304800" indent="-304800" algn="just">
              <a:lnSpc>
                <a:spcPct val="120000"/>
              </a:lnSpc>
              <a:spcBef>
                <a:spcPct val="0"/>
              </a:spcBef>
              <a:buFontTx/>
              <a:buNone/>
            </a:pPr>
            <a:r>
              <a:rPr lang="de-DE" altLang="cs-CZ" sz="1500" dirty="0" smtClean="0">
                <a:latin typeface="Georgia" pitchFamily="18" charset="0"/>
              </a:rPr>
              <a:t>	1999  der größte europäische Hersteller von Pkw-Reifen. Im Jahr 1993 fusionierte </a:t>
            </a:r>
            <a:r>
              <a:rPr lang="de-DE" altLang="cs-CZ" sz="1500" dirty="0" err="1" smtClean="0">
                <a:latin typeface="Georgia" pitchFamily="18" charset="0"/>
              </a:rPr>
              <a:t>Barum</a:t>
            </a:r>
            <a:r>
              <a:rPr lang="de-DE" altLang="cs-CZ" sz="1500" dirty="0" smtClean="0">
                <a:latin typeface="Georgia" pitchFamily="18" charset="0"/>
              </a:rPr>
              <a:t> Continental mit der Continental AG, einer der führenden Gesellschaften in dieser Branche weltweit. Das Unternehmen verfolgt erfolgreich die gegenwärtigen Entwicklungstrends, Technologien, moderne Geschäftsstrategie und  greift auf eine lange Tradition der Reifenherstellung in der Region </a:t>
            </a:r>
            <a:r>
              <a:rPr lang="de-DE" altLang="cs-CZ" sz="1500" dirty="0" err="1" smtClean="0">
                <a:latin typeface="Georgia" pitchFamily="18" charset="0"/>
              </a:rPr>
              <a:t>Zlín</a:t>
            </a:r>
            <a:r>
              <a:rPr lang="de-DE" altLang="cs-CZ" sz="1500" dirty="0" smtClean="0">
                <a:latin typeface="Georgia" pitchFamily="18" charset="0"/>
              </a:rPr>
              <a:t> zurück. Die ersten Reifen wurden hier in den 30er Jahren des vergangenen Jahrhunderts vom </a:t>
            </a:r>
            <a:r>
              <a:rPr lang="de-DE" altLang="cs-CZ" sz="1500" dirty="0" err="1" smtClean="0">
                <a:latin typeface="Georgia" pitchFamily="18" charset="0"/>
              </a:rPr>
              <a:t>Baťa</a:t>
            </a:r>
            <a:r>
              <a:rPr lang="de-DE" altLang="cs-CZ" sz="1500" dirty="0" smtClean="0">
                <a:latin typeface="Georgia" pitchFamily="18" charset="0"/>
              </a:rPr>
              <a:t>-Schuhkonzern hergestellt.</a:t>
            </a:r>
          </a:p>
          <a:p>
            <a:pPr marL="304800" indent="-304800">
              <a:lnSpc>
                <a:spcPct val="120000"/>
              </a:lnSpc>
              <a:spcBef>
                <a:spcPct val="0"/>
              </a:spcBef>
              <a:buFontTx/>
              <a:buNone/>
            </a:pPr>
            <a:endParaRPr lang="de-DE" altLang="cs-CZ" sz="1500" dirty="0" smtClean="0">
              <a:latin typeface="Georgia" pitchFamily="18" charset="0"/>
            </a:endParaRPr>
          </a:p>
          <a:p>
            <a:pPr marL="304800" indent="-304800">
              <a:buFontTx/>
              <a:buNone/>
            </a:pPr>
            <a:r>
              <a:rPr lang="en-US" altLang="cs-CZ" sz="1600" b="1" dirty="0" smtClean="0">
                <a:latin typeface="Georgia" pitchFamily="18" charset="0"/>
              </a:rPr>
              <a:t>	</a:t>
            </a:r>
            <a:r>
              <a:rPr lang="en-US" altLang="cs-CZ" sz="1600" b="1" dirty="0" smtClean="0">
                <a:latin typeface="Georgia" pitchFamily="18" charset="0"/>
              </a:rPr>
              <a:t>www.conti</a:t>
            </a:r>
            <a:r>
              <a:rPr lang="cs-CZ" altLang="cs-CZ" sz="1600" b="1" dirty="0" smtClean="0">
                <a:latin typeface="Georgia" pitchFamily="18" charset="0"/>
              </a:rPr>
              <a:t>nental-tires.com/car</a:t>
            </a:r>
            <a:endParaRPr lang="en-US" altLang="cs-CZ" sz="1600" b="1" dirty="0" smtClean="0">
              <a:latin typeface="Georgia" pitchFamily="18" charset="0"/>
            </a:endParaRPr>
          </a:p>
          <a:p>
            <a:pPr marL="304800" indent="-304800">
              <a:buFontTx/>
              <a:buNone/>
            </a:pPr>
            <a:r>
              <a:rPr lang="en-US" altLang="cs-CZ" sz="1600" b="1" dirty="0" smtClean="0">
                <a:latin typeface="Georgia" pitchFamily="18" charset="0"/>
              </a:rPr>
              <a:t>	www.barum-online.cz</a:t>
            </a: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73735" name="Text Box 8"/>
          <p:cNvSpPr txBox="1">
            <a:spLocks noChangeArrowheads="1"/>
          </p:cNvSpPr>
          <p:nvPr/>
        </p:nvSpPr>
        <p:spPr bwMode="auto">
          <a:xfrm>
            <a:off x="1235075" y="2320925"/>
            <a:ext cx="4543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a:solidFill>
                  <a:srgbClr val="D52B1E"/>
                </a:solidFill>
                <a:latin typeface="Georgia" pitchFamily="18" charset="0"/>
              </a:rPr>
              <a:t>Barum </a:t>
            </a:r>
            <a:r>
              <a:rPr lang="en-US" altLang="cs-CZ" sz="2000">
                <a:solidFill>
                  <a:srgbClr val="D52B1E"/>
                </a:solidFill>
                <a:latin typeface="Georgia" pitchFamily="18" charset="0"/>
              </a:rPr>
              <a:t>Continental</a:t>
            </a:r>
            <a:r>
              <a:rPr lang="cs-CZ" altLang="cs-CZ" sz="2000">
                <a:solidFill>
                  <a:srgbClr val="D52B1E"/>
                </a:solidFill>
                <a:latin typeface="Georgia" pitchFamily="18" charset="0"/>
              </a:rPr>
              <a:t>, spol. s r.o.</a:t>
            </a:r>
          </a:p>
        </p:txBody>
      </p:sp>
      <p:pic>
        <p:nvPicPr>
          <p:cNvPr id="73736" name="Picture 9" descr="barum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0325" y="1624013"/>
            <a:ext cx="257175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smtClean="0">
                <a:solidFill>
                  <a:srgbClr val="0039A6"/>
                </a:solidFill>
                <a:latin typeface="Georgia" pitchFamily="18" charset="0"/>
              </a:rPr>
              <a:t>Traditionelle tschechische Marken</a:t>
            </a:r>
            <a:endParaRPr lang="en-US" altLang="cs-CZ" sz="2400" smtClean="0">
              <a:solidFill>
                <a:srgbClr val="0039A6"/>
              </a:solidFill>
              <a:latin typeface="Georgia" pitchFamily="18" charset="0"/>
            </a:endParaRPr>
          </a:p>
        </p:txBody>
      </p:sp>
      <p:sp>
        <p:nvSpPr>
          <p:cNvPr id="74756" name="Rectangle 3"/>
          <p:cNvSpPr>
            <a:spLocks noGrp="1" noChangeArrowheads="1"/>
          </p:cNvSpPr>
          <p:nvPr>
            <p:ph type="subTitle" idx="4294967295"/>
          </p:nvPr>
        </p:nvSpPr>
        <p:spPr>
          <a:xfrm>
            <a:off x="920750" y="2579688"/>
            <a:ext cx="7632700" cy="3687762"/>
          </a:xfrm>
        </p:spPr>
        <p:txBody>
          <a:bodyPr/>
          <a:lstStyle/>
          <a:p>
            <a:pPr marL="304800" indent="-304800" algn="just">
              <a:lnSpc>
                <a:spcPct val="120000"/>
              </a:lnSpc>
              <a:spcBef>
                <a:spcPct val="0"/>
              </a:spcBef>
              <a:buFontTx/>
              <a:buNone/>
            </a:pPr>
            <a:r>
              <a:rPr lang="en-US" altLang="cs-CZ" sz="1600" dirty="0" smtClean="0">
                <a:latin typeface="Georgia" pitchFamily="18" charset="0"/>
              </a:rPr>
              <a:t>	</a:t>
            </a:r>
            <a:r>
              <a:rPr lang="de-DE" altLang="cs-CZ" sz="1600" dirty="0" smtClean="0">
                <a:latin typeface="Georgia" pitchFamily="18" charset="0"/>
              </a:rPr>
              <a:t> Schon mit der Gründung der Stadt </a:t>
            </a:r>
            <a:r>
              <a:rPr lang="de-DE" altLang="cs-CZ" sz="1600" dirty="0" err="1" smtClean="0">
                <a:latin typeface="Georgia" pitchFamily="18" charset="0"/>
              </a:rPr>
              <a:t>Budweis</a:t>
            </a:r>
            <a:r>
              <a:rPr lang="de-DE" altLang="cs-CZ" sz="1600" dirty="0" smtClean="0">
                <a:latin typeface="Georgia" pitchFamily="18" charset="0"/>
              </a:rPr>
              <a:t> im Jahre 1265 und der Verleihung des Braurechts durch </a:t>
            </a:r>
            <a:r>
              <a:rPr lang="de-DE" altLang="cs-CZ" sz="1600" dirty="0" err="1" smtClean="0">
                <a:latin typeface="Georgia" pitchFamily="18" charset="0"/>
              </a:rPr>
              <a:t>Přemysl</a:t>
            </a:r>
            <a:r>
              <a:rPr lang="de-DE" altLang="cs-CZ" sz="1600" dirty="0" smtClean="0">
                <a:latin typeface="Georgia" pitchFamily="18" charset="0"/>
              </a:rPr>
              <a:t> Otakar II, König von Böhmen, war der Grundstein für die weltberühmte Brautradition gelegt. </a:t>
            </a:r>
            <a:r>
              <a:rPr lang="de-DE" altLang="cs-CZ" sz="1500" dirty="0" smtClean="0">
                <a:latin typeface="Georgia" pitchFamily="18" charset="0"/>
              </a:rPr>
              <a:t>Die industrielle Revolution im 19. Jahrhundert brachte eine neue Brautechnologie und </a:t>
            </a:r>
            <a:r>
              <a:rPr lang="cs-CZ" altLang="cs-CZ" sz="1500" dirty="0" err="1" smtClean="0">
                <a:latin typeface="Georgia" pitchFamily="18" charset="0"/>
              </a:rPr>
              <a:t>neue</a:t>
            </a:r>
            <a:r>
              <a:rPr lang="cs-CZ" altLang="cs-CZ" sz="1500" dirty="0" smtClean="0">
                <a:latin typeface="Georgia" pitchFamily="18" charset="0"/>
              </a:rPr>
              <a:t> </a:t>
            </a:r>
            <a:r>
              <a:rPr lang="de-DE" altLang="cs-CZ" sz="1500" dirty="0" smtClean="0">
                <a:latin typeface="Georgia" pitchFamily="18" charset="0"/>
              </a:rPr>
              <a:t>Braumethode, die Untergärung. Durch den Zusammenschluss der vielzähligen Hausbetriebe entstand eine große Brauerei. Budweiser </a:t>
            </a:r>
            <a:r>
              <a:rPr lang="de-DE" altLang="cs-CZ" sz="1500" dirty="0" err="1" smtClean="0">
                <a:latin typeface="Georgia" pitchFamily="18" charset="0"/>
              </a:rPr>
              <a:t>Budvar</a:t>
            </a:r>
            <a:r>
              <a:rPr lang="de-DE" altLang="cs-CZ" sz="1500" dirty="0" smtClean="0">
                <a:latin typeface="Georgia" pitchFamily="18" charset="0"/>
              </a:rPr>
              <a:t> produziert das weltweit anerkannte Premium Lagerbier. Das Bier wird in 50 Länder exportiert</a:t>
            </a:r>
            <a:r>
              <a:rPr lang="cs-CZ" altLang="cs-CZ" sz="1500" dirty="0" smtClean="0">
                <a:latin typeface="Georgia" pitchFamily="18" charset="0"/>
              </a:rPr>
              <a:t>;</a:t>
            </a:r>
            <a:r>
              <a:rPr lang="de-DE" altLang="cs-CZ" sz="1500" dirty="0" smtClean="0">
                <a:latin typeface="Georgia" pitchFamily="18" charset="0"/>
              </a:rPr>
              <a:t> zu den größten Märkten zählen Deutschland, Großbritannien, Slowakei, Österreich und Russland. Die Originalrezeptur, traditionelle Reifung von mindestens 90 Tagen und eine über 700 Jahre lange Brautradition garantieren den  unverwechselbaren Geschmack und die hervorragende Qualität dieses Lagers. Die Einzigartigkeit und Originalität des Budweiser </a:t>
            </a:r>
            <a:r>
              <a:rPr lang="de-DE" altLang="cs-CZ" sz="1500" dirty="0" err="1" smtClean="0">
                <a:latin typeface="Georgia" pitchFamily="18" charset="0"/>
              </a:rPr>
              <a:t>Budvar</a:t>
            </a:r>
            <a:r>
              <a:rPr lang="de-DE" altLang="cs-CZ" sz="1500" dirty="0" smtClean="0">
                <a:latin typeface="Georgia" pitchFamily="18" charset="0"/>
              </a:rPr>
              <a:t> Lagerbiers wurde sogar von der EU mit der Verleihung des Titels „geschützte geografische Angabe“ (</a:t>
            </a:r>
            <a:r>
              <a:rPr lang="de-DE" altLang="cs-CZ" sz="1500" dirty="0" err="1" smtClean="0">
                <a:latin typeface="Georgia" pitchFamily="18" charset="0"/>
              </a:rPr>
              <a:t>ggA</a:t>
            </a:r>
            <a:r>
              <a:rPr lang="de-DE" altLang="cs-CZ" sz="1500" dirty="0" smtClean="0">
                <a:latin typeface="Georgia" pitchFamily="18" charset="0"/>
              </a:rPr>
              <a:t>) anerkannt.</a:t>
            </a:r>
            <a:r>
              <a:rPr lang="en-US" altLang="cs-CZ" sz="1600" b="1" dirty="0" smtClean="0">
                <a:latin typeface="Georgia" pitchFamily="18" charset="0"/>
              </a:rPr>
              <a:t>	</a:t>
            </a:r>
          </a:p>
          <a:p>
            <a:pPr marL="304800" indent="-304800">
              <a:lnSpc>
                <a:spcPct val="120000"/>
              </a:lnSpc>
              <a:spcBef>
                <a:spcPct val="0"/>
              </a:spcBef>
              <a:buFontTx/>
              <a:buNone/>
            </a:pPr>
            <a:r>
              <a:rPr lang="en-US" altLang="cs-CZ" sz="1600" b="1" dirty="0" smtClean="0">
                <a:latin typeface="Georgia" pitchFamily="18" charset="0"/>
              </a:rPr>
              <a:t>	www.budvar.cz</a:t>
            </a: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74759" name="Text Box 8"/>
          <p:cNvSpPr txBox="1">
            <a:spLocks noChangeArrowheads="1"/>
          </p:cNvSpPr>
          <p:nvPr/>
        </p:nvSpPr>
        <p:spPr bwMode="auto">
          <a:xfrm>
            <a:off x="1216025" y="2178050"/>
            <a:ext cx="4543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a:solidFill>
                  <a:srgbClr val="D52B1E"/>
                </a:solidFill>
                <a:latin typeface="Georgia" pitchFamily="18" charset="0"/>
              </a:rPr>
              <a:t>Budějovický Budvar, n.p.</a:t>
            </a:r>
          </a:p>
        </p:txBody>
      </p:sp>
      <p:pic>
        <p:nvPicPr>
          <p:cNvPr id="74760" name="Picture 9" descr="ANd9GcSlNxSgKHkCafBdDp1l0RBViLxBJ4qTXRt9BaugK-rnPuLocJvL4rTVtW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2075" y="1217613"/>
            <a:ext cx="21336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dirty="0" smtClean="0">
                <a:solidFill>
                  <a:srgbClr val="0039A6"/>
                </a:solidFill>
                <a:latin typeface="Georgia" pitchFamily="18" charset="0"/>
              </a:rPr>
              <a:t>Traditionelle tschechische Marken</a:t>
            </a:r>
            <a:endParaRPr lang="en-US" altLang="cs-CZ" sz="2400" dirty="0" smtClean="0">
              <a:solidFill>
                <a:srgbClr val="0039A6"/>
              </a:solidFill>
              <a:latin typeface="Georgia" pitchFamily="18" charset="0"/>
            </a:endParaRPr>
          </a:p>
        </p:txBody>
      </p:sp>
      <p:sp>
        <p:nvSpPr>
          <p:cNvPr id="76804" name="Rectangle 3"/>
          <p:cNvSpPr>
            <a:spLocks noGrp="1" noChangeArrowheads="1"/>
          </p:cNvSpPr>
          <p:nvPr>
            <p:ph type="subTitle" idx="4294967295"/>
          </p:nvPr>
        </p:nvSpPr>
        <p:spPr>
          <a:xfrm>
            <a:off x="930275" y="2970213"/>
            <a:ext cx="7632700" cy="3636962"/>
          </a:xfrm>
        </p:spPr>
        <p:txBody>
          <a:bodyPr/>
          <a:lstStyle/>
          <a:p>
            <a:pPr marL="304800" indent="-304800" algn="just">
              <a:lnSpc>
                <a:spcPct val="120000"/>
              </a:lnSpc>
              <a:spcBef>
                <a:spcPct val="0"/>
              </a:spcBef>
              <a:buFontTx/>
              <a:buNone/>
            </a:pPr>
            <a:r>
              <a:rPr lang="en-US" altLang="cs-CZ" sz="1400" dirty="0" smtClean="0">
                <a:latin typeface="Georgia" pitchFamily="18" charset="0"/>
              </a:rPr>
              <a:t>	</a:t>
            </a:r>
            <a:r>
              <a:rPr lang="de-DE" altLang="cs-CZ" sz="1500" dirty="0" smtClean="0">
                <a:latin typeface="Georgia" pitchFamily="18" charset="0"/>
              </a:rPr>
              <a:t>Die Firma Moser wurde im Jahre 1857 von Ludwig Moser, einem begabten Kaufmann und Kupferstecher, in Karlsbad gegründet.  Die Produkte von Moser erhielten zahlreiche internationale Auszeichnungen. Moser wurde zum angesehenen Glaslieferanten für Fürstenhöfe und Präsidentenpaläste. Feine, handgefertigte bleifreie Glasprodukte aus der Moser-Fabrik, durch viele traditionelle dekorative Prozesse verfeinert, sind a</a:t>
            </a:r>
            <a:r>
              <a:rPr lang="cs-CZ" altLang="cs-CZ" sz="1500" dirty="0" smtClean="0">
                <a:latin typeface="Georgia" pitchFamily="18" charset="0"/>
              </a:rPr>
              <a:t>uf dem</a:t>
            </a:r>
            <a:r>
              <a:rPr lang="de-DE" altLang="cs-CZ" sz="1500" dirty="0" smtClean="0">
                <a:latin typeface="Georgia" pitchFamily="18" charset="0"/>
              </a:rPr>
              <a:t> Markt unverwechselbar. Die geschnittenen, sanft geätzten und reich vergoldeten Glasservices Paula und </a:t>
            </a:r>
            <a:r>
              <a:rPr lang="de-DE" altLang="cs-CZ" sz="1500" dirty="0" err="1" smtClean="0">
                <a:latin typeface="Georgia" pitchFamily="18" charset="0"/>
              </a:rPr>
              <a:t>Splendid</a:t>
            </a:r>
            <a:r>
              <a:rPr lang="de-DE" altLang="cs-CZ" sz="1500" dirty="0" smtClean="0">
                <a:latin typeface="Georgia" pitchFamily="18" charset="0"/>
              </a:rPr>
              <a:t> bleiben heute genauso beliebt als vor 100 Jahren, wenn sie entworfen wurden. Besucher der Glashütte können die feine Handwerkskunst und erstklassige Qualität von Moser-Glas bewundern, sowie in Moser-Filialen in Karlsbad, Prag, </a:t>
            </a:r>
            <a:r>
              <a:rPr lang="de-DE" altLang="cs-CZ" sz="1500" dirty="0" err="1" smtClean="0">
                <a:latin typeface="Georgia" pitchFamily="18" charset="0"/>
              </a:rPr>
              <a:t>Brünn</a:t>
            </a:r>
            <a:r>
              <a:rPr lang="de-DE" altLang="cs-CZ" sz="1500" dirty="0" smtClean="0">
                <a:latin typeface="Georgia" pitchFamily="18" charset="0"/>
              </a:rPr>
              <a:t> und Böhmisch-</a:t>
            </a:r>
            <a:r>
              <a:rPr lang="de-DE" altLang="cs-CZ" sz="1500" dirty="0" err="1" smtClean="0">
                <a:latin typeface="Georgia" pitchFamily="18" charset="0"/>
              </a:rPr>
              <a:t>Krumau</a:t>
            </a:r>
            <a:r>
              <a:rPr lang="de-DE" altLang="cs-CZ" sz="1500" dirty="0" smtClean="0">
                <a:latin typeface="Georgia" pitchFamily="18" charset="0"/>
              </a:rPr>
              <a:t> aus der breiten Palette von Glaserzeugnissen ihr Wunschprodukt wählen.</a:t>
            </a:r>
            <a:endParaRPr lang="de-DE" altLang="cs-CZ" sz="1400" b="1" dirty="0" smtClean="0">
              <a:latin typeface="Georgia" pitchFamily="18" charset="0"/>
            </a:endParaRPr>
          </a:p>
          <a:p>
            <a:pPr marL="304800" indent="-304800">
              <a:lnSpc>
                <a:spcPct val="120000"/>
              </a:lnSpc>
              <a:spcBef>
                <a:spcPct val="0"/>
              </a:spcBef>
              <a:buFontTx/>
              <a:buNone/>
            </a:pPr>
            <a:r>
              <a:rPr lang="de-DE" altLang="cs-CZ" sz="1400" b="1" dirty="0" smtClean="0">
                <a:latin typeface="Georgia" pitchFamily="18" charset="0"/>
              </a:rPr>
              <a:t>	</a:t>
            </a:r>
            <a:r>
              <a:rPr lang="de-DE" altLang="cs-CZ" sz="1600" b="1" dirty="0" smtClean="0">
                <a:latin typeface="Georgia" pitchFamily="18" charset="0"/>
              </a:rPr>
              <a:t>www.moser</a:t>
            </a:r>
            <a:r>
              <a:rPr lang="cs-CZ" altLang="cs-CZ" sz="1600" b="1" dirty="0" smtClean="0">
                <a:latin typeface="Georgia" pitchFamily="18" charset="0"/>
              </a:rPr>
              <a:t>.</a:t>
            </a:r>
            <a:r>
              <a:rPr lang="cs-CZ" altLang="cs-CZ" sz="1600" b="1" dirty="0" err="1" smtClean="0">
                <a:latin typeface="Georgia" pitchFamily="18" charset="0"/>
              </a:rPr>
              <a:t>com</a:t>
            </a:r>
            <a:r>
              <a:rPr lang="cs-CZ" altLang="cs-CZ" sz="1600" b="1" dirty="0" smtClean="0">
                <a:latin typeface="Georgia" pitchFamily="18" charset="0"/>
              </a:rPr>
              <a:t>/en</a:t>
            </a:r>
            <a:endParaRPr lang="de-DE" altLang="cs-CZ" sz="1600" b="1" dirty="0" smtClean="0">
              <a:latin typeface="Georgia" pitchFamily="18" charset="0"/>
            </a:endParaRP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76807" name="Text Box 8"/>
          <p:cNvSpPr txBox="1">
            <a:spLocks noChangeArrowheads="1"/>
          </p:cNvSpPr>
          <p:nvPr/>
        </p:nvSpPr>
        <p:spPr bwMode="auto">
          <a:xfrm>
            <a:off x="1235075" y="2320925"/>
            <a:ext cx="4543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a:solidFill>
                  <a:srgbClr val="D52B1E"/>
                </a:solidFill>
                <a:latin typeface="Georgia" pitchFamily="18" charset="0"/>
              </a:rPr>
              <a:t>Moser, a.s.</a:t>
            </a:r>
          </a:p>
        </p:txBody>
      </p:sp>
      <p:pic>
        <p:nvPicPr>
          <p:cNvPr id="76808" name="Picture 9" descr="ANd9GcQBExCAEIV42UyVLnlPVwqWwfMCoXw_wx4KnYowvJm1rH3woEW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550" y="1398588"/>
            <a:ext cx="22860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subTitle" idx="4294967295"/>
          </p:nvPr>
        </p:nvSpPr>
        <p:spPr>
          <a:xfrm>
            <a:off x="1266825" y="1812925"/>
            <a:ext cx="7632700" cy="4138613"/>
          </a:xfrm>
        </p:spPr>
        <p:txBody>
          <a:bodyPr/>
          <a:lstStyle/>
          <a:p>
            <a:pPr marL="304800" indent="-304800" algn="just" eaLnBrk="1" hangingPunct="1">
              <a:lnSpc>
                <a:spcPct val="110000"/>
              </a:lnSpc>
              <a:spcBef>
                <a:spcPct val="0"/>
              </a:spcBef>
              <a:spcAft>
                <a:spcPts val="1200"/>
              </a:spcAft>
              <a:buFont typeface="Georgia" pitchFamily="18" charset="0"/>
              <a:buNone/>
              <a:defRPr/>
            </a:pPr>
            <a:r>
              <a:rPr lang="de-DE" sz="2400" dirty="0" smtClean="0">
                <a:solidFill>
                  <a:srgbClr val="D52B1E"/>
                </a:solidFill>
                <a:latin typeface="Georgia" pitchFamily="18" charset="0"/>
              </a:rPr>
              <a:t>Gesundheitsversorgung für Ausländer:</a:t>
            </a:r>
          </a:p>
          <a:p>
            <a:pPr marL="0" indent="0">
              <a:lnSpc>
                <a:spcPct val="110000"/>
              </a:lnSpc>
              <a:buFontTx/>
              <a:buNone/>
              <a:defRPr/>
            </a:pPr>
            <a:r>
              <a:rPr lang="de-DE" sz="2000" dirty="0" smtClean="0">
                <a:latin typeface="Georgia" pitchFamily="18" charset="0"/>
              </a:rPr>
              <a:t>Egal, ob Sie in die Tschechische Republik als Tourist oder als Student kommen, oder sich hier vorübergehend aufhalten oder niederlassen wollen, Sie brauchen eine „Versicherungskarte“, die beweist, dass Sie krankenversichert</a:t>
            </a:r>
          </a:p>
          <a:p>
            <a:pPr marL="0" indent="0">
              <a:lnSpc>
                <a:spcPct val="110000"/>
              </a:lnSpc>
              <a:buFontTx/>
              <a:buNone/>
              <a:defRPr/>
            </a:pPr>
            <a:r>
              <a:rPr lang="de-DE" sz="2000" dirty="0" smtClean="0">
                <a:latin typeface="Georgia" pitchFamily="18" charset="0"/>
              </a:rPr>
              <a:t>sind. Wenn Sie dringend eine </a:t>
            </a:r>
            <a:r>
              <a:rPr lang="de-DE" sz="2000" dirty="0" err="1" smtClean="0">
                <a:latin typeface="Georgia" pitchFamily="18" charset="0"/>
              </a:rPr>
              <a:t>medizini</a:t>
            </a:r>
            <a:r>
              <a:rPr lang="de-DE" sz="2000" dirty="0" smtClean="0">
                <a:latin typeface="Georgia" pitchFamily="18" charset="0"/>
              </a:rPr>
              <a:t>-</a:t>
            </a:r>
          </a:p>
          <a:p>
            <a:pPr marL="0" indent="0">
              <a:lnSpc>
                <a:spcPct val="110000"/>
              </a:lnSpc>
              <a:buFontTx/>
              <a:buNone/>
              <a:defRPr/>
            </a:pPr>
            <a:r>
              <a:rPr lang="de-DE" sz="2000" dirty="0" err="1" smtClean="0">
                <a:latin typeface="Georgia" pitchFamily="18" charset="0"/>
              </a:rPr>
              <a:t>sche</a:t>
            </a:r>
            <a:r>
              <a:rPr lang="de-DE" sz="2000" dirty="0" smtClean="0">
                <a:latin typeface="Georgia" pitchFamily="18" charset="0"/>
              </a:rPr>
              <a:t> Versorgung brauchen und die </a:t>
            </a:r>
          </a:p>
          <a:p>
            <a:pPr marL="0" indent="0">
              <a:lnSpc>
                <a:spcPct val="110000"/>
              </a:lnSpc>
              <a:buFontTx/>
              <a:buNone/>
              <a:defRPr/>
            </a:pPr>
            <a:r>
              <a:rPr lang="de-DE" sz="2000" dirty="0" smtClean="0">
                <a:latin typeface="Georgia" pitchFamily="18" charset="0"/>
              </a:rPr>
              <a:t>Versicherungskarte nicht bei sich haben, </a:t>
            </a:r>
          </a:p>
          <a:p>
            <a:pPr marL="0" indent="0">
              <a:lnSpc>
                <a:spcPct val="110000"/>
              </a:lnSpc>
              <a:buFontTx/>
              <a:buNone/>
              <a:defRPr/>
            </a:pPr>
            <a:r>
              <a:rPr lang="de-DE" sz="2000" dirty="0" smtClean="0">
                <a:latin typeface="Georgia" pitchFamily="18" charset="0"/>
              </a:rPr>
              <a:t>keine Sorge, Sie werden die notwendige </a:t>
            </a:r>
          </a:p>
          <a:p>
            <a:pPr marL="0" indent="0">
              <a:lnSpc>
                <a:spcPct val="110000"/>
              </a:lnSpc>
              <a:buFontTx/>
              <a:buNone/>
              <a:defRPr/>
            </a:pPr>
            <a:r>
              <a:rPr lang="de-DE" sz="2000" dirty="0" smtClean="0">
                <a:latin typeface="Georgia" pitchFamily="18" charset="0"/>
              </a:rPr>
              <a:t>medizinische Hilfe trotzdem erhalten!</a:t>
            </a:r>
            <a:endParaRPr lang="de-DE" sz="2000" dirty="0">
              <a:latin typeface="Georgia" pitchFamily="18" charset="0"/>
            </a:endParaRPr>
          </a:p>
        </p:txBody>
      </p:sp>
      <p:pic>
        <p:nvPicPr>
          <p:cNvPr id="8195" name="Picture 10" descr="934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7426" y="3615977"/>
            <a:ext cx="2636837" cy="212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300" smtClean="0">
                <a:solidFill>
                  <a:srgbClr val="0039A6"/>
                </a:solidFill>
                <a:latin typeface="Georgia" pitchFamily="18" charset="0"/>
              </a:rPr>
              <a:t>Grundlegende Fakten</a:t>
            </a:r>
            <a:r>
              <a:rPr lang="cs-CZ" altLang="cs-CZ" sz="2300" smtClean="0">
                <a:solidFill>
                  <a:srgbClr val="0039A6"/>
                </a:solidFill>
                <a:latin typeface="Georgia" pitchFamily="18" charset="0"/>
              </a:rPr>
              <a:t/>
            </a:r>
            <a:br>
              <a:rPr lang="cs-CZ" altLang="cs-CZ" sz="2300" smtClean="0">
                <a:solidFill>
                  <a:srgbClr val="0039A6"/>
                </a:solidFill>
                <a:latin typeface="Georgia" pitchFamily="18" charset="0"/>
              </a:rPr>
            </a:br>
            <a:r>
              <a:rPr lang="de-DE" altLang="cs-CZ" sz="2300" smtClean="0">
                <a:solidFill>
                  <a:srgbClr val="0039A6"/>
                </a:solidFill>
                <a:latin typeface="Georgia" pitchFamily="18" charset="0"/>
              </a:rPr>
              <a:t>über die Tschechische Republik</a:t>
            </a:r>
            <a:endParaRPr lang="en-US" altLang="cs-CZ" sz="2300" smtClean="0">
              <a:solidFill>
                <a:srgbClr val="0039A6"/>
              </a:solidFill>
              <a:latin typeface="Georgia" pitchFamily="18" charset="0"/>
            </a:endParaRP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pic>
        <p:nvPicPr>
          <p:cNvPr id="8200" name="Picture 11" descr="205694-top_foto1-iowvs"/>
          <p:cNvPicPr>
            <a:picLocks noChangeAspect="1" noChangeArrowheads="1"/>
          </p:cNvPicPr>
          <p:nvPr/>
        </p:nvPicPr>
        <p:blipFill>
          <a:blip r:embed="rId4">
            <a:extLst>
              <a:ext uri="{28A0092B-C50C-407E-A947-70E740481C1C}">
                <a14:useLocalDpi xmlns:a14="http://schemas.microsoft.com/office/drawing/2010/main" val="0"/>
              </a:ext>
            </a:extLst>
          </a:blip>
          <a:srcRect l="18898" r="18898"/>
          <a:stretch>
            <a:fillRect/>
          </a:stretch>
        </p:blipFill>
        <p:spPr bwMode="auto">
          <a:xfrm>
            <a:off x="7810500" y="355600"/>
            <a:ext cx="782638"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smtClean="0">
                <a:solidFill>
                  <a:srgbClr val="0039A6"/>
                </a:solidFill>
                <a:latin typeface="Georgia" pitchFamily="18" charset="0"/>
              </a:rPr>
              <a:t>Traditionelle tschechische Marken</a:t>
            </a:r>
            <a:endParaRPr lang="en-US" altLang="cs-CZ" sz="2400" smtClean="0">
              <a:solidFill>
                <a:srgbClr val="0039A6"/>
              </a:solidFill>
              <a:latin typeface="Georgia" pitchFamily="18" charset="0"/>
            </a:endParaRPr>
          </a:p>
        </p:txBody>
      </p:sp>
      <p:sp>
        <p:nvSpPr>
          <p:cNvPr id="77828" name="Rectangle 3"/>
          <p:cNvSpPr>
            <a:spLocks noGrp="1" noChangeArrowheads="1"/>
          </p:cNvSpPr>
          <p:nvPr>
            <p:ph type="subTitle" idx="4294967295"/>
          </p:nvPr>
        </p:nvSpPr>
        <p:spPr>
          <a:xfrm>
            <a:off x="930275" y="2970213"/>
            <a:ext cx="7632700" cy="3090862"/>
          </a:xfrm>
        </p:spPr>
        <p:txBody>
          <a:bodyPr/>
          <a:lstStyle/>
          <a:p>
            <a:pPr marL="304800" indent="-304800" algn="just">
              <a:lnSpc>
                <a:spcPct val="120000"/>
              </a:lnSpc>
              <a:spcBef>
                <a:spcPct val="0"/>
              </a:spcBef>
              <a:buFontTx/>
              <a:buNone/>
            </a:pPr>
            <a:r>
              <a:rPr lang="cs-CZ" altLang="cs-CZ" sz="1500" dirty="0" smtClean="0">
                <a:latin typeface="Georgia" pitchFamily="18" charset="0"/>
              </a:rPr>
              <a:t>	</a:t>
            </a:r>
            <a:r>
              <a:rPr lang="de-DE" altLang="cs-CZ" sz="1500" dirty="0" smtClean="0">
                <a:latin typeface="Georgia" pitchFamily="18" charset="0"/>
              </a:rPr>
              <a:t>KOH-I-NOOR </a:t>
            </a:r>
            <a:r>
              <a:rPr lang="de-DE" altLang="cs-CZ" sz="1500" dirty="0" err="1" smtClean="0">
                <a:latin typeface="Georgia" pitchFamily="18" charset="0"/>
              </a:rPr>
              <a:t>Hardmuth</a:t>
            </a:r>
            <a:r>
              <a:rPr lang="de-DE" altLang="cs-CZ" sz="1500" dirty="0" smtClean="0">
                <a:latin typeface="Georgia" pitchFamily="18" charset="0"/>
              </a:rPr>
              <a:t>, </a:t>
            </a:r>
            <a:r>
              <a:rPr lang="de-DE" altLang="cs-CZ" sz="1500" dirty="0" err="1" smtClean="0">
                <a:latin typeface="Georgia" pitchFamily="18" charset="0"/>
              </a:rPr>
              <a:t>a.s.</a:t>
            </a:r>
            <a:r>
              <a:rPr lang="de-DE" altLang="cs-CZ" sz="1500" dirty="0" smtClean="0">
                <a:latin typeface="Georgia" pitchFamily="18" charset="0"/>
              </a:rPr>
              <a:t> ist derzeit einer der größten globalen Hersteller von Schul-und Bürobedarf von höchster Qualität.  </a:t>
            </a:r>
          </a:p>
          <a:p>
            <a:pPr marL="304800" indent="-304800" algn="just">
              <a:lnSpc>
                <a:spcPct val="120000"/>
              </a:lnSpc>
              <a:spcBef>
                <a:spcPct val="0"/>
              </a:spcBef>
              <a:buFontTx/>
              <a:buNone/>
            </a:pPr>
            <a:r>
              <a:rPr lang="de-DE" altLang="cs-CZ" sz="1500" dirty="0" smtClean="0">
                <a:latin typeface="Georgia" pitchFamily="18" charset="0"/>
              </a:rPr>
              <a:t>	Das Unternehmen wurde im Jahre 1790 von Josef </a:t>
            </a:r>
            <a:r>
              <a:rPr lang="de-DE" altLang="cs-CZ" sz="1500" dirty="0" err="1" smtClean="0">
                <a:latin typeface="Georgia" pitchFamily="18" charset="0"/>
              </a:rPr>
              <a:t>Hardmuth</a:t>
            </a:r>
            <a:r>
              <a:rPr lang="de-DE" altLang="cs-CZ" sz="1500" dirty="0" smtClean="0">
                <a:latin typeface="Georgia" pitchFamily="18" charset="0"/>
              </a:rPr>
              <a:t> in Wien gegründet. Im Jahre 1848  wurde die Produktion von künstlichen Bleistiftminen aus Ton und Graphitpulver nach </a:t>
            </a:r>
            <a:r>
              <a:rPr lang="de-DE" altLang="cs-CZ" sz="1500" dirty="0" err="1" smtClean="0">
                <a:latin typeface="Georgia" pitchFamily="18" charset="0"/>
              </a:rPr>
              <a:t>České</a:t>
            </a:r>
            <a:r>
              <a:rPr lang="de-DE" altLang="cs-CZ" sz="1500" dirty="0" smtClean="0">
                <a:latin typeface="Georgia" pitchFamily="18" charset="0"/>
              </a:rPr>
              <a:t> </a:t>
            </a:r>
            <a:r>
              <a:rPr lang="de-DE" altLang="cs-CZ" sz="1500" dirty="0" err="1" smtClean="0">
                <a:latin typeface="Georgia" pitchFamily="18" charset="0"/>
              </a:rPr>
              <a:t>Budějovice</a:t>
            </a:r>
            <a:r>
              <a:rPr lang="de-DE" altLang="cs-CZ" sz="1500" dirty="0" smtClean="0">
                <a:latin typeface="Georgia" pitchFamily="18" charset="0"/>
              </a:rPr>
              <a:t> verlegt. Im Laufe der Jahre hat das Unternehmen seine Produktion um eine Reihe von Schul- und Büroprodukten erweitert, die in Fabriken in der Tschechischen Republik und auch im Ausland hergestellt werden. Das  Unternehmen bietet seinen  Kunden auch spezielle Dienstleistungen, Kunststoffpressen und Kunststoffspritzereien, und stellt  die Kunststoffpressformen und Spritzformen her.</a:t>
            </a:r>
          </a:p>
          <a:p>
            <a:pPr marL="304800" indent="-304800">
              <a:lnSpc>
                <a:spcPct val="120000"/>
              </a:lnSpc>
              <a:spcBef>
                <a:spcPct val="0"/>
              </a:spcBef>
              <a:buFontTx/>
              <a:buNone/>
            </a:pPr>
            <a:endParaRPr lang="de-DE" altLang="cs-CZ" sz="1500" dirty="0" smtClean="0">
              <a:latin typeface="Georgia" pitchFamily="18" charset="0"/>
            </a:endParaRPr>
          </a:p>
          <a:p>
            <a:pPr marL="304800" indent="-304800">
              <a:buFontTx/>
              <a:buNone/>
            </a:pPr>
            <a:r>
              <a:rPr lang="en-US" altLang="cs-CZ" sz="1600" b="1" dirty="0" smtClean="0">
                <a:latin typeface="Georgia" pitchFamily="18" charset="0"/>
              </a:rPr>
              <a:t>	www.koh-i-noor.eu</a:t>
            </a: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77831" name="Text Box 8"/>
          <p:cNvSpPr txBox="1">
            <a:spLocks noChangeArrowheads="1"/>
          </p:cNvSpPr>
          <p:nvPr/>
        </p:nvSpPr>
        <p:spPr bwMode="auto">
          <a:xfrm>
            <a:off x="1235075" y="2320925"/>
            <a:ext cx="4543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a:solidFill>
                  <a:srgbClr val="D52B1E"/>
                </a:solidFill>
                <a:latin typeface="Georgia" pitchFamily="18" charset="0"/>
              </a:rPr>
              <a:t>Koh-i-noor Hardmuth, a.s.</a:t>
            </a:r>
          </a:p>
        </p:txBody>
      </p:sp>
      <p:pic>
        <p:nvPicPr>
          <p:cNvPr id="77832" name="Picture 9" descr="ANd9GcTTxraCF9dG2RuZJqVonFGBaoGkVzN_5k4WYW52nkDjyNY8b6GN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3663" y="1220788"/>
            <a:ext cx="116522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smtClean="0">
                <a:solidFill>
                  <a:srgbClr val="0039A6"/>
                </a:solidFill>
                <a:latin typeface="Georgia" pitchFamily="18" charset="0"/>
              </a:rPr>
              <a:t>Traditionelle tschechische Marken</a:t>
            </a:r>
            <a:endParaRPr lang="en-US" altLang="cs-CZ" sz="2400" smtClean="0">
              <a:solidFill>
                <a:srgbClr val="0039A6"/>
              </a:solidFill>
              <a:latin typeface="Georgia" pitchFamily="18" charset="0"/>
            </a:endParaRPr>
          </a:p>
        </p:txBody>
      </p:sp>
      <p:sp>
        <p:nvSpPr>
          <p:cNvPr id="78852" name="Rectangle 3"/>
          <p:cNvSpPr>
            <a:spLocks noGrp="1" noChangeArrowheads="1"/>
          </p:cNvSpPr>
          <p:nvPr>
            <p:ph type="subTitle" idx="4294967295"/>
          </p:nvPr>
        </p:nvSpPr>
        <p:spPr>
          <a:xfrm>
            <a:off x="911225" y="2722563"/>
            <a:ext cx="7632700" cy="3887787"/>
          </a:xfrm>
        </p:spPr>
        <p:txBody>
          <a:bodyPr/>
          <a:lstStyle/>
          <a:p>
            <a:pPr marL="304800" indent="-304800" algn="just">
              <a:lnSpc>
                <a:spcPct val="115000"/>
              </a:lnSpc>
              <a:spcBef>
                <a:spcPct val="0"/>
              </a:spcBef>
              <a:buFontTx/>
              <a:buNone/>
            </a:pPr>
            <a:r>
              <a:rPr lang="en-US" altLang="cs-CZ" sz="1800" dirty="0" smtClean="0">
                <a:latin typeface="Georgia" pitchFamily="18" charset="0"/>
              </a:rPr>
              <a:t>	</a:t>
            </a:r>
            <a:r>
              <a:rPr lang="de-DE" altLang="cs-CZ" sz="1500" dirty="0" smtClean="0">
                <a:latin typeface="Georgia" pitchFamily="18" charset="0"/>
              </a:rPr>
              <a:t>Die Brauerei nimmt eine führende  Stelle unter den Bierherstellern in Zentral-und Osteuropa ein. Die Produkte werden in fast 50 Länder der ganzen Welt exportiert. Pilsner Urquell beliefert den tschechischen und ausländischen Markt mit  den Biermarken Pilsner Urquell, Gambrinus, </a:t>
            </a:r>
            <a:r>
              <a:rPr lang="de-DE" altLang="cs-CZ" sz="1500" dirty="0" err="1" smtClean="0">
                <a:latin typeface="Georgia" pitchFamily="18" charset="0"/>
              </a:rPr>
              <a:t>Radegast</a:t>
            </a:r>
            <a:r>
              <a:rPr lang="de-DE" altLang="cs-CZ" sz="1500" dirty="0" smtClean="0">
                <a:latin typeface="Georgia" pitchFamily="18" charset="0"/>
              </a:rPr>
              <a:t> und </a:t>
            </a:r>
            <a:r>
              <a:rPr lang="de-DE" altLang="cs-CZ" sz="1500" dirty="0" err="1" smtClean="0">
                <a:latin typeface="Georgia" pitchFamily="18" charset="0"/>
              </a:rPr>
              <a:t>Velkopopovický</a:t>
            </a:r>
            <a:r>
              <a:rPr lang="de-DE" altLang="cs-CZ" sz="1500" dirty="0" smtClean="0">
                <a:latin typeface="Georgia" pitchFamily="18" charset="0"/>
              </a:rPr>
              <a:t> </a:t>
            </a:r>
            <a:r>
              <a:rPr lang="de-DE" altLang="cs-CZ" sz="1500" dirty="0" err="1" smtClean="0">
                <a:latin typeface="Georgia" pitchFamily="18" charset="0"/>
              </a:rPr>
              <a:t>Kozel</a:t>
            </a:r>
            <a:r>
              <a:rPr lang="de-DE" altLang="cs-CZ" sz="1500" dirty="0" smtClean="0">
                <a:latin typeface="Georgia" pitchFamily="18" charset="0"/>
              </a:rPr>
              <a:t>. Das Unternehmen </a:t>
            </a:r>
            <a:r>
              <a:rPr lang="de-DE" altLang="cs-CZ" sz="1500" dirty="0" err="1" smtClean="0">
                <a:latin typeface="Georgia" pitchFamily="18" charset="0"/>
              </a:rPr>
              <a:t>Plzeňský</a:t>
            </a:r>
            <a:r>
              <a:rPr lang="de-DE" altLang="cs-CZ" sz="1500" dirty="0" smtClean="0">
                <a:latin typeface="Georgia" pitchFamily="18" charset="0"/>
              </a:rPr>
              <a:t> </a:t>
            </a:r>
            <a:r>
              <a:rPr lang="de-DE" altLang="cs-CZ" sz="1500" dirty="0" err="1" smtClean="0">
                <a:latin typeface="Georgia" pitchFamily="18" charset="0"/>
              </a:rPr>
              <a:t>Prazdroj</a:t>
            </a:r>
            <a:r>
              <a:rPr lang="de-DE" altLang="cs-CZ" sz="1500" dirty="0" smtClean="0">
                <a:latin typeface="Georgia" pitchFamily="18" charset="0"/>
              </a:rPr>
              <a:t> gehört zum </a:t>
            </a:r>
            <a:r>
              <a:rPr lang="de-DE" altLang="cs-CZ" sz="1500" dirty="0" err="1" smtClean="0">
                <a:latin typeface="Georgia" pitchFamily="18" charset="0"/>
              </a:rPr>
              <a:t>SABMiller</a:t>
            </a:r>
            <a:r>
              <a:rPr lang="de-DE" altLang="cs-CZ" sz="1500" dirty="0" smtClean="0">
                <a:latin typeface="Georgia" pitchFamily="18" charset="0"/>
              </a:rPr>
              <a:t>-Konzern, dem zweitgrößten Brauereikonzern weltweit.  Das Bierbrauen hat in Pilsen eine lange Tradition, die bis ins 13. Jahrhundert zurückreicht. 1859 wurde die Marke "Pilsner Bier"  von der Pilsner Handelskammer registriert, 1898 wurde die Schutzmarke Pilsner Urquell eingetragen.  In den 90er Jahren wurde das Staatsunternehmen privatisiert und erhielt den Namen </a:t>
            </a:r>
            <a:r>
              <a:rPr lang="de-DE" altLang="cs-CZ" sz="1500" dirty="0" err="1" smtClean="0">
                <a:latin typeface="Georgia" pitchFamily="18" charset="0"/>
              </a:rPr>
              <a:t>Plzeňský</a:t>
            </a:r>
            <a:r>
              <a:rPr lang="de-DE" altLang="cs-CZ" sz="1500" dirty="0" smtClean="0">
                <a:latin typeface="Georgia" pitchFamily="18" charset="0"/>
              </a:rPr>
              <a:t> </a:t>
            </a:r>
            <a:r>
              <a:rPr lang="de-DE" altLang="cs-CZ" sz="1500" dirty="0" err="1" smtClean="0">
                <a:latin typeface="Georgia" pitchFamily="18" charset="0"/>
              </a:rPr>
              <a:t>Prazdroj</a:t>
            </a:r>
            <a:r>
              <a:rPr lang="de-DE" altLang="cs-CZ" sz="1500" dirty="0" smtClean="0">
                <a:latin typeface="Georgia" pitchFamily="18" charset="0"/>
              </a:rPr>
              <a:t> </a:t>
            </a:r>
            <a:r>
              <a:rPr lang="de-DE" altLang="cs-CZ" sz="1500" dirty="0" err="1" smtClean="0">
                <a:latin typeface="Georgia" pitchFamily="18" charset="0"/>
              </a:rPr>
              <a:t>a.s.</a:t>
            </a:r>
            <a:r>
              <a:rPr lang="de-DE" altLang="cs-CZ" sz="1500" dirty="0" smtClean="0">
                <a:latin typeface="Georgia" pitchFamily="18" charset="0"/>
              </a:rPr>
              <a:t> (deutsch: Pilsner Urquell AG). Ab 1999 gehört das Unternehmen zum Konzern South African </a:t>
            </a:r>
            <a:r>
              <a:rPr lang="de-DE" altLang="cs-CZ" sz="1500" dirty="0" err="1" smtClean="0">
                <a:latin typeface="Georgia" pitchFamily="18" charset="0"/>
              </a:rPr>
              <a:t>Breweries</a:t>
            </a:r>
            <a:r>
              <a:rPr lang="de-DE" altLang="cs-CZ" sz="1500" dirty="0" smtClean="0">
                <a:latin typeface="Georgia" pitchFamily="18" charset="0"/>
              </a:rPr>
              <a:t> </a:t>
            </a:r>
            <a:r>
              <a:rPr lang="de-DE" altLang="cs-CZ" sz="1500" dirty="0" err="1" smtClean="0">
                <a:latin typeface="Georgia" pitchFamily="18" charset="0"/>
              </a:rPr>
              <a:t>plc</a:t>
            </a:r>
            <a:r>
              <a:rPr lang="de-DE" altLang="cs-CZ" sz="1500" dirty="0" smtClean="0">
                <a:latin typeface="Georgia" pitchFamily="18" charset="0"/>
              </a:rPr>
              <a:t> (seit 2004: </a:t>
            </a:r>
            <a:r>
              <a:rPr lang="de-DE" altLang="cs-CZ" sz="1500" dirty="0" err="1" smtClean="0">
                <a:latin typeface="Georgia" pitchFamily="18" charset="0"/>
              </a:rPr>
              <a:t>SABMiller</a:t>
            </a:r>
            <a:r>
              <a:rPr lang="de-DE" altLang="cs-CZ" sz="1500" dirty="0" smtClean="0">
                <a:latin typeface="Georgia" pitchFamily="18" charset="0"/>
              </a:rPr>
              <a:t>). In demselben Jahr fusionierte </a:t>
            </a:r>
            <a:r>
              <a:rPr lang="de-DE" altLang="cs-CZ" sz="1500" dirty="0" err="1" smtClean="0">
                <a:latin typeface="Georgia" pitchFamily="18" charset="0"/>
              </a:rPr>
              <a:t>Plzeňský</a:t>
            </a:r>
            <a:r>
              <a:rPr lang="de-DE" altLang="cs-CZ" sz="1500" dirty="0" smtClean="0">
                <a:latin typeface="Georgia" pitchFamily="18" charset="0"/>
              </a:rPr>
              <a:t> </a:t>
            </a:r>
            <a:r>
              <a:rPr lang="de-DE" altLang="cs-CZ" sz="1500" dirty="0" err="1" smtClean="0">
                <a:latin typeface="Georgia" pitchFamily="18" charset="0"/>
              </a:rPr>
              <a:t>Prazdroj</a:t>
            </a:r>
            <a:r>
              <a:rPr lang="de-DE" altLang="cs-CZ" sz="1500" dirty="0" smtClean="0">
                <a:latin typeface="Georgia" pitchFamily="18" charset="0"/>
              </a:rPr>
              <a:t> mit der Brauerei </a:t>
            </a:r>
            <a:r>
              <a:rPr lang="de-DE" altLang="cs-CZ" sz="1500" dirty="0" err="1" smtClean="0">
                <a:latin typeface="Georgia" pitchFamily="18" charset="0"/>
              </a:rPr>
              <a:t>Radegast</a:t>
            </a:r>
            <a:r>
              <a:rPr lang="de-DE" altLang="cs-CZ" sz="1500" dirty="0" smtClean="0">
                <a:latin typeface="Georgia" pitchFamily="18" charset="0"/>
              </a:rPr>
              <a:t>, </a:t>
            </a:r>
            <a:r>
              <a:rPr lang="de-DE" altLang="cs-CZ" sz="1500" dirty="0" err="1" smtClean="0">
                <a:latin typeface="Georgia" pitchFamily="18" charset="0"/>
              </a:rPr>
              <a:t>a.s.</a:t>
            </a:r>
            <a:r>
              <a:rPr lang="de-DE" altLang="cs-CZ" sz="1500" dirty="0" smtClean="0">
                <a:latin typeface="Georgia" pitchFamily="18" charset="0"/>
              </a:rPr>
              <a:t> und Brauerei </a:t>
            </a:r>
            <a:r>
              <a:rPr lang="de-DE" altLang="cs-CZ" sz="1500" dirty="0" err="1" smtClean="0">
                <a:latin typeface="Georgia" pitchFamily="18" charset="0"/>
              </a:rPr>
              <a:t>Velké</a:t>
            </a:r>
            <a:r>
              <a:rPr lang="de-DE" altLang="cs-CZ" sz="1500" dirty="0" smtClean="0">
                <a:latin typeface="Georgia" pitchFamily="18" charset="0"/>
              </a:rPr>
              <a:t> </a:t>
            </a:r>
            <a:r>
              <a:rPr lang="de-DE" altLang="cs-CZ" sz="1500" dirty="0" err="1" smtClean="0">
                <a:latin typeface="Georgia" pitchFamily="18" charset="0"/>
              </a:rPr>
              <a:t>Popovice</a:t>
            </a:r>
            <a:r>
              <a:rPr lang="de-DE" altLang="cs-CZ" sz="1500" dirty="0" smtClean="0">
                <a:latin typeface="Georgia" pitchFamily="18" charset="0"/>
              </a:rPr>
              <a:t>, </a:t>
            </a:r>
            <a:r>
              <a:rPr lang="de-DE" altLang="cs-CZ" sz="1500" dirty="0" err="1" smtClean="0">
                <a:latin typeface="Georgia" pitchFamily="18" charset="0"/>
              </a:rPr>
              <a:t>a.s.</a:t>
            </a:r>
            <a:endParaRPr lang="de-DE" altLang="cs-CZ" sz="1500" dirty="0" smtClean="0">
              <a:latin typeface="Georgia" pitchFamily="18" charset="0"/>
            </a:endParaRPr>
          </a:p>
          <a:p>
            <a:pPr marL="304800" indent="-304800">
              <a:lnSpc>
                <a:spcPct val="115000"/>
              </a:lnSpc>
              <a:spcBef>
                <a:spcPct val="0"/>
              </a:spcBef>
              <a:buFontTx/>
              <a:buNone/>
            </a:pPr>
            <a:r>
              <a:rPr lang="de-DE" altLang="cs-CZ" sz="1600" b="1" dirty="0" smtClean="0">
                <a:latin typeface="Georgia" pitchFamily="18" charset="0"/>
              </a:rPr>
              <a:t>	www.prazdroj.cz </a:t>
            </a: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78855" name="Text Box 8"/>
          <p:cNvSpPr txBox="1">
            <a:spLocks noChangeArrowheads="1"/>
          </p:cNvSpPr>
          <p:nvPr/>
        </p:nvSpPr>
        <p:spPr bwMode="auto">
          <a:xfrm>
            <a:off x="1235075" y="2320925"/>
            <a:ext cx="4543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a:solidFill>
                  <a:srgbClr val="D52B1E"/>
                </a:solidFill>
                <a:latin typeface="Georgia" pitchFamily="18" charset="0"/>
              </a:rPr>
              <a:t>Plzeňský Prazdroj, a.s.</a:t>
            </a:r>
          </a:p>
        </p:txBody>
      </p:sp>
      <p:pic>
        <p:nvPicPr>
          <p:cNvPr id="78856" name="Picture 9" descr="ANd9GcS5kvjU3_g8HCuK04TLcde55XFGX2VCICr93Cn_20oMofOxhAn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5725" y="1165225"/>
            <a:ext cx="136207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smtClean="0">
                <a:solidFill>
                  <a:srgbClr val="0039A6"/>
                </a:solidFill>
                <a:latin typeface="Georgia" pitchFamily="18" charset="0"/>
              </a:rPr>
              <a:t>Traditionelle tschechische Marken</a:t>
            </a:r>
            <a:endParaRPr lang="en-US" altLang="cs-CZ" sz="2400" smtClean="0">
              <a:solidFill>
                <a:srgbClr val="0039A6"/>
              </a:solidFill>
              <a:latin typeface="Georgia" pitchFamily="18" charset="0"/>
            </a:endParaRPr>
          </a:p>
        </p:txBody>
      </p:sp>
      <p:sp>
        <p:nvSpPr>
          <p:cNvPr id="79876" name="Rectangle 3"/>
          <p:cNvSpPr>
            <a:spLocks noGrp="1" noChangeArrowheads="1"/>
          </p:cNvSpPr>
          <p:nvPr>
            <p:ph type="subTitle" idx="4294967295"/>
          </p:nvPr>
        </p:nvSpPr>
        <p:spPr>
          <a:xfrm>
            <a:off x="930275" y="3260725"/>
            <a:ext cx="7632700" cy="3090863"/>
          </a:xfrm>
        </p:spPr>
        <p:txBody>
          <a:bodyPr/>
          <a:lstStyle/>
          <a:p>
            <a:pPr marL="304800" indent="-304800" algn="just">
              <a:lnSpc>
                <a:spcPct val="120000"/>
              </a:lnSpc>
              <a:spcBef>
                <a:spcPct val="0"/>
              </a:spcBef>
              <a:buFontTx/>
              <a:buNone/>
            </a:pPr>
            <a:r>
              <a:rPr lang="en-US" altLang="cs-CZ" sz="1600" dirty="0" smtClean="0">
                <a:latin typeface="Georgia" pitchFamily="18" charset="0"/>
              </a:rPr>
              <a:t>	</a:t>
            </a:r>
            <a:r>
              <a:rPr lang="de-DE" altLang="cs-CZ" sz="1500" dirty="0" smtClean="0">
                <a:latin typeface="Georgia" pitchFamily="18" charset="0"/>
              </a:rPr>
              <a:t>Das Familienunternehmen  wurde im Jahre 1895 von </a:t>
            </a:r>
            <a:r>
              <a:rPr lang="de-DE" altLang="cs-CZ" sz="1500" dirty="0" err="1" smtClean="0">
                <a:latin typeface="Georgia" pitchFamily="18" charset="0"/>
              </a:rPr>
              <a:t>Laurin</a:t>
            </a:r>
            <a:r>
              <a:rPr lang="de-DE" altLang="cs-CZ" sz="1500" dirty="0" smtClean="0">
                <a:latin typeface="Georgia" pitchFamily="18" charset="0"/>
              </a:rPr>
              <a:t> und Klement in </a:t>
            </a:r>
            <a:r>
              <a:rPr lang="de-DE" altLang="cs-CZ" sz="1500" dirty="0" err="1" smtClean="0">
                <a:latin typeface="Georgia" pitchFamily="18" charset="0"/>
              </a:rPr>
              <a:t>Mladá</a:t>
            </a:r>
            <a:r>
              <a:rPr lang="de-DE" altLang="cs-CZ" sz="1500" dirty="0" smtClean="0">
                <a:latin typeface="Georgia" pitchFamily="18" charset="0"/>
              </a:rPr>
              <a:t> Boleslav gegründet und hat ursprünglich Fahrräder und Motorräder produziert. 1905 wurden hier die ersten Automobile gebaut. 1925 erfolgte der Zusammenschluss mit den Pilsener </a:t>
            </a:r>
            <a:r>
              <a:rPr lang="de-DE" altLang="cs-CZ" sz="1500" dirty="0" err="1" smtClean="0">
                <a:latin typeface="Georgia" pitchFamily="18" charset="0"/>
              </a:rPr>
              <a:t>Škoda</a:t>
            </a:r>
            <a:r>
              <a:rPr lang="de-DE" altLang="cs-CZ" sz="1500" dirty="0" smtClean="0">
                <a:latin typeface="Georgia" pitchFamily="18" charset="0"/>
              </a:rPr>
              <a:t>-Werken, der ein schnelles Wachstum des Unternehmens erlaubte. Das Unternehmen produzierte Autos mit vielen feinen Details und erzielte seine ersten Erfolge in internationalen Autorennen. 1991 kehrte </a:t>
            </a:r>
            <a:r>
              <a:rPr lang="de-DE" altLang="cs-CZ" sz="1500" dirty="0" err="1" smtClean="0">
                <a:latin typeface="Georgia" pitchFamily="18" charset="0"/>
              </a:rPr>
              <a:t>Škoda</a:t>
            </a:r>
            <a:r>
              <a:rPr lang="de-DE" altLang="cs-CZ" sz="1500" dirty="0" smtClean="0">
                <a:latin typeface="Georgia" pitchFamily="18" charset="0"/>
              </a:rPr>
              <a:t> Auto als Teil des Volkswagen-Konzerns auf den internationalen Markt zurück. Heute genießt das Unternehmen eine herausragende Stellung auf dem Markt und verkauft über 550.000 Fabia-, Octavia-, Superb- und </a:t>
            </a:r>
            <a:r>
              <a:rPr lang="de-DE" altLang="cs-CZ" sz="1500" dirty="0" err="1" smtClean="0">
                <a:latin typeface="Georgia" pitchFamily="18" charset="0"/>
              </a:rPr>
              <a:t>Roomster</a:t>
            </a:r>
            <a:r>
              <a:rPr lang="de-DE" altLang="cs-CZ" sz="1500" dirty="0" smtClean="0">
                <a:latin typeface="Georgia" pitchFamily="18" charset="0"/>
              </a:rPr>
              <a:t>-Modelle pro Jahr. Über 80% der Produktion werden in mehr als 90 Länder der ganzen Welt exportiert. Somit bleibt </a:t>
            </a:r>
            <a:r>
              <a:rPr lang="de-DE" altLang="cs-CZ" sz="1500" dirty="0" err="1" smtClean="0">
                <a:latin typeface="Georgia" pitchFamily="18" charset="0"/>
              </a:rPr>
              <a:t>Škoda</a:t>
            </a:r>
            <a:r>
              <a:rPr lang="de-DE" altLang="cs-CZ" sz="1500" dirty="0" smtClean="0">
                <a:latin typeface="Georgia" pitchFamily="18" charset="0"/>
              </a:rPr>
              <a:t> Auto der größte Exporteur des Landes .</a:t>
            </a:r>
          </a:p>
          <a:p>
            <a:pPr marL="304800" indent="-304800">
              <a:buFontTx/>
              <a:buNone/>
            </a:pPr>
            <a:r>
              <a:rPr lang="en-US" altLang="cs-CZ" sz="1600" b="1" dirty="0" smtClean="0">
                <a:latin typeface="Georgia" pitchFamily="18" charset="0"/>
              </a:rPr>
              <a:t>	www.skoda-auto.cz</a:t>
            </a: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79879" name="Text Box 8"/>
          <p:cNvSpPr txBox="1">
            <a:spLocks noChangeArrowheads="1"/>
          </p:cNvSpPr>
          <p:nvPr/>
        </p:nvSpPr>
        <p:spPr bwMode="auto">
          <a:xfrm>
            <a:off x="1235075" y="2814638"/>
            <a:ext cx="4543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a:solidFill>
                  <a:srgbClr val="D52B1E"/>
                </a:solidFill>
                <a:latin typeface="Georgia" pitchFamily="18" charset="0"/>
              </a:rPr>
              <a:t>Škoda Auto Mladá Boleslav, a.s.</a:t>
            </a:r>
          </a:p>
        </p:txBody>
      </p:sp>
      <p:pic>
        <p:nvPicPr>
          <p:cNvPr id="79880" name="Picture 9" descr="Ško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4138" y="1217613"/>
            <a:ext cx="12128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smtClean="0">
                <a:solidFill>
                  <a:srgbClr val="0039A6"/>
                </a:solidFill>
                <a:latin typeface="Georgia" pitchFamily="18" charset="0"/>
              </a:rPr>
              <a:t>Traditionelle tschechische Marken</a:t>
            </a:r>
          </a:p>
        </p:txBody>
      </p:sp>
      <p:sp>
        <p:nvSpPr>
          <p:cNvPr id="80900" name="Rectangle 3"/>
          <p:cNvSpPr>
            <a:spLocks noGrp="1" noChangeArrowheads="1"/>
          </p:cNvSpPr>
          <p:nvPr>
            <p:ph type="subTitle" idx="4294967295"/>
          </p:nvPr>
        </p:nvSpPr>
        <p:spPr>
          <a:xfrm>
            <a:off x="939800" y="2792413"/>
            <a:ext cx="7632700" cy="3890962"/>
          </a:xfrm>
        </p:spPr>
        <p:txBody>
          <a:bodyPr/>
          <a:lstStyle/>
          <a:p>
            <a:pPr marL="304800" indent="-304800" algn="just">
              <a:lnSpc>
                <a:spcPct val="120000"/>
              </a:lnSpc>
              <a:spcBef>
                <a:spcPct val="0"/>
              </a:spcBef>
              <a:buFontTx/>
              <a:buNone/>
            </a:pPr>
            <a:r>
              <a:rPr lang="en-US" altLang="cs-CZ" sz="1600" dirty="0" smtClean="0">
                <a:latin typeface="Georgia" pitchFamily="18" charset="0"/>
              </a:rPr>
              <a:t>	</a:t>
            </a:r>
            <a:r>
              <a:rPr lang="de-DE" altLang="cs-CZ" sz="1500" dirty="0" smtClean="0">
                <a:latin typeface="Georgia" pitchFamily="18" charset="0"/>
              </a:rPr>
              <a:t>Der Name </a:t>
            </a:r>
            <a:r>
              <a:rPr lang="de-DE" altLang="cs-CZ" sz="1500" dirty="0" err="1" smtClean="0">
                <a:latin typeface="Georgia" pitchFamily="18" charset="0"/>
              </a:rPr>
              <a:t>Baťa</a:t>
            </a:r>
            <a:r>
              <a:rPr lang="de-DE" altLang="cs-CZ" sz="1500" dirty="0" smtClean="0">
                <a:latin typeface="Georgia" pitchFamily="18" charset="0"/>
              </a:rPr>
              <a:t> ist untrennbar mit der Stadt </a:t>
            </a:r>
            <a:r>
              <a:rPr lang="de-DE" altLang="cs-CZ" sz="1500" dirty="0" err="1" smtClean="0">
                <a:latin typeface="Georgia" pitchFamily="18" charset="0"/>
              </a:rPr>
              <a:t>Zlin</a:t>
            </a:r>
            <a:r>
              <a:rPr lang="de-DE" altLang="cs-CZ" sz="1500" dirty="0" smtClean="0">
                <a:latin typeface="Georgia" pitchFamily="18" charset="0"/>
              </a:rPr>
              <a:t> verbunden, wo </a:t>
            </a:r>
            <a:r>
              <a:rPr lang="de-DE" altLang="cs-CZ" sz="1500" dirty="0" err="1" smtClean="0">
                <a:latin typeface="Georgia" pitchFamily="18" charset="0"/>
              </a:rPr>
              <a:t>Tomáš</a:t>
            </a:r>
            <a:r>
              <a:rPr lang="de-DE" altLang="cs-CZ" sz="1500" dirty="0" smtClean="0">
                <a:latin typeface="Georgia" pitchFamily="18" charset="0"/>
              </a:rPr>
              <a:t> </a:t>
            </a:r>
            <a:r>
              <a:rPr lang="de-DE" altLang="cs-CZ" sz="1500" dirty="0" err="1" smtClean="0">
                <a:latin typeface="Georgia" pitchFamily="18" charset="0"/>
              </a:rPr>
              <a:t>Baťa</a:t>
            </a:r>
            <a:r>
              <a:rPr lang="de-DE" altLang="cs-CZ" sz="1500" dirty="0" smtClean="0">
                <a:latin typeface="Georgia" pitchFamily="18" charset="0"/>
              </a:rPr>
              <a:t> und seine Geschwister in 1894 eine Schuhfabrik gründeten. Dank den guten Geschäftsfähigkeiten des Gründers ist der Name </a:t>
            </a:r>
            <a:r>
              <a:rPr lang="de-DE" altLang="cs-CZ" sz="1500" dirty="0" err="1" smtClean="0">
                <a:latin typeface="Georgia" pitchFamily="18" charset="0"/>
              </a:rPr>
              <a:t>Baťa</a:t>
            </a:r>
            <a:r>
              <a:rPr lang="de-DE" altLang="cs-CZ" sz="1500" dirty="0" smtClean="0">
                <a:latin typeface="Georgia" pitchFamily="18" charset="0"/>
              </a:rPr>
              <a:t> in der ganzen Welt bekannt geworden.  Nach fünfzigjähriger Abwesenheit dieser Marke auf dem tschechischen Markt kehrte </a:t>
            </a:r>
            <a:r>
              <a:rPr lang="de-DE" altLang="cs-CZ" sz="1500" dirty="0" err="1" smtClean="0">
                <a:latin typeface="Georgia" pitchFamily="18" charset="0"/>
              </a:rPr>
              <a:t>Baťa</a:t>
            </a:r>
            <a:r>
              <a:rPr lang="de-DE" altLang="cs-CZ" sz="1500" dirty="0" smtClean="0">
                <a:latin typeface="Georgia" pitchFamily="18" charset="0"/>
              </a:rPr>
              <a:t> in unser Land im Jahre 1992 zurück.  Heute besteht die Aktionsgesellschaft </a:t>
            </a:r>
            <a:r>
              <a:rPr lang="de-DE" altLang="cs-CZ" sz="1500" dirty="0" err="1" smtClean="0">
                <a:latin typeface="Georgia" pitchFamily="18" charset="0"/>
              </a:rPr>
              <a:t>Baťa</a:t>
            </a:r>
            <a:r>
              <a:rPr lang="de-DE" altLang="cs-CZ" sz="1500" dirty="0" smtClean="0">
                <a:latin typeface="Georgia" pitchFamily="18" charset="0"/>
              </a:rPr>
              <a:t> </a:t>
            </a:r>
            <a:r>
              <a:rPr lang="de-DE" altLang="cs-CZ" sz="1500" dirty="0" err="1" smtClean="0">
                <a:latin typeface="Georgia" pitchFamily="18" charset="0"/>
              </a:rPr>
              <a:t>a.s.</a:t>
            </a:r>
            <a:r>
              <a:rPr lang="de-DE" altLang="cs-CZ" sz="1500" dirty="0" smtClean="0">
                <a:latin typeface="Georgia" pitchFamily="18" charset="0"/>
              </a:rPr>
              <a:t> aus einer Vertriebsstelle in </a:t>
            </a:r>
            <a:r>
              <a:rPr lang="de-DE" altLang="cs-CZ" sz="1500" dirty="0" err="1" smtClean="0">
                <a:latin typeface="Georgia" pitchFamily="18" charset="0"/>
              </a:rPr>
              <a:t>Zlin</a:t>
            </a:r>
            <a:r>
              <a:rPr lang="de-DE" altLang="cs-CZ" sz="1500" dirty="0" smtClean="0">
                <a:latin typeface="Georgia" pitchFamily="18" charset="0"/>
              </a:rPr>
              <a:t> und einer  Schuhfabrik in </a:t>
            </a:r>
            <a:r>
              <a:rPr lang="de-DE" altLang="cs-CZ" sz="1500" dirty="0" err="1" smtClean="0">
                <a:latin typeface="Georgia" pitchFamily="18" charset="0"/>
              </a:rPr>
              <a:t>Dolní</a:t>
            </a:r>
            <a:r>
              <a:rPr lang="de-DE" altLang="cs-CZ" sz="1500" dirty="0" smtClean="0">
                <a:latin typeface="Georgia" pitchFamily="18" charset="0"/>
              </a:rPr>
              <a:t> </a:t>
            </a:r>
            <a:r>
              <a:rPr lang="de-DE" altLang="cs-CZ" sz="1500" dirty="0" err="1" smtClean="0">
                <a:latin typeface="Georgia" pitchFamily="18" charset="0"/>
              </a:rPr>
              <a:t>Němčí</a:t>
            </a:r>
            <a:r>
              <a:rPr lang="de-DE" altLang="cs-CZ" sz="1500" dirty="0" smtClean="0">
                <a:latin typeface="Georgia" pitchFamily="18" charset="0"/>
              </a:rPr>
              <a:t>. Die Produkte des Unternehmens werden in 80 Filialgeschäften in der gesamten Tschechischen Republik verkauft. Das größte </a:t>
            </a:r>
            <a:r>
              <a:rPr lang="de-DE" altLang="cs-CZ" sz="1500" dirty="0" err="1" smtClean="0">
                <a:latin typeface="Georgia" pitchFamily="18" charset="0"/>
              </a:rPr>
              <a:t>Baťa</a:t>
            </a:r>
            <a:r>
              <a:rPr lang="de-DE" altLang="cs-CZ" sz="1500" dirty="0" smtClean="0">
                <a:latin typeface="Georgia" pitchFamily="18" charset="0"/>
              </a:rPr>
              <a:t>-Geschäft in Europa liegt direkt am Wenzelsplatz in Prag. </a:t>
            </a:r>
            <a:r>
              <a:rPr lang="de-DE" altLang="cs-CZ" sz="1500" dirty="0" err="1" smtClean="0">
                <a:latin typeface="Georgia" pitchFamily="18" charset="0"/>
              </a:rPr>
              <a:t>Baťa</a:t>
            </a:r>
            <a:r>
              <a:rPr lang="de-DE" altLang="cs-CZ" sz="1500" dirty="0" smtClean="0">
                <a:latin typeface="Georgia" pitchFamily="18" charset="0"/>
              </a:rPr>
              <a:t> ist eine weltweit führende Marke; das Unternehmen vertreibt seine Produkte über 4.700 eigene Geschäfte in 68 Ländern auf der ganzen Welt und beschäftigt mehr als  50.000 Mitarbeiter in  75 Produktionsstätten und Verkaufsstellen.</a:t>
            </a:r>
            <a:r>
              <a:rPr lang="en-US" altLang="cs-CZ" sz="1600" b="1" dirty="0" smtClean="0">
                <a:latin typeface="Georgia" pitchFamily="18" charset="0"/>
              </a:rPr>
              <a:t>	</a:t>
            </a:r>
          </a:p>
          <a:p>
            <a:pPr marL="304800" indent="-304800">
              <a:lnSpc>
                <a:spcPct val="120000"/>
              </a:lnSpc>
              <a:spcBef>
                <a:spcPct val="0"/>
              </a:spcBef>
              <a:buFontTx/>
              <a:buNone/>
            </a:pPr>
            <a:r>
              <a:rPr lang="cs-CZ" altLang="cs-CZ" sz="1600" b="1" dirty="0" smtClean="0">
                <a:latin typeface="Georgia" pitchFamily="18" charset="0"/>
              </a:rPr>
              <a:t>	</a:t>
            </a:r>
            <a:r>
              <a:rPr lang="en-US" altLang="cs-CZ" sz="1600" b="1" dirty="0" smtClean="0">
                <a:latin typeface="Georgia" pitchFamily="18" charset="0"/>
              </a:rPr>
              <a:t>www.bata.cz</a:t>
            </a: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80903" name="Text Box 8"/>
          <p:cNvSpPr txBox="1">
            <a:spLocks noChangeArrowheads="1"/>
          </p:cNvSpPr>
          <p:nvPr/>
        </p:nvSpPr>
        <p:spPr bwMode="auto">
          <a:xfrm>
            <a:off x="1235075" y="2244725"/>
            <a:ext cx="4543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a:solidFill>
                  <a:srgbClr val="D52B1E"/>
                </a:solidFill>
                <a:latin typeface="Georgia" pitchFamily="18" charset="0"/>
              </a:rPr>
              <a:t>Baťa, a.s. </a:t>
            </a:r>
          </a:p>
        </p:txBody>
      </p:sp>
      <p:pic>
        <p:nvPicPr>
          <p:cNvPr id="80904" name="Picture 9" descr="ANd9GcQwbl-rsdYHRT2K7xVZvkkgZiXHvcg6shQtBancSGRVMQV0hYo1EdbDPD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5725" y="1404938"/>
            <a:ext cx="2735263"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smtClean="0">
                <a:solidFill>
                  <a:srgbClr val="0039A6"/>
                </a:solidFill>
                <a:latin typeface="Georgia" pitchFamily="18" charset="0"/>
              </a:rPr>
              <a:t>Frühgeschichte (bis 9. Jahrhundert)</a:t>
            </a: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81926" name="Text Box 7"/>
          <p:cNvSpPr txBox="1">
            <a:spLocks noChangeArrowheads="1"/>
          </p:cNvSpPr>
          <p:nvPr/>
        </p:nvSpPr>
        <p:spPr bwMode="auto">
          <a:xfrm>
            <a:off x="447675" y="1600200"/>
            <a:ext cx="8210550"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dirty="0">
                <a:latin typeface="Georgia" pitchFamily="18" charset="0"/>
              </a:rPr>
              <a:t>		</a:t>
            </a:r>
            <a:r>
              <a:rPr lang="de-DE" altLang="cs-CZ" sz="1800" dirty="0">
                <a:latin typeface="Georgia" pitchFamily="18" charset="0"/>
              </a:rPr>
              <a:t>Verschiedene Funde, einige davon bis zu 25 000 Jahre alt, </a:t>
            </a:r>
            <a:r>
              <a:rPr lang="cs-CZ" altLang="cs-CZ" sz="1800" dirty="0">
                <a:latin typeface="Georgia" pitchFamily="18" charset="0"/>
              </a:rPr>
              <a:t>		</a:t>
            </a:r>
            <a:r>
              <a:rPr lang="de-DE" altLang="cs-CZ" sz="1800" dirty="0">
                <a:latin typeface="Georgia" pitchFamily="18" charset="0"/>
              </a:rPr>
              <a:t>weisen auf eine frühe Besiedlung des Gebiets der heutigen </a:t>
            </a:r>
            <a:r>
              <a:rPr lang="cs-CZ" altLang="cs-CZ" sz="1800" dirty="0">
                <a:latin typeface="Georgia" pitchFamily="18" charset="0"/>
              </a:rPr>
              <a:t>		</a:t>
            </a:r>
            <a:r>
              <a:rPr lang="de-DE" altLang="cs-CZ" sz="1800" dirty="0">
                <a:latin typeface="Georgia" pitchFamily="18" charset="0"/>
              </a:rPr>
              <a:t>Tschechischen Republik hin. Die ersten bäuerlichen </a:t>
            </a:r>
            <a:r>
              <a:rPr lang="cs-CZ" altLang="cs-CZ" sz="1800" dirty="0">
                <a:latin typeface="Georgia" pitchFamily="18" charset="0"/>
              </a:rPr>
              <a:t>			</a:t>
            </a:r>
            <a:r>
              <a:rPr lang="de-DE" altLang="cs-CZ" sz="1800" dirty="0">
                <a:latin typeface="Georgia" pitchFamily="18" charset="0"/>
              </a:rPr>
              <a:t>Gemeinden stammten aus der Steinzeit. Während des 4. und </a:t>
            </a:r>
            <a:r>
              <a:rPr lang="cs-CZ" altLang="cs-CZ" sz="1800" dirty="0">
                <a:latin typeface="Georgia" pitchFamily="18" charset="0"/>
              </a:rPr>
              <a:t>		</a:t>
            </a:r>
            <a:r>
              <a:rPr lang="de-DE" altLang="cs-CZ" sz="1800" dirty="0">
                <a:latin typeface="Georgia" pitchFamily="18" charset="0"/>
              </a:rPr>
              <a:t>3. Jahrhunderts v. Chr. war das Gebiet Tschechiens die </a:t>
            </a:r>
            <a:r>
              <a:rPr lang="cs-CZ" altLang="cs-CZ" sz="1800" dirty="0">
                <a:latin typeface="Georgia" pitchFamily="18" charset="0"/>
              </a:rPr>
              <a:t>		</a:t>
            </a:r>
            <a:r>
              <a:rPr lang="de-DE" altLang="cs-CZ" sz="1800" dirty="0">
                <a:latin typeface="Georgia" pitchFamily="18" charset="0"/>
              </a:rPr>
              <a:t>Heimat vieler verschiedener Kulturen. Einige Teile des </a:t>
            </a:r>
            <a:r>
              <a:rPr lang="cs-CZ" altLang="cs-CZ" sz="1800" dirty="0">
                <a:latin typeface="Georgia" pitchFamily="18" charset="0"/>
              </a:rPr>
              <a:t>		</a:t>
            </a:r>
            <a:r>
              <a:rPr lang="de-DE" altLang="cs-CZ" sz="1800" dirty="0">
                <a:latin typeface="Georgia" pitchFamily="18" charset="0"/>
              </a:rPr>
              <a:t>Gebiets wurden vom keltischen Stamm der </a:t>
            </a:r>
            <a:r>
              <a:rPr lang="de-DE" altLang="cs-CZ" sz="1800" dirty="0" err="1">
                <a:latin typeface="Georgia" pitchFamily="18" charset="0"/>
              </a:rPr>
              <a:t>Boier</a:t>
            </a:r>
            <a:r>
              <a:rPr lang="de-DE" altLang="cs-CZ" sz="1800" dirty="0">
                <a:latin typeface="Georgia" pitchFamily="18" charset="0"/>
              </a:rPr>
              <a:t> besiedelt, </a:t>
            </a:r>
            <a:r>
              <a:rPr lang="cs-CZ" altLang="cs-CZ" sz="1800" dirty="0">
                <a:latin typeface="Georgia" pitchFamily="18" charset="0"/>
              </a:rPr>
              <a:t>		</a:t>
            </a:r>
            <a:r>
              <a:rPr lang="de-DE" altLang="cs-CZ" sz="1800" dirty="0">
                <a:latin typeface="Georgia" pitchFamily="18" charset="0"/>
              </a:rPr>
              <a:t>von denen der Name „Böhmen“ kommt.  </a:t>
            </a:r>
            <a:r>
              <a:rPr lang="cs-CZ" altLang="cs-CZ" sz="1800" dirty="0">
                <a:latin typeface="Georgia" pitchFamily="18" charset="0"/>
              </a:rPr>
              <a:t>				</a:t>
            </a:r>
            <a:r>
              <a:rPr lang="de-DE" altLang="cs-CZ" sz="1800" dirty="0">
                <a:latin typeface="Georgia" pitchFamily="18" charset="0"/>
              </a:rPr>
              <a:t>Die germanischen Stämme, Markomannen </a:t>
            </a:r>
            <a:r>
              <a:rPr lang="cs-CZ" altLang="cs-CZ" sz="1800" dirty="0">
                <a:latin typeface="Georgia" pitchFamily="18" charset="0"/>
              </a:rPr>
              <a:t>				</a:t>
            </a:r>
            <a:r>
              <a:rPr lang="de-DE" altLang="cs-CZ" sz="1800" dirty="0">
                <a:latin typeface="Georgia" pitchFamily="18" charset="0"/>
              </a:rPr>
              <a:t>und </a:t>
            </a:r>
            <a:r>
              <a:rPr lang="de-DE" altLang="cs-CZ" sz="1800" dirty="0" err="1">
                <a:latin typeface="Georgia" pitchFamily="18" charset="0"/>
              </a:rPr>
              <a:t>Quaden</a:t>
            </a:r>
            <a:r>
              <a:rPr lang="de-DE" altLang="cs-CZ" sz="1800" dirty="0">
                <a:latin typeface="Georgia" pitchFamily="18" charset="0"/>
              </a:rPr>
              <a:t>, kamen im 1. Jahrhundert v. </a:t>
            </a:r>
            <a:r>
              <a:rPr lang="cs-CZ" altLang="cs-CZ" sz="1800" dirty="0">
                <a:latin typeface="Georgia" pitchFamily="18" charset="0"/>
              </a:rPr>
              <a:t>				</a:t>
            </a:r>
            <a:r>
              <a:rPr lang="de-DE" altLang="cs-CZ" sz="1800" dirty="0">
                <a:latin typeface="Georgia" pitchFamily="18" charset="0"/>
              </a:rPr>
              <a:t>Chr. Während der Völkerwanderungszeit</a:t>
            </a:r>
            <a:r>
              <a:rPr lang="cs-CZ" altLang="cs-CZ" sz="1800" dirty="0">
                <a:latin typeface="Georgia" pitchFamily="18" charset="0"/>
              </a:rPr>
              <a:t/>
            </a:r>
            <a:br>
              <a:rPr lang="cs-CZ" altLang="cs-CZ" sz="1800" dirty="0">
                <a:latin typeface="Georgia" pitchFamily="18" charset="0"/>
              </a:rPr>
            </a:br>
            <a:r>
              <a:rPr lang="de-DE" altLang="cs-CZ" sz="1800" dirty="0">
                <a:latin typeface="Georgia" pitchFamily="18" charset="0"/>
              </a:rPr>
              <a:t>im</a:t>
            </a:r>
            <a:r>
              <a:rPr lang="cs-CZ" altLang="cs-CZ" sz="1800" dirty="0">
                <a:latin typeface="Georgia" pitchFamily="18" charset="0"/>
              </a:rPr>
              <a:t> </a:t>
            </a:r>
            <a:r>
              <a:rPr lang="de-DE" altLang="cs-CZ" sz="1800" dirty="0">
                <a:latin typeface="Georgia" pitchFamily="18" charset="0"/>
              </a:rPr>
              <a:t>6.</a:t>
            </a:r>
            <a:r>
              <a:rPr lang="cs-CZ" altLang="cs-CZ" sz="1800" dirty="0">
                <a:latin typeface="Georgia" pitchFamily="18" charset="0"/>
              </a:rPr>
              <a:t> </a:t>
            </a:r>
            <a:r>
              <a:rPr lang="cs-CZ" altLang="cs-CZ" sz="1800" dirty="0" smtClean="0">
                <a:latin typeface="Georgia" pitchFamily="18" charset="0"/>
              </a:rPr>
              <a:t>J</a:t>
            </a:r>
            <a:r>
              <a:rPr lang="de-DE" altLang="cs-CZ" sz="1800" dirty="0" smtClean="0">
                <a:latin typeface="Georgia" pitchFamily="18" charset="0"/>
              </a:rPr>
              <a:t>ahrhundert </a:t>
            </a:r>
            <a:r>
              <a:rPr lang="de-DE" altLang="cs-CZ" sz="1800" dirty="0">
                <a:latin typeface="Georgia" pitchFamily="18" charset="0"/>
              </a:rPr>
              <a:t>wanderten hierher slawische</a:t>
            </a:r>
            <a:r>
              <a:rPr lang="cs-CZ" altLang="cs-CZ" sz="1800" dirty="0">
                <a:latin typeface="Georgia" pitchFamily="18" charset="0"/>
              </a:rPr>
              <a:t> </a:t>
            </a:r>
            <a:r>
              <a:rPr lang="de-DE" altLang="cs-CZ" sz="1800" dirty="0">
                <a:latin typeface="Georgia" pitchFamily="18" charset="0"/>
              </a:rPr>
              <a:t>Stämme aus</a:t>
            </a:r>
            <a:r>
              <a:rPr lang="cs-CZ" altLang="cs-CZ" sz="1800" dirty="0">
                <a:latin typeface="Georgia" pitchFamily="18" charset="0"/>
              </a:rPr>
              <a:t/>
            </a:r>
            <a:br>
              <a:rPr lang="cs-CZ" altLang="cs-CZ" sz="1800" dirty="0">
                <a:latin typeface="Georgia" pitchFamily="18" charset="0"/>
              </a:rPr>
            </a:br>
            <a:r>
              <a:rPr lang="de-DE" altLang="cs-CZ" sz="1800" dirty="0" smtClean="0">
                <a:latin typeface="Georgia" pitchFamily="18" charset="0"/>
              </a:rPr>
              <a:t>de</a:t>
            </a:r>
            <a:r>
              <a:rPr lang="cs-CZ" altLang="cs-CZ" sz="1800" dirty="0" smtClean="0">
                <a:latin typeface="Georgia" pitchFamily="18" charset="0"/>
              </a:rPr>
              <a:t>r</a:t>
            </a:r>
            <a:r>
              <a:rPr lang="de-DE" altLang="cs-CZ" sz="1800" dirty="0" smtClean="0">
                <a:latin typeface="Georgia" pitchFamily="18" charset="0"/>
              </a:rPr>
              <a:t> </a:t>
            </a:r>
            <a:r>
              <a:rPr lang="de-DE" altLang="cs-CZ" sz="1800" dirty="0">
                <a:latin typeface="Georgia" pitchFamily="18" charset="0"/>
              </a:rPr>
              <a:t>Karpaten-Region ein, die um das Jahr 630 ihre Kräfte </a:t>
            </a:r>
            <a:r>
              <a:rPr lang="cs-CZ" altLang="cs-CZ" sz="1800" dirty="0">
                <a:latin typeface="Georgia" pitchFamily="18" charset="0"/>
              </a:rPr>
              <a:t/>
            </a:r>
            <a:br>
              <a:rPr lang="cs-CZ" altLang="cs-CZ" sz="1800" dirty="0">
                <a:latin typeface="Georgia" pitchFamily="18" charset="0"/>
              </a:rPr>
            </a:br>
            <a:r>
              <a:rPr lang="de-DE" altLang="cs-CZ" sz="1800" dirty="0">
                <a:latin typeface="Georgia" pitchFamily="18" charset="0"/>
              </a:rPr>
              <a:t>vereinten und unter Samos Herrschaft (das Reich des Samos)</a:t>
            </a:r>
            <a:r>
              <a:rPr lang="cs-CZ" altLang="cs-CZ" sz="1800" dirty="0">
                <a:latin typeface="Georgia" pitchFamily="18" charset="0"/>
              </a:rPr>
              <a:t/>
            </a:r>
            <a:br>
              <a:rPr lang="cs-CZ" altLang="cs-CZ" sz="1800" dirty="0">
                <a:latin typeface="Georgia" pitchFamily="18" charset="0"/>
              </a:rPr>
            </a:br>
            <a:r>
              <a:rPr lang="de-DE" altLang="cs-CZ" sz="1800" dirty="0">
                <a:latin typeface="Georgia" pitchFamily="18" charset="0"/>
              </a:rPr>
              <a:t>erfolgreiche Kriege gegen die Awaren und später die Franken</a:t>
            </a:r>
            <a:r>
              <a:rPr lang="cs-CZ" altLang="cs-CZ" sz="1800" dirty="0">
                <a:latin typeface="Georgia" pitchFamily="18" charset="0"/>
              </a:rPr>
              <a:t/>
            </a:r>
            <a:br>
              <a:rPr lang="cs-CZ" altLang="cs-CZ" sz="1800" dirty="0">
                <a:latin typeface="Georgia" pitchFamily="18" charset="0"/>
              </a:rPr>
            </a:br>
            <a:r>
              <a:rPr lang="de-DE" altLang="cs-CZ" sz="1800" dirty="0">
                <a:latin typeface="Georgia" pitchFamily="18" charset="0"/>
              </a:rPr>
              <a:t>geführt haben.</a:t>
            </a:r>
          </a:p>
        </p:txBody>
      </p:sp>
      <p:pic>
        <p:nvPicPr>
          <p:cNvPr id="81927" name="Picture 15" descr="ANd9GcQa-lo6Pk5vY4KrP0-aqBcGNbuuw3G9y4D6EMHHRBXHYM5gvGl2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538" y="1855788"/>
            <a:ext cx="1076325" cy="258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8" name="Picture 17" descr="ANd9GcRLAf51NoQkjw_f_aWye25sszjfUiC7EcVZPQOAh-nSLcN8ZeD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1325" y="3662363"/>
            <a:ext cx="1652588"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smtClean="0">
                <a:solidFill>
                  <a:srgbClr val="0039A6"/>
                </a:solidFill>
                <a:latin typeface="Georgia" pitchFamily="18" charset="0"/>
              </a:rPr>
              <a:t>Frühe</a:t>
            </a:r>
            <a:r>
              <a:rPr lang="cs-CZ" altLang="cs-CZ" sz="2400" smtClean="0">
                <a:solidFill>
                  <a:srgbClr val="0039A6"/>
                </a:solidFill>
                <a:latin typeface="Georgia" pitchFamily="18" charset="0"/>
              </a:rPr>
              <a:t>s</a:t>
            </a:r>
            <a:r>
              <a:rPr lang="de-DE" altLang="cs-CZ" sz="2400" smtClean="0">
                <a:solidFill>
                  <a:srgbClr val="0039A6"/>
                </a:solidFill>
                <a:latin typeface="Georgia" pitchFamily="18" charset="0"/>
              </a:rPr>
              <a:t> Christentum (9. und 10. Jahrhundert)</a:t>
            </a: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82950" name="Text Box 7"/>
          <p:cNvSpPr txBox="1">
            <a:spLocks noChangeArrowheads="1"/>
          </p:cNvSpPr>
          <p:nvPr/>
        </p:nvSpPr>
        <p:spPr bwMode="auto">
          <a:xfrm>
            <a:off x="447675" y="1600200"/>
            <a:ext cx="8210550" cy="513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130000"/>
              </a:lnSpc>
              <a:spcBef>
                <a:spcPct val="0"/>
              </a:spcBef>
              <a:buFontTx/>
              <a:buNone/>
            </a:pPr>
            <a:r>
              <a:rPr lang="cs-CZ" altLang="cs-CZ" sz="1800" dirty="0">
                <a:latin typeface="Georgia" pitchFamily="18" charset="0"/>
              </a:rPr>
              <a:t>			</a:t>
            </a:r>
            <a:r>
              <a:rPr lang="de-DE" altLang="cs-CZ" sz="1800" dirty="0" smtClean="0">
                <a:latin typeface="Georgia" pitchFamily="18" charset="0"/>
              </a:rPr>
              <a:t>Der erste Staat, der teilweise auf dem Gebiet der 			späteren böhmischen Länder lag, war das 				Großmährische Reich (das Bild zeigt ein 				Schmuckstück, gefunden bei archäologischen 			Ausgrabungen in </a:t>
            </a:r>
            <a:r>
              <a:rPr lang="de-DE" altLang="cs-CZ" sz="1800" dirty="0" err="1" smtClean="0">
                <a:latin typeface="Georgia" pitchFamily="18" charset="0"/>
              </a:rPr>
              <a:t>Staré</a:t>
            </a:r>
            <a:r>
              <a:rPr lang="de-DE" altLang="cs-CZ" sz="1800" dirty="0" smtClean="0">
                <a:latin typeface="Georgia" pitchFamily="18" charset="0"/>
              </a:rPr>
              <a:t> </a:t>
            </a:r>
            <a:r>
              <a:rPr lang="de-DE" altLang="cs-CZ" sz="1800" dirty="0" err="1" smtClean="0">
                <a:latin typeface="Georgia" pitchFamily="18" charset="0"/>
              </a:rPr>
              <a:t>Město</a:t>
            </a:r>
            <a:r>
              <a:rPr lang="de-DE" altLang="cs-CZ" sz="1800" dirty="0" smtClean="0">
                <a:latin typeface="Georgia" pitchFamily="18" charset="0"/>
              </a:rPr>
              <a:t>). Die 					Christianisierung Großmährens erfolgte 				ursprünglich vom Westen aus. Um 863 berief  			jedoch </a:t>
            </a:r>
            <a:r>
              <a:rPr lang="de-DE" altLang="cs-CZ" sz="1800" dirty="0" err="1" smtClean="0">
                <a:latin typeface="Georgia" pitchFamily="18" charset="0"/>
              </a:rPr>
              <a:t>Rastislav</a:t>
            </a:r>
            <a:r>
              <a:rPr lang="de-DE" altLang="cs-CZ" sz="1800" dirty="0" smtClean="0">
                <a:latin typeface="Georgia" pitchFamily="18" charset="0"/>
              </a:rPr>
              <a:t> aus politischen Gründen die byzantinischen Mönche Kyrill und </a:t>
            </a:r>
            <a:r>
              <a:rPr lang="de-DE" altLang="cs-CZ" sz="1800" dirty="0" err="1" smtClean="0">
                <a:latin typeface="Georgia" pitchFamily="18" charset="0"/>
              </a:rPr>
              <a:t>Method</a:t>
            </a:r>
            <a:r>
              <a:rPr lang="de-DE" altLang="cs-CZ" sz="1800" dirty="0" smtClean="0">
                <a:latin typeface="Georgia" pitchFamily="18" charset="0"/>
              </a:rPr>
              <a:t> in sein Reich. Diese wurden zu Begründern der slawischen Literatur und des slawischen (glagolitischen) Alphabets. Großmähren löste sich um das Jahr 900 auf.  Auf dem Gebiet Böhmens begann sich ein neuer Staat zu bilden. Die Herrscher von Prag, </a:t>
            </a:r>
            <a:r>
              <a:rPr lang="de-DE" altLang="cs-CZ" sz="1800" dirty="0" err="1" smtClean="0">
                <a:latin typeface="Georgia" pitchFamily="18" charset="0"/>
              </a:rPr>
              <a:t>Přemysliden</a:t>
            </a:r>
            <a:r>
              <a:rPr lang="de-DE" altLang="cs-CZ" sz="1800" dirty="0" smtClean="0">
                <a:latin typeface="Georgia" pitchFamily="18" charset="0"/>
              </a:rPr>
              <a:t>, eroberten allmählich das gesamte Gebiet und festigten ihre Macht durch Ausrottung ihrer Rivale, der </a:t>
            </a:r>
            <a:r>
              <a:rPr lang="de-DE" altLang="cs-CZ" sz="1800" dirty="0" err="1" smtClean="0">
                <a:latin typeface="Georgia" pitchFamily="18" charset="0"/>
              </a:rPr>
              <a:t>Slavnikiden</a:t>
            </a:r>
            <a:r>
              <a:rPr lang="de-DE" altLang="cs-CZ" sz="1800" dirty="0" smtClean="0">
                <a:latin typeface="Georgia" pitchFamily="18" charset="0"/>
              </a:rPr>
              <a:t>-Dynastie. </a:t>
            </a:r>
            <a:endParaRPr lang="de-DE" altLang="cs-CZ" sz="1800" dirty="0">
              <a:latin typeface="Georgia" pitchFamily="18" charset="0"/>
            </a:endParaRPr>
          </a:p>
        </p:txBody>
      </p:sp>
      <p:pic>
        <p:nvPicPr>
          <p:cNvPr id="8295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88" y="1716088"/>
            <a:ext cx="2435225"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smtClean="0">
                <a:solidFill>
                  <a:srgbClr val="0039A6"/>
                </a:solidFill>
                <a:latin typeface="Georgia" pitchFamily="18" charset="0"/>
              </a:rPr>
              <a:t>Přemysliden-Dynastie (11. – 13. Jahrhundert) </a:t>
            </a: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83974" name="Text Box 7"/>
          <p:cNvSpPr txBox="1">
            <a:spLocks noChangeArrowheads="1"/>
          </p:cNvSpPr>
          <p:nvPr/>
        </p:nvSpPr>
        <p:spPr bwMode="auto">
          <a:xfrm>
            <a:off x="323850" y="1089025"/>
            <a:ext cx="8375650" cy="509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130000"/>
              </a:lnSpc>
              <a:spcBef>
                <a:spcPct val="50000"/>
              </a:spcBef>
              <a:buFontTx/>
              <a:buNone/>
            </a:pPr>
            <a:endParaRPr lang="en-US" altLang="cs-CZ" sz="1600" dirty="0">
              <a:solidFill>
                <a:srgbClr val="0039A6"/>
              </a:solidFill>
              <a:latin typeface="Georgia" pitchFamily="18" charset="0"/>
            </a:endParaRPr>
          </a:p>
          <a:p>
            <a:pPr algn="just" eaLnBrk="1" hangingPunct="1">
              <a:lnSpc>
                <a:spcPct val="130000"/>
              </a:lnSpc>
              <a:spcBef>
                <a:spcPct val="0"/>
              </a:spcBef>
              <a:buFontTx/>
              <a:buNone/>
            </a:pPr>
            <a:r>
              <a:rPr lang="cs-CZ" altLang="cs-CZ" sz="1800" dirty="0">
                <a:latin typeface="Georgia" pitchFamily="18" charset="0"/>
              </a:rPr>
              <a:t>				</a:t>
            </a:r>
            <a:r>
              <a:rPr lang="de-DE" altLang="cs-CZ" sz="1800" dirty="0">
                <a:latin typeface="Georgia" pitchFamily="18" charset="0"/>
              </a:rPr>
              <a:t>Zwischen dem 10. und 12. Jahrhundert </a:t>
            </a:r>
            <a:r>
              <a:rPr lang="cs-CZ" altLang="cs-CZ" sz="1800" dirty="0">
                <a:latin typeface="Georgia" pitchFamily="18" charset="0"/>
              </a:rPr>
              <a:t>				</a:t>
            </a:r>
            <a:r>
              <a:rPr lang="de-DE" altLang="cs-CZ" sz="1800" dirty="0">
                <a:latin typeface="Georgia" pitchFamily="18" charset="0"/>
              </a:rPr>
              <a:t>wuchs die Macht der </a:t>
            </a:r>
            <a:r>
              <a:rPr lang="de-DE" altLang="cs-CZ" sz="1800" dirty="0" err="1">
                <a:latin typeface="Georgia" pitchFamily="18" charset="0"/>
              </a:rPr>
              <a:t>Přemysliden</a:t>
            </a:r>
            <a:r>
              <a:rPr lang="de-DE" altLang="cs-CZ" sz="1800" dirty="0">
                <a:latin typeface="Georgia" pitchFamily="18" charset="0"/>
              </a:rPr>
              <a:t>-Dynastie </a:t>
            </a:r>
            <a:r>
              <a:rPr lang="cs-CZ" altLang="cs-CZ" sz="1800" dirty="0">
                <a:latin typeface="Georgia" pitchFamily="18" charset="0"/>
              </a:rPr>
              <a:t>				</a:t>
            </a:r>
            <a:r>
              <a:rPr lang="de-DE" altLang="cs-CZ" sz="1800" dirty="0">
                <a:latin typeface="Georgia" pitchFamily="18" charset="0"/>
              </a:rPr>
              <a:t>und der Wohlstand des Landes. In 1085 </a:t>
            </a:r>
            <a:r>
              <a:rPr lang="cs-CZ" altLang="cs-CZ" sz="1800" dirty="0">
                <a:latin typeface="Georgia" pitchFamily="18" charset="0"/>
              </a:rPr>
              <a:t>				</a:t>
            </a:r>
            <a:r>
              <a:rPr lang="de-DE" altLang="cs-CZ" sz="1800" dirty="0">
                <a:latin typeface="Georgia" pitchFamily="18" charset="0"/>
              </a:rPr>
              <a:t>wurde </a:t>
            </a:r>
            <a:r>
              <a:rPr lang="de-DE" altLang="cs-CZ" sz="1800" dirty="0" err="1">
                <a:latin typeface="Georgia" pitchFamily="18" charset="0"/>
              </a:rPr>
              <a:t>Vratislav</a:t>
            </a:r>
            <a:r>
              <a:rPr lang="de-DE" altLang="cs-CZ" sz="1800" dirty="0">
                <a:latin typeface="Georgia" pitchFamily="18" charset="0"/>
              </a:rPr>
              <a:t> II.  zum ersten böhmischen </a:t>
            </a:r>
            <a:r>
              <a:rPr lang="cs-CZ" altLang="cs-CZ" sz="1800" dirty="0">
                <a:latin typeface="Georgia" pitchFamily="18" charset="0"/>
              </a:rPr>
              <a:t>				</a:t>
            </a:r>
            <a:r>
              <a:rPr lang="de-DE" altLang="cs-CZ" sz="1800" dirty="0">
                <a:latin typeface="Georgia" pitchFamily="18" charset="0"/>
              </a:rPr>
              <a:t>König (das Bild zeigt den </a:t>
            </a:r>
            <a:r>
              <a:rPr lang="de-DE" altLang="cs-CZ" sz="1800" dirty="0" err="1">
                <a:latin typeface="Georgia" pitchFamily="18" charset="0"/>
              </a:rPr>
              <a:t>Vyšehrader</a:t>
            </a:r>
            <a:r>
              <a:rPr lang="de-DE" altLang="cs-CZ" sz="1800" dirty="0">
                <a:latin typeface="Georgia" pitchFamily="18" charset="0"/>
              </a:rPr>
              <a:t> Kodex, </a:t>
            </a:r>
            <a:r>
              <a:rPr lang="cs-CZ" altLang="cs-CZ" sz="1800" dirty="0">
                <a:latin typeface="Georgia" pitchFamily="18" charset="0"/>
              </a:rPr>
              <a:t>				</a:t>
            </a:r>
            <a:r>
              <a:rPr lang="de-DE" altLang="cs-CZ" sz="1800" dirty="0">
                <a:latin typeface="Georgia" pitchFamily="18" charset="0"/>
              </a:rPr>
              <a:t>das </a:t>
            </a:r>
            <a:r>
              <a:rPr lang="de-DE" altLang="cs-CZ" sz="1800" dirty="0" err="1">
                <a:latin typeface="Georgia" pitchFamily="18" charset="0"/>
              </a:rPr>
              <a:t>Krönungsevangeliar</a:t>
            </a:r>
            <a:r>
              <a:rPr lang="de-DE" altLang="cs-CZ" sz="1800" dirty="0">
                <a:latin typeface="Georgia" pitchFamily="18" charset="0"/>
              </a:rPr>
              <a:t> </a:t>
            </a:r>
            <a:r>
              <a:rPr lang="de-DE" altLang="cs-CZ" sz="1800" dirty="0" err="1">
                <a:latin typeface="Georgia" pitchFamily="18" charset="0"/>
              </a:rPr>
              <a:t>Vratislavs</a:t>
            </a:r>
            <a:r>
              <a:rPr lang="de-DE" altLang="cs-CZ" sz="1800" dirty="0">
                <a:latin typeface="Georgia" pitchFamily="18" charset="0"/>
              </a:rPr>
              <a:t> II.). In </a:t>
            </a:r>
            <a:r>
              <a:rPr lang="cs-CZ" altLang="cs-CZ" sz="1800" dirty="0">
                <a:latin typeface="Georgia" pitchFamily="18" charset="0"/>
              </a:rPr>
              <a:t>				</a:t>
            </a:r>
            <a:r>
              <a:rPr lang="de-DE" altLang="cs-CZ" sz="1800" dirty="0">
                <a:latin typeface="Georgia" pitchFamily="18" charset="0"/>
              </a:rPr>
              <a:t>der ersten Hälfte des 13. Jahrhunderts luden </a:t>
            </a:r>
            <a:r>
              <a:rPr lang="cs-CZ" altLang="cs-CZ" sz="1800" dirty="0">
                <a:latin typeface="Georgia" pitchFamily="18" charset="0"/>
              </a:rPr>
              <a:t>				</a:t>
            </a:r>
            <a:r>
              <a:rPr lang="de-DE" altLang="cs-CZ" sz="1800" dirty="0">
                <a:latin typeface="Georgia" pitchFamily="18" charset="0"/>
              </a:rPr>
              <a:t>die </a:t>
            </a:r>
            <a:r>
              <a:rPr lang="de-DE" altLang="cs-CZ" sz="1800" dirty="0" err="1">
                <a:latin typeface="Georgia" pitchFamily="18" charset="0"/>
              </a:rPr>
              <a:t>Přemysliden</a:t>
            </a:r>
            <a:r>
              <a:rPr lang="de-DE" altLang="cs-CZ" sz="1800" dirty="0">
                <a:latin typeface="Georgia" pitchFamily="18" charset="0"/>
              </a:rPr>
              <a:t>-Könige neue Siedler ein, </a:t>
            </a:r>
            <a:r>
              <a:rPr lang="cs-CZ" altLang="cs-CZ" sz="1800" dirty="0">
                <a:latin typeface="Georgia" pitchFamily="18" charset="0"/>
              </a:rPr>
              <a:t>				</a:t>
            </a:r>
            <a:r>
              <a:rPr lang="de-DE" altLang="cs-CZ" sz="1800" dirty="0">
                <a:latin typeface="Georgia" pitchFamily="18" charset="0"/>
              </a:rPr>
              <a:t>um die bergigen Grenzregionen zu kolonisieren, förderten die Entwicklung von Handwerk und Silberbergbau und gründeten viele Städte. Die Mehrzahl von Burgen, Klöstern und Kirchen wurde im neuen gotischen Stil erbaut. Mit der Ermordung Wenzels III. im Jahre 1306 erlosch die Dynastie der </a:t>
            </a:r>
            <a:r>
              <a:rPr lang="de-DE" altLang="cs-CZ" sz="1800" dirty="0" err="1">
                <a:latin typeface="Georgia" pitchFamily="18" charset="0"/>
              </a:rPr>
              <a:t>Přemysliden</a:t>
            </a:r>
            <a:r>
              <a:rPr lang="de-DE" altLang="cs-CZ" sz="1800" dirty="0">
                <a:latin typeface="Georgia" pitchFamily="18" charset="0"/>
              </a:rPr>
              <a:t> in männlicher Linie.</a:t>
            </a:r>
          </a:p>
        </p:txBody>
      </p:sp>
      <p:pic>
        <p:nvPicPr>
          <p:cNvPr id="83975" name="Picture 8" descr="Soubor:Kodex vyšehradský1.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 y="1887538"/>
            <a:ext cx="1535113"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6" name="Picture 9" descr="Soubor:Kodex vyšehradský2.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22475" y="1887538"/>
            <a:ext cx="1624013"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smtClean="0">
                <a:solidFill>
                  <a:srgbClr val="0039A6"/>
                </a:solidFill>
                <a:latin typeface="Georgia" pitchFamily="18" charset="0"/>
              </a:rPr>
              <a:t>Luxemburger Dynastie </a:t>
            </a:r>
            <a:r>
              <a:rPr lang="cs-CZ" altLang="cs-CZ" sz="2400" smtClean="0">
                <a:solidFill>
                  <a:srgbClr val="0039A6"/>
                </a:solidFill>
                <a:latin typeface="Georgia" pitchFamily="18" charset="0"/>
              </a:rPr>
              <a:t>(14</a:t>
            </a:r>
            <a:r>
              <a:rPr lang="de-DE" altLang="cs-CZ" sz="2400" smtClean="0">
                <a:solidFill>
                  <a:srgbClr val="0039A6"/>
                </a:solidFill>
                <a:latin typeface="Georgia" pitchFamily="18" charset="0"/>
              </a:rPr>
              <a:t>. -</a:t>
            </a:r>
            <a:r>
              <a:rPr lang="cs-CZ" altLang="cs-CZ" sz="2400" smtClean="0">
                <a:solidFill>
                  <a:srgbClr val="0039A6"/>
                </a:solidFill>
                <a:latin typeface="Georgia" pitchFamily="18" charset="0"/>
              </a:rPr>
              <a:t>15</a:t>
            </a:r>
            <a:r>
              <a:rPr lang="de-DE" altLang="cs-CZ" sz="2400" smtClean="0">
                <a:solidFill>
                  <a:srgbClr val="0039A6"/>
                </a:solidFill>
                <a:latin typeface="Georgia" pitchFamily="18" charset="0"/>
              </a:rPr>
              <a:t>. Jahrhundert</a:t>
            </a:r>
            <a:r>
              <a:rPr lang="cs-CZ" altLang="cs-CZ" sz="2400" smtClean="0">
                <a:solidFill>
                  <a:srgbClr val="0039A6"/>
                </a:solidFill>
                <a:latin typeface="Georgia" pitchFamily="18" charset="0"/>
              </a:rPr>
              <a:t>)</a:t>
            </a: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76806" name="Text Box 7"/>
          <p:cNvSpPr txBox="1">
            <a:spLocks noChangeArrowheads="1"/>
          </p:cNvSpPr>
          <p:nvPr/>
        </p:nvSpPr>
        <p:spPr bwMode="auto">
          <a:xfrm>
            <a:off x="447675" y="1397000"/>
            <a:ext cx="8358188" cy="537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just" eaLnBrk="1" hangingPunct="1">
              <a:lnSpc>
                <a:spcPct val="130000"/>
              </a:lnSpc>
              <a:defRPr/>
            </a:pPr>
            <a:r>
              <a:rPr lang="cs-CZ" sz="1650" dirty="0" smtClean="0">
                <a:latin typeface="Georgia" pitchFamily="18" charset="0"/>
              </a:rPr>
              <a:t>					</a:t>
            </a:r>
            <a:r>
              <a:rPr lang="de-DE" sz="1650" dirty="0" smtClean="0">
                <a:latin typeface="Georgia" pitchFamily="18" charset="0"/>
              </a:rPr>
              <a:t>Die letzte Angehörige des 						</a:t>
            </a:r>
            <a:r>
              <a:rPr lang="de-DE" sz="1650" dirty="0" err="1" smtClean="0">
                <a:latin typeface="Georgia" pitchFamily="18" charset="0"/>
              </a:rPr>
              <a:t>Přemysliden</a:t>
            </a:r>
            <a:r>
              <a:rPr lang="de-DE" sz="1650" dirty="0" smtClean="0">
                <a:latin typeface="Georgia" pitchFamily="18" charset="0"/>
              </a:rPr>
              <a:t>-Geschlechts war </a:t>
            </a:r>
            <a:r>
              <a:rPr lang="de-DE" sz="1650" dirty="0" smtClean="0">
                <a:latin typeface="Georgia" pitchFamily="18" charset="0"/>
              </a:rPr>
              <a:t>					Prinzessin Elizabeth, deren Heirat 					mit Johann von Luxemburg im 					Jahre 1310 die Grundlage für die 					Thronbesteigung der Luxemburger 					in Böhmen und Mähren war. Ihr Sohn, König Karl IV., wurde im Jahre 1355 zum Kaiser des Heiligen Römischen Reiches gekrönt. Seine Herrschaft gilt als eine Ära des großen Wohlstands. Karl IV. erweiterte das Gebiet der böhmischen Länder und machte Prag zur Hauptstadt seines Reiches. Zu seinen dauerhaften Beiträgen zur wirtschaftlichen Entwicklung des Landes zählen große Bauprojekte wie der Aufbau von Prager Neustadt und der Karlsbrücke (das Bild zeigt die Karlsbrücke in 1606).  Als großer Förderer der Kultur und Kunst gründete Karl IV. im Jahre 1348 in Prag die erste Universität in Mitteleuropa. Sein Sohn Wenzel IV. wurde vom römisch-deutschen Thron abgesetzt und behielt nur die böhmische Königswürde. Unter seiner Herrschaft geriet das Land in eine tiefe Krise.</a:t>
            </a:r>
          </a:p>
        </p:txBody>
      </p:sp>
      <p:pic>
        <p:nvPicPr>
          <p:cNvPr id="84999" name="Picture 12" descr="Doprava po Karlově mostě"/>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400" y="1423988"/>
            <a:ext cx="4111625" cy="218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601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Rectangle 2"/>
          <p:cNvSpPr>
            <a:spLocks noGrp="1" noChangeArrowheads="1"/>
          </p:cNvSpPr>
          <p:nvPr>
            <p:ph type="ctrTitle" idx="4294967295"/>
          </p:nvPr>
        </p:nvSpPr>
        <p:spPr>
          <a:xfrm>
            <a:off x="1295400" y="419100"/>
            <a:ext cx="7848600" cy="485775"/>
          </a:xfrm>
        </p:spPr>
        <p:txBody>
          <a:bodyPr/>
          <a:lstStyle/>
          <a:p>
            <a:pPr algn="l" eaLnBrk="1" hangingPunct="1"/>
            <a:r>
              <a:rPr lang="de-DE" altLang="cs-CZ" sz="2400" smtClean="0">
                <a:solidFill>
                  <a:srgbClr val="0039A6"/>
                </a:solidFill>
                <a:latin typeface="Georgia" pitchFamily="18" charset="0"/>
              </a:rPr>
              <a:t>Habsburger Dynastie </a:t>
            </a:r>
            <a:r>
              <a:rPr lang="cs-CZ" altLang="cs-CZ" sz="2400" smtClean="0">
                <a:solidFill>
                  <a:srgbClr val="0039A6"/>
                </a:solidFill>
                <a:latin typeface="Georgia" pitchFamily="18" charset="0"/>
              </a:rPr>
              <a:t>(1526 </a:t>
            </a:r>
            <a:r>
              <a:rPr lang="de-DE" altLang="cs-CZ" sz="2400" smtClean="0">
                <a:solidFill>
                  <a:srgbClr val="0039A6"/>
                </a:solidFill>
                <a:latin typeface="Georgia" pitchFamily="18" charset="0"/>
              </a:rPr>
              <a:t>-</a:t>
            </a:r>
            <a:r>
              <a:rPr lang="cs-CZ" altLang="cs-CZ" sz="2400" smtClean="0">
                <a:solidFill>
                  <a:srgbClr val="0039A6"/>
                </a:solidFill>
                <a:latin typeface="Georgia" pitchFamily="18" charset="0"/>
              </a:rPr>
              <a:t> 1611)</a:t>
            </a: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86022" name="Text Box 7"/>
          <p:cNvSpPr txBox="1">
            <a:spLocks noChangeArrowheads="1"/>
          </p:cNvSpPr>
          <p:nvPr/>
        </p:nvSpPr>
        <p:spPr bwMode="auto">
          <a:xfrm>
            <a:off x="447675" y="1663700"/>
            <a:ext cx="8210550" cy="477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lnSpc>
                <a:spcPct val="130000"/>
              </a:lnSpc>
              <a:spcBef>
                <a:spcPct val="0"/>
              </a:spcBef>
              <a:buFontTx/>
              <a:buNone/>
            </a:pPr>
            <a:r>
              <a:rPr lang="cs-CZ" altLang="cs-CZ" sz="1800" dirty="0">
                <a:latin typeface="Georgia" pitchFamily="18" charset="0"/>
              </a:rPr>
              <a:t>			</a:t>
            </a:r>
            <a:r>
              <a:rPr lang="de-DE" altLang="cs-CZ" sz="1800" dirty="0">
                <a:latin typeface="Georgia" pitchFamily="18" charset="0"/>
              </a:rPr>
              <a:t>Die Habsburger übernahmen den böhmischen </a:t>
            </a:r>
            <a:r>
              <a:rPr lang="cs-CZ" altLang="cs-CZ" sz="1800" dirty="0">
                <a:latin typeface="Georgia" pitchFamily="18" charset="0"/>
              </a:rPr>
              <a:t>			</a:t>
            </a:r>
            <a:r>
              <a:rPr lang="de-DE" altLang="cs-CZ" sz="1800" dirty="0">
                <a:latin typeface="Georgia" pitchFamily="18" charset="0"/>
              </a:rPr>
              <a:t>Thron im Jahre 1526. Durch Erbe fielen die Länder </a:t>
            </a:r>
            <a:r>
              <a:rPr lang="cs-CZ" altLang="cs-CZ" sz="1800" dirty="0">
                <a:latin typeface="Georgia" pitchFamily="18" charset="0"/>
              </a:rPr>
              <a:t>			</a:t>
            </a:r>
            <a:r>
              <a:rPr lang="de-DE" altLang="cs-CZ" sz="1800" dirty="0">
                <a:latin typeface="Georgia" pitchFamily="18" charset="0"/>
              </a:rPr>
              <a:t>der böhmischen Krone an den Habsburger Kaiser </a:t>
            </a:r>
            <a:r>
              <a:rPr lang="cs-CZ" altLang="cs-CZ" sz="1800" dirty="0">
                <a:latin typeface="Georgia" pitchFamily="18" charset="0"/>
              </a:rPr>
              <a:t>			</a:t>
            </a:r>
            <a:r>
              <a:rPr lang="de-DE" altLang="cs-CZ" sz="1800" dirty="0">
                <a:latin typeface="Georgia" pitchFamily="18" charset="0"/>
              </a:rPr>
              <a:t>Ferdinand I. Die Herrschaft seines Nachfolgers, </a:t>
            </a:r>
            <a:r>
              <a:rPr lang="cs-CZ" altLang="cs-CZ" sz="1800" dirty="0">
                <a:latin typeface="Georgia" pitchFamily="18" charset="0"/>
              </a:rPr>
              <a:t>			</a:t>
            </a:r>
            <a:r>
              <a:rPr lang="de-DE" altLang="cs-CZ" sz="1800" dirty="0">
                <a:latin typeface="Georgia" pitchFamily="18" charset="0"/>
              </a:rPr>
              <a:t>Maximilian II., brachte dem Land die ersehnte </a:t>
            </a:r>
            <a:r>
              <a:rPr lang="cs-CZ" altLang="cs-CZ" sz="1800" dirty="0">
                <a:latin typeface="Georgia" pitchFamily="18" charset="0"/>
              </a:rPr>
              <a:t>			</a:t>
            </a:r>
            <a:r>
              <a:rPr lang="de-DE" altLang="cs-CZ" sz="1800" dirty="0">
                <a:latin typeface="Georgia" pitchFamily="18" charset="0"/>
              </a:rPr>
              <a:t>Religionsfreiheit. Rudolf II. (1576-1611) ließ sich </a:t>
            </a:r>
            <a:r>
              <a:rPr lang="cs-CZ" altLang="cs-CZ" sz="1800" dirty="0">
                <a:latin typeface="Georgia" pitchFamily="18" charset="0"/>
              </a:rPr>
              <a:t>			</a:t>
            </a:r>
            <a:r>
              <a:rPr lang="de-DE" altLang="cs-CZ" sz="1800" dirty="0">
                <a:latin typeface="Georgia" pitchFamily="18" charset="0"/>
              </a:rPr>
              <a:t>dauerhaft in Prag nieder.  Die Stadt wurde nicht nur </a:t>
            </a:r>
            <a:r>
              <a:rPr lang="cs-CZ" altLang="cs-CZ" sz="1800" dirty="0">
                <a:latin typeface="Georgia" pitchFamily="18" charset="0"/>
              </a:rPr>
              <a:t>			</a:t>
            </a:r>
            <a:r>
              <a:rPr lang="de-DE" altLang="cs-CZ" sz="1800" dirty="0">
                <a:latin typeface="Georgia" pitchFamily="18" charset="0"/>
              </a:rPr>
              <a:t>zur Hauptstadt seines Reiches, sondern auch zum Zentrum der europäischen Wissenschaft und Kunst. Am Rudolfs Hofe in Prag  wirkten die größten Astronomen der Zeit, der Italiener Giordano Bruno, der Däne Tycho Brahe, der Deutsche Johannes Kepler und der einheimische </a:t>
            </a:r>
            <a:r>
              <a:rPr lang="de-DE" altLang="cs-CZ" sz="1800" dirty="0" err="1">
                <a:latin typeface="Georgia" pitchFamily="18" charset="0"/>
              </a:rPr>
              <a:t>Tadeáš</a:t>
            </a:r>
            <a:r>
              <a:rPr lang="de-DE" altLang="cs-CZ" sz="1800" dirty="0">
                <a:latin typeface="Georgia" pitchFamily="18" charset="0"/>
              </a:rPr>
              <a:t> </a:t>
            </a:r>
            <a:r>
              <a:rPr lang="de-DE" altLang="cs-CZ" sz="1800" dirty="0" err="1">
                <a:latin typeface="Georgia" pitchFamily="18" charset="0"/>
              </a:rPr>
              <a:t>Hájek</a:t>
            </a:r>
            <a:r>
              <a:rPr lang="de-DE" altLang="cs-CZ" sz="1800" dirty="0">
                <a:latin typeface="Georgia" pitchFamily="18" charset="0"/>
              </a:rPr>
              <a:t>. Das Bild zeigt das berühmte allegorische Porträt </a:t>
            </a:r>
            <a:r>
              <a:rPr lang="cs-CZ" altLang="cs-CZ" sz="1800" dirty="0" smtClean="0">
                <a:latin typeface="Georgia" pitchFamily="18" charset="0"/>
              </a:rPr>
              <a:t>des </a:t>
            </a:r>
            <a:r>
              <a:rPr lang="de-DE" altLang="cs-CZ" sz="1800" dirty="0" smtClean="0">
                <a:latin typeface="Georgia" pitchFamily="18" charset="0"/>
              </a:rPr>
              <a:t>Kaiser</a:t>
            </a:r>
            <a:r>
              <a:rPr lang="cs-CZ" altLang="cs-CZ" sz="1800" dirty="0" smtClean="0">
                <a:latin typeface="Georgia" pitchFamily="18" charset="0"/>
              </a:rPr>
              <a:t>s</a:t>
            </a:r>
            <a:r>
              <a:rPr lang="de-DE" altLang="cs-CZ" sz="1800" dirty="0" smtClean="0">
                <a:latin typeface="Georgia" pitchFamily="18" charset="0"/>
              </a:rPr>
              <a:t> Rudolf </a:t>
            </a:r>
            <a:r>
              <a:rPr lang="de-DE" altLang="cs-CZ" sz="1800" dirty="0">
                <a:latin typeface="Georgia" pitchFamily="18" charset="0"/>
              </a:rPr>
              <a:t>II. von Giuseppe </a:t>
            </a:r>
            <a:r>
              <a:rPr lang="de-DE" altLang="cs-CZ" sz="1800" dirty="0" err="1">
                <a:latin typeface="Georgia" pitchFamily="18" charset="0"/>
              </a:rPr>
              <a:t>Arcimboldo</a:t>
            </a:r>
            <a:r>
              <a:rPr lang="de-DE" altLang="cs-CZ" sz="1800" dirty="0">
                <a:latin typeface="Georgia" pitchFamily="18" charset="0"/>
              </a:rPr>
              <a:t>. </a:t>
            </a:r>
          </a:p>
        </p:txBody>
      </p:sp>
      <p:pic>
        <p:nvPicPr>
          <p:cNvPr id="86023" name="Picture 13" descr="ANd9GcQ7MfiXOFCDH2b8VMriTNCVFO9Y_MtKJCpaj0Qa7rqvNi5tuuF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938" y="1762125"/>
            <a:ext cx="2176462"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smtClean="0">
                <a:solidFill>
                  <a:srgbClr val="0039A6"/>
                </a:solidFill>
                <a:latin typeface="Georgia" pitchFamily="18" charset="0"/>
              </a:rPr>
              <a:t>Dreißigjähriger Krieg und Germanisierung (17.-18. Jahrhundert</a:t>
            </a:r>
            <a:r>
              <a:rPr lang="en-US" altLang="cs-CZ" sz="2400" smtClean="0">
                <a:solidFill>
                  <a:srgbClr val="0039A6"/>
                </a:solidFill>
                <a:latin typeface="Georgia" pitchFamily="18" charset="0"/>
              </a:rPr>
              <a:t>)</a:t>
            </a: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87046" name="Text Box 7"/>
          <p:cNvSpPr txBox="1">
            <a:spLocks noChangeArrowheads="1"/>
          </p:cNvSpPr>
          <p:nvPr/>
        </p:nvSpPr>
        <p:spPr bwMode="auto">
          <a:xfrm>
            <a:off x="447675" y="1282700"/>
            <a:ext cx="8210550" cy="5553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lnSpc>
                <a:spcPct val="130000"/>
              </a:lnSpc>
              <a:spcBef>
                <a:spcPct val="50000"/>
              </a:spcBef>
              <a:buFontTx/>
              <a:buNone/>
            </a:pPr>
            <a:r>
              <a:rPr lang="cs-CZ" altLang="cs-CZ" sz="1700" dirty="0">
                <a:latin typeface="Georgia" pitchFamily="18" charset="0"/>
              </a:rPr>
              <a:t>				</a:t>
            </a:r>
            <a:r>
              <a:rPr lang="de-DE" altLang="cs-CZ" sz="1600" dirty="0" smtClean="0">
                <a:latin typeface="Georgia" pitchFamily="18" charset="0"/>
              </a:rPr>
              <a:t>Nach dem Tod von Rudolf II. gerieten </a:t>
            </a:r>
            <a:r>
              <a:rPr lang="de-DE" altLang="cs-CZ" sz="1600" dirty="0" smtClean="0">
                <a:latin typeface="Georgia" pitchFamily="18" charset="0"/>
              </a:rPr>
              <a:t>	</a:t>
            </a:r>
            <a:r>
              <a:rPr lang="de-DE" altLang="cs-CZ" sz="1600" dirty="0" smtClean="0">
                <a:latin typeface="Georgia" pitchFamily="18" charset="0"/>
              </a:rPr>
              <a:t>				größtenteils protestantische böhmische 					Stände in viele politische und religiöse 					Konflikte mit den katholischen 					habsburgischen Herrschern. Als Auslöser 				des Dreißigjährigen Krieges gilt der Aufstand 				der böhmischen Stände (1618-1621). Nach 				der verlorenen Schlacht am Weißen Berg 				(1620) wurden 27 Standesherren, die  der 				protestantischen Seite angehörten, hingerichtet (siehe Bild). Das Land geriet in eine wirtschaftliche Krise,  verlor viel von seiner ehemaligen politischen und religiösen Freiheit und die tschechische Sprache wurde zu Gunsten der deutschen zurückgedrängt.  Allerdings brachte das Ende dieser Ära einige progressive Veränderungen  - Einführung der Schulpflicht (1774), Aufhebung der Leibeigenschaft (1781), Vereinigung Mährens und Schlesiens zur gemeinsamen Verwaltungseinheit (1782) sowie Abschaffung der lebenslangen Dienstpflicht beim Militär (1802).</a:t>
            </a:r>
            <a:r>
              <a:rPr lang="de-DE" altLang="cs-CZ" sz="1600" dirty="0" smtClean="0"/>
              <a:t> </a:t>
            </a:r>
            <a:endParaRPr lang="de-DE" altLang="cs-CZ" sz="1600" dirty="0">
              <a:latin typeface="Georgia" pitchFamily="18" charset="0"/>
            </a:endParaRPr>
          </a:p>
        </p:txBody>
      </p:sp>
      <p:pic>
        <p:nvPicPr>
          <p:cNvPr id="87047" name="Picture 12" descr="exec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25" y="1282700"/>
            <a:ext cx="3455987"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300" dirty="0" smtClean="0">
                <a:solidFill>
                  <a:srgbClr val="0039A6"/>
                </a:solidFill>
                <a:latin typeface="Georgia" pitchFamily="18" charset="0"/>
              </a:rPr>
              <a:t>Grundlegende Fakten</a:t>
            </a:r>
            <a:r>
              <a:rPr lang="cs-CZ" altLang="cs-CZ" sz="2300" dirty="0" smtClean="0">
                <a:solidFill>
                  <a:srgbClr val="0039A6"/>
                </a:solidFill>
                <a:latin typeface="Georgia" pitchFamily="18" charset="0"/>
              </a:rPr>
              <a:t/>
            </a:r>
            <a:br>
              <a:rPr lang="cs-CZ" altLang="cs-CZ" sz="2300" dirty="0" smtClean="0">
                <a:solidFill>
                  <a:srgbClr val="0039A6"/>
                </a:solidFill>
                <a:latin typeface="Georgia" pitchFamily="18" charset="0"/>
              </a:rPr>
            </a:br>
            <a:r>
              <a:rPr lang="de-DE" altLang="cs-CZ" sz="2300" dirty="0" smtClean="0">
                <a:solidFill>
                  <a:srgbClr val="0039A6"/>
                </a:solidFill>
                <a:latin typeface="Georgia" pitchFamily="18" charset="0"/>
              </a:rPr>
              <a:t>über die Tschechische Republik</a:t>
            </a:r>
            <a:endParaRPr lang="en-US" altLang="cs-CZ" sz="2300" dirty="0" smtClean="0">
              <a:solidFill>
                <a:srgbClr val="0039A6"/>
              </a:solidFill>
              <a:latin typeface="Georgia" pitchFamily="18" charset="0"/>
            </a:endParaRPr>
          </a:p>
        </p:txBody>
      </p:sp>
      <p:sp>
        <p:nvSpPr>
          <p:cNvPr id="9220" name="Rectangle 3"/>
          <p:cNvSpPr>
            <a:spLocks noGrp="1" noChangeArrowheads="1"/>
          </p:cNvSpPr>
          <p:nvPr>
            <p:ph type="subTitle" idx="4294967295"/>
          </p:nvPr>
        </p:nvSpPr>
        <p:spPr>
          <a:xfrm>
            <a:off x="1279525" y="1851025"/>
            <a:ext cx="7632700" cy="4405313"/>
          </a:xfrm>
        </p:spPr>
        <p:txBody>
          <a:bodyPr/>
          <a:lstStyle/>
          <a:p>
            <a:pPr marL="304800" indent="-304800" algn="just" eaLnBrk="1" hangingPunct="1">
              <a:lnSpc>
                <a:spcPct val="110000"/>
              </a:lnSpc>
              <a:spcBef>
                <a:spcPct val="0"/>
              </a:spcBef>
              <a:spcAft>
                <a:spcPts val="1200"/>
              </a:spcAft>
              <a:buFont typeface="Georgia" pitchFamily="18" charset="0"/>
              <a:buNone/>
            </a:pPr>
            <a:r>
              <a:rPr lang="de-DE" altLang="cs-CZ" sz="2400" dirty="0" smtClean="0">
                <a:solidFill>
                  <a:srgbClr val="D52B1E"/>
                </a:solidFill>
                <a:latin typeface="Georgia" pitchFamily="18" charset="0"/>
              </a:rPr>
              <a:t>Hier finden Sie detaillierte Informationen über die</a:t>
            </a:r>
          </a:p>
          <a:p>
            <a:pPr marL="304800" indent="-304800" algn="just" eaLnBrk="1" hangingPunct="1">
              <a:lnSpc>
                <a:spcPct val="110000"/>
              </a:lnSpc>
              <a:spcBef>
                <a:spcPct val="0"/>
              </a:spcBef>
              <a:spcAft>
                <a:spcPts val="1200"/>
              </a:spcAft>
              <a:buFont typeface="Georgia" pitchFamily="18" charset="0"/>
              <a:buNone/>
            </a:pPr>
            <a:r>
              <a:rPr lang="de-DE" altLang="cs-CZ" sz="2400" dirty="0" smtClean="0">
                <a:solidFill>
                  <a:srgbClr val="D52B1E"/>
                </a:solidFill>
                <a:latin typeface="Georgia" pitchFamily="18" charset="0"/>
              </a:rPr>
              <a:t>Krankenversicherung für Ausländer:</a:t>
            </a:r>
            <a:endParaRPr lang="cs-CZ" altLang="cs-CZ" sz="2400" dirty="0" smtClean="0">
              <a:solidFill>
                <a:srgbClr val="D52B1E"/>
              </a:solidFill>
              <a:latin typeface="Georgia" pitchFamily="18" charset="0"/>
            </a:endParaRPr>
          </a:p>
          <a:p>
            <a:pPr marL="304800" indent="-304800" algn="just" eaLnBrk="1" hangingPunct="1">
              <a:lnSpc>
                <a:spcPct val="110000"/>
              </a:lnSpc>
              <a:spcBef>
                <a:spcPct val="0"/>
              </a:spcBef>
              <a:spcAft>
                <a:spcPts val="1200"/>
              </a:spcAft>
              <a:buNone/>
            </a:pPr>
            <a:r>
              <a:rPr lang="cs-CZ" altLang="cs-CZ" sz="2400" dirty="0">
                <a:solidFill>
                  <a:srgbClr val="D52B1E"/>
                </a:solidFill>
                <a:latin typeface="Georgia" pitchFamily="18" charset="0"/>
              </a:rPr>
              <a:t>	</a:t>
            </a:r>
            <a:r>
              <a:rPr lang="cs-CZ" sz="2400" dirty="0" smtClean="0">
                <a:hlinkClick r:id="rId3"/>
              </a:rPr>
              <a:t>#</a:t>
            </a:r>
            <a:r>
              <a:rPr lang="cs-CZ" sz="2400" dirty="0" err="1" smtClean="0">
                <a:hlinkClick r:id="rId3"/>
              </a:rPr>
              <a:t>VisitCzechRepublic</a:t>
            </a:r>
            <a:r>
              <a:rPr lang="en-US" altLang="cs-CZ" sz="2400" dirty="0" smtClean="0"/>
              <a:t> </a:t>
            </a:r>
            <a:endParaRPr lang="en-US" altLang="cs-CZ" sz="2400" dirty="0"/>
          </a:p>
          <a:p>
            <a:pPr marL="304800" indent="-304800" algn="just" eaLnBrk="1" hangingPunct="1">
              <a:lnSpc>
                <a:spcPct val="110000"/>
              </a:lnSpc>
              <a:spcBef>
                <a:spcPct val="0"/>
              </a:spcBef>
              <a:spcAft>
                <a:spcPts val="1200"/>
              </a:spcAft>
              <a:buFont typeface="Georgia" pitchFamily="18" charset="0"/>
              <a:buNone/>
            </a:pPr>
            <a:r>
              <a:rPr lang="de-DE" altLang="cs-CZ" sz="2400" dirty="0" smtClean="0">
                <a:solidFill>
                  <a:srgbClr val="D52B1E"/>
                </a:solidFill>
                <a:latin typeface="Georgia" pitchFamily="18" charset="0"/>
              </a:rPr>
              <a:t>Hier finden Sie detaillierte Informationen über </a:t>
            </a:r>
            <a:endParaRPr lang="cs-CZ" altLang="cs-CZ" sz="2400" dirty="0" smtClean="0">
              <a:solidFill>
                <a:srgbClr val="D52B1E"/>
              </a:solidFill>
              <a:latin typeface="Georgia" pitchFamily="18" charset="0"/>
            </a:endParaRPr>
          </a:p>
          <a:p>
            <a:pPr marL="304800" indent="-304800" algn="just" eaLnBrk="1" hangingPunct="1">
              <a:lnSpc>
                <a:spcPct val="110000"/>
              </a:lnSpc>
              <a:spcBef>
                <a:spcPct val="0"/>
              </a:spcBef>
              <a:spcAft>
                <a:spcPts val="1200"/>
              </a:spcAft>
              <a:buFont typeface="Georgia" pitchFamily="18" charset="0"/>
              <a:buNone/>
            </a:pPr>
            <a:r>
              <a:rPr lang="de-DE" altLang="cs-CZ" sz="2400" dirty="0" smtClean="0">
                <a:solidFill>
                  <a:srgbClr val="D52B1E"/>
                </a:solidFill>
                <a:latin typeface="Georgia" pitchFamily="18" charset="0"/>
              </a:rPr>
              <a:t>die Sozialversicherung</a:t>
            </a:r>
            <a:r>
              <a:rPr lang="cs-CZ" altLang="cs-CZ" sz="2400" dirty="0" smtClean="0">
                <a:solidFill>
                  <a:srgbClr val="D52B1E"/>
                </a:solidFill>
                <a:latin typeface="Georgia" pitchFamily="18" charset="0"/>
              </a:rPr>
              <a:t> </a:t>
            </a:r>
            <a:r>
              <a:rPr lang="de-DE" altLang="cs-CZ" sz="2400" dirty="0" smtClean="0">
                <a:solidFill>
                  <a:srgbClr val="D52B1E"/>
                </a:solidFill>
                <a:latin typeface="Georgia" pitchFamily="18" charset="0"/>
              </a:rPr>
              <a:t>(in Englisch</a:t>
            </a:r>
            <a:r>
              <a:rPr lang="cs-CZ" altLang="cs-CZ" sz="2400" dirty="0" smtClean="0">
                <a:solidFill>
                  <a:srgbClr val="D52B1E"/>
                </a:solidFill>
                <a:latin typeface="Georgia" pitchFamily="18" charset="0"/>
              </a:rPr>
              <a:t>)</a:t>
            </a:r>
            <a:r>
              <a:rPr lang="de-DE" altLang="cs-CZ" sz="2400" dirty="0" smtClean="0">
                <a:solidFill>
                  <a:srgbClr val="D52B1E"/>
                </a:solidFill>
                <a:latin typeface="Georgia" pitchFamily="18" charset="0"/>
              </a:rPr>
              <a:t>:</a:t>
            </a:r>
            <a:endParaRPr lang="cs-CZ" altLang="cs-CZ" sz="2400" dirty="0" smtClean="0">
              <a:solidFill>
                <a:srgbClr val="D52B1E"/>
              </a:solidFill>
              <a:latin typeface="Georgia" pitchFamily="18" charset="0"/>
            </a:endParaRPr>
          </a:p>
          <a:p>
            <a:pPr marL="304800" indent="-304800" algn="just" eaLnBrk="1" hangingPunct="1">
              <a:lnSpc>
                <a:spcPct val="110000"/>
              </a:lnSpc>
              <a:spcBef>
                <a:spcPct val="0"/>
              </a:spcBef>
              <a:spcAft>
                <a:spcPts val="1200"/>
              </a:spcAft>
              <a:buNone/>
            </a:pPr>
            <a:r>
              <a:rPr lang="cs-CZ" altLang="cs-CZ" sz="2400" dirty="0">
                <a:solidFill>
                  <a:srgbClr val="D52B1E"/>
                </a:solidFill>
                <a:latin typeface="Georgia" pitchFamily="18" charset="0"/>
              </a:rPr>
              <a:t>	</a:t>
            </a:r>
            <a:r>
              <a:rPr lang="cs-CZ" sz="2400" dirty="0" err="1">
                <a:hlinkClick r:id="rId4"/>
              </a:rPr>
              <a:t>Responsibilities</a:t>
            </a:r>
            <a:r>
              <a:rPr lang="cs-CZ" sz="2400" dirty="0">
                <a:hlinkClick r:id="rId4"/>
              </a:rPr>
              <a:t> </a:t>
            </a:r>
            <a:r>
              <a:rPr lang="cs-CZ" sz="2400" dirty="0" err="1">
                <a:hlinkClick r:id="rId4"/>
              </a:rPr>
              <a:t>of</a:t>
            </a:r>
            <a:r>
              <a:rPr lang="cs-CZ" sz="2400" dirty="0">
                <a:hlinkClick r:id="rId4"/>
              </a:rPr>
              <a:t> </a:t>
            </a:r>
            <a:r>
              <a:rPr lang="cs-CZ" sz="2400" dirty="0" err="1">
                <a:hlinkClick r:id="rId4"/>
              </a:rPr>
              <a:t>MoLSA</a:t>
            </a:r>
            <a:r>
              <a:rPr lang="cs-CZ" sz="2400" dirty="0">
                <a:hlinkClick r:id="rId4"/>
              </a:rPr>
              <a:t> (mpsv.cz)</a:t>
            </a:r>
            <a:r>
              <a:rPr lang="en-US" altLang="cs-CZ" sz="2400" dirty="0">
                <a:latin typeface="Georgia" pitchFamily="18" charset="0"/>
              </a:rPr>
              <a:t> </a:t>
            </a:r>
          </a:p>
          <a:p>
            <a:pPr marL="304800" indent="-304800" algn="just" eaLnBrk="1" hangingPunct="1">
              <a:lnSpc>
                <a:spcPct val="110000"/>
              </a:lnSpc>
              <a:spcBef>
                <a:spcPct val="0"/>
              </a:spcBef>
              <a:spcAft>
                <a:spcPts val="1200"/>
              </a:spcAft>
              <a:buFont typeface="Georgia" pitchFamily="18" charset="0"/>
              <a:buNone/>
            </a:pPr>
            <a:endParaRPr lang="de-DE" altLang="cs-CZ" sz="2400" dirty="0" smtClean="0">
              <a:solidFill>
                <a:srgbClr val="D52B1E"/>
              </a:solidFill>
              <a:latin typeface="Georgia" pitchFamily="18" charset="0"/>
            </a:endParaRP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pic>
        <p:nvPicPr>
          <p:cNvPr id="9223" name="Picture 10" descr="934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9250" y="4418013"/>
            <a:ext cx="1860550"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11" descr="205694-top_foto1-iowvs"/>
          <p:cNvPicPr>
            <a:picLocks noChangeAspect="1" noChangeArrowheads="1"/>
          </p:cNvPicPr>
          <p:nvPr/>
        </p:nvPicPr>
        <p:blipFill>
          <a:blip r:embed="rId6">
            <a:extLst>
              <a:ext uri="{28A0092B-C50C-407E-A947-70E740481C1C}">
                <a14:useLocalDpi xmlns:a14="http://schemas.microsoft.com/office/drawing/2010/main" val="0"/>
              </a:ext>
            </a:extLst>
          </a:blip>
          <a:srcRect l="18898" r="18898"/>
          <a:stretch>
            <a:fillRect/>
          </a:stretch>
        </p:blipFill>
        <p:spPr bwMode="auto">
          <a:xfrm>
            <a:off x="7810500" y="355600"/>
            <a:ext cx="782638"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7"/>
          <p:cNvSpPr txBox="1">
            <a:spLocks noChangeArrowheads="1"/>
          </p:cNvSpPr>
          <p:nvPr/>
        </p:nvSpPr>
        <p:spPr bwMode="auto">
          <a:xfrm>
            <a:off x="447675" y="1308100"/>
            <a:ext cx="8210550" cy="5209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a:spcBef>
                <a:spcPct val="0"/>
              </a:spcBef>
              <a:buFontTx/>
              <a:buNone/>
            </a:pPr>
            <a:r>
              <a:rPr lang="cs-CZ" altLang="cs-CZ" sz="1700" dirty="0">
                <a:latin typeface="Georgia" pitchFamily="18" charset="0"/>
              </a:rPr>
              <a:t>				</a:t>
            </a:r>
            <a:r>
              <a:rPr lang="de-DE" altLang="cs-CZ" sz="1750" dirty="0" smtClean="0">
                <a:latin typeface="Georgia" pitchFamily="18" charset="0"/>
              </a:rPr>
              <a:t>Die Idee der Freiheit und die Bürgerrechte, 				die am Ende des 18. Jahrhunderts erstmals </a:t>
            </a:r>
            <a:r>
              <a:rPr lang="cs-CZ" altLang="cs-CZ" sz="1750" dirty="0" smtClean="0">
                <a:latin typeface="Georgia" pitchFamily="18" charset="0"/>
              </a:rPr>
              <a:t>				</a:t>
            </a:r>
            <a:r>
              <a:rPr lang="de-DE" altLang="cs-CZ" sz="1750" dirty="0" smtClean="0">
                <a:latin typeface="Georgia" pitchFamily="18" charset="0"/>
              </a:rPr>
              <a:t>in Europa proklamiert wurden, schufen die 				Voraussetzungen für den nationalen 					Wiedergeburt der Tschechen. Tschechische 				Intellektuelle förderten die Verbreitung der 				tschechischen Sprache, die Kultur und 				nationale Identität und legten die 					Grundlagen der modernen Kunst und 				Wissenschaft.  Mit Hilfe von Spenden wurde ein Nationalsymbol – das Nationaltheater</a:t>
            </a:r>
            <a:r>
              <a:rPr lang="cs-CZ" altLang="cs-CZ" sz="1750" dirty="0" smtClean="0">
                <a:latin typeface="Georgia" pitchFamily="18" charset="0"/>
              </a:rPr>
              <a:t> -</a:t>
            </a:r>
            <a:r>
              <a:rPr lang="de-DE" altLang="cs-CZ" sz="1750" dirty="0" smtClean="0">
                <a:latin typeface="Georgia" pitchFamily="18" charset="0"/>
              </a:rPr>
              <a:t> errichtet (das Bild zeigt das Nationaltheater im Jahre 1888).  Das scharfe Vorgehen gegen die Radikale nach dem gescheiterten Aufstand in 1848 setzte den liberalen politischen Bewegungen ein jähes Ende. Allerdings wurden diese Ideen von neu entstehenden politischen Parteien übernommen, die progressive Ziele wie das allgemeine Wahlrecht (1907) verfolgten. Diese Entwicklung wurde durch den Ersten Weltkrieg unterbrochen.  Erst nach dem Ersten Weltkrieg entstand am 28. Oktober 1918 die selbständige Tschechoslowakei, deren erster Präsident </a:t>
            </a:r>
            <a:r>
              <a:rPr lang="de-DE" altLang="cs-CZ" sz="1750" dirty="0" err="1" smtClean="0">
                <a:latin typeface="Georgia" pitchFamily="18" charset="0"/>
              </a:rPr>
              <a:t>Tomáš</a:t>
            </a:r>
            <a:r>
              <a:rPr lang="de-DE" altLang="cs-CZ" sz="1750" dirty="0" smtClean="0">
                <a:latin typeface="Georgia" pitchFamily="18" charset="0"/>
              </a:rPr>
              <a:t> </a:t>
            </a:r>
            <a:r>
              <a:rPr lang="de-DE" altLang="cs-CZ" sz="1750" dirty="0" err="1" smtClean="0">
                <a:latin typeface="Georgia" pitchFamily="18" charset="0"/>
              </a:rPr>
              <a:t>Garrigue</a:t>
            </a:r>
            <a:r>
              <a:rPr lang="de-DE" altLang="cs-CZ" sz="1750" dirty="0" smtClean="0">
                <a:latin typeface="Georgia" pitchFamily="18" charset="0"/>
              </a:rPr>
              <a:t> Masaryk wurde.</a:t>
            </a:r>
            <a:br>
              <a:rPr lang="de-DE" altLang="cs-CZ" sz="1750" dirty="0" smtClean="0">
                <a:latin typeface="Georgia" pitchFamily="18" charset="0"/>
              </a:rPr>
            </a:br>
            <a:endParaRPr lang="de-DE" altLang="cs-CZ" sz="1750" dirty="0">
              <a:latin typeface="Georgia" pitchFamily="18" charset="0"/>
            </a:endParaRPr>
          </a:p>
        </p:txBody>
      </p:sp>
      <p:pic>
        <p:nvPicPr>
          <p:cNvPr id="8806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dirty="0" smtClean="0">
                <a:solidFill>
                  <a:srgbClr val="0039A6"/>
                </a:solidFill>
                <a:latin typeface="Georgia" pitchFamily="18" charset="0"/>
              </a:rPr>
              <a:t>Nationale Wiedergeburt der Tschechen (19. Jahrhundert)</a:t>
            </a: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pic>
        <p:nvPicPr>
          <p:cNvPr id="88071"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l="18671" r="12926"/>
          <a:stretch>
            <a:fillRect/>
          </a:stretch>
        </p:blipFill>
        <p:spPr bwMode="auto">
          <a:xfrm>
            <a:off x="576262" y="1333500"/>
            <a:ext cx="3490913"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909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Rectangle 2"/>
          <p:cNvSpPr>
            <a:spLocks noGrp="1" noChangeArrowheads="1"/>
          </p:cNvSpPr>
          <p:nvPr>
            <p:ph type="ctrTitle" idx="4294967295"/>
          </p:nvPr>
        </p:nvSpPr>
        <p:spPr>
          <a:xfrm>
            <a:off x="1257300" y="336550"/>
            <a:ext cx="7886700" cy="568325"/>
          </a:xfrm>
        </p:spPr>
        <p:txBody>
          <a:bodyPr/>
          <a:lstStyle/>
          <a:p>
            <a:pPr algn="l" eaLnBrk="1" hangingPunct="1"/>
            <a:r>
              <a:rPr lang="de-DE" altLang="cs-CZ" sz="2400" smtClean="0">
                <a:solidFill>
                  <a:srgbClr val="0039A6"/>
                </a:solidFill>
                <a:latin typeface="Georgia" pitchFamily="18" charset="0"/>
              </a:rPr>
              <a:t>Gegenwartsgeschichte (20. und 21. Jahrhundert)</a:t>
            </a: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89094" name="Text Box 7"/>
          <p:cNvSpPr txBox="1">
            <a:spLocks noChangeArrowheads="1"/>
          </p:cNvSpPr>
          <p:nvPr/>
        </p:nvSpPr>
        <p:spPr bwMode="auto">
          <a:xfrm>
            <a:off x="447675" y="1522413"/>
            <a:ext cx="827405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FontTx/>
              <a:buNone/>
            </a:pPr>
            <a:r>
              <a:rPr lang="cs-CZ" altLang="cs-CZ" sz="1700" dirty="0">
                <a:latin typeface="Georgia" pitchFamily="18" charset="0"/>
              </a:rPr>
              <a:t>				</a:t>
            </a:r>
            <a:r>
              <a:rPr lang="de-DE" altLang="cs-CZ" sz="1700" dirty="0">
                <a:latin typeface="Georgia" pitchFamily="18" charset="0"/>
              </a:rPr>
              <a:t>Nach dem Zweiten Weltkrieg, im Februar </a:t>
            </a:r>
            <a:r>
              <a:rPr lang="cs-CZ" altLang="cs-CZ" sz="1700" dirty="0">
                <a:latin typeface="Georgia" pitchFamily="18" charset="0"/>
              </a:rPr>
              <a:t>				</a:t>
            </a:r>
            <a:r>
              <a:rPr lang="de-DE" altLang="cs-CZ" sz="1700" dirty="0">
                <a:latin typeface="Georgia" pitchFamily="18" charset="0"/>
              </a:rPr>
              <a:t>1948, übernahm die politische Macht in der </a:t>
            </a:r>
            <a:r>
              <a:rPr lang="cs-CZ" altLang="cs-CZ" sz="1700" dirty="0">
                <a:latin typeface="Georgia" pitchFamily="18" charset="0"/>
              </a:rPr>
              <a:t>				</a:t>
            </a:r>
            <a:r>
              <a:rPr lang="de-DE" altLang="cs-CZ" sz="1700" dirty="0">
                <a:latin typeface="Georgia" pitchFamily="18" charset="0"/>
              </a:rPr>
              <a:t>Tschechoslowakei die Kommunistische Partei. </a:t>
            </a:r>
            <a:r>
              <a:rPr lang="cs-CZ" altLang="cs-CZ" sz="1700" dirty="0">
                <a:latin typeface="Georgia" pitchFamily="18" charset="0"/>
              </a:rPr>
              <a:t>				</a:t>
            </a:r>
            <a:r>
              <a:rPr lang="de-DE" altLang="cs-CZ" sz="1700" dirty="0">
                <a:latin typeface="Georgia" pitchFamily="18" charset="0"/>
              </a:rPr>
              <a:t>Die Jahre der totalitären Macht und die </a:t>
            </a:r>
            <a:r>
              <a:rPr lang="cs-CZ" altLang="cs-CZ" sz="1700" dirty="0">
                <a:latin typeface="Georgia" pitchFamily="18" charset="0"/>
              </a:rPr>
              <a:t>				</a:t>
            </a:r>
            <a:r>
              <a:rPr lang="de-DE" altLang="cs-CZ" sz="1700" dirty="0">
                <a:latin typeface="Georgia" pitchFamily="18" charset="0"/>
              </a:rPr>
              <a:t>wirtschaftlichen Probleme des Landes führten   </a:t>
            </a:r>
            <a:r>
              <a:rPr lang="cs-CZ" altLang="cs-CZ" sz="1700" dirty="0">
                <a:latin typeface="Georgia" pitchFamily="18" charset="0"/>
              </a:rPr>
              <a:t>				</a:t>
            </a:r>
            <a:r>
              <a:rPr lang="de-DE" altLang="cs-CZ" sz="1700" dirty="0">
                <a:latin typeface="Georgia" pitchFamily="18" charset="0"/>
              </a:rPr>
              <a:t>in 1968 zu Reformbemühungen innerhalb der </a:t>
            </a:r>
            <a:r>
              <a:rPr lang="cs-CZ" altLang="cs-CZ" sz="1700" dirty="0">
                <a:latin typeface="Georgia" pitchFamily="18" charset="0"/>
              </a:rPr>
              <a:t>				</a:t>
            </a:r>
            <a:r>
              <a:rPr lang="de-DE" altLang="cs-CZ" sz="1700" dirty="0">
                <a:latin typeface="Georgia" pitchFamily="18" charset="0"/>
              </a:rPr>
              <a:t>Kommunistischen Partei, dem sog. </a:t>
            </a:r>
            <a:r>
              <a:rPr lang="cs-CZ" altLang="cs-CZ" sz="1700" dirty="0">
                <a:latin typeface="Georgia" pitchFamily="18" charset="0"/>
              </a:rPr>
              <a:t>„</a:t>
            </a:r>
            <a:r>
              <a:rPr lang="de-DE" altLang="cs-CZ" sz="1700" dirty="0">
                <a:latin typeface="Georgia" pitchFamily="18" charset="0"/>
              </a:rPr>
              <a:t>Prager </a:t>
            </a:r>
            <a:r>
              <a:rPr lang="cs-CZ" altLang="cs-CZ" sz="1700" dirty="0">
                <a:latin typeface="Georgia" pitchFamily="18" charset="0"/>
              </a:rPr>
              <a:t>				</a:t>
            </a:r>
            <a:r>
              <a:rPr lang="de-DE" altLang="cs-CZ" sz="1700" dirty="0">
                <a:latin typeface="Georgia" pitchFamily="18" charset="0"/>
              </a:rPr>
              <a:t>Frühling</a:t>
            </a:r>
            <a:r>
              <a:rPr lang="cs-CZ" altLang="cs-CZ" sz="1700" dirty="0">
                <a:latin typeface="Georgia" pitchFamily="18" charset="0"/>
              </a:rPr>
              <a:t>“</a:t>
            </a:r>
            <a:r>
              <a:rPr lang="de-DE" altLang="cs-CZ" sz="1700" dirty="0">
                <a:latin typeface="Georgia" pitchFamily="18" charset="0"/>
              </a:rPr>
              <a:t>, und schließlich zur gewaltsamen Niederschlagung dieses Versuchs durch einmarschierende Truppen des Warschauer Paktes. Während der nachfolgen politischen Etappe, der sog. </a:t>
            </a:r>
            <a:r>
              <a:rPr lang="cs-CZ" altLang="cs-CZ" sz="1700" dirty="0">
                <a:latin typeface="Georgia" pitchFamily="18" charset="0"/>
              </a:rPr>
              <a:t>„</a:t>
            </a:r>
            <a:r>
              <a:rPr lang="de-DE" altLang="cs-CZ" sz="1700" dirty="0">
                <a:latin typeface="Georgia" pitchFamily="18" charset="0"/>
              </a:rPr>
              <a:t>Normalisierung</a:t>
            </a:r>
            <a:r>
              <a:rPr lang="cs-CZ" altLang="cs-CZ" sz="1700" dirty="0">
                <a:latin typeface="Georgia" pitchFamily="18" charset="0"/>
              </a:rPr>
              <a:t>“</a:t>
            </a:r>
            <a:r>
              <a:rPr lang="de-DE" altLang="cs-CZ" sz="1700" dirty="0">
                <a:latin typeface="Georgia" pitchFamily="18" charset="0"/>
              </a:rPr>
              <a:t>, verschärfte die neu etablierte kommunistische Regierung die Kontrolle über das Land. Zur Demokratie kehrte Tschechoslowakei erst nach der Samtenen Revolution in 1989 zurück. Einer der Anführer der Revolution, der Schriftsteller und Bürgerrechtler Václav Havel wurde zum ersten Präsidenten gewählt. Es folgte die Transformation der Gesellschaft und der Wirtschaft; Staatsbetriebe wurden privatisiert und Gesetze geändert. Die friedliche Trennung der Tschechoslowakei in zwei unabhängige Staaten erfolgte am 1. Januar 1993. 1999 trat die Tschechische Republik der NATO bei und  2004 wurde sie zum Mitglied der Europäischen Union.</a:t>
            </a:r>
            <a:endParaRPr lang="en-US" altLang="cs-CZ" sz="1700" dirty="0">
              <a:latin typeface="Georgia" pitchFamily="18" charset="0"/>
            </a:endParaRPr>
          </a:p>
        </p:txBody>
      </p:sp>
      <p:pic>
        <p:nvPicPr>
          <p:cNvPr id="89095"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338" y="1698625"/>
            <a:ext cx="3535362"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15"/>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411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smtClean="0">
                <a:solidFill>
                  <a:srgbClr val="0039A6"/>
                </a:solidFill>
                <a:latin typeface="Georgia" pitchFamily="18" charset="0"/>
              </a:rPr>
              <a:t>Berühmte Persönlichkeiten</a:t>
            </a:r>
            <a:endParaRPr lang="en-US" altLang="cs-CZ" sz="2400" smtClean="0">
              <a:solidFill>
                <a:srgbClr val="0039A6"/>
              </a:solidFill>
              <a:latin typeface="Georgia" pitchFamily="18" charset="0"/>
            </a:endParaRP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90119" name="Text Box 7"/>
          <p:cNvSpPr txBox="1">
            <a:spLocks noChangeArrowheads="1"/>
          </p:cNvSpPr>
          <p:nvPr/>
        </p:nvSpPr>
        <p:spPr bwMode="auto">
          <a:xfrm>
            <a:off x="447675" y="1600200"/>
            <a:ext cx="8210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cs-CZ" sz="1800">
              <a:latin typeface="Georgia" pitchFamily="18" charset="0"/>
            </a:endParaRPr>
          </a:p>
        </p:txBody>
      </p:sp>
      <p:pic>
        <p:nvPicPr>
          <p:cNvPr id="90120" name="Picture 9" descr="File:Johan amos comenius 1592-1671.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0525" y="1368425"/>
            <a:ext cx="1079500"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1" name="Text Box 10"/>
          <p:cNvSpPr txBox="1">
            <a:spLocks noChangeArrowheads="1"/>
          </p:cNvSpPr>
          <p:nvPr/>
        </p:nvSpPr>
        <p:spPr bwMode="auto">
          <a:xfrm>
            <a:off x="1701800" y="1368425"/>
            <a:ext cx="7099300" cy="522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de-DE" altLang="cs-CZ" sz="2400" dirty="0">
                <a:latin typeface="Georgia" pitchFamily="18" charset="0"/>
              </a:rPr>
              <a:t>Johann Amos Comenius 1592 – 1670</a:t>
            </a:r>
          </a:p>
          <a:p>
            <a:pPr eaLnBrk="1" hangingPunct="1">
              <a:spcBef>
                <a:spcPct val="30000"/>
              </a:spcBef>
              <a:spcAft>
                <a:spcPts val="1800"/>
              </a:spcAft>
              <a:buFontTx/>
              <a:buNone/>
            </a:pPr>
            <a:r>
              <a:rPr lang="de-DE" altLang="cs-CZ" sz="2000" dirty="0">
                <a:latin typeface="Georgia" pitchFamily="18" charset="0"/>
              </a:rPr>
              <a:t>- Pädagoge, Philosoph, Theologe, Pfarrer, Schriftsteller und Bildungsreformer</a:t>
            </a:r>
            <a:endParaRPr lang="de-DE" altLang="cs-CZ" sz="1000" dirty="0">
              <a:latin typeface="Georgia" pitchFamily="18" charset="0"/>
            </a:endParaRPr>
          </a:p>
          <a:p>
            <a:pPr eaLnBrk="1" hangingPunct="1">
              <a:spcBef>
                <a:spcPct val="30000"/>
              </a:spcBef>
              <a:buFontTx/>
              <a:buNone/>
            </a:pPr>
            <a:r>
              <a:rPr lang="de-DE" altLang="cs-CZ" sz="2400" dirty="0" err="1">
                <a:latin typeface="Georgia" pitchFamily="18" charset="0"/>
              </a:rPr>
              <a:t>Bedřich</a:t>
            </a:r>
            <a:r>
              <a:rPr lang="de-DE" altLang="cs-CZ" sz="2400" dirty="0">
                <a:latin typeface="Georgia" pitchFamily="18" charset="0"/>
              </a:rPr>
              <a:t> Smetana 1824 – 1884</a:t>
            </a:r>
          </a:p>
          <a:p>
            <a:pPr eaLnBrk="1" hangingPunct="1">
              <a:spcBef>
                <a:spcPct val="0"/>
              </a:spcBef>
              <a:buFontTx/>
              <a:buChar char="-"/>
            </a:pPr>
            <a:r>
              <a:rPr lang="de-DE" altLang="cs-CZ" sz="2000" dirty="0">
                <a:latin typeface="Georgia" pitchFamily="18" charset="0"/>
              </a:rPr>
              <a:t>Komponist</a:t>
            </a:r>
          </a:p>
          <a:p>
            <a:pPr eaLnBrk="1" hangingPunct="1">
              <a:spcBef>
                <a:spcPct val="0"/>
              </a:spcBef>
              <a:buFontTx/>
              <a:buChar char="-"/>
            </a:pPr>
            <a:r>
              <a:rPr lang="de-DE" altLang="cs-CZ" sz="2000" dirty="0">
                <a:latin typeface="Georgia" pitchFamily="18" charset="0"/>
              </a:rPr>
              <a:t> </a:t>
            </a:r>
            <a:r>
              <a:rPr lang="cs-CZ" altLang="cs-CZ" sz="2000" dirty="0" smtClean="0">
                <a:latin typeface="Georgia" pitchFamily="18" charset="0"/>
              </a:rPr>
              <a:t>S</a:t>
            </a:r>
            <a:r>
              <a:rPr lang="de-DE" altLang="cs-CZ" sz="2000" dirty="0" smtClean="0">
                <a:latin typeface="Georgia" pitchFamily="18" charset="0"/>
              </a:rPr>
              <a:t>eine </a:t>
            </a:r>
            <a:r>
              <a:rPr lang="de-DE" altLang="cs-CZ" sz="2000" dirty="0">
                <a:latin typeface="Georgia" pitchFamily="18" charset="0"/>
              </a:rPr>
              <a:t>berühmtesten Werke: Oper „Die verkaufte Braut“, sinfonischer Zyklus „Mein Vaterland“ und Streichquartett </a:t>
            </a:r>
          </a:p>
          <a:p>
            <a:pPr eaLnBrk="1" hangingPunct="1">
              <a:spcBef>
                <a:spcPct val="0"/>
              </a:spcBef>
              <a:buFontTx/>
              <a:buNone/>
            </a:pPr>
            <a:r>
              <a:rPr lang="de-DE" altLang="cs-CZ" sz="2000" dirty="0">
                <a:latin typeface="Georgia" pitchFamily="18" charset="0"/>
              </a:rPr>
              <a:t>Nr. 1 „Aus meinem Leben“.</a:t>
            </a:r>
            <a:endParaRPr lang="de-DE" altLang="cs-CZ" sz="500" dirty="0">
              <a:latin typeface="Georgia" pitchFamily="18" charset="0"/>
            </a:endParaRPr>
          </a:p>
          <a:p>
            <a:pPr eaLnBrk="1" hangingPunct="1">
              <a:spcBef>
                <a:spcPct val="30000"/>
              </a:spcBef>
              <a:buFontTx/>
              <a:buNone/>
            </a:pPr>
            <a:r>
              <a:rPr lang="de-DE" altLang="cs-CZ" sz="2400" dirty="0" err="1">
                <a:latin typeface="Georgia" pitchFamily="18" charset="0"/>
              </a:rPr>
              <a:t>Antonín</a:t>
            </a:r>
            <a:r>
              <a:rPr lang="de-DE" altLang="cs-CZ" sz="2400" dirty="0">
                <a:latin typeface="Georgia" pitchFamily="18" charset="0"/>
              </a:rPr>
              <a:t> </a:t>
            </a:r>
            <a:r>
              <a:rPr lang="de-DE" altLang="cs-CZ" sz="2400" dirty="0" err="1">
                <a:latin typeface="Georgia" pitchFamily="18" charset="0"/>
              </a:rPr>
              <a:t>Dvořák</a:t>
            </a:r>
            <a:r>
              <a:rPr lang="de-DE" altLang="cs-CZ" sz="2400" dirty="0">
                <a:latin typeface="Georgia" pitchFamily="18" charset="0"/>
              </a:rPr>
              <a:t> 1841 – 1904</a:t>
            </a:r>
          </a:p>
          <a:p>
            <a:pPr eaLnBrk="1" hangingPunct="1">
              <a:spcBef>
                <a:spcPct val="30000"/>
              </a:spcBef>
              <a:buFontTx/>
              <a:buChar char="-"/>
            </a:pPr>
            <a:r>
              <a:rPr lang="de-DE" altLang="cs-CZ" sz="2000" dirty="0">
                <a:latin typeface="Georgia" pitchFamily="18" charset="0"/>
              </a:rPr>
              <a:t> Komponist</a:t>
            </a:r>
          </a:p>
          <a:p>
            <a:pPr eaLnBrk="1" hangingPunct="1">
              <a:spcBef>
                <a:spcPct val="0"/>
              </a:spcBef>
              <a:buFontTx/>
              <a:buChar char="-"/>
            </a:pPr>
            <a:r>
              <a:rPr lang="de-DE" altLang="cs-CZ" sz="2000" dirty="0">
                <a:latin typeface="Georgia" pitchFamily="18" charset="0"/>
              </a:rPr>
              <a:t> </a:t>
            </a:r>
            <a:r>
              <a:rPr lang="cs-CZ" altLang="cs-CZ" sz="2000" dirty="0" smtClean="0">
                <a:latin typeface="Georgia" pitchFamily="18" charset="0"/>
              </a:rPr>
              <a:t>S</a:t>
            </a:r>
            <a:r>
              <a:rPr lang="de-DE" altLang="cs-CZ" sz="2000" dirty="0" smtClean="0">
                <a:latin typeface="Georgia" pitchFamily="18" charset="0"/>
              </a:rPr>
              <a:t>eine </a:t>
            </a:r>
            <a:r>
              <a:rPr lang="de-DE" altLang="cs-CZ" sz="2000" dirty="0">
                <a:latin typeface="Georgia" pitchFamily="18" charset="0"/>
              </a:rPr>
              <a:t>berühmtesten Werke: Sinfonie Nr. 9 „Aus der neuen Welt“, </a:t>
            </a:r>
            <a:r>
              <a:rPr lang="cs-CZ" altLang="cs-CZ" sz="2000" dirty="0">
                <a:latin typeface="Georgia" pitchFamily="18" charset="0"/>
              </a:rPr>
              <a:t>„</a:t>
            </a:r>
            <a:r>
              <a:rPr lang="de-DE" altLang="cs-CZ" sz="2000" dirty="0">
                <a:latin typeface="Georgia" pitchFamily="18" charset="0"/>
              </a:rPr>
              <a:t>Slawische Tänze</a:t>
            </a:r>
            <a:r>
              <a:rPr lang="cs-CZ" altLang="cs-CZ" sz="2000" dirty="0">
                <a:latin typeface="Georgia" pitchFamily="18" charset="0"/>
              </a:rPr>
              <a:t>“</a:t>
            </a:r>
            <a:r>
              <a:rPr lang="de-DE" altLang="cs-CZ" sz="2000" dirty="0">
                <a:latin typeface="Georgia" pitchFamily="18" charset="0"/>
              </a:rPr>
              <a:t>, „Amerikanisches Streichquartett“ , Oper „</a:t>
            </a:r>
            <a:r>
              <a:rPr lang="de-DE" altLang="cs-CZ" sz="2000" dirty="0" err="1">
                <a:latin typeface="Georgia" pitchFamily="18" charset="0"/>
              </a:rPr>
              <a:t>Rusalka</a:t>
            </a:r>
            <a:r>
              <a:rPr lang="de-DE" altLang="cs-CZ" sz="2000" dirty="0">
                <a:latin typeface="Georgia" pitchFamily="18" charset="0"/>
              </a:rPr>
              <a:t>“, Cellokonzert </a:t>
            </a:r>
            <a:r>
              <a:rPr lang="de-DE" altLang="cs-CZ" sz="2000" dirty="0" err="1">
                <a:latin typeface="Georgia" pitchFamily="18" charset="0"/>
              </a:rPr>
              <a:t>h-moll</a:t>
            </a:r>
            <a:r>
              <a:rPr lang="de-DE" altLang="cs-CZ" sz="2000" dirty="0">
                <a:latin typeface="Georgia" pitchFamily="18" charset="0"/>
              </a:rPr>
              <a:t> und Vokalwerke „</a:t>
            </a:r>
            <a:r>
              <a:rPr lang="de-DE" altLang="cs-CZ" sz="2000" dirty="0" err="1">
                <a:latin typeface="Georgia" pitchFamily="18" charset="0"/>
              </a:rPr>
              <a:t>Stabat</a:t>
            </a:r>
            <a:r>
              <a:rPr lang="de-DE" altLang="cs-CZ" sz="2000" dirty="0">
                <a:latin typeface="Georgia" pitchFamily="18" charset="0"/>
              </a:rPr>
              <a:t> Mater“, „Requiem“ und „</a:t>
            </a:r>
            <a:r>
              <a:rPr lang="de-DE" altLang="cs-CZ" sz="2000" dirty="0" err="1">
                <a:latin typeface="Georgia" pitchFamily="18" charset="0"/>
              </a:rPr>
              <a:t>Te</a:t>
            </a:r>
            <a:r>
              <a:rPr lang="de-DE" altLang="cs-CZ" sz="2000" dirty="0">
                <a:latin typeface="Georgia" pitchFamily="18" charset="0"/>
              </a:rPr>
              <a:t> </a:t>
            </a:r>
            <a:r>
              <a:rPr lang="de-DE" altLang="cs-CZ" sz="2000" dirty="0" err="1">
                <a:latin typeface="Georgia" pitchFamily="18" charset="0"/>
              </a:rPr>
              <a:t>Deum</a:t>
            </a:r>
            <a:r>
              <a:rPr lang="de-DE" altLang="cs-CZ" sz="2000" dirty="0">
                <a:latin typeface="Georgia" pitchFamily="18" charset="0"/>
              </a:rPr>
              <a:t>“.</a:t>
            </a:r>
          </a:p>
        </p:txBody>
      </p:sp>
      <p:pic>
        <p:nvPicPr>
          <p:cNvPr id="90122" name="Picture 12" descr="File:Dvorak1.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b="21033"/>
          <a:stretch>
            <a:fillRect/>
          </a:stretch>
        </p:blipFill>
        <p:spPr bwMode="auto">
          <a:xfrm>
            <a:off x="392113" y="4905375"/>
            <a:ext cx="1079500"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3" name="Picture 17" descr="ANd9GcTszmoparNLfvIDmfR7AbgvoHkJH7JIlqvxGIt4p_DLN6Oo61rV"/>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0050" y="2990850"/>
            <a:ext cx="1079500"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411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0"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smtClean="0">
                <a:solidFill>
                  <a:srgbClr val="0039A6"/>
                </a:solidFill>
                <a:latin typeface="Georgia" pitchFamily="18" charset="0"/>
              </a:rPr>
              <a:t>Berühmte Persönlichkeiten</a:t>
            </a: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91143" name="Text Box 8"/>
          <p:cNvSpPr txBox="1">
            <a:spLocks noChangeArrowheads="1"/>
          </p:cNvSpPr>
          <p:nvPr/>
        </p:nvSpPr>
        <p:spPr bwMode="auto">
          <a:xfrm>
            <a:off x="447675" y="1600200"/>
            <a:ext cx="8210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cs-CZ" sz="1800">
              <a:latin typeface="Georgia" pitchFamily="18" charset="0"/>
            </a:endParaRPr>
          </a:p>
        </p:txBody>
      </p:sp>
      <p:sp>
        <p:nvSpPr>
          <p:cNvPr id="91144" name="Text Box 10"/>
          <p:cNvSpPr txBox="1">
            <a:spLocks noChangeArrowheads="1"/>
          </p:cNvSpPr>
          <p:nvPr/>
        </p:nvSpPr>
        <p:spPr bwMode="auto">
          <a:xfrm>
            <a:off x="1701800" y="1320800"/>
            <a:ext cx="7099300" cy="544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de-DE" altLang="cs-CZ" sz="2400">
                <a:latin typeface="Georgia" pitchFamily="18" charset="0"/>
              </a:rPr>
              <a:t>Alfons Mucha 1860 – 1939</a:t>
            </a:r>
          </a:p>
          <a:p>
            <a:pPr eaLnBrk="1" hangingPunct="1">
              <a:spcBef>
                <a:spcPts val="600"/>
              </a:spcBef>
              <a:buFontTx/>
              <a:buChar char="-"/>
            </a:pPr>
            <a:r>
              <a:rPr lang="de-DE" altLang="cs-CZ" sz="2000">
                <a:latin typeface="Georgia" pitchFamily="18" charset="0"/>
              </a:rPr>
              <a:t> Maler und Grafiker</a:t>
            </a:r>
          </a:p>
          <a:p>
            <a:pPr eaLnBrk="1" hangingPunct="1">
              <a:spcBef>
                <a:spcPts val="600"/>
              </a:spcBef>
              <a:buFontTx/>
              <a:buChar char="-"/>
            </a:pPr>
            <a:r>
              <a:rPr lang="de-DE" altLang="cs-CZ" sz="2000">
                <a:latin typeface="Georgia" pitchFamily="18" charset="0"/>
              </a:rPr>
              <a:t> Seine Produktentwürfe, Zeichnungen, Plakate, Buchillustrationen, Möbel- und Schmuckentwürfe waren die berühmtesten Werke des Jugendstils.</a:t>
            </a:r>
            <a:endParaRPr lang="de-DE" altLang="cs-CZ" sz="1000">
              <a:latin typeface="Georgia" pitchFamily="18" charset="0"/>
            </a:endParaRPr>
          </a:p>
          <a:p>
            <a:pPr eaLnBrk="1" hangingPunct="1">
              <a:spcBef>
                <a:spcPct val="50000"/>
              </a:spcBef>
              <a:buFontTx/>
              <a:buNone/>
            </a:pPr>
            <a:r>
              <a:rPr lang="de-DE" altLang="cs-CZ" sz="2400">
                <a:latin typeface="Georgia" pitchFamily="18" charset="0"/>
              </a:rPr>
              <a:t>Franz Kafka 1883 – 1924</a:t>
            </a:r>
          </a:p>
          <a:p>
            <a:pPr eaLnBrk="1" hangingPunct="1">
              <a:spcBef>
                <a:spcPts val="600"/>
              </a:spcBef>
              <a:buFontTx/>
              <a:buChar char="-"/>
            </a:pPr>
            <a:r>
              <a:rPr lang="de-DE" altLang="cs-CZ" sz="2000">
                <a:latin typeface="Georgia" pitchFamily="18" charset="0"/>
              </a:rPr>
              <a:t> Schriftsteller deutsch-jüdischer Herkunft, geboren in Prag</a:t>
            </a:r>
          </a:p>
          <a:p>
            <a:pPr eaLnBrk="1" hangingPunct="1">
              <a:spcBef>
                <a:spcPts val="600"/>
              </a:spcBef>
              <a:spcAft>
                <a:spcPts val="1200"/>
              </a:spcAft>
              <a:buFontTx/>
              <a:buChar char="-"/>
            </a:pPr>
            <a:r>
              <a:rPr lang="de-DE" altLang="cs-CZ" sz="2000">
                <a:latin typeface="Georgia" pitchFamily="18" charset="0"/>
              </a:rPr>
              <a:t> Autor von Erzählungen („Die Verwandlung“,  „Das Urteil“) und Romanen („Amerika“, „Der Prozess“, „Das Schloss“)</a:t>
            </a:r>
          </a:p>
          <a:p>
            <a:pPr eaLnBrk="1" hangingPunct="1">
              <a:spcBef>
                <a:spcPct val="50000"/>
              </a:spcBef>
              <a:buFontTx/>
              <a:buNone/>
            </a:pPr>
            <a:r>
              <a:rPr lang="de-DE" altLang="cs-CZ" sz="2400">
                <a:latin typeface="Georgia" pitchFamily="18" charset="0"/>
              </a:rPr>
              <a:t>Karel Čapek 1890 – 1938</a:t>
            </a:r>
          </a:p>
          <a:p>
            <a:pPr eaLnBrk="1" hangingPunct="1">
              <a:lnSpc>
                <a:spcPct val="120000"/>
              </a:lnSpc>
              <a:spcBef>
                <a:spcPct val="0"/>
              </a:spcBef>
              <a:buFontTx/>
              <a:buNone/>
            </a:pPr>
            <a:r>
              <a:rPr lang="de-DE" altLang="cs-CZ" sz="2000">
                <a:latin typeface="Georgia" pitchFamily="18" charset="0"/>
              </a:rPr>
              <a:t>- Schriftsteller, Dramatiker, Journalist, Übersetzer und Philosoph</a:t>
            </a:r>
          </a:p>
          <a:p>
            <a:pPr eaLnBrk="1" hangingPunct="1">
              <a:lnSpc>
                <a:spcPct val="120000"/>
              </a:lnSpc>
              <a:spcBef>
                <a:spcPct val="0"/>
              </a:spcBef>
              <a:buFontTx/>
              <a:buNone/>
            </a:pPr>
            <a:r>
              <a:rPr lang="de-DE" altLang="cs-CZ" sz="2000">
                <a:latin typeface="Georgia" pitchFamily="18" charset="0"/>
              </a:rPr>
              <a:t>- Er erfand das Wort „Roboter“ für sein Theaterstück R.U.R</a:t>
            </a:r>
          </a:p>
        </p:txBody>
      </p:sp>
      <p:pic>
        <p:nvPicPr>
          <p:cNvPr id="91145" name="Picture 13" descr="File:Alfons Mucha LOC 3c05828u.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875" y="1433513"/>
            <a:ext cx="107950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6" name="AutoShape 15" descr="Z"/>
          <p:cNvSpPr>
            <a:spLocks noChangeAspect="1" noChangeArrowheads="1"/>
          </p:cNvSpPr>
          <p:nvPr/>
        </p:nvSpPr>
        <p:spPr bwMode="auto">
          <a:xfrm>
            <a:off x="3981450" y="2638425"/>
            <a:ext cx="11811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de-DE" altLang="cs-CZ" sz="1800"/>
          </a:p>
        </p:txBody>
      </p:sp>
      <p:sp>
        <p:nvSpPr>
          <p:cNvPr id="91147" name="AutoShape 17" descr="Z"/>
          <p:cNvSpPr>
            <a:spLocks noChangeAspect="1" noChangeArrowheads="1"/>
          </p:cNvSpPr>
          <p:nvPr/>
        </p:nvSpPr>
        <p:spPr bwMode="auto">
          <a:xfrm>
            <a:off x="1771650" y="2409825"/>
            <a:ext cx="1524000"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de-DE" altLang="cs-CZ" sz="1800"/>
          </a:p>
        </p:txBody>
      </p:sp>
      <p:pic>
        <p:nvPicPr>
          <p:cNvPr id="91148" name="Picture 19" descr="200px-Kafka_portrai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050" y="3378200"/>
            <a:ext cx="1079500"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9" name="Picture 20" descr="capek-karel-225x300"/>
          <p:cNvPicPr>
            <a:picLocks noChangeAspect="1" noChangeArrowheads="1"/>
          </p:cNvPicPr>
          <p:nvPr/>
        </p:nvPicPr>
        <p:blipFill>
          <a:blip r:embed="rId7">
            <a:extLst>
              <a:ext uri="{28A0092B-C50C-407E-A947-70E740481C1C}">
                <a14:useLocalDpi xmlns:a14="http://schemas.microsoft.com/office/drawing/2010/main" val="0"/>
              </a:ext>
            </a:extLst>
          </a:blip>
          <a:srcRect b="3780"/>
          <a:stretch>
            <a:fillRect/>
          </a:stretch>
        </p:blipFill>
        <p:spPr bwMode="auto">
          <a:xfrm>
            <a:off x="395288" y="5154613"/>
            <a:ext cx="107950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411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smtClean="0">
                <a:solidFill>
                  <a:srgbClr val="0039A6"/>
                </a:solidFill>
                <a:latin typeface="Georgia" pitchFamily="18" charset="0"/>
              </a:rPr>
              <a:t>Berühmte Persönlichkeiten</a:t>
            </a: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92167" name="Text Box 8"/>
          <p:cNvSpPr txBox="1">
            <a:spLocks noChangeArrowheads="1"/>
          </p:cNvSpPr>
          <p:nvPr/>
        </p:nvSpPr>
        <p:spPr bwMode="auto">
          <a:xfrm>
            <a:off x="447675" y="1600200"/>
            <a:ext cx="8210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cs-CZ" sz="1800">
              <a:latin typeface="Georgia" pitchFamily="18" charset="0"/>
            </a:endParaRPr>
          </a:p>
        </p:txBody>
      </p:sp>
      <p:sp>
        <p:nvSpPr>
          <p:cNvPr id="92168" name="Text Box 10"/>
          <p:cNvSpPr txBox="1">
            <a:spLocks noChangeArrowheads="1"/>
          </p:cNvSpPr>
          <p:nvPr/>
        </p:nvSpPr>
        <p:spPr bwMode="auto">
          <a:xfrm>
            <a:off x="1701800" y="1320800"/>
            <a:ext cx="7354888" cy="525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de-DE" altLang="cs-CZ" sz="2400" dirty="0" smtClean="0">
                <a:latin typeface="Georgia" pitchFamily="18" charset="0"/>
              </a:rPr>
              <a:t>Jaroslav </a:t>
            </a:r>
            <a:r>
              <a:rPr lang="de-DE" altLang="cs-CZ" sz="2400" dirty="0" err="1" smtClean="0">
                <a:latin typeface="Georgia" pitchFamily="18" charset="0"/>
              </a:rPr>
              <a:t>Heyrovský</a:t>
            </a:r>
            <a:r>
              <a:rPr lang="de-DE" altLang="cs-CZ" sz="2400" dirty="0" smtClean="0">
                <a:latin typeface="Georgia" pitchFamily="18" charset="0"/>
              </a:rPr>
              <a:t> 1890 - 1967</a:t>
            </a:r>
          </a:p>
          <a:p>
            <a:pPr eaLnBrk="1" hangingPunct="1">
              <a:spcBef>
                <a:spcPts val="600"/>
              </a:spcBef>
              <a:buFontTx/>
              <a:buChar char="-"/>
            </a:pPr>
            <a:r>
              <a:rPr lang="de-DE" altLang="cs-CZ" sz="2000" dirty="0" smtClean="0">
                <a:latin typeface="Georgia" pitchFamily="18" charset="0"/>
              </a:rPr>
              <a:t> Physikochemiker, Nobelpreisträger für Chemie 1959</a:t>
            </a:r>
          </a:p>
          <a:p>
            <a:pPr eaLnBrk="1" hangingPunct="1">
              <a:spcBef>
                <a:spcPts val="600"/>
              </a:spcBef>
              <a:buFontTx/>
              <a:buChar char="-"/>
            </a:pPr>
            <a:r>
              <a:rPr lang="de-DE" altLang="cs-CZ" sz="2000" dirty="0" smtClean="0">
                <a:latin typeface="Georgia" pitchFamily="18" charset="0"/>
              </a:rPr>
              <a:t>1924 entwickelte er den elektromechanischen </a:t>
            </a:r>
            <a:r>
              <a:rPr lang="de-DE" altLang="cs-CZ" sz="2000" dirty="0" err="1" smtClean="0">
                <a:latin typeface="Georgia" pitchFamily="18" charset="0"/>
              </a:rPr>
              <a:t>Polarographen</a:t>
            </a:r>
            <a:r>
              <a:rPr lang="de-DE" altLang="cs-CZ" sz="2000" dirty="0" smtClean="0">
                <a:latin typeface="Georgia" pitchFamily="18" charset="0"/>
              </a:rPr>
              <a:t>.</a:t>
            </a:r>
          </a:p>
          <a:p>
            <a:pPr eaLnBrk="1" hangingPunct="1">
              <a:spcBef>
                <a:spcPts val="600"/>
              </a:spcBef>
              <a:spcAft>
                <a:spcPts val="1200"/>
              </a:spcAft>
              <a:buFontTx/>
              <a:buChar char="-"/>
            </a:pPr>
            <a:r>
              <a:rPr lang="de-DE" altLang="cs-CZ" sz="2000" dirty="0" smtClean="0">
                <a:latin typeface="Georgia" pitchFamily="18" charset="0"/>
              </a:rPr>
              <a:t> Gründer des tschechoslowakischen </a:t>
            </a:r>
            <a:r>
              <a:rPr lang="de-DE" altLang="cs-CZ" sz="2000" dirty="0" err="1" smtClean="0">
                <a:latin typeface="Georgia" pitchFamily="18" charset="0"/>
              </a:rPr>
              <a:t>Polarographie</a:t>
            </a:r>
            <a:r>
              <a:rPr lang="de-DE" altLang="cs-CZ" sz="2000" dirty="0" smtClean="0">
                <a:latin typeface="Georgia" pitchFamily="18" charset="0"/>
              </a:rPr>
              <a:t>-Instituts</a:t>
            </a:r>
            <a:endParaRPr lang="de-DE" altLang="cs-CZ" sz="500" dirty="0" smtClean="0">
              <a:latin typeface="Georgia" pitchFamily="18" charset="0"/>
            </a:endParaRPr>
          </a:p>
          <a:p>
            <a:pPr eaLnBrk="1" hangingPunct="1">
              <a:spcBef>
                <a:spcPct val="30000"/>
              </a:spcBef>
              <a:buFontTx/>
              <a:buNone/>
            </a:pPr>
            <a:r>
              <a:rPr lang="de-DE" altLang="cs-CZ" sz="2400" dirty="0" smtClean="0">
                <a:latin typeface="Georgia" pitchFamily="18" charset="0"/>
              </a:rPr>
              <a:t>Jaroslav Seifert 1901 – 1986</a:t>
            </a:r>
          </a:p>
          <a:p>
            <a:pPr eaLnBrk="1" hangingPunct="1">
              <a:spcBef>
                <a:spcPct val="40000"/>
              </a:spcBef>
              <a:buFontTx/>
              <a:buChar char="-"/>
            </a:pPr>
            <a:r>
              <a:rPr lang="de-DE" altLang="cs-CZ" sz="2000" dirty="0" smtClean="0">
                <a:latin typeface="Georgia" pitchFamily="18" charset="0"/>
              </a:rPr>
              <a:t>Dichter, Nobelpreisträger für Literatur 1984</a:t>
            </a:r>
          </a:p>
          <a:p>
            <a:pPr eaLnBrk="1" hangingPunct="1">
              <a:spcBef>
                <a:spcPct val="40000"/>
              </a:spcBef>
              <a:spcAft>
                <a:spcPts val="1200"/>
              </a:spcAft>
              <a:buFontTx/>
              <a:buChar char="-"/>
            </a:pPr>
            <a:r>
              <a:rPr lang="de-DE" altLang="cs-CZ" sz="2000" dirty="0" smtClean="0">
                <a:latin typeface="Georgia" pitchFamily="18" charset="0"/>
              </a:rPr>
              <a:t>Führender Vertreter der tschechoslowakischen Avantgarde in der Vorkriegszeit</a:t>
            </a:r>
            <a:endParaRPr lang="de-DE" altLang="cs-CZ" sz="2400" dirty="0" smtClean="0">
              <a:latin typeface="Georgia" pitchFamily="18" charset="0"/>
            </a:endParaRPr>
          </a:p>
          <a:p>
            <a:pPr eaLnBrk="1" hangingPunct="1">
              <a:spcBef>
                <a:spcPct val="40000"/>
              </a:spcBef>
              <a:buFontTx/>
              <a:buNone/>
            </a:pPr>
            <a:r>
              <a:rPr lang="de-DE" altLang="cs-CZ" sz="2400" dirty="0" smtClean="0">
                <a:latin typeface="Georgia" pitchFamily="18" charset="0"/>
              </a:rPr>
              <a:t>Otto </a:t>
            </a:r>
            <a:r>
              <a:rPr lang="de-DE" altLang="cs-CZ" sz="2400" dirty="0" err="1" smtClean="0">
                <a:latin typeface="Georgia" pitchFamily="18" charset="0"/>
              </a:rPr>
              <a:t>Wichterle</a:t>
            </a:r>
            <a:r>
              <a:rPr lang="de-DE" altLang="cs-CZ" sz="2400" dirty="0" smtClean="0">
                <a:latin typeface="Georgia" pitchFamily="18" charset="0"/>
              </a:rPr>
              <a:t> 1913 - 1998</a:t>
            </a:r>
          </a:p>
          <a:p>
            <a:pPr eaLnBrk="1" hangingPunct="1">
              <a:lnSpc>
                <a:spcPct val="120000"/>
              </a:lnSpc>
              <a:spcBef>
                <a:spcPct val="10000"/>
              </a:spcBef>
              <a:buFontTx/>
              <a:buNone/>
            </a:pPr>
            <a:r>
              <a:rPr lang="de-DE" altLang="cs-CZ" sz="1800" dirty="0" smtClean="0">
                <a:latin typeface="Georgia" pitchFamily="18" charset="0"/>
              </a:rPr>
              <a:t>- </a:t>
            </a:r>
            <a:r>
              <a:rPr lang="de-DE" altLang="cs-CZ" sz="2000" dirty="0" smtClean="0">
                <a:latin typeface="Georgia" pitchFamily="18" charset="0"/>
              </a:rPr>
              <a:t>Chemiker, Erfinder der weichen Kontaktlinsen und der ersten tschechoslowakischen Kunstfaser mit dem Namen „</a:t>
            </a:r>
            <a:r>
              <a:rPr lang="de-DE" altLang="cs-CZ" sz="2000" dirty="0" err="1" smtClean="0">
                <a:latin typeface="Georgia" pitchFamily="18" charset="0"/>
              </a:rPr>
              <a:t>Silon</a:t>
            </a:r>
            <a:r>
              <a:rPr lang="de-DE" altLang="cs-CZ" sz="2000" dirty="0" smtClean="0">
                <a:latin typeface="Georgia" pitchFamily="18" charset="0"/>
              </a:rPr>
              <a:t>“</a:t>
            </a:r>
          </a:p>
          <a:p>
            <a:pPr eaLnBrk="1" hangingPunct="1">
              <a:spcBef>
                <a:spcPct val="30000"/>
              </a:spcBef>
              <a:buFontTx/>
              <a:buNone/>
            </a:pPr>
            <a:r>
              <a:rPr lang="de-DE" altLang="cs-CZ" sz="2000" dirty="0" smtClean="0">
                <a:latin typeface="Georgia" pitchFamily="18" charset="0"/>
              </a:rPr>
              <a:t>- Gründer des Instituts für makromolekulare Chemie in Prag </a:t>
            </a:r>
            <a:endParaRPr lang="de-DE" altLang="cs-CZ" sz="2000" dirty="0">
              <a:latin typeface="Georgia" pitchFamily="18" charset="0"/>
            </a:endParaRPr>
          </a:p>
        </p:txBody>
      </p:sp>
      <p:pic>
        <p:nvPicPr>
          <p:cNvPr id="92169" name="Picture 21" descr="5"/>
          <p:cNvPicPr>
            <a:picLocks noChangeAspect="1" noChangeArrowheads="1"/>
          </p:cNvPicPr>
          <p:nvPr/>
        </p:nvPicPr>
        <p:blipFill>
          <a:blip r:embed="rId4" cstate="print">
            <a:extLst>
              <a:ext uri="{28A0092B-C50C-407E-A947-70E740481C1C}">
                <a14:useLocalDpi xmlns:a14="http://schemas.microsoft.com/office/drawing/2010/main" val="0"/>
              </a:ext>
            </a:extLst>
          </a:blip>
          <a:srcRect l="7735" t="5431" r="7735" b="16292"/>
          <a:stretch>
            <a:fillRect/>
          </a:stretch>
        </p:blipFill>
        <p:spPr bwMode="auto">
          <a:xfrm>
            <a:off x="395288" y="1446213"/>
            <a:ext cx="1079500" cy="14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0" name="Picture 22" descr="6"/>
          <p:cNvPicPr>
            <a:picLocks noChangeAspect="1" noChangeArrowheads="1"/>
          </p:cNvPicPr>
          <p:nvPr/>
        </p:nvPicPr>
        <p:blipFill>
          <a:blip r:embed="rId5" cstate="print">
            <a:extLst>
              <a:ext uri="{28A0092B-C50C-407E-A947-70E740481C1C}">
                <a14:useLocalDpi xmlns:a14="http://schemas.microsoft.com/office/drawing/2010/main" val="0"/>
              </a:ext>
            </a:extLst>
          </a:blip>
          <a:srcRect l="4556" t="3291" r="4556" b="6584"/>
          <a:stretch>
            <a:fillRect/>
          </a:stretch>
        </p:blipFill>
        <p:spPr bwMode="auto">
          <a:xfrm>
            <a:off x="392113" y="3200400"/>
            <a:ext cx="1079500"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1" name="Picture 23" descr="wichterle_m"/>
          <p:cNvPicPr>
            <a:picLocks noChangeAspect="1" noChangeArrowheads="1"/>
          </p:cNvPicPr>
          <p:nvPr/>
        </p:nvPicPr>
        <p:blipFill>
          <a:blip r:embed="rId6" cstate="print">
            <a:grayscl/>
            <a:extLst>
              <a:ext uri="{28A0092B-C50C-407E-A947-70E740481C1C}">
                <a14:useLocalDpi xmlns:a14="http://schemas.microsoft.com/office/drawing/2010/main" val="0"/>
              </a:ext>
            </a:extLst>
          </a:blip>
          <a:srcRect b="4749"/>
          <a:stretch>
            <a:fillRect/>
          </a:stretch>
        </p:blipFill>
        <p:spPr bwMode="auto">
          <a:xfrm>
            <a:off x="395288" y="5043488"/>
            <a:ext cx="1079500" cy="14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411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smtClean="0">
                <a:solidFill>
                  <a:srgbClr val="0039A6"/>
                </a:solidFill>
                <a:latin typeface="Georgia" pitchFamily="18" charset="0"/>
              </a:rPr>
              <a:t>Berühmte Persönlichkeiten</a:t>
            </a: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93191" name="Text Box 8"/>
          <p:cNvSpPr txBox="1">
            <a:spLocks noChangeArrowheads="1"/>
          </p:cNvSpPr>
          <p:nvPr/>
        </p:nvSpPr>
        <p:spPr bwMode="auto">
          <a:xfrm>
            <a:off x="447675" y="1600200"/>
            <a:ext cx="8210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cs-CZ" sz="1800">
              <a:latin typeface="Georgia" pitchFamily="18" charset="0"/>
            </a:endParaRPr>
          </a:p>
        </p:txBody>
      </p:sp>
      <p:sp>
        <p:nvSpPr>
          <p:cNvPr id="93192" name="Text Box 10"/>
          <p:cNvSpPr txBox="1">
            <a:spLocks noChangeArrowheads="1"/>
          </p:cNvSpPr>
          <p:nvPr/>
        </p:nvSpPr>
        <p:spPr bwMode="auto">
          <a:xfrm>
            <a:off x="1701800" y="1320800"/>
            <a:ext cx="7099300" cy="526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de-DE" altLang="cs-CZ" sz="2400" dirty="0">
                <a:latin typeface="Georgia" pitchFamily="18" charset="0"/>
              </a:rPr>
              <a:t>Emil </a:t>
            </a:r>
            <a:r>
              <a:rPr lang="de-DE" altLang="cs-CZ" sz="2400" dirty="0" err="1">
                <a:latin typeface="Georgia" pitchFamily="18" charset="0"/>
              </a:rPr>
              <a:t>Zátopek</a:t>
            </a:r>
            <a:r>
              <a:rPr lang="de-DE" altLang="cs-CZ" sz="2400" dirty="0">
                <a:latin typeface="Georgia" pitchFamily="18" charset="0"/>
              </a:rPr>
              <a:t> 1922 - 2000</a:t>
            </a:r>
          </a:p>
          <a:p>
            <a:pPr eaLnBrk="1" hangingPunct="1">
              <a:spcBef>
                <a:spcPct val="50000"/>
              </a:spcBef>
              <a:spcAft>
                <a:spcPts val="1200"/>
              </a:spcAft>
              <a:buFontTx/>
              <a:buChar char="-"/>
            </a:pPr>
            <a:r>
              <a:rPr lang="de-DE" altLang="cs-CZ" sz="2000" dirty="0">
                <a:latin typeface="Georgia" pitchFamily="18" charset="0"/>
              </a:rPr>
              <a:t> Athlet</a:t>
            </a:r>
            <a:br>
              <a:rPr lang="de-DE" altLang="cs-CZ" sz="2000" dirty="0">
                <a:latin typeface="Georgia" pitchFamily="18" charset="0"/>
              </a:rPr>
            </a:br>
            <a:r>
              <a:rPr lang="de-DE" altLang="cs-CZ" sz="2000" dirty="0">
                <a:latin typeface="Georgia" pitchFamily="18" charset="0"/>
              </a:rPr>
              <a:t>- vierfacher Olympiasieger, in 1949, 1951 und 1952 wurde er zum Weltathleten des Jahres erklärt</a:t>
            </a:r>
          </a:p>
          <a:p>
            <a:pPr eaLnBrk="1" hangingPunct="1">
              <a:spcBef>
                <a:spcPct val="50000"/>
              </a:spcBef>
              <a:buFontTx/>
              <a:buNone/>
            </a:pPr>
            <a:r>
              <a:rPr lang="de-DE" altLang="cs-CZ" sz="2400" dirty="0">
                <a:latin typeface="Georgia" pitchFamily="18" charset="0"/>
              </a:rPr>
              <a:t>Milan Kundera *1929</a:t>
            </a:r>
          </a:p>
          <a:p>
            <a:pPr eaLnBrk="1" hangingPunct="1">
              <a:spcBef>
                <a:spcPts val="600"/>
              </a:spcBef>
              <a:buFontTx/>
              <a:buChar char="-"/>
            </a:pPr>
            <a:r>
              <a:rPr lang="de-DE" altLang="cs-CZ" sz="2000" dirty="0">
                <a:latin typeface="Georgia" pitchFamily="18" charset="0"/>
              </a:rPr>
              <a:t> Schriftsteller, Dichter, Dramatiker und Übersetzer</a:t>
            </a:r>
          </a:p>
          <a:p>
            <a:pPr eaLnBrk="1" hangingPunct="1">
              <a:spcBef>
                <a:spcPts val="600"/>
              </a:spcBef>
              <a:buFontTx/>
              <a:buChar char="-"/>
            </a:pPr>
            <a:r>
              <a:rPr lang="de-DE" altLang="cs-CZ" sz="2000" dirty="0">
                <a:latin typeface="Georgia" pitchFamily="18" charset="0"/>
              </a:rPr>
              <a:t>  </a:t>
            </a:r>
            <a:r>
              <a:rPr lang="cs-CZ" altLang="cs-CZ" sz="2000" dirty="0" smtClean="0">
                <a:latin typeface="Georgia" pitchFamily="18" charset="0"/>
              </a:rPr>
              <a:t>S</a:t>
            </a:r>
            <a:r>
              <a:rPr lang="de-DE" altLang="cs-CZ" sz="2000" dirty="0" smtClean="0">
                <a:latin typeface="Georgia" pitchFamily="18" charset="0"/>
              </a:rPr>
              <a:t>eine </a:t>
            </a:r>
            <a:r>
              <a:rPr lang="de-DE" altLang="cs-CZ" sz="2000" dirty="0">
                <a:latin typeface="Georgia" pitchFamily="18" charset="0"/>
              </a:rPr>
              <a:t>berühmtesten Romane: „Die unerträgliche Leichtigkeit des Seins“ (1982) und „Die Unsterblichkeit“ (1988)</a:t>
            </a:r>
            <a:endParaRPr lang="de-DE" altLang="cs-CZ" sz="500" dirty="0">
              <a:latin typeface="Georgia" pitchFamily="18" charset="0"/>
            </a:endParaRPr>
          </a:p>
          <a:p>
            <a:pPr eaLnBrk="1" hangingPunct="1">
              <a:spcBef>
                <a:spcPct val="50000"/>
              </a:spcBef>
              <a:buFontTx/>
              <a:buNone/>
            </a:pPr>
            <a:r>
              <a:rPr lang="de-DE" altLang="cs-CZ" sz="2400" dirty="0" err="1">
                <a:latin typeface="Georgia" pitchFamily="18" charset="0"/>
              </a:rPr>
              <a:t>Miloš</a:t>
            </a:r>
            <a:r>
              <a:rPr lang="de-DE" altLang="cs-CZ" sz="2400" dirty="0">
                <a:latin typeface="Georgia" pitchFamily="18" charset="0"/>
              </a:rPr>
              <a:t> Forman </a:t>
            </a:r>
            <a:r>
              <a:rPr lang="de-DE" altLang="cs-CZ" sz="2400" dirty="0" smtClean="0">
                <a:latin typeface="Georgia" pitchFamily="18" charset="0"/>
              </a:rPr>
              <a:t>1932</a:t>
            </a:r>
            <a:r>
              <a:rPr lang="cs-CZ" altLang="cs-CZ" sz="2400" dirty="0" smtClean="0">
                <a:latin typeface="Georgia" pitchFamily="18" charset="0"/>
              </a:rPr>
              <a:t> - 2018</a:t>
            </a:r>
            <a:endParaRPr lang="de-DE" altLang="cs-CZ" sz="2400" dirty="0">
              <a:latin typeface="Georgia" pitchFamily="18" charset="0"/>
            </a:endParaRPr>
          </a:p>
          <a:p>
            <a:pPr eaLnBrk="1" hangingPunct="1">
              <a:spcBef>
                <a:spcPts val="600"/>
              </a:spcBef>
              <a:buFontTx/>
              <a:buChar char="-"/>
            </a:pPr>
            <a:r>
              <a:rPr lang="de-DE" altLang="cs-CZ" sz="2000" dirty="0">
                <a:latin typeface="Georgia" pitchFamily="18" charset="0"/>
              </a:rPr>
              <a:t> Regisseur, Drehbuchautor und Schauspieler</a:t>
            </a:r>
          </a:p>
          <a:p>
            <a:pPr eaLnBrk="1" hangingPunct="1">
              <a:spcBef>
                <a:spcPts val="600"/>
              </a:spcBef>
              <a:buFontTx/>
              <a:buChar char="-"/>
            </a:pPr>
            <a:r>
              <a:rPr lang="de-DE" altLang="cs-CZ" sz="2000" dirty="0">
                <a:latin typeface="Georgia" pitchFamily="18" charset="0"/>
              </a:rPr>
              <a:t>  </a:t>
            </a:r>
            <a:r>
              <a:rPr lang="cs-CZ" altLang="cs-CZ" sz="2000" dirty="0" smtClean="0">
                <a:latin typeface="Georgia" pitchFamily="18" charset="0"/>
              </a:rPr>
              <a:t>S</a:t>
            </a:r>
            <a:r>
              <a:rPr lang="de-DE" altLang="cs-CZ" sz="2000" dirty="0" smtClean="0">
                <a:latin typeface="Georgia" pitchFamily="18" charset="0"/>
              </a:rPr>
              <a:t>eine </a:t>
            </a:r>
            <a:r>
              <a:rPr lang="de-DE" altLang="cs-CZ" sz="2000" dirty="0">
                <a:latin typeface="Georgia" pitchFamily="18" charset="0"/>
              </a:rPr>
              <a:t>berühmtesten Filme: „Einer flog über das Kuckucksnest“, „Amadeus“, „Hair“, </a:t>
            </a:r>
            <a:r>
              <a:rPr lang="cs-CZ" altLang="cs-CZ" sz="2000" dirty="0">
                <a:latin typeface="Georgia" pitchFamily="18" charset="0"/>
              </a:rPr>
              <a:t>„</a:t>
            </a:r>
            <a:r>
              <a:rPr lang="de-DE" altLang="cs-CZ" sz="2000" dirty="0">
                <a:latin typeface="Georgia" pitchFamily="18" charset="0"/>
              </a:rPr>
              <a:t>Goyas Geister</a:t>
            </a:r>
            <a:r>
              <a:rPr lang="cs-CZ" altLang="cs-CZ" sz="2000" dirty="0">
                <a:latin typeface="Georgia" pitchFamily="18" charset="0"/>
              </a:rPr>
              <a:t>“</a:t>
            </a:r>
            <a:r>
              <a:rPr lang="de-DE" altLang="cs-CZ" sz="2000" dirty="0">
                <a:latin typeface="Georgia" pitchFamily="18" charset="0"/>
              </a:rPr>
              <a:t> etc.</a:t>
            </a:r>
          </a:p>
        </p:txBody>
      </p:sp>
      <p:pic>
        <p:nvPicPr>
          <p:cNvPr id="93193" name="Picture 21" descr="ANd9GcQW9LaVs3fKRH_eNK0u7-PzvC8gliKpBprrcIFTS7yBFKuXEpLU"/>
          <p:cNvPicPr>
            <a:picLocks noChangeAspect="1" noChangeArrowheads="1"/>
          </p:cNvPicPr>
          <p:nvPr/>
        </p:nvPicPr>
        <p:blipFill>
          <a:blip r:embed="rId4">
            <a:extLst>
              <a:ext uri="{28A0092B-C50C-407E-A947-70E740481C1C}">
                <a14:useLocalDpi xmlns:a14="http://schemas.microsoft.com/office/drawing/2010/main" val="0"/>
              </a:ext>
            </a:extLst>
          </a:blip>
          <a:srcRect b="13354"/>
          <a:stretch>
            <a:fillRect/>
          </a:stretch>
        </p:blipFill>
        <p:spPr bwMode="auto">
          <a:xfrm>
            <a:off x="398463" y="1452563"/>
            <a:ext cx="1079500" cy="14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4" name="AutoShape 23" descr="2Q=="/>
          <p:cNvSpPr>
            <a:spLocks noChangeAspect="1" noChangeArrowheads="1"/>
          </p:cNvSpPr>
          <p:nvPr/>
        </p:nvSpPr>
        <p:spPr bwMode="auto">
          <a:xfrm>
            <a:off x="3105150" y="2533650"/>
            <a:ext cx="15811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de-DE" altLang="cs-CZ" sz="1800"/>
          </a:p>
        </p:txBody>
      </p:sp>
      <p:pic>
        <p:nvPicPr>
          <p:cNvPr id="93195" name="Picture 25" descr="forman"/>
          <p:cNvPicPr>
            <a:picLocks noChangeAspect="1" noChangeArrowheads="1"/>
          </p:cNvPicPr>
          <p:nvPr/>
        </p:nvPicPr>
        <p:blipFill>
          <a:blip r:embed="rId5">
            <a:extLst>
              <a:ext uri="{28A0092B-C50C-407E-A947-70E740481C1C}">
                <a14:useLocalDpi xmlns:a14="http://schemas.microsoft.com/office/drawing/2010/main" val="0"/>
              </a:ext>
            </a:extLst>
          </a:blip>
          <a:srcRect l="6815" r="6815"/>
          <a:stretch>
            <a:fillRect/>
          </a:stretch>
        </p:blipFill>
        <p:spPr bwMode="auto">
          <a:xfrm>
            <a:off x="400050" y="5103813"/>
            <a:ext cx="1089025"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6" name="Picture 27" descr="241653"/>
          <p:cNvPicPr>
            <a:picLocks noChangeAspect="1" noChangeArrowheads="1"/>
          </p:cNvPicPr>
          <p:nvPr/>
        </p:nvPicPr>
        <p:blipFill>
          <a:blip r:embed="rId6" cstate="print">
            <a:extLst>
              <a:ext uri="{28A0092B-C50C-407E-A947-70E740481C1C}">
                <a14:useLocalDpi xmlns:a14="http://schemas.microsoft.com/office/drawing/2010/main" val="0"/>
              </a:ext>
            </a:extLst>
          </a:blip>
          <a:srcRect r="42337"/>
          <a:stretch>
            <a:fillRect/>
          </a:stretch>
        </p:blipFill>
        <p:spPr bwMode="auto">
          <a:xfrm>
            <a:off x="395288" y="3348038"/>
            <a:ext cx="10795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411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smtClean="0">
                <a:solidFill>
                  <a:srgbClr val="0039A6"/>
                </a:solidFill>
                <a:latin typeface="Georgia" pitchFamily="18" charset="0"/>
              </a:rPr>
              <a:t>Berühmte Persönlichkeiten</a:t>
            </a: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94215" name="Text Box 8"/>
          <p:cNvSpPr txBox="1">
            <a:spLocks noChangeArrowheads="1"/>
          </p:cNvSpPr>
          <p:nvPr/>
        </p:nvSpPr>
        <p:spPr bwMode="auto">
          <a:xfrm>
            <a:off x="447675" y="1600200"/>
            <a:ext cx="8210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de-DE" altLang="cs-CZ" sz="1800">
              <a:latin typeface="Georgia" pitchFamily="18" charset="0"/>
            </a:endParaRPr>
          </a:p>
        </p:txBody>
      </p:sp>
      <p:sp>
        <p:nvSpPr>
          <p:cNvPr id="94216" name="Text Box 10"/>
          <p:cNvSpPr txBox="1">
            <a:spLocks noChangeArrowheads="1"/>
          </p:cNvSpPr>
          <p:nvPr/>
        </p:nvSpPr>
        <p:spPr bwMode="auto">
          <a:xfrm>
            <a:off x="1701800" y="1044575"/>
            <a:ext cx="7099300" cy="577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30000"/>
              </a:spcBef>
              <a:buFontTx/>
              <a:buNone/>
            </a:pPr>
            <a:r>
              <a:rPr lang="de-DE" altLang="cs-CZ" sz="2400" dirty="0">
                <a:latin typeface="Georgia" pitchFamily="18" charset="0"/>
              </a:rPr>
              <a:t>Václav Havel </a:t>
            </a:r>
            <a:r>
              <a:rPr lang="de-DE" altLang="cs-CZ" sz="2400" dirty="0" smtClean="0">
                <a:latin typeface="Georgia" pitchFamily="18" charset="0"/>
              </a:rPr>
              <a:t>1936</a:t>
            </a:r>
            <a:r>
              <a:rPr lang="cs-CZ" altLang="cs-CZ" sz="2400" dirty="0" smtClean="0">
                <a:latin typeface="Georgia" pitchFamily="18" charset="0"/>
              </a:rPr>
              <a:t> </a:t>
            </a:r>
            <a:r>
              <a:rPr lang="de-DE" altLang="cs-CZ" sz="2400" dirty="0" smtClean="0">
                <a:latin typeface="Georgia" pitchFamily="18" charset="0"/>
              </a:rPr>
              <a:t>-</a:t>
            </a:r>
            <a:r>
              <a:rPr lang="cs-CZ" altLang="cs-CZ" sz="2400" dirty="0" smtClean="0">
                <a:latin typeface="Georgia" pitchFamily="18" charset="0"/>
              </a:rPr>
              <a:t> </a:t>
            </a:r>
            <a:r>
              <a:rPr lang="de-DE" altLang="cs-CZ" sz="2400" dirty="0" smtClean="0">
                <a:latin typeface="Georgia" pitchFamily="18" charset="0"/>
              </a:rPr>
              <a:t>2011</a:t>
            </a:r>
            <a:endParaRPr lang="de-DE" altLang="cs-CZ" sz="2400" dirty="0">
              <a:latin typeface="Georgia" pitchFamily="18" charset="0"/>
            </a:endParaRPr>
          </a:p>
          <a:p>
            <a:pPr eaLnBrk="1" hangingPunct="1">
              <a:spcBef>
                <a:spcPct val="0"/>
              </a:spcBef>
              <a:buFontTx/>
              <a:buChar char="-"/>
            </a:pPr>
            <a:r>
              <a:rPr lang="de-DE" altLang="cs-CZ" sz="2000" dirty="0">
                <a:latin typeface="Georgia" pitchFamily="18" charset="0"/>
              </a:rPr>
              <a:t> Politiker, Schriftsteller, Dichter, Essayist und Dissident</a:t>
            </a:r>
          </a:p>
          <a:p>
            <a:pPr eaLnBrk="1" hangingPunct="1">
              <a:spcBef>
                <a:spcPct val="0"/>
              </a:spcBef>
              <a:buFontTx/>
              <a:buChar char="-"/>
            </a:pPr>
            <a:r>
              <a:rPr lang="de-DE" altLang="cs-CZ" sz="2000" dirty="0">
                <a:latin typeface="Georgia" pitchFamily="18" charset="0"/>
              </a:rPr>
              <a:t>  </a:t>
            </a:r>
            <a:r>
              <a:rPr lang="cs-CZ" altLang="cs-CZ" sz="2000" dirty="0" smtClean="0">
                <a:latin typeface="Georgia" pitchFamily="18" charset="0"/>
              </a:rPr>
              <a:t>D</a:t>
            </a:r>
            <a:r>
              <a:rPr lang="de-DE" altLang="cs-CZ" sz="2000" dirty="0" smtClean="0">
                <a:latin typeface="Georgia" pitchFamily="18" charset="0"/>
              </a:rPr>
              <a:t>er </a:t>
            </a:r>
            <a:r>
              <a:rPr lang="de-DE" altLang="cs-CZ" sz="2000" dirty="0">
                <a:latin typeface="Georgia" pitchFamily="18" charset="0"/>
              </a:rPr>
              <a:t>letzte Präsident der Tschechoslowakei und der erste Präsident der Tschechischen Republik</a:t>
            </a:r>
          </a:p>
          <a:p>
            <a:pPr eaLnBrk="1" hangingPunct="1">
              <a:spcBef>
                <a:spcPct val="0"/>
              </a:spcBef>
              <a:spcAft>
                <a:spcPts val="1800"/>
              </a:spcAft>
              <a:buFontTx/>
              <a:buChar char="-"/>
            </a:pPr>
            <a:r>
              <a:rPr lang="de-DE" altLang="cs-CZ" sz="2000" dirty="0">
                <a:latin typeface="Georgia" pitchFamily="18" charset="0"/>
              </a:rPr>
              <a:t>  </a:t>
            </a:r>
            <a:r>
              <a:rPr lang="de-DE" altLang="cs-CZ" sz="2000" dirty="0" smtClean="0">
                <a:latin typeface="Georgia" pitchFamily="18" charset="0"/>
              </a:rPr>
              <a:t>Berühmter Kämpfer für </a:t>
            </a:r>
            <a:r>
              <a:rPr lang="de-DE" altLang="cs-CZ" sz="2000" dirty="0">
                <a:latin typeface="Georgia" pitchFamily="18" charset="0"/>
              </a:rPr>
              <a:t>die Menschenrechte</a:t>
            </a:r>
            <a:endParaRPr lang="de-DE" altLang="cs-CZ" sz="800" dirty="0">
              <a:latin typeface="Georgia" pitchFamily="18" charset="0"/>
            </a:endParaRPr>
          </a:p>
          <a:p>
            <a:pPr eaLnBrk="1" hangingPunct="1">
              <a:spcBef>
                <a:spcPct val="10000"/>
              </a:spcBef>
              <a:buFontTx/>
              <a:buNone/>
            </a:pPr>
            <a:r>
              <a:rPr lang="de-DE" altLang="cs-CZ" sz="2400" dirty="0">
                <a:latin typeface="Georgia" pitchFamily="18" charset="0"/>
              </a:rPr>
              <a:t>Martina </a:t>
            </a:r>
            <a:r>
              <a:rPr lang="de-DE" altLang="cs-CZ" sz="2400" dirty="0" err="1">
                <a:latin typeface="Georgia" pitchFamily="18" charset="0"/>
              </a:rPr>
              <a:t>Navrátilová</a:t>
            </a:r>
            <a:r>
              <a:rPr lang="de-DE" altLang="cs-CZ" sz="2400" dirty="0">
                <a:latin typeface="Georgia" pitchFamily="18" charset="0"/>
              </a:rPr>
              <a:t> *1956</a:t>
            </a:r>
          </a:p>
          <a:p>
            <a:pPr eaLnBrk="1" hangingPunct="1">
              <a:spcBef>
                <a:spcPct val="0"/>
              </a:spcBef>
              <a:buFontTx/>
              <a:buNone/>
            </a:pPr>
            <a:r>
              <a:rPr lang="de-DE" altLang="cs-CZ" sz="2000" dirty="0">
                <a:latin typeface="Georgia" pitchFamily="18" charset="0"/>
              </a:rPr>
              <a:t>- </a:t>
            </a:r>
            <a:r>
              <a:rPr lang="de-DE" altLang="cs-CZ" sz="2000" dirty="0" smtClean="0">
                <a:latin typeface="Georgia" pitchFamily="18" charset="0"/>
              </a:rPr>
              <a:t>Tschechisch-amerikanische Tennisspielerin</a:t>
            </a:r>
            <a:endParaRPr lang="de-DE" altLang="cs-CZ" sz="2000" dirty="0">
              <a:latin typeface="Georgia" pitchFamily="18" charset="0"/>
            </a:endParaRPr>
          </a:p>
          <a:p>
            <a:pPr eaLnBrk="1" hangingPunct="1">
              <a:spcBef>
                <a:spcPct val="0"/>
              </a:spcBef>
              <a:spcAft>
                <a:spcPts val="600"/>
              </a:spcAft>
              <a:buFontTx/>
              <a:buChar char="-"/>
            </a:pPr>
            <a:r>
              <a:rPr lang="de-DE" altLang="cs-CZ" sz="2000" dirty="0">
                <a:latin typeface="Georgia" pitchFamily="18" charset="0"/>
              </a:rPr>
              <a:t>Open-Ära Rekord für die meisten Einzel-Titel (167) und Doppel-Titel (177), darunter 18 Grand-Slam-Titel im Einzel, 9 Einzel-Titel in Wimbledon</a:t>
            </a:r>
          </a:p>
          <a:p>
            <a:pPr eaLnBrk="1" hangingPunct="1">
              <a:buFontTx/>
              <a:buNone/>
            </a:pPr>
            <a:r>
              <a:rPr lang="de-DE" altLang="cs-CZ" sz="2400" dirty="0" err="1">
                <a:latin typeface="Georgia" pitchFamily="18" charset="0"/>
              </a:rPr>
              <a:t>Jaromír</a:t>
            </a:r>
            <a:r>
              <a:rPr lang="de-DE" altLang="cs-CZ" sz="2400" dirty="0">
                <a:latin typeface="Georgia" pitchFamily="18" charset="0"/>
              </a:rPr>
              <a:t> </a:t>
            </a:r>
            <a:r>
              <a:rPr lang="de-DE" altLang="cs-CZ" sz="2400" dirty="0" err="1">
                <a:latin typeface="Georgia" pitchFamily="18" charset="0"/>
              </a:rPr>
              <a:t>Jágr</a:t>
            </a:r>
            <a:r>
              <a:rPr lang="de-DE" altLang="cs-CZ" sz="2400" dirty="0">
                <a:latin typeface="Georgia" pitchFamily="18" charset="0"/>
              </a:rPr>
              <a:t>	*1972</a:t>
            </a:r>
          </a:p>
          <a:p>
            <a:pPr eaLnBrk="1" hangingPunct="1">
              <a:lnSpc>
                <a:spcPct val="110000"/>
              </a:lnSpc>
              <a:spcBef>
                <a:spcPct val="0"/>
              </a:spcBef>
              <a:buFontTx/>
              <a:buChar char="-"/>
            </a:pPr>
            <a:r>
              <a:rPr lang="de-DE" altLang="cs-CZ" sz="2000" dirty="0">
                <a:latin typeface="Georgia" pitchFamily="18" charset="0"/>
              </a:rPr>
              <a:t> Eishockeyspieler, Gewinner des Stanley Cups (1991, 1992), der Weltmeisterschaften (2005, 2010) und der olympischen Goldmedaille (1998)</a:t>
            </a:r>
          </a:p>
          <a:p>
            <a:pPr eaLnBrk="1" hangingPunct="1">
              <a:lnSpc>
                <a:spcPct val="110000"/>
              </a:lnSpc>
              <a:spcBef>
                <a:spcPct val="0"/>
              </a:spcBef>
              <a:buFontTx/>
              <a:buChar char="-"/>
            </a:pPr>
            <a:r>
              <a:rPr lang="de-DE" altLang="cs-CZ" sz="2000" dirty="0">
                <a:latin typeface="Georgia" pitchFamily="18" charset="0"/>
              </a:rPr>
              <a:t> </a:t>
            </a:r>
            <a:r>
              <a:rPr lang="cs-CZ" altLang="cs-CZ" sz="2000" dirty="0" smtClean="0">
                <a:latin typeface="Georgia" pitchFamily="18" charset="0"/>
              </a:rPr>
              <a:t>D</a:t>
            </a:r>
            <a:r>
              <a:rPr lang="de-DE" altLang="cs-CZ" sz="2000" dirty="0" smtClean="0">
                <a:latin typeface="Georgia" pitchFamily="18" charset="0"/>
              </a:rPr>
              <a:t>er </a:t>
            </a:r>
            <a:r>
              <a:rPr lang="de-DE" altLang="cs-CZ" sz="2000" dirty="0">
                <a:latin typeface="Georgia" pitchFamily="18" charset="0"/>
              </a:rPr>
              <a:t>beste europäische Schütze der NHL</a:t>
            </a:r>
            <a:r>
              <a:rPr lang="cs-CZ" altLang="cs-CZ" sz="2000" dirty="0">
                <a:latin typeface="Georgia" pitchFamily="18" charset="0"/>
              </a:rPr>
              <a:t>-</a:t>
            </a:r>
            <a:r>
              <a:rPr lang="de-DE" altLang="cs-CZ" sz="2000" dirty="0">
                <a:latin typeface="Georgia" pitchFamily="18" charset="0"/>
              </a:rPr>
              <a:t>Geschichte</a:t>
            </a:r>
            <a:r>
              <a:rPr lang="cs-CZ" altLang="cs-CZ" sz="2000" dirty="0">
                <a:latin typeface="Georgia" pitchFamily="18" charset="0"/>
              </a:rPr>
              <a:t> </a:t>
            </a:r>
            <a:r>
              <a:rPr lang="de-DE" altLang="cs-CZ" sz="2000" dirty="0">
                <a:latin typeface="Georgia" pitchFamily="18" charset="0"/>
              </a:rPr>
              <a:t>(geschossene Tore, Assists und Punkte</a:t>
            </a:r>
            <a:r>
              <a:rPr lang="de-DE" altLang="cs-CZ" sz="2000" dirty="0" smtClean="0">
                <a:latin typeface="Georgia" pitchFamily="18" charset="0"/>
              </a:rPr>
              <a:t>)</a:t>
            </a:r>
            <a:r>
              <a:rPr lang="cs-CZ" altLang="cs-CZ" sz="2000" dirty="0" smtClean="0">
                <a:latin typeface="Georgia" pitchFamily="18" charset="0"/>
              </a:rPr>
              <a:t>.</a:t>
            </a:r>
            <a:endParaRPr lang="de-DE" altLang="cs-CZ" sz="2000" dirty="0">
              <a:latin typeface="Georgia" pitchFamily="18" charset="0"/>
            </a:endParaRPr>
          </a:p>
        </p:txBody>
      </p:sp>
      <p:pic>
        <p:nvPicPr>
          <p:cNvPr id="94217" name="Picture 22" descr="ANd9GcT56-oO6AjittiYItd9dhE6pfosJ1JoAD8X398wQDHz8EUUM6G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150" y="3143250"/>
            <a:ext cx="107950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8" name="Picture 28" descr="ANd9GcRuJ5A2qn7EKis6qIeV4DScXBnmWqtNONMc05GU7p5WXMrOlH4u"/>
          <p:cNvPicPr>
            <a:picLocks noChangeAspect="1" noChangeArrowheads="1"/>
          </p:cNvPicPr>
          <p:nvPr/>
        </p:nvPicPr>
        <p:blipFill>
          <a:blip r:embed="rId5">
            <a:extLst>
              <a:ext uri="{28A0092B-C50C-407E-A947-70E740481C1C}">
                <a14:useLocalDpi xmlns:a14="http://schemas.microsoft.com/office/drawing/2010/main" val="0"/>
              </a:ext>
            </a:extLst>
          </a:blip>
          <a:srcRect t="8246" b="2748"/>
          <a:stretch>
            <a:fillRect/>
          </a:stretch>
        </p:blipFill>
        <p:spPr bwMode="auto">
          <a:xfrm>
            <a:off x="431800" y="4975225"/>
            <a:ext cx="107632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9" name="Picture 30" descr="ANd9GcSwb6A7cBLsfP1_rNeptsBqDnhwAaM6xDz4uw1bnhakT2Q0S9f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913" y="1174750"/>
            <a:ext cx="1079500" cy="152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2388" y="0"/>
            <a:ext cx="65516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smtClean="0">
                <a:solidFill>
                  <a:srgbClr val="0039A6"/>
                </a:solidFill>
                <a:latin typeface="Georgia" pitchFamily="18" charset="0"/>
              </a:rPr>
              <a:t>Geografie</a:t>
            </a:r>
          </a:p>
        </p:txBody>
      </p:sp>
      <p:sp>
        <p:nvSpPr>
          <p:cNvPr id="55300" name="Rectangle 3"/>
          <p:cNvSpPr>
            <a:spLocks noGrp="1" noChangeArrowheads="1"/>
          </p:cNvSpPr>
          <p:nvPr>
            <p:ph type="subTitle" idx="4294967295"/>
          </p:nvPr>
        </p:nvSpPr>
        <p:spPr>
          <a:xfrm>
            <a:off x="998538" y="1652588"/>
            <a:ext cx="7699375" cy="5345112"/>
          </a:xfrm>
        </p:spPr>
        <p:txBody>
          <a:bodyPr/>
          <a:lstStyle/>
          <a:p>
            <a:pPr marL="304800" indent="-304800" algn="just" eaLnBrk="1" hangingPunct="1">
              <a:lnSpc>
                <a:spcPct val="110000"/>
              </a:lnSpc>
              <a:spcBef>
                <a:spcPct val="0"/>
              </a:spcBef>
              <a:spcAft>
                <a:spcPts val="1200"/>
              </a:spcAft>
              <a:buFont typeface="Georgia" pitchFamily="18" charset="0"/>
              <a:buChar char="●"/>
              <a:defRPr/>
            </a:pPr>
            <a:r>
              <a:rPr lang="de-DE" sz="1600" dirty="0" smtClean="0">
                <a:effectLst>
                  <a:outerShdw blurRad="38100" dist="38100" dir="2700000" algn="tl">
                    <a:srgbClr val="C0C0C0"/>
                  </a:outerShdw>
                </a:effectLst>
                <a:latin typeface="Georgia" pitchFamily="18" charset="0"/>
              </a:rPr>
              <a:t>Lage: Mitteleuropa</a:t>
            </a:r>
          </a:p>
          <a:p>
            <a:pPr marL="304800" indent="-304800" algn="just" eaLnBrk="1" hangingPunct="1">
              <a:lnSpc>
                <a:spcPct val="110000"/>
              </a:lnSpc>
              <a:spcBef>
                <a:spcPct val="0"/>
              </a:spcBef>
              <a:spcAft>
                <a:spcPts val="1200"/>
              </a:spcAft>
              <a:buFont typeface="Georgia" pitchFamily="18" charset="0"/>
              <a:buChar char="●"/>
              <a:defRPr/>
            </a:pPr>
            <a:r>
              <a:rPr lang="de-DE" sz="1600" dirty="0" smtClean="0">
                <a:effectLst>
                  <a:outerShdw blurRad="38100" dist="38100" dir="2700000" algn="tl">
                    <a:srgbClr val="C0C0C0"/>
                  </a:outerShdw>
                </a:effectLst>
                <a:latin typeface="Georgia" pitchFamily="18" charset="0"/>
              </a:rPr>
              <a:t>Fläche: 78 866 km</a:t>
            </a:r>
            <a:r>
              <a:rPr lang="de-DE" sz="1600" baseline="30000" dirty="0" smtClean="0"/>
              <a:t>2 </a:t>
            </a:r>
          </a:p>
          <a:p>
            <a:pPr marL="304800" indent="-304800" algn="just" eaLnBrk="1" hangingPunct="1">
              <a:lnSpc>
                <a:spcPct val="110000"/>
              </a:lnSpc>
              <a:spcBef>
                <a:spcPct val="0"/>
              </a:spcBef>
              <a:spcAft>
                <a:spcPts val="1200"/>
              </a:spcAft>
              <a:buFont typeface="Georgia" pitchFamily="18" charset="0"/>
              <a:buChar char="●"/>
              <a:defRPr/>
            </a:pPr>
            <a:r>
              <a:rPr lang="de-DE" sz="1600" dirty="0" smtClean="0">
                <a:effectLst>
                  <a:outerShdw blurRad="38100" dist="38100" dir="2700000" algn="tl">
                    <a:srgbClr val="C0C0C0"/>
                  </a:outerShdw>
                </a:effectLst>
                <a:latin typeface="Georgia" pitchFamily="18" charset="0"/>
              </a:rPr>
              <a:t>Entfernung Norden / Süden: 278 km; Westen / Osten: 493 km</a:t>
            </a:r>
          </a:p>
          <a:p>
            <a:pPr marL="304800" indent="-304800" algn="just" eaLnBrk="1" hangingPunct="1">
              <a:lnSpc>
                <a:spcPct val="110000"/>
              </a:lnSpc>
              <a:spcBef>
                <a:spcPct val="0"/>
              </a:spcBef>
              <a:spcAft>
                <a:spcPts val="1200"/>
              </a:spcAft>
              <a:buFont typeface="Georgia" pitchFamily="18" charset="0"/>
              <a:buChar char="●"/>
              <a:defRPr/>
            </a:pPr>
            <a:r>
              <a:rPr lang="de-DE" sz="1600" dirty="0" smtClean="0">
                <a:effectLst>
                  <a:outerShdw blurRad="38100" dist="38100" dir="2700000" algn="tl">
                    <a:srgbClr val="C0C0C0"/>
                  </a:outerShdw>
                </a:effectLst>
                <a:latin typeface="Georgia" pitchFamily="18" charset="0"/>
              </a:rPr>
              <a:t>Angrenzende Länder: 	Deutschland 646 km</a:t>
            </a:r>
          </a:p>
          <a:p>
            <a:pPr marL="0" indent="0" algn="just" eaLnBrk="1" hangingPunct="1">
              <a:lnSpc>
                <a:spcPct val="110000"/>
              </a:lnSpc>
              <a:spcBef>
                <a:spcPct val="0"/>
              </a:spcBef>
              <a:spcAft>
                <a:spcPts val="1200"/>
              </a:spcAft>
              <a:buFontTx/>
              <a:buNone/>
              <a:defRPr/>
            </a:pPr>
            <a:r>
              <a:rPr lang="de-DE" sz="1600" dirty="0" smtClean="0">
                <a:effectLst>
                  <a:outerShdw blurRad="38100" dist="38100" dir="2700000" algn="tl">
                    <a:srgbClr val="C0C0C0"/>
                  </a:outerShdw>
                </a:effectLst>
                <a:latin typeface="Georgia" pitchFamily="18" charset="0"/>
              </a:rPr>
              <a:t>			Österreich 362 km</a:t>
            </a:r>
          </a:p>
          <a:p>
            <a:pPr marL="0" indent="0" algn="just" eaLnBrk="1" hangingPunct="1">
              <a:lnSpc>
                <a:spcPct val="110000"/>
              </a:lnSpc>
              <a:spcBef>
                <a:spcPct val="0"/>
              </a:spcBef>
              <a:spcAft>
                <a:spcPts val="1200"/>
              </a:spcAft>
              <a:buFontTx/>
              <a:buNone/>
              <a:defRPr/>
            </a:pPr>
            <a:r>
              <a:rPr lang="de-DE" sz="1600" dirty="0" smtClean="0">
                <a:effectLst>
                  <a:outerShdw blurRad="38100" dist="38100" dir="2700000" algn="tl">
                    <a:srgbClr val="C0C0C0"/>
                  </a:outerShdw>
                </a:effectLst>
                <a:latin typeface="Georgia" pitchFamily="18" charset="0"/>
              </a:rPr>
              <a:t>			Polen 658 km</a:t>
            </a:r>
          </a:p>
          <a:p>
            <a:pPr marL="0" indent="0" algn="just" eaLnBrk="1" hangingPunct="1">
              <a:lnSpc>
                <a:spcPct val="110000"/>
              </a:lnSpc>
              <a:spcBef>
                <a:spcPct val="0"/>
              </a:spcBef>
              <a:spcAft>
                <a:spcPts val="1200"/>
              </a:spcAft>
              <a:buFontTx/>
              <a:buNone/>
              <a:defRPr/>
            </a:pPr>
            <a:r>
              <a:rPr lang="de-DE" sz="1600" dirty="0" smtClean="0">
                <a:effectLst>
                  <a:outerShdw blurRad="38100" dist="38100" dir="2700000" algn="tl">
                    <a:srgbClr val="C0C0C0"/>
                  </a:outerShdw>
                </a:effectLst>
                <a:latin typeface="Georgia" pitchFamily="18" charset="0"/>
              </a:rPr>
              <a:t>			Slowakei 215 km</a:t>
            </a:r>
          </a:p>
          <a:p>
            <a:pPr marL="304800" indent="-304800" algn="just" eaLnBrk="1" hangingPunct="1">
              <a:lnSpc>
                <a:spcPct val="110000"/>
              </a:lnSpc>
              <a:spcBef>
                <a:spcPct val="0"/>
              </a:spcBef>
              <a:spcAft>
                <a:spcPts val="1200"/>
              </a:spcAft>
              <a:buFont typeface="Georgia" pitchFamily="18" charset="0"/>
              <a:buChar char="●"/>
              <a:defRPr/>
            </a:pPr>
            <a:r>
              <a:rPr lang="de-DE" sz="1600" dirty="0" smtClean="0">
                <a:effectLst>
                  <a:outerShdw blurRad="38100" dist="38100" dir="2700000" algn="tl">
                    <a:srgbClr val="C0C0C0"/>
                  </a:outerShdw>
                </a:effectLst>
                <a:latin typeface="Georgia" pitchFamily="18" charset="0"/>
              </a:rPr>
              <a:t>Tiefster Punkt: Elbe  - 115 m ü. M.</a:t>
            </a:r>
          </a:p>
          <a:p>
            <a:pPr marL="304800" indent="-304800" algn="just" eaLnBrk="1" hangingPunct="1">
              <a:lnSpc>
                <a:spcPct val="110000"/>
              </a:lnSpc>
              <a:spcBef>
                <a:spcPct val="0"/>
              </a:spcBef>
              <a:spcAft>
                <a:spcPts val="1200"/>
              </a:spcAft>
              <a:buFont typeface="Georgia" pitchFamily="18" charset="0"/>
              <a:buChar char="●"/>
              <a:defRPr/>
            </a:pPr>
            <a:r>
              <a:rPr lang="de-DE" sz="1600" dirty="0" smtClean="0">
                <a:effectLst>
                  <a:outerShdw blurRad="38100" dist="38100" dir="2700000" algn="tl">
                    <a:srgbClr val="C0C0C0"/>
                  </a:outerShdw>
                </a:effectLst>
                <a:latin typeface="Georgia" pitchFamily="18" charset="0"/>
              </a:rPr>
              <a:t>Höchster Punkt: Schneekoppe - 1.602 m ü. M.</a:t>
            </a:r>
          </a:p>
          <a:p>
            <a:pPr marL="304800" indent="-304800" algn="just" eaLnBrk="1" hangingPunct="1">
              <a:lnSpc>
                <a:spcPct val="110000"/>
              </a:lnSpc>
              <a:spcBef>
                <a:spcPct val="0"/>
              </a:spcBef>
              <a:spcAft>
                <a:spcPts val="1200"/>
              </a:spcAft>
              <a:buFont typeface="Georgia" pitchFamily="18" charset="0"/>
              <a:buChar char="●"/>
              <a:defRPr/>
            </a:pPr>
            <a:r>
              <a:rPr lang="de-DE" sz="1600" dirty="0" smtClean="0">
                <a:effectLst>
                  <a:outerShdw blurRad="38100" dist="38100" dir="2700000" algn="tl">
                    <a:srgbClr val="C0C0C0"/>
                  </a:outerShdw>
                </a:effectLst>
                <a:latin typeface="Georgia" pitchFamily="18" charset="0"/>
              </a:rPr>
              <a:t>Durchschnittliche Temperaturen: Sommer + 20 ° C, Winter -5 ° C</a:t>
            </a:r>
          </a:p>
          <a:p>
            <a:pPr marL="304800" indent="-304800" algn="just" eaLnBrk="1" hangingPunct="1">
              <a:lnSpc>
                <a:spcPct val="110000"/>
              </a:lnSpc>
              <a:spcBef>
                <a:spcPct val="0"/>
              </a:spcBef>
              <a:spcAft>
                <a:spcPts val="1200"/>
              </a:spcAft>
              <a:buFont typeface="Georgia" pitchFamily="18" charset="0"/>
              <a:buChar char="●"/>
              <a:defRPr/>
            </a:pPr>
            <a:r>
              <a:rPr lang="de-DE" sz="1600" dirty="0" smtClean="0">
                <a:effectLst>
                  <a:outerShdw blurRad="38100" dist="38100" dir="2700000" algn="tl">
                    <a:srgbClr val="C0C0C0"/>
                  </a:outerShdw>
                </a:effectLst>
                <a:latin typeface="Georgia" pitchFamily="18" charset="0"/>
              </a:rPr>
              <a:t>Landnutzung: Ackerland: 39%; Dauerkulturen: 3%; Wälder 34%, sonstige 24%</a:t>
            </a: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9"/>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411413" y="1073150"/>
            <a:ext cx="6732587" cy="571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5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0"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smtClean="0">
                <a:solidFill>
                  <a:srgbClr val="0039A6"/>
                </a:solidFill>
                <a:latin typeface="Georgia" pitchFamily="18" charset="0"/>
              </a:rPr>
              <a:t>Bevölkerung</a:t>
            </a:r>
          </a:p>
        </p:txBody>
      </p:sp>
      <p:sp>
        <p:nvSpPr>
          <p:cNvPr id="96261" name="Rectangle 3"/>
          <p:cNvSpPr>
            <a:spLocks noGrp="1" noChangeArrowheads="1"/>
          </p:cNvSpPr>
          <p:nvPr>
            <p:ph type="subTitle" idx="4294967295"/>
          </p:nvPr>
        </p:nvSpPr>
        <p:spPr>
          <a:xfrm>
            <a:off x="1042988" y="1631950"/>
            <a:ext cx="7632700" cy="4545013"/>
          </a:xfrm>
        </p:spPr>
        <p:txBody>
          <a:bodyPr/>
          <a:lstStyle/>
          <a:p>
            <a:pPr marL="304800" indent="-304800" algn="just" eaLnBrk="1" hangingPunct="1">
              <a:lnSpc>
                <a:spcPct val="110000"/>
              </a:lnSpc>
              <a:spcBef>
                <a:spcPct val="0"/>
              </a:spcBef>
              <a:spcAft>
                <a:spcPts val="1200"/>
              </a:spcAft>
              <a:buFont typeface="Georgia" pitchFamily="18" charset="0"/>
              <a:buChar char="●"/>
            </a:pPr>
            <a:r>
              <a:rPr lang="de-DE" altLang="cs-CZ" sz="1800" dirty="0" smtClean="0">
                <a:latin typeface="Georgia" pitchFamily="18" charset="0"/>
              </a:rPr>
              <a:t>Insgesamt:  10 </a:t>
            </a:r>
            <a:r>
              <a:rPr lang="cs-CZ" altLang="cs-CZ" sz="1800" dirty="0" smtClean="0">
                <a:latin typeface="Georgia" pitchFamily="18" charset="0"/>
              </a:rPr>
              <a:t>553 843</a:t>
            </a:r>
            <a:endParaRPr lang="de-DE" altLang="cs-CZ" sz="1800" dirty="0" smtClean="0">
              <a:latin typeface="Georgia" pitchFamily="18" charset="0"/>
            </a:endParaRPr>
          </a:p>
          <a:p>
            <a:pPr marL="304800" indent="-304800" algn="just" eaLnBrk="1" hangingPunct="1">
              <a:lnSpc>
                <a:spcPct val="110000"/>
              </a:lnSpc>
              <a:spcBef>
                <a:spcPct val="0"/>
              </a:spcBef>
              <a:spcAft>
                <a:spcPts val="1200"/>
              </a:spcAft>
              <a:buFont typeface="Georgia" pitchFamily="18" charset="0"/>
              <a:buNone/>
            </a:pPr>
            <a:r>
              <a:rPr lang="de-DE" altLang="cs-CZ" sz="2800" dirty="0" smtClean="0">
                <a:solidFill>
                  <a:srgbClr val="0039A6"/>
                </a:solidFill>
                <a:latin typeface="Georgia" pitchFamily="18" charset="0"/>
              </a:rPr>
              <a:t>	Altersstruktur		</a:t>
            </a:r>
            <a:r>
              <a:rPr lang="cs-CZ" altLang="cs-CZ" sz="2800" dirty="0" smtClean="0">
                <a:solidFill>
                  <a:srgbClr val="0039A6"/>
                </a:solidFill>
                <a:latin typeface="Georgia" pitchFamily="18" charset="0"/>
              </a:rPr>
              <a:t>    </a:t>
            </a:r>
            <a:r>
              <a:rPr lang="de-DE" altLang="cs-CZ" sz="2800" dirty="0" smtClean="0">
                <a:solidFill>
                  <a:srgbClr val="0039A6"/>
                </a:solidFill>
                <a:latin typeface="Georgia" pitchFamily="18" charset="0"/>
              </a:rPr>
              <a:t>Medianalter</a:t>
            </a:r>
          </a:p>
          <a:p>
            <a:pPr marL="304800" indent="-304800" algn="just" eaLnBrk="1" hangingPunct="1">
              <a:lnSpc>
                <a:spcPct val="110000"/>
              </a:lnSpc>
              <a:spcBef>
                <a:spcPct val="0"/>
              </a:spcBef>
              <a:spcAft>
                <a:spcPts val="1200"/>
              </a:spcAft>
              <a:buFont typeface="Georgia" pitchFamily="18" charset="0"/>
              <a:buChar char="●"/>
            </a:pPr>
            <a:r>
              <a:rPr lang="de-DE" altLang="cs-CZ" sz="1800" dirty="0" smtClean="0">
                <a:latin typeface="Georgia" pitchFamily="18" charset="0"/>
              </a:rPr>
              <a:t>0-14 Jahre: 1</a:t>
            </a:r>
            <a:r>
              <a:rPr lang="cs-CZ" altLang="cs-CZ" sz="1800" dirty="0" smtClean="0">
                <a:latin typeface="Georgia" pitchFamily="18" charset="0"/>
              </a:rPr>
              <a:t>6 </a:t>
            </a:r>
            <a:r>
              <a:rPr lang="de-DE" altLang="cs-CZ" sz="1800" dirty="0" smtClean="0">
                <a:latin typeface="Georgia" pitchFamily="18" charset="0"/>
              </a:rPr>
              <a:t>%		</a:t>
            </a:r>
            <a:r>
              <a:rPr lang="cs-CZ" altLang="cs-CZ" sz="1800" dirty="0" smtClean="0">
                <a:latin typeface="Georgia" pitchFamily="18" charset="0"/>
              </a:rPr>
              <a:t>      </a:t>
            </a:r>
            <a:r>
              <a:rPr lang="de-DE" altLang="cs-CZ" sz="1800" dirty="0" smtClean="0">
                <a:latin typeface="Georgia" pitchFamily="18" charset="0"/>
              </a:rPr>
              <a:t>Insgesamt: 4</a:t>
            </a:r>
            <a:r>
              <a:rPr lang="cs-CZ" altLang="cs-CZ" sz="1800" dirty="0" smtClean="0">
                <a:latin typeface="Georgia" pitchFamily="18" charset="0"/>
              </a:rPr>
              <a:t>2,5</a:t>
            </a:r>
            <a:r>
              <a:rPr lang="de-DE" altLang="cs-CZ" sz="1800" dirty="0" smtClean="0">
                <a:latin typeface="Georgia" pitchFamily="18" charset="0"/>
              </a:rPr>
              <a:t> Jahre</a:t>
            </a:r>
          </a:p>
          <a:p>
            <a:pPr marL="304800" indent="-304800" algn="just" eaLnBrk="1" hangingPunct="1">
              <a:lnSpc>
                <a:spcPct val="110000"/>
              </a:lnSpc>
              <a:spcBef>
                <a:spcPct val="0"/>
              </a:spcBef>
              <a:spcAft>
                <a:spcPts val="1200"/>
              </a:spcAft>
              <a:buFont typeface="Georgia" pitchFamily="18" charset="0"/>
              <a:buChar char="●"/>
            </a:pPr>
            <a:r>
              <a:rPr lang="de-DE" altLang="cs-CZ" sz="1800" dirty="0" smtClean="0">
                <a:latin typeface="Georgia" pitchFamily="18" charset="0"/>
              </a:rPr>
              <a:t>15-64 Jahre: </a:t>
            </a:r>
            <a:r>
              <a:rPr lang="cs-CZ" altLang="cs-CZ" sz="1800" dirty="0" smtClean="0">
                <a:latin typeface="Georgia" pitchFamily="18" charset="0"/>
              </a:rPr>
              <a:t>64,1 </a:t>
            </a:r>
            <a:r>
              <a:rPr lang="de-DE" altLang="cs-CZ" sz="1800" dirty="0" smtClean="0">
                <a:latin typeface="Georgia" pitchFamily="18" charset="0"/>
              </a:rPr>
              <a:t>%		</a:t>
            </a:r>
            <a:r>
              <a:rPr lang="cs-CZ" altLang="cs-CZ" sz="1800" dirty="0" smtClean="0">
                <a:latin typeface="Georgia" pitchFamily="18" charset="0"/>
              </a:rPr>
              <a:t>      </a:t>
            </a:r>
            <a:r>
              <a:rPr lang="de-DE" altLang="cs-CZ" sz="1800" dirty="0" smtClean="0">
                <a:latin typeface="Georgia" pitchFamily="18" charset="0"/>
              </a:rPr>
              <a:t>Männer: </a:t>
            </a:r>
            <a:r>
              <a:rPr lang="cs-CZ" altLang="cs-CZ" sz="1800" dirty="0" smtClean="0">
                <a:latin typeface="Georgia" pitchFamily="18" charset="0"/>
              </a:rPr>
              <a:t>41,1</a:t>
            </a:r>
            <a:r>
              <a:rPr lang="de-DE" altLang="cs-CZ" sz="1800" dirty="0" smtClean="0">
                <a:latin typeface="Georgia" pitchFamily="18" charset="0"/>
              </a:rPr>
              <a:t> Jahre</a:t>
            </a:r>
          </a:p>
          <a:p>
            <a:pPr marL="304800" indent="-304800" algn="just" eaLnBrk="1" hangingPunct="1">
              <a:lnSpc>
                <a:spcPct val="110000"/>
              </a:lnSpc>
              <a:spcBef>
                <a:spcPct val="0"/>
              </a:spcBef>
              <a:spcAft>
                <a:spcPts val="1200"/>
              </a:spcAft>
              <a:buFont typeface="Georgia" pitchFamily="18" charset="0"/>
              <a:buChar char="●"/>
            </a:pPr>
            <a:r>
              <a:rPr lang="de-DE" altLang="cs-CZ" sz="1800" dirty="0" smtClean="0">
                <a:latin typeface="Georgia" pitchFamily="18" charset="0"/>
              </a:rPr>
              <a:t>65+ Jahre: </a:t>
            </a:r>
            <a:r>
              <a:rPr lang="cs-CZ" altLang="cs-CZ" sz="1800" dirty="0" smtClean="0">
                <a:latin typeface="Georgia" pitchFamily="18" charset="0"/>
              </a:rPr>
              <a:t>19,9 </a:t>
            </a:r>
            <a:r>
              <a:rPr lang="de-DE" altLang="cs-CZ" sz="1800" dirty="0" smtClean="0">
                <a:latin typeface="Georgia" pitchFamily="18" charset="0"/>
              </a:rPr>
              <a:t>%		</a:t>
            </a:r>
            <a:r>
              <a:rPr lang="cs-CZ" altLang="cs-CZ" sz="1800" dirty="0" smtClean="0">
                <a:latin typeface="Georgia" pitchFamily="18" charset="0"/>
              </a:rPr>
              <a:t>      </a:t>
            </a:r>
            <a:r>
              <a:rPr lang="de-DE" altLang="cs-CZ" sz="1800" dirty="0" smtClean="0">
                <a:latin typeface="Georgia" pitchFamily="18" charset="0"/>
              </a:rPr>
              <a:t>Frauen: 4</a:t>
            </a:r>
            <a:r>
              <a:rPr lang="cs-CZ" altLang="cs-CZ" sz="1800" dirty="0" smtClean="0">
                <a:latin typeface="Georgia" pitchFamily="18" charset="0"/>
              </a:rPr>
              <a:t>3</a:t>
            </a:r>
            <a:r>
              <a:rPr lang="de-DE" altLang="cs-CZ" sz="1800" dirty="0" smtClean="0">
                <a:latin typeface="Georgia" pitchFamily="18" charset="0"/>
              </a:rPr>
              <a:t>,</a:t>
            </a:r>
            <a:r>
              <a:rPr lang="cs-CZ" altLang="cs-CZ" sz="1800" dirty="0">
                <a:latin typeface="Georgia" pitchFamily="18" charset="0"/>
              </a:rPr>
              <a:t>9</a:t>
            </a:r>
            <a:r>
              <a:rPr lang="de-DE" altLang="cs-CZ" sz="1800" dirty="0" smtClean="0">
                <a:latin typeface="Georgia" pitchFamily="18" charset="0"/>
              </a:rPr>
              <a:t> Jahre</a:t>
            </a:r>
          </a:p>
          <a:p>
            <a:pPr marL="304800" indent="-304800" algn="just" eaLnBrk="1" hangingPunct="1">
              <a:lnSpc>
                <a:spcPct val="110000"/>
              </a:lnSpc>
              <a:spcBef>
                <a:spcPct val="0"/>
              </a:spcBef>
              <a:spcAft>
                <a:spcPts val="1200"/>
              </a:spcAft>
              <a:buFont typeface="Georgia" pitchFamily="18" charset="0"/>
              <a:buNone/>
            </a:pPr>
            <a:r>
              <a:rPr lang="de-DE" altLang="cs-CZ" sz="2800" dirty="0" smtClean="0">
                <a:solidFill>
                  <a:srgbClr val="0039A6"/>
                </a:solidFill>
                <a:latin typeface="Georgia" pitchFamily="18" charset="0"/>
              </a:rPr>
              <a:t>	Geburtenrate		</a:t>
            </a:r>
            <a:r>
              <a:rPr lang="cs-CZ" altLang="cs-CZ" sz="2800" dirty="0" smtClean="0">
                <a:solidFill>
                  <a:srgbClr val="0039A6"/>
                </a:solidFill>
                <a:latin typeface="Georgia" pitchFamily="18" charset="0"/>
              </a:rPr>
              <a:t>    </a:t>
            </a:r>
            <a:r>
              <a:rPr lang="de-DE" altLang="cs-CZ" sz="2800" dirty="0" smtClean="0">
                <a:solidFill>
                  <a:srgbClr val="0039A6"/>
                </a:solidFill>
                <a:latin typeface="Georgia" pitchFamily="18" charset="0"/>
              </a:rPr>
              <a:t>Sterberate</a:t>
            </a:r>
          </a:p>
          <a:p>
            <a:pPr marL="304800" indent="-304800" algn="just" eaLnBrk="1" hangingPunct="1">
              <a:lnSpc>
                <a:spcPct val="110000"/>
              </a:lnSpc>
              <a:spcBef>
                <a:spcPct val="0"/>
              </a:spcBef>
              <a:spcAft>
                <a:spcPts val="1200"/>
              </a:spcAft>
              <a:buFont typeface="Georgia" pitchFamily="18" charset="0"/>
              <a:buNone/>
            </a:pPr>
            <a:r>
              <a:rPr lang="de-DE" altLang="cs-CZ" sz="1800" dirty="0" smtClean="0">
                <a:latin typeface="Georgia" pitchFamily="18" charset="0"/>
              </a:rPr>
              <a:t>	</a:t>
            </a:r>
            <a:r>
              <a:rPr lang="cs-CZ" altLang="cs-CZ" sz="1800" dirty="0" smtClean="0">
                <a:latin typeface="Georgia" pitchFamily="18" charset="0"/>
              </a:rPr>
              <a:t>10</a:t>
            </a:r>
            <a:r>
              <a:rPr lang="de-DE" altLang="cs-CZ" sz="1800" dirty="0" smtClean="0">
                <a:latin typeface="Georgia" pitchFamily="18" charset="0"/>
              </a:rPr>
              <a:t>,</a:t>
            </a:r>
            <a:r>
              <a:rPr lang="cs-CZ" altLang="cs-CZ" sz="1800" dirty="0" smtClean="0">
                <a:latin typeface="Georgia" pitchFamily="18" charset="0"/>
              </a:rPr>
              <a:t>4</a:t>
            </a:r>
            <a:r>
              <a:rPr lang="de-DE" altLang="cs-CZ" sz="1800" dirty="0" smtClean="0">
                <a:latin typeface="Georgia" pitchFamily="18" charset="0"/>
              </a:rPr>
              <a:t> Geburten/1000 Einwohner	</a:t>
            </a:r>
            <a:r>
              <a:rPr lang="cs-CZ" altLang="cs-CZ" sz="1800" dirty="0" smtClean="0">
                <a:latin typeface="Georgia" pitchFamily="18" charset="0"/>
              </a:rPr>
              <a:t>      </a:t>
            </a:r>
            <a:r>
              <a:rPr lang="de-DE" altLang="cs-CZ" sz="1800" dirty="0" smtClean="0">
                <a:latin typeface="Georgia" pitchFamily="18" charset="0"/>
              </a:rPr>
              <a:t>10,</a:t>
            </a:r>
            <a:r>
              <a:rPr lang="cs-CZ" altLang="cs-CZ" sz="1800" dirty="0" smtClean="0">
                <a:latin typeface="Georgia" pitchFamily="18" charset="0"/>
              </a:rPr>
              <a:t>5</a:t>
            </a:r>
            <a:r>
              <a:rPr lang="de-DE" altLang="cs-CZ" sz="1800" dirty="0" smtClean="0">
                <a:latin typeface="Georgia" pitchFamily="18" charset="0"/>
              </a:rPr>
              <a:t> Todesfälle/1000 Einwohner</a:t>
            </a:r>
            <a:endParaRPr lang="de-DE" altLang="cs-CZ" sz="2800" dirty="0" smtClean="0">
              <a:solidFill>
                <a:srgbClr val="0039A6"/>
              </a:solidFill>
              <a:latin typeface="Georgia" pitchFamily="18" charset="0"/>
            </a:endParaRPr>
          </a:p>
          <a:p>
            <a:pPr marL="304800" indent="-304800" algn="just" eaLnBrk="1" hangingPunct="1">
              <a:lnSpc>
                <a:spcPct val="110000"/>
              </a:lnSpc>
              <a:spcBef>
                <a:spcPct val="0"/>
              </a:spcBef>
              <a:spcAft>
                <a:spcPts val="1200"/>
              </a:spcAft>
              <a:buFont typeface="Georgia" pitchFamily="18" charset="0"/>
              <a:buNone/>
            </a:pPr>
            <a:r>
              <a:rPr lang="de-DE" altLang="cs-CZ" sz="2800" dirty="0" smtClean="0">
                <a:solidFill>
                  <a:srgbClr val="0039A6"/>
                </a:solidFill>
                <a:latin typeface="Georgia" pitchFamily="18" charset="0"/>
              </a:rPr>
              <a:t>Bevölkerungswachstum</a:t>
            </a:r>
            <a:r>
              <a:rPr lang="cs-CZ" altLang="cs-CZ" sz="2800" dirty="0" smtClean="0">
                <a:solidFill>
                  <a:srgbClr val="0039A6"/>
                </a:solidFill>
                <a:latin typeface="Georgia" pitchFamily="18" charset="0"/>
              </a:rPr>
              <a:t>   </a:t>
            </a:r>
            <a:r>
              <a:rPr lang="de-DE" altLang="cs-CZ" sz="2800" dirty="0" smtClean="0">
                <a:solidFill>
                  <a:srgbClr val="0039A6"/>
                </a:solidFill>
                <a:latin typeface="Georgia" pitchFamily="18" charset="0"/>
              </a:rPr>
              <a:t>Urbanisierungsgrad 	</a:t>
            </a:r>
          </a:p>
          <a:p>
            <a:pPr marL="304800" indent="-304800" algn="just" eaLnBrk="1" hangingPunct="1">
              <a:lnSpc>
                <a:spcPct val="110000"/>
              </a:lnSpc>
              <a:spcBef>
                <a:spcPct val="0"/>
              </a:spcBef>
              <a:spcAft>
                <a:spcPts val="1200"/>
              </a:spcAft>
              <a:buFont typeface="Georgia" pitchFamily="18" charset="0"/>
              <a:buNone/>
            </a:pPr>
            <a:r>
              <a:rPr lang="de-DE" altLang="cs-CZ" sz="1800" dirty="0" smtClean="0">
                <a:latin typeface="Georgia" pitchFamily="18" charset="0"/>
              </a:rPr>
              <a:t>	 0,1</a:t>
            </a:r>
            <a:r>
              <a:rPr lang="cs-CZ" altLang="cs-CZ" sz="1800" dirty="0" smtClean="0">
                <a:latin typeface="Georgia" pitchFamily="18" charset="0"/>
              </a:rPr>
              <a:t>8 </a:t>
            </a:r>
            <a:r>
              <a:rPr lang="de-DE" altLang="cs-CZ" sz="1800" dirty="0" smtClean="0">
                <a:latin typeface="Georgia" pitchFamily="18" charset="0"/>
              </a:rPr>
              <a:t>%			</a:t>
            </a:r>
            <a:r>
              <a:rPr lang="cs-CZ" altLang="cs-CZ" sz="1800" dirty="0" smtClean="0">
                <a:latin typeface="Georgia" pitchFamily="18" charset="0"/>
              </a:rPr>
              <a:t>       </a:t>
            </a:r>
            <a:r>
              <a:rPr lang="de-DE" altLang="cs-CZ" sz="1800" dirty="0" smtClean="0">
                <a:latin typeface="Georgia" pitchFamily="18" charset="0"/>
              </a:rPr>
              <a:t>7</a:t>
            </a:r>
            <a:r>
              <a:rPr lang="cs-CZ" altLang="cs-CZ" sz="1800" dirty="0" smtClean="0">
                <a:latin typeface="Georgia" pitchFamily="18" charset="0"/>
              </a:rPr>
              <a:t>3,5 </a:t>
            </a:r>
            <a:r>
              <a:rPr lang="de-DE" altLang="cs-CZ" sz="1800" dirty="0" smtClean="0">
                <a:latin typeface="Georgia" pitchFamily="18" charset="0"/>
              </a:rPr>
              <a:t>% der Gesamtbevölkerung</a:t>
            </a: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96264" name="AutoShape 10" descr="data:image/jpeg;base64,/9j/4AAQSkZJRgABAQAAAQABAAD/2wCEAAkGBhQSERUUERQWFRQWFhgYGRgYFxgYFRgVGhoWFxUUFhgXHiYfGBwlGRgXHy8hIycpLCwsGh4xNTAqNSYrLCkBCQoKDgwOGg8PGi8lHyUvNC8qMDAsLCoyKiwsNDEsLi8sNC0qLC8sLC4qLCkqLywvLCksLCwsLTQsLCwpLCwpLP/AABEIAMwA+AMBIgACEQEDEQH/xAAcAAEAAQUBAQAAAAAAAAAAAAAABAEDBQYHAgj/xABBEAABAwIEAwYDBQYFBAMBAAABAAIRAyEEEjFBBSJRBhNhcYGRBzKhQlKx0fAUIzOCwfFTYnKS4SRDssIWY9IV/8QAGwEBAAIDAQEAAAAAAAAAAAAAAAQGAgMFAQf/xAAyEQABBAECBAMIAAcBAAAAAAABAAIDEQQhMQUSQVETYXEigZGhscHR8AYUIzJC4fEz/9oADAMBAAIRAxEAPwDuKIiIiIiIiIiIiIqFyIqosNjO2GDpEtfiKQI1GaSPRsqG74jYGY7+fJjyPfKsxG8i6Kw523VrZUWEodtcG8AtxFODuZAnoSQIPgp+G4vRqfw6tNx6BwJ9pWJBG6zBvZTERF4iIiIiIiIiIiIiKiqqIiIiIiIiIiIiIiIiIiIiIiqiIiIiIiIvFWqGgucQABJJMAAakk6BW8bjWUmOqVHBrGiSTsFxntn2wrY12QAtw8nLTFnVCL5qnsYatkcfOaulqkk5Bta2ntD8VmhzqeCa2oRY1HGKYP8AlGrvP8VpmM43ia5mvWNQGeSYYJ2DWkAecKNw3hj6rLNDGMa7MGtl+xDjN4Mi9gFsj+y1R4aaVMtYGCSXM5yZksIMOHn0XUx5cPm8J7O9lxH78FzsiHL5fFa7tQA3/Hv1WIp1WtF6DOkCY8ueZ9fdVxWBpuaHZAzW8/Nf5d/7QslT4BWgNa0AuzQ03flYOd48JIAAmSfArLv7JsDGt+d7+UPyuLWcpIcA2NxoT5oY+H4rxJHY12BJBHmLpYsPEMgFr623IAIPwtaKeGjSLDS+1zePNSME11wA5w8JJtaQb+C3TCdiQH/vamZrACWAZSS6RY6xbRZSl2fpMLXYcFkTzg3I6GfmHt5nQ55vEsSSIxct+mnz0K9wsDMZKJHOrvevy1BWjYDtnjMM+M7oaP4dUFzSBrB1afIgWNl0Ps58QKGKIY79zWNsjyIcf8jtD5WK0rtbkcHM7otqtIJcIuwiMzyNdrybnXVapUEgSOb9dFhicOZNBziwfP8AdQfNbMvPdFNymj6dfwR5L6JRcx7E9vzTLaGLcSwwKdVx+XoyoTt0dtuunArmzQuhdyuU6KZsreZqIiLStqIiIiKiqiIqIkKqIqIqqiIiIiIiIiIiIiIqoiIiKhKqtT+JHHv2fCOa0xUrfu2+up9pWTWlxDQsXuDWlxWi9uu2Rxtf9novDcOx0F+znXGY9QDoPVSeA8LbUqxzEM+eQCDkEZQAZDjJIGi1jhHC3Gk8jLDiIB+Z2UZjksQTqALaWW04Wuyjh21TUe2qQW7ZCP8ADI1FouSD4qNlY7pZCI6PKeUgWSTV7V616HZMXJMYDrqxzEmhptQ+XxW24KoXVCLDKxo/diRrytqsmPr9k3AIm8XvdSDnsESGta0gtc4uu4jrAMRI36EaNheMupMN/m5gDq22XNA3AOsKRS7TVgC0VWuEFrebra7T01122UD+abYFIc6PcX+FtoyuDnNBpuMEmHgZWxaTs7mjaCehUl7qZptAc4kFuhcTAIbaPAlQeHcWDhmNX7AGTKGmmSWgt6nSxvYepmYusW02tY1vKyZDso00HKdR5QV0GAyajVSQ9tWFFxlJ5IhvM0auaGgtE3gPDiIj18YjzxHDmlRL4Jys5Yl7u8Mc0XABcAdDBnqr9fGkMBqOH2jmDhyl2Yg5YkgSAAdYCg4bjrmUstRwqudpPKb20aL79NLLaIX3dWB81sax0rTyrTjiKrHlz8wJkPzTmc0/M0zpPgsPWYCXQDAJgHXKdL7/ANVsnaRpytqPeXPc90tFhlb/AAzAkm03JI1Gy1lz5drDTIAm5iPYaq44ErJGh9AE6V6fj7qj58L4JHRFxIGuvc/n92UV7Zncafn+vNdM+GXa/vG/slZ0vYP3bjq5g+yfFv1Hkub1Gxpoo7Ma6jVp1aZh7XAjzG3kRZe8QxRKw9+izwckxuHZfSKKJwriArUmVB9oCR0O4UtU8itFaQbREReL1ERERERERERERURVREVEVVREREREVURERFyn4l1DVxJEktoMBIEWzTJv6ey6q4wFx7tRjB3teb2BJi3ywAfCSf0Fkx7mu9nfovfDDwb2AsrFcDxrqTi54DmsdzN1LHWAJAuZI8bgFT8dTearnHM5oPeGAHAF2UugHoDEdBpda/wjFNpQcpdDgYGoMloM+5vay3FrxmcA0sc4jcDObjQ73JkdBdbcaJsz5clw9p9gkdPT3LT4kL4I42DRu4PWjpfrvoolThYc8ubmYS3kLDymLFpBs05RmHqoeI4dVc5rMoJmIczIYJiZiHCAf1CzmIxFPD0y4UnUubM8VJyuHRjmuyyXAH3Ks8KxhfDiC6HCDnNwADMzcCZg+Wy4keI4z+26xWnUitK18lMZi42U7nYC0X5AE+Sn0sA5hAIBeSOZuYCBJ+0CB7rKVuEl4kNYZiTUObaABlAEaq2MYOUm3ML+jlnsfxBvcF7BIBA+6JidYsrC2owGsGi3ZOMwcrQK6LWsPQLWgONOzRYNNoFyAXX9ljcbjmwR3gLTOYODhpBjKACb7E/SVMbjDbM2HF7jEi0SPmNtxAWE4o9pBeARzcziQYOgbmkz6W02uZTae4NJ30Xr2nEx3SRCyBZvrSwmKxPeNl0CCYY2zWNJ5eUaugAkmd1DwtdhzNaL7mLxq2T9V5x4vAdmbOUnMIa3oAPM6RaFTCYYMHKL3lx33nKutiMlDmNIA5Rr5k9vr76VEy5Gyl8nMTzGx5f82Xus+Bf9FY3EWuf0Oim4lwFzqbflCx9d/wDwF0JXaLRA1dd+E/FS+j3bjJDQfbl/CPZdAXHvhpi+7xFJv3szfUtc78RHquwql5TeWU0rZjO5owiIijKQiIiIiIiIiIiIiIiIiFERFREREVUREReKuh8iuJdr6UPcY+aGB3jMlrvCwIXbyFy/jeBzioxwaeZwId8sgy2Y0M76Lzn8Mhx7hbmWWPYNyP8AX3XOsJQ5+cQ4utrHLExHiJgrbqtSph3FmIBcMudvMHgAixaYkgEOEG9lCpV6+GkFtnTYiTlIixOvnM+KsUsUHOJJuTvY+y6vC8DJIPjUGG9AQST3BG3z9FW8jLjxjcB5nCjqCKrof0eqmsrGqc+clugAkARBgh03028k4JjCwyWQMsiWtIJJuZaRBkuOnRY/FuIJLWmTvYAwHamZt0heKdaoDzZozdBYXiYJ3j6qt5+K/AmLWu13BO9fu6nji0mTyyjSth0B6/FbbW4lOUNewF3MCQbCS0yJ1naVWrxC+aQQ7kJl+X/LvGWR5SZWpPp1HlucggEDQ3An7J+iydKuWg3eGZTlk0WsOW4y6GZj+qmSZM8Hh+Oyg7r+9f2lYsPOZmAmxpv5H8abqRSa5rzctZIIyUxOki4BJ2jpEnVXMbhuQi2RzHT3jsnMQI5GtFwBpvKx1DH0gM+HBc5wbJNSOuYco0sImND0WLpg1XFzzUDupjQSQJj0sZ08I7mNC+enN2UTL4vjwRkbny6X6rywSMreo+zEjeATKuVnGTsCPw3/AF0VKNdrbQAZN5En+pKt414MWkA76XtorGx4c3mBVBkY4ScpCjVXggxfx8R4/kojbuH3ReV7cHfa9tvO6g4vG5QWi5/NRpZKbZUuKOzQW+fDevmxbf8AK8AeVv8AldtC+dewuOdRbWqAw9oBbvDiQAb6rtPZHtW3GU7w2q0czdv9TfD8FVZyXuLuiskIDWhq2FERR1vRUlVWn8S4kHVqge4wwloGwjw8dZUDPzRhx+IW3rVLfBAZnUFuCpKwPZLi3fMqAuzd2/KCdYyh0TvErQPip2zrMxrcKys7D0msa57mzmcXSZJbfKBsNTKkQTiWISgVYWjI/okg9Fnvit21q4JtGnhyGPrFxNQgHKxsAhoNpJOu0eKxPw07e162LOFxFTv2ua4sqQAQW3N4EtInUSIXNuNdp6mKwZpV3mpUo1Guo1HGX5XBwqU3HVwsxwm9ipXw57RswAxOIe0PrNphtFpmMznNa6Y2AufAEbrO71ULnJcH3p2X0qi4hwT4t4tlekcQ+nVpVCA5jWtDmAuyyMtwRrDpkecrtwWQcCpMcgfsqoiLJbFREREVURERFpXaKkKdZ5Is8ZiegiCfHot1Wv8AbHAh9HNuLe+n1WLmB4or0GrrsuXVMR3hJM+vTQQoXdQTbfp4AKdWYRMA2/XkVHDiZtb2M+IKu+MWsYGN6KlTtLnlx6qPiafIYB02PlaNLqNgbF2RpAkSDAIN7gRe2il4hpFw7fQ2j1iUrYUuux+W22n0hRcjFbLkMnq+Xpp7j7ivY38sZYTv6rzWq7nS8y09DbVecNjnUs3d5QC0i8iNSIDgR6nqpFSnpPX+hVKGHInKQT906kEEWnXymdws+I40eRA5sgB7eR+3qt3D5ZI5R4f/AEff0UIYjva5DnAsaxwLyWg5ZBYOQff0AvcqgeXHV0esDxOghXhi2zHQHz2t9FarPcXQHBrbSXQNdwSei5+AyDAhL2vJadhsfSu/dT8l8udI2MR04bnX47baLH12ZKge2ACTmgQbTfyOn4KuLxGZuhG4vc+2ytYnEBpIHOJIDttbLH1sU6+kX/4UtsrWgvGx1rseqxdjuLgxw9oaXe/ZX8Vieuh6LHVDLujf1AUl+UNbcg7zrPht9VFFOYAkk++q5GTneJYFil1IsHwaJIN9ith4K6KDj95waPIcxPvlWx9kOLGhiqTwbFwa7xa6x/P0WtsGUBn3Z/3H5vy9ApuCkvaBqSAPORH1UZjaZRWTjbrC7NW4497nGm4Na0kCwJdBib/gFleD8T76nmiCHFrgNJEG3oQVpWMwzm4mrSYQGhwPlmAcWj+YlZ7sxVbR/wCndOdznOzH7TtSCNiGj2CpmHmStz3xTSaEkAdL6V2XfmgZ4Acwa7+7raymL49TpuLYc4jXKAQPC5F1oHbVor1X1MO4x3YmLZnAG0dYgeikcT4v+z1a1N5uHH1a7mafYhReGd4Wue5pGdxcBaQ2ABbraVEzeI5BL2SNAAOnuUvHxGx08HcfVcipcTABfneK2YEOBiNZuLgzEQs58ROJHFYXhtd5nEvoVBUOhcxtTLSe4dTDz6latxrDf9TVsWt7x/LpAk2jZe31qYpACc0mdMsQIjedforZGRyghVF39Nx62Va4aGf9xxFjNp5osIkWmAqV3S0x6el1CqtJMjosjgWU8jszjMDKInMZvJm1r/RZlYOFe0vPBMeadVr3tDwwg5SSA4gyASLx1hdX4H8X8U2vS/axSfRqkTkADmAnLmEE6HVrrwuQ4k8pjUXCl9nMc1ldj64LqbCHOaNXRcME6SYE+Ka9FmC7dui+ukXEMN8acYHCrUZRNEuINNoIdAiQHZiZg6kQV2nB4ttWmyoy7Xta5vk4Aj6FbQQVKZI1+yvIiL1bEREREXitSDmlrhIIgr2iIuX9o+A9xUd0Nx4iYWt1Hwf1+t11ftm4Nwj6hZnFOHED5skgPLfENk+i5picM2o0VKTg+m7Rw69DuCNwu9g5RrlK4ObigGwsfmzC2lxfyXrIOgVjIQYBI6dF7oucLOjouuyUHdcl8RGyrVpgiPEbnqlTD2vPuUqvsbfgpdSo2P7fmvXuCMae6w+LeyATSDHCxcIIcPEQoD8U5omnAGa0Na503JNjpKyuJdpbfqOhUHEUjcyPqVB/lmAcvTejqus3Ol5uf/KqsGvj3WGLjH2iRoDbYa6+a8Npud9nQX6aeN1lsPwV7uZxygEWIIn01hZUcPlsRY9BA8fNV/iHF2xO8KDU9T0H5K6mLhGT25f9rVGYRxDpaR92bGVKw+B7loc8/vHXa37rfvnxO3v0Wcxz6WGHND6p0ZNm+Lug+q18VC9xc4kk3JUPHkkmJfJsVKlayMBrFKw7CSANSYH9F0TgnZJtE06xOZzHB0GzZFwOuq0bg+CqVKrGUmlzy4ZQOuvtvK6hVwlS7MwJbYkTEj5o8Jkei4/8QZeRA1hhdQ6+vT7qVw+COS+fdY6ti3A97q5xdmHV0kz+P0VzhWJq1MQyoLd26wN8xIIj2crGF/id2ZJY3MTsS4umPb6qQQ9tSKYsRJM6HT9eSp3iua/nH929/NWXlbyFlf8AFXjFPvqz3VIzOAiNIAA3UKn2ihmT7UxEXzC0LzVqObXJrEAZTlvqTr+H1VKuHFNveASWnMesbrNzjIbkNk/UrNjGhob06LRu1HZLFE1MQWNLSZIaZcB1I39JWv8AZHhlOpimCtdgkwdCRoD1G/oul8Y7a0xRIBBsQI/V1ygYktOYGDMghWrhpyMmIwuHKdmnbfT5d1Ws2FmLO156myF13tFh8M7DFpa2Mp2AynYtjRcSLDeNJsszxDiDzTANYvLmyRJsZIh07722IWOoyGidV1IeES8LHLI4O5tdFDzMpk5DmNqu6kYAMynMbxa0yZFj0t+Ct1QIO0j+34KuBwrXOMuAsTcwLAmBG/TxVquIMDQrcubXtK/w7MbuFt41hfU/ZDi9DEYSk/DE921oYA75mlgDSx3iLfivlPBY9zSWgkTymNxMweosF9BfBKgG4F/NLnViSPu8jI9xdZDQrdFYeV0NERbFLREREREREXirSDmlrhIIIIOhBsQVwXtRwbE8HxBdS5sPUPLImm4f4dQbOA313G676o3EOHU69N1OswPY4QWuEj/g+IWyN/KVrkZzBcNwfH8PiYg9zV+488pP+R+h8jBUyrw0zdvqFf7V/BOo0l+Cd3jP8N5AePBrjZ/rB81oz8RjcE7I41KcfYqC3oHbeS6sWSfVcuXGF9ltTsIRIv0vdR6jTuSFhqXb2sD+8pMd4iWn+oXqp2+B1w59H7b7KScttb/VRhivvb6LIPw5tcqVw3DkVASCRfWIHjK17/5ydqHu78grFftjiHWY1rB4Ak/VRJ5o5Y3MJ3HS1JigkY4OA29FuuMxDGAlzgPYD8z9FrOO7WmYoH+b/wDK117alQzUcXeZWxcC7EYrER3NF5b94jKz/c6B7LlMxYI201vvOp/C6PiSOPtO9wWIYwuMkkk9VnuAdm62KfkosLjudGtHVztAug9nvg41sOxdTN/9dOQP5nm59APNTKnxHwmFd3OGw5dSYYLmZWtkWJaDd3mYnxXkkjWDdS8bEmyHVG21leA9l6fDMO+pZ9bIS58b7Mb0bMeJWtYvjJotJcToST1vJn1W5Yri1PFYLvaJzMfHgQQ4S0jYghc/7Rvpmi9r3ta50loJuYMgAdLKqcZf4s8cR1G/xO/wC7XC4aJDh1o+5QuGdqafeudVDm5iAHRYAfe3Fysxi+MijUk6HQ7SNR9QuY4jihLRT8YAjdy37DYQd21lQiaTQ1xOzgBmknyXOzMOOItfrrpXorBPFEHeyb7rHcT7SMq1m5pytOYkCeaQp/aXGg4Jz6Tpa6Lj7s83/PqtEdj+7ztdBMkE66HVp8eo2KzfC6jmcPc+p8lXvTTHUGKX/m1/sVKlwWsDHs6Ee9ePbGzlDTr2WvY3HM7sDLBAMmfm9NuijYLhAGHxRqEcjRlM72cI9YHuoOPZkyzoVa4himERSzNaQ2QTqRE6bZtFcsThrp4fEbJWv0I+CrnGM25wx7Nh9QsdTeZHmsvVAczOXguc50gWdsZI0i9vIrEFTMHgnPBInlEmNh1Phce6scEbHO/qN5jSrUmysFxDraKjqptPSR6q9TbEyhYHOANvHzXCbjudN4QGt9U5gpNCqzJvnzSOkRr5yuy/A/ifNWonUsY/wsL/APlHoFxwYdrXmCHAbj5SJAOuy3T4XY80uKU72e9zfAteDl/p7Lq8VNMa3lqisGGnAhfRSIi4anKqIiIiIiIiIqIiqrOJwjKgy1GNe3o5ocPYq6qoi1fHfDTh9XXDtaTuwuZ9GmPosVU+C+AOnfN8ng/i0rfUWzxH91r8NvZc+Z8EsCNXVz/Mwf8AopuG+EXD2a03v/1VHf8ArC3RF5zu7r3w29lieH9lMJQ/hYek09cgLv8AcZKk4/jFChHfVWU50zOAnyBU1cM7X1Hft+INYFxzODbxDf8Atx4AQY8VHml8Ntrq8MwBmSll0ALXbWVW1GSxwc1ws5pkEHcEar5241nwdSrh3WgwRsQLtP8AVdA+DmOfGKaT+5ZkcJ0a8h+eP5Q0n06rR+0WOGJxVSs4We8xvDRAH0hRpnB8YcV2+FwSY2VLC0ggVr57j7ro3wxwpbwhz3wRVdVqNHQCGD6sn1XN+O4jLiq3eCb2nZsDJHpCynZDj76OKZQpuc+jWd3bmXgh1g9o+y4a+8qF8RMLTGOLGOzd21rHHTmu7KfIOAUKQFz2uA0AIJ+YUnFY/Hy3h2pdr7vstXqva55jWJCyuM4q6o0F7p7x73vGgL+XUes+qj4gMFMEHmvIiw6Qd1jXPJbl6kO8jBB9wfoELQ6j2XSkHK7mqyr/ABirTJAbIBIiTJ9wruM4+79ko4cgRh88H7zXOzNafJzn+46L3w3g4qNcSWkhsnMRpI+Wd/K6xPEGgOLdjb0UhgaaB1Ch5LXf+poHp5adVYr5X0szqkun5LyIjm6ReNZ1WFcFew9Fz7D3XlzC2xV0IY5jfDZyj0pfPHPe5xL3WfM2r1HCOcJH914p1S0x+oV7C8Qc0OaCQHCCOokH8YXnEUSHcwiwI8Qbg2UoUAHMOq1a2QVSjUkq7RwZqO5Z0OlzYE6LOfD3s9TxuPp4eq5zA9riC0tmWtLo5gZ0UTi9BlLG16eHe402VHsa4kZiAS0nljUz6LnwxXll0h80IIFhRHDLTkbuDXeVz9SAukfBjg1PEYkPe4h2HAe1oHzSYEnYNN43lc+Y0DK0/bkny0H1k+i6N8D6FQY55DTkFJwedhcZQT1JGnmpWa0OifqvGakWu6IiKtKaqoiIiIiIiKiqqIiKqIiIiIiIiIiIuOfFPFMfjC1sS2mGu/1XP0BC7BVqZQSdACfZfPXFsSalZ9R2r3Fx8ySVEyn8rK7qx/w9j+JO552A+qk9n+OYnD4ath6OXK8uc8lsuEtbTImbC3uVgi1zswbrbS8z/b6KXiHcpcNwTHjMFYnDV3F5InXbZQrc7forRyRRaMFF26k8Kc9lUPFRzHiQHNJaWyMpMi+hI8k4o6Hul2cuJl0ky65zSbmTe6t13mRl3sozKRe/msB0Qa6nZCA3Rotx6/7Ueqx0XXt2IDcxNwI06kAx9YWR4hhu7sSDpoQRfxCw2Op8ro25vNboQ172h+1qHk88LHPj1IF/I0pFbEGmxrodzA6iBG2U/aHU2WNxjiabnuiczWxImCHGQJkiAb+XUK1XxLi0BxdAHLMwBN46XlUxIDmg9P7Kw5uLjwyM8IVe6qMObkzxPEjrrb77KnD8caZlusEXAIuCDqvGIdmcfBTaL2d2RBzE/wAuWDr4z/VQajywuAAOZuUyJiSDI6G2viVYJGviiA3XBFOdat4exWUxTw/RoaABvNwLn1N1imhZJz5bA1ge4WUB5WEUvHjW1Ts/xY4XFUa41pVGu82g8w9WyPVRKTzmzG5Mk+Z1W+0vhcW8Nq4+rVYWik5zGMknPOUB7nAAQdhM9QtFo01rgaySQlvTRZOJA1U2hzjxbceX2h/X3X0v8O8p4dhy1obLOaABmcCWlxjUmNV818MIbUaSJEiR1G49RZfWGApMbSY2k0NphrcoFgGxygeigcW9kNb31WUG5KkIqIuCpSqqqiqiIiIiIiIiIiIiIiIiIiIiKPxCmXUqjW6ljgPMggLgWIw5Di1wIcDBBEEHoQV9CrC9qcFTOHrVHU2Oe2m4hxaC4GLEEibKPPD4g32Xa4TxH+TeQW3zUuEYgfZ2Aj8/rKph2BpByhwjS+sQdPG6uV6at0nQ2+5n00XL6q+kU0EbqDWcBUvaQvL35TIurHFKRnMFep3PosyKAKjte5xc0ij0Vri1WC0RaxP5LH4x0gRv9VlsbTkXWI4lV/gBsANa4kA6OLspnzDGnyIXT4aAZmGtja4HGnviicD/AJaeiYlzXNADMsC5JmTufDyUGkR3ZU3EPDmkDcKDg8QxtOsxzMz3hgYZPIQ4F5jeW29VbOKRePyADqqXhTeCXHuCruBdy36qLVabz1KusCyfB+z9XGVmUaABqPmJIAsCSSTsBJ9FMdHTRzHZRb1WKdhXMdlcIMA6g2IDhp4EKRSas92j7IVMHiH0qpktIyuIgPbAhw8NvRY40CNVLgYDGHA7ha3u1pdt+H2Fbj+COwrzlAL6UjXUVGOjf5h5wtC4l8G8dScRTptrN2cx7RI/0vII+vmt9+CeAqswtV72lrKj2lk2zAAhzgOmgneCujqsOy34s7xHVWpYYHtFrgvZ/wCDOMqPBxAbQpzeXNc8jcNawkT5kLu1CiGNa0aNAA8gICuIoeTlyZJBf0WxjAzZERFFWaKqoiIiqqIiKqKkpKIqoiIiIiIiIiIiKxjsIKtN9N3yvaWmNYIiyvoi9BINhco4h8MMS1x7ssqN2ObKY8QbD0JWkYmnDoG1vZfRdUS0gdCvn/G4VzKjmvBDmkggiCCubkRNYLarvwbiEuUS2Uj2dlh8TSkLzRYJ5SSLaiLwMw9DIWSNCTAEk2AGpPQBbrgfhI52HY8P7uuZLmP+WCeUWu0xE6rSxjnigupk5cOO8GV1Wud4ilYrXMTS5iuyj4R4hxh1Sk0dQXuPtlH4rSu3PZEYHEd20uc1zGuDnADNaHRG2abbWXd4HAf5kcyrHH8+CWHljdZtaY1qtYnDQZ3O0WjrPmsmaPgugfCPs6zEVa3fUhUo90WOzCW5i5pa3/VabXEK65ZbFF4juipDCS6guZUqVltvwza7/wDpYbKDOfb7sHMfLLK6tW+DOAJkd80fdFS3lzNJ+q2Ls/2PwuCB/Z6Qa4iC8y6oR0LnXjwEBcrJ4rC+ItYDZC3shddlT8fwulXblr02VG9HtDgPETosbhexGBpuzMwtEO2OQGPLNMLOIq82R7RQJr1UotB1pUAVURa16iIiIiIiIiIiIiIiIiqqIiIqoiIiIiIiIiIiIiIih47g9Gt/FpMeermgn31UxEItZNcWm2mlBwXA6FEzSo02HqGgH31U6EReAAbI57nm3G0UPifCKOIZkr02VG9HCYPUHUHxCmIsgSDYWJFrVmfDLh4M/s4PgX1CPYuhbFhMGyk0MpMaxg0a0BoHoFfVFsfNJJ/e4n1NrENa3YIiItSyREREREREREREREREX//Z"/>
          <p:cNvSpPr>
            <a:spLocks noChangeAspect="1" noChangeArrowheads="1"/>
          </p:cNvSpPr>
          <p:nvPr/>
        </p:nvSpPr>
        <p:spPr bwMode="auto">
          <a:xfrm>
            <a:off x="4352925" y="-939800"/>
            <a:ext cx="23622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de-DE" altLang="cs-CZ" sz="1800"/>
          </a:p>
        </p:txBody>
      </p:sp>
      <p:pic>
        <p:nvPicPr>
          <p:cNvPr id="96265" name="Picture 12" descr="http://static.ddmcdn.com/gif/population-six-billion-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9863" y="336550"/>
            <a:ext cx="1905000"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dirty="0" smtClean="0">
                <a:solidFill>
                  <a:srgbClr val="0039A6"/>
                </a:solidFill>
                <a:latin typeface="Georgia" pitchFamily="18" charset="0"/>
              </a:rPr>
              <a:t>Infrastruktur</a:t>
            </a:r>
          </a:p>
        </p:txBody>
      </p:sp>
      <p:sp>
        <p:nvSpPr>
          <p:cNvPr id="97284" name="Rectangle 3"/>
          <p:cNvSpPr>
            <a:spLocks noGrp="1" noChangeArrowheads="1"/>
          </p:cNvSpPr>
          <p:nvPr>
            <p:ph type="subTitle" idx="4294967295"/>
          </p:nvPr>
        </p:nvSpPr>
        <p:spPr>
          <a:xfrm>
            <a:off x="1001713" y="1063625"/>
            <a:ext cx="7848600" cy="4329113"/>
          </a:xfrm>
        </p:spPr>
        <p:txBody>
          <a:bodyPr/>
          <a:lstStyle/>
          <a:p>
            <a:pPr marL="304800" indent="-304800" algn="just" eaLnBrk="1" hangingPunct="1">
              <a:spcBef>
                <a:spcPct val="0"/>
              </a:spcBef>
              <a:buFont typeface="Georgia" pitchFamily="18" charset="0"/>
              <a:buNone/>
            </a:pPr>
            <a:r>
              <a:rPr lang="en-US" altLang="cs-CZ" sz="2200" dirty="0" smtClean="0">
                <a:solidFill>
                  <a:srgbClr val="D52B1E"/>
                </a:solidFill>
                <a:latin typeface="Georgia" pitchFamily="18" charset="0"/>
              </a:rPr>
              <a:t>	</a:t>
            </a:r>
            <a:r>
              <a:rPr lang="cs-CZ" altLang="cs-CZ" sz="2200" dirty="0" smtClean="0">
                <a:solidFill>
                  <a:srgbClr val="D52B1E"/>
                </a:solidFill>
                <a:latin typeface="Georgia" pitchFamily="18" charset="0"/>
              </a:rPr>
              <a:t>LAGE UND INFRASTRUKTUR</a:t>
            </a:r>
            <a:endParaRPr lang="en-US" altLang="cs-CZ" sz="2200" dirty="0" smtClean="0">
              <a:solidFill>
                <a:srgbClr val="D52B1E"/>
              </a:solidFill>
              <a:latin typeface="Georgia" pitchFamily="18" charset="0"/>
            </a:endParaRPr>
          </a:p>
          <a:p>
            <a:pPr marL="304800" indent="-304800" eaLnBrk="1" hangingPunct="1">
              <a:spcBef>
                <a:spcPct val="0"/>
              </a:spcBef>
              <a:buFont typeface="Georgia" pitchFamily="18" charset="0"/>
              <a:buChar char="●"/>
            </a:pPr>
            <a:r>
              <a:rPr lang="de-DE" altLang="cs-CZ" sz="1400" dirty="0" smtClean="0">
                <a:latin typeface="Georgia" pitchFamily="18" charset="0"/>
              </a:rPr>
              <a:t>Allein schon aufgrund ihrer geographischen Lage stellt die Tschechische Republik einen wichtigen Verkehrsknotenpunkt dar.</a:t>
            </a:r>
          </a:p>
          <a:p>
            <a:pPr marL="304800" indent="-304800" eaLnBrk="1" hangingPunct="1">
              <a:spcBef>
                <a:spcPct val="0"/>
              </a:spcBef>
              <a:buFont typeface="Georgia" pitchFamily="18" charset="0"/>
              <a:buChar char="●"/>
            </a:pPr>
            <a:r>
              <a:rPr lang="de-DE" altLang="cs-CZ" sz="1400" dirty="0" smtClean="0">
                <a:latin typeface="Georgia" pitchFamily="18" charset="0"/>
              </a:rPr>
              <a:t>Die Bedeutung der Tschechischen Republik als eines wichtigen Transitpunktes ist noch gestiegen,  als das Land zum Mitglied des EU-Binnenmarkts wurde, der 2</a:t>
            </a:r>
            <a:r>
              <a:rPr lang="cs-CZ" altLang="cs-CZ" sz="1400" dirty="0" smtClean="0">
                <a:latin typeface="Georgia" pitchFamily="18" charset="0"/>
              </a:rPr>
              <a:t>7</a:t>
            </a:r>
            <a:r>
              <a:rPr lang="de-DE" altLang="cs-CZ" sz="1400" dirty="0" smtClean="0">
                <a:latin typeface="Georgia" pitchFamily="18" charset="0"/>
              </a:rPr>
              <a:t>  Länder in Europa mit </a:t>
            </a:r>
            <a:r>
              <a:rPr lang="cs-CZ" altLang="cs-CZ" sz="1400" dirty="0" smtClean="0">
                <a:latin typeface="Georgia" pitchFamily="18" charset="0"/>
              </a:rPr>
              <a:t>445</a:t>
            </a:r>
            <a:r>
              <a:rPr lang="de-DE" altLang="cs-CZ" sz="1400" dirty="0" smtClean="0">
                <a:latin typeface="Georgia" pitchFamily="18" charset="0"/>
              </a:rPr>
              <a:t> Millionen Verbrauchern umfasst. </a:t>
            </a:r>
          </a:p>
          <a:p>
            <a:pPr marL="304800" indent="-304800" eaLnBrk="1" hangingPunct="1">
              <a:spcBef>
                <a:spcPct val="0"/>
              </a:spcBef>
              <a:buFont typeface="Georgia" pitchFamily="18" charset="0"/>
              <a:buChar char="●"/>
            </a:pPr>
            <a:r>
              <a:rPr lang="de-DE" altLang="cs-CZ" sz="1400" dirty="0" smtClean="0">
                <a:latin typeface="Georgia" pitchFamily="18" charset="0"/>
              </a:rPr>
              <a:t>In weniger als zwei Flugstunden kann man von Tschechien aus die meisten europäischen Destinationen erreichen. </a:t>
            </a:r>
          </a:p>
          <a:p>
            <a:pPr marL="304800" indent="-304800" eaLnBrk="1" hangingPunct="1">
              <a:spcBef>
                <a:spcPct val="0"/>
              </a:spcBef>
              <a:buFont typeface="Georgia" pitchFamily="18" charset="0"/>
              <a:buChar char="●"/>
            </a:pPr>
            <a:r>
              <a:rPr lang="de-DE" altLang="cs-CZ" sz="1400" dirty="0" smtClean="0">
                <a:latin typeface="Georgia" pitchFamily="18" charset="0"/>
              </a:rPr>
              <a:t>Die Tschechische Republik gehört zu den Ländern mit einer sehr hohen Verkehrsnetzdichte.</a:t>
            </a:r>
            <a:endParaRPr lang="en-US" altLang="cs-CZ" sz="1400" dirty="0" smtClean="0">
              <a:latin typeface="Georgia" pitchFamily="18" charset="0"/>
            </a:endParaRP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pic>
        <p:nvPicPr>
          <p:cNvPr id="97287" name="Obrázek 8" descr="Infrastructure_June 2012.jpg"/>
          <p:cNvPicPr>
            <a:picLocks noChangeAspect="1"/>
          </p:cNvPicPr>
          <p:nvPr/>
        </p:nvPicPr>
        <p:blipFill>
          <a:blip r:embed="rId3" cstate="print">
            <a:extLst>
              <a:ext uri="{28A0092B-C50C-407E-A947-70E740481C1C}">
                <a14:useLocalDpi xmlns:a14="http://schemas.microsoft.com/office/drawing/2010/main" val="0"/>
              </a:ext>
            </a:extLst>
          </a:blip>
          <a:srcRect t="10316" b="5801"/>
          <a:stretch>
            <a:fillRect/>
          </a:stretch>
        </p:blipFill>
        <p:spPr bwMode="auto">
          <a:xfrm>
            <a:off x="1119188" y="3279775"/>
            <a:ext cx="5661025" cy="347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0213" y="3279775"/>
            <a:ext cx="1935162"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9" name="Text Box 13"/>
          <p:cNvSpPr txBox="1">
            <a:spLocks noChangeArrowheads="1"/>
          </p:cNvSpPr>
          <p:nvPr/>
        </p:nvSpPr>
        <p:spPr bwMode="auto">
          <a:xfrm>
            <a:off x="6745288" y="5737225"/>
            <a:ext cx="2006600" cy="93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a:buFontTx/>
              <a:buNone/>
            </a:pPr>
            <a:r>
              <a:rPr lang="de-DE" altLang="cs-CZ" sz="1000" dirty="0">
                <a:latin typeface="Georgia" pitchFamily="18" charset="0"/>
              </a:rPr>
              <a:t>Quelle</a:t>
            </a:r>
            <a:r>
              <a:rPr lang="en-GB" altLang="cs-CZ" sz="1000" dirty="0">
                <a:latin typeface="Georgia" pitchFamily="18" charset="0"/>
              </a:rPr>
              <a:t>: </a:t>
            </a:r>
            <a:r>
              <a:rPr lang="de-DE" altLang="cs-CZ" sz="1000" dirty="0">
                <a:latin typeface="Georgia" pitchFamily="18" charset="0"/>
              </a:rPr>
              <a:t>Straßen- und Autobahndirektion der Tschechischen Republik </a:t>
            </a:r>
            <a:r>
              <a:rPr lang="en-GB" altLang="cs-CZ" sz="1000" dirty="0">
                <a:latin typeface="Georgia" pitchFamily="18" charset="0"/>
              </a:rPr>
              <a:t>, 20</a:t>
            </a:r>
            <a:r>
              <a:rPr lang="cs-CZ" altLang="cs-CZ" sz="1000" dirty="0">
                <a:latin typeface="Georgia" pitchFamily="18" charset="0"/>
              </a:rPr>
              <a:t>12, </a:t>
            </a:r>
            <a:r>
              <a:rPr lang="de-DE" altLang="cs-CZ" sz="1000" dirty="0">
                <a:latin typeface="Georgia" pitchFamily="18" charset="0"/>
              </a:rPr>
              <a:t>Prager </a:t>
            </a:r>
            <a:r>
              <a:rPr lang="en-GB" altLang="cs-CZ" sz="1000" dirty="0" err="1" smtClean="0">
                <a:latin typeface="Georgia" pitchFamily="18" charset="0"/>
              </a:rPr>
              <a:t>Flughafenbehörde</a:t>
            </a:r>
            <a:r>
              <a:rPr lang="cs-CZ" altLang="cs-CZ" sz="1000" dirty="0" smtClean="0">
                <a:latin typeface="Georgia" pitchFamily="18" charset="0"/>
              </a:rPr>
              <a:t> </a:t>
            </a:r>
            <a:endParaRPr lang="cs-CZ" altLang="cs-CZ" sz="1000" dirty="0">
              <a:latin typeface="Georgia" pitchFamily="18" charset="0"/>
            </a:endParaRPr>
          </a:p>
          <a:p>
            <a:pPr algn="ctr" eaLnBrk="1" hangingPunct="1">
              <a:spcBef>
                <a:spcPct val="50000"/>
              </a:spcBef>
              <a:buFontTx/>
              <a:buNone/>
            </a:pPr>
            <a:endParaRPr lang="cs-CZ" altLang="cs-CZ" sz="1000" dirty="0">
              <a:latin typeface="Georgia" pitchFamily="18" charset="0"/>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1"/>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411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300" smtClean="0">
                <a:solidFill>
                  <a:srgbClr val="0039A6"/>
                </a:solidFill>
                <a:latin typeface="Georgia" pitchFamily="18" charset="0"/>
              </a:rPr>
              <a:t>Grundlegende Fakten über die Tschechische Republik</a:t>
            </a:r>
            <a:endParaRPr lang="en-US" altLang="cs-CZ" sz="2300" smtClean="0">
              <a:solidFill>
                <a:srgbClr val="0039A6"/>
              </a:solidFill>
              <a:latin typeface="Georgia" pitchFamily="18" charset="0"/>
            </a:endParaRPr>
          </a:p>
        </p:txBody>
      </p:sp>
      <p:sp>
        <p:nvSpPr>
          <p:cNvPr id="10245" name="Rectangle 3"/>
          <p:cNvSpPr>
            <a:spLocks noGrp="1" noChangeArrowheads="1"/>
          </p:cNvSpPr>
          <p:nvPr>
            <p:ph type="subTitle" idx="4294967295"/>
          </p:nvPr>
        </p:nvSpPr>
        <p:spPr>
          <a:xfrm>
            <a:off x="1000125" y="1851025"/>
            <a:ext cx="7632700" cy="3948113"/>
          </a:xfrm>
        </p:spPr>
        <p:txBody>
          <a:bodyPr/>
          <a:lstStyle/>
          <a:p>
            <a:pPr marL="304800" indent="-304800" algn="just" eaLnBrk="1" hangingPunct="1">
              <a:lnSpc>
                <a:spcPct val="110000"/>
              </a:lnSpc>
              <a:spcBef>
                <a:spcPct val="0"/>
              </a:spcBef>
              <a:spcAft>
                <a:spcPts val="1200"/>
              </a:spcAft>
              <a:buFont typeface="Georgia" pitchFamily="18" charset="0"/>
              <a:buNone/>
            </a:pPr>
            <a:r>
              <a:rPr lang="de-DE" altLang="cs-CZ" sz="2400" dirty="0" smtClean="0">
                <a:solidFill>
                  <a:srgbClr val="0039A6"/>
                </a:solidFill>
                <a:latin typeface="Georgia" pitchFamily="18" charset="0"/>
              </a:rPr>
              <a:t>	</a:t>
            </a:r>
            <a:r>
              <a:rPr lang="de-DE" altLang="cs-CZ" sz="2200" dirty="0" smtClean="0">
                <a:solidFill>
                  <a:srgbClr val="0039A6"/>
                </a:solidFill>
                <a:latin typeface="Georgia" pitchFamily="18" charset="0"/>
              </a:rPr>
              <a:t>Öffnungszeiten von Geschäften, Banken und Apotheken:</a:t>
            </a:r>
          </a:p>
          <a:p>
            <a:pPr marL="304800" indent="-304800" algn="just" eaLnBrk="1" hangingPunct="1">
              <a:lnSpc>
                <a:spcPct val="110000"/>
              </a:lnSpc>
              <a:spcBef>
                <a:spcPct val="0"/>
              </a:spcBef>
              <a:spcAft>
                <a:spcPts val="1200"/>
              </a:spcAft>
              <a:buFont typeface="Georgia" pitchFamily="18" charset="0"/>
              <a:buChar char="●"/>
            </a:pPr>
            <a:r>
              <a:rPr lang="de-DE" altLang="cs-CZ" sz="2000" dirty="0" smtClean="0">
                <a:solidFill>
                  <a:srgbClr val="D52B1E"/>
                </a:solidFill>
                <a:latin typeface="Georgia" pitchFamily="18" charset="0"/>
              </a:rPr>
              <a:t>Geschäfte:</a:t>
            </a:r>
            <a:r>
              <a:rPr lang="de-DE" altLang="cs-CZ" sz="2000" dirty="0" smtClean="0">
                <a:latin typeface="Georgia" pitchFamily="18" charset="0"/>
              </a:rPr>
              <a:t>		9 – 18 an Wochentagen</a:t>
            </a:r>
          </a:p>
          <a:p>
            <a:pPr marL="304800" indent="-304800" algn="just" eaLnBrk="1" hangingPunct="1">
              <a:lnSpc>
                <a:spcPct val="110000"/>
              </a:lnSpc>
              <a:spcBef>
                <a:spcPct val="0"/>
              </a:spcBef>
              <a:spcAft>
                <a:spcPts val="1200"/>
              </a:spcAft>
              <a:buFont typeface="Georgia" pitchFamily="18" charset="0"/>
              <a:buNone/>
            </a:pPr>
            <a:r>
              <a:rPr lang="de-DE" altLang="cs-CZ" sz="2000" dirty="0" smtClean="0">
                <a:latin typeface="Georgia" pitchFamily="18" charset="0"/>
              </a:rPr>
              <a:t>				9 – 13 an Samstagen</a:t>
            </a:r>
          </a:p>
          <a:p>
            <a:pPr marL="304800" indent="-304800" algn="just" eaLnBrk="1" hangingPunct="1">
              <a:lnSpc>
                <a:spcPct val="110000"/>
              </a:lnSpc>
              <a:spcBef>
                <a:spcPct val="0"/>
              </a:spcBef>
              <a:spcAft>
                <a:spcPts val="1200"/>
              </a:spcAft>
              <a:buFont typeface="Georgia" pitchFamily="18" charset="0"/>
              <a:buChar char="●"/>
            </a:pPr>
            <a:r>
              <a:rPr lang="de-DE" altLang="cs-CZ" sz="2000" dirty="0" smtClean="0">
                <a:latin typeface="Georgia" pitchFamily="18" charset="0"/>
              </a:rPr>
              <a:t>Einkaufszentren sind auch an Sonntagen geöffnet. </a:t>
            </a:r>
          </a:p>
          <a:p>
            <a:pPr marL="304800" indent="-304800" algn="just" eaLnBrk="1" hangingPunct="1">
              <a:lnSpc>
                <a:spcPct val="110000"/>
              </a:lnSpc>
              <a:spcBef>
                <a:spcPct val="0"/>
              </a:spcBef>
              <a:spcAft>
                <a:spcPts val="1200"/>
              </a:spcAft>
              <a:buFont typeface="Georgia" pitchFamily="18" charset="0"/>
              <a:buChar char="●"/>
            </a:pPr>
            <a:r>
              <a:rPr lang="de-DE" altLang="cs-CZ" sz="2000" dirty="0" smtClean="0">
                <a:solidFill>
                  <a:srgbClr val="D52B1E"/>
                </a:solidFill>
                <a:latin typeface="Georgia" pitchFamily="18" charset="0"/>
              </a:rPr>
              <a:t>Banken:</a:t>
            </a:r>
            <a:r>
              <a:rPr lang="de-DE" altLang="cs-CZ" sz="2000" dirty="0" smtClean="0">
                <a:latin typeface="Georgia" pitchFamily="18" charset="0"/>
              </a:rPr>
              <a:t>		8 – 18 an Wochentagen</a:t>
            </a:r>
          </a:p>
          <a:p>
            <a:pPr marL="304800" indent="-304800" algn="just" eaLnBrk="1" hangingPunct="1">
              <a:lnSpc>
                <a:spcPct val="110000"/>
              </a:lnSpc>
              <a:spcBef>
                <a:spcPct val="0"/>
              </a:spcBef>
              <a:spcAft>
                <a:spcPts val="1200"/>
              </a:spcAft>
              <a:buFont typeface="Georgia" pitchFamily="18" charset="0"/>
              <a:buChar char="●"/>
            </a:pPr>
            <a:r>
              <a:rPr lang="de-DE" altLang="cs-CZ" sz="2000" dirty="0" smtClean="0">
                <a:solidFill>
                  <a:srgbClr val="D52B1E"/>
                </a:solidFill>
                <a:latin typeface="Georgia" pitchFamily="18" charset="0"/>
              </a:rPr>
              <a:t>Apotheken:	</a:t>
            </a:r>
            <a:r>
              <a:rPr lang="de-DE" altLang="cs-CZ" sz="2000" dirty="0" smtClean="0">
                <a:latin typeface="Georgia" pitchFamily="18" charset="0"/>
              </a:rPr>
              <a:t>	dieselben Öffnungszeiten wie Geschäfte, 			in größeren Städten 24 St. /7 T. geöffnet</a:t>
            </a: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dirty="0" smtClean="0">
                <a:solidFill>
                  <a:srgbClr val="0039A6"/>
                </a:solidFill>
                <a:latin typeface="Georgia" pitchFamily="18" charset="0"/>
              </a:rPr>
              <a:t>Infrastruktur</a:t>
            </a:r>
          </a:p>
        </p:txBody>
      </p:sp>
      <p:sp>
        <p:nvSpPr>
          <p:cNvPr id="97284" name="Rectangle 3"/>
          <p:cNvSpPr>
            <a:spLocks noGrp="1" noChangeArrowheads="1"/>
          </p:cNvSpPr>
          <p:nvPr>
            <p:ph type="subTitle" idx="4294967295"/>
          </p:nvPr>
        </p:nvSpPr>
        <p:spPr>
          <a:xfrm>
            <a:off x="1260475" y="1073150"/>
            <a:ext cx="7632700" cy="4329113"/>
          </a:xfrm>
        </p:spPr>
        <p:txBody>
          <a:bodyPr/>
          <a:lstStyle/>
          <a:p>
            <a:pPr marL="304800" indent="-304800" algn="just" eaLnBrk="1" hangingPunct="1">
              <a:spcBef>
                <a:spcPct val="0"/>
              </a:spcBef>
              <a:buFont typeface="Georgia" panose="02040502050405020303" pitchFamily="18" charset="0"/>
              <a:buNone/>
            </a:pPr>
            <a:r>
              <a:rPr lang="de-DE" altLang="cs-CZ" sz="2000" dirty="0">
                <a:solidFill>
                  <a:srgbClr val="D52B1E"/>
                </a:solidFill>
                <a:latin typeface="Georgia" panose="02040502050405020303" pitchFamily="18" charset="0"/>
              </a:rPr>
              <a:t>Autobahnen in der Tschechischen Republik </a:t>
            </a:r>
            <a:endParaRPr lang="en-US" altLang="cs-CZ" sz="2000" dirty="0" smtClean="0">
              <a:solidFill>
                <a:srgbClr val="D52B1E"/>
              </a:solidFill>
              <a:latin typeface="Georgia" panose="02040502050405020303" pitchFamily="18" charset="0"/>
            </a:endParaRP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en-US" altLang="de-DE" sz="1800" smtClean="0">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en-US" altLang="de-DE" sz="1800" smtClean="0">
              <a:solidFill>
                <a:srgbClr val="FFFFFF"/>
              </a:solidFill>
            </a:endParaRPr>
          </a:p>
        </p:txBody>
      </p:sp>
      <p:pic>
        <p:nvPicPr>
          <p:cNvPr id="97287" name="Obráze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60475" y="1495425"/>
            <a:ext cx="6545263" cy="425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1811601"/>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108" name="Picture 20" descr="http://www.fotothing.com/photos/168/1684eca7516bfd5e5be430e204cd2b53.jpg"/>
          <p:cNvPicPr>
            <a:picLocks noChangeAspect="1" noChangeArrowheads="1"/>
          </p:cNvPicPr>
          <p:nvPr/>
        </p:nvPicPr>
        <p:blipFill rotWithShape="1">
          <a:blip r:embed="rId2">
            <a:extLst>
              <a:ext uri="{28A0092B-C50C-407E-A947-70E740481C1C}">
                <a14:useLocalDpi xmlns:a14="http://schemas.microsoft.com/office/drawing/2010/main" val="0"/>
              </a:ext>
            </a:extLst>
          </a:blip>
          <a:srcRect l="39103" t="32338" r="23575" b="24588"/>
          <a:stretch/>
        </p:blipFill>
        <p:spPr bwMode="auto">
          <a:xfrm>
            <a:off x="4824000" y="3154034"/>
            <a:ext cx="4320000" cy="3744000"/>
          </a:xfrm>
          <a:prstGeom prst="rect">
            <a:avLst/>
          </a:prstGeom>
          <a:noFill/>
          <a:effectLst>
            <a:glow>
              <a:schemeClr val="accent1"/>
            </a:glow>
            <a:softEdge rad="0"/>
          </a:effectLst>
          <a:extLst>
            <a:ext uri="{909E8E84-426E-40DD-AFC4-6F175D3DCCD1}">
              <a14:hiddenFill xmlns:a14="http://schemas.microsoft.com/office/drawing/2010/main">
                <a:solidFill>
                  <a:srgbClr val="FFFFFF"/>
                </a:solidFill>
              </a14:hiddenFill>
            </a:ext>
          </a:extLst>
        </p:spPr>
      </p:pic>
      <p:pic>
        <p:nvPicPr>
          <p:cNvPr id="9830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smtClean="0">
                <a:solidFill>
                  <a:srgbClr val="0039A6"/>
                </a:solidFill>
                <a:latin typeface="Georgia" pitchFamily="18" charset="0"/>
              </a:rPr>
              <a:t>Infrastruktur</a:t>
            </a:r>
          </a:p>
        </p:txBody>
      </p:sp>
      <p:sp>
        <p:nvSpPr>
          <p:cNvPr id="92165" name="Rectangle 3"/>
          <p:cNvSpPr>
            <a:spLocks noGrp="1" noChangeArrowheads="1"/>
          </p:cNvSpPr>
          <p:nvPr>
            <p:ph type="subTitle" idx="4294967295"/>
          </p:nvPr>
        </p:nvSpPr>
        <p:spPr>
          <a:xfrm>
            <a:off x="958850" y="1279525"/>
            <a:ext cx="7661275" cy="5307013"/>
          </a:xfrm>
        </p:spPr>
        <p:txBody>
          <a:bodyPr/>
          <a:lstStyle/>
          <a:p>
            <a:pPr marL="304800" indent="-304800" algn="just" eaLnBrk="1" hangingPunct="1">
              <a:lnSpc>
                <a:spcPct val="110000"/>
              </a:lnSpc>
              <a:spcBef>
                <a:spcPct val="0"/>
              </a:spcBef>
              <a:spcAft>
                <a:spcPts val="1200"/>
              </a:spcAft>
              <a:buFont typeface="Georgia" pitchFamily="18" charset="0"/>
              <a:buNone/>
              <a:defRPr/>
            </a:pPr>
            <a:r>
              <a:rPr lang="en-US" sz="2800" dirty="0" smtClean="0">
                <a:solidFill>
                  <a:srgbClr val="0039A6"/>
                </a:solidFill>
                <a:latin typeface="Georgia" pitchFamily="18" charset="0"/>
              </a:rPr>
              <a:t>	</a:t>
            </a:r>
            <a:r>
              <a:rPr lang="de-DE" sz="2800" dirty="0" smtClean="0">
                <a:solidFill>
                  <a:srgbClr val="0039A6"/>
                </a:solidFill>
                <a:latin typeface="Georgia" pitchFamily="18" charset="0"/>
              </a:rPr>
              <a:t>Flughäfen</a:t>
            </a:r>
            <a:r>
              <a:rPr lang="de-DE" sz="2800" dirty="0" smtClean="0">
                <a:latin typeface="Georgia" pitchFamily="18" charset="0"/>
              </a:rPr>
              <a:t>	</a:t>
            </a:r>
          </a:p>
          <a:p>
            <a:pPr marL="304800" indent="-304800" algn="just" eaLnBrk="1" hangingPunct="1">
              <a:lnSpc>
                <a:spcPct val="110000"/>
              </a:lnSpc>
              <a:spcBef>
                <a:spcPct val="0"/>
              </a:spcBef>
              <a:spcAft>
                <a:spcPts val="600"/>
              </a:spcAft>
              <a:buFont typeface="Georgia" pitchFamily="18" charset="0"/>
              <a:buNone/>
              <a:defRPr/>
            </a:pPr>
            <a:r>
              <a:rPr lang="de-DE" sz="2000" dirty="0" smtClean="0">
                <a:latin typeface="Georgia" pitchFamily="18" charset="0"/>
              </a:rPr>
              <a:t>	Insgesamt: 122; 44 </a:t>
            </a:r>
            <a:r>
              <a:rPr lang="de-DE" sz="2000" dirty="0">
                <a:latin typeface="Georgia" pitchFamily="18" charset="0"/>
              </a:rPr>
              <a:t>mit asphaltierte</a:t>
            </a:r>
            <a:r>
              <a:rPr lang="cs-CZ" sz="2000" dirty="0">
                <a:latin typeface="Georgia" pitchFamily="18" charset="0"/>
              </a:rPr>
              <a:t>n</a:t>
            </a:r>
            <a:r>
              <a:rPr lang="de-DE" sz="2000" dirty="0">
                <a:latin typeface="Georgia" pitchFamily="18" charset="0"/>
              </a:rPr>
              <a:t> Start- und Landebahn</a:t>
            </a:r>
            <a:r>
              <a:rPr lang="cs-CZ" sz="2000" dirty="0">
                <a:latin typeface="Georgia" pitchFamily="18" charset="0"/>
              </a:rPr>
              <a:t>en</a:t>
            </a:r>
            <a:r>
              <a:rPr lang="de-DE" sz="2000" dirty="0">
                <a:latin typeface="Georgia" pitchFamily="18" charset="0"/>
              </a:rPr>
              <a:t> </a:t>
            </a:r>
            <a:r>
              <a:rPr lang="de-DE" sz="2000" dirty="0" smtClean="0">
                <a:latin typeface="Georgia" pitchFamily="18" charset="0"/>
              </a:rPr>
              <a:t>; 5  internationale Flughäfen</a:t>
            </a:r>
          </a:p>
          <a:p>
            <a:pPr marL="304800" indent="-304800" algn="just" eaLnBrk="1" hangingPunct="1">
              <a:lnSpc>
                <a:spcPct val="110000"/>
              </a:lnSpc>
              <a:spcBef>
                <a:spcPct val="0"/>
              </a:spcBef>
              <a:spcAft>
                <a:spcPts val="1200"/>
              </a:spcAft>
              <a:buFont typeface="Georgia" pitchFamily="18" charset="0"/>
              <a:buNone/>
              <a:defRPr/>
            </a:pPr>
            <a:r>
              <a:rPr lang="de-DE" sz="2000" dirty="0" smtClean="0">
                <a:latin typeface="Georgia" pitchFamily="18" charset="0"/>
              </a:rPr>
              <a:t>	</a:t>
            </a:r>
            <a:r>
              <a:rPr lang="de-DE" sz="1800" dirty="0" smtClean="0">
                <a:solidFill>
                  <a:srgbClr val="D52B1E"/>
                </a:solidFill>
                <a:latin typeface="Georgia" pitchFamily="18" charset="0"/>
              </a:rPr>
              <a:t>Wichtigste</a:t>
            </a:r>
            <a:r>
              <a:rPr lang="de-DE" sz="1800" dirty="0" smtClean="0">
                <a:latin typeface="Georgia" pitchFamily="18" charset="0"/>
              </a:rPr>
              <a:t> </a:t>
            </a:r>
            <a:r>
              <a:rPr lang="de-DE" sz="1800" dirty="0" smtClean="0">
                <a:solidFill>
                  <a:srgbClr val="D52B1E"/>
                </a:solidFill>
                <a:latin typeface="Georgia" pitchFamily="18" charset="0"/>
              </a:rPr>
              <a:t>internationale Flughäfen in der Tschechischen Republik:</a:t>
            </a:r>
            <a:r>
              <a:rPr lang="de-DE" sz="1800" dirty="0" smtClean="0">
                <a:latin typeface="Georgia" pitchFamily="18" charset="0"/>
              </a:rPr>
              <a:t> </a:t>
            </a:r>
          </a:p>
          <a:p>
            <a:pPr marL="304800" indent="-304800" algn="just" eaLnBrk="1" hangingPunct="1">
              <a:lnSpc>
                <a:spcPct val="110000"/>
              </a:lnSpc>
              <a:spcBef>
                <a:spcPct val="0"/>
              </a:spcBef>
              <a:spcAft>
                <a:spcPts val="600"/>
              </a:spcAft>
              <a:buFont typeface="Georgia" pitchFamily="18" charset="0"/>
              <a:buChar char="●"/>
              <a:defRPr/>
            </a:pPr>
            <a:r>
              <a:rPr lang="de-DE" sz="2000" dirty="0" smtClean="0">
                <a:latin typeface="Georgia" pitchFamily="18" charset="0"/>
              </a:rPr>
              <a:t>V</a:t>
            </a:r>
            <a:r>
              <a:rPr lang="cs-CZ" sz="2000" dirty="0" smtClean="0">
                <a:latin typeface="Georgia" pitchFamily="18" charset="0"/>
              </a:rPr>
              <a:t>á</a:t>
            </a:r>
            <a:r>
              <a:rPr lang="de-DE" sz="2000" dirty="0" err="1" smtClean="0">
                <a:latin typeface="Georgia" pitchFamily="18" charset="0"/>
              </a:rPr>
              <a:t>clav</a:t>
            </a:r>
            <a:r>
              <a:rPr lang="de-DE" sz="2000" dirty="0" smtClean="0">
                <a:latin typeface="Georgia" pitchFamily="18" charset="0"/>
              </a:rPr>
              <a:t>-Havel- Flughafen  Prag (PRG)	</a:t>
            </a:r>
          </a:p>
          <a:p>
            <a:pPr marL="304800" indent="-304800" algn="just" eaLnBrk="1" hangingPunct="1">
              <a:lnSpc>
                <a:spcPct val="110000"/>
              </a:lnSpc>
              <a:spcBef>
                <a:spcPct val="0"/>
              </a:spcBef>
              <a:spcAft>
                <a:spcPts val="0"/>
              </a:spcAft>
              <a:buFont typeface="Georgia" pitchFamily="18" charset="0"/>
              <a:buNone/>
              <a:defRPr/>
            </a:pPr>
            <a:r>
              <a:rPr lang="de-DE" sz="2000" dirty="0" smtClean="0">
                <a:latin typeface="Georgia" pitchFamily="18" charset="0"/>
              </a:rPr>
              <a:t>		</a:t>
            </a:r>
            <a:r>
              <a:rPr lang="cs-CZ" sz="2000" dirty="0" smtClean="0">
                <a:latin typeface="Georgia" pitchFamily="18" charset="0"/>
              </a:rPr>
              <a:t>-	</a:t>
            </a:r>
            <a:r>
              <a:rPr lang="de-DE" sz="2000" dirty="0" smtClean="0">
                <a:latin typeface="Georgia" pitchFamily="18" charset="0"/>
              </a:rPr>
              <a:t>ca. 11-12 Millionen Passagiere pro Jahr 			- </a:t>
            </a:r>
            <a:r>
              <a:rPr lang="cs-CZ" sz="2000" dirty="0" smtClean="0">
                <a:latin typeface="Georgia" pitchFamily="18" charset="0"/>
              </a:rPr>
              <a:t>	</a:t>
            </a:r>
            <a:r>
              <a:rPr lang="de-DE" sz="2000" dirty="0" smtClean="0">
                <a:latin typeface="Georgia" pitchFamily="18" charset="0"/>
              </a:rPr>
              <a:t>Verbindungen zu 130 Destinationen weltweit</a:t>
            </a:r>
          </a:p>
          <a:p>
            <a:pPr marL="304800" indent="-304800" algn="just" eaLnBrk="1" hangingPunct="1">
              <a:lnSpc>
                <a:spcPct val="110000"/>
              </a:lnSpc>
              <a:spcBef>
                <a:spcPct val="0"/>
              </a:spcBef>
              <a:spcAft>
                <a:spcPts val="0"/>
              </a:spcAft>
              <a:buFont typeface="Georgia" pitchFamily="18" charset="0"/>
              <a:buNone/>
              <a:defRPr/>
            </a:pPr>
            <a:r>
              <a:rPr lang="de-DE" sz="2000" dirty="0" smtClean="0">
                <a:latin typeface="Georgia" pitchFamily="18" charset="0"/>
              </a:rPr>
              <a:t>		- </a:t>
            </a:r>
            <a:r>
              <a:rPr lang="cs-CZ" sz="2000" dirty="0" smtClean="0">
                <a:latin typeface="Georgia" pitchFamily="18" charset="0"/>
              </a:rPr>
              <a:t>	</a:t>
            </a:r>
            <a:r>
              <a:rPr lang="de-DE" sz="2000" dirty="0" smtClean="0">
                <a:latin typeface="Georgia" pitchFamily="18" charset="0"/>
              </a:rPr>
              <a:t>2011 mit IATA Eagle Award „Most </a:t>
            </a:r>
            <a:r>
              <a:rPr lang="de-DE" sz="2000" dirty="0" err="1" smtClean="0">
                <a:latin typeface="Georgia" pitchFamily="18" charset="0"/>
              </a:rPr>
              <a:t>deserving</a:t>
            </a:r>
            <a:r>
              <a:rPr lang="de-DE" sz="2000" dirty="0" smtClean="0">
                <a:latin typeface="Georgia" pitchFamily="18" charset="0"/>
              </a:rPr>
              <a:t> </a:t>
            </a:r>
            <a:r>
              <a:rPr lang="cs-CZ" sz="2000" dirty="0" smtClean="0">
                <a:latin typeface="Georgia" pitchFamily="18" charset="0"/>
              </a:rPr>
              <a:t>			</a:t>
            </a:r>
            <a:r>
              <a:rPr lang="de-DE" sz="2000" dirty="0" smtClean="0">
                <a:latin typeface="Georgia" pitchFamily="18" charset="0"/>
              </a:rPr>
              <a:t>Airport“</a:t>
            </a:r>
            <a:r>
              <a:rPr lang="cs-CZ" sz="2000" dirty="0" smtClean="0">
                <a:latin typeface="Georgia" pitchFamily="18" charset="0"/>
              </a:rPr>
              <a:t> </a:t>
            </a:r>
            <a:r>
              <a:rPr lang="de-DE" sz="2000" dirty="0" smtClean="0">
                <a:latin typeface="Georgia" pitchFamily="18" charset="0"/>
              </a:rPr>
              <a:t>ausgezeichnet</a:t>
            </a:r>
          </a:p>
          <a:p>
            <a:pPr eaLnBrk="1" hangingPunct="1">
              <a:lnSpc>
                <a:spcPct val="110000"/>
              </a:lnSpc>
              <a:spcBef>
                <a:spcPct val="0"/>
              </a:spcBef>
              <a:spcAft>
                <a:spcPts val="1200"/>
              </a:spcAft>
              <a:defRPr/>
            </a:pPr>
            <a:r>
              <a:rPr lang="de-DE" sz="2000" dirty="0" smtClean="0">
                <a:latin typeface="Georgia" pitchFamily="18" charset="0"/>
              </a:rPr>
              <a:t>Brno</a:t>
            </a:r>
            <a:r>
              <a:rPr lang="cs-CZ" sz="2000" dirty="0" smtClean="0">
                <a:latin typeface="Georgia" pitchFamily="18" charset="0"/>
              </a:rPr>
              <a:t>-</a:t>
            </a:r>
            <a:r>
              <a:rPr lang="cs-CZ" sz="2000" dirty="0" err="1" smtClean="0">
                <a:latin typeface="Georgia" pitchFamily="18" charset="0"/>
              </a:rPr>
              <a:t>Flughafen</a:t>
            </a:r>
            <a:r>
              <a:rPr lang="de-DE" sz="2000" dirty="0" smtClean="0">
                <a:latin typeface="Georgia" pitchFamily="18" charset="0"/>
              </a:rPr>
              <a:t> (BRQ),</a:t>
            </a:r>
            <a:r>
              <a:rPr lang="cs-CZ" sz="2000" dirty="0" smtClean="0">
                <a:latin typeface="Georgia" pitchFamily="18" charset="0"/>
              </a:rPr>
              <a:t> </a:t>
            </a:r>
            <a:r>
              <a:rPr lang="de-DE" sz="2000" dirty="0" smtClean="0">
                <a:latin typeface="Georgia" pitchFamily="18" charset="0"/>
              </a:rPr>
              <a:t>Ostrava</a:t>
            </a:r>
            <a:r>
              <a:rPr lang="cs-CZ" sz="2000" dirty="0" smtClean="0">
                <a:latin typeface="Georgia" pitchFamily="18" charset="0"/>
              </a:rPr>
              <a:t>-</a:t>
            </a:r>
            <a:r>
              <a:rPr lang="cs-CZ" sz="2000" dirty="0" err="1" smtClean="0">
                <a:latin typeface="Georgia" pitchFamily="18" charset="0"/>
              </a:rPr>
              <a:t>Flughafen</a:t>
            </a:r>
            <a:r>
              <a:rPr lang="de-DE" sz="2000" dirty="0" smtClean="0">
                <a:latin typeface="Georgia" pitchFamily="18" charset="0"/>
              </a:rPr>
              <a:t> (OSR),</a:t>
            </a:r>
            <a:r>
              <a:rPr lang="cs-CZ" sz="2000" dirty="0" smtClean="0">
                <a:latin typeface="Georgia" pitchFamily="18" charset="0"/>
              </a:rPr>
              <a:t/>
            </a:r>
            <a:br>
              <a:rPr lang="cs-CZ" sz="2000" dirty="0" smtClean="0">
                <a:latin typeface="Georgia" pitchFamily="18" charset="0"/>
              </a:rPr>
            </a:br>
            <a:r>
              <a:rPr lang="de-DE" sz="2000" dirty="0" err="1" smtClean="0">
                <a:latin typeface="Georgia" pitchFamily="18" charset="0"/>
              </a:rPr>
              <a:t>Karlovy</a:t>
            </a:r>
            <a:r>
              <a:rPr lang="cs-CZ" sz="2000" dirty="0" smtClean="0">
                <a:latin typeface="Georgia" pitchFamily="18" charset="0"/>
              </a:rPr>
              <a:t> </a:t>
            </a:r>
            <a:r>
              <a:rPr lang="de-DE" sz="2000" dirty="0" err="1" smtClean="0">
                <a:latin typeface="Georgia" pitchFamily="18" charset="0"/>
              </a:rPr>
              <a:t>Vary</a:t>
            </a:r>
            <a:r>
              <a:rPr lang="cs-CZ" sz="2000" dirty="0" smtClean="0">
                <a:latin typeface="Georgia" pitchFamily="18" charset="0"/>
              </a:rPr>
              <a:t>-</a:t>
            </a:r>
            <a:r>
              <a:rPr lang="cs-CZ" sz="2000" dirty="0" err="1" smtClean="0">
                <a:latin typeface="Georgia" pitchFamily="18" charset="0"/>
              </a:rPr>
              <a:t>Flughafen</a:t>
            </a:r>
            <a:r>
              <a:rPr lang="de-DE" sz="2000" dirty="0" smtClean="0">
                <a:latin typeface="Georgia" pitchFamily="18" charset="0"/>
              </a:rPr>
              <a:t> (KLV), </a:t>
            </a:r>
            <a:r>
              <a:rPr lang="de-DE" sz="2000" dirty="0" err="1" smtClean="0">
                <a:latin typeface="Georgia" pitchFamily="18" charset="0"/>
              </a:rPr>
              <a:t>Pardubice</a:t>
            </a:r>
            <a:r>
              <a:rPr lang="cs-CZ" sz="2000" dirty="0" smtClean="0">
                <a:latin typeface="Georgia" pitchFamily="18" charset="0"/>
              </a:rPr>
              <a:t>-</a:t>
            </a:r>
            <a:r>
              <a:rPr lang="cs-CZ" sz="2000" dirty="0" err="1" smtClean="0">
                <a:latin typeface="Georgia" pitchFamily="18" charset="0"/>
              </a:rPr>
              <a:t>Flughafen</a:t>
            </a:r>
            <a:r>
              <a:rPr lang="de-DE" sz="2000" dirty="0" smtClean="0">
                <a:latin typeface="Georgia" pitchFamily="18" charset="0"/>
              </a:rPr>
              <a:t> </a:t>
            </a:r>
            <a:r>
              <a:rPr lang="en-US" sz="2000" dirty="0" smtClean="0">
                <a:latin typeface="Georgia" pitchFamily="18" charset="0"/>
              </a:rPr>
              <a:t>(PED)</a:t>
            </a: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10"/>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411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smtClean="0">
                <a:solidFill>
                  <a:srgbClr val="0039A6"/>
                </a:solidFill>
                <a:latin typeface="Georgia" pitchFamily="18" charset="0"/>
              </a:rPr>
              <a:t>Infrastruktur</a:t>
            </a:r>
          </a:p>
        </p:txBody>
      </p:sp>
      <p:sp>
        <p:nvSpPr>
          <p:cNvPr id="99333" name="Rectangle 3"/>
          <p:cNvSpPr>
            <a:spLocks noGrp="1" noChangeArrowheads="1"/>
          </p:cNvSpPr>
          <p:nvPr>
            <p:ph type="subTitle" idx="4294967295"/>
          </p:nvPr>
        </p:nvSpPr>
        <p:spPr>
          <a:xfrm>
            <a:off x="974725" y="1444625"/>
            <a:ext cx="7983538" cy="5103813"/>
          </a:xfrm>
        </p:spPr>
        <p:txBody>
          <a:bodyPr/>
          <a:lstStyle/>
          <a:p>
            <a:pPr marL="304800" indent="-304800" algn="just" eaLnBrk="1" hangingPunct="1">
              <a:lnSpc>
                <a:spcPct val="110000"/>
              </a:lnSpc>
              <a:spcBef>
                <a:spcPct val="0"/>
              </a:spcBef>
              <a:spcAft>
                <a:spcPts val="1200"/>
              </a:spcAft>
              <a:buFont typeface="Georgia" pitchFamily="18" charset="0"/>
              <a:buNone/>
            </a:pPr>
            <a:r>
              <a:rPr lang="en-US" altLang="cs-CZ" sz="2400" dirty="0" smtClean="0">
                <a:solidFill>
                  <a:srgbClr val="0039A6"/>
                </a:solidFill>
                <a:latin typeface="Georgia" pitchFamily="18" charset="0"/>
              </a:rPr>
              <a:t>			</a:t>
            </a:r>
            <a:r>
              <a:rPr lang="de-DE" altLang="cs-CZ" sz="2400" dirty="0" smtClean="0">
                <a:solidFill>
                  <a:srgbClr val="0039A6"/>
                </a:solidFill>
                <a:latin typeface="Georgia" pitchFamily="18" charset="0"/>
              </a:rPr>
              <a:t>Straßen</a:t>
            </a:r>
          </a:p>
          <a:p>
            <a:pPr marL="304800" indent="-304800" algn="just" eaLnBrk="1" hangingPunct="1">
              <a:lnSpc>
                <a:spcPct val="110000"/>
              </a:lnSpc>
              <a:spcBef>
                <a:spcPct val="0"/>
              </a:spcBef>
              <a:spcAft>
                <a:spcPts val="1200"/>
              </a:spcAft>
              <a:buFont typeface="Georgia" pitchFamily="18" charset="0"/>
              <a:buNone/>
            </a:pPr>
            <a:r>
              <a:rPr lang="de-DE" altLang="cs-CZ" sz="1800" dirty="0" smtClean="0">
                <a:latin typeface="Georgia" pitchFamily="18" charset="0"/>
              </a:rPr>
              <a:t>			Insgesamt: 55 500 km (asphaltiert)</a:t>
            </a:r>
          </a:p>
          <a:p>
            <a:pPr marL="304800" indent="-304800" eaLnBrk="1" hangingPunct="1">
              <a:lnSpc>
                <a:spcPct val="110000"/>
              </a:lnSpc>
              <a:spcBef>
                <a:spcPct val="0"/>
              </a:spcBef>
              <a:spcAft>
                <a:spcPts val="1200"/>
              </a:spcAft>
              <a:buFont typeface="Georgia" pitchFamily="18" charset="0"/>
              <a:buNone/>
            </a:pPr>
            <a:r>
              <a:rPr lang="de-DE" altLang="cs-CZ" sz="1800" dirty="0" smtClean="0">
                <a:latin typeface="Georgia" pitchFamily="18" charset="0"/>
              </a:rPr>
              <a:t>				    1</a:t>
            </a:r>
            <a:r>
              <a:rPr lang="cs-CZ" altLang="cs-CZ" sz="1800" dirty="0" smtClean="0">
                <a:latin typeface="Georgia" pitchFamily="18" charset="0"/>
              </a:rPr>
              <a:t>276</a:t>
            </a:r>
            <a:r>
              <a:rPr lang="de-DE" altLang="cs-CZ" sz="1800" dirty="0" smtClean="0">
                <a:latin typeface="Georgia" pitchFamily="18" charset="0"/>
              </a:rPr>
              <a:t> km Autobahnen und Schnellstraßen</a:t>
            </a:r>
          </a:p>
          <a:p>
            <a:pPr marL="304800" indent="-304800" algn="just" eaLnBrk="1" hangingPunct="1">
              <a:lnSpc>
                <a:spcPct val="110000"/>
              </a:lnSpc>
              <a:spcBef>
                <a:spcPct val="0"/>
              </a:spcBef>
              <a:spcAft>
                <a:spcPts val="1800"/>
              </a:spcAft>
              <a:buFont typeface="Georgia" pitchFamily="18" charset="0"/>
              <a:buNone/>
            </a:pPr>
            <a:r>
              <a:rPr lang="de-DE" altLang="cs-CZ" sz="1800" dirty="0" smtClean="0">
                <a:latin typeface="Georgia" pitchFamily="18" charset="0"/>
              </a:rPr>
              <a:t>				    (2 180 km geplant)</a:t>
            </a:r>
          </a:p>
          <a:p>
            <a:pPr marL="304800" indent="-304800" algn="just" eaLnBrk="1" hangingPunct="1">
              <a:lnSpc>
                <a:spcPct val="110000"/>
              </a:lnSpc>
              <a:spcBef>
                <a:spcPct val="0"/>
              </a:spcBef>
              <a:spcAft>
                <a:spcPts val="1200"/>
              </a:spcAft>
              <a:buFont typeface="Georgia" pitchFamily="18" charset="0"/>
              <a:buNone/>
            </a:pPr>
            <a:r>
              <a:rPr lang="de-DE" altLang="cs-CZ" sz="2400" dirty="0" smtClean="0">
                <a:solidFill>
                  <a:srgbClr val="0039A6"/>
                </a:solidFill>
                <a:latin typeface="Georgia" pitchFamily="18" charset="0"/>
              </a:rPr>
              <a:t>			Eisenbahnstrecken</a:t>
            </a:r>
            <a:r>
              <a:rPr lang="de-DE" altLang="cs-CZ" sz="1800" dirty="0" smtClean="0">
                <a:latin typeface="Georgia" pitchFamily="18" charset="0"/>
              </a:rPr>
              <a:t>			</a:t>
            </a:r>
          </a:p>
          <a:p>
            <a:pPr marL="304800" indent="-304800" algn="just" eaLnBrk="1" hangingPunct="1">
              <a:lnSpc>
                <a:spcPct val="110000"/>
              </a:lnSpc>
              <a:spcBef>
                <a:spcPct val="0"/>
              </a:spcBef>
              <a:spcAft>
                <a:spcPts val="1200"/>
              </a:spcAft>
              <a:buFont typeface="Georgia" pitchFamily="18" charset="0"/>
              <a:buNone/>
            </a:pPr>
            <a:r>
              <a:rPr lang="de-DE" altLang="cs-CZ" sz="1800" dirty="0" smtClean="0">
                <a:latin typeface="Georgia" pitchFamily="18" charset="0"/>
              </a:rPr>
              <a:t>			Insgesamt: 9 600 km Eisenbahnstrecken in Betrieb</a:t>
            </a:r>
          </a:p>
          <a:p>
            <a:pPr marL="304800" indent="-304800" algn="just" eaLnBrk="1" hangingPunct="1">
              <a:lnSpc>
                <a:spcPct val="110000"/>
              </a:lnSpc>
              <a:spcBef>
                <a:spcPct val="0"/>
              </a:spcBef>
              <a:spcAft>
                <a:spcPts val="1800"/>
              </a:spcAft>
              <a:buFont typeface="Georgia" pitchFamily="18" charset="0"/>
              <a:buNone/>
            </a:pPr>
            <a:r>
              <a:rPr lang="de-DE" altLang="cs-CZ" sz="1800" dirty="0" smtClean="0">
                <a:latin typeface="Georgia" pitchFamily="18" charset="0"/>
              </a:rPr>
              <a:t>				     3 000 km elektrifizierter Strecken</a:t>
            </a:r>
          </a:p>
          <a:p>
            <a:pPr marL="304800" indent="-304800" algn="just" eaLnBrk="1" hangingPunct="1">
              <a:lnSpc>
                <a:spcPct val="110000"/>
              </a:lnSpc>
              <a:spcBef>
                <a:spcPct val="0"/>
              </a:spcBef>
              <a:spcAft>
                <a:spcPts val="600"/>
              </a:spcAft>
              <a:buFont typeface="Georgia" pitchFamily="18" charset="0"/>
              <a:buNone/>
            </a:pPr>
            <a:r>
              <a:rPr lang="de-DE" altLang="cs-CZ" sz="2400" dirty="0" smtClean="0">
                <a:solidFill>
                  <a:srgbClr val="0039A6"/>
                </a:solidFill>
                <a:latin typeface="Georgia" pitchFamily="18" charset="0"/>
              </a:rPr>
              <a:t>			Wasserstraßen</a:t>
            </a:r>
          </a:p>
          <a:p>
            <a:pPr marL="304800" indent="-304800" eaLnBrk="1" hangingPunct="1">
              <a:lnSpc>
                <a:spcPct val="110000"/>
              </a:lnSpc>
              <a:spcBef>
                <a:spcPct val="0"/>
              </a:spcBef>
              <a:spcAft>
                <a:spcPts val="1200"/>
              </a:spcAft>
              <a:buFont typeface="Georgia" pitchFamily="18" charset="0"/>
              <a:buNone/>
            </a:pPr>
            <a:r>
              <a:rPr lang="de-DE" altLang="cs-CZ" sz="2400" dirty="0" smtClean="0">
                <a:solidFill>
                  <a:srgbClr val="0039A6"/>
                </a:solidFill>
                <a:latin typeface="Georgia" pitchFamily="18" charset="0"/>
              </a:rPr>
              <a:t> 			</a:t>
            </a:r>
            <a:r>
              <a:rPr lang="de-DE" altLang="cs-CZ" sz="1800" dirty="0" smtClean="0">
                <a:latin typeface="Georgia" pitchFamily="18" charset="0"/>
              </a:rPr>
              <a:t>Insgesamt:</a:t>
            </a:r>
            <a:r>
              <a:rPr lang="de-DE" altLang="cs-CZ" sz="2400" dirty="0" smtClean="0">
                <a:solidFill>
                  <a:srgbClr val="0039A6"/>
                </a:solidFill>
                <a:latin typeface="Georgia" pitchFamily="18" charset="0"/>
              </a:rPr>
              <a:t> </a:t>
            </a:r>
            <a:r>
              <a:rPr lang="de-DE" altLang="cs-CZ" sz="1800" dirty="0" smtClean="0">
                <a:latin typeface="Georgia" pitchFamily="18" charset="0"/>
              </a:rPr>
              <a:t>660 km vor allem an der Elbe, Moldau</a:t>
            </a:r>
            <a:br>
              <a:rPr lang="de-DE" altLang="cs-CZ" sz="1800" dirty="0" smtClean="0">
                <a:latin typeface="Georgia" pitchFamily="18" charset="0"/>
              </a:rPr>
            </a:br>
            <a:r>
              <a:rPr lang="de-DE" altLang="cs-CZ" sz="1800" dirty="0" smtClean="0">
                <a:latin typeface="Georgia" pitchFamily="18" charset="0"/>
              </a:rPr>
              <a:t>			     und Oder</a:t>
            </a: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pic>
        <p:nvPicPr>
          <p:cNvPr id="99336" name="Picture 11" descr="MP90043166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577975"/>
            <a:ext cx="14398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7" name="Picture 12" descr="MP900386077[1]"/>
          <p:cNvPicPr>
            <a:picLocks noChangeAspect="1" noChangeArrowheads="1"/>
          </p:cNvPicPr>
          <p:nvPr/>
        </p:nvPicPr>
        <p:blipFill>
          <a:blip r:embed="rId5">
            <a:extLst>
              <a:ext uri="{28A0092B-C50C-407E-A947-70E740481C1C}">
                <a14:useLocalDpi xmlns:a14="http://schemas.microsoft.com/office/drawing/2010/main" val="0"/>
              </a:ext>
            </a:extLst>
          </a:blip>
          <a:srcRect t="11249" b="11810"/>
          <a:stretch>
            <a:fillRect/>
          </a:stretch>
        </p:blipFill>
        <p:spPr bwMode="auto">
          <a:xfrm>
            <a:off x="1146175" y="3506788"/>
            <a:ext cx="1439863" cy="10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8" name="Picture 14" descr="plavba_lodi_i"/>
          <p:cNvPicPr>
            <a:picLocks noChangeAspect="1" noChangeArrowheads="1"/>
          </p:cNvPicPr>
          <p:nvPr/>
        </p:nvPicPr>
        <p:blipFill>
          <a:blip r:embed="rId6" cstate="print">
            <a:extLst>
              <a:ext uri="{28A0092B-C50C-407E-A947-70E740481C1C}">
                <a14:useLocalDpi xmlns:a14="http://schemas.microsoft.com/office/drawing/2010/main" val="0"/>
              </a:ext>
            </a:extLst>
          </a:blip>
          <a:srcRect l="23622" t="49763" r="23622"/>
          <a:stretch>
            <a:fillRect/>
          </a:stretch>
        </p:blipFill>
        <p:spPr bwMode="auto">
          <a:xfrm>
            <a:off x="1138238" y="5114925"/>
            <a:ext cx="1439862"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5" descr="wheat-stem-and-grain"/>
          <p:cNvPicPr>
            <a:picLocks noChangeAspect="1" noChangeArrowheads="1"/>
          </p:cNvPicPr>
          <p:nvPr/>
        </p:nvPicPr>
        <p:blipFill>
          <a:blip r:embed="rId2">
            <a:lum bright="4000" contrast="4000"/>
            <a:extLst>
              <a:ext uri="{28A0092B-C50C-407E-A947-70E740481C1C}">
                <a14:useLocalDpi xmlns:a14="http://schemas.microsoft.com/office/drawing/2010/main" val="0"/>
              </a:ext>
            </a:extLst>
          </a:blip>
          <a:srcRect r="3337"/>
          <a:stretch>
            <a:fillRect/>
          </a:stretch>
        </p:blipFill>
        <p:spPr bwMode="auto">
          <a:xfrm>
            <a:off x="5541963" y="0"/>
            <a:ext cx="3602037"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smtClean="0">
                <a:solidFill>
                  <a:srgbClr val="0039A6"/>
                </a:solidFill>
                <a:latin typeface="Georgia" pitchFamily="18" charset="0"/>
              </a:rPr>
              <a:t>Landwirtschaft</a:t>
            </a:r>
          </a:p>
        </p:txBody>
      </p:sp>
      <p:sp>
        <p:nvSpPr>
          <p:cNvPr id="100357" name="Rectangle 3"/>
          <p:cNvSpPr>
            <a:spLocks noGrp="1" noChangeArrowheads="1"/>
          </p:cNvSpPr>
          <p:nvPr>
            <p:ph type="subTitle" idx="4294967295"/>
          </p:nvPr>
        </p:nvSpPr>
        <p:spPr>
          <a:xfrm>
            <a:off x="974725" y="1851025"/>
            <a:ext cx="7661275" cy="5006975"/>
          </a:xfrm>
        </p:spPr>
        <p:txBody>
          <a:bodyPr/>
          <a:lstStyle/>
          <a:p>
            <a:pPr marL="304800" indent="-304800">
              <a:lnSpc>
                <a:spcPct val="90000"/>
              </a:lnSpc>
              <a:buFontTx/>
              <a:buNone/>
            </a:pPr>
            <a:r>
              <a:rPr lang="de-DE" altLang="cs-CZ" sz="1800" dirty="0" smtClean="0">
                <a:solidFill>
                  <a:srgbClr val="0039A6"/>
                </a:solidFill>
                <a:latin typeface="Georgia" pitchFamily="18" charset="0"/>
                <a:cs typeface="Times New Roman" pitchFamily="18" charset="0"/>
              </a:rPr>
              <a:t>Landwirtschaftliche Flächen: 	</a:t>
            </a:r>
            <a:r>
              <a:rPr lang="de-DE" altLang="cs-CZ" sz="1800" dirty="0" smtClean="0">
                <a:latin typeface="Georgia" pitchFamily="18" charset="0"/>
              </a:rPr>
              <a:t>4 269 000 ha</a:t>
            </a:r>
          </a:p>
          <a:p>
            <a:pPr marL="304800" indent="-304800">
              <a:lnSpc>
                <a:spcPct val="90000"/>
              </a:lnSpc>
              <a:buFontTx/>
              <a:buNone/>
            </a:pPr>
            <a:endParaRPr lang="de-DE" altLang="cs-CZ" sz="800" dirty="0" smtClean="0">
              <a:solidFill>
                <a:srgbClr val="0039A6"/>
              </a:solidFill>
              <a:latin typeface="Georgia" pitchFamily="18" charset="0"/>
              <a:cs typeface="Times New Roman" pitchFamily="18" charset="0"/>
            </a:endParaRPr>
          </a:p>
          <a:p>
            <a:pPr marL="304800" indent="-304800">
              <a:lnSpc>
                <a:spcPct val="90000"/>
              </a:lnSpc>
              <a:buFontTx/>
              <a:buNone/>
            </a:pPr>
            <a:r>
              <a:rPr lang="de-DE" altLang="cs-CZ" sz="1800" dirty="0" smtClean="0">
                <a:solidFill>
                  <a:srgbClr val="0039A6"/>
                </a:solidFill>
                <a:latin typeface="Georgia" pitchFamily="18" charset="0"/>
                <a:cs typeface="Times New Roman" pitchFamily="18" charset="0"/>
              </a:rPr>
              <a:t>Ackerland: 		</a:t>
            </a:r>
            <a:r>
              <a:rPr lang="cs-CZ" altLang="cs-CZ" sz="1800" dirty="0" smtClean="0">
                <a:solidFill>
                  <a:srgbClr val="0039A6"/>
                </a:solidFill>
                <a:latin typeface="Georgia" pitchFamily="18" charset="0"/>
                <a:cs typeface="Times New Roman" pitchFamily="18" charset="0"/>
              </a:rPr>
              <a:t>	</a:t>
            </a:r>
            <a:r>
              <a:rPr lang="de-DE" altLang="cs-CZ" sz="1800" dirty="0" smtClean="0">
                <a:latin typeface="Georgia" pitchFamily="18" charset="0"/>
              </a:rPr>
              <a:t>3 062 000 ha (40</a:t>
            </a:r>
            <a:r>
              <a:rPr lang="cs-CZ" altLang="cs-CZ" sz="1800" dirty="0" smtClean="0">
                <a:latin typeface="Georgia" pitchFamily="18" charset="0"/>
              </a:rPr>
              <a:t> </a:t>
            </a:r>
            <a:r>
              <a:rPr lang="de-DE" altLang="cs-CZ" sz="1800" dirty="0" smtClean="0">
                <a:latin typeface="Georgia" pitchFamily="18" charset="0"/>
              </a:rPr>
              <a:t>% der Landfläche)</a:t>
            </a:r>
          </a:p>
          <a:p>
            <a:pPr marL="304800" indent="-304800">
              <a:lnSpc>
                <a:spcPct val="90000"/>
              </a:lnSpc>
              <a:buFontTx/>
              <a:buNone/>
            </a:pPr>
            <a:endParaRPr lang="de-DE" altLang="cs-CZ" sz="800" dirty="0" smtClean="0">
              <a:solidFill>
                <a:srgbClr val="0039A6"/>
              </a:solidFill>
              <a:latin typeface="Georgia" pitchFamily="18" charset="0"/>
              <a:cs typeface="Times New Roman" pitchFamily="18" charset="0"/>
            </a:endParaRPr>
          </a:p>
          <a:p>
            <a:pPr marL="304800" indent="-304800">
              <a:lnSpc>
                <a:spcPct val="90000"/>
              </a:lnSpc>
              <a:buFontTx/>
              <a:buNone/>
            </a:pPr>
            <a:r>
              <a:rPr lang="de-DE" altLang="cs-CZ" sz="1800" dirty="0" smtClean="0">
                <a:solidFill>
                  <a:srgbClr val="0039A6"/>
                </a:solidFill>
                <a:latin typeface="Georgia" pitchFamily="18" charset="0"/>
                <a:cs typeface="Times New Roman" pitchFamily="18" charset="0"/>
              </a:rPr>
              <a:t>Bio-Ackerland:		</a:t>
            </a:r>
            <a:r>
              <a:rPr lang="cs-CZ" altLang="cs-CZ" sz="1800" dirty="0" smtClean="0">
                <a:solidFill>
                  <a:srgbClr val="0039A6"/>
                </a:solidFill>
                <a:latin typeface="Georgia" pitchFamily="18" charset="0"/>
                <a:cs typeface="Times New Roman" pitchFamily="18" charset="0"/>
              </a:rPr>
              <a:t>	</a:t>
            </a:r>
            <a:r>
              <a:rPr lang="de-DE" altLang="cs-CZ" sz="1800" dirty="0" smtClean="0">
                <a:latin typeface="Georgia" pitchFamily="18" charset="0"/>
              </a:rPr>
              <a:t>220 000 ha</a:t>
            </a:r>
          </a:p>
          <a:p>
            <a:pPr marL="304800" indent="-304800">
              <a:lnSpc>
                <a:spcPct val="90000"/>
              </a:lnSpc>
              <a:buFontTx/>
              <a:buNone/>
            </a:pPr>
            <a:endParaRPr lang="de-DE" altLang="cs-CZ" sz="800" dirty="0" smtClean="0">
              <a:solidFill>
                <a:srgbClr val="0039A6"/>
              </a:solidFill>
              <a:latin typeface="Georgia" pitchFamily="18" charset="0"/>
              <a:cs typeface="Times New Roman" pitchFamily="18" charset="0"/>
            </a:endParaRPr>
          </a:p>
          <a:p>
            <a:pPr marL="304800" indent="-304800">
              <a:lnSpc>
                <a:spcPct val="90000"/>
              </a:lnSpc>
              <a:buFontTx/>
              <a:buNone/>
            </a:pPr>
            <a:r>
              <a:rPr lang="de-DE" altLang="cs-CZ" sz="1800" dirty="0" smtClean="0">
                <a:solidFill>
                  <a:srgbClr val="0039A6"/>
                </a:solidFill>
                <a:latin typeface="Georgia" pitchFamily="18" charset="0"/>
                <a:cs typeface="Times New Roman" pitchFamily="18" charset="0"/>
              </a:rPr>
              <a:t>Anteil a</a:t>
            </a:r>
            <a:r>
              <a:rPr lang="cs-CZ" altLang="cs-CZ" sz="1800" dirty="0" smtClean="0">
                <a:solidFill>
                  <a:srgbClr val="0039A6"/>
                </a:solidFill>
                <a:latin typeface="Georgia" pitchFamily="18" charset="0"/>
                <a:cs typeface="Times New Roman" pitchFamily="18" charset="0"/>
              </a:rPr>
              <a:t>m</a:t>
            </a:r>
            <a:r>
              <a:rPr lang="de-DE" altLang="cs-CZ" sz="1800" dirty="0" smtClean="0">
                <a:solidFill>
                  <a:srgbClr val="0039A6"/>
                </a:solidFill>
                <a:latin typeface="Georgia" pitchFamily="18" charset="0"/>
                <a:cs typeface="Times New Roman" pitchFamily="18" charset="0"/>
              </a:rPr>
              <a:t> BIP: </a:t>
            </a:r>
            <a:r>
              <a:rPr lang="cs-CZ" altLang="cs-CZ" sz="1800" dirty="0" smtClean="0">
                <a:solidFill>
                  <a:srgbClr val="0039A6"/>
                </a:solidFill>
                <a:latin typeface="Georgia" pitchFamily="18" charset="0"/>
                <a:cs typeface="Times New Roman" pitchFamily="18" charset="0"/>
              </a:rPr>
              <a:t>			</a:t>
            </a:r>
            <a:r>
              <a:rPr lang="de-DE" altLang="cs-CZ" sz="1800" dirty="0" smtClean="0">
                <a:latin typeface="Georgia" pitchFamily="18" charset="0"/>
              </a:rPr>
              <a:t>3,4</a:t>
            </a:r>
            <a:r>
              <a:rPr lang="cs-CZ" altLang="cs-CZ" sz="1800" dirty="0" smtClean="0">
                <a:latin typeface="Georgia" pitchFamily="18" charset="0"/>
              </a:rPr>
              <a:t> </a:t>
            </a:r>
            <a:r>
              <a:rPr lang="de-DE" altLang="cs-CZ" sz="1800" dirty="0" smtClean="0">
                <a:latin typeface="Georgia" pitchFamily="18" charset="0"/>
              </a:rPr>
              <a:t>%</a:t>
            </a:r>
            <a:endParaRPr lang="de-DE" altLang="cs-CZ" sz="1800" dirty="0" smtClean="0">
              <a:solidFill>
                <a:srgbClr val="0039A6"/>
              </a:solidFill>
              <a:latin typeface="Georgia" pitchFamily="18" charset="0"/>
              <a:cs typeface="Times New Roman" pitchFamily="18" charset="0"/>
            </a:endParaRPr>
          </a:p>
          <a:p>
            <a:pPr marL="304800" indent="-304800">
              <a:lnSpc>
                <a:spcPct val="90000"/>
              </a:lnSpc>
              <a:buFontTx/>
              <a:buNone/>
            </a:pPr>
            <a:r>
              <a:rPr lang="de-DE" altLang="cs-CZ" sz="800" dirty="0" smtClean="0">
                <a:solidFill>
                  <a:srgbClr val="0039A6"/>
                </a:solidFill>
                <a:latin typeface="Georgia" pitchFamily="18" charset="0"/>
                <a:cs typeface="Times New Roman" pitchFamily="18" charset="0"/>
              </a:rPr>
              <a:t>			</a:t>
            </a:r>
            <a:endParaRPr lang="cs-CZ" altLang="cs-CZ" sz="800" dirty="0" smtClean="0">
              <a:solidFill>
                <a:srgbClr val="0039A6"/>
              </a:solidFill>
              <a:latin typeface="Georgia" pitchFamily="18" charset="0"/>
              <a:cs typeface="Times New Roman" pitchFamily="18" charset="0"/>
            </a:endParaRPr>
          </a:p>
          <a:p>
            <a:pPr marL="304800" indent="-304800">
              <a:lnSpc>
                <a:spcPct val="90000"/>
              </a:lnSpc>
              <a:buFontTx/>
              <a:buNone/>
            </a:pPr>
            <a:r>
              <a:rPr lang="de-DE" altLang="cs-CZ" sz="1800" dirty="0" smtClean="0">
                <a:solidFill>
                  <a:srgbClr val="0039A6"/>
                </a:solidFill>
                <a:latin typeface="Georgia" pitchFamily="18" charset="0"/>
                <a:cs typeface="Times New Roman" pitchFamily="18" charset="0"/>
              </a:rPr>
              <a:t>Landwirtschaftliche Arbeitnehmer: </a:t>
            </a:r>
            <a:r>
              <a:rPr lang="de-DE" altLang="cs-CZ" sz="1800" dirty="0" smtClean="0">
                <a:latin typeface="Georgia" pitchFamily="18" charset="0"/>
              </a:rPr>
              <a:t>4</a:t>
            </a:r>
            <a:r>
              <a:rPr lang="cs-CZ" altLang="cs-CZ" sz="1800" dirty="0" smtClean="0">
                <a:latin typeface="Georgia" pitchFamily="18" charset="0"/>
              </a:rPr>
              <a:t> </a:t>
            </a:r>
            <a:r>
              <a:rPr lang="de-DE" altLang="cs-CZ" sz="1800" dirty="0" smtClean="0">
                <a:latin typeface="Georgia" pitchFamily="18" charset="0"/>
              </a:rPr>
              <a:t>% der Bevölkerung</a:t>
            </a:r>
          </a:p>
          <a:p>
            <a:pPr marL="304800" indent="-304800">
              <a:lnSpc>
                <a:spcPct val="90000"/>
              </a:lnSpc>
              <a:buFontTx/>
              <a:buNone/>
            </a:pPr>
            <a:endParaRPr lang="de-DE" altLang="cs-CZ" sz="1800" dirty="0" smtClean="0">
              <a:solidFill>
                <a:srgbClr val="0039A6"/>
              </a:solidFill>
              <a:latin typeface="Georgia" pitchFamily="18" charset="0"/>
              <a:cs typeface="Times New Roman" pitchFamily="18" charset="0"/>
            </a:endParaRPr>
          </a:p>
          <a:p>
            <a:pPr marL="304800" indent="-304800">
              <a:lnSpc>
                <a:spcPct val="90000"/>
              </a:lnSpc>
              <a:buFontTx/>
              <a:buNone/>
            </a:pPr>
            <a:r>
              <a:rPr lang="de-DE" altLang="cs-CZ" sz="1800" dirty="0" smtClean="0">
                <a:solidFill>
                  <a:srgbClr val="0039A6"/>
                </a:solidFill>
                <a:latin typeface="Georgia" pitchFamily="18" charset="0"/>
                <a:cs typeface="Times New Roman" pitchFamily="18" charset="0"/>
              </a:rPr>
              <a:t>			Traditionelle landwirtschaftliche</a:t>
            </a:r>
            <a:r>
              <a:rPr lang="cs-CZ" altLang="cs-CZ" sz="1800" dirty="0" smtClean="0">
                <a:solidFill>
                  <a:srgbClr val="0039A6"/>
                </a:solidFill>
                <a:latin typeface="Georgia" pitchFamily="18" charset="0"/>
                <a:cs typeface="Times New Roman" pitchFamily="18" charset="0"/>
              </a:rPr>
              <a:t> </a:t>
            </a:r>
            <a:r>
              <a:rPr lang="de-DE" altLang="cs-CZ" sz="1800" dirty="0" smtClean="0">
                <a:solidFill>
                  <a:srgbClr val="0039A6"/>
                </a:solidFill>
                <a:latin typeface="Georgia" pitchFamily="18" charset="0"/>
                <a:cs typeface="Times New Roman" pitchFamily="18" charset="0"/>
              </a:rPr>
              <a:t>Kulturpflanzen:</a:t>
            </a:r>
            <a:endParaRPr lang="cs-CZ" altLang="cs-CZ" sz="1800" dirty="0" smtClean="0">
              <a:solidFill>
                <a:srgbClr val="0039A6"/>
              </a:solidFill>
              <a:latin typeface="Georgia" pitchFamily="18" charset="0"/>
              <a:cs typeface="Times New Roman" pitchFamily="18" charset="0"/>
            </a:endParaRPr>
          </a:p>
          <a:p>
            <a:pPr marL="304800" indent="-304800">
              <a:lnSpc>
                <a:spcPct val="90000"/>
              </a:lnSpc>
              <a:buFontTx/>
              <a:buNone/>
            </a:pPr>
            <a:endParaRPr lang="de-DE" altLang="cs-CZ" sz="800" dirty="0" smtClean="0">
              <a:solidFill>
                <a:srgbClr val="0039A6"/>
              </a:solidFill>
              <a:latin typeface="Georgia" pitchFamily="18" charset="0"/>
              <a:cs typeface="Times New Roman" pitchFamily="18" charset="0"/>
            </a:endParaRPr>
          </a:p>
          <a:p>
            <a:pPr marL="304800" indent="-304800">
              <a:lnSpc>
                <a:spcPct val="90000"/>
              </a:lnSpc>
              <a:buFontTx/>
              <a:buNone/>
            </a:pPr>
            <a:r>
              <a:rPr lang="cs-CZ" altLang="cs-CZ" sz="1800" dirty="0" smtClean="0">
                <a:solidFill>
                  <a:srgbClr val="0039A6"/>
                </a:solidFill>
                <a:latin typeface="Georgia" pitchFamily="18" charset="0"/>
                <a:cs typeface="Times New Roman" pitchFamily="18" charset="0"/>
              </a:rPr>
              <a:t>			</a:t>
            </a:r>
            <a:r>
              <a:rPr lang="de-DE" altLang="cs-CZ" sz="1800" dirty="0" smtClean="0">
                <a:latin typeface="Georgia" pitchFamily="18" charset="0"/>
                <a:cs typeface="Times New Roman" pitchFamily="18" charset="0"/>
              </a:rPr>
              <a:t>- </a:t>
            </a:r>
            <a:r>
              <a:rPr lang="de-DE" altLang="cs-CZ" sz="1800" dirty="0" smtClean="0">
                <a:latin typeface="Georgia" pitchFamily="18" charset="0"/>
              </a:rPr>
              <a:t>Getreide (Weizen, Roggen, Gerste, Hafer, Mais)</a:t>
            </a:r>
          </a:p>
          <a:p>
            <a:pPr marL="304800" indent="-304800">
              <a:lnSpc>
                <a:spcPct val="90000"/>
              </a:lnSpc>
              <a:buFontTx/>
              <a:buNone/>
            </a:pPr>
            <a:r>
              <a:rPr lang="de-DE" altLang="cs-CZ" sz="1800" dirty="0" smtClean="0">
                <a:latin typeface="Georgia" pitchFamily="18" charset="0"/>
              </a:rPr>
              <a:t>			- Raps	 </a:t>
            </a:r>
            <a:r>
              <a:rPr lang="cs-CZ" altLang="cs-CZ" sz="1800" dirty="0" smtClean="0">
                <a:latin typeface="Georgia" pitchFamily="18" charset="0"/>
              </a:rPr>
              <a:t>	</a:t>
            </a:r>
            <a:r>
              <a:rPr lang="de-DE" altLang="cs-CZ" sz="1800" dirty="0" smtClean="0">
                <a:latin typeface="Georgia" pitchFamily="18" charset="0"/>
              </a:rPr>
              <a:t>- Zuckerrüben</a:t>
            </a:r>
            <a:endParaRPr lang="cs-CZ" altLang="cs-CZ" sz="1800" dirty="0" smtClean="0">
              <a:latin typeface="Georgia" pitchFamily="18" charset="0"/>
            </a:endParaRPr>
          </a:p>
          <a:p>
            <a:pPr marL="304800" indent="-304800">
              <a:lnSpc>
                <a:spcPct val="90000"/>
              </a:lnSpc>
              <a:buFontTx/>
              <a:buNone/>
            </a:pPr>
            <a:r>
              <a:rPr lang="cs-CZ" altLang="cs-CZ" sz="1800" dirty="0" smtClean="0">
                <a:latin typeface="Georgia" pitchFamily="18" charset="0"/>
              </a:rPr>
              <a:t>			</a:t>
            </a:r>
            <a:r>
              <a:rPr lang="de-DE" altLang="cs-CZ" sz="1800" dirty="0" smtClean="0">
                <a:latin typeface="Georgia" pitchFamily="18" charset="0"/>
              </a:rPr>
              <a:t>- Hopfen </a:t>
            </a:r>
            <a:r>
              <a:rPr lang="cs-CZ" altLang="cs-CZ" sz="1800" dirty="0" smtClean="0">
                <a:latin typeface="Georgia" pitchFamily="18" charset="0"/>
              </a:rPr>
              <a:t>	</a:t>
            </a:r>
            <a:r>
              <a:rPr lang="de-DE" altLang="cs-CZ" sz="1800" dirty="0" smtClean="0">
                <a:latin typeface="Georgia" pitchFamily="18" charset="0"/>
              </a:rPr>
              <a:t>- Senf </a:t>
            </a:r>
            <a:endParaRPr lang="cs-CZ" altLang="cs-CZ" sz="1800" dirty="0" smtClean="0">
              <a:latin typeface="Georgia" pitchFamily="18" charset="0"/>
            </a:endParaRPr>
          </a:p>
          <a:p>
            <a:pPr marL="304800" indent="-304800">
              <a:lnSpc>
                <a:spcPct val="90000"/>
              </a:lnSpc>
              <a:buFontTx/>
              <a:buNone/>
            </a:pPr>
            <a:r>
              <a:rPr lang="cs-CZ" altLang="cs-CZ" sz="1800" dirty="0" smtClean="0">
                <a:latin typeface="Georgia" pitchFamily="18" charset="0"/>
              </a:rPr>
              <a:t>	</a:t>
            </a:r>
            <a:r>
              <a:rPr lang="de-DE" altLang="cs-CZ" sz="1800" dirty="0" smtClean="0">
                <a:latin typeface="Georgia" pitchFamily="18" charset="0"/>
              </a:rPr>
              <a:t>		- Kartoffeln </a:t>
            </a:r>
            <a:r>
              <a:rPr lang="cs-CZ" altLang="cs-CZ" sz="1800" dirty="0" smtClean="0">
                <a:latin typeface="Georgia" pitchFamily="18" charset="0"/>
              </a:rPr>
              <a:t>	</a:t>
            </a:r>
            <a:r>
              <a:rPr lang="de-DE" altLang="cs-CZ" sz="1800" dirty="0" smtClean="0">
                <a:latin typeface="Georgia" pitchFamily="18" charset="0"/>
              </a:rPr>
              <a:t>- Ölsaaten</a:t>
            </a:r>
            <a:endParaRPr lang="cs-CZ" altLang="cs-CZ" sz="1800" dirty="0" smtClean="0">
              <a:latin typeface="Georgia" pitchFamily="18" charset="0"/>
            </a:endParaRPr>
          </a:p>
          <a:p>
            <a:pPr marL="304800" indent="-304800">
              <a:lnSpc>
                <a:spcPct val="90000"/>
              </a:lnSpc>
              <a:buFontTx/>
              <a:buNone/>
            </a:pPr>
            <a:r>
              <a:rPr lang="cs-CZ" altLang="cs-CZ" sz="1800" dirty="0" smtClean="0">
                <a:latin typeface="Georgia" pitchFamily="18" charset="0"/>
              </a:rPr>
              <a:t>			</a:t>
            </a:r>
            <a:endParaRPr lang="de-DE" altLang="cs-CZ" sz="1800" dirty="0" smtClean="0">
              <a:latin typeface="Georgia" pitchFamily="18" charset="0"/>
            </a:endParaRPr>
          </a:p>
          <a:p>
            <a:pPr marL="304800" indent="-304800">
              <a:lnSpc>
                <a:spcPct val="90000"/>
              </a:lnSpc>
              <a:buFontTx/>
              <a:buNone/>
            </a:pPr>
            <a:endParaRPr lang="de-DE" altLang="cs-CZ" sz="2000" dirty="0" smtClean="0">
              <a:solidFill>
                <a:srgbClr val="0039A6"/>
              </a:solidFill>
              <a:latin typeface="Georgia" pitchFamily="18" charset="0"/>
              <a:cs typeface="Times New Roman" pitchFamily="18" charset="0"/>
            </a:endParaRPr>
          </a:p>
          <a:p>
            <a:pPr marL="304800" indent="-304800">
              <a:lnSpc>
                <a:spcPct val="90000"/>
              </a:lnSpc>
              <a:buFontTx/>
              <a:buNone/>
            </a:pPr>
            <a:endParaRPr lang="de-DE" altLang="cs-CZ" sz="2000" dirty="0" smtClean="0">
              <a:solidFill>
                <a:srgbClr val="0039A6"/>
              </a:solidFill>
              <a:latin typeface="Georgia" pitchFamily="18" charset="0"/>
              <a:cs typeface="Times New Roman" pitchFamily="18" charset="0"/>
            </a:endParaRPr>
          </a:p>
          <a:p>
            <a:pPr marL="304800" indent="-304800">
              <a:lnSpc>
                <a:spcPct val="90000"/>
              </a:lnSpc>
              <a:buFontTx/>
              <a:buNone/>
            </a:pPr>
            <a:endParaRPr lang="de-DE" altLang="cs-CZ" sz="2000" dirty="0" smtClean="0">
              <a:solidFill>
                <a:srgbClr val="0039A6"/>
              </a:solidFill>
              <a:latin typeface="Georgia" pitchFamily="18" charset="0"/>
              <a:cs typeface="Times New Roman" pitchFamily="18" charset="0"/>
            </a:endParaRPr>
          </a:p>
          <a:p>
            <a:pPr marL="304800" indent="-304800">
              <a:lnSpc>
                <a:spcPct val="90000"/>
              </a:lnSpc>
              <a:buFontTx/>
              <a:buNone/>
            </a:pPr>
            <a:endParaRPr lang="de-DE" altLang="cs-CZ" sz="2000" dirty="0" smtClean="0">
              <a:solidFill>
                <a:srgbClr val="0039A6"/>
              </a:solidFill>
              <a:latin typeface="Georgia" pitchFamily="18" charset="0"/>
              <a:cs typeface="Times New Roman" pitchFamily="18" charset="0"/>
            </a:endParaRP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pic>
        <p:nvPicPr>
          <p:cNvPr id="100360" name="Picture 28" descr="spelt-gra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25" y="4221163"/>
            <a:ext cx="2452688"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18" descr="ANd9GcTbvZyOK9cR466UbcC_onrUd49BqqXxcgMNvkiHSd9T3p9pf1u3uw"/>
          <p:cNvPicPr>
            <a:picLocks noChangeAspect="1" noChangeArrowheads="1"/>
          </p:cNvPicPr>
          <p:nvPr/>
        </p:nvPicPr>
        <p:blipFill>
          <a:blip r:embed="rId2">
            <a:extLst>
              <a:ext uri="{28A0092B-C50C-407E-A947-70E740481C1C}">
                <a14:useLocalDpi xmlns:a14="http://schemas.microsoft.com/office/drawing/2010/main" val="0"/>
              </a:ext>
            </a:extLst>
          </a:blip>
          <a:srcRect r="41599"/>
          <a:stretch>
            <a:fillRect/>
          </a:stretch>
        </p:blipFill>
        <p:spPr bwMode="auto">
          <a:xfrm>
            <a:off x="8169275" y="6022975"/>
            <a:ext cx="974725"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79" name="Picture 16" descr="ANd9GcTbvZyOK9cR466UbcC_onrUd49BqqXxcgMNvkiHSd9T3p9pf1u3u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7800" y="6022975"/>
            <a:ext cx="1668463"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Picture 17" descr="ANd9GcTbvZyOK9cR466UbcC_onrUd49BqqXxcgMNvkiHSd9T3p9pf1u3u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0613" y="6022975"/>
            <a:ext cx="1668462"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1" name="Picture 15" descr="ANd9GcTbvZyOK9cR466UbcC_onrUd49BqqXxcgMNvkiHSd9T3p9pf1u3u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3900" y="6022975"/>
            <a:ext cx="1668463"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2" name="Picture 14" descr="ANd9GcTbvZyOK9cR466UbcC_onrUd49BqqXxcgMNvkiHSd9T3p9pf1u3u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6713" y="6022975"/>
            <a:ext cx="1668462"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3" name="Picture 13" descr="ANd9GcTbvZyOK9cR466UbcC_onrUd49BqqXxcgMNvkiHSd9T3p9pf1u3u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22975"/>
            <a:ext cx="1668463"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5" name="Rectangle 2"/>
          <p:cNvSpPr>
            <a:spLocks noGrp="1" noChangeArrowheads="1"/>
          </p:cNvSpPr>
          <p:nvPr>
            <p:ph type="ctrTitle" idx="4294967295"/>
          </p:nvPr>
        </p:nvSpPr>
        <p:spPr>
          <a:xfrm>
            <a:off x="1260475" y="401638"/>
            <a:ext cx="7343775" cy="503237"/>
          </a:xfrm>
        </p:spPr>
        <p:txBody>
          <a:bodyPr/>
          <a:lstStyle/>
          <a:p>
            <a:pPr algn="l" eaLnBrk="1" hangingPunct="1"/>
            <a:r>
              <a:rPr lang="de-DE" altLang="cs-CZ" sz="2400" smtClean="0">
                <a:solidFill>
                  <a:srgbClr val="0039A6"/>
                </a:solidFill>
                <a:latin typeface="Georgia" pitchFamily="18" charset="0"/>
              </a:rPr>
              <a:t>Umwelt</a:t>
            </a:r>
          </a:p>
        </p:txBody>
      </p:sp>
      <p:sp>
        <p:nvSpPr>
          <p:cNvPr id="101386" name="Rectangle 3"/>
          <p:cNvSpPr>
            <a:spLocks noGrp="1" noChangeArrowheads="1"/>
          </p:cNvSpPr>
          <p:nvPr>
            <p:ph type="subTitle" idx="4294967295"/>
          </p:nvPr>
        </p:nvSpPr>
        <p:spPr>
          <a:xfrm>
            <a:off x="1025525" y="1428750"/>
            <a:ext cx="7908925" cy="4586288"/>
          </a:xfrm>
        </p:spPr>
        <p:txBody>
          <a:bodyPr/>
          <a:lstStyle/>
          <a:p>
            <a:pPr marL="304800" indent="-304800">
              <a:lnSpc>
                <a:spcPct val="80000"/>
              </a:lnSpc>
            </a:pPr>
            <a:r>
              <a:rPr lang="de-DE" altLang="cs-CZ" sz="2000" dirty="0" smtClean="0">
                <a:solidFill>
                  <a:srgbClr val="0039A6"/>
                </a:solidFill>
                <a:latin typeface="Georgia" pitchFamily="18" charset="0"/>
                <a:cs typeface="Times New Roman" pitchFamily="18" charset="0"/>
              </a:rPr>
              <a:t>Anzahl der Naturschutzgebiete:</a:t>
            </a:r>
            <a:r>
              <a:rPr lang="de-DE" altLang="cs-CZ" sz="2000" dirty="0" smtClean="0">
                <a:latin typeface="Georgia" pitchFamily="18" charset="0"/>
                <a:cs typeface="Times New Roman" pitchFamily="18" charset="0"/>
              </a:rPr>
              <a:t>		2 170</a:t>
            </a:r>
            <a:r>
              <a:rPr lang="de-DE" altLang="cs-CZ" sz="2000" dirty="0" smtClean="0">
                <a:latin typeface="Georgia" pitchFamily="18" charset="0"/>
              </a:rPr>
              <a:t> </a:t>
            </a:r>
          </a:p>
          <a:p>
            <a:pPr marL="304800" indent="-304800">
              <a:lnSpc>
                <a:spcPct val="80000"/>
              </a:lnSpc>
              <a:buFontTx/>
              <a:buNone/>
            </a:pPr>
            <a:endParaRPr lang="de-DE" altLang="cs-CZ" sz="800" dirty="0" smtClean="0">
              <a:latin typeface="Georgia" pitchFamily="18" charset="0"/>
            </a:endParaRPr>
          </a:p>
          <a:p>
            <a:pPr marL="304800" indent="-304800">
              <a:lnSpc>
                <a:spcPct val="80000"/>
              </a:lnSpc>
            </a:pPr>
            <a:r>
              <a:rPr lang="de-DE" altLang="cs-CZ" sz="2000" dirty="0" smtClean="0">
                <a:solidFill>
                  <a:srgbClr val="0039A6"/>
                </a:solidFill>
                <a:latin typeface="Georgia" pitchFamily="18" charset="0"/>
                <a:cs typeface="Times New Roman" pitchFamily="18" charset="0"/>
              </a:rPr>
              <a:t>Nationalparks:</a:t>
            </a:r>
            <a:r>
              <a:rPr lang="de-DE" altLang="cs-CZ" sz="2000" dirty="0" smtClean="0">
                <a:latin typeface="Georgia" pitchFamily="18" charset="0"/>
                <a:cs typeface="Times New Roman" pitchFamily="18" charset="0"/>
              </a:rPr>
              <a:t> 	</a:t>
            </a:r>
            <a:r>
              <a:rPr lang="de-DE" altLang="cs-CZ" sz="1800" dirty="0" smtClean="0">
                <a:latin typeface="Georgia" pitchFamily="18" charset="0"/>
                <a:cs typeface="Times New Roman" pitchFamily="18" charset="0"/>
              </a:rPr>
              <a:t> </a:t>
            </a:r>
            <a:r>
              <a:rPr lang="de-DE" altLang="cs-CZ" sz="1800" dirty="0" err="1" smtClean="0">
                <a:latin typeface="Georgia" pitchFamily="18" charset="0"/>
                <a:cs typeface="Times New Roman" pitchFamily="18" charset="0"/>
              </a:rPr>
              <a:t>Krkonoše</a:t>
            </a:r>
            <a:r>
              <a:rPr lang="de-DE" altLang="cs-CZ" sz="1800" dirty="0" smtClean="0">
                <a:latin typeface="Georgia" pitchFamily="18" charset="0"/>
                <a:cs typeface="Times New Roman" pitchFamily="18" charset="0"/>
              </a:rPr>
              <a:t> (Nationalpark Riesengebirge)</a:t>
            </a:r>
          </a:p>
          <a:p>
            <a:pPr marL="304800" indent="-304800">
              <a:lnSpc>
                <a:spcPct val="80000"/>
              </a:lnSpc>
            </a:pPr>
            <a:endParaRPr lang="de-DE" altLang="cs-CZ" sz="800" dirty="0" smtClean="0">
              <a:latin typeface="Georgia" pitchFamily="18" charset="0"/>
              <a:cs typeface="Times New Roman" pitchFamily="18" charset="0"/>
            </a:endParaRPr>
          </a:p>
          <a:p>
            <a:pPr marL="304800" indent="-304800">
              <a:lnSpc>
                <a:spcPct val="80000"/>
              </a:lnSpc>
              <a:buFontTx/>
              <a:buNone/>
            </a:pPr>
            <a:r>
              <a:rPr lang="de-DE" altLang="cs-CZ" sz="1800" dirty="0" smtClean="0">
                <a:cs typeface="Times New Roman" pitchFamily="18" charset="0"/>
              </a:rPr>
              <a:t>				</a:t>
            </a:r>
            <a:r>
              <a:rPr lang="de-DE" altLang="cs-CZ" sz="1800" dirty="0" smtClean="0">
                <a:latin typeface="Georgia" pitchFamily="18" charset="0"/>
                <a:cs typeface="Times New Roman" pitchFamily="18" charset="0"/>
              </a:rPr>
              <a:t> </a:t>
            </a:r>
            <a:r>
              <a:rPr lang="de-DE" altLang="cs-CZ" sz="1800" dirty="0" err="1" smtClean="0">
                <a:latin typeface="Georgia" pitchFamily="18" charset="0"/>
                <a:cs typeface="Times New Roman" pitchFamily="18" charset="0"/>
              </a:rPr>
              <a:t>Podyjí</a:t>
            </a:r>
            <a:r>
              <a:rPr lang="de-DE" altLang="cs-CZ" sz="1800" dirty="0" smtClean="0">
                <a:latin typeface="Georgia" pitchFamily="18" charset="0"/>
                <a:cs typeface="Times New Roman" pitchFamily="18" charset="0"/>
              </a:rPr>
              <a:t> (Nationalpark Thayatal)</a:t>
            </a:r>
          </a:p>
          <a:p>
            <a:pPr marL="304800" indent="-304800">
              <a:lnSpc>
                <a:spcPct val="80000"/>
              </a:lnSpc>
              <a:buFontTx/>
              <a:buNone/>
            </a:pPr>
            <a:endParaRPr lang="de-DE" altLang="cs-CZ" sz="800" dirty="0" smtClean="0">
              <a:latin typeface="Georgia" pitchFamily="18" charset="0"/>
              <a:cs typeface="Times New Roman" pitchFamily="18" charset="0"/>
            </a:endParaRPr>
          </a:p>
          <a:p>
            <a:pPr marL="304800" indent="-304800">
              <a:lnSpc>
                <a:spcPct val="80000"/>
              </a:lnSpc>
              <a:buFontTx/>
              <a:buNone/>
            </a:pPr>
            <a:r>
              <a:rPr lang="de-DE" altLang="cs-CZ" sz="1800" dirty="0" smtClean="0">
                <a:latin typeface="Georgia" pitchFamily="18" charset="0"/>
                <a:cs typeface="Times New Roman" pitchFamily="18" charset="0"/>
              </a:rPr>
              <a:t> 	</a:t>
            </a:r>
            <a:r>
              <a:rPr lang="de-DE" altLang="cs-CZ" sz="1800" dirty="0" smtClean="0">
                <a:cs typeface="Times New Roman" pitchFamily="18" charset="0"/>
              </a:rPr>
              <a:t>			</a:t>
            </a:r>
            <a:r>
              <a:rPr lang="de-DE" altLang="cs-CZ" sz="1800" dirty="0" err="1" smtClean="0">
                <a:latin typeface="Georgia" pitchFamily="18" charset="0"/>
                <a:cs typeface="Times New Roman" pitchFamily="18" charset="0"/>
              </a:rPr>
              <a:t>České</a:t>
            </a:r>
            <a:r>
              <a:rPr lang="de-DE" altLang="cs-CZ" sz="1800" dirty="0" smtClean="0">
                <a:latin typeface="Georgia" pitchFamily="18" charset="0"/>
                <a:cs typeface="Times New Roman" pitchFamily="18" charset="0"/>
              </a:rPr>
              <a:t> </a:t>
            </a:r>
            <a:r>
              <a:rPr lang="de-DE" altLang="cs-CZ" sz="1800" dirty="0" err="1" smtClean="0">
                <a:latin typeface="Georgia" pitchFamily="18" charset="0"/>
                <a:cs typeface="Times New Roman" pitchFamily="18" charset="0"/>
              </a:rPr>
              <a:t>Švýcarsko</a:t>
            </a:r>
            <a:r>
              <a:rPr lang="de-DE" altLang="cs-CZ" sz="1800" dirty="0" smtClean="0">
                <a:latin typeface="Georgia" pitchFamily="18" charset="0"/>
                <a:cs typeface="Times New Roman" pitchFamily="18" charset="0"/>
              </a:rPr>
              <a:t> (Nationalpark Böhmische 				Schweiz)</a:t>
            </a:r>
          </a:p>
          <a:p>
            <a:pPr marL="304800" indent="-304800">
              <a:lnSpc>
                <a:spcPct val="80000"/>
              </a:lnSpc>
              <a:buFontTx/>
              <a:buNone/>
            </a:pPr>
            <a:endParaRPr lang="de-DE" altLang="cs-CZ" sz="800" dirty="0" smtClean="0">
              <a:latin typeface="Georgia" pitchFamily="18" charset="0"/>
              <a:cs typeface="Times New Roman" pitchFamily="18" charset="0"/>
            </a:endParaRPr>
          </a:p>
          <a:p>
            <a:pPr marL="304800" indent="-304800">
              <a:lnSpc>
                <a:spcPct val="80000"/>
              </a:lnSpc>
              <a:buFontTx/>
              <a:buNone/>
            </a:pPr>
            <a:r>
              <a:rPr lang="de-DE" altLang="cs-CZ" sz="1800" dirty="0" smtClean="0">
                <a:latin typeface="Georgia" pitchFamily="18" charset="0"/>
              </a:rPr>
              <a:t>				</a:t>
            </a:r>
            <a:r>
              <a:rPr lang="de-DE" altLang="cs-CZ" sz="1800" dirty="0" err="1" smtClean="0">
                <a:latin typeface="Georgia" pitchFamily="18" charset="0"/>
              </a:rPr>
              <a:t>Šumava</a:t>
            </a:r>
            <a:r>
              <a:rPr lang="de-DE" altLang="cs-CZ" sz="1800" dirty="0" smtClean="0">
                <a:latin typeface="Georgia" pitchFamily="18" charset="0"/>
              </a:rPr>
              <a:t> (Nationalpark Böhmerwald)</a:t>
            </a:r>
            <a:r>
              <a:rPr lang="cs-CZ" altLang="cs-CZ" sz="1800" dirty="0" smtClean="0">
                <a:latin typeface="Georgia" pitchFamily="18" charset="0"/>
              </a:rPr>
              <a:t/>
            </a:r>
            <a:br>
              <a:rPr lang="cs-CZ" altLang="cs-CZ" sz="1800" dirty="0" smtClean="0">
                <a:latin typeface="Georgia" pitchFamily="18" charset="0"/>
              </a:rPr>
            </a:br>
            <a:endParaRPr lang="de-DE" altLang="cs-CZ" sz="1200" dirty="0" smtClean="0">
              <a:latin typeface="Georgia" pitchFamily="18" charset="0"/>
            </a:endParaRPr>
          </a:p>
          <a:p>
            <a:pPr marL="304800" indent="-304800">
              <a:lnSpc>
                <a:spcPct val="80000"/>
              </a:lnSpc>
            </a:pPr>
            <a:r>
              <a:rPr lang="de-DE" altLang="cs-CZ" sz="2000" dirty="0" smtClean="0">
                <a:solidFill>
                  <a:srgbClr val="0039A6"/>
                </a:solidFill>
                <a:latin typeface="Georgia" pitchFamily="18" charset="0"/>
                <a:cs typeface="Times New Roman" pitchFamily="18" charset="0"/>
              </a:rPr>
              <a:t>Fläche von Nationalparks:</a:t>
            </a:r>
            <a:r>
              <a:rPr lang="de-DE" altLang="cs-CZ" sz="2000" dirty="0" smtClean="0">
                <a:latin typeface="Georgia" pitchFamily="18" charset="0"/>
                <a:cs typeface="Times New Roman" pitchFamily="18" charset="0"/>
              </a:rPr>
              <a:t>			119 020 ha</a:t>
            </a:r>
            <a:r>
              <a:rPr lang="de-DE" altLang="cs-CZ" sz="2000" dirty="0" smtClean="0">
                <a:latin typeface="Georgia" pitchFamily="18" charset="0"/>
              </a:rPr>
              <a:t> </a:t>
            </a:r>
          </a:p>
          <a:p>
            <a:pPr marL="304800" indent="-304800">
              <a:lnSpc>
                <a:spcPct val="80000"/>
              </a:lnSpc>
              <a:buFontTx/>
              <a:buNone/>
            </a:pPr>
            <a:endParaRPr lang="de-DE" altLang="cs-CZ" sz="800" dirty="0" smtClean="0">
              <a:latin typeface="Georgia" pitchFamily="18" charset="0"/>
            </a:endParaRPr>
          </a:p>
          <a:p>
            <a:pPr marL="304800" indent="-304800">
              <a:lnSpc>
                <a:spcPct val="80000"/>
              </a:lnSpc>
              <a:buFontTx/>
              <a:buNone/>
            </a:pPr>
            <a:r>
              <a:rPr lang="de-DE" altLang="cs-CZ" sz="2000" dirty="0" smtClean="0">
                <a:solidFill>
                  <a:srgbClr val="0039A6"/>
                </a:solidFill>
                <a:latin typeface="Georgia" pitchFamily="18" charset="0"/>
                <a:cs typeface="Times New Roman" pitchFamily="18" charset="0"/>
              </a:rPr>
              <a:t>	- Anteil an der Gesamtfläche:</a:t>
            </a:r>
            <a:r>
              <a:rPr lang="de-DE" altLang="cs-CZ" sz="2000" dirty="0" smtClean="0">
                <a:latin typeface="Georgia" pitchFamily="18" charset="0"/>
                <a:cs typeface="Times New Roman" pitchFamily="18" charset="0"/>
              </a:rPr>
              <a:t>		</a:t>
            </a:r>
            <a:r>
              <a:rPr lang="cs-CZ" altLang="cs-CZ" sz="2000" dirty="0" smtClean="0">
                <a:latin typeface="Georgia" pitchFamily="18" charset="0"/>
                <a:cs typeface="Times New Roman" pitchFamily="18" charset="0"/>
              </a:rPr>
              <a:t>	</a:t>
            </a:r>
            <a:r>
              <a:rPr lang="de-DE" altLang="cs-CZ" sz="2000" dirty="0" smtClean="0">
                <a:latin typeface="Georgia" pitchFamily="18" charset="0"/>
                <a:cs typeface="Times New Roman" pitchFamily="18" charset="0"/>
              </a:rPr>
              <a:t>15,09</a:t>
            </a:r>
            <a:r>
              <a:rPr lang="cs-CZ" altLang="cs-CZ" sz="2000" dirty="0" smtClean="0">
                <a:latin typeface="Georgia" pitchFamily="18" charset="0"/>
                <a:cs typeface="Times New Roman" pitchFamily="18" charset="0"/>
              </a:rPr>
              <a:t> </a:t>
            </a:r>
            <a:r>
              <a:rPr lang="de-DE" altLang="cs-CZ" sz="2000" dirty="0" smtClean="0">
                <a:latin typeface="Georgia" pitchFamily="18" charset="0"/>
                <a:cs typeface="Times New Roman" pitchFamily="18" charset="0"/>
              </a:rPr>
              <a:t>% </a:t>
            </a:r>
            <a:endParaRPr lang="de-DE" altLang="cs-CZ" sz="2000" dirty="0" smtClean="0">
              <a:latin typeface="Georgia" pitchFamily="18" charset="0"/>
            </a:endParaRPr>
          </a:p>
          <a:p>
            <a:pPr marL="304800" indent="-304800">
              <a:lnSpc>
                <a:spcPct val="80000"/>
              </a:lnSpc>
              <a:buFontTx/>
              <a:buNone/>
            </a:pPr>
            <a:endParaRPr lang="de-DE" altLang="cs-CZ" sz="800" dirty="0" smtClean="0">
              <a:latin typeface="Georgia" pitchFamily="18" charset="0"/>
            </a:endParaRPr>
          </a:p>
          <a:p>
            <a:pPr marL="304800" indent="-304800">
              <a:lnSpc>
                <a:spcPct val="80000"/>
              </a:lnSpc>
            </a:pPr>
            <a:r>
              <a:rPr lang="de-DE" altLang="cs-CZ" sz="2000" dirty="0" smtClean="0">
                <a:solidFill>
                  <a:srgbClr val="0039A6"/>
                </a:solidFill>
                <a:latin typeface="Georgia" pitchFamily="18" charset="0"/>
                <a:cs typeface="Times New Roman" pitchFamily="18" charset="0"/>
              </a:rPr>
              <a:t>Waldfläche:</a:t>
            </a:r>
            <a:r>
              <a:rPr lang="de-DE" altLang="cs-CZ" sz="2000" dirty="0" smtClean="0">
                <a:latin typeface="Georgia" pitchFamily="18" charset="0"/>
                <a:cs typeface="Times New Roman" pitchFamily="18" charset="0"/>
              </a:rPr>
              <a:t>					2 646 000 ha</a:t>
            </a:r>
          </a:p>
          <a:p>
            <a:pPr lvl="1">
              <a:lnSpc>
                <a:spcPct val="80000"/>
              </a:lnSpc>
            </a:pPr>
            <a:r>
              <a:rPr lang="de-DE" altLang="cs-CZ" sz="2000" dirty="0" smtClean="0">
                <a:solidFill>
                  <a:srgbClr val="0039A6"/>
                </a:solidFill>
                <a:latin typeface="Georgia" pitchFamily="18" charset="0"/>
                <a:cs typeface="Times New Roman" pitchFamily="18" charset="0"/>
              </a:rPr>
              <a:t>Anteil an der Gesamtfläche :		</a:t>
            </a:r>
            <a:r>
              <a:rPr lang="de-DE" altLang="cs-CZ" sz="2000" dirty="0" smtClean="0">
                <a:latin typeface="Georgia" pitchFamily="18" charset="0"/>
                <a:cs typeface="Times New Roman" pitchFamily="18" charset="0"/>
              </a:rPr>
              <a:t>34</a:t>
            </a:r>
            <a:r>
              <a:rPr lang="cs-CZ" altLang="cs-CZ" sz="2000" dirty="0" smtClean="0">
                <a:latin typeface="Georgia" pitchFamily="18" charset="0"/>
                <a:cs typeface="Times New Roman" pitchFamily="18" charset="0"/>
              </a:rPr>
              <a:t> </a:t>
            </a:r>
            <a:r>
              <a:rPr lang="de-DE" altLang="cs-CZ" sz="2000" dirty="0" smtClean="0">
                <a:latin typeface="Georgia" pitchFamily="18" charset="0"/>
                <a:cs typeface="Times New Roman" pitchFamily="18" charset="0"/>
              </a:rPr>
              <a:t>%</a:t>
            </a:r>
          </a:p>
          <a:p>
            <a:pPr marL="304800" indent="-304800">
              <a:lnSpc>
                <a:spcPct val="80000"/>
              </a:lnSpc>
              <a:buFontTx/>
              <a:buNone/>
            </a:pPr>
            <a:endParaRPr lang="de-DE" altLang="cs-CZ" sz="800" dirty="0" smtClean="0">
              <a:latin typeface="Georgia" pitchFamily="18" charset="0"/>
              <a:cs typeface="Times New Roman" pitchFamily="18" charset="0"/>
            </a:endParaRPr>
          </a:p>
          <a:p>
            <a:pPr marL="304800" indent="-304800">
              <a:lnSpc>
                <a:spcPct val="90000"/>
              </a:lnSpc>
            </a:pPr>
            <a:r>
              <a:rPr lang="de-DE" altLang="cs-CZ" sz="2000" dirty="0" smtClean="0">
                <a:solidFill>
                  <a:srgbClr val="0039A6"/>
                </a:solidFill>
                <a:latin typeface="Georgia" pitchFamily="18" charset="0"/>
                <a:cs typeface="Times New Roman" pitchFamily="18" charset="0"/>
              </a:rPr>
              <a:t>Menge kommunaler Abfälle pro Person:</a:t>
            </a:r>
            <a:r>
              <a:rPr lang="de-DE" altLang="cs-CZ" sz="2000" dirty="0" smtClean="0">
                <a:latin typeface="Georgia" pitchFamily="18" charset="0"/>
                <a:cs typeface="Times New Roman" pitchFamily="18" charset="0"/>
              </a:rPr>
              <a:t>	</a:t>
            </a:r>
            <a:r>
              <a:rPr lang="cs-CZ" altLang="cs-CZ" sz="2000" dirty="0" smtClean="0">
                <a:latin typeface="Georgia" pitchFamily="18" charset="0"/>
                <a:cs typeface="Times New Roman" pitchFamily="18" charset="0"/>
              </a:rPr>
              <a:t>551</a:t>
            </a:r>
            <a:r>
              <a:rPr lang="de-DE" altLang="cs-CZ" sz="2000" dirty="0" smtClean="0">
                <a:latin typeface="Georgia" pitchFamily="18" charset="0"/>
                <a:cs typeface="Times New Roman" pitchFamily="18" charset="0"/>
              </a:rPr>
              <a:t> kg</a:t>
            </a:r>
            <a:r>
              <a:rPr lang="de-DE" altLang="cs-CZ" sz="2000" dirty="0" smtClean="0">
                <a:latin typeface="Georgia" pitchFamily="18" charset="0"/>
              </a:rPr>
              <a:t> </a:t>
            </a:r>
          </a:p>
          <a:p>
            <a:pPr marL="304800" indent="-304800">
              <a:lnSpc>
                <a:spcPct val="90000"/>
              </a:lnSpc>
              <a:buFontTx/>
              <a:buNone/>
            </a:pPr>
            <a:endParaRPr lang="de-DE" altLang="cs-CZ" sz="800" dirty="0" smtClean="0">
              <a:latin typeface="Georgia" pitchFamily="18" charset="0"/>
            </a:endParaRPr>
          </a:p>
          <a:p>
            <a:pPr marL="304800" indent="-304800">
              <a:lnSpc>
                <a:spcPct val="80000"/>
              </a:lnSpc>
            </a:pPr>
            <a:r>
              <a:rPr lang="de-DE" altLang="cs-CZ" sz="2000" dirty="0" smtClean="0">
                <a:solidFill>
                  <a:srgbClr val="0039A6"/>
                </a:solidFill>
                <a:latin typeface="Georgia" pitchFamily="18" charset="0"/>
                <a:cs typeface="Times New Roman" pitchFamily="18" charset="0"/>
              </a:rPr>
              <a:t>CO2-Emissionen in Tonnen pro </a:t>
            </a:r>
            <a:r>
              <a:rPr lang="cs-CZ" altLang="cs-CZ" sz="2000" dirty="0" smtClean="0">
                <a:solidFill>
                  <a:srgbClr val="0039A6"/>
                </a:solidFill>
                <a:latin typeface="Georgia" pitchFamily="18" charset="0"/>
                <a:cs typeface="Times New Roman" pitchFamily="18" charset="0"/>
              </a:rPr>
              <a:t>Person</a:t>
            </a:r>
            <a:r>
              <a:rPr lang="de-DE" altLang="cs-CZ" sz="2000" dirty="0" smtClean="0">
                <a:solidFill>
                  <a:srgbClr val="0039A6"/>
                </a:solidFill>
                <a:latin typeface="Georgia" pitchFamily="18" charset="0"/>
                <a:cs typeface="Times New Roman" pitchFamily="18" charset="0"/>
              </a:rPr>
              <a:t>:</a:t>
            </a:r>
            <a:r>
              <a:rPr lang="de-DE" altLang="cs-CZ" sz="2000" dirty="0" smtClean="0">
                <a:latin typeface="Georgia" pitchFamily="18" charset="0"/>
                <a:cs typeface="Times New Roman" pitchFamily="18" charset="0"/>
              </a:rPr>
              <a:t> 	</a:t>
            </a:r>
            <a:r>
              <a:rPr lang="cs-CZ" altLang="cs-CZ" sz="2000" dirty="0" smtClean="0">
                <a:latin typeface="Georgia" pitchFamily="18" charset="0"/>
                <a:cs typeface="Times New Roman" pitchFamily="18" charset="0"/>
              </a:rPr>
              <a:t>9,8</a:t>
            </a:r>
            <a:r>
              <a:rPr lang="de-DE" altLang="cs-CZ" sz="2000" dirty="0" smtClean="0">
                <a:latin typeface="Georgia" pitchFamily="18" charset="0"/>
                <a:cs typeface="Times New Roman" pitchFamily="18" charset="0"/>
              </a:rPr>
              <a:t> t</a:t>
            </a:r>
            <a:r>
              <a:rPr lang="de-DE" altLang="cs-CZ" sz="2000" dirty="0" smtClean="0">
                <a:latin typeface="Georgia" pitchFamily="18" charset="0"/>
              </a:rPr>
              <a:t> </a:t>
            </a:r>
          </a:p>
        </p:txBody>
      </p:sp>
      <p:sp>
        <p:nvSpPr>
          <p:cNvPr id="2"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6" name="Rectangle 5"/>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pic>
        <p:nvPicPr>
          <p:cNvPr id="101389" name="Picture 20" descr="ANd9GcRnUJbBw1Z-wZsp1-AUbN4uIVDS3ceRdiCiYGdufRNFUBfs337O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8575" y="298450"/>
            <a:ext cx="8572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90" name="Picture 26" descr="ANd9GcSx_cbfxzJ__lOqsdg6P-zDrXAms9xQDFdL_uMbgVE-7Qi2lH_FJ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30588" y="2239963"/>
            <a:ext cx="36036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91" name="Picture 30" descr="ANd9GcTD1mPh4wJtbwrSLr2Gs3ML_0H9QHIvKBRWGn7ewLCfO-lzVV4MH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29000" y="1841500"/>
            <a:ext cx="36036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92" name="AutoShape 32" descr="2Q=="/>
          <p:cNvSpPr>
            <a:spLocks noChangeAspect="1" noChangeArrowheads="1"/>
          </p:cNvSpPr>
          <p:nvPr/>
        </p:nvSpPr>
        <p:spPr bwMode="auto">
          <a:xfrm>
            <a:off x="3824288" y="2681288"/>
            <a:ext cx="1495425"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de-DE" altLang="cs-CZ" sz="1800"/>
          </a:p>
        </p:txBody>
      </p:sp>
      <p:sp>
        <p:nvSpPr>
          <p:cNvPr id="101393" name="AutoShape 36" descr="Z"/>
          <p:cNvSpPr>
            <a:spLocks noChangeAspect="1" noChangeArrowheads="1"/>
          </p:cNvSpPr>
          <p:nvPr/>
        </p:nvSpPr>
        <p:spPr bwMode="auto">
          <a:xfrm>
            <a:off x="3771900" y="26289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de-DE" altLang="cs-CZ" sz="1800"/>
          </a:p>
        </p:txBody>
      </p:sp>
      <p:sp>
        <p:nvSpPr>
          <p:cNvPr id="101394" name="AutoShape 38" descr="Z"/>
          <p:cNvSpPr>
            <a:spLocks noChangeAspect="1" noChangeArrowheads="1"/>
          </p:cNvSpPr>
          <p:nvPr/>
        </p:nvSpPr>
        <p:spPr bwMode="auto">
          <a:xfrm>
            <a:off x="3771900" y="26289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de-DE" altLang="cs-CZ" sz="1800"/>
          </a:p>
        </p:txBody>
      </p:sp>
      <p:pic>
        <p:nvPicPr>
          <p:cNvPr id="101395" name="Picture 40" descr="np-ceske-svycarsk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2650" y="2711450"/>
            <a:ext cx="39528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96" name="Picture 42" descr="np-sumav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2650" y="3211513"/>
            <a:ext cx="395288"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411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6" name="Rectangle 2"/>
          <p:cNvSpPr>
            <a:spLocks noGrp="1" noChangeArrowheads="1"/>
          </p:cNvSpPr>
          <p:nvPr>
            <p:ph type="ctrTitle"/>
          </p:nvPr>
        </p:nvSpPr>
        <p:spPr>
          <a:xfrm>
            <a:off x="1285875" y="2997200"/>
            <a:ext cx="7772400" cy="1470025"/>
          </a:xfrm>
        </p:spPr>
        <p:txBody>
          <a:bodyPr/>
          <a:lstStyle/>
          <a:p>
            <a:pPr algn="l" eaLnBrk="1" hangingPunct="1">
              <a:defRPr/>
            </a:pPr>
            <a:r>
              <a:rPr lang="de-DE" sz="5400" dirty="0" smtClean="0">
                <a:solidFill>
                  <a:srgbClr val="D52B1E"/>
                </a:solidFill>
                <a:effectLst>
                  <a:outerShdw blurRad="38100" dist="38100" dir="2700000" algn="tl">
                    <a:srgbClr val="C0C0C0"/>
                  </a:outerShdw>
                </a:effectLst>
                <a:latin typeface="Georgia" pitchFamily="18" charset="0"/>
              </a:rPr>
              <a:t>Danke für </a:t>
            </a:r>
            <a:r>
              <a:rPr lang="de-DE" sz="5400" smtClean="0">
                <a:solidFill>
                  <a:srgbClr val="D52B1E"/>
                </a:solidFill>
                <a:effectLst>
                  <a:outerShdw blurRad="38100" dist="38100" dir="2700000" algn="tl">
                    <a:srgbClr val="C0C0C0"/>
                  </a:outerShdw>
                </a:effectLst>
                <a:latin typeface="Georgia" pitchFamily="18" charset="0"/>
              </a:rPr>
              <a:t>Ihre Aufmerksamkeit. </a:t>
            </a:r>
            <a:endParaRPr lang="de-DE" sz="5400" dirty="0" smtClean="0">
              <a:solidFill>
                <a:srgbClr val="D52B1E"/>
              </a:solidFill>
              <a:effectLst>
                <a:outerShdw blurRad="38100" dist="38100" dir="2700000" algn="tl">
                  <a:srgbClr val="C0C0C0"/>
                </a:outerShdw>
              </a:effectLst>
              <a:latin typeface="Georgia" pitchFamily="18" charset="0"/>
            </a:endParaRPr>
          </a:p>
        </p:txBody>
      </p:sp>
      <p:pic>
        <p:nvPicPr>
          <p:cNvPr id="102404"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563" y="330200"/>
            <a:ext cx="7947026"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0</TotalTime>
  <Words>8881</Words>
  <Application>Microsoft Office PowerPoint</Application>
  <PresentationFormat>Předvádění na obrazovce (4:3)</PresentationFormat>
  <Paragraphs>1472</Paragraphs>
  <Slides>95</Slides>
  <Notes>1</Notes>
  <HiddenSlides>0</HiddenSlides>
  <MMClips>0</MMClips>
  <ScaleCrop>false</ScaleCrop>
  <HeadingPairs>
    <vt:vector size="8" baseType="variant">
      <vt:variant>
        <vt:lpstr>Použitá písma</vt:lpstr>
      </vt:variant>
      <vt:variant>
        <vt:i4>6</vt:i4>
      </vt:variant>
      <vt:variant>
        <vt:lpstr>Motiv</vt:lpstr>
      </vt:variant>
      <vt:variant>
        <vt:i4>1</vt:i4>
      </vt:variant>
      <vt:variant>
        <vt:lpstr>Vložené servery OLE</vt:lpstr>
      </vt:variant>
      <vt:variant>
        <vt:i4>1</vt:i4>
      </vt:variant>
      <vt:variant>
        <vt:lpstr>Nadpisy snímků</vt:lpstr>
      </vt:variant>
      <vt:variant>
        <vt:i4>95</vt:i4>
      </vt:variant>
    </vt:vector>
  </HeadingPairs>
  <TitlesOfParts>
    <vt:vector size="103" baseType="lpstr">
      <vt:lpstr>MS Gothic</vt:lpstr>
      <vt:lpstr>ＭＳ Ｐゴシック</vt:lpstr>
      <vt:lpstr>Arial</vt:lpstr>
      <vt:lpstr>Calibri</vt:lpstr>
      <vt:lpstr>Georgia</vt:lpstr>
      <vt:lpstr>Times New Roman</vt:lpstr>
      <vt:lpstr>Výchozí návrh</vt:lpstr>
      <vt:lpstr>Graf</vt:lpstr>
      <vt:lpstr>der Tschechischen Republik </vt:lpstr>
      <vt:lpstr>Inhalt</vt:lpstr>
      <vt:lpstr>Grundlegende Fakten über die Tschechische Republik</vt:lpstr>
      <vt:lpstr>Grundlegende Fakten über die Tschechische Republik</vt:lpstr>
      <vt:lpstr>Grundlegende Fakten über die Tschechische Republik</vt:lpstr>
      <vt:lpstr>Grundlegende Fakten über die Tschechische Republik</vt:lpstr>
      <vt:lpstr>Grundlegende Fakten über die Tschechische Republik</vt:lpstr>
      <vt:lpstr>Grundlegende Fakten über die Tschechische Republik</vt:lpstr>
      <vt:lpstr>Grundlegende Fakten über die Tschechische Republik</vt:lpstr>
      <vt:lpstr>Grundlegende Fakten über die Tschechische Republik</vt:lpstr>
      <vt:lpstr>Verkehrsregeln</vt:lpstr>
      <vt:lpstr>Verkehrsregeln</vt:lpstr>
      <vt:lpstr>Nützliche Links</vt:lpstr>
      <vt:lpstr>Nützliche Links</vt:lpstr>
      <vt:lpstr>Nützliche Links</vt:lpstr>
      <vt:lpstr>Außenpolitik der Tschechischen Republik</vt:lpstr>
      <vt:lpstr>Außenpolitik der Tschechischen Republik</vt:lpstr>
      <vt:lpstr>Außenpolitik der Tschechischen Republik</vt:lpstr>
      <vt:lpstr>Außenpolitik der Tschechischen Republik</vt:lpstr>
      <vt:lpstr>Außenpolitik der Tschechischen Republik</vt:lpstr>
      <vt:lpstr>Außenpolitik der Tschechischen Republik</vt:lpstr>
      <vt:lpstr>Außenpolitik der Tschechischen Republik</vt:lpstr>
      <vt:lpstr>Außenpolitik der Tschechischen Republik</vt:lpstr>
      <vt:lpstr>Außenpolitik der Tschechischen Republik</vt:lpstr>
      <vt:lpstr>Außenpolitik der Tschechischen Republik</vt:lpstr>
      <vt:lpstr>Außenpolitik der Tschechischen Republik</vt:lpstr>
      <vt:lpstr>Außenpolitik der Tschechischen Republik</vt:lpstr>
      <vt:lpstr>Außenpolitik der Tschechischen Republik</vt:lpstr>
      <vt:lpstr>Wirtschaft</vt:lpstr>
      <vt:lpstr>Wirtschaft</vt:lpstr>
      <vt:lpstr>Wirtschaft</vt:lpstr>
      <vt:lpstr>Wirtschaft</vt:lpstr>
      <vt:lpstr>Wirtschaft</vt:lpstr>
      <vt:lpstr>Wirtschaft</vt:lpstr>
      <vt:lpstr>Wirtschaft</vt:lpstr>
      <vt:lpstr>Wirtschaft</vt:lpstr>
      <vt:lpstr>Wirtschaft</vt:lpstr>
      <vt:lpstr>Wirtschaft</vt:lpstr>
      <vt:lpstr>Wirtschaft</vt:lpstr>
      <vt:lpstr>Wirtschaft</vt:lpstr>
      <vt:lpstr>Wirtschaft</vt:lpstr>
      <vt:lpstr>Wirtschaft</vt:lpstr>
      <vt:lpstr>Wirtschaft</vt:lpstr>
      <vt:lpstr>Wirtschaft</vt:lpstr>
      <vt:lpstr>Wirtschaft</vt:lpstr>
      <vt:lpstr>Wirtschaft</vt:lpstr>
      <vt:lpstr>Wirtschaft</vt:lpstr>
      <vt:lpstr>Wirtschaft</vt:lpstr>
      <vt:lpstr>Wirtschaft</vt:lpstr>
      <vt:lpstr>Wirtschaft</vt:lpstr>
      <vt:lpstr>Wirtschaft</vt:lpstr>
      <vt:lpstr>Wirtschaft</vt:lpstr>
      <vt:lpstr>Wirtschaft</vt:lpstr>
      <vt:lpstr>Wirtschaft</vt:lpstr>
      <vt:lpstr>Wirtschaft</vt:lpstr>
      <vt:lpstr>Wirtschaft</vt:lpstr>
      <vt:lpstr>Wirtschaft</vt:lpstr>
      <vt:lpstr>Wirtschaft und Tourismus </vt:lpstr>
      <vt:lpstr>Wirtschaft und Tourismus </vt:lpstr>
      <vt:lpstr>Tourismus</vt:lpstr>
      <vt:lpstr>Tourismus</vt:lpstr>
      <vt:lpstr>Tourismus</vt:lpstr>
      <vt:lpstr>Tourismus</vt:lpstr>
      <vt:lpstr>Tourismus</vt:lpstr>
      <vt:lpstr>Tourismus</vt:lpstr>
      <vt:lpstr>Tourismus</vt:lpstr>
      <vt:lpstr>Traditionelle tschechische Marken</vt:lpstr>
      <vt:lpstr>Traditionelle tschechische Marken</vt:lpstr>
      <vt:lpstr>Traditionelle tschechische Marken</vt:lpstr>
      <vt:lpstr>Traditionelle tschechische Marken</vt:lpstr>
      <vt:lpstr>Traditionelle tschechische Marken</vt:lpstr>
      <vt:lpstr>Traditionelle tschechische Marken</vt:lpstr>
      <vt:lpstr>Traditionelle tschechische Marken</vt:lpstr>
      <vt:lpstr>Frühgeschichte (bis 9. Jahrhundert)</vt:lpstr>
      <vt:lpstr>Frühes Christentum (9. und 10. Jahrhundert)</vt:lpstr>
      <vt:lpstr>Přemysliden-Dynastie (11. – 13. Jahrhundert) </vt:lpstr>
      <vt:lpstr>Luxemburger Dynastie (14. -15. Jahrhundert)</vt:lpstr>
      <vt:lpstr>Habsburger Dynastie (1526 - 1611)</vt:lpstr>
      <vt:lpstr>Dreißigjähriger Krieg und Germanisierung (17.-18. Jahrhundert)</vt:lpstr>
      <vt:lpstr>Nationale Wiedergeburt der Tschechen (19. Jahrhundert)</vt:lpstr>
      <vt:lpstr>Gegenwartsgeschichte (20. und 21. Jahrhundert)</vt:lpstr>
      <vt:lpstr>Berühmte Persönlichkeiten</vt:lpstr>
      <vt:lpstr>Berühmte Persönlichkeiten</vt:lpstr>
      <vt:lpstr>Berühmte Persönlichkeiten</vt:lpstr>
      <vt:lpstr>Berühmte Persönlichkeiten</vt:lpstr>
      <vt:lpstr>Berühmte Persönlichkeiten</vt:lpstr>
      <vt:lpstr>Geografie</vt:lpstr>
      <vt:lpstr>Bevölkerung</vt:lpstr>
      <vt:lpstr>Infrastruktur</vt:lpstr>
      <vt:lpstr>Infrastruktur</vt:lpstr>
      <vt:lpstr>Infrastruktur</vt:lpstr>
      <vt:lpstr>Infrastruktur</vt:lpstr>
      <vt:lpstr>Landwirtschaft</vt:lpstr>
      <vt:lpstr>Umwelt</vt:lpstr>
      <vt:lpstr>Danke für Ihre Aufmerksamkeit. </vt:lpstr>
    </vt:vector>
  </TitlesOfParts>
  <Company>MZV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Zabezpečení systému  podpory ekonomických zájmů České republiky  v zahraničí</dc:title>
  <dc:creator>Lukáš Jiříček</dc:creator>
  <cp:lastModifiedBy>CHROBÁK Tomáš</cp:lastModifiedBy>
  <cp:revision>828</cp:revision>
  <cp:lastPrinted>2012-04-19T17:36:18Z</cp:lastPrinted>
  <dcterms:created xsi:type="dcterms:W3CDTF">2010-11-10T09:45:21Z</dcterms:created>
  <dcterms:modified xsi:type="dcterms:W3CDTF">2021-05-12T12:42:14Z</dcterms:modified>
</cp:coreProperties>
</file>